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2"/>
  </p:notesMasterIdLst>
  <p:sldIdLst>
    <p:sldId id="257" r:id="rId2"/>
    <p:sldId id="258" r:id="rId3"/>
    <p:sldId id="282" r:id="rId4"/>
    <p:sldId id="275" r:id="rId5"/>
    <p:sldId id="283" r:id="rId6"/>
    <p:sldId id="284" r:id="rId7"/>
    <p:sldId id="259" r:id="rId8"/>
    <p:sldId id="272" r:id="rId9"/>
    <p:sldId id="273" r:id="rId10"/>
    <p:sldId id="260" r:id="rId11"/>
    <p:sldId id="262" r:id="rId12"/>
    <p:sldId id="274" r:id="rId13"/>
    <p:sldId id="285" r:id="rId14"/>
    <p:sldId id="286" r:id="rId15"/>
    <p:sldId id="287" r:id="rId16"/>
    <p:sldId id="288" r:id="rId17"/>
    <p:sldId id="289" r:id="rId18"/>
    <p:sldId id="290" r:id="rId19"/>
    <p:sldId id="263" r:id="rId20"/>
    <p:sldId id="27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76761" autoAdjust="0"/>
  </p:normalViewPr>
  <p:slideViewPr>
    <p:cSldViewPr snapToGrid="0" showGuides="1">
      <p:cViewPr varScale="1">
        <p:scale>
          <a:sx n="52" d="100"/>
          <a:sy n="52" d="100"/>
        </p:scale>
        <p:origin x="-1812" y="-102"/>
      </p:cViewPr>
      <p:guideLst>
        <p:guide orient="horz" pos="4319"/>
        <p:guide pos="575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690F2D-AC8C-4E54-94AA-9EB325A2B4F1}" type="datetimeFigureOut">
              <a:rPr lang="en-US" smtClean="0"/>
              <a:pPr/>
              <a:t>11/28/2013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7D9D9E-E4E1-4590-8A91-21958811435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7D9D9E-E4E1-4590-8A91-21958811435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7D9D9E-E4E1-4590-8A91-21958811435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7D9D9E-E4E1-4590-8A91-21958811435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Deux séquences génétiques homologues de deux espèces différentes sont </a:t>
            </a:r>
            <a:r>
              <a:rPr lang="fr-FR" b="1" dirty="0" err="1" smtClean="0"/>
              <a:t>orthologues</a:t>
            </a:r>
            <a:r>
              <a:rPr lang="fr-FR" dirty="0" smtClean="0"/>
              <a:t> si elles descendent d'une séquence unique présente dans le dernier ancêtre commun aux deux espèces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7D9D9E-E4E1-4590-8A91-219588114356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3DF45-0A6C-482E-B10E-73A7506CF966}" type="datetimeFigureOut">
              <a:rPr lang="en-US" smtClean="0"/>
              <a:pPr/>
              <a:t>11/28/2013</a:t>
            </a:fld>
            <a:endParaRPr lang="en-US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94557-8369-46BD-AE3F-FF9FCB8D04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3DF45-0A6C-482E-B10E-73A7506CF966}" type="datetimeFigureOut">
              <a:rPr lang="en-US" smtClean="0"/>
              <a:pPr/>
              <a:t>11/28/2013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94557-8369-46BD-AE3F-FF9FCB8D04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3DF45-0A6C-482E-B10E-73A7506CF966}" type="datetimeFigureOut">
              <a:rPr lang="en-US" smtClean="0"/>
              <a:pPr/>
              <a:t>11/28/2013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94557-8369-46BD-AE3F-FF9FCB8D04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3DF45-0A6C-482E-B10E-73A7506CF966}" type="datetimeFigureOut">
              <a:rPr lang="en-US" smtClean="0"/>
              <a:pPr/>
              <a:t>11/28/2013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94557-8369-46BD-AE3F-FF9FCB8D04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3DF45-0A6C-482E-B10E-73A7506CF966}" type="datetimeFigureOut">
              <a:rPr lang="en-US" smtClean="0"/>
              <a:pPr/>
              <a:t>11/28/2013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94557-8369-46BD-AE3F-FF9FCB8D04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3DF45-0A6C-482E-B10E-73A7506CF966}" type="datetimeFigureOut">
              <a:rPr lang="en-US" smtClean="0"/>
              <a:pPr/>
              <a:t>11/28/2013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94557-8369-46BD-AE3F-FF9FCB8D04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3DF45-0A6C-482E-B10E-73A7506CF966}" type="datetimeFigureOut">
              <a:rPr lang="en-US" smtClean="0"/>
              <a:pPr/>
              <a:t>11/28/2013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94557-8369-46BD-AE3F-FF9FCB8D04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3DF45-0A6C-482E-B10E-73A7506CF966}" type="datetimeFigureOut">
              <a:rPr lang="en-US" smtClean="0"/>
              <a:pPr/>
              <a:t>11/28/2013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94557-8369-46BD-AE3F-FF9FCB8D04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3DF45-0A6C-482E-B10E-73A7506CF966}" type="datetimeFigureOut">
              <a:rPr lang="en-US" smtClean="0"/>
              <a:pPr/>
              <a:t>11/28/2013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94557-8369-46BD-AE3F-FF9FCB8D04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3DF45-0A6C-482E-B10E-73A7506CF966}" type="datetimeFigureOut">
              <a:rPr lang="en-US" smtClean="0"/>
              <a:pPr/>
              <a:t>11/28/2013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94557-8369-46BD-AE3F-FF9FCB8D04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3DF45-0A6C-482E-B10E-73A7506CF966}" type="datetimeFigureOut">
              <a:rPr lang="en-US" smtClean="0"/>
              <a:pPr/>
              <a:t>11/28/2013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B694557-8369-46BD-AE3F-FF9FCB8D043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2C3DF45-0A6C-482E-B10E-73A7506CF966}" type="datetimeFigureOut">
              <a:rPr lang="en-US" smtClean="0"/>
              <a:pPr/>
              <a:t>11/28/2013</a:t>
            </a:fld>
            <a:endParaRPr lang="en-US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B694557-8369-46BD-AE3F-FF9FCB8D0437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10120" y="3156132"/>
            <a:ext cx="5243052" cy="1828800"/>
          </a:xfrm>
        </p:spPr>
        <p:txBody>
          <a:bodyPr>
            <a:normAutofit fontScale="90000"/>
          </a:bodyPr>
          <a:lstStyle/>
          <a:p>
            <a:r>
              <a:rPr lang="fr-CA" dirty="0"/>
              <a:t>   </a:t>
            </a:r>
            <a:r>
              <a:rPr lang="fr-CA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 à la </a:t>
            </a:r>
            <a:br>
              <a:rPr lang="fr-CA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CA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fr-CA" dirty="0" err="1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Bio-Informatique</a:t>
            </a:r>
            <a:endParaRPr lang="fr-CA" dirty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fr-CA" dirty="0" smtClean="0"/>
              <a:t>Défis </a:t>
            </a:r>
            <a:r>
              <a:rPr lang="fr-CA" dirty="0"/>
              <a:t>de la biologie moléculaire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2030413"/>
            <a:ext cx="8229600" cy="360838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CA" dirty="0"/>
              <a:t>Analyser, comprendre et organiser une masse de données biologiques: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fr-CA" dirty="0"/>
              <a:t>Plus de </a:t>
            </a:r>
            <a:r>
              <a:rPr lang="fr-CA" dirty="0">
                <a:solidFill>
                  <a:schemeClr val="accent1"/>
                </a:solidFill>
              </a:rPr>
              <a:t>200 génomes complètement séquencés</a:t>
            </a:r>
            <a:r>
              <a:rPr lang="fr-CA" dirty="0"/>
              <a:t> et publiés, dont l’homme (23 paires de </a:t>
            </a:r>
            <a:r>
              <a:rPr lang="fr-CA" dirty="0" err="1"/>
              <a:t>chros</a:t>
            </a:r>
            <a:r>
              <a:rPr lang="fr-CA" dirty="0"/>
              <a:t>.) et la souris (20 paires de </a:t>
            </a:r>
            <a:r>
              <a:rPr lang="fr-CA" dirty="0" err="1"/>
              <a:t>chro</a:t>
            </a:r>
            <a:r>
              <a:rPr lang="fr-CA" dirty="0"/>
              <a:t>.)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fr-CA" dirty="0"/>
              <a:t>Projet </a:t>
            </a:r>
            <a:r>
              <a:rPr lang="fr-CA" dirty="0" err="1"/>
              <a:t>HapMap</a:t>
            </a:r>
            <a:r>
              <a:rPr lang="fr-CA" dirty="0"/>
              <a:t> du </a:t>
            </a:r>
            <a:r>
              <a:rPr lang="fr-CA" dirty="0">
                <a:solidFill>
                  <a:schemeClr val="accent1"/>
                </a:solidFill>
              </a:rPr>
              <a:t>génome humain</a:t>
            </a:r>
            <a:r>
              <a:rPr lang="fr-CA" dirty="0"/>
              <a:t>: Construction de la carte des </a:t>
            </a:r>
            <a:r>
              <a:rPr lang="fr-CA" dirty="0" err="1"/>
              <a:t>haplotypes</a:t>
            </a:r>
            <a:endParaRPr lang="fr-CA" dirty="0"/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fr-CA" dirty="0"/>
              <a:t>Projets de séquençage de plus de </a:t>
            </a:r>
            <a:r>
              <a:rPr lang="fr-CA" dirty="0">
                <a:solidFill>
                  <a:schemeClr val="accent1"/>
                </a:solidFill>
              </a:rPr>
              <a:t>500 procaryotes et 400 eucaryotes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914400"/>
          </a:xfrm>
        </p:spPr>
        <p:txBody>
          <a:bodyPr>
            <a:normAutofit/>
          </a:bodyPr>
          <a:lstStyle/>
          <a:p>
            <a:r>
              <a:rPr lang="fr-CA" dirty="0"/>
              <a:t>Défis de la biologie moléculaire 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946275"/>
            <a:ext cx="8229600" cy="4530725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fr-CA" sz="2100" dirty="0"/>
              <a:t>Décoder l’information contenue dans les séquences d’ADN et de protéines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fr-CA" sz="2000" dirty="0"/>
              <a:t>Trouver les gènes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fr-CA" sz="2000" dirty="0"/>
              <a:t>Différencier entre introns et exons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fr-CA" sz="2000" dirty="0"/>
              <a:t>Analyser les répétitions dans l’ADN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fr-CA" sz="2000" dirty="0"/>
              <a:t>Identifier les sites des facteurs de transcription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fr-CA" sz="2000" dirty="0"/>
              <a:t>Étudier l’évolution des génomes</a:t>
            </a:r>
          </a:p>
          <a:p>
            <a:pPr lvl="1">
              <a:lnSpc>
                <a:spcPct val="50000"/>
              </a:lnSpc>
              <a:buFont typeface="Wingdings" pitchFamily="2" charset="2"/>
              <a:buNone/>
            </a:pPr>
            <a:endParaRPr lang="fr-CA" sz="2000" dirty="0"/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fr-CA" sz="2100" dirty="0"/>
              <a:t>Génomique structurale: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fr-CA" sz="2000" dirty="0"/>
              <a:t>Modéliser les structures 3D des protéines et des </a:t>
            </a:r>
            <a:r>
              <a:rPr lang="en-US" sz="2000" dirty="0"/>
              <a:t>ARN </a:t>
            </a:r>
            <a:r>
              <a:rPr lang="en-US" sz="2000" dirty="0" err="1"/>
              <a:t>structurels</a:t>
            </a:r>
            <a:endParaRPr lang="fr-CA" sz="2000" dirty="0"/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fr-CA" sz="2000" dirty="0"/>
              <a:t>Déterminer la relation entre structure et fonction</a:t>
            </a:r>
          </a:p>
          <a:p>
            <a:pPr lvl="1">
              <a:lnSpc>
                <a:spcPct val="50000"/>
              </a:lnSpc>
              <a:buFont typeface="Wingdings" pitchFamily="2" charset="2"/>
              <a:buNone/>
            </a:pPr>
            <a:endParaRPr lang="fr-CA" sz="2000" dirty="0"/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fr-CA" sz="2100" dirty="0"/>
              <a:t>Génomique fonctionnelle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000" dirty="0" err="1"/>
              <a:t>Étudier</a:t>
            </a:r>
            <a:r>
              <a:rPr lang="en-US" sz="2000" dirty="0"/>
              <a:t> la </a:t>
            </a:r>
            <a:r>
              <a:rPr lang="en-US" sz="2000" dirty="0" err="1"/>
              <a:t>régulation</a:t>
            </a:r>
            <a:r>
              <a:rPr lang="en-US" sz="2000" dirty="0"/>
              <a:t> des </a:t>
            </a:r>
            <a:r>
              <a:rPr lang="en-US" sz="2000" dirty="0" err="1"/>
              <a:t>gènes</a:t>
            </a:r>
            <a:endParaRPr lang="en-US" sz="2000" dirty="0"/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fr-CA" sz="2000" dirty="0"/>
              <a:t>Déterminer les réseaux d’interaction entre les protéines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6"/>
          <p:cNvSpPr txBox="1">
            <a:spLocks noChangeArrowheads="1"/>
          </p:cNvSpPr>
          <p:nvPr/>
        </p:nvSpPr>
        <p:spPr>
          <a:xfrm>
            <a:off x="2057400" y="990600"/>
            <a:ext cx="5029200" cy="762000"/>
          </a:xfrm>
          <a:prstGeom prst="rect">
            <a:avLst/>
          </a:prstGeom>
          <a:noFill/>
          <a:ln/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5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Une histoire</a:t>
            </a:r>
            <a:endParaRPr kumimoji="0" lang="fr-FR" sz="5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1038"/>
          <p:cNvSpPr>
            <a:spLocks noChangeArrowheads="1"/>
          </p:cNvSpPr>
          <p:nvPr/>
        </p:nvSpPr>
        <p:spPr bwMode="auto">
          <a:xfrm>
            <a:off x="1854200" y="3394075"/>
            <a:ext cx="3987800" cy="41549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2100">
                <a:solidFill>
                  <a:srgbClr val="0000FF"/>
                </a:solidFill>
              </a:rPr>
              <a:t>Début de la </a:t>
            </a:r>
            <a:r>
              <a:rPr lang="fr-FR" sz="2100">
                <a:solidFill>
                  <a:srgbClr val="FF3300"/>
                </a:solidFill>
              </a:rPr>
              <a:t>micro-informatique</a:t>
            </a:r>
          </a:p>
        </p:txBody>
      </p:sp>
      <p:sp>
        <p:nvSpPr>
          <p:cNvPr id="4" name="Rectangle 1039"/>
          <p:cNvSpPr>
            <a:spLocks noChangeArrowheads="1"/>
          </p:cNvSpPr>
          <p:nvPr/>
        </p:nvSpPr>
        <p:spPr bwMode="auto">
          <a:xfrm>
            <a:off x="1854200" y="3022600"/>
            <a:ext cx="4913589" cy="41549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2100">
                <a:solidFill>
                  <a:srgbClr val="FF3300"/>
                </a:solidFill>
              </a:rPr>
              <a:t>Banques</a:t>
            </a:r>
            <a:r>
              <a:rPr lang="fr-FR" sz="2100">
                <a:solidFill>
                  <a:srgbClr val="0000FF"/>
                </a:solidFill>
              </a:rPr>
              <a:t> de données (EMBL, GENBANK)</a:t>
            </a:r>
          </a:p>
        </p:txBody>
      </p:sp>
      <p:sp>
        <p:nvSpPr>
          <p:cNvPr id="5" name="Text Box 1040"/>
          <p:cNvSpPr txBox="1">
            <a:spLocks noChangeArrowheads="1"/>
          </p:cNvSpPr>
          <p:nvPr/>
        </p:nvSpPr>
        <p:spPr bwMode="auto">
          <a:xfrm>
            <a:off x="889000" y="3198813"/>
            <a:ext cx="853375" cy="41549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fr-FR" sz="2100">
                <a:solidFill>
                  <a:schemeClr val="tx1"/>
                </a:solidFill>
              </a:rPr>
              <a:t>~1980</a:t>
            </a:r>
          </a:p>
        </p:txBody>
      </p:sp>
      <p:sp>
        <p:nvSpPr>
          <p:cNvPr id="6" name="Rectangle 1041"/>
          <p:cNvSpPr>
            <a:spLocks noChangeArrowheads="1"/>
          </p:cNvSpPr>
          <p:nvPr/>
        </p:nvSpPr>
        <p:spPr bwMode="auto">
          <a:xfrm>
            <a:off x="1851025" y="4441825"/>
            <a:ext cx="6816725" cy="41549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2100">
                <a:solidFill>
                  <a:srgbClr val="0000FF"/>
                </a:solidFill>
              </a:rPr>
              <a:t>Apparition des logiciels d’</a:t>
            </a:r>
            <a:r>
              <a:rPr lang="fr-FR" sz="2100">
                <a:solidFill>
                  <a:srgbClr val="FF3300"/>
                </a:solidFill>
              </a:rPr>
              <a:t>alignement</a:t>
            </a:r>
            <a:r>
              <a:rPr lang="fr-FR" sz="2100">
                <a:solidFill>
                  <a:srgbClr val="0000FF"/>
                </a:solidFill>
              </a:rPr>
              <a:t> (FASTA et BLAST)</a:t>
            </a:r>
          </a:p>
        </p:txBody>
      </p:sp>
      <p:sp>
        <p:nvSpPr>
          <p:cNvPr id="7" name="Rectangle 1042"/>
          <p:cNvSpPr>
            <a:spLocks noChangeArrowheads="1"/>
          </p:cNvSpPr>
          <p:nvPr/>
        </p:nvSpPr>
        <p:spPr bwMode="auto">
          <a:xfrm>
            <a:off x="1851025" y="4070350"/>
            <a:ext cx="5164106" cy="41549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2100">
                <a:solidFill>
                  <a:srgbClr val="0000FF"/>
                </a:solidFill>
              </a:rPr>
              <a:t>Développement de l’</a:t>
            </a:r>
            <a:r>
              <a:rPr lang="fr-FR" sz="2100">
                <a:solidFill>
                  <a:srgbClr val="FF3300"/>
                </a:solidFill>
              </a:rPr>
              <a:t>Internet </a:t>
            </a:r>
            <a:r>
              <a:rPr lang="fr-FR" sz="2100">
                <a:solidFill>
                  <a:srgbClr val="0000FF"/>
                </a:solidFill>
              </a:rPr>
              <a:t>et des réseaux</a:t>
            </a:r>
          </a:p>
        </p:txBody>
      </p:sp>
      <p:sp>
        <p:nvSpPr>
          <p:cNvPr id="8" name="Text Box 1043"/>
          <p:cNvSpPr txBox="1">
            <a:spLocks noChangeArrowheads="1"/>
          </p:cNvSpPr>
          <p:nvPr/>
        </p:nvSpPr>
        <p:spPr bwMode="auto">
          <a:xfrm>
            <a:off x="889000" y="4446588"/>
            <a:ext cx="856581" cy="41549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fr-FR" sz="2100">
                <a:solidFill>
                  <a:schemeClr val="tx1"/>
                </a:solidFill>
              </a:rPr>
              <a:t>~1990</a:t>
            </a:r>
          </a:p>
        </p:txBody>
      </p:sp>
      <p:sp>
        <p:nvSpPr>
          <p:cNvPr id="9" name="Rectangle 1044"/>
          <p:cNvSpPr>
            <a:spLocks noChangeArrowheads="1"/>
          </p:cNvSpPr>
          <p:nvPr/>
        </p:nvSpPr>
        <p:spPr bwMode="auto">
          <a:xfrm>
            <a:off x="1851025" y="4832350"/>
            <a:ext cx="5315942" cy="41549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2100">
                <a:solidFill>
                  <a:srgbClr val="0000FF"/>
                </a:solidFill>
              </a:rPr>
              <a:t>Projets de séquençage de génomes complets </a:t>
            </a:r>
          </a:p>
        </p:txBody>
      </p:sp>
      <p:sp>
        <p:nvSpPr>
          <p:cNvPr id="10" name="Rectangle 1045"/>
          <p:cNvSpPr>
            <a:spLocks noChangeArrowheads="1"/>
          </p:cNvSpPr>
          <p:nvPr/>
        </p:nvSpPr>
        <p:spPr bwMode="auto">
          <a:xfrm>
            <a:off x="1860550" y="5622925"/>
            <a:ext cx="6199069" cy="41549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2100">
                <a:solidFill>
                  <a:srgbClr val="FF3300"/>
                </a:solidFill>
              </a:rPr>
              <a:t>Séquençage</a:t>
            </a:r>
            <a:r>
              <a:rPr lang="fr-FR" sz="2100">
                <a:solidFill>
                  <a:srgbClr val="0000FF"/>
                </a:solidFill>
              </a:rPr>
              <a:t> du génome humain (Première ébauche)</a:t>
            </a:r>
          </a:p>
        </p:txBody>
      </p:sp>
      <p:sp>
        <p:nvSpPr>
          <p:cNvPr id="11" name="Text Box 1046"/>
          <p:cNvSpPr txBox="1">
            <a:spLocks noChangeArrowheads="1"/>
          </p:cNvSpPr>
          <p:nvPr/>
        </p:nvSpPr>
        <p:spPr bwMode="auto">
          <a:xfrm>
            <a:off x="889000" y="5608638"/>
            <a:ext cx="896399" cy="41549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fr-FR" sz="2100">
                <a:solidFill>
                  <a:schemeClr val="tx1"/>
                </a:solidFill>
              </a:rPr>
              <a:t>~2000</a:t>
            </a:r>
          </a:p>
        </p:txBody>
      </p:sp>
      <p:sp>
        <p:nvSpPr>
          <p:cNvPr id="12" name="Rectangle 1047"/>
          <p:cNvSpPr>
            <a:spLocks noChangeArrowheads="1"/>
          </p:cNvSpPr>
          <p:nvPr/>
        </p:nvSpPr>
        <p:spPr bwMode="auto">
          <a:xfrm>
            <a:off x="1866900" y="2479675"/>
            <a:ext cx="7010400" cy="41549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2100">
                <a:solidFill>
                  <a:srgbClr val="0000FF"/>
                </a:solidFill>
              </a:rPr>
              <a:t>Algorithme de comparaison de séquences (Needleman)</a:t>
            </a:r>
            <a:endParaRPr lang="fr-FR" sz="2100">
              <a:solidFill>
                <a:srgbClr val="FF3300"/>
              </a:solidFill>
            </a:endParaRPr>
          </a:p>
        </p:txBody>
      </p:sp>
      <p:sp>
        <p:nvSpPr>
          <p:cNvPr id="13" name="Rectangle 1048"/>
          <p:cNvSpPr>
            <a:spLocks noChangeArrowheads="1"/>
          </p:cNvSpPr>
          <p:nvPr/>
        </p:nvSpPr>
        <p:spPr bwMode="auto">
          <a:xfrm>
            <a:off x="1866900" y="2108200"/>
            <a:ext cx="5834802" cy="41549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2100">
                <a:solidFill>
                  <a:srgbClr val="FF3300"/>
                </a:solidFill>
              </a:rPr>
              <a:t>Première </a:t>
            </a:r>
            <a:r>
              <a:rPr lang="fr-FR" sz="2100">
                <a:solidFill>
                  <a:srgbClr val="0000FF"/>
                </a:solidFill>
              </a:rPr>
              <a:t>banque</a:t>
            </a:r>
            <a:r>
              <a:rPr lang="fr-FR" sz="2100">
                <a:solidFill>
                  <a:srgbClr val="FF3300"/>
                </a:solidFill>
              </a:rPr>
              <a:t> </a:t>
            </a:r>
            <a:r>
              <a:rPr lang="fr-FR" sz="2100">
                <a:solidFill>
                  <a:srgbClr val="0000FF"/>
                </a:solidFill>
              </a:rPr>
              <a:t>de séquences protéiques (PIR)  </a:t>
            </a:r>
          </a:p>
        </p:txBody>
      </p:sp>
      <p:sp>
        <p:nvSpPr>
          <p:cNvPr id="14" name="Text Box 1049"/>
          <p:cNvSpPr txBox="1">
            <a:spLocks noChangeArrowheads="1"/>
          </p:cNvSpPr>
          <p:nvPr/>
        </p:nvSpPr>
        <p:spPr bwMode="auto">
          <a:xfrm>
            <a:off x="889000" y="2284413"/>
            <a:ext cx="920701" cy="41549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fr-FR" sz="2100">
                <a:solidFill>
                  <a:schemeClr val="tx1"/>
                </a:solidFill>
              </a:rPr>
              <a:t>&lt; 1980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 txBox="1">
            <a:spLocks noChangeArrowheads="1"/>
          </p:cNvSpPr>
          <p:nvPr/>
        </p:nvSpPr>
        <p:spPr>
          <a:xfrm>
            <a:off x="54865" y="1035358"/>
            <a:ext cx="9128124" cy="723275"/>
          </a:xfrm>
          <a:prstGeom prst="rect">
            <a:avLst/>
          </a:prstGeom>
          <a:ln/>
        </p:spPr>
        <p:txBody>
          <a:bodyPr vert="horz" wrap="square" lIns="0" rIns="0" bIns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Qu’est-ce</a:t>
            </a: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GB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qu’une</a:t>
            </a: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GB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banque</a:t>
            </a: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de </a:t>
            </a:r>
            <a:r>
              <a:rPr kumimoji="0" lang="en-GB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données</a:t>
            </a: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?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457200" y="2120837"/>
            <a:ext cx="8229600" cy="4681537"/>
          </a:xfrm>
          <a:prstGeom prst="rect">
            <a:avLst/>
          </a:prstGeom>
          <a:ln/>
        </p:spPr>
        <p:txBody>
          <a:bodyPr vert="horz">
            <a:sp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kumimoji="0" lang="en-GB" sz="2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Ensemble de données relatives à un domaine, organisées par traitement informatique, accessibles en ligne et à distance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kumimoji="0" lang="en-GB" sz="2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Souvent, les données sont stockées sous la forme d’un fichier texte formaté (respectant une disposition particulière)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kumimoji="0" lang="en-GB" sz="2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Besoin de développer des logiciels spécifiques pour interroger les données contenues dans ces banques</a:t>
            </a:r>
            <a:endParaRPr kumimoji="0" lang="en-GB" sz="26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 txBox="1">
            <a:spLocks noChangeArrowheads="1"/>
          </p:cNvSpPr>
          <p:nvPr/>
        </p:nvSpPr>
        <p:spPr>
          <a:xfrm>
            <a:off x="256032" y="1017070"/>
            <a:ext cx="8686800" cy="723275"/>
          </a:xfrm>
          <a:prstGeom prst="rect">
            <a:avLst/>
          </a:prstGeom>
          <a:ln/>
        </p:spPr>
        <p:txBody>
          <a:bodyPr vert="horz" wrap="square" lIns="0" rIns="0" bIns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Les </a:t>
            </a:r>
            <a:r>
              <a:rPr kumimoji="0" lang="en-GB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banques</a:t>
            </a: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de </a:t>
            </a:r>
            <a:r>
              <a:rPr kumimoji="0" lang="en-GB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données</a:t>
            </a: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GB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généralistes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457200" y="1956245"/>
            <a:ext cx="8435975" cy="4681537"/>
          </a:xfrm>
          <a:prstGeom prst="rect">
            <a:avLst/>
          </a:prstGeom>
          <a:ln/>
        </p:spPr>
        <p:txBody>
          <a:bodyPr vert="horz">
            <a:sp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kumimoji="0" lang="en-GB" sz="2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Ces banques contiennent des données hétérogènes</a:t>
            </a:r>
          </a:p>
          <a:p>
            <a:pPr marL="640080" marR="0" lvl="1" indent="-246888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kumimoji="0" lang="en-GB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Collecte la plus exhaustive possible</a:t>
            </a:r>
          </a:p>
          <a:p>
            <a:pPr marL="640080" marR="0" lvl="1" indent="-246888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kumimoji="0" lang="en-GB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Banques de séquences nucléiques</a:t>
            </a:r>
          </a:p>
          <a:p>
            <a:pPr marL="640080" marR="0" lvl="1" indent="-246888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kumimoji="0" lang="en-GB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Banques de séquences protéiques</a:t>
            </a:r>
          </a:p>
          <a:p>
            <a:pPr marL="640080" marR="0" lvl="1" indent="-246888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kumimoji="0" lang="en-GB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Banques de structure 3D de macromolécules</a:t>
            </a:r>
          </a:p>
          <a:p>
            <a:pPr marL="640080" marR="0" lvl="1" indent="-246888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kumimoji="0" lang="en-GB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Banques d’articles scientifiques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kumimoji="0" lang="en-GB" sz="2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Avantage :</a:t>
            </a:r>
            <a:r>
              <a:rPr kumimoji="0" lang="en-GB" sz="2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tout est consultable en une fois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kumimoji="0" lang="en-GB" sz="2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Inconvénients :</a:t>
            </a:r>
            <a:r>
              <a:rPr kumimoji="0" lang="en-GB" sz="2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difficiles à maintenir, difficiles à interroger</a:t>
            </a:r>
            <a:endParaRPr kumimoji="0" lang="en-GB" sz="26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 txBox="1">
            <a:spLocks noChangeArrowheads="1"/>
          </p:cNvSpPr>
          <p:nvPr/>
        </p:nvSpPr>
        <p:spPr>
          <a:xfrm>
            <a:off x="292607" y="1035358"/>
            <a:ext cx="8670925" cy="723275"/>
          </a:xfrm>
          <a:prstGeom prst="rect">
            <a:avLst/>
          </a:prstGeom>
          <a:ln/>
        </p:spPr>
        <p:txBody>
          <a:bodyPr vert="horz" wrap="square" lIns="0" rIns="0" bIns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Les </a:t>
            </a:r>
            <a:r>
              <a:rPr kumimoji="0" lang="en-GB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banques</a:t>
            </a: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de </a:t>
            </a:r>
            <a:r>
              <a:rPr kumimoji="0" lang="en-GB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données</a:t>
            </a: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GB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spécialisées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457200" y="1974533"/>
            <a:ext cx="8229600" cy="4681537"/>
          </a:xfrm>
          <a:prstGeom prst="rect">
            <a:avLst/>
          </a:prstGeom>
          <a:ln/>
        </p:spPr>
        <p:txBody>
          <a:bodyPr vert="horz">
            <a:sp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kumimoji="0" lang="en-GB" sz="2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Ces banques contiennent des données homogènes</a:t>
            </a:r>
          </a:p>
          <a:p>
            <a:pPr marL="640080" marR="0" lvl="1" indent="-246888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kumimoji="0" lang="en-GB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Collecte établie autour d’une thématique particulière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kumimoji="0" lang="en-GB" sz="2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Avantages : </a:t>
            </a:r>
            <a:r>
              <a:rPr kumimoji="0" lang="en-GB" sz="2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facilité pour mettre à jour les données, vérifier leur intégrité, offrir une interface adaptée, …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kumimoji="0" lang="en-GB" sz="2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Inconvénients :</a:t>
            </a:r>
            <a:r>
              <a:rPr kumimoji="0" lang="en-GB" sz="2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ne cible pas toujours ce que l’on veut; toutes les banques possibles n’existent pas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kumimoji="0" lang="en-GB" sz="2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Exemples :</a:t>
            </a:r>
            <a:r>
              <a:rPr kumimoji="0" lang="en-GB" sz="2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banques spécialisées pour un génome, banques de séquences d'immunologies, banques sur des séquences validées, …</a:t>
            </a:r>
            <a:endParaRPr kumimoji="0" lang="en-GB" sz="26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 txBox="1">
            <a:spLocks noChangeArrowheads="1"/>
          </p:cNvSpPr>
          <p:nvPr/>
        </p:nvSpPr>
        <p:spPr>
          <a:xfrm>
            <a:off x="1" y="834190"/>
            <a:ext cx="9128124" cy="723275"/>
          </a:xfrm>
          <a:prstGeom prst="rect">
            <a:avLst/>
          </a:prstGeom>
          <a:ln/>
        </p:spPr>
        <p:txBody>
          <a:bodyPr vert="horz" wrap="square" lIns="0" rIns="0" bIns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Les </a:t>
            </a:r>
            <a:r>
              <a:rPr kumimoji="0" lang="en-GB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banques</a:t>
            </a: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de </a:t>
            </a:r>
            <a:r>
              <a:rPr kumimoji="0" lang="en-GB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séquences</a:t>
            </a: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GB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nucléiques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1" y="1645349"/>
            <a:ext cx="9128124" cy="5189113"/>
          </a:xfrm>
          <a:prstGeom prst="rect">
            <a:avLst/>
          </a:prstGeom>
          <a:ln/>
        </p:spPr>
        <p:txBody>
          <a:bodyPr vert="horz" wrap="square">
            <a:sp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kumimoji="0" lang="en-GB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Origine</a:t>
            </a:r>
            <a:r>
              <a:rPr kumimoji="0" lang="en-GB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des </a:t>
            </a:r>
            <a:r>
              <a:rPr kumimoji="0" lang="en-GB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données</a:t>
            </a:r>
            <a:r>
              <a:rPr kumimoji="0" lang="en-GB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</a:t>
            </a:r>
          </a:p>
          <a:p>
            <a:pPr marL="640080" marR="0" lvl="1" indent="-246888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Séquençage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d’ADN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et 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d’ARN</a:t>
            </a: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kumimoji="0" lang="en-GB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Les </a:t>
            </a:r>
            <a:r>
              <a:rPr kumimoji="0" lang="en-GB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données</a:t>
            </a:r>
            <a:r>
              <a:rPr kumimoji="0" lang="en-GB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stockées</a:t>
            </a:r>
            <a:r>
              <a:rPr kumimoji="0" lang="en-GB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</a:t>
            </a: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séquences</a:t>
            </a: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+ annotations</a:t>
            </a:r>
          </a:p>
          <a:p>
            <a:pPr marL="640080" marR="0" lvl="1" indent="-246888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Fragments de 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génomes</a:t>
            </a: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-2468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Wingdings 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kumimoji="0" lang="en-GB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 </a:t>
            </a:r>
            <a:r>
              <a:rPr kumimoji="0" lang="en-GB" sz="2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ou</a:t>
            </a:r>
            <a:r>
              <a:rPr kumimoji="0" lang="en-GB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2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plusieurs</a:t>
            </a:r>
            <a:r>
              <a:rPr kumimoji="0" lang="en-GB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2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gènes</a:t>
            </a:r>
            <a:r>
              <a:rPr kumimoji="0" lang="en-GB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un bout de </a:t>
            </a:r>
            <a:r>
              <a:rPr kumimoji="0" lang="en-GB" sz="2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gène</a:t>
            </a:r>
            <a:r>
              <a:rPr kumimoji="0" lang="en-GB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GB" sz="2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séquence</a:t>
            </a:r>
            <a:r>
              <a:rPr kumimoji="0" lang="en-GB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2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intergénique</a:t>
            </a:r>
            <a:r>
              <a:rPr kumimoji="0" lang="en-GB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…</a:t>
            </a:r>
          </a:p>
          <a:p>
            <a:pPr marL="640080" marR="0" lvl="1" indent="-246888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Génomes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complets</a:t>
            </a: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40080" marR="0" lvl="1" indent="-246888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ARNm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ARNt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ARNr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… (fragments 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ou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entiers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kumimoji="0" lang="en-GB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[ Note 1]</a:t>
            </a: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toutes</a:t>
            </a: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les </a:t>
            </a:r>
            <a:r>
              <a:rPr kumimoji="0" lang="en-GB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séquences</a:t>
            </a: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(ADN </a:t>
            </a:r>
            <a:r>
              <a:rPr kumimoji="0" lang="en-GB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ou</a:t>
            </a: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ARN) </a:t>
            </a:r>
            <a:r>
              <a:rPr kumimoji="0" lang="en-GB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sont</a:t>
            </a: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écrites</a:t>
            </a: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avec des T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kumimoji="0" lang="en-GB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[ Note 2] :</a:t>
            </a: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les </a:t>
            </a:r>
            <a:r>
              <a:rPr kumimoji="0" lang="en-GB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séquences</a:t>
            </a: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sont</a:t>
            </a: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toujours</a:t>
            </a: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orientées</a:t>
            </a: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5’ </a:t>
            </a:r>
            <a:r>
              <a:rPr kumimoji="0" lang="en-GB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vers</a:t>
            </a: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3’.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 txBox="1">
            <a:spLocks noChangeArrowheads="1"/>
          </p:cNvSpPr>
          <p:nvPr/>
        </p:nvSpPr>
        <p:spPr>
          <a:xfrm>
            <a:off x="91441" y="1199950"/>
            <a:ext cx="8906255" cy="723275"/>
          </a:xfrm>
          <a:prstGeom prst="rect">
            <a:avLst/>
          </a:prstGeom>
          <a:ln/>
        </p:spPr>
        <p:txBody>
          <a:bodyPr vert="horz" wrap="square" lIns="0" rIns="0" bIns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Les </a:t>
            </a:r>
            <a:r>
              <a:rPr kumimoji="0" lang="en-GB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banques</a:t>
            </a: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de </a:t>
            </a:r>
            <a:r>
              <a:rPr kumimoji="0" lang="en-GB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séquences</a:t>
            </a: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GB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protéiques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310897" y="2084261"/>
            <a:ext cx="8430767" cy="4681537"/>
          </a:xfrm>
          <a:prstGeom prst="rect">
            <a:avLst/>
          </a:prstGeom>
          <a:ln/>
        </p:spPr>
        <p:txBody>
          <a:bodyPr vert="horz" wrap="square">
            <a:sp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kumimoji="0" lang="en-GB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Origine</a:t>
            </a: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des </a:t>
            </a:r>
            <a:r>
              <a:rPr kumimoji="0" lang="en-GB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données</a:t>
            </a:r>
            <a:endParaRPr kumimoji="0" lang="en-GB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40080" marR="0" lvl="1" indent="-246888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Traduction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 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séquences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d’ADN</a:t>
            </a: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40080" marR="0" lvl="1" indent="-246888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Séquençage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 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protéines</a:t>
            </a: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-2468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Wingdings 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kumimoji="0" lang="en-GB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Rare car long et </a:t>
            </a:r>
            <a:r>
              <a:rPr kumimoji="0" lang="en-GB" sz="2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coûteux</a:t>
            </a:r>
            <a:endParaRPr kumimoji="0" lang="en-GB" sz="2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40080" marR="0" lvl="1" indent="-246888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Protéines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dont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la structure 3D 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est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connue</a:t>
            </a: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Les </a:t>
            </a:r>
            <a:r>
              <a:rPr kumimoji="0" lang="en-GB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données</a:t>
            </a: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stockées</a:t>
            </a: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GB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séquences</a:t>
            </a: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+ annotations</a:t>
            </a:r>
          </a:p>
          <a:p>
            <a:pPr marL="640080" marR="0" lvl="1" indent="-246888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Protéines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entières</a:t>
            </a: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40080" marR="0" lvl="1" indent="-246888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Fragments de 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protéines</a:t>
            </a: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" y="1352741"/>
            <a:ext cx="9128124" cy="5480475"/>
          </a:xfrm>
          <a:prstGeom prst="rect">
            <a:avLst/>
          </a:prstGeom>
          <a:ln/>
        </p:spPr>
        <p:txBody>
          <a:bodyPr vert="horz" wrap="square">
            <a:sp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Contient</a:t>
            </a: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40080" marR="0" lvl="1" indent="-246888" algn="l" defTabSz="914400" rtl="0" eaLnBrk="1" fontAlgn="auto" latinLnBrk="0" hangingPunct="1">
              <a:lnSpc>
                <a:spcPct val="120000"/>
              </a:lnSpc>
              <a:spcBef>
                <a:spcPts val="45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Journaux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concernant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la 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biologie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et la 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médecine</a:t>
            </a: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40080" marR="0" lvl="1" indent="-246888" algn="l" defTabSz="914400" rtl="0" eaLnBrk="1" fontAlgn="auto" latinLnBrk="0" hangingPunct="1">
              <a:lnSpc>
                <a:spcPct val="120000"/>
              </a:lnSpc>
              <a:spcBef>
                <a:spcPts val="45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Articles 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indexés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par des experts à 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l’aide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des 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termes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MeSH</a:t>
            </a: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Termes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MeSH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vocabulaire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contrôlé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 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termes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biomédicaux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et de 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molécules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chimiques</a:t>
            </a: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40080" marR="0" lvl="1" indent="-246888" algn="l" defTabSz="914400" rtl="0" eaLnBrk="1" fontAlgn="auto" latinLnBrk="0" hangingPunct="1">
              <a:lnSpc>
                <a:spcPct val="120000"/>
              </a:lnSpc>
              <a:spcBef>
                <a:spcPts val="45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Hiérarchisé</a:t>
            </a: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40080" marR="0" lvl="1" indent="-246888" algn="l" defTabSz="914400" rtl="0" eaLnBrk="1" fontAlgn="auto" latinLnBrk="0" hangingPunct="1">
              <a:lnSpc>
                <a:spcPct val="120000"/>
              </a:lnSpc>
              <a:spcBef>
                <a:spcPts val="45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Dictionnaire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 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synonymes</a:t>
            </a: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40080" marR="0" lvl="1" indent="-246888" algn="l" defTabSz="914400" rtl="0" eaLnBrk="1" fontAlgn="auto" latinLnBrk="0" hangingPunct="1">
              <a:lnSpc>
                <a:spcPct val="120000"/>
              </a:lnSpc>
              <a:spcBef>
                <a:spcPts val="45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19.000 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termes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médicaux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103.500 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termes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chimiques</a:t>
            </a: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Subheadings : 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sous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-titres qui 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décrivent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un aspect 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particulier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des 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termes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MeSH</a:t>
            </a: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Mis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à jour 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régulièrement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Rectangle 1"/>
          <p:cNvSpPr txBox="1">
            <a:spLocks noChangeArrowheads="1"/>
          </p:cNvSpPr>
          <p:nvPr/>
        </p:nvSpPr>
        <p:spPr>
          <a:xfrm>
            <a:off x="164593" y="687886"/>
            <a:ext cx="8833103" cy="723275"/>
          </a:xfrm>
          <a:prstGeom prst="rect">
            <a:avLst/>
          </a:prstGeom>
          <a:ln/>
        </p:spPr>
        <p:txBody>
          <a:bodyPr vert="horz" wrap="square" lIns="0" rIns="0" bIns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Une</a:t>
            </a: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GB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Banque</a:t>
            </a: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GB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bibliographique</a:t>
            </a: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</a:t>
            </a:r>
            <a:r>
              <a:rPr kumimoji="0" lang="en-GB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PubMed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20624" y="685800"/>
            <a:ext cx="8378952" cy="1143000"/>
          </a:xfrm>
        </p:spPr>
        <p:txBody>
          <a:bodyPr>
            <a:normAutofit fontScale="90000"/>
          </a:bodyPr>
          <a:lstStyle/>
          <a:p>
            <a:r>
              <a:rPr lang="fr-CA" sz="3800" dirty="0" smtClean="0"/>
              <a:t>Les </a:t>
            </a:r>
            <a:r>
              <a:rPr lang="fr-CA" sz="3800" dirty="0"/>
              <a:t>bases de données bioinformatiques les plus utilisées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idx="1"/>
          </p:nvPr>
        </p:nvSpPr>
        <p:spPr>
          <a:xfrm>
            <a:off x="838201" y="1860867"/>
            <a:ext cx="7619999" cy="4920933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fr-CA" sz="2100" dirty="0">
                <a:solidFill>
                  <a:schemeClr val="accent1"/>
                </a:solidFill>
              </a:rPr>
              <a:t>NCBI</a:t>
            </a:r>
            <a:r>
              <a:rPr lang="fr-CA" sz="2100" dirty="0"/>
              <a:t>, </a:t>
            </a:r>
            <a:r>
              <a:rPr lang="fr-CA" sz="2100" i="1" dirty="0"/>
              <a:t>National Center for </a:t>
            </a:r>
            <a:r>
              <a:rPr lang="fr-CA" sz="2100" i="1" dirty="0" err="1"/>
              <a:t>Biotechnology</a:t>
            </a:r>
            <a:r>
              <a:rPr lang="fr-CA" sz="2100" i="1" dirty="0"/>
              <a:t> Information</a:t>
            </a:r>
            <a:endParaRPr lang="fr-CA" sz="2100" dirty="0"/>
          </a:p>
          <a:p>
            <a:pPr lvl="1">
              <a:lnSpc>
                <a:spcPct val="80000"/>
              </a:lnSpc>
            </a:pPr>
            <a:r>
              <a:rPr lang="fr-CA" sz="2100" dirty="0" err="1">
                <a:solidFill>
                  <a:schemeClr val="accent2"/>
                </a:solidFill>
              </a:rPr>
              <a:t>GenBank</a:t>
            </a:r>
            <a:r>
              <a:rPr lang="fr-CA" sz="2100" dirty="0"/>
              <a:t>: Séquences d’ADN (3 billion de paires de bases)</a:t>
            </a:r>
          </a:p>
          <a:p>
            <a:pPr lvl="1">
              <a:lnSpc>
                <a:spcPct val="80000"/>
              </a:lnSpc>
            </a:pPr>
            <a:r>
              <a:rPr lang="fr-CA" sz="2100" dirty="0"/>
              <a:t>Site officiel de </a:t>
            </a:r>
            <a:r>
              <a:rPr lang="fr-CA" sz="2100" dirty="0">
                <a:solidFill>
                  <a:schemeClr val="accent2"/>
                </a:solidFill>
              </a:rPr>
              <a:t>BLAST</a:t>
            </a:r>
          </a:p>
          <a:p>
            <a:pPr lvl="1">
              <a:lnSpc>
                <a:spcPct val="80000"/>
              </a:lnSpc>
            </a:pPr>
            <a:r>
              <a:rPr lang="fr-CA" sz="2100" dirty="0" err="1">
                <a:solidFill>
                  <a:schemeClr val="accent2"/>
                </a:solidFill>
              </a:rPr>
              <a:t>PubMed</a:t>
            </a:r>
            <a:r>
              <a:rPr lang="fr-CA" sz="2100" dirty="0"/>
              <a:t>: Permet la recherche de références</a:t>
            </a:r>
          </a:p>
          <a:p>
            <a:pPr lvl="1">
              <a:lnSpc>
                <a:spcPct val="80000"/>
              </a:lnSpc>
            </a:pPr>
            <a:r>
              <a:rPr lang="fr-CA" sz="2100" dirty="0" err="1">
                <a:solidFill>
                  <a:schemeClr val="accent2"/>
                </a:solidFill>
              </a:rPr>
              <a:t>COGs</a:t>
            </a:r>
            <a:r>
              <a:rPr lang="fr-CA" sz="2100" dirty="0"/>
              <a:t>: Familles de gènes </a:t>
            </a:r>
            <a:r>
              <a:rPr lang="fr-CA" sz="2100" dirty="0" err="1"/>
              <a:t>orthologues</a:t>
            </a:r>
            <a:r>
              <a:rPr lang="fr-CA" sz="2100" dirty="0"/>
              <a:t> …</a:t>
            </a:r>
          </a:p>
          <a:p>
            <a:pPr>
              <a:lnSpc>
                <a:spcPct val="80000"/>
              </a:lnSpc>
            </a:pPr>
            <a:r>
              <a:rPr lang="fr-CA" sz="2100" dirty="0">
                <a:solidFill>
                  <a:schemeClr val="accent1"/>
                </a:solidFill>
              </a:rPr>
              <a:t>EMBL</a:t>
            </a:r>
            <a:r>
              <a:rPr lang="fr-CA" sz="2100" dirty="0"/>
              <a:t>, </a:t>
            </a:r>
            <a:r>
              <a:rPr lang="fr-CA" sz="2100" i="1" dirty="0"/>
              <a:t>The </a:t>
            </a:r>
            <a:r>
              <a:rPr lang="fr-CA" sz="2100" i="1" dirty="0" err="1"/>
              <a:t>European</a:t>
            </a:r>
            <a:r>
              <a:rPr lang="fr-CA" sz="2100" i="1" dirty="0"/>
              <a:t> </a:t>
            </a:r>
            <a:r>
              <a:rPr lang="fr-CA" sz="2100" i="1" dirty="0" err="1"/>
              <a:t>Molecular</a:t>
            </a:r>
            <a:r>
              <a:rPr lang="fr-CA" sz="2100" i="1" dirty="0"/>
              <a:t> </a:t>
            </a:r>
            <a:r>
              <a:rPr lang="fr-CA" sz="2100" i="1" dirty="0" err="1"/>
              <a:t>Biology</a:t>
            </a:r>
            <a:r>
              <a:rPr lang="fr-CA" sz="2100" i="1" dirty="0"/>
              <a:t> </a:t>
            </a:r>
            <a:r>
              <a:rPr lang="fr-CA" sz="2100" i="1" dirty="0" err="1"/>
              <a:t>Laboratory</a:t>
            </a:r>
            <a:endParaRPr lang="fr-CA" sz="2100" i="1" dirty="0"/>
          </a:p>
          <a:p>
            <a:pPr>
              <a:lnSpc>
                <a:spcPct val="80000"/>
              </a:lnSpc>
            </a:pPr>
            <a:r>
              <a:rPr lang="fr-CA" sz="2100" dirty="0" err="1">
                <a:solidFill>
                  <a:schemeClr val="accent1"/>
                </a:solidFill>
              </a:rPr>
              <a:t>ExPASy</a:t>
            </a:r>
            <a:r>
              <a:rPr lang="fr-CA" sz="2100" dirty="0"/>
              <a:t>, </a:t>
            </a:r>
            <a:r>
              <a:rPr lang="fr-CA" sz="2100" i="1" dirty="0"/>
              <a:t>Expert </a:t>
            </a:r>
            <a:r>
              <a:rPr lang="fr-CA" sz="2100" i="1" dirty="0" err="1"/>
              <a:t>Protein</a:t>
            </a:r>
            <a:r>
              <a:rPr lang="fr-CA" sz="2100" i="1" dirty="0"/>
              <a:t> </a:t>
            </a:r>
            <a:r>
              <a:rPr lang="fr-CA" sz="2100" i="1" dirty="0" err="1"/>
              <a:t>Analysis</a:t>
            </a:r>
            <a:r>
              <a:rPr lang="fr-CA" sz="2100" i="1" dirty="0"/>
              <a:t> System, </a:t>
            </a:r>
            <a:r>
              <a:rPr lang="fr-CA" sz="2100" dirty="0" err="1"/>
              <a:t>Protéomique</a:t>
            </a:r>
            <a:endParaRPr lang="fr-CA" sz="2100" dirty="0"/>
          </a:p>
          <a:p>
            <a:pPr lvl="1">
              <a:lnSpc>
                <a:spcPct val="80000"/>
              </a:lnSpc>
            </a:pPr>
            <a:r>
              <a:rPr lang="fr-CA" sz="2100" dirty="0" err="1">
                <a:solidFill>
                  <a:schemeClr val="accent2"/>
                </a:solidFill>
              </a:rPr>
              <a:t>Swiss</a:t>
            </a:r>
            <a:r>
              <a:rPr lang="fr-CA" sz="2100" dirty="0">
                <a:solidFill>
                  <a:schemeClr val="accent2"/>
                </a:solidFill>
              </a:rPr>
              <a:t>-</a:t>
            </a:r>
            <a:r>
              <a:rPr lang="fr-CA" sz="2100" dirty="0" err="1">
                <a:solidFill>
                  <a:schemeClr val="accent2"/>
                </a:solidFill>
              </a:rPr>
              <a:t>Prot</a:t>
            </a:r>
            <a:r>
              <a:rPr lang="fr-CA" sz="2100" dirty="0"/>
              <a:t>: Séquences de protéines</a:t>
            </a:r>
          </a:p>
          <a:p>
            <a:pPr lvl="1">
              <a:lnSpc>
                <a:spcPct val="80000"/>
              </a:lnSpc>
            </a:pPr>
            <a:r>
              <a:rPr lang="fr-CA" sz="2100" dirty="0">
                <a:solidFill>
                  <a:schemeClr val="accent2"/>
                </a:solidFill>
              </a:rPr>
              <a:t>PROSITE</a:t>
            </a:r>
            <a:r>
              <a:rPr lang="fr-CA" sz="2100" dirty="0"/>
              <a:t>: Domaines et familles de protéines</a:t>
            </a:r>
          </a:p>
          <a:p>
            <a:pPr lvl="1">
              <a:lnSpc>
                <a:spcPct val="80000"/>
              </a:lnSpc>
            </a:pPr>
            <a:r>
              <a:rPr lang="fr-CA" sz="2100" dirty="0">
                <a:solidFill>
                  <a:schemeClr val="accent2"/>
                </a:solidFill>
              </a:rPr>
              <a:t>SWISS-MODEL</a:t>
            </a:r>
            <a:r>
              <a:rPr lang="fr-CA" sz="2100" dirty="0"/>
              <a:t>: Outil de prédiction 3D de protéines</a:t>
            </a:r>
          </a:p>
          <a:p>
            <a:pPr lvl="1">
              <a:lnSpc>
                <a:spcPct val="80000"/>
              </a:lnSpc>
            </a:pPr>
            <a:r>
              <a:rPr lang="fr-CA" sz="2100" dirty="0"/>
              <a:t>Différents outils de recherche</a:t>
            </a:r>
          </a:p>
          <a:p>
            <a:pPr>
              <a:lnSpc>
                <a:spcPct val="80000"/>
              </a:lnSpc>
            </a:pPr>
            <a:r>
              <a:rPr lang="fr-CA" sz="2100" dirty="0">
                <a:solidFill>
                  <a:schemeClr val="accent1"/>
                </a:solidFill>
              </a:rPr>
              <a:t>PDB</a:t>
            </a:r>
            <a:r>
              <a:rPr lang="fr-CA" sz="2100" dirty="0"/>
              <a:t>, </a:t>
            </a:r>
            <a:r>
              <a:rPr lang="fr-CA" sz="2100" i="1" dirty="0" err="1"/>
              <a:t>Protein</a:t>
            </a:r>
            <a:r>
              <a:rPr lang="fr-CA" sz="2100" i="1" dirty="0"/>
              <a:t> Data Bank</a:t>
            </a:r>
          </a:p>
          <a:p>
            <a:pPr lvl="1">
              <a:lnSpc>
                <a:spcPct val="80000"/>
              </a:lnSpc>
            </a:pPr>
            <a:r>
              <a:rPr lang="fr-CA" sz="2100" dirty="0"/>
              <a:t>Base de données de structures 3D de protéines</a:t>
            </a:r>
          </a:p>
          <a:p>
            <a:pPr lvl="1">
              <a:lnSpc>
                <a:spcPct val="80000"/>
              </a:lnSpc>
            </a:pPr>
            <a:r>
              <a:rPr lang="fr-CA" sz="2100" dirty="0"/>
              <a:t>Visualisation et manipulation de structures</a:t>
            </a:r>
          </a:p>
          <a:p>
            <a:pPr>
              <a:lnSpc>
                <a:spcPct val="80000"/>
              </a:lnSpc>
            </a:pPr>
            <a:r>
              <a:rPr lang="fr-CA" sz="2100" dirty="0">
                <a:solidFill>
                  <a:schemeClr val="accent1"/>
                </a:solidFill>
              </a:rPr>
              <a:t>SCOP</a:t>
            </a:r>
            <a:r>
              <a:rPr lang="fr-CA" sz="2100" dirty="0"/>
              <a:t>, </a:t>
            </a:r>
            <a:r>
              <a:rPr lang="fr-CA" sz="2100" i="1" dirty="0"/>
              <a:t>Structural Classification of </a:t>
            </a:r>
            <a:r>
              <a:rPr lang="fr-CA" sz="2100" i="1" dirty="0" err="1"/>
              <a:t>Proteins</a:t>
            </a:r>
            <a:endParaRPr lang="fr-CA" sz="2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766908" y="384175"/>
            <a:ext cx="7300452" cy="1139825"/>
          </a:xfrm>
        </p:spPr>
        <p:txBody>
          <a:bodyPr>
            <a:normAutofit fontScale="90000"/>
          </a:bodyPr>
          <a:lstStyle/>
          <a:p>
            <a:r>
              <a:rPr lang="fr-CA" sz="4000" b="1" dirty="0" smtClean="0"/>
              <a:t>Qu’est-ce </a:t>
            </a:r>
            <a:r>
              <a:rPr lang="fr-CA" sz="4000" b="1" dirty="0"/>
              <a:t>que la </a:t>
            </a:r>
            <a:r>
              <a:rPr lang="fr-CA" sz="4000" b="1" dirty="0" err="1"/>
              <a:t>Bio-Informatique</a:t>
            </a:r>
            <a:r>
              <a:rPr lang="fr-CA" sz="4000" b="1" dirty="0"/>
              <a:t>?</a:t>
            </a:r>
            <a:endParaRPr lang="fr-CA" b="1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752600"/>
            <a:ext cx="8229600" cy="4876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CA" sz="2100" dirty="0"/>
              <a:t>   Champs </a:t>
            </a:r>
            <a:r>
              <a:rPr lang="fr-CA" sz="2100" dirty="0" err="1"/>
              <a:t>multi-disciplinaire</a:t>
            </a:r>
            <a:r>
              <a:rPr lang="fr-CA" sz="2100" dirty="0"/>
              <a:t> qui utilise des méthodes informatiques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CA" sz="2100" dirty="0"/>
              <a:t>   (mathématiques, statistiques, combinatoires…) pour résoudre un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CA" sz="2100" dirty="0"/>
              <a:t>   problème biologique 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fr-CA" sz="2100" dirty="0"/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fr-CA" sz="2100" dirty="0">
                <a:solidFill>
                  <a:schemeClr val="accent1"/>
                </a:solidFill>
              </a:rPr>
              <a:t>Formaliser</a:t>
            </a:r>
            <a:r>
              <a:rPr lang="fr-CA" sz="2100" dirty="0"/>
              <a:t> des problèmes de biologie moléculaire;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fr-CA" sz="2100" dirty="0">
                <a:solidFill>
                  <a:schemeClr val="accent1"/>
                </a:solidFill>
              </a:rPr>
              <a:t>Développer</a:t>
            </a:r>
            <a:r>
              <a:rPr lang="fr-CA" sz="2100" dirty="0"/>
              <a:t> des outils formels;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fr-CA" sz="2100" dirty="0">
                <a:solidFill>
                  <a:schemeClr val="accent1"/>
                </a:solidFill>
              </a:rPr>
              <a:t>Analyser</a:t>
            </a:r>
            <a:r>
              <a:rPr lang="fr-CA" sz="2100" dirty="0"/>
              <a:t> les données;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fr-CA" sz="2100" dirty="0">
                <a:solidFill>
                  <a:schemeClr val="accent1"/>
                </a:solidFill>
              </a:rPr>
              <a:t>Prédire </a:t>
            </a:r>
            <a:r>
              <a:rPr lang="fr-CA" sz="2100" dirty="0"/>
              <a:t>des résultats biologiques;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fr-CA" sz="2100" dirty="0">
                <a:solidFill>
                  <a:schemeClr val="accent1"/>
                </a:solidFill>
              </a:rPr>
              <a:t>Organiser </a:t>
            </a:r>
            <a:r>
              <a:rPr lang="fr-CA" sz="2100" dirty="0"/>
              <a:t>les données.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fr-CA" sz="21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CA" sz="2100" dirty="0"/>
              <a:t>Discipline relativement nouvelle, qui évolue en fonction des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CA" sz="2100" dirty="0"/>
              <a:t>nouveaux problèmes posés par la biologie moléculaire.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fr-CA" sz="2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28"/>
          <p:cNvGrpSpPr>
            <a:grpSpLocks/>
          </p:cNvGrpSpPr>
          <p:nvPr/>
        </p:nvGrpSpPr>
        <p:grpSpPr bwMode="auto">
          <a:xfrm rot="-502173">
            <a:off x="2574262" y="1633232"/>
            <a:ext cx="4978400" cy="4598988"/>
            <a:chOff x="1369" y="1059"/>
            <a:chExt cx="3136" cy="2897"/>
          </a:xfrm>
        </p:grpSpPr>
        <p:sp>
          <p:nvSpPr>
            <p:cNvPr id="5" name="AutoShape 1029"/>
            <p:cNvSpPr>
              <a:spLocks noChangeArrowheads="1"/>
            </p:cNvSpPr>
            <p:nvPr/>
          </p:nvSpPr>
          <p:spPr bwMode="auto">
            <a:xfrm rot="5400000" flipH="1" flipV="1">
              <a:off x="1445" y="2348"/>
              <a:ext cx="2889" cy="327"/>
            </a:xfrm>
            <a:custGeom>
              <a:avLst/>
              <a:gdLst>
                <a:gd name="G0" fmla="+- -3303761 0 0"/>
                <a:gd name="G1" fmla="+- -6723204 0 0"/>
                <a:gd name="G2" fmla="+- -3303761 0 -6723204"/>
                <a:gd name="G3" fmla="+- 10800 0 0"/>
                <a:gd name="G4" fmla="+- 0 0 -3303761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7033 0 0"/>
                <a:gd name="G9" fmla="+- 0 0 -6723204"/>
                <a:gd name="G10" fmla="+- 7033 0 2700"/>
                <a:gd name="G11" fmla="cos G10 -3303761"/>
                <a:gd name="G12" fmla="sin G10 -3303761"/>
                <a:gd name="G13" fmla="cos 13500 -3303761"/>
                <a:gd name="G14" fmla="sin 13500 -3303761"/>
                <a:gd name="G15" fmla="+- G11 10800 0"/>
                <a:gd name="G16" fmla="+- G12 10800 0"/>
                <a:gd name="G17" fmla="+- G13 10800 0"/>
                <a:gd name="G18" fmla="+- G14 10800 0"/>
                <a:gd name="G19" fmla="*/ 7033 1 2"/>
                <a:gd name="G20" fmla="+- G19 5400 0"/>
                <a:gd name="G21" fmla="cos G20 -3303761"/>
                <a:gd name="G22" fmla="sin G20 -3303761"/>
                <a:gd name="G23" fmla="+- G21 10800 0"/>
                <a:gd name="G24" fmla="+- G12 G23 G22"/>
                <a:gd name="G25" fmla="+- G22 G23 G11"/>
                <a:gd name="G26" fmla="cos 10800 -3303761"/>
                <a:gd name="G27" fmla="sin 10800 -3303761"/>
                <a:gd name="G28" fmla="cos 7033 -3303761"/>
                <a:gd name="G29" fmla="sin 7033 -3303761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6723204"/>
                <a:gd name="G36" fmla="sin G34 -6723204"/>
                <a:gd name="G37" fmla="+/ -6723204 -3303761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7033 G39"/>
                <a:gd name="G43" fmla="sin 7033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13321 w 21600"/>
                <a:gd name="T5" fmla="*/ 298 h 21600"/>
                <a:gd name="T6" fmla="*/ 8856 w 21600"/>
                <a:gd name="T7" fmla="*/ 2097 h 21600"/>
                <a:gd name="T8" fmla="*/ 12441 w 21600"/>
                <a:gd name="T9" fmla="*/ 3961 h 21600"/>
                <a:gd name="T10" fmla="*/ 19403 w 21600"/>
                <a:gd name="T11" fmla="*/ 396 h 21600"/>
                <a:gd name="T12" fmla="*/ 20014 w 21600"/>
                <a:gd name="T13" fmla="*/ 6849 h 21600"/>
                <a:gd name="T14" fmla="*/ 13561 w 21600"/>
                <a:gd name="T15" fmla="*/ 7460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5281" y="5380"/>
                  </a:moveTo>
                  <a:cubicBezTo>
                    <a:pt x="14021" y="4337"/>
                    <a:pt x="12436" y="3767"/>
                    <a:pt x="10800" y="3767"/>
                  </a:cubicBezTo>
                  <a:cubicBezTo>
                    <a:pt x="10284" y="3766"/>
                    <a:pt x="9770" y="3823"/>
                    <a:pt x="9267" y="3936"/>
                  </a:cubicBezTo>
                  <a:lnTo>
                    <a:pt x="8446" y="259"/>
                  </a:lnTo>
                  <a:cubicBezTo>
                    <a:pt x="9218" y="87"/>
                    <a:pt x="10008" y="-1"/>
                    <a:pt x="10800" y="0"/>
                  </a:cubicBezTo>
                  <a:cubicBezTo>
                    <a:pt x="13312" y="0"/>
                    <a:pt x="15746" y="875"/>
                    <a:pt x="17682" y="2477"/>
                  </a:cubicBezTo>
                  <a:lnTo>
                    <a:pt x="19403" y="396"/>
                  </a:lnTo>
                  <a:lnTo>
                    <a:pt x="20014" y="6849"/>
                  </a:lnTo>
                  <a:lnTo>
                    <a:pt x="13561" y="7460"/>
                  </a:lnTo>
                  <a:lnTo>
                    <a:pt x="15281" y="538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rgbClr val="006600"/>
                </a:gs>
              </a:gsLst>
              <a:path path="rect">
                <a:fillToRect l="50000" t="50000" r="50000" b="50000"/>
              </a:path>
            </a:gradFill>
            <a:ln w="25400" algn="ctr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" name="AutoShape 1030"/>
            <p:cNvSpPr>
              <a:spLocks noChangeArrowheads="1"/>
            </p:cNvSpPr>
            <p:nvPr/>
          </p:nvSpPr>
          <p:spPr bwMode="auto">
            <a:xfrm rot="5400000">
              <a:off x="1542" y="2340"/>
              <a:ext cx="2889" cy="327"/>
            </a:xfrm>
            <a:custGeom>
              <a:avLst/>
              <a:gdLst>
                <a:gd name="G0" fmla="+- -3506802 0 0"/>
                <a:gd name="G1" fmla="+- -6356158 0 0"/>
                <a:gd name="G2" fmla="+- -3506802 0 -6356158"/>
                <a:gd name="G3" fmla="+- 10800 0 0"/>
                <a:gd name="G4" fmla="+- 0 0 -3506802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6795 0 0"/>
                <a:gd name="G9" fmla="+- 0 0 -6356158"/>
                <a:gd name="G10" fmla="+- 6795 0 2700"/>
                <a:gd name="G11" fmla="cos G10 -3506802"/>
                <a:gd name="G12" fmla="sin G10 -3506802"/>
                <a:gd name="G13" fmla="cos 13500 -3506802"/>
                <a:gd name="G14" fmla="sin 13500 -3506802"/>
                <a:gd name="G15" fmla="+- G11 10800 0"/>
                <a:gd name="G16" fmla="+- G12 10800 0"/>
                <a:gd name="G17" fmla="+- G13 10800 0"/>
                <a:gd name="G18" fmla="+- G14 10800 0"/>
                <a:gd name="G19" fmla="*/ 6795 1 2"/>
                <a:gd name="G20" fmla="+- G19 5400 0"/>
                <a:gd name="G21" fmla="cos G20 -3506802"/>
                <a:gd name="G22" fmla="sin G20 -3506802"/>
                <a:gd name="G23" fmla="+- G21 10800 0"/>
                <a:gd name="G24" fmla="+- G12 G23 G22"/>
                <a:gd name="G25" fmla="+- G22 G23 G11"/>
                <a:gd name="G26" fmla="cos 10800 -3506802"/>
                <a:gd name="G27" fmla="sin 10800 -3506802"/>
                <a:gd name="G28" fmla="cos 6795 -3506802"/>
                <a:gd name="G29" fmla="sin 6795 -3506802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6356158"/>
                <a:gd name="G36" fmla="sin G34 -6356158"/>
                <a:gd name="G37" fmla="+/ -6356158 -3506802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6795 G39"/>
                <a:gd name="G43" fmla="sin 6795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13549 w 21600"/>
                <a:gd name="T5" fmla="*/ 355 h 21600"/>
                <a:gd name="T6" fmla="*/ 9729 w 21600"/>
                <a:gd name="T7" fmla="*/ 2067 h 21600"/>
                <a:gd name="T8" fmla="*/ 12530 w 21600"/>
                <a:gd name="T9" fmla="*/ 4228 h 21600"/>
                <a:gd name="T10" fmla="*/ 18828 w 21600"/>
                <a:gd name="T11" fmla="*/ -54 h 21600"/>
                <a:gd name="T12" fmla="*/ 19813 w 21600"/>
                <a:gd name="T13" fmla="*/ 6523 h 21600"/>
                <a:gd name="T14" fmla="*/ 13235 w 21600"/>
                <a:gd name="T15" fmla="*/ 7507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4840" y="5337"/>
                  </a:moveTo>
                  <a:cubicBezTo>
                    <a:pt x="13671" y="4471"/>
                    <a:pt x="12254" y="4005"/>
                    <a:pt x="10800" y="4005"/>
                  </a:cubicBezTo>
                  <a:cubicBezTo>
                    <a:pt x="10523" y="4004"/>
                    <a:pt x="10247" y="4021"/>
                    <a:pt x="9973" y="4055"/>
                  </a:cubicBezTo>
                  <a:lnTo>
                    <a:pt x="9486" y="80"/>
                  </a:lnTo>
                  <a:cubicBezTo>
                    <a:pt x="9922" y="26"/>
                    <a:pt x="10360" y="-1"/>
                    <a:pt x="10800" y="0"/>
                  </a:cubicBezTo>
                  <a:cubicBezTo>
                    <a:pt x="13112" y="0"/>
                    <a:pt x="15363" y="742"/>
                    <a:pt x="17222" y="2117"/>
                  </a:cubicBezTo>
                  <a:lnTo>
                    <a:pt x="18828" y="-54"/>
                  </a:lnTo>
                  <a:lnTo>
                    <a:pt x="19813" y="6523"/>
                  </a:lnTo>
                  <a:lnTo>
                    <a:pt x="13235" y="7507"/>
                  </a:lnTo>
                  <a:lnTo>
                    <a:pt x="14840" y="5337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rgbClr val="CC0000"/>
                </a:gs>
              </a:gsLst>
              <a:path path="rect">
                <a:fillToRect l="50000" t="50000" r="50000" b="50000"/>
              </a:path>
            </a:gradFill>
            <a:ln w="25400" algn="ctr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" name="AutoShape 1031"/>
            <p:cNvSpPr>
              <a:spLocks noChangeArrowheads="1"/>
            </p:cNvSpPr>
            <p:nvPr/>
          </p:nvSpPr>
          <p:spPr bwMode="auto">
            <a:xfrm>
              <a:off x="1370" y="2333"/>
              <a:ext cx="3135" cy="327"/>
            </a:xfrm>
            <a:custGeom>
              <a:avLst/>
              <a:gdLst>
                <a:gd name="G0" fmla="+- -2268307 0 0"/>
                <a:gd name="G1" fmla="+- -7482286 0 0"/>
                <a:gd name="G2" fmla="+- -2268307 0 -7482286"/>
                <a:gd name="G3" fmla="+- 10800 0 0"/>
                <a:gd name="G4" fmla="+- 0 0 -2268307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7070 0 0"/>
                <a:gd name="G9" fmla="+- 0 0 -7482286"/>
                <a:gd name="G10" fmla="+- 7070 0 2700"/>
                <a:gd name="G11" fmla="cos G10 -2268307"/>
                <a:gd name="G12" fmla="sin G10 -2268307"/>
                <a:gd name="G13" fmla="cos 13500 -2268307"/>
                <a:gd name="G14" fmla="sin 13500 -2268307"/>
                <a:gd name="G15" fmla="+- G11 10800 0"/>
                <a:gd name="G16" fmla="+- G12 10800 0"/>
                <a:gd name="G17" fmla="+- G13 10800 0"/>
                <a:gd name="G18" fmla="+- G14 10800 0"/>
                <a:gd name="G19" fmla="*/ 7070 1 2"/>
                <a:gd name="G20" fmla="+- G19 5400 0"/>
                <a:gd name="G21" fmla="cos G20 -2268307"/>
                <a:gd name="G22" fmla="sin G20 -2268307"/>
                <a:gd name="G23" fmla="+- G21 10800 0"/>
                <a:gd name="G24" fmla="+- G12 G23 G22"/>
                <a:gd name="G25" fmla="+- G22 G23 G11"/>
                <a:gd name="G26" fmla="cos 10800 -2268307"/>
                <a:gd name="G27" fmla="sin 10800 -2268307"/>
                <a:gd name="G28" fmla="cos 7070 -2268307"/>
                <a:gd name="G29" fmla="sin 7070 -2268307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7482286"/>
                <a:gd name="G36" fmla="sin G34 -7482286"/>
                <a:gd name="G37" fmla="+/ -7482286 -2268307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7070 G39"/>
                <a:gd name="G43" fmla="sin 707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13705 w 21600"/>
                <a:gd name="T5" fmla="*/ 398 h 21600"/>
                <a:gd name="T6" fmla="*/ 7141 w 21600"/>
                <a:gd name="T7" fmla="*/ 2648 h 21600"/>
                <a:gd name="T8" fmla="*/ 12702 w 21600"/>
                <a:gd name="T9" fmla="*/ 3990 h 21600"/>
                <a:gd name="T10" fmla="*/ 21910 w 21600"/>
                <a:gd name="T11" fmla="*/ 3131 h 21600"/>
                <a:gd name="T12" fmla="*/ 20746 w 21600"/>
                <a:gd name="T13" fmla="*/ 9481 h 21600"/>
                <a:gd name="T14" fmla="*/ 14396 w 21600"/>
                <a:gd name="T15" fmla="*/ 8317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6618" y="6784"/>
                  </a:moveTo>
                  <a:cubicBezTo>
                    <a:pt x="15298" y="4871"/>
                    <a:pt x="13123" y="3730"/>
                    <a:pt x="10800" y="3730"/>
                  </a:cubicBezTo>
                  <a:cubicBezTo>
                    <a:pt x="9802" y="3729"/>
                    <a:pt x="8815" y="3941"/>
                    <a:pt x="7905" y="4349"/>
                  </a:cubicBezTo>
                  <a:lnTo>
                    <a:pt x="6377" y="946"/>
                  </a:lnTo>
                  <a:cubicBezTo>
                    <a:pt x="7768" y="322"/>
                    <a:pt x="9275" y="-1"/>
                    <a:pt x="10800" y="0"/>
                  </a:cubicBezTo>
                  <a:cubicBezTo>
                    <a:pt x="14349" y="0"/>
                    <a:pt x="17672" y="1744"/>
                    <a:pt x="19688" y="4665"/>
                  </a:cubicBezTo>
                  <a:lnTo>
                    <a:pt x="21910" y="3131"/>
                  </a:lnTo>
                  <a:lnTo>
                    <a:pt x="20746" y="9481"/>
                  </a:lnTo>
                  <a:lnTo>
                    <a:pt x="14396" y="8317"/>
                  </a:lnTo>
                  <a:lnTo>
                    <a:pt x="16618" y="6784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rgbClr val="800080"/>
                </a:gs>
              </a:gsLst>
              <a:path path="rect">
                <a:fillToRect l="50000" t="50000" r="50000" b="50000"/>
              </a:path>
            </a:gradFill>
            <a:ln w="25400" algn="ctr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" name="AutoShape 1032"/>
            <p:cNvSpPr>
              <a:spLocks noChangeArrowheads="1"/>
            </p:cNvSpPr>
            <p:nvPr/>
          </p:nvSpPr>
          <p:spPr bwMode="auto">
            <a:xfrm flipH="1" flipV="1">
              <a:off x="1369" y="2346"/>
              <a:ext cx="3135" cy="327"/>
            </a:xfrm>
            <a:custGeom>
              <a:avLst/>
              <a:gdLst>
                <a:gd name="G0" fmla="+- -2606018 0 0"/>
                <a:gd name="G1" fmla="+- -7648970 0 0"/>
                <a:gd name="G2" fmla="+- -2606018 0 -7648970"/>
                <a:gd name="G3" fmla="+- 10800 0 0"/>
                <a:gd name="G4" fmla="+- 0 0 -2606018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7354 0 0"/>
                <a:gd name="G9" fmla="+- 0 0 -7648970"/>
                <a:gd name="G10" fmla="+- 7354 0 2700"/>
                <a:gd name="G11" fmla="cos G10 -2606018"/>
                <a:gd name="G12" fmla="sin G10 -2606018"/>
                <a:gd name="G13" fmla="cos 13500 -2606018"/>
                <a:gd name="G14" fmla="sin 13500 -2606018"/>
                <a:gd name="G15" fmla="+- G11 10800 0"/>
                <a:gd name="G16" fmla="+- G12 10800 0"/>
                <a:gd name="G17" fmla="+- G13 10800 0"/>
                <a:gd name="G18" fmla="+- G14 10800 0"/>
                <a:gd name="G19" fmla="*/ 7354 1 2"/>
                <a:gd name="G20" fmla="+- G19 5400 0"/>
                <a:gd name="G21" fmla="cos G20 -2606018"/>
                <a:gd name="G22" fmla="sin G20 -2606018"/>
                <a:gd name="G23" fmla="+- G21 10800 0"/>
                <a:gd name="G24" fmla="+- G12 G23 G22"/>
                <a:gd name="G25" fmla="+- G22 G23 G11"/>
                <a:gd name="G26" fmla="cos 10800 -2606018"/>
                <a:gd name="G27" fmla="sin 10800 -2606018"/>
                <a:gd name="G28" fmla="cos 7354 -2606018"/>
                <a:gd name="G29" fmla="sin 7354 -2606018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7648970"/>
                <a:gd name="G36" fmla="sin G34 -7648970"/>
                <a:gd name="G37" fmla="+/ -7648970 -2606018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7354 G39"/>
                <a:gd name="G43" fmla="sin 7354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13001 w 21600"/>
                <a:gd name="T5" fmla="*/ 226 h 21600"/>
                <a:gd name="T6" fmla="*/ 6719 w 21600"/>
                <a:gd name="T7" fmla="*/ 2691 h 21600"/>
                <a:gd name="T8" fmla="*/ 12298 w 21600"/>
                <a:gd name="T9" fmla="*/ 3600 h 21600"/>
                <a:gd name="T10" fmla="*/ 21177 w 21600"/>
                <a:gd name="T11" fmla="*/ 2164 h 21600"/>
                <a:gd name="T12" fmla="*/ 20606 w 21600"/>
                <a:gd name="T13" fmla="*/ 8394 h 21600"/>
                <a:gd name="T14" fmla="*/ 14377 w 21600"/>
                <a:gd name="T15" fmla="*/ 782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6452" y="6096"/>
                  </a:moveTo>
                  <a:cubicBezTo>
                    <a:pt x="15055" y="4417"/>
                    <a:pt x="12984" y="3446"/>
                    <a:pt x="10800" y="3446"/>
                  </a:cubicBezTo>
                  <a:cubicBezTo>
                    <a:pt x="9651" y="3445"/>
                    <a:pt x="8519" y="3714"/>
                    <a:pt x="7494" y="4230"/>
                  </a:cubicBezTo>
                  <a:lnTo>
                    <a:pt x="5944" y="1152"/>
                  </a:lnTo>
                  <a:cubicBezTo>
                    <a:pt x="7451" y="394"/>
                    <a:pt x="9113" y="-1"/>
                    <a:pt x="10800" y="0"/>
                  </a:cubicBezTo>
                  <a:cubicBezTo>
                    <a:pt x="14007" y="0"/>
                    <a:pt x="17049" y="1426"/>
                    <a:pt x="19101" y="3891"/>
                  </a:cubicBezTo>
                  <a:lnTo>
                    <a:pt x="21177" y="2164"/>
                  </a:lnTo>
                  <a:lnTo>
                    <a:pt x="20606" y="8394"/>
                  </a:lnTo>
                  <a:lnTo>
                    <a:pt x="14377" y="7823"/>
                  </a:lnTo>
                  <a:lnTo>
                    <a:pt x="16452" y="6096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rgbClr val="FF9900"/>
                </a:gs>
              </a:gsLst>
              <a:path path="rect">
                <a:fillToRect l="50000" t="50000" r="50000" b="50000"/>
              </a:path>
            </a:gradFill>
            <a:ln w="25400" algn="ctr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9" name="Rectangle 1033"/>
          <p:cNvSpPr txBox="1">
            <a:spLocks noChangeArrowheads="1"/>
          </p:cNvSpPr>
          <p:nvPr/>
        </p:nvSpPr>
        <p:spPr>
          <a:xfrm>
            <a:off x="2286001" y="228600"/>
            <a:ext cx="4571999" cy="774700"/>
          </a:xfrm>
          <a:prstGeom prst="rect">
            <a:avLst/>
          </a:prstGeom>
          <a:noFill/>
          <a:ln/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Entrez</a:t>
            </a:r>
            <a:r>
              <a:rPr kumimoji="0" lang="en-US" sz="5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au NCBI</a:t>
            </a:r>
            <a:endParaRPr kumimoji="0" lang="en-US" sz="50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10" name="Group 1034"/>
          <p:cNvGrpSpPr>
            <a:grpSpLocks/>
          </p:cNvGrpSpPr>
          <p:nvPr/>
        </p:nvGrpSpPr>
        <p:grpSpPr bwMode="auto">
          <a:xfrm>
            <a:off x="1428750" y="1403113"/>
            <a:ext cx="7067550" cy="5118100"/>
            <a:chOff x="836" y="769"/>
            <a:chExt cx="4452" cy="3224"/>
          </a:xfrm>
        </p:grpSpPr>
        <p:sp>
          <p:nvSpPr>
            <p:cNvPr id="11" name="Line 1035"/>
            <p:cNvSpPr>
              <a:spLocks noChangeShapeType="1"/>
            </p:cNvSpPr>
            <p:nvPr/>
          </p:nvSpPr>
          <p:spPr bwMode="auto">
            <a:xfrm flipV="1">
              <a:off x="3304" y="2046"/>
              <a:ext cx="1275" cy="26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2" name="Line 1036"/>
            <p:cNvSpPr>
              <a:spLocks noChangeShapeType="1"/>
            </p:cNvSpPr>
            <p:nvPr/>
          </p:nvSpPr>
          <p:spPr bwMode="auto">
            <a:xfrm rot="-5298824" flipH="1" flipV="1">
              <a:off x="2398" y="985"/>
              <a:ext cx="1289" cy="260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3" name="Line 1037"/>
            <p:cNvSpPr>
              <a:spLocks noChangeShapeType="1"/>
            </p:cNvSpPr>
            <p:nvPr/>
          </p:nvSpPr>
          <p:spPr bwMode="auto">
            <a:xfrm rot="5298824" flipV="1">
              <a:off x="2675" y="1055"/>
              <a:ext cx="761" cy="274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Line 1038"/>
            <p:cNvSpPr>
              <a:spLocks noChangeShapeType="1"/>
            </p:cNvSpPr>
            <p:nvPr/>
          </p:nvSpPr>
          <p:spPr bwMode="auto">
            <a:xfrm rot="-692594">
              <a:off x="2378" y="1223"/>
              <a:ext cx="1375" cy="244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Line 1039"/>
            <p:cNvSpPr>
              <a:spLocks noChangeShapeType="1"/>
            </p:cNvSpPr>
            <p:nvPr/>
          </p:nvSpPr>
          <p:spPr bwMode="auto">
            <a:xfrm rot="743206" flipH="1">
              <a:off x="2588" y="982"/>
              <a:ext cx="841" cy="266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Line 1040"/>
            <p:cNvSpPr>
              <a:spLocks noChangeShapeType="1"/>
            </p:cNvSpPr>
            <p:nvPr/>
          </p:nvSpPr>
          <p:spPr bwMode="auto">
            <a:xfrm rot="6367374" flipV="1">
              <a:off x="2673" y="1066"/>
              <a:ext cx="666" cy="267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Line 1041"/>
            <p:cNvSpPr>
              <a:spLocks noChangeShapeType="1"/>
            </p:cNvSpPr>
            <p:nvPr/>
          </p:nvSpPr>
          <p:spPr bwMode="auto">
            <a:xfrm rot="1932487" flipH="1">
              <a:off x="2589" y="897"/>
              <a:ext cx="849" cy="278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Line 1042"/>
            <p:cNvSpPr>
              <a:spLocks noChangeShapeType="1"/>
            </p:cNvSpPr>
            <p:nvPr/>
          </p:nvSpPr>
          <p:spPr bwMode="auto">
            <a:xfrm rot="4130845" flipH="1">
              <a:off x="2603" y="1111"/>
              <a:ext cx="985" cy="261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Line 1043"/>
            <p:cNvSpPr>
              <a:spLocks noChangeShapeType="1"/>
            </p:cNvSpPr>
            <p:nvPr/>
          </p:nvSpPr>
          <p:spPr bwMode="auto">
            <a:xfrm rot="21275878" flipH="1">
              <a:off x="2733" y="1018"/>
              <a:ext cx="493" cy="273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Line 1044"/>
            <p:cNvSpPr>
              <a:spLocks noChangeShapeType="1"/>
            </p:cNvSpPr>
            <p:nvPr/>
          </p:nvSpPr>
          <p:spPr bwMode="auto">
            <a:xfrm rot="278173">
              <a:off x="2475" y="1097"/>
              <a:ext cx="1110" cy="261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Oval 1045"/>
            <p:cNvSpPr>
              <a:spLocks noChangeArrowheads="1"/>
            </p:cNvSpPr>
            <p:nvPr/>
          </p:nvSpPr>
          <p:spPr bwMode="auto">
            <a:xfrm>
              <a:off x="2580" y="2187"/>
              <a:ext cx="912" cy="327"/>
            </a:xfrm>
            <a:prstGeom prst="ellipse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hlink">
                    <a:gamma/>
                    <a:shade val="0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Text Box 1046"/>
            <p:cNvSpPr txBox="1">
              <a:spLocks noChangeArrowheads="1"/>
            </p:cNvSpPr>
            <p:nvPr/>
          </p:nvSpPr>
          <p:spPr bwMode="auto">
            <a:xfrm>
              <a:off x="2688" y="2189"/>
              <a:ext cx="752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600" dirty="0" err="1">
                  <a:solidFill>
                    <a:srgbClr val="CCEC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Entrez</a:t>
              </a:r>
              <a:endParaRPr lang="en-US" sz="2600" dirty="0"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3" name="AutoShape 1047"/>
            <p:cNvSpPr>
              <a:spLocks noChangeArrowheads="1"/>
            </p:cNvSpPr>
            <p:nvPr/>
          </p:nvSpPr>
          <p:spPr bwMode="auto">
            <a:xfrm>
              <a:off x="2410" y="3705"/>
              <a:ext cx="864" cy="288"/>
            </a:xfrm>
            <a:prstGeom prst="roundRect">
              <a:avLst>
                <a:gd name="adj" fmla="val 50000"/>
              </a:avLst>
            </a:prstGeom>
            <a:solidFill>
              <a:srgbClr val="CCFF99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1800">
                  <a:solidFill>
                    <a:srgbClr val="333333"/>
                  </a:solidFill>
                  <a:latin typeface="Arial" charset="0"/>
                </a:rPr>
                <a:t>PopSet</a:t>
              </a:r>
            </a:p>
          </p:txBody>
        </p:sp>
        <p:sp>
          <p:nvSpPr>
            <p:cNvPr id="24" name="AutoShape 1048"/>
            <p:cNvSpPr>
              <a:spLocks noChangeArrowheads="1"/>
            </p:cNvSpPr>
            <p:nvPr/>
          </p:nvSpPr>
          <p:spPr bwMode="auto">
            <a:xfrm>
              <a:off x="1072" y="1612"/>
              <a:ext cx="864" cy="288"/>
            </a:xfrm>
            <a:prstGeom prst="roundRect">
              <a:avLst>
                <a:gd name="adj" fmla="val 50000"/>
              </a:avLst>
            </a:prstGeom>
            <a:solidFill>
              <a:srgbClr val="FF7F75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1800">
                  <a:solidFill>
                    <a:srgbClr val="333333"/>
                  </a:solidFill>
                  <a:latin typeface="Arial" charset="0"/>
                </a:rPr>
                <a:t>Structure</a:t>
              </a:r>
            </a:p>
          </p:txBody>
        </p:sp>
        <p:sp>
          <p:nvSpPr>
            <p:cNvPr id="25" name="AutoShape 1049"/>
            <p:cNvSpPr>
              <a:spLocks noChangeArrowheads="1"/>
            </p:cNvSpPr>
            <p:nvPr/>
          </p:nvSpPr>
          <p:spPr bwMode="auto">
            <a:xfrm>
              <a:off x="2604" y="769"/>
              <a:ext cx="864" cy="288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1800" dirty="0" err="1">
                  <a:solidFill>
                    <a:schemeClr val="accent1">
                      <a:lumMod val="50000"/>
                    </a:schemeClr>
                  </a:solidFill>
                  <a:latin typeface="Arial" charset="0"/>
                </a:rPr>
                <a:t>PubMed</a:t>
              </a:r>
              <a:endParaRPr lang="en-US" sz="1800" dirty="0">
                <a:solidFill>
                  <a:schemeClr val="accent1">
                    <a:lumMod val="50000"/>
                  </a:schemeClr>
                </a:solidFill>
                <a:latin typeface="Arial" charset="0"/>
              </a:endParaRPr>
            </a:p>
          </p:txBody>
        </p:sp>
        <p:sp>
          <p:nvSpPr>
            <p:cNvPr id="26" name="AutoShape 1050"/>
            <p:cNvSpPr>
              <a:spLocks noChangeArrowheads="1"/>
            </p:cNvSpPr>
            <p:nvPr/>
          </p:nvSpPr>
          <p:spPr bwMode="auto">
            <a:xfrm>
              <a:off x="4293" y="1542"/>
              <a:ext cx="864" cy="288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1800" dirty="0">
                  <a:solidFill>
                    <a:schemeClr val="accent1">
                      <a:lumMod val="50000"/>
                    </a:schemeClr>
                  </a:solidFill>
                  <a:latin typeface="Arial" charset="0"/>
                </a:rPr>
                <a:t>Books</a:t>
              </a:r>
            </a:p>
          </p:txBody>
        </p:sp>
        <p:sp>
          <p:nvSpPr>
            <p:cNvPr id="27" name="AutoShape 1051"/>
            <p:cNvSpPr>
              <a:spLocks noChangeArrowheads="1"/>
            </p:cNvSpPr>
            <p:nvPr/>
          </p:nvSpPr>
          <p:spPr bwMode="auto">
            <a:xfrm>
              <a:off x="1272" y="1266"/>
              <a:ext cx="960" cy="288"/>
            </a:xfrm>
            <a:prstGeom prst="roundRect">
              <a:avLst>
                <a:gd name="adj" fmla="val 50000"/>
              </a:avLst>
            </a:prstGeom>
            <a:solidFill>
              <a:srgbClr val="FF7F75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1800">
                  <a:solidFill>
                    <a:srgbClr val="333333"/>
                  </a:solidFill>
                  <a:latin typeface="Arial" charset="0"/>
                </a:rPr>
                <a:t>3D Domains</a:t>
              </a:r>
            </a:p>
          </p:txBody>
        </p:sp>
        <p:sp>
          <p:nvSpPr>
            <p:cNvPr id="28" name="AutoShape 1052"/>
            <p:cNvSpPr>
              <a:spLocks noChangeArrowheads="1"/>
            </p:cNvSpPr>
            <p:nvPr/>
          </p:nvSpPr>
          <p:spPr bwMode="auto">
            <a:xfrm>
              <a:off x="4387" y="1916"/>
              <a:ext cx="901" cy="288"/>
            </a:xfrm>
            <a:prstGeom prst="roundRect">
              <a:avLst>
                <a:gd name="adj" fmla="val 50000"/>
              </a:avLst>
            </a:prstGeom>
            <a:solidFill>
              <a:srgbClr val="CCFF99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1800">
                  <a:solidFill>
                    <a:srgbClr val="333333"/>
                  </a:solidFill>
                  <a:latin typeface="Arial" charset="0"/>
                </a:rPr>
                <a:t>Taxonomy</a:t>
              </a:r>
            </a:p>
          </p:txBody>
        </p:sp>
        <p:sp>
          <p:nvSpPr>
            <p:cNvPr id="29" name="AutoShape 1053"/>
            <p:cNvSpPr>
              <a:spLocks noChangeArrowheads="1"/>
            </p:cNvSpPr>
            <p:nvPr/>
          </p:nvSpPr>
          <p:spPr bwMode="auto">
            <a:xfrm>
              <a:off x="1312" y="3451"/>
              <a:ext cx="1096" cy="288"/>
            </a:xfrm>
            <a:prstGeom prst="roundRect">
              <a:avLst>
                <a:gd name="adj" fmla="val 50000"/>
              </a:avLst>
            </a:prstGeom>
            <a:solidFill>
              <a:srgbClr val="FF99FC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1800">
                  <a:solidFill>
                    <a:srgbClr val="333333"/>
                  </a:solidFill>
                  <a:latin typeface="Arial" charset="0"/>
                </a:rPr>
                <a:t>GEO/GDS</a:t>
              </a:r>
            </a:p>
          </p:txBody>
        </p:sp>
        <p:sp>
          <p:nvSpPr>
            <p:cNvPr id="30" name="AutoShape 1054"/>
            <p:cNvSpPr>
              <a:spLocks noChangeArrowheads="1"/>
            </p:cNvSpPr>
            <p:nvPr/>
          </p:nvSpPr>
          <p:spPr bwMode="auto">
            <a:xfrm>
              <a:off x="1106" y="3109"/>
              <a:ext cx="864" cy="288"/>
            </a:xfrm>
            <a:prstGeom prst="roundRect">
              <a:avLst>
                <a:gd name="adj" fmla="val 50000"/>
              </a:avLst>
            </a:prstGeom>
            <a:solidFill>
              <a:srgbClr val="FF9999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1800">
                  <a:solidFill>
                    <a:srgbClr val="333333"/>
                  </a:solidFill>
                  <a:latin typeface="Arial" charset="0"/>
                </a:rPr>
                <a:t>UniGene</a:t>
              </a:r>
            </a:p>
          </p:txBody>
        </p:sp>
        <p:sp>
          <p:nvSpPr>
            <p:cNvPr id="31" name="AutoShape 1055"/>
            <p:cNvSpPr>
              <a:spLocks noChangeArrowheads="1"/>
            </p:cNvSpPr>
            <p:nvPr/>
          </p:nvSpPr>
          <p:spPr bwMode="auto">
            <a:xfrm>
              <a:off x="3353" y="3688"/>
              <a:ext cx="960" cy="288"/>
            </a:xfrm>
            <a:prstGeom prst="roundRect">
              <a:avLst>
                <a:gd name="adj" fmla="val 50000"/>
              </a:avLst>
            </a:prstGeom>
            <a:solidFill>
              <a:srgbClr val="FFFF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1800">
                  <a:solidFill>
                    <a:srgbClr val="333333"/>
                  </a:solidFill>
                  <a:latin typeface="Arial" charset="0"/>
                </a:rPr>
                <a:t>Nucleotide</a:t>
              </a:r>
            </a:p>
          </p:txBody>
        </p:sp>
        <p:sp>
          <p:nvSpPr>
            <p:cNvPr id="32" name="AutoShape 1056"/>
            <p:cNvSpPr>
              <a:spLocks noChangeArrowheads="1"/>
            </p:cNvSpPr>
            <p:nvPr/>
          </p:nvSpPr>
          <p:spPr bwMode="auto">
            <a:xfrm>
              <a:off x="836" y="2322"/>
              <a:ext cx="864" cy="288"/>
            </a:xfrm>
            <a:prstGeom prst="roundRect">
              <a:avLst>
                <a:gd name="adj" fmla="val 50000"/>
              </a:avLst>
            </a:prstGeom>
            <a:solidFill>
              <a:srgbClr val="FFFF99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1800">
                  <a:solidFill>
                    <a:srgbClr val="333333"/>
                  </a:solidFill>
                  <a:latin typeface="Arial" charset="0"/>
                </a:rPr>
                <a:t>Protein</a:t>
              </a:r>
            </a:p>
          </p:txBody>
        </p:sp>
        <p:sp>
          <p:nvSpPr>
            <p:cNvPr id="33" name="AutoShape 1057"/>
            <p:cNvSpPr>
              <a:spLocks noChangeArrowheads="1"/>
            </p:cNvSpPr>
            <p:nvPr/>
          </p:nvSpPr>
          <p:spPr bwMode="auto">
            <a:xfrm>
              <a:off x="4386" y="2266"/>
              <a:ext cx="864" cy="288"/>
            </a:xfrm>
            <a:prstGeom prst="roundRect">
              <a:avLst>
                <a:gd name="adj" fmla="val 50000"/>
              </a:avLst>
            </a:prstGeom>
            <a:solidFill>
              <a:srgbClr val="FFFF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1800">
                  <a:solidFill>
                    <a:srgbClr val="333333"/>
                  </a:solidFill>
                  <a:latin typeface="Arial" charset="0"/>
                </a:rPr>
                <a:t>Genome</a:t>
              </a:r>
            </a:p>
          </p:txBody>
        </p:sp>
        <p:sp>
          <p:nvSpPr>
            <p:cNvPr id="34" name="AutoShape 1058"/>
            <p:cNvSpPr>
              <a:spLocks noChangeArrowheads="1"/>
            </p:cNvSpPr>
            <p:nvPr/>
          </p:nvSpPr>
          <p:spPr bwMode="auto">
            <a:xfrm>
              <a:off x="1750" y="910"/>
              <a:ext cx="864" cy="288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1800" dirty="0">
                  <a:solidFill>
                    <a:schemeClr val="accent1">
                      <a:lumMod val="50000"/>
                    </a:schemeClr>
                  </a:solidFill>
                  <a:latin typeface="Arial" charset="0"/>
                </a:rPr>
                <a:t>OMIM</a:t>
              </a:r>
            </a:p>
          </p:txBody>
        </p:sp>
        <p:sp>
          <p:nvSpPr>
            <p:cNvPr id="35" name="AutoShape 1059"/>
            <p:cNvSpPr>
              <a:spLocks noChangeArrowheads="1"/>
            </p:cNvSpPr>
            <p:nvPr/>
          </p:nvSpPr>
          <p:spPr bwMode="auto">
            <a:xfrm>
              <a:off x="911" y="1968"/>
              <a:ext cx="931" cy="288"/>
            </a:xfrm>
            <a:prstGeom prst="roundRect">
              <a:avLst>
                <a:gd name="adj" fmla="val 50000"/>
              </a:avLst>
            </a:prstGeom>
            <a:solidFill>
              <a:srgbClr val="FFC8A3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1800">
                  <a:solidFill>
                    <a:srgbClr val="333333"/>
                  </a:solidFill>
                  <a:latin typeface="Arial" charset="0"/>
                </a:rPr>
                <a:t>CDD/CDART</a:t>
              </a:r>
            </a:p>
          </p:txBody>
        </p:sp>
        <p:sp>
          <p:nvSpPr>
            <p:cNvPr id="36" name="AutoShape 1060"/>
            <p:cNvSpPr>
              <a:spLocks noChangeArrowheads="1"/>
            </p:cNvSpPr>
            <p:nvPr/>
          </p:nvSpPr>
          <p:spPr bwMode="auto">
            <a:xfrm>
              <a:off x="4037" y="1225"/>
              <a:ext cx="864" cy="288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1800" dirty="0">
                  <a:solidFill>
                    <a:schemeClr val="accent1">
                      <a:lumMod val="50000"/>
                    </a:schemeClr>
                  </a:solidFill>
                  <a:latin typeface="Arial" charset="0"/>
                </a:rPr>
                <a:t>Journals</a:t>
              </a:r>
            </a:p>
          </p:txBody>
        </p:sp>
        <p:sp>
          <p:nvSpPr>
            <p:cNvPr id="37" name="AutoShape 1061"/>
            <p:cNvSpPr>
              <a:spLocks noChangeArrowheads="1"/>
            </p:cNvSpPr>
            <p:nvPr/>
          </p:nvSpPr>
          <p:spPr bwMode="auto">
            <a:xfrm>
              <a:off x="4083" y="2924"/>
              <a:ext cx="864" cy="288"/>
            </a:xfrm>
            <a:prstGeom prst="roundRect">
              <a:avLst>
                <a:gd name="adj" fmla="val 50000"/>
              </a:avLst>
            </a:prstGeom>
            <a:solidFill>
              <a:srgbClr val="FFCC99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1800">
                  <a:solidFill>
                    <a:srgbClr val="333333"/>
                  </a:solidFill>
                  <a:latin typeface="Arial" charset="0"/>
                </a:rPr>
                <a:t>SNP</a:t>
              </a:r>
            </a:p>
          </p:txBody>
        </p:sp>
        <p:sp>
          <p:nvSpPr>
            <p:cNvPr id="38" name="AutoShape 1062"/>
            <p:cNvSpPr>
              <a:spLocks noChangeArrowheads="1"/>
            </p:cNvSpPr>
            <p:nvPr/>
          </p:nvSpPr>
          <p:spPr bwMode="auto">
            <a:xfrm>
              <a:off x="4281" y="2608"/>
              <a:ext cx="864" cy="288"/>
            </a:xfrm>
            <a:prstGeom prst="roundRect">
              <a:avLst>
                <a:gd name="adj" fmla="val 50000"/>
              </a:avLst>
            </a:prstGeom>
            <a:solidFill>
              <a:srgbClr val="FFCC99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1800">
                  <a:solidFill>
                    <a:srgbClr val="333333"/>
                  </a:solidFill>
                  <a:latin typeface="Arial" charset="0"/>
                </a:rPr>
                <a:t>UniSTS</a:t>
              </a:r>
            </a:p>
          </p:txBody>
        </p:sp>
        <p:sp>
          <p:nvSpPr>
            <p:cNvPr id="39" name="AutoShape 1063"/>
            <p:cNvSpPr>
              <a:spLocks noChangeArrowheads="1"/>
            </p:cNvSpPr>
            <p:nvPr/>
          </p:nvSpPr>
          <p:spPr bwMode="auto">
            <a:xfrm>
              <a:off x="3453" y="920"/>
              <a:ext cx="1086" cy="288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lnSpc>
                  <a:spcPct val="80000"/>
                </a:lnSpc>
              </a:pPr>
              <a:r>
                <a:rPr lang="en-US" sz="1600" dirty="0" err="1">
                  <a:solidFill>
                    <a:schemeClr val="accent1">
                      <a:lumMod val="50000"/>
                    </a:schemeClr>
                  </a:solidFill>
                  <a:latin typeface="Arial" charset="0"/>
                </a:rPr>
                <a:t>PubMed</a:t>
              </a:r>
              <a:r>
                <a:rPr lang="en-US" sz="1600" dirty="0">
                  <a:solidFill>
                    <a:schemeClr val="accent1">
                      <a:lumMod val="50000"/>
                    </a:schemeClr>
                  </a:solidFill>
                  <a:latin typeface="Arial" charset="0"/>
                </a:rPr>
                <a:t> Central</a:t>
              </a:r>
            </a:p>
          </p:txBody>
        </p:sp>
        <p:sp>
          <p:nvSpPr>
            <p:cNvPr id="40" name="AutoShape 1064"/>
            <p:cNvSpPr>
              <a:spLocks noChangeArrowheads="1"/>
            </p:cNvSpPr>
            <p:nvPr/>
          </p:nvSpPr>
          <p:spPr bwMode="auto">
            <a:xfrm>
              <a:off x="3875" y="3316"/>
              <a:ext cx="864" cy="28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6DCAC"/>
                </a:gs>
                <a:gs pos="23000">
                  <a:srgbClr val="C7AC4C"/>
                </a:gs>
                <a:gs pos="55000">
                  <a:srgbClr val="E6D78A"/>
                </a:gs>
                <a:gs pos="70000">
                  <a:srgbClr val="C7AC4C"/>
                </a:gs>
                <a:gs pos="88000">
                  <a:srgbClr val="E6D78A"/>
                </a:gs>
                <a:gs pos="100000">
                  <a:srgbClr val="E6DCAC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1900">
                  <a:solidFill>
                    <a:srgbClr val="333333"/>
                  </a:solidFill>
                  <a:latin typeface="Arial" charset="0"/>
                </a:rPr>
                <a:t>Gene</a:t>
              </a:r>
            </a:p>
          </p:txBody>
        </p:sp>
        <p:sp>
          <p:nvSpPr>
            <p:cNvPr id="41" name="AutoShape 1065"/>
            <p:cNvSpPr>
              <a:spLocks noChangeArrowheads="1"/>
            </p:cNvSpPr>
            <p:nvPr/>
          </p:nvSpPr>
          <p:spPr bwMode="auto">
            <a:xfrm>
              <a:off x="856" y="2715"/>
              <a:ext cx="1011" cy="28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6DCAC"/>
                </a:gs>
                <a:gs pos="23000">
                  <a:srgbClr val="C7AC4C"/>
                </a:gs>
                <a:gs pos="55000">
                  <a:srgbClr val="E6D78A"/>
                </a:gs>
                <a:gs pos="70000">
                  <a:srgbClr val="C7AC4C"/>
                </a:gs>
                <a:gs pos="88000">
                  <a:srgbClr val="E6D78A"/>
                </a:gs>
                <a:gs pos="100000">
                  <a:srgbClr val="E6DCAC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1700" dirty="0" err="1">
                  <a:solidFill>
                    <a:srgbClr val="333333"/>
                  </a:solidFill>
                  <a:latin typeface="Arial" charset="0"/>
                </a:rPr>
                <a:t>HomoloGene</a:t>
              </a:r>
              <a:endParaRPr lang="en-US" sz="1700" dirty="0">
                <a:solidFill>
                  <a:srgbClr val="333333"/>
                </a:solidFill>
                <a:latin typeface="Arial" charset="0"/>
              </a:endParaRPr>
            </a:p>
          </p:txBody>
        </p:sp>
      </p:grpSp>
      <p:sp>
        <p:nvSpPr>
          <p:cNvPr id="42" name="WordArt 1066"/>
          <p:cNvSpPr>
            <a:spLocks noChangeArrowheads="1" noChangeShapeType="1" noTextEdit="1"/>
          </p:cNvSpPr>
          <p:nvPr/>
        </p:nvSpPr>
        <p:spPr bwMode="auto">
          <a:xfrm rot="1223724">
            <a:off x="4337050" y="2322275"/>
            <a:ext cx="2528888" cy="808038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2454529"/>
              </a:avLst>
            </a:prstTxWarp>
          </a:bodyPr>
          <a:lstStyle/>
          <a:p>
            <a:pPr algn="ctr"/>
            <a:r>
              <a:rPr lang="en-US" sz="32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DDDDDD"/>
                </a:solidFill>
                <a:latin typeface="Arial Black"/>
              </a:rPr>
              <a:t>Literature</a:t>
            </a:r>
          </a:p>
        </p:txBody>
      </p:sp>
      <p:grpSp>
        <p:nvGrpSpPr>
          <p:cNvPr id="43" name="Group 1067"/>
          <p:cNvGrpSpPr>
            <a:grpSpLocks/>
          </p:cNvGrpSpPr>
          <p:nvPr/>
        </p:nvGrpSpPr>
        <p:grpSpPr bwMode="auto">
          <a:xfrm rot="-236350">
            <a:off x="5164138" y="2106375"/>
            <a:ext cx="1695450" cy="4159250"/>
            <a:chOff x="2583" y="1509"/>
            <a:chExt cx="1068" cy="2620"/>
          </a:xfrm>
        </p:grpSpPr>
        <p:sp>
          <p:nvSpPr>
            <p:cNvPr id="44" name="WordArt 1068"/>
            <p:cNvSpPr>
              <a:spLocks noChangeArrowheads="1" noChangeShapeType="1" noTextEdit="1"/>
            </p:cNvSpPr>
            <p:nvPr/>
          </p:nvSpPr>
          <p:spPr bwMode="auto">
            <a:xfrm rot="61303927">
              <a:off x="2250" y="2592"/>
              <a:ext cx="1633" cy="778"/>
            </a:xfrm>
            <a:prstGeom prst="rect">
              <a:avLst/>
            </a:prstGeom>
          </p:spPr>
          <p:txBody>
            <a:bodyPr spcFirstLastPara="1" wrap="none" fromWordArt="1">
              <a:prstTxWarp prst="textArchDown">
                <a:avLst>
                  <a:gd name="adj" fmla="val 2996670"/>
                </a:avLst>
              </a:prstTxWarp>
            </a:bodyPr>
            <a:lstStyle/>
            <a:p>
              <a:pPr algn="ctr"/>
              <a:r>
                <a:rPr lang="en-US" sz="320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DDDDDD"/>
                  </a:solidFill>
                  <a:latin typeface="Arial Black"/>
                </a:rPr>
                <a:t>Genome</a:t>
              </a:r>
            </a:p>
          </p:txBody>
        </p:sp>
        <p:sp>
          <p:nvSpPr>
            <p:cNvPr id="45" name="WordArt 1069"/>
            <p:cNvSpPr>
              <a:spLocks noChangeArrowheads="1" noChangeShapeType="1" noTextEdit="1"/>
            </p:cNvSpPr>
            <p:nvPr/>
          </p:nvSpPr>
          <p:spPr bwMode="auto">
            <a:xfrm rot="-3915318">
              <a:off x="1807" y="2285"/>
              <a:ext cx="2620" cy="1068"/>
            </a:xfrm>
            <a:prstGeom prst="rect">
              <a:avLst/>
            </a:prstGeom>
          </p:spPr>
          <p:txBody>
            <a:bodyPr spcFirstLastPara="1" wrap="none" fromWordArt="1">
              <a:prstTxWarp prst="textArchDown">
                <a:avLst>
                  <a:gd name="adj" fmla="val 2081918"/>
                </a:avLst>
              </a:prstTxWarp>
            </a:bodyPr>
            <a:lstStyle/>
            <a:p>
              <a:pPr algn="ctr"/>
              <a:r>
                <a:rPr lang="en-US" sz="360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DDDDDD"/>
                  </a:solidFill>
                  <a:latin typeface="Arial Black"/>
                </a:rPr>
                <a:t>Sequence/Structure</a:t>
              </a:r>
            </a:p>
          </p:txBody>
        </p:sp>
      </p:grpSp>
      <p:grpSp>
        <p:nvGrpSpPr>
          <p:cNvPr id="46" name="Group 1070"/>
          <p:cNvGrpSpPr>
            <a:grpSpLocks/>
          </p:cNvGrpSpPr>
          <p:nvPr/>
        </p:nvGrpSpPr>
        <p:grpSpPr bwMode="auto">
          <a:xfrm rot="-439610">
            <a:off x="388938" y="3985975"/>
            <a:ext cx="9574212" cy="1887538"/>
            <a:chOff x="-487" y="2530"/>
            <a:chExt cx="6031" cy="1189"/>
          </a:xfrm>
        </p:grpSpPr>
        <p:sp>
          <p:nvSpPr>
            <p:cNvPr id="47" name="WordArt 1071"/>
            <p:cNvSpPr>
              <a:spLocks noChangeArrowheads="1" noChangeShapeType="1" noTextEdit="1"/>
            </p:cNvSpPr>
            <p:nvPr/>
          </p:nvSpPr>
          <p:spPr bwMode="auto">
            <a:xfrm>
              <a:off x="-487" y="2591"/>
              <a:ext cx="6031" cy="1128"/>
            </a:xfrm>
            <a:prstGeom prst="rect">
              <a:avLst/>
            </a:prstGeom>
          </p:spPr>
          <p:txBody>
            <a:bodyPr spcFirstLastPara="1" wrap="none" fromWordArt="1">
              <a:prstTxWarp prst="textArchDown">
                <a:avLst>
                  <a:gd name="adj" fmla="val 3606687"/>
                </a:avLst>
              </a:prstTxWarp>
            </a:bodyPr>
            <a:lstStyle/>
            <a:p>
              <a:pPr algn="ctr"/>
              <a:r>
                <a:rPr lang="en-US" sz="360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DDDDDD"/>
                  </a:solidFill>
                  <a:latin typeface="Arial Black"/>
                </a:rPr>
                <a:t>Sequence</a:t>
              </a:r>
            </a:p>
          </p:txBody>
        </p:sp>
        <p:sp>
          <p:nvSpPr>
            <p:cNvPr id="48" name="WordArt 1072"/>
            <p:cNvSpPr>
              <a:spLocks noChangeArrowheads="1" noChangeShapeType="1" noTextEdit="1"/>
            </p:cNvSpPr>
            <p:nvPr/>
          </p:nvSpPr>
          <p:spPr bwMode="auto">
            <a:xfrm>
              <a:off x="1392" y="2530"/>
              <a:ext cx="2303" cy="1068"/>
            </a:xfrm>
            <a:prstGeom prst="rect">
              <a:avLst/>
            </a:prstGeom>
          </p:spPr>
          <p:txBody>
            <a:bodyPr spcFirstLastPara="1" wrap="none" fromWordArt="1">
              <a:prstTxWarp prst="textArchDown">
                <a:avLst>
                  <a:gd name="adj" fmla="val 3479744"/>
                </a:avLst>
              </a:prstTxWarp>
            </a:bodyPr>
            <a:lstStyle/>
            <a:p>
              <a:pPr algn="ctr"/>
              <a:r>
                <a:rPr lang="en-US" sz="360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DDDDDD"/>
                  </a:solidFill>
                  <a:latin typeface="Arial Black"/>
                </a:rPr>
                <a:t>Nucleotide</a:t>
              </a:r>
            </a:p>
          </p:txBody>
        </p:sp>
      </p:grpSp>
      <p:sp>
        <p:nvSpPr>
          <p:cNvPr id="49" name="WordArt 1073"/>
          <p:cNvSpPr>
            <a:spLocks noChangeArrowheads="1" noChangeShapeType="1" noTextEdit="1"/>
          </p:cNvSpPr>
          <p:nvPr/>
        </p:nvSpPr>
        <p:spPr bwMode="auto">
          <a:xfrm>
            <a:off x="6038850" y="3108088"/>
            <a:ext cx="1114425" cy="212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DDDDDD"/>
                </a:solidFill>
                <a:latin typeface="Arial Black"/>
              </a:rPr>
              <a:t>Organism</a:t>
            </a:r>
          </a:p>
        </p:txBody>
      </p:sp>
      <p:grpSp>
        <p:nvGrpSpPr>
          <p:cNvPr id="50" name="Group 1074"/>
          <p:cNvGrpSpPr>
            <a:grpSpLocks/>
          </p:cNvGrpSpPr>
          <p:nvPr/>
        </p:nvGrpSpPr>
        <p:grpSpPr bwMode="auto">
          <a:xfrm rot="-383317">
            <a:off x="3132138" y="1623775"/>
            <a:ext cx="1927225" cy="4159250"/>
            <a:chOff x="1388" y="999"/>
            <a:chExt cx="1214" cy="2620"/>
          </a:xfrm>
        </p:grpSpPr>
        <p:sp>
          <p:nvSpPr>
            <p:cNvPr id="51" name="WordArt 1075"/>
            <p:cNvSpPr>
              <a:spLocks noChangeArrowheads="1" noChangeShapeType="1" noTextEdit="1"/>
            </p:cNvSpPr>
            <p:nvPr/>
          </p:nvSpPr>
          <p:spPr bwMode="auto">
            <a:xfrm rot="17579850">
              <a:off x="1108" y="1844"/>
              <a:ext cx="1337" cy="778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4129939"/>
                </a:avLst>
              </a:prstTxWarp>
            </a:bodyPr>
            <a:lstStyle/>
            <a:p>
              <a:pPr algn="ctr"/>
              <a:r>
                <a:rPr lang="en-US" sz="320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DDDDDD"/>
                  </a:solidFill>
                  <a:latin typeface="Arial Black"/>
                </a:rPr>
                <a:t>Protein</a:t>
              </a:r>
            </a:p>
          </p:txBody>
        </p:sp>
        <p:sp>
          <p:nvSpPr>
            <p:cNvPr id="52" name="WordArt 1076"/>
            <p:cNvSpPr>
              <a:spLocks noChangeArrowheads="1" noChangeShapeType="1" noTextEdit="1"/>
            </p:cNvSpPr>
            <p:nvPr/>
          </p:nvSpPr>
          <p:spPr bwMode="auto">
            <a:xfrm rot="-3915318">
              <a:off x="758" y="1775"/>
              <a:ext cx="2620" cy="1068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2820422"/>
                </a:avLst>
              </a:prstTxWarp>
            </a:bodyPr>
            <a:lstStyle/>
            <a:p>
              <a:pPr algn="ctr"/>
              <a:r>
                <a:rPr lang="en-US" sz="360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DDDDDD"/>
                  </a:solidFill>
                  <a:latin typeface="Arial Black"/>
                </a:rPr>
                <a:t>Sequence/Structure</a:t>
              </a:r>
            </a:p>
          </p:txBody>
        </p:sp>
      </p:grpSp>
      <p:sp>
        <p:nvSpPr>
          <p:cNvPr id="53" name="WordArt 1077"/>
          <p:cNvSpPr>
            <a:spLocks noChangeArrowheads="1" noChangeShapeType="1" noTextEdit="1"/>
          </p:cNvSpPr>
          <p:nvPr/>
        </p:nvSpPr>
        <p:spPr bwMode="auto">
          <a:xfrm rot="-19030025">
            <a:off x="2908300" y="3836750"/>
            <a:ext cx="3057525" cy="1695450"/>
          </a:xfrm>
          <a:prstGeom prst="rect">
            <a:avLst/>
          </a:prstGeom>
        </p:spPr>
        <p:txBody>
          <a:bodyPr spcFirstLastPara="1" wrap="none" fromWordArt="1">
            <a:prstTxWarp prst="textArchDown">
              <a:avLst>
                <a:gd name="adj" fmla="val 3070478"/>
              </a:avLst>
            </a:prstTxWarp>
          </a:bodyPr>
          <a:lstStyle/>
          <a:p>
            <a:pPr algn="ctr"/>
            <a:r>
              <a:rPr lang="en-US" sz="360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DDDDDD"/>
                </a:solidFill>
                <a:latin typeface="Arial Black"/>
              </a:rPr>
              <a:t>Expression</a:t>
            </a:r>
          </a:p>
        </p:txBody>
      </p:sp>
      <p:sp>
        <p:nvSpPr>
          <p:cNvPr id="54" name="AutoShape 1082"/>
          <p:cNvSpPr>
            <a:spLocks noChangeArrowheads="1"/>
          </p:cNvSpPr>
          <p:nvPr/>
        </p:nvSpPr>
        <p:spPr bwMode="auto">
          <a:xfrm>
            <a:off x="1593850" y="1807925"/>
            <a:ext cx="1277938" cy="325438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DDEBCF"/>
              </a:gs>
              <a:gs pos="25000">
                <a:srgbClr val="9CB86E"/>
              </a:gs>
              <a:gs pos="50000">
                <a:srgbClr val="156B13"/>
              </a:gs>
              <a:gs pos="75000">
                <a:srgbClr val="9CB86E"/>
              </a:gs>
              <a:gs pos="100000">
                <a:srgbClr val="DDEBCF"/>
              </a:gs>
            </a:gsLst>
            <a:lin ang="5400000" scaled="1"/>
          </a:gra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1600">
                <a:solidFill>
                  <a:schemeClr val="bg2">
                    <a:lumMod val="10000"/>
                  </a:schemeClr>
                </a:solidFill>
                <a:latin typeface="Arial" charset="0"/>
              </a:rPr>
              <a:t>BioAssays</a:t>
            </a:r>
          </a:p>
        </p:txBody>
      </p:sp>
      <p:sp>
        <p:nvSpPr>
          <p:cNvPr id="55" name="AutoShape 1083"/>
          <p:cNvSpPr>
            <a:spLocks noChangeArrowheads="1"/>
          </p:cNvSpPr>
          <p:nvPr/>
        </p:nvSpPr>
        <p:spPr bwMode="auto">
          <a:xfrm>
            <a:off x="152400" y="1788875"/>
            <a:ext cx="1317625" cy="325438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8C3D91"/>
              </a:gs>
              <a:gs pos="6000">
                <a:srgbClr val="7005D4"/>
              </a:gs>
              <a:gs pos="15000">
                <a:srgbClr val="181CC7"/>
              </a:gs>
              <a:gs pos="30001">
                <a:srgbClr val="0A128C"/>
              </a:gs>
              <a:gs pos="50000">
                <a:srgbClr val="000000"/>
              </a:gs>
              <a:gs pos="70000">
                <a:srgbClr val="0A128C"/>
              </a:gs>
              <a:gs pos="85000">
                <a:srgbClr val="181CC7"/>
              </a:gs>
              <a:gs pos="94000">
                <a:srgbClr val="7005D4"/>
              </a:gs>
              <a:gs pos="100000">
                <a:srgbClr val="8C3D91"/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160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charset="0"/>
              </a:rPr>
              <a:t>Compounds</a:t>
            </a:r>
          </a:p>
        </p:txBody>
      </p:sp>
      <p:sp>
        <p:nvSpPr>
          <p:cNvPr id="56" name="AutoShape 1084"/>
          <p:cNvSpPr>
            <a:spLocks noChangeArrowheads="1"/>
          </p:cNvSpPr>
          <p:nvPr/>
        </p:nvSpPr>
        <p:spPr bwMode="auto">
          <a:xfrm>
            <a:off x="465138" y="2174638"/>
            <a:ext cx="1304925" cy="327025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8C3D91"/>
              </a:gs>
              <a:gs pos="6000">
                <a:srgbClr val="7005D4"/>
              </a:gs>
              <a:gs pos="15000">
                <a:srgbClr val="181CC7"/>
              </a:gs>
              <a:gs pos="30001">
                <a:srgbClr val="0A128C"/>
              </a:gs>
              <a:gs pos="50000">
                <a:srgbClr val="000000"/>
              </a:gs>
              <a:gs pos="70000">
                <a:srgbClr val="0A128C"/>
              </a:gs>
              <a:gs pos="85000">
                <a:srgbClr val="181CC7"/>
              </a:gs>
              <a:gs pos="94000">
                <a:srgbClr val="7005D4"/>
              </a:gs>
              <a:gs pos="100000">
                <a:srgbClr val="8C3D91"/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160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charset="0"/>
              </a:rPr>
              <a:t>Substances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75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9" grpId="0" animBg="1"/>
      <p:bldP spid="53" grpId="0" animBg="1"/>
      <p:bldP spid="54" grpId="0" animBg="1" autoUpdateAnimBg="0"/>
      <p:bldP spid="55" grpId="0" animBg="1" autoUpdateAnimBg="0"/>
      <p:bldP spid="56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1316736"/>
            <a:ext cx="9090221" cy="4826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6"/>
          <p:cNvSpPr txBox="1">
            <a:spLocks noChangeArrowheads="1"/>
          </p:cNvSpPr>
          <p:nvPr/>
        </p:nvSpPr>
        <p:spPr>
          <a:xfrm>
            <a:off x="685800" y="685800"/>
            <a:ext cx="7772400" cy="609600"/>
          </a:xfrm>
          <a:prstGeom prst="rect">
            <a:avLst/>
          </a:prstGeom>
          <a:noFill/>
          <a:ln/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50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Distinguer deux termes:</a:t>
            </a:r>
            <a:endParaRPr kumimoji="0" lang="fr-FR" sz="5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1027"/>
          <p:cNvSpPr>
            <a:spLocks noChangeArrowheads="1"/>
          </p:cNvSpPr>
          <p:nvPr/>
        </p:nvSpPr>
        <p:spPr bwMode="auto">
          <a:xfrm>
            <a:off x="1342707" y="1590372"/>
            <a:ext cx="6434774" cy="11695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 b="1" dirty="0" smtClean="0">
                <a:solidFill>
                  <a:srgbClr val="0000FF"/>
                </a:solidFill>
              </a:rPr>
              <a:t>« </a:t>
            </a:r>
            <a:r>
              <a:rPr lang="fr-FR" sz="2000" b="1" dirty="0" err="1" smtClean="0">
                <a:solidFill>
                  <a:srgbClr val="0000FF"/>
                </a:solidFill>
              </a:rPr>
              <a:t>Bioinformatics</a:t>
            </a:r>
            <a:r>
              <a:rPr lang="fr-FR" sz="2000" b="1" dirty="0" smtClean="0">
                <a:solidFill>
                  <a:srgbClr val="0000FF"/>
                </a:solidFill>
              </a:rPr>
              <a:t> »</a:t>
            </a:r>
          </a:p>
          <a:p>
            <a:pPr algn="ctr">
              <a:spcBef>
                <a:spcPct val="50000"/>
              </a:spcBef>
            </a:pPr>
            <a:r>
              <a:rPr lang="fr-FR" sz="2000" dirty="0" smtClean="0">
                <a:solidFill>
                  <a:srgbClr val="0000FF"/>
                </a:solidFill>
              </a:rPr>
              <a:t>Analyse </a:t>
            </a:r>
            <a:r>
              <a:rPr lang="fr-FR" sz="2000" dirty="0">
                <a:solidFill>
                  <a:srgbClr val="0000FF"/>
                </a:solidFill>
              </a:rPr>
              <a:t>"in </a:t>
            </a:r>
            <a:r>
              <a:rPr lang="fr-FR" sz="2000" dirty="0" err="1">
                <a:solidFill>
                  <a:srgbClr val="0000FF"/>
                </a:solidFill>
              </a:rPr>
              <a:t>silico</a:t>
            </a:r>
            <a:r>
              <a:rPr lang="fr-FR" sz="2000" dirty="0">
                <a:solidFill>
                  <a:srgbClr val="0000FF"/>
                </a:solidFill>
              </a:rPr>
              <a:t>" de l'</a:t>
            </a:r>
            <a:r>
              <a:rPr lang="fr-FR" sz="2000" dirty="0">
                <a:solidFill>
                  <a:srgbClr val="FF3300"/>
                </a:solidFill>
              </a:rPr>
              <a:t>information</a:t>
            </a:r>
            <a:r>
              <a:rPr lang="fr-FR" sz="2000" dirty="0">
                <a:solidFill>
                  <a:srgbClr val="0000FF"/>
                </a:solidFill>
              </a:rPr>
              <a:t> biologique contenue </a:t>
            </a:r>
            <a:br>
              <a:rPr lang="fr-FR" sz="2000" dirty="0">
                <a:solidFill>
                  <a:srgbClr val="0000FF"/>
                </a:solidFill>
              </a:rPr>
            </a:br>
            <a:r>
              <a:rPr lang="fr-FR" sz="2000" dirty="0">
                <a:solidFill>
                  <a:srgbClr val="0000FF"/>
                </a:solidFill>
              </a:rPr>
              <a:t>dans les séquences nucléiques et </a:t>
            </a:r>
            <a:r>
              <a:rPr lang="fr-FR" sz="2000" dirty="0" smtClean="0">
                <a:solidFill>
                  <a:srgbClr val="0000FF"/>
                </a:solidFill>
              </a:rPr>
              <a:t>protéiques</a:t>
            </a:r>
            <a:endParaRPr lang="fr-FR" sz="2000" dirty="0">
              <a:solidFill>
                <a:srgbClr val="0000FF"/>
              </a:solidFill>
            </a:endParaRPr>
          </a:p>
        </p:txBody>
      </p:sp>
      <p:sp>
        <p:nvSpPr>
          <p:cNvPr id="5" name="AutoShape 1044"/>
          <p:cNvSpPr>
            <a:spLocks noChangeArrowheads="1"/>
          </p:cNvSpPr>
          <p:nvPr/>
        </p:nvSpPr>
        <p:spPr bwMode="auto">
          <a:xfrm>
            <a:off x="3921125" y="5277456"/>
            <a:ext cx="1277938" cy="312738"/>
          </a:xfrm>
          <a:prstGeom prst="roundRect">
            <a:avLst>
              <a:gd name="adj" fmla="val 50000"/>
            </a:avLst>
          </a:prstGeom>
          <a:solidFill>
            <a:srgbClr val="FF33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1600" dirty="0" err="1">
                <a:solidFill>
                  <a:schemeClr val="bg1"/>
                </a:solidFill>
                <a:latin typeface="Arial" charset="0"/>
              </a:rPr>
              <a:t>Biologie</a:t>
            </a:r>
            <a:endParaRPr lang="en-US" sz="16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" name="AutoShape 1045"/>
          <p:cNvSpPr>
            <a:spLocks noChangeArrowheads="1"/>
          </p:cNvSpPr>
          <p:nvPr/>
        </p:nvSpPr>
        <p:spPr bwMode="auto">
          <a:xfrm>
            <a:off x="1600200" y="6323618"/>
            <a:ext cx="1531938" cy="325438"/>
          </a:xfrm>
          <a:prstGeom prst="roundRect">
            <a:avLst>
              <a:gd name="adj" fmla="val 50000"/>
            </a:avLst>
          </a:prstGeom>
          <a:solidFill>
            <a:srgbClr val="FF33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1600">
                <a:solidFill>
                  <a:schemeClr val="bg1"/>
                </a:solidFill>
                <a:latin typeface="Arial" charset="0"/>
              </a:rPr>
              <a:t>Informatique</a:t>
            </a:r>
          </a:p>
        </p:txBody>
      </p:sp>
      <p:sp>
        <p:nvSpPr>
          <p:cNvPr id="7" name="AutoShape 1047"/>
          <p:cNvSpPr>
            <a:spLocks noChangeArrowheads="1"/>
          </p:cNvSpPr>
          <p:nvPr/>
        </p:nvSpPr>
        <p:spPr bwMode="auto">
          <a:xfrm>
            <a:off x="3736975" y="6323618"/>
            <a:ext cx="1646238" cy="325438"/>
          </a:xfrm>
          <a:prstGeom prst="roundRect">
            <a:avLst>
              <a:gd name="adj" fmla="val 50000"/>
            </a:avLst>
          </a:prstGeom>
          <a:solidFill>
            <a:srgbClr val="FF33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1600" dirty="0" err="1">
                <a:solidFill>
                  <a:schemeClr val="bg1"/>
                </a:solidFill>
                <a:latin typeface="Arial" charset="0"/>
              </a:rPr>
              <a:t>Mathématiques</a:t>
            </a:r>
            <a:endParaRPr lang="en-US" sz="16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8" name="AutoShape 1048"/>
          <p:cNvSpPr>
            <a:spLocks noChangeArrowheads="1"/>
          </p:cNvSpPr>
          <p:nvPr/>
        </p:nvSpPr>
        <p:spPr bwMode="auto">
          <a:xfrm>
            <a:off x="5935662" y="6323618"/>
            <a:ext cx="1531938" cy="325438"/>
          </a:xfrm>
          <a:prstGeom prst="roundRect">
            <a:avLst>
              <a:gd name="adj" fmla="val 50000"/>
            </a:avLst>
          </a:prstGeom>
          <a:solidFill>
            <a:srgbClr val="FF33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1600" dirty="0" err="1">
                <a:solidFill>
                  <a:schemeClr val="bg1"/>
                </a:solidFill>
                <a:latin typeface="Arial" charset="0"/>
              </a:rPr>
              <a:t>Statistiques</a:t>
            </a:r>
            <a:endParaRPr lang="en-US" sz="16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" name="Rectangle 1049"/>
          <p:cNvSpPr>
            <a:spLocks noChangeArrowheads="1"/>
          </p:cNvSpPr>
          <p:nvPr/>
        </p:nvSpPr>
        <p:spPr bwMode="auto">
          <a:xfrm>
            <a:off x="1258887" y="2947183"/>
            <a:ext cx="6626225" cy="147732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 b="1" dirty="0" smtClean="0">
                <a:solidFill>
                  <a:srgbClr val="0000FF"/>
                </a:solidFill>
              </a:rPr>
              <a:t>« </a:t>
            </a:r>
            <a:r>
              <a:rPr lang="en-US" sz="2000" b="1" dirty="0" smtClean="0">
                <a:solidFill>
                  <a:srgbClr val="0000FF"/>
                </a:solidFill>
              </a:rPr>
              <a:t>Computational biology</a:t>
            </a:r>
            <a:r>
              <a:rPr lang="fr-FR" sz="2000" b="1" dirty="0" smtClean="0">
                <a:solidFill>
                  <a:srgbClr val="0000FF"/>
                </a:solidFill>
              </a:rPr>
              <a:t> »</a:t>
            </a:r>
            <a:endParaRPr lang="en-US" sz="2000" b="1" dirty="0" smtClean="0">
              <a:solidFill>
                <a:srgbClr val="0000FF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fr-FR" sz="2000" dirty="0" smtClean="0">
                <a:solidFill>
                  <a:srgbClr val="0000FF"/>
                </a:solidFill>
              </a:rPr>
              <a:t>Ensemble </a:t>
            </a:r>
            <a:r>
              <a:rPr lang="fr-FR" sz="2000" dirty="0">
                <a:solidFill>
                  <a:srgbClr val="0000FF"/>
                </a:solidFill>
              </a:rPr>
              <a:t>de méthodes et de logiciels qui permettent de gérer, manipuler, traiter et analyser les données </a:t>
            </a:r>
            <a:r>
              <a:rPr lang="fr-FR" sz="2000" dirty="0" smtClean="0">
                <a:solidFill>
                  <a:srgbClr val="0000FF"/>
                </a:solidFill>
              </a:rPr>
              <a:t>biologiques:</a:t>
            </a:r>
            <a:endParaRPr lang="fr-FR" sz="2000" dirty="0">
              <a:solidFill>
                <a:srgbClr val="0000FF"/>
              </a:solidFill>
            </a:endParaRPr>
          </a:p>
        </p:txBody>
      </p:sp>
      <p:sp>
        <p:nvSpPr>
          <p:cNvPr id="11" name="Accolade ouvrante 10"/>
          <p:cNvSpPr/>
          <p:nvPr/>
        </p:nvSpPr>
        <p:spPr>
          <a:xfrm rot="5400000">
            <a:off x="4267199" y="3829655"/>
            <a:ext cx="533401" cy="4343400"/>
          </a:xfrm>
          <a:prstGeom prst="leftBrace">
            <a:avLst>
              <a:gd name="adj1" fmla="val 35191"/>
              <a:gd name="adj2" fmla="val 50000"/>
            </a:avLst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96296" y="4542492"/>
            <a:ext cx="615991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fr-FR" sz="2100" dirty="0" smtClean="0"/>
              <a:t>La bioinformatique met en jeu plusieurs champs disciplinaires :</a:t>
            </a:r>
            <a:endParaRPr lang="fr-FR" sz="21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 autoUpdateAnimBg="0"/>
      <p:bldP spid="6" grpId="0" animBg="1" autoUpdateAnimBg="0"/>
      <p:bldP spid="7" grpId="0" animBg="1" autoUpdateAnimBg="0"/>
      <p:bldP spid="8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1234109"/>
            <a:ext cx="9128124" cy="518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81188"/>
            <a:ext cx="9116759" cy="4250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9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609599"/>
            <a:ext cx="9144000" cy="5943601"/>
          </a:xfrm>
        </p:spPr>
        <p:txBody>
          <a:bodyPr>
            <a:normAutofit/>
          </a:bodyPr>
          <a:lstStyle/>
          <a:p>
            <a:pPr marL="0" indent="0" algn="ctr">
              <a:lnSpc>
                <a:spcPct val="90000"/>
              </a:lnSpc>
              <a:buFont typeface="Wingdings" pitchFamily="2" charset="2"/>
              <a:buNone/>
            </a:pPr>
            <a:endParaRPr lang="fr-CA" sz="1900" dirty="0"/>
          </a:p>
          <a:p>
            <a:pPr marL="0" indent="0" algn="ctr">
              <a:lnSpc>
                <a:spcPct val="90000"/>
              </a:lnSpc>
              <a:buFont typeface="Wingdings" pitchFamily="2" charset="2"/>
              <a:buNone/>
            </a:pPr>
            <a:r>
              <a:rPr lang="fr-CA" sz="2100" dirty="0"/>
              <a:t>La </a:t>
            </a:r>
            <a:r>
              <a:rPr lang="fr-CA" sz="2100" dirty="0" err="1"/>
              <a:t>Bio-Informatique</a:t>
            </a:r>
            <a:r>
              <a:rPr lang="fr-CA" sz="2100" dirty="0"/>
              <a:t> s’applique à tout type de données biologiques, en particulier moléculaires :</a:t>
            </a:r>
          </a:p>
          <a:p>
            <a:pPr marL="0" indent="0" algn="ctr">
              <a:lnSpc>
                <a:spcPct val="90000"/>
              </a:lnSpc>
              <a:buFont typeface="Wingdings" pitchFamily="2" charset="2"/>
              <a:buNone/>
            </a:pPr>
            <a:endParaRPr lang="fr-CA" sz="2100" dirty="0"/>
          </a:p>
          <a:p>
            <a:pPr marL="0" indent="0" algn="ctr">
              <a:lnSpc>
                <a:spcPct val="90000"/>
              </a:lnSpc>
              <a:buFont typeface="Wingdings" pitchFamily="2" charset="2"/>
              <a:buChar char="§"/>
            </a:pPr>
            <a:r>
              <a:rPr lang="fr-CA" sz="2100" dirty="0"/>
              <a:t>  Les </a:t>
            </a:r>
            <a:r>
              <a:rPr lang="fr-CA" sz="2100" dirty="0">
                <a:solidFill>
                  <a:schemeClr val="accent1"/>
                </a:solidFill>
              </a:rPr>
              <a:t>séquences</a:t>
            </a:r>
            <a:r>
              <a:rPr lang="fr-CA" sz="2100" dirty="0"/>
              <a:t> d’ADN et de protéines</a:t>
            </a:r>
          </a:p>
          <a:p>
            <a:pPr marL="0" indent="0" algn="ctr">
              <a:lnSpc>
                <a:spcPct val="90000"/>
              </a:lnSpc>
              <a:buFont typeface="Wingdings" pitchFamily="2" charset="2"/>
              <a:buChar char="§"/>
            </a:pPr>
            <a:r>
              <a:rPr lang="fr-CA" sz="2100" dirty="0"/>
              <a:t>  Les </a:t>
            </a:r>
            <a:r>
              <a:rPr lang="fr-CA" sz="2100" dirty="0">
                <a:solidFill>
                  <a:schemeClr val="accent1"/>
                </a:solidFill>
              </a:rPr>
              <a:t>structures</a:t>
            </a:r>
            <a:r>
              <a:rPr lang="fr-CA" sz="2100" dirty="0"/>
              <a:t> d’ARN et de protéines</a:t>
            </a:r>
          </a:p>
          <a:p>
            <a:pPr marL="0" indent="0" algn="ctr">
              <a:lnSpc>
                <a:spcPct val="90000"/>
              </a:lnSpc>
              <a:buFont typeface="Wingdings" pitchFamily="2" charset="2"/>
              <a:buChar char="§"/>
            </a:pPr>
            <a:r>
              <a:rPr lang="fr-CA" sz="2100" dirty="0"/>
              <a:t>  Les </a:t>
            </a:r>
            <a:r>
              <a:rPr lang="fr-CA" sz="2100" dirty="0">
                <a:solidFill>
                  <a:schemeClr val="accent1"/>
                </a:solidFill>
              </a:rPr>
              <a:t>contenus en gènes</a:t>
            </a:r>
            <a:r>
              <a:rPr lang="fr-CA" sz="2100" dirty="0"/>
              <a:t> des génomes</a:t>
            </a:r>
          </a:p>
          <a:p>
            <a:pPr marL="0" indent="0" algn="ctr">
              <a:lnSpc>
                <a:spcPct val="90000"/>
              </a:lnSpc>
              <a:buFont typeface="Wingdings" pitchFamily="2" charset="2"/>
              <a:buChar char="§"/>
            </a:pPr>
            <a:r>
              <a:rPr lang="fr-CA" sz="2100" dirty="0"/>
              <a:t>  Les </a:t>
            </a:r>
            <a:r>
              <a:rPr lang="fr-CA" sz="2100" dirty="0">
                <a:solidFill>
                  <a:schemeClr val="accent1"/>
                </a:solidFill>
              </a:rPr>
              <a:t>puces à ADN</a:t>
            </a:r>
            <a:r>
              <a:rPr lang="fr-CA" sz="2100" dirty="0"/>
              <a:t> (</a:t>
            </a:r>
            <a:r>
              <a:rPr lang="fr-CA" sz="2100" dirty="0" err="1"/>
              <a:t>microarrays</a:t>
            </a:r>
            <a:r>
              <a:rPr lang="fr-CA" sz="2100" dirty="0"/>
              <a:t>)</a:t>
            </a:r>
          </a:p>
          <a:p>
            <a:pPr marL="0" indent="0" algn="ctr">
              <a:lnSpc>
                <a:spcPct val="90000"/>
              </a:lnSpc>
              <a:buFont typeface="Wingdings" pitchFamily="2" charset="2"/>
              <a:buChar char="§"/>
            </a:pPr>
            <a:r>
              <a:rPr lang="fr-CA" sz="2100" dirty="0"/>
              <a:t>  Les </a:t>
            </a:r>
            <a:r>
              <a:rPr lang="fr-CA" sz="2100" dirty="0">
                <a:solidFill>
                  <a:schemeClr val="accent1"/>
                </a:solidFill>
              </a:rPr>
              <a:t>réseaux d’interactions</a:t>
            </a:r>
            <a:r>
              <a:rPr lang="fr-CA" sz="2100" dirty="0"/>
              <a:t> entre protéines</a:t>
            </a:r>
          </a:p>
          <a:p>
            <a:pPr marL="0" indent="0" algn="ctr">
              <a:lnSpc>
                <a:spcPct val="90000"/>
              </a:lnSpc>
              <a:buFont typeface="Wingdings" pitchFamily="2" charset="2"/>
              <a:buChar char="§"/>
            </a:pPr>
            <a:r>
              <a:rPr lang="fr-CA" sz="2100" dirty="0"/>
              <a:t>  Les </a:t>
            </a:r>
            <a:r>
              <a:rPr lang="fr-CA" sz="2100" dirty="0">
                <a:solidFill>
                  <a:schemeClr val="accent1"/>
                </a:solidFill>
              </a:rPr>
              <a:t>réseaux métaboliques</a:t>
            </a:r>
          </a:p>
          <a:p>
            <a:pPr marL="0" indent="0" algn="ctr">
              <a:lnSpc>
                <a:spcPct val="90000"/>
              </a:lnSpc>
              <a:buFont typeface="Wingdings" pitchFamily="2" charset="2"/>
              <a:buChar char="§"/>
            </a:pPr>
            <a:r>
              <a:rPr lang="fr-CA" sz="2100" dirty="0"/>
              <a:t>  Les </a:t>
            </a:r>
            <a:r>
              <a:rPr lang="fr-CA" sz="2100" dirty="0">
                <a:solidFill>
                  <a:schemeClr val="accent1"/>
                </a:solidFill>
              </a:rPr>
              <a:t>arbres</a:t>
            </a:r>
            <a:r>
              <a:rPr lang="fr-CA" sz="2100" dirty="0"/>
              <a:t> de phylogénie </a:t>
            </a:r>
          </a:p>
          <a:p>
            <a:pPr marL="0" indent="0" algn="ctr">
              <a:lnSpc>
                <a:spcPct val="90000"/>
              </a:lnSpc>
              <a:buFont typeface="Wingdings" pitchFamily="2" charset="2"/>
              <a:buNone/>
            </a:pPr>
            <a:endParaRPr lang="fr-CA" sz="2100" dirty="0"/>
          </a:p>
          <a:p>
            <a:pPr marL="0" indent="0" algn="ctr">
              <a:lnSpc>
                <a:spcPct val="90000"/>
              </a:lnSpc>
              <a:buFont typeface="Wingdings" pitchFamily="2" charset="2"/>
              <a:buNone/>
            </a:pPr>
            <a:r>
              <a:rPr lang="fr-CA" sz="2100" dirty="0"/>
              <a:t>Utilités :</a:t>
            </a:r>
          </a:p>
          <a:p>
            <a:pPr marL="0" indent="0" algn="ctr">
              <a:lnSpc>
                <a:spcPct val="90000"/>
              </a:lnSpc>
              <a:buFont typeface="Wingdings" pitchFamily="2" charset="2"/>
              <a:buChar char="§"/>
            </a:pPr>
            <a:r>
              <a:rPr lang="fr-CA" sz="2100" dirty="0"/>
              <a:t> Faire avancer les connaissances en biologie, en génétique humaine, en théorie de l’évolution…</a:t>
            </a:r>
          </a:p>
          <a:p>
            <a:pPr marL="0" indent="0" algn="ctr">
              <a:lnSpc>
                <a:spcPct val="90000"/>
              </a:lnSpc>
              <a:buFont typeface="Wingdings" pitchFamily="2" charset="2"/>
              <a:buChar char="§"/>
            </a:pPr>
            <a:r>
              <a:rPr lang="fr-CA" sz="2100" dirty="0"/>
              <a:t> Aider à la conception de médicaments</a:t>
            </a:r>
          </a:p>
          <a:p>
            <a:pPr marL="0" indent="0" algn="ctr">
              <a:lnSpc>
                <a:spcPct val="90000"/>
              </a:lnSpc>
              <a:buFont typeface="Wingdings" pitchFamily="2" charset="2"/>
              <a:buChar char="§"/>
            </a:pPr>
            <a:r>
              <a:rPr lang="fr-CA" sz="2100" dirty="0"/>
              <a:t> Comprendre les maladies complexes</a:t>
            </a:r>
            <a:r>
              <a:rPr lang="fr-CA" sz="2100" dirty="0" smtClean="0"/>
              <a:t>..</a:t>
            </a:r>
            <a:endParaRPr lang="fr-CA" sz="2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26"/>
          <p:cNvSpPr txBox="1">
            <a:spLocks noChangeArrowheads="1"/>
          </p:cNvSpPr>
          <p:nvPr/>
        </p:nvSpPr>
        <p:spPr>
          <a:xfrm>
            <a:off x="685800" y="1371600"/>
            <a:ext cx="7772400" cy="609600"/>
          </a:xfrm>
          <a:prstGeom prst="rect">
            <a:avLst/>
          </a:prstGeom>
          <a:noFill/>
          <a:ln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5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Une évolution</a:t>
            </a:r>
            <a:endParaRPr kumimoji="0" lang="fr-FR" sz="5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AutoShape 1061"/>
          <p:cNvSpPr>
            <a:spLocks noChangeArrowheads="1"/>
          </p:cNvSpPr>
          <p:nvPr/>
        </p:nvSpPr>
        <p:spPr bwMode="auto">
          <a:xfrm>
            <a:off x="190500" y="2819400"/>
            <a:ext cx="8686800" cy="2044700"/>
          </a:xfrm>
          <a:prstGeom prst="rightArrow">
            <a:avLst>
              <a:gd name="adj1" fmla="val 46898"/>
              <a:gd name="adj2" fmla="val 54581"/>
            </a:avLst>
          </a:prstGeom>
          <a:solidFill>
            <a:schemeClr val="bg2">
              <a:lumMod val="50000"/>
            </a:schemeClr>
          </a:solidFill>
          <a:ln w="38100">
            <a:solidFill>
              <a:srgbClr val="00206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" name="Rectangle 1062"/>
          <p:cNvSpPr>
            <a:spLocks noChangeArrowheads="1"/>
          </p:cNvSpPr>
          <p:nvPr/>
        </p:nvSpPr>
        <p:spPr bwMode="auto">
          <a:xfrm>
            <a:off x="585788" y="3487738"/>
            <a:ext cx="1492250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sz="2000">
                <a:solidFill>
                  <a:srgbClr val="0000FF"/>
                </a:solidFill>
                <a:latin typeface="Arial" charset="0"/>
              </a:rPr>
              <a:t>Activité biologique</a:t>
            </a:r>
          </a:p>
        </p:txBody>
      </p:sp>
      <p:sp>
        <p:nvSpPr>
          <p:cNvPr id="7" name="Rectangle 1063"/>
          <p:cNvSpPr>
            <a:spLocks noChangeArrowheads="1"/>
          </p:cNvSpPr>
          <p:nvPr/>
        </p:nvSpPr>
        <p:spPr bwMode="auto">
          <a:xfrm>
            <a:off x="2105025" y="3487738"/>
            <a:ext cx="1873250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sz="2000">
                <a:solidFill>
                  <a:srgbClr val="0000FF"/>
                </a:solidFill>
                <a:latin typeface="Arial" charset="0"/>
              </a:rPr>
              <a:t>Études biochimiques</a:t>
            </a:r>
          </a:p>
        </p:txBody>
      </p:sp>
      <p:sp>
        <p:nvSpPr>
          <p:cNvPr id="8" name="Rectangle 1064"/>
          <p:cNvSpPr>
            <a:spLocks noChangeArrowheads="1"/>
          </p:cNvSpPr>
          <p:nvPr/>
        </p:nvSpPr>
        <p:spPr bwMode="auto">
          <a:xfrm>
            <a:off x="4183063" y="3487738"/>
            <a:ext cx="1466850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sz="2000">
                <a:solidFill>
                  <a:srgbClr val="0000FF"/>
                </a:solidFill>
                <a:latin typeface="Arial" charset="0"/>
              </a:rPr>
              <a:t>Séquence protéique</a:t>
            </a:r>
          </a:p>
        </p:txBody>
      </p:sp>
      <p:sp>
        <p:nvSpPr>
          <p:cNvPr id="9" name="Rectangle 1065"/>
          <p:cNvSpPr>
            <a:spLocks noChangeArrowheads="1"/>
          </p:cNvSpPr>
          <p:nvPr/>
        </p:nvSpPr>
        <p:spPr bwMode="auto">
          <a:xfrm>
            <a:off x="6059488" y="3640138"/>
            <a:ext cx="874712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sz="2000">
                <a:solidFill>
                  <a:srgbClr val="0000FF"/>
                </a:solidFill>
                <a:latin typeface="Arial" charset="0"/>
              </a:rPr>
              <a:t>Gène</a:t>
            </a:r>
          </a:p>
        </p:txBody>
      </p:sp>
      <p:sp>
        <p:nvSpPr>
          <p:cNvPr id="10" name="Rectangle 1066"/>
          <p:cNvSpPr>
            <a:spLocks noChangeArrowheads="1"/>
          </p:cNvSpPr>
          <p:nvPr/>
        </p:nvSpPr>
        <p:spPr bwMode="auto">
          <a:xfrm>
            <a:off x="7380288" y="3640138"/>
            <a:ext cx="1458912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sz="2000">
                <a:solidFill>
                  <a:srgbClr val="0000FF"/>
                </a:solidFill>
                <a:latin typeface="Arial" charset="0"/>
              </a:rPr>
              <a:t>GATTACA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7"/>
          <p:cNvSpPr txBox="1">
            <a:spLocks noChangeArrowheads="1"/>
          </p:cNvSpPr>
          <p:nvPr/>
        </p:nvSpPr>
        <p:spPr>
          <a:xfrm>
            <a:off x="685800" y="914400"/>
            <a:ext cx="7772400" cy="609600"/>
          </a:xfrm>
          <a:prstGeom prst="rect">
            <a:avLst/>
          </a:prstGeom>
          <a:noFill/>
          <a:ln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5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Une évolution</a:t>
            </a:r>
            <a:endParaRPr kumimoji="0" lang="fr-FR" sz="5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AutoShape 1036"/>
          <p:cNvSpPr>
            <a:spLocks noChangeArrowheads="1"/>
          </p:cNvSpPr>
          <p:nvPr/>
        </p:nvSpPr>
        <p:spPr bwMode="auto">
          <a:xfrm flipH="1">
            <a:off x="190500" y="3246437"/>
            <a:ext cx="8686800" cy="2044700"/>
          </a:xfrm>
          <a:prstGeom prst="rightArrow">
            <a:avLst>
              <a:gd name="adj1" fmla="val 46898"/>
              <a:gd name="adj2" fmla="val 54581"/>
            </a:avLst>
          </a:prstGeom>
          <a:solidFill>
            <a:schemeClr val="bg2">
              <a:lumMod val="50000"/>
            </a:schemeClr>
          </a:solidFill>
          <a:ln w="38100">
            <a:solidFill>
              <a:srgbClr val="00206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" name="Rectangle 1037"/>
          <p:cNvSpPr>
            <a:spLocks noChangeArrowheads="1"/>
          </p:cNvSpPr>
          <p:nvPr/>
        </p:nvSpPr>
        <p:spPr bwMode="auto">
          <a:xfrm>
            <a:off x="585788" y="3914775"/>
            <a:ext cx="1492250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sz="2000">
                <a:solidFill>
                  <a:srgbClr val="0000FF"/>
                </a:solidFill>
                <a:latin typeface="Arial" charset="0"/>
              </a:rPr>
              <a:t>Activité biologique</a:t>
            </a:r>
          </a:p>
        </p:txBody>
      </p:sp>
      <p:sp>
        <p:nvSpPr>
          <p:cNvPr id="5" name="Rectangle 1038"/>
          <p:cNvSpPr>
            <a:spLocks noChangeArrowheads="1"/>
          </p:cNvSpPr>
          <p:nvPr/>
        </p:nvSpPr>
        <p:spPr bwMode="auto">
          <a:xfrm>
            <a:off x="2105025" y="3914775"/>
            <a:ext cx="1873250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sz="2000">
                <a:solidFill>
                  <a:srgbClr val="0000FF"/>
                </a:solidFill>
                <a:latin typeface="Arial" charset="0"/>
              </a:rPr>
              <a:t>Études biochimiques</a:t>
            </a:r>
          </a:p>
        </p:txBody>
      </p:sp>
      <p:sp>
        <p:nvSpPr>
          <p:cNvPr id="6" name="Rectangle 1039"/>
          <p:cNvSpPr>
            <a:spLocks noChangeArrowheads="1"/>
          </p:cNvSpPr>
          <p:nvPr/>
        </p:nvSpPr>
        <p:spPr bwMode="auto">
          <a:xfrm>
            <a:off x="4183063" y="3914775"/>
            <a:ext cx="1466850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sz="2000">
                <a:solidFill>
                  <a:srgbClr val="0000FF"/>
                </a:solidFill>
                <a:latin typeface="Arial" charset="0"/>
              </a:rPr>
              <a:t>Séquence protéique</a:t>
            </a:r>
          </a:p>
        </p:txBody>
      </p:sp>
      <p:sp>
        <p:nvSpPr>
          <p:cNvPr id="7" name="Rectangle 1040"/>
          <p:cNvSpPr>
            <a:spLocks noChangeArrowheads="1"/>
          </p:cNvSpPr>
          <p:nvPr/>
        </p:nvSpPr>
        <p:spPr bwMode="auto">
          <a:xfrm>
            <a:off x="6059488" y="4067175"/>
            <a:ext cx="874712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sz="2000">
                <a:solidFill>
                  <a:srgbClr val="0000FF"/>
                </a:solidFill>
                <a:latin typeface="Arial" charset="0"/>
              </a:rPr>
              <a:t>Gène</a:t>
            </a:r>
          </a:p>
        </p:txBody>
      </p:sp>
      <p:sp>
        <p:nvSpPr>
          <p:cNvPr id="8" name="Rectangle 1032"/>
          <p:cNvSpPr>
            <a:spLocks noChangeArrowheads="1"/>
          </p:cNvSpPr>
          <p:nvPr/>
        </p:nvSpPr>
        <p:spPr bwMode="auto">
          <a:xfrm>
            <a:off x="3803650" y="2286000"/>
            <a:ext cx="3663950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sz="2000" dirty="0">
                <a:solidFill>
                  <a:srgbClr val="FF3300"/>
                </a:solidFill>
                <a:latin typeface="Arial" charset="0"/>
              </a:rPr>
              <a:t>ANALYSES DE SEQUENCES</a:t>
            </a:r>
          </a:p>
        </p:txBody>
      </p:sp>
      <p:sp>
        <p:nvSpPr>
          <p:cNvPr id="9" name="AutoShape 1041"/>
          <p:cNvSpPr>
            <a:spLocks noChangeArrowheads="1"/>
          </p:cNvSpPr>
          <p:nvPr/>
        </p:nvSpPr>
        <p:spPr bwMode="auto">
          <a:xfrm rot="5400000">
            <a:off x="5321300" y="3106737"/>
            <a:ext cx="1041400" cy="5334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33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" name="AutoShape 1042"/>
          <p:cNvSpPr>
            <a:spLocks noChangeArrowheads="1"/>
          </p:cNvSpPr>
          <p:nvPr/>
        </p:nvSpPr>
        <p:spPr bwMode="auto">
          <a:xfrm rot="5400000">
            <a:off x="3416300" y="3106737"/>
            <a:ext cx="1041400" cy="5334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33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" name="AutoShape 1045"/>
          <p:cNvSpPr>
            <a:spLocks noChangeArrowheads="1"/>
          </p:cNvSpPr>
          <p:nvPr/>
        </p:nvSpPr>
        <p:spPr bwMode="auto">
          <a:xfrm rot="5400000">
            <a:off x="6654800" y="3106737"/>
            <a:ext cx="1041400" cy="5334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33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" name="Rectangle 1046"/>
          <p:cNvSpPr>
            <a:spLocks noChangeArrowheads="1"/>
          </p:cNvSpPr>
          <p:nvPr/>
        </p:nvSpPr>
        <p:spPr bwMode="auto">
          <a:xfrm>
            <a:off x="7380288" y="4067175"/>
            <a:ext cx="1458912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sz="2000">
                <a:solidFill>
                  <a:srgbClr val="0000FF"/>
                </a:solidFill>
                <a:latin typeface="Arial" charset="0"/>
              </a:rPr>
              <a:t>GATTACA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496</TotalTime>
  <Words>948</Words>
  <Application>Microsoft Office PowerPoint</Application>
  <PresentationFormat>On-screen Show (4:3)</PresentationFormat>
  <Paragraphs>187</Paragraphs>
  <Slides>20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Débit</vt:lpstr>
      <vt:lpstr>   Introduction à la     Bio-Informatique</vt:lpstr>
      <vt:lpstr>Qu’est-ce que la Bio-Informatique?</vt:lpstr>
      <vt:lpstr>Slide 3</vt:lpstr>
      <vt:lpstr>Slide 4</vt:lpstr>
      <vt:lpstr>Slide 5</vt:lpstr>
      <vt:lpstr>Slide 6</vt:lpstr>
      <vt:lpstr>Slide 7</vt:lpstr>
      <vt:lpstr>Slide 8</vt:lpstr>
      <vt:lpstr>Slide 9</vt:lpstr>
      <vt:lpstr>Défis de la biologie moléculaire</vt:lpstr>
      <vt:lpstr>Défis de la biologie moléculaire 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Les bases de données bioinformatiques les plus utilisées</vt:lpstr>
      <vt:lpstr>Slide 20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à la     Bio-Informatique</dc:title>
  <dc:creator>Djida</dc:creator>
  <cp:lastModifiedBy>Djidouille</cp:lastModifiedBy>
  <cp:revision>59</cp:revision>
  <dcterms:created xsi:type="dcterms:W3CDTF">2013-10-25T17:03:01Z</dcterms:created>
  <dcterms:modified xsi:type="dcterms:W3CDTF">2013-11-28T21:08:29Z</dcterms:modified>
</cp:coreProperties>
</file>