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423" r:id="rId3"/>
    <p:sldId id="425" r:id="rId4"/>
    <p:sldId id="257" r:id="rId5"/>
    <p:sldId id="258" r:id="rId6"/>
    <p:sldId id="259" r:id="rId7"/>
    <p:sldId id="260" r:id="rId8"/>
    <p:sldId id="261" r:id="rId9"/>
    <p:sldId id="265" r:id="rId10"/>
    <p:sldId id="263" r:id="rId11"/>
    <p:sldId id="262" r:id="rId12"/>
    <p:sldId id="264" r:id="rId13"/>
    <p:sldId id="267" r:id="rId14"/>
    <p:sldId id="266" r:id="rId15"/>
    <p:sldId id="268" r:id="rId16"/>
    <p:sldId id="269" r:id="rId17"/>
    <p:sldId id="270" r:id="rId18"/>
    <p:sldId id="271" r:id="rId19"/>
    <p:sldId id="420" r:id="rId20"/>
    <p:sldId id="421" r:id="rId21"/>
    <p:sldId id="272" r:id="rId22"/>
    <p:sldId id="273" r:id="rId23"/>
    <p:sldId id="422" r:id="rId24"/>
    <p:sldId id="274" r:id="rId25"/>
    <p:sldId id="275" r:id="rId26"/>
    <p:sldId id="276" r:id="rId27"/>
    <p:sldId id="286" r:id="rId28"/>
    <p:sldId id="277" r:id="rId29"/>
    <p:sldId id="278" r:id="rId30"/>
    <p:sldId id="279" r:id="rId31"/>
    <p:sldId id="280" r:id="rId32"/>
    <p:sldId id="281" r:id="rId33"/>
    <p:sldId id="412" r:id="rId34"/>
    <p:sldId id="283" r:id="rId35"/>
    <p:sldId id="284" r:id="rId36"/>
    <p:sldId id="282" r:id="rId37"/>
    <p:sldId id="285" r:id="rId38"/>
    <p:sldId id="287" r:id="rId39"/>
    <p:sldId id="288" r:id="rId40"/>
    <p:sldId id="289" r:id="rId41"/>
    <p:sldId id="290" r:id="rId42"/>
    <p:sldId id="291" r:id="rId43"/>
    <p:sldId id="292" r:id="rId44"/>
    <p:sldId id="399" r:id="rId45"/>
    <p:sldId id="403" r:id="rId46"/>
    <p:sldId id="404" r:id="rId47"/>
    <p:sldId id="405" r:id="rId48"/>
    <p:sldId id="406" r:id="rId49"/>
    <p:sldId id="407" r:id="rId50"/>
    <p:sldId id="295" r:id="rId51"/>
    <p:sldId id="296" r:id="rId52"/>
    <p:sldId id="394" r:id="rId53"/>
    <p:sldId id="397" r:id="rId54"/>
    <p:sldId id="395" r:id="rId55"/>
    <p:sldId id="396" r:id="rId56"/>
    <p:sldId id="293" r:id="rId57"/>
    <p:sldId id="408" r:id="rId58"/>
    <p:sldId id="398" r:id="rId59"/>
    <p:sldId id="411" r:id="rId60"/>
    <p:sldId id="294" r:id="rId61"/>
    <p:sldId id="409" r:id="rId62"/>
    <p:sldId id="410" r:id="rId63"/>
    <p:sldId id="413" r:id="rId64"/>
    <p:sldId id="414" r:id="rId65"/>
    <p:sldId id="415" r:id="rId66"/>
    <p:sldId id="416" r:id="rId67"/>
    <p:sldId id="417" r:id="rId68"/>
    <p:sldId id="418" r:id="rId69"/>
    <p:sldId id="419" r:id="rId7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279EA325-0F92-47D7-9393-DE57739C332C}">
          <p14:sldIdLst>
            <p14:sldId id="256"/>
            <p14:sldId id="423"/>
          </p14:sldIdLst>
        </p14:section>
        <p14:section name="Summary Section" id="{DC8BB42E-512D-415E-8BB5-18EA08947446}">
          <p14:sldIdLst>
            <p14:sldId id="425"/>
          </p14:sldIdLst>
        </p14:section>
        <p14:section name="Introduction Programme de 2ème semestre " id="{F269CA2D-30EB-41D3-B388-364FC91A2A13}">
          <p14:sldIdLst>
            <p14:sldId id="257"/>
          </p14:sldIdLst>
        </p14:section>
        <p14:section name="Section 2" id="{F4A15C55-F64D-4498-9917-949750815798}">
          <p14:sldIdLst>
            <p14:sldId id="258"/>
          </p14:sldIdLst>
        </p14:section>
        <p14:section name="Section 3" id="{715629DA-72C8-4DCE-8B03-60A9BA7FEF16}">
          <p14:sldIdLst>
            <p14:sldId id="259"/>
            <p14:sldId id="260"/>
            <p14:sldId id="261"/>
            <p14:sldId id="265"/>
            <p14:sldId id="263"/>
            <p14:sldId id="262"/>
            <p14:sldId id="264"/>
            <p14:sldId id="267"/>
            <p14:sldId id="266"/>
            <p14:sldId id="268"/>
            <p14:sldId id="269"/>
            <p14:sldId id="270"/>
            <p14:sldId id="271"/>
            <p14:sldId id="420"/>
            <p14:sldId id="421"/>
            <p14:sldId id="272"/>
            <p14:sldId id="273"/>
            <p14:sldId id="422"/>
            <p14:sldId id="274"/>
            <p14:sldId id="275"/>
            <p14:sldId id="276"/>
            <p14:sldId id="286"/>
            <p14:sldId id="277"/>
            <p14:sldId id="278"/>
            <p14:sldId id="279"/>
            <p14:sldId id="280"/>
            <p14:sldId id="281"/>
            <p14:sldId id="412"/>
            <p14:sldId id="283"/>
            <p14:sldId id="284"/>
            <p14:sldId id="282"/>
            <p14:sldId id="285"/>
            <p14:sldId id="287"/>
            <p14:sldId id="288"/>
            <p14:sldId id="289"/>
            <p14:sldId id="290"/>
            <p14:sldId id="291"/>
            <p14:sldId id="292"/>
            <p14:sldId id="399"/>
            <p14:sldId id="403"/>
            <p14:sldId id="404"/>
            <p14:sldId id="405"/>
            <p14:sldId id="406"/>
            <p14:sldId id="407"/>
            <p14:sldId id="295"/>
            <p14:sldId id="296"/>
            <p14:sldId id="394"/>
            <p14:sldId id="397"/>
            <p14:sldId id="395"/>
            <p14:sldId id="396"/>
            <p14:sldId id="293"/>
            <p14:sldId id="408"/>
            <p14:sldId id="398"/>
            <p14:sldId id="411"/>
            <p14:sldId id="294"/>
            <p14:sldId id="409"/>
            <p14:sldId id="410"/>
            <p14:sldId id="413"/>
            <p14:sldId id="414"/>
            <p14:sldId id="415"/>
            <p14:sldId id="416"/>
            <p14:sldId id="417"/>
            <p14:sldId id="418"/>
            <p14:sldId id="419"/>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89134" autoAdjust="0"/>
  </p:normalViewPr>
  <p:slideViewPr>
    <p:cSldViewPr snapToGrid="0">
      <p:cViewPr varScale="1">
        <p:scale>
          <a:sx n="65" d="100"/>
          <a:sy n="65" d="100"/>
        </p:scale>
        <p:origin x="-94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5F3C8C-44ED-4936-A68F-ADD77F1D4267}"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fr-FR"/>
        </a:p>
      </dgm:t>
    </dgm:pt>
    <dgm:pt modelId="{E14972FF-F3EC-498E-BCC2-52504F5C5A46}">
      <dgm:prSet phldrT="[Texte]"/>
      <dgm:spPr/>
      <dgm:t>
        <a:bodyPr/>
        <a:lstStyle/>
        <a:p>
          <a:r>
            <a:rPr lang="fr-FR" dirty="0"/>
            <a:t>Méthodes, Approches</a:t>
          </a:r>
        </a:p>
      </dgm:t>
    </dgm:pt>
    <dgm:pt modelId="{5EB43BDE-8378-4316-9C82-97CEF3A7EABC}" type="parTrans" cxnId="{88FA2D04-0136-44B2-AC3A-39404AAFD519}">
      <dgm:prSet/>
      <dgm:spPr/>
      <dgm:t>
        <a:bodyPr/>
        <a:lstStyle/>
        <a:p>
          <a:endParaRPr lang="fr-FR"/>
        </a:p>
      </dgm:t>
    </dgm:pt>
    <dgm:pt modelId="{2D371E01-BCB9-4B6F-85C2-5173E6FB41B9}" type="sibTrans" cxnId="{88FA2D04-0136-44B2-AC3A-39404AAFD519}">
      <dgm:prSet/>
      <dgm:spPr/>
      <dgm:t>
        <a:bodyPr/>
        <a:lstStyle/>
        <a:p>
          <a:endParaRPr lang="fr-FR"/>
        </a:p>
      </dgm:t>
    </dgm:pt>
    <dgm:pt modelId="{5E6C120E-508D-47B4-A0CA-EB60CAC4728B}">
      <dgm:prSet phldrT="[Texte]"/>
      <dgm:spPr/>
      <dgm:t>
        <a:bodyPr/>
        <a:lstStyle/>
        <a:p>
          <a:r>
            <a:rPr lang="fr-FR" dirty="0"/>
            <a:t>Techniques</a:t>
          </a:r>
        </a:p>
      </dgm:t>
    </dgm:pt>
    <dgm:pt modelId="{733E863B-8762-428E-AA31-3C6BA76C3CD9}" type="parTrans" cxnId="{E184EF9E-4654-487D-A157-D474CFF7BE85}">
      <dgm:prSet/>
      <dgm:spPr/>
      <dgm:t>
        <a:bodyPr/>
        <a:lstStyle/>
        <a:p>
          <a:endParaRPr lang="fr-FR"/>
        </a:p>
      </dgm:t>
    </dgm:pt>
    <dgm:pt modelId="{DBA2CDE5-53C6-4019-B023-BBD8CFF45F19}" type="sibTrans" cxnId="{E184EF9E-4654-487D-A157-D474CFF7BE85}">
      <dgm:prSet/>
      <dgm:spPr/>
      <dgm:t>
        <a:bodyPr/>
        <a:lstStyle/>
        <a:p>
          <a:endParaRPr lang="fr-FR"/>
        </a:p>
      </dgm:t>
    </dgm:pt>
    <dgm:pt modelId="{5C1E3F2C-3E30-423C-A93E-4A2E8B5688AD}">
      <dgm:prSet phldrT="[Texte]"/>
      <dgm:spPr/>
      <dgm:t>
        <a:bodyPr/>
        <a:lstStyle/>
        <a:p>
          <a:r>
            <a:rPr lang="fr-FR" dirty="0"/>
            <a:t>Plan du travail, feuille de route, </a:t>
          </a:r>
        </a:p>
      </dgm:t>
    </dgm:pt>
    <dgm:pt modelId="{A3206DDE-C9E7-47D1-A16E-C05E87158573}" type="parTrans" cxnId="{4375ED3B-233D-443C-8CB1-AFFD6CDA2760}">
      <dgm:prSet/>
      <dgm:spPr/>
      <dgm:t>
        <a:bodyPr/>
        <a:lstStyle/>
        <a:p>
          <a:endParaRPr lang="fr-FR"/>
        </a:p>
      </dgm:t>
    </dgm:pt>
    <dgm:pt modelId="{40A4FF0F-B50A-4303-894E-3DCACF4B2F0F}" type="sibTrans" cxnId="{4375ED3B-233D-443C-8CB1-AFFD6CDA2760}">
      <dgm:prSet/>
      <dgm:spPr/>
      <dgm:t>
        <a:bodyPr/>
        <a:lstStyle/>
        <a:p>
          <a:endParaRPr lang="fr-FR"/>
        </a:p>
      </dgm:t>
    </dgm:pt>
    <dgm:pt modelId="{ACC9C63B-44E3-43B1-96DB-C9EC2B45483D}">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a:t>Méthodologie </a:t>
          </a:r>
        </a:p>
      </dgm:t>
    </dgm:pt>
    <dgm:pt modelId="{4A99B159-EDD9-41FD-9861-BB47A15B04ED}" type="parTrans" cxnId="{2B8058C1-2BC0-426B-927D-7593A78BAD03}">
      <dgm:prSet/>
      <dgm:spPr/>
      <dgm:t>
        <a:bodyPr/>
        <a:lstStyle/>
        <a:p>
          <a:endParaRPr lang="fr-FR"/>
        </a:p>
      </dgm:t>
    </dgm:pt>
    <dgm:pt modelId="{6C237687-EAD0-42AD-9E9E-72F1C04BC63D}" type="sibTrans" cxnId="{2B8058C1-2BC0-426B-927D-7593A78BAD03}">
      <dgm:prSet/>
      <dgm:spPr/>
      <dgm:t>
        <a:bodyPr/>
        <a:lstStyle/>
        <a:p>
          <a:endParaRPr lang="fr-FR"/>
        </a:p>
      </dgm:t>
    </dgm:pt>
    <dgm:pt modelId="{DE447D9F-BBA7-4719-A0F0-A2E0116456CD}">
      <dgm:prSet phldrT="[Texte]"/>
      <dgm:spPr/>
      <dgm:t>
        <a:bodyPr/>
        <a:lstStyle/>
        <a:p>
          <a:endParaRPr lang="fr-FR"/>
        </a:p>
      </dgm:t>
    </dgm:pt>
    <dgm:pt modelId="{821A6577-9F9C-4850-82CA-BB3664B4CCA0}" type="parTrans" cxnId="{431297A2-F9BE-437D-9C52-34CC70638BF6}">
      <dgm:prSet/>
      <dgm:spPr/>
      <dgm:t>
        <a:bodyPr/>
        <a:lstStyle/>
        <a:p>
          <a:endParaRPr lang="fr-FR"/>
        </a:p>
      </dgm:t>
    </dgm:pt>
    <dgm:pt modelId="{D7477991-1886-4787-9C04-55E92ABD6B81}" type="sibTrans" cxnId="{431297A2-F9BE-437D-9C52-34CC70638BF6}">
      <dgm:prSet/>
      <dgm:spPr/>
      <dgm:t>
        <a:bodyPr/>
        <a:lstStyle/>
        <a:p>
          <a:endParaRPr lang="fr-FR"/>
        </a:p>
      </dgm:t>
    </dgm:pt>
    <dgm:pt modelId="{A3204EBD-3C5D-438B-BC9D-6638B6B0B2E1}">
      <dgm:prSet phldrT="[Texte]" custLinFactNeighborX="94758" custLinFactNeighborY="37391"/>
      <dgm:spPr/>
      <dgm:t>
        <a:bodyPr/>
        <a:lstStyle/>
        <a:p>
          <a:endParaRPr lang="fr-FR"/>
        </a:p>
      </dgm:t>
    </dgm:pt>
    <dgm:pt modelId="{B2FE72C6-45DF-4CF3-A57A-8B7B6427133E}" type="parTrans" cxnId="{13BAF234-78F1-42E3-8FBF-46FDE0C6188A}">
      <dgm:prSet/>
      <dgm:spPr/>
      <dgm:t>
        <a:bodyPr/>
        <a:lstStyle/>
        <a:p>
          <a:endParaRPr lang="fr-FR"/>
        </a:p>
      </dgm:t>
    </dgm:pt>
    <dgm:pt modelId="{3610BC3B-46B4-485F-BBD8-1B78976F2648}" type="sibTrans" cxnId="{13BAF234-78F1-42E3-8FBF-46FDE0C6188A}">
      <dgm:prSet/>
      <dgm:spPr/>
      <dgm:t>
        <a:bodyPr/>
        <a:lstStyle/>
        <a:p>
          <a:endParaRPr lang="fr-FR"/>
        </a:p>
      </dgm:t>
    </dgm:pt>
    <dgm:pt modelId="{357551A4-0FC2-4BD2-966D-18A3D4D28A81}" type="pres">
      <dgm:prSet presAssocID="{E35F3C8C-44ED-4936-A68F-ADD77F1D4267}" presName="Name0" presStyleCnt="0">
        <dgm:presLayoutVars>
          <dgm:chMax val="4"/>
          <dgm:resizeHandles val="exact"/>
        </dgm:presLayoutVars>
      </dgm:prSet>
      <dgm:spPr/>
      <dgm:t>
        <a:bodyPr/>
        <a:lstStyle/>
        <a:p>
          <a:endParaRPr lang="fr-FR"/>
        </a:p>
      </dgm:t>
    </dgm:pt>
    <dgm:pt modelId="{37CB0CAA-8526-4BEB-B32B-5B748D2E16F3}" type="pres">
      <dgm:prSet presAssocID="{E35F3C8C-44ED-4936-A68F-ADD77F1D4267}" presName="ellipse" presStyleLbl="trBgShp" presStyleIdx="0" presStyleCnt="1" custLinFactNeighborX="4146" custLinFactNeighborY="83874"/>
      <dgm:spPr/>
    </dgm:pt>
    <dgm:pt modelId="{0C1192FE-D52C-49E6-8E1A-07D301005DE9}" type="pres">
      <dgm:prSet presAssocID="{E35F3C8C-44ED-4936-A68F-ADD77F1D4267}" presName="arrow1" presStyleLbl="fgShp" presStyleIdx="0" presStyleCnt="1" custLinFactY="-365713" custLinFactNeighborX="18609" custLinFactNeighborY="-400000"/>
      <dgm:spPr/>
    </dgm:pt>
    <dgm:pt modelId="{96A15EE2-37B7-4FB9-826D-BE7FAC3E6CCB}" type="pres">
      <dgm:prSet presAssocID="{E35F3C8C-44ED-4936-A68F-ADD77F1D4267}" presName="rectangle" presStyleLbl="revTx" presStyleIdx="0" presStyleCnt="1" custScaleY="87658" custLinFactY="-200000" custLinFactNeighborX="5140" custLinFactNeighborY="-248361">
        <dgm:presLayoutVars>
          <dgm:bulletEnabled val="1"/>
        </dgm:presLayoutVars>
      </dgm:prSet>
      <dgm:spPr/>
      <dgm:t>
        <a:bodyPr/>
        <a:lstStyle/>
        <a:p>
          <a:endParaRPr lang="fr-FR"/>
        </a:p>
      </dgm:t>
    </dgm:pt>
    <dgm:pt modelId="{DDF44EB2-A734-4E13-BFC7-4D2970EE43B1}" type="pres">
      <dgm:prSet presAssocID="{5E6C120E-508D-47B4-A0CA-EB60CAC4728B}" presName="item1" presStyleLbl="node1" presStyleIdx="0" presStyleCnt="3" custLinFactNeighborX="995" custLinFactNeighborY="27335">
        <dgm:presLayoutVars>
          <dgm:bulletEnabled val="1"/>
        </dgm:presLayoutVars>
      </dgm:prSet>
      <dgm:spPr/>
      <dgm:t>
        <a:bodyPr/>
        <a:lstStyle/>
        <a:p>
          <a:endParaRPr lang="fr-FR"/>
        </a:p>
      </dgm:t>
    </dgm:pt>
    <dgm:pt modelId="{293118CC-9E64-4693-8FFD-7A12F70C8D3C}" type="pres">
      <dgm:prSet presAssocID="{5C1E3F2C-3E30-423C-A93E-4A2E8B5688AD}" presName="item2" presStyleLbl="node1" presStyleIdx="1" presStyleCnt="3" custLinFactNeighborX="-20199" custLinFactNeighborY="72004">
        <dgm:presLayoutVars>
          <dgm:bulletEnabled val="1"/>
        </dgm:presLayoutVars>
      </dgm:prSet>
      <dgm:spPr/>
      <dgm:t>
        <a:bodyPr/>
        <a:lstStyle/>
        <a:p>
          <a:endParaRPr lang="fr-FR"/>
        </a:p>
      </dgm:t>
    </dgm:pt>
    <dgm:pt modelId="{751B2165-63CE-4F4B-AB1A-27856D69C730}" type="pres">
      <dgm:prSet presAssocID="{ACC9C63B-44E3-43B1-96DB-C9EC2B45483D}" presName="item3" presStyleLbl="node1" presStyleIdx="2" presStyleCnt="3" custLinFactNeighborX="65300" custLinFactNeighborY="96182">
        <dgm:presLayoutVars>
          <dgm:bulletEnabled val="1"/>
        </dgm:presLayoutVars>
      </dgm:prSet>
      <dgm:spPr/>
      <dgm:t>
        <a:bodyPr/>
        <a:lstStyle/>
        <a:p>
          <a:endParaRPr lang="fr-FR"/>
        </a:p>
      </dgm:t>
    </dgm:pt>
    <dgm:pt modelId="{C33869BB-27AF-4A9B-91B8-2F538265B71F}" type="pres">
      <dgm:prSet presAssocID="{E35F3C8C-44ED-4936-A68F-ADD77F1D4267}" presName="funnel" presStyleLbl="trAlignAcc1" presStyleIdx="0" presStyleCnt="1" custScaleY="92528" custLinFactNeighborX="4250" custLinFactNeighborY="36376"/>
      <dgm:spPr/>
    </dgm:pt>
  </dgm:ptLst>
  <dgm:cxnLst>
    <dgm:cxn modelId="{CD5D8A07-7362-4AB6-9B95-78C0C3809B8E}" type="presOf" srcId="{ACC9C63B-44E3-43B1-96DB-C9EC2B45483D}" destId="{96A15EE2-37B7-4FB9-826D-BE7FAC3E6CCB}" srcOrd="0" destOrd="0" presId="urn:microsoft.com/office/officeart/2005/8/layout/funnel1"/>
    <dgm:cxn modelId="{431297A2-F9BE-437D-9C52-34CC70638BF6}" srcId="{E35F3C8C-44ED-4936-A68F-ADD77F1D4267}" destId="{DE447D9F-BBA7-4719-A0F0-A2E0116456CD}" srcOrd="4" destOrd="0" parTransId="{821A6577-9F9C-4850-82CA-BB3664B4CCA0}" sibTransId="{D7477991-1886-4787-9C04-55E92ABD6B81}"/>
    <dgm:cxn modelId="{2B8058C1-2BC0-426B-927D-7593A78BAD03}" srcId="{E35F3C8C-44ED-4936-A68F-ADD77F1D4267}" destId="{ACC9C63B-44E3-43B1-96DB-C9EC2B45483D}" srcOrd="3" destOrd="0" parTransId="{4A99B159-EDD9-41FD-9861-BB47A15B04ED}" sibTransId="{6C237687-EAD0-42AD-9E9E-72F1C04BC63D}"/>
    <dgm:cxn modelId="{826B707D-2237-43C5-B1E8-2DC2C0397697}" type="presOf" srcId="{5E6C120E-508D-47B4-A0CA-EB60CAC4728B}" destId="{293118CC-9E64-4693-8FFD-7A12F70C8D3C}" srcOrd="0" destOrd="0" presId="urn:microsoft.com/office/officeart/2005/8/layout/funnel1"/>
    <dgm:cxn modelId="{88FA2D04-0136-44B2-AC3A-39404AAFD519}" srcId="{E35F3C8C-44ED-4936-A68F-ADD77F1D4267}" destId="{E14972FF-F3EC-498E-BCC2-52504F5C5A46}" srcOrd="0" destOrd="0" parTransId="{5EB43BDE-8378-4316-9C82-97CEF3A7EABC}" sibTransId="{2D371E01-BCB9-4B6F-85C2-5173E6FB41B9}"/>
    <dgm:cxn modelId="{F9E42255-670E-43DB-B86A-6D4A176013AC}" type="presOf" srcId="{E14972FF-F3EC-498E-BCC2-52504F5C5A46}" destId="{751B2165-63CE-4F4B-AB1A-27856D69C730}" srcOrd="0" destOrd="0" presId="urn:microsoft.com/office/officeart/2005/8/layout/funnel1"/>
    <dgm:cxn modelId="{7EF68CD7-E234-4082-B2AA-8B40FF78E122}" type="presOf" srcId="{5C1E3F2C-3E30-423C-A93E-4A2E8B5688AD}" destId="{DDF44EB2-A734-4E13-BFC7-4D2970EE43B1}" srcOrd="0" destOrd="0" presId="urn:microsoft.com/office/officeart/2005/8/layout/funnel1"/>
    <dgm:cxn modelId="{E184EF9E-4654-487D-A157-D474CFF7BE85}" srcId="{E35F3C8C-44ED-4936-A68F-ADD77F1D4267}" destId="{5E6C120E-508D-47B4-A0CA-EB60CAC4728B}" srcOrd="1" destOrd="0" parTransId="{733E863B-8762-428E-AA31-3C6BA76C3CD9}" sibTransId="{DBA2CDE5-53C6-4019-B023-BBD8CFF45F19}"/>
    <dgm:cxn modelId="{FC84CE7F-CB8F-455B-80E7-2EF6CAFD5C29}" type="presOf" srcId="{E35F3C8C-44ED-4936-A68F-ADD77F1D4267}" destId="{357551A4-0FC2-4BD2-966D-18A3D4D28A81}" srcOrd="0" destOrd="0" presId="urn:microsoft.com/office/officeart/2005/8/layout/funnel1"/>
    <dgm:cxn modelId="{13BAF234-78F1-42E3-8FBF-46FDE0C6188A}" srcId="{E35F3C8C-44ED-4936-A68F-ADD77F1D4267}" destId="{A3204EBD-3C5D-438B-BC9D-6638B6B0B2E1}" srcOrd="5" destOrd="0" parTransId="{B2FE72C6-45DF-4CF3-A57A-8B7B6427133E}" sibTransId="{3610BC3B-46B4-485F-BBD8-1B78976F2648}"/>
    <dgm:cxn modelId="{4375ED3B-233D-443C-8CB1-AFFD6CDA2760}" srcId="{E35F3C8C-44ED-4936-A68F-ADD77F1D4267}" destId="{5C1E3F2C-3E30-423C-A93E-4A2E8B5688AD}" srcOrd="2" destOrd="0" parTransId="{A3206DDE-C9E7-47D1-A16E-C05E87158573}" sibTransId="{40A4FF0F-B50A-4303-894E-3DCACF4B2F0F}"/>
    <dgm:cxn modelId="{7742BBD8-BA89-48D9-9B05-4ABA9DA8AF8A}" type="presParOf" srcId="{357551A4-0FC2-4BD2-966D-18A3D4D28A81}" destId="{37CB0CAA-8526-4BEB-B32B-5B748D2E16F3}" srcOrd="0" destOrd="0" presId="urn:microsoft.com/office/officeart/2005/8/layout/funnel1"/>
    <dgm:cxn modelId="{3A60465D-42A7-4AEA-BF4E-5BD793A6A4AB}" type="presParOf" srcId="{357551A4-0FC2-4BD2-966D-18A3D4D28A81}" destId="{0C1192FE-D52C-49E6-8E1A-07D301005DE9}" srcOrd="1" destOrd="0" presId="urn:microsoft.com/office/officeart/2005/8/layout/funnel1"/>
    <dgm:cxn modelId="{04215193-21B3-4654-ACAB-976E9D754248}" type="presParOf" srcId="{357551A4-0FC2-4BD2-966D-18A3D4D28A81}" destId="{96A15EE2-37B7-4FB9-826D-BE7FAC3E6CCB}" srcOrd="2" destOrd="0" presId="urn:microsoft.com/office/officeart/2005/8/layout/funnel1"/>
    <dgm:cxn modelId="{55627E57-C975-4277-99B6-8315E5E4CB2F}" type="presParOf" srcId="{357551A4-0FC2-4BD2-966D-18A3D4D28A81}" destId="{DDF44EB2-A734-4E13-BFC7-4D2970EE43B1}" srcOrd="3" destOrd="0" presId="urn:microsoft.com/office/officeart/2005/8/layout/funnel1"/>
    <dgm:cxn modelId="{8294728C-4516-45E3-B9D7-5F7E6CFB24B5}" type="presParOf" srcId="{357551A4-0FC2-4BD2-966D-18A3D4D28A81}" destId="{293118CC-9E64-4693-8FFD-7A12F70C8D3C}" srcOrd="4" destOrd="0" presId="urn:microsoft.com/office/officeart/2005/8/layout/funnel1"/>
    <dgm:cxn modelId="{056B21D1-E46F-47FB-9ECB-A47BECFE78D2}" type="presParOf" srcId="{357551A4-0FC2-4BD2-966D-18A3D4D28A81}" destId="{751B2165-63CE-4F4B-AB1A-27856D69C730}" srcOrd="5" destOrd="0" presId="urn:microsoft.com/office/officeart/2005/8/layout/funnel1"/>
    <dgm:cxn modelId="{AB6509D9-0AC7-4D31-BD2C-F5BF6F0F8FA6}" type="presParOf" srcId="{357551A4-0FC2-4BD2-966D-18A3D4D28A81}" destId="{C33869BB-27AF-4A9B-91B8-2F538265B71F}"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B0CAA-8526-4BEB-B32B-5B748D2E16F3}">
      <dsp:nvSpPr>
        <dsp:cNvPr id="0" name=""/>
        <dsp:cNvSpPr/>
      </dsp:nvSpPr>
      <dsp:spPr>
        <a:xfrm>
          <a:off x="2290584" y="1282113"/>
          <a:ext cx="3854494" cy="133861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1192FE-D52C-49E6-8E1A-07D301005DE9}">
      <dsp:nvSpPr>
        <dsp:cNvPr id="0" name=""/>
        <dsp:cNvSpPr/>
      </dsp:nvSpPr>
      <dsp:spPr>
        <a:xfrm>
          <a:off x="3829510" y="0"/>
          <a:ext cx="746994" cy="478076"/>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A15EE2-37B7-4FB9-826D-BE7FAC3E6CCB}">
      <dsp:nvSpPr>
        <dsp:cNvPr id="0" name=""/>
        <dsp:cNvSpPr/>
      </dsp:nvSpPr>
      <dsp:spPr>
        <a:xfrm>
          <a:off x="2455510" y="0"/>
          <a:ext cx="3585576" cy="785761"/>
        </a:xfrm>
        <a:prstGeom prst="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fr-FR" sz="2700" kern="1200" dirty="0"/>
            <a:t>Méthodologie </a:t>
          </a:r>
        </a:p>
      </dsp:txBody>
      <dsp:txXfrm>
        <a:off x="2455510" y="0"/>
        <a:ext cx="3585576" cy="785761"/>
      </dsp:txXfrm>
    </dsp:sp>
    <dsp:sp modelId="{DDF44EB2-A734-4E13-BFC7-4D2970EE43B1}">
      <dsp:nvSpPr>
        <dsp:cNvPr id="0" name=""/>
        <dsp:cNvSpPr/>
      </dsp:nvSpPr>
      <dsp:spPr>
        <a:xfrm>
          <a:off x="3545518" y="1968906"/>
          <a:ext cx="1344591" cy="1344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Plan du travail, feuille de route, </a:t>
          </a:r>
        </a:p>
      </dsp:txBody>
      <dsp:txXfrm>
        <a:off x="3742429" y="2165817"/>
        <a:ext cx="950769" cy="950769"/>
      </dsp:txXfrm>
    </dsp:sp>
    <dsp:sp modelId="{293118CC-9E64-4693-8FFD-7A12F70C8D3C}">
      <dsp:nvSpPr>
        <dsp:cNvPr id="0" name=""/>
        <dsp:cNvSpPr/>
      </dsp:nvSpPr>
      <dsp:spPr>
        <a:xfrm>
          <a:off x="2298416" y="1560780"/>
          <a:ext cx="1344591" cy="1344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Techniques</a:t>
          </a:r>
        </a:p>
      </dsp:txBody>
      <dsp:txXfrm>
        <a:off x="2495327" y="1757691"/>
        <a:ext cx="950769" cy="950769"/>
      </dsp:txXfrm>
    </dsp:sp>
    <dsp:sp modelId="{751B2165-63CE-4F4B-AB1A-27856D69C730}">
      <dsp:nvSpPr>
        <dsp:cNvPr id="0" name=""/>
        <dsp:cNvSpPr/>
      </dsp:nvSpPr>
      <dsp:spPr>
        <a:xfrm>
          <a:off x="4822498" y="1560783"/>
          <a:ext cx="1344591" cy="1344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Méthodes, Approches</a:t>
          </a:r>
        </a:p>
      </dsp:txBody>
      <dsp:txXfrm>
        <a:off x="5019409" y="1757694"/>
        <a:ext cx="950769" cy="950769"/>
      </dsp:txXfrm>
    </dsp:sp>
    <dsp:sp modelId="{C33869BB-27AF-4A9B-91B8-2F538265B71F}">
      <dsp:nvSpPr>
        <dsp:cNvPr id="0" name=""/>
        <dsp:cNvSpPr/>
      </dsp:nvSpPr>
      <dsp:spPr>
        <a:xfrm>
          <a:off x="2150198" y="1337387"/>
          <a:ext cx="4183172" cy="3096484"/>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4C2B9-FC1E-49BF-AAEB-9B754F08E3F0}" type="datetimeFigureOut">
              <a:rPr lang="fr-FR" smtClean="0"/>
              <a:pPr/>
              <a:t>08/05/2021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09B8A-90A3-41E1-8AC2-FF809A1AECA7}" type="slidenum">
              <a:rPr lang="fr-FR" smtClean="0"/>
              <a:pPr/>
              <a:t>‹N°›</a:t>
            </a:fld>
            <a:endParaRPr lang="fr-FR"/>
          </a:p>
        </p:txBody>
      </p:sp>
    </p:spTree>
    <p:extLst>
      <p:ext uri="{BB962C8B-B14F-4D97-AF65-F5344CB8AC3E}">
        <p14:creationId xmlns:p14="http://schemas.microsoft.com/office/powerpoint/2010/main" xmlns="" val="297293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35</a:t>
            </a:fld>
            <a:endParaRPr lang="fr-FR"/>
          </a:p>
        </p:txBody>
      </p:sp>
    </p:spTree>
    <p:extLst>
      <p:ext uri="{BB962C8B-B14F-4D97-AF65-F5344CB8AC3E}">
        <p14:creationId xmlns:p14="http://schemas.microsoft.com/office/powerpoint/2010/main" xmlns="" val="3154681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4D4E8E4-ABFB-4E41-8B35-54E96ECCB2CD}" type="slidenum">
              <a:rPr lang="fr-FR" smtClean="0"/>
              <a:pPr/>
              <a:t>45</a:t>
            </a:fld>
            <a:endParaRPr lang="fr-FR"/>
          </a:p>
        </p:txBody>
      </p:sp>
    </p:spTree>
    <p:extLst>
      <p:ext uri="{BB962C8B-B14F-4D97-AF65-F5344CB8AC3E}">
        <p14:creationId xmlns:p14="http://schemas.microsoft.com/office/powerpoint/2010/main" xmlns="" val="2696564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4D4E8E4-ABFB-4E41-8B35-54E96ECCB2CD}" type="slidenum">
              <a:rPr lang="fr-FR" smtClean="0"/>
              <a:pPr/>
              <a:t>46</a:t>
            </a:fld>
            <a:endParaRPr lang="fr-FR"/>
          </a:p>
        </p:txBody>
      </p:sp>
    </p:spTree>
    <p:extLst>
      <p:ext uri="{BB962C8B-B14F-4D97-AF65-F5344CB8AC3E}">
        <p14:creationId xmlns:p14="http://schemas.microsoft.com/office/powerpoint/2010/main" xmlns="" val="3134650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4D4E8E4-ABFB-4E41-8B35-54E96ECCB2CD}" type="slidenum">
              <a:rPr lang="fr-FR" smtClean="0"/>
              <a:pPr/>
              <a:t>47</a:t>
            </a:fld>
            <a:endParaRPr lang="fr-FR"/>
          </a:p>
        </p:txBody>
      </p:sp>
    </p:spTree>
    <p:extLst>
      <p:ext uri="{BB962C8B-B14F-4D97-AF65-F5344CB8AC3E}">
        <p14:creationId xmlns:p14="http://schemas.microsoft.com/office/powerpoint/2010/main" xmlns="" val="4082568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4D4E8E4-ABFB-4E41-8B35-54E96ECCB2CD}" type="slidenum">
              <a:rPr lang="fr-FR" smtClean="0"/>
              <a:pPr/>
              <a:t>48</a:t>
            </a:fld>
            <a:endParaRPr lang="fr-FR"/>
          </a:p>
        </p:txBody>
      </p:sp>
    </p:spTree>
    <p:extLst>
      <p:ext uri="{BB962C8B-B14F-4D97-AF65-F5344CB8AC3E}">
        <p14:creationId xmlns:p14="http://schemas.microsoft.com/office/powerpoint/2010/main" xmlns="" val="3064691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4D4E8E4-ABFB-4E41-8B35-54E96ECCB2CD}" type="slidenum">
              <a:rPr lang="fr-FR" smtClean="0"/>
              <a:pPr/>
              <a:t>49</a:t>
            </a:fld>
            <a:endParaRPr lang="fr-FR"/>
          </a:p>
        </p:txBody>
      </p:sp>
    </p:spTree>
    <p:extLst>
      <p:ext uri="{BB962C8B-B14F-4D97-AF65-F5344CB8AC3E}">
        <p14:creationId xmlns:p14="http://schemas.microsoft.com/office/powerpoint/2010/main" xmlns="" val="3309425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u="sng" dirty="0">
              <a:highlight>
                <a:srgbClr val="FFFF00"/>
              </a:highlight>
            </a:endParaRP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50</a:t>
            </a:fld>
            <a:endParaRPr lang="fr-FR"/>
          </a:p>
        </p:txBody>
      </p:sp>
    </p:spTree>
    <p:extLst>
      <p:ext uri="{BB962C8B-B14F-4D97-AF65-F5344CB8AC3E}">
        <p14:creationId xmlns:p14="http://schemas.microsoft.com/office/powerpoint/2010/main" xmlns="" val="3023610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u="sng" dirty="0">
              <a:highlight>
                <a:srgbClr val="FFFF00"/>
              </a:highlight>
            </a:endParaRP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51</a:t>
            </a:fld>
            <a:endParaRPr lang="fr-FR"/>
          </a:p>
        </p:txBody>
      </p:sp>
    </p:spTree>
    <p:extLst>
      <p:ext uri="{BB962C8B-B14F-4D97-AF65-F5344CB8AC3E}">
        <p14:creationId xmlns:p14="http://schemas.microsoft.com/office/powerpoint/2010/main" xmlns="" val="1567198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4D4E8E4-ABFB-4E41-8B35-54E96ECCB2CD}" type="slidenum">
              <a:rPr lang="fr-FR" smtClean="0"/>
              <a:pPr/>
              <a:t>52</a:t>
            </a:fld>
            <a:endParaRPr lang="fr-FR"/>
          </a:p>
        </p:txBody>
      </p:sp>
    </p:spTree>
    <p:extLst>
      <p:ext uri="{BB962C8B-B14F-4D97-AF65-F5344CB8AC3E}">
        <p14:creationId xmlns:p14="http://schemas.microsoft.com/office/powerpoint/2010/main" xmlns="" val="3857079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4D4E8E4-ABFB-4E41-8B35-54E96ECCB2CD}" type="slidenum">
              <a:rPr lang="fr-FR" smtClean="0"/>
              <a:pPr/>
              <a:t>53</a:t>
            </a:fld>
            <a:endParaRPr lang="fr-FR"/>
          </a:p>
        </p:txBody>
      </p:sp>
    </p:spTree>
    <p:extLst>
      <p:ext uri="{BB962C8B-B14F-4D97-AF65-F5344CB8AC3E}">
        <p14:creationId xmlns:p14="http://schemas.microsoft.com/office/powerpoint/2010/main" xmlns="" val="2248527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4D4E8E4-ABFB-4E41-8B35-54E96ECCB2CD}" type="slidenum">
              <a:rPr lang="fr-FR" smtClean="0"/>
              <a:pPr/>
              <a:t>54</a:t>
            </a:fld>
            <a:endParaRPr lang="fr-FR"/>
          </a:p>
        </p:txBody>
      </p:sp>
    </p:spTree>
    <p:extLst>
      <p:ext uri="{BB962C8B-B14F-4D97-AF65-F5344CB8AC3E}">
        <p14:creationId xmlns:p14="http://schemas.microsoft.com/office/powerpoint/2010/main" xmlns="" val="313345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problématique comme une manière d’argumenter et de confronter des lectures théoriques, d’abord entre elles, ensuite entre ce cadre et les constats exploratoires et contextuels observé par le chercheur. Cette problématisation donne lieu à un choix d’un modèle d’analyse et d’un cadre conceptuel qui, possède comme but ultime, la </a:t>
            </a:r>
            <a:r>
              <a:rPr lang="fr-FR" b="1" u="sng" dirty="0">
                <a:highlight>
                  <a:srgbClr val="FFFF00"/>
                </a:highlight>
              </a:rPr>
              <a:t>réalisation de cette rupture épistémologique. </a:t>
            </a: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37</a:t>
            </a:fld>
            <a:endParaRPr lang="fr-FR"/>
          </a:p>
        </p:txBody>
      </p:sp>
    </p:spTree>
    <p:extLst>
      <p:ext uri="{BB962C8B-B14F-4D97-AF65-F5344CB8AC3E}">
        <p14:creationId xmlns:p14="http://schemas.microsoft.com/office/powerpoint/2010/main" xmlns="" val="2397274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4D4E8E4-ABFB-4E41-8B35-54E96ECCB2CD}" type="slidenum">
              <a:rPr lang="fr-FR" smtClean="0"/>
              <a:pPr/>
              <a:t>55</a:t>
            </a:fld>
            <a:endParaRPr lang="fr-FR"/>
          </a:p>
        </p:txBody>
      </p:sp>
    </p:spTree>
    <p:extLst>
      <p:ext uri="{BB962C8B-B14F-4D97-AF65-F5344CB8AC3E}">
        <p14:creationId xmlns:p14="http://schemas.microsoft.com/office/powerpoint/2010/main" xmlns="" val="2353664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highlight>
                  <a:srgbClr val="FFFF00"/>
                </a:highlight>
              </a:rPr>
              <a:t>Explication des flèches en question. </a:t>
            </a: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56</a:t>
            </a:fld>
            <a:endParaRPr lang="fr-FR"/>
          </a:p>
        </p:txBody>
      </p:sp>
    </p:spTree>
    <p:extLst>
      <p:ext uri="{BB962C8B-B14F-4D97-AF65-F5344CB8AC3E}">
        <p14:creationId xmlns:p14="http://schemas.microsoft.com/office/powerpoint/2010/main" xmlns="" val="1534142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u="sng" dirty="0">
              <a:highlight>
                <a:srgbClr val="FFFF00"/>
              </a:highlight>
            </a:endParaRP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57</a:t>
            </a:fld>
            <a:endParaRPr lang="fr-FR"/>
          </a:p>
        </p:txBody>
      </p:sp>
    </p:spTree>
    <p:extLst>
      <p:ext uri="{BB962C8B-B14F-4D97-AF65-F5344CB8AC3E}">
        <p14:creationId xmlns:p14="http://schemas.microsoft.com/office/powerpoint/2010/main" xmlns="" val="338774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u="sng" dirty="0">
              <a:highlight>
                <a:srgbClr val="FFFF00"/>
              </a:highlight>
            </a:endParaRP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58</a:t>
            </a:fld>
            <a:endParaRPr lang="fr-FR"/>
          </a:p>
        </p:txBody>
      </p:sp>
    </p:spTree>
    <p:extLst>
      <p:ext uri="{BB962C8B-B14F-4D97-AF65-F5344CB8AC3E}">
        <p14:creationId xmlns:p14="http://schemas.microsoft.com/office/powerpoint/2010/main" xmlns="" val="1597915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u="sng" dirty="0">
              <a:highlight>
                <a:srgbClr val="FFFF00"/>
              </a:highlight>
            </a:endParaRP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59</a:t>
            </a:fld>
            <a:endParaRPr lang="fr-FR"/>
          </a:p>
        </p:txBody>
      </p:sp>
    </p:spTree>
    <p:extLst>
      <p:ext uri="{BB962C8B-B14F-4D97-AF65-F5344CB8AC3E}">
        <p14:creationId xmlns:p14="http://schemas.microsoft.com/office/powerpoint/2010/main" xmlns="" val="741296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u="sng" dirty="0">
              <a:highlight>
                <a:srgbClr val="FFFF00"/>
              </a:highlight>
            </a:endParaRP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60</a:t>
            </a:fld>
            <a:endParaRPr lang="fr-FR"/>
          </a:p>
        </p:txBody>
      </p:sp>
    </p:spTree>
    <p:extLst>
      <p:ext uri="{BB962C8B-B14F-4D97-AF65-F5344CB8AC3E}">
        <p14:creationId xmlns:p14="http://schemas.microsoft.com/office/powerpoint/2010/main" xmlns="" val="708015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u="sng" dirty="0">
              <a:highlight>
                <a:srgbClr val="FFFF00"/>
              </a:highlight>
            </a:endParaRP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61</a:t>
            </a:fld>
            <a:endParaRPr lang="fr-FR"/>
          </a:p>
        </p:txBody>
      </p:sp>
    </p:spTree>
    <p:extLst>
      <p:ext uri="{BB962C8B-B14F-4D97-AF65-F5344CB8AC3E}">
        <p14:creationId xmlns:p14="http://schemas.microsoft.com/office/powerpoint/2010/main" xmlns="" val="1083957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u="sng" dirty="0">
              <a:highlight>
                <a:srgbClr val="FFFF00"/>
              </a:highlight>
            </a:endParaRP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62</a:t>
            </a:fld>
            <a:endParaRPr lang="fr-FR"/>
          </a:p>
        </p:txBody>
      </p:sp>
    </p:spTree>
    <p:extLst>
      <p:ext uri="{BB962C8B-B14F-4D97-AF65-F5344CB8AC3E}">
        <p14:creationId xmlns:p14="http://schemas.microsoft.com/office/powerpoint/2010/main" xmlns="" val="2684088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u="sng" dirty="0">
              <a:highlight>
                <a:srgbClr val="FFFF00"/>
              </a:highlight>
            </a:endParaRP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63</a:t>
            </a:fld>
            <a:endParaRPr lang="fr-FR"/>
          </a:p>
        </p:txBody>
      </p:sp>
    </p:spTree>
    <p:extLst>
      <p:ext uri="{BB962C8B-B14F-4D97-AF65-F5344CB8AC3E}">
        <p14:creationId xmlns:p14="http://schemas.microsoft.com/office/powerpoint/2010/main" xmlns="" val="1655431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u="sng" dirty="0">
              <a:highlight>
                <a:srgbClr val="FFFF00"/>
              </a:highlight>
            </a:endParaRP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64</a:t>
            </a:fld>
            <a:endParaRPr lang="fr-FR"/>
          </a:p>
        </p:txBody>
      </p:sp>
    </p:spTree>
    <p:extLst>
      <p:ext uri="{BB962C8B-B14F-4D97-AF65-F5344CB8AC3E}">
        <p14:creationId xmlns:p14="http://schemas.microsoft.com/office/powerpoint/2010/main" xmlns="" val="330091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u="sng" dirty="0">
              <a:highlight>
                <a:srgbClr val="FFFF00"/>
              </a:highlight>
            </a:endParaRP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38</a:t>
            </a:fld>
            <a:endParaRPr lang="fr-FR"/>
          </a:p>
        </p:txBody>
      </p:sp>
    </p:spTree>
    <p:extLst>
      <p:ext uri="{BB962C8B-B14F-4D97-AF65-F5344CB8AC3E}">
        <p14:creationId xmlns:p14="http://schemas.microsoft.com/office/powerpoint/2010/main" xmlns="" val="1828018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u="sng" dirty="0">
              <a:highlight>
                <a:srgbClr val="FFFF00"/>
              </a:highlight>
            </a:endParaRP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65</a:t>
            </a:fld>
            <a:endParaRPr lang="fr-FR"/>
          </a:p>
        </p:txBody>
      </p:sp>
    </p:spTree>
    <p:extLst>
      <p:ext uri="{BB962C8B-B14F-4D97-AF65-F5344CB8AC3E}">
        <p14:creationId xmlns:p14="http://schemas.microsoft.com/office/powerpoint/2010/main" xmlns="" val="3086855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u="sng" dirty="0">
              <a:highlight>
                <a:srgbClr val="FFFF00"/>
              </a:highlight>
            </a:endParaRP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66</a:t>
            </a:fld>
            <a:endParaRPr lang="fr-FR"/>
          </a:p>
        </p:txBody>
      </p:sp>
    </p:spTree>
    <p:extLst>
      <p:ext uri="{BB962C8B-B14F-4D97-AF65-F5344CB8AC3E}">
        <p14:creationId xmlns:p14="http://schemas.microsoft.com/office/powerpoint/2010/main" xmlns="" val="1080624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u="sng" dirty="0">
              <a:highlight>
                <a:srgbClr val="FFFF00"/>
              </a:highlight>
            </a:endParaRP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67</a:t>
            </a:fld>
            <a:endParaRPr lang="fr-FR"/>
          </a:p>
        </p:txBody>
      </p:sp>
    </p:spTree>
    <p:extLst>
      <p:ext uri="{BB962C8B-B14F-4D97-AF65-F5344CB8AC3E}">
        <p14:creationId xmlns:p14="http://schemas.microsoft.com/office/powerpoint/2010/main" xmlns="" val="728340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u="sng" dirty="0">
              <a:highlight>
                <a:srgbClr val="FFFF00"/>
              </a:highlight>
            </a:endParaRP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68</a:t>
            </a:fld>
            <a:endParaRPr lang="fr-FR"/>
          </a:p>
        </p:txBody>
      </p:sp>
    </p:spTree>
    <p:extLst>
      <p:ext uri="{BB962C8B-B14F-4D97-AF65-F5344CB8AC3E}">
        <p14:creationId xmlns:p14="http://schemas.microsoft.com/office/powerpoint/2010/main" xmlns="" val="522365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u="sng" dirty="0">
              <a:highlight>
                <a:srgbClr val="FFFF00"/>
              </a:highlight>
            </a:endParaRP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69</a:t>
            </a:fld>
            <a:endParaRPr lang="fr-FR"/>
          </a:p>
        </p:txBody>
      </p:sp>
    </p:spTree>
    <p:extLst>
      <p:ext uri="{BB962C8B-B14F-4D97-AF65-F5344CB8AC3E}">
        <p14:creationId xmlns:p14="http://schemas.microsoft.com/office/powerpoint/2010/main" xmlns="" val="98812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u="sng" dirty="0">
              <a:highlight>
                <a:srgbClr val="FFFF00"/>
              </a:highlight>
            </a:endParaRP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39</a:t>
            </a:fld>
            <a:endParaRPr lang="fr-FR"/>
          </a:p>
        </p:txBody>
      </p:sp>
    </p:spTree>
    <p:extLst>
      <p:ext uri="{BB962C8B-B14F-4D97-AF65-F5344CB8AC3E}">
        <p14:creationId xmlns:p14="http://schemas.microsoft.com/office/powerpoint/2010/main" xmlns="" val="597822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u="sng" dirty="0">
              <a:highlight>
                <a:srgbClr val="FFFF00"/>
              </a:highlight>
            </a:endParaRP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40</a:t>
            </a:fld>
            <a:endParaRPr lang="fr-FR"/>
          </a:p>
        </p:txBody>
      </p:sp>
    </p:spTree>
    <p:extLst>
      <p:ext uri="{BB962C8B-B14F-4D97-AF65-F5344CB8AC3E}">
        <p14:creationId xmlns:p14="http://schemas.microsoft.com/office/powerpoint/2010/main" xmlns="" val="2461191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u="sng" dirty="0">
              <a:highlight>
                <a:srgbClr val="FFFF00"/>
              </a:highlight>
            </a:endParaRP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41</a:t>
            </a:fld>
            <a:endParaRPr lang="fr-FR"/>
          </a:p>
        </p:txBody>
      </p:sp>
    </p:spTree>
    <p:extLst>
      <p:ext uri="{BB962C8B-B14F-4D97-AF65-F5344CB8AC3E}">
        <p14:creationId xmlns:p14="http://schemas.microsoft.com/office/powerpoint/2010/main" xmlns="" val="375995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u="sng" dirty="0">
              <a:highlight>
                <a:srgbClr val="FFFF00"/>
              </a:highlight>
            </a:endParaRP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42</a:t>
            </a:fld>
            <a:endParaRPr lang="fr-FR"/>
          </a:p>
        </p:txBody>
      </p:sp>
    </p:spTree>
    <p:extLst>
      <p:ext uri="{BB962C8B-B14F-4D97-AF65-F5344CB8AC3E}">
        <p14:creationId xmlns:p14="http://schemas.microsoft.com/office/powerpoint/2010/main" xmlns="" val="3293076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u="sng" dirty="0">
              <a:highlight>
                <a:srgbClr val="FFFF00"/>
              </a:highlight>
            </a:endParaRP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43</a:t>
            </a:fld>
            <a:endParaRPr lang="fr-FR"/>
          </a:p>
        </p:txBody>
      </p:sp>
    </p:spTree>
    <p:extLst>
      <p:ext uri="{BB962C8B-B14F-4D97-AF65-F5344CB8AC3E}">
        <p14:creationId xmlns:p14="http://schemas.microsoft.com/office/powerpoint/2010/main" xmlns="" val="135517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u="sng" dirty="0">
              <a:highlight>
                <a:srgbClr val="FFFF00"/>
              </a:highlight>
            </a:endParaRPr>
          </a:p>
        </p:txBody>
      </p:sp>
      <p:sp>
        <p:nvSpPr>
          <p:cNvPr id="4" name="Espace réservé du numéro de diapositive 3"/>
          <p:cNvSpPr>
            <a:spLocks noGrp="1"/>
          </p:cNvSpPr>
          <p:nvPr>
            <p:ph type="sldNum" sz="quarter" idx="5"/>
          </p:nvPr>
        </p:nvSpPr>
        <p:spPr/>
        <p:txBody>
          <a:bodyPr/>
          <a:lstStyle/>
          <a:p>
            <a:fld id="{73309B8A-90A3-41E1-8AC2-FF809A1AECA7}" type="slidenum">
              <a:rPr lang="fr-FR" smtClean="0"/>
              <a:pPr/>
              <a:t>44</a:t>
            </a:fld>
            <a:endParaRPr lang="fr-FR"/>
          </a:p>
        </p:txBody>
      </p:sp>
    </p:spTree>
    <p:extLst>
      <p:ext uri="{BB962C8B-B14F-4D97-AF65-F5344CB8AC3E}">
        <p14:creationId xmlns:p14="http://schemas.microsoft.com/office/powerpoint/2010/main" xmlns="" val="4201063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0F80BFD-E44F-4AEB-A3ED-545F9AD98C4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9C1CB448-CEC7-4FF7-A8BB-7F43525E2C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2F6E0122-6B7D-428D-8CAE-4F0AAF1BF814}"/>
              </a:ext>
            </a:extLst>
          </p:cNvPr>
          <p:cNvSpPr>
            <a:spLocks noGrp="1"/>
          </p:cNvSpPr>
          <p:nvPr>
            <p:ph type="dt" sz="half" idx="10"/>
          </p:nvPr>
        </p:nvSpPr>
        <p:spPr/>
        <p:txBody>
          <a:bodyPr/>
          <a:lstStyle/>
          <a:p>
            <a:fld id="{9AE204A7-D447-4A9F-BA01-3C36B490982C}" type="datetime1">
              <a:rPr lang="fr-FR" smtClean="0"/>
              <a:pPr/>
              <a:t>08/05/2021</a:t>
            </a:fld>
            <a:endParaRPr lang="fr-FR"/>
          </a:p>
        </p:txBody>
      </p:sp>
      <p:sp>
        <p:nvSpPr>
          <p:cNvPr id="5" name="Espace réservé du pied de page 4">
            <a:extLst>
              <a:ext uri="{FF2B5EF4-FFF2-40B4-BE49-F238E27FC236}">
                <a16:creationId xmlns:a16="http://schemas.microsoft.com/office/drawing/2014/main" xmlns="" id="{9C27F003-FACF-4653-A26E-27F5311E1E98}"/>
              </a:ext>
            </a:extLst>
          </p:cNvPr>
          <p:cNvSpPr>
            <a:spLocks noGrp="1"/>
          </p:cNvSpPr>
          <p:nvPr>
            <p:ph type="ftr" sz="quarter" idx="11"/>
          </p:nvPr>
        </p:nvSpPr>
        <p:spPr/>
        <p:txBody>
          <a:bodyPr/>
          <a:lstStyle/>
          <a:p>
            <a:r>
              <a:rPr lang="fr-FR"/>
              <a:t>cours de module Ecoles et Méthodes S II</a:t>
            </a:r>
          </a:p>
        </p:txBody>
      </p:sp>
      <p:sp>
        <p:nvSpPr>
          <p:cNvPr id="6" name="Espace réservé du numéro de diapositive 5">
            <a:extLst>
              <a:ext uri="{FF2B5EF4-FFF2-40B4-BE49-F238E27FC236}">
                <a16:creationId xmlns:a16="http://schemas.microsoft.com/office/drawing/2014/main" xmlns="" id="{BBC29F3F-FEA8-4D16-9632-98E7C199FD03}"/>
              </a:ext>
            </a:extLst>
          </p:cNvPr>
          <p:cNvSpPr>
            <a:spLocks noGrp="1"/>
          </p:cNvSpPr>
          <p:nvPr>
            <p:ph type="sldNum" sz="quarter" idx="12"/>
          </p:nvPr>
        </p:nvSpPr>
        <p:spPr/>
        <p:txBody>
          <a:bodyPr/>
          <a:lstStyle/>
          <a:p>
            <a:fld id="{CAB54A99-A9B2-4F33-AF98-75DC35EFD87D}" type="slidenum">
              <a:rPr lang="fr-FR" smtClean="0"/>
              <a:pPr/>
              <a:t>‹N°›</a:t>
            </a:fld>
            <a:endParaRPr lang="fr-FR"/>
          </a:p>
        </p:txBody>
      </p:sp>
    </p:spTree>
    <p:extLst>
      <p:ext uri="{BB962C8B-B14F-4D97-AF65-F5344CB8AC3E}">
        <p14:creationId xmlns:p14="http://schemas.microsoft.com/office/powerpoint/2010/main" xmlns="" val="4134428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AEB66B2-4470-479A-9154-EB3B85FFF6B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C09B24C0-6A98-4D62-B78F-E8AF84179403}"/>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A74529F2-831B-4BA2-9CC6-968E71416523}"/>
              </a:ext>
            </a:extLst>
          </p:cNvPr>
          <p:cNvSpPr>
            <a:spLocks noGrp="1"/>
          </p:cNvSpPr>
          <p:nvPr>
            <p:ph type="dt" sz="half" idx="10"/>
          </p:nvPr>
        </p:nvSpPr>
        <p:spPr/>
        <p:txBody>
          <a:bodyPr/>
          <a:lstStyle/>
          <a:p>
            <a:fld id="{74678725-C699-4A8C-957C-1BAA38DBF4A7}" type="datetime1">
              <a:rPr lang="fr-FR" smtClean="0"/>
              <a:pPr/>
              <a:t>08/05/2021</a:t>
            </a:fld>
            <a:endParaRPr lang="fr-FR"/>
          </a:p>
        </p:txBody>
      </p:sp>
      <p:sp>
        <p:nvSpPr>
          <p:cNvPr id="5" name="Espace réservé du pied de page 4">
            <a:extLst>
              <a:ext uri="{FF2B5EF4-FFF2-40B4-BE49-F238E27FC236}">
                <a16:creationId xmlns:a16="http://schemas.microsoft.com/office/drawing/2014/main" xmlns="" id="{B0774EE0-7671-42A6-97B5-F7772F017ABC}"/>
              </a:ext>
            </a:extLst>
          </p:cNvPr>
          <p:cNvSpPr>
            <a:spLocks noGrp="1"/>
          </p:cNvSpPr>
          <p:nvPr>
            <p:ph type="ftr" sz="quarter" idx="11"/>
          </p:nvPr>
        </p:nvSpPr>
        <p:spPr/>
        <p:txBody>
          <a:bodyPr/>
          <a:lstStyle/>
          <a:p>
            <a:r>
              <a:rPr lang="fr-FR"/>
              <a:t>cours de module Ecoles et Méthodes S II</a:t>
            </a:r>
          </a:p>
        </p:txBody>
      </p:sp>
      <p:sp>
        <p:nvSpPr>
          <p:cNvPr id="6" name="Espace réservé du numéro de diapositive 5">
            <a:extLst>
              <a:ext uri="{FF2B5EF4-FFF2-40B4-BE49-F238E27FC236}">
                <a16:creationId xmlns:a16="http://schemas.microsoft.com/office/drawing/2014/main" xmlns="" id="{DB30DA9C-CDBB-4A03-8C1A-3BAADB8167BF}"/>
              </a:ext>
            </a:extLst>
          </p:cNvPr>
          <p:cNvSpPr>
            <a:spLocks noGrp="1"/>
          </p:cNvSpPr>
          <p:nvPr>
            <p:ph type="sldNum" sz="quarter" idx="12"/>
          </p:nvPr>
        </p:nvSpPr>
        <p:spPr/>
        <p:txBody>
          <a:bodyPr/>
          <a:lstStyle/>
          <a:p>
            <a:fld id="{CAB54A99-A9B2-4F33-AF98-75DC35EFD87D}" type="slidenum">
              <a:rPr lang="fr-FR" smtClean="0"/>
              <a:pPr/>
              <a:t>‹N°›</a:t>
            </a:fld>
            <a:endParaRPr lang="fr-FR"/>
          </a:p>
        </p:txBody>
      </p:sp>
    </p:spTree>
    <p:extLst>
      <p:ext uri="{BB962C8B-B14F-4D97-AF65-F5344CB8AC3E}">
        <p14:creationId xmlns:p14="http://schemas.microsoft.com/office/powerpoint/2010/main" xmlns="" val="329966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5034FA36-8503-4DF7-B393-C7751C79A51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7CE50664-B5DB-40C4-9A37-4DD4102B187B}"/>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405B428-A8AE-4C74-8361-E91FFDE2B646}"/>
              </a:ext>
            </a:extLst>
          </p:cNvPr>
          <p:cNvSpPr>
            <a:spLocks noGrp="1"/>
          </p:cNvSpPr>
          <p:nvPr>
            <p:ph type="dt" sz="half" idx="10"/>
          </p:nvPr>
        </p:nvSpPr>
        <p:spPr/>
        <p:txBody>
          <a:bodyPr/>
          <a:lstStyle/>
          <a:p>
            <a:fld id="{E61EDB16-33AE-42DA-B718-702F59D98032}" type="datetime1">
              <a:rPr lang="fr-FR" smtClean="0"/>
              <a:pPr/>
              <a:t>08/05/2021</a:t>
            </a:fld>
            <a:endParaRPr lang="fr-FR"/>
          </a:p>
        </p:txBody>
      </p:sp>
      <p:sp>
        <p:nvSpPr>
          <p:cNvPr id="5" name="Espace réservé du pied de page 4">
            <a:extLst>
              <a:ext uri="{FF2B5EF4-FFF2-40B4-BE49-F238E27FC236}">
                <a16:creationId xmlns:a16="http://schemas.microsoft.com/office/drawing/2014/main" xmlns="" id="{3C03ECC4-63D6-451A-A1E5-10DEF2846225}"/>
              </a:ext>
            </a:extLst>
          </p:cNvPr>
          <p:cNvSpPr>
            <a:spLocks noGrp="1"/>
          </p:cNvSpPr>
          <p:nvPr>
            <p:ph type="ftr" sz="quarter" idx="11"/>
          </p:nvPr>
        </p:nvSpPr>
        <p:spPr/>
        <p:txBody>
          <a:bodyPr/>
          <a:lstStyle/>
          <a:p>
            <a:r>
              <a:rPr lang="fr-FR"/>
              <a:t>cours de module Ecoles et Méthodes S II</a:t>
            </a:r>
          </a:p>
        </p:txBody>
      </p:sp>
      <p:sp>
        <p:nvSpPr>
          <p:cNvPr id="6" name="Espace réservé du numéro de diapositive 5">
            <a:extLst>
              <a:ext uri="{FF2B5EF4-FFF2-40B4-BE49-F238E27FC236}">
                <a16:creationId xmlns:a16="http://schemas.microsoft.com/office/drawing/2014/main" xmlns="" id="{FB73024B-EE4E-4297-BF36-24A600DD15FF}"/>
              </a:ext>
            </a:extLst>
          </p:cNvPr>
          <p:cNvSpPr>
            <a:spLocks noGrp="1"/>
          </p:cNvSpPr>
          <p:nvPr>
            <p:ph type="sldNum" sz="quarter" idx="12"/>
          </p:nvPr>
        </p:nvSpPr>
        <p:spPr/>
        <p:txBody>
          <a:bodyPr/>
          <a:lstStyle/>
          <a:p>
            <a:fld id="{CAB54A99-A9B2-4F33-AF98-75DC35EFD87D}" type="slidenum">
              <a:rPr lang="fr-FR" smtClean="0"/>
              <a:pPr/>
              <a:t>‹N°›</a:t>
            </a:fld>
            <a:endParaRPr lang="fr-FR"/>
          </a:p>
        </p:txBody>
      </p:sp>
    </p:spTree>
    <p:extLst>
      <p:ext uri="{BB962C8B-B14F-4D97-AF65-F5344CB8AC3E}">
        <p14:creationId xmlns:p14="http://schemas.microsoft.com/office/powerpoint/2010/main" xmlns="" val="226795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1E97271-FAC9-411F-A7E2-C947BFF43A0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D7E42AA5-6294-474D-AA37-DD8B98F2048F}"/>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A740B29A-024B-4AEB-8FBB-AAE1885F84B2}"/>
              </a:ext>
            </a:extLst>
          </p:cNvPr>
          <p:cNvSpPr>
            <a:spLocks noGrp="1"/>
          </p:cNvSpPr>
          <p:nvPr>
            <p:ph type="dt" sz="half" idx="10"/>
          </p:nvPr>
        </p:nvSpPr>
        <p:spPr/>
        <p:txBody>
          <a:bodyPr/>
          <a:lstStyle/>
          <a:p>
            <a:fld id="{244A88F1-C5A1-43A0-ADCE-E9B19D4D663E}" type="datetime1">
              <a:rPr lang="fr-FR" smtClean="0"/>
              <a:pPr/>
              <a:t>08/05/2021</a:t>
            </a:fld>
            <a:endParaRPr lang="fr-FR"/>
          </a:p>
        </p:txBody>
      </p:sp>
      <p:sp>
        <p:nvSpPr>
          <p:cNvPr id="5" name="Espace réservé du pied de page 4">
            <a:extLst>
              <a:ext uri="{FF2B5EF4-FFF2-40B4-BE49-F238E27FC236}">
                <a16:creationId xmlns:a16="http://schemas.microsoft.com/office/drawing/2014/main" xmlns="" id="{5C0982E4-B5F6-4D13-996B-5629BF246DE9}"/>
              </a:ext>
            </a:extLst>
          </p:cNvPr>
          <p:cNvSpPr>
            <a:spLocks noGrp="1"/>
          </p:cNvSpPr>
          <p:nvPr>
            <p:ph type="ftr" sz="quarter" idx="11"/>
          </p:nvPr>
        </p:nvSpPr>
        <p:spPr/>
        <p:txBody>
          <a:bodyPr/>
          <a:lstStyle/>
          <a:p>
            <a:r>
              <a:rPr lang="fr-FR"/>
              <a:t>cours de module Ecoles et Méthodes S II</a:t>
            </a:r>
          </a:p>
        </p:txBody>
      </p:sp>
      <p:sp>
        <p:nvSpPr>
          <p:cNvPr id="6" name="Espace réservé du numéro de diapositive 5">
            <a:extLst>
              <a:ext uri="{FF2B5EF4-FFF2-40B4-BE49-F238E27FC236}">
                <a16:creationId xmlns:a16="http://schemas.microsoft.com/office/drawing/2014/main" xmlns="" id="{F81B0B61-3912-4207-AA94-81E98EE1E1AD}"/>
              </a:ext>
            </a:extLst>
          </p:cNvPr>
          <p:cNvSpPr>
            <a:spLocks noGrp="1"/>
          </p:cNvSpPr>
          <p:nvPr>
            <p:ph type="sldNum" sz="quarter" idx="12"/>
          </p:nvPr>
        </p:nvSpPr>
        <p:spPr/>
        <p:txBody>
          <a:bodyPr/>
          <a:lstStyle/>
          <a:p>
            <a:fld id="{CAB54A99-A9B2-4F33-AF98-75DC35EFD87D}" type="slidenum">
              <a:rPr lang="fr-FR" smtClean="0"/>
              <a:pPr/>
              <a:t>‹N°›</a:t>
            </a:fld>
            <a:endParaRPr lang="fr-FR"/>
          </a:p>
        </p:txBody>
      </p:sp>
    </p:spTree>
    <p:extLst>
      <p:ext uri="{BB962C8B-B14F-4D97-AF65-F5344CB8AC3E}">
        <p14:creationId xmlns:p14="http://schemas.microsoft.com/office/powerpoint/2010/main" xmlns="" val="175222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8BB1550-90D1-4D5B-A6D9-A8A8E32EC36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06EA8E3E-EDBF-4E5D-99ED-2E2207E70D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xmlns="" id="{CBF9D966-ADC6-4B78-A3C9-3FCE5B8B6C1C}"/>
              </a:ext>
            </a:extLst>
          </p:cNvPr>
          <p:cNvSpPr>
            <a:spLocks noGrp="1"/>
          </p:cNvSpPr>
          <p:nvPr>
            <p:ph type="dt" sz="half" idx="10"/>
          </p:nvPr>
        </p:nvSpPr>
        <p:spPr/>
        <p:txBody>
          <a:bodyPr/>
          <a:lstStyle/>
          <a:p>
            <a:fld id="{5DC2431E-FD0B-4C0D-93EC-969E62E34ED4}" type="datetime1">
              <a:rPr lang="fr-FR" smtClean="0"/>
              <a:pPr/>
              <a:t>08/05/2021</a:t>
            </a:fld>
            <a:endParaRPr lang="fr-FR"/>
          </a:p>
        </p:txBody>
      </p:sp>
      <p:sp>
        <p:nvSpPr>
          <p:cNvPr id="5" name="Espace réservé du pied de page 4">
            <a:extLst>
              <a:ext uri="{FF2B5EF4-FFF2-40B4-BE49-F238E27FC236}">
                <a16:creationId xmlns:a16="http://schemas.microsoft.com/office/drawing/2014/main" xmlns="" id="{392029FC-0B98-4CDC-AE72-78EDC3981B74}"/>
              </a:ext>
            </a:extLst>
          </p:cNvPr>
          <p:cNvSpPr>
            <a:spLocks noGrp="1"/>
          </p:cNvSpPr>
          <p:nvPr>
            <p:ph type="ftr" sz="quarter" idx="11"/>
          </p:nvPr>
        </p:nvSpPr>
        <p:spPr/>
        <p:txBody>
          <a:bodyPr/>
          <a:lstStyle/>
          <a:p>
            <a:r>
              <a:rPr lang="fr-FR"/>
              <a:t>cours de module Ecoles et Méthodes S II</a:t>
            </a:r>
          </a:p>
        </p:txBody>
      </p:sp>
      <p:sp>
        <p:nvSpPr>
          <p:cNvPr id="6" name="Espace réservé du numéro de diapositive 5">
            <a:extLst>
              <a:ext uri="{FF2B5EF4-FFF2-40B4-BE49-F238E27FC236}">
                <a16:creationId xmlns:a16="http://schemas.microsoft.com/office/drawing/2014/main" xmlns="" id="{4690E4B6-C2F6-477A-A162-85626D531386}"/>
              </a:ext>
            </a:extLst>
          </p:cNvPr>
          <p:cNvSpPr>
            <a:spLocks noGrp="1"/>
          </p:cNvSpPr>
          <p:nvPr>
            <p:ph type="sldNum" sz="quarter" idx="12"/>
          </p:nvPr>
        </p:nvSpPr>
        <p:spPr/>
        <p:txBody>
          <a:bodyPr/>
          <a:lstStyle/>
          <a:p>
            <a:fld id="{CAB54A99-A9B2-4F33-AF98-75DC35EFD87D}" type="slidenum">
              <a:rPr lang="fr-FR" smtClean="0"/>
              <a:pPr/>
              <a:t>‹N°›</a:t>
            </a:fld>
            <a:endParaRPr lang="fr-FR"/>
          </a:p>
        </p:txBody>
      </p:sp>
    </p:spTree>
    <p:extLst>
      <p:ext uri="{BB962C8B-B14F-4D97-AF65-F5344CB8AC3E}">
        <p14:creationId xmlns:p14="http://schemas.microsoft.com/office/powerpoint/2010/main" xmlns="" val="420194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AB373BB-704B-4349-994D-81CBDA4CC22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900F5A0D-A9EE-4D1A-9B81-3536F08BF133}"/>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CCD18529-88DD-4A5E-985D-AA81DA2E5D8A}"/>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FA1DB4A6-FDED-4E84-A031-2B374497E4B6}"/>
              </a:ext>
            </a:extLst>
          </p:cNvPr>
          <p:cNvSpPr>
            <a:spLocks noGrp="1"/>
          </p:cNvSpPr>
          <p:nvPr>
            <p:ph type="dt" sz="half" idx="10"/>
          </p:nvPr>
        </p:nvSpPr>
        <p:spPr/>
        <p:txBody>
          <a:bodyPr/>
          <a:lstStyle/>
          <a:p>
            <a:fld id="{228F1566-C2AD-4021-991A-29AF3C15A9B7}" type="datetime1">
              <a:rPr lang="fr-FR" smtClean="0"/>
              <a:pPr/>
              <a:t>08/05/2021</a:t>
            </a:fld>
            <a:endParaRPr lang="fr-FR"/>
          </a:p>
        </p:txBody>
      </p:sp>
      <p:sp>
        <p:nvSpPr>
          <p:cNvPr id="6" name="Espace réservé du pied de page 5">
            <a:extLst>
              <a:ext uri="{FF2B5EF4-FFF2-40B4-BE49-F238E27FC236}">
                <a16:creationId xmlns:a16="http://schemas.microsoft.com/office/drawing/2014/main" xmlns="" id="{63CC0D29-53AE-4C73-9420-7268B3A4943C}"/>
              </a:ext>
            </a:extLst>
          </p:cNvPr>
          <p:cNvSpPr>
            <a:spLocks noGrp="1"/>
          </p:cNvSpPr>
          <p:nvPr>
            <p:ph type="ftr" sz="quarter" idx="11"/>
          </p:nvPr>
        </p:nvSpPr>
        <p:spPr/>
        <p:txBody>
          <a:bodyPr/>
          <a:lstStyle/>
          <a:p>
            <a:r>
              <a:rPr lang="fr-FR"/>
              <a:t>cours de module Ecoles et Méthodes S II</a:t>
            </a:r>
          </a:p>
        </p:txBody>
      </p:sp>
      <p:sp>
        <p:nvSpPr>
          <p:cNvPr id="7" name="Espace réservé du numéro de diapositive 6">
            <a:extLst>
              <a:ext uri="{FF2B5EF4-FFF2-40B4-BE49-F238E27FC236}">
                <a16:creationId xmlns:a16="http://schemas.microsoft.com/office/drawing/2014/main" xmlns="" id="{0D1E09B5-DBA2-424C-9F35-4DDFED7675F6}"/>
              </a:ext>
            </a:extLst>
          </p:cNvPr>
          <p:cNvSpPr>
            <a:spLocks noGrp="1"/>
          </p:cNvSpPr>
          <p:nvPr>
            <p:ph type="sldNum" sz="quarter" idx="12"/>
          </p:nvPr>
        </p:nvSpPr>
        <p:spPr/>
        <p:txBody>
          <a:bodyPr/>
          <a:lstStyle/>
          <a:p>
            <a:fld id="{CAB54A99-A9B2-4F33-AF98-75DC35EFD87D}" type="slidenum">
              <a:rPr lang="fr-FR" smtClean="0"/>
              <a:pPr/>
              <a:t>‹N°›</a:t>
            </a:fld>
            <a:endParaRPr lang="fr-FR"/>
          </a:p>
        </p:txBody>
      </p:sp>
    </p:spTree>
    <p:extLst>
      <p:ext uri="{BB962C8B-B14F-4D97-AF65-F5344CB8AC3E}">
        <p14:creationId xmlns:p14="http://schemas.microsoft.com/office/powerpoint/2010/main" xmlns="" val="891272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CD786E8-091B-4A69-AFD7-FAF57F95061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F95B4D94-AE9C-49A8-897A-3205139DFD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xmlns="" id="{0F912D68-9F41-4ED6-B60F-6CC53C386639}"/>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12DD719B-3DB2-4721-9C97-453CF2CE4B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xmlns="" id="{076DD36C-4890-42A7-ADDF-5011E3FECBE4}"/>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A730D111-D307-42A9-8629-58DAFA6DFE07}"/>
              </a:ext>
            </a:extLst>
          </p:cNvPr>
          <p:cNvSpPr>
            <a:spLocks noGrp="1"/>
          </p:cNvSpPr>
          <p:nvPr>
            <p:ph type="dt" sz="half" idx="10"/>
          </p:nvPr>
        </p:nvSpPr>
        <p:spPr/>
        <p:txBody>
          <a:bodyPr/>
          <a:lstStyle/>
          <a:p>
            <a:fld id="{3A18DFFC-8F68-4B66-9228-0E5047644990}" type="datetime1">
              <a:rPr lang="fr-FR" smtClean="0"/>
              <a:pPr/>
              <a:t>08/05/2021</a:t>
            </a:fld>
            <a:endParaRPr lang="fr-FR"/>
          </a:p>
        </p:txBody>
      </p:sp>
      <p:sp>
        <p:nvSpPr>
          <p:cNvPr id="8" name="Espace réservé du pied de page 7">
            <a:extLst>
              <a:ext uri="{FF2B5EF4-FFF2-40B4-BE49-F238E27FC236}">
                <a16:creationId xmlns:a16="http://schemas.microsoft.com/office/drawing/2014/main" xmlns="" id="{5C16AD48-39DA-4025-AB65-C440697DB332}"/>
              </a:ext>
            </a:extLst>
          </p:cNvPr>
          <p:cNvSpPr>
            <a:spLocks noGrp="1"/>
          </p:cNvSpPr>
          <p:nvPr>
            <p:ph type="ftr" sz="quarter" idx="11"/>
          </p:nvPr>
        </p:nvSpPr>
        <p:spPr/>
        <p:txBody>
          <a:bodyPr/>
          <a:lstStyle/>
          <a:p>
            <a:r>
              <a:rPr lang="fr-FR"/>
              <a:t>cours de module Ecoles et Méthodes S II</a:t>
            </a:r>
          </a:p>
        </p:txBody>
      </p:sp>
      <p:sp>
        <p:nvSpPr>
          <p:cNvPr id="9" name="Espace réservé du numéro de diapositive 8">
            <a:extLst>
              <a:ext uri="{FF2B5EF4-FFF2-40B4-BE49-F238E27FC236}">
                <a16:creationId xmlns:a16="http://schemas.microsoft.com/office/drawing/2014/main" xmlns="" id="{6B3E387C-A753-4593-98BD-F4DD8813AF61}"/>
              </a:ext>
            </a:extLst>
          </p:cNvPr>
          <p:cNvSpPr>
            <a:spLocks noGrp="1"/>
          </p:cNvSpPr>
          <p:nvPr>
            <p:ph type="sldNum" sz="quarter" idx="12"/>
          </p:nvPr>
        </p:nvSpPr>
        <p:spPr/>
        <p:txBody>
          <a:bodyPr/>
          <a:lstStyle/>
          <a:p>
            <a:fld id="{CAB54A99-A9B2-4F33-AF98-75DC35EFD87D}" type="slidenum">
              <a:rPr lang="fr-FR" smtClean="0"/>
              <a:pPr/>
              <a:t>‹N°›</a:t>
            </a:fld>
            <a:endParaRPr lang="fr-FR"/>
          </a:p>
        </p:txBody>
      </p:sp>
    </p:spTree>
    <p:extLst>
      <p:ext uri="{BB962C8B-B14F-4D97-AF65-F5344CB8AC3E}">
        <p14:creationId xmlns:p14="http://schemas.microsoft.com/office/powerpoint/2010/main" xmlns="" val="1961927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BA6A026-C042-442D-B0E2-E4BAFDD557D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70F0DC4C-DB06-4211-B324-93C6DAECF586}"/>
              </a:ext>
            </a:extLst>
          </p:cNvPr>
          <p:cNvSpPr>
            <a:spLocks noGrp="1"/>
          </p:cNvSpPr>
          <p:nvPr>
            <p:ph type="dt" sz="half" idx="10"/>
          </p:nvPr>
        </p:nvSpPr>
        <p:spPr/>
        <p:txBody>
          <a:bodyPr/>
          <a:lstStyle/>
          <a:p>
            <a:fld id="{EB6C09A6-0A00-4718-BFCB-E67B26445232}" type="datetime1">
              <a:rPr lang="fr-FR" smtClean="0"/>
              <a:pPr/>
              <a:t>08/05/2021</a:t>
            </a:fld>
            <a:endParaRPr lang="fr-FR"/>
          </a:p>
        </p:txBody>
      </p:sp>
      <p:sp>
        <p:nvSpPr>
          <p:cNvPr id="4" name="Espace réservé du pied de page 3">
            <a:extLst>
              <a:ext uri="{FF2B5EF4-FFF2-40B4-BE49-F238E27FC236}">
                <a16:creationId xmlns:a16="http://schemas.microsoft.com/office/drawing/2014/main" xmlns="" id="{456B5F36-672A-44BD-9276-1450D71925CA}"/>
              </a:ext>
            </a:extLst>
          </p:cNvPr>
          <p:cNvSpPr>
            <a:spLocks noGrp="1"/>
          </p:cNvSpPr>
          <p:nvPr>
            <p:ph type="ftr" sz="quarter" idx="11"/>
          </p:nvPr>
        </p:nvSpPr>
        <p:spPr/>
        <p:txBody>
          <a:bodyPr/>
          <a:lstStyle/>
          <a:p>
            <a:r>
              <a:rPr lang="fr-FR"/>
              <a:t>cours de module Ecoles et Méthodes S II</a:t>
            </a:r>
          </a:p>
        </p:txBody>
      </p:sp>
      <p:sp>
        <p:nvSpPr>
          <p:cNvPr id="5" name="Espace réservé du numéro de diapositive 4">
            <a:extLst>
              <a:ext uri="{FF2B5EF4-FFF2-40B4-BE49-F238E27FC236}">
                <a16:creationId xmlns:a16="http://schemas.microsoft.com/office/drawing/2014/main" xmlns="" id="{A63DA87C-C698-4AEA-8307-A84ED036785F}"/>
              </a:ext>
            </a:extLst>
          </p:cNvPr>
          <p:cNvSpPr>
            <a:spLocks noGrp="1"/>
          </p:cNvSpPr>
          <p:nvPr>
            <p:ph type="sldNum" sz="quarter" idx="12"/>
          </p:nvPr>
        </p:nvSpPr>
        <p:spPr/>
        <p:txBody>
          <a:bodyPr/>
          <a:lstStyle/>
          <a:p>
            <a:fld id="{CAB54A99-A9B2-4F33-AF98-75DC35EFD87D}" type="slidenum">
              <a:rPr lang="fr-FR" smtClean="0"/>
              <a:pPr/>
              <a:t>‹N°›</a:t>
            </a:fld>
            <a:endParaRPr lang="fr-FR"/>
          </a:p>
        </p:txBody>
      </p:sp>
    </p:spTree>
    <p:extLst>
      <p:ext uri="{BB962C8B-B14F-4D97-AF65-F5344CB8AC3E}">
        <p14:creationId xmlns:p14="http://schemas.microsoft.com/office/powerpoint/2010/main" xmlns="" val="2597237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C9975EDE-9861-4825-9712-DD4B38224BA6}"/>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1CF8F78F-D81C-48E3-A69A-7BBDDF77EA2D}"/>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673F7337-C51D-4EBF-ABDE-2276EB30FE9E}"/>
              </a:ext>
            </a:extLst>
          </p:cNvPr>
          <p:cNvSpPr>
            <a:spLocks noGrp="1"/>
          </p:cNvSpPr>
          <p:nvPr>
            <p:ph type="sldNum" sz="quarter" idx="12"/>
          </p:nvPr>
        </p:nvSpPr>
        <p:spPr/>
        <p:txBody>
          <a:bodyPr/>
          <a:lstStyle/>
          <a:p>
            <a:fld id="{CAB54A99-A9B2-4F33-AF98-75DC35EFD87D}" type="slidenum">
              <a:rPr lang="fr-FR" smtClean="0"/>
              <a:pPr/>
              <a:t>‹N°›</a:t>
            </a:fld>
            <a:endParaRPr lang="fr-FR"/>
          </a:p>
        </p:txBody>
      </p:sp>
    </p:spTree>
    <p:extLst>
      <p:ext uri="{BB962C8B-B14F-4D97-AF65-F5344CB8AC3E}">
        <p14:creationId xmlns:p14="http://schemas.microsoft.com/office/powerpoint/2010/main" xmlns="" val="343332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B2F1BC4-179C-46CE-BF68-9C7B729CE97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F689611C-C039-4650-B48C-D135EF6735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07D90F8A-6328-4454-B3B9-158B8727F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59F53809-1470-4B13-9ACF-FA45011E20DD}"/>
              </a:ext>
            </a:extLst>
          </p:cNvPr>
          <p:cNvSpPr>
            <a:spLocks noGrp="1"/>
          </p:cNvSpPr>
          <p:nvPr>
            <p:ph type="dt" sz="half" idx="10"/>
          </p:nvPr>
        </p:nvSpPr>
        <p:spPr/>
        <p:txBody>
          <a:bodyPr/>
          <a:lstStyle/>
          <a:p>
            <a:fld id="{D8D76BA9-62BE-4009-9BA1-0FB363D8D29F}" type="datetime1">
              <a:rPr lang="fr-FR" smtClean="0"/>
              <a:pPr/>
              <a:t>08/05/2021</a:t>
            </a:fld>
            <a:endParaRPr lang="fr-FR"/>
          </a:p>
        </p:txBody>
      </p:sp>
      <p:sp>
        <p:nvSpPr>
          <p:cNvPr id="6" name="Espace réservé du pied de page 5">
            <a:extLst>
              <a:ext uri="{FF2B5EF4-FFF2-40B4-BE49-F238E27FC236}">
                <a16:creationId xmlns:a16="http://schemas.microsoft.com/office/drawing/2014/main" xmlns="" id="{BAECBF40-A854-4F97-9AEC-20C6FD0A26C9}"/>
              </a:ext>
            </a:extLst>
          </p:cNvPr>
          <p:cNvSpPr>
            <a:spLocks noGrp="1"/>
          </p:cNvSpPr>
          <p:nvPr>
            <p:ph type="ftr" sz="quarter" idx="11"/>
          </p:nvPr>
        </p:nvSpPr>
        <p:spPr/>
        <p:txBody>
          <a:bodyPr/>
          <a:lstStyle/>
          <a:p>
            <a:r>
              <a:rPr lang="fr-FR"/>
              <a:t>cours de module Ecoles et Méthodes S II</a:t>
            </a:r>
          </a:p>
        </p:txBody>
      </p:sp>
      <p:sp>
        <p:nvSpPr>
          <p:cNvPr id="7" name="Espace réservé du numéro de diapositive 6">
            <a:extLst>
              <a:ext uri="{FF2B5EF4-FFF2-40B4-BE49-F238E27FC236}">
                <a16:creationId xmlns:a16="http://schemas.microsoft.com/office/drawing/2014/main" xmlns="" id="{DBFEB3CC-0E2E-4754-BDD4-7B6AE5C7C679}"/>
              </a:ext>
            </a:extLst>
          </p:cNvPr>
          <p:cNvSpPr>
            <a:spLocks noGrp="1"/>
          </p:cNvSpPr>
          <p:nvPr>
            <p:ph type="sldNum" sz="quarter" idx="12"/>
          </p:nvPr>
        </p:nvSpPr>
        <p:spPr/>
        <p:txBody>
          <a:bodyPr/>
          <a:lstStyle/>
          <a:p>
            <a:fld id="{CAB54A99-A9B2-4F33-AF98-75DC35EFD87D}" type="slidenum">
              <a:rPr lang="fr-FR" smtClean="0"/>
              <a:pPr/>
              <a:t>‹N°›</a:t>
            </a:fld>
            <a:endParaRPr lang="fr-FR"/>
          </a:p>
        </p:txBody>
      </p:sp>
    </p:spTree>
    <p:extLst>
      <p:ext uri="{BB962C8B-B14F-4D97-AF65-F5344CB8AC3E}">
        <p14:creationId xmlns:p14="http://schemas.microsoft.com/office/powerpoint/2010/main" xmlns="" val="1459892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652006F-B85B-4234-8158-642AC258F41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A13F1489-D00C-4DDC-81A6-F0EAE87A2A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AABA1357-2CBB-4260-9162-1CF67753B1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1B7F1E1D-DE28-431C-B577-C75BBA2A692C}"/>
              </a:ext>
            </a:extLst>
          </p:cNvPr>
          <p:cNvSpPr>
            <a:spLocks noGrp="1"/>
          </p:cNvSpPr>
          <p:nvPr>
            <p:ph type="dt" sz="half" idx="10"/>
          </p:nvPr>
        </p:nvSpPr>
        <p:spPr/>
        <p:txBody>
          <a:bodyPr/>
          <a:lstStyle/>
          <a:p>
            <a:fld id="{54B8318B-5550-4A32-B8C3-81F7EA246401}" type="datetime1">
              <a:rPr lang="fr-FR" smtClean="0"/>
              <a:pPr/>
              <a:t>08/05/2021</a:t>
            </a:fld>
            <a:endParaRPr lang="fr-FR"/>
          </a:p>
        </p:txBody>
      </p:sp>
      <p:sp>
        <p:nvSpPr>
          <p:cNvPr id="6" name="Espace réservé du pied de page 5">
            <a:extLst>
              <a:ext uri="{FF2B5EF4-FFF2-40B4-BE49-F238E27FC236}">
                <a16:creationId xmlns:a16="http://schemas.microsoft.com/office/drawing/2014/main" xmlns="" id="{147228ED-55C0-4D49-96BF-186877CA75FC}"/>
              </a:ext>
            </a:extLst>
          </p:cNvPr>
          <p:cNvSpPr>
            <a:spLocks noGrp="1"/>
          </p:cNvSpPr>
          <p:nvPr>
            <p:ph type="ftr" sz="quarter" idx="11"/>
          </p:nvPr>
        </p:nvSpPr>
        <p:spPr/>
        <p:txBody>
          <a:bodyPr/>
          <a:lstStyle/>
          <a:p>
            <a:r>
              <a:rPr lang="fr-FR"/>
              <a:t>cours de module Ecoles et Méthodes S II</a:t>
            </a:r>
          </a:p>
        </p:txBody>
      </p:sp>
      <p:sp>
        <p:nvSpPr>
          <p:cNvPr id="7" name="Espace réservé du numéro de diapositive 6">
            <a:extLst>
              <a:ext uri="{FF2B5EF4-FFF2-40B4-BE49-F238E27FC236}">
                <a16:creationId xmlns:a16="http://schemas.microsoft.com/office/drawing/2014/main" xmlns="" id="{F18011A9-7A18-46FD-A3C7-6EA88DB6C8CF}"/>
              </a:ext>
            </a:extLst>
          </p:cNvPr>
          <p:cNvSpPr>
            <a:spLocks noGrp="1"/>
          </p:cNvSpPr>
          <p:nvPr>
            <p:ph type="sldNum" sz="quarter" idx="12"/>
          </p:nvPr>
        </p:nvSpPr>
        <p:spPr/>
        <p:txBody>
          <a:bodyPr/>
          <a:lstStyle/>
          <a:p>
            <a:fld id="{CAB54A99-A9B2-4F33-AF98-75DC35EFD87D}" type="slidenum">
              <a:rPr lang="fr-FR" smtClean="0"/>
              <a:pPr/>
              <a:t>‹N°›</a:t>
            </a:fld>
            <a:endParaRPr lang="fr-FR"/>
          </a:p>
        </p:txBody>
      </p:sp>
    </p:spTree>
    <p:extLst>
      <p:ext uri="{BB962C8B-B14F-4D97-AF65-F5344CB8AC3E}">
        <p14:creationId xmlns:p14="http://schemas.microsoft.com/office/powerpoint/2010/main" xmlns="" val="384707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D29972D2-03E9-4591-ACB3-888046EB37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4298FA6F-F21E-46BD-8C32-FBFA3E47F5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5192C37D-ADBB-4380-A5CD-4589384198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847FF-819D-4E8C-AC27-9C8D555C6805}" type="datetime1">
              <a:rPr lang="fr-FR" smtClean="0"/>
              <a:pPr/>
              <a:t>08/05/2021</a:t>
            </a:fld>
            <a:endParaRPr lang="fr-FR"/>
          </a:p>
        </p:txBody>
      </p:sp>
      <p:sp>
        <p:nvSpPr>
          <p:cNvPr id="5" name="Espace réservé du pied de page 4">
            <a:extLst>
              <a:ext uri="{FF2B5EF4-FFF2-40B4-BE49-F238E27FC236}">
                <a16:creationId xmlns:a16="http://schemas.microsoft.com/office/drawing/2014/main" xmlns="" id="{6E3937FD-E64F-4339-B506-42AE6A0F0A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cours de module Ecoles et Méthodes S II</a:t>
            </a:r>
          </a:p>
        </p:txBody>
      </p:sp>
      <p:sp>
        <p:nvSpPr>
          <p:cNvPr id="6" name="Espace réservé du numéro de diapositive 5">
            <a:extLst>
              <a:ext uri="{FF2B5EF4-FFF2-40B4-BE49-F238E27FC236}">
                <a16:creationId xmlns:a16="http://schemas.microsoft.com/office/drawing/2014/main" xmlns="" id="{6B0B5E00-6E7A-4314-BA59-978DBE537C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54A99-A9B2-4F33-AF98-75DC35EFD87D}" type="slidenum">
              <a:rPr lang="fr-FR" smtClean="0"/>
              <a:pPr/>
              <a:t>‹N°›</a:t>
            </a:fld>
            <a:endParaRPr lang="fr-FR"/>
          </a:p>
        </p:txBody>
      </p:sp>
    </p:spTree>
    <p:extLst>
      <p:ext uri="{BB962C8B-B14F-4D97-AF65-F5344CB8AC3E}">
        <p14:creationId xmlns:p14="http://schemas.microsoft.com/office/powerpoint/2010/main" xmlns="" val="1831793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surveymonkey.com/curiosity/qualitative-vs-quantitative/?ut_source=mp&amp;ut_source2=quantitative-vs-qualitative-research&amp;ut_source3=inline&amp;ut_ctatext=questions%20qualitatives%20et%20quantitatives" TargetMode="External"/><Relationship Id="rId2" Type="http://schemas.openxmlformats.org/officeDocument/2006/relationships/hyperlink" Target="https://fr.surveymonkey.com/create/?ut_source=mp&amp;ut_source2=quantitative_vs_qualitative_research&amp;ut_source3=inline&amp;ut_ctatext=mod%C3%A8le%20de%20sondage%20sur%20la%20satisfaction%20clients&amp;create=template&amp;templateId=293"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png"/><Relationship Id="rId7" Type="http://schemas.openxmlformats.org/officeDocument/2006/relationships/slide" Target="slide5.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4.xml"/><Relationship Id="rId10" Type="http://schemas.openxmlformats.org/officeDocument/2006/relationships/image" Target="../media/image3.png"/><Relationship Id="rId4" Type="http://schemas.openxmlformats.org/officeDocument/2006/relationships/image" Target="../media/image31.png"/><Relationship Id="rId9" Type="http://schemas.openxmlformats.org/officeDocument/2006/relationships/slide" Target="slide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D6A8F31-CAE0-43AA-A1B8-B950811FF0A7}"/>
              </a:ext>
            </a:extLst>
          </p:cNvPr>
          <p:cNvSpPr>
            <a:spLocks noGrp="1"/>
          </p:cNvSpPr>
          <p:nvPr>
            <p:ph type="ctrTitle"/>
          </p:nvPr>
        </p:nvSpPr>
        <p:spPr>
          <a:xfrm>
            <a:off x="1524000" y="0"/>
            <a:ext cx="9144000" cy="2387600"/>
          </a:xfrm>
        </p:spPr>
        <p:txBody>
          <a:bodyPr>
            <a:noAutofit/>
          </a:bodyPr>
          <a:lstStyle/>
          <a:p>
            <a:r>
              <a:rPr lang="fr-FR" sz="2800" b="1" dirty="0"/>
              <a:t>Faculté des sciences humaines et sociales </a:t>
            </a:r>
            <a:br>
              <a:rPr lang="fr-FR" sz="2800" b="1" dirty="0"/>
            </a:br>
            <a:r>
              <a:rPr lang="fr-FR" sz="2800" b="1" dirty="0"/>
              <a:t>Département des sciences humaines</a:t>
            </a:r>
            <a:br>
              <a:rPr lang="fr-FR" sz="2800" b="1" dirty="0"/>
            </a:br>
            <a:r>
              <a:rPr lang="fr-FR" sz="2800" b="1" dirty="0"/>
              <a:t>Module : Ecoles et Méthodes </a:t>
            </a:r>
            <a:br>
              <a:rPr lang="fr-FR" sz="2800" b="1" dirty="0"/>
            </a:br>
            <a:r>
              <a:rPr lang="fr-FR" sz="2800" b="1" dirty="0"/>
              <a:t>Licence I</a:t>
            </a:r>
            <a:br>
              <a:rPr lang="fr-FR" sz="2800" b="1" dirty="0"/>
            </a:br>
            <a:endParaRPr lang="fr-FR" sz="2800" dirty="0"/>
          </a:p>
        </p:txBody>
      </p:sp>
      <p:sp>
        <p:nvSpPr>
          <p:cNvPr id="3" name="Sous-titre 2">
            <a:extLst>
              <a:ext uri="{FF2B5EF4-FFF2-40B4-BE49-F238E27FC236}">
                <a16:creationId xmlns:a16="http://schemas.microsoft.com/office/drawing/2014/main" xmlns="" id="{1856D5CA-710A-434C-A4DC-AD8491F3146C}"/>
              </a:ext>
            </a:extLst>
          </p:cNvPr>
          <p:cNvSpPr>
            <a:spLocks noGrp="1"/>
          </p:cNvSpPr>
          <p:nvPr>
            <p:ph type="subTitle" idx="1"/>
          </p:nvPr>
        </p:nvSpPr>
        <p:spPr>
          <a:xfrm>
            <a:off x="1086678" y="2814639"/>
            <a:ext cx="9144000" cy="1655762"/>
          </a:xfrm>
        </p:spPr>
        <p:txBody>
          <a:bodyPr>
            <a:normAutofit/>
          </a:bodyPr>
          <a:lstStyle/>
          <a:p>
            <a:r>
              <a:rPr lang="fr-FR" sz="4800" b="1" u="sng" dirty="0"/>
              <a:t>SEMESTRE II</a:t>
            </a:r>
            <a:r>
              <a:rPr lang="fr-FR" sz="4800" b="1" dirty="0"/>
              <a:t/>
            </a:r>
            <a:br>
              <a:rPr lang="fr-FR" sz="4800" b="1" dirty="0"/>
            </a:br>
            <a:r>
              <a:rPr lang="fr-FR" sz="4800" b="1" dirty="0"/>
              <a:t>METHODOLOGIE</a:t>
            </a:r>
            <a:endParaRPr lang="fr-FR" sz="4800" dirty="0"/>
          </a:p>
        </p:txBody>
      </p:sp>
      <p:sp>
        <p:nvSpPr>
          <p:cNvPr id="4" name="Rectangle 3">
            <a:extLst>
              <a:ext uri="{FF2B5EF4-FFF2-40B4-BE49-F238E27FC236}">
                <a16:creationId xmlns:a16="http://schemas.microsoft.com/office/drawing/2014/main" xmlns="" id="{5AD6D0D8-D378-404B-AEFF-D68D9EF31BE7}"/>
              </a:ext>
            </a:extLst>
          </p:cNvPr>
          <p:cNvSpPr/>
          <p:nvPr/>
        </p:nvSpPr>
        <p:spPr>
          <a:xfrm>
            <a:off x="4837044" y="5174471"/>
            <a:ext cx="6096000" cy="1200329"/>
          </a:xfrm>
          <a:prstGeom prst="rect">
            <a:avLst/>
          </a:prstGeom>
        </p:spPr>
        <p:txBody>
          <a:bodyPr>
            <a:spAutoFit/>
          </a:bodyPr>
          <a:lstStyle/>
          <a:p>
            <a:pPr algn="r"/>
            <a:r>
              <a:rPr lang="fr-FR" b="1" dirty="0">
                <a:latin typeface="Agency FB" panose="020B0503020202020204" pitchFamily="34" charset="0"/>
              </a:rPr>
              <a:t>Elaboré par : Dr NOUI Rabah</a:t>
            </a:r>
          </a:p>
          <a:p>
            <a:pPr algn="r"/>
            <a:r>
              <a:rPr lang="fr-FR" b="1" dirty="0">
                <a:latin typeface="Agency FB" panose="020B0503020202020204" pitchFamily="34" charset="0"/>
              </a:rPr>
              <a:t>Chargé des cours de module écoles et méthodes</a:t>
            </a:r>
          </a:p>
          <a:p>
            <a:pPr algn="r"/>
            <a:r>
              <a:rPr lang="fr-FR" b="1" dirty="0">
                <a:latin typeface="Agency FB" panose="020B0503020202020204" pitchFamily="34" charset="0"/>
              </a:rPr>
              <a:t>Enseignant chercheur à la faculté des SHS</a:t>
            </a:r>
          </a:p>
          <a:p>
            <a:pPr algn="r"/>
            <a:r>
              <a:rPr lang="fr-FR" b="1" dirty="0">
                <a:latin typeface="Agency FB" panose="020B0503020202020204" pitchFamily="34" charset="0"/>
              </a:rPr>
              <a:t>Université de Bejaia</a:t>
            </a:r>
          </a:p>
        </p:txBody>
      </p:sp>
      <p:sp>
        <p:nvSpPr>
          <p:cNvPr id="5" name="Espace réservé de la date 4">
            <a:extLst>
              <a:ext uri="{FF2B5EF4-FFF2-40B4-BE49-F238E27FC236}">
                <a16:creationId xmlns:a16="http://schemas.microsoft.com/office/drawing/2014/main" xmlns="" id="{9920E564-234D-4816-93C9-88283CFEC891}"/>
              </a:ext>
            </a:extLst>
          </p:cNvPr>
          <p:cNvSpPr>
            <a:spLocks noGrp="1"/>
          </p:cNvSpPr>
          <p:nvPr>
            <p:ph type="dt" sz="half" idx="10"/>
          </p:nvPr>
        </p:nvSpPr>
        <p:spPr/>
        <p:txBody>
          <a:bodyPr/>
          <a:lstStyle/>
          <a:p>
            <a:fld id="{FFC1A183-A62C-445B-9EC5-24BF482BB819}" type="datetime1">
              <a:rPr lang="fr-FR" smtClean="0"/>
              <a:pPr/>
              <a:t>08/05/2021</a:t>
            </a:fld>
            <a:endParaRPr lang="fr-FR"/>
          </a:p>
        </p:txBody>
      </p:sp>
      <p:sp>
        <p:nvSpPr>
          <p:cNvPr id="6" name="Espace réservé du pied de page 5">
            <a:extLst>
              <a:ext uri="{FF2B5EF4-FFF2-40B4-BE49-F238E27FC236}">
                <a16:creationId xmlns:a16="http://schemas.microsoft.com/office/drawing/2014/main" xmlns="" id="{9EAAB1F5-999D-40C7-870C-2130D63FB929}"/>
              </a:ext>
            </a:extLst>
          </p:cNvPr>
          <p:cNvSpPr>
            <a:spLocks noGrp="1"/>
          </p:cNvSpPr>
          <p:nvPr>
            <p:ph type="ftr" sz="quarter" idx="11"/>
          </p:nvPr>
        </p:nvSpPr>
        <p:spPr/>
        <p:txBody>
          <a:bodyPr/>
          <a:lstStyle/>
          <a:p>
            <a:r>
              <a:rPr lang="fr-FR"/>
              <a:t>cours de module Ecoles et Méthodes S II</a:t>
            </a:r>
          </a:p>
        </p:txBody>
      </p:sp>
      <p:sp>
        <p:nvSpPr>
          <p:cNvPr id="7" name="Espace réservé du numéro de diapositive 6">
            <a:extLst>
              <a:ext uri="{FF2B5EF4-FFF2-40B4-BE49-F238E27FC236}">
                <a16:creationId xmlns:a16="http://schemas.microsoft.com/office/drawing/2014/main" xmlns="" id="{BCCE8F32-B942-449B-BC74-D90D87A5F324}"/>
              </a:ext>
            </a:extLst>
          </p:cNvPr>
          <p:cNvSpPr>
            <a:spLocks noGrp="1"/>
          </p:cNvSpPr>
          <p:nvPr>
            <p:ph type="sldNum" sz="quarter" idx="12"/>
          </p:nvPr>
        </p:nvSpPr>
        <p:spPr/>
        <p:txBody>
          <a:bodyPr/>
          <a:lstStyle/>
          <a:p>
            <a:fld id="{CAB54A99-A9B2-4F33-AF98-75DC35EFD87D}" type="slidenum">
              <a:rPr lang="fr-FR" smtClean="0"/>
              <a:pPr/>
              <a:t>1</a:t>
            </a:fld>
            <a:endParaRPr lang="fr-FR"/>
          </a:p>
        </p:txBody>
      </p:sp>
    </p:spTree>
    <p:extLst>
      <p:ext uri="{BB962C8B-B14F-4D97-AF65-F5344CB8AC3E}">
        <p14:creationId xmlns:p14="http://schemas.microsoft.com/office/powerpoint/2010/main" xmlns="" val="2439145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10</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3096039" y="748057"/>
            <a:ext cx="5734878" cy="8481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6" name="Rectangle 5">
            <a:extLst>
              <a:ext uri="{FF2B5EF4-FFF2-40B4-BE49-F238E27FC236}">
                <a16:creationId xmlns:a16="http://schemas.microsoft.com/office/drawing/2014/main" xmlns="" id="{8722A8B4-B4D2-4BC0-BB20-C01B4DA85FC7}"/>
              </a:ext>
            </a:extLst>
          </p:cNvPr>
          <p:cNvSpPr/>
          <p:nvPr/>
        </p:nvSpPr>
        <p:spPr>
          <a:xfrm>
            <a:off x="1060174" y="1596197"/>
            <a:ext cx="10293626" cy="4760154"/>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fr-FR" b="1" i="1" u="sng" dirty="0">
                <a:ln/>
                <a:solidFill>
                  <a:schemeClr val="tx1"/>
                </a:solidFill>
              </a:rPr>
              <a:t>Rappel des principales définitions :</a:t>
            </a:r>
          </a:p>
          <a:p>
            <a:pPr algn="ctr"/>
            <a:endParaRPr lang="fr-FR" b="1" i="1" u="sng" dirty="0">
              <a:ln/>
              <a:solidFill>
                <a:schemeClr val="tx1"/>
              </a:solidFill>
            </a:endParaRPr>
          </a:p>
          <a:p>
            <a:pPr algn="ctr"/>
            <a:r>
              <a:rPr lang="fr-FR" b="1" u="sng" dirty="0">
                <a:ln/>
                <a:solidFill>
                  <a:schemeClr val="tx1"/>
                </a:solidFill>
              </a:rPr>
              <a:t>Recherche: </a:t>
            </a:r>
            <a:r>
              <a:rPr lang="fr-FR" dirty="0">
                <a:ln/>
                <a:solidFill>
                  <a:schemeClr val="tx1"/>
                </a:solidFill>
              </a:rPr>
              <a:t>le mot recherche est défini comme un processus, une activité</a:t>
            </a:r>
          </a:p>
          <a:p>
            <a:pPr algn="ctr"/>
            <a:r>
              <a:rPr lang="fr-FR" sz="2000" dirty="0">
                <a:solidFill>
                  <a:schemeClr val="accent1"/>
                </a:solidFill>
                <a:effectLst>
                  <a:outerShdw blurRad="38100" dist="38100" dir="2700000" algn="tl">
                    <a:srgbClr val="000000">
                      <a:alpha val="43137"/>
                    </a:srgbClr>
                  </a:outerShdw>
                </a:effectLst>
              </a:rPr>
              <a:t> </a:t>
            </a:r>
            <a:r>
              <a:rPr lang="fr-FR" sz="2400" b="1" u="sng" dirty="0">
                <a:solidFill>
                  <a:schemeClr val="accent1"/>
                </a:solidFill>
              </a:rPr>
              <a:t>Recherche scientifique</a:t>
            </a:r>
            <a:r>
              <a:rPr lang="fr-FR" sz="2400" u="sng" dirty="0">
                <a:solidFill>
                  <a:schemeClr val="accent1"/>
                </a:solidFill>
              </a:rPr>
              <a:t> :</a:t>
            </a:r>
            <a:r>
              <a:rPr lang="fr-FR" sz="2400" dirty="0">
                <a:solidFill>
                  <a:schemeClr val="accent1"/>
                </a:solidFill>
              </a:rPr>
              <a:t> </a:t>
            </a:r>
            <a:r>
              <a:rPr lang="fr-FR" sz="2800" i="1" dirty="0">
                <a:solidFill>
                  <a:schemeClr val="tx1"/>
                </a:solidFill>
              </a:rPr>
              <a:t>«</a:t>
            </a:r>
            <a:r>
              <a:rPr lang="fr-FR" sz="2800" i="1" dirty="0">
                <a:solidFill>
                  <a:schemeClr val="accent1"/>
                </a:solidFill>
              </a:rPr>
              <a:t> </a:t>
            </a:r>
            <a:r>
              <a:rPr lang="fr-FR" sz="2400" i="1" dirty="0"/>
              <a:t>La recherche scientifique est </a:t>
            </a:r>
            <a:r>
              <a:rPr lang="fr-FR" sz="2400" b="1" i="1" dirty="0"/>
              <a:t>un processus dynamique</a:t>
            </a:r>
            <a:r>
              <a:rPr lang="fr-FR" sz="2400" i="1" dirty="0"/>
              <a:t> ou une démarche </a:t>
            </a:r>
            <a:r>
              <a:rPr lang="fr-FR" sz="2400" b="1" i="1" dirty="0"/>
              <a:t>rationnelle</a:t>
            </a:r>
            <a:r>
              <a:rPr lang="fr-FR" sz="2400" i="1" dirty="0"/>
              <a:t> qui permet d’</a:t>
            </a:r>
            <a:r>
              <a:rPr lang="fr-FR" sz="2400" b="1" i="1" dirty="0"/>
              <a:t>examiner</a:t>
            </a:r>
            <a:r>
              <a:rPr lang="fr-FR" sz="2400" i="1" dirty="0"/>
              <a:t> des phénomènes, des problèmes à </a:t>
            </a:r>
            <a:r>
              <a:rPr lang="fr-FR" sz="2400" b="1" i="1" dirty="0"/>
              <a:t>résoudre,</a:t>
            </a:r>
            <a:r>
              <a:rPr lang="fr-FR" sz="2400" i="1" dirty="0"/>
              <a:t> et d’obtenir des réponses précises à partir </a:t>
            </a:r>
            <a:r>
              <a:rPr lang="fr-FR" sz="2400" b="1" i="1" dirty="0"/>
              <a:t>d’investigations ».</a:t>
            </a:r>
            <a:r>
              <a:rPr lang="fr-FR" sz="2400" i="1" dirty="0"/>
              <a:t> </a:t>
            </a:r>
            <a:r>
              <a:rPr lang="fr-FR" sz="2400" b="1" i="1" dirty="0">
                <a:solidFill>
                  <a:srgbClr val="C00000"/>
                </a:solidFill>
              </a:rPr>
              <a:t>En vue d’acquérir de nouvelles connaissances. </a:t>
            </a:r>
            <a:endParaRPr lang="fr-FR" b="1" i="1" dirty="0">
              <a:solidFill>
                <a:srgbClr val="C00000"/>
              </a:solidFill>
            </a:endParaRPr>
          </a:p>
          <a:p>
            <a:pPr algn="ctr"/>
            <a:endParaRPr lang="fr-FR" b="1" u="sng" dirty="0">
              <a:ln/>
              <a:solidFill>
                <a:schemeClr val="tx1"/>
              </a:solidFill>
            </a:endParaRPr>
          </a:p>
          <a:p>
            <a:pPr algn="ctr"/>
            <a:endParaRPr lang="fr-FR" sz="2000" b="1" dirty="0">
              <a:ln/>
              <a:solidFill>
                <a:schemeClr val="accent3"/>
              </a:solidFill>
            </a:endParaRPr>
          </a:p>
        </p:txBody>
      </p:sp>
    </p:spTree>
    <p:extLst>
      <p:ext uri="{BB962C8B-B14F-4D97-AF65-F5344CB8AC3E}">
        <p14:creationId xmlns:p14="http://schemas.microsoft.com/office/powerpoint/2010/main" xmlns="" val="202639334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p:cTn id="11"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1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11</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3096039" y="748057"/>
            <a:ext cx="5734878" cy="8481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6" name="Rectangle 5">
            <a:extLst>
              <a:ext uri="{FF2B5EF4-FFF2-40B4-BE49-F238E27FC236}">
                <a16:creationId xmlns:a16="http://schemas.microsoft.com/office/drawing/2014/main" xmlns="" id="{8722A8B4-B4D2-4BC0-BB20-C01B4DA85FC7}"/>
              </a:ext>
            </a:extLst>
          </p:cNvPr>
          <p:cNvSpPr/>
          <p:nvPr/>
        </p:nvSpPr>
        <p:spPr>
          <a:xfrm>
            <a:off x="1060174" y="2213113"/>
            <a:ext cx="10293626" cy="3286539"/>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2800" b="1" u="sng" dirty="0">
                <a:ln/>
                <a:solidFill>
                  <a:srgbClr val="C00000"/>
                </a:solidFill>
              </a:rPr>
              <a:t>La méthodologie , de quoi parle -t-on?:</a:t>
            </a:r>
          </a:p>
          <a:p>
            <a:pPr algn="ctr"/>
            <a:endParaRPr lang="fr-FR" sz="2400" b="1" u="sng" dirty="0">
              <a:ln/>
              <a:solidFill>
                <a:srgbClr val="C00000"/>
              </a:solidFill>
            </a:endParaRPr>
          </a:p>
          <a:p>
            <a:pPr algn="ctr"/>
            <a:r>
              <a:rPr lang="fr-FR" sz="2800" b="1" dirty="0">
                <a:ln/>
                <a:solidFill>
                  <a:schemeClr val="accent1"/>
                </a:solidFill>
              </a:rPr>
              <a:t>Méthodologie</a:t>
            </a:r>
            <a:r>
              <a:rPr lang="fr-FR" sz="2800" b="1" dirty="0">
                <a:ln/>
                <a:solidFill>
                  <a:schemeClr val="tx1"/>
                </a:solidFill>
              </a:rPr>
              <a:t>: </a:t>
            </a:r>
            <a:r>
              <a:rPr lang="fr-FR" sz="2800" b="1" i="1" dirty="0">
                <a:ln/>
                <a:solidFill>
                  <a:schemeClr val="tx1"/>
                </a:solidFill>
              </a:rPr>
              <a:t>« Ensemble des métho­des et des techniques qui orientent l’élabora­tion d’une recherche et qui guident la démar­che scientifique » </a:t>
            </a:r>
            <a:r>
              <a:rPr lang="fr-FR" sz="2000" dirty="0">
                <a:ln/>
                <a:solidFill>
                  <a:schemeClr val="tx1"/>
                </a:solidFill>
              </a:rPr>
              <a:t>Maurice ANGERS, 1996.</a:t>
            </a:r>
            <a:endParaRPr lang="fr-FR" sz="2800" dirty="0">
              <a:ln/>
              <a:solidFill>
                <a:schemeClr val="tx1"/>
              </a:solidFill>
            </a:endParaRPr>
          </a:p>
        </p:txBody>
      </p:sp>
    </p:spTree>
    <p:extLst>
      <p:ext uri="{BB962C8B-B14F-4D97-AF65-F5344CB8AC3E}">
        <p14:creationId xmlns:p14="http://schemas.microsoft.com/office/powerpoint/2010/main" xmlns="" val="3181798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12</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3096039" y="748057"/>
            <a:ext cx="5734878" cy="8481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6" name="Rectangle 5">
            <a:extLst>
              <a:ext uri="{FF2B5EF4-FFF2-40B4-BE49-F238E27FC236}">
                <a16:creationId xmlns:a16="http://schemas.microsoft.com/office/drawing/2014/main" xmlns="" id="{8722A8B4-B4D2-4BC0-BB20-C01B4DA85FC7}"/>
              </a:ext>
            </a:extLst>
          </p:cNvPr>
          <p:cNvSpPr/>
          <p:nvPr/>
        </p:nvSpPr>
        <p:spPr>
          <a:xfrm>
            <a:off x="1060174" y="2213113"/>
            <a:ext cx="10293626" cy="3286539"/>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2800" b="1" u="sng" dirty="0">
                <a:ln/>
                <a:solidFill>
                  <a:srgbClr val="C00000"/>
                </a:solidFill>
              </a:rPr>
              <a:t>La méthodologie , de quoi parle -t-on?:</a:t>
            </a:r>
          </a:p>
          <a:p>
            <a:pPr algn="ctr"/>
            <a:endParaRPr lang="fr-FR" sz="2400" b="1" u="sng" dirty="0">
              <a:ln/>
              <a:solidFill>
                <a:srgbClr val="C00000"/>
              </a:solidFill>
            </a:endParaRPr>
          </a:p>
          <a:p>
            <a:pPr algn="ctr"/>
            <a:r>
              <a:rPr lang="fr-FR" sz="2800" b="1" dirty="0">
                <a:ln/>
                <a:solidFill>
                  <a:schemeClr val="accent1"/>
                </a:solidFill>
              </a:rPr>
              <a:t>Méthodologie</a:t>
            </a:r>
            <a:r>
              <a:rPr lang="fr-FR" sz="2800" b="1" dirty="0">
                <a:ln/>
                <a:solidFill>
                  <a:schemeClr val="tx1"/>
                </a:solidFill>
              </a:rPr>
              <a:t>: </a:t>
            </a:r>
            <a:r>
              <a:rPr lang="fr-FR" sz="2800" b="1" i="1" dirty="0">
                <a:ln/>
                <a:solidFill>
                  <a:schemeClr val="tx1"/>
                </a:solidFill>
              </a:rPr>
              <a:t>«C’est la confrontation des idées, issues à la fois de l’expérience et de l’imagination, aux données concrètes, dérivées de l’observation, en vue de confirmer, de nuancer ou de rejeter ces idées de départ». </a:t>
            </a:r>
            <a:r>
              <a:rPr lang="fr-FR" sz="2000" dirty="0">
                <a:ln/>
                <a:solidFill>
                  <a:schemeClr val="tx1"/>
                </a:solidFill>
              </a:rPr>
              <a:t>Benoît </a:t>
            </a:r>
            <a:r>
              <a:rPr lang="fr-FR" sz="2000" cap="all" dirty="0">
                <a:ln/>
                <a:solidFill>
                  <a:schemeClr val="tx1"/>
                </a:solidFill>
              </a:rPr>
              <a:t>Gauthier</a:t>
            </a:r>
            <a:r>
              <a:rPr lang="fr-FR" sz="2000" dirty="0">
                <a:ln/>
                <a:solidFill>
                  <a:schemeClr val="tx1"/>
                </a:solidFill>
              </a:rPr>
              <a:t>, 2009.</a:t>
            </a:r>
            <a:endParaRPr lang="fr-FR" sz="2800" dirty="0">
              <a:ln/>
              <a:solidFill>
                <a:schemeClr val="tx1"/>
              </a:solidFill>
            </a:endParaRPr>
          </a:p>
        </p:txBody>
      </p:sp>
    </p:spTree>
    <p:extLst>
      <p:ext uri="{BB962C8B-B14F-4D97-AF65-F5344CB8AC3E}">
        <p14:creationId xmlns:p14="http://schemas.microsoft.com/office/powerpoint/2010/main" xmlns="" val="1305248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13</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3096039" y="748057"/>
            <a:ext cx="5734878" cy="8481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6" name="Rectangle 5">
            <a:extLst>
              <a:ext uri="{FF2B5EF4-FFF2-40B4-BE49-F238E27FC236}">
                <a16:creationId xmlns:a16="http://schemas.microsoft.com/office/drawing/2014/main" xmlns="" id="{8722A8B4-B4D2-4BC0-BB20-C01B4DA85FC7}"/>
              </a:ext>
            </a:extLst>
          </p:cNvPr>
          <p:cNvSpPr/>
          <p:nvPr/>
        </p:nvSpPr>
        <p:spPr>
          <a:xfrm>
            <a:off x="530087" y="2114640"/>
            <a:ext cx="11131826" cy="3286539"/>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2800" b="1" u="sng" dirty="0">
                <a:ln/>
                <a:solidFill>
                  <a:srgbClr val="C00000"/>
                </a:solidFill>
              </a:rPr>
              <a:t>La méthodologie , de quoi parle -t-on?:</a:t>
            </a:r>
          </a:p>
          <a:p>
            <a:pPr algn="ctr"/>
            <a:endParaRPr lang="fr-FR" sz="2400" b="1" u="sng" dirty="0">
              <a:ln/>
              <a:solidFill>
                <a:srgbClr val="C00000"/>
              </a:solidFill>
            </a:endParaRPr>
          </a:p>
          <a:p>
            <a:pPr algn="ctr"/>
            <a:r>
              <a:rPr lang="fr-FR" sz="2800" b="1" dirty="0">
                <a:ln/>
                <a:solidFill>
                  <a:schemeClr val="accent1"/>
                </a:solidFill>
              </a:rPr>
              <a:t>Méthodologie</a:t>
            </a:r>
            <a:r>
              <a:rPr lang="fr-FR" sz="2800" b="1" dirty="0">
                <a:ln/>
                <a:solidFill>
                  <a:schemeClr val="tx1"/>
                </a:solidFill>
              </a:rPr>
              <a:t>: </a:t>
            </a:r>
            <a:r>
              <a:rPr lang="fr-FR" sz="2800" b="1" i="1" dirty="0">
                <a:ln/>
                <a:solidFill>
                  <a:schemeClr val="tx1"/>
                </a:solidFill>
              </a:rPr>
              <a:t>«l'étude du </a:t>
            </a:r>
            <a:r>
              <a:rPr lang="fr-FR" sz="2800" b="1" i="1" u="sng" dirty="0">
                <a:ln/>
                <a:solidFill>
                  <a:schemeClr val="tx1"/>
                </a:solidFill>
              </a:rPr>
              <a:t>bon usage </a:t>
            </a:r>
            <a:r>
              <a:rPr lang="fr-FR" sz="2800" b="1" i="1" dirty="0">
                <a:ln/>
                <a:solidFill>
                  <a:schemeClr val="tx1"/>
                </a:solidFill>
              </a:rPr>
              <a:t>des méthodes et techniques. Il ne suffit pas de les connaître, encore faut-il savoir les utiliser comme il se doit, c'est-à-dire savoir </a:t>
            </a:r>
            <a:r>
              <a:rPr lang="fr-FR" sz="2800" b="1" i="1" u="sng" dirty="0">
                <a:ln/>
                <a:solidFill>
                  <a:schemeClr val="tx1"/>
                </a:solidFill>
              </a:rPr>
              <a:t>comment les adapter</a:t>
            </a:r>
            <a:r>
              <a:rPr lang="fr-FR" sz="2800" b="1" i="1" dirty="0">
                <a:ln/>
                <a:solidFill>
                  <a:schemeClr val="tx1"/>
                </a:solidFill>
              </a:rPr>
              <a:t>, le plus rigoureusement possible, d'une part </a:t>
            </a:r>
            <a:r>
              <a:rPr lang="fr-FR" sz="2800" b="1" i="1" u="sng" dirty="0">
                <a:ln/>
                <a:solidFill>
                  <a:schemeClr val="tx1"/>
                </a:solidFill>
              </a:rPr>
              <a:t>à l'objet précis </a:t>
            </a:r>
            <a:r>
              <a:rPr lang="fr-FR" sz="2800" b="1" i="1" dirty="0">
                <a:ln/>
                <a:solidFill>
                  <a:schemeClr val="tx1"/>
                </a:solidFill>
              </a:rPr>
              <a:t>de la recherche ou de l'étude envisagée, et d'autre part </a:t>
            </a:r>
            <a:r>
              <a:rPr lang="fr-FR" sz="2800" b="1" i="1" u="sng" dirty="0">
                <a:ln/>
                <a:solidFill>
                  <a:schemeClr val="tx1"/>
                </a:solidFill>
              </a:rPr>
              <a:t>aux objectifs poursuivis »</a:t>
            </a:r>
            <a:r>
              <a:rPr lang="fr-FR" sz="2800" b="1" i="1" dirty="0">
                <a:ln/>
                <a:solidFill>
                  <a:schemeClr val="tx1"/>
                </a:solidFill>
              </a:rPr>
              <a:t>. </a:t>
            </a:r>
            <a:r>
              <a:rPr lang="fr-FR" sz="2000" dirty="0">
                <a:ln/>
                <a:solidFill>
                  <a:schemeClr val="tx1"/>
                </a:solidFill>
              </a:rPr>
              <a:t>Omar AKTOUF,1987</a:t>
            </a:r>
            <a:endParaRPr lang="fr-FR" sz="2800" dirty="0">
              <a:ln/>
              <a:solidFill>
                <a:schemeClr val="tx1"/>
              </a:solidFill>
            </a:endParaRPr>
          </a:p>
        </p:txBody>
      </p:sp>
    </p:spTree>
    <p:extLst>
      <p:ext uri="{BB962C8B-B14F-4D97-AF65-F5344CB8AC3E}">
        <p14:creationId xmlns:p14="http://schemas.microsoft.com/office/powerpoint/2010/main" xmlns="" val="4264963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14</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3067904" y="196384"/>
            <a:ext cx="5734878" cy="8481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6" name="Rectangle 5">
            <a:extLst>
              <a:ext uri="{FF2B5EF4-FFF2-40B4-BE49-F238E27FC236}">
                <a16:creationId xmlns:a16="http://schemas.microsoft.com/office/drawing/2014/main" xmlns="" id="{8722A8B4-B4D2-4BC0-BB20-C01B4DA85FC7}"/>
              </a:ext>
            </a:extLst>
          </p:cNvPr>
          <p:cNvSpPr/>
          <p:nvPr/>
        </p:nvSpPr>
        <p:spPr>
          <a:xfrm>
            <a:off x="1060174" y="1260966"/>
            <a:ext cx="10293626" cy="5099537"/>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endParaRPr lang="fr-FR" sz="2800" dirty="0">
              <a:ln/>
              <a:solidFill>
                <a:schemeClr val="tx1"/>
              </a:solidFill>
            </a:endParaRPr>
          </a:p>
        </p:txBody>
      </p:sp>
      <p:graphicFrame>
        <p:nvGraphicFramePr>
          <p:cNvPr id="7" name="Diagramme 6">
            <a:extLst>
              <a:ext uri="{FF2B5EF4-FFF2-40B4-BE49-F238E27FC236}">
                <a16:creationId xmlns:a16="http://schemas.microsoft.com/office/drawing/2014/main" xmlns="" id="{A3A4B186-9EC1-4192-9315-4C6B81A73213}"/>
              </a:ext>
            </a:extLst>
          </p:cNvPr>
          <p:cNvGraphicFramePr/>
          <p:nvPr>
            <p:extLst>
              <p:ext uri="{D42A27DB-BD31-4B8C-83A1-F6EECF244321}">
                <p14:modId xmlns:p14="http://schemas.microsoft.com/office/powerpoint/2010/main" xmlns="" val="1973408083"/>
              </p:ext>
            </p:extLst>
          </p:nvPr>
        </p:nvGraphicFramePr>
        <p:xfrm>
          <a:off x="1854200" y="1575582"/>
          <a:ext cx="8128000" cy="478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lèche : double flèche verticale 8">
            <a:extLst>
              <a:ext uri="{FF2B5EF4-FFF2-40B4-BE49-F238E27FC236}">
                <a16:creationId xmlns:a16="http://schemas.microsoft.com/office/drawing/2014/main" xmlns="" id="{2AD46A35-7887-463F-A908-0649351D53A5}"/>
              </a:ext>
            </a:extLst>
          </p:cNvPr>
          <p:cNvSpPr/>
          <p:nvPr/>
        </p:nvSpPr>
        <p:spPr>
          <a:xfrm>
            <a:off x="5737274" y="2208629"/>
            <a:ext cx="717452" cy="98473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078936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15</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6" name="Rectangle 5">
            <a:extLst>
              <a:ext uri="{FF2B5EF4-FFF2-40B4-BE49-F238E27FC236}">
                <a16:creationId xmlns:a16="http://schemas.microsoft.com/office/drawing/2014/main" xmlns="" id="{8722A8B4-B4D2-4BC0-BB20-C01B4DA85FC7}"/>
              </a:ext>
            </a:extLst>
          </p:cNvPr>
          <p:cNvSpPr/>
          <p:nvPr/>
        </p:nvSpPr>
        <p:spPr>
          <a:xfrm>
            <a:off x="1060174" y="1260966"/>
            <a:ext cx="10293626" cy="5099537"/>
          </a:xfrm>
          <a:prstGeom prst="rect">
            <a:avLst/>
          </a:prstGeom>
          <a:ln w="38100">
            <a:solidFill>
              <a:schemeClr val="accent6"/>
            </a:solidFill>
            <a:prstDash val="sysDot"/>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lvl="0" algn="ctr"/>
            <a:r>
              <a:rPr lang="fr-FR" sz="2800" dirty="0">
                <a:effectLst>
                  <a:outerShdw blurRad="38100" dist="38100" dir="2700000" algn="tl">
                    <a:srgbClr val="000000">
                      <a:alpha val="43137"/>
                    </a:srgbClr>
                  </a:outerShdw>
                </a:effectLst>
              </a:rPr>
              <a:t>Avant d’entamer le développement des méthodes qualitatives et quantitatives, il serait éclairant d’évoquer que ces méthodes sont qualifiées ainsi selon </a:t>
            </a:r>
            <a:r>
              <a:rPr lang="fr-FR" sz="3200" b="1" u="sng" dirty="0">
                <a:solidFill>
                  <a:schemeClr val="accent5">
                    <a:lumMod val="75000"/>
                  </a:schemeClr>
                </a:solidFill>
                <a:effectLst>
                  <a:outerShdw blurRad="38100" dist="38100" dir="2700000" algn="tl">
                    <a:srgbClr val="000000">
                      <a:alpha val="43137"/>
                    </a:srgbClr>
                  </a:outerShdw>
                </a:effectLst>
              </a:rPr>
              <a:t>les variables </a:t>
            </a:r>
            <a:r>
              <a:rPr lang="fr-FR" sz="2800" dirty="0">
                <a:effectLst>
                  <a:outerShdw blurRad="38100" dist="38100" dir="2700000" algn="tl">
                    <a:srgbClr val="000000">
                      <a:alpha val="43137"/>
                    </a:srgbClr>
                  </a:outerShdw>
                </a:effectLst>
              </a:rPr>
              <a:t>qu’elles contiennent ou qu’elles traitent. </a:t>
            </a:r>
          </a:p>
          <a:p>
            <a:pPr marL="742950" lvl="0" indent="-742950" algn="ctr">
              <a:buAutoNum type="arabicPeriod"/>
            </a:pPr>
            <a:r>
              <a:rPr lang="fr-FR" sz="3600" b="1" u="sng" dirty="0">
                <a:solidFill>
                  <a:srgbClr val="FF0000"/>
                </a:solidFill>
                <a:effectLst>
                  <a:outerShdw blurRad="38100" dist="38100" dir="2700000" algn="tl">
                    <a:srgbClr val="000000">
                      <a:alpha val="43137"/>
                    </a:srgbClr>
                  </a:outerShdw>
                </a:effectLst>
              </a:rPr>
              <a:t>Qu’est ce qu’une VARIABLE?</a:t>
            </a:r>
          </a:p>
          <a:p>
            <a:pPr lvl="0" algn="ctr"/>
            <a:r>
              <a:rPr lang="fr-FR" sz="3600" dirty="0">
                <a:solidFill>
                  <a:schemeClr val="tx1"/>
                </a:solidFill>
                <a:effectLst>
                  <a:outerShdw blurRad="38100" dist="38100" dir="2700000" algn="tl">
                    <a:srgbClr val="000000">
                      <a:alpha val="43137"/>
                    </a:srgbClr>
                  </a:outerShdw>
                </a:effectLst>
              </a:rPr>
              <a:t>La notion du variable est centrale dans la compréhension de la démarche méthodologique</a:t>
            </a:r>
            <a:endParaRPr lang="fr-FR" sz="3600" dirty="0">
              <a:solidFill>
                <a:schemeClr val="tx1"/>
              </a:solidFill>
            </a:endParaRPr>
          </a:p>
        </p:txBody>
      </p:sp>
      <p:sp>
        <p:nvSpPr>
          <p:cNvPr id="8" name="Rectangle 7">
            <a:extLst>
              <a:ext uri="{FF2B5EF4-FFF2-40B4-BE49-F238E27FC236}">
                <a16:creationId xmlns:a16="http://schemas.microsoft.com/office/drawing/2014/main" xmlns="" id="{C150EE58-7D3D-475C-A688-0E3965FB934C}"/>
              </a:ext>
            </a:extLst>
          </p:cNvPr>
          <p:cNvSpPr/>
          <p:nvPr/>
        </p:nvSpPr>
        <p:spPr>
          <a:xfrm>
            <a:off x="3390314" y="497497"/>
            <a:ext cx="5669280" cy="578693"/>
          </a:xfrm>
          <a:prstGeom prst="rect">
            <a:avLst/>
          </a:prstGeom>
          <a:ln w="57150"/>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r>
              <a:rPr lang="fr-CA" sz="2400" b="1" dirty="0">
                <a:ln/>
                <a:solidFill>
                  <a:schemeClr val="accent1">
                    <a:lumMod val="50000"/>
                  </a:schemeClr>
                </a:solidFill>
              </a:rPr>
              <a:t>Les méthodes qualitatives et quantitatives</a:t>
            </a:r>
            <a:endParaRPr lang="fr-FR" sz="2400" b="1" dirty="0">
              <a:ln/>
              <a:solidFill>
                <a:schemeClr val="accent1">
                  <a:lumMod val="50000"/>
                </a:schemeClr>
              </a:solidFill>
            </a:endParaRPr>
          </a:p>
        </p:txBody>
      </p:sp>
    </p:spTree>
    <p:extLst>
      <p:ext uri="{BB962C8B-B14F-4D97-AF65-F5344CB8AC3E}">
        <p14:creationId xmlns:p14="http://schemas.microsoft.com/office/powerpoint/2010/main" xmlns="" val="290489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16</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6" name="Rectangle 5">
            <a:extLst>
              <a:ext uri="{FF2B5EF4-FFF2-40B4-BE49-F238E27FC236}">
                <a16:creationId xmlns:a16="http://schemas.microsoft.com/office/drawing/2014/main" xmlns="" id="{8722A8B4-B4D2-4BC0-BB20-C01B4DA85FC7}"/>
              </a:ext>
            </a:extLst>
          </p:cNvPr>
          <p:cNvSpPr/>
          <p:nvPr/>
        </p:nvSpPr>
        <p:spPr>
          <a:xfrm>
            <a:off x="253218" y="1260966"/>
            <a:ext cx="11760591" cy="5099537"/>
          </a:xfrm>
          <a:prstGeom prst="rect">
            <a:avLst/>
          </a:prstGeom>
          <a:ln w="38100">
            <a:solidFill>
              <a:schemeClr val="accent6"/>
            </a:solidFill>
            <a:prstDash val="sysDot"/>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marL="742950" lvl="0" indent="-742950" algn="ctr">
              <a:buAutoNum type="arabicPeriod"/>
            </a:pPr>
            <a:r>
              <a:rPr lang="fr-FR" sz="3600" b="1" u="sng" dirty="0">
                <a:solidFill>
                  <a:srgbClr val="FF0000"/>
                </a:solidFill>
                <a:effectLst>
                  <a:outerShdw blurRad="38100" dist="38100" dir="2700000" algn="tl">
                    <a:srgbClr val="000000">
                      <a:alpha val="43137"/>
                    </a:srgbClr>
                  </a:outerShdw>
                </a:effectLst>
              </a:rPr>
              <a:t>Qu’est ce qu’une VARIABLE?</a:t>
            </a:r>
          </a:p>
          <a:p>
            <a:pPr lvl="0" algn="ctr"/>
            <a:r>
              <a:rPr lang="fr-FR" sz="3600" dirty="0">
                <a:solidFill>
                  <a:schemeClr val="tx1"/>
                </a:solidFill>
              </a:rPr>
              <a:t>Comme son nom l’indique, une variable qualifie un objet </a:t>
            </a:r>
            <a:r>
              <a:rPr lang="fr-FR" sz="3600" b="1" dirty="0">
                <a:solidFill>
                  <a:schemeClr val="tx1"/>
                </a:solidFill>
              </a:rPr>
              <a:t>qui change</a:t>
            </a:r>
            <a:r>
              <a:rPr lang="fr-FR" sz="3600" dirty="0">
                <a:solidFill>
                  <a:schemeClr val="tx1"/>
                </a:solidFill>
              </a:rPr>
              <a:t>, une réponse </a:t>
            </a:r>
            <a:r>
              <a:rPr lang="fr-FR" sz="3600" b="1" dirty="0">
                <a:solidFill>
                  <a:schemeClr val="tx1"/>
                </a:solidFill>
              </a:rPr>
              <a:t>qui peut varier d’un individu à un autre. </a:t>
            </a:r>
          </a:p>
          <a:p>
            <a:pPr lvl="0" algn="ctr"/>
            <a:r>
              <a:rPr lang="fr-FR" sz="3600" dirty="0">
                <a:solidFill>
                  <a:schemeClr val="tx1"/>
                </a:solidFill>
              </a:rPr>
              <a:t>(Age, sexe, niveau d’étude, situation familiale, …)</a:t>
            </a:r>
          </a:p>
          <a:p>
            <a:pPr lvl="0" algn="ctr"/>
            <a:r>
              <a:rPr lang="fr-FR" sz="3600" i="1" dirty="0">
                <a:solidFill>
                  <a:srgbClr val="00B050"/>
                </a:solidFill>
              </a:rPr>
              <a:t>« Une variable est donc un critère par lequel on classe des individus dans des </a:t>
            </a:r>
          </a:p>
          <a:p>
            <a:pPr lvl="0" algn="ctr"/>
            <a:r>
              <a:rPr lang="fr-FR" sz="3600" i="1" dirty="0">
                <a:solidFill>
                  <a:srgbClr val="00B050"/>
                </a:solidFill>
              </a:rPr>
              <a:t>Catégories ». </a:t>
            </a:r>
          </a:p>
        </p:txBody>
      </p:sp>
      <p:sp>
        <p:nvSpPr>
          <p:cNvPr id="8" name="Rectangle 7">
            <a:extLst>
              <a:ext uri="{FF2B5EF4-FFF2-40B4-BE49-F238E27FC236}">
                <a16:creationId xmlns:a16="http://schemas.microsoft.com/office/drawing/2014/main" xmlns="" id="{C150EE58-7D3D-475C-A688-0E3965FB934C}"/>
              </a:ext>
            </a:extLst>
          </p:cNvPr>
          <p:cNvSpPr/>
          <p:nvPr/>
        </p:nvSpPr>
        <p:spPr>
          <a:xfrm>
            <a:off x="3390314" y="497497"/>
            <a:ext cx="5669280" cy="578693"/>
          </a:xfrm>
          <a:prstGeom prst="rect">
            <a:avLst/>
          </a:prstGeom>
          <a:ln w="57150"/>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r>
              <a:rPr lang="fr-CA" sz="2400" b="1" dirty="0">
                <a:ln/>
                <a:solidFill>
                  <a:schemeClr val="accent1">
                    <a:lumMod val="50000"/>
                  </a:schemeClr>
                </a:solidFill>
              </a:rPr>
              <a:t>Les méthodes qualitatives et quantitatives</a:t>
            </a:r>
            <a:endParaRPr lang="fr-FR" sz="2400" b="1" dirty="0">
              <a:ln/>
              <a:solidFill>
                <a:schemeClr val="accent1">
                  <a:lumMod val="50000"/>
                </a:schemeClr>
              </a:solidFill>
            </a:endParaRPr>
          </a:p>
        </p:txBody>
      </p:sp>
    </p:spTree>
    <p:extLst>
      <p:ext uri="{BB962C8B-B14F-4D97-AF65-F5344CB8AC3E}">
        <p14:creationId xmlns:p14="http://schemas.microsoft.com/office/powerpoint/2010/main" xmlns="" val="1743448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17</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6" name="Rectangle 5">
            <a:extLst>
              <a:ext uri="{FF2B5EF4-FFF2-40B4-BE49-F238E27FC236}">
                <a16:creationId xmlns:a16="http://schemas.microsoft.com/office/drawing/2014/main" xmlns="" id="{8722A8B4-B4D2-4BC0-BB20-C01B4DA85FC7}"/>
              </a:ext>
            </a:extLst>
          </p:cNvPr>
          <p:cNvSpPr/>
          <p:nvPr/>
        </p:nvSpPr>
        <p:spPr>
          <a:xfrm>
            <a:off x="253218" y="1260966"/>
            <a:ext cx="11760591" cy="5099537"/>
          </a:xfrm>
          <a:prstGeom prst="rect">
            <a:avLst/>
          </a:prstGeom>
          <a:ln w="38100">
            <a:solidFill>
              <a:schemeClr val="accent6"/>
            </a:solidFill>
            <a:prstDash val="sysDot"/>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lvl="0" algn="ctr"/>
            <a:r>
              <a:rPr lang="fr-FR" sz="4000" b="1" dirty="0">
                <a:solidFill>
                  <a:schemeClr val="accent2">
                    <a:lumMod val="75000"/>
                  </a:schemeClr>
                </a:solidFill>
              </a:rPr>
              <a:t>Une variable peut être quantitative ( Age, nombre d’enfants dans une famille,…) </a:t>
            </a:r>
            <a:r>
              <a:rPr lang="fr-FR" sz="4000" b="1" u="sng" dirty="0">
                <a:solidFill>
                  <a:schemeClr val="accent2">
                    <a:lumMod val="75000"/>
                  </a:schemeClr>
                </a:solidFill>
              </a:rPr>
              <a:t>chiffrée et mesurée. </a:t>
            </a:r>
            <a:r>
              <a:rPr lang="fr-FR" sz="4000" b="1" dirty="0">
                <a:solidFill>
                  <a:schemeClr val="accent2">
                    <a:lumMod val="75000"/>
                  </a:schemeClr>
                </a:solidFill>
              </a:rPr>
              <a:t> Exprimés en terme de valeur numérique.</a:t>
            </a:r>
          </a:p>
          <a:p>
            <a:pPr lvl="0" algn="ctr"/>
            <a:r>
              <a:rPr lang="fr-FR" sz="4000" b="1" dirty="0">
                <a:solidFill>
                  <a:schemeClr val="accent2">
                    <a:lumMod val="75000"/>
                  </a:schemeClr>
                </a:solidFill>
                <a:effectLst>
                  <a:outerShdw blurRad="38100" dist="38100" dir="2700000" algn="tl">
                    <a:srgbClr val="000000">
                      <a:alpha val="43137"/>
                    </a:srgbClr>
                  </a:outerShdw>
                </a:effectLst>
              </a:rPr>
              <a:t>comme elle peut être qualitative ( la couleur des yeux, opinion, catégories,…). </a:t>
            </a:r>
          </a:p>
        </p:txBody>
      </p:sp>
      <p:sp>
        <p:nvSpPr>
          <p:cNvPr id="8" name="Rectangle 7">
            <a:extLst>
              <a:ext uri="{FF2B5EF4-FFF2-40B4-BE49-F238E27FC236}">
                <a16:creationId xmlns:a16="http://schemas.microsoft.com/office/drawing/2014/main" xmlns="" id="{C150EE58-7D3D-475C-A688-0E3965FB934C}"/>
              </a:ext>
            </a:extLst>
          </p:cNvPr>
          <p:cNvSpPr/>
          <p:nvPr/>
        </p:nvSpPr>
        <p:spPr>
          <a:xfrm>
            <a:off x="3390314" y="497497"/>
            <a:ext cx="5669280" cy="578693"/>
          </a:xfrm>
          <a:prstGeom prst="rect">
            <a:avLst/>
          </a:prstGeom>
          <a:ln w="57150"/>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r>
              <a:rPr lang="fr-CA" sz="2400" b="1" dirty="0">
                <a:ln/>
                <a:solidFill>
                  <a:schemeClr val="accent1">
                    <a:lumMod val="50000"/>
                  </a:schemeClr>
                </a:solidFill>
              </a:rPr>
              <a:t>Les méthodes qualitatives et quantitatives</a:t>
            </a:r>
            <a:endParaRPr lang="fr-FR" sz="2400" b="1" dirty="0">
              <a:ln/>
              <a:solidFill>
                <a:schemeClr val="accent1">
                  <a:lumMod val="50000"/>
                </a:schemeClr>
              </a:solidFill>
            </a:endParaRPr>
          </a:p>
        </p:txBody>
      </p:sp>
    </p:spTree>
    <p:extLst>
      <p:ext uri="{BB962C8B-B14F-4D97-AF65-F5344CB8AC3E}">
        <p14:creationId xmlns:p14="http://schemas.microsoft.com/office/powerpoint/2010/main" xmlns="" val="4123571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18</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6" name="Rectangle 5">
            <a:extLst>
              <a:ext uri="{FF2B5EF4-FFF2-40B4-BE49-F238E27FC236}">
                <a16:creationId xmlns:a16="http://schemas.microsoft.com/office/drawing/2014/main" xmlns="" id="{8722A8B4-B4D2-4BC0-BB20-C01B4DA85FC7}"/>
              </a:ext>
            </a:extLst>
          </p:cNvPr>
          <p:cNvSpPr/>
          <p:nvPr/>
        </p:nvSpPr>
        <p:spPr>
          <a:xfrm>
            <a:off x="253218" y="1260966"/>
            <a:ext cx="11760591" cy="5099537"/>
          </a:xfrm>
          <a:prstGeom prst="rect">
            <a:avLst/>
          </a:prstGeom>
          <a:ln w="38100">
            <a:solidFill>
              <a:schemeClr val="accent6"/>
            </a:solidFill>
            <a:prstDash val="sysDot"/>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r>
              <a:rPr lang="fr-FR" sz="4000" b="1" dirty="0">
                <a:solidFill>
                  <a:schemeClr val="accent2">
                    <a:lumMod val="75000"/>
                  </a:schemeClr>
                </a:solidFill>
                <a:effectLst>
                  <a:outerShdw blurRad="38100" dist="38100" dir="2700000" algn="tl">
                    <a:srgbClr val="000000">
                      <a:alpha val="43137"/>
                    </a:srgbClr>
                  </a:outerShdw>
                </a:effectLst>
              </a:rPr>
              <a:t>2. la méthode quantitative:</a:t>
            </a:r>
          </a:p>
          <a:p>
            <a:pPr lvl="0" algn="ctr"/>
            <a:r>
              <a:rPr lang="fr-FR" sz="3600" dirty="0">
                <a:effectLst>
                  <a:outerShdw blurRad="38100" dist="38100" dir="2700000" algn="tl">
                    <a:srgbClr val="000000">
                      <a:alpha val="43137"/>
                    </a:srgbClr>
                  </a:outerShdw>
                </a:effectLst>
              </a:rPr>
              <a:t>Elle regroupe l’ensemble des méthodes de recherche qui font recours dans l’élaboration, la collecte et l’analyse des données, aux techniques mathématiques et statistiques, en vue de </a:t>
            </a:r>
            <a:r>
              <a:rPr lang="fr-FR" sz="3600" b="1" u="sng" dirty="0">
                <a:solidFill>
                  <a:srgbClr val="FF0000"/>
                </a:solidFill>
                <a:effectLst>
                  <a:outerShdw blurRad="38100" dist="38100" dir="2700000" algn="tl">
                    <a:srgbClr val="000000">
                      <a:alpha val="43137"/>
                    </a:srgbClr>
                  </a:outerShdw>
                </a:effectLst>
              </a:rPr>
              <a:t>décrire, d'expliquer </a:t>
            </a:r>
            <a:r>
              <a:rPr lang="fr-FR" sz="3600" dirty="0">
                <a:effectLst>
                  <a:outerShdw blurRad="38100" dist="38100" dir="2700000" algn="tl">
                    <a:srgbClr val="000000">
                      <a:alpha val="43137"/>
                    </a:srgbClr>
                  </a:outerShdw>
                </a:effectLst>
              </a:rPr>
              <a:t>et </a:t>
            </a:r>
            <a:r>
              <a:rPr lang="fr-FR" sz="3600" b="1" u="sng" dirty="0">
                <a:solidFill>
                  <a:srgbClr val="FF0000"/>
                </a:solidFill>
                <a:effectLst>
                  <a:outerShdw blurRad="38100" dist="38100" dir="2700000" algn="tl">
                    <a:srgbClr val="000000">
                      <a:alpha val="43137"/>
                    </a:srgbClr>
                  </a:outerShdw>
                </a:effectLst>
              </a:rPr>
              <a:t>prédire </a:t>
            </a:r>
            <a:r>
              <a:rPr lang="fr-FR" sz="3600" dirty="0">
                <a:effectLst>
                  <a:outerShdw blurRad="38100" dist="38100" dir="2700000" algn="tl">
                    <a:srgbClr val="000000">
                      <a:alpha val="43137"/>
                    </a:srgbClr>
                  </a:outerShdw>
                </a:effectLst>
              </a:rPr>
              <a:t>des phénomènes à l’étude. </a:t>
            </a:r>
          </a:p>
          <a:p>
            <a:pPr lvl="0" algn="ctr"/>
            <a:r>
              <a:rPr lang="fr-FR" sz="6000" b="1" dirty="0">
                <a:solidFill>
                  <a:schemeClr val="accent1"/>
                </a:solidFill>
                <a:effectLst>
                  <a:outerShdw blurRad="38100" dist="38100" dir="2700000" algn="tl">
                    <a:srgbClr val="000000">
                      <a:alpha val="43137"/>
                    </a:srgbClr>
                  </a:outerShdw>
                </a:effectLst>
              </a:rPr>
              <a:t>Elle repose entièrement sur la mesure et la relation de causalité.</a:t>
            </a:r>
          </a:p>
          <a:p>
            <a:pPr lvl="0" algn="ctr"/>
            <a:endParaRPr lang="fr-FR" sz="44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xmlns="" id="{C150EE58-7D3D-475C-A688-0E3965FB934C}"/>
              </a:ext>
            </a:extLst>
          </p:cNvPr>
          <p:cNvSpPr/>
          <p:nvPr/>
        </p:nvSpPr>
        <p:spPr>
          <a:xfrm>
            <a:off x="3390314" y="497497"/>
            <a:ext cx="5669280" cy="578693"/>
          </a:xfrm>
          <a:prstGeom prst="rect">
            <a:avLst/>
          </a:prstGeom>
          <a:ln w="57150"/>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r>
              <a:rPr lang="fr-CA" sz="2400" b="1" dirty="0">
                <a:ln/>
                <a:solidFill>
                  <a:schemeClr val="accent1">
                    <a:lumMod val="50000"/>
                  </a:schemeClr>
                </a:solidFill>
              </a:rPr>
              <a:t>Les méthodes qualitatives et quantitatives</a:t>
            </a:r>
            <a:endParaRPr lang="fr-FR" sz="2400" b="1" dirty="0">
              <a:ln/>
              <a:solidFill>
                <a:schemeClr val="accent1">
                  <a:lumMod val="50000"/>
                </a:schemeClr>
              </a:solidFill>
            </a:endParaRPr>
          </a:p>
        </p:txBody>
      </p:sp>
    </p:spTree>
    <p:extLst>
      <p:ext uri="{BB962C8B-B14F-4D97-AF65-F5344CB8AC3E}">
        <p14:creationId xmlns:p14="http://schemas.microsoft.com/office/powerpoint/2010/main" xmlns="" val="580250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49128F9-8F7A-4014-A4CA-94849C6BC274}"/>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Footer Placeholder 2">
            <a:extLst>
              <a:ext uri="{FF2B5EF4-FFF2-40B4-BE49-F238E27FC236}">
                <a16:creationId xmlns:a16="http://schemas.microsoft.com/office/drawing/2014/main" xmlns="" id="{F76AC3D2-56B9-4409-82F6-64BBC7F30797}"/>
              </a:ext>
            </a:extLst>
          </p:cNvPr>
          <p:cNvSpPr>
            <a:spLocks noGrp="1"/>
          </p:cNvSpPr>
          <p:nvPr>
            <p:ph type="ftr" sz="quarter" idx="11"/>
          </p:nvPr>
        </p:nvSpPr>
        <p:spPr/>
        <p:txBody>
          <a:bodyPr/>
          <a:lstStyle/>
          <a:p>
            <a:r>
              <a:rPr lang="fr-FR"/>
              <a:t>cours de module Ecoles et Méthodes S II</a:t>
            </a:r>
          </a:p>
        </p:txBody>
      </p:sp>
      <p:sp>
        <p:nvSpPr>
          <p:cNvPr id="4" name="Slide Number Placeholder 3">
            <a:extLst>
              <a:ext uri="{FF2B5EF4-FFF2-40B4-BE49-F238E27FC236}">
                <a16:creationId xmlns:a16="http://schemas.microsoft.com/office/drawing/2014/main" xmlns="" id="{58FCD265-8802-4D0A-A428-44E9399F3E24}"/>
              </a:ext>
            </a:extLst>
          </p:cNvPr>
          <p:cNvSpPr>
            <a:spLocks noGrp="1"/>
          </p:cNvSpPr>
          <p:nvPr>
            <p:ph type="sldNum" sz="quarter" idx="12"/>
          </p:nvPr>
        </p:nvSpPr>
        <p:spPr/>
        <p:txBody>
          <a:bodyPr/>
          <a:lstStyle/>
          <a:p>
            <a:fld id="{CAB54A99-A9B2-4F33-AF98-75DC35EFD87D}" type="slidenum">
              <a:rPr lang="fr-FR" smtClean="0"/>
              <a:pPr/>
              <a:t>19</a:t>
            </a:fld>
            <a:endParaRPr lang="fr-FR"/>
          </a:p>
        </p:txBody>
      </p:sp>
      <p:sp>
        <p:nvSpPr>
          <p:cNvPr id="5" name="Rectangle 4">
            <a:extLst>
              <a:ext uri="{FF2B5EF4-FFF2-40B4-BE49-F238E27FC236}">
                <a16:creationId xmlns:a16="http://schemas.microsoft.com/office/drawing/2014/main" xmlns="" id="{C568F0BD-847B-4FA2-95C5-FA5F15A1ADAC}"/>
              </a:ext>
            </a:extLst>
          </p:cNvPr>
          <p:cNvSpPr/>
          <p:nvPr/>
        </p:nvSpPr>
        <p:spPr>
          <a:xfrm>
            <a:off x="689318" y="165834"/>
            <a:ext cx="11197882" cy="5386090"/>
          </a:xfrm>
          <a:prstGeom prst="rect">
            <a:avLst/>
          </a:prstGeom>
        </p:spPr>
        <p:txBody>
          <a:bodyPr wrap="square">
            <a:spAutoFit/>
          </a:bodyPr>
          <a:lstStyle/>
          <a:p>
            <a:r>
              <a:rPr lang="fr-FR" sz="2800" dirty="0">
                <a:solidFill>
                  <a:srgbClr val="333E48"/>
                </a:solidFill>
                <a:latin typeface="National 2"/>
              </a:rPr>
              <a:t>Exemples d'utilisation de questions qualitatives et quantitatives</a:t>
            </a:r>
          </a:p>
          <a:p>
            <a:r>
              <a:rPr lang="fr-FR" sz="2800" dirty="0">
                <a:solidFill>
                  <a:srgbClr val="333E48"/>
                </a:solidFill>
                <a:latin typeface="National 2"/>
              </a:rPr>
              <a:t>Notre </a:t>
            </a:r>
            <a:r>
              <a:rPr lang="fr-FR" sz="2800" dirty="0">
                <a:solidFill>
                  <a:srgbClr val="007FAA"/>
                </a:solidFill>
                <a:latin typeface="National 2"/>
                <a:hlinkClick r:id="rId2"/>
              </a:rPr>
              <a:t>modèle de sondage sur la satisfaction clients</a:t>
            </a:r>
            <a:r>
              <a:rPr lang="fr-FR" sz="2800" dirty="0">
                <a:solidFill>
                  <a:srgbClr val="333E48"/>
                </a:solidFill>
                <a:latin typeface="National 2"/>
              </a:rPr>
              <a:t> illustre bien la manière dont vous pouvez combiner </a:t>
            </a:r>
            <a:r>
              <a:rPr lang="fr-FR" sz="2800" dirty="0">
                <a:solidFill>
                  <a:srgbClr val="007FAA"/>
                </a:solidFill>
                <a:latin typeface="National 2"/>
                <a:hlinkClick r:id="rId3"/>
              </a:rPr>
              <a:t>questions qualitatives et quantitatives</a:t>
            </a:r>
            <a:r>
              <a:rPr lang="fr-FR" sz="2800" dirty="0">
                <a:solidFill>
                  <a:srgbClr val="333E48"/>
                </a:solidFill>
                <a:latin typeface="National 2"/>
              </a:rPr>
              <a:t> pour obtenir une vision complète de la performance de votre produit ou service.</a:t>
            </a:r>
          </a:p>
          <a:p>
            <a:r>
              <a:rPr lang="fr-FR" sz="3600" b="1" dirty="0">
                <a:solidFill>
                  <a:srgbClr val="333E48"/>
                </a:solidFill>
                <a:latin typeface="National 2"/>
              </a:rPr>
              <a:t>Questions quantitatives :</a:t>
            </a:r>
          </a:p>
          <a:p>
            <a:r>
              <a:rPr lang="fr-FR" sz="2800" b="1" dirty="0">
                <a:solidFill>
                  <a:srgbClr val="333E48"/>
                </a:solidFill>
                <a:latin typeface="National 2"/>
              </a:rPr>
              <a:t>Depuis combien de temps êtes-vous client chez nous ?</a:t>
            </a:r>
          </a:p>
          <a:p>
            <a:pPr>
              <a:buFont typeface="Arial" panose="020B0604020202020204" pitchFamily="34" charset="0"/>
              <a:buChar char="•"/>
            </a:pPr>
            <a:r>
              <a:rPr lang="fr-FR" sz="2800" dirty="0">
                <a:solidFill>
                  <a:srgbClr val="333E48"/>
                </a:solidFill>
                <a:latin typeface="National 2"/>
              </a:rPr>
              <a:t>C'est mon premier achat</a:t>
            </a:r>
          </a:p>
          <a:p>
            <a:pPr>
              <a:buFont typeface="Arial" panose="020B0604020202020204" pitchFamily="34" charset="0"/>
              <a:buChar char="•"/>
            </a:pPr>
            <a:r>
              <a:rPr lang="fr-FR" sz="2800" dirty="0">
                <a:solidFill>
                  <a:srgbClr val="333E48"/>
                </a:solidFill>
                <a:latin typeface="National 2"/>
              </a:rPr>
              <a:t>Moins de 6 mois</a:t>
            </a:r>
          </a:p>
          <a:p>
            <a:pPr>
              <a:buFont typeface="Arial" panose="020B0604020202020204" pitchFamily="34" charset="0"/>
              <a:buChar char="•"/>
            </a:pPr>
            <a:r>
              <a:rPr lang="fr-FR" sz="2800" dirty="0">
                <a:solidFill>
                  <a:srgbClr val="333E48"/>
                </a:solidFill>
                <a:latin typeface="National 2"/>
              </a:rPr>
              <a:t>Entre 6 mois et 1 an</a:t>
            </a:r>
          </a:p>
          <a:p>
            <a:pPr>
              <a:buFont typeface="Arial" panose="020B0604020202020204" pitchFamily="34" charset="0"/>
              <a:buChar char="•"/>
            </a:pPr>
            <a:r>
              <a:rPr lang="fr-FR" sz="2800" dirty="0">
                <a:solidFill>
                  <a:srgbClr val="333E48"/>
                </a:solidFill>
                <a:latin typeface="National 2"/>
              </a:rPr>
              <a:t>Entre 1 et 2 ans</a:t>
            </a:r>
          </a:p>
          <a:p>
            <a:pPr>
              <a:buFont typeface="Arial" panose="020B0604020202020204" pitchFamily="34" charset="0"/>
              <a:buChar char="•"/>
            </a:pPr>
            <a:r>
              <a:rPr lang="fr-FR" sz="2800" dirty="0">
                <a:solidFill>
                  <a:srgbClr val="333E48"/>
                </a:solidFill>
                <a:latin typeface="National 2"/>
              </a:rPr>
              <a:t>Plus de 2 ans</a:t>
            </a:r>
          </a:p>
          <a:p>
            <a:pPr>
              <a:buFont typeface="Arial" panose="020B0604020202020204" pitchFamily="34" charset="0"/>
              <a:buChar char="•"/>
            </a:pPr>
            <a:r>
              <a:rPr lang="fr-FR" sz="2800" dirty="0">
                <a:solidFill>
                  <a:srgbClr val="333E48"/>
                </a:solidFill>
                <a:latin typeface="National 2"/>
              </a:rPr>
              <a:t>Je n'ai encore effectué aucun achat</a:t>
            </a:r>
            <a:endParaRPr lang="fr-FR" sz="2800" b="0" i="0" dirty="0">
              <a:solidFill>
                <a:srgbClr val="333E48"/>
              </a:solidFill>
              <a:effectLst/>
              <a:latin typeface="National 2"/>
            </a:endParaRPr>
          </a:p>
        </p:txBody>
      </p:sp>
    </p:spTree>
    <p:extLst>
      <p:ext uri="{BB962C8B-B14F-4D97-AF65-F5344CB8AC3E}">
        <p14:creationId xmlns:p14="http://schemas.microsoft.com/office/powerpoint/2010/main" xmlns="" val="2217662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D6A8F31-CAE0-43AA-A1B8-B950811FF0A7}"/>
              </a:ext>
            </a:extLst>
          </p:cNvPr>
          <p:cNvSpPr>
            <a:spLocks noGrp="1"/>
          </p:cNvSpPr>
          <p:nvPr>
            <p:ph type="ctrTitle"/>
          </p:nvPr>
        </p:nvSpPr>
        <p:spPr>
          <a:xfrm>
            <a:off x="4660489" y="136525"/>
            <a:ext cx="2984091" cy="398207"/>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fr-FR" sz="1800" b="1" dirty="0"/>
              <a:t/>
            </a:r>
            <a:br>
              <a:rPr lang="fr-FR" sz="1800" b="1" dirty="0"/>
            </a:br>
            <a:r>
              <a:rPr lang="fr-FR" sz="1800" b="1" dirty="0"/>
              <a:t/>
            </a:r>
            <a:br>
              <a:rPr lang="fr-FR" sz="1800" b="1" dirty="0"/>
            </a:br>
            <a:r>
              <a:rPr lang="fr-FR" sz="1800" b="1" dirty="0"/>
              <a:t/>
            </a:r>
            <a:br>
              <a:rPr lang="fr-FR" sz="1800" b="1" dirty="0"/>
            </a:br>
            <a:r>
              <a:rPr lang="fr-FR" sz="1800" b="1" dirty="0"/>
              <a:t/>
            </a:r>
            <a:br>
              <a:rPr lang="fr-FR" sz="1800" b="1" dirty="0"/>
            </a:br>
            <a:r>
              <a:rPr lang="fr-FR" sz="1800" b="1" dirty="0"/>
              <a:t/>
            </a:r>
            <a:br>
              <a:rPr lang="fr-FR" sz="1800" b="1" dirty="0"/>
            </a:br>
            <a:r>
              <a:rPr lang="fr-FR" sz="1800" b="1" dirty="0"/>
              <a:t>Aperçu du programme de S2</a:t>
            </a:r>
            <a:endParaRPr lang="fr-FR" sz="2800" dirty="0"/>
          </a:p>
        </p:txBody>
      </p:sp>
      <p:sp>
        <p:nvSpPr>
          <p:cNvPr id="3" name="Sous-titre 2">
            <a:extLst>
              <a:ext uri="{FF2B5EF4-FFF2-40B4-BE49-F238E27FC236}">
                <a16:creationId xmlns:a16="http://schemas.microsoft.com/office/drawing/2014/main" xmlns="" id="{1856D5CA-710A-434C-A4DC-AD8491F3146C}"/>
              </a:ext>
            </a:extLst>
          </p:cNvPr>
          <p:cNvSpPr>
            <a:spLocks noGrp="1"/>
          </p:cNvSpPr>
          <p:nvPr>
            <p:ph type="subTitle" idx="1"/>
          </p:nvPr>
        </p:nvSpPr>
        <p:spPr>
          <a:xfrm>
            <a:off x="1101427" y="914399"/>
            <a:ext cx="10741528" cy="5324169"/>
          </a:xfrm>
        </p:spPr>
        <p:txBody>
          <a:bodyPr>
            <a:normAutofit fontScale="62500" lnSpcReduction="20000"/>
          </a:bodyPr>
          <a:lstStyle/>
          <a:p>
            <a:pPr algn="just"/>
            <a:r>
              <a:rPr lang="fr-FR" sz="4800" dirty="0">
                <a:latin typeface="Agency FB" panose="020B0503020202020204" pitchFamily="34" charset="0"/>
              </a:rPr>
              <a:t>	Ce programme de Semestre II de module écoles et méthodes se compose de trois axes principaux que l’étudiant est tenu d’appréhender et de saisir pour réussir son examen final.</a:t>
            </a:r>
          </a:p>
          <a:p>
            <a:pPr algn="just"/>
            <a:r>
              <a:rPr lang="fr-FR" sz="4800" dirty="0">
                <a:latin typeface="Agency FB" panose="020B0503020202020204" pitchFamily="34" charset="0"/>
              </a:rPr>
              <a:t>	Il s’agit en premier lieu de l’axe réservé à la méthodologie où nous allons traiter de la différence entre méthodologie et méthode ainsi que les concepts fondamentaux qui ont trait à ce champ. </a:t>
            </a:r>
          </a:p>
          <a:p>
            <a:pPr algn="just"/>
            <a:r>
              <a:rPr lang="fr-FR" sz="4800" dirty="0">
                <a:latin typeface="Agency FB" panose="020B0503020202020204" pitchFamily="34" charset="0"/>
              </a:rPr>
              <a:t>	Ensuite, nous entamerons le deuxième axe qui sera voué à la démarche scientifique en sciences humaines où nous focaliserons notre attention sur la conception de Gaston Bachelard en partant de sa célèbre affirmation selon laquelle </a:t>
            </a:r>
            <a:r>
              <a:rPr lang="fr-FR" sz="4800" b="1" dirty="0">
                <a:latin typeface="Agency FB" panose="020B0503020202020204" pitchFamily="34" charset="0"/>
              </a:rPr>
              <a:t>« le fait scientifique est  conquis, construit et constaté ». </a:t>
            </a:r>
            <a:r>
              <a:rPr lang="fr-FR" sz="4800" dirty="0">
                <a:latin typeface="Agency FB" panose="020B0503020202020204" pitchFamily="34" charset="0"/>
              </a:rPr>
              <a:t>Ce qui se traduit par les trois principaux actes de la démarche scientifique à savoir : </a:t>
            </a:r>
            <a:r>
              <a:rPr lang="fr-FR" sz="4800" b="1" dirty="0">
                <a:latin typeface="Agency FB" panose="020B0503020202020204" pitchFamily="34" charset="0"/>
              </a:rPr>
              <a:t>la rupture, la construction et la constatation. </a:t>
            </a:r>
          </a:p>
          <a:p>
            <a:pPr algn="just"/>
            <a:r>
              <a:rPr lang="fr-FR" sz="4800" dirty="0">
                <a:latin typeface="Agency FB" panose="020B0503020202020204" pitchFamily="34" charset="0"/>
              </a:rPr>
              <a:t>	Enfin, le dernier axe s’intéressera aux sept étapes de la recherche scientifique en sciences humaines.</a:t>
            </a:r>
          </a:p>
        </p:txBody>
      </p:sp>
      <p:sp>
        <p:nvSpPr>
          <p:cNvPr id="5" name="Espace réservé de la date 4">
            <a:extLst>
              <a:ext uri="{FF2B5EF4-FFF2-40B4-BE49-F238E27FC236}">
                <a16:creationId xmlns:a16="http://schemas.microsoft.com/office/drawing/2014/main" xmlns="" id="{9920E564-234D-4816-93C9-88283CFEC891}"/>
              </a:ext>
            </a:extLst>
          </p:cNvPr>
          <p:cNvSpPr>
            <a:spLocks noGrp="1"/>
          </p:cNvSpPr>
          <p:nvPr>
            <p:ph type="dt" sz="half" idx="10"/>
          </p:nvPr>
        </p:nvSpPr>
        <p:spPr/>
        <p:txBody>
          <a:bodyPr/>
          <a:lstStyle/>
          <a:p>
            <a:fld id="{FFC1A183-A62C-445B-9EC5-24BF482BB819}" type="datetime1">
              <a:rPr lang="fr-FR" smtClean="0"/>
              <a:pPr/>
              <a:t>08/05/2021</a:t>
            </a:fld>
            <a:endParaRPr lang="fr-FR"/>
          </a:p>
        </p:txBody>
      </p:sp>
      <p:sp>
        <p:nvSpPr>
          <p:cNvPr id="6" name="Espace réservé du pied de page 5">
            <a:extLst>
              <a:ext uri="{FF2B5EF4-FFF2-40B4-BE49-F238E27FC236}">
                <a16:creationId xmlns:a16="http://schemas.microsoft.com/office/drawing/2014/main" xmlns="" id="{9EAAB1F5-999D-40C7-870C-2130D63FB929}"/>
              </a:ext>
            </a:extLst>
          </p:cNvPr>
          <p:cNvSpPr>
            <a:spLocks noGrp="1"/>
          </p:cNvSpPr>
          <p:nvPr>
            <p:ph type="ftr" sz="quarter" idx="11"/>
          </p:nvPr>
        </p:nvSpPr>
        <p:spPr/>
        <p:txBody>
          <a:bodyPr/>
          <a:lstStyle/>
          <a:p>
            <a:r>
              <a:rPr lang="fr-FR"/>
              <a:t>cours de module Ecoles et Méthodes S II</a:t>
            </a:r>
          </a:p>
        </p:txBody>
      </p:sp>
      <p:sp>
        <p:nvSpPr>
          <p:cNvPr id="7" name="Espace réservé du numéro de diapositive 6">
            <a:extLst>
              <a:ext uri="{FF2B5EF4-FFF2-40B4-BE49-F238E27FC236}">
                <a16:creationId xmlns:a16="http://schemas.microsoft.com/office/drawing/2014/main" xmlns="" id="{BCCE8F32-B942-449B-BC74-D90D87A5F324}"/>
              </a:ext>
            </a:extLst>
          </p:cNvPr>
          <p:cNvSpPr>
            <a:spLocks noGrp="1"/>
          </p:cNvSpPr>
          <p:nvPr>
            <p:ph type="sldNum" sz="quarter" idx="12"/>
          </p:nvPr>
        </p:nvSpPr>
        <p:spPr/>
        <p:txBody>
          <a:bodyPr/>
          <a:lstStyle/>
          <a:p>
            <a:fld id="{CAB54A99-A9B2-4F33-AF98-75DC35EFD87D}" type="slidenum">
              <a:rPr lang="fr-FR" smtClean="0"/>
              <a:pPr/>
              <a:t>2</a:t>
            </a:fld>
            <a:endParaRPr lang="fr-FR"/>
          </a:p>
        </p:txBody>
      </p:sp>
    </p:spTree>
    <p:extLst>
      <p:ext uri="{BB962C8B-B14F-4D97-AF65-F5344CB8AC3E}">
        <p14:creationId xmlns:p14="http://schemas.microsoft.com/office/powerpoint/2010/main" xmlns="" val="2125446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2B9366A-CE8B-4C06-93C1-A5622FC1D7E8}"/>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Footer Placeholder 2">
            <a:extLst>
              <a:ext uri="{FF2B5EF4-FFF2-40B4-BE49-F238E27FC236}">
                <a16:creationId xmlns:a16="http://schemas.microsoft.com/office/drawing/2014/main" xmlns="" id="{A084EDB7-3FDC-4C49-98A0-5CA8596C7CAD}"/>
              </a:ext>
            </a:extLst>
          </p:cNvPr>
          <p:cNvSpPr>
            <a:spLocks noGrp="1"/>
          </p:cNvSpPr>
          <p:nvPr>
            <p:ph type="ftr" sz="quarter" idx="11"/>
          </p:nvPr>
        </p:nvSpPr>
        <p:spPr/>
        <p:txBody>
          <a:bodyPr/>
          <a:lstStyle/>
          <a:p>
            <a:r>
              <a:rPr lang="fr-FR"/>
              <a:t>cours de module Ecoles et Méthodes S II</a:t>
            </a:r>
          </a:p>
        </p:txBody>
      </p:sp>
      <p:sp>
        <p:nvSpPr>
          <p:cNvPr id="4" name="Slide Number Placeholder 3">
            <a:extLst>
              <a:ext uri="{FF2B5EF4-FFF2-40B4-BE49-F238E27FC236}">
                <a16:creationId xmlns:a16="http://schemas.microsoft.com/office/drawing/2014/main" xmlns="" id="{BA01B013-9378-45C5-942F-B407760E5410}"/>
              </a:ext>
            </a:extLst>
          </p:cNvPr>
          <p:cNvSpPr>
            <a:spLocks noGrp="1"/>
          </p:cNvSpPr>
          <p:nvPr>
            <p:ph type="sldNum" sz="quarter" idx="12"/>
          </p:nvPr>
        </p:nvSpPr>
        <p:spPr/>
        <p:txBody>
          <a:bodyPr/>
          <a:lstStyle/>
          <a:p>
            <a:fld id="{CAB54A99-A9B2-4F33-AF98-75DC35EFD87D}" type="slidenum">
              <a:rPr lang="fr-FR" smtClean="0"/>
              <a:pPr/>
              <a:t>20</a:t>
            </a:fld>
            <a:endParaRPr lang="fr-FR"/>
          </a:p>
        </p:txBody>
      </p:sp>
      <p:sp>
        <p:nvSpPr>
          <p:cNvPr id="5" name="Rectangle 4">
            <a:extLst>
              <a:ext uri="{FF2B5EF4-FFF2-40B4-BE49-F238E27FC236}">
                <a16:creationId xmlns:a16="http://schemas.microsoft.com/office/drawing/2014/main" xmlns="" id="{0EFE1136-C587-412E-AE17-D39DF5FADDC4}"/>
              </a:ext>
            </a:extLst>
          </p:cNvPr>
          <p:cNvSpPr/>
          <p:nvPr/>
        </p:nvSpPr>
        <p:spPr>
          <a:xfrm>
            <a:off x="286043" y="661408"/>
            <a:ext cx="11619914" cy="4524315"/>
          </a:xfrm>
          <a:prstGeom prst="rect">
            <a:avLst/>
          </a:prstGeom>
        </p:spPr>
        <p:txBody>
          <a:bodyPr wrap="square">
            <a:spAutoFit/>
          </a:bodyPr>
          <a:lstStyle/>
          <a:p>
            <a:r>
              <a:rPr lang="fr-FR" sz="3200" b="1" dirty="0">
                <a:solidFill>
                  <a:srgbClr val="333E48"/>
                </a:solidFill>
                <a:latin typeface="National 2"/>
              </a:rPr>
              <a:t>lorsque vous commettez une erreur, votre supérieur réagit-il de manière constructive ?</a:t>
            </a:r>
          </a:p>
          <a:p>
            <a:pPr>
              <a:buFont typeface="Arial" panose="020B0604020202020204" pitchFamily="34" charset="0"/>
              <a:buChar char="•"/>
            </a:pPr>
            <a:r>
              <a:rPr lang="fr-FR" sz="3200" dirty="0">
                <a:solidFill>
                  <a:srgbClr val="333E48"/>
                </a:solidFill>
                <a:latin typeface="National 2"/>
              </a:rPr>
              <a:t>Toujours</a:t>
            </a:r>
          </a:p>
          <a:p>
            <a:pPr>
              <a:buFont typeface="Arial" panose="020B0604020202020204" pitchFamily="34" charset="0"/>
              <a:buChar char="•"/>
            </a:pPr>
            <a:r>
              <a:rPr lang="fr-FR" sz="3200" dirty="0">
                <a:solidFill>
                  <a:srgbClr val="333E48"/>
                </a:solidFill>
                <a:latin typeface="National 2"/>
              </a:rPr>
              <a:t>La plupart du temps</a:t>
            </a:r>
          </a:p>
          <a:p>
            <a:pPr>
              <a:buFont typeface="Arial" panose="020B0604020202020204" pitchFamily="34" charset="0"/>
              <a:buChar char="•"/>
            </a:pPr>
            <a:r>
              <a:rPr lang="fr-FR" sz="3200" dirty="0">
                <a:solidFill>
                  <a:srgbClr val="333E48"/>
                </a:solidFill>
                <a:latin typeface="National 2"/>
              </a:rPr>
              <a:t>Environ une fois sur deux</a:t>
            </a:r>
          </a:p>
          <a:p>
            <a:pPr>
              <a:buFont typeface="Arial" panose="020B0604020202020204" pitchFamily="34" charset="0"/>
              <a:buChar char="•"/>
            </a:pPr>
            <a:r>
              <a:rPr lang="fr-FR" sz="3200" dirty="0">
                <a:solidFill>
                  <a:srgbClr val="333E48"/>
                </a:solidFill>
                <a:latin typeface="National 2"/>
              </a:rPr>
              <a:t>De temps en temps</a:t>
            </a:r>
          </a:p>
          <a:p>
            <a:pPr>
              <a:buFont typeface="Arial" panose="020B0604020202020204" pitchFamily="34" charset="0"/>
              <a:buChar char="•"/>
            </a:pPr>
            <a:r>
              <a:rPr lang="fr-FR" sz="3200" dirty="0">
                <a:solidFill>
                  <a:srgbClr val="333E48"/>
                </a:solidFill>
                <a:latin typeface="National 2"/>
              </a:rPr>
              <a:t>Jamais</a:t>
            </a:r>
          </a:p>
          <a:p>
            <a:r>
              <a:rPr lang="fr-FR" sz="3200" b="1" dirty="0">
                <a:solidFill>
                  <a:srgbClr val="333E48"/>
                </a:solidFill>
                <a:latin typeface="National 2"/>
              </a:rPr>
              <a:t>Question qualitative :</a:t>
            </a:r>
          </a:p>
          <a:p>
            <a:pPr>
              <a:buFont typeface="Arial" panose="020B0604020202020204" pitchFamily="34" charset="0"/>
              <a:buChar char="•"/>
            </a:pPr>
            <a:r>
              <a:rPr lang="fr-FR" sz="3200" dirty="0">
                <a:solidFill>
                  <a:srgbClr val="333E48"/>
                </a:solidFill>
                <a:latin typeface="National 2"/>
              </a:rPr>
              <a:t>Que devrait faire votre supérieur pour améliorer ses performances ?</a:t>
            </a:r>
            <a:endParaRPr lang="fr-FR" sz="3200" b="0" i="0" dirty="0">
              <a:solidFill>
                <a:srgbClr val="333E48"/>
              </a:solidFill>
              <a:effectLst/>
              <a:latin typeface="National 2"/>
            </a:endParaRPr>
          </a:p>
        </p:txBody>
      </p:sp>
    </p:spTree>
    <p:extLst>
      <p:ext uri="{BB962C8B-B14F-4D97-AF65-F5344CB8AC3E}">
        <p14:creationId xmlns:p14="http://schemas.microsoft.com/office/powerpoint/2010/main" xmlns="" val="1834214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21</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6" name="Rectangle 5">
            <a:extLst>
              <a:ext uri="{FF2B5EF4-FFF2-40B4-BE49-F238E27FC236}">
                <a16:creationId xmlns:a16="http://schemas.microsoft.com/office/drawing/2014/main" xmlns="" id="{8722A8B4-B4D2-4BC0-BB20-C01B4DA85FC7}"/>
              </a:ext>
            </a:extLst>
          </p:cNvPr>
          <p:cNvSpPr/>
          <p:nvPr/>
        </p:nvSpPr>
        <p:spPr>
          <a:xfrm>
            <a:off x="253218" y="1260966"/>
            <a:ext cx="11760591" cy="5099537"/>
          </a:xfrm>
          <a:prstGeom prst="rect">
            <a:avLst/>
          </a:prstGeom>
          <a:ln w="38100">
            <a:solidFill>
              <a:schemeClr val="accent6"/>
            </a:solidFill>
            <a:prstDash val="sysDot"/>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r>
              <a:rPr lang="fr-FR" sz="4000" b="1" dirty="0">
                <a:solidFill>
                  <a:schemeClr val="accent2">
                    <a:lumMod val="75000"/>
                  </a:schemeClr>
                </a:solidFill>
                <a:effectLst>
                  <a:outerShdw blurRad="38100" dist="38100" dir="2700000" algn="tl">
                    <a:srgbClr val="000000">
                      <a:alpha val="43137"/>
                    </a:srgbClr>
                  </a:outerShdw>
                </a:effectLst>
              </a:rPr>
              <a:t>2. la méthode qualitative:</a:t>
            </a:r>
          </a:p>
          <a:p>
            <a:pPr lvl="0" algn="ctr"/>
            <a:r>
              <a:rPr lang="fr-FR" sz="3600" dirty="0">
                <a:effectLst>
                  <a:outerShdw blurRad="38100" dist="38100" dir="2700000" algn="tl">
                    <a:srgbClr val="000000">
                      <a:alpha val="43137"/>
                    </a:srgbClr>
                  </a:outerShdw>
                </a:effectLst>
              </a:rPr>
              <a:t>Elle regroupe l’ensemble des méthodes de recherche qui font recours </a:t>
            </a:r>
            <a:r>
              <a:rPr lang="fr-FR" sz="3600" dirty="0">
                <a:solidFill>
                  <a:schemeClr val="tx1"/>
                </a:solidFill>
              </a:rPr>
              <a:t>dans</a:t>
            </a:r>
            <a:r>
              <a:rPr lang="fr-FR" sz="3600" dirty="0">
                <a:solidFill>
                  <a:schemeClr val="tx1"/>
                </a:solidFill>
                <a:effectLst>
                  <a:outerShdw blurRad="38100" dist="38100" dir="2700000" algn="tl">
                    <a:srgbClr val="000000">
                      <a:alpha val="43137"/>
                    </a:srgbClr>
                  </a:outerShdw>
                </a:effectLst>
              </a:rPr>
              <a:t> l’élaboration</a:t>
            </a:r>
            <a:r>
              <a:rPr lang="fr-FR" sz="3600" dirty="0">
                <a:effectLst>
                  <a:outerShdw blurRad="38100" dist="38100" dir="2700000" algn="tl">
                    <a:srgbClr val="000000">
                      <a:alpha val="43137"/>
                    </a:srgbClr>
                  </a:outerShdw>
                </a:effectLst>
              </a:rPr>
              <a:t>, la collecte et l’analyse des données, aux techniques qualitatives ( verbales, non quantifiables, étude des motivations, les interprétations,..).</a:t>
            </a:r>
            <a:endParaRPr lang="fr-FR" sz="3600" dirty="0">
              <a:solidFill>
                <a:schemeClr val="tx1"/>
              </a:solidFill>
              <a:effectLst>
                <a:outerShdw blurRad="38100" dist="38100" dir="2700000" algn="tl">
                  <a:srgbClr val="000000">
                    <a:alpha val="43137"/>
                  </a:srgbClr>
                </a:outerShdw>
              </a:effectLst>
            </a:endParaRPr>
          </a:p>
          <a:p>
            <a:pPr lvl="0" algn="ctr"/>
            <a:r>
              <a:rPr lang="fr-FR" sz="3600" i="1" dirty="0">
                <a:solidFill>
                  <a:srgbClr val="00B050"/>
                </a:solidFill>
                <a:effectLst>
                  <a:outerShdw blurRad="38100" dist="38100" dir="2700000" algn="tl">
                    <a:srgbClr val="000000">
                      <a:alpha val="43137"/>
                    </a:srgbClr>
                  </a:outerShdw>
                </a:effectLst>
              </a:rPr>
              <a:t>La recherche qualitative est particulièrement appropriée lorsque les facteurs observés sont </a:t>
            </a:r>
            <a:r>
              <a:rPr lang="fr-FR" sz="3600" b="1" i="1" u="sng" dirty="0">
                <a:solidFill>
                  <a:srgbClr val="00B050"/>
                </a:solidFill>
                <a:effectLst>
                  <a:outerShdw blurRad="38100" dist="38100" dir="2700000" algn="tl">
                    <a:srgbClr val="000000">
                      <a:alpha val="43137"/>
                    </a:srgbClr>
                  </a:outerShdw>
                </a:effectLst>
              </a:rPr>
              <a:t>subjectifs,</a:t>
            </a:r>
            <a:r>
              <a:rPr lang="fr-FR" sz="3600" i="1" dirty="0">
                <a:solidFill>
                  <a:srgbClr val="00B050"/>
                </a:solidFill>
                <a:effectLst>
                  <a:outerShdw blurRad="38100" dist="38100" dir="2700000" algn="tl">
                    <a:srgbClr val="000000">
                      <a:alpha val="43137"/>
                    </a:srgbClr>
                  </a:outerShdw>
                </a:effectLst>
              </a:rPr>
              <a:t> donc difficiles à</a:t>
            </a:r>
          </a:p>
          <a:p>
            <a:pPr lvl="0" algn="ctr"/>
            <a:r>
              <a:rPr lang="fr-FR" sz="3600" i="1" dirty="0">
                <a:solidFill>
                  <a:srgbClr val="00B050"/>
                </a:solidFill>
                <a:effectLst>
                  <a:outerShdw blurRad="38100" dist="38100" dir="2700000" algn="tl">
                    <a:srgbClr val="000000">
                      <a:alpha val="43137"/>
                    </a:srgbClr>
                  </a:outerShdw>
                </a:effectLst>
              </a:rPr>
              <a:t>mesurer.</a:t>
            </a:r>
          </a:p>
          <a:p>
            <a:pPr lvl="0" algn="ctr"/>
            <a:endParaRPr lang="fr-FR" sz="4000" b="1" dirty="0">
              <a:solidFill>
                <a:srgbClr val="00B050"/>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xmlns="" id="{C150EE58-7D3D-475C-A688-0E3965FB934C}"/>
              </a:ext>
            </a:extLst>
          </p:cNvPr>
          <p:cNvSpPr/>
          <p:nvPr/>
        </p:nvSpPr>
        <p:spPr>
          <a:xfrm>
            <a:off x="3390314" y="497497"/>
            <a:ext cx="5669280" cy="578693"/>
          </a:xfrm>
          <a:prstGeom prst="rect">
            <a:avLst/>
          </a:prstGeom>
          <a:ln w="57150"/>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r>
              <a:rPr lang="fr-CA" sz="2400" b="1" dirty="0">
                <a:ln/>
                <a:solidFill>
                  <a:schemeClr val="accent1">
                    <a:lumMod val="50000"/>
                  </a:schemeClr>
                </a:solidFill>
              </a:rPr>
              <a:t>Les méthodes qualitatives et quantitatives</a:t>
            </a:r>
            <a:endParaRPr lang="fr-FR" sz="2400" b="1" dirty="0">
              <a:ln/>
              <a:solidFill>
                <a:schemeClr val="accent1">
                  <a:lumMod val="50000"/>
                </a:schemeClr>
              </a:solidFill>
            </a:endParaRPr>
          </a:p>
        </p:txBody>
      </p:sp>
    </p:spTree>
    <p:extLst>
      <p:ext uri="{BB962C8B-B14F-4D97-AF65-F5344CB8AC3E}">
        <p14:creationId xmlns:p14="http://schemas.microsoft.com/office/powerpoint/2010/main" xmlns="" val="3709359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22</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6" name="Rectangle 5">
            <a:extLst>
              <a:ext uri="{FF2B5EF4-FFF2-40B4-BE49-F238E27FC236}">
                <a16:creationId xmlns:a16="http://schemas.microsoft.com/office/drawing/2014/main" xmlns="" id="{8722A8B4-B4D2-4BC0-BB20-C01B4DA85FC7}"/>
              </a:ext>
            </a:extLst>
          </p:cNvPr>
          <p:cNvSpPr/>
          <p:nvPr/>
        </p:nvSpPr>
        <p:spPr>
          <a:xfrm>
            <a:off x="253218" y="1260966"/>
            <a:ext cx="11760591" cy="5099537"/>
          </a:xfrm>
          <a:prstGeom prst="rect">
            <a:avLst/>
          </a:prstGeom>
          <a:ln w="38100">
            <a:solidFill>
              <a:schemeClr val="accent6"/>
            </a:solidFill>
            <a:prstDash val="sysDot"/>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r>
              <a:rPr lang="fr-FR" sz="4000" b="1" dirty="0">
                <a:solidFill>
                  <a:schemeClr val="accent2">
                    <a:lumMod val="75000"/>
                  </a:schemeClr>
                </a:solidFill>
                <a:effectLst>
                  <a:outerShdw blurRad="38100" dist="38100" dir="2700000" algn="tl">
                    <a:srgbClr val="000000">
                      <a:alpha val="43137"/>
                    </a:srgbClr>
                  </a:outerShdw>
                </a:effectLst>
              </a:rPr>
              <a:t>2. la méthode qualitative:</a:t>
            </a:r>
          </a:p>
          <a:p>
            <a:pPr lvl="0" algn="ctr"/>
            <a:r>
              <a:rPr lang="fr-FR" sz="4000" i="1" dirty="0">
                <a:solidFill>
                  <a:srgbClr val="00B050"/>
                </a:solidFill>
                <a:effectLst>
                  <a:outerShdw blurRad="38100" dist="38100" dir="2700000" algn="tl">
                    <a:srgbClr val="000000">
                      <a:alpha val="43137"/>
                    </a:srgbClr>
                  </a:outerShdw>
                </a:effectLst>
              </a:rPr>
              <a:t>Cette méthode permet aussi d’explorer les émotions, les sentiments, ainsi que les comportements et les expériences personnelles. Elle peut contribuer à une meilleure compréhension du fonctionnement des sujets et des interactions entre eux. </a:t>
            </a: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xmlns="" id="{C150EE58-7D3D-475C-A688-0E3965FB934C}"/>
              </a:ext>
            </a:extLst>
          </p:cNvPr>
          <p:cNvSpPr/>
          <p:nvPr/>
        </p:nvSpPr>
        <p:spPr>
          <a:xfrm>
            <a:off x="3390314" y="497497"/>
            <a:ext cx="5669280" cy="578693"/>
          </a:xfrm>
          <a:prstGeom prst="rect">
            <a:avLst/>
          </a:prstGeom>
          <a:ln w="57150"/>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r>
              <a:rPr lang="fr-CA" sz="2400" b="1" dirty="0">
                <a:ln/>
                <a:solidFill>
                  <a:schemeClr val="accent1">
                    <a:lumMod val="50000"/>
                  </a:schemeClr>
                </a:solidFill>
              </a:rPr>
              <a:t>Les méthodes qualitatives et quantitatives</a:t>
            </a:r>
            <a:endParaRPr lang="fr-FR" sz="2400" b="1" dirty="0">
              <a:ln/>
              <a:solidFill>
                <a:schemeClr val="accent1">
                  <a:lumMod val="50000"/>
                </a:schemeClr>
              </a:solidFill>
            </a:endParaRPr>
          </a:p>
        </p:txBody>
      </p:sp>
    </p:spTree>
    <p:extLst>
      <p:ext uri="{BB962C8B-B14F-4D97-AF65-F5344CB8AC3E}">
        <p14:creationId xmlns:p14="http://schemas.microsoft.com/office/powerpoint/2010/main" xmlns="" val="2531430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6F34F00-2C43-4657-B1B7-985A733D2E04}"/>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Footer Placeholder 2">
            <a:extLst>
              <a:ext uri="{FF2B5EF4-FFF2-40B4-BE49-F238E27FC236}">
                <a16:creationId xmlns:a16="http://schemas.microsoft.com/office/drawing/2014/main" xmlns="" id="{2A3E44AC-C990-4811-AD61-67DCB4F64B05}"/>
              </a:ext>
            </a:extLst>
          </p:cNvPr>
          <p:cNvSpPr>
            <a:spLocks noGrp="1"/>
          </p:cNvSpPr>
          <p:nvPr>
            <p:ph type="ftr" sz="quarter" idx="11"/>
          </p:nvPr>
        </p:nvSpPr>
        <p:spPr/>
        <p:txBody>
          <a:bodyPr/>
          <a:lstStyle/>
          <a:p>
            <a:r>
              <a:rPr lang="fr-FR"/>
              <a:t>cours de module Ecoles et Méthodes S II</a:t>
            </a:r>
          </a:p>
        </p:txBody>
      </p:sp>
      <p:sp>
        <p:nvSpPr>
          <p:cNvPr id="4" name="Slide Number Placeholder 3">
            <a:extLst>
              <a:ext uri="{FF2B5EF4-FFF2-40B4-BE49-F238E27FC236}">
                <a16:creationId xmlns:a16="http://schemas.microsoft.com/office/drawing/2014/main" xmlns="" id="{5620B4A0-6966-49B6-B3D9-7067E95B4080}"/>
              </a:ext>
            </a:extLst>
          </p:cNvPr>
          <p:cNvSpPr>
            <a:spLocks noGrp="1"/>
          </p:cNvSpPr>
          <p:nvPr>
            <p:ph type="sldNum" sz="quarter" idx="12"/>
          </p:nvPr>
        </p:nvSpPr>
        <p:spPr/>
        <p:txBody>
          <a:bodyPr/>
          <a:lstStyle/>
          <a:p>
            <a:fld id="{CAB54A99-A9B2-4F33-AF98-75DC35EFD87D}" type="slidenum">
              <a:rPr lang="fr-FR" smtClean="0"/>
              <a:pPr/>
              <a:t>23</a:t>
            </a:fld>
            <a:endParaRPr lang="fr-FR"/>
          </a:p>
        </p:txBody>
      </p:sp>
      <p:sp>
        <p:nvSpPr>
          <p:cNvPr id="5" name="Rectangle 4">
            <a:extLst>
              <a:ext uri="{FF2B5EF4-FFF2-40B4-BE49-F238E27FC236}">
                <a16:creationId xmlns:a16="http://schemas.microsoft.com/office/drawing/2014/main" xmlns="" id="{F83C5329-53C1-4193-911A-43BFFD239878}"/>
              </a:ext>
            </a:extLst>
          </p:cNvPr>
          <p:cNvSpPr/>
          <p:nvPr/>
        </p:nvSpPr>
        <p:spPr>
          <a:xfrm>
            <a:off x="838200" y="681143"/>
            <a:ext cx="10987316" cy="8710077"/>
          </a:xfrm>
          <a:prstGeom prst="rect">
            <a:avLst/>
          </a:prstGeom>
        </p:spPr>
        <p:txBody>
          <a:bodyPr wrap="square">
            <a:spAutoFit/>
          </a:bodyPr>
          <a:lstStyle/>
          <a:p>
            <a:pPr algn="ctr"/>
            <a:r>
              <a:rPr lang="fr-FR" sz="4000" b="1" dirty="0"/>
              <a:t>Méthodes quanti ou </a:t>
            </a:r>
            <a:r>
              <a:rPr lang="fr-FR" sz="4000" b="1" dirty="0" err="1"/>
              <a:t>quali</a:t>
            </a:r>
            <a:r>
              <a:rPr lang="fr-FR" sz="4000" b="1" dirty="0"/>
              <a:t> n’est pas seulement un processus technique </a:t>
            </a:r>
            <a:r>
              <a:rPr lang="fr-FR" sz="4000" dirty="0"/>
              <a:t>si veux quantifier je fais ça sinon je fais ça </a:t>
            </a:r>
          </a:p>
          <a:p>
            <a:pPr algn="ctr"/>
            <a:r>
              <a:rPr lang="fr-FR" sz="4000" dirty="0"/>
              <a:t>Mais deux approches et deux modèles de production de la connaissance, celle qui vise la </a:t>
            </a:r>
            <a:r>
              <a:rPr lang="fr-FR" sz="4000" b="1" dirty="0"/>
              <a:t>généralisation et dégager des lois générales </a:t>
            </a:r>
          </a:p>
          <a:p>
            <a:pPr algn="ctr"/>
            <a:r>
              <a:rPr lang="fr-FR" sz="4000" dirty="0"/>
              <a:t>Et celle qui vise la compréhension </a:t>
            </a:r>
            <a:r>
              <a:rPr lang="fr-FR" sz="4000" b="1" dirty="0"/>
              <a:t>donc SS vs SN</a:t>
            </a:r>
          </a:p>
          <a:p>
            <a:endParaRPr lang="fr-FR" sz="4000" dirty="0"/>
          </a:p>
          <a:p>
            <a:endParaRPr lang="fr-FR" sz="4000" dirty="0"/>
          </a:p>
          <a:p>
            <a:endParaRPr lang="fr-FR" sz="4000" dirty="0"/>
          </a:p>
          <a:p>
            <a:endParaRPr lang="fr-FR" sz="4000" dirty="0"/>
          </a:p>
          <a:p>
            <a:endParaRPr lang="fr-FR" sz="4000" dirty="0"/>
          </a:p>
          <a:p>
            <a:endParaRPr lang="fr-FR" sz="4000" dirty="0"/>
          </a:p>
          <a:p>
            <a:endParaRPr lang="fr-FR" sz="4000" dirty="0"/>
          </a:p>
        </p:txBody>
      </p:sp>
    </p:spTree>
    <p:extLst>
      <p:ext uri="{BB962C8B-B14F-4D97-AF65-F5344CB8AC3E}">
        <p14:creationId xmlns:p14="http://schemas.microsoft.com/office/powerpoint/2010/main" xmlns="" val="4034149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24</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6" name="Rectangle 5">
            <a:extLst>
              <a:ext uri="{FF2B5EF4-FFF2-40B4-BE49-F238E27FC236}">
                <a16:creationId xmlns:a16="http://schemas.microsoft.com/office/drawing/2014/main" xmlns="" id="{8722A8B4-B4D2-4BC0-BB20-C01B4DA85FC7}"/>
              </a:ext>
            </a:extLst>
          </p:cNvPr>
          <p:cNvSpPr/>
          <p:nvPr/>
        </p:nvSpPr>
        <p:spPr>
          <a:xfrm>
            <a:off x="253218" y="1260966"/>
            <a:ext cx="11760591" cy="5099537"/>
          </a:xfrm>
          <a:prstGeom prst="rect">
            <a:avLst/>
          </a:prstGeom>
          <a:ln w="38100">
            <a:solidFill>
              <a:schemeClr val="accent6"/>
            </a:solidFill>
            <a:prstDash val="sysDot"/>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xmlns="" id="{C150EE58-7D3D-475C-A688-0E3965FB934C}"/>
              </a:ext>
            </a:extLst>
          </p:cNvPr>
          <p:cNvSpPr/>
          <p:nvPr/>
        </p:nvSpPr>
        <p:spPr>
          <a:xfrm>
            <a:off x="3390314" y="497497"/>
            <a:ext cx="5669280" cy="578693"/>
          </a:xfrm>
          <a:prstGeom prst="rect">
            <a:avLst/>
          </a:prstGeom>
          <a:ln w="57150"/>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r>
              <a:rPr lang="fr-CA" sz="2400" b="1" dirty="0">
                <a:ln/>
                <a:solidFill>
                  <a:schemeClr val="accent1">
                    <a:lumMod val="50000"/>
                  </a:schemeClr>
                </a:solidFill>
              </a:rPr>
              <a:t>Les méthodes qualitatives et quantitatives</a:t>
            </a:r>
            <a:endParaRPr lang="fr-FR" sz="2400" b="1" dirty="0">
              <a:ln/>
              <a:solidFill>
                <a:schemeClr val="accent1">
                  <a:lumMod val="50000"/>
                </a:schemeClr>
              </a:solidFill>
            </a:endParaRPr>
          </a:p>
        </p:txBody>
      </p:sp>
      <p:graphicFrame>
        <p:nvGraphicFramePr>
          <p:cNvPr id="7" name="Tableau 6">
            <a:extLst>
              <a:ext uri="{FF2B5EF4-FFF2-40B4-BE49-F238E27FC236}">
                <a16:creationId xmlns:a16="http://schemas.microsoft.com/office/drawing/2014/main" xmlns="" id="{8B924452-BE8B-4034-9752-D762100CB22B}"/>
              </a:ext>
            </a:extLst>
          </p:cNvPr>
          <p:cNvGraphicFramePr>
            <a:graphicFrameLocks noGrp="1"/>
          </p:cNvGraphicFramePr>
          <p:nvPr>
            <p:extLst>
              <p:ext uri="{D42A27DB-BD31-4B8C-83A1-F6EECF244321}">
                <p14:modId xmlns:p14="http://schemas.microsoft.com/office/powerpoint/2010/main" xmlns="" val="3486490362"/>
              </p:ext>
            </p:extLst>
          </p:nvPr>
        </p:nvGraphicFramePr>
        <p:xfrm>
          <a:off x="984737" y="1315023"/>
          <a:ext cx="10185011" cy="4351913"/>
        </p:xfrm>
        <a:graphic>
          <a:graphicData uri="http://schemas.openxmlformats.org/drawingml/2006/table">
            <a:tbl>
              <a:tblPr firstRow="1" bandRow="1">
                <a:tableStyleId>{5C22544A-7EE6-4342-B048-85BDC9FD1C3A}</a:tableStyleId>
              </a:tblPr>
              <a:tblGrid>
                <a:gridCol w="5011173">
                  <a:extLst>
                    <a:ext uri="{9D8B030D-6E8A-4147-A177-3AD203B41FA5}">
                      <a16:colId xmlns:a16="http://schemas.microsoft.com/office/drawing/2014/main" xmlns="" val="4121439015"/>
                    </a:ext>
                  </a:extLst>
                </a:gridCol>
                <a:gridCol w="5173838">
                  <a:extLst>
                    <a:ext uri="{9D8B030D-6E8A-4147-A177-3AD203B41FA5}">
                      <a16:colId xmlns:a16="http://schemas.microsoft.com/office/drawing/2014/main" xmlns="" val="1700946879"/>
                    </a:ext>
                  </a:extLst>
                </a:gridCol>
              </a:tblGrid>
              <a:tr h="772541">
                <a:tc>
                  <a:txBody>
                    <a:bodyPr/>
                    <a:lstStyle/>
                    <a:p>
                      <a:pPr algn="ctr"/>
                      <a:r>
                        <a:rPr lang="fr-FR" sz="2800" dirty="0"/>
                        <a:t>Méthodes quantitatives </a:t>
                      </a:r>
                    </a:p>
                  </a:txBody>
                  <a:tcPr/>
                </a:tc>
                <a:tc>
                  <a:txBody>
                    <a:bodyPr/>
                    <a:lstStyle/>
                    <a:p>
                      <a:pPr algn="ctr"/>
                      <a:r>
                        <a:rPr lang="fr-FR" sz="2800" dirty="0"/>
                        <a:t>Méthodes qualitatives </a:t>
                      </a:r>
                    </a:p>
                  </a:txBody>
                  <a:tcPr/>
                </a:tc>
                <a:extLst>
                  <a:ext uri="{0D108BD9-81ED-4DB2-BD59-A6C34878D82A}">
                    <a16:rowId xmlns:a16="http://schemas.microsoft.com/office/drawing/2014/main" xmlns="" val="1733496869"/>
                  </a:ext>
                </a:extLst>
              </a:tr>
              <a:tr h="3579372">
                <a:tc>
                  <a:txBody>
                    <a:bodyPr/>
                    <a:lstStyle/>
                    <a:p>
                      <a:pPr marL="285750" indent="-285750">
                        <a:buFontTx/>
                        <a:buChar char="-"/>
                      </a:pPr>
                      <a:r>
                        <a:rPr lang="fr-FR" sz="2000" dirty="0">
                          <a:latin typeface="Abadi" panose="020B0604020104020204" pitchFamily="34" charset="0"/>
                        </a:rPr>
                        <a:t>Quantité </a:t>
                      </a:r>
                    </a:p>
                    <a:p>
                      <a:pPr marL="285750" indent="-285750">
                        <a:buFontTx/>
                        <a:buChar char="-"/>
                      </a:pPr>
                      <a:r>
                        <a:rPr lang="fr-FR" sz="2000" dirty="0">
                          <a:latin typeface="Abadi" panose="020B0604020104020204" pitchFamily="34" charset="0"/>
                        </a:rPr>
                        <a:t>Données mesurables</a:t>
                      </a:r>
                    </a:p>
                    <a:p>
                      <a:pPr marL="285750" indent="-285750">
                        <a:buFontTx/>
                        <a:buChar char="-"/>
                      </a:pPr>
                      <a:r>
                        <a:rPr lang="fr-FR" sz="2000" dirty="0">
                          <a:latin typeface="Abadi" panose="020B0604020104020204" pitchFamily="34" charset="0"/>
                        </a:rPr>
                        <a:t>Explication et causalité</a:t>
                      </a:r>
                    </a:p>
                    <a:p>
                      <a:pPr marL="285750" indent="-285750">
                        <a:buFontTx/>
                        <a:buChar char="-"/>
                      </a:pPr>
                      <a:r>
                        <a:rPr lang="fr-FR" sz="2000" dirty="0">
                          <a:latin typeface="Abadi" panose="020B0604020104020204" pitchFamily="34" charset="0"/>
                        </a:rPr>
                        <a:t>Techniques mathématiques et statistiques</a:t>
                      </a:r>
                    </a:p>
                    <a:p>
                      <a:pPr marL="285750" indent="-285750">
                        <a:buFontTx/>
                        <a:buChar char="-"/>
                      </a:pPr>
                      <a:r>
                        <a:rPr lang="fr-FR" sz="2000" dirty="0">
                          <a:latin typeface="Abadi" panose="020B0604020104020204" pitchFamily="34" charset="0"/>
                        </a:rPr>
                        <a:t>Présentée sous forme de tableaux, des proportions, des formules,… </a:t>
                      </a:r>
                    </a:p>
                    <a:p>
                      <a:pPr marL="285750" indent="-285750">
                        <a:buFontTx/>
                        <a:buChar char="-"/>
                      </a:pPr>
                      <a:r>
                        <a:rPr lang="fr-FR" sz="2000" dirty="0">
                          <a:latin typeface="Abadi" panose="020B0604020104020204" pitchFamily="34" charset="0"/>
                        </a:rPr>
                        <a:t>Dégager des corrélations entre les variables</a:t>
                      </a:r>
                    </a:p>
                    <a:p>
                      <a:pPr marL="285750" indent="-285750">
                        <a:buFontTx/>
                        <a:buChar char="-"/>
                      </a:pPr>
                      <a:endParaRPr lang="fr-FR" sz="2000" dirty="0">
                        <a:latin typeface="Abadi" panose="020B0604020104020204" pitchFamily="34" charset="0"/>
                      </a:endParaRPr>
                    </a:p>
                  </a:txBody>
                  <a:tcPr/>
                </a:tc>
                <a:tc>
                  <a:txBody>
                    <a:bodyPr/>
                    <a:lstStyle/>
                    <a:p>
                      <a:pPr marL="285750" indent="-285750">
                        <a:buFontTx/>
                        <a:buChar char="-"/>
                      </a:pPr>
                      <a:r>
                        <a:rPr lang="fr-FR" sz="2000" dirty="0">
                          <a:latin typeface="Abadi" panose="020B0604020104020204" pitchFamily="34" charset="0"/>
                        </a:rPr>
                        <a:t>Qualité </a:t>
                      </a:r>
                    </a:p>
                    <a:p>
                      <a:pPr marL="285750" indent="-285750">
                        <a:buFontTx/>
                        <a:buChar char="-"/>
                      </a:pPr>
                      <a:r>
                        <a:rPr lang="fr-FR" sz="2000" dirty="0">
                          <a:latin typeface="Abadi" panose="020B0604020104020204" pitchFamily="34" charset="0"/>
                        </a:rPr>
                        <a:t>Données non mesurables</a:t>
                      </a:r>
                    </a:p>
                    <a:p>
                      <a:pPr marL="285750" indent="-285750">
                        <a:buFontTx/>
                        <a:buChar char="-"/>
                      </a:pPr>
                      <a:r>
                        <a:rPr lang="fr-FR" sz="2000" dirty="0">
                          <a:latin typeface="Abadi" panose="020B0604020104020204" pitchFamily="34" charset="0"/>
                        </a:rPr>
                        <a:t>Compréhension et interaction </a:t>
                      </a:r>
                    </a:p>
                    <a:p>
                      <a:pPr marL="285750" indent="-285750">
                        <a:buFontTx/>
                        <a:buChar char="-"/>
                      </a:pPr>
                      <a:r>
                        <a:rPr lang="fr-FR" sz="2000" dirty="0">
                          <a:latin typeface="Abadi" panose="020B0604020104020204" pitchFamily="34" charset="0"/>
                        </a:rPr>
                        <a:t>Techniques d’analyse verbale, de discours, de contenu. </a:t>
                      </a:r>
                    </a:p>
                    <a:p>
                      <a:pPr marL="285750" indent="-285750">
                        <a:buFontTx/>
                        <a:buChar char="-"/>
                      </a:pPr>
                      <a:r>
                        <a:rPr lang="fr-FR" sz="2000" dirty="0">
                          <a:latin typeface="Abadi" panose="020B0604020104020204" pitchFamily="34" charset="0"/>
                        </a:rPr>
                        <a:t>Présentée sous forme de texte, de concepts, des attitudes, ….</a:t>
                      </a:r>
                    </a:p>
                    <a:p>
                      <a:pPr marL="285750" indent="-285750">
                        <a:buFontTx/>
                        <a:buChar char="-"/>
                      </a:pPr>
                      <a:r>
                        <a:rPr lang="fr-FR" sz="2000" dirty="0">
                          <a:latin typeface="Abadi" panose="020B0604020104020204" pitchFamily="34" charset="0"/>
                        </a:rPr>
                        <a:t>Dégager des significations entre les variables</a:t>
                      </a:r>
                    </a:p>
                    <a:p>
                      <a:pPr marL="285750" indent="-285750">
                        <a:buFontTx/>
                        <a:buChar char="-"/>
                      </a:pPr>
                      <a:endParaRPr lang="fr-FR" sz="2000" dirty="0">
                        <a:latin typeface="Abadi" panose="020B0604020104020204" pitchFamily="34" charset="0"/>
                      </a:endParaRPr>
                    </a:p>
                    <a:p>
                      <a:pPr marL="285750" indent="-285750">
                        <a:buFontTx/>
                        <a:buChar char="-"/>
                      </a:pPr>
                      <a:endParaRPr lang="fr-FR" sz="2000" dirty="0">
                        <a:latin typeface="Abadi" panose="020B0604020104020204" pitchFamily="34" charset="0"/>
                      </a:endParaRPr>
                    </a:p>
                  </a:txBody>
                  <a:tcPr/>
                </a:tc>
                <a:extLst>
                  <a:ext uri="{0D108BD9-81ED-4DB2-BD59-A6C34878D82A}">
                    <a16:rowId xmlns:a16="http://schemas.microsoft.com/office/drawing/2014/main" xmlns="" val="469258020"/>
                  </a:ext>
                </a:extLst>
              </a:tr>
            </a:tbl>
          </a:graphicData>
        </a:graphic>
      </p:graphicFrame>
    </p:spTree>
    <p:extLst>
      <p:ext uri="{BB962C8B-B14F-4D97-AF65-F5344CB8AC3E}">
        <p14:creationId xmlns:p14="http://schemas.microsoft.com/office/powerpoint/2010/main" xmlns="" val="200897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25</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6" name="Rectangle 5">
            <a:extLst>
              <a:ext uri="{FF2B5EF4-FFF2-40B4-BE49-F238E27FC236}">
                <a16:creationId xmlns:a16="http://schemas.microsoft.com/office/drawing/2014/main" xmlns="" id="{8722A8B4-B4D2-4BC0-BB20-C01B4DA85FC7}"/>
              </a:ext>
            </a:extLst>
          </p:cNvPr>
          <p:cNvSpPr/>
          <p:nvPr/>
        </p:nvSpPr>
        <p:spPr>
          <a:xfrm>
            <a:off x="253218" y="1260966"/>
            <a:ext cx="11760591" cy="5099537"/>
          </a:xfrm>
          <a:prstGeom prst="rect">
            <a:avLst/>
          </a:prstGeom>
          <a:ln w="38100">
            <a:solidFill>
              <a:schemeClr val="accent6"/>
            </a:solidFill>
            <a:prstDash val="sysDot"/>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xmlns="" id="{C150EE58-7D3D-475C-A688-0E3965FB934C}"/>
              </a:ext>
            </a:extLst>
          </p:cNvPr>
          <p:cNvSpPr/>
          <p:nvPr/>
        </p:nvSpPr>
        <p:spPr>
          <a:xfrm>
            <a:off x="3390314" y="497497"/>
            <a:ext cx="5669280" cy="578693"/>
          </a:xfrm>
          <a:prstGeom prst="rect">
            <a:avLst/>
          </a:prstGeom>
          <a:ln w="57150"/>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r>
              <a:rPr lang="fr-CA" sz="2400" b="1" dirty="0">
                <a:ln/>
                <a:solidFill>
                  <a:schemeClr val="accent1">
                    <a:lumMod val="50000"/>
                  </a:schemeClr>
                </a:solidFill>
              </a:rPr>
              <a:t>Les méthodes qualitatives et quantitatives</a:t>
            </a:r>
            <a:endParaRPr lang="fr-FR" sz="2400" b="1" dirty="0">
              <a:ln/>
              <a:solidFill>
                <a:schemeClr val="accent1">
                  <a:lumMod val="50000"/>
                </a:schemeClr>
              </a:solidFill>
            </a:endParaRPr>
          </a:p>
        </p:txBody>
      </p:sp>
      <p:graphicFrame>
        <p:nvGraphicFramePr>
          <p:cNvPr id="7" name="Tableau 6">
            <a:extLst>
              <a:ext uri="{FF2B5EF4-FFF2-40B4-BE49-F238E27FC236}">
                <a16:creationId xmlns:a16="http://schemas.microsoft.com/office/drawing/2014/main" xmlns="" id="{8B924452-BE8B-4034-9752-D762100CB22B}"/>
              </a:ext>
            </a:extLst>
          </p:cNvPr>
          <p:cNvGraphicFramePr>
            <a:graphicFrameLocks noGrp="1"/>
          </p:cNvGraphicFramePr>
          <p:nvPr>
            <p:extLst>
              <p:ext uri="{D42A27DB-BD31-4B8C-83A1-F6EECF244321}">
                <p14:modId xmlns:p14="http://schemas.microsoft.com/office/powerpoint/2010/main" xmlns="" val="1228551025"/>
              </p:ext>
            </p:extLst>
          </p:nvPr>
        </p:nvGraphicFramePr>
        <p:xfrm>
          <a:off x="1003494" y="1819661"/>
          <a:ext cx="10185011" cy="3596160"/>
        </p:xfrm>
        <a:graphic>
          <a:graphicData uri="http://schemas.openxmlformats.org/drawingml/2006/table">
            <a:tbl>
              <a:tblPr firstRow="1" bandRow="1">
                <a:tableStyleId>{5C22544A-7EE6-4342-B048-85BDC9FD1C3A}</a:tableStyleId>
              </a:tblPr>
              <a:tblGrid>
                <a:gridCol w="5011173">
                  <a:extLst>
                    <a:ext uri="{9D8B030D-6E8A-4147-A177-3AD203B41FA5}">
                      <a16:colId xmlns:a16="http://schemas.microsoft.com/office/drawing/2014/main" xmlns="" val="4121439015"/>
                    </a:ext>
                  </a:extLst>
                </a:gridCol>
                <a:gridCol w="5173838">
                  <a:extLst>
                    <a:ext uri="{9D8B030D-6E8A-4147-A177-3AD203B41FA5}">
                      <a16:colId xmlns:a16="http://schemas.microsoft.com/office/drawing/2014/main" xmlns="" val="1700946879"/>
                    </a:ext>
                  </a:extLst>
                </a:gridCol>
              </a:tblGrid>
              <a:tr h="370570">
                <a:tc gridSpan="2">
                  <a:txBody>
                    <a:bodyPr/>
                    <a:lstStyle/>
                    <a:p>
                      <a:pPr algn="ctr"/>
                      <a:r>
                        <a:rPr lang="fr-FR" sz="2800" dirty="0"/>
                        <a:t>Les principales techniques utilisées par chaque méthode</a:t>
                      </a:r>
                    </a:p>
                  </a:txBody>
                  <a:tcPr/>
                </a:tc>
                <a:tc hMerge="1">
                  <a:txBody>
                    <a:bodyPr/>
                    <a:lstStyle/>
                    <a:p>
                      <a:pPr algn="ctr"/>
                      <a:endParaRPr lang="fr-FR" sz="2800" dirty="0"/>
                    </a:p>
                  </a:txBody>
                  <a:tcPr/>
                </a:tc>
                <a:extLst>
                  <a:ext uri="{0D108BD9-81ED-4DB2-BD59-A6C34878D82A}">
                    <a16:rowId xmlns:a16="http://schemas.microsoft.com/office/drawing/2014/main" xmlns="" val="1733496869"/>
                  </a:ext>
                </a:extLst>
              </a:tr>
              <a:tr h="370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t>Méthodes quantitatives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t>Méthodes qualitatives </a:t>
                      </a:r>
                    </a:p>
                  </a:txBody>
                  <a:tcPr anchor="ctr"/>
                </a:tc>
                <a:extLst>
                  <a:ext uri="{0D108BD9-81ED-4DB2-BD59-A6C34878D82A}">
                    <a16:rowId xmlns:a16="http://schemas.microsoft.com/office/drawing/2014/main" xmlns="" val="1057824718"/>
                  </a:ext>
                </a:extLst>
              </a:tr>
              <a:tr h="2559840">
                <a:tc>
                  <a:txBody>
                    <a:bodyPr/>
                    <a:lstStyle/>
                    <a:p>
                      <a:pPr marL="285750" indent="-285750">
                        <a:buFontTx/>
                        <a:buChar char="-"/>
                      </a:pPr>
                      <a:r>
                        <a:rPr lang="fr-FR" sz="2800" dirty="0">
                          <a:latin typeface="Abadi" panose="020B0604020104020204" pitchFamily="34" charset="0"/>
                        </a:rPr>
                        <a:t> Le questionnaire </a:t>
                      </a:r>
                    </a:p>
                    <a:p>
                      <a:pPr marL="285750" indent="-285750">
                        <a:buFontTx/>
                        <a:buChar char="-"/>
                      </a:pPr>
                      <a:r>
                        <a:rPr lang="fr-FR" sz="2800" dirty="0">
                          <a:latin typeface="Abadi" panose="020B0604020104020204" pitchFamily="34" charset="0"/>
                        </a:rPr>
                        <a:t> Le sondage d’opinion</a:t>
                      </a:r>
                    </a:p>
                    <a:p>
                      <a:pPr marL="285750" indent="-285750">
                        <a:buFontTx/>
                        <a:buChar char="-"/>
                      </a:pPr>
                      <a:r>
                        <a:rPr lang="fr-FR" sz="2800" dirty="0">
                          <a:latin typeface="Abadi" panose="020B0604020104020204" pitchFamily="34" charset="0"/>
                        </a:rPr>
                        <a:t> Les statistiques</a:t>
                      </a:r>
                    </a:p>
                  </a:txBody>
                  <a:tcPr/>
                </a:tc>
                <a:tc>
                  <a:txBody>
                    <a:bodyPr/>
                    <a:lstStyle/>
                    <a:p>
                      <a:pPr marL="285750" indent="-285750">
                        <a:buFontTx/>
                        <a:buChar char="-"/>
                      </a:pPr>
                      <a:r>
                        <a:rPr lang="fr-FR" sz="2800" dirty="0">
                          <a:latin typeface="Abadi" panose="020B0604020104020204" pitchFamily="34" charset="0"/>
                        </a:rPr>
                        <a:t>L’entretien </a:t>
                      </a:r>
                    </a:p>
                    <a:p>
                      <a:pPr marL="285750" indent="-285750">
                        <a:buFontTx/>
                        <a:buChar char="-"/>
                      </a:pPr>
                      <a:r>
                        <a:rPr lang="fr-FR" sz="2800" dirty="0">
                          <a:latin typeface="Abadi" panose="020B0604020104020204" pitchFamily="34" charset="0"/>
                        </a:rPr>
                        <a:t>L’observation </a:t>
                      </a:r>
                    </a:p>
                    <a:p>
                      <a:pPr marL="285750" indent="-285750">
                        <a:buFontTx/>
                        <a:buChar char="-"/>
                      </a:pPr>
                      <a:r>
                        <a:rPr lang="fr-FR" sz="2800" dirty="0">
                          <a:latin typeface="Abadi" panose="020B0604020104020204" pitchFamily="34" charset="0"/>
                        </a:rPr>
                        <a:t>Focus groupe</a:t>
                      </a:r>
                    </a:p>
                    <a:p>
                      <a:pPr marL="285750" indent="-285750">
                        <a:buFontTx/>
                        <a:buChar char="-"/>
                      </a:pPr>
                      <a:r>
                        <a:rPr lang="fr-FR" sz="2800" dirty="0">
                          <a:latin typeface="Abadi" panose="020B0604020104020204" pitchFamily="34" charset="0"/>
                        </a:rPr>
                        <a:t>Monographie</a:t>
                      </a:r>
                    </a:p>
                    <a:p>
                      <a:pPr marL="285750" indent="-285750">
                        <a:buFontTx/>
                        <a:buChar char="-"/>
                      </a:pPr>
                      <a:r>
                        <a:rPr lang="fr-FR" sz="2800" dirty="0">
                          <a:latin typeface="Abadi" panose="020B0604020104020204" pitchFamily="34" charset="0"/>
                        </a:rPr>
                        <a:t> Récit de vie </a:t>
                      </a:r>
                    </a:p>
                  </a:txBody>
                  <a:tcPr/>
                </a:tc>
                <a:extLst>
                  <a:ext uri="{0D108BD9-81ED-4DB2-BD59-A6C34878D82A}">
                    <a16:rowId xmlns:a16="http://schemas.microsoft.com/office/drawing/2014/main" xmlns="" val="469258020"/>
                  </a:ext>
                </a:extLst>
              </a:tr>
            </a:tbl>
          </a:graphicData>
        </a:graphic>
      </p:graphicFrame>
    </p:spTree>
    <p:extLst>
      <p:ext uri="{BB962C8B-B14F-4D97-AF65-F5344CB8AC3E}">
        <p14:creationId xmlns:p14="http://schemas.microsoft.com/office/powerpoint/2010/main" xmlns="" val="2136940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26</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6" name="Rectangle 5">
            <a:extLst>
              <a:ext uri="{FF2B5EF4-FFF2-40B4-BE49-F238E27FC236}">
                <a16:creationId xmlns:a16="http://schemas.microsoft.com/office/drawing/2014/main" xmlns="" id="{8722A8B4-B4D2-4BC0-BB20-C01B4DA85FC7}"/>
              </a:ext>
            </a:extLst>
          </p:cNvPr>
          <p:cNvSpPr/>
          <p:nvPr/>
        </p:nvSpPr>
        <p:spPr>
          <a:xfrm>
            <a:off x="253218" y="1291676"/>
            <a:ext cx="11760591" cy="5099537"/>
          </a:xfrm>
          <a:prstGeom prst="rect">
            <a:avLst/>
          </a:prstGeom>
          <a:ln w="38100">
            <a:solidFill>
              <a:schemeClr val="accent6"/>
            </a:solidFill>
            <a:prstDash val="sysDot"/>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xmlns="" id="{C150EE58-7D3D-475C-A688-0E3965FB934C}"/>
              </a:ext>
            </a:extLst>
          </p:cNvPr>
          <p:cNvSpPr/>
          <p:nvPr/>
        </p:nvSpPr>
        <p:spPr>
          <a:xfrm>
            <a:off x="3390314" y="497497"/>
            <a:ext cx="5669280" cy="578693"/>
          </a:xfrm>
          <a:prstGeom prst="rect">
            <a:avLst/>
          </a:prstGeom>
          <a:ln w="57150"/>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r>
              <a:rPr lang="fr-CA" sz="2400" b="1" dirty="0">
                <a:ln/>
                <a:solidFill>
                  <a:schemeClr val="accent1">
                    <a:lumMod val="50000"/>
                  </a:schemeClr>
                </a:solidFill>
              </a:rPr>
              <a:t>Les méthodes qualitatives et quantitatives</a:t>
            </a:r>
            <a:endParaRPr lang="fr-FR" sz="2400" b="1" dirty="0">
              <a:ln/>
              <a:solidFill>
                <a:schemeClr val="accent1">
                  <a:lumMod val="50000"/>
                </a:schemeClr>
              </a:solidFill>
            </a:endParaRPr>
          </a:p>
        </p:txBody>
      </p:sp>
      <p:graphicFrame>
        <p:nvGraphicFramePr>
          <p:cNvPr id="7" name="Tableau 6">
            <a:extLst>
              <a:ext uri="{FF2B5EF4-FFF2-40B4-BE49-F238E27FC236}">
                <a16:creationId xmlns:a16="http://schemas.microsoft.com/office/drawing/2014/main" xmlns="" id="{8B924452-BE8B-4034-9752-D762100CB22B}"/>
              </a:ext>
            </a:extLst>
          </p:cNvPr>
          <p:cNvGraphicFramePr>
            <a:graphicFrameLocks noGrp="1"/>
          </p:cNvGraphicFramePr>
          <p:nvPr>
            <p:extLst>
              <p:ext uri="{D42A27DB-BD31-4B8C-83A1-F6EECF244321}">
                <p14:modId xmlns:p14="http://schemas.microsoft.com/office/powerpoint/2010/main" xmlns="" val="2076939997"/>
              </p:ext>
            </p:extLst>
          </p:nvPr>
        </p:nvGraphicFramePr>
        <p:xfrm>
          <a:off x="126608" y="1291676"/>
          <a:ext cx="12013809" cy="5821680"/>
        </p:xfrm>
        <a:graphic>
          <a:graphicData uri="http://schemas.openxmlformats.org/drawingml/2006/table">
            <a:tbl>
              <a:tblPr firstRow="1" bandRow="1">
                <a:tableStyleId>{5C22544A-7EE6-4342-B048-85BDC9FD1C3A}</a:tableStyleId>
              </a:tblPr>
              <a:tblGrid>
                <a:gridCol w="6323058">
                  <a:extLst>
                    <a:ext uri="{9D8B030D-6E8A-4147-A177-3AD203B41FA5}">
                      <a16:colId xmlns:a16="http://schemas.microsoft.com/office/drawing/2014/main" xmlns="" val="4121439015"/>
                    </a:ext>
                  </a:extLst>
                </a:gridCol>
                <a:gridCol w="5690751">
                  <a:extLst>
                    <a:ext uri="{9D8B030D-6E8A-4147-A177-3AD203B41FA5}">
                      <a16:colId xmlns:a16="http://schemas.microsoft.com/office/drawing/2014/main" xmlns="" val="1700946879"/>
                    </a:ext>
                  </a:extLst>
                </a:gridCol>
              </a:tblGrid>
              <a:tr h="370570">
                <a:tc gridSpan="2">
                  <a:txBody>
                    <a:bodyPr/>
                    <a:lstStyle/>
                    <a:p>
                      <a:pPr algn="ctr"/>
                      <a:r>
                        <a:rPr lang="fr-FR" sz="2800" dirty="0"/>
                        <a:t>Les principales limites de chaque méthode</a:t>
                      </a:r>
                    </a:p>
                  </a:txBody>
                  <a:tcPr/>
                </a:tc>
                <a:tc hMerge="1">
                  <a:txBody>
                    <a:bodyPr/>
                    <a:lstStyle/>
                    <a:p>
                      <a:pPr algn="ctr"/>
                      <a:endParaRPr lang="fr-FR" sz="2800" dirty="0"/>
                    </a:p>
                  </a:txBody>
                  <a:tcPr/>
                </a:tc>
                <a:extLst>
                  <a:ext uri="{0D108BD9-81ED-4DB2-BD59-A6C34878D82A}">
                    <a16:rowId xmlns:a16="http://schemas.microsoft.com/office/drawing/2014/main" xmlns="" val="1733496869"/>
                  </a:ext>
                </a:extLst>
              </a:tr>
              <a:tr h="370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srgbClr val="C00000"/>
                          </a:solidFill>
                          <a:effectLst>
                            <a:outerShdw blurRad="38100" dist="38100" dir="2700000" algn="tl">
                              <a:srgbClr val="000000">
                                <a:alpha val="43137"/>
                              </a:srgbClr>
                            </a:outerShdw>
                          </a:effectLst>
                        </a:rPr>
                        <a:t>Méthodes quantitatives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srgbClr val="C00000"/>
                          </a:solidFill>
                          <a:effectLst>
                            <a:outerShdw blurRad="38100" dist="38100" dir="2700000" algn="tl">
                              <a:srgbClr val="000000">
                                <a:alpha val="43137"/>
                              </a:srgbClr>
                            </a:outerShdw>
                          </a:effectLst>
                        </a:rPr>
                        <a:t>Méthodes qualitatives </a:t>
                      </a:r>
                    </a:p>
                  </a:txBody>
                  <a:tcPr anchor="ctr"/>
                </a:tc>
                <a:extLst>
                  <a:ext uri="{0D108BD9-81ED-4DB2-BD59-A6C34878D82A}">
                    <a16:rowId xmlns:a16="http://schemas.microsoft.com/office/drawing/2014/main" xmlns="" val="1057824718"/>
                  </a:ext>
                </a:extLst>
              </a:tr>
              <a:tr h="2559840">
                <a:tc>
                  <a:txBody>
                    <a:bodyPr/>
                    <a:lstStyle/>
                    <a:p>
                      <a:pPr marL="285750" indent="-285750">
                        <a:buFontTx/>
                        <a:buChar char="-"/>
                      </a:pPr>
                      <a:r>
                        <a:rPr lang="fr-FR" sz="2800" dirty="0">
                          <a:latin typeface="Abadi" panose="020B0604020104020204" pitchFamily="34" charset="0"/>
                        </a:rPr>
                        <a:t>La non prise en compte de l’opinion et l’attitude de l’enquêté.</a:t>
                      </a:r>
                    </a:p>
                    <a:p>
                      <a:pPr marL="285750" indent="-285750">
                        <a:buFontTx/>
                        <a:buChar char="-"/>
                      </a:pPr>
                      <a:r>
                        <a:rPr lang="fr-FR" sz="2800" dirty="0">
                          <a:latin typeface="Abadi" panose="020B0604020104020204" pitchFamily="34" charset="0"/>
                        </a:rPr>
                        <a:t>Peine à analyser le sens. </a:t>
                      </a:r>
                    </a:p>
                    <a:p>
                      <a:pPr marL="285750" indent="-285750">
                        <a:buFontTx/>
                        <a:buChar char="-"/>
                      </a:pPr>
                      <a:r>
                        <a:rPr lang="fr-FR" sz="2800" dirty="0">
                          <a:latin typeface="Abadi" panose="020B0604020104020204" pitchFamily="34" charset="0"/>
                        </a:rPr>
                        <a:t>Réponses standards</a:t>
                      </a:r>
                    </a:p>
                    <a:p>
                      <a:pPr marL="285750" indent="-285750">
                        <a:buFontTx/>
                        <a:buChar char="-"/>
                      </a:pPr>
                      <a:r>
                        <a:rPr lang="fr-FR" sz="2800" dirty="0">
                          <a:latin typeface="Abadi" panose="020B0604020104020204" pitchFamily="34" charset="0"/>
                        </a:rPr>
                        <a:t>Réponses suscitées</a:t>
                      </a:r>
                    </a:p>
                    <a:p>
                      <a:pPr marL="285750" indent="-285750">
                        <a:buFontTx/>
                        <a:buChar char="-"/>
                      </a:pPr>
                      <a:r>
                        <a:rPr lang="fr-FR" sz="2800" dirty="0">
                          <a:latin typeface="Abadi" panose="020B0604020104020204" pitchFamily="34" charset="0"/>
                        </a:rPr>
                        <a:t>Un écart entre les paroles et les actes.</a:t>
                      </a:r>
                    </a:p>
                    <a:p>
                      <a:pPr marL="285750" indent="-285750">
                        <a:buFontTx/>
                        <a:buChar char="-"/>
                      </a:pPr>
                      <a:r>
                        <a:rPr lang="fr-FR" sz="2800" dirty="0">
                          <a:latin typeface="Abadi" panose="020B0604020104020204" pitchFamily="34" charset="0"/>
                        </a:rPr>
                        <a:t> Exige une grande maitrise en particulier, théorique de sujet. (hypothèses complètement formulées). </a:t>
                      </a:r>
                    </a:p>
                  </a:txBody>
                  <a:tcPr/>
                </a:tc>
                <a:tc>
                  <a:txBody>
                    <a:bodyPr/>
                    <a:lstStyle/>
                    <a:p>
                      <a:pPr marL="285750" indent="-285750">
                        <a:buFontTx/>
                        <a:buChar char="-"/>
                      </a:pPr>
                      <a:r>
                        <a:rPr lang="fr-FR" sz="2800" dirty="0">
                          <a:latin typeface="Abadi" panose="020B0604020104020204" pitchFamily="34" charset="0"/>
                        </a:rPr>
                        <a:t> Problème et impossibilité de généralisation </a:t>
                      </a:r>
                    </a:p>
                    <a:p>
                      <a:pPr marL="285750" indent="-285750">
                        <a:buFontTx/>
                        <a:buChar char="-"/>
                      </a:pPr>
                      <a:r>
                        <a:rPr lang="fr-FR" sz="2800" dirty="0">
                          <a:latin typeface="Abadi" panose="020B0604020104020204" pitchFamily="34" charset="0"/>
                        </a:rPr>
                        <a:t> Difficulté d’analyse </a:t>
                      </a:r>
                    </a:p>
                    <a:p>
                      <a:pPr marL="285750" indent="-285750">
                        <a:buFontTx/>
                        <a:buChar char="-"/>
                      </a:pPr>
                      <a:r>
                        <a:rPr lang="fr-FR" sz="2800" dirty="0">
                          <a:latin typeface="Abadi" panose="020B0604020104020204" pitchFamily="34" charset="0"/>
                        </a:rPr>
                        <a:t> Exigeant ( formation de l’enquêteur, ..)</a:t>
                      </a:r>
                    </a:p>
                    <a:p>
                      <a:pPr marL="285750" indent="-285750">
                        <a:buFontTx/>
                        <a:buChar char="-"/>
                      </a:pPr>
                      <a:r>
                        <a:rPr lang="fr-FR" sz="2800" dirty="0">
                          <a:latin typeface="Abadi" panose="020B0604020104020204" pitchFamily="34" charset="0"/>
                        </a:rPr>
                        <a:t> Risque de refus ou de mensonges en particulier pour les questions sensibles et gênantes . </a:t>
                      </a:r>
                    </a:p>
                  </a:txBody>
                  <a:tcPr/>
                </a:tc>
                <a:extLst>
                  <a:ext uri="{0D108BD9-81ED-4DB2-BD59-A6C34878D82A}">
                    <a16:rowId xmlns:a16="http://schemas.microsoft.com/office/drawing/2014/main" xmlns="" val="469258020"/>
                  </a:ext>
                </a:extLst>
              </a:tr>
            </a:tbl>
          </a:graphicData>
        </a:graphic>
      </p:graphicFrame>
    </p:spTree>
    <p:extLst>
      <p:ext uri="{BB962C8B-B14F-4D97-AF65-F5344CB8AC3E}">
        <p14:creationId xmlns:p14="http://schemas.microsoft.com/office/powerpoint/2010/main" xmlns="" val="38487443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27</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6" name="Rectangle 5">
            <a:extLst>
              <a:ext uri="{FF2B5EF4-FFF2-40B4-BE49-F238E27FC236}">
                <a16:creationId xmlns:a16="http://schemas.microsoft.com/office/drawing/2014/main" xmlns="" id="{8722A8B4-B4D2-4BC0-BB20-C01B4DA85FC7}"/>
              </a:ext>
            </a:extLst>
          </p:cNvPr>
          <p:cNvSpPr/>
          <p:nvPr/>
        </p:nvSpPr>
        <p:spPr>
          <a:xfrm>
            <a:off x="253218" y="1291676"/>
            <a:ext cx="11760591" cy="5099537"/>
          </a:xfrm>
          <a:prstGeom prst="rect">
            <a:avLst/>
          </a:prstGeom>
          <a:ln w="38100">
            <a:solidFill>
              <a:schemeClr val="accent6"/>
            </a:solidFill>
            <a:prstDash val="sysDot"/>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lvl="0" algn="ctr"/>
            <a:r>
              <a:rPr lang="fr-FR" sz="4000" b="1" u="sng" dirty="0">
                <a:solidFill>
                  <a:schemeClr val="accent2">
                    <a:lumMod val="75000"/>
                  </a:schemeClr>
                </a:solidFill>
              </a:rPr>
              <a:t>Méthodes quantita­tives</a:t>
            </a:r>
          </a:p>
          <a:p>
            <a:pPr lvl="0" algn="ctr"/>
            <a:r>
              <a:rPr lang="fr-FR" sz="4000" b="1" i="1" dirty="0">
                <a:solidFill>
                  <a:schemeClr val="accent2">
                    <a:lumMod val="75000"/>
                  </a:schemeClr>
                </a:solidFill>
                <a:effectLst>
                  <a:outerShdw blurRad="38100" dist="38100" dir="2700000" algn="tl">
                    <a:srgbClr val="000000">
                      <a:alpha val="43137"/>
                    </a:srgbClr>
                  </a:outerShdw>
                </a:effectLst>
              </a:rPr>
              <a:t>« Ensemble de procédures pour </a:t>
            </a:r>
            <a:r>
              <a:rPr lang="fr-FR" sz="4000" b="1" i="1" u="sng" dirty="0">
                <a:solidFill>
                  <a:schemeClr val="accent1">
                    <a:lumMod val="75000"/>
                  </a:schemeClr>
                </a:solidFill>
                <a:effectLst>
                  <a:outerShdw blurRad="38100" dist="38100" dir="2700000" algn="tl">
                    <a:srgbClr val="000000">
                      <a:alpha val="43137"/>
                    </a:srgbClr>
                  </a:outerShdw>
                </a:effectLst>
              </a:rPr>
              <a:t>mesurer</a:t>
            </a:r>
            <a:r>
              <a:rPr lang="fr-FR" sz="4000" b="1" i="1" u="sng" dirty="0">
                <a:solidFill>
                  <a:schemeClr val="accent2">
                    <a:lumMod val="75000"/>
                  </a:schemeClr>
                </a:solidFill>
                <a:effectLst>
                  <a:outerShdw blurRad="38100" dist="38100" dir="2700000" algn="tl">
                    <a:srgbClr val="000000">
                      <a:alpha val="43137"/>
                    </a:srgbClr>
                  </a:outerShdw>
                </a:effectLst>
              </a:rPr>
              <a:t> </a:t>
            </a:r>
          </a:p>
          <a:p>
            <a:pPr lvl="0" algn="ctr"/>
            <a:r>
              <a:rPr lang="fr-FR" sz="4000" b="1" i="1" dirty="0">
                <a:solidFill>
                  <a:schemeClr val="accent2">
                    <a:lumMod val="75000"/>
                  </a:schemeClr>
                </a:solidFill>
                <a:effectLst>
                  <a:outerShdw blurRad="38100" dist="38100" dir="2700000" algn="tl">
                    <a:srgbClr val="000000">
                      <a:alpha val="43137"/>
                    </a:srgbClr>
                  </a:outerShdw>
                </a:effectLst>
              </a:rPr>
              <a:t>des phénomènes ».</a:t>
            </a:r>
          </a:p>
          <a:p>
            <a:pPr lvl="0" algn="ctr"/>
            <a:endParaRPr lang="fr-FR" sz="4000" b="1" i="1" dirty="0">
              <a:solidFill>
                <a:schemeClr val="accent2">
                  <a:lumMod val="75000"/>
                </a:schemeClr>
              </a:solidFill>
              <a:effectLst>
                <a:outerShdw blurRad="38100" dist="38100" dir="2700000" algn="tl">
                  <a:srgbClr val="000000">
                    <a:alpha val="43137"/>
                  </a:srgbClr>
                </a:outerShdw>
              </a:effectLst>
            </a:endParaRPr>
          </a:p>
          <a:p>
            <a:pPr lvl="0" algn="ctr"/>
            <a:r>
              <a:rPr lang="fr-FR" sz="4000" b="1" i="1" u="sng" dirty="0">
                <a:solidFill>
                  <a:schemeClr val="accent2">
                    <a:lumMod val="75000"/>
                  </a:schemeClr>
                </a:solidFill>
              </a:rPr>
              <a:t>Méthodes qualitatives</a:t>
            </a:r>
          </a:p>
          <a:p>
            <a:pPr lvl="0" algn="ctr"/>
            <a:r>
              <a:rPr lang="fr-FR" sz="4000" b="1" i="1" dirty="0">
                <a:solidFill>
                  <a:schemeClr val="accent2">
                    <a:lumMod val="75000"/>
                  </a:schemeClr>
                </a:solidFill>
                <a:effectLst>
                  <a:outerShdw blurRad="38100" dist="38100" dir="2700000" algn="tl">
                    <a:srgbClr val="000000">
                      <a:alpha val="43137"/>
                    </a:srgbClr>
                  </a:outerShdw>
                </a:effectLst>
              </a:rPr>
              <a:t>« Ensemble de procédures pour </a:t>
            </a:r>
            <a:r>
              <a:rPr lang="fr-FR" sz="4000" b="1" i="1" u="sng" dirty="0">
                <a:solidFill>
                  <a:schemeClr val="accent1">
                    <a:lumMod val="75000"/>
                  </a:schemeClr>
                </a:solidFill>
                <a:effectLst>
                  <a:outerShdw blurRad="38100" dist="38100" dir="2700000" algn="tl">
                    <a:srgbClr val="000000">
                      <a:alpha val="43137"/>
                    </a:srgbClr>
                  </a:outerShdw>
                </a:effectLst>
              </a:rPr>
              <a:t>qualifier</a:t>
            </a:r>
            <a:r>
              <a:rPr lang="fr-FR" sz="4000" b="1" i="1" dirty="0">
                <a:solidFill>
                  <a:schemeClr val="accent2">
                    <a:lumMod val="75000"/>
                  </a:schemeClr>
                </a:solidFill>
                <a:effectLst>
                  <a:outerShdw blurRad="38100" dist="38100" dir="2700000" algn="tl">
                    <a:srgbClr val="000000">
                      <a:alpha val="43137"/>
                    </a:srgbClr>
                  </a:outerShdw>
                </a:effectLst>
              </a:rPr>
              <a:t> des phénomènes ». M. Angers</a:t>
            </a:r>
          </a:p>
          <a:p>
            <a:pPr lvl="0" algn="ctr"/>
            <a:endParaRPr lang="fr-FR" sz="4000" b="1" i="1" dirty="0">
              <a:solidFill>
                <a:schemeClr val="accent2">
                  <a:lumMod val="75000"/>
                </a:schemeClr>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xmlns="" id="{C150EE58-7D3D-475C-A688-0E3965FB934C}"/>
              </a:ext>
            </a:extLst>
          </p:cNvPr>
          <p:cNvSpPr/>
          <p:nvPr/>
        </p:nvSpPr>
        <p:spPr>
          <a:xfrm>
            <a:off x="3390314" y="497497"/>
            <a:ext cx="5669280" cy="578693"/>
          </a:xfrm>
          <a:prstGeom prst="rect">
            <a:avLst/>
          </a:prstGeom>
          <a:ln w="57150"/>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r>
              <a:rPr lang="fr-CA" sz="2400" b="1" dirty="0">
                <a:ln/>
                <a:solidFill>
                  <a:schemeClr val="accent1">
                    <a:lumMod val="50000"/>
                  </a:schemeClr>
                </a:solidFill>
              </a:rPr>
              <a:t>Les méthodes qualitatives et quantitatives</a:t>
            </a:r>
            <a:endParaRPr lang="fr-FR" sz="2400" b="1" dirty="0">
              <a:ln/>
              <a:solidFill>
                <a:schemeClr val="accent1">
                  <a:lumMod val="50000"/>
                </a:schemeClr>
              </a:solidFill>
            </a:endParaRPr>
          </a:p>
        </p:txBody>
      </p:sp>
    </p:spTree>
    <p:extLst>
      <p:ext uri="{BB962C8B-B14F-4D97-AF65-F5344CB8AC3E}">
        <p14:creationId xmlns:p14="http://schemas.microsoft.com/office/powerpoint/2010/main" xmlns="" val="3687558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28</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6" name="Rectangle 5">
            <a:extLst>
              <a:ext uri="{FF2B5EF4-FFF2-40B4-BE49-F238E27FC236}">
                <a16:creationId xmlns:a16="http://schemas.microsoft.com/office/drawing/2014/main" xmlns="" id="{8722A8B4-B4D2-4BC0-BB20-C01B4DA85FC7}"/>
              </a:ext>
            </a:extLst>
          </p:cNvPr>
          <p:cNvSpPr/>
          <p:nvPr/>
        </p:nvSpPr>
        <p:spPr>
          <a:xfrm>
            <a:off x="253218" y="1291676"/>
            <a:ext cx="11760591" cy="5099537"/>
          </a:xfrm>
          <a:prstGeom prst="rect">
            <a:avLst/>
          </a:prstGeom>
          <a:ln w="38100">
            <a:solidFill>
              <a:schemeClr val="accent6"/>
            </a:solidFill>
            <a:prstDash val="sysDot"/>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a:p>
            <a:pPr lvl="0" algn="ctr"/>
            <a:endParaRPr lang="fr-FR" sz="4000" b="1" dirty="0">
              <a:solidFill>
                <a:schemeClr val="accent2">
                  <a:lumMod val="75000"/>
                </a:schemeClr>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xmlns="" id="{C150EE58-7D3D-475C-A688-0E3965FB934C}"/>
              </a:ext>
            </a:extLst>
          </p:cNvPr>
          <p:cNvSpPr/>
          <p:nvPr/>
        </p:nvSpPr>
        <p:spPr>
          <a:xfrm>
            <a:off x="2996418" y="497497"/>
            <a:ext cx="7526216" cy="57869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r>
              <a:rPr lang="fr-CA" sz="2400" b="1" u="sng" dirty="0"/>
              <a:t>II. La démarche scientifique en sciences humaines</a:t>
            </a:r>
            <a:endParaRPr lang="fr-FR" sz="2400" b="1" dirty="0">
              <a:ln/>
              <a:solidFill>
                <a:schemeClr val="accent1">
                  <a:lumMod val="50000"/>
                </a:schemeClr>
              </a:solidFill>
            </a:endParaRPr>
          </a:p>
        </p:txBody>
      </p:sp>
      <p:sp>
        <p:nvSpPr>
          <p:cNvPr id="9" name="Rectangle 8">
            <a:extLst>
              <a:ext uri="{FF2B5EF4-FFF2-40B4-BE49-F238E27FC236}">
                <a16:creationId xmlns:a16="http://schemas.microsoft.com/office/drawing/2014/main" xmlns="" id="{B3E79BB5-EF3F-4988-96B2-240CC067DBCD}"/>
              </a:ext>
            </a:extLst>
          </p:cNvPr>
          <p:cNvSpPr/>
          <p:nvPr/>
        </p:nvSpPr>
        <p:spPr>
          <a:xfrm>
            <a:off x="838200" y="1485127"/>
            <a:ext cx="10412896" cy="3600986"/>
          </a:xfrm>
          <a:prstGeom prst="rect">
            <a:avLst/>
          </a:prstGeom>
        </p:spPr>
        <p:txBody>
          <a:bodyPr wrap="square">
            <a:spAutoFit/>
          </a:bodyPr>
          <a:lstStyle/>
          <a:p>
            <a:pPr lvl="0" algn="ctr"/>
            <a:r>
              <a:rPr lang="fr-CA" sz="3600" b="1" u="sng" dirty="0"/>
              <a:t>II. La démarche scientifique en sciences humaines :</a:t>
            </a:r>
          </a:p>
          <a:p>
            <a:pPr lvl="0" algn="ctr"/>
            <a:endParaRPr lang="fr-FR" sz="3200" b="1" dirty="0"/>
          </a:p>
          <a:p>
            <a:pPr lvl="0"/>
            <a:r>
              <a:rPr lang="fr-CA" sz="3200" dirty="0">
                <a:effectLst>
                  <a:outerShdw blurRad="38100" dist="38100" dir="2700000" algn="tl">
                    <a:srgbClr val="000000">
                      <a:alpha val="43137"/>
                    </a:srgbClr>
                  </a:outerShdw>
                </a:effectLst>
              </a:rPr>
              <a:t>1. Définition de la démarche</a:t>
            </a:r>
            <a:endParaRPr lang="fr-FR" sz="3200" dirty="0">
              <a:effectLst>
                <a:outerShdw blurRad="38100" dist="38100" dir="2700000" algn="tl">
                  <a:srgbClr val="000000">
                    <a:alpha val="43137"/>
                  </a:srgbClr>
                </a:outerShdw>
              </a:effectLst>
            </a:endParaRPr>
          </a:p>
          <a:p>
            <a:pPr lvl="0"/>
            <a:r>
              <a:rPr lang="fr-CA" sz="3200" dirty="0">
                <a:effectLst>
                  <a:outerShdw blurRad="38100" dist="38100" dir="2700000" algn="tl">
                    <a:srgbClr val="000000">
                      <a:alpha val="43137"/>
                    </a:srgbClr>
                  </a:outerShdw>
                </a:effectLst>
              </a:rPr>
              <a:t>2. Les actes de la démarche</a:t>
            </a:r>
            <a:endParaRPr lang="fr-FR" sz="3200" dirty="0">
              <a:effectLst>
                <a:outerShdw blurRad="38100" dist="38100" dir="2700000" algn="tl">
                  <a:srgbClr val="000000">
                    <a:alpha val="43137"/>
                  </a:srgbClr>
                </a:outerShdw>
              </a:effectLst>
            </a:endParaRPr>
          </a:p>
          <a:p>
            <a:r>
              <a:rPr lang="fr-CA" sz="3200" dirty="0">
                <a:effectLst>
                  <a:outerShdw blurRad="38100" dist="38100" dir="2700000" algn="tl">
                    <a:srgbClr val="000000">
                      <a:alpha val="43137"/>
                    </a:srgbClr>
                  </a:outerShdw>
                </a:effectLst>
              </a:rPr>
              <a:t>2-1- la rupture</a:t>
            </a:r>
            <a:endParaRPr lang="fr-FR" sz="3200" dirty="0">
              <a:effectLst>
                <a:outerShdw blurRad="38100" dist="38100" dir="2700000" algn="tl">
                  <a:srgbClr val="000000">
                    <a:alpha val="43137"/>
                  </a:srgbClr>
                </a:outerShdw>
              </a:effectLst>
            </a:endParaRPr>
          </a:p>
          <a:p>
            <a:r>
              <a:rPr lang="fr-CA" sz="3200" dirty="0">
                <a:effectLst>
                  <a:outerShdw blurRad="38100" dist="38100" dir="2700000" algn="tl">
                    <a:srgbClr val="000000">
                      <a:alpha val="43137"/>
                    </a:srgbClr>
                  </a:outerShdw>
                </a:effectLst>
              </a:rPr>
              <a:t>2-2- la construction</a:t>
            </a:r>
            <a:endParaRPr lang="fr-FR" sz="3200" dirty="0">
              <a:effectLst>
                <a:outerShdw blurRad="38100" dist="38100" dir="2700000" algn="tl">
                  <a:srgbClr val="000000">
                    <a:alpha val="43137"/>
                  </a:srgbClr>
                </a:outerShdw>
              </a:effectLst>
            </a:endParaRPr>
          </a:p>
          <a:p>
            <a:r>
              <a:rPr lang="fr-CA" sz="3200" dirty="0">
                <a:effectLst>
                  <a:outerShdw blurRad="38100" dist="38100" dir="2700000" algn="tl">
                    <a:srgbClr val="000000">
                      <a:alpha val="43137"/>
                    </a:srgbClr>
                  </a:outerShdw>
                </a:effectLst>
              </a:rPr>
              <a:t>2-3- La constatation </a:t>
            </a:r>
            <a:endParaRPr lang="fr-FR"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570795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29</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6" name="Rectangle 5">
            <a:extLst>
              <a:ext uri="{FF2B5EF4-FFF2-40B4-BE49-F238E27FC236}">
                <a16:creationId xmlns:a16="http://schemas.microsoft.com/office/drawing/2014/main" xmlns="" id="{8722A8B4-B4D2-4BC0-BB20-C01B4DA85FC7}"/>
              </a:ext>
            </a:extLst>
          </p:cNvPr>
          <p:cNvSpPr/>
          <p:nvPr/>
        </p:nvSpPr>
        <p:spPr>
          <a:xfrm>
            <a:off x="253218" y="1291676"/>
            <a:ext cx="11760591" cy="5099537"/>
          </a:xfrm>
          <a:prstGeom prst="rect">
            <a:avLst/>
          </a:prstGeom>
          <a:ln w="38100">
            <a:solidFill>
              <a:schemeClr val="accent6"/>
            </a:solidFill>
            <a:prstDash val="sysDot"/>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lvl="0" algn="ctr"/>
            <a:r>
              <a:rPr lang="fr-FR" sz="4000" b="1" dirty="0">
                <a:solidFill>
                  <a:schemeClr val="accent2">
                    <a:lumMod val="75000"/>
                  </a:schemeClr>
                </a:solidFill>
                <a:effectLst>
                  <a:outerShdw blurRad="38100" dist="38100" dir="2700000" algn="tl">
                    <a:srgbClr val="000000">
                      <a:alpha val="43137"/>
                    </a:srgbClr>
                  </a:outerShdw>
                </a:effectLst>
              </a:rPr>
              <a:t>Selon QUIVY, </a:t>
            </a:r>
            <a:r>
              <a:rPr lang="fr-FR" sz="4000" b="1" i="1" dirty="0">
                <a:solidFill>
                  <a:schemeClr val="accent6"/>
                </a:solidFill>
                <a:effectLst>
                  <a:outerShdw blurRad="38100" dist="38100" dir="2700000" algn="tl">
                    <a:srgbClr val="000000">
                      <a:alpha val="43137"/>
                    </a:srgbClr>
                  </a:outerShdw>
                </a:effectLst>
              </a:rPr>
              <a:t>« Une démarche, est une manière de progresser vers un but » </a:t>
            </a:r>
          </a:p>
          <a:p>
            <a:pPr lvl="0" algn="ctr"/>
            <a:r>
              <a:rPr lang="fr-FR" sz="4000" b="1" i="1" dirty="0">
                <a:solidFill>
                  <a:srgbClr val="002060"/>
                </a:solidFill>
                <a:effectLst>
                  <a:outerShdw blurRad="38100" dist="38100" dir="2700000" algn="tl">
                    <a:srgbClr val="000000">
                      <a:alpha val="43137"/>
                    </a:srgbClr>
                  </a:outerShdw>
                </a:effectLst>
              </a:rPr>
              <a:t>Un ensemble de fondements scientifiques, des méthodes et des étapes adoptées par un chercheur dans sa discipline scientifique.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2996418" y="497497"/>
            <a:ext cx="7526216" cy="57869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r>
              <a:rPr lang="fr-CA" sz="2400" b="1" u="sng" dirty="0"/>
              <a:t>II. La démarche scientifique en sciences humaines</a:t>
            </a:r>
            <a:endParaRPr lang="fr-FR" sz="2400" b="1" dirty="0">
              <a:ln/>
              <a:solidFill>
                <a:schemeClr val="accent1">
                  <a:lumMod val="50000"/>
                </a:schemeClr>
              </a:solidFill>
            </a:endParaRPr>
          </a:p>
        </p:txBody>
      </p:sp>
      <p:sp>
        <p:nvSpPr>
          <p:cNvPr id="9" name="Rectangle 8">
            <a:extLst>
              <a:ext uri="{FF2B5EF4-FFF2-40B4-BE49-F238E27FC236}">
                <a16:creationId xmlns:a16="http://schemas.microsoft.com/office/drawing/2014/main" xmlns="" id="{B3E79BB5-EF3F-4988-96B2-240CC067DBCD}"/>
              </a:ext>
            </a:extLst>
          </p:cNvPr>
          <p:cNvSpPr/>
          <p:nvPr/>
        </p:nvSpPr>
        <p:spPr>
          <a:xfrm>
            <a:off x="838200" y="1485127"/>
            <a:ext cx="5731412" cy="646331"/>
          </a:xfrm>
          <a:prstGeom prst="rect">
            <a:avLst/>
          </a:prstGeom>
        </p:spPr>
        <p:txBody>
          <a:bodyPr wrap="square">
            <a:spAutoFit/>
          </a:bodyPr>
          <a:lstStyle/>
          <a:p>
            <a:pPr lvl="0"/>
            <a:r>
              <a:rPr lang="fr-CA" sz="3600" dirty="0">
                <a:effectLst>
                  <a:outerShdw blurRad="38100" dist="38100" dir="2700000" algn="tl">
                    <a:srgbClr val="000000">
                      <a:alpha val="43137"/>
                    </a:srgbClr>
                  </a:outerShdw>
                </a:effectLst>
              </a:rPr>
              <a:t>1</a:t>
            </a:r>
            <a:r>
              <a:rPr lang="fr-CA" sz="3600" dirty="0">
                <a:solidFill>
                  <a:schemeClr val="accent2">
                    <a:lumMod val="75000"/>
                  </a:schemeClr>
                </a:solidFill>
                <a:effectLst>
                  <a:outerShdw blurRad="38100" dist="38100" dir="2700000" algn="tl">
                    <a:srgbClr val="000000">
                      <a:alpha val="43137"/>
                    </a:srgbClr>
                  </a:outerShdw>
                </a:effectLst>
              </a:rPr>
              <a:t>. </a:t>
            </a:r>
            <a:r>
              <a:rPr lang="fr-CA" sz="3600" b="1" dirty="0">
                <a:solidFill>
                  <a:schemeClr val="accent2">
                    <a:lumMod val="75000"/>
                  </a:schemeClr>
                </a:solidFill>
                <a:effectLst>
                  <a:outerShdw blurRad="38100" dist="38100" dir="2700000" algn="tl">
                    <a:srgbClr val="000000">
                      <a:alpha val="43137"/>
                    </a:srgbClr>
                  </a:outerShdw>
                </a:effectLst>
              </a:rPr>
              <a:t>Définition de la démarche:</a:t>
            </a:r>
            <a:endParaRPr lang="fr-FR" sz="36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56745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3156DD9F-6939-42A9-B1E3-ED06608B0769}"/>
              </a:ext>
            </a:extLst>
          </p:cNvPr>
          <p:cNvSpPr>
            <a:spLocks noGrp="1"/>
          </p:cNvSpPr>
          <p:nvPr>
            <p:ph type="dt" sz="half" idx="10"/>
          </p:nvPr>
        </p:nvSpPr>
        <p:spPr/>
        <p:txBody>
          <a:bodyPr/>
          <a:lstStyle/>
          <a:p>
            <a:fld id="{244A88F1-C5A1-43A0-ADCE-E9B19D4D663E}" type="datetime1">
              <a:rPr lang="fr-FR" smtClean="0"/>
              <a:pPr/>
              <a:t>08/05/2021</a:t>
            </a:fld>
            <a:endParaRPr lang="fr-FR"/>
          </a:p>
        </p:txBody>
      </p:sp>
      <p:sp>
        <p:nvSpPr>
          <p:cNvPr id="5" name="Footer Placeholder 4">
            <a:extLst>
              <a:ext uri="{FF2B5EF4-FFF2-40B4-BE49-F238E27FC236}">
                <a16:creationId xmlns:a16="http://schemas.microsoft.com/office/drawing/2014/main" xmlns="" id="{36690C34-6192-4C6B-843B-3F81BA0E6367}"/>
              </a:ext>
            </a:extLst>
          </p:cNvPr>
          <p:cNvSpPr>
            <a:spLocks noGrp="1"/>
          </p:cNvSpPr>
          <p:nvPr>
            <p:ph type="ftr" sz="quarter" idx="11"/>
          </p:nvPr>
        </p:nvSpPr>
        <p:spPr/>
        <p:txBody>
          <a:bodyPr/>
          <a:lstStyle/>
          <a:p>
            <a:r>
              <a:rPr lang="fr-FR"/>
              <a:t>cours de module Ecoles et Méthodes S II</a:t>
            </a:r>
          </a:p>
        </p:txBody>
      </p:sp>
      <p:sp>
        <p:nvSpPr>
          <p:cNvPr id="6" name="Slide Number Placeholder 5">
            <a:extLst>
              <a:ext uri="{FF2B5EF4-FFF2-40B4-BE49-F238E27FC236}">
                <a16:creationId xmlns:a16="http://schemas.microsoft.com/office/drawing/2014/main" xmlns="" id="{098B22D7-5864-4217-BBBA-8AA245A9E8A7}"/>
              </a:ext>
            </a:extLst>
          </p:cNvPr>
          <p:cNvSpPr>
            <a:spLocks noGrp="1"/>
          </p:cNvSpPr>
          <p:nvPr>
            <p:ph type="sldNum" sz="quarter" idx="12"/>
          </p:nvPr>
        </p:nvSpPr>
        <p:spPr/>
        <p:txBody>
          <a:bodyPr/>
          <a:lstStyle/>
          <a:p>
            <a:fld id="{CAB54A99-A9B2-4F33-AF98-75DC35EFD87D}" type="slidenum">
              <a:rPr lang="fr-FR" smtClean="0"/>
              <a:pPr/>
              <a:t>3</a:t>
            </a:fld>
            <a:endParaRPr lang="fr-FR"/>
          </a:p>
        </p:txBody>
      </p:sp>
      <mc:AlternateContent xmlns:mc="http://schemas.openxmlformats.org/markup-compatibility/2006">
        <mc:Choice xmlns:psuz="http://schemas.microsoft.com/office/powerpoint/2016/summaryzoom" xmlns="" Requires="psuz">
          <p:graphicFrame>
            <p:nvGraphicFramePr>
              <p:cNvPr id="8" name="Summary Zoom 7">
                <a:extLst>
                  <a:ext uri="{FF2B5EF4-FFF2-40B4-BE49-F238E27FC236}">
                    <a16:creationId xmlns:a16="http://schemas.microsoft.com/office/drawing/2014/main" id="{1F4A12A9-64C7-420C-B814-4541B00440C8}"/>
                  </a:ext>
                </a:extLst>
              </p:cNvPr>
              <p:cNvGraphicFramePr>
                <a:graphicFrameLocks noChangeAspect="1"/>
              </p:cNvGraphicFramePr>
              <p:nvPr>
                <p:extLst>
                  <p:ext uri="{D42A27DB-BD31-4B8C-83A1-F6EECF244321}">
                    <p14:modId xmlns:p14="http://schemas.microsoft.com/office/powerpoint/2010/main" val="3919769099"/>
                  </p:ext>
                </p:extLst>
              </p:nvPr>
            </p:nvGraphicFramePr>
            <p:xfrm>
              <a:off x="838199" y="545690"/>
              <a:ext cx="10783529" cy="5631273"/>
            </p:xfrm>
            <a:graphic>
              <a:graphicData uri="http://schemas.microsoft.com/office/powerpoint/2016/summaryzoom">
                <psuz:summaryZm>
                  <psuz:summaryZmObj sectionId="{F269CA2D-30EB-41D3-B388-364FC91A2A13}">
                    <psuz:zmPr id="{F0342ADC-6BB2-48BF-9266-B651BADFA85C}" transitionDur="1000">
                      <p166:blipFill xmlns:p166="http://schemas.microsoft.com/office/powerpoint/2016/6/main">
                        <a:blip r:embed="rId2"/>
                        <a:stretch>
                          <a:fillRect/>
                        </a:stretch>
                      </p166:blipFill>
                      <p166:spPr xmlns:p166="http://schemas.microsoft.com/office/powerpoint/2016/6/main">
                        <a:xfrm>
                          <a:off x="802278" y="197096"/>
                          <a:ext cx="4505018" cy="2534072"/>
                        </a:xfrm>
                        <a:prstGeom prst="rect">
                          <a:avLst/>
                        </a:prstGeom>
                        <a:ln w="3175">
                          <a:solidFill>
                            <a:prstClr val="ltGray"/>
                          </a:solidFill>
                        </a:ln>
                      </p166:spPr>
                    </psuz:zmPr>
                  </psuz:summaryZmObj>
                  <psuz:summaryZmObj sectionId="{F4A15C55-F64D-4498-9917-949750815798}">
                    <psuz:zmPr id="{57FFD2AD-CEB3-4D91-95A7-F20C803F4817}" transitionDur="1000">
                      <p166:blipFill xmlns:p166="http://schemas.microsoft.com/office/powerpoint/2016/6/main">
                        <a:blip r:embed="rId3"/>
                        <a:stretch>
                          <a:fillRect/>
                        </a:stretch>
                      </p166:blipFill>
                      <p166:spPr xmlns:p166="http://schemas.microsoft.com/office/powerpoint/2016/6/main">
                        <a:xfrm>
                          <a:off x="5476234" y="197096"/>
                          <a:ext cx="4505018" cy="2534072"/>
                        </a:xfrm>
                        <a:prstGeom prst="rect">
                          <a:avLst/>
                        </a:prstGeom>
                        <a:ln w="3175">
                          <a:solidFill>
                            <a:prstClr val="ltGray"/>
                          </a:solidFill>
                        </a:ln>
                      </p166:spPr>
                    </psuz:zmPr>
                  </psuz:summaryZmObj>
                  <psuz:summaryZmObj sectionId="{715629DA-72C8-4DCE-8B03-60A9BA7FEF16}">
                    <psuz:zmPr id="{38547495-F45E-4633-8234-CE92C2E8848C}" transitionDur="1000">
                      <p166:blipFill xmlns:p166="http://schemas.microsoft.com/office/powerpoint/2016/6/main">
                        <a:blip r:embed="rId4"/>
                        <a:stretch>
                          <a:fillRect/>
                        </a:stretch>
                      </p166:blipFill>
                      <p166:spPr xmlns:p166="http://schemas.microsoft.com/office/powerpoint/2016/6/main">
                        <a:xfrm>
                          <a:off x="802278" y="2900106"/>
                          <a:ext cx="4505018" cy="2534072"/>
                        </a:xfrm>
                        <a:prstGeom prst="rect">
                          <a:avLst/>
                        </a:prstGeom>
                        <a:ln w="3175">
                          <a:solidFill>
                            <a:prstClr val="ltGray"/>
                          </a:solidFill>
                        </a:ln>
                      </p166:spPr>
                    </psuz:zmPr>
                  </psuz:summaryZmObj>
                  <psuz:gridLayout/>
                </psuz:summaryZm>
              </a:graphicData>
            </a:graphic>
          </p:graphicFrame>
        </mc:Choice>
        <mc:Fallback>
          <p:grpSp>
            <p:nvGrpSpPr>
              <p:cNvPr id="8" name="Summary Zoom 7">
                <a:extLst>
                  <a:ext uri="{FF2B5EF4-FFF2-40B4-BE49-F238E27FC236}">
                    <a16:creationId xmlns:a16="http://schemas.microsoft.com/office/drawing/2014/main" xmlns="" id="{1F4A12A9-64C7-420C-B814-4541B00440C8}"/>
                  </a:ext>
                </a:extLst>
              </p:cNvPr>
              <p:cNvGrpSpPr>
                <a:grpSpLocks noGrp="1" noUngrp="1" noRot="1" noChangeAspect="1" noMove="1" noResize="1"/>
              </p:cNvGrpSpPr>
              <p:nvPr/>
            </p:nvGrpSpPr>
            <p:grpSpPr>
              <a:xfrm>
                <a:off x="838199" y="545690"/>
                <a:ext cx="10783529" cy="5631273"/>
                <a:chOff x="838199" y="545690"/>
                <a:chExt cx="10783529" cy="5631273"/>
              </a:xfrm>
            </p:grpSpPr>
            <p:pic>
              <p:nvPicPr>
                <p:cNvPr id="9" name="Picture 9">
                  <a:hlinkClick r:id="rId5"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1640477" y="742786"/>
                  <a:ext cx="4505018" cy="2534072"/>
                </a:xfrm>
                <a:prstGeom prst="rect">
                  <a:avLst/>
                </a:prstGeom>
                <a:ln w="3175">
                  <a:solidFill>
                    <a:prstClr val="ltGray"/>
                  </a:solidFill>
                </a:ln>
              </p:spPr>
            </p:pic>
            <p:pic>
              <p:nvPicPr>
                <p:cNvPr id="10" name="Picture 10">
                  <a:hlinkClick r:id="rId7"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6314433" y="742786"/>
                  <a:ext cx="4505018" cy="2534072"/>
                </a:xfrm>
                <a:prstGeom prst="rect">
                  <a:avLst/>
                </a:prstGeom>
                <a:ln w="3175">
                  <a:solidFill>
                    <a:prstClr val="ltGray"/>
                  </a:solidFill>
                </a:ln>
              </p:spPr>
            </p:pic>
            <p:pic>
              <p:nvPicPr>
                <p:cNvPr id="11" name="Picture 11">
                  <a:hlinkClick r:id="rId9" action="ppaction://hlinksldjump"/>
                </p:cNvPr>
                <p:cNvPicPr>
                  <a:picLocks noSelect="1" noRot="1" noChangeAspect="1" noMove="1" noResize="1" noEditPoints="1" noAdjustHandles="1" noChangeArrowheads="1" noChangeShapeType="1"/>
                </p:cNvPicPr>
                <p:nvPr/>
              </p:nvPicPr>
              <p:blipFill>
                <a:blip r:embed="rId10"/>
                <a:stretch>
                  <a:fillRect/>
                </a:stretch>
              </p:blipFill>
              <p:spPr>
                <a:xfrm>
                  <a:off x="1640477" y="3445796"/>
                  <a:ext cx="4505018" cy="2534072"/>
                </a:xfrm>
                <a:prstGeom prst="rect">
                  <a:avLst/>
                </a:prstGeom>
                <a:ln w="3175">
                  <a:solidFill>
                    <a:prstClr val="ltGray"/>
                  </a:solidFill>
                </a:ln>
              </p:spPr>
            </p:pic>
          </p:grpSp>
        </mc:Fallback>
      </mc:AlternateContent>
    </p:spTree>
    <p:extLst>
      <p:ext uri="{BB962C8B-B14F-4D97-AF65-F5344CB8AC3E}">
        <p14:creationId xmlns:p14="http://schemas.microsoft.com/office/powerpoint/2010/main" xmlns="" val="13261560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30</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6" name="Rectangle 5">
            <a:extLst>
              <a:ext uri="{FF2B5EF4-FFF2-40B4-BE49-F238E27FC236}">
                <a16:creationId xmlns:a16="http://schemas.microsoft.com/office/drawing/2014/main" xmlns="" id="{8722A8B4-B4D2-4BC0-BB20-C01B4DA85FC7}"/>
              </a:ext>
            </a:extLst>
          </p:cNvPr>
          <p:cNvSpPr/>
          <p:nvPr/>
        </p:nvSpPr>
        <p:spPr>
          <a:xfrm>
            <a:off x="253218" y="1291676"/>
            <a:ext cx="11760591" cy="5099537"/>
          </a:xfrm>
          <a:prstGeom prst="rect">
            <a:avLst/>
          </a:prstGeom>
          <a:ln w="38100">
            <a:solidFill>
              <a:schemeClr val="accent6"/>
            </a:solidFill>
            <a:prstDash val="sysDot"/>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lvl="0" algn="ctr"/>
            <a:endParaRPr lang="fr-FR" sz="4000" b="1" i="1" dirty="0">
              <a:solidFill>
                <a:srgbClr val="002060"/>
              </a:solidFill>
              <a:effectLst>
                <a:outerShdw blurRad="38100" dist="38100" dir="2700000" algn="tl">
                  <a:srgbClr val="000000">
                    <a:alpha val="43137"/>
                  </a:srgbClr>
                </a:outerShdw>
              </a:effectLst>
            </a:endParaRPr>
          </a:p>
          <a:p>
            <a:pPr lvl="0" algn="just"/>
            <a:r>
              <a:rPr lang="fr-FR" sz="4000" b="1" i="1" dirty="0">
                <a:solidFill>
                  <a:srgbClr val="002060"/>
                </a:solidFill>
                <a:effectLst>
                  <a:outerShdw blurRad="38100" dist="38100" dir="2700000" algn="tl">
                    <a:srgbClr val="000000">
                      <a:alpha val="43137"/>
                    </a:srgbClr>
                  </a:outerShdw>
                </a:effectLst>
              </a:rPr>
              <a:t>	Les actes de la démarche scientifique consistent à l’ensemble des étapes et des phases par lesquelles chaque recherche scientifique doit passer pour produire une connaissance scientifique objective. </a:t>
            </a:r>
          </a:p>
          <a:p>
            <a:pPr lvl="0" algn="just"/>
            <a:r>
              <a:rPr lang="fr-FR" sz="4000" b="1" i="1" dirty="0">
                <a:solidFill>
                  <a:srgbClr val="002060"/>
                </a:solidFill>
                <a:effectLst>
                  <a:outerShdw blurRad="38100" dist="38100" dir="2700000" algn="tl">
                    <a:srgbClr val="000000">
                      <a:alpha val="43137"/>
                    </a:srgbClr>
                  </a:outerShdw>
                </a:effectLst>
              </a:rPr>
              <a:t>Les actes ne sont pas mentionnés par le chercheur dans son travail de recherche, </a:t>
            </a:r>
            <a:r>
              <a:rPr lang="fr-FR" sz="4000" b="1" i="1" dirty="0">
                <a:solidFill>
                  <a:srgbClr val="FF0000"/>
                </a:solidFill>
                <a:effectLst>
                  <a:outerShdw blurRad="38100" dist="38100" dir="2700000" algn="tl">
                    <a:srgbClr val="000000">
                      <a:alpha val="43137"/>
                    </a:srgbClr>
                  </a:outerShdw>
                </a:effectLst>
              </a:rPr>
              <a:t>ils sont plutôt une sorte d’un contrat moral.</a:t>
            </a:r>
          </a:p>
        </p:txBody>
      </p:sp>
      <p:sp>
        <p:nvSpPr>
          <p:cNvPr id="8" name="Rectangle 7">
            <a:extLst>
              <a:ext uri="{FF2B5EF4-FFF2-40B4-BE49-F238E27FC236}">
                <a16:creationId xmlns:a16="http://schemas.microsoft.com/office/drawing/2014/main" xmlns="" id="{C150EE58-7D3D-475C-A688-0E3965FB934C}"/>
              </a:ext>
            </a:extLst>
          </p:cNvPr>
          <p:cNvSpPr/>
          <p:nvPr/>
        </p:nvSpPr>
        <p:spPr>
          <a:xfrm>
            <a:off x="2996418" y="497497"/>
            <a:ext cx="7526216" cy="57869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r>
              <a:rPr lang="fr-CA" sz="2400" b="1" u="sng" dirty="0"/>
              <a:t>II. La démarche scientifique en sciences humaines</a:t>
            </a:r>
            <a:endParaRPr lang="fr-FR" sz="2400" b="1" dirty="0">
              <a:ln/>
              <a:solidFill>
                <a:schemeClr val="accent1">
                  <a:lumMod val="50000"/>
                </a:schemeClr>
              </a:solidFill>
            </a:endParaRPr>
          </a:p>
        </p:txBody>
      </p:sp>
      <p:sp>
        <p:nvSpPr>
          <p:cNvPr id="9" name="Rectangle 8">
            <a:extLst>
              <a:ext uri="{FF2B5EF4-FFF2-40B4-BE49-F238E27FC236}">
                <a16:creationId xmlns:a16="http://schemas.microsoft.com/office/drawing/2014/main" xmlns="" id="{B3E79BB5-EF3F-4988-96B2-240CC067DBCD}"/>
              </a:ext>
            </a:extLst>
          </p:cNvPr>
          <p:cNvSpPr/>
          <p:nvPr/>
        </p:nvSpPr>
        <p:spPr>
          <a:xfrm>
            <a:off x="838200" y="1485127"/>
            <a:ext cx="5731412" cy="646331"/>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fr-CA" sz="3600" b="1" dirty="0">
                <a:solidFill>
                  <a:schemeClr val="accent2">
                    <a:lumMod val="75000"/>
                  </a:schemeClr>
                </a:solidFill>
                <a:effectLst>
                  <a:outerShdw blurRad="38100" dist="38100" dir="2700000" algn="tl">
                    <a:srgbClr val="000000">
                      <a:alpha val="43137"/>
                    </a:srgbClr>
                  </a:outerShdw>
                </a:effectLst>
              </a:rPr>
              <a:t>1. Les actes de la démarche:</a:t>
            </a:r>
            <a:endParaRPr lang="fr-FR" sz="36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9610166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31</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6" name="Rectangle 5">
            <a:extLst>
              <a:ext uri="{FF2B5EF4-FFF2-40B4-BE49-F238E27FC236}">
                <a16:creationId xmlns:a16="http://schemas.microsoft.com/office/drawing/2014/main" xmlns="" id="{8722A8B4-B4D2-4BC0-BB20-C01B4DA85FC7}"/>
              </a:ext>
            </a:extLst>
          </p:cNvPr>
          <p:cNvSpPr/>
          <p:nvPr/>
        </p:nvSpPr>
        <p:spPr>
          <a:xfrm>
            <a:off x="253218" y="1075424"/>
            <a:ext cx="11830930" cy="5315790"/>
          </a:xfrm>
          <a:prstGeom prst="rect">
            <a:avLst/>
          </a:prstGeom>
          <a:ln w="38100">
            <a:solidFill>
              <a:schemeClr val="accent6"/>
            </a:solidFill>
            <a:prstDash val="sysDot"/>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lvl="0" algn="ctr"/>
            <a:endParaRPr lang="fr-FR" sz="4000" b="1" i="1" dirty="0">
              <a:solidFill>
                <a:srgbClr val="002060"/>
              </a:solidFill>
              <a:effectLst>
                <a:outerShdw blurRad="38100" dist="38100" dir="2700000" algn="tl">
                  <a:srgbClr val="000000">
                    <a:alpha val="43137"/>
                  </a:srgbClr>
                </a:outerShdw>
              </a:effectLst>
            </a:endParaRPr>
          </a:p>
          <a:p>
            <a:pPr lvl="0" algn="just"/>
            <a:r>
              <a:rPr lang="fr-FR" sz="4000" b="1" i="1" dirty="0">
                <a:solidFill>
                  <a:srgbClr val="002060"/>
                </a:solidFill>
                <a:effectLst>
                  <a:outerShdw blurRad="38100" dist="38100" dir="2700000" algn="tl">
                    <a:srgbClr val="000000">
                      <a:alpha val="43137"/>
                    </a:srgbClr>
                  </a:outerShdw>
                </a:effectLst>
              </a:rPr>
              <a:t>	</a:t>
            </a:r>
            <a:endParaRPr lang="fr-FR" sz="4000" b="1" i="1" dirty="0">
              <a:solidFill>
                <a:srgbClr val="FF0000"/>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xmlns="" id="{C150EE58-7D3D-475C-A688-0E3965FB934C}"/>
              </a:ext>
            </a:extLst>
          </p:cNvPr>
          <p:cNvSpPr/>
          <p:nvPr/>
        </p:nvSpPr>
        <p:spPr>
          <a:xfrm>
            <a:off x="2996418" y="497497"/>
            <a:ext cx="7526216" cy="57869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r>
              <a:rPr lang="fr-CA" sz="2400" b="1" u="sng" dirty="0"/>
              <a:t>II. La démarche scientifique en sciences humaines</a:t>
            </a:r>
            <a:endParaRPr lang="fr-FR" sz="2400" b="1" dirty="0">
              <a:ln/>
              <a:solidFill>
                <a:schemeClr val="accent1">
                  <a:lumMod val="50000"/>
                </a:schemeClr>
              </a:solidFill>
            </a:endParaRPr>
          </a:p>
        </p:txBody>
      </p:sp>
      <p:sp>
        <p:nvSpPr>
          <p:cNvPr id="9" name="Rectangle 8">
            <a:extLst>
              <a:ext uri="{FF2B5EF4-FFF2-40B4-BE49-F238E27FC236}">
                <a16:creationId xmlns:a16="http://schemas.microsoft.com/office/drawing/2014/main" xmlns="" id="{B3E79BB5-EF3F-4988-96B2-240CC067DBCD}"/>
              </a:ext>
            </a:extLst>
          </p:cNvPr>
          <p:cNvSpPr/>
          <p:nvPr/>
        </p:nvSpPr>
        <p:spPr>
          <a:xfrm>
            <a:off x="838200" y="1075423"/>
            <a:ext cx="11100582" cy="1631216"/>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fr-CA" sz="3600" b="1" dirty="0">
                <a:solidFill>
                  <a:schemeClr val="accent2">
                    <a:lumMod val="75000"/>
                  </a:schemeClr>
                </a:solidFill>
                <a:effectLst>
                  <a:outerShdw blurRad="38100" dist="38100" dir="2700000" algn="tl">
                    <a:srgbClr val="000000">
                      <a:alpha val="43137"/>
                    </a:srgbClr>
                  </a:outerShdw>
                </a:effectLst>
              </a:rPr>
              <a:t>1. Les actes de la démarche: est un processus en trois actes. </a:t>
            </a:r>
            <a:r>
              <a:rPr lang="fr-CA" sz="2800" b="1" dirty="0">
                <a:solidFill>
                  <a:schemeClr val="accent1">
                    <a:lumMod val="75000"/>
                  </a:schemeClr>
                </a:solidFill>
                <a:effectLst>
                  <a:outerShdw blurRad="38100" dist="38100" dir="2700000" algn="tl">
                    <a:srgbClr val="000000">
                      <a:alpha val="43137"/>
                    </a:srgbClr>
                  </a:outerShdw>
                </a:effectLst>
              </a:rPr>
              <a:t>Selon G. BACHELARD, </a:t>
            </a:r>
            <a:r>
              <a:rPr lang="fr-CA" sz="2800" b="1" i="1" dirty="0">
                <a:solidFill>
                  <a:schemeClr val="accent1">
                    <a:lumMod val="75000"/>
                  </a:schemeClr>
                </a:solidFill>
                <a:effectLst>
                  <a:outerShdw blurRad="38100" dist="38100" dir="2700000" algn="tl">
                    <a:srgbClr val="000000">
                      <a:alpha val="43137"/>
                    </a:srgbClr>
                  </a:outerShdw>
                </a:effectLst>
              </a:rPr>
              <a:t>« le fait scientifique est conquis, construit et constaté ».</a:t>
            </a:r>
            <a:endParaRPr lang="fr-FR" sz="3600" b="1" i="1" dirty="0">
              <a:solidFill>
                <a:schemeClr val="accent1">
                  <a:lumMod val="75000"/>
                </a:schemeClr>
              </a:solidFill>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xmlns="" id="{96253BD3-1AF2-49F0-B3CB-866CCB879252}"/>
              </a:ext>
            </a:extLst>
          </p:cNvPr>
          <p:cNvSpPr/>
          <p:nvPr/>
        </p:nvSpPr>
        <p:spPr>
          <a:xfrm>
            <a:off x="4205093" y="2678405"/>
            <a:ext cx="3193367"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Rupture</a:t>
            </a:r>
            <a:endParaRPr lang="fr-FR" sz="3200" dirty="0">
              <a:latin typeface="Source Code Pro Black" panose="020B0809030403020204" pitchFamily="49" charset="0"/>
              <a:ea typeface="Source Code Pro Black" panose="020B0809030403020204" pitchFamily="49" charset="0"/>
            </a:endParaRPr>
          </a:p>
        </p:txBody>
      </p:sp>
      <p:sp>
        <p:nvSpPr>
          <p:cNvPr id="10" name="Rectangle 9">
            <a:extLst>
              <a:ext uri="{FF2B5EF4-FFF2-40B4-BE49-F238E27FC236}">
                <a16:creationId xmlns:a16="http://schemas.microsoft.com/office/drawing/2014/main" xmlns="" id="{24CC5865-92A6-479F-8A50-A1A6CB523573}"/>
              </a:ext>
            </a:extLst>
          </p:cNvPr>
          <p:cNvSpPr/>
          <p:nvPr/>
        </p:nvSpPr>
        <p:spPr>
          <a:xfrm>
            <a:off x="4205092" y="4081134"/>
            <a:ext cx="3193367"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Construction </a:t>
            </a:r>
            <a:endParaRPr lang="fr-FR" sz="3200" dirty="0">
              <a:latin typeface="Source Code Pro Black" panose="020B0809030403020204" pitchFamily="49" charset="0"/>
              <a:ea typeface="Source Code Pro Black" panose="020B0809030403020204" pitchFamily="49" charset="0"/>
            </a:endParaRPr>
          </a:p>
        </p:txBody>
      </p:sp>
      <p:sp>
        <p:nvSpPr>
          <p:cNvPr id="11" name="Rectangle 10">
            <a:extLst>
              <a:ext uri="{FF2B5EF4-FFF2-40B4-BE49-F238E27FC236}">
                <a16:creationId xmlns:a16="http://schemas.microsoft.com/office/drawing/2014/main" xmlns="" id="{B6B6BA61-CBFF-4BB5-9AB5-59CFFFBA2F47}"/>
              </a:ext>
            </a:extLst>
          </p:cNvPr>
          <p:cNvSpPr/>
          <p:nvPr/>
        </p:nvSpPr>
        <p:spPr>
          <a:xfrm>
            <a:off x="4205092" y="5395726"/>
            <a:ext cx="3193367"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Constatation</a:t>
            </a:r>
            <a:endParaRPr lang="fr-FR" sz="3200" dirty="0">
              <a:latin typeface="Source Code Pro Black" panose="020B0809030403020204" pitchFamily="49" charset="0"/>
              <a:ea typeface="Source Code Pro Black" panose="020B0809030403020204" pitchFamily="49" charset="0"/>
            </a:endParaRPr>
          </a:p>
        </p:txBody>
      </p:sp>
      <p:sp>
        <p:nvSpPr>
          <p:cNvPr id="12" name="Flèche : bas 11">
            <a:extLst>
              <a:ext uri="{FF2B5EF4-FFF2-40B4-BE49-F238E27FC236}">
                <a16:creationId xmlns:a16="http://schemas.microsoft.com/office/drawing/2014/main" xmlns="" id="{1C49954F-2CC6-49D0-B294-346E19313E43}"/>
              </a:ext>
            </a:extLst>
          </p:cNvPr>
          <p:cNvSpPr/>
          <p:nvPr/>
        </p:nvSpPr>
        <p:spPr>
          <a:xfrm>
            <a:off x="5753686" y="3592805"/>
            <a:ext cx="342314" cy="488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bas 12">
            <a:extLst>
              <a:ext uri="{FF2B5EF4-FFF2-40B4-BE49-F238E27FC236}">
                <a16:creationId xmlns:a16="http://schemas.microsoft.com/office/drawing/2014/main" xmlns="" id="{C1DCF61A-2E46-46E3-8B4A-E058DE06EF66}"/>
              </a:ext>
            </a:extLst>
          </p:cNvPr>
          <p:cNvSpPr/>
          <p:nvPr/>
        </p:nvSpPr>
        <p:spPr>
          <a:xfrm>
            <a:off x="5772443" y="4995535"/>
            <a:ext cx="342314" cy="400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5607805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32</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2996418" y="497497"/>
            <a:ext cx="7526216" cy="57869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r>
              <a:rPr lang="fr-CA" sz="2400" b="1" u="sng" dirty="0"/>
              <a:t>II. La démarche scientifique en sciences humaines</a:t>
            </a:r>
            <a:endParaRPr lang="fr-FR" sz="2400" b="1" dirty="0">
              <a:ln/>
              <a:solidFill>
                <a:schemeClr val="accent1">
                  <a:lumMod val="50000"/>
                </a:schemeClr>
              </a:solidFill>
            </a:endParaRPr>
          </a:p>
        </p:txBody>
      </p:sp>
      <p:sp>
        <p:nvSpPr>
          <p:cNvPr id="9" name="Rectangle 8">
            <a:extLst>
              <a:ext uri="{FF2B5EF4-FFF2-40B4-BE49-F238E27FC236}">
                <a16:creationId xmlns:a16="http://schemas.microsoft.com/office/drawing/2014/main" xmlns="" id="{B3E79BB5-EF3F-4988-96B2-240CC067DBCD}"/>
              </a:ext>
            </a:extLst>
          </p:cNvPr>
          <p:cNvSpPr/>
          <p:nvPr/>
        </p:nvSpPr>
        <p:spPr>
          <a:xfrm>
            <a:off x="838200" y="1485127"/>
            <a:ext cx="11100582" cy="120032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fr-CA" sz="3600" b="1" dirty="0">
                <a:solidFill>
                  <a:schemeClr val="accent2">
                    <a:lumMod val="75000"/>
                  </a:schemeClr>
                </a:solidFill>
                <a:effectLst>
                  <a:outerShdw blurRad="38100" dist="38100" dir="2700000" algn="tl">
                    <a:srgbClr val="000000">
                      <a:alpha val="43137"/>
                    </a:srgbClr>
                  </a:outerShdw>
                </a:effectLst>
              </a:rPr>
              <a:t>1. Les actes de la démarche: est un processus en trois actes. </a:t>
            </a:r>
            <a:endParaRPr lang="fr-FR" sz="3600" b="1" dirty="0">
              <a:solidFill>
                <a:schemeClr val="accent2">
                  <a:lumMod val="75000"/>
                </a:schemeClr>
              </a:solidFill>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xmlns="" id="{96253BD3-1AF2-49F0-B3CB-866CCB879252}"/>
              </a:ext>
            </a:extLst>
          </p:cNvPr>
          <p:cNvSpPr/>
          <p:nvPr/>
        </p:nvSpPr>
        <p:spPr>
          <a:xfrm>
            <a:off x="845233" y="2685456"/>
            <a:ext cx="3193367" cy="6196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La Rupture</a:t>
            </a:r>
            <a:endParaRPr lang="fr-FR" sz="3200" dirty="0">
              <a:latin typeface="Source Code Pro Black" panose="020B0809030403020204" pitchFamily="49" charset="0"/>
              <a:ea typeface="Source Code Pro Black" panose="020B0809030403020204" pitchFamily="49" charset="0"/>
            </a:endParaRPr>
          </a:p>
        </p:txBody>
      </p:sp>
      <p:sp>
        <p:nvSpPr>
          <p:cNvPr id="14" name="Rectangle 13">
            <a:extLst>
              <a:ext uri="{FF2B5EF4-FFF2-40B4-BE49-F238E27FC236}">
                <a16:creationId xmlns:a16="http://schemas.microsoft.com/office/drawing/2014/main" xmlns="" id="{1D1EE562-D180-4858-B715-46EFFCB3D7C6}"/>
              </a:ext>
            </a:extLst>
          </p:cNvPr>
          <p:cNvSpPr/>
          <p:nvPr/>
        </p:nvSpPr>
        <p:spPr>
          <a:xfrm>
            <a:off x="725659" y="3305155"/>
            <a:ext cx="11316286" cy="3108543"/>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fr-FR" sz="2800" b="1" dirty="0">
                <a:solidFill>
                  <a:schemeClr val="accent2">
                    <a:lumMod val="75000"/>
                  </a:schemeClr>
                </a:solidFill>
                <a:effectLst>
                  <a:outerShdw blurRad="38100" dist="38100" dir="2700000" algn="tl">
                    <a:srgbClr val="000000">
                      <a:alpha val="43137"/>
                    </a:srgbClr>
                  </a:outerShdw>
                </a:effectLst>
              </a:rPr>
              <a:t>Avant d’opter pour un sujet de recherche, qui nous intéresse pour une raison ou une autre. Plusieurs sujets de recherche peuvent attirer notre attention ( addiction aux réseaux sociaux, le suicide, la violence conjugale, la déperdition scolaire, discrimination raciale ou sexuelle…). </a:t>
            </a:r>
          </a:p>
          <a:p>
            <a:pPr algn="just"/>
            <a:r>
              <a:rPr lang="fr-FR" sz="2800" b="1" dirty="0" smtClean="0">
                <a:solidFill>
                  <a:schemeClr val="accent2">
                    <a:lumMod val="75000"/>
                  </a:schemeClr>
                </a:solidFill>
                <a:effectLst>
                  <a:outerShdw blurRad="38100" dist="38100" dir="2700000" algn="tl">
                    <a:srgbClr val="000000">
                      <a:alpha val="43137"/>
                    </a:srgbClr>
                  </a:outerShdw>
                </a:effectLst>
              </a:rPr>
              <a:t>La </a:t>
            </a:r>
            <a:r>
              <a:rPr lang="fr-FR" sz="2800" b="1" dirty="0">
                <a:solidFill>
                  <a:schemeClr val="accent2">
                    <a:lumMod val="75000"/>
                  </a:schemeClr>
                </a:solidFill>
                <a:effectLst>
                  <a:outerShdw blurRad="38100" dist="38100" dir="2700000" algn="tl">
                    <a:srgbClr val="000000">
                      <a:alpha val="43137"/>
                    </a:srgbClr>
                  </a:outerShdw>
                </a:effectLst>
              </a:rPr>
              <a:t>motivation pour un sujet de recherche prend la forme d’implication personnelle</a:t>
            </a:r>
          </a:p>
          <a:p>
            <a:pPr algn="just"/>
            <a:endParaRPr lang="fr-FR" sz="28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30238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33</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2996418" y="497497"/>
            <a:ext cx="7526216" cy="57869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r>
              <a:rPr lang="fr-CA" sz="2400" b="1" u="sng" dirty="0"/>
              <a:t>II. La démarche scientifique en sciences humaines</a:t>
            </a:r>
            <a:endParaRPr lang="fr-FR" sz="2400" b="1" dirty="0">
              <a:ln/>
              <a:solidFill>
                <a:schemeClr val="accent1">
                  <a:lumMod val="50000"/>
                </a:schemeClr>
              </a:solidFill>
            </a:endParaRPr>
          </a:p>
        </p:txBody>
      </p:sp>
      <p:sp>
        <p:nvSpPr>
          <p:cNvPr id="7" name="Rectangle 6">
            <a:extLst>
              <a:ext uri="{FF2B5EF4-FFF2-40B4-BE49-F238E27FC236}">
                <a16:creationId xmlns:a16="http://schemas.microsoft.com/office/drawing/2014/main" xmlns="" id="{96253BD3-1AF2-49F0-B3CB-866CCB879252}"/>
              </a:ext>
            </a:extLst>
          </p:cNvPr>
          <p:cNvSpPr/>
          <p:nvPr/>
        </p:nvSpPr>
        <p:spPr>
          <a:xfrm>
            <a:off x="505862" y="1076190"/>
            <a:ext cx="3193367" cy="6196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La Rupture</a:t>
            </a:r>
            <a:endParaRPr lang="fr-FR" sz="3200" dirty="0">
              <a:latin typeface="Source Code Pro Black" panose="020B0809030403020204" pitchFamily="49" charset="0"/>
              <a:ea typeface="Source Code Pro Black" panose="020B0809030403020204" pitchFamily="49" charset="0"/>
            </a:endParaRPr>
          </a:p>
        </p:txBody>
      </p:sp>
      <p:sp>
        <p:nvSpPr>
          <p:cNvPr id="14" name="Rectangle 13">
            <a:extLst>
              <a:ext uri="{FF2B5EF4-FFF2-40B4-BE49-F238E27FC236}">
                <a16:creationId xmlns:a16="http://schemas.microsoft.com/office/drawing/2014/main" xmlns="" id="{1D1EE562-D180-4858-B715-46EFFCB3D7C6}"/>
              </a:ext>
            </a:extLst>
          </p:cNvPr>
          <p:cNvSpPr/>
          <p:nvPr/>
        </p:nvSpPr>
        <p:spPr>
          <a:xfrm>
            <a:off x="275493" y="1885570"/>
            <a:ext cx="11316286" cy="4832092"/>
          </a:xfrm>
          <a:prstGeom prst="rect">
            <a:avLst/>
          </a:prstGeom>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fr-FR" sz="2800" b="1" dirty="0">
                <a:solidFill>
                  <a:schemeClr val="tx1"/>
                </a:solidFill>
                <a:effectLst>
                  <a:outerShdw blurRad="38100" dist="38100" dir="2700000" algn="tl">
                    <a:srgbClr val="000000">
                      <a:alpha val="43137"/>
                    </a:srgbClr>
                  </a:outerShdw>
                </a:effectLst>
              </a:rPr>
              <a:t>La particularité des sciences sociales réside principalement dans le fait que </a:t>
            </a:r>
            <a:r>
              <a:rPr lang="fr-FR" sz="2800" b="1" dirty="0">
                <a:solidFill>
                  <a:srgbClr val="FF0000"/>
                </a:solidFill>
                <a:effectLst>
                  <a:outerShdw blurRad="38100" dist="38100" dir="2700000" algn="tl">
                    <a:srgbClr val="000000">
                      <a:alpha val="43137"/>
                    </a:srgbClr>
                  </a:outerShdw>
                </a:effectLst>
              </a:rPr>
              <a:t>nous avons déjà des expériences dans la majorité des sujets de recherche </a:t>
            </a:r>
            <a:r>
              <a:rPr lang="fr-FR" sz="2800" b="1" dirty="0">
                <a:solidFill>
                  <a:schemeClr val="tx1"/>
                </a:solidFill>
                <a:effectLst>
                  <a:outerShdw blurRad="38100" dist="38100" dir="2700000" algn="tl">
                    <a:srgbClr val="000000">
                      <a:alpha val="43137"/>
                    </a:srgbClr>
                  </a:outerShdw>
                </a:effectLst>
              </a:rPr>
              <a:t>. (mettre l’accent sur la différence entre les SS et SN).  </a:t>
            </a:r>
          </a:p>
          <a:p>
            <a:pPr algn="just"/>
            <a:r>
              <a:rPr lang="fr-FR" sz="2800" b="1" dirty="0">
                <a:solidFill>
                  <a:schemeClr val="tx1"/>
                </a:solidFill>
                <a:effectLst>
                  <a:outerShdw blurRad="38100" dist="38100" dir="2700000" algn="tl">
                    <a:srgbClr val="000000">
                      <a:alpha val="43137"/>
                    </a:srgbClr>
                  </a:outerShdw>
                </a:effectLst>
              </a:rPr>
              <a:t>Ces connaissances préalables ne constituent pas des inconvénients en soi, elles peuvent nous éclairer sur le sujet, nous mener vers des pistes qui ne sont pas visibles et évidentes ou nous connaissons déjà un réseau de relation qui nous aidera dans la recherche. </a:t>
            </a:r>
          </a:p>
          <a:p>
            <a:pPr algn="just"/>
            <a:r>
              <a:rPr lang="fr-FR" sz="2800" b="1" dirty="0">
                <a:solidFill>
                  <a:schemeClr val="tx1"/>
                </a:solidFill>
                <a:effectLst>
                  <a:outerShdw blurRad="38100" dist="38100" dir="2700000" algn="tl">
                    <a:srgbClr val="000000">
                      <a:alpha val="43137"/>
                    </a:srgbClr>
                  </a:outerShdw>
                </a:effectLst>
              </a:rPr>
              <a:t>Nous partageons forcement des idées communes sur un sujet donné, liées à notre culture, ou groupe d’appartenance et qui sont susceptibles d’influencer notre manière de voir les choses (( les préjugés et idées préconçues)). Notre esprit n’est pas vierge. </a:t>
            </a:r>
          </a:p>
        </p:txBody>
      </p:sp>
    </p:spTree>
    <p:extLst>
      <p:ext uri="{BB962C8B-B14F-4D97-AF65-F5344CB8AC3E}">
        <p14:creationId xmlns:p14="http://schemas.microsoft.com/office/powerpoint/2010/main" xmlns="" val="33229521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34</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2996418" y="497497"/>
            <a:ext cx="7526216" cy="57869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r>
              <a:rPr lang="fr-CA" sz="2400" b="1" u="sng" dirty="0"/>
              <a:t>II. La démarche scientifique en sciences humaines</a:t>
            </a:r>
            <a:endParaRPr lang="fr-FR" sz="2400" b="1" dirty="0">
              <a:ln/>
              <a:solidFill>
                <a:schemeClr val="accent1">
                  <a:lumMod val="50000"/>
                </a:schemeClr>
              </a:solidFill>
            </a:endParaRPr>
          </a:p>
        </p:txBody>
      </p:sp>
      <p:sp>
        <p:nvSpPr>
          <p:cNvPr id="9" name="Rectangle 8">
            <a:extLst>
              <a:ext uri="{FF2B5EF4-FFF2-40B4-BE49-F238E27FC236}">
                <a16:creationId xmlns:a16="http://schemas.microsoft.com/office/drawing/2014/main" xmlns="" id="{B3E79BB5-EF3F-4988-96B2-240CC067DBCD}"/>
              </a:ext>
            </a:extLst>
          </p:cNvPr>
          <p:cNvSpPr/>
          <p:nvPr/>
        </p:nvSpPr>
        <p:spPr>
          <a:xfrm>
            <a:off x="838200" y="1254017"/>
            <a:ext cx="11100582" cy="120032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fr-CA" sz="3600" b="1" dirty="0">
                <a:solidFill>
                  <a:schemeClr val="accent2">
                    <a:lumMod val="75000"/>
                  </a:schemeClr>
                </a:solidFill>
                <a:effectLst>
                  <a:outerShdw blurRad="38100" dist="38100" dir="2700000" algn="tl">
                    <a:srgbClr val="000000">
                      <a:alpha val="43137"/>
                    </a:srgbClr>
                  </a:outerShdw>
                </a:effectLst>
              </a:rPr>
              <a:t>1. Les actes de la démarche: est un processus en trois actes. </a:t>
            </a:r>
            <a:endParaRPr lang="fr-FR" sz="3600" b="1" dirty="0">
              <a:solidFill>
                <a:schemeClr val="accent2">
                  <a:lumMod val="75000"/>
                </a:schemeClr>
              </a:solidFill>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xmlns="" id="{96253BD3-1AF2-49F0-B3CB-866CCB879252}"/>
              </a:ext>
            </a:extLst>
          </p:cNvPr>
          <p:cNvSpPr/>
          <p:nvPr/>
        </p:nvSpPr>
        <p:spPr>
          <a:xfrm>
            <a:off x="1196926" y="2671708"/>
            <a:ext cx="7736060" cy="7001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a) La Rupture épistémologique</a:t>
            </a:r>
            <a:endParaRPr lang="fr-FR" sz="3200" dirty="0">
              <a:latin typeface="Source Code Pro Black" panose="020B0809030403020204" pitchFamily="49" charset="0"/>
              <a:ea typeface="Source Code Pro Black" panose="020B0809030403020204" pitchFamily="49" charset="0"/>
            </a:endParaRPr>
          </a:p>
        </p:txBody>
      </p:sp>
      <p:sp>
        <p:nvSpPr>
          <p:cNvPr id="14" name="Rectangle 13">
            <a:extLst>
              <a:ext uri="{FF2B5EF4-FFF2-40B4-BE49-F238E27FC236}">
                <a16:creationId xmlns:a16="http://schemas.microsoft.com/office/drawing/2014/main" xmlns="" id="{1D1EE562-D180-4858-B715-46EFFCB3D7C6}"/>
              </a:ext>
            </a:extLst>
          </p:cNvPr>
          <p:cNvSpPr/>
          <p:nvPr/>
        </p:nvSpPr>
        <p:spPr>
          <a:xfrm>
            <a:off x="838200" y="3453618"/>
            <a:ext cx="11100582" cy="3219536"/>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fr-FR" sz="2400" b="1" dirty="0">
                <a:solidFill>
                  <a:schemeClr val="tx1"/>
                </a:solidFill>
                <a:effectLst>
                  <a:outerShdw blurRad="38100" dist="38100" dir="2700000" algn="tl">
                    <a:srgbClr val="000000">
                      <a:alpha val="43137"/>
                    </a:srgbClr>
                  </a:outerShdw>
                </a:effectLst>
              </a:rPr>
              <a:t>Po</a:t>
            </a:r>
            <a:r>
              <a:rPr lang="fr-FR" sz="2400" b="1" dirty="0">
                <a:solidFill>
                  <a:schemeClr val="tx1"/>
                </a:solidFill>
                <a:effectLst>
                  <a:outerShdw blurRad="38100" dist="38100" dir="2700000" algn="tl">
                    <a:srgbClr val="000000">
                      <a:alpha val="43137"/>
                    </a:srgbClr>
                  </a:outerShdw>
                </a:effectLst>
                <a:latin typeface="Source Sans Pro Black" panose="020B0803030403020204" pitchFamily="34" charset="0"/>
                <a:ea typeface="Source Sans Pro Black" panose="020B0803030403020204" pitchFamily="34" charset="0"/>
              </a:rPr>
              <a:t>ur marquer la distance avec nos idées d’avant, les idées reçues et les « Clichés » </a:t>
            </a:r>
            <a:r>
              <a:rPr lang="fr-FR" dirty="0">
                <a:latin typeface="Aharoni" panose="02010803020104030203" pitchFamily="2" charset="-79"/>
                <a:cs typeface="Aharoni" panose="02010803020104030203" pitchFamily="2" charset="-79"/>
              </a:rPr>
              <a:t>le terme de </a:t>
            </a:r>
            <a:r>
              <a:rPr lang="fr-FR" i="1" dirty="0">
                <a:latin typeface="Aharoni" panose="02010803020104030203" pitchFamily="2" charset="-79"/>
                <a:cs typeface="Aharoni" panose="02010803020104030203" pitchFamily="2" charset="-79"/>
              </a:rPr>
              <a:t>cliché</a:t>
            </a:r>
            <a:r>
              <a:rPr lang="fr-FR" dirty="0">
                <a:latin typeface="Aharoni" panose="02010803020104030203" pitchFamily="2" charset="-79"/>
                <a:cs typeface="Aharoni" panose="02010803020104030203" pitchFamily="2" charset="-79"/>
              </a:rPr>
              <a:t> désigne une image réductrice, déformée et généralisante de l’autre comme étranger, des autres pays ou régions, des autres peuples, souvent négative. Le cliché est souvent à l'origine de la perception de l'autre. </a:t>
            </a:r>
            <a:r>
              <a:rPr lang="fr-FR" sz="2400" b="1" dirty="0">
                <a:solidFill>
                  <a:schemeClr val="tx1"/>
                </a:solidFill>
                <a:effectLst>
                  <a:outerShdw blurRad="38100" dist="38100" dir="2700000" algn="tl">
                    <a:srgbClr val="000000">
                      <a:alpha val="43137"/>
                    </a:srgbClr>
                  </a:outerShdw>
                </a:effectLst>
                <a:latin typeface="Aharoni" panose="02010803020104030203" pitchFamily="2" charset="-79"/>
                <a:ea typeface="Source Sans Pro Black" panose="020B0803030403020204" pitchFamily="34" charset="0"/>
                <a:cs typeface="Aharoni" panose="02010803020104030203" pitchFamily="2" charset="-79"/>
              </a:rPr>
              <a:t>N</a:t>
            </a:r>
            <a:r>
              <a:rPr lang="fr-FR" sz="2400" b="1" dirty="0">
                <a:solidFill>
                  <a:schemeClr val="tx1"/>
                </a:solidFill>
                <a:effectLst>
                  <a:outerShdw blurRad="38100" dist="38100" dir="2700000" algn="tl">
                    <a:srgbClr val="000000">
                      <a:alpha val="43137"/>
                    </a:srgbClr>
                  </a:outerShdw>
                </a:effectLst>
                <a:latin typeface="Source Sans Pro Black" panose="020B0803030403020204" pitchFamily="34" charset="0"/>
                <a:ea typeface="Source Sans Pro Black" panose="020B0803030403020204" pitchFamily="34" charset="0"/>
              </a:rPr>
              <a:t>ous devons adopter et pratiquer une rupture épistémologique. D’où l’importance de l’argumentation dans la problématique, des concepts précis,… un 1</a:t>
            </a:r>
            <a:r>
              <a:rPr lang="fr-FR" sz="2400" b="1" baseline="30000" dirty="0">
                <a:solidFill>
                  <a:schemeClr val="tx1"/>
                </a:solidFill>
                <a:effectLst>
                  <a:outerShdw blurRad="38100" dist="38100" dir="2700000" algn="tl">
                    <a:srgbClr val="000000">
                      <a:alpha val="43137"/>
                    </a:srgbClr>
                  </a:outerShdw>
                </a:effectLst>
                <a:latin typeface="Source Sans Pro Black" panose="020B0803030403020204" pitchFamily="34" charset="0"/>
                <a:ea typeface="Source Sans Pro Black" panose="020B0803030403020204" pitchFamily="34" charset="0"/>
              </a:rPr>
              <a:t>er</a:t>
            </a:r>
            <a:r>
              <a:rPr lang="fr-FR" sz="2400" b="1" dirty="0">
                <a:solidFill>
                  <a:schemeClr val="tx1"/>
                </a:solidFill>
                <a:effectLst>
                  <a:outerShdw blurRad="38100" dist="38100" dir="2700000" algn="tl">
                    <a:srgbClr val="000000">
                      <a:alpha val="43137"/>
                    </a:srgbClr>
                  </a:outerShdw>
                </a:effectLst>
                <a:latin typeface="Source Sans Pro Black" panose="020B0803030403020204" pitchFamily="34" charset="0"/>
                <a:ea typeface="Source Sans Pro Black" panose="020B0803030403020204" pitchFamily="34" charset="0"/>
              </a:rPr>
              <a:t> pas dans la méthodologie. </a:t>
            </a:r>
          </a:p>
        </p:txBody>
      </p:sp>
    </p:spTree>
    <p:extLst>
      <p:ext uri="{BB962C8B-B14F-4D97-AF65-F5344CB8AC3E}">
        <p14:creationId xmlns:p14="http://schemas.microsoft.com/office/powerpoint/2010/main" xmlns="" val="2114475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a:xfrm>
            <a:off x="4038600" y="6356350"/>
            <a:ext cx="3881511" cy="365125"/>
          </a:xfrm>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a:t>Dr: NOUI Rabah             </a:t>
            </a:r>
            <a:fld id="{CAB54A99-A9B2-4F33-AF98-75DC35EFD87D}" type="slidenum">
              <a:rPr lang="fr-FR" smtClean="0"/>
              <a:pPr/>
              <a:t>35</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1524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2996418" y="497497"/>
            <a:ext cx="7526216" cy="57869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r>
              <a:rPr lang="fr-CA" sz="2400" b="1" u="sng" dirty="0"/>
              <a:t>II. La démarche scientifique en sciences humaines</a:t>
            </a:r>
            <a:endParaRPr lang="fr-FR" sz="2400" b="1" dirty="0">
              <a:ln/>
              <a:solidFill>
                <a:schemeClr val="accent1">
                  <a:lumMod val="50000"/>
                </a:schemeClr>
              </a:solidFill>
            </a:endParaRPr>
          </a:p>
        </p:txBody>
      </p:sp>
      <p:sp>
        <p:nvSpPr>
          <p:cNvPr id="9" name="Rectangle 8">
            <a:extLst>
              <a:ext uri="{FF2B5EF4-FFF2-40B4-BE49-F238E27FC236}">
                <a16:creationId xmlns:a16="http://schemas.microsoft.com/office/drawing/2014/main" xmlns="" id="{B3E79BB5-EF3F-4988-96B2-240CC067DBCD}"/>
              </a:ext>
            </a:extLst>
          </p:cNvPr>
          <p:cNvSpPr/>
          <p:nvPr/>
        </p:nvSpPr>
        <p:spPr>
          <a:xfrm>
            <a:off x="838200" y="1485127"/>
            <a:ext cx="11100582" cy="120032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fr-CA" sz="3600" b="1" dirty="0">
                <a:solidFill>
                  <a:schemeClr val="accent2">
                    <a:lumMod val="75000"/>
                  </a:schemeClr>
                </a:solidFill>
                <a:effectLst>
                  <a:outerShdw blurRad="38100" dist="38100" dir="2700000" algn="tl">
                    <a:srgbClr val="000000">
                      <a:alpha val="43137"/>
                    </a:srgbClr>
                  </a:outerShdw>
                </a:effectLst>
              </a:rPr>
              <a:t>1. Les actes de la démarche: est un processus en trois actes. </a:t>
            </a:r>
            <a:endParaRPr lang="fr-FR" sz="3600" b="1" dirty="0">
              <a:solidFill>
                <a:schemeClr val="accent2">
                  <a:lumMod val="75000"/>
                </a:schemeClr>
              </a:solidFill>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xmlns="" id="{96253BD3-1AF2-49F0-B3CB-866CCB879252}"/>
              </a:ext>
            </a:extLst>
          </p:cNvPr>
          <p:cNvSpPr/>
          <p:nvPr/>
        </p:nvSpPr>
        <p:spPr>
          <a:xfrm>
            <a:off x="2209800" y="2741103"/>
            <a:ext cx="5710312" cy="7708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4000" b="1" dirty="0">
                <a:solidFill>
                  <a:schemeClr val="accent1">
                    <a:lumMod val="75000"/>
                  </a:schemeClr>
                </a:solidFill>
                <a:effectLst>
                  <a:outerShdw blurRad="38100" dist="38100" dir="2700000" algn="tl">
                    <a:srgbClr val="000000">
                      <a:alpha val="43137"/>
                    </a:srgbClr>
                  </a:outerShdw>
                </a:effectLst>
                <a:latin typeface="+mj-lt"/>
              </a:rPr>
              <a:t>Rompre avec quoi? </a:t>
            </a:r>
            <a:endParaRPr lang="fr-FR" sz="4000" b="1" dirty="0">
              <a:solidFill>
                <a:schemeClr val="accent1">
                  <a:lumMod val="75000"/>
                </a:schemeClr>
              </a:solidFill>
              <a:effectLst>
                <a:outerShdw blurRad="38100" dist="38100" dir="2700000" algn="tl">
                  <a:srgbClr val="000000">
                    <a:alpha val="43137"/>
                  </a:srgbClr>
                </a:outerShdw>
              </a:effectLst>
              <a:latin typeface="+mj-lt"/>
              <a:ea typeface="Source Sans Pro Black" panose="020B0803030403020204" pitchFamily="34" charset="0"/>
            </a:endParaRPr>
          </a:p>
        </p:txBody>
      </p:sp>
      <p:cxnSp>
        <p:nvCxnSpPr>
          <p:cNvPr id="11" name="Connecteur droit avec flèche 10">
            <a:extLst>
              <a:ext uri="{FF2B5EF4-FFF2-40B4-BE49-F238E27FC236}">
                <a16:creationId xmlns:a16="http://schemas.microsoft.com/office/drawing/2014/main" xmlns="" id="{F0E7C522-75F5-47AD-A281-4630ACB9E5CE}"/>
              </a:ext>
            </a:extLst>
          </p:cNvPr>
          <p:cNvCxnSpPr>
            <a:cxnSpLocks/>
          </p:cNvCxnSpPr>
          <p:nvPr/>
        </p:nvCxnSpPr>
        <p:spPr>
          <a:xfrm flipH="1">
            <a:off x="3713871" y="3511987"/>
            <a:ext cx="1348180" cy="139435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xmlns="" id="{85F56827-DAE5-46BF-AAF3-9DAECA0AA69F}"/>
              </a:ext>
            </a:extLst>
          </p:cNvPr>
          <p:cNvCxnSpPr>
            <a:cxnSpLocks/>
          </p:cNvCxnSpPr>
          <p:nvPr/>
        </p:nvCxnSpPr>
        <p:spPr>
          <a:xfrm>
            <a:off x="5062051" y="3511987"/>
            <a:ext cx="2267217" cy="139435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Rectangle : coins arrondis 18">
            <a:extLst>
              <a:ext uri="{FF2B5EF4-FFF2-40B4-BE49-F238E27FC236}">
                <a16:creationId xmlns:a16="http://schemas.microsoft.com/office/drawing/2014/main" xmlns="" id="{B1A2AC30-3534-4817-B96E-A10D8E2D48D9}"/>
              </a:ext>
            </a:extLst>
          </p:cNvPr>
          <p:cNvSpPr/>
          <p:nvPr/>
        </p:nvSpPr>
        <p:spPr>
          <a:xfrm>
            <a:off x="1264920" y="4981689"/>
            <a:ext cx="3672840" cy="548130"/>
          </a:xfrm>
          <a:prstGeom prst="roundRect">
            <a:avLst>
              <a:gd name="adj" fmla="val 2437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Le sens commun (Préjugés, Clichés,..) </a:t>
            </a:r>
          </a:p>
        </p:txBody>
      </p:sp>
      <p:sp>
        <p:nvSpPr>
          <p:cNvPr id="20" name="Rectangle : coins arrondis 19">
            <a:extLst>
              <a:ext uri="{FF2B5EF4-FFF2-40B4-BE49-F238E27FC236}">
                <a16:creationId xmlns:a16="http://schemas.microsoft.com/office/drawing/2014/main" xmlns="" id="{F9730702-78C2-4A00-9D11-CE64B920BDDC}"/>
              </a:ext>
            </a:extLst>
          </p:cNvPr>
          <p:cNvSpPr/>
          <p:nvPr/>
        </p:nvSpPr>
        <p:spPr>
          <a:xfrm>
            <a:off x="5741379" y="4961992"/>
            <a:ext cx="3672840" cy="548130"/>
          </a:xfrm>
          <a:prstGeom prst="roundRect">
            <a:avLst>
              <a:gd name="adj" fmla="val 2437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Les idées préconçues ( lectures simplistes, les fausses évidences).</a:t>
            </a:r>
          </a:p>
        </p:txBody>
      </p:sp>
    </p:spTree>
    <p:extLst>
      <p:ext uri="{BB962C8B-B14F-4D97-AF65-F5344CB8AC3E}">
        <p14:creationId xmlns:p14="http://schemas.microsoft.com/office/powerpoint/2010/main" xmlns="" val="675669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36</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pic>
        <p:nvPicPr>
          <p:cNvPr id="9" name="Image 8">
            <a:extLst>
              <a:ext uri="{FF2B5EF4-FFF2-40B4-BE49-F238E27FC236}">
                <a16:creationId xmlns:a16="http://schemas.microsoft.com/office/drawing/2014/main" xmlns="" id="{AAD55B64-43FD-4F23-B3F7-4635B13C5FE3}"/>
              </a:ext>
            </a:extLst>
          </p:cNvPr>
          <p:cNvPicPr/>
          <p:nvPr/>
        </p:nvPicPr>
        <p:blipFill>
          <a:blip r:embed="rId2"/>
          <a:stretch>
            <a:fillRect/>
          </a:stretch>
        </p:blipFill>
        <p:spPr>
          <a:xfrm>
            <a:off x="1491175" y="850910"/>
            <a:ext cx="9678571" cy="4902775"/>
          </a:xfrm>
          <a:prstGeom prst="rect">
            <a:avLst/>
          </a:prstGeom>
        </p:spPr>
      </p:pic>
    </p:spTree>
    <p:extLst>
      <p:ext uri="{BB962C8B-B14F-4D97-AF65-F5344CB8AC3E}">
        <p14:creationId xmlns:p14="http://schemas.microsoft.com/office/powerpoint/2010/main" xmlns="" val="3027166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37</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2996418" y="497497"/>
            <a:ext cx="7526216" cy="57869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r>
              <a:rPr lang="fr-CA" sz="2400" b="1" u="sng" dirty="0"/>
              <a:t>II. La démarche scientifique en sciences humaines</a:t>
            </a:r>
            <a:endParaRPr lang="fr-FR" sz="2400" b="1" dirty="0">
              <a:ln/>
              <a:solidFill>
                <a:schemeClr val="accent1">
                  <a:lumMod val="50000"/>
                </a:schemeClr>
              </a:solidFill>
            </a:endParaRPr>
          </a:p>
        </p:txBody>
      </p:sp>
      <p:sp>
        <p:nvSpPr>
          <p:cNvPr id="9" name="Rectangle 8">
            <a:extLst>
              <a:ext uri="{FF2B5EF4-FFF2-40B4-BE49-F238E27FC236}">
                <a16:creationId xmlns:a16="http://schemas.microsoft.com/office/drawing/2014/main" xmlns="" id="{CA3812EC-3062-4D86-9F50-90104B869101}"/>
              </a:ext>
            </a:extLst>
          </p:cNvPr>
          <p:cNvSpPr/>
          <p:nvPr/>
        </p:nvSpPr>
        <p:spPr>
          <a:xfrm>
            <a:off x="1210994" y="1546292"/>
            <a:ext cx="4885006" cy="7001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b) La construction </a:t>
            </a:r>
            <a:endParaRPr lang="fr-FR" sz="3200" dirty="0">
              <a:latin typeface="Source Code Pro Black" panose="020B0809030403020204" pitchFamily="49" charset="0"/>
              <a:ea typeface="Source Code Pro Black" panose="020B0809030403020204" pitchFamily="49" charset="0"/>
            </a:endParaRPr>
          </a:p>
        </p:txBody>
      </p:sp>
      <p:sp>
        <p:nvSpPr>
          <p:cNvPr id="10" name="Rectangle : coins arrondis 9">
            <a:extLst>
              <a:ext uri="{FF2B5EF4-FFF2-40B4-BE49-F238E27FC236}">
                <a16:creationId xmlns:a16="http://schemas.microsoft.com/office/drawing/2014/main" xmlns="" id="{1C976BB9-85D2-4478-B1DF-7F147F7B0E8A}"/>
              </a:ext>
            </a:extLst>
          </p:cNvPr>
          <p:cNvSpPr/>
          <p:nvPr/>
        </p:nvSpPr>
        <p:spPr>
          <a:xfrm>
            <a:off x="1210994" y="2425946"/>
            <a:ext cx="10648071" cy="37216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fr-FR" sz="2800" dirty="0">
                <a:ln w="0"/>
                <a:solidFill>
                  <a:schemeClr val="accent1"/>
                </a:solidFill>
                <a:effectLst>
                  <a:outerShdw blurRad="38100" dist="25400" dir="5400000" algn="ctr" rotWithShape="0">
                    <a:srgbClr val="6E747A">
                      <a:alpha val="43000"/>
                    </a:srgbClr>
                  </a:outerShdw>
                </a:effectLst>
              </a:rPr>
              <a:t>	</a:t>
            </a:r>
            <a:r>
              <a:rPr lang="fr-FR" sz="2800" dirty="0">
                <a:ln w="0"/>
                <a:solidFill>
                  <a:schemeClr val="tx1"/>
                </a:solidFill>
                <a:effectLst>
                  <a:outerShdw blurRad="38100" dist="25400" dir="5400000" algn="ctr" rotWithShape="0">
                    <a:srgbClr val="6E747A">
                      <a:alpha val="43000"/>
                    </a:srgbClr>
                  </a:outerShdw>
                </a:effectLst>
              </a:rPr>
              <a:t>La démarche effective de la rupture commence dans l’étape de construction. Par construction, nous entendons le « </a:t>
            </a:r>
            <a:r>
              <a:rPr lang="fr-FR" sz="2800" i="1" dirty="0">
                <a:ln w="0"/>
                <a:solidFill>
                  <a:schemeClr val="tx1"/>
                </a:solidFill>
                <a:effectLst>
                  <a:outerShdw blurRad="38100" dist="25400" dir="5400000" algn="ctr" rotWithShape="0">
                    <a:srgbClr val="6E747A">
                      <a:alpha val="43000"/>
                    </a:srgbClr>
                  </a:outerShdw>
                </a:effectLst>
              </a:rPr>
              <a:t>choix réfléchi et conscient » de modèle théorique d’analyse et le cadre conceptuel adopté pour étudier le phénomène. Cet acte correspond dans le schéma des étapes de la recherche scientifique à la 3</a:t>
            </a:r>
            <a:r>
              <a:rPr lang="fr-FR" sz="2800" i="1" baseline="30000" dirty="0">
                <a:ln w="0"/>
                <a:solidFill>
                  <a:schemeClr val="tx1"/>
                </a:solidFill>
                <a:effectLst>
                  <a:outerShdw blurRad="38100" dist="25400" dir="5400000" algn="ctr" rotWithShape="0">
                    <a:srgbClr val="6E747A">
                      <a:alpha val="43000"/>
                    </a:srgbClr>
                  </a:outerShdw>
                </a:effectLst>
              </a:rPr>
              <a:t>ème</a:t>
            </a:r>
            <a:r>
              <a:rPr lang="fr-FR" sz="2800" i="1" dirty="0">
                <a:ln w="0"/>
                <a:solidFill>
                  <a:schemeClr val="tx1"/>
                </a:solidFill>
                <a:effectLst>
                  <a:outerShdw blurRad="38100" dist="25400" dir="5400000" algn="ctr" rotWithShape="0">
                    <a:srgbClr val="6E747A">
                      <a:alpha val="43000"/>
                    </a:srgbClr>
                  </a:outerShdw>
                </a:effectLst>
              </a:rPr>
              <a:t> et 4</a:t>
            </a:r>
            <a:r>
              <a:rPr lang="fr-FR" sz="2800" i="1" baseline="30000" dirty="0">
                <a:ln w="0"/>
                <a:solidFill>
                  <a:schemeClr val="tx1"/>
                </a:solidFill>
                <a:effectLst>
                  <a:outerShdw blurRad="38100" dist="25400" dir="5400000" algn="ctr" rotWithShape="0">
                    <a:srgbClr val="6E747A">
                      <a:alpha val="43000"/>
                    </a:srgbClr>
                  </a:outerShdw>
                </a:effectLst>
              </a:rPr>
              <a:t>ème</a:t>
            </a:r>
            <a:r>
              <a:rPr lang="fr-FR" sz="2800" i="1" dirty="0">
                <a:ln w="0"/>
                <a:solidFill>
                  <a:schemeClr val="tx1"/>
                </a:solidFill>
                <a:effectLst>
                  <a:outerShdw blurRad="38100" dist="25400" dir="5400000" algn="ctr" rotWithShape="0">
                    <a:srgbClr val="6E747A">
                      <a:alpha val="43000"/>
                    </a:srgbClr>
                  </a:outerShdw>
                </a:effectLst>
              </a:rPr>
              <a:t> étape à savoir : la problématique et les hypothèses.</a:t>
            </a:r>
          </a:p>
          <a:p>
            <a:pPr algn="ctr"/>
            <a:r>
              <a:rPr lang="fr-FR" sz="2400" i="1" dirty="0">
                <a:ln w="0"/>
                <a:solidFill>
                  <a:schemeClr val="accent1"/>
                </a:solidFill>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xmlns="" val="1575871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38</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2996418" y="497497"/>
            <a:ext cx="7526216" cy="57869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r>
              <a:rPr lang="fr-CA" sz="2400" b="1" u="sng" dirty="0"/>
              <a:t>II. La démarche scientifique en sciences humaines</a:t>
            </a:r>
            <a:endParaRPr lang="fr-FR" sz="2400" b="1" dirty="0">
              <a:ln/>
              <a:solidFill>
                <a:schemeClr val="accent1">
                  <a:lumMod val="50000"/>
                </a:schemeClr>
              </a:solidFill>
            </a:endParaRPr>
          </a:p>
        </p:txBody>
      </p:sp>
      <p:sp>
        <p:nvSpPr>
          <p:cNvPr id="9" name="Rectangle 8">
            <a:extLst>
              <a:ext uri="{FF2B5EF4-FFF2-40B4-BE49-F238E27FC236}">
                <a16:creationId xmlns:a16="http://schemas.microsoft.com/office/drawing/2014/main" xmlns="" id="{CA3812EC-3062-4D86-9F50-90104B869101}"/>
              </a:ext>
            </a:extLst>
          </p:cNvPr>
          <p:cNvSpPr/>
          <p:nvPr/>
        </p:nvSpPr>
        <p:spPr>
          <a:xfrm>
            <a:off x="1393874" y="1302013"/>
            <a:ext cx="10142806" cy="7001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C) La constatation ou l’étude empirique </a:t>
            </a:r>
            <a:endParaRPr lang="fr-FR" sz="3200" dirty="0">
              <a:latin typeface="Source Code Pro Black" panose="020B0809030403020204" pitchFamily="49" charset="0"/>
              <a:ea typeface="Source Code Pro Black" panose="020B0809030403020204" pitchFamily="49" charset="0"/>
            </a:endParaRPr>
          </a:p>
        </p:txBody>
      </p:sp>
      <p:sp>
        <p:nvSpPr>
          <p:cNvPr id="10" name="Rectangle : coins arrondis 9">
            <a:extLst>
              <a:ext uri="{FF2B5EF4-FFF2-40B4-BE49-F238E27FC236}">
                <a16:creationId xmlns:a16="http://schemas.microsoft.com/office/drawing/2014/main" xmlns="" id="{1C976BB9-85D2-4478-B1DF-7F147F7B0E8A}"/>
              </a:ext>
            </a:extLst>
          </p:cNvPr>
          <p:cNvSpPr/>
          <p:nvPr/>
        </p:nvSpPr>
        <p:spPr>
          <a:xfrm>
            <a:off x="1366911" y="2228022"/>
            <a:ext cx="10648071" cy="41283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fr-FR" sz="2800" dirty="0">
                <a:ln w="0"/>
                <a:solidFill>
                  <a:schemeClr val="tx1"/>
                </a:solidFill>
                <a:effectLst>
                  <a:outerShdw blurRad="38100" dist="25400" dir="5400000" algn="ctr" rotWithShape="0">
                    <a:srgbClr val="6E747A">
                      <a:alpha val="43000"/>
                    </a:srgbClr>
                  </a:outerShdw>
                </a:effectLst>
              </a:rPr>
              <a:t>	</a:t>
            </a:r>
          </a:p>
          <a:p>
            <a:pPr algn="just"/>
            <a:endParaRPr lang="fr-FR" sz="2800" dirty="0">
              <a:ln w="0"/>
              <a:solidFill>
                <a:schemeClr val="tx1"/>
              </a:solidFill>
              <a:effectLst>
                <a:outerShdw blurRad="38100" dist="25400" dir="5400000" algn="ctr" rotWithShape="0">
                  <a:srgbClr val="6E747A">
                    <a:alpha val="43000"/>
                  </a:srgbClr>
                </a:outerShdw>
              </a:effectLst>
            </a:endParaRPr>
          </a:p>
          <a:p>
            <a:pPr algn="just"/>
            <a:r>
              <a:rPr lang="fr-FR" sz="2800" dirty="0">
                <a:ln w="0"/>
                <a:solidFill>
                  <a:schemeClr val="tx1"/>
                </a:solidFill>
                <a:effectLst>
                  <a:outerShdw blurRad="38100" dist="25400" dir="5400000" algn="ctr" rotWithShape="0">
                    <a:srgbClr val="6E747A">
                      <a:alpha val="43000"/>
                    </a:srgbClr>
                  </a:outerShdw>
                </a:effectLst>
              </a:rPr>
              <a:t>	« </a:t>
            </a:r>
            <a:r>
              <a:rPr lang="fr-FR" sz="2800" i="1" dirty="0">
                <a:ln w="0"/>
                <a:solidFill>
                  <a:schemeClr val="tx1"/>
                </a:solidFill>
                <a:effectLst>
                  <a:outerShdw blurRad="38100" dist="25400" dir="5400000" algn="ctr" rotWithShape="0">
                    <a:srgbClr val="6E747A">
                      <a:alpha val="43000"/>
                    </a:srgbClr>
                  </a:outerShdw>
                </a:effectLst>
              </a:rPr>
              <a:t>Une proposition n'a droit au statut scientifique que dans la mesure où elle est susceptible d'être vérifiée par des informations sur la réalité concrète ».</a:t>
            </a:r>
          </a:p>
          <a:p>
            <a:pPr algn="just"/>
            <a:r>
              <a:rPr lang="fr-FR" sz="2800" i="1" dirty="0">
                <a:ln w="0"/>
                <a:solidFill>
                  <a:schemeClr val="tx1"/>
                </a:solidFill>
                <a:effectLst>
                  <a:outerShdw blurRad="38100" dist="25400" dir="5400000" algn="ctr" rotWithShape="0">
                    <a:srgbClr val="6E747A">
                      <a:alpha val="43000"/>
                    </a:srgbClr>
                  </a:outerShdw>
                </a:effectLst>
              </a:rPr>
              <a:t>Cet acte correspond au 5</a:t>
            </a:r>
            <a:r>
              <a:rPr lang="fr-FR" sz="2800" i="1" baseline="30000" dirty="0">
                <a:ln w="0"/>
                <a:solidFill>
                  <a:schemeClr val="tx1"/>
                </a:solidFill>
                <a:effectLst>
                  <a:outerShdw blurRad="38100" dist="25400" dir="5400000" algn="ctr" rotWithShape="0">
                    <a:srgbClr val="6E747A">
                      <a:alpha val="43000"/>
                    </a:srgbClr>
                  </a:outerShdw>
                </a:effectLst>
              </a:rPr>
              <a:t>ème</a:t>
            </a:r>
            <a:r>
              <a:rPr lang="fr-FR" sz="2800" i="1" dirty="0">
                <a:ln w="0"/>
                <a:solidFill>
                  <a:schemeClr val="tx1"/>
                </a:solidFill>
                <a:effectLst>
                  <a:outerShdw blurRad="38100" dist="25400" dir="5400000" algn="ctr" rotWithShape="0">
                    <a:srgbClr val="6E747A">
                      <a:alpha val="43000"/>
                    </a:srgbClr>
                  </a:outerShdw>
                </a:effectLst>
              </a:rPr>
              <a:t> , 6</a:t>
            </a:r>
            <a:r>
              <a:rPr lang="fr-FR" sz="2800" i="1" baseline="30000" dirty="0">
                <a:ln w="0"/>
                <a:solidFill>
                  <a:schemeClr val="tx1"/>
                </a:solidFill>
                <a:effectLst>
                  <a:outerShdw blurRad="38100" dist="25400" dir="5400000" algn="ctr" rotWithShape="0">
                    <a:srgbClr val="6E747A">
                      <a:alpha val="43000"/>
                    </a:srgbClr>
                  </a:outerShdw>
                </a:effectLst>
              </a:rPr>
              <a:t>ème</a:t>
            </a:r>
            <a:r>
              <a:rPr lang="fr-FR" sz="2800" i="1" dirty="0">
                <a:ln w="0"/>
                <a:solidFill>
                  <a:schemeClr val="tx1"/>
                </a:solidFill>
                <a:effectLst>
                  <a:outerShdw blurRad="38100" dist="25400" dir="5400000" algn="ctr" rotWithShape="0">
                    <a:srgbClr val="6E747A">
                      <a:alpha val="43000"/>
                    </a:srgbClr>
                  </a:outerShdw>
                </a:effectLst>
              </a:rPr>
              <a:t> et dernière étape de la recherche scientifique, qui consiste à mettre sous l’éprouve des faits, le modèle d’analyse construit dans l’acte de construction. Cela dit, les trois actes de la démarche scientifique sont intimement liés les uns aux autres. Nous les avons présenté séparément pour des fins purement pédagogiques.</a:t>
            </a:r>
          </a:p>
          <a:p>
            <a:pPr algn="just"/>
            <a:endParaRPr lang="fr-FR" sz="2800" i="1" dirty="0">
              <a:ln w="0"/>
              <a:solidFill>
                <a:schemeClr val="tx1"/>
              </a:solidFill>
              <a:effectLst>
                <a:outerShdw blurRad="38100" dist="25400" dir="5400000" algn="ctr" rotWithShape="0">
                  <a:srgbClr val="6E747A">
                    <a:alpha val="43000"/>
                  </a:srgbClr>
                </a:outerShdw>
              </a:effectLst>
            </a:endParaRPr>
          </a:p>
          <a:p>
            <a:pPr algn="just"/>
            <a:endParaRPr lang="fr-FR" sz="2800" i="1" dirty="0">
              <a:ln w="0"/>
              <a:solidFill>
                <a:schemeClr val="tx1"/>
              </a:solidFill>
              <a:effectLst>
                <a:outerShdw blurRad="38100" dist="25400" dir="5400000" algn="ctr" rotWithShape="0">
                  <a:srgbClr val="6E747A">
                    <a:alpha val="43000"/>
                  </a:srgbClr>
                </a:outerShdw>
              </a:effectLst>
            </a:endParaRPr>
          </a:p>
          <a:p>
            <a:pPr algn="just"/>
            <a:endParaRPr lang="fr-FR" sz="2400" i="1" dirty="0">
              <a:ln w="0"/>
              <a:solidFill>
                <a:schemeClr val="tx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xmlns="" val="2973808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39</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1786596" y="469361"/>
            <a:ext cx="9017392" cy="92334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8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8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0" name="Rectangle : coins arrondis 9">
            <a:extLst>
              <a:ext uri="{FF2B5EF4-FFF2-40B4-BE49-F238E27FC236}">
                <a16:creationId xmlns:a16="http://schemas.microsoft.com/office/drawing/2014/main" xmlns="" id="{1C976BB9-85D2-4478-B1DF-7F147F7B0E8A}"/>
              </a:ext>
            </a:extLst>
          </p:cNvPr>
          <p:cNvSpPr/>
          <p:nvPr/>
        </p:nvSpPr>
        <p:spPr>
          <a:xfrm>
            <a:off x="1113693" y="1603399"/>
            <a:ext cx="10648071" cy="45019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fr-FR" sz="2800" dirty="0">
                <a:ln w="0"/>
                <a:solidFill>
                  <a:schemeClr val="tx1"/>
                </a:solidFill>
                <a:effectLst>
                  <a:outerShdw blurRad="38100" dist="25400" dir="5400000" algn="ctr" rotWithShape="0">
                    <a:srgbClr val="6E747A">
                      <a:alpha val="43000"/>
                    </a:srgbClr>
                  </a:outerShdw>
                </a:effectLst>
              </a:rPr>
              <a:t>	</a:t>
            </a:r>
          </a:p>
          <a:p>
            <a:pPr algn="just"/>
            <a:r>
              <a:rPr lang="fr-FR" sz="2800" dirty="0">
                <a:ln w="0"/>
                <a:solidFill>
                  <a:schemeClr val="tx1"/>
                </a:solidFill>
                <a:effectLst>
                  <a:outerShdw blurRad="38100" dist="25400" dir="5400000" algn="ctr" rotWithShape="0">
                    <a:srgbClr val="6E747A">
                      <a:alpha val="43000"/>
                    </a:srgbClr>
                  </a:outerShdw>
                </a:effectLst>
              </a:rPr>
              <a:t>	</a:t>
            </a:r>
          </a:p>
          <a:p>
            <a:pPr algn="just"/>
            <a:r>
              <a:rPr lang="fr-FR" sz="2800" dirty="0">
                <a:ln w="0"/>
                <a:solidFill>
                  <a:schemeClr val="tx1"/>
                </a:solidFill>
                <a:effectLst>
                  <a:outerShdw blurRad="38100" dist="25400" dir="5400000" algn="ctr" rotWithShape="0">
                    <a:srgbClr val="6E747A">
                      <a:alpha val="43000"/>
                    </a:srgbClr>
                  </a:outerShdw>
                </a:effectLst>
              </a:rPr>
              <a:t>	</a:t>
            </a:r>
            <a:r>
              <a:rPr lang="fr-FR" sz="3400" dirty="0">
                <a:ln w="0"/>
                <a:solidFill>
                  <a:schemeClr val="tx1"/>
                </a:solidFill>
                <a:effectLst>
                  <a:outerShdw blurRad="38100" dist="25400" dir="5400000" algn="ctr" rotWithShape="0">
                    <a:srgbClr val="6E747A">
                      <a:alpha val="43000"/>
                    </a:srgbClr>
                  </a:outerShdw>
                </a:effectLst>
              </a:rPr>
              <a:t>Nous allons à présent aborder les trois actes de la démarche scientifique d’une façon plus détaillée et pratique.</a:t>
            </a:r>
          </a:p>
          <a:p>
            <a:pPr algn="just"/>
            <a:r>
              <a:rPr lang="fr-FR" sz="3400" dirty="0">
                <a:ln w="0"/>
                <a:solidFill>
                  <a:schemeClr val="tx1"/>
                </a:solidFill>
                <a:effectLst>
                  <a:outerShdw blurRad="38100" dist="25400" dir="5400000" algn="ctr" rotWithShape="0">
                    <a:srgbClr val="6E747A">
                      <a:alpha val="43000"/>
                    </a:srgbClr>
                  </a:outerShdw>
                </a:effectLst>
              </a:rPr>
              <a:t>Toute recherche scientifique doit obligatoirement suivre une démarche méthodologique comme un processus incluant plusieurs étapes interdépendantes, partant du choix de sujet et la question de départ jusqu’aux conclusions</a:t>
            </a:r>
            <a:r>
              <a:rPr lang="fr-FR" sz="3600" dirty="0">
                <a:ln w="0"/>
                <a:solidFill>
                  <a:schemeClr val="tx1"/>
                </a:solidFill>
                <a:effectLst>
                  <a:outerShdw blurRad="38100" dist="25400" dir="5400000" algn="ctr" rotWithShape="0">
                    <a:srgbClr val="6E747A">
                      <a:alpha val="43000"/>
                    </a:srgbClr>
                  </a:outerShdw>
                </a:effectLst>
              </a:rPr>
              <a:t>. </a:t>
            </a:r>
            <a:endParaRPr lang="fr-FR" sz="2800" i="1" dirty="0">
              <a:ln w="0"/>
              <a:solidFill>
                <a:schemeClr val="tx1"/>
              </a:solidFill>
              <a:effectLst>
                <a:outerShdw blurRad="38100" dist="25400" dir="5400000" algn="ctr" rotWithShape="0">
                  <a:srgbClr val="6E747A">
                    <a:alpha val="43000"/>
                  </a:srgbClr>
                </a:outerShdw>
              </a:effectLst>
            </a:endParaRPr>
          </a:p>
          <a:p>
            <a:pPr algn="just"/>
            <a:endParaRPr lang="fr-FR" sz="2800" i="1" dirty="0">
              <a:ln w="0"/>
              <a:solidFill>
                <a:schemeClr val="tx1"/>
              </a:solidFill>
              <a:effectLst>
                <a:outerShdw blurRad="38100" dist="25400" dir="5400000" algn="ctr" rotWithShape="0">
                  <a:srgbClr val="6E747A">
                    <a:alpha val="43000"/>
                  </a:srgbClr>
                </a:outerShdw>
              </a:effectLst>
            </a:endParaRPr>
          </a:p>
          <a:p>
            <a:pPr algn="just"/>
            <a:endParaRPr lang="fr-FR" sz="2400" i="1" dirty="0">
              <a:ln w="0"/>
              <a:solidFill>
                <a:schemeClr val="tx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xmlns="" val="3708539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59877B5-089A-423F-9B9F-5CA59788490F}"/>
              </a:ext>
            </a:extLst>
          </p:cNvPr>
          <p:cNvSpPr>
            <a:spLocks noGrp="1"/>
          </p:cNvSpPr>
          <p:nvPr>
            <p:ph type="title"/>
          </p:nvPr>
        </p:nvSpPr>
        <p:spPr>
          <a:xfrm>
            <a:off x="838200" y="136525"/>
            <a:ext cx="10515600" cy="1509713"/>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fr-FR" b="1" dirty="0"/>
              <a:t>Introduction</a:t>
            </a:r>
            <a:br>
              <a:rPr lang="fr-FR" b="1" dirty="0"/>
            </a:br>
            <a:r>
              <a:rPr lang="fr-FR" b="1" dirty="0"/>
              <a:t>Programme de 2</a:t>
            </a:r>
            <a:r>
              <a:rPr lang="fr-FR" b="1" baseline="30000" dirty="0"/>
              <a:t>ème</a:t>
            </a:r>
            <a:r>
              <a:rPr lang="fr-FR" b="1" dirty="0"/>
              <a:t> semestre</a:t>
            </a:r>
            <a:r>
              <a:rPr lang="fr-FR" dirty="0"/>
              <a:t/>
            </a:r>
            <a:br>
              <a:rPr lang="fr-FR" dirty="0"/>
            </a:br>
            <a:endParaRPr lang="fr-FR" dirty="0"/>
          </a:p>
        </p:txBody>
      </p:sp>
      <p:sp>
        <p:nvSpPr>
          <p:cNvPr id="3" name="Espace réservé du contenu 2">
            <a:extLst>
              <a:ext uri="{FF2B5EF4-FFF2-40B4-BE49-F238E27FC236}">
                <a16:creationId xmlns:a16="http://schemas.microsoft.com/office/drawing/2014/main" xmlns="" id="{6315CC73-6A7F-4A67-AC8B-0386B16203B5}"/>
              </a:ext>
            </a:extLst>
          </p:cNvPr>
          <p:cNvSpPr>
            <a:spLocks noGrp="1"/>
          </p:cNvSpPr>
          <p:nvPr>
            <p:ph idx="1"/>
          </p:nvPr>
        </p:nvSpPr>
        <p:spPr/>
        <p:txBody>
          <a:bodyPr>
            <a:normAutofit/>
          </a:bodyPr>
          <a:lstStyle/>
          <a:p>
            <a:pPr marL="0" lvl="0" indent="0" algn="ctr">
              <a:buNone/>
            </a:pPr>
            <a:r>
              <a:rPr lang="fr-CA" sz="4000" b="1" u="sng" dirty="0">
                <a:latin typeface="Abadi" panose="020B0604020104020204" pitchFamily="34" charset="0"/>
              </a:rPr>
              <a:t>I. La méthodologie :</a:t>
            </a:r>
            <a:endParaRPr lang="fr-FR" sz="4000" u="sng" dirty="0">
              <a:latin typeface="Abadi" panose="020B0604020104020204" pitchFamily="34" charset="0"/>
            </a:endParaRPr>
          </a:p>
          <a:p>
            <a:pPr marL="0" lvl="0" indent="0" algn="ctr">
              <a:buNone/>
            </a:pPr>
            <a:r>
              <a:rPr lang="fr-CA" dirty="0">
                <a:effectLst>
                  <a:outerShdw blurRad="38100" dist="38100" dir="2700000" algn="tl">
                    <a:srgbClr val="000000">
                      <a:alpha val="43137"/>
                    </a:srgbClr>
                  </a:outerShdw>
                </a:effectLst>
              </a:rPr>
              <a:t>1. Définition de la méthodologie</a:t>
            </a:r>
            <a:endParaRPr lang="fr-FR" dirty="0">
              <a:effectLst>
                <a:outerShdw blurRad="38100" dist="38100" dir="2700000" algn="tl">
                  <a:srgbClr val="000000">
                    <a:alpha val="43137"/>
                  </a:srgbClr>
                </a:outerShdw>
              </a:effectLst>
            </a:endParaRPr>
          </a:p>
          <a:p>
            <a:pPr marL="0" lvl="0" indent="0" algn="ctr">
              <a:buNone/>
            </a:pPr>
            <a:r>
              <a:rPr lang="fr-CA" dirty="0">
                <a:effectLst>
                  <a:outerShdw blurRad="38100" dist="38100" dir="2700000" algn="tl">
                    <a:srgbClr val="000000">
                      <a:alpha val="43137"/>
                    </a:srgbClr>
                  </a:outerShdw>
                </a:effectLst>
              </a:rPr>
              <a:t>2. La différence entre la méthode et la méthodologie</a:t>
            </a:r>
            <a:endParaRPr lang="fr-FR" dirty="0">
              <a:effectLst>
                <a:outerShdw blurRad="38100" dist="38100" dir="2700000" algn="tl">
                  <a:srgbClr val="000000">
                    <a:alpha val="43137"/>
                  </a:srgbClr>
                </a:outerShdw>
              </a:effectLst>
            </a:endParaRPr>
          </a:p>
          <a:p>
            <a:pPr marL="0" lvl="0" indent="0" algn="ctr">
              <a:buNone/>
            </a:pPr>
            <a:r>
              <a:rPr lang="fr-CA" dirty="0">
                <a:effectLst>
                  <a:outerShdw blurRad="38100" dist="38100" dir="2700000" algn="tl">
                    <a:srgbClr val="000000">
                      <a:alpha val="43137"/>
                    </a:srgbClr>
                  </a:outerShdw>
                </a:effectLst>
              </a:rPr>
              <a:t>3. Les méthodes qualitatives et quantitatives</a:t>
            </a:r>
            <a:endParaRPr lang="fr-FR" dirty="0">
              <a:effectLst>
                <a:outerShdw blurRad="38100" dist="38100" dir="2700000" algn="tl">
                  <a:srgbClr val="000000">
                    <a:alpha val="43137"/>
                  </a:srgbClr>
                </a:outerShdw>
              </a:effectLst>
            </a:endParaRPr>
          </a:p>
          <a:p>
            <a:pPr marL="0" lvl="0" indent="0" algn="ctr">
              <a:buNone/>
            </a:pPr>
            <a:r>
              <a:rPr lang="fr-CA" dirty="0">
                <a:effectLst>
                  <a:outerShdw blurRad="38100" dist="38100" dir="2700000" algn="tl">
                    <a:srgbClr val="000000">
                      <a:alpha val="43137"/>
                    </a:srgbClr>
                  </a:outerShdw>
                </a:effectLst>
              </a:rPr>
              <a:t>4. Les types des méthodes en sciences humaines</a:t>
            </a:r>
            <a:endParaRPr lang="fr-FR" dirty="0">
              <a:effectLst>
                <a:outerShdw blurRad="38100" dist="38100" dir="2700000" algn="tl">
                  <a:srgbClr val="000000">
                    <a:alpha val="43137"/>
                  </a:srgbClr>
                </a:outerShdw>
              </a:effectLst>
            </a:endParaRPr>
          </a:p>
          <a:p>
            <a:pPr algn="ctr"/>
            <a:r>
              <a:rPr lang="fr-CA" dirty="0">
                <a:effectLst>
                  <a:outerShdw blurRad="38100" dist="38100" dir="2700000" algn="tl">
                    <a:srgbClr val="000000">
                      <a:alpha val="43137"/>
                    </a:srgbClr>
                  </a:outerShdw>
                </a:effectLst>
              </a:rPr>
              <a:t>4-1- Méthode expérimentale</a:t>
            </a:r>
            <a:endParaRPr lang="fr-FR" dirty="0">
              <a:effectLst>
                <a:outerShdw blurRad="38100" dist="38100" dir="2700000" algn="tl">
                  <a:srgbClr val="000000">
                    <a:alpha val="43137"/>
                  </a:srgbClr>
                </a:outerShdw>
              </a:effectLst>
            </a:endParaRPr>
          </a:p>
          <a:p>
            <a:pPr algn="ctr"/>
            <a:r>
              <a:rPr lang="fr-CA" dirty="0">
                <a:effectLst>
                  <a:outerShdw blurRad="38100" dist="38100" dir="2700000" algn="tl">
                    <a:srgbClr val="000000">
                      <a:alpha val="43137"/>
                    </a:srgbClr>
                  </a:outerShdw>
                </a:effectLst>
              </a:rPr>
              <a:t>4-2- Méthode historique</a:t>
            </a:r>
            <a:endParaRPr lang="fr-FR" dirty="0">
              <a:effectLst>
                <a:outerShdw blurRad="38100" dist="38100" dir="2700000" algn="tl">
                  <a:srgbClr val="000000">
                    <a:alpha val="43137"/>
                  </a:srgbClr>
                </a:outerShdw>
              </a:effectLst>
            </a:endParaRPr>
          </a:p>
          <a:p>
            <a:pPr algn="ctr"/>
            <a:r>
              <a:rPr lang="fr-CA" dirty="0">
                <a:effectLst>
                  <a:outerShdw blurRad="38100" dist="38100" dir="2700000" algn="tl">
                    <a:srgbClr val="000000">
                      <a:alpha val="43137"/>
                    </a:srgbClr>
                  </a:outerShdw>
                </a:effectLst>
              </a:rPr>
              <a:t>4-3- Méthode d’enquête </a:t>
            </a:r>
            <a:endParaRPr lang="fr-FR" dirty="0">
              <a:effectLst>
                <a:outerShdw blurRad="38100" dist="38100" dir="2700000" algn="tl">
                  <a:srgbClr val="000000">
                    <a:alpha val="43137"/>
                  </a:srgbClr>
                </a:outerShdw>
              </a:effectLst>
            </a:endParaRPr>
          </a:p>
          <a:p>
            <a:endParaRPr lang="fr-FR" dirty="0"/>
          </a:p>
        </p:txBody>
      </p:sp>
      <p:sp>
        <p:nvSpPr>
          <p:cNvPr id="4" name="Espace réservé de la date 3">
            <a:extLst>
              <a:ext uri="{FF2B5EF4-FFF2-40B4-BE49-F238E27FC236}">
                <a16:creationId xmlns:a16="http://schemas.microsoft.com/office/drawing/2014/main" xmlns="" id="{6495D2C3-5E6F-4A45-9B8F-B475658101B7}"/>
              </a:ext>
            </a:extLst>
          </p:cNvPr>
          <p:cNvSpPr>
            <a:spLocks noGrp="1"/>
          </p:cNvSpPr>
          <p:nvPr>
            <p:ph type="dt" sz="half" idx="10"/>
          </p:nvPr>
        </p:nvSpPr>
        <p:spPr/>
        <p:txBody>
          <a:bodyPr/>
          <a:lstStyle/>
          <a:p>
            <a:fld id="{244A88F1-C5A1-43A0-ADCE-E9B19D4D663E}" type="datetime1">
              <a:rPr lang="fr-FR" smtClean="0"/>
              <a:pPr/>
              <a:t>08/05/2021</a:t>
            </a:fld>
            <a:endParaRPr lang="fr-FR"/>
          </a:p>
        </p:txBody>
      </p:sp>
      <p:sp>
        <p:nvSpPr>
          <p:cNvPr id="5" name="Espace réservé du pied de page 4">
            <a:extLst>
              <a:ext uri="{FF2B5EF4-FFF2-40B4-BE49-F238E27FC236}">
                <a16:creationId xmlns:a16="http://schemas.microsoft.com/office/drawing/2014/main" xmlns="" id="{C8E73349-722B-4694-9CC8-A433B896B4A3}"/>
              </a:ext>
            </a:extLst>
          </p:cNvPr>
          <p:cNvSpPr>
            <a:spLocks noGrp="1"/>
          </p:cNvSpPr>
          <p:nvPr>
            <p:ph type="ftr" sz="quarter" idx="11"/>
          </p:nvPr>
        </p:nvSpPr>
        <p:spPr/>
        <p:txBody>
          <a:bodyPr/>
          <a:lstStyle/>
          <a:p>
            <a:r>
              <a:rPr lang="fr-FR" dirty="0"/>
              <a:t>cours de module Ecoles et Méthodes S II</a:t>
            </a:r>
          </a:p>
        </p:txBody>
      </p:sp>
      <p:sp>
        <p:nvSpPr>
          <p:cNvPr id="6" name="Espace réservé du numéro de diapositive 5">
            <a:extLst>
              <a:ext uri="{FF2B5EF4-FFF2-40B4-BE49-F238E27FC236}">
                <a16:creationId xmlns:a16="http://schemas.microsoft.com/office/drawing/2014/main" xmlns="" id="{B87C50DB-60B2-4107-AB63-8A1E43E8409F}"/>
              </a:ext>
            </a:extLst>
          </p:cNvPr>
          <p:cNvSpPr>
            <a:spLocks noGrp="1"/>
          </p:cNvSpPr>
          <p:nvPr>
            <p:ph type="sldNum" sz="quarter" idx="12"/>
          </p:nvPr>
        </p:nvSpPr>
        <p:spPr/>
        <p:txBody>
          <a:bodyPr/>
          <a:lstStyle/>
          <a:p>
            <a:fld id="{CAB54A99-A9B2-4F33-AF98-75DC35EFD87D}" type="slidenum">
              <a:rPr lang="fr-FR" smtClean="0"/>
              <a:pPr/>
              <a:t>4</a:t>
            </a:fld>
            <a:endParaRPr lang="fr-FR"/>
          </a:p>
        </p:txBody>
      </p:sp>
    </p:spTree>
    <p:extLst>
      <p:ext uri="{BB962C8B-B14F-4D97-AF65-F5344CB8AC3E}">
        <p14:creationId xmlns:p14="http://schemas.microsoft.com/office/powerpoint/2010/main" xmlns="" val="39961136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40</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1786596" y="469361"/>
            <a:ext cx="9017392" cy="55758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0" name="Rectangle : coins arrondis 9">
            <a:extLst>
              <a:ext uri="{FF2B5EF4-FFF2-40B4-BE49-F238E27FC236}">
                <a16:creationId xmlns:a16="http://schemas.microsoft.com/office/drawing/2014/main" xmlns="" id="{1C976BB9-85D2-4478-B1DF-7F147F7B0E8A}"/>
              </a:ext>
            </a:extLst>
          </p:cNvPr>
          <p:cNvSpPr/>
          <p:nvPr/>
        </p:nvSpPr>
        <p:spPr>
          <a:xfrm>
            <a:off x="1113693" y="1237639"/>
            <a:ext cx="10240107" cy="53012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28600" indent="228600" algn="ctr">
              <a:lnSpc>
                <a:spcPct val="150000"/>
              </a:lnSpc>
              <a:spcBef>
                <a:spcPts val="600"/>
              </a:spcBef>
              <a:spcAft>
                <a:spcPts val="600"/>
              </a:spcAft>
            </a:pPr>
            <a:r>
              <a:rPr lang="fr-CA" sz="24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Le choix de sujet et la question du départ</a:t>
            </a:r>
          </a:p>
          <a:p>
            <a:pPr marL="228600" indent="228600" algn="ctr">
              <a:lnSpc>
                <a:spcPct val="150000"/>
              </a:lnSpc>
              <a:spcBef>
                <a:spcPts val="600"/>
              </a:spcBef>
              <a:spcAft>
                <a:spcPts val="600"/>
              </a:spcAft>
            </a:pPr>
            <a:r>
              <a:rPr lang="fr-CA" sz="24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 L’exploration</a:t>
            </a:r>
          </a:p>
          <a:p>
            <a:pPr marL="228600" indent="228600" algn="ctr">
              <a:lnSpc>
                <a:spcPct val="150000"/>
              </a:lnSpc>
              <a:spcBef>
                <a:spcPts val="600"/>
              </a:spcBef>
              <a:spcAft>
                <a:spcPts val="600"/>
              </a:spcAft>
            </a:pPr>
            <a:r>
              <a:rPr lang="fr-CA" sz="24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La problématique</a:t>
            </a:r>
          </a:p>
          <a:p>
            <a:pPr marL="228600" indent="228600" algn="ctr">
              <a:lnSpc>
                <a:spcPct val="150000"/>
              </a:lnSpc>
              <a:spcBef>
                <a:spcPts val="600"/>
              </a:spcBef>
              <a:spcAft>
                <a:spcPts val="600"/>
              </a:spcAft>
            </a:pPr>
            <a:r>
              <a:rPr lang="fr-CA" sz="24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La construction du modèle d’analyse</a:t>
            </a: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r>
              <a:rPr lang="fr-FR" sz="24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La collecte des données </a:t>
            </a: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r>
              <a:rPr lang="fr-CA" sz="24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L’analyse des </a:t>
            </a:r>
            <a:r>
              <a:rPr lang="fr-FR" sz="24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données recueillies </a:t>
            </a: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r>
              <a:rPr lang="fr-CA" sz="24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Les conclusions.</a:t>
            </a: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7" name="Flèche : bas 6">
            <a:extLst>
              <a:ext uri="{FF2B5EF4-FFF2-40B4-BE49-F238E27FC236}">
                <a16:creationId xmlns:a16="http://schemas.microsoft.com/office/drawing/2014/main" xmlns="" id="{5FB58A17-4BAB-41AA-A2C9-0156FE3E6CBE}"/>
              </a:ext>
            </a:extLst>
          </p:cNvPr>
          <p:cNvSpPr/>
          <p:nvPr/>
        </p:nvSpPr>
        <p:spPr>
          <a:xfrm>
            <a:off x="6501619" y="2005917"/>
            <a:ext cx="290732" cy="388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bas 17">
            <a:extLst>
              <a:ext uri="{FF2B5EF4-FFF2-40B4-BE49-F238E27FC236}">
                <a16:creationId xmlns:a16="http://schemas.microsoft.com/office/drawing/2014/main" xmlns="" id="{22348B4A-D669-41E9-84CB-90F7FB8A6E47}"/>
              </a:ext>
            </a:extLst>
          </p:cNvPr>
          <p:cNvSpPr/>
          <p:nvPr/>
        </p:nvSpPr>
        <p:spPr>
          <a:xfrm>
            <a:off x="6501619" y="2716899"/>
            <a:ext cx="290732" cy="388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 bas 18">
            <a:extLst>
              <a:ext uri="{FF2B5EF4-FFF2-40B4-BE49-F238E27FC236}">
                <a16:creationId xmlns:a16="http://schemas.microsoft.com/office/drawing/2014/main" xmlns="" id="{0FEFC8C4-5CD9-4D1D-B800-0582E544B32B}"/>
              </a:ext>
            </a:extLst>
          </p:cNvPr>
          <p:cNvSpPr/>
          <p:nvPr/>
        </p:nvSpPr>
        <p:spPr>
          <a:xfrm>
            <a:off x="6501619" y="4119109"/>
            <a:ext cx="290732" cy="388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bas 19">
            <a:extLst>
              <a:ext uri="{FF2B5EF4-FFF2-40B4-BE49-F238E27FC236}">
                <a16:creationId xmlns:a16="http://schemas.microsoft.com/office/drawing/2014/main" xmlns="" id="{115A001C-583C-44F0-A302-15076BB2F90C}"/>
              </a:ext>
            </a:extLst>
          </p:cNvPr>
          <p:cNvSpPr/>
          <p:nvPr/>
        </p:nvSpPr>
        <p:spPr>
          <a:xfrm>
            <a:off x="6501619" y="4812609"/>
            <a:ext cx="290732" cy="388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 bas 20">
            <a:extLst>
              <a:ext uri="{FF2B5EF4-FFF2-40B4-BE49-F238E27FC236}">
                <a16:creationId xmlns:a16="http://schemas.microsoft.com/office/drawing/2014/main" xmlns="" id="{50C85396-2725-496B-B77B-05821E84D375}"/>
              </a:ext>
            </a:extLst>
          </p:cNvPr>
          <p:cNvSpPr/>
          <p:nvPr/>
        </p:nvSpPr>
        <p:spPr>
          <a:xfrm>
            <a:off x="6501619" y="5545096"/>
            <a:ext cx="290732" cy="388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 bas 21">
            <a:extLst>
              <a:ext uri="{FF2B5EF4-FFF2-40B4-BE49-F238E27FC236}">
                <a16:creationId xmlns:a16="http://schemas.microsoft.com/office/drawing/2014/main" xmlns="" id="{27E2BC64-92FF-443D-AAEC-4E943DC2AF81}"/>
              </a:ext>
            </a:extLst>
          </p:cNvPr>
          <p:cNvSpPr/>
          <p:nvPr/>
        </p:nvSpPr>
        <p:spPr>
          <a:xfrm>
            <a:off x="6501619" y="3420501"/>
            <a:ext cx="290732" cy="388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995291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41</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1786596" y="469361"/>
            <a:ext cx="9017392" cy="55758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0" name="Rectangle : coins arrondis 9">
            <a:extLst>
              <a:ext uri="{FF2B5EF4-FFF2-40B4-BE49-F238E27FC236}">
                <a16:creationId xmlns:a16="http://schemas.microsoft.com/office/drawing/2014/main" xmlns="" id="{1C976BB9-85D2-4478-B1DF-7F147F7B0E8A}"/>
              </a:ext>
            </a:extLst>
          </p:cNvPr>
          <p:cNvSpPr/>
          <p:nvPr/>
        </p:nvSpPr>
        <p:spPr>
          <a:xfrm>
            <a:off x="1175238" y="2137336"/>
            <a:ext cx="10240107" cy="4108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28600" indent="228600" algn="ctr">
              <a:lnSpc>
                <a:spcPct val="150000"/>
              </a:lnSpc>
              <a:spcBef>
                <a:spcPts val="600"/>
              </a:spcBef>
              <a:spcAft>
                <a:spcPts val="600"/>
              </a:spcAft>
            </a:pPr>
            <a:r>
              <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La 1</a:t>
            </a:r>
            <a:r>
              <a:rPr lang="fr-FR" sz="2000" baseline="30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ère</a:t>
            </a:r>
            <a:r>
              <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étape qui annonce le démarrage d’une recherche scientifique est le </a:t>
            </a:r>
            <a:r>
              <a:rPr lang="fr-FR" sz="20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choix du sujet.</a:t>
            </a:r>
          </a:p>
          <a:p>
            <a:pPr marL="228600" indent="228600" algn="ctr">
              <a:lnSpc>
                <a:spcPct val="150000"/>
              </a:lnSpc>
              <a:spcBef>
                <a:spcPts val="600"/>
              </a:spcBef>
              <a:spcAft>
                <a:spcPts val="600"/>
              </a:spcAft>
            </a:pPr>
            <a:r>
              <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Chaque recherche scientifique vise en premier lieu à résoudre une situation problème.</a:t>
            </a:r>
          </a:p>
          <a:p>
            <a:pPr marL="228600" indent="228600" algn="ctr">
              <a:lnSpc>
                <a:spcPct val="150000"/>
              </a:lnSpc>
              <a:spcBef>
                <a:spcPts val="600"/>
              </a:spcBef>
              <a:spcAft>
                <a:spcPts val="600"/>
              </a:spcAft>
            </a:pPr>
            <a:r>
              <a:rPr lang="fr-FR" sz="20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Le sujet annonce un problème de recherche </a:t>
            </a:r>
          </a:p>
          <a:p>
            <a:pPr marL="228600" indent="228600" algn="ctr">
              <a:lnSpc>
                <a:spcPct val="150000"/>
              </a:lnSpc>
              <a:spcBef>
                <a:spcPts val="600"/>
              </a:spcBef>
              <a:spcAft>
                <a:spcPts val="600"/>
              </a:spcAft>
            </a:pPr>
            <a:endParaRPr lang="fr-FR" sz="20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0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0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xmlns="" id="{D288A771-4E60-456C-B3F5-137F0F6F6425}"/>
              </a:ext>
            </a:extLst>
          </p:cNvPr>
          <p:cNvSpPr/>
          <p:nvPr/>
        </p:nvSpPr>
        <p:spPr>
          <a:xfrm>
            <a:off x="2011680" y="1026942"/>
            <a:ext cx="6552028" cy="92814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1. </a:t>
            </a:r>
            <a:r>
              <a:rPr lang="fr-FR" sz="3200" b="1" i="1" dirty="0">
                <a:solidFill>
                  <a:srgbClr val="C0000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Le choix du sujet </a:t>
            </a: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et la question de départ</a:t>
            </a:r>
            <a:endParaRPr lang="fr-FR" sz="3200" dirty="0">
              <a:latin typeface="Source Code Pro Black" panose="020B0809030403020204" pitchFamily="49" charset="0"/>
              <a:ea typeface="Source Code Pro Black" panose="020B0809030403020204" pitchFamily="49" charset="0"/>
            </a:endParaRPr>
          </a:p>
        </p:txBody>
      </p:sp>
      <p:sp>
        <p:nvSpPr>
          <p:cNvPr id="6" name="Ellipse 5">
            <a:extLst>
              <a:ext uri="{FF2B5EF4-FFF2-40B4-BE49-F238E27FC236}">
                <a16:creationId xmlns:a16="http://schemas.microsoft.com/office/drawing/2014/main" xmlns="" id="{D0172981-1025-413A-8213-99921D875ADD}"/>
              </a:ext>
            </a:extLst>
          </p:cNvPr>
          <p:cNvSpPr/>
          <p:nvPr/>
        </p:nvSpPr>
        <p:spPr>
          <a:xfrm>
            <a:off x="6330462" y="3953022"/>
            <a:ext cx="4686300" cy="209608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r"/>
            <a:r>
              <a:rPr lang="fr-FR" dirty="0"/>
              <a:t>		         		  	</a:t>
            </a:r>
            <a:r>
              <a:rPr lang="fr-FR" sz="1600" b="1" dirty="0"/>
              <a:t>ce		                     que		 	nous </a:t>
            </a:r>
            <a:r>
              <a:rPr lang="fr-FR" sz="1600" b="1"/>
              <a:t>cherchons à </a:t>
            </a:r>
            <a:r>
              <a:rPr lang="fr-FR" sz="1600" b="1" dirty="0"/>
              <a:t>savoir </a:t>
            </a:r>
            <a:endParaRPr lang="fr-FR" b="1" dirty="0"/>
          </a:p>
        </p:txBody>
      </p:sp>
      <p:sp>
        <p:nvSpPr>
          <p:cNvPr id="7" name="Ellipse 6">
            <a:extLst>
              <a:ext uri="{FF2B5EF4-FFF2-40B4-BE49-F238E27FC236}">
                <a16:creationId xmlns:a16="http://schemas.microsoft.com/office/drawing/2014/main" xmlns="" id="{5C309242-68FF-4294-B0DB-12811DEB2FA2}"/>
              </a:ext>
            </a:extLst>
          </p:cNvPr>
          <p:cNvSpPr/>
          <p:nvPr/>
        </p:nvSpPr>
        <p:spPr>
          <a:xfrm>
            <a:off x="6330462" y="4164037"/>
            <a:ext cx="2560320" cy="175142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a:t>Ce que nous savons déjà </a:t>
            </a:r>
          </a:p>
        </p:txBody>
      </p:sp>
    </p:spTree>
    <p:extLst>
      <p:ext uri="{BB962C8B-B14F-4D97-AF65-F5344CB8AC3E}">
        <p14:creationId xmlns:p14="http://schemas.microsoft.com/office/powerpoint/2010/main" xmlns="" val="44391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10">
                                            <p:txEl>
                                              <p:pRg st="2" end="2"/>
                                            </p:txEl>
                                          </p:spTgt>
                                        </p:tgtEl>
                                        <p:attrNameLst>
                                          <p:attrName>style.color</p:attrName>
                                        </p:attrNameLst>
                                      </p:cBhvr>
                                      <p:to>
                                        <a:srgbClr val="FF0000"/>
                                      </p:to>
                                    </p:animClr>
                                    <p:animClr clrSpc="rgb" dir="cw">
                                      <p:cBhvr>
                                        <p:cTn id="7" dur="500" fill="hold"/>
                                        <p:tgtEl>
                                          <p:spTgt spid="10">
                                            <p:txEl>
                                              <p:pRg st="2" end="2"/>
                                            </p:txEl>
                                          </p:spTgt>
                                        </p:tgtEl>
                                        <p:attrNameLst>
                                          <p:attrName>fillcolor</p:attrName>
                                        </p:attrNameLst>
                                      </p:cBhvr>
                                      <p:to>
                                        <a:srgbClr val="FF0000"/>
                                      </p:to>
                                    </p:animClr>
                                    <p:set>
                                      <p:cBhvr>
                                        <p:cTn id="8" dur="500" fill="hold"/>
                                        <p:tgtEl>
                                          <p:spTgt spid="10">
                                            <p:txEl>
                                              <p:pRg st="2" end="2"/>
                                            </p:txEl>
                                          </p:spTgt>
                                        </p:tgtEl>
                                        <p:attrNameLst>
                                          <p:attrName>fill.type</p:attrName>
                                        </p:attrNameLst>
                                      </p:cBhvr>
                                      <p:to>
                                        <p:strVal val="solid"/>
                                      </p:to>
                                    </p:set>
                                    <p:set>
                                      <p:cBhvr>
                                        <p:cTn id="9" dur="500" fill="hold"/>
                                        <p:tgtEl>
                                          <p:spTgt spid="10">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42</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1786596" y="469361"/>
            <a:ext cx="9017392" cy="55758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0" name="Rectangle : coins arrondis 9">
            <a:extLst>
              <a:ext uri="{FF2B5EF4-FFF2-40B4-BE49-F238E27FC236}">
                <a16:creationId xmlns:a16="http://schemas.microsoft.com/office/drawing/2014/main" xmlns="" id="{1C976BB9-85D2-4478-B1DF-7F147F7B0E8A}"/>
              </a:ext>
            </a:extLst>
          </p:cNvPr>
          <p:cNvSpPr/>
          <p:nvPr/>
        </p:nvSpPr>
        <p:spPr>
          <a:xfrm>
            <a:off x="1175238" y="2137336"/>
            <a:ext cx="10240107" cy="4108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28600" indent="228600" algn="ctr">
              <a:lnSpc>
                <a:spcPct val="150000"/>
              </a:lnSpc>
              <a:spcBef>
                <a:spcPts val="600"/>
              </a:spcBef>
              <a:spcAft>
                <a:spcPts val="600"/>
              </a:spcAft>
            </a:pPr>
            <a:endParaRPr lang="fr-FR" sz="2400" dirty="0">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r>
              <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Le point de départ de tout scientifique est d’utiliser sa raison et son vécu pour comprendre et expliquer le monde qui l’entoure. </a:t>
            </a:r>
          </a:p>
          <a:p>
            <a:pPr marL="228600" indent="228600" algn="ctr">
              <a:lnSpc>
                <a:spcPct val="150000"/>
              </a:lnSpc>
              <a:spcBef>
                <a:spcPts val="600"/>
              </a:spcBef>
              <a:spcAft>
                <a:spcPts val="600"/>
              </a:spcAft>
            </a:pPr>
            <a:r>
              <a:rPr lang="fr-FR" sz="24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fr-FR" sz="20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Le choix du sujet et l’évaluation de la fai­sabilité d’une recherche représentent le premier moment de </a:t>
            </a:r>
            <a:r>
              <a:rPr lang="fr-FR" sz="2000" b="1" i="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la formulation </a:t>
            </a:r>
            <a:r>
              <a:rPr lang="fr-FR" sz="20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du problème de recherche ».</a:t>
            </a:r>
          </a:p>
          <a:p>
            <a:pPr marL="228600" indent="228600" algn="ctr">
              <a:lnSpc>
                <a:spcPct val="150000"/>
              </a:lnSpc>
              <a:spcBef>
                <a:spcPts val="600"/>
              </a:spcBef>
              <a:spcAft>
                <a:spcPts val="600"/>
              </a:spcAft>
            </a:pPr>
            <a:r>
              <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Le sujet est la réponse directe à la question: </a:t>
            </a:r>
          </a:p>
          <a:p>
            <a:pPr marL="228600" indent="228600" algn="ctr">
              <a:lnSpc>
                <a:spcPct val="150000"/>
              </a:lnSpc>
              <a:spcBef>
                <a:spcPts val="600"/>
              </a:spcBef>
              <a:spcAft>
                <a:spcPts val="600"/>
              </a:spcAft>
            </a:pPr>
            <a:r>
              <a:rPr lang="fr-FR" sz="28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Sur quoi travaillez vous?</a:t>
            </a: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xmlns="" id="{D288A771-4E60-456C-B3F5-137F0F6F6425}"/>
              </a:ext>
            </a:extLst>
          </p:cNvPr>
          <p:cNvSpPr/>
          <p:nvPr/>
        </p:nvSpPr>
        <p:spPr>
          <a:xfrm>
            <a:off x="2102546" y="1132132"/>
            <a:ext cx="6552028" cy="92814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1. </a:t>
            </a:r>
            <a:r>
              <a:rPr lang="fr-FR" sz="3200" b="1" i="1" dirty="0">
                <a:solidFill>
                  <a:srgbClr val="C0000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Le choix du sujet </a:t>
            </a: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et la question de départ</a:t>
            </a:r>
            <a:endParaRPr lang="fr-FR" sz="3200" dirty="0">
              <a:latin typeface="Source Code Pro Black" panose="020B0809030403020204" pitchFamily="49" charset="0"/>
              <a:ea typeface="Source Code Pro Black" panose="020B0809030403020204" pitchFamily="49" charset="0"/>
            </a:endParaRPr>
          </a:p>
        </p:txBody>
      </p:sp>
    </p:spTree>
    <p:extLst>
      <p:ext uri="{BB962C8B-B14F-4D97-AF65-F5344CB8AC3E}">
        <p14:creationId xmlns:p14="http://schemas.microsoft.com/office/powerpoint/2010/main" xmlns="" val="182039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43</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1786596" y="469361"/>
            <a:ext cx="9017392" cy="55758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0" name="Rectangle : coins arrondis 9">
            <a:extLst>
              <a:ext uri="{FF2B5EF4-FFF2-40B4-BE49-F238E27FC236}">
                <a16:creationId xmlns:a16="http://schemas.microsoft.com/office/drawing/2014/main" xmlns="" id="{1C976BB9-85D2-4478-B1DF-7F147F7B0E8A}"/>
              </a:ext>
            </a:extLst>
          </p:cNvPr>
          <p:cNvSpPr/>
          <p:nvPr/>
        </p:nvSpPr>
        <p:spPr>
          <a:xfrm>
            <a:off x="1175238" y="1795222"/>
            <a:ext cx="10240107" cy="45934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28600" indent="228600" algn="ctr">
              <a:lnSpc>
                <a:spcPct val="150000"/>
              </a:lnSpc>
              <a:spcBef>
                <a:spcPts val="600"/>
              </a:spcBef>
              <a:spcAft>
                <a:spcPts val="600"/>
              </a:spcAft>
            </a:pPr>
            <a:endParaRPr lang="fr-FR" sz="2400" dirty="0">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r>
              <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Maurice ANGERS a classifié </a:t>
            </a:r>
            <a:r>
              <a:rPr lang="fr-FR"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les sources d’inspiration </a:t>
            </a:r>
            <a:r>
              <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des chercheurs en </a:t>
            </a:r>
            <a:r>
              <a:rPr lang="fr-FR" sz="24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06 facteurs:</a:t>
            </a:r>
          </a:p>
          <a:p>
            <a:pPr marL="685800" indent="-457200">
              <a:spcBef>
                <a:spcPts val="600"/>
              </a:spcBef>
              <a:spcAft>
                <a:spcPts val="600"/>
              </a:spcAft>
              <a:buAutoNum type="arabicPeriod"/>
            </a:pPr>
            <a:r>
              <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Les expériences vécues (famille, à l’école, au tra­vail , évènements qu’on a vécus) </a:t>
            </a:r>
          </a:p>
          <a:p>
            <a:pPr marL="685800" indent="-457200">
              <a:spcBef>
                <a:spcPts val="600"/>
              </a:spcBef>
              <a:spcAft>
                <a:spcPts val="600"/>
              </a:spcAft>
              <a:buAutoNum type="arabicPeriod"/>
            </a:pPr>
            <a:r>
              <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Le désire d’être utile ( pour soi même ou un organisme).</a:t>
            </a:r>
          </a:p>
          <a:p>
            <a:pPr marL="685800" indent="-457200">
              <a:spcBef>
                <a:spcPts val="600"/>
              </a:spcBef>
              <a:spcAft>
                <a:spcPts val="600"/>
              </a:spcAft>
              <a:buAutoNum type="arabicPeriod"/>
            </a:pPr>
            <a:r>
              <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L’observation de l’entourage ( observation des problèmes sociaux récurrents, )</a:t>
            </a:r>
          </a:p>
          <a:p>
            <a:pPr marL="685800" indent="-457200">
              <a:spcBef>
                <a:spcPts val="600"/>
              </a:spcBef>
              <a:spcAft>
                <a:spcPts val="600"/>
              </a:spcAft>
              <a:buAutoNum type="arabicPeriod"/>
            </a:pPr>
            <a:r>
              <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L’échange d’idées ( discussion, débats)</a:t>
            </a:r>
          </a:p>
          <a:p>
            <a:pPr marL="685800" indent="-457200">
              <a:spcBef>
                <a:spcPts val="600"/>
              </a:spcBef>
              <a:spcAft>
                <a:spcPts val="600"/>
              </a:spcAft>
              <a:buAutoNum type="arabicPeriod"/>
            </a:pPr>
            <a:r>
              <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Les recherches antérieures ( revue de littérature).</a:t>
            </a:r>
          </a:p>
          <a:p>
            <a:pPr marL="685800" indent="-457200">
              <a:spcBef>
                <a:spcPts val="600"/>
              </a:spcBef>
              <a:spcAft>
                <a:spcPts val="600"/>
              </a:spcAft>
              <a:buAutoNum type="arabicPeriod"/>
            </a:pPr>
            <a:r>
              <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La faisabilité (matérielle, intellectuelle, temporelle, accessible,..)</a:t>
            </a: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xmlns="" id="{D288A771-4E60-456C-B3F5-137F0F6F6425}"/>
              </a:ext>
            </a:extLst>
          </p:cNvPr>
          <p:cNvSpPr/>
          <p:nvPr/>
        </p:nvSpPr>
        <p:spPr>
          <a:xfrm>
            <a:off x="323557" y="1026943"/>
            <a:ext cx="11366695" cy="66182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1. </a:t>
            </a:r>
            <a:r>
              <a:rPr lang="fr-FR" sz="3200" b="1" i="1" dirty="0">
                <a:solidFill>
                  <a:srgbClr val="C0000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Le choix du sujet </a:t>
            </a: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et la question de départ</a:t>
            </a:r>
            <a:endParaRPr lang="fr-FR" sz="3200" dirty="0">
              <a:latin typeface="Source Code Pro Black" panose="020B0809030403020204" pitchFamily="49" charset="0"/>
              <a:ea typeface="Source Code Pro Black" panose="020B0809030403020204" pitchFamily="49" charset="0"/>
            </a:endParaRPr>
          </a:p>
        </p:txBody>
      </p:sp>
      <p:sp>
        <p:nvSpPr>
          <p:cNvPr id="9" name="Rectangle 8">
            <a:extLst>
              <a:ext uri="{FF2B5EF4-FFF2-40B4-BE49-F238E27FC236}">
                <a16:creationId xmlns:a16="http://schemas.microsoft.com/office/drawing/2014/main" xmlns="" id="{D8DE2F24-8045-4F16-A7F2-FAFEC674EB3A}"/>
              </a:ext>
            </a:extLst>
          </p:cNvPr>
          <p:cNvSpPr/>
          <p:nvPr/>
        </p:nvSpPr>
        <p:spPr>
          <a:xfrm>
            <a:off x="4509867" y="1845898"/>
            <a:ext cx="3172266" cy="6111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D’où provient-il-?</a:t>
            </a:r>
          </a:p>
        </p:txBody>
      </p:sp>
    </p:spTree>
    <p:extLst>
      <p:ext uri="{BB962C8B-B14F-4D97-AF65-F5344CB8AC3E}">
        <p14:creationId xmlns:p14="http://schemas.microsoft.com/office/powerpoint/2010/main" xmlns="" val="20077851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44</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1786596" y="469361"/>
            <a:ext cx="9017392" cy="55758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0" name="Rectangle : coins arrondis 9">
            <a:extLst>
              <a:ext uri="{FF2B5EF4-FFF2-40B4-BE49-F238E27FC236}">
                <a16:creationId xmlns:a16="http://schemas.microsoft.com/office/drawing/2014/main" xmlns="" id="{1C976BB9-85D2-4478-B1DF-7F147F7B0E8A}"/>
              </a:ext>
            </a:extLst>
          </p:cNvPr>
          <p:cNvSpPr/>
          <p:nvPr/>
        </p:nvSpPr>
        <p:spPr>
          <a:xfrm>
            <a:off x="1175238" y="1795222"/>
            <a:ext cx="10240107" cy="45934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571500" indent="-342900" algn="ctr">
              <a:lnSpc>
                <a:spcPct val="150000"/>
              </a:lnSpc>
              <a:spcBef>
                <a:spcPts val="600"/>
              </a:spcBef>
              <a:spcAft>
                <a:spcPts val="600"/>
              </a:spcAft>
              <a:buFont typeface="Wingdings" panose="05000000000000000000" pitchFamily="2" charset="2"/>
              <a:buChar char="ü"/>
            </a:pPr>
            <a:r>
              <a:rPr lang="fr-FR" sz="2400" b="1" i="1" dirty="0">
                <a:latin typeface="Times New Roman" panose="02020603050405020304" pitchFamily="18" charset="0"/>
                <a:ea typeface="Times New Roman" panose="02020603050405020304" pitchFamily="18" charset="0"/>
              </a:rPr>
              <a:t>Pourquoi s’intéresse-t-on à ce sujet?</a:t>
            </a:r>
          </a:p>
          <a:p>
            <a:pPr marL="571500" indent="-342900" algn="ctr">
              <a:lnSpc>
                <a:spcPct val="150000"/>
              </a:lnSpc>
              <a:spcBef>
                <a:spcPts val="600"/>
              </a:spcBef>
              <a:spcAft>
                <a:spcPts val="600"/>
              </a:spcAft>
              <a:buFont typeface="Wingdings" panose="05000000000000000000" pitchFamily="2" charset="2"/>
              <a:buChar char="ü"/>
            </a:pPr>
            <a:r>
              <a:rPr lang="fr-FR" sz="2400" b="1" i="1" dirty="0">
                <a:latin typeface="Times New Roman" panose="02020603050405020304" pitchFamily="18" charset="0"/>
                <a:ea typeface="Times New Roman" panose="02020603050405020304" pitchFamily="18" charset="0"/>
              </a:rPr>
              <a:t> À quoi espère- t-on arriver? </a:t>
            </a:r>
          </a:p>
          <a:p>
            <a:pPr marL="571500" indent="-342900" algn="ctr">
              <a:lnSpc>
                <a:spcPct val="150000"/>
              </a:lnSpc>
              <a:spcBef>
                <a:spcPts val="600"/>
              </a:spcBef>
              <a:spcAft>
                <a:spcPts val="600"/>
              </a:spcAft>
              <a:buFont typeface="Wingdings" panose="05000000000000000000" pitchFamily="2" charset="2"/>
              <a:buChar char="ü"/>
            </a:pPr>
            <a:r>
              <a:rPr lang="fr-FR" sz="2400" b="1" i="1" dirty="0">
                <a:latin typeface="Times New Roman" panose="02020603050405020304" pitchFamily="18" charset="0"/>
                <a:ea typeface="Times New Roman" panose="02020603050405020304" pitchFamily="18" charset="0"/>
              </a:rPr>
              <a:t>Que sait-on déjà? </a:t>
            </a:r>
          </a:p>
          <a:p>
            <a:pPr marL="571500" indent="-342900" algn="ctr">
              <a:lnSpc>
                <a:spcPct val="150000"/>
              </a:lnSpc>
              <a:spcBef>
                <a:spcPts val="600"/>
              </a:spcBef>
              <a:spcAft>
                <a:spcPts val="600"/>
              </a:spcAft>
              <a:buFont typeface="Wingdings" panose="05000000000000000000" pitchFamily="2" charset="2"/>
              <a:buChar char="ü"/>
            </a:pPr>
            <a:r>
              <a:rPr lang="fr-FR" sz="2400" b="1" i="1" dirty="0">
                <a:latin typeface="Times New Roman" panose="02020603050405020304" pitchFamily="18" charset="0"/>
                <a:ea typeface="Times New Roman" panose="02020603050405020304" pitchFamily="18" charset="0"/>
              </a:rPr>
              <a:t>Quelle question de recherche va-t-on poser?</a:t>
            </a:r>
            <a:endParaRPr lang="fr-FR" sz="24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xmlns="" id="{D288A771-4E60-456C-B3F5-137F0F6F6425}"/>
              </a:ext>
            </a:extLst>
          </p:cNvPr>
          <p:cNvSpPr/>
          <p:nvPr/>
        </p:nvSpPr>
        <p:spPr>
          <a:xfrm>
            <a:off x="323557" y="1026943"/>
            <a:ext cx="11366695" cy="66182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1. </a:t>
            </a:r>
            <a:r>
              <a:rPr lang="fr-FR" sz="3200" b="1" i="1" dirty="0">
                <a:solidFill>
                  <a:srgbClr val="C0000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Le choix du sujet </a:t>
            </a: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et la question de départ</a:t>
            </a:r>
            <a:endParaRPr lang="fr-FR" sz="3200" dirty="0">
              <a:latin typeface="Source Code Pro Black" panose="020B0809030403020204" pitchFamily="49" charset="0"/>
              <a:ea typeface="Source Code Pro Black" panose="020B0809030403020204" pitchFamily="49" charset="0"/>
            </a:endParaRPr>
          </a:p>
        </p:txBody>
      </p:sp>
      <p:sp>
        <p:nvSpPr>
          <p:cNvPr id="9" name="Rectangle 8">
            <a:extLst>
              <a:ext uri="{FF2B5EF4-FFF2-40B4-BE49-F238E27FC236}">
                <a16:creationId xmlns:a16="http://schemas.microsoft.com/office/drawing/2014/main" xmlns="" id="{D8DE2F24-8045-4F16-A7F2-FAFEC674EB3A}"/>
              </a:ext>
            </a:extLst>
          </p:cNvPr>
          <p:cNvSpPr/>
          <p:nvPr/>
        </p:nvSpPr>
        <p:spPr>
          <a:xfrm>
            <a:off x="2349305" y="1845898"/>
            <a:ext cx="7385538" cy="7988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Questions clés pour préciser son sujet de recherche?</a:t>
            </a:r>
          </a:p>
        </p:txBody>
      </p:sp>
    </p:spTree>
    <p:extLst>
      <p:ext uri="{BB962C8B-B14F-4D97-AF65-F5344CB8AC3E}">
        <p14:creationId xmlns:p14="http://schemas.microsoft.com/office/powerpoint/2010/main" xmlns="" val="133330854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530A891-F68B-46C0-B49C-294EA910421D}"/>
              </a:ext>
            </a:extLst>
          </p:cNvPr>
          <p:cNvSpPr/>
          <p:nvPr/>
        </p:nvSpPr>
        <p:spPr>
          <a:xfrm>
            <a:off x="403092" y="1155887"/>
            <a:ext cx="5864875"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ctr"/>
            <a:r>
              <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Questions clés pour préciser son sujet de recherche?</a:t>
            </a:r>
          </a:p>
        </p:txBody>
      </p:sp>
      <p:sp>
        <p:nvSpPr>
          <p:cNvPr id="15" name="Rectangle 14">
            <a:extLst>
              <a:ext uri="{FF2B5EF4-FFF2-40B4-BE49-F238E27FC236}">
                <a16:creationId xmlns:a16="http://schemas.microsoft.com/office/drawing/2014/main" xmlns="" id="{D9913629-385B-46F4-B5F9-A450AD68A947}"/>
              </a:ext>
            </a:extLst>
          </p:cNvPr>
          <p:cNvSpPr/>
          <p:nvPr/>
        </p:nvSpPr>
        <p:spPr>
          <a:xfrm>
            <a:off x="1786595" y="258664"/>
            <a:ext cx="9017392" cy="46550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6" name="Flèche : double flèche verticale 15">
            <a:extLst>
              <a:ext uri="{FF2B5EF4-FFF2-40B4-BE49-F238E27FC236}">
                <a16:creationId xmlns:a16="http://schemas.microsoft.com/office/drawing/2014/main" xmlns="" id="{AD574D51-BB62-40E8-80B1-43BB0DC070C3}"/>
              </a:ext>
            </a:extLst>
          </p:cNvPr>
          <p:cNvSpPr/>
          <p:nvPr/>
        </p:nvSpPr>
        <p:spPr>
          <a:xfrm>
            <a:off x="2275965" y="2964017"/>
            <a:ext cx="266476" cy="46498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double flèche verticale 16">
            <a:extLst>
              <a:ext uri="{FF2B5EF4-FFF2-40B4-BE49-F238E27FC236}">
                <a16:creationId xmlns:a16="http://schemas.microsoft.com/office/drawing/2014/main" xmlns="" id="{EEC68131-8503-47A2-8C99-71B5CB045B66}"/>
              </a:ext>
            </a:extLst>
          </p:cNvPr>
          <p:cNvSpPr/>
          <p:nvPr/>
        </p:nvSpPr>
        <p:spPr>
          <a:xfrm>
            <a:off x="2330364" y="3887311"/>
            <a:ext cx="215705" cy="3651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xmlns="" id="{1BF1C27D-C10C-4D25-B3FF-FDBC73698564}"/>
              </a:ext>
            </a:extLst>
          </p:cNvPr>
          <p:cNvSpPr/>
          <p:nvPr/>
        </p:nvSpPr>
        <p:spPr>
          <a:xfrm>
            <a:off x="952792" y="2606301"/>
            <a:ext cx="3179298"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i="1" dirty="0">
                <a:latin typeface="Times New Roman" panose="02020603050405020304" pitchFamily="18" charset="0"/>
                <a:ea typeface="Times New Roman" panose="02020603050405020304" pitchFamily="18" charset="0"/>
              </a:rPr>
              <a:t>Pourquoi s’intéresse-t-on à ce sujet?</a:t>
            </a:r>
          </a:p>
        </p:txBody>
      </p:sp>
      <p:sp>
        <p:nvSpPr>
          <p:cNvPr id="13" name="Rectangle 12">
            <a:extLst>
              <a:ext uri="{FF2B5EF4-FFF2-40B4-BE49-F238E27FC236}">
                <a16:creationId xmlns:a16="http://schemas.microsoft.com/office/drawing/2014/main" xmlns="" id="{E7F8ED38-1ED7-4472-A2AC-DA5B0E7B4066}"/>
              </a:ext>
            </a:extLst>
          </p:cNvPr>
          <p:cNvSpPr/>
          <p:nvPr/>
        </p:nvSpPr>
        <p:spPr>
          <a:xfrm>
            <a:off x="902021" y="3475593"/>
            <a:ext cx="3179298"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342900">
              <a:spcBef>
                <a:spcPts val="600"/>
              </a:spcBef>
              <a:spcAft>
                <a:spcPts val="600"/>
              </a:spcAft>
              <a:buFont typeface="Wingdings" panose="05000000000000000000" pitchFamily="2" charset="2"/>
              <a:buChar char="ü"/>
            </a:pPr>
            <a:r>
              <a:rPr lang="fr-FR" sz="1400" b="1" i="1" dirty="0">
                <a:latin typeface="Times New Roman" panose="02020603050405020304" pitchFamily="18" charset="0"/>
                <a:ea typeface="Times New Roman" panose="02020603050405020304" pitchFamily="18" charset="0"/>
              </a:rPr>
              <a:t>À quoi espère- t-on arriver? </a:t>
            </a:r>
          </a:p>
        </p:txBody>
      </p:sp>
      <p:sp>
        <p:nvSpPr>
          <p:cNvPr id="14" name="Rectangle 13">
            <a:extLst>
              <a:ext uri="{FF2B5EF4-FFF2-40B4-BE49-F238E27FC236}">
                <a16:creationId xmlns:a16="http://schemas.microsoft.com/office/drawing/2014/main" xmlns="" id="{897DB29B-4362-4003-A6EB-5C70C0C966A3}"/>
              </a:ext>
            </a:extLst>
          </p:cNvPr>
          <p:cNvSpPr/>
          <p:nvPr/>
        </p:nvSpPr>
        <p:spPr>
          <a:xfrm>
            <a:off x="902021" y="4317990"/>
            <a:ext cx="3179298"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342900">
              <a:spcBef>
                <a:spcPts val="600"/>
              </a:spcBef>
              <a:spcAft>
                <a:spcPts val="600"/>
              </a:spcAft>
              <a:buFont typeface="Wingdings" panose="05000000000000000000" pitchFamily="2" charset="2"/>
              <a:buChar char="ü"/>
            </a:pPr>
            <a:r>
              <a:rPr lang="fr-FR" sz="1400" b="1" i="1" dirty="0">
                <a:latin typeface="Times New Roman" panose="02020603050405020304" pitchFamily="18" charset="0"/>
                <a:ea typeface="Times New Roman" panose="02020603050405020304" pitchFamily="18" charset="0"/>
              </a:rPr>
              <a:t>Que sait-on déjà? </a:t>
            </a:r>
          </a:p>
        </p:txBody>
      </p:sp>
      <p:sp>
        <p:nvSpPr>
          <p:cNvPr id="18" name="Flèche : double flèche verticale 17">
            <a:extLst>
              <a:ext uri="{FF2B5EF4-FFF2-40B4-BE49-F238E27FC236}">
                <a16:creationId xmlns:a16="http://schemas.microsoft.com/office/drawing/2014/main" xmlns="" id="{0FC2F2A8-4DFB-4E5B-A9ED-1941F03C149B}"/>
              </a:ext>
            </a:extLst>
          </p:cNvPr>
          <p:cNvSpPr/>
          <p:nvPr/>
        </p:nvSpPr>
        <p:spPr>
          <a:xfrm>
            <a:off x="2330364" y="4747769"/>
            <a:ext cx="215705" cy="3651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xmlns="" id="{0E3FF111-2B41-4D95-9FC4-B52BDBF31B7E}"/>
              </a:ext>
            </a:extLst>
          </p:cNvPr>
          <p:cNvSpPr/>
          <p:nvPr/>
        </p:nvSpPr>
        <p:spPr>
          <a:xfrm>
            <a:off x="439545" y="5177548"/>
            <a:ext cx="4104249"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342900">
              <a:spcBef>
                <a:spcPts val="600"/>
              </a:spcBef>
              <a:spcAft>
                <a:spcPts val="600"/>
              </a:spcAft>
              <a:buFont typeface="Wingdings" panose="05000000000000000000" pitchFamily="2" charset="2"/>
              <a:buChar char="ü"/>
            </a:pPr>
            <a:r>
              <a:rPr lang="fr-FR" sz="1400" b="1" i="1" dirty="0">
                <a:latin typeface="Times New Roman" panose="02020603050405020304" pitchFamily="18" charset="0"/>
                <a:ea typeface="Times New Roman" panose="02020603050405020304" pitchFamily="18" charset="0"/>
              </a:rPr>
              <a:t>Quelle question de recherche va-t-on poser?</a:t>
            </a:r>
            <a:endParaRPr lang="fr-FR" sz="14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1129020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 en arc 10">
            <a:extLst>
              <a:ext uri="{FF2B5EF4-FFF2-40B4-BE49-F238E27FC236}">
                <a16:creationId xmlns:a16="http://schemas.microsoft.com/office/drawing/2014/main" xmlns="" id="{5A25202D-182F-4CA6-AAE7-C73AF502D2C3}"/>
              </a:ext>
            </a:extLst>
          </p:cNvPr>
          <p:cNvCxnSpPr>
            <a:cxnSpLocks/>
          </p:cNvCxnSpPr>
          <p:nvPr/>
        </p:nvCxnSpPr>
        <p:spPr>
          <a:xfrm rot="5400000">
            <a:off x="10230703" y="2948807"/>
            <a:ext cx="949623" cy="196948"/>
          </a:xfrm>
          <a:prstGeom prst="curvedConnector3">
            <a:avLst>
              <a:gd name="adj1" fmla="val 500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7D8CD2FB-69F9-44ED-BFC5-EC5716A9AE85}"/>
              </a:ext>
            </a:extLst>
          </p:cNvPr>
          <p:cNvSpPr/>
          <p:nvPr/>
        </p:nvSpPr>
        <p:spPr>
          <a:xfrm>
            <a:off x="1786595" y="258664"/>
            <a:ext cx="9017392" cy="46550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9" name="Flèche : double flèche verticale 18">
            <a:extLst>
              <a:ext uri="{FF2B5EF4-FFF2-40B4-BE49-F238E27FC236}">
                <a16:creationId xmlns:a16="http://schemas.microsoft.com/office/drawing/2014/main" xmlns="" id="{96F51A2F-A0BD-46EF-AFBA-DCD5E8943B9C}"/>
              </a:ext>
            </a:extLst>
          </p:cNvPr>
          <p:cNvSpPr/>
          <p:nvPr/>
        </p:nvSpPr>
        <p:spPr>
          <a:xfrm>
            <a:off x="2280562" y="3163367"/>
            <a:ext cx="261879" cy="40011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xmlns="" id="{92F2EC0D-F98F-44D3-B9DB-5D15C68666F5}"/>
              </a:ext>
            </a:extLst>
          </p:cNvPr>
          <p:cNvSpPr/>
          <p:nvPr/>
        </p:nvSpPr>
        <p:spPr>
          <a:xfrm>
            <a:off x="8817093" y="2210862"/>
            <a:ext cx="3179298"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i="1" dirty="0">
                <a:latin typeface="Times New Roman" panose="02020603050405020304" pitchFamily="18" charset="0"/>
                <a:ea typeface="Times New Roman" panose="02020603050405020304" pitchFamily="18" charset="0"/>
              </a:rPr>
              <a:t>Pourquoi s’intéresse-t-on à ce sujet?</a:t>
            </a:r>
          </a:p>
        </p:txBody>
      </p:sp>
      <p:sp>
        <p:nvSpPr>
          <p:cNvPr id="2" name="Rectangle : coins arrondis 1">
            <a:extLst>
              <a:ext uri="{FF2B5EF4-FFF2-40B4-BE49-F238E27FC236}">
                <a16:creationId xmlns:a16="http://schemas.microsoft.com/office/drawing/2014/main" xmlns="" id="{685BA748-E20F-497E-AFE4-227B818769D7}"/>
              </a:ext>
            </a:extLst>
          </p:cNvPr>
          <p:cNvSpPr/>
          <p:nvPr/>
        </p:nvSpPr>
        <p:spPr>
          <a:xfrm>
            <a:off x="7287667" y="3544584"/>
            <a:ext cx="4261908" cy="14748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Wingdings" panose="05000000000000000000" pitchFamily="2" charset="2"/>
              <a:buChar char="v"/>
            </a:pPr>
            <a:r>
              <a:rPr lang="fr-FR" sz="2000" dirty="0"/>
              <a:t> L’intention de la recherche </a:t>
            </a:r>
          </a:p>
          <a:p>
            <a:pPr marL="285750" indent="-285750">
              <a:buFont typeface="Wingdings" panose="05000000000000000000" pitchFamily="2" charset="2"/>
              <a:buChar char="v"/>
            </a:pPr>
            <a:r>
              <a:rPr lang="fr-FR" sz="2000" dirty="0"/>
              <a:t> L’intérêt  de la recherche</a:t>
            </a:r>
          </a:p>
          <a:p>
            <a:pPr marL="285750" indent="-285750">
              <a:buFont typeface="Wingdings" panose="05000000000000000000" pitchFamily="2" charset="2"/>
              <a:buChar char="v"/>
            </a:pPr>
            <a:r>
              <a:rPr lang="fr-FR" sz="2000" dirty="0"/>
              <a:t> Les raisons de choix du thème et les motivations de chercheur.</a:t>
            </a:r>
          </a:p>
        </p:txBody>
      </p:sp>
      <p:sp>
        <p:nvSpPr>
          <p:cNvPr id="16" name="Rectangle 15">
            <a:extLst>
              <a:ext uri="{FF2B5EF4-FFF2-40B4-BE49-F238E27FC236}">
                <a16:creationId xmlns:a16="http://schemas.microsoft.com/office/drawing/2014/main" xmlns="" id="{4DF56497-EB3C-4AAE-8B08-14236FBB1E9C}"/>
              </a:ext>
            </a:extLst>
          </p:cNvPr>
          <p:cNvSpPr/>
          <p:nvPr/>
        </p:nvSpPr>
        <p:spPr>
          <a:xfrm>
            <a:off x="737087" y="3575681"/>
            <a:ext cx="3179298"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342900">
              <a:spcBef>
                <a:spcPts val="600"/>
              </a:spcBef>
              <a:spcAft>
                <a:spcPts val="600"/>
              </a:spcAft>
              <a:buFont typeface="Wingdings" panose="05000000000000000000" pitchFamily="2" charset="2"/>
              <a:buChar char="ü"/>
            </a:pPr>
            <a:r>
              <a:rPr lang="fr-FR" sz="1400" b="1" i="1" dirty="0">
                <a:latin typeface="Times New Roman" panose="02020603050405020304" pitchFamily="18" charset="0"/>
                <a:ea typeface="Times New Roman" panose="02020603050405020304" pitchFamily="18" charset="0"/>
              </a:rPr>
              <a:t>À quoi espère- t-on arriver? </a:t>
            </a:r>
          </a:p>
        </p:txBody>
      </p:sp>
      <p:sp>
        <p:nvSpPr>
          <p:cNvPr id="22" name="Flèche : double flèche verticale 21">
            <a:extLst>
              <a:ext uri="{FF2B5EF4-FFF2-40B4-BE49-F238E27FC236}">
                <a16:creationId xmlns:a16="http://schemas.microsoft.com/office/drawing/2014/main" xmlns="" id="{028A4E42-A629-4AF4-A43C-6F8F3D72E702}"/>
              </a:ext>
            </a:extLst>
          </p:cNvPr>
          <p:cNvSpPr/>
          <p:nvPr/>
        </p:nvSpPr>
        <p:spPr>
          <a:xfrm>
            <a:off x="2280559" y="4853290"/>
            <a:ext cx="261879" cy="40011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 double flèche verticale 22">
            <a:extLst>
              <a:ext uri="{FF2B5EF4-FFF2-40B4-BE49-F238E27FC236}">
                <a16:creationId xmlns:a16="http://schemas.microsoft.com/office/drawing/2014/main" xmlns="" id="{3B5F0B2D-2D83-4A6A-8500-5342B6430E00}"/>
              </a:ext>
            </a:extLst>
          </p:cNvPr>
          <p:cNvSpPr/>
          <p:nvPr/>
        </p:nvSpPr>
        <p:spPr>
          <a:xfrm>
            <a:off x="2280561" y="3940806"/>
            <a:ext cx="261879" cy="40011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xmlns="" id="{4844A797-71FA-4F1A-A760-3B9C62539271}"/>
              </a:ext>
            </a:extLst>
          </p:cNvPr>
          <p:cNvSpPr/>
          <p:nvPr/>
        </p:nvSpPr>
        <p:spPr>
          <a:xfrm>
            <a:off x="920843" y="4422910"/>
            <a:ext cx="3179298"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342900">
              <a:spcBef>
                <a:spcPts val="600"/>
              </a:spcBef>
              <a:spcAft>
                <a:spcPts val="600"/>
              </a:spcAft>
              <a:buFont typeface="Wingdings" panose="05000000000000000000" pitchFamily="2" charset="2"/>
              <a:buChar char="ü"/>
            </a:pPr>
            <a:r>
              <a:rPr lang="fr-FR" sz="1400" b="1" i="1" dirty="0">
                <a:latin typeface="Times New Roman" panose="02020603050405020304" pitchFamily="18" charset="0"/>
                <a:ea typeface="Times New Roman" panose="02020603050405020304" pitchFamily="18" charset="0"/>
              </a:rPr>
              <a:t>Que sait-on déjà? </a:t>
            </a:r>
          </a:p>
        </p:txBody>
      </p:sp>
      <p:sp>
        <p:nvSpPr>
          <p:cNvPr id="25" name="Rectangle 24">
            <a:extLst>
              <a:ext uri="{FF2B5EF4-FFF2-40B4-BE49-F238E27FC236}">
                <a16:creationId xmlns:a16="http://schemas.microsoft.com/office/drawing/2014/main" xmlns="" id="{09994B1E-DFC3-4CFB-8CF6-C5550A393E76}"/>
              </a:ext>
            </a:extLst>
          </p:cNvPr>
          <p:cNvSpPr/>
          <p:nvPr/>
        </p:nvSpPr>
        <p:spPr>
          <a:xfrm>
            <a:off x="359373" y="5299581"/>
            <a:ext cx="4104249"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342900">
              <a:spcBef>
                <a:spcPts val="600"/>
              </a:spcBef>
              <a:spcAft>
                <a:spcPts val="600"/>
              </a:spcAft>
              <a:buFont typeface="Wingdings" panose="05000000000000000000" pitchFamily="2" charset="2"/>
              <a:buChar char="ü"/>
            </a:pPr>
            <a:r>
              <a:rPr lang="fr-FR" sz="1400" b="1" i="1" dirty="0">
                <a:latin typeface="Times New Roman" panose="02020603050405020304" pitchFamily="18" charset="0"/>
                <a:ea typeface="Times New Roman" panose="02020603050405020304" pitchFamily="18" charset="0"/>
              </a:rPr>
              <a:t>Quelle question de recherche va-t-on poser?</a:t>
            </a:r>
            <a:endParaRPr lang="fr-FR" sz="14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26" name="Rectangle 25">
            <a:extLst>
              <a:ext uri="{FF2B5EF4-FFF2-40B4-BE49-F238E27FC236}">
                <a16:creationId xmlns:a16="http://schemas.microsoft.com/office/drawing/2014/main" xmlns="" id="{88DBBD80-0DB5-4821-AF32-5928B46768ED}"/>
              </a:ext>
            </a:extLst>
          </p:cNvPr>
          <p:cNvSpPr/>
          <p:nvPr/>
        </p:nvSpPr>
        <p:spPr>
          <a:xfrm>
            <a:off x="403092" y="1155887"/>
            <a:ext cx="5864875"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ctr"/>
            <a:r>
              <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Questions clés pour préciser son sujet de recherche?</a:t>
            </a:r>
          </a:p>
        </p:txBody>
      </p:sp>
    </p:spTree>
    <p:extLst>
      <p:ext uri="{BB962C8B-B14F-4D97-AF65-F5344CB8AC3E}">
        <p14:creationId xmlns:p14="http://schemas.microsoft.com/office/powerpoint/2010/main" xmlns="" val="32704623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 en arc 10">
            <a:extLst>
              <a:ext uri="{FF2B5EF4-FFF2-40B4-BE49-F238E27FC236}">
                <a16:creationId xmlns:a16="http://schemas.microsoft.com/office/drawing/2014/main" xmlns="" id="{5A25202D-182F-4CA6-AAE7-C73AF502D2C3}"/>
              </a:ext>
            </a:extLst>
          </p:cNvPr>
          <p:cNvCxnSpPr>
            <a:cxnSpLocks/>
          </p:cNvCxnSpPr>
          <p:nvPr/>
        </p:nvCxnSpPr>
        <p:spPr>
          <a:xfrm rot="5400000">
            <a:off x="10230703" y="2948807"/>
            <a:ext cx="949623" cy="196948"/>
          </a:xfrm>
          <a:prstGeom prst="curvedConnector3">
            <a:avLst>
              <a:gd name="adj1" fmla="val 500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7D8CD2FB-69F9-44ED-BFC5-EC5716A9AE85}"/>
              </a:ext>
            </a:extLst>
          </p:cNvPr>
          <p:cNvSpPr/>
          <p:nvPr/>
        </p:nvSpPr>
        <p:spPr>
          <a:xfrm>
            <a:off x="1786595" y="258664"/>
            <a:ext cx="9017392" cy="46550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9" name="Flèche : double flèche verticale 18">
            <a:extLst>
              <a:ext uri="{FF2B5EF4-FFF2-40B4-BE49-F238E27FC236}">
                <a16:creationId xmlns:a16="http://schemas.microsoft.com/office/drawing/2014/main" xmlns="" id="{96F51A2F-A0BD-46EF-AFBA-DCD5E8943B9C}"/>
              </a:ext>
            </a:extLst>
          </p:cNvPr>
          <p:cNvSpPr/>
          <p:nvPr/>
        </p:nvSpPr>
        <p:spPr>
          <a:xfrm>
            <a:off x="2280563" y="3163367"/>
            <a:ext cx="196950" cy="38121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double flèche verticale 19">
            <a:extLst>
              <a:ext uri="{FF2B5EF4-FFF2-40B4-BE49-F238E27FC236}">
                <a16:creationId xmlns:a16="http://schemas.microsoft.com/office/drawing/2014/main" xmlns="" id="{6023A3FB-22F7-41A6-BBC0-99E55FD3A8E9}"/>
              </a:ext>
            </a:extLst>
          </p:cNvPr>
          <p:cNvSpPr/>
          <p:nvPr/>
        </p:nvSpPr>
        <p:spPr>
          <a:xfrm>
            <a:off x="2303649" y="3804677"/>
            <a:ext cx="150777" cy="38121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xmlns="" id="{92F2EC0D-F98F-44D3-B9DB-5D15C68666F5}"/>
              </a:ext>
            </a:extLst>
          </p:cNvPr>
          <p:cNvSpPr/>
          <p:nvPr/>
        </p:nvSpPr>
        <p:spPr>
          <a:xfrm>
            <a:off x="906618" y="2682156"/>
            <a:ext cx="3179298"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i="1" dirty="0">
                <a:latin typeface="Times New Roman" panose="02020603050405020304" pitchFamily="18" charset="0"/>
                <a:ea typeface="Times New Roman" panose="02020603050405020304" pitchFamily="18" charset="0"/>
              </a:rPr>
              <a:t>Pourquoi s’intéresse-t-on à ce sujet?</a:t>
            </a:r>
          </a:p>
        </p:txBody>
      </p:sp>
      <p:sp>
        <p:nvSpPr>
          <p:cNvPr id="2" name="Rectangle : coins arrondis 1">
            <a:extLst>
              <a:ext uri="{FF2B5EF4-FFF2-40B4-BE49-F238E27FC236}">
                <a16:creationId xmlns:a16="http://schemas.microsoft.com/office/drawing/2014/main" xmlns="" id="{685BA748-E20F-497E-AFE4-227B818769D7}"/>
              </a:ext>
            </a:extLst>
          </p:cNvPr>
          <p:cNvSpPr/>
          <p:nvPr/>
        </p:nvSpPr>
        <p:spPr>
          <a:xfrm>
            <a:off x="7512750" y="3585741"/>
            <a:ext cx="4261908" cy="207929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buFont typeface="Wingdings" panose="05000000000000000000" pitchFamily="2" charset="2"/>
              <a:buChar char="v"/>
            </a:pPr>
            <a:r>
              <a:rPr lang="fr-FR" sz="2000" b="1" dirty="0"/>
              <a:t> Les objectifs et les visées de la recherche</a:t>
            </a:r>
          </a:p>
          <a:p>
            <a:pPr marL="342900" indent="-342900">
              <a:buFont typeface="Courier New" panose="02070309020205020404" pitchFamily="49" charset="0"/>
              <a:buChar char="o"/>
            </a:pPr>
            <a:r>
              <a:rPr lang="fr-FR" sz="2000" dirty="0"/>
              <a:t>Décrire </a:t>
            </a:r>
          </a:p>
          <a:p>
            <a:pPr marL="342900" indent="-342900">
              <a:buFont typeface="Courier New" panose="02070309020205020404" pitchFamily="49" charset="0"/>
              <a:buChar char="o"/>
            </a:pPr>
            <a:r>
              <a:rPr lang="fr-FR" sz="2000" dirty="0"/>
              <a:t>Classifier</a:t>
            </a:r>
          </a:p>
          <a:p>
            <a:pPr marL="342900" indent="-342900">
              <a:buFont typeface="Courier New" panose="02070309020205020404" pitchFamily="49" charset="0"/>
              <a:buChar char="o"/>
            </a:pPr>
            <a:r>
              <a:rPr lang="fr-FR" sz="2000" dirty="0"/>
              <a:t>Expliquer </a:t>
            </a:r>
          </a:p>
          <a:p>
            <a:pPr marL="342900" indent="-342900">
              <a:buFont typeface="Courier New" panose="02070309020205020404" pitchFamily="49" charset="0"/>
              <a:buChar char="o"/>
            </a:pPr>
            <a:r>
              <a:rPr lang="fr-FR" sz="2000" dirty="0"/>
              <a:t>Prédire </a:t>
            </a:r>
          </a:p>
          <a:p>
            <a:pPr marL="342900" indent="-342900">
              <a:buFont typeface="Courier New" panose="02070309020205020404" pitchFamily="49" charset="0"/>
              <a:buChar char="o"/>
            </a:pPr>
            <a:r>
              <a:rPr lang="fr-FR" sz="2000" dirty="0"/>
              <a:t>Comprendre </a:t>
            </a:r>
          </a:p>
        </p:txBody>
      </p:sp>
      <p:sp>
        <p:nvSpPr>
          <p:cNvPr id="12" name="Rectangle 11">
            <a:extLst>
              <a:ext uri="{FF2B5EF4-FFF2-40B4-BE49-F238E27FC236}">
                <a16:creationId xmlns:a16="http://schemas.microsoft.com/office/drawing/2014/main" xmlns="" id="{660A971A-78C7-4D64-B3C9-1FA83E569BD3}"/>
              </a:ext>
            </a:extLst>
          </p:cNvPr>
          <p:cNvSpPr/>
          <p:nvPr/>
        </p:nvSpPr>
        <p:spPr>
          <a:xfrm>
            <a:off x="8793907" y="2143696"/>
            <a:ext cx="3179298"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342900">
              <a:spcBef>
                <a:spcPts val="600"/>
              </a:spcBef>
              <a:spcAft>
                <a:spcPts val="600"/>
              </a:spcAft>
              <a:buFont typeface="Wingdings" panose="05000000000000000000" pitchFamily="2" charset="2"/>
              <a:buChar char="ü"/>
            </a:pPr>
            <a:r>
              <a:rPr lang="fr-FR" sz="1400" b="1" i="1" dirty="0">
                <a:latin typeface="Times New Roman" panose="02020603050405020304" pitchFamily="18" charset="0"/>
                <a:ea typeface="Times New Roman" panose="02020603050405020304" pitchFamily="18" charset="0"/>
              </a:rPr>
              <a:t>À quoi espère- t-on arriver? </a:t>
            </a:r>
          </a:p>
        </p:txBody>
      </p:sp>
      <p:sp>
        <p:nvSpPr>
          <p:cNvPr id="16" name="Rectangle 15">
            <a:extLst>
              <a:ext uri="{FF2B5EF4-FFF2-40B4-BE49-F238E27FC236}">
                <a16:creationId xmlns:a16="http://schemas.microsoft.com/office/drawing/2014/main" xmlns="" id="{241B03EC-EA50-4BE9-9BE6-8B5288E64A22}"/>
              </a:ext>
            </a:extLst>
          </p:cNvPr>
          <p:cNvSpPr/>
          <p:nvPr/>
        </p:nvSpPr>
        <p:spPr>
          <a:xfrm>
            <a:off x="906618" y="4260263"/>
            <a:ext cx="3179298"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342900">
              <a:spcBef>
                <a:spcPts val="600"/>
              </a:spcBef>
              <a:spcAft>
                <a:spcPts val="600"/>
              </a:spcAft>
              <a:buFont typeface="Wingdings" panose="05000000000000000000" pitchFamily="2" charset="2"/>
              <a:buChar char="ü"/>
            </a:pPr>
            <a:r>
              <a:rPr lang="fr-FR" sz="1400" b="1" i="1" dirty="0">
                <a:latin typeface="Times New Roman" panose="02020603050405020304" pitchFamily="18" charset="0"/>
                <a:ea typeface="Times New Roman" panose="02020603050405020304" pitchFamily="18" charset="0"/>
              </a:rPr>
              <a:t>Que sait-on déjà? </a:t>
            </a:r>
          </a:p>
        </p:txBody>
      </p:sp>
      <p:sp>
        <p:nvSpPr>
          <p:cNvPr id="21" name="Rectangle 20">
            <a:extLst>
              <a:ext uri="{FF2B5EF4-FFF2-40B4-BE49-F238E27FC236}">
                <a16:creationId xmlns:a16="http://schemas.microsoft.com/office/drawing/2014/main" xmlns="" id="{9FC0D7AB-9AE9-4A76-9036-7DC8A0C3736E}"/>
              </a:ext>
            </a:extLst>
          </p:cNvPr>
          <p:cNvSpPr/>
          <p:nvPr/>
        </p:nvSpPr>
        <p:spPr>
          <a:xfrm>
            <a:off x="326911" y="5077379"/>
            <a:ext cx="4104249"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342900">
              <a:spcBef>
                <a:spcPts val="600"/>
              </a:spcBef>
              <a:spcAft>
                <a:spcPts val="600"/>
              </a:spcAft>
              <a:buFont typeface="Wingdings" panose="05000000000000000000" pitchFamily="2" charset="2"/>
              <a:buChar char="ü"/>
            </a:pPr>
            <a:r>
              <a:rPr lang="fr-FR" sz="1400" b="1" i="1" dirty="0">
                <a:latin typeface="Times New Roman" panose="02020603050405020304" pitchFamily="18" charset="0"/>
                <a:ea typeface="Times New Roman" panose="02020603050405020304" pitchFamily="18" charset="0"/>
              </a:rPr>
              <a:t>Quelle question de recherche va-t-on poser?</a:t>
            </a:r>
            <a:endParaRPr lang="fr-FR" sz="14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22" name="Flèche : double flèche verticale 21">
            <a:extLst>
              <a:ext uri="{FF2B5EF4-FFF2-40B4-BE49-F238E27FC236}">
                <a16:creationId xmlns:a16="http://schemas.microsoft.com/office/drawing/2014/main" xmlns="" id="{21F26A57-4D6F-462D-A637-34F106C992BE}"/>
              </a:ext>
            </a:extLst>
          </p:cNvPr>
          <p:cNvSpPr/>
          <p:nvPr/>
        </p:nvSpPr>
        <p:spPr>
          <a:xfrm>
            <a:off x="2303648" y="4669478"/>
            <a:ext cx="150777" cy="38121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xmlns="" id="{0FA3398D-9062-47CC-AC99-B8FCBDA8D523}"/>
              </a:ext>
            </a:extLst>
          </p:cNvPr>
          <p:cNvSpPr/>
          <p:nvPr/>
        </p:nvSpPr>
        <p:spPr>
          <a:xfrm>
            <a:off x="403092" y="1155887"/>
            <a:ext cx="5864875"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ctr"/>
            <a:r>
              <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Questions clés pour préciser son sujet de recherche?</a:t>
            </a:r>
          </a:p>
        </p:txBody>
      </p:sp>
    </p:spTree>
    <p:extLst>
      <p:ext uri="{BB962C8B-B14F-4D97-AF65-F5344CB8AC3E}">
        <p14:creationId xmlns:p14="http://schemas.microsoft.com/office/powerpoint/2010/main" xmlns="" val="11398687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 en arc 10">
            <a:extLst>
              <a:ext uri="{FF2B5EF4-FFF2-40B4-BE49-F238E27FC236}">
                <a16:creationId xmlns:a16="http://schemas.microsoft.com/office/drawing/2014/main" xmlns="" id="{5A25202D-182F-4CA6-AAE7-C73AF502D2C3}"/>
              </a:ext>
            </a:extLst>
          </p:cNvPr>
          <p:cNvCxnSpPr>
            <a:cxnSpLocks/>
          </p:cNvCxnSpPr>
          <p:nvPr/>
        </p:nvCxnSpPr>
        <p:spPr>
          <a:xfrm rot="5400000">
            <a:off x="10230703" y="2948807"/>
            <a:ext cx="949623" cy="196948"/>
          </a:xfrm>
          <a:prstGeom prst="curvedConnector3">
            <a:avLst>
              <a:gd name="adj1" fmla="val 500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7D8CD2FB-69F9-44ED-BFC5-EC5716A9AE85}"/>
              </a:ext>
            </a:extLst>
          </p:cNvPr>
          <p:cNvSpPr/>
          <p:nvPr/>
        </p:nvSpPr>
        <p:spPr>
          <a:xfrm>
            <a:off x="1786595" y="258664"/>
            <a:ext cx="9017392" cy="46550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9" name="Flèche : double flèche verticale 18">
            <a:extLst>
              <a:ext uri="{FF2B5EF4-FFF2-40B4-BE49-F238E27FC236}">
                <a16:creationId xmlns:a16="http://schemas.microsoft.com/office/drawing/2014/main" xmlns="" id="{96F51A2F-A0BD-46EF-AFBA-DCD5E8943B9C}"/>
              </a:ext>
            </a:extLst>
          </p:cNvPr>
          <p:cNvSpPr/>
          <p:nvPr/>
        </p:nvSpPr>
        <p:spPr>
          <a:xfrm>
            <a:off x="2280563" y="3163367"/>
            <a:ext cx="196950" cy="38121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double flèche verticale 19">
            <a:extLst>
              <a:ext uri="{FF2B5EF4-FFF2-40B4-BE49-F238E27FC236}">
                <a16:creationId xmlns:a16="http://schemas.microsoft.com/office/drawing/2014/main" xmlns="" id="{6023A3FB-22F7-41A6-BBC0-99E55FD3A8E9}"/>
              </a:ext>
            </a:extLst>
          </p:cNvPr>
          <p:cNvSpPr/>
          <p:nvPr/>
        </p:nvSpPr>
        <p:spPr>
          <a:xfrm>
            <a:off x="2303648" y="3871722"/>
            <a:ext cx="150777" cy="38121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xmlns="" id="{92F2EC0D-F98F-44D3-B9DB-5D15C68666F5}"/>
              </a:ext>
            </a:extLst>
          </p:cNvPr>
          <p:cNvSpPr/>
          <p:nvPr/>
        </p:nvSpPr>
        <p:spPr>
          <a:xfrm>
            <a:off x="906618" y="2682156"/>
            <a:ext cx="3179298"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i="1" dirty="0">
                <a:latin typeface="Times New Roman" panose="02020603050405020304" pitchFamily="18" charset="0"/>
                <a:ea typeface="Times New Roman" panose="02020603050405020304" pitchFamily="18" charset="0"/>
              </a:rPr>
              <a:t>Pourquoi s’intéresse-t-on à ce sujet?</a:t>
            </a:r>
          </a:p>
        </p:txBody>
      </p:sp>
      <p:sp>
        <p:nvSpPr>
          <p:cNvPr id="2" name="Rectangle : coins arrondis 1">
            <a:extLst>
              <a:ext uri="{FF2B5EF4-FFF2-40B4-BE49-F238E27FC236}">
                <a16:creationId xmlns:a16="http://schemas.microsoft.com/office/drawing/2014/main" xmlns="" id="{685BA748-E20F-497E-AFE4-227B818769D7}"/>
              </a:ext>
            </a:extLst>
          </p:cNvPr>
          <p:cNvSpPr/>
          <p:nvPr/>
        </p:nvSpPr>
        <p:spPr>
          <a:xfrm>
            <a:off x="7512750" y="3530042"/>
            <a:ext cx="4261908" cy="207929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buFont typeface="Wingdings" panose="05000000000000000000" pitchFamily="2" charset="2"/>
              <a:buChar char="v"/>
            </a:pPr>
            <a:r>
              <a:rPr lang="fr-FR" sz="2000" b="1" dirty="0"/>
              <a:t>Exploration </a:t>
            </a:r>
          </a:p>
          <a:p>
            <a:pPr marL="342900" indent="-342900">
              <a:buFont typeface="Wingdings" panose="05000000000000000000" pitchFamily="2" charset="2"/>
              <a:buChar char="v"/>
            </a:pPr>
            <a:r>
              <a:rPr lang="fr-FR" sz="2000" b="1" dirty="0"/>
              <a:t>Revue de littérature </a:t>
            </a:r>
          </a:p>
          <a:p>
            <a:pPr marL="342900" indent="-342900">
              <a:buFont typeface="Wingdings" panose="05000000000000000000" pitchFamily="2" charset="2"/>
              <a:buChar char="v"/>
            </a:pPr>
            <a:r>
              <a:rPr lang="fr-FR" sz="2000" b="1" dirty="0"/>
              <a:t> Etat de la question </a:t>
            </a:r>
          </a:p>
          <a:p>
            <a:pPr marL="342900" indent="-342900">
              <a:buFont typeface="Courier New" panose="02070309020205020404" pitchFamily="49" charset="0"/>
              <a:buChar char="o"/>
            </a:pPr>
            <a:r>
              <a:rPr lang="fr-FR" sz="2000" dirty="0"/>
              <a:t> E</a:t>
            </a:r>
            <a:r>
              <a:rPr lang="fr-FR" dirty="0"/>
              <a:t>xistence ou absence d’informations </a:t>
            </a:r>
          </a:p>
          <a:p>
            <a:pPr marL="342900" indent="-342900">
              <a:buFont typeface="Courier New" panose="02070309020205020404" pitchFamily="49" charset="0"/>
              <a:buChar char="o"/>
            </a:pPr>
            <a:r>
              <a:rPr lang="fr-FR" dirty="0"/>
              <a:t> Comment le sujet a été déjà traité</a:t>
            </a:r>
          </a:p>
          <a:p>
            <a:pPr marL="342900" indent="-342900">
              <a:buFont typeface="Courier New" panose="02070309020205020404" pitchFamily="49" charset="0"/>
              <a:buChar char="o"/>
            </a:pPr>
            <a:r>
              <a:rPr lang="fr-FR" dirty="0"/>
              <a:t> Quels sont les aspects traités ou pas.</a:t>
            </a:r>
          </a:p>
        </p:txBody>
      </p:sp>
      <p:sp>
        <p:nvSpPr>
          <p:cNvPr id="12" name="Rectangle 11">
            <a:extLst>
              <a:ext uri="{FF2B5EF4-FFF2-40B4-BE49-F238E27FC236}">
                <a16:creationId xmlns:a16="http://schemas.microsoft.com/office/drawing/2014/main" xmlns="" id="{660A971A-78C7-4D64-B3C9-1FA83E569BD3}"/>
              </a:ext>
            </a:extLst>
          </p:cNvPr>
          <p:cNvSpPr/>
          <p:nvPr/>
        </p:nvSpPr>
        <p:spPr>
          <a:xfrm>
            <a:off x="906618" y="3522093"/>
            <a:ext cx="3179298"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342900">
              <a:spcBef>
                <a:spcPts val="600"/>
              </a:spcBef>
              <a:spcAft>
                <a:spcPts val="600"/>
              </a:spcAft>
              <a:buFont typeface="Wingdings" panose="05000000000000000000" pitchFamily="2" charset="2"/>
              <a:buChar char="ü"/>
            </a:pPr>
            <a:r>
              <a:rPr lang="fr-FR" sz="1400" b="1" i="1" dirty="0">
                <a:latin typeface="Times New Roman" panose="02020603050405020304" pitchFamily="18" charset="0"/>
                <a:ea typeface="Times New Roman" panose="02020603050405020304" pitchFamily="18" charset="0"/>
              </a:rPr>
              <a:t>À quoi espère- t-on arriver? </a:t>
            </a:r>
          </a:p>
        </p:txBody>
      </p:sp>
      <p:sp>
        <p:nvSpPr>
          <p:cNvPr id="16" name="Rectangle 15">
            <a:extLst>
              <a:ext uri="{FF2B5EF4-FFF2-40B4-BE49-F238E27FC236}">
                <a16:creationId xmlns:a16="http://schemas.microsoft.com/office/drawing/2014/main" xmlns="" id="{241B03EC-EA50-4BE9-9BE6-8B5288E64A22}"/>
              </a:ext>
            </a:extLst>
          </p:cNvPr>
          <p:cNvSpPr/>
          <p:nvPr/>
        </p:nvSpPr>
        <p:spPr>
          <a:xfrm>
            <a:off x="8595360" y="2143696"/>
            <a:ext cx="3179298"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342900">
              <a:spcBef>
                <a:spcPts val="600"/>
              </a:spcBef>
              <a:spcAft>
                <a:spcPts val="600"/>
              </a:spcAft>
              <a:buFont typeface="Wingdings" panose="05000000000000000000" pitchFamily="2" charset="2"/>
              <a:buChar char="ü"/>
            </a:pPr>
            <a:r>
              <a:rPr lang="fr-FR" sz="1400" b="1" i="1" dirty="0">
                <a:latin typeface="Times New Roman" panose="02020603050405020304" pitchFamily="18" charset="0"/>
                <a:ea typeface="Times New Roman" panose="02020603050405020304" pitchFamily="18" charset="0"/>
              </a:rPr>
              <a:t>Que sait-on déjà? </a:t>
            </a:r>
          </a:p>
        </p:txBody>
      </p:sp>
      <p:sp>
        <p:nvSpPr>
          <p:cNvPr id="21" name="Rectangle 20">
            <a:extLst>
              <a:ext uri="{FF2B5EF4-FFF2-40B4-BE49-F238E27FC236}">
                <a16:creationId xmlns:a16="http://schemas.microsoft.com/office/drawing/2014/main" xmlns="" id="{9FC0D7AB-9AE9-4A76-9036-7DC8A0C3736E}"/>
              </a:ext>
            </a:extLst>
          </p:cNvPr>
          <p:cNvSpPr/>
          <p:nvPr/>
        </p:nvSpPr>
        <p:spPr>
          <a:xfrm>
            <a:off x="326911" y="5077379"/>
            <a:ext cx="4104249"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342900">
              <a:spcBef>
                <a:spcPts val="600"/>
              </a:spcBef>
              <a:spcAft>
                <a:spcPts val="600"/>
              </a:spcAft>
              <a:buFont typeface="Wingdings" panose="05000000000000000000" pitchFamily="2" charset="2"/>
              <a:buChar char="ü"/>
            </a:pPr>
            <a:r>
              <a:rPr lang="fr-FR" sz="1400" b="1" i="1" dirty="0">
                <a:latin typeface="Times New Roman" panose="02020603050405020304" pitchFamily="18" charset="0"/>
                <a:ea typeface="Times New Roman" panose="02020603050405020304" pitchFamily="18" charset="0"/>
              </a:rPr>
              <a:t>Quelle question de recherche va-t-on poser?</a:t>
            </a:r>
            <a:endParaRPr lang="fr-FR" sz="14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22" name="Flèche : double flèche verticale 21">
            <a:extLst>
              <a:ext uri="{FF2B5EF4-FFF2-40B4-BE49-F238E27FC236}">
                <a16:creationId xmlns:a16="http://schemas.microsoft.com/office/drawing/2014/main" xmlns="" id="{21F26A57-4D6F-462D-A637-34F106C992BE}"/>
              </a:ext>
            </a:extLst>
          </p:cNvPr>
          <p:cNvSpPr/>
          <p:nvPr/>
        </p:nvSpPr>
        <p:spPr>
          <a:xfrm>
            <a:off x="2303648" y="4669478"/>
            <a:ext cx="150777" cy="38121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xmlns="" id="{8AEF87F1-4678-4446-B314-E65A551FAF52}"/>
              </a:ext>
            </a:extLst>
          </p:cNvPr>
          <p:cNvSpPr/>
          <p:nvPr/>
        </p:nvSpPr>
        <p:spPr>
          <a:xfrm>
            <a:off x="403092" y="1155887"/>
            <a:ext cx="5864875"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ctr"/>
            <a:r>
              <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Questions clés pour préciser son sujet de recherche?</a:t>
            </a:r>
          </a:p>
        </p:txBody>
      </p:sp>
    </p:spTree>
    <p:extLst>
      <p:ext uri="{BB962C8B-B14F-4D97-AF65-F5344CB8AC3E}">
        <p14:creationId xmlns:p14="http://schemas.microsoft.com/office/powerpoint/2010/main" xmlns="" val="30085324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 en arc 10">
            <a:extLst>
              <a:ext uri="{FF2B5EF4-FFF2-40B4-BE49-F238E27FC236}">
                <a16:creationId xmlns:a16="http://schemas.microsoft.com/office/drawing/2014/main" xmlns="" id="{5A25202D-182F-4CA6-AAE7-C73AF502D2C3}"/>
              </a:ext>
            </a:extLst>
          </p:cNvPr>
          <p:cNvCxnSpPr>
            <a:cxnSpLocks/>
          </p:cNvCxnSpPr>
          <p:nvPr/>
        </p:nvCxnSpPr>
        <p:spPr>
          <a:xfrm rot="5400000">
            <a:off x="10230703" y="2948807"/>
            <a:ext cx="949623" cy="196948"/>
          </a:xfrm>
          <a:prstGeom prst="curvedConnector3">
            <a:avLst>
              <a:gd name="adj1" fmla="val 500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7D8CD2FB-69F9-44ED-BFC5-EC5716A9AE85}"/>
              </a:ext>
            </a:extLst>
          </p:cNvPr>
          <p:cNvSpPr/>
          <p:nvPr/>
        </p:nvSpPr>
        <p:spPr>
          <a:xfrm>
            <a:off x="1786595" y="258664"/>
            <a:ext cx="9017392" cy="46550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9" name="Flèche : double flèche verticale 18">
            <a:extLst>
              <a:ext uri="{FF2B5EF4-FFF2-40B4-BE49-F238E27FC236}">
                <a16:creationId xmlns:a16="http://schemas.microsoft.com/office/drawing/2014/main" xmlns="" id="{96F51A2F-A0BD-46EF-AFBA-DCD5E8943B9C}"/>
              </a:ext>
            </a:extLst>
          </p:cNvPr>
          <p:cNvSpPr/>
          <p:nvPr/>
        </p:nvSpPr>
        <p:spPr>
          <a:xfrm>
            <a:off x="2280563" y="3163367"/>
            <a:ext cx="196950" cy="38121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double flèche verticale 19">
            <a:extLst>
              <a:ext uri="{FF2B5EF4-FFF2-40B4-BE49-F238E27FC236}">
                <a16:creationId xmlns:a16="http://schemas.microsoft.com/office/drawing/2014/main" xmlns="" id="{6023A3FB-22F7-41A6-BBC0-99E55FD3A8E9}"/>
              </a:ext>
            </a:extLst>
          </p:cNvPr>
          <p:cNvSpPr/>
          <p:nvPr/>
        </p:nvSpPr>
        <p:spPr>
          <a:xfrm>
            <a:off x="2303648" y="3871722"/>
            <a:ext cx="150777" cy="38121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xmlns="" id="{92F2EC0D-F98F-44D3-B9DB-5D15C68666F5}"/>
              </a:ext>
            </a:extLst>
          </p:cNvPr>
          <p:cNvSpPr/>
          <p:nvPr/>
        </p:nvSpPr>
        <p:spPr>
          <a:xfrm>
            <a:off x="906618" y="2682156"/>
            <a:ext cx="3179298"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i="1" dirty="0">
                <a:latin typeface="Times New Roman" panose="02020603050405020304" pitchFamily="18" charset="0"/>
                <a:ea typeface="Times New Roman" panose="02020603050405020304" pitchFamily="18" charset="0"/>
              </a:rPr>
              <a:t>Pourquoi s’intéresse-t-on à ce sujet?</a:t>
            </a:r>
          </a:p>
        </p:txBody>
      </p:sp>
      <p:sp>
        <p:nvSpPr>
          <p:cNvPr id="2" name="Rectangle : coins arrondis 1">
            <a:extLst>
              <a:ext uri="{FF2B5EF4-FFF2-40B4-BE49-F238E27FC236}">
                <a16:creationId xmlns:a16="http://schemas.microsoft.com/office/drawing/2014/main" xmlns="" id="{685BA748-E20F-497E-AFE4-227B818769D7}"/>
              </a:ext>
            </a:extLst>
          </p:cNvPr>
          <p:cNvSpPr/>
          <p:nvPr/>
        </p:nvSpPr>
        <p:spPr>
          <a:xfrm>
            <a:off x="7512750" y="3530043"/>
            <a:ext cx="4261908" cy="16890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lgn="ctr">
              <a:buFont typeface="Wingdings" panose="05000000000000000000" pitchFamily="2" charset="2"/>
              <a:buChar char="v"/>
            </a:pPr>
            <a:r>
              <a:rPr lang="fr-FR" dirty="0"/>
              <a:t> </a:t>
            </a:r>
            <a:r>
              <a:rPr lang="fr-FR" b="1" dirty="0"/>
              <a:t>Après avoir répondu aux précédentes questions, le chercheur sera en mesure de choisir une question de départ précise et fine.  </a:t>
            </a:r>
            <a:endParaRPr lang="fr-FR" dirty="0"/>
          </a:p>
        </p:txBody>
      </p:sp>
      <p:sp>
        <p:nvSpPr>
          <p:cNvPr id="12" name="Rectangle 11">
            <a:extLst>
              <a:ext uri="{FF2B5EF4-FFF2-40B4-BE49-F238E27FC236}">
                <a16:creationId xmlns:a16="http://schemas.microsoft.com/office/drawing/2014/main" xmlns="" id="{660A971A-78C7-4D64-B3C9-1FA83E569BD3}"/>
              </a:ext>
            </a:extLst>
          </p:cNvPr>
          <p:cNvSpPr/>
          <p:nvPr/>
        </p:nvSpPr>
        <p:spPr>
          <a:xfrm>
            <a:off x="906618" y="3522093"/>
            <a:ext cx="3179298"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342900">
              <a:spcBef>
                <a:spcPts val="600"/>
              </a:spcBef>
              <a:spcAft>
                <a:spcPts val="600"/>
              </a:spcAft>
              <a:buFont typeface="Wingdings" panose="05000000000000000000" pitchFamily="2" charset="2"/>
              <a:buChar char="ü"/>
            </a:pPr>
            <a:r>
              <a:rPr lang="fr-FR" sz="1400" b="1" i="1" dirty="0">
                <a:latin typeface="Times New Roman" panose="02020603050405020304" pitchFamily="18" charset="0"/>
                <a:ea typeface="Times New Roman" panose="02020603050405020304" pitchFamily="18" charset="0"/>
              </a:rPr>
              <a:t>À quoi espère- t-on arriver? </a:t>
            </a:r>
          </a:p>
        </p:txBody>
      </p:sp>
      <p:sp>
        <p:nvSpPr>
          <p:cNvPr id="16" name="Rectangle 15">
            <a:extLst>
              <a:ext uri="{FF2B5EF4-FFF2-40B4-BE49-F238E27FC236}">
                <a16:creationId xmlns:a16="http://schemas.microsoft.com/office/drawing/2014/main" xmlns="" id="{241B03EC-EA50-4BE9-9BE6-8B5288E64A22}"/>
              </a:ext>
            </a:extLst>
          </p:cNvPr>
          <p:cNvSpPr/>
          <p:nvPr/>
        </p:nvSpPr>
        <p:spPr>
          <a:xfrm>
            <a:off x="906618" y="4252939"/>
            <a:ext cx="3179298"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342900">
              <a:spcBef>
                <a:spcPts val="600"/>
              </a:spcBef>
              <a:spcAft>
                <a:spcPts val="600"/>
              </a:spcAft>
              <a:buFont typeface="Wingdings" panose="05000000000000000000" pitchFamily="2" charset="2"/>
              <a:buChar char="ü"/>
            </a:pPr>
            <a:r>
              <a:rPr lang="fr-FR" sz="1400" b="1" i="1" dirty="0">
                <a:latin typeface="Times New Roman" panose="02020603050405020304" pitchFamily="18" charset="0"/>
                <a:ea typeface="Times New Roman" panose="02020603050405020304" pitchFamily="18" charset="0"/>
              </a:rPr>
              <a:t>Que sait-on déjà? </a:t>
            </a:r>
          </a:p>
        </p:txBody>
      </p:sp>
      <p:sp>
        <p:nvSpPr>
          <p:cNvPr id="21" name="Rectangle 20">
            <a:extLst>
              <a:ext uri="{FF2B5EF4-FFF2-40B4-BE49-F238E27FC236}">
                <a16:creationId xmlns:a16="http://schemas.microsoft.com/office/drawing/2014/main" xmlns="" id="{9FC0D7AB-9AE9-4A76-9036-7DC8A0C3736E}"/>
              </a:ext>
            </a:extLst>
          </p:cNvPr>
          <p:cNvSpPr/>
          <p:nvPr/>
        </p:nvSpPr>
        <p:spPr>
          <a:xfrm>
            <a:off x="7512750" y="2020807"/>
            <a:ext cx="4104249"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342900">
              <a:spcBef>
                <a:spcPts val="600"/>
              </a:spcBef>
              <a:spcAft>
                <a:spcPts val="600"/>
              </a:spcAft>
              <a:buFont typeface="Wingdings" panose="05000000000000000000" pitchFamily="2" charset="2"/>
              <a:buChar char="ü"/>
            </a:pPr>
            <a:r>
              <a:rPr lang="fr-FR" sz="1400" b="1" i="1" dirty="0">
                <a:latin typeface="Times New Roman" panose="02020603050405020304" pitchFamily="18" charset="0"/>
                <a:ea typeface="Times New Roman" panose="02020603050405020304" pitchFamily="18" charset="0"/>
              </a:rPr>
              <a:t>Quelle question de recherche va-t-on poser?</a:t>
            </a:r>
            <a:endParaRPr lang="fr-FR" sz="14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22" name="Flèche : double flèche verticale 21">
            <a:extLst>
              <a:ext uri="{FF2B5EF4-FFF2-40B4-BE49-F238E27FC236}">
                <a16:creationId xmlns:a16="http://schemas.microsoft.com/office/drawing/2014/main" xmlns="" id="{21F26A57-4D6F-462D-A637-34F106C992BE}"/>
              </a:ext>
            </a:extLst>
          </p:cNvPr>
          <p:cNvSpPr/>
          <p:nvPr/>
        </p:nvSpPr>
        <p:spPr>
          <a:xfrm>
            <a:off x="2303648" y="4669478"/>
            <a:ext cx="150777" cy="38121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xmlns="" id="{F5F5AFBD-ED66-4BE0-BB10-133DC9A0C967}"/>
              </a:ext>
            </a:extLst>
          </p:cNvPr>
          <p:cNvSpPr/>
          <p:nvPr/>
        </p:nvSpPr>
        <p:spPr>
          <a:xfrm>
            <a:off x="403092" y="1155887"/>
            <a:ext cx="5864875"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ctr"/>
            <a:r>
              <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Questions clés pour préciser son sujet de recherche?</a:t>
            </a:r>
          </a:p>
        </p:txBody>
      </p:sp>
    </p:spTree>
    <p:extLst>
      <p:ext uri="{BB962C8B-B14F-4D97-AF65-F5344CB8AC3E}">
        <p14:creationId xmlns:p14="http://schemas.microsoft.com/office/powerpoint/2010/main" xmlns="" val="1252507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2D4E4A04-0D36-40F0-B5D7-9659121C078D}"/>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80C9C0E6-8A5C-4E85-B2B8-A3D38AEAF799}"/>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9F3FC32E-389D-487B-8AF7-1B8358C3372F}"/>
              </a:ext>
            </a:extLst>
          </p:cNvPr>
          <p:cNvSpPr>
            <a:spLocks noGrp="1"/>
          </p:cNvSpPr>
          <p:nvPr>
            <p:ph type="sldNum" sz="quarter" idx="12"/>
          </p:nvPr>
        </p:nvSpPr>
        <p:spPr/>
        <p:txBody>
          <a:bodyPr/>
          <a:lstStyle/>
          <a:p>
            <a:fld id="{CAB54A99-A9B2-4F33-AF98-75DC35EFD87D}" type="slidenum">
              <a:rPr lang="fr-FR" smtClean="0"/>
              <a:pPr/>
              <a:t>5</a:t>
            </a:fld>
            <a:endParaRPr lang="fr-FR"/>
          </a:p>
        </p:txBody>
      </p:sp>
      <p:sp>
        <p:nvSpPr>
          <p:cNvPr id="5" name="Rectangle 4">
            <a:extLst>
              <a:ext uri="{FF2B5EF4-FFF2-40B4-BE49-F238E27FC236}">
                <a16:creationId xmlns:a16="http://schemas.microsoft.com/office/drawing/2014/main" xmlns="" id="{76BCCAE4-B693-44C3-A852-05FDFA98BD6A}"/>
              </a:ext>
            </a:extLst>
          </p:cNvPr>
          <p:cNvSpPr/>
          <p:nvPr/>
        </p:nvSpPr>
        <p:spPr>
          <a:xfrm>
            <a:off x="903620" y="970370"/>
            <a:ext cx="10412896" cy="3600986"/>
          </a:xfrm>
          <a:prstGeom prst="rect">
            <a:avLst/>
          </a:prstGeom>
        </p:spPr>
        <p:txBody>
          <a:bodyPr wrap="square">
            <a:spAutoFit/>
          </a:bodyPr>
          <a:lstStyle/>
          <a:p>
            <a:pPr lvl="0" algn="ctr"/>
            <a:r>
              <a:rPr lang="fr-CA" sz="3600" b="1" u="sng" dirty="0"/>
              <a:t>II. La démarche scientifique en sciences humaines :</a:t>
            </a:r>
          </a:p>
          <a:p>
            <a:pPr lvl="0" algn="ctr"/>
            <a:endParaRPr lang="fr-FR" sz="3200" b="1" dirty="0"/>
          </a:p>
          <a:p>
            <a:pPr lvl="0" algn="ctr"/>
            <a:r>
              <a:rPr lang="fr-CA" sz="3200" dirty="0">
                <a:effectLst>
                  <a:outerShdw blurRad="38100" dist="38100" dir="2700000" algn="tl">
                    <a:srgbClr val="000000">
                      <a:alpha val="43137"/>
                    </a:srgbClr>
                  </a:outerShdw>
                </a:effectLst>
              </a:rPr>
              <a:t>1. Définition de la démarche</a:t>
            </a:r>
            <a:endParaRPr lang="fr-FR" sz="3200" dirty="0">
              <a:effectLst>
                <a:outerShdw blurRad="38100" dist="38100" dir="2700000" algn="tl">
                  <a:srgbClr val="000000">
                    <a:alpha val="43137"/>
                  </a:srgbClr>
                </a:outerShdw>
              </a:effectLst>
            </a:endParaRPr>
          </a:p>
          <a:p>
            <a:pPr lvl="0" algn="ctr"/>
            <a:r>
              <a:rPr lang="fr-CA" sz="3200" dirty="0">
                <a:effectLst>
                  <a:outerShdw blurRad="38100" dist="38100" dir="2700000" algn="tl">
                    <a:srgbClr val="000000">
                      <a:alpha val="43137"/>
                    </a:srgbClr>
                  </a:outerShdw>
                </a:effectLst>
              </a:rPr>
              <a:t>2. Les actes de la démarche</a:t>
            </a:r>
            <a:endParaRPr lang="fr-FR" sz="3200" dirty="0">
              <a:effectLst>
                <a:outerShdw blurRad="38100" dist="38100" dir="2700000" algn="tl">
                  <a:srgbClr val="000000">
                    <a:alpha val="43137"/>
                  </a:srgbClr>
                </a:outerShdw>
              </a:effectLst>
            </a:endParaRPr>
          </a:p>
          <a:p>
            <a:pPr algn="ctr"/>
            <a:r>
              <a:rPr lang="fr-CA" sz="3200" dirty="0">
                <a:effectLst>
                  <a:outerShdw blurRad="38100" dist="38100" dir="2700000" algn="tl">
                    <a:srgbClr val="000000">
                      <a:alpha val="43137"/>
                    </a:srgbClr>
                  </a:outerShdw>
                </a:effectLst>
              </a:rPr>
              <a:t>2-1- la rupture</a:t>
            </a:r>
            <a:endParaRPr lang="fr-FR" sz="3200" dirty="0">
              <a:effectLst>
                <a:outerShdw blurRad="38100" dist="38100" dir="2700000" algn="tl">
                  <a:srgbClr val="000000">
                    <a:alpha val="43137"/>
                  </a:srgbClr>
                </a:outerShdw>
              </a:effectLst>
            </a:endParaRPr>
          </a:p>
          <a:p>
            <a:pPr algn="ctr"/>
            <a:r>
              <a:rPr lang="fr-CA" sz="3200" dirty="0">
                <a:effectLst>
                  <a:outerShdw blurRad="38100" dist="38100" dir="2700000" algn="tl">
                    <a:srgbClr val="000000">
                      <a:alpha val="43137"/>
                    </a:srgbClr>
                  </a:outerShdw>
                </a:effectLst>
              </a:rPr>
              <a:t>2-2- la construction</a:t>
            </a:r>
            <a:endParaRPr lang="fr-FR" sz="3200" dirty="0">
              <a:effectLst>
                <a:outerShdw blurRad="38100" dist="38100" dir="2700000" algn="tl">
                  <a:srgbClr val="000000">
                    <a:alpha val="43137"/>
                  </a:srgbClr>
                </a:outerShdw>
              </a:effectLst>
            </a:endParaRPr>
          </a:p>
          <a:p>
            <a:pPr algn="ctr"/>
            <a:r>
              <a:rPr lang="fr-CA" sz="3200" dirty="0">
                <a:effectLst>
                  <a:outerShdw blurRad="38100" dist="38100" dir="2700000" algn="tl">
                    <a:srgbClr val="000000">
                      <a:alpha val="43137"/>
                    </a:srgbClr>
                  </a:outerShdw>
                </a:effectLst>
              </a:rPr>
              <a:t>2-3- La constatation </a:t>
            </a:r>
            <a:endParaRPr lang="fr-FR"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0030498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50</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1786595" y="258664"/>
            <a:ext cx="9017392" cy="55758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0" name="Rectangle : coins arrondis 9">
            <a:extLst>
              <a:ext uri="{FF2B5EF4-FFF2-40B4-BE49-F238E27FC236}">
                <a16:creationId xmlns:a16="http://schemas.microsoft.com/office/drawing/2014/main" xmlns="" id="{1C976BB9-85D2-4478-B1DF-7F147F7B0E8A}"/>
              </a:ext>
            </a:extLst>
          </p:cNvPr>
          <p:cNvSpPr/>
          <p:nvPr/>
        </p:nvSpPr>
        <p:spPr>
          <a:xfrm>
            <a:off x="838200" y="1665743"/>
            <a:ext cx="10577143" cy="45934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28600" indent="228600" algn="ctr">
              <a:lnSpc>
                <a:spcPct val="150000"/>
              </a:lnSpc>
              <a:spcBef>
                <a:spcPts val="600"/>
              </a:spcBef>
              <a:spcAft>
                <a:spcPts val="600"/>
              </a:spcAft>
            </a:pPr>
            <a:endParaRPr lang="fr-FR" sz="2400" dirty="0">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r>
              <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Après avoir choisi un thème de recherche, l’étudiant ou le chercheur se confronte à la grande question:</a:t>
            </a: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r>
              <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Pouvoir annoncer son projet de recherche sous forme d’une question de départ constitue un saut dans </a:t>
            </a:r>
            <a:r>
              <a:rPr lang="fr-FR" sz="2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la problématisation </a:t>
            </a:r>
            <a:r>
              <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de sujet de recherche. </a:t>
            </a: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xmlns="" id="{D288A771-4E60-456C-B3F5-137F0F6F6425}"/>
              </a:ext>
            </a:extLst>
          </p:cNvPr>
          <p:cNvSpPr/>
          <p:nvPr/>
        </p:nvSpPr>
        <p:spPr>
          <a:xfrm>
            <a:off x="611943" y="906728"/>
            <a:ext cx="11366695" cy="66182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1. Le choix du sujet et </a:t>
            </a:r>
            <a:r>
              <a:rPr lang="fr-FR" sz="3200" b="1" i="1" dirty="0">
                <a:solidFill>
                  <a:srgbClr val="C0000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la question de départ</a:t>
            </a:r>
            <a:endParaRPr lang="fr-FR" sz="3200" dirty="0">
              <a:solidFill>
                <a:srgbClr val="C00000"/>
              </a:solidFill>
              <a:latin typeface="Source Code Pro Black" panose="020B0809030403020204" pitchFamily="49" charset="0"/>
              <a:ea typeface="Source Code Pro Black" panose="020B0809030403020204" pitchFamily="49" charset="0"/>
            </a:endParaRPr>
          </a:p>
        </p:txBody>
      </p:sp>
      <p:sp>
        <p:nvSpPr>
          <p:cNvPr id="6" name="Bulle narrative : rectangle 5">
            <a:extLst>
              <a:ext uri="{FF2B5EF4-FFF2-40B4-BE49-F238E27FC236}">
                <a16:creationId xmlns:a16="http://schemas.microsoft.com/office/drawing/2014/main" xmlns="" id="{F7F5D857-99AF-4531-A049-EB5FA1F6DCF9}"/>
              </a:ext>
            </a:extLst>
          </p:cNvPr>
          <p:cNvSpPr/>
          <p:nvPr/>
        </p:nvSpPr>
        <p:spPr>
          <a:xfrm>
            <a:off x="3369210" y="2911843"/>
            <a:ext cx="5852160" cy="1030458"/>
          </a:xfrm>
          <a:prstGeom prst="wedgeRectCallout">
            <a:avLst/>
          </a:prstGeom>
          <a:ln w="28575">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fr-FR" sz="2400" dirty="0">
                <a:solidFill>
                  <a:schemeClr val="bg1"/>
                </a:solidFill>
                <a:latin typeface="Times New Roman" panose="02020603050405020304" pitchFamily="18" charset="0"/>
                <a:ea typeface="Times New Roman" panose="02020603050405020304" pitchFamily="18" charset="0"/>
              </a:rPr>
              <a:t>Comment bien commencer mon projet de recherche?</a:t>
            </a:r>
          </a:p>
        </p:txBody>
      </p:sp>
    </p:spTree>
    <p:extLst>
      <p:ext uri="{BB962C8B-B14F-4D97-AF65-F5344CB8AC3E}">
        <p14:creationId xmlns:p14="http://schemas.microsoft.com/office/powerpoint/2010/main" xmlns="" val="6782302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250"/>
                                  </p:stCondLst>
                                  <p:childTnLst>
                                    <p:animClr clrSpc="rgb" dir="cw">
                                      <p:cBhvr>
                                        <p:cTn id="6" dur="2250" fill="hold"/>
                                        <p:tgtEl>
                                          <p:spTgt spid="6"/>
                                        </p:tgtEl>
                                        <p:attrNameLst>
                                          <p:attrName>fillcolor</p:attrName>
                                        </p:attrNameLst>
                                      </p:cBhvr>
                                      <p:to>
                                        <a:schemeClr val="accent2"/>
                                      </p:to>
                                    </p:animClr>
                                    <p:set>
                                      <p:cBhvr>
                                        <p:cTn id="7" dur="2250" fill="hold"/>
                                        <p:tgtEl>
                                          <p:spTgt spid="6"/>
                                        </p:tgtEl>
                                        <p:attrNameLst>
                                          <p:attrName>fill.type</p:attrName>
                                        </p:attrNameLst>
                                      </p:cBhvr>
                                      <p:to>
                                        <p:strVal val="solid"/>
                                      </p:to>
                                    </p:set>
                                    <p:set>
                                      <p:cBhvr>
                                        <p:cTn id="8" dur="225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51</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1786595" y="258664"/>
            <a:ext cx="9017392" cy="46550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0" name="Rectangle : coins arrondis 9">
            <a:extLst>
              <a:ext uri="{FF2B5EF4-FFF2-40B4-BE49-F238E27FC236}">
                <a16:creationId xmlns:a16="http://schemas.microsoft.com/office/drawing/2014/main" xmlns="" id="{1C976BB9-85D2-4478-B1DF-7F147F7B0E8A}"/>
              </a:ext>
            </a:extLst>
          </p:cNvPr>
          <p:cNvSpPr/>
          <p:nvPr/>
        </p:nvSpPr>
        <p:spPr>
          <a:xfrm>
            <a:off x="926374" y="1316204"/>
            <a:ext cx="10577143" cy="48994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28600" indent="228600" algn="ctr">
              <a:lnSpc>
                <a:spcPct val="150000"/>
              </a:lnSpc>
              <a:spcBef>
                <a:spcPts val="600"/>
              </a:spcBef>
              <a:spcAft>
                <a:spcPts val="600"/>
              </a:spcAft>
            </a:pPr>
            <a:endParaRPr lang="fr-FR" sz="2400" dirty="0">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r>
              <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xmlns="" id="{D288A771-4E60-456C-B3F5-137F0F6F6425}"/>
              </a:ext>
            </a:extLst>
          </p:cNvPr>
          <p:cNvSpPr/>
          <p:nvPr/>
        </p:nvSpPr>
        <p:spPr>
          <a:xfrm>
            <a:off x="658832" y="737642"/>
            <a:ext cx="11366695" cy="4979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1. Le choix du sujet et </a:t>
            </a:r>
            <a:r>
              <a:rPr lang="fr-FR" sz="3200" b="1" i="1" dirty="0">
                <a:solidFill>
                  <a:srgbClr val="C0000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la question de départ</a:t>
            </a:r>
            <a:endParaRPr lang="fr-FR" sz="3200" dirty="0">
              <a:solidFill>
                <a:srgbClr val="C00000"/>
              </a:solidFill>
              <a:latin typeface="Source Code Pro Black" panose="020B0809030403020204" pitchFamily="49" charset="0"/>
              <a:ea typeface="Source Code Pro Black" panose="020B0809030403020204" pitchFamily="49" charset="0"/>
            </a:endParaRPr>
          </a:p>
        </p:txBody>
      </p:sp>
      <p:sp>
        <p:nvSpPr>
          <p:cNvPr id="7" name="Rectangle 6">
            <a:extLst>
              <a:ext uri="{FF2B5EF4-FFF2-40B4-BE49-F238E27FC236}">
                <a16:creationId xmlns:a16="http://schemas.microsoft.com/office/drawing/2014/main" xmlns="" id="{B1A67BD3-1BC8-4E76-B0BC-909B38EADC15}"/>
              </a:ext>
            </a:extLst>
          </p:cNvPr>
          <p:cNvSpPr/>
          <p:nvPr/>
        </p:nvSpPr>
        <p:spPr>
          <a:xfrm>
            <a:off x="3425161" y="1326454"/>
            <a:ext cx="5416060" cy="717452"/>
          </a:xfrm>
          <a:prstGeom prst="rect">
            <a:avLst/>
          </a:prstGeom>
          <a:ln w="28575">
            <a:prstDash val="lgDash"/>
          </a:ln>
          <a:scene3d>
            <a:camera prst="orthographicFront"/>
            <a:lightRig rig="threePt" dir="t"/>
          </a:scene3d>
          <a:sp3d>
            <a:bevelT prst="relaxedInset"/>
          </a:sp3d>
        </p:spPr>
        <p:style>
          <a:lnRef idx="2">
            <a:schemeClr val="accent5"/>
          </a:lnRef>
          <a:fillRef idx="1">
            <a:schemeClr val="lt1"/>
          </a:fillRef>
          <a:effectRef idx="0">
            <a:schemeClr val="accent5"/>
          </a:effectRef>
          <a:fontRef idx="minor">
            <a:schemeClr val="dk1"/>
          </a:fontRef>
        </p:style>
        <p:txBody>
          <a:bodyPr rtlCol="0" anchor="ctr"/>
          <a:lstStyle/>
          <a:p>
            <a:pPr algn="ctr"/>
            <a:r>
              <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1.1. Les qualités d’une bonne question de départ</a:t>
            </a:r>
            <a:endParaRPr lang="fr-FR" sz="2000" b="1" dirty="0"/>
          </a:p>
        </p:txBody>
      </p:sp>
      <p:sp>
        <p:nvSpPr>
          <p:cNvPr id="9" name="Flèche : droite à entaille 8">
            <a:extLst>
              <a:ext uri="{FF2B5EF4-FFF2-40B4-BE49-F238E27FC236}">
                <a16:creationId xmlns:a16="http://schemas.microsoft.com/office/drawing/2014/main" xmlns="" id="{917B4A72-07CC-4063-A470-3496D3ACDB71}"/>
              </a:ext>
            </a:extLst>
          </p:cNvPr>
          <p:cNvSpPr/>
          <p:nvPr/>
        </p:nvSpPr>
        <p:spPr>
          <a:xfrm rot="9075781">
            <a:off x="4262235" y="2279611"/>
            <a:ext cx="1733817" cy="3651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à entaille 11">
            <a:extLst>
              <a:ext uri="{FF2B5EF4-FFF2-40B4-BE49-F238E27FC236}">
                <a16:creationId xmlns:a16="http://schemas.microsoft.com/office/drawing/2014/main" xmlns="" id="{F5C48400-F411-4BDA-BD89-D7BF330C39CC}"/>
              </a:ext>
            </a:extLst>
          </p:cNvPr>
          <p:cNvSpPr/>
          <p:nvPr/>
        </p:nvSpPr>
        <p:spPr>
          <a:xfrm rot="5400000">
            <a:off x="5798857" y="2230320"/>
            <a:ext cx="717452" cy="365125"/>
          </a:xfrm>
          <a:prstGeom prst="notchedRightArrow">
            <a:avLst>
              <a:gd name="adj1" fmla="val 6541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à entaille 12">
            <a:extLst>
              <a:ext uri="{FF2B5EF4-FFF2-40B4-BE49-F238E27FC236}">
                <a16:creationId xmlns:a16="http://schemas.microsoft.com/office/drawing/2014/main" xmlns="" id="{7A54C887-538B-4CF6-950D-589E02B2AF4B}"/>
              </a:ext>
            </a:extLst>
          </p:cNvPr>
          <p:cNvSpPr/>
          <p:nvPr/>
        </p:nvSpPr>
        <p:spPr>
          <a:xfrm rot="1681969">
            <a:off x="6318073" y="2339303"/>
            <a:ext cx="1873580" cy="3651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xmlns="" id="{006D29C2-946E-4C8F-8B02-D3A963EDD543}"/>
              </a:ext>
            </a:extLst>
          </p:cNvPr>
          <p:cNvSpPr/>
          <p:nvPr/>
        </p:nvSpPr>
        <p:spPr>
          <a:xfrm>
            <a:off x="2739526" y="2899208"/>
            <a:ext cx="1785450" cy="717452"/>
          </a:xfrm>
          <a:prstGeom prst="ellipse">
            <a:avLst/>
          </a:prstGeom>
          <a:ln w="28575">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800" b="1" dirty="0">
                <a:solidFill>
                  <a:srgbClr val="C00000"/>
                </a:solidFill>
              </a:rPr>
              <a:t>Clarté </a:t>
            </a:r>
          </a:p>
        </p:txBody>
      </p:sp>
      <p:sp>
        <p:nvSpPr>
          <p:cNvPr id="15" name="Ellipse 14">
            <a:extLst>
              <a:ext uri="{FF2B5EF4-FFF2-40B4-BE49-F238E27FC236}">
                <a16:creationId xmlns:a16="http://schemas.microsoft.com/office/drawing/2014/main" xmlns="" id="{03135622-0E5E-4CCE-A1CF-83819699B8A9}"/>
              </a:ext>
            </a:extLst>
          </p:cNvPr>
          <p:cNvSpPr/>
          <p:nvPr/>
        </p:nvSpPr>
        <p:spPr>
          <a:xfrm>
            <a:off x="5090082" y="2813189"/>
            <a:ext cx="2249729" cy="812937"/>
          </a:xfrm>
          <a:prstGeom prst="ellipse">
            <a:avLst/>
          </a:prstGeom>
          <a:ln w="28575">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400" b="1" dirty="0">
                <a:solidFill>
                  <a:srgbClr val="C00000"/>
                </a:solidFill>
              </a:rPr>
              <a:t>Pertinence</a:t>
            </a:r>
          </a:p>
        </p:txBody>
      </p:sp>
      <p:sp>
        <p:nvSpPr>
          <p:cNvPr id="16" name="Ellipse 15">
            <a:extLst>
              <a:ext uri="{FF2B5EF4-FFF2-40B4-BE49-F238E27FC236}">
                <a16:creationId xmlns:a16="http://schemas.microsoft.com/office/drawing/2014/main" xmlns="" id="{C26BE4B9-586A-4D7F-8D5B-E894DAF8E580}"/>
              </a:ext>
            </a:extLst>
          </p:cNvPr>
          <p:cNvSpPr/>
          <p:nvPr/>
        </p:nvSpPr>
        <p:spPr>
          <a:xfrm>
            <a:off x="7890587" y="3006946"/>
            <a:ext cx="2135567" cy="717452"/>
          </a:xfrm>
          <a:prstGeom prst="ellipse">
            <a:avLst/>
          </a:prstGeom>
          <a:ln w="28575">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400" b="1" dirty="0">
                <a:solidFill>
                  <a:srgbClr val="C00000"/>
                </a:solidFill>
              </a:rPr>
              <a:t>Faisabilité</a:t>
            </a:r>
          </a:p>
        </p:txBody>
      </p:sp>
    </p:spTree>
    <p:extLst>
      <p:ext uri="{BB962C8B-B14F-4D97-AF65-F5344CB8AC3E}">
        <p14:creationId xmlns:p14="http://schemas.microsoft.com/office/powerpoint/2010/main" xmlns="" val="6811771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530A891-F68B-46C0-B49C-294EA910421D}"/>
              </a:ext>
            </a:extLst>
          </p:cNvPr>
          <p:cNvSpPr/>
          <p:nvPr/>
        </p:nvSpPr>
        <p:spPr>
          <a:xfrm>
            <a:off x="134815" y="1156946"/>
            <a:ext cx="5075428"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sz="2000" b="1" dirty="0">
                <a:latin typeface="Times New Roman" panose="02020603050405020304" pitchFamily="18" charset="0"/>
                <a:cs typeface="Times New Roman" panose="02020603050405020304" pitchFamily="18" charset="0"/>
              </a:rPr>
              <a:t> Les qualités d’une bonne question de départ</a:t>
            </a:r>
            <a:endParaRPr lang="fr-FR" sz="2000" b="1" dirty="0"/>
          </a:p>
        </p:txBody>
      </p:sp>
      <p:sp>
        <p:nvSpPr>
          <p:cNvPr id="10" name="Ellipse 9">
            <a:extLst>
              <a:ext uri="{FF2B5EF4-FFF2-40B4-BE49-F238E27FC236}">
                <a16:creationId xmlns:a16="http://schemas.microsoft.com/office/drawing/2014/main" xmlns="" id="{25BEF5CA-2BBF-4503-83C5-0BF21F37F291}"/>
              </a:ext>
            </a:extLst>
          </p:cNvPr>
          <p:cNvSpPr/>
          <p:nvPr/>
        </p:nvSpPr>
        <p:spPr>
          <a:xfrm>
            <a:off x="1317941" y="2387830"/>
            <a:ext cx="2017589" cy="717452"/>
          </a:xfrm>
          <a:prstGeom prst="ellipse">
            <a:avLst/>
          </a:prstGeom>
          <a:ln w="28575">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800" b="1" dirty="0">
                <a:solidFill>
                  <a:srgbClr val="C00000"/>
                </a:solidFill>
              </a:rPr>
              <a:t>Clarté </a:t>
            </a:r>
          </a:p>
        </p:txBody>
      </p:sp>
      <p:sp>
        <p:nvSpPr>
          <p:cNvPr id="11" name="Ellipse 10">
            <a:extLst>
              <a:ext uri="{FF2B5EF4-FFF2-40B4-BE49-F238E27FC236}">
                <a16:creationId xmlns:a16="http://schemas.microsoft.com/office/drawing/2014/main" xmlns="" id="{7E1E83AE-0A27-4679-A550-7D141F062B51}"/>
              </a:ext>
            </a:extLst>
          </p:cNvPr>
          <p:cNvSpPr/>
          <p:nvPr/>
        </p:nvSpPr>
        <p:spPr>
          <a:xfrm>
            <a:off x="1309725" y="3912507"/>
            <a:ext cx="2249729" cy="812937"/>
          </a:xfrm>
          <a:prstGeom prst="ellipse">
            <a:avLst/>
          </a:prstGeom>
          <a:ln w="28575">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400" b="1" dirty="0">
                <a:solidFill>
                  <a:srgbClr val="C00000"/>
                </a:solidFill>
              </a:rPr>
              <a:t>Pertinence</a:t>
            </a:r>
          </a:p>
        </p:txBody>
      </p:sp>
      <p:sp>
        <p:nvSpPr>
          <p:cNvPr id="12" name="Ellipse 11">
            <a:extLst>
              <a:ext uri="{FF2B5EF4-FFF2-40B4-BE49-F238E27FC236}">
                <a16:creationId xmlns:a16="http://schemas.microsoft.com/office/drawing/2014/main" xmlns="" id="{9321932B-3D1A-4C86-8B6F-AF0C056A981C}"/>
              </a:ext>
            </a:extLst>
          </p:cNvPr>
          <p:cNvSpPr/>
          <p:nvPr/>
        </p:nvSpPr>
        <p:spPr>
          <a:xfrm>
            <a:off x="1423887" y="5478920"/>
            <a:ext cx="2135567" cy="717452"/>
          </a:xfrm>
          <a:prstGeom prst="ellipse">
            <a:avLst/>
          </a:prstGeom>
          <a:ln w="28575">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400" b="1" dirty="0">
                <a:solidFill>
                  <a:srgbClr val="C00000"/>
                </a:solidFill>
              </a:rPr>
              <a:t>Faisabilité</a:t>
            </a:r>
          </a:p>
        </p:txBody>
      </p:sp>
      <p:sp>
        <p:nvSpPr>
          <p:cNvPr id="15" name="Rectangle 14">
            <a:extLst>
              <a:ext uri="{FF2B5EF4-FFF2-40B4-BE49-F238E27FC236}">
                <a16:creationId xmlns:a16="http://schemas.microsoft.com/office/drawing/2014/main" xmlns="" id="{D9913629-385B-46F4-B5F9-A450AD68A947}"/>
              </a:ext>
            </a:extLst>
          </p:cNvPr>
          <p:cNvSpPr/>
          <p:nvPr/>
        </p:nvSpPr>
        <p:spPr>
          <a:xfrm>
            <a:off x="1786595" y="258664"/>
            <a:ext cx="9017392" cy="46550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6" name="Flèche : double flèche verticale 15">
            <a:extLst>
              <a:ext uri="{FF2B5EF4-FFF2-40B4-BE49-F238E27FC236}">
                <a16:creationId xmlns:a16="http://schemas.microsoft.com/office/drawing/2014/main" xmlns="" id="{AD574D51-BB62-40E8-80B1-43BB0DC070C3}"/>
              </a:ext>
            </a:extLst>
          </p:cNvPr>
          <p:cNvSpPr/>
          <p:nvPr/>
        </p:nvSpPr>
        <p:spPr>
          <a:xfrm>
            <a:off x="2280562" y="3163367"/>
            <a:ext cx="215705" cy="7174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double flèche verticale 16">
            <a:extLst>
              <a:ext uri="{FF2B5EF4-FFF2-40B4-BE49-F238E27FC236}">
                <a16:creationId xmlns:a16="http://schemas.microsoft.com/office/drawing/2014/main" xmlns="" id="{EEC68131-8503-47A2-8C99-71B5CB045B66}"/>
              </a:ext>
            </a:extLst>
          </p:cNvPr>
          <p:cNvSpPr/>
          <p:nvPr/>
        </p:nvSpPr>
        <p:spPr>
          <a:xfrm>
            <a:off x="2326736" y="4714875"/>
            <a:ext cx="215705" cy="7174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3141085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 en arc 10">
            <a:extLst>
              <a:ext uri="{FF2B5EF4-FFF2-40B4-BE49-F238E27FC236}">
                <a16:creationId xmlns:a16="http://schemas.microsoft.com/office/drawing/2014/main" xmlns="" id="{5A25202D-182F-4CA6-AAE7-C73AF502D2C3}"/>
              </a:ext>
            </a:extLst>
          </p:cNvPr>
          <p:cNvCxnSpPr>
            <a:cxnSpLocks/>
          </p:cNvCxnSpPr>
          <p:nvPr/>
        </p:nvCxnSpPr>
        <p:spPr>
          <a:xfrm rot="10800000" flipV="1">
            <a:off x="8735617" y="2852861"/>
            <a:ext cx="1559005" cy="1027958"/>
          </a:xfrm>
          <a:prstGeom prst="curvedConnector3">
            <a:avLst>
              <a:gd name="adj1" fmla="val 500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xmlns="" id="{983B770E-80CE-46AE-98FF-515BD86999FC}"/>
              </a:ext>
            </a:extLst>
          </p:cNvPr>
          <p:cNvSpPr/>
          <p:nvPr/>
        </p:nvSpPr>
        <p:spPr>
          <a:xfrm>
            <a:off x="10294622" y="2277406"/>
            <a:ext cx="1785450" cy="717452"/>
          </a:xfrm>
          <a:prstGeom prst="ellipse">
            <a:avLst/>
          </a:prstGeom>
          <a:ln w="28575">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800" b="1" dirty="0">
                <a:solidFill>
                  <a:srgbClr val="C00000"/>
                </a:solidFill>
              </a:rPr>
              <a:t>Clarté </a:t>
            </a:r>
          </a:p>
        </p:txBody>
      </p:sp>
      <p:sp>
        <p:nvSpPr>
          <p:cNvPr id="14" name="Ellipse 13">
            <a:extLst>
              <a:ext uri="{FF2B5EF4-FFF2-40B4-BE49-F238E27FC236}">
                <a16:creationId xmlns:a16="http://schemas.microsoft.com/office/drawing/2014/main" xmlns="" id="{7AB69247-B452-4612-AD13-9B728311BE6D}"/>
              </a:ext>
            </a:extLst>
          </p:cNvPr>
          <p:cNvSpPr/>
          <p:nvPr/>
        </p:nvSpPr>
        <p:spPr>
          <a:xfrm>
            <a:off x="1334015" y="3939989"/>
            <a:ext cx="2249729" cy="812937"/>
          </a:xfrm>
          <a:prstGeom prst="ellipse">
            <a:avLst/>
          </a:prstGeom>
          <a:ln w="28575">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400" b="1" dirty="0">
                <a:solidFill>
                  <a:srgbClr val="C00000"/>
                </a:solidFill>
              </a:rPr>
              <a:t>Pertinence</a:t>
            </a:r>
          </a:p>
        </p:txBody>
      </p:sp>
      <p:sp>
        <p:nvSpPr>
          <p:cNvPr id="15" name="Ellipse 14">
            <a:extLst>
              <a:ext uri="{FF2B5EF4-FFF2-40B4-BE49-F238E27FC236}">
                <a16:creationId xmlns:a16="http://schemas.microsoft.com/office/drawing/2014/main" xmlns="" id="{9FD2D62E-0B55-4597-BC22-98FD0B86DB22}"/>
              </a:ext>
            </a:extLst>
          </p:cNvPr>
          <p:cNvSpPr/>
          <p:nvPr/>
        </p:nvSpPr>
        <p:spPr>
          <a:xfrm>
            <a:off x="1366806" y="5510333"/>
            <a:ext cx="2135567" cy="717452"/>
          </a:xfrm>
          <a:prstGeom prst="ellipse">
            <a:avLst/>
          </a:prstGeom>
          <a:ln w="28575">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400" b="1" dirty="0">
                <a:solidFill>
                  <a:srgbClr val="C00000"/>
                </a:solidFill>
              </a:rPr>
              <a:t>Faisabilité</a:t>
            </a:r>
          </a:p>
        </p:txBody>
      </p:sp>
      <p:sp>
        <p:nvSpPr>
          <p:cNvPr id="17" name="Rectangle 16">
            <a:extLst>
              <a:ext uri="{FF2B5EF4-FFF2-40B4-BE49-F238E27FC236}">
                <a16:creationId xmlns:a16="http://schemas.microsoft.com/office/drawing/2014/main" xmlns="" id="{7D8CD2FB-69F9-44ED-BFC5-EC5716A9AE85}"/>
              </a:ext>
            </a:extLst>
          </p:cNvPr>
          <p:cNvSpPr/>
          <p:nvPr/>
        </p:nvSpPr>
        <p:spPr>
          <a:xfrm>
            <a:off x="1786595" y="258664"/>
            <a:ext cx="9017392" cy="46550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8" name="Rectangle 17">
            <a:extLst>
              <a:ext uri="{FF2B5EF4-FFF2-40B4-BE49-F238E27FC236}">
                <a16:creationId xmlns:a16="http://schemas.microsoft.com/office/drawing/2014/main" xmlns="" id="{310150D9-4FA6-40E6-9BEB-A62E83C8906B}"/>
              </a:ext>
            </a:extLst>
          </p:cNvPr>
          <p:cNvSpPr/>
          <p:nvPr/>
        </p:nvSpPr>
        <p:spPr>
          <a:xfrm>
            <a:off x="134815" y="1375856"/>
            <a:ext cx="5075428" cy="400110"/>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p>
            <a:r>
              <a:rPr lang="fr-FR" sz="2000" b="1" dirty="0">
                <a:latin typeface="Times New Roman" panose="02020603050405020304" pitchFamily="18" charset="0"/>
                <a:cs typeface="Times New Roman" panose="02020603050405020304" pitchFamily="18" charset="0"/>
              </a:rPr>
              <a:t> Les qualités d’une bonne question de départ</a:t>
            </a:r>
            <a:endParaRPr lang="fr-FR" sz="2000" b="1" dirty="0"/>
          </a:p>
        </p:txBody>
      </p:sp>
      <p:sp>
        <p:nvSpPr>
          <p:cNvPr id="19" name="Flèche : double flèche verticale 18">
            <a:extLst>
              <a:ext uri="{FF2B5EF4-FFF2-40B4-BE49-F238E27FC236}">
                <a16:creationId xmlns:a16="http://schemas.microsoft.com/office/drawing/2014/main" xmlns="" id="{96F51A2F-A0BD-46EF-AFBA-DCD5E8943B9C}"/>
              </a:ext>
            </a:extLst>
          </p:cNvPr>
          <p:cNvSpPr/>
          <p:nvPr/>
        </p:nvSpPr>
        <p:spPr>
          <a:xfrm>
            <a:off x="2280562" y="3163367"/>
            <a:ext cx="215705" cy="7174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double flèche verticale 19">
            <a:extLst>
              <a:ext uri="{FF2B5EF4-FFF2-40B4-BE49-F238E27FC236}">
                <a16:creationId xmlns:a16="http://schemas.microsoft.com/office/drawing/2014/main" xmlns="" id="{6023A3FB-22F7-41A6-BBC0-99E55FD3A8E9}"/>
              </a:ext>
            </a:extLst>
          </p:cNvPr>
          <p:cNvSpPr/>
          <p:nvPr/>
        </p:nvSpPr>
        <p:spPr>
          <a:xfrm>
            <a:off x="2326736" y="4812096"/>
            <a:ext cx="215705" cy="7174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xmlns="" id="{8736425A-C5F9-4C9C-9E96-F3EB7A2303BB}"/>
              </a:ext>
            </a:extLst>
          </p:cNvPr>
          <p:cNvPicPr>
            <a:picLocks noChangeAspect="1"/>
          </p:cNvPicPr>
          <p:nvPr/>
        </p:nvPicPr>
        <p:blipFill>
          <a:blip r:embed="rId3"/>
          <a:stretch>
            <a:fillRect/>
          </a:stretch>
        </p:blipFill>
        <p:spPr>
          <a:xfrm>
            <a:off x="6295291" y="3514281"/>
            <a:ext cx="2440325" cy="3041886"/>
          </a:xfrm>
          <a:prstGeom prst="rect">
            <a:avLst/>
          </a:prstGeom>
        </p:spPr>
      </p:pic>
    </p:spTree>
    <p:extLst>
      <p:ext uri="{BB962C8B-B14F-4D97-AF65-F5344CB8AC3E}">
        <p14:creationId xmlns:p14="http://schemas.microsoft.com/office/powerpoint/2010/main" xmlns="" val="38329253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 en arc 10">
            <a:extLst>
              <a:ext uri="{FF2B5EF4-FFF2-40B4-BE49-F238E27FC236}">
                <a16:creationId xmlns:a16="http://schemas.microsoft.com/office/drawing/2014/main" xmlns="" id="{5A25202D-182F-4CA6-AAE7-C73AF502D2C3}"/>
              </a:ext>
            </a:extLst>
          </p:cNvPr>
          <p:cNvCxnSpPr>
            <a:cxnSpLocks/>
          </p:cNvCxnSpPr>
          <p:nvPr/>
        </p:nvCxnSpPr>
        <p:spPr>
          <a:xfrm rot="5400000">
            <a:off x="9418330" y="2848353"/>
            <a:ext cx="1060390" cy="861032"/>
          </a:xfrm>
          <a:prstGeom prst="curvedConnector3">
            <a:avLst>
              <a:gd name="adj1" fmla="val 500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xmlns="" id="{7A88C890-ED9F-4950-80C6-E3C987CCDE78}"/>
              </a:ext>
            </a:extLst>
          </p:cNvPr>
          <p:cNvSpPr/>
          <p:nvPr/>
        </p:nvSpPr>
        <p:spPr>
          <a:xfrm>
            <a:off x="1541865" y="2389948"/>
            <a:ext cx="1785450" cy="717452"/>
          </a:xfrm>
          <a:prstGeom prst="ellipse">
            <a:avLst/>
          </a:prstGeom>
          <a:ln w="28575">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800" b="1" dirty="0">
                <a:solidFill>
                  <a:srgbClr val="C00000"/>
                </a:solidFill>
              </a:rPr>
              <a:t>Clarté </a:t>
            </a:r>
          </a:p>
        </p:txBody>
      </p:sp>
      <p:sp>
        <p:nvSpPr>
          <p:cNvPr id="14" name="Ellipse 13">
            <a:extLst>
              <a:ext uri="{FF2B5EF4-FFF2-40B4-BE49-F238E27FC236}">
                <a16:creationId xmlns:a16="http://schemas.microsoft.com/office/drawing/2014/main" xmlns="" id="{43D10FD9-04B5-46CC-AF3E-71DC411517A2}"/>
              </a:ext>
            </a:extLst>
          </p:cNvPr>
          <p:cNvSpPr/>
          <p:nvPr/>
        </p:nvSpPr>
        <p:spPr>
          <a:xfrm>
            <a:off x="1415871" y="3913251"/>
            <a:ext cx="2249729" cy="812937"/>
          </a:xfrm>
          <a:prstGeom prst="ellipse">
            <a:avLst/>
          </a:prstGeom>
          <a:ln w="28575">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400" b="1" dirty="0">
                <a:solidFill>
                  <a:srgbClr val="C00000"/>
                </a:solidFill>
              </a:rPr>
              <a:t>Pertinence</a:t>
            </a:r>
          </a:p>
        </p:txBody>
      </p:sp>
      <p:sp>
        <p:nvSpPr>
          <p:cNvPr id="16" name="Rectangle 15">
            <a:extLst>
              <a:ext uri="{FF2B5EF4-FFF2-40B4-BE49-F238E27FC236}">
                <a16:creationId xmlns:a16="http://schemas.microsoft.com/office/drawing/2014/main" xmlns="" id="{BC5B40C4-EDC4-4E6A-AD68-78CE650F8500}"/>
              </a:ext>
            </a:extLst>
          </p:cNvPr>
          <p:cNvSpPr/>
          <p:nvPr/>
        </p:nvSpPr>
        <p:spPr>
          <a:xfrm>
            <a:off x="1786595" y="258664"/>
            <a:ext cx="9017392" cy="46550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7" name="Rectangle 16">
            <a:extLst>
              <a:ext uri="{FF2B5EF4-FFF2-40B4-BE49-F238E27FC236}">
                <a16:creationId xmlns:a16="http://schemas.microsoft.com/office/drawing/2014/main" xmlns="" id="{B11022D1-C580-472C-8EE3-EFBA4F81335F}"/>
              </a:ext>
            </a:extLst>
          </p:cNvPr>
          <p:cNvSpPr/>
          <p:nvPr/>
        </p:nvSpPr>
        <p:spPr>
          <a:xfrm>
            <a:off x="134815" y="1375856"/>
            <a:ext cx="5075428"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sz="2000" b="1" dirty="0">
                <a:latin typeface="Times New Roman" panose="02020603050405020304" pitchFamily="18" charset="0"/>
                <a:cs typeface="Times New Roman" panose="02020603050405020304" pitchFamily="18" charset="0"/>
              </a:rPr>
              <a:t> Les qualités d’une bonne question de départ</a:t>
            </a:r>
            <a:endParaRPr lang="fr-FR" sz="2000" b="1" dirty="0"/>
          </a:p>
        </p:txBody>
      </p:sp>
      <p:sp>
        <p:nvSpPr>
          <p:cNvPr id="18" name="Flèche : double flèche verticale 17">
            <a:extLst>
              <a:ext uri="{FF2B5EF4-FFF2-40B4-BE49-F238E27FC236}">
                <a16:creationId xmlns:a16="http://schemas.microsoft.com/office/drawing/2014/main" xmlns="" id="{94E0FA1C-FD8C-4763-8794-2F5D15DA4CBE}"/>
              </a:ext>
            </a:extLst>
          </p:cNvPr>
          <p:cNvSpPr/>
          <p:nvPr/>
        </p:nvSpPr>
        <p:spPr>
          <a:xfrm>
            <a:off x="2280562" y="3163367"/>
            <a:ext cx="215705" cy="7174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 double flèche verticale 18">
            <a:extLst>
              <a:ext uri="{FF2B5EF4-FFF2-40B4-BE49-F238E27FC236}">
                <a16:creationId xmlns:a16="http://schemas.microsoft.com/office/drawing/2014/main" xmlns="" id="{AC96947B-F609-4C80-A11A-313F24579951}"/>
              </a:ext>
            </a:extLst>
          </p:cNvPr>
          <p:cNvSpPr/>
          <p:nvPr/>
        </p:nvSpPr>
        <p:spPr>
          <a:xfrm>
            <a:off x="2280562" y="4814587"/>
            <a:ext cx="215705" cy="7174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xmlns="" id="{1DD37ED4-9C5D-4CA0-A161-19ABA615B9EC}"/>
              </a:ext>
            </a:extLst>
          </p:cNvPr>
          <p:cNvSpPr/>
          <p:nvPr/>
        </p:nvSpPr>
        <p:spPr>
          <a:xfrm>
            <a:off x="10056433" y="2135409"/>
            <a:ext cx="2135567" cy="717452"/>
          </a:xfrm>
          <a:prstGeom prst="ellipse">
            <a:avLst/>
          </a:prstGeom>
          <a:ln w="28575">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400" b="1" dirty="0">
                <a:solidFill>
                  <a:srgbClr val="C00000"/>
                </a:solidFill>
              </a:rPr>
              <a:t>Faisabilité</a:t>
            </a:r>
          </a:p>
        </p:txBody>
      </p:sp>
      <p:pic>
        <p:nvPicPr>
          <p:cNvPr id="21" name="Image 20">
            <a:extLst>
              <a:ext uri="{FF2B5EF4-FFF2-40B4-BE49-F238E27FC236}">
                <a16:creationId xmlns:a16="http://schemas.microsoft.com/office/drawing/2014/main" xmlns="" id="{AB2F418F-B0D1-4A6B-9C28-47B776DEF621}"/>
              </a:ext>
            </a:extLst>
          </p:cNvPr>
          <p:cNvPicPr>
            <a:picLocks noChangeAspect="1"/>
          </p:cNvPicPr>
          <p:nvPr/>
        </p:nvPicPr>
        <p:blipFill>
          <a:blip r:embed="rId3"/>
          <a:stretch>
            <a:fillRect/>
          </a:stretch>
        </p:blipFill>
        <p:spPr>
          <a:xfrm>
            <a:off x="7228044" y="3731814"/>
            <a:ext cx="2249729" cy="2415768"/>
          </a:xfrm>
          <a:prstGeom prst="rect">
            <a:avLst/>
          </a:prstGeom>
        </p:spPr>
      </p:pic>
    </p:spTree>
    <p:extLst>
      <p:ext uri="{BB962C8B-B14F-4D97-AF65-F5344CB8AC3E}">
        <p14:creationId xmlns:p14="http://schemas.microsoft.com/office/powerpoint/2010/main" xmlns="" val="30657081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 en arc 10">
            <a:extLst>
              <a:ext uri="{FF2B5EF4-FFF2-40B4-BE49-F238E27FC236}">
                <a16:creationId xmlns:a16="http://schemas.microsoft.com/office/drawing/2014/main" xmlns="" id="{5A25202D-182F-4CA6-AAE7-C73AF502D2C3}"/>
              </a:ext>
            </a:extLst>
          </p:cNvPr>
          <p:cNvCxnSpPr>
            <a:cxnSpLocks/>
          </p:cNvCxnSpPr>
          <p:nvPr/>
        </p:nvCxnSpPr>
        <p:spPr>
          <a:xfrm rot="10800000" flipV="1">
            <a:off x="9111224" y="2501948"/>
            <a:ext cx="1076705" cy="927052"/>
          </a:xfrm>
          <a:prstGeom prst="curvedConnector3">
            <a:avLst>
              <a:gd name="adj1" fmla="val 500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xmlns="" id="{E4D9C5B3-C47F-4971-97E9-82AFE59E655F}"/>
              </a:ext>
            </a:extLst>
          </p:cNvPr>
          <p:cNvSpPr/>
          <p:nvPr/>
        </p:nvSpPr>
        <p:spPr>
          <a:xfrm>
            <a:off x="1541865" y="2389948"/>
            <a:ext cx="1785450" cy="717452"/>
          </a:xfrm>
          <a:prstGeom prst="ellipse">
            <a:avLst/>
          </a:prstGeom>
          <a:ln w="28575">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800" b="1" dirty="0">
                <a:solidFill>
                  <a:srgbClr val="C00000"/>
                </a:solidFill>
              </a:rPr>
              <a:t>Clarté </a:t>
            </a:r>
          </a:p>
        </p:txBody>
      </p:sp>
      <p:sp>
        <p:nvSpPr>
          <p:cNvPr id="14" name="Ellipse 13">
            <a:extLst>
              <a:ext uri="{FF2B5EF4-FFF2-40B4-BE49-F238E27FC236}">
                <a16:creationId xmlns:a16="http://schemas.microsoft.com/office/drawing/2014/main" xmlns="" id="{6C08893F-100D-4CA7-9238-637851747AF3}"/>
              </a:ext>
            </a:extLst>
          </p:cNvPr>
          <p:cNvSpPr/>
          <p:nvPr/>
        </p:nvSpPr>
        <p:spPr>
          <a:xfrm>
            <a:off x="9942271" y="2294463"/>
            <a:ext cx="2249729" cy="812937"/>
          </a:xfrm>
          <a:prstGeom prst="ellipse">
            <a:avLst/>
          </a:prstGeom>
          <a:ln w="28575">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400" b="1" dirty="0">
                <a:solidFill>
                  <a:srgbClr val="C00000"/>
                </a:solidFill>
              </a:rPr>
              <a:t>Pertinence</a:t>
            </a:r>
          </a:p>
        </p:txBody>
      </p:sp>
      <p:sp>
        <p:nvSpPr>
          <p:cNvPr id="15" name="Ellipse 14">
            <a:extLst>
              <a:ext uri="{FF2B5EF4-FFF2-40B4-BE49-F238E27FC236}">
                <a16:creationId xmlns:a16="http://schemas.microsoft.com/office/drawing/2014/main" xmlns="" id="{9C7C5883-12BE-4BB6-9130-EF1F6AE3610E}"/>
              </a:ext>
            </a:extLst>
          </p:cNvPr>
          <p:cNvSpPr/>
          <p:nvPr/>
        </p:nvSpPr>
        <p:spPr>
          <a:xfrm>
            <a:off x="1415871" y="5536855"/>
            <a:ext cx="2135567" cy="717452"/>
          </a:xfrm>
          <a:prstGeom prst="ellipse">
            <a:avLst/>
          </a:prstGeom>
          <a:ln w="28575">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400" b="1" dirty="0">
                <a:solidFill>
                  <a:srgbClr val="C00000"/>
                </a:solidFill>
              </a:rPr>
              <a:t>Faisabilité</a:t>
            </a:r>
          </a:p>
        </p:txBody>
      </p:sp>
      <p:sp>
        <p:nvSpPr>
          <p:cNvPr id="17" name="Rectangle 16">
            <a:extLst>
              <a:ext uri="{FF2B5EF4-FFF2-40B4-BE49-F238E27FC236}">
                <a16:creationId xmlns:a16="http://schemas.microsoft.com/office/drawing/2014/main" xmlns="" id="{5A7F0F26-72AA-4D50-AE82-E01679CE9180}"/>
              </a:ext>
            </a:extLst>
          </p:cNvPr>
          <p:cNvSpPr/>
          <p:nvPr/>
        </p:nvSpPr>
        <p:spPr>
          <a:xfrm>
            <a:off x="1786595" y="258664"/>
            <a:ext cx="9017392" cy="46550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8" name="Rectangle 17">
            <a:extLst>
              <a:ext uri="{FF2B5EF4-FFF2-40B4-BE49-F238E27FC236}">
                <a16:creationId xmlns:a16="http://schemas.microsoft.com/office/drawing/2014/main" xmlns="" id="{902F331D-0D84-4568-8C11-BC4D15904DB7}"/>
              </a:ext>
            </a:extLst>
          </p:cNvPr>
          <p:cNvSpPr/>
          <p:nvPr/>
        </p:nvSpPr>
        <p:spPr>
          <a:xfrm>
            <a:off x="134815" y="1375856"/>
            <a:ext cx="5075428"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sz="2000" b="1" dirty="0">
                <a:latin typeface="Times New Roman" panose="02020603050405020304" pitchFamily="18" charset="0"/>
                <a:cs typeface="Times New Roman" panose="02020603050405020304" pitchFamily="18" charset="0"/>
              </a:rPr>
              <a:t> Les qualités d’une bonne question de départ</a:t>
            </a:r>
            <a:endParaRPr lang="fr-FR" sz="2000" b="1" dirty="0"/>
          </a:p>
        </p:txBody>
      </p:sp>
      <p:sp>
        <p:nvSpPr>
          <p:cNvPr id="19" name="Flèche : double flèche verticale 18">
            <a:extLst>
              <a:ext uri="{FF2B5EF4-FFF2-40B4-BE49-F238E27FC236}">
                <a16:creationId xmlns:a16="http://schemas.microsoft.com/office/drawing/2014/main" xmlns="" id="{809597A9-E203-4F1A-B0E8-82C9F72E632A}"/>
              </a:ext>
            </a:extLst>
          </p:cNvPr>
          <p:cNvSpPr/>
          <p:nvPr/>
        </p:nvSpPr>
        <p:spPr>
          <a:xfrm>
            <a:off x="2280562" y="3163367"/>
            <a:ext cx="215705" cy="7174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double flèche verticale 19">
            <a:extLst>
              <a:ext uri="{FF2B5EF4-FFF2-40B4-BE49-F238E27FC236}">
                <a16:creationId xmlns:a16="http://schemas.microsoft.com/office/drawing/2014/main" xmlns="" id="{EF5FC08A-83AA-4365-A2AE-780CE7C8932E}"/>
              </a:ext>
            </a:extLst>
          </p:cNvPr>
          <p:cNvSpPr/>
          <p:nvPr/>
        </p:nvSpPr>
        <p:spPr>
          <a:xfrm>
            <a:off x="2280561" y="4764692"/>
            <a:ext cx="215705" cy="7174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xmlns="" id="{9DA13FF5-519A-4EBD-A4E4-3DF77CAF771F}"/>
              </a:ext>
            </a:extLst>
          </p:cNvPr>
          <p:cNvPicPr>
            <a:picLocks noChangeAspect="1"/>
          </p:cNvPicPr>
          <p:nvPr/>
        </p:nvPicPr>
        <p:blipFill>
          <a:blip r:embed="rId3"/>
          <a:stretch>
            <a:fillRect/>
          </a:stretch>
        </p:blipFill>
        <p:spPr>
          <a:xfrm>
            <a:off x="6762531" y="3289810"/>
            <a:ext cx="2339266" cy="2949764"/>
          </a:xfrm>
          <a:prstGeom prst="rect">
            <a:avLst/>
          </a:prstGeom>
        </p:spPr>
      </p:pic>
    </p:spTree>
    <p:extLst>
      <p:ext uri="{BB962C8B-B14F-4D97-AF65-F5344CB8AC3E}">
        <p14:creationId xmlns:p14="http://schemas.microsoft.com/office/powerpoint/2010/main" xmlns="" val="1058589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56</a:t>
            </a:fld>
            <a:endParaRPr lang="fr-FR" dirty="0"/>
          </a:p>
        </p:txBody>
      </p:sp>
      <p:pic>
        <p:nvPicPr>
          <p:cNvPr id="11" name="Image 10">
            <a:extLst>
              <a:ext uri="{FF2B5EF4-FFF2-40B4-BE49-F238E27FC236}">
                <a16:creationId xmlns:a16="http://schemas.microsoft.com/office/drawing/2014/main" xmlns="" id="{91BCCF73-6535-4713-ACEE-DB4D2A7283D7}"/>
              </a:ext>
            </a:extLst>
          </p:cNvPr>
          <p:cNvPicPr>
            <a:picLocks noChangeAspect="1"/>
          </p:cNvPicPr>
          <p:nvPr/>
        </p:nvPicPr>
        <p:blipFill>
          <a:blip r:embed="rId3"/>
          <a:stretch>
            <a:fillRect/>
          </a:stretch>
        </p:blipFill>
        <p:spPr>
          <a:xfrm>
            <a:off x="1015218" y="-640080"/>
            <a:ext cx="8966982" cy="8138159"/>
          </a:xfrm>
          <a:prstGeom prst="rect">
            <a:avLst/>
          </a:prstGeom>
        </p:spPr>
      </p:pic>
    </p:spTree>
    <p:extLst>
      <p:ext uri="{BB962C8B-B14F-4D97-AF65-F5344CB8AC3E}">
        <p14:creationId xmlns:p14="http://schemas.microsoft.com/office/powerpoint/2010/main" xmlns="" val="132651821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57</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1786596" y="469361"/>
            <a:ext cx="9017392" cy="55758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0" name="Rectangle : coins arrondis 9">
            <a:extLst>
              <a:ext uri="{FF2B5EF4-FFF2-40B4-BE49-F238E27FC236}">
                <a16:creationId xmlns:a16="http://schemas.microsoft.com/office/drawing/2014/main" xmlns="" id="{1C976BB9-85D2-4478-B1DF-7F147F7B0E8A}"/>
              </a:ext>
            </a:extLst>
          </p:cNvPr>
          <p:cNvSpPr/>
          <p:nvPr/>
        </p:nvSpPr>
        <p:spPr>
          <a:xfrm>
            <a:off x="1175238" y="2137336"/>
            <a:ext cx="10240107" cy="42513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28600" indent="228600" algn="ctr">
              <a:lnSpc>
                <a:spcPct val="150000"/>
              </a:lnSpc>
              <a:spcBef>
                <a:spcPts val="600"/>
              </a:spcBef>
              <a:spcAft>
                <a:spcPts val="600"/>
              </a:spcAft>
            </a:pPr>
            <a:endParaRPr lang="fr-FR" sz="2400" dirty="0">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r">
              <a:lnSpc>
                <a:spcPct val="150000"/>
              </a:lnSpc>
              <a:spcBef>
                <a:spcPts val="600"/>
              </a:spcBef>
              <a:spcAft>
                <a:spcPts val="600"/>
              </a:spcAft>
            </a:pPr>
            <a:r>
              <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 Quivy </a:t>
            </a: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xmlns="" id="{D288A771-4E60-456C-B3F5-137F0F6F6425}"/>
              </a:ext>
            </a:extLst>
          </p:cNvPr>
          <p:cNvSpPr/>
          <p:nvPr/>
        </p:nvSpPr>
        <p:spPr>
          <a:xfrm>
            <a:off x="2011680" y="1026942"/>
            <a:ext cx="6552028" cy="92814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2. L’exploration </a:t>
            </a:r>
            <a:endParaRPr lang="fr-FR" sz="3200" dirty="0">
              <a:latin typeface="Source Code Pro Black" panose="020B0809030403020204" pitchFamily="49" charset="0"/>
              <a:ea typeface="Source Code Pro Black" panose="020B0809030403020204" pitchFamily="49" charset="0"/>
            </a:endParaRPr>
          </a:p>
        </p:txBody>
      </p:sp>
      <p:pic>
        <p:nvPicPr>
          <p:cNvPr id="6" name="Image 5">
            <a:extLst>
              <a:ext uri="{FF2B5EF4-FFF2-40B4-BE49-F238E27FC236}">
                <a16:creationId xmlns:a16="http://schemas.microsoft.com/office/drawing/2014/main" xmlns="" id="{7BBDE256-3D33-4058-8ABA-67DB94E65FC6}"/>
              </a:ext>
            </a:extLst>
          </p:cNvPr>
          <p:cNvPicPr>
            <a:picLocks noChangeAspect="1"/>
          </p:cNvPicPr>
          <p:nvPr/>
        </p:nvPicPr>
        <p:blipFill>
          <a:blip r:embed="rId3"/>
          <a:stretch>
            <a:fillRect/>
          </a:stretch>
        </p:blipFill>
        <p:spPr>
          <a:xfrm>
            <a:off x="1305317" y="2512672"/>
            <a:ext cx="9581365" cy="2609702"/>
          </a:xfrm>
          <a:prstGeom prst="rect">
            <a:avLst/>
          </a:prstGeom>
        </p:spPr>
      </p:pic>
    </p:spTree>
    <p:extLst>
      <p:ext uri="{BB962C8B-B14F-4D97-AF65-F5344CB8AC3E}">
        <p14:creationId xmlns:p14="http://schemas.microsoft.com/office/powerpoint/2010/main" xmlns="" val="57866539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58</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1786596" y="469361"/>
            <a:ext cx="9017392" cy="55758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0" name="Rectangle : coins arrondis 9">
            <a:extLst>
              <a:ext uri="{FF2B5EF4-FFF2-40B4-BE49-F238E27FC236}">
                <a16:creationId xmlns:a16="http://schemas.microsoft.com/office/drawing/2014/main" xmlns="" id="{1C976BB9-85D2-4478-B1DF-7F147F7B0E8A}"/>
              </a:ext>
            </a:extLst>
          </p:cNvPr>
          <p:cNvSpPr/>
          <p:nvPr/>
        </p:nvSpPr>
        <p:spPr>
          <a:xfrm>
            <a:off x="1175238" y="2137336"/>
            <a:ext cx="10240107" cy="42513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28600" indent="228600" algn="ctr">
              <a:lnSpc>
                <a:spcPct val="150000"/>
              </a:lnSpc>
              <a:spcBef>
                <a:spcPts val="600"/>
              </a:spcBef>
              <a:spcAft>
                <a:spcPts val="600"/>
              </a:spcAft>
            </a:pPr>
            <a:endParaRPr lang="fr-FR" sz="2400" dirty="0">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r>
              <a:rPr lang="fr-FR" sz="24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Revue de la littérature:</a:t>
            </a:r>
          </a:p>
          <a:p>
            <a:pPr marL="228600" indent="228600" algn="ctr">
              <a:lnSpc>
                <a:spcPct val="150000"/>
              </a:lnSpc>
              <a:spcBef>
                <a:spcPts val="600"/>
              </a:spcBef>
              <a:spcAft>
                <a:spcPts val="600"/>
              </a:spcAft>
            </a:pPr>
            <a:r>
              <a:rPr lang="fr-FR" sz="24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Examen approfondi et systématique des publi­cations sur un sujet ».</a:t>
            </a:r>
          </a:p>
          <a:p>
            <a:pPr marL="228600" indent="228600" algn="ctr">
              <a:lnSpc>
                <a:spcPct val="150000"/>
              </a:lnSpc>
              <a:spcBef>
                <a:spcPts val="600"/>
              </a:spcBef>
              <a:spcAft>
                <a:spcPts val="600"/>
              </a:spcAft>
            </a:pPr>
            <a:r>
              <a:rPr lang="fr-FR" sz="24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Littérature sur un sujet:</a:t>
            </a:r>
          </a:p>
          <a:p>
            <a:pPr marL="228600" indent="228600" algn="ctr">
              <a:lnSpc>
                <a:spcPct val="150000"/>
              </a:lnSpc>
              <a:spcBef>
                <a:spcPts val="600"/>
              </a:spcBef>
              <a:spcAft>
                <a:spcPts val="600"/>
              </a:spcAft>
            </a:pPr>
            <a:r>
              <a:rPr lang="fr-FR" sz="24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Ensemble des docu­ments et des publica­tions se rapportant à un sujet précis ».</a:t>
            </a:r>
          </a:p>
          <a:p>
            <a:pPr marL="228600" indent="228600" algn="ctr">
              <a:lnSpc>
                <a:spcPct val="150000"/>
              </a:lnSpc>
              <a:spcBef>
                <a:spcPts val="600"/>
              </a:spcBef>
              <a:spcAft>
                <a:spcPts val="600"/>
              </a:spcAft>
            </a:pPr>
            <a:endParaRPr lang="fr-FR" sz="24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xmlns="" id="{D288A771-4E60-456C-B3F5-137F0F6F6425}"/>
              </a:ext>
            </a:extLst>
          </p:cNvPr>
          <p:cNvSpPr/>
          <p:nvPr/>
        </p:nvSpPr>
        <p:spPr>
          <a:xfrm>
            <a:off x="2011680" y="1026942"/>
            <a:ext cx="6552028" cy="92814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2. L’exploration </a:t>
            </a:r>
            <a:endParaRPr lang="fr-FR" sz="3200" dirty="0">
              <a:latin typeface="Source Code Pro Black" panose="020B0809030403020204" pitchFamily="49" charset="0"/>
              <a:ea typeface="Source Code Pro Black" panose="020B0809030403020204" pitchFamily="49" charset="0"/>
            </a:endParaRPr>
          </a:p>
        </p:txBody>
      </p:sp>
    </p:spTree>
    <p:extLst>
      <p:ext uri="{BB962C8B-B14F-4D97-AF65-F5344CB8AC3E}">
        <p14:creationId xmlns:p14="http://schemas.microsoft.com/office/powerpoint/2010/main" xmlns="" val="70470658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59</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1786596" y="469361"/>
            <a:ext cx="9017392" cy="55758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0" name="Rectangle : coins arrondis 9">
            <a:extLst>
              <a:ext uri="{FF2B5EF4-FFF2-40B4-BE49-F238E27FC236}">
                <a16:creationId xmlns:a16="http://schemas.microsoft.com/office/drawing/2014/main" xmlns="" id="{1C976BB9-85D2-4478-B1DF-7F147F7B0E8A}"/>
              </a:ext>
            </a:extLst>
          </p:cNvPr>
          <p:cNvSpPr/>
          <p:nvPr/>
        </p:nvSpPr>
        <p:spPr>
          <a:xfrm>
            <a:off x="1406769" y="2137336"/>
            <a:ext cx="10008576" cy="42513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28600" indent="228600" algn="ctr">
              <a:lnSpc>
                <a:spcPct val="150000"/>
              </a:lnSpc>
              <a:spcBef>
                <a:spcPts val="600"/>
              </a:spcBef>
              <a:spcAft>
                <a:spcPts val="600"/>
              </a:spcAft>
            </a:pPr>
            <a:endParaRPr lang="fr-FR" sz="2400" dirty="0">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r>
              <a:rPr lang="fr-FR" sz="24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L’exploration</a:t>
            </a: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r>
              <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Lectures                         Entretiens exploratoires </a:t>
            </a: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xmlns="" id="{D288A771-4E60-456C-B3F5-137F0F6F6425}"/>
              </a:ext>
            </a:extLst>
          </p:cNvPr>
          <p:cNvSpPr/>
          <p:nvPr/>
        </p:nvSpPr>
        <p:spPr>
          <a:xfrm>
            <a:off x="2026346" y="1142486"/>
            <a:ext cx="6738425" cy="63584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2. L’exploration </a:t>
            </a:r>
            <a:endParaRPr lang="fr-FR" sz="3200" dirty="0">
              <a:latin typeface="Source Code Pro Black" panose="020B0809030403020204" pitchFamily="49" charset="0"/>
              <a:ea typeface="Source Code Pro Black" panose="020B0809030403020204" pitchFamily="49" charset="0"/>
            </a:endParaRPr>
          </a:p>
        </p:txBody>
      </p:sp>
      <p:sp>
        <p:nvSpPr>
          <p:cNvPr id="6" name="Flèche : bas 5">
            <a:extLst>
              <a:ext uri="{FF2B5EF4-FFF2-40B4-BE49-F238E27FC236}">
                <a16:creationId xmlns:a16="http://schemas.microsoft.com/office/drawing/2014/main" xmlns="" id="{AE803AE7-977D-4A5F-9569-2BAEEA533765}"/>
              </a:ext>
            </a:extLst>
          </p:cNvPr>
          <p:cNvSpPr/>
          <p:nvPr/>
        </p:nvSpPr>
        <p:spPr>
          <a:xfrm rot="2167183">
            <a:off x="5497712" y="3136423"/>
            <a:ext cx="647113" cy="18618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bas 10">
            <a:extLst>
              <a:ext uri="{FF2B5EF4-FFF2-40B4-BE49-F238E27FC236}">
                <a16:creationId xmlns:a16="http://schemas.microsoft.com/office/drawing/2014/main" xmlns="" id="{1FCE483E-6D97-4E00-B2DA-F88EF7DF28E0}"/>
              </a:ext>
            </a:extLst>
          </p:cNvPr>
          <p:cNvSpPr/>
          <p:nvPr/>
        </p:nvSpPr>
        <p:spPr>
          <a:xfrm rot="18751567">
            <a:off x="7102472" y="2957879"/>
            <a:ext cx="647113" cy="21356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9429453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562854C6-5650-4083-88D8-377EAEB50412}"/>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174E38BC-2CD6-4A8A-9175-7AD1680B4D9E}"/>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ABBA8F7C-018F-4FD2-8480-5B92C075658B}"/>
              </a:ext>
            </a:extLst>
          </p:cNvPr>
          <p:cNvSpPr>
            <a:spLocks noGrp="1"/>
          </p:cNvSpPr>
          <p:nvPr>
            <p:ph type="sldNum" sz="quarter" idx="12"/>
          </p:nvPr>
        </p:nvSpPr>
        <p:spPr/>
        <p:txBody>
          <a:bodyPr/>
          <a:lstStyle/>
          <a:p>
            <a:fld id="{CAB54A99-A9B2-4F33-AF98-75DC35EFD87D}" type="slidenum">
              <a:rPr lang="fr-FR" smtClean="0"/>
              <a:pPr/>
              <a:t>6</a:t>
            </a:fld>
            <a:endParaRPr lang="fr-FR" dirty="0"/>
          </a:p>
        </p:txBody>
      </p:sp>
      <p:sp>
        <p:nvSpPr>
          <p:cNvPr id="5" name="Rectangle 4">
            <a:extLst>
              <a:ext uri="{FF2B5EF4-FFF2-40B4-BE49-F238E27FC236}">
                <a16:creationId xmlns:a16="http://schemas.microsoft.com/office/drawing/2014/main" xmlns="" id="{A887613C-EC5F-425B-A47E-61F5934C8C7C}"/>
              </a:ext>
            </a:extLst>
          </p:cNvPr>
          <p:cNvSpPr/>
          <p:nvPr/>
        </p:nvSpPr>
        <p:spPr>
          <a:xfrm>
            <a:off x="450574" y="136525"/>
            <a:ext cx="11535100" cy="6031017"/>
          </a:xfrm>
          <a:prstGeom prst="rect">
            <a:avLst/>
          </a:prstGeom>
        </p:spPr>
        <p:txBody>
          <a:bodyPr wrap="square">
            <a:spAutoFit/>
          </a:bodyPr>
          <a:lstStyle/>
          <a:p>
            <a:pPr lvl="0" algn="just">
              <a:lnSpc>
                <a:spcPct val="115000"/>
              </a:lnSpc>
              <a:spcBef>
                <a:spcPts val="600"/>
              </a:spcBef>
              <a:spcAft>
                <a:spcPts val="600"/>
              </a:spcAft>
            </a:pPr>
            <a:r>
              <a:rPr lang="fr-CA" sz="3600" b="1" dirty="0">
                <a:ea typeface="Times New Roman" panose="02020603050405020304" pitchFamily="18" charset="0"/>
                <a:cs typeface="Aharoni" panose="02010803020104030203" pitchFamily="2" charset="-79"/>
              </a:rPr>
              <a:t>I</a:t>
            </a:r>
            <a:r>
              <a:rPr lang="fr-CA" sz="3600" b="1" u="sng" dirty="0">
                <a:ea typeface="Times New Roman" panose="02020603050405020304" pitchFamily="18" charset="0"/>
                <a:cs typeface="Aharoni" panose="02010803020104030203" pitchFamily="2" charset="-79"/>
              </a:rPr>
              <a:t>II. Les étapes de la recherche scientifique en sciences humaines</a:t>
            </a:r>
            <a:endParaRPr lang="fr-FR" sz="3600" u="sng" dirty="0">
              <a:ea typeface="Times New Roman" panose="02020603050405020304" pitchFamily="18" charset="0"/>
              <a:cs typeface="Aharoni" panose="02010803020104030203" pitchFamily="2" charset="-79"/>
            </a:endParaRPr>
          </a:p>
          <a:p>
            <a:pPr marL="228600" indent="228600" algn="ctr">
              <a:lnSpc>
                <a:spcPct val="115000"/>
              </a:lnSpc>
              <a:spcBef>
                <a:spcPts val="600"/>
              </a:spcBef>
              <a:spcAft>
                <a:spcPts val="600"/>
              </a:spcAft>
            </a:pPr>
            <a:r>
              <a:rPr lang="fr-CA" sz="28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1- Le choix de sujet et la question du départ</a:t>
            </a:r>
            <a:endParaRPr lang="fr-FR"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15000"/>
              </a:lnSpc>
              <a:spcBef>
                <a:spcPts val="600"/>
              </a:spcBef>
              <a:spcAft>
                <a:spcPts val="600"/>
              </a:spcAft>
            </a:pPr>
            <a:r>
              <a:rPr lang="fr-CA" sz="28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2- L’exploration</a:t>
            </a:r>
            <a:endParaRPr lang="fr-FR"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15000"/>
              </a:lnSpc>
              <a:spcBef>
                <a:spcPts val="600"/>
              </a:spcBef>
              <a:spcAft>
                <a:spcPts val="600"/>
              </a:spcAft>
            </a:pPr>
            <a:r>
              <a:rPr lang="fr-CA" sz="28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3- La problématique</a:t>
            </a:r>
            <a:endParaRPr lang="fr-FR"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15000"/>
              </a:lnSpc>
              <a:spcBef>
                <a:spcPts val="600"/>
              </a:spcBef>
              <a:spcAft>
                <a:spcPts val="600"/>
              </a:spcAft>
            </a:pPr>
            <a:r>
              <a:rPr lang="fr-CA" sz="28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4- La construction du modèle d’analyse</a:t>
            </a:r>
            <a:endParaRPr lang="fr-FR"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15000"/>
              </a:lnSpc>
              <a:spcBef>
                <a:spcPts val="600"/>
              </a:spcBef>
              <a:spcAft>
                <a:spcPts val="600"/>
              </a:spcAft>
            </a:pPr>
            <a:r>
              <a:rPr lang="fr-CA" sz="28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5- </a:t>
            </a:r>
            <a:r>
              <a:rPr lang="fr-FR" sz="28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La collecte des données </a:t>
            </a:r>
            <a:endParaRPr lang="fr-FR"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15000"/>
              </a:lnSpc>
              <a:spcBef>
                <a:spcPts val="600"/>
              </a:spcBef>
              <a:spcAft>
                <a:spcPts val="600"/>
              </a:spcAft>
            </a:pPr>
            <a:r>
              <a:rPr lang="fr-CA" sz="28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6- L’analyse des </a:t>
            </a:r>
            <a:r>
              <a:rPr lang="fr-FR" sz="28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données recueillies </a:t>
            </a:r>
            <a:endParaRPr lang="fr-FR"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15000"/>
              </a:lnSpc>
              <a:spcBef>
                <a:spcPts val="600"/>
              </a:spcBef>
              <a:spcAft>
                <a:spcPts val="600"/>
              </a:spcAft>
            </a:pPr>
            <a:r>
              <a:rPr lang="fr-CA" sz="2800" dirty="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rPr>
              <a:t>7- Les conclusions.</a:t>
            </a:r>
            <a:endParaRPr lang="fr-FR"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5855955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60</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1786596" y="469362"/>
            <a:ext cx="9017392" cy="5072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0" name="Rectangle : coins arrondis 9">
            <a:extLst>
              <a:ext uri="{FF2B5EF4-FFF2-40B4-BE49-F238E27FC236}">
                <a16:creationId xmlns:a16="http://schemas.microsoft.com/office/drawing/2014/main" xmlns="" id="{1C976BB9-85D2-4478-B1DF-7F147F7B0E8A}"/>
              </a:ext>
            </a:extLst>
          </p:cNvPr>
          <p:cNvSpPr/>
          <p:nvPr/>
        </p:nvSpPr>
        <p:spPr>
          <a:xfrm>
            <a:off x="1113693" y="1766004"/>
            <a:ext cx="10240107" cy="447284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28600" indent="228600" algn="ctr">
              <a:lnSpc>
                <a:spcPct val="150000"/>
              </a:lnSpc>
              <a:spcBef>
                <a:spcPts val="600"/>
              </a:spcBef>
              <a:spcAft>
                <a:spcPts val="600"/>
              </a:spcAft>
            </a:pPr>
            <a:endParaRPr lang="fr-FR" sz="2400" dirty="0">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xmlns="" id="{D288A771-4E60-456C-B3F5-137F0F6F6425}"/>
              </a:ext>
            </a:extLst>
          </p:cNvPr>
          <p:cNvSpPr/>
          <p:nvPr/>
        </p:nvSpPr>
        <p:spPr>
          <a:xfrm>
            <a:off x="2162639" y="1094066"/>
            <a:ext cx="4192172" cy="55758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2. L’exploration </a:t>
            </a:r>
            <a:endParaRPr lang="fr-FR" sz="3200" dirty="0">
              <a:latin typeface="Source Code Pro Black" panose="020B0809030403020204" pitchFamily="49" charset="0"/>
              <a:ea typeface="Source Code Pro Black" panose="020B0809030403020204" pitchFamily="49" charset="0"/>
            </a:endParaRPr>
          </a:p>
        </p:txBody>
      </p:sp>
      <p:sp>
        <p:nvSpPr>
          <p:cNvPr id="9" name="Rectangle : coins arrondis 8">
            <a:extLst>
              <a:ext uri="{FF2B5EF4-FFF2-40B4-BE49-F238E27FC236}">
                <a16:creationId xmlns:a16="http://schemas.microsoft.com/office/drawing/2014/main" xmlns="" id="{16049F29-5107-47E9-9518-702C6374615C}"/>
              </a:ext>
            </a:extLst>
          </p:cNvPr>
          <p:cNvSpPr/>
          <p:nvPr/>
        </p:nvSpPr>
        <p:spPr>
          <a:xfrm>
            <a:off x="2802101" y="1859510"/>
            <a:ext cx="6147582" cy="92814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Pourquoi avons-nous besoin de lire  et de faire l’exploration théorique?</a:t>
            </a:r>
          </a:p>
        </p:txBody>
      </p:sp>
      <p:sp>
        <p:nvSpPr>
          <p:cNvPr id="11" name="Phylactère : pensées 10">
            <a:extLst>
              <a:ext uri="{FF2B5EF4-FFF2-40B4-BE49-F238E27FC236}">
                <a16:creationId xmlns:a16="http://schemas.microsoft.com/office/drawing/2014/main" xmlns="" id="{492C9B6A-2C53-46B7-8980-69B93938112C}"/>
              </a:ext>
            </a:extLst>
          </p:cNvPr>
          <p:cNvSpPr/>
          <p:nvPr/>
        </p:nvSpPr>
        <p:spPr>
          <a:xfrm rot="189215">
            <a:off x="2776593" y="2888610"/>
            <a:ext cx="7156437" cy="3157116"/>
          </a:xfrm>
          <a:prstGeom prst="cloudCallout">
            <a:avLst>
              <a:gd name="adj1" fmla="val -49654"/>
              <a:gd name="adj2" fmla="val -43516"/>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Wingdings" panose="05000000000000000000" pitchFamily="2" charset="2"/>
              <a:buChar char="Ø"/>
            </a:pPr>
            <a:endParaRPr lang="fr-FR" sz="2000" dirty="0"/>
          </a:p>
          <a:p>
            <a:pPr marL="285750" indent="-285750" algn="ctr">
              <a:buFont typeface="Wingdings" panose="05000000000000000000" pitchFamily="2" charset="2"/>
              <a:buChar char="Ø"/>
            </a:pPr>
            <a:r>
              <a:rPr lang="fr-FR" sz="2000" dirty="0"/>
              <a:t>Pour avoir connaissance de l’état de développement du savoir sur le sujet choisi.</a:t>
            </a:r>
          </a:p>
          <a:p>
            <a:pPr marL="285750" indent="-285750" algn="ctr">
              <a:buFont typeface="Wingdings" panose="05000000000000000000" pitchFamily="2" charset="2"/>
              <a:buChar char="Ø"/>
            </a:pPr>
            <a:r>
              <a:rPr lang="fr-FR" sz="2000" dirty="0"/>
              <a:t> Pour mieux comprendre son sujet.</a:t>
            </a:r>
          </a:p>
          <a:p>
            <a:pPr marL="285750" indent="-285750" algn="ctr">
              <a:buFont typeface="Wingdings" panose="05000000000000000000" pitchFamily="2" charset="2"/>
              <a:buChar char="Ø"/>
            </a:pPr>
            <a:r>
              <a:rPr lang="fr-FR" sz="2000" dirty="0"/>
              <a:t>Pour ne pas répéter ce qui a été déjà dit.</a:t>
            </a:r>
          </a:p>
          <a:p>
            <a:pPr marL="285750" indent="-285750" algn="ctr">
              <a:buFont typeface="Wingdings" panose="05000000000000000000" pitchFamily="2" charset="2"/>
              <a:buChar char="Ø"/>
            </a:pPr>
            <a:r>
              <a:rPr lang="fr-FR" sz="2000" dirty="0"/>
              <a:t> Pour s’attaquer aux aspects peu traités ou pas de tout traités par les recherches antérieures. </a:t>
            </a:r>
          </a:p>
          <a:p>
            <a:pPr marL="285750" indent="-285750" algn="ctr">
              <a:buFont typeface="Wingdings" panose="05000000000000000000" pitchFamily="2" charset="2"/>
              <a:buChar char="Ø"/>
            </a:pPr>
            <a:r>
              <a:rPr lang="fr-FR" sz="2000" dirty="0"/>
              <a:t> Chercher des hypothèses   </a:t>
            </a:r>
          </a:p>
          <a:p>
            <a:pPr algn="ctr"/>
            <a:r>
              <a:rPr lang="fr-FR" dirty="0"/>
              <a:t> </a:t>
            </a:r>
          </a:p>
        </p:txBody>
      </p:sp>
    </p:spTree>
    <p:extLst>
      <p:ext uri="{BB962C8B-B14F-4D97-AF65-F5344CB8AC3E}">
        <p14:creationId xmlns:p14="http://schemas.microsoft.com/office/powerpoint/2010/main" xmlns="" val="25766229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1000">
        <p159:morph option="byObject"/>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61</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1786596" y="469362"/>
            <a:ext cx="9017392" cy="5072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0" name="Rectangle : coins arrondis 9">
            <a:extLst>
              <a:ext uri="{FF2B5EF4-FFF2-40B4-BE49-F238E27FC236}">
                <a16:creationId xmlns:a16="http://schemas.microsoft.com/office/drawing/2014/main" xmlns="" id="{1C976BB9-85D2-4478-B1DF-7F147F7B0E8A}"/>
              </a:ext>
            </a:extLst>
          </p:cNvPr>
          <p:cNvSpPr/>
          <p:nvPr/>
        </p:nvSpPr>
        <p:spPr>
          <a:xfrm>
            <a:off x="975946" y="1767575"/>
            <a:ext cx="10240107" cy="447284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28600" indent="228600" algn="ctr">
              <a:lnSpc>
                <a:spcPct val="150000"/>
              </a:lnSpc>
              <a:spcBef>
                <a:spcPts val="600"/>
              </a:spcBef>
              <a:spcAft>
                <a:spcPts val="600"/>
              </a:spcAft>
            </a:pPr>
            <a:endParaRPr lang="fr-FR" sz="2400" dirty="0">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571500" indent="-342900" algn="ctr">
              <a:lnSpc>
                <a:spcPct val="150000"/>
              </a:lnSpc>
              <a:spcBef>
                <a:spcPts val="600"/>
              </a:spcBef>
              <a:spcAft>
                <a:spcPts val="600"/>
              </a:spcAft>
              <a:buFont typeface="Wingdings" panose="05000000000000000000" pitchFamily="2" charset="2"/>
              <a:buChar char="Ø"/>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571500" indent="-342900" algn="ctr">
              <a:lnSpc>
                <a:spcPct val="150000"/>
              </a:lnSpc>
              <a:spcBef>
                <a:spcPts val="600"/>
              </a:spcBef>
              <a:spcAft>
                <a:spcPts val="600"/>
              </a:spcAft>
              <a:buFont typeface="Wingdings" panose="05000000000000000000" pitchFamily="2" charset="2"/>
              <a:buChar char="Ø"/>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571500" indent="-342900">
              <a:spcBef>
                <a:spcPts val="600"/>
              </a:spcBef>
              <a:spcAft>
                <a:spcPts val="600"/>
              </a:spcAft>
              <a:buFont typeface="Wingdings" panose="05000000000000000000" pitchFamily="2" charset="2"/>
              <a:buChar char="Ø"/>
            </a:pPr>
            <a:r>
              <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Partir de la question de départ comme fil conducteur.</a:t>
            </a:r>
          </a:p>
          <a:p>
            <a:pPr marL="571500" indent="-342900">
              <a:spcBef>
                <a:spcPts val="600"/>
              </a:spcBef>
              <a:spcAft>
                <a:spcPts val="600"/>
              </a:spcAft>
              <a:buFont typeface="Wingdings" panose="05000000000000000000" pitchFamily="2" charset="2"/>
              <a:buChar char="Ø"/>
            </a:pPr>
            <a:r>
              <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Bien choisir les ouvrages et les articles à lire ( synthétiques et précises).</a:t>
            </a:r>
          </a:p>
          <a:p>
            <a:pPr marL="571500" indent="-342900">
              <a:spcBef>
                <a:spcPts val="600"/>
              </a:spcBef>
              <a:spcAft>
                <a:spcPts val="600"/>
              </a:spcAft>
              <a:buFont typeface="Wingdings" panose="05000000000000000000" pitchFamily="2" charset="2"/>
              <a:buChar char="Ø"/>
            </a:pPr>
            <a:r>
              <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Lire des documents comportant des analyses </a:t>
            </a:r>
          </a:p>
          <a:p>
            <a:pPr marL="571500" indent="-342900">
              <a:lnSpc>
                <a:spcPct val="150000"/>
              </a:lnSpc>
              <a:spcBef>
                <a:spcPts val="600"/>
              </a:spcBef>
              <a:spcAft>
                <a:spcPts val="600"/>
              </a:spcAft>
              <a:buFont typeface="Wingdings" panose="05000000000000000000" pitchFamily="2" charset="2"/>
              <a:buChar char="Ø"/>
            </a:pPr>
            <a:r>
              <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Echanger et discuter avec des amis ou des collègues ou spécialistes.</a:t>
            </a:r>
          </a:p>
          <a:p>
            <a:pPr marL="571500" indent="-342900">
              <a:lnSpc>
                <a:spcPct val="150000"/>
              </a:lnSpc>
              <a:spcBef>
                <a:spcPts val="600"/>
              </a:spcBef>
              <a:spcAft>
                <a:spcPts val="600"/>
              </a:spcAft>
              <a:buFont typeface="Wingdings" panose="05000000000000000000" pitchFamily="2" charset="2"/>
              <a:buChar char="Ø"/>
            </a:pPr>
            <a:r>
              <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Ecrire les idées fortes, prendre notes, faire des fiches de lectures,..;</a:t>
            </a: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xmlns="" id="{D288A771-4E60-456C-B3F5-137F0F6F6425}"/>
              </a:ext>
            </a:extLst>
          </p:cNvPr>
          <p:cNvSpPr/>
          <p:nvPr/>
        </p:nvSpPr>
        <p:spPr>
          <a:xfrm>
            <a:off x="2162639" y="1094066"/>
            <a:ext cx="4192172" cy="55758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2. L’exploration </a:t>
            </a:r>
            <a:endParaRPr lang="fr-FR" sz="3200" dirty="0">
              <a:latin typeface="Source Code Pro Black" panose="020B0809030403020204" pitchFamily="49" charset="0"/>
              <a:ea typeface="Source Code Pro Black" panose="020B0809030403020204" pitchFamily="49" charset="0"/>
            </a:endParaRPr>
          </a:p>
        </p:txBody>
      </p:sp>
      <p:sp>
        <p:nvSpPr>
          <p:cNvPr id="9" name="Rectangle : coins arrondis 8">
            <a:extLst>
              <a:ext uri="{FF2B5EF4-FFF2-40B4-BE49-F238E27FC236}">
                <a16:creationId xmlns:a16="http://schemas.microsoft.com/office/drawing/2014/main" xmlns="" id="{16049F29-5107-47E9-9518-702C6374615C}"/>
              </a:ext>
            </a:extLst>
          </p:cNvPr>
          <p:cNvSpPr/>
          <p:nvPr/>
        </p:nvSpPr>
        <p:spPr>
          <a:xfrm>
            <a:off x="2729132" y="1859510"/>
            <a:ext cx="7737231" cy="92814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Par quoi et Comment  organisons nous notre exploration ?</a:t>
            </a:r>
          </a:p>
          <a:p>
            <a:pPr algn="ctr"/>
            <a:r>
              <a:rPr lang="fr-FR" sz="2400" b="1" i="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Lectures </a:t>
            </a:r>
          </a:p>
        </p:txBody>
      </p:sp>
    </p:spTree>
    <p:extLst>
      <p:ext uri="{BB962C8B-B14F-4D97-AF65-F5344CB8AC3E}">
        <p14:creationId xmlns:p14="http://schemas.microsoft.com/office/powerpoint/2010/main" xmlns="" val="23369942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1000">
        <p159:morph option="byObject"/>
      </p:transition>
    </mc:Choice>
    <mc:Fallback>
      <p:transition spd="slow" advTm="1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62</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1786596" y="469362"/>
            <a:ext cx="9017392" cy="5072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0" name="Rectangle : coins arrondis 9">
            <a:extLst>
              <a:ext uri="{FF2B5EF4-FFF2-40B4-BE49-F238E27FC236}">
                <a16:creationId xmlns:a16="http://schemas.microsoft.com/office/drawing/2014/main" xmlns="" id="{1C976BB9-85D2-4478-B1DF-7F147F7B0E8A}"/>
              </a:ext>
            </a:extLst>
          </p:cNvPr>
          <p:cNvSpPr/>
          <p:nvPr/>
        </p:nvSpPr>
        <p:spPr>
          <a:xfrm>
            <a:off x="1174664" y="1478990"/>
            <a:ext cx="10240107" cy="48773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28600" indent="228600" algn="ctr">
              <a:lnSpc>
                <a:spcPct val="150000"/>
              </a:lnSpc>
              <a:spcBef>
                <a:spcPts val="600"/>
              </a:spcBef>
              <a:spcAft>
                <a:spcPts val="600"/>
              </a:spcAft>
            </a:pPr>
            <a:endParaRPr lang="fr-FR" sz="2400" dirty="0">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spcBef>
                <a:spcPts val="600"/>
              </a:spcBef>
              <a:spcAft>
                <a:spcPts val="600"/>
              </a:spcAft>
            </a:pPr>
            <a:r>
              <a:rPr lang="fr-FR" sz="24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Trois principales questions sont à poser:</a:t>
            </a:r>
          </a:p>
          <a:p>
            <a:pPr marL="228600" indent="228600" algn="ctr">
              <a:spcBef>
                <a:spcPts val="600"/>
              </a:spcBef>
              <a:spcAft>
                <a:spcPts val="600"/>
              </a:spcAft>
            </a:pPr>
            <a:r>
              <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 Avec qui dois-je faire des entretiens exploratoires?</a:t>
            </a:r>
          </a:p>
          <a:p>
            <a:pPr marL="228600" indent="228600" algn="ctr">
              <a:spcBef>
                <a:spcPts val="600"/>
              </a:spcBef>
              <a:spcAft>
                <a:spcPts val="600"/>
              </a:spcAft>
            </a:pPr>
            <a:r>
              <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 Comment dois-je procéder?</a:t>
            </a:r>
          </a:p>
          <a:p>
            <a:pPr marL="228600" indent="228600" algn="ctr">
              <a:spcBef>
                <a:spcPts val="600"/>
              </a:spcBef>
              <a:spcAft>
                <a:spcPts val="600"/>
              </a:spcAft>
            </a:pPr>
            <a:r>
              <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3- Comment exploite-je ces entretiens?</a:t>
            </a: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xmlns="" id="{D288A771-4E60-456C-B3F5-137F0F6F6425}"/>
              </a:ext>
            </a:extLst>
          </p:cNvPr>
          <p:cNvSpPr/>
          <p:nvPr/>
        </p:nvSpPr>
        <p:spPr>
          <a:xfrm>
            <a:off x="2102546" y="971784"/>
            <a:ext cx="4192172" cy="55758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2. L’exploration </a:t>
            </a:r>
            <a:endParaRPr lang="fr-FR" sz="3200" dirty="0">
              <a:latin typeface="Source Code Pro Black" panose="020B0809030403020204" pitchFamily="49" charset="0"/>
              <a:ea typeface="Source Code Pro Black" panose="020B0809030403020204" pitchFamily="49" charset="0"/>
            </a:endParaRPr>
          </a:p>
        </p:txBody>
      </p:sp>
      <p:sp>
        <p:nvSpPr>
          <p:cNvPr id="9" name="Rectangle : coins arrondis 8">
            <a:extLst>
              <a:ext uri="{FF2B5EF4-FFF2-40B4-BE49-F238E27FC236}">
                <a16:creationId xmlns:a16="http://schemas.microsoft.com/office/drawing/2014/main" xmlns="" id="{16049F29-5107-47E9-9518-702C6374615C}"/>
              </a:ext>
            </a:extLst>
          </p:cNvPr>
          <p:cNvSpPr/>
          <p:nvPr/>
        </p:nvSpPr>
        <p:spPr>
          <a:xfrm>
            <a:off x="1477108" y="1551034"/>
            <a:ext cx="9326879" cy="92814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Par quoi et Comment  organisons nous notre exploration ?</a:t>
            </a:r>
          </a:p>
          <a:p>
            <a:pPr algn="ctr"/>
            <a:r>
              <a:rPr lang="fr-FR" sz="2400" b="1" i="1" u="sng"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Entretiens exploratoires et observation </a:t>
            </a:r>
          </a:p>
        </p:txBody>
      </p:sp>
      <p:sp>
        <p:nvSpPr>
          <p:cNvPr id="6" name="Rectangle 5">
            <a:extLst>
              <a:ext uri="{FF2B5EF4-FFF2-40B4-BE49-F238E27FC236}">
                <a16:creationId xmlns:a16="http://schemas.microsoft.com/office/drawing/2014/main" xmlns="" id="{715C81A6-52C6-4117-B2BF-04B34BE637C1}"/>
              </a:ext>
            </a:extLst>
          </p:cNvPr>
          <p:cNvSpPr/>
          <p:nvPr/>
        </p:nvSpPr>
        <p:spPr>
          <a:xfrm>
            <a:off x="1482971" y="2661940"/>
            <a:ext cx="9870829" cy="430378"/>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fr-FR"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Pourquoi parlons nous des entretiens et non pas des questionnaires dans la phase de l’exploration? </a:t>
            </a:r>
          </a:p>
        </p:txBody>
      </p:sp>
    </p:spTree>
    <p:extLst>
      <p:ext uri="{BB962C8B-B14F-4D97-AF65-F5344CB8AC3E}">
        <p14:creationId xmlns:p14="http://schemas.microsoft.com/office/powerpoint/2010/main" xmlns="" val="18657247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1000">
        <p159:morph option="byObject"/>
      </p:transition>
    </mc:Choice>
    <mc:Fallback>
      <p:transition spd="slow" advTm="1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63</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1786595" y="321768"/>
            <a:ext cx="9017392" cy="5072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0" name="Rectangle : coins arrondis 9">
            <a:extLst>
              <a:ext uri="{FF2B5EF4-FFF2-40B4-BE49-F238E27FC236}">
                <a16:creationId xmlns:a16="http://schemas.microsoft.com/office/drawing/2014/main" xmlns="" id="{1C976BB9-85D2-4478-B1DF-7F147F7B0E8A}"/>
              </a:ext>
            </a:extLst>
          </p:cNvPr>
          <p:cNvSpPr/>
          <p:nvPr/>
        </p:nvSpPr>
        <p:spPr>
          <a:xfrm>
            <a:off x="1174664" y="1478990"/>
            <a:ext cx="10240107" cy="48773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28600" indent="228600" algn="ctr">
              <a:lnSpc>
                <a:spcPct val="150000"/>
              </a:lnSpc>
              <a:spcBef>
                <a:spcPts val="600"/>
              </a:spcBef>
              <a:spcAft>
                <a:spcPts val="600"/>
              </a:spcAft>
            </a:pPr>
            <a:endParaRPr lang="fr-FR" sz="2400" dirty="0">
              <a:latin typeface="Times New Roman" panose="02020603050405020304" pitchFamily="18" charset="0"/>
              <a:ea typeface="Times New Roman" panose="02020603050405020304" pitchFamily="18" charset="0"/>
            </a:endParaRPr>
          </a:p>
          <a:p>
            <a:pPr marL="228600" indent="228600" algn="ctr">
              <a:spcBef>
                <a:spcPts val="600"/>
              </a:spcBef>
              <a:spcAft>
                <a:spcPts val="600"/>
              </a:spcAft>
            </a:pPr>
            <a:r>
              <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Tout ce que nous avons vu précédemment (formulation d’une question de départ, exploration théorique et pratique) sert à aider dans la construction de la problématique de recherche.</a:t>
            </a:r>
          </a:p>
          <a:p>
            <a:pPr marL="228600" indent="228600" algn="ctr">
              <a:lnSpc>
                <a:spcPct val="150000"/>
              </a:lnSpc>
              <a:spcBef>
                <a:spcPts val="600"/>
              </a:spcBef>
              <a:spcAft>
                <a:spcPts val="600"/>
              </a:spcAft>
            </a:pPr>
            <a:r>
              <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Par définition, la problématique est: </a:t>
            </a:r>
          </a:p>
          <a:p>
            <a:pPr marL="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spcBef>
                <a:spcPts val="600"/>
              </a:spcBef>
              <a:spcAft>
                <a:spcPts val="600"/>
              </a:spcAft>
            </a:pPr>
            <a:r>
              <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Elle est la manière dont on formule notre question de recherche et l’angle d’analyse qu’on choisit d’adopter. </a:t>
            </a: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xmlns="" id="{D288A771-4E60-456C-B3F5-137F0F6F6425}"/>
              </a:ext>
            </a:extLst>
          </p:cNvPr>
          <p:cNvSpPr/>
          <p:nvPr/>
        </p:nvSpPr>
        <p:spPr>
          <a:xfrm>
            <a:off x="2102546" y="822486"/>
            <a:ext cx="5465872" cy="55758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3. La problématique  </a:t>
            </a:r>
            <a:endParaRPr lang="fr-FR" sz="3200" dirty="0">
              <a:latin typeface="Source Code Pro Black" panose="020B0809030403020204" pitchFamily="49" charset="0"/>
              <a:ea typeface="Source Code Pro Black" panose="020B0809030403020204" pitchFamily="49" charset="0"/>
            </a:endParaRPr>
          </a:p>
        </p:txBody>
      </p:sp>
      <p:pic>
        <p:nvPicPr>
          <p:cNvPr id="6" name="Image 5">
            <a:extLst>
              <a:ext uri="{FF2B5EF4-FFF2-40B4-BE49-F238E27FC236}">
                <a16:creationId xmlns:a16="http://schemas.microsoft.com/office/drawing/2014/main" xmlns="" id="{B302C92F-C2AF-4204-AFD3-14242101BC4A}"/>
              </a:ext>
            </a:extLst>
          </p:cNvPr>
          <p:cNvPicPr>
            <a:picLocks noChangeAspect="1"/>
          </p:cNvPicPr>
          <p:nvPr/>
        </p:nvPicPr>
        <p:blipFill>
          <a:blip r:embed="rId3"/>
          <a:stretch>
            <a:fillRect/>
          </a:stretch>
        </p:blipFill>
        <p:spPr>
          <a:xfrm>
            <a:off x="2102546" y="3634352"/>
            <a:ext cx="8848578" cy="788822"/>
          </a:xfrm>
          <a:prstGeom prst="rect">
            <a:avLst/>
          </a:prstGeom>
        </p:spPr>
      </p:pic>
    </p:spTree>
    <p:extLst>
      <p:ext uri="{BB962C8B-B14F-4D97-AF65-F5344CB8AC3E}">
        <p14:creationId xmlns:p14="http://schemas.microsoft.com/office/powerpoint/2010/main" xmlns="" val="448004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64</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1786595" y="321768"/>
            <a:ext cx="9017392" cy="5072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0" name="Rectangle : coins arrondis 9">
            <a:extLst>
              <a:ext uri="{FF2B5EF4-FFF2-40B4-BE49-F238E27FC236}">
                <a16:creationId xmlns:a16="http://schemas.microsoft.com/office/drawing/2014/main" xmlns="" id="{1C976BB9-85D2-4478-B1DF-7F147F7B0E8A}"/>
              </a:ext>
            </a:extLst>
          </p:cNvPr>
          <p:cNvSpPr/>
          <p:nvPr/>
        </p:nvSpPr>
        <p:spPr>
          <a:xfrm>
            <a:off x="1174664" y="1478990"/>
            <a:ext cx="10240107" cy="48773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28600" indent="228600" algn="ctr">
              <a:lnSpc>
                <a:spcPct val="150000"/>
              </a:lnSpc>
              <a:spcBef>
                <a:spcPts val="600"/>
              </a:spcBef>
              <a:spcAft>
                <a:spcPts val="600"/>
              </a:spcAft>
            </a:pPr>
            <a:endParaRPr lang="fr-FR" sz="2400" dirty="0">
              <a:latin typeface="Times New Roman" panose="02020603050405020304" pitchFamily="18" charset="0"/>
              <a:ea typeface="Times New Roman" panose="02020603050405020304" pitchFamily="18" charset="0"/>
            </a:endParaRPr>
          </a:p>
          <a:p>
            <a:pPr marL="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r>
              <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La construction d’une problématique pertinente dépend directement de l’utilisation qu’on se fait de notre bagage théorique sur le sujet.</a:t>
            </a:r>
          </a:p>
          <a:p>
            <a:pPr marL="228600" indent="228600" algn="ctr">
              <a:lnSpc>
                <a:spcPct val="150000"/>
              </a:lnSpc>
              <a:spcBef>
                <a:spcPts val="600"/>
              </a:spcBef>
              <a:spcAft>
                <a:spcPts val="600"/>
              </a:spcAft>
            </a:pPr>
            <a:r>
              <a:rPr lang="fr-FR" sz="2400"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Comment peut-on adapter, utiliser et appliquer ce que nous avons appris dans les cours comme concepts et théories sur notre propre sujet de recherche.</a:t>
            </a:r>
          </a:p>
          <a:p>
            <a:pPr marL="228600" indent="228600" algn="ctr">
              <a:lnSpc>
                <a:spcPct val="150000"/>
              </a:lnSpc>
              <a:spcBef>
                <a:spcPts val="600"/>
              </a:spcBef>
              <a:spcAft>
                <a:spcPts val="600"/>
              </a:spcAft>
            </a:pPr>
            <a:r>
              <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Pour pouvoir mettre en pratique ce que nous savons nous devons dépasser la description pour aller vers l’explication </a:t>
            </a:r>
          </a:p>
          <a:p>
            <a:pPr marL="228600" indent="228600" algn="ctr">
              <a:lnSpc>
                <a:spcPct val="150000"/>
              </a:lnSpc>
              <a:spcBef>
                <a:spcPts val="600"/>
              </a:spcBef>
              <a:spcAft>
                <a:spcPts val="600"/>
              </a:spcAft>
            </a:pPr>
            <a:r>
              <a:rPr lang="fr-FR" sz="2400"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(mettre en relation deux ou plusieurs variables)</a:t>
            </a: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xmlns="" id="{D288A771-4E60-456C-B3F5-137F0F6F6425}"/>
              </a:ext>
            </a:extLst>
          </p:cNvPr>
          <p:cNvSpPr/>
          <p:nvPr/>
        </p:nvSpPr>
        <p:spPr>
          <a:xfrm>
            <a:off x="2102546" y="822486"/>
            <a:ext cx="5465872" cy="55758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3. La problématique  </a:t>
            </a:r>
            <a:endParaRPr lang="fr-FR" sz="3200" dirty="0">
              <a:latin typeface="Source Code Pro Black" panose="020B0809030403020204" pitchFamily="49" charset="0"/>
              <a:ea typeface="Source Code Pro Black" panose="020B0809030403020204" pitchFamily="49" charset="0"/>
            </a:endParaRPr>
          </a:p>
        </p:txBody>
      </p:sp>
    </p:spTree>
    <p:extLst>
      <p:ext uri="{BB962C8B-B14F-4D97-AF65-F5344CB8AC3E}">
        <p14:creationId xmlns:p14="http://schemas.microsoft.com/office/powerpoint/2010/main" xmlns="" val="1140215527"/>
      </p:ext>
    </p:extLst>
  </p:cSld>
  <p:clrMapOvr>
    <a:masterClrMapping/>
  </p:clrMapOvr>
  <p:transition spd="slow">
    <p:randomBar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65</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1786595" y="321768"/>
            <a:ext cx="9017392" cy="5072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0" name="Rectangle : coins arrondis 9">
            <a:extLst>
              <a:ext uri="{FF2B5EF4-FFF2-40B4-BE49-F238E27FC236}">
                <a16:creationId xmlns:a16="http://schemas.microsoft.com/office/drawing/2014/main" xmlns="" id="{1C976BB9-85D2-4478-B1DF-7F147F7B0E8A}"/>
              </a:ext>
            </a:extLst>
          </p:cNvPr>
          <p:cNvSpPr/>
          <p:nvPr/>
        </p:nvSpPr>
        <p:spPr>
          <a:xfrm>
            <a:off x="1174664" y="1478990"/>
            <a:ext cx="10240107" cy="48773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28600" indent="228600" algn="ctr">
              <a:lnSpc>
                <a:spcPct val="150000"/>
              </a:lnSpc>
              <a:spcBef>
                <a:spcPts val="600"/>
              </a:spcBef>
              <a:spcAft>
                <a:spcPts val="600"/>
              </a:spcAft>
            </a:pPr>
            <a:endParaRPr lang="fr-FR" sz="2400" dirty="0">
              <a:latin typeface="Times New Roman" panose="02020603050405020304" pitchFamily="18" charset="0"/>
              <a:ea typeface="Times New Roman" panose="02020603050405020304" pitchFamily="18" charset="0"/>
            </a:endParaRPr>
          </a:p>
          <a:p>
            <a:pPr marL="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r>
              <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La construction d’une problématique pertinente dépend directement de l’utilisation qu’on se fait de notre bagage théorique sur le sujet.</a:t>
            </a:r>
          </a:p>
          <a:p>
            <a:pPr marL="228600" indent="228600" algn="ctr">
              <a:lnSpc>
                <a:spcPct val="150000"/>
              </a:lnSpc>
              <a:spcBef>
                <a:spcPts val="600"/>
              </a:spcBef>
              <a:spcAft>
                <a:spcPts val="600"/>
              </a:spcAft>
            </a:pPr>
            <a:r>
              <a:rPr lang="fr-FR" sz="2400"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Comment peut-on adapter, utiliser et appliquer ce que nous avons appris dans les cours comme concepts et théories sur notre propre sujet de recherche.</a:t>
            </a:r>
          </a:p>
          <a:p>
            <a:pPr marL="228600" indent="228600" algn="ctr">
              <a:lnSpc>
                <a:spcPct val="150000"/>
              </a:lnSpc>
              <a:spcBef>
                <a:spcPts val="600"/>
              </a:spcBef>
              <a:spcAft>
                <a:spcPts val="600"/>
              </a:spcAft>
            </a:pPr>
            <a:r>
              <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Pour pouvoir mettre en pratique ce que nous savons nous devons dépasser la description pour aller vers l’explication </a:t>
            </a:r>
          </a:p>
          <a:p>
            <a:pPr marL="228600" indent="228600" algn="ctr">
              <a:lnSpc>
                <a:spcPct val="150000"/>
              </a:lnSpc>
              <a:spcBef>
                <a:spcPts val="600"/>
              </a:spcBef>
              <a:spcAft>
                <a:spcPts val="600"/>
              </a:spcAft>
            </a:pPr>
            <a:r>
              <a:rPr lang="fr-FR" sz="2400"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(mettre en relation deux ou plusieurs variables)</a:t>
            </a: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xmlns="" id="{D288A771-4E60-456C-B3F5-137F0F6F6425}"/>
              </a:ext>
            </a:extLst>
          </p:cNvPr>
          <p:cNvSpPr/>
          <p:nvPr/>
        </p:nvSpPr>
        <p:spPr>
          <a:xfrm>
            <a:off x="2102546" y="822486"/>
            <a:ext cx="5465872" cy="55758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3. La problématique  </a:t>
            </a:r>
            <a:endParaRPr lang="fr-FR" sz="3200" dirty="0">
              <a:latin typeface="Source Code Pro Black" panose="020B0809030403020204" pitchFamily="49" charset="0"/>
              <a:ea typeface="Source Code Pro Black" panose="020B0809030403020204" pitchFamily="49" charset="0"/>
            </a:endParaRPr>
          </a:p>
        </p:txBody>
      </p:sp>
    </p:spTree>
    <p:extLst>
      <p:ext uri="{BB962C8B-B14F-4D97-AF65-F5344CB8AC3E}">
        <p14:creationId xmlns:p14="http://schemas.microsoft.com/office/powerpoint/2010/main" xmlns="" val="2259736974"/>
      </p:ext>
    </p:extLst>
  </p:cSld>
  <p:clrMapOvr>
    <a:masterClrMapping/>
  </p:clrMapOvr>
  <p:transition spd="slow">
    <p:randomBar dir="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66</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1786595" y="321768"/>
            <a:ext cx="9017392" cy="5072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0" name="Rectangle : coins arrondis 9">
            <a:extLst>
              <a:ext uri="{FF2B5EF4-FFF2-40B4-BE49-F238E27FC236}">
                <a16:creationId xmlns:a16="http://schemas.microsoft.com/office/drawing/2014/main" xmlns="" id="{1C976BB9-85D2-4478-B1DF-7F147F7B0E8A}"/>
              </a:ext>
            </a:extLst>
          </p:cNvPr>
          <p:cNvSpPr/>
          <p:nvPr/>
        </p:nvSpPr>
        <p:spPr>
          <a:xfrm>
            <a:off x="1174664" y="1478990"/>
            <a:ext cx="10240107" cy="48773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spcBef>
                <a:spcPts val="600"/>
              </a:spcBef>
              <a:spcAft>
                <a:spcPts val="600"/>
              </a:spcAft>
            </a:pPr>
            <a:r>
              <a:rPr lang="fr-FR" sz="2400"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(mettre en relation deux ou plusieurs variables)</a:t>
            </a:r>
          </a:p>
          <a:p>
            <a:pPr marL="228600" indent="228600" algn="ctr">
              <a:spcBef>
                <a:spcPts val="600"/>
              </a:spcBef>
              <a:spcAft>
                <a:spcPts val="600"/>
              </a:spcAft>
            </a:pPr>
            <a:r>
              <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Cette</a:t>
            </a:r>
            <a:r>
              <a:rPr lang="fr-FR" sz="2400" dirty="0">
                <a:effectLst>
                  <a:outerShdw blurRad="38100" dist="38100" dir="2700000" algn="tl">
                    <a:srgbClr val="000000">
                      <a:alpha val="43137"/>
                    </a:srgbClr>
                  </a:outerShdw>
                </a:effectLst>
                <a:highlight>
                  <a:srgbClr val="FFFF00"/>
                </a:highlight>
                <a:latin typeface="Times New Roman" panose="02020603050405020304" pitchFamily="18" charset="0"/>
                <a:ea typeface="Times New Roman" panose="02020603050405020304" pitchFamily="18" charset="0"/>
              </a:rPr>
              <a:t> explication </a:t>
            </a:r>
            <a:r>
              <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prend la forme d’un </a:t>
            </a:r>
            <a:r>
              <a:rPr lang="fr-FR" sz="2400" dirty="0">
                <a:effectLst>
                  <a:outerShdw blurRad="38100" dist="38100" dir="2700000" algn="tl">
                    <a:srgbClr val="000000">
                      <a:alpha val="43137"/>
                    </a:srgbClr>
                  </a:outerShdw>
                </a:effectLst>
                <a:highlight>
                  <a:srgbClr val="FFFF00"/>
                </a:highlight>
                <a:latin typeface="Times New Roman" panose="02020603050405020304" pitchFamily="18" charset="0"/>
                <a:ea typeface="Times New Roman" panose="02020603050405020304" pitchFamily="18" charset="0"/>
              </a:rPr>
              <a:t>questionnement</a:t>
            </a:r>
            <a:r>
              <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pertinent en utilisant des </a:t>
            </a:r>
            <a:r>
              <a:rPr lang="fr-FR" sz="2400" dirty="0">
                <a:effectLst>
                  <a:outerShdw blurRad="38100" dist="38100" dir="2700000" algn="tl">
                    <a:srgbClr val="000000">
                      <a:alpha val="43137"/>
                    </a:srgbClr>
                  </a:outerShdw>
                </a:effectLst>
                <a:highlight>
                  <a:srgbClr val="FFFF00"/>
                </a:highlight>
                <a:latin typeface="Times New Roman" panose="02020603050405020304" pitchFamily="18" charset="0"/>
                <a:ea typeface="Times New Roman" panose="02020603050405020304" pitchFamily="18" charset="0"/>
              </a:rPr>
              <a:t>concepts</a:t>
            </a:r>
            <a:r>
              <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finement choisis.</a:t>
            </a:r>
          </a:p>
          <a:p>
            <a:pPr marL="228600" indent="228600" algn="ctr">
              <a:spcBef>
                <a:spcPts val="600"/>
              </a:spcBef>
              <a:spcAft>
                <a:spcPts val="600"/>
              </a:spcAft>
            </a:pPr>
            <a:r>
              <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D’où l’appellation</a:t>
            </a:r>
            <a:r>
              <a:rPr lang="fr-FR" sz="2400" dirty="0">
                <a:effectLst>
                  <a:outerShdw blurRad="38100" dist="38100" dir="2700000" algn="tl">
                    <a:srgbClr val="000000">
                      <a:alpha val="43137"/>
                    </a:srgbClr>
                  </a:outerShdw>
                </a:effectLst>
                <a:highlight>
                  <a:srgbClr val="00FFFF"/>
                </a:highlight>
                <a:latin typeface="Times New Roman" panose="02020603050405020304" pitchFamily="18" charset="0"/>
                <a:ea typeface="Times New Roman" panose="02020603050405020304" pitchFamily="18" charset="0"/>
              </a:rPr>
              <a:t> problématique et problématisation </a:t>
            </a: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highlight>
                <a:srgbClr val="00FFFF"/>
              </a:highligh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highlight>
                <a:srgbClr val="00FFFF"/>
              </a:highligh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highlight>
                <a:srgbClr val="00FFFF"/>
              </a:highligh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highlight>
                <a:srgbClr val="00FFFF"/>
              </a:highligh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effectLst>
                <a:outerShdw blurRad="38100" dist="38100" dir="2700000" algn="tl">
                  <a:srgbClr val="000000">
                    <a:alpha val="43137"/>
                  </a:srgbClr>
                </a:outerShdw>
              </a:effectLst>
              <a:highlight>
                <a:srgbClr val="00FFFF"/>
              </a:highligh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xmlns="" id="{D288A771-4E60-456C-B3F5-137F0F6F6425}"/>
              </a:ext>
            </a:extLst>
          </p:cNvPr>
          <p:cNvSpPr/>
          <p:nvPr/>
        </p:nvSpPr>
        <p:spPr>
          <a:xfrm>
            <a:off x="2102546" y="822486"/>
            <a:ext cx="5465872" cy="55758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3. La problématique  </a:t>
            </a:r>
            <a:endParaRPr lang="fr-FR" sz="3200" dirty="0">
              <a:latin typeface="Source Code Pro Black" panose="020B0809030403020204" pitchFamily="49" charset="0"/>
              <a:ea typeface="Source Code Pro Black" panose="020B0809030403020204" pitchFamily="49" charset="0"/>
            </a:endParaRPr>
          </a:p>
        </p:txBody>
      </p:sp>
      <p:pic>
        <p:nvPicPr>
          <p:cNvPr id="6" name="Image 5">
            <a:extLst>
              <a:ext uri="{FF2B5EF4-FFF2-40B4-BE49-F238E27FC236}">
                <a16:creationId xmlns:a16="http://schemas.microsoft.com/office/drawing/2014/main" xmlns="" id="{7AE6F09B-A696-450B-84FB-ECB0BB463CBB}"/>
              </a:ext>
            </a:extLst>
          </p:cNvPr>
          <p:cNvPicPr>
            <a:picLocks noChangeAspect="1"/>
          </p:cNvPicPr>
          <p:nvPr/>
        </p:nvPicPr>
        <p:blipFill>
          <a:blip r:embed="rId3"/>
          <a:stretch>
            <a:fillRect/>
          </a:stretch>
        </p:blipFill>
        <p:spPr>
          <a:xfrm>
            <a:off x="1645920" y="3552972"/>
            <a:ext cx="9523828" cy="2313256"/>
          </a:xfrm>
          <a:prstGeom prst="rect">
            <a:avLst/>
          </a:prstGeom>
        </p:spPr>
      </p:pic>
    </p:spTree>
    <p:extLst>
      <p:ext uri="{BB962C8B-B14F-4D97-AF65-F5344CB8AC3E}">
        <p14:creationId xmlns:p14="http://schemas.microsoft.com/office/powerpoint/2010/main" xmlns="" val="1398963894"/>
      </p:ext>
    </p:extLst>
  </p:cSld>
  <p:clrMapOvr>
    <a:masterClrMapping/>
  </p:clrMapOvr>
  <p:transition spd="slow">
    <p:randomBar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67</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1786595" y="321768"/>
            <a:ext cx="9017392" cy="5072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0" name="Rectangle : coins arrondis 9">
            <a:extLst>
              <a:ext uri="{FF2B5EF4-FFF2-40B4-BE49-F238E27FC236}">
                <a16:creationId xmlns:a16="http://schemas.microsoft.com/office/drawing/2014/main" xmlns="" id="{1C976BB9-85D2-4478-B1DF-7F147F7B0E8A}"/>
              </a:ext>
            </a:extLst>
          </p:cNvPr>
          <p:cNvSpPr/>
          <p:nvPr/>
        </p:nvSpPr>
        <p:spPr>
          <a:xfrm>
            <a:off x="1113693" y="1908541"/>
            <a:ext cx="10240107" cy="42874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r>
              <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Cette étape est très liée aux précédentes, elle consiste à conceptualiser son sujet de recherche et l’inscrire dans un champ théorique bien défini.</a:t>
            </a:r>
          </a:p>
          <a:p>
            <a:pPr marL="228600" indent="228600" algn="ctr">
              <a:lnSpc>
                <a:spcPct val="150000"/>
              </a:lnSpc>
              <a:spcBef>
                <a:spcPts val="600"/>
              </a:spcBef>
              <a:spcAft>
                <a:spcPts val="600"/>
              </a:spcAft>
            </a:pPr>
            <a:r>
              <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Il convient ici de définir c’est quoi </a:t>
            </a:r>
            <a:r>
              <a:rPr lang="fr-FR"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une théorie</a:t>
            </a:r>
            <a:r>
              <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p>
          <a:p>
            <a:pPr marL="228600" indent="228600" algn="ctr">
              <a:lnSpc>
                <a:spcPct val="150000"/>
              </a:lnSpc>
              <a:spcBef>
                <a:spcPts val="600"/>
              </a:spcBef>
              <a:spcAft>
                <a:spcPts val="600"/>
              </a:spcAft>
            </a:pP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xmlns="" id="{D288A771-4E60-456C-B3F5-137F0F6F6425}"/>
              </a:ext>
            </a:extLst>
          </p:cNvPr>
          <p:cNvSpPr/>
          <p:nvPr/>
        </p:nvSpPr>
        <p:spPr>
          <a:xfrm>
            <a:off x="1682262" y="886702"/>
            <a:ext cx="7772400" cy="96411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4. La construction du modèle d’analyse/Hypothèses</a:t>
            </a:r>
            <a:endParaRPr lang="fr-FR" sz="3200" dirty="0">
              <a:latin typeface="Source Code Pro Black" panose="020B0809030403020204" pitchFamily="49" charset="0"/>
              <a:ea typeface="Source Code Pro Black" panose="020B0809030403020204" pitchFamily="49" charset="0"/>
            </a:endParaRPr>
          </a:p>
        </p:txBody>
      </p:sp>
      <p:pic>
        <p:nvPicPr>
          <p:cNvPr id="7" name="Image 6">
            <a:extLst>
              <a:ext uri="{FF2B5EF4-FFF2-40B4-BE49-F238E27FC236}">
                <a16:creationId xmlns:a16="http://schemas.microsoft.com/office/drawing/2014/main" xmlns="" id="{29C418B1-F925-4A4B-8575-E901A568FC07}"/>
              </a:ext>
            </a:extLst>
          </p:cNvPr>
          <p:cNvPicPr>
            <a:picLocks noChangeAspect="1"/>
          </p:cNvPicPr>
          <p:nvPr/>
        </p:nvPicPr>
        <p:blipFill>
          <a:blip r:embed="rId3"/>
          <a:stretch>
            <a:fillRect/>
          </a:stretch>
        </p:blipFill>
        <p:spPr>
          <a:xfrm>
            <a:off x="2349305" y="3566510"/>
            <a:ext cx="7105357" cy="1118032"/>
          </a:xfrm>
          <a:prstGeom prst="rect">
            <a:avLst/>
          </a:prstGeom>
        </p:spPr>
      </p:pic>
      <p:pic>
        <p:nvPicPr>
          <p:cNvPr id="9" name="Image 8">
            <a:extLst>
              <a:ext uri="{FF2B5EF4-FFF2-40B4-BE49-F238E27FC236}">
                <a16:creationId xmlns:a16="http://schemas.microsoft.com/office/drawing/2014/main" xmlns="" id="{56E1C63D-9DC8-4CC3-B479-B8768E454857}"/>
              </a:ext>
            </a:extLst>
          </p:cNvPr>
          <p:cNvPicPr>
            <a:picLocks noChangeAspect="1"/>
          </p:cNvPicPr>
          <p:nvPr/>
        </p:nvPicPr>
        <p:blipFill>
          <a:blip r:embed="rId4"/>
          <a:stretch>
            <a:fillRect/>
          </a:stretch>
        </p:blipFill>
        <p:spPr>
          <a:xfrm>
            <a:off x="2349305" y="4844863"/>
            <a:ext cx="7877907" cy="952500"/>
          </a:xfrm>
          <a:prstGeom prst="rect">
            <a:avLst/>
          </a:prstGeom>
        </p:spPr>
      </p:pic>
    </p:spTree>
    <p:extLst>
      <p:ext uri="{BB962C8B-B14F-4D97-AF65-F5344CB8AC3E}">
        <p14:creationId xmlns:p14="http://schemas.microsoft.com/office/powerpoint/2010/main" xmlns="" val="37277751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68</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1786595" y="321768"/>
            <a:ext cx="9017392" cy="5072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0" name="Rectangle : coins arrondis 9">
            <a:extLst>
              <a:ext uri="{FF2B5EF4-FFF2-40B4-BE49-F238E27FC236}">
                <a16:creationId xmlns:a16="http://schemas.microsoft.com/office/drawing/2014/main" xmlns="" id="{1C976BB9-85D2-4478-B1DF-7F147F7B0E8A}"/>
              </a:ext>
            </a:extLst>
          </p:cNvPr>
          <p:cNvSpPr/>
          <p:nvPr/>
        </p:nvSpPr>
        <p:spPr>
          <a:xfrm>
            <a:off x="1113693" y="1908541"/>
            <a:ext cx="10240107" cy="42874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r>
              <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Cette étape est très liée aux précédentes, elle consiste à conceptualiser son sujet de recherche et l’inscrire dans un champ théorique bien défini.</a:t>
            </a:r>
          </a:p>
          <a:p>
            <a:pPr marL="228600" indent="228600" algn="ctr">
              <a:lnSpc>
                <a:spcPct val="150000"/>
              </a:lnSpc>
              <a:spcBef>
                <a:spcPts val="600"/>
              </a:spcBef>
              <a:spcAft>
                <a:spcPts val="600"/>
              </a:spcAft>
            </a:pPr>
            <a:r>
              <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Il convient ici de définir c’est quoi </a:t>
            </a:r>
            <a:r>
              <a:rPr lang="fr-FR"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une théorie</a:t>
            </a:r>
            <a:r>
              <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p>
          <a:p>
            <a:pPr marL="228600" indent="228600" algn="ctr">
              <a:lnSpc>
                <a:spcPct val="150000"/>
              </a:lnSpc>
              <a:spcBef>
                <a:spcPts val="600"/>
              </a:spcBef>
              <a:spcAft>
                <a:spcPts val="600"/>
              </a:spcAft>
            </a:pP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xmlns="" id="{D288A771-4E60-456C-B3F5-137F0F6F6425}"/>
              </a:ext>
            </a:extLst>
          </p:cNvPr>
          <p:cNvSpPr/>
          <p:nvPr/>
        </p:nvSpPr>
        <p:spPr>
          <a:xfrm>
            <a:off x="1682262" y="886702"/>
            <a:ext cx="7772400" cy="96411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4. La construction du modèle d’analyse/Hypothèses</a:t>
            </a:r>
            <a:endParaRPr lang="fr-FR" sz="3200" dirty="0">
              <a:latin typeface="Source Code Pro Black" panose="020B0809030403020204" pitchFamily="49" charset="0"/>
              <a:ea typeface="Source Code Pro Black" panose="020B0809030403020204" pitchFamily="49" charset="0"/>
            </a:endParaRPr>
          </a:p>
        </p:txBody>
      </p:sp>
      <p:pic>
        <p:nvPicPr>
          <p:cNvPr id="7" name="Image 6">
            <a:extLst>
              <a:ext uri="{FF2B5EF4-FFF2-40B4-BE49-F238E27FC236}">
                <a16:creationId xmlns:a16="http://schemas.microsoft.com/office/drawing/2014/main" xmlns="" id="{29C418B1-F925-4A4B-8575-E901A568FC07}"/>
              </a:ext>
            </a:extLst>
          </p:cNvPr>
          <p:cNvPicPr>
            <a:picLocks noChangeAspect="1"/>
          </p:cNvPicPr>
          <p:nvPr/>
        </p:nvPicPr>
        <p:blipFill>
          <a:blip r:embed="rId3"/>
          <a:stretch>
            <a:fillRect/>
          </a:stretch>
        </p:blipFill>
        <p:spPr>
          <a:xfrm>
            <a:off x="2349305" y="3566510"/>
            <a:ext cx="7105357" cy="1118032"/>
          </a:xfrm>
          <a:prstGeom prst="rect">
            <a:avLst/>
          </a:prstGeom>
        </p:spPr>
      </p:pic>
      <p:pic>
        <p:nvPicPr>
          <p:cNvPr id="9" name="Image 8">
            <a:extLst>
              <a:ext uri="{FF2B5EF4-FFF2-40B4-BE49-F238E27FC236}">
                <a16:creationId xmlns:a16="http://schemas.microsoft.com/office/drawing/2014/main" xmlns="" id="{56E1C63D-9DC8-4CC3-B479-B8768E454857}"/>
              </a:ext>
            </a:extLst>
          </p:cNvPr>
          <p:cNvPicPr>
            <a:picLocks noChangeAspect="1"/>
          </p:cNvPicPr>
          <p:nvPr/>
        </p:nvPicPr>
        <p:blipFill>
          <a:blip r:embed="rId4"/>
          <a:stretch>
            <a:fillRect/>
          </a:stretch>
        </p:blipFill>
        <p:spPr>
          <a:xfrm>
            <a:off x="2349305" y="4844863"/>
            <a:ext cx="7877907" cy="952500"/>
          </a:xfrm>
          <a:prstGeom prst="rect">
            <a:avLst/>
          </a:prstGeom>
        </p:spPr>
      </p:pic>
    </p:spTree>
    <p:extLst>
      <p:ext uri="{BB962C8B-B14F-4D97-AF65-F5344CB8AC3E}">
        <p14:creationId xmlns:p14="http://schemas.microsoft.com/office/powerpoint/2010/main" xmlns="" val="1268269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r>
              <a:rPr lang="fr-FR" dirty="0" err="1"/>
              <a:t>Dr.NOUI</a:t>
            </a:r>
            <a:r>
              <a:rPr lang="fr-FR" dirty="0"/>
              <a:t>                    </a:t>
            </a:r>
            <a:fld id="{CAB54A99-A9B2-4F33-AF98-75DC35EFD87D}" type="slidenum">
              <a:rPr lang="fr-FR" smtClean="0"/>
              <a:pPr/>
              <a:t>69</a:t>
            </a:fld>
            <a:endParaRPr lang="fr-FR" dirty="0"/>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0" y="14385"/>
            <a:ext cx="4205093" cy="244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8" name="Rectangle 7">
            <a:extLst>
              <a:ext uri="{FF2B5EF4-FFF2-40B4-BE49-F238E27FC236}">
                <a16:creationId xmlns:a16="http://schemas.microsoft.com/office/drawing/2014/main" xmlns="" id="{C150EE58-7D3D-475C-A688-0E3965FB934C}"/>
              </a:ext>
            </a:extLst>
          </p:cNvPr>
          <p:cNvSpPr/>
          <p:nvPr/>
        </p:nvSpPr>
        <p:spPr>
          <a:xfrm>
            <a:off x="1786595" y="321768"/>
            <a:ext cx="9017392" cy="5072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lvl="0" algn="just">
              <a:lnSpc>
                <a:spcPct val="115000"/>
              </a:lnSpc>
              <a:spcBef>
                <a:spcPts val="600"/>
              </a:spcBef>
              <a:spcAft>
                <a:spcPts val="600"/>
              </a:spcAft>
            </a:pPr>
            <a:r>
              <a:rPr lang="fr-CA" sz="2400" b="1"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rPr>
              <a:t>III. Les étapes de la recherche scientifique en sciences humaines</a:t>
            </a:r>
            <a:endParaRPr lang="fr-FR" sz="2400" dirty="0">
              <a:effectLst>
                <a:outerShdw blurRad="38100" dist="38100" dir="2700000" algn="tl">
                  <a:srgbClr val="000000">
                    <a:alpha val="43137"/>
                  </a:srgbClr>
                </a:outerShdw>
              </a:effectLst>
              <a:ea typeface="Times New Roman" panose="02020603050405020304" pitchFamily="18" charset="0"/>
              <a:cs typeface="Aharoni" panose="02010803020104030203" pitchFamily="2" charset="-79"/>
            </a:endParaRPr>
          </a:p>
        </p:txBody>
      </p:sp>
      <p:sp>
        <p:nvSpPr>
          <p:cNvPr id="10" name="Rectangle : coins arrondis 9">
            <a:extLst>
              <a:ext uri="{FF2B5EF4-FFF2-40B4-BE49-F238E27FC236}">
                <a16:creationId xmlns:a16="http://schemas.microsoft.com/office/drawing/2014/main" xmlns="" id="{1C976BB9-85D2-4478-B1DF-7F147F7B0E8A}"/>
              </a:ext>
            </a:extLst>
          </p:cNvPr>
          <p:cNvSpPr/>
          <p:nvPr/>
        </p:nvSpPr>
        <p:spPr>
          <a:xfrm>
            <a:off x="1113693" y="1908541"/>
            <a:ext cx="10240107" cy="42874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28600" algn="ctr">
              <a:lnSpc>
                <a:spcPct val="150000"/>
              </a:lnSpc>
              <a:spcBef>
                <a:spcPts val="600"/>
              </a:spcBef>
              <a:spcAft>
                <a:spcPts val="600"/>
              </a:spcAft>
            </a:pPr>
            <a:endParaRPr lang="fr-FR"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r>
              <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p>
          <a:p>
            <a:pPr marL="228600" indent="228600" algn="ctr">
              <a:lnSpc>
                <a:spcPct val="150000"/>
              </a:lnSpc>
              <a:spcBef>
                <a:spcPts val="600"/>
              </a:spcBef>
              <a:spcAft>
                <a:spcPts val="600"/>
              </a:spcAft>
            </a:pP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r>
              <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la conceptualisation consiste à élaborer des concepts pour </a:t>
            </a:r>
            <a:r>
              <a:rPr lang="fr-FR" sz="240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sa recherche. </a:t>
            </a: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28600" indent="228600" algn="ctr">
              <a:lnSpc>
                <a:spcPct val="150000"/>
              </a:lnSpc>
              <a:spcBef>
                <a:spcPts val="600"/>
              </a:spcBef>
              <a:spcAft>
                <a:spcPts val="600"/>
              </a:spcAft>
            </a:pPr>
            <a:endParaRPr lang="fr-FR"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xmlns="" id="{D288A771-4E60-456C-B3F5-137F0F6F6425}"/>
              </a:ext>
            </a:extLst>
          </p:cNvPr>
          <p:cNvSpPr/>
          <p:nvPr/>
        </p:nvSpPr>
        <p:spPr>
          <a:xfrm>
            <a:off x="1682262" y="886702"/>
            <a:ext cx="7772400" cy="96411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i="1" dirty="0">
                <a:solidFill>
                  <a:srgbClr val="002060"/>
                </a:solidFill>
                <a:effectLst>
                  <a:outerShdw blurRad="38100" dist="38100" dir="2700000" algn="tl">
                    <a:srgbClr val="000000">
                      <a:alpha val="43137"/>
                    </a:srgbClr>
                  </a:outerShdw>
                </a:effectLst>
                <a:latin typeface="Source Code Pro Black" panose="020B0809030403020204" pitchFamily="49" charset="0"/>
                <a:ea typeface="Source Code Pro Black" panose="020B0809030403020204" pitchFamily="49" charset="0"/>
              </a:rPr>
              <a:t>4. La construction du modèle d’analyse/Hypothèses</a:t>
            </a:r>
            <a:endParaRPr lang="fr-FR" sz="3200" dirty="0">
              <a:latin typeface="Source Code Pro Black" panose="020B0809030403020204" pitchFamily="49" charset="0"/>
              <a:ea typeface="Source Code Pro Black" panose="020B0809030403020204" pitchFamily="49" charset="0"/>
            </a:endParaRPr>
          </a:p>
        </p:txBody>
      </p:sp>
    </p:spTree>
    <p:extLst>
      <p:ext uri="{BB962C8B-B14F-4D97-AF65-F5344CB8AC3E}">
        <p14:creationId xmlns:p14="http://schemas.microsoft.com/office/powerpoint/2010/main" xmlns="" val="38940276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FADC3744-0B19-41FF-BD91-AF3AF38C8CE2}"/>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5BF64AB-189E-4560-B78A-ADF5681BB16B}"/>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8853FA05-F492-4094-94CC-6F45A37B0A0B}"/>
              </a:ext>
            </a:extLst>
          </p:cNvPr>
          <p:cNvSpPr>
            <a:spLocks noGrp="1"/>
          </p:cNvSpPr>
          <p:nvPr>
            <p:ph type="sldNum" sz="quarter" idx="12"/>
          </p:nvPr>
        </p:nvSpPr>
        <p:spPr/>
        <p:txBody>
          <a:bodyPr/>
          <a:lstStyle/>
          <a:p>
            <a:fld id="{CAB54A99-A9B2-4F33-AF98-75DC35EFD87D}" type="slidenum">
              <a:rPr lang="fr-FR" smtClean="0"/>
              <a:pPr/>
              <a:t>7</a:t>
            </a:fld>
            <a:endParaRPr lang="fr-FR"/>
          </a:p>
        </p:txBody>
      </p:sp>
      <p:sp>
        <p:nvSpPr>
          <p:cNvPr id="5" name="Rectangle 4">
            <a:extLst>
              <a:ext uri="{FF2B5EF4-FFF2-40B4-BE49-F238E27FC236}">
                <a16:creationId xmlns:a16="http://schemas.microsoft.com/office/drawing/2014/main" xmlns="" id="{AABC622D-04FB-48F8-9CED-2E400C0C341D}"/>
              </a:ext>
            </a:extLst>
          </p:cNvPr>
          <p:cNvSpPr/>
          <p:nvPr/>
        </p:nvSpPr>
        <p:spPr>
          <a:xfrm>
            <a:off x="669234" y="-40453"/>
            <a:ext cx="11257722" cy="6986528"/>
          </a:xfrm>
          <a:prstGeom prst="rect">
            <a:avLst/>
          </a:prstGeom>
        </p:spPr>
        <p:txBody>
          <a:bodyPr wrap="square" anchor="ctr">
            <a:spAutoFit/>
          </a:bodyPr>
          <a:lstStyle/>
          <a:p>
            <a:pPr algn="ctr"/>
            <a:r>
              <a:rPr lang="fr-FR" sz="2800" b="1" u="sng" dirty="0"/>
              <a:t>Liste bibliographique (indicative)</a:t>
            </a:r>
          </a:p>
          <a:p>
            <a:pPr>
              <a:lnSpc>
                <a:spcPct val="150000"/>
              </a:lnSpc>
            </a:pPr>
            <a:endParaRPr lang="fr-FR" sz="1600" dirty="0"/>
          </a:p>
          <a:p>
            <a:pPr marL="342900" indent="-342900">
              <a:lnSpc>
                <a:spcPct val="150000"/>
              </a:lnSpc>
              <a:buAutoNum type="arabicPeriod"/>
            </a:pPr>
            <a:r>
              <a:rPr lang="fr-FR" dirty="0">
                <a:latin typeface="Times New Roman" panose="02020603050405020304" pitchFamily="18" charset="0"/>
                <a:cs typeface="Times New Roman" panose="02020603050405020304" pitchFamily="18" charset="0"/>
              </a:rPr>
              <a:t>Madeleine GRAWITZ, </a:t>
            </a:r>
            <a:r>
              <a:rPr lang="fr-FR" b="1" u="sng" dirty="0">
                <a:latin typeface="Times New Roman" panose="02020603050405020304" pitchFamily="18" charset="0"/>
                <a:cs typeface="Times New Roman" panose="02020603050405020304" pitchFamily="18" charset="0"/>
              </a:rPr>
              <a:t>Méthodes des sciences sociales</a:t>
            </a:r>
            <a:r>
              <a:rPr lang="fr-FR" dirty="0">
                <a:latin typeface="Times New Roman" panose="02020603050405020304" pitchFamily="18" charset="0"/>
                <a:cs typeface="Times New Roman" panose="02020603050405020304" pitchFamily="18" charset="0"/>
              </a:rPr>
              <a:t>, 11ème édition, Dalloz, Paris, 2001.</a:t>
            </a:r>
          </a:p>
          <a:p>
            <a:pPr marL="342900" indent="-342900">
              <a:lnSpc>
                <a:spcPct val="150000"/>
              </a:lnSpc>
              <a:buAutoNum type="arabicPeriod"/>
            </a:pPr>
            <a:r>
              <a:rPr lang="fr-FR" dirty="0">
                <a:latin typeface="Times New Roman" panose="02020603050405020304" pitchFamily="18" charset="0"/>
                <a:cs typeface="Times New Roman" panose="02020603050405020304" pitchFamily="18" charset="0"/>
              </a:rPr>
              <a:t>Maurice </a:t>
            </a:r>
            <a:r>
              <a:rPr lang="fr-FR" cap="all" dirty="0">
                <a:latin typeface="Times New Roman" panose="02020603050405020304" pitchFamily="18" charset="0"/>
                <a:cs typeface="Times New Roman" panose="02020603050405020304" pitchFamily="18" charset="0"/>
              </a:rPr>
              <a:t>Angers</a:t>
            </a:r>
            <a:r>
              <a:rPr lang="fr-FR" dirty="0">
                <a:latin typeface="Times New Roman" panose="02020603050405020304" pitchFamily="18" charset="0"/>
                <a:cs typeface="Times New Roman" panose="02020603050405020304" pitchFamily="18" charset="0"/>
              </a:rPr>
              <a:t>, </a:t>
            </a:r>
            <a:r>
              <a:rPr lang="fr-FR" b="1" u="sng" dirty="0">
                <a:latin typeface="Times New Roman" panose="02020603050405020304" pitchFamily="18" charset="0"/>
                <a:cs typeface="Times New Roman" panose="02020603050405020304" pitchFamily="18" charset="0"/>
              </a:rPr>
              <a:t>initiation pratique a la méthodologie des sciences humaines,</a:t>
            </a:r>
            <a:r>
              <a:rPr lang="fr-FR" dirty="0">
                <a:latin typeface="Times New Roman" panose="02020603050405020304" pitchFamily="18" charset="0"/>
                <a:cs typeface="Times New Roman" panose="02020603050405020304" pitchFamily="18" charset="0"/>
              </a:rPr>
              <a:t> édition Casbah, Alger, 1996.</a:t>
            </a:r>
          </a:p>
          <a:p>
            <a:pPr>
              <a:lnSpc>
                <a:spcPct val="150000"/>
              </a:lnSpc>
            </a:pPr>
            <a:r>
              <a:rPr lang="fr-FR" dirty="0">
                <a:latin typeface="Times New Roman" panose="02020603050405020304" pitchFamily="18" charset="0"/>
                <a:cs typeface="Times New Roman" panose="02020603050405020304" pitchFamily="18" charset="0"/>
              </a:rPr>
              <a:t>3. Gaston </a:t>
            </a:r>
            <a:r>
              <a:rPr lang="fr-FR" cap="all" dirty="0">
                <a:latin typeface="Times New Roman" panose="02020603050405020304" pitchFamily="18" charset="0"/>
                <a:cs typeface="Times New Roman" panose="02020603050405020304" pitchFamily="18" charset="0"/>
              </a:rPr>
              <a:t>Bachelard</a:t>
            </a:r>
            <a:r>
              <a:rPr lang="fr-FR" b="1" u="sng" dirty="0">
                <a:latin typeface="Times New Roman" panose="02020603050405020304" pitchFamily="18" charset="0"/>
                <a:cs typeface="Times New Roman" panose="02020603050405020304" pitchFamily="18" charset="0"/>
              </a:rPr>
              <a:t>, La formation de l'esprit scientifique. </a:t>
            </a:r>
            <a:r>
              <a:rPr lang="fr-FR" dirty="0">
                <a:latin typeface="Times New Roman" panose="02020603050405020304" pitchFamily="18" charset="0"/>
                <a:cs typeface="Times New Roman" panose="02020603050405020304" pitchFamily="18" charset="0"/>
              </a:rPr>
              <a:t>Contribution à une psychanalyse de la connaissance objective. Librairie philosophique J. VRIN, 5e édition, Paris, 1967.</a:t>
            </a:r>
          </a:p>
          <a:p>
            <a:pPr>
              <a:lnSpc>
                <a:spcPct val="150000"/>
              </a:lnSpc>
            </a:pPr>
            <a:r>
              <a:rPr lang="fr-FR" dirty="0">
                <a:latin typeface="Times New Roman" panose="02020603050405020304" pitchFamily="18" charset="0"/>
                <a:cs typeface="Times New Roman" panose="02020603050405020304" pitchFamily="18" charset="0"/>
              </a:rPr>
              <a:t>4. Benoît GAUTHIER, </a:t>
            </a:r>
            <a:r>
              <a:rPr lang="fr-FR" b="1" u="sng" dirty="0">
                <a:latin typeface="Times New Roman" panose="02020603050405020304" pitchFamily="18" charset="0"/>
                <a:cs typeface="Times New Roman" panose="02020603050405020304" pitchFamily="18" charset="0"/>
              </a:rPr>
              <a:t>Recherche sociale de la problématique à la collecte des données</a:t>
            </a:r>
            <a:r>
              <a:rPr lang="fr-FR" dirty="0">
                <a:latin typeface="Times New Roman" panose="02020603050405020304" pitchFamily="18" charset="0"/>
                <a:cs typeface="Times New Roman" panose="02020603050405020304" pitchFamily="18" charset="0"/>
              </a:rPr>
              <a:t>, 5ème édition PUQ, Canada, 2009.</a:t>
            </a:r>
          </a:p>
          <a:p>
            <a:pPr>
              <a:lnSpc>
                <a:spcPct val="150000"/>
              </a:lnSpc>
            </a:pPr>
            <a:r>
              <a:rPr lang="fr-CA" dirty="0">
                <a:latin typeface="Times New Roman" panose="02020603050405020304" pitchFamily="18" charset="0"/>
                <a:cs typeface="Times New Roman" panose="02020603050405020304" pitchFamily="18" charset="0"/>
              </a:rPr>
              <a:t>5. François</a:t>
            </a:r>
            <a:r>
              <a:rPr lang="fr-CA" cap="all" dirty="0">
                <a:latin typeface="Times New Roman" panose="02020603050405020304" pitchFamily="18" charset="0"/>
                <a:cs typeface="Times New Roman" panose="02020603050405020304" pitchFamily="18" charset="0"/>
              </a:rPr>
              <a:t> Dépelteau</a:t>
            </a:r>
            <a:r>
              <a:rPr lang="fr-CA" dirty="0">
                <a:latin typeface="Times New Roman" panose="02020603050405020304" pitchFamily="18" charset="0"/>
                <a:cs typeface="Times New Roman" panose="02020603050405020304" pitchFamily="18" charset="0"/>
              </a:rPr>
              <a:t>, </a:t>
            </a:r>
            <a:r>
              <a:rPr lang="fr-CA" b="1" u="sng" dirty="0">
                <a:latin typeface="Times New Roman" panose="02020603050405020304" pitchFamily="18" charset="0"/>
                <a:cs typeface="Times New Roman" panose="02020603050405020304" pitchFamily="18" charset="0"/>
              </a:rPr>
              <a:t>La démarche d’une recherche en sciences humaines</a:t>
            </a:r>
            <a:r>
              <a:rPr lang="fr-CA" dirty="0">
                <a:latin typeface="Times New Roman" panose="02020603050405020304" pitchFamily="18" charset="0"/>
                <a:cs typeface="Times New Roman" panose="02020603050405020304" pitchFamily="18" charset="0"/>
              </a:rPr>
              <a:t>, PUL de Boeck, Canada; 2000. </a:t>
            </a:r>
          </a:p>
          <a:p>
            <a:pPr>
              <a:lnSpc>
                <a:spcPct val="150000"/>
              </a:lnSpc>
            </a:pPr>
            <a:r>
              <a:rPr lang="fr-CA" dirty="0">
                <a:latin typeface="Times New Roman" panose="02020603050405020304" pitchFamily="18" charset="0"/>
                <a:cs typeface="Times New Roman" panose="02020603050405020304" pitchFamily="18" charset="0"/>
              </a:rPr>
              <a:t>6. Raymond </a:t>
            </a:r>
            <a:r>
              <a:rPr lang="fr-CA" cap="all" dirty="0">
                <a:latin typeface="Times New Roman" panose="02020603050405020304" pitchFamily="18" charset="0"/>
                <a:cs typeface="Times New Roman" panose="02020603050405020304" pitchFamily="18" charset="0"/>
              </a:rPr>
              <a:t>Quivy</a:t>
            </a:r>
            <a:r>
              <a:rPr lang="fr-CA" dirty="0">
                <a:latin typeface="Times New Roman" panose="02020603050405020304" pitchFamily="18" charset="0"/>
                <a:cs typeface="Times New Roman" panose="02020603050405020304" pitchFamily="18" charset="0"/>
              </a:rPr>
              <a:t>, </a:t>
            </a:r>
            <a:r>
              <a:rPr lang="fr-CA" b="1" u="sng" dirty="0">
                <a:latin typeface="Times New Roman" panose="02020603050405020304" pitchFamily="18" charset="0"/>
                <a:cs typeface="Times New Roman" panose="02020603050405020304" pitchFamily="18" charset="0"/>
              </a:rPr>
              <a:t>Manuel de recherches en sciences sociales</a:t>
            </a:r>
            <a:r>
              <a:rPr lang="fr-CA" dirty="0">
                <a:latin typeface="Times New Roman" panose="02020603050405020304" pitchFamily="18" charset="0"/>
                <a:cs typeface="Times New Roman" panose="02020603050405020304" pitchFamily="18" charset="0"/>
              </a:rPr>
              <a:t>, 3</a:t>
            </a:r>
            <a:r>
              <a:rPr lang="fr-CA" baseline="30000" dirty="0">
                <a:latin typeface="Times New Roman" panose="02020603050405020304" pitchFamily="18" charset="0"/>
                <a:cs typeface="Times New Roman" panose="02020603050405020304" pitchFamily="18" charset="0"/>
              </a:rPr>
              <a:t>ème</a:t>
            </a:r>
            <a:r>
              <a:rPr lang="fr-CA" dirty="0">
                <a:latin typeface="Times New Roman" panose="02020603050405020304" pitchFamily="18" charset="0"/>
                <a:cs typeface="Times New Roman" panose="02020603050405020304" pitchFamily="18" charset="0"/>
              </a:rPr>
              <a:t> édition, DUNOD, Paris, 2006. </a:t>
            </a:r>
          </a:p>
          <a:p>
            <a:pPr>
              <a:lnSpc>
                <a:spcPct val="150000"/>
              </a:lnSpc>
            </a:pPr>
            <a:r>
              <a:rPr lang="fr-FR" dirty="0">
                <a:latin typeface="Times New Roman" panose="02020603050405020304" pitchFamily="18" charset="0"/>
                <a:cs typeface="Times New Roman" panose="02020603050405020304" pitchFamily="18" charset="0"/>
              </a:rPr>
              <a:t>7. Omar AKTOUF, </a:t>
            </a:r>
            <a:r>
              <a:rPr lang="fr-FR" b="1" u="sng" dirty="0">
                <a:latin typeface="Times New Roman" panose="02020603050405020304" pitchFamily="18" charset="0"/>
                <a:cs typeface="Times New Roman" panose="02020603050405020304" pitchFamily="18" charset="0"/>
              </a:rPr>
              <a:t>Méthodologie des sciences sociales et approche qualitative des organisations</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Une  introduction à la démarche classique et une critique</a:t>
            </a:r>
            <a:r>
              <a:rPr lang="fr-FR" dirty="0">
                <a:latin typeface="Times New Roman" panose="02020603050405020304" pitchFamily="18" charset="0"/>
                <a:cs typeface="Times New Roman" panose="02020603050405020304" pitchFamily="18" charset="0"/>
              </a:rPr>
              <a:t>. Montréal : Les Presses de l'Université du Québec, 1987.</a:t>
            </a:r>
          </a:p>
          <a:p>
            <a:pPr>
              <a:lnSpc>
                <a:spcPct val="150000"/>
              </a:lnSpc>
            </a:pPr>
            <a:r>
              <a:rPr lang="fr-FR" sz="2000" dirty="0">
                <a:latin typeface="Times New Roman" panose="02020603050405020304" pitchFamily="18" charset="0"/>
                <a:cs typeface="Times New Roman" panose="02020603050405020304" pitchFamily="18" charset="0"/>
              </a:rPr>
              <a:t> 08. Stéphane DUFOUR, Dominic FORTIN et Jacques HAMEL,  </a:t>
            </a:r>
            <a:r>
              <a:rPr lang="fr-FR" sz="2000" b="1" u="sng" dirty="0">
                <a:latin typeface="Times New Roman" panose="02020603050405020304" pitchFamily="18" charset="0"/>
                <a:cs typeface="Times New Roman" panose="02020603050405020304" pitchFamily="18" charset="0"/>
              </a:rPr>
              <a:t>L’enquête de terrain en sciences sociales</a:t>
            </a:r>
            <a:r>
              <a:rPr lang="fr-FR" sz="2000" b="1" dirty="0">
                <a:latin typeface="Times New Roman" panose="02020603050405020304" pitchFamily="18" charset="0"/>
                <a:cs typeface="Times New Roman" panose="02020603050405020304" pitchFamily="18" charset="0"/>
              </a:rPr>
              <a:t>.  </a:t>
            </a:r>
            <a:r>
              <a:rPr lang="fr-FR" sz="2000" i="1" dirty="0">
                <a:latin typeface="Times New Roman" panose="02020603050405020304" pitchFamily="18" charset="0"/>
                <a:cs typeface="Times New Roman" panose="02020603050405020304" pitchFamily="18" charset="0"/>
              </a:rPr>
              <a:t>L’approche monographique et les méthodes qualitatives</a:t>
            </a:r>
            <a:r>
              <a:rPr lang="fr-FR" sz="2000" dirty="0">
                <a:latin typeface="Times New Roman" panose="02020603050405020304" pitchFamily="18" charset="0"/>
                <a:cs typeface="Times New Roman" panose="02020603050405020304" pitchFamily="18" charset="0"/>
              </a:rPr>
              <a:t>. Montréal : Les Éditions Saint-Martin, 1991.</a:t>
            </a:r>
          </a:p>
          <a:p>
            <a:endParaRPr lang="fr-FR" dirty="0"/>
          </a:p>
          <a:p>
            <a:endParaRPr lang="fr-FR" dirty="0"/>
          </a:p>
        </p:txBody>
      </p:sp>
    </p:spTree>
    <p:extLst>
      <p:ext uri="{BB962C8B-B14F-4D97-AF65-F5344CB8AC3E}">
        <p14:creationId xmlns:p14="http://schemas.microsoft.com/office/powerpoint/2010/main" xmlns="" val="1301220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8</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3228561" y="218660"/>
            <a:ext cx="5734878" cy="8481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6" name="Rectangle 5">
            <a:extLst>
              <a:ext uri="{FF2B5EF4-FFF2-40B4-BE49-F238E27FC236}">
                <a16:creationId xmlns:a16="http://schemas.microsoft.com/office/drawing/2014/main" xmlns="" id="{8722A8B4-B4D2-4BC0-BB20-C01B4DA85FC7}"/>
              </a:ext>
            </a:extLst>
          </p:cNvPr>
          <p:cNvSpPr/>
          <p:nvPr/>
        </p:nvSpPr>
        <p:spPr>
          <a:xfrm>
            <a:off x="1060174" y="1066799"/>
            <a:ext cx="10658214" cy="5289551"/>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fr-FR" b="1" i="1" u="sng" dirty="0">
                <a:ln/>
                <a:solidFill>
                  <a:schemeClr val="tx1"/>
                </a:solidFill>
              </a:rPr>
              <a:t>Rappel des principales définitions :</a:t>
            </a:r>
          </a:p>
          <a:p>
            <a:pPr algn="ctr"/>
            <a:endParaRPr lang="fr-FR" b="1" i="1" u="sng" dirty="0">
              <a:ln/>
              <a:solidFill>
                <a:schemeClr val="tx1"/>
              </a:solidFill>
            </a:endParaRPr>
          </a:p>
          <a:p>
            <a:pPr marL="285750" indent="-285750" algn="just">
              <a:buFont typeface="Wingdings" panose="05000000000000000000" pitchFamily="2" charset="2"/>
              <a:buChar char="ü"/>
            </a:pPr>
            <a:r>
              <a:rPr lang="fr-FR" dirty="0">
                <a:ln/>
                <a:solidFill>
                  <a:schemeClr val="tx1"/>
                </a:solidFill>
              </a:rPr>
              <a:t>Il y a lieu de dire qu’il existe plusieurs définitions du mot méthode utilisé dans le langage courant ou scientifique. </a:t>
            </a:r>
          </a:p>
          <a:p>
            <a:pPr marL="285750" indent="-285750" algn="just">
              <a:buFont typeface="Wingdings" panose="05000000000000000000" pitchFamily="2" charset="2"/>
              <a:buChar char="ü"/>
            </a:pPr>
            <a:r>
              <a:rPr lang="fr-FR" dirty="0">
                <a:ln/>
                <a:solidFill>
                  <a:schemeClr val="tx1"/>
                </a:solidFill>
              </a:rPr>
              <a:t>La méthode peut désigner un mode de réflexion, une manière de penser , pour exprimer une position philosophique comme par exemple méthode empirique, rationaliste,…</a:t>
            </a:r>
          </a:p>
          <a:p>
            <a:pPr marL="285750" indent="-285750" algn="just">
              <a:buFont typeface="Wingdings" panose="05000000000000000000" pitchFamily="2" charset="2"/>
              <a:buChar char="ü"/>
            </a:pPr>
            <a:r>
              <a:rPr lang="fr-FR" dirty="0">
                <a:ln/>
                <a:solidFill>
                  <a:schemeClr val="tx1"/>
                </a:solidFill>
              </a:rPr>
              <a:t> La méthode désigne également la manière ou la façon dont on organise une recherche ou un travail donnée. De cette définition </a:t>
            </a:r>
            <a:r>
              <a:rPr lang="fr-FR">
                <a:ln/>
                <a:solidFill>
                  <a:schemeClr val="tx1"/>
                </a:solidFill>
              </a:rPr>
              <a:t>découle de celle </a:t>
            </a:r>
            <a:r>
              <a:rPr lang="fr-FR" dirty="0">
                <a:ln/>
                <a:solidFill>
                  <a:schemeClr val="tx1"/>
                </a:solidFill>
              </a:rPr>
              <a:t>de Maurice ANGERS. </a:t>
            </a:r>
          </a:p>
          <a:p>
            <a:pPr marL="285750" indent="-285750" algn="just">
              <a:buFont typeface="Wingdings" panose="05000000000000000000" pitchFamily="2" charset="2"/>
              <a:buChar char="ü"/>
            </a:pPr>
            <a:r>
              <a:rPr lang="fr-FR" dirty="0">
                <a:ln/>
                <a:solidFill>
                  <a:schemeClr val="tx1"/>
                </a:solidFill>
              </a:rPr>
              <a:t> </a:t>
            </a:r>
            <a:r>
              <a:rPr lang="fr-FR" sz="2000" dirty="0">
                <a:ln/>
                <a:solidFill>
                  <a:schemeClr val="tx1"/>
                </a:solidFill>
              </a:rPr>
              <a:t>La façon d'accéder à la connaissance</a:t>
            </a:r>
          </a:p>
          <a:p>
            <a:pPr algn="ctr"/>
            <a:endParaRPr lang="fr-FR" b="1" dirty="0">
              <a:ln/>
              <a:solidFill>
                <a:schemeClr val="tx1"/>
              </a:solidFill>
            </a:endParaRPr>
          </a:p>
          <a:p>
            <a:pPr algn="ctr"/>
            <a:r>
              <a:rPr lang="fr-FR" sz="2000" b="1" dirty="0">
                <a:ln/>
                <a:solidFill>
                  <a:schemeClr val="accent1"/>
                </a:solidFill>
              </a:rPr>
              <a:t>La méthode: </a:t>
            </a:r>
            <a:r>
              <a:rPr lang="fr-FR" dirty="0">
                <a:latin typeface="Agency FB" panose="020B0503020202020204" pitchFamily="34" charset="0"/>
              </a:rPr>
              <a:t>Pour Maurice ANGERS </a:t>
            </a:r>
            <a:r>
              <a:rPr lang="fr-FR" i="1" dirty="0">
                <a:latin typeface="Agency FB" panose="020B0503020202020204" pitchFamily="34" charset="0"/>
              </a:rPr>
              <a:t>«</a:t>
            </a:r>
            <a:r>
              <a:rPr lang="fr-FR" dirty="0">
                <a:solidFill>
                  <a:schemeClr val="tx1"/>
                </a:solidFill>
              </a:rPr>
              <a:t> </a:t>
            </a:r>
            <a:r>
              <a:rPr lang="fr-FR" sz="2000" i="1" dirty="0">
                <a:solidFill>
                  <a:schemeClr val="tx1"/>
                </a:solidFill>
                <a:latin typeface="Times New Roman" panose="02020603050405020304" pitchFamily="18" charset="0"/>
                <a:cs typeface="Times New Roman" panose="02020603050405020304" pitchFamily="18" charset="0"/>
              </a:rPr>
              <a:t>l’ensemble des procédures, des démarches précises adoptées pour en arriver à un résultat</a:t>
            </a:r>
            <a:r>
              <a:rPr lang="fr-FR" dirty="0">
                <a:solidFill>
                  <a:schemeClr val="tx1"/>
                </a:solidFill>
              </a:rPr>
              <a:t> ».</a:t>
            </a:r>
          </a:p>
          <a:p>
            <a:pPr algn="ctr"/>
            <a:r>
              <a:rPr lang="fr-FR" dirty="0">
                <a:solidFill>
                  <a:schemeClr val="tx1"/>
                </a:solidFill>
              </a:rPr>
              <a:t>La méthode répond à la question :</a:t>
            </a:r>
          </a:p>
          <a:p>
            <a:pPr algn="ctr"/>
            <a:endParaRPr lang="fr-FR" i="1" dirty="0">
              <a:latin typeface="Agency FB" panose="020B0503020202020204" pitchFamily="34" charset="0"/>
            </a:endParaRPr>
          </a:p>
          <a:p>
            <a:pPr algn="ctr"/>
            <a:endParaRPr lang="fr-FR" b="1" u="sng" dirty="0">
              <a:ln/>
              <a:solidFill>
                <a:schemeClr val="tx1"/>
              </a:solidFill>
            </a:endParaRPr>
          </a:p>
          <a:p>
            <a:pPr algn="ctr"/>
            <a:endParaRPr lang="fr-FR" sz="2000" b="1" dirty="0">
              <a:ln/>
              <a:solidFill>
                <a:schemeClr val="accent3"/>
              </a:solidFill>
            </a:endParaRPr>
          </a:p>
        </p:txBody>
      </p:sp>
      <p:sp>
        <p:nvSpPr>
          <p:cNvPr id="8" name="Phylactère : pensées 7">
            <a:extLst>
              <a:ext uri="{FF2B5EF4-FFF2-40B4-BE49-F238E27FC236}">
                <a16:creationId xmlns:a16="http://schemas.microsoft.com/office/drawing/2014/main" xmlns="" id="{5FB5C138-2997-4EAF-8947-F1A3E905A778}"/>
              </a:ext>
            </a:extLst>
          </p:cNvPr>
          <p:cNvSpPr/>
          <p:nvPr/>
        </p:nvSpPr>
        <p:spPr>
          <a:xfrm>
            <a:off x="8153400" y="4598505"/>
            <a:ext cx="3266660" cy="1616765"/>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dirty="0">
                <a:solidFill>
                  <a:srgbClr val="C00000"/>
                </a:solidFill>
                <a:latin typeface="Times New Roman" panose="02020603050405020304" pitchFamily="18" charset="0"/>
                <a:cs typeface="Times New Roman" panose="02020603050405020304" pitchFamily="18" charset="0"/>
              </a:rPr>
              <a:t>Comment? </a:t>
            </a:r>
          </a:p>
          <a:p>
            <a:pPr algn="ctr"/>
            <a:endParaRPr lang="fr-FR" dirty="0"/>
          </a:p>
        </p:txBody>
      </p:sp>
    </p:spTree>
    <p:extLst>
      <p:ext uri="{BB962C8B-B14F-4D97-AF65-F5344CB8AC3E}">
        <p14:creationId xmlns:p14="http://schemas.microsoft.com/office/powerpoint/2010/main" xmlns="" val="17477712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BB3B3E8-33C1-4635-966F-865DEAA0FE1B}"/>
              </a:ext>
            </a:extLst>
          </p:cNvPr>
          <p:cNvSpPr>
            <a:spLocks noGrp="1"/>
          </p:cNvSpPr>
          <p:nvPr>
            <p:ph type="dt" sz="half" idx="10"/>
          </p:nvPr>
        </p:nvSpPr>
        <p:spPr/>
        <p:txBody>
          <a:bodyPr/>
          <a:lstStyle/>
          <a:p>
            <a:fld id="{597C7C04-CC71-4C73-B986-34A96F1D3873}" type="datetime1">
              <a:rPr lang="fr-FR" smtClean="0"/>
              <a:pPr/>
              <a:t>08/05/2021</a:t>
            </a:fld>
            <a:endParaRPr lang="fr-FR"/>
          </a:p>
        </p:txBody>
      </p:sp>
      <p:sp>
        <p:nvSpPr>
          <p:cNvPr id="3" name="Espace réservé du pied de page 2">
            <a:extLst>
              <a:ext uri="{FF2B5EF4-FFF2-40B4-BE49-F238E27FC236}">
                <a16:creationId xmlns:a16="http://schemas.microsoft.com/office/drawing/2014/main" xmlns="" id="{BA271D40-B78F-406F-BCF4-2925B55AB605}"/>
              </a:ext>
            </a:extLst>
          </p:cNvPr>
          <p:cNvSpPr>
            <a:spLocks noGrp="1"/>
          </p:cNvSpPr>
          <p:nvPr>
            <p:ph type="ftr" sz="quarter" idx="11"/>
          </p:nvPr>
        </p:nvSpPr>
        <p:spPr/>
        <p:txBody>
          <a:bodyPr/>
          <a:lstStyle/>
          <a:p>
            <a:r>
              <a:rPr lang="fr-FR"/>
              <a:t>cours de module Ecoles et Méthodes S II</a:t>
            </a:r>
          </a:p>
        </p:txBody>
      </p:sp>
      <p:sp>
        <p:nvSpPr>
          <p:cNvPr id="4" name="Espace réservé du numéro de diapositive 3">
            <a:extLst>
              <a:ext uri="{FF2B5EF4-FFF2-40B4-BE49-F238E27FC236}">
                <a16:creationId xmlns:a16="http://schemas.microsoft.com/office/drawing/2014/main" xmlns="" id="{067D6F93-BDCB-4AAA-8802-164710089B9A}"/>
              </a:ext>
            </a:extLst>
          </p:cNvPr>
          <p:cNvSpPr>
            <a:spLocks noGrp="1"/>
          </p:cNvSpPr>
          <p:nvPr>
            <p:ph type="sldNum" sz="quarter" idx="12"/>
          </p:nvPr>
        </p:nvSpPr>
        <p:spPr/>
        <p:txBody>
          <a:bodyPr/>
          <a:lstStyle/>
          <a:p>
            <a:fld id="{CAB54A99-A9B2-4F33-AF98-75DC35EFD87D}" type="slidenum">
              <a:rPr lang="fr-FR" smtClean="0"/>
              <a:pPr/>
              <a:t>9</a:t>
            </a:fld>
            <a:endParaRPr lang="fr-FR"/>
          </a:p>
        </p:txBody>
      </p:sp>
      <p:sp>
        <p:nvSpPr>
          <p:cNvPr id="5" name="Rectangle : coins arrondis 4">
            <a:extLst>
              <a:ext uri="{FF2B5EF4-FFF2-40B4-BE49-F238E27FC236}">
                <a16:creationId xmlns:a16="http://schemas.microsoft.com/office/drawing/2014/main" xmlns="" id="{B6F1BDE9-1DEA-4634-B815-1EF637DC6B14}"/>
              </a:ext>
            </a:extLst>
          </p:cNvPr>
          <p:cNvSpPr/>
          <p:nvPr/>
        </p:nvSpPr>
        <p:spPr>
          <a:xfrm>
            <a:off x="3096038" y="362640"/>
            <a:ext cx="5734878" cy="8481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a:ln w="0"/>
                <a:solidFill>
                  <a:schemeClr val="accent1"/>
                </a:solidFill>
                <a:effectLst>
                  <a:outerShdw blurRad="38100" dist="25400" dir="5400000" algn="ctr" rotWithShape="0">
                    <a:srgbClr val="6E747A">
                      <a:alpha val="43000"/>
                    </a:srgbClr>
                  </a:outerShdw>
                </a:effectLst>
              </a:rPr>
              <a:t>I. Méthodes et méthodologie de recherche </a:t>
            </a:r>
          </a:p>
        </p:txBody>
      </p:sp>
      <p:sp>
        <p:nvSpPr>
          <p:cNvPr id="6" name="Rectangle 5">
            <a:extLst>
              <a:ext uri="{FF2B5EF4-FFF2-40B4-BE49-F238E27FC236}">
                <a16:creationId xmlns:a16="http://schemas.microsoft.com/office/drawing/2014/main" xmlns="" id="{8722A8B4-B4D2-4BC0-BB20-C01B4DA85FC7}"/>
              </a:ext>
            </a:extLst>
          </p:cNvPr>
          <p:cNvSpPr/>
          <p:nvPr/>
        </p:nvSpPr>
        <p:spPr>
          <a:xfrm>
            <a:off x="1060174" y="1457186"/>
            <a:ext cx="10293626" cy="4652757"/>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endParaRPr lang="fr-FR" b="1" dirty="0">
              <a:ln/>
              <a:solidFill>
                <a:schemeClr val="tx1"/>
              </a:solidFill>
            </a:endParaRPr>
          </a:p>
        </p:txBody>
      </p:sp>
      <p:sp>
        <p:nvSpPr>
          <p:cNvPr id="9" name="Légende : flèche vers le bas 8">
            <a:extLst>
              <a:ext uri="{FF2B5EF4-FFF2-40B4-BE49-F238E27FC236}">
                <a16:creationId xmlns:a16="http://schemas.microsoft.com/office/drawing/2014/main" xmlns="" id="{E280AD62-4E52-48E8-AF1E-2031E3B9FC92}"/>
              </a:ext>
            </a:extLst>
          </p:cNvPr>
          <p:cNvSpPr/>
          <p:nvPr/>
        </p:nvSpPr>
        <p:spPr>
          <a:xfrm>
            <a:off x="1060175" y="2452803"/>
            <a:ext cx="4824432" cy="826069"/>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400" i="1" dirty="0">
                <a:ln w="0"/>
                <a:solidFill>
                  <a:schemeClr val="tx1"/>
                </a:solidFill>
                <a:effectLst>
                  <a:outerShdw blurRad="38100" dist="19050" dir="2700000" algn="tl" rotWithShape="0">
                    <a:schemeClr val="dk1">
                      <a:alpha val="40000"/>
                    </a:schemeClr>
                  </a:outerShdw>
                </a:effectLst>
              </a:rPr>
              <a:t>Son propre objet d’étude </a:t>
            </a:r>
          </a:p>
          <a:p>
            <a:pPr algn="ctr"/>
            <a:endParaRPr lang="fr-FR" dirty="0"/>
          </a:p>
        </p:txBody>
      </p:sp>
      <p:sp>
        <p:nvSpPr>
          <p:cNvPr id="10" name="Légende : flèche vers le bas 9">
            <a:extLst>
              <a:ext uri="{FF2B5EF4-FFF2-40B4-BE49-F238E27FC236}">
                <a16:creationId xmlns:a16="http://schemas.microsoft.com/office/drawing/2014/main" xmlns="" id="{0BA79D2D-63EB-43A8-BA0F-D74264CE9526}"/>
              </a:ext>
            </a:extLst>
          </p:cNvPr>
          <p:cNvSpPr/>
          <p:nvPr/>
        </p:nvSpPr>
        <p:spPr>
          <a:xfrm>
            <a:off x="6939169" y="2452803"/>
            <a:ext cx="4414631" cy="983412"/>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400" i="1" dirty="0">
              <a:ln w="0"/>
              <a:solidFill>
                <a:schemeClr val="tx1"/>
              </a:solidFill>
              <a:effectLst>
                <a:outerShdw blurRad="38100" dist="19050" dir="2700000" algn="tl" rotWithShape="0">
                  <a:schemeClr val="dk1">
                    <a:alpha val="40000"/>
                  </a:schemeClr>
                </a:outerShdw>
              </a:effectLst>
            </a:endParaRPr>
          </a:p>
          <a:p>
            <a:pPr algn="ctr"/>
            <a:r>
              <a:rPr lang="fr-FR" sz="2400" i="1" dirty="0">
                <a:ln w="0"/>
                <a:solidFill>
                  <a:schemeClr val="tx1"/>
                </a:solidFill>
                <a:effectLst>
                  <a:outerShdw blurRad="38100" dist="19050" dir="2700000" algn="tl" rotWithShape="0">
                    <a:schemeClr val="dk1">
                      <a:alpha val="40000"/>
                    </a:schemeClr>
                  </a:outerShdw>
                </a:effectLst>
              </a:rPr>
              <a:t>Sa propre méthode pour l’étudier</a:t>
            </a:r>
          </a:p>
          <a:p>
            <a:pPr algn="ctr"/>
            <a:endParaRPr lang="fr-FR" sz="2400" u="sng" dirty="0">
              <a:ln w="0"/>
              <a:solidFill>
                <a:schemeClr val="tx1"/>
              </a:solidFill>
              <a:effectLst>
                <a:outerShdw blurRad="38100" dist="19050" dir="2700000" algn="tl" rotWithShape="0">
                  <a:schemeClr val="dk1">
                    <a:alpha val="40000"/>
                  </a:schemeClr>
                </a:outerShdw>
              </a:effectLst>
            </a:endParaRPr>
          </a:p>
          <a:p>
            <a:pPr algn="ctr"/>
            <a:endParaRPr lang="fr-FR" dirty="0"/>
          </a:p>
        </p:txBody>
      </p:sp>
      <p:sp>
        <p:nvSpPr>
          <p:cNvPr id="11" name="Rectangle : coins arrondis 10">
            <a:extLst>
              <a:ext uri="{FF2B5EF4-FFF2-40B4-BE49-F238E27FC236}">
                <a16:creationId xmlns:a16="http://schemas.microsoft.com/office/drawing/2014/main" xmlns="" id="{F975B79C-5266-4EA3-8BD3-E9A09B8FC67E}"/>
              </a:ext>
            </a:extLst>
          </p:cNvPr>
          <p:cNvSpPr/>
          <p:nvPr/>
        </p:nvSpPr>
        <p:spPr>
          <a:xfrm>
            <a:off x="2275232" y="1646927"/>
            <a:ext cx="7863510" cy="4661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2400" b="1" dirty="0">
              <a:ln/>
              <a:solidFill>
                <a:schemeClr val="tx1"/>
              </a:solidFill>
            </a:endParaRPr>
          </a:p>
          <a:p>
            <a:pPr algn="ctr"/>
            <a:r>
              <a:rPr lang="fr-FR" sz="2400" b="1" dirty="0">
                <a:ln/>
                <a:solidFill>
                  <a:schemeClr val="tx1"/>
                </a:solidFill>
              </a:rPr>
              <a:t>Toute discipline scientifique doit obligatoirement avoir :</a:t>
            </a:r>
          </a:p>
          <a:p>
            <a:pPr algn="ctr"/>
            <a:endParaRPr lang="fr-FR" sz="2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xmlns="" val="31286126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par>
                          <p:cTn id="11" fill="hold">
                            <p:stCondLst>
                              <p:cond delay="500"/>
                            </p:stCondLst>
                            <p:childTnLst>
                              <p:par>
                                <p:cTn id="12" presetID="18" presetClass="emph" presetSubtype="0" fill="hold" grpId="0" nodeType="afterEffect">
                                  <p:stCondLst>
                                    <p:cond delay="0"/>
                                  </p:stCondLst>
                                  <p:iterate type="lt">
                                    <p:tmPct val="4000"/>
                                  </p:iterate>
                                  <p:childTnLst>
                                    <p:set>
                                      <p:cBhvr override="childStyle">
                                        <p:cTn id="13" dur="500" fill="hold"/>
                                        <p:tgtEl>
                                          <p:spTgt spid="9"/>
                                        </p:tgtEl>
                                        <p:attrNameLst>
                                          <p:attrName>style.textDecorationUnderline</p:attrName>
                                        </p:attrNameLst>
                                      </p:cBhvr>
                                      <p:to>
                                        <p:strVal val="true"/>
                                      </p:to>
                                    </p:set>
                                  </p:childTnLst>
                                </p:cTn>
                              </p:par>
                              <p:par>
                                <p:cTn id="14" presetID="18" presetClass="emph" presetSubtype="0" fill="hold" grpId="0" nodeType="withEffect">
                                  <p:stCondLst>
                                    <p:cond delay="0"/>
                                  </p:stCondLst>
                                  <p:iterate type="lt">
                                    <p:tmPct val="4000"/>
                                  </p:iterate>
                                  <p:childTnLst>
                                    <p:set>
                                      <p:cBhvr override="childStyle">
                                        <p:cTn id="15" dur="500" fill="hold"/>
                                        <p:tgtEl>
                                          <p:spTgt spid="1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3149</TotalTime>
  <Words>4202</Words>
  <Application>Microsoft Office PowerPoint</Application>
  <PresentationFormat>Personnalisé</PresentationFormat>
  <Paragraphs>861</Paragraphs>
  <Slides>69</Slides>
  <Notes>34</Notes>
  <HiddenSlides>0</HiddenSlides>
  <MMClips>0</MMClips>
  <ScaleCrop>false</ScaleCrop>
  <HeadingPairs>
    <vt:vector size="4" baseType="variant">
      <vt:variant>
        <vt:lpstr>Thème</vt:lpstr>
      </vt:variant>
      <vt:variant>
        <vt:i4>1</vt:i4>
      </vt:variant>
      <vt:variant>
        <vt:lpstr>Titres des diapositives</vt:lpstr>
      </vt:variant>
      <vt:variant>
        <vt:i4>69</vt:i4>
      </vt:variant>
    </vt:vector>
  </HeadingPairs>
  <TitlesOfParts>
    <vt:vector size="70" baseType="lpstr">
      <vt:lpstr>Thème Office</vt:lpstr>
      <vt:lpstr>Faculté des sciences humaines et sociales  Département des sciences humaines Module : Ecoles et Méthodes  Licence I </vt:lpstr>
      <vt:lpstr>     Aperçu du programme de S2</vt:lpstr>
      <vt:lpstr>Diapositive 3</vt:lpstr>
      <vt:lpstr>Introduction Programme de 2ème semestre </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Faculté des sciences humaines et sociales  Département des sciences humaines Module : Ecoles et Méthodes  Licence I</dc:title>
  <dc:creator>toshiba</dc:creator>
  <cp:lastModifiedBy>usa</cp:lastModifiedBy>
  <cp:revision>215</cp:revision>
  <dcterms:created xsi:type="dcterms:W3CDTF">2019-02-25T21:09:54Z</dcterms:created>
  <dcterms:modified xsi:type="dcterms:W3CDTF">2021-05-08T21:56:57Z</dcterms:modified>
</cp:coreProperties>
</file>