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9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8" r:id="rId6"/>
    <p:sldMasterId id="2147483696" r:id="rId7"/>
    <p:sldMasterId id="2147483714" r:id="rId8"/>
    <p:sldMasterId id="2147483732" r:id="rId9"/>
    <p:sldMasterId id="2147483750" r:id="rId10"/>
    <p:sldMasterId id="2147483768" r:id="rId11"/>
    <p:sldMasterId id="2147483786" r:id="rId12"/>
    <p:sldMasterId id="2147483822" r:id="rId13"/>
  </p:sldMasterIdLst>
  <p:sldIdLst>
    <p:sldId id="256" r:id="rId14"/>
    <p:sldId id="271" r:id="rId15"/>
    <p:sldId id="273" r:id="rId16"/>
    <p:sldId id="274" r:id="rId17"/>
    <p:sldId id="289" r:id="rId18"/>
    <p:sldId id="275" r:id="rId19"/>
    <p:sldId id="276" r:id="rId20"/>
    <p:sldId id="277" r:id="rId21"/>
    <p:sldId id="290" r:id="rId22"/>
    <p:sldId id="292" r:id="rId23"/>
    <p:sldId id="280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906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667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6326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3686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787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786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242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584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609211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7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759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559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8116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422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971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819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225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22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0866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33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8632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5080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275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6075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323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110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1307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696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677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1315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85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671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513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5395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2257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315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456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3623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498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473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332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4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5274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292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626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55267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2144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412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2264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452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2492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7840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93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469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1954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825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1604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590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8687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86890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81035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214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20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3555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711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63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0379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2983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688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845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2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0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36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36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45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9497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45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26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16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32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53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12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468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09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25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26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517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814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50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510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8350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431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45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19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483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920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2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385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090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7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981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876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49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439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16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782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696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88622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902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7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275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380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9722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33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139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496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881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668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973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6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05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008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533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284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72458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506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434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365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177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02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332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641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875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272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249486"/>
            <a:ext cx="3487337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249485"/>
            <a:ext cx="348495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167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374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780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722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4450881" cy="163988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609602"/>
            <a:ext cx="2750018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2249486"/>
            <a:ext cx="4450883" cy="354171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836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68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756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7634" y="73239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764972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342900"/>
            <a:r>
              <a:rPr lang="en-US" sz="6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55582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120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360263"/>
            <a:ext cx="240655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363435"/>
            <a:ext cx="2396873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929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09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552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550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1"/>
            <a:ext cx="1728788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5410202"/>
            <a:ext cx="3843665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677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679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4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17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9.xml"/><Relationship Id="rId16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5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4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334-7E8B-4320-A1E2-4B05AC15A670}" type="datetimeFigureOut">
              <a:rPr lang="fr-FR" smtClean="0"/>
              <a:pPr/>
              <a:t>24/02/2021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37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21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76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152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24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38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17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108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1"/>
            <a:ext cx="9040416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48A87A34-81AB-432B-8DAE-1953F412C12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2/24/2021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/>
            <a:fld id="{6D22F896-40B5-4ADD-8801-0D06FADFA09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342900"/>
              <a:t>‹N°›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20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3" name="Picture 169" descr="C:\Users\Tom\AppData\Local\Microsoft\Windows\Temporary Internet Files\Content.IE5\3TCQXQ9O\MPj040694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fr-FR" sz="3600" b="1" dirty="0" smtClean="0">
                <a:solidFill>
                  <a:srgbClr val="FFFF00"/>
                </a:solidFill>
              </a:rPr>
              <a:t>Les processus d’acquisitions des programmes moteurs : les étapes de l’apprentissage.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1840" y="-12816"/>
            <a:ext cx="7429499" cy="1478570"/>
          </a:xfrm>
        </p:spPr>
        <p:txBody>
          <a:bodyPr/>
          <a:lstStyle/>
          <a:p>
            <a:pPr eaLnBrk="1" hangingPunct="1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courbes d’apprentissage.</a:t>
            </a:r>
          </a:p>
        </p:txBody>
      </p:sp>
      <p:sp>
        <p:nvSpPr>
          <p:cNvPr id="62467" name="Line 5"/>
          <p:cNvSpPr>
            <a:spLocks noChangeShapeType="1"/>
          </p:cNvSpPr>
          <p:nvPr/>
        </p:nvSpPr>
        <p:spPr bwMode="auto">
          <a:xfrm flipV="1">
            <a:off x="755650" y="1557338"/>
            <a:ext cx="0" cy="4608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468" name="Line 6"/>
          <p:cNvSpPr>
            <a:spLocks noChangeShapeType="1"/>
          </p:cNvSpPr>
          <p:nvPr/>
        </p:nvSpPr>
        <p:spPr bwMode="auto">
          <a:xfrm flipV="1">
            <a:off x="755650" y="6165850"/>
            <a:ext cx="73453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1476375" y="6237288"/>
            <a:ext cx="6337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b="1"/>
              <a:t>Temps</a:t>
            </a:r>
          </a:p>
        </p:txBody>
      </p:sp>
      <p:sp>
        <p:nvSpPr>
          <p:cNvPr id="62470" name="Text Box 9"/>
          <p:cNvSpPr txBox="1">
            <a:spLocks noChangeArrowheads="1"/>
          </p:cNvSpPr>
          <p:nvPr/>
        </p:nvSpPr>
        <p:spPr bwMode="auto">
          <a:xfrm rot="10800000">
            <a:off x="322263" y="1776413"/>
            <a:ext cx="87153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b="1"/>
              <a:t>Performance (apprentissage).</a:t>
            </a:r>
          </a:p>
          <a:p>
            <a:pPr eaLnBrk="1" hangingPunct="1">
              <a:spcBef>
                <a:spcPct val="50000"/>
              </a:spcBef>
            </a:pPr>
            <a:endParaRPr lang="fr-FR" b="1"/>
          </a:p>
        </p:txBody>
      </p:sp>
      <p:sp>
        <p:nvSpPr>
          <p:cNvPr id="62471" name="Freeform 10"/>
          <p:cNvSpPr>
            <a:spLocks/>
          </p:cNvSpPr>
          <p:nvPr/>
        </p:nvSpPr>
        <p:spPr bwMode="auto">
          <a:xfrm>
            <a:off x="1116013" y="2060575"/>
            <a:ext cx="5688012" cy="3600450"/>
          </a:xfrm>
          <a:custGeom>
            <a:avLst/>
            <a:gdLst>
              <a:gd name="T0" fmla="*/ 0 w 3583"/>
              <a:gd name="T1" fmla="*/ 2147483646 h 2268"/>
              <a:gd name="T2" fmla="*/ 2147483646 w 3583"/>
              <a:gd name="T3" fmla="*/ 2147483646 h 2268"/>
              <a:gd name="T4" fmla="*/ 2147483646 w 3583"/>
              <a:gd name="T5" fmla="*/ 2147483646 h 2268"/>
              <a:gd name="T6" fmla="*/ 2147483646 w 3583"/>
              <a:gd name="T7" fmla="*/ 2147483646 h 2268"/>
              <a:gd name="T8" fmla="*/ 2147483646 w 3583"/>
              <a:gd name="T9" fmla="*/ 2147483646 h 2268"/>
              <a:gd name="T10" fmla="*/ 2147483646 w 3583"/>
              <a:gd name="T11" fmla="*/ 2147483646 h 2268"/>
              <a:gd name="T12" fmla="*/ 2147483646 w 3583"/>
              <a:gd name="T13" fmla="*/ 2147483646 h 2268"/>
              <a:gd name="T14" fmla="*/ 2147483646 w 3583"/>
              <a:gd name="T15" fmla="*/ 2147483646 h 2268"/>
              <a:gd name="T16" fmla="*/ 2147483646 w 3583"/>
              <a:gd name="T17" fmla="*/ 0 h 22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583" h="2268">
                <a:moveTo>
                  <a:pt x="0" y="2268"/>
                </a:moveTo>
                <a:cubicBezTo>
                  <a:pt x="280" y="2177"/>
                  <a:pt x="560" y="2086"/>
                  <a:pt x="726" y="1905"/>
                </a:cubicBezTo>
                <a:cubicBezTo>
                  <a:pt x="892" y="1724"/>
                  <a:pt x="824" y="1324"/>
                  <a:pt x="998" y="1180"/>
                </a:cubicBezTo>
                <a:cubicBezTo>
                  <a:pt x="1172" y="1036"/>
                  <a:pt x="1588" y="1134"/>
                  <a:pt x="1769" y="1043"/>
                </a:cubicBezTo>
                <a:cubicBezTo>
                  <a:pt x="1950" y="952"/>
                  <a:pt x="2003" y="726"/>
                  <a:pt x="2086" y="635"/>
                </a:cubicBezTo>
                <a:cubicBezTo>
                  <a:pt x="2169" y="544"/>
                  <a:pt x="2185" y="469"/>
                  <a:pt x="2268" y="499"/>
                </a:cubicBezTo>
                <a:cubicBezTo>
                  <a:pt x="2351" y="529"/>
                  <a:pt x="2449" y="877"/>
                  <a:pt x="2585" y="817"/>
                </a:cubicBezTo>
                <a:cubicBezTo>
                  <a:pt x="2721" y="757"/>
                  <a:pt x="2918" y="272"/>
                  <a:pt x="3084" y="136"/>
                </a:cubicBezTo>
                <a:cubicBezTo>
                  <a:pt x="3250" y="0"/>
                  <a:pt x="3500" y="23"/>
                  <a:pt x="3583" y="0"/>
                </a:cubicBezTo>
              </a:path>
            </a:pathLst>
          </a:custGeom>
          <a:noFill/>
          <a:ln w="57150" cmpd="sng">
            <a:solidFill>
              <a:srgbClr val="FB25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99347" name="Group 19"/>
          <p:cNvGrpSpPr>
            <a:grpSpLocks/>
          </p:cNvGrpSpPr>
          <p:nvPr/>
        </p:nvGrpSpPr>
        <p:grpSpPr bwMode="auto">
          <a:xfrm>
            <a:off x="2195513" y="3644900"/>
            <a:ext cx="5761037" cy="1798638"/>
            <a:chOff x="1383" y="2296"/>
            <a:chExt cx="3629" cy="1133"/>
          </a:xfrm>
        </p:grpSpPr>
        <p:sp>
          <p:nvSpPr>
            <p:cNvPr id="62477" name="Line 12"/>
            <p:cNvSpPr>
              <a:spLocks noChangeShapeType="1"/>
            </p:cNvSpPr>
            <p:nvPr/>
          </p:nvSpPr>
          <p:spPr bwMode="auto">
            <a:xfrm flipH="1" flipV="1">
              <a:off x="2290" y="2432"/>
              <a:ext cx="59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62478" name="Rectangle 13"/>
            <p:cNvSpPr>
              <a:spLocks noChangeArrowheads="1"/>
            </p:cNvSpPr>
            <p:nvPr/>
          </p:nvSpPr>
          <p:spPr bwMode="auto">
            <a:xfrm>
              <a:off x="2835" y="2976"/>
              <a:ext cx="2177" cy="45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/>
                <a:t>Pallier d’apprentissage</a:t>
              </a:r>
            </a:p>
            <a:p>
              <a:pPr algn="ctr" eaLnBrk="1" hangingPunct="1"/>
              <a:r>
                <a:rPr lang="fr-FR"/>
                <a:t>(=phase de maturation)</a:t>
              </a:r>
            </a:p>
          </p:txBody>
        </p:sp>
        <p:sp>
          <p:nvSpPr>
            <p:cNvPr id="62479" name="Oval 16"/>
            <p:cNvSpPr>
              <a:spLocks noChangeArrowheads="1"/>
            </p:cNvSpPr>
            <p:nvPr/>
          </p:nvSpPr>
          <p:spPr bwMode="auto">
            <a:xfrm>
              <a:off x="1383" y="2296"/>
              <a:ext cx="1542" cy="22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</p:grpSp>
      <p:grpSp>
        <p:nvGrpSpPr>
          <p:cNvPr id="99346" name="Group 18"/>
          <p:cNvGrpSpPr>
            <a:grpSpLocks/>
          </p:cNvGrpSpPr>
          <p:nvPr/>
        </p:nvGrpSpPr>
        <p:grpSpPr bwMode="auto">
          <a:xfrm>
            <a:off x="1476375" y="1700213"/>
            <a:ext cx="4535488" cy="1873250"/>
            <a:chOff x="930" y="1071"/>
            <a:chExt cx="2857" cy="1180"/>
          </a:xfrm>
        </p:grpSpPr>
        <p:sp>
          <p:nvSpPr>
            <p:cNvPr id="62474" name="Line 14"/>
            <p:cNvSpPr>
              <a:spLocks noChangeShapeType="1"/>
            </p:cNvSpPr>
            <p:nvPr/>
          </p:nvSpPr>
          <p:spPr bwMode="auto">
            <a:xfrm>
              <a:off x="2200" y="1525"/>
              <a:ext cx="1043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475" name="Rectangle 15"/>
            <p:cNvSpPr>
              <a:spLocks noChangeArrowheads="1"/>
            </p:cNvSpPr>
            <p:nvPr/>
          </p:nvSpPr>
          <p:spPr bwMode="auto">
            <a:xfrm>
              <a:off x="930" y="1071"/>
              <a:ext cx="1315" cy="95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fr-FR"/>
                <a:t>Phénomène de régression (=phase de restructuration gestuelle)</a:t>
              </a:r>
            </a:p>
          </p:txBody>
        </p:sp>
        <p:sp>
          <p:nvSpPr>
            <p:cNvPr id="62476" name="Oval 17"/>
            <p:cNvSpPr>
              <a:spLocks noChangeArrowheads="1"/>
            </p:cNvSpPr>
            <p:nvPr/>
          </p:nvSpPr>
          <p:spPr bwMode="auto">
            <a:xfrm>
              <a:off x="3016" y="1706"/>
              <a:ext cx="771" cy="545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348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9672" y="2780928"/>
            <a:ext cx="6593681" cy="875432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Merci pour votre attentio</a:t>
            </a:r>
            <a:r>
              <a:rPr lang="fr-FR" b="1" dirty="0">
                <a:solidFill>
                  <a:srgbClr val="FF0000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95892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842227"/>
            <a:ext cx="885698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dirty="0" smtClean="0">
                <a:solidFill>
                  <a:srgbClr val="FFFF00"/>
                </a:solidFill>
              </a:rPr>
              <a:t>Le modèle de Fitts  </a:t>
            </a:r>
            <a:r>
              <a:rPr lang="fr-FR" sz="5400" dirty="0">
                <a:solidFill>
                  <a:srgbClr val="FFFF00"/>
                </a:solidFill>
              </a:rPr>
              <a:t>(1964</a:t>
            </a:r>
            <a:r>
              <a:rPr lang="fr-FR" sz="5400" dirty="0" smtClean="0">
                <a:solidFill>
                  <a:srgbClr val="FFFF00"/>
                </a:solidFill>
              </a:rPr>
              <a:t>)</a:t>
            </a:r>
          </a:p>
          <a:p>
            <a:pPr algn="ctr"/>
            <a:endParaRPr lang="fr-FR" sz="40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6" y="3789040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Quels sont les stades d’apprentissage de </a:t>
            </a:r>
            <a:r>
              <a:rPr lang="fr-FR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Fitts (1964)</a:t>
            </a:r>
            <a:endParaRPr lang="fr-FR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665106" cy="108012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Fitts </a:t>
            </a:r>
            <a:r>
              <a:rPr lang="fr-FR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perceptual</a:t>
            </a:r>
            <a:r>
              <a:rPr lang="fr-F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r>
              <a:rPr lang="fr-F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</a:t>
            </a:r>
            <a:r>
              <a:rPr lang="fr-F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fr-FR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(1964)</a:t>
            </a:r>
            <a:endParaRPr lang="fr-FR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907704" y="1772816"/>
            <a:ext cx="58326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Stade cognitif </a:t>
            </a:r>
            <a:endParaRPr lang="fr-F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907704" y="3356992"/>
            <a:ext cx="58326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Stade associatif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907704" y="4941168"/>
            <a:ext cx="58326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Stade autonome </a:t>
            </a:r>
          </a:p>
        </p:txBody>
      </p:sp>
      <p:sp>
        <p:nvSpPr>
          <p:cNvPr id="9" name="Flèche vers le bas 8"/>
          <p:cNvSpPr/>
          <p:nvPr/>
        </p:nvSpPr>
        <p:spPr>
          <a:xfrm>
            <a:off x="4572000" y="2420888"/>
            <a:ext cx="576064" cy="93610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45" y="4005064"/>
            <a:ext cx="62794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1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665106" cy="504056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Fitts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perceptual</a:t>
            </a:r>
            <a:r>
              <a:rPr lang="fr-F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</a:t>
            </a:r>
            <a:r>
              <a:rPr lang="fr-F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</a:t>
            </a:r>
            <a:r>
              <a:rPr lang="fr-F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fr-FR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(1964)</a:t>
            </a:r>
            <a:endParaRPr lang="fr-FR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archemin horizontal 4"/>
          <p:cNvSpPr/>
          <p:nvPr/>
        </p:nvSpPr>
        <p:spPr>
          <a:xfrm>
            <a:off x="107504" y="408965"/>
            <a:ext cx="8881130" cy="23719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Stade cognitif</a:t>
            </a:r>
          </a:p>
          <a:p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pratiquant cherche à comprendre le but et les mises en œuvre de la tache</a:t>
            </a:r>
          </a:p>
          <a:p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verbalisation, les explications, les démonstrations,,, sont très utiles à ce stade</a:t>
            </a:r>
          </a:p>
          <a:p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participant fait beaucoup d’erreurs</a:t>
            </a:r>
          </a:p>
          <a:p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progresse beaucoup</a:t>
            </a:r>
          </a:p>
          <a:p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attention est très sollicitée</a:t>
            </a:r>
          </a:p>
          <a:p>
            <a:r>
              <a:rPr lang="fr-FR" dirty="0" smtClean="0"/>
              <a:t>,</a:t>
            </a:r>
          </a:p>
          <a:p>
            <a:endParaRPr lang="fr-FR" dirty="0"/>
          </a:p>
        </p:txBody>
      </p:sp>
      <p:sp>
        <p:nvSpPr>
          <p:cNvPr id="6" name="Parchemin horizontal 5"/>
          <p:cNvSpPr/>
          <p:nvPr/>
        </p:nvSpPr>
        <p:spPr>
          <a:xfrm>
            <a:off x="107504" y="2420888"/>
            <a:ext cx="8881130" cy="25202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Stade associatif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participant construit son pattern de mouvement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associe les causes aux conséquences de ses mouvements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pratiquant fait moins d’erreurs qu’au stade cognitif et son attention est moins sollicitée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archemin horizontal 6"/>
          <p:cNvSpPr/>
          <p:nvPr/>
        </p:nvSpPr>
        <p:spPr>
          <a:xfrm>
            <a:off x="107504" y="4626914"/>
            <a:ext cx="8881130" cy="208801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Stade autonome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mouvements sont automatisés et efficaces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L’attention du pratiquant n’est plus sollicitée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performances sont très élevées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pratiquant ne fait quasiment plus d’erreurs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progrès sont très lents</a:t>
            </a:r>
            <a:endParaRPr lang="fr-F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21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060848"/>
            <a:ext cx="8568952" cy="354171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fr-FR" sz="2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stade cognitif ou verbal-moteur  :</a:t>
            </a:r>
            <a:endParaRPr lang="fr-FR" sz="2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Intense activité cognitive.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Nouveauté de la tâche.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Grande quantité d’informations à gérer.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Identifier l’objectif et les procédures à employer.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Choix d’un « plan d’action ».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Mouvements saccadés et fragmentés.</a:t>
            </a:r>
          </a:p>
          <a:p>
            <a:pPr lvl="1" eaLnBrk="1" hangingPunct="1">
              <a:lnSpc>
                <a:spcPct val="90000"/>
              </a:lnSpc>
            </a:pPr>
            <a:r>
              <a:rPr lang="fr-F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(Problèmes affectifs).</a:t>
            </a:r>
          </a:p>
          <a:p>
            <a:pPr lvl="1" eaLnBrk="1" hangingPunct="1">
              <a:lnSpc>
                <a:spcPct val="90000"/>
              </a:lnSpc>
            </a:pPr>
            <a:endParaRPr lang="fr-F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fr-FR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3" name="Rectangle 4"/>
          <p:cNvSpPr>
            <a:spLocks noGrp="1" noChangeArrowheads="1"/>
          </p:cNvSpPr>
          <p:nvPr>
            <p:ph type="title"/>
          </p:nvPr>
        </p:nvSpPr>
        <p:spPr>
          <a:xfrm>
            <a:off x="406370" y="404664"/>
            <a:ext cx="8342094" cy="1478570"/>
          </a:xfrm>
          <a:noFill/>
        </p:spPr>
        <p:txBody>
          <a:bodyPr/>
          <a:lstStyle/>
          <a:p>
            <a:pPr algn="just" eaLnBrk="1" hangingPunct="1"/>
            <a:r>
              <a:rPr lang="fr-F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processus d’acquisitions des programmes moteurs : les étapes de l’apprentissage.</a:t>
            </a:r>
          </a:p>
        </p:txBody>
      </p:sp>
    </p:spTree>
    <p:extLst>
      <p:ext uri="{BB962C8B-B14F-4D97-AF65-F5344CB8AC3E}">
        <p14:creationId xmlns:p14="http://schemas.microsoft.com/office/powerpoint/2010/main" val="6185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476672"/>
            <a:ext cx="85689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stade moteur ou associatif :</a:t>
            </a:r>
          </a:p>
          <a:p>
            <a:pPr lvl="1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plupart des problèmes cognitifs ont été résolus.</a:t>
            </a:r>
          </a:p>
          <a:p>
            <a:pPr lvl="1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Affinement progressif du programme moteur.</a:t>
            </a:r>
          </a:p>
          <a:p>
            <a:pPr lvl="1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Établissement des règles de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paramétrisation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Amélioration de l’anticipation du mouvement et traitement des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feed-backs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Amélioration de la régularité des réponses et diminution du coût énergétique.</a:t>
            </a:r>
          </a:p>
          <a:p>
            <a:pPr lvl="1"/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FR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stade dure plus longtemps que le premier.</a:t>
            </a: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7544" y="764704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lang="fr-FR" sz="2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Stade autonome :</a:t>
            </a: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Automatisation des processus</a:t>
            </a: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Libération du contrôle attentionnel</a:t>
            </a: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Accroissement de l’efficience énergétique de l’habileté</a:t>
            </a: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Persistance de progrès</a:t>
            </a:r>
          </a:p>
          <a:p>
            <a:pPr marL="692150" marR="0" lvl="1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Augmentation de la confiance en soi et des capacités d’auto-analyse</a:t>
            </a:r>
          </a:p>
        </p:txBody>
      </p:sp>
    </p:spTree>
    <p:extLst>
      <p:ext uri="{BB962C8B-B14F-4D97-AF65-F5344CB8AC3E}">
        <p14:creationId xmlns:p14="http://schemas.microsoft.com/office/powerpoint/2010/main" val="381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4288" y="6021288"/>
            <a:ext cx="1872208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95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90500"/>
            <a:ext cx="8893175" cy="7691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L’identification des progrès </a:t>
            </a:r>
            <a:r>
              <a:rPr lang="fr-FR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dûs</a:t>
            </a:r>
            <a: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l’apprentissage.</a:t>
            </a:r>
            <a:br>
              <a:rPr lang="fr-F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3276600" y="3429000"/>
            <a:ext cx="2808288" cy="720725"/>
          </a:xfrm>
          <a:prstGeom prst="rect">
            <a:avLst/>
          </a:prstGeom>
          <a:solidFill>
            <a:srgbClr val="FFFF00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sz="2800" b="1" dirty="0">
                <a:solidFill>
                  <a:schemeClr val="bg1"/>
                </a:solidFill>
              </a:rPr>
              <a:t>LES PROGRES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250825" y="2060575"/>
            <a:ext cx="2808288" cy="1079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dirty="0"/>
              <a:t>L’amélioration de la stabilité et de l’adaptabilité du geste.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6084888" y="2060575"/>
            <a:ext cx="2808287" cy="1079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fr-FR"/>
              <a:t>L’augmentation de la précision et de la vitesse d’exécution du geste.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3348038" y="1125538"/>
            <a:ext cx="2447925" cy="1079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fr-FR"/>
              <a:t>L’amélioration de la fluidité du geste.</a:t>
            </a:r>
          </a:p>
        </p:txBody>
      </p:sp>
      <p:sp>
        <p:nvSpPr>
          <p:cNvPr id="98312" name="Rectangle 8"/>
          <p:cNvSpPr>
            <a:spLocks noChangeArrowheads="1"/>
          </p:cNvSpPr>
          <p:nvPr/>
        </p:nvSpPr>
        <p:spPr bwMode="auto">
          <a:xfrm>
            <a:off x="6551613" y="4292600"/>
            <a:ext cx="2592387" cy="1079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fr-FR"/>
              <a:t>La centration sur les aspects stratégiques de la situation.</a:t>
            </a:r>
          </a:p>
        </p:txBody>
      </p: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3563938" y="5516563"/>
            <a:ext cx="2808287" cy="1079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dirty="0"/>
              <a:t>La modification des prises d’informations visuelles (les stratégies d’exploration visuelle).</a:t>
            </a: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395288" y="4437063"/>
            <a:ext cx="2808287" cy="1079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fr-FR"/>
              <a:t>La modification des modes de contrôle du geste.</a:t>
            </a:r>
          </a:p>
        </p:txBody>
      </p:sp>
      <p:sp>
        <p:nvSpPr>
          <p:cNvPr id="61450" name="Line 11"/>
          <p:cNvSpPr>
            <a:spLocks noChangeShapeType="1"/>
          </p:cNvSpPr>
          <p:nvPr/>
        </p:nvSpPr>
        <p:spPr bwMode="auto">
          <a:xfrm flipH="1">
            <a:off x="2987675" y="4221163"/>
            <a:ext cx="504825" cy="3603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 flipV="1">
            <a:off x="5868988" y="2997200"/>
            <a:ext cx="43180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 flipH="1" flipV="1">
            <a:off x="2916238" y="2924175"/>
            <a:ext cx="576262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53" name="Line 14"/>
          <p:cNvSpPr>
            <a:spLocks noChangeShapeType="1"/>
          </p:cNvSpPr>
          <p:nvPr/>
        </p:nvSpPr>
        <p:spPr bwMode="auto">
          <a:xfrm flipH="1" flipV="1">
            <a:off x="4500563" y="2205038"/>
            <a:ext cx="0" cy="12239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54" name="Line 15"/>
          <p:cNvSpPr>
            <a:spLocks noChangeShapeType="1"/>
          </p:cNvSpPr>
          <p:nvPr/>
        </p:nvSpPr>
        <p:spPr bwMode="auto">
          <a:xfrm flipH="1">
            <a:off x="4572000" y="4221163"/>
            <a:ext cx="0" cy="12239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455" name="Line 16"/>
          <p:cNvSpPr>
            <a:spLocks noChangeShapeType="1"/>
          </p:cNvSpPr>
          <p:nvPr/>
        </p:nvSpPr>
        <p:spPr bwMode="auto">
          <a:xfrm>
            <a:off x="6013450" y="4221163"/>
            <a:ext cx="646113" cy="2159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5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98310" grpId="0" animBg="1"/>
      <p:bldP spid="98311" grpId="0" animBg="1"/>
      <p:bldP spid="98312" grpId="0" animBg="1"/>
      <p:bldP spid="98313" grpId="0" animBg="1"/>
      <p:bldP spid="98314" grpId="0" animBg="1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1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2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3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6.xml><?xml version="1.0" encoding="utf-8"?>
<a:theme xmlns:a="http://schemas.openxmlformats.org/drawingml/2006/main" name="4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7.xml><?xml version="1.0" encoding="utf-8"?>
<a:theme xmlns:a="http://schemas.openxmlformats.org/drawingml/2006/main" name="5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8.xml><?xml version="1.0" encoding="utf-8"?>
<a:theme xmlns:a="http://schemas.openxmlformats.org/drawingml/2006/main" name="6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9.xml><?xml version="1.0" encoding="utf-8"?>
<a:theme xmlns:a="http://schemas.openxmlformats.org/drawingml/2006/main" name="7_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quiredFrom xmlns="6d93d202-47fc-4405-873a-cab67cc5f1b2" xsi:nil="true"/>
    <IsSearchable xmlns="6d93d202-47fc-4405-873a-cab67cc5f1b2">true</IsSearchable>
    <EditorialStatus xmlns="6d93d202-47fc-4405-873a-cab67cc5f1b2">Complete</EditorialStatus>
    <OriginAsset xmlns="6d93d202-47fc-4405-873a-cab67cc5f1b2" xsi:nil="true"/>
    <ThumbnailAssetId xmlns="6d93d202-47fc-4405-873a-cab67cc5f1b2" xsi:nil="true"/>
    <TrustLevel xmlns="6d93d202-47fc-4405-873a-cab67cc5f1b2">3 Community New</TrustLevel>
    <MarketSpecific xmlns="6d93d202-47fc-4405-873a-cab67cc5f1b2">true</MarketSpecific>
    <TPNamespace xmlns="6d93d202-47fc-4405-873a-cab67cc5f1b2" xsi:nil="true"/>
    <DirectSourceMarket xmlns="6d93d202-47fc-4405-873a-cab67cc5f1b2">english</DirectSourceMarket>
    <MachineTranslated xmlns="6d93d202-47fc-4405-873a-cab67cc5f1b2">false</MachineTranslated>
    <PlannedPubDate xmlns="6d93d202-47fc-4405-873a-cab67cc5f1b2" xsi:nil="true"/>
    <SubmitterId xmlns="6d93d202-47fc-4405-873a-cab67cc5f1b2">9c60ae39-ee33-43c2-b863-454968d0f2cc</SubmitterId>
    <Downloads xmlns="6d93d202-47fc-4405-873a-cab67cc5f1b2">0</Downloads>
    <OriginalSourceMarket xmlns="6d93d202-47fc-4405-873a-cab67cc5f1b2">english</OriginalSourceMarket>
    <PublishTargets xmlns="6d93d202-47fc-4405-873a-cab67cc5f1b2">OfficeOnline</PublishTargets>
    <ArtSampleDocs xmlns="6d93d202-47fc-4405-873a-cab67cc5f1b2" xsi:nil="true"/>
    <ApprovalLog xmlns="6d93d202-47fc-4405-873a-cab67cc5f1b2" xsi:nil="true"/>
    <ApprovalStatus xmlns="6d93d202-47fc-4405-873a-cab67cc5f1b2">InProgress</ApprovalStatus>
    <TPComponent xmlns="6d93d202-47fc-4405-873a-cab67cc5f1b2">PPTFiles</TPComponent>
    <EditorialTags xmlns="6d93d202-47fc-4405-873a-cab67cc5f1b2" xsi:nil="true"/>
    <TPExecutable xmlns="6d93d202-47fc-4405-873a-cab67cc5f1b2" xsi:nil="true"/>
    <LastHandOff xmlns="6d93d202-47fc-4405-873a-cab67cc5f1b2" xsi:nil="true"/>
    <BusinessGroup xmlns="6d93d202-47fc-4405-873a-cab67cc5f1b2" xsi:nil="true"/>
    <TPAppVersion xmlns="6d93d202-47fc-4405-873a-cab67cc5f1b2">12</TPAppVersion>
    <VoteCount xmlns="6d93d202-47fc-4405-873a-cab67cc5f1b2" xsi:nil="true"/>
    <APAuthor xmlns="6d93d202-47fc-4405-873a-cab67cc5f1b2">
      <UserInfo>
        <DisplayName>_o14migrate</DisplayName>
        <AccountId>266</AccountId>
        <AccountType/>
      </UserInfo>
    </APAuthor>
    <TPCommandLine xmlns="6d93d202-47fc-4405-873a-cab67cc5f1b2">{PP} /n {FilePath}</TPCommandLine>
    <UACurrentWords xmlns="6d93d202-47fc-4405-873a-cab67cc5f1b2" xsi:nil="true"/>
    <AssetId xmlns="6d93d202-47fc-4405-873a-cab67cc5f1b2">TP030007504</AssetId>
    <Manager xmlns="6d93d202-47fc-4405-873a-cab67cc5f1b2" xsi:nil="true"/>
    <NumericId xmlns="6d93d202-47fc-4405-873a-cab67cc5f1b2">-1</NumericId>
    <Component xmlns="64acb2c5-0a2b-4bda-bd34-58e36cbb80d2" xsi:nil="true"/>
    <HandoffToMSDN xmlns="6d93d202-47fc-4405-873a-cab67cc5f1b2" xsi:nil="true"/>
    <Markets xmlns="6d93d202-47fc-4405-873a-cab67cc5f1b2">
      <Value>2</Value>
    </Markets>
    <UALocComments xmlns="6d93d202-47fc-4405-873a-cab67cc5f1b2" xsi:nil="true"/>
    <UALocRecommendation xmlns="6d93d202-47fc-4405-873a-cab67cc5f1b2">Localize</UALocRecommendation>
    <AssetStart xmlns="6d93d202-47fc-4405-873a-cab67cc5f1b2">2010-04-16T14:27:06+00:00</AssetStart>
    <CrawlForDependencies xmlns="6d93d202-47fc-4405-873a-cab67cc5f1b2">false</CrawlForDependencies>
    <LastModifiedDateTime xmlns="6d93d202-47fc-4405-873a-cab67cc5f1b2" xsi:nil="true"/>
    <LastPublishResultLookup xmlns="6d93d202-47fc-4405-873a-cab67cc5f1b2" xsi:nil="true"/>
    <PublishStatusLookup xmlns="6d93d202-47fc-4405-873a-cab67cc5f1b2">
      <Value>328669</Value>
      <Value>502782</Value>
    </PublishStatusLookup>
    <AverageRating xmlns="6d93d202-47fc-4405-873a-cab67cc5f1b2" xsi:nil="true"/>
    <CSXUpdate xmlns="6d93d202-47fc-4405-873a-cab67cc5f1b2">false</CSXUpdate>
    <UAProjectedTotalWords xmlns="6d93d202-47fc-4405-873a-cab67cc5f1b2" xsi:nil="true"/>
    <AssetExpire xmlns="6d93d202-47fc-4405-873a-cab67cc5f1b2">2100-01-01T00:00:00+00:00</AssetExpire>
    <AssetType xmlns="6d93d202-47fc-4405-873a-cab67cc5f1b2">TP</AssetType>
    <IntlLangReviewDate xmlns="6d93d202-47fc-4405-873a-cab67cc5f1b2" xsi:nil="true"/>
    <TPFriendlyName xmlns="6d93d202-47fc-4405-873a-cab67cc5f1b2">Thème velo - BMX</TPFriendlyName>
    <IntlLangReview xmlns="6d93d202-47fc-4405-873a-cab67cc5f1b2" xsi:nil="true"/>
    <OOCacheId xmlns="6d93d202-47fc-4405-873a-cab67cc5f1b2" xsi:nil="true"/>
    <PolicheckWords xmlns="6d93d202-47fc-4405-873a-cab67cc5f1b2" xsi:nil="true"/>
    <TemplateStatus xmlns="6d93d202-47fc-4405-873a-cab67cc5f1b2">Complete</TemplateStatus>
    <CSXSubmissionMarket xmlns="6d93d202-47fc-4405-873a-cab67cc5f1b2" xsi:nil="true"/>
    <FriendlyTitle xmlns="6d93d202-47fc-4405-873a-cab67cc5f1b2" xsi:nil="true"/>
    <TPLaunchHelpLinkType xmlns="6d93d202-47fc-4405-873a-cab67cc5f1b2" xsi:nil="true"/>
    <Providers xmlns="6d93d202-47fc-4405-873a-cab67cc5f1b2" xsi:nil="true"/>
    <SourceTitle xmlns="6d93d202-47fc-4405-873a-cab67cc5f1b2">Thème velo - BMX</SourceTitle>
    <TemplateTemplateType xmlns="6d93d202-47fc-4405-873a-cab67cc5f1b2">PowerPoint 12 Default</TemplateTemplateType>
    <TimesCloned xmlns="6d93d202-47fc-4405-873a-cab67cc5f1b2" xsi:nil="true"/>
    <ClipArtFilename xmlns="6d93d202-47fc-4405-873a-cab67cc5f1b2" xsi:nil="true"/>
    <APDescription xmlns="6d93d202-47fc-4405-873a-cab67cc5f1b2" xsi:nil="true"/>
    <TPApplication xmlns="6d93d202-47fc-4405-873a-cab67cc5f1b2">PowerPoint</TPApplication>
    <CSXHash xmlns="6d93d202-47fc-4405-873a-cab67cc5f1b2">o5UgnHF/9LpbOGIz/3/+aB7fVns=</CSXHash>
    <PrimaryImageGen xmlns="6d93d202-47fc-4405-873a-cab67cc5f1b2">true</PrimaryImageGen>
    <ContentItem xmlns="6d93d202-47fc-4405-873a-cab67cc5f1b2" xsi:nil="true"/>
    <IsDeleted xmlns="6d93d202-47fc-4405-873a-cab67cc5f1b2">false</IsDeleted>
    <ShowIn xmlns="6d93d202-47fc-4405-873a-cab67cc5f1b2">Show everywhere</ShowIn>
    <BugNumber xmlns="6d93d202-47fc-4405-873a-cab67cc5f1b2" xsi:nil="true"/>
    <LegacyData xmlns="6d93d202-47fc-4405-873a-cab67cc5f1b2">ListingID:;Manager:;BuildStatus:Publish Passed;MockupPath:</LegacyData>
    <TPLaunchHelpLink xmlns="6d93d202-47fc-4405-873a-cab67cc5f1b2" xsi:nil="true"/>
    <Milestone xmlns="6d93d202-47fc-4405-873a-cab67cc5f1b2" xsi:nil="true"/>
    <UANotes xmlns="6d93d202-47fc-4405-873a-cab67cc5f1b2" xsi:nil="true"/>
    <Description0 xmlns="64acb2c5-0a2b-4bda-bd34-58e36cbb80d2" xsi:nil="true"/>
    <IntlLangReviewer xmlns="6d93d202-47fc-4405-873a-cab67cc5f1b2" xsi:nil="true"/>
    <IntlLocPriority xmlns="6d93d202-47fc-4405-873a-cab67cc5f1b2" xsi:nil="true"/>
    <OpenTemplate xmlns="6d93d202-47fc-4405-873a-cab67cc5f1b2">true</OpenTemplate>
    <Provider xmlns="6d93d202-47fc-4405-873a-cab67cc5f1b2" xsi:nil="true"/>
    <CSXSubmissionDate xmlns="6d93d202-47fc-4405-873a-cab67cc5f1b2">2009-10-11T07:00:00+00:00</CSXSubmissionDate>
    <TPClientViewer xmlns="6d93d202-47fc-4405-873a-cab67cc5f1b2" xsi:nil="true"/>
    <DSATActionTaken xmlns="6d93d202-47fc-4405-873a-cab67cc5f1b2" xsi:nil="true"/>
    <APEditor xmlns="6d93d202-47fc-4405-873a-cab67cc5f1b2">
      <UserInfo>
        <DisplayName>_o14migrate</DisplayName>
        <AccountId>266</AccountId>
        <AccountType/>
      </UserInfo>
    </APEditor>
    <TPInstallLocation xmlns="6d93d202-47fc-4405-873a-cab67cc5f1b2">{My Templates}</TPInstallLocation>
    <OutputCachingOn xmlns="6d93d202-47fc-4405-873a-cab67cc5f1b2">false</OutputCachingOn>
    <ParentAssetId xmlns="6d93d202-47fc-4405-873a-cab67cc5f1b2" xsi:nil="true"/>
    <LocManualTestRequired xmlns="6d93d202-47fc-4405-873a-cab67cc5f1b2">false</LocManualTestRequired>
    <LocalizationTagsTaxHTField0 xmlns="6d93d202-47fc-4405-873a-cab67cc5f1b2">
      <Terms xmlns="http://schemas.microsoft.com/office/infopath/2007/PartnerControls"/>
    </LocalizationTagsTaxHTField0>
    <CampaignTagsTaxHTField0 xmlns="6d93d202-47fc-4405-873a-cab67cc5f1b2">
      <Terms xmlns="http://schemas.microsoft.com/office/infopath/2007/PartnerControls"/>
    </CampaignTagsTaxHTField0>
    <LocLastLocAttemptVersionLookup xmlns="6d93d202-47fc-4405-873a-cab67cc5f1b2">169970</LocLastLocAttemptVersionLookup>
    <InternalTagsTaxHTField0 xmlns="6d93d202-47fc-4405-873a-cab67cc5f1b2">
      <Terms xmlns="http://schemas.microsoft.com/office/infopath/2007/PartnerControls"/>
    </InternalTagsTaxHTField0>
    <LocRecommendedHandoff xmlns="6d93d202-47fc-4405-873a-cab67cc5f1b2" xsi:nil="true"/>
    <BlockPublish xmlns="6d93d202-47fc-4405-873a-cab67cc5f1b2">false</BlockPublish>
    <LocComments xmlns="6d93d202-47fc-4405-873a-cab67cc5f1b2" xsi:nil="true"/>
    <TaxCatchAll xmlns="6d93d202-47fc-4405-873a-cab67cc5f1b2"/>
    <OriginalRelease xmlns="6d93d202-47fc-4405-873a-cab67cc5f1b2">14</OriginalRelease>
    <RecommendationsModifier xmlns="6d93d202-47fc-4405-873a-cab67cc5f1b2" xsi:nil="true"/>
    <ScenarioTagsTaxHTField0 xmlns="6d93d202-47fc-4405-873a-cab67cc5f1b2">
      <Terms xmlns="http://schemas.microsoft.com/office/infopath/2007/PartnerControls"/>
    </ScenarioTagsTaxHTField0>
    <FeatureTagsTaxHTField0 xmlns="6d93d202-47fc-4405-873a-cab67cc5f1b2">
      <Terms xmlns="http://schemas.microsoft.com/office/infopath/2007/PartnerControls"/>
    </FeatureTagsTaxHTField0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A96B64AE-5484-4CFD-9443-7E91873BC6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986CB0-5286-4514-9CB1-A0876DC4D0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7DB813-FF4B-4B19-BDA2-0C1C38439FE7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64acb2c5-0a2b-4bda-bd34-58e36cbb80d2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6d93d202-47fc-4405-873a-cab67cc5f1b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velo - BMX</Template>
  <TotalTime>95</TotalTime>
  <Words>284</Words>
  <Application>Microsoft Office PowerPoint</Application>
  <PresentationFormat>Affichage à l'écran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11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Tw Cen MT</vt:lpstr>
      <vt:lpstr>Wingdings</vt:lpstr>
      <vt:lpstr>Thème Office</vt:lpstr>
      <vt:lpstr>Circuit</vt:lpstr>
      <vt:lpstr>1_Circuit</vt:lpstr>
      <vt:lpstr>2_Circuit</vt:lpstr>
      <vt:lpstr>3_Circuit</vt:lpstr>
      <vt:lpstr>4_Circuit</vt:lpstr>
      <vt:lpstr>5_Circuit</vt:lpstr>
      <vt:lpstr>6_Circuit</vt:lpstr>
      <vt:lpstr>7_Circuit</vt:lpstr>
      <vt:lpstr>9_Circuit</vt:lpstr>
      <vt:lpstr>Les processus d’acquisitions des programmes moteurs : les étapes de l’apprentissage.</vt:lpstr>
      <vt:lpstr>Présentation PowerPoint</vt:lpstr>
      <vt:lpstr>Fitts perceptual – motor skill learning (1964)</vt:lpstr>
      <vt:lpstr>Fitts perceptual – motor skill learning (1964)</vt:lpstr>
      <vt:lpstr>Les processus d’acquisitions des programmes moteurs : les étapes de l’apprentissage.</vt:lpstr>
      <vt:lpstr>Présentation PowerPoint</vt:lpstr>
      <vt:lpstr>Présentation PowerPoint</vt:lpstr>
      <vt:lpstr>Présentation PowerPoint</vt:lpstr>
      <vt:lpstr>L’identification des progrès dûs à l’apprentissage. </vt:lpstr>
      <vt:lpstr>Les courbes d’apprentissage.</vt:lpstr>
      <vt:lpstr>Merci pour votre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processus d’acquisitions des programmes moteurs : les étapes de l’apprentissage.</dc:title>
  <dc:creator>Idir A.</dc:creator>
  <cp:lastModifiedBy>Idir A.</cp:lastModifiedBy>
  <cp:revision>9</cp:revision>
  <dcterms:created xsi:type="dcterms:W3CDTF">2021-02-24T19:32:23Z</dcterms:created>
  <dcterms:modified xsi:type="dcterms:W3CDTF">2021-02-24T21:11:02Z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0x01010069924D1ECC420D47A2456556BC94F7370400BDF4491DEA4973499845289601F88B9F</vt:lpwstr>
  </property>
  <property fmtid="{D5CDD505-2E9C-101B-9397-08002B2CF9AE}" pid="3" name="Applications">
    <vt:lpwstr>53;#PowerPoint 12</vt:lpwstr>
  </property>
  <property fmtid="{D5CDD505-2E9C-101B-9397-08002B2CF9AE}" pid="4" name="Order">
    <vt:r8>8648400</vt:r8>
  </property>
  <property fmtid="{D5CDD505-2E9C-101B-9397-08002B2CF9AE}" pid="5" name="APTrustLevel">
    <vt:r8>3</vt:r8>
  </property>
</Properties>
</file>