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87" r:id="rId2"/>
    <p:sldId id="257" r:id="rId3"/>
    <p:sldId id="259" r:id="rId4"/>
    <p:sldId id="260" r:id="rId5"/>
    <p:sldId id="261" r:id="rId6"/>
    <p:sldId id="289" r:id="rId7"/>
    <p:sldId id="290" r:id="rId8"/>
    <p:sldId id="262" r:id="rId9"/>
    <p:sldId id="263" r:id="rId10"/>
    <p:sldId id="291" r:id="rId11"/>
    <p:sldId id="288" r:id="rId1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8" name="Titr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fr-FR" smtClean="0"/>
              <a:t>Cliquez pour modifier le style du titre</a:t>
            </a:r>
            <a:endParaRPr kumimoji="0" lang="en-US"/>
          </a:p>
        </p:txBody>
      </p:sp>
      <p:sp>
        <p:nvSpPr>
          <p:cNvPr id="28" name="Espace réservé de la date 27"/>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a:lstStyle/>
          <a:p>
            <a:fld id="{D2DB58B8-EE56-4634-9223-98366DFE5738}" type="slidenum">
              <a:rPr lang="fr-FR" smtClean="0"/>
              <a:pPr/>
              <a:t>‹N°›</a:t>
            </a:fld>
            <a:endParaRPr lang="fr-FR"/>
          </a:p>
        </p:txBody>
      </p:sp>
      <p:sp>
        <p:nvSpPr>
          <p:cNvPr id="9" name="Sous-titr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Ref idx="1003">
        <a:schemeClr val="bg2"/>
      </p:bgRef>
    </p:bg>
    <p:spTree>
      <p:nvGrpSpPr>
        <p:cNvPr id="1" name=""/>
        <p:cNvGrpSpPr/>
        <p:nvPr/>
      </p:nvGrpSpPr>
      <p:grpSpPr>
        <a:xfrm>
          <a:off x="0" y="0"/>
          <a:ext cx="0" cy="0"/>
          <a:chOff x="0" y="0"/>
          <a:chExt cx="0" cy="0"/>
        </a:xfrm>
      </p:grpSpPr>
      <p:sp>
        <p:nvSpPr>
          <p:cNvPr id="2" name="Titr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a:xfrm>
            <a:off x="7924800" y="6416675"/>
            <a:ext cx="762000" cy="365125"/>
          </a:xfrm>
        </p:spPr>
        <p:txBody>
          <a:bodyPr/>
          <a:lstStyle/>
          <a:p>
            <a:fld id="{D2DB58B8-EE56-4634-9223-98366DFE5738}" type="slidenum">
              <a:rPr lang="fr-FR" smtClean="0"/>
              <a:pPr/>
              <a:t>‹N°›</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8229600" cy="1143000"/>
          </a:xfrm>
        </p:spPr>
        <p:txBody>
          <a:bodyPr anchor="ctr"/>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fr-FR" smtClean="0"/>
              <a:t>Cliquez pour modifier le style du titre</a:t>
            </a:r>
            <a:endParaRPr kumimoji="0" lang="en-US"/>
          </a:p>
        </p:txBody>
      </p:sp>
      <p:sp>
        <p:nvSpPr>
          <p:cNvPr id="3" name="Espace réservé pour une image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fr-FR" smtClean="0">
                <a:solidFill>
                  <a:schemeClr val="lt1"/>
                </a:solidFill>
                <a:latin typeface="+mn-lt"/>
                <a:ea typeface="+mn-ea"/>
                <a:cs typeface="+mn-cs"/>
              </a:rPr>
              <a:t>Cliquez sur l'icône pour ajouter une image</a:t>
            </a:r>
            <a:endParaRPr kumimoji="0" lang="en-US" dirty="0">
              <a:solidFill>
                <a:schemeClr val="lt1"/>
              </a:solidFill>
              <a:latin typeface="+mn-lt"/>
              <a:ea typeface="+mn-ea"/>
              <a:cs typeface="+mn-cs"/>
            </a:endParaRPr>
          </a:p>
        </p:txBody>
      </p:sp>
      <p:sp>
        <p:nvSpPr>
          <p:cNvPr id="4" name="Espace réservé du texte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70E9A729-AF1B-421F-84DD-603A7BAF8476}" type="datetimeFigureOut">
              <a:rPr lang="fr-FR" smtClean="0"/>
              <a:pPr/>
              <a:t>21/12/2021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2DB58B8-EE56-4634-9223-98366DFE573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Espace réservé du titre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70E9A729-AF1B-421F-84DD-603A7BAF8476}" type="datetimeFigureOut">
              <a:rPr lang="fr-FR" smtClean="0"/>
              <a:pPr/>
              <a:t>21/12/2021</a:t>
            </a:fld>
            <a:endParaRPr lang="fr-FR"/>
          </a:p>
        </p:txBody>
      </p:sp>
      <p:sp>
        <p:nvSpPr>
          <p:cNvPr id="3" name="Espace réservé du pied de page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fr-FR"/>
          </a:p>
        </p:txBody>
      </p:sp>
      <p:sp>
        <p:nvSpPr>
          <p:cNvPr id="23" name="Espace réservé du numéro de diapositive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2DB58B8-EE56-4634-9223-98366DFE5738}" type="slidenum">
              <a:rPr lang="fr-FR" smtClean="0"/>
              <a:pPr/>
              <a:t>‹N°›</a:t>
            </a:fld>
            <a:endParaRPr lang="fr-F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editionscap.fr/" TargetMode="External"/><Relationship Id="rId2" Type="http://schemas.openxmlformats.org/officeDocument/2006/relationships/hyperlink" Target="http://www.ecpa.fr/" TargetMode="External"/><Relationship Id="rId1" Type="http://schemas.openxmlformats.org/officeDocument/2006/relationships/slideLayout" Target="../slideLayouts/slideLayout2.xml"/><Relationship Id="rId4" Type="http://schemas.openxmlformats.org/officeDocument/2006/relationships/hyperlink" Target="http://www.progicom.com/"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صورة 11"/>
          <p:cNvPicPr>
            <a:picLocks noChangeAspect="1"/>
          </p:cNvPicPr>
          <p:nvPr/>
        </p:nvPicPr>
        <p:blipFill>
          <a:blip r:embed="rId2"/>
          <a:srcRect/>
          <a:stretch>
            <a:fillRect/>
          </a:stretch>
        </p:blipFill>
        <p:spPr bwMode="auto">
          <a:xfrm>
            <a:off x="0" y="0"/>
            <a:ext cx="9145588" cy="6858000"/>
          </a:xfrm>
          <a:prstGeom prst="rect">
            <a:avLst/>
          </a:prstGeom>
          <a:noFill/>
          <a:ln w="9525">
            <a:noFill/>
            <a:miter lim="800000"/>
            <a:headEnd/>
            <a:tailEnd/>
          </a:ln>
        </p:spPr>
      </p:pic>
      <p:sp>
        <p:nvSpPr>
          <p:cNvPr id="5123" name="عنوان 1"/>
          <p:cNvSpPr>
            <a:spLocks noGrp="1"/>
          </p:cNvSpPr>
          <p:nvPr>
            <p:ph type="title"/>
          </p:nvPr>
        </p:nvSpPr>
        <p:spPr>
          <a:xfrm>
            <a:off x="428625" y="285750"/>
            <a:ext cx="8229600" cy="1584325"/>
          </a:xfrm>
        </p:spPr>
        <p:txBody>
          <a:bodyPr/>
          <a:lstStyle/>
          <a:p>
            <a:pPr algn="ctr" eaLnBrk="1" hangingPunct="1"/>
            <a:r>
              <a:rPr lang="fr-FR" sz="2400" dirty="0" smtClean="0">
                <a:solidFill>
                  <a:schemeClr val="tx1"/>
                </a:solidFill>
              </a:rPr>
              <a:t>Université Abderrahmane Mira</a:t>
            </a:r>
            <a:br>
              <a:rPr lang="fr-FR" sz="2400" dirty="0" smtClean="0">
                <a:solidFill>
                  <a:schemeClr val="tx1"/>
                </a:solidFill>
              </a:rPr>
            </a:br>
            <a:r>
              <a:rPr lang="fr-FR" sz="2400" dirty="0" smtClean="0">
                <a:solidFill>
                  <a:schemeClr val="tx1"/>
                </a:solidFill>
              </a:rPr>
              <a:t>Bejaia</a:t>
            </a:r>
            <a:r>
              <a:rPr lang="fr-FR" sz="2400" dirty="0" smtClean="0">
                <a:solidFill>
                  <a:schemeClr val="bg1"/>
                </a:solidFill>
              </a:rPr>
              <a:t/>
            </a:r>
            <a:br>
              <a:rPr lang="fr-FR" sz="2400" dirty="0" smtClean="0">
                <a:solidFill>
                  <a:schemeClr val="bg1"/>
                </a:solidFill>
              </a:rPr>
            </a:br>
            <a:r>
              <a:rPr lang="ar-SA" sz="2400" b="1" dirty="0" smtClean="0">
                <a:cs typeface="Traditional Arabic" pitchFamily="18" charset="-78"/>
              </a:rPr>
              <a:t> </a:t>
            </a:r>
            <a:r>
              <a:rPr lang="ar-DZ" sz="2400" b="1" dirty="0" smtClean="0">
                <a:cs typeface="Traditional Arabic" pitchFamily="18" charset="-78"/>
              </a:rPr>
              <a:t/>
            </a:r>
            <a:br>
              <a:rPr lang="ar-DZ" sz="2400" b="1" dirty="0" smtClean="0">
                <a:cs typeface="Traditional Arabic" pitchFamily="18" charset="-78"/>
              </a:rPr>
            </a:br>
            <a:endParaRPr lang="fr-FR" sz="2400" b="1" dirty="0" smtClean="0">
              <a:solidFill>
                <a:srgbClr val="FF0000"/>
              </a:solidFill>
            </a:endParaRPr>
          </a:p>
        </p:txBody>
      </p:sp>
      <p:sp>
        <p:nvSpPr>
          <p:cNvPr id="3" name="عنصر نائب للمحتوى 2"/>
          <p:cNvSpPr>
            <a:spLocks noGrp="1"/>
          </p:cNvSpPr>
          <p:nvPr>
            <p:ph idx="1"/>
          </p:nvPr>
        </p:nvSpPr>
        <p:spPr>
          <a:xfrm>
            <a:off x="215900" y="1214438"/>
            <a:ext cx="8713788" cy="2376487"/>
          </a:xfrm>
        </p:spPr>
        <p:txBody>
          <a:bodyPr>
            <a:normAutofit fontScale="92500" lnSpcReduction="10000"/>
          </a:bodyPr>
          <a:lstStyle/>
          <a:p>
            <a:pPr marL="0" indent="0" eaLnBrk="1" fontAlgn="auto" hangingPunct="1">
              <a:spcAft>
                <a:spcPts val="0"/>
              </a:spcAft>
              <a:buClr>
                <a:schemeClr val="accent3"/>
              </a:buClr>
              <a:buFont typeface="Wingdings 2"/>
              <a:buNone/>
              <a:defRPr/>
            </a:pPr>
            <a:endParaRPr lang="ar-DZ" dirty="0" smtClean="0">
              <a:cs typeface="+mn-cs"/>
            </a:endParaRPr>
          </a:p>
          <a:p>
            <a:pPr marL="0" indent="0" algn="ctr" eaLnBrk="1" fontAlgn="auto" hangingPunct="1">
              <a:lnSpc>
                <a:spcPct val="115000"/>
              </a:lnSpc>
              <a:spcAft>
                <a:spcPts val="0"/>
              </a:spcAft>
              <a:buClr>
                <a:schemeClr val="accent3"/>
              </a:buClr>
              <a:buFont typeface="Wingdings 2"/>
              <a:buNone/>
              <a:defRPr/>
            </a:pPr>
            <a:r>
              <a:rPr lang="fr-FR" sz="4000" b="1" dirty="0" smtClean="0">
                <a:solidFill>
                  <a:srgbClr val="FFC000"/>
                </a:solidFill>
                <a:latin typeface="Calibri"/>
                <a:ea typeface="Times New Roman"/>
                <a:cs typeface="Simplified Arabic"/>
              </a:rPr>
              <a:t>Cours </a:t>
            </a:r>
            <a:r>
              <a:rPr lang="fr-FR" sz="4000" b="1" dirty="0" smtClean="0">
                <a:solidFill>
                  <a:srgbClr val="FFC000"/>
                </a:solidFill>
                <a:latin typeface="Calibri"/>
                <a:ea typeface="Times New Roman"/>
                <a:cs typeface="Simplified Arabic"/>
              </a:rPr>
              <a:t>3</a:t>
            </a:r>
            <a:endParaRPr lang="fr-FR" sz="4000" b="1" dirty="0" smtClean="0">
              <a:solidFill>
                <a:srgbClr val="FFC000"/>
              </a:solidFill>
              <a:latin typeface="Calibri"/>
              <a:ea typeface="Times New Roman"/>
              <a:cs typeface="Simplified Arabic"/>
            </a:endParaRPr>
          </a:p>
          <a:p>
            <a:r>
              <a:rPr lang="fr-FR" sz="4000" b="1" dirty="0" smtClean="0">
                <a:solidFill>
                  <a:srgbClr val="FFC000"/>
                </a:solidFill>
              </a:rPr>
              <a:t>L’examen clinique dans le traitement psychologique</a:t>
            </a:r>
            <a:endParaRPr lang="fr-FR" sz="4000" dirty="0">
              <a:solidFill>
                <a:srgbClr val="FFC000"/>
              </a:solidFill>
            </a:endParaRPr>
          </a:p>
        </p:txBody>
      </p:sp>
      <p:sp>
        <p:nvSpPr>
          <p:cNvPr id="5" name="مستطيل مستدير الزوايا 4"/>
          <p:cNvSpPr/>
          <p:nvPr/>
        </p:nvSpPr>
        <p:spPr>
          <a:xfrm>
            <a:off x="0" y="1570038"/>
            <a:ext cx="8640763" cy="2089150"/>
          </a:xfrm>
          <a:prstGeom prst="roundRect">
            <a:avLst/>
          </a:prstGeom>
          <a:noFill/>
          <a:ln>
            <a:solidFill>
              <a:schemeClr val="bg1"/>
            </a:solidFill>
            <a:prstDash val="solid"/>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fr-FR"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5126" name="مستطيل 5"/>
          <p:cNvSpPr>
            <a:spLocks noChangeArrowheads="1"/>
          </p:cNvSpPr>
          <p:nvPr/>
        </p:nvSpPr>
        <p:spPr bwMode="auto">
          <a:xfrm rot="10474190" flipV="1">
            <a:off x="468313" y="3750435"/>
            <a:ext cx="8640762" cy="2259080"/>
          </a:xfrm>
          <a:prstGeom prst="rect">
            <a:avLst/>
          </a:prstGeom>
          <a:noFill/>
          <a:ln w="9525">
            <a:noFill/>
            <a:miter lim="800000"/>
            <a:headEnd/>
            <a:tailEnd/>
          </a:ln>
        </p:spPr>
        <p:txBody>
          <a:bodyPr>
            <a:spAutoFit/>
          </a:bodyPr>
          <a:lstStyle/>
          <a:p>
            <a:pPr lvl="2" algn="ctr" rtl="1">
              <a:spcBef>
                <a:spcPct val="20000"/>
              </a:spcBef>
              <a:buClr>
                <a:srgbClr val="009DD9"/>
              </a:buClr>
              <a:buSzPct val="70000"/>
            </a:pPr>
            <a:r>
              <a:rPr lang="fr-FR" sz="3200" b="1" dirty="0">
                <a:latin typeface="Traditional Arabic" pitchFamily="18" charset="-78"/>
                <a:cs typeface="Traditional Arabic" pitchFamily="18" charset="-78"/>
              </a:rPr>
              <a:t>Cours destiné au 2</a:t>
            </a:r>
            <a:r>
              <a:rPr lang="fr-FR" sz="3200" b="1" baseline="30000" dirty="0">
                <a:latin typeface="Traditional Arabic" pitchFamily="18" charset="-78"/>
                <a:cs typeface="Traditional Arabic" pitchFamily="18" charset="-78"/>
              </a:rPr>
              <a:t>ème</a:t>
            </a:r>
            <a:r>
              <a:rPr lang="fr-FR" sz="3200" b="1" dirty="0">
                <a:latin typeface="Traditional Arabic" pitchFamily="18" charset="-78"/>
                <a:cs typeface="Traditional Arabic" pitchFamily="18" charset="-78"/>
              </a:rPr>
              <a:t> année Master</a:t>
            </a:r>
          </a:p>
          <a:p>
            <a:pPr lvl="2" algn="ctr" rtl="1">
              <a:spcBef>
                <a:spcPct val="20000"/>
              </a:spcBef>
              <a:buClr>
                <a:srgbClr val="009DD9"/>
              </a:buClr>
              <a:buSzPct val="70000"/>
            </a:pPr>
            <a:r>
              <a:rPr lang="fr-FR" sz="3200" b="1" dirty="0">
                <a:latin typeface="Traditional Arabic" pitchFamily="18" charset="-78"/>
                <a:cs typeface="Traditional Arabic" pitchFamily="18" charset="-78"/>
              </a:rPr>
              <a:t>Module: </a:t>
            </a:r>
            <a:r>
              <a:rPr lang="fr-FR" sz="3200" b="1" dirty="0" smtClean="0">
                <a:latin typeface="Traditional Arabic" pitchFamily="18" charset="-78"/>
                <a:cs typeface="Traditional Arabic" pitchFamily="18" charset="-78"/>
              </a:rPr>
              <a:t>techniques d’investigation clinique</a:t>
            </a:r>
            <a:endParaRPr lang="ar-DZ" sz="3200" b="1" dirty="0">
              <a:latin typeface="Traditional Arabic" pitchFamily="18" charset="-78"/>
              <a:cs typeface="Traditional Arabic" pitchFamily="18" charset="-78"/>
            </a:endParaRPr>
          </a:p>
          <a:p>
            <a:pPr lvl="2" algn="ctr" rtl="1">
              <a:spcBef>
                <a:spcPct val="20000"/>
              </a:spcBef>
              <a:buClr>
                <a:srgbClr val="009DD9"/>
              </a:buClr>
              <a:buSzPct val="70000"/>
            </a:pPr>
            <a:r>
              <a:rPr lang="fr-FR" sz="3200" b="1" dirty="0">
                <a:solidFill>
                  <a:srgbClr val="FFC000"/>
                </a:solidFill>
                <a:latin typeface="Traditional Arabic" pitchFamily="18" charset="-78"/>
                <a:cs typeface="Traditional Arabic" pitchFamily="18" charset="-78"/>
              </a:rPr>
              <a:t>Présenté par la Pr. </a:t>
            </a:r>
            <a:r>
              <a:rPr lang="fr-FR" sz="3200" b="1" dirty="0" err="1">
                <a:solidFill>
                  <a:srgbClr val="FFC000"/>
                </a:solidFill>
                <a:latin typeface="Traditional Arabic" pitchFamily="18" charset="-78"/>
                <a:cs typeface="Traditional Arabic" pitchFamily="18" charset="-78"/>
              </a:rPr>
              <a:t>Ikardouchene</a:t>
            </a:r>
            <a:r>
              <a:rPr lang="fr-FR" sz="3200" b="1" dirty="0">
                <a:solidFill>
                  <a:srgbClr val="FFC000"/>
                </a:solidFill>
                <a:latin typeface="Traditional Arabic" pitchFamily="18" charset="-78"/>
                <a:cs typeface="Traditional Arabic" pitchFamily="18" charset="-78"/>
              </a:rPr>
              <a:t> </a:t>
            </a:r>
            <a:r>
              <a:rPr lang="fr-FR" sz="3200" b="1" dirty="0" err="1">
                <a:solidFill>
                  <a:srgbClr val="FFC000"/>
                </a:solidFill>
                <a:latin typeface="Traditional Arabic" pitchFamily="18" charset="-78"/>
                <a:cs typeface="Traditional Arabic" pitchFamily="18" charset="-78"/>
              </a:rPr>
              <a:t>Zahia</a:t>
            </a:r>
            <a:endParaRPr lang="ar-SA" sz="3200" b="1" dirty="0">
              <a:solidFill>
                <a:srgbClr val="FFC000"/>
              </a:solidFill>
              <a:latin typeface="Traditional Arabic" pitchFamily="18" charset="-78"/>
              <a:cs typeface="Traditional Arabic" pitchFamily="18" charset="-78"/>
            </a:endParaRPr>
          </a:p>
        </p:txBody>
      </p:sp>
      <p:sp>
        <p:nvSpPr>
          <p:cNvPr id="5127" name="مستطيل 8"/>
          <p:cNvSpPr>
            <a:spLocks noChangeArrowheads="1"/>
          </p:cNvSpPr>
          <p:nvPr/>
        </p:nvSpPr>
        <p:spPr bwMode="auto">
          <a:xfrm>
            <a:off x="3222625" y="6292850"/>
            <a:ext cx="4376519" cy="461665"/>
          </a:xfrm>
          <a:prstGeom prst="rect">
            <a:avLst/>
          </a:prstGeom>
          <a:noFill/>
          <a:ln w="9525">
            <a:noFill/>
            <a:miter lim="800000"/>
            <a:headEnd/>
            <a:tailEnd/>
          </a:ln>
        </p:spPr>
        <p:txBody>
          <a:bodyPr wrap="none">
            <a:spAutoFit/>
          </a:bodyPr>
          <a:lstStyle/>
          <a:p>
            <a:pPr algn="ctr" rtl="1">
              <a:spcBef>
                <a:spcPct val="20000"/>
              </a:spcBef>
              <a:buClr>
                <a:srgbClr val="0BD0D9"/>
              </a:buClr>
              <a:buSzPct val="95000"/>
            </a:pPr>
            <a:r>
              <a:rPr lang="fr-FR" sz="2400" b="1" dirty="0">
                <a:latin typeface="Traditional Arabic" pitchFamily="18" charset="-78"/>
                <a:cs typeface="Traditional Arabic" pitchFamily="18" charset="-78"/>
              </a:rPr>
              <a:t>Année universitaire </a:t>
            </a:r>
            <a:r>
              <a:rPr lang="fr-FR" sz="2400" b="1" dirty="0" smtClean="0">
                <a:latin typeface="Traditional Arabic" pitchFamily="18" charset="-78"/>
                <a:cs typeface="Traditional Arabic" pitchFamily="18" charset="-78"/>
              </a:rPr>
              <a:t>2021/2022/</a:t>
            </a:r>
            <a:r>
              <a:rPr lang="ar-DZ" sz="2400" b="1" dirty="0" smtClean="0">
                <a:solidFill>
                  <a:schemeClr val="bg1"/>
                </a:solidFill>
                <a:latin typeface="Traditional Arabic" pitchFamily="18" charset="-78"/>
                <a:cs typeface="Traditional Arabic" pitchFamily="18" charset="-78"/>
              </a:rPr>
              <a:t> </a:t>
            </a:r>
            <a:endParaRPr lang="fr-FR" sz="2400" b="1" dirty="0">
              <a:solidFill>
                <a:schemeClr val="bg1"/>
              </a:solidFill>
              <a:latin typeface="Traditional Arabic" pitchFamily="18" charset="-78"/>
              <a:cs typeface="Traditional Arabic" pitchFamily="18" charset="-78"/>
            </a:endParaRPr>
          </a:p>
        </p:txBody>
      </p:sp>
    </p:spTree>
  </p:cSld>
  <p:clrMapOvr>
    <a:masterClrMapping/>
  </p:clrMapOvr>
  <p:transition spd="slow">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L’observation clinique et l’examen clinique </a:t>
            </a:r>
            <a:endParaRPr lang="fr-FR" dirty="0"/>
          </a:p>
        </p:txBody>
      </p:sp>
      <p:sp>
        <p:nvSpPr>
          <p:cNvPr id="3" name="Espace réservé du contenu 2"/>
          <p:cNvSpPr>
            <a:spLocks noGrp="1"/>
          </p:cNvSpPr>
          <p:nvPr>
            <p:ph idx="1"/>
          </p:nvPr>
        </p:nvSpPr>
        <p:spPr/>
        <p:txBody>
          <a:bodyPr>
            <a:normAutofit/>
          </a:bodyPr>
          <a:lstStyle/>
          <a:p>
            <a:r>
              <a:rPr lang="fr-FR" dirty="0" smtClean="0">
                <a:solidFill>
                  <a:srgbClr val="FF0000"/>
                </a:solidFill>
              </a:rPr>
              <a:t>Les éditeurs de tests en France proposent des fiches techniques des instruments présentés en ligne pour des informations plus précises dont l’acquisition est réservée aux psychologues diplômés d’un Master Professionnel2: </a:t>
            </a:r>
          </a:p>
          <a:p>
            <a:r>
              <a:rPr lang="fr-FR" dirty="0" smtClean="0"/>
              <a:t>ECPA: </a:t>
            </a:r>
            <a:r>
              <a:rPr lang="fr-FR" dirty="0" smtClean="0">
                <a:hlinkClick r:id="rId2"/>
              </a:rPr>
              <a:t>www.ecpa.fr</a:t>
            </a:r>
            <a:endParaRPr lang="fr-FR" dirty="0" smtClean="0"/>
          </a:p>
          <a:p>
            <a:r>
              <a:rPr lang="fr-FR" dirty="0" smtClean="0"/>
              <a:t>EAP: </a:t>
            </a:r>
            <a:r>
              <a:rPr lang="fr-FR" dirty="0" smtClean="0">
                <a:hlinkClick r:id="rId3"/>
              </a:rPr>
              <a:t>http://www.editionscap.fr</a:t>
            </a:r>
            <a:r>
              <a:rPr lang="fr-FR" dirty="0" smtClean="0"/>
              <a:t> </a:t>
            </a:r>
          </a:p>
          <a:p>
            <a:r>
              <a:rPr lang="fr-FR" dirty="0" err="1" smtClean="0"/>
              <a:t>Progicom</a:t>
            </a:r>
            <a:r>
              <a:rPr lang="fr-FR" dirty="0" smtClean="0"/>
              <a:t>: </a:t>
            </a:r>
            <a:r>
              <a:rPr lang="fr-FR" dirty="0" smtClean="0">
                <a:hlinkClick r:id="rId4"/>
              </a:rPr>
              <a:t>www.progicom.com</a:t>
            </a:r>
            <a:r>
              <a:rPr lang="fr-FR" dirty="0" smtClean="0"/>
              <a:t>  </a:t>
            </a:r>
            <a:endParaRPr lang="fr-F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D9928792-984E-4AE7-A5ED-1C4FEDC479FA}" type="slidenum">
              <a:rPr lang="fr-CA" smtClean="0"/>
              <a:pPr>
                <a:defRPr/>
              </a:pPr>
              <a:t>11</a:t>
            </a:fld>
            <a:endParaRPr lang="fr-CA" dirty="0"/>
          </a:p>
        </p:txBody>
      </p:sp>
      <p:sp>
        <p:nvSpPr>
          <p:cNvPr id="4" name="ZoneTexte 5"/>
          <p:cNvSpPr txBox="1">
            <a:spLocks noChangeArrowheads="1"/>
          </p:cNvSpPr>
          <p:nvPr>
            <p:custDataLst>
              <p:tags r:id="rId1"/>
            </p:custDataLst>
          </p:nvPr>
        </p:nvSpPr>
        <p:spPr bwMode="auto">
          <a:xfrm>
            <a:off x="500063" y="1196975"/>
            <a:ext cx="7697787" cy="5940425"/>
          </a:xfrm>
          <a:prstGeom prst="rect">
            <a:avLst/>
          </a:prstGeom>
          <a:noFill/>
          <a:ln>
            <a:noFill/>
          </a:ln>
          <a:extLst>
            <a:ext uri="{909E8E84-426E-40DD-AFC4-6F175D3DCCD1}"/>
            <a:ext uri="{91240B29-F687-4F45-9708-019B960494DF}"/>
          </a:extLst>
        </p:spPr>
        <p:txBody>
          <a:bodyPr>
            <a:spAutoFit/>
          </a:bodyPr>
          <a:lstStyle/>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Questions et Échanges</a:t>
            </a:r>
          </a:p>
          <a:p>
            <a:pPr marL="617537" lvl="2" indent="-342900" algn="ctr" fontAlgn="auto">
              <a:spcBef>
                <a:spcPts val="0"/>
              </a:spcBef>
              <a:spcAft>
                <a:spcPts val="0"/>
              </a:spcAft>
              <a:buClr>
                <a:srgbClr val="D4E336"/>
              </a:buClr>
              <a:buSzPct val="95000"/>
              <a:defRPr/>
            </a:pPr>
            <a:r>
              <a:rPr lang="fr-CA" altLang="fr-FR" sz="4400" b="1" dirty="0">
                <a:solidFill>
                  <a:schemeClr val="tx2"/>
                </a:solidFill>
                <a:effectLst>
                  <a:outerShdw blurRad="38100" dist="38100" dir="2700000" algn="tl">
                    <a:srgbClr val="000000">
                      <a:alpha val="43137"/>
                    </a:srgbClr>
                  </a:outerShdw>
                </a:effectLst>
              </a:rPr>
              <a:t>Sur le cours</a:t>
            </a: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7537" lvl="2" indent="-342900" algn="ctr" fontAlgn="auto">
              <a:spcBef>
                <a:spcPts val="0"/>
              </a:spcBef>
              <a:spcAft>
                <a:spcPts val="0"/>
              </a:spcAft>
              <a:buClr>
                <a:srgbClr val="D4E336"/>
              </a:buClr>
              <a:buSzPct val="95000"/>
              <a:defRPr/>
            </a:pPr>
            <a:endParaRPr lang="fr-CA" altLang="fr-FR" sz="4400" b="1" dirty="0">
              <a:solidFill>
                <a:schemeClr val="tx2"/>
              </a:solidFill>
              <a:effectLst>
                <a:outerShdw blurRad="38100" dist="38100" dir="2700000" algn="tl">
                  <a:srgbClr val="000000">
                    <a:alpha val="43137"/>
                  </a:srgbClr>
                </a:outerShdw>
              </a:effectLst>
            </a:endParaRPr>
          </a:p>
          <a:p>
            <a:pPr marL="615950" lvl="2" indent="-342900" algn="ctr" eaLnBrk="0" hangingPunct="0">
              <a:buClr>
                <a:srgbClr val="D4E336"/>
              </a:buClr>
              <a:buSzPct val="95000"/>
              <a:defRPr/>
            </a:pPr>
            <a:r>
              <a:rPr lang="fr-CA" altLang="fr-FR" sz="3600" b="1" i="1" dirty="0">
                <a:latin typeface="Calibri" pitchFamily="34" charset="0"/>
              </a:rPr>
              <a:t/>
            </a:r>
            <a:br>
              <a:rPr lang="fr-CA" altLang="fr-FR" sz="3600" b="1" i="1" dirty="0">
                <a:latin typeface="Calibri" pitchFamily="34" charset="0"/>
              </a:rPr>
            </a:br>
            <a:endParaRPr lang="fr-CA" altLang="fr-FR" sz="2800" b="1" dirty="0">
              <a:solidFill>
                <a:schemeClr val="tx2"/>
              </a:solidFill>
              <a:effectLst>
                <a:outerShdw blurRad="38100" dist="38100" dir="2700000" algn="tl">
                  <a:srgbClr val="FFFFFF"/>
                </a:outerShdw>
              </a:effectLst>
              <a:ea typeface="MS PGothic" pitchFamily="34" charset="-128"/>
            </a:endParaRPr>
          </a:p>
        </p:txBody>
      </p:sp>
      <p:pic>
        <p:nvPicPr>
          <p:cNvPr id="33796" name="Picture 2" descr="Résultats de recherche d'images pour « Question »"/>
          <p:cNvPicPr>
            <a:picLocks noChangeAspect="1" noChangeArrowheads="1"/>
          </p:cNvPicPr>
          <p:nvPr>
            <p:custDataLst>
              <p:tags r:id="rId2"/>
            </p:custDataLst>
          </p:nvPr>
        </p:nvPicPr>
        <p:blipFill>
          <a:blip r:embed="rId4"/>
          <a:srcRect/>
          <a:stretch>
            <a:fillRect/>
          </a:stretch>
        </p:blipFill>
        <p:spPr bwMode="auto">
          <a:xfrm>
            <a:off x="3525838" y="2581275"/>
            <a:ext cx="2487612" cy="2932113"/>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203348"/>
          </a:xfrm>
        </p:spPr>
        <p:txBody>
          <a:bodyPr>
            <a:normAutofit fontScale="90000"/>
          </a:bodyPr>
          <a:lstStyle/>
          <a:p>
            <a:r>
              <a:rPr lang="fr-FR" dirty="0" smtClean="0"/>
              <a:t/>
            </a:r>
            <a:br>
              <a:rPr lang="fr-FR" dirty="0" smtClean="0"/>
            </a:br>
            <a:r>
              <a:rPr lang="fr-FR" dirty="0" smtClean="0"/>
              <a:t> L’examen clinique dans le traitement psychologique</a:t>
            </a:r>
            <a:br>
              <a:rPr lang="fr-FR" dirty="0" smtClean="0"/>
            </a:br>
            <a:endParaRPr lang="fr-FR" b="1" dirty="0"/>
          </a:p>
        </p:txBody>
      </p:sp>
      <p:sp>
        <p:nvSpPr>
          <p:cNvPr id="3" name="Espace réservé du contenu 2"/>
          <p:cNvSpPr>
            <a:spLocks noGrp="1"/>
          </p:cNvSpPr>
          <p:nvPr>
            <p:ph idx="1"/>
          </p:nvPr>
        </p:nvSpPr>
        <p:spPr/>
        <p:txBody>
          <a:bodyPr>
            <a:normAutofit lnSpcReduction="10000"/>
          </a:bodyPr>
          <a:lstStyle/>
          <a:p>
            <a:pPr>
              <a:buNone/>
            </a:pPr>
            <a:r>
              <a:rPr lang="fr-FR" dirty="0" smtClean="0"/>
              <a:t>     La </a:t>
            </a:r>
            <a:r>
              <a:rPr lang="fr-FR" dirty="0" smtClean="0"/>
              <a:t>pratique de l’examen psychologique clinique est une donnée essentielle qui caractérise l’activité professionnelle des psychologues cliniciens, car pour certaines approches, le diagnostic psychologique aboutit à une recommandation de traitement et à une indication thérapeutique adaptée. Mais, quelle que soit l’appartenance théorique du clinicien, l’accent est mis sur les différents aspects qui conduisent le clinicien à réfléchir au plus près de la réalité du sujet. </a:t>
            </a:r>
          </a:p>
          <a:p>
            <a:pPr>
              <a:buNone/>
            </a:pPr>
            <a:endParaRPr lang="fr-FR" dirty="0"/>
          </a:p>
        </p:txBody>
      </p:sp>
    </p:spTree>
  </p:cSld>
  <p:clrMapOvr>
    <a:masterClrMapping/>
  </p:clrMapOvr>
  <p:transition advTm="5000">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dans le traitement psychologique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L’évaluation </a:t>
            </a:r>
            <a:r>
              <a:rPr lang="fr-FR" dirty="0" smtClean="0"/>
              <a:t>et le diagnostic sont intimement liés à l’utilisation concrète des informations recueillies auprès du patient. Le recueil des informations est lié au choix de l’intervention et de la stratégie thérapeutique poursuivie. Généralement, une méthode d’intervention est fondée sur un système théorique, qui exige que les techniques d’examen soient directement liées à cette méthode d’intervention, en faisant appel au même système théorique. </a:t>
            </a:r>
          </a:p>
          <a:p>
            <a:pPr>
              <a:buNone/>
            </a:pPr>
            <a:endParaRPr 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dans le traitement psychologique</a:t>
            </a:r>
            <a:endParaRPr lang="fr-FR" dirty="0"/>
          </a:p>
        </p:txBody>
      </p:sp>
      <p:sp>
        <p:nvSpPr>
          <p:cNvPr id="3" name="Espace réservé du contenu 2"/>
          <p:cNvSpPr>
            <a:spLocks noGrp="1"/>
          </p:cNvSpPr>
          <p:nvPr>
            <p:ph idx="1"/>
          </p:nvPr>
        </p:nvSpPr>
        <p:spPr/>
        <p:txBody>
          <a:bodyPr/>
          <a:lstStyle/>
          <a:p>
            <a:r>
              <a:rPr lang="fr-FR" dirty="0" smtClean="0"/>
              <a:t>Cependant, les récents développements sur la comparaison des effets des psychothérapies et l’émergence de thérapies dites «éclectiques», ont poussé à de nouvelles façons d’appréhender nos interventions en posant des questions sur nos choix théoriques. La pratique, nous interroge et laisse des questions épistémologiques, qui ne sont pas nos préoccupations dans ce cours. </a:t>
            </a:r>
            <a:r>
              <a:rPr lang="fr-FR" b="1" dirty="0" smtClean="0"/>
              <a:t>Une des questions actuelles justement est</a:t>
            </a:r>
            <a:r>
              <a:rPr lang="fr-FR" dirty="0" smtClean="0"/>
              <a:t>: </a:t>
            </a:r>
            <a:endParaRPr 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dans le traitement psychologique</a:t>
            </a:r>
            <a:endParaRPr lang="fr-FR" dirty="0"/>
          </a:p>
        </p:txBody>
      </p:sp>
      <p:sp>
        <p:nvSpPr>
          <p:cNvPr id="3" name="Espace réservé du contenu 2"/>
          <p:cNvSpPr>
            <a:spLocks noGrp="1"/>
          </p:cNvSpPr>
          <p:nvPr>
            <p:ph idx="1"/>
          </p:nvPr>
        </p:nvSpPr>
        <p:spPr/>
        <p:txBody>
          <a:bodyPr/>
          <a:lstStyle/>
          <a:p>
            <a:pPr>
              <a:buNone/>
            </a:pPr>
            <a:r>
              <a:rPr lang="fr-FR" dirty="0" smtClean="0"/>
              <a:t>La profession du psychologue clinicien est fondée sur une double démarche d’évaluation et d’intervention, car en mêmes temps que sa finesse clinique est sollicitée, sa rigueur du raisonnement l’est tout autant. Cependant, notre profession exige l’articulation entre ces deux démarches, mission difficile pour des raisons tout autant théoriques que techniques.</a:t>
            </a:r>
            <a:br>
              <a:rPr lang="fr-FR" dirty="0" smtClean="0"/>
            </a:br>
            <a:endParaRPr lang="fr-FR" b="1"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dans le traitement psychologique</a:t>
            </a:r>
            <a:br>
              <a:rPr lang="fr-FR" dirty="0" smtClean="0"/>
            </a:br>
            <a:endParaRPr lang="fr-FR" dirty="0"/>
          </a:p>
        </p:txBody>
      </p:sp>
      <p:sp>
        <p:nvSpPr>
          <p:cNvPr id="3" name="Espace réservé du contenu 2"/>
          <p:cNvSpPr>
            <a:spLocks noGrp="1"/>
          </p:cNvSpPr>
          <p:nvPr>
            <p:ph idx="1"/>
          </p:nvPr>
        </p:nvSpPr>
        <p:spPr/>
        <p:txBody>
          <a:bodyPr>
            <a:normAutofit/>
          </a:bodyPr>
          <a:lstStyle/>
          <a:p>
            <a:pPr>
              <a:buNone/>
            </a:pPr>
            <a:r>
              <a:rPr lang="fr-FR" dirty="0" smtClean="0"/>
              <a:t>L’activité d’examen psychologique qui aboutit au diagnostic psychologique, est soumise à une exigence éthique et, donc, à une évaluation consciencieuse des situations dans toute intervention, c’est même ce qui détermine la profession du psychologue clinicien.</a:t>
            </a:r>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dans le traitement psychologique</a:t>
            </a:r>
            <a:endParaRPr lang="fr-FR" dirty="0"/>
          </a:p>
        </p:txBody>
      </p:sp>
      <p:sp>
        <p:nvSpPr>
          <p:cNvPr id="3" name="Espace réservé du contenu 2"/>
          <p:cNvSpPr>
            <a:spLocks noGrp="1"/>
          </p:cNvSpPr>
          <p:nvPr>
            <p:ph idx="1"/>
          </p:nvPr>
        </p:nvSpPr>
        <p:spPr/>
        <p:txBody>
          <a:bodyPr>
            <a:normAutofit lnSpcReduction="10000"/>
          </a:bodyPr>
          <a:lstStyle/>
          <a:p>
            <a:pPr>
              <a:buNone/>
            </a:pPr>
            <a:r>
              <a:rPr lang="fr-FR" dirty="0" smtClean="0"/>
              <a:t>Ainsi, la recommandation de traitement, l’indication thérapeutique, est très souvent considérée comme le but de l’examen clinique. L’examen clinique sous entend que les traitements et les interventions psychologiques, peuvent être classés, catégorisés et, comparés à partir d’un certain nombre de critères. Pour avoir des informations sur ces critères, on organise l’examen psychologique, ce qui va pouvoir nous aidé à recommander ou indiquer un traitement.</a:t>
            </a:r>
          </a:p>
          <a:p>
            <a:pPr>
              <a:buNone/>
            </a:pPr>
            <a:endParaRPr lang="fr-FR"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dans le traitement psychologique</a:t>
            </a:r>
            <a:endParaRPr lang="fr-FR" dirty="0"/>
          </a:p>
        </p:txBody>
      </p:sp>
      <p:sp>
        <p:nvSpPr>
          <p:cNvPr id="3" name="Espace réservé du contenu 2"/>
          <p:cNvSpPr>
            <a:spLocks noGrp="1"/>
          </p:cNvSpPr>
          <p:nvPr>
            <p:ph idx="1"/>
          </p:nvPr>
        </p:nvSpPr>
        <p:spPr/>
        <p:txBody>
          <a:bodyPr>
            <a:normAutofit/>
          </a:bodyPr>
          <a:lstStyle/>
          <a:p>
            <a:pPr>
              <a:buNone/>
            </a:pPr>
            <a:r>
              <a:rPr lang="fr-FR" dirty="0" smtClean="0"/>
              <a:t>En effet, vis-à-vis des traitements, le psychologue devra décider des éléments suivants:</a:t>
            </a:r>
          </a:p>
          <a:p>
            <a:pPr>
              <a:buNone/>
            </a:pPr>
            <a:r>
              <a:rPr lang="fr-FR" dirty="0" smtClean="0"/>
              <a:t>• le cadre et les modalités;</a:t>
            </a:r>
          </a:p>
          <a:p>
            <a:pPr>
              <a:buNone/>
            </a:pPr>
            <a:r>
              <a:rPr lang="fr-FR" dirty="0" smtClean="0"/>
              <a:t>• les objectifs thérapeutiques;</a:t>
            </a:r>
          </a:p>
          <a:p>
            <a:pPr>
              <a:buNone/>
            </a:pPr>
            <a:r>
              <a:rPr lang="fr-FR" dirty="0" smtClean="0"/>
              <a:t>• le terme et la durée;</a:t>
            </a:r>
          </a:p>
          <a:p>
            <a:pPr>
              <a:buNone/>
            </a:pPr>
            <a:r>
              <a:rPr lang="fr-FR" dirty="0" smtClean="0"/>
              <a:t>• les styles relationnels;</a:t>
            </a:r>
          </a:p>
          <a:p>
            <a:pPr>
              <a:buNone/>
            </a:pPr>
            <a:r>
              <a:rPr lang="fr-FR" dirty="0" smtClean="0"/>
              <a:t>• certaines techniques ou stratégies thérapeutiques. </a:t>
            </a:r>
          </a:p>
          <a:p>
            <a:pPr algn="just"/>
            <a:endParaRPr lang="fr-FR"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L’examen clinique dans le traitement psychologique</a:t>
            </a:r>
            <a:br>
              <a:rPr lang="fr-FR" dirty="0" smtClean="0"/>
            </a:br>
            <a:endParaRPr lang="fr-FR" dirty="0"/>
          </a:p>
        </p:txBody>
      </p:sp>
      <p:sp>
        <p:nvSpPr>
          <p:cNvPr id="3" name="Espace réservé du contenu 2"/>
          <p:cNvSpPr>
            <a:spLocks noGrp="1"/>
          </p:cNvSpPr>
          <p:nvPr>
            <p:ph idx="1"/>
          </p:nvPr>
        </p:nvSpPr>
        <p:spPr/>
        <p:txBody>
          <a:bodyPr>
            <a:normAutofit/>
          </a:bodyPr>
          <a:lstStyle/>
          <a:p>
            <a:pPr lvl="0">
              <a:buNone/>
            </a:pPr>
            <a:r>
              <a:rPr lang="fr-FR" dirty="0" smtClean="0"/>
              <a:t>Mais, auparavant, il nous faut répondre à une question préalable: Est-il justifié d’intervenir ?</a:t>
            </a:r>
          </a:p>
          <a:p>
            <a:pPr marL="651510" lvl="0" indent="-514350">
              <a:buAutoNum type="alphaLcPeriod"/>
            </a:pPr>
            <a:r>
              <a:rPr lang="fr-FR" b="1" dirty="0" smtClean="0"/>
              <a:t>Les </a:t>
            </a:r>
            <a:r>
              <a:rPr lang="fr-FR" b="1" dirty="0" smtClean="0"/>
              <a:t>difficultés sont-elles graves </a:t>
            </a:r>
            <a:r>
              <a:rPr lang="fr-FR" b="1" dirty="0" smtClean="0"/>
              <a:t>?</a:t>
            </a:r>
            <a:endParaRPr lang="fr-FR" b="1" dirty="0" smtClean="0"/>
          </a:p>
          <a:p>
            <a:pPr marL="651510" lvl="0" indent="-514350">
              <a:buAutoNum type="alphaLcPeriod"/>
            </a:pPr>
            <a:r>
              <a:rPr lang="fr-FR" b="1" dirty="0" smtClean="0"/>
              <a:t>La </a:t>
            </a:r>
            <a:r>
              <a:rPr lang="fr-FR" b="1" dirty="0" smtClean="0"/>
              <a:t>personne est-elle motivée à changer </a:t>
            </a:r>
            <a:r>
              <a:rPr lang="fr-FR" b="1" dirty="0" smtClean="0"/>
              <a:t>?</a:t>
            </a:r>
            <a:endParaRPr lang="fr-FR" b="1" dirty="0" smtClean="0"/>
          </a:p>
          <a:p>
            <a:pPr marL="651510" lvl="0" indent="-514350">
              <a:buAutoNum type="alphaLcPeriod"/>
            </a:pPr>
            <a:r>
              <a:rPr lang="fr-FR" b="1" dirty="0" smtClean="0"/>
              <a:t>Son </a:t>
            </a:r>
            <a:r>
              <a:rPr lang="fr-FR" b="1" dirty="0" smtClean="0"/>
              <a:t>problème est-il complexe </a:t>
            </a:r>
            <a:r>
              <a:rPr lang="fr-FR" b="1" dirty="0" smtClean="0"/>
              <a:t>?</a:t>
            </a:r>
            <a:endParaRPr lang="fr-FR" b="1" dirty="0" smtClean="0"/>
          </a:p>
          <a:p>
            <a:pPr marL="651510" lvl="0" indent="-514350">
              <a:buAutoNum type="alphaLcPeriod"/>
            </a:pPr>
            <a:r>
              <a:rPr lang="fr-FR" b="1" dirty="0" smtClean="0"/>
              <a:t>La </a:t>
            </a:r>
            <a:r>
              <a:rPr lang="fr-FR" b="1" dirty="0" smtClean="0"/>
              <a:t>personne résiste-t-elle au changement?</a:t>
            </a:r>
            <a:endParaRPr lang="fr-FR" dirty="0" smtClean="0"/>
          </a:p>
          <a:p>
            <a:endParaRPr lang="fr-FR" b="1"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2811</TotalTime>
  <Words>569</Words>
  <Application>Microsoft Office PowerPoint</Application>
  <PresentationFormat>Affichage à l'écran (4:3)</PresentationFormat>
  <Paragraphs>47</Paragraphs>
  <Slides>11</Slides>
  <Notes>0</Notes>
  <HiddenSlides>0</HiddenSlides>
  <MMClips>0</MMClips>
  <ScaleCrop>false</ScaleCrop>
  <HeadingPairs>
    <vt:vector size="4" baseType="variant">
      <vt:variant>
        <vt:lpstr>Thème</vt:lpstr>
      </vt:variant>
      <vt:variant>
        <vt:i4>1</vt:i4>
      </vt:variant>
      <vt:variant>
        <vt:lpstr>Titres des diapositives</vt:lpstr>
      </vt:variant>
      <vt:variant>
        <vt:i4>11</vt:i4>
      </vt:variant>
    </vt:vector>
  </HeadingPairs>
  <TitlesOfParts>
    <vt:vector size="12" baseType="lpstr">
      <vt:lpstr>Apex</vt:lpstr>
      <vt:lpstr>Université Abderrahmane Mira Bejaia   </vt:lpstr>
      <vt:lpstr>  L’examen clinique dans le traitement psychologique </vt:lpstr>
      <vt:lpstr>L’examen clinique dans le traitement psychologique</vt:lpstr>
      <vt:lpstr>L’examen clinique dans le traitement psychologique</vt:lpstr>
      <vt:lpstr>L’examen clinique dans le traitement psychologique</vt:lpstr>
      <vt:lpstr>L’examen clinique dans le traitement psychologique </vt:lpstr>
      <vt:lpstr>L’examen clinique dans le traitement psychologique</vt:lpstr>
      <vt:lpstr>L’examen clinique dans le traitement psychologique</vt:lpstr>
      <vt:lpstr>L’examen clinique dans le traitement psychologique </vt:lpstr>
      <vt:lpstr>L’observation clinique et l’examen clinique </vt:lpstr>
      <vt:lpstr>Diapositive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L’examen clinique</dc:title>
  <dc:creator>Dell</dc:creator>
  <cp:lastModifiedBy>Dell</cp:lastModifiedBy>
  <cp:revision>235</cp:revision>
  <dcterms:created xsi:type="dcterms:W3CDTF">2021-10-17T15:24:09Z</dcterms:created>
  <dcterms:modified xsi:type="dcterms:W3CDTF">2021-12-21T20:07:54Z</dcterms:modified>
</cp:coreProperties>
</file>