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2" r:id="rId6"/>
    <p:sldId id="260" r:id="rId7"/>
    <p:sldId id="261" r:id="rId8"/>
    <p:sldId id="262" r:id="rId9"/>
    <p:sldId id="263" r:id="rId10"/>
    <p:sldId id="264" r:id="rId11"/>
    <p:sldId id="266" r:id="rId12"/>
    <p:sldId id="267" r:id="rId13"/>
    <p:sldId id="268" r:id="rId14"/>
    <p:sldId id="273" r:id="rId15"/>
    <p:sldId id="269" r:id="rId16"/>
    <p:sldId id="270" r:id="rId17"/>
    <p:sldId id="274" r:id="rId18"/>
    <p:sldId id="276" r:id="rId19"/>
    <p:sldId id="277" r:id="rId20"/>
    <p:sldId id="278" r:id="rId21"/>
    <p:sldId id="279" r:id="rId22"/>
    <p:sldId id="286" r:id="rId23"/>
    <p:sldId id="285" r:id="rId24"/>
    <p:sldId id="280" r:id="rId25"/>
    <p:sldId id="288" r:id="rId26"/>
    <p:sldId id="281" r:id="rId27"/>
    <p:sldId id="282" r:id="rId28"/>
    <p:sldId id="290" r:id="rId29"/>
    <p:sldId id="291" r:id="rId30"/>
    <p:sldId id="275" r:id="rId3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580" autoAdjust="0"/>
  </p:normalViewPr>
  <p:slideViewPr>
    <p:cSldViewPr>
      <p:cViewPr varScale="1">
        <p:scale>
          <a:sx n="85" d="100"/>
          <a:sy n="85" d="100"/>
        </p:scale>
        <p:origin x="115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5900FB2D-6C8A-4558-B6C4-BD335579B5FA}" type="datetimeFigureOut">
              <a:rPr lang="fr-FR" smtClean="0"/>
              <a:t>16/02/2022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E4B573-60F6-4BDF-8FD2-2148BDA41B8D}" type="slidenum">
              <a:rPr lang="fr-FR" smtClean="0"/>
              <a:t>‹N°›</a:t>
            </a:fld>
            <a:endParaRPr lang="fr-FR"/>
          </a:p>
        </p:txBody>
      </p:sp>
    </p:spTree>
    <p:extLst>
      <p:ext uri="{BB962C8B-B14F-4D97-AF65-F5344CB8AC3E}">
        <p14:creationId xmlns:p14="http://schemas.microsoft.com/office/powerpoint/2010/main" val="4264100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900FB2D-6C8A-4558-B6C4-BD335579B5FA}" type="datetimeFigureOut">
              <a:rPr lang="fr-FR" smtClean="0"/>
              <a:t>16/02/2022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E4B573-60F6-4BDF-8FD2-2148BDA41B8D}" type="slidenum">
              <a:rPr lang="fr-FR" smtClean="0"/>
              <a:t>‹N°›</a:t>
            </a:fld>
            <a:endParaRPr lang="fr-FR"/>
          </a:p>
        </p:txBody>
      </p:sp>
    </p:spTree>
    <p:extLst>
      <p:ext uri="{BB962C8B-B14F-4D97-AF65-F5344CB8AC3E}">
        <p14:creationId xmlns:p14="http://schemas.microsoft.com/office/powerpoint/2010/main" val="1485584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900FB2D-6C8A-4558-B6C4-BD335579B5FA}" type="datetimeFigureOut">
              <a:rPr lang="fr-FR" smtClean="0"/>
              <a:t>16/02/2022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E4B573-60F6-4BDF-8FD2-2148BDA41B8D}" type="slidenum">
              <a:rPr lang="fr-FR" smtClean="0"/>
              <a:t>‹N°›</a:t>
            </a:fld>
            <a:endParaRPr lang="fr-FR"/>
          </a:p>
        </p:txBody>
      </p:sp>
    </p:spTree>
    <p:extLst>
      <p:ext uri="{BB962C8B-B14F-4D97-AF65-F5344CB8AC3E}">
        <p14:creationId xmlns:p14="http://schemas.microsoft.com/office/powerpoint/2010/main" val="2684710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900FB2D-6C8A-4558-B6C4-BD335579B5FA}" type="datetimeFigureOut">
              <a:rPr lang="fr-FR" smtClean="0"/>
              <a:t>16/02/2022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E4B573-60F6-4BDF-8FD2-2148BDA41B8D}" type="slidenum">
              <a:rPr lang="fr-FR" smtClean="0"/>
              <a:t>‹N°›</a:t>
            </a:fld>
            <a:endParaRPr lang="fr-FR"/>
          </a:p>
        </p:txBody>
      </p:sp>
    </p:spTree>
    <p:extLst>
      <p:ext uri="{BB962C8B-B14F-4D97-AF65-F5344CB8AC3E}">
        <p14:creationId xmlns:p14="http://schemas.microsoft.com/office/powerpoint/2010/main" val="3197327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5900FB2D-6C8A-4558-B6C4-BD335579B5FA}" type="datetimeFigureOut">
              <a:rPr lang="fr-FR" smtClean="0"/>
              <a:t>16/02/2022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E4B573-60F6-4BDF-8FD2-2148BDA41B8D}" type="slidenum">
              <a:rPr lang="fr-FR" smtClean="0"/>
              <a:t>‹N°›</a:t>
            </a:fld>
            <a:endParaRPr lang="fr-FR"/>
          </a:p>
        </p:txBody>
      </p:sp>
    </p:spTree>
    <p:extLst>
      <p:ext uri="{BB962C8B-B14F-4D97-AF65-F5344CB8AC3E}">
        <p14:creationId xmlns:p14="http://schemas.microsoft.com/office/powerpoint/2010/main" val="603719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5900FB2D-6C8A-4558-B6C4-BD335579B5FA}" type="datetimeFigureOut">
              <a:rPr lang="fr-FR" smtClean="0"/>
              <a:t>16/02/2022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E4B573-60F6-4BDF-8FD2-2148BDA41B8D}" type="slidenum">
              <a:rPr lang="fr-FR" smtClean="0"/>
              <a:t>‹N°›</a:t>
            </a:fld>
            <a:endParaRPr lang="fr-FR"/>
          </a:p>
        </p:txBody>
      </p:sp>
    </p:spTree>
    <p:extLst>
      <p:ext uri="{BB962C8B-B14F-4D97-AF65-F5344CB8AC3E}">
        <p14:creationId xmlns:p14="http://schemas.microsoft.com/office/powerpoint/2010/main" val="2983387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5900FB2D-6C8A-4558-B6C4-BD335579B5FA}" type="datetimeFigureOut">
              <a:rPr lang="fr-FR" smtClean="0"/>
              <a:t>16/02/2022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4E4B573-60F6-4BDF-8FD2-2148BDA41B8D}" type="slidenum">
              <a:rPr lang="fr-FR" smtClean="0"/>
              <a:t>‹N°›</a:t>
            </a:fld>
            <a:endParaRPr lang="fr-FR"/>
          </a:p>
        </p:txBody>
      </p:sp>
    </p:spTree>
    <p:extLst>
      <p:ext uri="{BB962C8B-B14F-4D97-AF65-F5344CB8AC3E}">
        <p14:creationId xmlns:p14="http://schemas.microsoft.com/office/powerpoint/2010/main" val="1815810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5900FB2D-6C8A-4558-B6C4-BD335579B5FA}" type="datetimeFigureOut">
              <a:rPr lang="fr-FR" smtClean="0"/>
              <a:t>16/02/2022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4E4B573-60F6-4BDF-8FD2-2148BDA41B8D}" type="slidenum">
              <a:rPr lang="fr-FR" smtClean="0"/>
              <a:t>‹N°›</a:t>
            </a:fld>
            <a:endParaRPr lang="fr-FR"/>
          </a:p>
        </p:txBody>
      </p:sp>
    </p:spTree>
    <p:extLst>
      <p:ext uri="{BB962C8B-B14F-4D97-AF65-F5344CB8AC3E}">
        <p14:creationId xmlns:p14="http://schemas.microsoft.com/office/powerpoint/2010/main" val="287052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900FB2D-6C8A-4558-B6C4-BD335579B5FA}" type="datetimeFigureOut">
              <a:rPr lang="fr-FR" smtClean="0"/>
              <a:t>16/02/2022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4E4B573-60F6-4BDF-8FD2-2148BDA41B8D}" type="slidenum">
              <a:rPr lang="fr-FR" smtClean="0"/>
              <a:t>‹N°›</a:t>
            </a:fld>
            <a:endParaRPr lang="fr-FR"/>
          </a:p>
        </p:txBody>
      </p:sp>
    </p:spTree>
    <p:extLst>
      <p:ext uri="{BB962C8B-B14F-4D97-AF65-F5344CB8AC3E}">
        <p14:creationId xmlns:p14="http://schemas.microsoft.com/office/powerpoint/2010/main" val="3823408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5900FB2D-6C8A-4558-B6C4-BD335579B5FA}" type="datetimeFigureOut">
              <a:rPr lang="fr-FR" smtClean="0"/>
              <a:t>16/02/2022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E4B573-60F6-4BDF-8FD2-2148BDA41B8D}" type="slidenum">
              <a:rPr lang="fr-FR" smtClean="0"/>
              <a:t>‹N°›</a:t>
            </a:fld>
            <a:endParaRPr lang="fr-FR"/>
          </a:p>
        </p:txBody>
      </p:sp>
    </p:spTree>
    <p:extLst>
      <p:ext uri="{BB962C8B-B14F-4D97-AF65-F5344CB8AC3E}">
        <p14:creationId xmlns:p14="http://schemas.microsoft.com/office/powerpoint/2010/main" val="414460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5900FB2D-6C8A-4558-B6C4-BD335579B5FA}" type="datetimeFigureOut">
              <a:rPr lang="fr-FR" smtClean="0"/>
              <a:t>16/02/2022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E4B573-60F6-4BDF-8FD2-2148BDA41B8D}" type="slidenum">
              <a:rPr lang="fr-FR" smtClean="0"/>
              <a:t>‹N°›</a:t>
            </a:fld>
            <a:endParaRPr lang="fr-FR"/>
          </a:p>
        </p:txBody>
      </p:sp>
    </p:spTree>
    <p:extLst>
      <p:ext uri="{BB962C8B-B14F-4D97-AF65-F5344CB8AC3E}">
        <p14:creationId xmlns:p14="http://schemas.microsoft.com/office/powerpoint/2010/main" val="2855087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00FB2D-6C8A-4558-B6C4-BD335579B5FA}" type="datetimeFigureOut">
              <a:rPr lang="fr-FR" smtClean="0"/>
              <a:t>16/02/2022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E4B573-60F6-4BDF-8FD2-2148BDA41B8D}" type="slidenum">
              <a:rPr lang="fr-FR" smtClean="0"/>
              <a:t>‹N°›</a:t>
            </a:fld>
            <a:endParaRPr lang="fr-FR"/>
          </a:p>
        </p:txBody>
      </p:sp>
    </p:spTree>
    <p:extLst>
      <p:ext uri="{BB962C8B-B14F-4D97-AF65-F5344CB8AC3E}">
        <p14:creationId xmlns:p14="http://schemas.microsoft.com/office/powerpoint/2010/main" val="366518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fr.wikipedia.org/wiki/Syst%C3%A8me_digestif_humain" TargetMode="External"/><Relationship Id="rId3" Type="http://schemas.openxmlformats.org/officeDocument/2006/relationships/hyperlink" Target="https://fr.wikipedia.org/wiki/Mutation_g%C3%A9n%C3%A9tique" TargetMode="External"/><Relationship Id="rId7" Type="http://schemas.openxmlformats.org/officeDocument/2006/relationships/hyperlink" Target="https://fr.wikipedia.org/wiki/Voies_respiratoires" TargetMode="External"/><Relationship Id="rId2" Type="http://schemas.openxmlformats.org/officeDocument/2006/relationships/hyperlink" Target="https://fr.wikipedia.org/wiki/Maladie_g%C3%A9n%C3%A9tique" TargetMode="External"/><Relationship Id="rId1" Type="http://schemas.openxmlformats.org/officeDocument/2006/relationships/slideLayout" Target="../slideLayouts/slideLayout2.xml"/><Relationship Id="rId6" Type="http://schemas.openxmlformats.org/officeDocument/2006/relationships/hyperlink" Target="https://fr.wikipedia.org/wiki/Mucus" TargetMode="External"/><Relationship Id="rId5" Type="http://schemas.openxmlformats.org/officeDocument/2006/relationships/hyperlink" Target="https://fr.wikipedia.org/wiki/Chromosome_7_humain" TargetMode="External"/><Relationship Id="rId4" Type="http://schemas.openxmlformats.org/officeDocument/2006/relationships/hyperlink" Target="https://fr.wikipedia.org/wiki/G%C3%A8ne_et_prot%C3%A9ine_CFT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44624"/>
            <a:ext cx="9144000" cy="648071"/>
          </a:xfrm>
        </p:spPr>
        <p:txBody>
          <a:bodyPr>
            <a:normAutofit/>
          </a:bodyPr>
          <a:lstStyle/>
          <a:p>
            <a:r>
              <a:rPr lang="fr-FR" sz="3200" b="1" dirty="0">
                <a:latin typeface="Times New Roman" pitchFamily="18" charset="0"/>
                <a:cs typeface="Times New Roman" pitchFamily="18" charset="0"/>
              </a:rPr>
              <a:t>Bacilles à Gram négatif non fermentaires</a:t>
            </a:r>
          </a:p>
        </p:txBody>
      </p:sp>
      <p:sp>
        <p:nvSpPr>
          <p:cNvPr id="3" name="Sous-titre 2"/>
          <p:cNvSpPr>
            <a:spLocks noGrp="1"/>
          </p:cNvSpPr>
          <p:nvPr>
            <p:ph type="subTitle" idx="1"/>
          </p:nvPr>
        </p:nvSpPr>
        <p:spPr>
          <a:xfrm>
            <a:off x="0" y="764704"/>
            <a:ext cx="9144000" cy="6093296"/>
          </a:xfrm>
        </p:spPr>
        <p:txBody>
          <a:bodyPr>
            <a:normAutofit fontScale="92500" lnSpcReduction="20000"/>
          </a:bodyPr>
          <a:lstStyle/>
          <a:p>
            <a:pPr algn="just">
              <a:lnSpc>
                <a:spcPct val="160000"/>
              </a:lnSpc>
            </a:pPr>
            <a:r>
              <a:rPr lang="fr-FR" dirty="0">
                <a:solidFill>
                  <a:schemeClr val="tx1"/>
                </a:solidFill>
                <a:latin typeface="Times New Roman" pitchFamily="18" charset="0"/>
                <a:cs typeface="Times New Roman" pitchFamily="18" charset="0"/>
              </a:rPr>
              <a:t>Sous le vocable de « bacilles à Gram négatif non fermentaires » sont regroupées plusieurs familles et genres de bactéries mobiles ou immobiles, cultivant sur milieux ordinaires et possédant un métabolisme respiratoire strict (utilisation de l'oxygène comme accepteur terminal d'électrons). </a:t>
            </a:r>
          </a:p>
          <a:p>
            <a:pPr algn="just">
              <a:lnSpc>
                <a:spcPct val="160000"/>
              </a:lnSpc>
            </a:pPr>
            <a:r>
              <a:rPr lang="fr-FR" dirty="0">
                <a:solidFill>
                  <a:schemeClr val="tx1"/>
                </a:solidFill>
                <a:latin typeface="Times New Roman" pitchFamily="18" charset="0"/>
                <a:cs typeface="Times New Roman" pitchFamily="18" charset="0"/>
              </a:rPr>
              <a:t>Ces bacilles à métabolisme oxydatif ne fermentent pas les sucres en anaérobiose et sont qualifiés de «non </a:t>
            </a:r>
            <a:r>
              <a:rPr lang="fr-FR" dirty="0" err="1">
                <a:solidFill>
                  <a:schemeClr val="tx1"/>
                </a:solidFill>
                <a:latin typeface="Times New Roman" pitchFamily="18" charset="0"/>
                <a:cs typeface="Times New Roman" pitchFamily="18" charset="0"/>
              </a:rPr>
              <a:t>fermentants</a:t>
            </a:r>
            <a:r>
              <a:rPr lang="fr-FR" dirty="0">
                <a:solidFill>
                  <a:schemeClr val="tx1"/>
                </a:solidFill>
                <a:latin typeface="Times New Roman" pitchFamily="18" charset="0"/>
                <a:cs typeface="Times New Roman" pitchFamily="18" charset="0"/>
              </a:rPr>
              <a:t> » ou « non fermentaires ».</a:t>
            </a:r>
          </a:p>
        </p:txBody>
      </p:sp>
    </p:spTree>
    <p:extLst>
      <p:ext uri="{BB962C8B-B14F-4D97-AF65-F5344CB8AC3E}">
        <p14:creationId xmlns:p14="http://schemas.microsoft.com/office/powerpoint/2010/main" val="1867002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pPr marL="0" indent="0" algn="just">
              <a:lnSpc>
                <a:spcPct val="150000"/>
              </a:lnSpc>
              <a:buNone/>
            </a:pPr>
            <a:r>
              <a:rPr lang="fr-FR" b="1" dirty="0">
                <a:latin typeface="Arial" pitchFamily="34" charset="0"/>
                <a:cs typeface="Arial" pitchFamily="34" charset="0"/>
              </a:rPr>
              <a:t>Détermination du caractère non fermentaire et de l'acidification des sucres</a:t>
            </a:r>
          </a:p>
          <a:p>
            <a:pPr algn="just">
              <a:lnSpc>
                <a:spcPct val="150000"/>
              </a:lnSpc>
            </a:pPr>
            <a:r>
              <a:rPr lang="fr-FR" dirty="0">
                <a:latin typeface="Arial" pitchFamily="34" charset="0"/>
                <a:cs typeface="Arial" pitchFamily="34" charset="0"/>
              </a:rPr>
              <a:t>Le caractère non fermentaire d'une souche peut être visualisé sur un milieu </a:t>
            </a:r>
            <a:r>
              <a:rPr lang="fr-FR" b="1" dirty="0" err="1">
                <a:latin typeface="Arial" pitchFamily="34" charset="0"/>
                <a:cs typeface="Arial" pitchFamily="34" charset="0"/>
              </a:rPr>
              <a:t>Hajna</a:t>
            </a:r>
            <a:r>
              <a:rPr lang="fr-FR" dirty="0">
                <a:latin typeface="Arial" pitchFamily="34" charset="0"/>
                <a:cs typeface="Arial" pitchFamily="34" charset="0"/>
              </a:rPr>
              <a:t> ou </a:t>
            </a:r>
            <a:r>
              <a:rPr lang="fr-FR" b="1" dirty="0">
                <a:latin typeface="Arial" pitchFamily="34" charset="0"/>
                <a:cs typeface="Arial" pitchFamily="34" charset="0"/>
              </a:rPr>
              <a:t>TSI </a:t>
            </a:r>
            <a:r>
              <a:rPr lang="fr-FR" dirty="0">
                <a:latin typeface="Arial" pitchFamily="34" charset="0"/>
                <a:cs typeface="Arial" pitchFamily="34" charset="0"/>
              </a:rPr>
              <a:t>sur lequel sera détectée une culture uniquement sur la pente sans production de gaz. </a:t>
            </a:r>
          </a:p>
          <a:p>
            <a:pPr algn="just">
              <a:lnSpc>
                <a:spcPct val="150000"/>
              </a:lnSpc>
            </a:pPr>
            <a:r>
              <a:rPr lang="fr-FR" dirty="0">
                <a:latin typeface="Arial" pitchFamily="34" charset="0"/>
                <a:cs typeface="Arial" pitchFamily="34" charset="0"/>
              </a:rPr>
              <a:t>Si des doutes subsistent, l'étude de l'acidification des sucres pourra être pratiquée en </a:t>
            </a:r>
            <a:r>
              <a:rPr lang="fr-FR" b="1" dirty="0">
                <a:latin typeface="Arial" pitchFamily="34" charset="0"/>
                <a:cs typeface="Arial" pitchFamily="34" charset="0"/>
              </a:rPr>
              <a:t>milieu de Hugh et </a:t>
            </a:r>
            <a:r>
              <a:rPr lang="fr-FR" b="1" dirty="0" err="1">
                <a:latin typeface="Arial" pitchFamily="34" charset="0"/>
                <a:cs typeface="Arial" pitchFamily="34" charset="0"/>
              </a:rPr>
              <a:t>Leifson</a:t>
            </a:r>
            <a:r>
              <a:rPr lang="fr-FR" b="1" dirty="0">
                <a:latin typeface="Arial" pitchFamily="34" charset="0"/>
                <a:cs typeface="Arial" pitchFamily="34" charset="0"/>
              </a:rPr>
              <a:t> (</a:t>
            </a:r>
            <a:r>
              <a:rPr lang="fr-FR" dirty="0">
                <a:latin typeface="Arial" pitchFamily="34" charset="0"/>
                <a:cs typeface="Arial" pitchFamily="34" charset="0"/>
              </a:rPr>
              <a:t>contient un indicateur de pH, </a:t>
            </a:r>
            <a:r>
              <a:rPr lang="fr-FR" i="1" dirty="0">
                <a:latin typeface="Arial" pitchFamily="34" charset="0"/>
                <a:cs typeface="Arial" pitchFamily="34" charset="0"/>
              </a:rPr>
              <a:t>le bleu de </a:t>
            </a:r>
            <a:r>
              <a:rPr lang="fr-FR" i="1" dirty="0" err="1">
                <a:latin typeface="Arial" pitchFamily="34" charset="0"/>
                <a:cs typeface="Arial" pitchFamily="34" charset="0"/>
              </a:rPr>
              <a:t>bromothymol</a:t>
            </a:r>
            <a:r>
              <a:rPr lang="fr-FR" b="1" dirty="0">
                <a:latin typeface="Arial" pitchFamily="34" charset="0"/>
                <a:cs typeface="Arial" pitchFamily="34" charset="0"/>
              </a:rPr>
              <a:t>).</a:t>
            </a:r>
          </a:p>
        </p:txBody>
      </p:sp>
    </p:spTree>
    <p:extLst>
      <p:ext uri="{BB962C8B-B14F-4D97-AF65-F5344CB8AC3E}">
        <p14:creationId xmlns:p14="http://schemas.microsoft.com/office/powerpoint/2010/main" val="18325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marL="0" indent="0" algn="just">
              <a:lnSpc>
                <a:spcPct val="150000"/>
              </a:lnSpc>
              <a:buNone/>
            </a:pPr>
            <a:r>
              <a:rPr lang="fr-FR" b="1" dirty="0">
                <a:latin typeface="Times New Roman" pitchFamily="18" charset="0"/>
                <a:cs typeface="Times New Roman" pitchFamily="18" charset="0"/>
              </a:rPr>
              <a:t>Recherche d'activités enzymatiques et assimilation de substrats carbonés</a:t>
            </a:r>
          </a:p>
          <a:p>
            <a:pPr algn="just">
              <a:lnSpc>
                <a:spcPct val="150000"/>
              </a:lnSpc>
            </a:pPr>
            <a:r>
              <a:rPr lang="fr-FR" dirty="0">
                <a:latin typeface="Times New Roman" pitchFamily="18" charset="0"/>
                <a:cs typeface="Times New Roman" pitchFamily="18" charset="0"/>
              </a:rPr>
              <a:t>La recherche d'activité du métabolisme protéique (ADH, LDC, ODC, </a:t>
            </a:r>
            <a:r>
              <a:rPr lang="fr-FR" dirty="0" err="1">
                <a:latin typeface="Times New Roman" pitchFamily="18" charset="0"/>
                <a:cs typeface="Times New Roman" pitchFamily="18" charset="0"/>
              </a:rPr>
              <a:t>uréase</a:t>
            </a:r>
            <a:r>
              <a:rPr lang="fr-FR" dirty="0">
                <a:latin typeface="Times New Roman" pitchFamily="18" charset="0"/>
                <a:cs typeface="Times New Roman" pitchFamily="18" charset="0"/>
              </a:rPr>
              <a:t>), la production de métabolites (indole) ainsi que l'assimilation de divers substrats carbonés.</a:t>
            </a:r>
          </a:p>
        </p:txBody>
      </p:sp>
    </p:spTree>
    <p:extLst>
      <p:ext uri="{BB962C8B-B14F-4D97-AF65-F5344CB8AC3E}">
        <p14:creationId xmlns:p14="http://schemas.microsoft.com/office/powerpoint/2010/main" val="686431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10000"/>
          </a:bodyPr>
          <a:lstStyle/>
          <a:p>
            <a:pPr marL="0" indent="0" algn="just">
              <a:lnSpc>
                <a:spcPct val="170000"/>
              </a:lnSpc>
              <a:buNone/>
            </a:pPr>
            <a:r>
              <a:rPr lang="fr-FR" b="1" dirty="0">
                <a:latin typeface="Times New Roman" pitchFamily="18" charset="0"/>
                <a:cs typeface="Times New Roman" pitchFamily="18" charset="0"/>
              </a:rPr>
              <a:t>Galeries et systèmes d'identification</a:t>
            </a:r>
          </a:p>
          <a:p>
            <a:pPr algn="just">
              <a:lnSpc>
                <a:spcPct val="170000"/>
              </a:lnSpc>
            </a:pPr>
            <a:r>
              <a:rPr lang="fr-FR" dirty="0">
                <a:latin typeface="Times New Roman" pitchFamily="18" charset="0"/>
                <a:cs typeface="Times New Roman" pitchFamily="18" charset="0"/>
              </a:rPr>
              <a:t>Les systèmes d'identification utilisent des cartes ou des galeries « universelles Gram négatif » (Phoenix NID®, Crystal E/NF® [</a:t>
            </a:r>
            <a:r>
              <a:rPr lang="fr-FR" dirty="0" err="1">
                <a:latin typeface="Times New Roman" pitchFamily="18" charset="0"/>
                <a:cs typeface="Times New Roman" pitchFamily="18" charset="0"/>
              </a:rPr>
              <a:t>Becton</a:t>
            </a:r>
            <a:r>
              <a:rPr lang="fr-FR" dirty="0">
                <a:latin typeface="Times New Roman" pitchFamily="18" charset="0"/>
                <a:cs typeface="Times New Roman" pitchFamily="18" charset="0"/>
              </a:rPr>
              <a:t> Dickinson] ; API 32GN®, Vitek®2 GN [</a:t>
            </a:r>
            <a:r>
              <a:rPr lang="fr-FR" dirty="0" err="1">
                <a:latin typeface="Times New Roman" pitchFamily="18" charset="0"/>
                <a:cs typeface="Times New Roman" pitchFamily="18" charset="0"/>
              </a:rPr>
              <a:t>bioMérieux</a:t>
            </a:r>
            <a:r>
              <a:rPr lang="fr-FR" dirty="0">
                <a:latin typeface="Times New Roman" pitchFamily="18" charset="0"/>
                <a:cs typeface="Times New Roman" pitchFamily="18" charset="0"/>
              </a:rPr>
              <a:t>]) ou adaptées à ce groupe (</a:t>
            </a:r>
            <a:r>
              <a:rPr lang="fr-FR" dirty="0" err="1">
                <a:latin typeface="Times New Roman" pitchFamily="18" charset="0"/>
                <a:cs typeface="Times New Roman" pitchFamily="18" charset="0"/>
              </a:rPr>
              <a:t>RapID</a:t>
            </a:r>
            <a:r>
              <a:rPr lang="fr-FR" dirty="0">
                <a:latin typeface="Times New Roman" pitchFamily="18" charset="0"/>
                <a:cs typeface="Times New Roman" pitchFamily="18" charset="0"/>
              </a:rPr>
              <a:t> NF Plus Panel® [</a:t>
            </a:r>
            <a:r>
              <a:rPr lang="fr-FR" dirty="0" err="1">
                <a:latin typeface="Times New Roman" pitchFamily="18" charset="0"/>
                <a:cs typeface="Times New Roman" pitchFamily="18" charset="0"/>
              </a:rPr>
              <a:t>Remel</a:t>
            </a:r>
            <a:r>
              <a:rPr lang="fr-FR" dirty="0">
                <a:latin typeface="Times New Roman" pitchFamily="18" charset="0"/>
                <a:cs typeface="Times New Roman" pitchFamily="18" charset="0"/>
              </a:rPr>
              <a:t>, </a:t>
            </a:r>
            <a:r>
              <a:rPr lang="fr-FR" dirty="0" err="1">
                <a:latin typeface="Times New Roman" pitchFamily="18" charset="0"/>
                <a:cs typeface="Times New Roman" pitchFamily="18" charset="0"/>
              </a:rPr>
              <a:t>Oxoid</a:t>
            </a:r>
            <a:r>
              <a:rPr lang="fr-FR" dirty="0">
                <a:latin typeface="Times New Roman" pitchFamily="18" charset="0"/>
                <a:cs typeface="Times New Roman" pitchFamily="18" charset="0"/>
              </a:rPr>
              <a:t>]) ; API 20NE® [</a:t>
            </a:r>
            <a:r>
              <a:rPr lang="fr-FR" dirty="0" err="1">
                <a:latin typeface="Times New Roman" pitchFamily="18" charset="0"/>
                <a:cs typeface="Times New Roman" pitchFamily="18" charset="0"/>
              </a:rPr>
              <a:t>bioMérieux</a:t>
            </a:r>
            <a:r>
              <a:rPr lang="fr-FR" dirty="0">
                <a:latin typeface="Times New Roman" pitchFamily="18" charset="0"/>
                <a:cs typeface="Times New Roman" pitchFamily="18" charset="0"/>
              </a:rPr>
              <a:t>]).</a:t>
            </a:r>
          </a:p>
          <a:p>
            <a:pPr algn="just">
              <a:lnSpc>
                <a:spcPct val="170000"/>
              </a:lnSpc>
            </a:pPr>
            <a:r>
              <a:rPr lang="fr-FR" dirty="0">
                <a:latin typeface="Times New Roman" pitchFamily="18" charset="0"/>
                <a:cs typeface="Times New Roman" pitchFamily="18" charset="0"/>
              </a:rPr>
              <a:t>Les résultats obtenus à partir de ces systèmes (lecture visuelle puis codage ou lecture à l'aide d'un automate) sont confrontés à des catalogues analytiques constitués des résultats obtenus à partir de collections d'isolats cliniques.</a:t>
            </a:r>
          </a:p>
        </p:txBody>
      </p:sp>
    </p:spTree>
    <p:extLst>
      <p:ext uri="{BB962C8B-B14F-4D97-AF65-F5344CB8AC3E}">
        <p14:creationId xmlns:p14="http://schemas.microsoft.com/office/powerpoint/2010/main" val="3215859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490066"/>
          </a:xfrm>
        </p:spPr>
        <p:txBody>
          <a:bodyPr>
            <a:noAutofit/>
          </a:bodyPr>
          <a:lstStyle/>
          <a:p>
            <a:r>
              <a:rPr lang="fr-FR" sz="3600" b="1" dirty="0"/>
              <a:t>Genre </a:t>
            </a:r>
            <a:r>
              <a:rPr lang="fr-FR" sz="3600" b="1" i="1" dirty="0"/>
              <a:t>Pseudomonas</a:t>
            </a:r>
            <a:endParaRPr lang="fr-FR" sz="3600" dirty="0"/>
          </a:p>
        </p:txBody>
      </p:sp>
      <p:sp>
        <p:nvSpPr>
          <p:cNvPr id="3" name="Espace réservé du contenu 2"/>
          <p:cNvSpPr>
            <a:spLocks noGrp="1"/>
          </p:cNvSpPr>
          <p:nvPr>
            <p:ph idx="1"/>
          </p:nvPr>
        </p:nvSpPr>
        <p:spPr>
          <a:xfrm>
            <a:off x="0" y="548680"/>
            <a:ext cx="9144000" cy="6309320"/>
          </a:xfrm>
        </p:spPr>
        <p:txBody>
          <a:bodyPr>
            <a:normAutofit fontScale="92500" lnSpcReduction="20000"/>
          </a:bodyPr>
          <a:lstStyle/>
          <a:p>
            <a:pPr marL="0" indent="0" algn="just">
              <a:lnSpc>
                <a:spcPct val="150000"/>
              </a:lnSpc>
              <a:buNone/>
            </a:pPr>
            <a:r>
              <a:rPr lang="fr-FR" b="1" dirty="0">
                <a:latin typeface="Times New Roman" pitchFamily="18" charset="0"/>
                <a:cs typeface="Times New Roman" pitchFamily="18" charset="0"/>
              </a:rPr>
              <a:t>Généralités</a:t>
            </a:r>
          </a:p>
          <a:p>
            <a:pPr algn="just">
              <a:lnSpc>
                <a:spcPct val="150000"/>
              </a:lnSpc>
            </a:pPr>
            <a:r>
              <a:rPr lang="fr-FR" dirty="0">
                <a:latin typeface="Times New Roman" pitchFamily="18" charset="0"/>
                <a:cs typeface="Times New Roman" pitchFamily="18" charset="0"/>
              </a:rPr>
              <a:t>La classification en genres et espèces à l'intérieur de la famille des </a:t>
            </a:r>
            <a:r>
              <a:rPr lang="fr-FR" i="1" dirty="0" err="1">
                <a:latin typeface="Times New Roman" pitchFamily="18" charset="0"/>
                <a:cs typeface="Times New Roman" pitchFamily="18" charset="0"/>
              </a:rPr>
              <a:t>Pseudomonadeceae</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a longtemps reposé sur des caractères phénotypiques simples d'orientation. La simplification de cette classification a été réalisée par </a:t>
            </a:r>
            <a:r>
              <a:rPr lang="fr-FR" dirty="0" err="1">
                <a:latin typeface="Times New Roman" pitchFamily="18" charset="0"/>
                <a:cs typeface="Times New Roman" pitchFamily="18" charset="0"/>
              </a:rPr>
              <a:t>Stanier</a:t>
            </a:r>
            <a:r>
              <a:rPr lang="fr-FR" dirty="0">
                <a:latin typeface="Times New Roman" pitchFamily="18" charset="0"/>
                <a:cs typeface="Times New Roman" pitchFamily="18" charset="0"/>
              </a:rPr>
              <a:t> qui a étudié principalement l'assimilation des substrats carbonés et par </a:t>
            </a:r>
            <a:r>
              <a:rPr lang="fr-FR" dirty="0" err="1">
                <a:latin typeface="Times New Roman" pitchFamily="18" charset="0"/>
                <a:cs typeface="Times New Roman" pitchFamily="18" charset="0"/>
              </a:rPr>
              <a:t>Palleroni</a:t>
            </a:r>
            <a:r>
              <a:rPr lang="fr-FR" dirty="0">
                <a:latin typeface="Times New Roman" pitchFamily="18" charset="0"/>
                <a:cs typeface="Times New Roman" pitchFamily="18" charset="0"/>
              </a:rPr>
              <a:t> qui a classé les espèces de </a:t>
            </a:r>
            <a:r>
              <a:rPr lang="fr-FR" i="1" dirty="0">
                <a:latin typeface="Times New Roman" pitchFamily="18" charset="0"/>
                <a:cs typeface="Times New Roman" pitchFamily="18" charset="0"/>
              </a:rPr>
              <a:t>Pseudomonas </a:t>
            </a:r>
            <a:r>
              <a:rPr lang="fr-FR" dirty="0">
                <a:latin typeface="Times New Roman" pitchFamily="18" charset="0"/>
                <a:cs typeface="Times New Roman" pitchFamily="18" charset="0"/>
              </a:rPr>
              <a:t>en cinq groupes génomiques, les </a:t>
            </a:r>
            <a:r>
              <a:rPr lang="fr-FR" b="1" i="1" dirty="0">
                <a:latin typeface="Times New Roman" pitchFamily="18" charset="0"/>
                <a:cs typeface="Times New Roman" pitchFamily="18" charset="0"/>
              </a:rPr>
              <a:t>Pseudomonas </a:t>
            </a:r>
            <a:r>
              <a:rPr lang="fr-FR" b="1" dirty="0">
                <a:latin typeface="Times New Roman" pitchFamily="18" charset="0"/>
                <a:cs typeface="Times New Roman" pitchFamily="18" charset="0"/>
              </a:rPr>
              <a:t>« vrais </a:t>
            </a:r>
            <a:r>
              <a:rPr lang="fr-FR" dirty="0">
                <a:latin typeface="Times New Roman" pitchFamily="18" charset="0"/>
                <a:cs typeface="Times New Roman" pitchFamily="18" charset="0"/>
              </a:rPr>
              <a:t>» appartenant au groupe </a:t>
            </a:r>
            <a:r>
              <a:rPr lang="fr-FR" b="1" dirty="0">
                <a:latin typeface="Times New Roman" pitchFamily="18" charset="0"/>
                <a:cs typeface="Times New Roman" pitchFamily="18" charset="0"/>
              </a:rPr>
              <a:t>I </a:t>
            </a:r>
            <a:r>
              <a:rPr lang="fr-FR" dirty="0">
                <a:latin typeface="Times New Roman" pitchFamily="18" charset="0"/>
                <a:cs typeface="Times New Roman" pitchFamily="18" charset="0"/>
              </a:rPr>
              <a:t>(tableau 34.4.1).</a:t>
            </a:r>
          </a:p>
        </p:txBody>
      </p:sp>
    </p:spTree>
    <p:extLst>
      <p:ext uri="{BB962C8B-B14F-4D97-AF65-F5344CB8AC3E}">
        <p14:creationId xmlns:p14="http://schemas.microsoft.com/office/powerpoint/2010/main" val="1972810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435" y="476672"/>
            <a:ext cx="9347947"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3175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43408"/>
            <a:ext cx="9144000" cy="6858000"/>
          </a:xfrm>
        </p:spPr>
        <p:txBody>
          <a:bodyPr>
            <a:noAutofit/>
          </a:bodyPr>
          <a:lstStyle/>
          <a:p>
            <a:pPr algn="just">
              <a:lnSpc>
                <a:spcPct val="170000"/>
              </a:lnSpc>
            </a:pPr>
            <a:r>
              <a:rPr lang="fr-FR" sz="2600" dirty="0">
                <a:latin typeface="Times New Roman" pitchFamily="18" charset="0"/>
                <a:cs typeface="Times New Roman" pitchFamily="18" charset="0"/>
              </a:rPr>
              <a:t>Les</a:t>
            </a:r>
            <a:r>
              <a:rPr lang="fr-FR" sz="2600" b="1" dirty="0">
                <a:latin typeface="Times New Roman" pitchFamily="18" charset="0"/>
                <a:cs typeface="Times New Roman" pitchFamily="18" charset="0"/>
              </a:rPr>
              <a:t> </a:t>
            </a:r>
            <a:r>
              <a:rPr lang="fr-FR" sz="2600" b="1" i="1" dirty="0">
                <a:latin typeface="Times New Roman" pitchFamily="18" charset="0"/>
                <a:cs typeface="Times New Roman" pitchFamily="18" charset="0"/>
              </a:rPr>
              <a:t>Pseudomonas </a:t>
            </a:r>
            <a:r>
              <a:rPr lang="fr-FR" sz="2600" dirty="0">
                <a:latin typeface="Times New Roman" pitchFamily="18" charset="0"/>
                <a:cs typeface="Times New Roman" pitchFamily="18" charset="0"/>
              </a:rPr>
              <a:t>stricto sensu sont des bacilles à </a:t>
            </a:r>
            <a:r>
              <a:rPr lang="fr-FR" sz="2600" b="1" dirty="0">
                <a:latin typeface="Times New Roman" pitchFamily="18" charset="0"/>
                <a:cs typeface="Times New Roman" pitchFamily="18" charset="0"/>
              </a:rPr>
              <a:t>Gram négatif, aérobies stricts, </a:t>
            </a:r>
            <a:r>
              <a:rPr lang="fr-FR" sz="2600" b="1" u="sng" dirty="0">
                <a:latin typeface="Times New Roman" pitchFamily="18" charset="0"/>
                <a:cs typeface="Times New Roman" pitchFamily="18" charset="0"/>
              </a:rPr>
              <a:t>oxydase </a:t>
            </a:r>
            <a:r>
              <a:rPr lang="fr-FR" sz="2600" b="1" dirty="0">
                <a:latin typeface="Times New Roman" pitchFamily="18" charset="0"/>
                <a:cs typeface="Times New Roman" pitchFamily="18" charset="0"/>
              </a:rPr>
              <a:t>positive, non fermentaires, </a:t>
            </a:r>
            <a:r>
              <a:rPr lang="fr-FR" sz="2600" b="1" u="sng" dirty="0">
                <a:latin typeface="Times New Roman" pitchFamily="18" charset="0"/>
                <a:cs typeface="Times New Roman" pitchFamily="18" charset="0"/>
              </a:rPr>
              <a:t>mobiles</a:t>
            </a:r>
            <a:r>
              <a:rPr lang="fr-FR" sz="2600" b="1" dirty="0">
                <a:latin typeface="Times New Roman" pitchFamily="18" charset="0"/>
                <a:cs typeface="Times New Roman" pitchFamily="18" charset="0"/>
              </a:rPr>
              <a:t> par une ciliature polaire </a:t>
            </a:r>
            <a:r>
              <a:rPr lang="fr-FR" sz="2600" b="1" dirty="0" err="1">
                <a:latin typeface="Times New Roman" pitchFamily="18" charset="0"/>
                <a:cs typeface="Times New Roman" pitchFamily="18" charset="0"/>
              </a:rPr>
              <a:t>monotriche</a:t>
            </a:r>
            <a:r>
              <a:rPr lang="fr-FR" sz="2600" b="1" dirty="0">
                <a:latin typeface="Times New Roman" pitchFamily="18" charset="0"/>
                <a:cs typeface="Times New Roman" pitchFamily="18" charset="0"/>
              </a:rPr>
              <a:t> ou </a:t>
            </a:r>
            <a:r>
              <a:rPr lang="fr-FR" sz="2600" b="1" dirty="0" err="1">
                <a:latin typeface="Times New Roman" pitchFamily="18" charset="0"/>
                <a:cs typeface="Times New Roman" pitchFamily="18" charset="0"/>
              </a:rPr>
              <a:t>multitriche</a:t>
            </a:r>
            <a:r>
              <a:rPr lang="fr-FR" sz="2600" dirty="0">
                <a:latin typeface="Times New Roman" pitchFamily="18" charset="0"/>
                <a:cs typeface="Times New Roman" pitchFamily="18" charset="0"/>
              </a:rPr>
              <a:t>, sauf quelques exceptions, respirant ou non les nitrates, oxydant ou non le glucose et n'accumulant pas du poly-β-</a:t>
            </a:r>
            <a:r>
              <a:rPr lang="fr-FR" sz="2600" dirty="0" err="1">
                <a:latin typeface="Times New Roman" pitchFamily="18" charset="0"/>
                <a:cs typeface="Times New Roman" pitchFamily="18" charset="0"/>
              </a:rPr>
              <a:t>hydroxybutyrate</a:t>
            </a:r>
            <a:r>
              <a:rPr lang="fr-FR" sz="2600" dirty="0">
                <a:latin typeface="Times New Roman" pitchFamily="18" charset="0"/>
                <a:cs typeface="Times New Roman" pitchFamily="18" charset="0"/>
              </a:rPr>
              <a:t>.</a:t>
            </a:r>
          </a:p>
          <a:p>
            <a:pPr algn="just">
              <a:lnSpc>
                <a:spcPct val="170000"/>
              </a:lnSpc>
            </a:pPr>
            <a:r>
              <a:rPr lang="fr-FR" sz="2600" dirty="0">
                <a:latin typeface="Times New Roman" pitchFamily="18" charset="0"/>
                <a:cs typeface="Times New Roman" pitchFamily="18" charset="0"/>
              </a:rPr>
              <a:t>Le genre </a:t>
            </a:r>
            <a:r>
              <a:rPr lang="fr-FR" sz="2600" i="1" dirty="0">
                <a:latin typeface="Times New Roman" pitchFamily="18" charset="0"/>
                <a:cs typeface="Times New Roman" pitchFamily="18" charset="0"/>
              </a:rPr>
              <a:t>Pseudomonas </a:t>
            </a:r>
            <a:r>
              <a:rPr lang="fr-FR" sz="2600" dirty="0">
                <a:latin typeface="Times New Roman" pitchFamily="18" charset="0"/>
                <a:cs typeface="Times New Roman" pitchFamily="18" charset="0"/>
              </a:rPr>
              <a:t>comprend des espèces fluorescentes </a:t>
            </a:r>
            <a:r>
              <a:rPr lang="pt-BR" sz="2600" dirty="0">
                <a:latin typeface="Times New Roman" pitchFamily="18" charset="0"/>
                <a:cs typeface="Times New Roman" pitchFamily="18" charset="0"/>
              </a:rPr>
              <a:t>(</a:t>
            </a:r>
            <a:r>
              <a:rPr lang="pt-BR" sz="2600" b="1" i="1" dirty="0">
                <a:latin typeface="Times New Roman" pitchFamily="18" charset="0"/>
                <a:cs typeface="Times New Roman" pitchFamily="18" charset="0"/>
              </a:rPr>
              <a:t>P. aeruginosa, P. fluorescens, P. putida, P. monteillii, </a:t>
            </a:r>
            <a:r>
              <a:rPr lang="fr-FR" sz="2600" b="1" i="1" dirty="0">
                <a:latin typeface="Times New Roman" pitchFamily="18" charset="0"/>
                <a:cs typeface="Times New Roman" pitchFamily="18" charset="0"/>
              </a:rPr>
              <a:t>P. </a:t>
            </a:r>
            <a:r>
              <a:rPr lang="fr-FR" sz="2600" b="1" i="1" dirty="0" err="1">
                <a:latin typeface="Times New Roman" pitchFamily="18" charset="0"/>
                <a:cs typeface="Times New Roman" pitchFamily="18" charset="0"/>
              </a:rPr>
              <a:t>mosselii</a:t>
            </a:r>
            <a:r>
              <a:rPr lang="fr-FR" sz="2600" b="1" i="1" dirty="0">
                <a:latin typeface="Times New Roman" pitchFamily="18" charset="0"/>
                <a:cs typeface="Times New Roman" pitchFamily="18" charset="0"/>
              </a:rPr>
              <a:t>, P. </a:t>
            </a:r>
            <a:r>
              <a:rPr lang="fr-FR" sz="2600" b="1" i="1" dirty="0" err="1">
                <a:latin typeface="Times New Roman" pitchFamily="18" charset="0"/>
                <a:cs typeface="Times New Roman" pitchFamily="18" charset="0"/>
              </a:rPr>
              <a:t>chlororaphis</a:t>
            </a:r>
            <a:r>
              <a:rPr lang="fr-FR" sz="2600" dirty="0">
                <a:latin typeface="Times New Roman" pitchFamily="18" charset="0"/>
                <a:cs typeface="Times New Roman" pitchFamily="18" charset="0"/>
              </a:rPr>
              <a:t>, etc.) produisant de la </a:t>
            </a:r>
            <a:r>
              <a:rPr lang="fr-FR" sz="2600" b="1" dirty="0" err="1">
                <a:latin typeface="Times New Roman" pitchFamily="18" charset="0"/>
                <a:cs typeface="Times New Roman" pitchFamily="18" charset="0"/>
              </a:rPr>
              <a:t>pyoverdine</a:t>
            </a:r>
            <a:r>
              <a:rPr lang="fr-FR" sz="2600" b="1" dirty="0">
                <a:latin typeface="Times New Roman" pitchFamily="18" charset="0"/>
                <a:cs typeface="Times New Roman" pitchFamily="18" charset="0"/>
              </a:rPr>
              <a:t> </a:t>
            </a:r>
            <a:r>
              <a:rPr lang="fr-FR" sz="2600" dirty="0">
                <a:latin typeface="Times New Roman" pitchFamily="18" charset="0"/>
                <a:cs typeface="Times New Roman" pitchFamily="18" charset="0"/>
              </a:rPr>
              <a:t>et des espèces non fluorescentes (</a:t>
            </a:r>
            <a:r>
              <a:rPr lang="fr-FR" sz="2600" i="1" dirty="0">
                <a:latin typeface="Times New Roman" pitchFamily="18" charset="0"/>
                <a:cs typeface="Times New Roman" pitchFamily="18" charset="0"/>
              </a:rPr>
              <a:t>P. </a:t>
            </a:r>
            <a:r>
              <a:rPr lang="fr-FR" sz="2600" i="1" dirty="0" err="1">
                <a:latin typeface="Times New Roman" pitchFamily="18" charset="0"/>
                <a:cs typeface="Times New Roman" pitchFamily="18" charset="0"/>
              </a:rPr>
              <a:t>alcaligenes</a:t>
            </a:r>
            <a:r>
              <a:rPr lang="fr-FR" sz="2600" i="1" dirty="0">
                <a:latin typeface="Times New Roman" pitchFamily="18" charset="0"/>
                <a:cs typeface="Times New Roman" pitchFamily="18" charset="0"/>
              </a:rPr>
              <a:t>, P. </a:t>
            </a:r>
            <a:r>
              <a:rPr lang="fr-FR" sz="2600" i="1" dirty="0" err="1">
                <a:latin typeface="Times New Roman" pitchFamily="18" charset="0"/>
                <a:cs typeface="Times New Roman" pitchFamily="18" charset="0"/>
              </a:rPr>
              <a:t>stutzeri</a:t>
            </a:r>
            <a:r>
              <a:rPr lang="fr-FR" sz="2600" i="1" dirty="0">
                <a:latin typeface="Times New Roman" pitchFamily="18" charset="0"/>
                <a:cs typeface="Times New Roman" pitchFamily="18" charset="0"/>
              </a:rPr>
              <a:t>, P. </a:t>
            </a:r>
            <a:r>
              <a:rPr lang="fr-FR" sz="2600" i="1" dirty="0" err="1">
                <a:latin typeface="Times New Roman" pitchFamily="18" charset="0"/>
                <a:cs typeface="Times New Roman" pitchFamily="18" charset="0"/>
              </a:rPr>
              <a:t>mendocina</a:t>
            </a:r>
            <a:r>
              <a:rPr lang="fr-FR" sz="2600" dirty="0">
                <a:latin typeface="Times New Roman" pitchFamily="18" charset="0"/>
                <a:cs typeface="Times New Roman" pitchFamily="18" charset="0"/>
              </a:rPr>
              <a:t>).</a:t>
            </a:r>
          </a:p>
        </p:txBody>
      </p:sp>
    </p:spTree>
    <p:extLst>
      <p:ext uri="{BB962C8B-B14F-4D97-AF65-F5344CB8AC3E}">
        <p14:creationId xmlns:p14="http://schemas.microsoft.com/office/powerpoint/2010/main" val="2774717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0"/>
            <a:ext cx="9036496" cy="6858000"/>
          </a:xfrm>
        </p:spPr>
        <p:txBody>
          <a:bodyPr>
            <a:normAutofit fontScale="92500"/>
          </a:bodyPr>
          <a:lstStyle/>
          <a:p>
            <a:pPr marL="0" indent="0" algn="just">
              <a:lnSpc>
                <a:spcPct val="160000"/>
              </a:lnSpc>
              <a:buNone/>
            </a:pPr>
            <a:r>
              <a:rPr lang="fr-FR" b="1" dirty="0">
                <a:latin typeface="Times New Roman" pitchFamily="18" charset="0"/>
                <a:cs typeface="Times New Roman" pitchFamily="18" charset="0"/>
              </a:rPr>
              <a:t>Habitat et pouvoir pathogène</a:t>
            </a:r>
          </a:p>
          <a:p>
            <a:pPr algn="just">
              <a:lnSpc>
                <a:spcPct val="160000"/>
              </a:lnSpc>
            </a:pPr>
            <a:r>
              <a:rPr lang="fr-FR" dirty="0">
                <a:latin typeface="Times New Roman" pitchFamily="18" charset="0"/>
                <a:cs typeface="Times New Roman" pitchFamily="18" charset="0"/>
              </a:rPr>
              <a:t>Ces bactéries sont ubiquitaires et certaines espèces sont plus fréquemment rencontrées en médecine humaine.</a:t>
            </a:r>
          </a:p>
          <a:p>
            <a:pPr algn="just">
              <a:lnSpc>
                <a:spcPct val="160000"/>
              </a:lnSpc>
            </a:pPr>
            <a:r>
              <a:rPr lang="fr-FR" dirty="0">
                <a:latin typeface="Times New Roman" pitchFamily="18" charset="0"/>
                <a:cs typeface="Times New Roman" pitchFamily="18" charset="0"/>
              </a:rPr>
              <a:t>D'autres espèces ont été isolées de l'environnement ou sont des </a:t>
            </a:r>
            <a:r>
              <a:rPr lang="fr-FR" dirty="0" err="1">
                <a:latin typeface="Times New Roman" pitchFamily="18" charset="0"/>
                <a:cs typeface="Times New Roman" pitchFamily="18" charset="0"/>
              </a:rPr>
              <a:t>phytopathogènes</a:t>
            </a:r>
            <a:r>
              <a:rPr lang="fr-FR" dirty="0">
                <a:latin typeface="Times New Roman" pitchFamily="18" charset="0"/>
                <a:cs typeface="Times New Roman" pitchFamily="18" charset="0"/>
              </a:rPr>
              <a:t>. </a:t>
            </a:r>
          </a:p>
          <a:p>
            <a:pPr algn="just">
              <a:lnSpc>
                <a:spcPct val="160000"/>
              </a:lnSpc>
            </a:pPr>
            <a:r>
              <a:rPr lang="fr-FR" dirty="0">
                <a:latin typeface="Times New Roman" pitchFamily="18" charset="0"/>
                <a:cs typeface="Times New Roman" pitchFamily="18" charset="0"/>
              </a:rPr>
              <a:t>Les espèces de </a:t>
            </a:r>
            <a:r>
              <a:rPr lang="fr-FR" i="1" dirty="0">
                <a:latin typeface="Times New Roman" pitchFamily="18" charset="0"/>
                <a:cs typeface="Times New Roman" pitchFamily="18" charset="0"/>
              </a:rPr>
              <a:t>Pseudomonas </a:t>
            </a:r>
            <a:r>
              <a:rPr lang="fr-FR" dirty="0">
                <a:latin typeface="Times New Roman" pitchFamily="18" charset="0"/>
                <a:cs typeface="Times New Roman" pitchFamily="18" charset="0"/>
              </a:rPr>
              <a:t>pouvant être isolées en pratique médicale sont indiquées dans le tableau 34.4.3</a:t>
            </a:r>
          </a:p>
        </p:txBody>
      </p:sp>
    </p:spTree>
    <p:extLst>
      <p:ext uri="{BB962C8B-B14F-4D97-AF65-F5344CB8AC3E}">
        <p14:creationId xmlns:p14="http://schemas.microsoft.com/office/powerpoint/2010/main" val="990820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444715" y="-1074548"/>
            <a:ext cx="4464498" cy="9151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9600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346050"/>
          </a:xfrm>
        </p:spPr>
        <p:txBody>
          <a:bodyPr>
            <a:noAutofit/>
          </a:bodyPr>
          <a:lstStyle/>
          <a:p>
            <a:r>
              <a:rPr lang="fr-FR" sz="3200" b="1" i="1" dirty="0">
                <a:latin typeface="Times New Roman" pitchFamily="18" charset="0"/>
                <a:cs typeface="Times New Roman" pitchFamily="18" charset="0"/>
              </a:rPr>
              <a:t>P. </a:t>
            </a:r>
            <a:r>
              <a:rPr lang="fr-FR" sz="3200" b="1" i="1" dirty="0" err="1">
                <a:latin typeface="Times New Roman" pitchFamily="18" charset="0"/>
                <a:cs typeface="Times New Roman" pitchFamily="18" charset="0"/>
              </a:rPr>
              <a:t>aeruginosa</a:t>
            </a:r>
            <a:r>
              <a:rPr lang="fr-FR" sz="3200" b="1" i="1" dirty="0">
                <a:latin typeface="Times New Roman" pitchFamily="18" charset="0"/>
                <a:cs typeface="Times New Roman" pitchFamily="18" charset="0"/>
              </a:rPr>
              <a:t> </a:t>
            </a:r>
            <a:r>
              <a:rPr lang="fr-FR" sz="3200" b="1" dirty="0">
                <a:latin typeface="Times New Roman" pitchFamily="18" charset="0"/>
                <a:cs typeface="Times New Roman" pitchFamily="18" charset="0"/>
              </a:rPr>
              <a:t>et groupe « fluorescent »</a:t>
            </a:r>
            <a:endParaRPr lang="fr-FR" sz="32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764704"/>
            <a:ext cx="9144000" cy="6093296"/>
          </a:xfrm>
        </p:spPr>
        <p:txBody>
          <a:bodyPr>
            <a:normAutofit fontScale="77500" lnSpcReduction="20000"/>
          </a:bodyPr>
          <a:lstStyle/>
          <a:p>
            <a:pPr algn="just">
              <a:lnSpc>
                <a:spcPct val="160000"/>
              </a:lnSpc>
            </a:pPr>
            <a:r>
              <a:rPr lang="fr-FR" b="1" dirty="0">
                <a:latin typeface="Times New Roman" pitchFamily="18" charset="0"/>
                <a:cs typeface="Times New Roman" pitchFamily="18" charset="0"/>
              </a:rPr>
              <a:t>Pouvoir pathogène et habitat</a:t>
            </a:r>
          </a:p>
          <a:p>
            <a:pPr algn="just">
              <a:lnSpc>
                <a:spcPct val="160000"/>
              </a:lnSpc>
            </a:pPr>
            <a:r>
              <a:rPr lang="fr-FR" b="1" i="1" dirty="0">
                <a:latin typeface="Times New Roman" pitchFamily="18" charset="0"/>
                <a:cs typeface="Times New Roman" pitchFamily="18" charset="0"/>
              </a:rPr>
              <a:t>P. </a:t>
            </a:r>
            <a:r>
              <a:rPr lang="fr-FR" b="1" i="1" dirty="0" err="1">
                <a:latin typeface="Times New Roman" pitchFamily="18" charset="0"/>
                <a:cs typeface="Times New Roman" pitchFamily="18" charset="0"/>
              </a:rPr>
              <a:t>aeruginosa</a:t>
            </a:r>
            <a:r>
              <a:rPr lang="fr-FR" b="1" i="1" dirty="0">
                <a:latin typeface="Times New Roman" pitchFamily="18" charset="0"/>
                <a:cs typeface="Times New Roman" pitchFamily="18" charset="0"/>
              </a:rPr>
              <a:t> </a:t>
            </a:r>
            <a:r>
              <a:rPr lang="fr-FR" dirty="0">
                <a:latin typeface="Times New Roman" pitchFamily="18" charset="0"/>
                <a:cs typeface="Times New Roman" pitchFamily="18" charset="0"/>
              </a:rPr>
              <a:t>est la bactérie </a:t>
            </a:r>
            <a:r>
              <a:rPr lang="fr-FR" b="1" u="sng" dirty="0">
                <a:latin typeface="Times New Roman" pitchFamily="18" charset="0"/>
                <a:cs typeface="Times New Roman" pitchFamily="18" charset="0"/>
              </a:rPr>
              <a:t>pathogène opportuniste par excellence.</a:t>
            </a:r>
          </a:p>
          <a:p>
            <a:pPr algn="just">
              <a:lnSpc>
                <a:spcPct val="160000"/>
              </a:lnSpc>
            </a:pPr>
            <a:r>
              <a:rPr lang="fr-FR" dirty="0">
                <a:latin typeface="Times New Roman" pitchFamily="18" charset="0"/>
                <a:cs typeface="Times New Roman" pitchFamily="18" charset="0"/>
              </a:rPr>
              <a:t>Les infections à </a:t>
            </a:r>
            <a:r>
              <a:rPr lang="fr-FR" i="1" dirty="0">
                <a:latin typeface="Times New Roman" pitchFamily="18" charset="0"/>
                <a:cs typeface="Times New Roman" pitchFamily="18" charset="0"/>
              </a:rPr>
              <a:t>P. </a:t>
            </a:r>
            <a:r>
              <a:rPr lang="fr-FR" i="1" dirty="0" err="1">
                <a:latin typeface="Times New Roman" pitchFamily="18" charset="0"/>
                <a:cs typeface="Times New Roman" pitchFamily="18" charset="0"/>
              </a:rPr>
              <a:t>aeruginosa</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surviennent chez des sujets âgés, immunodéprimés (cancéreux), présentant des affections intercurrentes (insuffisance respiratoire, brûlure). </a:t>
            </a:r>
          </a:p>
          <a:p>
            <a:pPr algn="just">
              <a:lnSpc>
                <a:spcPct val="160000"/>
              </a:lnSpc>
            </a:pPr>
            <a:r>
              <a:rPr lang="fr-FR" dirty="0">
                <a:latin typeface="Times New Roman" pitchFamily="18" charset="0"/>
                <a:cs typeface="Times New Roman" pitchFamily="18" charset="0"/>
              </a:rPr>
              <a:t>On isole cette espèce de suppurations profondes ou superficielles d'urines et plus rarement d'hémocultures.</a:t>
            </a:r>
          </a:p>
          <a:p>
            <a:pPr algn="just">
              <a:lnSpc>
                <a:spcPct val="160000"/>
              </a:lnSpc>
            </a:pPr>
            <a:r>
              <a:rPr lang="fr-FR" i="1" dirty="0">
                <a:latin typeface="Times New Roman" pitchFamily="18" charset="0"/>
                <a:cs typeface="Times New Roman" pitchFamily="18" charset="0"/>
              </a:rPr>
              <a:t>P. </a:t>
            </a:r>
            <a:r>
              <a:rPr lang="fr-FR" i="1" dirty="0" err="1">
                <a:latin typeface="Times New Roman" pitchFamily="18" charset="0"/>
                <a:cs typeface="Times New Roman" pitchFamily="18" charset="0"/>
              </a:rPr>
              <a:t>aeruginosa</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peut également être isolé à partir de selles sans que cette présence soit reliée à un rôle pathogène.</a:t>
            </a:r>
          </a:p>
        </p:txBody>
      </p:sp>
    </p:spTree>
    <p:extLst>
      <p:ext uri="{BB962C8B-B14F-4D97-AF65-F5344CB8AC3E}">
        <p14:creationId xmlns:p14="http://schemas.microsoft.com/office/powerpoint/2010/main" val="2565526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0000" lnSpcReduction="20000"/>
          </a:bodyPr>
          <a:lstStyle/>
          <a:p>
            <a:pPr algn="just">
              <a:lnSpc>
                <a:spcPct val="170000"/>
              </a:lnSpc>
            </a:pPr>
            <a:r>
              <a:rPr lang="fr-FR" dirty="0">
                <a:latin typeface="Times New Roman" pitchFamily="18" charset="0"/>
                <a:cs typeface="Times New Roman" pitchFamily="18" charset="0"/>
              </a:rPr>
              <a:t>Les souches de </a:t>
            </a:r>
            <a:r>
              <a:rPr lang="fr-FR" b="1" i="1" dirty="0">
                <a:latin typeface="Times New Roman" pitchFamily="18" charset="0"/>
                <a:cs typeface="Times New Roman" pitchFamily="18" charset="0"/>
              </a:rPr>
              <a:t>P. </a:t>
            </a:r>
            <a:r>
              <a:rPr lang="fr-FR" b="1" i="1" dirty="0" err="1">
                <a:latin typeface="Times New Roman" pitchFamily="18" charset="0"/>
                <a:cs typeface="Times New Roman" pitchFamily="18" charset="0"/>
              </a:rPr>
              <a:t>aeruginosa</a:t>
            </a:r>
            <a:r>
              <a:rPr lang="fr-FR" b="1" i="1" dirty="0">
                <a:latin typeface="Times New Roman" pitchFamily="18" charset="0"/>
                <a:cs typeface="Times New Roman" pitchFamily="18" charset="0"/>
              </a:rPr>
              <a:t> </a:t>
            </a:r>
            <a:r>
              <a:rPr lang="fr-FR" dirty="0">
                <a:latin typeface="Times New Roman" pitchFamily="18" charset="0"/>
                <a:cs typeface="Times New Roman" pitchFamily="18" charset="0"/>
              </a:rPr>
              <a:t>isolées du tractus respiratoire des sujets (plus de 90 %) atteints de </a:t>
            </a:r>
            <a:r>
              <a:rPr lang="fr-FR" b="1" dirty="0">
                <a:latin typeface="Times New Roman" pitchFamily="18" charset="0"/>
                <a:cs typeface="Times New Roman" pitchFamily="18" charset="0"/>
              </a:rPr>
              <a:t>mucoviscidose</a:t>
            </a:r>
            <a:r>
              <a:rPr lang="fr-FR" dirty="0">
                <a:latin typeface="Times New Roman" pitchFamily="18" charset="0"/>
                <a:cs typeface="Times New Roman" pitchFamily="18" charset="0"/>
              </a:rPr>
              <a:t> (</a:t>
            </a:r>
            <a:r>
              <a:rPr lang="fr-FR" dirty="0">
                <a:latin typeface="Times New Roman" pitchFamily="18" charset="0"/>
                <a:cs typeface="Times New Roman" pitchFamily="18" charset="0"/>
                <a:hlinkClick r:id="rId2" tooltip="Maladie génétique"/>
              </a:rPr>
              <a:t>maladie génétique</a:t>
            </a:r>
            <a:r>
              <a:rPr lang="fr-FR" dirty="0">
                <a:latin typeface="Times New Roman" pitchFamily="18" charset="0"/>
                <a:cs typeface="Times New Roman" pitchFamily="18" charset="0"/>
              </a:rPr>
              <a:t> est liée à des </a:t>
            </a:r>
            <a:r>
              <a:rPr lang="fr-FR" dirty="0">
                <a:latin typeface="Times New Roman" pitchFamily="18" charset="0"/>
                <a:cs typeface="Times New Roman" pitchFamily="18" charset="0"/>
                <a:hlinkClick r:id="rId3" tooltip="Mutation génétique"/>
              </a:rPr>
              <a:t>mutations</a:t>
            </a:r>
            <a:r>
              <a:rPr lang="fr-FR" dirty="0">
                <a:latin typeface="Times New Roman" pitchFamily="18" charset="0"/>
                <a:cs typeface="Times New Roman" pitchFamily="18" charset="0"/>
              </a:rPr>
              <a:t> du </a:t>
            </a:r>
            <a:r>
              <a:rPr lang="fr-FR" dirty="0">
                <a:latin typeface="Times New Roman" pitchFamily="18" charset="0"/>
                <a:cs typeface="Times New Roman" pitchFamily="18" charset="0"/>
                <a:hlinkClick r:id="rId4" tooltip="Gène et protéine CFTR"/>
              </a:rPr>
              <a:t>gène CFTR</a:t>
            </a:r>
            <a:r>
              <a:rPr lang="fr-FR" dirty="0">
                <a:latin typeface="Times New Roman" pitchFamily="18" charset="0"/>
                <a:cs typeface="Times New Roman" pitchFamily="18" charset="0"/>
              </a:rPr>
              <a:t> sur le </a:t>
            </a:r>
            <a:r>
              <a:rPr lang="fr-FR" dirty="0">
                <a:latin typeface="Times New Roman" pitchFamily="18" charset="0"/>
                <a:cs typeface="Times New Roman" pitchFamily="18" charset="0"/>
                <a:hlinkClick r:id="rId5" tooltip="Chromosome 7 humain"/>
              </a:rPr>
              <a:t>chromosome 7</a:t>
            </a:r>
            <a:r>
              <a:rPr lang="fr-FR" dirty="0">
                <a:latin typeface="Times New Roman" pitchFamily="18" charset="0"/>
                <a:cs typeface="Times New Roman" pitchFamily="18" charset="0"/>
              </a:rPr>
              <a:t>; elle provoque une augmentation de la viscosité du </a:t>
            </a:r>
            <a:r>
              <a:rPr lang="fr-FR" dirty="0">
                <a:latin typeface="Times New Roman" pitchFamily="18" charset="0"/>
                <a:cs typeface="Times New Roman" pitchFamily="18" charset="0"/>
                <a:hlinkClick r:id="rId6" tooltip="Mucus"/>
              </a:rPr>
              <a:t>mucus</a:t>
            </a:r>
            <a:r>
              <a:rPr lang="fr-FR" dirty="0">
                <a:latin typeface="Times New Roman" pitchFamily="18" charset="0"/>
                <a:cs typeface="Times New Roman" pitchFamily="18" charset="0"/>
              </a:rPr>
              <a:t> et son accumulation dans les </a:t>
            </a:r>
            <a:r>
              <a:rPr lang="fr-FR" dirty="0">
                <a:latin typeface="Times New Roman" pitchFamily="18" charset="0"/>
                <a:cs typeface="Times New Roman" pitchFamily="18" charset="0"/>
                <a:hlinkClick r:id="rId7" tooltip="Voies respiratoires"/>
              </a:rPr>
              <a:t>voies respiratoires</a:t>
            </a:r>
            <a:r>
              <a:rPr lang="fr-FR" dirty="0">
                <a:latin typeface="Times New Roman" pitchFamily="18" charset="0"/>
                <a:cs typeface="Times New Roman" pitchFamily="18" charset="0"/>
              </a:rPr>
              <a:t> et </a:t>
            </a:r>
            <a:r>
              <a:rPr lang="fr-FR" dirty="0">
                <a:latin typeface="Times New Roman" pitchFamily="18" charset="0"/>
                <a:cs typeface="Times New Roman" pitchFamily="18" charset="0"/>
                <a:hlinkClick r:id="rId8" tooltip="Système digestif humain"/>
              </a:rPr>
              <a:t>digestives</a:t>
            </a:r>
            <a:r>
              <a:rPr lang="fr-FR" dirty="0">
                <a:latin typeface="Times New Roman" pitchFamily="18" charset="0"/>
                <a:cs typeface="Times New Roman" pitchFamily="18" charset="0"/>
              </a:rPr>
              <a:t>.) présentent des particularités morphologiques et physiologiques à prendre en compte lors de l'analyse bactériologique (isolement, identification et antibiogramme) des expectorations. </a:t>
            </a:r>
          </a:p>
          <a:p>
            <a:pPr algn="just">
              <a:lnSpc>
                <a:spcPct val="170000"/>
              </a:lnSpc>
            </a:pPr>
            <a:r>
              <a:rPr lang="fr-FR" dirty="0">
                <a:latin typeface="Times New Roman" pitchFamily="18" charset="0"/>
                <a:cs typeface="Times New Roman" pitchFamily="18" charset="0"/>
              </a:rPr>
              <a:t>Au cours de l'évolution de la mucoviscidose mais aussi de maladies respiratoires chroniques, les colonies isolées présentent des variations de taille (</a:t>
            </a:r>
            <a:r>
              <a:rPr lang="fr-FR" b="1" dirty="0">
                <a:latin typeface="Times New Roman" pitchFamily="18" charset="0"/>
                <a:cs typeface="Times New Roman" pitchFamily="18" charset="0"/>
              </a:rPr>
              <a:t>colonies naines à larges</a:t>
            </a:r>
            <a:r>
              <a:rPr lang="fr-FR" dirty="0">
                <a:latin typeface="Times New Roman" pitchFamily="18" charset="0"/>
                <a:cs typeface="Times New Roman" pitchFamily="18" charset="0"/>
              </a:rPr>
              <a:t>) et d'aspect (</a:t>
            </a:r>
            <a:r>
              <a:rPr lang="fr-FR" b="1" dirty="0">
                <a:latin typeface="Times New Roman" pitchFamily="18" charset="0"/>
                <a:cs typeface="Times New Roman" pitchFamily="18" charset="0"/>
              </a:rPr>
              <a:t>rugueuses, lisses, muqueuses</a:t>
            </a:r>
            <a:r>
              <a:rPr lang="fr-FR" dirty="0">
                <a:latin typeface="Times New Roman" pitchFamily="18" charset="0"/>
                <a:cs typeface="Times New Roman" pitchFamily="18" charset="0"/>
              </a:rPr>
              <a:t>).</a:t>
            </a:r>
          </a:p>
          <a:p>
            <a:pPr algn="just">
              <a:lnSpc>
                <a:spcPct val="170000"/>
              </a:lnSpc>
            </a:pPr>
            <a:r>
              <a:rPr lang="fr-FR" dirty="0">
                <a:latin typeface="Times New Roman" pitchFamily="18" charset="0"/>
                <a:cs typeface="Times New Roman" pitchFamily="18" charset="0"/>
              </a:rPr>
              <a:t>Elles sont le plus </a:t>
            </a:r>
            <a:r>
              <a:rPr lang="fr-FR" b="1" dirty="0">
                <a:latin typeface="Times New Roman" pitchFamily="18" charset="0"/>
                <a:cs typeface="Times New Roman" pitchFamily="18" charset="0"/>
              </a:rPr>
              <a:t>souvent muqueuses et apigmentées lors du passage à la chronicité.</a:t>
            </a:r>
          </a:p>
        </p:txBody>
      </p:sp>
    </p:spTree>
    <p:extLst>
      <p:ext uri="{BB962C8B-B14F-4D97-AF65-F5344CB8AC3E}">
        <p14:creationId xmlns:p14="http://schemas.microsoft.com/office/powerpoint/2010/main" val="2063219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lnSpc>
                <a:spcPct val="150000"/>
              </a:lnSpc>
            </a:pPr>
            <a:r>
              <a:rPr lang="fr-FR" dirty="0">
                <a:latin typeface="Times New Roman" pitchFamily="18" charset="0"/>
                <a:cs typeface="Times New Roman" pitchFamily="18" charset="0"/>
              </a:rPr>
              <a:t>Dans un laboratoire de bactériologie médicale, 10 à 15 % des bacilles à Gram négatif isolés sont des bacilles non fermentaires et les trois quarts appartiennent à l'espèce </a:t>
            </a:r>
            <a:r>
              <a:rPr lang="fr-FR" b="1" i="1" dirty="0">
                <a:latin typeface="Times New Roman" pitchFamily="18" charset="0"/>
                <a:cs typeface="Times New Roman" pitchFamily="18" charset="0"/>
              </a:rPr>
              <a:t>Pseudomonas </a:t>
            </a:r>
            <a:r>
              <a:rPr lang="fr-FR" b="1" i="1" dirty="0" err="1">
                <a:latin typeface="Times New Roman" pitchFamily="18" charset="0"/>
                <a:cs typeface="Times New Roman" pitchFamily="18" charset="0"/>
              </a:rPr>
              <a:t>aeruginosa</a:t>
            </a:r>
            <a:r>
              <a:rPr lang="fr-FR" dirty="0">
                <a:latin typeface="Times New Roman" pitchFamily="18" charset="0"/>
                <a:cs typeface="Times New Roman" pitchFamily="18" charset="0"/>
              </a:rPr>
              <a:t>.</a:t>
            </a:r>
          </a:p>
          <a:p>
            <a:pPr algn="just">
              <a:lnSpc>
                <a:spcPct val="150000"/>
              </a:lnSpc>
            </a:pPr>
            <a:r>
              <a:rPr lang="fr-FR" dirty="0">
                <a:latin typeface="Times New Roman" pitchFamily="18" charset="0"/>
                <a:cs typeface="Times New Roman" pitchFamily="18" charset="0"/>
              </a:rPr>
              <a:t>Les autres espèces isolées appartiennent aux genres </a:t>
            </a:r>
            <a:r>
              <a:rPr lang="fr-FR" i="1" dirty="0" err="1">
                <a:latin typeface="Times New Roman" pitchFamily="18" charset="0"/>
                <a:cs typeface="Times New Roman" pitchFamily="18" charset="0"/>
              </a:rPr>
              <a:t>Burkholderia</a:t>
            </a:r>
            <a:r>
              <a:rPr lang="fr-FR" dirty="0">
                <a:latin typeface="Times New Roman" pitchFamily="18" charset="0"/>
                <a:cs typeface="Times New Roman" pitchFamily="18" charset="0"/>
              </a:rPr>
              <a:t>, </a:t>
            </a:r>
            <a:r>
              <a:rPr lang="fr-FR" i="1" dirty="0" err="1">
                <a:latin typeface="Times New Roman" pitchFamily="18" charset="0"/>
                <a:cs typeface="Times New Roman" pitchFamily="18" charset="0"/>
              </a:rPr>
              <a:t>Stenotrophonomas</a:t>
            </a:r>
            <a:r>
              <a:rPr lang="fr-FR" dirty="0">
                <a:latin typeface="Times New Roman" pitchFamily="18" charset="0"/>
                <a:cs typeface="Times New Roman" pitchFamily="18" charset="0"/>
              </a:rPr>
              <a:t>,  </a:t>
            </a:r>
            <a:r>
              <a:rPr lang="fr-FR" i="1" dirty="0" err="1">
                <a:latin typeface="Times New Roman" pitchFamily="18" charset="0"/>
                <a:cs typeface="Times New Roman" pitchFamily="18" charset="0"/>
              </a:rPr>
              <a:t>Chryseobacterium</a:t>
            </a:r>
            <a:r>
              <a:rPr lang="fr-FR" i="1" dirty="0">
                <a:latin typeface="Times New Roman" pitchFamily="18" charset="0"/>
                <a:cs typeface="Times New Roman" pitchFamily="18" charset="0"/>
              </a:rPr>
              <a:t>, Achromobacter </a:t>
            </a:r>
            <a:r>
              <a:rPr lang="fr-FR" dirty="0">
                <a:latin typeface="Times New Roman" pitchFamily="18" charset="0"/>
                <a:cs typeface="Times New Roman" pitchFamily="18" charset="0"/>
              </a:rPr>
              <a:t>et </a:t>
            </a:r>
            <a:r>
              <a:rPr lang="fr-FR" i="1" dirty="0" err="1">
                <a:latin typeface="Times New Roman" pitchFamily="18" charset="0"/>
                <a:cs typeface="Times New Roman" pitchFamily="18" charset="0"/>
              </a:rPr>
              <a:t>Acinetobacter</a:t>
            </a:r>
            <a:r>
              <a:rPr lang="fr-FR" dirty="0">
                <a:latin typeface="Times New Roman" pitchFamily="18" charset="0"/>
                <a:cs typeface="Times New Roman" pitchFamily="18" charset="0"/>
              </a:rPr>
              <a:t>.</a:t>
            </a:r>
          </a:p>
        </p:txBody>
      </p:sp>
    </p:spTree>
    <p:extLst>
      <p:ext uri="{BB962C8B-B14F-4D97-AF65-F5344CB8AC3E}">
        <p14:creationId xmlns:p14="http://schemas.microsoft.com/office/powerpoint/2010/main" val="35880890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just">
              <a:lnSpc>
                <a:spcPct val="200000"/>
              </a:lnSpc>
            </a:pPr>
            <a:r>
              <a:rPr lang="fr-FR" dirty="0">
                <a:latin typeface="Times New Roman" pitchFamily="18" charset="0"/>
                <a:cs typeface="Times New Roman" pitchFamily="18" charset="0"/>
              </a:rPr>
              <a:t>Les deux autres espèces les plus fréquemment rencontrées en pathologie humaine du groupe fluorescent (</a:t>
            </a:r>
            <a:r>
              <a:rPr lang="fr-FR" b="1" i="1" dirty="0">
                <a:latin typeface="Times New Roman" pitchFamily="18" charset="0"/>
                <a:cs typeface="Times New Roman" pitchFamily="18" charset="0"/>
              </a:rPr>
              <a:t>P. </a:t>
            </a:r>
            <a:r>
              <a:rPr lang="fr-FR" b="1" i="1" dirty="0" err="1">
                <a:latin typeface="Times New Roman" pitchFamily="18" charset="0"/>
                <a:cs typeface="Times New Roman" pitchFamily="18" charset="0"/>
              </a:rPr>
              <a:t>fluorescens</a:t>
            </a:r>
            <a:r>
              <a:rPr lang="fr-FR" b="1" dirty="0">
                <a:latin typeface="Times New Roman" pitchFamily="18" charset="0"/>
                <a:cs typeface="Times New Roman" pitchFamily="18" charset="0"/>
              </a:rPr>
              <a:t>, </a:t>
            </a:r>
            <a:r>
              <a:rPr lang="fr-FR" b="1" i="1" dirty="0">
                <a:latin typeface="Times New Roman" pitchFamily="18" charset="0"/>
                <a:cs typeface="Times New Roman" pitchFamily="18" charset="0"/>
              </a:rPr>
              <a:t>P. </a:t>
            </a:r>
            <a:r>
              <a:rPr lang="fr-FR" b="1" i="1" dirty="0" err="1">
                <a:latin typeface="Times New Roman" pitchFamily="18" charset="0"/>
                <a:cs typeface="Times New Roman" pitchFamily="18" charset="0"/>
              </a:rPr>
              <a:t>putida</a:t>
            </a:r>
            <a:r>
              <a:rPr lang="fr-FR" dirty="0">
                <a:latin typeface="Times New Roman" pitchFamily="18" charset="0"/>
                <a:cs typeface="Times New Roman" pitchFamily="18" charset="0"/>
              </a:rPr>
              <a:t>) demeurent plus rarement isolées et sont souvent considérées comme des contaminants du fait de leur faculté à se </a:t>
            </a:r>
            <a:r>
              <a:rPr lang="fr-FR" b="1" dirty="0">
                <a:latin typeface="Times New Roman" pitchFamily="18" charset="0"/>
                <a:cs typeface="Times New Roman" pitchFamily="18" charset="0"/>
              </a:rPr>
              <a:t>développer à 4 °C.</a:t>
            </a:r>
          </a:p>
        </p:txBody>
      </p:sp>
    </p:spTree>
    <p:extLst>
      <p:ext uri="{BB962C8B-B14F-4D97-AF65-F5344CB8AC3E}">
        <p14:creationId xmlns:p14="http://schemas.microsoft.com/office/powerpoint/2010/main" val="42367535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0000" lnSpcReduction="20000"/>
          </a:bodyPr>
          <a:lstStyle/>
          <a:p>
            <a:pPr marL="0" indent="0" algn="just">
              <a:lnSpc>
                <a:spcPct val="160000"/>
              </a:lnSpc>
              <a:buNone/>
            </a:pPr>
            <a:r>
              <a:rPr lang="fr-FR" b="1" dirty="0">
                <a:latin typeface="Times New Roman" pitchFamily="18" charset="0"/>
                <a:cs typeface="Times New Roman" pitchFamily="18" charset="0"/>
              </a:rPr>
              <a:t>Caractères bactériologiques</a:t>
            </a:r>
          </a:p>
          <a:p>
            <a:pPr marL="0" indent="0" algn="just">
              <a:lnSpc>
                <a:spcPct val="160000"/>
              </a:lnSpc>
              <a:buNone/>
            </a:pPr>
            <a:r>
              <a:rPr lang="fr-FR" b="1" dirty="0">
                <a:latin typeface="Times New Roman" pitchFamily="18" charset="0"/>
                <a:cs typeface="Times New Roman" pitchFamily="18" charset="0"/>
              </a:rPr>
              <a:t>Caractères culturaux</a:t>
            </a:r>
          </a:p>
          <a:p>
            <a:pPr algn="just">
              <a:lnSpc>
                <a:spcPct val="160000"/>
              </a:lnSpc>
            </a:pPr>
            <a:r>
              <a:rPr lang="fr-FR" b="1" i="1" dirty="0">
                <a:latin typeface="Times New Roman" pitchFamily="18" charset="0"/>
                <a:cs typeface="Times New Roman" pitchFamily="18" charset="0"/>
              </a:rPr>
              <a:t>P. </a:t>
            </a:r>
            <a:r>
              <a:rPr lang="fr-FR" b="1" i="1" dirty="0" err="1">
                <a:latin typeface="Times New Roman" pitchFamily="18" charset="0"/>
                <a:cs typeface="Times New Roman" pitchFamily="18" charset="0"/>
              </a:rPr>
              <a:t>aeruginosa</a:t>
            </a:r>
            <a:r>
              <a:rPr lang="fr-FR" b="1" i="1" dirty="0">
                <a:latin typeface="Times New Roman" pitchFamily="18" charset="0"/>
                <a:cs typeface="Times New Roman" pitchFamily="18" charset="0"/>
              </a:rPr>
              <a:t> </a:t>
            </a:r>
            <a:r>
              <a:rPr lang="fr-FR" dirty="0">
                <a:latin typeface="Times New Roman" pitchFamily="18" charset="0"/>
                <a:cs typeface="Times New Roman" pitchFamily="18" charset="0"/>
              </a:rPr>
              <a:t>cultive facilement sur milieux ordinaires en développant une odeur de seringa.</a:t>
            </a:r>
          </a:p>
          <a:p>
            <a:pPr algn="just">
              <a:lnSpc>
                <a:spcPct val="160000"/>
              </a:lnSpc>
            </a:pPr>
            <a:r>
              <a:rPr lang="fr-FR" dirty="0">
                <a:latin typeface="Times New Roman" pitchFamily="18" charset="0"/>
                <a:cs typeface="Times New Roman" pitchFamily="18" charset="0"/>
              </a:rPr>
              <a:t>La température optimale de croissance est de </a:t>
            </a:r>
            <a:r>
              <a:rPr lang="fr-FR" b="1" dirty="0">
                <a:latin typeface="Times New Roman" pitchFamily="18" charset="0"/>
                <a:cs typeface="Times New Roman" pitchFamily="18" charset="0"/>
              </a:rPr>
              <a:t>30 °C</a:t>
            </a:r>
            <a:r>
              <a:rPr lang="fr-FR" dirty="0">
                <a:latin typeface="Times New Roman" pitchFamily="18" charset="0"/>
                <a:cs typeface="Times New Roman" pitchFamily="18" charset="0"/>
              </a:rPr>
              <a:t>. </a:t>
            </a:r>
          </a:p>
          <a:p>
            <a:pPr algn="just">
              <a:lnSpc>
                <a:spcPct val="160000"/>
              </a:lnSpc>
            </a:pPr>
            <a:r>
              <a:rPr lang="fr-FR" dirty="0">
                <a:latin typeface="Times New Roman" pitchFamily="18" charset="0"/>
                <a:cs typeface="Times New Roman" pitchFamily="18" charset="0"/>
              </a:rPr>
              <a:t>Sur milieux solides, trois types de colonies peuvent être observés simultanément ou de manière isolée :</a:t>
            </a:r>
          </a:p>
          <a:p>
            <a:pPr algn="just">
              <a:lnSpc>
                <a:spcPct val="160000"/>
              </a:lnSpc>
            </a:pPr>
            <a:r>
              <a:rPr lang="fr-FR" dirty="0">
                <a:latin typeface="Times New Roman" pitchFamily="18" charset="0"/>
                <a:cs typeface="Times New Roman" pitchFamily="18" charset="0"/>
              </a:rPr>
              <a:t>• </a:t>
            </a:r>
            <a:r>
              <a:rPr lang="fr-FR" b="1" dirty="0">
                <a:latin typeface="Times New Roman" pitchFamily="18" charset="0"/>
                <a:cs typeface="Times New Roman" pitchFamily="18" charset="0"/>
              </a:rPr>
              <a:t>colonies larges ( « la »</a:t>
            </a:r>
            <a:r>
              <a:rPr lang="fr-FR" dirty="0">
                <a:latin typeface="Times New Roman" pitchFamily="18" charset="0"/>
                <a:cs typeface="Times New Roman" pitchFamily="18" charset="0"/>
              </a:rPr>
              <a:t>) de 2 à 3 mm de diamètre, à bord irrégulier, rugueuses, avec une partie centrale bombée présentant des reflets métalliques ;</a:t>
            </a:r>
          </a:p>
          <a:p>
            <a:pPr algn="just">
              <a:lnSpc>
                <a:spcPct val="160000"/>
              </a:lnSpc>
            </a:pPr>
            <a:r>
              <a:rPr lang="fr-FR" dirty="0">
                <a:latin typeface="Times New Roman" pitchFamily="18" charset="0"/>
                <a:cs typeface="Times New Roman" pitchFamily="18" charset="0"/>
              </a:rPr>
              <a:t>• colonies plus petites</a:t>
            </a:r>
            <a:r>
              <a:rPr lang="fr-FR" b="1" dirty="0">
                <a:latin typeface="Times New Roman" pitchFamily="18" charset="0"/>
                <a:cs typeface="Times New Roman" pitchFamily="18" charset="0"/>
              </a:rPr>
              <a:t> lisses ( « S »)</a:t>
            </a:r>
            <a:r>
              <a:rPr lang="fr-FR" dirty="0">
                <a:latin typeface="Times New Roman" pitchFamily="18" charset="0"/>
                <a:cs typeface="Times New Roman" pitchFamily="18" charset="0"/>
              </a:rPr>
              <a:t> bombées à bord régulier ;</a:t>
            </a:r>
          </a:p>
          <a:p>
            <a:pPr algn="just">
              <a:lnSpc>
                <a:spcPct val="160000"/>
              </a:lnSpc>
            </a:pPr>
            <a:r>
              <a:rPr lang="fr-FR" dirty="0">
                <a:latin typeface="Times New Roman" pitchFamily="18" charset="0"/>
                <a:cs typeface="Times New Roman" pitchFamily="18" charset="0"/>
              </a:rPr>
              <a:t>• colonies</a:t>
            </a:r>
            <a:r>
              <a:rPr lang="fr-FR" b="1" dirty="0">
                <a:latin typeface="Times New Roman" pitchFamily="18" charset="0"/>
                <a:cs typeface="Times New Roman" pitchFamily="18" charset="0"/>
              </a:rPr>
              <a:t> muqueuses (« M »</a:t>
            </a:r>
            <a:r>
              <a:rPr lang="fr-FR" dirty="0">
                <a:latin typeface="Times New Roman" pitchFamily="18" charset="0"/>
                <a:cs typeface="Times New Roman" pitchFamily="18" charset="0"/>
              </a:rPr>
              <a:t>), bombées, rencontrées chez les souches produisant un </a:t>
            </a:r>
            <a:r>
              <a:rPr lang="fr-FR" i="1" dirty="0" err="1">
                <a:latin typeface="Times New Roman" pitchFamily="18" charset="0"/>
                <a:cs typeface="Times New Roman" pitchFamily="18" charset="0"/>
              </a:rPr>
              <a:t>slime</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composé d'un polymère d'alginates.</a:t>
            </a:r>
          </a:p>
        </p:txBody>
      </p:sp>
    </p:spTree>
    <p:extLst>
      <p:ext uri="{BB962C8B-B14F-4D97-AF65-F5344CB8AC3E}">
        <p14:creationId xmlns:p14="http://schemas.microsoft.com/office/powerpoint/2010/main" val="4117678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40568" y="0"/>
            <a:ext cx="9540552" cy="6858000"/>
          </a:xfrm>
        </p:spPr>
        <p:txBody>
          <a:bodyPr>
            <a:noAutofit/>
          </a:bodyPr>
          <a:lstStyle/>
          <a:p>
            <a:pPr lvl="2" algn="just">
              <a:lnSpc>
                <a:spcPct val="200000"/>
              </a:lnSpc>
              <a:buFont typeface="Wingdings" pitchFamily="2" charset="2"/>
              <a:buNone/>
            </a:pPr>
            <a:r>
              <a:rPr lang="fr-FR" dirty="0">
                <a:latin typeface="Times New Roman" pitchFamily="18" charset="0"/>
                <a:cs typeface="Times New Roman" pitchFamily="18" charset="0"/>
                <a:sym typeface="Wingdings" pitchFamily="2" charset="2"/>
              </a:rPr>
              <a:t>Les souches isolées de prélèvement cliniques donnent généralement des colonies</a:t>
            </a:r>
            <a:r>
              <a:rPr lang="fr-FR" b="1" dirty="0">
                <a:latin typeface="Times New Roman" pitchFamily="18" charset="0"/>
                <a:cs typeface="Times New Roman" pitchFamily="18" charset="0"/>
                <a:sym typeface="Wingdings" pitchFamily="2" charset="2"/>
              </a:rPr>
              <a:t> </a:t>
            </a:r>
            <a:r>
              <a:rPr lang="fr-FR" b="1" i="1" dirty="0">
                <a:solidFill>
                  <a:srgbClr val="0033CC"/>
                </a:solidFill>
                <a:latin typeface="Times New Roman" pitchFamily="18" charset="0"/>
                <a:cs typeface="Times New Roman" pitchFamily="18" charset="0"/>
                <a:sym typeface="Wingdings" pitchFamily="2" charset="2"/>
              </a:rPr>
              <a:t>la</a:t>
            </a:r>
            <a:r>
              <a:rPr lang="fr-FR" b="1" dirty="0">
                <a:solidFill>
                  <a:srgbClr val="0033CC"/>
                </a:solidFill>
                <a:latin typeface="Times New Roman" pitchFamily="18" charset="0"/>
                <a:cs typeface="Times New Roman" pitchFamily="18" charset="0"/>
                <a:sym typeface="Wingdings" pitchFamily="2" charset="2"/>
              </a:rPr>
              <a:t> </a:t>
            </a:r>
            <a:r>
              <a:rPr lang="fr-FR" dirty="0">
                <a:latin typeface="Times New Roman" pitchFamily="18" charset="0"/>
                <a:cs typeface="Times New Roman" pitchFamily="18" charset="0"/>
                <a:sym typeface="Wingdings" pitchFamily="2" charset="2"/>
              </a:rPr>
              <a:t>alors que les souches isolées de l'environnement donnent le plus souvent des colonies </a:t>
            </a:r>
            <a:r>
              <a:rPr lang="fr-FR" b="1" i="1" dirty="0" err="1">
                <a:solidFill>
                  <a:srgbClr val="0033CC"/>
                </a:solidFill>
                <a:latin typeface="Times New Roman" pitchFamily="18" charset="0"/>
                <a:cs typeface="Times New Roman" pitchFamily="18" charset="0"/>
                <a:sym typeface="Wingdings" pitchFamily="2" charset="2"/>
              </a:rPr>
              <a:t>sm</a:t>
            </a:r>
            <a:r>
              <a:rPr lang="fr-FR" dirty="0">
                <a:latin typeface="Times New Roman" pitchFamily="18" charset="0"/>
                <a:cs typeface="Times New Roman" pitchFamily="18" charset="0"/>
                <a:sym typeface="Wingdings" pitchFamily="2" charset="2"/>
              </a:rPr>
              <a:t>. Les colonies </a:t>
            </a:r>
            <a:r>
              <a:rPr lang="fr-FR" b="1" dirty="0">
                <a:solidFill>
                  <a:schemeClr val="tx2">
                    <a:lumMod val="60000"/>
                    <a:lumOff val="40000"/>
                  </a:schemeClr>
                </a:solidFill>
                <a:latin typeface="Times New Roman" pitchFamily="18" charset="0"/>
                <a:cs typeface="Times New Roman" pitchFamily="18" charset="0"/>
                <a:sym typeface="Wingdings" pitchFamily="2" charset="2"/>
              </a:rPr>
              <a:t>muqueuses</a:t>
            </a:r>
            <a:r>
              <a:rPr lang="fr-FR" dirty="0">
                <a:latin typeface="Times New Roman" pitchFamily="18" charset="0"/>
                <a:cs typeface="Times New Roman" pitchFamily="18" charset="0"/>
                <a:sym typeface="Wingdings" pitchFamily="2" charset="2"/>
              </a:rPr>
              <a:t>, sont formées par des souches isolées chez l'homme de l'appareil respiratoire (patients atteints de </a:t>
            </a:r>
            <a:r>
              <a:rPr lang="fr-FR" b="1" dirty="0">
                <a:latin typeface="Times New Roman" pitchFamily="18" charset="0"/>
                <a:cs typeface="Times New Roman" pitchFamily="18" charset="0"/>
                <a:sym typeface="Wingdings" pitchFamily="2" charset="2"/>
              </a:rPr>
              <a:t>mucoviscidose</a:t>
            </a:r>
            <a:r>
              <a:rPr lang="fr-FR" dirty="0">
                <a:latin typeface="Times New Roman" pitchFamily="18" charset="0"/>
                <a:cs typeface="Times New Roman" pitchFamily="18" charset="0"/>
                <a:sym typeface="Wingdings" pitchFamily="2" charset="2"/>
              </a:rPr>
              <a:t>) ou du tractus urinaire. </a:t>
            </a:r>
          </a:p>
          <a:p>
            <a:pPr lvl="2" algn="just">
              <a:lnSpc>
                <a:spcPct val="200000"/>
              </a:lnSpc>
              <a:buFont typeface="Wingdings" pitchFamily="2" charset="2"/>
              <a:buNone/>
            </a:pPr>
            <a:r>
              <a:rPr lang="fr-FR" b="1" dirty="0">
                <a:latin typeface="Times New Roman" pitchFamily="18" charset="0"/>
                <a:cs typeface="Times New Roman" pitchFamily="18" charset="0"/>
              </a:rPr>
              <a:t>Production de pigments:</a:t>
            </a:r>
          </a:p>
          <a:p>
            <a:pPr lvl="2" algn="just">
              <a:lnSpc>
                <a:spcPct val="200000"/>
              </a:lnSpc>
            </a:pPr>
            <a:r>
              <a:rPr lang="fr-FR" dirty="0" err="1">
                <a:latin typeface="Times New Roman" pitchFamily="18" charset="0"/>
                <a:cs typeface="Times New Roman" pitchFamily="18" charset="0"/>
              </a:rPr>
              <a:t>Pyocyanine</a:t>
            </a:r>
            <a:r>
              <a:rPr lang="fr-FR" dirty="0">
                <a:latin typeface="Times New Roman" pitchFamily="18" charset="0"/>
                <a:cs typeface="Times New Roman" pitchFamily="18" charset="0"/>
              </a:rPr>
              <a:t> : bleu-vert </a:t>
            </a:r>
            <a:r>
              <a:rPr lang="fr-FR" dirty="0">
                <a:latin typeface="Times New Roman" pitchFamily="18" charset="0"/>
                <a:cs typeface="Times New Roman" pitchFamily="18" charset="0"/>
                <a:sym typeface="Wingdings" pitchFamily="2" charset="2"/>
              </a:rPr>
              <a:t> </a:t>
            </a:r>
            <a:r>
              <a:rPr lang="fr-FR" u="sng" dirty="0">
                <a:effectLst>
                  <a:outerShdw blurRad="38100" dist="38100" dir="2700000" algn="tl">
                    <a:srgbClr val="C0C0C0"/>
                  </a:outerShdw>
                </a:effectLst>
                <a:latin typeface="Times New Roman" pitchFamily="18" charset="0"/>
                <a:cs typeface="Times New Roman" pitchFamily="18" charset="0"/>
                <a:sym typeface="Wingdings" pitchFamily="2" charset="2"/>
              </a:rPr>
              <a:t>spécifique de </a:t>
            </a:r>
            <a:r>
              <a:rPr lang="fr-FR" i="1" u="sng" dirty="0">
                <a:effectLst>
                  <a:outerShdw blurRad="38100" dist="38100" dir="2700000" algn="tl">
                    <a:srgbClr val="C0C0C0"/>
                  </a:outerShdw>
                </a:effectLst>
                <a:latin typeface="Times New Roman" pitchFamily="18" charset="0"/>
                <a:cs typeface="Times New Roman" pitchFamily="18" charset="0"/>
                <a:sym typeface="Wingdings" pitchFamily="2" charset="2"/>
              </a:rPr>
              <a:t>P. </a:t>
            </a:r>
            <a:r>
              <a:rPr lang="fr-FR" i="1" u="sng" dirty="0" err="1">
                <a:effectLst>
                  <a:outerShdw blurRad="38100" dist="38100" dir="2700000" algn="tl">
                    <a:srgbClr val="C0C0C0"/>
                  </a:outerShdw>
                </a:effectLst>
                <a:latin typeface="Times New Roman" pitchFamily="18" charset="0"/>
                <a:cs typeface="Times New Roman" pitchFamily="18" charset="0"/>
                <a:sym typeface="Wingdings" pitchFamily="2" charset="2"/>
              </a:rPr>
              <a:t>aeruginosa</a:t>
            </a:r>
            <a:endParaRPr lang="fr-FR" i="1" u="sng" dirty="0">
              <a:effectLst>
                <a:outerShdw blurRad="38100" dist="38100" dir="2700000" algn="tl">
                  <a:srgbClr val="C0C0C0"/>
                </a:outerShdw>
              </a:effectLst>
              <a:latin typeface="Times New Roman" pitchFamily="18" charset="0"/>
              <a:cs typeface="Times New Roman" pitchFamily="18" charset="0"/>
              <a:sym typeface="Wingdings" pitchFamily="2" charset="2"/>
            </a:endParaRPr>
          </a:p>
          <a:p>
            <a:pPr lvl="2" algn="just">
              <a:lnSpc>
                <a:spcPct val="200000"/>
              </a:lnSpc>
            </a:pPr>
            <a:r>
              <a:rPr lang="fr-FR" dirty="0" err="1">
                <a:latin typeface="Times New Roman" pitchFamily="18" charset="0"/>
                <a:cs typeface="Times New Roman" pitchFamily="18" charset="0"/>
              </a:rPr>
              <a:t>Pyoverdine</a:t>
            </a:r>
            <a:r>
              <a:rPr lang="fr-FR" dirty="0">
                <a:latin typeface="Times New Roman" pitchFamily="18" charset="0"/>
                <a:cs typeface="Times New Roman" pitchFamily="18" charset="0"/>
              </a:rPr>
              <a:t> : fluorescent jaune-vert</a:t>
            </a:r>
          </a:p>
          <a:p>
            <a:pPr algn="just">
              <a:lnSpc>
                <a:spcPct val="200000"/>
              </a:lnSpc>
            </a:pPr>
            <a:endParaRPr lang="fr-FR" sz="2400" dirty="0">
              <a:latin typeface="Times New Roman" pitchFamily="18" charset="0"/>
              <a:cs typeface="Times New Roman" pitchFamily="18" charset="0"/>
            </a:endParaRPr>
          </a:p>
        </p:txBody>
      </p:sp>
    </p:spTree>
    <p:extLst>
      <p:ext uri="{BB962C8B-B14F-4D97-AF65-F5344CB8AC3E}">
        <p14:creationId xmlns:p14="http://schemas.microsoft.com/office/powerpoint/2010/main" val="31384511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4338" name="Picture 2" descr="pseud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4437063"/>
            <a:ext cx="3744913" cy="2160587"/>
          </a:xfrm>
          <a:prstGeom prst="rect">
            <a:avLst/>
          </a:prstGeom>
          <a:noFill/>
          <a:extLst>
            <a:ext uri="{909E8E84-426E-40DD-AFC4-6F175D3DCCD1}">
              <a14:hiddenFill xmlns:a14="http://schemas.microsoft.com/office/drawing/2010/main">
                <a:solidFill>
                  <a:srgbClr val="FFFFFF"/>
                </a:solidFill>
              </a14:hiddenFill>
            </a:ext>
          </a:extLst>
        </p:spPr>
      </p:pic>
      <p:sp>
        <p:nvSpPr>
          <p:cNvPr id="14339" name="Line 3"/>
          <p:cNvSpPr>
            <a:spLocks noChangeShapeType="1"/>
          </p:cNvSpPr>
          <p:nvPr/>
        </p:nvSpPr>
        <p:spPr bwMode="auto">
          <a:xfrm>
            <a:off x="468313" y="4652963"/>
            <a:ext cx="503237"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pic>
        <p:nvPicPr>
          <p:cNvPr id="14340" name="Picture 4" descr="PseudaureMH"/>
          <p:cNvPicPr>
            <a:picLocks noChangeAspect="1" noChangeArrowheads="1"/>
          </p:cNvPicPr>
          <p:nvPr/>
        </p:nvPicPr>
        <p:blipFill>
          <a:blip r:embed="rId3">
            <a:clrChange>
              <a:clrFrom>
                <a:srgbClr val="F4FEFF"/>
              </a:clrFrom>
              <a:clrTo>
                <a:srgbClr val="F4FEFF">
                  <a:alpha val="0"/>
                </a:srgbClr>
              </a:clrTo>
            </a:clrChange>
            <a:extLst>
              <a:ext uri="{28A0092B-C50C-407E-A947-70E740481C1C}">
                <a14:useLocalDpi xmlns:a14="http://schemas.microsoft.com/office/drawing/2010/main" val="0"/>
              </a:ext>
            </a:extLst>
          </a:blip>
          <a:srcRect/>
          <a:stretch>
            <a:fillRect/>
          </a:stretch>
        </p:blipFill>
        <p:spPr bwMode="auto">
          <a:xfrm>
            <a:off x="4392613" y="0"/>
            <a:ext cx="4751387" cy="46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5"/>
          <p:cNvPicPr>
            <a:picLocks noChangeAspect="1" noChangeArrowheads="1"/>
          </p:cNvPicPr>
          <p:nvPr/>
        </p:nvPicPr>
        <p:blipFill>
          <a:blip r:embed="rId4">
            <a:clrChange>
              <a:clrFrom>
                <a:srgbClr val="FAFCFB"/>
              </a:clrFrom>
              <a:clrTo>
                <a:srgbClr val="FAFCFB">
                  <a:alpha val="0"/>
                </a:srgbClr>
              </a:clrTo>
            </a:clrChange>
            <a:extLst>
              <a:ext uri="{28A0092B-C50C-407E-A947-70E740481C1C}">
                <a14:useLocalDpi xmlns:a14="http://schemas.microsoft.com/office/drawing/2010/main" val="0"/>
              </a:ext>
            </a:extLst>
          </a:blip>
          <a:srcRect l="-1122" t="735" r="4338"/>
          <a:stretch>
            <a:fillRect/>
          </a:stretch>
        </p:blipFill>
        <p:spPr bwMode="auto">
          <a:xfrm>
            <a:off x="179388" y="260350"/>
            <a:ext cx="3887787"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Picture 6" descr="pyomuq"/>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92725" y="4365625"/>
            <a:ext cx="2808288" cy="2162175"/>
          </a:xfrm>
          <a:prstGeom prst="rect">
            <a:avLst/>
          </a:prstGeom>
          <a:noFill/>
          <a:extLst>
            <a:ext uri="{909E8E84-426E-40DD-AFC4-6F175D3DCCD1}">
              <a14:hiddenFill xmlns:a14="http://schemas.microsoft.com/office/drawing/2010/main">
                <a:solidFill>
                  <a:srgbClr val="FFFFFF"/>
                </a:solidFill>
              </a14:hiddenFill>
            </a:ext>
          </a:extLst>
        </p:spPr>
      </p:pic>
      <p:sp>
        <p:nvSpPr>
          <p:cNvPr id="14343" name="Text Box 7"/>
          <p:cNvSpPr txBox="1">
            <a:spLocks noChangeArrowheads="1"/>
          </p:cNvSpPr>
          <p:nvPr/>
        </p:nvSpPr>
        <p:spPr bwMode="auto">
          <a:xfrm>
            <a:off x="1908175" y="1341438"/>
            <a:ext cx="1584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FR">
                <a:latin typeface="Tahoma" pitchFamily="34" charset="0"/>
              </a:rPr>
              <a:t>Colonies ‘la ’</a:t>
            </a:r>
          </a:p>
        </p:txBody>
      </p:sp>
      <p:sp>
        <p:nvSpPr>
          <p:cNvPr id="14344" name="Text Box 8"/>
          <p:cNvSpPr txBox="1">
            <a:spLocks noChangeArrowheads="1"/>
          </p:cNvSpPr>
          <p:nvPr/>
        </p:nvSpPr>
        <p:spPr bwMode="auto">
          <a:xfrm>
            <a:off x="7740650" y="4076700"/>
            <a:ext cx="15843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FR">
                <a:latin typeface="Tahoma" pitchFamily="34" charset="0"/>
              </a:rPr>
              <a:t>Colonies ‘M’</a:t>
            </a:r>
          </a:p>
        </p:txBody>
      </p:sp>
      <p:sp>
        <p:nvSpPr>
          <p:cNvPr id="14345" name="Text Box 9"/>
          <p:cNvSpPr txBox="1">
            <a:spLocks noChangeArrowheads="1"/>
          </p:cNvSpPr>
          <p:nvPr/>
        </p:nvSpPr>
        <p:spPr bwMode="auto">
          <a:xfrm>
            <a:off x="5867400" y="2349500"/>
            <a:ext cx="19446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FR">
                <a:solidFill>
                  <a:srgbClr val="000000"/>
                </a:solidFill>
                <a:latin typeface="Tahoma" pitchFamily="34" charset="0"/>
              </a:rPr>
              <a:t>Colonies ‘sm’</a:t>
            </a:r>
          </a:p>
        </p:txBody>
      </p:sp>
    </p:spTree>
    <p:extLst>
      <p:ext uri="{BB962C8B-B14F-4D97-AF65-F5344CB8AC3E}">
        <p14:creationId xmlns:p14="http://schemas.microsoft.com/office/powerpoint/2010/main" val="207737271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14340"/>
                                        </p:tgtEl>
                                        <p:attrNameLst>
                                          <p:attrName>style.visibility</p:attrName>
                                        </p:attrNameLst>
                                      </p:cBhvr>
                                      <p:to>
                                        <p:strVal val="visible"/>
                                      </p:to>
                                    </p:set>
                                    <p:animEffect transition="in" filter="checkerboard(across)">
                                      <p:cBhvr>
                                        <p:cTn id="7" dur="500"/>
                                        <p:tgtEl>
                                          <p:spTgt spid="14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2996952"/>
          </a:xfrm>
        </p:spPr>
        <p:txBody>
          <a:bodyPr>
            <a:normAutofit/>
          </a:bodyPr>
          <a:lstStyle/>
          <a:p>
            <a:pPr algn="just">
              <a:lnSpc>
                <a:spcPct val="170000"/>
              </a:lnSpc>
            </a:pPr>
            <a:r>
              <a:rPr lang="fr-FR" sz="2400" dirty="0">
                <a:latin typeface="Times New Roman" pitchFamily="18" charset="0"/>
                <a:cs typeface="Times New Roman" pitchFamily="18" charset="0"/>
              </a:rPr>
              <a:t>Pour les souches pigmentées (95 %), la simple constatation d'une pigmentation verte du fait de la production de deux pigments, </a:t>
            </a:r>
            <a:r>
              <a:rPr lang="fr-FR" sz="2400" b="1" dirty="0">
                <a:latin typeface="Times New Roman" pitchFamily="18" charset="0"/>
                <a:cs typeface="Times New Roman" pitchFamily="18" charset="0"/>
              </a:rPr>
              <a:t>la </a:t>
            </a:r>
            <a:r>
              <a:rPr lang="fr-FR" sz="2400" b="1" dirty="0" err="1">
                <a:latin typeface="Times New Roman" pitchFamily="18" charset="0"/>
                <a:cs typeface="Times New Roman" pitchFamily="18" charset="0"/>
              </a:rPr>
              <a:t>pyocyanine</a:t>
            </a:r>
            <a:r>
              <a:rPr lang="fr-FR" sz="2400" b="1" dirty="0">
                <a:latin typeface="Times New Roman" pitchFamily="18" charset="0"/>
                <a:cs typeface="Times New Roman" pitchFamily="18" charset="0"/>
              </a:rPr>
              <a:t> (hydrosoluble) et la </a:t>
            </a:r>
            <a:r>
              <a:rPr lang="fr-FR" sz="2400" b="1" dirty="0" err="1">
                <a:latin typeface="Times New Roman" pitchFamily="18" charset="0"/>
                <a:cs typeface="Times New Roman" pitchFamily="18" charset="0"/>
              </a:rPr>
              <a:t>pyoverdine</a:t>
            </a:r>
            <a:r>
              <a:rPr lang="fr-FR" sz="2400" b="1" dirty="0">
                <a:latin typeface="Times New Roman" pitchFamily="18" charset="0"/>
                <a:cs typeface="Times New Roman" pitchFamily="18" charset="0"/>
              </a:rPr>
              <a:t> (soluble dans le chloroforme)</a:t>
            </a:r>
            <a:r>
              <a:rPr lang="fr-FR" sz="2400" dirty="0">
                <a:latin typeface="Times New Roman" pitchFamily="18" charset="0"/>
                <a:cs typeface="Times New Roman" pitchFamily="18" charset="0"/>
              </a:rPr>
              <a:t> établit le diagnostic (fig. 34.4.1). </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420888"/>
            <a:ext cx="2963629" cy="4149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18" name="Picture 2" descr="Afficher l'image d'origi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9079" y="2550388"/>
            <a:ext cx="2969305" cy="3093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32321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2" name="Rectangle 4"/>
          <p:cNvSpPr>
            <a:spLocks noChangeArrowheads="1"/>
          </p:cNvSpPr>
          <p:nvPr/>
        </p:nvSpPr>
        <p:spPr bwMode="auto">
          <a:xfrm>
            <a:off x="-72008" y="72008"/>
            <a:ext cx="9252520" cy="6885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lnSpc>
                <a:spcPct val="150000"/>
              </a:lnSpc>
            </a:pPr>
            <a:r>
              <a:rPr lang="fr-FR" sz="2000" b="1" dirty="0">
                <a:latin typeface="Times New Roman" pitchFamily="18" charset="0"/>
                <a:cs typeface="Times New Roman" pitchFamily="18" charset="0"/>
              </a:rPr>
              <a:t>Production de pigments hydrosolubles par certaines espèces du genre </a:t>
            </a:r>
            <a:r>
              <a:rPr lang="fr-FR" sz="2000" b="1" i="1" dirty="0">
                <a:latin typeface="Times New Roman" pitchFamily="18" charset="0"/>
                <a:cs typeface="Times New Roman" pitchFamily="18" charset="0"/>
              </a:rPr>
              <a:t>Pseudomonas  </a:t>
            </a:r>
            <a:r>
              <a:rPr lang="fr-FR" sz="2000" dirty="0">
                <a:latin typeface="Times New Roman" pitchFamily="18" charset="0"/>
                <a:cs typeface="Times New Roman" pitchFamily="18" charset="0"/>
              </a:rPr>
              <a:t>Les </a:t>
            </a:r>
            <a:r>
              <a:rPr lang="fr-FR" sz="2000" i="1" dirty="0">
                <a:latin typeface="Times New Roman" pitchFamily="18" charset="0"/>
                <a:cs typeface="Times New Roman" pitchFamily="18" charset="0"/>
              </a:rPr>
              <a:t>Pseudomonas </a:t>
            </a:r>
            <a:r>
              <a:rPr lang="fr-FR" sz="2000" i="1" dirty="0" err="1">
                <a:latin typeface="Times New Roman" pitchFamily="18" charset="0"/>
                <a:cs typeface="Times New Roman" pitchFamily="18" charset="0"/>
              </a:rPr>
              <a:t>spp</a:t>
            </a:r>
            <a:r>
              <a:rPr lang="fr-FR" sz="2000" dirty="0">
                <a:latin typeface="Times New Roman" pitchFamily="18" charset="0"/>
                <a:cs typeface="Times New Roman" pitchFamily="18" charset="0"/>
              </a:rPr>
              <a:t>. peuvent produire des pigments diffusant dans les milieux de culture. Deux types de pigments peuvent être synthétisés : des pigments fluorescents (</a:t>
            </a:r>
            <a:r>
              <a:rPr lang="fr-FR" sz="2000" dirty="0" err="1">
                <a:latin typeface="Times New Roman" pitchFamily="18" charset="0"/>
                <a:cs typeface="Times New Roman" pitchFamily="18" charset="0"/>
              </a:rPr>
              <a:t>pyoverdines</a:t>
            </a:r>
            <a:r>
              <a:rPr lang="fr-FR" sz="2000" dirty="0">
                <a:latin typeface="Times New Roman" pitchFamily="18" charset="0"/>
                <a:cs typeface="Times New Roman" pitchFamily="18" charset="0"/>
              </a:rPr>
              <a:t>), des pigments </a:t>
            </a:r>
            <a:r>
              <a:rPr lang="fr-FR" sz="2000" dirty="0" err="1">
                <a:latin typeface="Times New Roman" pitchFamily="18" charset="0"/>
                <a:cs typeface="Times New Roman" pitchFamily="18" charset="0"/>
              </a:rPr>
              <a:t>phénaziniques</a:t>
            </a:r>
            <a:r>
              <a:rPr lang="fr-FR" sz="2000" dirty="0">
                <a:latin typeface="Times New Roman" pitchFamily="18" charset="0"/>
                <a:cs typeface="Times New Roman" pitchFamily="18" charset="0"/>
              </a:rPr>
              <a:t> non fluorescents. </a:t>
            </a:r>
          </a:p>
          <a:p>
            <a:pPr algn="just">
              <a:lnSpc>
                <a:spcPct val="150000"/>
              </a:lnSpc>
            </a:pPr>
            <a:r>
              <a:rPr lang="fr-FR" sz="2000" b="1" dirty="0">
                <a:latin typeface="Times New Roman" pitchFamily="18" charset="0"/>
                <a:cs typeface="Times New Roman" pitchFamily="18" charset="0"/>
              </a:rPr>
              <a:t>Les </a:t>
            </a:r>
            <a:r>
              <a:rPr lang="fr-FR" sz="2000" b="1" dirty="0" err="1">
                <a:latin typeface="Times New Roman" pitchFamily="18" charset="0"/>
                <a:cs typeface="Times New Roman" pitchFamily="18" charset="0"/>
              </a:rPr>
              <a:t>pyoverdines</a:t>
            </a:r>
            <a:r>
              <a:rPr lang="fr-FR" sz="2000" b="1" dirty="0">
                <a:latin typeface="Times New Roman" pitchFamily="18" charset="0"/>
                <a:cs typeface="Times New Roman" pitchFamily="18" charset="0"/>
              </a:rPr>
              <a:t> : </a:t>
            </a:r>
            <a:r>
              <a:rPr lang="fr-FR" sz="2000" dirty="0">
                <a:latin typeface="Times New Roman" pitchFamily="18" charset="0"/>
                <a:cs typeface="Times New Roman" pitchFamily="18" charset="0"/>
              </a:rPr>
              <a:t>La </a:t>
            </a:r>
            <a:r>
              <a:rPr lang="fr-FR" sz="2000" dirty="0" err="1">
                <a:latin typeface="Times New Roman" pitchFamily="18" charset="0"/>
                <a:cs typeface="Times New Roman" pitchFamily="18" charset="0"/>
              </a:rPr>
              <a:t>pyoverdine</a:t>
            </a:r>
            <a:r>
              <a:rPr lang="fr-FR" sz="2000" dirty="0">
                <a:latin typeface="Times New Roman" pitchFamily="18" charset="0"/>
                <a:cs typeface="Times New Roman" pitchFamily="18" charset="0"/>
              </a:rPr>
              <a:t> est le terme générique d'une vaste famille de pigments jaunes-verts fluorescents, solubles dans le chloroforme. </a:t>
            </a:r>
            <a:r>
              <a:rPr lang="fr-FR" sz="2000" dirty="0">
                <a:solidFill>
                  <a:srgbClr val="0033CC"/>
                </a:solidFill>
                <a:latin typeface="Times New Roman" pitchFamily="18" charset="0"/>
                <a:cs typeface="Times New Roman" pitchFamily="18" charset="0"/>
              </a:rPr>
              <a:t>La </a:t>
            </a:r>
            <a:r>
              <a:rPr lang="fr-FR" sz="2000" b="1" dirty="0" err="1">
                <a:solidFill>
                  <a:srgbClr val="0033CC"/>
                </a:solidFill>
                <a:latin typeface="Times New Roman" pitchFamily="18" charset="0"/>
                <a:cs typeface="Times New Roman" pitchFamily="18" charset="0"/>
              </a:rPr>
              <a:t>pyoverdine</a:t>
            </a:r>
            <a:r>
              <a:rPr lang="fr-FR" sz="2000" dirty="0">
                <a:latin typeface="Times New Roman" pitchFamily="18" charset="0"/>
                <a:cs typeface="Times New Roman" pitchFamily="18" charset="0"/>
              </a:rPr>
              <a:t> joue pour la bactérie le rôle d'un </a:t>
            </a:r>
            <a:r>
              <a:rPr lang="fr-FR" sz="2000" b="1" dirty="0" err="1">
                <a:latin typeface="Times New Roman" pitchFamily="18" charset="0"/>
                <a:cs typeface="Times New Roman" pitchFamily="18" charset="0"/>
              </a:rPr>
              <a:t>sidérophore</a:t>
            </a:r>
            <a:r>
              <a:rPr lang="fr-FR" sz="2000" dirty="0">
                <a:latin typeface="Times New Roman" pitchFamily="18" charset="0"/>
                <a:cs typeface="Times New Roman" pitchFamily="18" charset="0"/>
              </a:rPr>
              <a:t> : molécule captant les ions fer ferrique.</a:t>
            </a:r>
          </a:p>
          <a:p>
            <a:pPr algn="just">
              <a:lnSpc>
                <a:spcPct val="150000"/>
              </a:lnSpc>
            </a:pPr>
            <a:r>
              <a:rPr lang="fr-FR" sz="2000" dirty="0">
                <a:latin typeface="Times New Roman" pitchFamily="18" charset="0"/>
                <a:cs typeface="Times New Roman" pitchFamily="18" charset="0"/>
              </a:rPr>
              <a:t>La production ou l'absence de production des </a:t>
            </a:r>
            <a:r>
              <a:rPr lang="fr-FR" sz="2000" dirty="0" err="1">
                <a:latin typeface="Times New Roman" pitchFamily="18" charset="0"/>
                <a:cs typeface="Times New Roman" pitchFamily="18" charset="0"/>
              </a:rPr>
              <a:t>pyoverdines</a:t>
            </a:r>
            <a:r>
              <a:rPr lang="fr-FR" sz="2000" dirty="0">
                <a:latin typeface="Times New Roman" pitchFamily="18" charset="0"/>
                <a:cs typeface="Times New Roman" pitchFamily="18" charset="0"/>
              </a:rPr>
              <a:t> permet de classer les espèces du genre en deux groupes : </a:t>
            </a:r>
          </a:p>
          <a:p>
            <a:pPr algn="just">
              <a:lnSpc>
                <a:spcPct val="150000"/>
              </a:lnSpc>
            </a:pPr>
            <a:r>
              <a:rPr lang="fr-FR" sz="2000" b="1" i="1" dirty="0">
                <a:latin typeface="Times New Roman" pitchFamily="18" charset="0"/>
                <a:cs typeface="Times New Roman" pitchFamily="18" charset="0"/>
              </a:rPr>
              <a:t>Pseudomonas </a:t>
            </a:r>
            <a:r>
              <a:rPr lang="fr-FR" sz="2000" b="1" dirty="0">
                <a:latin typeface="Times New Roman" pitchFamily="18" charset="0"/>
                <a:cs typeface="Times New Roman" pitchFamily="18" charset="0"/>
              </a:rPr>
              <a:t>du groupe fluorescent </a:t>
            </a:r>
            <a:r>
              <a:rPr lang="fr-FR" sz="2000" dirty="0">
                <a:latin typeface="Times New Roman" pitchFamily="18" charset="0"/>
                <a:cs typeface="Times New Roman" pitchFamily="18" charset="0"/>
              </a:rPr>
              <a:t>: exemples : </a:t>
            </a:r>
            <a:r>
              <a:rPr lang="fr-FR" sz="2000" b="1" i="1" dirty="0">
                <a:latin typeface="Times New Roman" pitchFamily="18" charset="0"/>
                <a:cs typeface="Times New Roman" pitchFamily="18" charset="0"/>
              </a:rPr>
              <a:t>P. </a:t>
            </a:r>
            <a:r>
              <a:rPr lang="fr-FR" sz="2000" b="1" i="1" dirty="0" err="1">
                <a:latin typeface="Times New Roman" pitchFamily="18" charset="0"/>
                <a:cs typeface="Times New Roman" pitchFamily="18" charset="0"/>
              </a:rPr>
              <a:t>aeruginosa</a:t>
            </a:r>
            <a:r>
              <a:rPr lang="fr-FR" sz="2000" b="1" i="1" dirty="0">
                <a:latin typeface="Times New Roman" pitchFamily="18" charset="0"/>
                <a:cs typeface="Times New Roman" pitchFamily="18" charset="0"/>
              </a:rPr>
              <a:t>, </a:t>
            </a:r>
            <a:r>
              <a:rPr lang="fr-FR" sz="2000" i="1" dirty="0">
                <a:latin typeface="Times New Roman" pitchFamily="18" charset="0"/>
                <a:cs typeface="Times New Roman" pitchFamily="18" charset="0"/>
              </a:rPr>
              <a:t>P. </a:t>
            </a:r>
            <a:r>
              <a:rPr lang="fr-FR" sz="2000" i="1" dirty="0" err="1">
                <a:latin typeface="Times New Roman" pitchFamily="18" charset="0"/>
                <a:cs typeface="Times New Roman" pitchFamily="18" charset="0"/>
              </a:rPr>
              <a:t>chlororaphis</a:t>
            </a:r>
            <a:r>
              <a:rPr lang="fr-FR" sz="2000" i="1" dirty="0">
                <a:latin typeface="Times New Roman" pitchFamily="18" charset="0"/>
                <a:cs typeface="Times New Roman" pitchFamily="18" charset="0"/>
              </a:rPr>
              <a:t>, </a:t>
            </a:r>
            <a:r>
              <a:rPr lang="fr-FR" sz="2000" b="1" i="1" dirty="0">
                <a:latin typeface="Times New Roman" pitchFamily="18" charset="0"/>
                <a:cs typeface="Times New Roman" pitchFamily="18" charset="0"/>
              </a:rPr>
              <a:t>P. </a:t>
            </a:r>
            <a:r>
              <a:rPr lang="fr-FR" sz="2000" b="1" i="1" dirty="0" err="1">
                <a:latin typeface="Times New Roman" pitchFamily="18" charset="0"/>
                <a:cs typeface="Times New Roman" pitchFamily="18" charset="0"/>
              </a:rPr>
              <a:t>fluorescens</a:t>
            </a:r>
            <a:r>
              <a:rPr lang="fr-FR" sz="2000" b="1" i="1" dirty="0">
                <a:latin typeface="Times New Roman" pitchFamily="18" charset="0"/>
                <a:cs typeface="Times New Roman" pitchFamily="18" charset="0"/>
              </a:rPr>
              <a:t>, </a:t>
            </a:r>
            <a:r>
              <a:rPr lang="fr-FR" sz="2000" i="1" dirty="0">
                <a:latin typeface="Times New Roman" pitchFamily="18" charset="0"/>
                <a:cs typeface="Times New Roman" pitchFamily="18" charset="0"/>
              </a:rPr>
              <a:t>P. </a:t>
            </a:r>
            <a:r>
              <a:rPr lang="fr-FR" sz="2000" i="1" dirty="0" err="1">
                <a:latin typeface="Times New Roman" pitchFamily="18" charset="0"/>
                <a:cs typeface="Times New Roman" pitchFamily="18" charset="0"/>
              </a:rPr>
              <a:t>monteilii</a:t>
            </a:r>
            <a:r>
              <a:rPr lang="fr-FR" sz="2000" b="1" i="1" dirty="0">
                <a:latin typeface="Times New Roman" pitchFamily="18" charset="0"/>
                <a:cs typeface="Times New Roman" pitchFamily="18" charset="0"/>
              </a:rPr>
              <a:t>, P. </a:t>
            </a:r>
            <a:r>
              <a:rPr lang="fr-FR" sz="2000" b="1" i="1" dirty="0" err="1">
                <a:latin typeface="Times New Roman" pitchFamily="18" charset="0"/>
                <a:cs typeface="Times New Roman" pitchFamily="18" charset="0"/>
              </a:rPr>
              <a:t>putida</a:t>
            </a:r>
            <a:r>
              <a:rPr lang="fr-FR" sz="2000" i="1" dirty="0">
                <a:latin typeface="Times New Roman" pitchFamily="18" charset="0"/>
                <a:cs typeface="Times New Roman" pitchFamily="18" charset="0"/>
              </a:rPr>
              <a:t>, P. </a:t>
            </a:r>
            <a:r>
              <a:rPr lang="fr-FR" sz="2000" i="1" dirty="0" err="1">
                <a:latin typeface="Times New Roman" pitchFamily="18" charset="0"/>
                <a:cs typeface="Times New Roman" pitchFamily="18" charset="0"/>
              </a:rPr>
              <a:t>plecoglossidica</a:t>
            </a:r>
            <a:r>
              <a:rPr lang="fr-FR" sz="2000" i="1" dirty="0">
                <a:latin typeface="Times New Roman" pitchFamily="18" charset="0"/>
                <a:cs typeface="Times New Roman" pitchFamily="18" charset="0"/>
              </a:rPr>
              <a:t>, P. </a:t>
            </a:r>
            <a:r>
              <a:rPr lang="fr-FR" sz="2000" i="1" dirty="0" err="1">
                <a:latin typeface="Times New Roman" pitchFamily="18" charset="0"/>
                <a:cs typeface="Times New Roman" pitchFamily="18" charset="0"/>
              </a:rPr>
              <a:t>simiae</a:t>
            </a:r>
            <a:r>
              <a:rPr lang="fr-FR" sz="2000" i="1" dirty="0">
                <a:latin typeface="Times New Roman" pitchFamily="18" charset="0"/>
                <a:cs typeface="Times New Roman" pitchFamily="18" charset="0"/>
              </a:rPr>
              <a:t>, P. </a:t>
            </a:r>
            <a:r>
              <a:rPr lang="fr-FR" sz="2000" i="1" dirty="0" err="1">
                <a:latin typeface="Times New Roman" pitchFamily="18" charset="0"/>
                <a:cs typeface="Times New Roman" pitchFamily="18" charset="0"/>
              </a:rPr>
              <a:t>syringae</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	</a:t>
            </a:r>
          </a:p>
          <a:p>
            <a:pPr algn="just">
              <a:lnSpc>
                <a:spcPct val="150000"/>
              </a:lnSpc>
            </a:pPr>
            <a:r>
              <a:rPr lang="fr-FR" sz="2000" b="1" dirty="0">
                <a:latin typeface="Times New Roman" pitchFamily="18" charset="0"/>
                <a:cs typeface="Times New Roman" pitchFamily="18" charset="0"/>
              </a:rPr>
              <a:t>Pseudomonas du groupe non-fluorescent : </a:t>
            </a:r>
            <a:r>
              <a:rPr lang="fr-FR" sz="2000" dirty="0">
                <a:latin typeface="Times New Roman" pitchFamily="18" charset="0"/>
                <a:cs typeface="Times New Roman" pitchFamily="18" charset="0"/>
              </a:rPr>
              <a:t>exemples : </a:t>
            </a:r>
            <a:r>
              <a:rPr lang="fr-FR" sz="2000" i="1" dirty="0">
                <a:latin typeface="Times New Roman" pitchFamily="18" charset="0"/>
                <a:cs typeface="Times New Roman" pitchFamily="18" charset="0"/>
              </a:rPr>
              <a:t>P. </a:t>
            </a:r>
            <a:r>
              <a:rPr lang="fr-FR" sz="2000" i="1" dirty="0" err="1">
                <a:latin typeface="Times New Roman" pitchFamily="18" charset="0"/>
                <a:cs typeface="Times New Roman" pitchFamily="18" charset="0"/>
              </a:rPr>
              <a:t>alcaligenes</a:t>
            </a:r>
            <a:r>
              <a:rPr lang="fr-FR" sz="2000" i="1" dirty="0">
                <a:latin typeface="Times New Roman" pitchFamily="18" charset="0"/>
                <a:cs typeface="Times New Roman" pitchFamily="18" charset="0"/>
              </a:rPr>
              <a:t>, P. </a:t>
            </a:r>
            <a:r>
              <a:rPr lang="fr-FR" sz="2000" i="1" dirty="0" err="1">
                <a:latin typeface="Times New Roman" pitchFamily="18" charset="0"/>
                <a:cs typeface="Times New Roman" pitchFamily="18" charset="0"/>
              </a:rPr>
              <a:t>anguilliseptica</a:t>
            </a:r>
            <a:r>
              <a:rPr lang="fr-FR" sz="2000" i="1" dirty="0">
                <a:latin typeface="Times New Roman" pitchFamily="18" charset="0"/>
                <a:cs typeface="Times New Roman" pitchFamily="18" charset="0"/>
              </a:rPr>
              <a:t>, P. </a:t>
            </a:r>
            <a:r>
              <a:rPr lang="fr-FR" sz="2000" i="1" dirty="0" err="1">
                <a:latin typeface="Times New Roman" pitchFamily="18" charset="0"/>
                <a:cs typeface="Times New Roman" pitchFamily="18" charset="0"/>
              </a:rPr>
              <a:t>fragi</a:t>
            </a:r>
            <a:r>
              <a:rPr lang="fr-FR" sz="2000" i="1" dirty="0">
                <a:latin typeface="Times New Roman" pitchFamily="18" charset="0"/>
                <a:cs typeface="Times New Roman" pitchFamily="18" charset="0"/>
              </a:rPr>
              <a:t>, P. </a:t>
            </a:r>
            <a:r>
              <a:rPr lang="fr-FR" sz="2000" i="1" dirty="0" err="1">
                <a:latin typeface="Times New Roman" pitchFamily="18" charset="0"/>
                <a:cs typeface="Times New Roman" pitchFamily="18" charset="0"/>
              </a:rPr>
              <a:t>mendocina</a:t>
            </a:r>
            <a:r>
              <a:rPr lang="fr-FR" sz="2000" i="1" dirty="0">
                <a:latin typeface="Times New Roman" pitchFamily="18" charset="0"/>
                <a:cs typeface="Times New Roman" pitchFamily="18" charset="0"/>
              </a:rPr>
              <a:t>, P. </a:t>
            </a:r>
            <a:r>
              <a:rPr lang="fr-FR" sz="2000" i="1" dirty="0" err="1">
                <a:latin typeface="Times New Roman" pitchFamily="18" charset="0"/>
                <a:cs typeface="Times New Roman" pitchFamily="18" charset="0"/>
              </a:rPr>
              <a:t>stutzeri</a:t>
            </a:r>
            <a:r>
              <a:rPr lang="fr-FR" sz="2000" i="1" dirty="0">
                <a:latin typeface="Times New Roman" pitchFamily="18" charset="0"/>
                <a:cs typeface="Times New Roman" pitchFamily="18" charset="0"/>
              </a:rPr>
              <a:t>, P. </a:t>
            </a:r>
            <a:r>
              <a:rPr lang="fr-FR" sz="2000" i="1" dirty="0" err="1">
                <a:latin typeface="Times New Roman" pitchFamily="18" charset="0"/>
                <a:cs typeface="Times New Roman" pitchFamily="18" charset="0"/>
              </a:rPr>
              <a:t>pseudoalcaligenes</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	</a:t>
            </a:r>
          </a:p>
        </p:txBody>
      </p:sp>
    </p:spTree>
    <p:extLst>
      <p:ext uri="{BB962C8B-B14F-4D97-AF65-F5344CB8AC3E}">
        <p14:creationId xmlns:p14="http://schemas.microsoft.com/office/powerpoint/2010/main" val="29754961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741368"/>
          </a:xfrm>
        </p:spPr>
        <p:txBody>
          <a:bodyPr>
            <a:normAutofit fontScale="70000" lnSpcReduction="20000"/>
          </a:bodyPr>
          <a:lstStyle/>
          <a:p>
            <a:pPr algn="just">
              <a:lnSpc>
                <a:spcPct val="170000"/>
              </a:lnSpc>
            </a:pPr>
            <a:r>
              <a:rPr lang="fr-FR" b="1" dirty="0">
                <a:latin typeface="Times New Roman" pitchFamily="18" charset="0"/>
                <a:cs typeface="Times New Roman" pitchFamily="18" charset="0"/>
              </a:rPr>
              <a:t>Pigments </a:t>
            </a:r>
            <a:r>
              <a:rPr lang="fr-FR" b="1" dirty="0" err="1">
                <a:latin typeface="Times New Roman" pitchFamily="18" charset="0"/>
                <a:cs typeface="Times New Roman" pitchFamily="18" charset="0"/>
              </a:rPr>
              <a:t>phénaziniques</a:t>
            </a:r>
            <a:r>
              <a:rPr lang="fr-FR" b="1" dirty="0">
                <a:latin typeface="Times New Roman" pitchFamily="18" charset="0"/>
                <a:cs typeface="Times New Roman" pitchFamily="18" charset="0"/>
              </a:rPr>
              <a:t> </a:t>
            </a:r>
            <a:r>
              <a:rPr lang="fr-FR" dirty="0">
                <a:solidFill>
                  <a:srgbClr val="0033CC"/>
                </a:solidFill>
                <a:latin typeface="Times New Roman" pitchFamily="18" charset="0"/>
                <a:cs typeface="Times New Roman" pitchFamily="18" charset="0"/>
              </a:rPr>
              <a:t>La </a:t>
            </a:r>
            <a:r>
              <a:rPr lang="fr-FR" dirty="0" err="1">
                <a:solidFill>
                  <a:srgbClr val="0033CC"/>
                </a:solidFill>
                <a:latin typeface="Times New Roman" pitchFamily="18" charset="0"/>
                <a:cs typeface="Times New Roman" pitchFamily="18" charset="0"/>
              </a:rPr>
              <a:t>pyocyanine</a:t>
            </a:r>
            <a:r>
              <a:rPr lang="fr-FR" dirty="0">
                <a:latin typeface="Times New Roman" pitchFamily="18" charset="0"/>
                <a:cs typeface="Times New Roman" pitchFamily="18" charset="0"/>
              </a:rPr>
              <a:t> est insoluble dans le chloroforme. </a:t>
            </a:r>
            <a:r>
              <a:rPr lang="fr-FR" i="1" dirty="0">
                <a:latin typeface="Times New Roman" pitchFamily="18" charset="0"/>
                <a:cs typeface="Times New Roman" pitchFamily="18" charset="0"/>
              </a:rPr>
              <a:t>In vivo</a:t>
            </a:r>
            <a:r>
              <a:rPr lang="fr-FR" dirty="0">
                <a:latin typeface="Times New Roman" pitchFamily="18" charset="0"/>
                <a:cs typeface="Times New Roman" pitchFamily="18" charset="0"/>
              </a:rPr>
              <a:t>, la </a:t>
            </a:r>
            <a:r>
              <a:rPr lang="fr-FR" dirty="0" err="1">
                <a:latin typeface="Times New Roman" pitchFamily="18" charset="0"/>
                <a:cs typeface="Times New Roman" pitchFamily="18" charset="0"/>
              </a:rPr>
              <a:t>pyocyanine</a:t>
            </a:r>
            <a:r>
              <a:rPr lang="fr-FR" dirty="0">
                <a:latin typeface="Times New Roman" pitchFamily="18" charset="0"/>
                <a:cs typeface="Times New Roman" pitchFamily="18" charset="0"/>
              </a:rPr>
              <a:t> joue le rôle de </a:t>
            </a:r>
            <a:r>
              <a:rPr lang="fr-FR" u="sng" dirty="0">
                <a:latin typeface="Times New Roman" pitchFamily="18" charset="0"/>
                <a:cs typeface="Times New Roman" pitchFamily="18" charset="0"/>
              </a:rPr>
              <a:t>transporteur d'électrons </a:t>
            </a:r>
            <a:r>
              <a:rPr lang="fr-FR" dirty="0">
                <a:latin typeface="Times New Roman" pitchFamily="18" charset="0"/>
                <a:cs typeface="Times New Roman" pitchFamily="18" charset="0"/>
              </a:rPr>
              <a:t>dans des conditions d'anaérobiose. De plus, elle possède une </a:t>
            </a:r>
            <a:r>
              <a:rPr lang="fr-FR" u="sng" dirty="0">
                <a:latin typeface="Times New Roman" pitchFamily="18" charset="0"/>
                <a:cs typeface="Times New Roman" pitchFamily="18" charset="0"/>
              </a:rPr>
              <a:t>activité bactériostatique </a:t>
            </a:r>
            <a:r>
              <a:rPr lang="fr-FR" dirty="0">
                <a:latin typeface="Times New Roman" pitchFamily="18" charset="0"/>
                <a:cs typeface="Times New Roman" pitchFamily="18" charset="0"/>
              </a:rPr>
              <a:t>sur diverses bactéries, surtout à Gram positif. La présence d'un pus bleu dans les plaies (notamment après amputation) était considérée comme un signe encourageant puisqu'il éloignait le spectre de la gangrène. </a:t>
            </a:r>
          </a:p>
          <a:p>
            <a:pPr algn="just">
              <a:lnSpc>
                <a:spcPct val="170000"/>
              </a:lnSpc>
            </a:pPr>
            <a:r>
              <a:rPr lang="fr-FR" dirty="0">
                <a:latin typeface="Times New Roman" pitchFamily="18" charset="0"/>
                <a:cs typeface="Times New Roman" pitchFamily="18" charset="0"/>
              </a:rPr>
              <a:t>Les principales espèces produisant la </a:t>
            </a:r>
            <a:r>
              <a:rPr lang="fr-FR" dirty="0" err="1">
                <a:latin typeface="Times New Roman" pitchFamily="18" charset="0"/>
                <a:cs typeface="Times New Roman" pitchFamily="18" charset="0"/>
              </a:rPr>
              <a:t>pyocyanine</a:t>
            </a:r>
            <a:r>
              <a:rPr lang="fr-FR" dirty="0">
                <a:latin typeface="Times New Roman" pitchFamily="18" charset="0"/>
                <a:cs typeface="Times New Roman" pitchFamily="18" charset="0"/>
              </a:rPr>
              <a:t> sont : </a:t>
            </a:r>
            <a:r>
              <a:rPr lang="fr-FR" b="1" i="1" dirty="0">
                <a:latin typeface="Times New Roman" pitchFamily="18" charset="0"/>
                <a:cs typeface="Times New Roman" pitchFamily="18" charset="0"/>
              </a:rPr>
              <a:t>P. </a:t>
            </a:r>
            <a:r>
              <a:rPr lang="fr-FR" b="1" i="1" dirty="0" err="1">
                <a:latin typeface="Times New Roman" pitchFamily="18" charset="0"/>
                <a:cs typeface="Times New Roman" pitchFamily="18" charset="0"/>
              </a:rPr>
              <a:t>aeruginosa</a:t>
            </a:r>
            <a:r>
              <a:rPr lang="fr-FR" b="1" dirty="0">
                <a:latin typeface="Times New Roman" pitchFamily="18" charset="0"/>
                <a:cs typeface="Times New Roman" pitchFamily="18" charset="0"/>
              </a:rPr>
              <a:t>, </a:t>
            </a:r>
            <a:r>
              <a:rPr lang="fr-FR" b="1" i="1" dirty="0">
                <a:latin typeface="Times New Roman" pitchFamily="18" charset="0"/>
                <a:cs typeface="Times New Roman" pitchFamily="18" charset="0"/>
              </a:rPr>
              <a:t>P. </a:t>
            </a:r>
            <a:r>
              <a:rPr lang="fr-FR" b="1" i="1" dirty="0" err="1">
                <a:latin typeface="Times New Roman" pitchFamily="18" charset="0"/>
                <a:cs typeface="Times New Roman" pitchFamily="18" charset="0"/>
              </a:rPr>
              <a:t>cepacia</a:t>
            </a:r>
            <a:r>
              <a:rPr lang="fr-FR" b="1" dirty="0">
                <a:latin typeface="Times New Roman" pitchFamily="18" charset="0"/>
                <a:cs typeface="Times New Roman" pitchFamily="18" charset="0"/>
              </a:rPr>
              <a:t>, </a:t>
            </a:r>
            <a:r>
              <a:rPr lang="fr-FR" b="1" i="1" dirty="0">
                <a:latin typeface="Times New Roman" pitchFamily="18" charset="0"/>
                <a:cs typeface="Times New Roman" pitchFamily="18" charset="0"/>
              </a:rPr>
              <a:t>P. </a:t>
            </a:r>
            <a:r>
              <a:rPr lang="fr-FR" b="1" i="1" dirty="0" err="1">
                <a:latin typeface="Times New Roman" pitchFamily="18" charset="0"/>
                <a:cs typeface="Times New Roman" pitchFamily="18" charset="0"/>
              </a:rPr>
              <a:t>aureofaciens</a:t>
            </a:r>
            <a:r>
              <a:rPr lang="fr-FR" b="1" dirty="0">
                <a:latin typeface="Times New Roman" pitchFamily="18" charset="0"/>
                <a:cs typeface="Times New Roman" pitchFamily="18" charset="0"/>
              </a:rPr>
              <a:t>. </a:t>
            </a:r>
          </a:p>
          <a:p>
            <a:pPr algn="just">
              <a:lnSpc>
                <a:spcPct val="170000"/>
              </a:lnSpc>
            </a:pPr>
            <a:endParaRPr lang="fr-FR" dirty="0">
              <a:latin typeface="Times New Roman" pitchFamily="18" charset="0"/>
              <a:cs typeface="Times New Roman" pitchFamily="18" charset="0"/>
            </a:endParaRPr>
          </a:p>
          <a:p>
            <a:pPr algn="just">
              <a:lnSpc>
                <a:spcPct val="170000"/>
              </a:lnSpc>
            </a:pPr>
            <a:r>
              <a:rPr lang="fr-FR" dirty="0">
                <a:latin typeface="Times New Roman" pitchFamily="18" charset="0"/>
                <a:cs typeface="Times New Roman" pitchFamily="18" charset="0"/>
              </a:rPr>
              <a:t>À partir de prélèvements </a:t>
            </a:r>
            <a:r>
              <a:rPr lang="fr-FR" dirty="0" err="1">
                <a:latin typeface="Times New Roman" pitchFamily="18" charset="0"/>
                <a:cs typeface="Times New Roman" pitchFamily="18" charset="0"/>
              </a:rPr>
              <a:t>polymicrobiens</a:t>
            </a:r>
            <a:r>
              <a:rPr lang="fr-FR" dirty="0">
                <a:latin typeface="Times New Roman" pitchFamily="18" charset="0"/>
                <a:cs typeface="Times New Roman" pitchFamily="18" charset="0"/>
              </a:rPr>
              <a:t>, il est nécessaire d'avoir recours à un milieu sélectif contenant du </a:t>
            </a:r>
            <a:r>
              <a:rPr lang="fr-FR" b="1" u="sng" dirty="0" err="1">
                <a:latin typeface="Times New Roman" pitchFamily="18" charset="0"/>
                <a:cs typeface="Times New Roman" pitchFamily="18" charset="0"/>
              </a:rPr>
              <a:t>cétrimide</a:t>
            </a:r>
            <a:r>
              <a:rPr lang="fr-FR" u="sng" dirty="0">
                <a:latin typeface="Times New Roman" pitchFamily="18" charset="0"/>
                <a:cs typeface="Times New Roman" pitchFamily="18" charset="0"/>
              </a:rPr>
              <a:t> </a:t>
            </a:r>
            <a:r>
              <a:rPr lang="fr-FR" dirty="0">
                <a:latin typeface="Times New Roman" pitchFamily="18" charset="0"/>
                <a:cs typeface="Times New Roman" pitchFamily="18" charset="0"/>
              </a:rPr>
              <a:t>(</a:t>
            </a:r>
            <a:r>
              <a:rPr lang="fr-FR" b="1" dirty="0">
                <a:latin typeface="Times New Roman" pitchFamily="18" charset="0"/>
                <a:cs typeface="Times New Roman" pitchFamily="18" charset="0"/>
              </a:rPr>
              <a:t>ammonium quaternaire</a:t>
            </a:r>
            <a:r>
              <a:rPr lang="fr-FR" dirty="0">
                <a:latin typeface="Times New Roman" pitchFamily="18" charset="0"/>
                <a:cs typeface="Times New Roman" pitchFamily="18" charset="0"/>
              </a:rPr>
              <a:t>) associé ou non à de l'acide </a:t>
            </a:r>
            <a:r>
              <a:rPr lang="fr-FR" dirty="0" err="1">
                <a:latin typeface="Times New Roman" pitchFamily="18" charset="0"/>
                <a:cs typeface="Times New Roman" pitchFamily="18" charset="0"/>
              </a:rPr>
              <a:t>nalidixique</a:t>
            </a:r>
            <a:r>
              <a:rPr lang="fr-FR" dirty="0">
                <a:latin typeface="Times New Roman" pitchFamily="18" charset="0"/>
                <a:cs typeface="Times New Roman" pitchFamily="18" charset="0"/>
              </a:rPr>
              <a:t>.</a:t>
            </a:r>
          </a:p>
          <a:p>
            <a:endParaRPr lang="fr-FR" dirty="0"/>
          </a:p>
        </p:txBody>
      </p:sp>
    </p:spTree>
    <p:extLst>
      <p:ext uri="{BB962C8B-B14F-4D97-AF65-F5344CB8AC3E}">
        <p14:creationId xmlns:p14="http://schemas.microsoft.com/office/powerpoint/2010/main" val="11302164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10000"/>
          </a:bodyPr>
          <a:lstStyle/>
          <a:p>
            <a:pPr algn="just">
              <a:lnSpc>
                <a:spcPct val="160000"/>
              </a:lnSpc>
            </a:pPr>
            <a:r>
              <a:rPr lang="fr-FR" b="1" dirty="0">
                <a:latin typeface="Times New Roman" pitchFamily="18" charset="0"/>
                <a:cs typeface="Times New Roman" pitchFamily="18" charset="0"/>
              </a:rPr>
              <a:t>Identification</a:t>
            </a:r>
          </a:p>
          <a:p>
            <a:pPr algn="just">
              <a:lnSpc>
                <a:spcPct val="160000"/>
              </a:lnSpc>
            </a:pPr>
            <a:r>
              <a:rPr lang="fr-FR" dirty="0">
                <a:latin typeface="Times New Roman" pitchFamily="18" charset="0"/>
                <a:cs typeface="Times New Roman" pitchFamily="18" charset="0"/>
              </a:rPr>
              <a:t>Pour </a:t>
            </a:r>
            <a:r>
              <a:rPr lang="fr-FR" b="1" i="1" dirty="0">
                <a:latin typeface="Times New Roman" pitchFamily="18" charset="0"/>
                <a:cs typeface="Times New Roman" pitchFamily="18" charset="0"/>
              </a:rPr>
              <a:t>P. </a:t>
            </a:r>
            <a:r>
              <a:rPr lang="fr-FR" b="1" i="1" dirty="0" err="1">
                <a:latin typeface="Times New Roman" pitchFamily="18" charset="0"/>
                <a:cs typeface="Times New Roman" pitchFamily="18" charset="0"/>
              </a:rPr>
              <a:t>aeruginosa</a:t>
            </a:r>
            <a:r>
              <a:rPr lang="fr-FR" b="1" dirty="0">
                <a:latin typeface="Times New Roman" pitchFamily="18" charset="0"/>
                <a:cs typeface="Times New Roman" pitchFamily="18" charset="0"/>
              </a:rPr>
              <a:t>, </a:t>
            </a:r>
            <a:r>
              <a:rPr lang="fr-FR" dirty="0">
                <a:latin typeface="Times New Roman" pitchFamily="18" charset="0"/>
                <a:cs typeface="Times New Roman" pitchFamily="18" charset="0"/>
              </a:rPr>
              <a:t>devant des souches non pigmentées, le recours à des galeries est nécessaire, mais les résultats obtenus avec celles-ci sont parfois erronés et de plus en plus souvent on doit recourir à des méthodes moléculaires pour obtenir un diagnostic d'espèces précis, notamment pour les souches isolées de patients atteints de mucoviscidose.</a:t>
            </a:r>
          </a:p>
          <a:p>
            <a:pPr algn="just">
              <a:lnSpc>
                <a:spcPct val="160000"/>
              </a:lnSpc>
            </a:pPr>
            <a:r>
              <a:rPr lang="fr-FR" dirty="0">
                <a:latin typeface="Times New Roman" pitchFamily="18" charset="0"/>
                <a:cs typeface="Times New Roman" pitchFamily="18" charset="0"/>
              </a:rPr>
              <a:t>Les caractères différentiels avec les autres espèces du groupe fluorescent et du genre sont indiqués dans le tableau 34.4.3 .</a:t>
            </a:r>
          </a:p>
        </p:txBody>
      </p:sp>
    </p:spTree>
    <p:extLst>
      <p:ext uri="{BB962C8B-B14F-4D97-AF65-F5344CB8AC3E}">
        <p14:creationId xmlns:p14="http://schemas.microsoft.com/office/powerpoint/2010/main" val="712076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Text Box 2"/>
          <p:cNvSpPr txBox="1">
            <a:spLocks noChangeArrowheads="1"/>
          </p:cNvSpPr>
          <p:nvPr/>
        </p:nvSpPr>
        <p:spPr bwMode="auto">
          <a:xfrm>
            <a:off x="1619250" y="549275"/>
            <a:ext cx="55451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fr-FR" sz="3200" b="1" dirty="0">
                <a:latin typeface="Tahoma" pitchFamily="34" charset="0"/>
              </a:rPr>
              <a:t>Caractères  biochimiques</a:t>
            </a:r>
          </a:p>
        </p:txBody>
      </p:sp>
      <p:sp>
        <p:nvSpPr>
          <p:cNvPr id="124931" name="Text Box 3"/>
          <p:cNvSpPr txBox="1">
            <a:spLocks noChangeArrowheads="1"/>
          </p:cNvSpPr>
          <p:nvPr/>
        </p:nvSpPr>
        <p:spPr bwMode="auto">
          <a:xfrm>
            <a:off x="180975" y="1268413"/>
            <a:ext cx="9144000" cy="52196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45000"/>
              </a:lnSpc>
              <a:spcBef>
                <a:spcPct val="50000"/>
              </a:spcBef>
              <a:buFontTx/>
              <a:buChar char="•"/>
            </a:pPr>
            <a:r>
              <a:rPr lang="fr-FR" sz="2400" dirty="0">
                <a:latin typeface="Times New Roman" pitchFamily="18" charset="0"/>
                <a:cs typeface="Times New Roman" pitchFamily="18" charset="0"/>
              </a:rPr>
              <a:t>Oxydase +,</a:t>
            </a:r>
          </a:p>
          <a:p>
            <a:pPr>
              <a:lnSpc>
                <a:spcPct val="145000"/>
              </a:lnSpc>
              <a:spcBef>
                <a:spcPct val="50000"/>
              </a:spcBef>
              <a:buFontTx/>
              <a:buChar char="•"/>
            </a:pPr>
            <a:r>
              <a:rPr lang="fr-FR" sz="2400" dirty="0">
                <a:latin typeface="Times New Roman" pitchFamily="18" charset="0"/>
                <a:cs typeface="Times New Roman" pitchFamily="18" charset="0"/>
              </a:rPr>
              <a:t>Catalase + ,</a:t>
            </a:r>
          </a:p>
          <a:p>
            <a:pPr>
              <a:lnSpc>
                <a:spcPct val="145000"/>
              </a:lnSpc>
              <a:spcBef>
                <a:spcPct val="50000"/>
              </a:spcBef>
              <a:buFontTx/>
              <a:buChar char="•"/>
            </a:pPr>
            <a:r>
              <a:rPr lang="fr-FR" sz="2400" dirty="0">
                <a:latin typeface="Times New Roman" pitchFamily="18" charset="0"/>
                <a:cs typeface="Times New Roman" pitchFamily="18" charset="0"/>
              </a:rPr>
              <a:t>Métabolisme respiratoire (MEVAG :Oxydatif) incapable de fermenter le glucose</a:t>
            </a:r>
          </a:p>
          <a:p>
            <a:pPr>
              <a:lnSpc>
                <a:spcPct val="145000"/>
              </a:lnSpc>
              <a:buFontTx/>
              <a:buChar char="•"/>
            </a:pPr>
            <a:r>
              <a:rPr lang="fr-FR" sz="2400" dirty="0">
                <a:latin typeface="Times New Roman" pitchFamily="18" charset="0"/>
                <a:cs typeface="Times New Roman" pitchFamily="18" charset="0"/>
              </a:rPr>
              <a:t>Indole -, urée -, TDA - , H2S -, gélatine +</a:t>
            </a:r>
          </a:p>
          <a:p>
            <a:pPr>
              <a:lnSpc>
                <a:spcPct val="145000"/>
              </a:lnSpc>
              <a:buFontTx/>
              <a:buChar char="•"/>
            </a:pPr>
            <a:r>
              <a:rPr lang="fr-FR" sz="2400" dirty="0">
                <a:latin typeface="Times New Roman" pitchFamily="18" charset="0"/>
                <a:cs typeface="Times New Roman" pitchFamily="18" charset="0"/>
              </a:rPr>
              <a:t>ONPG -</a:t>
            </a:r>
          </a:p>
          <a:p>
            <a:pPr>
              <a:lnSpc>
                <a:spcPct val="145000"/>
              </a:lnSpc>
              <a:buFontTx/>
              <a:buChar char="•"/>
            </a:pPr>
            <a:r>
              <a:rPr lang="fr-FR" sz="2400" dirty="0">
                <a:latin typeface="Times New Roman" pitchFamily="18" charset="0"/>
                <a:cs typeface="Times New Roman" pitchFamily="18" charset="0"/>
              </a:rPr>
              <a:t>Nitrate-réductase +</a:t>
            </a:r>
          </a:p>
          <a:p>
            <a:pPr>
              <a:lnSpc>
                <a:spcPct val="145000"/>
              </a:lnSpc>
              <a:buFontTx/>
              <a:buChar char="•"/>
            </a:pPr>
            <a:r>
              <a:rPr lang="fr-FR" sz="2400" dirty="0">
                <a:latin typeface="Times New Roman" pitchFamily="18" charset="0"/>
                <a:cs typeface="Times New Roman" pitchFamily="18" charset="0"/>
              </a:rPr>
              <a:t>LDC - , ODC - , ADH +  Lactose – </a:t>
            </a:r>
          </a:p>
          <a:p>
            <a:pPr>
              <a:lnSpc>
                <a:spcPct val="145000"/>
              </a:lnSpc>
              <a:buFontTx/>
              <a:buChar char="•"/>
            </a:pPr>
            <a:r>
              <a:rPr lang="fr-FR" sz="2400" dirty="0">
                <a:latin typeface="Times New Roman" pitchFamily="18" charset="0"/>
                <a:cs typeface="Times New Roman" pitchFamily="18" charset="0"/>
              </a:rPr>
              <a:t>Gaz-</a:t>
            </a:r>
          </a:p>
        </p:txBody>
      </p:sp>
    </p:spTree>
    <p:extLst>
      <p:ext uri="{BB962C8B-B14F-4D97-AF65-F5344CB8AC3E}">
        <p14:creationId xmlns:p14="http://schemas.microsoft.com/office/powerpoint/2010/main" val="2798756065"/>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dentification of P.aeruginos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88640"/>
            <a:ext cx="8964488" cy="71715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8124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1887" y="54592"/>
            <a:ext cx="9062113" cy="6803408"/>
          </a:xfrm>
        </p:spPr>
        <p:txBody>
          <a:bodyPr>
            <a:normAutofit fontScale="70000" lnSpcReduction="20000"/>
          </a:bodyPr>
          <a:lstStyle/>
          <a:p>
            <a:pPr algn="just">
              <a:lnSpc>
                <a:spcPct val="160000"/>
              </a:lnSpc>
            </a:pPr>
            <a:r>
              <a:rPr lang="fr-FR" b="1" dirty="0">
                <a:latin typeface="Times New Roman" pitchFamily="18" charset="0"/>
                <a:cs typeface="Times New Roman" pitchFamily="18" charset="0"/>
              </a:rPr>
              <a:t>Habitat et pouvoir pathogène</a:t>
            </a:r>
          </a:p>
          <a:p>
            <a:pPr algn="just">
              <a:lnSpc>
                <a:spcPct val="160000"/>
              </a:lnSpc>
            </a:pPr>
            <a:r>
              <a:rPr lang="fr-FR" dirty="0">
                <a:latin typeface="Times New Roman" pitchFamily="18" charset="0"/>
                <a:cs typeface="Times New Roman" pitchFamily="18" charset="0"/>
              </a:rPr>
              <a:t>Les bacilles à Gram négatif non fermentaires sont ubiquitaires.</a:t>
            </a:r>
          </a:p>
          <a:p>
            <a:pPr algn="just">
              <a:lnSpc>
                <a:spcPct val="160000"/>
              </a:lnSpc>
            </a:pPr>
            <a:r>
              <a:rPr lang="fr-FR" dirty="0">
                <a:latin typeface="Times New Roman" pitchFamily="18" charset="0"/>
                <a:cs typeface="Times New Roman" pitchFamily="18" charset="0"/>
              </a:rPr>
              <a:t>Ils sont isolés de l'environnement (eaux douces et de mer, sol, végétaux, poussières en suspension dans l'air), dans les effluents et sont également retrouvés au niveau du tractus digestif des animaux. </a:t>
            </a:r>
          </a:p>
          <a:p>
            <a:pPr algn="just">
              <a:lnSpc>
                <a:spcPct val="160000"/>
              </a:lnSpc>
            </a:pPr>
            <a:r>
              <a:rPr lang="fr-FR" dirty="0">
                <a:latin typeface="Times New Roman" pitchFamily="18" charset="0"/>
                <a:cs typeface="Times New Roman" pitchFamily="18" charset="0"/>
              </a:rPr>
              <a:t>Ces bactéries ayant peu d'exigences nutritives survivent et se multiplient dans les milieux humides, notamment dans l'environnement hospitalier (</a:t>
            </a:r>
            <a:r>
              <a:rPr lang="fr-FR" u="sng" dirty="0">
                <a:latin typeface="Times New Roman" pitchFamily="18" charset="0"/>
                <a:cs typeface="Times New Roman" pitchFamily="18" charset="0"/>
              </a:rPr>
              <a:t>robinet, évier, siphon, vase</a:t>
            </a:r>
            <a:r>
              <a:rPr lang="fr-FR" dirty="0">
                <a:latin typeface="Times New Roman" pitchFamily="18" charset="0"/>
                <a:cs typeface="Times New Roman" pitchFamily="18" charset="0"/>
              </a:rPr>
              <a:t>), et peuvent aussi contaminer des </a:t>
            </a:r>
            <a:r>
              <a:rPr lang="fr-FR" u="sng" dirty="0">
                <a:latin typeface="Times New Roman" pitchFamily="18" charset="0"/>
                <a:cs typeface="Times New Roman" pitchFamily="18" charset="0"/>
              </a:rPr>
              <a:t>solutions antiseptiques. </a:t>
            </a:r>
          </a:p>
          <a:p>
            <a:pPr algn="just">
              <a:lnSpc>
                <a:spcPct val="160000"/>
              </a:lnSpc>
            </a:pPr>
            <a:r>
              <a:rPr lang="fr-FR" dirty="0">
                <a:latin typeface="Times New Roman" pitchFamily="18" charset="0"/>
                <a:cs typeface="Times New Roman" pitchFamily="18" charset="0"/>
              </a:rPr>
              <a:t>Ces bactéries sont à l'origine </a:t>
            </a:r>
            <a:r>
              <a:rPr lang="fr-FR" u="sng" dirty="0">
                <a:latin typeface="Times New Roman" pitchFamily="18" charset="0"/>
                <a:cs typeface="Times New Roman" pitchFamily="18" charset="0"/>
              </a:rPr>
              <a:t>d'infections nosocomiales </a:t>
            </a:r>
            <a:r>
              <a:rPr lang="fr-FR" dirty="0">
                <a:latin typeface="Times New Roman" pitchFamily="18" charset="0"/>
                <a:cs typeface="Times New Roman" pitchFamily="18" charset="0"/>
              </a:rPr>
              <a:t>d'origine exogène (infections </a:t>
            </a:r>
            <a:r>
              <a:rPr lang="fr-FR" dirty="0" err="1">
                <a:latin typeface="Times New Roman" pitchFamily="18" charset="0"/>
                <a:cs typeface="Times New Roman" pitchFamily="18" charset="0"/>
              </a:rPr>
              <a:t>manuportées</a:t>
            </a:r>
            <a:r>
              <a:rPr lang="fr-FR" dirty="0">
                <a:latin typeface="Times New Roman" pitchFamily="18" charset="0"/>
                <a:cs typeface="Times New Roman" pitchFamily="18" charset="0"/>
              </a:rPr>
              <a:t>, infections sur matériel implanté) et d'origine endogène (flore cutanée, digestive) chez des patients le plus souvent immunodéprimés.</a:t>
            </a:r>
          </a:p>
        </p:txBody>
      </p:sp>
    </p:spTree>
    <p:extLst>
      <p:ext uri="{BB962C8B-B14F-4D97-AF65-F5344CB8AC3E}">
        <p14:creationId xmlns:p14="http://schemas.microsoft.com/office/powerpoint/2010/main" val="11275063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62500" lnSpcReduction="20000"/>
          </a:bodyPr>
          <a:lstStyle/>
          <a:p>
            <a:pPr algn="just">
              <a:lnSpc>
                <a:spcPct val="170000"/>
              </a:lnSpc>
            </a:pPr>
            <a:r>
              <a:rPr lang="fr-FR" b="1" dirty="0">
                <a:latin typeface="Times New Roman" pitchFamily="18" charset="0"/>
                <a:cs typeface="Times New Roman" pitchFamily="18" charset="0"/>
              </a:rPr>
              <a:t>Marqueurs épidémiologiques</a:t>
            </a:r>
          </a:p>
          <a:p>
            <a:pPr algn="just">
              <a:lnSpc>
                <a:spcPct val="170000"/>
              </a:lnSpc>
            </a:pPr>
            <a:r>
              <a:rPr lang="fr-FR" dirty="0">
                <a:latin typeface="Times New Roman" pitchFamily="18" charset="0"/>
                <a:cs typeface="Times New Roman" pitchFamily="18" charset="0"/>
              </a:rPr>
              <a:t>Les méthodes phénotypiques de typage disponibles (</a:t>
            </a:r>
            <a:r>
              <a:rPr lang="fr-FR" dirty="0" err="1">
                <a:latin typeface="Times New Roman" pitchFamily="18" charset="0"/>
                <a:cs typeface="Times New Roman" pitchFamily="18" charset="0"/>
              </a:rPr>
              <a:t>sérotypie</a:t>
            </a:r>
            <a:r>
              <a:rPr lang="fr-FR" dirty="0">
                <a:latin typeface="Times New Roman" pitchFamily="18" charset="0"/>
                <a:cs typeface="Times New Roman" pitchFamily="18" charset="0"/>
              </a:rPr>
              <a:t> des </a:t>
            </a:r>
            <a:r>
              <a:rPr lang="fr-FR" dirty="0" err="1">
                <a:latin typeface="Times New Roman" pitchFamily="18" charset="0"/>
                <a:cs typeface="Times New Roman" pitchFamily="18" charset="0"/>
              </a:rPr>
              <a:t>AgO</a:t>
            </a:r>
            <a:r>
              <a:rPr lang="fr-FR" dirty="0">
                <a:latin typeface="Times New Roman" pitchFamily="18" charset="0"/>
                <a:cs typeface="Times New Roman" pitchFamily="18" charset="0"/>
              </a:rPr>
              <a:t> et l'</a:t>
            </a:r>
            <a:r>
              <a:rPr lang="fr-FR" dirty="0" err="1">
                <a:latin typeface="Times New Roman" pitchFamily="18" charset="0"/>
                <a:cs typeface="Times New Roman" pitchFamily="18" charset="0"/>
              </a:rPr>
              <a:t>antibiotypie</a:t>
            </a:r>
            <a:r>
              <a:rPr lang="fr-FR" dirty="0">
                <a:latin typeface="Times New Roman" pitchFamily="18" charset="0"/>
                <a:cs typeface="Times New Roman" pitchFamily="18" charset="0"/>
              </a:rPr>
              <a:t>) sont utilisées lors d'une première approche. </a:t>
            </a:r>
          </a:p>
          <a:p>
            <a:pPr algn="just">
              <a:lnSpc>
                <a:spcPct val="170000"/>
              </a:lnSpc>
            </a:pPr>
            <a:r>
              <a:rPr lang="fr-FR" dirty="0">
                <a:latin typeface="Times New Roman" pitchFamily="18" charset="0"/>
                <a:cs typeface="Times New Roman" pitchFamily="18" charset="0"/>
              </a:rPr>
              <a:t>La </a:t>
            </a:r>
            <a:r>
              <a:rPr lang="fr-FR" dirty="0" err="1">
                <a:latin typeface="Times New Roman" pitchFamily="18" charset="0"/>
                <a:cs typeface="Times New Roman" pitchFamily="18" charset="0"/>
              </a:rPr>
              <a:t>sérotypie</a:t>
            </a:r>
            <a:r>
              <a:rPr lang="fr-FR" dirty="0">
                <a:latin typeface="Times New Roman" pitchFamily="18" charset="0"/>
                <a:cs typeface="Times New Roman" pitchFamily="18" charset="0"/>
              </a:rPr>
              <a:t> est une réaction d'agglutination sur lame réalisée à partir de colonies prélevées sur gélose qui individualise </a:t>
            </a:r>
            <a:r>
              <a:rPr lang="fr-FR" b="1" dirty="0">
                <a:latin typeface="Times New Roman" pitchFamily="18" charset="0"/>
                <a:cs typeface="Times New Roman" pitchFamily="18" charset="0"/>
              </a:rPr>
              <a:t>16 </a:t>
            </a:r>
            <a:r>
              <a:rPr lang="fr-FR" b="1" dirty="0" err="1">
                <a:latin typeface="Times New Roman" pitchFamily="18" charset="0"/>
                <a:cs typeface="Times New Roman" pitchFamily="18" charset="0"/>
              </a:rPr>
              <a:t>sérotypes</a:t>
            </a:r>
            <a:r>
              <a:rPr lang="fr-FR" b="1" dirty="0">
                <a:latin typeface="Times New Roman" pitchFamily="18" charset="0"/>
                <a:cs typeface="Times New Roman" pitchFamily="18" charset="0"/>
              </a:rPr>
              <a:t> </a:t>
            </a:r>
            <a:r>
              <a:rPr lang="fr-FR" dirty="0">
                <a:latin typeface="Times New Roman" pitchFamily="18" charset="0"/>
                <a:cs typeface="Times New Roman" pitchFamily="18" charset="0"/>
              </a:rPr>
              <a:t>avec le kit le plus utilisé (</a:t>
            </a:r>
            <a:r>
              <a:rPr lang="fr-FR" dirty="0" err="1">
                <a:latin typeface="Times New Roman" pitchFamily="18" charset="0"/>
                <a:cs typeface="Times New Roman" pitchFamily="18" charset="0"/>
              </a:rPr>
              <a:t>Biorad</a:t>
            </a:r>
            <a:r>
              <a:rPr lang="fr-FR" dirty="0">
                <a:latin typeface="Times New Roman" pitchFamily="18" charset="0"/>
                <a:cs typeface="Times New Roman" pitchFamily="18" charset="0"/>
              </a:rPr>
              <a:t>). </a:t>
            </a:r>
          </a:p>
          <a:p>
            <a:pPr algn="just">
              <a:lnSpc>
                <a:spcPct val="170000"/>
              </a:lnSpc>
            </a:pPr>
            <a:r>
              <a:rPr lang="fr-FR" dirty="0">
                <a:latin typeface="Times New Roman" pitchFamily="18" charset="0"/>
                <a:cs typeface="Times New Roman" pitchFamily="18" charset="0"/>
              </a:rPr>
              <a:t>Il existe des réactions croisées entre </a:t>
            </a:r>
            <a:r>
              <a:rPr lang="fr-FR" dirty="0" err="1">
                <a:latin typeface="Times New Roman" pitchFamily="18" charset="0"/>
                <a:cs typeface="Times New Roman" pitchFamily="18" charset="0"/>
              </a:rPr>
              <a:t>sérogroupes</a:t>
            </a:r>
            <a:r>
              <a:rPr lang="fr-FR" dirty="0">
                <a:latin typeface="Times New Roman" pitchFamily="18" charset="0"/>
                <a:cs typeface="Times New Roman" pitchFamily="18" charset="0"/>
              </a:rPr>
              <a:t> (souche </a:t>
            </a:r>
            <a:r>
              <a:rPr lang="fr-FR" dirty="0" err="1">
                <a:latin typeface="Times New Roman" pitchFamily="18" charset="0"/>
                <a:cs typeface="Times New Roman" pitchFamily="18" charset="0"/>
              </a:rPr>
              <a:t>polyagglutinable</a:t>
            </a:r>
            <a:r>
              <a:rPr lang="fr-FR" dirty="0">
                <a:latin typeface="Times New Roman" pitchFamily="18" charset="0"/>
                <a:cs typeface="Times New Roman" pitchFamily="18" charset="0"/>
              </a:rPr>
              <a:t>) et 10 % des souches sont non agglutinables (</a:t>
            </a:r>
            <a:r>
              <a:rPr lang="fr-FR" u="sng" dirty="0">
                <a:latin typeface="Times New Roman" pitchFamily="18" charset="0"/>
                <a:cs typeface="Times New Roman" pitchFamily="18" charset="0"/>
              </a:rPr>
              <a:t>souche muqueuse </a:t>
            </a:r>
            <a:r>
              <a:rPr lang="fr-FR" dirty="0">
                <a:latin typeface="Times New Roman" pitchFamily="18" charset="0"/>
                <a:cs typeface="Times New Roman" pitchFamily="18" charset="0"/>
              </a:rPr>
              <a:t>notamment).</a:t>
            </a:r>
          </a:p>
          <a:p>
            <a:pPr algn="just">
              <a:lnSpc>
                <a:spcPct val="170000"/>
              </a:lnSpc>
            </a:pPr>
            <a:r>
              <a:rPr lang="fr-FR" dirty="0">
                <a:latin typeface="Times New Roman" pitchFamily="18" charset="0"/>
                <a:cs typeface="Times New Roman" pitchFamily="18" charset="0"/>
              </a:rPr>
              <a:t>L'</a:t>
            </a:r>
            <a:r>
              <a:rPr lang="fr-FR" dirty="0" err="1">
                <a:latin typeface="Times New Roman" pitchFamily="18" charset="0"/>
                <a:cs typeface="Times New Roman" pitchFamily="18" charset="0"/>
              </a:rPr>
              <a:t>antibiotypie</a:t>
            </a:r>
            <a:r>
              <a:rPr lang="fr-FR" dirty="0">
                <a:latin typeface="Times New Roman" pitchFamily="18" charset="0"/>
                <a:cs typeface="Times New Roman" pitchFamily="18" charset="0"/>
              </a:rPr>
              <a:t> est un marqueur peu discriminant, surtout pour différencier des souches impliquées dans des pathologies chroniques chez des patients soumis à des</a:t>
            </a:r>
          </a:p>
          <a:p>
            <a:pPr marL="0" indent="0" algn="just">
              <a:lnSpc>
                <a:spcPct val="170000"/>
              </a:lnSpc>
              <a:buNone/>
            </a:pPr>
            <a:r>
              <a:rPr lang="fr-FR" dirty="0">
                <a:latin typeface="Times New Roman" pitchFamily="18" charset="0"/>
                <a:cs typeface="Times New Roman" pitchFamily="18" charset="0"/>
              </a:rPr>
              <a:t>antibiothérapies répétées qui peuvent avoir une influence sur les résultats de l'antibiogramme. </a:t>
            </a:r>
          </a:p>
          <a:p>
            <a:pPr algn="just">
              <a:lnSpc>
                <a:spcPct val="170000"/>
              </a:lnSpc>
            </a:pPr>
            <a:r>
              <a:rPr lang="fr-FR" dirty="0">
                <a:latin typeface="Times New Roman" pitchFamily="18" charset="0"/>
                <a:cs typeface="Times New Roman" pitchFamily="18" charset="0"/>
              </a:rPr>
              <a:t>Les méthodes génotypiques.</a:t>
            </a:r>
          </a:p>
        </p:txBody>
      </p:sp>
    </p:spTree>
    <p:extLst>
      <p:ext uri="{BB962C8B-B14F-4D97-AF65-F5344CB8AC3E}">
        <p14:creationId xmlns:p14="http://schemas.microsoft.com/office/powerpoint/2010/main" val="2460264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marL="0" indent="0" algn="just">
              <a:lnSpc>
                <a:spcPct val="150000"/>
              </a:lnSpc>
              <a:buNone/>
            </a:pPr>
            <a:r>
              <a:rPr lang="fr-FR" b="1" dirty="0">
                <a:latin typeface="Times New Roman" pitchFamily="18" charset="0"/>
                <a:cs typeface="Times New Roman" pitchFamily="18" charset="0"/>
              </a:rPr>
              <a:t>Démarche diagnostique</a:t>
            </a:r>
          </a:p>
          <a:p>
            <a:pPr algn="just">
              <a:lnSpc>
                <a:spcPct val="150000"/>
              </a:lnSpc>
            </a:pPr>
            <a:r>
              <a:rPr lang="fr-FR" dirty="0">
                <a:latin typeface="Times New Roman" pitchFamily="18" charset="0"/>
                <a:cs typeface="Times New Roman" pitchFamily="18" charset="0"/>
              </a:rPr>
              <a:t>L'identification des bacilles à Gram négatif non fermentaires repose sur l'utilisation de galeries spécifiques après orientation à partir de caractères morphologiques microscopiques et macroscopiques et d'épreuves biochimiques simples (tableau 34.4.2).</a:t>
            </a:r>
          </a:p>
        </p:txBody>
      </p:sp>
    </p:spTree>
    <p:extLst>
      <p:ext uri="{BB962C8B-B14F-4D97-AF65-F5344CB8AC3E}">
        <p14:creationId xmlns:p14="http://schemas.microsoft.com/office/powerpoint/2010/main" val="315766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643308" y="-1419170"/>
            <a:ext cx="5688632" cy="90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6854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7500" lnSpcReduction="20000"/>
          </a:bodyPr>
          <a:lstStyle/>
          <a:p>
            <a:pPr algn="just">
              <a:lnSpc>
                <a:spcPct val="160000"/>
              </a:lnSpc>
            </a:pPr>
            <a:r>
              <a:rPr lang="fr-FR" b="1" dirty="0">
                <a:latin typeface="Times New Roman" pitchFamily="18" charset="0"/>
                <a:cs typeface="Times New Roman" pitchFamily="18" charset="0"/>
              </a:rPr>
              <a:t>Caractères morphologiques</a:t>
            </a:r>
          </a:p>
          <a:p>
            <a:pPr algn="just">
              <a:lnSpc>
                <a:spcPct val="160000"/>
              </a:lnSpc>
            </a:pPr>
            <a:r>
              <a:rPr lang="fr-FR" b="1" dirty="0">
                <a:latin typeface="Times New Roman" pitchFamily="18" charset="0"/>
                <a:cs typeface="Times New Roman" pitchFamily="18" charset="0"/>
              </a:rPr>
              <a:t>Aspects microscopiques</a:t>
            </a:r>
          </a:p>
          <a:p>
            <a:pPr algn="just">
              <a:lnSpc>
                <a:spcPct val="160000"/>
              </a:lnSpc>
            </a:pPr>
            <a:r>
              <a:rPr lang="fr-FR" dirty="0">
                <a:latin typeface="Times New Roman" pitchFamily="18" charset="0"/>
                <a:cs typeface="Times New Roman" pitchFamily="18" charset="0"/>
              </a:rPr>
              <a:t>Les aspects microscopiques après examen à l'état frais entre lame et lamelle et après coloration de Gram permettent d'orienter le diagnostic vers un groupe bactérien. </a:t>
            </a:r>
          </a:p>
          <a:p>
            <a:pPr algn="just">
              <a:lnSpc>
                <a:spcPct val="160000"/>
              </a:lnSpc>
            </a:pPr>
            <a:r>
              <a:rPr lang="fr-FR" dirty="0">
                <a:latin typeface="Times New Roman" pitchFamily="18" charset="0"/>
                <a:cs typeface="Times New Roman" pitchFamily="18" charset="0"/>
              </a:rPr>
              <a:t>Les </a:t>
            </a:r>
            <a:r>
              <a:rPr lang="fr-FR" i="1" dirty="0" err="1">
                <a:latin typeface="Times New Roman" pitchFamily="18" charset="0"/>
                <a:cs typeface="Times New Roman" pitchFamily="18" charset="0"/>
              </a:rPr>
              <a:t>Acinetobacter</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sont des bactéries </a:t>
            </a:r>
            <a:r>
              <a:rPr lang="fr-FR" b="1" u="sng" dirty="0">
                <a:latin typeface="Times New Roman" pitchFamily="18" charset="0"/>
                <a:cs typeface="Times New Roman" pitchFamily="18" charset="0"/>
              </a:rPr>
              <a:t>immobiles</a:t>
            </a:r>
            <a:r>
              <a:rPr lang="fr-FR" dirty="0">
                <a:latin typeface="Times New Roman" pitchFamily="18" charset="0"/>
                <a:cs typeface="Times New Roman" pitchFamily="18" charset="0"/>
              </a:rPr>
              <a:t> souvent regroupées en </a:t>
            </a:r>
            <a:r>
              <a:rPr lang="fr-FR" u="sng" dirty="0" err="1">
                <a:latin typeface="Times New Roman" pitchFamily="18" charset="0"/>
                <a:cs typeface="Times New Roman" pitchFamily="18" charset="0"/>
              </a:rPr>
              <a:t>diplobacilles</a:t>
            </a:r>
            <a:r>
              <a:rPr lang="fr-FR" u="sng" dirty="0">
                <a:latin typeface="Times New Roman" pitchFamily="18" charset="0"/>
                <a:cs typeface="Times New Roman" pitchFamily="18" charset="0"/>
              </a:rPr>
              <a:t> à extrémités arrondies </a:t>
            </a:r>
            <a:r>
              <a:rPr lang="fr-FR" dirty="0">
                <a:latin typeface="Times New Roman" pitchFamily="18" charset="0"/>
                <a:cs typeface="Times New Roman" pitchFamily="18" charset="0"/>
              </a:rPr>
              <a:t>de forme courte (coccobacilles) ou longue.</a:t>
            </a:r>
          </a:p>
          <a:p>
            <a:pPr algn="just">
              <a:lnSpc>
                <a:spcPct val="160000"/>
              </a:lnSpc>
            </a:pPr>
            <a:r>
              <a:rPr lang="fr-FR" dirty="0">
                <a:latin typeface="Times New Roman" pitchFamily="18" charset="0"/>
                <a:cs typeface="Times New Roman" pitchFamily="18" charset="0"/>
              </a:rPr>
              <a:t>Les </a:t>
            </a:r>
            <a:r>
              <a:rPr lang="fr-FR" i="1" dirty="0">
                <a:latin typeface="Times New Roman" pitchFamily="18" charset="0"/>
                <a:cs typeface="Times New Roman" pitchFamily="18" charset="0"/>
              </a:rPr>
              <a:t>Pseudomonas </a:t>
            </a:r>
            <a:r>
              <a:rPr lang="fr-FR" dirty="0">
                <a:latin typeface="Times New Roman" pitchFamily="18" charset="0"/>
                <a:cs typeface="Times New Roman" pitchFamily="18" charset="0"/>
              </a:rPr>
              <a:t>apparaissent comme des </a:t>
            </a:r>
            <a:r>
              <a:rPr lang="fr-FR" u="sng" dirty="0">
                <a:latin typeface="Times New Roman" pitchFamily="18" charset="0"/>
                <a:cs typeface="Times New Roman" pitchFamily="18" charset="0"/>
              </a:rPr>
              <a:t>bacilles longs à extrémités effilée</a:t>
            </a:r>
            <a:r>
              <a:rPr lang="fr-FR" dirty="0">
                <a:latin typeface="Times New Roman" pitchFamily="18" charset="0"/>
                <a:cs typeface="Times New Roman" pitchFamily="18" charset="0"/>
              </a:rPr>
              <a:t>s et les bactéries, contrairement aux autres bacilles non fermentaires (</a:t>
            </a:r>
            <a:r>
              <a:rPr lang="fr-FR" i="1" dirty="0" err="1">
                <a:latin typeface="Times New Roman" pitchFamily="18" charset="0"/>
                <a:cs typeface="Times New Roman" pitchFamily="18" charset="0"/>
              </a:rPr>
              <a:t>Burkholderia</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Stenotrophomonas</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 etc.), possèdent des extrémités plus arrondies.</a:t>
            </a:r>
          </a:p>
        </p:txBody>
      </p:sp>
    </p:spTree>
    <p:extLst>
      <p:ext uri="{BB962C8B-B14F-4D97-AF65-F5344CB8AC3E}">
        <p14:creationId xmlns:p14="http://schemas.microsoft.com/office/powerpoint/2010/main" val="4094017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99392"/>
            <a:ext cx="9144000" cy="6858000"/>
          </a:xfrm>
        </p:spPr>
        <p:txBody>
          <a:bodyPr>
            <a:noAutofit/>
          </a:bodyPr>
          <a:lstStyle/>
          <a:p>
            <a:pPr algn="just">
              <a:lnSpc>
                <a:spcPct val="160000"/>
              </a:lnSpc>
            </a:pPr>
            <a:r>
              <a:rPr lang="fr-FR" sz="2400" b="1" dirty="0">
                <a:latin typeface="Times New Roman" pitchFamily="18" charset="0"/>
                <a:cs typeface="Times New Roman" pitchFamily="18" charset="0"/>
              </a:rPr>
              <a:t>Caractères culturaux</a:t>
            </a:r>
          </a:p>
          <a:p>
            <a:pPr algn="just">
              <a:lnSpc>
                <a:spcPct val="160000"/>
              </a:lnSpc>
            </a:pPr>
            <a:r>
              <a:rPr lang="fr-FR" sz="2400" dirty="0">
                <a:latin typeface="Times New Roman" pitchFamily="18" charset="0"/>
                <a:cs typeface="Times New Roman" pitchFamily="18" charset="0"/>
              </a:rPr>
              <a:t>Toutes les bactéries non fermentaires sont </a:t>
            </a:r>
            <a:r>
              <a:rPr lang="fr-FR" sz="2400" b="1" u="sng" dirty="0">
                <a:latin typeface="Times New Roman" pitchFamily="18" charset="0"/>
                <a:cs typeface="Times New Roman" pitchFamily="18" charset="0"/>
              </a:rPr>
              <a:t>aérobies strictes.</a:t>
            </a:r>
          </a:p>
          <a:p>
            <a:pPr algn="just">
              <a:lnSpc>
                <a:spcPct val="160000"/>
              </a:lnSpc>
            </a:pPr>
            <a:r>
              <a:rPr lang="fr-FR" sz="2400" dirty="0">
                <a:latin typeface="Times New Roman" pitchFamily="18" charset="0"/>
                <a:cs typeface="Times New Roman" pitchFamily="18" charset="0"/>
              </a:rPr>
              <a:t>Leur croissance est parfois </a:t>
            </a:r>
            <a:r>
              <a:rPr lang="fr-FR" sz="2400" b="1" dirty="0">
                <a:latin typeface="Times New Roman" pitchFamily="18" charset="0"/>
                <a:cs typeface="Times New Roman" pitchFamily="18" charset="0"/>
              </a:rPr>
              <a:t>plus lente que celle des entérobactéries</a:t>
            </a:r>
            <a:r>
              <a:rPr lang="fr-FR" sz="2400" dirty="0">
                <a:latin typeface="Times New Roman" pitchFamily="18" charset="0"/>
                <a:cs typeface="Times New Roman" pitchFamily="18" charset="0"/>
              </a:rPr>
              <a:t>, surtout à 37 °C, en raison d'une température optimale de croissance à 30 °C. </a:t>
            </a:r>
          </a:p>
          <a:p>
            <a:pPr algn="just">
              <a:lnSpc>
                <a:spcPct val="160000"/>
              </a:lnSpc>
            </a:pPr>
            <a:r>
              <a:rPr lang="fr-FR" sz="2400" dirty="0">
                <a:latin typeface="Times New Roman" pitchFamily="18" charset="0"/>
                <a:cs typeface="Times New Roman" pitchFamily="18" charset="0"/>
              </a:rPr>
              <a:t>La culture de certaines espèces des genres </a:t>
            </a:r>
            <a:r>
              <a:rPr lang="fr-FR" sz="2400" i="1" dirty="0">
                <a:latin typeface="Times New Roman" pitchFamily="18" charset="0"/>
                <a:cs typeface="Times New Roman" pitchFamily="18" charset="0"/>
              </a:rPr>
              <a:t>Pseudomonas </a:t>
            </a:r>
            <a:r>
              <a:rPr lang="fr-FR" sz="2400" dirty="0">
                <a:latin typeface="Times New Roman" pitchFamily="18" charset="0"/>
                <a:cs typeface="Times New Roman" pitchFamily="18" charset="0"/>
              </a:rPr>
              <a:t>et </a:t>
            </a:r>
            <a:r>
              <a:rPr lang="fr-FR" sz="2400" i="1" dirty="0" err="1">
                <a:latin typeface="Times New Roman" pitchFamily="18" charset="0"/>
                <a:cs typeface="Times New Roman" pitchFamily="18" charset="0"/>
              </a:rPr>
              <a:t>Burkholderia</a:t>
            </a:r>
            <a:r>
              <a:rPr lang="fr-FR" sz="2400" i="1" dirty="0">
                <a:latin typeface="Times New Roman" pitchFamily="18" charset="0"/>
                <a:cs typeface="Times New Roman" pitchFamily="18" charset="0"/>
              </a:rPr>
              <a:t> </a:t>
            </a:r>
            <a:r>
              <a:rPr lang="fr-FR" sz="2400" dirty="0">
                <a:latin typeface="Times New Roman" pitchFamily="18" charset="0"/>
                <a:cs typeface="Times New Roman" pitchFamily="18" charset="0"/>
              </a:rPr>
              <a:t>à </a:t>
            </a:r>
            <a:r>
              <a:rPr lang="fr-FR" sz="2400" b="1" dirty="0">
                <a:latin typeface="Times New Roman" pitchFamily="18" charset="0"/>
                <a:cs typeface="Times New Roman" pitchFamily="18" charset="0"/>
              </a:rPr>
              <a:t>41 °C </a:t>
            </a:r>
            <a:r>
              <a:rPr lang="fr-FR" sz="2400" dirty="0">
                <a:latin typeface="Times New Roman" pitchFamily="18" charset="0"/>
                <a:cs typeface="Times New Roman" pitchFamily="18" charset="0"/>
              </a:rPr>
              <a:t>est un caractère diagnostique utile.</a:t>
            </a:r>
          </a:p>
          <a:p>
            <a:pPr algn="just">
              <a:lnSpc>
                <a:spcPct val="160000"/>
              </a:lnSpc>
            </a:pPr>
            <a:r>
              <a:rPr lang="fr-FR" sz="2400" dirty="0">
                <a:latin typeface="Times New Roman" pitchFamily="18" charset="0"/>
                <a:cs typeface="Times New Roman" pitchFamily="18" charset="0"/>
              </a:rPr>
              <a:t>L'observation d'une </a:t>
            </a:r>
            <a:r>
              <a:rPr lang="fr-FR" sz="2400" b="1" dirty="0">
                <a:latin typeface="Times New Roman" pitchFamily="18" charset="0"/>
                <a:cs typeface="Times New Roman" pitchFamily="18" charset="0"/>
              </a:rPr>
              <a:t>pigmentation</a:t>
            </a:r>
            <a:r>
              <a:rPr lang="fr-FR" sz="2400" dirty="0">
                <a:latin typeface="Times New Roman" pitchFamily="18" charset="0"/>
                <a:cs typeface="Times New Roman" pitchFamily="18" charset="0"/>
              </a:rPr>
              <a:t> des colonies ou la diffusion de pigment dans le milieu de culture peut orienter vers certains genres (</a:t>
            </a:r>
            <a:r>
              <a:rPr lang="fr-FR" sz="2400" i="1" dirty="0">
                <a:latin typeface="Times New Roman" pitchFamily="18" charset="0"/>
                <a:cs typeface="Times New Roman" pitchFamily="18" charset="0"/>
              </a:rPr>
              <a:t>Pseudomonas</a:t>
            </a:r>
            <a:r>
              <a:rPr lang="fr-FR" sz="2400" dirty="0">
                <a:latin typeface="Times New Roman" pitchFamily="18" charset="0"/>
                <a:cs typeface="Times New Roman" pitchFamily="18" charset="0"/>
              </a:rPr>
              <a:t>, </a:t>
            </a:r>
            <a:r>
              <a:rPr lang="fr-FR" sz="2400" i="1" dirty="0" err="1">
                <a:latin typeface="Times New Roman" pitchFamily="18" charset="0"/>
                <a:cs typeface="Times New Roman" pitchFamily="18" charset="0"/>
              </a:rPr>
              <a:t>Chryseobacterium</a:t>
            </a:r>
            <a:r>
              <a:rPr lang="fr-FR" sz="2400" dirty="0">
                <a:latin typeface="Times New Roman" pitchFamily="18" charset="0"/>
                <a:cs typeface="Times New Roman" pitchFamily="18" charset="0"/>
              </a:rPr>
              <a:t>, </a:t>
            </a:r>
            <a:r>
              <a:rPr lang="fr-FR" sz="2400" i="1" dirty="0" err="1">
                <a:latin typeface="Times New Roman" pitchFamily="18" charset="0"/>
                <a:cs typeface="Times New Roman" pitchFamily="18" charset="0"/>
              </a:rPr>
              <a:t>Sphingobacterium</a:t>
            </a:r>
            <a:r>
              <a:rPr lang="fr-FR" sz="2400" dirty="0">
                <a:latin typeface="Times New Roman" pitchFamily="18" charset="0"/>
                <a:cs typeface="Times New Roman" pitchFamily="18" charset="0"/>
              </a:rPr>
              <a:t>, etc.) ou permettre une identification certaine (</a:t>
            </a:r>
            <a:r>
              <a:rPr lang="fr-FR" sz="2400" i="1" dirty="0">
                <a:latin typeface="Times New Roman" pitchFamily="18" charset="0"/>
                <a:cs typeface="Times New Roman" pitchFamily="18" charset="0"/>
              </a:rPr>
              <a:t>P. </a:t>
            </a:r>
            <a:r>
              <a:rPr lang="fr-FR" sz="2400" i="1" dirty="0" err="1">
                <a:latin typeface="Times New Roman" pitchFamily="18" charset="0"/>
                <a:cs typeface="Times New Roman" pitchFamily="18" charset="0"/>
              </a:rPr>
              <a:t>aeruginosa</a:t>
            </a:r>
            <a:r>
              <a:rPr lang="fr-FR" sz="2400" dirty="0">
                <a:latin typeface="Times New Roman" pitchFamily="18" charset="0"/>
                <a:cs typeface="Times New Roman" pitchFamily="18" charset="0"/>
              </a:rPr>
              <a:t>) ( tableau 34.4.2 ).</a:t>
            </a:r>
          </a:p>
        </p:txBody>
      </p:sp>
    </p:spTree>
    <p:extLst>
      <p:ext uri="{BB962C8B-B14F-4D97-AF65-F5344CB8AC3E}">
        <p14:creationId xmlns:p14="http://schemas.microsoft.com/office/powerpoint/2010/main" val="3633919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957392"/>
          </a:xfrm>
        </p:spPr>
        <p:txBody>
          <a:bodyPr>
            <a:normAutofit/>
          </a:bodyPr>
          <a:lstStyle/>
          <a:p>
            <a:pPr algn="just">
              <a:lnSpc>
                <a:spcPct val="150000"/>
              </a:lnSpc>
            </a:pPr>
            <a:r>
              <a:rPr lang="fr-FR" b="1" dirty="0">
                <a:latin typeface="Times New Roman" pitchFamily="18" charset="0"/>
                <a:cs typeface="Times New Roman" pitchFamily="18" charset="0"/>
              </a:rPr>
              <a:t>Caractères biochimiques</a:t>
            </a:r>
          </a:p>
          <a:p>
            <a:pPr marL="0" indent="0" algn="just">
              <a:lnSpc>
                <a:spcPct val="150000"/>
              </a:lnSpc>
              <a:buNone/>
            </a:pPr>
            <a:r>
              <a:rPr lang="fr-FR" dirty="0">
                <a:latin typeface="Times New Roman" pitchFamily="18" charset="0"/>
                <a:cs typeface="Times New Roman" pitchFamily="18" charset="0"/>
              </a:rPr>
              <a:t>Bien que l'utilisation courante de galeries ou de cartes qui permettent l'identification après lecture par un automate dispense de réaliser certaines épreuves d'orientation, celles-ci peuvent être utiles en présence de souches atypiques ou de résultats « aberrants ».</a:t>
            </a:r>
          </a:p>
        </p:txBody>
      </p:sp>
    </p:spTree>
    <p:extLst>
      <p:ext uri="{BB962C8B-B14F-4D97-AF65-F5344CB8AC3E}">
        <p14:creationId xmlns:p14="http://schemas.microsoft.com/office/powerpoint/2010/main" val="4184866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marL="0" indent="0" algn="just">
              <a:lnSpc>
                <a:spcPct val="150000"/>
              </a:lnSpc>
              <a:buNone/>
            </a:pPr>
            <a:r>
              <a:rPr lang="fr-FR" b="1" dirty="0">
                <a:latin typeface="Times New Roman" pitchFamily="18" charset="0"/>
                <a:cs typeface="Times New Roman" pitchFamily="18" charset="0"/>
              </a:rPr>
              <a:t>Réaction des oxydases</a:t>
            </a:r>
          </a:p>
          <a:p>
            <a:pPr algn="just">
              <a:lnSpc>
                <a:spcPct val="150000"/>
              </a:lnSpc>
            </a:pPr>
            <a:r>
              <a:rPr lang="fr-FR" dirty="0">
                <a:latin typeface="Times New Roman" pitchFamily="18" charset="0"/>
                <a:cs typeface="Times New Roman" pitchFamily="18" charset="0"/>
              </a:rPr>
              <a:t>La réaction des </a:t>
            </a:r>
            <a:r>
              <a:rPr lang="fr-FR" b="1" u="sng" dirty="0">
                <a:latin typeface="Times New Roman" pitchFamily="18" charset="0"/>
                <a:cs typeface="Times New Roman" pitchFamily="18" charset="0"/>
              </a:rPr>
              <a:t>oxydases</a:t>
            </a:r>
            <a:r>
              <a:rPr lang="fr-FR" dirty="0">
                <a:latin typeface="Times New Roman" pitchFamily="18" charset="0"/>
                <a:cs typeface="Times New Roman" pitchFamily="18" charset="0"/>
              </a:rPr>
              <a:t> est négative pour certaines espèces, mais le résultat peut être faussement négatif en fonction des réactifs utilisés (</a:t>
            </a:r>
            <a:r>
              <a:rPr lang="fr-FR" u="sng" dirty="0">
                <a:latin typeface="Times New Roman" pitchFamily="18" charset="0"/>
                <a:cs typeface="Times New Roman" pitchFamily="18" charset="0"/>
              </a:rPr>
              <a:t>NN-</a:t>
            </a:r>
            <a:r>
              <a:rPr lang="fr-FR" u="sng" dirty="0" err="1">
                <a:latin typeface="Times New Roman" pitchFamily="18" charset="0"/>
                <a:cs typeface="Times New Roman" pitchFamily="18" charset="0"/>
              </a:rPr>
              <a:t>diméthyl</a:t>
            </a:r>
            <a:r>
              <a:rPr lang="fr-FR" u="sng" dirty="0">
                <a:latin typeface="Times New Roman" pitchFamily="18" charset="0"/>
                <a:cs typeface="Times New Roman" pitchFamily="18" charset="0"/>
              </a:rPr>
              <a:t>- ou NNNN-tétra-</a:t>
            </a:r>
            <a:r>
              <a:rPr lang="fr-FR" u="sng" dirty="0" err="1">
                <a:latin typeface="Times New Roman" pitchFamily="18" charset="0"/>
                <a:cs typeface="Times New Roman" pitchFamily="18" charset="0"/>
              </a:rPr>
              <a:t>méthylparaphénylène</a:t>
            </a:r>
            <a:r>
              <a:rPr lang="fr-FR" u="sng" dirty="0">
                <a:latin typeface="Times New Roman" pitchFamily="18" charset="0"/>
                <a:cs typeface="Times New Roman" pitchFamily="18" charset="0"/>
              </a:rPr>
              <a:t>-diamine-</a:t>
            </a:r>
            <a:r>
              <a:rPr lang="fr-FR" u="sng" dirty="0" err="1">
                <a:latin typeface="Times New Roman" pitchFamily="18" charset="0"/>
                <a:cs typeface="Times New Roman" pitchFamily="18" charset="0"/>
              </a:rPr>
              <a:t>monohydrochloride</a:t>
            </a:r>
            <a:r>
              <a:rPr lang="fr-FR" u="sng" dirty="0">
                <a:latin typeface="Times New Roman" pitchFamily="18" charset="0"/>
                <a:cs typeface="Times New Roman" pitchFamily="18" charset="0"/>
              </a:rPr>
              <a:t>)</a:t>
            </a:r>
            <a:r>
              <a:rPr lang="fr-FR" dirty="0">
                <a:latin typeface="Times New Roman" pitchFamily="18" charset="0"/>
                <a:cs typeface="Times New Roman" pitchFamily="18" charset="0"/>
              </a:rPr>
              <a:t> et d'une durée d'observation trop courte si la réaction est lente (1 minute).</a:t>
            </a:r>
          </a:p>
        </p:txBody>
      </p:sp>
    </p:spTree>
    <p:extLst>
      <p:ext uri="{BB962C8B-B14F-4D97-AF65-F5344CB8AC3E}">
        <p14:creationId xmlns:p14="http://schemas.microsoft.com/office/powerpoint/2010/main" val="318790332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1043</TotalTime>
  <Words>2024</Words>
  <Application>Microsoft Office PowerPoint</Application>
  <PresentationFormat>Affichage à l'écran (4:3)</PresentationFormat>
  <Paragraphs>97</Paragraphs>
  <Slides>30</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30</vt:i4>
      </vt:variant>
    </vt:vector>
  </HeadingPairs>
  <TitlesOfParts>
    <vt:vector size="36" baseType="lpstr">
      <vt:lpstr>Arial</vt:lpstr>
      <vt:lpstr>Calibri</vt:lpstr>
      <vt:lpstr>Tahoma</vt:lpstr>
      <vt:lpstr>Times New Roman</vt:lpstr>
      <vt:lpstr>Wingdings</vt:lpstr>
      <vt:lpstr>Thème Office</vt:lpstr>
      <vt:lpstr>Bacilles à Gram négatif non fermentaires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Genre Pseudomonas</vt:lpstr>
      <vt:lpstr>Présentation PowerPoint</vt:lpstr>
      <vt:lpstr>Présentation PowerPoint</vt:lpstr>
      <vt:lpstr>Présentation PowerPoint</vt:lpstr>
      <vt:lpstr>Présentation PowerPoint</vt:lpstr>
      <vt:lpstr>P. aeruginosa et groupe « fluorescent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acer</dc:creator>
  <cp:lastModifiedBy>pc</cp:lastModifiedBy>
  <cp:revision>69</cp:revision>
  <dcterms:created xsi:type="dcterms:W3CDTF">2016-10-31T01:00:12Z</dcterms:created>
  <dcterms:modified xsi:type="dcterms:W3CDTF">2022-02-16T15:24:54Z</dcterms:modified>
</cp:coreProperties>
</file>