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12192000"/>
  <p:embeddedFontLst>
    <p:embeddedFont>
      <p:font typeface="Sorts Mill Goudy" panose="02000503000000000000" pitchFamily="34" charset="0"/>
      <p:regular r:id="rId22"/>
    </p:embeddedFont>
    <p:embeddedFont>
      <p:font typeface="Sorts Mill Goudy" panose="02000503000000000000" pitchFamily="34" charset="-122"/>
      <p:regular r:id="rId23"/>
    </p:embeddedFont>
    <p:embeddedFont>
      <p:font typeface="Sorts Mill Goudy" panose="02000503000000000000" pitchFamily="34" charset="-120"/>
      <p:regular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GIF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0000">
                  <a:alpha val="5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8B0000">
                  <a:alpha val="10000"/>
                </a:srgbClr>
              </a:gs>
            </a:gsLst>
            <a:lin ang="2700000" scaled="1"/>
          </a:gradFill>
        </p:spPr>
      </p:sp>
      <p:sp>
        <p:nvSpPr>
          <p:cNvPr id="3" name="Shape 1"/>
          <p:cNvSpPr/>
          <p:nvPr/>
        </p:nvSpPr>
        <p:spPr>
          <a:xfrm>
            <a:off x="4561880" y="1000125"/>
            <a:ext cx="3067050" cy="419100"/>
          </a:xfrm>
          <a:custGeom>
            <a:avLst/>
            <a:gdLst/>
            <a:ahLst/>
            <a:cxnLst/>
            <a:rect l="l" t="t" r="r" b="b"/>
            <a:pathLst>
              <a:path w="3067050" h="419100">
                <a:moveTo>
                  <a:pt x="209550" y="0"/>
                </a:moveTo>
                <a:lnTo>
                  <a:pt x="2857500" y="0"/>
                </a:lnTo>
                <a:cubicBezTo>
                  <a:pt x="2973154" y="0"/>
                  <a:pt x="3067050" y="93896"/>
                  <a:pt x="3067050" y="209550"/>
                </a:cubicBezTo>
                <a:lnTo>
                  <a:pt x="3067050" y="209550"/>
                </a:lnTo>
                <a:cubicBezTo>
                  <a:pt x="3067050" y="325204"/>
                  <a:pt x="2973154" y="419100"/>
                  <a:pt x="285750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4747617" y="1082675"/>
            <a:ext cx="2696766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kern="0" spc="68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PHYSIQUE DES MATÉRIAUX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739555" y="1952625"/>
            <a:ext cx="4714875" cy="1714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Diffraction des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54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Rayons X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486400" y="3895725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7" name="Text 5"/>
          <p:cNvSpPr/>
          <p:nvPr/>
        </p:nvSpPr>
        <p:spPr>
          <a:xfrm>
            <a:off x="3766939" y="4238625"/>
            <a:ext cx="4657725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Principes physiques, méthodes expérimentales</a:t>
            </a:r>
            <a:endParaRPr lang="en-US" sz="1600" dirty="0"/>
          </a:p>
          <a:p>
            <a:pPr algn="ctr">
              <a:lnSpc>
                <a:spcPct val="140000"/>
              </a:lnSpc>
            </a:pPr>
            <a:r>
              <a:rPr lang="en-US" sz="18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et applications en cristallographie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634978" y="562927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148382"/>
                </a:moveTo>
                <a:cubicBezTo>
                  <a:pt x="78953" y="150279"/>
                  <a:pt x="74637" y="151991"/>
                  <a:pt x="70358" y="153405"/>
                </a:cubicBezTo>
                <a:cubicBezTo>
                  <a:pt x="76572" y="165981"/>
                  <a:pt x="81893" y="166688"/>
                  <a:pt x="83344" y="166688"/>
                </a:cubicBezTo>
                <a:cubicBezTo>
                  <a:pt x="84795" y="166688"/>
                  <a:pt x="90078" y="165981"/>
                  <a:pt x="96329" y="153405"/>
                </a:cubicBezTo>
                <a:cubicBezTo>
                  <a:pt x="92087" y="151954"/>
                  <a:pt x="87734" y="150279"/>
                  <a:pt x="83344" y="148382"/>
                </a:cubicBezTo>
                <a:close/>
                <a:moveTo>
                  <a:pt x="154037" y="95250"/>
                </a:moveTo>
                <a:cubicBezTo>
                  <a:pt x="166315" y="112068"/>
                  <a:pt x="170520" y="129071"/>
                  <a:pt x="162818" y="142875"/>
                </a:cubicBezTo>
                <a:cubicBezTo>
                  <a:pt x="155302" y="156381"/>
                  <a:pt x="139564" y="161218"/>
                  <a:pt x="119955" y="158948"/>
                </a:cubicBezTo>
                <a:cubicBezTo>
                  <a:pt x="111770" y="178333"/>
                  <a:pt x="99231" y="190500"/>
                  <a:pt x="83344" y="190500"/>
                </a:cubicBezTo>
                <a:cubicBezTo>
                  <a:pt x="67456" y="190500"/>
                  <a:pt x="54918" y="178333"/>
                  <a:pt x="46732" y="158948"/>
                </a:cubicBezTo>
                <a:cubicBezTo>
                  <a:pt x="27124" y="161218"/>
                  <a:pt x="11385" y="156381"/>
                  <a:pt x="3870" y="142875"/>
                </a:cubicBezTo>
                <a:cubicBezTo>
                  <a:pt x="-3832" y="129071"/>
                  <a:pt x="372" y="112068"/>
                  <a:pt x="12650" y="95250"/>
                </a:cubicBezTo>
                <a:cubicBezTo>
                  <a:pt x="372" y="78432"/>
                  <a:pt x="-3832" y="61429"/>
                  <a:pt x="3870" y="47625"/>
                </a:cubicBezTo>
                <a:cubicBezTo>
                  <a:pt x="11385" y="34119"/>
                  <a:pt x="27124" y="29282"/>
                  <a:pt x="46732" y="31552"/>
                </a:cubicBezTo>
                <a:cubicBezTo>
                  <a:pt x="54918" y="12167"/>
                  <a:pt x="67419" y="0"/>
                  <a:pt x="83344" y="0"/>
                </a:cubicBezTo>
                <a:cubicBezTo>
                  <a:pt x="99268" y="0"/>
                  <a:pt x="111770" y="12167"/>
                  <a:pt x="119955" y="31552"/>
                </a:cubicBezTo>
                <a:cubicBezTo>
                  <a:pt x="139564" y="29282"/>
                  <a:pt x="155302" y="34082"/>
                  <a:pt x="162818" y="47625"/>
                </a:cubicBezTo>
                <a:cubicBezTo>
                  <a:pt x="170520" y="61429"/>
                  <a:pt x="166315" y="78432"/>
                  <a:pt x="154037" y="95250"/>
                </a:cubicBezTo>
                <a:close/>
                <a:moveTo>
                  <a:pt x="129555" y="120328"/>
                </a:moveTo>
                <a:cubicBezTo>
                  <a:pt x="128922" y="125611"/>
                  <a:pt x="128104" y="130746"/>
                  <a:pt x="127062" y="135657"/>
                </a:cubicBezTo>
                <a:cubicBezTo>
                  <a:pt x="138894" y="136178"/>
                  <a:pt x="141424" y="132420"/>
                  <a:pt x="142019" y="131304"/>
                </a:cubicBezTo>
                <a:cubicBezTo>
                  <a:pt x="142875" y="129741"/>
                  <a:pt x="144624" y="124644"/>
                  <a:pt x="137592" y="113407"/>
                </a:cubicBezTo>
                <a:cubicBezTo>
                  <a:pt x="135062" y="115751"/>
                  <a:pt x="132383" y="118058"/>
                  <a:pt x="129555" y="120328"/>
                </a:cubicBezTo>
                <a:close/>
                <a:moveTo>
                  <a:pt x="127062" y="54880"/>
                </a:moveTo>
                <a:cubicBezTo>
                  <a:pt x="128104" y="59754"/>
                  <a:pt x="128922" y="64889"/>
                  <a:pt x="129555" y="70210"/>
                </a:cubicBezTo>
                <a:cubicBezTo>
                  <a:pt x="132383" y="72479"/>
                  <a:pt x="135062" y="74786"/>
                  <a:pt x="137592" y="77130"/>
                </a:cubicBezTo>
                <a:cubicBezTo>
                  <a:pt x="144624" y="65894"/>
                  <a:pt x="142875" y="60759"/>
                  <a:pt x="142019" y="59234"/>
                </a:cubicBezTo>
                <a:cubicBezTo>
                  <a:pt x="141424" y="58155"/>
                  <a:pt x="138894" y="54397"/>
                  <a:pt x="127062" y="54880"/>
                </a:cubicBezTo>
                <a:close/>
                <a:moveTo>
                  <a:pt x="96329" y="37095"/>
                </a:moveTo>
                <a:cubicBezTo>
                  <a:pt x="90078" y="24519"/>
                  <a:pt x="84795" y="23812"/>
                  <a:pt x="83344" y="23812"/>
                </a:cubicBezTo>
                <a:cubicBezTo>
                  <a:pt x="81893" y="23812"/>
                  <a:pt x="76609" y="24519"/>
                  <a:pt x="70358" y="37095"/>
                </a:cubicBezTo>
                <a:cubicBezTo>
                  <a:pt x="74600" y="38546"/>
                  <a:pt x="78953" y="40221"/>
                  <a:pt x="83344" y="42118"/>
                </a:cubicBezTo>
                <a:cubicBezTo>
                  <a:pt x="87734" y="40221"/>
                  <a:pt x="92050" y="38509"/>
                  <a:pt x="96329" y="37095"/>
                </a:cubicBezTo>
                <a:close/>
                <a:moveTo>
                  <a:pt x="37170" y="70172"/>
                </a:moveTo>
                <a:cubicBezTo>
                  <a:pt x="37802" y="64852"/>
                  <a:pt x="38621" y="59754"/>
                  <a:pt x="39663" y="54843"/>
                </a:cubicBezTo>
                <a:cubicBezTo>
                  <a:pt x="27831" y="54322"/>
                  <a:pt x="25301" y="58080"/>
                  <a:pt x="24705" y="59196"/>
                </a:cubicBezTo>
                <a:cubicBezTo>
                  <a:pt x="23850" y="60759"/>
                  <a:pt x="22101" y="65856"/>
                  <a:pt x="29133" y="77093"/>
                </a:cubicBezTo>
                <a:cubicBezTo>
                  <a:pt x="31663" y="74749"/>
                  <a:pt x="34342" y="72442"/>
                  <a:pt x="37170" y="70172"/>
                </a:cubicBezTo>
                <a:close/>
                <a:moveTo>
                  <a:pt x="29096" y="113407"/>
                </a:moveTo>
                <a:cubicBezTo>
                  <a:pt x="22064" y="124644"/>
                  <a:pt x="23812" y="129778"/>
                  <a:pt x="24668" y="131304"/>
                </a:cubicBezTo>
                <a:cubicBezTo>
                  <a:pt x="25264" y="132383"/>
                  <a:pt x="27794" y="136141"/>
                  <a:pt x="39625" y="135657"/>
                </a:cubicBezTo>
                <a:cubicBezTo>
                  <a:pt x="38584" y="130783"/>
                  <a:pt x="37765" y="125648"/>
                  <a:pt x="37133" y="120328"/>
                </a:cubicBezTo>
                <a:cubicBezTo>
                  <a:pt x="34305" y="118058"/>
                  <a:pt x="31626" y="115751"/>
                  <a:pt x="29096" y="113407"/>
                </a:cubicBezTo>
                <a:close/>
                <a:moveTo>
                  <a:pt x="113109" y="95250"/>
                </a:moveTo>
                <a:cubicBezTo>
                  <a:pt x="113109" y="78822"/>
                  <a:pt x="99772" y="65484"/>
                  <a:pt x="83344" y="65484"/>
                </a:cubicBezTo>
                <a:cubicBezTo>
                  <a:pt x="66916" y="65484"/>
                  <a:pt x="53578" y="78822"/>
                  <a:pt x="53578" y="95250"/>
                </a:cubicBezTo>
                <a:cubicBezTo>
                  <a:pt x="53578" y="111678"/>
                  <a:pt x="66916" y="125016"/>
                  <a:pt x="83344" y="125016"/>
                </a:cubicBezTo>
                <a:cubicBezTo>
                  <a:pt x="99772" y="125016"/>
                  <a:pt x="113109" y="111678"/>
                  <a:pt x="113109" y="95250"/>
                </a:cubicBezTo>
                <a:close/>
                <a:moveTo>
                  <a:pt x="83344" y="83344"/>
                </a:moveTo>
                <a:cubicBezTo>
                  <a:pt x="89915" y="83344"/>
                  <a:pt x="95250" y="88679"/>
                  <a:pt x="95250" y="95250"/>
                </a:cubicBezTo>
                <a:cubicBezTo>
                  <a:pt x="95250" y="101821"/>
                  <a:pt x="89915" y="107156"/>
                  <a:pt x="83344" y="107156"/>
                </a:cubicBezTo>
                <a:cubicBezTo>
                  <a:pt x="76773" y="107156"/>
                  <a:pt x="71438" y="101821"/>
                  <a:pt x="71438" y="95250"/>
                </a:cubicBezTo>
                <a:cubicBezTo>
                  <a:pt x="71438" y="88679"/>
                  <a:pt x="76773" y="83344"/>
                  <a:pt x="83344" y="83344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9" name="Text 7"/>
          <p:cNvSpPr/>
          <p:nvPr/>
        </p:nvSpPr>
        <p:spPr>
          <a:xfrm>
            <a:off x="3870722" y="5591175"/>
            <a:ext cx="12858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Cristallographie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439470" y="56292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65484" y="0"/>
                </a:moveTo>
                <a:cubicBezTo>
                  <a:pt x="55625" y="0"/>
                  <a:pt x="47625" y="8000"/>
                  <a:pt x="47625" y="17859"/>
                </a:cubicBezTo>
                <a:lnTo>
                  <a:pt x="47625" y="95250"/>
                </a:lnTo>
                <a:cubicBezTo>
                  <a:pt x="47625" y="105110"/>
                  <a:pt x="55625" y="113109"/>
                  <a:pt x="65484" y="113109"/>
                </a:cubicBezTo>
                <a:lnTo>
                  <a:pt x="89297" y="113109"/>
                </a:lnTo>
                <a:cubicBezTo>
                  <a:pt x="99157" y="113109"/>
                  <a:pt x="107156" y="105110"/>
                  <a:pt x="107156" y="95250"/>
                </a:cubicBezTo>
                <a:lnTo>
                  <a:pt x="107156" y="71438"/>
                </a:lnTo>
                <a:lnTo>
                  <a:pt x="119063" y="71438"/>
                </a:lnTo>
                <a:cubicBezTo>
                  <a:pt x="145368" y="71438"/>
                  <a:pt x="166688" y="92757"/>
                  <a:pt x="166688" y="119063"/>
                </a:cubicBezTo>
                <a:cubicBezTo>
                  <a:pt x="166688" y="145368"/>
                  <a:pt x="145368" y="166688"/>
                  <a:pt x="119063" y="166688"/>
                </a:cubicBezTo>
                <a:lnTo>
                  <a:pt x="11906" y="166688"/>
                </a:lnTo>
                <a:cubicBezTo>
                  <a:pt x="5321" y="166688"/>
                  <a:pt x="0" y="172008"/>
                  <a:pt x="0" y="178594"/>
                </a:cubicBezTo>
                <a:cubicBezTo>
                  <a:pt x="0" y="185179"/>
                  <a:pt x="5321" y="190500"/>
                  <a:pt x="11906" y="190500"/>
                </a:cubicBezTo>
                <a:lnTo>
                  <a:pt x="178594" y="190500"/>
                </a:lnTo>
                <a:cubicBezTo>
                  <a:pt x="185179" y="190500"/>
                  <a:pt x="190500" y="185179"/>
                  <a:pt x="190500" y="178594"/>
                </a:cubicBezTo>
                <a:cubicBezTo>
                  <a:pt x="190500" y="172008"/>
                  <a:pt x="185179" y="166688"/>
                  <a:pt x="178594" y="166688"/>
                </a:cubicBezTo>
                <a:lnTo>
                  <a:pt x="172306" y="166688"/>
                </a:lnTo>
                <a:cubicBezTo>
                  <a:pt x="183617" y="154037"/>
                  <a:pt x="190500" y="137368"/>
                  <a:pt x="190500" y="119063"/>
                </a:cubicBezTo>
                <a:cubicBezTo>
                  <a:pt x="190500" y="79623"/>
                  <a:pt x="158502" y="47625"/>
                  <a:pt x="119063" y="47625"/>
                </a:cubicBezTo>
                <a:lnTo>
                  <a:pt x="107156" y="47625"/>
                </a:lnTo>
                <a:lnTo>
                  <a:pt x="107156" y="17859"/>
                </a:lnTo>
                <a:cubicBezTo>
                  <a:pt x="107156" y="8000"/>
                  <a:pt x="99157" y="0"/>
                  <a:pt x="89297" y="0"/>
                </a:cubicBezTo>
                <a:lnTo>
                  <a:pt x="65484" y="0"/>
                </a:lnTo>
                <a:close/>
                <a:moveTo>
                  <a:pt x="44648" y="130969"/>
                </a:moveTo>
                <a:cubicBezTo>
                  <a:pt x="39700" y="130969"/>
                  <a:pt x="35719" y="134950"/>
                  <a:pt x="35719" y="139898"/>
                </a:cubicBezTo>
                <a:cubicBezTo>
                  <a:pt x="35719" y="144847"/>
                  <a:pt x="39700" y="148828"/>
                  <a:pt x="44648" y="148828"/>
                </a:cubicBezTo>
                <a:lnTo>
                  <a:pt x="110133" y="148828"/>
                </a:lnTo>
                <a:cubicBezTo>
                  <a:pt x="115081" y="148828"/>
                  <a:pt x="119063" y="144847"/>
                  <a:pt x="119063" y="139898"/>
                </a:cubicBezTo>
                <a:cubicBezTo>
                  <a:pt x="119063" y="134950"/>
                  <a:pt x="115081" y="130969"/>
                  <a:pt x="110133" y="130969"/>
                </a:cubicBezTo>
                <a:lnTo>
                  <a:pt x="44648" y="130969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11" name="Text 9"/>
          <p:cNvSpPr/>
          <p:nvPr/>
        </p:nvSpPr>
        <p:spPr>
          <a:xfrm>
            <a:off x="5687120" y="5591175"/>
            <a:ext cx="15144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Analyse structurale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490222" y="56292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35719"/>
                </a:moveTo>
                <a:cubicBezTo>
                  <a:pt x="23812" y="29133"/>
                  <a:pt x="29133" y="23812"/>
                  <a:pt x="35719" y="23812"/>
                </a:cubicBezTo>
                <a:lnTo>
                  <a:pt x="95250" y="23812"/>
                </a:lnTo>
                <a:cubicBezTo>
                  <a:pt x="101836" y="23812"/>
                  <a:pt x="107156" y="29133"/>
                  <a:pt x="107156" y="35719"/>
                </a:cubicBezTo>
                <a:lnTo>
                  <a:pt x="107156" y="142875"/>
                </a:lnTo>
                <a:lnTo>
                  <a:pt x="142875" y="142875"/>
                </a:lnTo>
                <a:lnTo>
                  <a:pt x="142875" y="95250"/>
                </a:lnTo>
                <a:cubicBezTo>
                  <a:pt x="142875" y="88664"/>
                  <a:pt x="148196" y="83344"/>
                  <a:pt x="154781" y="83344"/>
                </a:cubicBez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166688" y="107156"/>
                </a:lnTo>
                <a:lnTo>
                  <a:pt x="166688" y="154781"/>
                </a:lnTo>
                <a:cubicBezTo>
                  <a:pt x="166688" y="161367"/>
                  <a:pt x="161367" y="166688"/>
                  <a:pt x="154781" y="166688"/>
                </a:cubicBezTo>
                <a:lnTo>
                  <a:pt x="95250" y="166688"/>
                </a:lnTo>
                <a:cubicBezTo>
                  <a:pt x="88664" y="166688"/>
                  <a:pt x="83344" y="161367"/>
                  <a:pt x="83344" y="154781"/>
                </a:cubicBezTo>
                <a:lnTo>
                  <a:pt x="83344" y="47625"/>
                </a:lnTo>
                <a:lnTo>
                  <a:pt x="47625" y="47625"/>
                </a:lnTo>
                <a:lnTo>
                  <a:pt x="47625" y="95250"/>
                </a:lnTo>
                <a:cubicBezTo>
                  <a:pt x="47625" y="101836"/>
                  <a:pt x="42304" y="107156"/>
                  <a:pt x="35719" y="107156"/>
                </a:cubicBezTo>
                <a:lnTo>
                  <a:pt x="11906" y="107156"/>
                </a:lnTo>
                <a:cubicBezTo>
                  <a:pt x="5321" y="107156"/>
                  <a:pt x="0" y="101836"/>
                  <a:pt x="0" y="95250"/>
                </a:cubicBezTo>
                <a:cubicBezTo>
                  <a:pt x="0" y="88664"/>
                  <a:pt x="5321" y="83344"/>
                  <a:pt x="11906" y="83344"/>
                </a:cubicBezTo>
                <a:lnTo>
                  <a:pt x="23812" y="83344"/>
                </a:lnTo>
                <a:lnTo>
                  <a:pt x="23812" y="35719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13" name="Text 11"/>
          <p:cNvSpPr/>
          <p:nvPr/>
        </p:nvSpPr>
        <p:spPr>
          <a:xfrm>
            <a:off x="7737872" y="5591175"/>
            <a:ext cx="8953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Diffraction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3.1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Diffraction sur monocristal (SCXRD)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43000"/>
            <a:ext cx="6781800" cy="2333625"/>
          </a:xfrm>
          <a:custGeom>
            <a:avLst/>
            <a:gdLst/>
            <a:ahLst/>
            <a:cxnLst/>
            <a:rect l="l" t="t" r="r" b="b"/>
            <a:pathLst>
              <a:path w="6781800" h="2333625">
                <a:moveTo>
                  <a:pt x="38100" y="0"/>
                </a:moveTo>
                <a:lnTo>
                  <a:pt x="6705607" y="0"/>
                </a:lnTo>
                <a:cubicBezTo>
                  <a:pt x="6747659" y="0"/>
                  <a:pt x="6781800" y="34141"/>
                  <a:pt x="6781800" y="76193"/>
                </a:cubicBezTo>
                <a:lnTo>
                  <a:pt x="6781800" y="2257432"/>
                </a:lnTo>
                <a:cubicBezTo>
                  <a:pt x="6781800" y="2299484"/>
                  <a:pt x="6747659" y="2333625"/>
                  <a:pt x="6705607" y="2333625"/>
                </a:cubicBezTo>
                <a:lnTo>
                  <a:pt x="38100" y="2333625"/>
                </a:lnTo>
                <a:cubicBezTo>
                  <a:pt x="17072" y="2333625"/>
                  <a:pt x="0" y="2316553"/>
                  <a:pt x="0" y="22955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2333625"/>
          </a:xfrm>
          <a:custGeom>
            <a:avLst/>
            <a:gdLst/>
            <a:ahLst/>
            <a:cxnLst/>
            <a:rect l="l" t="t" r="r" b="b"/>
            <a:pathLst>
              <a:path w="38100" h="2333625">
                <a:moveTo>
                  <a:pt x="38100" y="0"/>
                </a:moveTo>
                <a:lnTo>
                  <a:pt x="38100" y="0"/>
                </a:lnTo>
                <a:lnTo>
                  <a:pt x="38100" y="2333625"/>
                </a:lnTo>
                <a:lnTo>
                  <a:pt x="38100" y="2333625"/>
                </a:lnTo>
                <a:cubicBezTo>
                  <a:pt x="17072" y="2333625"/>
                  <a:pt x="0" y="2316553"/>
                  <a:pt x="0" y="22955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571500" y="1295400"/>
            <a:ext cx="65532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Principe de la méthode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1500" y="1638300"/>
            <a:ext cx="65341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diffraction sur monocristal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utilise un échantillon unique de haute qualité cristalline. Le cristal est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orienté précisément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et tourné dans le faisceau de rayons X pour satisfaire la condition de Bragg pour différentes familles de plans.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4675" y="2441575"/>
            <a:ext cx="3159125" cy="882650"/>
          </a:xfrm>
          <a:custGeom>
            <a:avLst/>
            <a:gdLst/>
            <a:ahLst/>
            <a:cxnLst/>
            <a:rect l="l" t="t" r="r" b="b"/>
            <a:pathLst>
              <a:path w="3159125" h="882650">
                <a:moveTo>
                  <a:pt x="76199" y="0"/>
                </a:moveTo>
                <a:lnTo>
                  <a:pt x="3082926" y="0"/>
                </a:lnTo>
                <a:cubicBezTo>
                  <a:pt x="3125009" y="0"/>
                  <a:pt x="3159125" y="34116"/>
                  <a:pt x="3159125" y="76199"/>
                </a:cubicBezTo>
                <a:lnTo>
                  <a:pt x="3159125" y="806451"/>
                </a:lnTo>
                <a:cubicBezTo>
                  <a:pt x="3159125" y="848534"/>
                  <a:pt x="3125009" y="882650"/>
                  <a:pt x="3082926" y="882650"/>
                </a:cubicBezTo>
                <a:lnTo>
                  <a:pt x="76199" y="882650"/>
                </a:lnTo>
                <a:cubicBezTo>
                  <a:pt x="34116" y="882650"/>
                  <a:pt x="0" y="848534"/>
                  <a:pt x="0" y="8064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92150" y="2559053"/>
            <a:ext cx="30003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Échantillon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92150" y="2825753"/>
            <a:ext cx="29908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Cristal unique, taille typique 0,1-1 mm, qualité cristalline élevée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58816" y="2441575"/>
            <a:ext cx="3159125" cy="882650"/>
          </a:xfrm>
          <a:custGeom>
            <a:avLst/>
            <a:gdLst/>
            <a:ahLst/>
            <a:cxnLst/>
            <a:rect l="l" t="t" r="r" b="b"/>
            <a:pathLst>
              <a:path w="3159125" h="882650">
                <a:moveTo>
                  <a:pt x="76199" y="0"/>
                </a:moveTo>
                <a:lnTo>
                  <a:pt x="3082926" y="0"/>
                </a:lnTo>
                <a:cubicBezTo>
                  <a:pt x="3125009" y="0"/>
                  <a:pt x="3159125" y="34116"/>
                  <a:pt x="3159125" y="76199"/>
                </a:cubicBezTo>
                <a:lnTo>
                  <a:pt x="3159125" y="806451"/>
                </a:lnTo>
                <a:cubicBezTo>
                  <a:pt x="3159125" y="848534"/>
                  <a:pt x="3125009" y="882650"/>
                  <a:pt x="3082926" y="882650"/>
                </a:cubicBezTo>
                <a:lnTo>
                  <a:pt x="76199" y="882650"/>
                </a:lnTo>
                <a:cubicBezTo>
                  <a:pt x="34116" y="882650"/>
                  <a:pt x="0" y="848534"/>
                  <a:pt x="0" y="8064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976291" y="2559053"/>
            <a:ext cx="30003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Faisceau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976291" y="2825753"/>
            <a:ext cx="29908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Rayons X monochromatiques (λ fixe), source tube à rayons X ou synchrotron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00050" y="3632202"/>
            <a:ext cx="6781800" cy="3143250"/>
          </a:xfrm>
          <a:custGeom>
            <a:avLst/>
            <a:gdLst/>
            <a:ahLst/>
            <a:cxnLst/>
            <a:rect l="l" t="t" r="r" b="b"/>
            <a:pathLst>
              <a:path w="6781800" h="3143250">
                <a:moveTo>
                  <a:pt x="38100" y="0"/>
                </a:moveTo>
                <a:lnTo>
                  <a:pt x="6705608" y="0"/>
                </a:lnTo>
                <a:cubicBezTo>
                  <a:pt x="6747688" y="0"/>
                  <a:pt x="6781800" y="34112"/>
                  <a:pt x="6781800" y="76192"/>
                </a:cubicBezTo>
                <a:lnTo>
                  <a:pt x="6781800" y="3067058"/>
                </a:lnTo>
                <a:cubicBezTo>
                  <a:pt x="6781800" y="3109138"/>
                  <a:pt x="6747688" y="3143250"/>
                  <a:pt x="6705608" y="3143250"/>
                </a:cubicBezTo>
                <a:lnTo>
                  <a:pt x="38100" y="3143250"/>
                </a:lnTo>
                <a:cubicBezTo>
                  <a:pt x="17072" y="3143250"/>
                  <a:pt x="0" y="3126178"/>
                  <a:pt x="0" y="3105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5" name="Shape 13"/>
          <p:cNvSpPr/>
          <p:nvPr/>
        </p:nvSpPr>
        <p:spPr>
          <a:xfrm>
            <a:off x="400050" y="3632202"/>
            <a:ext cx="38100" cy="3143250"/>
          </a:xfrm>
          <a:custGeom>
            <a:avLst/>
            <a:gdLst/>
            <a:ahLst/>
            <a:cxnLst/>
            <a:rect l="l" t="t" r="r" b="b"/>
            <a:pathLst>
              <a:path w="38100" h="3143250">
                <a:moveTo>
                  <a:pt x="38100" y="0"/>
                </a:moveTo>
                <a:lnTo>
                  <a:pt x="38100" y="0"/>
                </a:lnTo>
                <a:lnTo>
                  <a:pt x="38100" y="3143250"/>
                </a:lnTo>
                <a:lnTo>
                  <a:pt x="38100" y="3143250"/>
                </a:lnTo>
                <a:cubicBezTo>
                  <a:pt x="17072" y="3143250"/>
                  <a:pt x="0" y="3126178"/>
                  <a:pt x="0" y="3105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6" name="Text 14"/>
          <p:cNvSpPr/>
          <p:nvPr/>
        </p:nvSpPr>
        <p:spPr>
          <a:xfrm>
            <a:off x="571500" y="3784602"/>
            <a:ext cx="65532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Étapes de l'analyse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4675" y="4130677"/>
            <a:ext cx="6445250" cy="577850"/>
          </a:xfrm>
          <a:custGeom>
            <a:avLst/>
            <a:gdLst/>
            <a:ahLst/>
            <a:cxnLst/>
            <a:rect l="l" t="t" r="r" b="b"/>
            <a:pathLst>
              <a:path w="6445250" h="577850">
                <a:moveTo>
                  <a:pt x="76201" y="0"/>
                </a:moveTo>
                <a:lnTo>
                  <a:pt x="6369049" y="0"/>
                </a:lnTo>
                <a:cubicBezTo>
                  <a:pt x="6411134" y="0"/>
                  <a:pt x="6445250" y="34116"/>
                  <a:pt x="6445250" y="76201"/>
                </a:cubicBezTo>
                <a:lnTo>
                  <a:pt x="6445250" y="501649"/>
                </a:lnTo>
                <a:cubicBezTo>
                  <a:pt x="6445250" y="543734"/>
                  <a:pt x="6411134" y="577850"/>
                  <a:pt x="6369049" y="577850"/>
                </a:cubicBezTo>
                <a:lnTo>
                  <a:pt x="76201" y="577850"/>
                </a:lnTo>
                <a:cubicBezTo>
                  <a:pt x="34116" y="577850"/>
                  <a:pt x="0" y="543734"/>
                  <a:pt x="0" y="5016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54050" y="4210050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48" y="0"/>
                  <a:pt x="266700" y="59752"/>
                  <a:pt x="266700" y="133350"/>
                </a:cubicBezTo>
                <a:lnTo>
                  <a:pt x="266700" y="133350"/>
                </a:lnTo>
                <a:cubicBezTo>
                  <a:pt x="266700" y="206948"/>
                  <a:pt x="206948" y="266700"/>
                  <a:pt x="1333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9" name="Text 17"/>
          <p:cNvSpPr/>
          <p:nvPr/>
        </p:nvSpPr>
        <p:spPr>
          <a:xfrm>
            <a:off x="620713" y="4210050"/>
            <a:ext cx="333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1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35050" y="4210050"/>
            <a:ext cx="48958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Collecte des données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35050" y="4438650"/>
            <a:ext cx="48863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Rotation du cristal, enregistrement des positions et intensités des spots de diffraction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4675" y="4791078"/>
            <a:ext cx="6445250" cy="577850"/>
          </a:xfrm>
          <a:custGeom>
            <a:avLst/>
            <a:gdLst/>
            <a:ahLst/>
            <a:cxnLst/>
            <a:rect l="l" t="t" r="r" b="b"/>
            <a:pathLst>
              <a:path w="6445250" h="577850">
                <a:moveTo>
                  <a:pt x="76201" y="0"/>
                </a:moveTo>
                <a:lnTo>
                  <a:pt x="6369049" y="0"/>
                </a:lnTo>
                <a:cubicBezTo>
                  <a:pt x="6411134" y="0"/>
                  <a:pt x="6445250" y="34116"/>
                  <a:pt x="6445250" y="76201"/>
                </a:cubicBezTo>
                <a:lnTo>
                  <a:pt x="6445250" y="501649"/>
                </a:lnTo>
                <a:cubicBezTo>
                  <a:pt x="6445250" y="543734"/>
                  <a:pt x="6411134" y="577850"/>
                  <a:pt x="6369049" y="577850"/>
                </a:cubicBezTo>
                <a:lnTo>
                  <a:pt x="76201" y="577850"/>
                </a:lnTo>
                <a:cubicBezTo>
                  <a:pt x="34116" y="577850"/>
                  <a:pt x="0" y="543734"/>
                  <a:pt x="0" y="5016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54050" y="4870452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48" y="0"/>
                  <a:pt x="266700" y="59752"/>
                  <a:pt x="266700" y="133350"/>
                </a:cubicBezTo>
                <a:lnTo>
                  <a:pt x="266700" y="133350"/>
                </a:lnTo>
                <a:cubicBezTo>
                  <a:pt x="266700" y="206948"/>
                  <a:pt x="206948" y="266700"/>
                  <a:pt x="1333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4" name="Text 22"/>
          <p:cNvSpPr/>
          <p:nvPr/>
        </p:nvSpPr>
        <p:spPr>
          <a:xfrm>
            <a:off x="620713" y="4870452"/>
            <a:ext cx="333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2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35050" y="4870452"/>
            <a:ext cx="45815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Indexation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035050" y="5099052"/>
            <a:ext cx="45720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Détermination des indices (hkl) de chaque réflexion et des paramètres de maille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574675" y="5451475"/>
            <a:ext cx="6445250" cy="577850"/>
          </a:xfrm>
          <a:custGeom>
            <a:avLst/>
            <a:gdLst/>
            <a:ahLst/>
            <a:cxnLst/>
            <a:rect l="l" t="t" r="r" b="b"/>
            <a:pathLst>
              <a:path w="6445250" h="577850">
                <a:moveTo>
                  <a:pt x="76201" y="0"/>
                </a:moveTo>
                <a:lnTo>
                  <a:pt x="6369049" y="0"/>
                </a:lnTo>
                <a:cubicBezTo>
                  <a:pt x="6411134" y="0"/>
                  <a:pt x="6445250" y="34116"/>
                  <a:pt x="6445250" y="76201"/>
                </a:cubicBezTo>
                <a:lnTo>
                  <a:pt x="6445250" y="501649"/>
                </a:lnTo>
                <a:cubicBezTo>
                  <a:pt x="6445250" y="543734"/>
                  <a:pt x="6411134" y="577850"/>
                  <a:pt x="6369049" y="577850"/>
                </a:cubicBezTo>
                <a:lnTo>
                  <a:pt x="76201" y="577850"/>
                </a:lnTo>
                <a:cubicBezTo>
                  <a:pt x="34116" y="577850"/>
                  <a:pt x="0" y="543734"/>
                  <a:pt x="0" y="501649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654050" y="553085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33350" y="0"/>
                </a:moveTo>
                <a:lnTo>
                  <a:pt x="133350" y="0"/>
                </a:lnTo>
                <a:cubicBezTo>
                  <a:pt x="206948" y="0"/>
                  <a:pt x="266700" y="59752"/>
                  <a:pt x="266700" y="133350"/>
                </a:cubicBezTo>
                <a:lnTo>
                  <a:pt x="266700" y="133350"/>
                </a:lnTo>
                <a:cubicBezTo>
                  <a:pt x="266700" y="206948"/>
                  <a:pt x="206948" y="266700"/>
                  <a:pt x="1333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9" name="Text 27"/>
          <p:cNvSpPr/>
          <p:nvPr/>
        </p:nvSpPr>
        <p:spPr>
          <a:xfrm>
            <a:off x="620713" y="5530853"/>
            <a:ext cx="3333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3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35050" y="5530853"/>
            <a:ext cx="47910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Affinage de structure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035050" y="5759453"/>
            <a:ext cx="47815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Calcul de la carte de densité électronique et détermination des positions atomiques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7330380" y="1143000"/>
            <a:ext cx="4476750" cy="2438400"/>
          </a:xfrm>
          <a:custGeom>
            <a:avLst/>
            <a:gdLst/>
            <a:ahLst/>
            <a:cxnLst/>
            <a:rect l="l" t="t" r="r" b="b"/>
            <a:pathLst>
              <a:path w="4476750" h="2438400">
                <a:moveTo>
                  <a:pt x="76200" y="0"/>
                </a:moveTo>
                <a:lnTo>
                  <a:pt x="4400550" y="0"/>
                </a:lnTo>
                <a:cubicBezTo>
                  <a:pt x="4442606" y="0"/>
                  <a:pt x="4476750" y="34144"/>
                  <a:pt x="4476750" y="76200"/>
                </a:cubicBezTo>
                <a:lnTo>
                  <a:pt x="4476750" y="2362200"/>
                </a:lnTo>
                <a:cubicBezTo>
                  <a:pt x="4476750" y="2404256"/>
                  <a:pt x="4442606" y="2438400"/>
                  <a:pt x="4400550" y="2438400"/>
                </a:cubicBezTo>
                <a:lnTo>
                  <a:pt x="76200" y="2438400"/>
                </a:lnTo>
                <a:cubicBezTo>
                  <a:pt x="34144" y="2438400"/>
                  <a:pt x="0" y="2404256"/>
                  <a:pt x="0" y="2362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33" name="Text 31"/>
          <p:cNvSpPr/>
          <p:nvPr/>
        </p:nvSpPr>
        <p:spPr>
          <a:xfrm>
            <a:off x="7439918" y="1295400"/>
            <a:ext cx="4257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Dispositif expérimental</a:t>
            </a:r>
            <a:endParaRPr lang="en-US" sz="1600" dirty="0"/>
          </a:p>
        </p:txBody>
      </p:sp>
      <p:pic>
        <p:nvPicPr>
          <p:cNvPr id="34" name="Image 0" descr="https://kimi-web-img.moonshot.cn/img/cdn.serc.carleton.edu/403c5eb183841a84320df2f1b187320507484d72.gif"/>
          <p:cNvPicPr>
            <a:picLocks noChangeAspect="1"/>
          </p:cNvPicPr>
          <p:nvPr/>
        </p:nvPicPr>
        <p:blipFill>
          <a:blip r:embed="rId1"/>
          <a:srcRect l="109" r="109"/>
          <a:stretch>
            <a:fillRect/>
          </a:stretch>
        </p:blipFill>
        <p:spPr>
          <a:xfrm>
            <a:off x="8378329" y="1638300"/>
            <a:ext cx="2371725" cy="1514475"/>
          </a:xfrm>
          <a:prstGeom prst="roundRect">
            <a:avLst>
              <a:gd name="adj" fmla="val 5031"/>
            </a:avLst>
          </a:prstGeom>
        </p:spPr>
      </p:pic>
      <p:sp>
        <p:nvSpPr>
          <p:cNvPr id="35" name="Text 32"/>
          <p:cNvSpPr/>
          <p:nvPr/>
        </p:nvSpPr>
        <p:spPr>
          <a:xfrm>
            <a:off x="7449443" y="3238402"/>
            <a:ext cx="4238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5 : Goniomètre à quatre cercles pour la diffraction sur monocristal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7330380" y="3733702"/>
            <a:ext cx="4476750" cy="2247900"/>
          </a:xfrm>
          <a:custGeom>
            <a:avLst/>
            <a:gdLst/>
            <a:ahLst/>
            <a:cxnLst/>
            <a:rect l="l" t="t" r="r" b="b"/>
            <a:pathLst>
              <a:path w="4476750" h="2247900">
                <a:moveTo>
                  <a:pt x="76204" y="0"/>
                </a:moveTo>
                <a:lnTo>
                  <a:pt x="4400546" y="0"/>
                </a:lnTo>
                <a:cubicBezTo>
                  <a:pt x="4442632" y="0"/>
                  <a:pt x="4476750" y="34118"/>
                  <a:pt x="4476750" y="76204"/>
                </a:cubicBezTo>
                <a:lnTo>
                  <a:pt x="4476750" y="2171696"/>
                </a:lnTo>
                <a:cubicBezTo>
                  <a:pt x="4476750" y="2213782"/>
                  <a:pt x="4442632" y="2247900"/>
                  <a:pt x="4400546" y="2247900"/>
                </a:cubicBezTo>
                <a:lnTo>
                  <a:pt x="76204" y="2247900"/>
                </a:lnTo>
                <a:cubicBezTo>
                  <a:pt x="34118" y="2247900"/>
                  <a:pt x="0" y="2213782"/>
                  <a:pt x="0" y="217169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37" name="Text 34"/>
          <p:cNvSpPr/>
          <p:nvPr/>
        </p:nvSpPr>
        <p:spPr>
          <a:xfrm>
            <a:off x="7439918" y="3886102"/>
            <a:ext cx="4257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Diffractomètre moderne</a:t>
            </a:r>
            <a:endParaRPr lang="en-US" sz="1600" dirty="0"/>
          </a:p>
        </p:txBody>
      </p:sp>
      <p:pic>
        <p:nvPicPr>
          <p:cNvPr id="38" name="Image 1" descr="https://kimi-web-img.moonshot.cn/img/cdn.serc.carleton.edu/ffb3c98cf6478c4bdf5f2d0c037e72dfe266897c.jpg"/>
          <p:cNvPicPr>
            <a:picLocks noChangeAspect="1"/>
          </p:cNvPicPr>
          <p:nvPr/>
        </p:nvPicPr>
        <p:blipFill>
          <a:blip r:embed="rId2"/>
          <a:srcRect l="239" r="239"/>
          <a:stretch>
            <a:fillRect/>
          </a:stretch>
        </p:blipFill>
        <p:spPr>
          <a:xfrm>
            <a:off x="8724106" y="4229002"/>
            <a:ext cx="1676400" cy="1323975"/>
          </a:xfrm>
          <a:prstGeom prst="roundRect">
            <a:avLst>
              <a:gd name="adj" fmla="val 5755"/>
            </a:avLst>
          </a:prstGeom>
        </p:spPr>
      </p:pic>
      <p:sp>
        <p:nvSpPr>
          <p:cNvPr id="39" name="Text 35"/>
          <p:cNvSpPr/>
          <p:nvPr/>
        </p:nvSpPr>
        <p:spPr>
          <a:xfrm>
            <a:off x="7449443" y="5638605"/>
            <a:ext cx="4238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6 : Diffractomètre à monocristal avec détecteur CCD</a:t>
            </a:r>
            <a:endParaRPr lang="en-US" sz="1600" dirty="0"/>
          </a:p>
        </p:txBody>
      </p:sp>
      <p:sp>
        <p:nvSpPr>
          <p:cNvPr id="40" name="Shape 36"/>
          <p:cNvSpPr/>
          <p:nvPr/>
        </p:nvSpPr>
        <p:spPr>
          <a:xfrm>
            <a:off x="7333555" y="6137080"/>
            <a:ext cx="4473575" cy="635000"/>
          </a:xfrm>
          <a:custGeom>
            <a:avLst/>
            <a:gdLst/>
            <a:ahLst/>
            <a:cxnLst/>
            <a:rect l="l" t="t" r="r" b="b"/>
            <a:pathLst>
              <a:path w="4473575" h="635000">
                <a:moveTo>
                  <a:pt x="76200" y="0"/>
                </a:moveTo>
                <a:lnTo>
                  <a:pt x="4397375" y="0"/>
                </a:lnTo>
                <a:cubicBezTo>
                  <a:pt x="4439459" y="0"/>
                  <a:pt x="4473575" y="34116"/>
                  <a:pt x="4473575" y="76200"/>
                </a:cubicBezTo>
                <a:lnTo>
                  <a:pt x="4473575" y="558800"/>
                </a:lnTo>
                <a:cubicBezTo>
                  <a:pt x="4473575" y="600884"/>
                  <a:pt x="4439459" y="635000"/>
                  <a:pt x="4397375" y="635000"/>
                </a:cubicBezTo>
                <a:lnTo>
                  <a:pt x="76200" y="635000"/>
                </a:lnTo>
                <a:cubicBezTo>
                  <a:pt x="34116" y="635000"/>
                  <a:pt x="0" y="600884"/>
                  <a:pt x="0" y="558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B0000">
              <a:alpha val="5098"/>
            </a:srgbClr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41" name="Text 37"/>
          <p:cNvSpPr/>
          <p:nvPr/>
        </p:nvSpPr>
        <p:spPr>
          <a:xfrm>
            <a:off x="7451031" y="6254553"/>
            <a:ext cx="4305300" cy="4000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Avantage majeur :</a:t>
            </a: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Permet la détermination complète de la structure atomique 3D avec une précision de ~10⁻⁴ nm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3.2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Diffraction sur poudre (PXRD)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43000"/>
            <a:ext cx="5600700" cy="2752725"/>
          </a:xfrm>
          <a:custGeom>
            <a:avLst/>
            <a:gdLst/>
            <a:ahLst/>
            <a:cxnLst/>
            <a:rect l="l" t="t" r="r" b="b"/>
            <a:pathLst>
              <a:path w="5600700" h="2752725">
                <a:moveTo>
                  <a:pt x="38100" y="0"/>
                </a:moveTo>
                <a:lnTo>
                  <a:pt x="5524505" y="0"/>
                </a:lnTo>
                <a:cubicBezTo>
                  <a:pt x="5566558" y="0"/>
                  <a:pt x="5600700" y="34142"/>
                  <a:pt x="5600700" y="76195"/>
                </a:cubicBezTo>
                <a:lnTo>
                  <a:pt x="5600700" y="2676530"/>
                </a:lnTo>
                <a:cubicBezTo>
                  <a:pt x="5600700" y="2718611"/>
                  <a:pt x="5566586" y="2752725"/>
                  <a:pt x="5524505" y="2752725"/>
                </a:cubicBezTo>
                <a:lnTo>
                  <a:pt x="38100" y="2752725"/>
                </a:lnTo>
                <a:cubicBezTo>
                  <a:pt x="17072" y="2752725"/>
                  <a:pt x="0" y="2735653"/>
                  <a:pt x="0" y="2714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2752725"/>
          </a:xfrm>
          <a:custGeom>
            <a:avLst/>
            <a:gdLst/>
            <a:ahLst/>
            <a:cxnLst/>
            <a:rect l="l" t="t" r="r" b="b"/>
            <a:pathLst>
              <a:path w="38100" h="2752725">
                <a:moveTo>
                  <a:pt x="38100" y="0"/>
                </a:moveTo>
                <a:lnTo>
                  <a:pt x="38100" y="0"/>
                </a:lnTo>
                <a:lnTo>
                  <a:pt x="38100" y="2752725"/>
                </a:lnTo>
                <a:lnTo>
                  <a:pt x="38100" y="2752725"/>
                </a:lnTo>
                <a:cubicBezTo>
                  <a:pt x="17072" y="2752725"/>
                  <a:pt x="0" y="2735653"/>
                  <a:pt x="0" y="27146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571500" y="1295400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Principe de la méthode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1500" y="1638300"/>
            <a:ext cx="53530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diffraction sur poudre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utilise un échantillon constitué de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milliers de microcristaux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orientés aléatoirement. Cette désorientation statistique garantit que toutes les orientations cristallines sont représentées.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4675" y="2441575"/>
            <a:ext cx="5273675" cy="1301750"/>
          </a:xfrm>
          <a:custGeom>
            <a:avLst/>
            <a:gdLst/>
            <a:ahLst/>
            <a:cxnLst/>
            <a:rect l="l" t="t" r="r" b="b"/>
            <a:pathLst>
              <a:path w="5273675" h="1301750">
                <a:moveTo>
                  <a:pt x="76204" y="0"/>
                </a:moveTo>
                <a:lnTo>
                  <a:pt x="5197471" y="0"/>
                </a:lnTo>
                <a:cubicBezTo>
                  <a:pt x="5239557" y="0"/>
                  <a:pt x="5273675" y="34118"/>
                  <a:pt x="5273675" y="76204"/>
                </a:cubicBezTo>
                <a:lnTo>
                  <a:pt x="5273675" y="1225546"/>
                </a:lnTo>
                <a:cubicBezTo>
                  <a:pt x="5273675" y="1267632"/>
                  <a:pt x="5239557" y="1301750"/>
                  <a:pt x="5197471" y="1301750"/>
                </a:cubicBezTo>
                <a:lnTo>
                  <a:pt x="76204" y="1301750"/>
                </a:lnTo>
                <a:cubicBezTo>
                  <a:pt x="34118" y="1301750"/>
                  <a:pt x="0" y="1267632"/>
                  <a:pt x="0" y="122554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92150" y="2565402"/>
            <a:ext cx="1220589" cy="215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Caractéristiques 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92150" y="2863853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32247" y="2863853"/>
            <a:ext cx="23717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Faisceau monochromatique (λ fixe)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92150" y="3130553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32247" y="3130553"/>
            <a:ext cx="27432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Échantillon en poudre fine ou compactée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92150" y="3397253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32247" y="3397253"/>
            <a:ext cx="37147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Détection des rayons diffractés en fonction de l'angle 2θ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4051302"/>
            <a:ext cx="5600700" cy="2486025"/>
          </a:xfrm>
          <a:custGeom>
            <a:avLst/>
            <a:gdLst/>
            <a:ahLst/>
            <a:cxnLst/>
            <a:rect l="l" t="t" r="r" b="b"/>
            <a:pathLst>
              <a:path w="5600700" h="2486025">
                <a:moveTo>
                  <a:pt x="38100" y="0"/>
                </a:moveTo>
                <a:lnTo>
                  <a:pt x="5524503" y="0"/>
                </a:lnTo>
                <a:cubicBezTo>
                  <a:pt x="5566586" y="0"/>
                  <a:pt x="5600700" y="34114"/>
                  <a:pt x="5600700" y="76197"/>
                </a:cubicBezTo>
                <a:lnTo>
                  <a:pt x="5600700" y="2409828"/>
                </a:lnTo>
                <a:cubicBezTo>
                  <a:pt x="5600700" y="2451911"/>
                  <a:pt x="5566586" y="2486025"/>
                  <a:pt x="5524503" y="2486025"/>
                </a:cubicBezTo>
                <a:lnTo>
                  <a:pt x="38100" y="2486025"/>
                </a:lnTo>
                <a:cubicBezTo>
                  <a:pt x="17072" y="2486025"/>
                  <a:pt x="0" y="2468953"/>
                  <a:pt x="0" y="2447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7" name="Shape 15"/>
          <p:cNvSpPr/>
          <p:nvPr/>
        </p:nvSpPr>
        <p:spPr>
          <a:xfrm>
            <a:off x="400050" y="4051302"/>
            <a:ext cx="38100" cy="2486025"/>
          </a:xfrm>
          <a:custGeom>
            <a:avLst/>
            <a:gdLst/>
            <a:ahLst/>
            <a:cxnLst/>
            <a:rect l="l" t="t" r="r" b="b"/>
            <a:pathLst>
              <a:path w="38100" h="2486025">
                <a:moveTo>
                  <a:pt x="38100" y="0"/>
                </a:moveTo>
                <a:lnTo>
                  <a:pt x="38100" y="0"/>
                </a:lnTo>
                <a:lnTo>
                  <a:pt x="38100" y="2486025"/>
                </a:lnTo>
                <a:lnTo>
                  <a:pt x="38100" y="2486025"/>
                </a:lnTo>
                <a:cubicBezTo>
                  <a:pt x="17072" y="2486025"/>
                  <a:pt x="0" y="2468953"/>
                  <a:pt x="0" y="2447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8" name="Text 16"/>
          <p:cNvSpPr/>
          <p:nvPr/>
        </p:nvSpPr>
        <p:spPr>
          <a:xfrm>
            <a:off x="571500" y="4203702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Formation du diagramme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71500" y="4546602"/>
            <a:ext cx="53530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Pour chaque famille de plans (hkl), certains cristallites satisfont la condition de Bragg. L'ensemble produit des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cônes de diffraction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qui se manifestent comme des anneaux ou des pics sur le détecteur.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74675" y="5349881"/>
            <a:ext cx="5273675" cy="1035050"/>
          </a:xfrm>
          <a:custGeom>
            <a:avLst/>
            <a:gdLst/>
            <a:ahLst/>
            <a:cxnLst/>
            <a:rect l="l" t="t" r="r" b="b"/>
            <a:pathLst>
              <a:path w="5273675" h="1035050">
                <a:moveTo>
                  <a:pt x="76200" y="0"/>
                </a:moveTo>
                <a:lnTo>
                  <a:pt x="5197475" y="0"/>
                </a:lnTo>
                <a:cubicBezTo>
                  <a:pt x="5239559" y="0"/>
                  <a:pt x="5273675" y="34116"/>
                  <a:pt x="5273675" y="76200"/>
                </a:cubicBezTo>
                <a:lnTo>
                  <a:pt x="5273675" y="958850"/>
                </a:lnTo>
                <a:cubicBezTo>
                  <a:pt x="5273675" y="1000934"/>
                  <a:pt x="5239559" y="1035050"/>
                  <a:pt x="5197475" y="1035050"/>
                </a:cubicBezTo>
                <a:lnTo>
                  <a:pt x="76200" y="1035050"/>
                </a:lnTo>
                <a:cubicBezTo>
                  <a:pt x="34116" y="1035050"/>
                  <a:pt x="0" y="1000934"/>
                  <a:pt x="0" y="9588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692150" y="5467350"/>
            <a:ext cx="5114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Deux variantes :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92150" y="5772150"/>
            <a:ext cx="2476500" cy="495300"/>
          </a:xfrm>
          <a:custGeom>
            <a:avLst/>
            <a:gdLst/>
            <a:ahLst/>
            <a:cxnLst/>
            <a:rect l="l" t="t" r="r" b="b"/>
            <a:pathLst>
              <a:path w="2476500" h="495300">
                <a:moveTo>
                  <a:pt x="38098" y="0"/>
                </a:moveTo>
                <a:lnTo>
                  <a:pt x="2438402" y="0"/>
                </a:lnTo>
                <a:cubicBezTo>
                  <a:pt x="2459443" y="0"/>
                  <a:pt x="2476500" y="17057"/>
                  <a:pt x="2476500" y="38098"/>
                </a:cubicBezTo>
                <a:lnTo>
                  <a:pt x="2476500" y="457202"/>
                </a:lnTo>
                <a:cubicBezTo>
                  <a:pt x="2476500" y="478243"/>
                  <a:pt x="2459443" y="495300"/>
                  <a:pt x="2438402" y="495300"/>
                </a:cubicBezTo>
                <a:lnTo>
                  <a:pt x="38098" y="495300"/>
                </a:lnTo>
                <a:cubicBezTo>
                  <a:pt x="17057" y="495300"/>
                  <a:pt x="0" y="478243"/>
                  <a:pt x="0" y="4572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3" name="Text 21"/>
          <p:cNvSpPr/>
          <p:nvPr/>
        </p:nvSpPr>
        <p:spPr>
          <a:xfrm>
            <a:off x="768350" y="5848350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Chambre de Debye-Scherrer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68350" y="6038850"/>
            <a:ext cx="23812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Film photographique, méthode historique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48025" y="5772150"/>
            <a:ext cx="2476500" cy="495300"/>
          </a:xfrm>
          <a:custGeom>
            <a:avLst/>
            <a:gdLst/>
            <a:ahLst/>
            <a:cxnLst/>
            <a:rect l="l" t="t" r="r" b="b"/>
            <a:pathLst>
              <a:path w="2476500" h="495300">
                <a:moveTo>
                  <a:pt x="38098" y="0"/>
                </a:moveTo>
                <a:lnTo>
                  <a:pt x="2438402" y="0"/>
                </a:lnTo>
                <a:cubicBezTo>
                  <a:pt x="2459443" y="0"/>
                  <a:pt x="2476500" y="17057"/>
                  <a:pt x="2476500" y="38098"/>
                </a:cubicBezTo>
                <a:lnTo>
                  <a:pt x="2476500" y="457202"/>
                </a:lnTo>
                <a:cubicBezTo>
                  <a:pt x="2476500" y="478243"/>
                  <a:pt x="2459443" y="495300"/>
                  <a:pt x="2438402" y="495300"/>
                </a:cubicBezTo>
                <a:lnTo>
                  <a:pt x="38098" y="495300"/>
                </a:lnTo>
                <a:cubicBezTo>
                  <a:pt x="17057" y="495300"/>
                  <a:pt x="0" y="478243"/>
                  <a:pt x="0" y="45720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6" name="Text 24"/>
          <p:cNvSpPr/>
          <p:nvPr/>
        </p:nvSpPr>
        <p:spPr>
          <a:xfrm>
            <a:off x="3324225" y="5848350"/>
            <a:ext cx="23907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Diffractomètre à poudre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324225" y="6038850"/>
            <a:ext cx="23812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Détecteur à balayage, méthode moderne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191250" y="1143000"/>
            <a:ext cx="5619750" cy="2057400"/>
          </a:xfrm>
          <a:custGeom>
            <a:avLst/>
            <a:gdLst/>
            <a:ahLst/>
            <a:cxnLst/>
            <a:rect l="l" t="t" r="r" b="b"/>
            <a:pathLst>
              <a:path w="5619750" h="2057400">
                <a:moveTo>
                  <a:pt x="76206" y="0"/>
                </a:moveTo>
                <a:lnTo>
                  <a:pt x="5543544" y="0"/>
                </a:lnTo>
                <a:cubicBezTo>
                  <a:pt x="5585631" y="0"/>
                  <a:pt x="5619750" y="34119"/>
                  <a:pt x="5619750" y="76206"/>
                </a:cubicBezTo>
                <a:lnTo>
                  <a:pt x="5619750" y="1981194"/>
                </a:lnTo>
                <a:cubicBezTo>
                  <a:pt x="5619750" y="2023281"/>
                  <a:pt x="5585631" y="2057400"/>
                  <a:pt x="5543544" y="2057400"/>
                </a:cubicBezTo>
                <a:lnTo>
                  <a:pt x="76206" y="2057400"/>
                </a:lnTo>
                <a:cubicBezTo>
                  <a:pt x="34119" y="2057400"/>
                  <a:pt x="0" y="2023281"/>
                  <a:pt x="0" y="198119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9" name="Text 27"/>
          <p:cNvSpPr/>
          <p:nvPr/>
        </p:nvSpPr>
        <p:spPr>
          <a:xfrm>
            <a:off x="6300788" y="1295400"/>
            <a:ext cx="5400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Motifs de diffraction</a:t>
            </a:r>
            <a:endParaRPr lang="en-US" sz="1600" dirty="0"/>
          </a:p>
        </p:txBody>
      </p:sp>
      <p:pic>
        <p:nvPicPr>
          <p:cNvPr id="30" name="Image 0" descr="https://kimi-web-img.moonshot.cn/img/www.polycrystallography.com/b14974cf3f3b71ad47bde76bb8cb976425273a06.jpg"/>
          <p:cNvPicPr>
            <a:picLocks noChangeAspect="1"/>
          </p:cNvPicPr>
          <p:nvPr/>
        </p:nvPicPr>
        <p:blipFill>
          <a:blip r:embed="rId1"/>
          <a:srcRect t="11485" b="11485"/>
          <a:stretch>
            <a:fillRect/>
          </a:stretch>
        </p:blipFill>
        <p:spPr>
          <a:xfrm>
            <a:off x="6343650" y="1638300"/>
            <a:ext cx="2590800" cy="942975"/>
          </a:xfrm>
          <a:prstGeom prst="roundRect">
            <a:avLst>
              <a:gd name="adj" fmla="val 8081"/>
            </a:avLst>
          </a:prstGeom>
        </p:spPr>
      </p:pic>
      <p:sp>
        <p:nvSpPr>
          <p:cNvPr id="31" name="Text 28"/>
          <p:cNvSpPr/>
          <p:nvPr/>
        </p:nvSpPr>
        <p:spPr>
          <a:xfrm>
            <a:off x="6315075" y="2628900"/>
            <a:ext cx="265747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Monocristal : spots</a:t>
            </a:r>
            <a:endParaRPr lang="en-US" sz="1600" dirty="0"/>
          </a:p>
        </p:txBody>
      </p:sp>
      <p:pic>
        <p:nvPicPr>
          <p:cNvPr id="32" name="Image 1" descr="https://kimi-web-img.moonshot.cn/img/www.polycrystallography.com/b14974cf3f3b71ad47bde76bb8cb976425273a06.jpg"/>
          <p:cNvPicPr>
            <a:picLocks noChangeAspect="1"/>
          </p:cNvPicPr>
          <p:nvPr/>
        </p:nvPicPr>
        <p:blipFill>
          <a:blip r:embed="rId1"/>
          <a:srcRect t="11485" b="11485"/>
          <a:stretch>
            <a:fillRect/>
          </a:stretch>
        </p:blipFill>
        <p:spPr>
          <a:xfrm>
            <a:off x="9058275" y="1638300"/>
            <a:ext cx="2590800" cy="942975"/>
          </a:xfrm>
          <a:prstGeom prst="roundRect">
            <a:avLst>
              <a:gd name="adj" fmla="val 8081"/>
            </a:avLst>
          </a:prstGeom>
        </p:spPr>
      </p:pic>
      <p:sp>
        <p:nvSpPr>
          <p:cNvPr id="33" name="Text 29"/>
          <p:cNvSpPr/>
          <p:nvPr/>
        </p:nvSpPr>
        <p:spPr>
          <a:xfrm>
            <a:off x="9029700" y="2628900"/>
            <a:ext cx="2657475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Poudre : anneaux</a:t>
            </a:r>
            <a:endParaRPr lang="en-US" sz="1600" dirty="0"/>
          </a:p>
        </p:txBody>
      </p:sp>
      <p:sp>
        <p:nvSpPr>
          <p:cNvPr id="34" name="Text 30"/>
          <p:cNvSpPr/>
          <p:nvPr/>
        </p:nvSpPr>
        <p:spPr>
          <a:xfrm>
            <a:off x="6310313" y="2857500"/>
            <a:ext cx="5381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7 : Comparaison des motifs de diffraction</a:t>
            </a:r>
            <a:endParaRPr lang="en-US" sz="1600" dirty="0"/>
          </a:p>
        </p:txBody>
      </p:sp>
      <p:sp>
        <p:nvSpPr>
          <p:cNvPr id="35" name="Shape 31"/>
          <p:cNvSpPr/>
          <p:nvPr/>
        </p:nvSpPr>
        <p:spPr>
          <a:xfrm>
            <a:off x="6191250" y="3352800"/>
            <a:ext cx="5619750" cy="2390775"/>
          </a:xfrm>
          <a:custGeom>
            <a:avLst/>
            <a:gdLst/>
            <a:ahLst/>
            <a:cxnLst/>
            <a:rect l="l" t="t" r="r" b="b"/>
            <a:pathLst>
              <a:path w="5619750" h="2390775">
                <a:moveTo>
                  <a:pt x="76194" y="0"/>
                </a:moveTo>
                <a:lnTo>
                  <a:pt x="5543556" y="0"/>
                </a:lnTo>
                <a:cubicBezTo>
                  <a:pt x="5585609" y="0"/>
                  <a:pt x="5619750" y="34141"/>
                  <a:pt x="5619750" y="76194"/>
                </a:cubicBezTo>
                <a:lnTo>
                  <a:pt x="5619750" y="2314581"/>
                </a:lnTo>
                <a:cubicBezTo>
                  <a:pt x="5619750" y="2356634"/>
                  <a:pt x="5585609" y="2390775"/>
                  <a:pt x="5543556" y="2390775"/>
                </a:cubicBezTo>
                <a:lnTo>
                  <a:pt x="76194" y="2390775"/>
                </a:lnTo>
                <a:cubicBezTo>
                  <a:pt x="34141" y="2390775"/>
                  <a:pt x="0" y="2356634"/>
                  <a:pt x="0" y="2314581"/>
                </a:cubicBezTo>
                <a:lnTo>
                  <a:pt x="0" y="76194"/>
                </a:lnTo>
                <a:cubicBezTo>
                  <a:pt x="0" y="34141"/>
                  <a:pt x="34141" y="0"/>
                  <a:pt x="76194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36" name="Text 32"/>
          <p:cNvSpPr/>
          <p:nvPr/>
        </p:nvSpPr>
        <p:spPr>
          <a:xfrm>
            <a:off x="6300788" y="3505200"/>
            <a:ext cx="5400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Diffractogramme typique</a:t>
            </a:r>
            <a:endParaRPr lang="en-US" sz="1600" dirty="0"/>
          </a:p>
        </p:txBody>
      </p:sp>
      <p:pic>
        <p:nvPicPr>
          <p:cNvPr id="37" name="Image 2" descr="https://kimi-web-img.moonshot.cn/img/pubs.usgs.gov/ad708b927848a235d8df496dcf4c1270c2ecbe80.gif"/>
          <p:cNvPicPr>
            <a:picLocks noChangeAspect="1"/>
          </p:cNvPicPr>
          <p:nvPr/>
        </p:nvPicPr>
        <p:blipFill>
          <a:blip r:embed="rId2"/>
          <a:srcRect l="128" r="128"/>
          <a:stretch>
            <a:fillRect/>
          </a:stretch>
        </p:blipFill>
        <p:spPr>
          <a:xfrm>
            <a:off x="7865864" y="3848100"/>
            <a:ext cx="2257425" cy="1323975"/>
          </a:xfrm>
          <a:prstGeom prst="roundRect">
            <a:avLst>
              <a:gd name="adj" fmla="val 5755"/>
            </a:avLst>
          </a:prstGeom>
        </p:spPr>
      </p:pic>
      <p:sp>
        <p:nvSpPr>
          <p:cNvPr id="38" name="Text 33"/>
          <p:cNvSpPr/>
          <p:nvPr/>
        </p:nvSpPr>
        <p:spPr>
          <a:xfrm>
            <a:off x="6310313" y="5257702"/>
            <a:ext cx="5381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8 : Diffractogramme de poudre avec pics caractéristiques</a:t>
            </a:r>
            <a:endParaRPr lang="en-US" sz="1600" dirty="0"/>
          </a:p>
        </p:txBody>
      </p:sp>
      <p:sp>
        <p:nvSpPr>
          <p:cNvPr id="39" name="Shape 34"/>
          <p:cNvSpPr/>
          <p:nvPr/>
        </p:nvSpPr>
        <p:spPr>
          <a:xfrm>
            <a:off x="6194425" y="5902331"/>
            <a:ext cx="5616575" cy="635000"/>
          </a:xfrm>
          <a:custGeom>
            <a:avLst/>
            <a:gdLst/>
            <a:ahLst/>
            <a:cxnLst/>
            <a:rect l="l" t="t" r="r" b="b"/>
            <a:pathLst>
              <a:path w="5616575" h="635000">
                <a:moveTo>
                  <a:pt x="76200" y="0"/>
                </a:moveTo>
                <a:lnTo>
                  <a:pt x="5540375" y="0"/>
                </a:lnTo>
                <a:cubicBezTo>
                  <a:pt x="5582459" y="0"/>
                  <a:pt x="5616575" y="34116"/>
                  <a:pt x="5616575" y="76200"/>
                </a:cubicBezTo>
                <a:lnTo>
                  <a:pt x="5616575" y="558800"/>
                </a:lnTo>
                <a:cubicBezTo>
                  <a:pt x="5616575" y="600884"/>
                  <a:pt x="5582459" y="635000"/>
                  <a:pt x="5540375" y="635000"/>
                </a:cubicBezTo>
                <a:lnTo>
                  <a:pt x="76200" y="635000"/>
                </a:lnTo>
                <a:cubicBezTo>
                  <a:pt x="34116" y="635000"/>
                  <a:pt x="0" y="600884"/>
                  <a:pt x="0" y="558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B0000">
              <a:alpha val="5098"/>
            </a:srgbClr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40" name="Text 35"/>
          <p:cNvSpPr/>
          <p:nvPr/>
        </p:nvSpPr>
        <p:spPr>
          <a:xfrm>
            <a:off x="6311900" y="6019800"/>
            <a:ext cx="5448300" cy="4000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Avantages :</a:t>
            </a: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Simplicité, rapidité, pas besoin de grand cristal. </a:t>
            </a: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Limitations :</a:t>
            </a: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Superposition des pics, perte d'information orientationnelle.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0000">
                  <a:alpha val="10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</p:spPr>
      </p:sp>
      <p:sp>
        <p:nvSpPr>
          <p:cNvPr id="3" name="Text 1"/>
          <p:cNvSpPr/>
          <p:nvPr/>
        </p:nvSpPr>
        <p:spPr>
          <a:xfrm>
            <a:off x="381000" y="1647825"/>
            <a:ext cx="1869083" cy="1752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8B0000">
                    <a:alpha val="20000"/>
                  </a:srgbClr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3362325"/>
            <a:ext cx="11715750" cy="7143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Applications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430530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381000" y="4572000"/>
            <a:ext cx="6515100" cy="371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Utilisations de la diffraction des rayons X en science et industrie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3135" y="353135"/>
            <a:ext cx="11547528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b="1" kern="0" spc="49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4.1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3135" y="565017"/>
            <a:ext cx="11644640" cy="35313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505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Détermination de structure et identification de phases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0792" y="1059406"/>
            <a:ext cx="5641338" cy="3213532"/>
          </a:xfrm>
          <a:custGeom>
            <a:avLst/>
            <a:gdLst/>
            <a:ahLst/>
            <a:cxnLst/>
            <a:rect l="l" t="t" r="r" b="b"/>
            <a:pathLst>
              <a:path w="5641338" h="3213532">
                <a:moveTo>
                  <a:pt x="35314" y="0"/>
                </a:moveTo>
                <a:lnTo>
                  <a:pt x="5570705" y="0"/>
                </a:lnTo>
                <a:cubicBezTo>
                  <a:pt x="5609714" y="0"/>
                  <a:pt x="5641338" y="31624"/>
                  <a:pt x="5641338" y="70633"/>
                </a:cubicBezTo>
                <a:lnTo>
                  <a:pt x="5641338" y="3142899"/>
                </a:lnTo>
                <a:cubicBezTo>
                  <a:pt x="5641338" y="3181909"/>
                  <a:pt x="5609714" y="3213532"/>
                  <a:pt x="5570705" y="3213532"/>
                </a:cubicBezTo>
                <a:lnTo>
                  <a:pt x="35314" y="3213532"/>
                </a:lnTo>
                <a:cubicBezTo>
                  <a:pt x="15810" y="3213532"/>
                  <a:pt x="0" y="3197722"/>
                  <a:pt x="0" y="3178219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370792" y="1059406"/>
            <a:ext cx="35314" cy="3213532"/>
          </a:xfrm>
          <a:custGeom>
            <a:avLst/>
            <a:gdLst/>
            <a:ahLst/>
            <a:cxnLst/>
            <a:rect l="l" t="t" r="r" b="b"/>
            <a:pathLst>
              <a:path w="35314" h="3213532">
                <a:moveTo>
                  <a:pt x="35314" y="0"/>
                </a:moveTo>
                <a:lnTo>
                  <a:pt x="35314" y="0"/>
                </a:lnTo>
                <a:lnTo>
                  <a:pt x="35314" y="3213532"/>
                </a:lnTo>
                <a:lnTo>
                  <a:pt x="35314" y="3213532"/>
                </a:lnTo>
                <a:cubicBezTo>
                  <a:pt x="15810" y="3213532"/>
                  <a:pt x="0" y="3197722"/>
                  <a:pt x="0" y="3178219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529703" y="1200660"/>
            <a:ext cx="5429457" cy="2471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Détermination structurale complète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29703" y="1518482"/>
            <a:ext cx="5411800" cy="4237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DRX permet de déterminer la </a:t>
            </a:r>
            <a:r>
              <a:rPr lang="en-US" sz="111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structure cristalline complète</a:t>
            </a:r>
            <a:r>
              <a:rPr lang="en-US" sz="111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avec une précision exceptionnelle. À partir des données de diffraction, on peut extraire :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32646" y="2051128"/>
            <a:ext cx="5329402" cy="641529"/>
          </a:xfrm>
          <a:custGeom>
            <a:avLst/>
            <a:gdLst/>
            <a:ahLst/>
            <a:cxnLst/>
            <a:rect l="l" t="t" r="r" b="b"/>
            <a:pathLst>
              <a:path w="5329402" h="641529">
                <a:moveTo>
                  <a:pt x="70626" y="0"/>
                </a:moveTo>
                <a:lnTo>
                  <a:pt x="5258776" y="0"/>
                </a:lnTo>
                <a:cubicBezTo>
                  <a:pt x="5297755" y="0"/>
                  <a:pt x="5329402" y="31646"/>
                  <a:pt x="5329402" y="70626"/>
                </a:cubicBezTo>
                <a:lnTo>
                  <a:pt x="5329402" y="570903"/>
                </a:lnTo>
                <a:cubicBezTo>
                  <a:pt x="5329402" y="609883"/>
                  <a:pt x="5297755" y="641529"/>
                  <a:pt x="5258776" y="641529"/>
                </a:cubicBezTo>
                <a:lnTo>
                  <a:pt x="70626" y="641529"/>
                </a:lnTo>
                <a:cubicBezTo>
                  <a:pt x="31646" y="641529"/>
                  <a:pt x="0" y="609883"/>
                  <a:pt x="0" y="570903"/>
                </a:cubicBezTo>
                <a:lnTo>
                  <a:pt x="0" y="70626"/>
                </a:lnTo>
                <a:cubicBezTo>
                  <a:pt x="0" y="31646"/>
                  <a:pt x="31646" y="0"/>
                  <a:pt x="70626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41529" y="2160014"/>
            <a:ext cx="5182262" cy="2118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Paramètres de maille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1529" y="2407209"/>
            <a:ext cx="5173434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Dimensions a, b, c et angles α, β, γ de la maille élémentaire (précision ~10⁻⁴ Å)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2646" y="2769176"/>
            <a:ext cx="5329402" cy="641529"/>
          </a:xfrm>
          <a:custGeom>
            <a:avLst/>
            <a:gdLst/>
            <a:ahLst/>
            <a:cxnLst/>
            <a:rect l="l" t="t" r="r" b="b"/>
            <a:pathLst>
              <a:path w="5329402" h="641529">
                <a:moveTo>
                  <a:pt x="70626" y="0"/>
                </a:moveTo>
                <a:lnTo>
                  <a:pt x="5258776" y="0"/>
                </a:lnTo>
                <a:cubicBezTo>
                  <a:pt x="5297755" y="0"/>
                  <a:pt x="5329402" y="31646"/>
                  <a:pt x="5329402" y="70626"/>
                </a:cubicBezTo>
                <a:lnTo>
                  <a:pt x="5329402" y="570903"/>
                </a:lnTo>
                <a:cubicBezTo>
                  <a:pt x="5329402" y="609883"/>
                  <a:pt x="5297755" y="641529"/>
                  <a:pt x="5258776" y="641529"/>
                </a:cubicBezTo>
                <a:lnTo>
                  <a:pt x="70626" y="641529"/>
                </a:lnTo>
                <a:cubicBezTo>
                  <a:pt x="31646" y="641529"/>
                  <a:pt x="0" y="609883"/>
                  <a:pt x="0" y="570903"/>
                </a:cubicBezTo>
                <a:lnTo>
                  <a:pt x="0" y="70626"/>
                </a:lnTo>
                <a:cubicBezTo>
                  <a:pt x="0" y="31646"/>
                  <a:pt x="31646" y="0"/>
                  <a:pt x="70626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41529" y="2878054"/>
            <a:ext cx="5182262" cy="2118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Groupe d'espace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41529" y="3125248"/>
            <a:ext cx="5173434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Symétrie de la structure cristalline (230 groupes d'espace possibles)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32646" y="3487215"/>
            <a:ext cx="5329402" cy="641529"/>
          </a:xfrm>
          <a:custGeom>
            <a:avLst/>
            <a:gdLst/>
            <a:ahLst/>
            <a:cxnLst/>
            <a:rect l="l" t="t" r="r" b="b"/>
            <a:pathLst>
              <a:path w="5329402" h="641529">
                <a:moveTo>
                  <a:pt x="70626" y="0"/>
                </a:moveTo>
                <a:lnTo>
                  <a:pt x="5258776" y="0"/>
                </a:lnTo>
                <a:cubicBezTo>
                  <a:pt x="5297755" y="0"/>
                  <a:pt x="5329402" y="31646"/>
                  <a:pt x="5329402" y="70626"/>
                </a:cubicBezTo>
                <a:lnTo>
                  <a:pt x="5329402" y="570903"/>
                </a:lnTo>
                <a:cubicBezTo>
                  <a:pt x="5329402" y="609883"/>
                  <a:pt x="5297755" y="641529"/>
                  <a:pt x="5258776" y="641529"/>
                </a:cubicBezTo>
                <a:lnTo>
                  <a:pt x="70626" y="641529"/>
                </a:lnTo>
                <a:cubicBezTo>
                  <a:pt x="31646" y="641529"/>
                  <a:pt x="0" y="609883"/>
                  <a:pt x="0" y="570903"/>
                </a:cubicBezTo>
                <a:lnTo>
                  <a:pt x="0" y="70626"/>
                </a:lnTo>
                <a:cubicBezTo>
                  <a:pt x="0" y="31646"/>
                  <a:pt x="31646" y="0"/>
                  <a:pt x="70626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41529" y="3596101"/>
            <a:ext cx="5182262" cy="21188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Positions atomiques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41529" y="3843296"/>
            <a:ext cx="5173434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Coordonnées (x, y, z) de chaque atome dans la maille, longueurs de liaison et angles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70792" y="4414193"/>
            <a:ext cx="5641338" cy="2445463"/>
          </a:xfrm>
          <a:custGeom>
            <a:avLst/>
            <a:gdLst/>
            <a:ahLst/>
            <a:cxnLst/>
            <a:rect l="l" t="t" r="r" b="b"/>
            <a:pathLst>
              <a:path w="5641338" h="2445463">
                <a:moveTo>
                  <a:pt x="35314" y="0"/>
                </a:moveTo>
                <a:lnTo>
                  <a:pt x="5570713" y="0"/>
                </a:lnTo>
                <a:cubicBezTo>
                  <a:pt x="5609718" y="0"/>
                  <a:pt x="5641338" y="31620"/>
                  <a:pt x="5641338" y="70625"/>
                </a:cubicBezTo>
                <a:lnTo>
                  <a:pt x="5641338" y="2374838"/>
                </a:lnTo>
                <a:cubicBezTo>
                  <a:pt x="5641338" y="2413843"/>
                  <a:pt x="5609718" y="2445463"/>
                  <a:pt x="5570713" y="2445463"/>
                </a:cubicBezTo>
                <a:lnTo>
                  <a:pt x="35314" y="2445463"/>
                </a:lnTo>
                <a:cubicBezTo>
                  <a:pt x="15810" y="2445463"/>
                  <a:pt x="0" y="2429652"/>
                  <a:pt x="0" y="2410149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8" name="Shape 16"/>
          <p:cNvSpPr/>
          <p:nvPr/>
        </p:nvSpPr>
        <p:spPr>
          <a:xfrm>
            <a:off x="370792" y="4414193"/>
            <a:ext cx="35314" cy="2445463"/>
          </a:xfrm>
          <a:custGeom>
            <a:avLst/>
            <a:gdLst/>
            <a:ahLst/>
            <a:cxnLst/>
            <a:rect l="l" t="t" r="r" b="b"/>
            <a:pathLst>
              <a:path w="35314" h="2445463">
                <a:moveTo>
                  <a:pt x="35314" y="0"/>
                </a:moveTo>
                <a:lnTo>
                  <a:pt x="35314" y="0"/>
                </a:lnTo>
                <a:lnTo>
                  <a:pt x="35314" y="2445463"/>
                </a:lnTo>
                <a:lnTo>
                  <a:pt x="35314" y="2445463"/>
                </a:lnTo>
                <a:cubicBezTo>
                  <a:pt x="15810" y="2445463"/>
                  <a:pt x="0" y="2429652"/>
                  <a:pt x="0" y="2410149"/>
                </a:cubicBezTo>
                <a:lnTo>
                  <a:pt x="0" y="35314"/>
                </a:lnTo>
                <a:cubicBezTo>
                  <a:pt x="0" y="15810"/>
                  <a:pt x="15810" y="0"/>
                  <a:pt x="35314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9" name="Text 17"/>
          <p:cNvSpPr/>
          <p:nvPr/>
        </p:nvSpPr>
        <p:spPr>
          <a:xfrm>
            <a:off x="529703" y="4555447"/>
            <a:ext cx="5429457" cy="2471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9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Identification de phases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29703" y="4873269"/>
            <a:ext cx="5411800" cy="42376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Le </a:t>
            </a:r>
            <a:r>
              <a:rPr lang="en-US" sz="111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diffractogramme</a:t>
            </a:r>
            <a:r>
              <a:rPr lang="en-US" sz="111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d'une phase cristalline constitue sa </a:t>
            </a:r>
            <a:r>
              <a:rPr lang="en-US" sz="111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carte d'identité unique</a:t>
            </a:r>
            <a:r>
              <a:rPr lang="en-US" sz="111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. Chaque composé cristallin possède un motif de diffraction caractéristique.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32646" y="5405915"/>
            <a:ext cx="5329402" cy="1312487"/>
          </a:xfrm>
          <a:custGeom>
            <a:avLst/>
            <a:gdLst/>
            <a:ahLst/>
            <a:cxnLst/>
            <a:rect l="l" t="t" r="r" b="b"/>
            <a:pathLst>
              <a:path w="5329402" h="1312487">
                <a:moveTo>
                  <a:pt x="70625" y="0"/>
                </a:moveTo>
                <a:lnTo>
                  <a:pt x="5258777" y="0"/>
                </a:lnTo>
                <a:cubicBezTo>
                  <a:pt x="5297782" y="0"/>
                  <a:pt x="5329402" y="31620"/>
                  <a:pt x="5329402" y="70625"/>
                </a:cubicBezTo>
                <a:lnTo>
                  <a:pt x="5329402" y="1241862"/>
                </a:lnTo>
                <a:cubicBezTo>
                  <a:pt x="5329402" y="1280867"/>
                  <a:pt x="5297782" y="1312487"/>
                  <a:pt x="5258777" y="1312487"/>
                </a:cubicBezTo>
                <a:lnTo>
                  <a:pt x="70625" y="1312487"/>
                </a:lnTo>
                <a:cubicBezTo>
                  <a:pt x="31620" y="1312487"/>
                  <a:pt x="0" y="1280867"/>
                  <a:pt x="0" y="1241862"/>
                </a:cubicBezTo>
                <a:lnTo>
                  <a:pt x="0" y="70625"/>
                </a:lnTo>
                <a:cubicBezTo>
                  <a:pt x="0" y="31620"/>
                  <a:pt x="31620" y="0"/>
                  <a:pt x="70625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41529" y="5520689"/>
            <a:ext cx="1716661" cy="20011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1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Procédure d'identification :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41529" y="5797309"/>
            <a:ext cx="5173434" cy="812211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Font typeface="+mj-lt"/>
              <a:buAutoNum type="arabicPeriod"/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Mesure du diffractogramme de l'échantillon inconnu</a:t>
            </a:r>
            <a:endParaRPr lang="en-US" sz="16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Font typeface="+mj-lt"/>
              <a:buAutoNum type="arabicPeriod"/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Extraction des positions et intensités des pics</a:t>
            </a:r>
            <a:endParaRPr lang="en-US" sz="16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Font typeface="+mj-lt"/>
              <a:buAutoNum type="arabicPeriod"/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Comparaison avec les bases de données (JCPDS, ICSD)</a:t>
            </a:r>
            <a:endParaRPr lang="en-US" sz="1600" dirty="0"/>
          </a:p>
          <a:p>
            <a:pPr marL="254000" indent="-254000">
              <a:lnSpc>
                <a:spcPct val="120000"/>
              </a:lnSpc>
              <a:spcBef>
                <a:spcPts val="10"/>
              </a:spcBef>
              <a:buSzPct val="100000"/>
              <a:buFont typeface="+mj-lt"/>
              <a:buAutoNum type="arabicPeriod"/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Identification des phases présentes par correspondance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185755" y="1059406"/>
            <a:ext cx="5658995" cy="4378879"/>
          </a:xfrm>
          <a:custGeom>
            <a:avLst/>
            <a:gdLst/>
            <a:ahLst/>
            <a:cxnLst/>
            <a:rect l="l" t="t" r="r" b="b"/>
            <a:pathLst>
              <a:path w="5658995" h="4378879">
                <a:moveTo>
                  <a:pt x="70631" y="0"/>
                </a:moveTo>
                <a:lnTo>
                  <a:pt x="5588364" y="0"/>
                </a:lnTo>
                <a:cubicBezTo>
                  <a:pt x="5627372" y="0"/>
                  <a:pt x="5658995" y="31623"/>
                  <a:pt x="5658995" y="70631"/>
                </a:cubicBezTo>
                <a:lnTo>
                  <a:pt x="5658995" y="4308248"/>
                </a:lnTo>
                <a:cubicBezTo>
                  <a:pt x="5658995" y="4347256"/>
                  <a:pt x="5627372" y="4378879"/>
                  <a:pt x="5588364" y="4378879"/>
                </a:cubicBezTo>
                <a:lnTo>
                  <a:pt x="70631" y="4378879"/>
                </a:lnTo>
                <a:cubicBezTo>
                  <a:pt x="31623" y="4378879"/>
                  <a:pt x="0" y="4347256"/>
                  <a:pt x="0" y="4308248"/>
                </a:cubicBezTo>
                <a:lnTo>
                  <a:pt x="0" y="70631"/>
                </a:lnTo>
                <a:cubicBezTo>
                  <a:pt x="0" y="31623"/>
                  <a:pt x="31623" y="0"/>
                  <a:pt x="70631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5" name="Text 23"/>
          <p:cNvSpPr/>
          <p:nvPr/>
        </p:nvSpPr>
        <p:spPr>
          <a:xfrm>
            <a:off x="6287282" y="1200660"/>
            <a:ext cx="5455942" cy="2471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Types de mailles cristallines</a:t>
            </a:r>
            <a:endParaRPr lang="en-US" sz="1600" dirty="0"/>
          </a:p>
        </p:txBody>
      </p:sp>
      <p:pic>
        <p:nvPicPr>
          <p:cNvPr id="26" name="Image 0" descr="https://kimi-web-img.moonshot.cn/img/chemed.chem.purdue.edu/fd317ee3f6e6f74b1cc953da6de50e7a0cf02439.gif"/>
          <p:cNvPicPr>
            <a:picLocks noChangeAspect="1"/>
          </p:cNvPicPr>
          <p:nvPr/>
        </p:nvPicPr>
        <p:blipFill>
          <a:blip r:embed="rId1"/>
          <a:srcRect l="145" r="145"/>
          <a:stretch>
            <a:fillRect/>
          </a:stretch>
        </p:blipFill>
        <p:spPr>
          <a:xfrm>
            <a:off x="7832249" y="1518482"/>
            <a:ext cx="2348350" cy="1756849"/>
          </a:xfrm>
          <a:prstGeom prst="roundRect">
            <a:avLst>
              <a:gd name="adj" fmla="val 4020"/>
            </a:avLst>
          </a:prstGeom>
        </p:spPr>
      </p:pic>
      <p:sp>
        <p:nvSpPr>
          <p:cNvPr id="27" name="Text 24"/>
          <p:cNvSpPr/>
          <p:nvPr/>
        </p:nvSpPr>
        <p:spPr>
          <a:xfrm>
            <a:off x="6296110" y="3354700"/>
            <a:ext cx="5438285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75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9 : Exemples de structures cristallines (CsCl, NaCl, ZnS, fluorite, rutile, perovskite)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188698" y="5582482"/>
            <a:ext cx="5647224" cy="1277173"/>
          </a:xfrm>
          <a:custGeom>
            <a:avLst/>
            <a:gdLst/>
            <a:ahLst/>
            <a:cxnLst/>
            <a:rect l="l" t="t" r="r" b="b"/>
            <a:pathLst>
              <a:path w="5647224" h="1277173">
                <a:moveTo>
                  <a:pt x="70628" y="0"/>
                </a:moveTo>
                <a:lnTo>
                  <a:pt x="5576596" y="0"/>
                </a:lnTo>
                <a:cubicBezTo>
                  <a:pt x="5615603" y="0"/>
                  <a:pt x="5647224" y="31621"/>
                  <a:pt x="5647224" y="70628"/>
                </a:cubicBezTo>
                <a:lnTo>
                  <a:pt x="5647224" y="1206545"/>
                </a:lnTo>
                <a:cubicBezTo>
                  <a:pt x="5647224" y="1245552"/>
                  <a:pt x="5615603" y="1277173"/>
                  <a:pt x="5576596" y="1277173"/>
                </a:cubicBezTo>
                <a:lnTo>
                  <a:pt x="70628" y="1277173"/>
                </a:lnTo>
                <a:cubicBezTo>
                  <a:pt x="31621" y="1277173"/>
                  <a:pt x="0" y="1245552"/>
                  <a:pt x="0" y="1206545"/>
                </a:cubicBezTo>
                <a:lnTo>
                  <a:pt x="0" y="70628"/>
                </a:lnTo>
                <a:cubicBezTo>
                  <a:pt x="0" y="31647"/>
                  <a:pt x="31647" y="0"/>
                  <a:pt x="70628" y="0"/>
                </a:cubicBezTo>
                <a:close/>
              </a:path>
            </a:pathLst>
          </a:custGeom>
          <a:solidFill>
            <a:srgbClr val="8B0000">
              <a:alpha val="5098"/>
            </a:srgbClr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9" name="Shape 26"/>
          <p:cNvSpPr/>
          <p:nvPr/>
        </p:nvSpPr>
        <p:spPr>
          <a:xfrm>
            <a:off x="6364898" y="5770824"/>
            <a:ext cx="139047" cy="158911"/>
          </a:xfrm>
          <a:custGeom>
            <a:avLst/>
            <a:gdLst/>
            <a:ahLst/>
            <a:cxnLst/>
            <a:rect l="l" t="t" r="r" b="b"/>
            <a:pathLst>
              <a:path w="139047" h="158911">
                <a:moveTo>
                  <a:pt x="89387" y="0"/>
                </a:moveTo>
                <a:lnTo>
                  <a:pt x="39728" y="0"/>
                </a:lnTo>
                <a:cubicBezTo>
                  <a:pt x="34234" y="0"/>
                  <a:pt x="29796" y="4438"/>
                  <a:pt x="29796" y="9932"/>
                </a:cubicBezTo>
                <a:cubicBezTo>
                  <a:pt x="29796" y="15426"/>
                  <a:pt x="34234" y="19864"/>
                  <a:pt x="39728" y="19864"/>
                </a:cubicBezTo>
                <a:lnTo>
                  <a:pt x="39728" y="66885"/>
                </a:lnTo>
                <a:lnTo>
                  <a:pt x="2328" y="132312"/>
                </a:lnTo>
                <a:cubicBezTo>
                  <a:pt x="807" y="135012"/>
                  <a:pt x="0" y="138023"/>
                  <a:pt x="0" y="141127"/>
                </a:cubicBezTo>
                <a:cubicBezTo>
                  <a:pt x="0" y="150965"/>
                  <a:pt x="7946" y="158911"/>
                  <a:pt x="17784" y="158911"/>
                </a:cubicBezTo>
                <a:lnTo>
                  <a:pt x="121263" y="158911"/>
                </a:lnTo>
                <a:cubicBezTo>
                  <a:pt x="131070" y="158911"/>
                  <a:pt x="139047" y="150965"/>
                  <a:pt x="139047" y="141127"/>
                </a:cubicBezTo>
                <a:cubicBezTo>
                  <a:pt x="139047" y="138023"/>
                  <a:pt x="138240" y="134981"/>
                  <a:pt x="136719" y="132312"/>
                </a:cubicBezTo>
                <a:lnTo>
                  <a:pt x="99319" y="66885"/>
                </a:lnTo>
                <a:lnTo>
                  <a:pt x="99319" y="19864"/>
                </a:lnTo>
                <a:cubicBezTo>
                  <a:pt x="104813" y="19864"/>
                  <a:pt x="109251" y="15426"/>
                  <a:pt x="109251" y="9932"/>
                </a:cubicBezTo>
                <a:cubicBezTo>
                  <a:pt x="109251" y="4438"/>
                  <a:pt x="104813" y="0"/>
                  <a:pt x="99319" y="0"/>
                </a:cubicBezTo>
                <a:lnTo>
                  <a:pt x="89387" y="0"/>
                </a:lnTo>
                <a:close/>
                <a:moveTo>
                  <a:pt x="59592" y="66885"/>
                </a:moveTo>
                <a:lnTo>
                  <a:pt x="59592" y="19864"/>
                </a:lnTo>
                <a:lnTo>
                  <a:pt x="79455" y="19864"/>
                </a:lnTo>
                <a:lnTo>
                  <a:pt x="79455" y="66885"/>
                </a:lnTo>
                <a:cubicBezTo>
                  <a:pt x="79455" y="70331"/>
                  <a:pt x="80356" y="73745"/>
                  <a:pt x="82063" y="76755"/>
                </a:cubicBezTo>
                <a:lnTo>
                  <a:pt x="94974" y="99319"/>
                </a:lnTo>
                <a:lnTo>
                  <a:pt x="44073" y="99319"/>
                </a:lnTo>
                <a:lnTo>
                  <a:pt x="56984" y="76755"/>
                </a:lnTo>
                <a:cubicBezTo>
                  <a:pt x="58692" y="73745"/>
                  <a:pt x="59592" y="70362"/>
                  <a:pt x="59592" y="66885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0" name="Text 27"/>
          <p:cNvSpPr/>
          <p:nvPr/>
        </p:nvSpPr>
        <p:spPr>
          <a:xfrm>
            <a:off x="6535948" y="5726682"/>
            <a:ext cx="5235232" cy="24719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Domaines d'application</a:t>
            </a:r>
            <a:endParaRPr lang="en-US" sz="1600" dirty="0"/>
          </a:p>
        </p:txBody>
      </p:sp>
      <p:sp>
        <p:nvSpPr>
          <p:cNvPr id="31" name="Shape 28"/>
          <p:cNvSpPr/>
          <p:nvPr/>
        </p:nvSpPr>
        <p:spPr>
          <a:xfrm>
            <a:off x="6350552" y="6070989"/>
            <a:ext cx="123597" cy="123597"/>
          </a:xfrm>
          <a:custGeom>
            <a:avLst/>
            <a:gdLst/>
            <a:ahLst/>
            <a:cxnLst/>
            <a:rect l="l" t="t" r="r" b="b"/>
            <a:pathLst>
              <a:path w="123597" h="123597">
                <a:moveTo>
                  <a:pt x="61799" y="123597"/>
                </a:moveTo>
                <a:cubicBezTo>
                  <a:pt x="95906" y="123597"/>
                  <a:pt x="123597" y="95906"/>
                  <a:pt x="123597" y="61799"/>
                </a:cubicBezTo>
                <a:cubicBezTo>
                  <a:pt x="123597" y="27691"/>
                  <a:pt x="95906" y="0"/>
                  <a:pt x="61799" y="0"/>
                </a:cubicBezTo>
                <a:cubicBezTo>
                  <a:pt x="27691" y="0"/>
                  <a:pt x="0" y="27691"/>
                  <a:pt x="0" y="61799"/>
                </a:cubicBezTo>
                <a:cubicBezTo>
                  <a:pt x="0" y="95906"/>
                  <a:pt x="27691" y="123597"/>
                  <a:pt x="61799" y="123597"/>
                </a:cubicBezTo>
                <a:close/>
                <a:moveTo>
                  <a:pt x="82173" y="51346"/>
                </a:moveTo>
                <a:lnTo>
                  <a:pt x="62861" y="82245"/>
                </a:lnTo>
                <a:cubicBezTo>
                  <a:pt x="61847" y="83863"/>
                  <a:pt x="60109" y="84877"/>
                  <a:pt x="58202" y="84973"/>
                </a:cubicBezTo>
                <a:cubicBezTo>
                  <a:pt x="56295" y="85070"/>
                  <a:pt x="54460" y="84201"/>
                  <a:pt x="53326" y="82656"/>
                </a:cubicBezTo>
                <a:lnTo>
                  <a:pt x="41738" y="67206"/>
                </a:lnTo>
                <a:cubicBezTo>
                  <a:pt x="39807" y="64647"/>
                  <a:pt x="40338" y="61026"/>
                  <a:pt x="42897" y="59095"/>
                </a:cubicBezTo>
                <a:cubicBezTo>
                  <a:pt x="45456" y="57164"/>
                  <a:pt x="49077" y="57695"/>
                  <a:pt x="51008" y="60254"/>
                </a:cubicBezTo>
                <a:lnTo>
                  <a:pt x="57526" y="68944"/>
                </a:lnTo>
                <a:lnTo>
                  <a:pt x="72348" y="45214"/>
                </a:lnTo>
                <a:cubicBezTo>
                  <a:pt x="74038" y="42511"/>
                  <a:pt x="77610" y="41666"/>
                  <a:pt x="80338" y="43380"/>
                </a:cubicBezTo>
                <a:cubicBezTo>
                  <a:pt x="83066" y="45094"/>
                  <a:pt x="83887" y="48642"/>
                  <a:pt x="82173" y="5137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2" name="Text 29"/>
          <p:cNvSpPr/>
          <p:nvPr/>
        </p:nvSpPr>
        <p:spPr>
          <a:xfrm>
            <a:off x="6558019" y="6044504"/>
            <a:ext cx="1138862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Chimie inorganique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9066752" y="6070989"/>
            <a:ext cx="123597" cy="123597"/>
          </a:xfrm>
          <a:custGeom>
            <a:avLst/>
            <a:gdLst/>
            <a:ahLst/>
            <a:cxnLst/>
            <a:rect l="l" t="t" r="r" b="b"/>
            <a:pathLst>
              <a:path w="123597" h="123597">
                <a:moveTo>
                  <a:pt x="61799" y="123597"/>
                </a:moveTo>
                <a:cubicBezTo>
                  <a:pt x="95906" y="123597"/>
                  <a:pt x="123597" y="95906"/>
                  <a:pt x="123597" y="61799"/>
                </a:cubicBezTo>
                <a:cubicBezTo>
                  <a:pt x="123597" y="27691"/>
                  <a:pt x="95906" y="0"/>
                  <a:pt x="61799" y="0"/>
                </a:cubicBezTo>
                <a:cubicBezTo>
                  <a:pt x="27691" y="0"/>
                  <a:pt x="0" y="27691"/>
                  <a:pt x="0" y="61799"/>
                </a:cubicBezTo>
                <a:cubicBezTo>
                  <a:pt x="0" y="95906"/>
                  <a:pt x="27691" y="123597"/>
                  <a:pt x="61799" y="123597"/>
                </a:cubicBezTo>
                <a:close/>
                <a:moveTo>
                  <a:pt x="82173" y="51346"/>
                </a:moveTo>
                <a:lnTo>
                  <a:pt x="62861" y="82245"/>
                </a:lnTo>
                <a:cubicBezTo>
                  <a:pt x="61847" y="83863"/>
                  <a:pt x="60109" y="84877"/>
                  <a:pt x="58202" y="84973"/>
                </a:cubicBezTo>
                <a:cubicBezTo>
                  <a:pt x="56295" y="85070"/>
                  <a:pt x="54460" y="84201"/>
                  <a:pt x="53326" y="82656"/>
                </a:cubicBezTo>
                <a:lnTo>
                  <a:pt x="41738" y="67206"/>
                </a:lnTo>
                <a:cubicBezTo>
                  <a:pt x="39807" y="64647"/>
                  <a:pt x="40338" y="61026"/>
                  <a:pt x="42897" y="59095"/>
                </a:cubicBezTo>
                <a:cubicBezTo>
                  <a:pt x="45456" y="57164"/>
                  <a:pt x="49077" y="57695"/>
                  <a:pt x="51008" y="60254"/>
                </a:cubicBezTo>
                <a:lnTo>
                  <a:pt x="57526" y="68944"/>
                </a:lnTo>
                <a:lnTo>
                  <a:pt x="72348" y="45214"/>
                </a:lnTo>
                <a:cubicBezTo>
                  <a:pt x="74038" y="42511"/>
                  <a:pt x="77610" y="41666"/>
                  <a:pt x="80338" y="43380"/>
                </a:cubicBezTo>
                <a:cubicBezTo>
                  <a:pt x="83066" y="45094"/>
                  <a:pt x="83887" y="48642"/>
                  <a:pt x="82173" y="5137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4" name="Text 31"/>
          <p:cNvSpPr/>
          <p:nvPr/>
        </p:nvSpPr>
        <p:spPr>
          <a:xfrm>
            <a:off x="9274219" y="6044504"/>
            <a:ext cx="697442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Minéralogie</a:t>
            </a:r>
            <a:endParaRPr lang="en-US" sz="1600" dirty="0"/>
          </a:p>
        </p:txBody>
      </p:sp>
      <p:sp>
        <p:nvSpPr>
          <p:cNvPr id="35" name="Shape 32"/>
          <p:cNvSpPr/>
          <p:nvPr/>
        </p:nvSpPr>
        <p:spPr>
          <a:xfrm>
            <a:off x="6350552" y="6318184"/>
            <a:ext cx="123597" cy="123597"/>
          </a:xfrm>
          <a:custGeom>
            <a:avLst/>
            <a:gdLst/>
            <a:ahLst/>
            <a:cxnLst/>
            <a:rect l="l" t="t" r="r" b="b"/>
            <a:pathLst>
              <a:path w="123597" h="123597">
                <a:moveTo>
                  <a:pt x="61799" y="123597"/>
                </a:moveTo>
                <a:cubicBezTo>
                  <a:pt x="95906" y="123597"/>
                  <a:pt x="123597" y="95906"/>
                  <a:pt x="123597" y="61799"/>
                </a:cubicBezTo>
                <a:cubicBezTo>
                  <a:pt x="123597" y="27691"/>
                  <a:pt x="95906" y="0"/>
                  <a:pt x="61799" y="0"/>
                </a:cubicBezTo>
                <a:cubicBezTo>
                  <a:pt x="27691" y="0"/>
                  <a:pt x="0" y="27691"/>
                  <a:pt x="0" y="61799"/>
                </a:cubicBezTo>
                <a:cubicBezTo>
                  <a:pt x="0" y="95906"/>
                  <a:pt x="27691" y="123597"/>
                  <a:pt x="61799" y="123597"/>
                </a:cubicBezTo>
                <a:close/>
                <a:moveTo>
                  <a:pt x="82173" y="51346"/>
                </a:moveTo>
                <a:lnTo>
                  <a:pt x="62861" y="82245"/>
                </a:lnTo>
                <a:cubicBezTo>
                  <a:pt x="61847" y="83863"/>
                  <a:pt x="60109" y="84877"/>
                  <a:pt x="58202" y="84973"/>
                </a:cubicBezTo>
                <a:cubicBezTo>
                  <a:pt x="56295" y="85070"/>
                  <a:pt x="54460" y="84201"/>
                  <a:pt x="53326" y="82656"/>
                </a:cubicBezTo>
                <a:lnTo>
                  <a:pt x="41738" y="67206"/>
                </a:lnTo>
                <a:cubicBezTo>
                  <a:pt x="39807" y="64647"/>
                  <a:pt x="40338" y="61026"/>
                  <a:pt x="42897" y="59095"/>
                </a:cubicBezTo>
                <a:cubicBezTo>
                  <a:pt x="45456" y="57164"/>
                  <a:pt x="49077" y="57695"/>
                  <a:pt x="51008" y="60254"/>
                </a:cubicBezTo>
                <a:lnTo>
                  <a:pt x="57526" y="68944"/>
                </a:lnTo>
                <a:lnTo>
                  <a:pt x="72348" y="45214"/>
                </a:lnTo>
                <a:cubicBezTo>
                  <a:pt x="74038" y="42511"/>
                  <a:pt x="77610" y="41666"/>
                  <a:pt x="80338" y="43380"/>
                </a:cubicBezTo>
                <a:cubicBezTo>
                  <a:pt x="83066" y="45094"/>
                  <a:pt x="83887" y="48642"/>
                  <a:pt x="82173" y="5137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6" name="Text 33"/>
          <p:cNvSpPr/>
          <p:nvPr/>
        </p:nvSpPr>
        <p:spPr>
          <a:xfrm>
            <a:off x="6558019" y="6291699"/>
            <a:ext cx="670957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Métallurgie</a:t>
            </a:r>
            <a:endParaRPr lang="en-US" sz="1600" dirty="0"/>
          </a:p>
        </p:txBody>
      </p:sp>
      <p:sp>
        <p:nvSpPr>
          <p:cNvPr id="37" name="Shape 34"/>
          <p:cNvSpPr/>
          <p:nvPr/>
        </p:nvSpPr>
        <p:spPr>
          <a:xfrm>
            <a:off x="9066752" y="6318184"/>
            <a:ext cx="123597" cy="123597"/>
          </a:xfrm>
          <a:custGeom>
            <a:avLst/>
            <a:gdLst/>
            <a:ahLst/>
            <a:cxnLst/>
            <a:rect l="l" t="t" r="r" b="b"/>
            <a:pathLst>
              <a:path w="123597" h="123597">
                <a:moveTo>
                  <a:pt x="61799" y="123597"/>
                </a:moveTo>
                <a:cubicBezTo>
                  <a:pt x="95906" y="123597"/>
                  <a:pt x="123597" y="95906"/>
                  <a:pt x="123597" y="61799"/>
                </a:cubicBezTo>
                <a:cubicBezTo>
                  <a:pt x="123597" y="27691"/>
                  <a:pt x="95906" y="0"/>
                  <a:pt x="61799" y="0"/>
                </a:cubicBezTo>
                <a:cubicBezTo>
                  <a:pt x="27691" y="0"/>
                  <a:pt x="0" y="27691"/>
                  <a:pt x="0" y="61799"/>
                </a:cubicBezTo>
                <a:cubicBezTo>
                  <a:pt x="0" y="95906"/>
                  <a:pt x="27691" y="123597"/>
                  <a:pt x="61799" y="123597"/>
                </a:cubicBezTo>
                <a:close/>
                <a:moveTo>
                  <a:pt x="82173" y="51346"/>
                </a:moveTo>
                <a:lnTo>
                  <a:pt x="62861" y="82245"/>
                </a:lnTo>
                <a:cubicBezTo>
                  <a:pt x="61847" y="83863"/>
                  <a:pt x="60109" y="84877"/>
                  <a:pt x="58202" y="84973"/>
                </a:cubicBezTo>
                <a:cubicBezTo>
                  <a:pt x="56295" y="85070"/>
                  <a:pt x="54460" y="84201"/>
                  <a:pt x="53326" y="82656"/>
                </a:cubicBezTo>
                <a:lnTo>
                  <a:pt x="41738" y="67206"/>
                </a:lnTo>
                <a:cubicBezTo>
                  <a:pt x="39807" y="64647"/>
                  <a:pt x="40338" y="61026"/>
                  <a:pt x="42897" y="59095"/>
                </a:cubicBezTo>
                <a:cubicBezTo>
                  <a:pt x="45456" y="57164"/>
                  <a:pt x="49077" y="57695"/>
                  <a:pt x="51008" y="60254"/>
                </a:cubicBezTo>
                <a:lnTo>
                  <a:pt x="57526" y="68944"/>
                </a:lnTo>
                <a:lnTo>
                  <a:pt x="72348" y="45214"/>
                </a:lnTo>
                <a:cubicBezTo>
                  <a:pt x="74038" y="42511"/>
                  <a:pt x="77610" y="41666"/>
                  <a:pt x="80338" y="43380"/>
                </a:cubicBezTo>
                <a:cubicBezTo>
                  <a:pt x="83066" y="45094"/>
                  <a:pt x="83887" y="48642"/>
                  <a:pt x="82173" y="5137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8" name="Text 35"/>
          <p:cNvSpPr/>
          <p:nvPr/>
        </p:nvSpPr>
        <p:spPr>
          <a:xfrm>
            <a:off x="9274219" y="6291699"/>
            <a:ext cx="617987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Pharmacie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6350552" y="6565379"/>
            <a:ext cx="123597" cy="123597"/>
          </a:xfrm>
          <a:custGeom>
            <a:avLst/>
            <a:gdLst/>
            <a:ahLst/>
            <a:cxnLst/>
            <a:rect l="l" t="t" r="r" b="b"/>
            <a:pathLst>
              <a:path w="123597" h="123597">
                <a:moveTo>
                  <a:pt x="61799" y="123597"/>
                </a:moveTo>
                <a:cubicBezTo>
                  <a:pt x="95906" y="123597"/>
                  <a:pt x="123597" y="95906"/>
                  <a:pt x="123597" y="61799"/>
                </a:cubicBezTo>
                <a:cubicBezTo>
                  <a:pt x="123597" y="27691"/>
                  <a:pt x="95906" y="0"/>
                  <a:pt x="61799" y="0"/>
                </a:cubicBezTo>
                <a:cubicBezTo>
                  <a:pt x="27691" y="0"/>
                  <a:pt x="0" y="27691"/>
                  <a:pt x="0" y="61799"/>
                </a:cubicBezTo>
                <a:cubicBezTo>
                  <a:pt x="0" y="95906"/>
                  <a:pt x="27691" y="123597"/>
                  <a:pt x="61799" y="123597"/>
                </a:cubicBezTo>
                <a:close/>
                <a:moveTo>
                  <a:pt x="82173" y="51346"/>
                </a:moveTo>
                <a:lnTo>
                  <a:pt x="62861" y="82245"/>
                </a:lnTo>
                <a:cubicBezTo>
                  <a:pt x="61847" y="83863"/>
                  <a:pt x="60109" y="84877"/>
                  <a:pt x="58202" y="84973"/>
                </a:cubicBezTo>
                <a:cubicBezTo>
                  <a:pt x="56295" y="85070"/>
                  <a:pt x="54460" y="84201"/>
                  <a:pt x="53326" y="82656"/>
                </a:cubicBezTo>
                <a:lnTo>
                  <a:pt x="41738" y="67206"/>
                </a:lnTo>
                <a:cubicBezTo>
                  <a:pt x="39807" y="64647"/>
                  <a:pt x="40338" y="61026"/>
                  <a:pt x="42897" y="59095"/>
                </a:cubicBezTo>
                <a:cubicBezTo>
                  <a:pt x="45456" y="57164"/>
                  <a:pt x="49077" y="57695"/>
                  <a:pt x="51008" y="60254"/>
                </a:cubicBezTo>
                <a:lnTo>
                  <a:pt x="57526" y="68944"/>
                </a:lnTo>
                <a:lnTo>
                  <a:pt x="72348" y="45214"/>
                </a:lnTo>
                <a:cubicBezTo>
                  <a:pt x="74038" y="42511"/>
                  <a:pt x="77610" y="41666"/>
                  <a:pt x="80338" y="43380"/>
                </a:cubicBezTo>
                <a:cubicBezTo>
                  <a:pt x="83066" y="45094"/>
                  <a:pt x="83887" y="48642"/>
                  <a:pt x="82173" y="5137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40" name="Text 37"/>
          <p:cNvSpPr/>
          <p:nvPr/>
        </p:nvSpPr>
        <p:spPr>
          <a:xfrm>
            <a:off x="6558019" y="6538894"/>
            <a:ext cx="547360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Géologie</a:t>
            </a:r>
            <a:endParaRPr lang="en-US" sz="1600" dirty="0"/>
          </a:p>
        </p:txBody>
      </p:sp>
      <p:sp>
        <p:nvSpPr>
          <p:cNvPr id="41" name="Shape 38"/>
          <p:cNvSpPr/>
          <p:nvPr/>
        </p:nvSpPr>
        <p:spPr>
          <a:xfrm>
            <a:off x="9066752" y="6565379"/>
            <a:ext cx="123597" cy="123597"/>
          </a:xfrm>
          <a:custGeom>
            <a:avLst/>
            <a:gdLst/>
            <a:ahLst/>
            <a:cxnLst/>
            <a:rect l="l" t="t" r="r" b="b"/>
            <a:pathLst>
              <a:path w="123597" h="123597">
                <a:moveTo>
                  <a:pt x="61799" y="123597"/>
                </a:moveTo>
                <a:cubicBezTo>
                  <a:pt x="95906" y="123597"/>
                  <a:pt x="123597" y="95906"/>
                  <a:pt x="123597" y="61799"/>
                </a:cubicBezTo>
                <a:cubicBezTo>
                  <a:pt x="123597" y="27691"/>
                  <a:pt x="95906" y="0"/>
                  <a:pt x="61799" y="0"/>
                </a:cubicBezTo>
                <a:cubicBezTo>
                  <a:pt x="27691" y="0"/>
                  <a:pt x="0" y="27691"/>
                  <a:pt x="0" y="61799"/>
                </a:cubicBezTo>
                <a:cubicBezTo>
                  <a:pt x="0" y="95906"/>
                  <a:pt x="27691" y="123597"/>
                  <a:pt x="61799" y="123597"/>
                </a:cubicBezTo>
                <a:close/>
                <a:moveTo>
                  <a:pt x="82173" y="51346"/>
                </a:moveTo>
                <a:lnTo>
                  <a:pt x="62861" y="82245"/>
                </a:lnTo>
                <a:cubicBezTo>
                  <a:pt x="61847" y="83863"/>
                  <a:pt x="60109" y="84877"/>
                  <a:pt x="58202" y="84973"/>
                </a:cubicBezTo>
                <a:cubicBezTo>
                  <a:pt x="56295" y="85070"/>
                  <a:pt x="54460" y="84201"/>
                  <a:pt x="53326" y="82656"/>
                </a:cubicBezTo>
                <a:lnTo>
                  <a:pt x="41738" y="67206"/>
                </a:lnTo>
                <a:cubicBezTo>
                  <a:pt x="39807" y="64647"/>
                  <a:pt x="40338" y="61026"/>
                  <a:pt x="42897" y="59095"/>
                </a:cubicBezTo>
                <a:cubicBezTo>
                  <a:pt x="45456" y="57164"/>
                  <a:pt x="49077" y="57695"/>
                  <a:pt x="51008" y="60254"/>
                </a:cubicBezTo>
                <a:lnTo>
                  <a:pt x="57526" y="68944"/>
                </a:lnTo>
                <a:lnTo>
                  <a:pt x="72348" y="45214"/>
                </a:lnTo>
                <a:cubicBezTo>
                  <a:pt x="74038" y="42511"/>
                  <a:pt x="77610" y="41666"/>
                  <a:pt x="80338" y="43380"/>
                </a:cubicBezTo>
                <a:cubicBezTo>
                  <a:pt x="83066" y="45094"/>
                  <a:pt x="83887" y="48642"/>
                  <a:pt x="82173" y="5137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42" name="Text 39"/>
          <p:cNvSpPr/>
          <p:nvPr/>
        </p:nvSpPr>
        <p:spPr>
          <a:xfrm>
            <a:off x="9274219" y="6538894"/>
            <a:ext cx="715099" cy="1765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75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Archéologie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4.2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Autres applications analytiques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43000"/>
            <a:ext cx="3686175" cy="2457450"/>
          </a:xfrm>
          <a:custGeom>
            <a:avLst/>
            <a:gdLst/>
            <a:ahLst/>
            <a:cxnLst/>
            <a:rect l="l" t="t" r="r" b="b"/>
            <a:pathLst>
              <a:path w="3686175" h="2457450">
                <a:moveTo>
                  <a:pt x="38100" y="0"/>
                </a:moveTo>
                <a:lnTo>
                  <a:pt x="3609969" y="0"/>
                </a:lnTo>
                <a:cubicBezTo>
                  <a:pt x="3652057" y="0"/>
                  <a:pt x="3686175" y="34118"/>
                  <a:pt x="3686175" y="76206"/>
                </a:cubicBezTo>
                <a:lnTo>
                  <a:pt x="3686175" y="2381244"/>
                </a:lnTo>
                <a:cubicBezTo>
                  <a:pt x="3686175" y="2423332"/>
                  <a:pt x="3652057" y="2457450"/>
                  <a:pt x="3609969" y="2457450"/>
                </a:cubicBez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38100" y="0"/>
                </a:moveTo>
                <a:lnTo>
                  <a:pt x="38100" y="0"/>
                </a:lnTo>
                <a:lnTo>
                  <a:pt x="38100" y="2457450"/>
                </a:ln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Shape 4"/>
          <p:cNvSpPr/>
          <p:nvPr/>
        </p:nvSpPr>
        <p:spPr>
          <a:xfrm>
            <a:off x="573881" y="1343025"/>
            <a:ext cx="214313" cy="171450"/>
          </a:xfrm>
          <a:custGeom>
            <a:avLst/>
            <a:gdLst/>
            <a:ahLst/>
            <a:cxnLst/>
            <a:rect l="l" t="t" r="r" b="b"/>
            <a:pathLst>
              <a:path w="214313" h="171450">
                <a:moveTo>
                  <a:pt x="128588" y="10716"/>
                </a:moveTo>
                <a:lnTo>
                  <a:pt x="171450" y="10716"/>
                </a:lnTo>
                <a:cubicBezTo>
                  <a:pt x="177377" y="10716"/>
                  <a:pt x="182166" y="15504"/>
                  <a:pt x="182166" y="21431"/>
                </a:cubicBezTo>
                <a:cubicBezTo>
                  <a:pt x="182166" y="27358"/>
                  <a:pt x="177377" y="32147"/>
                  <a:pt x="171450" y="32147"/>
                </a:cubicBezTo>
                <a:lnTo>
                  <a:pt x="133410" y="32147"/>
                </a:lnTo>
                <a:cubicBezTo>
                  <a:pt x="131668" y="40786"/>
                  <a:pt x="125741" y="47919"/>
                  <a:pt x="117872" y="51335"/>
                </a:cubicBezTo>
                <a:lnTo>
                  <a:pt x="117872" y="150019"/>
                </a:lnTo>
                <a:lnTo>
                  <a:pt x="171450" y="150019"/>
                </a:lnTo>
                <a:cubicBezTo>
                  <a:pt x="177377" y="150019"/>
                  <a:pt x="182166" y="154807"/>
                  <a:pt x="182166" y="160734"/>
                </a:cubicBezTo>
                <a:cubicBezTo>
                  <a:pt x="182166" y="166661"/>
                  <a:pt x="177377" y="171450"/>
                  <a:pt x="171450" y="171450"/>
                </a:cubicBezTo>
                <a:lnTo>
                  <a:pt x="42863" y="171450"/>
                </a:lnTo>
                <a:cubicBezTo>
                  <a:pt x="36935" y="171450"/>
                  <a:pt x="32147" y="166661"/>
                  <a:pt x="32147" y="160734"/>
                </a:cubicBezTo>
                <a:cubicBezTo>
                  <a:pt x="32147" y="154807"/>
                  <a:pt x="36935" y="150019"/>
                  <a:pt x="42863" y="150019"/>
                </a:cubicBezTo>
                <a:lnTo>
                  <a:pt x="96441" y="150019"/>
                </a:lnTo>
                <a:lnTo>
                  <a:pt x="96441" y="51335"/>
                </a:lnTo>
                <a:cubicBezTo>
                  <a:pt x="88571" y="47885"/>
                  <a:pt x="82644" y="40753"/>
                  <a:pt x="80903" y="32147"/>
                </a:cubicBezTo>
                <a:lnTo>
                  <a:pt x="42863" y="32147"/>
                </a:lnTo>
                <a:cubicBezTo>
                  <a:pt x="36935" y="32147"/>
                  <a:pt x="32147" y="27358"/>
                  <a:pt x="32147" y="21431"/>
                </a:cubicBezTo>
                <a:cubicBezTo>
                  <a:pt x="32147" y="15504"/>
                  <a:pt x="36935" y="10716"/>
                  <a:pt x="42863" y="10716"/>
                </a:cubicBezTo>
                <a:lnTo>
                  <a:pt x="85725" y="10716"/>
                </a:lnTo>
                <a:cubicBezTo>
                  <a:pt x="90614" y="4219"/>
                  <a:pt x="98383" y="0"/>
                  <a:pt x="107156" y="0"/>
                </a:cubicBezTo>
                <a:cubicBezTo>
                  <a:pt x="115930" y="0"/>
                  <a:pt x="123698" y="4219"/>
                  <a:pt x="128588" y="10716"/>
                </a:cubicBezTo>
                <a:close/>
                <a:moveTo>
                  <a:pt x="147206" y="107156"/>
                </a:moveTo>
                <a:lnTo>
                  <a:pt x="195694" y="107156"/>
                </a:lnTo>
                <a:lnTo>
                  <a:pt x="171450" y="65566"/>
                </a:lnTo>
                <a:lnTo>
                  <a:pt x="147206" y="107156"/>
                </a:lnTo>
                <a:close/>
                <a:moveTo>
                  <a:pt x="171450" y="139303"/>
                </a:moveTo>
                <a:cubicBezTo>
                  <a:pt x="150387" y="139303"/>
                  <a:pt x="132874" y="127918"/>
                  <a:pt x="129257" y="112882"/>
                </a:cubicBezTo>
                <a:cubicBezTo>
                  <a:pt x="128387" y="109199"/>
                  <a:pt x="129592" y="105415"/>
                  <a:pt x="131501" y="102133"/>
                </a:cubicBezTo>
                <a:lnTo>
                  <a:pt x="163380" y="47484"/>
                </a:lnTo>
                <a:cubicBezTo>
                  <a:pt x="165054" y="44604"/>
                  <a:pt x="168135" y="42863"/>
                  <a:pt x="171450" y="42863"/>
                </a:cubicBezTo>
                <a:cubicBezTo>
                  <a:pt x="174765" y="42863"/>
                  <a:pt x="177846" y="44637"/>
                  <a:pt x="179520" y="47484"/>
                </a:cubicBezTo>
                <a:lnTo>
                  <a:pt x="211399" y="102133"/>
                </a:lnTo>
                <a:cubicBezTo>
                  <a:pt x="213308" y="105415"/>
                  <a:pt x="214513" y="109199"/>
                  <a:pt x="213643" y="112882"/>
                </a:cubicBezTo>
                <a:cubicBezTo>
                  <a:pt x="210026" y="127884"/>
                  <a:pt x="192513" y="139303"/>
                  <a:pt x="171450" y="139303"/>
                </a:cubicBezTo>
                <a:close/>
                <a:moveTo>
                  <a:pt x="42461" y="65566"/>
                </a:moveTo>
                <a:lnTo>
                  <a:pt x="18217" y="107156"/>
                </a:lnTo>
                <a:lnTo>
                  <a:pt x="66738" y="107156"/>
                </a:lnTo>
                <a:lnTo>
                  <a:pt x="42461" y="65566"/>
                </a:lnTo>
                <a:close/>
                <a:moveTo>
                  <a:pt x="301" y="112882"/>
                </a:moveTo>
                <a:cubicBezTo>
                  <a:pt x="-569" y="109199"/>
                  <a:pt x="636" y="105415"/>
                  <a:pt x="2545" y="102133"/>
                </a:cubicBezTo>
                <a:lnTo>
                  <a:pt x="34424" y="47484"/>
                </a:lnTo>
                <a:cubicBezTo>
                  <a:pt x="36098" y="44604"/>
                  <a:pt x="39179" y="42863"/>
                  <a:pt x="42494" y="42863"/>
                </a:cubicBezTo>
                <a:cubicBezTo>
                  <a:pt x="45809" y="42863"/>
                  <a:pt x="48890" y="44637"/>
                  <a:pt x="50564" y="47484"/>
                </a:cubicBezTo>
                <a:lnTo>
                  <a:pt x="82443" y="102133"/>
                </a:lnTo>
                <a:cubicBezTo>
                  <a:pt x="84352" y="105415"/>
                  <a:pt x="85558" y="109199"/>
                  <a:pt x="84687" y="112882"/>
                </a:cubicBezTo>
                <a:cubicBezTo>
                  <a:pt x="81070" y="127884"/>
                  <a:pt x="63557" y="139303"/>
                  <a:pt x="42494" y="139303"/>
                </a:cubicBezTo>
                <a:cubicBezTo>
                  <a:pt x="21431" y="139303"/>
                  <a:pt x="3918" y="127918"/>
                  <a:pt x="301" y="112882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7" name="Text 5"/>
          <p:cNvSpPr/>
          <p:nvPr/>
        </p:nvSpPr>
        <p:spPr>
          <a:xfrm>
            <a:off x="790575" y="1295400"/>
            <a:ext cx="3228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Analyse quantitative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638300"/>
            <a:ext cx="343852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Détermination des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proportions relatives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des phases cristallines dans un mélange. La méthode de Rietveld permet un affinage précis des quantités.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4675" y="2403475"/>
            <a:ext cx="3359150" cy="539750"/>
          </a:xfrm>
          <a:custGeom>
            <a:avLst/>
            <a:gdLst/>
            <a:ahLst/>
            <a:cxnLst/>
            <a:rect l="l" t="t" r="r" b="b"/>
            <a:pathLst>
              <a:path w="3359150" h="539750">
                <a:moveTo>
                  <a:pt x="38101" y="0"/>
                </a:moveTo>
                <a:lnTo>
                  <a:pt x="3321049" y="0"/>
                </a:lnTo>
                <a:cubicBezTo>
                  <a:pt x="3342092" y="0"/>
                  <a:pt x="3359150" y="17058"/>
                  <a:pt x="3359150" y="38101"/>
                </a:cubicBezTo>
                <a:lnTo>
                  <a:pt x="3359150" y="501649"/>
                </a:lnTo>
                <a:cubicBezTo>
                  <a:pt x="3359150" y="522692"/>
                  <a:pt x="3342092" y="539750"/>
                  <a:pt x="3321049" y="539750"/>
                </a:cubicBezTo>
                <a:lnTo>
                  <a:pt x="38101" y="539750"/>
                </a:lnTo>
                <a:cubicBezTo>
                  <a:pt x="17058" y="539750"/>
                  <a:pt x="0" y="522692"/>
                  <a:pt x="0" y="50164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54050" y="2482853"/>
            <a:ext cx="326707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Seuil de détection :</a:t>
            </a: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~3% pour un mélange biphasé, ~0,1% avec rayonnement synchrotron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752850"/>
            <a:ext cx="3686175" cy="2457450"/>
          </a:xfrm>
          <a:custGeom>
            <a:avLst/>
            <a:gdLst/>
            <a:ahLst/>
            <a:cxnLst/>
            <a:rect l="l" t="t" r="r" b="b"/>
            <a:pathLst>
              <a:path w="3686175" h="2457450">
                <a:moveTo>
                  <a:pt x="38100" y="0"/>
                </a:moveTo>
                <a:lnTo>
                  <a:pt x="3609969" y="0"/>
                </a:lnTo>
                <a:cubicBezTo>
                  <a:pt x="3652057" y="0"/>
                  <a:pt x="3686175" y="34118"/>
                  <a:pt x="3686175" y="76206"/>
                </a:cubicBezTo>
                <a:lnTo>
                  <a:pt x="3686175" y="2381244"/>
                </a:lnTo>
                <a:cubicBezTo>
                  <a:pt x="3686175" y="2423332"/>
                  <a:pt x="3652057" y="2457450"/>
                  <a:pt x="3609969" y="2457450"/>
                </a:cubicBez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2" name="Shape 10"/>
          <p:cNvSpPr/>
          <p:nvPr/>
        </p:nvSpPr>
        <p:spPr>
          <a:xfrm>
            <a:off x="400050" y="375285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38100" y="0"/>
                </a:moveTo>
                <a:lnTo>
                  <a:pt x="38100" y="0"/>
                </a:lnTo>
                <a:lnTo>
                  <a:pt x="38100" y="2457450"/>
                </a:ln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3" name="Shape 11"/>
          <p:cNvSpPr/>
          <p:nvPr/>
        </p:nvSpPr>
        <p:spPr>
          <a:xfrm>
            <a:off x="595313" y="39528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52698" y="75009"/>
                </a:moveTo>
                <a:lnTo>
                  <a:pt x="104477" y="75009"/>
                </a:lnTo>
                <a:cubicBezTo>
                  <a:pt x="100024" y="75009"/>
                  <a:pt x="96441" y="71426"/>
                  <a:pt x="96441" y="66973"/>
                </a:cubicBezTo>
                <a:lnTo>
                  <a:pt x="96441" y="18752"/>
                </a:lnTo>
                <a:cubicBezTo>
                  <a:pt x="96441" y="15504"/>
                  <a:pt x="98383" y="12557"/>
                  <a:pt x="101397" y="11318"/>
                </a:cubicBezTo>
                <a:cubicBezTo>
                  <a:pt x="104410" y="10079"/>
                  <a:pt x="107859" y="10783"/>
                  <a:pt x="110170" y="13060"/>
                </a:cubicBezTo>
                <a:lnTo>
                  <a:pt x="123565" y="26454"/>
                </a:lnTo>
                <a:lnTo>
                  <a:pt x="148144" y="1875"/>
                </a:lnTo>
                <a:cubicBezTo>
                  <a:pt x="149349" y="670"/>
                  <a:pt x="150990" y="0"/>
                  <a:pt x="152698" y="0"/>
                </a:cubicBezTo>
                <a:cubicBezTo>
                  <a:pt x="154405" y="0"/>
                  <a:pt x="156046" y="670"/>
                  <a:pt x="157285" y="1909"/>
                </a:cubicBezTo>
                <a:lnTo>
                  <a:pt x="169575" y="14198"/>
                </a:lnTo>
                <a:cubicBezTo>
                  <a:pt x="170780" y="15404"/>
                  <a:pt x="171450" y="17045"/>
                  <a:pt x="171450" y="18752"/>
                </a:cubicBezTo>
                <a:cubicBezTo>
                  <a:pt x="171450" y="20460"/>
                  <a:pt x="170780" y="22101"/>
                  <a:pt x="169541" y="23340"/>
                </a:cubicBezTo>
                <a:lnTo>
                  <a:pt x="144996" y="47885"/>
                </a:lnTo>
                <a:lnTo>
                  <a:pt x="158390" y="61280"/>
                </a:lnTo>
                <a:cubicBezTo>
                  <a:pt x="160701" y="63591"/>
                  <a:pt x="161371" y="67040"/>
                  <a:pt x="160132" y="70053"/>
                </a:cubicBezTo>
                <a:cubicBezTo>
                  <a:pt x="158893" y="73067"/>
                  <a:pt x="155946" y="75009"/>
                  <a:pt x="152698" y="75009"/>
                </a:cubicBezTo>
                <a:close/>
                <a:moveTo>
                  <a:pt x="152698" y="96441"/>
                </a:moveTo>
                <a:cubicBezTo>
                  <a:pt x="155946" y="96441"/>
                  <a:pt x="158893" y="98383"/>
                  <a:pt x="160132" y="101397"/>
                </a:cubicBezTo>
                <a:cubicBezTo>
                  <a:pt x="161371" y="104410"/>
                  <a:pt x="160701" y="107859"/>
                  <a:pt x="158390" y="110170"/>
                </a:cubicBezTo>
                <a:lnTo>
                  <a:pt x="144996" y="123565"/>
                </a:lnTo>
                <a:lnTo>
                  <a:pt x="169575" y="148144"/>
                </a:lnTo>
                <a:cubicBezTo>
                  <a:pt x="170780" y="149349"/>
                  <a:pt x="171483" y="150990"/>
                  <a:pt x="171483" y="152731"/>
                </a:cubicBezTo>
                <a:cubicBezTo>
                  <a:pt x="171483" y="154472"/>
                  <a:pt x="170814" y="156080"/>
                  <a:pt x="169575" y="157319"/>
                </a:cubicBezTo>
                <a:lnTo>
                  <a:pt x="157285" y="169608"/>
                </a:lnTo>
                <a:cubicBezTo>
                  <a:pt x="156046" y="170780"/>
                  <a:pt x="154405" y="171450"/>
                  <a:pt x="152698" y="171450"/>
                </a:cubicBezTo>
                <a:cubicBezTo>
                  <a:pt x="150990" y="171450"/>
                  <a:pt x="149349" y="170780"/>
                  <a:pt x="148110" y="169541"/>
                </a:cubicBezTo>
                <a:lnTo>
                  <a:pt x="123565" y="144996"/>
                </a:lnTo>
                <a:lnTo>
                  <a:pt x="110170" y="158390"/>
                </a:lnTo>
                <a:cubicBezTo>
                  <a:pt x="107859" y="160701"/>
                  <a:pt x="104410" y="161371"/>
                  <a:pt x="101397" y="160132"/>
                </a:cubicBezTo>
                <a:cubicBezTo>
                  <a:pt x="98383" y="158893"/>
                  <a:pt x="96441" y="155946"/>
                  <a:pt x="96441" y="152698"/>
                </a:cubicBezTo>
                <a:lnTo>
                  <a:pt x="96441" y="104477"/>
                </a:lnTo>
                <a:cubicBezTo>
                  <a:pt x="96441" y="100024"/>
                  <a:pt x="100024" y="96441"/>
                  <a:pt x="104477" y="96441"/>
                </a:cubicBezTo>
                <a:lnTo>
                  <a:pt x="152698" y="96441"/>
                </a:lnTo>
                <a:close/>
                <a:moveTo>
                  <a:pt x="66973" y="96441"/>
                </a:moveTo>
                <a:cubicBezTo>
                  <a:pt x="71426" y="96441"/>
                  <a:pt x="75009" y="100024"/>
                  <a:pt x="75009" y="104477"/>
                </a:cubicBezTo>
                <a:lnTo>
                  <a:pt x="75009" y="152698"/>
                </a:lnTo>
                <a:cubicBezTo>
                  <a:pt x="75009" y="155946"/>
                  <a:pt x="73067" y="158893"/>
                  <a:pt x="70053" y="160132"/>
                </a:cubicBezTo>
                <a:cubicBezTo>
                  <a:pt x="67040" y="161371"/>
                  <a:pt x="63591" y="160701"/>
                  <a:pt x="61280" y="158390"/>
                </a:cubicBezTo>
                <a:lnTo>
                  <a:pt x="47885" y="144996"/>
                </a:lnTo>
                <a:lnTo>
                  <a:pt x="23306" y="169575"/>
                </a:lnTo>
                <a:cubicBezTo>
                  <a:pt x="22101" y="170780"/>
                  <a:pt x="20460" y="171450"/>
                  <a:pt x="18752" y="171450"/>
                </a:cubicBezTo>
                <a:cubicBezTo>
                  <a:pt x="17045" y="171450"/>
                  <a:pt x="15404" y="170780"/>
                  <a:pt x="14165" y="169541"/>
                </a:cubicBezTo>
                <a:lnTo>
                  <a:pt x="1909" y="157285"/>
                </a:lnTo>
                <a:cubicBezTo>
                  <a:pt x="670" y="156046"/>
                  <a:pt x="0" y="154405"/>
                  <a:pt x="0" y="152698"/>
                </a:cubicBezTo>
                <a:cubicBezTo>
                  <a:pt x="0" y="150990"/>
                  <a:pt x="670" y="149349"/>
                  <a:pt x="1909" y="148110"/>
                </a:cubicBezTo>
                <a:lnTo>
                  <a:pt x="26454" y="123565"/>
                </a:lnTo>
                <a:lnTo>
                  <a:pt x="13060" y="110170"/>
                </a:lnTo>
                <a:cubicBezTo>
                  <a:pt x="10749" y="107859"/>
                  <a:pt x="10079" y="104410"/>
                  <a:pt x="11318" y="101397"/>
                </a:cubicBezTo>
                <a:cubicBezTo>
                  <a:pt x="12557" y="98383"/>
                  <a:pt x="15504" y="96441"/>
                  <a:pt x="18752" y="96441"/>
                </a:cubicBezTo>
                <a:lnTo>
                  <a:pt x="66973" y="96441"/>
                </a:lnTo>
                <a:close/>
                <a:moveTo>
                  <a:pt x="18752" y="75009"/>
                </a:moveTo>
                <a:cubicBezTo>
                  <a:pt x="15504" y="75009"/>
                  <a:pt x="12557" y="73067"/>
                  <a:pt x="11318" y="70053"/>
                </a:cubicBezTo>
                <a:cubicBezTo>
                  <a:pt x="10079" y="67040"/>
                  <a:pt x="10783" y="63591"/>
                  <a:pt x="13060" y="61280"/>
                </a:cubicBezTo>
                <a:lnTo>
                  <a:pt x="26454" y="47885"/>
                </a:lnTo>
                <a:lnTo>
                  <a:pt x="1909" y="23340"/>
                </a:lnTo>
                <a:cubicBezTo>
                  <a:pt x="670" y="22101"/>
                  <a:pt x="0" y="20460"/>
                  <a:pt x="0" y="18752"/>
                </a:cubicBezTo>
                <a:cubicBezTo>
                  <a:pt x="0" y="17045"/>
                  <a:pt x="670" y="15404"/>
                  <a:pt x="1909" y="14165"/>
                </a:cubicBezTo>
                <a:lnTo>
                  <a:pt x="14165" y="1909"/>
                </a:lnTo>
                <a:cubicBezTo>
                  <a:pt x="15404" y="670"/>
                  <a:pt x="17045" y="0"/>
                  <a:pt x="18752" y="0"/>
                </a:cubicBezTo>
                <a:cubicBezTo>
                  <a:pt x="20460" y="0"/>
                  <a:pt x="22101" y="670"/>
                  <a:pt x="23340" y="1909"/>
                </a:cubicBezTo>
                <a:lnTo>
                  <a:pt x="47885" y="26454"/>
                </a:lnTo>
                <a:lnTo>
                  <a:pt x="61280" y="13060"/>
                </a:lnTo>
                <a:cubicBezTo>
                  <a:pt x="63591" y="10749"/>
                  <a:pt x="67040" y="10079"/>
                  <a:pt x="70053" y="11318"/>
                </a:cubicBezTo>
                <a:cubicBezTo>
                  <a:pt x="73067" y="12557"/>
                  <a:pt x="75009" y="15504"/>
                  <a:pt x="75009" y="18752"/>
                </a:cubicBezTo>
                <a:lnTo>
                  <a:pt x="75009" y="66973"/>
                </a:lnTo>
                <a:cubicBezTo>
                  <a:pt x="75009" y="71426"/>
                  <a:pt x="71426" y="75009"/>
                  <a:pt x="66973" y="75009"/>
                </a:cubicBezTo>
                <a:lnTo>
                  <a:pt x="18752" y="75009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14" name="Text 12"/>
          <p:cNvSpPr/>
          <p:nvPr/>
        </p:nvSpPr>
        <p:spPr>
          <a:xfrm>
            <a:off x="790575" y="3905250"/>
            <a:ext cx="3228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Mesure de contraintes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4248150"/>
            <a:ext cx="343852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Les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contraintes résiduelles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modifient les distances interplanétaires, ce qui se traduit par un déplacement des pics de diffraction.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4675" y="5013325"/>
            <a:ext cx="3359150" cy="349250"/>
          </a:xfrm>
          <a:custGeom>
            <a:avLst/>
            <a:gdLst/>
            <a:ahLst/>
            <a:cxnLst/>
            <a:rect l="l" t="t" r="r" b="b"/>
            <a:pathLst>
              <a:path w="3359150" h="349250">
                <a:moveTo>
                  <a:pt x="38100" y="0"/>
                </a:moveTo>
                <a:lnTo>
                  <a:pt x="3321050" y="0"/>
                </a:lnTo>
                <a:cubicBezTo>
                  <a:pt x="3342092" y="0"/>
                  <a:pt x="3359150" y="17058"/>
                  <a:pt x="3359150" y="38100"/>
                </a:cubicBezTo>
                <a:lnTo>
                  <a:pt x="3359150" y="311150"/>
                </a:lnTo>
                <a:cubicBezTo>
                  <a:pt x="3359150" y="332192"/>
                  <a:pt x="3342092" y="349250"/>
                  <a:pt x="3321050" y="349250"/>
                </a:cubicBezTo>
                <a:lnTo>
                  <a:pt x="38100" y="349250"/>
                </a:lnTo>
                <a:cubicBezTo>
                  <a:pt x="17058" y="349250"/>
                  <a:pt x="0" y="332192"/>
                  <a:pt x="0" y="31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54050" y="5092703"/>
            <a:ext cx="32670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Contrainte =</a:t>
            </a: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(d - d₀)/d₀ × E/(1+ν)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60850" y="1143000"/>
            <a:ext cx="3686175" cy="2457450"/>
          </a:xfrm>
          <a:custGeom>
            <a:avLst/>
            <a:gdLst/>
            <a:ahLst/>
            <a:cxnLst/>
            <a:rect l="l" t="t" r="r" b="b"/>
            <a:pathLst>
              <a:path w="3686175" h="2457450">
                <a:moveTo>
                  <a:pt x="38100" y="0"/>
                </a:moveTo>
                <a:lnTo>
                  <a:pt x="3609969" y="0"/>
                </a:lnTo>
                <a:cubicBezTo>
                  <a:pt x="3652057" y="0"/>
                  <a:pt x="3686175" y="34118"/>
                  <a:pt x="3686175" y="76206"/>
                </a:cubicBezTo>
                <a:lnTo>
                  <a:pt x="3686175" y="2381244"/>
                </a:lnTo>
                <a:cubicBezTo>
                  <a:pt x="3686175" y="2423332"/>
                  <a:pt x="3652057" y="2457450"/>
                  <a:pt x="3609969" y="2457450"/>
                </a:cubicBez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9" name="Shape 17"/>
          <p:cNvSpPr/>
          <p:nvPr/>
        </p:nvSpPr>
        <p:spPr>
          <a:xfrm>
            <a:off x="4260850" y="114300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38100" y="0"/>
                </a:moveTo>
                <a:lnTo>
                  <a:pt x="38100" y="0"/>
                </a:lnTo>
                <a:lnTo>
                  <a:pt x="38100" y="2457450"/>
                </a:ln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0" name="Shape 18"/>
          <p:cNvSpPr/>
          <p:nvPr/>
        </p:nvSpPr>
        <p:spPr>
          <a:xfrm>
            <a:off x="4466828" y="134302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10716" y="10716"/>
                </a:moveTo>
                <a:cubicBezTo>
                  <a:pt x="4789" y="10716"/>
                  <a:pt x="0" y="15504"/>
                  <a:pt x="0" y="21431"/>
                </a:cubicBezTo>
                <a:lnTo>
                  <a:pt x="0" y="53578"/>
                </a:lnTo>
                <a:cubicBezTo>
                  <a:pt x="0" y="59505"/>
                  <a:pt x="4789" y="64294"/>
                  <a:pt x="10716" y="64294"/>
                </a:cubicBezTo>
                <a:cubicBezTo>
                  <a:pt x="16643" y="64294"/>
                  <a:pt x="21431" y="59505"/>
                  <a:pt x="21431" y="53578"/>
                </a:cubicBezTo>
                <a:lnTo>
                  <a:pt x="21431" y="32147"/>
                </a:lnTo>
                <a:lnTo>
                  <a:pt x="42863" y="32147"/>
                </a:lnTo>
                <a:cubicBezTo>
                  <a:pt x="48790" y="32147"/>
                  <a:pt x="53578" y="27358"/>
                  <a:pt x="53578" y="21431"/>
                </a:cubicBezTo>
                <a:cubicBezTo>
                  <a:pt x="53578" y="15504"/>
                  <a:pt x="48790" y="10716"/>
                  <a:pt x="42863" y="10716"/>
                </a:cubicBezTo>
                <a:lnTo>
                  <a:pt x="10716" y="10716"/>
                </a:lnTo>
                <a:close/>
                <a:moveTo>
                  <a:pt x="21431" y="117872"/>
                </a:moveTo>
                <a:cubicBezTo>
                  <a:pt x="21431" y="111945"/>
                  <a:pt x="16643" y="107156"/>
                  <a:pt x="10716" y="107156"/>
                </a:cubicBezTo>
                <a:cubicBezTo>
                  <a:pt x="4789" y="107156"/>
                  <a:pt x="0" y="111945"/>
                  <a:pt x="0" y="117872"/>
                </a:cubicBezTo>
                <a:lnTo>
                  <a:pt x="0" y="150019"/>
                </a:lnTo>
                <a:cubicBezTo>
                  <a:pt x="0" y="155946"/>
                  <a:pt x="4789" y="160734"/>
                  <a:pt x="10716" y="160734"/>
                </a:cubicBezTo>
                <a:lnTo>
                  <a:pt x="42863" y="160734"/>
                </a:lnTo>
                <a:cubicBezTo>
                  <a:pt x="48790" y="160734"/>
                  <a:pt x="53578" y="155946"/>
                  <a:pt x="53578" y="150019"/>
                </a:cubicBezTo>
                <a:cubicBezTo>
                  <a:pt x="53578" y="144092"/>
                  <a:pt x="48790" y="139303"/>
                  <a:pt x="42863" y="139303"/>
                </a:cubicBezTo>
                <a:lnTo>
                  <a:pt x="21431" y="139303"/>
                </a:lnTo>
                <a:lnTo>
                  <a:pt x="21431" y="117872"/>
                </a:lnTo>
                <a:close/>
                <a:moveTo>
                  <a:pt x="107156" y="10716"/>
                </a:moveTo>
                <a:cubicBezTo>
                  <a:pt x="101229" y="10716"/>
                  <a:pt x="96441" y="15504"/>
                  <a:pt x="96441" y="21431"/>
                </a:cubicBezTo>
                <a:cubicBezTo>
                  <a:pt x="96441" y="27358"/>
                  <a:pt x="101229" y="32147"/>
                  <a:pt x="107156" y="32147"/>
                </a:cubicBezTo>
                <a:lnTo>
                  <a:pt x="128588" y="32147"/>
                </a:lnTo>
                <a:lnTo>
                  <a:pt x="128588" y="53578"/>
                </a:lnTo>
                <a:cubicBezTo>
                  <a:pt x="128588" y="59505"/>
                  <a:pt x="133376" y="64294"/>
                  <a:pt x="139303" y="64294"/>
                </a:cubicBezTo>
                <a:cubicBezTo>
                  <a:pt x="145230" y="64294"/>
                  <a:pt x="150019" y="59505"/>
                  <a:pt x="150019" y="53578"/>
                </a:cubicBezTo>
                <a:lnTo>
                  <a:pt x="150019" y="21431"/>
                </a:lnTo>
                <a:cubicBezTo>
                  <a:pt x="150019" y="15504"/>
                  <a:pt x="145230" y="10716"/>
                  <a:pt x="139303" y="10716"/>
                </a:cubicBezTo>
                <a:lnTo>
                  <a:pt x="107156" y="10716"/>
                </a:lnTo>
                <a:close/>
                <a:moveTo>
                  <a:pt x="150019" y="117872"/>
                </a:moveTo>
                <a:cubicBezTo>
                  <a:pt x="150019" y="111945"/>
                  <a:pt x="145230" y="107156"/>
                  <a:pt x="139303" y="107156"/>
                </a:cubicBezTo>
                <a:cubicBezTo>
                  <a:pt x="133376" y="107156"/>
                  <a:pt x="128588" y="111945"/>
                  <a:pt x="128588" y="117872"/>
                </a:cubicBezTo>
                <a:lnTo>
                  <a:pt x="128588" y="139303"/>
                </a:lnTo>
                <a:lnTo>
                  <a:pt x="107156" y="139303"/>
                </a:lnTo>
                <a:cubicBezTo>
                  <a:pt x="101229" y="139303"/>
                  <a:pt x="96441" y="144092"/>
                  <a:pt x="96441" y="150019"/>
                </a:cubicBezTo>
                <a:cubicBezTo>
                  <a:pt x="96441" y="155946"/>
                  <a:pt x="101229" y="160734"/>
                  <a:pt x="107156" y="160734"/>
                </a:cubicBezTo>
                <a:lnTo>
                  <a:pt x="139303" y="160734"/>
                </a:lnTo>
                <a:cubicBezTo>
                  <a:pt x="145230" y="160734"/>
                  <a:pt x="150019" y="155946"/>
                  <a:pt x="150019" y="150019"/>
                </a:cubicBezTo>
                <a:lnTo>
                  <a:pt x="150019" y="117872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21" name="Text 19"/>
          <p:cNvSpPr/>
          <p:nvPr/>
        </p:nvSpPr>
        <p:spPr>
          <a:xfrm>
            <a:off x="4651375" y="1295400"/>
            <a:ext cx="3228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Taille des cristallites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432300" y="1638300"/>
            <a:ext cx="343852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largeur des pics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de diffraction est inversement proportionnelle à la taille des cristallites (équation de Scherrer).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435475" y="2403475"/>
            <a:ext cx="3359150" cy="806450"/>
          </a:xfrm>
          <a:custGeom>
            <a:avLst/>
            <a:gdLst/>
            <a:ahLst/>
            <a:cxnLst/>
            <a:rect l="l" t="t" r="r" b="b"/>
            <a:pathLst>
              <a:path w="3359150" h="806450">
                <a:moveTo>
                  <a:pt x="38097" y="0"/>
                </a:moveTo>
                <a:lnTo>
                  <a:pt x="3321053" y="0"/>
                </a:lnTo>
                <a:cubicBezTo>
                  <a:pt x="3342094" y="0"/>
                  <a:pt x="3359150" y="17056"/>
                  <a:pt x="3359150" y="38097"/>
                </a:cubicBezTo>
                <a:lnTo>
                  <a:pt x="3359150" y="768353"/>
                </a:lnTo>
                <a:cubicBezTo>
                  <a:pt x="3359150" y="789394"/>
                  <a:pt x="3342094" y="806450"/>
                  <a:pt x="3321053" y="806450"/>
                </a:cubicBezTo>
                <a:lnTo>
                  <a:pt x="38097" y="806450"/>
                </a:lnTo>
                <a:cubicBezTo>
                  <a:pt x="17056" y="806450"/>
                  <a:pt x="0" y="789394"/>
                  <a:pt x="0" y="768353"/>
                </a:cubicBezTo>
                <a:lnTo>
                  <a:pt x="0" y="38097"/>
                </a:lnTo>
                <a:cubicBezTo>
                  <a:pt x="0" y="17056"/>
                  <a:pt x="17056" y="0"/>
                  <a:pt x="38097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4514850" y="2482853"/>
            <a:ext cx="1345009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Équation de Scherrer :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476750" y="2711453"/>
            <a:ext cx="32766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 = Kλ / (β cos θ)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4514850" y="2978153"/>
            <a:ext cx="32575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Valide pour D &lt; ~200 nm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260850" y="3752850"/>
            <a:ext cx="3686175" cy="2457450"/>
          </a:xfrm>
          <a:custGeom>
            <a:avLst/>
            <a:gdLst/>
            <a:ahLst/>
            <a:cxnLst/>
            <a:rect l="l" t="t" r="r" b="b"/>
            <a:pathLst>
              <a:path w="3686175" h="2457450">
                <a:moveTo>
                  <a:pt x="38100" y="0"/>
                </a:moveTo>
                <a:lnTo>
                  <a:pt x="3609969" y="0"/>
                </a:lnTo>
                <a:cubicBezTo>
                  <a:pt x="3652057" y="0"/>
                  <a:pt x="3686175" y="34118"/>
                  <a:pt x="3686175" y="76206"/>
                </a:cubicBezTo>
                <a:lnTo>
                  <a:pt x="3686175" y="2381244"/>
                </a:lnTo>
                <a:cubicBezTo>
                  <a:pt x="3686175" y="2423332"/>
                  <a:pt x="3652057" y="2457450"/>
                  <a:pt x="3609969" y="2457450"/>
                </a:cubicBez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8" name="Shape 26"/>
          <p:cNvSpPr/>
          <p:nvPr/>
        </p:nvSpPr>
        <p:spPr>
          <a:xfrm>
            <a:off x="4260850" y="375285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38100" y="0"/>
                </a:moveTo>
                <a:lnTo>
                  <a:pt x="38100" y="0"/>
                </a:lnTo>
                <a:lnTo>
                  <a:pt x="38100" y="2457450"/>
                </a:ln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9" name="Shape 27"/>
          <p:cNvSpPr/>
          <p:nvPr/>
        </p:nvSpPr>
        <p:spPr>
          <a:xfrm>
            <a:off x="4456113" y="39528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77856" y="1741"/>
                </a:moveTo>
                <a:cubicBezTo>
                  <a:pt x="82845" y="-569"/>
                  <a:pt x="88605" y="-569"/>
                  <a:pt x="93594" y="1741"/>
                </a:cubicBezTo>
                <a:lnTo>
                  <a:pt x="166795" y="35562"/>
                </a:lnTo>
                <a:cubicBezTo>
                  <a:pt x="169642" y="36868"/>
                  <a:pt x="171450" y="39715"/>
                  <a:pt x="171450" y="42863"/>
                </a:cubicBezTo>
                <a:cubicBezTo>
                  <a:pt x="171450" y="46010"/>
                  <a:pt x="169642" y="48857"/>
                  <a:pt x="166795" y="50163"/>
                </a:cubicBezTo>
                <a:lnTo>
                  <a:pt x="93594" y="83984"/>
                </a:lnTo>
                <a:cubicBezTo>
                  <a:pt x="88605" y="86294"/>
                  <a:pt x="82845" y="86294"/>
                  <a:pt x="77856" y="83984"/>
                </a:cubicBezTo>
                <a:lnTo>
                  <a:pt x="4655" y="50163"/>
                </a:lnTo>
                <a:cubicBezTo>
                  <a:pt x="1808" y="48823"/>
                  <a:pt x="0" y="45977"/>
                  <a:pt x="0" y="42863"/>
                </a:cubicBezTo>
                <a:cubicBezTo>
                  <a:pt x="0" y="39748"/>
                  <a:pt x="1808" y="36868"/>
                  <a:pt x="4655" y="35562"/>
                </a:cubicBezTo>
                <a:lnTo>
                  <a:pt x="77856" y="1741"/>
                </a:lnTo>
                <a:close/>
                <a:moveTo>
                  <a:pt x="16107" y="73134"/>
                </a:moveTo>
                <a:lnTo>
                  <a:pt x="71125" y="98550"/>
                </a:lnTo>
                <a:cubicBezTo>
                  <a:pt x="80401" y="102837"/>
                  <a:pt x="91083" y="102837"/>
                  <a:pt x="100359" y="98550"/>
                </a:cubicBezTo>
                <a:lnTo>
                  <a:pt x="155377" y="73134"/>
                </a:lnTo>
                <a:lnTo>
                  <a:pt x="166795" y="78425"/>
                </a:lnTo>
                <a:cubicBezTo>
                  <a:pt x="169642" y="79731"/>
                  <a:pt x="171450" y="82577"/>
                  <a:pt x="171450" y="85725"/>
                </a:cubicBezTo>
                <a:cubicBezTo>
                  <a:pt x="171450" y="88873"/>
                  <a:pt x="169642" y="91719"/>
                  <a:pt x="166795" y="93025"/>
                </a:cubicBezTo>
                <a:lnTo>
                  <a:pt x="93594" y="126846"/>
                </a:lnTo>
                <a:cubicBezTo>
                  <a:pt x="88605" y="129157"/>
                  <a:pt x="82845" y="129157"/>
                  <a:pt x="77856" y="126846"/>
                </a:cubicBezTo>
                <a:lnTo>
                  <a:pt x="4655" y="93025"/>
                </a:lnTo>
                <a:cubicBezTo>
                  <a:pt x="1808" y="91686"/>
                  <a:pt x="0" y="88839"/>
                  <a:pt x="0" y="85725"/>
                </a:cubicBezTo>
                <a:cubicBezTo>
                  <a:pt x="0" y="82611"/>
                  <a:pt x="1808" y="79731"/>
                  <a:pt x="4655" y="78425"/>
                </a:cubicBezTo>
                <a:lnTo>
                  <a:pt x="16073" y="73134"/>
                </a:lnTo>
                <a:close/>
                <a:moveTo>
                  <a:pt x="4655" y="121287"/>
                </a:moveTo>
                <a:lnTo>
                  <a:pt x="16073" y="115997"/>
                </a:lnTo>
                <a:lnTo>
                  <a:pt x="71091" y="141413"/>
                </a:lnTo>
                <a:cubicBezTo>
                  <a:pt x="80367" y="145699"/>
                  <a:pt x="91049" y="145699"/>
                  <a:pt x="100325" y="141413"/>
                </a:cubicBezTo>
                <a:lnTo>
                  <a:pt x="155343" y="115997"/>
                </a:lnTo>
                <a:lnTo>
                  <a:pt x="166762" y="121287"/>
                </a:lnTo>
                <a:cubicBezTo>
                  <a:pt x="169608" y="122593"/>
                  <a:pt x="171417" y="125440"/>
                  <a:pt x="171417" y="128588"/>
                </a:cubicBezTo>
                <a:cubicBezTo>
                  <a:pt x="171417" y="131735"/>
                  <a:pt x="169608" y="134582"/>
                  <a:pt x="166762" y="135888"/>
                </a:cubicBezTo>
                <a:lnTo>
                  <a:pt x="93561" y="169709"/>
                </a:lnTo>
                <a:cubicBezTo>
                  <a:pt x="88571" y="172019"/>
                  <a:pt x="82812" y="172019"/>
                  <a:pt x="77822" y="169709"/>
                </a:cubicBezTo>
                <a:lnTo>
                  <a:pt x="4655" y="135888"/>
                </a:lnTo>
                <a:cubicBezTo>
                  <a:pt x="1808" y="134548"/>
                  <a:pt x="0" y="131702"/>
                  <a:pt x="0" y="128588"/>
                </a:cubicBezTo>
                <a:cubicBezTo>
                  <a:pt x="0" y="125473"/>
                  <a:pt x="1808" y="122593"/>
                  <a:pt x="4655" y="121287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0" name="Text 28"/>
          <p:cNvSpPr/>
          <p:nvPr/>
        </p:nvSpPr>
        <p:spPr>
          <a:xfrm>
            <a:off x="4651375" y="3905250"/>
            <a:ext cx="3228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Analyse de texture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432300" y="4248150"/>
            <a:ext cx="343852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texture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correspond à une distribution non aléatoire des orientations cristallines. Elle modifie l'intensité relative des pics.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435475" y="5013325"/>
            <a:ext cx="3359150" cy="539750"/>
          </a:xfrm>
          <a:custGeom>
            <a:avLst/>
            <a:gdLst/>
            <a:ahLst/>
            <a:cxnLst/>
            <a:rect l="l" t="t" r="r" b="b"/>
            <a:pathLst>
              <a:path w="3359150" h="539750">
                <a:moveTo>
                  <a:pt x="38101" y="0"/>
                </a:moveTo>
                <a:lnTo>
                  <a:pt x="3321049" y="0"/>
                </a:lnTo>
                <a:cubicBezTo>
                  <a:pt x="3342092" y="0"/>
                  <a:pt x="3359150" y="17058"/>
                  <a:pt x="3359150" y="38101"/>
                </a:cubicBezTo>
                <a:lnTo>
                  <a:pt x="3359150" y="501649"/>
                </a:lnTo>
                <a:cubicBezTo>
                  <a:pt x="3359150" y="522692"/>
                  <a:pt x="3342092" y="539750"/>
                  <a:pt x="3321049" y="539750"/>
                </a:cubicBezTo>
                <a:lnTo>
                  <a:pt x="38101" y="539750"/>
                </a:lnTo>
                <a:cubicBezTo>
                  <a:pt x="17058" y="539750"/>
                  <a:pt x="0" y="522692"/>
                  <a:pt x="0" y="50164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514850" y="5092703"/>
            <a:ext cx="326707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Applications : matériaux déformés, films minces, procédés de fabrication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8121650" y="1143000"/>
            <a:ext cx="3686175" cy="2457450"/>
          </a:xfrm>
          <a:custGeom>
            <a:avLst/>
            <a:gdLst/>
            <a:ahLst/>
            <a:cxnLst/>
            <a:rect l="l" t="t" r="r" b="b"/>
            <a:pathLst>
              <a:path w="3686175" h="2457450">
                <a:moveTo>
                  <a:pt x="38100" y="0"/>
                </a:moveTo>
                <a:lnTo>
                  <a:pt x="3609969" y="0"/>
                </a:lnTo>
                <a:cubicBezTo>
                  <a:pt x="3652057" y="0"/>
                  <a:pt x="3686175" y="34118"/>
                  <a:pt x="3686175" y="76206"/>
                </a:cubicBezTo>
                <a:lnTo>
                  <a:pt x="3686175" y="2381244"/>
                </a:lnTo>
                <a:cubicBezTo>
                  <a:pt x="3686175" y="2423332"/>
                  <a:pt x="3652057" y="2457450"/>
                  <a:pt x="3609969" y="2457450"/>
                </a:cubicBez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35" name="Shape 33"/>
          <p:cNvSpPr/>
          <p:nvPr/>
        </p:nvSpPr>
        <p:spPr>
          <a:xfrm>
            <a:off x="8121650" y="114300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38100" y="0"/>
                </a:moveTo>
                <a:lnTo>
                  <a:pt x="38100" y="0"/>
                </a:lnTo>
                <a:lnTo>
                  <a:pt x="38100" y="2457450"/>
                </a:ln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6" name="Shape 34"/>
          <p:cNvSpPr/>
          <p:nvPr/>
        </p:nvSpPr>
        <p:spPr>
          <a:xfrm>
            <a:off x="8338344" y="1343025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117872" y="0"/>
                </a:moveTo>
                <a:cubicBezTo>
                  <a:pt x="123799" y="0"/>
                  <a:pt x="128588" y="4789"/>
                  <a:pt x="128588" y="10716"/>
                </a:cubicBezTo>
                <a:cubicBezTo>
                  <a:pt x="128588" y="30071"/>
                  <a:pt x="120417" y="45809"/>
                  <a:pt x="109366" y="59103"/>
                </a:cubicBezTo>
                <a:cubicBezTo>
                  <a:pt x="101296" y="68781"/>
                  <a:pt x="91351" y="77554"/>
                  <a:pt x="81372" y="85725"/>
                </a:cubicBezTo>
                <a:cubicBezTo>
                  <a:pt x="91351" y="93929"/>
                  <a:pt x="101296" y="102669"/>
                  <a:pt x="109366" y="112347"/>
                </a:cubicBezTo>
                <a:cubicBezTo>
                  <a:pt x="120417" y="125607"/>
                  <a:pt x="128588" y="141379"/>
                  <a:pt x="128588" y="160734"/>
                </a:cubicBezTo>
                <a:cubicBezTo>
                  <a:pt x="128588" y="166661"/>
                  <a:pt x="123799" y="171450"/>
                  <a:pt x="117872" y="171450"/>
                </a:cubicBezTo>
                <a:cubicBezTo>
                  <a:pt x="111945" y="171450"/>
                  <a:pt x="107156" y="166661"/>
                  <a:pt x="107156" y="160734"/>
                </a:cubicBezTo>
                <a:lnTo>
                  <a:pt x="21431" y="160734"/>
                </a:lnTo>
                <a:cubicBezTo>
                  <a:pt x="21431" y="166661"/>
                  <a:pt x="16643" y="171450"/>
                  <a:pt x="10716" y="171450"/>
                </a:cubicBezTo>
                <a:cubicBezTo>
                  <a:pt x="4789" y="171450"/>
                  <a:pt x="0" y="166661"/>
                  <a:pt x="0" y="160734"/>
                </a:cubicBezTo>
                <a:cubicBezTo>
                  <a:pt x="0" y="141379"/>
                  <a:pt x="8171" y="125641"/>
                  <a:pt x="19221" y="112347"/>
                </a:cubicBezTo>
                <a:cubicBezTo>
                  <a:pt x="27291" y="102669"/>
                  <a:pt x="37237" y="93929"/>
                  <a:pt x="47216" y="85725"/>
                </a:cubicBezTo>
                <a:cubicBezTo>
                  <a:pt x="37237" y="77521"/>
                  <a:pt x="27291" y="68781"/>
                  <a:pt x="19221" y="59103"/>
                </a:cubicBezTo>
                <a:cubicBezTo>
                  <a:pt x="8171" y="45809"/>
                  <a:pt x="0" y="30071"/>
                  <a:pt x="0" y="10716"/>
                </a:cubicBezTo>
                <a:cubicBezTo>
                  <a:pt x="0" y="4789"/>
                  <a:pt x="4789" y="0"/>
                  <a:pt x="10716" y="0"/>
                </a:cubicBezTo>
                <a:cubicBezTo>
                  <a:pt x="16643" y="0"/>
                  <a:pt x="21431" y="4789"/>
                  <a:pt x="21431" y="10716"/>
                </a:cubicBezTo>
                <a:lnTo>
                  <a:pt x="107156" y="10716"/>
                </a:lnTo>
                <a:cubicBezTo>
                  <a:pt x="107156" y="4789"/>
                  <a:pt x="111945" y="0"/>
                  <a:pt x="117872" y="0"/>
                </a:cubicBezTo>
                <a:close/>
                <a:moveTo>
                  <a:pt x="94934" y="128588"/>
                </a:moveTo>
                <a:lnTo>
                  <a:pt x="33687" y="128588"/>
                </a:lnTo>
                <a:cubicBezTo>
                  <a:pt x="30941" y="132104"/>
                  <a:pt x="28631" y="135653"/>
                  <a:pt x="26789" y="139303"/>
                </a:cubicBezTo>
                <a:lnTo>
                  <a:pt x="101865" y="139303"/>
                </a:lnTo>
                <a:cubicBezTo>
                  <a:pt x="99990" y="135653"/>
                  <a:pt x="97680" y="132104"/>
                  <a:pt x="94967" y="128588"/>
                </a:cubicBezTo>
                <a:close/>
                <a:moveTo>
                  <a:pt x="79697" y="112514"/>
                </a:moveTo>
                <a:cubicBezTo>
                  <a:pt x="74909" y="108161"/>
                  <a:pt x="69719" y="103875"/>
                  <a:pt x="64294" y="99454"/>
                </a:cubicBezTo>
                <a:cubicBezTo>
                  <a:pt x="58869" y="103841"/>
                  <a:pt x="53679" y="108161"/>
                  <a:pt x="48890" y="112514"/>
                </a:cubicBezTo>
                <a:lnTo>
                  <a:pt x="79697" y="112514"/>
                </a:lnTo>
                <a:close/>
                <a:moveTo>
                  <a:pt x="33654" y="42863"/>
                </a:moveTo>
                <a:lnTo>
                  <a:pt x="94900" y="42863"/>
                </a:lnTo>
                <a:cubicBezTo>
                  <a:pt x="97646" y="39346"/>
                  <a:pt x="99957" y="35797"/>
                  <a:pt x="101798" y="32147"/>
                </a:cubicBezTo>
                <a:lnTo>
                  <a:pt x="26756" y="32147"/>
                </a:lnTo>
                <a:cubicBezTo>
                  <a:pt x="28631" y="35797"/>
                  <a:pt x="30941" y="39346"/>
                  <a:pt x="33654" y="42863"/>
                </a:cubicBezTo>
                <a:close/>
                <a:moveTo>
                  <a:pt x="48890" y="58936"/>
                </a:moveTo>
                <a:cubicBezTo>
                  <a:pt x="53679" y="63289"/>
                  <a:pt x="58869" y="67575"/>
                  <a:pt x="64294" y="71996"/>
                </a:cubicBezTo>
                <a:cubicBezTo>
                  <a:pt x="69719" y="67609"/>
                  <a:pt x="74909" y="63289"/>
                  <a:pt x="79697" y="58936"/>
                </a:cubicBezTo>
                <a:lnTo>
                  <a:pt x="48890" y="58936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37" name="Text 35"/>
          <p:cNvSpPr/>
          <p:nvPr/>
        </p:nvSpPr>
        <p:spPr>
          <a:xfrm>
            <a:off x="8512175" y="1295400"/>
            <a:ext cx="3228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Biologie structurale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8293100" y="1638300"/>
            <a:ext cx="343852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cristallographie des macromolécules biologiques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(protéines, ADN, ARN) est une application majeure de la DRX sur monocristal.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296275" y="2403475"/>
            <a:ext cx="3359150" cy="920750"/>
          </a:xfrm>
          <a:custGeom>
            <a:avLst/>
            <a:gdLst/>
            <a:ahLst/>
            <a:cxnLst/>
            <a:rect l="l" t="t" r="r" b="b"/>
            <a:pathLst>
              <a:path w="3359150" h="920750">
                <a:moveTo>
                  <a:pt x="38101" y="0"/>
                </a:moveTo>
                <a:lnTo>
                  <a:pt x="3321049" y="0"/>
                </a:lnTo>
                <a:cubicBezTo>
                  <a:pt x="3342092" y="0"/>
                  <a:pt x="3359150" y="17058"/>
                  <a:pt x="3359150" y="38101"/>
                </a:cubicBezTo>
                <a:lnTo>
                  <a:pt x="3359150" y="882649"/>
                </a:lnTo>
                <a:cubicBezTo>
                  <a:pt x="3359150" y="903692"/>
                  <a:pt x="3342092" y="920750"/>
                  <a:pt x="3321049" y="920750"/>
                </a:cubicBezTo>
                <a:lnTo>
                  <a:pt x="38101" y="920750"/>
                </a:lnTo>
                <a:cubicBezTo>
                  <a:pt x="17058" y="920750"/>
                  <a:pt x="0" y="903692"/>
                  <a:pt x="0" y="88264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375650" y="2482853"/>
            <a:ext cx="1313458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Réalisations célèbres :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8375650" y="2711453"/>
            <a:ext cx="32575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 Structure de l'ADN (Watson &amp; Crick, 1953)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8375650" y="2901953"/>
            <a:ext cx="32575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 Myoglobine (Kendrew, 1958)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8375650" y="3092453"/>
            <a:ext cx="3257550" cy="15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 Ribosome (2009, Prix Nobel)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8121650" y="3752850"/>
            <a:ext cx="3686175" cy="2457450"/>
          </a:xfrm>
          <a:custGeom>
            <a:avLst/>
            <a:gdLst/>
            <a:ahLst/>
            <a:cxnLst/>
            <a:rect l="l" t="t" r="r" b="b"/>
            <a:pathLst>
              <a:path w="3686175" h="2457450">
                <a:moveTo>
                  <a:pt x="38100" y="0"/>
                </a:moveTo>
                <a:lnTo>
                  <a:pt x="3609969" y="0"/>
                </a:lnTo>
                <a:cubicBezTo>
                  <a:pt x="3652057" y="0"/>
                  <a:pt x="3686175" y="34118"/>
                  <a:pt x="3686175" y="76206"/>
                </a:cubicBezTo>
                <a:lnTo>
                  <a:pt x="3686175" y="2381244"/>
                </a:lnTo>
                <a:cubicBezTo>
                  <a:pt x="3686175" y="2423332"/>
                  <a:pt x="3652057" y="2457450"/>
                  <a:pt x="3609969" y="2457450"/>
                </a:cubicBez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45" name="Shape 43"/>
          <p:cNvSpPr/>
          <p:nvPr/>
        </p:nvSpPr>
        <p:spPr>
          <a:xfrm>
            <a:off x="8121650" y="3752850"/>
            <a:ext cx="38100" cy="2457450"/>
          </a:xfrm>
          <a:custGeom>
            <a:avLst/>
            <a:gdLst/>
            <a:ahLst/>
            <a:cxnLst/>
            <a:rect l="l" t="t" r="r" b="b"/>
            <a:pathLst>
              <a:path w="38100" h="2457450">
                <a:moveTo>
                  <a:pt x="38100" y="0"/>
                </a:moveTo>
                <a:lnTo>
                  <a:pt x="38100" y="0"/>
                </a:lnTo>
                <a:lnTo>
                  <a:pt x="38100" y="2457450"/>
                </a:lnTo>
                <a:lnTo>
                  <a:pt x="38100" y="2457450"/>
                </a:lnTo>
                <a:cubicBezTo>
                  <a:pt x="17072" y="2457450"/>
                  <a:pt x="0" y="2440378"/>
                  <a:pt x="0" y="24193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46" name="Shape 44"/>
          <p:cNvSpPr/>
          <p:nvPr/>
        </p:nvSpPr>
        <p:spPr>
          <a:xfrm>
            <a:off x="8327628" y="3952875"/>
            <a:ext cx="150019" cy="171450"/>
          </a:xfrm>
          <a:custGeom>
            <a:avLst/>
            <a:gdLst/>
            <a:ahLst/>
            <a:cxnLst/>
            <a:rect l="l" t="t" r="r" b="b"/>
            <a:pathLst>
              <a:path w="150019" h="171450">
                <a:moveTo>
                  <a:pt x="0" y="32147"/>
                </a:moveTo>
                <a:cubicBezTo>
                  <a:pt x="0" y="20326"/>
                  <a:pt x="9611" y="10716"/>
                  <a:pt x="21431" y="10716"/>
                </a:cubicBezTo>
                <a:lnTo>
                  <a:pt x="128588" y="10716"/>
                </a:lnTo>
                <a:cubicBezTo>
                  <a:pt x="140408" y="10716"/>
                  <a:pt x="150019" y="20326"/>
                  <a:pt x="150019" y="32147"/>
                </a:cubicBezTo>
                <a:lnTo>
                  <a:pt x="150019" y="139303"/>
                </a:lnTo>
                <a:cubicBezTo>
                  <a:pt x="150019" y="151124"/>
                  <a:pt x="140408" y="160734"/>
                  <a:pt x="128588" y="160734"/>
                </a:cubicBezTo>
                <a:lnTo>
                  <a:pt x="21431" y="160734"/>
                </a:lnTo>
                <a:cubicBezTo>
                  <a:pt x="9611" y="160734"/>
                  <a:pt x="0" y="151124"/>
                  <a:pt x="0" y="139303"/>
                </a:cubicBezTo>
                <a:lnTo>
                  <a:pt x="0" y="32147"/>
                </a:lnTo>
                <a:close/>
                <a:moveTo>
                  <a:pt x="16073" y="123230"/>
                </a:moveTo>
                <a:lnTo>
                  <a:pt x="16073" y="133945"/>
                </a:lnTo>
                <a:cubicBezTo>
                  <a:pt x="16073" y="136892"/>
                  <a:pt x="18484" y="139303"/>
                  <a:pt x="21431" y="139303"/>
                </a:cubicBezTo>
                <a:lnTo>
                  <a:pt x="32147" y="139303"/>
                </a:lnTo>
                <a:cubicBezTo>
                  <a:pt x="35094" y="139303"/>
                  <a:pt x="37505" y="136892"/>
                  <a:pt x="37505" y="133945"/>
                </a:cubicBezTo>
                <a:lnTo>
                  <a:pt x="37505" y="123230"/>
                </a:lnTo>
                <a:cubicBezTo>
                  <a:pt x="37505" y="120283"/>
                  <a:pt x="35094" y="117872"/>
                  <a:pt x="32147" y="117872"/>
                </a:cubicBezTo>
                <a:lnTo>
                  <a:pt x="21431" y="117872"/>
                </a:lnTo>
                <a:cubicBezTo>
                  <a:pt x="18484" y="117872"/>
                  <a:pt x="16073" y="120283"/>
                  <a:pt x="16073" y="123230"/>
                </a:cubicBezTo>
                <a:close/>
                <a:moveTo>
                  <a:pt x="117872" y="117872"/>
                </a:moveTo>
                <a:cubicBezTo>
                  <a:pt x="114925" y="117872"/>
                  <a:pt x="112514" y="120283"/>
                  <a:pt x="112514" y="123230"/>
                </a:cubicBezTo>
                <a:lnTo>
                  <a:pt x="112514" y="133945"/>
                </a:lnTo>
                <a:cubicBezTo>
                  <a:pt x="112514" y="136892"/>
                  <a:pt x="114925" y="139303"/>
                  <a:pt x="117872" y="139303"/>
                </a:cubicBezTo>
                <a:lnTo>
                  <a:pt x="128588" y="139303"/>
                </a:lnTo>
                <a:cubicBezTo>
                  <a:pt x="131534" y="139303"/>
                  <a:pt x="133945" y="136892"/>
                  <a:pt x="133945" y="133945"/>
                </a:cubicBezTo>
                <a:lnTo>
                  <a:pt x="133945" y="123230"/>
                </a:lnTo>
                <a:cubicBezTo>
                  <a:pt x="133945" y="120283"/>
                  <a:pt x="131534" y="117872"/>
                  <a:pt x="128588" y="117872"/>
                </a:cubicBezTo>
                <a:lnTo>
                  <a:pt x="117872" y="117872"/>
                </a:lnTo>
                <a:close/>
                <a:moveTo>
                  <a:pt x="16073" y="80367"/>
                </a:moveTo>
                <a:lnTo>
                  <a:pt x="16073" y="91083"/>
                </a:lnTo>
                <a:cubicBezTo>
                  <a:pt x="16073" y="94030"/>
                  <a:pt x="18484" y="96441"/>
                  <a:pt x="21431" y="96441"/>
                </a:cubicBezTo>
                <a:lnTo>
                  <a:pt x="32147" y="96441"/>
                </a:lnTo>
                <a:cubicBezTo>
                  <a:pt x="35094" y="96441"/>
                  <a:pt x="37505" y="94030"/>
                  <a:pt x="37505" y="91083"/>
                </a:cubicBezTo>
                <a:lnTo>
                  <a:pt x="37505" y="80367"/>
                </a:lnTo>
                <a:cubicBezTo>
                  <a:pt x="37505" y="77420"/>
                  <a:pt x="35094" y="75009"/>
                  <a:pt x="32147" y="75009"/>
                </a:cubicBezTo>
                <a:lnTo>
                  <a:pt x="21431" y="75009"/>
                </a:lnTo>
                <a:cubicBezTo>
                  <a:pt x="18484" y="75009"/>
                  <a:pt x="16073" y="77420"/>
                  <a:pt x="16073" y="80367"/>
                </a:cubicBezTo>
                <a:close/>
                <a:moveTo>
                  <a:pt x="117872" y="75009"/>
                </a:moveTo>
                <a:cubicBezTo>
                  <a:pt x="114925" y="75009"/>
                  <a:pt x="112514" y="77420"/>
                  <a:pt x="112514" y="80367"/>
                </a:cubicBezTo>
                <a:lnTo>
                  <a:pt x="112514" y="91083"/>
                </a:lnTo>
                <a:cubicBezTo>
                  <a:pt x="112514" y="94030"/>
                  <a:pt x="114925" y="96441"/>
                  <a:pt x="117872" y="96441"/>
                </a:cubicBezTo>
                <a:lnTo>
                  <a:pt x="128588" y="96441"/>
                </a:lnTo>
                <a:cubicBezTo>
                  <a:pt x="131534" y="96441"/>
                  <a:pt x="133945" y="94030"/>
                  <a:pt x="133945" y="91083"/>
                </a:cubicBezTo>
                <a:lnTo>
                  <a:pt x="133945" y="80367"/>
                </a:lnTo>
                <a:cubicBezTo>
                  <a:pt x="133945" y="77420"/>
                  <a:pt x="131534" y="75009"/>
                  <a:pt x="128588" y="75009"/>
                </a:cubicBezTo>
                <a:lnTo>
                  <a:pt x="117872" y="75009"/>
                </a:lnTo>
                <a:close/>
                <a:moveTo>
                  <a:pt x="16073" y="37505"/>
                </a:moveTo>
                <a:lnTo>
                  <a:pt x="16073" y="48220"/>
                </a:lnTo>
                <a:cubicBezTo>
                  <a:pt x="16073" y="51167"/>
                  <a:pt x="18484" y="53578"/>
                  <a:pt x="21431" y="53578"/>
                </a:cubicBezTo>
                <a:lnTo>
                  <a:pt x="32147" y="53578"/>
                </a:lnTo>
                <a:cubicBezTo>
                  <a:pt x="35094" y="53578"/>
                  <a:pt x="37505" y="51167"/>
                  <a:pt x="37505" y="48220"/>
                </a:cubicBezTo>
                <a:lnTo>
                  <a:pt x="37505" y="37505"/>
                </a:lnTo>
                <a:cubicBezTo>
                  <a:pt x="37505" y="34558"/>
                  <a:pt x="35094" y="32147"/>
                  <a:pt x="32147" y="32147"/>
                </a:cubicBezTo>
                <a:lnTo>
                  <a:pt x="21431" y="32147"/>
                </a:lnTo>
                <a:cubicBezTo>
                  <a:pt x="18484" y="32147"/>
                  <a:pt x="16073" y="34558"/>
                  <a:pt x="16073" y="37505"/>
                </a:cubicBezTo>
                <a:close/>
                <a:moveTo>
                  <a:pt x="117872" y="32147"/>
                </a:moveTo>
                <a:cubicBezTo>
                  <a:pt x="114925" y="32147"/>
                  <a:pt x="112514" y="34558"/>
                  <a:pt x="112514" y="37505"/>
                </a:cubicBezTo>
                <a:lnTo>
                  <a:pt x="112514" y="48220"/>
                </a:lnTo>
                <a:cubicBezTo>
                  <a:pt x="112514" y="51167"/>
                  <a:pt x="114925" y="53578"/>
                  <a:pt x="117872" y="53578"/>
                </a:cubicBezTo>
                <a:lnTo>
                  <a:pt x="128588" y="53578"/>
                </a:lnTo>
                <a:cubicBezTo>
                  <a:pt x="131534" y="53578"/>
                  <a:pt x="133945" y="51167"/>
                  <a:pt x="133945" y="48220"/>
                </a:cubicBezTo>
                <a:lnTo>
                  <a:pt x="133945" y="37505"/>
                </a:lnTo>
                <a:cubicBezTo>
                  <a:pt x="133945" y="34558"/>
                  <a:pt x="131534" y="32147"/>
                  <a:pt x="128588" y="32147"/>
                </a:cubicBezTo>
                <a:lnTo>
                  <a:pt x="117872" y="32147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47" name="Text 45"/>
          <p:cNvSpPr/>
          <p:nvPr/>
        </p:nvSpPr>
        <p:spPr>
          <a:xfrm>
            <a:off x="8512175" y="3905250"/>
            <a:ext cx="3228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Couches minces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8293100" y="4248150"/>
            <a:ext cx="343852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réflectométrie X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(XRR) permet de caractériser l'épaisseur, la densité et la rugosité des couches minces.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8296275" y="5013325"/>
            <a:ext cx="3359150" cy="539750"/>
          </a:xfrm>
          <a:custGeom>
            <a:avLst/>
            <a:gdLst/>
            <a:ahLst/>
            <a:cxnLst/>
            <a:rect l="l" t="t" r="r" b="b"/>
            <a:pathLst>
              <a:path w="3359150" h="539750">
                <a:moveTo>
                  <a:pt x="38101" y="0"/>
                </a:moveTo>
                <a:lnTo>
                  <a:pt x="3321049" y="0"/>
                </a:lnTo>
                <a:cubicBezTo>
                  <a:pt x="3342092" y="0"/>
                  <a:pt x="3359150" y="17058"/>
                  <a:pt x="3359150" y="38101"/>
                </a:cubicBezTo>
                <a:lnTo>
                  <a:pt x="3359150" y="501649"/>
                </a:lnTo>
                <a:cubicBezTo>
                  <a:pt x="3359150" y="522692"/>
                  <a:pt x="3342092" y="539750"/>
                  <a:pt x="3321049" y="539750"/>
                </a:cubicBezTo>
                <a:lnTo>
                  <a:pt x="38101" y="539750"/>
                </a:lnTo>
                <a:cubicBezTo>
                  <a:pt x="17058" y="539750"/>
                  <a:pt x="0" y="522692"/>
                  <a:pt x="0" y="50164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8375650" y="5092703"/>
            <a:ext cx="326707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Applications : semi-conducteurs, revêtements, nanotechnologies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408384" y="6305550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64044" y="-6746"/>
                </a:moveTo>
                <a:cubicBezTo>
                  <a:pt x="60554" y="-8881"/>
                  <a:pt x="56153" y="-8881"/>
                  <a:pt x="52663" y="-6746"/>
                </a:cubicBezTo>
                <a:cubicBezTo>
                  <a:pt x="46308" y="-2865"/>
                  <a:pt x="42375" y="-1823"/>
                  <a:pt x="34926" y="-1979"/>
                </a:cubicBezTo>
                <a:cubicBezTo>
                  <a:pt x="30837" y="-2084"/>
                  <a:pt x="27035" y="130"/>
                  <a:pt x="25055" y="3724"/>
                </a:cubicBezTo>
                <a:cubicBezTo>
                  <a:pt x="21487" y="10262"/>
                  <a:pt x="18596" y="13153"/>
                  <a:pt x="12059" y="16721"/>
                </a:cubicBezTo>
                <a:cubicBezTo>
                  <a:pt x="8465" y="18674"/>
                  <a:pt x="6277" y="22503"/>
                  <a:pt x="6355" y="26592"/>
                </a:cubicBezTo>
                <a:cubicBezTo>
                  <a:pt x="6537" y="34041"/>
                  <a:pt x="5469" y="37973"/>
                  <a:pt x="1589" y="44328"/>
                </a:cubicBezTo>
                <a:cubicBezTo>
                  <a:pt x="-547" y="47818"/>
                  <a:pt x="-547" y="52220"/>
                  <a:pt x="1589" y="55710"/>
                </a:cubicBezTo>
                <a:cubicBezTo>
                  <a:pt x="5469" y="62065"/>
                  <a:pt x="6511" y="65998"/>
                  <a:pt x="6355" y="73447"/>
                </a:cubicBezTo>
                <a:cubicBezTo>
                  <a:pt x="6251" y="77536"/>
                  <a:pt x="8465" y="81338"/>
                  <a:pt x="12059" y="83318"/>
                </a:cubicBezTo>
                <a:cubicBezTo>
                  <a:pt x="17815" y="86469"/>
                  <a:pt x="20732" y="89074"/>
                  <a:pt x="23805" y="94126"/>
                </a:cubicBezTo>
                <a:lnTo>
                  <a:pt x="11121" y="119416"/>
                </a:lnTo>
                <a:cubicBezTo>
                  <a:pt x="9585" y="122515"/>
                  <a:pt x="10835" y="126266"/>
                  <a:pt x="13908" y="127802"/>
                </a:cubicBezTo>
                <a:lnTo>
                  <a:pt x="36307" y="139002"/>
                </a:lnTo>
                <a:cubicBezTo>
                  <a:pt x="39302" y="140486"/>
                  <a:pt x="42948" y="139366"/>
                  <a:pt x="44563" y="136449"/>
                </a:cubicBezTo>
                <a:lnTo>
                  <a:pt x="58315" y="111681"/>
                </a:lnTo>
                <a:lnTo>
                  <a:pt x="72066" y="136449"/>
                </a:lnTo>
                <a:cubicBezTo>
                  <a:pt x="73681" y="139366"/>
                  <a:pt x="77327" y="140512"/>
                  <a:pt x="80323" y="139002"/>
                </a:cubicBezTo>
                <a:lnTo>
                  <a:pt x="102721" y="127802"/>
                </a:lnTo>
                <a:cubicBezTo>
                  <a:pt x="105821" y="126266"/>
                  <a:pt x="107071" y="122515"/>
                  <a:pt x="105508" y="119416"/>
                </a:cubicBezTo>
                <a:lnTo>
                  <a:pt x="92850" y="94100"/>
                </a:lnTo>
                <a:cubicBezTo>
                  <a:pt x="95897" y="89048"/>
                  <a:pt x="98840" y="86443"/>
                  <a:pt x="104596" y="83292"/>
                </a:cubicBezTo>
                <a:cubicBezTo>
                  <a:pt x="108191" y="81338"/>
                  <a:pt x="110378" y="77510"/>
                  <a:pt x="110300" y="73421"/>
                </a:cubicBezTo>
                <a:cubicBezTo>
                  <a:pt x="110118" y="65972"/>
                  <a:pt x="111186" y="62039"/>
                  <a:pt x="115066" y="55684"/>
                </a:cubicBezTo>
                <a:cubicBezTo>
                  <a:pt x="117202" y="52194"/>
                  <a:pt x="117202" y="47792"/>
                  <a:pt x="115066" y="44302"/>
                </a:cubicBezTo>
                <a:cubicBezTo>
                  <a:pt x="111186" y="37947"/>
                  <a:pt x="110144" y="34015"/>
                  <a:pt x="110300" y="26566"/>
                </a:cubicBezTo>
                <a:cubicBezTo>
                  <a:pt x="110404" y="22477"/>
                  <a:pt x="108191" y="18674"/>
                  <a:pt x="104596" y="16695"/>
                </a:cubicBezTo>
                <a:cubicBezTo>
                  <a:pt x="98059" y="13127"/>
                  <a:pt x="95168" y="10236"/>
                  <a:pt x="91600" y="3698"/>
                </a:cubicBezTo>
                <a:cubicBezTo>
                  <a:pt x="89647" y="104"/>
                  <a:pt x="85818" y="-2084"/>
                  <a:pt x="81729" y="-2005"/>
                </a:cubicBezTo>
                <a:cubicBezTo>
                  <a:pt x="74280" y="-1823"/>
                  <a:pt x="70347" y="-2891"/>
                  <a:pt x="63992" y="-6772"/>
                </a:cubicBezTo>
                <a:close/>
                <a:moveTo>
                  <a:pt x="58341" y="25003"/>
                </a:moveTo>
                <a:cubicBezTo>
                  <a:pt x="72140" y="25003"/>
                  <a:pt x="83344" y="36207"/>
                  <a:pt x="83344" y="50006"/>
                </a:cubicBezTo>
                <a:cubicBezTo>
                  <a:pt x="83344" y="63806"/>
                  <a:pt x="72140" y="75009"/>
                  <a:pt x="58341" y="75009"/>
                </a:cubicBezTo>
                <a:cubicBezTo>
                  <a:pt x="44541" y="75009"/>
                  <a:pt x="33337" y="63806"/>
                  <a:pt x="33337" y="50006"/>
                </a:cubicBezTo>
                <a:cubicBezTo>
                  <a:pt x="33337" y="36207"/>
                  <a:pt x="44541" y="25003"/>
                  <a:pt x="58341" y="25003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52" name="Text 50"/>
          <p:cNvSpPr/>
          <p:nvPr/>
        </p:nvSpPr>
        <p:spPr>
          <a:xfrm>
            <a:off x="581025" y="6286500"/>
            <a:ext cx="112966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Plus de 20 Prix Nobel de Chimie et de Physique ont été attribués pour des travaux liés à la diffraction des rayons X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0000">
                  <a:alpha val="5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8B0000">
                  <a:alpha val="10000"/>
                </a:srgbClr>
              </a:gs>
            </a:gsLst>
            <a:lin ang="2700000" scaled="1"/>
          </a:gradFill>
        </p:spPr>
      </p:sp>
      <p:sp>
        <p:nvSpPr>
          <p:cNvPr id="3" name="Shape 1"/>
          <p:cNvSpPr/>
          <p:nvPr/>
        </p:nvSpPr>
        <p:spPr>
          <a:xfrm>
            <a:off x="5202337" y="386562"/>
            <a:ext cx="1790700" cy="419100"/>
          </a:xfrm>
          <a:custGeom>
            <a:avLst/>
            <a:gdLst/>
            <a:ahLst/>
            <a:cxnLst/>
            <a:rect l="l" t="t" r="r" b="b"/>
            <a:pathLst>
              <a:path w="1790700" h="419100">
                <a:moveTo>
                  <a:pt x="209550" y="0"/>
                </a:moveTo>
                <a:lnTo>
                  <a:pt x="1581150" y="0"/>
                </a:lnTo>
                <a:cubicBezTo>
                  <a:pt x="1696804" y="0"/>
                  <a:pt x="1790700" y="93896"/>
                  <a:pt x="1790700" y="209550"/>
                </a:cubicBezTo>
                <a:lnTo>
                  <a:pt x="1790700" y="209550"/>
                </a:lnTo>
                <a:cubicBezTo>
                  <a:pt x="1790700" y="325204"/>
                  <a:pt x="1696804" y="419100"/>
                  <a:pt x="1581150" y="419100"/>
                </a:cubicBezTo>
                <a:lnTo>
                  <a:pt x="209550" y="419100"/>
                </a:lnTo>
                <a:cubicBezTo>
                  <a:pt x="93896" y="419100"/>
                  <a:pt x="0" y="325204"/>
                  <a:pt x="0" y="2095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</p:spPr>
      </p:sp>
      <p:sp>
        <p:nvSpPr>
          <p:cNvPr id="4" name="Text 2"/>
          <p:cNvSpPr/>
          <p:nvPr/>
        </p:nvSpPr>
        <p:spPr>
          <a:xfrm>
            <a:off x="5388075" y="469106"/>
            <a:ext cx="1415852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kern="0" spc="68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266700" y="1186662"/>
            <a:ext cx="11658600" cy="1143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diffraction des rayons X :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une fenêtre sur la structure atomique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486400" y="2558262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7" name="Text 5"/>
          <p:cNvSpPr/>
          <p:nvPr/>
        </p:nvSpPr>
        <p:spPr>
          <a:xfrm>
            <a:off x="1781175" y="2824962"/>
            <a:ext cx="8629650" cy="9334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Depuis sa découverte par Max von Laue en 1912 et la formulation de la loi de Bragg, la diffraction des rayons X a </a:t>
            </a:r>
            <a:r>
              <a:rPr lang="en-US" sz="15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révolutionné notre compréhension de la structure de la matière</a:t>
            </a:r>
            <a:r>
              <a:rPr lang="en-US" sz="15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. Cette technique analytique fondamentale reste indispensable dans de nombreux domaines scientifiques et industriels.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828800" y="4001300"/>
            <a:ext cx="2743200" cy="1676400"/>
          </a:xfrm>
          <a:custGeom>
            <a:avLst/>
            <a:gdLst/>
            <a:ahLst/>
            <a:cxnLst/>
            <a:rect l="l" t="t" r="r" b="b"/>
            <a:pathLst>
              <a:path w="2743200" h="1676400">
                <a:moveTo>
                  <a:pt x="38100" y="0"/>
                </a:moveTo>
                <a:lnTo>
                  <a:pt x="2705100" y="0"/>
                </a:lnTo>
                <a:cubicBezTo>
                  <a:pt x="2726142" y="0"/>
                  <a:pt x="2743200" y="17058"/>
                  <a:pt x="2743200" y="38100"/>
                </a:cubicBezTo>
                <a:lnTo>
                  <a:pt x="2743200" y="1600208"/>
                </a:lnTo>
                <a:cubicBezTo>
                  <a:pt x="2743200" y="1642288"/>
                  <a:pt x="2709088" y="1676400"/>
                  <a:pt x="2667008" y="1676400"/>
                </a:cubicBezTo>
                <a:lnTo>
                  <a:pt x="76192" y="1676400"/>
                </a:lnTo>
                <a:cubicBezTo>
                  <a:pt x="34112" y="1676400"/>
                  <a:pt x="0" y="1642288"/>
                  <a:pt x="0" y="1600208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9" name="Shape 7"/>
          <p:cNvSpPr/>
          <p:nvPr/>
        </p:nvSpPr>
        <p:spPr>
          <a:xfrm>
            <a:off x="1828800" y="40013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0" name="Shape 8"/>
          <p:cNvSpPr/>
          <p:nvPr/>
        </p:nvSpPr>
        <p:spPr>
          <a:xfrm>
            <a:off x="3059906" y="41727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98227" y="0"/>
                </a:moveTo>
                <a:cubicBezTo>
                  <a:pt x="83437" y="0"/>
                  <a:pt x="71438" y="11999"/>
                  <a:pt x="71438" y="26789"/>
                </a:cubicBezTo>
                <a:lnTo>
                  <a:pt x="71438" y="142875"/>
                </a:lnTo>
                <a:cubicBezTo>
                  <a:pt x="71438" y="157665"/>
                  <a:pt x="83437" y="169664"/>
                  <a:pt x="98227" y="169664"/>
                </a:cubicBezTo>
                <a:lnTo>
                  <a:pt x="133945" y="169664"/>
                </a:lnTo>
                <a:cubicBezTo>
                  <a:pt x="148735" y="169664"/>
                  <a:pt x="160734" y="157665"/>
                  <a:pt x="160734" y="142875"/>
                </a:cubicBezTo>
                <a:lnTo>
                  <a:pt x="160734" y="107156"/>
                </a:lnTo>
                <a:lnTo>
                  <a:pt x="178594" y="107156"/>
                </a:lnTo>
                <a:cubicBezTo>
                  <a:pt x="218052" y="107156"/>
                  <a:pt x="250031" y="139136"/>
                  <a:pt x="250031" y="178594"/>
                </a:cubicBezTo>
                <a:cubicBezTo>
                  <a:pt x="250031" y="218052"/>
                  <a:pt x="218052" y="250031"/>
                  <a:pt x="178594" y="250031"/>
                </a:cubicBezTo>
                <a:lnTo>
                  <a:pt x="17859" y="250031"/>
                </a:lnTo>
                <a:cubicBezTo>
                  <a:pt x="7981" y="250031"/>
                  <a:pt x="0" y="258012"/>
                  <a:pt x="0" y="267891"/>
                </a:cubicBezTo>
                <a:cubicBezTo>
                  <a:pt x="0" y="277769"/>
                  <a:pt x="7981" y="285750"/>
                  <a:pt x="17859" y="285750"/>
                </a:cubicBezTo>
                <a:lnTo>
                  <a:pt x="267891" y="285750"/>
                </a:lnTo>
                <a:cubicBezTo>
                  <a:pt x="277769" y="285750"/>
                  <a:pt x="285750" y="277769"/>
                  <a:pt x="285750" y="267891"/>
                </a:cubicBezTo>
                <a:cubicBezTo>
                  <a:pt x="285750" y="258012"/>
                  <a:pt x="277769" y="250031"/>
                  <a:pt x="267891" y="250031"/>
                </a:cubicBezTo>
                <a:lnTo>
                  <a:pt x="258459" y="250031"/>
                </a:lnTo>
                <a:cubicBezTo>
                  <a:pt x="275425" y="231056"/>
                  <a:pt x="285750" y="206053"/>
                  <a:pt x="285750" y="178594"/>
                </a:cubicBezTo>
                <a:cubicBezTo>
                  <a:pt x="285750" y="119435"/>
                  <a:pt x="237753" y="71438"/>
                  <a:pt x="178594" y="71438"/>
                </a:cubicBezTo>
                <a:lnTo>
                  <a:pt x="160734" y="71438"/>
                </a:lnTo>
                <a:lnTo>
                  <a:pt x="160734" y="26789"/>
                </a:lnTo>
                <a:cubicBezTo>
                  <a:pt x="160734" y="11999"/>
                  <a:pt x="148735" y="0"/>
                  <a:pt x="133945" y="0"/>
                </a:cubicBezTo>
                <a:lnTo>
                  <a:pt x="98227" y="0"/>
                </a:lnTo>
                <a:close/>
                <a:moveTo>
                  <a:pt x="66973" y="196453"/>
                </a:moveTo>
                <a:cubicBezTo>
                  <a:pt x="59550" y="196453"/>
                  <a:pt x="53578" y="202425"/>
                  <a:pt x="53578" y="209848"/>
                </a:cubicBezTo>
                <a:cubicBezTo>
                  <a:pt x="53578" y="217270"/>
                  <a:pt x="59550" y="223242"/>
                  <a:pt x="66973" y="223242"/>
                </a:cubicBezTo>
                <a:lnTo>
                  <a:pt x="165199" y="223242"/>
                </a:lnTo>
                <a:cubicBezTo>
                  <a:pt x="172622" y="223242"/>
                  <a:pt x="178594" y="217270"/>
                  <a:pt x="178594" y="209848"/>
                </a:cubicBezTo>
                <a:cubicBezTo>
                  <a:pt x="178594" y="202425"/>
                  <a:pt x="172622" y="196453"/>
                  <a:pt x="165199" y="196453"/>
                </a:cubicBezTo>
                <a:lnTo>
                  <a:pt x="66973" y="196453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11" name="Text 9"/>
          <p:cNvSpPr/>
          <p:nvPr/>
        </p:nvSpPr>
        <p:spPr>
          <a:xfrm>
            <a:off x="1938337" y="4534700"/>
            <a:ext cx="25241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Précision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943100" y="4839500"/>
            <a:ext cx="251460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Détermination des positions atomiques avec une précision de 10⁻⁴ nm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724400" y="4001300"/>
            <a:ext cx="2743200" cy="1676400"/>
          </a:xfrm>
          <a:custGeom>
            <a:avLst/>
            <a:gdLst/>
            <a:ahLst/>
            <a:cxnLst/>
            <a:rect l="l" t="t" r="r" b="b"/>
            <a:pathLst>
              <a:path w="2743200" h="1676400">
                <a:moveTo>
                  <a:pt x="38100" y="0"/>
                </a:moveTo>
                <a:lnTo>
                  <a:pt x="2705100" y="0"/>
                </a:lnTo>
                <a:cubicBezTo>
                  <a:pt x="2726142" y="0"/>
                  <a:pt x="2743200" y="17058"/>
                  <a:pt x="2743200" y="38100"/>
                </a:cubicBezTo>
                <a:lnTo>
                  <a:pt x="2743200" y="1600208"/>
                </a:lnTo>
                <a:cubicBezTo>
                  <a:pt x="2743200" y="1642288"/>
                  <a:pt x="2709088" y="1676400"/>
                  <a:pt x="2667008" y="1676400"/>
                </a:cubicBezTo>
                <a:lnTo>
                  <a:pt x="76192" y="1676400"/>
                </a:lnTo>
                <a:cubicBezTo>
                  <a:pt x="34112" y="1676400"/>
                  <a:pt x="0" y="1642288"/>
                  <a:pt x="0" y="1600208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4" name="Shape 12"/>
          <p:cNvSpPr/>
          <p:nvPr/>
        </p:nvSpPr>
        <p:spPr>
          <a:xfrm>
            <a:off x="4724400" y="40013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5" name="Shape 13"/>
          <p:cNvSpPr/>
          <p:nvPr/>
        </p:nvSpPr>
        <p:spPr>
          <a:xfrm>
            <a:off x="5955506" y="41727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96397" y="156270"/>
                </a:moveTo>
                <a:lnTo>
                  <a:pt x="89855" y="156270"/>
                </a:lnTo>
                <a:cubicBezTo>
                  <a:pt x="91473" y="192267"/>
                  <a:pt x="99454" y="225419"/>
                  <a:pt x="110784" y="249696"/>
                </a:cubicBezTo>
                <a:cubicBezTo>
                  <a:pt x="117146" y="263370"/>
                  <a:pt x="124011" y="273025"/>
                  <a:pt x="130373" y="278941"/>
                </a:cubicBezTo>
                <a:cubicBezTo>
                  <a:pt x="136624" y="284801"/>
                  <a:pt x="140922" y="285750"/>
                  <a:pt x="143154" y="285750"/>
                </a:cubicBezTo>
                <a:cubicBezTo>
                  <a:pt x="145386" y="285750"/>
                  <a:pt x="149684" y="284801"/>
                  <a:pt x="155935" y="278941"/>
                </a:cubicBezTo>
                <a:cubicBezTo>
                  <a:pt x="162297" y="273025"/>
                  <a:pt x="169162" y="263314"/>
                  <a:pt x="175524" y="249696"/>
                </a:cubicBezTo>
                <a:cubicBezTo>
                  <a:pt x="186854" y="225419"/>
                  <a:pt x="194835" y="192267"/>
                  <a:pt x="196453" y="156270"/>
                </a:cubicBezTo>
                <a:close/>
                <a:moveTo>
                  <a:pt x="89799" y="129480"/>
                </a:moveTo>
                <a:lnTo>
                  <a:pt x="196342" y="129480"/>
                </a:lnTo>
                <a:cubicBezTo>
                  <a:pt x="194779" y="93483"/>
                  <a:pt x="186798" y="60331"/>
                  <a:pt x="175468" y="36054"/>
                </a:cubicBezTo>
                <a:cubicBezTo>
                  <a:pt x="169106" y="22436"/>
                  <a:pt x="162241" y="12725"/>
                  <a:pt x="155879" y="6809"/>
                </a:cubicBezTo>
                <a:cubicBezTo>
                  <a:pt x="149628" y="949"/>
                  <a:pt x="145331" y="0"/>
                  <a:pt x="143098" y="0"/>
                </a:cubicBezTo>
                <a:cubicBezTo>
                  <a:pt x="140866" y="0"/>
                  <a:pt x="136568" y="949"/>
                  <a:pt x="130318" y="6809"/>
                </a:cubicBezTo>
                <a:cubicBezTo>
                  <a:pt x="123955" y="12725"/>
                  <a:pt x="117091" y="22436"/>
                  <a:pt x="110728" y="36054"/>
                </a:cubicBezTo>
                <a:cubicBezTo>
                  <a:pt x="99399" y="60331"/>
                  <a:pt x="91418" y="93483"/>
                  <a:pt x="89799" y="129480"/>
                </a:cubicBezTo>
                <a:close/>
                <a:moveTo>
                  <a:pt x="63010" y="129480"/>
                </a:moveTo>
                <a:cubicBezTo>
                  <a:pt x="64963" y="81707"/>
                  <a:pt x="77298" y="37337"/>
                  <a:pt x="95324" y="8204"/>
                </a:cubicBezTo>
                <a:cubicBezTo>
                  <a:pt x="43923" y="26398"/>
                  <a:pt x="6083" y="73223"/>
                  <a:pt x="837" y="129480"/>
                </a:cubicBezTo>
                <a:lnTo>
                  <a:pt x="63010" y="129480"/>
                </a:lnTo>
                <a:close/>
                <a:moveTo>
                  <a:pt x="837" y="156270"/>
                </a:moveTo>
                <a:cubicBezTo>
                  <a:pt x="6083" y="212527"/>
                  <a:pt x="43923" y="259352"/>
                  <a:pt x="95324" y="277546"/>
                </a:cubicBezTo>
                <a:cubicBezTo>
                  <a:pt x="77298" y="248413"/>
                  <a:pt x="64963" y="204043"/>
                  <a:pt x="63010" y="156270"/>
                </a:cubicBezTo>
                <a:lnTo>
                  <a:pt x="837" y="156270"/>
                </a:lnTo>
                <a:close/>
                <a:moveTo>
                  <a:pt x="223186" y="156270"/>
                </a:moveTo>
                <a:cubicBezTo>
                  <a:pt x="221233" y="204043"/>
                  <a:pt x="208899" y="248413"/>
                  <a:pt x="190872" y="277546"/>
                </a:cubicBezTo>
                <a:cubicBezTo>
                  <a:pt x="242274" y="259296"/>
                  <a:pt x="280113" y="212527"/>
                  <a:pt x="285359" y="156270"/>
                </a:cubicBezTo>
                <a:lnTo>
                  <a:pt x="223186" y="156270"/>
                </a:lnTo>
                <a:close/>
                <a:moveTo>
                  <a:pt x="285359" y="129480"/>
                </a:moveTo>
                <a:cubicBezTo>
                  <a:pt x="280113" y="73223"/>
                  <a:pt x="242274" y="26398"/>
                  <a:pt x="190872" y="8204"/>
                </a:cubicBezTo>
                <a:cubicBezTo>
                  <a:pt x="208899" y="37337"/>
                  <a:pt x="221233" y="81707"/>
                  <a:pt x="223186" y="129480"/>
                </a:cubicBezTo>
                <a:lnTo>
                  <a:pt x="285359" y="129480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16" name="Text 14"/>
          <p:cNvSpPr/>
          <p:nvPr/>
        </p:nvSpPr>
        <p:spPr>
          <a:xfrm>
            <a:off x="4833938" y="4534700"/>
            <a:ext cx="25241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Universalité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838700" y="4839500"/>
            <a:ext cx="251460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Application à tous les matériaux cristallins : inorganiques, organiques, biologiques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620000" y="4001300"/>
            <a:ext cx="2743200" cy="1676400"/>
          </a:xfrm>
          <a:custGeom>
            <a:avLst/>
            <a:gdLst/>
            <a:ahLst/>
            <a:cxnLst/>
            <a:rect l="l" t="t" r="r" b="b"/>
            <a:pathLst>
              <a:path w="2743200" h="1676400">
                <a:moveTo>
                  <a:pt x="38100" y="0"/>
                </a:moveTo>
                <a:lnTo>
                  <a:pt x="2705100" y="0"/>
                </a:lnTo>
                <a:cubicBezTo>
                  <a:pt x="2726142" y="0"/>
                  <a:pt x="2743200" y="17058"/>
                  <a:pt x="2743200" y="38100"/>
                </a:cubicBezTo>
                <a:lnTo>
                  <a:pt x="2743200" y="1600208"/>
                </a:lnTo>
                <a:cubicBezTo>
                  <a:pt x="2743200" y="1642288"/>
                  <a:pt x="2709088" y="1676400"/>
                  <a:pt x="2667008" y="1676400"/>
                </a:cubicBezTo>
                <a:lnTo>
                  <a:pt x="76192" y="1676400"/>
                </a:lnTo>
                <a:cubicBezTo>
                  <a:pt x="34112" y="1676400"/>
                  <a:pt x="0" y="1642288"/>
                  <a:pt x="0" y="1600208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9" name="Shape 17"/>
          <p:cNvSpPr/>
          <p:nvPr/>
        </p:nvSpPr>
        <p:spPr>
          <a:xfrm>
            <a:off x="7620000" y="40013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0" name="Shape 18"/>
          <p:cNvSpPr/>
          <p:nvPr/>
        </p:nvSpPr>
        <p:spPr>
          <a:xfrm>
            <a:off x="8851106" y="4172750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5719" y="35719"/>
                </a:moveTo>
                <a:cubicBezTo>
                  <a:pt x="35719" y="25840"/>
                  <a:pt x="27738" y="17859"/>
                  <a:pt x="17859" y="17859"/>
                </a:cubicBezTo>
                <a:cubicBezTo>
                  <a:pt x="7981" y="17859"/>
                  <a:pt x="0" y="25840"/>
                  <a:pt x="0" y="35719"/>
                </a:cubicBezTo>
                <a:lnTo>
                  <a:pt x="0" y="223242"/>
                </a:lnTo>
                <a:cubicBezTo>
                  <a:pt x="0" y="247910"/>
                  <a:pt x="19980" y="267891"/>
                  <a:pt x="44648" y="267891"/>
                </a:cubicBezTo>
                <a:lnTo>
                  <a:pt x="267891" y="267891"/>
                </a:lnTo>
                <a:cubicBezTo>
                  <a:pt x="277769" y="267891"/>
                  <a:pt x="285750" y="259910"/>
                  <a:pt x="285750" y="250031"/>
                </a:cubicBezTo>
                <a:cubicBezTo>
                  <a:pt x="285750" y="240153"/>
                  <a:pt x="277769" y="232172"/>
                  <a:pt x="267891" y="232172"/>
                </a:cubicBezTo>
                <a:lnTo>
                  <a:pt x="44648" y="232172"/>
                </a:lnTo>
                <a:cubicBezTo>
                  <a:pt x="39737" y="232172"/>
                  <a:pt x="35719" y="228154"/>
                  <a:pt x="35719" y="223242"/>
                </a:cubicBezTo>
                <a:lnTo>
                  <a:pt x="35719" y="35719"/>
                </a:lnTo>
                <a:close/>
                <a:moveTo>
                  <a:pt x="262644" y="84051"/>
                </a:moveTo>
                <a:cubicBezTo>
                  <a:pt x="269621" y="77074"/>
                  <a:pt x="269621" y="65745"/>
                  <a:pt x="262644" y="58769"/>
                </a:cubicBezTo>
                <a:cubicBezTo>
                  <a:pt x="255668" y="51792"/>
                  <a:pt x="244339" y="51792"/>
                  <a:pt x="237362" y="58769"/>
                </a:cubicBezTo>
                <a:lnTo>
                  <a:pt x="178594" y="117593"/>
                </a:lnTo>
                <a:lnTo>
                  <a:pt x="146558" y="85613"/>
                </a:lnTo>
                <a:cubicBezTo>
                  <a:pt x="139582" y="78637"/>
                  <a:pt x="128253" y="78637"/>
                  <a:pt x="121276" y="85613"/>
                </a:cubicBezTo>
                <a:lnTo>
                  <a:pt x="67698" y="139192"/>
                </a:lnTo>
                <a:cubicBezTo>
                  <a:pt x="60722" y="146168"/>
                  <a:pt x="60722" y="157497"/>
                  <a:pt x="67698" y="164474"/>
                </a:cubicBezTo>
                <a:cubicBezTo>
                  <a:pt x="74675" y="171450"/>
                  <a:pt x="86004" y="171450"/>
                  <a:pt x="92980" y="164474"/>
                </a:cubicBezTo>
                <a:lnTo>
                  <a:pt x="133945" y="123509"/>
                </a:lnTo>
                <a:lnTo>
                  <a:pt x="165981" y="155544"/>
                </a:lnTo>
                <a:cubicBezTo>
                  <a:pt x="172957" y="162520"/>
                  <a:pt x="184286" y="162520"/>
                  <a:pt x="191263" y="155544"/>
                </a:cubicBezTo>
                <a:lnTo>
                  <a:pt x="262700" y="84106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21" name="Text 19"/>
          <p:cNvSpPr/>
          <p:nvPr/>
        </p:nvSpPr>
        <p:spPr>
          <a:xfrm>
            <a:off x="7729538" y="4534700"/>
            <a:ext cx="25241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Évolution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734300" y="4839500"/>
            <a:ext cx="251460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Développements continus : synchrotron, lasers X, détecteurs CCD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831975" y="5909475"/>
            <a:ext cx="8531225" cy="558800"/>
          </a:xfrm>
          <a:custGeom>
            <a:avLst/>
            <a:gdLst/>
            <a:ahLst/>
            <a:cxnLst/>
            <a:rect l="l" t="t" r="r" b="b"/>
            <a:pathLst>
              <a:path w="8531225" h="558800">
                <a:moveTo>
                  <a:pt x="76198" y="0"/>
                </a:moveTo>
                <a:lnTo>
                  <a:pt x="8455027" y="0"/>
                </a:lnTo>
                <a:cubicBezTo>
                  <a:pt x="8497110" y="0"/>
                  <a:pt x="8531225" y="34115"/>
                  <a:pt x="8531225" y="76198"/>
                </a:cubicBezTo>
                <a:lnTo>
                  <a:pt x="8531225" y="482602"/>
                </a:lnTo>
                <a:cubicBezTo>
                  <a:pt x="8531225" y="524685"/>
                  <a:pt x="8497110" y="558800"/>
                  <a:pt x="8455027" y="558800"/>
                </a:cubicBezTo>
                <a:lnTo>
                  <a:pt x="76198" y="558800"/>
                </a:lnTo>
                <a:cubicBezTo>
                  <a:pt x="34143" y="558800"/>
                  <a:pt x="0" y="524657"/>
                  <a:pt x="0" y="482602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8B0000">
              <a:alpha val="5098"/>
            </a:srgbClr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1949450" y="6065044"/>
            <a:ext cx="829627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« La structure détermine les propriétés — comprendre la structure, c'est maîtriser la matière »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105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SOMMAIRE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47700"/>
            <a:ext cx="116586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Table des matières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409700"/>
            <a:ext cx="5581650" cy="1619250"/>
          </a:xfrm>
          <a:custGeom>
            <a:avLst/>
            <a:gdLst/>
            <a:ahLst/>
            <a:cxnLst/>
            <a:rect l="l" t="t" r="r" b="b"/>
            <a:pathLst>
              <a:path w="5581650" h="1619250">
                <a:moveTo>
                  <a:pt x="3810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1543048"/>
                </a:lnTo>
                <a:cubicBezTo>
                  <a:pt x="5581650" y="1585133"/>
                  <a:pt x="5547533" y="1619250"/>
                  <a:pt x="5505448" y="1619250"/>
                </a:cubicBez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409700"/>
            <a:ext cx="38100" cy="1619250"/>
          </a:xfrm>
          <a:custGeom>
            <a:avLst/>
            <a:gdLst/>
            <a:ahLst/>
            <a:cxnLst/>
            <a:rect l="l" t="t" r="r" b="b"/>
            <a:pathLst>
              <a:path w="38100" h="1619250">
                <a:moveTo>
                  <a:pt x="38100" y="0"/>
                </a:moveTo>
                <a:lnTo>
                  <a:pt x="38100" y="0"/>
                </a:lnTo>
                <a:lnTo>
                  <a:pt x="38100" y="1619250"/>
                </a:ln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Shape 4"/>
          <p:cNvSpPr/>
          <p:nvPr/>
        </p:nvSpPr>
        <p:spPr>
          <a:xfrm>
            <a:off x="647700" y="16383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7" name="Text 5"/>
          <p:cNvSpPr/>
          <p:nvPr/>
        </p:nvSpPr>
        <p:spPr>
          <a:xfrm>
            <a:off x="590550" y="1638300"/>
            <a:ext cx="647700" cy="533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33500" y="1638300"/>
            <a:ext cx="453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Introduction et principes fondamentaux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333500" y="2019300"/>
            <a:ext cx="44958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Nature des rayons X, interaction avec la matière, structure cristalline et réseau réticulaire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29350" y="1409700"/>
            <a:ext cx="5581650" cy="1619250"/>
          </a:xfrm>
          <a:custGeom>
            <a:avLst/>
            <a:gdLst/>
            <a:ahLst/>
            <a:cxnLst/>
            <a:rect l="l" t="t" r="r" b="b"/>
            <a:pathLst>
              <a:path w="5581650" h="1619250">
                <a:moveTo>
                  <a:pt x="3810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1543048"/>
                </a:lnTo>
                <a:cubicBezTo>
                  <a:pt x="5581650" y="1585133"/>
                  <a:pt x="5547533" y="1619250"/>
                  <a:pt x="5505448" y="1619250"/>
                </a:cubicBez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1" name="Shape 9"/>
          <p:cNvSpPr/>
          <p:nvPr/>
        </p:nvSpPr>
        <p:spPr>
          <a:xfrm>
            <a:off x="6229350" y="1409700"/>
            <a:ext cx="38100" cy="1619250"/>
          </a:xfrm>
          <a:custGeom>
            <a:avLst/>
            <a:gdLst/>
            <a:ahLst/>
            <a:cxnLst/>
            <a:rect l="l" t="t" r="r" b="b"/>
            <a:pathLst>
              <a:path w="38100" h="1619250">
                <a:moveTo>
                  <a:pt x="38100" y="0"/>
                </a:moveTo>
                <a:lnTo>
                  <a:pt x="38100" y="0"/>
                </a:lnTo>
                <a:lnTo>
                  <a:pt x="38100" y="1619250"/>
                </a:ln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2" name="Shape 10"/>
          <p:cNvSpPr/>
          <p:nvPr/>
        </p:nvSpPr>
        <p:spPr>
          <a:xfrm>
            <a:off x="6477000" y="16383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3" name="Text 11"/>
          <p:cNvSpPr/>
          <p:nvPr/>
        </p:nvSpPr>
        <p:spPr>
          <a:xfrm>
            <a:off x="6419850" y="1638300"/>
            <a:ext cx="647700" cy="533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162800" y="1638300"/>
            <a:ext cx="453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loi de Bragg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2800" y="2019300"/>
            <a:ext cx="44958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Formulation mathématique, dérivation physique et interprétation des conditions de diffraction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00050" y="3257550"/>
            <a:ext cx="5581650" cy="1619250"/>
          </a:xfrm>
          <a:custGeom>
            <a:avLst/>
            <a:gdLst/>
            <a:ahLst/>
            <a:cxnLst/>
            <a:rect l="l" t="t" r="r" b="b"/>
            <a:pathLst>
              <a:path w="5581650" h="1619250">
                <a:moveTo>
                  <a:pt x="3810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1543048"/>
                </a:lnTo>
                <a:cubicBezTo>
                  <a:pt x="5581650" y="1585133"/>
                  <a:pt x="5547533" y="1619250"/>
                  <a:pt x="5505448" y="1619250"/>
                </a:cubicBez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7" name="Shape 15"/>
          <p:cNvSpPr/>
          <p:nvPr/>
        </p:nvSpPr>
        <p:spPr>
          <a:xfrm>
            <a:off x="400050" y="3257550"/>
            <a:ext cx="38100" cy="1619250"/>
          </a:xfrm>
          <a:custGeom>
            <a:avLst/>
            <a:gdLst/>
            <a:ahLst/>
            <a:cxnLst/>
            <a:rect l="l" t="t" r="r" b="b"/>
            <a:pathLst>
              <a:path w="38100" h="1619250">
                <a:moveTo>
                  <a:pt x="38100" y="0"/>
                </a:moveTo>
                <a:lnTo>
                  <a:pt x="38100" y="0"/>
                </a:lnTo>
                <a:lnTo>
                  <a:pt x="38100" y="1619250"/>
                </a:ln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8" name="Shape 16"/>
          <p:cNvSpPr/>
          <p:nvPr/>
        </p:nvSpPr>
        <p:spPr>
          <a:xfrm>
            <a:off x="647700" y="34861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9" name="Text 17"/>
          <p:cNvSpPr/>
          <p:nvPr/>
        </p:nvSpPr>
        <p:spPr>
          <a:xfrm>
            <a:off x="590550" y="3486150"/>
            <a:ext cx="647700" cy="533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333500" y="3486150"/>
            <a:ext cx="453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Méthodes expérimentales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333500" y="3867150"/>
            <a:ext cx="44958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Diffraction sur monocristal (SCXRD) et sur poudre (PXRD) : principes et dispositifs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29350" y="3257550"/>
            <a:ext cx="5581650" cy="1619250"/>
          </a:xfrm>
          <a:custGeom>
            <a:avLst/>
            <a:gdLst/>
            <a:ahLst/>
            <a:cxnLst/>
            <a:rect l="l" t="t" r="r" b="b"/>
            <a:pathLst>
              <a:path w="5581650" h="1619250">
                <a:moveTo>
                  <a:pt x="38100" y="0"/>
                </a:moveTo>
                <a:lnTo>
                  <a:pt x="5505448" y="0"/>
                </a:lnTo>
                <a:cubicBezTo>
                  <a:pt x="5547533" y="0"/>
                  <a:pt x="5581650" y="34117"/>
                  <a:pt x="5581650" y="76202"/>
                </a:cubicBezTo>
                <a:lnTo>
                  <a:pt x="5581650" y="1543048"/>
                </a:lnTo>
                <a:cubicBezTo>
                  <a:pt x="5581650" y="1585133"/>
                  <a:pt x="5547533" y="1619250"/>
                  <a:pt x="5505448" y="1619250"/>
                </a:cubicBez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3" name="Shape 21"/>
          <p:cNvSpPr/>
          <p:nvPr/>
        </p:nvSpPr>
        <p:spPr>
          <a:xfrm>
            <a:off x="6229350" y="3257550"/>
            <a:ext cx="38100" cy="1619250"/>
          </a:xfrm>
          <a:custGeom>
            <a:avLst/>
            <a:gdLst/>
            <a:ahLst/>
            <a:cxnLst/>
            <a:rect l="l" t="t" r="r" b="b"/>
            <a:pathLst>
              <a:path w="38100" h="1619250">
                <a:moveTo>
                  <a:pt x="38100" y="0"/>
                </a:moveTo>
                <a:lnTo>
                  <a:pt x="38100" y="0"/>
                </a:lnTo>
                <a:lnTo>
                  <a:pt x="38100" y="1619250"/>
                </a:lnTo>
                <a:lnTo>
                  <a:pt x="38100" y="1619250"/>
                </a:lnTo>
                <a:cubicBezTo>
                  <a:pt x="17072" y="1619250"/>
                  <a:pt x="0" y="1602178"/>
                  <a:pt x="0" y="158115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4" name="Shape 22"/>
          <p:cNvSpPr/>
          <p:nvPr/>
        </p:nvSpPr>
        <p:spPr>
          <a:xfrm>
            <a:off x="6477000" y="34861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5" name="Text 23"/>
          <p:cNvSpPr/>
          <p:nvPr/>
        </p:nvSpPr>
        <p:spPr>
          <a:xfrm>
            <a:off x="6419850" y="3486150"/>
            <a:ext cx="647700" cy="533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162800" y="3486150"/>
            <a:ext cx="453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Applications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62800" y="3867150"/>
            <a:ext cx="4495800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Détermination de structure, identification de phases, analyse de contraintes et autres applications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00050" y="5105400"/>
            <a:ext cx="11410950" cy="1371600"/>
          </a:xfrm>
          <a:custGeom>
            <a:avLst/>
            <a:gdLst/>
            <a:ahLst/>
            <a:cxnLst/>
            <a:rect l="l" t="t" r="r" b="b"/>
            <a:pathLst>
              <a:path w="11410950" h="1371600">
                <a:moveTo>
                  <a:pt x="38100" y="0"/>
                </a:moveTo>
                <a:lnTo>
                  <a:pt x="11334744" y="0"/>
                </a:lnTo>
                <a:cubicBezTo>
                  <a:pt x="11376831" y="0"/>
                  <a:pt x="11410950" y="34119"/>
                  <a:pt x="11410950" y="76206"/>
                </a:cubicBezTo>
                <a:lnTo>
                  <a:pt x="11410950" y="1295394"/>
                </a:lnTo>
                <a:cubicBezTo>
                  <a:pt x="11410950" y="1337481"/>
                  <a:pt x="11376831" y="1371600"/>
                  <a:pt x="11334744" y="1371600"/>
                </a:cubicBezTo>
                <a:lnTo>
                  <a:pt x="38100" y="1371600"/>
                </a:lnTo>
                <a:cubicBezTo>
                  <a:pt x="17072" y="1371600"/>
                  <a:pt x="0" y="1354528"/>
                  <a:pt x="0" y="1333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9" name="Shape 27"/>
          <p:cNvSpPr/>
          <p:nvPr/>
        </p:nvSpPr>
        <p:spPr>
          <a:xfrm>
            <a:off x="400050" y="5105400"/>
            <a:ext cx="38100" cy="1371600"/>
          </a:xfrm>
          <a:custGeom>
            <a:avLst/>
            <a:gdLst/>
            <a:ahLst/>
            <a:cxnLst/>
            <a:rect l="l" t="t" r="r" b="b"/>
            <a:pathLst>
              <a:path w="38100" h="1371600">
                <a:moveTo>
                  <a:pt x="38100" y="0"/>
                </a:moveTo>
                <a:lnTo>
                  <a:pt x="38100" y="0"/>
                </a:lnTo>
                <a:lnTo>
                  <a:pt x="38100" y="1371600"/>
                </a:lnTo>
                <a:lnTo>
                  <a:pt x="38100" y="1371600"/>
                </a:lnTo>
                <a:cubicBezTo>
                  <a:pt x="17072" y="1371600"/>
                  <a:pt x="0" y="1354528"/>
                  <a:pt x="0" y="1333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0" name="Shape 28"/>
          <p:cNvSpPr/>
          <p:nvPr/>
        </p:nvSpPr>
        <p:spPr>
          <a:xfrm>
            <a:off x="647700" y="5334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31" name="Text 29"/>
          <p:cNvSpPr/>
          <p:nvPr/>
        </p:nvSpPr>
        <p:spPr>
          <a:xfrm>
            <a:off x="590550" y="5334000"/>
            <a:ext cx="647700" cy="533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333500" y="5334000"/>
            <a:ext cx="5267325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Conclusion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333500" y="5715000"/>
            <a:ext cx="5229225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Synthèse et perspectives de la diffraction des rayons X en science des matériaux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0000">
                  <a:alpha val="10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</p:spPr>
      </p:sp>
      <p:sp>
        <p:nvSpPr>
          <p:cNvPr id="3" name="Text 1"/>
          <p:cNvSpPr/>
          <p:nvPr/>
        </p:nvSpPr>
        <p:spPr>
          <a:xfrm>
            <a:off x="381000" y="1104900"/>
            <a:ext cx="1669157" cy="1752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8B0000">
                    <a:alpha val="20000"/>
                  </a:srgbClr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2819400"/>
            <a:ext cx="11715750" cy="142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Introduction et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principes fondamentaux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4476750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381000" y="4743450"/>
            <a:ext cx="65151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Fondements physiques de la diffraction des rayons X et structure de la matière cristalline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1.1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Nature des rayons X et interaction avec la matière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43000"/>
            <a:ext cx="6781800" cy="2409825"/>
          </a:xfrm>
          <a:custGeom>
            <a:avLst/>
            <a:gdLst/>
            <a:ahLst/>
            <a:cxnLst/>
            <a:rect l="l" t="t" r="r" b="b"/>
            <a:pathLst>
              <a:path w="6781800" h="2409825">
                <a:moveTo>
                  <a:pt x="38100" y="0"/>
                </a:moveTo>
                <a:lnTo>
                  <a:pt x="6705601" y="0"/>
                </a:lnTo>
                <a:cubicBezTo>
                  <a:pt x="6747685" y="0"/>
                  <a:pt x="6781800" y="34115"/>
                  <a:pt x="6781800" y="76199"/>
                </a:cubicBezTo>
                <a:lnTo>
                  <a:pt x="6781800" y="2333626"/>
                </a:lnTo>
                <a:cubicBezTo>
                  <a:pt x="6781800" y="2375710"/>
                  <a:pt x="6747685" y="2409825"/>
                  <a:pt x="6705601" y="2409825"/>
                </a:cubicBezTo>
                <a:lnTo>
                  <a:pt x="38100" y="2409825"/>
                </a:lnTo>
                <a:cubicBezTo>
                  <a:pt x="17058" y="2409825"/>
                  <a:pt x="0" y="2392767"/>
                  <a:pt x="0" y="23717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2409825"/>
          </a:xfrm>
          <a:custGeom>
            <a:avLst/>
            <a:gdLst/>
            <a:ahLst/>
            <a:cxnLst/>
            <a:rect l="l" t="t" r="r" b="b"/>
            <a:pathLst>
              <a:path w="38100" h="2409825">
                <a:moveTo>
                  <a:pt x="38100" y="0"/>
                </a:moveTo>
                <a:lnTo>
                  <a:pt x="38100" y="0"/>
                </a:lnTo>
                <a:lnTo>
                  <a:pt x="38100" y="2409825"/>
                </a:lnTo>
                <a:lnTo>
                  <a:pt x="38100" y="2409825"/>
                </a:lnTo>
                <a:cubicBezTo>
                  <a:pt x="17072" y="2409825"/>
                  <a:pt x="0" y="2392753"/>
                  <a:pt x="0" y="23717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Shape 4"/>
          <p:cNvSpPr/>
          <p:nvPr/>
        </p:nvSpPr>
        <p:spPr>
          <a:xfrm>
            <a:off x="595313" y="1333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23812" y="35719"/>
                </a:moveTo>
                <a:cubicBezTo>
                  <a:pt x="23812" y="29133"/>
                  <a:pt x="29133" y="23812"/>
                  <a:pt x="35719" y="23812"/>
                </a:cubicBezTo>
                <a:lnTo>
                  <a:pt x="95250" y="23812"/>
                </a:lnTo>
                <a:cubicBezTo>
                  <a:pt x="101836" y="23812"/>
                  <a:pt x="107156" y="29133"/>
                  <a:pt x="107156" y="35719"/>
                </a:cubicBezTo>
                <a:lnTo>
                  <a:pt x="107156" y="142875"/>
                </a:lnTo>
                <a:lnTo>
                  <a:pt x="142875" y="142875"/>
                </a:lnTo>
                <a:lnTo>
                  <a:pt x="142875" y="95250"/>
                </a:lnTo>
                <a:cubicBezTo>
                  <a:pt x="142875" y="88664"/>
                  <a:pt x="148196" y="83344"/>
                  <a:pt x="154781" y="83344"/>
                </a:cubicBezTo>
                <a:lnTo>
                  <a:pt x="178594" y="83344"/>
                </a:lnTo>
                <a:cubicBezTo>
                  <a:pt x="185179" y="83344"/>
                  <a:pt x="190500" y="88664"/>
                  <a:pt x="190500" y="95250"/>
                </a:cubicBezTo>
                <a:cubicBezTo>
                  <a:pt x="190500" y="101836"/>
                  <a:pt x="185179" y="107156"/>
                  <a:pt x="178594" y="107156"/>
                </a:cubicBezTo>
                <a:lnTo>
                  <a:pt x="166688" y="107156"/>
                </a:lnTo>
                <a:lnTo>
                  <a:pt x="166688" y="154781"/>
                </a:lnTo>
                <a:cubicBezTo>
                  <a:pt x="166688" y="161367"/>
                  <a:pt x="161367" y="166688"/>
                  <a:pt x="154781" y="166688"/>
                </a:cubicBezTo>
                <a:lnTo>
                  <a:pt x="95250" y="166688"/>
                </a:lnTo>
                <a:cubicBezTo>
                  <a:pt x="88664" y="166688"/>
                  <a:pt x="83344" y="161367"/>
                  <a:pt x="83344" y="154781"/>
                </a:cubicBezTo>
                <a:lnTo>
                  <a:pt x="83344" y="47625"/>
                </a:lnTo>
                <a:lnTo>
                  <a:pt x="47625" y="47625"/>
                </a:lnTo>
                <a:lnTo>
                  <a:pt x="47625" y="95250"/>
                </a:lnTo>
                <a:cubicBezTo>
                  <a:pt x="47625" y="101836"/>
                  <a:pt x="42304" y="107156"/>
                  <a:pt x="35719" y="107156"/>
                </a:cubicBezTo>
                <a:lnTo>
                  <a:pt x="11906" y="107156"/>
                </a:lnTo>
                <a:cubicBezTo>
                  <a:pt x="5321" y="107156"/>
                  <a:pt x="0" y="101836"/>
                  <a:pt x="0" y="95250"/>
                </a:cubicBezTo>
                <a:cubicBezTo>
                  <a:pt x="0" y="88664"/>
                  <a:pt x="5321" y="83344"/>
                  <a:pt x="11906" y="83344"/>
                </a:cubicBezTo>
                <a:lnTo>
                  <a:pt x="23812" y="83344"/>
                </a:lnTo>
                <a:lnTo>
                  <a:pt x="23812" y="35719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7" name="Text 5"/>
          <p:cNvSpPr/>
          <p:nvPr/>
        </p:nvSpPr>
        <p:spPr>
          <a:xfrm>
            <a:off x="809625" y="1295400"/>
            <a:ext cx="63150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Rayonnement électromagnétique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71500" y="1638300"/>
            <a:ext cx="65341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Les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rayons X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constituent un rayonnement électromagnétique de courte longueur d'onde, typiquement de </a:t>
            </a:r>
            <a:r>
              <a:rPr lang="en-US" sz="1200" dirty="0">
                <a:solidFill>
                  <a:srgbClr val="8B0000"/>
                </a:solidFill>
                <a:highlight>
                  <a:srgbClr val="8B0000">
                    <a:alpha val="10000"/>
                  </a:srgbClr>
                </a:highlight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l'ordre de l'angström 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(1 Å = 10⁻¹⁰ m). Cette échelle de longueur correspond exactement aux distances interatomiques dans les solides cristallins.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74675" y="2403475"/>
            <a:ext cx="6445250" cy="996950"/>
          </a:xfrm>
          <a:custGeom>
            <a:avLst/>
            <a:gdLst/>
            <a:ahLst/>
            <a:cxnLst/>
            <a:rect l="l" t="t" r="r" b="b"/>
            <a:pathLst>
              <a:path w="6445250" h="996950">
                <a:moveTo>
                  <a:pt x="38103" y="0"/>
                </a:moveTo>
                <a:lnTo>
                  <a:pt x="6407147" y="0"/>
                </a:lnTo>
                <a:cubicBezTo>
                  <a:pt x="6428191" y="0"/>
                  <a:pt x="6445250" y="17059"/>
                  <a:pt x="6445250" y="38103"/>
                </a:cubicBezTo>
                <a:lnTo>
                  <a:pt x="6445250" y="958847"/>
                </a:lnTo>
                <a:cubicBezTo>
                  <a:pt x="6445250" y="979891"/>
                  <a:pt x="6428191" y="996950"/>
                  <a:pt x="6407147" y="996950"/>
                </a:cubicBezTo>
                <a:lnTo>
                  <a:pt x="38103" y="996950"/>
                </a:lnTo>
                <a:cubicBezTo>
                  <a:pt x="17059" y="996950"/>
                  <a:pt x="0" y="979891"/>
                  <a:pt x="0" y="958847"/>
                </a:cubicBezTo>
                <a:lnTo>
                  <a:pt x="0" y="38103"/>
                </a:lnTo>
                <a:cubicBezTo>
                  <a:pt x="0" y="17074"/>
                  <a:pt x="17074" y="0"/>
                  <a:pt x="38103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92150" y="2527302"/>
            <a:ext cx="1638002" cy="215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Énergie caractéristique :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023791" y="2794002"/>
            <a:ext cx="1549400" cy="2476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E = hc/λ ≈ 12,3 keV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92150" y="3092451"/>
            <a:ext cx="62769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pour λ ≈ 1 Å, correspondant aux énergies typiques des rayons X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400050" y="3708402"/>
            <a:ext cx="6781800" cy="1752600"/>
          </a:xfrm>
          <a:custGeom>
            <a:avLst/>
            <a:gdLst/>
            <a:ahLst/>
            <a:cxnLst/>
            <a:rect l="l" t="t" r="r" b="b"/>
            <a:pathLst>
              <a:path w="6781800" h="1752600">
                <a:moveTo>
                  <a:pt x="38100" y="0"/>
                </a:moveTo>
                <a:lnTo>
                  <a:pt x="6705597" y="0"/>
                </a:lnTo>
                <a:cubicBezTo>
                  <a:pt x="6747683" y="0"/>
                  <a:pt x="6781800" y="34117"/>
                  <a:pt x="6781800" y="76203"/>
                </a:cubicBezTo>
                <a:lnTo>
                  <a:pt x="6781800" y="1676397"/>
                </a:lnTo>
                <a:cubicBezTo>
                  <a:pt x="6781800" y="1718483"/>
                  <a:pt x="6747683" y="1752600"/>
                  <a:pt x="6705597" y="1752600"/>
                </a:cubicBez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4" name="Shape 12"/>
          <p:cNvSpPr/>
          <p:nvPr/>
        </p:nvSpPr>
        <p:spPr>
          <a:xfrm>
            <a:off x="400050" y="3708402"/>
            <a:ext cx="38100" cy="1752600"/>
          </a:xfrm>
          <a:custGeom>
            <a:avLst/>
            <a:gdLst/>
            <a:ahLst/>
            <a:cxnLst/>
            <a:rect l="l" t="t" r="r" b="b"/>
            <a:pathLst>
              <a:path w="38100" h="1752600">
                <a:moveTo>
                  <a:pt x="38100" y="0"/>
                </a:moveTo>
                <a:lnTo>
                  <a:pt x="38100" y="0"/>
                </a:lnTo>
                <a:lnTo>
                  <a:pt x="38100" y="1752600"/>
                </a:lnTo>
                <a:lnTo>
                  <a:pt x="38100" y="1752600"/>
                </a:lnTo>
                <a:cubicBezTo>
                  <a:pt x="17072" y="1752600"/>
                  <a:pt x="0" y="1735528"/>
                  <a:pt x="0" y="17145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5" name="Shape 13"/>
          <p:cNvSpPr/>
          <p:nvPr/>
        </p:nvSpPr>
        <p:spPr>
          <a:xfrm>
            <a:off x="607219" y="3898902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148382"/>
                </a:moveTo>
                <a:cubicBezTo>
                  <a:pt x="78953" y="150279"/>
                  <a:pt x="74637" y="151991"/>
                  <a:pt x="70358" y="153405"/>
                </a:cubicBezTo>
                <a:cubicBezTo>
                  <a:pt x="76572" y="165981"/>
                  <a:pt x="81893" y="166688"/>
                  <a:pt x="83344" y="166688"/>
                </a:cubicBezTo>
                <a:cubicBezTo>
                  <a:pt x="84795" y="166688"/>
                  <a:pt x="90078" y="165981"/>
                  <a:pt x="96329" y="153405"/>
                </a:cubicBezTo>
                <a:cubicBezTo>
                  <a:pt x="92087" y="151954"/>
                  <a:pt x="87734" y="150279"/>
                  <a:pt x="83344" y="148382"/>
                </a:cubicBezTo>
                <a:close/>
                <a:moveTo>
                  <a:pt x="154037" y="95250"/>
                </a:moveTo>
                <a:cubicBezTo>
                  <a:pt x="166315" y="112068"/>
                  <a:pt x="170520" y="129071"/>
                  <a:pt x="162818" y="142875"/>
                </a:cubicBezTo>
                <a:cubicBezTo>
                  <a:pt x="155302" y="156381"/>
                  <a:pt x="139564" y="161218"/>
                  <a:pt x="119955" y="158948"/>
                </a:cubicBezTo>
                <a:cubicBezTo>
                  <a:pt x="111770" y="178333"/>
                  <a:pt x="99231" y="190500"/>
                  <a:pt x="83344" y="190500"/>
                </a:cubicBezTo>
                <a:cubicBezTo>
                  <a:pt x="67456" y="190500"/>
                  <a:pt x="54918" y="178333"/>
                  <a:pt x="46732" y="158948"/>
                </a:cubicBezTo>
                <a:cubicBezTo>
                  <a:pt x="27124" y="161218"/>
                  <a:pt x="11385" y="156381"/>
                  <a:pt x="3870" y="142875"/>
                </a:cubicBezTo>
                <a:cubicBezTo>
                  <a:pt x="-3832" y="129071"/>
                  <a:pt x="372" y="112068"/>
                  <a:pt x="12650" y="95250"/>
                </a:cubicBezTo>
                <a:cubicBezTo>
                  <a:pt x="372" y="78432"/>
                  <a:pt x="-3832" y="61429"/>
                  <a:pt x="3870" y="47625"/>
                </a:cubicBezTo>
                <a:cubicBezTo>
                  <a:pt x="11385" y="34119"/>
                  <a:pt x="27124" y="29282"/>
                  <a:pt x="46732" y="31552"/>
                </a:cubicBezTo>
                <a:cubicBezTo>
                  <a:pt x="54918" y="12167"/>
                  <a:pt x="67419" y="0"/>
                  <a:pt x="83344" y="0"/>
                </a:cubicBezTo>
                <a:cubicBezTo>
                  <a:pt x="99268" y="0"/>
                  <a:pt x="111770" y="12167"/>
                  <a:pt x="119955" y="31552"/>
                </a:cubicBezTo>
                <a:cubicBezTo>
                  <a:pt x="139564" y="29282"/>
                  <a:pt x="155302" y="34082"/>
                  <a:pt x="162818" y="47625"/>
                </a:cubicBezTo>
                <a:cubicBezTo>
                  <a:pt x="170520" y="61429"/>
                  <a:pt x="166315" y="78432"/>
                  <a:pt x="154037" y="95250"/>
                </a:cubicBezTo>
                <a:close/>
                <a:moveTo>
                  <a:pt x="129555" y="120328"/>
                </a:moveTo>
                <a:cubicBezTo>
                  <a:pt x="128922" y="125611"/>
                  <a:pt x="128104" y="130746"/>
                  <a:pt x="127062" y="135657"/>
                </a:cubicBezTo>
                <a:cubicBezTo>
                  <a:pt x="138894" y="136178"/>
                  <a:pt x="141424" y="132420"/>
                  <a:pt x="142019" y="131304"/>
                </a:cubicBezTo>
                <a:cubicBezTo>
                  <a:pt x="142875" y="129741"/>
                  <a:pt x="144624" y="124644"/>
                  <a:pt x="137592" y="113407"/>
                </a:cubicBezTo>
                <a:cubicBezTo>
                  <a:pt x="135062" y="115751"/>
                  <a:pt x="132383" y="118058"/>
                  <a:pt x="129555" y="120328"/>
                </a:cubicBezTo>
                <a:close/>
                <a:moveTo>
                  <a:pt x="127062" y="54880"/>
                </a:moveTo>
                <a:cubicBezTo>
                  <a:pt x="128104" y="59754"/>
                  <a:pt x="128922" y="64889"/>
                  <a:pt x="129555" y="70210"/>
                </a:cubicBezTo>
                <a:cubicBezTo>
                  <a:pt x="132383" y="72479"/>
                  <a:pt x="135062" y="74786"/>
                  <a:pt x="137592" y="77130"/>
                </a:cubicBezTo>
                <a:cubicBezTo>
                  <a:pt x="144624" y="65894"/>
                  <a:pt x="142875" y="60759"/>
                  <a:pt x="142019" y="59234"/>
                </a:cubicBezTo>
                <a:cubicBezTo>
                  <a:pt x="141424" y="58155"/>
                  <a:pt x="138894" y="54397"/>
                  <a:pt x="127062" y="54880"/>
                </a:cubicBezTo>
                <a:close/>
                <a:moveTo>
                  <a:pt x="96329" y="37095"/>
                </a:moveTo>
                <a:cubicBezTo>
                  <a:pt x="90078" y="24519"/>
                  <a:pt x="84795" y="23812"/>
                  <a:pt x="83344" y="23812"/>
                </a:cubicBezTo>
                <a:cubicBezTo>
                  <a:pt x="81893" y="23812"/>
                  <a:pt x="76609" y="24519"/>
                  <a:pt x="70358" y="37095"/>
                </a:cubicBezTo>
                <a:cubicBezTo>
                  <a:pt x="74600" y="38546"/>
                  <a:pt x="78953" y="40221"/>
                  <a:pt x="83344" y="42118"/>
                </a:cubicBezTo>
                <a:cubicBezTo>
                  <a:pt x="87734" y="40221"/>
                  <a:pt x="92050" y="38509"/>
                  <a:pt x="96329" y="37095"/>
                </a:cubicBezTo>
                <a:close/>
                <a:moveTo>
                  <a:pt x="37170" y="70172"/>
                </a:moveTo>
                <a:cubicBezTo>
                  <a:pt x="37802" y="64852"/>
                  <a:pt x="38621" y="59754"/>
                  <a:pt x="39663" y="54843"/>
                </a:cubicBezTo>
                <a:cubicBezTo>
                  <a:pt x="27831" y="54322"/>
                  <a:pt x="25301" y="58080"/>
                  <a:pt x="24705" y="59196"/>
                </a:cubicBezTo>
                <a:cubicBezTo>
                  <a:pt x="23850" y="60759"/>
                  <a:pt x="22101" y="65856"/>
                  <a:pt x="29133" y="77093"/>
                </a:cubicBezTo>
                <a:cubicBezTo>
                  <a:pt x="31663" y="74749"/>
                  <a:pt x="34342" y="72442"/>
                  <a:pt x="37170" y="70172"/>
                </a:cubicBezTo>
                <a:close/>
                <a:moveTo>
                  <a:pt x="29096" y="113407"/>
                </a:moveTo>
                <a:cubicBezTo>
                  <a:pt x="22064" y="124644"/>
                  <a:pt x="23812" y="129778"/>
                  <a:pt x="24668" y="131304"/>
                </a:cubicBezTo>
                <a:cubicBezTo>
                  <a:pt x="25264" y="132383"/>
                  <a:pt x="27794" y="136141"/>
                  <a:pt x="39625" y="135657"/>
                </a:cubicBezTo>
                <a:cubicBezTo>
                  <a:pt x="38584" y="130783"/>
                  <a:pt x="37765" y="125648"/>
                  <a:pt x="37133" y="120328"/>
                </a:cubicBezTo>
                <a:cubicBezTo>
                  <a:pt x="34305" y="118058"/>
                  <a:pt x="31626" y="115751"/>
                  <a:pt x="29096" y="113407"/>
                </a:cubicBezTo>
                <a:close/>
                <a:moveTo>
                  <a:pt x="113109" y="95250"/>
                </a:moveTo>
                <a:cubicBezTo>
                  <a:pt x="113109" y="78822"/>
                  <a:pt x="99772" y="65484"/>
                  <a:pt x="83344" y="65484"/>
                </a:cubicBezTo>
                <a:cubicBezTo>
                  <a:pt x="66916" y="65484"/>
                  <a:pt x="53578" y="78822"/>
                  <a:pt x="53578" y="95250"/>
                </a:cubicBezTo>
                <a:cubicBezTo>
                  <a:pt x="53578" y="111678"/>
                  <a:pt x="66916" y="125016"/>
                  <a:pt x="83344" y="125016"/>
                </a:cubicBezTo>
                <a:cubicBezTo>
                  <a:pt x="99772" y="125016"/>
                  <a:pt x="113109" y="111678"/>
                  <a:pt x="113109" y="95250"/>
                </a:cubicBezTo>
                <a:close/>
                <a:moveTo>
                  <a:pt x="83344" y="83344"/>
                </a:moveTo>
                <a:cubicBezTo>
                  <a:pt x="89915" y="83344"/>
                  <a:pt x="95250" y="88679"/>
                  <a:pt x="95250" y="95250"/>
                </a:cubicBezTo>
                <a:cubicBezTo>
                  <a:pt x="95250" y="101821"/>
                  <a:pt x="89915" y="107156"/>
                  <a:pt x="83344" y="107156"/>
                </a:cubicBezTo>
                <a:cubicBezTo>
                  <a:pt x="76773" y="107156"/>
                  <a:pt x="71438" y="101821"/>
                  <a:pt x="71438" y="95250"/>
                </a:cubicBezTo>
                <a:cubicBezTo>
                  <a:pt x="71438" y="88679"/>
                  <a:pt x="76773" y="83344"/>
                  <a:pt x="83344" y="83344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6" name="Text 14"/>
          <p:cNvSpPr/>
          <p:nvPr/>
        </p:nvSpPr>
        <p:spPr>
          <a:xfrm>
            <a:off x="809625" y="3860802"/>
            <a:ext cx="63150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Diffusion élastique et interférence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71500" y="4203702"/>
            <a:ext cx="65341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Lorsqu'un faisceau de rayons X traverse un cristal, il est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diffusé élastiquement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par les électrons des atomes. Les rayons diffusés interfèrent entre eux :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4775202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11597" y="4737102"/>
            <a:ext cx="516255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Interférence destructive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dans la plupart des directions — les rayons s'annulent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571500" y="5080002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11597" y="5041902"/>
            <a:ext cx="54959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Interférence constructive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dans des directions spécifiques — les rayons se renforcent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330380" y="1143000"/>
            <a:ext cx="4476750" cy="4076700"/>
          </a:xfrm>
          <a:custGeom>
            <a:avLst/>
            <a:gdLst/>
            <a:ahLst/>
            <a:cxnLst/>
            <a:rect l="l" t="t" r="r" b="b"/>
            <a:pathLst>
              <a:path w="4476750" h="4076700">
                <a:moveTo>
                  <a:pt x="76194" y="0"/>
                </a:moveTo>
                <a:lnTo>
                  <a:pt x="4400556" y="0"/>
                </a:lnTo>
                <a:cubicBezTo>
                  <a:pt x="4442637" y="0"/>
                  <a:pt x="4476750" y="34113"/>
                  <a:pt x="4476750" y="76194"/>
                </a:cubicBezTo>
                <a:lnTo>
                  <a:pt x="4476750" y="4000506"/>
                </a:lnTo>
                <a:cubicBezTo>
                  <a:pt x="4476750" y="4042587"/>
                  <a:pt x="4442637" y="4076700"/>
                  <a:pt x="4400556" y="4076700"/>
                </a:cubicBezTo>
                <a:lnTo>
                  <a:pt x="76194" y="4076700"/>
                </a:lnTo>
                <a:cubicBezTo>
                  <a:pt x="34113" y="4076700"/>
                  <a:pt x="0" y="4042587"/>
                  <a:pt x="0" y="4000506"/>
                </a:cubicBezTo>
                <a:lnTo>
                  <a:pt x="0" y="76194"/>
                </a:lnTo>
                <a:cubicBezTo>
                  <a:pt x="0" y="34113"/>
                  <a:pt x="34113" y="0"/>
                  <a:pt x="76194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3" name="Text 21"/>
          <p:cNvSpPr/>
          <p:nvPr/>
        </p:nvSpPr>
        <p:spPr>
          <a:xfrm>
            <a:off x="7439918" y="1295400"/>
            <a:ext cx="4257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Conditions de diffraction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485955" y="1721149"/>
            <a:ext cx="4168775" cy="730250"/>
          </a:xfrm>
          <a:custGeom>
            <a:avLst/>
            <a:gdLst/>
            <a:ahLst/>
            <a:cxnLst/>
            <a:rect l="l" t="t" r="r" b="b"/>
            <a:pathLst>
              <a:path w="4168775" h="730250">
                <a:moveTo>
                  <a:pt x="76202" y="0"/>
                </a:moveTo>
                <a:lnTo>
                  <a:pt x="4092573" y="0"/>
                </a:lnTo>
                <a:cubicBezTo>
                  <a:pt x="4134658" y="0"/>
                  <a:pt x="4168775" y="34117"/>
                  <a:pt x="4168775" y="76202"/>
                </a:cubicBezTo>
                <a:lnTo>
                  <a:pt x="4168775" y="654048"/>
                </a:lnTo>
                <a:cubicBezTo>
                  <a:pt x="4168775" y="696133"/>
                  <a:pt x="4134658" y="730250"/>
                  <a:pt x="4092573" y="730250"/>
                </a:cubicBezTo>
                <a:lnTo>
                  <a:pt x="76202" y="730250"/>
                </a:lnTo>
                <a:cubicBezTo>
                  <a:pt x="34117" y="730250"/>
                  <a:pt x="0" y="696133"/>
                  <a:pt x="0" y="65404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7603431" y="1857673"/>
            <a:ext cx="12096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Longueur d'onde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11418194" y="1838623"/>
            <a:ext cx="2190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λ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603431" y="2143423"/>
            <a:ext cx="40005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~ 0,5 - 2 Å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9499203" y="261392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63029" y="187003"/>
                </a:moveTo>
                <a:cubicBezTo>
                  <a:pt x="67680" y="191653"/>
                  <a:pt x="75233" y="191653"/>
                  <a:pt x="79883" y="187003"/>
                </a:cubicBezTo>
                <a:lnTo>
                  <a:pt x="139415" y="127471"/>
                </a:lnTo>
                <a:cubicBezTo>
                  <a:pt x="144066" y="122820"/>
                  <a:pt x="144066" y="115267"/>
                  <a:pt x="139415" y="110617"/>
                </a:cubicBezTo>
                <a:cubicBezTo>
                  <a:pt x="134764" y="105966"/>
                  <a:pt x="127211" y="105966"/>
                  <a:pt x="122560" y="110617"/>
                </a:cubicBezTo>
                <a:lnTo>
                  <a:pt x="83344" y="149833"/>
                </a:lnTo>
                <a:lnTo>
                  <a:pt x="83344" y="11906"/>
                </a:lnTo>
                <a:cubicBezTo>
                  <a:pt x="83344" y="5321"/>
                  <a:pt x="78023" y="0"/>
                  <a:pt x="71438" y="0"/>
                </a:cubicBezTo>
                <a:cubicBezTo>
                  <a:pt x="64852" y="0"/>
                  <a:pt x="59531" y="5321"/>
                  <a:pt x="59531" y="11906"/>
                </a:cubicBezTo>
                <a:lnTo>
                  <a:pt x="59531" y="149833"/>
                </a:lnTo>
                <a:lnTo>
                  <a:pt x="20315" y="110617"/>
                </a:lnTo>
                <a:cubicBezTo>
                  <a:pt x="15664" y="105966"/>
                  <a:pt x="8111" y="105966"/>
                  <a:pt x="3460" y="110617"/>
                </a:cubicBezTo>
                <a:cubicBezTo>
                  <a:pt x="-1191" y="115267"/>
                  <a:pt x="-1191" y="122820"/>
                  <a:pt x="3460" y="127471"/>
                </a:cubicBezTo>
                <a:lnTo>
                  <a:pt x="62992" y="187003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29" name="Shape 27"/>
          <p:cNvSpPr/>
          <p:nvPr/>
        </p:nvSpPr>
        <p:spPr>
          <a:xfrm>
            <a:off x="7485955" y="2967038"/>
            <a:ext cx="4168775" cy="730250"/>
          </a:xfrm>
          <a:custGeom>
            <a:avLst/>
            <a:gdLst/>
            <a:ahLst/>
            <a:cxnLst/>
            <a:rect l="l" t="t" r="r" b="b"/>
            <a:pathLst>
              <a:path w="4168775" h="730250">
                <a:moveTo>
                  <a:pt x="76202" y="0"/>
                </a:moveTo>
                <a:lnTo>
                  <a:pt x="4092573" y="0"/>
                </a:lnTo>
                <a:cubicBezTo>
                  <a:pt x="4134658" y="0"/>
                  <a:pt x="4168775" y="34117"/>
                  <a:pt x="4168775" y="76202"/>
                </a:cubicBezTo>
                <a:lnTo>
                  <a:pt x="4168775" y="654048"/>
                </a:lnTo>
                <a:cubicBezTo>
                  <a:pt x="4168775" y="696133"/>
                  <a:pt x="4134658" y="730250"/>
                  <a:pt x="4092573" y="730250"/>
                </a:cubicBezTo>
                <a:lnTo>
                  <a:pt x="76202" y="730250"/>
                </a:lnTo>
                <a:cubicBezTo>
                  <a:pt x="34117" y="730250"/>
                  <a:pt x="0" y="696133"/>
                  <a:pt x="0" y="654048"/>
                </a:cubicBezTo>
                <a:lnTo>
                  <a:pt x="0" y="76202"/>
                </a:lnTo>
                <a:cubicBezTo>
                  <a:pt x="0" y="34145"/>
                  <a:pt x="34145" y="0"/>
                  <a:pt x="76202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7603431" y="3103564"/>
            <a:ext cx="15144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Espacement atomique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1430199" y="3084514"/>
            <a:ext cx="2000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7603431" y="3389314"/>
            <a:ext cx="40005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~ 1 - 3 Å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499203" y="3859809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63029" y="187003"/>
                </a:moveTo>
                <a:cubicBezTo>
                  <a:pt x="67680" y="191653"/>
                  <a:pt x="75233" y="191653"/>
                  <a:pt x="79883" y="187003"/>
                </a:cubicBezTo>
                <a:lnTo>
                  <a:pt x="139415" y="127471"/>
                </a:lnTo>
                <a:cubicBezTo>
                  <a:pt x="144066" y="122820"/>
                  <a:pt x="144066" y="115267"/>
                  <a:pt x="139415" y="110617"/>
                </a:cubicBezTo>
                <a:cubicBezTo>
                  <a:pt x="134764" y="105966"/>
                  <a:pt x="127211" y="105966"/>
                  <a:pt x="122560" y="110617"/>
                </a:cubicBezTo>
                <a:lnTo>
                  <a:pt x="83344" y="149833"/>
                </a:lnTo>
                <a:lnTo>
                  <a:pt x="83344" y="11906"/>
                </a:lnTo>
                <a:cubicBezTo>
                  <a:pt x="83344" y="5321"/>
                  <a:pt x="78023" y="0"/>
                  <a:pt x="71438" y="0"/>
                </a:cubicBezTo>
                <a:cubicBezTo>
                  <a:pt x="64852" y="0"/>
                  <a:pt x="59531" y="5321"/>
                  <a:pt x="59531" y="11906"/>
                </a:cubicBezTo>
                <a:lnTo>
                  <a:pt x="59531" y="149833"/>
                </a:lnTo>
                <a:lnTo>
                  <a:pt x="20315" y="110617"/>
                </a:lnTo>
                <a:cubicBezTo>
                  <a:pt x="15664" y="105966"/>
                  <a:pt x="8111" y="105966"/>
                  <a:pt x="3460" y="110617"/>
                </a:cubicBezTo>
                <a:cubicBezTo>
                  <a:pt x="-1191" y="115267"/>
                  <a:pt x="-1191" y="122820"/>
                  <a:pt x="3460" y="127471"/>
                </a:cubicBezTo>
                <a:lnTo>
                  <a:pt x="62992" y="187003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34" name="Shape 32"/>
          <p:cNvSpPr/>
          <p:nvPr/>
        </p:nvSpPr>
        <p:spPr>
          <a:xfrm>
            <a:off x="7485955" y="4212927"/>
            <a:ext cx="4168775" cy="768350"/>
          </a:xfrm>
          <a:custGeom>
            <a:avLst/>
            <a:gdLst/>
            <a:ahLst/>
            <a:cxnLst/>
            <a:rect l="l" t="t" r="r" b="b"/>
            <a:pathLst>
              <a:path w="4168775" h="768350">
                <a:moveTo>
                  <a:pt x="76197" y="0"/>
                </a:moveTo>
                <a:lnTo>
                  <a:pt x="4092578" y="0"/>
                </a:lnTo>
                <a:cubicBezTo>
                  <a:pt x="4134660" y="0"/>
                  <a:pt x="4168775" y="34115"/>
                  <a:pt x="4168775" y="76197"/>
                </a:cubicBezTo>
                <a:lnTo>
                  <a:pt x="4168775" y="692153"/>
                </a:lnTo>
                <a:cubicBezTo>
                  <a:pt x="4168775" y="734235"/>
                  <a:pt x="4134660" y="768350"/>
                  <a:pt x="4092578" y="768350"/>
                </a:cubicBezTo>
                <a:lnTo>
                  <a:pt x="76197" y="768350"/>
                </a:lnTo>
                <a:cubicBezTo>
                  <a:pt x="34115" y="768350"/>
                  <a:pt x="0" y="734235"/>
                  <a:pt x="0" y="692153"/>
                </a:cubicBezTo>
                <a:lnTo>
                  <a:pt x="0" y="76197"/>
                </a:lnTo>
                <a:cubicBezTo>
                  <a:pt x="0" y="34115"/>
                  <a:pt x="34115" y="0"/>
                  <a:pt x="76197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8467">
            <a:solidFill>
              <a:srgbClr val="8B000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7565331" y="4330403"/>
            <a:ext cx="401002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Condition critique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555806" y="4597103"/>
            <a:ext cx="40290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λ ≈ d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333555" y="5372101"/>
            <a:ext cx="4473575" cy="835025"/>
          </a:xfrm>
          <a:custGeom>
            <a:avLst/>
            <a:gdLst/>
            <a:ahLst/>
            <a:cxnLst/>
            <a:rect l="l" t="t" r="r" b="b"/>
            <a:pathLst>
              <a:path w="4473575" h="835025">
                <a:moveTo>
                  <a:pt x="76196" y="0"/>
                </a:moveTo>
                <a:lnTo>
                  <a:pt x="4397379" y="0"/>
                </a:lnTo>
                <a:cubicBezTo>
                  <a:pt x="4439461" y="0"/>
                  <a:pt x="4473575" y="34114"/>
                  <a:pt x="4473575" y="76196"/>
                </a:cubicBezTo>
                <a:lnTo>
                  <a:pt x="4473575" y="758829"/>
                </a:lnTo>
                <a:cubicBezTo>
                  <a:pt x="4473575" y="800911"/>
                  <a:pt x="4439461" y="835025"/>
                  <a:pt x="4397379" y="835025"/>
                </a:cubicBezTo>
                <a:lnTo>
                  <a:pt x="76196" y="835025"/>
                </a:lnTo>
                <a:cubicBezTo>
                  <a:pt x="34114" y="835025"/>
                  <a:pt x="0" y="800911"/>
                  <a:pt x="0" y="758829"/>
                </a:cubicBezTo>
                <a:lnTo>
                  <a:pt x="0" y="76196"/>
                </a:lnTo>
                <a:cubicBezTo>
                  <a:pt x="0" y="34142"/>
                  <a:pt x="34142" y="0"/>
                  <a:pt x="76196" y="0"/>
                </a:cubicBezTo>
                <a:close/>
              </a:path>
            </a:pathLst>
          </a:custGeom>
          <a:solidFill>
            <a:srgbClr val="8B0000">
              <a:alpha val="5098"/>
            </a:srgbClr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7451031" y="5489577"/>
            <a:ext cx="4305300" cy="6000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Note :</a:t>
            </a: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D'autres particules comme les </a:t>
            </a: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neutrons</a:t>
            </a: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et les </a:t>
            </a: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électrons</a:t>
            </a: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peuvent également être utilisés pour la diffraction, avec des longueurs d'onde contrôlables par leur énergie cinétique.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00050" y="6305550"/>
            <a:ext cx="133350" cy="133350"/>
          </a:xfrm>
          <a:custGeom>
            <a:avLst/>
            <a:gdLst/>
            <a:ahLst/>
            <a:cxnLst/>
            <a:rect l="l" t="t" r="r" b="b"/>
            <a:pathLst>
              <a:path w="133350" h="133350">
                <a:moveTo>
                  <a:pt x="66675" y="133350"/>
                </a:moveTo>
                <a:cubicBezTo>
                  <a:pt x="103474" y="133350"/>
                  <a:pt x="133350" y="103474"/>
                  <a:pt x="133350" y="66675"/>
                </a:cubicBezTo>
                <a:cubicBezTo>
                  <a:pt x="133350" y="29876"/>
                  <a:pt x="103474" y="0"/>
                  <a:pt x="66675" y="0"/>
                </a:cubicBezTo>
                <a:cubicBezTo>
                  <a:pt x="29876" y="0"/>
                  <a:pt x="0" y="29876"/>
                  <a:pt x="0" y="66675"/>
                </a:cubicBezTo>
                <a:cubicBezTo>
                  <a:pt x="0" y="103474"/>
                  <a:pt x="29876" y="133350"/>
                  <a:pt x="66675" y="133350"/>
                </a:cubicBezTo>
                <a:close/>
                <a:moveTo>
                  <a:pt x="58341" y="41672"/>
                </a:moveTo>
                <a:cubicBezTo>
                  <a:pt x="58341" y="37072"/>
                  <a:pt x="62075" y="33337"/>
                  <a:pt x="66675" y="33337"/>
                </a:cubicBezTo>
                <a:cubicBezTo>
                  <a:pt x="71275" y="33337"/>
                  <a:pt x="75009" y="37072"/>
                  <a:pt x="75009" y="41672"/>
                </a:cubicBezTo>
                <a:cubicBezTo>
                  <a:pt x="75009" y="46272"/>
                  <a:pt x="71275" y="50006"/>
                  <a:pt x="66675" y="50006"/>
                </a:cubicBezTo>
                <a:cubicBezTo>
                  <a:pt x="62075" y="50006"/>
                  <a:pt x="58341" y="46272"/>
                  <a:pt x="58341" y="41672"/>
                </a:cubicBezTo>
                <a:close/>
                <a:moveTo>
                  <a:pt x="56257" y="58341"/>
                </a:moveTo>
                <a:lnTo>
                  <a:pt x="68759" y="58341"/>
                </a:lnTo>
                <a:cubicBezTo>
                  <a:pt x="72223" y="58341"/>
                  <a:pt x="75009" y="61127"/>
                  <a:pt x="75009" y="64591"/>
                </a:cubicBezTo>
                <a:lnTo>
                  <a:pt x="75009" y="87511"/>
                </a:lnTo>
                <a:lnTo>
                  <a:pt x="77093" y="87511"/>
                </a:lnTo>
                <a:cubicBezTo>
                  <a:pt x="80557" y="87511"/>
                  <a:pt x="83344" y="90298"/>
                  <a:pt x="83344" y="93762"/>
                </a:cubicBezTo>
                <a:cubicBezTo>
                  <a:pt x="83344" y="97226"/>
                  <a:pt x="80557" y="100013"/>
                  <a:pt x="77093" y="100013"/>
                </a:cubicBezTo>
                <a:lnTo>
                  <a:pt x="56257" y="100013"/>
                </a:lnTo>
                <a:cubicBezTo>
                  <a:pt x="52793" y="100013"/>
                  <a:pt x="50006" y="97226"/>
                  <a:pt x="50006" y="93762"/>
                </a:cubicBezTo>
                <a:cubicBezTo>
                  <a:pt x="50006" y="90298"/>
                  <a:pt x="52793" y="87511"/>
                  <a:pt x="56257" y="87511"/>
                </a:cubicBezTo>
                <a:lnTo>
                  <a:pt x="62508" y="87511"/>
                </a:lnTo>
                <a:lnTo>
                  <a:pt x="62508" y="70842"/>
                </a:lnTo>
                <a:lnTo>
                  <a:pt x="56257" y="70842"/>
                </a:lnTo>
                <a:cubicBezTo>
                  <a:pt x="52793" y="70842"/>
                  <a:pt x="50006" y="68055"/>
                  <a:pt x="50006" y="64591"/>
                </a:cubicBezTo>
                <a:cubicBezTo>
                  <a:pt x="50006" y="61127"/>
                  <a:pt x="52793" y="58341"/>
                  <a:pt x="56257" y="58341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40" name="Text 38"/>
          <p:cNvSpPr/>
          <p:nvPr/>
        </p:nvSpPr>
        <p:spPr>
          <a:xfrm>
            <a:off x="581025" y="6286500"/>
            <a:ext cx="112966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1 : Principe de l'interaction rayons X - matière cristalline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1.2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Structure cristalline et réseau réticulaire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43000"/>
            <a:ext cx="5600700" cy="2524125"/>
          </a:xfrm>
          <a:custGeom>
            <a:avLst/>
            <a:gdLst/>
            <a:ahLst/>
            <a:cxnLst/>
            <a:rect l="l" t="t" r="r" b="b"/>
            <a:pathLst>
              <a:path w="5600700" h="2524125">
                <a:moveTo>
                  <a:pt x="38100" y="0"/>
                </a:moveTo>
                <a:lnTo>
                  <a:pt x="5524497" y="0"/>
                </a:lnTo>
                <a:cubicBezTo>
                  <a:pt x="5566583" y="0"/>
                  <a:pt x="5600700" y="34117"/>
                  <a:pt x="5600700" y="76203"/>
                </a:cubicBezTo>
                <a:lnTo>
                  <a:pt x="5600700" y="2447922"/>
                </a:lnTo>
                <a:cubicBezTo>
                  <a:pt x="5600700" y="2490008"/>
                  <a:pt x="5566583" y="2524125"/>
                  <a:pt x="5524497" y="2524125"/>
                </a:cubicBezTo>
                <a:lnTo>
                  <a:pt x="38100" y="2524125"/>
                </a:lnTo>
                <a:cubicBezTo>
                  <a:pt x="17072" y="2524125"/>
                  <a:pt x="0" y="2507053"/>
                  <a:pt x="0" y="24860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2524125"/>
          </a:xfrm>
          <a:custGeom>
            <a:avLst/>
            <a:gdLst/>
            <a:ahLst/>
            <a:cxnLst/>
            <a:rect l="l" t="t" r="r" b="b"/>
            <a:pathLst>
              <a:path w="38100" h="2524125">
                <a:moveTo>
                  <a:pt x="38100" y="0"/>
                </a:moveTo>
                <a:lnTo>
                  <a:pt x="38100" y="0"/>
                </a:lnTo>
                <a:lnTo>
                  <a:pt x="38100" y="2524125"/>
                </a:lnTo>
                <a:lnTo>
                  <a:pt x="38100" y="2524125"/>
                </a:lnTo>
                <a:cubicBezTo>
                  <a:pt x="17072" y="2524125"/>
                  <a:pt x="0" y="2507053"/>
                  <a:pt x="0" y="24860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571500" y="1295400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Périodicité cristalline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1500" y="1638300"/>
            <a:ext cx="53530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Un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cristal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est caractérisé par une structure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périodique tridimensionnelle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d'atomes ou d'ions, appelés nœuds du réseau. Cette organisation régulière se décrit par la répétition d'une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maille élémentaire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dans l'espace.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4675" y="2441575"/>
            <a:ext cx="5273675" cy="1073150"/>
          </a:xfrm>
          <a:custGeom>
            <a:avLst/>
            <a:gdLst/>
            <a:ahLst/>
            <a:cxnLst/>
            <a:rect l="l" t="t" r="r" b="b"/>
            <a:pathLst>
              <a:path w="5273675" h="1073150">
                <a:moveTo>
                  <a:pt x="76204" y="0"/>
                </a:moveTo>
                <a:lnTo>
                  <a:pt x="5197471" y="0"/>
                </a:lnTo>
                <a:cubicBezTo>
                  <a:pt x="5239557" y="0"/>
                  <a:pt x="5273675" y="34118"/>
                  <a:pt x="5273675" y="76204"/>
                </a:cubicBezTo>
                <a:lnTo>
                  <a:pt x="5273675" y="996946"/>
                </a:lnTo>
                <a:cubicBezTo>
                  <a:pt x="5273675" y="1039032"/>
                  <a:pt x="5239557" y="1073150"/>
                  <a:pt x="5197471" y="1073150"/>
                </a:cubicBezTo>
                <a:lnTo>
                  <a:pt x="76204" y="1073150"/>
                </a:lnTo>
                <a:cubicBezTo>
                  <a:pt x="34118" y="1073150"/>
                  <a:pt x="0" y="1039032"/>
                  <a:pt x="0" y="996946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92150" y="2565402"/>
            <a:ext cx="1901726" cy="215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Vecteurs de base du réseau 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49288" y="2863851"/>
            <a:ext cx="51244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n⃗ = u·a⃗ + v·b⃗ + w·c⃗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58813" y="3206751"/>
            <a:ext cx="51054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(u, v, w ∈ ℤ)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00050" y="3822702"/>
            <a:ext cx="5600700" cy="2105025"/>
          </a:xfrm>
          <a:custGeom>
            <a:avLst/>
            <a:gdLst/>
            <a:ahLst/>
            <a:cxnLst/>
            <a:rect l="l" t="t" r="r" b="b"/>
            <a:pathLst>
              <a:path w="5600700" h="2105025">
                <a:moveTo>
                  <a:pt x="38100" y="0"/>
                </a:moveTo>
                <a:lnTo>
                  <a:pt x="5524498" y="0"/>
                </a:lnTo>
                <a:cubicBezTo>
                  <a:pt x="5566583" y="0"/>
                  <a:pt x="5600700" y="34117"/>
                  <a:pt x="5600700" y="76202"/>
                </a:cubicBezTo>
                <a:lnTo>
                  <a:pt x="5600700" y="2028823"/>
                </a:lnTo>
                <a:cubicBezTo>
                  <a:pt x="5600700" y="2070908"/>
                  <a:pt x="5566583" y="2105025"/>
                  <a:pt x="5524498" y="2105025"/>
                </a:cubicBezTo>
                <a:lnTo>
                  <a:pt x="38100" y="2105025"/>
                </a:lnTo>
                <a:cubicBezTo>
                  <a:pt x="17072" y="2105025"/>
                  <a:pt x="0" y="2087953"/>
                  <a:pt x="0" y="2066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3" name="Shape 11"/>
          <p:cNvSpPr/>
          <p:nvPr/>
        </p:nvSpPr>
        <p:spPr>
          <a:xfrm>
            <a:off x="400050" y="3822702"/>
            <a:ext cx="38100" cy="2105025"/>
          </a:xfrm>
          <a:custGeom>
            <a:avLst/>
            <a:gdLst/>
            <a:ahLst/>
            <a:cxnLst/>
            <a:rect l="l" t="t" r="r" b="b"/>
            <a:pathLst>
              <a:path w="38100" h="2105025">
                <a:moveTo>
                  <a:pt x="38100" y="0"/>
                </a:moveTo>
                <a:lnTo>
                  <a:pt x="38100" y="0"/>
                </a:lnTo>
                <a:lnTo>
                  <a:pt x="38100" y="2105025"/>
                </a:lnTo>
                <a:lnTo>
                  <a:pt x="38100" y="2105025"/>
                </a:lnTo>
                <a:cubicBezTo>
                  <a:pt x="17072" y="2105025"/>
                  <a:pt x="0" y="2087953"/>
                  <a:pt x="0" y="2066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4" name="Text 12"/>
          <p:cNvSpPr/>
          <p:nvPr/>
        </p:nvSpPr>
        <p:spPr>
          <a:xfrm>
            <a:off x="571500" y="3975102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Plans réticulaires et indices de Miller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4318002"/>
            <a:ext cx="53530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Les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plans réticulaires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sont des plans passant par les centres des atomes dans le cristal. Ils sont caractérisés par les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indices de Miller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(h, k, l), qui décrivent leur orientation dans la maille cristalline.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4675" y="5121277"/>
            <a:ext cx="1701800" cy="654050"/>
          </a:xfrm>
          <a:custGeom>
            <a:avLst/>
            <a:gdLst/>
            <a:ahLst/>
            <a:cxnLst/>
            <a:rect l="l" t="t" r="r" b="b"/>
            <a:pathLst>
              <a:path w="1701800" h="654050">
                <a:moveTo>
                  <a:pt x="38098" y="0"/>
                </a:moveTo>
                <a:lnTo>
                  <a:pt x="1663702" y="0"/>
                </a:lnTo>
                <a:cubicBezTo>
                  <a:pt x="1684743" y="0"/>
                  <a:pt x="1701800" y="17057"/>
                  <a:pt x="1701800" y="38098"/>
                </a:cubicBezTo>
                <a:lnTo>
                  <a:pt x="1701800" y="615952"/>
                </a:lnTo>
                <a:cubicBezTo>
                  <a:pt x="1701800" y="636993"/>
                  <a:pt x="1684743" y="654050"/>
                  <a:pt x="1663702" y="654050"/>
                </a:cubicBezTo>
                <a:lnTo>
                  <a:pt x="38098" y="654050"/>
                </a:lnTo>
                <a:cubicBezTo>
                  <a:pt x="17057" y="654050"/>
                  <a:pt x="0" y="636993"/>
                  <a:pt x="0" y="61595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96900" y="5200650"/>
            <a:ext cx="16573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(100)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20713" y="5505450"/>
            <a:ext cx="1609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Plan perpendiculaire à a⃗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2359025" y="5121277"/>
            <a:ext cx="1701800" cy="654050"/>
          </a:xfrm>
          <a:custGeom>
            <a:avLst/>
            <a:gdLst/>
            <a:ahLst/>
            <a:cxnLst/>
            <a:rect l="l" t="t" r="r" b="b"/>
            <a:pathLst>
              <a:path w="1701800" h="654050">
                <a:moveTo>
                  <a:pt x="38098" y="0"/>
                </a:moveTo>
                <a:lnTo>
                  <a:pt x="1663702" y="0"/>
                </a:lnTo>
                <a:cubicBezTo>
                  <a:pt x="1684743" y="0"/>
                  <a:pt x="1701800" y="17057"/>
                  <a:pt x="1701800" y="38098"/>
                </a:cubicBezTo>
                <a:lnTo>
                  <a:pt x="1701800" y="615952"/>
                </a:lnTo>
                <a:cubicBezTo>
                  <a:pt x="1701800" y="636993"/>
                  <a:pt x="1684743" y="654050"/>
                  <a:pt x="1663702" y="654050"/>
                </a:cubicBezTo>
                <a:lnTo>
                  <a:pt x="38098" y="654050"/>
                </a:lnTo>
                <a:cubicBezTo>
                  <a:pt x="17057" y="654050"/>
                  <a:pt x="0" y="636993"/>
                  <a:pt x="0" y="61595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2381250" y="5200650"/>
            <a:ext cx="16573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(110)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2405063" y="5505450"/>
            <a:ext cx="1609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Plan diagonal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4143375" y="5121277"/>
            <a:ext cx="1701800" cy="654050"/>
          </a:xfrm>
          <a:custGeom>
            <a:avLst/>
            <a:gdLst/>
            <a:ahLst/>
            <a:cxnLst/>
            <a:rect l="l" t="t" r="r" b="b"/>
            <a:pathLst>
              <a:path w="1701800" h="654050">
                <a:moveTo>
                  <a:pt x="38098" y="0"/>
                </a:moveTo>
                <a:lnTo>
                  <a:pt x="1663702" y="0"/>
                </a:lnTo>
                <a:cubicBezTo>
                  <a:pt x="1684743" y="0"/>
                  <a:pt x="1701800" y="17057"/>
                  <a:pt x="1701800" y="38098"/>
                </a:cubicBezTo>
                <a:lnTo>
                  <a:pt x="1701800" y="615952"/>
                </a:lnTo>
                <a:cubicBezTo>
                  <a:pt x="1701800" y="636993"/>
                  <a:pt x="1684743" y="654050"/>
                  <a:pt x="1663702" y="654050"/>
                </a:cubicBezTo>
                <a:lnTo>
                  <a:pt x="38098" y="654050"/>
                </a:lnTo>
                <a:cubicBezTo>
                  <a:pt x="17057" y="654050"/>
                  <a:pt x="0" y="636993"/>
                  <a:pt x="0" y="615952"/>
                </a:cubicBezTo>
                <a:lnTo>
                  <a:pt x="0" y="38098"/>
                </a:lnTo>
                <a:cubicBezTo>
                  <a:pt x="0" y="17071"/>
                  <a:pt x="17071" y="0"/>
                  <a:pt x="38098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165600" y="5200650"/>
            <a:ext cx="165735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(111)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189413" y="5505450"/>
            <a:ext cx="16097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Plan oblique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91250" y="1143000"/>
            <a:ext cx="5619750" cy="3248025"/>
          </a:xfrm>
          <a:custGeom>
            <a:avLst/>
            <a:gdLst/>
            <a:ahLst/>
            <a:cxnLst/>
            <a:rect l="l" t="t" r="r" b="b"/>
            <a:pathLst>
              <a:path w="5619750" h="3248025">
                <a:moveTo>
                  <a:pt x="76199" y="0"/>
                </a:moveTo>
                <a:lnTo>
                  <a:pt x="5543551" y="0"/>
                </a:lnTo>
                <a:cubicBezTo>
                  <a:pt x="5585635" y="0"/>
                  <a:pt x="5619750" y="34115"/>
                  <a:pt x="5619750" y="76199"/>
                </a:cubicBezTo>
                <a:lnTo>
                  <a:pt x="5619750" y="3171826"/>
                </a:lnTo>
                <a:cubicBezTo>
                  <a:pt x="5619750" y="3213910"/>
                  <a:pt x="5585635" y="3248025"/>
                  <a:pt x="5543551" y="3248025"/>
                </a:cubicBezTo>
                <a:lnTo>
                  <a:pt x="76199" y="3248025"/>
                </a:lnTo>
                <a:cubicBezTo>
                  <a:pt x="34115" y="3248025"/>
                  <a:pt x="0" y="3213910"/>
                  <a:pt x="0" y="3171826"/>
                </a:cubicBezTo>
                <a:lnTo>
                  <a:pt x="0" y="76199"/>
                </a:lnTo>
                <a:cubicBezTo>
                  <a:pt x="0" y="34143"/>
                  <a:pt x="34143" y="0"/>
                  <a:pt x="76199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6" name="Text 24"/>
          <p:cNvSpPr/>
          <p:nvPr/>
        </p:nvSpPr>
        <p:spPr>
          <a:xfrm>
            <a:off x="6300788" y="1295400"/>
            <a:ext cx="5400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Indices de Miller dans un cristal cubique</a:t>
            </a:r>
            <a:endParaRPr lang="en-US" sz="1600" dirty="0"/>
          </a:p>
        </p:txBody>
      </p:sp>
      <p:pic>
        <p:nvPicPr>
          <p:cNvPr id="27" name="Image 0" descr="https://kimi-web-img.moonshot.cn/img/cdn.britannica.com/8c208d96c78e3d8c79955fe254029b0a4102ee2a.jpg"/>
          <p:cNvPicPr>
            <a:picLocks noChangeAspect="1"/>
          </p:cNvPicPr>
          <p:nvPr/>
        </p:nvPicPr>
        <p:blipFill>
          <a:blip r:embed="rId1"/>
          <a:srcRect l="139" r="139"/>
          <a:stretch>
            <a:fillRect/>
          </a:stretch>
        </p:blipFill>
        <p:spPr>
          <a:xfrm>
            <a:off x="8088710" y="1638300"/>
            <a:ext cx="1809750" cy="2085975"/>
          </a:xfrm>
          <a:prstGeom prst="roundRect">
            <a:avLst>
              <a:gd name="adj" fmla="val 4211"/>
            </a:avLst>
          </a:prstGeom>
        </p:spPr>
      </p:pic>
      <p:sp>
        <p:nvSpPr>
          <p:cNvPr id="28" name="Text 25"/>
          <p:cNvSpPr/>
          <p:nvPr/>
        </p:nvSpPr>
        <p:spPr>
          <a:xfrm>
            <a:off x="6310313" y="3809902"/>
            <a:ext cx="538162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2 : Représentation des plans (001), (100), (010), (101), (110), (011), (111) dans un cristal cubique</a:t>
            </a:r>
            <a:endParaRPr lang="en-US" sz="1600" dirty="0"/>
          </a:p>
        </p:txBody>
      </p:sp>
      <p:sp>
        <p:nvSpPr>
          <p:cNvPr id="29" name="Shape 26"/>
          <p:cNvSpPr/>
          <p:nvPr/>
        </p:nvSpPr>
        <p:spPr>
          <a:xfrm>
            <a:off x="6194425" y="4549777"/>
            <a:ext cx="5616575" cy="1920875"/>
          </a:xfrm>
          <a:custGeom>
            <a:avLst/>
            <a:gdLst/>
            <a:ahLst/>
            <a:cxnLst/>
            <a:rect l="l" t="t" r="r" b="b"/>
            <a:pathLst>
              <a:path w="5616575" h="1920875">
                <a:moveTo>
                  <a:pt x="76201" y="0"/>
                </a:moveTo>
                <a:lnTo>
                  <a:pt x="5540374" y="0"/>
                </a:lnTo>
                <a:cubicBezTo>
                  <a:pt x="5582459" y="0"/>
                  <a:pt x="5616575" y="34116"/>
                  <a:pt x="5616575" y="76201"/>
                </a:cubicBezTo>
                <a:lnTo>
                  <a:pt x="5616575" y="1844674"/>
                </a:lnTo>
                <a:cubicBezTo>
                  <a:pt x="5616575" y="1886759"/>
                  <a:pt x="5582459" y="1920875"/>
                  <a:pt x="5540374" y="1920875"/>
                </a:cubicBezTo>
                <a:lnTo>
                  <a:pt x="76201" y="1920875"/>
                </a:lnTo>
                <a:cubicBezTo>
                  <a:pt x="34116" y="1920875"/>
                  <a:pt x="0" y="1886759"/>
                  <a:pt x="0" y="1844674"/>
                </a:cubicBezTo>
                <a:lnTo>
                  <a:pt x="0" y="76201"/>
                </a:lnTo>
                <a:cubicBezTo>
                  <a:pt x="0" y="34145"/>
                  <a:pt x="34145" y="0"/>
                  <a:pt x="76201" y="0"/>
                </a:cubicBezTo>
                <a:close/>
              </a:path>
            </a:pathLst>
          </a:custGeom>
          <a:solidFill>
            <a:srgbClr val="8B0000">
              <a:alpha val="5098"/>
            </a:srgbClr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6363097" y="4752975"/>
            <a:ext cx="192881" cy="171450"/>
          </a:xfrm>
          <a:custGeom>
            <a:avLst/>
            <a:gdLst/>
            <a:ahLst/>
            <a:cxnLst/>
            <a:rect l="l" t="t" r="r" b="b"/>
            <a:pathLst>
              <a:path w="192881" h="171450">
                <a:moveTo>
                  <a:pt x="70020" y="172856"/>
                </a:moveTo>
                <a:cubicBezTo>
                  <a:pt x="63758" y="179118"/>
                  <a:pt x="53578" y="179118"/>
                  <a:pt x="47283" y="172856"/>
                </a:cubicBezTo>
                <a:lnTo>
                  <a:pt x="9410" y="134983"/>
                </a:lnTo>
                <a:cubicBezTo>
                  <a:pt x="3148" y="128721"/>
                  <a:pt x="3148" y="118542"/>
                  <a:pt x="9410" y="112246"/>
                </a:cubicBezTo>
                <a:lnTo>
                  <a:pt x="15102" y="106553"/>
                </a:lnTo>
                <a:lnTo>
                  <a:pt x="39715" y="131166"/>
                </a:lnTo>
                <a:cubicBezTo>
                  <a:pt x="42863" y="134314"/>
                  <a:pt x="47952" y="134314"/>
                  <a:pt x="51067" y="131166"/>
                </a:cubicBezTo>
                <a:cubicBezTo>
                  <a:pt x="54181" y="128018"/>
                  <a:pt x="54214" y="122928"/>
                  <a:pt x="51067" y="119814"/>
                </a:cubicBezTo>
                <a:lnTo>
                  <a:pt x="26454" y="95202"/>
                </a:lnTo>
                <a:lnTo>
                  <a:pt x="37806" y="83850"/>
                </a:lnTo>
                <a:lnTo>
                  <a:pt x="54851" y="100894"/>
                </a:lnTo>
                <a:cubicBezTo>
                  <a:pt x="57998" y="104042"/>
                  <a:pt x="63088" y="104042"/>
                  <a:pt x="66202" y="100894"/>
                </a:cubicBezTo>
                <a:cubicBezTo>
                  <a:pt x="69317" y="97747"/>
                  <a:pt x="69350" y="92657"/>
                  <a:pt x="66202" y="89542"/>
                </a:cubicBezTo>
                <a:lnTo>
                  <a:pt x="49158" y="72498"/>
                </a:lnTo>
                <a:lnTo>
                  <a:pt x="60510" y="61146"/>
                </a:lnTo>
                <a:lnTo>
                  <a:pt x="85122" y="85758"/>
                </a:lnTo>
                <a:cubicBezTo>
                  <a:pt x="88270" y="88906"/>
                  <a:pt x="93360" y="88906"/>
                  <a:pt x="96474" y="85758"/>
                </a:cubicBezTo>
                <a:cubicBezTo>
                  <a:pt x="99588" y="82611"/>
                  <a:pt x="99622" y="77521"/>
                  <a:pt x="96474" y="74407"/>
                </a:cubicBezTo>
                <a:lnTo>
                  <a:pt x="71862" y="49794"/>
                </a:lnTo>
                <a:lnTo>
                  <a:pt x="83214" y="38442"/>
                </a:lnTo>
                <a:lnTo>
                  <a:pt x="100258" y="55487"/>
                </a:lnTo>
                <a:cubicBezTo>
                  <a:pt x="103406" y="58635"/>
                  <a:pt x="108496" y="58635"/>
                  <a:pt x="111610" y="55487"/>
                </a:cubicBezTo>
                <a:cubicBezTo>
                  <a:pt x="114724" y="52339"/>
                  <a:pt x="114758" y="47249"/>
                  <a:pt x="111610" y="44135"/>
                </a:cubicBezTo>
                <a:lnTo>
                  <a:pt x="94565" y="27090"/>
                </a:lnTo>
                <a:lnTo>
                  <a:pt x="105917" y="15739"/>
                </a:lnTo>
                <a:lnTo>
                  <a:pt x="130530" y="40351"/>
                </a:lnTo>
                <a:cubicBezTo>
                  <a:pt x="133677" y="43499"/>
                  <a:pt x="138767" y="43499"/>
                  <a:pt x="141882" y="40351"/>
                </a:cubicBezTo>
                <a:cubicBezTo>
                  <a:pt x="144996" y="37203"/>
                  <a:pt x="145029" y="32113"/>
                  <a:pt x="141882" y="28999"/>
                </a:cubicBezTo>
                <a:lnTo>
                  <a:pt x="117269" y="4387"/>
                </a:lnTo>
                <a:lnTo>
                  <a:pt x="122962" y="-1306"/>
                </a:lnTo>
                <a:cubicBezTo>
                  <a:pt x="129224" y="-7568"/>
                  <a:pt x="139404" y="-7568"/>
                  <a:pt x="145699" y="-1306"/>
                </a:cubicBezTo>
                <a:lnTo>
                  <a:pt x="183673" y="36467"/>
                </a:lnTo>
                <a:cubicBezTo>
                  <a:pt x="189934" y="42729"/>
                  <a:pt x="189934" y="52908"/>
                  <a:pt x="183673" y="59204"/>
                </a:cubicBezTo>
                <a:lnTo>
                  <a:pt x="70020" y="172856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31" name="Text 28"/>
          <p:cNvSpPr/>
          <p:nvPr/>
        </p:nvSpPr>
        <p:spPr>
          <a:xfrm>
            <a:off x="6569075" y="4705350"/>
            <a:ext cx="51720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Espacement interplanétaire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6350000" y="5048250"/>
            <a:ext cx="5381625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distance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dₕₖₗ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entre deux plans réticulaires consécutifs d'indices (h,k,l) est une propriété fondamentale du cristal.</a:t>
            </a:r>
            <a:endParaRPr lang="en-US" sz="1600" dirty="0"/>
          </a:p>
        </p:txBody>
      </p:sp>
      <p:sp>
        <p:nvSpPr>
          <p:cNvPr id="33" name="Shape 30"/>
          <p:cNvSpPr/>
          <p:nvPr/>
        </p:nvSpPr>
        <p:spPr>
          <a:xfrm>
            <a:off x="6353175" y="5584825"/>
            <a:ext cx="5292725" cy="730250"/>
          </a:xfrm>
          <a:custGeom>
            <a:avLst/>
            <a:gdLst/>
            <a:ahLst/>
            <a:cxnLst/>
            <a:rect l="l" t="t" r="r" b="b"/>
            <a:pathLst>
              <a:path w="5292725" h="730250">
                <a:moveTo>
                  <a:pt x="38097" y="0"/>
                </a:moveTo>
                <a:lnTo>
                  <a:pt x="5254628" y="0"/>
                </a:lnTo>
                <a:cubicBezTo>
                  <a:pt x="5275668" y="0"/>
                  <a:pt x="5292725" y="17057"/>
                  <a:pt x="5292725" y="38097"/>
                </a:cubicBezTo>
                <a:lnTo>
                  <a:pt x="5292725" y="692153"/>
                </a:lnTo>
                <a:cubicBezTo>
                  <a:pt x="5292725" y="713193"/>
                  <a:pt x="5275668" y="730250"/>
                  <a:pt x="5254628" y="730250"/>
                </a:cubicBezTo>
                <a:lnTo>
                  <a:pt x="38097" y="730250"/>
                </a:lnTo>
                <a:cubicBezTo>
                  <a:pt x="17057" y="730250"/>
                  <a:pt x="0" y="713193"/>
                  <a:pt x="0" y="692153"/>
                </a:cubicBezTo>
                <a:lnTo>
                  <a:pt x="0" y="38097"/>
                </a:lnTo>
                <a:cubicBezTo>
                  <a:pt x="0" y="17071"/>
                  <a:pt x="17071" y="0"/>
                  <a:pt x="38097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34" name="Text 31"/>
          <p:cNvSpPr/>
          <p:nvPr/>
        </p:nvSpPr>
        <p:spPr>
          <a:xfrm>
            <a:off x="6470650" y="5702301"/>
            <a:ext cx="1098054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Système cubique :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6427788" y="5930901"/>
            <a:ext cx="51435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dₕₖₗ = a / √(h² + k² + l²)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0000">
                  <a:alpha val="10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</p:spPr>
      </p:sp>
      <p:sp>
        <p:nvSpPr>
          <p:cNvPr id="3" name="Text 1"/>
          <p:cNvSpPr/>
          <p:nvPr/>
        </p:nvSpPr>
        <p:spPr>
          <a:xfrm>
            <a:off x="381000" y="1462088"/>
            <a:ext cx="1825228" cy="1752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8B0000">
                    <a:alpha val="20000"/>
                  </a:srgbClr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3176588"/>
            <a:ext cx="11715750" cy="7143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loi de Bragg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4119562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381000" y="4386263"/>
            <a:ext cx="6515100" cy="7429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Condition fondamentale de la diffraction des rayons X par les cristaux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2.1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Formulation et dérivation de la loi de Bragg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43000"/>
            <a:ext cx="5600700" cy="2486025"/>
          </a:xfrm>
          <a:custGeom>
            <a:avLst/>
            <a:gdLst/>
            <a:ahLst/>
            <a:cxnLst/>
            <a:rect l="l" t="t" r="r" b="b"/>
            <a:pathLst>
              <a:path w="5600700" h="2486025">
                <a:moveTo>
                  <a:pt x="38100" y="0"/>
                </a:moveTo>
                <a:lnTo>
                  <a:pt x="5524503" y="0"/>
                </a:lnTo>
                <a:cubicBezTo>
                  <a:pt x="5566586" y="0"/>
                  <a:pt x="5600700" y="34114"/>
                  <a:pt x="5600700" y="76197"/>
                </a:cubicBezTo>
                <a:lnTo>
                  <a:pt x="5600700" y="2409828"/>
                </a:lnTo>
                <a:cubicBezTo>
                  <a:pt x="5600700" y="2451911"/>
                  <a:pt x="5566586" y="2486025"/>
                  <a:pt x="5524503" y="2486025"/>
                </a:cubicBezTo>
                <a:lnTo>
                  <a:pt x="38100" y="2486025"/>
                </a:lnTo>
                <a:cubicBezTo>
                  <a:pt x="17072" y="2486025"/>
                  <a:pt x="0" y="2468953"/>
                  <a:pt x="0" y="2447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2486025"/>
          </a:xfrm>
          <a:custGeom>
            <a:avLst/>
            <a:gdLst/>
            <a:ahLst/>
            <a:cxnLst/>
            <a:rect l="l" t="t" r="r" b="b"/>
            <a:pathLst>
              <a:path w="38100" h="2486025">
                <a:moveTo>
                  <a:pt x="38100" y="0"/>
                </a:moveTo>
                <a:lnTo>
                  <a:pt x="38100" y="0"/>
                </a:lnTo>
                <a:lnTo>
                  <a:pt x="38100" y="2486025"/>
                </a:lnTo>
                <a:lnTo>
                  <a:pt x="38100" y="2486025"/>
                </a:lnTo>
                <a:cubicBezTo>
                  <a:pt x="17072" y="2486025"/>
                  <a:pt x="0" y="2468953"/>
                  <a:pt x="0" y="24479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571500" y="1295400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Approche de W.L. Bragg (1912)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1500" y="1638300"/>
            <a:ext cx="5353050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William Lawrence Bragg a expliqué la diffraction des rayons X en considérant un cristal comme composé de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plans réticulaires parallèles semi-réfléchissants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, séparés par une distance d.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4675" y="2441575"/>
            <a:ext cx="5273675" cy="1035050"/>
          </a:xfrm>
          <a:custGeom>
            <a:avLst/>
            <a:gdLst/>
            <a:ahLst/>
            <a:cxnLst/>
            <a:rect l="l" t="t" r="r" b="b"/>
            <a:pathLst>
              <a:path w="5273675" h="1035050">
                <a:moveTo>
                  <a:pt x="76200" y="0"/>
                </a:moveTo>
                <a:lnTo>
                  <a:pt x="5197475" y="0"/>
                </a:lnTo>
                <a:cubicBezTo>
                  <a:pt x="5239559" y="0"/>
                  <a:pt x="5273675" y="34116"/>
                  <a:pt x="5273675" y="76200"/>
                </a:cubicBezTo>
                <a:lnTo>
                  <a:pt x="5273675" y="958850"/>
                </a:lnTo>
                <a:cubicBezTo>
                  <a:pt x="5273675" y="1000934"/>
                  <a:pt x="5239559" y="1035050"/>
                  <a:pt x="5197475" y="1035050"/>
                </a:cubicBezTo>
                <a:lnTo>
                  <a:pt x="76200" y="1035050"/>
                </a:lnTo>
                <a:cubicBezTo>
                  <a:pt x="34116" y="1035050"/>
                  <a:pt x="0" y="1000934"/>
                  <a:pt x="0" y="9588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8B0000">
              <a:alpha val="10196"/>
            </a:srgbClr>
          </a:solidFill>
          <a:ln w="8467">
            <a:solidFill>
              <a:srgbClr val="8B00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92150" y="2565402"/>
            <a:ext cx="1995884" cy="215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Conditions pour un pic aigu 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92150" y="2863853"/>
            <a:ext cx="5114925" cy="495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254000" indent="-254000">
              <a:lnSpc>
                <a:spcPct val="130000"/>
              </a:lnSpc>
              <a:spcBef>
                <a:spcPts val="10"/>
              </a:spcBef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Les rayons X sont réfléchis comme par un miroir par chaque plan</a:t>
            </a:r>
            <a:endParaRPr lang="en-US" sz="1600" dirty="0"/>
          </a:p>
          <a:p>
            <a:pPr marL="254000" indent="-254000">
              <a:lnSpc>
                <a:spcPct val="130000"/>
              </a:lnSpc>
              <a:spcBef>
                <a:spcPts val="10"/>
              </a:spcBef>
              <a:buSzPct val="100000"/>
              <a:buFont typeface="+mj-lt"/>
              <a:buAutoNum type="arabicPeriod"/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Les rayons réfléchis par des plans successifs interfèrent constructivement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784602"/>
            <a:ext cx="5600700" cy="2562225"/>
          </a:xfrm>
          <a:custGeom>
            <a:avLst/>
            <a:gdLst/>
            <a:ahLst/>
            <a:cxnLst/>
            <a:rect l="l" t="t" r="r" b="b"/>
            <a:pathLst>
              <a:path w="5600700" h="2562225">
                <a:moveTo>
                  <a:pt x="38100" y="0"/>
                </a:moveTo>
                <a:lnTo>
                  <a:pt x="5524499" y="0"/>
                </a:lnTo>
                <a:cubicBezTo>
                  <a:pt x="5566556" y="0"/>
                  <a:pt x="5600700" y="34144"/>
                  <a:pt x="5600700" y="76201"/>
                </a:cubicBezTo>
                <a:lnTo>
                  <a:pt x="5600700" y="2486024"/>
                </a:lnTo>
                <a:cubicBezTo>
                  <a:pt x="5600700" y="2528081"/>
                  <a:pt x="5566556" y="2562225"/>
                  <a:pt x="5524499" y="2562225"/>
                </a:cubicBezTo>
                <a:lnTo>
                  <a:pt x="38100" y="2562225"/>
                </a:lnTo>
                <a:cubicBezTo>
                  <a:pt x="17072" y="2562225"/>
                  <a:pt x="0" y="2545153"/>
                  <a:pt x="0" y="25241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2" name="Shape 10"/>
          <p:cNvSpPr/>
          <p:nvPr/>
        </p:nvSpPr>
        <p:spPr>
          <a:xfrm>
            <a:off x="400050" y="3784602"/>
            <a:ext cx="38100" cy="2562225"/>
          </a:xfrm>
          <a:custGeom>
            <a:avLst/>
            <a:gdLst/>
            <a:ahLst/>
            <a:cxnLst/>
            <a:rect l="l" t="t" r="r" b="b"/>
            <a:pathLst>
              <a:path w="38100" h="2562225">
                <a:moveTo>
                  <a:pt x="38100" y="0"/>
                </a:moveTo>
                <a:lnTo>
                  <a:pt x="38100" y="0"/>
                </a:lnTo>
                <a:lnTo>
                  <a:pt x="38100" y="2562225"/>
                </a:lnTo>
                <a:lnTo>
                  <a:pt x="38100" y="2562225"/>
                </a:lnTo>
                <a:cubicBezTo>
                  <a:pt x="17072" y="2562225"/>
                  <a:pt x="0" y="2545153"/>
                  <a:pt x="0" y="25241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3" name="Text 11"/>
          <p:cNvSpPr/>
          <p:nvPr/>
        </p:nvSpPr>
        <p:spPr>
          <a:xfrm>
            <a:off x="571500" y="3937002"/>
            <a:ext cx="53721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Dérivation de la loi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4279902"/>
            <a:ext cx="53530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Considérons deux rayons parallèles incidents sur deux plans réticulaires consécutifs. La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différence de marche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entre les deux rayons réfléchis vaut :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4675" y="4854577"/>
            <a:ext cx="5273675" cy="768350"/>
          </a:xfrm>
          <a:custGeom>
            <a:avLst/>
            <a:gdLst/>
            <a:ahLst/>
            <a:cxnLst/>
            <a:rect l="l" t="t" r="r" b="b"/>
            <a:pathLst>
              <a:path w="5273675" h="768350">
                <a:moveTo>
                  <a:pt x="76197" y="0"/>
                </a:moveTo>
                <a:lnTo>
                  <a:pt x="5197478" y="0"/>
                </a:lnTo>
                <a:cubicBezTo>
                  <a:pt x="5239560" y="0"/>
                  <a:pt x="5273675" y="34115"/>
                  <a:pt x="5273675" y="76197"/>
                </a:cubicBezTo>
                <a:lnTo>
                  <a:pt x="5273675" y="692153"/>
                </a:lnTo>
                <a:cubicBezTo>
                  <a:pt x="5273675" y="734235"/>
                  <a:pt x="5239560" y="768350"/>
                  <a:pt x="5197478" y="768350"/>
                </a:cubicBezTo>
                <a:lnTo>
                  <a:pt x="76197" y="768350"/>
                </a:lnTo>
                <a:cubicBezTo>
                  <a:pt x="34115" y="768350"/>
                  <a:pt x="0" y="734235"/>
                  <a:pt x="0" y="692153"/>
                </a:cubicBezTo>
                <a:lnTo>
                  <a:pt x="0" y="76197"/>
                </a:lnTo>
                <a:cubicBezTo>
                  <a:pt x="0" y="34115"/>
                  <a:pt x="34115" y="0"/>
                  <a:pt x="76197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44525" y="4972050"/>
            <a:ext cx="51339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Δ = 2d sin θ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58813" y="5314950"/>
            <a:ext cx="510540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où θ est l'angle d'incidence (angle de Bragg)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71500" y="5740403"/>
            <a:ext cx="535305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Pour une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interférence constructive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, cette différence de marche doit être un multiple entier de la longueur d'onde :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91250" y="1143000"/>
            <a:ext cx="5619750" cy="2819400"/>
          </a:xfrm>
          <a:custGeom>
            <a:avLst/>
            <a:gdLst/>
            <a:ahLst/>
            <a:cxnLst/>
            <a:rect l="l" t="t" r="r" b="b"/>
            <a:pathLst>
              <a:path w="5619750" h="2819400">
                <a:moveTo>
                  <a:pt x="76208" y="0"/>
                </a:moveTo>
                <a:lnTo>
                  <a:pt x="5543542" y="0"/>
                </a:lnTo>
                <a:cubicBezTo>
                  <a:pt x="5585630" y="0"/>
                  <a:pt x="5619750" y="34120"/>
                  <a:pt x="5619750" y="76208"/>
                </a:cubicBezTo>
                <a:lnTo>
                  <a:pt x="5619750" y="2743192"/>
                </a:lnTo>
                <a:cubicBezTo>
                  <a:pt x="5619750" y="2785280"/>
                  <a:pt x="5585630" y="2819400"/>
                  <a:pt x="5543542" y="2819400"/>
                </a:cubicBezTo>
                <a:lnTo>
                  <a:pt x="76208" y="2819400"/>
                </a:lnTo>
                <a:cubicBezTo>
                  <a:pt x="34120" y="2819400"/>
                  <a:pt x="0" y="2785280"/>
                  <a:pt x="0" y="274319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0" name="Text 18"/>
          <p:cNvSpPr/>
          <p:nvPr/>
        </p:nvSpPr>
        <p:spPr>
          <a:xfrm>
            <a:off x="6300788" y="1295400"/>
            <a:ext cx="540067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Schéma de la réflexion de Bragg</a:t>
            </a:r>
            <a:endParaRPr lang="en-US" sz="1600" dirty="0"/>
          </a:p>
        </p:txBody>
      </p:sp>
      <p:pic>
        <p:nvPicPr>
          <p:cNvPr id="21" name="Image 0" descr="https://kimi-web-img.moonshot.cn/img/cdn.britannica.com/16c2461eb2b96774b7766a4ca66ba26e33a89dcb.jpg"/>
          <p:cNvPicPr>
            <a:picLocks noChangeAspect="1"/>
          </p:cNvPicPr>
          <p:nvPr/>
        </p:nvPicPr>
        <p:blipFill>
          <a:blip r:embed="rId1"/>
          <a:srcRect l="143" r="143"/>
          <a:stretch>
            <a:fillRect/>
          </a:stretch>
        </p:blipFill>
        <p:spPr>
          <a:xfrm>
            <a:off x="7130455" y="1638300"/>
            <a:ext cx="3724275" cy="1895475"/>
          </a:xfrm>
          <a:prstGeom prst="roundRect">
            <a:avLst>
              <a:gd name="adj" fmla="val 4020"/>
            </a:avLst>
          </a:prstGeom>
        </p:spPr>
      </p:pic>
      <p:sp>
        <p:nvSpPr>
          <p:cNvPr id="22" name="Text 19"/>
          <p:cNvSpPr/>
          <p:nvPr/>
        </p:nvSpPr>
        <p:spPr>
          <a:xfrm>
            <a:off x="6310313" y="3619402"/>
            <a:ext cx="538162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3 : Différence de marche entre rayons réfléchis sur deux plans atomiques</a:t>
            </a:r>
            <a:endParaRPr lang="en-US" sz="1600" dirty="0"/>
          </a:p>
        </p:txBody>
      </p:sp>
      <p:sp>
        <p:nvSpPr>
          <p:cNvPr id="23" name="Shape 20"/>
          <p:cNvSpPr/>
          <p:nvPr/>
        </p:nvSpPr>
        <p:spPr>
          <a:xfrm>
            <a:off x="6191250" y="4114702"/>
            <a:ext cx="5619750" cy="2019300"/>
          </a:xfrm>
          <a:custGeom>
            <a:avLst/>
            <a:gdLst/>
            <a:ahLst/>
            <a:cxnLst/>
            <a:rect l="l" t="t" r="r" b="b"/>
            <a:pathLst>
              <a:path w="5619750" h="2019300">
                <a:moveTo>
                  <a:pt x="76208" y="0"/>
                </a:moveTo>
                <a:lnTo>
                  <a:pt x="5543542" y="0"/>
                </a:lnTo>
                <a:cubicBezTo>
                  <a:pt x="5585630" y="0"/>
                  <a:pt x="5619750" y="34120"/>
                  <a:pt x="5619750" y="76208"/>
                </a:cubicBezTo>
                <a:lnTo>
                  <a:pt x="5619750" y="1943092"/>
                </a:lnTo>
                <a:cubicBezTo>
                  <a:pt x="5619750" y="1985180"/>
                  <a:pt x="5585630" y="2019300"/>
                  <a:pt x="5543542" y="2019300"/>
                </a:cubicBezTo>
                <a:lnTo>
                  <a:pt x="76208" y="2019300"/>
                </a:lnTo>
                <a:cubicBezTo>
                  <a:pt x="34120" y="2019300"/>
                  <a:pt x="0" y="1985180"/>
                  <a:pt x="0" y="1943092"/>
                </a:cubicBezTo>
                <a:lnTo>
                  <a:pt x="0" y="76208"/>
                </a:lnTo>
                <a:cubicBezTo>
                  <a:pt x="0" y="34148"/>
                  <a:pt x="34148" y="0"/>
                  <a:pt x="76208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4" name="Text 21"/>
          <p:cNvSpPr/>
          <p:nvPr/>
        </p:nvSpPr>
        <p:spPr>
          <a:xfrm>
            <a:off x="6334125" y="4305202"/>
            <a:ext cx="533400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Loi de Bragg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6296025" y="4686202"/>
            <a:ext cx="541020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nλ = 2d sin θ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6381750" y="5181502"/>
            <a:ext cx="2581275" cy="342900"/>
          </a:xfrm>
          <a:custGeom>
            <a:avLst/>
            <a:gdLst/>
            <a:ahLst/>
            <a:cxnLst/>
            <a:rect l="l" t="t" r="r" b="b"/>
            <a:pathLst>
              <a:path w="2581275" h="342900">
                <a:moveTo>
                  <a:pt x="38100" y="0"/>
                </a:moveTo>
                <a:lnTo>
                  <a:pt x="2543175" y="0"/>
                </a:lnTo>
                <a:cubicBezTo>
                  <a:pt x="2564217" y="0"/>
                  <a:pt x="2581275" y="17058"/>
                  <a:pt x="2581275" y="38100"/>
                </a:cubicBezTo>
                <a:lnTo>
                  <a:pt x="2581275" y="304800"/>
                </a:lnTo>
                <a:cubicBezTo>
                  <a:pt x="2581275" y="325842"/>
                  <a:pt x="2564217" y="342900"/>
                  <a:pt x="2543175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27" name="Text 24"/>
          <p:cNvSpPr/>
          <p:nvPr/>
        </p:nvSpPr>
        <p:spPr>
          <a:xfrm>
            <a:off x="6381750" y="5181502"/>
            <a:ext cx="2647950" cy="342900"/>
          </a:xfrm>
          <a:prstGeom prst="rect">
            <a:avLst/>
          </a:prstGeom>
          <a:noFill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n</a:t>
            </a:r>
            <a:r>
              <a:rPr lang="en-US" sz="1050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= ordre de diffraction (entier)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9039225" y="5181502"/>
            <a:ext cx="2581275" cy="342900"/>
          </a:xfrm>
          <a:custGeom>
            <a:avLst/>
            <a:gdLst/>
            <a:ahLst/>
            <a:cxnLst/>
            <a:rect l="l" t="t" r="r" b="b"/>
            <a:pathLst>
              <a:path w="2581275" h="342900">
                <a:moveTo>
                  <a:pt x="38100" y="0"/>
                </a:moveTo>
                <a:lnTo>
                  <a:pt x="2543175" y="0"/>
                </a:lnTo>
                <a:cubicBezTo>
                  <a:pt x="2564217" y="0"/>
                  <a:pt x="2581275" y="17058"/>
                  <a:pt x="2581275" y="38100"/>
                </a:cubicBezTo>
                <a:lnTo>
                  <a:pt x="2581275" y="304800"/>
                </a:lnTo>
                <a:cubicBezTo>
                  <a:pt x="2581275" y="325842"/>
                  <a:pt x="2564217" y="342900"/>
                  <a:pt x="2543175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29" name="Text 26"/>
          <p:cNvSpPr/>
          <p:nvPr/>
        </p:nvSpPr>
        <p:spPr>
          <a:xfrm>
            <a:off x="9039225" y="5181502"/>
            <a:ext cx="2647950" cy="342900"/>
          </a:xfrm>
          <a:prstGeom prst="rect">
            <a:avLst/>
          </a:prstGeom>
          <a:noFill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λ</a:t>
            </a:r>
            <a:r>
              <a:rPr lang="en-US" sz="1050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= longueur d'onde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6381750" y="5600602"/>
            <a:ext cx="2581275" cy="342900"/>
          </a:xfrm>
          <a:custGeom>
            <a:avLst/>
            <a:gdLst/>
            <a:ahLst/>
            <a:cxnLst/>
            <a:rect l="l" t="t" r="r" b="b"/>
            <a:pathLst>
              <a:path w="2581275" h="342900">
                <a:moveTo>
                  <a:pt x="38100" y="0"/>
                </a:moveTo>
                <a:lnTo>
                  <a:pt x="2543175" y="0"/>
                </a:lnTo>
                <a:cubicBezTo>
                  <a:pt x="2564217" y="0"/>
                  <a:pt x="2581275" y="17058"/>
                  <a:pt x="2581275" y="38100"/>
                </a:cubicBezTo>
                <a:lnTo>
                  <a:pt x="2581275" y="304800"/>
                </a:lnTo>
                <a:cubicBezTo>
                  <a:pt x="2581275" y="325842"/>
                  <a:pt x="2564217" y="342900"/>
                  <a:pt x="2543175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31" name="Text 28"/>
          <p:cNvSpPr/>
          <p:nvPr/>
        </p:nvSpPr>
        <p:spPr>
          <a:xfrm>
            <a:off x="6381750" y="5600602"/>
            <a:ext cx="2647950" cy="342900"/>
          </a:xfrm>
          <a:prstGeom prst="rect">
            <a:avLst/>
          </a:prstGeom>
          <a:noFill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</a:t>
            </a:r>
            <a:r>
              <a:rPr lang="en-US" sz="1050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= distance interplanétaire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9039225" y="5600602"/>
            <a:ext cx="2581275" cy="342900"/>
          </a:xfrm>
          <a:custGeom>
            <a:avLst/>
            <a:gdLst/>
            <a:ahLst/>
            <a:cxnLst/>
            <a:rect l="l" t="t" r="r" b="b"/>
            <a:pathLst>
              <a:path w="2581275" h="342900">
                <a:moveTo>
                  <a:pt x="38100" y="0"/>
                </a:moveTo>
                <a:lnTo>
                  <a:pt x="2543175" y="0"/>
                </a:lnTo>
                <a:cubicBezTo>
                  <a:pt x="2564217" y="0"/>
                  <a:pt x="2581275" y="17058"/>
                  <a:pt x="2581275" y="38100"/>
                </a:cubicBezTo>
                <a:lnTo>
                  <a:pt x="2581275" y="304800"/>
                </a:lnTo>
                <a:cubicBezTo>
                  <a:pt x="2581275" y="325842"/>
                  <a:pt x="2564217" y="342900"/>
                  <a:pt x="2543175" y="342900"/>
                </a:cubicBezTo>
                <a:lnTo>
                  <a:pt x="38100" y="342900"/>
                </a:lnTo>
                <a:cubicBezTo>
                  <a:pt x="17058" y="342900"/>
                  <a:pt x="0" y="325842"/>
                  <a:pt x="0" y="3048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</p:spPr>
      </p:sp>
      <p:sp>
        <p:nvSpPr>
          <p:cNvPr id="33" name="Text 30"/>
          <p:cNvSpPr/>
          <p:nvPr/>
        </p:nvSpPr>
        <p:spPr>
          <a:xfrm>
            <a:off x="9039225" y="5600602"/>
            <a:ext cx="2647950" cy="342900"/>
          </a:xfrm>
          <a:prstGeom prst="rect">
            <a:avLst/>
          </a:prstGeom>
          <a:noFill/>
        </p:spPr>
        <p:txBody>
          <a:bodyPr wrap="square" lIns="76200" tIns="76200" rIns="76200" bIns="762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θ</a:t>
            </a:r>
            <a:r>
              <a:rPr lang="en-US" sz="1050" dirty="0">
                <a:solidFill>
                  <a:srgbClr val="FFFFFF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= angle de Bragg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408384" y="6445253"/>
            <a:ext cx="116681" cy="133350"/>
          </a:xfrm>
          <a:custGeom>
            <a:avLst/>
            <a:gdLst/>
            <a:ahLst/>
            <a:cxnLst/>
            <a:rect l="l" t="t" r="r" b="b"/>
            <a:pathLst>
              <a:path w="116681" h="133350">
                <a:moveTo>
                  <a:pt x="100013" y="133350"/>
                </a:moveTo>
                <a:lnTo>
                  <a:pt x="25003" y="133350"/>
                </a:lnTo>
                <a:cubicBezTo>
                  <a:pt x="11199" y="133350"/>
                  <a:pt x="0" y="122151"/>
                  <a:pt x="0" y="108347"/>
                </a:cubicBezTo>
                <a:lnTo>
                  <a:pt x="0" y="25003"/>
                </a:lnTo>
                <a:cubicBezTo>
                  <a:pt x="0" y="11199"/>
                  <a:pt x="11199" y="0"/>
                  <a:pt x="25003" y="0"/>
                </a:cubicBezTo>
                <a:lnTo>
                  <a:pt x="104180" y="0"/>
                </a:lnTo>
                <a:cubicBezTo>
                  <a:pt x="111082" y="0"/>
                  <a:pt x="116681" y="5600"/>
                  <a:pt x="116681" y="12502"/>
                </a:cubicBezTo>
                <a:lnTo>
                  <a:pt x="116681" y="87511"/>
                </a:lnTo>
                <a:cubicBezTo>
                  <a:pt x="116681" y="92954"/>
                  <a:pt x="113191" y="97590"/>
                  <a:pt x="108347" y="99309"/>
                </a:cubicBezTo>
                <a:lnTo>
                  <a:pt x="108347" y="116681"/>
                </a:lnTo>
                <a:cubicBezTo>
                  <a:pt x="112957" y="116681"/>
                  <a:pt x="116681" y="120406"/>
                  <a:pt x="116681" y="125016"/>
                </a:cubicBezTo>
                <a:cubicBezTo>
                  <a:pt x="116681" y="129626"/>
                  <a:pt x="112957" y="133350"/>
                  <a:pt x="108347" y="133350"/>
                </a:cubicBezTo>
                <a:lnTo>
                  <a:pt x="100013" y="133350"/>
                </a:lnTo>
                <a:close/>
                <a:moveTo>
                  <a:pt x="25003" y="100013"/>
                </a:moveTo>
                <a:cubicBezTo>
                  <a:pt x="20393" y="100013"/>
                  <a:pt x="16669" y="103737"/>
                  <a:pt x="16669" y="108347"/>
                </a:cubicBezTo>
                <a:cubicBezTo>
                  <a:pt x="16669" y="112957"/>
                  <a:pt x="20393" y="116681"/>
                  <a:pt x="25003" y="116681"/>
                </a:cubicBezTo>
                <a:lnTo>
                  <a:pt x="91678" y="116681"/>
                </a:lnTo>
                <a:lnTo>
                  <a:pt x="91678" y="100013"/>
                </a:lnTo>
                <a:lnTo>
                  <a:pt x="25003" y="100013"/>
                </a:lnTo>
                <a:close/>
                <a:moveTo>
                  <a:pt x="33337" y="39588"/>
                </a:moveTo>
                <a:cubicBezTo>
                  <a:pt x="33337" y="43052"/>
                  <a:pt x="36124" y="45839"/>
                  <a:pt x="39588" y="45839"/>
                </a:cubicBezTo>
                <a:lnTo>
                  <a:pt x="85427" y="45839"/>
                </a:lnTo>
                <a:cubicBezTo>
                  <a:pt x="88891" y="45839"/>
                  <a:pt x="91678" y="43052"/>
                  <a:pt x="91678" y="39588"/>
                </a:cubicBezTo>
                <a:cubicBezTo>
                  <a:pt x="91678" y="36124"/>
                  <a:pt x="88891" y="33337"/>
                  <a:pt x="85427" y="33337"/>
                </a:cubicBezTo>
                <a:lnTo>
                  <a:pt x="39588" y="33337"/>
                </a:lnTo>
                <a:cubicBezTo>
                  <a:pt x="36124" y="33337"/>
                  <a:pt x="33337" y="36124"/>
                  <a:pt x="33337" y="39588"/>
                </a:cubicBezTo>
                <a:close/>
                <a:moveTo>
                  <a:pt x="39588" y="58341"/>
                </a:moveTo>
                <a:cubicBezTo>
                  <a:pt x="36124" y="58341"/>
                  <a:pt x="33337" y="61127"/>
                  <a:pt x="33337" y="64591"/>
                </a:cubicBezTo>
                <a:cubicBezTo>
                  <a:pt x="33337" y="68055"/>
                  <a:pt x="36124" y="70842"/>
                  <a:pt x="39588" y="70842"/>
                </a:cubicBezTo>
                <a:lnTo>
                  <a:pt x="85427" y="70842"/>
                </a:lnTo>
                <a:cubicBezTo>
                  <a:pt x="88891" y="70842"/>
                  <a:pt x="91678" y="68055"/>
                  <a:pt x="91678" y="64591"/>
                </a:cubicBezTo>
                <a:cubicBezTo>
                  <a:pt x="91678" y="61127"/>
                  <a:pt x="88891" y="58341"/>
                  <a:pt x="85427" y="58341"/>
                </a:cubicBezTo>
                <a:lnTo>
                  <a:pt x="39588" y="58341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35" name="Text 32"/>
          <p:cNvSpPr/>
          <p:nvPr/>
        </p:nvSpPr>
        <p:spPr>
          <a:xfrm>
            <a:off x="581025" y="6426203"/>
            <a:ext cx="11296650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Référence : W.L. Bragg, "The Diffraction of Short Electromagnetic Waves by a Crystal", Proc. Camb. Phil. Soc., 1912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496675" cy="190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b="1" kern="0" spc="53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2.2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09600"/>
            <a:ext cx="1160145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Interprétation physique et conséquences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00050" y="1143000"/>
            <a:ext cx="7553325" cy="2447925"/>
          </a:xfrm>
          <a:custGeom>
            <a:avLst/>
            <a:gdLst/>
            <a:ahLst/>
            <a:cxnLst/>
            <a:rect l="l" t="t" r="r" b="b"/>
            <a:pathLst>
              <a:path w="7553325" h="2447925">
                <a:moveTo>
                  <a:pt x="38100" y="0"/>
                </a:moveTo>
                <a:lnTo>
                  <a:pt x="7477121" y="0"/>
                </a:lnTo>
                <a:cubicBezTo>
                  <a:pt x="7519207" y="0"/>
                  <a:pt x="7553325" y="34118"/>
                  <a:pt x="7553325" y="76204"/>
                </a:cubicBezTo>
                <a:lnTo>
                  <a:pt x="7553325" y="2371721"/>
                </a:lnTo>
                <a:cubicBezTo>
                  <a:pt x="7553325" y="2413807"/>
                  <a:pt x="7519207" y="2447925"/>
                  <a:pt x="7477121" y="2447925"/>
                </a:cubicBezTo>
                <a:lnTo>
                  <a:pt x="38100" y="2447925"/>
                </a:lnTo>
                <a:cubicBezTo>
                  <a:pt x="17072" y="2447925"/>
                  <a:pt x="0" y="2430853"/>
                  <a:pt x="0" y="24098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5" name="Shape 3"/>
          <p:cNvSpPr/>
          <p:nvPr/>
        </p:nvSpPr>
        <p:spPr>
          <a:xfrm>
            <a:off x="400050" y="1143000"/>
            <a:ext cx="38100" cy="2447925"/>
          </a:xfrm>
          <a:custGeom>
            <a:avLst/>
            <a:gdLst/>
            <a:ahLst/>
            <a:cxnLst/>
            <a:rect l="l" t="t" r="r" b="b"/>
            <a:pathLst>
              <a:path w="38100" h="2447925">
                <a:moveTo>
                  <a:pt x="38100" y="0"/>
                </a:moveTo>
                <a:lnTo>
                  <a:pt x="38100" y="0"/>
                </a:lnTo>
                <a:lnTo>
                  <a:pt x="38100" y="2447925"/>
                </a:lnTo>
                <a:lnTo>
                  <a:pt x="38100" y="2447925"/>
                </a:lnTo>
                <a:cubicBezTo>
                  <a:pt x="17072" y="2447925"/>
                  <a:pt x="0" y="2430853"/>
                  <a:pt x="0" y="240982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571500" y="1295400"/>
            <a:ext cx="7324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Vision de la réflexion sélective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71500" y="1638300"/>
            <a:ext cx="7305675" cy="685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diffraction peut être interprétée comme une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réflexion sélective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sur les plans réticulaires. Contrairement à un miroir ordinaire où la réflexion se produit à tout angle, ici la réflexion n'a lieu que pour des angles spécifiques satisfaisant la loi de Bragg.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4675" y="2441575"/>
            <a:ext cx="7216775" cy="996950"/>
          </a:xfrm>
          <a:custGeom>
            <a:avLst/>
            <a:gdLst/>
            <a:ahLst/>
            <a:cxnLst/>
            <a:rect l="l" t="t" r="r" b="b"/>
            <a:pathLst>
              <a:path w="7216775" h="996950">
                <a:moveTo>
                  <a:pt x="76197" y="0"/>
                </a:moveTo>
                <a:lnTo>
                  <a:pt x="7140578" y="0"/>
                </a:lnTo>
                <a:cubicBezTo>
                  <a:pt x="7182660" y="0"/>
                  <a:pt x="7216775" y="34115"/>
                  <a:pt x="7216775" y="76197"/>
                </a:cubicBezTo>
                <a:lnTo>
                  <a:pt x="7216775" y="920753"/>
                </a:lnTo>
                <a:cubicBezTo>
                  <a:pt x="7216775" y="962835"/>
                  <a:pt x="7182660" y="996950"/>
                  <a:pt x="7140578" y="996950"/>
                </a:cubicBezTo>
                <a:lnTo>
                  <a:pt x="76197" y="996950"/>
                </a:lnTo>
                <a:cubicBezTo>
                  <a:pt x="34115" y="996950"/>
                  <a:pt x="0" y="962835"/>
                  <a:pt x="0" y="920753"/>
                </a:cubicBezTo>
                <a:lnTo>
                  <a:pt x="0" y="76197"/>
                </a:lnTo>
                <a:cubicBezTo>
                  <a:pt x="0" y="34115"/>
                  <a:pt x="34115" y="0"/>
                  <a:pt x="76197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92150" y="2565402"/>
            <a:ext cx="1987451" cy="2159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Conséquence fondamentale :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692150" y="2863853"/>
            <a:ext cx="7058025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Pour un cristal donné et une longueur d'onde fixe, la diffraction ne se produit que pour des angles θ bien définis, déterminés par les distances interplanétaires dₕₖₗ.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00050" y="3746502"/>
            <a:ext cx="7553325" cy="2733675"/>
          </a:xfrm>
          <a:custGeom>
            <a:avLst/>
            <a:gdLst/>
            <a:ahLst/>
            <a:cxnLst/>
            <a:rect l="l" t="t" r="r" b="b"/>
            <a:pathLst>
              <a:path w="7553325" h="2733675">
                <a:moveTo>
                  <a:pt x="38100" y="0"/>
                </a:moveTo>
                <a:lnTo>
                  <a:pt x="7477137" y="0"/>
                </a:lnTo>
                <a:cubicBezTo>
                  <a:pt x="7519215" y="0"/>
                  <a:pt x="7553325" y="34110"/>
                  <a:pt x="7553325" y="76188"/>
                </a:cubicBezTo>
                <a:lnTo>
                  <a:pt x="7553325" y="2657487"/>
                </a:lnTo>
                <a:cubicBezTo>
                  <a:pt x="7553325" y="2699565"/>
                  <a:pt x="7519215" y="2733675"/>
                  <a:pt x="7477137" y="2733675"/>
                </a:cubicBezTo>
                <a:lnTo>
                  <a:pt x="38100" y="2733675"/>
                </a:lnTo>
                <a:cubicBezTo>
                  <a:pt x="17072" y="2733675"/>
                  <a:pt x="0" y="2716603"/>
                  <a:pt x="0" y="26955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12" name="Shape 10"/>
          <p:cNvSpPr/>
          <p:nvPr/>
        </p:nvSpPr>
        <p:spPr>
          <a:xfrm>
            <a:off x="400050" y="3746502"/>
            <a:ext cx="38100" cy="2733675"/>
          </a:xfrm>
          <a:custGeom>
            <a:avLst/>
            <a:gdLst/>
            <a:ahLst/>
            <a:cxnLst/>
            <a:rect l="l" t="t" r="r" b="b"/>
            <a:pathLst>
              <a:path w="38100" h="2733675">
                <a:moveTo>
                  <a:pt x="38100" y="0"/>
                </a:moveTo>
                <a:lnTo>
                  <a:pt x="38100" y="0"/>
                </a:lnTo>
                <a:lnTo>
                  <a:pt x="38100" y="2733675"/>
                </a:lnTo>
                <a:lnTo>
                  <a:pt x="38100" y="2733675"/>
                </a:lnTo>
                <a:cubicBezTo>
                  <a:pt x="17072" y="2733675"/>
                  <a:pt x="0" y="2716603"/>
                  <a:pt x="0" y="2695575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13" name="Text 11"/>
          <p:cNvSpPr/>
          <p:nvPr/>
        </p:nvSpPr>
        <p:spPr>
          <a:xfrm>
            <a:off x="571500" y="3898902"/>
            <a:ext cx="7324725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Multiplicité des réflexions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71500" y="4241802"/>
            <a:ext cx="7305675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Un cristal peut être décomposé de </a:t>
            </a:r>
            <a:r>
              <a:rPr lang="en-US" sz="12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multiples façons</a:t>
            </a: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 en familles de plans réticulaires, chacune produisant ses propres réflexions :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4675" y="4816477"/>
            <a:ext cx="3549650" cy="882650"/>
          </a:xfrm>
          <a:custGeom>
            <a:avLst/>
            <a:gdLst/>
            <a:ahLst/>
            <a:cxnLst/>
            <a:rect l="l" t="t" r="r" b="b"/>
            <a:pathLst>
              <a:path w="3549650" h="882650">
                <a:moveTo>
                  <a:pt x="76199" y="0"/>
                </a:moveTo>
                <a:lnTo>
                  <a:pt x="3473451" y="0"/>
                </a:lnTo>
                <a:cubicBezTo>
                  <a:pt x="3515534" y="0"/>
                  <a:pt x="3549650" y="34116"/>
                  <a:pt x="3549650" y="76199"/>
                </a:cubicBezTo>
                <a:lnTo>
                  <a:pt x="3549650" y="806451"/>
                </a:lnTo>
                <a:cubicBezTo>
                  <a:pt x="3549650" y="848534"/>
                  <a:pt x="3515534" y="882650"/>
                  <a:pt x="3473451" y="882650"/>
                </a:cubicBezTo>
                <a:lnTo>
                  <a:pt x="76199" y="882650"/>
                </a:lnTo>
                <a:cubicBezTo>
                  <a:pt x="34116" y="882650"/>
                  <a:pt x="0" y="848534"/>
                  <a:pt x="0" y="8064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92150" y="4933950"/>
            <a:ext cx="3390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Ordres de diffraction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692150" y="5200650"/>
            <a:ext cx="338137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Pour une famille de plans (hkl), on observe des réflexions d'ordre n = 1, 2, 3... aux angles θ₁, θ₂, θ₃...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44975" y="4816477"/>
            <a:ext cx="3549650" cy="882650"/>
          </a:xfrm>
          <a:custGeom>
            <a:avLst/>
            <a:gdLst/>
            <a:ahLst/>
            <a:cxnLst/>
            <a:rect l="l" t="t" r="r" b="b"/>
            <a:pathLst>
              <a:path w="3549650" h="882650">
                <a:moveTo>
                  <a:pt x="76199" y="0"/>
                </a:moveTo>
                <a:lnTo>
                  <a:pt x="3473451" y="0"/>
                </a:lnTo>
                <a:cubicBezTo>
                  <a:pt x="3515534" y="0"/>
                  <a:pt x="3549650" y="34116"/>
                  <a:pt x="3549650" y="76199"/>
                </a:cubicBezTo>
                <a:lnTo>
                  <a:pt x="3549650" y="806451"/>
                </a:lnTo>
                <a:cubicBezTo>
                  <a:pt x="3549650" y="848534"/>
                  <a:pt x="3515534" y="882650"/>
                  <a:pt x="3473451" y="882650"/>
                </a:cubicBezTo>
                <a:lnTo>
                  <a:pt x="76199" y="882650"/>
                </a:lnTo>
                <a:cubicBezTo>
                  <a:pt x="34116" y="882650"/>
                  <a:pt x="0" y="848534"/>
                  <a:pt x="0" y="806451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FFFFFF"/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362450" y="4933950"/>
            <a:ext cx="33909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Familles de plans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362450" y="5200650"/>
            <a:ext cx="3381375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05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Différentes orientations (100), (110), (111)... produisent des réflexions à des angles distincts.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102600" y="1143000"/>
            <a:ext cx="3705225" cy="3267075"/>
          </a:xfrm>
          <a:custGeom>
            <a:avLst/>
            <a:gdLst/>
            <a:ahLst/>
            <a:cxnLst/>
            <a:rect l="l" t="t" r="r" b="b"/>
            <a:pathLst>
              <a:path w="3705225" h="3267075">
                <a:moveTo>
                  <a:pt x="76188" y="0"/>
                </a:moveTo>
                <a:lnTo>
                  <a:pt x="3629037" y="0"/>
                </a:lnTo>
                <a:cubicBezTo>
                  <a:pt x="3671114" y="0"/>
                  <a:pt x="3705225" y="34111"/>
                  <a:pt x="3705225" y="76188"/>
                </a:cubicBezTo>
                <a:lnTo>
                  <a:pt x="3705225" y="3190887"/>
                </a:lnTo>
                <a:cubicBezTo>
                  <a:pt x="3705225" y="3232964"/>
                  <a:pt x="3671114" y="3267075"/>
                  <a:pt x="3629037" y="3267075"/>
                </a:cubicBezTo>
                <a:lnTo>
                  <a:pt x="76188" y="3267075"/>
                </a:lnTo>
                <a:cubicBezTo>
                  <a:pt x="34111" y="3267075"/>
                  <a:pt x="0" y="3232964"/>
                  <a:pt x="0" y="3190887"/>
                </a:cubicBezTo>
                <a:lnTo>
                  <a:pt x="0" y="76188"/>
                </a:lnTo>
                <a:cubicBezTo>
                  <a:pt x="0" y="34139"/>
                  <a:pt x="34139" y="0"/>
                  <a:pt x="76188" y="0"/>
                </a:cubicBezTo>
                <a:close/>
              </a:path>
            </a:pathLst>
          </a:custGeom>
          <a:solidFill>
            <a:srgbClr val="F9FAFB"/>
          </a:solidFill>
        </p:spPr>
      </p:sp>
      <p:sp>
        <p:nvSpPr>
          <p:cNvPr id="22" name="Text 20"/>
          <p:cNvSpPr/>
          <p:nvPr/>
        </p:nvSpPr>
        <p:spPr>
          <a:xfrm>
            <a:off x="8212138" y="1295400"/>
            <a:ext cx="34861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Décomposition d'un réseau cubique</a:t>
            </a:r>
            <a:endParaRPr lang="en-US" sz="1600" dirty="0"/>
          </a:p>
        </p:txBody>
      </p:sp>
      <p:pic>
        <p:nvPicPr>
          <p:cNvPr id="23" name="Image 0" descr="https://kimi-web-img.moonshot.cn/img/cdn.serc.carleton.edu/9b5b27fb2b9144c96684fbe89c6edfde7186dbef.jpg"/>
          <p:cNvPicPr>
            <a:picLocks noChangeAspect="1"/>
          </p:cNvPicPr>
          <p:nvPr/>
        </p:nvPicPr>
        <p:blipFill>
          <a:blip r:embed="rId1"/>
          <a:srcRect l="112" r="112"/>
          <a:stretch>
            <a:fillRect/>
          </a:stretch>
        </p:blipFill>
        <p:spPr>
          <a:xfrm>
            <a:off x="8830866" y="1638300"/>
            <a:ext cx="2238375" cy="1704975"/>
          </a:xfrm>
          <a:prstGeom prst="roundRect">
            <a:avLst>
              <a:gd name="adj" fmla="val 4469"/>
            </a:avLst>
          </a:prstGeom>
        </p:spPr>
      </p:pic>
      <p:sp>
        <p:nvSpPr>
          <p:cNvPr id="24" name="Text 21"/>
          <p:cNvSpPr/>
          <p:nvPr/>
        </p:nvSpPr>
        <p:spPr>
          <a:xfrm>
            <a:off x="8221663" y="3428902"/>
            <a:ext cx="3467100" cy="381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Figure 4 : Deux décompositions différentes d'un même réseau en plans réticulaires</a:t>
            </a:r>
            <a:endParaRPr lang="en-US" sz="1600" dirty="0"/>
          </a:p>
        </p:txBody>
      </p:sp>
      <p:sp>
        <p:nvSpPr>
          <p:cNvPr id="25" name="Shape 22"/>
          <p:cNvSpPr/>
          <p:nvPr/>
        </p:nvSpPr>
        <p:spPr>
          <a:xfrm>
            <a:off x="8105775" y="4562478"/>
            <a:ext cx="3702050" cy="1911350"/>
          </a:xfrm>
          <a:custGeom>
            <a:avLst/>
            <a:gdLst/>
            <a:ahLst/>
            <a:cxnLst/>
            <a:rect l="l" t="t" r="r" b="b"/>
            <a:pathLst>
              <a:path w="3702050" h="1911350">
                <a:moveTo>
                  <a:pt x="76206" y="0"/>
                </a:moveTo>
                <a:lnTo>
                  <a:pt x="3625844" y="0"/>
                </a:lnTo>
                <a:cubicBezTo>
                  <a:pt x="3667932" y="0"/>
                  <a:pt x="3702050" y="34118"/>
                  <a:pt x="3702050" y="76206"/>
                </a:cubicBezTo>
                <a:lnTo>
                  <a:pt x="3702050" y="1835144"/>
                </a:lnTo>
                <a:cubicBezTo>
                  <a:pt x="3702050" y="1877232"/>
                  <a:pt x="3667932" y="1911350"/>
                  <a:pt x="3625844" y="1911350"/>
                </a:cubicBezTo>
                <a:lnTo>
                  <a:pt x="76206" y="1911350"/>
                </a:lnTo>
                <a:cubicBezTo>
                  <a:pt x="34118" y="1911350"/>
                  <a:pt x="0" y="1877232"/>
                  <a:pt x="0" y="1835144"/>
                </a:cubicBezTo>
                <a:lnTo>
                  <a:pt x="0" y="76206"/>
                </a:lnTo>
                <a:cubicBezTo>
                  <a:pt x="0" y="34147"/>
                  <a:pt x="34147" y="0"/>
                  <a:pt x="76206" y="0"/>
                </a:cubicBezTo>
                <a:close/>
              </a:path>
            </a:pathLst>
          </a:custGeom>
          <a:solidFill>
            <a:srgbClr val="8B0000">
              <a:alpha val="5098"/>
            </a:srgbClr>
          </a:solidFill>
          <a:ln w="8467">
            <a:solidFill>
              <a:srgbClr val="8B0000">
                <a:alpha val="20000"/>
              </a:srgbClr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8306594" y="4765677"/>
            <a:ext cx="128588" cy="171450"/>
          </a:xfrm>
          <a:custGeom>
            <a:avLst/>
            <a:gdLst/>
            <a:ahLst/>
            <a:cxnLst/>
            <a:rect l="l" t="t" r="r" b="b"/>
            <a:pathLst>
              <a:path w="128588" h="171450">
                <a:moveTo>
                  <a:pt x="98081" y="128588"/>
                </a:moveTo>
                <a:cubicBezTo>
                  <a:pt x="100526" y="121120"/>
                  <a:pt x="105415" y="114356"/>
                  <a:pt x="110940" y="108529"/>
                </a:cubicBezTo>
                <a:cubicBezTo>
                  <a:pt x="121890" y="97010"/>
                  <a:pt x="128587" y="81439"/>
                  <a:pt x="128587" y="64294"/>
                </a:cubicBezTo>
                <a:cubicBezTo>
                  <a:pt x="128587" y="28798"/>
                  <a:pt x="99789" y="0"/>
                  <a:pt x="64294" y="0"/>
                </a:cubicBezTo>
                <a:cubicBezTo>
                  <a:pt x="28798" y="0"/>
                  <a:pt x="0" y="28798"/>
                  <a:pt x="0" y="64294"/>
                </a:cubicBezTo>
                <a:cubicBezTo>
                  <a:pt x="0" y="81439"/>
                  <a:pt x="6697" y="97010"/>
                  <a:pt x="17647" y="108529"/>
                </a:cubicBezTo>
                <a:cubicBezTo>
                  <a:pt x="23173" y="114356"/>
                  <a:pt x="28095" y="121120"/>
                  <a:pt x="30506" y="128588"/>
                </a:cubicBezTo>
                <a:lnTo>
                  <a:pt x="98048" y="128588"/>
                </a:lnTo>
                <a:close/>
                <a:moveTo>
                  <a:pt x="96441" y="144661"/>
                </a:moveTo>
                <a:lnTo>
                  <a:pt x="32147" y="144661"/>
                </a:lnTo>
                <a:lnTo>
                  <a:pt x="32147" y="150019"/>
                </a:lnTo>
                <a:cubicBezTo>
                  <a:pt x="32147" y="164820"/>
                  <a:pt x="44135" y="176808"/>
                  <a:pt x="58936" y="176808"/>
                </a:cubicBezTo>
                <a:lnTo>
                  <a:pt x="69652" y="176808"/>
                </a:lnTo>
                <a:cubicBezTo>
                  <a:pt x="84453" y="176808"/>
                  <a:pt x="96441" y="164820"/>
                  <a:pt x="96441" y="150019"/>
                </a:cubicBezTo>
                <a:lnTo>
                  <a:pt x="96441" y="144661"/>
                </a:lnTo>
                <a:close/>
                <a:moveTo>
                  <a:pt x="61615" y="37505"/>
                </a:moveTo>
                <a:cubicBezTo>
                  <a:pt x="48287" y="37505"/>
                  <a:pt x="37505" y="48287"/>
                  <a:pt x="37505" y="61615"/>
                </a:cubicBezTo>
                <a:cubicBezTo>
                  <a:pt x="37505" y="66069"/>
                  <a:pt x="33922" y="69652"/>
                  <a:pt x="29468" y="69652"/>
                </a:cubicBezTo>
                <a:cubicBezTo>
                  <a:pt x="25014" y="69652"/>
                  <a:pt x="21431" y="66069"/>
                  <a:pt x="21431" y="61615"/>
                </a:cubicBezTo>
                <a:cubicBezTo>
                  <a:pt x="21431" y="39413"/>
                  <a:pt x="39413" y="21431"/>
                  <a:pt x="61615" y="21431"/>
                </a:cubicBezTo>
                <a:cubicBezTo>
                  <a:pt x="66069" y="21431"/>
                  <a:pt x="69652" y="25014"/>
                  <a:pt x="69652" y="29468"/>
                </a:cubicBezTo>
                <a:cubicBezTo>
                  <a:pt x="69652" y="33922"/>
                  <a:pt x="66069" y="37505"/>
                  <a:pt x="61615" y="37505"/>
                </a:cubicBezTo>
                <a:close/>
              </a:path>
            </a:pathLst>
          </a:custGeom>
          <a:solidFill>
            <a:srgbClr val="8B0000"/>
          </a:solidFill>
        </p:spPr>
      </p:sp>
      <p:sp>
        <p:nvSpPr>
          <p:cNvPr id="27" name="Text 24"/>
          <p:cNvSpPr/>
          <p:nvPr/>
        </p:nvSpPr>
        <p:spPr>
          <a:xfrm>
            <a:off x="8480425" y="4718052"/>
            <a:ext cx="3257550" cy="266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Implications pratiques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8261350" y="5099052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8401447" y="5060952"/>
            <a:ext cx="3324225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Chaque pic de diffraction correspond à une famille de plans (hkl)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8261350" y="5594352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8401447" y="5556252"/>
            <a:ext cx="3314700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La position des pics donne accès aux distances dₕₖₗ</a:t>
            </a: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8261350" y="5899152"/>
            <a:ext cx="142875" cy="228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8B000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•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8401447" y="5861052"/>
            <a:ext cx="3324225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L'intensité des pics dépend de la structure atomique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B0000">
                  <a:alpha val="1000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</p:spPr>
      </p:sp>
      <p:sp>
        <p:nvSpPr>
          <p:cNvPr id="3" name="Text 1"/>
          <p:cNvSpPr/>
          <p:nvPr/>
        </p:nvSpPr>
        <p:spPr>
          <a:xfrm>
            <a:off x="381000" y="1290638"/>
            <a:ext cx="1747143" cy="1752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8B0000">
                    <a:alpha val="20000"/>
                  </a:srgbClr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3005138"/>
            <a:ext cx="11715750" cy="14287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Méthodes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4500" b="1" dirty="0">
                <a:solidFill>
                  <a:srgbClr val="1F2937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expérimentales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81000" y="4662488"/>
            <a:ext cx="914400" cy="38100"/>
          </a:xfrm>
          <a:custGeom>
            <a:avLst/>
            <a:gdLst/>
            <a:ahLst/>
            <a:cxnLst/>
            <a:rect l="l" t="t" r="r" b="b"/>
            <a:pathLst>
              <a:path w="914400" h="38100">
                <a:moveTo>
                  <a:pt x="0" y="0"/>
                </a:moveTo>
                <a:lnTo>
                  <a:pt x="914400" y="0"/>
                </a:lnTo>
                <a:lnTo>
                  <a:pt x="9144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8B0000"/>
          </a:solidFill>
        </p:spPr>
      </p:sp>
      <p:sp>
        <p:nvSpPr>
          <p:cNvPr id="6" name="Text 4"/>
          <p:cNvSpPr/>
          <p:nvPr/>
        </p:nvSpPr>
        <p:spPr>
          <a:xfrm>
            <a:off x="381000" y="4929188"/>
            <a:ext cx="6515100" cy="37147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6B7280"/>
                </a:solidFill>
                <a:latin typeface="Sorts Mill Goudy" panose="02000503000000000000" pitchFamily="34" charset="0"/>
                <a:ea typeface="Sorts Mill Goudy" panose="02000503000000000000" pitchFamily="34" charset="-122"/>
                <a:cs typeface="Sorts Mill Goudy" panose="02000503000000000000" pitchFamily="34" charset="-120"/>
              </a:rPr>
              <a:t>Techniques de diffraction des rayons X : monocristal et poudre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11104</Words>
  <Application>WPS Presentation</Application>
  <PresentationFormat>On-screen Show (16:9)</PresentationFormat>
  <Paragraphs>465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Sorts Mill Goudy</vt:lpstr>
      <vt:lpstr>Sorts Mill Goudy</vt:lpstr>
      <vt:lpstr>Sorts Mill Goudy</vt:lpstr>
      <vt:lpstr>Calibri</vt:lpstr>
      <vt:lpstr>Microsoft YaHei</vt:lpstr>
      <vt:lpstr>Arial Unicode MS</vt:lpstr>
      <vt:lpstr>Calibri Light</vt:lpstr>
      <vt:lpstr>Custom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Moonshot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Diffraction des Rayons X</dc:title>
  <dc:creator>Kimi</dc:creator>
  <dc:subject>Diffraction des Rayons X</dc:subject>
  <cp:lastModifiedBy>nassi</cp:lastModifiedBy>
  <cp:revision>2</cp:revision>
  <dcterms:created xsi:type="dcterms:W3CDTF">2026-04-12T18:56:00Z</dcterms:created>
  <dcterms:modified xsi:type="dcterms:W3CDTF">2026-04-12T18:57:13Z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{"Label":"Diffraction des Rayons X","ContentProducer":"001191110108MACG2KBH8F10000","ProduceID":"19d83427-8772-84d3-8000-00008e75850b","ReservedCode1":"","ContentPropagator":"001191110108MACG2KBH8F20000","PropagateID":"19d83427-8772-84d3-8000-00008e75850b","ReservedCode2":""}</vt:lpwstr>
  </property>
  <property fmtid="{D5CDD505-2E9C-101B-9397-08002B2CF9AE}" pid="3" name="ICV">
    <vt:lpwstr>32D51C767E1F4F698AE207165506DED4_13</vt:lpwstr>
  </property>
  <property fmtid="{D5CDD505-2E9C-101B-9397-08002B2CF9AE}" pid="4" name="KSOProductBuildVer">
    <vt:lpwstr>1036-12.2.0.23155</vt:lpwstr>
  </property>
</Properties>
</file>