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0" r:id="rId2"/>
    <p:sldId id="283" r:id="rId3"/>
    <p:sldId id="256" r:id="rId4"/>
    <p:sldId id="259" r:id="rId5"/>
    <p:sldId id="258" r:id="rId6"/>
    <p:sldId id="265" r:id="rId7"/>
    <p:sldId id="261" r:id="rId8"/>
    <p:sldId id="257" r:id="rId9"/>
    <p:sldId id="260" r:id="rId10"/>
    <p:sldId id="263" r:id="rId11"/>
    <p:sldId id="264" r:id="rId12"/>
    <p:sldId id="268" r:id="rId13"/>
    <p:sldId id="266" r:id="rId14"/>
    <p:sldId id="267" r:id="rId15"/>
    <p:sldId id="262" r:id="rId16"/>
    <p:sldId id="269" r:id="rId17"/>
    <p:sldId id="270" r:id="rId18"/>
    <p:sldId id="271" r:id="rId19"/>
    <p:sldId id="272" r:id="rId20"/>
    <p:sldId id="273" r:id="rId21"/>
    <p:sldId id="274" r:id="rId22"/>
    <p:sldId id="277" r:id="rId23"/>
    <p:sldId id="276" r:id="rId24"/>
    <p:sldId id="275" r:id="rId25"/>
    <p:sldId id="278" r:id="rId26"/>
    <p:sldId id="279" r:id="rId27"/>
    <p:sldId id="281" r:id="rId28"/>
    <p:sldId id="282"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64" autoAdjust="0"/>
  </p:normalViewPr>
  <p:slideViewPr>
    <p:cSldViewPr snapToGrid="0">
      <p:cViewPr varScale="1">
        <p:scale>
          <a:sx n="63" d="100"/>
          <a:sy n="63" d="100"/>
        </p:scale>
        <p:origin x="204" y="6"/>
      </p:cViewPr>
      <p:guideLst/>
    </p:cSldViewPr>
  </p:slideViewPr>
  <p:outlineViewPr>
    <p:cViewPr>
      <p:scale>
        <a:sx n="33" d="100"/>
        <a:sy n="33" d="100"/>
      </p:scale>
      <p:origin x="0" y="-1251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D9648-4C2B-4D21-BD32-4253CA9B1D3C}" type="datetimeFigureOut">
              <a:rPr lang="en-US" smtClean="0"/>
              <a:t>1/5/2022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B5F50-95FF-46E0-880A-CB63372E1AA5}" type="slidenum">
              <a:rPr lang="en-US" smtClean="0"/>
              <a:t>‹N°›</a:t>
            </a:fld>
            <a:endParaRPr lang="en-US"/>
          </a:p>
        </p:txBody>
      </p:sp>
    </p:spTree>
    <p:extLst>
      <p:ext uri="{BB962C8B-B14F-4D97-AF65-F5344CB8AC3E}">
        <p14:creationId xmlns:p14="http://schemas.microsoft.com/office/powerpoint/2010/main" val="234051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BAB5F50-95FF-46E0-880A-CB63372E1AA5}" type="slidenum">
              <a:rPr lang="en-US" smtClean="0"/>
              <a:t>27</a:t>
            </a:fld>
            <a:endParaRPr lang="en-US"/>
          </a:p>
        </p:txBody>
      </p:sp>
    </p:spTree>
    <p:extLst>
      <p:ext uri="{BB962C8B-B14F-4D97-AF65-F5344CB8AC3E}">
        <p14:creationId xmlns:p14="http://schemas.microsoft.com/office/powerpoint/2010/main" val="415446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7BAB5F50-95FF-46E0-880A-CB63372E1AA5}" type="slidenum">
              <a:rPr lang="en-US" smtClean="0"/>
              <a:t>29</a:t>
            </a:fld>
            <a:endParaRPr lang="en-US"/>
          </a:p>
        </p:txBody>
      </p:sp>
    </p:spTree>
    <p:extLst>
      <p:ext uri="{BB962C8B-B14F-4D97-AF65-F5344CB8AC3E}">
        <p14:creationId xmlns:p14="http://schemas.microsoft.com/office/powerpoint/2010/main" val="438512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45E7095-1D9D-4015-BB87-6F3209673B86}"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59094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5E7095-1D9D-4015-BB87-6F3209673B86}"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15321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5E7095-1D9D-4015-BB87-6F3209673B86}"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253885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5E7095-1D9D-4015-BB87-6F3209673B86}"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AE5E-038A-4085-941B-5736CD481656}" type="slidenum">
              <a:rPr lang="en-US" smtClean="0"/>
              <a:t>‹N°›</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49399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5E7095-1D9D-4015-BB87-6F3209673B86}"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349931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E45E7095-1D9D-4015-BB87-6F3209673B86}"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27081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E45E7095-1D9D-4015-BB87-6F3209673B86}"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2565768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5E7095-1D9D-4015-BB87-6F3209673B86}"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549138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5E7095-1D9D-4015-BB87-6F3209673B86}"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28673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5E7095-1D9D-4015-BB87-6F3209673B86}"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425412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45E7095-1D9D-4015-BB87-6F3209673B86}"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281597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45E7095-1D9D-4015-BB87-6F3209673B86}"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23141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45E7095-1D9D-4015-BB87-6F3209673B86}"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29921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45E7095-1D9D-4015-BB87-6F3209673B86}"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188004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45E7095-1D9D-4015-BB87-6F3209673B86}"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319794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5E7095-1D9D-4015-BB87-6F3209673B86}"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367988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5E7095-1D9D-4015-BB87-6F3209673B86}"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A2AE5E-038A-4085-941B-5736CD481656}" type="slidenum">
              <a:rPr lang="en-US" smtClean="0"/>
              <a:t>‹N°›</a:t>
            </a:fld>
            <a:endParaRPr lang="en-US"/>
          </a:p>
        </p:txBody>
      </p:sp>
    </p:spTree>
    <p:extLst>
      <p:ext uri="{BB962C8B-B14F-4D97-AF65-F5344CB8AC3E}">
        <p14:creationId xmlns:p14="http://schemas.microsoft.com/office/powerpoint/2010/main" val="65631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45E7095-1D9D-4015-BB87-6F3209673B86}" type="datetimeFigureOut">
              <a:rPr lang="en-US" smtClean="0"/>
              <a:t>1/5/2022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AA2AE5E-038A-4085-941B-5736CD481656}" type="slidenum">
              <a:rPr lang="en-US" smtClean="0"/>
              <a:t>‹N°›</a:t>
            </a:fld>
            <a:endParaRPr lang="en-US"/>
          </a:p>
        </p:txBody>
      </p:sp>
    </p:spTree>
    <p:extLst>
      <p:ext uri="{BB962C8B-B14F-4D97-AF65-F5344CB8AC3E}">
        <p14:creationId xmlns:p14="http://schemas.microsoft.com/office/powerpoint/2010/main" val="114675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130629"/>
            <a:ext cx="12192000" cy="6988629"/>
          </a:xfrm>
          <a:prstGeom prst="rect">
            <a:avLst/>
          </a:prstGeom>
        </p:spPr>
      </p:pic>
    </p:spTree>
    <p:extLst>
      <p:ext uri="{BB962C8B-B14F-4D97-AF65-F5344CB8AC3E}">
        <p14:creationId xmlns:p14="http://schemas.microsoft.com/office/powerpoint/2010/main" val="110840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79562" cy="6840374"/>
          </a:xfrm>
        </p:spPr>
        <p:txBody>
          <a:bodyPr anchor="t">
            <a:normAutofit/>
          </a:bodyPr>
          <a:lstStyle/>
          <a:p>
            <a:pPr algn="l">
              <a:lnSpc>
                <a:spcPct val="100000"/>
              </a:lnSpc>
            </a:pPr>
            <a:r>
              <a:rPr lang="fr-DZ" cap="none" dirty="0" smtClean="0"/>
              <a:t>2</a:t>
            </a:r>
            <a:r>
              <a:rPr lang="fr-DZ" sz="4000" b="1" cap="none" dirty="0" smtClean="0">
                <a:effectLst>
                  <a:outerShdw blurRad="38100" dist="38100" dir="2700000" algn="tl">
                    <a:srgbClr val="000000">
                      <a:alpha val="43137"/>
                    </a:srgbClr>
                  </a:outerShdw>
                </a:effectLst>
              </a:rPr>
              <a:t>/ La méthode SMED : </a:t>
            </a:r>
            <a:br>
              <a:rPr lang="fr-DZ" sz="4000" b="1" cap="none" dirty="0" smtClean="0">
                <a:effectLst>
                  <a:outerShdw blurRad="38100" dist="38100" dir="2700000" algn="tl">
                    <a:srgbClr val="000000">
                      <a:alpha val="43137"/>
                    </a:srgbClr>
                  </a:outerShdw>
                </a:effectLst>
              </a:rPr>
            </a:br>
            <a:r>
              <a:rPr lang="fr-DZ" sz="3200" cap="none" dirty="0" smtClean="0"/>
              <a:t>c’est une méthode de </a:t>
            </a:r>
            <a:r>
              <a:rPr lang="fr-FR" sz="3200" cap="none" dirty="0" smtClean="0"/>
              <a:t>changement rapide</a:t>
            </a:r>
            <a:r>
              <a:rPr lang="fr-DZ" sz="3200" cap="none" dirty="0" smtClean="0"/>
              <a:t> </a:t>
            </a:r>
            <a:r>
              <a:rPr lang="fr-FR" sz="3200" cap="none" dirty="0" smtClean="0"/>
              <a:t>d’outil </a:t>
            </a:r>
            <a:r>
              <a:rPr lang="fr-FR" sz="3200" cap="none" dirty="0"/>
              <a:t>a été mise au point par </a:t>
            </a:r>
            <a:r>
              <a:rPr lang="fr-FR" sz="3200" cap="none" dirty="0" err="1" smtClean="0"/>
              <a:t>Shigeo</a:t>
            </a:r>
            <a:r>
              <a:rPr lang="fr-DZ" sz="3200" cap="none" dirty="0" smtClean="0"/>
              <a:t> </a:t>
            </a:r>
            <a:r>
              <a:rPr lang="fr-FR" sz="3200" cap="none" dirty="0" err="1" smtClean="0"/>
              <a:t>Shingo</a:t>
            </a:r>
            <a:r>
              <a:rPr lang="fr-FR" sz="3200" cap="none" dirty="0" smtClean="0"/>
              <a:t> </a:t>
            </a:r>
            <a:r>
              <a:rPr lang="fr-FR" sz="3200" cap="none" dirty="0"/>
              <a:t>pour le compte de l'entreprise Toyota.</a:t>
            </a:r>
            <a:br>
              <a:rPr lang="fr-FR" sz="3200" cap="none" dirty="0"/>
            </a:br>
            <a:r>
              <a:rPr lang="fr-FR" sz="3200" b="1" cap="none" dirty="0"/>
              <a:t>SMED</a:t>
            </a:r>
            <a:r>
              <a:rPr lang="fr-FR" sz="3200" cap="none" dirty="0"/>
              <a:t> est l'abréviation de </a:t>
            </a:r>
            <a:r>
              <a:rPr lang="fr-FR" sz="3200" cap="none" dirty="0" smtClean="0"/>
              <a:t>l'anglais</a:t>
            </a:r>
            <a:r>
              <a:rPr lang="fr-DZ" sz="3200" cap="none" dirty="0" smtClean="0"/>
              <a:t> </a:t>
            </a:r>
            <a:r>
              <a:rPr lang="fr-FR" sz="3200" b="1" cap="none" dirty="0" smtClean="0"/>
              <a:t>S</a:t>
            </a:r>
            <a:r>
              <a:rPr lang="fr-FR" sz="3200" cap="none" dirty="0" smtClean="0"/>
              <a:t>ingle-</a:t>
            </a:r>
            <a:r>
              <a:rPr lang="fr-FR" sz="3200" b="1" cap="none" dirty="0" smtClean="0"/>
              <a:t>M</a:t>
            </a:r>
            <a:r>
              <a:rPr lang="fr-FR" sz="3200" cap="none" dirty="0" smtClean="0"/>
              <a:t>inute </a:t>
            </a:r>
            <a:r>
              <a:rPr lang="fr-FR" sz="3200" b="1" cap="none" dirty="0" smtClean="0"/>
              <a:t>E</a:t>
            </a:r>
            <a:r>
              <a:rPr lang="fr-FR" sz="3200" cap="none" dirty="0" smtClean="0"/>
              <a:t>xchange </a:t>
            </a:r>
            <a:r>
              <a:rPr lang="fr-FR" sz="3200" cap="none" dirty="0"/>
              <a:t>of </a:t>
            </a:r>
            <a:r>
              <a:rPr lang="fr-FR" sz="3200" b="1" cap="none" dirty="0" smtClean="0"/>
              <a:t>D</a:t>
            </a:r>
            <a:r>
              <a:rPr lang="fr-FR" sz="3200" cap="none" dirty="0" smtClean="0"/>
              <a:t>ie(s</a:t>
            </a:r>
            <a:r>
              <a:rPr lang="fr-FR" sz="3200" cap="none" dirty="0"/>
              <a:t>),</a:t>
            </a:r>
            <a:br>
              <a:rPr lang="fr-FR" sz="3200" cap="none" dirty="0"/>
            </a:br>
            <a:r>
              <a:rPr lang="fr-FR" sz="3200" cap="none" dirty="0"/>
              <a:t>littéralement changement de matrice(s) </a:t>
            </a:r>
            <a:r>
              <a:rPr lang="fr-FR" sz="3200" cap="none" dirty="0" smtClean="0"/>
              <a:t>en</a:t>
            </a:r>
            <a:r>
              <a:rPr lang="fr-DZ" sz="3200" cap="none" dirty="0" smtClean="0"/>
              <a:t> </a:t>
            </a:r>
            <a:r>
              <a:rPr lang="fr-FR" sz="3200" cap="none" dirty="0" smtClean="0"/>
              <a:t>une </a:t>
            </a:r>
            <a:r>
              <a:rPr lang="fr-FR" sz="3200" cap="none" dirty="0"/>
              <a:t>seule minute . Étant </a:t>
            </a:r>
            <a:r>
              <a:rPr lang="fr-FR" sz="3200" cap="none" dirty="0" smtClean="0"/>
              <a:t>erronée,</a:t>
            </a:r>
            <a:r>
              <a:rPr lang="fr-DZ" sz="3200" cap="none" dirty="0" smtClean="0"/>
              <a:t> </a:t>
            </a:r>
            <a:r>
              <a:rPr lang="fr-FR" sz="3200" cap="none" dirty="0" smtClean="0"/>
              <a:t>l'expression </a:t>
            </a:r>
            <a:r>
              <a:rPr lang="fr-FR" sz="3200" cap="none" dirty="0"/>
              <a:t>single-minute exchange a </a:t>
            </a:r>
            <a:r>
              <a:rPr lang="fr-FR" sz="3200" cap="none" dirty="0" smtClean="0"/>
              <a:t>été</a:t>
            </a:r>
            <a:r>
              <a:rPr lang="fr-DZ" sz="3200" cap="none" dirty="0" smtClean="0"/>
              <a:t> </a:t>
            </a:r>
            <a:r>
              <a:rPr lang="fr-FR" sz="3200" cap="none" dirty="0" smtClean="0"/>
              <a:t>corrigée </a:t>
            </a:r>
            <a:r>
              <a:rPr lang="fr-FR" sz="3200" cap="none" dirty="0"/>
              <a:t>en single-digit minute </a:t>
            </a:r>
            <a:r>
              <a:rPr lang="fr-FR" sz="3200" cap="none" dirty="0" smtClean="0"/>
              <a:t>exchange,</a:t>
            </a:r>
            <a:r>
              <a:rPr lang="fr-DZ" sz="3200" cap="none" dirty="0" smtClean="0"/>
              <a:t> </a:t>
            </a:r>
            <a:r>
              <a:rPr lang="fr-FR" sz="3200" cap="none" dirty="0" smtClean="0"/>
              <a:t>c'est-à-dire </a:t>
            </a:r>
            <a:r>
              <a:rPr lang="fr-FR" sz="3200" cap="none" dirty="0"/>
              <a:t>changement en minutes à </a:t>
            </a:r>
            <a:r>
              <a:rPr lang="fr-FR" sz="3200" cap="none" dirty="0" smtClean="0"/>
              <a:t>un</a:t>
            </a:r>
            <a:r>
              <a:rPr lang="fr-DZ" sz="3200" cap="none" dirty="0" smtClean="0"/>
              <a:t> </a:t>
            </a:r>
            <a:r>
              <a:rPr lang="fr-FR" sz="3200" cap="none" dirty="0" smtClean="0"/>
              <a:t>seul </a:t>
            </a:r>
            <a:r>
              <a:rPr lang="fr-FR" sz="3200" cap="none" dirty="0"/>
              <a:t>chiffre, soit de 1 à 9 </a:t>
            </a:r>
            <a:r>
              <a:rPr lang="fr-FR" sz="3200" cap="none" dirty="0" smtClean="0"/>
              <a:t>minutes</a:t>
            </a:r>
            <a:r>
              <a:rPr lang="fr-DZ" sz="3200" cap="none" dirty="0"/>
              <a:t>.</a:t>
            </a:r>
            <a:r>
              <a:rPr lang="fr-FR" sz="3200" cap="none" dirty="0"/>
              <a:t/>
            </a:r>
            <a:br>
              <a:rPr lang="fr-FR" sz="3200" cap="none" dirty="0"/>
            </a:br>
            <a:r>
              <a:rPr lang="fr-FR" sz="3200" cap="none" dirty="0"/>
              <a:t>La méthode SMED est donc un concept </a:t>
            </a:r>
            <a:r>
              <a:rPr lang="fr-FR" sz="3200" cap="none" dirty="0" smtClean="0"/>
              <a:t>qui</a:t>
            </a:r>
            <a:r>
              <a:rPr lang="fr-DZ" sz="3200" cap="none" dirty="0" smtClean="0"/>
              <a:t> </a:t>
            </a:r>
            <a:r>
              <a:rPr lang="fr-FR" sz="3200" cap="none" dirty="0" smtClean="0"/>
              <a:t>présente </a:t>
            </a:r>
            <a:r>
              <a:rPr lang="fr-FR" sz="3200" cap="none" dirty="0"/>
              <a:t>de nombreux atouts pour la </a:t>
            </a:r>
            <a:r>
              <a:rPr lang="fr-FR" sz="3200" cap="none" dirty="0" smtClean="0"/>
              <a:t>gestion</a:t>
            </a:r>
            <a:r>
              <a:rPr lang="fr-DZ" sz="3200" cap="none" dirty="0" smtClean="0"/>
              <a:t> </a:t>
            </a:r>
            <a:r>
              <a:rPr lang="fr-FR" sz="3200" cap="none" dirty="0" smtClean="0"/>
              <a:t>de </a:t>
            </a:r>
            <a:r>
              <a:rPr lang="fr-FR" sz="3200" cap="none" dirty="0"/>
              <a:t>la production</a:t>
            </a:r>
            <a:r>
              <a:rPr lang="fr-DZ" sz="3200" cap="none" dirty="0" smtClean="0"/>
              <a:t> </a:t>
            </a:r>
            <a:r>
              <a:rPr lang="fr-FR" sz="3200" cap="none" dirty="0"/>
              <a:t>tels qu'une augmentation de la productivité, de la flexibilité de la production, une amélioration de la qualité, ou encore une réduction des stocks et coûts et une élimination des erreurs de réglage.</a:t>
            </a:r>
            <a:endParaRPr lang="en-US" sz="3200" b="1" cap="non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2551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858000"/>
          </a:xfrm>
        </p:spPr>
        <p:txBody>
          <a:bodyPr anchor="t">
            <a:normAutofit fontScale="90000"/>
          </a:bodyPr>
          <a:lstStyle/>
          <a:p>
            <a:pPr algn="l"/>
            <a:r>
              <a:rPr lang="fr-FR" cap="none" dirty="0"/>
              <a:t>Cette méthode est basée sur la différenciation entre tâches internes et externes :</a:t>
            </a:r>
            <a:br>
              <a:rPr lang="fr-FR" cap="none" dirty="0"/>
            </a:br>
            <a:r>
              <a:rPr lang="fr-DZ" cap="none" dirty="0" smtClean="0"/>
              <a:t>1-</a:t>
            </a:r>
            <a:r>
              <a:rPr lang="fr-FR" b="1" cap="none" dirty="0" smtClean="0"/>
              <a:t>Les </a:t>
            </a:r>
            <a:r>
              <a:rPr lang="fr-FR" b="1" cap="none" dirty="0"/>
              <a:t>tâches internes </a:t>
            </a:r>
            <a:r>
              <a:rPr lang="fr-FR" cap="none" dirty="0"/>
              <a:t>sont les tâches dont la réalisation nécessite l’arrêt de l’outil de production</a:t>
            </a:r>
            <a:br>
              <a:rPr lang="fr-FR" cap="none" dirty="0"/>
            </a:br>
            <a:r>
              <a:rPr lang="fr-DZ" cap="none" dirty="0" smtClean="0"/>
              <a:t>2-</a:t>
            </a:r>
            <a:r>
              <a:rPr lang="fr-FR" b="1" cap="none" dirty="0" smtClean="0"/>
              <a:t>Les </a:t>
            </a:r>
            <a:r>
              <a:rPr lang="fr-FR" b="1" cap="none" dirty="0"/>
              <a:t>tâches externes </a:t>
            </a:r>
            <a:r>
              <a:rPr lang="fr-FR" cap="none" dirty="0"/>
              <a:t>sont les tâches non directement dépendantes du processus de fonctionnement de l’outil de production. La méthode </a:t>
            </a:r>
            <a:r>
              <a:rPr lang="fr-FR" b="1" cap="none" dirty="0"/>
              <a:t>SMED</a:t>
            </a:r>
            <a:r>
              <a:rPr lang="fr-FR" cap="none" dirty="0"/>
              <a:t> préconise de les traiter en temps masqué (pendant le fonctionnement des machines)</a:t>
            </a:r>
            <a:br>
              <a:rPr lang="fr-FR" cap="none" dirty="0"/>
            </a:br>
            <a:r>
              <a:rPr lang="fr-FR" cap="none" dirty="0"/>
              <a:t>Une fois ces deux types de tâches identifiées, la méthode </a:t>
            </a:r>
            <a:r>
              <a:rPr lang="fr-FR" cap="none" dirty="0" smtClean="0"/>
              <a:t>SMED recherche </a:t>
            </a:r>
            <a:r>
              <a:rPr lang="fr-FR" cap="none" dirty="0"/>
              <a:t>quelles sont les tâches internes qu'il serait possible de "rendre externes" par des ajustements des processus de </a:t>
            </a:r>
            <a:r>
              <a:rPr lang="fr-FR" cap="none" dirty="0" smtClean="0"/>
              <a:t>production </a:t>
            </a:r>
            <a:r>
              <a:rPr lang="fr-FR" cap="none" dirty="0"/>
              <a:t>ou </a:t>
            </a:r>
            <a:r>
              <a:rPr lang="fr-FR" cap="none" dirty="0" smtClean="0"/>
              <a:t>par</a:t>
            </a:r>
            <a:r>
              <a:rPr lang="fr-DZ" cap="none" dirty="0" smtClean="0"/>
              <a:t> </a:t>
            </a:r>
            <a:r>
              <a:rPr lang="fr-FR" cap="none" dirty="0" smtClean="0"/>
              <a:t>l’investissement </a:t>
            </a:r>
            <a:r>
              <a:rPr lang="fr-FR" cap="none" dirty="0"/>
              <a:t>dans de nouveaux </a:t>
            </a:r>
            <a:r>
              <a:rPr lang="fr-FR" cap="none" dirty="0" smtClean="0"/>
              <a:t>équipements.</a:t>
            </a:r>
            <a:r>
              <a:rPr lang="fr-DZ" cap="none" dirty="0" smtClean="0"/>
              <a:t> </a:t>
            </a:r>
            <a:r>
              <a:rPr lang="fr-FR" cap="none" dirty="0" smtClean="0"/>
              <a:t>Il </a:t>
            </a:r>
            <a:r>
              <a:rPr lang="fr-FR" cap="none" dirty="0"/>
              <a:t>convient enfin de chercher comment réduire les </a:t>
            </a:r>
            <a:r>
              <a:rPr lang="fr-FR" cap="none" dirty="0" smtClean="0"/>
              <a:t>temps</a:t>
            </a:r>
            <a:r>
              <a:rPr lang="fr-DZ" cap="none" dirty="0" smtClean="0"/>
              <a:t> d</a:t>
            </a:r>
            <a:r>
              <a:rPr lang="fr-FR" cap="none" dirty="0" smtClean="0"/>
              <a:t>’</a:t>
            </a:r>
            <a:r>
              <a:rPr lang="fr-DZ" cap="none" dirty="0" smtClean="0"/>
              <a:t>éxécution</a:t>
            </a:r>
            <a:r>
              <a:rPr lang="fr-FR" cap="none" dirty="0" smtClean="0"/>
              <a:t> </a:t>
            </a:r>
            <a:r>
              <a:rPr lang="fr-FR" cap="none" dirty="0"/>
              <a:t>des tâches internes résiduelles. Pour cela, on analyse précisément comment ces tâches sont réalisées de manière à déterminer les leviers sur lesquels il faut jouer.</a:t>
            </a:r>
            <a:endParaRPr lang="en-US" cap="none" dirty="0"/>
          </a:p>
        </p:txBody>
      </p:sp>
    </p:spTree>
    <p:extLst>
      <p:ext uri="{BB962C8B-B14F-4D97-AF65-F5344CB8AC3E}">
        <p14:creationId xmlns:p14="http://schemas.microsoft.com/office/powerpoint/2010/main" val="295275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51017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 y="0"/>
            <a:ext cx="6126481" cy="6858000"/>
          </a:xfrm>
          <a:prstGeom prst="rect">
            <a:avLst/>
          </a:prstGeom>
        </p:spPr>
      </p:pic>
      <p:sp>
        <p:nvSpPr>
          <p:cNvPr id="5" name="Chevron 4"/>
          <p:cNvSpPr/>
          <p:nvPr/>
        </p:nvSpPr>
        <p:spPr>
          <a:xfrm>
            <a:off x="6126480" y="2964615"/>
            <a:ext cx="901338" cy="92876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DZ" sz="3200" dirty="0" smtClean="0">
                <a:solidFill>
                  <a:schemeClr val="tx1"/>
                </a:solidFill>
              </a:rPr>
              <a:t>ET</a:t>
            </a:r>
            <a:endParaRPr lang="en-US" sz="3200" dirty="0">
              <a:solidFill>
                <a:schemeClr val="tx1"/>
              </a:solidFill>
            </a:endParaRPr>
          </a:p>
        </p:txBody>
      </p:sp>
      <p:pic>
        <p:nvPicPr>
          <p:cNvPr id="6" name="Image 5"/>
          <p:cNvPicPr>
            <a:picLocks noChangeAspect="1"/>
          </p:cNvPicPr>
          <p:nvPr/>
        </p:nvPicPr>
        <p:blipFill>
          <a:blip r:embed="rId3"/>
          <a:stretch>
            <a:fillRect/>
          </a:stretch>
        </p:blipFill>
        <p:spPr>
          <a:xfrm>
            <a:off x="7027818" y="235132"/>
            <a:ext cx="5029198" cy="6622868"/>
          </a:xfrm>
          <a:prstGeom prst="rect">
            <a:avLst/>
          </a:prstGeom>
        </p:spPr>
      </p:pic>
    </p:spTree>
    <p:extLst>
      <p:ext uri="{BB962C8B-B14F-4D97-AF65-F5344CB8AC3E}">
        <p14:creationId xmlns:p14="http://schemas.microsoft.com/office/powerpoint/2010/main" val="2889303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33767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600438"/>
            <a:ext cx="12192000" cy="534900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ZoneTexte 3"/>
          <p:cNvSpPr txBox="1"/>
          <p:nvPr/>
        </p:nvSpPr>
        <p:spPr>
          <a:xfrm>
            <a:off x="0" y="954107"/>
            <a:ext cx="12192000" cy="646331"/>
          </a:xfrm>
          <a:prstGeom prst="rect">
            <a:avLst/>
          </a:prstGeom>
          <a:noFill/>
        </p:spPr>
        <p:txBody>
          <a:bodyPr wrap="square" rtlCol="0">
            <a:spAutoFit/>
          </a:bodyPr>
          <a:lstStyle/>
          <a:p>
            <a:pPr algn="ctr"/>
            <a:r>
              <a:rPr lang="en-US" sz="3600" b="1" dirty="0" smtClean="0"/>
              <a:t>L</a:t>
            </a:r>
            <a:r>
              <a:rPr lang="fr-DZ" sz="3600" b="1" dirty="0" smtClean="0"/>
              <a:t>es champs d’application de la méthode SMED</a:t>
            </a:r>
            <a:endParaRPr lang="en-US" sz="3600" b="1" dirty="0"/>
          </a:p>
        </p:txBody>
      </p:sp>
      <p:sp>
        <p:nvSpPr>
          <p:cNvPr id="5" name="Rectangle 4"/>
          <p:cNvSpPr/>
          <p:nvPr/>
        </p:nvSpPr>
        <p:spPr>
          <a:xfrm>
            <a:off x="0" y="0"/>
            <a:ext cx="12192000" cy="954107"/>
          </a:xfrm>
          <a:prstGeom prst="rect">
            <a:avLst/>
          </a:prstGeom>
        </p:spPr>
        <p:txBody>
          <a:bodyPr wrap="square">
            <a:spAutoFit/>
          </a:bodyPr>
          <a:lstStyle/>
          <a:p>
            <a:r>
              <a:rPr lang="fr-FR" sz="2800" dirty="0" smtClean="0"/>
              <a:t>L'application de la méthode </a:t>
            </a:r>
            <a:r>
              <a:rPr lang="fr-FR" sz="2800" b="1" dirty="0" smtClean="0"/>
              <a:t>SMED </a:t>
            </a:r>
            <a:r>
              <a:rPr lang="fr-FR" sz="2800" dirty="0" smtClean="0"/>
              <a:t>a pour objectif de minimiser les temps de changement d’outils nécessaires au passage d’une série de production à une autre</a:t>
            </a:r>
            <a:endParaRPr lang="fr-FR" sz="2800" dirty="0"/>
          </a:p>
        </p:txBody>
      </p:sp>
    </p:spTree>
    <p:extLst>
      <p:ext uri="{BB962C8B-B14F-4D97-AF65-F5344CB8AC3E}">
        <p14:creationId xmlns:p14="http://schemas.microsoft.com/office/powerpoint/2010/main" val="282639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mi-cadre 2"/>
          <p:cNvSpPr/>
          <p:nvPr/>
        </p:nvSpPr>
        <p:spPr>
          <a:xfrm>
            <a:off x="0" y="0"/>
            <a:ext cx="1619794" cy="1567543"/>
          </a:xfrm>
          <a:prstGeom prst="half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123405" y="599105"/>
            <a:ext cx="4532811" cy="584776"/>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rPr>
              <a:t>Les avantages d</a:t>
            </a:r>
            <a:r>
              <a:rPr lang="fr-DZ" sz="3200" b="1" dirty="0" smtClean="0">
                <a:effectLst>
                  <a:outerShdw blurRad="38100" dist="38100" dir="2700000" algn="tl">
                    <a:srgbClr val="000000">
                      <a:alpha val="43137"/>
                    </a:srgbClr>
                  </a:outerShdw>
                </a:effectLst>
              </a:rPr>
              <a:t>u SMED</a:t>
            </a:r>
            <a:r>
              <a:rPr lang="en-US" sz="3200" b="1" dirty="0" smtClean="0">
                <a:effectLst>
                  <a:outerShdw blurRad="38100" dist="38100" dir="2700000" algn="tl">
                    <a:srgbClr val="000000">
                      <a:alpha val="43137"/>
                    </a:srgbClr>
                  </a:outerShdw>
                </a:effectLst>
              </a:rPr>
              <a:t> </a:t>
            </a:r>
            <a:endParaRPr lang="en-US" sz="3200" b="1" dirty="0">
              <a:effectLst>
                <a:outerShdw blurRad="38100" dist="38100" dir="2700000" algn="tl">
                  <a:srgbClr val="000000">
                    <a:alpha val="43137"/>
                  </a:srgbClr>
                </a:outerShdw>
              </a:effectLst>
            </a:endParaRPr>
          </a:p>
        </p:txBody>
      </p:sp>
      <p:sp>
        <p:nvSpPr>
          <p:cNvPr id="5" name="Demi-cadre 4"/>
          <p:cNvSpPr/>
          <p:nvPr/>
        </p:nvSpPr>
        <p:spPr>
          <a:xfrm>
            <a:off x="287382" y="191831"/>
            <a:ext cx="1332412" cy="1183879"/>
          </a:xfrm>
          <a:prstGeom prst="halfFram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emi-cadre 6"/>
          <p:cNvSpPr/>
          <p:nvPr/>
        </p:nvSpPr>
        <p:spPr>
          <a:xfrm>
            <a:off x="5656216" y="0"/>
            <a:ext cx="1580607" cy="1567542"/>
          </a:xfrm>
          <a:prstGeom prst="half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emi-cadre 7"/>
          <p:cNvSpPr/>
          <p:nvPr/>
        </p:nvSpPr>
        <p:spPr>
          <a:xfrm>
            <a:off x="5943600" y="191832"/>
            <a:ext cx="1293223" cy="1183880"/>
          </a:xfrm>
          <a:prstGeom prst="halfFra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ZoneTexte 8"/>
          <p:cNvSpPr txBox="1"/>
          <p:nvPr/>
        </p:nvSpPr>
        <p:spPr>
          <a:xfrm>
            <a:off x="181560" y="1567541"/>
            <a:ext cx="5394961" cy="4893647"/>
          </a:xfrm>
          <a:prstGeom prst="rect">
            <a:avLst/>
          </a:prstGeom>
          <a:noFill/>
        </p:spPr>
        <p:txBody>
          <a:bodyPr wrap="square" rtlCol="0">
            <a:spAutoFit/>
          </a:bodyPr>
          <a:lstStyle/>
          <a:p>
            <a:r>
              <a:rPr lang="fr-FR" sz="2400" dirty="0" smtClean="0"/>
              <a:t>1.Augmentation de la productivité du personnel et de la capacité de production des machines,</a:t>
            </a:r>
          </a:p>
          <a:p>
            <a:r>
              <a:rPr lang="fr-FR" sz="2400" dirty="0" smtClean="0"/>
              <a:t>2.Augmentation de la flexibilité de la production, </a:t>
            </a:r>
          </a:p>
          <a:p>
            <a:r>
              <a:rPr lang="fr-FR" sz="2400" dirty="0" smtClean="0"/>
              <a:t>3.Amélioration de la qualité, </a:t>
            </a:r>
          </a:p>
          <a:p>
            <a:r>
              <a:rPr lang="fr-FR" sz="2400" dirty="0" smtClean="0"/>
              <a:t>4.Coûts diminués, </a:t>
            </a:r>
          </a:p>
          <a:p>
            <a:r>
              <a:rPr lang="fr-FR" sz="2400" dirty="0" smtClean="0"/>
              <a:t>5.Réduction des délais et des stocks, </a:t>
            </a:r>
          </a:p>
          <a:p>
            <a:r>
              <a:rPr lang="fr-FR" sz="2400" dirty="0" smtClean="0"/>
              <a:t>6.Élimination des erreurs de réglage, </a:t>
            </a:r>
          </a:p>
          <a:p>
            <a:r>
              <a:rPr lang="fr-FR" sz="2400" dirty="0" smtClean="0"/>
              <a:t>7.Diminution du nombre de rebuts et de pièces de réglage, </a:t>
            </a:r>
          </a:p>
          <a:p>
            <a:r>
              <a:rPr lang="fr-FR" sz="2400" dirty="0" smtClean="0"/>
              <a:t>8.Confort et travail rationnel des régleurs, </a:t>
            </a:r>
          </a:p>
          <a:p>
            <a:r>
              <a:rPr lang="fr-FR" sz="2400" dirty="0" smtClean="0"/>
              <a:t>9.Nettoyage simplifié, </a:t>
            </a:r>
            <a:endParaRPr lang="fr-FR" sz="2400" dirty="0"/>
          </a:p>
        </p:txBody>
      </p:sp>
      <p:sp>
        <p:nvSpPr>
          <p:cNvPr id="10" name="ZoneTexte 9"/>
          <p:cNvSpPr txBox="1"/>
          <p:nvPr/>
        </p:nvSpPr>
        <p:spPr>
          <a:xfrm>
            <a:off x="5943600" y="1759374"/>
            <a:ext cx="6248399" cy="3046988"/>
          </a:xfrm>
          <a:prstGeom prst="rect">
            <a:avLst/>
          </a:prstGeom>
          <a:noFill/>
        </p:spPr>
        <p:txBody>
          <a:bodyPr wrap="square" rtlCol="0">
            <a:spAutoFit/>
          </a:bodyPr>
          <a:lstStyle/>
          <a:p>
            <a:r>
              <a:rPr lang="fr-FR" sz="2400" dirty="0" smtClean="0"/>
              <a:t>La mise en place du </a:t>
            </a:r>
            <a:r>
              <a:rPr lang="fr-FR" sz="2400" b="1" dirty="0" smtClean="0"/>
              <a:t>SMED </a:t>
            </a:r>
            <a:r>
              <a:rPr lang="fr-FR" sz="2400" dirty="0" smtClean="0"/>
              <a:t>est onéreuse. En effet, il en découle des coûts internes difficilement quantifiables, qu’il s’agisse de la main d’œuvre impliquée ou des gains de productivité réalisés. Cependant, vu les gains obtenus en terme de productivité, les dirigeants d’entreprises estiment que c’est une démarche qui mérite d’être mise en place.</a:t>
            </a:r>
            <a:endParaRPr lang="en-US" sz="2400" dirty="0"/>
          </a:p>
        </p:txBody>
      </p:sp>
      <p:sp>
        <p:nvSpPr>
          <p:cNvPr id="11" name="Rectangle 10"/>
          <p:cNvSpPr/>
          <p:nvPr/>
        </p:nvSpPr>
        <p:spPr>
          <a:xfrm flipH="1">
            <a:off x="6635931" y="599106"/>
            <a:ext cx="5556068" cy="584775"/>
          </a:xfrm>
          <a:prstGeom prst="rect">
            <a:avLst/>
          </a:prstGeom>
        </p:spPr>
        <p:txBody>
          <a:bodyPr wrap="square">
            <a:spAutoFit/>
          </a:bodyPr>
          <a:lstStyle/>
          <a:p>
            <a:r>
              <a:rPr lang="en-US" sz="3200" b="1" dirty="0" smtClean="0"/>
              <a:t>L</a:t>
            </a:r>
            <a:r>
              <a:rPr lang="fr-DZ" sz="3200" b="1" dirty="0" smtClean="0"/>
              <a:t>’</a:t>
            </a:r>
            <a:r>
              <a:rPr lang="en-US" sz="3200" b="1" dirty="0" smtClean="0"/>
              <a:t> inconvénient</a:t>
            </a:r>
            <a:r>
              <a:rPr lang="fr-DZ" sz="3200" b="1" dirty="0" smtClean="0"/>
              <a:t> du SMED</a:t>
            </a:r>
            <a:endParaRPr lang="en-US" sz="3200" b="1" dirty="0"/>
          </a:p>
        </p:txBody>
      </p:sp>
    </p:spTree>
    <p:extLst>
      <p:ext uri="{BB962C8B-B14F-4D97-AF65-F5344CB8AC3E}">
        <p14:creationId xmlns:p14="http://schemas.microsoft.com/office/powerpoint/2010/main" val="3492843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1155679" cy="646331"/>
          </a:xfrm>
          <a:prstGeom prst="rect">
            <a:avLst/>
          </a:prstGeom>
        </p:spPr>
        <p:txBody>
          <a:bodyPr wrap="square">
            <a:spAutoFit/>
          </a:bodyPr>
          <a:lstStyle/>
          <a:p>
            <a:pPr algn="just"/>
            <a:r>
              <a:rPr lang="fr-DZ" sz="3600" b="1" dirty="0" smtClean="0">
                <a:effectLst>
                  <a:outerShdw blurRad="38100" dist="38100" dir="2700000" algn="tl">
                    <a:srgbClr val="000000">
                      <a:alpha val="43137"/>
                    </a:srgbClr>
                  </a:outerShdw>
                </a:effectLst>
              </a:rPr>
              <a:t>3/</a:t>
            </a:r>
            <a:r>
              <a:rPr lang="en-US" sz="3600" b="1" dirty="0" smtClean="0">
                <a:effectLst>
                  <a:outerShdw blurRad="38100" dist="38100" dir="2700000" algn="tl">
                    <a:srgbClr val="000000">
                      <a:alpha val="43137"/>
                    </a:srgbClr>
                  </a:outerShdw>
                </a:effectLst>
              </a:rPr>
              <a:t>Gestion partagée des</a:t>
            </a:r>
            <a:r>
              <a:rPr lang="fr-DZ" sz="3600" b="1" dirty="0" smtClean="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approvisionnements</a:t>
            </a:r>
            <a:r>
              <a:rPr lang="fr-DZ" sz="3600" b="1" dirty="0" smtClean="0">
                <a:effectLst>
                  <a:outerShdw blurRad="38100" dist="38100" dir="2700000" algn="tl">
                    <a:srgbClr val="000000">
                      <a:alpha val="43137"/>
                    </a:srgbClr>
                  </a:outerShdw>
                </a:effectLst>
              </a:rPr>
              <a:t> GPA</a:t>
            </a:r>
            <a:r>
              <a:rPr lang="en-US"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
        <p:nvSpPr>
          <p:cNvPr id="3" name="Rectangle 2"/>
          <p:cNvSpPr/>
          <p:nvPr/>
        </p:nvSpPr>
        <p:spPr>
          <a:xfrm>
            <a:off x="0" y="927464"/>
            <a:ext cx="12192000" cy="5078313"/>
          </a:xfrm>
          <a:prstGeom prst="rect">
            <a:avLst/>
          </a:prstGeom>
        </p:spPr>
        <p:txBody>
          <a:bodyPr wrap="square">
            <a:spAutoFit/>
          </a:bodyPr>
          <a:lstStyle/>
          <a:p>
            <a:r>
              <a:rPr lang="fr-FR" sz="3600" dirty="0" smtClean="0"/>
              <a:t>À la fin des années 1980, le secteur de la distribution</a:t>
            </a:r>
            <a:r>
              <a:rPr lang="fr-DZ" sz="3600" dirty="0" smtClean="0"/>
              <a:t> </a:t>
            </a:r>
            <a:r>
              <a:rPr lang="fr-FR" sz="3600" dirty="0" smtClean="0"/>
              <a:t>subit de fortes variations de la demande, en</a:t>
            </a:r>
            <a:r>
              <a:rPr lang="fr-DZ" sz="3600" dirty="0" smtClean="0"/>
              <a:t> </a:t>
            </a:r>
            <a:r>
              <a:rPr lang="fr-FR" sz="3600" dirty="0" smtClean="0"/>
              <a:t>particulier aux États-Unis. Les ruptures de stock</a:t>
            </a:r>
            <a:r>
              <a:rPr lang="fr-DZ" sz="3600" dirty="0" smtClean="0"/>
              <a:t> </a:t>
            </a:r>
            <a:r>
              <a:rPr lang="fr-FR" sz="3600" dirty="0" smtClean="0"/>
              <a:t>sont nombreuses et s’accompagnent de sérieux</a:t>
            </a:r>
            <a:r>
              <a:rPr lang="fr-DZ" sz="3600" dirty="0" smtClean="0"/>
              <a:t> </a:t>
            </a:r>
            <a:r>
              <a:rPr lang="fr-FR" sz="3600" dirty="0" smtClean="0"/>
              <a:t>dysfonctionnements industriels et logistiques. C’est</a:t>
            </a:r>
            <a:r>
              <a:rPr lang="fr-DZ" sz="3600" dirty="0" smtClean="0"/>
              <a:t> </a:t>
            </a:r>
            <a:r>
              <a:rPr lang="fr-FR" sz="3600" dirty="0" smtClean="0"/>
              <a:t>dans ce contexte que se développe la gestion partagée</a:t>
            </a:r>
            <a:r>
              <a:rPr lang="fr-DZ" sz="3600" dirty="0" smtClean="0"/>
              <a:t> </a:t>
            </a:r>
            <a:r>
              <a:rPr lang="fr-FR" sz="3600" dirty="0" smtClean="0"/>
              <a:t>des approvisionnements. Ce nouveau modèle naît de</a:t>
            </a:r>
            <a:r>
              <a:rPr lang="fr-DZ" sz="3600" dirty="0" smtClean="0"/>
              <a:t> </a:t>
            </a:r>
            <a:r>
              <a:rPr lang="fr-FR" sz="3600" dirty="0" smtClean="0"/>
              <a:t>la volonté de grands groupes, au rang desquels Procter</a:t>
            </a:r>
            <a:r>
              <a:rPr lang="fr-DZ" sz="3600" dirty="0" smtClean="0"/>
              <a:t> </a:t>
            </a:r>
            <a:r>
              <a:rPr lang="fr-FR" sz="3600" dirty="0" smtClean="0"/>
              <a:t>&amp; </a:t>
            </a:r>
            <a:r>
              <a:rPr lang="fr-FR" sz="3600" dirty="0" err="1" smtClean="0"/>
              <a:t>Gamble</a:t>
            </a:r>
            <a:r>
              <a:rPr lang="fr-FR" sz="3600" dirty="0" smtClean="0"/>
              <a:t> et </a:t>
            </a:r>
            <a:r>
              <a:rPr lang="fr-FR" sz="3600" dirty="0" err="1" smtClean="0"/>
              <a:t>Walmart</a:t>
            </a:r>
            <a:r>
              <a:rPr lang="fr-FR" sz="3600" dirty="0" smtClean="0"/>
              <a:t>, de mieux répondre aux attentes</a:t>
            </a:r>
            <a:r>
              <a:rPr lang="fr-DZ" sz="3600" dirty="0" smtClean="0"/>
              <a:t> </a:t>
            </a:r>
            <a:r>
              <a:rPr lang="fr-FR" sz="3600" dirty="0" smtClean="0"/>
              <a:t>des consommateurs en réduisant les ruptures, le tout</a:t>
            </a:r>
            <a:r>
              <a:rPr lang="fr-DZ" sz="3600" dirty="0" smtClean="0"/>
              <a:t> </a:t>
            </a:r>
            <a:r>
              <a:rPr lang="fr-FR" sz="3600" dirty="0" smtClean="0"/>
              <a:t>en diminuant les coûts de gestion des stocks</a:t>
            </a:r>
            <a:r>
              <a:rPr lang="fr-DZ" sz="3200" dirty="0" smtClean="0"/>
              <a:t>.</a:t>
            </a:r>
            <a:r>
              <a:rPr lang="fr-FR" sz="3200" dirty="0" smtClean="0"/>
              <a:t> </a:t>
            </a:r>
            <a:endParaRPr lang="en-US" sz="3200" dirty="0"/>
          </a:p>
        </p:txBody>
      </p:sp>
    </p:spTree>
    <p:extLst>
      <p:ext uri="{BB962C8B-B14F-4D97-AF65-F5344CB8AC3E}">
        <p14:creationId xmlns:p14="http://schemas.microsoft.com/office/powerpoint/2010/main" val="300904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524315"/>
          </a:xfrm>
          <a:prstGeom prst="rect">
            <a:avLst/>
          </a:prstGeom>
        </p:spPr>
        <p:txBody>
          <a:bodyPr wrap="square">
            <a:spAutoFit/>
          </a:bodyPr>
          <a:lstStyle/>
          <a:p>
            <a:r>
              <a:rPr lang="fr-FR" sz="3600" dirty="0" smtClean="0"/>
              <a:t>Son </a:t>
            </a:r>
            <a:r>
              <a:rPr lang="fr-FR" sz="3600" b="1" dirty="0" smtClean="0"/>
              <a:t>objectif</a:t>
            </a:r>
            <a:r>
              <a:rPr lang="fr-FR" sz="3600" dirty="0" smtClean="0"/>
              <a:t> est</a:t>
            </a:r>
            <a:r>
              <a:rPr lang="fr-DZ" sz="3600" dirty="0" smtClean="0"/>
              <a:t> d’</a:t>
            </a:r>
            <a:r>
              <a:rPr lang="fr-FR" sz="3600" dirty="0" smtClean="0"/>
              <a:t>améliorer la disponibilité des produits en linéaire</a:t>
            </a:r>
            <a:r>
              <a:rPr lang="fr-DZ" sz="3600" dirty="0" smtClean="0"/>
              <a:t> </a:t>
            </a:r>
            <a:r>
              <a:rPr lang="fr-FR" sz="3600" dirty="0" smtClean="0"/>
              <a:t>tout en réduisant les stocks. Dans une démarche</a:t>
            </a:r>
            <a:r>
              <a:rPr lang="fr-DZ" sz="3600" dirty="0" smtClean="0"/>
              <a:t> </a:t>
            </a:r>
            <a:r>
              <a:rPr lang="fr-FR" sz="3600" dirty="0" smtClean="0"/>
              <a:t>collaborative, le fournisseur devient co-responsable</a:t>
            </a:r>
            <a:r>
              <a:rPr lang="fr-DZ" sz="3600" dirty="0" smtClean="0"/>
              <a:t> </a:t>
            </a:r>
            <a:r>
              <a:rPr lang="fr-FR" sz="3600" dirty="0" smtClean="0"/>
              <a:t>des approvisionnements. Sur la base des informations</a:t>
            </a:r>
            <a:r>
              <a:rPr lang="fr-DZ" sz="3600" dirty="0" smtClean="0"/>
              <a:t> </a:t>
            </a:r>
            <a:r>
              <a:rPr lang="fr-FR" sz="3600" dirty="0" smtClean="0"/>
              <a:t>transmises par le distributeur, il intervient seulement</a:t>
            </a:r>
            <a:r>
              <a:rPr lang="fr-DZ" sz="3600" dirty="0" smtClean="0"/>
              <a:t> </a:t>
            </a:r>
            <a:r>
              <a:rPr lang="fr-FR" sz="3600" dirty="0" smtClean="0"/>
              <a:t>quand les linéaires sont proches de la rupture, et non</a:t>
            </a:r>
            <a:r>
              <a:rPr lang="fr-DZ" sz="3600" dirty="0" smtClean="0"/>
              <a:t> </a:t>
            </a:r>
            <a:r>
              <a:rPr lang="fr-FR" sz="3600" dirty="0" smtClean="0"/>
              <a:t>plus à date fixe. Dans ce schéma, il s’agit de passer</a:t>
            </a:r>
            <a:r>
              <a:rPr lang="fr-DZ" sz="3600" dirty="0" smtClean="0"/>
              <a:t> </a:t>
            </a:r>
            <a:r>
              <a:rPr lang="fr-FR" sz="3600" dirty="0" smtClean="0"/>
              <a:t>d’une logique de flux poussés à une dynamique de flux</a:t>
            </a:r>
            <a:r>
              <a:rPr lang="fr-DZ" sz="3600" dirty="0" smtClean="0"/>
              <a:t> </a:t>
            </a:r>
            <a:r>
              <a:rPr lang="fr-FR" sz="3600" dirty="0" smtClean="0"/>
              <a:t>tirés.</a:t>
            </a:r>
            <a:endParaRPr lang="fr-FR" sz="3600" dirty="0"/>
          </a:p>
        </p:txBody>
      </p:sp>
    </p:spTree>
    <p:extLst>
      <p:ext uri="{BB962C8B-B14F-4D97-AF65-F5344CB8AC3E}">
        <p14:creationId xmlns:p14="http://schemas.microsoft.com/office/powerpoint/2010/main" val="4027442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emi-cadre 2"/>
          <p:cNvSpPr/>
          <p:nvPr/>
        </p:nvSpPr>
        <p:spPr>
          <a:xfrm>
            <a:off x="0" y="0"/>
            <a:ext cx="1463040" cy="1463040"/>
          </a:xfrm>
          <a:prstGeom prst="half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1201783" y="248196"/>
            <a:ext cx="5290458" cy="646331"/>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rPr>
              <a:t>Les avantages d</a:t>
            </a:r>
            <a:r>
              <a:rPr lang="fr-DZ" sz="3600" b="1" dirty="0" smtClean="0">
                <a:effectLst>
                  <a:outerShdw blurRad="38100" dist="38100" dir="2700000" algn="tl">
                    <a:srgbClr val="000000">
                      <a:alpha val="43137"/>
                    </a:srgbClr>
                  </a:outerShdw>
                </a:effectLst>
              </a:rPr>
              <a:t>e la GPA</a:t>
            </a:r>
            <a:endParaRPr lang="en-US" sz="3600" b="1" dirty="0">
              <a:effectLst>
                <a:outerShdw blurRad="38100" dist="38100" dir="2700000" algn="tl">
                  <a:srgbClr val="000000">
                    <a:alpha val="43137"/>
                  </a:srgbClr>
                </a:outerShdw>
              </a:effectLst>
            </a:endParaRPr>
          </a:p>
        </p:txBody>
      </p:sp>
      <p:sp>
        <p:nvSpPr>
          <p:cNvPr id="6" name="ZoneTexte 5"/>
          <p:cNvSpPr txBox="1"/>
          <p:nvPr/>
        </p:nvSpPr>
        <p:spPr>
          <a:xfrm>
            <a:off x="1" y="894527"/>
            <a:ext cx="6688182" cy="6494085"/>
          </a:xfrm>
          <a:prstGeom prst="rect">
            <a:avLst/>
          </a:prstGeom>
          <a:noFill/>
        </p:spPr>
        <p:txBody>
          <a:bodyPr wrap="square" rtlCol="0">
            <a:spAutoFit/>
          </a:bodyPr>
          <a:lstStyle/>
          <a:p>
            <a:r>
              <a:rPr lang="fr-DZ" sz="2400" dirty="0" smtClean="0"/>
              <a:t>1-</a:t>
            </a:r>
            <a:r>
              <a:rPr lang="fr-FR" sz="2400" dirty="0" smtClean="0"/>
              <a:t>Améliorer le pilotage des activités</a:t>
            </a:r>
            <a:r>
              <a:rPr lang="fr-DZ" sz="2400" dirty="0" smtClean="0"/>
              <a:t> </a:t>
            </a:r>
            <a:r>
              <a:rPr lang="fr-FR" sz="2400" dirty="0" smtClean="0"/>
              <a:t>logistiques et</a:t>
            </a:r>
            <a:r>
              <a:rPr lang="fr-DZ" sz="2400" dirty="0" smtClean="0"/>
              <a:t> </a:t>
            </a:r>
            <a:r>
              <a:rPr lang="fr-FR" sz="2400" dirty="0" smtClean="0"/>
              <a:t>déléguer la charge</a:t>
            </a:r>
            <a:r>
              <a:rPr lang="fr-DZ" sz="2400" dirty="0" smtClean="0"/>
              <a:t> </a:t>
            </a:r>
            <a:r>
              <a:rPr lang="fr-FR" sz="2400" dirty="0" smtClean="0"/>
              <a:t>d’approvisionnement</a:t>
            </a:r>
            <a:endParaRPr lang="fr-DZ" sz="2400" dirty="0" smtClean="0"/>
          </a:p>
          <a:p>
            <a:r>
              <a:rPr lang="fr-DZ" sz="2400" dirty="0" smtClean="0"/>
              <a:t>2-</a:t>
            </a:r>
            <a:r>
              <a:rPr lang="fr-FR" sz="2400" dirty="0" smtClean="0"/>
              <a:t> Diminuer les volumes de stock et les besoins</a:t>
            </a:r>
            <a:r>
              <a:rPr lang="fr-DZ" sz="2400" dirty="0" smtClean="0"/>
              <a:t> </a:t>
            </a:r>
            <a:r>
              <a:rPr lang="fr-FR" sz="2400" dirty="0" smtClean="0"/>
              <a:t>en fonds de roulement </a:t>
            </a:r>
            <a:endParaRPr lang="fr-DZ" sz="2400" dirty="0" smtClean="0"/>
          </a:p>
          <a:p>
            <a:r>
              <a:rPr lang="fr-DZ" sz="2400" dirty="0" smtClean="0"/>
              <a:t>3-</a:t>
            </a:r>
            <a:r>
              <a:rPr lang="en-US" sz="2400" dirty="0" smtClean="0"/>
              <a:t>Augmenter les volumes d’affaires</a:t>
            </a:r>
            <a:endParaRPr lang="fr-DZ" sz="2400" dirty="0" smtClean="0"/>
          </a:p>
          <a:p>
            <a:r>
              <a:rPr lang="fr-DZ" sz="2400" dirty="0" smtClean="0"/>
              <a:t>4-</a:t>
            </a:r>
            <a:r>
              <a:rPr lang="fr-FR" sz="2400" dirty="0" smtClean="0"/>
              <a:t>Optimiser le transport et réduire les coûts</a:t>
            </a:r>
            <a:r>
              <a:rPr lang="fr-DZ" sz="2400" dirty="0" smtClean="0"/>
              <a:t> </a:t>
            </a:r>
            <a:r>
              <a:rPr lang="fr-FR" sz="2400" dirty="0" smtClean="0"/>
              <a:t>d’acheminement </a:t>
            </a:r>
            <a:endParaRPr lang="fr-DZ" sz="2400" dirty="0" smtClean="0"/>
          </a:p>
          <a:p>
            <a:r>
              <a:rPr lang="fr-DZ" sz="2400" dirty="0" smtClean="0"/>
              <a:t>5-</a:t>
            </a:r>
            <a:r>
              <a:rPr lang="fr-FR" sz="2400" dirty="0" smtClean="0"/>
              <a:t>Réduire les retours, les reliquat</a:t>
            </a:r>
            <a:r>
              <a:rPr lang="fr-DZ" sz="2400" dirty="0" smtClean="0"/>
              <a:t>s </a:t>
            </a:r>
            <a:r>
              <a:rPr lang="fr-FR" sz="2400" dirty="0" smtClean="0"/>
              <a:t>de commande et le gaspillage </a:t>
            </a:r>
            <a:endParaRPr lang="fr-DZ" sz="2400" dirty="0" smtClean="0"/>
          </a:p>
          <a:p>
            <a:r>
              <a:rPr lang="fr-DZ" sz="2400" dirty="0" smtClean="0"/>
              <a:t>6-</a:t>
            </a:r>
            <a:r>
              <a:rPr lang="fr-FR" sz="2400" dirty="0" smtClean="0"/>
              <a:t>Perfectionner la collaboration entre</a:t>
            </a:r>
            <a:r>
              <a:rPr lang="fr-DZ" sz="2400" dirty="0" smtClean="0"/>
              <a:t> </a:t>
            </a:r>
            <a:r>
              <a:rPr lang="fr-FR" sz="2400" dirty="0" smtClean="0"/>
              <a:t>industriels et distributeurs </a:t>
            </a:r>
            <a:endParaRPr lang="fr-DZ" sz="2400" dirty="0" smtClean="0"/>
          </a:p>
          <a:p>
            <a:r>
              <a:rPr lang="fr-DZ" sz="2400" dirty="0" smtClean="0"/>
              <a:t>7-</a:t>
            </a:r>
            <a:r>
              <a:rPr lang="fr-FR" sz="2400" dirty="0" smtClean="0"/>
              <a:t>Diminuer les dépenses en matière de gestion</a:t>
            </a:r>
            <a:r>
              <a:rPr lang="fr-DZ" sz="2400" dirty="0" smtClean="0"/>
              <a:t> </a:t>
            </a:r>
            <a:r>
              <a:rPr lang="fr-FR" sz="2400" dirty="0" smtClean="0"/>
              <a:t>des litiges</a:t>
            </a:r>
            <a:r>
              <a:rPr lang="fr-DZ" sz="2400" dirty="0" smtClean="0"/>
              <a:t> </a:t>
            </a:r>
          </a:p>
          <a:p>
            <a:r>
              <a:rPr lang="fr-DZ" sz="2400" dirty="0" smtClean="0"/>
              <a:t>8-C</a:t>
            </a:r>
            <a:r>
              <a:rPr lang="fr-FR" sz="2400" dirty="0" smtClean="0"/>
              <a:t>réer des opportunités supplémentaires</a:t>
            </a:r>
            <a:r>
              <a:rPr lang="fr-DZ" sz="2400" dirty="0" smtClean="0"/>
              <a:t> </a:t>
            </a:r>
            <a:r>
              <a:rPr lang="fr-FR" sz="2400" dirty="0" smtClean="0"/>
              <a:t>de négociation </a:t>
            </a:r>
            <a:endParaRPr lang="fr-DZ" sz="2400" dirty="0" smtClean="0"/>
          </a:p>
          <a:p>
            <a:r>
              <a:rPr lang="fr-DZ" sz="2400" dirty="0" smtClean="0"/>
              <a:t>9-</a:t>
            </a:r>
            <a:r>
              <a:rPr lang="fr-FR" sz="2400" dirty="0" smtClean="0"/>
              <a:t>Réduire les émissions de gaz à effet de serre </a:t>
            </a:r>
          </a:p>
          <a:p>
            <a:endParaRPr lang="en-US" sz="3200" dirty="0"/>
          </a:p>
        </p:txBody>
      </p:sp>
      <p:sp>
        <p:nvSpPr>
          <p:cNvPr id="8" name="Demi-cadre 7"/>
          <p:cNvSpPr/>
          <p:nvPr/>
        </p:nvSpPr>
        <p:spPr>
          <a:xfrm>
            <a:off x="6335485" y="2"/>
            <a:ext cx="1489166" cy="1463040"/>
          </a:xfrm>
          <a:prstGeom prst="halfFram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flipH="1">
            <a:off x="6884126" y="248196"/>
            <a:ext cx="5307874" cy="646331"/>
          </a:xfrm>
          <a:prstGeom prst="rect">
            <a:avLst/>
          </a:prstGeom>
        </p:spPr>
        <p:txBody>
          <a:bodyPr wrap="square">
            <a:spAutoFit/>
          </a:bodyPr>
          <a:lstStyle/>
          <a:p>
            <a:r>
              <a:rPr lang="fr-DZ" sz="3600" b="1" dirty="0" smtClean="0">
                <a:effectLst>
                  <a:outerShdw blurRad="38100" dist="38100" dir="2700000" algn="tl">
                    <a:srgbClr val="000000">
                      <a:alpha val="43137"/>
                    </a:srgbClr>
                  </a:outerShdw>
                </a:effectLst>
              </a:rPr>
              <a:t>les</a:t>
            </a:r>
            <a:r>
              <a:rPr lang="en-US" sz="3600" b="1" dirty="0" smtClean="0">
                <a:effectLst>
                  <a:outerShdw blurRad="38100" dist="38100" dir="2700000" algn="tl">
                    <a:srgbClr val="000000">
                      <a:alpha val="43137"/>
                    </a:srgbClr>
                  </a:outerShdw>
                </a:effectLst>
              </a:rPr>
              <a:t> inconvénient</a:t>
            </a:r>
            <a:r>
              <a:rPr lang="fr-DZ" sz="3600" b="1" dirty="0" smtClean="0">
                <a:effectLst>
                  <a:outerShdw blurRad="38100" dist="38100" dir="2700000" algn="tl">
                    <a:srgbClr val="000000">
                      <a:alpha val="43137"/>
                    </a:srgbClr>
                  </a:outerShdw>
                </a:effectLst>
              </a:rPr>
              <a:t> de la GPA</a:t>
            </a:r>
            <a:r>
              <a:rPr lang="en-US"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
        <p:nvSpPr>
          <p:cNvPr id="11" name="ZoneTexte 10"/>
          <p:cNvSpPr txBox="1"/>
          <p:nvPr/>
        </p:nvSpPr>
        <p:spPr>
          <a:xfrm>
            <a:off x="6688183" y="1142721"/>
            <a:ext cx="5503817" cy="1200329"/>
          </a:xfrm>
          <a:prstGeom prst="rect">
            <a:avLst/>
          </a:prstGeom>
          <a:noFill/>
        </p:spPr>
        <p:txBody>
          <a:bodyPr wrap="square" rtlCol="0">
            <a:spAutoFit/>
          </a:bodyPr>
          <a:lstStyle/>
          <a:p>
            <a:r>
              <a:rPr lang="fr-DZ" sz="2400" dirty="0" smtClean="0"/>
              <a:t>1-Compatipilité informatique</a:t>
            </a:r>
          </a:p>
          <a:p>
            <a:r>
              <a:rPr lang="fr-DZ" sz="2400" dirty="0" smtClean="0"/>
              <a:t>2-Mise en place complexe</a:t>
            </a:r>
          </a:p>
          <a:p>
            <a:r>
              <a:rPr lang="fr-DZ" sz="2400" dirty="0" smtClean="0"/>
              <a:t>3-Aplicable que pour certains produits</a:t>
            </a:r>
            <a:endParaRPr lang="en-US" sz="2400" dirty="0"/>
          </a:p>
        </p:txBody>
      </p:sp>
    </p:spTree>
    <p:extLst>
      <p:ext uri="{BB962C8B-B14F-4D97-AF65-F5344CB8AC3E}">
        <p14:creationId xmlns:p14="http://schemas.microsoft.com/office/powerpoint/2010/main" val="83241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6858000"/>
          </a:xfrm>
        </p:spPr>
        <p:txBody>
          <a:bodyPr anchor="t"/>
          <a:lstStyle/>
          <a:p>
            <a:r>
              <a:rPr lang="fr-DZ" dirty="0" smtClean="0"/>
              <a:t/>
            </a:r>
            <a:br>
              <a:rPr lang="fr-DZ" dirty="0" smtClean="0"/>
            </a:br>
            <a:r>
              <a:rPr lang="fr-FR" sz="6600" b="1" cap="none" dirty="0">
                <a:solidFill>
                  <a:prstClr val="black"/>
                </a:solidFill>
                <a:effectLst>
                  <a:outerShdw blurRad="38100" dist="38100" dir="2700000" algn="tl">
                    <a:srgbClr val="000000">
                      <a:alpha val="43137"/>
                    </a:srgbClr>
                  </a:outerShdw>
                </a:effectLst>
              </a:rPr>
              <a:t>Chapitre 3 : méthode</a:t>
            </a:r>
            <a:r>
              <a:rPr lang="fr-DZ" sz="6600" b="1" cap="none" dirty="0">
                <a:solidFill>
                  <a:prstClr val="black"/>
                </a:solidFill>
                <a:effectLst>
                  <a:outerShdw blurRad="38100" dist="38100" dir="2700000" algn="tl">
                    <a:srgbClr val="000000">
                      <a:alpha val="43137"/>
                    </a:srgbClr>
                  </a:outerShdw>
                </a:effectLst>
              </a:rPr>
              <a:t>s</a:t>
            </a:r>
            <a:r>
              <a:rPr lang="fr-FR" sz="6600" b="1" cap="none" dirty="0">
                <a:solidFill>
                  <a:prstClr val="black"/>
                </a:solidFill>
                <a:effectLst>
                  <a:outerShdw blurRad="38100" dist="38100" dir="2700000" algn="tl">
                    <a:srgbClr val="000000">
                      <a:alpha val="43137"/>
                    </a:srgbClr>
                  </a:outerShdw>
                </a:effectLst>
              </a:rPr>
              <a:t> et outils de la </a:t>
            </a:r>
            <a:r>
              <a:rPr lang="fr-FR" sz="6600" b="1" cap="none" dirty="0" err="1">
                <a:solidFill>
                  <a:prstClr val="black"/>
                </a:solidFill>
                <a:effectLst>
                  <a:outerShdw blurRad="38100" dist="38100" dir="2700000" algn="tl">
                    <a:srgbClr val="000000">
                      <a:alpha val="43137"/>
                    </a:srgbClr>
                  </a:outerShdw>
                </a:effectLst>
              </a:rPr>
              <a:t>supply</a:t>
            </a:r>
            <a:r>
              <a:rPr lang="fr-FR" sz="6600" b="1" cap="none" dirty="0">
                <a:solidFill>
                  <a:prstClr val="black"/>
                </a:solidFill>
                <a:effectLst>
                  <a:outerShdw blurRad="38100" dist="38100" dir="2700000" algn="tl">
                    <a:srgbClr val="000000">
                      <a:alpha val="43137"/>
                    </a:srgbClr>
                  </a:outerShdw>
                </a:effectLst>
              </a:rPr>
              <a:t> </a:t>
            </a:r>
            <a:r>
              <a:rPr lang="fr-FR" sz="6600" b="1" cap="none" dirty="0" err="1" smtClean="0">
                <a:solidFill>
                  <a:prstClr val="black"/>
                </a:solidFill>
                <a:effectLst>
                  <a:outerShdw blurRad="38100" dist="38100" dir="2700000" algn="tl">
                    <a:srgbClr val="000000">
                      <a:alpha val="43137"/>
                    </a:srgbClr>
                  </a:outerShdw>
                </a:effectLst>
              </a:rPr>
              <a:t>chain</a:t>
            </a:r>
            <a:r>
              <a:rPr lang="fr-DZ" sz="6600" b="1" cap="none" dirty="0" smtClean="0">
                <a:solidFill>
                  <a:prstClr val="black"/>
                </a:solidFill>
                <a:effectLst>
                  <a:outerShdw blurRad="38100" dist="38100" dir="2700000" algn="tl">
                    <a:srgbClr val="000000">
                      <a:alpha val="43137"/>
                    </a:srgbClr>
                  </a:outerShdw>
                </a:effectLst>
              </a:rPr>
              <a:t> </a:t>
            </a:r>
            <a:r>
              <a:rPr lang="fr-FR" sz="6600" b="1" cap="none" dirty="0" smtClean="0">
                <a:solidFill>
                  <a:prstClr val="black"/>
                </a:solidFill>
                <a:effectLst>
                  <a:outerShdw blurRad="38100" dist="38100" dir="2700000" algn="tl">
                    <a:srgbClr val="000000">
                      <a:alpha val="43137"/>
                    </a:srgbClr>
                  </a:outerShdw>
                </a:effectLst>
              </a:rPr>
              <a:t>management</a:t>
            </a:r>
            <a:r>
              <a:rPr lang="fr-DZ" sz="6600" dirty="0"/>
              <a:t/>
            </a:r>
            <a:br>
              <a:rPr lang="fr-DZ" sz="6600" dirty="0"/>
            </a:br>
            <a:r>
              <a:rPr lang="fr-DZ" sz="6600" dirty="0" smtClean="0"/>
              <a:t/>
            </a:r>
            <a:br>
              <a:rPr lang="fr-DZ" sz="6600" dirty="0" smtClean="0"/>
            </a:br>
            <a:r>
              <a:rPr lang="fr-DZ" sz="6600" dirty="0"/>
              <a:t/>
            </a:r>
            <a:br>
              <a:rPr lang="fr-DZ" sz="6600" dirty="0"/>
            </a:br>
            <a:endParaRPr lang="en-US" sz="6600" dirty="0"/>
          </a:p>
        </p:txBody>
      </p:sp>
    </p:spTree>
    <p:extLst>
      <p:ext uri="{BB962C8B-B14F-4D97-AF65-F5344CB8AC3E}">
        <p14:creationId xmlns:p14="http://schemas.microsoft.com/office/powerpoint/2010/main" val="2172217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617196"/>
          </a:xfrm>
          <a:prstGeom prst="rect">
            <a:avLst/>
          </a:prstGeom>
        </p:spPr>
        <p:txBody>
          <a:bodyPr wrap="square">
            <a:spAutoFit/>
          </a:bodyPr>
          <a:lstStyle/>
          <a:p>
            <a:r>
              <a:rPr lang="fr-FR" sz="3200" dirty="0" smtClean="0"/>
              <a:t>La </a:t>
            </a:r>
            <a:r>
              <a:rPr lang="fr-FR" sz="3200" b="1" dirty="0" smtClean="0"/>
              <a:t>GPA</a:t>
            </a:r>
            <a:r>
              <a:rPr lang="fr-FR" sz="3200" dirty="0" smtClean="0"/>
              <a:t> décline 10 types de fonctionnalités assez intéressantes :</a:t>
            </a:r>
          </a:p>
          <a:p>
            <a:endParaRPr lang="fr-DZ" sz="3200" dirty="0" smtClean="0"/>
          </a:p>
          <a:p>
            <a:r>
              <a:rPr lang="fr-DZ" sz="3200" dirty="0" smtClean="0"/>
              <a:t>1)</a:t>
            </a:r>
            <a:r>
              <a:rPr lang="fr-FR" sz="3600" dirty="0" smtClean="0"/>
              <a:t>Communiquer avec le client;</a:t>
            </a:r>
          </a:p>
          <a:p>
            <a:r>
              <a:rPr lang="fr-DZ" sz="3600" dirty="0" smtClean="0"/>
              <a:t>2)</a:t>
            </a:r>
            <a:r>
              <a:rPr lang="fr-FR" sz="3600" dirty="0" smtClean="0"/>
              <a:t>Référencer les produits;</a:t>
            </a:r>
          </a:p>
          <a:p>
            <a:r>
              <a:rPr lang="fr-DZ" sz="3600" dirty="0" smtClean="0"/>
              <a:t>3)</a:t>
            </a:r>
            <a:r>
              <a:rPr lang="fr-FR" sz="3600" dirty="0" smtClean="0"/>
              <a:t>Regrouper les produits;</a:t>
            </a:r>
          </a:p>
          <a:p>
            <a:r>
              <a:rPr lang="fr-DZ" sz="3600" dirty="0" smtClean="0"/>
              <a:t>4)</a:t>
            </a:r>
            <a:r>
              <a:rPr lang="fr-FR" sz="3600" dirty="0" smtClean="0"/>
              <a:t>Définir les règles de gestion;</a:t>
            </a:r>
          </a:p>
          <a:p>
            <a:r>
              <a:rPr lang="fr-DZ" sz="3600" dirty="0" smtClean="0"/>
              <a:t>5)</a:t>
            </a:r>
            <a:r>
              <a:rPr lang="fr-FR" sz="3600" dirty="0" smtClean="0"/>
              <a:t>Choisir un algorithme;</a:t>
            </a:r>
          </a:p>
          <a:p>
            <a:r>
              <a:rPr lang="fr-DZ" sz="3600" dirty="0" smtClean="0"/>
              <a:t>6)</a:t>
            </a:r>
            <a:r>
              <a:rPr lang="fr-FR" sz="3600" dirty="0" smtClean="0"/>
              <a:t>Optimiser les couvertures;</a:t>
            </a:r>
          </a:p>
          <a:p>
            <a:r>
              <a:rPr lang="fr-DZ" sz="3600" dirty="0" smtClean="0"/>
              <a:t>7)</a:t>
            </a:r>
            <a:r>
              <a:rPr lang="fr-FR" sz="3600" dirty="0" smtClean="0"/>
              <a:t>Gérer les calendriers;</a:t>
            </a:r>
          </a:p>
          <a:p>
            <a:r>
              <a:rPr lang="fr-DZ" sz="3600" dirty="0" smtClean="0"/>
              <a:t>8)</a:t>
            </a:r>
            <a:r>
              <a:rPr lang="fr-FR" sz="3600" dirty="0" smtClean="0"/>
              <a:t>Mesurer les performances;</a:t>
            </a:r>
          </a:p>
          <a:p>
            <a:r>
              <a:rPr lang="fr-DZ" sz="3600" dirty="0" smtClean="0"/>
              <a:t>9)</a:t>
            </a:r>
            <a:r>
              <a:rPr lang="fr-FR" sz="3600" dirty="0" smtClean="0"/>
              <a:t>Gérer les promotions;</a:t>
            </a:r>
          </a:p>
          <a:p>
            <a:r>
              <a:rPr lang="fr-DZ" sz="3600" dirty="0" smtClean="0"/>
              <a:t>10)</a:t>
            </a:r>
            <a:r>
              <a:rPr lang="fr-FR" sz="3600" dirty="0" smtClean="0"/>
              <a:t>Réviser les besoins</a:t>
            </a:r>
            <a:r>
              <a:rPr lang="fr-FR" sz="3200" dirty="0" smtClean="0"/>
              <a:t>.</a:t>
            </a:r>
            <a:endParaRPr lang="fr-FR" sz="3200" dirty="0"/>
          </a:p>
        </p:txBody>
      </p:sp>
    </p:spTree>
    <p:extLst>
      <p:ext uri="{BB962C8B-B14F-4D97-AF65-F5344CB8AC3E}">
        <p14:creationId xmlns:p14="http://schemas.microsoft.com/office/powerpoint/2010/main" val="1686364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6858000"/>
          </a:xfrm>
        </p:spPr>
        <p:txBody>
          <a:bodyPr anchor="t">
            <a:normAutofit fontScale="90000"/>
          </a:bodyPr>
          <a:lstStyle/>
          <a:p>
            <a:pPr algn="l">
              <a:lnSpc>
                <a:spcPct val="100000"/>
              </a:lnSpc>
            </a:pPr>
            <a:r>
              <a:rPr lang="fr-DZ" sz="4000" b="1" cap="none" dirty="0" smtClean="0">
                <a:effectLst>
                  <a:outerShdw blurRad="38100" dist="38100" dir="2700000" algn="tl">
                    <a:srgbClr val="000000">
                      <a:alpha val="43137"/>
                    </a:srgbClr>
                  </a:outerShdw>
                </a:effectLst>
              </a:rPr>
              <a:t>4/</a:t>
            </a:r>
            <a:r>
              <a:rPr lang="en-US" sz="4000" b="1" cap="none" dirty="0">
                <a:effectLst>
                  <a:outerShdw blurRad="38100" dist="38100" dir="2700000" algn="tl">
                    <a:srgbClr val="000000">
                      <a:alpha val="43137"/>
                    </a:srgbClr>
                  </a:outerShdw>
                </a:effectLst>
              </a:rPr>
              <a:t>MÉTHODE </a:t>
            </a:r>
            <a:r>
              <a:rPr lang="en-US" sz="4000" b="1" cap="none" dirty="0" smtClean="0">
                <a:effectLst>
                  <a:outerShdw blurRad="38100" dist="38100" dir="2700000" algn="tl">
                    <a:srgbClr val="000000">
                      <a:alpha val="43137"/>
                    </a:srgbClr>
                  </a:outerShdw>
                </a:effectLst>
              </a:rPr>
              <a:t>MRP</a:t>
            </a:r>
            <a:r>
              <a:rPr lang="fr-DZ" sz="4000" b="1" cap="none" dirty="0" smtClean="0">
                <a:effectLst>
                  <a:outerShdw blurRad="38100" dist="38100" dir="2700000" algn="tl">
                    <a:srgbClr val="000000">
                      <a:alpha val="43137"/>
                    </a:srgbClr>
                  </a:outerShdw>
                </a:effectLst>
              </a:rPr>
              <a:t/>
            </a:r>
            <a:br>
              <a:rPr lang="fr-DZ" sz="4000" b="1" cap="none" dirty="0" smtClean="0">
                <a:effectLst>
                  <a:outerShdw blurRad="38100" dist="38100" dir="2700000" algn="tl">
                    <a:srgbClr val="000000">
                      <a:alpha val="43137"/>
                    </a:srgbClr>
                  </a:outerShdw>
                </a:effectLst>
              </a:rPr>
            </a:br>
            <a:r>
              <a:rPr lang="fr-FR" sz="4000" b="1" cap="none" dirty="0"/>
              <a:t>MRP</a:t>
            </a:r>
            <a:r>
              <a:rPr lang="fr-FR" sz="4000" cap="none" dirty="0"/>
              <a:t> signifie </a:t>
            </a:r>
            <a:r>
              <a:rPr lang="fr-FR" sz="4000" b="1" cap="none" dirty="0" err="1"/>
              <a:t>M</a:t>
            </a:r>
            <a:r>
              <a:rPr lang="fr-FR" sz="4000" cap="none" dirty="0" err="1"/>
              <a:t>aterials</a:t>
            </a:r>
            <a:r>
              <a:rPr lang="fr-FR" sz="4000" cap="none" dirty="0"/>
              <a:t> </a:t>
            </a:r>
            <a:r>
              <a:rPr lang="fr-FR" sz="4000" b="1" cap="none" dirty="0" err="1"/>
              <a:t>R</a:t>
            </a:r>
            <a:r>
              <a:rPr lang="fr-FR" sz="4000" cap="none" dirty="0" err="1"/>
              <a:t>equirements</a:t>
            </a:r>
            <a:r>
              <a:rPr lang="fr-FR" sz="4000" cap="none" dirty="0"/>
              <a:t> </a:t>
            </a:r>
            <a:r>
              <a:rPr lang="fr-FR" sz="4000" b="1" cap="none" dirty="0"/>
              <a:t>P</a:t>
            </a:r>
            <a:r>
              <a:rPr lang="fr-FR" sz="4000" cap="none" dirty="0"/>
              <a:t>lanning ou </a:t>
            </a:r>
            <a:r>
              <a:rPr lang="fr-FR" sz="4000" cap="none" dirty="0" smtClean="0"/>
              <a:t>encore</a:t>
            </a:r>
            <a:r>
              <a:rPr lang="fr-DZ" sz="4000" cap="none" dirty="0" smtClean="0"/>
              <a:t/>
            </a:r>
            <a:br>
              <a:rPr lang="fr-DZ" sz="4000" cap="none" dirty="0" smtClean="0"/>
            </a:br>
            <a:r>
              <a:rPr lang="fr-DZ" sz="4000" cap="none" dirty="0" smtClean="0"/>
              <a:t> </a:t>
            </a:r>
            <a:r>
              <a:rPr lang="fr-FR" sz="4000" b="1" cap="none" dirty="0" err="1" smtClean="0"/>
              <a:t>M</a:t>
            </a:r>
            <a:r>
              <a:rPr lang="fr-FR" sz="4000" cap="none" dirty="0" err="1" smtClean="0"/>
              <a:t>anufacturing</a:t>
            </a:r>
            <a:r>
              <a:rPr lang="fr-FR" sz="4000" cap="none" dirty="0" smtClean="0"/>
              <a:t> </a:t>
            </a:r>
            <a:r>
              <a:rPr lang="fr-FR" sz="4000" b="1" cap="none" dirty="0" err="1"/>
              <a:t>R</a:t>
            </a:r>
            <a:r>
              <a:rPr lang="fr-FR" sz="4000" cap="none" dirty="0" err="1"/>
              <a:t>esources</a:t>
            </a:r>
            <a:r>
              <a:rPr lang="fr-FR" sz="4000" cap="none" dirty="0"/>
              <a:t> </a:t>
            </a:r>
            <a:r>
              <a:rPr lang="fr-FR" sz="4000" b="1" cap="none" dirty="0"/>
              <a:t>P</a:t>
            </a:r>
            <a:r>
              <a:rPr lang="fr-FR" sz="4000" cap="none" dirty="0"/>
              <a:t>lanning. En français c’est </a:t>
            </a:r>
            <a:r>
              <a:rPr lang="fr-FR" sz="4000" cap="none" dirty="0" smtClean="0"/>
              <a:t>la</a:t>
            </a:r>
            <a:r>
              <a:rPr lang="fr-DZ" sz="4000" cap="none" dirty="0" smtClean="0"/>
              <a:t> </a:t>
            </a:r>
            <a:br>
              <a:rPr lang="fr-DZ" sz="4000" cap="none" dirty="0" smtClean="0"/>
            </a:br>
            <a:r>
              <a:rPr lang="fr-FR" sz="4000" cap="none" dirty="0" smtClean="0"/>
              <a:t>planification </a:t>
            </a:r>
            <a:r>
              <a:rPr lang="fr-FR" sz="4000" cap="none" dirty="0"/>
              <a:t>des ressources de production, Les premiers systèmes de planification des besoins matériels de gestion des stocks ont évolué dans les années 1940 et 1950. Ils utilisaient des ordinateurs centraux pour extrapoler les informations d’une nomenclature pour un produit fini spécifique dans un plan de production et d’achat. Rapidement, les systèmes </a:t>
            </a:r>
            <a:r>
              <a:rPr lang="fr-FR" sz="4000" b="1" cap="none" dirty="0" smtClean="0"/>
              <a:t>MRP</a:t>
            </a:r>
            <a:r>
              <a:rPr lang="fr-DZ" sz="4000" b="1" cap="none" dirty="0" smtClean="0"/>
              <a:t>1</a:t>
            </a:r>
            <a:r>
              <a:rPr lang="fr-FR" sz="4000" cap="none" dirty="0" smtClean="0"/>
              <a:t> </a:t>
            </a:r>
            <a:r>
              <a:rPr lang="fr-FR" sz="4000" cap="none" dirty="0"/>
              <a:t>se sont étendus pour inclure des boucles de retour d’information afin que les responsables de la production puissent modifier et mettre à jour les entrées du système selon les besoins</a:t>
            </a:r>
            <a:r>
              <a:rPr lang="fr-FR" sz="3300" cap="none" dirty="0"/>
              <a:t>.</a:t>
            </a:r>
            <a:r>
              <a:rPr lang="fr-DZ" sz="3300" cap="none" dirty="0" smtClean="0"/>
              <a:t/>
            </a:r>
            <a:br>
              <a:rPr lang="fr-DZ" sz="3300" cap="none" dirty="0" smtClean="0"/>
            </a:br>
            <a:r>
              <a:rPr lang="fr-FR" sz="3300" cap="none" dirty="0"/>
              <a:t/>
            </a:r>
            <a:br>
              <a:rPr lang="fr-FR" sz="3300" cap="none" dirty="0"/>
            </a:br>
            <a:endParaRPr lang="en-US" sz="3300" cap="none" dirty="0"/>
          </a:p>
        </p:txBody>
      </p:sp>
    </p:spTree>
    <p:extLst>
      <p:ext uri="{BB962C8B-B14F-4D97-AF65-F5344CB8AC3E}">
        <p14:creationId xmlns:p14="http://schemas.microsoft.com/office/powerpoint/2010/main" val="2660200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858000"/>
          </a:xfrm>
        </p:spPr>
        <p:txBody>
          <a:bodyPr anchor="t"/>
          <a:lstStyle/>
          <a:p>
            <a:pPr algn="l">
              <a:lnSpc>
                <a:spcPct val="100000"/>
              </a:lnSpc>
            </a:pPr>
            <a:r>
              <a:rPr lang="fr-DZ" cap="none" dirty="0" smtClean="0"/>
              <a:t>*</a:t>
            </a:r>
            <a:r>
              <a:rPr lang="fr-DZ" b="1" cap="none" dirty="0" smtClean="0"/>
              <a:t>L</a:t>
            </a:r>
            <a:r>
              <a:rPr lang="fr-FR" b="1" cap="none" dirty="0" smtClean="0"/>
              <a:t>a </a:t>
            </a:r>
            <a:r>
              <a:rPr lang="fr-FR" b="1" cap="none" dirty="0"/>
              <a:t>planification des ressources de fabrication </a:t>
            </a:r>
            <a:r>
              <a:rPr lang="fr-FR" cap="none" dirty="0"/>
              <a:t>(</a:t>
            </a:r>
            <a:r>
              <a:rPr lang="fr-FR" b="1" cap="none" dirty="0"/>
              <a:t>MRP II), </a:t>
            </a:r>
            <a:r>
              <a:rPr lang="fr-FR" cap="none" dirty="0"/>
              <a:t>a également intégré des aspects de marketing, de finance, de comptabilité, d’ingénierie et de ressources humaines dans le processus de planification. Un concept connexe qui élargit le </a:t>
            </a:r>
            <a:r>
              <a:rPr lang="fr-FR" b="1" cap="none" dirty="0"/>
              <a:t>MRP </a:t>
            </a:r>
            <a:r>
              <a:rPr lang="fr-FR" cap="none" dirty="0"/>
              <a:t>est la planification des ressources de l’entreprise (</a:t>
            </a:r>
            <a:r>
              <a:rPr lang="fr-FR" b="1" cap="none" dirty="0" err="1"/>
              <a:t>ERPEnterprise</a:t>
            </a:r>
            <a:r>
              <a:rPr lang="fr-FR" b="1" cap="none" dirty="0"/>
              <a:t> Ressource Planning</a:t>
            </a:r>
            <a:r>
              <a:rPr lang="fr-FR" b="1" cap="none" dirty="0" smtClean="0"/>
              <a:t>)</a:t>
            </a:r>
            <a:r>
              <a:rPr lang="fr-FR" cap="none" dirty="0" smtClean="0"/>
              <a:t>, </a:t>
            </a:r>
            <a:r>
              <a:rPr lang="fr-FR" cap="none" dirty="0"/>
              <a:t>qui utilise la technologie informatique pour relier les différents domaines fonctionnels de </a:t>
            </a:r>
            <a:r>
              <a:rPr lang="fr-FR" cap="none" dirty="0" smtClean="0"/>
              <a:t>toute </a:t>
            </a:r>
            <a:r>
              <a:rPr lang="fr-FR" cap="none" dirty="0"/>
              <a:t>entreprise commerciale. À mesure que l’analyse des données et la technologie devenaient plus sophistiquées, des systèmes plus complets ont été développés pour intégrer la </a:t>
            </a:r>
            <a:r>
              <a:rPr lang="fr-FR" b="1" cap="none" dirty="0"/>
              <a:t>MRP</a:t>
            </a:r>
            <a:r>
              <a:rPr lang="fr-FR" cap="none" dirty="0"/>
              <a:t> à d’autres aspects du processus de fabrication.</a:t>
            </a:r>
            <a:endParaRPr lang="en-US" cap="none" dirty="0"/>
          </a:p>
        </p:txBody>
      </p:sp>
    </p:spTree>
    <p:extLst>
      <p:ext uri="{BB962C8B-B14F-4D97-AF65-F5344CB8AC3E}">
        <p14:creationId xmlns:p14="http://schemas.microsoft.com/office/powerpoint/2010/main" val="4225718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01" y="0"/>
            <a:ext cx="12166499" cy="6858000"/>
          </a:xfrm>
        </p:spPr>
        <p:txBody>
          <a:bodyPr anchor="t"/>
          <a:lstStyle/>
          <a:p>
            <a:pPr algn="l"/>
            <a:r>
              <a:rPr lang="fr-DZ" cap="none" dirty="0" smtClean="0"/>
              <a:t>*L</a:t>
            </a:r>
            <a:r>
              <a:rPr lang="fr-FR" cap="none" dirty="0" smtClean="0"/>
              <a:t>e </a:t>
            </a:r>
            <a:r>
              <a:rPr lang="fr-FR" b="1" cap="none" dirty="0"/>
              <a:t>MRP</a:t>
            </a:r>
            <a:r>
              <a:rPr lang="fr-FR" cap="none" dirty="0"/>
              <a:t> a pour rôle principal de permettre la planification de la production en fonction des ressources en personnel, en matières premières, en machines et en temps, par rapport à un besoin à une date ou un besoin de stock.</a:t>
            </a:r>
            <a:br>
              <a:rPr lang="fr-FR" cap="none" dirty="0"/>
            </a:br>
            <a:r>
              <a:rPr lang="fr-FR" cap="none" dirty="0"/>
              <a:t>Cette méthode répartie les différents besoins de l’entreprise en deux principales catégories :</a:t>
            </a:r>
            <a:br>
              <a:rPr lang="fr-FR" cap="none" dirty="0"/>
            </a:br>
            <a:r>
              <a:rPr lang="fr-FR" cap="none" dirty="0"/>
              <a:t>-</a:t>
            </a:r>
            <a:r>
              <a:rPr lang="fr-FR" b="1" cap="none" dirty="0"/>
              <a:t>Les besoins indépendants </a:t>
            </a:r>
            <a:r>
              <a:rPr lang="fr-FR" cap="none" dirty="0"/>
              <a:t>: Ce sont les besoins externes émis par la clientèle, commandes fermes de produits finis, prévisions des ventes </a:t>
            </a:r>
            <a:r>
              <a:rPr lang="fr-FR" cap="none" dirty="0" smtClean="0"/>
              <a:t>estimées</a:t>
            </a:r>
            <a:r>
              <a:rPr lang="fr-DZ" cap="none" dirty="0" smtClean="0"/>
              <a:t> </a:t>
            </a:r>
            <a:r>
              <a:rPr lang="fr-FR" cap="none" dirty="0" smtClean="0"/>
              <a:t>par </a:t>
            </a:r>
            <a:r>
              <a:rPr lang="fr-FR" cap="none" dirty="0"/>
              <a:t>le service commercial ; </a:t>
            </a:r>
            <a:r>
              <a:rPr lang="fr-DZ" cap="none" dirty="0"/>
              <a:t/>
            </a:r>
            <a:br>
              <a:rPr lang="fr-DZ" cap="none" dirty="0"/>
            </a:br>
            <a:r>
              <a:rPr lang="fr-FR" cap="none" dirty="0" smtClean="0"/>
              <a:t>-</a:t>
            </a:r>
            <a:r>
              <a:rPr lang="fr-FR" b="1" cap="none" dirty="0"/>
              <a:t>Les besoins dépendants </a:t>
            </a:r>
            <a:r>
              <a:rPr lang="fr-FR" cap="none" dirty="0"/>
              <a:t>: Ce sont les besoins internes en matières et composants nécessaires pour la fabrication des produits finis. Ils sont calculés sur la base de la nomenclature.</a:t>
            </a:r>
            <a:endParaRPr lang="en-US" cap="none" dirty="0"/>
          </a:p>
        </p:txBody>
      </p:sp>
    </p:spTree>
    <p:extLst>
      <p:ext uri="{BB962C8B-B14F-4D97-AF65-F5344CB8AC3E}">
        <p14:creationId xmlns:p14="http://schemas.microsoft.com/office/powerpoint/2010/main" val="288828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64" y="30688"/>
            <a:ext cx="12153436" cy="6827312"/>
          </a:xfrm>
        </p:spPr>
        <p:txBody>
          <a:bodyPr anchor="t">
            <a:normAutofit/>
          </a:bodyPr>
          <a:lstStyle/>
          <a:p>
            <a:pPr algn="l"/>
            <a:r>
              <a:rPr lang="fr-FR" b="1" cap="none" dirty="0">
                <a:effectLst>
                  <a:outerShdw blurRad="38100" dist="38100" dir="2700000" algn="tl">
                    <a:srgbClr val="000000">
                      <a:alpha val="43137"/>
                    </a:srgbClr>
                  </a:outerShdw>
                </a:effectLst>
              </a:rPr>
              <a:t>Comment fonctionne le MRP</a:t>
            </a:r>
            <a:br>
              <a:rPr lang="fr-FR" b="1" cap="none" dirty="0">
                <a:effectLst>
                  <a:outerShdw blurRad="38100" dist="38100" dir="2700000" algn="tl">
                    <a:srgbClr val="000000">
                      <a:alpha val="43137"/>
                    </a:srgbClr>
                  </a:outerShdw>
                </a:effectLst>
              </a:rPr>
            </a:br>
            <a:r>
              <a:rPr lang="fr-FR" cap="none" dirty="0"/>
              <a:t>Le </a:t>
            </a:r>
            <a:r>
              <a:rPr lang="fr-FR" b="1" cap="none" dirty="0"/>
              <a:t>MRP</a:t>
            </a:r>
            <a:r>
              <a:rPr lang="fr-FR" cap="none" dirty="0"/>
              <a:t> est conçu pour répondre à trois questions : Quels sont les besoins ? Quelle est la quantité nécessaire ? Quand en a-t-on besoin ? </a:t>
            </a:r>
            <a:r>
              <a:rPr lang="fr-DZ" cap="none" dirty="0" smtClean="0"/>
              <a:t/>
            </a:r>
            <a:br>
              <a:rPr lang="fr-DZ" cap="none" dirty="0" smtClean="0"/>
            </a:br>
            <a:r>
              <a:rPr lang="fr-DZ" cap="none" dirty="0" smtClean="0"/>
              <a:t>	</a:t>
            </a:r>
            <a:r>
              <a:rPr lang="fr-FR" b="1" cap="none" dirty="0" smtClean="0"/>
              <a:t>Le </a:t>
            </a:r>
            <a:r>
              <a:rPr lang="fr-FR" b="1" cap="none" dirty="0"/>
              <a:t>MRP </a:t>
            </a:r>
            <a:r>
              <a:rPr lang="fr-FR" cap="none" dirty="0"/>
              <a:t>fonctionne en amont d’un plan de production de produits finis, qui est converti en une liste de besoins pour les sous-ensembles, les composants et les matières premières nécessaires à la fabrication du produit final dans le délai établi</a:t>
            </a:r>
            <a:r>
              <a:rPr lang="fr-FR" cap="none" dirty="0" smtClean="0"/>
              <a:t>.</a:t>
            </a:r>
            <a:r>
              <a:rPr lang="fr-FR" cap="none" dirty="0"/>
              <a:t/>
            </a:r>
            <a:br>
              <a:rPr lang="fr-FR" cap="none" dirty="0"/>
            </a:br>
            <a:r>
              <a:rPr lang="fr-DZ" cap="none" dirty="0" smtClean="0"/>
              <a:t>	</a:t>
            </a:r>
            <a:r>
              <a:rPr lang="fr-FR" cap="none" dirty="0" smtClean="0"/>
              <a:t>En </a:t>
            </a:r>
            <a:r>
              <a:rPr lang="fr-FR" cap="none" dirty="0"/>
              <a:t>analysant les données brutes – comme les connaissements et la durée de conservation des matériaux stockés – cette technologie fournit des informations utiles aux responsables sur leurs besoins en main-d’œuvre et en fournitures, ce qui peut aider les entreprises à améliorer leur efficacité de production.</a:t>
            </a:r>
            <a:endParaRPr lang="en-US" cap="none" dirty="0"/>
          </a:p>
        </p:txBody>
      </p:sp>
    </p:spTree>
    <p:extLst>
      <p:ext uri="{BB962C8B-B14F-4D97-AF65-F5344CB8AC3E}">
        <p14:creationId xmlns:p14="http://schemas.microsoft.com/office/powerpoint/2010/main" val="927440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64" y="0"/>
            <a:ext cx="12153436" cy="6858000"/>
          </a:xfrm>
        </p:spPr>
        <p:txBody>
          <a:bodyPr anchor="t">
            <a:normAutofit/>
          </a:bodyPr>
          <a:lstStyle/>
          <a:p>
            <a:pPr algn="l">
              <a:lnSpc>
                <a:spcPct val="100000"/>
              </a:lnSpc>
            </a:pPr>
            <a:r>
              <a:rPr lang="fr-FR" b="1" cap="none" dirty="0">
                <a:effectLst>
                  <a:outerShdw blurRad="38100" dist="38100" dir="2700000" algn="tl">
                    <a:srgbClr val="000000">
                      <a:alpha val="43137"/>
                    </a:srgbClr>
                  </a:outerShdw>
                </a:effectLst>
              </a:rPr>
              <a:t>Types de données prises en compte par le MRP</a:t>
            </a:r>
            <a:r>
              <a:rPr lang="fr-FR" cap="none" dirty="0"/>
              <a:t/>
            </a:r>
            <a:br>
              <a:rPr lang="fr-FR" cap="none" dirty="0"/>
            </a:br>
            <a:r>
              <a:rPr lang="fr-FR" cap="none" dirty="0"/>
              <a:t>Les données qui doivent être prises en compte dans un schéma de MRP sont notamment les </a:t>
            </a:r>
            <a:r>
              <a:rPr lang="fr-FR" cap="none" dirty="0" smtClean="0"/>
              <a:t>suivantes</a:t>
            </a:r>
            <a:r>
              <a:rPr lang="fr-FR" cap="none" dirty="0"/>
              <a:t/>
            </a:r>
            <a:br>
              <a:rPr lang="fr-FR" cap="none" dirty="0"/>
            </a:br>
            <a:r>
              <a:rPr lang="fr-DZ" cap="none" dirty="0" smtClean="0"/>
              <a:t>-</a:t>
            </a:r>
            <a:r>
              <a:rPr lang="fr-FR" b="1" cap="none" dirty="0" smtClean="0"/>
              <a:t>Nom </a:t>
            </a:r>
            <a:r>
              <a:rPr lang="fr-FR" b="1" cap="none" dirty="0"/>
              <a:t>du produit final </a:t>
            </a:r>
            <a:r>
              <a:rPr lang="fr-FR" cap="none" dirty="0"/>
              <a:t>qui est créé. Il est parfois appelé demande indépendante ou niveau « 0 » sur la nomenclature.</a:t>
            </a:r>
            <a:br>
              <a:rPr lang="fr-FR" cap="none" dirty="0"/>
            </a:br>
            <a:r>
              <a:rPr lang="fr-DZ" cap="none" dirty="0" smtClean="0"/>
              <a:t>-</a:t>
            </a:r>
            <a:r>
              <a:rPr lang="fr-FR" b="1" cap="none" dirty="0" smtClean="0"/>
              <a:t>Infos </a:t>
            </a:r>
            <a:r>
              <a:rPr lang="fr-FR" b="1" cap="none" dirty="0"/>
              <a:t>sur quoi et quand</a:t>
            </a:r>
            <a:r>
              <a:rPr lang="fr-FR" cap="none" dirty="0"/>
              <a:t>. Quelle quantité est nécessaire pour répondre à la demande ? Quand est-elle nécessaire ?</a:t>
            </a:r>
            <a:br>
              <a:rPr lang="fr-FR" cap="none" dirty="0"/>
            </a:br>
            <a:r>
              <a:rPr lang="fr-DZ" cap="none" dirty="0" smtClean="0"/>
              <a:t>-</a:t>
            </a:r>
            <a:r>
              <a:rPr lang="fr-FR" b="1" cap="none" dirty="0" smtClean="0"/>
              <a:t>La </a:t>
            </a:r>
            <a:r>
              <a:rPr lang="fr-FR" b="1" cap="none" dirty="0"/>
              <a:t>durée de conservation</a:t>
            </a:r>
            <a:r>
              <a:rPr lang="fr-FR" cap="none" dirty="0"/>
              <a:t> des matériaux stockés.</a:t>
            </a:r>
            <a:br>
              <a:rPr lang="fr-FR" cap="none" dirty="0"/>
            </a:br>
            <a:r>
              <a:rPr lang="fr-DZ" cap="none" dirty="0" smtClean="0"/>
              <a:t>-</a:t>
            </a:r>
            <a:r>
              <a:rPr lang="fr-FR" b="1" cap="none" dirty="0" smtClean="0"/>
              <a:t>L’état </a:t>
            </a:r>
            <a:r>
              <a:rPr lang="fr-FR" b="1" cap="none" dirty="0"/>
              <a:t>des stocks</a:t>
            </a:r>
            <a:r>
              <a:rPr lang="fr-FR" cap="none" dirty="0"/>
              <a:t>. Registres des matériaux nets disponibles qui sont déjà en stock (en main) et des matériaux en commande auprès des fournisseurs.</a:t>
            </a:r>
            <a:br>
              <a:rPr lang="fr-FR" cap="none" dirty="0"/>
            </a:br>
            <a:endParaRPr lang="en-US" cap="none" dirty="0"/>
          </a:p>
        </p:txBody>
      </p:sp>
    </p:spTree>
    <p:extLst>
      <p:ext uri="{BB962C8B-B14F-4D97-AF65-F5344CB8AC3E}">
        <p14:creationId xmlns:p14="http://schemas.microsoft.com/office/powerpoint/2010/main" val="4128304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01" y="0"/>
            <a:ext cx="12166499" cy="6858000"/>
          </a:xfrm>
        </p:spPr>
        <p:txBody>
          <a:bodyPr anchor="t"/>
          <a:lstStyle/>
          <a:p>
            <a:pPr algn="l">
              <a:lnSpc>
                <a:spcPct val="100000"/>
              </a:lnSpc>
            </a:pPr>
            <a:r>
              <a:rPr lang="fr-DZ" cap="none" dirty="0" smtClean="0"/>
              <a:t>-</a:t>
            </a:r>
            <a:r>
              <a:rPr lang="fr-FR" b="1" cap="none" dirty="0" smtClean="0"/>
              <a:t>Les </a:t>
            </a:r>
            <a:r>
              <a:rPr lang="fr-FR" b="1" cap="none" dirty="0"/>
              <a:t>nomenclatures</a:t>
            </a:r>
            <a:r>
              <a:rPr lang="fr-FR" cap="none" dirty="0"/>
              <a:t>. Détails des matériaux, composants et sous-ensembles nécessaires à la fabrication de chaque produit.</a:t>
            </a:r>
            <a:br>
              <a:rPr lang="fr-FR" cap="none" dirty="0"/>
            </a:br>
            <a:r>
              <a:rPr lang="fr-DZ" cap="none" dirty="0" smtClean="0"/>
              <a:t>-</a:t>
            </a:r>
            <a:r>
              <a:rPr lang="fr-FR" b="1" cap="none" dirty="0" smtClean="0"/>
              <a:t>Données </a:t>
            </a:r>
            <a:r>
              <a:rPr lang="fr-FR" b="1" cap="none" dirty="0"/>
              <a:t>de planification</a:t>
            </a:r>
            <a:r>
              <a:rPr lang="fr-FR" cap="none" dirty="0"/>
              <a:t>. Cela comprend toutes les contraintes et les instructions pour produire des articles tels que l’acheminement, les normes de travail et de machines, les normes de qualité et d’essai, les techniques de dimensionnement des lots et autres intrants.</a:t>
            </a:r>
            <a:endParaRPr lang="en-US" cap="none" dirty="0"/>
          </a:p>
        </p:txBody>
      </p:sp>
    </p:spTree>
    <p:extLst>
      <p:ext uri="{BB962C8B-B14F-4D97-AF65-F5344CB8AC3E}">
        <p14:creationId xmlns:p14="http://schemas.microsoft.com/office/powerpoint/2010/main" val="2697011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mi-cadre 3"/>
          <p:cNvSpPr/>
          <p:nvPr/>
        </p:nvSpPr>
        <p:spPr>
          <a:xfrm>
            <a:off x="0" y="0"/>
            <a:ext cx="1295400" cy="1402080"/>
          </a:xfrm>
          <a:prstGeom prst="halfFra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502921" y="457200"/>
            <a:ext cx="4693919" cy="646331"/>
          </a:xfrm>
          <a:prstGeom prst="rect">
            <a:avLst/>
          </a:prstGeom>
        </p:spPr>
        <p:txBody>
          <a:bodyPr wrap="square">
            <a:spAutoFit/>
          </a:bodyPr>
          <a:lstStyle/>
          <a:p>
            <a:r>
              <a:rPr lang="fr-FR" sz="3600" b="1" dirty="0">
                <a:effectLst>
                  <a:outerShdw blurRad="38100" dist="38100" dir="2700000" algn="tl">
                    <a:srgbClr val="000000">
                      <a:alpha val="43137"/>
                    </a:srgbClr>
                  </a:outerShdw>
                </a:effectLst>
              </a:rPr>
              <a:t>Les avantages </a:t>
            </a:r>
            <a:r>
              <a:rPr lang="fr-FR" sz="3600" b="1" dirty="0" smtClean="0">
                <a:effectLst>
                  <a:outerShdw blurRad="38100" dist="38100" dir="2700000" algn="tl">
                    <a:srgbClr val="000000">
                      <a:alpha val="43137"/>
                    </a:srgbClr>
                  </a:outerShdw>
                </a:effectLst>
              </a:rPr>
              <a:t>d</a:t>
            </a:r>
            <a:r>
              <a:rPr lang="fr-DZ" sz="3600" b="1" dirty="0" smtClean="0">
                <a:effectLst>
                  <a:outerShdw blurRad="38100" dist="38100" dir="2700000" algn="tl">
                    <a:srgbClr val="000000">
                      <a:alpha val="43137"/>
                    </a:srgbClr>
                  </a:outerShdw>
                </a:effectLst>
              </a:rPr>
              <a:t>u</a:t>
            </a:r>
            <a:r>
              <a:rPr lang="fr-FR" sz="3600" b="1" dirty="0" smtClean="0">
                <a:effectLst>
                  <a:outerShdw blurRad="38100" dist="38100" dir="2700000" algn="tl">
                    <a:srgbClr val="000000">
                      <a:alpha val="43137"/>
                    </a:srgbClr>
                  </a:outerShdw>
                </a:effectLst>
              </a:rPr>
              <a:t> </a:t>
            </a:r>
            <a:r>
              <a:rPr lang="fr-DZ" sz="3600" b="1" dirty="0" smtClean="0">
                <a:effectLst>
                  <a:outerShdw blurRad="38100" dist="38100" dir="2700000" algn="tl">
                    <a:srgbClr val="000000">
                      <a:alpha val="43137"/>
                    </a:srgbClr>
                  </a:outerShdw>
                </a:effectLst>
              </a:rPr>
              <a:t>MRP</a:t>
            </a:r>
            <a:endParaRPr lang="fr-FR" sz="3600" b="1" dirty="0">
              <a:effectLst>
                <a:outerShdw blurRad="38100" dist="38100" dir="2700000" algn="tl">
                  <a:srgbClr val="000000">
                    <a:alpha val="43137"/>
                  </a:srgbClr>
                </a:outerShdw>
              </a:effectLst>
            </a:endParaRPr>
          </a:p>
        </p:txBody>
      </p:sp>
      <p:sp>
        <p:nvSpPr>
          <p:cNvPr id="7" name="Rectangle 6"/>
          <p:cNvSpPr/>
          <p:nvPr/>
        </p:nvSpPr>
        <p:spPr>
          <a:xfrm>
            <a:off x="0" y="1402080"/>
            <a:ext cx="6263640" cy="4832092"/>
          </a:xfrm>
          <a:prstGeom prst="rect">
            <a:avLst/>
          </a:prstGeom>
        </p:spPr>
        <p:txBody>
          <a:bodyPr wrap="square">
            <a:spAutoFit/>
          </a:bodyPr>
          <a:lstStyle/>
          <a:p>
            <a:r>
              <a:rPr lang="fr-DZ" sz="2800" dirty="0" smtClean="0"/>
              <a:t>1)</a:t>
            </a:r>
            <a:r>
              <a:rPr lang="fr-FR" sz="2800" dirty="0" smtClean="0"/>
              <a:t>intégré </a:t>
            </a:r>
            <a:r>
              <a:rPr lang="fr-FR" sz="2800" dirty="0"/>
              <a:t>dans de nombreux logiciels de gestion </a:t>
            </a:r>
            <a:endParaRPr lang="fr-DZ" sz="2800" dirty="0" smtClean="0"/>
          </a:p>
          <a:p>
            <a:r>
              <a:rPr lang="fr-DZ" sz="2800" dirty="0" smtClean="0"/>
              <a:t>2)</a:t>
            </a:r>
            <a:r>
              <a:rPr lang="fr-FR" sz="2800" dirty="0" smtClean="0"/>
              <a:t>facilite </a:t>
            </a:r>
            <a:r>
              <a:rPr lang="fr-FR" sz="2800" dirty="0"/>
              <a:t>les opérations de planification des besoins. Notamment, la gestion en masse d’une grande quantité de données. </a:t>
            </a:r>
            <a:r>
              <a:rPr lang="fr-DZ" sz="2800" dirty="0" smtClean="0"/>
              <a:t>3)</a:t>
            </a:r>
            <a:r>
              <a:rPr lang="fr-FR" sz="2800" dirty="0" smtClean="0"/>
              <a:t>Il </a:t>
            </a:r>
            <a:r>
              <a:rPr lang="fr-FR" sz="2800" dirty="0"/>
              <a:t>s’adapte à la variation des niveaux d’activité de l’entreprise (accélération ou ralentissement de la demande), et aide à la prise de décision en cas de surcharge de travail dans les différents postes à charge.</a:t>
            </a:r>
            <a:endParaRPr lang="en-US" sz="2800" dirty="0"/>
          </a:p>
        </p:txBody>
      </p:sp>
      <p:sp>
        <p:nvSpPr>
          <p:cNvPr id="8" name="Rectangle 7"/>
          <p:cNvSpPr/>
          <p:nvPr/>
        </p:nvSpPr>
        <p:spPr>
          <a:xfrm flipH="1">
            <a:off x="6412571" y="457200"/>
            <a:ext cx="5779429" cy="646331"/>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rPr>
              <a:t>L</a:t>
            </a:r>
            <a:r>
              <a:rPr lang="fr-DZ" sz="3600" b="1" dirty="0" smtClean="0">
                <a:effectLst>
                  <a:outerShdw blurRad="38100" dist="38100" dir="2700000" algn="tl">
                    <a:srgbClr val="000000">
                      <a:alpha val="43137"/>
                    </a:srgbClr>
                  </a:outerShdw>
                </a:effectLst>
              </a:rPr>
              <a:t>es</a:t>
            </a:r>
            <a:r>
              <a:rPr lang="en-US" sz="3600" b="1" dirty="0" smtClean="0">
                <a:effectLst>
                  <a:outerShdw blurRad="38100" dist="38100" dir="2700000" algn="tl">
                    <a:srgbClr val="000000">
                      <a:alpha val="43137"/>
                    </a:srgbClr>
                  </a:outerShdw>
                </a:effectLst>
              </a:rPr>
              <a:t> </a:t>
            </a:r>
            <a:r>
              <a:rPr lang="fr-DZ" sz="3600" b="1" dirty="0" smtClean="0">
                <a:effectLst>
                  <a:outerShdw blurRad="38100" dist="38100" dir="2700000" algn="tl">
                    <a:srgbClr val="000000">
                      <a:alpha val="43137"/>
                    </a:srgbClr>
                  </a:outerShdw>
                </a:effectLst>
              </a:rPr>
              <a:t>inconvénients </a:t>
            </a:r>
            <a:r>
              <a:rPr lang="en-US" sz="3600" b="1" dirty="0" smtClean="0">
                <a:effectLst>
                  <a:outerShdw blurRad="38100" dist="38100" dir="2700000" algn="tl">
                    <a:srgbClr val="000000">
                      <a:alpha val="43137"/>
                    </a:srgbClr>
                  </a:outerShdw>
                </a:effectLst>
              </a:rPr>
              <a:t>du </a:t>
            </a:r>
            <a:r>
              <a:rPr lang="fr-DZ" sz="3600" b="1" dirty="0" smtClean="0">
                <a:effectLst>
                  <a:outerShdw blurRad="38100" dist="38100" dir="2700000" algn="tl">
                    <a:srgbClr val="000000">
                      <a:alpha val="43137"/>
                    </a:srgbClr>
                  </a:outerShdw>
                </a:effectLst>
              </a:rPr>
              <a:t>MRP</a:t>
            </a:r>
            <a:endParaRPr lang="en-US" sz="3600" b="1" dirty="0">
              <a:effectLst>
                <a:outerShdw blurRad="38100" dist="38100" dir="2700000" algn="tl">
                  <a:srgbClr val="000000">
                    <a:alpha val="43137"/>
                  </a:srgbClr>
                </a:outerShdw>
              </a:effectLst>
            </a:endParaRPr>
          </a:p>
        </p:txBody>
      </p:sp>
      <p:sp>
        <p:nvSpPr>
          <p:cNvPr id="9" name="Demi-cadre 8"/>
          <p:cNvSpPr/>
          <p:nvPr/>
        </p:nvSpPr>
        <p:spPr>
          <a:xfrm>
            <a:off x="6001091" y="0"/>
            <a:ext cx="1203960" cy="1402080"/>
          </a:xfrm>
          <a:prstGeom prst="halfFram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6126480" y="1402080"/>
            <a:ext cx="6065520" cy="5262979"/>
          </a:xfrm>
          <a:prstGeom prst="rect">
            <a:avLst/>
          </a:prstGeom>
        </p:spPr>
        <p:txBody>
          <a:bodyPr wrap="square">
            <a:spAutoFit/>
          </a:bodyPr>
          <a:lstStyle/>
          <a:p>
            <a:r>
              <a:rPr lang="fr-DZ" sz="2800" dirty="0" smtClean="0"/>
              <a:t>1)</a:t>
            </a:r>
            <a:r>
              <a:rPr lang="fr-FR" sz="2800" dirty="0" smtClean="0"/>
              <a:t>nécessite </a:t>
            </a:r>
            <a:r>
              <a:rPr lang="fr-FR" sz="2800" dirty="0"/>
              <a:t>une main d’œuvre </a:t>
            </a:r>
            <a:r>
              <a:rPr lang="fr-FR" sz="2800" dirty="0" smtClean="0"/>
              <a:t>suffisam</a:t>
            </a:r>
            <a:r>
              <a:rPr lang="fr-DZ" sz="2800" dirty="0" smtClean="0"/>
              <a:t>-</a:t>
            </a:r>
            <a:r>
              <a:rPr lang="fr-FR" sz="2800" dirty="0" smtClean="0"/>
              <a:t>ment </a:t>
            </a:r>
            <a:r>
              <a:rPr lang="fr-FR" sz="2800" dirty="0"/>
              <a:t>qualifié</a:t>
            </a:r>
            <a:r>
              <a:rPr lang="fr-FR" dirty="0" smtClean="0"/>
              <a:t>.</a:t>
            </a:r>
            <a:endParaRPr lang="fr-DZ" dirty="0" smtClean="0"/>
          </a:p>
          <a:p>
            <a:r>
              <a:rPr lang="fr-DZ" sz="2800" dirty="0" smtClean="0"/>
              <a:t>2)</a:t>
            </a:r>
            <a:r>
              <a:rPr lang="fr-FR" sz="2800" dirty="0"/>
              <a:t> L’interdépendance ferme qui existe entre les différentes applications et données de base </a:t>
            </a:r>
            <a:r>
              <a:rPr lang="fr-FR" sz="2800" dirty="0" smtClean="0"/>
              <a:t>utilisées</a:t>
            </a:r>
            <a:endParaRPr lang="fr-DZ" sz="2800" dirty="0" smtClean="0"/>
          </a:p>
          <a:p>
            <a:r>
              <a:rPr lang="fr-DZ" sz="2800" dirty="0" smtClean="0"/>
              <a:t>3)</a:t>
            </a:r>
            <a:r>
              <a:rPr lang="fr-FR" sz="2800" dirty="0"/>
              <a:t> est un système complexe qui fonctionne mieux pour des nomenclatures stables. Il s’adapte peux aux produits trop </a:t>
            </a:r>
            <a:r>
              <a:rPr lang="fr-FR" sz="2800" dirty="0" smtClean="0"/>
              <a:t>personnalisés</a:t>
            </a:r>
            <a:endParaRPr lang="fr-DZ" sz="2800" dirty="0" smtClean="0"/>
          </a:p>
          <a:p>
            <a:r>
              <a:rPr lang="fr-DZ" sz="2800" dirty="0" smtClean="0"/>
              <a:t>4)</a:t>
            </a:r>
            <a:r>
              <a:rPr lang="fr-FR" sz="2800" dirty="0"/>
              <a:t> ne tient pas compte des contraintes réelles de temps et de capacité des ressources de production.</a:t>
            </a:r>
            <a:endParaRPr lang="en-US" sz="2800" dirty="0"/>
          </a:p>
        </p:txBody>
      </p:sp>
    </p:spTree>
    <p:extLst>
      <p:ext uri="{BB962C8B-B14F-4D97-AF65-F5344CB8AC3E}">
        <p14:creationId xmlns:p14="http://schemas.microsoft.com/office/powerpoint/2010/main" val="282152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6858000"/>
          </a:xfrm>
        </p:spPr>
        <p:txBody>
          <a:bodyPr anchor="t">
            <a:normAutofit/>
          </a:bodyPr>
          <a:lstStyle/>
          <a:p>
            <a:pPr algn="l"/>
            <a:r>
              <a:rPr lang="fr-DZ" cap="none" dirty="0" smtClean="0"/>
              <a:t>II/</a:t>
            </a:r>
            <a:r>
              <a:rPr lang="fr-FR" sz="4400" b="1" cap="none" dirty="0">
                <a:effectLst>
                  <a:outerShdw blurRad="38100" dist="38100" dir="2700000" algn="tl">
                    <a:srgbClr val="000000">
                      <a:alpha val="43137"/>
                    </a:srgbClr>
                  </a:outerShdw>
                </a:effectLst>
              </a:rPr>
              <a:t>Les outils de gestion de </a:t>
            </a:r>
            <a:r>
              <a:rPr lang="fr-FR" sz="4400" b="1" cap="none" dirty="0" smtClean="0">
                <a:effectLst>
                  <a:outerShdw blurRad="38100" dist="38100" dir="2700000" algn="tl">
                    <a:srgbClr val="000000">
                      <a:alpha val="43137"/>
                    </a:srgbClr>
                  </a:outerShdw>
                </a:effectLst>
              </a:rPr>
              <a:t>stock</a:t>
            </a:r>
            <a:r>
              <a:rPr lang="fr-DZ" sz="4400" b="1" cap="none" dirty="0" smtClean="0">
                <a:effectLst>
                  <a:outerShdw blurRad="38100" dist="38100" dir="2700000" algn="tl">
                    <a:srgbClr val="000000">
                      <a:alpha val="43137"/>
                    </a:srgbClr>
                  </a:outerShdw>
                </a:effectLst>
              </a:rPr>
              <a:t>:</a:t>
            </a:r>
            <a:br>
              <a:rPr lang="fr-DZ" sz="4400" b="1" cap="none" dirty="0" smtClean="0">
                <a:effectLst>
                  <a:outerShdw blurRad="38100" dist="38100" dir="2700000" algn="tl">
                    <a:srgbClr val="000000">
                      <a:alpha val="43137"/>
                    </a:srgbClr>
                  </a:outerShdw>
                </a:effectLst>
              </a:rPr>
            </a:br>
            <a:r>
              <a:rPr lang="fr-DZ" sz="4400" b="1" cap="none" dirty="0" smtClean="0">
                <a:effectLst>
                  <a:outerShdw blurRad="38100" dist="38100" dir="2700000" algn="tl">
                    <a:srgbClr val="000000">
                      <a:alpha val="43137"/>
                    </a:srgbClr>
                  </a:outerShdw>
                </a:effectLst>
              </a:rPr>
              <a:t>1)</a:t>
            </a:r>
            <a:r>
              <a:rPr lang="fr-FR" sz="4000" b="1" u="sng" cap="none" dirty="0" smtClean="0"/>
              <a:t>Le </a:t>
            </a:r>
            <a:r>
              <a:rPr lang="fr-FR" sz="4000" b="1" u="sng" cap="none" dirty="0"/>
              <a:t>coefficient</a:t>
            </a:r>
            <a:r>
              <a:rPr lang="fr-FR" sz="4000" u="sng" cap="none" dirty="0"/>
              <a:t>:</a:t>
            </a:r>
            <a:r>
              <a:rPr lang="fr-FR" cap="none" dirty="0"/>
              <a:t> Il détermine le nombre de fois où le stock est complètement renouvelé durant une période donnée. Le calcul est effectué en deux étapes :</a:t>
            </a:r>
            <a:br>
              <a:rPr lang="fr-FR" cap="none" dirty="0"/>
            </a:br>
            <a:r>
              <a:rPr lang="fr-FR" cap="none" dirty="0"/>
              <a:t>1 -</a:t>
            </a:r>
            <a:r>
              <a:rPr lang="fr-FR" b="1" cap="none" dirty="0"/>
              <a:t>Calculer le stock moyen de la période </a:t>
            </a:r>
            <a:r>
              <a:rPr lang="fr-FR" cap="none" dirty="0"/>
              <a:t>: (stock initiale + stock final)/ 2 </a:t>
            </a:r>
            <a:br>
              <a:rPr lang="fr-FR" cap="none" dirty="0"/>
            </a:br>
            <a:r>
              <a:rPr lang="fr-FR" cap="none" dirty="0"/>
              <a:t>2-</a:t>
            </a:r>
            <a:r>
              <a:rPr lang="fr-FR" b="1" cap="none" dirty="0"/>
              <a:t>Calculer le coefficient de rotation des stocks</a:t>
            </a:r>
            <a:r>
              <a:rPr lang="fr-FR" cap="none" dirty="0"/>
              <a:t/>
            </a:r>
            <a:br>
              <a:rPr lang="fr-FR" cap="none" dirty="0"/>
            </a:br>
            <a:r>
              <a:rPr lang="fr-FR" cap="none" dirty="0"/>
              <a:t>(CR) =Achat en quantité ou en valeur / Stock moyen en quantité ou en valeur</a:t>
            </a:r>
            <a:br>
              <a:rPr lang="fr-FR" cap="none" dirty="0"/>
            </a:br>
            <a:r>
              <a:rPr lang="fr-FR" cap="none" dirty="0"/>
              <a:t>OU</a:t>
            </a:r>
            <a:br>
              <a:rPr lang="fr-FR" cap="none" dirty="0"/>
            </a:br>
            <a:r>
              <a:rPr lang="fr-FR" cap="none" dirty="0"/>
              <a:t>(CR) =ventes ou consommation en quantité ou en valeur / Stock moyen en quantité ou en valeur</a:t>
            </a:r>
            <a:br>
              <a:rPr lang="fr-FR" cap="none" dirty="0"/>
            </a:br>
            <a:endParaRPr lang="en-US" cap="none" dirty="0"/>
          </a:p>
        </p:txBody>
      </p:sp>
    </p:spTree>
    <p:extLst>
      <p:ext uri="{BB962C8B-B14F-4D97-AF65-F5344CB8AC3E}">
        <p14:creationId xmlns:p14="http://schemas.microsoft.com/office/powerpoint/2010/main" val="22463771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8917"/>
            <a:ext cx="12192000" cy="6955763"/>
          </a:xfrm>
        </p:spPr>
        <p:txBody>
          <a:bodyPr anchor="t">
            <a:normAutofit fontScale="90000"/>
          </a:bodyPr>
          <a:lstStyle/>
          <a:p>
            <a:pPr algn="l">
              <a:lnSpc>
                <a:spcPct val="100000"/>
              </a:lnSpc>
            </a:pPr>
            <a:r>
              <a:rPr lang="fr-FR" sz="4000" b="1" cap="none" dirty="0"/>
              <a:t>Attention</a:t>
            </a:r>
            <a:r>
              <a:rPr lang="fr-FR" b="1" cap="none" dirty="0"/>
              <a:t> </a:t>
            </a:r>
            <a:r>
              <a:rPr lang="fr-FR" cap="none" dirty="0"/>
              <a:t>: Si les achats sont exprimés en quantité, le stock moyen doit être exprimé en quantité. Si les achats sont exprimés en prix d’achat ou en prix de vente, le stock moyen doit être exprimé en prix d’achat ou en prix de vente.</a:t>
            </a:r>
            <a:br>
              <a:rPr lang="fr-FR" cap="none" dirty="0"/>
            </a:br>
            <a:r>
              <a:rPr lang="fr-FR" b="1" cap="none" dirty="0" smtClean="0"/>
              <a:t>Exemple </a:t>
            </a:r>
            <a:r>
              <a:rPr lang="fr-FR" b="1" cap="none" dirty="0"/>
              <a:t>: </a:t>
            </a:r>
            <a:r>
              <a:rPr lang="fr-DZ" cap="none" dirty="0" smtClean="0"/>
              <a:t/>
            </a:r>
            <a:br>
              <a:rPr lang="fr-DZ" cap="none" dirty="0" smtClean="0"/>
            </a:br>
            <a:r>
              <a:rPr lang="fr-FR" cap="none" dirty="0" smtClean="0"/>
              <a:t>Si </a:t>
            </a:r>
            <a:r>
              <a:rPr lang="fr-FR" cap="none" dirty="0"/>
              <a:t>le Stock en début d’année est de 25 000 DA</a:t>
            </a:r>
            <a:br>
              <a:rPr lang="fr-FR" cap="none" dirty="0"/>
            </a:br>
            <a:r>
              <a:rPr lang="fr-FR" cap="none" dirty="0"/>
              <a:t>et que le stock en fin d’année est de 32 000 DA. Alors le stock moyen annuel sera donc de </a:t>
            </a:r>
            <a:br>
              <a:rPr lang="fr-FR" cap="none" dirty="0"/>
            </a:br>
            <a:r>
              <a:rPr lang="fr-FR" cap="none" dirty="0"/>
              <a:t>(25 000 + 32 000) ÷ 2 = 28 500 DA</a:t>
            </a:r>
            <a:br>
              <a:rPr lang="fr-FR" cap="none" dirty="0"/>
            </a:br>
            <a:r>
              <a:rPr lang="fr-FR" cap="none" dirty="0"/>
              <a:t>Si</a:t>
            </a:r>
            <a:br>
              <a:rPr lang="fr-FR" cap="none" dirty="0"/>
            </a:br>
            <a:r>
              <a:rPr lang="fr-FR" cap="none" dirty="0"/>
              <a:t>la consommation de l’année est de : 200 000 DA </a:t>
            </a:r>
            <a:br>
              <a:rPr lang="fr-FR" cap="none" dirty="0"/>
            </a:br>
            <a:r>
              <a:rPr lang="fr-FR" cap="none" dirty="0"/>
              <a:t>Alors le taux de rotation des stocks sera de </a:t>
            </a:r>
            <a:r>
              <a:rPr lang="fr-FR" cap="none" dirty="0" smtClean="0"/>
              <a:t>:</a:t>
            </a:r>
            <a:r>
              <a:rPr lang="fr-DZ" cap="none" dirty="0" smtClean="0"/>
              <a:t/>
            </a:r>
            <a:br>
              <a:rPr lang="fr-DZ" cap="none" dirty="0" smtClean="0"/>
            </a:br>
            <a:r>
              <a:rPr lang="fr-FR" cap="none" dirty="0" smtClean="0"/>
              <a:t>(</a:t>
            </a:r>
            <a:r>
              <a:rPr lang="fr-FR" cap="none" dirty="0"/>
              <a:t>200 000 DA÷ 28 500 DA) = 7, </a:t>
            </a:r>
            <a:br>
              <a:rPr lang="fr-FR" cap="none" dirty="0"/>
            </a:br>
            <a:r>
              <a:rPr lang="fr-FR" cap="none" dirty="0"/>
              <a:t>ce qui signifie que le stock a été renouvelé 7 fois durant l’année.</a:t>
            </a:r>
            <a:br>
              <a:rPr lang="fr-FR" cap="none" dirty="0"/>
            </a:br>
            <a:endParaRPr lang="en-US" cap="none" dirty="0"/>
          </a:p>
        </p:txBody>
      </p:sp>
    </p:spTree>
    <p:extLst>
      <p:ext uri="{BB962C8B-B14F-4D97-AF65-F5344CB8AC3E}">
        <p14:creationId xmlns:p14="http://schemas.microsoft.com/office/powerpoint/2010/main" val="37013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438" y="0"/>
            <a:ext cx="12179562" cy="6949440"/>
          </a:xfrm>
        </p:spPr>
        <p:txBody>
          <a:bodyPr anchor="t">
            <a:normAutofit fontScale="90000"/>
          </a:bodyPr>
          <a:lstStyle/>
          <a:p>
            <a:pPr algn="l"/>
            <a:r>
              <a:rPr lang="fr-DZ" cap="none" dirty="0" smtClean="0"/>
              <a:t>I- </a:t>
            </a:r>
            <a:r>
              <a:rPr lang="fr-FR" b="1" cap="none" dirty="0" smtClean="0"/>
              <a:t>Méthodes et outils de la gestion de la production et approvisionnement</a:t>
            </a:r>
            <a:r>
              <a:rPr lang="fr-DZ" cap="none" dirty="0" smtClean="0"/>
              <a:t/>
            </a:r>
            <a:br>
              <a:rPr lang="fr-DZ" cap="none" dirty="0" smtClean="0"/>
            </a:br>
            <a:r>
              <a:rPr lang="fr-DZ" cap="none" dirty="0" smtClean="0"/>
              <a:t>	</a:t>
            </a:r>
            <a:r>
              <a:rPr lang="fr-FR" cap="none" dirty="0" smtClean="0"/>
              <a:t>Il </a:t>
            </a:r>
            <a:r>
              <a:rPr lang="fr-FR" cap="none" dirty="0"/>
              <a:t>existe différents outils et méthodes en </a:t>
            </a:r>
            <a:r>
              <a:rPr lang="fr-FR" cap="none" dirty="0" err="1"/>
              <a:t>supply</a:t>
            </a:r>
            <a:r>
              <a:rPr lang="fr-FR" cap="none" dirty="0"/>
              <a:t> </a:t>
            </a:r>
            <a:r>
              <a:rPr lang="fr-FR" cap="none" dirty="0" err="1"/>
              <a:t>chain</a:t>
            </a:r>
            <a:r>
              <a:rPr lang="fr-FR" cap="none" dirty="0"/>
              <a:t> et il est important de comprendre </a:t>
            </a:r>
            <a:r>
              <a:rPr lang="fr-FR" cap="none" dirty="0" smtClean="0"/>
              <a:t>les</a:t>
            </a:r>
            <a:r>
              <a:rPr lang="fr-DZ" cap="none" dirty="0" smtClean="0"/>
              <a:t> </a:t>
            </a:r>
            <a:r>
              <a:rPr lang="fr-FR" cap="none" dirty="0" smtClean="0"/>
              <a:t>qu'el</a:t>
            </a:r>
            <a:r>
              <a:rPr lang="fr-DZ" cap="none" dirty="0" smtClean="0"/>
              <a:t>le</a:t>
            </a:r>
            <a:r>
              <a:rPr lang="fr-FR" cap="none" dirty="0" smtClean="0"/>
              <a:t>s </a:t>
            </a:r>
            <a:r>
              <a:rPr lang="fr-FR" cap="none" dirty="0"/>
              <a:t>sont les plus appropriés selon vos problématiques et besoins</a:t>
            </a:r>
            <a:r>
              <a:rPr lang="fr-FR" cap="none" dirty="0" smtClean="0"/>
              <a:t>.</a:t>
            </a:r>
            <a:r>
              <a:rPr lang="fr-DZ" cap="none" dirty="0" smtClean="0"/>
              <a:t> </a:t>
            </a:r>
            <a:br>
              <a:rPr lang="fr-DZ" cap="none" dirty="0" smtClean="0"/>
            </a:br>
            <a:r>
              <a:rPr lang="fr-DZ" cap="none" dirty="0"/>
              <a:t/>
            </a:r>
            <a:br>
              <a:rPr lang="fr-DZ" cap="none" dirty="0"/>
            </a:br>
            <a:r>
              <a:rPr lang="fr-DZ" cap="none" dirty="0" smtClean="0"/>
              <a:t/>
            </a:r>
            <a:br>
              <a:rPr lang="fr-DZ" cap="none" dirty="0" smtClean="0"/>
            </a:br>
            <a:r>
              <a:rPr lang="fr-DZ" cap="none" dirty="0"/>
              <a:t/>
            </a:r>
            <a:br>
              <a:rPr lang="fr-DZ" cap="none" dirty="0"/>
            </a:br>
            <a:r>
              <a:rPr lang="fr-DZ" cap="none" dirty="0" smtClean="0"/>
              <a:t/>
            </a:r>
            <a:br>
              <a:rPr lang="fr-DZ" cap="none" dirty="0" smtClean="0"/>
            </a:br>
            <a:r>
              <a:rPr lang="fr-DZ" cap="none" dirty="0"/>
              <a:t/>
            </a:r>
            <a:br>
              <a:rPr lang="fr-DZ" cap="none" dirty="0"/>
            </a:br>
            <a:r>
              <a:rPr lang="fr-DZ" cap="none" dirty="0" smtClean="0"/>
              <a:t/>
            </a:r>
            <a:br>
              <a:rPr lang="fr-DZ" cap="none" dirty="0" smtClean="0"/>
            </a:br>
            <a:r>
              <a:rPr lang="fr-DZ" cap="none" dirty="0"/>
              <a:t/>
            </a:r>
            <a:br>
              <a:rPr lang="fr-DZ" cap="none" dirty="0"/>
            </a:br>
            <a:r>
              <a:rPr lang="fr-DZ" cap="none" dirty="0" smtClean="0"/>
              <a:t/>
            </a:r>
            <a:br>
              <a:rPr lang="fr-DZ" cap="none" dirty="0" smtClean="0"/>
            </a:br>
            <a:endParaRPr lang="en-US" dirty="0"/>
          </a:p>
        </p:txBody>
      </p:sp>
      <p:pic>
        <p:nvPicPr>
          <p:cNvPr id="5" name="Image 4"/>
          <p:cNvPicPr>
            <a:picLocks noChangeAspect="1"/>
          </p:cNvPicPr>
          <p:nvPr/>
        </p:nvPicPr>
        <p:blipFill>
          <a:blip r:embed="rId2"/>
          <a:stretch>
            <a:fillRect/>
          </a:stretch>
        </p:blipFill>
        <p:spPr>
          <a:xfrm>
            <a:off x="160564" y="2811780"/>
            <a:ext cx="2937118" cy="16447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Image 5"/>
          <p:cNvPicPr>
            <a:picLocks noChangeAspect="1"/>
          </p:cNvPicPr>
          <p:nvPr/>
        </p:nvPicPr>
        <p:blipFill>
          <a:blip r:embed="rId3"/>
          <a:stretch>
            <a:fillRect/>
          </a:stretch>
        </p:blipFill>
        <p:spPr>
          <a:xfrm>
            <a:off x="3670663" y="2811780"/>
            <a:ext cx="2955063" cy="16447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p:cNvPicPr>
            <a:picLocks noChangeAspect="1"/>
          </p:cNvPicPr>
          <p:nvPr/>
        </p:nvPicPr>
        <p:blipFill>
          <a:blip r:embed="rId4"/>
          <a:stretch>
            <a:fillRect/>
          </a:stretch>
        </p:blipFill>
        <p:spPr>
          <a:xfrm>
            <a:off x="7511143" y="2705485"/>
            <a:ext cx="3809998" cy="18573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 7"/>
          <p:cNvPicPr>
            <a:picLocks noChangeAspect="1"/>
          </p:cNvPicPr>
          <p:nvPr/>
        </p:nvPicPr>
        <p:blipFill>
          <a:blip r:embed="rId5"/>
          <a:stretch>
            <a:fillRect/>
          </a:stretch>
        </p:blipFill>
        <p:spPr>
          <a:xfrm>
            <a:off x="12438" y="4689566"/>
            <a:ext cx="3658225" cy="2259873"/>
          </a:xfrm>
          <a:prstGeom prst="ellipse">
            <a:avLst/>
          </a:prstGeom>
          <a:ln>
            <a:noFill/>
          </a:ln>
          <a:effectLst>
            <a:softEdge rad="112500"/>
          </a:effectLst>
        </p:spPr>
      </p:pic>
      <p:pic>
        <p:nvPicPr>
          <p:cNvPr id="9" name="Image 8"/>
          <p:cNvPicPr>
            <a:picLocks noChangeAspect="1"/>
          </p:cNvPicPr>
          <p:nvPr/>
        </p:nvPicPr>
        <p:blipFill>
          <a:blip r:embed="rId6"/>
          <a:stretch>
            <a:fillRect/>
          </a:stretch>
        </p:blipFill>
        <p:spPr>
          <a:xfrm>
            <a:off x="3670663" y="4677568"/>
            <a:ext cx="3213463" cy="20508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 9"/>
          <p:cNvPicPr>
            <a:picLocks noChangeAspect="1"/>
          </p:cNvPicPr>
          <p:nvPr/>
        </p:nvPicPr>
        <p:blipFill>
          <a:blip r:embed="rId7"/>
          <a:stretch>
            <a:fillRect/>
          </a:stretch>
        </p:blipFill>
        <p:spPr>
          <a:xfrm>
            <a:off x="7080068" y="4677567"/>
            <a:ext cx="4241074" cy="205087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726171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858000"/>
          </a:xfrm>
        </p:spPr>
        <p:txBody>
          <a:bodyPr anchor="t">
            <a:normAutofit fontScale="90000"/>
          </a:bodyPr>
          <a:lstStyle/>
          <a:p>
            <a:pPr algn="l">
              <a:lnSpc>
                <a:spcPct val="100000"/>
              </a:lnSpc>
            </a:pPr>
            <a:r>
              <a:rPr lang="fr-DZ" sz="4000" b="1" cap="none" dirty="0" smtClean="0"/>
              <a:t>2)</a:t>
            </a:r>
            <a:r>
              <a:rPr lang="fr-FR" sz="4400" b="1" u="sng" cap="none" dirty="0" smtClean="0"/>
              <a:t>La </a:t>
            </a:r>
            <a:r>
              <a:rPr lang="fr-FR" sz="4400" b="1" u="sng" cap="none" dirty="0"/>
              <a:t>durée de rotation des stocks ou couverture de stock</a:t>
            </a:r>
            <a:r>
              <a:rPr lang="fr-FR" sz="4400" u="sng" cap="none" dirty="0"/>
              <a:t> </a:t>
            </a:r>
            <a:r>
              <a:rPr lang="fr-FR" cap="none" dirty="0"/>
              <a:t/>
            </a:r>
            <a:br>
              <a:rPr lang="fr-FR" cap="none" dirty="0"/>
            </a:br>
            <a:r>
              <a:rPr lang="fr-DZ" cap="none" dirty="0" smtClean="0"/>
              <a:t>	</a:t>
            </a:r>
            <a:r>
              <a:rPr lang="fr-FR" sz="4000" cap="none" dirty="0" smtClean="0"/>
              <a:t>Se </a:t>
            </a:r>
            <a:r>
              <a:rPr lang="fr-FR" sz="4000" cap="none" dirty="0"/>
              <a:t>mesure en jour. Il permet de savoir combien de jour il faut pour renouveler le stock moyen. Ou encore la durée moyenne entre l’instant où l’on achète un produit et celui où il est consommé. C’est la vitesse d’écoulement du stock moyen.</a:t>
            </a:r>
            <a:br>
              <a:rPr lang="fr-FR" sz="4000" cap="none" dirty="0"/>
            </a:br>
            <a:r>
              <a:rPr lang="fr-FR" sz="4000" cap="none" dirty="0"/>
              <a:t>L’objectif de l’entreprise est de baisser au maximum la durée de rotation des stocks car garder longtemps des produits en stock coûte cher. Le calcul est le suivant :</a:t>
            </a:r>
            <a:br>
              <a:rPr lang="fr-FR" sz="4000" cap="none" dirty="0"/>
            </a:br>
            <a:r>
              <a:rPr lang="fr-FR" sz="4000" cap="none" dirty="0"/>
              <a:t>Couverture de stock = Durée de la période / coefficient de rotation. </a:t>
            </a:r>
            <a:br>
              <a:rPr lang="fr-FR" sz="4000" cap="none" dirty="0"/>
            </a:br>
            <a:endParaRPr lang="en-US" sz="4000" cap="none" dirty="0"/>
          </a:p>
        </p:txBody>
      </p:sp>
    </p:spTree>
    <p:extLst>
      <p:ext uri="{BB962C8B-B14F-4D97-AF65-F5344CB8AC3E}">
        <p14:creationId xmlns:p14="http://schemas.microsoft.com/office/powerpoint/2010/main" val="1006766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6858000"/>
          </a:xfrm>
        </p:spPr>
        <p:txBody>
          <a:bodyPr anchor="t">
            <a:normAutofit/>
          </a:bodyPr>
          <a:lstStyle/>
          <a:p>
            <a:pPr algn="l"/>
            <a:r>
              <a:rPr lang="fr-FR" sz="4000" cap="none" dirty="0"/>
              <a:t>-Si la période de référence est </a:t>
            </a:r>
            <a:r>
              <a:rPr lang="fr-DZ" sz="4000" cap="none" dirty="0" smtClean="0"/>
              <a:t>u</a:t>
            </a:r>
            <a:r>
              <a:rPr lang="fr-FR" sz="4000" cap="none" dirty="0" smtClean="0"/>
              <a:t>n </a:t>
            </a:r>
            <a:r>
              <a:rPr lang="fr-FR" sz="4000" cap="none" dirty="0"/>
              <a:t>an, la formule est : </a:t>
            </a:r>
            <a:br>
              <a:rPr lang="fr-FR" sz="4000" cap="none" dirty="0"/>
            </a:br>
            <a:r>
              <a:rPr lang="fr-FR" sz="4000" cap="none" dirty="0"/>
              <a:t> </a:t>
            </a:r>
            <a:r>
              <a:rPr lang="fr-FR" sz="4000" cap="none" dirty="0" smtClean="0"/>
              <a:t>36</a:t>
            </a:r>
            <a:r>
              <a:rPr lang="fr-DZ" sz="4000" cap="none" dirty="0" smtClean="0"/>
              <a:t>0</a:t>
            </a:r>
            <a:r>
              <a:rPr lang="fr-FR" sz="4000" cap="none" dirty="0" smtClean="0"/>
              <a:t> </a:t>
            </a:r>
            <a:r>
              <a:rPr lang="fr-FR" sz="4000" cap="none" dirty="0"/>
              <a:t>jours / coefficient de rotation. </a:t>
            </a:r>
            <a:br>
              <a:rPr lang="fr-FR" sz="4000" cap="none" dirty="0"/>
            </a:br>
            <a:r>
              <a:rPr lang="fr-FR" sz="4000" cap="none" dirty="0"/>
              <a:t>- Si la période de référence est un mois, la formule est :</a:t>
            </a:r>
            <a:br>
              <a:rPr lang="fr-FR" sz="4000" cap="none" dirty="0"/>
            </a:br>
            <a:r>
              <a:rPr lang="fr-FR" sz="4000" cap="none" dirty="0"/>
              <a:t> 30 jours / coefficient de </a:t>
            </a:r>
            <a:r>
              <a:rPr lang="fr-FR" sz="4000" cap="none" dirty="0" smtClean="0"/>
              <a:t>rotation</a:t>
            </a:r>
            <a:r>
              <a:rPr lang="fr-DZ" sz="4000" cap="none" dirty="0"/>
              <a:t>.</a:t>
            </a:r>
            <a:r>
              <a:rPr lang="fr-DZ" sz="4000" b="1" cap="none" dirty="0"/>
              <a:t/>
            </a:r>
            <a:br>
              <a:rPr lang="fr-DZ" sz="4000" b="1" cap="none" dirty="0"/>
            </a:br>
            <a:r>
              <a:rPr lang="fr-FR" sz="4000" b="1" cap="none" dirty="0" smtClean="0"/>
              <a:t>Exemple</a:t>
            </a:r>
            <a:r>
              <a:rPr lang="fr-FR" sz="4000" cap="none" dirty="0" smtClean="0"/>
              <a:t> </a:t>
            </a:r>
            <a:r>
              <a:rPr lang="fr-FR" cap="none" dirty="0"/>
              <a:t>: </a:t>
            </a:r>
            <a:r>
              <a:rPr lang="fr-DZ" cap="none" dirty="0" smtClean="0"/>
              <a:t/>
            </a:r>
            <a:br>
              <a:rPr lang="fr-DZ" cap="none" dirty="0" smtClean="0"/>
            </a:br>
            <a:r>
              <a:rPr lang="fr-FR" cap="none" dirty="0" smtClean="0"/>
              <a:t>Dans </a:t>
            </a:r>
            <a:r>
              <a:rPr lang="fr-FR" cap="none" dirty="0"/>
              <a:t>notre exemple, </a:t>
            </a:r>
            <a:r>
              <a:rPr lang="fr-DZ" cap="none" dirty="0" smtClean="0"/>
              <a:t/>
            </a:r>
            <a:br>
              <a:rPr lang="fr-DZ" cap="none" dirty="0" smtClean="0"/>
            </a:br>
            <a:r>
              <a:rPr lang="fr-FR" cap="none" dirty="0" smtClean="0"/>
              <a:t>la </a:t>
            </a:r>
            <a:r>
              <a:rPr lang="fr-FR" cap="none" dirty="0"/>
              <a:t>durée moyenne de stockage = </a:t>
            </a:r>
            <a:r>
              <a:rPr lang="fr-FR" cap="none" dirty="0" smtClean="0"/>
              <a:t>36</a:t>
            </a:r>
            <a:r>
              <a:rPr lang="fr-DZ" cap="none" dirty="0" smtClean="0"/>
              <a:t>0</a:t>
            </a:r>
            <a:r>
              <a:rPr lang="fr-FR" cap="none" dirty="0" smtClean="0"/>
              <a:t> </a:t>
            </a:r>
            <a:r>
              <a:rPr lang="fr-FR" cap="none" dirty="0"/>
              <a:t>/ 7 = </a:t>
            </a:r>
            <a:r>
              <a:rPr lang="fr-FR" cap="none" dirty="0" smtClean="0"/>
              <a:t>5</a:t>
            </a:r>
            <a:r>
              <a:rPr lang="fr-DZ" cap="none" dirty="0" smtClean="0"/>
              <a:t>1</a:t>
            </a:r>
            <a:r>
              <a:rPr lang="fr-FR" cap="none" dirty="0" smtClean="0"/>
              <a:t>,4</a:t>
            </a:r>
            <a:r>
              <a:rPr lang="fr-DZ" cap="none" dirty="0" smtClean="0"/>
              <a:t>2</a:t>
            </a:r>
            <a:r>
              <a:rPr lang="fr-FR" cap="none" dirty="0" smtClean="0"/>
              <a:t> </a:t>
            </a:r>
            <a:r>
              <a:rPr lang="fr-FR" cap="none" dirty="0"/>
              <a:t>jours. </a:t>
            </a:r>
            <a:r>
              <a:rPr lang="fr-DZ" cap="none" dirty="0" smtClean="0"/>
              <a:t/>
            </a:r>
            <a:br>
              <a:rPr lang="fr-DZ" cap="none" dirty="0" smtClean="0"/>
            </a:br>
            <a:r>
              <a:rPr lang="fr-FR" cap="none" dirty="0" smtClean="0"/>
              <a:t>Le </a:t>
            </a:r>
            <a:r>
              <a:rPr lang="fr-FR" cap="none" dirty="0"/>
              <a:t>stock est ici renouvelé en moyenne tous les </a:t>
            </a:r>
            <a:r>
              <a:rPr lang="fr-FR" cap="none" dirty="0" smtClean="0"/>
              <a:t>5</a:t>
            </a:r>
            <a:r>
              <a:rPr lang="fr-DZ" cap="none" dirty="0" smtClean="0"/>
              <a:t>1</a:t>
            </a:r>
            <a:r>
              <a:rPr lang="fr-FR" cap="none" dirty="0" smtClean="0"/>
              <a:t> </a:t>
            </a:r>
            <a:r>
              <a:rPr lang="fr-FR" cap="none" dirty="0"/>
              <a:t>jours.</a:t>
            </a:r>
            <a:br>
              <a:rPr lang="fr-FR" cap="none" dirty="0"/>
            </a:br>
            <a:r>
              <a:rPr lang="fr-FR" cap="none" dirty="0"/>
              <a:t/>
            </a:r>
            <a:br>
              <a:rPr lang="fr-FR" cap="none" dirty="0"/>
            </a:br>
            <a:endParaRPr lang="en-US" cap="none" dirty="0"/>
          </a:p>
        </p:txBody>
      </p:sp>
    </p:spTree>
    <p:extLst>
      <p:ext uri="{BB962C8B-B14F-4D97-AF65-F5344CB8AC3E}">
        <p14:creationId xmlns:p14="http://schemas.microsoft.com/office/powerpoint/2010/main" val="3335505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608422" y="0"/>
            <a:ext cx="3583577" cy="6975566"/>
          </a:xfrm>
          <a:prstGeom prst="rect">
            <a:avLst/>
          </a:prstGeom>
        </p:spPr>
      </p:pic>
      <p:sp>
        <p:nvSpPr>
          <p:cNvPr id="4" name="Rectangle 3"/>
          <p:cNvSpPr/>
          <p:nvPr/>
        </p:nvSpPr>
        <p:spPr>
          <a:xfrm>
            <a:off x="0" y="104503"/>
            <a:ext cx="8608422" cy="6247864"/>
          </a:xfrm>
          <a:prstGeom prst="rect">
            <a:avLst/>
          </a:prstGeom>
        </p:spPr>
        <p:txBody>
          <a:bodyPr wrap="square">
            <a:spAutoFit/>
          </a:bodyPr>
          <a:lstStyle/>
          <a:p>
            <a:r>
              <a:rPr lang="fr-DZ" sz="3600" b="1" dirty="0" smtClean="0">
                <a:effectLst>
                  <a:outerShdw blurRad="38100" dist="38100" dir="2700000" algn="tl">
                    <a:srgbClr val="000000">
                      <a:alpha val="43137"/>
                    </a:srgbClr>
                  </a:outerShdw>
                </a:effectLst>
              </a:rPr>
              <a:t>1/</a:t>
            </a:r>
            <a:r>
              <a:rPr lang="fr-FR" sz="3600" b="1" dirty="0" smtClean="0">
                <a:effectLst>
                  <a:outerShdw blurRad="38100" dist="38100" dir="2700000" algn="tl">
                    <a:srgbClr val="000000">
                      <a:alpha val="43137"/>
                    </a:srgbClr>
                  </a:outerShdw>
                </a:effectLst>
              </a:rPr>
              <a:t>La méthodologie Kanban </a:t>
            </a:r>
            <a:r>
              <a:rPr lang="fr-FR" sz="2800" dirty="0" smtClean="0"/>
              <a:t>est issue de l'industrie automobile</a:t>
            </a:r>
            <a:r>
              <a:rPr lang="fr-DZ" sz="2800" dirty="0" smtClean="0"/>
              <a:t> </a:t>
            </a:r>
            <a:r>
              <a:rPr lang="fr-FR" sz="2800" dirty="0" smtClean="0"/>
              <a:t>au Japon. Elle a été créée par </a:t>
            </a:r>
            <a:r>
              <a:rPr lang="fr-FR" sz="2800" dirty="0" err="1" smtClean="0"/>
              <a:t>Taiichi</a:t>
            </a:r>
            <a:r>
              <a:rPr lang="fr-FR" sz="2800" dirty="0" smtClean="0"/>
              <a:t> </a:t>
            </a:r>
            <a:r>
              <a:rPr lang="fr-FR" sz="2800" dirty="0" err="1" smtClean="0"/>
              <a:t>Ōno</a:t>
            </a:r>
            <a:r>
              <a:rPr lang="fr-FR" sz="2800" dirty="0" smtClean="0"/>
              <a:t> pour Toyota en1950 dans le but d'optimiser sa capacité de production</a:t>
            </a:r>
            <a:r>
              <a:rPr lang="fr-DZ" sz="2800" dirty="0" smtClean="0"/>
              <a:t> </a:t>
            </a:r>
            <a:r>
              <a:rPr lang="fr-FR" sz="2800" dirty="0" smtClean="0"/>
              <a:t>afin d'être compétitive face aux entreprises américaines,</a:t>
            </a:r>
            <a:r>
              <a:rPr lang="fr-DZ" sz="2800" dirty="0" smtClean="0"/>
              <a:t> </a:t>
            </a:r>
            <a:r>
              <a:rPr lang="fr-FR" sz="2800" dirty="0" smtClean="0"/>
              <a:t>Cette méthode impose un système à flux tirés, déclenché</a:t>
            </a:r>
            <a:r>
              <a:rPr lang="fr-DZ" sz="2800" dirty="0" smtClean="0"/>
              <a:t> </a:t>
            </a:r>
            <a:r>
              <a:rPr lang="fr-FR" sz="2800" dirty="0" smtClean="0"/>
              <a:t>par la consommation du client. Il s'agit donc de produire un</a:t>
            </a:r>
            <a:r>
              <a:rPr lang="fr-DZ" sz="2800" dirty="0" smtClean="0"/>
              <a:t> </a:t>
            </a:r>
            <a:r>
              <a:rPr lang="fr-FR" sz="2800" dirty="0" smtClean="0"/>
              <a:t>produit, lorsqu'il est demandé.</a:t>
            </a:r>
          </a:p>
          <a:p>
            <a:r>
              <a:rPr lang="fr-DZ" sz="2800" dirty="0" smtClean="0"/>
              <a:t>	</a:t>
            </a:r>
            <a:r>
              <a:rPr lang="fr-FR" sz="2800" dirty="0" smtClean="0"/>
              <a:t>Il faut donc limiter la production d'un poste en amont</a:t>
            </a:r>
          </a:p>
          <a:p>
            <a:r>
              <a:rPr lang="fr-FR" sz="2800" dirty="0" smtClean="0"/>
              <a:t>d'une chaîne de travail aux besoins exacts du poste en aval</a:t>
            </a:r>
            <a:r>
              <a:rPr lang="fr-DZ" sz="2800" dirty="0" smtClean="0"/>
              <a:t> </a:t>
            </a:r>
            <a:r>
              <a:rPr lang="fr-FR" sz="2800" dirty="0" smtClean="0"/>
              <a:t>L'objectif principal étant d’arriver à équilibrer la</a:t>
            </a:r>
          </a:p>
          <a:p>
            <a:r>
              <a:rPr lang="fr-FR" sz="2800" dirty="0" smtClean="0"/>
              <a:t>production et la demande et éviter le surstock. Ainsi</a:t>
            </a:r>
          </a:p>
          <a:p>
            <a:r>
              <a:rPr lang="fr-FR" sz="2800" dirty="0" smtClean="0"/>
              <a:t>elle organise l'approvisionnement et la production de</a:t>
            </a:r>
          </a:p>
          <a:p>
            <a:r>
              <a:rPr lang="fr-FR" sz="2800" dirty="0" smtClean="0"/>
              <a:t>biens lorsque les processus de fabrication fonctionnent selon</a:t>
            </a:r>
            <a:r>
              <a:rPr lang="fr-DZ" sz="2800" dirty="0" smtClean="0"/>
              <a:t> </a:t>
            </a:r>
            <a:r>
              <a:rPr lang="fr-FR" sz="2800" dirty="0" smtClean="0"/>
              <a:t>la méthode du juste-à-temps (JAT)</a:t>
            </a:r>
            <a:endParaRPr lang="en-US" sz="2800" dirty="0"/>
          </a:p>
        </p:txBody>
      </p:sp>
    </p:spTree>
    <p:extLst>
      <p:ext uri="{BB962C8B-B14F-4D97-AF65-F5344CB8AC3E}">
        <p14:creationId xmlns:p14="http://schemas.microsoft.com/office/powerpoint/2010/main" val="616824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884127" y="0"/>
            <a:ext cx="5773782" cy="6701246"/>
          </a:xfrm>
          <a:prstGeom prst="rect">
            <a:avLst/>
          </a:prstGeom>
        </p:spPr>
      </p:pic>
      <p:sp>
        <p:nvSpPr>
          <p:cNvPr id="5" name="Rectangle 4"/>
          <p:cNvSpPr/>
          <p:nvPr/>
        </p:nvSpPr>
        <p:spPr>
          <a:xfrm>
            <a:off x="0" y="0"/>
            <a:ext cx="7158446" cy="6986528"/>
          </a:xfrm>
          <a:prstGeom prst="rect">
            <a:avLst/>
          </a:prstGeom>
        </p:spPr>
        <p:txBody>
          <a:bodyPr wrap="square">
            <a:spAutoFit/>
          </a:bodyPr>
          <a:lstStyle/>
          <a:p>
            <a:r>
              <a:rPr lang="fr-DZ" sz="2400" dirty="0" smtClean="0">
                <a:ln w="0"/>
                <a:solidFill>
                  <a:schemeClr val="accent1"/>
                </a:solidFill>
                <a:effectLst>
                  <a:outerShdw blurRad="38100" dist="25400" dir="5400000" algn="ctr" rotWithShape="0">
                    <a:srgbClr val="6E747A">
                      <a:alpha val="43000"/>
                    </a:srgbClr>
                  </a:outerShdw>
                </a:effectLst>
              </a:rPr>
              <a:t>*</a:t>
            </a:r>
            <a:r>
              <a:rPr lang="fr-FR" sz="3200" dirty="0" smtClean="0">
                <a:ln w="0"/>
                <a:solidFill>
                  <a:schemeClr val="accent1"/>
                </a:solidFill>
                <a:effectLst>
                  <a:outerShdw blurRad="38100" dist="25400" dir="5400000" algn="ctr" rotWithShape="0">
                    <a:srgbClr val="6E747A">
                      <a:alpha val="43000"/>
                    </a:srgbClr>
                  </a:outerShdw>
                </a:effectLst>
              </a:rPr>
              <a:t>Kanban </a:t>
            </a:r>
            <a:r>
              <a:rPr lang="fr-FR" sz="3200" dirty="0" smtClean="0"/>
              <a:t>signifie « </a:t>
            </a:r>
            <a:r>
              <a:rPr lang="fr-FR" sz="3200" dirty="0" smtClean="0">
                <a:ln w="0"/>
                <a:solidFill>
                  <a:schemeClr val="accent1"/>
                </a:solidFill>
                <a:effectLst>
                  <a:outerShdw blurRad="38100" dist="25400" dir="5400000" algn="ctr" rotWithShape="0">
                    <a:srgbClr val="6E747A">
                      <a:alpha val="43000"/>
                    </a:srgbClr>
                  </a:outerShdw>
                </a:effectLst>
              </a:rPr>
              <a:t>étiquette</a:t>
            </a:r>
            <a:r>
              <a:rPr lang="fr-FR" sz="3200" dirty="0" smtClean="0"/>
              <a:t> » en japonais. Donc elle</a:t>
            </a:r>
            <a:r>
              <a:rPr lang="fr-DZ" sz="3200" dirty="0" smtClean="0"/>
              <a:t> </a:t>
            </a:r>
            <a:r>
              <a:rPr lang="fr-FR" sz="3200" dirty="0" smtClean="0"/>
              <a:t>fonctionne sur un système de cartes ou d'étiquettes, qui</a:t>
            </a:r>
            <a:r>
              <a:rPr lang="fr-DZ" sz="3200" dirty="0" smtClean="0"/>
              <a:t> </a:t>
            </a:r>
            <a:r>
              <a:rPr lang="fr-FR" sz="3200" dirty="0" smtClean="0"/>
              <a:t>correspondent à une commande précise du client. Ces cartes</a:t>
            </a:r>
            <a:r>
              <a:rPr lang="fr-DZ" sz="3200" dirty="0" smtClean="0"/>
              <a:t> </a:t>
            </a:r>
            <a:r>
              <a:rPr lang="fr-FR" sz="3200" dirty="0" smtClean="0"/>
              <a:t>indiquent continuellement les tâches à réaliser, en cours</a:t>
            </a:r>
            <a:r>
              <a:rPr lang="fr-DZ" sz="3200" dirty="0" smtClean="0"/>
              <a:t> </a:t>
            </a:r>
            <a:r>
              <a:rPr lang="fr-FR" sz="3200" dirty="0" smtClean="0"/>
              <a:t>de réalisation et les tâches déjà réalisées</a:t>
            </a:r>
            <a:endParaRPr lang="fr-DZ" sz="3200" dirty="0" smtClean="0"/>
          </a:p>
          <a:p>
            <a:r>
              <a:rPr lang="fr-DZ" sz="3200" dirty="0"/>
              <a:t>	</a:t>
            </a:r>
            <a:r>
              <a:rPr lang="fr-FR" sz="3200" dirty="0" smtClean="0"/>
              <a:t>Ces cartes ou étiquettes reprenaient les</a:t>
            </a:r>
            <a:r>
              <a:rPr lang="fr-DZ" sz="3200" dirty="0" smtClean="0"/>
              <a:t> </a:t>
            </a:r>
            <a:r>
              <a:rPr lang="fr-FR" sz="3200" dirty="0" smtClean="0"/>
              <a:t>informations</a:t>
            </a:r>
            <a:r>
              <a:rPr lang="fr-DZ" sz="3200" dirty="0" smtClean="0"/>
              <a:t> </a:t>
            </a:r>
            <a:r>
              <a:rPr lang="fr-FR" sz="3200" dirty="0" smtClean="0"/>
              <a:t>identifiant chaque lot de matériel : code, taille du lot,</a:t>
            </a:r>
            <a:r>
              <a:rPr lang="fr-DZ" sz="3200" dirty="0" smtClean="0"/>
              <a:t> </a:t>
            </a:r>
            <a:r>
              <a:rPr lang="fr-FR" sz="3200" dirty="0" smtClean="0"/>
              <a:t>destination de la</a:t>
            </a:r>
            <a:r>
              <a:rPr lang="fr-DZ" sz="3200" dirty="0" smtClean="0"/>
              <a:t> </a:t>
            </a:r>
            <a:r>
              <a:rPr lang="fr-FR" sz="3200" dirty="0" smtClean="0"/>
              <a:t>marchandise, client à l’origine de la</a:t>
            </a:r>
            <a:r>
              <a:rPr lang="fr-DZ" sz="3200" dirty="0" smtClean="0"/>
              <a:t> </a:t>
            </a:r>
            <a:r>
              <a:rPr lang="fr-FR" sz="3200" dirty="0" smtClean="0"/>
              <a:t>demande, etc. Les étiquettes étaient accrochées à chaque</a:t>
            </a:r>
            <a:r>
              <a:rPr lang="fr-DZ" sz="3200" dirty="0" smtClean="0"/>
              <a:t> </a:t>
            </a:r>
            <a:r>
              <a:rPr lang="fr-FR" sz="3200" dirty="0" smtClean="0"/>
              <a:t>conteneur, ou étagère, où se trouvait le produit. </a:t>
            </a:r>
            <a:endParaRPr lang="en-US" sz="3200" dirty="0"/>
          </a:p>
        </p:txBody>
      </p:sp>
    </p:spTree>
    <p:extLst>
      <p:ext uri="{BB962C8B-B14F-4D97-AF65-F5344CB8AC3E}">
        <p14:creationId xmlns:p14="http://schemas.microsoft.com/office/powerpoint/2010/main" val="3616372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3751"/>
            <a:ext cx="12192000" cy="6814249"/>
          </a:xfrm>
        </p:spPr>
        <p:txBody>
          <a:bodyPr anchor="t"/>
          <a:lstStyle/>
          <a:p>
            <a:pPr algn="l">
              <a:lnSpc>
                <a:spcPct val="150000"/>
              </a:lnSpc>
            </a:pPr>
            <a:r>
              <a:rPr lang="fr-DZ" cap="none" dirty="0" smtClean="0"/>
              <a:t>	</a:t>
            </a:r>
            <a:r>
              <a:rPr lang="fr-FR" cap="none" dirty="0" smtClean="0"/>
              <a:t>Aujourd'hui</a:t>
            </a:r>
            <a:r>
              <a:rPr lang="fr-FR" cap="none" dirty="0"/>
              <a:t>, le système Kanban a été remplacé par des applications informatiques chargées de mettre en marche le processus de réapprovisionnement. Le système de travail peut également être représenté par des tableaux Kanban formés de plusieurs colonnes où sont placées les cartes ou étiquettes virtuelles. De cette manière, chaque colonne indique le statut de chaque tâche et la personne responsable de son exécution</a:t>
            </a:r>
            <a:br>
              <a:rPr lang="fr-FR" cap="none" dirty="0"/>
            </a:br>
            <a:endParaRPr lang="en-US" cap="none" dirty="0"/>
          </a:p>
        </p:txBody>
      </p:sp>
    </p:spTree>
    <p:extLst>
      <p:ext uri="{BB962C8B-B14F-4D97-AF65-F5344CB8AC3E}">
        <p14:creationId xmlns:p14="http://schemas.microsoft.com/office/powerpoint/2010/main" val="733019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6857999"/>
          </a:xfrm>
        </p:spPr>
        <p:txBody>
          <a:bodyPr anchor="t">
            <a:normAutofit fontScale="90000"/>
          </a:bodyPr>
          <a:lstStyle/>
          <a:p>
            <a:pPr algn="l">
              <a:lnSpc>
                <a:spcPct val="100000"/>
              </a:lnSpc>
            </a:pPr>
            <a:r>
              <a:rPr lang="fr-FR" b="1" cap="none" dirty="0">
                <a:effectLst>
                  <a:outerShdw blurRad="38100" dist="38100" dir="2700000" algn="tl">
                    <a:srgbClr val="000000">
                      <a:alpha val="43137"/>
                    </a:srgbClr>
                  </a:outerShdw>
                </a:effectLst>
              </a:rPr>
              <a:t>La méthode Kanban se base sur 4 grands principes </a:t>
            </a:r>
            <a:r>
              <a:rPr lang="fr-FR" cap="none" dirty="0"/>
              <a:t>:</a:t>
            </a:r>
            <a:br>
              <a:rPr lang="fr-FR" cap="none" dirty="0"/>
            </a:br>
            <a:r>
              <a:rPr lang="fr-DZ" cap="none" dirty="0" smtClean="0"/>
              <a:t>1-</a:t>
            </a:r>
            <a:r>
              <a:rPr lang="fr-FR" sz="3300" b="1" cap="none" dirty="0" smtClean="0"/>
              <a:t>Commencez </a:t>
            </a:r>
            <a:r>
              <a:rPr lang="fr-FR" sz="3300" b="1" cap="none" dirty="0"/>
              <a:t>avec ce que vous avez déjà </a:t>
            </a:r>
            <a:r>
              <a:rPr lang="fr-FR" sz="3300" cap="none" dirty="0"/>
              <a:t>: Kanban débute sur des rôles et processus définis pour ensuite stimuler des changements.</a:t>
            </a:r>
            <a:br>
              <a:rPr lang="fr-FR" sz="3300" cap="none" dirty="0"/>
            </a:br>
            <a:r>
              <a:rPr lang="fr-DZ" sz="3300" cap="none" dirty="0" smtClean="0"/>
              <a:t>2-</a:t>
            </a:r>
            <a:r>
              <a:rPr lang="fr-FR" sz="3300" b="1" cap="none" dirty="0" smtClean="0"/>
              <a:t>Respectez </a:t>
            </a:r>
            <a:r>
              <a:rPr lang="fr-FR" sz="3300" b="1" cap="none" dirty="0"/>
              <a:t>le processus, les rôles, les responsabilités et les titres actuels </a:t>
            </a:r>
            <a:r>
              <a:rPr lang="fr-FR" sz="3300" cap="none" dirty="0"/>
              <a:t>: pour éliminer les peurs initiales, éviter les changements trop brusques et faciliter les changements futurs. Il s’agit plus d’adapter la méthode Kanban à ses enjeux et contraintes que de tout chambouler pour sa mise en place.</a:t>
            </a:r>
            <a:br>
              <a:rPr lang="fr-FR" sz="3300" cap="none" dirty="0"/>
            </a:br>
            <a:r>
              <a:rPr lang="fr-DZ" sz="3300" cap="none" dirty="0" smtClean="0"/>
              <a:t>3-</a:t>
            </a:r>
            <a:r>
              <a:rPr lang="fr-FR" sz="3300" b="1" cap="none" dirty="0" smtClean="0"/>
              <a:t>Appliquez </a:t>
            </a:r>
            <a:r>
              <a:rPr lang="fr-FR" sz="3300" b="1" cap="none" dirty="0"/>
              <a:t>les changements de manière évolutive et incrémentale </a:t>
            </a:r>
            <a:r>
              <a:rPr lang="fr-FR" sz="3300" cap="none" dirty="0"/>
              <a:t>: Kanban encourage l’amélioration continue via des changements de petite </a:t>
            </a:r>
            <a:r>
              <a:rPr lang="fr-FR" sz="3300" cap="none" dirty="0" smtClean="0"/>
              <a:t>envergure</a:t>
            </a:r>
            <a:r>
              <a:rPr lang="fr-FR" sz="3300" cap="none" dirty="0"/>
              <a:t>, en opposition avec l’implémentation par vagues qui risque d’être mal reçue par les membres de l’équipe et donc augmenter le risque d’échec.</a:t>
            </a:r>
            <a:br>
              <a:rPr lang="fr-FR" sz="3300" cap="none" dirty="0"/>
            </a:br>
            <a:r>
              <a:rPr lang="fr-DZ" sz="3300" cap="none" dirty="0" smtClean="0"/>
              <a:t>4-</a:t>
            </a:r>
            <a:r>
              <a:rPr lang="fr-FR" sz="3300" b="1" cap="none" dirty="0" smtClean="0"/>
              <a:t>Encouragez </a:t>
            </a:r>
            <a:r>
              <a:rPr lang="fr-FR" sz="3300" b="1" cap="none" dirty="0"/>
              <a:t>le leadership à tous les niveaux </a:t>
            </a:r>
            <a:r>
              <a:rPr lang="fr-FR" sz="3300" cap="none" dirty="0"/>
              <a:t>: pour augmenter la productivité des équipes.</a:t>
            </a:r>
            <a:br>
              <a:rPr lang="fr-FR" sz="3300" cap="none" dirty="0"/>
            </a:br>
            <a:endParaRPr lang="en-US" sz="3300" cap="none" dirty="0"/>
          </a:p>
        </p:txBody>
      </p:sp>
    </p:spTree>
    <p:extLst>
      <p:ext uri="{BB962C8B-B14F-4D97-AF65-F5344CB8AC3E}">
        <p14:creationId xmlns:p14="http://schemas.microsoft.com/office/powerpoint/2010/main" val="205275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 y="13063"/>
            <a:ext cx="12192001" cy="6858000"/>
          </a:xfrm>
          <a:prstGeom prst="rect">
            <a:avLst/>
          </a:prstGeom>
        </p:spPr>
      </p:pic>
      <p:sp>
        <p:nvSpPr>
          <p:cNvPr id="3" name="Rectangle à coins arrondis 2"/>
          <p:cNvSpPr/>
          <p:nvPr/>
        </p:nvSpPr>
        <p:spPr>
          <a:xfrm>
            <a:off x="2090057" y="2299063"/>
            <a:ext cx="914400" cy="3657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à coins arrondis 3"/>
          <p:cNvSpPr/>
          <p:nvPr/>
        </p:nvSpPr>
        <p:spPr>
          <a:xfrm>
            <a:off x="2090057" y="4075611"/>
            <a:ext cx="914400" cy="3657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219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4790" y="282378"/>
            <a:ext cx="4703467" cy="584775"/>
          </a:xfrm>
          <a:prstGeom prst="rect">
            <a:avLst/>
          </a:prstGeom>
        </p:spPr>
        <p:txBody>
          <a:bodyPr wrap="none">
            <a:spAutoFit/>
          </a:bodyPr>
          <a:lstStyle/>
          <a:p>
            <a:r>
              <a:rPr lang="en-US" sz="3200" b="1" dirty="0" smtClean="0"/>
              <a:t>Les </a:t>
            </a:r>
            <a:r>
              <a:rPr lang="fr-DZ" sz="3200" b="1" dirty="0" smtClean="0"/>
              <a:t>a</a:t>
            </a:r>
            <a:r>
              <a:rPr lang="en-US" sz="3200" b="1" dirty="0" smtClean="0"/>
              <a:t>vantages</a:t>
            </a:r>
            <a:r>
              <a:rPr lang="fr-DZ" sz="3200" b="1" dirty="0" smtClean="0"/>
              <a:t> </a:t>
            </a:r>
            <a:r>
              <a:rPr lang="en-US" sz="3200" b="1" dirty="0" smtClean="0"/>
              <a:t>de Kanban </a:t>
            </a:r>
            <a:endParaRPr lang="en-US" sz="3200" b="1" dirty="0"/>
          </a:p>
        </p:txBody>
      </p:sp>
      <p:sp>
        <p:nvSpPr>
          <p:cNvPr id="5" name="Demi-cadre 4"/>
          <p:cNvSpPr/>
          <p:nvPr/>
        </p:nvSpPr>
        <p:spPr>
          <a:xfrm>
            <a:off x="56340" y="117566"/>
            <a:ext cx="914400" cy="914400"/>
          </a:xfrm>
          <a:prstGeom prst="halfFram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emi-cadre 5"/>
          <p:cNvSpPr/>
          <p:nvPr/>
        </p:nvSpPr>
        <p:spPr>
          <a:xfrm>
            <a:off x="6139543" y="117565"/>
            <a:ext cx="914400" cy="914400"/>
          </a:xfrm>
          <a:prstGeom prst="halfFram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ZoneTexte 6"/>
          <p:cNvSpPr txBox="1"/>
          <p:nvPr/>
        </p:nvSpPr>
        <p:spPr>
          <a:xfrm>
            <a:off x="0" y="1031965"/>
            <a:ext cx="5943600" cy="5847755"/>
          </a:xfrm>
          <a:prstGeom prst="rect">
            <a:avLst/>
          </a:prstGeom>
          <a:noFill/>
        </p:spPr>
        <p:txBody>
          <a:bodyPr wrap="square" rtlCol="0">
            <a:spAutoFit/>
          </a:bodyPr>
          <a:lstStyle/>
          <a:p>
            <a:r>
              <a:rPr lang="fr-DZ" sz="2000" b="1" dirty="0" smtClean="0"/>
              <a:t>*</a:t>
            </a:r>
            <a:r>
              <a:rPr lang="fr-FR" sz="2200" b="1" dirty="0" smtClean="0"/>
              <a:t>Gain de temps </a:t>
            </a:r>
            <a:r>
              <a:rPr lang="fr-FR" sz="2200" dirty="0" smtClean="0"/>
              <a:t>: on se focalise sur le travail à réaliser/en cours plutôt que sur les activités autour du projet comme les réunions ou la sélection de tâches. Le tableau Kanban permet d’obtenir les informations sur le projet en cours et encourage la prise d’initiatives pour débloquer une situation, par exemple.</a:t>
            </a:r>
          </a:p>
          <a:p>
            <a:r>
              <a:rPr lang="fr-DZ" sz="2200" dirty="0" smtClean="0"/>
              <a:t>*</a:t>
            </a:r>
            <a:r>
              <a:rPr lang="fr-FR" sz="2200" b="1" dirty="0" smtClean="0"/>
              <a:t>Flexibilité</a:t>
            </a:r>
            <a:r>
              <a:rPr lang="fr-FR" sz="2200" dirty="0" smtClean="0"/>
              <a:t> : nul besoin de prévoir ce qui sera réalisé sur une période de temps, Kanban permet l’ajout de tâches et le changement de priorités facilement.</a:t>
            </a:r>
          </a:p>
          <a:p>
            <a:r>
              <a:rPr lang="fr-DZ" sz="2200" b="1" dirty="0" smtClean="0"/>
              <a:t>*</a:t>
            </a:r>
            <a:r>
              <a:rPr lang="fr-FR" sz="2200" b="1" dirty="0" smtClean="0"/>
              <a:t>Rapidité et continuité </a:t>
            </a:r>
            <a:r>
              <a:rPr lang="fr-FR" sz="2200" dirty="0" smtClean="0"/>
              <a:t>: avec Kanban, les cycles sont souvent plus courts et donc optimisés pour des livraisons plus rapides, plus fréquentes et continues.</a:t>
            </a:r>
          </a:p>
          <a:p>
            <a:r>
              <a:rPr lang="fr-DZ" sz="2200" b="1" dirty="0" smtClean="0"/>
              <a:t>*</a:t>
            </a:r>
            <a:r>
              <a:rPr lang="fr-FR" sz="2200" b="1" dirty="0" smtClean="0"/>
              <a:t>Facile à mettre en place </a:t>
            </a:r>
            <a:r>
              <a:rPr lang="fr-FR" sz="2200" dirty="0" smtClean="0"/>
              <a:t>: à condition de bien s’y prendre en respectant notamment les principes énoncés plus tôt.</a:t>
            </a:r>
            <a:endParaRPr lang="en-US" sz="2200" dirty="0"/>
          </a:p>
        </p:txBody>
      </p:sp>
      <p:sp>
        <p:nvSpPr>
          <p:cNvPr id="8" name="Rectangle 7"/>
          <p:cNvSpPr/>
          <p:nvPr/>
        </p:nvSpPr>
        <p:spPr>
          <a:xfrm>
            <a:off x="6871062" y="282378"/>
            <a:ext cx="5320937" cy="584775"/>
          </a:xfrm>
          <a:prstGeom prst="rect">
            <a:avLst/>
          </a:prstGeom>
        </p:spPr>
        <p:txBody>
          <a:bodyPr wrap="square">
            <a:spAutoFit/>
          </a:bodyPr>
          <a:lstStyle/>
          <a:p>
            <a:r>
              <a:rPr lang="en-US" sz="3200" b="1" dirty="0" smtClean="0"/>
              <a:t>Les </a:t>
            </a:r>
            <a:r>
              <a:rPr lang="fr-DZ" sz="3200" b="1" dirty="0" smtClean="0"/>
              <a:t>inconvénient</a:t>
            </a:r>
            <a:r>
              <a:rPr lang="en-US" sz="3200" b="1" dirty="0" smtClean="0"/>
              <a:t> de Kanban</a:t>
            </a:r>
            <a:endParaRPr lang="en-US" sz="3200" b="1" dirty="0"/>
          </a:p>
        </p:txBody>
      </p:sp>
      <p:sp>
        <p:nvSpPr>
          <p:cNvPr id="9" name="ZoneTexte 8"/>
          <p:cNvSpPr txBox="1"/>
          <p:nvPr/>
        </p:nvSpPr>
        <p:spPr>
          <a:xfrm>
            <a:off x="6139543" y="1196778"/>
            <a:ext cx="6052456" cy="5170646"/>
          </a:xfrm>
          <a:prstGeom prst="rect">
            <a:avLst/>
          </a:prstGeom>
          <a:noFill/>
        </p:spPr>
        <p:txBody>
          <a:bodyPr wrap="square" rtlCol="0">
            <a:spAutoFit/>
          </a:bodyPr>
          <a:lstStyle/>
          <a:p>
            <a:r>
              <a:rPr lang="fr-DZ" sz="2200" b="1" dirty="0" smtClean="0"/>
              <a:t>*</a:t>
            </a:r>
            <a:r>
              <a:rPr lang="fr-FR" sz="2200" b="1" dirty="0" smtClean="0"/>
              <a:t>Le manque de délais marqués </a:t>
            </a:r>
            <a:r>
              <a:rPr lang="fr-FR" sz="2200" dirty="0" smtClean="0"/>
              <a:t>: qui peut être gênant pour l’équipe (mais qui peut se mettre en place selon ses besoins). Le manque de visibilité concernant l’agenda et les deadlines peut également freiner.</a:t>
            </a:r>
          </a:p>
          <a:p>
            <a:r>
              <a:rPr lang="fr-DZ" sz="2200" dirty="0" smtClean="0"/>
              <a:t>*</a:t>
            </a:r>
            <a:r>
              <a:rPr lang="fr-FR" sz="2200" b="1" dirty="0" smtClean="0"/>
              <a:t>L’impression de ne jamais finir </a:t>
            </a:r>
            <a:r>
              <a:rPr lang="fr-FR" sz="2200" dirty="0" smtClean="0"/>
              <a:t>: Kanban peut parfois donner l’impression que le projet ne se termine jamais avec ses cycles courts et participer à une perte de motivation (selon les personnes)</a:t>
            </a:r>
          </a:p>
          <a:p>
            <a:r>
              <a:rPr lang="fr-DZ" sz="2200" dirty="0" smtClean="0"/>
              <a:t>*</a:t>
            </a:r>
            <a:r>
              <a:rPr lang="fr-FR" sz="2200" b="1" dirty="0" smtClean="0"/>
              <a:t>Apprécie peu la complexité </a:t>
            </a:r>
            <a:r>
              <a:rPr lang="fr-FR" sz="2200" dirty="0" smtClean="0"/>
              <a:t>: plus particulièrement en ce qui concerne le tableau. Bien qu’il soit ajustable et possible à compléter selon ses besoins, il faut être vigilant quant au nombre de colonnes ou types de cartes qui pourraient supprimer l’aspect visuel et instantané en termes de compréhension.</a:t>
            </a:r>
            <a:endParaRPr lang="en-US" sz="2200" dirty="0"/>
          </a:p>
        </p:txBody>
      </p:sp>
    </p:spTree>
    <p:extLst>
      <p:ext uri="{BB962C8B-B14F-4D97-AF65-F5344CB8AC3E}">
        <p14:creationId xmlns:p14="http://schemas.microsoft.com/office/powerpoint/2010/main" val="4213950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Ronds dans l’eau</Template>
  <TotalTime>23135</TotalTime>
  <Words>1357</Words>
  <Application>Microsoft Office PowerPoint</Application>
  <PresentationFormat>Grand écran</PresentationFormat>
  <Paragraphs>87</Paragraphs>
  <Slides>31</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Tw Cen MT</vt:lpstr>
      <vt:lpstr>Ronds dans l’eau</vt:lpstr>
      <vt:lpstr>Présentation PowerPoint</vt:lpstr>
      <vt:lpstr> Chapitre 3 : méthodes et outils de la supply chain management   </vt:lpstr>
      <vt:lpstr>I- Méthodes et outils de la gestion de la production et approvisionnement  Il existe différents outils et méthodes en supply chain et il est important de comprendre les qu'elles sont les plus appropriés selon vos problématiques et besoins.          </vt:lpstr>
      <vt:lpstr>Présentation PowerPoint</vt:lpstr>
      <vt:lpstr>Présentation PowerPoint</vt:lpstr>
      <vt:lpstr> Aujourd'hui, le système Kanban a été remplacé par des applications informatiques chargées de mettre en marche le processus de réapprovisionnement. Le système de travail peut également être représenté par des tableaux Kanban formés de plusieurs colonnes où sont placées les cartes ou étiquettes virtuelles. De cette manière, chaque colonne indique le statut de chaque tâche et la personne responsable de son exécution </vt:lpstr>
      <vt:lpstr>La méthode Kanban se base sur 4 grands principes : 1-Commencez avec ce que vous avez déjà : Kanban débute sur des rôles et processus définis pour ensuite stimuler des changements. 2-Respectez le processus, les rôles, les responsabilités et les titres actuels : pour éliminer les peurs initiales, éviter les changements trop brusques et faciliter les changements futurs. Il s’agit plus d’adapter la méthode Kanban à ses enjeux et contraintes que de tout chambouler pour sa mise en place. 3-Appliquez les changements de manière évolutive et incrémentale : Kanban encourage l’amélioration continue via des changements de petite envergure, en opposition avec l’implémentation par vagues qui risque d’être mal reçue par les membres de l’équipe et donc augmenter le risque d’échec. 4-Encouragez le leadership à tous les niveaux : pour augmenter la productivité des équipes. </vt:lpstr>
      <vt:lpstr>Présentation PowerPoint</vt:lpstr>
      <vt:lpstr>Présentation PowerPoint</vt:lpstr>
      <vt:lpstr>2/ La méthode SMED :  c’est une méthode de changement rapide d’outil a été mise au point par Shigeo Shingo pour le compte de l'entreprise Toyota. SMED est l'abréviation de l'anglais Single-Minute Exchange of Die(s), littéralement changement de matrice(s) en une seule minute . Étant erronée, l'expression single-minute exchange a été corrigée en single-digit minute exchange, c'est-à-dire changement en minutes à un seul chiffre, soit de 1 à 9 minutes. La méthode SMED est donc un concept qui présente de nombreux atouts pour la gestion de la production tels qu'une augmentation de la productivité, de la flexibilité de la production, une amélioration de la qualité, ou encore une réduction des stocks et coûts et une élimination des erreurs de réglage.</vt:lpstr>
      <vt:lpstr>Cette méthode est basée sur la différenciation entre tâches internes et externes : 1-Les tâches internes sont les tâches dont la réalisation nécessite l’arrêt de l’outil de production 2-Les tâches externes sont les tâches non directement dépendantes du processus de fonctionnement de l’outil de production. La méthode SMED préconise de les traiter en temps masqué (pendant le fonctionnement des machines) Une fois ces deux types de tâches identifiées, la méthode SMED recherche quelles sont les tâches internes qu'il serait possible de "rendre externes" par des ajustements des processus de production ou par l’investissement dans de nouveaux équipements. Il convient enfin de chercher comment réduire les temps d’éxécution des tâches internes résiduelles. Pour cela, on analyse précisément comment ces tâches sont réalisées de manière à déterminer les leviers sur lesquels il faut jouer.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4/MÉTHODE MRP MRP signifie Materials Requirements Planning ou encore  Manufacturing Resources Planning. En français c’est la  planification des ressources de production, Les premiers systèmes de planification des besoins matériels de gestion des stocks ont évolué dans les années 1940 et 1950. Ils utilisaient des ordinateurs centraux pour extrapoler les informations d’une nomenclature pour un produit fini spécifique dans un plan de production et d’achat. Rapidement, les systèmes MRP1 se sont étendus pour inclure des boucles de retour d’information afin que les responsables de la production puissent modifier et mettre à jour les entrées du système selon les besoins.  </vt:lpstr>
      <vt:lpstr>*La planification des ressources de fabrication (MRP II), a également intégré des aspects de marketing, de finance, de comptabilité, d’ingénierie et de ressources humaines dans le processus de planification. Un concept connexe qui élargit le MRP est la planification des ressources de l’entreprise (ERPEnterprise Ressource Planning), qui utilise la technologie informatique pour relier les différents domaines fonctionnels de toute entreprise commerciale. À mesure que l’analyse des données et la technologie devenaient plus sophistiquées, des systèmes plus complets ont été développés pour intégrer la MRP à d’autres aspects du processus de fabrication.</vt:lpstr>
      <vt:lpstr>*Le MRP a pour rôle principal de permettre la planification de la production en fonction des ressources en personnel, en matières premières, en machines et en temps, par rapport à un besoin à une date ou un besoin de stock. Cette méthode répartie les différents besoins de l’entreprise en deux principales catégories : -Les besoins indépendants : Ce sont les besoins externes émis par la clientèle, commandes fermes de produits finis, prévisions des ventes estimées par le service commercial ;  -Les besoins dépendants : Ce sont les besoins internes en matières et composants nécessaires pour la fabrication des produits finis. Ils sont calculés sur la base de la nomenclature.</vt:lpstr>
      <vt:lpstr>Comment fonctionne le MRP Le MRP est conçu pour répondre à trois questions : Quels sont les besoins ? Quelle est la quantité nécessaire ? Quand en a-t-on besoin ?   Le MRP fonctionne en amont d’un plan de production de produits finis, qui est converti en une liste de besoins pour les sous-ensembles, les composants et les matières premières nécessaires à la fabrication du produit final dans le délai établi.  En analysant les données brutes – comme les connaissements et la durée de conservation des matériaux stockés – cette technologie fournit des informations utiles aux responsables sur leurs besoins en main-d’œuvre et en fournitures, ce qui peut aider les entreprises à améliorer leur efficacité de production.</vt:lpstr>
      <vt:lpstr>Types de données prises en compte par le MRP Les données qui doivent être prises en compte dans un schéma de MRP sont notamment les suivantes -Nom du produit final qui est créé. Il est parfois appelé demande indépendante ou niveau « 0 » sur la nomenclature. -Infos sur quoi et quand. Quelle quantité est nécessaire pour répondre à la demande ? Quand est-elle nécessaire ? -La durée de conservation des matériaux stockés. -L’état des stocks. Registres des matériaux nets disponibles qui sont déjà en stock (en main) et des matériaux en commande auprès des fournisseurs. </vt:lpstr>
      <vt:lpstr>-Les nomenclatures. Détails des matériaux, composants et sous-ensembles nécessaires à la fabrication de chaque produit. -Données de planification. Cela comprend toutes les contraintes et les instructions pour produire des articles tels que l’acheminement, les normes de travail et de machines, les normes de qualité et d’essai, les techniques de dimensionnement des lots et autres intrants.</vt:lpstr>
      <vt:lpstr>Présentation PowerPoint</vt:lpstr>
      <vt:lpstr>II/Les outils de gestion de stock: 1)Le coefficient: Il détermine le nombre de fois où le stock est complètement renouvelé durant une période donnée. Le calcul est effectué en deux étapes : 1 -Calculer le stock moyen de la période : (stock initiale + stock final)/ 2  2-Calculer le coefficient de rotation des stocks (CR) =Achat en quantité ou en valeur / Stock moyen en quantité ou en valeur OU (CR) =ventes ou consommation en quantité ou en valeur / Stock moyen en quantité ou en valeur </vt:lpstr>
      <vt:lpstr>Attention : Si les achats sont exprimés en quantité, le stock moyen doit être exprimé en quantité. Si les achats sont exprimés en prix d’achat ou en prix de vente, le stock moyen doit être exprimé en prix d’achat ou en prix de vente. Exemple :  Si le Stock en début d’année est de 25 000 DA et que le stock en fin d’année est de 32 000 DA. Alors le stock moyen annuel sera donc de  (25 000 + 32 000) ÷ 2 = 28 500 DA Si la consommation de l’année est de : 200 000 DA  Alors le taux de rotation des stocks sera de : (200 000 DA÷ 28 500 DA) = 7,  ce qui signifie que le stock a été renouvelé 7 fois durant l’année. </vt:lpstr>
      <vt:lpstr>2)La durée de rotation des stocks ou couverture de stock   Se mesure en jour. Il permet de savoir combien de jour il faut pour renouveler le stock moyen. Ou encore la durée moyenne entre l’instant où l’on achète un produit et celui où il est consommé. C’est la vitesse d’écoulement du stock moyen. L’objectif de l’entreprise est de baisser au maximum la durée de rotation des stocks car garder longtemps des produits en stock coûte cher. Le calcul est le suivant : Couverture de stock = Durée de la période / coefficient de rotation.  </vt:lpstr>
      <vt:lpstr>-Si la période de référence est un an, la formule est :   360 jours / coefficient de rotation.  - Si la période de référence est un mois, la formule est :  30 jours / coefficient de rotation. Exemple :  Dans notre exemple,  la durée moyenne de stockage = 360 / 7 = 51,42 jours.  Le stock est ici renouvelé en moyenne tous les 51 jours.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3 : méthodes et outils de la supply chain management</dc:title>
  <dc:creator>ADMIN</dc:creator>
  <cp:lastModifiedBy>ADMIN</cp:lastModifiedBy>
  <cp:revision>69</cp:revision>
  <dcterms:created xsi:type="dcterms:W3CDTF">2021-12-05T23:38:48Z</dcterms:created>
  <dcterms:modified xsi:type="dcterms:W3CDTF">2022-01-05T20:31:05Z</dcterms:modified>
</cp:coreProperties>
</file>