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74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870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7397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23505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5458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01755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5407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9457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979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240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838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0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554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4191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7593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018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11/23/2025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190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89212" y="1756955"/>
            <a:ext cx="8915399" cy="2262781"/>
          </a:xfrm>
        </p:spPr>
        <p:txBody>
          <a:bodyPr>
            <a:normAutofit/>
          </a:bodyPr>
          <a:lstStyle/>
          <a:p>
            <a:r>
              <a:rPr lang="fr-FR" sz="4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fr-FR" sz="44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qualité et la fiabilité des informations 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b="1" dirty="0"/>
              <a:t>                                                                                                                 </a:t>
            </a:r>
            <a:r>
              <a:rPr lang="fr-F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Cours :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</a:p>
        </p:txBody>
      </p:sp>
    </p:spTree>
    <p:extLst>
      <p:ext uri="{BB962C8B-B14F-4D97-AF65-F5344CB8AC3E}">
        <p14:creationId xmlns:p14="http://schemas.microsoft.com/office/powerpoint/2010/main" val="2322919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78119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grise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12126" y="1776549"/>
            <a:ext cx="9192486" cy="4134673"/>
          </a:xfrm>
        </p:spPr>
        <p:txBody>
          <a:bodyPr/>
          <a:lstStyle/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grise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désigne l'ensemble des documents qui ne sont pas publiés ou diffusés par les circuits commerciaux traditionnels de l'édition, c’est-à-dire, les maisons d’édition. Elle est produite par diverses organisations telles que: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administrations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universités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centres de recherche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l’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entreprise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ONG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les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Se sont des documents internes. </a:t>
            </a:r>
          </a:p>
          <a:p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terme "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gris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fait référence à la difficulté d'accès de ces publications, par opposition à la "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littérature blanche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 qui est facilement accessible et diffusée commercialement. </a:t>
            </a:r>
          </a:p>
          <a:p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 publication ne constitue pas l'activité principale de l'organisme qui la produit. (non-commerciale) et Elle est souvent destinée à un public limité ou interne.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492061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86679"/>
          </a:xfrm>
        </p:spPr>
        <p:txBody>
          <a:bodyPr>
            <a:normAutofit/>
          </a:bodyPr>
          <a:lstStyle/>
          <a:p>
            <a:pPr algn="ctr"/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de la littérature grise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59429" y="1410789"/>
            <a:ext cx="9545183" cy="4872445"/>
          </a:xfrm>
        </p:spPr>
        <p:txBody>
          <a:bodyPr>
            <a:normAutofit/>
          </a:bodyPr>
          <a:lstStyle/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Rapports annuels d'entreprises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Actes de colloques et de conférences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Thèses et mémoires de recherche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Publications gouvernementales ou institutionnelle ou politique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Résultats d'essais cliniques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Prépublications d'articles scientifiques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de travail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Plans urbains 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données statistiques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des organisations non gouvernementales</a:t>
            </a:r>
          </a:p>
        </p:txBody>
      </p:sp>
    </p:spTree>
    <p:extLst>
      <p:ext uri="{BB962C8B-B14F-4D97-AF65-F5344CB8AC3E}">
        <p14:creationId xmlns:p14="http://schemas.microsoft.com/office/powerpoint/2010/main" val="2397127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47490"/>
          </a:xfrm>
        </p:spPr>
        <p:txBody>
          <a:bodyPr>
            <a:normAutofit/>
          </a:bodyPr>
          <a:lstStyle/>
          <a:p>
            <a:pPr algn="ctr"/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L’évaluation des informations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307771"/>
          </a:xfrm>
        </p:spPr>
        <p:txBody>
          <a:bodyPr>
            <a:normAutofit/>
          </a:bodyPr>
          <a:lstStyle/>
          <a:p>
            <a:pPr algn="just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L’avènement des nouvelles technologies de l’information a facilité l’accès à l’information, il est désormais incontournable de s’assurer de la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qualité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de la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véracité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données trouvées. </a:t>
            </a:r>
          </a:p>
          <a:p>
            <a:pPr algn="just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qualité du travail final est directement liée à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qualité de l’information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utilisée pour le réaliser. </a:t>
            </a:r>
          </a:p>
        </p:txBody>
      </p:sp>
    </p:spTree>
    <p:extLst>
      <p:ext uri="{BB962C8B-B14F-4D97-AF65-F5344CB8AC3E}">
        <p14:creationId xmlns:p14="http://schemas.microsoft.com/office/powerpoint/2010/main" val="27444913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qualités essentielles des informations dans une recherche documentaire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Crédibilité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Les informations doivent parvenir de sources fiables et crédibles. Vérifiez les qualifications de l’auteur, la réputation de la publication ou du site web et rechercher des preuves de véracité. </a:t>
            </a:r>
          </a:p>
          <a:p>
            <a:r>
              <a:rPr lang="fr-F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Récence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c’est-à-dire l’actualité. La pertinence temporelle est cruciale. Les informations doivent être à jour pour garantir qu’elles reflètent les connaissances actuelles sur le sujet. </a:t>
            </a:r>
          </a:p>
          <a:p>
            <a:r>
              <a:rPr lang="fr-FR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Applicabilité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c’est-à-dire, les informations doivent être pertinentes et applicables à votre sujet et à votre recherche. </a:t>
            </a:r>
          </a:p>
        </p:txBody>
      </p:sp>
    </p:spTree>
    <p:extLst>
      <p:ext uri="{BB962C8B-B14F-4D97-AF65-F5344CB8AC3E}">
        <p14:creationId xmlns:p14="http://schemas.microsoft.com/office/powerpoint/2010/main" val="3768959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72937" y="1188720"/>
            <a:ext cx="9231675" cy="4722502"/>
          </a:xfrm>
        </p:spPr>
        <p:txBody>
          <a:bodyPr/>
          <a:lstStyle/>
          <a:p>
            <a:pPr marL="0" indent="0">
              <a:buNone/>
            </a:pPr>
            <a:endParaRPr lang="fr-FR" dirty="0"/>
          </a:p>
          <a:p>
            <a:endParaRPr lang="fr-FR" dirty="0"/>
          </a:p>
          <a:p>
            <a:r>
              <a:rPr lang="fr-F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Exactitude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l’exactitude et la précision sont fondamentales.  Les informations doivent être correctes et basées sur des faits, évitant les erreurs. </a:t>
            </a:r>
          </a:p>
          <a:p>
            <a:r>
              <a:rPr lang="fr-FR" sz="2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Pertinence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les informations doivent être directement liées à votre sujet à votre recherche, évitant les détails excessifs qui ne contribuent pas à votre objectif. </a:t>
            </a:r>
          </a:p>
          <a:p>
            <a:endParaRPr lang="fr-F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01197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2926" y="624110"/>
            <a:ext cx="8911686" cy="529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4429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825867"/>
          </a:xfrm>
        </p:spPr>
        <p:txBody>
          <a:bodyPr>
            <a:normAutofit/>
          </a:bodyPr>
          <a:lstStyle/>
          <a:p>
            <a:r>
              <a:rPr lang="fr-F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résumé, les principales étapes d'une recherche documentaire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1175657"/>
            <a:ext cx="8915400" cy="4735565"/>
          </a:xfrm>
        </p:spPr>
        <p:txBody>
          <a:bodyPr/>
          <a:lstStyle/>
          <a:p>
            <a:r>
              <a:rPr lang="fr-FR" dirty="0"/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préparer sa recherche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définir le sujet à rechercher </a:t>
            </a:r>
          </a:p>
          <a:p>
            <a:pPr marL="0" indent="0">
              <a:buNone/>
            </a:pP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Identifier les sources d'information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 Choisir les types de documents pertinents (livres, articles, bases de données etc.). Evaluer la fiabilité et la crédibilité des sources. 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Réaliser la recherche (collecter les informations)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Rechercher les documents. Lire les documents et sélectionner les informations utiles. 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Exploiter les documents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Organiser les informations extraites de manière claire et structurée. Synthétiser les informations et les idées collectées.</a:t>
            </a:r>
          </a:p>
          <a:p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Rédiger le document final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Rédiger un document clair, précis et structuré. Citer les sources d'information de manière appropriée.</a:t>
            </a:r>
          </a:p>
          <a:p>
            <a:pPr marL="0" indent="0">
              <a:buNone/>
            </a:pP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7165902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99955" y="2299063"/>
            <a:ext cx="7354387" cy="372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16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467356"/>
            <a:ext cx="8911687" cy="1280890"/>
          </a:xfrm>
        </p:spPr>
        <p:txBody>
          <a:bodyPr/>
          <a:lstStyle/>
          <a:p>
            <a:pPr algn="ctr"/>
            <a:b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objectifs du cours 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Différencier les littératures </a:t>
            </a:r>
            <a:r>
              <a:rPr lang="fr-FR" i="1" dirty="0">
                <a:solidFill>
                  <a:srgbClr val="000000"/>
                </a:solidFill>
                <a:latin typeface="georgia" panose="02040502050405020303" pitchFamily="18" charset="0"/>
              </a:rPr>
              <a:t>primaire</a:t>
            </a: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, </a:t>
            </a:r>
            <a:r>
              <a:rPr lang="fr-FR" i="1" dirty="0">
                <a:solidFill>
                  <a:srgbClr val="000000"/>
                </a:solidFill>
                <a:latin typeface="georgia" panose="02040502050405020303" pitchFamily="18" charset="0"/>
              </a:rPr>
              <a:t>secondaire</a:t>
            </a: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, </a:t>
            </a:r>
            <a:r>
              <a:rPr lang="fr-FR" i="1" dirty="0">
                <a:solidFill>
                  <a:srgbClr val="000000"/>
                </a:solidFill>
                <a:latin typeface="georgia" panose="02040502050405020303" pitchFamily="18" charset="0"/>
              </a:rPr>
              <a:t>tertiaire</a:t>
            </a: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, ainsi que leurs types de documents respectifs.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Identifier </a:t>
            </a:r>
            <a:r>
              <a:rPr lang="fr-FR" i="1" dirty="0">
                <a:solidFill>
                  <a:srgbClr val="000000"/>
                </a:solidFill>
                <a:latin typeface="georgia" panose="02040502050405020303" pitchFamily="18" charset="0"/>
              </a:rPr>
              <a:t>les avantages spécifiques</a:t>
            </a: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 de la littérature grise dans une recherche documentaire.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georgia" panose="02040502050405020303" pitchFamily="18" charset="0"/>
              </a:rPr>
              <a:t>Évaluer la qualité des informations en fonction des critères essentiels de fiabilité et pertinence.</a:t>
            </a:r>
            <a:endParaRPr lang="fr-FR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01275" y="0"/>
            <a:ext cx="1990725" cy="24427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18491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br>
              <a:rPr lang="fr-F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89212" y="2238103"/>
            <a:ext cx="8915400" cy="3777622"/>
          </a:xfrm>
        </p:spPr>
        <p:txBody>
          <a:bodyPr>
            <a:normAutofit/>
          </a:bodyPr>
          <a:lstStyle/>
          <a:p>
            <a:pPr algn="just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Dans le cadre de toute démarche académique, la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qualité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la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fiabilité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des informations utilisées sont des critères fondamentaux. La diversité des sources disponible qu’elles soient physiques ou numériques rend indispensable une approche critique et méthodique pour évaluer la pertinence des informations. </a:t>
            </a:r>
          </a:p>
          <a:p>
            <a:pPr algn="just"/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 cours vise à fournir aux étudiants des outils nécessaires pour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identifier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analyser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sélectionner </a:t>
            </a:r>
            <a:r>
              <a:rPr lang="fr-F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documents fiables en fonction de leurs besoins de recherche. </a:t>
            </a:r>
          </a:p>
        </p:txBody>
      </p:sp>
    </p:spTree>
    <p:extLst>
      <p:ext uri="{BB962C8B-B14F-4D97-AF65-F5344CB8AC3E}">
        <p14:creationId xmlns:p14="http://schemas.microsoft.com/office/powerpoint/2010/main" val="26886399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313507"/>
            <a:ext cx="8911687" cy="938349"/>
          </a:xfrm>
        </p:spPr>
        <p:txBody>
          <a:bodyPr>
            <a:normAutofit fontScale="90000"/>
          </a:bodyPr>
          <a:lstStyle/>
          <a:p>
            <a:pPr algn="ctr"/>
            <a:b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primaire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55371" y="1698171"/>
            <a:ext cx="9349241" cy="4213051"/>
          </a:xfrm>
        </p:spPr>
        <p:txBody>
          <a:bodyPr>
            <a:normAutofit/>
          </a:bodyPr>
          <a:lstStyle/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primaire est constituée de documents originaux, qui n'ont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 été traduits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repris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dans une autre publication. Elle relate des faits ou contient les idées originales d'un auteur. 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primaire désigne les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documents originaux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qui présentent des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ou des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informations nouvelles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issues de recherches, d’expériences ou d’observations directes.  Elle représente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première diffusion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ces découvertes ou idées sans avoir été interprétée ou commenté. </a:t>
            </a:r>
          </a:p>
          <a:p>
            <a:pPr marL="0" indent="0" algn="just">
              <a:buNone/>
            </a:pP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Donc, la 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littérature primaire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fait référence aux documents originaux qui présentent des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informations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idées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des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données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pour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première fois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Dans le contexte de la recherche scientifique, il s'agit des publications où les auteurs rapportent leurs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propres résultats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recherches empiriques, leurs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analyses de données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de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nouvelles découvertes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302439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89212" y="32366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b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(littérature primaire)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894114" y="1776549"/>
            <a:ext cx="9784080" cy="4389120"/>
          </a:xfrm>
        </p:spPr>
        <p:txBody>
          <a:bodyPr>
            <a:normAutofit/>
          </a:bodyPr>
          <a:lstStyle/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 romans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(aventure, policier, historique, ou de sciences fiction)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journal intime.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 s'agit d'un témoignage direct et personnel d'événements vécus durant sa vie. </a:t>
            </a:r>
          </a:p>
          <a:p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Entretiens, pièce théâtrale, peinture, lettres, discours, photographies…etc. </a:t>
            </a:r>
          </a:p>
          <a:p>
            <a:pPr marL="0" indent="0">
              <a:buNone/>
            </a:pPr>
            <a:r>
              <a:rPr lang="fr-FR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 le plan scientifique (domaine de la recherche) 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Article de recherche originaux publiés dans des revues scientifiques 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Thèses et mémoires de recherche universitaire 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Brevets déposés décrivant de nouvelles inventions ;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Compte rendu de conférences ou d’ateliers scientifiques. </a:t>
            </a:r>
          </a:p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Ces sources sont souvent utilisées comme base pour des analyses dans la littérature 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secondaire 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tertiaire</a:t>
            </a: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6068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047936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secondaire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24743" y="1802673"/>
            <a:ext cx="9901646" cy="437605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secondaire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désigne les documents qui analysent, commentent, critiquent synthétisent ou interprètent les travaux issus de la littérature première primaire.  Elle repose sur des données originales mais les présentent sous forme de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synthèse de critiques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 revues </a:t>
            </a:r>
            <a:r>
              <a:rPr lang="fr-FR" sz="20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sans apporter de nouvelles découvertes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Son objectif est d’évaluer, résumer ou discuter des résultats déjà publiés. 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Contrairement à la littérature primaire (les œuvres originales), la littérature secondaire offre un niveau d'interprétation et de commentaire sur un sujet donné.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Donc, la littérature secondaire n’apporte pas de nouvelles découvertes, elle analyse, elle résume, elle commente des documents originaux déjà existants. </a:t>
            </a:r>
          </a:p>
        </p:txBody>
      </p:sp>
    </p:spTree>
    <p:extLst>
      <p:ext uri="{BB962C8B-B14F-4D97-AF65-F5344CB8AC3E}">
        <p14:creationId xmlns:p14="http://schemas.microsoft.com/office/powerpoint/2010/main" val="2948638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b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(La littérature secondaire)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220686" y="2133600"/>
            <a:ext cx="9509760" cy="377762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biographie de Victor Hugo.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L'auteur s'appuie sur des sources primaires (lettres, œuvres de l'auteur, témoignages…) pour analyser et raconter sa vie.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 critique littéraire du roman. 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L'auteur de l'article y exprime son opinion personnelle sur le roman.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Revues de la littérature (articles de synthèse) :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Qui résument l'état actuel de la recherche sur un thème scientifique ou académique. Synthèse d’étude sur un sujet spécifique. </a:t>
            </a:r>
          </a:p>
          <a:p>
            <a:pPr algn="just"/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Commentaire critiques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Interprète des évènements passés ou actuels.</a:t>
            </a:r>
          </a:p>
          <a:p>
            <a:pPr algn="just"/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Manuels scolaires et ouvrages de référence :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Qui synthétisent les connaissances sur un sujet.</a:t>
            </a:r>
          </a:p>
          <a:p>
            <a:endParaRPr lang="fr-FR" dirty="0"/>
          </a:p>
          <a:p>
            <a:pPr marL="0" indent="0" algn="ctr">
              <a:buNone/>
            </a:pPr>
            <a:r>
              <a:rPr lang="fr-FR" sz="22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 bref, la littérature secondaire est essentielle dans la recherche académique car elle permet de contextualiser, d'évaluer et de comprendre les sources primaires. </a:t>
            </a:r>
          </a:p>
        </p:txBody>
      </p:sp>
    </p:spTree>
    <p:extLst>
      <p:ext uri="{BB962C8B-B14F-4D97-AF65-F5344CB8AC3E}">
        <p14:creationId xmlns:p14="http://schemas.microsoft.com/office/powerpoint/2010/main" val="2192006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30370"/>
          </a:xfrm>
        </p:spPr>
        <p:txBody>
          <a:bodyPr/>
          <a:lstStyle/>
          <a:p>
            <a:pPr algn="ctr"/>
            <a:r>
              <a:rPr lang="fr-FR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Littérature tertiaire 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920241" y="1554480"/>
            <a:ext cx="9584372" cy="4010297"/>
          </a:xfrm>
        </p:spPr>
        <p:txBody>
          <a:bodyPr>
            <a:noAutofit/>
          </a:bodyPr>
          <a:lstStyle/>
          <a:p>
            <a:pPr algn="just"/>
            <a:r>
              <a:rPr 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littérature tertiaire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 une compilation et un résumé d'informations provenant de sources primaires et secondaires, offrant un aperçu général d'un sujet. Son objectif principal est de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fournir une vue d'ensemble rapide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sur un sujet ou d'orienter vers d'autres documents plus détaillés. </a:t>
            </a:r>
          </a:p>
          <a:p>
            <a:pPr algn="just"/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Contrairement aux sources primaires (données originales) et secondaires (analyses, commentaires), la littérature tertiaire</a:t>
            </a:r>
            <a:r>
              <a:rPr lang="fr-FR" sz="2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2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 produit pas d’informations nouvelles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mais </a:t>
            </a:r>
            <a:r>
              <a:rPr 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organise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synthétise </a:t>
            </a:r>
            <a:r>
              <a:rPr lang="fr-F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des connaissances déjà existantes. Ces documents sont rédigés de façon claire et concise, souvent pour faciliter la consultation et la compréhension des informations. </a:t>
            </a:r>
          </a:p>
        </p:txBody>
      </p:sp>
    </p:spTree>
    <p:extLst>
      <p:ext uri="{BB962C8B-B14F-4D97-AF65-F5344CB8AC3E}">
        <p14:creationId xmlns:p14="http://schemas.microsoft.com/office/powerpoint/2010/main" val="10610918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2800" i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Exemples </a:t>
            </a:r>
            <a:br>
              <a:rPr lang="fr-FR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(Littérature tertiaire)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24743" y="1737361"/>
            <a:ext cx="9940834" cy="5016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 objectif principal est d'aider à identifier les sources et à trouver rapidement des informations condensées sur un sujet, pour faciliter l’</a:t>
            </a:r>
            <a:r>
              <a:rPr lang="fr-FR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accés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aux informations essentielles. Donc, leur rôle n’est pas de produire de nouvelles informations. 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Encyclopédie, y compris Wikipédia.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Elle rassemble et résume des informations sur un sujet donné en s'appuyant sur diverses sources.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Manuels scolaires et guides: 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Ils résument les connaissances établies dans un domaine pour apprentissage. 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Dictionnaires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Ils fournissent des définitions et des aperçus sur des sujets variés. 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Bibliographies et index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Ils sont conçus spécifiquement pour indexer et lister d'autres documents, qu'ils soient primaires ou secondaires.</a:t>
            </a:r>
          </a:p>
          <a:p>
            <a:r>
              <a:rPr lang="fr-F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Bases de données spécialisées</a:t>
            </a:r>
            <a:r>
              <a:rPr lang="fr-F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: Elles permettent de rechercher et de retrouver des informations dans un grand nombre de documents. 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687618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320</TotalTime>
  <Words>1365</Words>
  <Application>Microsoft Office PowerPoint</Application>
  <PresentationFormat>Grand écran</PresentationFormat>
  <Paragraphs>83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4" baseType="lpstr">
      <vt:lpstr>Arial</vt:lpstr>
      <vt:lpstr>Century Gothic</vt:lpstr>
      <vt:lpstr>georgia</vt:lpstr>
      <vt:lpstr>Times New Roman</vt:lpstr>
      <vt:lpstr>Wingdings</vt:lpstr>
      <vt:lpstr>Wingdings 3</vt:lpstr>
      <vt:lpstr>Brin</vt:lpstr>
      <vt:lpstr>        La qualité et la fiabilité des informations </vt:lpstr>
      <vt:lpstr> Les objectifs du cours  </vt:lpstr>
      <vt:lpstr> Introduction </vt:lpstr>
      <vt:lpstr> La littérature primaire </vt:lpstr>
      <vt:lpstr>Exemples  (littérature primaire)</vt:lpstr>
      <vt:lpstr>La littérature secondaire </vt:lpstr>
      <vt:lpstr>Exemples  (La littérature secondaire)</vt:lpstr>
      <vt:lpstr>Littérature tertiaire </vt:lpstr>
      <vt:lpstr>Exemples  (Littérature tertiaire)</vt:lpstr>
      <vt:lpstr>La littérature grise </vt:lpstr>
      <vt:lpstr>Exemples de la littérature grise </vt:lpstr>
      <vt:lpstr>L’évaluation des informations </vt:lpstr>
      <vt:lpstr>Les qualités essentielles des informations dans une recherche documentaire </vt:lpstr>
      <vt:lpstr>Présentation PowerPoint</vt:lpstr>
      <vt:lpstr>Présentation PowerPoint</vt:lpstr>
      <vt:lpstr>En résumé, les principales étapes d'une recherche documentaire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qualité et la fiabilité des informations</dc:title>
  <dc:creator>ATLAS PC</dc:creator>
  <cp:lastModifiedBy>STS</cp:lastModifiedBy>
  <cp:revision>29</cp:revision>
  <dcterms:created xsi:type="dcterms:W3CDTF">2025-11-02T15:41:27Z</dcterms:created>
  <dcterms:modified xsi:type="dcterms:W3CDTF">2025-11-23T11:57:19Z</dcterms:modified>
</cp:coreProperties>
</file>