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0" r:id="rId2"/>
    <p:sldId id="257" r:id="rId3"/>
    <p:sldId id="263" r:id="rId4"/>
    <p:sldId id="267" r:id="rId5"/>
    <p:sldId id="268" r:id="rId6"/>
    <p:sldId id="269" r:id="rId7"/>
    <p:sldId id="258" r:id="rId8"/>
    <p:sldId id="259" r:id="rId9"/>
    <p:sldId id="260" r:id="rId10"/>
    <p:sldId id="264"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015" autoAdjust="0"/>
  </p:normalViewPr>
  <p:slideViewPr>
    <p:cSldViewPr snapToGrid="0">
      <p:cViewPr varScale="1">
        <p:scale>
          <a:sx n="45" d="100"/>
          <a:sy n="45" d="100"/>
        </p:scale>
        <p:origin x="1496" y="56"/>
      </p:cViewPr>
      <p:guideLst/>
    </p:cSldViewPr>
  </p:slideViewPr>
  <p:notesTextViewPr>
    <p:cViewPr>
      <p:scale>
        <a:sx n="1" d="1"/>
        <a:sy n="1" d="1"/>
      </p:scale>
      <p:origin x="0" y="0"/>
    </p:cViewPr>
  </p:notesTextViewPr>
  <p:sorterViewPr>
    <p:cViewPr>
      <p:scale>
        <a:sx n="100" d="100"/>
        <a:sy n="100" d="100"/>
      </p:scale>
      <p:origin x="0" y="-4364"/>
    </p:cViewPr>
  </p:sorterViewPr>
  <p:notesViewPr>
    <p:cSldViewPr snapToGrid="0">
      <p:cViewPr varScale="1">
        <p:scale>
          <a:sx n="86" d="100"/>
          <a:sy n="86"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89B4CEA-8B48-481B-B8D2-4E058A4CAB78}" type="datetime1">
              <a:rPr lang="fr-FR" smtClean="0"/>
              <a:t>02/11/2023</a:t>
            </a:fld>
            <a:endParaRPr lang="fr-FR"/>
          </a:p>
        </p:txBody>
      </p:sp>
      <p:sp>
        <p:nvSpPr>
          <p:cNvPr id="4" name="Espace réservé du pied de page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fr-FR" smtClean="0"/>
              <a:t>‹#›</a:t>
            </a:fld>
            <a:endParaRPr lang="fr-FR"/>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63BCEE9-D13F-41CE-8190-76D4DFD573AC}" type="datetime1">
              <a:rPr lang="fr-FR" noProof="0" smtClean="0"/>
              <a:t>02/11/2023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fr-FR" noProof="0" smtClean="0"/>
              <a:t>‹#›</a:t>
            </a:fld>
            <a:endParaRPr lang="fr-FR"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2</a:t>
            </a:fld>
            <a:endParaRPr lang="fr-FR" noProof="0"/>
          </a:p>
        </p:txBody>
      </p:sp>
    </p:spTree>
    <p:extLst>
      <p:ext uri="{BB962C8B-B14F-4D97-AF65-F5344CB8AC3E}">
        <p14:creationId xmlns:p14="http://schemas.microsoft.com/office/powerpoint/2010/main" val="352128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374151"/>
                </a:solidFill>
                <a:effectLst/>
                <a:latin typeface="Söhne"/>
              </a:rPr>
              <a:t>Adam Smith's definition of economics is centered around the idea that self-interested individuals, acting in a competitive market, can contribute to the prosperity and wealth of the entire society through the mechanism of the market.</a:t>
            </a:r>
          </a:p>
          <a:p>
            <a:pPr marL="171450" indent="-171450">
              <a:buFontTx/>
              <a:buChar char="-"/>
            </a:pPr>
            <a:r>
              <a:rPr lang="en-US" b="0" i="0" dirty="0">
                <a:solidFill>
                  <a:srgbClr val="374151"/>
                </a:solidFill>
                <a:effectLst/>
                <a:latin typeface="Söhne"/>
              </a:rPr>
              <a:t> </a:t>
            </a:r>
            <a:r>
              <a:rPr lang="en-US" sz="1200" b="0" i="0" dirty="0">
                <a:solidFill>
                  <a:srgbClr val="3C4852"/>
                </a:solidFill>
                <a:effectLst/>
                <a:latin typeface="AvertaStd"/>
              </a:rPr>
              <a:t>Here, the means are the goods and services that are available. The ends refer to the needs and requirements by people that are satisfied through the means. This definition considered economics as a study of societal needs and means.</a:t>
            </a:r>
            <a:endParaRPr lang="en-US" b="0" i="0" dirty="0">
              <a:solidFill>
                <a:srgbClr val="374151"/>
              </a:solidFill>
              <a:effectLst/>
              <a:latin typeface="Söhne"/>
            </a:endParaRPr>
          </a:p>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4</a:t>
            </a:fld>
            <a:endParaRPr lang="fr-FR" noProof="0"/>
          </a:p>
        </p:txBody>
      </p:sp>
    </p:spTree>
    <p:extLst>
      <p:ext uri="{BB962C8B-B14F-4D97-AF65-F5344CB8AC3E}">
        <p14:creationId xmlns:p14="http://schemas.microsoft.com/office/powerpoint/2010/main" val="193465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3C4852"/>
                </a:solidFill>
                <a:effectLst/>
                <a:latin typeface="AvertaStd"/>
              </a:rPr>
              <a:t>Economics can be broadly understood with its two classifications – macroeconomics and microeconomics. Macroeconomics treats the entire economy as </a:t>
            </a:r>
            <a:r>
              <a:rPr lang="en-US" b="0" i="0" dirty="0" err="1">
                <a:solidFill>
                  <a:srgbClr val="3C4852"/>
                </a:solidFill>
                <a:effectLst/>
                <a:latin typeface="AvertaStd"/>
              </a:rPr>
              <a:t>generalised</a:t>
            </a:r>
            <a:r>
              <a:rPr lang="en-US" b="0" i="0" dirty="0">
                <a:solidFill>
                  <a:srgbClr val="3C4852"/>
                </a:solidFill>
                <a:effectLst/>
                <a:latin typeface="AvertaStd"/>
              </a:rPr>
              <a:t>. It studies the economic factors that influence the economy of a country. Microeconomics enquiries into the small and fractional aspects that can affect individual economies. This is further elaborated in the following section.</a:t>
            </a:r>
            <a:endParaRPr lang="en-US" b="0" i="0" dirty="0">
              <a:solidFill>
                <a:srgbClr val="374151"/>
              </a:solidFill>
              <a:effectLst/>
              <a:latin typeface="Söhne"/>
            </a:endParaRPr>
          </a:p>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5</a:t>
            </a:fld>
            <a:endParaRPr lang="fr-FR" noProof="0"/>
          </a:p>
        </p:txBody>
      </p:sp>
    </p:spTree>
    <p:extLst>
      <p:ext uri="{BB962C8B-B14F-4D97-AF65-F5344CB8AC3E}">
        <p14:creationId xmlns:p14="http://schemas.microsoft.com/office/powerpoint/2010/main" val="184197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6</a:t>
            </a:fld>
            <a:endParaRPr lang="fr-FR" noProof="0"/>
          </a:p>
        </p:txBody>
      </p:sp>
    </p:spTree>
    <p:extLst>
      <p:ext uri="{BB962C8B-B14F-4D97-AF65-F5344CB8AC3E}">
        <p14:creationId xmlns:p14="http://schemas.microsoft.com/office/powerpoint/2010/main" val="416051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Like i </a:t>
            </a:r>
            <a:r>
              <a:rPr lang="fr-FR" dirty="0" err="1"/>
              <a:t>said</a:t>
            </a:r>
            <a:r>
              <a:rPr lang="fr-FR" dirty="0"/>
              <a:t> </a:t>
            </a:r>
            <a:r>
              <a:rPr lang="fr-FR" dirty="0" err="1"/>
              <a:t>previously</a:t>
            </a:r>
            <a:r>
              <a:rPr lang="fr-FR" dirty="0"/>
              <a:t>,</a:t>
            </a:r>
            <a:r>
              <a:rPr lang="en-US" dirty="0"/>
              <a:t> the economic agent is faced with two completely paradoxical situations. on the one hand, unlimited needs and desires, and on the other hand, the resources available to him are limited. which necessarily leads him to make a choice to maximize his profit and minimize his cost.</a:t>
            </a:r>
          </a:p>
          <a:p>
            <a:r>
              <a:rPr lang="en-US" dirty="0"/>
              <a:t>Furthermore, we can talk about three main types of resources, namely: land, labor and capital. the main characteristic of these resources is scarcity.</a:t>
            </a:r>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8</a:t>
            </a:fld>
            <a:endParaRPr lang="fr-FR" noProof="0"/>
          </a:p>
        </p:txBody>
      </p:sp>
    </p:spTree>
    <p:extLst>
      <p:ext uri="{BB962C8B-B14F-4D97-AF65-F5344CB8AC3E}">
        <p14:creationId xmlns:p14="http://schemas.microsoft.com/office/powerpoint/2010/main" val="115475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economist cannot say which way is the better. His studies, however, are limited to the second way, to the method of getting more rather than to the method of wanting less.</a:t>
            </a:r>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9</a:t>
            </a:fld>
            <a:endParaRPr lang="fr-FR" noProof="0"/>
          </a:p>
        </p:txBody>
      </p:sp>
    </p:spTree>
    <p:extLst>
      <p:ext uri="{BB962C8B-B14F-4D97-AF65-F5344CB8AC3E}">
        <p14:creationId xmlns:p14="http://schemas.microsoft.com/office/powerpoint/2010/main" val="71012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10</a:t>
            </a:fld>
            <a:endParaRPr lang="fr-FR" noProof="0"/>
          </a:p>
        </p:txBody>
      </p:sp>
    </p:spTree>
    <p:extLst>
      <p:ext uri="{BB962C8B-B14F-4D97-AF65-F5344CB8AC3E}">
        <p14:creationId xmlns:p14="http://schemas.microsoft.com/office/powerpoint/2010/main" val="206811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11</a:t>
            </a:fld>
            <a:endParaRPr lang="fr-FR" noProof="0"/>
          </a:p>
        </p:txBody>
      </p:sp>
    </p:spTree>
    <p:extLst>
      <p:ext uri="{BB962C8B-B14F-4D97-AF65-F5344CB8AC3E}">
        <p14:creationId xmlns:p14="http://schemas.microsoft.com/office/powerpoint/2010/main" val="150417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908061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29738006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39091339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A6AF1B4E-90EC-4A51-B6E5-B702C054ECB0}" type="slidenum">
              <a:rPr lang="fr-FR" noProof="0" smtClean="0"/>
              <a:t>‹#›</a:t>
            </a:fld>
            <a:endParaRPr lang="fr-FR" noProof="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076799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24901826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20530005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9125011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15805211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19730812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18408335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1509350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25372835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26687785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13005101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4" name="Slide Number Placeholder 3"/>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29842977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2640270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377CE55-0E3E-44B9-BC42-D7AB99FDD24C}" type="datetime1">
              <a:rPr lang="fr-FR" noProof="0" smtClean="0"/>
              <a:t>02/11/2023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1757636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6377CE55-0E3E-44B9-BC42-D7AB99FDD24C}" type="datetime1">
              <a:rPr lang="fr-FR" noProof="0" smtClean="0"/>
              <a:t>02/11/2023</a:t>
            </a:fld>
            <a:endParaRPr lang="fr-FR" noProof="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fr-FR" noProof="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A6AF1B4E-90EC-4A51-B6E5-B702C054ECB0}" type="slidenum">
              <a:rPr lang="fr-FR" noProof="0" smtClean="0"/>
              <a:t>‹#›</a:t>
            </a:fld>
            <a:endParaRPr lang="fr-FR" noProof="0"/>
          </a:p>
        </p:txBody>
      </p:sp>
    </p:spTree>
    <p:extLst>
      <p:ext uri="{BB962C8B-B14F-4D97-AF65-F5344CB8AC3E}">
        <p14:creationId xmlns:p14="http://schemas.microsoft.com/office/powerpoint/2010/main" val="12354167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B471-7A13-B6A5-A602-AC9D197F8988}"/>
              </a:ext>
            </a:extLst>
          </p:cNvPr>
          <p:cNvSpPr>
            <a:spLocks noGrp="1"/>
          </p:cNvSpPr>
          <p:nvPr>
            <p:ph type="title"/>
          </p:nvPr>
        </p:nvSpPr>
        <p:spPr>
          <a:xfrm>
            <a:off x="913795" y="14290"/>
            <a:ext cx="10353761" cy="1457324"/>
          </a:xfrm>
        </p:spPr>
        <p:style>
          <a:lnRef idx="1">
            <a:schemeClr val="accent4"/>
          </a:lnRef>
          <a:fillRef idx="2">
            <a:schemeClr val="accent4"/>
          </a:fillRef>
          <a:effectRef idx="1">
            <a:schemeClr val="accent4"/>
          </a:effectRef>
          <a:fontRef idx="minor">
            <a:schemeClr val="dk1"/>
          </a:fontRef>
        </p:style>
        <p:txBody>
          <a:bodyPr>
            <a:noAutofit/>
          </a:bodyPr>
          <a:lstStyle/>
          <a:p>
            <a:r>
              <a:rPr lang="en-US" sz="3200" b="0" i="0" dirty="0">
                <a:solidFill>
                  <a:schemeClr val="bg1"/>
                </a:solidFill>
                <a:effectLst/>
                <a:latin typeface="Tw Cen MT Condensed" panose="020B0606020104020203" pitchFamily="34" charset="0"/>
              </a:rPr>
              <a:t>Faculty of Humanities and Social Sciences </a:t>
            </a:r>
            <a:br>
              <a:rPr lang="en-US" sz="3200" b="0" i="0" dirty="0">
                <a:solidFill>
                  <a:schemeClr val="bg1"/>
                </a:solidFill>
                <a:effectLst/>
                <a:latin typeface="Tw Cen MT Condensed" panose="020B0606020104020203" pitchFamily="34" charset="0"/>
              </a:rPr>
            </a:br>
            <a:r>
              <a:rPr lang="en-US" sz="3200" b="0" i="0" dirty="0">
                <a:solidFill>
                  <a:schemeClr val="bg1"/>
                </a:solidFill>
                <a:effectLst/>
                <a:latin typeface="Tw Cen MT Condensed" panose="020B0606020104020203" pitchFamily="34" charset="0"/>
              </a:rPr>
              <a:t>Department of SOCIOLOGY</a:t>
            </a:r>
            <a:br>
              <a:rPr lang="en-US" sz="3200" b="0" i="0" dirty="0">
                <a:solidFill>
                  <a:schemeClr val="bg1"/>
                </a:solidFill>
                <a:effectLst/>
                <a:latin typeface="Tw Cen MT Condensed" panose="020B0606020104020203" pitchFamily="34" charset="0"/>
              </a:rPr>
            </a:br>
            <a:r>
              <a:rPr lang="en-US" sz="3200" b="0" i="0" dirty="0">
                <a:solidFill>
                  <a:schemeClr val="bg1"/>
                </a:solidFill>
                <a:effectLst/>
                <a:latin typeface="Tw Cen MT Condensed" panose="020B0606020104020203" pitchFamily="34" charset="0"/>
              </a:rPr>
              <a:t> Bachelor's Degree Year 1</a:t>
            </a:r>
            <a:endParaRPr lang="fr-FR" sz="3200" dirty="0">
              <a:solidFill>
                <a:schemeClr val="bg1"/>
              </a:solidFill>
              <a:latin typeface="Tw Cen MT Condensed" panose="020B0606020104020203" pitchFamily="34" charset="0"/>
            </a:endParaRPr>
          </a:p>
        </p:txBody>
      </p:sp>
      <p:sp>
        <p:nvSpPr>
          <p:cNvPr id="3" name="Content Placeholder 2">
            <a:extLst>
              <a:ext uri="{FF2B5EF4-FFF2-40B4-BE49-F238E27FC236}">
                <a16:creationId xmlns:a16="http://schemas.microsoft.com/office/drawing/2014/main" id="{1331B0AA-B1DC-6E90-E5BB-35B8A11A5D54}"/>
              </a:ext>
            </a:extLst>
          </p:cNvPr>
          <p:cNvSpPr>
            <a:spLocks noGrp="1"/>
          </p:cNvSpPr>
          <p:nvPr>
            <p:ph idx="1"/>
          </p:nvPr>
        </p:nvSpPr>
        <p:spPr>
          <a:xfrm>
            <a:off x="7176484" y="5279231"/>
            <a:ext cx="5015516" cy="1578769"/>
          </a:xfrm>
        </p:spPr>
        <p:style>
          <a:lnRef idx="1">
            <a:schemeClr val="dk1"/>
          </a:lnRef>
          <a:fillRef idx="2">
            <a:schemeClr val="dk1"/>
          </a:fillRef>
          <a:effectRef idx="1">
            <a:schemeClr val="dk1"/>
          </a:effectRef>
          <a:fontRef idx="minor">
            <a:schemeClr val="dk1"/>
          </a:fontRef>
        </p:style>
        <p:txBody>
          <a:bodyPr>
            <a:normAutofit lnSpcReduction="10000"/>
          </a:bodyPr>
          <a:lstStyle/>
          <a:p>
            <a:pPr>
              <a:lnSpc>
                <a:spcPct val="100000"/>
              </a:lnSpc>
            </a:pPr>
            <a:r>
              <a:rPr lang="en-US" sz="1600" b="0" i="0" dirty="0">
                <a:solidFill>
                  <a:schemeClr val="bg1"/>
                </a:solidFill>
                <a:effectLst/>
                <a:latin typeface="Agency FB" panose="020B0503020202020204" pitchFamily="34" charset="0"/>
              </a:rPr>
              <a:t>Developed by: </a:t>
            </a:r>
            <a:r>
              <a:rPr lang="en-US" sz="1600" b="1" i="0" dirty="0">
                <a:solidFill>
                  <a:schemeClr val="bg1"/>
                </a:solidFill>
                <a:effectLst/>
                <a:latin typeface="Agency FB" panose="020B0503020202020204" pitchFamily="34" charset="0"/>
              </a:rPr>
              <a:t>Dr. </a:t>
            </a:r>
            <a:r>
              <a:rPr lang="en-US" sz="1600" b="1" i="1" dirty="0">
                <a:solidFill>
                  <a:schemeClr val="bg1"/>
                </a:solidFill>
                <a:effectLst/>
                <a:latin typeface="Agency FB" panose="020B0503020202020204" pitchFamily="34" charset="0"/>
              </a:rPr>
              <a:t>Rabah NOUI</a:t>
            </a:r>
          </a:p>
          <a:p>
            <a:pPr>
              <a:lnSpc>
                <a:spcPct val="100000"/>
              </a:lnSpc>
            </a:pPr>
            <a:r>
              <a:rPr lang="en-US" sz="1600" b="0" i="0" dirty="0">
                <a:solidFill>
                  <a:schemeClr val="bg1"/>
                </a:solidFill>
                <a:effectLst/>
                <a:latin typeface="Agency FB" panose="020B0503020202020204" pitchFamily="34" charset="0"/>
              </a:rPr>
              <a:t>Researcher and Lecturer at the Faculty of Humanities and Social Sciences </a:t>
            </a:r>
          </a:p>
          <a:p>
            <a:pPr>
              <a:lnSpc>
                <a:spcPct val="100000"/>
              </a:lnSpc>
            </a:pPr>
            <a:r>
              <a:rPr lang="en-US" sz="1600" b="0" i="0" dirty="0">
                <a:solidFill>
                  <a:schemeClr val="bg1"/>
                </a:solidFill>
                <a:effectLst/>
                <a:latin typeface="Agency FB" panose="020B0503020202020204" pitchFamily="34" charset="0"/>
              </a:rPr>
              <a:t>Email address: rabah</a:t>
            </a:r>
            <a:r>
              <a:rPr lang="en-US" sz="1600" dirty="0">
                <a:solidFill>
                  <a:schemeClr val="bg1"/>
                </a:solidFill>
                <a:effectLst/>
                <a:latin typeface="Agency FB" panose="020B0503020202020204" pitchFamily="34" charset="0"/>
              </a:rPr>
              <a:t>.noui@univ-bejaia.dz</a:t>
            </a:r>
            <a:endParaRPr lang="en-US" sz="1600" b="0" i="0" dirty="0">
              <a:solidFill>
                <a:schemeClr val="bg1"/>
              </a:solidFill>
              <a:effectLst/>
              <a:latin typeface="Agency FB" panose="020B0503020202020204" pitchFamily="34" charset="0"/>
            </a:endParaRPr>
          </a:p>
          <a:p>
            <a:pPr>
              <a:lnSpc>
                <a:spcPct val="100000"/>
              </a:lnSpc>
            </a:pPr>
            <a:r>
              <a:rPr lang="en-US" sz="1600" b="0" i="0" dirty="0">
                <a:solidFill>
                  <a:schemeClr val="bg1"/>
                </a:solidFill>
                <a:effectLst/>
                <a:latin typeface="Agency FB" panose="020B0503020202020204" pitchFamily="34" charset="0"/>
              </a:rPr>
              <a:t>University of </a:t>
            </a:r>
            <a:r>
              <a:rPr lang="en-US" sz="1600" b="0" i="0" dirty="0" err="1">
                <a:solidFill>
                  <a:schemeClr val="bg1"/>
                </a:solidFill>
                <a:effectLst/>
                <a:latin typeface="Agency FB" panose="020B0503020202020204" pitchFamily="34" charset="0"/>
              </a:rPr>
              <a:t>Bejaia</a:t>
            </a:r>
            <a:r>
              <a:rPr lang="en-US" sz="1600" dirty="0">
                <a:solidFill>
                  <a:schemeClr val="bg1"/>
                </a:solidFill>
                <a:effectLst/>
                <a:latin typeface="Agency FB" panose="020B0503020202020204" pitchFamily="34" charset="0"/>
              </a:rPr>
              <a:t> </a:t>
            </a:r>
            <a:endParaRPr lang="fr-FR" sz="1600" dirty="0">
              <a:solidFill>
                <a:schemeClr val="bg1"/>
              </a:solidFill>
              <a:latin typeface="Agency FB" panose="020B0503020202020204" pitchFamily="34" charset="0"/>
            </a:endParaRPr>
          </a:p>
        </p:txBody>
      </p:sp>
      <p:sp>
        <p:nvSpPr>
          <p:cNvPr id="6" name="Ribbon: Curved and Tilted Up 5">
            <a:extLst>
              <a:ext uri="{FF2B5EF4-FFF2-40B4-BE49-F238E27FC236}">
                <a16:creationId xmlns:a16="http://schemas.microsoft.com/office/drawing/2014/main" id="{B1DA8A2E-0460-D4F8-6DBC-4C48DAAF8F1D}"/>
              </a:ext>
            </a:extLst>
          </p:cNvPr>
          <p:cNvSpPr/>
          <p:nvPr/>
        </p:nvSpPr>
        <p:spPr>
          <a:xfrm>
            <a:off x="1228727" y="1557339"/>
            <a:ext cx="9486900" cy="2264568"/>
          </a:xfrm>
          <a:prstGeom prst="ellipse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0" i="0" u="sng" dirty="0">
                <a:solidFill>
                  <a:schemeClr val="bg1"/>
                </a:solidFill>
                <a:effectLst/>
                <a:latin typeface="Aharoni" panose="02010803020104030203" pitchFamily="2" charset="-79"/>
                <a:cs typeface="Aharoni" panose="02010803020104030203" pitchFamily="2" charset="-79"/>
              </a:rPr>
              <a:t>Module: </a:t>
            </a:r>
            <a:r>
              <a:rPr lang="en-US" sz="3200" b="0" i="0" dirty="0">
                <a:solidFill>
                  <a:schemeClr val="bg1"/>
                </a:solidFill>
                <a:effectLst/>
                <a:latin typeface="Aharoni" panose="02010803020104030203" pitchFamily="2" charset="-79"/>
                <a:cs typeface="Aharoni" panose="02010803020104030203" pitchFamily="2" charset="-79"/>
              </a:rPr>
              <a:t>INTRODUCTION TO ECONOMICS</a:t>
            </a:r>
            <a:endParaRPr lang="fr-FR" sz="3200" dirty="0">
              <a:latin typeface="Aharoni" panose="02010803020104030203" pitchFamily="2" charset="-79"/>
              <a:cs typeface="Aharoni" panose="02010803020104030203" pitchFamily="2" charset="-79"/>
            </a:endParaRPr>
          </a:p>
          <a:p>
            <a:pPr algn="ctr"/>
            <a:endParaRPr lang="fr-FR" dirty="0"/>
          </a:p>
        </p:txBody>
      </p:sp>
      <p:sp>
        <p:nvSpPr>
          <p:cNvPr id="8" name="TextBox 7">
            <a:extLst>
              <a:ext uri="{FF2B5EF4-FFF2-40B4-BE49-F238E27FC236}">
                <a16:creationId xmlns:a16="http://schemas.microsoft.com/office/drawing/2014/main" id="{DB9E8B49-FDB1-6DBA-7DCE-B42F3AF42A7C}"/>
              </a:ext>
            </a:extLst>
          </p:cNvPr>
          <p:cNvSpPr txBox="1"/>
          <p:nvPr/>
        </p:nvSpPr>
        <p:spPr>
          <a:xfrm>
            <a:off x="2078834" y="4011259"/>
            <a:ext cx="736520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b="0" i="1" dirty="0">
                <a:solidFill>
                  <a:schemeClr val="bg1"/>
                </a:solidFill>
                <a:effectLst/>
                <a:latin typeface="Aharoni" panose="02010803020104030203" pitchFamily="2" charset="-79"/>
                <a:cs typeface="Aharoni" panose="02010803020104030203" pitchFamily="2" charset="-79"/>
              </a:rPr>
              <a:t>Dose N°01: </a:t>
            </a:r>
            <a:r>
              <a:rPr lang="en-US" sz="2400"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THE NATURE AND SCOPE OF ECONOMICS</a:t>
            </a:r>
            <a:r>
              <a:rPr lang="en-US" sz="2000" b="0" i="1" dirty="0">
                <a:solidFill>
                  <a:schemeClr val="bg1"/>
                </a:solidFill>
                <a:effectLst/>
                <a:latin typeface="Aharoni" panose="02010803020104030203" pitchFamily="2" charset="-79"/>
                <a:cs typeface="Aharoni" panose="02010803020104030203" pitchFamily="2" charset="-79"/>
              </a:rPr>
              <a:t> </a:t>
            </a:r>
            <a:endParaRPr lang="fr-FR" sz="3200" dirty="0">
              <a:latin typeface="Aharoni" panose="02010803020104030203" pitchFamily="2" charset="-79"/>
              <a:cs typeface="Aharoni" panose="02010803020104030203" pitchFamily="2" charset="-79"/>
            </a:endParaRPr>
          </a:p>
        </p:txBody>
      </p:sp>
      <p:pic>
        <p:nvPicPr>
          <p:cNvPr id="9" name="Picture 8">
            <a:extLst>
              <a:ext uri="{FF2B5EF4-FFF2-40B4-BE49-F238E27FC236}">
                <a16:creationId xmlns:a16="http://schemas.microsoft.com/office/drawing/2014/main" id="{82197D4C-B64A-0F10-4F21-E4B960ABBBB6}"/>
              </a:ext>
            </a:extLst>
          </p:cNvPr>
          <p:cNvPicPr>
            <a:picLocks noChangeAspect="1"/>
          </p:cNvPicPr>
          <p:nvPr/>
        </p:nvPicPr>
        <p:blipFill>
          <a:blip r:embed="rId2"/>
          <a:stretch>
            <a:fillRect/>
          </a:stretch>
        </p:blipFill>
        <p:spPr>
          <a:xfrm>
            <a:off x="0" y="5221721"/>
            <a:ext cx="4296512" cy="1636279"/>
          </a:xfrm>
          <a:prstGeom prst="rect">
            <a:avLst/>
          </a:prstGeom>
        </p:spPr>
      </p:pic>
    </p:spTree>
    <p:extLst>
      <p:ext uri="{BB962C8B-B14F-4D97-AF65-F5344CB8AC3E}">
        <p14:creationId xmlns:p14="http://schemas.microsoft.com/office/powerpoint/2010/main" val="23876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AF4C-25B3-9697-A570-E8EBE3D12B2A}"/>
              </a:ext>
            </a:extLst>
          </p:cNvPr>
          <p:cNvSpPr>
            <a:spLocks noGrp="1"/>
          </p:cNvSpPr>
          <p:nvPr>
            <p:ph type="title"/>
          </p:nvPr>
        </p:nvSpPr>
        <p:spPr>
          <a:xfrm>
            <a:off x="2111304" y="292893"/>
            <a:ext cx="7958744" cy="1033463"/>
          </a:xfrm>
        </p:spPr>
        <p:style>
          <a:lnRef idx="1">
            <a:schemeClr val="accent3"/>
          </a:lnRef>
          <a:fillRef idx="2">
            <a:schemeClr val="accent3"/>
          </a:fillRef>
          <a:effectRef idx="1">
            <a:schemeClr val="accent3"/>
          </a:effectRef>
          <a:fontRef idx="minor">
            <a:schemeClr val="dk1"/>
          </a:fontRef>
        </p:style>
        <p:txBody>
          <a:bodyPr/>
          <a:lstStyle/>
          <a:p>
            <a:r>
              <a:rPr lang="en-US" i="0" dirty="0">
                <a:solidFill>
                  <a:schemeClr val="accent1">
                    <a:lumMod val="75000"/>
                  </a:schemeClr>
                </a:solidFill>
                <a:effectLst/>
                <a:latin typeface="Söhne"/>
              </a:rPr>
              <a:t>Topics to cover in the next session</a:t>
            </a:r>
            <a:endParaRPr lang="fr-FR" dirty="0">
              <a:solidFill>
                <a:schemeClr val="accent1">
                  <a:lumMod val="75000"/>
                </a:schemeClr>
              </a:solidFill>
            </a:endParaRPr>
          </a:p>
        </p:txBody>
      </p:sp>
      <p:sp>
        <p:nvSpPr>
          <p:cNvPr id="3" name="Content Placeholder 2">
            <a:extLst>
              <a:ext uri="{FF2B5EF4-FFF2-40B4-BE49-F238E27FC236}">
                <a16:creationId xmlns:a16="http://schemas.microsoft.com/office/drawing/2014/main" id="{281B0329-FC73-A8D6-4DC5-4DA62E079C77}"/>
              </a:ext>
            </a:extLst>
          </p:cNvPr>
          <p:cNvSpPr>
            <a:spLocks noGrp="1"/>
          </p:cNvSpPr>
          <p:nvPr>
            <p:ph idx="1"/>
          </p:nvPr>
        </p:nvSpPr>
        <p:spPr>
          <a:xfrm>
            <a:off x="500064" y="1814513"/>
            <a:ext cx="11272836" cy="4750593"/>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nSpc>
                <a:spcPct val="100000"/>
              </a:lnSpc>
            </a:pPr>
            <a:r>
              <a:rPr lang="fr-FR" sz="7600" b="1" dirty="0" err="1">
                <a:latin typeface="Agency FB" panose="020B0503020202020204" pitchFamily="34" charset="0"/>
                <a:cs typeface="Aharoni" panose="02010803020104030203" pitchFamily="2" charset="-79"/>
              </a:rPr>
              <a:t>Needs</a:t>
            </a:r>
            <a:r>
              <a:rPr lang="fr-FR" sz="7600" b="1" dirty="0">
                <a:latin typeface="Agency FB" panose="020B0503020202020204" pitchFamily="34" charset="0"/>
                <a:cs typeface="Aharoni" panose="02010803020104030203" pitchFamily="2" charset="-79"/>
              </a:rPr>
              <a:t>, </a:t>
            </a:r>
            <a:r>
              <a:rPr lang="fr-FR" sz="7600" b="1" dirty="0" err="1">
                <a:latin typeface="Agency FB" panose="020B0503020202020204" pitchFamily="34" charset="0"/>
                <a:cs typeface="Aharoni" panose="02010803020104030203" pitchFamily="2" charset="-79"/>
              </a:rPr>
              <a:t>resources</a:t>
            </a:r>
            <a:r>
              <a:rPr lang="fr-FR" sz="7600" b="1" dirty="0">
                <a:latin typeface="Agency FB" panose="020B0503020202020204" pitchFamily="34" charset="0"/>
                <a:cs typeface="Aharoni" panose="02010803020104030203" pitchFamily="2" charset="-79"/>
              </a:rPr>
              <a:t> and </a:t>
            </a:r>
            <a:r>
              <a:rPr lang="fr-FR" sz="7600" b="1" dirty="0" err="1">
                <a:latin typeface="Agency FB" panose="020B0503020202020204" pitchFamily="34" charset="0"/>
                <a:cs typeface="Aharoni" panose="02010803020104030203" pitchFamily="2" charset="-79"/>
              </a:rPr>
              <a:t>behavior</a:t>
            </a:r>
            <a:r>
              <a:rPr lang="fr-FR" sz="7600" b="1" dirty="0">
                <a:latin typeface="Agency FB" panose="020B0503020202020204" pitchFamily="34" charset="0"/>
                <a:cs typeface="Aharoni" panose="02010803020104030203" pitchFamily="2" charset="-79"/>
              </a:rPr>
              <a:t>.</a:t>
            </a:r>
            <a:endParaRPr lang="fr-FR" sz="7600" b="1" dirty="0">
              <a:latin typeface="Agency FB" panose="020B0503020202020204" pitchFamily="34" charset="0"/>
            </a:endParaRPr>
          </a:p>
          <a:p>
            <a:pPr>
              <a:lnSpc>
                <a:spcPct val="100000"/>
              </a:lnSpc>
            </a:pPr>
            <a:r>
              <a:rPr lang="fr-FR" sz="7600" b="1" dirty="0">
                <a:latin typeface="Agency FB" panose="020B0503020202020204" pitchFamily="34" charset="0"/>
              </a:rPr>
              <a:t>Main concepts in </a:t>
            </a:r>
            <a:r>
              <a:rPr lang="fr-FR" sz="7600" b="1" dirty="0" err="1">
                <a:latin typeface="Agency FB" panose="020B0503020202020204" pitchFamily="34" charset="0"/>
              </a:rPr>
              <a:t>economics</a:t>
            </a:r>
            <a:r>
              <a:rPr lang="fr-FR" sz="7600" b="1" dirty="0">
                <a:latin typeface="Agency FB" panose="020B0503020202020204" pitchFamily="34" charset="0"/>
              </a:rPr>
              <a:t> </a:t>
            </a:r>
          </a:p>
          <a:p>
            <a:pPr>
              <a:lnSpc>
                <a:spcPct val="107000"/>
              </a:lnSpc>
              <a:spcAft>
                <a:spcPts val="800"/>
              </a:spcAft>
            </a:pPr>
            <a:r>
              <a:rPr lang="en-US" sz="7600" b="1" kern="100" dirty="0">
                <a:effectLst/>
                <a:latin typeface="Agency FB" panose="020B0503020202020204" pitchFamily="34" charset="0"/>
                <a:ea typeface="Calibri" panose="020F0502020204030204" pitchFamily="34" charset="0"/>
                <a:cs typeface="Arial" panose="020B0604020202020204" pitchFamily="34" charset="0"/>
              </a:rPr>
              <a:t>Foundations of Economic Science</a:t>
            </a:r>
            <a:endParaRPr lang="fr-FR" sz="7600" b="1" kern="100" dirty="0">
              <a:effectLst/>
              <a:latin typeface="Agency FB" panose="020B0503020202020204" pitchFamily="34" charset="0"/>
              <a:ea typeface="Calibri" panose="020F0502020204030204" pitchFamily="34" charset="0"/>
              <a:cs typeface="Arial" panose="020B0604020202020204" pitchFamily="34" charset="0"/>
            </a:endParaRPr>
          </a:p>
          <a:p>
            <a:pPr marL="0" lvl="0" indent="0" algn="ctr">
              <a:lnSpc>
                <a:spcPct val="107000"/>
              </a:lnSpc>
              <a:buNone/>
            </a:pPr>
            <a:r>
              <a:rPr lang="en-US" sz="5800" kern="100" dirty="0">
                <a:effectLst/>
                <a:latin typeface="Times New Roman" panose="02020603050405020304" pitchFamily="18" charset="0"/>
                <a:ea typeface="Calibri" panose="020F0502020204030204" pitchFamily="34" charset="0"/>
                <a:cs typeface="Arial" panose="020B0604020202020204" pitchFamily="34" charset="0"/>
              </a:rPr>
              <a:t>- Economic Science as the Science of Wealth </a:t>
            </a:r>
            <a:endParaRPr lang="fr-FR" sz="5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07000"/>
              </a:lnSpc>
              <a:buNone/>
            </a:pPr>
            <a:r>
              <a:rPr lang="en-US" sz="5800" kern="100" dirty="0">
                <a:effectLst/>
                <a:latin typeface="Times New Roman" panose="02020603050405020304" pitchFamily="18" charset="0"/>
                <a:ea typeface="Calibri" panose="020F0502020204030204" pitchFamily="34" charset="0"/>
                <a:cs typeface="Arial" panose="020B0604020202020204" pitchFamily="34" charset="0"/>
              </a:rPr>
              <a:t>- Economic Science as the Science of Exchanges </a:t>
            </a:r>
            <a:endParaRPr lang="fr-FR" sz="5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07000"/>
              </a:lnSpc>
              <a:spcAft>
                <a:spcPts val="800"/>
              </a:spcAft>
              <a:buNone/>
            </a:pPr>
            <a:r>
              <a:rPr lang="en-US" sz="5800" kern="100" dirty="0">
                <a:effectLst/>
                <a:latin typeface="Times New Roman" panose="02020603050405020304" pitchFamily="18" charset="0"/>
                <a:ea typeface="Calibri" panose="020F0502020204030204" pitchFamily="34" charset="0"/>
                <a:cs typeface="Arial" panose="020B0604020202020204" pitchFamily="34" charset="0"/>
              </a:rPr>
              <a:t>- Economic Science as the Science of Efficient and Timely Choices</a:t>
            </a:r>
            <a:endParaRPr lang="fr-FR" sz="58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0000"/>
              </a:lnSpc>
            </a:pPr>
            <a:endParaRPr lang="fr-FR" sz="3200" dirty="0"/>
          </a:p>
          <a:p>
            <a:pPr marL="0" indent="0">
              <a:buNone/>
            </a:pPr>
            <a:endParaRPr lang="fr-FR" dirty="0"/>
          </a:p>
        </p:txBody>
      </p:sp>
    </p:spTree>
    <p:extLst>
      <p:ext uri="{BB962C8B-B14F-4D97-AF65-F5344CB8AC3E}">
        <p14:creationId xmlns:p14="http://schemas.microsoft.com/office/powerpoint/2010/main" val="429432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1070957" y="2102679"/>
            <a:ext cx="10353761" cy="1326321"/>
          </a:xfrm>
        </p:spPr>
        <p:style>
          <a:lnRef idx="1">
            <a:schemeClr val="accent5"/>
          </a:lnRef>
          <a:fillRef idx="3">
            <a:schemeClr val="accent5"/>
          </a:fillRef>
          <a:effectRef idx="2">
            <a:schemeClr val="accent5"/>
          </a:effectRef>
          <a:fontRef idx="minor">
            <a:schemeClr val="lt1"/>
          </a:fontRef>
        </p:style>
        <p:txBody>
          <a:bodyPr>
            <a:normAutofit/>
          </a:bodyPr>
          <a:lstStyle/>
          <a:p>
            <a:r>
              <a:rPr lang="fr-FR" sz="4400" dirty="0"/>
              <a:t>To </a:t>
            </a:r>
            <a:r>
              <a:rPr lang="fr-FR" sz="4400" dirty="0" err="1"/>
              <a:t>be</a:t>
            </a:r>
            <a:r>
              <a:rPr lang="fr-FR" sz="4400" dirty="0"/>
              <a:t> </a:t>
            </a:r>
            <a:r>
              <a:rPr lang="fr-FR" sz="4400" dirty="0" err="1"/>
              <a:t>continued</a:t>
            </a:r>
            <a:r>
              <a:rPr lang="fr-FR" sz="4400" dirty="0"/>
              <a:t>…….;</a:t>
            </a:r>
          </a:p>
        </p:txBody>
      </p:sp>
    </p:spTree>
    <p:extLst>
      <p:ext uri="{BB962C8B-B14F-4D97-AF65-F5344CB8AC3E}">
        <p14:creationId xmlns:p14="http://schemas.microsoft.com/office/powerpoint/2010/main" val="151935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F83C-26CA-AC0F-6F41-A045F024BE14}"/>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sz="4400" b="1" u="sng" kern="100" dirty="0">
                <a:effectLst/>
                <a:latin typeface="Times New Roman" panose="02020603050405020304" pitchFamily="18" charset="0"/>
                <a:ea typeface="Calibri" panose="020F0502020204030204" pitchFamily="34" charset="0"/>
                <a:cs typeface="Arial" panose="020B0604020202020204" pitchFamily="34" charset="0"/>
              </a:rPr>
              <a:t>Chapter One: </a:t>
            </a:r>
            <a:br>
              <a:rPr lang="en-US" sz="4400" b="1" u="sng" kern="100" dirty="0">
                <a:effectLst/>
                <a:latin typeface="Times New Roman" panose="02020603050405020304" pitchFamily="18" charset="0"/>
                <a:ea typeface="Calibri" panose="020F0502020204030204" pitchFamily="34" charset="0"/>
                <a:cs typeface="Arial" panose="020B0604020202020204" pitchFamily="34" charset="0"/>
              </a:rPr>
            </a:br>
            <a:r>
              <a:rPr lang="en-US" sz="4400" b="1" u="sng" kern="100" dirty="0">
                <a:effectLst/>
                <a:latin typeface="Times New Roman" panose="02020603050405020304" pitchFamily="18" charset="0"/>
                <a:ea typeface="Calibri" panose="020F0502020204030204" pitchFamily="34" charset="0"/>
                <a:cs typeface="Arial" panose="020B0604020202020204" pitchFamily="34" charset="0"/>
              </a:rPr>
              <a:t>Introduction to Economic Analysis</a:t>
            </a:r>
            <a:br>
              <a:rPr lang="fr-FR" sz="44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Content Placeholder 2">
            <a:extLst>
              <a:ext uri="{FF2B5EF4-FFF2-40B4-BE49-F238E27FC236}">
                <a16:creationId xmlns:a16="http://schemas.microsoft.com/office/drawing/2014/main" id="{78ECC313-A446-8FC5-0EFA-A9EEF3F91737}"/>
              </a:ext>
            </a:extLst>
          </p:cNvPr>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lnSpc>
                <a:spcPct val="107000"/>
              </a:lnSpc>
              <a:spcAft>
                <a:spcPts val="800"/>
              </a:spcAft>
            </a:pPr>
            <a:r>
              <a:rPr lang="en-US"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Introductory Elements in Economic Science: Key Notions and Concepts in Economics (Preliminary Definitions)</a:t>
            </a:r>
            <a:endParaRPr lang="fr-FR"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Part One: FUNDAMENTAL CONCEPTS</a:t>
            </a:r>
          </a:p>
          <a:p>
            <a:pPr algn="ctr">
              <a:lnSpc>
                <a:spcPct val="107000"/>
              </a:lnSpc>
              <a:spcAft>
                <a:spcPts val="800"/>
              </a:spcAft>
            </a:pPr>
            <a:r>
              <a:rPr lang="en-US"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1. THE NATURE AND SCOPE OF ECONOMICS </a:t>
            </a:r>
          </a:p>
          <a:p>
            <a:pPr algn="ctr">
              <a:lnSpc>
                <a:spcPct val="107000"/>
              </a:lnSpc>
              <a:spcAft>
                <a:spcPts val="800"/>
              </a:spcAft>
            </a:pPr>
            <a:r>
              <a:rPr lang="en-US"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What is economics? </a:t>
            </a:r>
          </a:p>
          <a:p>
            <a:pPr algn="ctr">
              <a:lnSpc>
                <a:spcPct val="107000"/>
              </a:lnSpc>
              <a:spcAft>
                <a:spcPts val="800"/>
              </a:spcAft>
            </a:pPr>
            <a:r>
              <a:rPr lang="en-US"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Object of study?</a:t>
            </a:r>
          </a:p>
          <a:p>
            <a:pPr algn="ctr">
              <a:lnSpc>
                <a:spcPct val="107000"/>
              </a:lnSpc>
              <a:spcAft>
                <a:spcPts val="800"/>
              </a:spcAft>
            </a:pPr>
            <a:r>
              <a:rPr lang="en-US"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Why study economics?</a:t>
            </a:r>
          </a:p>
          <a:p>
            <a:pPr marL="0" indent="0" algn="ctr">
              <a:lnSpc>
                <a:spcPct val="107000"/>
              </a:lnSpc>
              <a:spcAft>
                <a:spcPts val="800"/>
              </a:spcAft>
              <a:buNone/>
            </a:pPr>
            <a:r>
              <a:rPr lang="en-US" b="1" kern="100" dirty="0">
                <a:solidFill>
                  <a:schemeClr val="bg1"/>
                </a:solidFill>
                <a:effectLst/>
                <a:latin typeface="Agency FB" panose="020B0503020202020204" pitchFamily="34" charset="0"/>
                <a:ea typeface="Calibri" panose="020F0502020204030204" pitchFamily="34" charset="0"/>
                <a:cs typeface="Arial" panose="020B0604020202020204" pitchFamily="34" charset="0"/>
              </a:rPr>
              <a:t> </a:t>
            </a:r>
            <a:endParaRPr lang="fr-FR"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401657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bg/>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
                                            <p:txEl>
                                              <p:pRg st="2" end="2"/>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xEl>
                                              <p:pRg st="3" end="3"/>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
                                            <p:txEl>
                                              <p:pRg st="4" end="4"/>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3">
                                            <p:txEl>
                                              <p:pRg st="5" end="5"/>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4B8B-ADCA-CEF9-A762-D34391784E0B}"/>
              </a:ext>
            </a:extLst>
          </p:cNvPr>
          <p:cNvSpPr>
            <a:spLocks noGrp="1"/>
          </p:cNvSpPr>
          <p:nvPr>
            <p:ph type="title"/>
          </p:nvPr>
        </p:nvSpPr>
        <p:spPr>
          <a:xfrm>
            <a:off x="2147023" y="535781"/>
            <a:ext cx="7887305" cy="1062038"/>
          </a:xfrm>
        </p:spPr>
        <p:style>
          <a:lnRef idx="1">
            <a:schemeClr val="accent2"/>
          </a:lnRef>
          <a:fillRef idx="2">
            <a:schemeClr val="accent2"/>
          </a:fillRef>
          <a:effectRef idx="1">
            <a:schemeClr val="accent2"/>
          </a:effectRef>
          <a:fontRef idx="minor">
            <a:schemeClr val="dk1"/>
          </a:fontRef>
        </p:style>
        <p:txBody>
          <a:bodyPr/>
          <a:lstStyle/>
          <a:p>
            <a:r>
              <a:rPr lang="fr-FR" i="0" dirty="0" err="1">
                <a:effectLst/>
                <a:latin typeface="Söhne"/>
              </a:rPr>
              <a:t>etymological</a:t>
            </a:r>
            <a:r>
              <a:rPr lang="fr-FR" i="0" dirty="0">
                <a:effectLst/>
                <a:latin typeface="Söhne"/>
              </a:rPr>
              <a:t> </a:t>
            </a:r>
            <a:r>
              <a:rPr lang="fr-FR" i="0" dirty="0" err="1">
                <a:effectLst/>
                <a:latin typeface="Söhne"/>
              </a:rPr>
              <a:t>definition</a:t>
            </a:r>
            <a:r>
              <a:rPr lang="fr-FR" i="0" dirty="0">
                <a:effectLst/>
                <a:latin typeface="Söhne"/>
              </a:rPr>
              <a:t> </a:t>
            </a:r>
            <a:endParaRPr lang="fr-FR" dirty="0"/>
          </a:p>
        </p:txBody>
      </p:sp>
      <p:sp>
        <p:nvSpPr>
          <p:cNvPr id="3" name="Content Placeholder 2">
            <a:extLst>
              <a:ext uri="{FF2B5EF4-FFF2-40B4-BE49-F238E27FC236}">
                <a16:creationId xmlns:a16="http://schemas.microsoft.com/office/drawing/2014/main" id="{D2A86130-5A7D-8F62-A4D4-B60F54EED483}"/>
              </a:ext>
            </a:extLst>
          </p:cNvPr>
          <p:cNvSpPr>
            <a:spLocks noGrp="1"/>
          </p:cNvSpPr>
          <p:nvPr>
            <p:ph idx="1"/>
          </p:nvPr>
        </p:nvSpPr>
        <p:spPr>
          <a:xfrm>
            <a:off x="671513" y="1757363"/>
            <a:ext cx="11110394" cy="4672012"/>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r>
              <a:rPr lang="en-US" sz="4400" b="1" i="1" u="sng" dirty="0">
                <a:effectLst/>
                <a:latin typeface="Abadi" panose="020B0604020104020204" pitchFamily="34" charset="0"/>
              </a:rPr>
              <a:t>In Latin, </a:t>
            </a:r>
            <a:r>
              <a:rPr lang="en-US" sz="4400" b="1" i="0" dirty="0">
                <a:effectLst/>
                <a:latin typeface="Abadi" panose="020B0604020104020204" pitchFamily="34" charset="0"/>
              </a:rPr>
              <a:t>the word "Economía" is derived from the combination of "</a:t>
            </a:r>
            <a:r>
              <a:rPr lang="en-US" sz="4400" b="1" i="0" dirty="0">
                <a:effectLst/>
                <a:highlight>
                  <a:srgbClr val="000080"/>
                </a:highlight>
                <a:latin typeface="Abadi" panose="020B0604020104020204" pitchFamily="34" charset="0"/>
              </a:rPr>
              <a:t>oikos" (</a:t>
            </a:r>
            <a:r>
              <a:rPr lang="en-US" sz="4400" b="1" i="0" dirty="0">
                <a:effectLst/>
                <a:latin typeface="Abadi" panose="020B0604020104020204" pitchFamily="34" charset="0"/>
              </a:rPr>
              <a:t>house) and "</a:t>
            </a:r>
            <a:r>
              <a:rPr lang="en-US" sz="4400" b="1" i="0" dirty="0">
                <a:effectLst/>
                <a:highlight>
                  <a:srgbClr val="000080"/>
                </a:highlight>
                <a:latin typeface="Abadi" panose="020B0604020104020204" pitchFamily="34" charset="0"/>
              </a:rPr>
              <a:t>nomos</a:t>
            </a:r>
            <a:r>
              <a:rPr lang="en-US" sz="4400" b="1" i="0" dirty="0">
                <a:effectLst/>
                <a:latin typeface="Abadi" panose="020B0604020104020204" pitchFamily="34" charset="0"/>
              </a:rPr>
              <a:t>" (law or management). According to Aristotle, who lived in 384 BC, "Economía" means the science or study of household management. </a:t>
            </a:r>
          </a:p>
          <a:p>
            <a:pPr marL="0" indent="0">
              <a:buNone/>
            </a:pPr>
            <a:endParaRPr lang="fr-FR" dirty="0"/>
          </a:p>
        </p:txBody>
      </p:sp>
    </p:spTree>
    <p:extLst>
      <p:ext uri="{BB962C8B-B14F-4D97-AF65-F5344CB8AC3E}">
        <p14:creationId xmlns:p14="http://schemas.microsoft.com/office/powerpoint/2010/main" val="266037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5368-BF66-788F-A3DE-D2EC597FB1DA}"/>
              </a:ext>
            </a:extLst>
          </p:cNvPr>
          <p:cNvSpPr>
            <a:spLocks noGrp="1"/>
          </p:cNvSpPr>
          <p:nvPr>
            <p:ph type="title"/>
          </p:nvPr>
        </p:nvSpPr>
        <p:spPr>
          <a:xfrm>
            <a:off x="913795" y="495300"/>
            <a:ext cx="10353761" cy="1326321"/>
          </a:xfrm>
        </p:spPr>
        <p:style>
          <a:lnRef idx="1">
            <a:schemeClr val="accent1"/>
          </a:lnRef>
          <a:fillRef idx="2">
            <a:schemeClr val="accent1"/>
          </a:fillRef>
          <a:effectRef idx="1">
            <a:schemeClr val="accent1"/>
          </a:effectRef>
          <a:fontRef idx="minor">
            <a:schemeClr val="dk1"/>
          </a:fontRef>
        </p:style>
        <p:txBody>
          <a:bodyPr/>
          <a:lstStyle/>
          <a:p>
            <a:r>
              <a:rPr lang="fr-FR" dirty="0"/>
              <a:t>Main </a:t>
            </a:r>
            <a:r>
              <a:rPr lang="en-US" dirty="0"/>
              <a:t>definitions</a:t>
            </a:r>
            <a:r>
              <a:rPr lang="fr-FR" dirty="0"/>
              <a:t> of </a:t>
            </a:r>
            <a:r>
              <a:rPr lang="en-US" dirty="0"/>
              <a:t>economics</a:t>
            </a:r>
          </a:p>
        </p:txBody>
      </p:sp>
      <p:sp>
        <p:nvSpPr>
          <p:cNvPr id="3" name="Content Placeholder 2">
            <a:extLst>
              <a:ext uri="{FF2B5EF4-FFF2-40B4-BE49-F238E27FC236}">
                <a16:creationId xmlns:a16="http://schemas.microsoft.com/office/drawing/2014/main" id="{8E082078-135B-33C3-73B1-ED9F2C2B1F19}"/>
              </a:ext>
            </a:extLst>
          </p:cNvPr>
          <p:cNvSpPr>
            <a:spLocks noGrp="1"/>
          </p:cNvSpPr>
          <p:nvPr>
            <p:ph idx="1"/>
          </p:nvPr>
        </p:nvSpPr>
        <p:spPr>
          <a:xfrm>
            <a:off x="913795" y="2071688"/>
            <a:ext cx="10353762" cy="3971925"/>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b="1" i="0" dirty="0">
                <a:effectLst/>
                <a:latin typeface="AvertaStd"/>
              </a:rPr>
              <a:t>According to Adam Smith’s definition, economics is termed as the </a:t>
            </a:r>
            <a:r>
              <a:rPr lang="en-US" sz="4000" b="1" i="1" dirty="0">
                <a:effectLst/>
                <a:latin typeface="AvertaStd"/>
              </a:rPr>
              <a:t>“science of wealth”. </a:t>
            </a:r>
          </a:p>
          <a:p>
            <a:pPr algn="ctr"/>
            <a:r>
              <a:rPr lang="fr-FR" sz="4000" b="1" dirty="0"/>
              <a:t> </a:t>
            </a:r>
            <a:r>
              <a:rPr lang="en-US" sz="4000" b="1" dirty="0">
                <a:effectLst/>
                <a:latin typeface="AvertaStd"/>
              </a:rPr>
              <a:t>According to Alfred Marshall, economics is defined as the </a:t>
            </a:r>
            <a:r>
              <a:rPr lang="en-US" sz="4000" b="1" i="1" dirty="0">
                <a:effectLst/>
                <a:latin typeface="AvertaStd"/>
              </a:rPr>
              <a:t>“means to ends”. </a:t>
            </a:r>
          </a:p>
          <a:p>
            <a:pPr marL="0" indent="0">
              <a:buNone/>
            </a:pPr>
            <a:endParaRPr lang="fr-FR" sz="3200" b="1" dirty="0"/>
          </a:p>
        </p:txBody>
      </p:sp>
    </p:spTree>
    <p:extLst>
      <p:ext uri="{BB962C8B-B14F-4D97-AF65-F5344CB8AC3E}">
        <p14:creationId xmlns:p14="http://schemas.microsoft.com/office/powerpoint/2010/main" val="188610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5368-BF66-788F-A3DE-D2EC597FB1DA}"/>
              </a:ext>
            </a:extLst>
          </p:cNvPr>
          <p:cNvSpPr>
            <a:spLocks noGrp="1"/>
          </p:cNvSpPr>
          <p:nvPr>
            <p:ph type="title"/>
          </p:nvPr>
        </p:nvSpPr>
        <p:spPr>
          <a:xfrm>
            <a:off x="913795" y="495300"/>
            <a:ext cx="10353761" cy="1326321"/>
          </a:xfrm>
        </p:spPr>
        <p:style>
          <a:lnRef idx="1">
            <a:schemeClr val="accent1"/>
          </a:lnRef>
          <a:fillRef idx="2">
            <a:schemeClr val="accent1"/>
          </a:fillRef>
          <a:effectRef idx="1">
            <a:schemeClr val="accent1"/>
          </a:effectRef>
          <a:fontRef idx="minor">
            <a:schemeClr val="dk1"/>
          </a:fontRef>
        </p:style>
        <p:txBody>
          <a:bodyPr/>
          <a:lstStyle/>
          <a:p>
            <a:r>
              <a:rPr lang="fr-FR" dirty="0"/>
              <a:t>Main </a:t>
            </a:r>
            <a:r>
              <a:rPr lang="en-US" dirty="0"/>
              <a:t>definitions</a:t>
            </a:r>
            <a:r>
              <a:rPr lang="fr-FR" dirty="0"/>
              <a:t> of </a:t>
            </a:r>
            <a:r>
              <a:rPr lang="en-US" dirty="0"/>
              <a:t>economics</a:t>
            </a:r>
          </a:p>
        </p:txBody>
      </p:sp>
      <p:sp>
        <p:nvSpPr>
          <p:cNvPr id="3" name="Content Placeholder 2">
            <a:extLst>
              <a:ext uri="{FF2B5EF4-FFF2-40B4-BE49-F238E27FC236}">
                <a16:creationId xmlns:a16="http://schemas.microsoft.com/office/drawing/2014/main" id="{8E082078-135B-33C3-73B1-ED9F2C2B1F19}"/>
              </a:ext>
            </a:extLst>
          </p:cNvPr>
          <p:cNvSpPr>
            <a:spLocks noGrp="1"/>
          </p:cNvSpPr>
          <p:nvPr>
            <p:ph idx="1"/>
          </p:nvPr>
        </p:nvSpPr>
        <p:spPr>
          <a:xfrm>
            <a:off x="913795" y="2071688"/>
            <a:ext cx="10353762" cy="3971925"/>
          </a:xfrm>
        </p:spPr>
        <p:style>
          <a:lnRef idx="1">
            <a:schemeClr val="accent3"/>
          </a:lnRef>
          <a:fillRef idx="2">
            <a:schemeClr val="accent3"/>
          </a:fillRef>
          <a:effectRef idx="1">
            <a:schemeClr val="accent3"/>
          </a:effectRef>
          <a:fontRef idx="minor">
            <a:schemeClr val="dk1"/>
          </a:fontRef>
        </p:style>
        <p:txBody>
          <a:bodyPr>
            <a:normAutofit fontScale="92500"/>
          </a:bodyPr>
          <a:lstStyle/>
          <a:p>
            <a:pPr algn="just"/>
            <a:r>
              <a:rPr lang="en-US" sz="3200" b="0" i="0" dirty="0">
                <a:solidFill>
                  <a:schemeClr val="bg1"/>
                </a:solidFill>
                <a:effectLst/>
                <a:latin typeface="Open Sans" panose="020B0606030504020204" pitchFamily="34" charset="0"/>
              </a:rPr>
              <a:t>According to Samuelson, </a:t>
            </a:r>
            <a:r>
              <a:rPr lang="en-US" sz="3200" b="1" i="1" dirty="0">
                <a:solidFill>
                  <a:schemeClr val="bg1"/>
                </a:solidFill>
                <a:effectLst/>
                <a:latin typeface="Open Sans" panose="020B0606030504020204" pitchFamily="34" charset="0"/>
              </a:rPr>
              <a:t>“Economics is the study of how people and society choose, with or without the use of money, to employ scarce productive resources which could have alternative uses, to produce various commodities over time and distribute them for consumption now and in the future among various persons and groups of society.”</a:t>
            </a:r>
            <a:endParaRPr lang="fr-FR" sz="3600" b="1" i="1" dirty="0">
              <a:solidFill>
                <a:schemeClr val="bg1"/>
              </a:solidFill>
            </a:endParaRPr>
          </a:p>
        </p:txBody>
      </p:sp>
    </p:spTree>
    <p:extLst>
      <p:ext uri="{BB962C8B-B14F-4D97-AF65-F5344CB8AC3E}">
        <p14:creationId xmlns:p14="http://schemas.microsoft.com/office/powerpoint/2010/main" val="66447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5368-BF66-788F-A3DE-D2EC597FB1DA}"/>
              </a:ext>
            </a:extLst>
          </p:cNvPr>
          <p:cNvSpPr>
            <a:spLocks noGrp="1"/>
          </p:cNvSpPr>
          <p:nvPr>
            <p:ph type="title"/>
          </p:nvPr>
        </p:nvSpPr>
        <p:spPr>
          <a:xfrm>
            <a:off x="913795" y="495300"/>
            <a:ext cx="10353761" cy="1326321"/>
          </a:xfrm>
        </p:spPr>
        <p:style>
          <a:lnRef idx="1">
            <a:schemeClr val="accent1"/>
          </a:lnRef>
          <a:fillRef idx="2">
            <a:schemeClr val="accent1"/>
          </a:fillRef>
          <a:effectRef idx="1">
            <a:schemeClr val="accent1"/>
          </a:effectRef>
          <a:fontRef idx="minor">
            <a:schemeClr val="dk1"/>
          </a:fontRef>
        </p:style>
        <p:txBody>
          <a:bodyPr/>
          <a:lstStyle/>
          <a:p>
            <a:r>
              <a:rPr lang="fr-FR" dirty="0"/>
              <a:t>Main </a:t>
            </a:r>
            <a:r>
              <a:rPr lang="en-US" dirty="0"/>
              <a:t>definitions</a:t>
            </a:r>
            <a:r>
              <a:rPr lang="fr-FR" dirty="0"/>
              <a:t> of </a:t>
            </a:r>
            <a:r>
              <a:rPr lang="en-US" dirty="0"/>
              <a:t>economics</a:t>
            </a:r>
          </a:p>
        </p:txBody>
      </p:sp>
      <p:sp>
        <p:nvSpPr>
          <p:cNvPr id="3" name="Content Placeholder 2">
            <a:extLst>
              <a:ext uri="{FF2B5EF4-FFF2-40B4-BE49-F238E27FC236}">
                <a16:creationId xmlns:a16="http://schemas.microsoft.com/office/drawing/2014/main" id="{8E082078-135B-33C3-73B1-ED9F2C2B1F19}"/>
              </a:ext>
            </a:extLst>
          </p:cNvPr>
          <p:cNvSpPr>
            <a:spLocks noGrp="1"/>
          </p:cNvSpPr>
          <p:nvPr>
            <p:ph idx="1"/>
          </p:nvPr>
        </p:nvSpPr>
        <p:spPr>
          <a:xfrm>
            <a:off x="913795" y="2071688"/>
            <a:ext cx="10353762" cy="3971925"/>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r>
              <a:rPr lang="en-US" sz="3600" b="0" i="0" dirty="0">
                <a:solidFill>
                  <a:schemeClr val="bg1"/>
                </a:solidFill>
                <a:effectLst/>
                <a:latin typeface="Söhne"/>
              </a:rPr>
              <a:t>According to the definition given by Lionel Robbins, the main objective of economics is </a:t>
            </a:r>
            <a:r>
              <a:rPr lang="en-US" sz="3600" b="1" i="1" dirty="0">
                <a:solidFill>
                  <a:schemeClr val="bg1"/>
                </a:solidFill>
                <a:effectLst/>
                <a:latin typeface="Söhne"/>
              </a:rPr>
              <a:t>the appropriate allocation of scarce resources</a:t>
            </a:r>
            <a:r>
              <a:rPr lang="en-US" sz="3600" b="0" i="0" dirty="0">
                <a:solidFill>
                  <a:schemeClr val="bg1"/>
                </a:solidFill>
                <a:effectLst/>
                <a:latin typeface="Söhne"/>
              </a:rPr>
              <a:t>. This definition </a:t>
            </a:r>
            <a:r>
              <a:rPr lang="en-US" sz="3600" b="1" i="1" dirty="0">
                <a:solidFill>
                  <a:schemeClr val="bg1"/>
                </a:solidFill>
                <a:effectLst/>
                <a:latin typeface="Söhne"/>
              </a:rPr>
              <a:t>studies the relationship between human behavior and the use of resources that are scarce to meet requirements.</a:t>
            </a:r>
            <a:endParaRPr lang="fr-FR" sz="4400" b="1" i="1" dirty="0">
              <a:solidFill>
                <a:schemeClr val="bg1"/>
              </a:solidFill>
            </a:endParaRPr>
          </a:p>
        </p:txBody>
      </p:sp>
    </p:spTree>
    <p:extLst>
      <p:ext uri="{BB962C8B-B14F-4D97-AF65-F5344CB8AC3E}">
        <p14:creationId xmlns:p14="http://schemas.microsoft.com/office/powerpoint/2010/main" val="220071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818B-9463-7CF8-1A41-AEFCFDC5A3AE}"/>
              </a:ext>
            </a:extLst>
          </p:cNvPr>
          <p:cNvSpPr>
            <a:spLocks noGrp="1"/>
          </p:cNvSpPr>
          <p:nvPr>
            <p:ph type="title"/>
          </p:nvPr>
        </p:nvSpPr>
        <p:spPr>
          <a:xfrm>
            <a:off x="838200" y="365126"/>
            <a:ext cx="10515600" cy="934286"/>
          </a:xfrm>
        </p:spPr>
        <p:txBody>
          <a:bodyPr>
            <a:normAutofit/>
          </a:bodyPr>
          <a:lstStyle/>
          <a:p>
            <a:r>
              <a:rPr lang="en-US" b="1" kern="100" dirty="0">
                <a:effectLst/>
                <a:latin typeface="Times New Roman" panose="02020603050405020304" pitchFamily="18" charset="0"/>
                <a:ea typeface="Calibri" panose="020F0502020204030204" pitchFamily="34" charset="0"/>
                <a:cs typeface="Arial" panose="020B0604020202020204" pitchFamily="34" charset="0"/>
              </a:rPr>
              <a:t>What is economics?</a:t>
            </a:r>
            <a:endParaRPr lang="fr-FR" dirty="0"/>
          </a:p>
        </p:txBody>
      </p:sp>
      <p:sp>
        <p:nvSpPr>
          <p:cNvPr id="3" name="Content Placeholder 2">
            <a:extLst>
              <a:ext uri="{FF2B5EF4-FFF2-40B4-BE49-F238E27FC236}">
                <a16:creationId xmlns:a16="http://schemas.microsoft.com/office/drawing/2014/main" id="{25FEE228-93A6-DCCF-5139-CEC5207B3611}"/>
              </a:ext>
            </a:extLst>
          </p:cNvPr>
          <p:cNvSpPr>
            <a:spLocks noGrp="1"/>
          </p:cNvSpPr>
          <p:nvPr>
            <p:ph idx="1"/>
          </p:nvPr>
        </p:nvSpPr>
        <p:spPr>
          <a:xfrm>
            <a:off x="838200" y="1764013"/>
            <a:ext cx="10515600" cy="1745348"/>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t>Basically</a:t>
            </a:r>
            <a:r>
              <a:rPr lang="fr-FR" b="1" dirty="0"/>
              <a:t>,</a:t>
            </a:r>
          </a:p>
          <a:p>
            <a:pPr marL="0" indent="0" algn="ctr">
              <a:buNone/>
            </a:pPr>
            <a:r>
              <a:rPr lang="en-US" b="1" dirty="0"/>
              <a:t>”</a:t>
            </a:r>
            <a:r>
              <a:rPr lang="fr-FR" b="1" dirty="0"/>
              <a:t> </a:t>
            </a:r>
            <a:r>
              <a:rPr lang="en-US" b="1" dirty="0"/>
              <a:t>Economics is a </a:t>
            </a:r>
            <a:r>
              <a:rPr lang="en-US" b="1" u="sng" dirty="0">
                <a:effectLst>
                  <a:outerShdw blurRad="38100" dist="38100" dir="2700000" algn="tl">
                    <a:srgbClr val="000000">
                      <a:alpha val="43137"/>
                    </a:srgbClr>
                  </a:outerShdw>
                </a:effectLst>
              </a:rPr>
              <a:t>study</a:t>
            </a:r>
            <a:r>
              <a:rPr lang="en-US" b="1" dirty="0"/>
              <a:t> of the ways in which people </a:t>
            </a:r>
            <a:r>
              <a:rPr lang="en-US" b="1" i="1" u="sng" dirty="0"/>
              <a:t>use resources </a:t>
            </a:r>
            <a:r>
              <a:rPr lang="en-US" b="1" dirty="0"/>
              <a:t>to satisfy their </a:t>
            </a:r>
            <a:r>
              <a:rPr lang="en-US" b="1" i="1" u="sng" dirty="0"/>
              <a:t>wants</a:t>
            </a:r>
            <a:r>
              <a:rPr lang="en-US" b="1" dirty="0"/>
              <a:t>”</a:t>
            </a:r>
            <a:endParaRPr lang="fr-FR" b="1" dirty="0"/>
          </a:p>
        </p:txBody>
      </p:sp>
      <p:sp>
        <p:nvSpPr>
          <p:cNvPr id="4" name="Thought Bubble: Cloud 3">
            <a:extLst>
              <a:ext uri="{FF2B5EF4-FFF2-40B4-BE49-F238E27FC236}">
                <a16:creationId xmlns:a16="http://schemas.microsoft.com/office/drawing/2014/main" id="{DECE3BE6-94C4-1D1D-A5D0-AAAB38C3CBB9}"/>
              </a:ext>
            </a:extLst>
          </p:cNvPr>
          <p:cNvSpPr/>
          <p:nvPr/>
        </p:nvSpPr>
        <p:spPr>
          <a:xfrm>
            <a:off x="3590222" y="4186989"/>
            <a:ext cx="5005137" cy="132491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 clothing, and</a:t>
            </a:r>
          </a:p>
          <a:p>
            <a:pPr algn="ctr"/>
            <a:r>
              <a:rPr lang="en-US" dirty="0"/>
              <a:t>Shelter, ….</a:t>
            </a:r>
            <a:endParaRPr lang="fr-FR" dirty="0"/>
          </a:p>
        </p:txBody>
      </p:sp>
      <p:sp>
        <p:nvSpPr>
          <p:cNvPr id="6" name="TextBox 5">
            <a:extLst>
              <a:ext uri="{FF2B5EF4-FFF2-40B4-BE49-F238E27FC236}">
                <a16:creationId xmlns:a16="http://schemas.microsoft.com/office/drawing/2014/main" id="{02D49BBD-1916-9EAF-3883-4D8CD49EF035}"/>
              </a:ext>
            </a:extLst>
          </p:cNvPr>
          <p:cNvSpPr txBox="1"/>
          <p:nvPr/>
        </p:nvSpPr>
        <p:spPr>
          <a:xfrm>
            <a:off x="3590222" y="5666315"/>
            <a:ext cx="132106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b="1" i="1" u="sng" dirty="0"/>
              <a:t>wants</a:t>
            </a:r>
            <a:endParaRPr lang="fr-FR" sz="2800" dirty="0"/>
          </a:p>
        </p:txBody>
      </p:sp>
      <p:sp>
        <p:nvSpPr>
          <p:cNvPr id="7" name="Arrow: Curved Left 6">
            <a:extLst>
              <a:ext uri="{FF2B5EF4-FFF2-40B4-BE49-F238E27FC236}">
                <a16:creationId xmlns:a16="http://schemas.microsoft.com/office/drawing/2014/main" id="{629AB8F7-DC95-C2BF-C117-1EF996693042}"/>
              </a:ext>
            </a:extLst>
          </p:cNvPr>
          <p:cNvSpPr/>
          <p:nvPr/>
        </p:nvSpPr>
        <p:spPr>
          <a:xfrm rot="14390327">
            <a:off x="2075838" y="3052810"/>
            <a:ext cx="1246818" cy="24192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TextBox 8">
            <a:extLst>
              <a:ext uri="{FF2B5EF4-FFF2-40B4-BE49-F238E27FC236}">
                <a16:creationId xmlns:a16="http://schemas.microsoft.com/office/drawing/2014/main" id="{11B8D639-517A-B448-B929-60966E50686C}"/>
              </a:ext>
            </a:extLst>
          </p:cNvPr>
          <p:cNvSpPr txBox="1"/>
          <p:nvPr/>
        </p:nvSpPr>
        <p:spPr>
          <a:xfrm>
            <a:off x="209350" y="5481649"/>
            <a:ext cx="303436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400" b="1" dirty="0" err="1">
                <a:latin typeface="Agency FB" panose="020B0503020202020204" pitchFamily="34" charset="0"/>
              </a:rPr>
              <a:t>our</a:t>
            </a:r>
            <a:r>
              <a:rPr lang="fr-FR" sz="2400" b="1" dirty="0">
                <a:latin typeface="Agency FB" panose="020B0503020202020204" pitchFamily="34" charset="0"/>
              </a:rPr>
              <a:t> </a:t>
            </a:r>
            <a:r>
              <a:rPr lang="fr-FR" sz="2400" b="1" dirty="0" err="1">
                <a:latin typeface="Agency FB" panose="020B0503020202020204" pitchFamily="34" charset="0"/>
              </a:rPr>
              <a:t>capacity</a:t>
            </a:r>
            <a:r>
              <a:rPr lang="fr-FR" sz="2400" b="1" dirty="0">
                <a:latin typeface="Agency FB" panose="020B0503020202020204" pitchFamily="34" charset="0"/>
              </a:rPr>
              <a:t> to </a:t>
            </a:r>
            <a:r>
              <a:rPr lang="fr-FR" sz="2400" b="1" dirty="0" err="1">
                <a:latin typeface="Agency FB" panose="020B0503020202020204" pitchFamily="34" charset="0"/>
              </a:rPr>
              <a:t>want</a:t>
            </a:r>
            <a:r>
              <a:rPr lang="fr-FR" sz="2400" b="1" dirty="0">
                <a:latin typeface="Agency FB" panose="020B0503020202020204" pitchFamily="34" charset="0"/>
              </a:rPr>
              <a:t> </a:t>
            </a:r>
            <a:r>
              <a:rPr lang="fr-FR" sz="2400" b="1" dirty="0" err="1">
                <a:latin typeface="Agency FB" panose="020B0503020202020204" pitchFamily="34" charset="0"/>
              </a:rPr>
              <a:t>is</a:t>
            </a:r>
            <a:r>
              <a:rPr lang="fr-FR" sz="2400" b="1" dirty="0">
                <a:latin typeface="Agency FB" panose="020B0503020202020204" pitchFamily="34" charset="0"/>
              </a:rPr>
              <a:t> </a:t>
            </a:r>
            <a:r>
              <a:rPr lang="fr-FR" sz="2400" b="1" dirty="0" err="1">
                <a:latin typeface="Agency FB" panose="020B0503020202020204" pitchFamily="34" charset="0"/>
              </a:rPr>
              <a:t>almost</a:t>
            </a:r>
            <a:r>
              <a:rPr lang="fr-FR" sz="2400" b="1" dirty="0">
                <a:latin typeface="Agency FB" panose="020B0503020202020204" pitchFamily="34" charset="0"/>
              </a:rPr>
              <a:t> </a:t>
            </a:r>
            <a:r>
              <a:rPr lang="fr-FR" sz="2400" b="1" dirty="0" err="1">
                <a:latin typeface="Agency FB" panose="020B0503020202020204" pitchFamily="34" charset="0"/>
              </a:rPr>
              <a:t>unlimited</a:t>
            </a:r>
            <a:r>
              <a:rPr lang="fr-FR" sz="2400" b="1" dirty="0">
                <a:latin typeface="Agency FB" panose="020B0503020202020204" pitchFamily="34" charset="0"/>
              </a:rPr>
              <a:t>.</a:t>
            </a:r>
          </a:p>
        </p:txBody>
      </p:sp>
    </p:spTree>
    <p:extLst>
      <p:ext uri="{BB962C8B-B14F-4D97-AF65-F5344CB8AC3E}">
        <p14:creationId xmlns:p14="http://schemas.microsoft.com/office/powerpoint/2010/main" val="30199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0" nodeType="clickEffect">
                                  <p:stCondLst>
                                    <p:cond delay="0"/>
                                  </p:stCondLst>
                                  <p:childTnLst>
                                    <p:animScale>
                                      <p:cBhvr>
                                        <p:cTn id="39" dur="2000" fill="hold"/>
                                        <p:tgtEl>
                                          <p:spTgt spid="6"/>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5DF1-4116-833D-C248-0A375B4E644F}"/>
              </a:ext>
            </a:extLst>
          </p:cNvPr>
          <p:cNvSpPr>
            <a:spLocks noGrp="1"/>
          </p:cNvSpPr>
          <p:nvPr>
            <p:ph type="title"/>
          </p:nvPr>
        </p:nvSpPr>
        <p:spPr>
          <a:xfrm>
            <a:off x="2928329" y="363773"/>
            <a:ext cx="6669505" cy="889656"/>
          </a:xfrm>
        </p:spPr>
        <p:style>
          <a:lnRef idx="3">
            <a:schemeClr val="lt1"/>
          </a:lnRef>
          <a:fillRef idx="1">
            <a:schemeClr val="accent2"/>
          </a:fillRef>
          <a:effectRef idx="1">
            <a:schemeClr val="accent2"/>
          </a:effectRef>
          <a:fontRef idx="minor">
            <a:schemeClr val="lt1"/>
          </a:fontRef>
        </p:style>
        <p:txBody>
          <a:bodyPr/>
          <a:lstStyle/>
          <a:p>
            <a:pPr algn="ctr"/>
            <a:r>
              <a:rPr lang="fr-FR" b="1" dirty="0" err="1">
                <a:effectLst>
                  <a:outerShdw blurRad="38100" dist="38100" dir="2700000" algn="tl">
                    <a:srgbClr val="000000">
                      <a:alpha val="43137"/>
                    </a:srgbClr>
                  </a:outerShdw>
                </a:effectLst>
              </a:rPr>
              <a:t>Needs</a:t>
            </a:r>
            <a:r>
              <a:rPr lang="fr-FR" b="1" dirty="0">
                <a:effectLst>
                  <a:outerShdw blurRad="38100" dist="38100" dir="2700000" algn="tl">
                    <a:srgbClr val="000000">
                      <a:alpha val="43137"/>
                    </a:srgbClr>
                  </a:outerShdw>
                </a:effectLst>
              </a:rPr>
              <a:t> Vs </a:t>
            </a:r>
            <a:r>
              <a:rPr lang="fr-FR" b="1" dirty="0" err="1">
                <a:effectLst>
                  <a:outerShdw blurRad="38100" dist="38100" dir="2700000" algn="tl">
                    <a:srgbClr val="000000">
                      <a:alpha val="43137"/>
                    </a:srgbClr>
                  </a:outerShdw>
                </a:effectLst>
              </a:rPr>
              <a:t>Resources</a:t>
            </a:r>
            <a:endParaRPr lang="fr-FR"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101687C1-AC8E-366C-4033-02B7684B1716}"/>
              </a:ext>
            </a:extLst>
          </p:cNvPr>
          <p:cNvSpPr>
            <a:spLocks noGrp="1"/>
          </p:cNvSpPr>
          <p:nvPr>
            <p:ph idx="1"/>
          </p:nvPr>
        </p:nvSpPr>
        <p:spPr>
          <a:xfrm>
            <a:off x="2560320" y="1501966"/>
            <a:ext cx="9384632" cy="32625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b="1" dirty="0"/>
              <a:t>Land: all the natural resources of the earth, Fossil Fuels: coal, oil, and natural gas</a:t>
            </a:r>
          </a:p>
          <a:p>
            <a:pPr algn="ctr"/>
            <a:r>
              <a:rPr lang="en-US" b="1" dirty="0"/>
              <a:t>Labor : the human effort, both mental and physical, that goes into production</a:t>
            </a:r>
          </a:p>
          <a:p>
            <a:pPr algn="ctr"/>
            <a:r>
              <a:rPr lang="en-US" b="1" dirty="0"/>
              <a:t>Capital: the equipment and structures used to produce goods and services</a:t>
            </a:r>
            <a:endParaRPr lang="fr-FR" b="1" dirty="0"/>
          </a:p>
        </p:txBody>
      </p:sp>
      <p:sp>
        <p:nvSpPr>
          <p:cNvPr id="6" name="TextBox 5">
            <a:extLst>
              <a:ext uri="{FF2B5EF4-FFF2-40B4-BE49-F238E27FC236}">
                <a16:creationId xmlns:a16="http://schemas.microsoft.com/office/drawing/2014/main" id="{7BFDE206-F979-1BB5-CB72-6C6D173ADA3A}"/>
              </a:ext>
            </a:extLst>
          </p:cNvPr>
          <p:cNvSpPr txBox="1"/>
          <p:nvPr/>
        </p:nvSpPr>
        <p:spPr>
          <a:xfrm>
            <a:off x="84384" y="4648149"/>
            <a:ext cx="393994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dirty="0"/>
              <a:t> </a:t>
            </a:r>
            <a:r>
              <a:rPr lang="fr-FR" sz="2000" dirty="0">
                <a:latin typeface="Agency FB" panose="020B0503020202020204" pitchFamily="34" charset="0"/>
              </a:rPr>
              <a:t>the </a:t>
            </a:r>
            <a:r>
              <a:rPr lang="fr-FR" sz="2000" dirty="0" err="1">
                <a:latin typeface="Agency FB" panose="020B0503020202020204" pitchFamily="34" charset="0"/>
              </a:rPr>
              <a:t>things</a:t>
            </a:r>
            <a:r>
              <a:rPr lang="fr-FR" sz="2000" dirty="0">
                <a:latin typeface="Agency FB" panose="020B0503020202020204" pitchFamily="34" charset="0"/>
              </a:rPr>
              <a:t> «  </a:t>
            </a:r>
            <a:r>
              <a:rPr lang="fr-FR" sz="2000" dirty="0" err="1">
                <a:latin typeface="Agency FB" panose="020B0503020202020204" pitchFamily="34" charset="0"/>
              </a:rPr>
              <a:t>resources</a:t>
            </a:r>
            <a:r>
              <a:rPr lang="fr-FR" sz="2000" dirty="0">
                <a:latin typeface="Agency FB" panose="020B0503020202020204" pitchFamily="34" charset="0"/>
              </a:rPr>
              <a:t> » </a:t>
            </a:r>
            <a:r>
              <a:rPr lang="fr-FR" sz="2000" dirty="0" err="1">
                <a:latin typeface="Agency FB" panose="020B0503020202020204" pitchFamily="34" charset="0"/>
              </a:rPr>
              <a:t>we</a:t>
            </a:r>
            <a:r>
              <a:rPr lang="fr-FR" sz="2000" dirty="0">
                <a:latin typeface="Agency FB" panose="020B0503020202020204" pitchFamily="34" charset="0"/>
              </a:rPr>
              <a:t> </a:t>
            </a:r>
            <a:r>
              <a:rPr lang="fr-FR" sz="2000" dirty="0" err="1">
                <a:latin typeface="Agency FB" panose="020B0503020202020204" pitchFamily="34" charset="0"/>
              </a:rPr>
              <a:t>want</a:t>
            </a:r>
            <a:r>
              <a:rPr lang="fr-FR" sz="2000" dirty="0">
                <a:latin typeface="Agency FB" panose="020B0503020202020204" pitchFamily="34" charset="0"/>
              </a:rPr>
              <a:t> are </a:t>
            </a:r>
            <a:r>
              <a:rPr lang="fr-FR" sz="2000" dirty="0" err="1">
                <a:latin typeface="Agency FB" panose="020B0503020202020204" pitchFamily="34" charset="0"/>
              </a:rPr>
              <a:t>always</a:t>
            </a:r>
            <a:r>
              <a:rPr lang="fr-FR" sz="2000" dirty="0">
                <a:latin typeface="Agency FB" panose="020B0503020202020204" pitchFamily="34" charset="0"/>
              </a:rPr>
              <a:t> </a:t>
            </a:r>
            <a:r>
              <a:rPr lang="fr-FR" sz="2000" dirty="0" err="1">
                <a:latin typeface="Agency FB" panose="020B0503020202020204" pitchFamily="34" charset="0"/>
              </a:rPr>
              <a:t>limited</a:t>
            </a:r>
            <a:r>
              <a:rPr lang="fr-FR" sz="2000" dirty="0">
                <a:latin typeface="Agency FB" panose="020B0503020202020204" pitchFamily="34" charset="0"/>
              </a:rPr>
              <a:t> </a:t>
            </a:r>
            <a:endParaRPr lang="fr-FR" dirty="0">
              <a:latin typeface="Agency FB" panose="020B0503020202020204" pitchFamily="34" charset="0"/>
            </a:endParaRPr>
          </a:p>
        </p:txBody>
      </p:sp>
      <p:sp>
        <p:nvSpPr>
          <p:cNvPr id="7" name="Arrow: Curved Left 6">
            <a:extLst>
              <a:ext uri="{FF2B5EF4-FFF2-40B4-BE49-F238E27FC236}">
                <a16:creationId xmlns:a16="http://schemas.microsoft.com/office/drawing/2014/main" id="{BA2095BF-9620-558F-BF32-AA284CA24F69}"/>
              </a:ext>
            </a:extLst>
          </p:cNvPr>
          <p:cNvSpPr/>
          <p:nvPr/>
        </p:nvSpPr>
        <p:spPr>
          <a:xfrm rot="14095659">
            <a:off x="736296" y="971942"/>
            <a:ext cx="1487661" cy="30191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TextBox 8">
            <a:extLst>
              <a:ext uri="{FF2B5EF4-FFF2-40B4-BE49-F238E27FC236}">
                <a16:creationId xmlns:a16="http://schemas.microsoft.com/office/drawing/2014/main" id="{92E09D1E-C040-7F59-86BB-E717D001E24D}"/>
              </a:ext>
            </a:extLst>
          </p:cNvPr>
          <p:cNvSpPr txBox="1"/>
          <p:nvPr/>
        </p:nvSpPr>
        <p:spPr>
          <a:xfrm>
            <a:off x="7661710" y="5356034"/>
            <a:ext cx="252182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3600" b="1" dirty="0">
                <a:effectLst>
                  <a:outerShdw blurRad="38100" dist="38100" dir="2700000" algn="tl">
                    <a:srgbClr val="000000">
                      <a:alpha val="43137"/>
                    </a:srgbClr>
                  </a:outerShdw>
                </a:effectLst>
                <a:latin typeface="Agency FB" panose="020B0503020202020204" pitchFamily="34" charset="0"/>
              </a:rPr>
              <a:t>The </a:t>
            </a:r>
            <a:r>
              <a:rPr lang="fr-FR" sz="3600" b="1" dirty="0" err="1">
                <a:effectLst>
                  <a:outerShdw blurRad="38100" dist="38100" dir="2700000" algn="tl">
                    <a:srgbClr val="000000">
                      <a:alpha val="43137"/>
                    </a:srgbClr>
                  </a:outerShdw>
                </a:effectLst>
                <a:latin typeface="Agency FB" panose="020B0503020202020204" pitchFamily="34" charset="0"/>
              </a:rPr>
              <a:t>scarcity</a:t>
            </a:r>
            <a:endParaRPr lang="fr-FR" sz="3600" b="1" dirty="0">
              <a:effectLst>
                <a:outerShdw blurRad="38100" dist="38100" dir="2700000" algn="tl">
                  <a:srgbClr val="000000">
                    <a:alpha val="43137"/>
                  </a:srgbClr>
                </a:outerShdw>
              </a:effectLst>
              <a:latin typeface="Agency FB" panose="020B0503020202020204" pitchFamily="34" charset="0"/>
            </a:endParaRPr>
          </a:p>
        </p:txBody>
      </p:sp>
      <p:sp>
        <p:nvSpPr>
          <p:cNvPr id="11" name="Arrow: Curved Up 10">
            <a:extLst>
              <a:ext uri="{FF2B5EF4-FFF2-40B4-BE49-F238E27FC236}">
                <a16:creationId xmlns:a16="http://schemas.microsoft.com/office/drawing/2014/main" id="{95B180F0-CF33-21F0-3B91-F4BC3EFFCFA6}"/>
              </a:ext>
            </a:extLst>
          </p:cNvPr>
          <p:cNvSpPr/>
          <p:nvPr/>
        </p:nvSpPr>
        <p:spPr>
          <a:xfrm rot="16517127">
            <a:off x="10493440" y="4212386"/>
            <a:ext cx="1760350" cy="13114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80010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09305C-4CC7-4F72-1D11-6B4614513C3E}"/>
              </a:ext>
            </a:extLst>
          </p:cNvPr>
          <p:cNvSpPr>
            <a:spLocks noGrp="1"/>
          </p:cNvSpPr>
          <p:nvPr>
            <p:ph type="title"/>
          </p:nvPr>
        </p:nvSpPr>
        <p:spPr>
          <a:xfrm>
            <a:off x="2829331" y="121790"/>
            <a:ext cx="6322996" cy="504934"/>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fr-FR" b="1" dirty="0" err="1">
                <a:effectLst>
                  <a:outerShdw blurRad="38100" dist="38100" dir="2700000" algn="tl">
                    <a:srgbClr val="000000">
                      <a:alpha val="43137"/>
                    </a:srgbClr>
                  </a:outerShdw>
                </a:effectLst>
              </a:rPr>
              <a:t>Needs</a:t>
            </a:r>
            <a:r>
              <a:rPr lang="fr-FR" b="1" dirty="0">
                <a:effectLst>
                  <a:outerShdw blurRad="38100" dist="38100" dir="2700000" algn="tl">
                    <a:srgbClr val="000000">
                      <a:alpha val="43137"/>
                    </a:srgbClr>
                  </a:outerShdw>
                </a:effectLst>
              </a:rPr>
              <a:t> Vs </a:t>
            </a:r>
            <a:r>
              <a:rPr lang="fr-FR" b="1" dirty="0" err="1">
                <a:effectLst>
                  <a:outerShdw blurRad="38100" dist="38100" dir="2700000" algn="tl">
                    <a:srgbClr val="000000">
                      <a:alpha val="43137"/>
                    </a:srgbClr>
                  </a:outerShdw>
                </a:effectLst>
              </a:rPr>
              <a:t>Resources</a:t>
            </a:r>
            <a:endParaRPr lang="fr-FR"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273EBA6-7D4A-1B90-228E-00615872E354}"/>
              </a:ext>
            </a:extLst>
          </p:cNvPr>
          <p:cNvSpPr>
            <a:spLocks noGrp="1"/>
          </p:cNvSpPr>
          <p:nvPr>
            <p:ph idx="1"/>
          </p:nvPr>
        </p:nvSpPr>
        <p:spPr>
          <a:xfrm>
            <a:off x="0" y="780369"/>
            <a:ext cx="12072134" cy="2137492"/>
          </a:xfrm>
        </p:spPr>
        <p:txBody>
          <a:bodyPr>
            <a:normAutofit fontScale="85000" lnSpcReduction="20000"/>
          </a:bodyPr>
          <a:lstStyle/>
          <a:p>
            <a:pPr algn="ctr"/>
            <a:r>
              <a:rPr lang="en-US" sz="3600" dirty="0">
                <a:latin typeface="Aharoni" panose="02010803020104030203" pitchFamily="2" charset="-79"/>
                <a:cs typeface="Aharoni" panose="02010803020104030203" pitchFamily="2" charset="-79"/>
              </a:rPr>
              <a:t>The gap between </a:t>
            </a:r>
            <a:r>
              <a:rPr lang="en-US" sz="3600" b="1" u="sng" dirty="0">
                <a:latin typeface="Aharoni" panose="02010803020104030203" pitchFamily="2" charset="-79"/>
                <a:cs typeface="Aharoni" panose="02010803020104030203" pitchFamily="2" charset="-79"/>
              </a:rPr>
              <a:t>what people want </a:t>
            </a:r>
            <a:r>
              <a:rPr lang="en-US" sz="3600" dirty="0">
                <a:latin typeface="Aharoni" panose="02010803020104030203" pitchFamily="2" charset="-79"/>
                <a:cs typeface="Aharoni" panose="02010803020104030203" pitchFamily="2" charset="-79"/>
              </a:rPr>
              <a:t>and </a:t>
            </a:r>
            <a:r>
              <a:rPr lang="en-US" sz="3600" b="1" u="sng" dirty="0">
                <a:latin typeface="Aharoni" panose="02010803020104030203" pitchFamily="2" charset="-79"/>
                <a:cs typeface="Aharoni" panose="02010803020104030203" pitchFamily="2" charset="-79"/>
              </a:rPr>
              <a:t>what they are able to get </a:t>
            </a:r>
            <a:r>
              <a:rPr lang="en-US" sz="3600" dirty="0">
                <a:latin typeface="Aharoni" panose="02010803020104030203" pitchFamily="2" charset="-79"/>
                <a:cs typeface="Aharoni" panose="02010803020104030203" pitchFamily="2" charset="-79"/>
              </a:rPr>
              <a:t>is the basic problem studied in economics.</a:t>
            </a:r>
          </a:p>
          <a:p>
            <a:pPr algn="ctr"/>
            <a:r>
              <a:rPr lang="en-US" sz="3600" dirty="0">
                <a:latin typeface="Aharoni" panose="02010803020104030203" pitchFamily="2" charset="-79"/>
                <a:cs typeface="Aharoni" panose="02010803020104030203" pitchFamily="2" charset="-79"/>
              </a:rPr>
              <a:t>In this order, we can define economics as a </a:t>
            </a:r>
            <a:r>
              <a:rPr lang="en-US" sz="3600" u="sng" dirty="0">
                <a:highlight>
                  <a:srgbClr val="FFFF00"/>
                </a:highlight>
                <a:latin typeface="Aharoni" panose="02010803020104030203" pitchFamily="2" charset="-79"/>
                <a:cs typeface="Aharoni" panose="02010803020104030203" pitchFamily="2" charset="-79"/>
              </a:rPr>
              <a:t>science of management of scarcity </a:t>
            </a:r>
            <a:r>
              <a:rPr lang="en-US" sz="3600" dirty="0">
                <a:latin typeface="Aharoni" panose="02010803020104030203" pitchFamily="2" charset="-79"/>
                <a:cs typeface="Aharoni" panose="02010803020104030203" pitchFamily="2" charset="-79"/>
              </a:rPr>
              <a:t>and </a:t>
            </a:r>
            <a:r>
              <a:rPr lang="en-US" sz="3600" u="sng" dirty="0">
                <a:highlight>
                  <a:srgbClr val="FFFF00"/>
                </a:highlight>
                <a:latin typeface="Aharoni" panose="02010803020104030203" pitchFamily="2" charset="-79"/>
                <a:cs typeface="Aharoni" panose="02010803020104030203" pitchFamily="2" charset="-79"/>
              </a:rPr>
              <a:t>rational choice</a:t>
            </a:r>
            <a:r>
              <a:rPr lang="en-US" sz="3600" dirty="0">
                <a:latin typeface="Aharoni" panose="02010803020104030203" pitchFamily="2" charset="-79"/>
                <a:cs typeface="Aharoni" panose="02010803020104030203" pitchFamily="2" charset="-79"/>
              </a:rPr>
              <a:t>.</a:t>
            </a:r>
            <a:endParaRPr lang="fr-FR" sz="3600" dirty="0">
              <a:latin typeface="Aharoni" panose="02010803020104030203" pitchFamily="2" charset="-79"/>
              <a:cs typeface="Aharoni" panose="02010803020104030203" pitchFamily="2" charset="-79"/>
            </a:endParaRPr>
          </a:p>
        </p:txBody>
      </p:sp>
      <p:pic>
        <p:nvPicPr>
          <p:cNvPr id="5" name="Picture 4">
            <a:extLst>
              <a:ext uri="{FF2B5EF4-FFF2-40B4-BE49-F238E27FC236}">
                <a16:creationId xmlns:a16="http://schemas.microsoft.com/office/drawing/2014/main" id="{7B916B56-84AB-5459-9BFA-67C87B92AF80}"/>
              </a:ext>
            </a:extLst>
          </p:cNvPr>
          <p:cNvPicPr>
            <a:picLocks noChangeAspect="1"/>
          </p:cNvPicPr>
          <p:nvPr/>
        </p:nvPicPr>
        <p:blipFill>
          <a:blip r:embed="rId3"/>
          <a:stretch>
            <a:fillRect/>
          </a:stretch>
        </p:blipFill>
        <p:spPr>
          <a:xfrm>
            <a:off x="2712377" y="3231223"/>
            <a:ext cx="7150814" cy="3626777"/>
          </a:xfrm>
          <a:prstGeom prst="rect">
            <a:avLst/>
          </a:prstGeom>
        </p:spPr>
      </p:pic>
    </p:spTree>
    <p:extLst>
      <p:ext uri="{BB962C8B-B14F-4D97-AF65-F5344CB8AC3E}">
        <p14:creationId xmlns:p14="http://schemas.microsoft.com/office/powerpoint/2010/main" val="35872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5"/>
                                        </p:tgtEl>
                                        <p:attrNameLst>
                                          <p:attrName>style.color</p:attrName>
                                        </p:attrNameLst>
                                      </p:cBhvr>
                                      <p:to>
                                        <a:schemeClr val="bg1"/>
                                      </p:to>
                                    </p:animClr>
                                    <p:animClr clrSpc="rgb" dir="cw">
                                      <p:cBhvr>
                                        <p:cTn id="12" dur="250" autoRev="1" fill="remove"/>
                                        <p:tgtEl>
                                          <p:spTgt spid="5"/>
                                        </p:tgtEl>
                                        <p:attrNameLst>
                                          <p:attrName>fillcolor</p:attrName>
                                        </p:attrNameLst>
                                      </p:cBhvr>
                                      <p:to>
                                        <a:schemeClr val="bg1"/>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nodeType="clickEffect">
                                  <p:stCondLst>
                                    <p:cond delay="0"/>
                                  </p:stCondLst>
                                  <p:childTnLst>
                                    <p:animClr clrSpc="rgb" dir="cw">
                                      <p:cBhvr override="childStyle">
                                        <p:cTn id="18" dur="250" autoRev="1" fill="remove"/>
                                        <p:tgtEl>
                                          <p:spTgt spid="5"/>
                                        </p:tgtEl>
                                        <p:attrNameLst>
                                          <p:attrName>style.color</p:attrName>
                                        </p:attrNameLst>
                                      </p:cBhvr>
                                      <p:to>
                                        <a:schemeClr val="bg1"/>
                                      </p:to>
                                    </p:animClr>
                                    <p:animClr clrSpc="rgb" dir="cw">
                                      <p:cBhvr>
                                        <p:cTn id="19" dur="250" autoRev="1" fill="remove"/>
                                        <p:tgtEl>
                                          <p:spTgt spid="5"/>
                                        </p:tgtEl>
                                        <p:attrNameLst>
                                          <p:attrName>fillcolor</p:attrName>
                                        </p:attrNameLst>
                                      </p:cBhvr>
                                      <p:to>
                                        <a:schemeClr val="bg1"/>
                                      </p:to>
                                    </p:animClr>
                                    <p:set>
                                      <p:cBhvr>
                                        <p:cTn id="20" dur="250" autoRev="1" fill="remove"/>
                                        <p:tgtEl>
                                          <p:spTgt spid="5"/>
                                        </p:tgtEl>
                                        <p:attrNameLst>
                                          <p:attrName>fill.type</p:attrName>
                                        </p:attrNameLst>
                                      </p:cBhvr>
                                      <p:to>
                                        <p:strVal val="solid"/>
                                      </p:to>
                                    </p:set>
                                    <p:set>
                                      <p:cBhvr>
                                        <p:cTn id="21" dur="250" autoRev="1" fill="remove"/>
                                        <p:tgtEl>
                                          <p:spTgt spid="5"/>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2004</TotalTime>
  <Words>782</Words>
  <Application>Microsoft Office PowerPoint</Application>
  <PresentationFormat>Widescreen</PresentationFormat>
  <Paragraphs>62</Paragraphs>
  <Slides>11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Abadi</vt:lpstr>
      <vt:lpstr>Agency FB</vt:lpstr>
      <vt:lpstr>Aharoni</vt:lpstr>
      <vt:lpstr>Arial</vt:lpstr>
      <vt:lpstr>AvertaStd</vt:lpstr>
      <vt:lpstr>Bookman Old Style</vt:lpstr>
      <vt:lpstr>Calibri</vt:lpstr>
      <vt:lpstr>Open Sans</vt:lpstr>
      <vt:lpstr>Rockwell</vt:lpstr>
      <vt:lpstr>Söhne</vt:lpstr>
      <vt:lpstr>Times New Roman</vt:lpstr>
      <vt:lpstr>Tw Cen MT Condensed</vt:lpstr>
      <vt:lpstr>Damask</vt:lpstr>
      <vt:lpstr>Faculty of Humanities and Social Sciences  Department of SOCIOLOGY  Bachelor's Degree Year 1</vt:lpstr>
      <vt:lpstr>Chapter One:  Introduction to Economic Analysis </vt:lpstr>
      <vt:lpstr>etymological definition </vt:lpstr>
      <vt:lpstr>Main definitions of economics</vt:lpstr>
      <vt:lpstr>Main definitions of economics</vt:lpstr>
      <vt:lpstr>Main definitions of economics</vt:lpstr>
      <vt:lpstr>What is economics?</vt:lpstr>
      <vt:lpstr>Needs Vs Resources</vt:lpstr>
      <vt:lpstr>Needs Vs Resources</vt:lpstr>
      <vt:lpstr>Topics to cover in the next session</vt:lpstr>
      <vt:lpstr>To be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economics </dc:title>
  <dc:creator>NOUI</dc:creator>
  <cp:lastModifiedBy>NOUI</cp:lastModifiedBy>
  <cp:revision>32</cp:revision>
  <dcterms:created xsi:type="dcterms:W3CDTF">2023-10-20T21:12:41Z</dcterms:created>
  <dcterms:modified xsi:type="dcterms:W3CDTF">2023-11-02T13:00:39Z</dcterms:modified>
</cp:coreProperties>
</file>