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5" r:id="rId3"/>
    <p:sldId id="316" r:id="rId4"/>
    <p:sldId id="317" r:id="rId5"/>
    <p:sldId id="318" r:id="rId6"/>
    <p:sldId id="320" r:id="rId7"/>
    <p:sldId id="31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61DB28-663F-EEAB-8397-CF3740EE8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8F223E9-D52B-07F7-8DF4-417FF206A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AF4AF4-7E4B-50F1-F67E-D65C27926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8B60C3-B41E-C973-C98A-CE02BEE79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0C14D7-F2C7-DE32-C5DC-4D29694DF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99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8CE372-DFB6-B949-F7CC-E73F8D951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129EB5D-C1F2-EF94-2BC1-3CDE7696E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01F141-04B6-999C-E3D1-BB8F1DD9F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39D8BE-E5F3-D274-2770-F84D2C7C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2B50D4-79F2-D8DE-02DC-8737111CA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67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E1EEDE3-136A-E919-6C43-1932D5438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1E37F4-6E94-4B06-AF36-67D056AE1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C4E87F-24AE-20A3-F027-536AD4F87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B914B7-18A5-6F40-D768-EE4C5DDC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FED17A-6E69-03A6-B05B-60BE0A45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055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75CF-0073-4864-A912-EC9A4CA21B9A}" type="datetime1">
              <a:rPr lang="en-US" smtClean="0"/>
              <a:t>4/21/2024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14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0DB547-AF63-E6B2-D43D-2F8F5756D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1109AE-DE58-6CDF-FB74-6F2A2FE08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44F7D8-BD34-B214-3024-591C535A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037172-C043-8808-684D-2E132C035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5A41A3-7E34-ADD1-26B4-158E3C784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948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E7271B-BB39-3006-1DA1-43A694FA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3F17D7-2F04-094D-8295-DB42CFF09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D5FF28-456A-E942-D21E-B7DF27693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1FCBC0-DF9E-BB1D-BEB0-07DC9400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EC755C-E38F-6AE9-107D-A77DFEEF8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7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ED250C-FE85-0FE2-3FA2-45983B2CD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DD669F-F254-62F6-7576-59F31C174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96F876-AD82-C83F-976C-769CF1B0F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C3A545-D863-0A8B-F3F6-FF3608B54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B93F61-5A3A-4746-E551-02082C396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5946C4C-7B89-EC70-4A34-00E208C07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61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DE0E99-6B64-E21E-F6F6-57F7962A1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400B39-AB61-4C05-A521-6BD7A49D0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194184A-3643-2A7E-0456-E63B09E47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6ADDD5F-ABEB-D57F-69E4-46AA1B0C1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6F50060-BCC4-7707-0580-9937365532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3BD6592-232F-4AB8-2C25-BF9F4B3A3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E3DD414-1C83-FB15-FCB9-EB286E305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175ECA7-DCF8-EF60-D1F7-87FC73E28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05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12F37A-C3A5-7882-EC9A-734E6840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B5C0439-930F-A9BB-B8A8-0E2585CBC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0858E0B-BBF4-2285-42A7-8861C3DBE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C616145-F2B6-061C-1A5A-59C27748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458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6B45FE-82AB-B763-47BB-00E7B3C1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852C567-1F65-58A8-7549-5F6DC93E8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E21660-7104-1B80-2CD3-E4E00FDC9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39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6F4AD7-C579-E6E4-20B2-770E8930C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1DB929-D83A-CC4A-7A18-11F1B7AC0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E48ABFA-F5A2-D2D3-AEE6-55E8525F9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F85950-0AB1-725F-9309-800AA49CD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74D796-F45B-66C5-F9B5-500394394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33B0F0-1121-2DBD-A65F-9A2DDC7D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596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1A2717-0FC7-8806-6932-247D178E9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3A23B15-9BFC-B9A0-9A57-FD861843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7050C7-DA8B-8697-099C-0C1B7BA75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AF5E72-8640-2F16-8060-0BD160985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D8FEEB2-8045-1CE8-7D6F-E5FA7A8CA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ABF4AC-2695-07B7-B027-E9A58DBCF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3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DD5FCA3-9392-9A80-134D-5C08EFEF4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D9CFFC-4627-5D41-97F8-E30807572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139F41-3E56-268C-235C-E776CF185D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211A1-4465-4DF4-A969-E9243EF71F3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C49F4E-1ABD-F583-CF95-F1D88E4A00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344C32-5547-6509-4BEC-AF4D5996E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838EF-8647-4DA5-8C92-8B08C65FC8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12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hyperlink" Target="https://www.bp.com/en/global/corporate/energy-economics/statistical-review-of-world-energy.html" TargetMode="External"/><Relationship Id="rId4" Type="http://schemas.openxmlformats.org/officeDocument/2006/relationships/hyperlink" Target="https://www.engie.fr/electricit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hyperlink" Target="https://www.btb.termiumplus.gc.ca/redac-chap?lang=fra&amp;lettr=chapsect12&amp;info0=12.2.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hyperlink" Target="http://infolit.be/CoMLiS/ch16s0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808D3B-795A-4446-2782-8F077904BE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8B59E6-8BB0-8745-4B7F-0CB87A4F97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05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74801F-6760-446D-BCD5-A008ECEB97CD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cap="none" dirty="0">
                <a:solidFill>
                  <a:srgbClr val="7030A0"/>
                </a:solidFill>
              </a:rPr>
              <a:t>Cours 4: citation bibliographique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AEFBF3-C17A-406F-9252-1BFB1061FFA0}"/>
              </a:ext>
            </a:extLst>
          </p:cNvPr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913774" y="1937982"/>
            <a:ext cx="10363826" cy="3853217"/>
          </a:xfrm>
        </p:spPr>
        <p:txBody>
          <a:bodyPr>
            <a:normAutofit fontScale="77500" lnSpcReduction="20000"/>
          </a:bodyPr>
          <a:lstStyle/>
          <a:p>
            <a:r>
              <a:rPr lang="fr-FR" cap="none" dirty="0">
                <a:solidFill>
                  <a:srgbClr val="FF0000"/>
                </a:solidFill>
              </a:rPr>
              <a:t>Comment citer mes sources ?</a:t>
            </a:r>
          </a:p>
          <a:p>
            <a:pPr marL="0" indent="0" algn="ctr">
              <a:buNone/>
            </a:pPr>
            <a:r>
              <a:rPr lang="fr-FR" u="sng" cap="none" dirty="0">
                <a:solidFill>
                  <a:srgbClr val="FF0000"/>
                </a:solidFill>
              </a:rPr>
              <a:t> Un livre</a:t>
            </a:r>
          </a:p>
          <a:p>
            <a:r>
              <a:rPr lang="fr-FR" cap="none" dirty="0"/>
              <a:t>nom de l’auteur, Titre de l’ouvrage, tomaison, édition, ville d’édition : éditeur, année d’édition.</a:t>
            </a:r>
          </a:p>
          <a:p>
            <a:pPr marL="450850" indent="-355600"/>
            <a:r>
              <a:rPr lang="fr-FR" cap="none" dirty="0"/>
              <a:t>Ex : </a:t>
            </a:r>
            <a:r>
              <a:rPr lang="fr-FR" cap="none" dirty="0" err="1">
                <a:solidFill>
                  <a:srgbClr val="7030A0"/>
                </a:solidFill>
              </a:rPr>
              <a:t>Marchio</a:t>
            </a:r>
            <a:r>
              <a:rPr lang="fr-FR" cap="none" dirty="0">
                <a:solidFill>
                  <a:srgbClr val="7030A0"/>
                </a:solidFill>
              </a:rPr>
              <a:t> D., </a:t>
            </a:r>
            <a:r>
              <a:rPr lang="fr-FR" cap="none" dirty="0" err="1">
                <a:solidFill>
                  <a:srgbClr val="7030A0"/>
                </a:solidFill>
              </a:rPr>
              <a:t>Reboux</a:t>
            </a:r>
            <a:r>
              <a:rPr lang="fr-FR" cap="none" dirty="0">
                <a:solidFill>
                  <a:srgbClr val="7030A0"/>
                </a:solidFill>
              </a:rPr>
              <a:t> P., Introduction aux transferts thématiques, Paris : Presses de l’École des mines, 2003.</a:t>
            </a:r>
          </a:p>
          <a:p>
            <a:pPr marL="95250" indent="0">
              <a:buNone/>
            </a:pPr>
            <a:r>
              <a:rPr lang="fr-FR" cap="none" dirty="0">
                <a:solidFill>
                  <a:srgbClr val="7030A0"/>
                </a:solidFill>
              </a:rPr>
              <a:t>					</a:t>
            </a:r>
            <a:r>
              <a:rPr lang="fr-FR" u="sng" cap="none" dirty="0">
                <a:solidFill>
                  <a:srgbClr val="FF0000"/>
                </a:solidFill>
              </a:rPr>
              <a:t>Chapitre d’un ouvrage </a:t>
            </a:r>
          </a:p>
          <a:p>
            <a:pPr marL="438150" indent="-342900"/>
            <a:r>
              <a:rPr lang="fr-FR" cap="none" dirty="0"/>
              <a:t>Auteur du chapitre, titre du chapitre, in titre de l’ouvrage, tomaison, édition, ville d’édition : éditeur, année d’édition.</a:t>
            </a:r>
          </a:p>
          <a:p>
            <a:pPr marL="95250" indent="0">
              <a:buNone/>
            </a:pPr>
            <a:r>
              <a:rPr lang="fr-FR" cap="none" dirty="0"/>
              <a:t>Ex : </a:t>
            </a:r>
            <a:r>
              <a:rPr lang="fr-FR" cap="none" dirty="0" err="1">
                <a:solidFill>
                  <a:srgbClr val="7030A0"/>
                </a:solidFill>
              </a:rPr>
              <a:t>Marchio</a:t>
            </a:r>
            <a:r>
              <a:rPr lang="fr-FR" cap="none" dirty="0">
                <a:solidFill>
                  <a:srgbClr val="7030A0"/>
                </a:solidFill>
              </a:rPr>
              <a:t> D., </a:t>
            </a:r>
            <a:r>
              <a:rPr lang="fr-FR" cap="none" dirty="0" err="1">
                <a:solidFill>
                  <a:srgbClr val="7030A0"/>
                </a:solidFill>
              </a:rPr>
              <a:t>Reboux</a:t>
            </a:r>
            <a:r>
              <a:rPr lang="fr-FR" cap="none" dirty="0">
                <a:solidFill>
                  <a:srgbClr val="7030A0"/>
                </a:solidFill>
              </a:rPr>
              <a:t> P., Transferts de chaleur par convection, in introduction aux transferts thermiques, Paris : Presses de l’École des mines, 2003, pp. 113-182. </a:t>
            </a:r>
            <a:endParaRPr lang="fr-FR" cap="none" dirty="0">
              <a:solidFill>
                <a:srgbClr val="FF0000"/>
              </a:solidFill>
            </a:endParaRPr>
          </a:p>
          <a:p>
            <a:pPr marL="95250" indent="0">
              <a:buNone/>
            </a:pPr>
            <a:endParaRPr lang="fr-FR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01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B1664-939A-4D28-822D-21F47847F204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cap="none" dirty="0">
                <a:solidFill>
                  <a:srgbClr val="7030A0"/>
                </a:solidFill>
              </a:rPr>
              <a:t>Cours 4: citation bibliographique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C90A78-1476-4558-8095-C7BFA0B68436}"/>
              </a:ext>
            </a:extLst>
          </p:cNvPr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477673" y="1856096"/>
            <a:ext cx="11095628" cy="39351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				</a:t>
            </a:r>
            <a:r>
              <a:rPr lang="fr-FR" u="sng" dirty="0">
                <a:solidFill>
                  <a:srgbClr val="FF0000"/>
                </a:solidFill>
              </a:rPr>
              <a:t>article de revue </a:t>
            </a:r>
          </a:p>
          <a:p>
            <a:pPr marL="0" indent="0">
              <a:buNone/>
            </a:pPr>
            <a:r>
              <a:rPr lang="fr-FR" cap="none" dirty="0"/>
              <a:t>Auteur, titre de l’article, titre du périodique, volume, numéro, année de publication, pagination.</a:t>
            </a:r>
          </a:p>
          <a:p>
            <a:pPr marL="0" indent="0">
              <a:buNone/>
            </a:pPr>
            <a:r>
              <a:rPr lang="fr-FR" cap="none" dirty="0"/>
              <a:t>Ex : </a:t>
            </a:r>
            <a:r>
              <a:rPr lang="fr-FR" cap="none" dirty="0" err="1">
                <a:solidFill>
                  <a:srgbClr val="7030A0"/>
                </a:solidFill>
              </a:rPr>
              <a:t>Lassagne</a:t>
            </a:r>
            <a:r>
              <a:rPr lang="fr-FR" cap="none" dirty="0">
                <a:solidFill>
                  <a:srgbClr val="7030A0"/>
                </a:solidFill>
              </a:rPr>
              <a:t> B., </a:t>
            </a:r>
            <a:r>
              <a:rPr lang="fr-FR" cap="none" dirty="0" err="1">
                <a:solidFill>
                  <a:srgbClr val="7030A0"/>
                </a:solidFill>
              </a:rPr>
              <a:t>Raquet</a:t>
            </a:r>
            <a:r>
              <a:rPr lang="fr-FR" cap="none" dirty="0">
                <a:solidFill>
                  <a:srgbClr val="7030A0"/>
                </a:solidFill>
              </a:rPr>
              <a:t> B., </a:t>
            </a:r>
            <a:r>
              <a:rPr lang="fr-FR" cap="none" dirty="0" err="1">
                <a:solidFill>
                  <a:srgbClr val="7030A0"/>
                </a:solidFill>
              </a:rPr>
              <a:t>Broto</a:t>
            </a:r>
            <a:r>
              <a:rPr lang="fr-FR" cap="none" dirty="0">
                <a:solidFill>
                  <a:srgbClr val="7030A0"/>
                </a:solidFill>
              </a:rPr>
              <a:t> J.-M., et al. Energy </a:t>
            </a:r>
            <a:r>
              <a:rPr lang="fr-FR" cap="none" dirty="0" err="1">
                <a:solidFill>
                  <a:srgbClr val="7030A0"/>
                </a:solidFill>
              </a:rPr>
              <a:t>Dependent</a:t>
            </a:r>
            <a:r>
              <a:rPr lang="fr-FR" cap="none" dirty="0">
                <a:solidFill>
                  <a:srgbClr val="7030A0"/>
                </a:solidFill>
              </a:rPr>
              <a:t> Transport </a:t>
            </a:r>
            <a:r>
              <a:rPr lang="fr-FR" cap="none" dirty="0" err="1">
                <a:solidFill>
                  <a:srgbClr val="7030A0"/>
                </a:solidFill>
              </a:rPr>
              <a:t>Length</a:t>
            </a:r>
            <a:r>
              <a:rPr lang="fr-FR" cap="none" dirty="0">
                <a:solidFill>
                  <a:srgbClr val="7030A0"/>
                </a:solidFill>
              </a:rPr>
              <a:t> </a:t>
            </a:r>
            <a:r>
              <a:rPr lang="fr-FR" cap="none" dirty="0" err="1">
                <a:solidFill>
                  <a:srgbClr val="7030A0"/>
                </a:solidFill>
              </a:rPr>
              <a:t>Scales</a:t>
            </a:r>
            <a:r>
              <a:rPr lang="fr-FR" cap="none" dirty="0">
                <a:solidFill>
                  <a:srgbClr val="7030A0"/>
                </a:solidFill>
              </a:rPr>
              <a:t> in </a:t>
            </a:r>
            <a:r>
              <a:rPr lang="fr-FR" cap="none" dirty="0" err="1">
                <a:solidFill>
                  <a:srgbClr val="7030A0"/>
                </a:solidFill>
              </a:rPr>
              <a:t>Strongly</a:t>
            </a:r>
            <a:r>
              <a:rPr lang="fr-FR" cap="none" dirty="0">
                <a:solidFill>
                  <a:srgbClr val="7030A0"/>
                </a:solidFill>
              </a:rPr>
              <a:t> Diffusive Carbon Nanotubes, </a:t>
            </a:r>
            <a:r>
              <a:rPr lang="fr-FR" cap="none" dirty="0" err="1">
                <a:solidFill>
                  <a:srgbClr val="7030A0"/>
                </a:solidFill>
              </a:rPr>
              <a:t>Jornal</a:t>
            </a:r>
            <a:r>
              <a:rPr lang="fr-FR" cap="none" dirty="0">
                <a:solidFill>
                  <a:srgbClr val="7030A0"/>
                </a:solidFill>
              </a:rPr>
              <a:t> of </a:t>
            </a:r>
            <a:r>
              <a:rPr lang="fr-FR" cap="none" dirty="0" err="1">
                <a:solidFill>
                  <a:srgbClr val="7030A0"/>
                </a:solidFill>
              </a:rPr>
              <a:t>Physics</a:t>
            </a:r>
            <a:r>
              <a:rPr lang="fr-FR" cap="none" dirty="0">
                <a:solidFill>
                  <a:srgbClr val="7030A0"/>
                </a:solidFill>
              </a:rPr>
              <a:t> Condensed </a:t>
            </a:r>
            <a:r>
              <a:rPr lang="fr-FR" cap="none" dirty="0" err="1">
                <a:solidFill>
                  <a:srgbClr val="7030A0"/>
                </a:solidFill>
              </a:rPr>
              <a:t>Matter</a:t>
            </a:r>
            <a:r>
              <a:rPr lang="fr-FR" cap="none" dirty="0">
                <a:solidFill>
                  <a:srgbClr val="7030A0"/>
                </a:solidFill>
              </a:rPr>
              <a:t>, vol. 18, n° 19, 2006, pp. 4581-4587</a:t>
            </a:r>
            <a:endParaRPr lang="fr-FR" cap="none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u="sng" cap="none" dirty="0">
                <a:solidFill>
                  <a:srgbClr val="FF0000"/>
                </a:solidFill>
              </a:rPr>
              <a:t>Article d’encyclopédie. </a:t>
            </a:r>
          </a:p>
          <a:p>
            <a:pPr marL="0" indent="0">
              <a:buNone/>
            </a:pPr>
            <a:r>
              <a:rPr lang="fr-FR" cap="none" dirty="0"/>
              <a:t>Auteur, titre de l’article, in titre de l’encyclopédie, tomaison. Lieu d’édition : Éditeur commercial, année de publication, pagination.</a:t>
            </a:r>
          </a:p>
          <a:p>
            <a:pPr marL="0" indent="0">
              <a:buNone/>
            </a:pPr>
            <a:r>
              <a:rPr lang="fr-FR" cap="none" dirty="0"/>
              <a:t>Ex : </a:t>
            </a:r>
            <a:r>
              <a:rPr lang="fr-FR" cap="none" dirty="0">
                <a:solidFill>
                  <a:srgbClr val="7030A0"/>
                </a:solidFill>
              </a:rPr>
              <a:t>Fox R., Sadi Carnot, in </a:t>
            </a:r>
            <a:r>
              <a:rPr lang="fr-FR" cap="none" dirty="0" err="1">
                <a:solidFill>
                  <a:srgbClr val="7030A0"/>
                </a:solidFill>
              </a:rPr>
              <a:t>Encylopaedia</a:t>
            </a:r>
            <a:r>
              <a:rPr lang="fr-FR" cap="none" dirty="0">
                <a:solidFill>
                  <a:srgbClr val="7030A0"/>
                </a:solidFill>
              </a:rPr>
              <a:t> </a:t>
            </a:r>
            <a:r>
              <a:rPr lang="fr-FR" cap="none" dirty="0" err="1">
                <a:solidFill>
                  <a:srgbClr val="7030A0"/>
                </a:solidFill>
              </a:rPr>
              <a:t>Universalis</a:t>
            </a:r>
            <a:r>
              <a:rPr lang="fr-FR" cap="none" dirty="0">
                <a:solidFill>
                  <a:srgbClr val="7030A0"/>
                </a:solidFill>
              </a:rPr>
              <a:t>, corpus 4. Paris : </a:t>
            </a:r>
            <a:r>
              <a:rPr lang="fr-FR" cap="none" dirty="0" err="1">
                <a:solidFill>
                  <a:srgbClr val="7030A0"/>
                </a:solidFill>
              </a:rPr>
              <a:t>Encylopaedia</a:t>
            </a:r>
            <a:r>
              <a:rPr lang="fr-FR" cap="none" dirty="0">
                <a:solidFill>
                  <a:srgbClr val="7030A0"/>
                </a:solidFill>
              </a:rPr>
              <a:t> </a:t>
            </a:r>
            <a:r>
              <a:rPr lang="fr-FR" cap="none" dirty="0" err="1">
                <a:solidFill>
                  <a:srgbClr val="7030A0"/>
                </a:solidFill>
              </a:rPr>
              <a:t>Universalis</a:t>
            </a:r>
            <a:r>
              <a:rPr lang="fr-FR" cap="none" dirty="0">
                <a:solidFill>
                  <a:srgbClr val="7030A0"/>
                </a:solidFill>
              </a:rPr>
              <a:t>, 2002, pp.1005-1006</a:t>
            </a:r>
          </a:p>
        </p:txBody>
      </p:sp>
    </p:spTree>
    <p:extLst>
      <p:ext uri="{BB962C8B-B14F-4D97-AF65-F5344CB8AC3E}">
        <p14:creationId xmlns:p14="http://schemas.microsoft.com/office/powerpoint/2010/main" val="2835164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703361-E79D-4903-A3AE-519DC89A5147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913775" y="618517"/>
            <a:ext cx="10364451" cy="1223931"/>
          </a:xfrm>
        </p:spPr>
        <p:txBody>
          <a:bodyPr/>
          <a:lstStyle/>
          <a:p>
            <a:r>
              <a:rPr lang="fr-FR" cap="none" dirty="0">
                <a:solidFill>
                  <a:srgbClr val="7030A0"/>
                </a:solidFill>
              </a:rPr>
              <a:t>Cours 4: citation bibliographique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B4FC5C-DE40-430E-BC45-C65D0CD2E375}"/>
              </a:ext>
            </a:extLst>
          </p:cNvPr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913774" y="1583140"/>
            <a:ext cx="10363826" cy="420805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fr-FR" u="sng" dirty="0">
                <a:solidFill>
                  <a:srgbClr val="FF0000"/>
                </a:solidFill>
              </a:rPr>
              <a:t>Mémoire ou thèse</a:t>
            </a:r>
          </a:p>
          <a:p>
            <a:pPr marL="0" indent="0">
              <a:buNone/>
            </a:pPr>
            <a:r>
              <a:rPr lang="fr-FR" cap="none" dirty="0"/>
              <a:t>Auteur, Titre, type de mémoire et discipline. Lieu de soutenance : Établissement de soutenance, date.</a:t>
            </a:r>
          </a:p>
          <a:p>
            <a:pPr marL="0" indent="0">
              <a:buNone/>
            </a:pPr>
            <a:r>
              <a:rPr lang="fr-FR" cap="none" dirty="0"/>
              <a:t>Ex : </a:t>
            </a:r>
            <a:r>
              <a:rPr lang="fr-FR" cap="none" dirty="0">
                <a:solidFill>
                  <a:srgbClr val="7030A0"/>
                </a:solidFill>
              </a:rPr>
              <a:t>Motte N., Optimisation de la structure des données « incident Gaz », thèse professionnelle de master spécialisé en ingénierie et gestion du gaz. Paris : Mines ParisTech, 2012.</a:t>
            </a:r>
          </a:p>
          <a:p>
            <a:pPr marL="0" indent="0" algn="ctr">
              <a:buNone/>
            </a:pPr>
            <a:r>
              <a:rPr lang="fr-FR" u="sng" cap="none" dirty="0">
                <a:solidFill>
                  <a:srgbClr val="FF0000"/>
                </a:solidFill>
              </a:rPr>
              <a:t>Site Internet dans son intégralité</a:t>
            </a:r>
          </a:p>
          <a:p>
            <a:pPr marL="0" indent="0">
              <a:buNone/>
            </a:pPr>
            <a:r>
              <a:rPr lang="fr-FR" cap="none" dirty="0"/>
              <a:t>Auteur ou organisme responsable du site, Titre de la page d’accueil. URL (date de consultation).</a:t>
            </a:r>
          </a:p>
          <a:p>
            <a:pPr marL="0" indent="0">
              <a:buNone/>
            </a:pPr>
            <a:r>
              <a:rPr lang="fr-FR" cap="none" dirty="0"/>
              <a:t>Ex : </a:t>
            </a:r>
            <a:r>
              <a:rPr lang="fr-FR" cap="none" dirty="0">
                <a:solidFill>
                  <a:srgbClr val="7030A0"/>
                </a:solidFill>
              </a:rPr>
              <a:t>ENGIE, fournisseur d’électricité durable. Disponible sur : </a:t>
            </a:r>
            <a:r>
              <a:rPr lang="fr-FR" cap="none" dirty="0">
                <a:solidFill>
                  <a:srgbClr val="7030A0"/>
                </a:solidFill>
                <a:hlinkClick r:id="rId4"/>
              </a:rPr>
              <a:t>https://www.engie.fr/electricite/</a:t>
            </a:r>
            <a:r>
              <a:rPr lang="fr-FR" cap="none" dirty="0">
                <a:solidFill>
                  <a:srgbClr val="7030A0"/>
                </a:solidFill>
              </a:rPr>
              <a:t> (consulter le 18 mai 2020).</a:t>
            </a:r>
          </a:p>
          <a:p>
            <a:pPr marL="0" indent="0">
              <a:buNone/>
            </a:pPr>
            <a:r>
              <a:rPr lang="fr-FR" cap="none" dirty="0">
                <a:solidFill>
                  <a:srgbClr val="7030A0"/>
                </a:solidFill>
              </a:rPr>
              <a:t>					</a:t>
            </a:r>
            <a:r>
              <a:rPr lang="fr-FR" u="sng" cap="none" dirty="0">
                <a:solidFill>
                  <a:srgbClr val="FF0000"/>
                </a:solidFill>
              </a:rPr>
              <a:t>Page d’un site Internet </a:t>
            </a:r>
          </a:p>
          <a:p>
            <a:pPr marL="0" indent="0">
              <a:buNone/>
            </a:pPr>
            <a:r>
              <a:rPr lang="fr-FR" cap="none" dirty="0"/>
              <a:t>Auteur ou organisme, titre de la contribution, in Titre du site Internet, date de publication ou mise à jour. URL (date de consultation).</a:t>
            </a:r>
          </a:p>
          <a:p>
            <a:pPr marL="0" indent="0">
              <a:buNone/>
            </a:pPr>
            <a:r>
              <a:rPr lang="fr-FR" cap="none" dirty="0"/>
              <a:t>Ex :</a:t>
            </a:r>
            <a:r>
              <a:rPr lang="fr-FR" dirty="0"/>
              <a:t> </a:t>
            </a:r>
            <a:r>
              <a:rPr lang="en-US" cap="none" dirty="0">
                <a:solidFill>
                  <a:srgbClr val="7030A0"/>
                </a:solidFill>
              </a:rPr>
              <a:t>Statistical Review of World Energy, in site Internet de BP Global. </a:t>
            </a:r>
            <a:r>
              <a:rPr lang="en-US" cap="none" dirty="0">
                <a:hlinkClick r:id="rId5"/>
              </a:rPr>
              <a:t>Https://www.bp.com/en/global/corporate/energy-economics/statistical-review-of-world-energy.html</a:t>
            </a:r>
            <a:r>
              <a:rPr lang="en-US" cap="none" dirty="0"/>
              <a:t> </a:t>
            </a:r>
            <a:r>
              <a:rPr lang="en-US" cap="none" dirty="0">
                <a:solidFill>
                  <a:srgbClr val="7030A0"/>
                </a:solidFill>
              </a:rPr>
              <a:t>(</a:t>
            </a:r>
            <a:r>
              <a:rPr lang="fr-FR" cap="none" dirty="0">
                <a:solidFill>
                  <a:srgbClr val="7030A0"/>
                </a:solidFill>
              </a:rPr>
              <a:t>consulter le 18 mai 2020).</a:t>
            </a:r>
          </a:p>
          <a:p>
            <a:pPr marL="0" indent="0">
              <a:buNone/>
            </a:pPr>
            <a:endParaRPr lang="fr-FR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985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F1E7A-EE1C-47BA-B68B-2BEA41982BBD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913775" y="618518"/>
            <a:ext cx="10364451" cy="1060158"/>
          </a:xfrm>
        </p:spPr>
        <p:txBody>
          <a:bodyPr/>
          <a:lstStyle/>
          <a:p>
            <a:r>
              <a:rPr lang="fr-FR" cap="none" dirty="0">
                <a:solidFill>
                  <a:srgbClr val="7030A0"/>
                </a:solidFill>
              </a:rPr>
              <a:t>Cours 4: citation bibliographique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1115DA-D09E-4904-94CA-5973306D768E}"/>
              </a:ext>
            </a:extLst>
          </p:cNvPr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913774" y="1678676"/>
            <a:ext cx="10363826" cy="4112523"/>
          </a:xfrm>
        </p:spPr>
        <p:txBody>
          <a:bodyPr>
            <a:normAutofit fontScale="70000" lnSpcReduction="2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Abréviations </a:t>
            </a:r>
          </a:p>
          <a:p>
            <a:r>
              <a:rPr lang="fr-FR" cap="none" dirty="0"/>
              <a:t>On utilise souvent ces abréviations dans les bas de page </a:t>
            </a:r>
          </a:p>
          <a:p>
            <a:r>
              <a:rPr lang="fr-FR" i="1" cap="none" dirty="0">
                <a:solidFill>
                  <a:srgbClr val="FF0000"/>
                </a:solidFill>
              </a:rPr>
              <a:t>Ibid. </a:t>
            </a:r>
            <a:r>
              <a:rPr lang="fr-FR" cap="none" dirty="0"/>
              <a:t>: une locution latine qui signifie « même endroit ». On utilise cette locution pour ne pas répéter la citation entière de la source précédemment citée.</a:t>
            </a:r>
          </a:p>
          <a:p>
            <a:r>
              <a:rPr lang="fr-FR" cap="none" dirty="0"/>
              <a:t>Ex : </a:t>
            </a:r>
            <a:r>
              <a:rPr lang="fr-FR" cap="none" dirty="0" err="1">
                <a:solidFill>
                  <a:srgbClr val="7030A0"/>
                </a:solidFill>
              </a:rPr>
              <a:t>Marchio</a:t>
            </a:r>
            <a:r>
              <a:rPr lang="fr-FR" cap="none" dirty="0">
                <a:solidFill>
                  <a:srgbClr val="7030A0"/>
                </a:solidFill>
              </a:rPr>
              <a:t> D., </a:t>
            </a:r>
            <a:r>
              <a:rPr lang="fr-FR" cap="none" dirty="0" err="1">
                <a:solidFill>
                  <a:srgbClr val="7030A0"/>
                </a:solidFill>
              </a:rPr>
              <a:t>Reboux</a:t>
            </a:r>
            <a:r>
              <a:rPr lang="fr-FR" cap="none" dirty="0">
                <a:solidFill>
                  <a:srgbClr val="7030A0"/>
                </a:solidFill>
              </a:rPr>
              <a:t> P., Introduction aux transferts thématiques, Paris : Presses de l’École des mines, 2003.</a:t>
            </a:r>
          </a:p>
          <a:p>
            <a:r>
              <a:rPr lang="fr-FR" i="1" cap="none" dirty="0"/>
              <a:t>Ibid. </a:t>
            </a:r>
            <a:r>
              <a:rPr lang="fr-FR" cap="none" dirty="0"/>
              <a:t>p. 54.</a:t>
            </a:r>
          </a:p>
          <a:p>
            <a:r>
              <a:rPr lang="fr-FR" i="1" cap="none" dirty="0">
                <a:solidFill>
                  <a:srgbClr val="FF0000"/>
                </a:solidFill>
              </a:rPr>
              <a:t>Op. </a:t>
            </a:r>
            <a:r>
              <a:rPr lang="fr-FR" i="1" cap="none" dirty="0" err="1">
                <a:solidFill>
                  <a:srgbClr val="FF0000"/>
                </a:solidFill>
              </a:rPr>
              <a:t>cit</a:t>
            </a:r>
            <a:r>
              <a:rPr lang="fr-FR" i="1" cap="none" dirty="0">
                <a:solidFill>
                  <a:srgbClr val="FF0000"/>
                </a:solidFill>
              </a:rPr>
              <a:t>. : </a:t>
            </a:r>
            <a:r>
              <a:rPr lang="fr-FR" cap="none" dirty="0"/>
              <a:t>abréviation de locution latine opus </a:t>
            </a:r>
            <a:r>
              <a:rPr lang="fr-FR" cap="none" dirty="0" err="1"/>
              <a:t>citatum</a:t>
            </a:r>
            <a:r>
              <a:rPr lang="fr-FR" cap="none" dirty="0"/>
              <a:t>, signifiant « dans l’ouvrage cité ». On utilise cette locution, si l'on a cité un ouvrage dans un endroit lointain et qu'il ne s’agit pas d’une succession.</a:t>
            </a:r>
          </a:p>
          <a:p>
            <a:r>
              <a:rPr lang="fr-FR" cap="none" dirty="0"/>
              <a:t>Ex : </a:t>
            </a:r>
            <a:r>
              <a:rPr lang="fr-FR" cap="none" dirty="0" err="1">
                <a:solidFill>
                  <a:srgbClr val="7030A0"/>
                </a:solidFill>
              </a:rPr>
              <a:t>Marchio</a:t>
            </a:r>
            <a:r>
              <a:rPr lang="fr-FR" cap="none" dirty="0">
                <a:solidFill>
                  <a:srgbClr val="7030A0"/>
                </a:solidFill>
              </a:rPr>
              <a:t> D., </a:t>
            </a:r>
            <a:r>
              <a:rPr lang="fr-FR" cap="none" dirty="0" err="1">
                <a:solidFill>
                  <a:srgbClr val="7030A0"/>
                </a:solidFill>
              </a:rPr>
              <a:t>Reboux</a:t>
            </a:r>
            <a:r>
              <a:rPr lang="fr-FR" cap="none" dirty="0">
                <a:solidFill>
                  <a:srgbClr val="7030A0"/>
                </a:solidFill>
              </a:rPr>
              <a:t> P., </a:t>
            </a:r>
            <a:r>
              <a:rPr lang="fr-FR" i="1" cap="none" dirty="0">
                <a:solidFill>
                  <a:srgbClr val="7030A0"/>
                </a:solidFill>
              </a:rPr>
              <a:t>op. </a:t>
            </a:r>
            <a:r>
              <a:rPr lang="fr-FR" i="1" cap="none" dirty="0" err="1">
                <a:solidFill>
                  <a:srgbClr val="7030A0"/>
                </a:solidFill>
              </a:rPr>
              <a:t>cit</a:t>
            </a:r>
            <a:r>
              <a:rPr lang="fr-FR" i="1" cap="none" dirty="0">
                <a:solidFill>
                  <a:srgbClr val="7030A0"/>
                </a:solidFill>
              </a:rPr>
              <a:t>. </a:t>
            </a:r>
            <a:r>
              <a:rPr lang="fr-FR" cap="none" dirty="0">
                <a:solidFill>
                  <a:srgbClr val="7030A0"/>
                </a:solidFill>
              </a:rPr>
              <a:t>p.12.	</a:t>
            </a:r>
          </a:p>
          <a:p>
            <a:r>
              <a:rPr lang="fr-FR" i="1" cap="none" dirty="0">
                <a:solidFill>
                  <a:srgbClr val="FF0000"/>
                </a:solidFill>
              </a:rPr>
              <a:t>Loc. </a:t>
            </a:r>
            <a:r>
              <a:rPr lang="fr-FR" i="1" cap="none" dirty="0" err="1">
                <a:solidFill>
                  <a:srgbClr val="FF0000"/>
                </a:solidFill>
              </a:rPr>
              <a:t>Cit</a:t>
            </a:r>
            <a:r>
              <a:rPr lang="fr-FR" i="1" cap="none" dirty="0">
                <a:solidFill>
                  <a:srgbClr val="FF0000"/>
                </a:solidFill>
              </a:rPr>
              <a:t>.</a:t>
            </a:r>
            <a:r>
              <a:rPr lang="fr-FR" cap="none" dirty="0">
                <a:solidFill>
                  <a:srgbClr val="FF0000"/>
                </a:solidFill>
              </a:rPr>
              <a:t> : </a:t>
            </a:r>
            <a:r>
              <a:rPr lang="fr-FR" cap="none" dirty="0"/>
              <a:t>abréviation de "loco </a:t>
            </a:r>
            <a:r>
              <a:rPr lang="fr-FR" cap="none" dirty="0" err="1"/>
              <a:t>citato</a:t>
            </a:r>
            <a:r>
              <a:rPr lang="fr-FR" cap="none" dirty="0"/>
              <a:t>", locution qui veut dire « à l’endroit cité ». On l'utilise, si l'on a extrait au même endroit et à la même page un autre passage.</a:t>
            </a:r>
          </a:p>
          <a:p>
            <a:r>
              <a:rPr lang="fr-FR" cap="none" dirty="0"/>
              <a:t>Ex : </a:t>
            </a:r>
            <a:r>
              <a:rPr lang="fr-FR" cap="none" dirty="0" err="1">
                <a:solidFill>
                  <a:srgbClr val="7030A0"/>
                </a:solidFill>
              </a:rPr>
              <a:t>Marchio</a:t>
            </a:r>
            <a:r>
              <a:rPr lang="fr-FR" cap="none" dirty="0">
                <a:solidFill>
                  <a:srgbClr val="7030A0"/>
                </a:solidFill>
              </a:rPr>
              <a:t> D., </a:t>
            </a:r>
            <a:r>
              <a:rPr lang="fr-FR" cap="none" dirty="0" err="1">
                <a:solidFill>
                  <a:srgbClr val="7030A0"/>
                </a:solidFill>
              </a:rPr>
              <a:t>Reboux</a:t>
            </a:r>
            <a:r>
              <a:rPr lang="fr-FR" cap="none" dirty="0">
                <a:solidFill>
                  <a:srgbClr val="7030A0"/>
                </a:solidFill>
              </a:rPr>
              <a:t> P., loc. </a:t>
            </a:r>
            <a:r>
              <a:rPr lang="fr-FR" cap="none" dirty="0" err="1">
                <a:solidFill>
                  <a:srgbClr val="7030A0"/>
                </a:solidFill>
              </a:rPr>
              <a:t>cit</a:t>
            </a:r>
            <a:r>
              <a:rPr lang="fr-FR" cap="none" dirty="0">
                <a:solidFill>
                  <a:srgbClr val="7030A0"/>
                </a:solidFill>
              </a:rPr>
              <a:t>.</a:t>
            </a:r>
          </a:p>
          <a:p>
            <a:pPr marL="0" indent="0">
              <a:buNone/>
            </a:pPr>
            <a:endParaRPr lang="fr-FR" i="1" cap="none" dirty="0"/>
          </a:p>
          <a:p>
            <a:endParaRPr lang="fr-FR" i="1" cap="none" dirty="0"/>
          </a:p>
        </p:txBody>
      </p:sp>
    </p:spTree>
    <p:extLst>
      <p:ext uri="{BB962C8B-B14F-4D97-AF65-F5344CB8AC3E}">
        <p14:creationId xmlns:p14="http://schemas.microsoft.com/office/powerpoint/2010/main" val="1526540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F2DAE8-2EFA-4069-8A43-075A903FC11F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cap="none" dirty="0">
                <a:solidFill>
                  <a:srgbClr val="7030A0"/>
                </a:solidFill>
              </a:rPr>
              <a:t>Cours 4: citation bibliographique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9C2606-D107-49D3-BBD0-79F0C04982BD}"/>
              </a:ext>
            </a:extLst>
          </p:cNvPr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354842" y="2367092"/>
            <a:ext cx="11300346" cy="3424107"/>
          </a:xfrm>
        </p:spPr>
        <p:txBody>
          <a:bodyPr/>
          <a:lstStyle/>
          <a:p>
            <a:r>
              <a:rPr lang="fr-FR" i="1" cap="none" dirty="0">
                <a:solidFill>
                  <a:srgbClr val="FF0000"/>
                </a:solidFill>
              </a:rPr>
              <a:t>Et al. : </a:t>
            </a:r>
            <a:r>
              <a:rPr lang="fr-FR" i="1" cap="none" dirty="0"/>
              <a:t>Abréviation utilisée pour désigner « et autres ». On l’utilise s’il s’agit de plus de trois auteurs d’un ouvrage. On peut utiliser aussi « </a:t>
            </a:r>
            <a:r>
              <a:rPr lang="fr-FR" cap="none" dirty="0">
                <a:solidFill>
                  <a:srgbClr val="FF0000"/>
                </a:solidFill>
              </a:rPr>
              <a:t>et coll.</a:t>
            </a:r>
            <a:r>
              <a:rPr lang="fr-FR" i="1" cap="none" dirty="0">
                <a:solidFill>
                  <a:srgbClr val="FF0000"/>
                </a:solidFill>
              </a:rPr>
              <a:t> </a:t>
            </a:r>
            <a:r>
              <a:rPr lang="fr-FR" i="1" cap="none" dirty="0"/>
              <a:t>» qui veut dire et collaborateurs.</a:t>
            </a:r>
          </a:p>
          <a:p>
            <a:r>
              <a:rPr lang="fr-FR" cap="none" dirty="0"/>
              <a:t>Ex : </a:t>
            </a:r>
            <a:r>
              <a:rPr lang="fr-FR" cap="none" dirty="0" err="1">
                <a:solidFill>
                  <a:srgbClr val="7030A0"/>
                </a:solidFill>
              </a:rPr>
              <a:t>Marchio</a:t>
            </a:r>
            <a:r>
              <a:rPr lang="fr-FR" cap="none" dirty="0">
                <a:solidFill>
                  <a:srgbClr val="7030A0"/>
                </a:solidFill>
              </a:rPr>
              <a:t> D. </a:t>
            </a:r>
            <a:r>
              <a:rPr lang="fr-FR" i="1" cap="none" dirty="0">
                <a:solidFill>
                  <a:srgbClr val="7030A0"/>
                </a:solidFill>
              </a:rPr>
              <a:t>et al. </a:t>
            </a:r>
          </a:p>
          <a:p>
            <a:r>
              <a:rPr lang="fr-FR" cap="none" dirty="0"/>
              <a:t>Pour plus de référence, veuillez consulter ce site:</a:t>
            </a:r>
          </a:p>
          <a:p>
            <a:pPr marL="0" indent="0">
              <a:buNone/>
            </a:pPr>
            <a:r>
              <a:rPr lang="fr-FR" dirty="0">
                <a:hlinkClick r:id="rId4"/>
              </a:rPr>
              <a:t>https://www.btb.termiumplus.gc.ca/redac-chap?lang=fra&amp;lettr=chapsect12&amp;info0=12.2.3</a:t>
            </a:r>
            <a:r>
              <a:rPr lang="fr-FR" dirty="0"/>
              <a:t> </a:t>
            </a:r>
          </a:p>
          <a:p>
            <a:endParaRPr lang="fr-FR" i="1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408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A2FBCA-2B73-4CDB-8798-DE63C4A2BED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cap="none" dirty="0">
                <a:solidFill>
                  <a:srgbClr val="7030A0"/>
                </a:solidFill>
              </a:rPr>
              <a:t>Cours 4: citation bibliographique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DB1AA9-A4FD-4207-B7E6-2C9EA28CA3C4}"/>
              </a:ext>
            </a:extLst>
          </p:cNvPr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532263" y="2367092"/>
            <a:ext cx="11273050" cy="3424107"/>
          </a:xfrm>
        </p:spPr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Les styles</a:t>
            </a:r>
          </a:p>
          <a:p>
            <a:r>
              <a:rPr lang="fr-FR" cap="none" dirty="0"/>
              <a:t>Il n’ y a pas un seul style de citation bibliographique, mais des dizaines. L’essentiel est de suivre les normes d’un seul style de citation du début jusqu’à la fin de mon manuscrit. </a:t>
            </a:r>
          </a:p>
          <a:p>
            <a:r>
              <a:rPr lang="fr-FR" cap="none" dirty="0"/>
              <a:t>Ce site esquisse les styles les plus utilisés: </a:t>
            </a:r>
            <a:r>
              <a:rPr lang="fr-FR" cap="none" dirty="0">
                <a:hlinkClick r:id="rId4"/>
              </a:rPr>
              <a:t>http://infolit.be/CoMLiS/ch16s01.html</a:t>
            </a:r>
            <a:r>
              <a:rPr lang="fr-FR" cap="none" dirty="0"/>
              <a:t> </a:t>
            </a:r>
          </a:p>
          <a:p>
            <a:pPr marL="0" indent="0">
              <a:buNone/>
            </a:pPr>
            <a:endParaRPr lang="fr-FR" cap="none" dirty="0"/>
          </a:p>
        </p:txBody>
      </p:sp>
    </p:spTree>
    <p:extLst>
      <p:ext uri="{BB962C8B-B14F-4D97-AF65-F5344CB8AC3E}">
        <p14:creationId xmlns:p14="http://schemas.microsoft.com/office/powerpoint/2010/main" val="1637578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779</Words>
  <Application>Microsoft Office PowerPoint</Application>
  <PresentationFormat>Grand écran</PresentationFormat>
  <Paragraphs>44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Cours 4: citation bibliographique</vt:lpstr>
      <vt:lpstr>Cours 4: citation bibliographique</vt:lpstr>
      <vt:lpstr>Cours 4: citation bibliographique</vt:lpstr>
      <vt:lpstr>Cours 4: citation bibliographique</vt:lpstr>
      <vt:lpstr>Cours 4: citation bibliographique</vt:lpstr>
      <vt:lpstr>Cours 4: citation bibliographique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idir smail</dc:creator>
  <cp:lastModifiedBy>idir smail</cp:lastModifiedBy>
  <cp:revision>1</cp:revision>
  <dcterms:created xsi:type="dcterms:W3CDTF">2024-04-21T11:50:30Z</dcterms:created>
  <dcterms:modified xsi:type="dcterms:W3CDTF">2024-04-21T11:50:42Z</dcterms:modified>
</cp:coreProperties>
</file>