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tiff" ContentType="image/tif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61" r:id="rId3"/>
    <p:sldId id="279" r:id="rId4"/>
    <p:sldId id="272" r:id="rId5"/>
    <p:sldId id="259" r:id="rId6"/>
    <p:sldId id="291" r:id="rId7"/>
    <p:sldId id="292" r:id="rId8"/>
    <p:sldId id="293" r:id="rId9"/>
    <p:sldId id="257" r:id="rId10"/>
    <p:sldId id="260" r:id="rId11"/>
    <p:sldId id="262" r:id="rId12"/>
    <p:sldId id="263" r:id="rId13"/>
    <p:sldId id="264" r:id="rId14"/>
    <p:sldId id="258" r:id="rId15"/>
    <p:sldId id="280" r:id="rId16"/>
    <p:sldId id="281" r:id="rId17"/>
    <p:sldId id="271" r:id="rId18"/>
    <p:sldId id="266" r:id="rId19"/>
    <p:sldId id="267" r:id="rId20"/>
    <p:sldId id="282" r:id="rId21"/>
    <p:sldId id="283" r:id="rId22"/>
    <p:sldId id="284" r:id="rId23"/>
    <p:sldId id="265" r:id="rId24"/>
    <p:sldId id="273" r:id="rId25"/>
    <p:sldId id="278" r:id="rId26"/>
    <p:sldId id="285" r:id="rId27"/>
    <p:sldId id="276" r:id="rId28"/>
    <p:sldId id="286" r:id="rId29"/>
    <p:sldId id="287" r:id="rId30"/>
    <p:sldId id="288" r:id="rId31"/>
    <p:sldId id="289" r:id="rId32"/>
    <p:sldId id="277" r:id="rId33"/>
    <p:sldId id="290" r:id="rId34"/>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25039"/>
    <p:restoredTop sz="94718"/>
  </p:normalViewPr>
  <p:slideViewPr>
    <p:cSldViewPr snapToGrid="0" snapToObjects="1">
      <p:cViewPr>
        <p:scale>
          <a:sx n="77" d="100"/>
          <a:sy n="77" d="100"/>
        </p:scale>
        <p:origin x="-48" y="3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DCF9629F-1D63-C04C-A45B-7D9CC2406269}"/>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 xmlns:a16="http://schemas.microsoft.com/office/drawing/2014/main" id="{85CE1D8C-0563-DE47-9214-312CBB65931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 xmlns:a16="http://schemas.microsoft.com/office/drawing/2014/main" id="{EC6E1633-1102-4346-B2F9-58529E98EE17}"/>
              </a:ext>
            </a:extLst>
          </p:cNvPr>
          <p:cNvSpPr>
            <a:spLocks noGrp="1"/>
          </p:cNvSpPr>
          <p:nvPr>
            <p:ph type="dt" sz="half" idx="10"/>
          </p:nvPr>
        </p:nvSpPr>
        <p:spPr/>
        <p:txBody>
          <a:bodyPr/>
          <a:lstStyle/>
          <a:p>
            <a:fld id="{17424C13-E156-6144-BACA-288857F569B6}" type="datetimeFigureOut">
              <a:rPr lang="fr-FR" smtClean="0"/>
              <a:pPr/>
              <a:t>15/02/2021</a:t>
            </a:fld>
            <a:endParaRPr lang="fr-FR"/>
          </a:p>
        </p:txBody>
      </p:sp>
      <p:sp>
        <p:nvSpPr>
          <p:cNvPr id="5" name="Espace réservé du pied de page 4">
            <a:extLst>
              <a:ext uri="{FF2B5EF4-FFF2-40B4-BE49-F238E27FC236}">
                <a16:creationId xmlns="" xmlns:a16="http://schemas.microsoft.com/office/drawing/2014/main" id="{B275B6A6-1924-B245-9665-D417DCCA743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 xmlns:a16="http://schemas.microsoft.com/office/drawing/2014/main" id="{BD24F9F7-085F-734B-BF1B-978DB4B20336}"/>
              </a:ext>
            </a:extLst>
          </p:cNvPr>
          <p:cNvSpPr>
            <a:spLocks noGrp="1"/>
          </p:cNvSpPr>
          <p:nvPr>
            <p:ph type="sldNum" sz="quarter" idx="12"/>
          </p:nvPr>
        </p:nvSpPr>
        <p:spPr/>
        <p:txBody>
          <a:bodyPr/>
          <a:lstStyle/>
          <a:p>
            <a:fld id="{26B144E3-0086-064C-B13D-06E04E57EA71}" type="slidenum">
              <a:rPr lang="fr-FR" smtClean="0"/>
              <a:pPr/>
              <a:t>‹N°›</a:t>
            </a:fld>
            <a:endParaRPr lang="fr-FR"/>
          </a:p>
        </p:txBody>
      </p:sp>
    </p:spTree>
    <p:extLst>
      <p:ext uri="{BB962C8B-B14F-4D97-AF65-F5344CB8AC3E}">
        <p14:creationId xmlns="" xmlns:p14="http://schemas.microsoft.com/office/powerpoint/2010/main" val="11787473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C92AC978-9FEA-0C49-A7E7-AC725D758D13}"/>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 xmlns:a16="http://schemas.microsoft.com/office/drawing/2014/main" id="{670530D4-271F-2D49-9FBA-B9AACE5715E4}"/>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 xmlns:a16="http://schemas.microsoft.com/office/drawing/2014/main" id="{F550B0B0-7EC3-F14C-B293-91906E2534AE}"/>
              </a:ext>
            </a:extLst>
          </p:cNvPr>
          <p:cNvSpPr>
            <a:spLocks noGrp="1"/>
          </p:cNvSpPr>
          <p:nvPr>
            <p:ph type="dt" sz="half" idx="10"/>
          </p:nvPr>
        </p:nvSpPr>
        <p:spPr/>
        <p:txBody>
          <a:bodyPr/>
          <a:lstStyle/>
          <a:p>
            <a:fld id="{17424C13-E156-6144-BACA-288857F569B6}" type="datetimeFigureOut">
              <a:rPr lang="fr-FR" smtClean="0"/>
              <a:pPr/>
              <a:t>15/02/2021</a:t>
            </a:fld>
            <a:endParaRPr lang="fr-FR"/>
          </a:p>
        </p:txBody>
      </p:sp>
      <p:sp>
        <p:nvSpPr>
          <p:cNvPr id="5" name="Espace réservé du pied de page 4">
            <a:extLst>
              <a:ext uri="{FF2B5EF4-FFF2-40B4-BE49-F238E27FC236}">
                <a16:creationId xmlns="" xmlns:a16="http://schemas.microsoft.com/office/drawing/2014/main" id="{A110C2D3-C8B9-9641-A91A-6038CEE67CAF}"/>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 xmlns:a16="http://schemas.microsoft.com/office/drawing/2014/main" id="{4B5C6EB0-3C59-254B-B7E3-09E2A4C8C969}"/>
              </a:ext>
            </a:extLst>
          </p:cNvPr>
          <p:cNvSpPr>
            <a:spLocks noGrp="1"/>
          </p:cNvSpPr>
          <p:nvPr>
            <p:ph type="sldNum" sz="quarter" idx="12"/>
          </p:nvPr>
        </p:nvSpPr>
        <p:spPr/>
        <p:txBody>
          <a:bodyPr/>
          <a:lstStyle/>
          <a:p>
            <a:fld id="{26B144E3-0086-064C-B13D-06E04E57EA71}" type="slidenum">
              <a:rPr lang="fr-FR" smtClean="0"/>
              <a:pPr/>
              <a:t>‹N°›</a:t>
            </a:fld>
            <a:endParaRPr lang="fr-FR"/>
          </a:p>
        </p:txBody>
      </p:sp>
    </p:spTree>
    <p:extLst>
      <p:ext uri="{BB962C8B-B14F-4D97-AF65-F5344CB8AC3E}">
        <p14:creationId xmlns="" xmlns:p14="http://schemas.microsoft.com/office/powerpoint/2010/main" val="33352090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 xmlns:a16="http://schemas.microsoft.com/office/drawing/2014/main" id="{9D967747-699B-474C-ACDD-34A9120F5F56}"/>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 xmlns:a16="http://schemas.microsoft.com/office/drawing/2014/main" id="{6124894A-9962-2142-9D2B-74CE16F4CE95}"/>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 xmlns:a16="http://schemas.microsoft.com/office/drawing/2014/main" id="{D0B9922B-DA59-6F4A-9732-3736CD162D2C}"/>
              </a:ext>
            </a:extLst>
          </p:cNvPr>
          <p:cNvSpPr>
            <a:spLocks noGrp="1"/>
          </p:cNvSpPr>
          <p:nvPr>
            <p:ph type="dt" sz="half" idx="10"/>
          </p:nvPr>
        </p:nvSpPr>
        <p:spPr/>
        <p:txBody>
          <a:bodyPr/>
          <a:lstStyle/>
          <a:p>
            <a:fld id="{17424C13-E156-6144-BACA-288857F569B6}" type="datetimeFigureOut">
              <a:rPr lang="fr-FR" smtClean="0"/>
              <a:pPr/>
              <a:t>15/02/2021</a:t>
            </a:fld>
            <a:endParaRPr lang="fr-FR"/>
          </a:p>
        </p:txBody>
      </p:sp>
      <p:sp>
        <p:nvSpPr>
          <p:cNvPr id="5" name="Espace réservé du pied de page 4">
            <a:extLst>
              <a:ext uri="{FF2B5EF4-FFF2-40B4-BE49-F238E27FC236}">
                <a16:creationId xmlns="" xmlns:a16="http://schemas.microsoft.com/office/drawing/2014/main" id="{2CA31DE5-30AF-9042-A17F-B08FC8B65C9D}"/>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 xmlns:a16="http://schemas.microsoft.com/office/drawing/2014/main" id="{8DAE90A9-2C92-A54D-9954-EFA6AB889569}"/>
              </a:ext>
            </a:extLst>
          </p:cNvPr>
          <p:cNvSpPr>
            <a:spLocks noGrp="1"/>
          </p:cNvSpPr>
          <p:nvPr>
            <p:ph type="sldNum" sz="quarter" idx="12"/>
          </p:nvPr>
        </p:nvSpPr>
        <p:spPr/>
        <p:txBody>
          <a:bodyPr/>
          <a:lstStyle/>
          <a:p>
            <a:fld id="{26B144E3-0086-064C-B13D-06E04E57EA71}" type="slidenum">
              <a:rPr lang="fr-FR" smtClean="0"/>
              <a:pPr/>
              <a:t>‹N°›</a:t>
            </a:fld>
            <a:endParaRPr lang="fr-FR"/>
          </a:p>
        </p:txBody>
      </p:sp>
    </p:spTree>
    <p:extLst>
      <p:ext uri="{BB962C8B-B14F-4D97-AF65-F5344CB8AC3E}">
        <p14:creationId xmlns="" xmlns:p14="http://schemas.microsoft.com/office/powerpoint/2010/main" val="20691223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5DC8A87E-6EA9-0C47-8090-90DD1B54746D}"/>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 xmlns:a16="http://schemas.microsoft.com/office/drawing/2014/main" id="{A4EEAE4F-4908-8147-9B4C-E23803924F0B}"/>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 xmlns:a16="http://schemas.microsoft.com/office/drawing/2014/main" id="{67A09BAF-66DE-3D46-8481-6A7F67C5EE33}"/>
              </a:ext>
            </a:extLst>
          </p:cNvPr>
          <p:cNvSpPr>
            <a:spLocks noGrp="1"/>
          </p:cNvSpPr>
          <p:nvPr>
            <p:ph type="dt" sz="half" idx="10"/>
          </p:nvPr>
        </p:nvSpPr>
        <p:spPr/>
        <p:txBody>
          <a:bodyPr/>
          <a:lstStyle/>
          <a:p>
            <a:fld id="{17424C13-E156-6144-BACA-288857F569B6}" type="datetimeFigureOut">
              <a:rPr lang="fr-FR" smtClean="0"/>
              <a:pPr/>
              <a:t>15/02/2021</a:t>
            </a:fld>
            <a:endParaRPr lang="fr-FR"/>
          </a:p>
        </p:txBody>
      </p:sp>
      <p:sp>
        <p:nvSpPr>
          <p:cNvPr id="5" name="Espace réservé du pied de page 4">
            <a:extLst>
              <a:ext uri="{FF2B5EF4-FFF2-40B4-BE49-F238E27FC236}">
                <a16:creationId xmlns="" xmlns:a16="http://schemas.microsoft.com/office/drawing/2014/main" id="{1EAC9CAC-0718-7C40-AA32-8F258E76D3D0}"/>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 xmlns:a16="http://schemas.microsoft.com/office/drawing/2014/main" id="{F4A589BF-35B5-2C47-B4B3-0DEA1628FBF8}"/>
              </a:ext>
            </a:extLst>
          </p:cNvPr>
          <p:cNvSpPr>
            <a:spLocks noGrp="1"/>
          </p:cNvSpPr>
          <p:nvPr>
            <p:ph type="sldNum" sz="quarter" idx="12"/>
          </p:nvPr>
        </p:nvSpPr>
        <p:spPr/>
        <p:txBody>
          <a:bodyPr/>
          <a:lstStyle/>
          <a:p>
            <a:fld id="{26B144E3-0086-064C-B13D-06E04E57EA71}" type="slidenum">
              <a:rPr lang="fr-FR" smtClean="0"/>
              <a:pPr/>
              <a:t>‹N°›</a:t>
            </a:fld>
            <a:endParaRPr lang="fr-FR"/>
          </a:p>
        </p:txBody>
      </p:sp>
    </p:spTree>
    <p:extLst>
      <p:ext uri="{BB962C8B-B14F-4D97-AF65-F5344CB8AC3E}">
        <p14:creationId xmlns="" xmlns:p14="http://schemas.microsoft.com/office/powerpoint/2010/main" val="39723288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B57A10B2-F036-D746-8865-96C139B4B6D5}"/>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 xmlns:a16="http://schemas.microsoft.com/office/drawing/2014/main" id="{A2F1319E-4CD3-2340-BC0E-4061EC5A5BD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 xmlns:a16="http://schemas.microsoft.com/office/drawing/2014/main" id="{2F939452-C5FB-5946-A372-540C087FE9F0}"/>
              </a:ext>
            </a:extLst>
          </p:cNvPr>
          <p:cNvSpPr>
            <a:spLocks noGrp="1"/>
          </p:cNvSpPr>
          <p:nvPr>
            <p:ph type="dt" sz="half" idx="10"/>
          </p:nvPr>
        </p:nvSpPr>
        <p:spPr/>
        <p:txBody>
          <a:bodyPr/>
          <a:lstStyle/>
          <a:p>
            <a:fld id="{17424C13-E156-6144-BACA-288857F569B6}" type="datetimeFigureOut">
              <a:rPr lang="fr-FR" smtClean="0"/>
              <a:pPr/>
              <a:t>15/02/2021</a:t>
            </a:fld>
            <a:endParaRPr lang="fr-FR"/>
          </a:p>
        </p:txBody>
      </p:sp>
      <p:sp>
        <p:nvSpPr>
          <p:cNvPr id="5" name="Espace réservé du pied de page 4">
            <a:extLst>
              <a:ext uri="{FF2B5EF4-FFF2-40B4-BE49-F238E27FC236}">
                <a16:creationId xmlns="" xmlns:a16="http://schemas.microsoft.com/office/drawing/2014/main" id="{78EDF2A0-D459-E647-99F8-93348D6FACB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 xmlns:a16="http://schemas.microsoft.com/office/drawing/2014/main" id="{120B03D8-E2D5-054D-B339-F38A6B1F042B}"/>
              </a:ext>
            </a:extLst>
          </p:cNvPr>
          <p:cNvSpPr>
            <a:spLocks noGrp="1"/>
          </p:cNvSpPr>
          <p:nvPr>
            <p:ph type="sldNum" sz="quarter" idx="12"/>
          </p:nvPr>
        </p:nvSpPr>
        <p:spPr/>
        <p:txBody>
          <a:bodyPr/>
          <a:lstStyle/>
          <a:p>
            <a:fld id="{26B144E3-0086-064C-B13D-06E04E57EA71}" type="slidenum">
              <a:rPr lang="fr-FR" smtClean="0"/>
              <a:pPr/>
              <a:t>‹N°›</a:t>
            </a:fld>
            <a:endParaRPr lang="fr-FR"/>
          </a:p>
        </p:txBody>
      </p:sp>
    </p:spTree>
    <p:extLst>
      <p:ext uri="{BB962C8B-B14F-4D97-AF65-F5344CB8AC3E}">
        <p14:creationId xmlns="" xmlns:p14="http://schemas.microsoft.com/office/powerpoint/2010/main" val="3497321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8F44253B-2A74-EB4D-AD02-67A6029957A7}"/>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 xmlns:a16="http://schemas.microsoft.com/office/drawing/2014/main" id="{0FCBD71A-9C89-CF45-A7E2-040A0411D02C}"/>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 xmlns:a16="http://schemas.microsoft.com/office/drawing/2014/main" id="{7DE86834-E234-2F4C-85DC-FB05D042A553}"/>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 xmlns:a16="http://schemas.microsoft.com/office/drawing/2014/main" id="{C5FC0A5A-E95D-4F41-BAE4-655C007DF3A4}"/>
              </a:ext>
            </a:extLst>
          </p:cNvPr>
          <p:cNvSpPr>
            <a:spLocks noGrp="1"/>
          </p:cNvSpPr>
          <p:nvPr>
            <p:ph type="dt" sz="half" idx="10"/>
          </p:nvPr>
        </p:nvSpPr>
        <p:spPr/>
        <p:txBody>
          <a:bodyPr/>
          <a:lstStyle/>
          <a:p>
            <a:fld id="{17424C13-E156-6144-BACA-288857F569B6}" type="datetimeFigureOut">
              <a:rPr lang="fr-FR" smtClean="0"/>
              <a:pPr/>
              <a:t>15/02/2021</a:t>
            </a:fld>
            <a:endParaRPr lang="fr-FR"/>
          </a:p>
        </p:txBody>
      </p:sp>
      <p:sp>
        <p:nvSpPr>
          <p:cNvPr id="6" name="Espace réservé du pied de page 5">
            <a:extLst>
              <a:ext uri="{FF2B5EF4-FFF2-40B4-BE49-F238E27FC236}">
                <a16:creationId xmlns="" xmlns:a16="http://schemas.microsoft.com/office/drawing/2014/main" id="{F1C3CF26-E825-8C4D-895E-7B0B3EA0BED8}"/>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 xmlns:a16="http://schemas.microsoft.com/office/drawing/2014/main" id="{243C5CEF-C05D-2B4B-BF9D-3AB7E9764628}"/>
              </a:ext>
            </a:extLst>
          </p:cNvPr>
          <p:cNvSpPr>
            <a:spLocks noGrp="1"/>
          </p:cNvSpPr>
          <p:nvPr>
            <p:ph type="sldNum" sz="quarter" idx="12"/>
          </p:nvPr>
        </p:nvSpPr>
        <p:spPr/>
        <p:txBody>
          <a:bodyPr/>
          <a:lstStyle/>
          <a:p>
            <a:fld id="{26B144E3-0086-064C-B13D-06E04E57EA71}" type="slidenum">
              <a:rPr lang="fr-FR" smtClean="0"/>
              <a:pPr/>
              <a:t>‹N°›</a:t>
            </a:fld>
            <a:endParaRPr lang="fr-FR"/>
          </a:p>
        </p:txBody>
      </p:sp>
    </p:spTree>
    <p:extLst>
      <p:ext uri="{BB962C8B-B14F-4D97-AF65-F5344CB8AC3E}">
        <p14:creationId xmlns="" xmlns:p14="http://schemas.microsoft.com/office/powerpoint/2010/main" val="1370142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328319E0-BA53-BD4C-B5B3-318BADD42913}"/>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 xmlns:a16="http://schemas.microsoft.com/office/drawing/2014/main" id="{F58C4549-51E2-3749-B831-ED12842805B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 xmlns:a16="http://schemas.microsoft.com/office/drawing/2014/main" id="{AB239FFF-650E-CD49-9F73-3154C1543CD9}"/>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 xmlns:a16="http://schemas.microsoft.com/office/drawing/2014/main" id="{4F61E48E-7731-E84B-8295-F114C9828FD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 xmlns:a16="http://schemas.microsoft.com/office/drawing/2014/main" id="{B8189A26-871C-9D4A-9159-78A5E10C761E}"/>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 xmlns:a16="http://schemas.microsoft.com/office/drawing/2014/main" id="{A7715203-C980-8446-B4B3-D1EA2C8DF529}"/>
              </a:ext>
            </a:extLst>
          </p:cNvPr>
          <p:cNvSpPr>
            <a:spLocks noGrp="1"/>
          </p:cNvSpPr>
          <p:nvPr>
            <p:ph type="dt" sz="half" idx="10"/>
          </p:nvPr>
        </p:nvSpPr>
        <p:spPr/>
        <p:txBody>
          <a:bodyPr/>
          <a:lstStyle/>
          <a:p>
            <a:fld id="{17424C13-E156-6144-BACA-288857F569B6}" type="datetimeFigureOut">
              <a:rPr lang="fr-FR" smtClean="0"/>
              <a:pPr/>
              <a:t>15/02/2021</a:t>
            </a:fld>
            <a:endParaRPr lang="fr-FR"/>
          </a:p>
        </p:txBody>
      </p:sp>
      <p:sp>
        <p:nvSpPr>
          <p:cNvPr id="8" name="Espace réservé du pied de page 7">
            <a:extLst>
              <a:ext uri="{FF2B5EF4-FFF2-40B4-BE49-F238E27FC236}">
                <a16:creationId xmlns="" xmlns:a16="http://schemas.microsoft.com/office/drawing/2014/main" id="{4F27CA0D-CCC2-7744-A174-695B3D486218}"/>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 xmlns:a16="http://schemas.microsoft.com/office/drawing/2014/main" id="{05C39388-3506-E649-830C-922F069556D3}"/>
              </a:ext>
            </a:extLst>
          </p:cNvPr>
          <p:cNvSpPr>
            <a:spLocks noGrp="1"/>
          </p:cNvSpPr>
          <p:nvPr>
            <p:ph type="sldNum" sz="quarter" idx="12"/>
          </p:nvPr>
        </p:nvSpPr>
        <p:spPr/>
        <p:txBody>
          <a:bodyPr/>
          <a:lstStyle/>
          <a:p>
            <a:fld id="{26B144E3-0086-064C-B13D-06E04E57EA71}" type="slidenum">
              <a:rPr lang="fr-FR" smtClean="0"/>
              <a:pPr/>
              <a:t>‹N°›</a:t>
            </a:fld>
            <a:endParaRPr lang="fr-FR"/>
          </a:p>
        </p:txBody>
      </p:sp>
    </p:spTree>
    <p:extLst>
      <p:ext uri="{BB962C8B-B14F-4D97-AF65-F5344CB8AC3E}">
        <p14:creationId xmlns="" xmlns:p14="http://schemas.microsoft.com/office/powerpoint/2010/main" val="41586449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68F77D28-C86E-7140-92CE-7201DF12677D}"/>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 xmlns:a16="http://schemas.microsoft.com/office/drawing/2014/main" id="{FC76E807-1EC6-BC4B-8FC0-5CF126220D0F}"/>
              </a:ext>
            </a:extLst>
          </p:cNvPr>
          <p:cNvSpPr>
            <a:spLocks noGrp="1"/>
          </p:cNvSpPr>
          <p:nvPr>
            <p:ph type="dt" sz="half" idx="10"/>
          </p:nvPr>
        </p:nvSpPr>
        <p:spPr/>
        <p:txBody>
          <a:bodyPr/>
          <a:lstStyle/>
          <a:p>
            <a:fld id="{17424C13-E156-6144-BACA-288857F569B6}" type="datetimeFigureOut">
              <a:rPr lang="fr-FR" smtClean="0"/>
              <a:pPr/>
              <a:t>15/02/2021</a:t>
            </a:fld>
            <a:endParaRPr lang="fr-FR"/>
          </a:p>
        </p:txBody>
      </p:sp>
      <p:sp>
        <p:nvSpPr>
          <p:cNvPr id="4" name="Espace réservé du pied de page 3">
            <a:extLst>
              <a:ext uri="{FF2B5EF4-FFF2-40B4-BE49-F238E27FC236}">
                <a16:creationId xmlns="" xmlns:a16="http://schemas.microsoft.com/office/drawing/2014/main" id="{5007E13C-C6E6-814E-A85B-C3E253BED85B}"/>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 xmlns:a16="http://schemas.microsoft.com/office/drawing/2014/main" id="{531472D4-EFAD-7742-BC33-F827BF788ADB}"/>
              </a:ext>
            </a:extLst>
          </p:cNvPr>
          <p:cNvSpPr>
            <a:spLocks noGrp="1"/>
          </p:cNvSpPr>
          <p:nvPr>
            <p:ph type="sldNum" sz="quarter" idx="12"/>
          </p:nvPr>
        </p:nvSpPr>
        <p:spPr/>
        <p:txBody>
          <a:bodyPr/>
          <a:lstStyle/>
          <a:p>
            <a:fld id="{26B144E3-0086-064C-B13D-06E04E57EA71}" type="slidenum">
              <a:rPr lang="fr-FR" smtClean="0"/>
              <a:pPr/>
              <a:t>‹N°›</a:t>
            </a:fld>
            <a:endParaRPr lang="fr-FR"/>
          </a:p>
        </p:txBody>
      </p:sp>
    </p:spTree>
    <p:extLst>
      <p:ext uri="{BB962C8B-B14F-4D97-AF65-F5344CB8AC3E}">
        <p14:creationId xmlns="" xmlns:p14="http://schemas.microsoft.com/office/powerpoint/2010/main" val="13604633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 xmlns:a16="http://schemas.microsoft.com/office/drawing/2014/main" id="{E0B1ACCF-9E74-C643-853D-9C6C9BC3DD73}"/>
              </a:ext>
            </a:extLst>
          </p:cNvPr>
          <p:cNvSpPr>
            <a:spLocks noGrp="1"/>
          </p:cNvSpPr>
          <p:nvPr>
            <p:ph type="dt" sz="half" idx="10"/>
          </p:nvPr>
        </p:nvSpPr>
        <p:spPr/>
        <p:txBody>
          <a:bodyPr/>
          <a:lstStyle/>
          <a:p>
            <a:fld id="{17424C13-E156-6144-BACA-288857F569B6}" type="datetimeFigureOut">
              <a:rPr lang="fr-FR" smtClean="0"/>
              <a:pPr/>
              <a:t>15/02/2021</a:t>
            </a:fld>
            <a:endParaRPr lang="fr-FR"/>
          </a:p>
        </p:txBody>
      </p:sp>
      <p:sp>
        <p:nvSpPr>
          <p:cNvPr id="3" name="Espace réservé du pied de page 2">
            <a:extLst>
              <a:ext uri="{FF2B5EF4-FFF2-40B4-BE49-F238E27FC236}">
                <a16:creationId xmlns="" xmlns:a16="http://schemas.microsoft.com/office/drawing/2014/main" id="{CA5AD1B8-400F-764A-8C8E-1DD6E61096C1}"/>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 xmlns:a16="http://schemas.microsoft.com/office/drawing/2014/main" id="{8A42DEFB-A9DF-784D-BED2-66F28221B4E7}"/>
              </a:ext>
            </a:extLst>
          </p:cNvPr>
          <p:cNvSpPr>
            <a:spLocks noGrp="1"/>
          </p:cNvSpPr>
          <p:nvPr>
            <p:ph type="sldNum" sz="quarter" idx="12"/>
          </p:nvPr>
        </p:nvSpPr>
        <p:spPr/>
        <p:txBody>
          <a:bodyPr/>
          <a:lstStyle/>
          <a:p>
            <a:fld id="{26B144E3-0086-064C-B13D-06E04E57EA71}" type="slidenum">
              <a:rPr lang="fr-FR" smtClean="0"/>
              <a:pPr/>
              <a:t>‹N°›</a:t>
            </a:fld>
            <a:endParaRPr lang="fr-FR"/>
          </a:p>
        </p:txBody>
      </p:sp>
    </p:spTree>
    <p:extLst>
      <p:ext uri="{BB962C8B-B14F-4D97-AF65-F5344CB8AC3E}">
        <p14:creationId xmlns="" xmlns:p14="http://schemas.microsoft.com/office/powerpoint/2010/main" val="39426508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1F77D53F-4E87-6B48-BDB1-F723BC45B304}"/>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 xmlns:a16="http://schemas.microsoft.com/office/drawing/2014/main" id="{FB6C0815-EDEA-A34F-821C-8C16DBD96BC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 xmlns:a16="http://schemas.microsoft.com/office/drawing/2014/main" id="{C488B28E-4358-B14C-B157-1DFFEAB3862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 xmlns:a16="http://schemas.microsoft.com/office/drawing/2014/main" id="{0577B861-4B64-954C-8039-61A5D6491B4E}"/>
              </a:ext>
            </a:extLst>
          </p:cNvPr>
          <p:cNvSpPr>
            <a:spLocks noGrp="1"/>
          </p:cNvSpPr>
          <p:nvPr>
            <p:ph type="dt" sz="half" idx="10"/>
          </p:nvPr>
        </p:nvSpPr>
        <p:spPr/>
        <p:txBody>
          <a:bodyPr/>
          <a:lstStyle/>
          <a:p>
            <a:fld id="{17424C13-E156-6144-BACA-288857F569B6}" type="datetimeFigureOut">
              <a:rPr lang="fr-FR" smtClean="0"/>
              <a:pPr/>
              <a:t>15/02/2021</a:t>
            </a:fld>
            <a:endParaRPr lang="fr-FR"/>
          </a:p>
        </p:txBody>
      </p:sp>
      <p:sp>
        <p:nvSpPr>
          <p:cNvPr id="6" name="Espace réservé du pied de page 5">
            <a:extLst>
              <a:ext uri="{FF2B5EF4-FFF2-40B4-BE49-F238E27FC236}">
                <a16:creationId xmlns="" xmlns:a16="http://schemas.microsoft.com/office/drawing/2014/main" id="{E85DB8F6-3CDA-154E-8071-DB8F9F2A5145}"/>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 xmlns:a16="http://schemas.microsoft.com/office/drawing/2014/main" id="{BF11477B-0C05-AE4D-8559-C16810FBA0E2}"/>
              </a:ext>
            </a:extLst>
          </p:cNvPr>
          <p:cNvSpPr>
            <a:spLocks noGrp="1"/>
          </p:cNvSpPr>
          <p:nvPr>
            <p:ph type="sldNum" sz="quarter" idx="12"/>
          </p:nvPr>
        </p:nvSpPr>
        <p:spPr/>
        <p:txBody>
          <a:bodyPr/>
          <a:lstStyle/>
          <a:p>
            <a:fld id="{26B144E3-0086-064C-B13D-06E04E57EA71}" type="slidenum">
              <a:rPr lang="fr-FR" smtClean="0"/>
              <a:pPr/>
              <a:t>‹N°›</a:t>
            </a:fld>
            <a:endParaRPr lang="fr-FR"/>
          </a:p>
        </p:txBody>
      </p:sp>
    </p:spTree>
    <p:extLst>
      <p:ext uri="{BB962C8B-B14F-4D97-AF65-F5344CB8AC3E}">
        <p14:creationId xmlns="" xmlns:p14="http://schemas.microsoft.com/office/powerpoint/2010/main" val="22793882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E456A4C1-6B95-B547-AF5B-5EF6FB0B7FBA}"/>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 xmlns:a16="http://schemas.microsoft.com/office/drawing/2014/main" id="{203CF9C4-FF65-D242-B6FF-D5FD9375F36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 xmlns:a16="http://schemas.microsoft.com/office/drawing/2014/main" id="{81D9C5C7-2EE2-DB4D-82CC-7D6F9D4EDA6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 xmlns:a16="http://schemas.microsoft.com/office/drawing/2014/main" id="{DEFCDCEC-948C-E64B-AA77-E5E6958251A3}"/>
              </a:ext>
            </a:extLst>
          </p:cNvPr>
          <p:cNvSpPr>
            <a:spLocks noGrp="1"/>
          </p:cNvSpPr>
          <p:nvPr>
            <p:ph type="dt" sz="half" idx="10"/>
          </p:nvPr>
        </p:nvSpPr>
        <p:spPr/>
        <p:txBody>
          <a:bodyPr/>
          <a:lstStyle/>
          <a:p>
            <a:fld id="{17424C13-E156-6144-BACA-288857F569B6}" type="datetimeFigureOut">
              <a:rPr lang="fr-FR" smtClean="0"/>
              <a:pPr/>
              <a:t>15/02/2021</a:t>
            </a:fld>
            <a:endParaRPr lang="fr-FR"/>
          </a:p>
        </p:txBody>
      </p:sp>
      <p:sp>
        <p:nvSpPr>
          <p:cNvPr id="6" name="Espace réservé du pied de page 5">
            <a:extLst>
              <a:ext uri="{FF2B5EF4-FFF2-40B4-BE49-F238E27FC236}">
                <a16:creationId xmlns="" xmlns:a16="http://schemas.microsoft.com/office/drawing/2014/main" id="{F19726DB-2473-D142-9D89-99358CA2E49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 xmlns:a16="http://schemas.microsoft.com/office/drawing/2014/main" id="{007C8BF6-83C5-E041-B3D6-F7C2A73EE1DD}"/>
              </a:ext>
            </a:extLst>
          </p:cNvPr>
          <p:cNvSpPr>
            <a:spLocks noGrp="1"/>
          </p:cNvSpPr>
          <p:nvPr>
            <p:ph type="sldNum" sz="quarter" idx="12"/>
          </p:nvPr>
        </p:nvSpPr>
        <p:spPr/>
        <p:txBody>
          <a:bodyPr/>
          <a:lstStyle/>
          <a:p>
            <a:fld id="{26B144E3-0086-064C-B13D-06E04E57EA71}" type="slidenum">
              <a:rPr lang="fr-FR" smtClean="0"/>
              <a:pPr/>
              <a:t>‹N°›</a:t>
            </a:fld>
            <a:endParaRPr lang="fr-FR"/>
          </a:p>
        </p:txBody>
      </p:sp>
    </p:spTree>
    <p:extLst>
      <p:ext uri="{BB962C8B-B14F-4D97-AF65-F5344CB8AC3E}">
        <p14:creationId xmlns="" xmlns:p14="http://schemas.microsoft.com/office/powerpoint/2010/main" val="12282071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 xmlns:a16="http://schemas.microsoft.com/office/drawing/2014/main" id="{ECC12A4E-CD51-A349-A518-6644856F474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 xmlns:a16="http://schemas.microsoft.com/office/drawing/2014/main" id="{DD3C2073-7FD0-AD45-B3F9-C373B7F276F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 xmlns:a16="http://schemas.microsoft.com/office/drawing/2014/main" id="{73327FBD-3135-3C40-8D6A-820FF13733E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424C13-E156-6144-BACA-288857F569B6}" type="datetimeFigureOut">
              <a:rPr lang="fr-FR" smtClean="0"/>
              <a:pPr/>
              <a:t>15/02/2021</a:t>
            </a:fld>
            <a:endParaRPr lang="fr-FR"/>
          </a:p>
        </p:txBody>
      </p:sp>
      <p:sp>
        <p:nvSpPr>
          <p:cNvPr id="5" name="Espace réservé du pied de page 4">
            <a:extLst>
              <a:ext uri="{FF2B5EF4-FFF2-40B4-BE49-F238E27FC236}">
                <a16:creationId xmlns="" xmlns:a16="http://schemas.microsoft.com/office/drawing/2014/main" id="{41C94D03-AF46-BF4F-A127-76536C82793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 xmlns:a16="http://schemas.microsoft.com/office/drawing/2014/main" id="{71BAC11D-54A1-D14E-A32C-4B98CBC3B7A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B144E3-0086-064C-B13D-06E04E57EA71}" type="slidenum">
              <a:rPr lang="fr-FR" smtClean="0"/>
              <a:pPr/>
              <a:t>‹N°›</a:t>
            </a:fld>
            <a:endParaRPr lang="fr-FR"/>
          </a:p>
        </p:txBody>
      </p:sp>
    </p:spTree>
    <p:extLst>
      <p:ext uri="{BB962C8B-B14F-4D97-AF65-F5344CB8AC3E}">
        <p14:creationId xmlns="" xmlns:p14="http://schemas.microsoft.com/office/powerpoint/2010/main" val="38762077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image" Target="../media/image10.tif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tif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image" Target="../media/image15.tif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tif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tif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tif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tif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tif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tif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4" Type="http://schemas.openxmlformats.org/officeDocument/2006/relationships/image" Target="../media/image25.tif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9.tif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 xmlns:a16="http://schemas.microsoft.com/office/drawing/2014/main" id="{DF908313-E145-8246-B3D8-A2C181FF6319}"/>
              </a:ext>
            </a:extLst>
          </p:cNvPr>
          <p:cNvSpPr txBox="1"/>
          <p:nvPr/>
        </p:nvSpPr>
        <p:spPr>
          <a:xfrm>
            <a:off x="3878085" y="1032388"/>
            <a:ext cx="4435830" cy="1200329"/>
          </a:xfrm>
          <a:prstGeom prst="rect">
            <a:avLst/>
          </a:prstGeom>
          <a:noFill/>
        </p:spPr>
        <p:txBody>
          <a:bodyPr wrap="none" rtlCol="0">
            <a:spAutoFit/>
          </a:bodyPr>
          <a:lstStyle/>
          <a:p>
            <a:r>
              <a:rPr lang="fr-FR" sz="7200" u="sng" dirty="0">
                <a:latin typeface="Times New Roman" panose="02020603050405020304" pitchFamily="18" charset="0"/>
                <a:cs typeface="Times New Roman" panose="02020603050405020304" pitchFamily="18" charset="0"/>
              </a:rPr>
              <a:t>Traduction </a:t>
            </a:r>
          </a:p>
        </p:txBody>
      </p:sp>
      <p:pic>
        <p:nvPicPr>
          <p:cNvPr id="6" name="Image 5">
            <a:extLst>
              <a:ext uri="{FF2B5EF4-FFF2-40B4-BE49-F238E27FC236}">
                <a16:creationId xmlns="" xmlns:a16="http://schemas.microsoft.com/office/drawing/2014/main" id="{B88356CB-566A-134F-A647-8A8075E64FEE}"/>
              </a:ext>
            </a:extLst>
          </p:cNvPr>
          <p:cNvPicPr>
            <a:picLocks noChangeAspect="1"/>
          </p:cNvPicPr>
          <p:nvPr/>
        </p:nvPicPr>
        <p:blipFill>
          <a:blip r:embed="rId2"/>
          <a:stretch>
            <a:fillRect/>
          </a:stretch>
        </p:blipFill>
        <p:spPr>
          <a:xfrm>
            <a:off x="0" y="2409696"/>
            <a:ext cx="12192000" cy="4448303"/>
          </a:xfrm>
          <a:prstGeom prst="rect">
            <a:avLst/>
          </a:prstGeom>
        </p:spPr>
      </p:pic>
    </p:spTree>
    <p:extLst>
      <p:ext uri="{BB962C8B-B14F-4D97-AF65-F5344CB8AC3E}">
        <p14:creationId xmlns="" xmlns:p14="http://schemas.microsoft.com/office/powerpoint/2010/main" val="420540236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47F3C431-B270-9A4B-AC02-216D1A8AB264}"/>
              </a:ext>
            </a:extLst>
          </p:cNvPr>
          <p:cNvPicPr>
            <a:picLocks noChangeAspect="1"/>
          </p:cNvPicPr>
          <p:nvPr/>
        </p:nvPicPr>
        <p:blipFill>
          <a:blip r:embed="rId2"/>
          <a:stretch>
            <a:fillRect/>
          </a:stretch>
        </p:blipFill>
        <p:spPr>
          <a:xfrm>
            <a:off x="1670050" y="368300"/>
            <a:ext cx="8851900" cy="6121400"/>
          </a:xfrm>
          <a:prstGeom prst="rect">
            <a:avLst/>
          </a:prstGeom>
        </p:spPr>
      </p:pic>
    </p:spTree>
    <p:extLst>
      <p:ext uri="{BB962C8B-B14F-4D97-AF65-F5344CB8AC3E}">
        <p14:creationId xmlns="" xmlns:p14="http://schemas.microsoft.com/office/powerpoint/2010/main" val="33822559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51835EBE-1375-D04A-81CA-4805AA29980B}"/>
              </a:ext>
            </a:extLst>
          </p:cNvPr>
          <p:cNvPicPr>
            <a:picLocks noChangeAspect="1"/>
          </p:cNvPicPr>
          <p:nvPr/>
        </p:nvPicPr>
        <p:blipFill>
          <a:blip r:embed="rId2"/>
          <a:stretch>
            <a:fillRect/>
          </a:stretch>
        </p:blipFill>
        <p:spPr>
          <a:xfrm>
            <a:off x="4251427" y="533400"/>
            <a:ext cx="7759700" cy="5791200"/>
          </a:xfrm>
          <a:prstGeom prst="rect">
            <a:avLst/>
          </a:prstGeom>
        </p:spPr>
      </p:pic>
      <p:pic>
        <p:nvPicPr>
          <p:cNvPr id="5" name="Image 4">
            <a:extLst>
              <a:ext uri="{FF2B5EF4-FFF2-40B4-BE49-F238E27FC236}">
                <a16:creationId xmlns="" xmlns:a16="http://schemas.microsoft.com/office/drawing/2014/main" id="{BC60E1FC-86D5-1645-B382-5FB4D3AE36FD}"/>
              </a:ext>
            </a:extLst>
          </p:cNvPr>
          <p:cNvPicPr>
            <a:picLocks noChangeAspect="1"/>
          </p:cNvPicPr>
          <p:nvPr/>
        </p:nvPicPr>
        <p:blipFill>
          <a:blip r:embed="rId3"/>
          <a:stretch>
            <a:fillRect/>
          </a:stretch>
        </p:blipFill>
        <p:spPr>
          <a:xfrm>
            <a:off x="0" y="3929831"/>
            <a:ext cx="3674806" cy="2928169"/>
          </a:xfrm>
          <a:prstGeom prst="rect">
            <a:avLst/>
          </a:prstGeom>
        </p:spPr>
      </p:pic>
    </p:spTree>
    <p:extLst>
      <p:ext uri="{BB962C8B-B14F-4D97-AF65-F5344CB8AC3E}">
        <p14:creationId xmlns="" xmlns:p14="http://schemas.microsoft.com/office/powerpoint/2010/main" val="18995730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418578DB-418C-ED44-B4D2-C49AF492915C}"/>
              </a:ext>
            </a:extLst>
          </p:cNvPr>
          <p:cNvPicPr>
            <a:picLocks noChangeAspect="1"/>
          </p:cNvPicPr>
          <p:nvPr/>
        </p:nvPicPr>
        <p:blipFill>
          <a:blip r:embed="rId2"/>
          <a:stretch>
            <a:fillRect/>
          </a:stretch>
        </p:blipFill>
        <p:spPr>
          <a:xfrm>
            <a:off x="2489200" y="406400"/>
            <a:ext cx="7213600" cy="6045200"/>
          </a:xfrm>
          <a:prstGeom prst="rect">
            <a:avLst/>
          </a:prstGeom>
        </p:spPr>
      </p:pic>
    </p:spTree>
    <p:extLst>
      <p:ext uri="{BB962C8B-B14F-4D97-AF65-F5344CB8AC3E}">
        <p14:creationId xmlns="" xmlns:p14="http://schemas.microsoft.com/office/powerpoint/2010/main" val="24257758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C2BA82DD-3965-FB44-A3D9-45A24A3337E6}"/>
              </a:ext>
            </a:extLst>
          </p:cNvPr>
          <p:cNvPicPr>
            <a:picLocks noChangeAspect="1"/>
          </p:cNvPicPr>
          <p:nvPr/>
        </p:nvPicPr>
        <p:blipFill>
          <a:blip r:embed="rId2"/>
          <a:stretch>
            <a:fillRect/>
          </a:stretch>
        </p:blipFill>
        <p:spPr>
          <a:xfrm>
            <a:off x="1600200" y="107950"/>
            <a:ext cx="8991600" cy="6642100"/>
          </a:xfrm>
          <a:prstGeom prst="rect">
            <a:avLst/>
          </a:prstGeom>
        </p:spPr>
      </p:pic>
    </p:spTree>
    <p:extLst>
      <p:ext uri="{BB962C8B-B14F-4D97-AF65-F5344CB8AC3E}">
        <p14:creationId xmlns="" xmlns:p14="http://schemas.microsoft.com/office/powerpoint/2010/main" val="27850033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2D58A1DF-7A97-2942-904D-AFBB1B01BA06}"/>
              </a:ext>
            </a:extLst>
          </p:cNvPr>
          <p:cNvPicPr>
            <a:picLocks noChangeAspect="1"/>
          </p:cNvPicPr>
          <p:nvPr/>
        </p:nvPicPr>
        <p:blipFill>
          <a:blip r:embed="rId2"/>
          <a:stretch>
            <a:fillRect/>
          </a:stretch>
        </p:blipFill>
        <p:spPr>
          <a:xfrm>
            <a:off x="933450" y="590550"/>
            <a:ext cx="10325100" cy="5676900"/>
          </a:xfrm>
          <a:prstGeom prst="rect">
            <a:avLst/>
          </a:prstGeom>
        </p:spPr>
      </p:pic>
    </p:spTree>
    <p:extLst>
      <p:ext uri="{BB962C8B-B14F-4D97-AF65-F5344CB8AC3E}">
        <p14:creationId xmlns="" xmlns:p14="http://schemas.microsoft.com/office/powerpoint/2010/main" val="5787842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E06E0217-2728-6049-84AC-264DAC123F8F}"/>
              </a:ext>
            </a:extLst>
          </p:cNvPr>
          <p:cNvSpPr/>
          <p:nvPr/>
        </p:nvSpPr>
        <p:spPr>
          <a:xfrm>
            <a:off x="427703" y="474345"/>
            <a:ext cx="11547987" cy="5355312"/>
          </a:xfrm>
          <a:prstGeom prst="rect">
            <a:avLst/>
          </a:prstGeom>
        </p:spPr>
        <p:txBody>
          <a:bodyPr wrap="square">
            <a:spAutoFit/>
          </a:bodyPr>
          <a:lstStyle/>
          <a:p>
            <a:pPr marL="342900" indent="-342900">
              <a:buAutoNum type="arabicPeriod"/>
            </a:pPr>
            <a:r>
              <a:rPr lang="fr-FR" b="1" dirty="0">
                <a:latin typeface="Times New Roman" panose="02020603050405020304" pitchFamily="18" charset="0"/>
                <a:cs typeface="Times New Roman" panose="02020603050405020304" pitchFamily="18" charset="0"/>
              </a:rPr>
              <a:t>Universel </a:t>
            </a:r>
          </a:p>
          <a:p>
            <a:pPr marL="342900" indent="-342900">
              <a:buAutoNum type="arabicPeriod"/>
            </a:pPr>
            <a:endParaRPr lang="fr-FR" b="1" dirty="0">
              <a:latin typeface="Times New Roman" panose="02020603050405020304" pitchFamily="18" charset="0"/>
              <a:cs typeface="Times New Roman" panose="02020603050405020304" pitchFamily="18" charset="0"/>
            </a:endParaRPr>
          </a:p>
          <a:p>
            <a:pPr algn="just"/>
            <a:r>
              <a:rPr lang="fr-FR" dirty="0">
                <a:latin typeface="Times New Roman" panose="02020603050405020304" pitchFamily="18" charset="0"/>
                <a:cs typeface="Times New Roman" panose="02020603050405020304" pitchFamily="18" charset="0"/>
              </a:rPr>
              <a:t>Le code génétique est universel : c’est le même pour tous les êtres vivants, même si le code génétique de l’ADN mitochondrial est légèrement diffèrent. </a:t>
            </a:r>
          </a:p>
          <a:p>
            <a:pPr algn="just"/>
            <a:r>
              <a:rPr lang="fr-FR" dirty="0">
                <a:latin typeface="Times New Roman" panose="02020603050405020304" pitchFamily="18" charset="0"/>
                <a:cs typeface="Times New Roman" panose="02020603050405020304" pitchFamily="18" charset="0"/>
              </a:rPr>
              <a:t> </a:t>
            </a:r>
            <a:r>
              <a:rPr lang="fr-FR" dirty="0">
                <a:solidFill>
                  <a:srgbClr val="FF0000"/>
                </a:solidFill>
                <a:latin typeface="Times New Roman" panose="02020603050405020304" pitchFamily="18" charset="0"/>
                <a:cs typeface="Times New Roman" panose="02020603050405020304" pitchFamily="18" charset="0"/>
              </a:rPr>
              <a:t>Le codon d’initiation </a:t>
            </a:r>
            <a:r>
              <a:rPr lang="fr-FR" dirty="0">
                <a:latin typeface="Times New Roman" panose="02020603050405020304" pitchFamily="18" charset="0"/>
                <a:cs typeface="Times New Roman" panose="02020603050405020304" pitchFamily="18" charset="0"/>
              </a:rPr>
              <a:t>(ou « </a:t>
            </a:r>
            <a:r>
              <a:rPr lang="fr-FR" dirty="0" err="1">
                <a:latin typeface="Times New Roman" panose="02020603050405020304" pitchFamily="18" charset="0"/>
                <a:cs typeface="Times New Roman" panose="02020603050405020304" pitchFamily="18" charset="0"/>
              </a:rPr>
              <a:t>start</a:t>
            </a:r>
            <a:r>
              <a:rPr lang="fr-FR" dirty="0">
                <a:latin typeface="Times New Roman" panose="02020603050405020304" pitchFamily="18" charset="0"/>
                <a:cs typeface="Times New Roman" panose="02020603050405020304" pitchFamily="18" charset="0"/>
              </a:rPr>
              <a:t> »)  Le codon d'initiation AUG code pour le premier AA (situé à l’</a:t>
            </a:r>
            <a:r>
              <a:rPr lang="fr-FR" dirty="0" err="1">
                <a:latin typeface="Times New Roman" panose="02020603050405020304" pitchFamily="18" charset="0"/>
                <a:cs typeface="Times New Roman" panose="02020603050405020304" pitchFamily="18" charset="0"/>
              </a:rPr>
              <a:t>extrémite</a:t>
            </a:r>
            <a:r>
              <a:rPr lang="fr-FR" dirty="0">
                <a:latin typeface="Times New Roman" panose="02020603050405020304" pitchFamily="18" charset="0"/>
                <a:cs typeface="Times New Roman" panose="02020603050405020304" pitchFamily="18" charset="0"/>
              </a:rPr>
              <a:t>́ </a:t>
            </a:r>
            <a:r>
              <a:rPr lang="fr-FR" dirty="0" err="1">
                <a:latin typeface="Times New Roman" panose="02020603050405020304" pitchFamily="18" charset="0"/>
                <a:cs typeface="Times New Roman" panose="02020603050405020304" pitchFamily="18" charset="0"/>
              </a:rPr>
              <a:t>N-ter</a:t>
            </a:r>
            <a:r>
              <a:rPr lang="fr-FR" dirty="0">
                <a:latin typeface="Times New Roman" panose="02020603050405020304" pitchFamily="18" charset="0"/>
                <a:cs typeface="Times New Roman" panose="02020603050405020304" pitchFamily="18" charset="0"/>
              </a:rPr>
              <a:t>). Il code pour une MET chez les eucaryotes et pour une N-</a:t>
            </a:r>
            <a:r>
              <a:rPr lang="fr-FR" dirty="0" err="1">
                <a:latin typeface="Times New Roman" panose="02020603050405020304" pitchFamily="18" charset="0"/>
                <a:cs typeface="Times New Roman" panose="02020603050405020304" pitchFamily="18" charset="0"/>
              </a:rPr>
              <a:t>formyl</a:t>
            </a:r>
            <a:r>
              <a:rPr lang="fr-FR" dirty="0">
                <a:latin typeface="Times New Roman" panose="02020603050405020304" pitchFamily="18" charset="0"/>
                <a:cs typeface="Times New Roman" panose="02020603050405020304" pitchFamily="18" charset="0"/>
              </a:rPr>
              <a:t>-MET chez les procaryotes. C’est sur ce codon </a:t>
            </a:r>
            <a:r>
              <a:rPr lang="fr-FR" dirty="0" err="1">
                <a:latin typeface="Times New Roman" panose="02020603050405020304" pitchFamily="18" charset="0"/>
                <a:cs typeface="Times New Roman" panose="02020603050405020304" pitchFamily="18" charset="0"/>
              </a:rPr>
              <a:t>start</a:t>
            </a:r>
            <a:r>
              <a:rPr lang="fr-FR" dirty="0">
                <a:latin typeface="Times New Roman" panose="02020603050405020304" pitchFamily="18" charset="0"/>
                <a:cs typeface="Times New Roman" panose="02020603050405020304" pitchFamily="18" charset="0"/>
              </a:rPr>
              <a:t> que se pose l’</a:t>
            </a:r>
            <a:r>
              <a:rPr lang="fr-FR" dirty="0" err="1">
                <a:latin typeface="Times New Roman" panose="02020603050405020304" pitchFamily="18" charset="0"/>
                <a:cs typeface="Times New Roman" panose="02020603050405020304" pitchFamily="18" charset="0"/>
              </a:rPr>
              <a:t>ARNt</a:t>
            </a:r>
            <a:r>
              <a:rPr lang="fr-FR" dirty="0">
                <a:latin typeface="Times New Roman" panose="02020603050405020304" pitchFamily="18" charset="0"/>
                <a:cs typeface="Times New Roman" panose="02020603050405020304" pitchFamily="18" charset="0"/>
              </a:rPr>
              <a:t> initiateur. Si un autre codon AUG est rencontré, il donnera une MET, chez les eucaryotes comme les procaryotes. Chez les eucaryotes, au terme de la traduction, toutes les protéines ont donc une MET sur leur extrémité́ N- ter (qui sera souvent clivée après maturation post-traductionnelle). </a:t>
            </a:r>
          </a:p>
          <a:p>
            <a:pPr algn="just"/>
            <a:endParaRPr lang="fr-FR" dirty="0">
              <a:latin typeface="Times New Roman" panose="02020603050405020304" pitchFamily="18" charset="0"/>
              <a:cs typeface="Times New Roman" panose="02020603050405020304" pitchFamily="18" charset="0"/>
            </a:endParaRPr>
          </a:p>
          <a:p>
            <a:pPr algn="just"/>
            <a:r>
              <a:rPr lang="fr-FR" dirty="0">
                <a:latin typeface="Times New Roman" panose="02020603050405020304" pitchFamily="18" charset="0"/>
                <a:cs typeface="Times New Roman" panose="02020603050405020304" pitchFamily="18" charset="0"/>
              </a:rPr>
              <a:t> </a:t>
            </a:r>
            <a:r>
              <a:rPr lang="fr-FR" dirty="0">
                <a:solidFill>
                  <a:srgbClr val="FF0000"/>
                </a:solidFill>
                <a:latin typeface="Times New Roman" panose="02020603050405020304" pitchFamily="18" charset="0"/>
                <a:cs typeface="Times New Roman" panose="02020603050405020304" pitchFamily="18" charset="0"/>
              </a:rPr>
              <a:t>Le codon de terminaison </a:t>
            </a:r>
            <a:r>
              <a:rPr lang="fr-FR" dirty="0">
                <a:latin typeface="Times New Roman" panose="02020603050405020304" pitchFamily="18" charset="0"/>
                <a:cs typeface="Times New Roman" panose="02020603050405020304" pitchFamily="18" charset="0"/>
              </a:rPr>
              <a:t>(ou « stop », ou « non-sens »)  Il y a trois codons de terminaison : UAA, UAG et UGA.</a:t>
            </a:r>
            <a:br>
              <a:rPr lang="fr-FR" dirty="0">
                <a:latin typeface="Times New Roman" panose="02020603050405020304" pitchFamily="18" charset="0"/>
                <a:cs typeface="Times New Roman" panose="02020603050405020304" pitchFamily="18" charset="0"/>
              </a:rPr>
            </a:br>
            <a:r>
              <a:rPr lang="fr-FR" dirty="0">
                <a:latin typeface="Times New Roman" panose="02020603050405020304" pitchFamily="18" charset="0"/>
                <a:cs typeface="Times New Roman" panose="02020603050405020304" pitchFamily="18" charset="0"/>
              </a:rPr>
              <a:t>Ils doivent être en phase de lecture avec le codon star pour être reconnus et ne sont associés à aucun acide aminé (donc aucun </a:t>
            </a:r>
            <a:r>
              <a:rPr lang="fr-FR" dirty="0" err="1">
                <a:latin typeface="Times New Roman" panose="02020603050405020304" pitchFamily="18" charset="0"/>
                <a:cs typeface="Times New Roman" panose="02020603050405020304" pitchFamily="18" charset="0"/>
              </a:rPr>
              <a:t>ARNt</a:t>
            </a:r>
            <a:r>
              <a:rPr lang="fr-FR" dirty="0">
                <a:latin typeface="Times New Roman" panose="02020603050405020304" pitchFamily="18" charset="0"/>
                <a:cs typeface="Times New Roman" panose="02020603050405020304" pitchFamily="18" charset="0"/>
              </a:rPr>
              <a:t> ne se fixe dessus). </a:t>
            </a:r>
          </a:p>
          <a:p>
            <a:endParaRPr lang="fr-FR" dirty="0">
              <a:latin typeface="Times New Roman" panose="02020603050405020304" pitchFamily="18" charset="0"/>
              <a:cs typeface="Times New Roman" panose="02020603050405020304" pitchFamily="18" charset="0"/>
            </a:endParaRPr>
          </a:p>
          <a:p>
            <a:r>
              <a:rPr lang="fr-FR" b="1" dirty="0">
                <a:latin typeface="Times New Roman" panose="02020603050405020304" pitchFamily="18" charset="0"/>
                <a:cs typeface="Times New Roman" panose="02020603050405020304" pitchFamily="18" charset="0"/>
              </a:rPr>
              <a:t>2. </a:t>
            </a:r>
            <a:r>
              <a:rPr lang="fr-FR" b="1" dirty="0" err="1">
                <a:latin typeface="Times New Roman" panose="02020603050405020304" pitchFamily="18" charset="0"/>
                <a:cs typeface="Times New Roman" panose="02020603050405020304" pitchFamily="18" charset="0"/>
              </a:rPr>
              <a:t>Dégénére</a:t>
            </a:r>
            <a:r>
              <a:rPr lang="fr-FR" b="1" dirty="0">
                <a:latin typeface="Times New Roman" panose="02020603050405020304" pitchFamily="18" charset="0"/>
                <a:cs typeface="Times New Roman" panose="02020603050405020304" pitchFamily="18" charset="0"/>
              </a:rPr>
              <a:t>́ </a:t>
            </a:r>
          </a:p>
          <a:p>
            <a:r>
              <a:rPr lang="fr-FR" dirty="0">
                <a:latin typeface="Times New Roman" panose="02020603050405020304" pitchFamily="18" charset="0"/>
                <a:cs typeface="Times New Roman" panose="02020603050405020304" pitchFamily="18" charset="0"/>
              </a:rPr>
              <a:t>Il y a 61 codons codants contre 20 acides aminés, donc à un acide aminé va correspondre plusieurs codons. Certains acides aminés peuvent être codés par 4 codons ou plus, comme certains ne sont codés que par un </a:t>
            </a:r>
            <a:r>
              <a:rPr lang="fr-FR" dirty="0" smtClean="0">
                <a:latin typeface="Times New Roman" panose="02020603050405020304" pitchFamily="18" charset="0"/>
                <a:cs typeface="Times New Roman" panose="02020603050405020304" pitchFamily="18" charset="0"/>
              </a:rPr>
              <a:t>seul( voir code génétique  plus haut)</a:t>
            </a:r>
            <a:endParaRPr lang="fr-FR" dirty="0">
              <a:latin typeface="Times New Roman" panose="02020603050405020304" pitchFamily="18" charset="0"/>
              <a:cs typeface="Times New Roman" panose="02020603050405020304" pitchFamily="18" charset="0"/>
            </a:endParaRPr>
          </a:p>
          <a:p>
            <a:endParaRPr lang="fr-FR"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1227110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336EA700-B163-8E46-84B2-001EEBF82B8D}"/>
              </a:ext>
            </a:extLst>
          </p:cNvPr>
          <p:cNvSpPr/>
          <p:nvPr/>
        </p:nvSpPr>
        <p:spPr>
          <a:xfrm>
            <a:off x="403123" y="1054619"/>
            <a:ext cx="11385754" cy="4401205"/>
          </a:xfrm>
          <a:prstGeom prst="rect">
            <a:avLst/>
          </a:prstGeom>
        </p:spPr>
        <p:txBody>
          <a:bodyPr wrap="square">
            <a:spAutoFit/>
          </a:bodyPr>
          <a:lstStyle/>
          <a:p>
            <a:r>
              <a:rPr lang="fr-FR" sz="2000" b="1" dirty="0">
                <a:latin typeface="Times New Roman" panose="02020603050405020304" pitchFamily="18" charset="0"/>
                <a:cs typeface="Times New Roman" panose="02020603050405020304" pitchFamily="18" charset="0"/>
              </a:rPr>
              <a:t>3. Le </a:t>
            </a:r>
            <a:r>
              <a:rPr lang="fr-FR" sz="2000" b="1" dirty="0" err="1">
                <a:latin typeface="Times New Roman" panose="02020603050405020304" pitchFamily="18" charset="0"/>
                <a:cs typeface="Times New Roman" panose="02020603050405020304" pitchFamily="18" charset="0"/>
              </a:rPr>
              <a:t>wobble</a:t>
            </a:r>
            <a:r>
              <a:rPr lang="fr-FR" sz="2000" b="1" dirty="0">
                <a:latin typeface="Times New Roman" panose="02020603050405020304" pitchFamily="18" charset="0"/>
                <a:cs typeface="Times New Roman" panose="02020603050405020304" pitchFamily="18" charset="0"/>
              </a:rPr>
              <a:t> </a:t>
            </a:r>
          </a:p>
          <a:p>
            <a:endParaRPr lang="fr-FR" sz="2000" dirty="0">
              <a:latin typeface="Times New Roman" panose="02020603050405020304" pitchFamily="18" charset="0"/>
              <a:cs typeface="Times New Roman" panose="02020603050405020304" pitchFamily="18" charset="0"/>
            </a:endParaRPr>
          </a:p>
          <a:p>
            <a:pPr algn="just">
              <a:lnSpc>
                <a:spcPct val="150000"/>
              </a:lnSpc>
            </a:pPr>
            <a:r>
              <a:rPr lang="fr-FR" sz="2000" dirty="0">
                <a:latin typeface="Times New Roman" panose="02020603050405020304" pitchFamily="18" charset="0"/>
                <a:cs typeface="Times New Roman" panose="02020603050405020304" pitchFamily="18" charset="0"/>
              </a:rPr>
              <a:t>La base </a:t>
            </a:r>
            <a:r>
              <a:rPr lang="fr-FR" sz="2000" dirty="0" err="1">
                <a:latin typeface="Times New Roman" panose="02020603050405020304" pitchFamily="18" charset="0"/>
                <a:cs typeface="Times New Roman" panose="02020603050405020304" pitchFamily="18" charset="0"/>
              </a:rPr>
              <a:t>wobble</a:t>
            </a:r>
            <a:r>
              <a:rPr lang="fr-FR" sz="2000" dirty="0">
                <a:latin typeface="Times New Roman" panose="02020603050405020304" pitchFamily="18" charset="0"/>
                <a:cs typeface="Times New Roman" panose="02020603050405020304" pitchFamily="18" charset="0"/>
              </a:rPr>
              <a:t> est aussi appelée « base fluctuante </a:t>
            </a:r>
            <a:r>
              <a:rPr lang="fr-FR" sz="2000" dirty="0" smtClean="0">
                <a:latin typeface="Times New Roman" panose="02020603050405020304" pitchFamily="18" charset="0"/>
                <a:cs typeface="Times New Roman" panose="02020603050405020304" pitchFamily="18" charset="0"/>
              </a:rPr>
              <a:t>» ou flottante. Il </a:t>
            </a:r>
            <a:r>
              <a:rPr lang="fr-FR" sz="2000" dirty="0">
                <a:latin typeface="Times New Roman" panose="02020603050405020304" pitchFamily="18" charset="0"/>
                <a:cs typeface="Times New Roman" panose="02020603050405020304" pitchFamily="18" charset="0"/>
              </a:rPr>
              <a:t>est la conséquence directe de la dé</a:t>
            </a:r>
            <a:r>
              <a:rPr lang="fr-FR" sz="2000" dirty="0" err="1">
                <a:latin typeface="Times New Roman" panose="02020603050405020304" pitchFamily="18" charset="0"/>
                <a:cs typeface="Times New Roman" panose="02020603050405020304" pitchFamily="18" charset="0"/>
              </a:rPr>
              <a:t>ge</a:t>
            </a:r>
            <a:r>
              <a:rPr lang="fr-FR" sz="2000" dirty="0">
                <a:latin typeface="Times New Roman" panose="02020603050405020304" pitchFamily="18" charset="0"/>
                <a:cs typeface="Times New Roman" panose="02020603050405020304" pitchFamily="18" charset="0"/>
              </a:rPr>
              <a:t>́</a:t>
            </a:r>
            <a:r>
              <a:rPr lang="fr-FR" sz="2000" dirty="0" err="1">
                <a:latin typeface="Times New Roman" panose="02020603050405020304" pitchFamily="18" charset="0"/>
                <a:cs typeface="Times New Roman" panose="02020603050405020304" pitchFamily="18" charset="0"/>
              </a:rPr>
              <a:t>nérescence</a:t>
            </a:r>
            <a:r>
              <a:rPr lang="fr-FR" sz="2000" dirty="0">
                <a:latin typeface="Times New Roman" panose="02020603050405020304" pitchFamily="18" charset="0"/>
                <a:cs typeface="Times New Roman" panose="02020603050405020304" pitchFamily="18" charset="0"/>
              </a:rPr>
              <a:t> du code génétique. Dans la théorie statistique, on peut prouver que seuls 32 </a:t>
            </a:r>
            <a:r>
              <a:rPr lang="fr-FR" sz="2000" dirty="0" err="1">
                <a:latin typeface="Times New Roman" panose="02020603050405020304" pitchFamily="18" charset="0"/>
                <a:cs typeface="Times New Roman" panose="02020603050405020304" pitchFamily="18" charset="0"/>
              </a:rPr>
              <a:t>ARNt</a:t>
            </a:r>
            <a:r>
              <a:rPr lang="fr-FR" sz="2000" dirty="0">
                <a:latin typeface="Times New Roman" panose="02020603050405020304" pitchFamily="18" charset="0"/>
                <a:cs typeface="Times New Roman" panose="02020603050405020304" pitchFamily="18" charset="0"/>
              </a:rPr>
              <a:t> suffisent pour gérer les 61 codons, or il y en a en réalité́ 48 chez l'humain. Dans tous les cas, c'est inférieur à 61, ce qui signifie qu'un même </a:t>
            </a:r>
            <a:r>
              <a:rPr lang="fr-FR" sz="2000" dirty="0" err="1">
                <a:latin typeface="Times New Roman" panose="02020603050405020304" pitchFamily="18" charset="0"/>
                <a:cs typeface="Times New Roman" panose="02020603050405020304" pitchFamily="18" charset="0"/>
              </a:rPr>
              <a:t>ARNt</a:t>
            </a:r>
            <a:r>
              <a:rPr lang="fr-FR" sz="2000" dirty="0">
                <a:latin typeface="Times New Roman" panose="02020603050405020304" pitchFamily="18" charset="0"/>
                <a:cs typeface="Times New Roman" panose="02020603050405020304" pitchFamily="18" charset="0"/>
              </a:rPr>
              <a:t> est capable de reconnaître plusieurs codons, mais codant pour le même acide aminé. </a:t>
            </a:r>
          </a:p>
          <a:p>
            <a:pPr algn="just">
              <a:lnSpc>
                <a:spcPct val="150000"/>
              </a:lnSpc>
            </a:pPr>
            <a:r>
              <a:rPr lang="fr-FR" sz="2000" dirty="0">
                <a:latin typeface="Times New Roman" panose="02020603050405020304" pitchFamily="18" charset="0"/>
                <a:cs typeface="Times New Roman" panose="02020603050405020304" pitchFamily="18" charset="0"/>
              </a:rPr>
              <a:t>A noter qu'un </a:t>
            </a:r>
            <a:r>
              <a:rPr lang="fr-FR" sz="2000" dirty="0" err="1">
                <a:latin typeface="Times New Roman" panose="02020603050405020304" pitchFamily="18" charset="0"/>
                <a:cs typeface="Times New Roman" panose="02020603050405020304" pitchFamily="18" charset="0"/>
              </a:rPr>
              <a:t>ARNt</a:t>
            </a:r>
            <a:r>
              <a:rPr lang="fr-FR" sz="2000" dirty="0">
                <a:latin typeface="Times New Roman" panose="02020603050405020304" pitchFamily="18" charset="0"/>
                <a:cs typeface="Times New Roman" panose="02020603050405020304" pitchFamily="18" charset="0"/>
              </a:rPr>
              <a:t> spécifique ne peut porter qu'un seul acide aminé.  Cela est permis grâce à un </a:t>
            </a:r>
            <a:r>
              <a:rPr lang="fr-FR" sz="2000">
                <a:latin typeface="Times New Roman" panose="02020603050405020304" pitchFamily="18" charset="0"/>
                <a:cs typeface="Times New Roman" panose="02020603050405020304" pitchFamily="18" charset="0"/>
              </a:rPr>
              <a:t>appariement </a:t>
            </a:r>
            <a:r>
              <a:rPr lang="fr-FR" sz="2000" smtClean="0">
                <a:latin typeface="Times New Roman" panose="02020603050405020304" pitchFamily="18" charset="0"/>
                <a:cs typeface="Times New Roman" panose="02020603050405020304" pitchFamily="18" charset="0"/>
              </a:rPr>
              <a:t>avec </a:t>
            </a:r>
            <a:r>
              <a:rPr lang="fr-FR" sz="2000" dirty="0">
                <a:latin typeface="Times New Roman" panose="02020603050405020304" pitchFamily="18" charset="0"/>
                <a:cs typeface="Times New Roman" panose="02020603050405020304" pitchFamily="18" charset="0"/>
              </a:rPr>
              <a:t>des liaisons plus faibles, entre la 3</a:t>
            </a:r>
            <a:r>
              <a:rPr lang="fr-FR" sz="2000" dirty="0">
                <a:effectLst/>
                <a:latin typeface="Times New Roman" panose="02020603050405020304" pitchFamily="18" charset="0"/>
                <a:cs typeface="Times New Roman" panose="02020603050405020304" pitchFamily="18" charset="0"/>
              </a:rPr>
              <a:t>e </a:t>
            </a:r>
            <a:r>
              <a:rPr lang="fr-FR" sz="2000" dirty="0">
                <a:latin typeface="Times New Roman" panose="02020603050405020304" pitchFamily="18" charset="0"/>
                <a:cs typeface="Times New Roman" panose="02020603050405020304" pitchFamily="18" charset="0"/>
              </a:rPr>
              <a:t>base du codon et la 1</a:t>
            </a:r>
            <a:r>
              <a:rPr lang="fr-FR" sz="2000" dirty="0">
                <a:effectLst/>
                <a:latin typeface="Times New Roman" panose="02020603050405020304" pitchFamily="18" charset="0"/>
                <a:cs typeface="Times New Roman" panose="02020603050405020304" pitchFamily="18" charset="0"/>
              </a:rPr>
              <a:t>er </a:t>
            </a:r>
            <a:r>
              <a:rPr lang="fr-FR" sz="2000" dirty="0">
                <a:latin typeface="Times New Roman" panose="02020603050405020304" pitchFamily="18" charset="0"/>
                <a:cs typeface="Times New Roman" panose="02020603050405020304" pitchFamily="18" charset="0"/>
              </a:rPr>
              <a:t>de l’anticodon (souvent une </a:t>
            </a:r>
            <a:r>
              <a:rPr lang="fr-FR" sz="2000" dirty="0" err="1">
                <a:latin typeface="Times New Roman" panose="02020603050405020304" pitchFamily="18" charset="0"/>
                <a:cs typeface="Times New Roman" panose="02020603050405020304" pitchFamily="18" charset="0"/>
              </a:rPr>
              <a:t>inosine</a:t>
            </a:r>
            <a:r>
              <a:rPr lang="fr-FR" sz="2000" dirty="0">
                <a:latin typeface="Times New Roman" panose="02020603050405020304" pitchFamily="18" charset="0"/>
                <a:cs typeface="Times New Roman" panose="02020603050405020304" pitchFamily="18" charset="0"/>
              </a:rPr>
              <a:t>), qui sont donc appelées bases </a:t>
            </a:r>
            <a:r>
              <a:rPr lang="fr-FR" sz="2000" dirty="0" err="1">
                <a:latin typeface="Times New Roman" panose="02020603050405020304" pitchFamily="18" charset="0"/>
                <a:cs typeface="Times New Roman" panose="02020603050405020304" pitchFamily="18" charset="0"/>
              </a:rPr>
              <a:t>wobble</a:t>
            </a:r>
            <a:r>
              <a:rPr lang="fr-FR" sz="2000" dirty="0">
                <a:latin typeface="Times New Roman" panose="02020603050405020304" pitchFamily="18" charset="0"/>
                <a:cs typeface="Times New Roman" panose="02020603050405020304" pitchFamily="18" charset="0"/>
              </a:rPr>
              <a:t>. </a:t>
            </a:r>
          </a:p>
        </p:txBody>
      </p:sp>
    </p:spTree>
    <p:extLst>
      <p:ext uri="{BB962C8B-B14F-4D97-AF65-F5344CB8AC3E}">
        <p14:creationId xmlns="" xmlns:p14="http://schemas.microsoft.com/office/powerpoint/2010/main" val="25720097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 xmlns:a16="http://schemas.microsoft.com/office/drawing/2014/main" id="{AFF806A3-33A1-864C-9B98-AF6722C1497E}"/>
              </a:ext>
            </a:extLst>
          </p:cNvPr>
          <p:cNvPicPr>
            <a:picLocks noChangeAspect="1"/>
          </p:cNvPicPr>
          <p:nvPr/>
        </p:nvPicPr>
        <p:blipFill>
          <a:blip r:embed="rId2"/>
          <a:stretch>
            <a:fillRect/>
          </a:stretch>
        </p:blipFill>
        <p:spPr>
          <a:xfrm>
            <a:off x="268497" y="1741305"/>
            <a:ext cx="5827503" cy="4968216"/>
          </a:xfrm>
          <a:prstGeom prst="rect">
            <a:avLst/>
          </a:prstGeom>
        </p:spPr>
      </p:pic>
      <p:pic>
        <p:nvPicPr>
          <p:cNvPr id="3" name="Image 2">
            <a:extLst>
              <a:ext uri="{FF2B5EF4-FFF2-40B4-BE49-F238E27FC236}">
                <a16:creationId xmlns="" xmlns:a16="http://schemas.microsoft.com/office/drawing/2014/main" id="{AFC1FC8D-0075-374D-926E-A0DF8F5F571D}"/>
              </a:ext>
            </a:extLst>
          </p:cNvPr>
          <p:cNvPicPr>
            <a:picLocks noChangeAspect="1"/>
          </p:cNvPicPr>
          <p:nvPr/>
        </p:nvPicPr>
        <p:blipFill>
          <a:blip r:embed="rId3"/>
          <a:stretch>
            <a:fillRect/>
          </a:stretch>
        </p:blipFill>
        <p:spPr>
          <a:xfrm>
            <a:off x="6877410" y="1217728"/>
            <a:ext cx="4648200" cy="5524500"/>
          </a:xfrm>
          <a:prstGeom prst="rect">
            <a:avLst/>
          </a:prstGeom>
        </p:spPr>
      </p:pic>
    </p:spTree>
    <p:extLst>
      <p:ext uri="{BB962C8B-B14F-4D97-AF65-F5344CB8AC3E}">
        <p14:creationId xmlns="" xmlns:p14="http://schemas.microsoft.com/office/powerpoint/2010/main" val="10283019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BFC06A97-D776-D54B-9379-7CBAD86BB1CF}"/>
              </a:ext>
            </a:extLst>
          </p:cNvPr>
          <p:cNvPicPr>
            <a:picLocks noChangeAspect="1"/>
          </p:cNvPicPr>
          <p:nvPr/>
        </p:nvPicPr>
        <p:blipFill rotWithShape="1">
          <a:blip r:embed="rId2"/>
          <a:srcRect t="1162" b="1569"/>
          <a:stretch/>
        </p:blipFill>
        <p:spPr>
          <a:xfrm>
            <a:off x="1181100" y="327804"/>
            <a:ext cx="9829800" cy="6176513"/>
          </a:xfrm>
          <a:prstGeom prst="rect">
            <a:avLst/>
          </a:prstGeom>
        </p:spPr>
      </p:pic>
    </p:spTree>
    <p:extLst>
      <p:ext uri="{BB962C8B-B14F-4D97-AF65-F5344CB8AC3E}">
        <p14:creationId xmlns="" xmlns:p14="http://schemas.microsoft.com/office/powerpoint/2010/main" val="25402232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926254B4-A322-7940-8FF1-5B90321F2EB9}"/>
              </a:ext>
            </a:extLst>
          </p:cNvPr>
          <p:cNvPicPr>
            <a:picLocks noChangeAspect="1"/>
          </p:cNvPicPr>
          <p:nvPr/>
        </p:nvPicPr>
        <p:blipFill>
          <a:blip r:embed="rId2"/>
          <a:stretch>
            <a:fillRect/>
          </a:stretch>
        </p:blipFill>
        <p:spPr>
          <a:xfrm>
            <a:off x="5501149" y="3429000"/>
            <a:ext cx="6690852" cy="3222523"/>
          </a:xfrm>
          <a:prstGeom prst="rect">
            <a:avLst/>
          </a:prstGeom>
        </p:spPr>
      </p:pic>
      <p:sp>
        <p:nvSpPr>
          <p:cNvPr id="5" name="Rectangle 4">
            <a:extLst>
              <a:ext uri="{FF2B5EF4-FFF2-40B4-BE49-F238E27FC236}">
                <a16:creationId xmlns="" xmlns:a16="http://schemas.microsoft.com/office/drawing/2014/main" id="{E54DC99D-0D69-0840-BAC2-10BCFD0C2B53}"/>
              </a:ext>
            </a:extLst>
          </p:cNvPr>
          <p:cNvSpPr/>
          <p:nvPr/>
        </p:nvSpPr>
        <p:spPr>
          <a:xfrm>
            <a:off x="263013" y="381957"/>
            <a:ext cx="11665974" cy="2308324"/>
          </a:xfrm>
          <a:prstGeom prst="rect">
            <a:avLst/>
          </a:prstGeom>
        </p:spPr>
        <p:txBody>
          <a:bodyPr wrap="square">
            <a:spAutoFit/>
          </a:bodyPr>
          <a:lstStyle/>
          <a:p>
            <a:pPr algn="just"/>
            <a:r>
              <a:rPr lang="fr-FR" sz="2400" dirty="0">
                <a:effectLst/>
                <a:latin typeface="Times New Roman" panose="02020603050405020304" pitchFamily="18" charset="0"/>
                <a:cs typeface="Times New Roman" panose="02020603050405020304" pitchFamily="18" charset="0"/>
              </a:rPr>
              <a:t>Dans tout ARNm, la région (ou les régions) codant un polypeptide est composée d'une suite de codons adjacents et non chevauchants (au moins 100 codons) appelée cadre de lecture ouvert </a:t>
            </a:r>
            <a:r>
              <a:rPr lang="fr-FR" sz="2400" b="1" dirty="0">
                <a:effectLst/>
                <a:latin typeface="Times New Roman" panose="02020603050405020304" pitchFamily="18" charset="0"/>
                <a:cs typeface="Times New Roman" panose="02020603050405020304" pitchFamily="18" charset="0"/>
              </a:rPr>
              <a:t>ou </a:t>
            </a:r>
            <a:r>
              <a:rPr lang="fr-FR" sz="2400" b="1" dirty="0">
                <a:solidFill>
                  <a:srgbClr val="FF0000"/>
                </a:solidFill>
                <a:effectLst/>
                <a:latin typeface="Times New Roman" panose="02020603050405020304" pitchFamily="18" charset="0"/>
                <a:cs typeface="Times New Roman" panose="02020603050405020304" pitchFamily="18" charset="0"/>
              </a:rPr>
              <a:t>ORF (Open Reading Frame)</a:t>
            </a:r>
            <a:r>
              <a:rPr lang="fr-FR" sz="2400" b="1" dirty="0">
                <a:effectLst/>
                <a:latin typeface="Times New Roman" panose="02020603050405020304" pitchFamily="18" charset="0"/>
                <a:cs typeface="Times New Roman" panose="02020603050405020304" pitchFamily="18" charset="0"/>
              </a:rPr>
              <a:t>. </a:t>
            </a:r>
            <a:r>
              <a:rPr lang="fr-FR" sz="2400" dirty="0">
                <a:effectLst/>
                <a:latin typeface="Times New Roman" panose="02020603050405020304" pitchFamily="18" charset="0"/>
                <a:cs typeface="Times New Roman" panose="02020603050405020304" pitchFamily="18" charset="0"/>
              </a:rPr>
              <a:t>Chaque ORF spécifie un seul polypeptide. La traduction commence à l'extrémité 5' de l'ORF et procède par le codon d'initiation (</a:t>
            </a:r>
            <a:r>
              <a:rPr lang="fr-FR" sz="2400" b="1" dirty="0">
                <a:solidFill>
                  <a:srgbClr val="FF0000"/>
                </a:solidFill>
                <a:effectLst/>
                <a:latin typeface="Times New Roman" panose="02020603050405020304" pitchFamily="18" charset="0"/>
                <a:cs typeface="Times New Roman" panose="02020603050405020304" pitchFamily="18" charset="0"/>
              </a:rPr>
              <a:t>AUG: N-formyle méthionine chez les bactéries</a:t>
            </a:r>
            <a:r>
              <a:rPr lang="fr-FR" sz="2400" dirty="0">
                <a:effectLst/>
                <a:latin typeface="Times New Roman" panose="02020603050405020304" pitchFamily="18" charset="0"/>
                <a:cs typeface="Times New Roman" panose="02020603050405020304" pitchFamily="18" charset="0"/>
              </a:rPr>
              <a:t>, et méthionine chez les </a:t>
            </a:r>
            <a:r>
              <a:rPr lang="fr-FR" sz="2400" dirty="0" err="1">
                <a:effectLst/>
                <a:latin typeface="Times New Roman" panose="02020603050405020304" pitchFamily="18" charset="0"/>
                <a:cs typeface="Times New Roman" panose="02020603050405020304" pitchFamily="18" charset="0"/>
              </a:rPr>
              <a:t>Eukarya</a:t>
            </a:r>
            <a:r>
              <a:rPr lang="fr-FR" sz="2400" dirty="0">
                <a:effectLst/>
                <a:latin typeface="Times New Roman" panose="02020603050405020304" pitchFamily="18" charset="0"/>
                <a:cs typeface="Times New Roman" panose="02020603050405020304" pitchFamily="18" charset="0"/>
              </a:rPr>
              <a:t> et </a:t>
            </a:r>
            <a:r>
              <a:rPr lang="fr-FR" sz="2400" dirty="0" err="1">
                <a:effectLst/>
                <a:latin typeface="Times New Roman" panose="02020603050405020304" pitchFamily="18" charset="0"/>
                <a:cs typeface="Times New Roman" panose="02020603050405020304" pitchFamily="18" charset="0"/>
              </a:rPr>
              <a:t>Archaea</a:t>
            </a:r>
            <a:r>
              <a:rPr lang="fr-FR" sz="2400" dirty="0">
                <a:effectLst/>
                <a:latin typeface="Times New Roman" panose="02020603050405020304" pitchFamily="18" charset="0"/>
                <a:cs typeface="Times New Roman" panose="02020603050405020304" pitchFamily="18" charset="0"/>
              </a:rPr>
              <a:t>) puis continue codon par codon jusqu'à le </a:t>
            </a:r>
            <a:r>
              <a:rPr lang="fr-FR" sz="2400" b="1" dirty="0">
                <a:solidFill>
                  <a:srgbClr val="FF0000"/>
                </a:solidFill>
                <a:effectLst/>
                <a:latin typeface="Times New Roman" panose="02020603050405020304" pitchFamily="18" charset="0"/>
                <a:cs typeface="Times New Roman" panose="02020603050405020304" pitchFamily="18" charset="0"/>
              </a:rPr>
              <a:t>codon stop (UAA, UAG, UGA) </a:t>
            </a:r>
            <a:r>
              <a:rPr lang="fr-FR" sz="2400" dirty="0">
                <a:effectLst/>
                <a:latin typeface="Times New Roman" panose="02020603050405020304" pitchFamily="18" charset="0"/>
                <a:cs typeface="Times New Roman" panose="02020603050405020304" pitchFamily="18" charset="0"/>
              </a:rPr>
              <a:t>à l'extrémité 3'. </a:t>
            </a:r>
          </a:p>
        </p:txBody>
      </p:sp>
    </p:spTree>
    <p:extLst>
      <p:ext uri="{BB962C8B-B14F-4D97-AF65-F5344CB8AC3E}">
        <p14:creationId xmlns="" xmlns:p14="http://schemas.microsoft.com/office/powerpoint/2010/main" val="5096697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7A3A68C2-36F1-7A40-960F-B1B93C11E90C}"/>
              </a:ext>
            </a:extLst>
          </p:cNvPr>
          <p:cNvSpPr/>
          <p:nvPr/>
        </p:nvSpPr>
        <p:spPr>
          <a:xfrm>
            <a:off x="1495429" y="296168"/>
            <a:ext cx="8970081" cy="584775"/>
          </a:xfrm>
          <a:prstGeom prst="rect">
            <a:avLst/>
          </a:prstGeom>
          <a:gradFill flip="none" rotWithShape="1">
            <a:gsLst>
              <a:gs pos="0">
                <a:schemeClr val="accent4">
                  <a:lumMod val="20000"/>
                  <a:lumOff val="80000"/>
                  <a:shade val="30000"/>
                  <a:satMod val="115000"/>
                </a:schemeClr>
              </a:gs>
              <a:gs pos="50000">
                <a:schemeClr val="accent4">
                  <a:lumMod val="20000"/>
                  <a:lumOff val="80000"/>
                  <a:shade val="67500"/>
                  <a:satMod val="115000"/>
                </a:schemeClr>
              </a:gs>
              <a:gs pos="100000">
                <a:schemeClr val="accent4">
                  <a:lumMod val="20000"/>
                  <a:lumOff val="80000"/>
                  <a:shade val="100000"/>
                  <a:satMod val="115000"/>
                </a:schemeClr>
              </a:gs>
            </a:gsLst>
            <a:lin ang="16200000" scaled="1"/>
            <a:tileRect/>
          </a:gradFill>
          <a:scene3d>
            <a:camera prst="orthographicFront"/>
            <a:lightRig rig="threePt" dir="t"/>
          </a:scene3d>
          <a:sp3d>
            <a:bevelT prst="angle"/>
          </a:sp3d>
        </p:spPr>
        <p:txBody>
          <a:bodyPr wrap="square">
            <a:spAutoFit/>
          </a:bodyPr>
          <a:lstStyle/>
          <a:p>
            <a:pPr algn="ctr"/>
            <a:r>
              <a:rPr lang="fr-FR" sz="3200" b="1" dirty="0">
                <a:effectLst/>
                <a:latin typeface="Comic Sans MS" panose="030F0902030302020204" pitchFamily="66" charset="0"/>
              </a:rPr>
              <a:t>Expression de l’information  génétique</a:t>
            </a:r>
            <a:endParaRPr lang="fr-FR" sz="3200" dirty="0">
              <a:effectLst/>
              <a:latin typeface="Comic Sans MS" panose="030F0902030302020204" pitchFamily="66" charset="0"/>
            </a:endParaRPr>
          </a:p>
        </p:txBody>
      </p:sp>
      <p:sp>
        <p:nvSpPr>
          <p:cNvPr id="5" name="Rectangle 4">
            <a:extLst>
              <a:ext uri="{FF2B5EF4-FFF2-40B4-BE49-F238E27FC236}">
                <a16:creationId xmlns="" xmlns:a16="http://schemas.microsoft.com/office/drawing/2014/main" id="{7FE67E4E-2BEB-F341-AC57-9108E7A46B9C}"/>
              </a:ext>
            </a:extLst>
          </p:cNvPr>
          <p:cNvSpPr/>
          <p:nvPr/>
        </p:nvSpPr>
        <p:spPr>
          <a:xfrm>
            <a:off x="340373" y="3429000"/>
            <a:ext cx="4520519" cy="707886"/>
          </a:xfrm>
          <a:prstGeom prst="rect">
            <a:avLst/>
          </a:prstGeom>
          <a:gradFill flip="none" rotWithShape="1">
            <a:gsLst>
              <a:gs pos="0">
                <a:schemeClr val="accent4">
                  <a:lumMod val="20000"/>
                  <a:lumOff val="80000"/>
                  <a:shade val="30000"/>
                  <a:satMod val="115000"/>
                </a:schemeClr>
              </a:gs>
              <a:gs pos="50000">
                <a:schemeClr val="accent4">
                  <a:lumMod val="20000"/>
                  <a:lumOff val="80000"/>
                  <a:shade val="67500"/>
                  <a:satMod val="115000"/>
                </a:schemeClr>
              </a:gs>
              <a:gs pos="100000">
                <a:schemeClr val="accent4">
                  <a:lumMod val="20000"/>
                  <a:lumOff val="80000"/>
                  <a:shade val="100000"/>
                  <a:satMod val="115000"/>
                </a:schemeClr>
              </a:gs>
            </a:gsLst>
            <a:lin ang="16200000" scaled="1"/>
            <a:tileRect/>
          </a:gradFill>
          <a:scene3d>
            <a:camera prst="orthographicFront"/>
            <a:lightRig rig="threePt" dir="t"/>
          </a:scene3d>
          <a:sp3d>
            <a:bevelT prst="angle"/>
          </a:sp3d>
        </p:spPr>
        <p:txBody>
          <a:bodyPr wrap="square">
            <a:spAutoFit/>
          </a:bodyPr>
          <a:lstStyle/>
          <a:p>
            <a:pPr algn="ctr"/>
            <a:r>
              <a:rPr lang="fr-FR" sz="4000" b="1" dirty="0">
                <a:effectLst/>
                <a:latin typeface="Comic Sans MS" panose="030F0902030302020204" pitchFamily="66" charset="0"/>
              </a:rPr>
              <a:t>La traduction</a:t>
            </a:r>
            <a:endParaRPr lang="fr-FR" sz="4000" dirty="0">
              <a:effectLst/>
              <a:latin typeface="Comic Sans MS" panose="030F0902030302020204" pitchFamily="66" charset="0"/>
            </a:endParaRPr>
          </a:p>
        </p:txBody>
      </p:sp>
      <p:sp>
        <p:nvSpPr>
          <p:cNvPr id="6" name="Flèche vers le bas 5">
            <a:extLst>
              <a:ext uri="{FF2B5EF4-FFF2-40B4-BE49-F238E27FC236}">
                <a16:creationId xmlns="" xmlns:a16="http://schemas.microsoft.com/office/drawing/2014/main" id="{A38ACF56-A352-BF4D-AFB6-0174D4D11CB4}"/>
              </a:ext>
            </a:extLst>
          </p:cNvPr>
          <p:cNvSpPr/>
          <p:nvPr/>
        </p:nvSpPr>
        <p:spPr>
          <a:xfrm>
            <a:off x="1968353" y="1150105"/>
            <a:ext cx="414068" cy="1777042"/>
          </a:xfrm>
          <a:prstGeom prst="downArrow">
            <a:avLst/>
          </a:prstGeom>
          <a:solidFill>
            <a:schemeClr val="accent4">
              <a:lumMod val="20000"/>
              <a:lumOff val="80000"/>
            </a:schemeClr>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dirty="0">
              <a:ln w="22225">
                <a:solidFill>
                  <a:schemeClr val="accent2"/>
                </a:solidFill>
                <a:prstDash val="solid"/>
              </a:ln>
              <a:solidFill>
                <a:schemeClr val="accent2">
                  <a:lumMod val="40000"/>
                  <a:lumOff val="60000"/>
                </a:schemeClr>
              </a:solidFill>
            </a:endParaRPr>
          </a:p>
        </p:txBody>
      </p:sp>
      <p:sp>
        <p:nvSpPr>
          <p:cNvPr id="7" name="Rectangle 6">
            <a:extLst>
              <a:ext uri="{FF2B5EF4-FFF2-40B4-BE49-F238E27FC236}">
                <a16:creationId xmlns="" xmlns:a16="http://schemas.microsoft.com/office/drawing/2014/main" id="{12E1E51F-6664-F84D-A1E5-FFB5CA6B07C9}"/>
              </a:ext>
            </a:extLst>
          </p:cNvPr>
          <p:cNvSpPr/>
          <p:nvPr/>
        </p:nvSpPr>
        <p:spPr>
          <a:xfrm>
            <a:off x="226722" y="4782706"/>
            <a:ext cx="11738556" cy="1384995"/>
          </a:xfrm>
          <a:prstGeom prst="rect">
            <a:avLst/>
          </a:prstGeom>
        </p:spPr>
        <p:txBody>
          <a:bodyPr wrap="square">
            <a:spAutoFit/>
          </a:bodyPr>
          <a:lstStyle/>
          <a:p>
            <a:pPr algn="just"/>
            <a:r>
              <a:rPr lang="fr-FR" sz="2800" dirty="0">
                <a:latin typeface="Times New Roman" panose="02020603050405020304" pitchFamily="18" charset="0"/>
                <a:cs typeface="Times New Roman" panose="02020603050405020304" pitchFamily="18" charset="0"/>
              </a:rPr>
              <a:t>La traduction correspond au mécanisme par lequel l’information génétique transportée par l’ARNm va être décodée et transformée en protéines, c’</a:t>
            </a:r>
            <a:r>
              <a:rPr lang="fr-FR" sz="2800" dirty="0" err="1">
                <a:latin typeface="Times New Roman" panose="02020603050405020304" pitchFamily="18" charset="0"/>
                <a:cs typeface="Times New Roman" panose="02020603050405020304" pitchFamily="18" charset="0"/>
              </a:rPr>
              <a:t>est-a</a:t>
            </a:r>
            <a:r>
              <a:rPr lang="fr-FR" sz="2800" dirty="0">
                <a:latin typeface="Times New Roman" panose="02020603050405020304" pitchFamily="18" charset="0"/>
                <a:cs typeface="Times New Roman" panose="02020603050405020304" pitchFamily="18" charset="0"/>
              </a:rPr>
              <a:t>̀-dire une chaine polypeptidique constituée d’acides aminés. </a:t>
            </a:r>
          </a:p>
        </p:txBody>
      </p:sp>
      <p:pic>
        <p:nvPicPr>
          <p:cNvPr id="8" name="Image 7">
            <a:extLst>
              <a:ext uri="{FF2B5EF4-FFF2-40B4-BE49-F238E27FC236}">
                <a16:creationId xmlns="" xmlns:a16="http://schemas.microsoft.com/office/drawing/2014/main" id="{C0286E2E-A686-0D49-86C3-10D7027D7C08}"/>
              </a:ext>
            </a:extLst>
          </p:cNvPr>
          <p:cNvPicPr>
            <a:picLocks noChangeAspect="1"/>
          </p:cNvPicPr>
          <p:nvPr/>
        </p:nvPicPr>
        <p:blipFill>
          <a:blip r:embed="rId2"/>
          <a:stretch>
            <a:fillRect/>
          </a:stretch>
        </p:blipFill>
        <p:spPr>
          <a:xfrm>
            <a:off x="5980469" y="1319143"/>
            <a:ext cx="3289300" cy="2463800"/>
          </a:xfrm>
          <a:prstGeom prst="rect">
            <a:avLst/>
          </a:prstGeom>
        </p:spPr>
      </p:pic>
    </p:spTree>
    <p:extLst>
      <p:ext uri="{BB962C8B-B14F-4D97-AF65-F5344CB8AC3E}">
        <p14:creationId xmlns="" xmlns:p14="http://schemas.microsoft.com/office/powerpoint/2010/main" val="121905493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5FEF2B28-9D9E-6544-8B22-32CE7D175014}"/>
              </a:ext>
            </a:extLst>
          </p:cNvPr>
          <p:cNvSpPr/>
          <p:nvPr/>
        </p:nvSpPr>
        <p:spPr>
          <a:xfrm>
            <a:off x="412954" y="369076"/>
            <a:ext cx="11061291" cy="4197496"/>
          </a:xfrm>
          <a:prstGeom prst="rect">
            <a:avLst/>
          </a:prstGeom>
        </p:spPr>
        <p:txBody>
          <a:bodyPr wrap="square">
            <a:spAutoFit/>
          </a:bodyPr>
          <a:lstStyle/>
          <a:p>
            <a:pPr>
              <a:lnSpc>
                <a:spcPct val="150000"/>
              </a:lnSpc>
            </a:pPr>
            <a:r>
              <a:rPr lang="fr-FR" dirty="0">
                <a:latin typeface="Times New Roman" panose="02020603050405020304" pitchFamily="18" charset="0"/>
                <a:cs typeface="Times New Roman" panose="02020603050405020304" pitchFamily="18" charset="0"/>
              </a:rPr>
              <a:t>Activation des </a:t>
            </a:r>
            <a:r>
              <a:rPr lang="fr-FR" dirty="0" err="1">
                <a:latin typeface="Times New Roman" panose="02020603050405020304" pitchFamily="18" charset="0"/>
                <a:cs typeface="Times New Roman" panose="02020603050405020304" pitchFamily="18" charset="0"/>
              </a:rPr>
              <a:t>ARNt</a:t>
            </a:r>
            <a:r>
              <a:rPr lang="fr-FR" dirty="0">
                <a:latin typeface="Times New Roman" panose="02020603050405020304" pitchFamily="18" charset="0"/>
                <a:cs typeface="Times New Roman" panose="02020603050405020304" pitchFamily="18" charset="0"/>
              </a:rPr>
              <a:t> par un acide aminé : Chaque AA va être estérifié́ sur l’</a:t>
            </a:r>
            <a:r>
              <a:rPr lang="fr-FR" dirty="0" err="1">
                <a:latin typeface="Times New Roman" panose="02020603050405020304" pitchFamily="18" charset="0"/>
                <a:cs typeface="Times New Roman" panose="02020603050405020304" pitchFamily="18" charset="0"/>
              </a:rPr>
              <a:t>ARNt</a:t>
            </a:r>
            <a:r>
              <a:rPr lang="fr-FR" dirty="0">
                <a:latin typeface="Times New Roman" panose="02020603050405020304" pitchFamily="18" charset="0"/>
                <a:cs typeface="Times New Roman" panose="02020603050405020304" pitchFamily="18" charset="0"/>
              </a:rPr>
              <a:t> correspondant. </a:t>
            </a:r>
          </a:p>
          <a:p>
            <a:pPr>
              <a:lnSpc>
                <a:spcPct val="150000"/>
              </a:lnSpc>
            </a:pPr>
            <a:endParaRPr lang="fr-FR" dirty="0">
              <a:effectLst/>
              <a:latin typeface="Times New Roman" panose="02020603050405020304" pitchFamily="18" charset="0"/>
              <a:cs typeface="Times New Roman" panose="02020603050405020304" pitchFamily="18" charset="0"/>
            </a:endParaRPr>
          </a:p>
          <a:p>
            <a:pPr>
              <a:lnSpc>
                <a:spcPct val="150000"/>
              </a:lnSpc>
            </a:pPr>
            <a:r>
              <a:rPr lang="fr-FR" b="1" u="sng" dirty="0">
                <a:latin typeface="Times New Roman" panose="02020603050405020304" pitchFamily="18" charset="0"/>
                <a:cs typeface="Times New Roman" panose="02020603050405020304" pitchFamily="18" charset="0"/>
              </a:rPr>
              <a:t>Étape 1 : Formation d'un 5' </a:t>
            </a:r>
            <a:r>
              <a:rPr lang="fr-FR" b="1" u="sng" dirty="0" err="1">
                <a:latin typeface="Times New Roman" panose="02020603050405020304" pitchFamily="18" charset="0"/>
                <a:cs typeface="Times New Roman" panose="02020603050405020304" pitchFamily="18" charset="0"/>
              </a:rPr>
              <a:t>amino-acyl-adénylate</a:t>
            </a:r>
            <a:r>
              <a:rPr lang="fr-FR" dirty="0">
                <a:latin typeface="Times New Roman" panose="02020603050405020304" pitchFamily="18" charset="0"/>
                <a:cs typeface="Times New Roman" panose="02020603050405020304" pitchFamily="18" charset="0"/>
              </a:rPr>
              <a:t/>
            </a:r>
            <a:br>
              <a:rPr lang="fr-FR" dirty="0">
                <a:latin typeface="Times New Roman" panose="02020603050405020304" pitchFamily="18" charset="0"/>
                <a:cs typeface="Times New Roman" panose="02020603050405020304" pitchFamily="18" charset="0"/>
              </a:rPr>
            </a:br>
            <a:r>
              <a:rPr lang="fr-FR" dirty="0">
                <a:latin typeface="Times New Roman" panose="02020603050405020304" pitchFamily="18" charset="0"/>
                <a:cs typeface="Times New Roman" panose="02020603050405020304" pitchFamily="18" charset="0"/>
              </a:rPr>
              <a:t>Estérification d'un acide aminé avec un ATP par l'</a:t>
            </a:r>
            <a:r>
              <a:rPr lang="fr-FR" dirty="0" err="1">
                <a:latin typeface="Times New Roman" panose="02020603050405020304" pitchFamily="18" charset="0"/>
                <a:cs typeface="Times New Roman" panose="02020603050405020304" pitchFamily="18" charset="0"/>
              </a:rPr>
              <a:t>aminoacyl-ARNt-synthétase</a:t>
            </a:r>
            <a:r>
              <a:rPr lang="fr-FR" dirty="0">
                <a:latin typeface="Times New Roman" panose="02020603050405020304" pitchFamily="18" charset="0"/>
                <a:cs typeface="Times New Roman" panose="02020603050405020304" pitchFamily="18" charset="0"/>
              </a:rPr>
              <a:t> (spécifique de l'acide aminé,  il en existe donc 20 différentes) avec élimination d’un </a:t>
            </a:r>
            <a:r>
              <a:rPr lang="fr-FR" dirty="0" err="1">
                <a:latin typeface="Times New Roman" panose="02020603050405020304" pitchFamily="18" charset="0"/>
                <a:cs typeface="Times New Roman" panose="02020603050405020304" pitchFamily="18" charset="0"/>
              </a:rPr>
              <a:t>PPi</a:t>
            </a:r>
            <a:r>
              <a:rPr lang="fr-FR" dirty="0">
                <a:latin typeface="Times New Roman" panose="02020603050405020304" pitchFamily="18" charset="0"/>
                <a:cs typeface="Times New Roman" panose="02020603050405020304" pitchFamily="18" charset="0"/>
              </a:rPr>
              <a:t>. </a:t>
            </a:r>
          </a:p>
          <a:p>
            <a:pPr algn="just">
              <a:lnSpc>
                <a:spcPct val="150000"/>
              </a:lnSpc>
            </a:pPr>
            <a:endParaRPr lang="fr-FR" dirty="0">
              <a:effectLst/>
              <a:latin typeface="Times New Roman" panose="02020603050405020304" pitchFamily="18" charset="0"/>
              <a:cs typeface="Times New Roman" panose="02020603050405020304" pitchFamily="18" charset="0"/>
            </a:endParaRPr>
          </a:p>
          <a:p>
            <a:pPr algn="just">
              <a:lnSpc>
                <a:spcPct val="150000"/>
              </a:lnSpc>
            </a:pPr>
            <a:r>
              <a:rPr lang="fr-FR" b="1" u="sng" dirty="0">
                <a:latin typeface="Times New Roman" panose="02020603050405020304" pitchFamily="18" charset="0"/>
                <a:cs typeface="Times New Roman" panose="02020603050405020304" pitchFamily="18" charset="0"/>
              </a:rPr>
              <a:t>Étape 2 : Formation d'un </a:t>
            </a:r>
            <a:r>
              <a:rPr lang="fr-FR" b="1" u="sng" dirty="0" err="1">
                <a:latin typeface="Times New Roman" panose="02020603050405020304" pitchFamily="18" charset="0"/>
                <a:cs typeface="Times New Roman" panose="02020603050405020304" pitchFamily="18" charset="0"/>
              </a:rPr>
              <a:t>amino-acyl-ARNt</a:t>
            </a:r>
            <a:r>
              <a:rPr lang="fr-FR" b="1" u="sng" dirty="0">
                <a:latin typeface="Times New Roman" panose="02020603050405020304" pitchFamily="18" charset="0"/>
                <a:cs typeface="Times New Roman" panose="02020603050405020304" pitchFamily="18" charset="0"/>
              </a:rPr>
              <a:t> : </a:t>
            </a:r>
          </a:p>
          <a:p>
            <a:pPr algn="just">
              <a:lnSpc>
                <a:spcPct val="150000"/>
              </a:lnSpc>
            </a:pPr>
            <a:r>
              <a:rPr lang="fr-FR" dirty="0">
                <a:latin typeface="Times New Roman" panose="02020603050405020304" pitchFamily="18" charset="0"/>
                <a:cs typeface="Times New Roman" panose="02020603050405020304" pitchFamily="18" charset="0"/>
              </a:rPr>
              <a:t>Estérification entre le segment carboxylate de l'acide aminé et l'</a:t>
            </a:r>
            <a:r>
              <a:rPr lang="fr-FR" dirty="0" err="1">
                <a:latin typeface="Times New Roman" panose="02020603050405020304" pitchFamily="18" charset="0"/>
                <a:cs typeface="Times New Roman" panose="02020603050405020304" pitchFamily="18" charset="0"/>
              </a:rPr>
              <a:t>extrémite</a:t>
            </a:r>
            <a:r>
              <a:rPr lang="fr-FR" dirty="0">
                <a:latin typeface="Times New Roman" panose="02020603050405020304" pitchFamily="18" charset="0"/>
                <a:cs typeface="Times New Roman" panose="02020603050405020304" pitchFamily="18" charset="0"/>
              </a:rPr>
              <a:t>́ 3'OH (A du triplet CCA) du bras acide aminé de l'</a:t>
            </a:r>
            <a:r>
              <a:rPr lang="fr-FR" dirty="0" err="1">
                <a:latin typeface="Times New Roman" panose="02020603050405020304" pitchFamily="18" charset="0"/>
                <a:cs typeface="Times New Roman" panose="02020603050405020304" pitchFamily="18" charset="0"/>
              </a:rPr>
              <a:t>ARNt</a:t>
            </a:r>
            <a:r>
              <a:rPr lang="fr-FR" dirty="0">
                <a:latin typeface="Times New Roman" panose="02020603050405020304" pitchFamily="18" charset="0"/>
                <a:cs typeface="Times New Roman" panose="02020603050405020304" pitchFamily="18" charset="0"/>
              </a:rPr>
              <a:t>, avec libération d'AMP provenant de l'</a:t>
            </a:r>
            <a:r>
              <a:rPr lang="fr-FR" dirty="0" err="1">
                <a:latin typeface="Times New Roman" panose="02020603050405020304" pitchFamily="18" charset="0"/>
                <a:cs typeface="Times New Roman" panose="02020603050405020304" pitchFamily="18" charset="0"/>
              </a:rPr>
              <a:t>amino-acyl-adénylate</a:t>
            </a:r>
            <a:r>
              <a:rPr lang="fr-FR" dirty="0">
                <a:latin typeface="Times New Roman" panose="02020603050405020304" pitchFamily="18" charset="0"/>
                <a:cs typeface="Times New Roman" panose="02020603050405020304" pitchFamily="18" charset="0"/>
              </a:rPr>
              <a:t>. </a:t>
            </a:r>
          </a:p>
          <a:p>
            <a:pPr>
              <a:lnSpc>
                <a:spcPct val="150000"/>
              </a:lnSpc>
            </a:pPr>
            <a:endParaRPr lang="fr-FR" dirty="0">
              <a:effectLst/>
              <a:latin typeface="Times New Roman" panose="02020603050405020304" pitchFamily="18" charset="0"/>
              <a:cs typeface="Times New Roman" panose="02020603050405020304" pitchFamily="18" charset="0"/>
            </a:endParaRPr>
          </a:p>
        </p:txBody>
      </p:sp>
      <p:pic>
        <p:nvPicPr>
          <p:cNvPr id="5" name="Image 4">
            <a:extLst>
              <a:ext uri="{FF2B5EF4-FFF2-40B4-BE49-F238E27FC236}">
                <a16:creationId xmlns="" xmlns:a16="http://schemas.microsoft.com/office/drawing/2014/main" id="{6249BA43-44CC-6F42-8396-FBCC53F96456}"/>
              </a:ext>
            </a:extLst>
          </p:cNvPr>
          <p:cNvPicPr>
            <a:picLocks noChangeAspect="1"/>
          </p:cNvPicPr>
          <p:nvPr/>
        </p:nvPicPr>
        <p:blipFill>
          <a:blip r:embed="rId2"/>
          <a:stretch>
            <a:fillRect/>
          </a:stretch>
        </p:blipFill>
        <p:spPr>
          <a:xfrm>
            <a:off x="2245441" y="4955458"/>
            <a:ext cx="6928056" cy="929147"/>
          </a:xfrm>
          <a:prstGeom prst="rect">
            <a:avLst/>
          </a:prstGeom>
        </p:spPr>
      </p:pic>
    </p:spTree>
    <p:extLst>
      <p:ext uri="{BB962C8B-B14F-4D97-AF65-F5344CB8AC3E}">
        <p14:creationId xmlns="" xmlns:p14="http://schemas.microsoft.com/office/powerpoint/2010/main" val="15060524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66597A3F-6C72-1C4E-AC91-EDADFD0DD0CD}"/>
              </a:ext>
            </a:extLst>
          </p:cNvPr>
          <p:cNvPicPr>
            <a:picLocks noChangeAspect="1"/>
          </p:cNvPicPr>
          <p:nvPr/>
        </p:nvPicPr>
        <p:blipFill>
          <a:blip r:embed="rId2"/>
          <a:stretch>
            <a:fillRect/>
          </a:stretch>
        </p:blipFill>
        <p:spPr>
          <a:xfrm>
            <a:off x="2723740" y="203200"/>
            <a:ext cx="5092700" cy="6451600"/>
          </a:xfrm>
          <a:prstGeom prst="rect">
            <a:avLst/>
          </a:prstGeom>
        </p:spPr>
      </p:pic>
    </p:spTree>
    <p:extLst>
      <p:ext uri="{BB962C8B-B14F-4D97-AF65-F5344CB8AC3E}">
        <p14:creationId xmlns="" xmlns:p14="http://schemas.microsoft.com/office/powerpoint/2010/main" val="7031927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A1D3D21E-C232-5443-BA11-1244D80B5142}"/>
              </a:ext>
            </a:extLst>
          </p:cNvPr>
          <p:cNvPicPr>
            <a:picLocks noChangeAspect="1"/>
          </p:cNvPicPr>
          <p:nvPr/>
        </p:nvPicPr>
        <p:blipFill>
          <a:blip r:embed="rId2"/>
          <a:stretch>
            <a:fillRect/>
          </a:stretch>
        </p:blipFill>
        <p:spPr>
          <a:xfrm>
            <a:off x="533400" y="1460500"/>
            <a:ext cx="11125200" cy="3937000"/>
          </a:xfrm>
          <a:prstGeom prst="rect">
            <a:avLst/>
          </a:prstGeom>
        </p:spPr>
      </p:pic>
    </p:spTree>
    <p:extLst>
      <p:ext uri="{BB962C8B-B14F-4D97-AF65-F5344CB8AC3E}">
        <p14:creationId xmlns="" xmlns:p14="http://schemas.microsoft.com/office/powerpoint/2010/main" val="30190230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038DB1B5-ACC4-234E-8DEE-03927EE1B900}"/>
              </a:ext>
            </a:extLst>
          </p:cNvPr>
          <p:cNvSpPr/>
          <p:nvPr/>
        </p:nvSpPr>
        <p:spPr>
          <a:xfrm>
            <a:off x="1615048" y="201713"/>
            <a:ext cx="9191940" cy="584775"/>
          </a:xfrm>
          <a:prstGeom prst="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scene3d>
            <a:camera prst="orthographicFront"/>
            <a:lightRig rig="threePt" dir="t"/>
          </a:scene3d>
          <a:sp3d>
            <a:bevelT prst="angle"/>
          </a:sp3d>
        </p:spPr>
        <p:txBody>
          <a:bodyPr wrap="none">
            <a:spAutoFit/>
          </a:bodyPr>
          <a:lstStyle/>
          <a:p>
            <a:r>
              <a:rPr lang="fr-FR" sz="3200" b="1" dirty="0">
                <a:effectLst/>
                <a:latin typeface="Comic Sans MS" panose="030F0902030302020204" pitchFamily="66" charset="0"/>
              </a:rPr>
              <a:t>Étapes de la traduction chez les procaryotes</a:t>
            </a:r>
          </a:p>
        </p:txBody>
      </p:sp>
      <p:sp>
        <p:nvSpPr>
          <p:cNvPr id="5" name="Rectangle 4">
            <a:extLst>
              <a:ext uri="{FF2B5EF4-FFF2-40B4-BE49-F238E27FC236}">
                <a16:creationId xmlns="" xmlns:a16="http://schemas.microsoft.com/office/drawing/2014/main" id="{8D669577-C716-654E-B414-ECF8849C0D4E}"/>
              </a:ext>
            </a:extLst>
          </p:cNvPr>
          <p:cNvSpPr/>
          <p:nvPr/>
        </p:nvSpPr>
        <p:spPr>
          <a:xfrm>
            <a:off x="454324" y="1239231"/>
            <a:ext cx="11283351" cy="5262979"/>
          </a:xfrm>
          <a:prstGeom prst="rect">
            <a:avLst/>
          </a:prstGeom>
        </p:spPr>
        <p:txBody>
          <a:bodyPr wrap="square">
            <a:spAutoFit/>
          </a:bodyPr>
          <a:lstStyle/>
          <a:p>
            <a:pPr algn="just"/>
            <a:r>
              <a:rPr lang="fr-FR" sz="2400" dirty="0">
                <a:effectLst/>
                <a:latin typeface="Comic Sans MS" panose="030F0902030302020204" pitchFamily="66" charset="0"/>
              </a:rPr>
              <a:t>On distingue trois étapes:</a:t>
            </a:r>
          </a:p>
          <a:p>
            <a:pPr algn="just"/>
            <a:endParaRPr lang="fr-FR" sz="2400" dirty="0">
              <a:effectLst/>
              <a:latin typeface="Comic Sans MS" panose="030F0902030302020204" pitchFamily="66" charset="0"/>
            </a:endParaRPr>
          </a:p>
          <a:p>
            <a:pPr algn="just"/>
            <a:endParaRPr lang="fr-FR" sz="2400" dirty="0">
              <a:latin typeface="Comic Sans MS" panose="030F0902030302020204" pitchFamily="66" charset="0"/>
            </a:endParaRPr>
          </a:p>
          <a:p>
            <a:pPr algn="just"/>
            <a:r>
              <a:rPr lang="fr-FR" sz="2400" dirty="0">
                <a:effectLst/>
                <a:latin typeface="Comic Sans MS" panose="030F0902030302020204" pitchFamily="66" charset="0"/>
              </a:rPr>
              <a:t> </a:t>
            </a:r>
            <a:r>
              <a:rPr lang="fr-FR" sz="2400" dirty="0">
                <a:latin typeface="Comic Sans MS" panose="030F0902030302020204" pitchFamily="66" charset="0"/>
              </a:rPr>
              <a:t>I</a:t>
            </a:r>
            <a:r>
              <a:rPr lang="fr-FR" sz="2400" dirty="0">
                <a:effectLst/>
                <a:latin typeface="Comic Sans MS" panose="030F0902030302020204" pitchFamily="66" charset="0"/>
              </a:rPr>
              <a:t>nitiation, </a:t>
            </a:r>
          </a:p>
          <a:p>
            <a:pPr algn="just"/>
            <a:endParaRPr lang="fr-FR" sz="2400" dirty="0">
              <a:latin typeface="Comic Sans MS" panose="030F0902030302020204" pitchFamily="66" charset="0"/>
            </a:endParaRPr>
          </a:p>
          <a:p>
            <a:pPr algn="just"/>
            <a:r>
              <a:rPr lang="fr-FR" sz="2400" dirty="0">
                <a:latin typeface="Comic Sans MS" panose="030F0902030302020204" pitchFamily="66" charset="0"/>
              </a:rPr>
              <a:t>        E</a:t>
            </a:r>
            <a:r>
              <a:rPr lang="fr-FR" sz="2400" dirty="0">
                <a:effectLst/>
                <a:latin typeface="Comic Sans MS" panose="030F0902030302020204" pitchFamily="66" charset="0"/>
              </a:rPr>
              <a:t>longation,</a:t>
            </a:r>
          </a:p>
          <a:p>
            <a:pPr algn="just"/>
            <a:endParaRPr lang="fr-FR" sz="2400" dirty="0">
              <a:latin typeface="Comic Sans MS" panose="030F0902030302020204" pitchFamily="66" charset="0"/>
            </a:endParaRPr>
          </a:p>
          <a:p>
            <a:pPr algn="just"/>
            <a:r>
              <a:rPr lang="fr-FR" sz="2400" dirty="0">
                <a:latin typeface="Comic Sans MS" panose="030F0902030302020204" pitchFamily="66" charset="0"/>
              </a:rPr>
              <a:t>                  T</a:t>
            </a:r>
            <a:r>
              <a:rPr lang="fr-FR" sz="2400" dirty="0">
                <a:effectLst/>
                <a:latin typeface="Comic Sans MS" panose="030F0902030302020204" pitchFamily="66" charset="0"/>
              </a:rPr>
              <a:t>erminaison. </a:t>
            </a:r>
          </a:p>
          <a:p>
            <a:pPr algn="just"/>
            <a:endParaRPr lang="fr-FR" sz="2400" dirty="0">
              <a:latin typeface="Comic Sans MS" panose="030F0902030302020204" pitchFamily="66" charset="0"/>
            </a:endParaRPr>
          </a:p>
          <a:p>
            <a:pPr algn="just"/>
            <a:endParaRPr lang="fr-FR" sz="2400" dirty="0">
              <a:effectLst/>
              <a:latin typeface="Comic Sans MS" panose="030F0902030302020204" pitchFamily="66" charset="0"/>
            </a:endParaRPr>
          </a:p>
          <a:p>
            <a:pPr algn="just"/>
            <a:r>
              <a:rPr lang="fr-FR" sz="2400" dirty="0">
                <a:effectLst/>
                <a:latin typeface="Comic Sans MS" panose="030F0902030302020204" pitchFamily="66" charset="0"/>
              </a:rPr>
              <a:t>En plus des </a:t>
            </a:r>
            <a:r>
              <a:rPr lang="fr-FR" sz="2400" dirty="0" err="1">
                <a:effectLst/>
                <a:latin typeface="Comic Sans MS" panose="030F0902030302020204" pitchFamily="66" charset="0"/>
              </a:rPr>
              <a:t>aminoacyl-ARNt</a:t>
            </a:r>
            <a:r>
              <a:rPr lang="fr-FR" sz="2400" dirty="0">
                <a:effectLst/>
                <a:latin typeface="Comic Sans MS" panose="030F0902030302020204" pitchFamily="66" charset="0"/>
              </a:rPr>
              <a:t> synthétases, des </a:t>
            </a:r>
            <a:r>
              <a:rPr lang="fr-FR" sz="2400" dirty="0" err="1">
                <a:effectLst/>
                <a:latin typeface="Comic Sans MS" panose="030F0902030302020204" pitchFamily="66" charset="0"/>
              </a:rPr>
              <a:t>ARNt</a:t>
            </a:r>
            <a:r>
              <a:rPr lang="fr-FR" sz="2400" dirty="0">
                <a:effectLst/>
                <a:latin typeface="Comic Sans MS" panose="030F0902030302020204" pitchFamily="66" charset="0"/>
              </a:rPr>
              <a:t>, les ribosomes, et les ARNm cette synthèse nécessite plusieurs protéines appelées : facteurs d'initiation, d'élongation et de terminaison, tandis que l'énergie est fournie par la molécule de GTP</a:t>
            </a:r>
          </a:p>
        </p:txBody>
      </p:sp>
    </p:spTree>
    <p:extLst>
      <p:ext uri="{BB962C8B-B14F-4D97-AF65-F5344CB8AC3E}">
        <p14:creationId xmlns="" xmlns:p14="http://schemas.microsoft.com/office/powerpoint/2010/main" val="34896134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0CF7E9E1-916F-6548-AD3F-F8FE78F42264}"/>
              </a:ext>
            </a:extLst>
          </p:cNvPr>
          <p:cNvPicPr>
            <a:picLocks noChangeAspect="1"/>
          </p:cNvPicPr>
          <p:nvPr/>
        </p:nvPicPr>
        <p:blipFill>
          <a:blip r:embed="rId2"/>
          <a:stretch>
            <a:fillRect/>
          </a:stretch>
        </p:blipFill>
        <p:spPr>
          <a:xfrm>
            <a:off x="7020232" y="3067665"/>
            <a:ext cx="5171768" cy="2654708"/>
          </a:xfrm>
          <a:prstGeom prst="rect">
            <a:avLst/>
          </a:prstGeom>
        </p:spPr>
      </p:pic>
      <p:sp>
        <p:nvSpPr>
          <p:cNvPr id="5" name="Rectangle 4">
            <a:extLst>
              <a:ext uri="{FF2B5EF4-FFF2-40B4-BE49-F238E27FC236}">
                <a16:creationId xmlns="" xmlns:a16="http://schemas.microsoft.com/office/drawing/2014/main" id="{5C26A3D6-C9E5-744C-B07B-61CF21850CC7}"/>
              </a:ext>
            </a:extLst>
          </p:cNvPr>
          <p:cNvSpPr/>
          <p:nvPr/>
        </p:nvSpPr>
        <p:spPr>
          <a:xfrm>
            <a:off x="0" y="1135627"/>
            <a:ext cx="12192000" cy="3785652"/>
          </a:xfrm>
          <a:prstGeom prst="rect">
            <a:avLst/>
          </a:prstGeom>
        </p:spPr>
        <p:txBody>
          <a:bodyPr wrap="square">
            <a:spAutoFit/>
          </a:bodyPr>
          <a:lstStyle/>
          <a:p>
            <a:pPr algn="just"/>
            <a:r>
              <a:rPr lang="fr-FR" sz="2400" dirty="0">
                <a:latin typeface="Times New Roman" panose="02020603050405020304" pitchFamily="18" charset="0"/>
                <a:cs typeface="Times New Roman" panose="02020603050405020304" pitchFamily="18" charset="0"/>
              </a:rPr>
              <a:t>Lorsque les 2 sous unités sont liées, il y a création de cavités : ce sont des sites qui ont des rôles précis. On distingue 1 site d'accueil de l'ARNm et 3 sites distincts pour la gestion des </a:t>
            </a:r>
            <a:r>
              <a:rPr lang="fr-FR" sz="2400" dirty="0" err="1">
                <a:latin typeface="Times New Roman" panose="02020603050405020304" pitchFamily="18" charset="0"/>
                <a:cs typeface="Times New Roman" panose="02020603050405020304" pitchFamily="18" charset="0"/>
              </a:rPr>
              <a:t>ARNt</a:t>
            </a:r>
            <a:r>
              <a:rPr lang="fr-FR" sz="2400" dirty="0">
                <a:latin typeface="Times New Roman" panose="02020603050405020304" pitchFamily="18" charset="0"/>
                <a:cs typeface="Times New Roman" panose="02020603050405020304" pitchFamily="18" charset="0"/>
              </a:rPr>
              <a:t> : </a:t>
            </a:r>
          </a:p>
          <a:p>
            <a:pPr algn="just"/>
            <a:endParaRPr lang="fr-FR" sz="2400" dirty="0">
              <a:latin typeface="Times New Roman" panose="02020603050405020304" pitchFamily="18" charset="0"/>
              <a:cs typeface="Times New Roman" panose="02020603050405020304" pitchFamily="18" charset="0"/>
            </a:endParaRPr>
          </a:p>
          <a:p>
            <a:pPr marL="342900" indent="-342900" algn="just">
              <a:buFont typeface="Wingdings" pitchFamily="2" charset="2"/>
              <a:buChar char="Ø"/>
            </a:pPr>
            <a:r>
              <a:rPr lang="fr-FR" sz="2400" dirty="0">
                <a:latin typeface="Times New Roman" panose="02020603050405020304" pitchFamily="18" charset="0"/>
                <a:cs typeface="Times New Roman" panose="02020603050405020304" pitchFamily="18" charset="0"/>
              </a:rPr>
              <a:t>Site A : </a:t>
            </a:r>
            <a:r>
              <a:rPr lang="fr-FR" sz="2400" dirty="0" err="1">
                <a:latin typeface="Times New Roman" panose="02020603050405020304" pitchFamily="18" charset="0"/>
                <a:cs typeface="Times New Roman" panose="02020603050405020304" pitchFamily="18" charset="0"/>
              </a:rPr>
              <a:t>aminoacyl</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ARNt</a:t>
            </a:r>
            <a:r>
              <a:rPr lang="fr-FR" sz="2400" dirty="0">
                <a:latin typeface="Times New Roman" panose="02020603050405020304" pitchFamily="18" charset="0"/>
                <a:cs typeface="Times New Roman" panose="02020603050405020304" pitchFamily="18" charset="0"/>
              </a:rPr>
              <a:t> </a:t>
            </a:r>
          </a:p>
          <a:p>
            <a:pPr algn="just"/>
            <a:endParaRPr lang="fr-FR" sz="2400" dirty="0">
              <a:effectLst/>
              <a:latin typeface="Times New Roman" panose="02020603050405020304" pitchFamily="18" charset="0"/>
              <a:cs typeface="Times New Roman" panose="02020603050405020304" pitchFamily="18" charset="0"/>
            </a:endParaRPr>
          </a:p>
          <a:p>
            <a:pPr marL="342900" indent="-342900" algn="just">
              <a:buFont typeface="Wingdings" pitchFamily="2" charset="2"/>
              <a:buChar char="Ø"/>
            </a:pPr>
            <a:r>
              <a:rPr lang="fr-FR" sz="2400" dirty="0">
                <a:latin typeface="Times New Roman" panose="02020603050405020304" pitchFamily="18" charset="0"/>
                <a:cs typeface="Times New Roman" panose="02020603050405020304" pitchFamily="18" charset="0"/>
              </a:rPr>
              <a:t>Site P : </a:t>
            </a:r>
            <a:r>
              <a:rPr lang="fr-FR" sz="2400" dirty="0" err="1">
                <a:latin typeface="Times New Roman" panose="02020603050405020304" pitchFamily="18" charset="0"/>
                <a:cs typeface="Times New Roman" panose="02020603050405020304" pitchFamily="18" charset="0"/>
              </a:rPr>
              <a:t>peptidyl</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ARNt</a:t>
            </a:r>
            <a:r>
              <a:rPr lang="fr-FR" sz="2400" dirty="0">
                <a:latin typeface="Times New Roman" panose="02020603050405020304" pitchFamily="18" charset="0"/>
                <a:cs typeface="Times New Roman" panose="02020603050405020304" pitchFamily="18" charset="0"/>
              </a:rPr>
              <a:t> </a:t>
            </a:r>
          </a:p>
          <a:p>
            <a:pPr marL="342900" indent="-342900" algn="just">
              <a:buFont typeface="Wingdings" pitchFamily="2" charset="2"/>
              <a:buChar char="Ø"/>
            </a:pPr>
            <a:endParaRPr lang="fr-FR" sz="2400" dirty="0">
              <a:effectLst/>
              <a:latin typeface="Times New Roman" panose="02020603050405020304" pitchFamily="18" charset="0"/>
              <a:cs typeface="Times New Roman" panose="02020603050405020304" pitchFamily="18" charset="0"/>
            </a:endParaRPr>
          </a:p>
          <a:p>
            <a:pPr marL="342900" indent="-342900">
              <a:buFont typeface="Wingdings" pitchFamily="2" charset="2"/>
              <a:buChar char="Ø"/>
            </a:pPr>
            <a:r>
              <a:rPr lang="fr-FR" sz="2400" dirty="0">
                <a:latin typeface="Times New Roman" panose="02020603050405020304" pitchFamily="18" charset="0"/>
                <a:cs typeface="Times New Roman" panose="02020603050405020304" pitchFamily="18" charset="0"/>
              </a:rPr>
              <a:t>Site E: exit</a:t>
            </a:r>
            <a:r>
              <a:rPr lang="fr-FR" dirty="0"/>
              <a:t/>
            </a:r>
            <a:br>
              <a:rPr lang="fr-FR" dirty="0"/>
            </a:br>
            <a:endParaRPr lang="fr-FR" sz="2400" dirty="0"/>
          </a:p>
          <a:p>
            <a:pPr marL="342900" indent="-342900" algn="just">
              <a:buFont typeface="Wingdings" pitchFamily="2" charset="2"/>
              <a:buChar char="Ø"/>
            </a:pPr>
            <a:endParaRPr lang="fr-FR" sz="2400" dirty="0">
              <a:effectLst/>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8282889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0420F3B0-5C73-324D-9A59-19694E489EE8}"/>
              </a:ext>
            </a:extLst>
          </p:cNvPr>
          <p:cNvSpPr/>
          <p:nvPr/>
        </p:nvSpPr>
        <p:spPr>
          <a:xfrm>
            <a:off x="457201" y="1301445"/>
            <a:ext cx="11734800" cy="4457952"/>
          </a:xfrm>
          <a:prstGeom prst="rect">
            <a:avLst/>
          </a:prstGeom>
        </p:spPr>
        <p:txBody>
          <a:bodyPr wrap="square">
            <a:spAutoFit/>
          </a:bodyPr>
          <a:lstStyle/>
          <a:p>
            <a:pPr>
              <a:lnSpc>
                <a:spcPct val="150000"/>
              </a:lnSpc>
            </a:pPr>
            <a:endParaRPr lang="fr-FR" sz="2400" b="1" dirty="0">
              <a:latin typeface="Times New Roman" panose="02020603050405020304" pitchFamily="18" charset="0"/>
              <a:cs typeface="Times New Roman" panose="02020603050405020304" pitchFamily="18" charset="0"/>
            </a:endParaRPr>
          </a:p>
          <a:p>
            <a:pPr>
              <a:lnSpc>
                <a:spcPct val="150000"/>
              </a:lnSpc>
            </a:pPr>
            <a:r>
              <a:rPr lang="fr-FR" sz="2400" dirty="0">
                <a:effectLst/>
                <a:latin typeface="Times New Roman" panose="02020603050405020304" pitchFamily="18" charset="0"/>
                <a:cs typeface="Times New Roman" panose="02020603050405020304" pitchFamily="18" charset="0"/>
              </a:rPr>
              <a:t>trois événements doivent se produire</a:t>
            </a:r>
          </a:p>
          <a:p>
            <a:pPr>
              <a:lnSpc>
                <a:spcPct val="150000"/>
              </a:lnSpc>
            </a:pPr>
            <a:endParaRPr lang="fr-FR" sz="2400" dirty="0">
              <a:effectLst/>
              <a:latin typeface="Times New Roman" panose="02020603050405020304" pitchFamily="18" charset="0"/>
              <a:cs typeface="Times New Roman" panose="02020603050405020304" pitchFamily="18" charset="0"/>
            </a:endParaRPr>
          </a:p>
          <a:p>
            <a:pPr>
              <a:lnSpc>
                <a:spcPct val="150000"/>
              </a:lnSpc>
            </a:pPr>
            <a:r>
              <a:rPr lang="fr-FR" sz="2400" dirty="0">
                <a:effectLst/>
                <a:latin typeface="Times New Roman" panose="02020603050405020304" pitchFamily="18" charset="0"/>
                <a:cs typeface="Times New Roman" panose="02020603050405020304" pitchFamily="18" charset="0"/>
              </a:rPr>
              <a:t>1- Le ribosome doit être recruté sur l'ARNm</a:t>
            </a:r>
          </a:p>
          <a:p>
            <a:pPr>
              <a:lnSpc>
                <a:spcPct val="150000"/>
              </a:lnSpc>
            </a:pPr>
            <a:endParaRPr lang="fr-FR" sz="2400" dirty="0">
              <a:effectLst/>
              <a:latin typeface="Times New Roman" panose="02020603050405020304" pitchFamily="18" charset="0"/>
              <a:cs typeface="Times New Roman" panose="02020603050405020304" pitchFamily="18" charset="0"/>
            </a:endParaRPr>
          </a:p>
          <a:p>
            <a:pPr>
              <a:lnSpc>
                <a:spcPct val="150000"/>
              </a:lnSpc>
            </a:pPr>
            <a:r>
              <a:rPr lang="fr-FR" sz="2400" dirty="0">
                <a:effectLst/>
                <a:latin typeface="Times New Roman" panose="02020603050405020304" pitchFamily="18" charset="0"/>
                <a:cs typeface="Times New Roman" panose="02020603050405020304" pitchFamily="18" charset="0"/>
              </a:rPr>
              <a:t>2- Un </a:t>
            </a:r>
            <a:r>
              <a:rPr lang="fr-FR" sz="2400" dirty="0" err="1">
                <a:effectLst/>
                <a:latin typeface="Times New Roman" panose="02020603050405020304" pitchFamily="18" charset="0"/>
                <a:cs typeface="Times New Roman" panose="02020603050405020304" pitchFamily="18" charset="0"/>
              </a:rPr>
              <a:t>ARNt</a:t>
            </a:r>
            <a:r>
              <a:rPr lang="fr-FR" sz="2400" dirty="0">
                <a:effectLst/>
                <a:latin typeface="Times New Roman" panose="02020603050405020304" pitchFamily="18" charset="0"/>
                <a:cs typeface="Times New Roman" panose="02020603050405020304" pitchFamily="18" charset="0"/>
              </a:rPr>
              <a:t> initiateur chargé par N-</a:t>
            </a:r>
            <a:r>
              <a:rPr lang="fr-FR" sz="2400" dirty="0" err="1">
                <a:effectLst/>
                <a:latin typeface="Times New Roman" panose="02020603050405020304" pitchFamily="18" charset="0"/>
                <a:cs typeface="Times New Roman" panose="02020603050405020304" pitchFamily="18" charset="0"/>
              </a:rPr>
              <a:t>formyl</a:t>
            </a:r>
            <a:r>
              <a:rPr lang="fr-FR" sz="2400" dirty="0">
                <a:effectLst/>
                <a:latin typeface="Times New Roman" panose="02020603050405020304" pitchFamily="18" charset="0"/>
                <a:cs typeface="Times New Roman" panose="02020603050405020304" pitchFamily="18" charset="0"/>
              </a:rPr>
              <a:t>-Met doit s'insérer dans le site P du ribosome</a:t>
            </a:r>
          </a:p>
          <a:p>
            <a:pPr>
              <a:lnSpc>
                <a:spcPct val="150000"/>
              </a:lnSpc>
            </a:pPr>
            <a:endParaRPr lang="fr-FR" sz="2400" dirty="0">
              <a:effectLst/>
              <a:latin typeface="Times New Roman" panose="02020603050405020304" pitchFamily="18" charset="0"/>
              <a:cs typeface="Times New Roman" panose="02020603050405020304" pitchFamily="18" charset="0"/>
            </a:endParaRPr>
          </a:p>
          <a:p>
            <a:pPr>
              <a:lnSpc>
                <a:spcPct val="150000"/>
              </a:lnSpc>
            </a:pPr>
            <a:r>
              <a:rPr lang="fr-FR" sz="2400" dirty="0">
                <a:effectLst/>
                <a:latin typeface="Times New Roman" panose="02020603050405020304" pitchFamily="18" charset="0"/>
                <a:cs typeface="Times New Roman" panose="02020603050405020304" pitchFamily="18" charset="0"/>
              </a:rPr>
              <a:t>3- Le ribosome doit être positionné de manière précise sur le codon d'initiation.</a:t>
            </a:r>
          </a:p>
        </p:txBody>
      </p:sp>
      <p:sp>
        <p:nvSpPr>
          <p:cNvPr id="5" name="Rectangle 4">
            <a:extLst>
              <a:ext uri="{FF2B5EF4-FFF2-40B4-BE49-F238E27FC236}">
                <a16:creationId xmlns="" xmlns:a16="http://schemas.microsoft.com/office/drawing/2014/main" id="{01373314-7D39-A34D-AABC-563820667555}"/>
              </a:ext>
            </a:extLst>
          </p:cNvPr>
          <p:cNvSpPr/>
          <p:nvPr/>
        </p:nvSpPr>
        <p:spPr>
          <a:xfrm>
            <a:off x="2831691" y="252218"/>
            <a:ext cx="5442155" cy="584775"/>
          </a:xfrm>
          <a:prstGeom prst="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scene3d>
            <a:camera prst="orthographicFront"/>
            <a:lightRig rig="threePt" dir="t"/>
          </a:scene3d>
          <a:sp3d>
            <a:bevelT prst="angle"/>
          </a:sp3d>
        </p:spPr>
        <p:txBody>
          <a:bodyPr wrap="square">
            <a:spAutoFit/>
          </a:bodyPr>
          <a:lstStyle/>
          <a:p>
            <a:r>
              <a:rPr lang="fr-FR" sz="3200" b="1" dirty="0">
                <a:effectLst/>
                <a:latin typeface="Comic Sans MS" panose="030F0902030302020204" pitchFamily="66" charset="0"/>
              </a:rPr>
              <a:t>Initiation de la traduction</a:t>
            </a:r>
          </a:p>
        </p:txBody>
      </p:sp>
    </p:spTree>
    <p:extLst>
      <p:ext uri="{BB962C8B-B14F-4D97-AF65-F5344CB8AC3E}">
        <p14:creationId xmlns="" xmlns:p14="http://schemas.microsoft.com/office/powerpoint/2010/main" val="16528868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9C44ACB5-F285-A14D-99DD-C982663F5662}"/>
              </a:ext>
            </a:extLst>
          </p:cNvPr>
          <p:cNvSpPr/>
          <p:nvPr/>
        </p:nvSpPr>
        <p:spPr>
          <a:xfrm>
            <a:off x="403122" y="787794"/>
            <a:ext cx="11385755" cy="1883657"/>
          </a:xfrm>
          <a:prstGeom prst="rect">
            <a:avLst/>
          </a:prstGeom>
        </p:spPr>
        <p:txBody>
          <a:bodyPr wrap="square">
            <a:spAutoFit/>
          </a:bodyPr>
          <a:lstStyle/>
          <a:p>
            <a:pPr algn="just">
              <a:lnSpc>
                <a:spcPct val="150000"/>
              </a:lnSpc>
            </a:pPr>
            <a:r>
              <a:rPr lang="fr-FR" sz="2000" dirty="0">
                <a:effectLst/>
                <a:latin typeface="Times New Roman" panose="02020603050405020304" pitchFamily="18" charset="0"/>
                <a:cs typeface="Times New Roman" panose="02020603050405020304" pitchFamily="18" charset="0"/>
              </a:rPr>
              <a:t>Chez les procaryotes trois facteurs d'initiation dirigent l'assemblage d'un complexe d'initiation.</a:t>
            </a:r>
          </a:p>
          <a:p>
            <a:pPr algn="just">
              <a:lnSpc>
                <a:spcPct val="150000"/>
              </a:lnSpc>
            </a:pPr>
            <a:endParaRPr lang="fr-FR" sz="2000" dirty="0">
              <a:effectLst/>
              <a:latin typeface="Times New Roman" panose="02020603050405020304" pitchFamily="18" charset="0"/>
              <a:cs typeface="Times New Roman" panose="02020603050405020304" pitchFamily="18" charset="0"/>
            </a:endParaRPr>
          </a:p>
          <a:p>
            <a:pPr algn="just">
              <a:lnSpc>
                <a:spcPct val="150000"/>
              </a:lnSpc>
            </a:pPr>
            <a:r>
              <a:rPr lang="fr-FR" sz="2000" b="1" dirty="0">
                <a:effectLst/>
                <a:latin typeface="Times New Roman" panose="02020603050405020304" pitchFamily="18" charset="0"/>
                <a:cs typeface="Times New Roman" panose="02020603050405020304" pitchFamily="18" charset="0"/>
              </a:rPr>
              <a:t>1- Facteur d'initiation 3 : </a:t>
            </a:r>
            <a:r>
              <a:rPr lang="fr-FR" sz="2000" dirty="0">
                <a:effectLst/>
                <a:latin typeface="Times New Roman" panose="02020603050405020304" pitchFamily="18" charset="0"/>
                <a:cs typeface="Times New Roman" panose="02020603050405020304" pitchFamily="18" charset="0"/>
              </a:rPr>
              <a:t>IF-3 se lie à la petite sous-unité et l'empêche de s'associer avec la grande sous-unité libre, et favorise la liaison correcte de l'ARNm.</a:t>
            </a:r>
          </a:p>
        </p:txBody>
      </p:sp>
      <p:sp>
        <p:nvSpPr>
          <p:cNvPr id="5" name="Rectangle 4">
            <a:extLst>
              <a:ext uri="{FF2B5EF4-FFF2-40B4-BE49-F238E27FC236}">
                <a16:creationId xmlns="" xmlns:a16="http://schemas.microsoft.com/office/drawing/2014/main" id="{7250EC7F-50B5-054E-9AE9-0ED3DFD00D3E}"/>
              </a:ext>
            </a:extLst>
          </p:cNvPr>
          <p:cNvSpPr/>
          <p:nvPr/>
        </p:nvSpPr>
        <p:spPr>
          <a:xfrm>
            <a:off x="403122" y="2995767"/>
            <a:ext cx="11385754" cy="2806987"/>
          </a:xfrm>
          <a:prstGeom prst="rect">
            <a:avLst/>
          </a:prstGeom>
        </p:spPr>
        <p:txBody>
          <a:bodyPr wrap="square">
            <a:spAutoFit/>
          </a:bodyPr>
          <a:lstStyle/>
          <a:p>
            <a:pPr algn="just">
              <a:lnSpc>
                <a:spcPct val="150000"/>
              </a:lnSpc>
            </a:pPr>
            <a:r>
              <a:rPr lang="fr-FR" sz="2000" b="1" dirty="0">
                <a:effectLst/>
                <a:latin typeface="Times New Roman" panose="02020603050405020304" pitchFamily="18" charset="0"/>
                <a:cs typeface="Times New Roman" panose="02020603050405020304" pitchFamily="18" charset="0"/>
              </a:rPr>
              <a:t>2- Facteur d'initiation 2 : </a:t>
            </a:r>
            <a:r>
              <a:rPr lang="fr-FR" sz="2000" dirty="0">
                <a:effectLst/>
                <a:latin typeface="Times New Roman" panose="02020603050405020304" pitchFamily="18" charset="0"/>
                <a:cs typeface="Times New Roman" panose="02020603050405020304" pitchFamily="18" charset="0"/>
              </a:rPr>
              <a:t>IF-2 c'est une protéine liant et hydrolysant la GTP (</a:t>
            </a:r>
            <a:r>
              <a:rPr lang="fr-FR" sz="2000" dirty="0" err="1">
                <a:effectLst/>
                <a:latin typeface="Times New Roman" panose="02020603050405020304" pitchFamily="18" charset="0"/>
                <a:cs typeface="Times New Roman" panose="02020603050405020304" pitchFamily="18" charset="0"/>
              </a:rPr>
              <a:t>GTPase</a:t>
            </a:r>
            <a:r>
              <a:rPr lang="fr-FR" sz="2000" dirty="0">
                <a:effectLst/>
                <a:latin typeface="Times New Roman" panose="02020603050405020304" pitchFamily="18" charset="0"/>
                <a:cs typeface="Times New Roman" panose="02020603050405020304" pitchFamily="18" charset="0"/>
              </a:rPr>
              <a:t>), il lie le GTP au </a:t>
            </a:r>
            <a:r>
              <a:rPr lang="fr-FR" sz="2000" dirty="0" err="1">
                <a:effectLst/>
                <a:latin typeface="Times New Roman" panose="02020603050405020304" pitchFamily="18" charset="0"/>
                <a:cs typeface="Times New Roman" panose="02020603050405020304" pitchFamily="18" charset="0"/>
              </a:rPr>
              <a:t>fMet-ARNt</a:t>
            </a:r>
            <a:r>
              <a:rPr lang="fr-FR" sz="2000" dirty="0">
                <a:effectLst/>
                <a:latin typeface="Times New Roman" panose="02020603050405020304" pitchFamily="18" charset="0"/>
                <a:cs typeface="Times New Roman" panose="02020603050405020304" pitchFamily="18" charset="0"/>
              </a:rPr>
              <a:t> initiateur pour faciliter sa liaison à la sous unité 30S et empêche la fixation de d'autre </a:t>
            </a:r>
            <a:r>
              <a:rPr lang="fr-FR" sz="2000" dirty="0" err="1">
                <a:effectLst/>
                <a:latin typeface="Times New Roman" panose="02020603050405020304" pitchFamily="18" charset="0"/>
                <a:cs typeface="Times New Roman" panose="02020603050405020304" pitchFamily="18" charset="0"/>
              </a:rPr>
              <a:t>ARNt</a:t>
            </a:r>
            <a:r>
              <a:rPr lang="fr-FR" sz="2000" dirty="0">
                <a:effectLst/>
                <a:latin typeface="Times New Roman" panose="02020603050405020304" pitchFamily="18" charset="0"/>
                <a:cs typeface="Times New Roman" panose="02020603050405020304" pitchFamily="18" charset="0"/>
              </a:rPr>
              <a:t> chargé.</a:t>
            </a:r>
          </a:p>
          <a:p>
            <a:pPr algn="just">
              <a:lnSpc>
                <a:spcPct val="150000"/>
              </a:lnSpc>
            </a:pPr>
            <a:endParaRPr lang="fr-FR" sz="2000" dirty="0">
              <a:effectLst/>
              <a:latin typeface="Times New Roman" panose="02020603050405020304" pitchFamily="18" charset="0"/>
              <a:cs typeface="Times New Roman" panose="02020603050405020304" pitchFamily="18" charset="0"/>
            </a:endParaRPr>
          </a:p>
          <a:p>
            <a:pPr algn="just">
              <a:lnSpc>
                <a:spcPct val="150000"/>
              </a:lnSpc>
            </a:pPr>
            <a:r>
              <a:rPr lang="fr-FR" sz="2000" b="1" dirty="0">
                <a:effectLst/>
                <a:latin typeface="Times New Roman" panose="02020603050405020304" pitchFamily="18" charset="0"/>
                <a:cs typeface="Times New Roman" panose="02020603050405020304" pitchFamily="18" charset="0"/>
              </a:rPr>
              <a:t>3- Facteur d'initiation 1: </a:t>
            </a:r>
            <a:r>
              <a:rPr lang="fr-FR" sz="2000" dirty="0">
                <a:effectLst/>
                <a:latin typeface="Times New Roman" panose="02020603050405020304" pitchFamily="18" charset="0"/>
                <a:cs typeface="Times New Roman" panose="02020603050405020304" pitchFamily="18" charset="0"/>
              </a:rPr>
              <a:t>IF-1 c'est un facteur semble nécessaire à la libération du IF-2 et du GDP. Il empêche la fixation d'</a:t>
            </a:r>
            <a:r>
              <a:rPr lang="fr-FR" sz="2000" dirty="0" err="1">
                <a:effectLst/>
                <a:latin typeface="Times New Roman" panose="02020603050405020304" pitchFamily="18" charset="0"/>
                <a:cs typeface="Times New Roman" panose="02020603050405020304" pitchFamily="18" charset="0"/>
              </a:rPr>
              <a:t>ARNt</a:t>
            </a:r>
            <a:r>
              <a:rPr lang="fr-FR" sz="2000" dirty="0">
                <a:effectLst/>
                <a:latin typeface="Times New Roman" panose="02020603050405020304" pitchFamily="18" charset="0"/>
                <a:cs typeface="Times New Roman" panose="02020603050405020304" pitchFamily="18" charset="0"/>
              </a:rPr>
              <a:t> sur la partie de la petite sous-unité qui fera partie du site A. IF-1 peut aussi faciliter l'assemblage des deux sous-unités.</a:t>
            </a:r>
          </a:p>
        </p:txBody>
      </p:sp>
    </p:spTree>
    <p:extLst>
      <p:ext uri="{BB962C8B-B14F-4D97-AF65-F5344CB8AC3E}">
        <p14:creationId xmlns="" xmlns:p14="http://schemas.microsoft.com/office/powerpoint/2010/main" val="36316781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 xmlns:a16="http://schemas.microsoft.com/office/drawing/2014/main" id="{BCE07FED-7536-DE4A-B547-57C3C86D6D0F}"/>
              </a:ext>
            </a:extLst>
          </p:cNvPr>
          <p:cNvPicPr>
            <a:picLocks noChangeAspect="1"/>
          </p:cNvPicPr>
          <p:nvPr/>
        </p:nvPicPr>
        <p:blipFill>
          <a:blip r:embed="rId2"/>
          <a:stretch>
            <a:fillRect/>
          </a:stretch>
        </p:blipFill>
        <p:spPr>
          <a:xfrm>
            <a:off x="0" y="0"/>
            <a:ext cx="7010400" cy="4876800"/>
          </a:xfrm>
          <a:prstGeom prst="rect">
            <a:avLst/>
          </a:prstGeom>
        </p:spPr>
      </p:pic>
      <p:pic>
        <p:nvPicPr>
          <p:cNvPr id="6" name="Image 5">
            <a:extLst>
              <a:ext uri="{FF2B5EF4-FFF2-40B4-BE49-F238E27FC236}">
                <a16:creationId xmlns="" xmlns:a16="http://schemas.microsoft.com/office/drawing/2014/main" id="{2B6162BD-9713-CF4A-A8C9-DE1467EC66D2}"/>
              </a:ext>
            </a:extLst>
          </p:cNvPr>
          <p:cNvPicPr>
            <a:picLocks noChangeAspect="1"/>
          </p:cNvPicPr>
          <p:nvPr/>
        </p:nvPicPr>
        <p:blipFill>
          <a:blip r:embed="rId3"/>
          <a:stretch>
            <a:fillRect/>
          </a:stretch>
        </p:blipFill>
        <p:spPr>
          <a:xfrm>
            <a:off x="5294671" y="3078316"/>
            <a:ext cx="6897329" cy="3779684"/>
          </a:xfrm>
          <a:prstGeom prst="rect">
            <a:avLst/>
          </a:prstGeom>
        </p:spPr>
      </p:pic>
      <p:pic>
        <p:nvPicPr>
          <p:cNvPr id="2" name="Image 1">
            <a:extLst>
              <a:ext uri="{FF2B5EF4-FFF2-40B4-BE49-F238E27FC236}">
                <a16:creationId xmlns="" xmlns:a16="http://schemas.microsoft.com/office/drawing/2014/main" id="{BF14770A-E47C-EE48-8B52-2C34E00A4BCD}"/>
              </a:ext>
            </a:extLst>
          </p:cNvPr>
          <p:cNvPicPr>
            <a:picLocks noChangeAspect="1"/>
          </p:cNvPicPr>
          <p:nvPr/>
        </p:nvPicPr>
        <p:blipFill>
          <a:blip r:embed="rId4"/>
          <a:stretch>
            <a:fillRect/>
          </a:stretch>
        </p:blipFill>
        <p:spPr>
          <a:xfrm>
            <a:off x="7135091" y="216701"/>
            <a:ext cx="4932218" cy="2644915"/>
          </a:xfrm>
          <a:prstGeom prst="rect">
            <a:avLst/>
          </a:prstGeom>
        </p:spPr>
      </p:pic>
    </p:spTree>
    <p:extLst>
      <p:ext uri="{BB962C8B-B14F-4D97-AF65-F5344CB8AC3E}">
        <p14:creationId xmlns="" xmlns:p14="http://schemas.microsoft.com/office/powerpoint/2010/main" val="28944634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2748E155-9A40-A34D-BD47-AEB204119786}"/>
              </a:ext>
            </a:extLst>
          </p:cNvPr>
          <p:cNvSpPr/>
          <p:nvPr/>
        </p:nvSpPr>
        <p:spPr>
          <a:xfrm>
            <a:off x="130278" y="291506"/>
            <a:ext cx="11577484" cy="6274988"/>
          </a:xfrm>
          <a:prstGeom prst="rect">
            <a:avLst/>
          </a:prstGeom>
        </p:spPr>
        <p:txBody>
          <a:bodyPr wrap="square">
            <a:spAutoFit/>
          </a:bodyPr>
          <a:lstStyle/>
          <a:p>
            <a:pPr algn="just">
              <a:lnSpc>
                <a:spcPct val="150000"/>
              </a:lnSpc>
            </a:pPr>
            <a:r>
              <a:rPr lang="fr-FR" dirty="0">
                <a:effectLst/>
                <a:latin typeface="Times New Roman" panose="02020603050405020304" pitchFamily="18" charset="0"/>
                <a:cs typeface="Times New Roman" panose="02020603050405020304" pitchFamily="18" charset="0"/>
              </a:rPr>
              <a:t>Chacun des facteurs d'initiation se lie sur, ou à proximité, d'un des trois sites de liaison de l'</a:t>
            </a:r>
            <a:r>
              <a:rPr lang="fr-FR" dirty="0" err="1">
                <a:effectLst/>
                <a:latin typeface="Times New Roman" panose="02020603050405020304" pitchFamily="18" charset="0"/>
                <a:cs typeface="Times New Roman" panose="02020603050405020304" pitchFamily="18" charset="0"/>
              </a:rPr>
              <a:t>ARNt</a:t>
            </a:r>
            <a:r>
              <a:rPr lang="fr-FR" dirty="0">
                <a:effectLst/>
                <a:latin typeface="Times New Roman" panose="02020603050405020304" pitchFamily="18" charset="0"/>
                <a:cs typeface="Times New Roman" panose="02020603050405020304" pitchFamily="18" charset="0"/>
              </a:rPr>
              <a:t> sur la sous-unité 30S. En accord avec son rôle de bloquer de l'accès d'</a:t>
            </a:r>
            <a:r>
              <a:rPr lang="fr-FR" dirty="0" err="1">
                <a:effectLst/>
                <a:latin typeface="Times New Roman" panose="02020603050405020304" pitchFamily="18" charset="0"/>
                <a:cs typeface="Times New Roman" panose="02020603050405020304" pitchFamily="18" charset="0"/>
              </a:rPr>
              <a:t>ARNt</a:t>
            </a:r>
            <a:r>
              <a:rPr lang="fr-FR" dirty="0">
                <a:effectLst/>
                <a:latin typeface="Times New Roman" panose="02020603050405020304" pitchFamily="18" charset="0"/>
                <a:cs typeface="Times New Roman" panose="02020603050405020304" pitchFamily="18" charset="0"/>
              </a:rPr>
              <a:t> chargé au site A, IF-1 se lie directement à la zone de la petite sous-unité qui fera partie du site A. IF-2 se lie à IF-1 et s'étend jusqu'au site P où il prend contacte avec le </a:t>
            </a:r>
            <a:r>
              <a:rPr lang="fr-FR" dirty="0" err="1">
                <a:effectLst/>
                <a:latin typeface="Times New Roman" panose="02020603050405020304" pitchFamily="18" charset="0"/>
                <a:cs typeface="Times New Roman" panose="02020603050405020304" pitchFamily="18" charset="0"/>
              </a:rPr>
              <a:t>fMet-ARNtifMET</a:t>
            </a:r>
            <a:r>
              <a:rPr lang="fr-FR" dirty="0">
                <a:effectLst/>
                <a:latin typeface="Times New Roman" panose="02020603050405020304" pitchFamily="18" charset="0"/>
                <a:cs typeface="Times New Roman" panose="02020603050405020304" pitchFamily="18" charset="0"/>
              </a:rPr>
              <a:t>. Enfin, IF-3 occupe la zone de la sous-unité qui fera partie du site E. Ainsi, des trois sites de liaison d'</a:t>
            </a:r>
            <a:r>
              <a:rPr lang="fr-FR" dirty="0" err="1">
                <a:effectLst/>
                <a:latin typeface="Times New Roman" panose="02020603050405020304" pitchFamily="18" charset="0"/>
                <a:cs typeface="Times New Roman" panose="02020603050405020304" pitchFamily="18" charset="0"/>
              </a:rPr>
              <a:t>ARNt</a:t>
            </a:r>
            <a:r>
              <a:rPr lang="fr-FR" dirty="0">
                <a:effectLst/>
                <a:latin typeface="Times New Roman" panose="02020603050405020304" pitchFamily="18" charset="0"/>
                <a:cs typeface="Times New Roman" panose="02020603050405020304" pitchFamily="18" charset="0"/>
              </a:rPr>
              <a:t> potentiels sur la petite sous unité, seul le site P est disponible pour lier un </a:t>
            </a:r>
            <a:r>
              <a:rPr lang="fr-FR" dirty="0" err="1">
                <a:effectLst/>
                <a:latin typeface="Times New Roman" panose="02020603050405020304" pitchFamily="18" charset="0"/>
                <a:cs typeface="Times New Roman" panose="02020603050405020304" pitchFamily="18" charset="0"/>
              </a:rPr>
              <a:t>ARNt</a:t>
            </a:r>
            <a:r>
              <a:rPr lang="fr-FR" dirty="0">
                <a:effectLst/>
                <a:latin typeface="Times New Roman" panose="02020603050405020304" pitchFamily="18" charset="0"/>
                <a:cs typeface="Times New Roman" panose="02020603050405020304" pitchFamily="18" charset="0"/>
              </a:rPr>
              <a:t> en présence des facteurs d'initiation. L'appariement de bases entre le </a:t>
            </a:r>
            <a:r>
              <a:rPr lang="fr-FR" dirty="0" err="1">
                <a:effectLst/>
                <a:latin typeface="Times New Roman" panose="02020603050405020304" pitchFamily="18" charset="0"/>
                <a:cs typeface="Times New Roman" panose="02020603050405020304" pitchFamily="18" charset="0"/>
              </a:rPr>
              <a:t>fMet-ARNt</a:t>
            </a:r>
            <a:r>
              <a:rPr lang="fr-FR" dirty="0">
                <a:effectLst/>
                <a:latin typeface="Times New Roman" panose="02020603050405020304" pitchFamily="18" charset="0"/>
                <a:cs typeface="Times New Roman" panose="02020603050405020304" pitchFamily="18" charset="0"/>
              </a:rPr>
              <a:t> et l'ARNm permet de positionner le codon d'initiation au niveau du site P.</a:t>
            </a:r>
          </a:p>
          <a:p>
            <a:pPr algn="just">
              <a:lnSpc>
                <a:spcPct val="150000"/>
              </a:lnSpc>
            </a:pPr>
            <a:r>
              <a:rPr lang="fr-FR" dirty="0">
                <a:effectLst/>
                <a:latin typeface="Times New Roman" panose="02020603050405020304" pitchFamily="18" charset="0"/>
                <a:cs typeface="Times New Roman" panose="02020603050405020304" pitchFamily="18" charset="0"/>
              </a:rPr>
              <a:t>Quand le codon d'initiation et le </a:t>
            </a:r>
            <a:r>
              <a:rPr lang="fr-FR" dirty="0" err="1">
                <a:effectLst/>
                <a:latin typeface="Times New Roman" panose="02020603050405020304" pitchFamily="18" charset="0"/>
                <a:cs typeface="Times New Roman" panose="02020603050405020304" pitchFamily="18" charset="0"/>
              </a:rPr>
              <a:t>fMet-ARNt</a:t>
            </a:r>
            <a:r>
              <a:rPr lang="fr-FR" dirty="0">
                <a:effectLst/>
                <a:latin typeface="Times New Roman" panose="02020603050405020304" pitchFamily="18" charset="0"/>
                <a:cs typeface="Times New Roman" panose="02020603050405020304" pitchFamily="18" charset="0"/>
              </a:rPr>
              <a:t> s'apparient, la sous-unité 30S subit un changement de conformation. Cette modification entraîne la libération de IF-3, en absence de cet facteur la grande sous-unité peut se lier à la petite. Cette liaison stimule l'activité </a:t>
            </a:r>
            <a:r>
              <a:rPr lang="fr-FR" dirty="0" err="1">
                <a:effectLst/>
                <a:latin typeface="Times New Roman" panose="02020603050405020304" pitchFamily="18" charset="0"/>
                <a:cs typeface="Times New Roman" panose="02020603050405020304" pitchFamily="18" charset="0"/>
              </a:rPr>
              <a:t>GTPase</a:t>
            </a:r>
            <a:r>
              <a:rPr lang="fr-FR" dirty="0">
                <a:effectLst/>
                <a:latin typeface="Times New Roman" panose="02020603050405020304" pitchFamily="18" charset="0"/>
                <a:cs typeface="Times New Roman" panose="02020603050405020304" pitchFamily="18" charset="0"/>
              </a:rPr>
              <a:t> d'IF-2-GTP provoquant l'hydrolyse du GTP et la libération d'IF-2-GDP à cause de la réduction de l'affinité au ribosome et </a:t>
            </a:r>
            <a:r>
              <a:rPr lang="fr-FR" dirty="0" err="1">
                <a:effectLst/>
                <a:latin typeface="Times New Roman" panose="02020603050405020304" pitchFamily="18" charset="0"/>
                <a:cs typeface="Times New Roman" panose="02020603050405020304" pitchFamily="18" charset="0"/>
              </a:rPr>
              <a:t>fMet-ARNtifMet</a:t>
            </a:r>
            <a:r>
              <a:rPr lang="fr-FR" dirty="0">
                <a:effectLst/>
                <a:latin typeface="Times New Roman" panose="02020603050405020304" pitchFamily="18" charset="0"/>
                <a:cs typeface="Times New Roman" panose="02020603050405020304" pitchFamily="18" charset="0"/>
              </a:rPr>
              <a:t>.</a:t>
            </a:r>
          </a:p>
          <a:p>
            <a:pPr algn="just">
              <a:lnSpc>
                <a:spcPct val="150000"/>
              </a:lnSpc>
            </a:pPr>
            <a:r>
              <a:rPr lang="fr-FR" dirty="0">
                <a:effectLst/>
                <a:latin typeface="Times New Roman" panose="02020603050405020304" pitchFamily="18" charset="0"/>
                <a:cs typeface="Times New Roman" panose="02020603050405020304" pitchFamily="18" charset="0"/>
              </a:rPr>
              <a:t>Le résultat de l'initiation est la formation d'un ribosome complet (70S) un niveau du site d'initiation de l'ARNm, avec le </a:t>
            </a:r>
            <a:r>
              <a:rPr lang="fr-FR" dirty="0" err="1">
                <a:effectLst/>
                <a:latin typeface="Times New Roman" panose="02020603050405020304" pitchFamily="18" charset="0"/>
                <a:cs typeface="Times New Roman" panose="02020603050405020304" pitchFamily="18" charset="0"/>
              </a:rPr>
              <a:t>fMet-ARNtifMet</a:t>
            </a:r>
            <a:r>
              <a:rPr lang="fr-FR" dirty="0">
                <a:effectLst/>
                <a:latin typeface="Times New Roman" panose="02020603050405020304" pitchFamily="18" charset="0"/>
                <a:cs typeface="Times New Roman" panose="02020603050405020304" pitchFamily="18" charset="0"/>
              </a:rPr>
              <a:t> occupant le site P, et un site A libre.</a:t>
            </a:r>
          </a:p>
          <a:p>
            <a:pPr algn="just">
              <a:lnSpc>
                <a:spcPct val="150000"/>
              </a:lnSpc>
            </a:pPr>
            <a:r>
              <a:rPr lang="fr-FR" dirty="0">
                <a:effectLst/>
                <a:latin typeface="Times New Roman" panose="02020603050405020304" pitchFamily="18" charset="0"/>
                <a:cs typeface="Times New Roman" panose="02020603050405020304" pitchFamily="18" charset="0"/>
              </a:rPr>
              <a:t>Les </a:t>
            </a:r>
            <a:r>
              <a:rPr lang="fr-FR" dirty="0" err="1">
                <a:effectLst/>
                <a:latin typeface="Times New Roman" panose="02020603050405020304" pitchFamily="18" charset="0"/>
                <a:cs typeface="Times New Roman" panose="02020603050405020304" pitchFamily="18" charset="0"/>
              </a:rPr>
              <a:t>aminoglycosides</a:t>
            </a:r>
            <a:r>
              <a:rPr lang="fr-FR" dirty="0">
                <a:effectLst/>
                <a:latin typeface="Times New Roman" panose="02020603050405020304" pitchFamily="18" charset="0"/>
                <a:cs typeface="Times New Roman" panose="02020603050405020304" pitchFamily="18" charset="0"/>
              </a:rPr>
              <a:t> comme la streptomycine sont des antibiotiques largement utilisés contre les infections bactériennes comme la tuberculose. Ces antibiotiques inhibent la formation du complexe d'initiation 70S en bloquant l'assemblage des deux sous unités.</a:t>
            </a:r>
          </a:p>
        </p:txBody>
      </p:sp>
    </p:spTree>
    <p:extLst>
      <p:ext uri="{BB962C8B-B14F-4D97-AF65-F5344CB8AC3E}">
        <p14:creationId xmlns="" xmlns:p14="http://schemas.microsoft.com/office/powerpoint/2010/main" val="3398944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7AFADAE5-7FB2-D34A-A23C-A2D9D4C48CF6}"/>
              </a:ext>
            </a:extLst>
          </p:cNvPr>
          <p:cNvSpPr/>
          <p:nvPr/>
        </p:nvSpPr>
        <p:spPr>
          <a:xfrm>
            <a:off x="285135" y="1028806"/>
            <a:ext cx="11621729" cy="5576976"/>
          </a:xfrm>
          <a:prstGeom prst="rect">
            <a:avLst/>
          </a:prstGeom>
        </p:spPr>
        <p:txBody>
          <a:bodyPr wrap="square">
            <a:spAutoFit/>
          </a:bodyPr>
          <a:lstStyle/>
          <a:p>
            <a:pPr algn="just">
              <a:lnSpc>
                <a:spcPct val="150000"/>
              </a:lnSpc>
            </a:pPr>
            <a:r>
              <a:rPr lang="fr-FR" sz="2000" dirty="0">
                <a:effectLst/>
                <a:latin typeface="Times New Roman" panose="02020603050405020304" pitchFamily="18" charset="0"/>
                <a:cs typeface="Times New Roman" panose="02020603050405020304" pitchFamily="18" charset="0"/>
              </a:rPr>
              <a:t>Une fois le ribosome 70S assemblé, avec l'</a:t>
            </a:r>
            <a:r>
              <a:rPr lang="fr-FR" sz="2000" dirty="0" err="1">
                <a:effectLst/>
                <a:latin typeface="Times New Roman" panose="02020603050405020304" pitchFamily="18" charset="0"/>
                <a:cs typeface="Times New Roman" panose="02020603050405020304" pitchFamily="18" charset="0"/>
              </a:rPr>
              <a:t>ARNt</a:t>
            </a:r>
            <a:r>
              <a:rPr lang="fr-FR" sz="2000" dirty="0">
                <a:effectLst/>
                <a:latin typeface="Times New Roman" panose="02020603050405020304" pitchFamily="18" charset="0"/>
                <a:cs typeface="Times New Roman" panose="02020603050405020304" pitchFamily="18" charset="0"/>
              </a:rPr>
              <a:t> initiateur chargé au site P, la synthèse de polypeptide peut commencer. Trois événements clés doivent se produire pour l'addition correcte des acides aminés.</a:t>
            </a:r>
          </a:p>
          <a:p>
            <a:pPr algn="just">
              <a:lnSpc>
                <a:spcPct val="150000"/>
              </a:lnSpc>
            </a:pPr>
            <a:r>
              <a:rPr lang="fr-FR" sz="2000" b="1" dirty="0">
                <a:effectLst/>
                <a:latin typeface="Times New Roman" panose="02020603050405020304" pitchFamily="18" charset="0"/>
                <a:cs typeface="Times New Roman" panose="02020603050405020304" pitchFamily="18" charset="0"/>
              </a:rPr>
              <a:t>1- </a:t>
            </a:r>
            <a:r>
              <a:rPr lang="fr-FR" sz="2000" dirty="0">
                <a:effectLst/>
                <a:latin typeface="Times New Roman" panose="02020603050405020304" pitchFamily="18" charset="0"/>
                <a:cs typeface="Times New Roman" panose="02020603050405020304" pitchFamily="18" charset="0"/>
              </a:rPr>
              <a:t>La liaison de l'</a:t>
            </a:r>
            <a:r>
              <a:rPr lang="fr-FR" sz="2000" dirty="0" err="1">
                <a:effectLst/>
                <a:latin typeface="Times New Roman" panose="02020603050405020304" pitchFamily="18" charset="0"/>
                <a:cs typeface="Times New Roman" panose="02020603050405020304" pitchFamily="18" charset="0"/>
              </a:rPr>
              <a:t>aa-ARNt</a:t>
            </a:r>
            <a:r>
              <a:rPr lang="fr-FR" sz="2000" dirty="0">
                <a:effectLst/>
                <a:latin typeface="Times New Roman" panose="02020603050405020304" pitchFamily="18" charset="0"/>
                <a:cs typeface="Times New Roman" panose="02020603050405020304" pitchFamily="18" charset="0"/>
              </a:rPr>
              <a:t> au niveau du site A en concordance avec le codon qui est exposé.</a:t>
            </a:r>
          </a:p>
          <a:p>
            <a:pPr algn="just">
              <a:lnSpc>
                <a:spcPct val="150000"/>
              </a:lnSpc>
            </a:pPr>
            <a:r>
              <a:rPr lang="fr-FR" sz="2000" b="1" dirty="0">
                <a:effectLst/>
                <a:latin typeface="Times New Roman" panose="02020603050405020304" pitchFamily="18" charset="0"/>
                <a:cs typeface="Times New Roman" panose="02020603050405020304" pitchFamily="18" charset="0"/>
              </a:rPr>
              <a:t>2-</a:t>
            </a:r>
            <a:r>
              <a:rPr lang="fr-FR" sz="2000" dirty="0">
                <a:effectLst/>
                <a:latin typeface="Times New Roman" panose="02020603050405020304" pitchFamily="18" charset="0"/>
                <a:cs typeface="Times New Roman" panose="02020603050405020304" pitchFamily="18" charset="0"/>
              </a:rPr>
              <a:t> La réaction de </a:t>
            </a:r>
            <a:r>
              <a:rPr lang="fr-FR" sz="2000" dirty="0" err="1">
                <a:effectLst/>
                <a:latin typeface="Times New Roman" panose="02020603050405020304" pitchFamily="18" charset="0"/>
                <a:cs typeface="Times New Roman" panose="02020603050405020304" pitchFamily="18" charset="0"/>
              </a:rPr>
              <a:t>transpeptidation</a:t>
            </a:r>
            <a:r>
              <a:rPr lang="fr-FR" sz="2000" dirty="0">
                <a:effectLst/>
                <a:latin typeface="Times New Roman" panose="02020603050405020304" pitchFamily="18" charset="0"/>
                <a:cs typeface="Times New Roman" panose="02020603050405020304" pitchFamily="18" charset="0"/>
              </a:rPr>
              <a:t>.</a:t>
            </a:r>
          </a:p>
          <a:p>
            <a:pPr algn="just">
              <a:lnSpc>
                <a:spcPct val="150000"/>
              </a:lnSpc>
            </a:pPr>
            <a:r>
              <a:rPr lang="fr-FR" sz="2000" b="1" dirty="0">
                <a:effectLst/>
                <a:latin typeface="Times New Roman" panose="02020603050405020304" pitchFamily="18" charset="0"/>
                <a:cs typeface="Times New Roman" panose="02020603050405020304" pitchFamily="18" charset="0"/>
              </a:rPr>
              <a:t>3-</a:t>
            </a:r>
            <a:r>
              <a:rPr lang="fr-FR" sz="2000" dirty="0">
                <a:effectLst/>
                <a:latin typeface="Times New Roman" panose="02020603050405020304" pitchFamily="18" charset="0"/>
                <a:cs typeface="Times New Roman" panose="02020603050405020304" pitchFamily="18" charset="0"/>
              </a:rPr>
              <a:t> La translocation vers le site P.</a:t>
            </a:r>
          </a:p>
          <a:p>
            <a:pPr algn="just">
              <a:lnSpc>
                <a:spcPct val="150000"/>
              </a:lnSpc>
            </a:pPr>
            <a:endParaRPr lang="fr-FR" sz="2000" dirty="0">
              <a:effectLst/>
              <a:latin typeface="Times New Roman" panose="02020603050405020304" pitchFamily="18" charset="0"/>
              <a:cs typeface="Times New Roman" panose="02020603050405020304" pitchFamily="18" charset="0"/>
            </a:endParaRPr>
          </a:p>
          <a:p>
            <a:pPr algn="just">
              <a:lnSpc>
                <a:spcPct val="150000"/>
              </a:lnSpc>
            </a:pPr>
            <a:r>
              <a:rPr lang="fr-FR" sz="2000" dirty="0">
                <a:effectLst/>
                <a:latin typeface="Times New Roman" panose="02020603050405020304" pitchFamily="18" charset="0"/>
                <a:cs typeface="Times New Roman" panose="02020603050405020304" pitchFamily="18" charset="0"/>
              </a:rPr>
              <a:t>Après la translocation (libération du site A) le ribosome est prêt pour un autre cycle de polymérisation. Deux protéines auxiliaires (facteurs d'élongation) contrôlent ces événements. Les deux facteurs utilisent la GTP comme source d'énergie pour accroître la vitesse et la précision du fonctionnement du ribosome. L'</a:t>
            </a:r>
            <a:r>
              <a:rPr lang="fr-FR" sz="2000" dirty="0" err="1">
                <a:effectLst/>
                <a:latin typeface="Times New Roman" panose="02020603050405020304" pitchFamily="18" charset="0"/>
                <a:cs typeface="Times New Roman" panose="02020603050405020304" pitchFamily="18" charset="0"/>
              </a:rPr>
              <a:t>aminoacyl-ARNt</a:t>
            </a:r>
            <a:r>
              <a:rPr lang="fr-FR" sz="2000" dirty="0">
                <a:effectLst/>
                <a:latin typeface="Times New Roman" panose="02020603050405020304" pitchFamily="18" charset="0"/>
                <a:cs typeface="Times New Roman" panose="02020603050405020304" pitchFamily="18" charset="0"/>
              </a:rPr>
              <a:t> est ramené au site A par le facteur d'élongation EF-Tu, ce facteur est lié à une GTP. L’activité </a:t>
            </a:r>
            <a:r>
              <a:rPr lang="fr-FR" sz="2000" dirty="0" err="1">
                <a:effectLst/>
                <a:latin typeface="Times New Roman" panose="02020603050405020304" pitchFamily="18" charset="0"/>
                <a:cs typeface="Times New Roman" panose="02020603050405020304" pitchFamily="18" charset="0"/>
              </a:rPr>
              <a:t>GTPase</a:t>
            </a:r>
            <a:r>
              <a:rPr lang="fr-FR" sz="2000" dirty="0">
                <a:effectLst/>
                <a:latin typeface="Times New Roman" panose="02020603050405020304" pitchFamily="18" charset="0"/>
                <a:cs typeface="Times New Roman" panose="02020603050405020304" pitchFamily="18" charset="0"/>
              </a:rPr>
              <a:t> est activée juste après l'établissement d'un appariement codon-anticodon correcte, et le EF-Tu-GDP sera libéré et converti en EF-Tu-GTP de nouveau par l'intermédiaire d'un deuxième facteur d'élongation appelé EF-</a:t>
            </a:r>
            <a:r>
              <a:rPr lang="fr-FR" sz="2000" dirty="0" err="1">
                <a:effectLst/>
                <a:latin typeface="Times New Roman" panose="02020603050405020304" pitchFamily="18" charset="0"/>
                <a:cs typeface="Times New Roman" panose="02020603050405020304" pitchFamily="18" charset="0"/>
              </a:rPr>
              <a:t>Ts</a:t>
            </a:r>
            <a:r>
              <a:rPr lang="fr-FR" sz="2000" dirty="0">
                <a:effectLst/>
                <a:latin typeface="Times New Roman" panose="02020603050405020304" pitchFamily="18" charset="0"/>
                <a:cs typeface="Times New Roman" panose="02020603050405020304" pitchFamily="18" charset="0"/>
              </a:rPr>
              <a:t>.</a:t>
            </a:r>
          </a:p>
        </p:txBody>
      </p:sp>
      <p:sp>
        <p:nvSpPr>
          <p:cNvPr id="5" name="Rectangle 4">
            <a:extLst>
              <a:ext uri="{FF2B5EF4-FFF2-40B4-BE49-F238E27FC236}">
                <a16:creationId xmlns="" xmlns:a16="http://schemas.microsoft.com/office/drawing/2014/main" id="{8DB6C60E-92A1-F846-B46D-9AFD56E9C94C}"/>
              </a:ext>
            </a:extLst>
          </p:cNvPr>
          <p:cNvSpPr/>
          <p:nvPr/>
        </p:nvSpPr>
        <p:spPr>
          <a:xfrm>
            <a:off x="3849330" y="253713"/>
            <a:ext cx="3264309" cy="584775"/>
          </a:xfrm>
          <a:prstGeom prst="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scene3d>
            <a:camera prst="orthographicFront"/>
            <a:lightRig rig="threePt" dir="t"/>
          </a:scene3d>
          <a:sp3d>
            <a:bevelT prst="angle"/>
          </a:sp3d>
        </p:spPr>
        <p:txBody>
          <a:bodyPr wrap="square">
            <a:spAutoFit/>
          </a:bodyPr>
          <a:lstStyle/>
          <a:p>
            <a:r>
              <a:rPr lang="fr-FR" sz="3200" b="1" dirty="0">
                <a:effectLst/>
                <a:latin typeface="Comic Sans MS" panose="030F0902030302020204" pitchFamily="66" charset="0"/>
              </a:rPr>
              <a:t>2. Elongation </a:t>
            </a:r>
          </a:p>
        </p:txBody>
      </p:sp>
    </p:spTree>
    <p:extLst>
      <p:ext uri="{BB962C8B-B14F-4D97-AF65-F5344CB8AC3E}">
        <p14:creationId xmlns="" xmlns:p14="http://schemas.microsoft.com/office/powerpoint/2010/main" val="4939789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AD76F74D-CFB2-0B44-BFAB-A7E6E13EAEE9}"/>
              </a:ext>
            </a:extLst>
          </p:cNvPr>
          <p:cNvSpPr/>
          <p:nvPr/>
        </p:nvSpPr>
        <p:spPr>
          <a:xfrm>
            <a:off x="309716" y="58847"/>
            <a:ext cx="11882284" cy="6617196"/>
          </a:xfrm>
          <a:prstGeom prst="rect">
            <a:avLst/>
          </a:prstGeom>
        </p:spPr>
        <p:txBody>
          <a:bodyPr wrap="square">
            <a:spAutoFit/>
          </a:bodyPr>
          <a:lstStyle/>
          <a:p>
            <a:pPr algn="ctr"/>
            <a:r>
              <a:rPr lang="fr-FR" sz="2400" b="1" u="sng" dirty="0">
                <a:latin typeface="Times New Roman" panose="02020603050405020304" pitchFamily="18" charset="0"/>
                <a:cs typeface="Times New Roman" panose="02020603050405020304" pitchFamily="18" charset="0"/>
              </a:rPr>
              <a:t> GÉNÉRALITÉS </a:t>
            </a:r>
          </a:p>
          <a:p>
            <a:pPr marL="457200" indent="-457200">
              <a:buAutoNum type="arabicPeriod"/>
            </a:pPr>
            <a:r>
              <a:rPr lang="fr-FR" sz="2000" b="1" dirty="0">
                <a:latin typeface="Times New Roman" panose="02020603050405020304" pitchFamily="18" charset="0"/>
                <a:cs typeface="Times New Roman" panose="02020603050405020304" pitchFamily="18" charset="0"/>
              </a:rPr>
              <a:t>Les ribosomes</a:t>
            </a:r>
          </a:p>
          <a:p>
            <a:r>
              <a:rPr lang="fr-FR" sz="2000" dirty="0">
                <a:latin typeface="Times New Roman" panose="02020603050405020304" pitchFamily="18" charset="0"/>
                <a:cs typeface="Times New Roman" panose="02020603050405020304" pitchFamily="18" charset="0"/>
              </a:rPr>
              <a:t>Ils constituent la machinerie catalytique de la traduction. Ces ribosomes à l’</a:t>
            </a:r>
            <a:r>
              <a:rPr lang="fr-FR" sz="2000" dirty="0" err="1">
                <a:latin typeface="Times New Roman" panose="02020603050405020304" pitchFamily="18" charset="0"/>
                <a:cs typeface="Times New Roman" panose="02020603050405020304" pitchFamily="18" charset="0"/>
              </a:rPr>
              <a:t>état</a:t>
            </a:r>
            <a:r>
              <a:rPr lang="fr-FR" sz="2000" dirty="0">
                <a:latin typeface="Times New Roman" panose="02020603050405020304" pitchFamily="18" charset="0"/>
                <a:cs typeface="Times New Roman" panose="02020603050405020304" pitchFamily="18" charset="0"/>
              </a:rPr>
              <a:t> naturel ont </a:t>
            </a:r>
            <a:r>
              <a:rPr lang="fr-FR" sz="2000" dirty="0" smtClean="0">
                <a:latin typeface="Times New Roman" panose="02020603050405020304" pitchFamily="18" charset="0"/>
                <a:cs typeface="Times New Roman" panose="02020603050405020304" pitchFamily="18" charset="0"/>
              </a:rPr>
              <a:t>leurs </a:t>
            </a:r>
            <a:r>
              <a:rPr lang="fr-FR" sz="2000" dirty="0">
                <a:latin typeface="Times New Roman" panose="02020603050405020304" pitchFamily="18" charset="0"/>
                <a:cs typeface="Times New Roman" panose="02020603050405020304" pitchFamily="18" charset="0"/>
              </a:rPr>
              <a:t>2 sous unités sous forme libre. C’est dans le noyau que se réalise l’assemblage entre ARNr et protéines ribosomiques pour constituer les sous unités, qui passent ensuite dans le cytoplasme toujours à l’</a:t>
            </a:r>
            <a:r>
              <a:rPr lang="fr-FR" sz="2000" dirty="0" err="1">
                <a:latin typeface="Times New Roman" panose="02020603050405020304" pitchFamily="18" charset="0"/>
                <a:cs typeface="Times New Roman" panose="02020603050405020304" pitchFamily="18" charset="0"/>
              </a:rPr>
              <a:t>état</a:t>
            </a:r>
            <a:r>
              <a:rPr lang="fr-FR" sz="2000" dirty="0">
                <a:latin typeface="Times New Roman" panose="02020603050405020304" pitchFamily="18" charset="0"/>
                <a:cs typeface="Times New Roman" panose="02020603050405020304" pitchFamily="18" charset="0"/>
              </a:rPr>
              <a:t> libre. </a:t>
            </a:r>
          </a:p>
          <a:p>
            <a:endParaRPr lang="fr-FR" sz="2000" dirty="0">
              <a:latin typeface="Times New Roman" panose="02020603050405020304" pitchFamily="18" charset="0"/>
              <a:cs typeface="Times New Roman" panose="02020603050405020304" pitchFamily="18" charset="0"/>
            </a:endParaRPr>
          </a:p>
          <a:p>
            <a:r>
              <a:rPr lang="fr-FR" sz="2000" b="1" dirty="0">
                <a:latin typeface="Times New Roman" panose="02020603050405020304" pitchFamily="18" charset="0"/>
                <a:cs typeface="Times New Roman" panose="02020603050405020304" pitchFamily="18" charset="0"/>
              </a:rPr>
              <a:t>2. Les acides </a:t>
            </a:r>
            <a:r>
              <a:rPr lang="fr-FR" sz="2000" b="1" dirty="0" err="1">
                <a:latin typeface="Times New Roman" panose="02020603050405020304" pitchFamily="18" charset="0"/>
                <a:cs typeface="Times New Roman" panose="02020603050405020304" pitchFamily="18" charset="0"/>
              </a:rPr>
              <a:t>aminés</a:t>
            </a:r>
            <a:r>
              <a:rPr lang="fr-FR" sz="2000" dirty="0">
                <a:latin typeface="Times New Roman" panose="02020603050405020304" pitchFamily="18" charset="0"/>
                <a:cs typeface="Times New Roman" panose="02020603050405020304" pitchFamily="18" charset="0"/>
              </a:rPr>
              <a:t/>
            </a:r>
            <a:br>
              <a:rPr lang="fr-FR" sz="2000" dirty="0">
                <a:latin typeface="Times New Roman" panose="02020603050405020304" pitchFamily="18" charset="0"/>
                <a:cs typeface="Times New Roman" panose="02020603050405020304" pitchFamily="18" charset="0"/>
              </a:rPr>
            </a:br>
            <a:r>
              <a:rPr lang="fr-FR" sz="2000" dirty="0">
                <a:latin typeface="Times New Roman" panose="02020603050405020304" pitchFamily="18" charset="0"/>
                <a:cs typeface="Times New Roman" panose="02020603050405020304" pitchFamily="18" charset="0"/>
              </a:rPr>
              <a:t>Ils ont besoin d'</a:t>
            </a:r>
            <a:r>
              <a:rPr lang="fr-FR" sz="2000" dirty="0" err="1">
                <a:latin typeface="Times New Roman" panose="02020603050405020304" pitchFamily="18" charset="0"/>
                <a:cs typeface="Times New Roman" panose="02020603050405020304" pitchFamily="18" charset="0"/>
              </a:rPr>
              <a:t>être</a:t>
            </a:r>
            <a:r>
              <a:rPr lang="fr-FR" sz="2000" dirty="0">
                <a:latin typeface="Times New Roman" panose="02020603050405020304" pitchFamily="18" charset="0"/>
                <a:cs typeface="Times New Roman" panose="02020603050405020304" pitchFamily="18" charset="0"/>
              </a:rPr>
              <a:t> </a:t>
            </a:r>
            <a:r>
              <a:rPr lang="fr-FR" sz="2000" dirty="0" err="1">
                <a:latin typeface="Times New Roman" panose="02020603050405020304" pitchFamily="18" charset="0"/>
                <a:cs typeface="Times New Roman" panose="02020603050405020304" pitchFamily="18" charset="0"/>
              </a:rPr>
              <a:t>activés</a:t>
            </a:r>
            <a:r>
              <a:rPr lang="fr-FR" sz="2000" dirty="0">
                <a:latin typeface="Times New Roman" panose="02020603050405020304" pitchFamily="18" charset="0"/>
                <a:cs typeface="Times New Roman" panose="02020603050405020304" pitchFamily="18" charset="0"/>
              </a:rPr>
              <a:t> par liaison à leur </a:t>
            </a:r>
            <a:r>
              <a:rPr lang="fr-FR" sz="2000" dirty="0" err="1">
                <a:latin typeface="Times New Roman" panose="02020603050405020304" pitchFamily="18" charset="0"/>
                <a:cs typeface="Times New Roman" panose="02020603050405020304" pitchFamily="18" charset="0"/>
              </a:rPr>
              <a:t>ARNt</a:t>
            </a:r>
            <a:r>
              <a:rPr lang="fr-FR" sz="2000" dirty="0">
                <a:latin typeface="Times New Roman" panose="02020603050405020304" pitchFamily="18" charset="0"/>
                <a:cs typeface="Times New Roman" panose="02020603050405020304" pitchFamily="18" charset="0"/>
              </a:rPr>
              <a:t> pour </a:t>
            </a:r>
            <a:r>
              <a:rPr lang="fr-FR" sz="2000" dirty="0" err="1">
                <a:latin typeface="Times New Roman" panose="02020603050405020304" pitchFamily="18" charset="0"/>
                <a:cs typeface="Times New Roman" panose="02020603050405020304" pitchFamily="18" charset="0"/>
              </a:rPr>
              <a:t>être</a:t>
            </a:r>
            <a:r>
              <a:rPr lang="fr-FR" sz="2000" dirty="0">
                <a:latin typeface="Times New Roman" panose="02020603050405020304" pitchFamily="18" charset="0"/>
                <a:cs typeface="Times New Roman" panose="02020603050405020304" pitchFamily="18" charset="0"/>
              </a:rPr>
              <a:t> </a:t>
            </a:r>
            <a:r>
              <a:rPr lang="fr-FR" sz="2000" dirty="0" err="1" smtClean="0">
                <a:latin typeface="Times New Roman" panose="02020603050405020304" pitchFamily="18" charset="0"/>
                <a:cs typeface="Times New Roman" panose="02020603050405020304" pitchFamily="18" charset="0"/>
              </a:rPr>
              <a:t>incorporés</a:t>
            </a:r>
            <a:r>
              <a:rPr lang="fr-FR" sz="2000" dirty="0" smtClean="0">
                <a:latin typeface="Times New Roman" panose="02020603050405020304" pitchFamily="18" charset="0"/>
                <a:cs typeface="Times New Roman" panose="02020603050405020304" pitchFamily="18" charset="0"/>
              </a:rPr>
              <a:t> </a:t>
            </a:r>
            <a:r>
              <a:rPr lang="fr-FR" sz="2000" dirty="0">
                <a:latin typeface="Times New Roman" panose="02020603050405020304" pitchFamily="18" charset="0"/>
                <a:cs typeface="Times New Roman" panose="02020603050405020304" pitchFamily="18" charset="0"/>
              </a:rPr>
              <a:t>dans la chaine polypeptidique : cet </a:t>
            </a:r>
            <a:r>
              <a:rPr lang="fr-FR" sz="2000" dirty="0" err="1">
                <a:latin typeface="Times New Roman" panose="02020603050405020304" pitchFamily="18" charset="0"/>
                <a:cs typeface="Times New Roman" panose="02020603050405020304" pitchFamily="18" charset="0"/>
              </a:rPr>
              <a:t>ARNt</a:t>
            </a:r>
            <a:r>
              <a:rPr lang="fr-FR" sz="2000" dirty="0">
                <a:latin typeface="Times New Roman" panose="02020603050405020304" pitchFamily="18" charset="0"/>
                <a:cs typeface="Times New Roman" panose="02020603050405020304" pitchFamily="18" charset="0"/>
              </a:rPr>
              <a:t> joue le </a:t>
            </a:r>
            <a:r>
              <a:rPr lang="fr-FR" sz="2000" dirty="0" err="1">
                <a:latin typeface="Times New Roman" panose="02020603050405020304" pitchFamily="18" charset="0"/>
                <a:cs typeface="Times New Roman" panose="02020603050405020304" pitchFamily="18" charset="0"/>
              </a:rPr>
              <a:t>rôle</a:t>
            </a:r>
            <a:r>
              <a:rPr lang="fr-FR" sz="2000" dirty="0">
                <a:latin typeface="Times New Roman" panose="02020603050405020304" pitchFamily="18" charset="0"/>
                <a:cs typeface="Times New Roman" panose="02020603050405020304" pitchFamily="18" charset="0"/>
              </a:rPr>
              <a:t> d'adaptateur entre l'acide aminé et le codon. </a:t>
            </a:r>
          </a:p>
          <a:p>
            <a:endParaRPr lang="fr-FR" sz="2000" dirty="0">
              <a:latin typeface="Times New Roman" panose="02020603050405020304" pitchFamily="18" charset="0"/>
              <a:cs typeface="Times New Roman" panose="02020603050405020304" pitchFamily="18" charset="0"/>
            </a:endParaRPr>
          </a:p>
          <a:p>
            <a:r>
              <a:rPr lang="fr-FR" sz="2000" b="1" dirty="0">
                <a:latin typeface="Times New Roman" panose="02020603050405020304" pitchFamily="18" charset="0"/>
                <a:cs typeface="Times New Roman" panose="02020603050405020304" pitchFamily="18" charset="0"/>
              </a:rPr>
              <a:t>3. Le codon</a:t>
            </a:r>
            <a:r>
              <a:rPr lang="fr-FR" sz="2000" dirty="0">
                <a:latin typeface="Times New Roman" panose="02020603050405020304" pitchFamily="18" charset="0"/>
                <a:cs typeface="Times New Roman" panose="02020603050405020304" pitchFamily="18" charset="0"/>
              </a:rPr>
              <a:t/>
            </a:r>
            <a:br>
              <a:rPr lang="fr-FR" sz="2000" dirty="0">
                <a:latin typeface="Times New Roman" panose="02020603050405020304" pitchFamily="18" charset="0"/>
                <a:cs typeface="Times New Roman" panose="02020603050405020304" pitchFamily="18" charset="0"/>
              </a:rPr>
            </a:br>
            <a:r>
              <a:rPr lang="fr-FR" sz="2000" dirty="0">
                <a:latin typeface="Times New Roman" panose="02020603050405020304" pitchFamily="18" charset="0"/>
                <a:cs typeface="Times New Roman" panose="02020603050405020304" pitchFamily="18" charset="0"/>
              </a:rPr>
              <a:t>Le codon est un triplet </a:t>
            </a:r>
            <a:r>
              <a:rPr lang="fr-FR" sz="2000" dirty="0" err="1">
                <a:latin typeface="Times New Roman" panose="02020603050405020304" pitchFamily="18" charset="0"/>
                <a:cs typeface="Times New Roman" panose="02020603050405020304" pitchFamily="18" charset="0"/>
              </a:rPr>
              <a:t>nucléotidique</a:t>
            </a:r>
            <a:r>
              <a:rPr lang="fr-FR" sz="2000" dirty="0">
                <a:latin typeface="Times New Roman" panose="02020603050405020304" pitchFamily="18" charset="0"/>
                <a:cs typeface="Times New Roman" panose="02020603050405020304" pitchFamily="18" charset="0"/>
              </a:rPr>
              <a:t> </a:t>
            </a:r>
            <a:r>
              <a:rPr lang="fr-FR" sz="2000" dirty="0" err="1">
                <a:latin typeface="Times New Roman" panose="02020603050405020304" pitchFamily="18" charset="0"/>
                <a:cs typeface="Times New Roman" panose="02020603050405020304" pitchFamily="18" charset="0"/>
              </a:rPr>
              <a:t>représentant</a:t>
            </a:r>
            <a:r>
              <a:rPr lang="fr-FR" sz="2000" dirty="0">
                <a:latin typeface="Times New Roman" panose="02020603050405020304" pitchFamily="18" charset="0"/>
                <a:cs typeface="Times New Roman" panose="02020603050405020304" pitchFamily="18" charset="0"/>
              </a:rPr>
              <a:t> soit un acide aminé (codon « sens ») soit un signal stop (codon « non-sens »). Il existe 61 codons « sens » et 3 codons « non-sens ». </a:t>
            </a:r>
          </a:p>
          <a:p>
            <a:endParaRPr lang="fr-FR" sz="2000" dirty="0">
              <a:latin typeface="Times New Roman" panose="02020603050405020304" pitchFamily="18" charset="0"/>
              <a:cs typeface="Times New Roman" panose="02020603050405020304" pitchFamily="18" charset="0"/>
            </a:endParaRPr>
          </a:p>
          <a:p>
            <a:r>
              <a:rPr lang="fr-FR" sz="2000" b="1" dirty="0">
                <a:latin typeface="Times New Roman" panose="02020603050405020304" pitchFamily="18" charset="0"/>
                <a:cs typeface="Times New Roman" panose="02020603050405020304" pitchFamily="18" charset="0"/>
              </a:rPr>
              <a:t>4. L'anticodon</a:t>
            </a:r>
            <a:r>
              <a:rPr lang="fr-FR" sz="2000" dirty="0">
                <a:latin typeface="Times New Roman" panose="02020603050405020304" pitchFamily="18" charset="0"/>
                <a:cs typeface="Times New Roman" panose="02020603050405020304" pitchFamily="18" charset="0"/>
              </a:rPr>
              <a:t/>
            </a:r>
            <a:br>
              <a:rPr lang="fr-FR" sz="2000" dirty="0">
                <a:latin typeface="Times New Roman" panose="02020603050405020304" pitchFamily="18" charset="0"/>
                <a:cs typeface="Times New Roman" panose="02020603050405020304" pitchFamily="18" charset="0"/>
              </a:rPr>
            </a:br>
            <a:r>
              <a:rPr lang="fr-FR" sz="2000" dirty="0">
                <a:latin typeface="Times New Roman" panose="02020603050405020304" pitchFamily="18" charset="0"/>
                <a:cs typeface="Times New Roman" panose="02020603050405020304" pitchFamily="18" charset="0"/>
              </a:rPr>
              <a:t>L’anticodon correspond au triplet porté par l'</a:t>
            </a:r>
            <a:r>
              <a:rPr lang="fr-FR" sz="2000" dirty="0" err="1">
                <a:latin typeface="Times New Roman" panose="02020603050405020304" pitchFamily="18" charset="0"/>
                <a:cs typeface="Times New Roman" panose="02020603050405020304" pitchFamily="18" charset="0"/>
              </a:rPr>
              <a:t>ARNt</a:t>
            </a:r>
            <a:r>
              <a:rPr lang="fr-FR" sz="2000" dirty="0">
                <a:latin typeface="Times New Roman" panose="02020603050405020304" pitchFamily="18" charset="0"/>
                <a:cs typeface="Times New Roman" panose="02020603050405020304" pitchFamily="18" charset="0"/>
              </a:rPr>
              <a:t> qui va s'hybrider avec le codon de l'ARNm correspondant à l'acide aminé porté. </a:t>
            </a:r>
          </a:p>
          <a:p>
            <a:endParaRPr lang="fr-FR" sz="2000" dirty="0">
              <a:latin typeface="Times New Roman" panose="02020603050405020304" pitchFamily="18" charset="0"/>
              <a:cs typeface="Times New Roman" panose="02020603050405020304" pitchFamily="18" charset="0"/>
            </a:endParaRPr>
          </a:p>
          <a:p>
            <a:r>
              <a:rPr lang="fr-FR" sz="2000" b="1" dirty="0">
                <a:latin typeface="Times New Roman" panose="02020603050405020304" pitchFamily="18" charset="0"/>
                <a:cs typeface="Times New Roman" panose="02020603050405020304" pitchFamily="18" charset="0"/>
              </a:rPr>
              <a:t>5. Le code </a:t>
            </a:r>
            <a:r>
              <a:rPr lang="fr-FR" sz="2000" b="1" dirty="0" err="1">
                <a:latin typeface="Times New Roman" panose="02020603050405020304" pitchFamily="18" charset="0"/>
                <a:cs typeface="Times New Roman" panose="02020603050405020304" pitchFamily="18" charset="0"/>
              </a:rPr>
              <a:t>génétique</a:t>
            </a:r>
            <a:r>
              <a:rPr lang="fr-FR" sz="2000" dirty="0">
                <a:latin typeface="Times New Roman" panose="02020603050405020304" pitchFamily="18" charset="0"/>
                <a:cs typeface="Times New Roman" panose="02020603050405020304" pitchFamily="18" charset="0"/>
              </a:rPr>
              <a:t/>
            </a:r>
            <a:br>
              <a:rPr lang="fr-FR" sz="2000" dirty="0">
                <a:latin typeface="Times New Roman" panose="02020603050405020304" pitchFamily="18" charset="0"/>
                <a:cs typeface="Times New Roman" panose="02020603050405020304" pitchFamily="18" charset="0"/>
              </a:rPr>
            </a:br>
            <a:r>
              <a:rPr lang="fr-FR" sz="2000" dirty="0">
                <a:latin typeface="Times New Roman" panose="02020603050405020304" pitchFamily="18" charset="0"/>
                <a:cs typeface="Times New Roman" panose="02020603050405020304" pitchFamily="18" charset="0"/>
              </a:rPr>
              <a:t>Le code </a:t>
            </a:r>
            <a:r>
              <a:rPr lang="fr-FR" sz="2000" dirty="0" err="1">
                <a:latin typeface="Times New Roman" panose="02020603050405020304" pitchFamily="18" charset="0"/>
                <a:cs typeface="Times New Roman" panose="02020603050405020304" pitchFamily="18" charset="0"/>
              </a:rPr>
              <a:t>génétique</a:t>
            </a:r>
            <a:r>
              <a:rPr lang="fr-FR" sz="2000" dirty="0">
                <a:latin typeface="Times New Roman" panose="02020603050405020304" pitchFamily="18" charset="0"/>
                <a:cs typeface="Times New Roman" panose="02020603050405020304" pitchFamily="18" charset="0"/>
              </a:rPr>
              <a:t> est un code à 3 lettres. Il est composé de l'ensemble des </a:t>
            </a:r>
            <a:r>
              <a:rPr lang="fr-FR" sz="2000" dirty="0" smtClean="0">
                <a:latin typeface="Times New Roman" panose="02020603050405020304" pitchFamily="18" charset="0"/>
                <a:cs typeface="Times New Roman" panose="02020603050405020304" pitchFamily="18" charset="0"/>
              </a:rPr>
              <a:t>triplets possibles </a:t>
            </a:r>
            <a:r>
              <a:rPr lang="fr-FR" sz="2000" dirty="0">
                <a:latin typeface="Times New Roman" panose="02020603050405020304" pitchFamily="18" charset="0"/>
                <a:cs typeface="Times New Roman" panose="02020603050405020304" pitchFamily="18" charset="0"/>
              </a:rPr>
              <a:t>crées en assemblant les 4 bases A, U, G, C, et codant pour les 20 AA naturels. </a:t>
            </a:r>
          </a:p>
        </p:txBody>
      </p:sp>
    </p:spTree>
    <p:extLst>
      <p:ext uri="{BB962C8B-B14F-4D97-AF65-F5344CB8AC3E}">
        <p14:creationId xmlns="" xmlns:p14="http://schemas.microsoft.com/office/powerpoint/2010/main" val="51517944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 12">
            <a:extLst>
              <a:ext uri="{FF2B5EF4-FFF2-40B4-BE49-F238E27FC236}">
                <a16:creationId xmlns="" xmlns:a16="http://schemas.microsoft.com/office/drawing/2014/main" id="{A11EAC42-C375-504F-8047-31B91F9DA9CC}"/>
              </a:ext>
            </a:extLst>
          </p:cNvPr>
          <p:cNvPicPr>
            <a:picLocks noChangeAspect="1"/>
          </p:cNvPicPr>
          <p:nvPr/>
        </p:nvPicPr>
        <p:blipFill>
          <a:blip r:embed="rId2"/>
          <a:stretch>
            <a:fillRect/>
          </a:stretch>
        </p:blipFill>
        <p:spPr>
          <a:xfrm>
            <a:off x="5589639" y="781665"/>
            <a:ext cx="6602361" cy="4999703"/>
          </a:xfrm>
          <a:prstGeom prst="rect">
            <a:avLst/>
          </a:prstGeom>
        </p:spPr>
      </p:pic>
      <p:pic>
        <p:nvPicPr>
          <p:cNvPr id="6" name="Image 5">
            <a:extLst>
              <a:ext uri="{FF2B5EF4-FFF2-40B4-BE49-F238E27FC236}">
                <a16:creationId xmlns="" xmlns:a16="http://schemas.microsoft.com/office/drawing/2014/main" id="{8F276CF1-BEF1-514B-825A-ACF0D9A9B1A1}"/>
              </a:ext>
            </a:extLst>
          </p:cNvPr>
          <p:cNvPicPr>
            <a:picLocks noChangeAspect="1"/>
          </p:cNvPicPr>
          <p:nvPr/>
        </p:nvPicPr>
        <p:blipFill>
          <a:blip r:embed="rId3"/>
          <a:stretch>
            <a:fillRect/>
          </a:stretch>
        </p:blipFill>
        <p:spPr>
          <a:xfrm>
            <a:off x="0" y="588092"/>
            <a:ext cx="6096000" cy="5193276"/>
          </a:xfrm>
          <a:prstGeom prst="rect">
            <a:avLst/>
          </a:prstGeom>
        </p:spPr>
      </p:pic>
    </p:spTree>
    <p:extLst>
      <p:ext uri="{BB962C8B-B14F-4D97-AF65-F5344CB8AC3E}">
        <p14:creationId xmlns="" xmlns:p14="http://schemas.microsoft.com/office/powerpoint/2010/main" val="28601829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49834DA3-ED0C-4348-956E-7B49CE7D4C5F}"/>
              </a:ext>
            </a:extLst>
          </p:cNvPr>
          <p:cNvSpPr/>
          <p:nvPr/>
        </p:nvSpPr>
        <p:spPr>
          <a:xfrm>
            <a:off x="322006" y="655169"/>
            <a:ext cx="11547986" cy="3078471"/>
          </a:xfrm>
          <a:prstGeom prst="rect">
            <a:avLst/>
          </a:prstGeom>
        </p:spPr>
        <p:txBody>
          <a:bodyPr wrap="square">
            <a:spAutoFit/>
          </a:bodyPr>
          <a:lstStyle/>
          <a:p>
            <a:pPr algn="just">
              <a:lnSpc>
                <a:spcPct val="150000"/>
              </a:lnSpc>
            </a:pPr>
            <a:r>
              <a:rPr lang="fr-FR" sz="2200" dirty="0">
                <a:effectLst/>
                <a:latin typeface="Times New Roman" panose="02020603050405020304" pitchFamily="18" charset="0"/>
                <a:cs typeface="Times New Roman" panose="02020603050405020304" pitchFamily="18" charset="0"/>
              </a:rPr>
              <a:t>Après la réaction </a:t>
            </a:r>
            <a:r>
              <a:rPr lang="fr-FR" sz="2200" dirty="0" err="1">
                <a:effectLst/>
                <a:latin typeface="Times New Roman" panose="02020603050405020304" pitchFamily="18" charset="0"/>
                <a:cs typeface="Times New Roman" panose="02020603050405020304" pitchFamily="18" charset="0"/>
              </a:rPr>
              <a:t>peptidyl</a:t>
            </a:r>
            <a:r>
              <a:rPr lang="fr-FR" sz="2200" dirty="0">
                <a:effectLst/>
                <a:latin typeface="Times New Roman" panose="02020603050405020304" pitchFamily="18" charset="0"/>
                <a:cs typeface="Times New Roman" panose="02020603050405020304" pitchFamily="18" charset="0"/>
              </a:rPr>
              <a:t>-transférase, l'</a:t>
            </a:r>
            <a:r>
              <a:rPr lang="fr-FR" sz="2200" dirty="0" err="1">
                <a:effectLst/>
                <a:latin typeface="Times New Roman" panose="02020603050405020304" pitchFamily="18" charset="0"/>
                <a:cs typeface="Times New Roman" panose="02020603050405020304" pitchFamily="18" charset="0"/>
              </a:rPr>
              <a:t>ARNt</a:t>
            </a:r>
            <a:r>
              <a:rPr lang="fr-FR" sz="2200" dirty="0">
                <a:effectLst/>
                <a:latin typeface="Times New Roman" panose="02020603050405020304" pitchFamily="18" charset="0"/>
                <a:cs typeface="Times New Roman" panose="02020603050405020304" pitchFamily="18" charset="0"/>
              </a:rPr>
              <a:t> du site P est </a:t>
            </a:r>
            <a:r>
              <a:rPr lang="fr-FR" sz="2200" dirty="0" err="1">
                <a:effectLst/>
                <a:latin typeface="Times New Roman" panose="02020603050405020304" pitchFamily="18" charset="0"/>
                <a:cs typeface="Times New Roman" panose="02020603050405020304" pitchFamily="18" charset="0"/>
              </a:rPr>
              <a:t>désacylé</a:t>
            </a:r>
            <a:r>
              <a:rPr lang="fr-FR" sz="2200" dirty="0">
                <a:effectLst/>
                <a:latin typeface="Times New Roman" panose="02020603050405020304" pitchFamily="18" charset="0"/>
                <a:cs typeface="Times New Roman" panose="02020603050405020304" pitchFamily="18" charset="0"/>
              </a:rPr>
              <a:t> est l'acide aminé se lie à l'</a:t>
            </a:r>
            <a:r>
              <a:rPr lang="fr-FR" sz="2200" dirty="0" err="1">
                <a:effectLst/>
                <a:latin typeface="Times New Roman" panose="02020603050405020304" pitchFamily="18" charset="0"/>
                <a:cs typeface="Times New Roman" panose="02020603050405020304" pitchFamily="18" charset="0"/>
              </a:rPr>
              <a:t>ARNt</a:t>
            </a:r>
            <a:r>
              <a:rPr lang="fr-FR" sz="2200" dirty="0">
                <a:effectLst/>
                <a:latin typeface="Times New Roman" panose="02020603050405020304" pitchFamily="18" charset="0"/>
                <a:cs typeface="Times New Roman" panose="02020603050405020304" pitchFamily="18" charset="0"/>
              </a:rPr>
              <a:t> chargé du site A. Au cours de cette réaction, le groupe </a:t>
            </a:r>
            <a:r>
              <a:rPr lang="el-GR" sz="2200" dirty="0">
                <a:effectLst/>
                <a:latin typeface="Times New Roman" panose="02020603050405020304" pitchFamily="18" charset="0"/>
                <a:cs typeface="Times New Roman" panose="02020603050405020304" pitchFamily="18" charset="0"/>
              </a:rPr>
              <a:t>α-</a:t>
            </a:r>
            <a:r>
              <a:rPr lang="fr-FR" sz="2200" dirty="0">
                <a:effectLst/>
                <a:latin typeface="Times New Roman" panose="02020603050405020304" pitchFamily="18" charset="0"/>
                <a:cs typeface="Times New Roman" panose="02020603050405020304" pitchFamily="18" charset="0"/>
              </a:rPr>
              <a:t>aminé de l'acide aminé au site A réalise une attaque </a:t>
            </a:r>
            <a:r>
              <a:rPr lang="fr-FR" sz="2200" dirty="0" err="1">
                <a:effectLst/>
                <a:latin typeface="Times New Roman" panose="02020603050405020304" pitchFamily="18" charset="0"/>
                <a:cs typeface="Times New Roman" panose="02020603050405020304" pitchFamily="18" charset="0"/>
              </a:rPr>
              <a:t>nucléophilique</a:t>
            </a:r>
            <a:r>
              <a:rPr lang="fr-FR" sz="2200" dirty="0">
                <a:effectLst/>
                <a:latin typeface="Times New Roman" panose="02020603050405020304" pitchFamily="18" charset="0"/>
                <a:cs typeface="Times New Roman" panose="02020603050405020304" pitchFamily="18" charset="0"/>
              </a:rPr>
              <a:t> du groupe </a:t>
            </a:r>
            <a:r>
              <a:rPr lang="el-GR" sz="2200" dirty="0">
                <a:effectLst/>
                <a:latin typeface="Times New Roman" panose="02020603050405020304" pitchFamily="18" charset="0"/>
                <a:cs typeface="Times New Roman" panose="02020603050405020304" pitchFamily="18" charset="0"/>
              </a:rPr>
              <a:t>α-</a:t>
            </a:r>
            <a:r>
              <a:rPr lang="fr-FR" sz="2200" dirty="0">
                <a:effectLst/>
                <a:latin typeface="Times New Roman" panose="02020603050405020304" pitchFamily="18" charset="0"/>
                <a:cs typeface="Times New Roman" panose="02020603050405020304" pitchFamily="18" charset="0"/>
              </a:rPr>
              <a:t>carboxyle de l'acide aminé lié à l'</a:t>
            </a:r>
            <a:r>
              <a:rPr lang="fr-FR" sz="2200" dirty="0" err="1">
                <a:effectLst/>
                <a:latin typeface="Times New Roman" panose="02020603050405020304" pitchFamily="18" charset="0"/>
                <a:cs typeface="Times New Roman" panose="02020603050405020304" pitchFamily="18" charset="0"/>
              </a:rPr>
              <a:t>ARNt</a:t>
            </a:r>
            <a:r>
              <a:rPr lang="fr-FR" sz="2200" dirty="0">
                <a:effectLst/>
                <a:latin typeface="Times New Roman" panose="02020603050405020304" pitchFamily="18" charset="0"/>
                <a:cs typeface="Times New Roman" panose="02020603050405020304" pitchFamily="18" charset="0"/>
              </a:rPr>
              <a:t> du site P (Position C-terminale). L'ARNr 23 S est le composant majeur de la </a:t>
            </a:r>
            <a:r>
              <a:rPr lang="fr-FR" sz="2200" dirty="0" err="1">
                <a:effectLst/>
                <a:latin typeface="Times New Roman" panose="02020603050405020304" pitchFamily="18" charset="0"/>
                <a:cs typeface="Times New Roman" panose="02020603050405020304" pitchFamily="18" charset="0"/>
              </a:rPr>
              <a:t>peptidyl</a:t>
            </a:r>
            <a:r>
              <a:rPr lang="fr-FR" sz="2200" dirty="0">
                <a:effectLst/>
                <a:latin typeface="Times New Roman" panose="02020603050405020304" pitchFamily="18" charset="0"/>
                <a:cs typeface="Times New Roman" panose="02020603050405020304" pitchFamily="18" charset="0"/>
              </a:rPr>
              <a:t> transférase, il n’y a pas des protéines dans la région du site actif. Une adénine spécifique semble participer à la catalyse de la formation de la liaison peptidique.</a:t>
            </a:r>
          </a:p>
        </p:txBody>
      </p:sp>
      <p:sp>
        <p:nvSpPr>
          <p:cNvPr id="3" name="Rectangle 2">
            <a:extLst>
              <a:ext uri="{FF2B5EF4-FFF2-40B4-BE49-F238E27FC236}">
                <a16:creationId xmlns="" xmlns:a16="http://schemas.microsoft.com/office/drawing/2014/main" id="{C9CB82E9-544B-624E-8F34-554F0ED27340}"/>
              </a:ext>
            </a:extLst>
          </p:cNvPr>
          <p:cNvSpPr/>
          <p:nvPr/>
        </p:nvSpPr>
        <p:spPr>
          <a:xfrm>
            <a:off x="393290" y="4287506"/>
            <a:ext cx="11405419" cy="2062809"/>
          </a:xfrm>
          <a:prstGeom prst="rect">
            <a:avLst/>
          </a:prstGeom>
        </p:spPr>
        <p:txBody>
          <a:bodyPr wrap="square">
            <a:spAutoFit/>
          </a:bodyPr>
          <a:lstStyle/>
          <a:p>
            <a:pPr algn="just">
              <a:lnSpc>
                <a:spcPct val="150000"/>
              </a:lnSpc>
            </a:pPr>
            <a:r>
              <a:rPr lang="fr-FR" sz="2200" dirty="0">
                <a:effectLst/>
                <a:latin typeface="Times New Roman" panose="02020603050405020304" pitchFamily="18" charset="0"/>
                <a:cs typeface="Times New Roman" panose="02020603050405020304" pitchFamily="18" charset="0"/>
              </a:rPr>
              <a:t>Pour qu'une nouvelle élongation puisse se produire l'</a:t>
            </a:r>
            <a:r>
              <a:rPr lang="fr-FR" sz="2200" dirty="0" err="1">
                <a:effectLst/>
                <a:latin typeface="Times New Roman" panose="02020603050405020304" pitchFamily="18" charset="0"/>
                <a:cs typeface="Times New Roman" panose="02020603050405020304" pitchFamily="18" charset="0"/>
              </a:rPr>
              <a:t>ARNt</a:t>
            </a:r>
            <a:r>
              <a:rPr lang="fr-FR" sz="2200" dirty="0">
                <a:effectLst/>
                <a:latin typeface="Times New Roman" panose="02020603050405020304" pitchFamily="18" charset="0"/>
                <a:cs typeface="Times New Roman" panose="02020603050405020304" pitchFamily="18" charset="0"/>
              </a:rPr>
              <a:t> du site P doit se déplacer vers le site E et l'</a:t>
            </a:r>
            <a:r>
              <a:rPr lang="fr-FR" sz="2200" dirty="0" err="1">
                <a:effectLst/>
                <a:latin typeface="Times New Roman" panose="02020603050405020304" pitchFamily="18" charset="0"/>
                <a:cs typeface="Times New Roman" panose="02020603050405020304" pitchFamily="18" charset="0"/>
              </a:rPr>
              <a:t>ARNt</a:t>
            </a:r>
            <a:r>
              <a:rPr lang="fr-FR" sz="2200" dirty="0">
                <a:effectLst/>
                <a:latin typeface="Times New Roman" panose="02020603050405020304" pitchFamily="18" charset="0"/>
                <a:cs typeface="Times New Roman" panose="02020603050405020304" pitchFamily="18" charset="0"/>
              </a:rPr>
              <a:t> du site A doit ce déplacé au site P. En même temps l'ARNm doit se déplacer de trois nucléotides pour présenter le codon suivant. Cette phase finale d'élongation </a:t>
            </a:r>
            <a:r>
              <a:rPr lang="fr-FR" sz="2200" dirty="0" err="1">
                <a:effectLst/>
                <a:latin typeface="Times New Roman" panose="02020603050405020304" pitchFamily="18" charset="0"/>
                <a:cs typeface="Times New Roman" panose="02020603050405020304" pitchFamily="18" charset="0"/>
              </a:rPr>
              <a:t>nécessitel’EF</a:t>
            </a:r>
            <a:r>
              <a:rPr lang="fr-FR" sz="2200" dirty="0">
                <a:effectLst/>
                <a:latin typeface="Times New Roman" panose="02020603050405020304" pitchFamily="18" charset="0"/>
                <a:cs typeface="Times New Roman" panose="02020603050405020304" pitchFamily="18" charset="0"/>
              </a:rPr>
              <a:t>-G ou </a:t>
            </a:r>
            <a:r>
              <a:rPr lang="fr-FR" sz="2200" dirty="0" err="1">
                <a:effectLst/>
                <a:latin typeface="Times New Roman" panose="02020603050405020304" pitchFamily="18" charset="0"/>
                <a:cs typeface="Times New Roman" panose="02020603050405020304" pitchFamily="18" charset="0"/>
              </a:rPr>
              <a:t>translocase</a:t>
            </a:r>
            <a:r>
              <a:rPr lang="fr-FR" sz="2200" dirty="0">
                <a:effectLst/>
                <a:latin typeface="Times New Roman" panose="02020603050405020304" pitchFamily="18" charset="0"/>
                <a:cs typeface="Times New Roman" panose="02020603050405020304" pitchFamily="18" charset="0"/>
              </a:rPr>
              <a:t> et l'hydrolyse de GTP.</a:t>
            </a:r>
          </a:p>
        </p:txBody>
      </p:sp>
    </p:spTree>
    <p:extLst>
      <p:ext uri="{BB962C8B-B14F-4D97-AF65-F5344CB8AC3E}">
        <p14:creationId xmlns="" xmlns:p14="http://schemas.microsoft.com/office/powerpoint/2010/main" val="41916459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207ECE46-DB12-9444-869D-A43D1DD44067}"/>
              </a:ext>
            </a:extLst>
          </p:cNvPr>
          <p:cNvSpPr/>
          <p:nvPr/>
        </p:nvSpPr>
        <p:spPr>
          <a:xfrm>
            <a:off x="176981" y="1128017"/>
            <a:ext cx="6440130" cy="4601965"/>
          </a:xfrm>
          <a:prstGeom prst="rect">
            <a:avLst/>
          </a:prstGeom>
        </p:spPr>
        <p:txBody>
          <a:bodyPr wrap="square">
            <a:spAutoFit/>
          </a:bodyPr>
          <a:lstStyle/>
          <a:p>
            <a:pPr algn="just">
              <a:lnSpc>
                <a:spcPct val="150000"/>
              </a:lnSpc>
            </a:pPr>
            <a:r>
              <a:rPr lang="fr-FR" sz="2200" dirty="0">
                <a:effectLst/>
                <a:latin typeface="Times New Roman" panose="02020603050405020304" pitchFamily="18" charset="0"/>
                <a:cs typeface="Times New Roman" panose="02020603050405020304" pitchFamily="18" charset="0"/>
              </a:rPr>
              <a:t>La terminaison de la traduction se fait quand un codon stop (non-sens: UAA, UAG, et UGA) est atteint, les </a:t>
            </a:r>
            <a:r>
              <a:rPr lang="fr-FR" sz="2200" dirty="0" err="1">
                <a:effectLst/>
                <a:latin typeface="Times New Roman" panose="02020603050405020304" pitchFamily="18" charset="0"/>
                <a:cs typeface="Times New Roman" panose="02020603050405020304" pitchFamily="18" charset="0"/>
              </a:rPr>
              <a:t>ARNt</a:t>
            </a:r>
            <a:r>
              <a:rPr lang="fr-FR" sz="2200" dirty="0">
                <a:effectLst/>
                <a:latin typeface="Times New Roman" panose="02020603050405020304" pitchFamily="18" charset="0"/>
                <a:cs typeface="Times New Roman" panose="02020603050405020304" pitchFamily="18" charset="0"/>
              </a:rPr>
              <a:t> ne pouvant plus s'y fixer. Trois facteurs de libération RF (RF-1, RF-2, et RF-3) aident le ribosome à reconnaitre ces séquences et coupent le polypeptide attaché à l'</a:t>
            </a:r>
            <a:r>
              <a:rPr lang="fr-FR" sz="2200" dirty="0" err="1">
                <a:effectLst/>
                <a:latin typeface="Times New Roman" panose="02020603050405020304" pitchFamily="18" charset="0"/>
                <a:cs typeface="Times New Roman" panose="02020603050405020304" pitchFamily="18" charset="0"/>
              </a:rPr>
              <a:t>ARNt</a:t>
            </a:r>
            <a:r>
              <a:rPr lang="fr-FR" sz="2200" dirty="0">
                <a:effectLst/>
                <a:latin typeface="Times New Roman" panose="02020603050405020304" pitchFamily="18" charset="0"/>
                <a:cs typeface="Times New Roman" panose="02020603050405020304" pitchFamily="18" charset="0"/>
              </a:rPr>
              <a:t> terminal, libérant le produit fini. Par la suite les sous-unités se dissocient, elles peuvent alors former de nouveaux complexes d'initiation et recommencer le processus.</a:t>
            </a:r>
          </a:p>
        </p:txBody>
      </p:sp>
      <p:sp>
        <p:nvSpPr>
          <p:cNvPr id="3" name="Rectangle 2">
            <a:extLst>
              <a:ext uri="{FF2B5EF4-FFF2-40B4-BE49-F238E27FC236}">
                <a16:creationId xmlns="" xmlns:a16="http://schemas.microsoft.com/office/drawing/2014/main" id="{10A58BC8-2FEE-9344-869B-502482A730E8}"/>
              </a:ext>
            </a:extLst>
          </p:cNvPr>
          <p:cNvSpPr/>
          <p:nvPr/>
        </p:nvSpPr>
        <p:spPr>
          <a:xfrm>
            <a:off x="825911" y="238554"/>
            <a:ext cx="3264309" cy="584775"/>
          </a:xfrm>
          <a:prstGeom prst="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scene3d>
            <a:camera prst="orthographicFront"/>
            <a:lightRig rig="threePt" dir="t"/>
          </a:scene3d>
          <a:sp3d>
            <a:bevelT prst="angle"/>
          </a:sp3d>
        </p:spPr>
        <p:txBody>
          <a:bodyPr wrap="square">
            <a:spAutoFit/>
          </a:bodyPr>
          <a:lstStyle/>
          <a:p>
            <a:r>
              <a:rPr lang="fr-FR" sz="3200" b="1" dirty="0">
                <a:effectLst/>
                <a:latin typeface="Comic Sans MS" panose="030F0902030302020204" pitchFamily="66" charset="0"/>
              </a:rPr>
              <a:t>3. Terminaison</a:t>
            </a:r>
          </a:p>
        </p:txBody>
      </p:sp>
      <p:pic>
        <p:nvPicPr>
          <p:cNvPr id="5" name="Image 4">
            <a:extLst>
              <a:ext uri="{FF2B5EF4-FFF2-40B4-BE49-F238E27FC236}">
                <a16:creationId xmlns="" xmlns:a16="http://schemas.microsoft.com/office/drawing/2014/main" id="{CE7D0AE4-491B-EF43-BC37-C759CC4C8CF5}"/>
              </a:ext>
            </a:extLst>
          </p:cNvPr>
          <p:cNvPicPr>
            <a:picLocks noChangeAspect="1"/>
          </p:cNvPicPr>
          <p:nvPr/>
        </p:nvPicPr>
        <p:blipFill>
          <a:blip r:embed="rId2"/>
          <a:stretch>
            <a:fillRect/>
          </a:stretch>
        </p:blipFill>
        <p:spPr>
          <a:xfrm>
            <a:off x="7113639" y="530942"/>
            <a:ext cx="4716411" cy="5954504"/>
          </a:xfrm>
          <a:prstGeom prst="rect">
            <a:avLst/>
          </a:prstGeom>
        </p:spPr>
      </p:pic>
    </p:spTree>
    <p:extLst>
      <p:ext uri="{BB962C8B-B14F-4D97-AF65-F5344CB8AC3E}">
        <p14:creationId xmlns="" xmlns:p14="http://schemas.microsoft.com/office/powerpoint/2010/main" val="14988950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 xmlns:a16="http://schemas.microsoft.com/office/drawing/2014/main" id="{A97DFA5B-5541-194E-BDFB-E16CB39F1B90}"/>
              </a:ext>
            </a:extLst>
          </p:cNvPr>
          <p:cNvPicPr>
            <a:picLocks noChangeAspect="1"/>
          </p:cNvPicPr>
          <p:nvPr/>
        </p:nvPicPr>
        <p:blipFill>
          <a:blip r:embed="rId2"/>
          <a:stretch>
            <a:fillRect/>
          </a:stretch>
        </p:blipFill>
        <p:spPr>
          <a:xfrm>
            <a:off x="4286250" y="254000"/>
            <a:ext cx="3619500" cy="6350000"/>
          </a:xfrm>
          <a:prstGeom prst="rect">
            <a:avLst/>
          </a:prstGeom>
        </p:spPr>
      </p:pic>
    </p:spTree>
    <p:extLst>
      <p:ext uri="{BB962C8B-B14F-4D97-AF65-F5344CB8AC3E}">
        <p14:creationId xmlns="" xmlns:p14="http://schemas.microsoft.com/office/powerpoint/2010/main" val="11648171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F887079A-1EBC-004F-8FF6-EBF3DF6E0EFA}"/>
              </a:ext>
            </a:extLst>
          </p:cNvPr>
          <p:cNvSpPr/>
          <p:nvPr/>
        </p:nvSpPr>
        <p:spPr>
          <a:xfrm>
            <a:off x="425245" y="112354"/>
            <a:ext cx="11341509" cy="6633291"/>
          </a:xfrm>
          <a:prstGeom prst="rect">
            <a:avLst/>
          </a:prstGeom>
        </p:spPr>
        <p:txBody>
          <a:bodyPr wrap="square">
            <a:spAutoFit/>
          </a:bodyPr>
          <a:lstStyle/>
          <a:p>
            <a:pPr algn="ctr">
              <a:lnSpc>
                <a:spcPct val="150000"/>
              </a:lnSpc>
            </a:pPr>
            <a:r>
              <a:rPr lang="fr-FR" sz="2200" b="1" dirty="0">
                <a:effectLst/>
                <a:latin typeface="Times New Roman" panose="02020603050405020304" pitchFamily="18" charset="0"/>
                <a:cs typeface="Times New Roman" panose="02020603050405020304" pitchFamily="18" charset="0"/>
              </a:rPr>
              <a:t>Quatre composants principaux sont impliqués dans la traduction:</a:t>
            </a:r>
          </a:p>
          <a:p>
            <a:pPr algn="ctr">
              <a:lnSpc>
                <a:spcPct val="150000"/>
              </a:lnSpc>
            </a:pPr>
            <a:endParaRPr lang="fr-FR" sz="2200" b="1" dirty="0">
              <a:effectLst/>
              <a:latin typeface="Times New Roman" panose="02020603050405020304" pitchFamily="18" charset="0"/>
              <a:cs typeface="Times New Roman" panose="02020603050405020304" pitchFamily="18" charset="0"/>
            </a:endParaRPr>
          </a:p>
          <a:p>
            <a:pPr algn="just">
              <a:lnSpc>
                <a:spcPct val="150000"/>
              </a:lnSpc>
            </a:pPr>
            <a:r>
              <a:rPr lang="fr-FR" sz="2200" b="1" u="sng" dirty="0">
                <a:solidFill>
                  <a:srgbClr val="FF0000"/>
                </a:solidFill>
                <a:effectLst/>
                <a:latin typeface="Times New Roman" panose="02020603050405020304" pitchFamily="18" charset="0"/>
                <a:cs typeface="Times New Roman" panose="02020603050405020304" pitchFamily="18" charset="0"/>
              </a:rPr>
              <a:t>1- ARNm:</a:t>
            </a:r>
            <a:r>
              <a:rPr lang="fr-FR" sz="2200" b="1" dirty="0">
                <a:solidFill>
                  <a:srgbClr val="FF0000"/>
                </a:solidFill>
                <a:effectLst/>
                <a:latin typeface="Times New Roman" panose="02020603050405020304" pitchFamily="18" charset="0"/>
                <a:cs typeface="Times New Roman" panose="02020603050405020304" pitchFamily="18" charset="0"/>
              </a:rPr>
              <a:t> </a:t>
            </a:r>
            <a:r>
              <a:rPr lang="fr-FR" sz="2200" dirty="0">
                <a:effectLst/>
                <a:latin typeface="Times New Roman" panose="02020603050405020304" pitchFamily="18" charset="0"/>
                <a:cs typeface="Times New Roman" panose="02020603050405020304" pitchFamily="18" charset="0"/>
              </a:rPr>
              <a:t>Cette macromolécule fournit l'information qui doit être interprétée par la machinerie de la traduction et constitue la matrice pour la traduction. La région de l'ARNm codant la protéine est constituée d'une série ordonnée d'unités de trois nucléotides appelées codons (spécifient l'ordre des acide aminés).</a:t>
            </a:r>
          </a:p>
          <a:p>
            <a:pPr algn="just">
              <a:lnSpc>
                <a:spcPct val="150000"/>
              </a:lnSpc>
            </a:pPr>
            <a:r>
              <a:rPr lang="fr-FR" sz="2200" b="1" u="sng" dirty="0">
                <a:solidFill>
                  <a:srgbClr val="FF0000"/>
                </a:solidFill>
                <a:effectLst/>
                <a:latin typeface="Times New Roman" panose="02020603050405020304" pitchFamily="18" charset="0"/>
                <a:cs typeface="Times New Roman" panose="02020603050405020304" pitchFamily="18" charset="0"/>
              </a:rPr>
              <a:t>2- </a:t>
            </a:r>
            <a:r>
              <a:rPr lang="fr-FR" sz="2200" b="1" u="sng" dirty="0" err="1">
                <a:solidFill>
                  <a:srgbClr val="FF0000"/>
                </a:solidFill>
                <a:effectLst/>
                <a:latin typeface="Times New Roman" panose="02020603050405020304" pitchFamily="18" charset="0"/>
                <a:cs typeface="Times New Roman" panose="02020603050405020304" pitchFamily="18" charset="0"/>
              </a:rPr>
              <a:t>ARNt</a:t>
            </a:r>
            <a:r>
              <a:rPr lang="fr-FR" sz="2200" b="1" u="sng" dirty="0">
                <a:solidFill>
                  <a:srgbClr val="FF0000"/>
                </a:solidFill>
                <a:effectLst/>
                <a:latin typeface="Times New Roman" panose="02020603050405020304" pitchFamily="18" charset="0"/>
                <a:cs typeface="Times New Roman" panose="02020603050405020304" pitchFamily="18" charset="0"/>
              </a:rPr>
              <a:t>:</a:t>
            </a:r>
            <a:r>
              <a:rPr lang="fr-FR" sz="2200" b="1" dirty="0">
                <a:solidFill>
                  <a:srgbClr val="FF0000"/>
                </a:solidFill>
                <a:effectLst/>
                <a:latin typeface="Times New Roman" panose="02020603050405020304" pitchFamily="18" charset="0"/>
                <a:cs typeface="Times New Roman" panose="02020603050405020304" pitchFamily="18" charset="0"/>
              </a:rPr>
              <a:t> </a:t>
            </a:r>
            <a:r>
              <a:rPr lang="fr-FR" sz="2200" dirty="0">
                <a:effectLst/>
                <a:latin typeface="Times New Roman" panose="02020603050405020304" pitchFamily="18" charset="0"/>
                <a:cs typeface="Times New Roman" panose="02020603050405020304" pitchFamily="18" charset="0"/>
              </a:rPr>
              <a:t>Ils fournissent l'interface entre les acides aminés ajoutés à la chaine peptidique en croissance et les codons dans l'ARNm.</a:t>
            </a:r>
          </a:p>
          <a:p>
            <a:pPr algn="just">
              <a:lnSpc>
                <a:spcPct val="150000"/>
              </a:lnSpc>
            </a:pPr>
            <a:r>
              <a:rPr lang="fr-FR" sz="2200" b="1" u="sng" dirty="0">
                <a:solidFill>
                  <a:srgbClr val="FF0000"/>
                </a:solidFill>
                <a:effectLst/>
                <a:latin typeface="Times New Roman" panose="02020603050405020304" pitchFamily="18" charset="0"/>
                <a:cs typeface="Times New Roman" panose="02020603050405020304" pitchFamily="18" charset="0"/>
              </a:rPr>
              <a:t>3- </a:t>
            </a:r>
            <a:r>
              <a:rPr lang="fr-FR" sz="2200" b="1" u="sng" dirty="0" err="1">
                <a:solidFill>
                  <a:srgbClr val="FF0000"/>
                </a:solidFill>
                <a:effectLst/>
                <a:latin typeface="Times New Roman" panose="02020603050405020304" pitchFamily="18" charset="0"/>
                <a:cs typeface="Times New Roman" panose="02020603050405020304" pitchFamily="18" charset="0"/>
              </a:rPr>
              <a:t>Aminoacyl</a:t>
            </a:r>
            <a:r>
              <a:rPr lang="fr-FR" sz="2200" b="1" u="sng" dirty="0">
                <a:solidFill>
                  <a:srgbClr val="FF0000"/>
                </a:solidFill>
                <a:effectLst/>
                <a:latin typeface="Times New Roman" panose="02020603050405020304" pitchFamily="18" charset="0"/>
                <a:cs typeface="Times New Roman" panose="02020603050405020304" pitchFamily="18" charset="0"/>
              </a:rPr>
              <a:t>-</a:t>
            </a:r>
            <a:r>
              <a:rPr lang="fr-FR" sz="2200" b="1" u="sng" dirty="0" err="1">
                <a:solidFill>
                  <a:srgbClr val="FF0000"/>
                </a:solidFill>
                <a:effectLst/>
                <a:latin typeface="Times New Roman" panose="02020603050405020304" pitchFamily="18" charset="0"/>
                <a:cs typeface="Times New Roman" panose="02020603050405020304" pitchFamily="18" charset="0"/>
              </a:rPr>
              <a:t>ARNt</a:t>
            </a:r>
            <a:r>
              <a:rPr lang="fr-FR" sz="2200" b="1" u="sng" dirty="0">
                <a:solidFill>
                  <a:srgbClr val="FF0000"/>
                </a:solidFill>
                <a:effectLst/>
                <a:latin typeface="Times New Roman" panose="02020603050405020304" pitchFamily="18" charset="0"/>
                <a:cs typeface="Times New Roman" panose="02020603050405020304" pitchFamily="18" charset="0"/>
              </a:rPr>
              <a:t> synthétase:</a:t>
            </a:r>
            <a:r>
              <a:rPr lang="fr-FR" sz="2200" b="1" dirty="0">
                <a:solidFill>
                  <a:srgbClr val="FF0000"/>
                </a:solidFill>
                <a:effectLst/>
                <a:latin typeface="Times New Roman" panose="02020603050405020304" pitchFamily="18" charset="0"/>
                <a:cs typeface="Times New Roman" panose="02020603050405020304" pitchFamily="18" charset="0"/>
              </a:rPr>
              <a:t> </a:t>
            </a:r>
            <a:r>
              <a:rPr lang="fr-FR" sz="2200" dirty="0">
                <a:effectLst/>
                <a:latin typeface="Times New Roman" panose="02020603050405020304" pitchFamily="18" charset="0"/>
                <a:cs typeface="Times New Roman" panose="02020603050405020304" pitchFamily="18" charset="0"/>
              </a:rPr>
              <a:t>Ces enzymes </a:t>
            </a:r>
            <a:r>
              <a:rPr lang="fr-FR" sz="2200" dirty="0" smtClean="0">
                <a:effectLst/>
                <a:latin typeface="Times New Roman" panose="02020603050405020304" pitchFamily="18" charset="0"/>
                <a:cs typeface="Times New Roman" panose="02020603050405020304" pitchFamily="18" charset="0"/>
              </a:rPr>
              <a:t>couplent </a:t>
            </a:r>
            <a:r>
              <a:rPr lang="fr-FR" sz="2200" dirty="0">
                <a:effectLst/>
                <a:latin typeface="Times New Roman" panose="02020603050405020304" pitchFamily="18" charset="0"/>
                <a:cs typeface="Times New Roman" panose="02020603050405020304" pitchFamily="18" charset="0"/>
              </a:rPr>
              <a:t>des acides aminés avec des </a:t>
            </a:r>
            <a:r>
              <a:rPr lang="fr-FR" sz="2200" dirty="0" err="1">
                <a:effectLst/>
                <a:latin typeface="Times New Roman" panose="02020603050405020304" pitchFamily="18" charset="0"/>
                <a:cs typeface="Times New Roman" panose="02020603050405020304" pitchFamily="18" charset="0"/>
              </a:rPr>
              <a:t>ARNt</a:t>
            </a:r>
            <a:r>
              <a:rPr lang="fr-FR" sz="2200" dirty="0">
                <a:effectLst/>
                <a:latin typeface="Times New Roman" panose="02020603050405020304" pitchFamily="18" charset="0"/>
                <a:cs typeface="Times New Roman" panose="02020603050405020304" pitchFamily="18" charset="0"/>
              </a:rPr>
              <a:t> spécifiques qui reconnaissent le codon approprié.</a:t>
            </a:r>
          </a:p>
          <a:p>
            <a:pPr algn="just">
              <a:lnSpc>
                <a:spcPct val="150000"/>
              </a:lnSpc>
            </a:pPr>
            <a:r>
              <a:rPr lang="fr-FR" sz="2200" b="1" u="sng" dirty="0">
                <a:solidFill>
                  <a:srgbClr val="FF0000"/>
                </a:solidFill>
                <a:effectLst/>
                <a:latin typeface="Times New Roman" panose="02020603050405020304" pitchFamily="18" charset="0"/>
                <a:cs typeface="Times New Roman" panose="02020603050405020304" pitchFamily="18" charset="0"/>
              </a:rPr>
              <a:t>4- Ribosomes:</a:t>
            </a:r>
            <a:r>
              <a:rPr lang="fr-FR" sz="2200" b="1" dirty="0">
                <a:solidFill>
                  <a:srgbClr val="FF0000"/>
                </a:solidFill>
                <a:effectLst/>
                <a:latin typeface="Times New Roman" panose="02020603050405020304" pitchFamily="18" charset="0"/>
                <a:cs typeface="Times New Roman" panose="02020603050405020304" pitchFamily="18" charset="0"/>
              </a:rPr>
              <a:t> </a:t>
            </a:r>
            <a:r>
              <a:rPr lang="fr-FR" sz="2200" dirty="0">
                <a:effectLst/>
                <a:latin typeface="Times New Roman" panose="02020603050405020304" pitchFamily="18" charset="0"/>
                <a:cs typeface="Times New Roman" panose="02020603050405020304" pitchFamily="18" charset="0"/>
              </a:rPr>
              <a:t>Le ribosome coordonne la reconnaissance de l'ARNm par chaque </a:t>
            </a:r>
            <a:r>
              <a:rPr lang="fr-FR" sz="2200" dirty="0" err="1">
                <a:effectLst/>
                <a:latin typeface="Times New Roman" panose="02020603050405020304" pitchFamily="18" charset="0"/>
                <a:cs typeface="Times New Roman" panose="02020603050405020304" pitchFamily="18" charset="0"/>
              </a:rPr>
              <a:t>ARNt</a:t>
            </a:r>
            <a:r>
              <a:rPr lang="fr-FR" sz="2200" dirty="0">
                <a:effectLst/>
                <a:latin typeface="Times New Roman" panose="02020603050405020304" pitchFamily="18" charset="0"/>
                <a:cs typeface="Times New Roman" panose="02020603050405020304" pitchFamily="18" charset="0"/>
              </a:rPr>
              <a:t> et catalyse la formation de la liaison peptidique entre la chaîne polypeptidique en croissance et l'acide aminé chargé sur l'</a:t>
            </a:r>
            <a:r>
              <a:rPr lang="fr-FR" sz="2200" dirty="0" err="1">
                <a:effectLst/>
                <a:latin typeface="Times New Roman" panose="02020603050405020304" pitchFamily="18" charset="0"/>
                <a:cs typeface="Times New Roman" panose="02020603050405020304" pitchFamily="18" charset="0"/>
              </a:rPr>
              <a:t>ARNt</a:t>
            </a:r>
            <a:r>
              <a:rPr lang="fr-FR" sz="2200" dirty="0">
                <a:effectLst/>
                <a:latin typeface="Times New Roman" panose="02020603050405020304" pitchFamily="18" charset="0"/>
                <a:cs typeface="Times New Roman" panose="02020603050405020304" pitchFamily="18" charset="0"/>
              </a:rPr>
              <a:t> sélectionné.</a:t>
            </a:r>
          </a:p>
        </p:txBody>
      </p:sp>
    </p:spTree>
    <p:extLst>
      <p:ext uri="{BB962C8B-B14F-4D97-AF65-F5344CB8AC3E}">
        <p14:creationId xmlns="" xmlns:p14="http://schemas.microsoft.com/office/powerpoint/2010/main" val="32132151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 xmlns:a16="http://schemas.microsoft.com/office/drawing/2014/main" id="{CB6C1531-F7BC-F943-847C-1AD99B29F4F0}"/>
              </a:ext>
            </a:extLst>
          </p:cNvPr>
          <p:cNvPicPr>
            <a:picLocks noChangeAspect="1"/>
          </p:cNvPicPr>
          <p:nvPr/>
        </p:nvPicPr>
        <p:blipFill>
          <a:blip r:embed="rId2"/>
          <a:stretch>
            <a:fillRect/>
          </a:stretch>
        </p:blipFill>
        <p:spPr>
          <a:xfrm>
            <a:off x="0" y="1578076"/>
            <a:ext cx="4019250" cy="5279923"/>
          </a:xfrm>
          <a:prstGeom prst="rect">
            <a:avLst/>
          </a:prstGeom>
        </p:spPr>
      </p:pic>
      <p:pic>
        <p:nvPicPr>
          <p:cNvPr id="4" name="Image 3">
            <a:extLst>
              <a:ext uri="{FF2B5EF4-FFF2-40B4-BE49-F238E27FC236}">
                <a16:creationId xmlns="" xmlns:a16="http://schemas.microsoft.com/office/drawing/2014/main" id="{BD32B0A1-2D95-1F48-93B2-66D758C810E8}"/>
              </a:ext>
            </a:extLst>
          </p:cNvPr>
          <p:cNvPicPr>
            <a:picLocks noChangeAspect="1"/>
          </p:cNvPicPr>
          <p:nvPr/>
        </p:nvPicPr>
        <p:blipFill>
          <a:blip r:embed="rId3"/>
          <a:stretch>
            <a:fillRect/>
          </a:stretch>
        </p:blipFill>
        <p:spPr>
          <a:xfrm>
            <a:off x="2844800" y="0"/>
            <a:ext cx="9347200" cy="6616700"/>
          </a:xfrm>
          <a:prstGeom prst="rect">
            <a:avLst/>
          </a:prstGeom>
        </p:spPr>
      </p:pic>
    </p:spTree>
    <p:extLst>
      <p:ext uri="{BB962C8B-B14F-4D97-AF65-F5344CB8AC3E}">
        <p14:creationId xmlns="" xmlns:p14="http://schemas.microsoft.com/office/powerpoint/2010/main" val="12394678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 xmlns:a16="http://schemas.microsoft.com/office/drawing/2014/main" id="{758E2D81-FD3A-7940-A0B1-666818159B48}"/>
              </a:ext>
            </a:extLst>
          </p:cNvPr>
          <p:cNvPicPr>
            <a:picLocks noChangeAspect="1"/>
          </p:cNvPicPr>
          <p:nvPr/>
        </p:nvPicPr>
        <p:blipFill>
          <a:blip r:embed="rId2"/>
          <a:stretch>
            <a:fillRect/>
          </a:stretch>
        </p:blipFill>
        <p:spPr>
          <a:xfrm>
            <a:off x="977900" y="1835150"/>
            <a:ext cx="10236200" cy="3187700"/>
          </a:xfrm>
          <a:prstGeom prst="rect">
            <a:avLst/>
          </a:prstGeom>
        </p:spPr>
      </p:pic>
    </p:spTree>
    <p:extLst>
      <p:ext uri="{BB962C8B-B14F-4D97-AF65-F5344CB8AC3E}">
        <p14:creationId xmlns="" xmlns:p14="http://schemas.microsoft.com/office/powerpoint/2010/main" val="40232415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 xmlns:a16="http://schemas.microsoft.com/office/drawing/2014/main" id="{30D2C98E-A6A9-094B-973F-D6F9382171C2}"/>
              </a:ext>
            </a:extLst>
          </p:cNvPr>
          <p:cNvPicPr>
            <a:picLocks noChangeAspect="1"/>
          </p:cNvPicPr>
          <p:nvPr/>
        </p:nvPicPr>
        <p:blipFill>
          <a:blip r:embed="rId2"/>
          <a:stretch>
            <a:fillRect/>
          </a:stretch>
        </p:blipFill>
        <p:spPr>
          <a:xfrm>
            <a:off x="2607981" y="0"/>
            <a:ext cx="6976038" cy="6858000"/>
          </a:xfrm>
          <a:prstGeom prst="rect">
            <a:avLst/>
          </a:prstGeom>
        </p:spPr>
      </p:pic>
    </p:spTree>
    <p:extLst>
      <p:ext uri="{BB962C8B-B14F-4D97-AF65-F5344CB8AC3E}">
        <p14:creationId xmlns="" xmlns:p14="http://schemas.microsoft.com/office/powerpoint/2010/main" val="24799293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 xmlns:a16="http://schemas.microsoft.com/office/drawing/2014/main" id="{BA598290-159C-6646-B37A-6DF20859E178}"/>
              </a:ext>
            </a:extLst>
          </p:cNvPr>
          <p:cNvPicPr>
            <a:picLocks noChangeAspect="1"/>
          </p:cNvPicPr>
          <p:nvPr/>
        </p:nvPicPr>
        <p:blipFill>
          <a:blip r:embed="rId2"/>
          <a:stretch>
            <a:fillRect/>
          </a:stretch>
        </p:blipFill>
        <p:spPr>
          <a:xfrm>
            <a:off x="850232" y="1334837"/>
            <a:ext cx="10844463" cy="3910932"/>
          </a:xfrm>
          <a:prstGeom prst="rect">
            <a:avLst/>
          </a:prstGeom>
        </p:spPr>
      </p:pic>
    </p:spTree>
    <p:extLst>
      <p:ext uri="{BB962C8B-B14F-4D97-AF65-F5344CB8AC3E}">
        <p14:creationId xmlns="" xmlns:p14="http://schemas.microsoft.com/office/powerpoint/2010/main" val="29099465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45843C3D-EBD5-0945-9682-E5D00AAE1A0C}"/>
              </a:ext>
            </a:extLst>
          </p:cNvPr>
          <p:cNvPicPr>
            <a:picLocks noChangeAspect="1"/>
          </p:cNvPicPr>
          <p:nvPr/>
        </p:nvPicPr>
        <p:blipFill>
          <a:blip r:embed="rId2"/>
          <a:stretch>
            <a:fillRect/>
          </a:stretch>
        </p:blipFill>
        <p:spPr>
          <a:xfrm>
            <a:off x="1073150" y="254000"/>
            <a:ext cx="10045700" cy="6350000"/>
          </a:xfrm>
          <a:prstGeom prst="rect">
            <a:avLst/>
          </a:prstGeom>
        </p:spPr>
      </p:pic>
    </p:spTree>
    <p:extLst>
      <p:ext uri="{BB962C8B-B14F-4D97-AF65-F5344CB8AC3E}">
        <p14:creationId xmlns="" xmlns:p14="http://schemas.microsoft.com/office/powerpoint/2010/main" val="1517691714"/>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5703</TotalTime>
  <Words>1655</Words>
  <Application>Microsoft Macintosh PowerPoint</Application>
  <PresentationFormat>Personnalisé</PresentationFormat>
  <Paragraphs>90</Paragraphs>
  <Slides>33</Slides>
  <Notes>0</Notes>
  <HiddenSlides>0</HiddenSlides>
  <MMClips>0</MMClips>
  <ScaleCrop>false</ScaleCrop>
  <HeadingPairs>
    <vt:vector size="4" baseType="variant">
      <vt:variant>
        <vt:lpstr>Thème</vt:lpstr>
      </vt:variant>
      <vt:variant>
        <vt:i4>1</vt:i4>
      </vt:variant>
      <vt:variant>
        <vt:lpstr>Titres des diapositives</vt:lpstr>
      </vt:variant>
      <vt:variant>
        <vt:i4>33</vt:i4>
      </vt:variant>
    </vt:vector>
  </HeadingPairs>
  <TitlesOfParts>
    <vt:vector size="34" baseType="lpstr">
      <vt:lpstr>Thème Office</vt:lpstr>
      <vt:lpstr>Diapositive 1</vt:lpstr>
      <vt:lpstr>Diapositive 2</vt:lpstr>
      <vt:lpstr>Diapositive 3</vt:lpstr>
      <vt:lpstr>Diapositive 4</vt:lpstr>
      <vt:lpstr>Diapositive 5</vt:lpstr>
      <vt:lpstr>Diapositive 6</vt:lpstr>
      <vt:lpstr>Diapositive 7</vt:lpstr>
      <vt:lpstr>Diapositive 8</vt:lpstr>
      <vt:lpstr>Diapositive 9</vt:lpstr>
      <vt:lpstr>Diapositive 10</vt:lpstr>
      <vt:lpstr>Diapositive 11</vt:lpstr>
      <vt:lpstr>Diapositive 12</vt:lpstr>
      <vt:lpstr>Diapositive 13</vt:lpstr>
      <vt:lpstr>Diapositive 14</vt:lpstr>
      <vt:lpstr>Diapositive 15</vt:lpstr>
      <vt:lpstr>Diapositive 16</vt:lpstr>
      <vt:lpstr>Diapositive 17</vt:lpstr>
      <vt:lpstr>Diapositive 18</vt:lpstr>
      <vt:lpstr>Diapositive 19</vt:lpstr>
      <vt:lpstr>Diapositive 20</vt:lpstr>
      <vt:lpstr>Diapositive 21</vt:lpstr>
      <vt:lpstr>Diapositive 22</vt:lpstr>
      <vt:lpstr>Diapositive 23</vt:lpstr>
      <vt:lpstr>Diapositive 24</vt:lpstr>
      <vt:lpstr>Diapositive 25</vt:lpstr>
      <vt:lpstr>Diapositive 26</vt:lpstr>
      <vt:lpstr>Diapositive 27</vt:lpstr>
      <vt:lpstr>Diapositive 28</vt:lpstr>
      <vt:lpstr>Diapositive 29</vt:lpstr>
      <vt:lpstr>Diapositive 30</vt:lpstr>
      <vt:lpstr>Diapositive 31</vt:lpstr>
      <vt:lpstr>Diapositive 32</vt:lpstr>
      <vt:lpstr>Diapositive 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Microsoft Office User</dc:creator>
  <cp:lastModifiedBy>SONY</cp:lastModifiedBy>
  <cp:revision>30</cp:revision>
  <dcterms:created xsi:type="dcterms:W3CDTF">2021-02-03T10:18:40Z</dcterms:created>
  <dcterms:modified xsi:type="dcterms:W3CDTF">2021-02-15T10:02:40Z</dcterms:modified>
</cp:coreProperties>
</file>