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ntserrat Bold" charset="1" panose="00000800000000000000"/>
      <p:regular r:id="rId17"/>
    </p:embeddedFont>
    <p:embeddedFont>
      <p:font typeface="Calibri (MS) Bold" charset="1" panose="020F0702030404030204"/>
      <p:regular r:id="rId18"/>
    </p:embeddedFont>
    <p:embeddedFont>
      <p:font typeface="Calibri (MS)" charset="1" panose="020F0502020204030204"/>
      <p:regular r:id="rId19"/>
    </p:embeddedFont>
    <p:embeddedFont>
      <p:font typeface="Open Sans" charset="1" panose="00000000000000000000"/>
      <p:regular r:id="rId20"/>
    </p:embeddedFont>
    <p:embeddedFont>
      <p:font typeface="Poppins" charset="1" panose="00000500000000000000"/>
      <p:regular r:id="rId21"/>
    </p:embeddedFont>
    <p:embeddedFont>
      <p:font typeface="Open Sans Bold"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2248131" y="3197001"/>
            <a:ext cx="12746271" cy="2444160"/>
          </a:xfrm>
          <a:prstGeom prst="rect">
            <a:avLst/>
          </a:prstGeom>
        </p:spPr>
        <p:txBody>
          <a:bodyPr anchor="t" rtlCol="false" tIns="0" lIns="0" bIns="0" rIns="0">
            <a:spAutoFit/>
          </a:bodyPr>
          <a:lstStyle/>
          <a:p>
            <a:pPr algn="ctr">
              <a:lnSpc>
                <a:spcPts val="9573"/>
              </a:lnSpc>
            </a:pPr>
            <a:r>
              <a:rPr lang="en-US" b="true" sz="8703">
                <a:solidFill>
                  <a:srgbClr val="FFFFFF"/>
                </a:solidFill>
                <a:latin typeface="Montserrat Bold"/>
                <a:ea typeface="Montserrat Bold"/>
                <a:cs typeface="Montserrat Bold"/>
                <a:sym typeface="Montserrat Bold"/>
              </a:rPr>
              <a:t>LE MARKETING DE CONTENU</a:t>
            </a:r>
          </a:p>
        </p:txBody>
      </p:sp>
      <p:sp>
        <p:nvSpPr>
          <p:cNvPr name="Freeform 3" id="3"/>
          <p:cNvSpPr/>
          <p:nvPr/>
        </p:nvSpPr>
        <p:spPr>
          <a:xfrm flipH="false" flipV="false" rot="0">
            <a:off x="1028700"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a:off x="5126745" y="5607823"/>
            <a:ext cx="6989044" cy="0"/>
          </a:xfrm>
          <a:prstGeom prst="line">
            <a:avLst/>
          </a:prstGeom>
          <a:ln cap="flat" w="66675">
            <a:gradFill>
              <a:gsLst>
                <a:gs pos="0">
                  <a:srgbClr val="4EA46A">
                    <a:alpha val="100000"/>
                  </a:srgbClr>
                </a:gs>
                <a:gs pos="100000">
                  <a:srgbClr val="005C57">
                    <a:alpha val="100000"/>
                  </a:srgbClr>
                </a:gs>
              </a:gsLst>
              <a:lin ang="0"/>
            </a:gradFill>
            <a:prstDash val="solid"/>
            <a:headEnd type="none" len="sm" w="sm"/>
            <a:tailEnd type="none" len="sm" w="sm"/>
          </a:ln>
        </p:spPr>
      </p:sp>
      <p:grpSp>
        <p:nvGrpSpPr>
          <p:cNvPr name="Group 5" id="5"/>
          <p:cNvGrpSpPr/>
          <p:nvPr/>
        </p:nvGrpSpPr>
        <p:grpSpPr>
          <a:xfrm rot="0">
            <a:off x="1254367" y="8594705"/>
            <a:ext cx="425077" cy="42507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8" id="8"/>
          <p:cNvGrpSpPr/>
          <p:nvPr/>
        </p:nvGrpSpPr>
        <p:grpSpPr>
          <a:xfrm rot="0">
            <a:off x="16429463" y="8593190"/>
            <a:ext cx="293547" cy="29354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1" id="11"/>
          <p:cNvGrpSpPr/>
          <p:nvPr/>
        </p:nvGrpSpPr>
        <p:grpSpPr>
          <a:xfrm rot="0">
            <a:off x="15061796" y="1544562"/>
            <a:ext cx="1137437" cy="113743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4" id="14"/>
          <p:cNvGrpSpPr/>
          <p:nvPr/>
        </p:nvGrpSpPr>
        <p:grpSpPr>
          <a:xfrm rot="0">
            <a:off x="15850174" y="4027160"/>
            <a:ext cx="349058" cy="34905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7" id="17"/>
          <p:cNvGrpSpPr/>
          <p:nvPr/>
        </p:nvGrpSpPr>
        <p:grpSpPr>
          <a:xfrm rot="0">
            <a:off x="-418546" y="8807243"/>
            <a:ext cx="1971124" cy="19711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9" id="19"/>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0" id="20"/>
          <p:cNvGrpSpPr/>
          <p:nvPr/>
        </p:nvGrpSpPr>
        <p:grpSpPr>
          <a:xfrm rot="0">
            <a:off x="1679444" y="2681999"/>
            <a:ext cx="345156" cy="34515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2" id="22"/>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3" id="23"/>
          <p:cNvGrpSpPr/>
          <p:nvPr/>
        </p:nvGrpSpPr>
        <p:grpSpPr>
          <a:xfrm rot="0">
            <a:off x="2598286" y="2681999"/>
            <a:ext cx="155786" cy="15578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6" id="26"/>
          <p:cNvGrpSpPr/>
          <p:nvPr/>
        </p:nvGrpSpPr>
        <p:grpSpPr>
          <a:xfrm rot="0">
            <a:off x="7300452" y="6641950"/>
            <a:ext cx="1670970" cy="800219"/>
            <a:chOff x="0" y="0"/>
            <a:chExt cx="2227960" cy="1066959"/>
          </a:xfrm>
        </p:grpSpPr>
        <p:sp>
          <p:nvSpPr>
            <p:cNvPr name="Freeform 27" id="27"/>
            <p:cNvSpPr/>
            <p:nvPr/>
          </p:nvSpPr>
          <p:spPr>
            <a:xfrm flipH="false" flipV="false" rot="0">
              <a:off x="0" y="0"/>
              <a:ext cx="2227960" cy="1066959"/>
            </a:xfrm>
            <a:custGeom>
              <a:avLst/>
              <a:gdLst/>
              <a:ahLst/>
              <a:cxnLst/>
              <a:rect r="r" b="b" t="t" l="l"/>
              <a:pathLst>
                <a:path h="1066959" w="2227960">
                  <a:moveTo>
                    <a:pt x="0" y="0"/>
                  </a:moveTo>
                  <a:lnTo>
                    <a:pt x="2227960" y="0"/>
                  </a:lnTo>
                  <a:lnTo>
                    <a:pt x="2227960" y="1066959"/>
                  </a:lnTo>
                  <a:lnTo>
                    <a:pt x="0" y="1066959"/>
                  </a:lnTo>
                  <a:close/>
                </a:path>
              </a:pathLst>
            </a:custGeom>
            <a:solidFill>
              <a:srgbClr val="000000">
                <a:alpha val="0"/>
              </a:srgbClr>
            </a:solidFill>
          </p:spPr>
        </p:sp>
        <p:sp>
          <p:nvSpPr>
            <p:cNvPr name="TextBox 28" id="28"/>
            <p:cNvSpPr txBox="true"/>
            <p:nvPr/>
          </p:nvSpPr>
          <p:spPr>
            <a:xfrm>
              <a:off x="0" y="-38100"/>
              <a:ext cx="2227960" cy="1105059"/>
            </a:xfrm>
            <a:prstGeom prst="rect">
              <a:avLst/>
            </a:prstGeom>
          </p:spPr>
          <p:txBody>
            <a:bodyPr anchor="t" rtlCol="false" tIns="0" lIns="0" bIns="0" rIns="0"/>
            <a:lstStyle/>
            <a:p>
              <a:pPr algn="l">
                <a:lnSpc>
                  <a:spcPts val="2879"/>
                </a:lnSpc>
              </a:pPr>
              <a:r>
                <a:rPr lang="en-US" b="true" sz="2400" u="sng">
                  <a:solidFill>
                    <a:srgbClr val="FFFFFF"/>
                  </a:solidFill>
                  <a:latin typeface="Calibri (MS) Bold"/>
                  <a:ea typeface="Calibri (MS) Bold"/>
                  <a:cs typeface="Calibri (MS) Bold"/>
                  <a:sym typeface="Calibri (MS) Bold"/>
                </a:rPr>
                <a:t>Réalisé par:</a:t>
              </a:r>
            </a:p>
            <a:p>
              <a:pPr algn="l">
                <a:lnSpc>
                  <a:spcPts val="2879"/>
                </a:lnSpc>
              </a:pPr>
            </a:p>
          </p:txBody>
        </p:sp>
      </p:grpSp>
      <p:grpSp>
        <p:nvGrpSpPr>
          <p:cNvPr name="Group 29" id="29"/>
          <p:cNvGrpSpPr/>
          <p:nvPr/>
        </p:nvGrpSpPr>
        <p:grpSpPr>
          <a:xfrm rot="0">
            <a:off x="6952889" y="7194896"/>
            <a:ext cx="3336755" cy="1237673"/>
            <a:chOff x="0" y="0"/>
            <a:chExt cx="4449007" cy="1650231"/>
          </a:xfrm>
        </p:grpSpPr>
        <p:sp>
          <p:nvSpPr>
            <p:cNvPr name="Freeform 30" id="30"/>
            <p:cNvSpPr/>
            <p:nvPr/>
          </p:nvSpPr>
          <p:spPr>
            <a:xfrm flipH="false" flipV="false" rot="0">
              <a:off x="0" y="0"/>
              <a:ext cx="4449008" cy="1650231"/>
            </a:xfrm>
            <a:custGeom>
              <a:avLst/>
              <a:gdLst/>
              <a:ahLst/>
              <a:cxnLst/>
              <a:rect r="r" b="b" t="t" l="l"/>
              <a:pathLst>
                <a:path h="1650231" w="4449008">
                  <a:moveTo>
                    <a:pt x="0" y="0"/>
                  </a:moveTo>
                  <a:lnTo>
                    <a:pt x="4449008" y="0"/>
                  </a:lnTo>
                  <a:lnTo>
                    <a:pt x="4449008" y="1650231"/>
                  </a:lnTo>
                  <a:lnTo>
                    <a:pt x="0" y="1650231"/>
                  </a:lnTo>
                  <a:close/>
                </a:path>
              </a:pathLst>
            </a:custGeom>
            <a:solidFill>
              <a:srgbClr val="000000">
                <a:alpha val="0"/>
              </a:srgbClr>
            </a:solidFill>
          </p:spPr>
        </p:sp>
        <p:sp>
          <p:nvSpPr>
            <p:cNvPr name="TextBox 31" id="31"/>
            <p:cNvSpPr txBox="true"/>
            <p:nvPr/>
          </p:nvSpPr>
          <p:spPr>
            <a:xfrm>
              <a:off x="0" y="-47625"/>
              <a:ext cx="4449007" cy="1697856"/>
            </a:xfrm>
            <a:prstGeom prst="rect">
              <a:avLst/>
            </a:prstGeom>
          </p:spPr>
          <p:txBody>
            <a:bodyPr anchor="t" rtlCol="false" tIns="0" lIns="0" bIns="0" rIns="0"/>
            <a:lstStyle/>
            <a:p>
              <a:pPr algn="l" marL="301625" indent="-150812" lvl="1">
                <a:lnSpc>
                  <a:spcPts val="2999"/>
                </a:lnSpc>
                <a:buFont typeface="Arial"/>
                <a:buChar char="•"/>
              </a:pPr>
              <a:r>
                <a:rPr lang="en-US" sz="2499">
                  <a:solidFill>
                    <a:srgbClr val="FFFFFF"/>
                  </a:solidFill>
                  <a:latin typeface="Calibri (MS)"/>
                  <a:ea typeface="Calibri (MS)"/>
                  <a:cs typeface="Calibri (MS)"/>
                  <a:sym typeface="Calibri (MS)"/>
                </a:rPr>
                <a:t>Benadjaoud      Anis</a:t>
              </a:r>
            </a:p>
            <a:p>
              <a:pPr algn="l" marL="301625" indent="-150812" lvl="1">
                <a:lnSpc>
                  <a:spcPts val="2999"/>
                </a:lnSpc>
                <a:buFont typeface="Arial"/>
                <a:buChar char="•"/>
              </a:pPr>
              <a:r>
                <a:rPr lang="en-US" sz="2499">
                  <a:solidFill>
                    <a:srgbClr val="FFFFFF"/>
                  </a:solidFill>
                  <a:latin typeface="Calibri (MS)"/>
                  <a:ea typeface="Calibri (MS)"/>
                  <a:cs typeface="Calibri (MS)"/>
                  <a:sym typeface="Calibri (MS)"/>
                </a:rPr>
                <a:t>Bellili                  Fatima</a:t>
              </a:r>
            </a:p>
            <a:p>
              <a:pPr algn="l" marL="301625" indent="-150812" lvl="1">
                <a:lnSpc>
                  <a:spcPts val="2999"/>
                </a:lnSpc>
                <a:buFont typeface="Arial"/>
                <a:buChar char="•"/>
              </a:pPr>
              <a:r>
                <a:rPr lang="en-US" sz="2499">
                  <a:solidFill>
                    <a:srgbClr val="FFFFFF"/>
                  </a:solidFill>
                  <a:latin typeface="Calibri (MS)"/>
                  <a:ea typeface="Calibri (MS)"/>
                  <a:cs typeface="Calibri (MS)"/>
                  <a:sym typeface="Calibri (MS)"/>
                </a:rPr>
                <a:t>achour               tileli </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79444" y="5554201"/>
            <a:ext cx="15579856" cy="3704099"/>
            <a:chOff x="0" y="0"/>
            <a:chExt cx="20773142" cy="4938798"/>
          </a:xfrm>
        </p:grpSpPr>
        <p:pic>
          <p:nvPicPr>
            <p:cNvPr name="Picture 4" id="4"/>
            <p:cNvPicPr>
              <a:picLocks noChangeAspect="true"/>
            </p:cNvPicPr>
            <p:nvPr/>
          </p:nvPicPr>
          <p:blipFill>
            <a:blip r:embed="rId4"/>
            <a:srcRect l="0" t="27357" r="0" b="27357"/>
            <a:stretch>
              <a:fillRect/>
            </a:stretch>
          </p:blipFill>
          <p:spPr>
            <a:xfrm flipH="false" flipV="false">
              <a:off x="0" y="0"/>
              <a:ext cx="20773142" cy="4938798"/>
            </a:xfrm>
            <a:prstGeom prst="rect">
              <a:avLst/>
            </a:prstGeom>
          </p:spPr>
        </p:pic>
      </p:grpSp>
      <p:grpSp>
        <p:nvGrpSpPr>
          <p:cNvPr name="Group 5" id="5"/>
          <p:cNvGrpSpPr/>
          <p:nvPr/>
        </p:nvGrpSpPr>
        <p:grpSpPr>
          <a:xfrm rot="0">
            <a:off x="7076873" y="1175013"/>
            <a:ext cx="223236" cy="22323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8" id="8"/>
          <p:cNvGrpSpPr/>
          <p:nvPr/>
        </p:nvGrpSpPr>
        <p:grpSpPr>
          <a:xfrm rot="0">
            <a:off x="18070568" y="5028591"/>
            <a:ext cx="434864" cy="43486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1" id="11"/>
          <p:cNvGrpSpPr/>
          <p:nvPr/>
        </p:nvGrpSpPr>
        <p:grpSpPr>
          <a:xfrm rot="0">
            <a:off x="-320509" y="9301438"/>
            <a:ext cx="1971124" cy="197112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Freeform 14" id="14"/>
          <p:cNvSpPr/>
          <p:nvPr/>
        </p:nvSpPr>
        <p:spPr>
          <a:xfrm flipH="false" flipV="false" rot="0">
            <a:off x="17637256" y="379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474622" y="2109249"/>
            <a:ext cx="10172987" cy="1063888"/>
          </a:xfrm>
          <a:prstGeom prst="rect">
            <a:avLst/>
          </a:prstGeom>
        </p:spPr>
        <p:txBody>
          <a:bodyPr anchor="t" rtlCol="false" tIns="0" lIns="0" bIns="0" rIns="0">
            <a:spAutoFit/>
          </a:bodyPr>
          <a:lstStyle/>
          <a:p>
            <a:pPr algn="l">
              <a:lnSpc>
                <a:spcPts val="8377"/>
              </a:lnSpc>
            </a:pPr>
            <a:r>
              <a:rPr lang="en-US" sz="6980" b="true">
                <a:solidFill>
                  <a:srgbClr val="FFFFFF"/>
                </a:solidFill>
                <a:latin typeface="Montserrat Bold"/>
                <a:ea typeface="Montserrat Bold"/>
                <a:cs typeface="Montserrat Bold"/>
                <a:sym typeface="Montserrat Bold"/>
              </a:rPr>
              <a:t>CONCLUSION</a:t>
            </a:r>
          </a:p>
        </p:txBody>
      </p:sp>
      <p:sp>
        <p:nvSpPr>
          <p:cNvPr name="TextBox 16" id="16"/>
          <p:cNvSpPr txBox="true"/>
          <p:nvPr/>
        </p:nvSpPr>
        <p:spPr>
          <a:xfrm rot="0">
            <a:off x="7903683" y="448987"/>
            <a:ext cx="10058945" cy="5565775"/>
          </a:xfrm>
          <a:prstGeom prst="rect">
            <a:avLst/>
          </a:prstGeom>
        </p:spPr>
        <p:txBody>
          <a:bodyPr anchor="t" rtlCol="false" tIns="0" lIns="0" bIns="0" rIns="0">
            <a:spAutoFit/>
          </a:bodyPr>
          <a:lstStyle/>
          <a:p>
            <a:pPr algn="l" marL="0" indent="0" lvl="0">
              <a:lnSpc>
                <a:spcPts val="3739"/>
              </a:lnSpc>
              <a:spcBef>
                <a:spcPct val="0"/>
              </a:spcBef>
            </a:pPr>
            <a:r>
              <a:rPr lang="en-US" sz="2199">
                <a:solidFill>
                  <a:srgbClr val="FFFFFF">
                    <a:alpha val="80000"/>
                  </a:srgbClr>
                </a:solidFill>
                <a:latin typeface="Open Sans"/>
                <a:ea typeface="Open Sans"/>
                <a:cs typeface="Open Sans"/>
                <a:sym typeface="Open Sans"/>
              </a:rPr>
              <a:t>l</a:t>
            </a:r>
            <a:r>
              <a:rPr lang="en-US" sz="2199" strike="noStrike" u="none">
                <a:solidFill>
                  <a:srgbClr val="FFFFFF">
                    <a:alpha val="80000"/>
                  </a:srgbClr>
                </a:solidFill>
                <a:latin typeface="Open Sans"/>
                <a:ea typeface="Open Sans"/>
                <a:cs typeface="Open Sans"/>
                <a:sym typeface="Open Sans"/>
              </a:rPr>
              <a:t>e marketing de contenu est devenu un pilier central des stratégies marketing modernes. Dans un environnement numérique saturé d'informations, où l'attention des consommateurs est de plus en plus difficile à capter, il est impératif pour les entreprises de se démarquer en offrant un contenu pertinent, engageant et surtout authentique .Ce n’est plus uniquement le produit qui compte, mais l’expérience que l’on offre aux consommateurs à travers des récits captivants, des vidéos inspirantes, ou des articles de valeur. Le marketing de contenu ne cherche pas seulement à vendre un produit, mais à créer une relation durable et de confiance avec son audience.</a:t>
            </a:r>
          </a:p>
          <a:p>
            <a:pPr algn="l" marL="0" indent="0" lvl="0">
              <a:lnSpc>
                <a:spcPts val="3739"/>
              </a:lnSpc>
              <a:spcBef>
                <a:spcPct val="0"/>
              </a:spcBef>
            </a:pPr>
          </a:p>
          <a:p>
            <a:pPr algn="l" marL="0" indent="0" lvl="0">
              <a:lnSpc>
                <a:spcPts val="373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4765560" y="7841682"/>
            <a:ext cx="6337256" cy="0"/>
          </a:xfrm>
          <a:prstGeom prst="line">
            <a:avLst/>
          </a:prstGeom>
          <a:ln cap="flat" w="66675">
            <a:gradFill>
              <a:gsLst>
                <a:gs pos="0">
                  <a:srgbClr val="4EA46A">
                    <a:alpha val="100000"/>
                  </a:srgbClr>
                </a:gs>
                <a:gs pos="100000">
                  <a:srgbClr val="005C57">
                    <a:alpha val="100000"/>
                  </a:srgbClr>
                </a:gs>
              </a:gsLst>
              <a:lin ang="0"/>
            </a:gradFill>
            <a:prstDash val="solid"/>
            <a:headEnd type="none" len="sm" w="sm"/>
            <a:tailEnd type="none" len="sm" w="sm"/>
          </a:ln>
        </p:spPr>
      </p:sp>
      <p:sp>
        <p:nvSpPr>
          <p:cNvPr name="TextBox 4" id="4"/>
          <p:cNvSpPr txBox="true"/>
          <p:nvPr/>
        </p:nvSpPr>
        <p:spPr>
          <a:xfrm rot="0">
            <a:off x="4207838" y="2851428"/>
            <a:ext cx="11091239" cy="4604329"/>
          </a:xfrm>
          <a:prstGeom prst="rect">
            <a:avLst/>
          </a:prstGeom>
        </p:spPr>
        <p:txBody>
          <a:bodyPr anchor="t" rtlCol="false" tIns="0" lIns="0" bIns="0" rIns="0">
            <a:spAutoFit/>
          </a:bodyPr>
          <a:lstStyle/>
          <a:p>
            <a:pPr algn="l">
              <a:lnSpc>
                <a:spcPts val="12049"/>
              </a:lnSpc>
            </a:pPr>
            <a:r>
              <a:rPr lang="en-US" sz="10954" b="true">
                <a:solidFill>
                  <a:srgbClr val="FFFFFF"/>
                </a:solidFill>
                <a:latin typeface="Montserrat Bold"/>
                <a:ea typeface="Montserrat Bold"/>
                <a:cs typeface="Montserrat Bold"/>
                <a:sym typeface="Montserrat Bold"/>
              </a:rPr>
              <a:t>MERCI POUR                             VOTRE ATTENTION </a:t>
            </a:r>
          </a:p>
        </p:txBody>
      </p:sp>
      <p:grpSp>
        <p:nvGrpSpPr>
          <p:cNvPr name="Group 5" id="5"/>
          <p:cNvGrpSpPr/>
          <p:nvPr/>
        </p:nvGrpSpPr>
        <p:grpSpPr>
          <a:xfrm rot="0">
            <a:off x="1254367" y="8594705"/>
            <a:ext cx="425077" cy="42507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8" id="8"/>
          <p:cNvGrpSpPr/>
          <p:nvPr/>
        </p:nvGrpSpPr>
        <p:grpSpPr>
          <a:xfrm rot="0">
            <a:off x="7382629" y="9054460"/>
            <a:ext cx="203840" cy="20384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1" id="11"/>
          <p:cNvGrpSpPr/>
          <p:nvPr/>
        </p:nvGrpSpPr>
        <p:grpSpPr>
          <a:xfrm rot="0">
            <a:off x="13836531" y="3923285"/>
            <a:ext cx="412262" cy="41226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4" id="14"/>
          <p:cNvGrpSpPr/>
          <p:nvPr/>
        </p:nvGrpSpPr>
        <p:grpSpPr>
          <a:xfrm rot="0">
            <a:off x="-418546" y="8807243"/>
            <a:ext cx="1971124" cy="19711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Freeform 17" id="17"/>
          <p:cNvSpPr/>
          <p:nvPr/>
        </p:nvSpPr>
        <p:spPr>
          <a:xfrm flipH="false" flipV="false" rot="0">
            <a:off x="16006091"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16918829" y="9054460"/>
            <a:ext cx="1971124" cy="197112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1" id="21"/>
          <p:cNvGrpSpPr/>
          <p:nvPr/>
        </p:nvGrpSpPr>
        <p:grpSpPr>
          <a:xfrm rot="0">
            <a:off x="16656835" y="8943842"/>
            <a:ext cx="425077" cy="42507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7503693" y="1736725"/>
            <a:ext cx="8871816" cy="8121650"/>
          </a:xfrm>
          <a:prstGeom prst="rect">
            <a:avLst/>
          </a:prstGeom>
        </p:spPr>
        <p:txBody>
          <a:bodyPr anchor="t" rtlCol="false" tIns="0" lIns="0" bIns="0" rIns="0">
            <a:spAutoFit/>
          </a:bodyPr>
          <a:lstStyle/>
          <a:p>
            <a:pPr algn="l">
              <a:lnSpc>
                <a:spcPts val="3400"/>
              </a:lnSpc>
            </a:pPr>
            <a:r>
              <a:rPr lang="en-US" sz="2000">
                <a:solidFill>
                  <a:srgbClr val="FFFFFF">
                    <a:alpha val="80000"/>
                  </a:srgbClr>
                </a:solidFill>
                <a:latin typeface="Open Sans"/>
                <a:ea typeface="Open Sans"/>
                <a:cs typeface="Open Sans"/>
                <a:sym typeface="Open Sans"/>
              </a:rPr>
              <a:t>Introduction</a:t>
            </a:r>
          </a:p>
          <a:p>
            <a:pPr algn="l">
              <a:lnSpc>
                <a:spcPts val="3400"/>
              </a:lnSpc>
            </a:pPr>
          </a:p>
          <a:p>
            <a:pPr algn="l">
              <a:lnSpc>
                <a:spcPts val="3400"/>
              </a:lnSpc>
            </a:pPr>
            <a:r>
              <a:rPr lang="en-US" sz="2000">
                <a:solidFill>
                  <a:srgbClr val="FFFFFF">
                    <a:alpha val="80000"/>
                  </a:srgbClr>
                </a:solidFill>
                <a:latin typeface="Open Sans"/>
                <a:ea typeface="Open Sans"/>
                <a:cs typeface="Open Sans"/>
                <a:sym typeface="Open Sans"/>
              </a:rPr>
              <a:t>   Pou</a:t>
            </a:r>
            <a:r>
              <a:rPr lang="en-US" sz="2000">
                <a:solidFill>
                  <a:srgbClr val="FFFFFF">
                    <a:alpha val="80000"/>
                  </a:srgbClr>
                </a:solidFill>
                <a:latin typeface="Open Sans"/>
                <a:ea typeface="Open Sans"/>
                <a:cs typeface="Open Sans"/>
                <a:sym typeface="Open Sans"/>
              </a:rPr>
              <a:t>rquoi les marques investissent de plus en plus dans le marketing de contenu ?</a:t>
            </a:r>
          </a:p>
          <a:p>
            <a:pPr algn="l">
              <a:lnSpc>
                <a:spcPts val="3400"/>
              </a:lnSpc>
            </a:pPr>
          </a:p>
          <a:p>
            <a:pPr algn="l">
              <a:lnSpc>
                <a:spcPts val="3400"/>
              </a:lnSpc>
            </a:pPr>
            <a:r>
              <a:rPr lang="en-US" sz="2000">
                <a:solidFill>
                  <a:srgbClr val="FFFFFF">
                    <a:alpha val="80000"/>
                  </a:srgbClr>
                </a:solidFill>
                <a:latin typeface="Open Sans"/>
                <a:ea typeface="Open Sans"/>
                <a:cs typeface="Open Sans"/>
                <a:sym typeface="Open Sans"/>
              </a:rPr>
              <a:t> II. Les différents types de contenu utilisés en marketings</a:t>
            </a:r>
          </a:p>
          <a:p>
            <a:pPr algn="l">
              <a:lnSpc>
                <a:spcPts val="3400"/>
              </a:lnSpc>
            </a:pPr>
          </a:p>
          <a:p>
            <a:pPr algn="l">
              <a:lnSpc>
                <a:spcPts val="3400"/>
              </a:lnSpc>
            </a:pPr>
          </a:p>
          <a:p>
            <a:pPr algn="l">
              <a:lnSpc>
                <a:spcPts val="3400"/>
              </a:lnSpc>
            </a:pPr>
            <a:r>
              <a:rPr lang="en-US" sz="2000">
                <a:solidFill>
                  <a:srgbClr val="FFFFFF">
                    <a:alpha val="80000"/>
                  </a:srgbClr>
                </a:solidFill>
                <a:latin typeface="Open Sans"/>
                <a:ea typeface="Open Sans"/>
                <a:cs typeface="Open Sans"/>
                <a:sym typeface="Open Sans"/>
              </a:rPr>
              <a:t> III. Les nouvelles stratégies de marketing de contenu</a:t>
            </a:r>
          </a:p>
          <a:p>
            <a:pPr algn="l">
              <a:lnSpc>
                <a:spcPts val="3400"/>
              </a:lnSpc>
            </a:pPr>
          </a:p>
          <a:p>
            <a:pPr algn="l">
              <a:lnSpc>
                <a:spcPts val="3400"/>
              </a:lnSpc>
            </a:pPr>
          </a:p>
          <a:p>
            <a:pPr algn="l">
              <a:lnSpc>
                <a:spcPts val="3400"/>
              </a:lnSpc>
            </a:pPr>
            <a:r>
              <a:rPr lang="en-US" sz="2000">
                <a:solidFill>
                  <a:srgbClr val="FFFFFF">
                    <a:alpha val="80000"/>
                  </a:srgbClr>
                </a:solidFill>
                <a:latin typeface="Open Sans"/>
                <a:ea typeface="Open Sans"/>
                <a:cs typeface="Open Sans"/>
                <a:sym typeface="Open Sans"/>
              </a:rPr>
              <a:t>lIV. Challenges et limites du marketing de contenu</a:t>
            </a:r>
          </a:p>
          <a:p>
            <a:pPr algn="l">
              <a:lnSpc>
                <a:spcPts val="3400"/>
              </a:lnSpc>
            </a:pPr>
            <a:r>
              <a:rPr lang="en-US" sz="2000">
                <a:solidFill>
                  <a:srgbClr val="FFFFFF">
                    <a:alpha val="80000"/>
                  </a:srgbClr>
                </a:solidFill>
                <a:latin typeface="Open Sans"/>
                <a:ea typeface="Open Sans"/>
                <a:cs typeface="Open Sans"/>
                <a:sym typeface="Open Sans"/>
              </a:rPr>
              <a:t> </a:t>
            </a:r>
          </a:p>
          <a:p>
            <a:pPr algn="l">
              <a:lnSpc>
                <a:spcPts val="3400"/>
              </a:lnSpc>
            </a:pPr>
            <a:r>
              <a:rPr lang="en-US" sz="2000">
                <a:solidFill>
                  <a:srgbClr val="FFFFFF">
                    <a:alpha val="80000"/>
                  </a:srgbClr>
                </a:solidFill>
                <a:latin typeface="Open Sans"/>
                <a:ea typeface="Open Sans"/>
                <a:cs typeface="Open Sans"/>
                <a:sym typeface="Open Sans"/>
              </a:rPr>
              <a:t>V. Cas pratiques et exemples de marques</a:t>
            </a:r>
          </a:p>
          <a:p>
            <a:pPr algn="l">
              <a:lnSpc>
                <a:spcPts val="3400"/>
              </a:lnSpc>
            </a:pPr>
          </a:p>
          <a:p>
            <a:pPr algn="l">
              <a:lnSpc>
                <a:spcPts val="3400"/>
              </a:lnSpc>
            </a:pPr>
          </a:p>
          <a:p>
            <a:pPr algn="l">
              <a:lnSpc>
                <a:spcPts val="3400"/>
              </a:lnSpc>
            </a:pPr>
            <a:r>
              <a:rPr lang="en-US" sz="2000">
                <a:solidFill>
                  <a:srgbClr val="FFFFFF">
                    <a:alpha val="80000"/>
                  </a:srgbClr>
                </a:solidFill>
                <a:latin typeface="Open Sans"/>
                <a:ea typeface="Open Sans"/>
                <a:cs typeface="Open Sans"/>
                <a:sym typeface="Open Sans"/>
              </a:rPr>
              <a:t> </a:t>
            </a:r>
            <a:r>
              <a:rPr lang="en-US" sz="2000">
                <a:solidFill>
                  <a:srgbClr val="FFFFFF">
                    <a:alpha val="80000"/>
                  </a:srgbClr>
                </a:solidFill>
                <a:latin typeface="Open Sans"/>
                <a:ea typeface="Open Sans"/>
                <a:cs typeface="Open Sans"/>
                <a:sym typeface="Open Sans"/>
              </a:rPr>
              <a:t>Conclusion</a:t>
            </a:r>
          </a:p>
          <a:p>
            <a:pPr algn="l">
              <a:lnSpc>
                <a:spcPts val="3400"/>
              </a:lnSpc>
            </a:pPr>
          </a:p>
          <a:p>
            <a:pPr algn="l" marL="0" indent="0" lvl="0">
              <a:lnSpc>
                <a:spcPts val="3400"/>
              </a:lnSpc>
              <a:spcBef>
                <a:spcPct val="0"/>
              </a:spcBef>
            </a:pPr>
          </a:p>
        </p:txBody>
      </p:sp>
      <p:grpSp>
        <p:nvGrpSpPr>
          <p:cNvPr name="Group 3" id="3"/>
          <p:cNvGrpSpPr/>
          <p:nvPr/>
        </p:nvGrpSpPr>
        <p:grpSpPr>
          <a:xfrm rot="0">
            <a:off x="-322873" y="-227910"/>
            <a:ext cx="6785005" cy="10742820"/>
            <a:chOff x="0" y="0"/>
            <a:chExt cx="9046673" cy="14323760"/>
          </a:xfrm>
        </p:grpSpPr>
        <p:pic>
          <p:nvPicPr>
            <p:cNvPr name="Picture 4" id="4"/>
            <p:cNvPicPr>
              <a:picLocks noChangeAspect="true"/>
            </p:cNvPicPr>
            <p:nvPr/>
          </p:nvPicPr>
          <p:blipFill>
            <a:blip r:embed="rId2"/>
            <a:srcRect l="33463" t="0" r="33463" b="0"/>
            <a:stretch>
              <a:fillRect/>
            </a:stretch>
          </p:blipFill>
          <p:spPr>
            <a:xfrm flipH="false" flipV="false">
              <a:off x="0" y="0"/>
              <a:ext cx="9046673" cy="14323760"/>
            </a:xfrm>
            <a:prstGeom prst="rect">
              <a:avLst/>
            </a:prstGeom>
          </p:spPr>
        </p:pic>
      </p:grpSp>
      <p:grpSp>
        <p:nvGrpSpPr>
          <p:cNvPr name="Group 5" id="5"/>
          <p:cNvGrpSpPr/>
          <p:nvPr/>
        </p:nvGrpSpPr>
        <p:grpSpPr>
          <a:xfrm rot="0">
            <a:off x="6871707" y="805464"/>
            <a:ext cx="223236" cy="22323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8" id="8"/>
          <p:cNvGrpSpPr/>
          <p:nvPr/>
        </p:nvGrpSpPr>
        <p:grpSpPr>
          <a:xfrm rot="0">
            <a:off x="13707826" y="7979127"/>
            <a:ext cx="345156" cy="34515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1" id="11"/>
          <p:cNvGrpSpPr/>
          <p:nvPr/>
        </p:nvGrpSpPr>
        <p:grpSpPr>
          <a:xfrm rot="0">
            <a:off x="16684564" y="9301438"/>
            <a:ext cx="1971124" cy="197112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4" id="14"/>
          <p:cNvGrpSpPr/>
          <p:nvPr/>
        </p:nvGrpSpPr>
        <p:grpSpPr>
          <a:xfrm rot="0">
            <a:off x="6983325" y="1838567"/>
            <a:ext cx="345156" cy="34515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7" id="17"/>
          <p:cNvGrpSpPr/>
          <p:nvPr/>
        </p:nvGrpSpPr>
        <p:grpSpPr>
          <a:xfrm rot="0">
            <a:off x="6983325" y="3926799"/>
            <a:ext cx="345156" cy="34515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9" id="19"/>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0" id="20"/>
          <p:cNvGrpSpPr/>
          <p:nvPr/>
        </p:nvGrpSpPr>
        <p:grpSpPr>
          <a:xfrm rot="0">
            <a:off x="6983325" y="5224455"/>
            <a:ext cx="345156" cy="34515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2" id="22"/>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3" id="23"/>
          <p:cNvGrpSpPr/>
          <p:nvPr/>
        </p:nvGrpSpPr>
        <p:grpSpPr>
          <a:xfrm rot="0">
            <a:off x="6983325" y="7455562"/>
            <a:ext cx="345156" cy="34515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6" id="26"/>
          <p:cNvGrpSpPr/>
          <p:nvPr/>
        </p:nvGrpSpPr>
        <p:grpSpPr>
          <a:xfrm rot="0">
            <a:off x="6983325" y="8755877"/>
            <a:ext cx="345156" cy="345156"/>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9" id="29"/>
          <p:cNvGrpSpPr/>
          <p:nvPr/>
        </p:nvGrpSpPr>
        <p:grpSpPr>
          <a:xfrm rot="0">
            <a:off x="6983325" y="6570423"/>
            <a:ext cx="345156" cy="345156"/>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31" id="31"/>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TextBox 32" id="32"/>
          <p:cNvSpPr txBox="true"/>
          <p:nvPr/>
        </p:nvSpPr>
        <p:spPr>
          <a:xfrm rot="0">
            <a:off x="7886899" y="496756"/>
            <a:ext cx="8966577" cy="1063888"/>
          </a:xfrm>
          <a:prstGeom prst="rect">
            <a:avLst/>
          </a:prstGeom>
        </p:spPr>
        <p:txBody>
          <a:bodyPr anchor="t" rtlCol="false" tIns="0" lIns="0" bIns="0" rIns="0">
            <a:spAutoFit/>
          </a:bodyPr>
          <a:lstStyle/>
          <a:p>
            <a:pPr algn="l">
              <a:lnSpc>
                <a:spcPts val="8377"/>
              </a:lnSpc>
            </a:pPr>
            <a:r>
              <a:rPr lang="en-US" sz="6980" b="true">
                <a:solidFill>
                  <a:srgbClr val="FFFFFF"/>
                </a:solidFill>
                <a:latin typeface="Montserrat Bold"/>
                <a:ea typeface="Montserrat Bold"/>
                <a:cs typeface="Montserrat Bold"/>
                <a:sym typeface="Montserrat Bold"/>
              </a:rPr>
              <a:t>PLAN DE TRAVAIL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623648" y="2407982"/>
            <a:ext cx="5360060" cy="6850318"/>
            <a:chOff x="0" y="0"/>
            <a:chExt cx="7146747" cy="9133757"/>
          </a:xfrm>
        </p:grpSpPr>
        <p:pic>
          <p:nvPicPr>
            <p:cNvPr name="Picture 3" id="3"/>
            <p:cNvPicPr>
              <a:picLocks noChangeAspect="true"/>
            </p:cNvPicPr>
            <p:nvPr/>
          </p:nvPicPr>
          <p:blipFill>
            <a:blip r:embed="rId2"/>
            <a:srcRect l="1248" t="0" r="1248" b="0"/>
            <a:stretch>
              <a:fillRect/>
            </a:stretch>
          </p:blipFill>
          <p:spPr>
            <a:xfrm flipH="false" flipV="false">
              <a:off x="0" y="0"/>
              <a:ext cx="7146747" cy="9133757"/>
            </a:xfrm>
            <a:prstGeom prst="rect">
              <a:avLst/>
            </a:prstGeom>
          </p:spPr>
        </p:pic>
      </p:grpSp>
      <p:grpSp>
        <p:nvGrpSpPr>
          <p:cNvPr name="Group 4" id="4"/>
          <p:cNvGrpSpPr/>
          <p:nvPr/>
        </p:nvGrpSpPr>
        <p:grpSpPr>
          <a:xfrm rot="0">
            <a:off x="2986995" y="3591500"/>
            <a:ext cx="3498835" cy="4483282"/>
            <a:chOff x="0" y="0"/>
            <a:chExt cx="4665113" cy="5977710"/>
          </a:xfrm>
        </p:grpSpPr>
        <p:pic>
          <p:nvPicPr>
            <p:cNvPr name="Picture 5" id="5"/>
            <p:cNvPicPr>
              <a:picLocks noChangeAspect="true"/>
            </p:cNvPicPr>
            <p:nvPr/>
          </p:nvPicPr>
          <p:blipFill>
            <a:blip r:embed="rId3"/>
            <a:srcRect l="25143" t="0" r="25143" b="0"/>
            <a:stretch>
              <a:fillRect/>
            </a:stretch>
          </p:blipFill>
          <p:spPr>
            <a:xfrm flipH="false" flipV="false">
              <a:off x="0" y="0"/>
              <a:ext cx="4665113" cy="5977710"/>
            </a:xfrm>
            <a:prstGeom prst="rect">
              <a:avLst/>
            </a:prstGeom>
          </p:spPr>
        </p:pic>
      </p:grpSp>
      <p:sp>
        <p:nvSpPr>
          <p:cNvPr name="Freeform 6" id="6"/>
          <p:cNvSpPr/>
          <p:nvPr/>
        </p:nvSpPr>
        <p:spPr>
          <a:xfrm flipH="false" flipV="false" rot="0">
            <a:off x="1028700" y="729891"/>
            <a:ext cx="1027682" cy="814672"/>
          </a:xfrm>
          <a:custGeom>
            <a:avLst/>
            <a:gdLst/>
            <a:ahLst/>
            <a:cxnLst/>
            <a:rect r="r" b="b" t="t" l="l"/>
            <a:pathLst>
              <a:path h="814672" w="1027682">
                <a:moveTo>
                  <a:pt x="0" y="0"/>
                </a:moveTo>
                <a:lnTo>
                  <a:pt x="1027682" y="0"/>
                </a:lnTo>
                <a:lnTo>
                  <a:pt x="1027682" y="814671"/>
                </a:lnTo>
                <a:lnTo>
                  <a:pt x="0" y="8146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6684564" y="9301438"/>
            <a:ext cx="1971124" cy="197112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9" id="9"/>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0" id="10"/>
          <p:cNvGrpSpPr/>
          <p:nvPr/>
        </p:nvGrpSpPr>
        <p:grpSpPr>
          <a:xfrm rot="0">
            <a:off x="8490180" y="2071380"/>
            <a:ext cx="223236" cy="22323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3" id="13"/>
          <p:cNvGrpSpPr/>
          <p:nvPr/>
        </p:nvGrpSpPr>
        <p:grpSpPr>
          <a:xfrm rot="0">
            <a:off x="16684564" y="8712272"/>
            <a:ext cx="1092056" cy="109205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5" id="1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TextBox 16" id="16"/>
          <p:cNvSpPr txBox="true"/>
          <p:nvPr/>
        </p:nvSpPr>
        <p:spPr>
          <a:xfrm rot="0">
            <a:off x="6623664" y="2265909"/>
            <a:ext cx="11644744" cy="7143341"/>
          </a:xfrm>
          <a:prstGeom prst="rect">
            <a:avLst/>
          </a:prstGeom>
        </p:spPr>
        <p:txBody>
          <a:bodyPr anchor="t" rtlCol="false" tIns="0" lIns="0" bIns="0" rIns="0">
            <a:spAutoFit/>
          </a:bodyPr>
          <a:lstStyle/>
          <a:p>
            <a:pPr algn="l">
              <a:lnSpc>
                <a:spcPts val="4383"/>
              </a:lnSpc>
            </a:pPr>
            <a:r>
              <a:rPr lang="en-US" sz="2578">
                <a:solidFill>
                  <a:srgbClr val="FFFFFF">
                    <a:alpha val="80000"/>
                  </a:srgbClr>
                </a:solidFill>
                <a:latin typeface="Open Sans"/>
                <a:ea typeface="Open Sans"/>
                <a:cs typeface="Open Sans"/>
                <a:sym typeface="Open Sans"/>
              </a:rPr>
              <a:t>Le marketing de contenu consiste à créer et partager du contenu utile et intéressant pour une audience ciblée. Aujourd’hui, il représente l’un des leviers les plus importants des stratégies marketing modernes. Grâce aux articles, vidéos, infographies ou publications sur les réseaux sociaux, les marques peuvent établir une relation de confiance avec leur public tout en renforçant leur visibilité.</a:t>
            </a:r>
          </a:p>
          <a:p>
            <a:pPr algn="l" marL="0" indent="0" lvl="0">
              <a:lnSpc>
                <a:spcPts val="4383"/>
              </a:lnSpc>
              <a:spcBef>
                <a:spcPct val="0"/>
              </a:spcBef>
            </a:pPr>
            <a:r>
              <a:rPr lang="en-US" sz="2578">
                <a:solidFill>
                  <a:srgbClr val="FFFFFF">
                    <a:alpha val="80000"/>
                  </a:srgbClr>
                </a:solidFill>
                <a:latin typeface="Open Sans"/>
                <a:ea typeface="Open Sans"/>
                <a:cs typeface="Open Sans"/>
                <a:sym typeface="Open Sans"/>
              </a:rPr>
              <a:t>Ce marketing ne se limite plus à promouvoir un produit ,il répond aux besoins d’information, d’inspiration et de divertissement des consommateurs. Il est ainsi devenu un outil essentiel pour créer une relation durable et authentique avec l’audience.</a:t>
            </a:r>
          </a:p>
          <a:p>
            <a:pPr algn="l" marL="0" indent="0" lvl="0">
              <a:lnSpc>
                <a:spcPts val="4383"/>
              </a:lnSpc>
              <a:spcBef>
                <a:spcPct val="0"/>
              </a:spcBef>
            </a:pPr>
          </a:p>
          <a:p>
            <a:pPr algn="l" marL="0" indent="0" lvl="0">
              <a:lnSpc>
                <a:spcPts val="4383"/>
              </a:lnSpc>
              <a:spcBef>
                <a:spcPct val="0"/>
              </a:spcBef>
            </a:pPr>
          </a:p>
          <a:p>
            <a:pPr algn="l" marL="0" indent="0" lvl="0">
              <a:lnSpc>
                <a:spcPts val="4383"/>
              </a:lnSpc>
              <a:spcBef>
                <a:spcPct val="0"/>
              </a:spcBef>
            </a:pPr>
          </a:p>
        </p:txBody>
      </p:sp>
      <p:sp>
        <p:nvSpPr>
          <p:cNvPr name="Freeform 17" id="17"/>
          <p:cNvSpPr/>
          <p:nvPr/>
        </p:nvSpPr>
        <p:spPr>
          <a:xfrm flipH="false" flipV="false" rot="0">
            <a:off x="6623911" y="9258300"/>
            <a:ext cx="1027682" cy="814672"/>
          </a:xfrm>
          <a:custGeom>
            <a:avLst/>
            <a:gdLst/>
            <a:ahLst/>
            <a:cxnLst/>
            <a:rect r="r" b="b" t="t" l="l"/>
            <a:pathLst>
              <a:path h="814672" w="1027682">
                <a:moveTo>
                  <a:pt x="0" y="0"/>
                </a:moveTo>
                <a:lnTo>
                  <a:pt x="1027682" y="0"/>
                </a:lnTo>
                <a:lnTo>
                  <a:pt x="1027682" y="814672"/>
                </a:lnTo>
                <a:lnTo>
                  <a:pt x="0" y="8146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6170723" y="889885"/>
            <a:ext cx="1027682" cy="814672"/>
          </a:xfrm>
          <a:custGeom>
            <a:avLst/>
            <a:gdLst/>
            <a:ahLst/>
            <a:cxnLst/>
            <a:rect r="r" b="b" t="t" l="l"/>
            <a:pathLst>
              <a:path h="814672" w="1027682">
                <a:moveTo>
                  <a:pt x="0" y="0"/>
                </a:moveTo>
                <a:lnTo>
                  <a:pt x="1027682" y="0"/>
                </a:lnTo>
                <a:lnTo>
                  <a:pt x="1027682" y="814672"/>
                </a:lnTo>
                <a:lnTo>
                  <a:pt x="0" y="8146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7651593" y="1028700"/>
            <a:ext cx="8415794" cy="1063888"/>
          </a:xfrm>
          <a:prstGeom prst="rect">
            <a:avLst/>
          </a:prstGeom>
        </p:spPr>
        <p:txBody>
          <a:bodyPr anchor="t" rtlCol="false" tIns="0" lIns="0" bIns="0" rIns="0">
            <a:spAutoFit/>
          </a:bodyPr>
          <a:lstStyle/>
          <a:p>
            <a:pPr algn="l">
              <a:lnSpc>
                <a:spcPts val="8377"/>
              </a:lnSpc>
            </a:pPr>
            <a:r>
              <a:rPr lang="en-US" sz="6980" b="true">
                <a:solidFill>
                  <a:srgbClr val="FFFFFF"/>
                </a:solidFill>
                <a:latin typeface="Montserrat Bold"/>
                <a:ea typeface="Montserrat Bold"/>
                <a:cs typeface="Montserrat Bold"/>
                <a:sym typeface="Montserrat Bold"/>
              </a:rPr>
              <a:t>Introduction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2927940" y="1718341"/>
            <a:ext cx="5360060" cy="6850318"/>
            <a:chOff x="0" y="0"/>
            <a:chExt cx="7146747" cy="9133757"/>
          </a:xfrm>
        </p:grpSpPr>
        <p:pic>
          <p:nvPicPr>
            <p:cNvPr name="Picture 3" id="3"/>
            <p:cNvPicPr>
              <a:picLocks noChangeAspect="true"/>
            </p:cNvPicPr>
            <p:nvPr/>
          </p:nvPicPr>
          <p:blipFill>
            <a:blip r:embed="rId2"/>
            <a:srcRect l="30982" t="0" r="16949" b="0"/>
            <a:stretch>
              <a:fillRect/>
            </a:stretch>
          </p:blipFill>
          <p:spPr>
            <a:xfrm flipH="false" flipV="false">
              <a:off x="0" y="0"/>
              <a:ext cx="7146747" cy="9133757"/>
            </a:xfrm>
            <a:prstGeom prst="rect">
              <a:avLst/>
            </a:prstGeom>
          </p:spPr>
        </p:pic>
      </p:grpSp>
      <p:grpSp>
        <p:nvGrpSpPr>
          <p:cNvPr name="Group 4" id="4"/>
          <p:cNvGrpSpPr/>
          <p:nvPr/>
        </p:nvGrpSpPr>
        <p:grpSpPr>
          <a:xfrm rot="0">
            <a:off x="10140984" y="308870"/>
            <a:ext cx="3498835" cy="4483282"/>
            <a:chOff x="0" y="0"/>
            <a:chExt cx="4665113" cy="5977710"/>
          </a:xfrm>
        </p:grpSpPr>
        <p:pic>
          <p:nvPicPr>
            <p:cNvPr name="Picture 5" id="5"/>
            <p:cNvPicPr>
              <a:picLocks noChangeAspect="true"/>
            </p:cNvPicPr>
            <p:nvPr/>
          </p:nvPicPr>
          <p:blipFill>
            <a:blip r:embed="rId3"/>
            <a:srcRect l="14449" t="0" r="33497" b="0"/>
            <a:stretch>
              <a:fillRect/>
            </a:stretch>
          </p:blipFill>
          <p:spPr>
            <a:xfrm flipH="false" flipV="false">
              <a:off x="0" y="0"/>
              <a:ext cx="4665113" cy="5977710"/>
            </a:xfrm>
            <a:prstGeom prst="rect">
              <a:avLst/>
            </a:prstGeom>
          </p:spPr>
        </p:pic>
      </p:grpSp>
      <p:grpSp>
        <p:nvGrpSpPr>
          <p:cNvPr name="Group 6" id="6"/>
          <p:cNvGrpSpPr/>
          <p:nvPr/>
        </p:nvGrpSpPr>
        <p:grpSpPr>
          <a:xfrm rot="0">
            <a:off x="-785986" y="9526944"/>
            <a:ext cx="1971124" cy="197112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9" id="9"/>
          <p:cNvGrpSpPr/>
          <p:nvPr/>
        </p:nvGrpSpPr>
        <p:grpSpPr>
          <a:xfrm rot="0">
            <a:off x="199576" y="9457876"/>
            <a:ext cx="829124" cy="82912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Freeform 12" id="12"/>
          <p:cNvSpPr/>
          <p:nvPr/>
        </p:nvSpPr>
        <p:spPr>
          <a:xfrm flipH="false" flipV="false" rot="0">
            <a:off x="16381190" y="9258300"/>
            <a:ext cx="1027682" cy="814672"/>
          </a:xfrm>
          <a:custGeom>
            <a:avLst/>
            <a:gdLst/>
            <a:ahLst/>
            <a:cxnLst/>
            <a:rect r="r" b="b" t="t" l="l"/>
            <a:pathLst>
              <a:path h="814672" w="1027682">
                <a:moveTo>
                  <a:pt x="0" y="0"/>
                </a:moveTo>
                <a:lnTo>
                  <a:pt x="1027682" y="0"/>
                </a:lnTo>
                <a:lnTo>
                  <a:pt x="1027682" y="814672"/>
                </a:lnTo>
                <a:lnTo>
                  <a:pt x="0" y="8146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231618" y="729891"/>
            <a:ext cx="1027682" cy="814672"/>
          </a:xfrm>
          <a:custGeom>
            <a:avLst/>
            <a:gdLst/>
            <a:ahLst/>
            <a:cxnLst/>
            <a:rect r="r" b="b" t="t" l="l"/>
            <a:pathLst>
              <a:path h="814672" w="1027682">
                <a:moveTo>
                  <a:pt x="0" y="0"/>
                </a:moveTo>
                <a:lnTo>
                  <a:pt x="1027682" y="0"/>
                </a:lnTo>
                <a:lnTo>
                  <a:pt x="1027682" y="814671"/>
                </a:lnTo>
                <a:lnTo>
                  <a:pt x="0" y="8146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4" id="14"/>
          <p:cNvGrpSpPr/>
          <p:nvPr/>
        </p:nvGrpSpPr>
        <p:grpSpPr>
          <a:xfrm rot="0">
            <a:off x="10140984" y="5803718"/>
            <a:ext cx="3498835" cy="4483282"/>
            <a:chOff x="0" y="0"/>
            <a:chExt cx="4665113" cy="5977710"/>
          </a:xfrm>
        </p:grpSpPr>
        <p:pic>
          <p:nvPicPr>
            <p:cNvPr name="Picture 15" id="15"/>
            <p:cNvPicPr>
              <a:picLocks noChangeAspect="true"/>
            </p:cNvPicPr>
            <p:nvPr/>
          </p:nvPicPr>
          <p:blipFill>
            <a:blip r:embed="rId6"/>
            <a:srcRect l="23986" t="0" r="23986" b="0"/>
            <a:stretch>
              <a:fillRect/>
            </a:stretch>
          </p:blipFill>
          <p:spPr>
            <a:xfrm flipH="false" flipV="false">
              <a:off x="0" y="0"/>
              <a:ext cx="4665113" cy="5977710"/>
            </a:xfrm>
            <a:prstGeom prst="rect">
              <a:avLst/>
            </a:prstGeom>
          </p:spPr>
        </p:pic>
      </p:grpSp>
      <p:sp>
        <p:nvSpPr>
          <p:cNvPr name="TextBox 16" id="16"/>
          <p:cNvSpPr txBox="true"/>
          <p:nvPr/>
        </p:nvSpPr>
        <p:spPr>
          <a:xfrm rot="0">
            <a:off x="482672" y="485775"/>
            <a:ext cx="9404029" cy="1085850"/>
          </a:xfrm>
          <a:prstGeom prst="rect">
            <a:avLst/>
          </a:prstGeom>
        </p:spPr>
        <p:txBody>
          <a:bodyPr anchor="t" rtlCol="false" tIns="0" lIns="0" bIns="0" rIns="0">
            <a:spAutoFit/>
          </a:bodyPr>
          <a:lstStyle/>
          <a:p>
            <a:pPr algn="l">
              <a:lnSpc>
                <a:spcPts val="4297"/>
              </a:lnSpc>
            </a:pPr>
            <a:r>
              <a:rPr lang="en-US" sz="3580" b="true">
                <a:solidFill>
                  <a:srgbClr val="FFFFFF"/>
                </a:solidFill>
                <a:latin typeface="Montserrat Bold"/>
                <a:ea typeface="Montserrat Bold"/>
                <a:cs typeface="Montserrat Bold"/>
                <a:sym typeface="Montserrat Bold"/>
              </a:rPr>
              <a:t>II. </a:t>
            </a:r>
            <a:r>
              <a:rPr lang="en-US" sz="3580" b="true">
                <a:solidFill>
                  <a:srgbClr val="FFFFFF"/>
                </a:solidFill>
                <a:latin typeface="Montserrat Bold"/>
                <a:ea typeface="Montserrat Bold"/>
                <a:cs typeface="Montserrat Bold"/>
                <a:sym typeface="Montserrat Bold"/>
              </a:rPr>
              <a:t>Les différents types de contenu utilisés en marketing</a:t>
            </a:r>
          </a:p>
        </p:txBody>
      </p:sp>
      <p:sp>
        <p:nvSpPr>
          <p:cNvPr name="TextBox 17" id="17"/>
          <p:cNvSpPr txBox="true"/>
          <p:nvPr/>
        </p:nvSpPr>
        <p:spPr>
          <a:xfrm rot="0">
            <a:off x="614138" y="1777618"/>
            <a:ext cx="9032971" cy="8467725"/>
          </a:xfrm>
          <a:prstGeom prst="rect">
            <a:avLst/>
          </a:prstGeom>
        </p:spPr>
        <p:txBody>
          <a:bodyPr anchor="t" rtlCol="false" tIns="0" lIns="0" bIns="0" rIns="0">
            <a:spAutoFit/>
          </a:bodyPr>
          <a:lstStyle/>
          <a:p>
            <a:pPr algn="l" marL="453390" indent="-226695" lvl="1">
              <a:lnSpc>
                <a:spcPts val="3569"/>
              </a:lnSpc>
              <a:spcBef>
                <a:spcPct val="0"/>
              </a:spcBef>
              <a:buAutoNum type="arabicPeriod" startAt="1"/>
            </a:pPr>
            <a:r>
              <a:rPr lang="en-US" sz="2100">
                <a:solidFill>
                  <a:srgbClr val="FFFFFF">
                    <a:alpha val="80000"/>
                  </a:srgbClr>
                </a:solidFill>
                <a:latin typeface="Open Sans"/>
                <a:ea typeface="Open Sans"/>
                <a:cs typeface="Open Sans"/>
                <a:sym typeface="Open Sans"/>
              </a:rPr>
              <a:t>Blogging </a:t>
            </a:r>
            <a:r>
              <a:rPr lang="en-US" sz="2100" strike="noStrike" u="none">
                <a:solidFill>
                  <a:srgbClr val="FFFFFF">
                    <a:alpha val="80000"/>
                  </a:srgbClr>
                </a:solidFill>
                <a:latin typeface="Open Sans"/>
                <a:ea typeface="Open Sans"/>
                <a:cs typeface="Open Sans"/>
                <a:sym typeface="Open Sans"/>
              </a:rPr>
              <a:t>et articles</a:t>
            </a:r>
          </a:p>
          <a:p>
            <a:pPr algn="l" marL="906780" indent="-302260" lvl="2">
              <a:lnSpc>
                <a:spcPts val="3569"/>
              </a:lnSpc>
              <a:spcBef>
                <a:spcPct val="0"/>
              </a:spcBef>
              <a:buFont typeface="Arial"/>
              <a:buChar char="⚬"/>
            </a:pPr>
            <a:r>
              <a:rPr lang="en-US" sz="2100" strike="noStrike" u="none">
                <a:solidFill>
                  <a:srgbClr val="FFFFFF">
                    <a:alpha val="80000"/>
                  </a:srgbClr>
                </a:solidFill>
                <a:latin typeface="Open Sans"/>
                <a:ea typeface="Open Sans"/>
                <a:cs typeface="Open Sans"/>
                <a:sym typeface="Open Sans"/>
              </a:rPr>
              <a:t>Importance du blogging pour améliorer le SEO et offrir un contenu informatif à l’audience.</a:t>
            </a:r>
          </a:p>
          <a:p>
            <a:pPr algn="l" marL="453390" indent="-226695" lvl="1">
              <a:lnSpc>
                <a:spcPts val="3569"/>
              </a:lnSpc>
              <a:spcBef>
                <a:spcPct val="0"/>
              </a:spcBef>
              <a:buAutoNum type="arabicPeriod" startAt="1"/>
            </a:pPr>
            <a:r>
              <a:rPr lang="en-US" sz="2100" strike="noStrike" u="none">
                <a:solidFill>
                  <a:srgbClr val="FFFFFF">
                    <a:alpha val="80000"/>
                  </a:srgbClr>
                </a:solidFill>
                <a:latin typeface="Open Sans"/>
                <a:ea typeface="Open Sans"/>
                <a:cs typeface="Open Sans"/>
                <a:sym typeface="Open Sans"/>
              </a:rPr>
              <a:t>Vidéos et Webinars</a:t>
            </a:r>
          </a:p>
          <a:p>
            <a:pPr algn="l" marL="906780" indent="-302260" lvl="2">
              <a:lnSpc>
                <a:spcPts val="3569"/>
              </a:lnSpc>
              <a:spcBef>
                <a:spcPct val="0"/>
              </a:spcBef>
              <a:buFont typeface="Arial"/>
              <a:buChar char="⚬"/>
            </a:pPr>
            <a:r>
              <a:rPr lang="en-US" sz="2100" strike="noStrike" u="none">
                <a:solidFill>
                  <a:srgbClr val="FFFFFF">
                    <a:alpha val="80000"/>
                  </a:srgbClr>
                </a:solidFill>
                <a:latin typeface="Open Sans"/>
                <a:ea typeface="Open Sans"/>
                <a:cs typeface="Open Sans"/>
                <a:sym typeface="Open Sans"/>
              </a:rPr>
              <a:t>L'essor des vidéos comme outil de communication et d'engagement.</a:t>
            </a:r>
          </a:p>
          <a:p>
            <a:pPr algn="l" marL="906780" indent="-302260" lvl="2">
              <a:lnSpc>
                <a:spcPts val="3569"/>
              </a:lnSpc>
              <a:spcBef>
                <a:spcPct val="0"/>
              </a:spcBef>
              <a:buFont typeface="Arial"/>
              <a:buChar char="⚬"/>
            </a:pPr>
            <a:r>
              <a:rPr lang="en-US" sz="2100" strike="noStrike" u="none">
                <a:solidFill>
                  <a:srgbClr val="FFFFFF">
                    <a:alpha val="80000"/>
                  </a:srgbClr>
                </a:solidFill>
                <a:latin typeface="Open Sans"/>
                <a:ea typeface="Open Sans"/>
                <a:cs typeface="Open Sans"/>
                <a:sym typeface="Open Sans"/>
              </a:rPr>
              <a:t>L’impact des webinars sur la création de communautés.</a:t>
            </a:r>
          </a:p>
          <a:p>
            <a:pPr algn="l" marL="453390" indent="-226695" lvl="1">
              <a:lnSpc>
                <a:spcPts val="3569"/>
              </a:lnSpc>
              <a:spcBef>
                <a:spcPct val="0"/>
              </a:spcBef>
              <a:buAutoNum type="arabicPeriod" startAt="1"/>
            </a:pPr>
            <a:r>
              <a:rPr lang="en-US" sz="2100" strike="noStrike" u="none">
                <a:solidFill>
                  <a:srgbClr val="FFFFFF">
                    <a:alpha val="80000"/>
                  </a:srgbClr>
                </a:solidFill>
                <a:latin typeface="Open Sans"/>
                <a:ea typeface="Open Sans"/>
                <a:cs typeface="Open Sans"/>
                <a:sym typeface="Open Sans"/>
              </a:rPr>
              <a:t>Infographies et visuels</a:t>
            </a:r>
          </a:p>
          <a:p>
            <a:pPr algn="l" marL="906780" indent="-302260" lvl="2">
              <a:lnSpc>
                <a:spcPts val="3569"/>
              </a:lnSpc>
              <a:spcBef>
                <a:spcPct val="0"/>
              </a:spcBef>
              <a:buFont typeface="Arial"/>
              <a:buChar char="⚬"/>
            </a:pPr>
            <a:r>
              <a:rPr lang="en-US" sz="2100" strike="noStrike" u="none">
                <a:solidFill>
                  <a:srgbClr val="FFFFFF">
                    <a:alpha val="80000"/>
                  </a:srgbClr>
                </a:solidFill>
                <a:latin typeface="Open Sans"/>
                <a:ea typeface="Open Sans"/>
                <a:cs typeface="Open Sans"/>
                <a:sym typeface="Open Sans"/>
              </a:rPr>
              <a:t>Comment des éléments visuels peuvent rendre le contenu plus attrayant et compréhensible.</a:t>
            </a:r>
          </a:p>
          <a:p>
            <a:pPr algn="l" marL="453390" indent="-226695" lvl="1">
              <a:lnSpc>
                <a:spcPts val="3569"/>
              </a:lnSpc>
              <a:spcBef>
                <a:spcPct val="0"/>
              </a:spcBef>
              <a:buAutoNum type="arabicPeriod" startAt="1"/>
            </a:pPr>
            <a:r>
              <a:rPr lang="en-US" sz="2100" strike="noStrike" u="none">
                <a:solidFill>
                  <a:srgbClr val="FFFFFF">
                    <a:alpha val="80000"/>
                  </a:srgbClr>
                </a:solidFill>
                <a:latin typeface="Open Sans"/>
                <a:ea typeface="Open Sans"/>
                <a:cs typeface="Open Sans"/>
                <a:sym typeface="Open Sans"/>
              </a:rPr>
              <a:t>Podcasts</a:t>
            </a:r>
          </a:p>
          <a:p>
            <a:pPr algn="l" marL="906780" indent="-302260" lvl="2">
              <a:lnSpc>
                <a:spcPts val="3569"/>
              </a:lnSpc>
              <a:spcBef>
                <a:spcPct val="0"/>
              </a:spcBef>
              <a:buFont typeface="Arial"/>
              <a:buChar char="⚬"/>
            </a:pPr>
            <a:r>
              <a:rPr lang="en-US" sz="2100" strike="noStrike" u="none">
                <a:solidFill>
                  <a:srgbClr val="FFFFFF">
                    <a:alpha val="80000"/>
                  </a:srgbClr>
                </a:solidFill>
                <a:latin typeface="Open Sans"/>
                <a:ea typeface="Open Sans"/>
                <a:cs typeface="Open Sans"/>
                <a:sym typeface="Open Sans"/>
              </a:rPr>
              <a:t>Popularité croissante des podcasts et leur utilité dans une stratégie de contenu diversifiée.</a:t>
            </a:r>
          </a:p>
          <a:p>
            <a:pPr algn="l" marL="453390" indent="-226695" lvl="1">
              <a:lnSpc>
                <a:spcPts val="3569"/>
              </a:lnSpc>
              <a:spcBef>
                <a:spcPct val="0"/>
              </a:spcBef>
              <a:buAutoNum type="arabicPeriod" startAt="1"/>
            </a:pPr>
            <a:r>
              <a:rPr lang="en-US" sz="2100" strike="noStrike" u="none">
                <a:solidFill>
                  <a:srgbClr val="FFFFFF">
                    <a:alpha val="80000"/>
                  </a:srgbClr>
                </a:solidFill>
                <a:latin typeface="Open Sans"/>
                <a:ea typeface="Open Sans"/>
                <a:cs typeface="Open Sans"/>
                <a:sym typeface="Open Sans"/>
              </a:rPr>
              <a:t>Réseaux sociaux et micro-contenus</a:t>
            </a:r>
          </a:p>
          <a:p>
            <a:pPr algn="l" marL="906780" indent="-302260" lvl="2">
              <a:lnSpc>
                <a:spcPts val="3569"/>
              </a:lnSpc>
              <a:spcBef>
                <a:spcPct val="0"/>
              </a:spcBef>
              <a:buFont typeface="Arial"/>
              <a:buChar char="⚬"/>
            </a:pPr>
            <a:r>
              <a:rPr lang="en-US" sz="2100" strike="noStrike" u="none">
                <a:solidFill>
                  <a:srgbClr val="FFFFFF">
                    <a:alpha val="80000"/>
                  </a:srgbClr>
                </a:solidFill>
                <a:latin typeface="Open Sans"/>
                <a:ea typeface="Open Sans"/>
                <a:cs typeface="Open Sans"/>
                <a:sym typeface="Open Sans"/>
              </a:rPr>
              <a:t>Comment le contenu court et viral peut toucher une large audience (tweets, stories, posts Instagram).</a:t>
            </a:r>
          </a:p>
          <a:p>
            <a:pPr algn="l" marL="0" indent="0" lvl="0">
              <a:lnSpc>
                <a:spcPts val="3569"/>
              </a:lnSpc>
              <a:spcBef>
                <a:spcPct val="0"/>
              </a:spcBef>
            </a:pPr>
          </a:p>
          <a:p>
            <a:pPr algn="l" marL="0" indent="0" lvl="0">
              <a:lnSpc>
                <a:spcPts val="3569"/>
              </a:lnSpc>
              <a:spcBef>
                <a:spcPct val="0"/>
              </a:spcBef>
            </a:pPr>
          </a:p>
          <a:p>
            <a:pPr algn="l" marL="0" indent="0" lvl="0">
              <a:lnSpc>
                <a:spcPts val="3569"/>
              </a:lnSpc>
              <a:spcBef>
                <a:spcPct val="0"/>
              </a:spcBef>
            </a:pPr>
          </a:p>
        </p:txBody>
      </p:sp>
      <p:grpSp>
        <p:nvGrpSpPr>
          <p:cNvPr name="Group 18" id="18"/>
          <p:cNvGrpSpPr/>
          <p:nvPr/>
        </p:nvGrpSpPr>
        <p:grpSpPr>
          <a:xfrm rot="0">
            <a:off x="371054" y="7919127"/>
            <a:ext cx="223236" cy="22323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1" id="21"/>
          <p:cNvGrpSpPr/>
          <p:nvPr/>
        </p:nvGrpSpPr>
        <p:grpSpPr>
          <a:xfrm rot="0">
            <a:off x="371054" y="6380378"/>
            <a:ext cx="223236" cy="223236"/>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4" id="24"/>
          <p:cNvGrpSpPr/>
          <p:nvPr/>
        </p:nvGrpSpPr>
        <p:grpSpPr>
          <a:xfrm rot="0">
            <a:off x="371054" y="5024776"/>
            <a:ext cx="223236" cy="22323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6" id="26"/>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7" id="27"/>
          <p:cNvGrpSpPr/>
          <p:nvPr/>
        </p:nvGrpSpPr>
        <p:grpSpPr>
          <a:xfrm rot="0">
            <a:off x="371054" y="3302881"/>
            <a:ext cx="223236" cy="223236"/>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9" id="29"/>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30" id="30"/>
          <p:cNvGrpSpPr/>
          <p:nvPr/>
        </p:nvGrpSpPr>
        <p:grpSpPr>
          <a:xfrm rot="0">
            <a:off x="371054" y="2004192"/>
            <a:ext cx="223236" cy="223236"/>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703328" y="512838"/>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88520" y="5385567"/>
            <a:ext cx="223236" cy="22323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5" id="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6" id="6"/>
          <p:cNvGrpSpPr/>
          <p:nvPr/>
        </p:nvGrpSpPr>
        <p:grpSpPr>
          <a:xfrm rot="0">
            <a:off x="-291680" y="9301438"/>
            <a:ext cx="1971124" cy="197112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9" id="9"/>
          <p:cNvGrpSpPr/>
          <p:nvPr/>
        </p:nvGrpSpPr>
        <p:grpSpPr>
          <a:xfrm rot="0">
            <a:off x="14360786" y="275546"/>
            <a:ext cx="3498835" cy="4020908"/>
            <a:chOff x="0" y="0"/>
            <a:chExt cx="4665113" cy="5361211"/>
          </a:xfrm>
        </p:grpSpPr>
        <p:pic>
          <p:nvPicPr>
            <p:cNvPr name="Picture 10" id="10"/>
            <p:cNvPicPr>
              <a:picLocks noChangeAspect="true"/>
            </p:cNvPicPr>
            <p:nvPr/>
          </p:nvPicPr>
          <p:blipFill>
            <a:blip r:embed="rId4"/>
            <a:srcRect l="49177" t="0" r="4092" b="0"/>
            <a:stretch>
              <a:fillRect/>
            </a:stretch>
          </p:blipFill>
          <p:spPr>
            <a:xfrm flipH="false" flipV="false">
              <a:off x="0" y="0"/>
              <a:ext cx="4665113" cy="5361211"/>
            </a:xfrm>
            <a:prstGeom prst="rect">
              <a:avLst/>
            </a:prstGeom>
          </p:spPr>
        </p:pic>
      </p:grpSp>
      <p:grpSp>
        <p:nvGrpSpPr>
          <p:cNvPr name="Group 11" id="11"/>
          <p:cNvGrpSpPr/>
          <p:nvPr/>
        </p:nvGrpSpPr>
        <p:grpSpPr>
          <a:xfrm rot="0">
            <a:off x="1388520" y="2588880"/>
            <a:ext cx="223236" cy="22323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4" id="14"/>
          <p:cNvGrpSpPr/>
          <p:nvPr/>
        </p:nvGrpSpPr>
        <p:grpSpPr>
          <a:xfrm rot="0">
            <a:off x="1388520" y="7919266"/>
            <a:ext cx="223236" cy="22323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7" id="17"/>
          <p:cNvGrpSpPr/>
          <p:nvPr/>
        </p:nvGrpSpPr>
        <p:grpSpPr>
          <a:xfrm rot="0">
            <a:off x="10641131" y="5273949"/>
            <a:ext cx="223236" cy="22323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9" id="19"/>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0" id="20"/>
          <p:cNvGrpSpPr/>
          <p:nvPr/>
        </p:nvGrpSpPr>
        <p:grpSpPr>
          <a:xfrm rot="0">
            <a:off x="10529513" y="3497580"/>
            <a:ext cx="223236" cy="22323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2" id="22"/>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3" id="23"/>
          <p:cNvGrpSpPr/>
          <p:nvPr/>
        </p:nvGrpSpPr>
        <p:grpSpPr>
          <a:xfrm rot="0">
            <a:off x="16874059" y="9301438"/>
            <a:ext cx="1971124" cy="197112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6" id="26"/>
          <p:cNvGrpSpPr/>
          <p:nvPr/>
        </p:nvGrpSpPr>
        <p:grpSpPr>
          <a:xfrm rot="0">
            <a:off x="10487597" y="275546"/>
            <a:ext cx="3498835" cy="4020908"/>
            <a:chOff x="0" y="0"/>
            <a:chExt cx="4665113" cy="5361211"/>
          </a:xfrm>
        </p:grpSpPr>
        <p:pic>
          <p:nvPicPr>
            <p:cNvPr name="Picture 27" id="27"/>
            <p:cNvPicPr>
              <a:picLocks noChangeAspect="true"/>
            </p:cNvPicPr>
            <p:nvPr/>
          </p:nvPicPr>
          <p:blipFill>
            <a:blip r:embed="rId5"/>
            <a:srcRect l="19254" t="0" r="19254" b="0"/>
            <a:stretch>
              <a:fillRect/>
            </a:stretch>
          </p:blipFill>
          <p:spPr>
            <a:xfrm flipH="false" flipV="false">
              <a:off x="0" y="0"/>
              <a:ext cx="4665113" cy="5361211"/>
            </a:xfrm>
            <a:prstGeom prst="rect">
              <a:avLst/>
            </a:prstGeom>
          </p:spPr>
        </p:pic>
      </p:grpSp>
      <p:grpSp>
        <p:nvGrpSpPr>
          <p:cNvPr name="Group 28" id="28"/>
          <p:cNvGrpSpPr/>
          <p:nvPr/>
        </p:nvGrpSpPr>
        <p:grpSpPr>
          <a:xfrm rot="0">
            <a:off x="10641131" y="7447837"/>
            <a:ext cx="223236" cy="223236"/>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30" id="3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TextBox 31" id="31"/>
          <p:cNvSpPr txBox="true"/>
          <p:nvPr/>
        </p:nvSpPr>
        <p:spPr>
          <a:xfrm rot="0">
            <a:off x="1783207" y="2474580"/>
            <a:ext cx="8530925" cy="7775574"/>
          </a:xfrm>
          <a:prstGeom prst="rect">
            <a:avLst/>
          </a:prstGeom>
        </p:spPr>
        <p:txBody>
          <a:bodyPr anchor="t" rtlCol="false" tIns="0" lIns="0" bIns="0" rIns="0">
            <a:spAutoFit/>
          </a:bodyPr>
          <a:lstStyle/>
          <a:p>
            <a:pPr algn="l">
              <a:lnSpc>
                <a:spcPts val="3230"/>
              </a:lnSpc>
            </a:pPr>
            <a:r>
              <a:rPr lang="en-US" sz="1900" spc="123">
                <a:solidFill>
                  <a:srgbClr val="FFFFFF"/>
                </a:solidFill>
                <a:latin typeface="Poppins"/>
                <a:ea typeface="Poppins"/>
                <a:cs typeface="Poppins"/>
                <a:sym typeface="Poppins"/>
              </a:rPr>
              <a:t>Personnalisatio</a:t>
            </a:r>
            <a:r>
              <a:rPr lang="en-US" sz="1900" spc="123">
                <a:solidFill>
                  <a:srgbClr val="FFFFFF"/>
                </a:solidFill>
                <a:latin typeface="Poppins"/>
                <a:ea typeface="Poppins"/>
                <a:cs typeface="Poppins"/>
                <a:sym typeface="Poppins"/>
              </a:rPr>
              <a:t>n et contenu sur mesure</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L’importance d’adapter le contenu en fonction des segments de l’audience (ex. : contenu spécifique selon les données démographiques, intérêts, comportement).</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Utilisation des données pour créer des expériences de contenu personnalisées.</a:t>
            </a:r>
          </a:p>
          <a:p>
            <a:pPr algn="l">
              <a:lnSpc>
                <a:spcPts val="3230"/>
              </a:lnSpc>
            </a:pPr>
          </a:p>
          <a:p>
            <a:pPr algn="l">
              <a:lnSpc>
                <a:spcPts val="3230"/>
              </a:lnSpc>
            </a:pPr>
            <a:r>
              <a:rPr lang="en-US" sz="1900" spc="123">
                <a:solidFill>
                  <a:srgbClr val="FFFFFF"/>
                </a:solidFill>
                <a:latin typeface="Poppins"/>
                <a:ea typeface="Poppins"/>
                <a:cs typeface="Poppins"/>
                <a:sym typeface="Poppins"/>
              </a:rPr>
              <a:t>SEO et contenu de qualité</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L’optimisation du contenu pour les moteurs de recherche : importance du SEO dans les stratégies de contenu.</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Techn</a:t>
            </a:r>
            <a:r>
              <a:rPr lang="en-US" sz="1900" spc="123">
                <a:solidFill>
                  <a:srgbClr val="FFFFFF"/>
                </a:solidFill>
                <a:latin typeface="Poppins"/>
                <a:ea typeface="Poppins"/>
                <a:cs typeface="Poppins"/>
                <a:sym typeface="Poppins"/>
              </a:rPr>
              <a:t>iques pou</a:t>
            </a:r>
            <a:r>
              <a:rPr lang="en-US" sz="1900" spc="123">
                <a:solidFill>
                  <a:srgbClr val="FFFFFF"/>
                </a:solidFill>
                <a:latin typeface="Poppins"/>
                <a:ea typeface="Poppins"/>
                <a:cs typeface="Poppins"/>
                <a:sym typeface="Poppins"/>
              </a:rPr>
              <a:t>r améliorer la visibilité d’un contenu à travers le SEO (mots-clés, backlinks, expérience utilisateur)</a:t>
            </a:r>
          </a:p>
          <a:p>
            <a:pPr algn="l">
              <a:lnSpc>
                <a:spcPts val="3230"/>
              </a:lnSpc>
            </a:pPr>
          </a:p>
          <a:p>
            <a:pPr algn="l">
              <a:lnSpc>
                <a:spcPts val="3230"/>
              </a:lnSpc>
            </a:pPr>
            <a:r>
              <a:rPr lang="en-US" sz="1900" spc="123">
                <a:solidFill>
                  <a:srgbClr val="FFFFFF"/>
                </a:solidFill>
                <a:latin typeface="Poppins"/>
                <a:ea typeface="Poppins"/>
                <a:cs typeface="Poppins"/>
                <a:sym typeface="Poppins"/>
              </a:rPr>
              <a:t>Storytelling et émotions</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Utiliser des récits pour capter l’attention et générer de l’engagement.</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Comment le storytelling améliore la fidélisation des consommateurs.</a:t>
            </a:r>
          </a:p>
          <a:p>
            <a:pPr algn="l">
              <a:lnSpc>
                <a:spcPts val="3230"/>
              </a:lnSpc>
            </a:pPr>
          </a:p>
        </p:txBody>
      </p:sp>
      <p:sp>
        <p:nvSpPr>
          <p:cNvPr name="TextBox 32" id="32"/>
          <p:cNvSpPr txBox="true"/>
          <p:nvPr/>
        </p:nvSpPr>
        <p:spPr>
          <a:xfrm rot="0">
            <a:off x="2013696" y="770769"/>
            <a:ext cx="8300435" cy="1257300"/>
          </a:xfrm>
          <a:prstGeom prst="rect">
            <a:avLst/>
          </a:prstGeom>
        </p:spPr>
        <p:txBody>
          <a:bodyPr anchor="t" rtlCol="false" tIns="0" lIns="0" bIns="0" rIns="0">
            <a:spAutoFit/>
          </a:bodyPr>
          <a:lstStyle/>
          <a:p>
            <a:pPr algn="l">
              <a:lnSpc>
                <a:spcPts val="5017"/>
              </a:lnSpc>
            </a:pPr>
            <a:r>
              <a:rPr lang="en-US" sz="4180" b="true">
                <a:solidFill>
                  <a:srgbClr val="FFFFFF"/>
                </a:solidFill>
                <a:latin typeface="Montserrat Bold"/>
                <a:ea typeface="Montserrat Bold"/>
                <a:cs typeface="Montserrat Bold"/>
                <a:sym typeface="Montserrat Bold"/>
              </a:rPr>
              <a:t>III. Les nouvelles stratégies de marketing de contenu</a:t>
            </a:r>
          </a:p>
        </p:txBody>
      </p:sp>
      <p:sp>
        <p:nvSpPr>
          <p:cNvPr name="TextBox 33" id="33"/>
          <p:cNvSpPr txBox="true"/>
          <p:nvPr/>
        </p:nvSpPr>
        <p:spPr>
          <a:xfrm rot="0">
            <a:off x="10975167" y="5159649"/>
            <a:ext cx="7312833" cy="4908549"/>
          </a:xfrm>
          <a:prstGeom prst="rect">
            <a:avLst/>
          </a:prstGeom>
        </p:spPr>
        <p:txBody>
          <a:bodyPr anchor="t" rtlCol="false" tIns="0" lIns="0" bIns="0" rIns="0">
            <a:spAutoFit/>
          </a:bodyPr>
          <a:lstStyle/>
          <a:p>
            <a:pPr algn="l">
              <a:lnSpc>
                <a:spcPts val="3230"/>
              </a:lnSpc>
            </a:pPr>
            <a:r>
              <a:rPr lang="en-US" sz="1900" spc="123">
                <a:solidFill>
                  <a:srgbClr val="FFFFFF"/>
                </a:solidFill>
                <a:latin typeface="Poppins"/>
                <a:ea typeface="Poppins"/>
                <a:cs typeface="Poppins"/>
                <a:sym typeface="Poppins"/>
              </a:rPr>
              <a:t>M</a:t>
            </a:r>
            <a:r>
              <a:rPr lang="en-US" sz="1900" spc="123">
                <a:solidFill>
                  <a:srgbClr val="FFFFFF"/>
                </a:solidFill>
                <a:latin typeface="Poppins"/>
                <a:ea typeface="Poppins"/>
                <a:cs typeface="Poppins"/>
                <a:sym typeface="Poppins"/>
              </a:rPr>
              <a:t>arketing d’influence et contenu co-créé</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Le rôle des influenceurs et des collaborations pour générer du contenu authentique et atteindre de nouvelles audiences.</a:t>
            </a:r>
          </a:p>
          <a:p>
            <a:pPr algn="l">
              <a:lnSpc>
                <a:spcPts val="3230"/>
              </a:lnSpc>
            </a:pPr>
          </a:p>
          <a:p>
            <a:pPr algn="l">
              <a:lnSpc>
                <a:spcPts val="3230"/>
              </a:lnSpc>
            </a:pPr>
            <a:r>
              <a:rPr lang="en-US" sz="1900" spc="123">
                <a:solidFill>
                  <a:srgbClr val="FFFFFF"/>
                </a:solidFill>
                <a:latin typeface="Poppins"/>
                <a:ea typeface="Poppins"/>
                <a:cs typeface="Poppins"/>
                <a:sym typeface="Poppins"/>
              </a:rPr>
              <a:t>Automatisation du contenu</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Outils et technologies pour automatiser la production et la distribution de contenu tout en restant pertinent.</a:t>
            </a:r>
          </a:p>
          <a:p>
            <a:pPr algn="l" marL="410213" indent="-205106" lvl="1">
              <a:lnSpc>
                <a:spcPts val="3230"/>
              </a:lnSpc>
              <a:buFont typeface="Arial"/>
              <a:buChar char="•"/>
            </a:pPr>
            <a:r>
              <a:rPr lang="en-US" sz="1900" spc="123">
                <a:solidFill>
                  <a:srgbClr val="FFFFFF"/>
                </a:solidFill>
                <a:latin typeface="Poppins"/>
                <a:ea typeface="Poppins"/>
                <a:cs typeface="Poppins"/>
                <a:sym typeface="Poppins"/>
              </a:rPr>
              <a:t>Exemples d’outils : IA, chatbots, plateformes de gestion de contenu.</a:t>
            </a:r>
          </a:p>
          <a:p>
            <a:pPr algn="l">
              <a:lnSpc>
                <a:spcPts val="323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368510" y="322291"/>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91680" y="9301438"/>
            <a:ext cx="1971124" cy="197112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5" id="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6" id="6"/>
          <p:cNvGrpSpPr/>
          <p:nvPr/>
        </p:nvGrpSpPr>
        <p:grpSpPr>
          <a:xfrm rot="0">
            <a:off x="0" y="2058363"/>
            <a:ext cx="4370056" cy="6022865"/>
            <a:chOff x="0" y="0"/>
            <a:chExt cx="5826741" cy="8030486"/>
          </a:xfrm>
        </p:grpSpPr>
        <p:pic>
          <p:nvPicPr>
            <p:cNvPr name="Picture 7" id="7"/>
            <p:cNvPicPr>
              <a:picLocks noChangeAspect="true"/>
            </p:cNvPicPr>
            <p:nvPr/>
          </p:nvPicPr>
          <p:blipFill>
            <a:blip r:embed="rId4"/>
            <a:srcRect l="36691" t="0" r="21678" b="0"/>
            <a:stretch>
              <a:fillRect/>
            </a:stretch>
          </p:blipFill>
          <p:spPr>
            <a:xfrm flipH="false" flipV="false">
              <a:off x="0" y="0"/>
              <a:ext cx="5826741" cy="8030486"/>
            </a:xfrm>
            <a:prstGeom prst="rect">
              <a:avLst/>
            </a:prstGeom>
          </p:spPr>
        </p:pic>
      </p:grpSp>
      <p:grpSp>
        <p:nvGrpSpPr>
          <p:cNvPr name="Group 8" id="8"/>
          <p:cNvGrpSpPr/>
          <p:nvPr/>
        </p:nvGrpSpPr>
        <p:grpSpPr>
          <a:xfrm rot="0">
            <a:off x="16836619" y="9258300"/>
            <a:ext cx="1971124" cy="197112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Freeform 11" id="11"/>
          <p:cNvSpPr/>
          <p:nvPr/>
        </p:nvSpPr>
        <p:spPr>
          <a:xfrm flipH="false" flipV="false" rot="0">
            <a:off x="16608556" y="322291"/>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4473219" y="2809408"/>
            <a:ext cx="223236" cy="22323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5" id="15"/>
          <p:cNvGrpSpPr/>
          <p:nvPr/>
        </p:nvGrpSpPr>
        <p:grpSpPr>
          <a:xfrm rot="0">
            <a:off x="4473219" y="4846559"/>
            <a:ext cx="223236" cy="22323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7" id="1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8" id="18"/>
          <p:cNvGrpSpPr/>
          <p:nvPr/>
        </p:nvGrpSpPr>
        <p:grpSpPr>
          <a:xfrm rot="0">
            <a:off x="4473219" y="7101443"/>
            <a:ext cx="223236" cy="22323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1" id="21"/>
          <p:cNvGrpSpPr/>
          <p:nvPr/>
        </p:nvGrpSpPr>
        <p:grpSpPr>
          <a:xfrm rot="0">
            <a:off x="13915859" y="2058363"/>
            <a:ext cx="4370056" cy="6022865"/>
            <a:chOff x="0" y="0"/>
            <a:chExt cx="5826741" cy="8030486"/>
          </a:xfrm>
        </p:grpSpPr>
        <p:pic>
          <p:nvPicPr>
            <p:cNvPr name="Picture 22" id="22"/>
            <p:cNvPicPr>
              <a:picLocks noChangeAspect="true"/>
            </p:cNvPicPr>
            <p:nvPr/>
          </p:nvPicPr>
          <p:blipFill>
            <a:blip r:embed="rId5"/>
            <a:srcRect l="39395" t="0" r="19754" b="0"/>
            <a:stretch>
              <a:fillRect/>
            </a:stretch>
          </p:blipFill>
          <p:spPr>
            <a:xfrm flipH="false" flipV="false">
              <a:off x="0" y="0"/>
              <a:ext cx="5826741" cy="8030486"/>
            </a:xfrm>
            <a:prstGeom prst="rect">
              <a:avLst/>
            </a:prstGeom>
          </p:spPr>
        </p:pic>
      </p:grpSp>
      <p:sp>
        <p:nvSpPr>
          <p:cNvPr name="TextBox 23" id="23"/>
          <p:cNvSpPr txBox="true"/>
          <p:nvPr/>
        </p:nvSpPr>
        <p:spPr>
          <a:xfrm rot="0">
            <a:off x="4799618" y="2704633"/>
            <a:ext cx="8871816" cy="6994525"/>
          </a:xfrm>
          <a:prstGeom prst="rect">
            <a:avLst/>
          </a:prstGeom>
        </p:spPr>
        <p:txBody>
          <a:bodyPr anchor="t" rtlCol="false" tIns="0" lIns="0" bIns="0" rIns="0">
            <a:spAutoFit/>
          </a:bodyPr>
          <a:lstStyle/>
          <a:p>
            <a:pPr algn="l">
              <a:lnSpc>
                <a:spcPts val="3739"/>
              </a:lnSpc>
              <a:spcBef>
                <a:spcPct val="0"/>
              </a:spcBef>
            </a:pPr>
            <a:r>
              <a:rPr lang="en-US" sz="2199">
                <a:solidFill>
                  <a:srgbClr val="FFFFFF">
                    <a:alpha val="80000"/>
                  </a:srgbClr>
                </a:solidFill>
                <a:latin typeface="Open Sans"/>
                <a:ea typeface="Open Sans"/>
                <a:cs typeface="Open Sans"/>
                <a:sym typeface="Open Sans"/>
              </a:rPr>
              <a:t>S</a:t>
            </a:r>
            <a:r>
              <a:rPr lang="en-US" sz="2199" strike="noStrike" u="none">
                <a:solidFill>
                  <a:srgbClr val="FFFFFF">
                    <a:alpha val="80000"/>
                  </a:srgbClr>
                </a:solidFill>
                <a:latin typeface="Open Sans"/>
                <a:ea typeface="Open Sans"/>
                <a:cs typeface="Open Sans"/>
                <a:sym typeface="Open Sans"/>
              </a:rPr>
              <a:t>aturation de l’audience et compétition</a:t>
            </a:r>
          </a:p>
          <a:p>
            <a:pPr algn="l" marL="474979" indent="-237490" lvl="1">
              <a:lnSpc>
                <a:spcPts val="3739"/>
              </a:lnSpc>
              <a:spcBef>
                <a:spcPct val="0"/>
              </a:spcBef>
              <a:buFont typeface="Arial"/>
              <a:buChar char="•"/>
            </a:pPr>
            <a:r>
              <a:rPr lang="en-US" sz="2199" strike="noStrike" u="none">
                <a:solidFill>
                  <a:srgbClr val="FFFFFF">
                    <a:alpha val="80000"/>
                  </a:srgbClr>
                </a:solidFill>
                <a:latin typeface="Open Sans"/>
                <a:ea typeface="Open Sans"/>
                <a:cs typeface="Open Sans"/>
                <a:sym typeface="Open Sans"/>
              </a:rPr>
              <a:t>La quantité de contenu disponible peut parfois nuire à l’efficacité des stratégies.</a:t>
            </a:r>
          </a:p>
          <a:p>
            <a:pPr algn="l">
              <a:lnSpc>
                <a:spcPts val="3739"/>
              </a:lnSpc>
              <a:spcBef>
                <a:spcPct val="0"/>
              </a:spcBef>
            </a:pPr>
          </a:p>
          <a:p>
            <a:pPr algn="l">
              <a:lnSpc>
                <a:spcPts val="3739"/>
              </a:lnSpc>
              <a:spcBef>
                <a:spcPct val="0"/>
              </a:spcBef>
            </a:pPr>
            <a:r>
              <a:rPr lang="en-US" sz="2199" strike="noStrike" u="none">
                <a:solidFill>
                  <a:srgbClr val="FFFFFF">
                    <a:alpha val="80000"/>
                  </a:srgbClr>
                </a:solidFill>
                <a:latin typeface="Open Sans"/>
                <a:ea typeface="Open Sans"/>
                <a:cs typeface="Open Sans"/>
                <a:sym typeface="Open Sans"/>
              </a:rPr>
              <a:t>Mesure de la performance</a:t>
            </a:r>
          </a:p>
          <a:p>
            <a:pPr algn="l" marL="474979" indent="-237490" lvl="1">
              <a:lnSpc>
                <a:spcPts val="3739"/>
              </a:lnSpc>
              <a:spcBef>
                <a:spcPct val="0"/>
              </a:spcBef>
              <a:buFont typeface="Arial"/>
              <a:buChar char="•"/>
            </a:pPr>
            <a:r>
              <a:rPr lang="en-US" sz="2199" strike="noStrike" u="none">
                <a:solidFill>
                  <a:srgbClr val="FFFFFF">
                    <a:alpha val="80000"/>
                  </a:srgbClr>
                </a:solidFill>
                <a:latin typeface="Open Sans"/>
                <a:ea typeface="Open Sans"/>
                <a:cs typeface="Open Sans"/>
                <a:sym typeface="Open Sans"/>
              </a:rPr>
              <a:t>Difficulté à mesurer les ROI du marketing de contenu.</a:t>
            </a:r>
          </a:p>
          <a:p>
            <a:pPr algn="l" marL="474979" indent="-237490" lvl="1">
              <a:lnSpc>
                <a:spcPts val="3739"/>
              </a:lnSpc>
              <a:spcBef>
                <a:spcPct val="0"/>
              </a:spcBef>
              <a:buFont typeface="Arial"/>
              <a:buChar char="•"/>
            </a:pPr>
            <a:r>
              <a:rPr lang="en-US" sz="2199" strike="noStrike" u="none">
                <a:solidFill>
                  <a:srgbClr val="FFFFFF">
                    <a:alpha val="80000"/>
                  </a:srgbClr>
                </a:solidFill>
                <a:latin typeface="Open Sans"/>
                <a:ea typeface="Open Sans"/>
                <a:cs typeface="Open Sans"/>
                <a:sym typeface="Open Sans"/>
              </a:rPr>
              <a:t>Outils et indicateurs de performance : engagement, trafic, conversions.</a:t>
            </a:r>
          </a:p>
          <a:p>
            <a:pPr algn="l">
              <a:lnSpc>
                <a:spcPts val="3739"/>
              </a:lnSpc>
              <a:spcBef>
                <a:spcPct val="0"/>
              </a:spcBef>
            </a:pPr>
          </a:p>
          <a:p>
            <a:pPr algn="l">
              <a:lnSpc>
                <a:spcPts val="3909"/>
              </a:lnSpc>
              <a:spcBef>
                <a:spcPct val="0"/>
              </a:spcBef>
            </a:pPr>
            <a:r>
              <a:rPr lang="en-US" sz="2299" strike="noStrike" u="none">
                <a:solidFill>
                  <a:srgbClr val="FFFFFF">
                    <a:alpha val="80000"/>
                  </a:srgbClr>
                </a:solidFill>
                <a:latin typeface="Open Sans"/>
                <a:ea typeface="Open Sans"/>
                <a:cs typeface="Open Sans"/>
                <a:sym typeface="Open Sans"/>
              </a:rPr>
              <a:t>Maintenir la qualité sur le long terme</a:t>
            </a:r>
          </a:p>
          <a:p>
            <a:pPr algn="l" marL="474979" indent="-237490" lvl="1">
              <a:lnSpc>
                <a:spcPts val="3739"/>
              </a:lnSpc>
              <a:spcBef>
                <a:spcPct val="0"/>
              </a:spcBef>
              <a:buFont typeface="Arial"/>
              <a:buChar char="•"/>
            </a:pPr>
            <a:r>
              <a:rPr lang="en-US" sz="2199" strike="noStrike" u="none">
                <a:solidFill>
                  <a:srgbClr val="FFFFFF">
                    <a:alpha val="80000"/>
                  </a:srgbClr>
                </a:solidFill>
                <a:latin typeface="Open Sans"/>
                <a:ea typeface="Open Sans"/>
                <a:cs typeface="Open Sans"/>
                <a:sym typeface="Open Sans"/>
              </a:rPr>
              <a:t>Comment produire un contenu de qualité constante sans sacrifier la créativité ou la pertinence.</a:t>
            </a:r>
          </a:p>
          <a:p>
            <a:pPr algn="l" marL="0" indent="0" lvl="0">
              <a:lnSpc>
                <a:spcPts val="3739"/>
              </a:lnSpc>
              <a:spcBef>
                <a:spcPct val="0"/>
              </a:spcBef>
            </a:pPr>
          </a:p>
          <a:p>
            <a:pPr algn="l" marL="0" indent="0" lvl="0">
              <a:lnSpc>
                <a:spcPts val="3739"/>
              </a:lnSpc>
              <a:spcBef>
                <a:spcPct val="0"/>
              </a:spcBef>
            </a:pPr>
          </a:p>
          <a:p>
            <a:pPr algn="l" marL="0" indent="0" lvl="0">
              <a:lnSpc>
                <a:spcPts val="3739"/>
              </a:lnSpc>
              <a:spcBef>
                <a:spcPct val="0"/>
              </a:spcBef>
            </a:pPr>
          </a:p>
        </p:txBody>
      </p:sp>
      <p:sp>
        <p:nvSpPr>
          <p:cNvPr name="TextBox 24" id="24"/>
          <p:cNvSpPr txBox="true"/>
          <p:nvPr/>
        </p:nvSpPr>
        <p:spPr>
          <a:xfrm rot="0">
            <a:off x="4796393" y="342900"/>
            <a:ext cx="8961781" cy="1381125"/>
          </a:xfrm>
          <a:prstGeom prst="rect">
            <a:avLst/>
          </a:prstGeom>
        </p:spPr>
        <p:txBody>
          <a:bodyPr anchor="t" rtlCol="false" tIns="0" lIns="0" bIns="0" rIns="0">
            <a:spAutoFit/>
          </a:bodyPr>
          <a:lstStyle/>
          <a:p>
            <a:pPr algn="l">
              <a:lnSpc>
                <a:spcPts val="5497"/>
              </a:lnSpc>
            </a:pPr>
            <a:r>
              <a:rPr lang="en-US" sz="4580" b="true">
                <a:solidFill>
                  <a:srgbClr val="FFFFFF"/>
                </a:solidFill>
                <a:latin typeface="Montserrat Bold"/>
                <a:ea typeface="Montserrat Bold"/>
                <a:cs typeface="Montserrat Bold"/>
                <a:sym typeface="Montserrat Bold"/>
              </a:rPr>
              <a:t>V. Challenges et limites du marketing de contenu</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979511" y="567745"/>
            <a:ext cx="5457480" cy="7386678"/>
            <a:chOff x="0" y="0"/>
            <a:chExt cx="7276640" cy="9848904"/>
          </a:xfrm>
        </p:grpSpPr>
        <p:pic>
          <p:nvPicPr>
            <p:cNvPr name="Picture 4" id="4"/>
            <p:cNvPicPr>
              <a:picLocks noChangeAspect="true"/>
            </p:cNvPicPr>
            <p:nvPr/>
          </p:nvPicPr>
          <p:blipFill>
            <a:blip r:embed="rId4"/>
            <a:srcRect l="25701" t="0" r="35510" b="0"/>
            <a:stretch>
              <a:fillRect/>
            </a:stretch>
          </p:blipFill>
          <p:spPr>
            <a:xfrm flipH="false" flipV="false">
              <a:off x="0" y="0"/>
              <a:ext cx="7276640" cy="9848904"/>
            </a:xfrm>
            <a:prstGeom prst="rect">
              <a:avLst/>
            </a:prstGeom>
          </p:spPr>
        </p:pic>
      </p:grpSp>
      <p:grpSp>
        <p:nvGrpSpPr>
          <p:cNvPr name="Group 5" id="5"/>
          <p:cNvGrpSpPr/>
          <p:nvPr/>
        </p:nvGrpSpPr>
        <p:grpSpPr>
          <a:xfrm rot="0">
            <a:off x="9983700" y="1325788"/>
            <a:ext cx="223236" cy="22323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8" id="8"/>
          <p:cNvGrpSpPr/>
          <p:nvPr/>
        </p:nvGrpSpPr>
        <p:grpSpPr>
          <a:xfrm rot="0">
            <a:off x="8899541" y="5725869"/>
            <a:ext cx="9221211" cy="4457109"/>
            <a:chOff x="0" y="0"/>
            <a:chExt cx="2428632" cy="1173889"/>
          </a:xfrm>
        </p:grpSpPr>
        <p:sp>
          <p:nvSpPr>
            <p:cNvPr name="Freeform 9" id="9"/>
            <p:cNvSpPr/>
            <p:nvPr/>
          </p:nvSpPr>
          <p:spPr>
            <a:xfrm flipH="false" flipV="false" rot="0">
              <a:off x="0" y="0"/>
              <a:ext cx="2428632" cy="1173889"/>
            </a:xfrm>
            <a:custGeom>
              <a:avLst/>
              <a:gdLst/>
              <a:ahLst/>
              <a:cxnLst/>
              <a:rect r="r" b="b" t="t" l="l"/>
              <a:pathLst>
                <a:path h="1173889" w="2428632">
                  <a:moveTo>
                    <a:pt x="16792" y="0"/>
                  </a:moveTo>
                  <a:lnTo>
                    <a:pt x="2411840" y="0"/>
                  </a:lnTo>
                  <a:cubicBezTo>
                    <a:pt x="2421114" y="0"/>
                    <a:pt x="2428632" y="7518"/>
                    <a:pt x="2428632" y="16792"/>
                  </a:cubicBezTo>
                  <a:lnTo>
                    <a:pt x="2428632" y="1157097"/>
                  </a:lnTo>
                  <a:cubicBezTo>
                    <a:pt x="2428632" y="1166371"/>
                    <a:pt x="2421114" y="1173889"/>
                    <a:pt x="2411840" y="1173889"/>
                  </a:cubicBezTo>
                  <a:lnTo>
                    <a:pt x="16792" y="1173889"/>
                  </a:lnTo>
                  <a:cubicBezTo>
                    <a:pt x="7518" y="1173889"/>
                    <a:pt x="0" y="1166371"/>
                    <a:pt x="0" y="1157097"/>
                  </a:cubicBezTo>
                  <a:lnTo>
                    <a:pt x="0" y="16792"/>
                  </a:lnTo>
                  <a:cubicBezTo>
                    <a:pt x="0" y="7518"/>
                    <a:pt x="7518" y="0"/>
                    <a:pt x="16792" y="0"/>
                  </a:cubicBezTo>
                  <a:close/>
                </a:path>
              </a:pathLst>
            </a:custGeom>
            <a:gradFill rotWithShape="true">
              <a:gsLst>
                <a:gs pos="0">
                  <a:srgbClr val="4EA46A">
                    <a:alpha val="100000"/>
                  </a:srgbClr>
                </a:gs>
                <a:gs pos="100000">
                  <a:srgbClr val="005C57">
                    <a:alpha val="100000"/>
                  </a:srgbClr>
                </a:gs>
              </a:gsLst>
              <a:lin ang="0"/>
            </a:gradFill>
          </p:spPr>
        </p:sp>
        <p:sp>
          <p:nvSpPr>
            <p:cNvPr name="TextBox 10" id="10"/>
            <p:cNvSpPr txBox="true"/>
            <p:nvPr/>
          </p:nvSpPr>
          <p:spPr>
            <a:xfrm>
              <a:off x="0" y="-28575"/>
              <a:ext cx="2428632" cy="1202464"/>
            </a:xfrm>
            <a:prstGeom prst="rect">
              <a:avLst/>
            </a:prstGeom>
          </p:spPr>
          <p:txBody>
            <a:bodyPr anchor="ctr" rtlCol="false" tIns="50800" lIns="50800" bIns="50800" rIns="50800"/>
            <a:lstStyle/>
            <a:p>
              <a:pPr algn="ctr">
                <a:lnSpc>
                  <a:spcPts val="2799"/>
                </a:lnSpc>
              </a:pPr>
            </a:p>
          </p:txBody>
        </p:sp>
      </p:grpSp>
      <p:sp>
        <p:nvSpPr>
          <p:cNvPr name="Freeform 11" id="11"/>
          <p:cNvSpPr/>
          <p:nvPr/>
        </p:nvSpPr>
        <p:spPr>
          <a:xfrm flipH="false" flipV="false" rot="0">
            <a:off x="16435179"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0019495" y="2494428"/>
            <a:ext cx="6269232" cy="2219325"/>
          </a:xfrm>
          <a:prstGeom prst="rect">
            <a:avLst/>
          </a:prstGeom>
        </p:spPr>
        <p:txBody>
          <a:bodyPr anchor="t" rtlCol="false" tIns="0" lIns="0" bIns="0" rIns="0">
            <a:spAutoFit/>
          </a:bodyPr>
          <a:lstStyle/>
          <a:p>
            <a:pPr algn="l">
              <a:lnSpc>
                <a:spcPts val="5857"/>
              </a:lnSpc>
            </a:pPr>
            <a:r>
              <a:rPr lang="en-US" sz="4880" b="true">
                <a:solidFill>
                  <a:srgbClr val="FFFFFF"/>
                </a:solidFill>
                <a:latin typeface="Montserrat Bold"/>
                <a:ea typeface="Montserrat Bold"/>
                <a:cs typeface="Montserrat Bold"/>
                <a:sym typeface="Montserrat Bold"/>
              </a:rPr>
              <a:t>Etude ddCas : L’exemple de Red Bull</a:t>
            </a:r>
          </a:p>
        </p:txBody>
      </p:sp>
      <p:sp>
        <p:nvSpPr>
          <p:cNvPr name="TextBox 13" id="13"/>
          <p:cNvSpPr txBox="true"/>
          <p:nvPr/>
        </p:nvSpPr>
        <p:spPr>
          <a:xfrm rot="0">
            <a:off x="10371149" y="6163723"/>
            <a:ext cx="6888151" cy="3448051"/>
          </a:xfrm>
          <a:prstGeom prst="rect">
            <a:avLst/>
          </a:prstGeom>
        </p:spPr>
        <p:txBody>
          <a:bodyPr anchor="t" rtlCol="false" tIns="0" lIns="0" bIns="0" rIns="0">
            <a:spAutoFit/>
          </a:bodyPr>
          <a:lstStyle/>
          <a:p>
            <a:pPr algn="ctr" marL="0" indent="0" lvl="0">
              <a:lnSpc>
                <a:spcPts val="4589"/>
              </a:lnSpc>
              <a:spcBef>
                <a:spcPct val="0"/>
              </a:spcBef>
            </a:pPr>
            <a:r>
              <a:rPr lang="en-US" b="true" sz="2699">
                <a:solidFill>
                  <a:srgbClr val="FFFFFF">
                    <a:alpha val="80000"/>
                  </a:srgbClr>
                </a:solidFill>
                <a:latin typeface="Open Sans Bold"/>
                <a:ea typeface="Open Sans Bold"/>
                <a:cs typeface="Open Sans Bold"/>
                <a:sym typeface="Open Sans Bold"/>
              </a:rPr>
              <a:t>P</a:t>
            </a:r>
            <a:r>
              <a:rPr lang="en-US" b="true" sz="2699" strike="noStrike" u="none">
                <a:solidFill>
                  <a:srgbClr val="FFFFFF">
                    <a:alpha val="80000"/>
                  </a:srgbClr>
                </a:solidFill>
                <a:latin typeface="Open Sans Bold"/>
                <a:ea typeface="Open Sans Bold"/>
                <a:cs typeface="Open Sans Bold"/>
                <a:sym typeface="Open Sans Bold"/>
              </a:rPr>
              <a:t>lutôt que de se contenter de publicités classiques pour vendre ses produits, Red Bull a créé un véritable écosystème de contenu qui va bien au-delà de la simple promotion de ses boissons énergétiques.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67394" y="4772954"/>
            <a:ext cx="4865968" cy="5280057"/>
            <a:chOff x="0" y="0"/>
            <a:chExt cx="1281572" cy="1390632"/>
          </a:xfrm>
        </p:grpSpPr>
        <p:sp>
          <p:nvSpPr>
            <p:cNvPr name="Freeform 4" id="4"/>
            <p:cNvSpPr/>
            <p:nvPr/>
          </p:nvSpPr>
          <p:spPr>
            <a:xfrm flipH="false" flipV="false" rot="0">
              <a:off x="0" y="0"/>
              <a:ext cx="1281572" cy="1390632"/>
            </a:xfrm>
            <a:custGeom>
              <a:avLst/>
              <a:gdLst/>
              <a:ahLst/>
              <a:cxnLst/>
              <a:rect r="r" b="b" t="t" l="l"/>
              <a:pathLst>
                <a:path h="1390632" w="1281572">
                  <a:moveTo>
                    <a:pt x="31821" y="0"/>
                  </a:moveTo>
                  <a:lnTo>
                    <a:pt x="1249751" y="0"/>
                  </a:lnTo>
                  <a:cubicBezTo>
                    <a:pt x="1258191" y="0"/>
                    <a:pt x="1266284" y="3353"/>
                    <a:pt x="1272252" y="9320"/>
                  </a:cubicBezTo>
                  <a:cubicBezTo>
                    <a:pt x="1278219" y="15288"/>
                    <a:pt x="1281572" y="23381"/>
                    <a:pt x="1281572" y="31821"/>
                  </a:cubicBezTo>
                  <a:lnTo>
                    <a:pt x="1281572" y="1358812"/>
                  </a:lnTo>
                  <a:cubicBezTo>
                    <a:pt x="1281572" y="1367251"/>
                    <a:pt x="1278219" y="1375345"/>
                    <a:pt x="1272252" y="1381312"/>
                  </a:cubicBezTo>
                  <a:cubicBezTo>
                    <a:pt x="1266284" y="1387280"/>
                    <a:pt x="1258191" y="1390632"/>
                    <a:pt x="1249751" y="1390632"/>
                  </a:cubicBezTo>
                  <a:lnTo>
                    <a:pt x="31821" y="1390632"/>
                  </a:lnTo>
                  <a:cubicBezTo>
                    <a:pt x="23381" y="1390632"/>
                    <a:pt x="15288" y="1387280"/>
                    <a:pt x="9320" y="1381312"/>
                  </a:cubicBezTo>
                  <a:cubicBezTo>
                    <a:pt x="3353" y="1375345"/>
                    <a:pt x="0" y="1367251"/>
                    <a:pt x="0" y="1358812"/>
                  </a:cubicBezTo>
                  <a:lnTo>
                    <a:pt x="0" y="31821"/>
                  </a:lnTo>
                  <a:cubicBezTo>
                    <a:pt x="0" y="23381"/>
                    <a:pt x="3353" y="15288"/>
                    <a:pt x="9320" y="9320"/>
                  </a:cubicBezTo>
                  <a:cubicBezTo>
                    <a:pt x="15288" y="3353"/>
                    <a:pt x="23381" y="0"/>
                    <a:pt x="31821" y="0"/>
                  </a:cubicBezTo>
                  <a:close/>
                </a:path>
              </a:pathLst>
            </a:custGeom>
            <a:gradFill rotWithShape="true">
              <a:gsLst>
                <a:gs pos="0">
                  <a:srgbClr val="4EA46A">
                    <a:alpha val="100000"/>
                  </a:srgbClr>
                </a:gs>
                <a:gs pos="100000">
                  <a:srgbClr val="005C57">
                    <a:alpha val="100000"/>
                  </a:srgbClr>
                </a:gs>
              </a:gsLst>
              <a:lin ang="0"/>
            </a:gradFill>
          </p:spPr>
        </p:sp>
        <p:sp>
          <p:nvSpPr>
            <p:cNvPr name="TextBox 5" id="5"/>
            <p:cNvSpPr txBox="true"/>
            <p:nvPr/>
          </p:nvSpPr>
          <p:spPr>
            <a:xfrm>
              <a:off x="0" y="-28575"/>
              <a:ext cx="1281572" cy="1419207"/>
            </a:xfrm>
            <a:prstGeom prst="rect">
              <a:avLst/>
            </a:prstGeom>
          </p:spPr>
          <p:txBody>
            <a:bodyPr anchor="ctr" rtlCol="false" tIns="50800" lIns="50800" bIns="50800" rIns="50800"/>
            <a:lstStyle/>
            <a:p>
              <a:pPr algn="ctr">
                <a:lnSpc>
                  <a:spcPts val="2799"/>
                </a:lnSpc>
              </a:pPr>
            </a:p>
          </p:txBody>
        </p:sp>
      </p:grpSp>
      <p:grpSp>
        <p:nvGrpSpPr>
          <p:cNvPr name="Group 6" id="6"/>
          <p:cNvGrpSpPr/>
          <p:nvPr/>
        </p:nvGrpSpPr>
        <p:grpSpPr>
          <a:xfrm rot="0">
            <a:off x="6711016" y="4772954"/>
            <a:ext cx="4865968" cy="5280057"/>
            <a:chOff x="0" y="0"/>
            <a:chExt cx="1281572" cy="1390632"/>
          </a:xfrm>
        </p:grpSpPr>
        <p:sp>
          <p:nvSpPr>
            <p:cNvPr name="Freeform 7" id="7"/>
            <p:cNvSpPr/>
            <p:nvPr/>
          </p:nvSpPr>
          <p:spPr>
            <a:xfrm flipH="false" flipV="false" rot="0">
              <a:off x="0" y="0"/>
              <a:ext cx="1281572" cy="1390632"/>
            </a:xfrm>
            <a:custGeom>
              <a:avLst/>
              <a:gdLst/>
              <a:ahLst/>
              <a:cxnLst/>
              <a:rect r="r" b="b" t="t" l="l"/>
              <a:pathLst>
                <a:path h="1390632" w="1281572">
                  <a:moveTo>
                    <a:pt x="31821" y="0"/>
                  </a:moveTo>
                  <a:lnTo>
                    <a:pt x="1249751" y="0"/>
                  </a:lnTo>
                  <a:cubicBezTo>
                    <a:pt x="1258191" y="0"/>
                    <a:pt x="1266284" y="3353"/>
                    <a:pt x="1272252" y="9320"/>
                  </a:cubicBezTo>
                  <a:cubicBezTo>
                    <a:pt x="1278219" y="15288"/>
                    <a:pt x="1281572" y="23381"/>
                    <a:pt x="1281572" y="31821"/>
                  </a:cubicBezTo>
                  <a:lnTo>
                    <a:pt x="1281572" y="1358812"/>
                  </a:lnTo>
                  <a:cubicBezTo>
                    <a:pt x="1281572" y="1367251"/>
                    <a:pt x="1278219" y="1375345"/>
                    <a:pt x="1272252" y="1381312"/>
                  </a:cubicBezTo>
                  <a:cubicBezTo>
                    <a:pt x="1266284" y="1387280"/>
                    <a:pt x="1258191" y="1390632"/>
                    <a:pt x="1249751" y="1390632"/>
                  </a:cubicBezTo>
                  <a:lnTo>
                    <a:pt x="31821" y="1390632"/>
                  </a:lnTo>
                  <a:cubicBezTo>
                    <a:pt x="23381" y="1390632"/>
                    <a:pt x="15288" y="1387280"/>
                    <a:pt x="9320" y="1381312"/>
                  </a:cubicBezTo>
                  <a:cubicBezTo>
                    <a:pt x="3353" y="1375345"/>
                    <a:pt x="0" y="1367251"/>
                    <a:pt x="0" y="1358812"/>
                  </a:cubicBezTo>
                  <a:lnTo>
                    <a:pt x="0" y="31821"/>
                  </a:lnTo>
                  <a:cubicBezTo>
                    <a:pt x="0" y="23381"/>
                    <a:pt x="3353" y="15288"/>
                    <a:pt x="9320" y="9320"/>
                  </a:cubicBezTo>
                  <a:cubicBezTo>
                    <a:pt x="15288" y="3353"/>
                    <a:pt x="23381" y="0"/>
                    <a:pt x="31821" y="0"/>
                  </a:cubicBezTo>
                  <a:close/>
                </a:path>
              </a:pathLst>
            </a:custGeom>
            <a:gradFill rotWithShape="true">
              <a:gsLst>
                <a:gs pos="0">
                  <a:srgbClr val="4EA46A">
                    <a:alpha val="100000"/>
                  </a:srgbClr>
                </a:gs>
                <a:gs pos="100000">
                  <a:srgbClr val="005C57">
                    <a:alpha val="100000"/>
                  </a:srgbClr>
                </a:gs>
              </a:gsLst>
              <a:lin ang="0"/>
            </a:gradFill>
          </p:spPr>
        </p:sp>
        <p:sp>
          <p:nvSpPr>
            <p:cNvPr name="TextBox 8" id="8"/>
            <p:cNvSpPr txBox="true"/>
            <p:nvPr/>
          </p:nvSpPr>
          <p:spPr>
            <a:xfrm>
              <a:off x="0" y="-28575"/>
              <a:ext cx="1281572" cy="1419207"/>
            </a:xfrm>
            <a:prstGeom prst="rect">
              <a:avLst/>
            </a:prstGeom>
          </p:spPr>
          <p:txBody>
            <a:bodyPr anchor="ctr" rtlCol="false" tIns="50800" lIns="50800" bIns="50800" rIns="50800"/>
            <a:lstStyle/>
            <a:p>
              <a:pPr algn="ctr">
                <a:lnSpc>
                  <a:spcPts val="2799"/>
                </a:lnSpc>
              </a:pPr>
            </a:p>
          </p:txBody>
        </p:sp>
      </p:grpSp>
      <p:sp>
        <p:nvSpPr>
          <p:cNvPr name="TextBox 9" id="9"/>
          <p:cNvSpPr txBox="true"/>
          <p:nvPr/>
        </p:nvSpPr>
        <p:spPr>
          <a:xfrm rot="0">
            <a:off x="2623194" y="487287"/>
            <a:ext cx="12600106" cy="1057275"/>
          </a:xfrm>
          <a:prstGeom prst="rect">
            <a:avLst/>
          </a:prstGeom>
        </p:spPr>
        <p:txBody>
          <a:bodyPr anchor="t" rtlCol="false" tIns="0" lIns="0" bIns="0" rIns="0">
            <a:spAutoFit/>
          </a:bodyPr>
          <a:lstStyle/>
          <a:p>
            <a:pPr algn="ctr">
              <a:lnSpc>
                <a:spcPts val="8377"/>
              </a:lnSpc>
            </a:pPr>
            <a:r>
              <a:rPr lang="en-US" sz="6980" b="true">
                <a:solidFill>
                  <a:srgbClr val="FFFFFF"/>
                </a:solidFill>
                <a:latin typeface="Montserrat Bold"/>
                <a:ea typeface="Montserrat Bold"/>
                <a:cs typeface="Montserrat Bold"/>
                <a:sym typeface="Montserrat Bold"/>
              </a:rPr>
              <a:t> Stratégie de contenu :</a:t>
            </a:r>
          </a:p>
        </p:txBody>
      </p:sp>
      <p:grpSp>
        <p:nvGrpSpPr>
          <p:cNvPr name="Group 10" id="10"/>
          <p:cNvGrpSpPr/>
          <p:nvPr/>
        </p:nvGrpSpPr>
        <p:grpSpPr>
          <a:xfrm rot="0">
            <a:off x="11954638" y="4772954"/>
            <a:ext cx="4865968" cy="5280057"/>
            <a:chOff x="0" y="0"/>
            <a:chExt cx="1281572" cy="1390632"/>
          </a:xfrm>
        </p:grpSpPr>
        <p:sp>
          <p:nvSpPr>
            <p:cNvPr name="Freeform 11" id="11"/>
            <p:cNvSpPr/>
            <p:nvPr/>
          </p:nvSpPr>
          <p:spPr>
            <a:xfrm flipH="false" flipV="false" rot="0">
              <a:off x="0" y="0"/>
              <a:ext cx="1281572" cy="1390632"/>
            </a:xfrm>
            <a:custGeom>
              <a:avLst/>
              <a:gdLst/>
              <a:ahLst/>
              <a:cxnLst/>
              <a:rect r="r" b="b" t="t" l="l"/>
              <a:pathLst>
                <a:path h="1390632" w="1281572">
                  <a:moveTo>
                    <a:pt x="31821" y="0"/>
                  </a:moveTo>
                  <a:lnTo>
                    <a:pt x="1249751" y="0"/>
                  </a:lnTo>
                  <a:cubicBezTo>
                    <a:pt x="1258191" y="0"/>
                    <a:pt x="1266284" y="3353"/>
                    <a:pt x="1272252" y="9320"/>
                  </a:cubicBezTo>
                  <a:cubicBezTo>
                    <a:pt x="1278219" y="15288"/>
                    <a:pt x="1281572" y="23381"/>
                    <a:pt x="1281572" y="31821"/>
                  </a:cubicBezTo>
                  <a:lnTo>
                    <a:pt x="1281572" y="1358812"/>
                  </a:lnTo>
                  <a:cubicBezTo>
                    <a:pt x="1281572" y="1367251"/>
                    <a:pt x="1278219" y="1375345"/>
                    <a:pt x="1272252" y="1381312"/>
                  </a:cubicBezTo>
                  <a:cubicBezTo>
                    <a:pt x="1266284" y="1387280"/>
                    <a:pt x="1258191" y="1390632"/>
                    <a:pt x="1249751" y="1390632"/>
                  </a:cubicBezTo>
                  <a:lnTo>
                    <a:pt x="31821" y="1390632"/>
                  </a:lnTo>
                  <a:cubicBezTo>
                    <a:pt x="23381" y="1390632"/>
                    <a:pt x="15288" y="1387280"/>
                    <a:pt x="9320" y="1381312"/>
                  </a:cubicBezTo>
                  <a:cubicBezTo>
                    <a:pt x="3353" y="1375345"/>
                    <a:pt x="0" y="1367251"/>
                    <a:pt x="0" y="1358812"/>
                  </a:cubicBezTo>
                  <a:lnTo>
                    <a:pt x="0" y="31821"/>
                  </a:lnTo>
                  <a:cubicBezTo>
                    <a:pt x="0" y="23381"/>
                    <a:pt x="3353" y="15288"/>
                    <a:pt x="9320" y="9320"/>
                  </a:cubicBezTo>
                  <a:cubicBezTo>
                    <a:pt x="15288" y="3353"/>
                    <a:pt x="23381" y="0"/>
                    <a:pt x="31821" y="0"/>
                  </a:cubicBezTo>
                  <a:close/>
                </a:path>
              </a:pathLst>
            </a:custGeom>
            <a:gradFill rotWithShape="true">
              <a:gsLst>
                <a:gs pos="0">
                  <a:srgbClr val="4EA46A">
                    <a:alpha val="100000"/>
                  </a:srgbClr>
                </a:gs>
                <a:gs pos="100000">
                  <a:srgbClr val="005C57">
                    <a:alpha val="100000"/>
                  </a:srgbClr>
                </a:gs>
              </a:gsLst>
              <a:lin ang="0"/>
            </a:gradFill>
          </p:spPr>
        </p:sp>
        <p:sp>
          <p:nvSpPr>
            <p:cNvPr name="TextBox 12" id="12"/>
            <p:cNvSpPr txBox="true"/>
            <p:nvPr/>
          </p:nvSpPr>
          <p:spPr>
            <a:xfrm>
              <a:off x="0" y="-28575"/>
              <a:ext cx="1281572" cy="1419207"/>
            </a:xfrm>
            <a:prstGeom prst="rect">
              <a:avLst/>
            </a:prstGeom>
          </p:spPr>
          <p:txBody>
            <a:bodyPr anchor="ctr" rtlCol="false" tIns="50800" lIns="50800" bIns="50800" rIns="50800"/>
            <a:lstStyle/>
            <a:p>
              <a:pPr algn="ctr">
                <a:lnSpc>
                  <a:spcPts val="2799"/>
                </a:lnSpc>
              </a:pPr>
            </a:p>
          </p:txBody>
        </p:sp>
      </p:grpSp>
      <p:sp>
        <p:nvSpPr>
          <p:cNvPr name="TextBox 13" id="13"/>
          <p:cNvSpPr txBox="true"/>
          <p:nvPr/>
        </p:nvSpPr>
        <p:spPr>
          <a:xfrm rot="0">
            <a:off x="2186832" y="4975737"/>
            <a:ext cx="3427091" cy="692150"/>
          </a:xfrm>
          <a:prstGeom prst="rect">
            <a:avLst/>
          </a:prstGeom>
        </p:spPr>
        <p:txBody>
          <a:bodyPr anchor="t" rtlCol="false" tIns="0" lIns="0" bIns="0" rIns="0">
            <a:spAutoFit/>
          </a:bodyPr>
          <a:lstStyle/>
          <a:p>
            <a:pPr algn="ctr">
              <a:lnSpc>
                <a:spcPts val="2800"/>
              </a:lnSpc>
            </a:pPr>
            <a:r>
              <a:rPr lang="en-US" b="true" sz="2000" spc="128">
                <a:solidFill>
                  <a:srgbClr val="FFFFFF"/>
                </a:solidFill>
                <a:latin typeface="Montserrat Bold"/>
                <a:ea typeface="Montserrat Bold"/>
                <a:cs typeface="Montserrat Bold"/>
                <a:sym typeface="Montserrat Bold"/>
              </a:rPr>
              <a:t>Création de contenu original :</a:t>
            </a:r>
          </a:p>
        </p:txBody>
      </p:sp>
      <p:sp>
        <p:nvSpPr>
          <p:cNvPr name="TextBox 14" id="14"/>
          <p:cNvSpPr txBox="true"/>
          <p:nvPr/>
        </p:nvSpPr>
        <p:spPr>
          <a:xfrm rot="0">
            <a:off x="12202376" y="4871597"/>
            <a:ext cx="4370493" cy="789305"/>
          </a:xfrm>
          <a:prstGeom prst="rect">
            <a:avLst/>
          </a:prstGeom>
        </p:spPr>
        <p:txBody>
          <a:bodyPr anchor="t" rtlCol="false" tIns="0" lIns="0" bIns="0" rIns="0">
            <a:spAutoFit/>
          </a:bodyPr>
          <a:lstStyle/>
          <a:p>
            <a:pPr algn="ctr">
              <a:lnSpc>
                <a:spcPts val="3220"/>
              </a:lnSpc>
            </a:pPr>
            <a:r>
              <a:rPr lang="en-US" b="true" sz="2300" spc="147">
                <a:solidFill>
                  <a:srgbClr val="FFFFFF"/>
                </a:solidFill>
                <a:latin typeface="Montserrat Bold"/>
                <a:ea typeface="Montserrat Bold"/>
                <a:cs typeface="Montserrat Bold"/>
                <a:sym typeface="Montserrat Bold"/>
              </a:rPr>
              <a:t>Engagement sur les réseaux sociaux :</a:t>
            </a:r>
          </a:p>
        </p:txBody>
      </p:sp>
      <p:sp>
        <p:nvSpPr>
          <p:cNvPr name="TextBox 15" id="15"/>
          <p:cNvSpPr txBox="true"/>
          <p:nvPr/>
        </p:nvSpPr>
        <p:spPr>
          <a:xfrm rot="0">
            <a:off x="1711873" y="5753100"/>
            <a:ext cx="4370493" cy="4533900"/>
          </a:xfrm>
          <a:prstGeom prst="rect">
            <a:avLst/>
          </a:prstGeom>
        </p:spPr>
        <p:txBody>
          <a:bodyPr anchor="t" rtlCol="false" tIns="0" lIns="0" bIns="0" rIns="0">
            <a:spAutoFit/>
          </a:bodyPr>
          <a:lstStyle/>
          <a:p>
            <a:pPr algn="ctr" marL="0" indent="0" lvl="0">
              <a:lnSpc>
                <a:spcPts val="3060"/>
              </a:lnSpc>
              <a:spcBef>
                <a:spcPct val="0"/>
              </a:spcBef>
            </a:pPr>
            <a:r>
              <a:rPr lang="en-US" sz="1800">
                <a:solidFill>
                  <a:srgbClr val="FFFFFF">
                    <a:alpha val="80000"/>
                  </a:srgbClr>
                </a:solidFill>
                <a:latin typeface="Open Sans"/>
                <a:ea typeface="Open Sans"/>
                <a:cs typeface="Open Sans"/>
                <a:sym typeface="Open Sans"/>
              </a:rPr>
              <a:t>Pl</a:t>
            </a:r>
            <a:r>
              <a:rPr lang="en-US" sz="1800" strike="noStrike" u="none">
                <a:solidFill>
                  <a:srgbClr val="FFFFFF">
                    <a:alpha val="80000"/>
                  </a:srgbClr>
                </a:solidFill>
                <a:latin typeface="Open Sans"/>
                <a:ea typeface="Open Sans"/>
                <a:cs typeface="Open Sans"/>
                <a:sym typeface="Open Sans"/>
              </a:rPr>
              <a:t>utôt que de faire de simples publicités sur ses produits, Red Bull a créé un univers autour de la marque. Un exemple marquant est l'événement "Stratos", où Felix Baumgartner a sauté en parachute depuis la stratosphère. Cet exploit, diffusé en direct sur les réseaux sociaux, a généré un immense buzz et une visibilité mondiale pour la marque, sans jamais mentionner directement la boisson Red Bull.</a:t>
            </a:r>
          </a:p>
          <a:p>
            <a:pPr algn="ctr" marL="0" indent="0" lvl="0">
              <a:lnSpc>
                <a:spcPts val="3060"/>
              </a:lnSpc>
              <a:spcBef>
                <a:spcPct val="0"/>
              </a:spcBef>
            </a:pPr>
          </a:p>
        </p:txBody>
      </p:sp>
      <p:sp>
        <p:nvSpPr>
          <p:cNvPr name="TextBox 16" id="16"/>
          <p:cNvSpPr txBox="true"/>
          <p:nvPr/>
        </p:nvSpPr>
        <p:spPr>
          <a:xfrm rot="0">
            <a:off x="7102454" y="4895850"/>
            <a:ext cx="4083093" cy="789305"/>
          </a:xfrm>
          <a:prstGeom prst="rect">
            <a:avLst/>
          </a:prstGeom>
        </p:spPr>
        <p:txBody>
          <a:bodyPr anchor="t" rtlCol="false" tIns="0" lIns="0" bIns="0" rIns="0">
            <a:spAutoFit/>
          </a:bodyPr>
          <a:lstStyle/>
          <a:p>
            <a:pPr algn="ctr">
              <a:lnSpc>
                <a:spcPts val="3220"/>
              </a:lnSpc>
            </a:pPr>
            <a:r>
              <a:rPr lang="en-US" b="true" sz="2300" spc="147">
                <a:solidFill>
                  <a:srgbClr val="FFFFFF"/>
                </a:solidFill>
                <a:latin typeface="Montserrat Bold"/>
                <a:ea typeface="Montserrat Bold"/>
                <a:cs typeface="Montserrat Bold"/>
                <a:sym typeface="Montserrat Bold"/>
              </a:rPr>
              <a:t>La plateforme Red Bull Media House :</a:t>
            </a:r>
          </a:p>
        </p:txBody>
      </p:sp>
      <p:grpSp>
        <p:nvGrpSpPr>
          <p:cNvPr name="Group 17" id="17"/>
          <p:cNvGrpSpPr/>
          <p:nvPr/>
        </p:nvGrpSpPr>
        <p:grpSpPr>
          <a:xfrm rot="0">
            <a:off x="1761163" y="3688691"/>
            <a:ext cx="243672" cy="24367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9" id="19"/>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0" id="20"/>
          <p:cNvGrpSpPr/>
          <p:nvPr/>
        </p:nvGrpSpPr>
        <p:grpSpPr>
          <a:xfrm rot="0">
            <a:off x="15874981" y="3688691"/>
            <a:ext cx="243672" cy="24367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2" id="22"/>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3" id="23"/>
          <p:cNvGrpSpPr/>
          <p:nvPr/>
        </p:nvGrpSpPr>
        <p:grpSpPr>
          <a:xfrm rot="0">
            <a:off x="2004835" y="3354631"/>
            <a:ext cx="408184" cy="40818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6" id="26"/>
          <p:cNvGrpSpPr/>
          <p:nvPr/>
        </p:nvGrpSpPr>
        <p:grpSpPr>
          <a:xfrm rot="0">
            <a:off x="15466798" y="3354631"/>
            <a:ext cx="408184" cy="40818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29" id="29"/>
          <p:cNvGrpSpPr/>
          <p:nvPr/>
        </p:nvGrpSpPr>
        <p:grpSpPr>
          <a:xfrm rot="0">
            <a:off x="17738627" y="8934113"/>
            <a:ext cx="1971124" cy="197112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31" id="31"/>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sp>
        <p:nvSpPr>
          <p:cNvPr name="TextBox 32" id="32"/>
          <p:cNvSpPr txBox="true"/>
          <p:nvPr/>
        </p:nvSpPr>
        <p:spPr>
          <a:xfrm rot="0">
            <a:off x="12202376" y="5899027"/>
            <a:ext cx="4370493" cy="3225799"/>
          </a:xfrm>
          <a:prstGeom prst="rect">
            <a:avLst/>
          </a:prstGeom>
        </p:spPr>
        <p:txBody>
          <a:bodyPr anchor="t" rtlCol="false" tIns="0" lIns="0" bIns="0" rIns="0">
            <a:spAutoFit/>
          </a:bodyPr>
          <a:lstStyle/>
          <a:p>
            <a:pPr algn="ctr" marL="0" indent="0" lvl="0">
              <a:lnSpc>
                <a:spcPts val="2890"/>
              </a:lnSpc>
              <a:spcBef>
                <a:spcPct val="0"/>
              </a:spcBef>
            </a:pPr>
            <a:r>
              <a:rPr lang="en-US" sz="1700">
                <a:solidFill>
                  <a:srgbClr val="FFFFFF">
                    <a:alpha val="80000"/>
                  </a:srgbClr>
                </a:solidFill>
                <a:latin typeface="Open Sans"/>
                <a:ea typeface="Open Sans"/>
                <a:cs typeface="Open Sans"/>
                <a:sym typeface="Open Sans"/>
              </a:rPr>
              <a:t>Sur d</a:t>
            </a:r>
            <a:r>
              <a:rPr lang="en-US" sz="1700" strike="noStrike" u="none">
                <a:solidFill>
                  <a:srgbClr val="FFFFFF">
                    <a:alpha val="80000"/>
                  </a:srgbClr>
                </a:solidFill>
                <a:latin typeface="Open Sans"/>
                <a:ea typeface="Open Sans"/>
                <a:cs typeface="Open Sans"/>
                <a:sym typeface="Open Sans"/>
              </a:rPr>
              <a:t>es plateformes comme Instagram, YouTube, et Facebook, Red Bull partage régulièrement des vidéos et des photos d'événements sportifs spectaculaires, des interviews avec des athlètes et des histoires inspirantes. Cela permet à la marque de rester connectée à son audience et de stimuler l’engagement à un niveau personnel.</a:t>
            </a:r>
          </a:p>
        </p:txBody>
      </p:sp>
      <p:sp>
        <p:nvSpPr>
          <p:cNvPr name="TextBox 33" id="33"/>
          <p:cNvSpPr txBox="true"/>
          <p:nvPr/>
        </p:nvSpPr>
        <p:spPr>
          <a:xfrm rot="0">
            <a:off x="6958753" y="5900111"/>
            <a:ext cx="4370493" cy="4152900"/>
          </a:xfrm>
          <a:prstGeom prst="rect">
            <a:avLst/>
          </a:prstGeom>
        </p:spPr>
        <p:txBody>
          <a:bodyPr anchor="t" rtlCol="false" tIns="0" lIns="0" bIns="0" rIns="0">
            <a:spAutoFit/>
          </a:bodyPr>
          <a:lstStyle/>
          <a:p>
            <a:pPr algn="ctr" marL="0" indent="0" lvl="0">
              <a:lnSpc>
                <a:spcPts val="3060"/>
              </a:lnSpc>
              <a:spcBef>
                <a:spcPct val="0"/>
              </a:spcBef>
            </a:pPr>
            <a:r>
              <a:rPr lang="en-US" sz="1800">
                <a:solidFill>
                  <a:srgbClr val="FFFFFF">
                    <a:alpha val="80000"/>
                  </a:srgbClr>
                </a:solidFill>
                <a:latin typeface="Open Sans"/>
                <a:ea typeface="Open Sans"/>
                <a:cs typeface="Open Sans"/>
                <a:sym typeface="Open Sans"/>
              </a:rPr>
              <a:t>R</a:t>
            </a:r>
            <a:r>
              <a:rPr lang="en-US" sz="1800" strike="noStrike" u="none">
                <a:solidFill>
                  <a:srgbClr val="FFFFFF">
                    <a:alpha val="80000"/>
                  </a:srgbClr>
                </a:solidFill>
                <a:latin typeface="Open Sans"/>
                <a:ea typeface="Open Sans"/>
                <a:cs typeface="Open Sans"/>
                <a:sym typeface="Open Sans"/>
              </a:rPr>
              <a:t>ed Bull a même lancé sa propre plateforme de contenu, Red Bull Media House, où la marque produit des documentaires, des films, des séries et des événements en ligne. Ce contenu met en avant des athlètes, des événements sportifs et des initiatives créatives, et non uniquement la boisson elle-même.</a:t>
            </a:r>
          </a:p>
          <a:p>
            <a:pPr algn="ctr" marL="0" indent="0" lvl="0">
              <a:lnSpc>
                <a:spcPts val="3060"/>
              </a:lnSpc>
              <a:spcBef>
                <a:spcPct val="0"/>
              </a:spcBef>
            </a:pPr>
          </a:p>
          <a:p>
            <a:pPr algn="ctr" marL="0" indent="0" lvl="0">
              <a:lnSpc>
                <a:spcPts val="3060"/>
              </a:lnSpc>
              <a:spcBef>
                <a:spcPct val="0"/>
              </a:spcBef>
            </a:pPr>
          </a:p>
        </p:txBody>
      </p:sp>
      <p:sp>
        <p:nvSpPr>
          <p:cNvPr name="Freeform 34" id="34"/>
          <p:cNvSpPr/>
          <p:nvPr/>
        </p:nvSpPr>
        <p:spPr>
          <a:xfrm flipH="false" flipV="false" rot="0">
            <a:off x="16572869"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5" id="35"/>
          <p:cNvGrpSpPr/>
          <p:nvPr/>
        </p:nvGrpSpPr>
        <p:grpSpPr>
          <a:xfrm rot="0">
            <a:off x="-617052" y="9301438"/>
            <a:ext cx="1971124" cy="197112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37" id="37"/>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38" id="38"/>
          <p:cNvGrpSpPr/>
          <p:nvPr/>
        </p:nvGrpSpPr>
        <p:grpSpPr>
          <a:xfrm rot="0">
            <a:off x="3900378" y="1858353"/>
            <a:ext cx="10109590" cy="2571701"/>
            <a:chOff x="0" y="0"/>
            <a:chExt cx="2662608" cy="677320"/>
          </a:xfrm>
        </p:grpSpPr>
        <p:sp>
          <p:nvSpPr>
            <p:cNvPr name="Freeform 39" id="39"/>
            <p:cNvSpPr/>
            <p:nvPr/>
          </p:nvSpPr>
          <p:spPr>
            <a:xfrm flipH="false" flipV="false" rot="0">
              <a:off x="0" y="0"/>
              <a:ext cx="2662608" cy="677320"/>
            </a:xfrm>
            <a:custGeom>
              <a:avLst/>
              <a:gdLst/>
              <a:ahLst/>
              <a:cxnLst/>
              <a:rect r="r" b="b" t="t" l="l"/>
              <a:pathLst>
                <a:path h="677320" w="2662608">
                  <a:moveTo>
                    <a:pt x="15316" y="0"/>
                  </a:moveTo>
                  <a:lnTo>
                    <a:pt x="2647292" y="0"/>
                  </a:lnTo>
                  <a:cubicBezTo>
                    <a:pt x="2655751" y="0"/>
                    <a:pt x="2662608" y="6857"/>
                    <a:pt x="2662608" y="15316"/>
                  </a:cubicBezTo>
                  <a:lnTo>
                    <a:pt x="2662608" y="662004"/>
                  </a:lnTo>
                  <a:cubicBezTo>
                    <a:pt x="2662608" y="666067"/>
                    <a:pt x="2660995" y="669962"/>
                    <a:pt x="2658122" y="672834"/>
                  </a:cubicBezTo>
                  <a:cubicBezTo>
                    <a:pt x="2655250" y="675707"/>
                    <a:pt x="2651354" y="677320"/>
                    <a:pt x="2647292" y="677320"/>
                  </a:cubicBezTo>
                  <a:lnTo>
                    <a:pt x="15316" y="677320"/>
                  </a:lnTo>
                  <a:cubicBezTo>
                    <a:pt x="11254" y="677320"/>
                    <a:pt x="7358" y="675707"/>
                    <a:pt x="4486" y="672834"/>
                  </a:cubicBezTo>
                  <a:cubicBezTo>
                    <a:pt x="1614" y="669962"/>
                    <a:pt x="0" y="666067"/>
                    <a:pt x="0" y="662004"/>
                  </a:cubicBezTo>
                  <a:lnTo>
                    <a:pt x="0" y="15316"/>
                  </a:lnTo>
                  <a:cubicBezTo>
                    <a:pt x="0" y="11254"/>
                    <a:pt x="1614" y="7358"/>
                    <a:pt x="4486" y="4486"/>
                  </a:cubicBezTo>
                  <a:cubicBezTo>
                    <a:pt x="7358" y="1614"/>
                    <a:pt x="11254" y="0"/>
                    <a:pt x="15316" y="0"/>
                  </a:cubicBezTo>
                  <a:close/>
                </a:path>
              </a:pathLst>
            </a:custGeom>
            <a:gradFill rotWithShape="true">
              <a:gsLst>
                <a:gs pos="0">
                  <a:srgbClr val="4EA46A">
                    <a:alpha val="100000"/>
                  </a:srgbClr>
                </a:gs>
                <a:gs pos="100000">
                  <a:srgbClr val="005C57">
                    <a:alpha val="100000"/>
                  </a:srgbClr>
                </a:gs>
              </a:gsLst>
              <a:lin ang="0"/>
            </a:gradFill>
          </p:spPr>
        </p:sp>
        <p:sp>
          <p:nvSpPr>
            <p:cNvPr name="TextBox 40" id="40"/>
            <p:cNvSpPr txBox="true"/>
            <p:nvPr/>
          </p:nvSpPr>
          <p:spPr>
            <a:xfrm>
              <a:off x="0" y="-28575"/>
              <a:ext cx="2662608" cy="705895"/>
            </a:xfrm>
            <a:prstGeom prst="rect">
              <a:avLst/>
            </a:prstGeom>
          </p:spPr>
          <p:txBody>
            <a:bodyPr anchor="ctr" rtlCol="false" tIns="50800" lIns="50800" bIns="50800" rIns="50800"/>
            <a:lstStyle/>
            <a:p>
              <a:pPr algn="ctr">
                <a:lnSpc>
                  <a:spcPts val="2799"/>
                </a:lnSpc>
              </a:pPr>
            </a:p>
          </p:txBody>
        </p:sp>
      </p:grpSp>
      <p:sp>
        <p:nvSpPr>
          <p:cNvPr name="TextBox 41" id="41"/>
          <p:cNvSpPr txBox="true"/>
          <p:nvPr/>
        </p:nvSpPr>
        <p:spPr>
          <a:xfrm rot="0">
            <a:off x="5767518" y="1999155"/>
            <a:ext cx="6752964" cy="339725"/>
          </a:xfrm>
          <a:prstGeom prst="rect">
            <a:avLst/>
          </a:prstGeom>
        </p:spPr>
        <p:txBody>
          <a:bodyPr anchor="t" rtlCol="false" tIns="0" lIns="0" bIns="0" rIns="0">
            <a:spAutoFit/>
          </a:bodyPr>
          <a:lstStyle/>
          <a:p>
            <a:pPr algn="ctr">
              <a:lnSpc>
                <a:spcPts val="2800"/>
              </a:lnSpc>
            </a:pPr>
            <a:r>
              <a:rPr lang="en-US" b="true" sz="2000" spc="128">
                <a:solidFill>
                  <a:srgbClr val="FFFFFF"/>
                </a:solidFill>
                <a:latin typeface="Montserrat Bold"/>
                <a:ea typeface="Montserrat Bold"/>
                <a:cs typeface="Montserrat Bold"/>
                <a:sym typeface="Montserrat Bold"/>
              </a:rPr>
              <a:t>Le contenu comme expérience immersive :</a:t>
            </a:r>
          </a:p>
        </p:txBody>
      </p:sp>
      <p:sp>
        <p:nvSpPr>
          <p:cNvPr name="TextBox 42" id="42"/>
          <p:cNvSpPr txBox="true"/>
          <p:nvPr/>
        </p:nvSpPr>
        <p:spPr>
          <a:xfrm rot="0">
            <a:off x="3956114" y="2446463"/>
            <a:ext cx="9967589" cy="1485900"/>
          </a:xfrm>
          <a:prstGeom prst="rect">
            <a:avLst/>
          </a:prstGeom>
        </p:spPr>
        <p:txBody>
          <a:bodyPr anchor="t" rtlCol="false" tIns="0" lIns="0" bIns="0" rIns="0">
            <a:spAutoFit/>
          </a:bodyPr>
          <a:lstStyle/>
          <a:p>
            <a:pPr algn="ctr" marL="0" indent="0" lvl="0">
              <a:lnSpc>
                <a:spcPts val="3060"/>
              </a:lnSpc>
              <a:spcBef>
                <a:spcPct val="0"/>
              </a:spcBef>
            </a:pPr>
            <a:r>
              <a:rPr lang="en-US" sz="1800">
                <a:solidFill>
                  <a:srgbClr val="FFFFFF">
                    <a:alpha val="80000"/>
                  </a:srgbClr>
                </a:solidFill>
                <a:latin typeface="Open Sans"/>
                <a:ea typeface="Open Sans"/>
                <a:cs typeface="Open Sans"/>
                <a:sym typeface="Open Sans"/>
              </a:rPr>
              <a:t>R</a:t>
            </a:r>
            <a:r>
              <a:rPr lang="en-US" sz="1800" strike="noStrike" u="none">
                <a:solidFill>
                  <a:srgbClr val="FFFFFF">
                    <a:alpha val="80000"/>
                  </a:srgbClr>
                </a:solidFill>
                <a:latin typeface="Open Sans"/>
                <a:ea typeface="Open Sans"/>
                <a:cs typeface="Open Sans"/>
                <a:sym typeface="Open Sans"/>
              </a:rPr>
              <a:t>ed Bull s'est positionnée non seulement comme une marque de boissons énergétiques, mais comme un style de vie, un catalyseur d'activités extrêmes et de performances humaines. La marque utilise des contenus qui inspirent et captivent son public cible (jeunes adultes et sportifs) à travers des récits épiques, souvent associés à des sports extrêmes.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30D33">
                <a:alpha val="100000"/>
              </a:srgbClr>
            </a:gs>
            <a:gs pos="100000">
              <a:srgbClr val="00353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650744" cy="515862"/>
          </a:xfrm>
          <a:custGeom>
            <a:avLst/>
            <a:gdLst/>
            <a:ahLst/>
            <a:cxnLst/>
            <a:rect r="r" b="b" t="t" l="l"/>
            <a:pathLst>
              <a:path h="515862" w="650744">
                <a:moveTo>
                  <a:pt x="0" y="0"/>
                </a:moveTo>
                <a:lnTo>
                  <a:pt x="650744" y="0"/>
                </a:lnTo>
                <a:lnTo>
                  <a:pt x="650744" y="515862"/>
                </a:lnTo>
                <a:lnTo>
                  <a:pt x="0" y="515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468326" y="1321326"/>
            <a:ext cx="223236" cy="22323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5" id="5"/>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6" id="6"/>
          <p:cNvGrpSpPr/>
          <p:nvPr/>
        </p:nvGrpSpPr>
        <p:grpSpPr>
          <a:xfrm rot="0">
            <a:off x="17942844" y="5143500"/>
            <a:ext cx="345156" cy="34515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9" id="9"/>
          <p:cNvGrpSpPr/>
          <p:nvPr/>
        </p:nvGrpSpPr>
        <p:grpSpPr>
          <a:xfrm rot="0">
            <a:off x="16684564" y="9301438"/>
            <a:ext cx="1971124" cy="197112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EA46A">
                    <a:alpha val="100000"/>
                  </a:srgbClr>
                </a:gs>
                <a:gs pos="100000">
                  <a:srgbClr val="005C57">
                    <a:alpha val="100000"/>
                  </a:srgbClr>
                </a:gs>
              </a:gsLst>
              <a:lin ang="0"/>
            </a:gradFill>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799"/>
                </a:lnSpc>
              </a:pPr>
            </a:p>
          </p:txBody>
        </p:sp>
      </p:grpSp>
      <p:grpSp>
        <p:nvGrpSpPr>
          <p:cNvPr name="Group 12" id="12"/>
          <p:cNvGrpSpPr/>
          <p:nvPr/>
        </p:nvGrpSpPr>
        <p:grpSpPr>
          <a:xfrm rot="0">
            <a:off x="1674865" y="2317711"/>
            <a:ext cx="3498835" cy="4020908"/>
            <a:chOff x="0" y="0"/>
            <a:chExt cx="4665113" cy="5361211"/>
          </a:xfrm>
        </p:grpSpPr>
        <p:pic>
          <p:nvPicPr>
            <p:cNvPr name="Picture 13" id="13"/>
            <p:cNvPicPr>
              <a:picLocks noChangeAspect="true"/>
            </p:cNvPicPr>
            <p:nvPr/>
          </p:nvPicPr>
          <p:blipFill>
            <a:blip r:embed="rId4"/>
            <a:srcRect l="10347" t="0" r="35611" b="0"/>
            <a:stretch>
              <a:fillRect/>
            </a:stretch>
          </p:blipFill>
          <p:spPr>
            <a:xfrm flipH="false" flipV="false">
              <a:off x="0" y="0"/>
              <a:ext cx="4665113" cy="5361211"/>
            </a:xfrm>
            <a:prstGeom prst="rect">
              <a:avLst/>
            </a:prstGeom>
          </p:spPr>
        </p:pic>
      </p:grpSp>
      <p:grpSp>
        <p:nvGrpSpPr>
          <p:cNvPr name="Group 14" id="14"/>
          <p:cNvGrpSpPr/>
          <p:nvPr/>
        </p:nvGrpSpPr>
        <p:grpSpPr>
          <a:xfrm rot="0">
            <a:off x="-572021" y="6807906"/>
            <a:ext cx="5745721" cy="4020908"/>
            <a:chOff x="0" y="0"/>
            <a:chExt cx="7660962" cy="5361211"/>
          </a:xfrm>
        </p:grpSpPr>
        <p:pic>
          <p:nvPicPr>
            <p:cNvPr name="Picture 15" id="15"/>
            <p:cNvPicPr>
              <a:picLocks noChangeAspect="true"/>
            </p:cNvPicPr>
            <p:nvPr/>
          </p:nvPicPr>
          <p:blipFill>
            <a:blip r:embed="rId5"/>
            <a:srcRect l="5470" t="0" r="5470" b="0"/>
            <a:stretch>
              <a:fillRect/>
            </a:stretch>
          </p:blipFill>
          <p:spPr>
            <a:xfrm flipH="false" flipV="false">
              <a:off x="0" y="0"/>
              <a:ext cx="7660962" cy="5361211"/>
            </a:xfrm>
            <a:prstGeom prst="rect">
              <a:avLst/>
            </a:prstGeom>
          </p:spPr>
        </p:pic>
      </p:grpSp>
      <p:sp>
        <p:nvSpPr>
          <p:cNvPr name="TextBox 16" id="16"/>
          <p:cNvSpPr txBox="true"/>
          <p:nvPr/>
        </p:nvSpPr>
        <p:spPr>
          <a:xfrm rot="0">
            <a:off x="5981137" y="842394"/>
            <a:ext cx="11006693" cy="590550"/>
          </a:xfrm>
          <a:prstGeom prst="rect">
            <a:avLst/>
          </a:prstGeom>
        </p:spPr>
        <p:txBody>
          <a:bodyPr anchor="t" rtlCol="false" tIns="0" lIns="0" bIns="0" rIns="0">
            <a:spAutoFit/>
          </a:bodyPr>
          <a:lstStyle/>
          <a:p>
            <a:pPr algn="l">
              <a:lnSpc>
                <a:spcPts val="4657"/>
              </a:lnSpc>
            </a:pPr>
            <a:r>
              <a:rPr lang="en-US" sz="3880" b="true">
                <a:solidFill>
                  <a:srgbClr val="FFFFFF"/>
                </a:solidFill>
                <a:latin typeface="Montserrat Bold"/>
                <a:ea typeface="Montserrat Bold"/>
                <a:cs typeface="Montserrat Bold"/>
                <a:sym typeface="Montserrat Bold"/>
              </a:rPr>
              <a:t>Les résultats de cette stratégie :</a:t>
            </a:r>
          </a:p>
        </p:txBody>
      </p:sp>
      <p:sp>
        <p:nvSpPr>
          <p:cNvPr name="TextBox 17" id="17"/>
          <p:cNvSpPr txBox="true"/>
          <p:nvPr/>
        </p:nvSpPr>
        <p:spPr>
          <a:xfrm rot="0">
            <a:off x="5827792" y="2527274"/>
            <a:ext cx="4083173" cy="389255"/>
          </a:xfrm>
          <a:prstGeom prst="rect">
            <a:avLst/>
          </a:prstGeom>
        </p:spPr>
        <p:txBody>
          <a:bodyPr anchor="t" rtlCol="false" tIns="0" lIns="0" bIns="0" rIns="0">
            <a:spAutoFit/>
          </a:bodyPr>
          <a:lstStyle/>
          <a:p>
            <a:pPr algn="l">
              <a:lnSpc>
                <a:spcPts val="3220"/>
              </a:lnSpc>
            </a:pPr>
            <a:r>
              <a:rPr lang="en-US" b="true" sz="2300" spc="147">
                <a:solidFill>
                  <a:srgbClr val="4EA46A"/>
                </a:solidFill>
                <a:latin typeface="Montserrat Bold"/>
                <a:ea typeface="Montserrat Bold"/>
                <a:cs typeface="Montserrat Bold"/>
                <a:sym typeface="Montserrat Bold"/>
              </a:rPr>
              <a:t>VISIBILITÉ ACCRUE :</a:t>
            </a:r>
          </a:p>
        </p:txBody>
      </p:sp>
      <p:sp>
        <p:nvSpPr>
          <p:cNvPr name="TextBox 18" id="18"/>
          <p:cNvSpPr txBox="true"/>
          <p:nvPr/>
        </p:nvSpPr>
        <p:spPr>
          <a:xfrm rot="0">
            <a:off x="12036378" y="4897613"/>
            <a:ext cx="5633748" cy="789305"/>
          </a:xfrm>
          <a:prstGeom prst="rect">
            <a:avLst/>
          </a:prstGeom>
        </p:spPr>
        <p:txBody>
          <a:bodyPr anchor="t" rtlCol="false" tIns="0" lIns="0" bIns="0" rIns="0">
            <a:spAutoFit/>
          </a:bodyPr>
          <a:lstStyle/>
          <a:p>
            <a:pPr algn="l">
              <a:lnSpc>
                <a:spcPts val="3220"/>
              </a:lnSpc>
            </a:pPr>
            <a:r>
              <a:rPr lang="en-US" b="true" sz="2300" spc="147">
                <a:solidFill>
                  <a:srgbClr val="4EA46A"/>
                </a:solidFill>
                <a:latin typeface="Montserrat Bold"/>
                <a:ea typeface="Montserrat Bold"/>
                <a:cs typeface="Montserrat Bold"/>
                <a:sym typeface="Montserrat Bold"/>
              </a:rPr>
              <a:t>CRÉATION D’UNE COMMUNAUTÉ :</a:t>
            </a:r>
          </a:p>
        </p:txBody>
      </p:sp>
      <p:sp>
        <p:nvSpPr>
          <p:cNvPr name="TextBox 19" id="19"/>
          <p:cNvSpPr txBox="true"/>
          <p:nvPr/>
        </p:nvSpPr>
        <p:spPr>
          <a:xfrm rot="0">
            <a:off x="5827792" y="3204703"/>
            <a:ext cx="5288592" cy="2200275"/>
          </a:xfrm>
          <a:prstGeom prst="rect">
            <a:avLst/>
          </a:prstGeom>
        </p:spPr>
        <p:txBody>
          <a:bodyPr anchor="t" rtlCol="false" tIns="0" lIns="0" bIns="0" rIns="0">
            <a:spAutoFit/>
          </a:bodyPr>
          <a:lstStyle/>
          <a:p>
            <a:pPr algn="l" marL="0" indent="0" lvl="0">
              <a:lnSpc>
                <a:spcPts val="3569"/>
              </a:lnSpc>
              <a:spcBef>
                <a:spcPct val="0"/>
              </a:spcBef>
            </a:pPr>
            <a:r>
              <a:rPr lang="en-US" sz="2100">
                <a:solidFill>
                  <a:srgbClr val="FFFFFF">
                    <a:alpha val="80000"/>
                  </a:srgbClr>
                </a:solidFill>
                <a:latin typeface="Open Sans"/>
                <a:ea typeface="Open Sans"/>
                <a:cs typeface="Open Sans"/>
                <a:sym typeface="Open Sans"/>
              </a:rPr>
              <a:t>ILa</a:t>
            </a:r>
            <a:r>
              <a:rPr lang="en-US" sz="2100" strike="noStrike" u="none">
                <a:solidFill>
                  <a:srgbClr val="FFFFFF">
                    <a:alpha val="80000"/>
                  </a:srgbClr>
                </a:solidFill>
                <a:latin typeface="Open Sans"/>
                <a:ea typeface="Open Sans"/>
                <a:cs typeface="Open Sans"/>
                <a:sym typeface="Open Sans"/>
              </a:rPr>
              <a:t> campagne "Stratos" a attiré plus de 8 millions de spectateurs en direct et des milliards de vues en ligne, générant ainsi un buzz mondial pour Red Bull sans jamais mentionner directement le produit.</a:t>
            </a:r>
          </a:p>
        </p:txBody>
      </p:sp>
      <p:sp>
        <p:nvSpPr>
          <p:cNvPr name="TextBox 20" id="20"/>
          <p:cNvSpPr txBox="true"/>
          <p:nvPr/>
        </p:nvSpPr>
        <p:spPr>
          <a:xfrm rot="0">
            <a:off x="12654252" y="5383881"/>
            <a:ext cx="5288592" cy="2549525"/>
          </a:xfrm>
          <a:prstGeom prst="rect">
            <a:avLst/>
          </a:prstGeom>
        </p:spPr>
        <p:txBody>
          <a:bodyPr anchor="t" rtlCol="false" tIns="0" lIns="0" bIns="0" rIns="0">
            <a:spAutoFit/>
          </a:bodyPr>
          <a:lstStyle/>
          <a:p>
            <a:pPr algn="l" marL="0" indent="0" lvl="0">
              <a:lnSpc>
                <a:spcPts val="3400"/>
              </a:lnSpc>
              <a:spcBef>
                <a:spcPct val="0"/>
              </a:spcBef>
            </a:pPr>
            <a:r>
              <a:rPr lang="en-US" sz="2000">
                <a:solidFill>
                  <a:srgbClr val="FFFFFF">
                    <a:alpha val="80000"/>
                  </a:srgbClr>
                </a:solidFill>
                <a:latin typeface="Open Sans"/>
                <a:ea typeface="Open Sans"/>
                <a:cs typeface="Open Sans"/>
                <a:sym typeface="Open Sans"/>
              </a:rPr>
              <a:t> IlsRed B</a:t>
            </a:r>
            <a:r>
              <a:rPr lang="en-US" sz="2000" strike="noStrike" u="none">
                <a:solidFill>
                  <a:srgbClr val="FFFFFF">
                    <a:alpha val="80000"/>
                  </a:srgbClr>
                </a:solidFill>
                <a:latin typeface="Open Sans"/>
                <a:ea typeface="Open Sans"/>
                <a:cs typeface="Open Sans"/>
                <a:sym typeface="Open Sans"/>
              </a:rPr>
              <a:t>ull a su bâtir une communauté fidèle qui partage les mêmes valeurs d’aventure et de performance extrême. Cette communauté se sent partie prenante de l’univers Red Bull, renforçant ainsi la fidélité à la marque.</a:t>
            </a:r>
          </a:p>
        </p:txBody>
      </p:sp>
      <p:sp>
        <p:nvSpPr>
          <p:cNvPr name="TextBox 21" id="21"/>
          <p:cNvSpPr txBox="true"/>
          <p:nvPr/>
        </p:nvSpPr>
        <p:spPr>
          <a:xfrm rot="0">
            <a:off x="5717416" y="7544151"/>
            <a:ext cx="4431713" cy="789305"/>
          </a:xfrm>
          <a:prstGeom prst="rect">
            <a:avLst/>
          </a:prstGeom>
        </p:spPr>
        <p:txBody>
          <a:bodyPr anchor="t" rtlCol="false" tIns="0" lIns="0" bIns="0" rIns="0">
            <a:spAutoFit/>
          </a:bodyPr>
          <a:lstStyle/>
          <a:p>
            <a:pPr algn="l">
              <a:lnSpc>
                <a:spcPts val="3220"/>
              </a:lnSpc>
            </a:pPr>
            <a:r>
              <a:rPr lang="en-US" b="true" sz="2300" spc="147">
                <a:solidFill>
                  <a:srgbClr val="4EA46A"/>
                </a:solidFill>
                <a:latin typeface="Montserrat Bold"/>
                <a:ea typeface="Montserrat Bold"/>
                <a:cs typeface="Montserrat Bold"/>
                <a:sym typeface="Montserrat Bold"/>
              </a:rPr>
              <a:t>AMÉLIORATION DE L'IMAGE DE MARQUE :</a:t>
            </a:r>
          </a:p>
        </p:txBody>
      </p:sp>
      <p:sp>
        <p:nvSpPr>
          <p:cNvPr name="TextBox 22" id="22"/>
          <p:cNvSpPr txBox="true"/>
          <p:nvPr/>
        </p:nvSpPr>
        <p:spPr>
          <a:xfrm rot="0">
            <a:off x="6287827" y="8314406"/>
            <a:ext cx="8125476" cy="2120900"/>
          </a:xfrm>
          <a:prstGeom prst="rect">
            <a:avLst/>
          </a:prstGeom>
        </p:spPr>
        <p:txBody>
          <a:bodyPr anchor="t" rtlCol="false" tIns="0" lIns="0" bIns="0" rIns="0">
            <a:spAutoFit/>
          </a:bodyPr>
          <a:lstStyle/>
          <a:p>
            <a:pPr algn="l" marL="431801" indent="-215900" lvl="1">
              <a:lnSpc>
                <a:spcPts val="3400"/>
              </a:lnSpc>
              <a:spcBef>
                <a:spcPct val="0"/>
              </a:spcBef>
              <a:buFont typeface="Arial"/>
              <a:buChar char="•"/>
            </a:pPr>
            <a:r>
              <a:rPr lang="en-US" sz="2000">
                <a:solidFill>
                  <a:srgbClr val="FFFFFF">
                    <a:alpha val="80000"/>
                  </a:srgbClr>
                </a:solidFill>
                <a:latin typeface="Open Sans"/>
                <a:ea typeface="Open Sans"/>
                <a:cs typeface="Open Sans"/>
                <a:sym typeface="Open Sans"/>
              </a:rPr>
              <a:t>En a</a:t>
            </a:r>
            <a:r>
              <a:rPr lang="en-US" sz="2000" strike="noStrike" u="none">
                <a:solidFill>
                  <a:srgbClr val="FFFFFF">
                    <a:alpha val="80000"/>
                  </a:srgbClr>
                </a:solidFill>
                <a:latin typeface="Open Sans"/>
                <a:ea typeface="Open Sans"/>
                <a:cs typeface="Open Sans"/>
                <a:sym typeface="Open Sans"/>
              </a:rPr>
              <a:t>ssociant son nom à des exploits sportifs et à des valeurs de courage, de dépassement de soi et de créativité, Red Bull a non seulement boosté ses ventes, mais a également élevé l’image de la marque à un niveau supérieur.</a:t>
            </a:r>
          </a:p>
          <a:p>
            <a:pPr algn="l" marL="0" indent="0" lvl="0">
              <a:lnSpc>
                <a:spcPts val="3400"/>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DAG6CUN-h0k</dc:identifier>
  <dcterms:modified xsi:type="dcterms:W3CDTF">2011-08-01T06:04:30Z</dcterms:modified>
  <cp:revision>1</cp:revision>
  <dc:title>marketing de contenu</dc:title>
</cp:coreProperties>
</file>