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34"/>
  </p:notesMasterIdLst>
  <p:sldIdLst>
    <p:sldId id="256" r:id="rId2"/>
    <p:sldId id="257" r:id="rId3"/>
    <p:sldId id="258" r:id="rId4"/>
    <p:sldId id="259" r:id="rId5"/>
    <p:sldId id="260" r:id="rId6"/>
    <p:sldId id="261" r:id="rId7"/>
    <p:sldId id="280" r:id="rId8"/>
    <p:sldId id="262" r:id="rId9"/>
    <p:sldId id="263" r:id="rId10"/>
    <p:sldId id="264" r:id="rId11"/>
    <p:sldId id="265" r:id="rId12"/>
    <p:sldId id="287" r:id="rId13"/>
    <p:sldId id="266" r:id="rId14"/>
    <p:sldId id="267" r:id="rId15"/>
    <p:sldId id="268" r:id="rId16"/>
    <p:sldId id="281" r:id="rId17"/>
    <p:sldId id="269" r:id="rId18"/>
    <p:sldId id="289" r:id="rId19"/>
    <p:sldId id="270" r:id="rId20"/>
    <p:sldId id="271" r:id="rId21"/>
    <p:sldId id="288" r:id="rId22"/>
    <p:sldId id="274" r:id="rId23"/>
    <p:sldId id="275" r:id="rId24"/>
    <p:sldId id="283" r:id="rId25"/>
    <p:sldId id="282" r:id="rId26"/>
    <p:sldId id="276" r:id="rId27"/>
    <p:sldId id="277" r:id="rId28"/>
    <p:sldId id="284" r:id="rId29"/>
    <p:sldId id="278" r:id="rId30"/>
    <p:sldId id="279" r:id="rId31"/>
    <p:sldId id="285" r:id="rId32"/>
    <p:sldId id="286"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0730" autoAdjust="0"/>
  </p:normalViewPr>
  <p:slideViewPr>
    <p:cSldViewPr snapToGrid="0">
      <p:cViewPr varScale="1">
        <p:scale>
          <a:sx n="67" d="100"/>
          <a:sy n="67" d="100"/>
        </p:scale>
        <p:origin x="85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4182C9-5E6F-46F3-B791-874EE7BD3B4D}" type="datetimeFigureOut">
              <a:rPr lang="fr-FR" smtClean="0"/>
              <a:t>30/04/2025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0C712A-535A-4D69-879F-67906796203B}" type="slidenum">
              <a:rPr lang="fr-FR" smtClean="0"/>
              <a:t>‹N°›</a:t>
            </a:fld>
            <a:endParaRPr lang="fr-FR"/>
          </a:p>
        </p:txBody>
      </p:sp>
    </p:spTree>
    <p:extLst>
      <p:ext uri="{BB962C8B-B14F-4D97-AF65-F5344CB8AC3E}">
        <p14:creationId xmlns:p14="http://schemas.microsoft.com/office/powerpoint/2010/main" val="9294424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B60C712A-535A-4D69-879F-67906796203B}" type="slidenum">
              <a:rPr lang="fr-FR" smtClean="0"/>
              <a:t>29</a:t>
            </a:fld>
            <a:endParaRPr lang="fr-FR"/>
          </a:p>
        </p:txBody>
      </p:sp>
    </p:spTree>
    <p:extLst>
      <p:ext uri="{BB962C8B-B14F-4D97-AF65-F5344CB8AC3E}">
        <p14:creationId xmlns:p14="http://schemas.microsoft.com/office/powerpoint/2010/main" val="15055973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4/30/2025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4/30/2025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4/30/2025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4/30/2025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4/30/2025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4/30/2025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4/30/2025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4/30/2025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4/30/2025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4/30/2025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4/30/2025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4/30/2025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80BFBAA2-7D0B-471A-B06A-B9C3C3F8DCF6}"/>
              </a:ext>
            </a:extLst>
          </p:cNvPr>
          <p:cNvSpPr>
            <a:spLocks noGrp="1"/>
          </p:cNvSpPr>
          <p:nvPr>
            <p:ph type="ctrTitle"/>
          </p:nvPr>
        </p:nvSpPr>
        <p:spPr/>
        <p:txBody>
          <a:bodyPr>
            <a:normAutofit/>
          </a:bodyPr>
          <a:lstStyle/>
          <a:p>
            <a:pPr algn="ctr"/>
            <a:r>
              <a:rPr lang="fr-FR" sz="6000" b="1" dirty="0">
                <a:latin typeface="Times New Roman" panose="02020603050405020304" pitchFamily="18" charset="0"/>
                <a:cs typeface="Times New Roman" panose="02020603050405020304" pitchFamily="18" charset="0"/>
              </a:rPr>
              <a:t>L’apprentissage</a:t>
            </a:r>
          </a:p>
        </p:txBody>
      </p:sp>
      <p:sp>
        <p:nvSpPr>
          <p:cNvPr id="3" name="Sous-titre 2">
            <a:extLst>
              <a:ext uri="{FF2B5EF4-FFF2-40B4-BE49-F238E27FC236}">
                <a16:creationId xmlns:a16="http://schemas.microsoft.com/office/drawing/2014/main" xmlns="" id="{BBF649BA-7352-4B76-A3B2-7B69A8B57C6E}"/>
              </a:ext>
            </a:extLst>
          </p:cNvPr>
          <p:cNvSpPr>
            <a:spLocks noGrp="1"/>
          </p:cNvSpPr>
          <p:nvPr>
            <p:ph type="subTitle" idx="1"/>
          </p:nvPr>
        </p:nvSpPr>
        <p:spPr/>
        <p:txBody>
          <a:bodyPr>
            <a:normAutofit/>
          </a:bodyPr>
          <a:lstStyle/>
          <a:p>
            <a:r>
              <a:rPr lang="fr-FR" sz="3600" b="1" dirty="0">
                <a:solidFill>
                  <a:schemeClr val="tx1"/>
                </a:solidFill>
                <a:latin typeface="Times New Roman" panose="02020603050405020304" pitchFamily="18" charset="0"/>
                <a:cs typeface="Times New Roman" panose="02020603050405020304" pitchFamily="18" charset="0"/>
              </a:rPr>
              <a:t>Dr. ABDI</a:t>
            </a:r>
          </a:p>
        </p:txBody>
      </p:sp>
    </p:spTree>
    <p:extLst>
      <p:ext uri="{BB962C8B-B14F-4D97-AF65-F5344CB8AC3E}">
        <p14:creationId xmlns:p14="http://schemas.microsoft.com/office/powerpoint/2010/main" val="34110668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379BF754-9BA9-4685-8B3B-90CC8EEC5038}"/>
              </a:ext>
            </a:extLst>
          </p:cNvPr>
          <p:cNvSpPr>
            <a:spLocks noGrp="1"/>
          </p:cNvSpPr>
          <p:nvPr>
            <p:ph type="title"/>
          </p:nvPr>
        </p:nvSpPr>
        <p:spPr/>
        <p:txBody>
          <a:bodyPr/>
          <a:lstStyle/>
          <a:p>
            <a:r>
              <a:rPr lang="fr-FR" sz="1800" b="1" dirty="0">
                <a:effectLst/>
                <a:latin typeface="Times New Roman" panose="02020603050405020304" pitchFamily="18" charset="0"/>
                <a:ea typeface="Calibri" panose="020F0502020204030204" pitchFamily="34" charset="0"/>
              </a:rPr>
              <a:t>2.1.2-</a:t>
            </a:r>
            <a:r>
              <a:rPr lang="fr-FR" sz="1800" b="1" dirty="0">
                <a:solidFill>
                  <a:srgbClr val="231F20"/>
                </a:solidFill>
                <a:effectLst/>
                <a:latin typeface="Times New Roman" panose="02020603050405020304" pitchFamily="18" charset="0"/>
                <a:ea typeface="Calibri" panose="020F0502020204030204" pitchFamily="34" charset="0"/>
              </a:rPr>
              <a:t>Les étapes du conditionnement classique</a:t>
            </a:r>
            <a:r>
              <a:rPr lang="fr-FR" sz="1800" b="1" dirty="0">
                <a:effectLst/>
                <a:latin typeface="Times New Roman" panose="02020603050405020304" pitchFamily="18" charset="0"/>
                <a:ea typeface="Calibri" panose="020F0502020204030204" pitchFamily="34" charset="0"/>
              </a:rPr>
              <a:t>:</a:t>
            </a:r>
            <a:r>
              <a:rPr lang="fr-FR" sz="1800" dirty="0">
                <a:solidFill>
                  <a:srgbClr val="231F20"/>
                </a:solidFill>
                <a:effectLst/>
                <a:latin typeface="Times New Roman" panose="02020603050405020304" pitchFamily="18" charset="0"/>
                <a:ea typeface="10"/>
              </a:rPr>
              <a:t> </a:t>
            </a:r>
            <a:endParaRPr lang="fr-FR" dirty="0"/>
          </a:p>
        </p:txBody>
      </p:sp>
      <p:pic>
        <p:nvPicPr>
          <p:cNvPr id="4" name="Espace réservé du contenu 3">
            <a:extLst>
              <a:ext uri="{FF2B5EF4-FFF2-40B4-BE49-F238E27FC236}">
                <a16:creationId xmlns:a16="http://schemas.microsoft.com/office/drawing/2014/main" xmlns="" id="{8648A2E8-553B-4805-BF3B-45B699945D9C}"/>
              </a:ext>
            </a:extLst>
          </p:cNvPr>
          <p:cNvPicPr>
            <a:picLocks noGrp="1" noChangeAspect="1"/>
          </p:cNvPicPr>
          <p:nvPr>
            <p:ph idx="1"/>
          </p:nvPr>
        </p:nvPicPr>
        <p:blipFill>
          <a:blip r:embed="rId2"/>
          <a:srcRect/>
          <a:stretch>
            <a:fillRect/>
          </a:stretch>
        </p:blipFill>
        <p:spPr bwMode="auto">
          <a:xfrm>
            <a:off x="1308295" y="1364567"/>
            <a:ext cx="9387202" cy="4530082"/>
          </a:xfrm>
          <a:prstGeom prst="rect">
            <a:avLst/>
          </a:prstGeom>
          <a:noFill/>
          <a:ln w="9525">
            <a:noFill/>
            <a:miter lim="800000"/>
            <a:headEnd/>
            <a:tailEnd/>
          </a:ln>
        </p:spPr>
      </p:pic>
    </p:spTree>
    <p:extLst>
      <p:ext uri="{BB962C8B-B14F-4D97-AF65-F5344CB8AC3E}">
        <p14:creationId xmlns:p14="http://schemas.microsoft.com/office/powerpoint/2010/main" val="35890890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ED89CDC1-30B5-4CF0-9443-017EF3CE94E6}"/>
              </a:ext>
            </a:extLst>
          </p:cNvPr>
          <p:cNvSpPr>
            <a:spLocks noGrp="1"/>
          </p:cNvSpPr>
          <p:nvPr>
            <p:ph idx="1"/>
          </p:nvPr>
        </p:nvSpPr>
        <p:spPr>
          <a:xfrm>
            <a:off x="1167618" y="731520"/>
            <a:ext cx="10336994" cy="5669279"/>
          </a:xfrm>
        </p:spPr>
        <p:txBody>
          <a:bodyPr>
            <a:normAutofit/>
          </a:bodyPr>
          <a:lstStyle/>
          <a:p>
            <a:pPr algn="just">
              <a:lnSpc>
                <a:spcPct val="170000"/>
              </a:lnSpc>
            </a:pPr>
            <a:r>
              <a:rPr lang="fr-FR" sz="2800" b="1" dirty="0">
                <a:solidFill>
                  <a:schemeClr val="tx1"/>
                </a:solidFill>
                <a:effectLst/>
                <a:latin typeface="Times New Roman" panose="02020603050405020304" pitchFamily="18" charset="0"/>
                <a:ea typeface="47"/>
              </a:rPr>
              <a:t>Avant le conditionnement</a:t>
            </a:r>
            <a:r>
              <a:rPr lang="fr-FR" sz="2800" dirty="0">
                <a:solidFill>
                  <a:schemeClr val="tx1"/>
                </a:solidFill>
                <a:effectLst/>
                <a:latin typeface="Times New Roman" panose="02020603050405020304" pitchFamily="18" charset="0"/>
                <a:ea typeface="47"/>
              </a:rPr>
              <a:t>, le son de </a:t>
            </a:r>
            <a:r>
              <a:rPr lang="fr-FR" sz="2800" dirty="0" smtClean="0">
                <a:solidFill>
                  <a:schemeClr val="tx1"/>
                </a:solidFill>
                <a:effectLst/>
                <a:latin typeface="Times New Roman" panose="02020603050405020304" pitchFamily="18" charset="0"/>
                <a:ea typeface="47"/>
              </a:rPr>
              <a:t>la cloche </a:t>
            </a:r>
            <a:r>
              <a:rPr lang="fr-FR" sz="2800" dirty="0">
                <a:solidFill>
                  <a:schemeClr val="tx1"/>
                </a:solidFill>
                <a:effectLst/>
                <a:latin typeface="Times New Roman" panose="02020603050405020304" pitchFamily="18" charset="0"/>
                <a:ea typeface="47"/>
              </a:rPr>
              <a:t>n’a pas de signi</a:t>
            </a:r>
            <a:r>
              <a:rPr lang="fr-FR" sz="2800" dirty="0">
                <a:solidFill>
                  <a:schemeClr val="tx1"/>
                </a:solidFill>
                <a:effectLst/>
                <a:latin typeface="Times New Roman" panose="02020603050405020304" pitchFamily="18" charset="0"/>
                <a:ea typeface="MS Mincho" panose="02020609040205080304" pitchFamily="49" charset="-128"/>
              </a:rPr>
              <a:t>fi</a:t>
            </a:r>
            <a:r>
              <a:rPr lang="fr-FR" sz="2800" dirty="0">
                <a:solidFill>
                  <a:schemeClr val="tx1"/>
                </a:solidFill>
                <a:effectLst/>
                <a:latin typeface="Times New Roman" panose="02020603050405020304" pitchFamily="18" charset="0"/>
                <a:ea typeface="47"/>
              </a:rPr>
              <a:t>cation pour le chien : il s’agit d’un </a:t>
            </a:r>
            <a:r>
              <a:rPr lang="fr-FR" sz="2800" b="1" dirty="0">
                <a:solidFill>
                  <a:schemeClr val="tx1"/>
                </a:solidFill>
                <a:effectLst/>
                <a:latin typeface="Times New Roman" panose="02020603050405020304" pitchFamily="18" charset="0"/>
                <a:ea typeface="47"/>
              </a:rPr>
              <a:t>stimulus neutre (SN)</a:t>
            </a:r>
            <a:r>
              <a:rPr lang="fr-FR" sz="2800" dirty="0">
                <a:solidFill>
                  <a:schemeClr val="tx1"/>
                </a:solidFill>
                <a:effectLst/>
                <a:latin typeface="Times New Roman" panose="02020603050405020304" pitchFamily="18" charset="0"/>
                <a:ea typeface="47"/>
              </a:rPr>
              <a:t>, c’est-à-dire d’un stimulus qui </a:t>
            </a:r>
            <a:r>
              <a:rPr lang="fr-FR" sz="2800" b="1" dirty="0">
                <a:solidFill>
                  <a:schemeClr val="tx1"/>
                </a:solidFill>
                <a:effectLst/>
                <a:latin typeface="Times New Roman" panose="02020603050405020304" pitchFamily="18" charset="0"/>
                <a:ea typeface="47"/>
              </a:rPr>
              <a:t>n’entraîne pas de réponse spéci</a:t>
            </a:r>
            <a:r>
              <a:rPr lang="fr-FR" sz="2800" b="1" dirty="0">
                <a:solidFill>
                  <a:schemeClr val="tx1"/>
                </a:solidFill>
                <a:effectLst/>
                <a:latin typeface="Times New Roman" panose="02020603050405020304" pitchFamily="18" charset="0"/>
                <a:ea typeface="MS Mincho" panose="02020609040205080304" pitchFamily="49" charset="-128"/>
              </a:rPr>
              <a:t>fi</a:t>
            </a:r>
            <a:r>
              <a:rPr lang="fr-FR" sz="2800" b="1" dirty="0">
                <a:solidFill>
                  <a:schemeClr val="tx1"/>
                </a:solidFill>
                <a:effectLst/>
                <a:latin typeface="Times New Roman" panose="02020603050405020304" pitchFamily="18" charset="0"/>
                <a:ea typeface="47"/>
              </a:rPr>
              <a:t>que</a:t>
            </a:r>
            <a:r>
              <a:rPr lang="fr-FR" sz="2800" dirty="0">
                <a:solidFill>
                  <a:schemeClr val="tx1"/>
                </a:solidFill>
                <a:effectLst/>
                <a:latin typeface="Times New Roman" panose="02020603050405020304" pitchFamily="18" charset="0"/>
                <a:ea typeface="47"/>
              </a:rPr>
              <a:t>. D’autre part, la nourriture est un </a:t>
            </a:r>
            <a:r>
              <a:rPr lang="fr-FR" sz="2800" b="1" dirty="0">
                <a:solidFill>
                  <a:schemeClr val="tx1"/>
                </a:solidFill>
                <a:effectLst/>
                <a:latin typeface="Times New Roman" panose="02020603050405020304" pitchFamily="18" charset="0"/>
                <a:ea typeface="47"/>
              </a:rPr>
              <a:t>stimulus inconditionnel (SI</a:t>
            </a:r>
            <a:r>
              <a:rPr lang="fr-FR" sz="2800" dirty="0">
                <a:solidFill>
                  <a:schemeClr val="tx1"/>
                </a:solidFill>
                <a:effectLst/>
                <a:latin typeface="Times New Roman" panose="02020603050405020304" pitchFamily="18" charset="0"/>
                <a:ea typeface="47"/>
              </a:rPr>
              <a:t>), c’est-à-dire un élément de l’environnement propre à déclencher un réflexe inné de l’organisme. </a:t>
            </a:r>
            <a:endParaRPr lang="fr-FR" sz="2800" dirty="0">
              <a:solidFill>
                <a:schemeClr val="tx1"/>
              </a:solidFill>
            </a:endParaRPr>
          </a:p>
        </p:txBody>
      </p:sp>
    </p:spTree>
    <p:extLst>
      <p:ext uri="{BB962C8B-B14F-4D97-AF65-F5344CB8AC3E}">
        <p14:creationId xmlns:p14="http://schemas.microsoft.com/office/powerpoint/2010/main" val="38019650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DEBA40A9-7493-4854-8FEA-0C8E90366383}"/>
              </a:ext>
            </a:extLst>
          </p:cNvPr>
          <p:cNvSpPr>
            <a:spLocks noGrp="1"/>
          </p:cNvSpPr>
          <p:nvPr>
            <p:ph idx="1"/>
          </p:nvPr>
        </p:nvSpPr>
        <p:spPr>
          <a:xfrm>
            <a:off x="678094" y="1145531"/>
            <a:ext cx="11291299" cy="5152528"/>
          </a:xfrm>
        </p:spPr>
        <p:txBody>
          <a:bodyPr>
            <a:normAutofit/>
          </a:bodyPr>
          <a:lstStyle/>
          <a:p>
            <a:pPr algn="just">
              <a:lnSpc>
                <a:spcPct val="150000"/>
              </a:lnSpc>
            </a:pPr>
            <a:r>
              <a:rPr lang="fr-FR" sz="2800" b="1" dirty="0">
                <a:effectLst/>
                <a:latin typeface="Times New Roman" panose="02020603050405020304" pitchFamily="18" charset="0"/>
                <a:ea typeface="47"/>
              </a:rPr>
              <a:t>La salivation</a:t>
            </a:r>
            <a:r>
              <a:rPr lang="fr-FR" sz="2800" dirty="0">
                <a:effectLst/>
                <a:latin typeface="Times New Roman" panose="02020603050405020304" pitchFamily="18" charset="0"/>
                <a:ea typeface="47"/>
              </a:rPr>
              <a:t> en réponse à la présence de nourriture constitue une </a:t>
            </a:r>
            <a:r>
              <a:rPr lang="fr-FR" sz="2800" b="1" dirty="0">
                <a:effectLst/>
                <a:latin typeface="Times New Roman" panose="02020603050405020304" pitchFamily="18" charset="0"/>
                <a:ea typeface="47"/>
              </a:rPr>
              <a:t>réponse inconditionnelle (RI)</a:t>
            </a:r>
            <a:r>
              <a:rPr lang="fr-FR" sz="2800" dirty="0">
                <a:effectLst/>
                <a:latin typeface="Times New Roman" panose="02020603050405020304" pitchFamily="18" charset="0"/>
                <a:ea typeface="47"/>
              </a:rPr>
              <a:t>, une réponse involontaire et innée. </a:t>
            </a:r>
            <a:r>
              <a:rPr lang="fr-FR" sz="2800" b="1" dirty="0">
                <a:effectLst/>
                <a:latin typeface="Times New Roman" panose="02020603050405020304" pitchFamily="18" charset="0"/>
                <a:ea typeface="47"/>
              </a:rPr>
              <a:t>Pendant le conditionnement</a:t>
            </a:r>
            <a:r>
              <a:rPr lang="fr-FR" sz="2800" dirty="0">
                <a:effectLst/>
                <a:latin typeface="Times New Roman" panose="02020603050405020304" pitchFamily="18" charset="0"/>
                <a:ea typeface="47"/>
              </a:rPr>
              <a:t>, le chien associe le stimulus neutre du son à la nourriture (le stimulus inconditionnel), qui provoque toujours de </a:t>
            </a:r>
            <a:r>
              <a:rPr lang="fr-FR" sz="2800" dirty="0">
                <a:effectLst/>
                <a:latin typeface="Times New Roman" panose="02020603050405020304" pitchFamily="18" charset="0"/>
                <a:ea typeface="MS Mincho" panose="02020609040205080304" pitchFamily="49" charset="-128"/>
              </a:rPr>
              <a:t>f</a:t>
            </a:r>
            <a:r>
              <a:rPr lang="fr-FR" sz="2800" dirty="0">
                <a:effectLst/>
                <a:latin typeface="Times New Roman" panose="02020603050405020304" pitchFamily="18" charset="0"/>
                <a:ea typeface="47"/>
              </a:rPr>
              <a:t>açon involontaire et innée la réponse inconditionnelle de salivation</a:t>
            </a:r>
            <a:r>
              <a:rPr lang="fr-FR" sz="2800" b="1" dirty="0">
                <a:effectLst/>
                <a:latin typeface="Times New Roman" panose="02020603050405020304" pitchFamily="18" charset="0"/>
                <a:ea typeface="47"/>
              </a:rPr>
              <a:t>.</a:t>
            </a:r>
            <a:endParaRPr lang="fr-FR" sz="2800" dirty="0"/>
          </a:p>
        </p:txBody>
      </p:sp>
    </p:spTree>
    <p:extLst>
      <p:ext uri="{BB962C8B-B14F-4D97-AF65-F5344CB8AC3E}">
        <p14:creationId xmlns:p14="http://schemas.microsoft.com/office/powerpoint/2010/main" val="33733188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E5360223-B28A-45D3-9F16-818684ED81A6}"/>
              </a:ext>
            </a:extLst>
          </p:cNvPr>
          <p:cNvSpPr>
            <a:spLocks noGrp="1"/>
          </p:cNvSpPr>
          <p:nvPr>
            <p:ph idx="1"/>
          </p:nvPr>
        </p:nvSpPr>
        <p:spPr>
          <a:xfrm>
            <a:off x="1237957" y="930166"/>
            <a:ext cx="10266655" cy="5555040"/>
          </a:xfrm>
        </p:spPr>
        <p:txBody>
          <a:bodyPr>
            <a:normAutofit fontScale="92500" lnSpcReduction="20000"/>
          </a:bodyPr>
          <a:lstStyle/>
          <a:p>
            <a:pPr marL="0" indent="0" algn="just">
              <a:lnSpc>
                <a:spcPct val="150000"/>
              </a:lnSpc>
              <a:buNone/>
            </a:pPr>
            <a:r>
              <a:rPr lang="fr-FR" sz="2800" b="1" dirty="0">
                <a:solidFill>
                  <a:schemeClr val="tx1"/>
                </a:solidFill>
                <a:effectLst/>
                <a:latin typeface="Times New Roman" panose="02020603050405020304" pitchFamily="18" charset="0"/>
                <a:ea typeface="47"/>
              </a:rPr>
              <a:t>Après le conditionnement</a:t>
            </a:r>
            <a:r>
              <a:rPr lang="fr-FR" sz="2800" dirty="0">
                <a:solidFill>
                  <a:schemeClr val="tx1"/>
                </a:solidFill>
                <a:effectLst/>
                <a:latin typeface="Times New Roman" panose="02020603050405020304" pitchFamily="18" charset="0"/>
                <a:ea typeface="47"/>
              </a:rPr>
              <a:t>, le chien a appris que le son de la cloche  annonce la nourriture. Le stimulus neutre cesse d’être neutre parce qu’il est désormais associé au stimulus </a:t>
            </a:r>
            <a:r>
              <a:rPr lang="fr-FR" sz="2800" dirty="0">
                <a:solidFill>
                  <a:schemeClr val="tx1"/>
                </a:solidFill>
                <a:effectLst/>
                <a:latin typeface="Times New Roman" panose="02020603050405020304" pitchFamily="18" charset="0"/>
                <a:ea typeface="47"/>
                <a:cs typeface="Arial" panose="020B0604020202020204" pitchFamily="34" charset="0"/>
              </a:rPr>
              <a:t>inconditionnel. Le son de la cloche devient un </a:t>
            </a:r>
            <a:r>
              <a:rPr lang="fr-FR" sz="2800" b="1" dirty="0">
                <a:solidFill>
                  <a:schemeClr val="tx1"/>
                </a:solidFill>
                <a:effectLst/>
                <a:latin typeface="Times New Roman" panose="02020603050405020304" pitchFamily="18" charset="0"/>
                <a:ea typeface="47"/>
                <a:cs typeface="Arial" panose="020B0604020202020204" pitchFamily="34" charset="0"/>
              </a:rPr>
              <a:t>stimulus conditionnel (SC)</a:t>
            </a:r>
            <a:r>
              <a:rPr lang="fr-FR" sz="2800" dirty="0">
                <a:solidFill>
                  <a:schemeClr val="tx1"/>
                </a:solidFill>
                <a:effectLst/>
                <a:latin typeface="Times New Roman" panose="02020603050405020304" pitchFamily="18" charset="0"/>
                <a:ea typeface="47"/>
                <a:cs typeface="Arial" panose="020B0604020202020204" pitchFamily="34" charset="0"/>
              </a:rPr>
              <a:t>. La salivation déclenchée par le son est </a:t>
            </a:r>
            <a:r>
              <a:rPr lang="fr-FR" sz="2800" b="1" dirty="0">
                <a:solidFill>
                  <a:schemeClr val="tx1"/>
                </a:solidFill>
                <a:effectLst/>
                <a:latin typeface="Times New Roman" panose="02020603050405020304" pitchFamily="18" charset="0"/>
                <a:ea typeface="47"/>
                <a:cs typeface="Arial" panose="020B0604020202020204" pitchFamily="34" charset="0"/>
              </a:rPr>
              <a:t>une réponse conditionnelle (RC)</a:t>
            </a:r>
            <a:r>
              <a:rPr lang="fr-FR" sz="2800" dirty="0">
                <a:solidFill>
                  <a:schemeClr val="tx1"/>
                </a:solidFill>
                <a:effectLst/>
                <a:latin typeface="Times New Roman" panose="02020603050405020304" pitchFamily="18" charset="0"/>
                <a:ea typeface="47"/>
                <a:cs typeface="Arial" panose="020B0604020202020204" pitchFamily="34" charset="0"/>
              </a:rPr>
              <a:t>, c’est-à-dire une réponse involontaire qui est apprise. </a:t>
            </a:r>
          </a:p>
          <a:p>
            <a:pPr marL="0" indent="0" algn="just">
              <a:lnSpc>
                <a:spcPct val="150000"/>
              </a:lnSpc>
              <a:buNone/>
            </a:pPr>
            <a:r>
              <a:rPr lang="fr-FR" sz="2800" dirty="0">
                <a:solidFill>
                  <a:schemeClr val="tx1"/>
                </a:solidFill>
                <a:effectLst/>
                <a:latin typeface="Times New Roman" panose="02020603050405020304" pitchFamily="18" charset="0"/>
                <a:ea typeface="47"/>
                <a:cs typeface="Arial" panose="020B0604020202020204" pitchFamily="34" charset="0"/>
              </a:rPr>
              <a:t>	À noter que la réponse conditionnelle est la même que la réponse inconditionnelle, mais que le stimulus inconditionnel n’est plus nécessaire pour la déclencher. Dans les expériences des chiens de Pavlov, les réponses inconditionnelle et conditionnelle sont la salivation</a:t>
            </a:r>
            <a:r>
              <a:rPr lang="fr-FR" sz="2800" dirty="0">
                <a:effectLst/>
                <a:latin typeface="Times New Roman" panose="02020603050405020304" pitchFamily="18" charset="0"/>
                <a:ea typeface="47"/>
                <a:cs typeface="Arial" panose="020B0604020202020204" pitchFamily="34" charset="0"/>
              </a:rPr>
              <a:t>. </a:t>
            </a:r>
            <a:endParaRPr lang="fr-FR" sz="2800" dirty="0"/>
          </a:p>
        </p:txBody>
      </p:sp>
    </p:spTree>
    <p:extLst>
      <p:ext uri="{BB962C8B-B14F-4D97-AF65-F5344CB8AC3E}">
        <p14:creationId xmlns:p14="http://schemas.microsoft.com/office/powerpoint/2010/main" val="36518090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FA7C2D06-D213-449F-89DE-CC78F522838E}"/>
              </a:ext>
            </a:extLst>
          </p:cNvPr>
          <p:cNvSpPr>
            <a:spLocks noGrp="1"/>
          </p:cNvSpPr>
          <p:nvPr>
            <p:ph type="title"/>
          </p:nvPr>
        </p:nvSpPr>
        <p:spPr>
          <a:xfrm>
            <a:off x="1592495" y="624110"/>
            <a:ext cx="9912118" cy="1280890"/>
          </a:xfrm>
        </p:spPr>
        <p:txBody>
          <a:bodyPr>
            <a:normAutofit/>
          </a:bodyPr>
          <a:lstStyle/>
          <a:p>
            <a:r>
              <a:rPr lang="fr-FR" sz="3600" b="1" dirty="0">
                <a:solidFill>
                  <a:srgbClr val="000000"/>
                </a:solidFill>
                <a:effectLst/>
                <a:latin typeface="Times New Roman" panose="02020603050405020304" pitchFamily="18" charset="0"/>
                <a:ea typeface="52"/>
                <a:cs typeface="Arial" panose="020B0604020202020204" pitchFamily="34" charset="0"/>
              </a:rPr>
              <a:t>1.2.3-L’extinction et le recouvrement </a:t>
            </a:r>
            <a:r>
              <a:rPr lang="fr-FR" sz="3600" b="1" dirty="0" smtClean="0">
                <a:solidFill>
                  <a:srgbClr val="000000"/>
                </a:solidFill>
                <a:effectLst/>
                <a:latin typeface="Times New Roman" panose="02020603050405020304" pitchFamily="18" charset="0"/>
                <a:ea typeface="52"/>
                <a:cs typeface="Arial" panose="020B0604020202020204" pitchFamily="34" charset="0"/>
              </a:rPr>
              <a:t>spontané:</a:t>
            </a:r>
            <a:r>
              <a:rPr lang="fr-FR" sz="3600" dirty="0">
                <a:effectLst/>
                <a:latin typeface="Calibri" panose="020F0502020204030204" pitchFamily="34" charset="0"/>
                <a:ea typeface="Calibri" panose="020F0502020204030204" pitchFamily="34" charset="0"/>
                <a:cs typeface="Arial" panose="020B0604020202020204" pitchFamily="34" charset="0"/>
              </a:rPr>
              <a:t/>
            </a:r>
            <a:br>
              <a:rPr lang="fr-FR" sz="3600" dirty="0">
                <a:effectLst/>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a:extLst>
              <a:ext uri="{FF2B5EF4-FFF2-40B4-BE49-F238E27FC236}">
                <a16:creationId xmlns:a16="http://schemas.microsoft.com/office/drawing/2014/main" xmlns="" id="{4057FBD4-E73B-4FDC-B4BB-ADC9A61DB0C0}"/>
              </a:ext>
            </a:extLst>
          </p:cNvPr>
          <p:cNvSpPr>
            <a:spLocks noGrp="1"/>
          </p:cNvSpPr>
          <p:nvPr>
            <p:ph idx="1"/>
          </p:nvPr>
        </p:nvSpPr>
        <p:spPr>
          <a:xfrm>
            <a:off x="565079" y="2133599"/>
            <a:ext cx="11476233" cy="4493231"/>
          </a:xfrm>
        </p:spPr>
        <p:txBody>
          <a:bodyPr>
            <a:normAutofit/>
          </a:bodyPr>
          <a:lstStyle/>
          <a:p>
            <a:pPr marL="0" indent="0" algn="just">
              <a:lnSpc>
                <a:spcPct val="150000"/>
              </a:lnSpc>
              <a:spcAft>
                <a:spcPts val="1000"/>
              </a:spcAft>
              <a:buNone/>
            </a:pPr>
            <a:r>
              <a:rPr lang="fr-FR" sz="4000" dirty="0">
                <a:solidFill>
                  <a:srgbClr val="000000"/>
                </a:solidFill>
                <a:effectLst/>
                <a:latin typeface="Times New Roman" panose="02020603050405020304" pitchFamily="18" charset="0"/>
                <a:ea typeface="38"/>
                <a:cs typeface="Arial" panose="020B0604020202020204" pitchFamily="34" charset="0"/>
              </a:rPr>
              <a:t>Une réponse acquise par conditionnement classique peut disparaître, mais elle peut également réapparaître de façon spontanée.</a:t>
            </a:r>
            <a:r>
              <a:rPr lang="fr-FR" sz="4000" b="1" dirty="0">
                <a:effectLst/>
                <a:latin typeface="Times New Roman" panose="02020603050405020304" pitchFamily="18" charset="0"/>
                <a:ea typeface="11"/>
                <a:cs typeface="Arial" panose="020B0604020202020204" pitchFamily="34" charset="0"/>
              </a:rPr>
              <a:t> </a:t>
            </a:r>
            <a:endParaRPr lang="fr-FR" sz="3200" dirty="0"/>
          </a:p>
        </p:txBody>
      </p:sp>
    </p:spTree>
    <p:extLst>
      <p:ext uri="{BB962C8B-B14F-4D97-AF65-F5344CB8AC3E}">
        <p14:creationId xmlns:p14="http://schemas.microsoft.com/office/powerpoint/2010/main" val="2019237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E141935-9CE5-4686-B2FB-EB20F9D57248}"/>
              </a:ext>
            </a:extLst>
          </p:cNvPr>
          <p:cNvSpPr>
            <a:spLocks noGrp="1"/>
          </p:cNvSpPr>
          <p:nvPr>
            <p:ph type="title"/>
          </p:nvPr>
        </p:nvSpPr>
        <p:spPr>
          <a:xfrm>
            <a:off x="2592925" y="624110"/>
            <a:ext cx="8911687" cy="768592"/>
          </a:xfrm>
        </p:spPr>
        <p:txBody>
          <a:bodyPr>
            <a:normAutofit fontScale="90000"/>
          </a:bodyPr>
          <a:lstStyle/>
          <a:p>
            <a:r>
              <a:rPr lang="fr-FR" b="1" dirty="0">
                <a:solidFill>
                  <a:srgbClr val="000000"/>
                </a:solidFill>
                <a:effectLst/>
                <a:latin typeface="Times New Roman" panose="02020603050405020304" pitchFamily="18" charset="0"/>
                <a:ea typeface="52"/>
                <a:cs typeface="Arial" panose="020B0604020202020204" pitchFamily="34" charset="0"/>
              </a:rPr>
              <a:t>L’extinction</a:t>
            </a:r>
            <a:r>
              <a:rPr lang="fr-FR" sz="2700" b="1" dirty="0">
                <a:solidFill>
                  <a:srgbClr val="000000"/>
                </a:solidFill>
                <a:effectLst/>
                <a:latin typeface="Times New Roman" panose="02020603050405020304" pitchFamily="18" charset="0"/>
                <a:ea typeface="52"/>
                <a:cs typeface="Arial" panose="020B0604020202020204" pitchFamily="34" charset="0"/>
              </a:rPr>
              <a:t> :</a:t>
            </a:r>
            <a:r>
              <a:rPr lang="fr-FR" sz="1800" dirty="0">
                <a:effectLst/>
                <a:latin typeface="Calibri" panose="020F0502020204030204" pitchFamily="34" charset="0"/>
                <a:ea typeface="Calibri" panose="020F0502020204030204" pitchFamily="34" charset="0"/>
                <a:cs typeface="Arial" panose="020B0604020202020204" pitchFamily="34" charset="0"/>
              </a:rPr>
              <a:t/>
            </a:r>
            <a:br>
              <a:rPr lang="fr-FR" sz="1800" dirty="0">
                <a:effectLst/>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a:extLst>
              <a:ext uri="{FF2B5EF4-FFF2-40B4-BE49-F238E27FC236}">
                <a16:creationId xmlns:a16="http://schemas.microsoft.com/office/drawing/2014/main" xmlns="" id="{C8E7C27C-650C-4E1D-8375-9802D620B21D}"/>
              </a:ext>
            </a:extLst>
          </p:cNvPr>
          <p:cNvSpPr>
            <a:spLocks noGrp="1"/>
          </p:cNvSpPr>
          <p:nvPr>
            <p:ph idx="1"/>
          </p:nvPr>
        </p:nvSpPr>
        <p:spPr>
          <a:xfrm>
            <a:off x="1150883" y="1392702"/>
            <a:ext cx="10353729" cy="5149988"/>
          </a:xfrm>
        </p:spPr>
        <p:txBody>
          <a:bodyPr>
            <a:normAutofit fontScale="55000" lnSpcReduction="20000"/>
          </a:bodyPr>
          <a:lstStyle/>
          <a:p>
            <a:pPr algn="just">
              <a:lnSpc>
                <a:spcPct val="170000"/>
              </a:lnSpc>
            </a:pPr>
            <a:r>
              <a:rPr lang="fr-FR" sz="4500" dirty="0">
                <a:solidFill>
                  <a:srgbClr val="000000"/>
                </a:solidFill>
                <a:effectLst/>
                <a:latin typeface="Times New Roman" panose="02020603050405020304" pitchFamily="18" charset="0"/>
                <a:ea typeface="38"/>
                <a:cs typeface="Arial" panose="020B0604020202020204" pitchFamily="34" charset="0"/>
              </a:rPr>
              <a:t>Après avoir conditionné un chien à saliver au son d’une cloche, Pavlov s’est demandé ce qui se passerait si, après avoir procédé à l’acquisition de cette réponse, il continuait à présenter le stimulus conditionnel seul, c’est à dire s’il continuait à</a:t>
            </a:r>
            <a:r>
              <a:rPr lang="fr-FR" sz="4500" dirty="0">
                <a:solidFill>
                  <a:srgbClr val="000000"/>
                </a:solidFill>
                <a:effectLst/>
                <a:latin typeface="Times New Roman" panose="02020603050405020304" pitchFamily="18" charset="0"/>
                <a:ea typeface="11"/>
                <a:cs typeface="Arial" panose="020B0604020202020204" pitchFamily="34" charset="0"/>
              </a:rPr>
              <a:t> plusieurs reprises à </a:t>
            </a:r>
            <a:r>
              <a:rPr lang="fr-FR" sz="4500" dirty="0">
                <a:solidFill>
                  <a:srgbClr val="000000"/>
                </a:solidFill>
                <a:effectLst/>
                <a:latin typeface="Times New Roman" panose="02020603050405020304" pitchFamily="18" charset="0"/>
                <a:ea typeface="MS Mincho" panose="02020609040205080304" pitchFamily="49" charset="-128"/>
                <a:cs typeface="Arial" panose="020B0604020202020204" pitchFamily="34" charset="0"/>
              </a:rPr>
              <a:t>f</a:t>
            </a:r>
            <a:r>
              <a:rPr lang="fr-FR" sz="4500" dirty="0">
                <a:solidFill>
                  <a:srgbClr val="000000"/>
                </a:solidFill>
                <a:effectLst/>
                <a:latin typeface="Times New Roman" panose="02020603050405020304" pitchFamily="18" charset="0"/>
                <a:ea typeface="11"/>
                <a:cs typeface="Arial" panose="020B0604020202020204" pitchFamily="34" charset="0"/>
              </a:rPr>
              <a:t>aire entendre le son de la cloche sans le </a:t>
            </a:r>
            <a:r>
              <a:rPr lang="fr-FR" sz="4500" dirty="0">
                <a:solidFill>
                  <a:srgbClr val="000000"/>
                </a:solidFill>
                <a:effectLst/>
                <a:latin typeface="Times New Roman" panose="02020603050405020304" pitchFamily="18" charset="0"/>
                <a:ea typeface="MS Mincho" panose="02020609040205080304" pitchFamily="49" charset="-128"/>
                <a:cs typeface="Arial" panose="020B0604020202020204" pitchFamily="34" charset="0"/>
              </a:rPr>
              <a:t>f</a:t>
            </a:r>
            <a:r>
              <a:rPr lang="fr-FR" sz="4500" dirty="0">
                <a:solidFill>
                  <a:srgbClr val="000000"/>
                </a:solidFill>
                <a:effectLst/>
                <a:latin typeface="Times New Roman" panose="02020603050405020304" pitchFamily="18" charset="0"/>
                <a:ea typeface="11"/>
                <a:cs typeface="Arial" panose="020B0604020202020204" pitchFamily="34" charset="0"/>
              </a:rPr>
              <a:t>aire suivre par la nourriture. </a:t>
            </a:r>
            <a:endParaRPr lang="fr-FR" sz="4500" dirty="0" smtClean="0">
              <a:solidFill>
                <a:srgbClr val="000000"/>
              </a:solidFill>
              <a:effectLst/>
              <a:latin typeface="Times New Roman" panose="02020603050405020304" pitchFamily="18" charset="0"/>
              <a:ea typeface="11"/>
              <a:cs typeface="Arial" panose="020B0604020202020204" pitchFamily="34" charset="0"/>
            </a:endParaRPr>
          </a:p>
          <a:p>
            <a:pPr algn="just">
              <a:lnSpc>
                <a:spcPct val="170000"/>
              </a:lnSpc>
            </a:pPr>
            <a:r>
              <a:rPr lang="fr-FR" sz="4500" dirty="0" smtClean="0">
                <a:solidFill>
                  <a:srgbClr val="000000"/>
                </a:solidFill>
                <a:effectLst/>
                <a:latin typeface="Times New Roman" panose="02020603050405020304" pitchFamily="18" charset="0"/>
                <a:ea typeface="11"/>
                <a:cs typeface="Arial" panose="020B0604020202020204" pitchFamily="34" charset="0"/>
              </a:rPr>
              <a:t>Comme </a:t>
            </a:r>
            <a:r>
              <a:rPr lang="fr-FR" sz="4500" dirty="0">
                <a:solidFill>
                  <a:srgbClr val="000000"/>
                </a:solidFill>
                <a:effectLst/>
                <a:latin typeface="Times New Roman" panose="02020603050405020304" pitchFamily="18" charset="0"/>
                <a:ea typeface="11"/>
                <a:cs typeface="Arial" panose="020B0604020202020204" pitchFamily="34" charset="0"/>
              </a:rPr>
              <a:t>son dispositi</a:t>
            </a:r>
            <a:r>
              <a:rPr lang="fr-FR" sz="4500" dirty="0">
                <a:solidFill>
                  <a:srgbClr val="000000"/>
                </a:solidFill>
                <a:effectLst/>
                <a:latin typeface="Times New Roman" panose="02020603050405020304" pitchFamily="18" charset="0"/>
                <a:ea typeface="MS Mincho" panose="02020609040205080304" pitchFamily="49" charset="-128"/>
                <a:cs typeface="Arial" panose="020B0604020202020204" pitchFamily="34" charset="0"/>
              </a:rPr>
              <a:t>f</a:t>
            </a:r>
            <a:r>
              <a:rPr lang="fr-FR" sz="4500" dirty="0">
                <a:solidFill>
                  <a:srgbClr val="000000"/>
                </a:solidFill>
                <a:effectLst/>
                <a:latin typeface="Times New Roman" panose="02020603050405020304" pitchFamily="18" charset="0"/>
                <a:ea typeface="11"/>
                <a:cs typeface="Arial" panose="020B0604020202020204" pitchFamily="34" charset="0"/>
              </a:rPr>
              <a:t> expérimental lui permettait non seulement de voir si l’animal salivait, mais en- plus de mesurer la quantité de salive produite, </a:t>
            </a:r>
            <a:endParaRPr lang="fr-FR" sz="2400" dirty="0"/>
          </a:p>
        </p:txBody>
      </p:sp>
    </p:spTree>
    <p:extLst>
      <p:ext uri="{BB962C8B-B14F-4D97-AF65-F5344CB8AC3E}">
        <p14:creationId xmlns:p14="http://schemas.microsoft.com/office/powerpoint/2010/main" val="9556077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FDE1B234-21F4-4B42-84BB-4E087D862179}"/>
              </a:ext>
            </a:extLst>
          </p:cNvPr>
          <p:cNvSpPr>
            <a:spLocks noGrp="1"/>
          </p:cNvSpPr>
          <p:nvPr>
            <p:ph idx="1"/>
          </p:nvPr>
        </p:nvSpPr>
        <p:spPr>
          <a:xfrm>
            <a:off x="1871003" y="1322363"/>
            <a:ext cx="9633609" cy="5064369"/>
          </a:xfrm>
        </p:spPr>
        <p:txBody>
          <a:bodyPr/>
          <a:lstStyle/>
          <a:p>
            <a:pPr algn="just">
              <a:lnSpc>
                <a:spcPct val="150000"/>
              </a:lnSpc>
            </a:pPr>
            <a:r>
              <a:rPr lang="fr-FR" sz="2800" dirty="0">
                <a:solidFill>
                  <a:srgbClr val="000000"/>
                </a:solidFill>
                <a:effectLst/>
                <a:latin typeface="Times New Roman" panose="02020603050405020304" pitchFamily="18" charset="0"/>
                <a:ea typeface="11"/>
                <a:cs typeface="Arial" panose="020B0604020202020204" pitchFamily="34" charset="0"/>
              </a:rPr>
              <a:t>il a observé que cette dernière a diminué graduellement jusqu’à disparaître complètement. Pavlov venait de démontrer la </a:t>
            </a:r>
            <a:r>
              <a:rPr lang="fr-FR" sz="2800" dirty="0">
                <a:solidFill>
                  <a:srgbClr val="000000"/>
                </a:solidFill>
                <a:effectLst/>
                <a:latin typeface="Times New Roman" panose="02020603050405020304" pitchFamily="18" charset="0"/>
                <a:ea typeface="MS Mincho" panose="02020609040205080304" pitchFamily="49" charset="-128"/>
                <a:cs typeface="Arial" panose="020B0604020202020204" pitchFamily="34" charset="0"/>
              </a:rPr>
              <a:t>f</a:t>
            </a:r>
            <a:r>
              <a:rPr lang="fr-FR" sz="2800" dirty="0">
                <a:solidFill>
                  <a:srgbClr val="000000"/>
                </a:solidFill>
                <a:effectLst/>
                <a:latin typeface="Times New Roman" panose="02020603050405020304" pitchFamily="18" charset="0"/>
                <a:ea typeface="11"/>
                <a:cs typeface="Arial" panose="020B0604020202020204" pitchFamily="34" charset="0"/>
              </a:rPr>
              <a:t>açon de provoquer</a:t>
            </a:r>
            <a:r>
              <a:rPr lang="fr-FR" sz="2800" b="1" dirty="0">
                <a:solidFill>
                  <a:srgbClr val="000000"/>
                </a:solidFill>
                <a:effectLst/>
                <a:latin typeface="Times New Roman" panose="02020603050405020304" pitchFamily="18" charset="0"/>
                <a:ea typeface="11"/>
                <a:cs typeface="Arial" panose="020B0604020202020204" pitchFamily="34" charset="0"/>
              </a:rPr>
              <a:t> l</a:t>
            </a:r>
            <a:r>
              <a:rPr lang="fr-FR" sz="2800" b="1" dirty="0">
                <a:effectLst/>
                <a:latin typeface="Times New Roman" panose="02020603050405020304" pitchFamily="18" charset="0"/>
                <a:ea typeface="11"/>
                <a:cs typeface="Arial" panose="020B0604020202020204" pitchFamily="34" charset="0"/>
              </a:rPr>
              <a:t>’extinction</a:t>
            </a:r>
            <a:r>
              <a:rPr lang="fr-FR" sz="2800" dirty="0">
                <a:solidFill>
                  <a:srgbClr val="00AFF0"/>
                </a:solidFill>
                <a:effectLst/>
                <a:latin typeface="Times New Roman" panose="02020603050405020304" pitchFamily="18" charset="0"/>
                <a:ea typeface="11"/>
                <a:cs typeface="Arial" panose="020B0604020202020204" pitchFamily="34" charset="0"/>
              </a:rPr>
              <a:t> </a:t>
            </a:r>
            <a:r>
              <a:rPr lang="fr-FR" sz="2800" dirty="0">
                <a:solidFill>
                  <a:srgbClr val="000000"/>
                </a:solidFill>
                <a:effectLst/>
                <a:latin typeface="Times New Roman" panose="02020603050405020304" pitchFamily="18" charset="0"/>
                <a:ea typeface="11"/>
                <a:cs typeface="Arial" panose="020B0604020202020204" pitchFamily="34" charset="0"/>
              </a:rPr>
              <a:t>d’une réponse, c’est à dire la diminution graduelle d’une réponse à la suite de la présentation répétée du stimulus conditionnel non suivi du stimulus inconditionnel. </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33936657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4A5D90FE-BD4D-40C2-883A-B7EF0DAEC10B}"/>
              </a:ext>
            </a:extLst>
          </p:cNvPr>
          <p:cNvSpPr>
            <a:spLocks noGrp="1"/>
          </p:cNvSpPr>
          <p:nvPr>
            <p:ph type="title"/>
          </p:nvPr>
        </p:nvSpPr>
        <p:spPr>
          <a:xfrm>
            <a:off x="2592926" y="624110"/>
            <a:ext cx="6480736" cy="656050"/>
          </a:xfrm>
        </p:spPr>
        <p:txBody>
          <a:bodyPr>
            <a:normAutofit fontScale="90000"/>
          </a:bodyPr>
          <a:lstStyle/>
          <a:p>
            <a:r>
              <a:rPr lang="fr-FR" b="1" dirty="0">
                <a:effectLst/>
                <a:latin typeface="Times New Roman" panose="02020603050405020304" pitchFamily="18" charset="0"/>
                <a:ea typeface="Calibri" panose="020F0502020204030204" pitchFamily="34" charset="0"/>
                <a:cs typeface="Arial" panose="020B0604020202020204" pitchFamily="34" charset="0"/>
              </a:rPr>
              <a:t>Le recouvrement spontané :</a:t>
            </a:r>
            <a:r>
              <a:rPr lang="fr-FR" sz="1800" dirty="0">
                <a:effectLst/>
                <a:latin typeface="Calibri" panose="020F0502020204030204" pitchFamily="34" charset="0"/>
                <a:ea typeface="Calibri" panose="020F0502020204030204" pitchFamily="34" charset="0"/>
                <a:cs typeface="Arial" panose="020B0604020202020204" pitchFamily="34" charset="0"/>
              </a:rPr>
              <a:t/>
            </a:r>
            <a:br>
              <a:rPr lang="fr-FR" sz="1800" dirty="0">
                <a:effectLst/>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a:extLst>
              <a:ext uri="{FF2B5EF4-FFF2-40B4-BE49-F238E27FC236}">
                <a16:creationId xmlns:a16="http://schemas.microsoft.com/office/drawing/2014/main" xmlns="" id="{008D5324-D021-4132-8CD2-DB5A82A955D3}"/>
              </a:ext>
            </a:extLst>
          </p:cNvPr>
          <p:cNvSpPr>
            <a:spLocks noGrp="1"/>
          </p:cNvSpPr>
          <p:nvPr>
            <p:ph idx="1"/>
          </p:nvPr>
        </p:nvSpPr>
        <p:spPr>
          <a:xfrm>
            <a:off x="1477108" y="1533378"/>
            <a:ext cx="10027504" cy="4377844"/>
          </a:xfrm>
        </p:spPr>
        <p:txBody>
          <a:bodyPr>
            <a:normAutofit fontScale="92500"/>
          </a:bodyPr>
          <a:lstStyle/>
          <a:p>
            <a:pPr algn="just">
              <a:lnSpc>
                <a:spcPct val="160000"/>
              </a:lnSpc>
            </a:pPr>
            <a:r>
              <a:rPr lang="fr-FR" sz="2000" dirty="0">
                <a:solidFill>
                  <a:srgbClr val="000000"/>
                </a:solidFill>
                <a:effectLst/>
                <a:latin typeface="Times New Roman" panose="02020603050405020304" pitchFamily="18" charset="0"/>
                <a:ea typeface="11"/>
                <a:cs typeface="Arial" panose="020B0604020202020204" pitchFamily="34" charset="0"/>
              </a:rPr>
              <a:t> </a:t>
            </a:r>
            <a:r>
              <a:rPr lang="fr-FR" sz="3000" dirty="0">
                <a:effectLst/>
                <a:latin typeface="Times New Roman" panose="02020603050405020304" pitchFamily="18" charset="0"/>
                <a:ea typeface="11"/>
                <a:cs typeface="Arial" panose="020B0604020202020204" pitchFamily="34" charset="0"/>
              </a:rPr>
              <a:t>Le </a:t>
            </a:r>
            <a:r>
              <a:rPr lang="fr-FR" sz="3000" dirty="0">
                <a:effectLst/>
                <a:latin typeface="Times New Roman" panose="02020603050405020304" pitchFamily="18" charset="0"/>
                <a:ea typeface="MS Mincho" panose="02020609040205080304" pitchFamily="49" charset="-128"/>
                <a:cs typeface="Arial" panose="020B0604020202020204" pitchFamily="34" charset="0"/>
              </a:rPr>
              <a:t>f</a:t>
            </a:r>
            <a:r>
              <a:rPr lang="fr-FR" sz="3000" dirty="0">
                <a:effectLst/>
                <a:latin typeface="Times New Roman" panose="02020603050405020304" pitchFamily="18" charset="0"/>
                <a:ea typeface="11"/>
                <a:cs typeface="Arial" panose="020B0604020202020204" pitchFamily="34" charset="0"/>
              </a:rPr>
              <a:t>ait qu’une réponse conditionnée soit disparue ne signifie pas que cette dernière a été disparue,  En e</a:t>
            </a:r>
            <a:r>
              <a:rPr lang="fr-FR" sz="3000" dirty="0">
                <a:effectLst/>
                <a:latin typeface="Times New Roman" panose="02020603050405020304" pitchFamily="18" charset="0"/>
                <a:ea typeface="MS Mincho" panose="02020609040205080304" pitchFamily="49" charset="-128"/>
                <a:cs typeface="Arial" panose="020B0604020202020204" pitchFamily="34" charset="0"/>
              </a:rPr>
              <a:t>ff</a:t>
            </a:r>
            <a:r>
              <a:rPr lang="fr-FR" sz="3000" dirty="0">
                <a:effectLst/>
                <a:latin typeface="Times New Roman" panose="02020603050405020304" pitchFamily="18" charset="0"/>
                <a:ea typeface="11"/>
                <a:cs typeface="Arial" panose="020B0604020202020204" pitchFamily="34" charset="0"/>
              </a:rPr>
              <a:t>et, après avoir réinstallé dans le dispositi</a:t>
            </a:r>
            <a:r>
              <a:rPr lang="fr-FR" sz="3000" dirty="0">
                <a:effectLst/>
                <a:latin typeface="Times New Roman" panose="02020603050405020304" pitchFamily="18" charset="0"/>
                <a:ea typeface="MS Mincho" panose="02020609040205080304" pitchFamily="49" charset="-128"/>
                <a:cs typeface="Arial" panose="020B0604020202020204" pitchFamily="34" charset="0"/>
              </a:rPr>
              <a:t>f</a:t>
            </a:r>
            <a:r>
              <a:rPr lang="fr-FR" sz="3000" dirty="0">
                <a:effectLst/>
                <a:latin typeface="Times New Roman" panose="02020603050405020304" pitchFamily="18" charset="0"/>
                <a:ea typeface="11"/>
                <a:cs typeface="Arial" panose="020B0604020202020204" pitchFamily="34" charset="0"/>
              </a:rPr>
              <a:t> expérimental un animal chez qui la réponse de salivation avait été éteinte la journée précédente, le chercheur a constaté que le son de la cloche auquel l’animal ne réagissait plus la veille déclenchait de nouveau la salivation.</a:t>
            </a:r>
            <a:r>
              <a:rPr lang="fr-FR" sz="3000" dirty="0">
                <a:solidFill>
                  <a:srgbClr val="000000"/>
                </a:solidFill>
                <a:effectLst/>
                <a:latin typeface="Times New Roman" panose="02020603050405020304" pitchFamily="18" charset="0"/>
                <a:ea typeface="11"/>
                <a:cs typeface="Arial" panose="020B0604020202020204" pitchFamily="34" charset="0"/>
              </a:rPr>
              <a:t> </a:t>
            </a:r>
            <a:endParaRPr lang="fr-FR" sz="2000" dirty="0"/>
          </a:p>
        </p:txBody>
      </p:sp>
    </p:spTree>
    <p:extLst>
      <p:ext uri="{BB962C8B-B14F-4D97-AF65-F5344CB8AC3E}">
        <p14:creationId xmlns:p14="http://schemas.microsoft.com/office/powerpoint/2010/main" val="18364460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6B169205-7516-4A60-9958-235364DE386C}"/>
              </a:ext>
            </a:extLst>
          </p:cNvPr>
          <p:cNvSpPr>
            <a:spLocks noGrp="1"/>
          </p:cNvSpPr>
          <p:nvPr>
            <p:ph idx="1"/>
          </p:nvPr>
        </p:nvSpPr>
        <p:spPr>
          <a:xfrm>
            <a:off x="667821" y="883578"/>
            <a:ext cx="11332396" cy="5630237"/>
          </a:xfrm>
        </p:spPr>
        <p:txBody>
          <a:bodyPr>
            <a:normAutofit/>
          </a:bodyPr>
          <a:lstStyle/>
          <a:p>
            <a:pPr algn="just">
              <a:lnSpc>
                <a:spcPct val="150000"/>
              </a:lnSpc>
            </a:pPr>
            <a:r>
              <a:rPr lang="fr-FR" sz="3200" dirty="0">
                <a:solidFill>
                  <a:srgbClr val="000000"/>
                </a:solidFill>
                <a:effectLst/>
                <a:latin typeface="Times New Roman" panose="02020603050405020304" pitchFamily="18" charset="0"/>
                <a:ea typeface="11"/>
                <a:cs typeface="Arial" panose="020B0604020202020204" pitchFamily="34" charset="0"/>
              </a:rPr>
              <a:t>A l’extinction d’une réponse et que l’on a laissé s’écouler un certain délai en retirant l’organisme de l’environnement expérimental, la réponse conditionnelle réapparaît habituellement si l’on présente le stimulus conditionnel seul de nouveau. </a:t>
            </a:r>
            <a:endParaRPr lang="fr-FR" sz="3200" dirty="0" smtClean="0">
              <a:solidFill>
                <a:srgbClr val="000000"/>
              </a:solidFill>
              <a:effectLst/>
              <a:latin typeface="Times New Roman" panose="02020603050405020304" pitchFamily="18" charset="0"/>
              <a:ea typeface="11"/>
              <a:cs typeface="Arial" panose="020B0604020202020204" pitchFamily="34" charset="0"/>
            </a:endParaRPr>
          </a:p>
          <a:p>
            <a:pPr algn="just">
              <a:lnSpc>
                <a:spcPct val="150000"/>
              </a:lnSpc>
            </a:pPr>
            <a:r>
              <a:rPr lang="fr-FR" sz="3200" dirty="0" smtClean="0">
                <a:solidFill>
                  <a:srgbClr val="000000"/>
                </a:solidFill>
                <a:effectLst/>
                <a:latin typeface="Times New Roman" panose="02020603050405020304" pitchFamily="18" charset="0"/>
                <a:ea typeface="11"/>
                <a:cs typeface="Arial" panose="020B0604020202020204" pitchFamily="34" charset="0"/>
              </a:rPr>
              <a:t>On </a:t>
            </a:r>
            <a:r>
              <a:rPr lang="fr-FR" sz="3200" dirty="0">
                <a:solidFill>
                  <a:srgbClr val="000000"/>
                </a:solidFill>
                <a:effectLst/>
                <a:latin typeface="Times New Roman" panose="02020603050405020304" pitchFamily="18" charset="0"/>
                <a:ea typeface="11"/>
                <a:cs typeface="Arial" panose="020B0604020202020204" pitchFamily="34" charset="0"/>
              </a:rPr>
              <a:t>parle de </a:t>
            </a:r>
            <a:r>
              <a:rPr lang="fr-FR" sz="3200" b="1" dirty="0">
                <a:effectLst/>
                <a:latin typeface="Times New Roman" panose="02020603050405020304" pitchFamily="18" charset="0"/>
                <a:ea typeface="11"/>
                <a:cs typeface="Arial" panose="020B0604020202020204" pitchFamily="34" charset="0"/>
              </a:rPr>
              <a:t>recouvrement spontané </a:t>
            </a:r>
            <a:r>
              <a:rPr lang="fr-FR" sz="3200" dirty="0">
                <a:solidFill>
                  <a:srgbClr val="000000"/>
                </a:solidFill>
                <a:effectLst/>
                <a:latin typeface="Times New Roman" panose="02020603050405020304" pitchFamily="18" charset="0"/>
                <a:ea typeface="11"/>
                <a:cs typeface="Arial" panose="020B0604020202020204" pitchFamily="34" charset="0"/>
              </a:rPr>
              <a:t>pour désigner cette réapparition de la réponse</a:t>
            </a:r>
            <a:r>
              <a:rPr lang="fr-FR" sz="2800" dirty="0">
                <a:solidFill>
                  <a:srgbClr val="000000"/>
                </a:solidFill>
                <a:effectLst/>
                <a:latin typeface="Times New Roman" panose="02020603050405020304" pitchFamily="18" charset="0"/>
                <a:ea typeface="11"/>
                <a:cs typeface="Arial" panose="020B0604020202020204" pitchFamily="34" charset="0"/>
              </a:rPr>
              <a:t>.</a:t>
            </a:r>
            <a:endParaRPr lang="fr-FR" sz="2800" dirty="0"/>
          </a:p>
        </p:txBody>
      </p:sp>
    </p:spTree>
    <p:extLst>
      <p:ext uri="{BB962C8B-B14F-4D97-AF65-F5344CB8AC3E}">
        <p14:creationId xmlns:p14="http://schemas.microsoft.com/office/powerpoint/2010/main" val="16134482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21A8E848-F8C5-49B6-9768-A274059FE5A7}"/>
              </a:ext>
            </a:extLst>
          </p:cNvPr>
          <p:cNvSpPr>
            <a:spLocks noGrp="1"/>
          </p:cNvSpPr>
          <p:nvPr>
            <p:ph type="title"/>
          </p:nvPr>
        </p:nvSpPr>
        <p:spPr/>
        <p:txBody>
          <a:bodyPr>
            <a:normAutofit fontScale="90000"/>
          </a:bodyPr>
          <a:lstStyle/>
          <a:p>
            <a:pPr>
              <a:lnSpc>
                <a:spcPct val="115000"/>
              </a:lnSpc>
              <a:spcAft>
                <a:spcPts val="1000"/>
              </a:spcAft>
            </a:pPr>
            <a:r>
              <a:rPr lang="fr-FR" sz="3600" b="1" dirty="0">
                <a:effectLst/>
                <a:latin typeface="Times New Roman" panose="02020603050405020304" pitchFamily="18" charset="0"/>
                <a:ea typeface="Calibri" panose="020F0502020204030204" pitchFamily="34" charset="0"/>
                <a:cs typeface="Arial" panose="020B0604020202020204" pitchFamily="34" charset="0"/>
              </a:rPr>
              <a:t>1.2.4- La généralisation et la discrimination</a:t>
            </a:r>
            <a:r>
              <a:rPr lang="fr-FR" sz="3600" dirty="0">
                <a:effectLst/>
                <a:latin typeface="Calibri" panose="020F0502020204030204" pitchFamily="34" charset="0"/>
                <a:ea typeface="Calibri" panose="020F0502020204030204" pitchFamily="34" charset="0"/>
                <a:cs typeface="Arial" panose="020B0604020202020204" pitchFamily="34" charset="0"/>
              </a:rPr>
              <a:t/>
            </a:r>
            <a:br>
              <a:rPr lang="fr-FR" sz="3600" dirty="0">
                <a:effectLst/>
                <a:latin typeface="Calibri" panose="020F0502020204030204" pitchFamily="34" charset="0"/>
                <a:ea typeface="Calibri" panose="020F0502020204030204" pitchFamily="34" charset="0"/>
                <a:cs typeface="Arial" panose="020B0604020202020204" pitchFamily="34" charset="0"/>
              </a:rPr>
            </a:br>
            <a:r>
              <a:rPr lang="fr-FR" sz="3600" b="1" dirty="0">
                <a:effectLst/>
                <a:latin typeface="Times New Roman" panose="02020603050405020304" pitchFamily="18" charset="0"/>
                <a:ea typeface="Calibri" panose="020F0502020204030204" pitchFamily="34" charset="0"/>
                <a:cs typeface="Arial" panose="020B0604020202020204" pitchFamily="34" charset="0"/>
              </a:rPr>
              <a:t>a- La généralisation :</a:t>
            </a:r>
            <a:endParaRPr lang="fr-FR" dirty="0"/>
          </a:p>
        </p:txBody>
      </p:sp>
      <p:sp>
        <p:nvSpPr>
          <p:cNvPr id="3" name="Espace réservé du contenu 2">
            <a:extLst>
              <a:ext uri="{FF2B5EF4-FFF2-40B4-BE49-F238E27FC236}">
                <a16:creationId xmlns:a16="http://schemas.microsoft.com/office/drawing/2014/main" xmlns="" id="{4E0017BD-939F-41C5-8005-A5C932614498}"/>
              </a:ext>
            </a:extLst>
          </p:cNvPr>
          <p:cNvSpPr>
            <a:spLocks noGrp="1"/>
          </p:cNvSpPr>
          <p:nvPr>
            <p:ph idx="1"/>
          </p:nvPr>
        </p:nvSpPr>
        <p:spPr>
          <a:xfrm>
            <a:off x="1913206" y="1905000"/>
            <a:ext cx="9591406" cy="4481732"/>
          </a:xfrm>
        </p:spPr>
        <p:txBody>
          <a:bodyPr>
            <a:normAutofit fontScale="85000" lnSpcReduction="10000"/>
          </a:bodyPr>
          <a:lstStyle/>
          <a:p>
            <a:pPr marL="0" indent="0" algn="just">
              <a:lnSpc>
                <a:spcPct val="160000"/>
              </a:lnSpc>
              <a:buNone/>
            </a:pPr>
            <a:r>
              <a:rPr lang="fr-FR" sz="1800" dirty="0">
                <a:solidFill>
                  <a:srgbClr val="000000"/>
                </a:solidFill>
                <a:effectLst/>
                <a:latin typeface="Times New Roman" panose="02020603050405020304" pitchFamily="18" charset="0"/>
                <a:ea typeface="38"/>
                <a:cs typeface="Arial" panose="020B0604020202020204" pitchFamily="34" charset="0"/>
              </a:rPr>
              <a:t> </a:t>
            </a:r>
            <a:r>
              <a:rPr lang="fr-FR" sz="2800" dirty="0">
                <a:solidFill>
                  <a:schemeClr val="tx1"/>
                </a:solidFill>
                <a:effectLst/>
                <a:latin typeface="Times New Roman" panose="02020603050405020304" pitchFamily="18" charset="0"/>
                <a:ea typeface="38"/>
                <a:cs typeface="Arial" panose="020B0604020202020204" pitchFamily="34" charset="0"/>
              </a:rPr>
              <a:t>Pavlov a constaté qu’une association apprise de façon classique tend spontanément à se généraliser. En effet, après avoir appris au chien à saliver au son d’une cloche donnée, le chercheur a utilisé une autre cloche dont le son était quelque peu différent. Il a alors observé que l’animal était également porté à saliver au son de la nouvelle cloche, même s’il réagissait moins fortement qu’au son de celle utilisée au moment du conditionnement initial. Pavlov venait ainsi d’illustrer le phénomène de </a:t>
            </a:r>
            <a:r>
              <a:rPr lang="fr-FR" sz="2800" b="1" dirty="0">
                <a:solidFill>
                  <a:schemeClr val="tx1"/>
                </a:solidFill>
                <a:effectLst/>
                <a:latin typeface="Times New Roman" panose="02020603050405020304" pitchFamily="18" charset="0"/>
                <a:ea typeface="38"/>
                <a:cs typeface="Arial" panose="020B0604020202020204" pitchFamily="34" charset="0"/>
              </a:rPr>
              <a:t>généralisation</a:t>
            </a:r>
            <a:r>
              <a:rPr lang="fr-FR" sz="2800" dirty="0">
                <a:solidFill>
                  <a:schemeClr val="tx1"/>
                </a:solidFill>
                <a:effectLst/>
                <a:latin typeface="Times New Roman" panose="02020603050405020304" pitchFamily="18" charset="0"/>
                <a:ea typeface="38"/>
                <a:cs typeface="Arial" panose="020B0604020202020204" pitchFamily="34" charset="0"/>
              </a:rPr>
              <a:t> d’une réponse  à des stimuli qui ressemblent au stimulus conditionnel initial. </a:t>
            </a:r>
            <a:endParaRPr lang="fr-FR" dirty="0">
              <a:solidFill>
                <a:schemeClr val="tx1"/>
              </a:solidFill>
            </a:endParaRPr>
          </a:p>
        </p:txBody>
      </p:sp>
    </p:spTree>
    <p:extLst>
      <p:ext uri="{BB962C8B-B14F-4D97-AF65-F5344CB8AC3E}">
        <p14:creationId xmlns:p14="http://schemas.microsoft.com/office/powerpoint/2010/main" val="3201980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C04EB06F-FE5B-42A9-AEA4-9D3189477051}"/>
              </a:ext>
            </a:extLst>
          </p:cNvPr>
          <p:cNvSpPr>
            <a:spLocks noGrp="1"/>
          </p:cNvSpPr>
          <p:nvPr>
            <p:ph type="title"/>
          </p:nvPr>
        </p:nvSpPr>
        <p:spPr>
          <a:xfrm>
            <a:off x="2592925" y="624110"/>
            <a:ext cx="8911687" cy="841833"/>
          </a:xfrm>
        </p:spPr>
        <p:txBody>
          <a:bodyPr>
            <a:normAutofit fontScale="90000"/>
          </a:bodyPr>
          <a:lstStyle/>
          <a:p>
            <a:r>
              <a:rPr lang="fr-FR" sz="3100" b="1" dirty="0">
                <a:solidFill>
                  <a:srgbClr val="000000"/>
                </a:solidFill>
                <a:effectLst/>
                <a:latin typeface="Times New Roman" panose="02020603050405020304" pitchFamily="18" charset="0"/>
                <a:ea typeface="32"/>
                <a:cs typeface="Arial" panose="020B0604020202020204" pitchFamily="34" charset="0"/>
              </a:rPr>
              <a:t>Entrée :</a:t>
            </a:r>
            <a:r>
              <a:rPr lang="fr-FR" sz="1800" dirty="0">
                <a:effectLst/>
                <a:latin typeface="Calibri" panose="020F0502020204030204" pitchFamily="34" charset="0"/>
                <a:ea typeface="Calibri" panose="020F0502020204030204" pitchFamily="34" charset="0"/>
                <a:cs typeface="Arial" panose="020B0604020202020204" pitchFamily="34" charset="0"/>
              </a:rPr>
              <a:t/>
            </a:r>
            <a:br>
              <a:rPr lang="fr-FR" sz="1800" dirty="0">
                <a:effectLst/>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a:extLst>
              <a:ext uri="{FF2B5EF4-FFF2-40B4-BE49-F238E27FC236}">
                <a16:creationId xmlns:a16="http://schemas.microsoft.com/office/drawing/2014/main" xmlns="" id="{A2138DC7-162B-4305-A9AC-EAE6E73407B7}"/>
              </a:ext>
            </a:extLst>
          </p:cNvPr>
          <p:cNvSpPr>
            <a:spLocks noGrp="1"/>
          </p:cNvSpPr>
          <p:nvPr>
            <p:ph idx="1"/>
          </p:nvPr>
        </p:nvSpPr>
        <p:spPr/>
        <p:txBody>
          <a:bodyPr/>
          <a:lstStyle/>
          <a:p>
            <a:pPr algn="just">
              <a:lnSpc>
                <a:spcPct val="200000"/>
              </a:lnSpc>
            </a:pPr>
            <a:r>
              <a:rPr lang="fr-FR" sz="1800" dirty="0">
                <a:solidFill>
                  <a:srgbClr val="231F20"/>
                </a:solidFill>
                <a:effectLst/>
                <a:latin typeface="Times New Roman" panose="02020603050405020304" pitchFamily="18" charset="0"/>
                <a:ea typeface="32"/>
                <a:cs typeface="Arial" panose="020B0604020202020204" pitchFamily="34" charset="0"/>
              </a:rPr>
              <a:t> </a:t>
            </a:r>
            <a:r>
              <a:rPr lang="fr-FR" sz="2400" dirty="0">
                <a:solidFill>
                  <a:srgbClr val="231F20"/>
                </a:solidFill>
                <a:effectLst/>
                <a:latin typeface="Times New Roman" panose="02020603050405020304" pitchFamily="18" charset="0"/>
                <a:ea typeface="32"/>
                <a:cs typeface="Arial" panose="020B0604020202020204" pitchFamily="34" charset="0"/>
              </a:rPr>
              <a:t>L’apprentissage concerne tous les comportements acquis pour s’adapter au milieu. Il est étudié principalement par les béhavioristes et par les psychologues cogniti</a:t>
            </a:r>
            <a:r>
              <a:rPr lang="fr-FR" sz="2400" dirty="0">
                <a:solidFill>
                  <a:srgbClr val="231F20"/>
                </a:solidFill>
                <a:effectLst/>
                <a:latin typeface="Times New Roman" panose="02020603050405020304" pitchFamily="18" charset="0"/>
                <a:ea typeface="MS Mincho" panose="02020609040205080304" pitchFamily="49" charset="-128"/>
                <a:cs typeface="Arial" panose="020B0604020202020204" pitchFamily="34" charset="0"/>
              </a:rPr>
              <a:t>f</a:t>
            </a:r>
            <a:r>
              <a:rPr lang="fr-FR" sz="2400" dirty="0">
                <a:solidFill>
                  <a:srgbClr val="231F20"/>
                </a:solidFill>
                <a:effectLst/>
                <a:latin typeface="Times New Roman" panose="02020603050405020304" pitchFamily="18" charset="0"/>
                <a:ea typeface="32"/>
                <a:cs typeface="Arial" panose="020B0604020202020204" pitchFamily="34" charset="0"/>
              </a:rPr>
              <a:t>s, et plus précisément les socio-cognitivistes.</a:t>
            </a:r>
            <a:endParaRPr lang="fr-FR" dirty="0"/>
          </a:p>
        </p:txBody>
      </p:sp>
    </p:spTree>
    <p:extLst>
      <p:ext uri="{BB962C8B-B14F-4D97-AF65-F5344CB8AC3E}">
        <p14:creationId xmlns:p14="http://schemas.microsoft.com/office/powerpoint/2010/main" val="14493383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82D2CE7E-C355-4DBE-AD79-272A379A5811}"/>
              </a:ext>
            </a:extLst>
          </p:cNvPr>
          <p:cNvSpPr>
            <a:spLocks noGrp="1"/>
          </p:cNvSpPr>
          <p:nvPr>
            <p:ph type="title"/>
          </p:nvPr>
        </p:nvSpPr>
        <p:spPr/>
        <p:txBody>
          <a:bodyPr/>
          <a:lstStyle/>
          <a:p>
            <a:r>
              <a:rPr lang="fr-FR" sz="3600" b="1" dirty="0">
                <a:effectLst/>
                <a:latin typeface="Times New Roman" panose="02020603050405020304" pitchFamily="18" charset="0"/>
                <a:ea typeface="53"/>
                <a:cs typeface="Arial" panose="020B0604020202020204" pitchFamily="34" charset="0"/>
              </a:rPr>
              <a:t>b-La discrimination :</a:t>
            </a:r>
            <a:endParaRPr lang="fr-FR" dirty="0"/>
          </a:p>
        </p:txBody>
      </p:sp>
      <p:sp>
        <p:nvSpPr>
          <p:cNvPr id="3" name="Espace réservé du contenu 2">
            <a:extLst>
              <a:ext uri="{FF2B5EF4-FFF2-40B4-BE49-F238E27FC236}">
                <a16:creationId xmlns:a16="http://schemas.microsoft.com/office/drawing/2014/main" xmlns="" id="{51C1ADD9-EF85-4E30-84A6-57405EE02218}"/>
              </a:ext>
            </a:extLst>
          </p:cNvPr>
          <p:cNvSpPr>
            <a:spLocks noGrp="1"/>
          </p:cNvSpPr>
          <p:nvPr>
            <p:ph idx="1"/>
          </p:nvPr>
        </p:nvSpPr>
        <p:spPr>
          <a:xfrm>
            <a:off x="1167618" y="1561514"/>
            <a:ext cx="10336994" cy="4937760"/>
          </a:xfrm>
        </p:spPr>
        <p:txBody>
          <a:bodyPr>
            <a:normAutofit/>
          </a:bodyPr>
          <a:lstStyle/>
          <a:p>
            <a:pPr algn="just">
              <a:lnSpc>
                <a:spcPct val="150000"/>
              </a:lnSpc>
            </a:pPr>
            <a:r>
              <a:rPr lang="fr-FR" sz="2800" dirty="0">
                <a:solidFill>
                  <a:srgbClr val="000000"/>
                </a:solidFill>
                <a:effectLst/>
                <a:latin typeface="Times New Roman" panose="02020603050405020304" pitchFamily="18" charset="0"/>
                <a:ea typeface="11"/>
                <a:cs typeface="Arial" panose="020B0604020202020204" pitchFamily="34" charset="0"/>
              </a:rPr>
              <a:t> Pavlov a e</a:t>
            </a:r>
            <a:r>
              <a:rPr lang="fr-FR" sz="2800" dirty="0">
                <a:solidFill>
                  <a:srgbClr val="000000"/>
                </a:solidFill>
                <a:effectLst/>
                <a:latin typeface="Times New Roman" panose="02020603050405020304" pitchFamily="18" charset="0"/>
                <a:ea typeface="MS Mincho" panose="02020609040205080304" pitchFamily="49" charset="-128"/>
                <a:cs typeface="Arial" panose="020B0604020202020204" pitchFamily="34" charset="0"/>
              </a:rPr>
              <a:t>ff</a:t>
            </a:r>
            <a:r>
              <a:rPr lang="fr-FR" sz="2800" dirty="0">
                <a:solidFill>
                  <a:srgbClr val="000000"/>
                </a:solidFill>
                <a:effectLst/>
                <a:latin typeface="Times New Roman" panose="02020603050405020304" pitchFamily="18" charset="0"/>
                <a:ea typeface="11"/>
                <a:cs typeface="Arial" panose="020B0604020202020204" pitchFamily="34" charset="0"/>
              </a:rPr>
              <a:t>ectué plusieurs essais dans lesquels il présentait tantôt le stimulus conditionnel (la cloche) suivi de la nourriture, tantôt un stimulus qui ressemblait au stimulus conditionnel (un autre son de cloche), mais qui n’était pas suivi de nourriture. Au début, l’animal salivait en réaction aux deux sons de cloche, mais il s’est mis à saliver de moins en moins au deuxième son, tout en continuant à répondre régulièrement au stimulus conditionnel initial. </a:t>
            </a:r>
            <a:endParaRPr lang="fr-FR" sz="2800" dirty="0"/>
          </a:p>
        </p:txBody>
      </p:sp>
    </p:spTree>
    <p:extLst>
      <p:ext uri="{BB962C8B-B14F-4D97-AF65-F5344CB8AC3E}">
        <p14:creationId xmlns:p14="http://schemas.microsoft.com/office/powerpoint/2010/main" val="40410723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37C5AF0E-7668-4361-B79A-276997994FDF}"/>
              </a:ext>
            </a:extLst>
          </p:cNvPr>
          <p:cNvSpPr>
            <a:spLocks noGrp="1"/>
          </p:cNvSpPr>
          <p:nvPr>
            <p:ph idx="1"/>
          </p:nvPr>
        </p:nvSpPr>
        <p:spPr>
          <a:xfrm>
            <a:off x="2589212" y="1182414"/>
            <a:ext cx="8915400" cy="4728808"/>
          </a:xfrm>
        </p:spPr>
        <p:txBody>
          <a:bodyPr>
            <a:normAutofit/>
          </a:bodyPr>
          <a:lstStyle/>
          <a:p>
            <a:pPr algn="just">
              <a:lnSpc>
                <a:spcPct val="150000"/>
              </a:lnSpc>
            </a:pPr>
            <a:r>
              <a:rPr lang="fr-FR" sz="2800" b="1" dirty="0">
                <a:solidFill>
                  <a:srgbClr val="000000"/>
                </a:solidFill>
                <a:effectLst/>
                <a:latin typeface="Times New Roman" panose="02020603050405020304" pitchFamily="18" charset="0"/>
                <a:ea typeface="11"/>
                <a:cs typeface="Arial" panose="020B0604020202020204" pitchFamily="34" charset="0"/>
              </a:rPr>
              <a:t>Pavlov</a:t>
            </a:r>
            <a:r>
              <a:rPr lang="fr-FR" sz="2800" dirty="0">
                <a:solidFill>
                  <a:srgbClr val="000000"/>
                </a:solidFill>
                <a:effectLst/>
                <a:latin typeface="Times New Roman" panose="02020603050405020304" pitchFamily="18" charset="0"/>
                <a:ea typeface="11"/>
                <a:cs typeface="Arial" panose="020B0604020202020204" pitchFamily="34" charset="0"/>
              </a:rPr>
              <a:t> avait ainsi mis en évidence la </a:t>
            </a:r>
            <a:r>
              <a:rPr lang="fr-FR" sz="2800" dirty="0">
                <a:solidFill>
                  <a:srgbClr val="000000"/>
                </a:solidFill>
                <a:effectLst/>
                <a:latin typeface="Times New Roman" panose="02020603050405020304" pitchFamily="18" charset="0"/>
                <a:ea typeface="MS Mincho" panose="02020609040205080304" pitchFamily="49" charset="-128"/>
                <a:cs typeface="Arial" panose="020B0604020202020204" pitchFamily="34" charset="0"/>
              </a:rPr>
              <a:t>f</a:t>
            </a:r>
            <a:r>
              <a:rPr lang="fr-FR" sz="2800" dirty="0">
                <a:solidFill>
                  <a:srgbClr val="000000"/>
                </a:solidFill>
                <a:effectLst/>
                <a:latin typeface="Times New Roman" panose="02020603050405020304" pitchFamily="18" charset="0"/>
                <a:ea typeface="11"/>
                <a:cs typeface="Arial" panose="020B0604020202020204" pitchFamily="34" charset="0"/>
              </a:rPr>
              <a:t>açon dont un organisme peut en arriver à </a:t>
            </a:r>
            <a:r>
              <a:rPr lang="fr-FR" sz="2800" dirty="0">
                <a:solidFill>
                  <a:srgbClr val="000000"/>
                </a:solidFill>
                <a:effectLst/>
                <a:latin typeface="Times New Roman" panose="02020603050405020304" pitchFamily="18" charset="0"/>
                <a:ea typeface="MS Mincho" panose="02020609040205080304" pitchFamily="49" charset="-128"/>
                <a:cs typeface="Arial" panose="020B0604020202020204" pitchFamily="34" charset="0"/>
              </a:rPr>
              <a:t>f</a:t>
            </a:r>
            <a:r>
              <a:rPr lang="fr-FR" sz="2800" dirty="0">
                <a:solidFill>
                  <a:srgbClr val="000000"/>
                </a:solidFill>
                <a:effectLst/>
                <a:latin typeface="Times New Roman" panose="02020603050405020304" pitchFamily="18" charset="0"/>
                <a:ea typeface="11"/>
                <a:cs typeface="Arial" panose="020B0604020202020204" pitchFamily="34" charset="0"/>
              </a:rPr>
              <a:t>aire preuve de </a:t>
            </a:r>
            <a:r>
              <a:rPr lang="fr-FR" sz="2800" b="1" dirty="0">
                <a:solidFill>
                  <a:schemeClr val="tx1"/>
                </a:solidFill>
                <a:effectLst/>
                <a:latin typeface="Times New Roman" panose="02020603050405020304" pitchFamily="18" charset="0"/>
                <a:ea typeface="11"/>
                <a:cs typeface="Arial" panose="020B0604020202020204" pitchFamily="34" charset="0"/>
              </a:rPr>
              <a:t>discrimination</a:t>
            </a:r>
            <a:r>
              <a:rPr lang="fr-FR" sz="2800" dirty="0">
                <a:solidFill>
                  <a:srgbClr val="000000"/>
                </a:solidFill>
                <a:effectLst/>
                <a:latin typeface="Times New Roman" panose="02020603050405020304" pitchFamily="18" charset="0"/>
                <a:ea typeface="11"/>
                <a:cs typeface="Arial" panose="020B0604020202020204" pitchFamily="34" charset="0"/>
              </a:rPr>
              <a:t>, c’est à dire apprendre à ne répondre qu’à un stimulus conditionnel déterminé et non à un autre qui lui ressemble.</a:t>
            </a:r>
            <a:endParaRPr lang="fr-FR" sz="2800" dirty="0"/>
          </a:p>
        </p:txBody>
      </p:sp>
    </p:spTree>
    <p:extLst>
      <p:ext uri="{BB962C8B-B14F-4D97-AF65-F5344CB8AC3E}">
        <p14:creationId xmlns:p14="http://schemas.microsoft.com/office/powerpoint/2010/main" val="24356035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D195B1D1-EEB8-46B6-BE40-84593A1A3320}"/>
              </a:ext>
            </a:extLst>
          </p:cNvPr>
          <p:cNvSpPr>
            <a:spLocks noGrp="1"/>
          </p:cNvSpPr>
          <p:nvPr>
            <p:ph type="title"/>
          </p:nvPr>
        </p:nvSpPr>
        <p:spPr>
          <a:xfrm>
            <a:off x="2592925" y="624110"/>
            <a:ext cx="8911687" cy="599779"/>
          </a:xfrm>
        </p:spPr>
        <p:txBody>
          <a:bodyPr>
            <a:normAutofit fontScale="90000"/>
          </a:bodyPr>
          <a:lstStyle/>
          <a:p>
            <a:r>
              <a:rPr lang="fr-FR" sz="3100" b="1" dirty="0">
                <a:effectLst/>
                <a:latin typeface="Times New Roman" panose="02020603050405020304" pitchFamily="18" charset="0"/>
                <a:ea typeface="53"/>
                <a:cs typeface="Arial" panose="020B0604020202020204" pitchFamily="34" charset="0"/>
              </a:rPr>
              <a:t>1.2.5- Le conditionnement opérant :</a:t>
            </a:r>
            <a:r>
              <a:rPr lang="fr-FR" sz="1800" dirty="0">
                <a:effectLst/>
                <a:latin typeface="Calibri" panose="020F0502020204030204" pitchFamily="34" charset="0"/>
                <a:ea typeface="Calibri" panose="020F0502020204030204" pitchFamily="34" charset="0"/>
                <a:cs typeface="Arial" panose="020B0604020202020204" pitchFamily="34" charset="0"/>
              </a:rPr>
              <a:t/>
            </a:r>
            <a:br>
              <a:rPr lang="fr-FR" sz="1800" dirty="0">
                <a:effectLst/>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a:extLst>
              <a:ext uri="{FF2B5EF4-FFF2-40B4-BE49-F238E27FC236}">
                <a16:creationId xmlns:a16="http://schemas.microsoft.com/office/drawing/2014/main" xmlns="" id="{E46B7C27-4A17-4521-A2F8-D706335EA5E5}"/>
              </a:ext>
            </a:extLst>
          </p:cNvPr>
          <p:cNvSpPr>
            <a:spLocks noGrp="1"/>
          </p:cNvSpPr>
          <p:nvPr>
            <p:ph idx="1"/>
          </p:nvPr>
        </p:nvSpPr>
        <p:spPr>
          <a:xfrm>
            <a:off x="1069145" y="1842868"/>
            <a:ext cx="10435467" cy="4391022"/>
          </a:xfrm>
        </p:spPr>
        <p:txBody>
          <a:bodyPr>
            <a:normAutofit fontScale="92500" lnSpcReduction="10000"/>
          </a:bodyPr>
          <a:lstStyle/>
          <a:p>
            <a:pPr algn="just">
              <a:lnSpc>
                <a:spcPct val="160000"/>
              </a:lnSpc>
            </a:pPr>
            <a:r>
              <a:rPr lang="fr-FR" sz="1800" dirty="0">
                <a:solidFill>
                  <a:srgbClr val="000000"/>
                </a:solidFill>
                <a:effectLst/>
                <a:latin typeface="Times New Roman" panose="02020603050405020304" pitchFamily="18" charset="0"/>
                <a:ea typeface="11"/>
                <a:cs typeface="Arial" panose="020B0604020202020204" pitchFamily="34" charset="0"/>
              </a:rPr>
              <a:t> </a:t>
            </a:r>
            <a:r>
              <a:rPr lang="fr-FR" sz="2800" dirty="0">
                <a:solidFill>
                  <a:srgbClr val="000000"/>
                </a:solidFill>
                <a:effectLst/>
                <a:latin typeface="Times New Roman" panose="02020603050405020304" pitchFamily="18" charset="0"/>
                <a:ea typeface="11"/>
                <a:cs typeface="Arial" panose="020B0604020202020204" pitchFamily="34" charset="0"/>
              </a:rPr>
              <a:t>Dans le cas du </a:t>
            </a:r>
            <a:r>
              <a:rPr lang="fr-FR" sz="2800" b="1" dirty="0">
                <a:effectLst/>
                <a:latin typeface="Times New Roman" panose="02020603050405020304" pitchFamily="18" charset="0"/>
                <a:ea typeface="11"/>
                <a:cs typeface="Arial" panose="020B0604020202020204" pitchFamily="34" charset="0"/>
              </a:rPr>
              <a:t>conditionnement opérant</a:t>
            </a:r>
            <a:r>
              <a:rPr lang="fr-FR" sz="2800" dirty="0">
                <a:solidFill>
                  <a:srgbClr val="000000"/>
                </a:solidFill>
                <a:effectLst/>
                <a:latin typeface="Times New Roman" panose="02020603050405020304" pitchFamily="18" charset="0"/>
                <a:ea typeface="11"/>
                <a:cs typeface="Arial" panose="020B0604020202020204" pitchFamily="34" charset="0"/>
              </a:rPr>
              <a:t>, un organisme est amené à modifier son comportement en </a:t>
            </a:r>
            <a:r>
              <a:rPr lang="fr-FR" sz="2800" dirty="0">
                <a:solidFill>
                  <a:srgbClr val="000000"/>
                </a:solidFill>
                <a:effectLst/>
                <a:latin typeface="Times New Roman" panose="02020603050405020304" pitchFamily="18" charset="0"/>
                <a:ea typeface="MS Mincho" panose="02020609040205080304" pitchFamily="49" charset="-128"/>
                <a:cs typeface="Arial" panose="020B0604020202020204" pitchFamily="34" charset="0"/>
              </a:rPr>
              <a:t>f</a:t>
            </a:r>
            <a:r>
              <a:rPr lang="fr-FR" sz="2800" dirty="0">
                <a:solidFill>
                  <a:srgbClr val="000000"/>
                </a:solidFill>
                <a:effectLst/>
                <a:latin typeface="Times New Roman" panose="02020603050405020304" pitchFamily="18" charset="0"/>
                <a:ea typeface="11"/>
                <a:cs typeface="Arial" panose="020B0604020202020204" pitchFamily="34" charset="0"/>
              </a:rPr>
              <a:t>onction de ce qui survient après le comportement. Ainsi, contrairement au conditionnement classique dans lequel on intervient sur les stimuli survenant avant la réponse sujette à apprentissage, on procède à un apprentissage par conditionnement opérant en intervenant sur ce qui survient après que le comportement a été manifesté spontanément par l’organisme.</a:t>
            </a:r>
            <a:endParaRPr lang="fr-FR" dirty="0"/>
          </a:p>
        </p:txBody>
      </p:sp>
    </p:spTree>
    <p:extLst>
      <p:ext uri="{BB962C8B-B14F-4D97-AF65-F5344CB8AC3E}">
        <p14:creationId xmlns:p14="http://schemas.microsoft.com/office/powerpoint/2010/main" val="24440521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A78FEA00-A40A-43D6-B4EE-2017FE36F69F}"/>
              </a:ext>
            </a:extLst>
          </p:cNvPr>
          <p:cNvSpPr>
            <a:spLocks noGrp="1"/>
          </p:cNvSpPr>
          <p:nvPr>
            <p:ph idx="1"/>
          </p:nvPr>
        </p:nvSpPr>
        <p:spPr>
          <a:xfrm>
            <a:off x="711200" y="754743"/>
            <a:ext cx="10793412" cy="5156479"/>
          </a:xfrm>
        </p:spPr>
        <p:txBody>
          <a:bodyPr>
            <a:noAutofit/>
          </a:bodyPr>
          <a:lstStyle/>
          <a:p>
            <a:pPr algn="just"/>
            <a:endParaRPr lang="fr-FR" sz="3200" dirty="0">
              <a:solidFill>
                <a:srgbClr val="000000"/>
              </a:solidFill>
              <a:effectLst/>
              <a:latin typeface="Times New Roman" panose="02020603050405020304" pitchFamily="18" charset="0"/>
              <a:ea typeface="11"/>
            </a:endParaRPr>
          </a:p>
          <a:p>
            <a:pPr algn="just"/>
            <a:r>
              <a:rPr lang="fr-FR" sz="3200" dirty="0">
                <a:solidFill>
                  <a:srgbClr val="000000"/>
                </a:solidFill>
                <a:effectLst/>
                <a:latin typeface="Times New Roman" panose="02020603050405020304" pitchFamily="18" charset="0"/>
                <a:ea typeface="11"/>
              </a:rPr>
              <a:t> Le psychologue américain </a:t>
            </a:r>
            <a:r>
              <a:rPr lang="fr-FR" sz="3200" b="1" dirty="0">
                <a:solidFill>
                  <a:srgbClr val="000000"/>
                </a:solidFill>
                <a:effectLst/>
                <a:latin typeface="Times New Roman" panose="02020603050405020304" pitchFamily="18" charset="0"/>
                <a:ea typeface="11"/>
              </a:rPr>
              <a:t>Skinner</a:t>
            </a:r>
            <a:r>
              <a:rPr lang="fr-FR" sz="3200" dirty="0">
                <a:solidFill>
                  <a:srgbClr val="000000"/>
                </a:solidFill>
                <a:effectLst/>
                <a:latin typeface="Times New Roman" panose="02020603050405020304" pitchFamily="18" charset="0"/>
                <a:ea typeface="11"/>
              </a:rPr>
              <a:t> est le chercheur dont le nom est associé au </a:t>
            </a:r>
            <a:r>
              <a:rPr lang="fr-FR" sz="3200" b="1" dirty="0">
                <a:solidFill>
                  <a:srgbClr val="000000"/>
                </a:solidFill>
                <a:effectLst/>
                <a:latin typeface="Times New Roman" panose="02020603050405020304" pitchFamily="18" charset="0"/>
                <a:ea typeface="11"/>
              </a:rPr>
              <a:t>conditionnement opérant</a:t>
            </a:r>
            <a:r>
              <a:rPr lang="fr-FR" sz="3200" dirty="0">
                <a:solidFill>
                  <a:srgbClr val="000000"/>
                </a:solidFill>
                <a:effectLst/>
                <a:latin typeface="Times New Roman" panose="02020603050405020304" pitchFamily="18" charset="0"/>
                <a:ea typeface="11"/>
              </a:rPr>
              <a:t>, un peu de la même </a:t>
            </a:r>
            <a:r>
              <a:rPr lang="fr-FR" sz="3200" dirty="0">
                <a:solidFill>
                  <a:srgbClr val="000000"/>
                </a:solidFill>
                <a:effectLst/>
                <a:latin typeface="Times New Roman" panose="02020603050405020304" pitchFamily="18" charset="0"/>
                <a:ea typeface="MS Mincho" panose="02020609040205080304" pitchFamily="49" charset="-128"/>
              </a:rPr>
              <a:t>f</a:t>
            </a:r>
            <a:r>
              <a:rPr lang="fr-FR" sz="3200" dirty="0">
                <a:solidFill>
                  <a:srgbClr val="000000"/>
                </a:solidFill>
                <a:effectLst/>
                <a:latin typeface="Times New Roman" panose="02020603050405020304" pitchFamily="18" charset="0"/>
                <a:ea typeface="11"/>
              </a:rPr>
              <a:t>açon dont celui de Pavlov est lié au </a:t>
            </a:r>
            <a:r>
              <a:rPr lang="fr-FR" sz="3200" b="1" dirty="0">
                <a:solidFill>
                  <a:srgbClr val="000000"/>
                </a:solidFill>
                <a:effectLst/>
                <a:latin typeface="Times New Roman" panose="02020603050405020304" pitchFamily="18" charset="0"/>
                <a:ea typeface="11"/>
              </a:rPr>
              <a:t>conditionnement classique</a:t>
            </a:r>
            <a:r>
              <a:rPr lang="fr-FR" sz="3200" dirty="0">
                <a:solidFill>
                  <a:srgbClr val="000000"/>
                </a:solidFill>
                <a:effectLst/>
                <a:latin typeface="Times New Roman" panose="02020603050405020304" pitchFamily="18" charset="0"/>
                <a:ea typeface="11"/>
              </a:rPr>
              <a:t>. Toute </a:t>
            </a:r>
            <a:r>
              <a:rPr lang="fr-FR" sz="3200" dirty="0">
                <a:solidFill>
                  <a:srgbClr val="000000"/>
                </a:solidFill>
                <a:effectLst/>
                <a:latin typeface="Times New Roman" panose="02020603050405020304" pitchFamily="18" charset="0"/>
                <a:ea typeface="MS Mincho" panose="02020609040205080304" pitchFamily="49" charset="-128"/>
              </a:rPr>
              <a:t>f</a:t>
            </a:r>
            <a:r>
              <a:rPr lang="fr-FR" sz="3200" dirty="0">
                <a:solidFill>
                  <a:srgbClr val="000000"/>
                </a:solidFill>
                <a:effectLst/>
                <a:latin typeface="Times New Roman" panose="02020603050405020304" pitchFamily="18" charset="0"/>
                <a:ea typeface="11"/>
              </a:rPr>
              <a:t>ois, Skinner n’a pas découvert lui même le conditionnement opérant. Ce type de conditionnement obéit au principe de </a:t>
            </a:r>
            <a:r>
              <a:rPr lang="fr-FR" sz="3200" b="1" dirty="0">
                <a:solidFill>
                  <a:srgbClr val="000000"/>
                </a:solidFill>
                <a:effectLst/>
                <a:latin typeface="Times New Roman" panose="02020603050405020304" pitchFamily="18" charset="0"/>
                <a:ea typeface="11"/>
              </a:rPr>
              <a:t>récompense - punition</a:t>
            </a:r>
            <a:r>
              <a:rPr lang="fr-FR" sz="3200" dirty="0">
                <a:solidFill>
                  <a:srgbClr val="000000"/>
                </a:solidFill>
                <a:effectLst/>
                <a:latin typeface="Times New Roman" panose="02020603050405020304" pitchFamily="18" charset="0"/>
                <a:ea typeface="11"/>
              </a:rPr>
              <a:t> connu depuis longtemps par l’être humain, et il a été exploré par certains chercheurs, dont un des principaux est le psychologue américain </a:t>
            </a:r>
            <a:r>
              <a:rPr lang="fr-FR" sz="3200" b="1" dirty="0">
                <a:solidFill>
                  <a:srgbClr val="000000"/>
                </a:solidFill>
                <a:effectLst/>
                <a:latin typeface="Times New Roman" panose="02020603050405020304" pitchFamily="18" charset="0"/>
                <a:ea typeface="11"/>
              </a:rPr>
              <a:t>Thorndike</a:t>
            </a:r>
            <a:r>
              <a:rPr lang="fr-FR" sz="3200" dirty="0">
                <a:solidFill>
                  <a:srgbClr val="000000"/>
                </a:solidFill>
                <a:effectLst/>
                <a:latin typeface="Times New Roman" panose="02020603050405020304" pitchFamily="18" charset="0"/>
                <a:ea typeface="11"/>
              </a:rPr>
              <a:t>. </a:t>
            </a:r>
            <a:endParaRPr lang="fr-FR" sz="3200" dirty="0"/>
          </a:p>
        </p:txBody>
      </p:sp>
    </p:spTree>
    <p:extLst>
      <p:ext uri="{BB962C8B-B14F-4D97-AF65-F5344CB8AC3E}">
        <p14:creationId xmlns:p14="http://schemas.microsoft.com/office/powerpoint/2010/main" val="21821898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8CF54BAB-A8BD-45E6-B781-A45446770A03}"/>
              </a:ext>
            </a:extLst>
          </p:cNvPr>
          <p:cNvSpPr>
            <a:spLocks noGrp="1"/>
          </p:cNvSpPr>
          <p:nvPr>
            <p:ph idx="1"/>
          </p:nvPr>
        </p:nvSpPr>
        <p:spPr>
          <a:xfrm>
            <a:off x="1364566" y="1181686"/>
            <a:ext cx="10140046" cy="4729536"/>
          </a:xfrm>
        </p:spPr>
        <p:txBody>
          <a:bodyPr>
            <a:normAutofit/>
          </a:bodyPr>
          <a:lstStyle/>
          <a:p>
            <a:pPr algn="just">
              <a:lnSpc>
                <a:spcPct val="150000"/>
              </a:lnSpc>
            </a:pPr>
            <a:r>
              <a:rPr lang="fr-FR" sz="2800" dirty="0">
                <a:solidFill>
                  <a:srgbClr val="000000"/>
                </a:solidFill>
                <a:effectLst/>
                <a:latin typeface="Times New Roman" panose="02020603050405020304" pitchFamily="18" charset="0"/>
                <a:ea typeface="11"/>
              </a:rPr>
              <a:t>S’intéressant au comportement animal, Thorndike avait étudié comment, à la suite d’un processus d’essais et d’erreurs, un chat placé dans une boîte à problèmes (</a:t>
            </a:r>
            <a:r>
              <a:rPr lang="fr-FR" sz="2800" dirty="0">
                <a:solidFill>
                  <a:srgbClr val="000000"/>
                </a:solidFill>
                <a:effectLst/>
                <a:latin typeface="Times New Roman" panose="02020603050405020304" pitchFamily="18" charset="0"/>
                <a:ea typeface="10"/>
              </a:rPr>
              <a:t>puzzle</a:t>
            </a:r>
            <a:r>
              <a:rPr lang="fr-FR" sz="2800" dirty="0">
                <a:solidFill>
                  <a:srgbClr val="000000"/>
                </a:solidFill>
                <a:effectLst/>
                <a:latin typeface="Times New Roman" panose="02020603050405020304" pitchFamily="18" charset="0"/>
                <a:ea typeface="11"/>
              </a:rPr>
              <a:t> </a:t>
            </a:r>
            <a:r>
              <a:rPr lang="fr-FR" sz="2800" dirty="0">
                <a:solidFill>
                  <a:srgbClr val="000000"/>
                </a:solidFill>
                <a:effectLst/>
                <a:latin typeface="Times New Roman" panose="02020603050405020304" pitchFamily="18" charset="0"/>
                <a:ea typeface="10"/>
              </a:rPr>
              <a:t>box</a:t>
            </a:r>
            <a:r>
              <a:rPr lang="fr-FR" sz="2800" dirty="0">
                <a:solidFill>
                  <a:srgbClr val="000000"/>
                </a:solidFill>
                <a:effectLst/>
                <a:latin typeface="Times New Roman" panose="02020603050405020304" pitchFamily="18" charset="0"/>
                <a:ea typeface="11"/>
              </a:rPr>
              <a:t>) en arrivait, d’une </a:t>
            </a:r>
            <a:r>
              <a:rPr lang="fr-FR" sz="2800" dirty="0">
                <a:solidFill>
                  <a:srgbClr val="000000"/>
                </a:solidFill>
                <a:effectLst/>
                <a:latin typeface="Times New Roman" panose="02020603050405020304" pitchFamily="18" charset="0"/>
                <a:ea typeface="MS Mincho" panose="02020609040205080304" pitchFamily="49" charset="-128"/>
              </a:rPr>
              <a:t>f</a:t>
            </a:r>
            <a:r>
              <a:rPr lang="fr-FR" sz="2800" dirty="0">
                <a:solidFill>
                  <a:srgbClr val="000000"/>
                </a:solidFill>
                <a:effectLst/>
                <a:latin typeface="Times New Roman" panose="02020603050405020304" pitchFamily="18" charset="0"/>
                <a:ea typeface="11"/>
              </a:rPr>
              <a:t>ois à l’autre, à trouver de plus en plus rapidement comment ouvrir la porte de la cage afin d’atteindre la nourriture placée à sa vue, à l’extérieur de la cage.</a:t>
            </a:r>
            <a:endParaRPr lang="fr-FR" sz="2800" dirty="0"/>
          </a:p>
        </p:txBody>
      </p:sp>
    </p:spTree>
    <p:extLst>
      <p:ext uri="{BB962C8B-B14F-4D97-AF65-F5344CB8AC3E}">
        <p14:creationId xmlns:p14="http://schemas.microsoft.com/office/powerpoint/2010/main" val="20962899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C21F405B-CDE2-4672-9A46-CA2EDFFC5396}"/>
              </a:ext>
            </a:extLst>
          </p:cNvPr>
          <p:cNvSpPr>
            <a:spLocks noGrp="1"/>
          </p:cNvSpPr>
          <p:nvPr>
            <p:ph idx="1"/>
          </p:nvPr>
        </p:nvSpPr>
        <p:spPr>
          <a:xfrm>
            <a:off x="1434905" y="1139483"/>
            <a:ext cx="10069707" cy="4771739"/>
          </a:xfrm>
        </p:spPr>
        <p:txBody>
          <a:bodyPr>
            <a:normAutofit/>
          </a:bodyPr>
          <a:lstStyle/>
          <a:p>
            <a:pPr algn="just">
              <a:lnSpc>
                <a:spcPct val="150000"/>
              </a:lnSpc>
            </a:pPr>
            <a:r>
              <a:rPr lang="fr-FR" sz="2800" dirty="0">
                <a:solidFill>
                  <a:srgbClr val="000000"/>
                </a:solidFill>
                <a:effectLst/>
                <a:latin typeface="Times New Roman" panose="02020603050405020304" pitchFamily="18" charset="0"/>
                <a:ea typeface="11"/>
              </a:rPr>
              <a:t>À la suite de cette série d’expériences, Thorndike avait </a:t>
            </a:r>
            <a:r>
              <a:rPr lang="fr-FR" sz="2800" dirty="0">
                <a:solidFill>
                  <a:srgbClr val="000000"/>
                </a:solidFill>
                <a:effectLst/>
                <a:latin typeface="Times New Roman" panose="02020603050405020304" pitchFamily="18" charset="0"/>
                <a:ea typeface="MS Mincho" panose="02020609040205080304" pitchFamily="49" charset="-128"/>
              </a:rPr>
              <a:t>f</a:t>
            </a:r>
            <a:r>
              <a:rPr lang="fr-FR" sz="2800" dirty="0">
                <a:solidFill>
                  <a:srgbClr val="000000"/>
                </a:solidFill>
                <a:effectLst/>
                <a:latin typeface="Times New Roman" panose="02020603050405020304" pitchFamily="18" charset="0"/>
                <a:ea typeface="11"/>
              </a:rPr>
              <a:t>ormulé ce qu’il a appelé la </a:t>
            </a:r>
            <a:r>
              <a:rPr lang="fr-FR" sz="2800" b="1" dirty="0">
                <a:effectLst/>
                <a:latin typeface="Times New Roman" panose="02020603050405020304" pitchFamily="18" charset="0"/>
                <a:ea typeface="11"/>
              </a:rPr>
              <a:t>loi de l’effet</a:t>
            </a:r>
            <a:r>
              <a:rPr lang="fr-FR" sz="2800" dirty="0">
                <a:solidFill>
                  <a:srgbClr val="00AFF0"/>
                </a:solidFill>
                <a:effectLst/>
                <a:latin typeface="Times New Roman" panose="02020603050405020304" pitchFamily="18" charset="0"/>
                <a:ea typeface="11"/>
              </a:rPr>
              <a:t> </a:t>
            </a:r>
            <a:r>
              <a:rPr lang="fr-FR" sz="2800" dirty="0">
                <a:solidFill>
                  <a:srgbClr val="000000"/>
                </a:solidFill>
                <a:effectLst/>
                <a:latin typeface="Times New Roman" panose="02020603050405020304" pitchFamily="18" charset="0"/>
                <a:ea typeface="11"/>
              </a:rPr>
              <a:t>qui stipule de </a:t>
            </a:r>
            <a:r>
              <a:rPr lang="fr-FR" sz="2800" dirty="0">
                <a:solidFill>
                  <a:srgbClr val="000000"/>
                </a:solidFill>
                <a:effectLst/>
                <a:latin typeface="Times New Roman" panose="02020603050405020304" pitchFamily="18" charset="0"/>
                <a:ea typeface="MS Mincho" panose="02020609040205080304" pitchFamily="49" charset="-128"/>
              </a:rPr>
              <a:t>f</a:t>
            </a:r>
            <a:r>
              <a:rPr lang="fr-FR" sz="2800" dirty="0">
                <a:solidFill>
                  <a:srgbClr val="000000"/>
                </a:solidFill>
                <a:effectLst/>
                <a:latin typeface="Times New Roman" panose="02020603050405020304" pitchFamily="18" charset="0"/>
                <a:ea typeface="11"/>
              </a:rPr>
              <a:t>açon générale qu’un comportement tend à se reproduire ou à disparaître selon qu’il est récompensé ou puni </a:t>
            </a:r>
            <a:endParaRPr lang="fr-FR" sz="2800" dirty="0">
              <a:solidFill>
                <a:srgbClr val="000000"/>
              </a:solidFill>
              <a:latin typeface="Times New Roman" panose="02020603050405020304" pitchFamily="18" charset="0"/>
            </a:endParaRPr>
          </a:p>
          <a:p>
            <a:pPr marL="0" indent="0" algn="just">
              <a:lnSpc>
                <a:spcPct val="150000"/>
              </a:lnSpc>
              <a:buNone/>
            </a:pPr>
            <a:r>
              <a:rPr lang="fr-FR" sz="2800" b="1" dirty="0">
                <a:solidFill>
                  <a:srgbClr val="000000"/>
                </a:solidFill>
                <a:latin typeface="Times New Roman" panose="02020603050405020304" pitchFamily="18" charset="0"/>
              </a:rPr>
              <a:t>La cage a problème:</a:t>
            </a:r>
            <a:endParaRPr lang="fr-FR" sz="2800" b="1" dirty="0"/>
          </a:p>
        </p:txBody>
      </p:sp>
    </p:spTree>
    <p:extLst>
      <p:ext uri="{BB962C8B-B14F-4D97-AF65-F5344CB8AC3E}">
        <p14:creationId xmlns:p14="http://schemas.microsoft.com/office/powerpoint/2010/main" val="33090763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a:extLst>
              <a:ext uri="{FF2B5EF4-FFF2-40B4-BE49-F238E27FC236}">
                <a16:creationId xmlns:a16="http://schemas.microsoft.com/office/drawing/2014/main" xmlns="" id="{E2D669D2-B691-4D51-A159-6A5BC87A5812}"/>
              </a:ext>
            </a:extLst>
          </p:cNvPr>
          <p:cNvPicPr>
            <a:picLocks noGrp="1" noChangeAspect="1"/>
          </p:cNvPicPr>
          <p:nvPr>
            <p:ph idx="1"/>
          </p:nvPr>
        </p:nvPicPr>
        <p:blipFill>
          <a:blip r:embed="rId2"/>
          <a:srcRect/>
          <a:stretch>
            <a:fillRect/>
          </a:stretch>
        </p:blipFill>
        <p:spPr bwMode="auto">
          <a:xfrm>
            <a:off x="1625600" y="1436914"/>
            <a:ext cx="9332685" cy="5109029"/>
          </a:xfrm>
          <a:prstGeom prst="rect">
            <a:avLst/>
          </a:prstGeom>
          <a:noFill/>
          <a:ln w="9525">
            <a:noFill/>
            <a:miter lim="800000"/>
            <a:headEnd/>
            <a:tailEnd/>
          </a:ln>
        </p:spPr>
      </p:pic>
    </p:spTree>
    <p:extLst>
      <p:ext uri="{BB962C8B-B14F-4D97-AF65-F5344CB8AC3E}">
        <p14:creationId xmlns:p14="http://schemas.microsoft.com/office/powerpoint/2010/main" val="33141224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53DA9276-4C83-4C92-95EC-E8EB886B5603}"/>
              </a:ext>
            </a:extLst>
          </p:cNvPr>
          <p:cNvSpPr>
            <a:spLocks noGrp="1"/>
          </p:cNvSpPr>
          <p:nvPr>
            <p:ph type="title"/>
          </p:nvPr>
        </p:nvSpPr>
        <p:spPr>
          <a:xfrm>
            <a:off x="2592925" y="624110"/>
            <a:ext cx="8911687" cy="726388"/>
          </a:xfrm>
        </p:spPr>
        <p:txBody>
          <a:bodyPr>
            <a:normAutofit fontScale="90000"/>
          </a:bodyPr>
          <a:lstStyle/>
          <a:p>
            <a:r>
              <a:rPr lang="fr-FR" sz="3100" b="1"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1.2.6-Le renforcement et la punition, comme deux notions du conditionnement opérant :</a:t>
            </a:r>
            <a:r>
              <a:rPr lang="fr-FR" sz="2700" b="1"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a:r>
            <a:br>
              <a:rPr lang="fr-FR" sz="2700" b="1"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br>
            <a:r>
              <a:rPr lang="fr-FR" sz="1800" dirty="0">
                <a:effectLst/>
                <a:latin typeface="Calibri" panose="020F0502020204030204" pitchFamily="34" charset="0"/>
                <a:ea typeface="Calibri" panose="020F0502020204030204" pitchFamily="34" charset="0"/>
                <a:cs typeface="Arial" panose="020B0604020202020204" pitchFamily="34" charset="0"/>
              </a:rPr>
              <a:t/>
            </a:r>
            <a:br>
              <a:rPr lang="fr-FR" sz="1800" dirty="0">
                <a:effectLst/>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a:extLst>
              <a:ext uri="{FF2B5EF4-FFF2-40B4-BE49-F238E27FC236}">
                <a16:creationId xmlns:a16="http://schemas.microsoft.com/office/drawing/2014/main" xmlns="" id="{F7F49D34-441B-4CFA-AD97-32A2F09938F9}"/>
              </a:ext>
            </a:extLst>
          </p:cNvPr>
          <p:cNvSpPr>
            <a:spLocks noGrp="1"/>
          </p:cNvSpPr>
          <p:nvPr>
            <p:ph idx="1"/>
          </p:nvPr>
        </p:nvSpPr>
        <p:spPr>
          <a:xfrm>
            <a:off x="1262743" y="2110153"/>
            <a:ext cx="10241869" cy="4678961"/>
          </a:xfrm>
        </p:spPr>
        <p:txBody>
          <a:bodyPr>
            <a:normAutofit fontScale="70000" lnSpcReduction="20000"/>
          </a:bodyPr>
          <a:lstStyle/>
          <a:p>
            <a:pPr>
              <a:lnSpc>
                <a:spcPct val="160000"/>
              </a:lnSpc>
            </a:pPr>
            <a:r>
              <a:rPr lang="fr-FR" sz="3100" b="1"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a- Le renforcement :</a:t>
            </a:r>
            <a:endParaRPr lang="fr-FR" sz="3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nSpc>
                <a:spcPct val="160000"/>
              </a:lnSpc>
            </a:pPr>
            <a:r>
              <a:rPr lang="fr-FR" sz="3100" dirty="0">
                <a:solidFill>
                  <a:schemeClr val="tx1"/>
                </a:solidFill>
                <a:effectLst/>
                <a:latin typeface="Times New Roman" panose="02020603050405020304" pitchFamily="18" charset="0"/>
                <a:ea typeface="37"/>
                <a:cs typeface="Arial" panose="020B0604020202020204" pitchFamily="34" charset="0"/>
              </a:rPr>
              <a:t>On appelle renforcement toute procédure ayant pour e</a:t>
            </a:r>
            <a:r>
              <a:rPr lang="fr-FR" sz="3100" dirty="0">
                <a:solidFill>
                  <a:schemeClr val="tx1"/>
                </a:solidFill>
                <a:effectLst/>
                <a:latin typeface="Times New Roman" panose="02020603050405020304" pitchFamily="18" charset="0"/>
                <a:ea typeface="MS Mincho" panose="02020609040205080304" pitchFamily="49" charset="-128"/>
                <a:cs typeface="Arial" panose="020B0604020202020204" pitchFamily="34" charset="0"/>
              </a:rPr>
              <a:t>ff</a:t>
            </a:r>
            <a:r>
              <a:rPr lang="fr-FR" sz="3100" dirty="0">
                <a:solidFill>
                  <a:schemeClr val="tx1"/>
                </a:solidFill>
                <a:effectLst/>
                <a:latin typeface="Times New Roman" panose="02020603050405020304" pitchFamily="18" charset="0"/>
                <a:ea typeface="37"/>
                <a:cs typeface="Arial" panose="020B0604020202020204" pitchFamily="34" charset="0"/>
              </a:rPr>
              <a:t>et d’augmenter la </a:t>
            </a:r>
            <a:r>
              <a:rPr lang="fr-FR" sz="3100" dirty="0">
                <a:solidFill>
                  <a:schemeClr val="tx1"/>
                </a:solidFill>
                <a:effectLst/>
                <a:latin typeface="Times New Roman" panose="02020603050405020304" pitchFamily="18" charset="0"/>
                <a:ea typeface="MS Mincho" panose="02020609040205080304" pitchFamily="49" charset="-128"/>
                <a:cs typeface="Arial" panose="020B0604020202020204" pitchFamily="34" charset="0"/>
              </a:rPr>
              <a:t>f</a:t>
            </a:r>
            <a:r>
              <a:rPr lang="fr-FR" sz="3100" dirty="0">
                <a:solidFill>
                  <a:schemeClr val="tx1"/>
                </a:solidFill>
                <a:effectLst/>
                <a:latin typeface="Times New Roman" panose="02020603050405020304" pitchFamily="18" charset="0"/>
                <a:ea typeface="37"/>
                <a:cs typeface="Arial" panose="020B0604020202020204" pitchFamily="34" charset="0"/>
              </a:rPr>
              <a:t>réquence d’apparition d’une réponse. Sur ce point, Skinner a distingué deux </a:t>
            </a:r>
            <a:r>
              <a:rPr lang="fr-FR" sz="3100" dirty="0">
                <a:solidFill>
                  <a:schemeClr val="tx1"/>
                </a:solidFill>
                <a:effectLst/>
                <a:latin typeface="Times New Roman" panose="02020603050405020304" pitchFamily="18" charset="0"/>
                <a:ea typeface="MS Mincho" panose="02020609040205080304" pitchFamily="49" charset="-128"/>
                <a:cs typeface="Arial" panose="020B0604020202020204" pitchFamily="34" charset="0"/>
              </a:rPr>
              <a:t>f</a:t>
            </a:r>
            <a:r>
              <a:rPr lang="fr-FR" sz="3100" dirty="0">
                <a:solidFill>
                  <a:schemeClr val="tx1"/>
                </a:solidFill>
                <a:effectLst/>
                <a:latin typeface="Times New Roman" panose="02020603050405020304" pitchFamily="18" charset="0"/>
                <a:ea typeface="37"/>
                <a:cs typeface="Arial" panose="020B0604020202020204" pitchFamily="34" charset="0"/>
              </a:rPr>
              <a:t>açons de procéder par ren</a:t>
            </a:r>
            <a:r>
              <a:rPr lang="fr-FR" sz="3100" dirty="0">
                <a:solidFill>
                  <a:schemeClr val="tx1"/>
                </a:solidFill>
                <a:effectLst/>
                <a:latin typeface="Times New Roman" panose="02020603050405020304" pitchFamily="18" charset="0"/>
                <a:ea typeface="MS Mincho" panose="02020609040205080304" pitchFamily="49" charset="-128"/>
                <a:cs typeface="Arial" panose="020B0604020202020204" pitchFamily="34" charset="0"/>
              </a:rPr>
              <a:t>f</a:t>
            </a:r>
            <a:r>
              <a:rPr lang="fr-FR" sz="3100" dirty="0">
                <a:solidFill>
                  <a:schemeClr val="tx1"/>
                </a:solidFill>
                <a:effectLst/>
                <a:latin typeface="Times New Roman" panose="02020603050405020304" pitchFamily="18" charset="0"/>
                <a:ea typeface="37"/>
                <a:cs typeface="Arial" panose="020B0604020202020204" pitchFamily="34" charset="0"/>
              </a:rPr>
              <a:t>orcement : le ren</a:t>
            </a:r>
            <a:r>
              <a:rPr lang="fr-FR" sz="3100" dirty="0">
                <a:solidFill>
                  <a:schemeClr val="tx1"/>
                </a:solidFill>
                <a:effectLst/>
                <a:latin typeface="Times New Roman" panose="02020603050405020304" pitchFamily="18" charset="0"/>
                <a:ea typeface="MS Mincho" panose="02020609040205080304" pitchFamily="49" charset="-128"/>
                <a:cs typeface="Arial" panose="020B0604020202020204" pitchFamily="34" charset="0"/>
              </a:rPr>
              <a:t>f</a:t>
            </a:r>
            <a:r>
              <a:rPr lang="fr-FR" sz="3100" dirty="0">
                <a:solidFill>
                  <a:schemeClr val="tx1"/>
                </a:solidFill>
                <a:effectLst/>
                <a:latin typeface="Times New Roman" panose="02020603050405020304" pitchFamily="18" charset="0"/>
                <a:ea typeface="37"/>
                <a:cs typeface="Arial" panose="020B0604020202020204" pitchFamily="34" charset="0"/>
              </a:rPr>
              <a:t>orcement positi</a:t>
            </a:r>
            <a:r>
              <a:rPr lang="fr-FR" sz="3100" dirty="0">
                <a:solidFill>
                  <a:schemeClr val="tx1"/>
                </a:solidFill>
                <a:effectLst/>
                <a:latin typeface="Times New Roman" panose="02020603050405020304" pitchFamily="18" charset="0"/>
                <a:ea typeface="MS Mincho" panose="02020609040205080304" pitchFamily="49" charset="-128"/>
                <a:cs typeface="Arial" panose="020B0604020202020204" pitchFamily="34" charset="0"/>
              </a:rPr>
              <a:t>f</a:t>
            </a:r>
            <a:r>
              <a:rPr lang="fr-FR" sz="3100" dirty="0">
                <a:solidFill>
                  <a:schemeClr val="tx1"/>
                </a:solidFill>
                <a:effectLst/>
                <a:latin typeface="Times New Roman" panose="02020603050405020304" pitchFamily="18" charset="0"/>
                <a:ea typeface="37"/>
                <a:cs typeface="Arial" panose="020B0604020202020204" pitchFamily="34" charset="0"/>
              </a:rPr>
              <a:t> et le ren</a:t>
            </a:r>
            <a:r>
              <a:rPr lang="fr-FR" sz="3100" dirty="0">
                <a:solidFill>
                  <a:schemeClr val="tx1"/>
                </a:solidFill>
                <a:effectLst/>
                <a:latin typeface="Times New Roman" panose="02020603050405020304" pitchFamily="18" charset="0"/>
                <a:ea typeface="MS Mincho" panose="02020609040205080304" pitchFamily="49" charset="-128"/>
                <a:cs typeface="Arial" panose="020B0604020202020204" pitchFamily="34" charset="0"/>
              </a:rPr>
              <a:t>f</a:t>
            </a:r>
            <a:r>
              <a:rPr lang="fr-FR" sz="3100" dirty="0">
                <a:solidFill>
                  <a:schemeClr val="tx1"/>
                </a:solidFill>
                <a:effectLst/>
                <a:latin typeface="Times New Roman" panose="02020603050405020304" pitchFamily="18" charset="0"/>
                <a:ea typeface="37"/>
                <a:cs typeface="Arial" panose="020B0604020202020204" pitchFamily="34" charset="0"/>
              </a:rPr>
              <a:t>orcement négati</a:t>
            </a:r>
            <a:r>
              <a:rPr lang="fr-FR" sz="3100" dirty="0">
                <a:solidFill>
                  <a:schemeClr val="tx1"/>
                </a:solidFill>
                <a:effectLst/>
                <a:latin typeface="Times New Roman" panose="02020603050405020304" pitchFamily="18" charset="0"/>
                <a:ea typeface="MS Mincho" panose="02020609040205080304" pitchFamily="49" charset="-128"/>
                <a:cs typeface="Arial" panose="020B0604020202020204" pitchFamily="34" charset="0"/>
              </a:rPr>
              <a:t>f</a:t>
            </a:r>
            <a:r>
              <a:rPr lang="fr-FR" sz="3100" dirty="0">
                <a:solidFill>
                  <a:schemeClr val="tx1"/>
                </a:solidFill>
                <a:effectLst/>
                <a:latin typeface="Times New Roman" panose="02020603050405020304" pitchFamily="18" charset="0"/>
                <a:ea typeface="37"/>
                <a:cs typeface="Arial" panose="020B0604020202020204" pitchFamily="34" charset="0"/>
              </a:rPr>
              <a:t>.</a:t>
            </a:r>
            <a:endParaRPr lang="fr-FR" sz="3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0">
              <a:lnSpc>
                <a:spcPct val="160000"/>
              </a:lnSpc>
              <a:spcAft>
                <a:spcPts val="1000"/>
              </a:spcAft>
              <a:buFont typeface="Symbol" panose="05050102010706020507" pitchFamily="18" charset="2"/>
              <a:buChar char=""/>
            </a:pPr>
            <a:r>
              <a:rPr lang="fr-FR" sz="3100" b="1"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Le renforcement positif :</a:t>
            </a:r>
            <a:r>
              <a:rPr lang="fr-FR" sz="3100"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 </a:t>
            </a:r>
            <a:endParaRPr lang="fr-FR" sz="3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just">
              <a:lnSpc>
                <a:spcPct val="160000"/>
              </a:lnSpc>
              <a:spcAft>
                <a:spcPts val="1000"/>
              </a:spcAft>
            </a:pPr>
            <a:r>
              <a:rPr lang="fr-FR" sz="3100"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Procédure consistant à faire suivre une réponse par la présentation d’un stimulus agréable, ce qui a pour effet d’entraîner une augmentation de la fréquence à laquelle la réponse est fournie dans une unité de temps donnée. </a:t>
            </a:r>
            <a:endParaRPr lang="fr-FR" sz="3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endParaRPr lang="fr-FR" sz="1600" dirty="0"/>
          </a:p>
        </p:txBody>
      </p:sp>
    </p:spTree>
    <p:extLst>
      <p:ext uri="{BB962C8B-B14F-4D97-AF65-F5344CB8AC3E}">
        <p14:creationId xmlns:p14="http://schemas.microsoft.com/office/powerpoint/2010/main" val="31523514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DDD26B3F-CA7E-4874-A55D-0EAE0544E99C}"/>
              </a:ext>
            </a:extLst>
          </p:cNvPr>
          <p:cNvSpPr>
            <a:spLocks noGrp="1"/>
          </p:cNvSpPr>
          <p:nvPr>
            <p:ph idx="1"/>
          </p:nvPr>
        </p:nvSpPr>
        <p:spPr>
          <a:xfrm>
            <a:off x="1941343" y="1069145"/>
            <a:ext cx="9563270" cy="4842077"/>
          </a:xfrm>
        </p:spPr>
        <p:txBody>
          <a:bodyPr/>
          <a:lstStyle/>
          <a:p>
            <a:pPr marL="342900" lvl="0" indent="-342900" algn="just">
              <a:lnSpc>
                <a:spcPct val="150000"/>
              </a:lnSpc>
              <a:spcAft>
                <a:spcPts val="1000"/>
              </a:spcAft>
              <a:buFont typeface="Symbol" panose="05050102010706020507" pitchFamily="18" charset="2"/>
              <a:buChar char=""/>
            </a:pPr>
            <a:r>
              <a:rPr lang="fr-FR" sz="2800" b="1"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Le renforcement négatif :</a:t>
            </a:r>
            <a:r>
              <a:rPr lang="fr-FR" sz="2800"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 </a:t>
            </a:r>
            <a:endParaRPr lang="fr-FR" sz="2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1000"/>
              </a:spcAft>
            </a:pPr>
            <a:r>
              <a:rPr lang="fr-FR" sz="2800"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  Procédure consistant à faire suivre une réponse par le retrait d’un stimulus désagréable, ce qui a pour effet d’entraîner une augmentation de la fréquence avec laquelle la réponse est fournie dans une unité de temps donnée.</a:t>
            </a:r>
            <a:endParaRPr lang="fr-FR" sz="2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2247768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64746341-03AE-4D6A-B5D4-36375E6C12BC}"/>
              </a:ext>
            </a:extLst>
          </p:cNvPr>
          <p:cNvSpPr>
            <a:spLocks noGrp="1"/>
          </p:cNvSpPr>
          <p:nvPr>
            <p:ph idx="1"/>
          </p:nvPr>
        </p:nvSpPr>
        <p:spPr>
          <a:xfrm>
            <a:off x="914401" y="493487"/>
            <a:ext cx="10452538" cy="6238390"/>
          </a:xfrm>
        </p:spPr>
        <p:txBody>
          <a:bodyPr>
            <a:noAutofit/>
          </a:bodyPr>
          <a:lstStyle/>
          <a:p>
            <a:pPr marL="0" indent="0" algn="just">
              <a:lnSpc>
                <a:spcPct val="150000"/>
              </a:lnSpc>
              <a:spcAft>
                <a:spcPts val="1000"/>
              </a:spcAft>
              <a:buNone/>
            </a:pPr>
            <a:r>
              <a:rPr lang="fr-FR" sz="2400" b="1" dirty="0" smtClean="0">
                <a:solidFill>
                  <a:schemeClr val="tx1"/>
                </a:solidFill>
                <a:effectLst/>
                <a:latin typeface="Times New Roman" panose="02020603050405020304" pitchFamily="18" charset="0"/>
                <a:ea typeface="Calibri" panose="020F0502020204030204" pitchFamily="34" charset="0"/>
                <a:cs typeface="Arial" panose="020B0604020202020204" pitchFamily="34" charset="0"/>
              </a:rPr>
              <a:t> </a:t>
            </a:r>
            <a:r>
              <a:rPr lang="fr-FR" sz="2400" b="1"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b-La punition :</a:t>
            </a:r>
            <a:r>
              <a:rPr lang="fr-FR" sz="2400" dirty="0">
                <a:solidFill>
                  <a:schemeClr val="tx1"/>
                </a:solidFill>
                <a:effectLst/>
                <a:latin typeface="Times New Roman" panose="02020603050405020304" pitchFamily="18" charset="0"/>
                <a:ea typeface="11"/>
                <a:cs typeface="Arial" panose="020B0604020202020204" pitchFamily="34" charset="0"/>
              </a:rPr>
              <a:t> </a:t>
            </a:r>
            <a:endParaRPr lang="fr-FR" sz="24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1000"/>
              </a:spcAft>
            </a:pPr>
            <a:r>
              <a:rPr lang="fr-FR" sz="2400" dirty="0">
                <a:solidFill>
                  <a:schemeClr val="tx1"/>
                </a:solidFill>
                <a:effectLst/>
                <a:latin typeface="Times New Roman" panose="02020603050405020304" pitchFamily="18" charset="0"/>
                <a:ea typeface="11"/>
                <a:cs typeface="Arial" panose="020B0604020202020204" pitchFamily="34" charset="0"/>
              </a:rPr>
              <a:t>    On appelle punition toute procédure ayant pour e</a:t>
            </a:r>
            <a:r>
              <a:rPr lang="fr-FR" sz="2400" dirty="0">
                <a:solidFill>
                  <a:schemeClr val="tx1"/>
                </a:solidFill>
                <a:effectLst/>
                <a:latin typeface="Times New Roman" panose="02020603050405020304" pitchFamily="18" charset="0"/>
                <a:ea typeface="MS Mincho" panose="02020609040205080304" pitchFamily="49" charset="-128"/>
                <a:cs typeface="Arial" panose="020B0604020202020204" pitchFamily="34" charset="0"/>
              </a:rPr>
              <a:t>ff</a:t>
            </a:r>
            <a:r>
              <a:rPr lang="fr-FR" sz="2400" dirty="0">
                <a:solidFill>
                  <a:schemeClr val="tx1"/>
                </a:solidFill>
                <a:effectLst/>
                <a:latin typeface="Times New Roman" panose="02020603050405020304" pitchFamily="18" charset="0"/>
                <a:ea typeface="11"/>
                <a:cs typeface="Arial" panose="020B0604020202020204" pitchFamily="34" charset="0"/>
              </a:rPr>
              <a:t>et de diminuer la </a:t>
            </a:r>
            <a:r>
              <a:rPr lang="fr-FR" sz="2400" dirty="0">
                <a:solidFill>
                  <a:schemeClr val="tx1"/>
                </a:solidFill>
                <a:effectLst/>
                <a:latin typeface="Times New Roman" panose="02020603050405020304" pitchFamily="18" charset="0"/>
                <a:ea typeface="MS Mincho" panose="02020609040205080304" pitchFamily="49" charset="-128"/>
                <a:cs typeface="Arial" panose="020B0604020202020204" pitchFamily="34" charset="0"/>
              </a:rPr>
              <a:t>f</a:t>
            </a:r>
            <a:r>
              <a:rPr lang="fr-FR" sz="2400" dirty="0">
                <a:solidFill>
                  <a:schemeClr val="tx1"/>
                </a:solidFill>
                <a:effectLst/>
                <a:latin typeface="Times New Roman" panose="02020603050405020304" pitchFamily="18" charset="0"/>
                <a:ea typeface="11"/>
                <a:cs typeface="Arial" panose="020B0604020202020204" pitchFamily="34" charset="0"/>
              </a:rPr>
              <a:t>réquence d’apparition d’une réponse. Dans le cadre de ses recherches, Skinner a distingué deux </a:t>
            </a:r>
            <a:r>
              <a:rPr lang="fr-FR" sz="2400" dirty="0">
                <a:solidFill>
                  <a:schemeClr val="tx1"/>
                </a:solidFill>
                <a:effectLst/>
                <a:latin typeface="Times New Roman" panose="02020603050405020304" pitchFamily="18" charset="0"/>
                <a:ea typeface="MS Mincho" panose="02020609040205080304" pitchFamily="49" charset="-128"/>
                <a:cs typeface="Arial" panose="020B0604020202020204" pitchFamily="34" charset="0"/>
              </a:rPr>
              <a:t>f</a:t>
            </a:r>
            <a:r>
              <a:rPr lang="fr-FR" sz="2400" dirty="0">
                <a:solidFill>
                  <a:schemeClr val="tx1"/>
                </a:solidFill>
                <a:effectLst/>
                <a:latin typeface="Times New Roman" panose="02020603050405020304" pitchFamily="18" charset="0"/>
                <a:ea typeface="11"/>
                <a:cs typeface="Arial" panose="020B0604020202020204" pitchFamily="34" charset="0"/>
              </a:rPr>
              <a:t>açons de procéder par punition : la punition positive et la punition négative.</a:t>
            </a:r>
            <a:endParaRPr lang="fr-FR" sz="24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1000"/>
              </a:spcAft>
              <a:buFont typeface="Symbol" panose="05050102010706020507" pitchFamily="18" charset="2"/>
              <a:buChar char=""/>
            </a:pPr>
            <a:r>
              <a:rPr lang="fr-FR" sz="2400" b="1"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La punition positive :</a:t>
            </a:r>
            <a:r>
              <a:rPr lang="fr-FR" sz="2400"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 </a:t>
            </a:r>
            <a:endParaRPr lang="fr-FR" sz="24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1000"/>
              </a:spcAft>
            </a:pPr>
            <a:r>
              <a:rPr lang="fr-FR" sz="2400"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    Procédure consistant à faire suivre une réponse par la présentation d’un stimulus désagréable qui a pour effet de faire diminuer la probabilité d’occurrence de la réponse.</a:t>
            </a:r>
            <a:endParaRPr lang="fr-FR" sz="2400" dirty="0">
              <a:solidFill>
                <a:schemeClr val="tx1"/>
              </a:solidFill>
            </a:endParaRPr>
          </a:p>
        </p:txBody>
      </p:sp>
    </p:spTree>
    <p:extLst>
      <p:ext uri="{BB962C8B-B14F-4D97-AF65-F5344CB8AC3E}">
        <p14:creationId xmlns:p14="http://schemas.microsoft.com/office/powerpoint/2010/main" val="15344785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305D22B7-A684-4B59-8CDF-F067586F25CE}"/>
              </a:ext>
            </a:extLst>
          </p:cNvPr>
          <p:cNvSpPr>
            <a:spLocks noGrp="1"/>
          </p:cNvSpPr>
          <p:nvPr>
            <p:ph type="title"/>
          </p:nvPr>
        </p:nvSpPr>
        <p:spPr/>
        <p:txBody>
          <a:bodyPr/>
          <a:lstStyle/>
          <a:p>
            <a:r>
              <a:rPr lang="fr-FR" sz="2800" b="1" dirty="0">
                <a:effectLst/>
                <a:latin typeface="Times New Roman" panose="02020603050405020304" pitchFamily="18" charset="0"/>
                <a:ea typeface="32"/>
                <a:cs typeface="Times New Roman" panose="02020603050405020304" pitchFamily="18" charset="0"/>
              </a:rPr>
              <a:t>1-Définition</a:t>
            </a:r>
            <a:r>
              <a:rPr lang="fr-FR" sz="1800" b="1" dirty="0">
                <a:effectLst/>
                <a:latin typeface="Times New Roman" panose="02020603050405020304" pitchFamily="18" charset="0"/>
                <a:ea typeface="32"/>
                <a:cs typeface="Times New Roman" panose="02020603050405020304" pitchFamily="18" charset="0"/>
              </a:rPr>
              <a:t> </a:t>
            </a:r>
            <a:r>
              <a:rPr lang="fr-FR" sz="1800" b="1" dirty="0">
                <a:solidFill>
                  <a:srgbClr val="231F20"/>
                </a:solidFill>
                <a:effectLst/>
                <a:latin typeface="Times New Roman" panose="02020603050405020304" pitchFamily="18" charset="0"/>
                <a:ea typeface="32"/>
                <a:cs typeface="Times New Roman" panose="02020603050405020304" pitchFamily="18" charset="0"/>
              </a:rPr>
              <a:t>:</a:t>
            </a:r>
            <a:r>
              <a:rPr lang="fr-FR" sz="1800" dirty="0">
                <a:solidFill>
                  <a:srgbClr val="000000"/>
                </a:solidFill>
                <a:effectLst/>
                <a:latin typeface="Times New Roman" panose="02020603050405020304" pitchFamily="18" charset="0"/>
                <a:ea typeface="11"/>
                <a:cs typeface="Times New Roman" panose="02020603050405020304" pitchFamily="18" charset="0"/>
              </a:rPr>
              <a:t> </a:t>
            </a:r>
            <a:r>
              <a:rPr lang="fr-FR" sz="1800" dirty="0">
                <a:effectLst/>
                <a:latin typeface="Times New Roman" panose="02020603050405020304" pitchFamily="18" charset="0"/>
                <a:ea typeface="32"/>
                <a:cs typeface="Times New Roman" panose="02020603050405020304" pitchFamily="18" charset="0"/>
              </a:rPr>
              <a:t/>
            </a:r>
            <a:br>
              <a:rPr lang="fr-FR" sz="1800" dirty="0">
                <a:effectLst/>
                <a:latin typeface="Times New Roman" panose="02020603050405020304" pitchFamily="18" charset="0"/>
                <a:ea typeface="32"/>
                <a:cs typeface="Times New Roman" panose="02020603050405020304" pitchFamily="18" charset="0"/>
              </a:rPr>
            </a:br>
            <a:endParaRPr lang="fr-FR" dirty="0"/>
          </a:p>
        </p:txBody>
      </p:sp>
      <p:sp>
        <p:nvSpPr>
          <p:cNvPr id="3" name="Espace réservé du contenu 2">
            <a:extLst>
              <a:ext uri="{FF2B5EF4-FFF2-40B4-BE49-F238E27FC236}">
                <a16:creationId xmlns:a16="http://schemas.microsoft.com/office/drawing/2014/main" xmlns="" id="{72B1FFF1-7D0A-448B-BFC0-393BE4C5F0A2}"/>
              </a:ext>
            </a:extLst>
          </p:cNvPr>
          <p:cNvSpPr>
            <a:spLocks noGrp="1"/>
          </p:cNvSpPr>
          <p:nvPr>
            <p:ph idx="1"/>
          </p:nvPr>
        </p:nvSpPr>
        <p:spPr>
          <a:xfrm>
            <a:off x="1930400" y="1378857"/>
            <a:ext cx="9574212" cy="4532365"/>
          </a:xfrm>
        </p:spPr>
        <p:txBody>
          <a:bodyPr>
            <a:normAutofit fontScale="77500" lnSpcReduction="20000"/>
          </a:bodyPr>
          <a:lstStyle/>
          <a:p>
            <a:pPr algn="just">
              <a:lnSpc>
                <a:spcPct val="160000"/>
              </a:lnSpc>
            </a:pPr>
            <a:r>
              <a:rPr lang="fr-FR" sz="2800" b="1" dirty="0">
                <a:solidFill>
                  <a:schemeClr val="tx1"/>
                </a:solidFill>
                <a:effectLst/>
                <a:latin typeface="Times New Roman" panose="02020603050405020304" pitchFamily="18" charset="0"/>
                <a:ea typeface="11"/>
                <a:cs typeface="Arial" panose="020B0604020202020204" pitchFamily="34" charset="0"/>
              </a:rPr>
              <a:t>l’</a:t>
            </a:r>
            <a:r>
              <a:rPr lang="fr-FR" sz="2800" b="1" dirty="0">
                <a:solidFill>
                  <a:schemeClr val="tx1"/>
                </a:solidFill>
                <a:effectLst/>
                <a:latin typeface="Times New Roman" panose="02020603050405020304" pitchFamily="18" charset="0"/>
                <a:ea typeface="199"/>
                <a:cs typeface="Arial" panose="020B0604020202020204" pitchFamily="34" charset="0"/>
              </a:rPr>
              <a:t>apprentissage</a:t>
            </a:r>
            <a:r>
              <a:rPr lang="fr-FR" sz="2800" dirty="0">
                <a:solidFill>
                  <a:schemeClr val="tx1"/>
                </a:solidFill>
                <a:effectLst/>
                <a:latin typeface="Times New Roman" panose="02020603050405020304" pitchFamily="18" charset="0"/>
                <a:ea typeface="199"/>
                <a:cs typeface="Arial" panose="020B0604020202020204" pitchFamily="34" charset="0"/>
              </a:rPr>
              <a:t> </a:t>
            </a:r>
            <a:r>
              <a:rPr lang="fr-FR" sz="2800" dirty="0">
                <a:solidFill>
                  <a:schemeClr val="tx1"/>
                </a:solidFill>
                <a:effectLst/>
                <a:latin typeface="Times New Roman" panose="02020603050405020304" pitchFamily="18" charset="0"/>
                <a:ea typeface="11"/>
                <a:cs typeface="Arial" panose="020B0604020202020204" pitchFamily="34" charset="0"/>
              </a:rPr>
              <a:t>comme une </a:t>
            </a:r>
            <a:r>
              <a:rPr lang="fr-FR" sz="2800" b="1" dirty="0">
                <a:solidFill>
                  <a:schemeClr val="tx1"/>
                </a:solidFill>
                <a:effectLst/>
                <a:latin typeface="Times New Roman" panose="02020603050405020304" pitchFamily="18" charset="0"/>
                <a:ea typeface="11"/>
                <a:cs typeface="Arial" panose="020B0604020202020204" pitchFamily="34" charset="0"/>
              </a:rPr>
              <a:t>modification</a:t>
            </a:r>
            <a:r>
              <a:rPr lang="fr-FR" sz="2800" dirty="0">
                <a:solidFill>
                  <a:schemeClr val="tx1"/>
                </a:solidFill>
                <a:effectLst/>
                <a:latin typeface="Times New Roman" panose="02020603050405020304" pitchFamily="18" charset="0"/>
                <a:ea typeface="11"/>
                <a:cs typeface="Arial" panose="020B0604020202020204" pitchFamily="34" charset="0"/>
              </a:rPr>
              <a:t> relativement </a:t>
            </a:r>
            <a:r>
              <a:rPr lang="fr-FR" sz="2800" b="1" dirty="0">
                <a:solidFill>
                  <a:schemeClr val="tx1"/>
                </a:solidFill>
                <a:effectLst/>
                <a:latin typeface="Times New Roman" panose="02020603050405020304" pitchFamily="18" charset="0"/>
                <a:ea typeface="11"/>
                <a:cs typeface="Arial" panose="020B0604020202020204" pitchFamily="34" charset="0"/>
              </a:rPr>
              <a:t>durable</a:t>
            </a:r>
            <a:r>
              <a:rPr lang="fr-FR" sz="2800" dirty="0">
                <a:solidFill>
                  <a:schemeClr val="tx1"/>
                </a:solidFill>
                <a:effectLst/>
                <a:latin typeface="Times New Roman" panose="02020603050405020304" pitchFamily="18" charset="0"/>
                <a:ea typeface="11"/>
                <a:cs typeface="Arial" panose="020B0604020202020204" pitchFamily="34" charset="0"/>
              </a:rPr>
              <a:t> du </a:t>
            </a:r>
            <a:r>
              <a:rPr lang="fr-FR" sz="2800" b="1" dirty="0">
                <a:solidFill>
                  <a:schemeClr val="tx1"/>
                </a:solidFill>
                <a:effectLst/>
                <a:latin typeface="Times New Roman" panose="02020603050405020304" pitchFamily="18" charset="0"/>
                <a:ea typeface="11"/>
                <a:cs typeface="Arial" panose="020B0604020202020204" pitchFamily="34" charset="0"/>
              </a:rPr>
              <a:t>comportement</a:t>
            </a:r>
            <a:r>
              <a:rPr lang="fr-FR" sz="2800" dirty="0">
                <a:solidFill>
                  <a:schemeClr val="tx1"/>
                </a:solidFill>
                <a:effectLst/>
                <a:latin typeface="Times New Roman" panose="02020603050405020304" pitchFamily="18" charset="0"/>
                <a:ea typeface="11"/>
                <a:cs typeface="Arial" panose="020B0604020202020204" pitchFamily="34" charset="0"/>
              </a:rPr>
              <a:t> et des processus</a:t>
            </a:r>
            <a:r>
              <a:rPr lang="fr-FR" sz="2800" dirty="0">
                <a:solidFill>
                  <a:schemeClr val="tx1"/>
                </a:solidFill>
                <a:effectLst/>
                <a:latin typeface="Times New Roman" panose="02020603050405020304" pitchFamily="18" charset="0"/>
                <a:ea typeface="199"/>
                <a:cs typeface="Arial" panose="020B0604020202020204" pitchFamily="34" charset="0"/>
              </a:rPr>
              <a:t> </a:t>
            </a:r>
            <a:r>
              <a:rPr lang="fr-FR" sz="2800" dirty="0">
                <a:solidFill>
                  <a:schemeClr val="tx1"/>
                </a:solidFill>
                <a:effectLst/>
                <a:latin typeface="Times New Roman" panose="02020603050405020304" pitchFamily="18" charset="0"/>
                <a:ea typeface="11"/>
                <a:cs typeface="Arial" panose="020B0604020202020204" pitchFamily="34" charset="0"/>
              </a:rPr>
              <a:t>mentaux (activités internes intellectuelles ou a</a:t>
            </a:r>
            <a:r>
              <a:rPr lang="fr-FR" sz="2800" dirty="0">
                <a:solidFill>
                  <a:schemeClr val="tx1"/>
                </a:solidFill>
                <a:effectLst/>
                <a:latin typeface="Times New Roman" panose="02020603050405020304" pitchFamily="18" charset="0"/>
                <a:ea typeface="MS Mincho" panose="02020609040205080304" pitchFamily="49" charset="-128"/>
                <a:cs typeface="Arial" panose="020B0604020202020204" pitchFamily="34" charset="0"/>
              </a:rPr>
              <a:t>ff</a:t>
            </a:r>
            <a:r>
              <a:rPr lang="fr-FR" sz="2800" dirty="0">
                <a:solidFill>
                  <a:schemeClr val="tx1"/>
                </a:solidFill>
                <a:effectLst/>
                <a:latin typeface="Times New Roman" panose="02020603050405020304" pitchFamily="18" charset="0"/>
                <a:ea typeface="11"/>
                <a:cs typeface="Arial" panose="020B0604020202020204" pitchFamily="34" charset="0"/>
              </a:rPr>
              <a:t>ectives) qui résulte de</a:t>
            </a:r>
            <a:r>
              <a:rPr lang="fr-FR" sz="2800" dirty="0">
                <a:solidFill>
                  <a:schemeClr val="tx1"/>
                </a:solidFill>
                <a:effectLst/>
                <a:latin typeface="Times New Roman" panose="02020603050405020304" pitchFamily="18" charset="0"/>
                <a:ea typeface="199"/>
                <a:cs typeface="Arial" panose="020B0604020202020204" pitchFamily="34" charset="0"/>
              </a:rPr>
              <a:t> </a:t>
            </a:r>
            <a:r>
              <a:rPr lang="fr-FR" sz="2800" dirty="0">
                <a:solidFill>
                  <a:schemeClr val="tx1"/>
                </a:solidFill>
                <a:effectLst/>
                <a:latin typeface="Times New Roman" panose="02020603050405020304" pitchFamily="18" charset="0"/>
                <a:ea typeface="11"/>
                <a:cs typeface="Arial" panose="020B0604020202020204" pitchFamily="34" charset="0"/>
              </a:rPr>
              <a:t>l’expérience.</a:t>
            </a:r>
            <a:r>
              <a:rPr lang="fr-FR" sz="2800" dirty="0">
                <a:solidFill>
                  <a:schemeClr val="tx1"/>
                </a:solidFill>
                <a:effectLst/>
                <a:latin typeface="Times New Roman" panose="02020603050405020304" pitchFamily="18" charset="0"/>
                <a:ea typeface="199"/>
                <a:cs typeface="Arial" panose="020B0604020202020204" pitchFamily="34" charset="0"/>
              </a:rPr>
              <a:t> </a:t>
            </a:r>
            <a:r>
              <a:rPr lang="fr-FR" sz="2800" dirty="0">
                <a:solidFill>
                  <a:schemeClr val="tx1"/>
                </a:solidFill>
                <a:effectLst/>
                <a:latin typeface="Times New Roman" panose="02020603050405020304" pitchFamily="18" charset="0"/>
                <a:ea typeface="11"/>
                <a:cs typeface="Arial" panose="020B0604020202020204" pitchFamily="34" charset="0"/>
              </a:rPr>
              <a:t>Le terme « </a:t>
            </a:r>
            <a:r>
              <a:rPr lang="fr-FR" sz="2800" b="1" dirty="0">
                <a:solidFill>
                  <a:schemeClr val="tx1"/>
                </a:solidFill>
                <a:effectLst/>
                <a:latin typeface="Times New Roman" panose="02020603050405020304" pitchFamily="18" charset="0"/>
                <a:ea typeface="11"/>
                <a:cs typeface="Arial" panose="020B0604020202020204" pitchFamily="34" charset="0"/>
              </a:rPr>
              <a:t>comportement</a:t>
            </a:r>
            <a:r>
              <a:rPr lang="fr-FR" sz="2800" dirty="0">
                <a:solidFill>
                  <a:schemeClr val="tx1"/>
                </a:solidFill>
                <a:effectLst/>
                <a:latin typeface="Times New Roman" panose="02020603050405020304" pitchFamily="18" charset="0"/>
                <a:ea typeface="11"/>
                <a:cs typeface="Arial" panose="020B0604020202020204" pitchFamily="34" charset="0"/>
              </a:rPr>
              <a:t> » est pris ici au sens large de ce qui est </a:t>
            </a:r>
            <a:r>
              <a:rPr lang="fr-FR" sz="2800" b="1" dirty="0">
                <a:solidFill>
                  <a:schemeClr val="tx1"/>
                </a:solidFill>
                <a:effectLst/>
                <a:latin typeface="Times New Roman" panose="02020603050405020304" pitchFamily="18" charset="0"/>
                <a:ea typeface="11"/>
                <a:cs typeface="Arial" panose="020B0604020202020204" pitchFamily="34" charset="0"/>
              </a:rPr>
              <a:t>observable</a:t>
            </a:r>
            <a:r>
              <a:rPr lang="fr-FR" sz="2800" dirty="0">
                <a:solidFill>
                  <a:schemeClr val="tx1"/>
                </a:solidFill>
                <a:effectLst/>
                <a:latin typeface="Times New Roman" panose="02020603050405020304" pitchFamily="18" charset="0"/>
                <a:ea typeface="11"/>
                <a:cs typeface="Arial" panose="020B0604020202020204" pitchFamily="34" charset="0"/>
              </a:rPr>
              <a:t> directement ou indirectement, que ce soit un geste posé, une réponse </a:t>
            </a:r>
            <a:r>
              <a:rPr lang="fr-FR" sz="2800" dirty="0">
                <a:solidFill>
                  <a:schemeClr val="tx1"/>
                </a:solidFill>
                <a:effectLst/>
                <a:latin typeface="Times New Roman" panose="02020603050405020304" pitchFamily="18" charset="0"/>
                <a:ea typeface="MS Mincho" panose="02020609040205080304" pitchFamily="49" charset="-128"/>
                <a:cs typeface="Arial" panose="020B0604020202020204" pitchFamily="34" charset="0"/>
              </a:rPr>
              <a:t>f</a:t>
            </a:r>
            <a:r>
              <a:rPr lang="fr-FR" sz="2800" dirty="0">
                <a:solidFill>
                  <a:schemeClr val="tx1"/>
                </a:solidFill>
                <a:effectLst/>
                <a:latin typeface="Times New Roman" panose="02020603050405020304" pitchFamily="18" charset="0"/>
                <a:ea typeface="11"/>
                <a:cs typeface="Arial" panose="020B0604020202020204" pitchFamily="34" charset="0"/>
              </a:rPr>
              <a:t>ournie. Le terme « </a:t>
            </a:r>
            <a:r>
              <a:rPr lang="fr-FR" sz="2800" b="1" dirty="0">
                <a:solidFill>
                  <a:schemeClr val="tx1"/>
                </a:solidFill>
                <a:effectLst/>
                <a:latin typeface="Times New Roman" panose="02020603050405020304" pitchFamily="18" charset="0"/>
                <a:ea typeface="11"/>
                <a:cs typeface="Arial" panose="020B0604020202020204" pitchFamily="34" charset="0"/>
              </a:rPr>
              <a:t>durable </a:t>
            </a:r>
            <a:r>
              <a:rPr lang="fr-FR" sz="2800" dirty="0">
                <a:solidFill>
                  <a:schemeClr val="tx1"/>
                </a:solidFill>
                <a:effectLst/>
                <a:latin typeface="Times New Roman" panose="02020603050405020304" pitchFamily="18" charset="0"/>
                <a:ea typeface="11"/>
                <a:cs typeface="Arial" panose="020B0604020202020204" pitchFamily="34" charset="0"/>
              </a:rPr>
              <a:t>», quant à lui, met l’accent sur le </a:t>
            </a:r>
            <a:r>
              <a:rPr lang="fr-FR" sz="2800" dirty="0">
                <a:solidFill>
                  <a:schemeClr val="tx1"/>
                </a:solidFill>
                <a:effectLst/>
                <a:latin typeface="Times New Roman" panose="02020603050405020304" pitchFamily="18" charset="0"/>
                <a:ea typeface="MS Mincho" panose="02020609040205080304" pitchFamily="49" charset="-128"/>
                <a:cs typeface="Arial" panose="020B0604020202020204" pitchFamily="34" charset="0"/>
              </a:rPr>
              <a:t>f</a:t>
            </a:r>
            <a:r>
              <a:rPr lang="fr-FR" sz="2800" dirty="0">
                <a:solidFill>
                  <a:schemeClr val="tx1"/>
                </a:solidFill>
                <a:effectLst/>
                <a:latin typeface="Times New Roman" panose="02020603050405020304" pitchFamily="18" charset="0"/>
                <a:ea typeface="11"/>
                <a:cs typeface="Arial" panose="020B0604020202020204" pitchFamily="34" charset="0"/>
              </a:rPr>
              <a:t>ait que la modification </a:t>
            </a:r>
            <a:r>
              <a:rPr lang="fr-FR" sz="2800" dirty="0">
                <a:solidFill>
                  <a:schemeClr val="tx1"/>
                </a:solidFill>
                <a:effectLst/>
                <a:latin typeface="Times New Roman" panose="02020603050405020304" pitchFamily="18" charset="0"/>
                <a:ea typeface="MS Mincho" panose="02020609040205080304" pitchFamily="49" charset="-128"/>
                <a:cs typeface="Arial" panose="020B0604020202020204" pitchFamily="34" charset="0"/>
              </a:rPr>
              <a:t>f</a:t>
            </a:r>
            <a:r>
              <a:rPr lang="fr-FR" sz="2800" dirty="0">
                <a:solidFill>
                  <a:schemeClr val="tx1"/>
                </a:solidFill>
                <a:effectLst/>
                <a:latin typeface="Times New Roman" panose="02020603050405020304" pitchFamily="18" charset="0"/>
                <a:ea typeface="11"/>
                <a:cs typeface="Arial" panose="020B0604020202020204" pitchFamily="34" charset="0"/>
              </a:rPr>
              <a:t>ait désormais partie du répertoire comportemental de l’organisme. En </a:t>
            </a:r>
            <a:r>
              <a:rPr lang="fr-FR" sz="2800" dirty="0">
                <a:solidFill>
                  <a:schemeClr val="tx1"/>
                </a:solidFill>
                <a:effectLst/>
                <a:latin typeface="Times New Roman" panose="02020603050405020304" pitchFamily="18" charset="0"/>
                <a:ea typeface="MS Mincho" panose="02020609040205080304" pitchFamily="49" charset="-128"/>
                <a:cs typeface="Arial" panose="020B0604020202020204" pitchFamily="34" charset="0"/>
              </a:rPr>
              <a:t>f</a:t>
            </a:r>
            <a:r>
              <a:rPr lang="fr-FR" sz="2800" dirty="0">
                <a:solidFill>
                  <a:schemeClr val="tx1"/>
                </a:solidFill>
                <a:effectLst/>
                <a:latin typeface="Times New Roman" panose="02020603050405020304" pitchFamily="18" charset="0"/>
                <a:ea typeface="11"/>
                <a:cs typeface="Arial" panose="020B0604020202020204" pitchFamily="34" charset="0"/>
              </a:rPr>
              <a:t>ait, l’apprentissage permet à un organisme de s’adapter </a:t>
            </a:r>
            <a:r>
              <a:rPr lang="fr-FR" sz="2800" b="1" dirty="0">
                <a:solidFill>
                  <a:schemeClr val="tx1"/>
                </a:solidFill>
                <a:effectLst/>
                <a:latin typeface="Times New Roman" panose="02020603050405020304" pitchFamily="18" charset="0"/>
                <a:ea typeface="11"/>
                <a:cs typeface="Arial" panose="020B0604020202020204" pitchFamily="34" charset="0"/>
              </a:rPr>
              <a:t>continuellement</a:t>
            </a:r>
            <a:r>
              <a:rPr lang="fr-FR" sz="2800" dirty="0">
                <a:solidFill>
                  <a:schemeClr val="tx1"/>
                </a:solidFill>
                <a:effectLst/>
                <a:latin typeface="Times New Roman" panose="02020603050405020304" pitchFamily="18" charset="0"/>
                <a:ea typeface="11"/>
                <a:cs typeface="Arial" panose="020B0604020202020204" pitchFamily="34" charset="0"/>
              </a:rPr>
              <a:t> à son environnement</a:t>
            </a:r>
            <a:r>
              <a:rPr lang="fr-FR" sz="2800" b="1" dirty="0">
                <a:solidFill>
                  <a:schemeClr val="tx1"/>
                </a:solidFill>
                <a:effectLst/>
                <a:latin typeface="Times New Roman" panose="02020603050405020304" pitchFamily="18" charset="0"/>
                <a:ea typeface="11"/>
                <a:cs typeface="Arial" panose="020B0604020202020204" pitchFamily="34" charset="0"/>
              </a:rPr>
              <a:t>.( </a:t>
            </a:r>
            <a:r>
              <a:rPr lang="fr-FR" sz="2800" b="1" dirty="0" err="1">
                <a:solidFill>
                  <a:schemeClr val="tx1"/>
                </a:solidFill>
                <a:effectLst/>
                <a:latin typeface="Times New Roman" panose="02020603050405020304" pitchFamily="18" charset="0"/>
                <a:ea typeface="11"/>
                <a:cs typeface="Arial" panose="020B0604020202020204" pitchFamily="34" charset="0"/>
              </a:rPr>
              <a:t>Parent.G</a:t>
            </a:r>
            <a:r>
              <a:rPr lang="fr-FR" sz="2800" b="1" dirty="0">
                <a:solidFill>
                  <a:schemeClr val="tx1"/>
                </a:solidFill>
                <a:effectLst/>
                <a:latin typeface="Times New Roman" panose="02020603050405020304" pitchFamily="18" charset="0"/>
                <a:ea typeface="11"/>
                <a:cs typeface="Arial" panose="020B0604020202020204" pitchFamily="34" charset="0"/>
              </a:rPr>
              <a:t> ,</a:t>
            </a:r>
            <a:r>
              <a:rPr lang="fr-FR" sz="2800" b="1" dirty="0" err="1">
                <a:solidFill>
                  <a:schemeClr val="tx1"/>
                </a:solidFill>
                <a:effectLst/>
                <a:latin typeface="Times New Roman" panose="02020603050405020304" pitchFamily="18" charset="0"/>
                <a:ea typeface="11"/>
                <a:cs typeface="Arial" panose="020B0604020202020204" pitchFamily="34" charset="0"/>
              </a:rPr>
              <a:t>Cloutier.p</a:t>
            </a:r>
            <a:r>
              <a:rPr lang="fr-FR" sz="2800" b="1" dirty="0">
                <a:solidFill>
                  <a:schemeClr val="tx1"/>
                </a:solidFill>
                <a:effectLst/>
                <a:latin typeface="Times New Roman" panose="02020603050405020304" pitchFamily="18" charset="0"/>
                <a:ea typeface="11"/>
                <a:cs typeface="Arial" panose="020B0604020202020204" pitchFamily="34" charset="0"/>
              </a:rPr>
              <a:t>, 2013,p 156)</a:t>
            </a:r>
            <a:endParaRPr lang="fr-FR" sz="28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418600054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59F8AB0C-FE58-4C7A-AB42-BDD4AF304A62}"/>
              </a:ext>
            </a:extLst>
          </p:cNvPr>
          <p:cNvSpPr>
            <a:spLocks noGrp="1"/>
          </p:cNvSpPr>
          <p:nvPr>
            <p:ph idx="1"/>
          </p:nvPr>
        </p:nvSpPr>
        <p:spPr>
          <a:xfrm>
            <a:off x="1103586" y="1466193"/>
            <a:ext cx="10401026" cy="4445029"/>
          </a:xfrm>
        </p:spPr>
        <p:txBody>
          <a:bodyPr/>
          <a:lstStyle/>
          <a:p>
            <a:pPr marL="342900" lvl="0" indent="-342900" rtl="0">
              <a:lnSpc>
                <a:spcPct val="150000"/>
              </a:lnSpc>
              <a:spcAft>
                <a:spcPts val="1000"/>
              </a:spcAft>
              <a:buFont typeface="Symbol" panose="05050102010706020507" pitchFamily="18" charset="2"/>
              <a:buChar char=""/>
            </a:pPr>
            <a:r>
              <a:rPr lang="fr-FR" sz="2400" b="1"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La punition négative :</a:t>
            </a:r>
            <a:r>
              <a:rPr lang="fr-FR" sz="2400"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 </a:t>
            </a:r>
            <a:endParaRPr lang="fr-FR" sz="24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nSpc>
                <a:spcPct val="150000"/>
              </a:lnSpc>
              <a:spcAft>
                <a:spcPts val="1000"/>
              </a:spcAft>
            </a:pPr>
            <a:r>
              <a:rPr lang="fr-FR" sz="2400"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Stimulus qui, lorsque présenté après une réponse, en diminue la probabilité d’apparition</a:t>
            </a:r>
            <a:r>
              <a:rPr lang="fr-FR" sz="2400" b="1"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.(Huffman.K,2014,p159-178)</a:t>
            </a:r>
            <a:endParaRPr lang="fr-FR" sz="24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indent="0">
              <a:lnSpc>
                <a:spcPct val="115000"/>
              </a:lnSpc>
              <a:spcAft>
                <a:spcPts val="1000"/>
              </a:spcAft>
              <a:buNone/>
            </a:pPr>
            <a:endParaRPr lang="fr-FR" sz="1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5254843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9BAF394C-FD11-49CA-B0DC-1E59FD2A0EBC}"/>
              </a:ext>
            </a:extLst>
          </p:cNvPr>
          <p:cNvSpPr>
            <a:spLocks noGrp="1"/>
          </p:cNvSpPr>
          <p:nvPr>
            <p:ph type="title"/>
          </p:nvPr>
        </p:nvSpPr>
        <p:spPr/>
        <p:txBody>
          <a:bodyPr/>
          <a:lstStyle/>
          <a:p>
            <a:r>
              <a:rPr lang="fr-FR" dirty="0"/>
              <a:t>Résumé du cours</a:t>
            </a:r>
          </a:p>
        </p:txBody>
      </p:sp>
      <p:sp>
        <p:nvSpPr>
          <p:cNvPr id="3" name="Espace réservé du contenu 2">
            <a:extLst>
              <a:ext uri="{FF2B5EF4-FFF2-40B4-BE49-F238E27FC236}">
                <a16:creationId xmlns:a16="http://schemas.microsoft.com/office/drawing/2014/main" xmlns="" id="{20537998-59B3-45D2-8571-0A7BB341815C}"/>
              </a:ext>
            </a:extLst>
          </p:cNvPr>
          <p:cNvSpPr>
            <a:spLocks noGrp="1"/>
          </p:cNvSpPr>
          <p:nvPr>
            <p:ph idx="1"/>
          </p:nvPr>
        </p:nvSpPr>
        <p:spPr>
          <a:xfrm>
            <a:off x="1119351" y="1277008"/>
            <a:ext cx="10993879" cy="5423338"/>
          </a:xfrm>
        </p:spPr>
        <p:txBody>
          <a:bodyPr>
            <a:normAutofit/>
          </a:bodyPr>
          <a:lstStyle/>
          <a:p>
            <a:r>
              <a:rPr lang="fr-FR" sz="2000" dirty="0">
                <a:solidFill>
                  <a:schemeClr val="tx1"/>
                </a:solidFill>
                <a:effectLst/>
                <a:latin typeface="Times New Roman" panose="02020603050405020304" pitchFamily="18" charset="0"/>
                <a:ea typeface="15"/>
                <a:cs typeface="Arial" panose="020B0604020202020204" pitchFamily="34" charset="0"/>
              </a:rPr>
              <a:t>• L’apprentissage réfère à une modification relativement durable du comportement et des processus mentaux. Outre les formes élémentaires que sont l’habituation et la sensibilisation, on distingue trois grands types d’apprentissage, soit le conditionnement classique, le conditionnement opérant et l’apprentissage cognitif.</a:t>
            </a:r>
            <a:endParaRPr lang="fr-FR"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fr-FR" sz="2000" dirty="0">
                <a:solidFill>
                  <a:schemeClr val="tx1"/>
                </a:solidFill>
                <a:effectLst/>
                <a:latin typeface="Times New Roman" panose="02020603050405020304" pitchFamily="18" charset="0"/>
                <a:ea typeface="15"/>
                <a:cs typeface="Arial" panose="020B0604020202020204" pitchFamily="34" charset="0"/>
              </a:rPr>
              <a:t>• Dans l’apprentissage par conditionnement classique, un organisme est amené à réagir à un stimulus par une réponse qu’’il ne produisait pas </a:t>
            </a:r>
            <a:r>
              <a:rPr lang="fr-FR" sz="2000" dirty="0" smtClean="0">
                <a:solidFill>
                  <a:schemeClr val="tx1"/>
                </a:solidFill>
                <a:effectLst/>
                <a:latin typeface="Times New Roman" panose="02020603050405020304" pitchFamily="18" charset="0"/>
                <a:ea typeface="15"/>
                <a:cs typeface="Arial" panose="020B0604020202020204" pitchFamily="34" charset="0"/>
              </a:rPr>
              <a:t>auparavant: </a:t>
            </a:r>
            <a:r>
              <a:rPr lang="fr-FR" sz="2000" dirty="0">
                <a:solidFill>
                  <a:schemeClr val="tx1"/>
                </a:solidFill>
                <a:effectLst/>
                <a:latin typeface="Times New Roman" panose="02020603050405020304" pitchFamily="18" charset="0"/>
                <a:ea typeface="15"/>
                <a:cs typeface="Arial" panose="020B0604020202020204" pitchFamily="34" charset="0"/>
              </a:rPr>
              <a:t>on obtient ainsi une réponse conditionnelle à un stimulus conditionnel.</a:t>
            </a:r>
            <a:endParaRPr lang="fr-FR"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fr-FR" sz="2000" dirty="0">
                <a:solidFill>
                  <a:schemeClr val="tx1"/>
                </a:solidFill>
                <a:effectLst/>
                <a:latin typeface="Times New Roman" panose="02020603050405020304" pitchFamily="18" charset="0"/>
                <a:ea typeface="15"/>
                <a:cs typeface="Arial" panose="020B0604020202020204" pitchFamily="34" charset="0"/>
              </a:rPr>
              <a:t>Est possible de procéder à l’extinction d’une réponse conditionnelle, mais on peut par la suite assister au recouvrement spontané de cette même réponse si l’organisme se retrouve dans la condition au cours de laquelle l’apprentissage avait eu lieu. Une réponse conditionnelle tend par ailleurs à survenir d’elle-même en réaction aux stimuli semblables au stimulus conditionnel original (généralisation), mais l’organisme peut apprendre à ne réagir qu’’à un stimulus spécifique (discrimination). De nombreux aspects du comportement, tels que les réactions émotionnelles et les préférences personnelles, sont appris par conditionnement classique</a:t>
            </a:r>
            <a:r>
              <a:rPr lang="fr-FR" sz="1800" dirty="0">
                <a:effectLst/>
                <a:latin typeface="Times New Roman" panose="02020603050405020304" pitchFamily="18" charset="0"/>
                <a:ea typeface="15"/>
                <a:cs typeface="Arial" panose="020B0604020202020204" pitchFamily="34" charset="0"/>
              </a:rPr>
              <a:t>.</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algn="l"/>
            <a:endParaRPr lang="fr-FR" dirty="0"/>
          </a:p>
        </p:txBody>
      </p:sp>
    </p:spTree>
    <p:extLst>
      <p:ext uri="{BB962C8B-B14F-4D97-AF65-F5344CB8AC3E}">
        <p14:creationId xmlns:p14="http://schemas.microsoft.com/office/powerpoint/2010/main" val="387777366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EB32A18B-2975-4D97-B7E3-95B4FFEFDFB5}"/>
              </a:ext>
            </a:extLst>
          </p:cNvPr>
          <p:cNvSpPr>
            <a:spLocks noGrp="1"/>
          </p:cNvSpPr>
          <p:nvPr>
            <p:ph idx="1"/>
          </p:nvPr>
        </p:nvSpPr>
        <p:spPr>
          <a:xfrm>
            <a:off x="1213945" y="835571"/>
            <a:ext cx="10290667" cy="5533697"/>
          </a:xfrm>
        </p:spPr>
        <p:txBody>
          <a:bodyPr>
            <a:normAutofit fontScale="85000" lnSpcReduction="10000"/>
          </a:bodyPr>
          <a:lstStyle/>
          <a:p>
            <a:pPr algn="just">
              <a:lnSpc>
                <a:spcPct val="150000"/>
              </a:lnSpc>
              <a:spcAft>
                <a:spcPts val="800"/>
              </a:spcAft>
            </a:pPr>
            <a:r>
              <a:rPr lang="fr-FR" sz="2400" dirty="0">
                <a:solidFill>
                  <a:schemeClr val="tx1"/>
                </a:solidFill>
                <a:effectLst/>
                <a:latin typeface="Times New Roman" panose="02020603050405020304" pitchFamily="18" charset="0"/>
                <a:ea typeface="15"/>
                <a:cs typeface="Arial" panose="020B0604020202020204" pitchFamily="34" charset="0"/>
              </a:rPr>
              <a:t>Dans l’apprentissage par conditionnement opérant, un organisme est amené à modifier son comportement en fonction de ce qui survient après que le comportement a été manifesté.</a:t>
            </a:r>
            <a:endParaRPr lang="fr-FR" sz="24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800"/>
              </a:spcAft>
            </a:pPr>
            <a:r>
              <a:rPr lang="fr-FR" sz="2400" dirty="0">
                <a:solidFill>
                  <a:schemeClr val="tx1"/>
                </a:solidFill>
                <a:effectLst/>
                <a:latin typeface="Times New Roman" panose="02020603050405020304" pitchFamily="18" charset="0"/>
                <a:ea typeface="15"/>
                <a:cs typeface="Arial" panose="020B0604020202020204" pitchFamily="34" charset="0"/>
              </a:rPr>
              <a:t>On peut ou bien augmenter la fréquence du comportement en le faisant suivre par la présentation d’un stimulus agréable (renforcement positif) ou par le retrait d’un stimulus désagréable (renforcement négatif), ou bien diminuer la fréquence du comportement en le faisant suivre par la présentation d’un stimulus désagréable (punition positive) ou par le retrait d’un stimulus agréable (punition négative).</a:t>
            </a:r>
            <a:endParaRPr lang="fr-FR" sz="24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800"/>
              </a:spcAft>
            </a:pPr>
            <a:r>
              <a:rPr lang="fr-FR" sz="2400" dirty="0">
                <a:solidFill>
                  <a:schemeClr val="tx1"/>
                </a:solidFill>
                <a:effectLst/>
                <a:latin typeface="Times New Roman" panose="02020603050405020304" pitchFamily="18" charset="0"/>
                <a:ea typeface="15"/>
                <a:cs typeface="Arial" panose="020B0604020202020204" pitchFamily="34" charset="0"/>
              </a:rPr>
              <a:t> Tout comme pour le conditionnement classique, on peut observer les phénomènes d’extinction, de recouvrement spontané, de généralisation et de discrimination dans le cas du conditionnement opérant. Ces phénomènes sont cependant fonction de la façon dont le renforcement s’est effectué, c’est-à-dire de façon continue ou intermittente.</a:t>
            </a:r>
            <a:endParaRPr lang="fr-FR" sz="24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1579443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9FB1DA7F-78A1-41D6-BC2A-E7C2D9716E65}"/>
              </a:ext>
            </a:extLst>
          </p:cNvPr>
          <p:cNvSpPr>
            <a:spLocks noGrp="1"/>
          </p:cNvSpPr>
          <p:nvPr>
            <p:ph idx="1"/>
          </p:nvPr>
        </p:nvSpPr>
        <p:spPr>
          <a:xfrm>
            <a:off x="609600" y="522514"/>
            <a:ext cx="10895012" cy="5388708"/>
          </a:xfrm>
        </p:spPr>
        <p:txBody>
          <a:bodyPr>
            <a:normAutofit/>
          </a:bodyPr>
          <a:lstStyle/>
          <a:p>
            <a:pPr algn="just">
              <a:lnSpc>
                <a:spcPct val="200000"/>
              </a:lnSpc>
            </a:pPr>
            <a:r>
              <a:rPr lang="fr-FR" sz="2800" dirty="0">
                <a:effectLst/>
                <a:latin typeface="Times New Roman" panose="02020603050405020304" pitchFamily="18" charset="0"/>
                <a:ea typeface="32"/>
                <a:cs typeface="Arial" panose="020B0604020202020204" pitchFamily="34" charset="0"/>
              </a:rPr>
              <a:t> </a:t>
            </a:r>
          </a:p>
          <a:p>
            <a:pPr algn="just">
              <a:lnSpc>
                <a:spcPct val="200000"/>
              </a:lnSpc>
            </a:pPr>
            <a:r>
              <a:rPr lang="fr-FR" sz="2800" dirty="0">
                <a:solidFill>
                  <a:schemeClr val="tx1"/>
                </a:solidFill>
                <a:effectLst/>
                <a:latin typeface="Times New Roman" panose="02020603050405020304" pitchFamily="18" charset="0"/>
                <a:ea typeface="32"/>
                <a:cs typeface="Arial" panose="020B0604020202020204" pitchFamily="34" charset="0"/>
              </a:rPr>
              <a:t>Les premiers à avoir défini les composantes de l’apprentissage sont les béhavioristes. Ils distinguent </a:t>
            </a:r>
            <a:r>
              <a:rPr lang="fr-FR" sz="2800" b="1" dirty="0">
                <a:solidFill>
                  <a:schemeClr val="tx1"/>
                </a:solidFill>
                <a:effectLst/>
                <a:latin typeface="Times New Roman" panose="02020603050405020304" pitchFamily="18" charset="0"/>
                <a:ea typeface="32"/>
                <a:cs typeface="Arial" panose="020B0604020202020204" pitchFamily="34" charset="0"/>
              </a:rPr>
              <a:t>les réponses</a:t>
            </a:r>
            <a:r>
              <a:rPr lang="fr-FR" sz="2800" dirty="0">
                <a:solidFill>
                  <a:schemeClr val="tx1"/>
                </a:solidFill>
                <a:effectLst/>
                <a:latin typeface="Times New Roman" panose="02020603050405020304" pitchFamily="18" charset="0"/>
                <a:ea typeface="32"/>
                <a:cs typeface="Arial" panose="020B0604020202020204" pitchFamily="34" charset="0"/>
              </a:rPr>
              <a:t> et </a:t>
            </a:r>
            <a:r>
              <a:rPr lang="fr-FR" sz="2800" b="1" dirty="0">
                <a:solidFill>
                  <a:schemeClr val="tx1"/>
                </a:solidFill>
                <a:effectLst/>
                <a:latin typeface="Times New Roman" panose="02020603050405020304" pitchFamily="18" charset="0"/>
                <a:ea typeface="32"/>
                <a:cs typeface="Arial" panose="020B0604020202020204" pitchFamily="34" charset="0"/>
              </a:rPr>
              <a:t>les stimulus</a:t>
            </a:r>
            <a:r>
              <a:rPr lang="fr-FR" sz="2800" dirty="0">
                <a:solidFill>
                  <a:schemeClr val="tx1"/>
                </a:solidFill>
                <a:effectLst/>
                <a:latin typeface="Times New Roman" panose="02020603050405020304" pitchFamily="18" charset="0"/>
                <a:ea typeface="32"/>
                <a:cs typeface="Arial" panose="020B0604020202020204" pitchFamily="34" charset="0"/>
              </a:rPr>
              <a:t>. </a:t>
            </a:r>
            <a:r>
              <a:rPr lang="fr-FR" sz="2800" b="1" dirty="0">
                <a:solidFill>
                  <a:schemeClr val="tx1"/>
                </a:solidFill>
                <a:effectLst/>
                <a:latin typeface="Times New Roman" panose="02020603050405020304" pitchFamily="18" charset="0"/>
                <a:ea typeface="32"/>
                <a:cs typeface="Arial" panose="020B0604020202020204" pitchFamily="34" charset="0"/>
              </a:rPr>
              <a:t>Les réponses</a:t>
            </a:r>
            <a:r>
              <a:rPr lang="fr-FR" sz="2800" dirty="0">
                <a:solidFill>
                  <a:schemeClr val="tx1"/>
                </a:solidFill>
                <a:effectLst/>
                <a:latin typeface="Times New Roman" panose="02020603050405020304" pitchFamily="18" charset="0"/>
                <a:ea typeface="32"/>
                <a:cs typeface="Arial" panose="020B0604020202020204" pitchFamily="34" charset="0"/>
              </a:rPr>
              <a:t> sont les actions et les réactions de l’organisme qui servent à s’adapter au milieu. Quant aux </a:t>
            </a:r>
            <a:r>
              <a:rPr lang="fr-FR" sz="2800" b="1" dirty="0">
                <a:solidFill>
                  <a:schemeClr val="tx1"/>
                </a:solidFill>
                <a:effectLst/>
                <a:latin typeface="Times New Roman" panose="02020603050405020304" pitchFamily="18" charset="0"/>
                <a:ea typeface="32"/>
                <a:cs typeface="Arial" panose="020B0604020202020204" pitchFamily="34" charset="0"/>
              </a:rPr>
              <a:t>stimulus</a:t>
            </a:r>
            <a:r>
              <a:rPr lang="fr-FR" sz="2800" dirty="0">
                <a:solidFill>
                  <a:schemeClr val="tx1"/>
                </a:solidFill>
                <a:effectLst/>
                <a:latin typeface="Times New Roman" panose="02020603050405020304" pitchFamily="18" charset="0"/>
                <a:ea typeface="32"/>
                <a:cs typeface="Arial" panose="020B0604020202020204" pitchFamily="34" charset="0"/>
              </a:rPr>
              <a:t>, ils désignent tout ce qui peut déclencher une réponse. Plusieurs stimulus sont des éléments du milieu</a:t>
            </a:r>
            <a:r>
              <a:rPr lang="fr-FR" sz="2800" dirty="0">
                <a:effectLst/>
                <a:latin typeface="Times New Roman" panose="02020603050405020304" pitchFamily="18" charset="0"/>
                <a:ea typeface="32"/>
                <a:cs typeface="Arial" panose="020B0604020202020204" pitchFamily="34" charset="0"/>
              </a:rPr>
              <a:t>. </a:t>
            </a:r>
            <a:endParaRPr lang="fr-FR" sz="2800" dirty="0"/>
          </a:p>
        </p:txBody>
      </p:sp>
    </p:spTree>
    <p:extLst>
      <p:ext uri="{BB962C8B-B14F-4D97-AF65-F5344CB8AC3E}">
        <p14:creationId xmlns:p14="http://schemas.microsoft.com/office/powerpoint/2010/main" val="22709264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9D508657-6B0C-4C23-9C5D-1ED3DBB567F9}"/>
              </a:ext>
            </a:extLst>
          </p:cNvPr>
          <p:cNvSpPr>
            <a:spLocks noGrp="1"/>
          </p:cNvSpPr>
          <p:nvPr>
            <p:ph idx="1"/>
          </p:nvPr>
        </p:nvSpPr>
        <p:spPr>
          <a:xfrm>
            <a:off x="928468" y="1477108"/>
            <a:ext cx="10576144" cy="4434114"/>
          </a:xfrm>
        </p:spPr>
        <p:txBody>
          <a:bodyPr>
            <a:normAutofit/>
          </a:bodyPr>
          <a:lstStyle/>
          <a:p>
            <a:pPr algn="just">
              <a:lnSpc>
                <a:spcPct val="150000"/>
              </a:lnSpc>
            </a:pPr>
            <a:r>
              <a:rPr lang="fr-FR" sz="3200" dirty="0">
                <a:effectLst/>
                <a:latin typeface="Times New Roman" panose="02020603050405020304" pitchFamily="18" charset="0"/>
                <a:ea typeface="37"/>
                <a:cs typeface="Arial" panose="020B0604020202020204" pitchFamily="34" charset="0"/>
              </a:rPr>
              <a:t> </a:t>
            </a:r>
            <a:r>
              <a:rPr lang="fr-FR" sz="3200" dirty="0">
                <a:solidFill>
                  <a:schemeClr val="tx1"/>
                </a:solidFill>
                <a:effectLst/>
                <a:latin typeface="Times New Roman" panose="02020603050405020304" pitchFamily="18" charset="0"/>
                <a:ea typeface="37"/>
                <a:cs typeface="Arial" panose="020B0604020202020204" pitchFamily="34" charset="0"/>
              </a:rPr>
              <a:t>Nous nous pencherons maintenant sur di</a:t>
            </a:r>
            <a:r>
              <a:rPr lang="fr-FR" sz="3200" dirty="0">
                <a:solidFill>
                  <a:schemeClr val="tx1"/>
                </a:solidFill>
                <a:effectLst/>
                <a:latin typeface="Times New Roman" panose="02020603050405020304" pitchFamily="18" charset="0"/>
                <a:ea typeface="MS Mincho" panose="02020609040205080304" pitchFamily="49" charset="-128"/>
                <a:cs typeface="Arial" panose="020B0604020202020204" pitchFamily="34" charset="0"/>
              </a:rPr>
              <a:t>ff</a:t>
            </a:r>
            <a:r>
              <a:rPr lang="fr-FR" sz="3200" dirty="0">
                <a:solidFill>
                  <a:schemeClr val="tx1"/>
                </a:solidFill>
                <a:effectLst/>
                <a:latin typeface="Times New Roman" panose="02020603050405020304" pitchFamily="18" charset="0"/>
                <a:ea typeface="37"/>
                <a:cs typeface="Arial" panose="020B0604020202020204" pitchFamily="34" charset="0"/>
              </a:rPr>
              <a:t>érentes </a:t>
            </a:r>
            <a:r>
              <a:rPr lang="fr-FR" sz="3200" dirty="0">
                <a:solidFill>
                  <a:schemeClr val="tx1"/>
                </a:solidFill>
                <a:effectLst/>
                <a:latin typeface="Times New Roman" panose="02020603050405020304" pitchFamily="18" charset="0"/>
                <a:ea typeface="MS Mincho" panose="02020609040205080304" pitchFamily="49" charset="-128"/>
                <a:cs typeface="Arial" panose="020B0604020202020204" pitchFamily="34" charset="0"/>
              </a:rPr>
              <a:t>f</a:t>
            </a:r>
            <a:r>
              <a:rPr lang="fr-FR" sz="3200" dirty="0">
                <a:solidFill>
                  <a:schemeClr val="tx1"/>
                </a:solidFill>
                <a:effectLst/>
                <a:latin typeface="Times New Roman" panose="02020603050405020304" pitchFamily="18" charset="0"/>
                <a:ea typeface="37"/>
                <a:cs typeface="Arial" panose="020B0604020202020204" pitchFamily="34" charset="0"/>
              </a:rPr>
              <a:t>ormes d’apprentissage dont les mécanismes sont un peu plus complexes: le conditionnement classique, le conditionnement opérant et l’apprentissage cogniti</a:t>
            </a:r>
            <a:r>
              <a:rPr lang="fr-FR" sz="3200" dirty="0">
                <a:solidFill>
                  <a:schemeClr val="tx1"/>
                </a:solidFill>
                <a:effectLst/>
                <a:latin typeface="Times New Roman" panose="02020603050405020304" pitchFamily="18" charset="0"/>
                <a:ea typeface="MS Mincho" panose="02020609040205080304" pitchFamily="49" charset="-128"/>
                <a:cs typeface="Arial" panose="020B0604020202020204" pitchFamily="34" charset="0"/>
              </a:rPr>
              <a:t>f</a:t>
            </a:r>
            <a:r>
              <a:rPr lang="fr-FR" sz="3200" dirty="0">
                <a:solidFill>
                  <a:schemeClr val="tx1"/>
                </a:solidFill>
                <a:effectLst/>
                <a:latin typeface="Times New Roman" panose="02020603050405020304" pitchFamily="18" charset="0"/>
                <a:ea typeface="37"/>
                <a:cs typeface="Arial" panose="020B0604020202020204" pitchFamily="34" charset="0"/>
              </a:rPr>
              <a:t>.</a:t>
            </a:r>
            <a:r>
              <a:rPr lang="fr-FR" sz="3200" b="1" dirty="0">
                <a:solidFill>
                  <a:schemeClr val="tx1"/>
                </a:solidFill>
                <a:effectLst/>
                <a:latin typeface="Times New Roman" panose="02020603050405020304" pitchFamily="18" charset="0"/>
                <a:ea typeface="11"/>
                <a:cs typeface="Arial" panose="020B0604020202020204" pitchFamily="34" charset="0"/>
              </a:rPr>
              <a:t> ( </a:t>
            </a:r>
            <a:r>
              <a:rPr lang="fr-FR" sz="3200" b="1" dirty="0" err="1">
                <a:solidFill>
                  <a:schemeClr val="tx1"/>
                </a:solidFill>
                <a:effectLst/>
                <a:latin typeface="Times New Roman" panose="02020603050405020304" pitchFamily="18" charset="0"/>
                <a:ea typeface="11"/>
                <a:cs typeface="Arial" panose="020B0604020202020204" pitchFamily="34" charset="0"/>
              </a:rPr>
              <a:t>Parent.G</a:t>
            </a:r>
            <a:r>
              <a:rPr lang="fr-FR" sz="3200" b="1" dirty="0">
                <a:solidFill>
                  <a:schemeClr val="tx1"/>
                </a:solidFill>
                <a:effectLst/>
                <a:latin typeface="Times New Roman" panose="02020603050405020304" pitchFamily="18" charset="0"/>
                <a:ea typeface="11"/>
                <a:cs typeface="Arial" panose="020B0604020202020204" pitchFamily="34" charset="0"/>
              </a:rPr>
              <a:t> ,</a:t>
            </a:r>
            <a:r>
              <a:rPr lang="fr-FR" sz="3200" b="1" dirty="0" err="1">
                <a:solidFill>
                  <a:schemeClr val="tx1"/>
                </a:solidFill>
                <a:effectLst/>
                <a:latin typeface="Times New Roman" panose="02020603050405020304" pitchFamily="18" charset="0"/>
                <a:ea typeface="11"/>
                <a:cs typeface="Arial" panose="020B0604020202020204" pitchFamily="34" charset="0"/>
              </a:rPr>
              <a:t>Cloutier.P</a:t>
            </a:r>
            <a:r>
              <a:rPr lang="fr-FR" sz="3200" b="1" dirty="0">
                <a:solidFill>
                  <a:schemeClr val="tx1"/>
                </a:solidFill>
                <a:effectLst/>
                <a:latin typeface="Times New Roman" panose="02020603050405020304" pitchFamily="18" charset="0"/>
                <a:ea typeface="11"/>
                <a:cs typeface="Arial" panose="020B0604020202020204" pitchFamily="34" charset="0"/>
              </a:rPr>
              <a:t>, 2017,p 156)</a:t>
            </a:r>
            <a:endParaRPr lang="fr-FR" sz="3200" dirty="0">
              <a:solidFill>
                <a:schemeClr val="tx1"/>
              </a:solidFill>
            </a:endParaRPr>
          </a:p>
        </p:txBody>
      </p:sp>
    </p:spTree>
    <p:extLst>
      <p:ext uri="{BB962C8B-B14F-4D97-AF65-F5344CB8AC3E}">
        <p14:creationId xmlns:p14="http://schemas.microsoft.com/office/powerpoint/2010/main" val="10503447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EBE68D71-BE0D-4F44-B308-A2354AD65131}"/>
              </a:ext>
            </a:extLst>
          </p:cNvPr>
          <p:cNvSpPr>
            <a:spLocks noGrp="1"/>
          </p:cNvSpPr>
          <p:nvPr>
            <p:ph type="title"/>
          </p:nvPr>
        </p:nvSpPr>
        <p:spPr>
          <a:xfrm>
            <a:off x="2592925" y="624110"/>
            <a:ext cx="8911687" cy="952442"/>
          </a:xfrm>
        </p:spPr>
        <p:txBody>
          <a:bodyPr>
            <a:normAutofit fontScale="90000"/>
          </a:bodyPr>
          <a:lstStyle/>
          <a:p>
            <a:pPr>
              <a:lnSpc>
                <a:spcPct val="115000"/>
              </a:lnSpc>
              <a:spcAft>
                <a:spcPts val="1000"/>
              </a:spcAft>
            </a:pPr>
            <a:r>
              <a:rPr lang="fr-FR" sz="2700" b="1" dirty="0">
                <a:effectLst/>
                <a:latin typeface="Times New Roman" panose="02020603050405020304" pitchFamily="18" charset="0"/>
                <a:ea typeface="37"/>
                <a:cs typeface="Arial" panose="020B0604020202020204" pitchFamily="34" charset="0"/>
              </a:rPr>
              <a:t>2-Les théories d’apprentissage :</a:t>
            </a:r>
            <a:r>
              <a:rPr lang="fr-FR" sz="2700" dirty="0">
                <a:effectLst/>
                <a:latin typeface="Calibri" panose="020F0502020204030204" pitchFamily="34" charset="0"/>
                <a:ea typeface="Calibri" panose="020F0502020204030204" pitchFamily="34" charset="0"/>
                <a:cs typeface="Arial" panose="020B0604020202020204" pitchFamily="34" charset="0"/>
              </a:rPr>
              <a:t/>
            </a:r>
            <a:br>
              <a:rPr lang="fr-FR" sz="2700" dirty="0">
                <a:effectLst/>
                <a:latin typeface="Calibri" panose="020F0502020204030204" pitchFamily="34" charset="0"/>
                <a:ea typeface="Calibri" panose="020F0502020204030204" pitchFamily="34" charset="0"/>
                <a:cs typeface="Arial" panose="020B0604020202020204" pitchFamily="34" charset="0"/>
              </a:rPr>
            </a:br>
            <a:r>
              <a:rPr lang="fr-FR" sz="2700" b="1" dirty="0">
                <a:effectLst/>
                <a:latin typeface="Times New Roman" panose="02020603050405020304" pitchFamily="18" charset="0"/>
                <a:ea typeface="37"/>
                <a:cs typeface="Arial" panose="020B0604020202020204" pitchFamily="34" charset="0"/>
              </a:rPr>
              <a:t>2.1.1- </a:t>
            </a:r>
            <a:r>
              <a:rPr lang="fr-FR" sz="2700" b="1" dirty="0">
                <a:effectLst/>
                <a:latin typeface="Times New Roman" panose="02020603050405020304" pitchFamily="18" charset="0"/>
                <a:ea typeface="Calibri" panose="020F0502020204030204" pitchFamily="34" charset="0"/>
                <a:cs typeface="Arial" panose="020B0604020202020204" pitchFamily="34" charset="0"/>
              </a:rPr>
              <a:t>Le conditionnement classique </a:t>
            </a:r>
            <a:r>
              <a:rPr lang="fr-FR" sz="2200" b="1" dirty="0">
                <a:effectLst/>
                <a:latin typeface="Times New Roman" panose="02020603050405020304" pitchFamily="18" charset="0"/>
                <a:ea typeface="Calibri" panose="020F0502020204030204" pitchFamily="34" charset="0"/>
                <a:cs typeface="Arial" panose="020B0604020202020204" pitchFamily="34" charset="0"/>
              </a:rPr>
              <a:t>:</a:t>
            </a:r>
            <a:r>
              <a:rPr lang="fr-FR" sz="1800" dirty="0">
                <a:effectLst/>
                <a:latin typeface="Calibri" panose="020F0502020204030204" pitchFamily="34" charset="0"/>
                <a:ea typeface="Calibri" panose="020F0502020204030204" pitchFamily="34" charset="0"/>
                <a:cs typeface="Arial" panose="020B0604020202020204" pitchFamily="34" charset="0"/>
              </a:rPr>
              <a:t/>
            </a:r>
            <a:br>
              <a:rPr lang="fr-FR" sz="1800" dirty="0">
                <a:effectLst/>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a:extLst>
              <a:ext uri="{FF2B5EF4-FFF2-40B4-BE49-F238E27FC236}">
                <a16:creationId xmlns:a16="http://schemas.microsoft.com/office/drawing/2014/main" xmlns="" id="{A97429BA-B040-42A2-9BE9-C60EB1760328}"/>
              </a:ext>
            </a:extLst>
          </p:cNvPr>
          <p:cNvSpPr>
            <a:spLocks noGrp="1"/>
          </p:cNvSpPr>
          <p:nvPr>
            <p:ph idx="1"/>
          </p:nvPr>
        </p:nvSpPr>
        <p:spPr>
          <a:xfrm>
            <a:off x="1378634" y="1905000"/>
            <a:ext cx="10125978" cy="4328890"/>
          </a:xfrm>
        </p:spPr>
        <p:txBody>
          <a:bodyPr>
            <a:noAutofit/>
          </a:bodyPr>
          <a:lstStyle/>
          <a:p>
            <a:pPr algn="just">
              <a:lnSpc>
                <a:spcPct val="150000"/>
              </a:lnSpc>
            </a:pPr>
            <a:r>
              <a:rPr lang="fr-FR" sz="3200" dirty="0">
                <a:solidFill>
                  <a:schemeClr val="tx1"/>
                </a:solidFill>
                <a:effectLst/>
                <a:latin typeface="Times New Roman" panose="02020603050405020304" pitchFamily="18" charset="0"/>
                <a:ea typeface="37"/>
                <a:cs typeface="Arial" panose="020B0604020202020204" pitchFamily="34" charset="0"/>
              </a:rPr>
              <a:t>Le conditionnement classique est un apprentissage au cours duquel un organisme est amené à réagir à un stimulus par une </a:t>
            </a:r>
            <a:r>
              <a:rPr lang="fr-FR" sz="3200" b="1" dirty="0">
                <a:solidFill>
                  <a:schemeClr val="tx1"/>
                </a:solidFill>
                <a:effectLst/>
                <a:latin typeface="Times New Roman" panose="02020603050405020304" pitchFamily="18" charset="0"/>
                <a:ea typeface="37"/>
                <a:cs typeface="Arial" panose="020B0604020202020204" pitchFamily="34" charset="0"/>
              </a:rPr>
              <a:t>réponse</a:t>
            </a:r>
            <a:r>
              <a:rPr lang="fr-FR" sz="3200" dirty="0">
                <a:solidFill>
                  <a:schemeClr val="tx1"/>
                </a:solidFill>
                <a:effectLst/>
                <a:latin typeface="Times New Roman" panose="02020603050405020304" pitchFamily="18" charset="0"/>
                <a:ea typeface="37"/>
                <a:cs typeface="Arial" panose="020B0604020202020204" pitchFamily="34" charset="0"/>
              </a:rPr>
              <a:t> qu’il ne </a:t>
            </a:r>
            <a:r>
              <a:rPr lang="fr-FR" sz="3200" dirty="0">
                <a:solidFill>
                  <a:schemeClr val="tx1"/>
                </a:solidFill>
                <a:effectLst/>
                <a:latin typeface="Times New Roman" panose="02020603050405020304" pitchFamily="18" charset="0"/>
                <a:ea typeface="MS Mincho" panose="02020609040205080304" pitchFamily="49" charset="-128"/>
                <a:cs typeface="Arial" panose="020B0604020202020204" pitchFamily="34" charset="0"/>
              </a:rPr>
              <a:t>f</a:t>
            </a:r>
            <a:r>
              <a:rPr lang="fr-FR" sz="3200" dirty="0">
                <a:solidFill>
                  <a:schemeClr val="tx1"/>
                </a:solidFill>
                <a:effectLst/>
                <a:latin typeface="Times New Roman" panose="02020603050405020304" pitchFamily="18" charset="0"/>
                <a:ea typeface="37"/>
                <a:cs typeface="Arial" panose="020B0604020202020204" pitchFamily="34" charset="0"/>
              </a:rPr>
              <a:t>ournissait pas auparavant. Le conditionnement classique a été le premier à être étudié scienti</a:t>
            </a:r>
            <a:r>
              <a:rPr lang="fr-FR" sz="3200" dirty="0">
                <a:solidFill>
                  <a:schemeClr val="tx1"/>
                </a:solidFill>
                <a:effectLst/>
                <a:latin typeface="Times New Roman" panose="02020603050405020304" pitchFamily="18" charset="0"/>
                <a:ea typeface="MS Mincho" panose="02020609040205080304" pitchFamily="49" charset="-128"/>
                <a:cs typeface="Arial" panose="020B0604020202020204" pitchFamily="34" charset="0"/>
              </a:rPr>
              <a:t>fi</a:t>
            </a:r>
            <a:r>
              <a:rPr lang="fr-FR" sz="3200" dirty="0">
                <a:solidFill>
                  <a:schemeClr val="tx1"/>
                </a:solidFill>
                <a:effectLst/>
                <a:latin typeface="Times New Roman" panose="02020603050405020304" pitchFamily="18" charset="0"/>
                <a:ea typeface="37"/>
                <a:cs typeface="Arial" panose="020B0604020202020204" pitchFamily="34" charset="0"/>
              </a:rPr>
              <a:t>quement, d’où son nom. Le mérite en revient au physiologiste russe </a:t>
            </a:r>
            <a:r>
              <a:rPr lang="fr-FR" sz="3200" b="1" dirty="0">
                <a:solidFill>
                  <a:schemeClr val="tx1"/>
                </a:solidFill>
                <a:effectLst/>
                <a:latin typeface="Times New Roman" panose="02020603050405020304" pitchFamily="18" charset="0"/>
                <a:ea typeface="37"/>
                <a:cs typeface="Arial" panose="020B0604020202020204" pitchFamily="34" charset="0"/>
              </a:rPr>
              <a:t>Ivan</a:t>
            </a:r>
            <a:r>
              <a:rPr lang="fr-FR" sz="3200" dirty="0">
                <a:solidFill>
                  <a:schemeClr val="tx1"/>
                </a:solidFill>
                <a:effectLst/>
                <a:latin typeface="Times New Roman" panose="02020603050405020304" pitchFamily="18" charset="0"/>
                <a:ea typeface="37"/>
                <a:cs typeface="Arial" panose="020B0604020202020204" pitchFamily="34" charset="0"/>
              </a:rPr>
              <a:t> </a:t>
            </a:r>
            <a:r>
              <a:rPr lang="fr-FR" sz="3200" b="1" dirty="0">
                <a:solidFill>
                  <a:schemeClr val="tx1"/>
                </a:solidFill>
                <a:effectLst/>
                <a:latin typeface="Times New Roman" panose="02020603050405020304" pitchFamily="18" charset="0"/>
                <a:ea typeface="37"/>
                <a:cs typeface="Arial" panose="020B0604020202020204" pitchFamily="34" charset="0"/>
              </a:rPr>
              <a:t>Pavlov</a:t>
            </a:r>
            <a:r>
              <a:rPr lang="fr-FR" sz="3200" b="1" dirty="0">
                <a:solidFill>
                  <a:schemeClr val="tx1"/>
                </a:solidFill>
                <a:latin typeface="Times New Roman" panose="02020603050405020304" pitchFamily="18" charset="0"/>
                <a:ea typeface="37"/>
                <a:cs typeface="Arial" panose="020B0604020202020204" pitchFamily="34" charset="0"/>
              </a:rPr>
              <a:t>. </a:t>
            </a:r>
            <a:endParaRPr lang="fr-FR" sz="3200" dirty="0">
              <a:solidFill>
                <a:schemeClr val="tx1"/>
              </a:solidFill>
            </a:endParaRPr>
          </a:p>
        </p:txBody>
      </p:sp>
    </p:spTree>
    <p:extLst>
      <p:ext uri="{BB962C8B-B14F-4D97-AF65-F5344CB8AC3E}">
        <p14:creationId xmlns:p14="http://schemas.microsoft.com/office/powerpoint/2010/main" val="249299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0F5E4C39-D8FA-49EA-B8DA-D9FADE2E0D44}"/>
              </a:ext>
            </a:extLst>
          </p:cNvPr>
          <p:cNvSpPr>
            <a:spLocks noGrp="1"/>
          </p:cNvSpPr>
          <p:nvPr>
            <p:ph idx="1"/>
          </p:nvPr>
        </p:nvSpPr>
        <p:spPr>
          <a:xfrm>
            <a:off x="1406769" y="1111348"/>
            <a:ext cx="10097843" cy="4799874"/>
          </a:xfrm>
        </p:spPr>
        <p:txBody>
          <a:bodyPr>
            <a:normAutofit/>
          </a:bodyPr>
          <a:lstStyle/>
          <a:p>
            <a:pPr algn="just">
              <a:lnSpc>
                <a:spcPct val="200000"/>
              </a:lnSpc>
            </a:pPr>
            <a:r>
              <a:rPr lang="fr-FR" sz="2800" dirty="0">
                <a:solidFill>
                  <a:schemeClr val="tx1"/>
                </a:solidFill>
                <a:effectLst/>
                <a:latin typeface="Times New Roman" panose="02020603050405020304" pitchFamily="18" charset="0"/>
                <a:ea typeface="37"/>
                <a:cs typeface="Arial" panose="020B0604020202020204" pitchFamily="34" charset="0"/>
              </a:rPr>
              <a:t>C’est pourquoi on appelle également ce type de conditionnement le conditionnement pavlovien. C’est en s’intéressant au réflexe de salivation, réflexe par lequel les glandes salivaires libèrent de la salive dès qu’on se met à donner de la nourriture, que Pavlov est d’abord exposé au conditionnement.</a:t>
            </a:r>
            <a:endParaRPr lang="fr-FR" sz="2800" dirty="0">
              <a:solidFill>
                <a:schemeClr val="tx1"/>
              </a:solidFill>
            </a:endParaRPr>
          </a:p>
        </p:txBody>
      </p:sp>
    </p:spTree>
    <p:extLst>
      <p:ext uri="{BB962C8B-B14F-4D97-AF65-F5344CB8AC3E}">
        <p14:creationId xmlns:p14="http://schemas.microsoft.com/office/powerpoint/2010/main" val="17159938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2D4FF189-30FE-4623-9A81-9BAAC866996C}"/>
              </a:ext>
            </a:extLst>
          </p:cNvPr>
          <p:cNvSpPr>
            <a:spLocks noGrp="1"/>
          </p:cNvSpPr>
          <p:nvPr>
            <p:ph idx="1"/>
          </p:nvPr>
        </p:nvSpPr>
        <p:spPr>
          <a:xfrm>
            <a:off x="1434905" y="1280160"/>
            <a:ext cx="10016198" cy="5331655"/>
          </a:xfrm>
        </p:spPr>
        <p:txBody>
          <a:bodyPr>
            <a:normAutofit/>
          </a:bodyPr>
          <a:lstStyle/>
          <a:p>
            <a:pPr algn="just">
              <a:lnSpc>
                <a:spcPct val="150000"/>
              </a:lnSpc>
            </a:pPr>
            <a:r>
              <a:rPr lang="fr-FR" sz="3200" dirty="0">
                <a:solidFill>
                  <a:schemeClr val="tx1"/>
                </a:solidFill>
                <a:effectLst/>
                <a:latin typeface="Times New Roman" panose="02020603050405020304" pitchFamily="18" charset="0"/>
                <a:ea typeface="37"/>
                <a:cs typeface="Arial" panose="020B0604020202020204" pitchFamily="34" charset="0"/>
              </a:rPr>
              <a:t>A</a:t>
            </a:r>
            <a:r>
              <a:rPr lang="fr-FR" sz="3200" dirty="0">
                <a:solidFill>
                  <a:schemeClr val="tx1"/>
                </a:solidFill>
                <a:effectLst/>
                <a:latin typeface="Times New Roman" panose="02020603050405020304" pitchFamily="18" charset="0"/>
                <a:ea typeface="MS Mincho" panose="02020609040205080304" pitchFamily="49" charset="-128"/>
                <a:cs typeface="Arial" panose="020B0604020202020204" pitchFamily="34" charset="0"/>
              </a:rPr>
              <a:t>fi</a:t>
            </a:r>
            <a:r>
              <a:rPr lang="fr-FR" sz="3200" dirty="0">
                <a:solidFill>
                  <a:schemeClr val="tx1"/>
                </a:solidFill>
                <a:effectLst/>
                <a:latin typeface="Times New Roman" panose="02020603050405020304" pitchFamily="18" charset="0"/>
                <a:ea typeface="37"/>
                <a:cs typeface="Arial" panose="020B0604020202020204" pitchFamily="34" charset="0"/>
              </a:rPr>
              <a:t>n de maîtriser l’animal pendant qu’il procède à ses mesures, le chercheur l’installe dans un </a:t>
            </a:r>
            <a:r>
              <a:rPr lang="fr-FR" sz="3200" dirty="0" smtClean="0">
                <a:solidFill>
                  <a:schemeClr val="tx1"/>
                </a:solidFill>
                <a:effectLst/>
                <a:latin typeface="Times New Roman" panose="02020603050405020304" pitchFamily="18" charset="0"/>
                <a:ea typeface="37"/>
                <a:cs typeface="Arial" panose="020B0604020202020204" pitchFamily="34" charset="0"/>
              </a:rPr>
              <a:t>lieu </a:t>
            </a:r>
            <a:r>
              <a:rPr lang="fr-FR" sz="3200" dirty="0">
                <a:solidFill>
                  <a:schemeClr val="tx1"/>
                </a:solidFill>
                <a:effectLst/>
                <a:latin typeface="Times New Roman" panose="02020603050405020304" pitchFamily="18" charset="0"/>
                <a:ea typeface="37"/>
                <a:cs typeface="Arial" panose="020B0604020202020204" pitchFamily="34" charset="0"/>
              </a:rPr>
              <a:t>qui le maintient en place  Or, après quelques sessions, Pavlov remarque que le chien se met à saliver dès que lui ou l’un de ses assistants s’approche. Pavlov est alors intrigué, puisque d’un point de vue physiologique, c’est la présence de nourriture.</a:t>
            </a:r>
            <a:endParaRPr lang="fr-FR" sz="3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endParaRPr lang="fr-FR" sz="2400" dirty="0"/>
          </a:p>
        </p:txBody>
      </p:sp>
    </p:spTree>
    <p:extLst>
      <p:ext uri="{BB962C8B-B14F-4D97-AF65-F5344CB8AC3E}">
        <p14:creationId xmlns:p14="http://schemas.microsoft.com/office/powerpoint/2010/main" val="17822352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a:extLst>
              <a:ext uri="{FF2B5EF4-FFF2-40B4-BE49-F238E27FC236}">
                <a16:creationId xmlns:a16="http://schemas.microsoft.com/office/drawing/2014/main" xmlns="" id="{8F10248E-BDF5-4B6B-B9A5-51E5B9DE5693}"/>
              </a:ext>
            </a:extLst>
          </p:cNvPr>
          <p:cNvPicPr>
            <a:picLocks noGrp="1" noChangeAspect="1"/>
          </p:cNvPicPr>
          <p:nvPr>
            <p:ph idx="1"/>
          </p:nvPr>
        </p:nvPicPr>
        <p:blipFill>
          <a:blip r:embed="rId2"/>
          <a:srcRect/>
          <a:stretch>
            <a:fillRect/>
          </a:stretch>
        </p:blipFill>
        <p:spPr bwMode="auto">
          <a:xfrm>
            <a:off x="1674055" y="970671"/>
            <a:ext cx="9706708" cy="5176911"/>
          </a:xfrm>
          <a:prstGeom prst="rect">
            <a:avLst/>
          </a:prstGeom>
          <a:noFill/>
          <a:ln w="9525">
            <a:noFill/>
            <a:miter lim="800000"/>
            <a:headEnd/>
            <a:tailEnd/>
          </a:ln>
        </p:spPr>
      </p:pic>
    </p:spTree>
    <p:extLst>
      <p:ext uri="{BB962C8B-B14F-4D97-AF65-F5344CB8AC3E}">
        <p14:creationId xmlns:p14="http://schemas.microsoft.com/office/powerpoint/2010/main" val="204246494"/>
      </p:ext>
    </p:extLst>
  </p:cSld>
  <p:clrMapOvr>
    <a:masterClrMapping/>
  </p:clrMapOvr>
</p:sld>
</file>

<file path=ppt/theme/theme1.xml><?xml version="1.0" encoding="utf-8"?>
<a:theme xmlns:a="http://schemas.openxmlformats.org/drawingml/2006/main" name="Bri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216</TotalTime>
  <Words>1737</Words>
  <Application>Microsoft Office PowerPoint</Application>
  <PresentationFormat>Grand écran</PresentationFormat>
  <Paragraphs>61</Paragraphs>
  <Slides>32</Slides>
  <Notes>1</Notes>
  <HiddenSlides>0</HiddenSlides>
  <MMClips>0</MMClips>
  <ScaleCrop>false</ScaleCrop>
  <HeadingPairs>
    <vt:vector size="6" baseType="variant">
      <vt:variant>
        <vt:lpstr>Polices utilisées</vt:lpstr>
      </vt:variant>
      <vt:variant>
        <vt:i4>17</vt:i4>
      </vt:variant>
      <vt:variant>
        <vt:lpstr>Thème</vt:lpstr>
      </vt:variant>
      <vt:variant>
        <vt:i4>1</vt:i4>
      </vt:variant>
      <vt:variant>
        <vt:lpstr>Titres des diapositives</vt:lpstr>
      </vt:variant>
      <vt:variant>
        <vt:i4>32</vt:i4>
      </vt:variant>
    </vt:vector>
  </HeadingPairs>
  <TitlesOfParts>
    <vt:vector size="50" baseType="lpstr">
      <vt:lpstr>MS Mincho</vt:lpstr>
      <vt:lpstr>10</vt:lpstr>
      <vt:lpstr>11</vt:lpstr>
      <vt:lpstr>15</vt:lpstr>
      <vt:lpstr>199</vt:lpstr>
      <vt:lpstr>32</vt:lpstr>
      <vt:lpstr>37</vt:lpstr>
      <vt:lpstr>38</vt:lpstr>
      <vt:lpstr>47</vt:lpstr>
      <vt:lpstr>52</vt:lpstr>
      <vt:lpstr>53</vt:lpstr>
      <vt:lpstr>Arial</vt:lpstr>
      <vt:lpstr>Calibri</vt:lpstr>
      <vt:lpstr>Century Gothic</vt:lpstr>
      <vt:lpstr>Symbol</vt:lpstr>
      <vt:lpstr>Times New Roman</vt:lpstr>
      <vt:lpstr>Wingdings 3</vt:lpstr>
      <vt:lpstr>Brin</vt:lpstr>
      <vt:lpstr>L’apprentissage</vt:lpstr>
      <vt:lpstr>Entrée : </vt:lpstr>
      <vt:lpstr>1-Définition :  </vt:lpstr>
      <vt:lpstr>Présentation PowerPoint</vt:lpstr>
      <vt:lpstr>Présentation PowerPoint</vt:lpstr>
      <vt:lpstr>2-Les théories d’apprentissage : 2.1.1- Le conditionnement classique : </vt:lpstr>
      <vt:lpstr>Présentation PowerPoint</vt:lpstr>
      <vt:lpstr>Présentation PowerPoint</vt:lpstr>
      <vt:lpstr>Présentation PowerPoint</vt:lpstr>
      <vt:lpstr>2.1.2-Les étapes du conditionnement classique: </vt:lpstr>
      <vt:lpstr>Présentation PowerPoint</vt:lpstr>
      <vt:lpstr>Présentation PowerPoint</vt:lpstr>
      <vt:lpstr>Présentation PowerPoint</vt:lpstr>
      <vt:lpstr>1.2.3-L’extinction et le recouvrement spontané: </vt:lpstr>
      <vt:lpstr>L’extinction : </vt:lpstr>
      <vt:lpstr>Présentation PowerPoint</vt:lpstr>
      <vt:lpstr>Le recouvrement spontané : </vt:lpstr>
      <vt:lpstr>Présentation PowerPoint</vt:lpstr>
      <vt:lpstr>1.2.4- La généralisation et la discrimination a- La généralisation :</vt:lpstr>
      <vt:lpstr>b-La discrimination :</vt:lpstr>
      <vt:lpstr>Présentation PowerPoint</vt:lpstr>
      <vt:lpstr>1.2.5- Le conditionnement opérant : </vt:lpstr>
      <vt:lpstr>Présentation PowerPoint</vt:lpstr>
      <vt:lpstr>Présentation PowerPoint</vt:lpstr>
      <vt:lpstr>Présentation PowerPoint</vt:lpstr>
      <vt:lpstr>Présentation PowerPoint</vt:lpstr>
      <vt:lpstr>1.2.6-Le renforcement et la punition, comme deux notions du conditionnement opérant :  </vt:lpstr>
      <vt:lpstr>Présentation PowerPoint</vt:lpstr>
      <vt:lpstr>Présentation PowerPoint</vt:lpstr>
      <vt:lpstr>Présentation PowerPoint</vt:lpstr>
      <vt:lpstr>Résumé du cours</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L’apprentissage</dc:title>
  <dc:creator>SELLAMI</dc:creator>
  <cp:lastModifiedBy>pc</cp:lastModifiedBy>
  <cp:revision>20</cp:revision>
  <dcterms:created xsi:type="dcterms:W3CDTF">2021-11-26T20:36:55Z</dcterms:created>
  <dcterms:modified xsi:type="dcterms:W3CDTF">2025-04-30T21:37:27Z</dcterms:modified>
</cp:coreProperties>
</file>