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9" r:id="rId3"/>
    <p:sldId id="257" r:id="rId4"/>
    <p:sldId id="270" r:id="rId5"/>
    <p:sldId id="271" r:id="rId6"/>
    <p:sldId id="272" r:id="rId7"/>
    <p:sldId id="273" r:id="rId8"/>
    <p:sldId id="274" r:id="rId9"/>
    <p:sldId id="275" r:id="rId10"/>
    <p:sldId id="262" r:id="rId11"/>
    <p:sldId id="263" r:id="rId12"/>
    <p:sldId id="264" r:id="rId13"/>
    <p:sldId id="265" r:id="rId14"/>
    <p:sldId id="266" r:id="rId15"/>
    <p:sldId id="276" r:id="rId16"/>
    <p:sldId id="277" r:id="rId17"/>
    <p:sldId id="278" r:id="rId18"/>
    <p:sldId id="279" r:id="rId19"/>
    <p:sldId id="280" r:id="rId20"/>
    <p:sldId id="281" r:id="rId21"/>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115" d="100"/>
          <a:sy n="115" d="100"/>
        </p:scale>
        <p:origin x="-720" y="-108"/>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FR"/>
          </a:p>
        </p:txBody>
      </p:sp>
      <p:sp>
        <p:nvSpPr>
          <p:cNvPr id="4" name="Espace réservé de la date 3"/>
          <p:cNvSpPr>
            <a:spLocks noGrp="1"/>
          </p:cNvSpPr>
          <p:nvPr>
            <p:ph type="dt" sz="half" idx="10"/>
          </p:nvPr>
        </p:nvSpPr>
        <p:spPr/>
        <p:txBody>
          <a:bodyPr/>
          <a:lstStyle/>
          <a:p>
            <a:fld id="{91E14154-3EA3-4EA7-86F3-B99F2D1F385F}" type="datetimeFigureOut">
              <a:rPr lang="fr-FR" smtClean="0"/>
              <a:pPr/>
              <a:t>01/05/2021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9A509B8A-A0F5-49E2-93C9-D15C980765E6}" type="slidenum">
              <a:rPr lang="fr-FR" smtClean="0"/>
              <a:pPr/>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91E14154-3EA3-4EA7-86F3-B99F2D1F385F}" type="datetimeFigureOut">
              <a:rPr lang="fr-FR" smtClean="0"/>
              <a:pPr/>
              <a:t>01/05/2021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9A509B8A-A0F5-49E2-93C9-D15C980765E6}"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91E14154-3EA3-4EA7-86F3-B99F2D1F385F}" type="datetimeFigureOut">
              <a:rPr lang="fr-FR" smtClean="0"/>
              <a:pPr/>
              <a:t>01/05/2021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9A509B8A-A0F5-49E2-93C9-D15C980765E6}"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91E14154-3EA3-4EA7-86F3-B99F2D1F385F}" type="datetimeFigureOut">
              <a:rPr lang="fr-FR" smtClean="0"/>
              <a:pPr/>
              <a:t>01/05/2021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9A509B8A-A0F5-49E2-93C9-D15C980765E6}"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91E14154-3EA3-4EA7-86F3-B99F2D1F385F}" type="datetimeFigureOut">
              <a:rPr lang="fr-FR" smtClean="0"/>
              <a:pPr/>
              <a:t>01/05/2021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9A509B8A-A0F5-49E2-93C9-D15C980765E6}" type="slidenum">
              <a:rPr lang="fr-FR" smtClean="0"/>
              <a:pPr/>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91E14154-3EA3-4EA7-86F3-B99F2D1F385F}" type="datetimeFigureOut">
              <a:rPr lang="fr-FR" smtClean="0"/>
              <a:pPr/>
              <a:t>01/05/2021</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9A509B8A-A0F5-49E2-93C9-D15C980765E6}"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91E14154-3EA3-4EA7-86F3-B99F2D1F385F}" type="datetimeFigureOut">
              <a:rPr lang="fr-FR" smtClean="0"/>
              <a:pPr/>
              <a:t>01/05/2021</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9A509B8A-A0F5-49E2-93C9-D15C980765E6}"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e la date 2"/>
          <p:cNvSpPr>
            <a:spLocks noGrp="1"/>
          </p:cNvSpPr>
          <p:nvPr>
            <p:ph type="dt" sz="half" idx="10"/>
          </p:nvPr>
        </p:nvSpPr>
        <p:spPr/>
        <p:txBody>
          <a:bodyPr/>
          <a:lstStyle/>
          <a:p>
            <a:fld id="{91E14154-3EA3-4EA7-86F3-B99F2D1F385F}" type="datetimeFigureOut">
              <a:rPr lang="fr-FR" smtClean="0"/>
              <a:pPr/>
              <a:t>01/05/2021</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9A509B8A-A0F5-49E2-93C9-D15C980765E6}"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91E14154-3EA3-4EA7-86F3-B99F2D1F385F}" type="datetimeFigureOut">
              <a:rPr lang="fr-FR" smtClean="0"/>
              <a:pPr/>
              <a:t>01/05/2021</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9A509B8A-A0F5-49E2-93C9-D15C980765E6}"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91E14154-3EA3-4EA7-86F3-B99F2D1F385F}" type="datetimeFigureOut">
              <a:rPr lang="fr-FR" smtClean="0"/>
              <a:pPr/>
              <a:t>01/05/2021</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9A509B8A-A0F5-49E2-93C9-D15C980765E6}"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91E14154-3EA3-4EA7-86F3-B99F2D1F385F}" type="datetimeFigureOut">
              <a:rPr lang="fr-FR" smtClean="0"/>
              <a:pPr/>
              <a:t>01/05/2021</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9A509B8A-A0F5-49E2-93C9-D15C980765E6}" type="slidenum">
              <a:rPr lang="fr-FR" smtClean="0"/>
              <a:pPr/>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1E14154-3EA3-4EA7-86F3-B99F2D1F385F}" type="datetimeFigureOut">
              <a:rPr lang="fr-FR" smtClean="0"/>
              <a:pPr/>
              <a:t>01/05/2021</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A509B8A-A0F5-49E2-93C9-D15C980765E6}" type="slidenum">
              <a:rPr lang="fr-FR" smtClean="0"/>
              <a:pPr/>
              <a:t>‹N°›</a:t>
            </a:fld>
            <a:endParaRPr lang="fr-F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lstStyle/>
          <a:p>
            <a:r>
              <a:rPr lang="en-US" dirty="0" smtClean="0"/>
              <a:t>Principles of Economics 2ed</a:t>
            </a:r>
            <a:endParaRPr lang="fr-FR" dirty="0"/>
          </a:p>
        </p:txBody>
      </p:sp>
      <p:sp>
        <p:nvSpPr>
          <p:cNvPr id="3" name="Sous-titre 2"/>
          <p:cNvSpPr>
            <a:spLocks noGrp="1"/>
          </p:cNvSpPr>
          <p:nvPr>
            <p:ph type="subTitle" idx="1"/>
          </p:nvPr>
        </p:nvSpPr>
        <p:spPr/>
        <p:txBody>
          <a:bodyPr/>
          <a:lstStyle/>
          <a:p>
            <a:r>
              <a:rPr lang="en-US" dirty="0" smtClean="0"/>
              <a:t>Lecture 1</a:t>
            </a:r>
          </a:p>
          <a:p>
            <a:r>
              <a:rPr lang="en-US" dirty="0" smtClean="0"/>
              <a:t>Welcome to Economics!</a:t>
            </a:r>
            <a:endParaRPr lang="fr-F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en-US" dirty="0" smtClean="0"/>
              <a:t>Answers to the conceptual questions</a:t>
            </a:r>
            <a:endParaRPr lang="fr-FR" dirty="0"/>
          </a:p>
        </p:txBody>
      </p:sp>
      <p:sp>
        <p:nvSpPr>
          <p:cNvPr id="3" name="Espace réservé du contenu 2"/>
          <p:cNvSpPr>
            <a:spLocks noGrp="1"/>
          </p:cNvSpPr>
          <p:nvPr>
            <p:ph idx="1"/>
          </p:nvPr>
        </p:nvSpPr>
        <p:spPr/>
        <p:txBody>
          <a:bodyPr>
            <a:normAutofit fontScale="92500" lnSpcReduction="10000"/>
          </a:bodyPr>
          <a:lstStyle/>
          <a:p>
            <a:r>
              <a:rPr lang="en-US" dirty="0" smtClean="0"/>
              <a:t>Which economic concept was introduced by Adam Smith in the first chapter of his book </a:t>
            </a:r>
            <a:r>
              <a:rPr lang="en-US" i="1" dirty="0" smtClean="0"/>
              <a:t>Wealth of Nations</a:t>
            </a:r>
            <a:r>
              <a:rPr lang="en-US" dirty="0" smtClean="0"/>
              <a:t>?</a:t>
            </a:r>
          </a:p>
          <a:p>
            <a:pPr lvl="1"/>
            <a:r>
              <a:rPr lang="en-US" dirty="0" smtClean="0"/>
              <a:t>Division of </a:t>
            </a:r>
            <a:r>
              <a:rPr lang="en-US" dirty="0" err="1" smtClean="0"/>
              <a:t>labour</a:t>
            </a:r>
            <a:r>
              <a:rPr lang="en-US" dirty="0" smtClean="0"/>
              <a:t>, which means </a:t>
            </a:r>
            <a:r>
              <a:rPr lang="en-US" dirty="0"/>
              <a:t>that the way one produces a good or service is divided into a number of tasks that different workers </a:t>
            </a:r>
            <a:r>
              <a:rPr lang="en-US" dirty="0" smtClean="0"/>
              <a:t>perform, instead </a:t>
            </a:r>
            <a:r>
              <a:rPr lang="en-US" dirty="0"/>
              <a:t>of all the tasks being done by the same person.</a:t>
            </a:r>
          </a:p>
          <a:p>
            <a:r>
              <a:rPr lang="en-US" dirty="0" smtClean="0"/>
              <a:t>What is the meaning of core competency?</a:t>
            </a:r>
          </a:p>
          <a:p>
            <a:pPr lvl="1"/>
            <a:r>
              <a:rPr lang="en-US" dirty="0" err="1" smtClean="0"/>
              <a:t>Specialising</a:t>
            </a:r>
            <a:r>
              <a:rPr lang="en-US" dirty="0" smtClean="0"/>
              <a:t> in one or few products rather than trying to produce a wide range of products. </a:t>
            </a:r>
            <a:endParaRPr lang="fr-FR"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en-US" dirty="0" smtClean="0"/>
              <a:t>Answers </a:t>
            </a:r>
            <a:r>
              <a:rPr lang="en-US" dirty="0" smtClean="0"/>
              <a:t>to the conceptual </a:t>
            </a:r>
            <a:r>
              <a:rPr lang="en-US" dirty="0" smtClean="0"/>
              <a:t>questions (</a:t>
            </a:r>
            <a:r>
              <a:rPr lang="en-US" dirty="0" smtClean="0"/>
              <a:t>cont</a:t>
            </a:r>
            <a:r>
              <a:rPr lang="en-US" dirty="0" smtClean="0"/>
              <a:t>.)</a:t>
            </a:r>
            <a:endParaRPr lang="fr-FR" dirty="0"/>
          </a:p>
        </p:txBody>
      </p:sp>
      <p:sp>
        <p:nvSpPr>
          <p:cNvPr id="3" name="Espace réservé du contenu 2"/>
          <p:cNvSpPr>
            <a:spLocks noGrp="1"/>
          </p:cNvSpPr>
          <p:nvPr>
            <p:ph idx="1"/>
          </p:nvPr>
        </p:nvSpPr>
        <p:spPr/>
        <p:txBody>
          <a:bodyPr>
            <a:normAutofit fontScale="85000" lnSpcReduction="10000"/>
          </a:bodyPr>
          <a:lstStyle/>
          <a:p>
            <a:r>
              <a:rPr lang="en-US" dirty="0" smtClean="0"/>
              <a:t>Describe the meaning of economies of scale?</a:t>
            </a:r>
          </a:p>
          <a:p>
            <a:pPr marL="742950" lvl="2" indent="-342900"/>
            <a:r>
              <a:rPr lang="en-US" dirty="0" smtClean="0"/>
              <a:t>Describes the inverse relationship between the level of production and the average cost of producing each individual unit declines. </a:t>
            </a:r>
          </a:p>
          <a:p>
            <a:r>
              <a:rPr lang="en-US" dirty="0" smtClean="0"/>
              <a:t>Explain in you own words the difference between Micro- and Macro-economics.</a:t>
            </a:r>
          </a:p>
          <a:p>
            <a:r>
              <a:rPr lang="en-US" dirty="0" smtClean="0"/>
              <a:t>Why is the difference between theory and model in the economics context?</a:t>
            </a:r>
          </a:p>
          <a:p>
            <a:pPr lvl="1"/>
            <a:r>
              <a:rPr lang="en-US" dirty="0" smtClean="0"/>
              <a:t>A theory is </a:t>
            </a:r>
            <a:r>
              <a:rPr lang="en-US" dirty="0"/>
              <a:t>a simplified representation of how two or more variables interact with each other. </a:t>
            </a:r>
            <a:r>
              <a:rPr lang="en-US" dirty="0" smtClean="0"/>
              <a:t>It </a:t>
            </a:r>
            <a:r>
              <a:rPr lang="en-US" dirty="0"/>
              <a:t>is a more </a:t>
            </a:r>
            <a:r>
              <a:rPr lang="en-US" dirty="0" smtClean="0"/>
              <a:t>abstract representation</a:t>
            </a:r>
            <a:r>
              <a:rPr lang="en-US" dirty="0"/>
              <a:t>, while a model is a more applied or empirical representation. We </a:t>
            </a:r>
            <a:r>
              <a:rPr lang="en-US" dirty="0" smtClean="0"/>
              <a:t>basically use </a:t>
            </a:r>
            <a:r>
              <a:rPr lang="en-US" dirty="0"/>
              <a:t>models to test </a:t>
            </a:r>
            <a:r>
              <a:rPr lang="en-US" dirty="0" smtClean="0"/>
              <a:t>theories.</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en-US" dirty="0" smtClean="0"/>
              <a:t>Answers </a:t>
            </a:r>
            <a:r>
              <a:rPr lang="en-US" dirty="0" smtClean="0"/>
              <a:t>to the conceptual </a:t>
            </a:r>
            <a:r>
              <a:rPr lang="en-US" dirty="0" smtClean="0"/>
              <a:t>questions (</a:t>
            </a:r>
            <a:r>
              <a:rPr lang="en-US" dirty="0" smtClean="0"/>
              <a:t>cont</a:t>
            </a:r>
            <a:r>
              <a:rPr lang="en-US" dirty="0" smtClean="0"/>
              <a:t>.)</a:t>
            </a:r>
            <a:endParaRPr lang="fr-FR" dirty="0"/>
          </a:p>
        </p:txBody>
      </p:sp>
      <p:sp>
        <p:nvSpPr>
          <p:cNvPr id="3" name="Espace réservé du contenu 2"/>
          <p:cNvSpPr>
            <a:spLocks noGrp="1"/>
          </p:cNvSpPr>
          <p:nvPr>
            <p:ph idx="1"/>
          </p:nvPr>
        </p:nvSpPr>
        <p:spPr/>
        <p:txBody>
          <a:bodyPr>
            <a:normAutofit fontScale="77500" lnSpcReduction="20000"/>
          </a:bodyPr>
          <a:lstStyle/>
          <a:p>
            <a:r>
              <a:rPr lang="en-US" dirty="0" smtClean="0"/>
              <a:t>Briefly explain the differences between traditional economy, command economy and market economy.</a:t>
            </a:r>
          </a:p>
          <a:p>
            <a:pPr lvl="1"/>
            <a:r>
              <a:rPr lang="en-US" dirty="0" smtClean="0"/>
              <a:t>In the traditional economy occupations </a:t>
            </a:r>
            <a:r>
              <a:rPr lang="en-US" dirty="0"/>
              <a:t>stay in the family. Most families </a:t>
            </a:r>
            <a:r>
              <a:rPr lang="en-US" dirty="0" smtClean="0"/>
              <a:t>are farmers </a:t>
            </a:r>
            <a:r>
              <a:rPr lang="en-US" dirty="0"/>
              <a:t>who grow the crops using traditional methods. What you produce is what you </a:t>
            </a:r>
            <a:r>
              <a:rPr lang="en-US" dirty="0" smtClean="0"/>
              <a:t>consume.</a:t>
            </a:r>
          </a:p>
          <a:p>
            <a:pPr lvl="1"/>
            <a:r>
              <a:rPr lang="en-US" dirty="0"/>
              <a:t>In a command economy, the government decides what goods and services will be produced and what prices it </a:t>
            </a:r>
            <a:r>
              <a:rPr lang="en-US" dirty="0" smtClean="0"/>
              <a:t>will charge </a:t>
            </a:r>
            <a:r>
              <a:rPr lang="en-US" dirty="0"/>
              <a:t>for them. The government decides what methods of production to use and sets wages for workers. </a:t>
            </a:r>
            <a:r>
              <a:rPr lang="en-US" dirty="0" smtClean="0"/>
              <a:t>The government </a:t>
            </a:r>
            <a:r>
              <a:rPr lang="en-US" dirty="0"/>
              <a:t>provides many necessities like healthcare and education for free</a:t>
            </a:r>
            <a:r>
              <a:rPr lang="en-US" dirty="0" smtClean="0"/>
              <a:t>.</a:t>
            </a:r>
          </a:p>
          <a:p>
            <a:pPr lvl="1"/>
            <a:r>
              <a:rPr lang="en-US" dirty="0"/>
              <a:t>In a </a:t>
            </a:r>
            <a:r>
              <a:rPr lang="en-US" dirty="0" smtClean="0"/>
              <a:t>market </a:t>
            </a:r>
            <a:r>
              <a:rPr lang="en-US" dirty="0"/>
              <a:t>economy, decision-making is decentralized. </a:t>
            </a:r>
            <a:r>
              <a:rPr lang="en-US" dirty="0" smtClean="0"/>
              <a:t>Market economies </a:t>
            </a:r>
            <a:r>
              <a:rPr lang="en-US" dirty="0"/>
              <a:t>are based on private enterprise: the private individuals or groups of private individuals own and </a:t>
            </a:r>
            <a:r>
              <a:rPr lang="en-US" dirty="0" smtClean="0"/>
              <a:t>operate the </a:t>
            </a:r>
            <a:r>
              <a:rPr lang="en-US" dirty="0"/>
              <a:t>means of production (resources and businesses).</a:t>
            </a:r>
            <a:endParaRPr lang="fr-FR"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en-US" dirty="0" smtClean="0"/>
              <a:t>Answers </a:t>
            </a:r>
            <a:r>
              <a:rPr lang="en-US" dirty="0" smtClean="0"/>
              <a:t>to the conceptual </a:t>
            </a:r>
            <a:r>
              <a:rPr lang="en-US" dirty="0" smtClean="0"/>
              <a:t>questions (</a:t>
            </a:r>
            <a:r>
              <a:rPr lang="en-US" dirty="0" smtClean="0"/>
              <a:t>cont</a:t>
            </a:r>
            <a:r>
              <a:rPr lang="en-US" dirty="0" smtClean="0"/>
              <a:t>.)</a:t>
            </a:r>
            <a:endParaRPr lang="fr-FR" dirty="0"/>
          </a:p>
        </p:txBody>
      </p:sp>
      <p:sp>
        <p:nvSpPr>
          <p:cNvPr id="3" name="Espace réservé du contenu 2"/>
          <p:cNvSpPr>
            <a:spLocks noGrp="1"/>
          </p:cNvSpPr>
          <p:nvPr>
            <p:ph idx="1"/>
          </p:nvPr>
        </p:nvSpPr>
        <p:spPr/>
        <p:txBody>
          <a:bodyPr>
            <a:normAutofit fontScale="85000" lnSpcReduction="20000"/>
          </a:bodyPr>
          <a:lstStyle/>
          <a:p>
            <a:r>
              <a:rPr lang="en-US" dirty="0" smtClean="0"/>
              <a:t>Discuss the rule of regulations in market- and command-oriented economies.</a:t>
            </a:r>
          </a:p>
          <a:p>
            <a:pPr lvl="1"/>
            <a:r>
              <a:rPr lang="fr-FR" dirty="0" err="1" smtClean="0"/>
              <a:t>Primarily</a:t>
            </a:r>
            <a:r>
              <a:rPr lang="fr-FR" dirty="0" smtClean="0"/>
              <a:t> </a:t>
            </a:r>
            <a:r>
              <a:rPr lang="fr-FR" dirty="0" err="1" smtClean="0"/>
              <a:t>market</a:t>
            </a:r>
            <a:r>
              <a:rPr lang="fr-FR" dirty="0" smtClean="0"/>
              <a:t>-</a:t>
            </a:r>
            <a:r>
              <a:rPr lang="fr-FR" dirty="0" err="1" smtClean="0"/>
              <a:t>oriented</a:t>
            </a:r>
            <a:r>
              <a:rPr lang="fr-FR" dirty="0" smtClean="0"/>
              <a:t> </a:t>
            </a:r>
            <a:r>
              <a:rPr lang="en-US" dirty="0" smtClean="0"/>
              <a:t>have </a:t>
            </a:r>
            <a:r>
              <a:rPr lang="en-US" dirty="0"/>
              <a:t>fewer regulations—ideally just enough to maintain an even playing field for participants. </a:t>
            </a:r>
            <a:r>
              <a:rPr lang="en-US" dirty="0" smtClean="0"/>
              <a:t>In the command-oriented economies governments </a:t>
            </a:r>
            <a:r>
              <a:rPr lang="en-US" dirty="0"/>
              <a:t>heavily regulates decisions of what </a:t>
            </a:r>
            <a:r>
              <a:rPr lang="en-US" dirty="0" smtClean="0"/>
              <a:t>to produce </a:t>
            </a:r>
            <a:r>
              <a:rPr lang="en-US" dirty="0"/>
              <a:t>and prices to charge.</a:t>
            </a:r>
            <a:endParaRPr lang="en-US" dirty="0" smtClean="0"/>
          </a:p>
          <a:p>
            <a:r>
              <a:rPr lang="en-US" dirty="0" smtClean="0"/>
              <a:t>Explain how regulations can bread underground </a:t>
            </a:r>
            <a:r>
              <a:rPr lang="en-US" dirty="0"/>
              <a:t>economies (or black markets</a:t>
            </a:r>
            <a:r>
              <a:rPr lang="en-US" dirty="0" smtClean="0"/>
              <a:t>)</a:t>
            </a:r>
          </a:p>
          <a:p>
            <a:pPr lvl="1"/>
            <a:r>
              <a:rPr lang="en-US" dirty="0"/>
              <a:t>Heavily regulated economies often have </a:t>
            </a:r>
            <a:r>
              <a:rPr lang="en-US" b="1" dirty="0"/>
              <a:t>underground economies (or black markets</a:t>
            </a:r>
            <a:r>
              <a:rPr lang="en-US" b="1" dirty="0" smtClean="0"/>
              <a:t>), </a:t>
            </a:r>
            <a:r>
              <a:rPr lang="en-US" dirty="0" smtClean="0"/>
              <a:t>which </a:t>
            </a:r>
            <a:r>
              <a:rPr lang="en-US" dirty="0"/>
              <a:t>are markets where the buyers and sellers make transactions without the government’s approval.</a:t>
            </a:r>
            <a:endParaRPr lang="fr-FR"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en-US" dirty="0" smtClean="0"/>
              <a:t>Answers </a:t>
            </a:r>
            <a:r>
              <a:rPr lang="en-US" dirty="0" smtClean="0"/>
              <a:t>to the conceptual </a:t>
            </a:r>
            <a:r>
              <a:rPr lang="en-US" dirty="0" smtClean="0"/>
              <a:t>questions (</a:t>
            </a:r>
            <a:r>
              <a:rPr lang="en-US" dirty="0" smtClean="0"/>
              <a:t>cont</a:t>
            </a:r>
            <a:r>
              <a:rPr lang="en-US" dirty="0" smtClean="0"/>
              <a:t>.)</a:t>
            </a:r>
            <a:endParaRPr lang="fr-FR" dirty="0"/>
          </a:p>
        </p:txBody>
      </p:sp>
      <p:sp>
        <p:nvSpPr>
          <p:cNvPr id="3" name="Espace réservé du contenu 2"/>
          <p:cNvSpPr>
            <a:spLocks noGrp="1"/>
          </p:cNvSpPr>
          <p:nvPr>
            <p:ph idx="1"/>
          </p:nvPr>
        </p:nvSpPr>
        <p:spPr/>
        <p:txBody>
          <a:bodyPr>
            <a:normAutofit lnSpcReduction="10000"/>
          </a:bodyPr>
          <a:lstStyle/>
          <a:p>
            <a:r>
              <a:rPr lang="en-US" dirty="0" smtClean="0"/>
              <a:t>Which factors have stimulated the </a:t>
            </a:r>
            <a:r>
              <a:rPr lang="en-US" dirty="0" err="1" smtClean="0"/>
              <a:t>globalisation</a:t>
            </a:r>
            <a:r>
              <a:rPr lang="en-US" dirty="0" smtClean="0"/>
              <a:t> of international markets?</a:t>
            </a:r>
          </a:p>
          <a:p>
            <a:pPr lvl="1"/>
            <a:r>
              <a:rPr lang="en-US" dirty="0"/>
              <a:t>Improvements in shipping, </a:t>
            </a:r>
            <a:r>
              <a:rPr lang="en-US" dirty="0" smtClean="0"/>
              <a:t>and </a:t>
            </a:r>
            <a:r>
              <a:rPr lang="en-US" dirty="0"/>
              <a:t>air cargo have driven down transportation costs. </a:t>
            </a:r>
            <a:endParaRPr lang="en-US" dirty="0" smtClean="0"/>
          </a:p>
          <a:p>
            <a:pPr lvl="1"/>
            <a:r>
              <a:rPr lang="en-US" dirty="0" smtClean="0"/>
              <a:t>Innovations </a:t>
            </a:r>
            <a:r>
              <a:rPr lang="en-US" dirty="0"/>
              <a:t>in computing and </a:t>
            </a:r>
            <a:r>
              <a:rPr lang="en-US" dirty="0" smtClean="0"/>
              <a:t>telecommunications</a:t>
            </a:r>
            <a:r>
              <a:rPr lang="en-US" b="1" dirty="0" smtClean="0"/>
              <a:t> </a:t>
            </a:r>
            <a:r>
              <a:rPr lang="en-US" dirty="0" smtClean="0"/>
              <a:t>have </a:t>
            </a:r>
            <a:r>
              <a:rPr lang="en-US" dirty="0"/>
              <a:t>made it easier and cheaper to manage long-distance economic connections of production and sales. </a:t>
            </a:r>
            <a:endParaRPr lang="en-US" dirty="0" smtClean="0"/>
          </a:p>
          <a:p>
            <a:pPr lvl="1"/>
            <a:r>
              <a:rPr lang="en-US" dirty="0" smtClean="0"/>
              <a:t>International </a:t>
            </a:r>
            <a:r>
              <a:rPr lang="en-US" dirty="0"/>
              <a:t>agreements and treaties between countries have encouraged greater trade.</a:t>
            </a:r>
            <a:endParaRPr lang="fr-FR"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en-US" dirty="0" smtClean="0"/>
              <a:t>Answers to the multiple choice questions</a:t>
            </a:r>
            <a:endParaRPr lang="fr-FR" dirty="0"/>
          </a:p>
        </p:txBody>
      </p:sp>
      <p:sp>
        <p:nvSpPr>
          <p:cNvPr id="3" name="Espace réservé du contenu 2"/>
          <p:cNvSpPr>
            <a:spLocks noGrp="1"/>
          </p:cNvSpPr>
          <p:nvPr>
            <p:ph idx="1"/>
          </p:nvPr>
        </p:nvSpPr>
        <p:spPr/>
        <p:txBody>
          <a:bodyPr/>
          <a:lstStyle/>
          <a:p>
            <a:r>
              <a:rPr lang="en-US" dirty="0" smtClean="0"/>
              <a:t>Which of the following statements best describes the term Economics</a:t>
            </a:r>
          </a:p>
          <a:p>
            <a:pPr lvl="1"/>
            <a:r>
              <a:rPr lang="en-US" dirty="0" smtClean="0"/>
              <a:t>Economics </a:t>
            </a:r>
            <a:r>
              <a:rPr lang="en-US" dirty="0" smtClean="0"/>
              <a:t>is </a:t>
            </a:r>
            <a:r>
              <a:rPr lang="en-US" dirty="0" smtClean="0"/>
              <a:t>primarily </a:t>
            </a:r>
            <a:r>
              <a:rPr lang="en-US" dirty="0" smtClean="0"/>
              <a:t>about money or finance. </a:t>
            </a:r>
            <a:endParaRPr lang="en-US" dirty="0" smtClean="0"/>
          </a:p>
          <a:p>
            <a:pPr lvl="1"/>
            <a:r>
              <a:rPr lang="en-US" b="1" dirty="0" smtClean="0"/>
              <a:t>Economics is about the decision process in the face of scarcity.</a:t>
            </a:r>
          </a:p>
          <a:p>
            <a:pPr lvl="1"/>
            <a:r>
              <a:rPr lang="en-US" dirty="0" smtClean="0"/>
              <a:t>Economics </a:t>
            </a:r>
            <a:r>
              <a:rPr lang="en-US" dirty="0" smtClean="0"/>
              <a:t>is </a:t>
            </a:r>
            <a:r>
              <a:rPr lang="en-US" dirty="0" smtClean="0"/>
              <a:t>a way of doing business</a:t>
            </a:r>
          </a:p>
          <a:p>
            <a:pPr lvl="1"/>
            <a:r>
              <a:rPr lang="en-US" dirty="0" smtClean="0"/>
              <a:t>Economics </a:t>
            </a:r>
            <a:r>
              <a:rPr lang="en-US" dirty="0" smtClean="0"/>
              <a:t>is </a:t>
            </a:r>
            <a:r>
              <a:rPr lang="en-US" dirty="0" smtClean="0"/>
              <a:t>the application of mathematical models describe real situations.</a:t>
            </a:r>
            <a:endParaRPr lang="fr-FR"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en-US" dirty="0" smtClean="0"/>
              <a:t>Answers to the multiple choice questions (cont.)</a:t>
            </a:r>
            <a:endParaRPr lang="fr-FR" dirty="0"/>
          </a:p>
        </p:txBody>
      </p:sp>
      <p:sp>
        <p:nvSpPr>
          <p:cNvPr id="3" name="Espace réservé du contenu 2"/>
          <p:cNvSpPr>
            <a:spLocks noGrp="1"/>
          </p:cNvSpPr>
          <p:nvPr>
            <p:ph idx="1"/>
          </p:nvPr>
        </p:nvSpPr>
        <p:spPr/>
        <p:txBody>
          <a:bodyPr/>
          <a:lstStyle/>
          <a:p>
            <a:r>
              <a:rPr lang="fr-FR" dirty="0" smtClean="0"/>
              <a:t>John Maynard </a:t>
            </a:r>
            <a:r>
              <a:rPr lang="fr-FR" dirty="0" smtClean="0"/>
              <a:t>Keynes </a:t>
            </a:r>
            <a:r>
              <a:rPr lang="fr-FR" dirty="0" err="1" smtClean="0"/>
              <a:t>was</a:t>
            </a:r>
            <a:r>
              <a:rPr lang="fr-FR" dirty="0" smtClean="0"/>
              <a:t> the first </a:t>
            </a:r>
            <a:r>
              <a:rPr lang="fr-FR" dirty="0" err="1" smtClean="0"/>
              <a:t>economist</a:t>
            </a:r>
            <a:r>
              <a:rPr lang="fr-FR" dirty="0" smtClean="0"/>
              <a:t> to </a:t>
            </a:r>
            <a:r>
              <a:rPr lang="fr-FR" dirty="0" err="1" smtClean="0"/>
              <a:t>introduce</a:t>
            </a:r>
            <a:r>
              <a:rPr lang="fr-FR" dirty="0" smtClean="0"/>
              <a:t> the concept of division of Labour in </a:t>
            </a:r>
            <a:r>
              <a:rPr lang="fr-FR" dirty="0" err="1" smtClean="0"/>
              <a:t>his</a:t>
            </a:r>
            <a:r>
              <a:rPr lang="fr-FR" dirty="0" smtClean="0"/>
              <a:t> book </a:t>
            </a:r>
            <a:r>
              <a:rPr lang="fr-FR" dirty="0" err="1" smtClean="0"/>
              <a:t>Wealth</a:t>
            </a:r>
            <a:r>
              <a:rPr lang="fr-FR" dirty="0" smtClean="0"/>
              <a:t> of Nations.</a:t>
            </a:r>
          </a:p>
          <a:p>
            <a:pPr lvl="1"/>
            <a:r>
              <a:rPr lang="en-US" dirty="0" smtClean="0"/>
              <a:t>True </a:t>
            </a:r>
          </a:p>
          <a:p>
            <a:pPr lvl="1"/>
            <a:r>
              <a:rPr lang="en-US" b="1" dirty="0" smtClean="0"/>
              <a:t>False</a:t>
            </a:r>
            <a:endParaRPr lang="fr-FR" b="1"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en-US" dirty="0" smtClean="0"/>
              <a:t>Answers to the multiple choice questions (cont.)</a:t>
            </a:r>
            <a:endParaRPr lang="fr-FR" dirty="0"/>
          </a:p>
        </p:txBody>
      </p:sp>
      <p:sp>
        <p:nvSpPr>
          <p:cNvPr id="3" name="Espace réservé du contenu 2"/>
          <p:cNvSpPr>
            <a:spLocks noGrp="1"/>
          </p:cNvSpPr>
          <p:nvPr>
            <p:ph idx="1"/>
          </p:nvPr>
        </p:nvSpPr>
        <p:spPr/>
        <p:txBody>
          <a:bodyPr/>
          <a:lstStyle/>
          <a:p>
            <a:r>
              <a:rPr lang="en-US" dirty="0" smtClean="0"/>
              <a:t>Macroeconomics and Microeconomics are completely separate subjects. The former focuses on the actions of individual entities within the economy, whilst the later looks at the economy as a whole.</a:t>
            </a:r>
          </a:p>
          <a:p>
            <a:pPr lvl="1"/>
            <a:r>
              <a:rPr lang="en-US" dirty="0" smtClean="0"/>
              <a:t>True</a:t>
            </a:r>
          </a:p>
          <a:p>
            <a:pPr lvl="1"/>
            <a:r>
              <a:rPr lang="en-US" b="1" dirty="0" smtClean="0"/>
              <a:t>False</a:t>
            </a:r>
            <a:endParaRPr lang="fr-FR" b="1"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en-US" dirty="0" smtClean="0"/>
              <a:t>Answers to the multiple choice questions (cont.)</a:t>
            </a:r>
            <a:endParaRPr lang="fr-FR" dirty="0"/>
          </a:p>
        </p:txBody>
      </p:sp>
      <p:sp>
        <p:nvSpPr>
          <p:cNvPr id="3" name="Espace réservé du contenu 2"/>
          <p:cNvSpPr>
            <a:spLocks noGrp="1"/>
          </p:cNvSpPr>
          <p:nvPr>
            <p:ph idx="1"/>
          </p:nvPr>
        </p:nvSpPr>
        <p:spPr/>
        <p:txBody>
          <a:bodyPr/>
          <a:lstStyle/>
          <a:p>
            <a:r>
              <a:rPr lang="en-US" dirty="0" smtClean="0"/>
              <a:t>Which of the following economic systems are most heavily regulated </a:t>
            </a:r>
          </a:p>
          <a:p>
            <a:pPr lvl="1"/>
            <a:r>
              <a:rPr lang="en-US" dirty="0" smtClean="0"/>
              <a:t>Traditional economy</a:t>
            </a:r>
          </a:p>
          <a:p>
            <a:pPr lvl="1"/>
            <a:r>
              <a:rPr lang="en-US" b="1" dirty="0" smtClean="0"/>
              <a:t>Market economy</a:t>
            </a:r>
          </a:p>
          <a:p>
            <a:pPr lvl="1"/>
            <a:r>
              <a:rPr lang="en-US" dirty="0" err="1" smtClean="0"/>
              <a:t>Commaned</a:t>
            </a:r>
            <a:r>
              <a:rPr lang="en-US" dirty="0" smtClean="0"/>
              <a:t> economy</a:t>
            </a:r>
            <a:endParaRPr lang="fr-FR"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US" dirty="0" smtClean="0"/>
              <a:t>Filling the gaps - answers</a:t>
            </a:r>
            <a:endParaRPr lang="fr-FR" dirty="0"/>
          </a:p>
        </p:txBody>
      </p:sp>
      <p:sp>
        <p:nvSpPr>
          <p:cNvPr id="3" name="Espace réservé du contenu 2"/>
          <p:cNvSpPr>
            <a:spLocks noGrp="1"/>
          </p:cNvSpPr>
          <p:nvPr>
            <p:ph idx="1"/>
          </p:nvPr>
        </p:nvSpPr>
        <p:spPr/>
        <p:txBody>
          <a:bodyPr>
            <a:normAutofit fontScale="77500" lnSpcReduction="20000"/>
          </a:bodyPr>
          <a:lstStyle/>
          <a:p>
            <a:r>
              <a:rPr lang="en-US" dirty="0" smtClean="0"/>
              <a:t>Use the following words to complete the paragraph below:</a:t>
            </a:r>
          </a:p>
          <a:p>
            <a:pPr lvl="1"/>
            <a:r>
              <a:rPr lang="en-US" dirty="0" smtClean="0"/>
              <a:t>Famous, models, view, assist, may, require, employ</a:t>
            </a:r>
          </a:p>
          <a:p>
            <a:pPr lvl="2"/>
            <a:r>
              <a:rPr lang="en-US" dirty="0" smtClean="0"/>
              <a:t>Economists carry a set of theories in their heads like a carpenter carries around a toolkit. When they </a:t>
            </a:r>
            <a:r>
              <a:rPr lang="en-US" b="1" dirty="0" smtClean="0"/>
              <a:t>view</a:t>
            </a:r>
            <a:r>
              <a:rPr lang="en-US" dirty="0" smtClean="0"/>
              <a:t> </a:t>
            </a:r>
            <a:r>
              <a:rPr lang="en-US" dirty="0" smtClean="0"/>
              <a:t>an </a:t>
            </a:r>
            <a:r>
              <a:rPr lang="en-US" dirty="0" smtClean="0"/>
              <a:t>economic issue </a:t>
            </a:r>
            <a:r>
              <a:rPr lang="en-US" dirty="0" smtClean="0"/>
              <a:t>or problem, they go through the theories they know to see if they can find one that fits. Then they </a:t>
            </a:r>
            <a:r>
              <a:rPr lang="en-US" b="1" dirty="0" smtClean="0"/>
              <a:t>employ</a:t>
            </a:r>
            <a:r>
              <a:rPr lang="en-US" dirty="0" smtClean="0"/>
              <a:t> the theory </a:t>
            </a:r>
            <a:r>
              <a:rPr lang="en-US" dirty="0" smtClean="0"/>
              <a:t>to derive insights about the issue or problem. Economists express theories as </a:t>
            </a:r>
            <a:r>
              <a:rPr lang="en-US" dirty="0" smtClean="0"/>
              <a:t>diagrams</a:t>
            </a:r>
            <a:r>
              <a:rPr lang="en-US" dirty="0" smtClean="0"/>
              <a:t>, graphs, or even </a:t>
            </a:r>
            <a:r>
              <a:rPr lang="en-US" dirty="0" smtClean="0"/>
              <a:t>as mathematical </a:t>
            </a:r>
            <a:r>
              <a:rPr lang="en-US" b="1" dirty="0" smtClean="0"/>
              <a:t>models</a:t>
            </a:r>
            <a:r>
              <a:rPr lang="en-US" dirty="0" smtClean="0"/>
              <a:t>. Economists </a:t>
            </a:r>
            <a:r>
              <a:rPr lang="en-US" dirty="0" smtClean="0"/>
              <a:t>do not figure out </a:t>
            </a:r>
            <a:r>
              <a:rPr lang="en-US" dirty="0" smtClean="0"/>
              <a:t>the answer </a:t>
            </a:r>
            <a:r>
              <a:rPr lang="en-US" dirty="0" smtClean="0"/>
              <a:t>to the problem first and then draw the graph to illustrate. Rather, they use the graph of the theory to </a:t>
            </a:r>
            <a:r>
              <a:rPr lang="en-US" b="1" dirty="0" smtClean="0"/>
              <a:t>assist</a:t>
            </a:r>
            <a:r>
              <a:rPr lang="en-US" dirty="0" smtClean="0"/>
              <a:t> them </a:t>
            </a:r>
            <a:r>
              <a:rPr lang="en-US" dirty="0" smtClean="0"/>
              <a:t>figure out the answer. Although at the introductory level, you can sometimes figure out the right answer </a:t>
            </a:r>
            <a:r>
              <a:rPr lang="en-US" dirty="0" smtClean="0"/>
              <a:t>without applying </a:t>
            </a:r>
            <a:r>
              <a:rPr lang="en-US" dirty="0" smtClean="0"/>
              <a:t>a model, if you keep studying economics, before too long you will run into issues and problems that </a:t>
            </a:r>
            <a:r>
              <a:rPr lang="en-US" dirty="0" smtClean="0"/>
              <a:t>you will </a:t>
            </a:r>
            <a:r>
              <a:rPr lang="en-US" b="1" dirty="0" smtClean="0"/>
              <a:t>require</a:t>
            </a:r>
            <a:r>
              <a:rPr lang="en-US" dirty="0" smtClean="0"/>
              <a:t> </a:t>
            </a:r>
            <a:r>
              <a:rPr lang="en-US" dirty="0" smtClean="0"/>
              <a:t>to graph to solve. We explain both micro and macroeconomics in terms of theories and models. The </a:t>
            </a:r>
            <a:r>
              <a:rPr lang="en-US" dirty="0" smtClean="0"/>
              <a:t>most </a:t>
            </a:r>
            <a:r>
              <a:rPr lang="en-US" b="1" dirty="0" smtClean="0"/>
              <a:t>famous</a:t>
            </a:r>
            <a:r>
              <a:rPr lang="en-US" dirty="0" smtClean="0"/>
              <a:t> </a:t>
            </a:r>
            <a:r>
              <a:rPr lang="en-US" dirty="0" smtClean="0"/>
              <a:t>theories are probably those of supply and demand, but you will learn </a:t>
            </a:r>
            <a:r>
              <a:rPr lang="en-US" b="1" dirty="0" smtClean="0"/>
              <a:t>many</a:t>
            </a:r>
            <a:r>
              <a:rPr lang="en-US" dirty="0" smtClean="0"/>
              <a:t> </a:t>
            </a:r>
            <a:r>
              <a:rPr lang="en-US" dirty="0" smtClean="0"/>
              <a:t>others.</a:t>
            </a:r>
            <a:endParaRPr lang="fr-F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US" dirty="0" smtClean="0"/>
              <a:t>Key terms</a:t>
            </a:r>
            <a:endParaRPr lang="fr-FR" dirty="0"/>
          </a:p>
        </p:txBody>
      </p:sp>
      <p:sp>
        <p:nvSpPr>
          <p:cNvPr id="3" name="Espace réservé du contenu 2"/>
          <p:cNvSpPr>
            <a:spLocks noGrp="1"/>
          </p:cNvSpPr>
          <p:nvPr>
            <p:ph idx="1"/>
          </p:nvPr>
        </p:nvSpPr>
        <p:spPr/>
        <p:txBody>
          <a:bodyPr/>
          <a:lstStyle/>
          <a:p>
            <a:r>
              <a:rPr lang="en-US" dirty="0" smtClean="0"/>
              <a:t>You are required to understand the meaning of the key terms listed on page 23 of your textbook.</a:t>
            </a:r>
            <a:endParaRPr lang="fr-FR"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en-US" dirty="0" smtClean="0"/>
              <a:t>Ordering sentences - answer</a:t>
            </a:r>
            <a:endParaRPr lang="fr-FR" dirty="0"/>
          </a:p>
        </p:txBody>
      </p:sp>
      <p:sp>
        <p:nvSpPr>
          <p:cNvPr id="3" name="Espace réservé du contenu 2"/>
          <p:cNvSpPr>
            <a:spLocks noGrp="1"/>
          </p:cNvSpPr>
          <p:nvPr>
            <p:ph idx="1"/>
          </p:nvPr>
        </p:nvSpPr>
        <p:spPr/>
        <p:txBody>
          <a:bodyPr>
            <a:normAutofit fontScale="70000" lnSpcReduction="20000"/>
          </a:bodyPr>
          <a:lstStyle/>
          <a:p>
            <a:r>
              <a:rPr lang="en-US" dirty="0" smtClean="0"/>
              <a:t> </a:t>
            </a:r>
            <a:r>
              <a:rPr lang="en-US" dirty="0" smtClean="0"/>
              <a:t>In </a:t>
            </a:r>
            <a:r>
              <a:rPr lang="en-US" dirty="0" smtClean="0"/>
              <a:t>a hypothetical world in which every resource—water, hand soap, expert translations of Hittite inscriptions, enriched uranium, organic </a:t>
            </a:r>
            <a:r>
              <a:rPr lang="en-US" dirty="0" err="1" smtClean="0"/>
              <a:t>bok</a:t>
            </a:r>
            <a:r>
              <a:rPr lang="en-US" dirty="0" smtClean="0"/>
              <a:t> </a:t>
            </a:r>
            <a:r>
              <a:rPr lang="en-US" dirty="0" err="1" smtClean="0"/>
              <a:t>choy</a:t>
            </a:r>
            <a:r>
              <a:rPr lang="en-US" dirty="0" smtClean="0"/>
              <a:t>, time—was abundant, economists would have nothing to study. There would be no need to make decisions about how to allocate resources, and no tradeoffs to explore and quantify. In the real world, on the other hand, everything costs something; in other words, every resource is to some degree scarce. </a:t>
            </a:r>
          </a:p>
          <a:p>
            <a:r>
              <a:rPr lang="en-US" dirty="0" smtClean="0"/>
              <a:t>Money and time are quintessentially scarce resources. Most people have too little of one, the other, or both. An unemployed person may have an abundance of time, but find it hard to pay rent. A hotshot executive, on the other hand, may be financially capable of retiring on a whim, yet be forced to eat ten minute lunches and sleep four hours a night. A third category has little time or money. People with abundant money and abundant time are seldom observed in the wild. </a:t>
            </a:r>
          </a:p>
          <a:p>
            <a:endParaRPr lang="fr-F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US" dirty="0" smtClean="0"/>
              <a:t>Conceptual questions</a:t>
            </a:r>
            <a:endParaRPr lang="fr-FR" dirty="0"/>
          </a:p>
        </p:txBody>
      </p:sp>
      <p:sp>
        <p:nvSpPr>
          <p:cNvPr id="3" name="Espace réservé du contenu 2"/>
          <p:cNvSpPr>
            <a:spLocks noGrp="1"/>
          </p:cNvSpPr>
          <p:nvPr>
            <p:ph idx="1"/>
          </p:nvPr>
        </p:nvSpPr>
        <p:spPr/>
        <p:txBody>
          <a:bodyPr>
            <a:normAutofit fontScale="62500" lnSpcReduction="20000"/>
          </a:bodyPr>
          <a:lstStyle/>
          <a:p>
            <a:r>
              <a:rPr lang="en-US" dirty="0" smtClean="0"/>
              <a:t>Read the first chapter of your text book (welcome to economics!) and answer the following questions: </a:t>
            </a:r>
          </a:p>
          <a:p>
            <a:pPr lvl="1"/>
            <a:r>
              <a:rPr lang="en-US" dirty="0" smtClean="0"/>
              <a:t>Which </a:t>
            </a:r>
            <a:r>
              <a:rPr lang="en-US" dirty="0" smtClean="0"/>
              <a:t>economic concept was introduced by Adam Smith in the first chapter of his book </a:t>
            </a:r>
            <a:r>
              <a:rPr lang="en-US" i="1" dirty="0" smtClean="0"/>
              <a:t>Wealth of Nations</a:t>
            </a:r>
            <a:r>
              <a:rPr lang="en-US" dirty="0" smtClean="0"/>
              <a:t>?</a:t>
            </a:r>
          </a:p>
          <a:p>
            <a:pPr lvl="1"/>
            <a:r>
              <a:rPr lang="en-US" dirty="0" smtClean="0"/>
              <a:t>What is the meaning of core competency?</a:t>
            </a:r>
          </a:p>
          <a:p>
            <a:pPr lvl="1"/>
            <a:r>
              <a:rPr lang="en-US" dirty="0" smtClean="0"/>
              <a:t>Describe the meaning of economies of scale?</a:t>
            </a:r>
          </a:p>
          <a:p>
            <a:pPr lvl="1"/>
            <a:r>
              <a:rPr lang="en-US" dirty="0" smtClean="0"/>
              <a:t>Explain in you own words the difference between Micro- and Macro-economics.</a:t>
            </a:r>
          </a:p>
          <a:p>
            <a:pPr lvl="1"/>
            <a:r>
              <a:rPr lang="en-US" dirty="0" smtClean="0"/>
              <a:t>What </a:t>
            </a:r>
            <a:r>
              <a:rPr lang="en-US" dirty="0" smtClean="0"/>
              <a:t>is the difference between theory and model in the economics context?</a:t>
            </a:r>
          </a:p>
          <a:p>
            <a:pPr lvl="1"/>
            <a:r>
              <a:rPr lang="en-US" dirty="0" smtClean="0"/>
              <a:t>Briefly explain the differences between traditional economy, command economy and market economy.</a:t>
            </a:r>
          </a:p>
          <a:p>
            <a:pPr lvl="1"/>
            <a:r>
              <a:rPr lang="en-US" dirty="0" smtClean="0"/>
              <a:t>Discuss the rule of regulations in market- and command-oriented economies.</a:t>
            </a:r>
          </a:p>
          <a:p>
            <a:pPr lvl="1"/>
            <a:r>
              <a:rPr lang="en-US" dirty="0" smtClean="0"/>
              <a:t>Explain how regulations can bread underground economies (or black markets)</a:t>
            </a:r>
          </a:p>
          <a:p>
            <a:pPr lvl="1"/>
            <a:r>
              <a:rPr lang="en-US" dirty="0" smtClean="0"/>
              <a:t>Which factors have stimulated the </a:t>
            </a:r>
            <a:r>
              <a:rPr lang="en-US" dirty="0" err="1" smtClean="0"/>
              <a:t>globalisation</a:t>
            </a:r>
            <a:r>
              <a:rPr lang="en-US" dirty="0" smtClean="0"/>
              <a:t> of international markets?</a:t>
            </a:r>
          </a:p>
          <a:p>
            <a:endParaRPr lang="en-US" dirty="0" smtClean="0"/>
          </a:p>
          <a:p>
            <a:endParaRPr lang="en-US" dirty="0" smtClean="0"/>
          </a:p>
          <a:p>
            <a:endParaRPr lang="en-US" dirty="0" smtClean="0"/>
          </a:p>
          <a:p>
            <a:endParaRPr lang="en-US" dirty="0" smtClean="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US" dirty="0" smtClean="0"/>
              <a:t>Multiple choice questions</a:t>
            </a:r>
            <a:endParaRPr lang="fr-FR" dirty="0"/>
          </a:p>
        </p:txBody>
      </p:sp>
      <p:sp>
        <p:nvSpPr>
          <p:cNvPr id="3" name="Espace réservé du contenu 2"/>
          <p:cNvSpPr>
            <a:spLocks noGrp="1"/>
          </p:cNvSpPr>
          <p:nvPr>
            <p:ph idx="1"/>
          </p:nvPr>
        </p:nvSpPr>
        <p:spPr/>
        <p:txBody>
          <a:bodyPr/>
          <a:lstStyle/>
          <a:p>
            <a:r>
              <a:rPr lang="en-US" dirty="0" smtClean="0"/>
              <a:t>Which of the following statements best describes the term Economics</a:t>
            </a:r>
          </a:p>
          <a:p>
            <a:pPr lvl="1"/>
            <a:r>
              <a:rPr lang="en-US" dirty="0" smtClean="0"/>
              <a:t>Economics </a:t>
            </a:r>
            <a:r>
              <a:rPr lang="en-US" dirty="0" smtClean="0"/>
              <a:t>is </a:t>
            </a:r>
            <a:r>
              <a:rPr lang="en-US" dirty="0" smtClean="0"/>
              <a:t>primarily </a:t>
            </a:r>
            <a:r>
              <a:rPr lang="en-US" dirty="0" smtClean="0"/>
              <a:t>about money or finance. </a:t>
            </a:r>
            <a:endParaRPr lang="en-US" dirty="0" smtClean="0"/>
          </a:p>
          <a:p>
            <a:pPr lvl="1"/>
            <a:r>
              <a:rPr lang="en-US" dirty="0" smtClean="0"/>
              <a:t>Economics is about the decision process in the face of scarcity.</a:t>
            </a:r>
          </a:p>
          <a:p>
            <a:pPr lvl="1"/>
            <a:r>
              <a:rPr lang="en-US" dirty="0" smtClean="0"/>
              <a:t>Economics </a:t>
            </a:r>
            <a:r>
              <a:rPr lang="en-US" dirty="0" smtClean="0"/>
              <a:t>is </a:t>
            </a:r>
            <a:r>
              <a:rPr lang="en-US" dirty="0" smtClean="0"/>
              <a:t>a way of doing business</a:t>
            </a:r>
          </a:p>
          <a:p>
            <a:pPr lvl="1"/>
            <a:r>
              <a:rPr lang="en-US" dirty="0" smtClean="0"/>
              <a:t>Economics </a:t>
            </a:r>
            <a:r>
              <a:rPr lang="en-US" dirty="0" smtClean="0"/>
              <a:t>is </a:t>
            </a:r>
            <a:r>
              <a:rPr lang="en-US" dirty="0" smtClean="0"/>
              <a:t>the application of mathematical models describe real situations.</a:t>
            </a:r>
            <a:endParaRPr lang="fr-F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US" dirty="0" smtClean="0"/>
              <a:t>Multiple choice questions (cont.)</a:t>
            </a:r>
            <a:endParaRPr lang="fr-FR" dirty="0"/>
          </a:p>
        </p:txBody>
      </p:sp>
      <p:sp>
        <p:nvSpPr>
          <p:cNvPr id="3" name="Espace réservé du contenu 2"/>
          <p:cNvSpPr>
            <a:spLocks noGrp="1"/>
          </p:cNvSpPr>
          <p:nvPr>
            <p:ph idx="1"/>
          </p:nvPr>
        </p:nvSpPr>
        <p:spPr/>
        <p:txBody>
          <a:bodyPr/>
          <a:lstStyle/>
          <a:p>
            <a:r>
              <a:rPr lang="fr-FR" dirty="0" smtClean="0"/>
              <a:t>John Maynard </a:t>
            </a:r>
            <a:r>
              <a:rPr lang="fr-FR" dirty="0" smtClean="0"/>
              <a:t>Keynes </a:t>
            </a:r>
            <a:r>
              <a:rPr lang="fr-FR" dirty="0" err="1" smtClean="0"/>
              <a:t>was</a:t>
            </a:r>
            <a:r>
              <a:rPr lang="fr-FR" dirty="0" smtClean="0"/>
              <a:t> the first </a:t>
            </a:r>
            <a:r>
              <a:rPr lang="fr-FR" dirty="0" err="1" smtClean="0"/>
              <a:t>economist</a:t>
            </a:r>
            <a:r>
              <a:rPr lang="fr-FR" dirty="0" smtClean="0"/>
              <a:t> to </a:t>
            </a:r>
            <a:r>
              <a:rPr lang="fr-FR" dirty="0" err="1" smtClean="0"/>
              <a:t>introduce</a:t>
            </a:r>
            <a:r>
              <a:rPr lang="fr-FR" dirty="0" smtClean="0"/>
              <a:t> the concept of division of Labour in </a:t>
            </a:r>
            <a:r>
              <a:rPr lang="fr-FR" dirty="0" err="1" smtClean="0"/>
              <a:t>his</a:t>
            </a:r>
            <a:r>
              <a:rPr lang="fr-FR" dirty="0" smtClean="0"/>
              <a:t> book </a:t>
            </a:r>
            <a:r>
              <a:rPr lang="fr-FR" dirty="0" err="1" smtClean="0"/>
              <a:t>Wealth</a:t>
            </a:r>
            <a:r>
              <a:rPr lang="fr-FR" dirty="0" smtClean="0"/>
              <a:t> of Nations.</a:t>
            </a:r>
          </a:p>
          <a:p>
            <a:pPr lvl="1"/>
            <a:r>
              <a:rPr lang="en-US" dirty="0" smtClean="0"/>
              <a:t>True </a:t>
            </a:r>
          </a:p>
          <a:p>
            <a:pPr lvl="1"/>
            <a:r>
              <a:rPr lang="en-US" dirty="0" smtClean="0"/>
              <a:t>False</a:t>
            </a:r>
            <a:endParaRPr lang="fr-F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US" dirty="0" smtClean="0"/>
              <a:t>Multiple choice questions (cont.)</a:t>
            </a:r>
            <a:endParaRPr lang="fr-FR" dirty="0"/>
          </a:p>
        </p:txBody>
      </p:sp>
      <p:sp>
        <p:nvSpPr>
          <p:cNvPr id="3" name="Espace réservé du contenu 2"/>
          <p:cNvSpPr>
            <a:spLocks noGrp="1"/>
          </p:cNvSpPr>
          <p:nvPr>
            <p:ph idx="1"/>
          </p:nvPr>
        </p:nvSpPr>
        <p:spPr/>
        <p:txBody>
          <a:bodyPr/>
          <a:lstStyle/>
          <a:p>
            <a:r>
              <a:rPr lang="en-US" dirty="0" smtClean="0"/>
              <a:t>Macroeconomics and Microeconomics are completely separate subjects. The former focuses on the actions of individual entities within the economy, whilst the later looks at the economy as a whole.</a:t>
            </a:r>
          </a:p>
          <a:p>
            <a:pPr lvl="1"/>
            <a:r>
              <a:rPr lang="en-US" dirty="0" smtClean="0"/>
              <a:t>True</a:t>
            </a:r>
          </a:p>
          <a:p>
            <a:pPr lvl="1"/>
            <a:r>
              <a:rPr lang="en-US" dirty="0" smtClean="0"/>
              <a:t>False</a:t>
            </a:r>
            <a:endParaRPr lang="fr-F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US" dirty="0" smtClean="0"/>
              <a:t>Multiple choice questions (cont.)</a:t>
            </a:r>
            <a:endParaRPr lang="fr-FR" dirty="0"/>
          </a:p>
        </p:txBody>
      </p:sp>
      <p:sp>
        <p:nvSpPr>
          <p:cNvPr id="3" name="Espace réservé du contenu 2"/>
          <p:cNvSpPr>
            <a:spLocks noGrp="1"/>
          </p:cNvSpPr>
          <p:nvPr>
            <p:ph idx="1"/>
          </p:nvPr>
        </p:nvSpPr>
        <p:spPr/>
        <p:txBody>
          <a:bodyPr/>
          <a:lstStyle/>
          <a:p>
            <a:r>
              <a:rPr lang="en-US" dirty="0" smtClean="0"/>
              <a:t>Which of the following economic systems are most heavily regulated </a:t>
            </a:r>
          </a:p>
          <a:p>
            <a:pPr lvl="1"/>
            <a:r>
              <a:rPr lang="en-US" dirty="0" smtClean="0"/>
              <a:t>Traditional economy</a:t>
            </a:r>
          </a:p>
          <a:p>
            <a:pPr lvl="1"/>
            <a:r>
              <a:rPr lang="en-US" dirty="0" smtClean="0"/>
              <a:t>Market economy</a:t>
            </a:r>
          </a:p>
          <a:p>
            <a:pPr lvl="1"/>
            <a:r>
              <a:rPr lang="en-US" dirty="0" err="1" smtClean="0"/>
              <a:t>Commaned</a:t>
            </a:r>
            <a:r>
              <a:rPr lang="en-US" dirty="0" smtClean="0"/>
              <a:t> economy</a:t>
            </a:r>
            <a:endParaRPr lang="fr-F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US" dirty="0" smtClean="0"/>
              <a:t>Filling the gaps</a:t>
            </a:r>
            <a:endParaRPr lang="fr-FR" dirty="0"/>
          </a:p>
        </p:txBody>
      </p:sp>
      <p:sp>
        <p:nvSpPr>
          <p:cNvPr id="3" name="Espace réservé du contenu 2"/>
          <p:cNvSpPr>
            <a:spLocks noGrp="1"/>
          </p:cNvSpPr>
          <p:nvPr>
            <p:ph idx="1"/>
          </p:nvPr>
        </p:nvSpPr>
        <p:spPr/>
        <p:txBody>
          <a:bodyPr>
            <a:normAutofit fontScale="77500" lnSpcReduction="20000"/>
          </a:bodyPr>
          <a:lstStyle/>
          <a:p>
            <a:r>
              <a:rPr lang="en-US" dirty="0" smtClean="0"/>
              <a:t>Use the following words to complete the paragraph below:</a:t>
            </a:r>
          </a:p>
          <a:p>
            <a:pPr lvl="1"/>
            <a:r>
              <a:rPr lang="en-US" dirty="0" smtClean="0"/>
              <a:t>Famous, models, view, assist, may, require, employ</a:t>
            </a:r>
          </a:p>
          <a:p>
            <a:pPr lvl="2"/>
            <a:r>
              <a:rPr lang="en-US" dirty="0" smtClean="0"/>
              <a:t>Economists carry a set of theories in their heads like a carpenter carries around a toolkit. When they </a:t>
            </a:r>
            <a:r>
              <a:rPr lang="en-US" b="1" dirty="0" smtClean="0"/>
              <a:t>…….</a:t>
            </a:r>
            <a:r>
              <a:rPr lang="en-US" dirty="0" smtClean="0"/>
              <a:t> </a:t>
            </a:r>
            <a:r>
              <a:rPr lang="en-US" dirty="0" smtClean="0"/>
              <a:t>an </a:t>
            </a:r>
            <a:r>
              <a:rPr lang="en-US" dirty="0" smtClean="0"/>
              <a:t>economic issue </a:t>
            </a:r>
            <a:r>
              <a:rPr lang="en-US" dirty="0" smtClean="0"/>
              <a:t>or problem, they go through the theories they know to see if they can find one that fits. Then they </a:t>
            </a:r>
            <a:r>
              <a:rPr lang="en-US" b="1" dirty="0" smtClean="0"/>
              <a:t>……</a:t>
            </a:r>
            <a:r>
              <a:rPr lang="en-US" dirty="0" smtClean="0"/>
              <a:t> the theory </a:t>
            </a:r>
            <a:r>
              <a:rPr lang="en-US" dirty="0" smtClean="0"/>
              <a:t>to derive insights about the issue or problem. Economists express theories as </a:t>
            </a:r>
            <a:r>
              <a:rPr lang="en-US" dirty="0" smtClean="0"/>
              <a:t>diagrams</a:t>
            </a:r>
            <a:r>
              <a:rPr lang="en-US" dirty="0" smtClean="0"/>
              <a:t>, graphs, or even </a:t>
            </a:r>
            <a:r>
              <a:rPr lang="en-US" dirty="0" smtClean="0"/>
              <a:t>as mathematical </a:t>
            </a:r>
            <a:r>
              <a:rPr lang="en-US" b="1" dirty="0" smtClean="0"/>
              <a:t>…….</a:t>
            </a:r>
            <a:r>
              <a:rPr lang="en-US" dirty="0" smtClean="0"/>
              <a:t>. Economists </a:t>
            </a:r>
            <a:r>
              <a:rPr lang="en-US" dirty="0" smtClean="0"/>
              <a:t>do not figure out </a:t>
            </a:r>
            <a:r>
              <a:rPr lang="en-US" dirty="0" smtClean="0"/>
              <a:t>the answer </a:t>
            </a:r>
            <a:r>
              <a:rPr lang="en-US" dirty="0" smtClean="0"/>
              <a:t>to the problem first and then draw the graph to illustrate. Rather, they use the graph of the theory to </a:t>
            </a:r>
            <a:r>
              <a:rPr lang="en-US" b="1" dirty="0" smtClean="0"/>
              <a:t>……..</a:t>
            </a:r>
            <a:r>
              <a:rPr lang="en-US" dirty="0" smtClean="0"/>
              <a:t> them </a:t>
            </a:r>
            <a:r>
              <a:rPr lang="en-US" dirty="0" smtClean="0"/>
              <a:t>figure out the answer. Although at the introductory level, you can sometimes figure out the right answer </a:t>
            </a:r>
            <a:r>
              <a:rPr lang="en-US" dirty="0" smtClean="0"/>
              <a:t>without applying </a:t>
            </a:r>
            <a:r>
              <a:rPr lang="en-US" dirty="0" smtClean="0"/>
              <a:t>a model, if you keep studying economics, before too long you will run into issues and problems that </a:t>
            </a:r>
            <a:r>
              <a:rPr lang="en-US" dirty="0" smtClean="0"/>
              <a:t>you will </a:t>
            </a:r>
            <a:r>
              <a:rPr lang="en-US" b="1" dirty="0" smtClean="0"/>
              <a:t>………</a:t>
            </a:r>
            <a:r>
              <a:rPr lang="en-US" dirty="0" smtClean="0"/>
              <a:t> </a:t>
            </a:r>
            <a:r>
              <a:rPr lang="en-US" dirty="0" smtClean="0"/>
              <a:t>to graph to solve. We explain both micro and macroeconomics in terms of theories and models. The </a:t>
            </a:r>
            <a:r>
              <a:rPr lang="en-US" dirty="0" smtClean="0"/>
              <a:t>most </a:t>
            </a:r>
            <a:r>
              <a:rPr lang="en-US" b="1" dirty="0" smtClean="0"/>
              <a:t>………</a:t>
            </a:r>
            <a:r>
              <a:rPr lang="en-US" dirty="0" smtClean="0"/>
              <a:t> </a:t>
            </a:r>
            <a:r>
              <a:rPr lang="en-US" dirty="0" smtClean="0"/>
              <a:t>theories are probably those of supply and demand, but you will learn </a:t>
            </a:r>
            <a:r>
              <a:rPr lang="en-US" b="1" dirty="0" smtClean="0"/>
              <a:t>……….</a:t>
            </a:r>
            <a:r>
              <a:rPr lang="en-US" dirty="0" smtClean="0"/>
              <a:t> </a:t>
            </a:r>
            <a:r>
              <a:rPr lang="en-US" dirty="0" smtClean="0"/>
              <a:t>others.</a:t>
            </a:r>
            <a:endParaRPr lang="fr-F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en-US" dirty="0" smtClean="0"/>
              <a:t>Ordering sentences</a:t>
            </a:r>
            <a:endParaRPr lang="fr-FR" dirty="0"/>
          </a:p>
        </p:txBody>
      </p:sp>
      <p:sp>
        <p:nvSpPr>
          <p:cNvPr id="3" name="Espace réservé du contenu 2"/>
          <p:cNvSpPr>
            <a:spLocks noGrp="1"/>
          </p:cNvSpPr>
          <p:nvPr>
            <p:ph idx="1"/>
          </p:nvPr>
        </p:nvSpPr>
        <p:spPr/>
        <p:txBody>
          <a:bodyPr>
            <a:normAutofit fontScale="55000" lnSpcReduction="20000"/>
          </a:bodyPr>
          <a:lstStyle/>
          <a:p>
            <a:r>
              <a:rPr lang="en-US" dirty="0" smtClean="0"/>
              <a:t>Put the sentences below in the right order to form a meaningful paragraph about scarcity</a:t>
            </a:r>
          </a:p>
          <a:p>
            <a:pPr>
              <a:buNone/>
            </a:pPr>
            <a:endParaRPr lang="en-US" dirty="0" smtClean="0"/>
          </a:p>
          <a:p>
            <a:pPr lvl="1"/>
            <a:r>
              <a:rPr lang="en-US" dirty="0" smtClean="0"/>
              <a:t>A </a:t>
            </a:r>
            <a:r>
              <a:rPr lang="en-US" dirty="0" smtClean="0"/>
              <a:t>hotshot executive, on the other hand, may be financially capable of retiring on a whim, yet be forced to eat ten minute lunches and sleep four hours a night. </a:t>
            </a:r>
            <a:endParaRPr lang="en-US" dirty="0" smtClean="0"/>
          </a:p>
          <a:p>
            <a:pPr lvl="1"/>
            <a:r>
              <a:rPr lang="en-US" dirty="0" smtClean="0"/>
              <a:t>Money </a:t>
            </a:r>
            <a:r>
              <a:rPr lang="en-US" dirty="0" smtClean="0"/>
              <a:t>and time are quintessentially scarce resources.</a:t>
            </a:r>
            <a:endParaRPr lang="en-US" dirty="0" smtClean="0"/>
          </a:p>
          <a:p>
            <a:pPr lvl="1"/>
            <a:r>
              <a:rPr lang="en-US" dirty="0" smtClean="0"/>
              <a:t> </a:t>
            </a:r>
            <a:r>
              <a:rPr lang="en-US" dirty="0" smtClean="0"/>
              <a:t>In </a:t>
            </a:r>
            <a:r>
              <a:rPr lang="en-US" dirty="0" smtClean="0"/>
              <a:t>a hypothetical world in which every resource—water, hand soap, expert translations of Hittite inscriptions, enriched uranium, organic </a:t>
            </a:r>
            <a:r>
              <a:rPr lang="en-US" dirty="0" err="1" smtClean="0"/>
              <a:t>bok</a:t>
            </a:r>
            <a:r>
              <a:rPr lang="en-US" dirty="0" smtClean="0"/>
              <a:t> </a:t>
            </a:r>
            <a:r>
              <a:rPr lang="en-US" dirty="0" err="1" smtClean="0"/>
              <a:t>choy</a:t>
            </a:r>
            <a:r>
              <a:rPr lang="en-US" dirty="0" smtClean="0"/>
              <a:t>, time—was abundant, economists would have nothing to study. </a:t>
            </a:r>
            <a:endParaRPr lang="en-US" dirty="0" smtClean="0"/>
          </a:p>
          <a:p>
            <a:pPr lvl="1"/>
            <a:r>
              <a:rPr lang="en-US" dirty="0" smtClean="0"/>
              <a:t>A third category has little time or money. People with abundant money and abundant time are seldom observed in the wild.</a:t>
            </a:r>
            <a:endParaRPr lang="en-US" dirty="0" smtClean="0"/>
          </a:p>
          <a:p>
            <a:pPr lvl="1"/>
            <a:r>
              <a:rPr lang="en-US" dirty="0" smtClean="0"/>
              <a:t>There </a:t>
            </a:r>
            <a:r>
              <a:rPr lang="en-US" dirty="0" smtClean="0"/>
              <a:t>would be no need to make decisions about how to allocate resources, and no tradeoffs to explore and quantify. </a:t>
            </a:r>
          </a:p>
          <a:p>
            <a:pPr lvl="1"/>
            <a:r>
              <a:rPr lang="en-US" dirty="0" smtClean="0"/>
              <a:t>Most </a:t>
            </a:r>
            <a:r>
              <a:rPr lang="en-US" dirty="0" smtClean="0"/>
              <a:t>people have too little of one, the other, or both. An unemployed person may have an abundance of time, but find it hard to pay rent. </a:t>
            </a:r>
            <a:endParaRPr lang="en-US" dirty="0" smtClean="0"/>
          </a:p>
          <a:p>
            <a:pPr lvl="1"/>
            <a:r>
              <a:rPr lang="en-US" dirty="0" smtClean="0"/>
              <a:t>In the real world, on the other hand, everything costs something; in other words, every resource is to some degree scarce. </a:t>
            </a:r>
          </a:p>
          <a:p>
            <a:endParaRPr lang="fr-FR" dirty="0"/>
          </a:p>
        </p:txBody>
      </p:sp>
    </p:spTree>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103</TotalTime>
  <Words>1417</Words>
  <Application>Microsoft Office PowerPoint</Application>
  <PresentationFormat>Affichage à l'écran (4:3)</PresentationFormat>
  <Paragraphs>103</Paragraphs>
  <Slides>20</Slides>
  <Notes>0</Notes>
  <HiddenSlides>0</HiddenSlides>
  <MMClips>0</MMClips>
  <ScaleCrop>false</ScaleCrop>
  <HeadingPairs>
    <vt:vector size="4" baseType="variant">
      <vt:variant>
        <vt:lpstr>Thème</vt:lpstr>
      </vt:variant>
      <vt:variant>
        <vt:i4>1</vt:i4>
      </vt:variant>
      <vt:variant>
        <vt:lpstr>Titres des diapositives</vt:lpstr>
      </vt:variant>
      <vt:variant>
        <vt:i4>20</vt:i4>
      </vt:variant>
    </vt:vector>
  </HeadingPairs>
  <TitlesOfParts>
    <vt:vector size="21" baseType="lpstr">
      <vt:lpstr>Thème Office</vt:lpstr>
      <vt:lpstr>Principles of Economics 2ed</vt:lpstr>
      <vt:lpstr>Key terms</vt:lpstr>
      <vt:lpstr>Conceptual questions</vt:lpstr>
      <vt:lpstr>Multiple choice questions</vt:lpstr>
      <vt:lpstr>Multiple choice questions (cont.)</vt:lpstr>
      <vt:lpstr>Multiple choice questions (cont.)</vt:lpstr>
      <vt:lpstr>Multiple choice questions (cont.)</vt:lpstr>
      <vt:lpstr>Filling the gaps</vt:lpstr>
      <vt:lpstr>Ordering sentences</vt:lpstr>
      <vt:lpstr>Answers to the conceptual questions</vt:lpstr>
      <vt:lpstr>Answers to the conceptual questions (cont.)</vt:lpstr>
      <vt:lpstr>Answers to the conceptual questions (cont.)</vt:lpstr>
      <vt:lpstr>Answers to the conceptual questions (cont.)</vt:lpstr>
      <vt:lpstr>Answers to the conceptual questions (cont.)</vt:lpstr>
      <vt:lpstr>Answers to the multiple choice questions</vt:lpstr>
      <vt:lpstr>Answers to the multiple choice questions (cont.)</vt:lpstr>
      <vt:lpstr>Answers to the multiple choice questions (cont.)</vt:lpstr>
      <vt:lpstr>Answers to the multiple choice questions (cont.)</vt:lpstr>
      <vt:lpstr>Filling the gaps - answers</vt:lpstr>
      <vt:lpstr>Ordering sentences - answer</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pci</dc:creator>
  <cp:lastModifiedBy>pci</cp:lastModifiedBy>
  <cp:revision>11</cp:revision>
  <dcterms:created xsi:type="dcterms:W3CDTF">2021-04-28T21:55:42Z</dcterms:created>
  <dcterms:modified xsi:type="dcterms:W3CDTF">2021-05-01T22:37:17Z</dcterms:modified>
</cp:coreProperties>
</file>