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85" r:id="rId3"/>
    <p:sldId id="273" r:id="rId4"/>
    <p:sldId id="274" r:id="rId5"/>
    <p:sldId id="258" r:id="rId6"/>
    <p:sldId id="259" r:id="rId7"/>
    <p:sldId id="272" r:id="rId8"/>
    <p:sldId id="275" r:id="rId9"/>
    <p:sldId id="276" r:id="rId10"/>
    <p:sldId id="277" r:id="rId11"/>
    <p:sldId id="278" r:id="rId12"/>
    <p:sldId id="279" r:id="rId13"/>
    <p:sldId id="280" r:id="rId14"/>
    <p:sldId id="261" r:id="rId15"/>
    <p:sldId id="262" r:id="rId16"/>
    <p:sldId id="266" r:id="rId17"/>
    <p:sldId id="263" r:id="rId18"/>
    <p:sldId id="264" r:id="rId19"/>
    <p:sldId id="265" r:id="rId20"/>
    <p:sldId id="284" r:id="rId21"/>
    <p:sldId id="268" r:id="rId22"/>
    <p:sldId id="281" r:id="rId23"/>
    <p:sldId id="282" r:id="rId24"/>
    <p:sldId id="269" r:id="rId25"/>
    <p:sldId id="271" r:id="rId26"/>
    <p:sldId id="286" r:id="rId27"/>
    <p:sldId id="283" r:id="rId28"/>
    <p:sldId id="287" r:id="rId29"/>
    <p:sldId id="288" r:id="rId30"/>
    <p:sldId id="289" r:id="rId31"/>
    <p:sldId id="294" r:id="rId32"/>
    <p:sldId id="293" r:id="rId33"/>
    <p:sldId id="290" r:id="rId34"/>
    <p:sldId id="291" r:id="rId35"/>
    <p:sldId id="29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4F0"/>
    <a:srgbClr val="FF9900"/>
    <a:srgbClr val="E5FBFF"/>
    <a:srgbClr val="C6F5FE"/>
    <a:srgbClr val="95ECF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68" d="100"/>
          <a:sy n="68" d="100"/>
        </p:scale>
        <p:origin x="-486" y="-78"/>
      </p:cViewPr>
      <p:guideLst>
        <p:guide orient="horz" pos="4319"/>
        <p:guide pos="2879"/>
      </p:guideLst>
    </p:cSldViewPr>
  </p:slideViewPr>
  <p:notesTextViewPr>
    <p:cViewPr>
      <p:scale>
        <a:sx n="100" d="100"/>
        <a:sy n="100" d="100"/>
      </p:scale>
      <p:origin x="0" y="0"/>
    </p:cViewPr>
  </p:notesTextViewPr>
  <p:sorterViewPr>
    <p:cViewPr>
      <p:scale>
        <a:sx n="66" d="100"/>
        <a:sy n="66" d="100"/>
      </p:scale>
      <p:origin x="0" y="315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59207F-9796-46C6-A416-3391D1CCDEC4}" type="datetimeFigureOut">
              <a:rPr lang="en-US" smtClean="0"/>
              <a:pPr/>
              <a:t>12/1/2013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F2E6F-B6FE-4585-AE99-7258700C9A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D8F2E6F-B6FE-4585-AE99-7258700C9A03}"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F0BB3E2-170B-4A23-89BA-54194BE0B06A}" type="datetimeFigureOut">
              <a:rPr lang="en-US" smtClean="0"/>
              <a:pPr/>
              <a:t>12/1/2013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33484A80-40CA-45E4-AC05-468EFBC31DC3}"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0BB3E2-170B-4A23-89BA-54194BE0B06A}"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84A80-40CA-45E4-AC05-468EFBC31D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F0BB3E2-170B-4A23-89BA-54194BE0B06A}"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84A80-40CA-45E4-AC05-468EFBC31D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EF0BB3E2-170B-4A23-89BA-54194BE0B06A}" type="datetimeFigureOut">
              <a:rPr lang="en-US" smtClean="0"/>
              <a:pPr/>
              <a:t>12/1/2013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84A80-40CA-45E4-AC05-468EFBC31DC3}"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F0BB3E2-170B-4A23-89BA-54194BE0B06A}" type="datetimeFigureOut">
              <a:rPr lang="en-US" smtClean="0"/>
              <a:pPr/>
              <a:t>12/1/2013</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33484A80-40CA-45E4-AC05-468EFBC31D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F0BB3E2-170B-4A23-89BA-54194BE0B06A}"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84A80-40CA-45E4-AC05-468EFBC31DC3}"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EF0BB3E2-170B-4A23-89BA-54194BE0B06A}" type="datetimeFigureOut">
              <a:rPr lang="en-US" smtClean="0"/>
              <a:pPr/>
              <a:t>12/1/2013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84A80-40CA-45E4-AC05-468EFBC31DC3}"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F0BB3E2-170B-4A23-89BA-54194BE0B06A}" type="datetimeFigureOut">
              <a:rPr lang="en-US" smtClean="0"/>
              <a:pPr/>
              <a:t>12/1/2013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84A80-40CA-45E4-AC05-468EFBC31D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0BB3E2-170B-4A23-89BA-54194BE0B06A}" type="datetimeFigureOut">
              <a:rPr lang="en-US" smtClean="0"/>
              <a:pPr/>
              <a:t>12/1/2013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84A80-40CA-45E4-AC05-468EFBC31D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0BB3E2-170B-4A23-89BA-54194BE0B06A}" type="datetimeFigureOut">
              <a:rPr lang="en-US" smtClean="0"/>
              <a:pPr/>
              <a:t>12/1/2013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84A80-40CA-45E4-AC05-468EFBC31DC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F0BB3E2-170B-4A23-89BA-54194BE0B06A}" type="datetimeFigureOut">
              <a:rPr lang="en-US" smtClean="0"/>
              <a:pPr/>
              <a:t>12/1/2013</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3484A80-40CA-45E4-AC05-468EFBC31DC3}"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EF0BB3E2-170B-4A23-89BA-54194BE0B06A}" type="datetimeFigureOut">
              <a:rPr lang="en-US" smtClean="0"/>
              <a:pPr/>
              <a:t>12/1/2013</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33484A80-40CA-45E4-AC05-468EFBC31D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295400" y="3200400"/>
            <a:ext cx="6400800" cy="935502"/>
          </a:xfrm>
        </p:spPr>
        <p:txBody>
          <a:bodyPr>
            <a:normAutofit lnSpcReduction="10000"/>
          </a:bodyPr>
          <a:lstStyle/>
          <a:p>
            <a:r>
              <a:rPr lang="fr-FR" dirty="0" smtClean="0"/>
              <a:t>Dr Ait-Ali D. </a:t>
            </a:r>
          </a:p>
          <a:p>
            <a:r>
              <a:rPr lang="fr-FR" dirty="0" smtClean="0"/>
              <a:t>Licence </a:t>
            </a:r>
            <a:r>
              <a:rPr lang="fr-FR" dirty="0" err="1" smtClean="0"/>
              <a:t>Biochime</a:t>
            </a:r>
            <a:r>
              <a:rPr lang="fr-FR" dirty="0" smtClean="0"/>
              <a:t> (2013/2014)</a:t>
            </a:r>
            <a:endParaRPr lang="fr-FR" dirty="0"/>
          </a:p>
        </p:txBody>
      </p:sp>
      <p:sp>
        <p:nvSpPr>
          <p:cNvPr id="2" name="Title 1"/>
          <p:cNvSpPr>
            <a:spLocks noGrp="1"/>
          </p:cNvSpPr>
          <p:nvPr>
            <p:ph type="ctrTitle"/>
          </p:nvPr>
        </p:nvSpPr>
        <p:spPr>
          <a:xfrm>
            <a:off x="457200" y="1463726"/>
            <a:ext cx="8229600" cy="1470025"/>
          </a:xfrm>
        </p:spPr>
        <p:txBody>
          <a:bodyPr/>
          <a:lstStyle/>
          <a:p>
            <a:r>
              <a:rPr lang="fr-FR" b="1" dirty="0" smtClean="0">
                <a:latin typeface="Comic Sans MS" pitchFamily="66" charset="0"/>
              </a:rPr>
              <a:t>Régulation de l’expression génétique: la transcription</a:t>
            </a:r>
            <a:endParaRPr lang="fr-FR" b="1" dirty="0">
              <a:latin typeface="Comic Sans MS" pitchFamily="66" charset="0"/>
            </a:endParaRPr>
          </a:p>
        </p:txBody>
      </p:sp>
      <p:pic>
        <p:nvPicPr>
          <p:cNvPr id="25602" name="Picture 2" descr="http://www.orpha.net/actor/Orphanews/2010/doc/souris_erlen.jpg"/>
          <p:cNvPicPr>
            <a:picLocks noChangeAspect="1" noChangeArrowheads="1"/>
          </p:cNvPicPr>
          <p:nvPr/>
        </p:nvPicPr>
        <p:blipFill>
          <a:blip r:embed="rId2" cstate="print"/>
          <a:srcRect/>
          <a:stretch>
            <a:fillRect/>
          </a:stretch>
        </p:blipFill>
        <p:spPr bwMode="auto">
          <a:xfrm>
            <a:off x="2916051" y="4436974"/>
            <a:ext cx="3308723" cy="2208417"/>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cstate="print">
            <a:clrChange>
              <a:clrFrom>
                <a:srgbClr val="FFFFFF"/>
              </a:clrFrom>
              <a:clrTo>
                <a:srgbClr val="FFFFFF">
                  <a:alpha val="0"/>
                </a:srgbClr>
              </a:clrTo>
            </a:clrChange>
          </a:blip>
          <a:srcRect l="6981" t="19251" r="16038" b="26577"/>
          <a:stretch>
            <a:fillRect/>
          </a:stretch>
        </p:blipFill>
        <p:spPr bwMode="auto">
          <a:xfrm>
            <a:off x="557684" y="1729054"/>
            <a:ext cx="8026331" cy="4256123"/>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19624" t="6307" r="20899" b="86922"/>
          <a:stretch>
            <a:fillRect/>
          </a:stretch>
        </p:blipFill>
        <p:spPr bwMode="auto">
          <a:xfrm>
            <a:off x="1469765" y="232750"/>
            <a:ext cx="6201295" cy="532015"/>
          </a:xfrm>
          <a:prstGeom prst="rect">
            <a:avLst/>
          </a:prstGeom>
          <a:noFill/>
          <a:ln w="9525">
            <a:noFill/>
            <a:miter lim="800000"/>
            <a:headEnd/>
            <a:tailEnd/>
          </a:ln>
        </p:spPr>
      </p:pic>
      <p:cxnSp>
        <p:nvCxnSpPr>
          <p:cNvPr id="4" name="Straight Connector 3"/>
          <p:cNvCxnSpPr/>
          <p:nvPr/>
        </p:nvCxnSpPr>
        <p:spPr>
          <a:xfrm>
            <a:off x="489156" y="88865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clrChange>
              <a:clrFrom>
                <a:srgbClr val="FFFFFF"/>
              </a:clrFrom>
              <a:clrTo>
                <a:srgbClr val="FFFFFF">
                  <a:alpha val="0"/>
                </a:srgbClr>
              </a:clrTo>
            </a:clrChange>
          </a:blip>
          <a:srcRect l="6658" t="10106" r="1808" b="10095"/>
          <a:stretch>
            <a:fillRect/>
          </a:stretch>
        </p:blipFill>
        <p:spPr bwMode="auto">
          <a:xfrm>
            <a:off x="238763" y="1113808"/>
            <a:ext cx="8395854" cy="5461567"/>
          </a:xfrm>
          <a:prstGeom prst="rect">
            <a:avLst/>
          </a:prstGeom>
          <a:noFill/>
          <a:ln w="9525">
            <a:noFill/>
            <a:miter lim="800000"/>
            <a:headEnd/>
            <a:tailEnd/>
          </a:ln>
        </p:spPr>
      </p:pic>
      <p:cxnSp>
        <p:nvCxnSpPr>
          <p:cNvPr id="4" name="Straight Connector 3"/>
          <p:cNvCxnSpPr/>
          <p:nvPr/>
        </p:nvCxnSpPr>
        <p:spPr>
          <a:xfrm>
            <a:off x="489156" y="88865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868370" y="169608"/>
            <a:ext cx="7394973" cy="615553"/>
          </a:xfrm>
          <a:prstGeom prst="rect">
            <a:avLst/>
          </a:prstGeom>
          <a:noFill/>
        </p:spPr>
        <p:txBody>
          <a:bodyPr wrap="none" rtlCol="0">
            <a:spAutoFit/>
          </a:bodyPr>
          <a:lstStyle/>
          <a:p>
            <a:r>
              <a:rPr lang="fr-FR" sz="3400" dirty="0" smtClean="0">
                <a:latin typeface="Comic Sans MS" pitchFamily="66" charset="0"/>
              </a:rPr>
              <a:t>Les Mécanismes de la Transcription</a:t>
            </a:r>
            <a:endParaRPr lang="fr-FR" sz="3400" dirty="0">
              <a:latin typeface="Comic Sans MS" pitchFamily="66" charset="0"/>
            </a:endParaRPr>
          </a:p>
        </p:txBody>
      </p:sp>
      <p:sp>
        <p:nvSpPr>
          <p:cNvPr id="8" name="Rectangle 7"/>
          <p:cNvSpPr/>
          <p:nvPr/>
        </p:nvSpPr>
        <p:spPr>
          <a:xfrm>
            <a:off x="6261100" y="4381500"/>
            <a:ext cx="2527300" cy="133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70792" t="71396" r="12731" b="22666"/>
          <a:stretch>
            <a:fillRect/>
          </a:stretch>
        </p:blipFill>
        <p:spPr bwMode="auto">
          <a:xfrm>
            <a:off x="6235700" y="4508500"/>
            <a:ext cx="1511300" cy="406400"/>
          </a:xfrm>
          <a:prstGeom prst="rect">
            <a:avLst/>
          </a:prstGeom>
          <a:solidFill>
            <a:schemeClr val="bg1"/>
          </a:solidFill>
          <a:ln w="9525">
            <a:noFill/>
            <a:miter lim="800000"/>
            <a:headEnd/>
            <a:tailEnd/>
          </a:ln>
        </p:spPr>
      </p:pic>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l="69961" t="57850" r="2208" b="31387"/>
          <a:stretch>
            <a:fillRect/>
          </a:stretch>
        </p:blipFill>
        <p:spPr bwMode="auto">
          <a:xfrm>
            <a:off x="6235700" y="5067300"/>
            <a:ext cx="2552700" cy="736600"/>
          </a:xfrm>
          <a:prstGeom prst="rect">
            <a:avLst/>
          </a:prstGeom>
          <a:solidFill>
            <a:schemeClr val="bg1"/>
          </a:solidFill>
          <a:ln w="9525">
            <a:noFill/>
            <a:miter lim="800000"/>
            <a:headEnd/>
            <a:tailEnd/>
          </a:ln>
        </p:spPr>
      </p:pic>
      <p:sp>
        <p:nvSpPr>
          <p:cNvPr id="11" name="Rectangle 10"/>
          <p:cNvSpPr/>
          <p:nvPr/>
        </p:nvSpPr>
        <p:spPr>
          <a:xfrm>
            <a:off x="4152900" y="3213100"/>
            <a:ext cx="3860800" cy="39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92700" y="3746500"/>
            <a:ext cx="14859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p:cNvPicPr>
            <a:picLocks noChangeAspect="1" noChangeArrowheads="1"/>
          </p:cNvPicPr>
          <p:nvPr/>
        </p:nvPicPr>
        <p:blipFill>
          <a:blip r:embed="rId2" cstate="print">
            <a:clrChange>
              <a:clrFrom>
                <a:srgbClr val="FFFFFF"/>
              </a:clrFrom>
              <a:clrTo>
                <a:srgbClr val="FFFFFF">
                  <a:alpha val="0"/>
                </a:srgbClr>
              </a:clrTo>
            </a:clrChange>
          </a:blip>
          <a:srcRect l="48638" t="38899" r="8024" b="52936"/>
          <a:stretch>
            <a:fillRect/>
          </a:stretch>
        </p:blipFill>
        <p:spPr bwMode="auto">
          <a:xfrm>
            <a:off x="5092700" y="3594100"/>
            <a:ext cx="3975100" cy="558800"/>
          </a:xfrm>
          <a:prstGeom prst="rect">
            <a:avLst/>
          </a:prstGeom>
          <a:noFill/>
          <a:ln w="9525">
            <a:noFill/>
            <a:miter lim="800000"/>
            <a:headEnd/>
            <a:tailEnd/>
          </a:ln>
        </p:spPr>
      </p:pic>
      <p:pic>
        <p:nvPicPr>
          <p:cNvPr id="9" name="Picture 2"/>
          <p:cNvPicPr>
            <a:picLocks noChangeAspect="1" noChangeArrowheads="1"/>
          </p:cNvPicPr>
          <p:nvPr/>
        </p:nvPicPr>
        <p:blipFill>
          <a:blip r:embed="rId2" cstate="print">
            <a:clrChange>
              <a:clrFrom>
                <a:srgbClr val="FFFFFF"/>
              </a:clrFrom>
              <a:clrTo>
                <a:srgbClr val="FFFFFF">
                  <a:alpha val="0"/>
                </a:srgbClr>
              </a:clrTo>
            </a:clrChange>
          </a:blip>
          <a:srcRect l="59714" t="47249" r="23947" b="45884"/>
          <a:stretch>
            <a:fillRect/>
          </a:stretch>
        </p:blipFill>
        <p:spPr bwMode="auto">
          <a:xfrm>
            <a:off x="4191000" y="3136900"/>
            <a:ext cx="1498600" cy="469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clrChange>
              <a:clrFrom>
                <a:srgbClr val="FFFFFF"/>
              </a:clrFrom>
              <a:clrTo>
                <a:srgbClr val="FFFFFF">
                  <a:alpha val="0"/>
                </a:srgbClr>
              </a:clrTo>
            </a:clrChange>
          </a:blip>
          <a:srcRect l="2828" t="13789" r="1808" b="7260"/>
          <a:stretch>
            <a:fillRect/>
          </a:stretch>
        </p:blipFill>
        <p:spPr bwMode="auto">
          <a:xfrm>
            <a:off x="249384" y="1030778"/>
            <a:ext cx="8628603" cy="5336796"/>
          </a:xfrm>
          <a:prstGeom prst="rect">
            <a:avLst/>
          </a:prstGeom>
          <a:noFill/>
          <a:ln w="9525">
            <a:noFill/>
            <a:miter lim="800000"/>
            <a:headEnd/>
            <a:tailEnd/>
          </a:ln>
        </p:spPr>
      </p:pic>
      <p:cxnSp>
        <p:nvCxnSpPr>
          <p:cNvPr id="3" name="Straight Connector 2"/>
          <p:cNvCxnSpPr/>
          <p:nvPr/>
        </p:nvCxnSpPr>
        <p:spPr>
          <a:xfrm>
            <a:off x="489156" y="88865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68370" y="131508"/>
            <a:ext cx="7394973" cy="615553"/>
          </a:xfrm>
          <a:prstGeom prst="rect">
            <a:avLst/>
          </a:prstGeom>
          <a:noFill/>
        </p:spPr>
        <p:txBody>
          <a:bodyPr wrap="none" rtlCol="0">
            <a:spAutoFit/>
          </a:bodyPr>
          <a:lstStyle/>
          <a:p>
            <a:r>
              <a:rPr lang="fr-FR" sz="3400" dirty="0" smtClean="0">
                <a:latin typeface="Comic Sans MS" pitchFamily="66" charset="0"/>
              </a:rPr>
              <a:t>Les Mécanismes de la Transcription</a:t>
            </a:r>
            <a:endParaRPr lang="fr-FR" sz="3400" dirty="0">
              <a:latin typeface="Comic Sans M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cstate="print"/>
          <a:srcRect l="6768" t="22028" r="26027" b="57663"/>
          <a:stretch>
            <a:fillRect/>
          </a:stretch>
        </p:blipFill>
        <p:spPr bwMode="auto">
          <a:xfrm>
            <a:off x="232770" y="1679173"/>
            <a:ext cx="7099069" cy="1609459"/>
          </a:xfrm>
          <a:prstGeom prst="rect">
            <a:avLst/>
          </a:prstGeom>
          <a:noFill/>
          <a:ln w="9525">
            <a:noFill/>
            <a:miter lim="800000"/>
            <a:headEnd/>
            <a:tailEnd/>
          </a:ln>
        </p:spPr>
      </p:pic>
      <p:cxnSp>
        <p:nvCxnSpPr>
          <p:cNvPr id="3" name="Straight Connector 2"/>
          <p:cNvCxnSpPr/>
          <p:nvPr/>
        </p:nvCxnSpPr>
        <p:spPr>
          <a:xfrm>
            <a:off x="489156" y="88865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89432" y="131508"/>
            <a:ext cx="4552849" cy="615553"/>
          </a:xfrm>
          <a:prstGeom prst="rect">
            <a:avLst/>
          </a:prstGeom>
          <a:noFill/>
        </p:spPr>
        <p:txBody>
          <a:bodyPr wrap="none" rtlCol="0">
            <a:spAutoFit/>
          </a:bodyPr>
          <a:lstStyle/>
          <a:p>
            <a:r>
              <a:rPr lang="fr-FR" sz="3400" dirty="0" smtClean="0">
                <a:latin typeface="Comic Sans MS" pitchFamily="66" charset="0"/>
              </a:rPr>
              <a:t>Les ARN Polymérases</a:t>
            </a:r>
            <a:endParaRPr lang="fr-FR" sz="3400" dirty="0">
              <a:latin typeface="Comic Sans MS" pitchFamily="66" charset="0"/>
            </a:endParaRPr>
          </a:p>
        </p:txBody>
      </p:sp>
      <p:pic>
        <p:nvPicPr>
          <p:cNvPr id="36868" name="Picture 4" descr="http://www.frontiers-in-genetics.org/pictures/rna_polymerase_1.jpg"/>
          <p:cNvPicPr>
            <a:picLocks noChangeAspect="1" noChangeArrowheads="1"/>
          </p:cNvPicPr>
          <p:nvPr/>
        </p:nvPicPr>
        <p:blipFill>
          <a:blip r:embed="rId3" cstate="print"/>
          <a:srcRect/>
          <a:stretch>
            <a:fillRect/>
          </a:stretch>
        </p:blipFill>
        <p:spPr bwMode="auto">
          <a:xfrm>
            <a:off x="6150381" y="1038157"/>
            <a:ext cx="2744239" cy="2245287"/>
          </a:xfrm>
          <a:prstGeom prst="rect">
            <a:avLst/>
          </a:prstGeom>
          <a:noFill/>
        </p:spPr>
      </p:pic>
      <p:pic>
        <p:nvPicPr>
          <p:cNvPr id="6" name="Picture 2"/>
          <p:cNvPicPr>
            <a:picLocks noChangeAspect="1" noChangeArrowheads="1"/>
          </p:cNvPicPr>
          <p:nvPr/>
        </p:nvPicPr>
        <p:blipFill>
          <a:blip r:embed="rId2" cstate="print"/>
          <a:srcRect l="6768" t="54786" r="26027" b="16084"/>
          <a:stretch>
            <a:fillRect/>
          </a:stretch>
        </p:blipFill>
        <p:spPr bwMode="auto">
          <a:xfrm>
            <a:off x="232770" y="3513227"/>
            <a:ext cx="7099069" cy="230846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1"/>
          <p:cNvPicPr>
            <a:picLocks noChangeAspect="1" noChangeArrowheads="1"/>
          </p:cNvPicPr>
          <p:nvPr/>
        </p:nvPicPr>
        <p:blipFill>
          <a:blip r:embed="rId2" cstate="print"/>
          <a:srcRect l="10585" t="16771" r="2142" b="15956"/>
          <a:stretch>
            <a:fillRect/>
          </a:stretch>
        </p:blipFill>
        <p:spPr bwMode="auto">
          <a:xfrm>
            <a:off x="617220" y="1413968"/>
            <a:ext cx="7886700" cy="4610186"/>
          </a:xfrm>
          <a:prstGeom prst="rect">
            <a:avLst/>
          </a:prstGeom>
          <a:noFill/>
          <a:ln w="9525">
            <a:noFill/>
            <a:miter lim="800000"/>
            <a:headEnd/>
            <a:tailEnd/>
          </a:ln>
        </p:spPr>
      </p:pic>
      <p:cxnSp>
        <p:nvCxnSpPr>
          <p:cNvPr id="3" name="Straight Connector 2"/>
          <p:cNvCxnSpPr/>
          <p:nvPr/>
        </p:nvCxnSpPr>
        <p:spPr>
          <a:xfrm>
            <a:off x="489653" y="905554"/>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56418" y="148404"/>
            <a:ext cx="7019870" cy="615553"/>
          </a:xfrm>
          <a:prstGeom prst="rect">
            <a:avLst/>
          </a:prstGeom>
          <a:noFill/>
        </p:spPr>
        <p:txBody>
          <a:bodyPr wrap="none" rtlCol="0">
            <a:spAutoFit/>
          </a:bodyPr>
          <a:lstStyle/>
          <a:p>
            <a:r>
              <a:rPr lang="fr-FR" sz="3400" dirty="0" smtClean="0">
                <a:latin typeface="Comic Sans MS" pitchFamily="66" charset="0"/>
              </a:rPr>
              <a:t>Les ARN Polymérases: complexité</a:t>
            </a:r>
            <a:endParaRPr lang="fr-FR" sz="3400" dirty="0">
              <a:latin typeface="Comic Sans MS" pitchFamily="66" charset="0"/>
            </a:endParaRPr>
          </a:p>
        </p:txBody>
      </p:sp>
      <p:pic>
        <p:nvPicPr>
          <p:cNvPr id="5" name="Picture 1"/>
          <p:cNvPicPr>
            <a:picLocks noChangeAspect="1" noChangeArrowheads="1"/>
          </p:cNvPicPr>
          <p:nvPr/>
        </p:nvPicPr>
        <p:blipFill>
          <a:blip r:embed="rId2" cstate="print"/>
          <a:srcRect l="48319" t="93439" r="3112" b="2280"/>
          <a:stretch>
            <a:fillRect/>
          </a:stretch>
        </p:blipFill>
        <p:spPr bwMode="auto">
          <a:xfrm>
            <a:off x="4374470" y="6324057"/>
            <a:ext cx="4389120" cy="2933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489653" y="74653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884369" y="68892"/>
            <a:ext cx="5363969" cy="615553"/>
          </a:xfrm>
          <a:prstGeom prst="rect">
            <a:avLst/>
          </a:prstGeom>
          <a:noFill/>
        </p:spPr>
        <p:txBody>
          <a:bodyPr wrap="none" rtlCol="0">
            <a:spAutoFit/>
          </a:bodyPr>
          <a:lstStyle/>
          <a:p>
            <a:r>
              <a:rPr lang="fr-FR" sz="3400" dirty="0" smtClean="0">
                <a:latin typeface="Comic Sans MS" pitchFamily="66" charset="0"/>
              </a:rPr>
              <a:t>Le Cycle de Transcription</a:t>
            </a:r>
            <a:endParaRPr lang="fr-FR" sz="3400" dirty="0">
              <a:latin typeface="Comic Sans MS" pitchFamily="66" charset="0"/>
            </a:endParaRPr>
          </a:p>
        </p:txBody>
      </p:sp>
      <p:grpSp>
        <p:nvGrpSpPr>
          <p:cNvPr id="8" name="Group 7"/>
          <p:cNvGrpSpPr/>
          <p:nvPr/>
        </p:nvGrpSpPr>
        <p:grpSpPr>
          <a:xfrm>
            <a:off x="278296" y="954963"/>
            <a:ext cx="8587407" cy="5644628"/>
            <a:chOff x="278296" y="954963"/>
            <a:chExt cx="8587407" cy="5644628"/>
          </a:xfrm>
        </p:grpSpPr>
        <p:pic>
          <p:nvPicPr>
            <p:cNvPr id="13313" name="Picture 1"/>
            <p:cNvPicPr>
              <a:picLocks noChangeAspect="1" noChangeArrowheads="1"/>
            </p:cNvPicPr>
            <p:nvPr/>
          </p:nvPicPr>
          <p:blipFill>
            <a:blip r:embed="rId2" cstate="print"/>
            <a:srcRect l="2820" t="9806" r="3361" b="7721"/>
            <a:stretch>
              <a:fillRect/>
            </a:stretch>
          </p:blipFill>
          <p:spPr bwMode="auto">
            <a:xfrm>
              <a:off x="278296" y="954963"/>
              <a:ext cx="8587407" cy="5644628"/>
            </a:xfrm>
            <a:prstGeom prst="rect">
              <a:avLst/>
            </a:prstGeom>
            <a:noFill/>
            <a:ln w="9525">
              <a:noFill/>
              <a:miter lim="800000"/>
              <a:headEnd/>
              <a:tailEnd/>
            </a:ln>
          </p:spPr>
        </p:pic>
        <p:pic>
          <p:nvPicPr>
            <p:cNvPr id="5" name="Picture 1"/>
            <p:cNvPicPr>
              <a:picLocks noChangeAspect="1" noChangeArrowheads="1"/>
            </p:cNvPicPr>
            <p:nvPr/>
          </p:nvPicPr>
          <p:blipFill>
            <a:blip r:embed="rId2" cstate="print"/>
            <a:srcRect l="18642" t="77854" r="40991" b="17197"/>
            <a:stretch>
              <a:fillRect/>
            </a:stretch>
          </p:blipFill>
          <p:spPr bwMode="auto">
            <a:xfrm>
              <a:off x="4300695" y="5308457"/>
              <a:ext cx="3694819" cy="338717"/>
            </a:xfrm>
            <a:prstGeom prst="rect">
              <a:avLst/>
            </a:prstGeom>
            <a:noFill/>
            <a:ln w="9525">
              <a:noFill/>
              <a:miter lim="800000"/>
              <a:headEnd/>
              <a:tailEnd/>
            </a:ln>
          </p:spPr>
        </p:pic>
        <p:pic>
          <p:nvPicPr>
            <p:cNvPr id="6" name="Picture 1"/>
            <p:cNvPicPr>
              <a:picLocks noChangeAspect="1" noChangeArrowheads="1"/>
            </p:cNvPicPr>
            <p:nvPr/>
          </p:nvPicPr>
          <p:blipFill>
            <a:blip r:embed="rId2" cstate="print"/>
            <a:srcRect l="58984" t="77854" r="20974" b="17197"/>
            <a:stretch>
              <a:fillRect/>
            </a:stretch>
          </p:blipFill>
          <p:spPr bwMode="auto">
            <a:xfrm>
              <a:off x="365760" y="5640739"/>
              <a:ext cx="1834493" cy="338717"/>
            </a:xfrm>
            <a:prstGeom prst="rect">
              <a:avLst/>
            </a:prstGeom>
            <a:noFill/>
            <a:ln w="9525">
              <a:noFill/>
              <a:miter lim="800000"/>
              <a:headEnd/>
              <a:tailEnd/>
            </a:ln>
          </p:spPr>
        </p:pic>
        <p:sp>
          <p:nvSpPr>
            <p:cNvPr id="7" name="Rectangle 6"/>
            <p:cNvSpPr/>
            <p:nvPr/>
          </p:nvSpPr>
          <p:spPr>
            <a:xfrm>
              <a:off x="2187245" y="5647334"/>
              <a:ext cx="5069433" cy="29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Elbow Connector 19"/>
          <p:cNvCxnSpPr/>
          <p:nvPr/>
        </p:nvCxnSpPr>
        <p:spPr>
          <a:xfrm rot="10800000" flipH="1" flipV="1">
            <a:off x="5114174" y="5073674"/>
            <a:ext cx="578566" cy="302583"/>
          </a:xfrm>
          <a:prstGeom prst="bentConnector3">
            <a:avLst>
              <a:gd name="adj1" fmla="val 1149"/>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 name="Left Arrow 4"/>
          <p:cNvSpPr/>
          <p:nvPr/>
        </p:nvSpPr>
        <p:spPr>
          <a:xfrm rot="6837366">
            <a:off x="3223616" y="5294435"/>
            <a:ext cx="496319" cy="213666"/>
          </a:xfrm>
          <a:prstGeom prst="leftArrow">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23569" y="2836964"/>
            <a:ext cx="1099916" cy="307777"/>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wrap="none" rtlCol="0">
            <a:spAutoFit/>
          </a:bodyPr>
          <a:lstStyle/>
          <a:p>
            <a:r>
              <a:rPr lang="fr-FR" sz="1400" b="1" dirty="0" smtClean="0">
                <a:latin typeface="Calibri" pitchFamily="34" charset="0"/>
              </a:rPr>
              <a:t>Brin matrice</a:t>
            </a:r>
            <a:endParaRPr lang="fr-FR" sz="1400" b="1" dirty="0">
              <a:latin typeface="Calibri" pitchFamily="34" charset="0"/>
            </a:endParaRPr>
          </a:p>
        </p:txBody>
      </p:sp>
      <p:pic>
        <p:nvPicPr>
          <p:cNvPr id="102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14325" y="241137"/>
            <a:ext cx="8515350" cy="5124450"/>
          </a:xfrm>
          <a:prstGeom prst="rect">
            <a:avLst/>
          </a:prstGeom>
          <a:noFill/>
          <a:ln w="9525">
            <a:noFill/>
            <a:miter lim="800000"/>
            <a:headEnd/>
            <a:tailEnd/>
          </a:ln>
        </p:spPr>
      </p:pic>
      <p:sp>
        <p:nvSpPr>
          <p:cNvPr id="11" name="Oval 10"/>
          <p:cNvSpPr/>
          <p:nvPr/>
        </p:nvSpPr>
        <p:spPr>
          <a:xfrm>
            <a:off x="4074696" y="3529263"/>
            <a:ext cx="1427747" cy="1700463"/>
          </a:xfrm>
          <a:prstGeom prst="ellipse">
            <a:avLst/>
          </a:prstGeom>
          <a:solidFill>
            <a:srgbClr val="FF9900">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340309" y="4214336"/>
            <a:ext cx="219075" cy="276225"/>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552670" y="4820264"/>
            <a:ext cx="304800" cy="180975"/>
          </a:xfrm>
          <a:prstGeom prst="rect">
            <a:avLst/>
          </a:prstGeom>
          <a:noFill/>
          <a:ln w="9525">
            <a:noFill/>
            <a:miter lim="800000"/>
            <a:headEnd/>
            <a:tailEnd/>
          </a:ln>
        </p:spPr>
      </p:pic>
      <p:sp>
        <p:nvSpPr>
          <p:cNvPr id="9" name="Freeform 66"/>
          <p:cNvSpPr>
            <a:spLocks/>
          </p:cNvSpPr>
          <p:nvPr/>
        </p:nvSpPr>
        <p:spPr bwMode="auto">
          <a:xfrm rot="14035682" flipV="1">
            <a:off x="4359003" y="4043415"/>
            <a:ext cx="2911280" cy="1845724"/>
          </a:xfrm>
          <a:custGeom>
            <a:avLst/>
            <a:gdLst>
              <a:gd name="connsiteX0" fmla="*/ 0 w 10000"/>
              <a:gd name="connsiteY0" fmla="*/ 0 h 10000"/>
              <a:gd name="connsiteX1" fmla="*/ 3063 w 10000"/>
              <a:gd name="connsiteY1" fmla="*/ 7934 h 10000"/>
              <a:gd name="connsiteX2" fmla="*/ 10000 w 10000"/>
              <a:gd name="connsiteY2" fmla="*/ 10000 h 10000"/>
              <a:gd name="connsiteX0" fmla="*/ 182 w 10182"/>
              <a:gd name="connsiteY0" fmla="*/ 0 h 10000"/>
              <a:gd name="connsiteX1" fmla="*/ 3245 w 10182"/>
              <a:gd name="connsiteY1" fmla="*/ 7934 h 10000"/>
              <a:gd name="connsiteX2" fmla="*/ 10182 w 10182"/>
              <a:gd name="connsiteY2" fmla="*/ 10000 h 10000"/>
              <a:gd name="connsiteX0" fmla="*/ 182 w 10182"/>
              <a:gd name="connsiteY0" fmla="*/ 0 h 10604"/>
              <a:gd name="connsiteX1" fmla="*/ 3245 w 10182"/>
              <a:gd name="connsiteY1" fmla="*/ 7934 h 10604"/>
              <a:gd name="connsiteX2" fmla="*/ 10182 w 10182"/>
              <a:gd name="connsiteY2" fmla="*/ 10000 h 10604"/>
              <a:gd name="connsiteX0" fmla="*/ 182 w 10182"/>
              <a:gd name="connsiteY0" fmla="*/ 0 h 10604"/>
              <a:gd name="connsiteX1" fmla="*/ 3690 w 10182"/>
              <a:gd name="connsiteY1" fmla="*/ 7588 h 10604"/>
              <a:gd name="connsiteX2" fmla="*/ 10182 w 10182"/>
              <a:gd name="connsiteY2" fmla="*/ 10000 h 10604"/>
              <a:gd name="connsiteX0" fmla="*/ 182 w 10182"/>
              <a:gd name="connsiteY0" fmla="*/ 0 h 10277"/>
              <a:gd name="connsiteX1" fmla="*/ 3690 w 10182"/>
              <a:gd name="connsiteY1" fmla="*/ 7588 h 10277"/>
              <a:gd name="connsiteX2" fmla="*/ 10182 w 10182"/>
              <a:gd name="connsiteY2" fmla="*/ 10000 h 10277"/>
              <a:gd name="connsiteX0" fmla="*/ 182 w 10182"/>
              <a:gd name="connsiteY0" fmla="*/ 0 h 10277"/>
              <a:gd name="connsiteX1" fmla="*/ 3733 w 10182"/>
              <a:gd name="connsiteY1" fmla="*/ 8153 h 10277"/>
              <a:gd name="connsiteX2" fmla="*/ 10182 w 10182"/>
              <a:gd name="connsiteY2" fmla="*/ 10000 h 10277"/>
              <a:gd name="connsiteX0" fmla="*/ 291 w 10291"/>
              <a:gd name="connsiteY0" fmla="*/ 0 h 10277"/>
              <a:gd name="connsiteX1" fmla="*/ 3842 w 10291"/>
              <a:gd name="connsiteY1" fmla="*/ 8153 h 10277"/>
              <a:gd name="connsiteX2" fmla="*/ 10291 w 10291"/>
              <a:gd name="connsiteY2" fmla="*/ 10000 h 10277"/>
              <a:gd name="connsiteX0" fmla="*/ 17 w 10017"/>
              <a:gd name="connsiteY0" fmla="*/ 0 h 10277"/>
              <a:gd name="connsiteX1" fmla="*/ 592 w 10017"/>
              <a:gd name="connsiteY1" fmla="*/ 4037 h 10277"/>
              <a:gd name="connsiteX2" fmla="*/ 3568 w 10017"/>
              <a:gd name="connsiteY2" fmla="*/ 8153 h 10277"/>
              <a:gd name="connsiteX3" fmla="*/ 10017 w 10017"/>
              <a:gd name="connsiteY3" fmla="*/ 10000 h 10277"/>
              <a:gd name="connsiteX0" fmla="*/ 17 w 10017"/>
              <a:gd name="connsiteY0" fmla="*/ 0 h 10221"/>
              <a:gd name="connsiteX1" fmla="*/ 592 w 10017"/>
              <a:gd name="connsiteY1" fmla="*/ 4037 h 10221"/>
              <a:gd name="connsiteX2" fmla="*/ 3568 w 10017"/>
              <a:gd name="connsiteY2" fmla="*/ 8153 h 10221"/>
              <a:gd name="connsiteX3" fmla="*/ 6879 w 10017"/>
              <a:gd name="connsiteY3" fmla="*/ 9913 h 10221"/>
              <a:gd name="connsiteX4" fmla="*/ 10017 w 10017"/>
              <a:gd name="connsiteY4" fmla="*/ 10000 h 10221"/>
              <a:gd name="connsiteX0" fmla="*/ 0 w 10000"/>
              <a:gd name="connsiteY0" fmla="*/ 0 h 10221"/>
              <a:gd name="connsiteX1" fmla="*/ 745 w 10000"/>
              <a:gd name="connsiteY1" fmla="*/ 4014 h 10221"/>
              <a:gd name="connsiteX2" fmla="*/ 3551 w 10000"/>
              <a:gd name="connsiteY2" fmla="*/ 8153 h 10221"/>
              <a:gd name="connsiteX3" fmla="*/ 6862 w 10000"/>
              <a:gd name="connsiteY3" fmla="*/ 9913 h 10221"/>
              <a:gd name="connsiteX4" fmla="*/ 10000 w 10000"/>
              <a:gd name="connsiteY4" fmla="*/ 10000 h 10221"/>
              <a:gd name="connsiteX0" fmla="*/ 9 w 10009"/>
              <a:gd name="connsiteY0" fmla="*/ 0 h 10221"/>
              <a:gd name="connsiteX1" fmla="*/ 754 w 10009"/>
              <a:gd name="connsiteY1" fmla="*/ 4014 h 10221"/>
              <a:gd name="connsiteX2" fmla="*/ 3560 w 10009"/>
              <a:gd name="connsiteY2" fmla="*/ 8153 h 10221"/>
              <a:gd name="connsiteX3" fmla="*/ 6871 w 10009"/>
              <a:gd name="connsiteY3" fmla="*/ 9913 h 10221"/>
              <a:gd name="connsiteX4" fmla="*/ 10009 w 10009"/>
              <a:gd name="connsiteY4" fmla="*/ 10000 h 10221"/>
              <a:gd name="connsiteX0" fmla="*/ 9 w 10009"/>
              <a:gd name="connsiteY0" fmla="*/ 0 h 10221"/>
              <a:gd name="connsiteX1" fmla="*/ 754 w 10009"/>
              <a:gd name="connsiteY1" fmla="*/ 4014 h 10221"/>
              <a:gd name="connsiteX2" fmla="*/ 3560 w 10009"/>
              <a:gd name="connsiteY2" fmla="*/ 8153 h 10221"/>
              <a:gd name="connsiteX3" fmla="*/ 6871 w 10009"/>
              <a:gd name="connsiteY3" fmla="*/ 9913 h 10221"/>
              <a:gd name="connsiteX4" fmla="*/ 10009 w 10009"/>
              <a:gd name="connsiteY4" fmla="*/ 10000 h 10221"/>
              <a:gd name="connsiteX0" fmla="*/ 9 w 10009"/>
              <a:gd name="connsiteY0" fmla="*/ 0 h 10221"/>
              <a:gd name="connsiteX1" fmla="*/ 754 w 10009"/>
              <a:gd name="connsiteY1" fmla="*/ 4014 h 10221"/>
              <a:gd name="connsiteX2" fmla="*/ 3560 w 10009"/>
              <a:gd name="connsiteY2" fmla="*/ 8153 h 10221"/>
              <a:gd name="connsiteX3" fmla="*/ 6871 w 10009"/>
              <a:gd name="connsiteY3" fmla="*/ 9913 h 10221"/>
              <a:gd name="connsiteX4" fmla="*/ 10009 w 10009"/>
              <a:gd name="connsiteY4" fmla="*/ 10000 h 10221"/>
              <a:gd name="connsiteX0" fmla="*/ 9 w 10009"/>
              <a:gd name="connsiteY0" fmla="*/ 0 h 10204"/>
              <a:gd name="connsiteX1" fmla="*/ 754 w 10009"/>
              <a:gd name="connsiteY1" fmla="*/ 4014 h 10204"/>
              <a:gd name="connsiteX2" fmla="*/ 3617 w 10009"/>
              <a:gd name="connsiteY2" fmla="*/ 8254 h 10204"/>
              <a:gd name="connsiteX3" fmla="*/ 6871 w 10009"/>
              <a:gd name="connsiteY3" fmla="*/ 9913 h 10204"/>
              <a:gd name="connsiteX4" fmla="*/ 10009 w 10009"/>
              <a:gd name="connsiteY4" fmla="*/ 10000 h 10204"/>
              <a:gd name="connsiteX0" fmla="*/ 9 w 10009"/>
              <a:gd name="connsiteY0" fmla="*/ 0 h 10204"/>
              <a:gd name="connsiteX1" fmla="*/ 754 w 10009"/>
              <a:gd name="connsiteY1" fmla="*/ 4014 h 10204"/>
              <a:gd name="connsiteX2" fmla="*/ 3617 w 10009"/>
              <a:gd name="connsiteY2" fmla="*/ 8254 h 10204"/>
              <a:gd name="connsiteX3" fmla="*/ 6871 w 10009"/>
              <a:gd name="connsiteY3" fmla="*/ 9913 h 10204"/>
              <a:gd name="connsiteX4" fmla="*/ 10009 w 10009"/>
              <a:gd name="connsiteY4" fmla="*/ 10000 h 10204"/>
              <a:gd name="connsiteX0" fmla="*/ 9 w 10009"/>
              <a:gd name="connsiteY0" fmla="*/ 0 h 10068"/>
              <a:gd name="connsiteX1" fmla="*/ 754 w 10009"/>
              <a:gd name="connsiteY1" fmla="*/ 4014 h 10068"/>
              <a:gd name="connsiteX2" fmla="*/ 3617 w 10009"/>
              <a:gd name="connsiteY2" fmla="*/ 8254 h 10068"/>
              <a:gd name="connsiteX3" fmla="*/ 6678 w 10009"/>
              <a:gd name="connsiteY3" fmla="*/ 7549 h 10068"/>
              <a:gd name="connsiteX4" fmla="*/ 10009 w 10009"/>
              <a:gd name="connsiteY4" fmla="*/ 10000 h 10068"/>
              <a:gd name="connsiteX0" fmla="*/ 9 w 10009"/>
              <a:gd name="connsiteY0" fmla="*/ 0 h 10000"/>
              <a:gd name="connsiteX1" fmla="*/ 754 w 10009"/>
              <a:gd name="connsiteY1" fmla="*/ 4014 h 10000"/>
              <a:gd name="connsiteX2" fmla="*/ 3617 w 10009"/>
              <a:gd name="connsiteY2" fmla="*/ 8254 h 10000"/>
              <a:gd name="connsiteX3" fmla="*/ 6678 w 10009"/>
              <a:gd name="connsiteY3" fmla="*/ 7549 h 10000"/>
              <a:gd name="connsiteX4" fmla="*/ 10009 w 10009"/>
              <a:gd name="connsiteY4" fmla="*/ 10000 h 10000"/>
              <a:gd name="connsiteX0" fmla="*/ 9 w 10009"/>
              <a:gd name="connsiteY0" fmla="*/ 0 h 10000"/>
              <a:gd name="connsiteX1" fmla="*/ 754 w 10009"/>
              <a:gd name="connsiteY1" fmla="*/ 4014 h 10000"/>
              <a:gd name="connsiteX2" fmla="*/ 4560 w 10009"/>
              <a:gd name="connsiteY2" fmla="*/ 3694 h 10000"/>
              <a:gd name="connsiteX3" fmla="*/ 6678 w 10009"/>
              <a:gd name="connsiteY3" fmla="*/ 7549 h 10000"/>
              <a:gd name="connsiteX4" fmla="*/ 10009 w 10009"/>
              <a:gd name="connsiteY4" fmla="*/ 10000 h 10000"/>
              <a:gd name="connsiteX0" fmla="*/ 9 w 10009"/>
              <a:gd name="connsiteY0" fmla="*/ 2266 h 12266"/>
              <a:gd name="connsiteX1" fmla="*/ 1917 w 10009"/>
              <a:gd name="connsiteY1" fmla="*/ 1435 h 12266"/>
              <a:gd name="connsiteX2" fmla="*/ 4560 w 10009"/>
              <a:gd name="connsiteY2" fmla="*/ 5960 h 12266"/>
              <a:gd name="connsiteX3" fmla="*/ 6678 w 10009"/>
              <a:gd name="connsiteY3" fmla="*/ 9815 h 12266"/>
              <a:gd name="connsiteX4" fmla="*/ 10009 w 10009"/>
              <a:gd name="connsiteY4" fmla="*/ 12266 h 12266"/>
              <a:gd name="connsiteX0" fmla="*/ 9 w 12471"/>
              <a:gd name="connsiteY0" fmla="*/ 2434 h 12266"/>
              <a:gd name="connsiteX1" fmla="*/ 4379 w 12471"/>
              <a:gd name="connsiteY1" fmla="*/ 1435 h 12266"/>
              <a:gd name="connsiteX2" fmla="*/ 7022 w 12471"/>
              <a:gd name="connsiteY2" fmla="*/ 5960 h 12266"/>
              <a:gd name="connsiteX3" fmla="*/ 9140 w 12471"/>
              <a:gd name="connsiteY3" fmla="*/ 9815 h 12266"/>
              <a:gd name="connsiteX4" fmla="*/ 12471 w 12471"/>
              <a:gd name="connsiteY4" fmla="*/ 12266 h 12266"/>
              <a:gd name="connsiteX0" fmla="*/ 9 w 12471"/>
              <a:gd name="connsiteY0" fmla="*/ 2434 h 12266"/>
              <a:gd name="connsiteX1" fmla="*/ 4379 w 12471"/>
              <a:gd name="connsiteY1" fmla="*/ 1435 h 12266"/>
              <a:gd name="connsiteX2" fmla="*/ 7022 w 12471"/>
              <a:gd name="connsiteY2" fmla="*/ 5960 h 12266"/>
              <a:gd name="connsiteX3" fmla="*/ 9431 w 12471"/>
              <a:gd name="connsiteY3" fmla="*/ 9462 h 12266"/>
              <a:gd name="connsiteX4" fmla="*/ 12471 w 12471"/>
              <a:gd name="connsiteY4" fmla="*/ 12266 h 12266"/>
              <a:gd name="connsiteX0" fmla="*/ 9 w 12471"/>
              <a:gd name="connsiteY0" fmla="*/ 2434 h 12266"/>
              <a:gd name="connsiteX1" fmla="*/ 4379 w 12471"/>
              <a:gd name="connsiteY1" fmla="*/ 1435 h 12266"/>
              <a:gd name="connsiteX2" fmla="*/ 7022 w 12471"/>
              <a:gd name="connsiteY2" fmla="*/ 5960 h 12266"/>
              <a:gd name="connsiteX3" fmla="*/ 9431 w 12471"/>
              <a:gd name="connsiteY3" fmla="*/ 9462 h 12266"/>
              <a:gd name="connsiteX4" fmla="*/ 12471 w 12471"/>
              <a:gd name="connsiteY4" fmla="*/ 12266 h 12266"/>
              <a:gd name="connsiteX0" fmla="*/ 9 w 12471"/>
              <a:gd name="connsiteY0" fmla="*/ 2434 h 12266"/>
              <a:gd name="connsiteX1" fmla="*/ 4379 w 12471"/>
              <a:gd name="connsiteY1" fmla="*/ 1435 h 12266"/>
              <a:gd name="connsiteX2" fmla="*/ 7022 w 12471"/>
              <a:gd name="connsiteY2" fmla="*/ 5960 h 12266"/>
              <a:gd name="connsiteX3" fmla="*/ 9431 w 12471"/>
              <a:gd name="connsiteY3" fmla="*/ 9462 h 12266"/>
              <a:gd name="connsiteX4" fmla="*/ 12471 w 12471"/>
              <a:gd name="connsiteY4" fmla="*/ 12266 h 12266"/>
              <a:gd name="connsiteX0" fmla="*/ 9 w 12471"/>
              <a:gd name="connsiteY0" fmla="*/ 2434 h 12266"/>
              <a:gd name="connsiteX1" fmla="*/ 4379 w 12471"/>
              <a:gd name="connsiteY1" fmla="*/ 1435 h 12266"/>
              <a:gd name="connsiteX2" fmla="*/ 7022 w 12471"/>
              <a:gd name="connsiteY2" fmla="*/ 5960 h 12266"/>
              <a:gd name="connsiteX3" fmla="*/ 9431 w 12471"/>
              <a:gd name="connsiteY3" fmla="*/ 9462 h 12266"/>
              <a:gd name="connsiteX4" fmla="*/ 12471 w 12471"/>
              <a:gd name="connsiteY4" fmla="*/ 12266 h 12266"/>
              <a:gd name="connsiteX0" fmla="*/ 9 w 12471"/>
              <a:gd name="connsiteY0" fmla="*/ 2248 h 12080"/>
              <a:gd name="connsiteX1" fmla="*/ 4379 w 12471"/>
              <a:gd name="connsiteY1" fmla="*/ 1249 h 12080"/>
              <a:gd name="connsiteX2" fmla="*/ 7022 w 12471"/>
              <a:gd name="connsiteY2" fmla="*/ 5774 h 12080"/>
              <a:gd name="connsiteX3" fmla="*/ 9431 w 12471"/>
              <a:gd name="connsiteY3" fmla="*/ 9276 h 12080"/>
              <a:gd name="connsiteX4" fmla="*/ 12471 w 12471"/>
              <a:gd name="connsiteY4" fmla="*/ 12080 h 12080"/>
              <a:gd name="connsiteX0" fmla="*/ 2057 w 14519"/>
              <a:gd name="connsiteY0" fmla="*/ 1584 h 11416"/>
              <a:gd name="connsiteX1" fmla="*/ 728 w 14519"/>
              <a:gd name="connsiteY1" fmla="*/ 188 h 11416"/>
              <a:gd name="connsiteX2" fmla="*/ 6427 w 14519"/>
              <a:gd name="connsiteY2" fmla="*/ 585 h 11416"/>
              <a:gd name="connsiteX3" fmla="*/ 9070 w 14519"/>
              <a:gd name="connsiteY3" fmla="*/ 5110 h 11416"/>
              <a:gd name="connsiteX4" fmla="*/ 11479 w 14519"/>
              <a:gd name="connsiteY4" fmla="*/ 8612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9070 w 14519"/>
              <a:gd name="connsiteY3" fmla="*/ 5110 h 11416"/>
              <a:gd name="connsiteX4" fmla="*/ 11479 w 14519"/>
              <a:gd name="connsiteY4" fmla="*/ 8612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9070 w 14519"/>
              <a:gd name="connsiteY3" fmla="*/ 5110 h 11416"/>
              <a:gd name="connsiteX4" fmla="*/ 11479 w 14519"/>
              <a:gd name="connsiteY4" fmla="*/ 8612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9070 w 14519"/>
              <a:gd name="connsiteY3" fmla="*/ 5110 h 11416"/>
              <a:gd name="connsiteX4" fmla="*/ 11422 w 14519"/>
              <a:gd name="connsiteY4" fmla="*/ 9096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9070 w 14519"/>
              <a:gd name="connsiteY3" fmla="*/ 5110 h 11416"/>
              <a:gd name="connsiteX4" fmla="*/ 11422 w 14519"/>
              <a:gd name="connsiteY4" fmla="*/ 9096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9070 w 14519"/>
              <a:gd name="connsiteY3" fmla="*/ 5110 h 11416"/>
              <a:gd name="connsiteX4" fmla="*/ 11422 w 14519"/>
              <a:gd name="connsiteY4" fmla="*/ 9096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8973 w 14519"/>
              <a:gd name="connsiteY3" fmla="*/ 5276 h 11416"/>
              <a:gd name="connsiteX4" fmla="*/ 11422 w 14519"/>
              <a:gd name="connsiteY4" fmla="*/ 9096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8973 w 14519"/>
              <a:gd name="connsiteY3" fmla="*/ 5276 h 11416"/>
              <a:gd name="connsiteX4" fmla="*/ 11422 w 14519"/>
              <a:gd name="connsiteY4" fmla="*/ 9096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8833 w 14519"/>
              <a:gd name="connsiteY3" fmla="*/ 5412 h 11416"/>
              <a:gd name="connsiteX4" fmla="*/ 11422 w 14519"/>
              <a:gd name="connsiteY4" fmla="*/ 9096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8833 w 14519"/>
              <a:gd name="connsiteY3" fmla="*/ 5412 h 11416"/>
              <a:gd name="connsiteX4" fmla="*/ 11422 w 14519"/>
              <a:gd name="connsiteY4" fmla="*/ 9096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8833 w 14519"/>
              <a:gd name="connsiteY3" fmla="*/ 5412 h 11416"/>
              <a:gd name="connsiteX4" fmla="*/ 11422 w 14519"/>
              <a:gd name="connsiteY4" fmla="*/ 9096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8833 w 14519"/>
              <a:gd name="connsiteY3" fmla="*/ 5412 h 11416"/>
              <a:gd name="connsiteX4" fmla="*/ 11422 w 14519"/>
              <a:gd name="connsiteY4" fmla="*/ 9096 h 11416"/>
              <a:gd name="connsiteX5" fmla="*/ 14519 w 14519"/>
              <a:gd name="connsiteY5" fmla="*/ 11416 h 11416"/>
              <a:gd name="connsiteX0" fmla="*/ 2057 w 14519"/>
              <a:gd name="connsiteY0" fmla="*/ 1584 h 11416"/>
              <a:gd name="connsiteX1" fmla="*/ 728 w 14519"/>
              <a:gd name="connsiteY1" fmla="*/ 188 h 11416"/>
              <a:gd name="connsiteX2" fmla="*/ 6427 w 14519"/>
              <a:gd name="connsiteY2" fmla="*/ 585 h 11416"/>
              <a:gd name="connsiteX3" fmla="*/ 8833 w 14519"/>
              <a:gd name="connsiteY3" fmla="*/ 5412 h 11416"/>
              <a:gd name="connsiteX4" fmla="*/ 11422 w 14519"/>
              <a:gd name="connsiteY4" fmla="*/ 9096 h 11416"/>
              <a:gd name="connsiteX5" fmla="*/ 14519 w 14519"/>
              <a:gd name="connsiteY5" fmla="*/ 11416 h 11416"/>
              <a:gd name="connsiteX0" fmla="*/ 2057 w 14519"/>
              <a:gd name="connsiteY0" fmla="*/ 2358 h 12190"/>
              <a:gd name="connsiteX1" fmla="*/ 728 w 14519"/>
              <a:gd name="connsiteY1" fmla="*/ 962 h 12190"/>
              <a:gd name="connsiteX2" fmla="*/ 6427 w 14519"/>
              <a:gd name="connsiteY2" fmla="*/ 1359 h 12190"/>
              <a:gd name="connsiteX3" fmla="*/ 8833 w 14519"/>
              <a:gd name="connsiteY3" fmla="*/ 6186 h 12190"/>
              <a:gd name="connsiteX4" fmla="*/ 11422 w 14519"/>
              <a:gd name="connsiteY4" fmla="*/ 9870 h 12190"/>
              <a:gd name="connsiteX5" fmla="*/ 14519 w 14519"/>
              <a:gd name="connsiteY5" fmla="*/ 12190 h 12190"/>
              <a:gd name="connsiteX0" fmla="*/ 2057 w 14519"/>
              <a:gd name="connsiteY0" fmla="*/ 1898 h 11730"/>
              <a:gd name="connsiteX1" fmla="*/ 728 w 14519"/>
              <a:gd name="connsiteY1" fmla="*/ 502 h 11730"/>
              <a:gd name="connsiteX2" fmla="*/ 6427 w 14519"/>
              <a:gd name="connsiteY2" fmla="*/ 899 h 11730"/>
              <a:gd name="connsiteX3" fmla="*/ 8844 w 14519"/>
              <a:gd name="connsiteY3" fmla="*/ 5894 h 11730"/>
              <a:gd name="connsiteX4" fmla="*/ 11422 w 14519"/>
              <a:gd name="connsiteY4" fmla="*/ 9410 h 11730"/>
              <a:gd name="connsiteX5" fmla="*/ 14519 w 14519"/>
              <a:gd name="connsiteY5" fmla="*/ 11730 h 11730"/>
              <a:gd name="connsiteX0" fmla="*/ 2057 w 14519"/>
              <a:gd name="connsiteY0" fmla="*/ 1983 h 11815"/>
              <a:gd name="connsiteX1" fmla="*/ 728 w 14519"/>
              <a:gd name="connsiteY1" fmla="*/ 587 h 11815"/>
              <a:gd name="connsiteX2" fmla="*/ 6427 w 14519"/>
              <a:gd name="connsiteY2" fmla="*/ 984 h 11815"/>
              <a:gd name="connsiteX3" fmla="*/ 9125 w 14519"/>
              <a:gd name="connsiteY3" fmla="*/ 6493 h 11815"/>
              <a:gd name="connsiteX4" fmla="*/ 11422 w 14519"/>
              <a:gd name="connsiteY4" fmla="*/ 9495 h 11815"/>
              <a:gd name="connsiteX5" fmla="*/ 14519 w 14519"/>
              <a:gd name="connsiteY5" fmla="*/ 11815 h 11815"/>
              <a:gd name="connsiteX0" fmla="*/ 2057 w 14519"/>
              <a:gd name="connsiteY0" fmla="*/ 1983 h 11815"/>
              <a:gd name="connsiteX1" fmla="*/ 728 w 14519"/>
              <a:gd name="connsiteY1" fmla="*/ 587 h 11815"/>
              <a:gd name="connsiteX2" fmla="*/ 6427 w 14519"/>
              <a:gd name="connsiteY2" fmla="*/ 984 h 11815"/>
              <a:gd name="connsiteX3" fmla="*/ 9125 w 14519"/>
              <a:gd name="connsiteY3" fmla="*/ 6493 h 11815"/>
              <a:gd name="connsiteX4" fmla="*/ 11422 w 14519"/>
              <a:gd name="connsiteY4" fmla="*/ 9495 h 11815"/>
              <a:gd name="connsiteX5" fmla="*/ 14519 w 14519"/>
              <a:gd name="connsiteY5" fmla="*/ 11815 h 11815"/>
              <a:gd name="connsiteX0" fmla="*/ 2057 w 14519"/>
              <a:gd name="connsiteY0" fmla="*/ 1983 h 11815"/>
              <a:gd name="connsiteX1" fmla="*/ 728 w 14519"/>
              <a:gd name="connsiteY1" fmla="*/ 587 h 11815"/>
              <a:gd name="connsiteX2" fmla="*/ 6427 w 14519"/>
              <a:gd name="connsiteY2" fmla="*/ 984 h 11815"/>
              <a:gd name="connsiteX3" fmla="*/ 9125 w 14519"/>
              <a:gd name="connsiteY3" fmla="*/ 6493 h 11815"/>
              <a:gd name="connsiteX4" fmla="*/ 11422 w 14519"/>
              <a:gd name="connsiteY4" fmla="*/ 9495 h 11815"/>
              <a:gd name="connsiteX5" fmla="*/ 14519 w 14519"/>
              <a:gd name="connsiteY5" fmla="*/ 11815 h 11815"/>
              <a:gd name="connsiteX0" fmla="*/ 0 w 13791"/>
              <a:gd name="connsiteY0" fmla="*/ 587 h 11815"/>
              <a:gd name="connsiteX1" fmla="*/ 5699 w 13791"/>
              <a:gd name="connsiteY1" fmla="*/ 984 h 11815"/>
              <a:gd name="connsiteX2" fmla="*/ 8397 w 13791"/>
              <a:gd name="connsiteY2" fmla="*/ 6493 h 11815"/>
              <a:gd name="connsiteX3" fmla="*/ 10694 w 13791"/>
              <a:gd name="connsiteY3" fmla="*/ 9495 h 11815"/>
              <a:gd name="connsiteX4" fmla="*/ 13791 w 13791"/>
              <a:gd name="connsiteY4" fmla="*/ 11815 h 11815"/>
              <a:gd name="connsiteX0" fmla="*/ 0 w 13835"/>
              <a:gd name="connsiteY0" fmla="*/ 1338 h 11665"/>
              <a:gd name="connsiteX1" fmla="*/ 5743 w 13835"/>
              <a:gd name="connsiteY1" fmla="*/ 834 h 11665"/>
              <a:gd name="connsiteX2" fmla="*/ 8441 w 13835"/>
              <a:gd name="connsiteY2" fmla="*/ 6343 h 11665"/>
              <a:gd name="connsiteX3" fmla="*/ 10738 w 13835"/>
              <a:gd name="connsiteY3" fmla="*/ 9345 h 11665"/>
              <a:gd name="connsiteX4" fmla="*/ 13835 w 13835"/>
              <a:gd name="connsiteY4" fmla="*/ 11665 h 11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35" h="11665">
                <a:moveTo>
                  <a:pt x="0" y="1338"/>
                </a:moveTo>
                <a:cubicBezTo>
                  <a:pt x="728" y="1172"/>
                  <a:pt x="4336" y="0"/>
                  <a:pt x="5743" y="834"/>
                </a:cubicBezTo>
                <a:cubicBezTo>
                  <a:pt x="7150" y="1668"/>
                  <a:pt x="7642" y="4931"/>
                  <a:pt x="8441" y="6343"/>
                </a:cubicBezTo>
                <a:cubicBezTo>
                  <a:pt x="9270" y="7762"/>
                  <a:pt x="9839" y="8458"/>
                  <a:pt x="10738" y="9345"/>
                </a:cubicBezTo>
                <a:cubicBezTo>
                  <a:pt x="11637" y="10232"/>
                  <a:pt x="13423" y="11446"/>
                  <a:pt x="13835" y="11665"/>
                </a:cubicBezTo>
              </a:path>
            </a:pathLst>
          </a:custGeom>
          <a:noFill/>
          <a:ln w="38100" cap="flat" cmpd="sng">
            <a:solidFill>
              <a:srgbClr val="CC3300"/>
            </a:solidFill>
            <a:prstDash val="solid"/>
            <a:round/>
            <a:headEnd type="none" w="med" len="med"/>
            <a:tailEnd type="arrow" w="med" len="med"/>
          </a:ln>
          <a:effectLst/>
        </p:spPr>
        <p:txBody>
          <a:bodyPr wrap="none" anchor="ctr"/>
          <a:lstStyle/>
          <a:p>
            <a:endParaRPr lang="en-US"/>
          </a:p>
        </p:txBody>
      </p:sp>
      <p:sp>
        <p:nvSpPr>
          <p:cNvPr id="10" name="TextBox 9"/>
          <p:cNvSpPr txBox="1"/>
          <p:nvPr/>
        </p:nvSpPr>
        <p:spPr>
          <a:xfrm>
            <a:off x="5329197" y="5710761"/>
            <a:ext cx="3659187" cy="738664"/>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wrap="square" rtlCol="0">
            <a:spAutoFit/>
          </a:bodyPr>
          <a:lstStyle/>
          <a:p>
            <a:pPr algn="just"/>
            <a:r>
              <a:rPr lang="fr-FR" sz="1400" b="1" dirty="0" smtClean="0">
                <a:latin typeface="Calibri" pitchFamily="34" charset="0"/>
              </a:rPr>
              <a:t>Brin d’ARN néo-synthétisée</a:t>
            </a:r>
            <a:r>
              <a:rPr lang="fr-FR" sz="1400" dirty="0" smtClean="0">
                <a:latin typeface="Calibri" pitchFamily="34" charset="0"/>
              </a:rPr>
              <a:t>:</a:t>
            </a:r>
          </a:p>
          <a:p>
            <a:pPr algn="just">
              <a:buFont typeface="Wingdings" pitchFamily="2" charset="2"/>
              <a:buChar char="§"/>
            </a:pPr>
            <a:r>
              <a:rPr lang="fr-FR" sz="1400" dirty="0" smtClean="0">
                <a:latin typeface="Calibri" pitchFamily="34" charset="0"/>
              </a:rPr>
              <a:t> complémentaire au brin d’ADN matrice</a:t>
            </a:r>
          </a:p>
          <a:p>
            <a:pPr algn="just">
              <a:buFont typeface="Wingdings" pitchFamily="2" charset="2"/>
              <a:buChar char="§"/>
            </a:pPr>
            <a:r>
              <a:rPr lang="fr-FR" sz="1400" dirty="0" smtClean="0">
                <a:latin typeface="Calibri" pitchFamily="34" charset="0"/>
              </a:rPr>
              <a:t> identique au brin d’ADN codant</a:t>
            </a:r>
            <a:endParaRPr lang="fr-FR" sz="1400" b="1" dirty="0">
              <a:latin typeface="Calibri" pitchFamily="34" charset="0"/>
            </a:endParaRPr>
          </a:p>
        </p:txBody>
      </p:sp>
      <p:pic>
        <p:nvPicPr>
          <p:cNvPr id="1030" name="Picture 6"/>
          <p:cNvPicPr>
            <a:picLocks noChangeAspect="1" noChangeArrowheads="1"/>
          </p:cNvPicPr>
          <p:nvPr/>
        </p:nvPicPr>
        <p:blipFill>
          <a:blip r:embed="rId5" cstate="print"/>
          <a:srcRect l="10706" r="8639"/>
          <a:stretch>
            <a:fillRect/>
          </a:stretch>
        </p:blipFill>
        <p:spPr bwMode="auto">
          <a:xfrm>
            <a:off x="1843388" y="4820191"/>
            <a:ext cx="169012" cy="190500"/>
          </a:xfrm>
          <a:prstGeom prst="rect">
            <a:avLst/>
          </a:prstGeom>
          <a:noFill/>
          <a:ln w="9525">
            <a:noFill/>
            <a:miter lim="800000"/>
            <a:headEnd/>
            <a:tailEnd/>
          </a:ln>
        </p:spPr>
      </p:pic>
      <p:pic>
        <p:nvPicPr>
          <p:cNvPr id="103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1554188" y="3853359"/>
            <a:ext cx="323850" cy="200025"/>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42320" y="3849026"/>
            <a:ext cx="180975" cy="200025"/>
          </a:xfrm>
          <a:prstGeom prst="rect">
            <a:avLst/>
          </a:prstGeom>
          <a:noFill/>
          <a:ln w="9525">
            <a:noFill/>
            <a:miter lim="800000"/>
            <a:headEnd/>
            <a:tailEnd/>
          </a:ln>
        </p:spPr>
      </p:pic>
      <p:pic>
        <p:nvPicPr>
          <p:cNvPr id="1033" name="Picture 9"/>
          <p:cNvPicPr>
            <a:picLocks noChangeAspect="1" noChangeArrowheads="1"/>
          </p:cNvPicPr>
          <p:nvPr/>
        </p:nvPicPr>
        <p:blipFill>
          <a:blip r:embed="rId8" cstate="print">
            <a:clrChange>
              <a:clrFrom>
                <a:srgbClr val="FFFEFD"/>
              </a:clrFrom>
              <a:clrTo>
                <a:srgbClr val="FFFEFD">
                  <a:alpha val="0"/>
                </a:srgbClr>
              </a:clrTo>
            </a:clrChange>
          </a:blip>
          <a:srcRect/>
          <a:stretch>
            <a:fillRect/>
          </a:stretch>
        </p:blipFill>
        <p:spPr bwMode="auto">
          <a:xfrm>
            <a:off x="1688972" y="4056184"/>
            <a:ext cx="314325" cy="219075"/>
          </a:xfrm>
          <a:prstGeom prst="rect">
            <a:avLst/>
          </a:prstGeom>
          <a:noFill/>
          <a:ln w="9525">
            <a:noFill/>
            <a:miter lim="800000"/>
            <a:headEnd/>
            <a:tailEnd/>
          </a:ln>
        </p:spPr>
      </p:pic>
      <p:pic>
        <p:nvPicPr>
          <p:cNvPr id="19" name="Picture 5"/>
          <p:cNvPicPr>
            <a:picLocks noChangeAspect="1" noChangeArrowheads="1"/>
          </p:cNvPicPr>
          <p:nvPr/>
        </p:nvPicPr>
        <p:blipFill>
          <a:blip r:embed="rId4" cstate="print"/>
          <a:srcRect r="43766"/>
          <a:stretch>
            <a:fillRect/>
          </a:stretch>
        </p:blipFill>
        <p:spPr bwMode="auto">
          <a:xfrm>
            <a:off x="1549059" y="4079895"/>
            <a:ext cx="171400" cy="180975"/>
          </a:xfrm>
          <a:prstGeom prst="rect">
            <a:avLst/>
          </a:prstGeom>
          <a:noFill/>
          <a:ln w="9525">
            <a:noFill/>
            <a:miter lim="800000"/>
            <a:headEnd/>
            <a:tailEnd/>
          </a:ln>
        </p:spPr>
      </p:pic>
      <p:sp>
        <p:nvSpPr>
          <p:cNvPr id="3" name="Left Arrow 2"/>
          <p:cNvSpPr/>
          <p:nvPr/>
        </p:nvSpPr>
        <p:spPr>
          <a:xfrm rot="16560365">
            <a:off x="2476432" y="3343875"/>
            <a:ext cx="496319" cy="213666"/>
          </a:xfrm>
          <a:prstGeom prst="leftArrow">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87566" y="5727263"/>
            <a:ext cx="1545808" cy="307777"/>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wrap="none" rtlCol="0">
            <a:spAutoFit/>
          </a:bodyPr>
          <a:lstStyle/>
          <a:p>
            <a:r>
              <a:rPr lang="fr-FR" sz="1400" b="1" dirty="0" smtClean="0">
                <a:latin typeface="Calibri" pitchFamily="34" charset="0"/>
              </a:rPr>
              <a:t>Brin d’ADN codant</a:t>
            </a:r>
            <a:endParaRPr lang="fr-FR" sz="1400" b="1" dirty="0">
              <a:latin typeface="Calibri" pitchFamily="34" charset="0"/>
            </a:endParaRPr>
          </a:p>
        </p:txBody>
      </p:sp>
      <p:sp>
        <p:nvSpPr>
          <p:cNvPr id="17" name="TextBox 16"/>
          <p:cNvSpPr txBox="1"/>
          <p:nvPr/>
        </p:nvSpPr>
        <p:spPr>
          <a:xfrm>
            <a:off x="4477813" y="4155312"/>
            <a:ext cx="1008931" cy="307777"/>
          </a:xfrm>
          <a:prstGeom prst="rect">
            <a:avLst/>
          </a:prstGeom>
          <a:noFill/>
        </p:spPr>
        <p:txBody>
          <a:bodyPr wrap="none" rtlCol="0">
            <a:spAutoFit/>
          </a:bodyPr>
          <a:lstStyle/>
          <a:p>
            <a:r>
              <a:rPr lang="en-US" sz="1400" b="1" dirty="0" smtClean="0">
                <a:latin typeface="Calibri" pitchFamily="34" charset="0"/>
              </a:rPr>
              <a:t>ARN Poly II</a:t>
            </a:r>
            <a:endParaRPr lang="en-US" sz="1400" b="1"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2" cstate="print"/>
          <a:srcRect l="12078" t="3390" r="13514" b="90428"/>
          <a:stretch>
            <a:fillRect/>
          </a:stretch>
        </p:blipFill>
        <p:spPr bwMode="auto">
          <a:xfrm>
            <a:off x="620157" y="204950"/>
            <a:ext cx="7866993" cy="488731"/>
          </a:xfrm>
          <a:prstGeom prst="rect">
            <a:avLst/>
          </a:prstGeom>
          <a:noFill/>
          <a:ln w="9525">
            <a:noFill/>
            <a:miter lim="800000"/>
            <a:headEnd/>
            <a:tailEnd/>
          </a:ln>
        </p:spPr>
      </p:pic>
      <p:pic>
        <p:nvPicPr>
          <p:cNvPr id="3" name="Picture 1"/>
          <p:cNvPicPr>
            <a:picLocks noChangeAspect="1" noChangeArrowheads="1"/>
          </p:cNvPicPr>
          <p:nvPr/>
        </p:nvPicPr>
        <p:blipFill>
          <a:blip r:embed="rId2" cstate="print"/>
          <a:srcRect l="12078" t="24595" r="13514" b="24221"/>
          <a:stretch>
            <a:fillRect/>
          </a:stretch>
        </p:blipFill>
        <p:spPr bwMode="auto">
          <a:xfrm>
            <a:off x="627971" y="1718430"/>
            <a:ext cx="7866993" cy="4046483"/>
          </a:xfrm>
          <a:prstGeom prst="rect">
            <a:avLst/>
          </a:prstGeom>
          <a:noFill/>
          <a:ln w="9525">
            <a:noFill/>
            <a:miter lim="800000"/>
            <a:headEnd/>
            <a:tailEnd/>
          </a:ln>
        </p:spPr>
      </p:pic>
      <p:cxnSp>
        <p:nvCxnSpPr>
          <p:cNvPr id="4" name="Straight Connector 3"/>
          <p:cNvCxnSpPr/>
          <p:nvPr/>
        </p:nvCxnSpPr>
        <p:spPr>
          <a:xfrm>
            <a:off x="476953" y="79382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2" cstate="print">
            <a:clrChange>
              <a:clrFrom>
                <a:srgbClr val="FFFFFF"/>
              </a:clrFrom>
              <a:clrTo>
                <a:srgbClr val="FFFFFF">
                  <a:alpha val="0"/>
                </a:srgbClr>
              </a:clrTo>
            </a:clrChange>
          </a:blip>
          <a:srcRect l="3873" t="2785" r="2269" b="4111"/>
          <a:stretch>
            <a:fillRect/>
          </a:stretch>
        </p:blipFill>
        <p:spPr bwMode="auto">
          <a:xfrm>
            <a:off x="236477" y="191851"/>
            <a:ext cx="8655279" cy="6429635"/>
          </a:xfrm>
          <a:prstGeom prst="rect">
            <a:avLst/>
          </a:prstGeom>
          <a:noFill/>
          <a:ln w="9525">
            <a:noFill/>
            <a:miter lim="800000"/>
            <a:headEnd/>
            <a:tailEnd/>
          </a:ln>
        </p:spPr>
      </p:pic>
      <p:sp>
        <p:nvSpPr>
          <p:cNvPr id="3" name="Oval 2"/>
          <p:cNvSpPr/>
          <p:nvPr/>
        </p:nvSpPr>
        <p:spPr>
          <a:xfrm>
            <a:off x="6416566" y="5675586"/>
            <a:ext cx="457200" cy="36260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476953" y="71499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1" name="Picture 1"/>
          <p:cNvPicPr>
            <a:picLocks noChangeAspect="1" noChangeArrowheads="1"/>
          </p:cNvPicPr>
          <p:nvPr/>
        </p:nvPicPr>
        <p:blipFill>
          <a:blip r:embed="rId2" cstate="print"/>
          <a:srcRect l="4772" t="16869" r="17241" b="29149"/>
          <a:stretch>
            <a:fillRect/>
          </a:stretch>
        </p:blipFill>
        <p:spPr bwMode="auto">
          <a:xfrm>
            <a:off x="438803" y="1529261"/>
            <a:ext cx="8245365" cy="4288221"/>
          </a:xfrm>
          <a:prstGeom prst="rect">
            <a:avLst/>
          </a:prstGeom>
          <a:noFill/>
          <a:ln w="9525">
            <a:noFill/>
            <a:miter lim="800000"/>
            <a:headEnd/>
            <a:tailEnd/>
          </a:ln>
        </p:spPr>
      </p:pic>
      <p:pic>
        <p:nvPicPr>
          <p:cNvPr id="3" name="Picture 1"/>
          <p:cNvPicPr>
            <a:picLocks noChangeAspect="1" noChangeArrowheads="1"/>
          </p:cNvPicPr>
          <p:nvPr/>
        </p:nvPicPr>
        <p:blipFill>
          <a:blip r:embed="rId2" cstate="print"/>
          <a:srcRect l="21523" t="3374" r="17241" b="90012"/>
          <a:stretch>
            <a:fillRect/>
          </a:stretch>
        </p:blipFill>
        <p:spPr bwMode="auto">
          <a:xfrm>
            <a:off x="1316467" y="199690"/>
            <a:ext cx="6474372" cy="525524"/>
          </a:xfrm>
          <a:prstGeom prst="rect">
            <a:avLst/>
          </a:prstGeom>
          <a:noFill/>
          <a:ln w="9525">
            <a:noFill/>
            <a:miter lim="800000"/>
            <a:headEnd/>
            <a:tailEnd/>
          </a:ln>
        </p:spPr>
      </p:pic>
      <p:cxnSp>
        <p:nvCxnSpPr>
          <p:cNvPr id="4" name="Straight Connector 3"/>
          <p:cNvCxnSpPr/>
          <p:nvPr/>
        </p:nvCxnSpPr>
        <p:spPr>
          <a:xfrm>
            <a:off x="476953" y="79382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060730" y="5770178"/>
            <a:ext cx="134006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cstate="print"/>
          <a:srcRect l="4422" t="3746" r="4422" b="5827"/>
          <a:stretch>
            <a:fillRect/>
          </a:stretch>
        </p:blipFill>
        <p:spPr bwMode="auto">
          <a:xfrm>
            <a:off x="327801" y="431323"/>
            <a:ext cx="8471882" cy="5952226"/>
          </a:xfrm>
          <a:prstGeom prst="rect">
            <a:avLst/>
          </a:prstGeom>
          <a:noFill/>
          <a:ln w="9525">
            <a:noFill/>
            <a:miter lim="800000"/>
            <a:headEnd/>
            <a:tailEnd/>
          </a:ln>
        </p:spPr>
      </p:pic>
      <p:sp>
        <p:nvSpPr>
          <p:cNvPr id="5" name="Rectangle 4"/>
          <p:cNvSpPr/>
          <p:nvPr/>
        </p:nvSpPr>
        <p:spPr>
          <a:xfrm>
            <a:off x="1397479" y="552091"/>
            <a:ext cx="414068" cy="258792"/>
          </a:xfrm>
          <a:prstGeom prst="rect">
            <a:avLst/>
          </a:prstGeom>
          <a:solidFill>
            <a:schemeClr val="bg1"/>
          </a:solidFill>
          <a:ln>
            <a:solidFill>
              <a:srgbClr val="FEF4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ignalling through nuclear receptors"/>
          <p:cNvPicPr>
            <a:picLocks noChangeAspect="1" noChangeArrowheads="1"/>
          </p:cNvPicPr>
          <p:nvPr/>
        </p:nvPicPr>
        <p:blipFill>
          <a:blip r:embed="rId3" cstate="print">
            <a:clrChange>
              <a:clrFrom>
                <a:srgbClr val="FFFFFF"/>
              </a:clrFrom>
              <a:clrTo>
                <a:srgbClr val="FFFFFF">
                  <a:alpha val="0"/>
                </a:srgbClr>
              </a:clrTo>
            </a:clrChange>
          </a:blip>
          <a:srcRect l="10712" t="5941" r="15871" b="17961"/>
          <a:stretch>
            <a:fillRect/>
          </a:stretch>
        </p:blipFill>
        <p:spPr bwMode="auto">
          <a:xfrm>
            <a:off x="1477108" y="1326382"/>
            <a:ext cx="5004079" cy="3898761"/>
          </a:xfrm>
          <a:prstGeom prst="rect">
            <a:avLst/>
          </a:prstGeom>
          <a:noFill/>
        </p:spPr>
      </p:pic>
      <p:cxnSp>
        <p:nvCxnSpPr>
          <p:cNvPr id="4" name="Straight Arrow Connector 3"/>
          <p:cNvCxnSpPr/>
          <p:nvPr/>
        </p:nvCxnSpPr>
        <p:spPr>
          <a:xfrm flipH="1">
            <a:off x="4169728" y="2176758"/>
            <a:ext cx="1365224" cy="20068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H="1">
            <a:off x="4537076" y="2184850"/>
            <a:ext cx="989784" cy="79110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51137" y="1775883"/>
            <a:ext cx="3431023" cy="1077218"/>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wrap="square" rtlCol="0">
            <a:spAutoFit/>
          </a:bodyPr>
          <a:lstStyle/>
          <a:p>
            <a:pPr algn="just"/>
            <a:r>
              <a:rPr lang="fr-FR" sz="1600" b="1" dirty="0" smtClean="0">
                <a:latin typeface="Calibri" pitchFamily="34" charset="0"/>
              </a:rPr>
              <a:t>Facteurs de transcription</a:t>
            </a:r>
            <a:r>
              <a:rPr lang="fr-FR" sz="1600" dirty="0" smtClean="0">
                <a:latin typeface="Calibri" pitchFamily="34" charset="0"/>
              </a:rPr>
              <a:t>: protéines régulatrices qui peuvent activer (</a:t>
            </a:r>
            <a:r>
              <a:rPr lang="fr-FR" sz="1600" dirty="0" err="1" smtClean="0">
                <a:latin typeface="Calibri" pitchFamily="34" charset="0"/>
              </a:rPr>
              <a:t>enhance</a:t>
            </a:r>
            <a:r>
              <a:rPr lang="fr-FR" sz="1600" dirty="0" smtClean="0">
                <a:latin typeface="Calibri" pitchFamily="34" charset="0"/>
              </a:rPr>
              <a:t>) et/ou réprimer (silence) la transcription.</a:t>
            </a:r>
            <a:endParaRPr lang="fr-FR" sz="1600" dirty="0">
              <a:latin typeface="Calibri" pitchFamily="34" charset="0"/>
            </a:endParaRPr>
          </a:p>
        </p:txBody>
      </p:sp>
      <p:sp>
        <p:nvSpPr>
          <p:cNvPr id="10" name="Left Arrow 9"/>
          <p:cNvSpPr/>
          <p:nvPr/>
        </p:nvSpPr>
        <p:spPr>
          <a:xfrm rot="20490951">
            <a:off x="4857493" y="3328190"/>
            <a:ext cx="1047964" cy="226032"/>
          </a:xfrm>
          <a:prstGeom prst="leftArrow">
            <a:avLst/>
          </a:prstGeom>
          <a:solidFill>
            <a:schemeClr val="accent2"/>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54188" y="3511944"/>
            <a:ext cx="1027688" cy="33986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071561" y="3843717"/>
            <a:ext cx="574535" cy="2670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228722" y="3962401"/>
            <a:ext cx="401904" cy="2616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754703" y="3714244"/>
            <a:ext cx="319635" cy="4032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V="1">
            <a:off x="909536" y="4100209"/>
            <a:ext cx="1172183" cy="1055451"/>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9" idx="2"/>
          </p:cNvCxnSpPr>
          <p:nvPr/>
        </p:nvCxnSpPr>
        <p:spPr>
          <a:xfrm flipV="1">
            <a:off x="914400" y="3851810"/>
            <a:ext cx="2253632" cy="1306788"/>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36757" y="5163854"/>
            <a:ext cx="1782484" cy="584775"/>
          </a:xfrm>
          <a:prstGeom prst="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lin ang="5400000" scaled="1"/>
            <a:tileRect/>
          </a:gradFill>
        </p:spPr>
        <p:txBody>
          <a:bodyPr wrap="square" rtlCol="0">
            <a:spAutoFit/>
          </a:bodyPr>
          <a:lstStyle/>
          <a:p>
            <a:pPr algn="just"/>
            <a:r>
              <a:rPr lang="fr-FR" sz="1600" b="1" dirty="0" smtClean="0">
                <a:latin typeface="Calibri" pitchFamily="34" charset="0"/>
              </a:rPr>
              <a:t>Facteurs associés à la transcription</a:t>
            </a:r>
            <a:endParaRPr lang="fr-FR" sz="1600" dirty="0">
              <a:latin typeface="Calibri" pitchFamily="34" charset="0"/>
            </a:endParaRPr>
          </a:p>
        </p:txBody>
      </p:sp>
      <p:pic>
        <p:nvPicPr>
          <p:cNvPr id="37" name="Picture 2" descr="Signalling through nuclear receptors"/>
          <p:cNvPicPr>
            <a:picLocks noChangeAspect="1" noChangeArrowheads="1"/>
          </p:cNvPicPr>
          <p:nvPr/>
        </p:nvPicPr>
        <p:blipFill>
          <a:blip r:embed="rId3" cstate="print">
            <a:clrChange>
              <a:clrFrom>
                <a:srgbClr val="FFFFFF"/>
              </a:clrFrom>
              <a:clrTo>
                <a:srgbClr val="FFFFFF">
                  <a:alpha val="0"/>
                </a:srgbClr>
              </a:clrTo>
            </a:clrChange>
          </a:blip>
          <a:srcRect l="24398" t="86125" r="18401" b="6226"/>
          <a:stretch>
            <a:fillRect/>
          </a:stretch>
        </p:blipFill>
        <p:spPr bwMode="auto">
          <a:xfrm>
            <a:off x="5667270" y="6078657"/>
            <a:ext cx="3104941" cy="312094"/>
          </a:xfrm>
          <a:prstGeom prst="rect">
            <a:avLst/>
          </a:prstGeom>
          <a:noFill/>
        </p:spPr>
      </p:pic>
      <p:sp>
        <p:nvSpPr>
          <p:cNvPr id="40" name="TextBox 39"/>
          <p:cNvSpPr txBox="1"/>
          <p:nvPr/>
        </p:nvSpPr>
        <p:spPr>
          <a:xfrm>
            <a:off x="422360" y="169608"/>
            <a:ext cx="8278228" cy="615553"/>
          </a:xfrm>
          <a:prstGeom prst="rect">
            <a:avLst/>
          </a:prstGeom>
          <a:noFill/>
        </p:spPr>
        <p:txBody>
          <a:bodyPr wrap="none" rtlCol="0">
            <a:spAutoFit/>
          </a:bodyPr>
          <a:lstStyle/>
          <a:p>
            <a:r>
              <a:rPr lang="fr-FR" sz="3400" dirty="0" smtClean="0">
                <a:latin typeface="Comic Sans MS" pitchFamily="66" charset="0"/>
              </a:rPr>
              <a:t>Etapes Préliminaires de la Transcription</a:t>
            </a:r>
            <a:endParaRPr lang="fr-FR" sz="3400" dirty="0">
              <a:latin typeface="Comic Sans MS" pitchFamily="66" charset="0"/>
            </a:endParaRPr>
          </a:p>
        </p:txBody>
      </p:sp>
      <p:cxnSp>
        <p:nvCxnSpPr>
          <p:cNvPr id="41" name="Straight Connector 40"/>
          <p:cNvCxnSpPr/>
          <p:nvPr/>
        </p:nvCxnSpPr>
        <p:spPr>
          <a:xfrm>
            <a:off x="484774" y="85540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88766" y="1187533"/>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9187" y="878"/>
            <a:ext cx="9052559" cy="1138773"/>
          </a:xfrm>
          <a:prstGeom prst="rect">
            <a:avLst/>
          </a:prstGeom>
          <a:noFill/>
        </p:spPr>
        <p:txBody>
          <a:bodyPr wrap="square" rtlCol="0">
            <a:spAutoFit/>
          </a:bodyPr>
          <a:lstStyle/>
          <a:p>
            <a:pPr lvl="0" indent="449263" algn="ctr" fontAlgn="base">
              <a:spcBef>
                <a:spcPct val="0"/>
              </a:spcBef>
              <a:spcAft>
                <a:spcPct val="0"/>
              </a:spcAft>
            </a:pPr>
            <a:r>
              <a:rPr lang="fr-FR" sz="3400" dirty="0" smtClean="0">
                <a:latin typeface="Comic Sans MS" pitchFamily="66" charset="0"/>
                <a:ea typeface="Times New Roman" pitchFamily="18" charset="0"/>
                <a:cs typeface="Arial" pitchFamily="34" charset="0"/>
              </a:rPr>
              <a:t>Mécanismes généraux de la Transcription par l'ARN polymérase II</a:t>
            </a:r>
          </a:p>
        </p:txBody>
      </p:sp>
      <p:sp>
        <p:nvSpPr>
          <p:cNvPr id="8" name="TextBox 7"/>
          <p:cNvSpPr txBox="1"/>
          <p:nvPr/>
        </p:nvSpPr>
        <p:spPr>
          <a:xfrm>
            <a:off x="110059" y="1401288"/>
            <a:ext cx="8916378" cy="646331"/>
          </a:xfrm>
          <a:prstGeom prst="rect">
            <a:avLst/>
          </a:prstGeom>
          <a:noFill/>
        </p:spPr>
        <p:txBody>
          <a:bodyPr wrap="square" rtlCol="0">
            <a:spAutoFit/>
          </a:bodyPr>
          <a:lstStyle/>
          <a:p>
            <a:pPr lvl="0" algn="just"/>
            <a:r>
              <a:rPr lang="fr-FR" dirty="0" smtClean="0">
                <a:latin typeface="Comic Sans MS" pitchFamily="66" charset="0"/>
                <a:ea typeface="Times New Roman" pitchFamily="18" charset="0"/>
                <a:cs typeface="Arial" pitchFamily="34" charset="0"/>
              </a:rPr>
              <a:t>La transcription des gènes se déroule selon trois phases principales: phases d’initiation, d’élongation et de terminaison.</a:t>
            </a:r>
            <a:endParaRPr lang="en-US" dirty="0">
              <a:latin typeface="Comic Sans MS" pitchFamily="66" charset="0"/>
            </a:endParaRPr>
          </a:p>
        </p:txBody>
      </p:sp>
      <p:pic>
        <p:nvPicPr>
          <p:cNvPr id="7172" name="Picture 4" descr="https://encrypted-tbn3.gstatic.com/images?q=tbn:ANd9GcSR_-ffHNh-UXmbDORf9ScUxU6htNVdNu_WlhFlJDggpAUen0MM"/>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2220" y="2052054"/>
            <a:ext cx="7668037" cy="460082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196" y="684047"/>
            <a:ext cx="8608434" cy="5970865"/>
          </a:xfrm>
          <a:prstGeom prst="rect">
            <a:avLst/>
          </a:prstGeom>
          <a:noFill/>
        </p:spPr>
        <p:txBody>
          <a:bodyPr wrap="square" rtlCol="0">
            <a:spAutoFit/>
          </a:bodyPr>
          <a:lstStyle/>
          <a:p>
            <a:pPr algn="just"/>
            <a:r>
              <a:rPr lang="en-US" sz="2400" b="1" dirty="0" smtClean="0">
                <a:solidFill>
                  <a:srgbClr val="C00000"/>
                </a:solidFill>
                <a:latin typeface="Comic Sans MS" pitchFamily="66" charset="0"/>
              </a:rPr>
              <a:t>Phase </a:t>
            </a:r>
            <a:r>
              <a:rPr lang="en-US" sz="2400" b="1" dirty="0" err="1" smtClean="0">
                <a:solidFill>
                  <a:srgbClr val="C00000"/>
                </a:solidFill>
                <a:latin typeface="Comic Sans MS" pitchFamily="66" charset="0"/>
              </a:rPr>
              <a:t>d’initiation</a:t>
            </a:r>
            <a:r>
              <a:rPr lang="en-US" sz="2400" b="1" dirty="0" smtClean="0">
                <a:solidFill>
                  <a:srgbClr val="C00000"/>
                </a:solidFill>
                <a:latin typeface="Comic Sans MS" pitchFamily="66" charset="0"/>
              </a:rPr>
              <a:t>: </a:t>
            </a:r>
          </a:p>
          <a:p>
            <a:pPr algn="just"/>
            <a:endParaRPr lang="en-US" b="1" dirty="0" smtClean="0">
              <a:solidFill>
                <a:srgbClr val="C00000"/>
              </a:solidFill>
              <a:latin typeface="Comic Sans MS" pitchFamily="66" charset="0"/>
            </a:endParaRPr>
          </a:p>
          <a:p>
            <a:pPr algn="just">
              <a:spcAft>
                <a:spcPts val="1200"/>
              </a:spcAft>
              <a:buFont typeface="Wingdings" pitchFamily="2" charset="2"/>
              <a:buChar char="Ø"/>
            </a:pPr>
            <a:r>
              <a:rPr lang="en-US" b="1" dirty="0" smtClean="0">
                <a:solidFill>
                  <a:srgbClr val="000066"/>
                </a:solidFill>
                <a:latin typeface="Comic Sans MS" pitchFamily="66" charset="0"/>
                <a:ea typeface="Times New Roman" pitchFamily="18" charset="0"/>
                <a:cs typeface="Arial" pitchFamily="34" charset="0"/>
              </a:rPr>
              <a:t> </a:t>
            </a:r>
            <a:r>
              <a:rPr lang="fr-FR" dirty="0" smtClean="0">
                <a:solidFill>
                  <a:srgbClr val="000066"/>
                </a:solidFill>
                <a:latin typeface="Arial" pitchFamily="34" charset="0"/>
                <a:ea typeface="Times New Roman" pitchFamily="18" charset="0"/>
                <a:cs typeface="Arial" pitchFamily="34" charset="0"/>
              </a:rPr>
              <a:t>L’initiation de la transcription par l’ARN polymérase II est assurée par des facteurs </a:t>
            </a:r>
            <a:r>
              <a:rPr lang="fr-FR" dirty="0" err="1" smtClean="0">
                <a:solidFill>
                  <a:srgbClr val="000066"/>
                </a:solidFill>
                <a:latin typeface="Arial" pitchFamily="34" charset="0"/>
                <a:ea typeface="Times New Roman" pitchFamily="18" charset="0"/>
                <a:cs typeface="Arial" pitchFamily="34" charset="0"/>
              </a:rPr>
              <a:t>transcriptionnels</a:t>
            </a:r>
            <a:r>
              <a:rPr lang="fr-FR" dirty="0" smtClean="0">
                <a:solidFill>
                  <a:srgbClr val="000066"/>
                </a:solidFill>
                <a:latin typeface="Arial" pitchFamily="34" charset="0"/>
                <a:ea typeface="Times New Roman" pitchFamily="18" charset="0"/>
                <a:cs typeface="Arial" pitchFamily="34" charset="0"/>
              </a:rPr>
              <a:t> (protéines).</a:t>
            </a:r>
          </a:p>
          <a:p>
            <a:pPr algn="just">
              <a:spcAft>
                <a:spcPts val="1200"/>
              </a:spcAft>
              <a:buFont typeface="Wingdings" pitchFamily="2" charset="2"/>
              <a:buChar char="Ø"/>
            </a:pPr>
            <a:r>
              <a:rPr lang="en-US" b="1" dirty="0" smtClean="0">
                <a:latin typeface="Comic Sans MS" pitchFamily="66" charset="0"/>
              </a:rPr>
              <a:t> </a:t>
            </a:r>
            <a:r>
              <a:rPr lang="fr-FR" dirty="0" smtClean="0">
                <a:solidFill>
                  <a:srgbClr val="000066"/>
                </a:solidFill>
                <a:latin typeface="Arial" pitchFamily="34" charset="0"/>
                <a:ea typeface="Times New Roman" pitchFamily="18" charset="0"/>
                <a:cs typeface="Arial" pitchFamily="34" charset="0"/>
              </a:rPr>
              <a:t>Ces facteurs s’assemblent sur une région située en amont de l’ADN à transcrire qui porte le nom de promoteur (ex. TATA box chez les eucaryotes).</a:t>
            </a:r>
          </a:p>
          <a:p>
            <a:pPr algn="just">
              <a:spcAft>
                <a:spcPts val="1200"/>
              </a:spcAft>
              <a:buFont typeface="Wingdings" pitchFamily="2" charset="2"/>
              <a:buChar char="Ø"/>
            </a:pPr>
            <a:r>
              <a:rPr lang="fr-FR" dirty="0" smtClean="0">
                <a:solidFill>
                  <a:srgbClr val="000066"/>
                </a:solidFill>
                <a:latin typeface="Arial" pitchFamily="34" charset="0"/>
                <a:ea typeface="Times New Roman" pitchFamily="18" charset="0"/>
                <a:cs typeface="Arial" pitchFamily="34" charset="0"/>
              </a:rPr>
              <a:t>Cet assemblage entraîne la formation d’un complexe d’activation qui permet la liaison de l’ARN polymérase II.</a:t>
            </a:r>
          </a:p>
          <a:p>
            <a:pPr algn="just">
              <a:spcAft>
                <a:spcPts val="1200"/>
              </a:spcAft>
              <a:buFont typeface="Wingdings" pitchFamily="2" charset="2"/>
              <a:buChar char="Ø"/>
            </a:pPr>
            <a:r>
              <a:rPr lang="fr-FR" dirty="0" smtClean="0">
                <a:solidFill>
                  <a:srgbClr val="000066"/>
                </a:solidFill>
                <a:latin typeface="Arial" pitchFamily="34" charset="0"/>
                <a:ea typeface="Times New Roman" pitchFamily="18" charset="0"/>
                <a:cs typeface="Arial" pitchFamily="34" charset="0"/>
              </a:rPr>
              <a:t>L’ensemble forme le complexe d’initiation de la transcription.</a:t>
            </a:r>
          </a:p>
          <a:p>
            <a:pPr algn="just">
              <a:spcAft>
                <a:spcPts val="1200"/>
              </a:spcAft>
              <a:buFont typeface="Wingdings" pitchFamily="2" charset="2"/>
              <a:buChar char="Ø"/>
            </a:pPr>
            <a:r>
              <a:rPr lang="fr-FR" dirty="0" smtClean="0">
                <a:solidFill>
                  <a:srgbClr val="000066"/>
                </a:solidFill>
                <a:latin typeface="Arial" pitchFamily="34" charset="0"/>
                <a:ea typeface="Times New Roman" pitchFamily="18" charset="0"/>
                <a:cs typeface="Arial" pitchFamily="34" charset="0"/>
              </a:rPr>
              <a:t>La transcription débute à 20-30 paires de base (</a:t>
            </a:r>
            <a:r>
              <a:rPr lang="fr-FR" dirty="0" err="1" smtClean="0">
                <a:solidFill>
                  <a:srgbClr val="000066"/>
                </a:solidFill>
                <a:latin typeface="Arial" pitchFamily="34" charset="0"/>
                <a:ea typeface="Times New Roman" pitchFamily="18" charset="0"/>
                <a:cs typeface="Arial" pitchFamily="34" charset="0"/>
              </a:rPr>
              <a:t>pb</a:t>
            </a:r>
            <a:r>
              <a:rPr lang="fr-FR" dirty="0" smtClean="0">
                <a:solidFill>
                  <a:srgbClr val="000066"/>
                </a:solidFill>
                <a:latin typeface="Arial" pitchFamily="34" charset="0"/>
                <a:ea typeface="Times New Roman" pitchFamily="18" charset="0"/>
                <a:cs typeface="Arial" pitchFamily="34" charset="0"/>
              </a:rPr>
              <a:t>) en aval de la boite TATA, au site d’initiation de la transcription (ATG), qui par convention est appelé +1.</a:t>
            </a:r>
          </a:p>
          <a:p>
            <a:pPr algn="just">
              <a:spcAft>
                <a:spcPts val="1200"/>
              </a:spcAft>
              <a:buFont typeface="Wingdings" pitchFamily="2" charset="2"/>
              <a:buChar char="Ø"/>
            </a:pPr>
            <a:r>
              <a:rPr lang="fr-FR" dirty="0" smtClean="0">
                <a:solidFill>
                  <a:srgbClr val="000066"/>
                </a:solidFill>
                <a:latin typeface="Arial" pitchFamily="34" charset="0"/>
                <a:ea typeface="Times New Roman" pitchFamily="18" charset="0"/>
                <a:cs typeface="Arial" pitchFamily="34" charset="0"/>
              </a:rPr>
              <a:t>Le complexe d’initiation de la transcription va catalyser la formation de la première liaison </a:t>
            </a:r>
            <a:r>
              <a:rPr lang="fr-FR" dirty="0" err="1" smtClean="0">
                <a:solidFill>
                  <a:srgbClr val="000066"/>
                </a:solidFill>
                <a:latin typeface="Arial" pitchFamily="34" charset="0"/>
                <a:ea typeface="Times New Roman" pitchFamily="18" charset="0"/>
                <a:cs typeface="Arial" pitchFamily="34" charset="0"/>
              </a:rPr>
              <a:t>phosphodiester</a:t>
            </a:r>
            <a:r>
              <a:rPr lang="fr-FR" dirty="0" smtClean="0">
                <a:solidFill>
                  <a:srgbClr val="000066"/>
                </a:solidFill>
                <a:latin typeface="Arial" pitchFamily="34" charset="0"/>
                <a:ea typeface="Times New Roman" pitchFamily="18" charset="0"/>
                <a:cs typeface="Arial" pitchFamily="34" charset="0"/>
              </a:rPr>
              <a:t> entre les deux premiers nucléotides de l ’ARN messager (</a:t>
            </a:r>
            <a:r>
              <a:rPr lang="fr-FR" dirty="0" err="1" smtClean="0">
                <a:solidFill>
                  <a:srgbClr val="000066"/>
                </a:solidFill>
                <a:latin typeface="Arial" pitchFamily="34" charset="0"/>
                <a:ea typeface="Times New Roman" pitchFamily="18" charset="0"/>
                <a:cs typeface="Arial" pitchFamily="34" charset="0"/>
              </a:rPr>
              <a:t>ARNm</a:t>
            </a:r>
            <a:r>
              <a:rPr lang="fr-FR" dirty="0" smtClean="0">
                <a:solidFill>
                  <a:srgbClr val="000066"/>
                </a:solidFill>
                <a:latin typeface="Arial" pitchFamily="34" charset="0"/>
                <a:ea typeface="Times New Roman" pitchFamily="18" charset="0"/>
                <a:cs typeface="Arial" pitchFamily="34" charset="0"/>
              </a:rPr>
              <a:t>).</a:t>
            </a:r>
          </a:p>
          <a:p>
            <a:pPr algn="just">
              <a:buFont typeface="Wingdings" pitchFamily="2" charset="2"/>
              <a:buChar char="Ø"/>
            </a:pPr>
            <a:r>
              <a:rPr lang="fr-FR" dirty="0" smtClean="0">
                <a:solidFill>
                  <a:srgbClr val="000066"/>
                </a:solidFill>
                <a:latin typeface="Arial" pitchFamily="34" charset="0"/>
                <a:ea typeface="Times New Roman" pitchFamily="18" charset="0"/>
                <a:cs typeface="Arial" pitchFamily="34" charset="0"/>
              </a:rPr>
              <a:t>L’ARN polymérase II se déplace ensuite le long de l’ADN en ouvrant une partie de la molécule d’ADN par déroulement de la double hélice sur une courte distance en formant une boucle de transcription.</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65016" y="615140"/>
            <a:ext cx="7813964" cy="5769035"/>
            <a:chOff x="665016" y="615140"/>
            <a:chExt cx="7813964" cy="5769035"/>
          </a:xfrm>
        </p:grpSpPr>
        <p:pic>
          <p:nvPicPr>
            <p:cNvPr id="38914" name="Picture 2"/>
            <p:cNvPicPr>
              <a:picLocks noChangeAspect="1" noChangeArrowheads="1"/>
            </p:cNvPicPr>
            <p:nvPr/>
          </p:nvPicPr>
          <p:blipFill>
            <a:blip r:embed="rId2" cstate="print"/>
            <a:srcRect l="1798" t="4020" r="3428" b="2661"/>
            <a:stretch>
              <a:fillRect/>
            </a:stretch>
          </p:blipFill>
          <p:spPr bwMode="auto">
            <a:xfrm>
              <a:off x="665016" y="615140"/>
              <a:ext cx="7813964" cy="5752407"/>
            </a:xfrm>
            <a:prstGeom prst="rect">
              <a:avLst/>
            </a:prstGeom>
            <a:noFill/>
            <a:ln w="9525">
              <a:noFill/>
              <a:miter lim="800000"/>
              <a:headEnd/>
              <a:tailEnd/>
            </a:ln>
          </p:spPr>
        </p:pic>
        <p:sp>
          <p:nvSpPr>
            <p:cNvPr id="3" name="Rectangle 2"/>
            <p:cNvSpPr/>
            <p:nvPr/>
          </p:nvSpPr>
          <p:spPr>
            <a:xfrm>
              <a:off x="8246225" y="6101542"/>
              <a:ext cx="199506" cy="2826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158" y="653143"/>
            <a:ext cx="8865361" cy="3139321"/>
          </a:xfrm>
          <a:prstGeom prst="rect">
            <a:avLst/>
          </a:prstGeom>
          <a:noFill/>
        </p:spPr>
        <p:txBody>
          <a:bodyPr wrap="square" rtlCol="0">
            <a:spAutoFit/>
          </a:bodyPr>
          <a:lstStyle/>
          <a:p>
            <a:pPr algn="just"/>
            <a:r>
              <a:rPr lang="en-US" sz="2400" b="1" dirty="0" smtClean="0">
                <a:solidFill>
                  <a:srgbClr val="C00000"/>
                </a:solidFill>
                <a:latin typeface="Comic Sans MS" pitchFamily="66" charset="0"/>
              </a:rPr>
              <a:t>Phase </a:t>
            </a:r>
            <a:r>
              <a:rPr lang="en-US" sz="2400" b="1" dirty="0" err="1" smtClean="0">
                <a:solidFill>
                  <a:srgbClr val="C00000"/>
                </a:solidFill>
                <a:latin typeface="Comic Sans MS" pitchFamily="66" charset="0"/>
              </a:rPr>
              <a:t>d’elongation</a:t>
            </a:r>
            <a:r>
              <a:rPr lang="en-US" sz="2400" b="1" dirty="0" smtClean="0">
                <a:solidFill>
                  <a:srgbClr val="C00000"/>
                </a:solidFill>
                <a:latin typeface="Comic Sans MS" pitchFamily="66" charset="0"/>
              </a:rPr>
              <a:t>: </a:t>
            </a:r>
            <a:endParaRPr lang="en-US" sz="2400" b="1" dirty="0" smtClean="0">
              <a:solidFill>
                <a:srgbClr val="C00000"/>
              </a:solidFill>
              <a:latin typeface="Comic Sans MS" pitchFamily="66" charset="0"/>
            </a:endParaRPr>
          </a:p>
          <a:p>
            <a:pPr algn="just"/>
            <a:endParaRPr lang="en-US" b="1" dirty="0" smtClean="0">
              <a:solidFill>
                <a:srgbClr val="C00000"/>
              </a:solidFill>
              <a:latin typeface="Comic Sans MS" pitchFamily="66" charset="0"/>
            </a:endParaRPr>
          </a:p>
          <a:p>
            <a:pPr lvl="0" algn="just">
              <a:spcAft>
                <a:spcPts val="1200"/>
              </a:spcAft>
              <a:buFont typeface="Wingdings" pitchFamily="2" charset="2"/>
              <a:buChar char="Ø"/>
            </a:pPr>
            <a:r>
              <a:rPr lang="fr-FR" dirty="0" smtClean="0">
                <a:solidFill>
                  <a:srgbClr val="000066"/>
                </a:solidFill>
                <a:latin typeface="Arial" pitchFamily="34" charset="0"/>
                <a:ea typeface="Times New Roman" pitchFamily="18" charset="0"/>
                <a:cs typeface="Arial" pitchFamily="34" charset="0"/>
              </a:rPr>
              <a:t> </a:t>
            </a:r>
            <a:r>
              <a:rPr lang="fr-FR" dirty="0" smtClean="0">
                <a:solidFill>
                  <a:srgbClr val="000066"/>
                </a:solidFill>
                <a:latin typeface="Comic Sans MS" pitchFamily="66" charset="0"/>
                <a:ea typeface="Times New Roman" pitchFamily="18" charset="0"/>
                <a:cs typeface="Arial" pitchFamily="34" charset="0"/>
              </a:rPr>
              <a:t>La boucle de transcription se déplace dans le sens 3’-5’ du brin matriciel et la chaîne d’</a:t>
            </a:r>
            <a:r>
              <a:rPr lang="fr-FR" dirty="0" err="1" smtClean="0">
                <a:solidFill>
                  <a:srgbClr val="000066"/>
                </a:solidFill>
                <a:latin typeface="Comic Sans MS" pitchFamily="66" charset="0"/>
                <a:ea typeface="Times New Roman" pitchFamily="18" charset="0"/>
                <a:cs typeface="Arial" pitchFamily="34" charset="0"/>
              </a:rPr>
              <a:t>ARNm</a:t>
            </a:r>
            <a:r>
              <a:rPr lang="fr-FR" dirty="0" smtClean="0">
                <a:solidFill>
                  <a:srgbClr val="000066"/>
                </a:solidFill>
                <a:latin typeface="Comic Sans MS" pitchFamily="66" charset="0"/>
                <a:ea typeface="Times New Roman" pitchFamily="18" charset="0"/>
                <a:cs typeface="Arial" pitchFamily="34" charset="0"/>
              </a:rPr>
              <a:t> s’allonge dans le sens 5’-3’.</a:t>
            </a:r>
          </a:p>
          <a:p>
            <a:pPr lvl="0" algn="just">
              <a:spcAft>
                <a:spcPts val="1200"/>
              </a:spcAft>
              <a:buFont typeface="Wingdings" pitchFamily="2" charset="2"/>
              <a:buChar char="Ø"/>
            </a:pPr>
            <a:r>
              <a:rPr lang="fr-FR" dirty="0" smtClean="0">
                <a:solidFill>
                  <a:srgbClr val="000066"/>
                </a:solidFill>
                <a:latin typeface="Comic Sans MS" pitchFamily="66" charset="0"/>
                <a:ea typeface="Times New Roman" pitchFamily="18" charset="0"/>
                <a:cs typeface="Arial" pitchFamily="34" charset="0"/>
              </a:rPr>
              <a:t> L’élongation de la molécule d’</a:t>
            </a:r>
            <a:r>
              <a:rPr lang="fr-FR" dirty="0" err="1" smtClean="0">
                <a:solidFill>
                  <a:srgbClr val="000066"/>
                </a:solidFill>
                <a:latin typeface="Comic Sans MS" pitchFamily="66" charset="0"/>
                <a:ea typeface="Times New Roman" pitchFamily="18" charset="0"/>
                <a:cs typeface="Arial" pitchFamily="34" charset="0"/>
              </a:rPr>
              <a:t>ARNm</a:t>
            </a:r>
            <a:r>
              <a:rPr lang="fr-FR" dirty="0" smtClean="0">
                <a:solidFill>
                  <a:srgbClr val="000066"/>
                </a:solidFill>
                <a:latin typeface="Comic Sans MS" pitchFamily="66" charset="0"/>
                <a:ea typeface="Times New Roman" pitchFamily="18" charset="0"/>
                <a:cs typeface="Arial" pitchFamily="34" charset="0"/>
              </a:rPr>
              <a:t> se fait par l’appariement des bases complémentaires et par l’addition successive de nucléotides 5’ triphosphates.</a:t>
            </a:r>
          </a:p>
          <a:p>
            <a:pPr lvl="0" algn="just">
              <a:spcAft>
                <a:spcPts val="1200"/>
              </a:spcAft>
              <a:buFont typeface="Wingdings" pitchFamily="2" charset="2"/>
              <a:buChar char="Ø"/>
            </a:pPr>
            <a:r>
              <a:rPr lang="fr-FR" dirty="0" smtClean="0">
                <a:solidFill>
                  <a:srgbClr val="000066"/>
                </a:solidFill>
                <a:latin typeface="Comic Sans MS" pitchFamily="66" charset="0"/>
                <a:ea typeface="Times New Roman" pitchFamily="18" charset="0"/>
                <a:cs typeface="Arial" pitchFamily="34" charset="0"/>
              </a:rPr>
              <a:t> Des facteurs supplémentaires appelés facteurs d’élongation sont nécessaires au déplacement de l’ ARN polymérase II.</a:t>
            </a:r>
          </a:p>
          <a:p>
            <a:pPr lvl="0" algn="just">
              <a:buFont typeface="Wingdings" pitchFamily="2" charset="2"/>
              <a:buChar char="Ø"/>
            </a:pPr>
            <a:r>
              <a:rPr lang="fr-FR" dirty="0" smtClean="0">
                <a:solidFill>
                  <a:srgbClr val="000066"/>
                </a:solidFill>
                <a:latin typeface="Comic Sans MS" pitchFamily="66" charset="0"/>
                <a:ea typeface="Times New Roman" pitchFamily="18" charset="0"/>
                <a:cs typeface="Arial" pitchFamily="34" charset="0"/>
              </a:rPr>
              <a:t> L’ADN lu se rembobine immédiatement après la lecture.</a:t>
            </a:r>
            <a:endParaRPr lang="en-US" dirty="0">
              <a:latin typeface="Comic Sans MS" pitchFamily="66" charset="0"/>
            </a:endParaRPr>
          </a:p>
        </p:txBody>
      </p:sp>
      <p:sp>
        <p:nvSpPr>
          <p:cNvPr id="4" name="TextBox 3"/>
          <p:cNvSpPr txBox="1"/>
          <p:nvPr/>
        </p:nvSpPr>
        <p:spPr>
          <a:xfrm>
            <a:off x="134158" y="4349043"/>
            <a:ext cx="8865361" cy="2000548"/>
          </a:xfrm>
          <a:prstGeom prst="rect">
            <a:avLst/>
          </a:prstGeom>
          <a:noFill/>
        </p:spPr>
        <p:txBody>
          <a:bodyPr wrap="square" rtlCol="0">
            <a:spAutoFit/>
          </a:bodyPr>
          <a:lstStyle/>
          <a:p>
            <a:pPr algn="just"/>
            <a:r>
              <a:rPr lang="en-US" sz="2400" b="1" dirty="0" smtClean="0">
                <a:solidFill>
                  <a:srgbClr val="C00000"/>
                </a:solidFill>
                <a:latin typeface="Comic Sans MS" pitchFamily="66" charset="0"/>
              </a:rPr>
              <a:t>Phase de </a:t>
            </a:r>
            <a:r>
              <a:rPr lang="en-US" sz="2400" b="1" dirty="0" err="1" smtClean="0">
                <a:solidFill>
                  <a:srgbClr val="C00000"/>
                </a:solidFill>
                <a:latin typeface="Comic Sans MS" pitchFamily="66" charset="0"/>
              </a:rPr>
              <a:t>terminaison</a:t>
            </a:r>
            <a:r>
              <a:rPr lang="en-US" sz="2400" b="1" dirty="0" smtClean="0">
                <a:solidFill>
                  <a:srgbClr val="C00000"/>
                </a:solidFill>
                <a:latin typeface="Comic Sans MS" pitchFamily="66" charset="0"/>
              </a:rPr>
              <a:t>:</a:t>
            </a:r>
          </a:p>
          <a:p>
            <a:pPr algn="just"/>
            <a:endParaRPr lang="en-US" b="1" dirty="0" smtClean="0">
              <a:solidFill>
                <a:srgbClr val="C00000"/>
              </a:solidFill>
              <a:latin typeface="Comic Sans MS" pitchFamily="66" charset="0"/>
            </a:endParaRPr>
          </a:p>
          <a:p>
            <a:pPr lvl="0" algn="just">
              <a:spcAft>
                <a:spcPts val="1200"/>
              </a:spcAft>
              <a:buFont typeface="Wingdings" pitchFamily="2" charset="2"/>
              <a:buChar char="Ø"/>
            </a:pPr>
            <a:r>
              <a:rPr lang="fr-FR" dirty="0" smtClean="0">
                <a:solidFill>
                  <a:srgbClr val="000066"/>
                </a:solidFill>
                <a:latin typeface="Arial" pitchFamily="34" charset="0"/>
                <a:ea typeface="Times New Roman" pitchFamily="18" charset="0"/>
                <a:cs typeface="Arial" pitchFamily="34" charset="0"/>
              </a:rPr>
              <a:t> </a:t>
            </a:r>
            <a:r>
              <a:rPr lang="fr-FR" dirty="0" smtClean="0">
                <a:solidFill>
                  <a:srgbClr val="000066"/>
                </a:solidFill>
                <a:latin typeface="Comic Sans MS" pitchFamily="66" charset="0"/>
                <a:ea typeface="Times New Roman" pitchFamily="18" charset="0"/>
                <a:cs typeface="Arial" pitchFamily="34" charset="0"/>
              </a:rPr>
              <a:t>La terminaison de la transcription est encore mal connue. </a:t>
            </a:r>
          </a:p>
          <a:p>
            <a:pPr lvl="0" algn="just">
              <a:buFont typeface="Wingdings" pitchFamily="2" charset="2"/>
              <a:buChar char="Ø"/>
            </a:pPr>
            <a:r>
              <a:rPr lang="fr-FR" dirty="0" smtClean="0">
                <a:solidFill>
                  <a:srgbClr val="000066"/>
                </a:solidFill>
                <a:latin typeface="Comic Sans MS" pitchFamily="66" charset="0"/>
                <a:ea typeface="Times New Roman" pitchFamily="18" charset="0"/>
                <a:cs typeface="Arial" pitchFamily="34" charset="0"/>
              </a:rPr>
              <a:t> L’ARN polymérase II continue à transcrire jusqu’à plus de 1000pb (non traduit), jusqu'à ce qu'elle rencontre des sites localisés dans des régions dont la nature est peu connue</a:t>
            </a:r>
            <a:r>
              <a:rPr lang="fr-FR" dirty="0" smtClean="0">
                <a:solidFill>
                  <a:srgbClr val="660000"/>
                </a:solidFill>
                <a:latin typeface="Comic Sans MS" pitchFamily="66" charset="0"/>
                <a:ea typeface="Times New Roman" pitchFamily="18" charset="0"/>
                <a:cs typeface="Arial" pitchFamily="34" charset="0"/>
              </a:rPr>
              <a:t>.</a:t>
            </a:r>
            <a:endParaRPr lang="en-US"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2" cstate="print">
            <a:clrChange>
              <a:clrFrom>
                <a:srgbClr val="FFFFFF"/>
              </a:clrFrom>
              <a:clrTo>
                <a:srgbClr val="FFFFFF">
                  <a:alpha val="0"/>
                </a:srgbClr>
              </a:clrTo>
            </a:clrChange>
          </a:blip>
          <a:srcRect l="1656" t="6334" r="3738" b="7104"/>
          <a:stretch>
            <a:fillRect/>
          </a:stretch>
        </p:blipFill>
        <p:spPr bwMode="auto">
          <a:xfrm>
            <a:off x="410550" y="597156"/>
            <a:ext cx="8311483" cy="57103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clrChange>
              <a:clrFrom>
                <a:srgbClr val="FFFFFF"/>
              </a:clrFrom>
              <a:clrTo>
                <a:srgbClr val="FFFFFF">
                  <a:alpha val="0"/>
                </a:srgbClr>
              </a:clrTo>
            </a:clrChange>
          </a:blip>
          <a:srcRect l="10832" t="78534" r="9537" b="8765"/>
          <a:stretch>
            <a:fillRect/>
          </a:stretch>
        </p:blipFill>
        <p:spPr bwMode="auto">
          <a:xfrm>
            <a:off x="630476" y="5562600"/>
            <a:ext cx="7874000" cy="889861"/>
          </a:xfrm>
          <a:prstGeom prst="rect">
            <a:avLst/>
          </a:prstGeom>
          <a:noFill/>
          <a:ln w="9525">
            <a:noFill/>
            <a:miter lim="800000"/>
            <a:headEnd/>
            <a:tailEnd/>
          </a:ln>
        </p:spPr>
      </p:pic>
      <p:cxnSp>
        <p:nvCxnSpPr>
          <p:cNvPr id="3" name="Straight Connector 2"/>
          <p:cNvCxnSpPr/>
          <p:nvPr/>
        </p:nvCxnSpPr>
        <p:spPr>
          <a:xfrm>
            <a:off x="488766" y="1045639"/>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57649" y="48176"/>
            <a:ext cx="9438587" cy="954107"/>
          </a:xfrm>
          <a:prstGeom prst="rect">
            <a:avLst/>
          </a:prstGeom>
          <a:noFill/>
        </p:spPr>
        <p:txBody>
          <a:bodyPr wrap="square" rtlCol="0">
            <a:spAutoFit/>
          </a:bodyPr>
          <a:lstStyle/>
          <a:p>
            <a:pPr lvl="0" indent="449263" algn="ctr" fontAlgn="base">
              <a:spcBef>
                <a:spcPct val="0"/>
              </a:spcBef>
              <a:spcAft>
                <a:spcPct val="0"/>
              </a:spcAft>
            </a:pPr>
            <a:r>
              <a:rPr lang="fr-FR" sz="2800" b="1" dirty="0" smtClean="0">
                <a:latin typeface="Comic Sans MS" pitchFamily="66" charset="0"/>
                <a:ea typeface="Times New Roman" pitchFamily="18" charset="0"/>
                <a:cs typeface="Arial" pitchFamily="34" charset="0"/>
              </a:rPr>
              <a:t>Maturation de l’</a:t>
            </a:r>
            <a:r>
              <a:rPr lang="fr-FR" sz="2800" b="1" dirty="0" err="1" smtClean="0">
                <a:latin typeface="Comic Sans MS" pitchFamily="66" charset="0"/>
                <a:ea typeface="Times New Roman" pitchFamily="18" charset="0"/>
                <a:cs typeface="Arial" pitchFamily="34" charset="0"/>
              </a:rPr>
              <a:t>ARNm</a:t>
            </a:r>
            <a:r>
              <a:rPr lang="fr-FR" sz="2800" b="1" dirty="0" smtClean="0">
                <a:latin typeface="Comic Sans MS" pitchFamily="66" charset="0"/>
                <a:ea typeface="Times New Roman" pitchFamily="18" charset="0"/>
                <a:cs typeface="Arial" pitchFamily="34" charset="0"/>
              </a:rPr>
              <a:t> </a:t>
            </a:r>
            <a:r>
              <a:rPr lang="fr-FR" sz="2000" b="1" dirty="0" smtClean="0">
                <a:latin typeface="Comic Sans MS" pitchFamily="66" charset="0"/>
                <a:ea typeface="Times New Roman" pitchFamily="18" charset="0"/>
                <a:cs typeface="Arial" pitchFamily="34" charset="0"/>
              </a:rPr>
              <a:t>(spécificité des eucaryotes)</a:t>
            </a:r>
            <a:r>
              <a:rPr lang="fr-FR" sz="2800" b="1" dirty="0" smtClean="0">
                <a:latin typeface="Comic Sans MS" pitchFamily="66" charset="0"/>
                <a:ea typeface="Times New Roman" pitchFamily="18" charset="0"/>
                <a:cs typeface="Arial" pitchFamily="34" charset="0"/>
              </a:rPr>
              <a:t>:</a:t>
            </a:r>
            <a:endParaRPr lang="fr-FR" sz="2000" b="1" dirty="0" smtClean="0">
              <a:latin typeface="Comic Sans MS" pitchFamily="66" charset="0"/>
              <a:ea typeface="Times New Roman" pitchFamily="18" charset="0"/>
              <a:cs typeface="Arial" pitchFamily="34" charset="0"/>
            </a:endParaRPr>
          </a:p>
          <a:p>
            <a:pPr lvl="0" indent="449263" algn="ctr" fontAlgn="base">
              <a:spcBef>
                <a:spcPct val="0"/>
              </a:spcBef>
              <a:spcAft>
                <a:spcPct val="0"/>
              </a:spcAft>
            </a:pPr>
            <a:r>
              <a:rPr lang="fr-FR" sz="2800" b="1" dirty="0" smtClean="0">
                <a:latin typeface="Comic Sans MS" pitchFamily="66" charset="0"/>
                <a:ea typeface="Times New Roman" pitchFamily="18" charset="0"/>
                <a:cs typeface="Arial" pitchFamily="34" charset="0"/>
              </a:rPr>
              <a:t>1) L’ajout de la coiffe en 5’ (</a:t>
            </a:r>
            <a:r>
              <a:rPr lang="fr-FR" sz="2800" b="1" dirty="0" err="1" smtClean="0">
                <a:latin typeface="Comic Sans MS" pitchFamily="66" charset="0"/>
                <a:ea typeface="Times New Roman" pitchFamily="18" charset="0"/>
                <a:cs typeface="Arial" pitchFamily="34" charset="0"/>
              </a:rPr>
              <a:t>Capping</a:t>
            </a:r>
            <a:r>
              <a:rPr lang="fr-FR" sz="2800" b="1" dirty="0" smtClean="0">
                <a:latin typeface="Comic Sans MS" pitchFamily="66" charset="0"/>
                <a:ea typeface="Times New Roman" pitchFamily="18" charset="0"/>
                <a:cs typeface="Arial" pitchFamily="34" charset="0"/>
              </a:rPr>
              <a:t>)</a:t>
            </a:r>
          </a:p>
        </p:txBody>
      </p:sp>
      <p:pic>
        <p:nvPicPr>
          <p:cNvPr id="5" name="Picture 2"/>
          <p:cNvPicPr>
            <a:picLocks noChangeAspect="1" noChangeArrowheads="1"/>
          </p:cNvPicPr>
          <p:nvPr/>
        </p:nvPicPr>
        <p:blipFill>
          <a:blip r:embed="rId2" cstate="print">
            <a:clrChange>
              <a:clrFrom>
                <a:srgbClr val="FFFFFF"/>
              </a:clrFrom>
              <a:clrTo>
                <a:srgbClr val="FFFFFF">
                  <a:alpha val="0"/>
                </a:srgbClr>
              </a:clrTo>
            </a:clrChange>
          </a:blip>
          <a:srcRect l="6374" t="14526" r="5941" b="24185"/>
          <a:stretch>
            <a:fillRect/>
          </a:stretch>
        </p:blipFill>
        <p:spPr bwMode="auto">
          <a:xfrm>
            <a:off x="232251" y="1230341"/>
            <a:ext cx="8670450" cy="4294159"/>
          </a:xfrm>
          <a:prstGeom prst="rect">
            <a:avLst/>
          </a:prstGeom>
          <a:noFill/>
          <a:ln w="9525">
            <a:noFill/>
            <a:miter lim="800000"/>
            <a:headEnd/>
            <a:tailEnd/>
          </a:ln>
        </p:spPr>
      </p:pic>
      <p:pic>
        <p:nvPicPr>
          <p:cNvPr id="6" name="Picture 2"/>
          <p:cNvPicPr>
            <a:picLocks noChangeAspect="1" noChangeArrowheads="1"/>
          </p:cNvPicPr>
          <p:nvPr/>
        </p:nvPicPr>
        <p:blipFill>
          <a:blip r:embed="rId2" cstate="print">
            <a:clrChange>
              <a:clrFrom>
                <a:srgbClr val="FFFFFF"/>
              </a:clrFrom>
              <a:clrTo>
                <a:srgbClr val="FFFFFF">
                  <a:alpha val="0"/>
                </a:srgbClr>
              </a:clrTo>
            </a:clrChange>
          </a:blip>
          <a:srcRect l="10832" t="91198" r="42503" b="6240"/>
          <a:stretch>
            <a:fillRect/>
          </a:stretch>
        </p:blipFill>
        <p:spPr bwMode="auto">
          <a:xfrm>
            <a:off x="2879887" y="6271647"/>
            <a:ext cx="4614337" cy="179522"/>
          </a:xfrm>
          <a:prstGeom prst="rect">
            <a:avLst/>
          </a:prstGeom>
          <a:noFill/>
          <a:ln w="9525">
            <a:noFill/>
            <a:miter lim="800000"/>
            <a:headEnd/>
            <a:tailEnd/>
          </a:ln>
        </p:spPr>
      </p:pic>
      <p:sp>
        <p:nvSpPr>
          <p:cNvPr id="7" name="TextBox 6"/>
          <p:cNvSpPr txBox="1"/>
          <p:nvPr/>
        </p:nvSpPr>
        <p:spPr>
          <a:xfrm>
            <a:off x="592666" y="6424022"/>
            <a:ext cx="6570132" cy="276999"/>
          </a:xfrm>
          <a:prstGeom prst="rect">
            <a:avLst/>
          </a:prstGeom>
          <a:noFill/>
        </p:spPr>
        <p:txBody>
          <a:bodyPr wrap="square" rtlCol="0">
            <a:spAutoFit/>
          </a:bodyPr>
          <a:lstStyle/>
          <a:p>
            <a:r>
              <a:rPr lang="fr-FR" sz="1200" b="1" dirty="0" smtClean="0">
                <a:solidFill>
                  <a:srgbClr val="FF0000"/>
                </a:solidFill>
                <a:latin typeface="Arial" pitchFamily="34" charset="0"/>
                <a:cs typeface="Arial" pitchFamily="34" charset="0"/>
              </a:rPr>
              <a:t>!!!</a:t>
            </a:r>
            <a:r>
              <a:rPr lang="fr-FR" sz="1200" b="1" dirty="0" smtClean="0">
                <a:solidFill>
                  <a:schemeClr val="accent5">
                    <a:lumMod val="75000"/>
                  </a:schemeClr>
                </a:solidFill>
                <a:latin typeface="Arial" pitchFamily="34" charset="0"/>
                <a:cs typeface="Arial" pitchFamily="34" charset="0"/>
              </a:rPr>
              <a:t> </a:t>
            </a:r>
            <a:r>
              <a:rPr lang="fr-FR" sz="1000" b="1" dirty="0" smtClean="0">
                <a:solidFill>
                  <a:schemeClr val="accent5">
                    <a:lumMod val="75000"/>
                  </a:schemeClr>
                </a:solidFill>
                <a:latin typeface="Arial" pitchFamily="34" charset="0"/>
                <a:cs typeface="Arial" pitchFamily="34" charset="0"/>
              </a:rPr>
              <a:t>Cette coiffe empêche la dégradation de l’ARN par une </a:t>
            </a:r>
            <a:r>
              <a:rPr lang="fr-FR" sz="1000" b="1" dirty="0" err="1" smtClean="0">
                <a:solidFill>
                  <a:schemeClr val="accent5">
                    <a:lumMod val="75000"/>
                  </a:schemeClr>
                </a:solidFill>
                <a:latin typeface="Arial" pitchFamily="34" charset="0"/>
                <a:cs typeface="Arial" pitchFamily="34" charset="0"/>
              </a:rPr>
              <a:t>exonucléase</a:t>
            </a:r>
            <a:r>
              <a:rPr lang="fr-FR" sz="1000" b="1" dirty="0" smtClean="0">
                <a:solidFill>
                  <a:schemeClr val="accent5">
                    <a:lumMod val="75000"/>
                  </a:schemeClr>
                </a:solidFill>
                <a:latin typeface="Arial" pitchFamily="34" charset="0"/>
                <a:cs typeface="Arial" pitchFamily="34" charset="0"/>
              </a:rPr>
              <a:t> 5’3’ (ce qui augmente sa demi-vie).</a:t>
            </a:r>
            <a:endParaRPr lang="en-US" sz="1000" b="1" dirty="0">
              <a:solidFill>
                <a:schemeClr val="accent5">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cstate="print"/>
          <a:srcRect l="22580" t="14538" r="20427" b="19194"/>
          <a:stretch>
            <a:fillRect/>
          </a:stretch>
        </p:blipFill>
        <p:spPr bwMode="auto">
          <a:xfrm>
            <a:off x="2044927" y="779911"/>
            <a:ext cx="5020888" cy="4107999"/>
          </a:xfrm>
          <a:prstGeom prst="rect">
            <a:avLst/>
          </a:prstGeom>
          <a:noFill/>
          <a:ln w="9525">
            <a:noFill/>
            <a:miter lim="800000"/>
            <a:headEnd/>
            <a:tailEnd/>
          </a:ln>
        </p:spPr>
      </p:pic>
      <p:sp>
        <p:nvSpPr>
          <p:cNvPr id="3" name="TextBox 2"/>
          <p:cNvSpPr txBox="1"/>
          <p:nvPr/>
        </p:nvSpPr>
        <p:spPr>
          <a:xfrm>
            <a:off x="99756" y="4946825"/>
            <a:ext cx="8927869" cy="1754326"/>
          </a:xfrm>
          <a:prstGeom prst="rect">
            <a:avLst/>
          </a:prstGeom>
          <a:noFill/>
        </p:spPr>
        <p:txBody>
          <a:bodyPr wrap="square" rtlCol="0">
            <a:spAutoFit/>
          </a:bodyPr>
          <a:lstStyle/>
          <a:p>
            <a:pPr algn="just"/>
            <a:r>
              <a:rPr lang="fr-FR" b="1" dirty="0" smtClean="0">
                <a:latin typeface="Comic Sans MS" pitchFamily="66" charset="0"/>
              </a:rPr>
              <a:t>L’extrémité 3’ de la plupart des </a:t>
            </a:r>
            <a:r>
              <a:rPr lang="fr-FR" b="1" dirty="0" err="1" smtClean="0">
                <a:latin typeface="Comic Sans MS" pitchFamily="66" charset="0"/>
              </a:rPr>
              <a:t>ARNm</a:t>
            </a:r>
            <a:r>
              <a:rPr lang="fr-FR" b="1" dirty="0" smtClean="0">
                <a:latin typeface="Comic Sans MS" pitchFamily="66" charset="0"/>
              </a:rPr>
              <a:t> eucaryotes est </a:t>
            </a:r>
            <a:r>
              <a:rPr lang="fr-FR" b="1" dirty="0" err="1" smtClean="0">
                <a:latin typeface="Comic Sans MS" pitchFamily="66" charset="0"/>
              </a:rPr>
              <a:t>polyadénylée</a:t>
            </a:r>
            <a:r>
              <a:rPr lang="fr-FR" b="1" dirty="0" smtClean="0">
                <a:latin typeface="Comic Sans MS" pitchFamily="66" charset="0"/>
              </a:rPr>
              <a:t>. </a:t>
            </a:r>
          </a:p>
          <a:p>
            <a:pPr algn="just"/>
            <a:r>
              <a:rPr lang="fr-FR" dirty="0" smtClean="0">
                <a:latin typeface="Comic Sans MS" pitchFamily="66" charset="0"/>
              </a:rPr>
              <a:t>Une fois la transcription achevée, l’</a:t>
            </a:r>
            <a:r>
              <a:rPr lang="fr-FR" dirty="0" err="1" smtClean="0">
                <a:latin typeface="Comic Sans MS" pitchFamily="66" charset="0"/>
              </a:rPr>
              <a:t>ARNm</a:t>
            </a:r>
            <a:r>
              <a:rPr lang="fr-FR" dirty="0" smtClean="0">
                <a:latin typeface="Comic Sans MS" pitchFamily="66" charset="0"/>
              </a:rPr>
              <a:t> sera clivé 15-30 nucléotides en aval de la séquence signal, puis des AMP seront ajoutés par une poly(A) polymérase pour former une queue poly(A).</a:t>
            </a:r>
          </a:p>
          <a:p>
            <a:pPr algn="just"/>
            <a:r>
              <a:rPr lang="fr-FR" dirty="0" smtClean="0">
                <a:latin typeface="Comic Sans MS" pitchFamily="66" charset="0"/>
              </a:rPr>
              <a:t>La </a:t>
            </a:r>
            <a:r>
              <a:rPr lang="fr-FR" dirty="0" err="1" smtClean="0">
                <a:latin typeface="Comic Sans MS" pitchFamily="66" charset="0"/>
              </a:rPr>
              <a:t>polyadénylation</a:t>
            </a:r>
            <a:r>
              <a:rPr lang="fr-FR" dirty="0" smtClean="0">
                <a:latin typeface="Comic Sans MS" pitchFamily="66" charset="0"/>
              </a:rPr>
              <a:t> facilite l’exportation des </a:t>
            </a:r>
            <a:r>
              <a:rPr lang="fr-FR" dirty="0" err="1" smtClean="0">
                <a:latin typeface="Comic Sans MS" pitchFamily="66" charset="0"/>
              </a:rPr>
              <a:t>ARNm</a:t>
            </a:r>
            <a:r>
              <a:rPr lang="fr-FR" dirty="0" smtClean="0">
                <a:latin typeface="Comic Sans MS" pitchFamily="66" charset="0"/>
              </a:rPr>
              <a:t> hors du noyau, les protège des dégradations une fois dans le cytosol et facilite la traduction.</a:t>
            </a:r>
            <a:endParaRPr lang="en-US" dirty="0">
              <a:latin typeface="Comic Sans MS" pitchFamily="66" charset="0"/>
            </a:endParaRPr>
          </a:p>
        </p:txBody>
      </p:sp>
      <p:sp>
        <p:nvSpPr>
          <p:cNvPr id="4" name="TextBox 3"/>
          <p:cNvSpPr txBox="1"/>
          <p:nvPr/>
        </p:nvSpPr>
        <p:spPr>
          <a:xfrm>
            <a:off x="1456680" y="133008"/>
            <a:ext cx="6822702" cy="523220"/>
          </a:xfrm>
          <a:prstGeom prst="rect">
            <a:avLst/>
          </a:prstGeom>
          <a:noFill/>
        </p:spPr>
        <p:txBody>
          <a:bodyPr wrap="none" rtlCol="0">
            <a:spAutoFit/>
          </a:bodyPr>
          <a:lstStyle/>
          <a:p>
            <a:r>
              <a:rPr lang="en-US" sz="2800" b="1" dirty="0" smtClean="0">
                <a:latin typeface="Comic Sans MS" pitchFamily="66" charset="0"/>
              </a:rPr>
              <a:t>2) La </a:t>
            </a:r>
            <a:r>
              <a:rPr lang="en-US" sz="2800" b="1" dirty="0" err="1" smtClean="0">
                <a:latin typeface="Comic Sans MS" pitchFamily="66" charset="0"/>
              </a:rPr>
              <a:t>polyadénylation</a:t>
            </a:r>
            <a:r>
              <a:rPr lang="en-US" sz="2800" b="1" dirty="0" smtClean="0">
                <a:latin typeface="Comic Sans MS" pitchFamily="66" charset="0"/>
              </a:rPr>
              <a:t> en 3’ des </a:t>
            </a:r>
            <a:r>
              <a:rPr lang="en-US" sz="2800" b="1" dirty="0" err="1" smtClean="0">
                <a:latin typeface="Comic Sans MS" pitchFamily="66" charset="0"/>
              </a:rPr>
              <a:t>ARNm</a:t>
            </a:r>
            <a:endParaRPr lang="en-US" sz="2800" dirty="0">
              <a:latin typeface="Comic Sans MS" pitchFamily="66" charset="0"/>
            </a:endParaRPr>
          </a:p>
        </p:txBody>
      </p:sp>
      <p:cxnSp>
        <p:nvCxnSpPr>
          <p:cNvPr id="5" name="Straight Connector 4"/>
          <p:cNvCxnSpPr/>
          <p:nvPr/>
        </p:nvCxnSpPr>
        <p:spPr>
          <a:xfrm>
            <a:off x="476953" y="68174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2" cstate="print"/>
          <a:srcRect l="9793" t="10808" r="11075" b="24988"/>
          <a:stretch>
            <a:fillRect/>
          </a:stretch>
        </p:blipFill>
        <p:spPr bwMode="auto">
          <a:xfrm>
            <a:off x="267286" y="1322365"/>
            <a:ext cx="8594715" cy="4923693"/>
          </a:xfrm>
          <a:prstGeom prst="rect">
            <a:avLst/>
          </a:prstGeom>
          <a:noFill/>
          <a:ln w="9525">
            <a:noFill/>
            <a:miter lim="800000"/>
            <a:headEnd/>
            <a:tailEnd/>
          </a:ln>
        </p:spPr>
      </p:pic>
      <p:sp>
        <p:nvSpPr>
          <p:cNvPr id="3" name="TextBox 2"/>
          <p:cNvSpPr txBox="1"/>
          <p:nvPr/>
        </p:nvSpPr>
        <p:spPr>
          <a:xfrm>
            <a:off x="1569224" y="161144"/>
            <a:ext cx="6585457" cy="523220"/>
          </a:xfrm>
          <a:prstGeom prst="rect">
            <a:avLst/>
          </a:prstGeom>
          <a:noFill/>
        </p:spPr>
        <p:txBody>
          <a:bodyPr wrap="none" rtlCol="0">
            <a:spAutoFit/>
          </a:bodyPr>
          <a:lstStyle/>
          <a:p>
            <a:r>
              <a:rPr lang="fr-FR" sz="2800" b="1" dirty="0" smtClean="0">
                <a:latin typeface="Comic Sans MS" pitchFamily="66" charset="0"/>
              </a:rPr>
              <a:t>3) L’épissage des introns (le </a:t>
            </a:r>
            <a:r>
              <a:rPr lang="fr-FR" sz="2800" b="1" dirty="0" err="1" smtClean="0">
                <a:latin typeface="Comic Sans MS" pitchFamily="66" charset="0"/>
              </a:rPr>
              <a:t>splicing</a:t>
            </a:r>
            <a:r>
              <a:rPr lang="fr-FR" sz="2800" b="1" dirty="0" smtClean="0">
                <a:latin typeface="Comic Sans MS" pitchFamily="66" charset="0"/>
              </a:rPr>
              <a:t>)</a:t>
            </a:r>
            <a:endParaRPr lang="en-US" sz="2800" b="1" dirty="0">
              <a:latin typeface="Comic Sans MS" pitchFamily="66" charset="0"/>
            </a:endParaRPr>
          </a:p>
        </p:txBody>
      </p:sp>
      <p:cxnSp>
        <p:nvCxnSpPr>
          <p:cNvPr id="4" name="Straight Connector 3"/>
          <p:cNvCxnSpPr/>
          <p:nvPr/>
        </p:nvCxnSpPr>
        <p:spPr>
          <a:xfrm>
            <a:off x="476953" y="709884"/>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419" y="6176951"/>
            <a:ext cx="8489852" cy="461665"/>
          </a:xfrm>
          <a:prstGeom prst="rect">
            <a:avLst/>
          </a:prstGeom>
        </p:spPr>
        <p:txBody>
          <a:bodyPr wrap="square">
            <a:spAutoFit/>
          </a:bodyPr>
          <a:lstStyle/>
          <a:p>
            <a:pPr algn="just"/>
            <a:r>
              <a:rPr lang="fr-FR" sz="1200" dirty="0" smtClean="0">
                <a:solidFill>
                  <a:schemeClr val="tx2">
                    <a:lumMod val="50000"/>
                  </a:schemeClr>
                </a:solidFill>
                <a:latin typeface="Comic Sans MS" pitchFamily="66" charset="0"/>
              </a:rPr>
              <a:t>NB: Les </a:t>
            </a:r>
            <a:r>
              <a:rPr lang="fr-FR" sz="1200" b="1" dirty="0" smtClean="0">
                <a:solidFill>
                  <a:schemeClr val="tx2">
                    <a:lumMod val="50000"/>
                  </a:schemeClr>
                </a:solidFill>
                <a:latin typeface="Comic Sans MS" pitchFamily="66" charset="0"/>
              </a:rPr>
              <a:t>régions UTR</a:t>
            </a:r>
            <a:r>
              <a:rPr lang="fr-FR" sz="1200" dirty="0" smtClean="0">
                <a:solidFill>
                  <a:schemeClr val="tx2">
                    <a:lumMod val="50000"/>
                  </a:schemeClr>
                </a:solidFill>
                <a:latin typeface="Comic Sans MS" pitchFamily="66" charset="0"/>
              </a:rPr>
              <a:t> (</a:t>
            </a:r>
            <a:r>
              <a:rPr lang="fr-FR" sz="1200" i="1" dirty="0" err="1" smtClean="0">
                <a:solidFill>
                  <a:schemeClr val="tx2">
                    <a:lumMod val="50000"/>
                  </a:schemeClr>
                </a:solidFill>
                <a:latin typeface="Comic Sans MS" pitchFamily="66" charset="0"/>
              </a:rPr>
              <a:t>untranslated</a:t>
            </a:r>
            <a:r>
              <a:rPr lang="fr-FR" sz="1200" i="1" dirty="0" smtClean="0">
                <a:solidFill>
                  <a:schemeClr val="tx2">
                    <a:lumMod val="50000"/>
                  </a:schemeClr>
                </a:solidFill>
                <a:latin typeface="Comic Sans MS" pitchFamily="66" charset="0"/>
              </a:rPr>
              <a:t> </a:t>
            </a:r>
            <a:r>
              <a:rPr lang="fr-FR" sz="1200" i="1" dirty="0" err="1" smtClean="0">
                <a:solidFill>
                  <a:schemeClr val="tx2">
                    <a:lumMod val="50000"/>
                  </a:schemeClr>
                </a:solidFill>
                <a:latin typeface="Comic Sans MS" pitchFamily="66" charset="0"/>
              </a:rPr>
              <a:t>regions</a:t>
            </a:r>
            <a:r>
              <a:rPr lang="fr-FR" sz="1200" dirty="0" smtClean="0">
                <a:solidFill>
                  <a:schemeClr val="tx2">
                    <a:lumMod val="50000"/>
                  </a:schemeClr>
                </a:solidFill>
                <a:latin typeface="Comic Sans MS" pitchFamily="66" charset="0"/>
              </a:rPr>
              <a:t> en anglais), sont les parties de l'</a:t>
            </a:r>
            <a:r>
              <a:rPr lang="fr-FR" sz="1200" dirty="0" err="1" smtClean="0">
                <a:solidFill>
                  <a:schemeClr val="tx2">
                    <a:lumMod val="50000"/>
                  </a:schemeClr>
                </a:solidFill>
                <a:latin typeface="Comic Sans MS" pitchFamily="66" charset="0"/>
              </a:rPr>
              <a:t>ARNm</a:t>
            </a:r>
            <a:r>
              <a:rPr lang="fr-FR" sz="1200" dirty="0" smtClean="0">
                <a:solidFill>
                  <a:schemeClr val="tx2">
                    <a:lumMod val="50000"/>
                  </a:schemeClr>
                </a:solidFill>
                <a:latin typeface="Comic Sans MS" pitchFamily="66" charset="0"/>
              </a:rPr>
              <a:t> issues de la transcription de l'ADN qui ne sont pas traduites en protéines.</a:t>
            </a:r>
            <a:endParaRPr lang="en-US" sz="1200" dirty="0">
              <a:solidFill>
                <a:schemeClr val="tx2">
                  <a:lumMod val="50000"/>
                </a:schemeClr>
              </a:solidFill>
              <a:latin typeface="Comic Sans MS" pitchFamily="66" charset="0"/>
            </a:endParaRPr>
          </a:p>
        </p:txBody>
      </p:sp>
      <p:pic>
        <p:nvPicPr>
          <p:cNvPr id="41986" name="Picture 2"/>
          <p:cNvPicPr>
            <a:picLocks noChangeAspect="1" noChangeArrowheads="1"/>
          </p:cNvPicPr>
          <p:nvPr/>
        </p:nvPicPr>
        <p:blipFill>
          <a:blip r:embed="rId2" cstate="print">
            <a:clrChange>
              <a:clrFrom>
                <a:srgbClr val="FFFFFF"/>
              </a:clrFrom>
              <a:clrTo>
                <a:srgbClr val="FFFFFF">
                  <a:alpha val="0"/>
                </a:srgbClr>
              </a:clrTo>
            </a:clrChange>
          </a:blip>
          <a:srcRect l="7231" t="1744" b="1581"/>
          <a:stretch>
            <a:fillRect/>
          </a:stretch>
        </p:blipFill>
        <p:spPr bwMode="auto">
          <a:xfrm>
            <a:off x="2405572" y="140673"/>
            <a:ext cx="4332850" cy="4417256"/>
          </a:xfrm>
          <a:prstGeom prst="rect">
            <a:avLst/>
          </a:prstGeom>
          <a:noFill/>
          <a:ln w="9525">
            <a:noFill/>
            <a:miter lim="800000"/>
            <a:headEnd/>
            <a:tailEnd/>
          </a:ln>
        </p:spPr>
      </p:pic>
      <p:pic>
        <p:nvPicPr>
          <p:cNvPr id="41987"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56125" y="4522628"/>
            <a:ext cx="8828576" cy="15744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8300" y="1054100"/>
            <a:ext cx="8394700" cy="4093428"/>
          </a:xfrm>
          <a:prstGeom prst="rect">
            <a:avLst/>
          </a:prstGeom>
          <a:noFill/>
        </p:spPr>
        <p:txBody>
          <a:bodyPr wrap="square" rtlCol="0">
            <a:spAutoFit/>
          </a:bodyPr>
          <a:lstStyle/>
          <a:p>
            <a:pPr>
              <a:spcAft>
                <a:spcPts val="1200"/>
              </a:spcAft>
              <a:buFont typeface="Wingdings" pitchFamily="2" charset="2"/>
              <a:buChar char="Ø"/>
            </a:pPr>
            <a:r>
              <a:rPr lang="fr-FR" sz="2000" dirty="0" smtClean="0">
                <a:latin typeface="Comic Sans MS" pitchFamily="66" charset="0"/>
              </a:rPr>
              <a:t> Les fonctions et les caractéristiques de chaque type cellulaire sont déterminées par les protéines qui les composent.</a:t>
            </a:r>
            <a:endParaRPr lang="en-US" sz="2000" b="1" u="sng" dirty="0" smtClean="0">
              <a:latin typeface="Comic Sans MS" pitchFamily="66" charset="0"/>
            </a:endParaRPr>
          </a:p>
          <a:p>
            <a:pPr algn="ctr"/>
            <a:r>
              <a:rPr lang="fr-FR" sz="2000" dirty="0" smtClean="0">
                <a:solidFill>
                  <a:srgbClr val="FF0000"/>
                </a:solidFill>
                <a:latin typeface="Comic Sans MS" pitchFamily="66" charset="0"/>
              </a:rPr>
              <a:t>Questions qui se posent:</a:t>
            </a:r>
          </a:p>
          <a:p>
            <a:pPr algn="ctr">
              <a:spcAft>
                <a:spcPts val="1200"/>
              </a:spcAft>
            </a:pPr>
            <a:r>
              <a:rPr lang="fr-FR" sz="2000" dirty="0" smtClean="0">
                <a:solidFill>
                  <a:srgbClr val="FF0000"/>
                </a:solidFill>
                <a:latin typeface="Comic Sans MS" pitchFamily="66" charset="0"/>
              </a:rPr>
              <a:t> Qui choisit les types de protéines exprimées par les cellules ? Et qui détermine le taux d’expression de ces protéines ? Ou encore comment un organisme unicellulaire s’adapte aux différents milieux ?</a:t>
            </a:r>
            <a:endParaRPr lang="en-US" sz="2000" b="1" u="sng" dirty="0" smtClean="0">
              <a:solidFill>
                <a:srgbClr val="FF0000"/>
              </a:solidFill>
              <a:latin typeface="Comic Sans MS" pitchFamily="66" charset="0"/>
            </a:endParaRPr>
          </a:p>
          <a:p>
            <a:pPr>
              <a:buFont typeface="Wingdings" pitchFamily="2" charset="2"/>
              <a:buChar char="Ø"/>
            </a:pPr>
            <a:r>
              <a:rPr lang="fr-FR" sz="2000" dirty="0" smtClean="0">
                <a:latin typeface="Comic Sans MS" pitchFamily="66" charset="0"/>
              </a:rPr>
              <a:t> Les facteurs déterminant sont: </a:t>
            </a:r>
            <a:endParaRPr lang="en-US" sz="2000" b="1" u="sng" dirty="0" smtClean="0">
              <a:latin typeface="Comic Sans MS" pitchFamily="66" charset="0"/>
            </a:endParaRPr>
          </a:p>
          <a:p>
            <a:pPr marL="977900" lvl="0" indent="-177800">
              <a:buFont typeface="Wingdings" pitchFamily="2" charset="2"/>
              <a:buChar char="§"/>
            </a:pPr>
            <a:r>
              <a:rPr lang="fr-FR" sz="2000" dirty="0" smtClean="0">
                <a:latin typeface="Comic Sans MS" pitchFamily="66" charset="0"/>
              </a:rPr>
              <a:t>La concentration en </a:t>
            </a:r>
            <a:r>
              <a:rPr lang="fr-FR" sz="2000" dirty="0" err="1" smtClean="0">
                <a:latin typeface="Comic Sans MS" pitchFamily="66" charset="0"/>
              </a:rPr>
              <a:t>ARNm</a:t>
            </a:r>
            <a:r>
              <a:rPr lang="fr-FR" sz="2000" dirty="0" smtClean="0">
                <a:latin typeface="Comic Sans MS" pitchFamily="66" charset="0"/>
              </a:rPr>
              <a:t>  propre à chaque protéine, qui dépend de la nature du gène transcrit et de la vitesse à laquelle il est transcrit dans une cellule donnée;</a:t>
            </a:r>
            <a:endParaRPr lang="en-US" sz="2000" b="1" u="sng" dirty="0" smtClean="0">
              <a:latin typeface="Comic Sans MS" pitchFamily="66" charset="0"/>
            </a:endParaRPr>
          </a:p>
          <a:p>
            <a:pPr marL="800100" lvl="0">
              <a:buFont typeface="Wingdings" pitchFamily="2" charset="2"/>
              <a:buChar char="§"/>
            </a:pPr>
            <a:r>
              <a:rPr lang="fr-FR" sz="2000" dirty="0" smtClean="0">
                <a:latin typeface="Comic Sans MS" pitchFamily="66" charset="0"/>
              </a:rPr>
              <a:t> La fréquence à laquelle il est traduit;</a:t>
            </a:r>
            <a:endParaRPr lang="en-US" sz="2000" b="1" u="sng" dirty="0" smtClean="0">
              <a:latin typeface="Comic Sans MS" pitchFamily="66" charset="0"/>
            </a:endParaRPr>
          </a:p>
          <a:p>
            <a:pPr marL="800100" lvl="0">
              <a:buFont typeface="Wingdings" pitchFamily="2" charset="2"/>
              <a:buChar char="§"/>
            </a:pPr>
            <a:r>
              <a:rPr lang="fr-FR" sz="2000" dirty="0" smtClean="0">
                <a:latin typeface="Comic Sans MS" pitchFamily="66" charset="0"/>
              </a:rPr>
              <a:t> Et la stabilité, </a:t>
            </a:r>
            <a:r>
              <a:rPr lang="fr-FR" sz="2000" i="1" dirty="0" smtClean="0">
                <a:latin typeface="Comic Sans MS" pitchFamily="66" charset="0"/>
              </a:rPr>
              <a:t>id est (</a:t>
            </a:r>
            <a:r>
              <a:rPr lang="fr-FR" sz="2000" i="1" dirty="0" err="1" smtClean="0">
                <a:latin typeface="Comic Sans MS" pitchFamily="66" charset="0"/>
              </a:rPr>
              <a:t>ie</a:t>
            </a:r>
            <a:r>
              <a:rPr lang="fr-FR" sz="2000" i="1" dirty="0" smtClean="0">
                <a:latin typeface="Comic Sans MS" pitchFamily="66" charset="0"/>
              </a:rPr>
              <a:t>)</a:t>
            </a:r>
            <a:r>
              <a:rPr lang="fr-FR" sz="2000" dirty="0" smtClean="0">
                <a:latin typeface="Comic Sans MS" pitchFamily="66" charset="0"/>
              </a:rPr>
              <a:t> la demi-vie de la protéine.</a:t>
            </a:r>
            <a:endParaRPr lang="en-US" sz="2000" dirty="0">
              <a:latin typeface="Comic Sans MS" pitchFamily="66" charset="0"/>
            </a:endParaRPr>
          </a:p>
        </p:txBody>
      </p:sp>
      <p:sp>
        <p:nvSpPr>
          <p:cNvPr id="5" name="TextBox 4"/>
          <p:cNvSpPr txBox="1"/>
          <p:nvPr/>
        </p:nvSpPr>
        <p:spPr>
          <a:xfrm>
            <a:off x="3092164" y="169608"/>
            <a:ext cx="2940228" cy="646331"/>
          </a:xfrm>
          <a:prstGeom prst="rect">
            <a:avLst/>
          </a:prstGeom>
          <a:noFill/>
        </p:spPr>
        <p:txBody>
          <a:bodyPr wrap="none" rtlCol="0">
            <a:spAutoFit/>
          </a:bodyPr>
          <a:lstStyle/>
          <a:p>
            <a:r>
              <a:rPr lang="fr-FR" sz="3600" dirty="0" smtClean="0">
                <a:latin typeface="Comic Sans MS" pitchFamily="66" charset="0"/>
              </a:rPr>
              <a:t>Introduction</a:t>
            </a:r>
            <a:endParaRPr lang="fr-FR" sz="3600" dirty="0">
              <a:latin typeface="Comic Sans MS" pitchFamily="66" charset="0"/>
            </a:endParaRPr>
          </a:p>
        </p:txBody>
      </p:sp>
      <p:cxnSp>
        <p:nvCxnSpPr>
          <p:cNvPr id="6" name="Straight Connector 5"/>
          <p:cNvCxnSpPr/>
          <p:nvPr/>
        </p:nvCxnSpPr>
        <p:spPr>
          <a:xfrm>
            <a:off x="527256" y="85540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92150" y="5346700"/>
            <a:ext cx="7747000" cy="1219200"/>
            <a:chOff x="692150" y="5346700"/>
            <a:chExt cx="7747000" cy="1219200"/>
          </a:xfrm>
        </p:grpSpPr>
        <p:sp>
          <p:nvSpPr>
            <p:cNvPr id="8" name="Rounded Rectangle 7"/>
            <p:cNvSpPr/>
            <p:nvPr/>
          </p:nvSpPr>
          <p:spPr>
            <a:xfrm>
              <a:off x="692150" y="5346700"/>
              <a:ext cx="7747000" cy="1219200"/>
            </a:xfrm>
            <a:prstGeom prst="roundRect">
              <a:avLst/>
            </a:prstGeom>
            <a:solidFill>
              <a:srgbClr val="FEF4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04850" y="5448469"/>
              <a:ext cx="7721600" cy="1015663"/>
            </a:xfrm>
            <a:prstGeom prst="rect">
              <a:avLst/>
            </a:prstGeom>
          </p:spPr>
          <p:txBody>
            <a:bodyPr wrap="square">
              <a:spAutoFit/>
            </a:bodyPr>
            <a:lstStyle/>
            <a:p>
              <a:pPr algn="ctr"/>
              <a:r>
                <a:rPr lang="fr-FR" sz="2000" b="1" dirty="0" smtClean="0">
                  <a:latin typeface="Comic Sans MS" pitchFamily="66" charset="0"/>
                </a:rPr>
                <a:t>C’est donc principalement la transcription différentielle des gènes en </a:t>
              </a:r>
              <a:r>
                <a:rPr lang="fr-FR" sz="2000" b="1" dirty="0" err="1" smtClean="0">
                  <a:latin typeface="Comic Sans MS" pitchFamily="66" charset="0"/>
                </a:rPr>
                <a:t>ARNm</a:t>
              </a:r>
              <a:r>
                <a:rPr lang="fr-FR" sz="2000" b="1" dirty="0" smtClean="0">
                  <a:latin typeface="Comic Sans MS" pitchFamily="66" charset="0"/>
                </a:rPr>
                <a:t> dans une cellule qui détermine ses caractéristiques (propriétés et fonctions).</a:t>
              </a:r>
              <a:endParaRPr lang="en-US" sz="2000" b="1" dirty="0">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9515" y="951176"/>
            <a:ext cx="8685334" cy="55707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indent="49213" algn="just" defTabSz="914400" rtl="0" eaLnBrk="0" fontAlgn="base" latinLnBrk="0" hangingPunct="0">
              <a:lnSpc>
                <a:spcPct val="100000"/>
              </a:lnSpc>
              <a:spcBef>
                <a:spcPct val="0"/>
              </a:spcBef>
              <a:spcAft>
                <a:spcPct val="0"/>
              </a:spcAft>
              <a:buClrTx/>
              <a:buSzTx/>
              <a:buFontTx/>
              <a:buNone/>
              <a:tabLst/>
            </a:pP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L’ARN polymérase ADN dépendante</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de </a:t>
            </a:r>
            <a:r>
              <a:rPr kumimoji="0" lang="fr-FR"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E.Coli</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comporte 4 sous unité de 3 sous type différents </a:t>
            </a:r>
            <a:r>
              <a:rPr kumimoji="0" lang="fr-FR" sz="2000" b="1"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b</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000" b="1"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b</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000" b="1"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a</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2 = </a:t>
            </a:r>
            <a:r>
              <a:rPr kumimoji="0" lang="fr-FR" sz="2000" b="1"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core</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enzyme</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p>
          <a:p>
            <a:pPr marR="0" lvl="0" indent="49213" algn="just"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Une 5</a:t>
            </a:r>
            <a:r>
              <a:rPr kumimoji="0" lang="fr-FR" sz="2000" b="0" i="0" u="none" strike="noStrike" cap="none" normalizeH="0" baseline="30000" dirty="0" smtClean="0">
                <a:ln>
                  <a:noFill/>
                </a:ln>
                <a:solidFill>
                  <a:schemeClr val="tx1"/>
                </a:solidFill>
                <a:effectLst/>
                <a:latin typeface="Calibri" pitchFamily="34" charset="0"/>
                <a:ea typeface="Times New Roman" pitchFamily="18" charset="0"/>
                <a:cs typeface="Arial" pitchFamily="34" charset="0"/>
              </a:rPr>
              <a:t>ème</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sous unité ou facteur est nécessaire à l’initiation de la transcription = </a:t>
            </a:r>
            <a:r>
              <a:rPr kumimoji="0" lang="fr-FR" sz="2000" b="1" i="0" u="none" strike="noStrike" cap="none" normalizeH="0" baseline="0" dirty="0" smtClean="0">
                <a:ln>
                  <a:noFill/>
                </a:ln>
                <a:solidFill>
                  <a:schemeClr val="tx1"/>
                </a:solidFill>
                <a:effectLst/>
                <a:latin typeface="Symbol" pitchFamily="18" charset="2"/>
                <a:ea typeface="Times New Roman" pitchFamily="18" charset="0"/>
                <a:cs typeface="Arial" pitchFamily="34" charset="0"/>
              </a:rPr>
              <a:t>s</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000" b="1"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sigma</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lorsqu’elle est associée avec le </a:t>
            </a:r>
            <a:r>
              <a:rPr kumimoji="0" lang="fr-FR" sz="2000" b="0" i="0"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core</a:t>
            </a: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enzyme on obtient </a:t>
            </a:r>
            <a:r>
              <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l’Holoenzyme.</a:t>
            </a:r>
          </a:p>
          <a:p>
            <a:pPr marR="0" lvl="0" indent="49213" algn="just"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R="0" lvl="0" indent="49213" algn="just" defTabSz="914400" rtl="0" eaLnBrk="0" fontAlgn="base" latinLnBrk="0" hangingPunct="0">
              <a:lnSpc>
                <a:spcPct val="100000"/>
              </a:lnSpc>
              <a:spcBef>
                <a:spcPct val="0"/>
              </a:spcBef>
              <a:spcAft>
                <a:spcPct val="0"/>
              </a:spcAft>
              <a:buClrTx/>
              <a:buSzTx/>
              <a:buFontTx/>
              <a:buNone/>
              <a:tabLst/>
            </a:pPr>
            <a:endParaRPr lang="fr-FR" sz="2400" b="1" dirty="0" smtClean="0">
              <a:latin typeface="Calibri" pitchFamily="34" charset="0"/>
              <a:ea typeface="Times New Roman" pitchFamily="18" charset="0"/>
              <a:cs typeface="Arial" pitchFamily="34" charset="0"/>
            </a:endParaRPr>
          </a:p>
          <a:p>
            <a:pPr marR="0" lvl="0" indent="49213" algn="just" defTabSz="914400" rtl="0" eaLnBrk="0" fontAlgn="base" latinLnBrk="0" hangingPunct="0">
              <a:lnSpc>
                <a:spcPct val="100000"/>
              </a:lnSpc>
              <a:spcBef>
                <a:spcPct val="0"/>
              </a:spcBef>
              <a:spcAft>
                <a:spcPct val="0"/>
              </a:spcAft>
              <a:buClrTx/>
              <a:buSzTx/>
              <a:buFontTx/>
              <a:buNone/>
              <a:tabLst/>
            </a:pPr>
            <a:endParaRPr lang="fr-FR" sz="2400" b="1" dirty="0" smtClean="0">
              <a:latin typeface="Calibri" pitchFamily="34" charset="0"/>
              <a:ea typeface="Times New Roman" pitchFamily="18" charset="0"/>
              <a:cs typeface="Arial" pitchFamily="34" charset="0"/>
            </a:endParaRPr>
          </a:p>
          <a:p>
            <a:pPr marR="0" lvl="0" indent="49213" algn="just" defTabSz="914400" rtl="0" eaLnBrk="0" fontAlgn="base" latinLnBrk="0" hangingPunct="0">
              <a:lnSpc>
                <a:spcPct val="100000"/>
              </a:lnSpc>
              <a:spcBef>
                <a:spcPct val="0"/>
              </a:spcBef>
              <a:spcAft>
                <a:spcPct val="0"/>
              </a:spcAft>
              <a:buClrTx/>
              <a:buSzTx/>
              <a:buFontTx/>
              <a:buNone/>
              <a:tabLst/>
            </a:pPr>
            <a:endParaRPr lang="fr-FR" sz="2400" b="1" dirty="0" smtClean="0">
              <a:latin typeface="Calibri" pitchFamily="34" charset="0"/>
              <a:ea typeface="Times New Roman" pitchFamily="18" charset="0"/>
              <a:cs typeface="Arial" pitchFamily="34" charset="0"/>
            </a:endParaRPr>
          </a:p>
          <a:p>
            <a:pPr marR="0" lvl="0" indent="49213" algn="just" defTabSz="914400" rtl="0" eaLnBrk="0" fontAlgn="base" latinLnBrk="0" hangingPunct="0">
              <a:lnSpc>
                <a:spcPct val="100000"/>
              </a:lnSpc>
              <a:spcBef>
                <a:spcPct val="0"/>
              </a:spcBef>
              <a:spcAft>
                <a:spcPct val="0"/>
              </a:spcAft>
              <a:buClrTx/>
              <a:buSzTx/>
              <a:buFontTx/>
              <a:buNone/>
              <a:tabLst/>
            </a:pPr>
            <a:endParaRPr lang="fr-FR" sz="2400" b="1" dirty="0" smtClean="0">
              <a:latin typeface="Calibri" pitchFamily="34" charset="0"/>
              <a:ea typeface="Times New Roman" pitchFamily="18" charset="0"/>
              <a:cs typeface="Arial" pitchFamily="34" charset="0"/>
            </a:endParaRPr>
          </a:p>
          <a:p>
            <a:pPr marR="0" lvl="0" indent="49213" algn="just" defTabSz="914400" rtl="0" eaLnBrk="0" fontAlgn="base" latinLnBrk="0" hangingPunct="0">
              <a:lnSpc>
                <a:spcPct val="100000"/>
              </a:lnSpc>
              <a:spcBef>
                <a:spcPct val="0"/>
              </a:spcBef>
              <a:spcAft>
                <a:spcPct val="0"/>
              </a:spcAft>
              <a:buClrTx/>
              <a:buSzTx/>
              <a:buFontTx/>
              <a:buNone/>
              <a:tabLst/>
            </a:pPr>
            <a:endParaRPr lang="fr-FR" sz="2400" b="1" dirty="0" smtClean="0">
              <a:latin typeface="Calibri" pitchFamily="34" charset="0"/>
              <a:ea typeface="Times New Roman" pitchFamily="18" charset="0"/>
              <a:cs typeface="Arial" pitchFamily="34" charset="0"/>
            </a:endParaRPr>
          </a:p>
          <a:p>
            <a:pPr marR="0" lvl="0" indent="49213" algn="just" defTabSz="914400" rtl="0" eaLnBrk="0" fontAlgn="base" latinLnBrk="0" hangingPunct="0">
              <a:lnSpc>
                <a:spcPct val="100000"/>
              </a:lnSpc>
              <a:spcBef>
                <a:spcPct val="0"/>
              </a:spcBef>
              <a:spcAft>
                <a:spcPct val="0"/>
              </a:spcAft>
              <a:buClrTx/>
              <a:buSzTx/>
              <a:buFontTx/>
              <a:buNone/>
              <a:tabLst/>
            </a:pPr>
            <a:endParaRPr kumimoji="0" lang="fr-FR" sz="24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a:p>
            <a:pPr marR="0" lvl="0" indent="49213" algn="just" defTabSz="914400" rtl="0" eaLnBrk="0" fontAlgn="base" latinLnBrk="0" hangingPunct="0">
              <a:lnSpc>
                <a:spcPct val="100000"/>
              </a:lnSpc>
              <a:spcBef>
                <a:spcPct val="0"/>
              </a:spcBef>
              <a:spcAft>
                <a:spcPct val="0"/>
              </a:spcAft>
              <a:buClrTx/>
              <a:buSzTx/>
              <a:buFontTx/>
              <a:buNone/>
              <a:tabLst/>
            </a:pPr>
            <a:endParaRPr lang="fr-FR" sz="2400" b="1" dirty="0" smtClean="0">
              <a:latin typeface="Calibri" pitchFamily="34" charset="0"/>
              <a:ea typeface="Times New Roman" pitchFamily="18" charset="0"/>
              <a:cs typeface="Arial" pitchFamily="34" charset="0"/>
            </a:endParaRPr>
          </a:p>
          <a:p>
            <a:pPr marR="0" lvl="0" indent="49213" algn="just" defTabSz="914400" rtl="0" eaLnBrk="0" fontAlgn="base" latinLnBrk="0" hangingPunct="0">
              <a:lnSpc>
                <a:spcPct val="100000"/>
              </a:lnSpc>
              <a:spcBef>
                <a:spcPct val="0"/>
              </a:spcBef>
              <a:spcAft>
                <a:spcPct val="0"/>
              </a:spcAft>
              <a:buClrTx/>
              <a:buSzTx/>
              <a:buFontTx/>
              <a:buNone/>
              <a:tabLst/>
            </a:pPr>
            <a:endParaRPr lang="fr-FR" sz="2400" b="1" dirty="0" smtClean="0">
              <a:latin typeface="Calibri" pitchFamily="34" charset="0"/>
              <a:ea typeface="Times New Roman" pitchFamily="18" charset="0"/>
              <a:cs typeface="Arial" pitchFamily="34" charset="0"/>
            </a:endParaRPr>
          </a:p>
          <a:p>
            <a:r>
              <a:rPr lang="fr-FR" sz="2000" dirty="0" smtClean="0">
                <a:latin typeface="Calibri" pitchFamily="34" charset="0"/>
              </a:rPr>
              <a:t>Ces 5 sous-unités s'organisent pour former 3 domaines fonctionnels </a:t>
            </a:r>
            <a:r>
              <a:rPr lang="en-US" sz="2000" dirty="0" smtClean="0">
                <a:latin typeface="Calibri" pitchFamily="34" charset="0"/>
              </a:rPr>
              <a:t>de </a:t>
            </a:r>
            <a:r>
              <a:rPr lang="en-US" sz="2000" dirty="0" err="1" smtClean="0">
                <a:latin typeface="Calibri" pitchFamily="34" charset="0"/>
              </a:rPr>
              <a:t>l'enzyme</a:t>
            </a:r>
            <a:r>
              <a:rPr lang="en-US" sz="2000" dirty="0" smtClean="0">
                <a:latin typeface="Calibri" pitchFamily="34" charset="0"/>
              </a:rPr>
              <a:t> :</a:t>
            </a:r>
          </a:p>
          <a:p>
            <a:r>
              <a:rPr lang="fr-FR" sz="2000" dirty="0" smtClean="0">
                <a:latin typeface="Calibri" pitchFamily="34" charset="0"/>
              </a:rPr>
              <a:t>• 2 domaines d'interactions avec l'ADN</a:t>
            </a:r>
          </a:p>
          <a:p>
            <a:r>
              <a:rPr lang="fr-FR" sz="2000" dirty="0" smtClean="0">
                <a:latin typeface="Calibri" pitchFamily="34" charset="0"/>
              </a:rPr>
              <a:t>• 1 site catalytique pour la formation des liaisons </a:t>
            </a:r>
            <a:r>
              <a:rPr lang="fr-FR" sz="2000" dirty="0" err="1" smtClean="0">
                <a:latin typeface="Calibri" pitchFamily="34" charset="0"/>
              </a:rPr>
              <a:t>phosphodiester</a:t>
            </a:r>
            <a:r>
              <a:rPr lang="fr-FR" sz="2000" dirty="0" smtClean="0">
                <a:latin typeface="Calibri" pitchFamily="34" charset="0"/>
              </a:rPr>
              <a:t>.</a:t>
            </a:r>
            <a:endParaRPr kumimoji="0" lang="fr-FR" sz="2000" b="1" i="0" u="none" strike="noStrike" cap="none" normalizeH="0" baseline="0" dirty="0" smtClean="0">
              <a:ln>
                <a:noFill/>
              </a:ln>
              <a:solidFill>
                <a:schemeClr val="tx1"/>
              </a:solidFill>
              <a:effectLst/>
              <a:latin typeface="Calibri" pitchFamily="34" charset="0"/>
              <a:ea typeface="Times New Roman" pitchFamily="18" charset="0"/>
              <a:cs typeface="Arial" pitchFamily="34" charset="0"/>
            </a:endParaRPr>
          </a:p>
        </p:txBody>
      </p:sp>
      <p:sp>
        <p:nvSpPr>
          <p:cNvPr id="3" name="TextBox 2"/>
          <p:cNvSpPr txBox="1"/>
          <p:nvPr/>
        </p:nvSpPr>
        <p:spPr>
          <a:xfrm>
            <a:off x="1064016" y="161144"/>
            <a:ext cx="6982709" cy="523220"/>
          </a:xfrm>
          <a:prstGeom prst="rect">
            <a:avLst/>
          </a:prstGeom>
          <a:noFill/>
        </p:spPr>
        <p:txBody>
          <a:bodyPr wrap="square" rtlCol="0">
            <a:spAutoFit/>
          </a:bodyPr>
          <a:lstStyle/>
          <a:p>
            <a:pPr lvl="0" algn="ctr"/>
            <a:r>
              <a:rPr lang="fr-FR" sz="2800" b="1" dirty="0" smtClean="0">
                <a:latin typeface="Comic Sans MS" pitchFamily="66" charset="0"/>
                <a:ea typeface="Times New Roman" pitchFamily="18" charset="0"/>
                <a:cs typeface="Arial" pitchFamily="34" charset="0"/>
              </a:rPr>
              <a:t>Transcription chez les procaryotes.</a:t>
            </a:r>
            <a:endParaRPr lang="en-US" sz="2800" b="1" dirty="0">
              <a:latin typeface="Comic Sans MS" pitchFamily="66" charset="0"/>
            </a:endParaRPr>
          </a:p>
        </p:txBody>
      </p:sp>
      <p:cxnSp>
        <p:nvCxnSpPr>
          <p:cNvPr id="4" name="Straight Connector 3"/>
          <p:cNvCxnSpPr/>
          <p:nvPr/>
        </p:nvCxnSpPr>
        <p:spPr>
          <a:xfrm>
            <a:off x="476953" y="709884"/>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l="3178" t="5882" r="1887"/>
          <a:stretch>
            <a:fillRect/>
          </a:stretch>
        </p:blipFill>
        <p:spPr bwMode="auto">
          <a:xfrm>
            <a:off x="999094" y="2699240"/>
            <a:ext cx="7113983"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1314450"/>
            <a:ext cx="8610600" cy="5124480"/>
          </a:xfrm>
          <a:prstGeom prst="rect">
            <a:avLst/>
          </a:prstGeom>
        </p:spPr>
        <p:txBody>
          <a:bodyPr wrap="square">
            <a:spAutoFit/>
          </a:bodyPr>
          <a:lstStyle/>
          <a:p>
            <a:pPr lvl="0" indent="228600" algn="just" eaLnBrk="0" fontAlgn="base" hangingPunct="0">
              <a:spcBef>
                <a:spcPct val="0"/>
              </a:spcBef>
              <a:spcAft>
                <a:spcPts val="1800"/>
              </a:spcAft>
            </a:pPr>
            <a:r>
              <a:rPr lang="fr-FR" sz="2800" dirty="0" smtClean="0">
                <a:latin typeface="Calibri" pitchFamily="34" charset="0"/>
                <a:ea typeface="Times New Roman" pitchFamily="18" charset="0"/>
                <a:cs typeface="Arial" pitchFamily="34" charset="0"/>
              </a:rPr>
              <a:t>La transcription se déroule en 5 étapes :</a:t>
            </a:r>
            <a:endParaRPr lang="en-US" sz="2800" dirty="0" smtClean="0">
              <a:latin typeface="Calibri" pitchFamily="34" charset="0"/>
              <a:cs typeface="Arial" pitchFamily="34" charset="0"/>
            </a:endParaRPr>
          </a:p>
          <a:p>
            <a:pPr marL="739775" lvl="0" indent="-457200" algn="just" eaLnBrk="0" fontAlgn="base" hangingPunct="0">
              <a:spcBef>
                <a:spcPct val="0"/>
              </a:spcBef>
              <a:spcAft>
                <a:spcPts val="1800"/>
              </a:spcAft>
              <a:buFont typeface="+mj-lt"/>
              <a:buAutoNum type="arabicPeriod"/>
            </a:pPr>
            <a:r>
              <a:rPr lang="fr-FR" sz="2800" dirty="0" smtClean="0">
                <a:latin typeface="Calibri" pitchFamily="34" charset="0"/>
                <a:ea typeface="Times New Roman" pitchFamily="18" charset="0"/>
                <a:cs typeface="Arial" pitchFamily="34" charset="0"/>
              </a:rPr>
              <a:t>Interaction de l’holoenzyme avec l’ADN au niveau du promoteur. Formation d’une bulle de transcription </a:t>
            </a:r>
            <a:r>
              <a:rPr lang="fr-FR" sz="2800" dirty="0" err="1" smtClean="0">
                <a:latin typeface="Calibri" pitchFamily="34" charset="0"/>
                <a:ea typeface="Times New Roman" pitchFamily="18" charset="0"/>
                <a:cs typeface="Arial" pitchFamily="34" charset="0"/>
              </a:rPr>
              <a:t>ie</a:t>
            </a:r>
            <a:r>
              <a:rPr lang="fr-FR" sz="2800" dirty="0" smtClean="0">
                <a:latin typeface="Calibri" pitchFamily="34" charset="0"/>
                <a:ea typeface="Times New Roman" pitchFamily="18" charset="0"/>
                <a:cs typeface="Arial" pitchFamily="34" charset="0"/>
              </a:rPr>
              <a:t> déroulement de l’ADN sur environ 17pb.</a:t>
            </a:r>
          </a:p>
          <a:p>
            <a:pPr marL="739775" lvl="0" indent="-457200" algn="just" eaLnBrk="0" fontAlgn="base" hangingPunct="0">
              <a:spcBef>
                <a:spcPct val="0"/>
              </a:spcBef>
              <a:spcAft>
                <a:spcPts val="1800"/>
              </a:spcAft>
              <a:buFont typeface="+mj-lt"/>
              <a:buAutoNum type="arabicPeriod"/>
            </a:pPr>
            <a:r>
              <a:rPr lang="fr-FR" sz="2800" dirty="0" smtClean="0">
                <a:latin typeface="Calibri" pitchFamily="34" charset="0"/>
                <a:ea typeface="Times New Roman" pitchFamily="18" charset="0"/>
                <a:cs typeface="Arial" pitchFamily="34" charset="0"/>
              </a:rPr>
              <a:t>Initiation de la polymérisation de la chaîne d’ARN.</a:t>
            </a:r>
          </a:p>
          <a:p>
            <a:pPr marL="739775" lvl="0" indent="-457200" algn="just" eaLnBrk="0" fontAlgn="base" hangingPunct="0">
              <a:spcBef>
                <a:spcPct val="0"/>
              </a:spcBef>
              <a:spcAft>
                <a:spcPts val="1800"/>
              </a:spcAft>
              <a:buFont typeface="+mj-lt"/>
              <a:buAutoNum type="arabicPeriod"/>
            </a:pPr>
            <a:r>
              <a:rPr lang="fr-FR" sz="2800" dirty="0" smtClean="0">
                <a:latin typeface="Calibri" pitchFamily="34" charset="0"/>
                <a:ea typeface="Times New Roman" pitchFamily="18" charset="0"/>
                <a:cs typeface="Arial" pitchFamily="34" charset="0"/>
              </a:rPr>
              <a:t>Libération du facteur </a:t>
            </a:r>
            <a:r>
              <a:rPr lang="fr-FR" sz="2800" dirty="0" smtClean="0">
                <a:latin typeface="Symbol" pitchFamily="18" charset="2"/>
                <a:ea typeface="Times New Roman" pitchFamily="18" charset="0"/>
                <a:cs typeface="Arial" pitchFamily="34" charset="0"/>
              </a:rPr>
              <a:t>s</a:t>
            </a:r>
            <a:r>
              <a:rPr lang="fr-FR" sz="2800" dirty="0" smtClean="0">
                <a:latin typeface="Calibri" pitchFamily="34" charset="0"/>
                <a:ea typeface="Times New Roman" pitchFamily="18" charset="0"/>
                <a:cs typeface="Arial" pitchFamily="34" charset="0"/>
              </a:rPr>
              <a:t>.</a:t>
            </a:r>
          </a:p>
          <a:p>
            <a:pPr marL="739775" lvl="0" indent="-457200" algn="just" eaLnBrk="0" fontAlgn="base" hangingPunct="0">
              <a:spcBef>
                <a:spcPct val="0"/>
              </a:spcBef>
              <a:spcAft>
                <a:spcPts val="1800"/>
              </a:spcAft>
              <a:buFont typeface="+mj-lt"/>
              <a:buAutoNum type="arabicPeriod"/>
            </a:pPr>
            <a:r>
              <a:rPr lang="fr-FR" sz="2800" dirty="0" smtClean="0">
                <a:latin typeface="Calibri" pitchFamily="34" charset="0"/>
                <a:ea typeface="Times New Roman" pitchFamily="18" charset="0"/>
                <a:cs typeface="Arial" pitchFamily="34" charset="0"/>
              </a:rPr>
              <a:t>Elongation de la chaîne ARN.</a:t>
            </a:r>
          </a:p>
          <a:p>
            <a:pPr marL="739775" lvl="0" indent="-457200" algn="just" eaLnBrk="0" fontAlgn="base" hangingPunct="0">
              <a:spcBef>
                <a:spcPct val="0"/>
              </a:spcBef>
              <a:spcAft>
                <a:spcPct val="0"/>
              </a:spcAft>
              <a:buFont typeface="+mj-lt"/>
              <a:buAutoNum type="arabicPeriod"/>
            </a:pPr>
            <a:r>
              <a:rPr lang="fr-FR" sz="2800" dirty="0" smtClean="0">
                <a:latin typeface="Calibri" pitchFamily="34" charset="0"/>
                <a:ea typeface="Times New Roman" pitchFamily="18" charset="0"/>
                <a:cs typeface="Arial" pitchFamily="34" charset="0"/>
              </a:rPr>
              <a:t>Terminaison de la transcription (</a:t>
            </a:r>
            <a:r>
              <a:rPr lang="fr-FR" sz="2800" b="1" dirty="0" smtClean="0">
                <a:latin typeface="Calibri" pitchFamily="34" charset="0"/>
                <a:ea typeface="Times New Roman" pitchFamily="18" charset="0"/>
                <a:cs typeface="Arial" pitchFamily="34" charset="0"/>
              </a:rPr>
              <a:t>deux mécanismes possibles</a:t>
            </a:r>
            <a:r>
              <a:rPr lang="fr-FR" sz="2800" dirty="0" smtClean="0">
                <a:latin typeface="Calibri" pitchFamily="34" charset="0"/>
                <a:ea typeface="Times New Roman" pitchFamily="18" charset="0"/>
                <a:cs typeface="Arial" pitchFamily="34" charset="0"/>
              </a:rPr>
              <a:t>)</a:t>
            </a:r>
            <a:endParaRPr lang="fr-FR" sz="2800" dirty="0" smtClean="0">
              <a:latin typeface="Calibri" pitchFamily="34" charset="0"/>
              <a:cs typeface="Arial" pitchFamily="34" charset="0"/>
            </a:endParaRPr>
          </a:p>
        </p:txBody>
      </p:sp>
      <p:sp>
        <p:nvSpPr>
          <p:cNvPr id="3" name="TextBox 2"/>
          <p:cNvSpPr txBox="1"/>
          <p:nvPr/>
        </p:nvSpPr>
        <p:spPr>
          <a:xfrm>
            <a:off x="1064016" y="161144"/>
            <a:ext cx="6982709" cy="954107"/>
          </a:xfrm>
          <a:prstGeom prst="rect">
            <a:avLst/>
          </a:prstGeom>
          <a:noFill/>
        </p:spPr>
        <p:txBody>
          <a:bodyPr wrap="square" rtlCol="0">
            <a:spAutoFit/>
          </a:bodyPr>
          <a:lstStyle/>
          <a:p>
            <a:pPr lvl="0" algn="ctr"/>
            <a:r>
              <a:rPr lang="fr-FR" sz="2800" b="1" dirty="0" smtClean="0">
                <a:latin typeface="Comic Sans MS" pitchFamily="66" charset="0"/>
                <a:ea typeface="Times New Roman" pitchFamily="18" charset="0"/>
                <a:cs typeface="Arial" pitchFamily="34" charset="0"/>
              </a:rPr>
              <a:t>Transcription chez les procaryotes (suite)</a:t>
            </a:r>
            <a:endParaRPr lang="en-US" sz="2800" b="1" dirty="0">
              <a:latin typeface="Comic Sans MS" pitchFamily="66" charset="0"/>
            </a:endParaRPr>
          </a:p>
        </p:txBody>
      </p:sp>
      <p:cxnSp>
        <p:nvCxnSpPr>
          <p:cNvPr id="4" name="Straight Connector 3"/>
          <p:cNvCxnSpPr/>
          <p:nvPr/>
        </p:nvCxnSpPr>
        <p:spPr>
          <a:xfrm>
            <a:off x="476953" y="1186134"/>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spect="1" noChangeArrowheads="1"/>
          </p:cNvPicPr>
          <p:nvPr/>
        </p:nvPicPr>
        <p:blipFill>
          <a:blip r:embed="rId2" cstate="print">
            <a:clrChange>
              <a:clrFrom>
                <a:srgbClr val="FFFFFF"/>
              </a:clrFrom>
              <a:clrTo>
                <a:srgbClr val="FFFFFF">
                  <a:alpha val="0"/>
                </a:srgbClr>
              </a:clrTo>
            </a:clrChange>
          </a:blip>
          <a:srcRect l="3347" t="32142" r="3735" b="4805"/>
          <a:stretch>
            <a:fillRect/>
          </a:stretch>
        </p:blipFill>
        <p:spPr bwMode="auto">
          <a:xfrm>
            <a:off x="1068093" y="1304121"/>
            <a:ext cx="6999248" cy="1926838"/>
          </a:xfrm>
          <a:prstGeom prst="rect">
            <a:avLst/>
          </a:prstGeom>
          <a:solidFill>
            <a:srgbClr val="FEF4F0"/>
          </a:solidFill>
          <a:ln w="9525">
            <a:solidFill>
              <a:schemeClr val="accent1"/>
            </a:solidFill>
            <a:miter lim="800000"/>
            <a:headEnd/>
            <a:tailEnd/>
          </a:ln>
        </p:spPr>
      </p:pic>
      <p:sp>
        <p:nvSpPr>
          <p:cNvPr id="4" name="TextBox 3"/>
          <p:cNvSpPr txBox="1"/>
          <p:nvPr/>
        </p:nvSpPr>
        <p:spPr>
          <a:xfrm>
            <a:off x="133350" y="180194"/>
            <a:ext cx="8858250" cy="523220"/>
          </a:xfrm>
          <a:prstGeom prst="rect">
            <a:avLst/>
          </a:prstGeom>
          <a:noFill/>
        </p:spPr>
        <p:txBody>
          <a:bodyPr wrap="square" rtlCol="0">
            <a:spAutoFit/>
          </a:bodyPr>
          <a:lstStyle/>
          <a:p>
            <a:pPr lvl="0" algn="ctr"/>
            <a:r>
              <a:rPr lang="fr-FR" sz="2800" b="1" dirty="0" smtClean="0">
                <a:latin typeface="Comic Sans MS" pitchFamily="66" charset="0"/>
              </a:rPr>
              <a:t>Particularités de la Transcription Procaryote</a:t>
            </a:r>
            <a:endParaRPr lang="en-US" sz="2800" b="1" dirty="0">
              <a:latin typeface="Comic Sans MS" pitchFamily="66" charset="0"/>
            </a:endParaRPr>
          </a:p>
        </p:txBody>
      </p:sp>
      <p:cxnSp>
        <p:nvCxnSpPr>
          <p:cNvPr id="5" name="Straight Connector 4"/>
          <p:cNvCxnSpPr/>
          <p:nvPr/>
        </p:nvCxnSpPr>
        <p:spPr>
          <a:xfrm>
            <a:off x="476953" y="767034"/>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9155" name="Picture 3"/>
          <p:cNvPicPr>
            <a:picLocks noChangeAspect="1" noChangeArrowheads="1"/>
          </p:cNvPicPr>
          <p:nvPr/>
        </p:nvPicPr>
        <p:blipFill>
          <a:blip r:embed="rId3" cstate="print">
            <a:clrChange>
              <a:clrFrom>
                <a:srgbClr val="FFFFFF"/>
              </a:clrFrom>
              <a:clrTo>
                <a:srgbClr val="FFFFFF">
                  <a:alpha val="0"/>
                </a:srgbClr>
              </a:clrTo>
            </a:clrChange>
          </a:blip>
          <a:srcRect l="32938" t="7912" r="32840" b="85371"/>
          <a:stretch>
            <a:fillRect/>
          </a:stretch>
        </p:blipFill>
        <p:spPr bwMode="auto">
          <a:xfrm>
            <a:off x="3206639" y="3511109"/>
            <a:ext cx="2728906" cy="300446"/>
          </a:xfrm>
          <a:prstGeom prst="rect">
            <a:avLst/>
          </a:prstGeom>
          <a:solidFill>
            <a:srgbClr val="FEF4F0"/>
          </a:solidFill>
          <a:ln w="9525">
            <a:solidFill>
              <a:schemeClr val="accent1"/>
            </a:solidFill>
            <a:miter lim="800000"/>
            <a:headEnd/>
            <a:tailEnd/>
          </a:ln>
        </p:spPr>
      </p:pic>
      <p:pic>
        <p:nvPicPr>
          <p:cNvPr id="7" name="Picture 2"/>
          <p:cNvPicPr>
            <a:picLocks noChangeAspect="1" noChangeArrowheads="1"/>
          </p:cNvPicPr>
          <p:nvPr/>
        </p:nvPicPr>
        <p:blipFill>
          <a:blip r:embed="rId2" cstate="print">
            <a:clrChange>
              <a:clrFrom>
                <a:srgbClr val="FFFFFF"/>
              </a:clrFrom>
              <a:clrTo>
                <a:srgbClr val="FFFFFF">
                  <a:alpha val="0"/>
                </a:srgbClr>
              </a:clrTo>
            </a:clrChange>
          </a:blip>
          <a:srcRect l="32510" t="8165" r="29395" b="82348"/>
          <a:stretch>
            <a:fillRect/>
          </a:stretch>
        </p:blipFill>
        <p:spPr bwMode="auto">
          <a:xfrm>
            <a:off x="3132927" y="955780"/>
            <a:ext cx="2869580" cy="289932"/>
          </a:xfrm>
          <a:prstGeom prst="rect">
            <a:avLst/>
          </a:prstGeom>
          <a:solidFill>
            <a:srgbClr val="FEF4F0"/>
          </a:solidFill>
          <a:ln w="9525">
            <a:solidFill>
              <a:schemeClr val="accent1"/>
            </a:solidFill>
            <a:miter lim="800000"/>
            <a:headEnd/>
            <a:tailEnd/>
          </a:ln>
        </p:spPr>
      </p:pic>
      <p:pic>
        <p:nvPicPr>
          <p:cNvPr id="9" name="Picture 3"/>
          <p:cNvPicPr>
            <a:picLocks noChangeAspect="1" noChangeArrowheads="1"/>
          </p:cNvPicPr>
          <p:nvPr/>
        </p:nvPicPr>
        <p:blipFill>
          <a:blip r:embed="rId3" cstate="print">
            <a:clrChange>
              <a:clrFrom>
                <a:srgbClr val="FFFFFF"/>
              </a:clrFrom>
              <a:clrTo>
                <a:srgbClr val="FFFFFF">
                  <a:alpha val="0"/>
                </a:srgbClr>
              </a:clrTo>
            </a:clrChange>
          </a:blip>
          <a:srcRect l="3929" t="19009" r="5697" b="2715"/>
          <a:stretch>
            <a:fillRect/>
          </a:stretch>
        </p:blipFill>
        <p:spPr bwMode="auto">
          <a:xfrm>
            <a:off x="1717059" y="3865557"/>
            <a:ext cx="5708066" cy="2773087"/>
          </a:xfrm>
          <a:prstGeom prst="rect">
            <a:avLst/>
          </a:prstGeom>
          <a:solidFill>
            <a:srgbClr val="FEF4F0"/>
          </a:solid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2" cstate="print">
            <a:clrChange>
              <a:clrFrom>
                <a:srgbClr val="FFFFFF"/>
              </a:clrFrom>
              <a:clrTo>
                <a:srgbClr val="FFFFFF">
                  <a:alpha val="0"/>
                </a:srgbClr>
              </a:clrTo>
            </a:clrChange>
          </a:blip>
          <a:srcRect l="2988" t="26450" r="4393" b="48824"/>
          <a:stretch>
            <a:fillRect/>
          </a:stretch>
        </p:blipFill>
        <p:spPr bwMode="auto">
          <a:xfrm>
            <a:off x="149634" y="1097307"/>
            <a:ext cx="8828116" cy="1762298"/>
          </a:xfrm>
          <a:prstGeom prst="rect">
            <a:avLst/>
          </a:prstGeom>
          <a:noFill/>
          <a:ln w="9525">
            <a:noFill/>
            <a:miter lim="800000"/>
            <a:headEnd/>
            <a:tailEnd/>
          </a:ln>
        </p:spPr>
      </p:pic>
      <p:sp>
        <p:nvSpPr>
          <p:cNvPr id="3" name="TextBox 2"/>
          <p:cNvSpPr txBox="1"/>
          <p:nvPr/>
        </p:nvSpPr>
        <p:spPr>
          <a:xfrm>
            <a:off x="804519" y="94644"/>
            <a:ext cx="7523930" cy="954107"/>
          </a:xfrm>
          <a:prstGeom prst="rect">
            <a:avLst/>
          </a:prstGeom>
          <a:noFill/>
        </p:spPr>
        <p:txBody>
          <a:bodyPr wrap="square" rtlCol="0">
            <a:spAutoFit/>
          </a:bodyPr>
          <a:lstStyle/>
          <a:p>
            <a:pPr lvl="0" algn="ctr"/>
            <a:r>
              <a:rPr lang="fr-FR" sz="2800" b="1" dirty="0" smtClean="0">
                <a:latin typeface="Comic Sans MS" pitchFamily="66" charset="0"/>
                <a:ea typeface="Times New Roman" pitchFamily="18" charset="0"/>
                <a:cs typeface="Arial" pitchFamily="34" charset="0"/>
              </a:rPr>
              <a:t>La Terminaison de la Transcription chez les </a:t>
            </a:r>
            <a:r>
              <a:rPr lang="fr-FR" sz="2800" b="1" dirty="0" smtClean="0">
                <a:latin typeface="Comic Sans MS" pitchFamily="66" charset="0"/>
                <a:ea typeface="Times New Roman" pitchFamily="18" charset="0"/>
                <a:cs typeface="Arial" pitchFamily="34" charset="0"/>
              </a:rPr>
              <a:t>pro</a:t>
            </a:r>
            <a:r>
              <a:rPr lang="fr-FR" sz="2800" b="1" dirty="0" smtClean="0">
                <a:latin typeface="Comic Sans MS" pitchFamily="66" charset="0"/>
                <a:ea typeface="Times New Roman" pitchFamily="18" charset="0"/>
                <a:cs typeface="Arial" pitchFamily="34" charset="0"/>
              </a:rPr>
              <a:t>caryotes </a:t>
            </a:r>
            <a:r>
              <a:rPr lang="fr-FR" sz="2800" b="1" dirty="0" smtClean="0">
                <a:latin typeface="Comic Sans MS" pitchFamily="66" charset="0"/>
                <a:ea typeface="Times New Roman" pitchFamily="18" charset="0"/>
                <a:cs typeface="Arial" pitchFamily="34" charset="0"/>
              </a:rPr>
              <a:t>(Rho-indépendante)</a:t>
            </a:r>
            <a:endParaRPr lang="en-US" sz="2800" b="1" dirty="0">
              <a:latin typeface="Comic Sans MS" pitchFamily="66" charset="0"/>
            </a:endParaRPr>
          </a:p>
        </p:txBody>
      </p:sp>
      <p:cxnSp>
        <p:nvCxnSpPr>
          <p:cNvPr id="4" name="Straight Connector 3"/>
          <p:cNvCxnSpPr/>
          <p:nvPr/>
        </p:nvCxnSpPr>
        <p:spPr>
          <a:xfrm>
            <a:off x="476953" y="106709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6084" name="Picture 4"/>
          <p:cNvPicPr>
            <a:picLocks noChangeAspect="1" noChangeArrowheads="1"/>
          </p:cNvPicPr>
          <p:nvPr/>
        </p:nvPicPr>
        <p:blipFill>
          <a:blip r:embed="rId3" cstate="print">
            <a:clrChange>
              <a:clrFrom>
                <a:srgbClr val="FFFFFF"/>
              </a:clrFrom>
              <a:clrTo>
                <a:srgbClr val="FFFFFF">
                  <a:alpha val="0"/>
                </a:srgbClr>
              </a:clrTo>
            </a:clrChange>
          </a:blip>
          <a:srcRect l="4000" r="3278"/>
          <a:stretch>
            <a:fillRect/>
          </a:stretch>
        </p:blipFill>
        <p:spPr bwMode="auto">
          <a:xfrm>
            <a:off x="3361041" y="3027525"/>
            <a:ext cx="5696465" cy="3695700"/>
          </a:xfrm>
          <a:prstGeom prst="rect">
            <a:avLst/>
          </a:prstGeom>
          <a:noFill/>
          <a:ln w="9525">
            <a:noFill/>
            <a:miter lim="800000"/>
            <a:headEnd/>
            <a:tailEnd/>
          </a:ln>
        </p:spPr>
      </p:pic>
      <p:grpSp>
        <p:nvGrpSpPr>
          <p:cNvPr id="9" name="Group 8"/>
          <p:cNvGrpSpPr/>
          <p:nvPr/>
        </p:nvGrpSpPr>
        <p:grpSpPr>
          <a:xfrm>
            <a:off x="135921" y="3396837"/>
            <a:ext cx="3336328" cy="2329126"/>
            <a:chOff x="135921" y="3396837"/>
            <a:chExt cx="3336328" cy="2329126"/>
          </a:xfrm>
        </p:grpSpPr>
        <p:pic>
          <p:nvPicPr>
            <p:cNvPr id="46083" name="Picture 3"/>
            <p:cNvPicPr>
              <a:picLocks noChangeAspect="1" noChangeArrowheads="1"/>
            </p:cNvPicPr>
            <p:nvPr/>
          </p:nvPicPr>
          <p:blipFill>
            <a:blip r:embed="rId4" cstate="print">
              <a:clrChange>
                <a:clrFrom>
                  <a:srgbClr val="FFFFFF"/>
                </a:clrFrom>
                <a:clrTo>
                  <a:srgbClr val="FFFFFF">
                    <a:alpha val="0"/>
                  </a:srgbClr>
                </a:clrTo>
              </a:clrChange>
            </a:blip>
            <a:srcRect l="13275" t="4981" r="11113" b="84571"/>
            <a:stretch>
              <a:fillRect/>
            </a:stretch>
          </p:blipFill>
          <p:spPr bwMode="auto">
            <a:xfrm>
              <a:off x="191353" y="3396837"/>
              <a:ext cx="3269744" cy="282633"/>
            </a:xfrm>
            <a:prstGeom prst="rect">
              <a:avLst/>
            </a:prstGeom>
            <a:noFill/>
            <a:ln w="9525">
              <a:noFill/>
              <a:miter lim="800000"/>
              <a:headEnd/>
              <a:tailEnd/>
            </a:ln>
          </p:spPr>
        </p:pic>
        <p:pic>
          <p:nvPicPr>
            <p:cNvPr id="8" name="Picture 3"/>
            <p:cNvPicPr>
              <a:picLocks noChangeAspect="1" noChangeArrowheads="1"/>
            </p:cNvPicPr>
            <p:nvPr/>
          </p:nvPicPr>
          <p:blipFill>
            <a:blip r:embed="rId4" cstate="print">
              <a:clrChange>
                <a:clrFrom>
                  <a:srgbClr val="FFFFFF"/>
                </a:clrFrom>
                <a:clrTo>
                  <a:srgbClr val="FFFFFF">
                    <a:alpha val="0"/>
                  </a:srgbClr>
                </a:clrTo>
              </a:clrChange>
            </a:blip>
            <a:srcRect l="6429" t="20360" r="16419" b="7746"/>
            <a:stretch>
              <a:fillRect/>
            </a:stretch>
          </p:blipFill>
          <p:spPr bwMode="auto">
            <a:xfrm>
              <a:off x="135921" y="3781159"/>
              <a:ext cx="3336328" cy="1944804"/>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clrChange>
              <a:clrFrom>
                <a:srgbClr val="FFFFFF"/>
              </a:clrFrom>
              <a:clrTo>
                <a:srgbClr val="FFFFFF">
                  <a:alpha val="0"/>
                </a:srgbClr>
              </a:clrTo>
            </a:clrChange>
          </a:blip>
          <a:srcRect l="6690" t="55661" r="9822" b="13273"/>
          <a:stretch>
            <a:fillRect/>
          </a:stretch>
        </p:blipFill>
        <p:spPr bwMode="auto">
          <a:xfrm>
            <a:off x="591537" y="1293191"/>
            <a:ext cx="7957751" cy="2214180"/>
          </a:xfrm>
          <a:prstGeom prst="rect">
            <a:avLst/>
          </a:prstGeom>
          <a:solidFill>
            <a:srgbClr val="FEF4F0"/>
          </a:solidFill>
          <a:ln w="9525">
            <a:noFill/>
            <a:miter lim="800000"/>
            <a:headEnd/>
            <a:tailEnd/>
          </a:ln>
        </p:spPr>
      </p:pic>
      <p:cxnSp>
        <p:nvCxnSpPr>
          <p:cNvPr id="4" name="Straight Connector 3"/>
          <p:cNvCxnSpPr/>
          <p:nvPr/>
        </p:nvCxnSpPr>
        <p:spPr>
          <a:xfrm>
            <a:off x="476953" y="106709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47106" name="Picture 2"/>
          <p:cNvPicPr>
            <a:picLocks noChangeAspect="1" noChangeArrowheads="1"/>
          </p:cNvPicPr>
          <p:nvPr/>
        </p:nvPicPr>
        <p:blipFill>
          <a:blip r:embed="rId3" cstate="print">
            <a:clrChange>
              <a:clrFrom>
                <a:srgbClr val="FFFFFF"/>
              </a:clrFrom>
              <a:clrTo>
                <a:srgbClr val="FFFFFF">
                  <a:alpha val="0"/>
                </a:srgbClr>
              </a:clrTo>
            </a:clrChange>
          </a:blip>
          <a:srcRect l="5615" t="60833" r="19296" b="34086"/>
          <a:stretch>
            <a:fillRect/>
          </a:stretch>
        </p:blipFill>
        <p:spPr bwMode="auto">
          <a:xfrm>
            <a:off x="622438" y="5703762"/>
            <a:ext cx="7310603" cy="370708"/>
          </a:xfrm>
          <a:prstGeom prst="rect">
            <a:avLst/>
          </a:prstGeom>
          <a:solidFill>
            <a:srgbClr val="FEF4F0"/>
          </a:solidFill>
          <a:ln w="9525">
            <a:noFill/>
            <a:miter lim="800000"/>
            <a:headEnd/>
            <a:tailEnd/>
          </a:ln>
        </p:spPr>
      </p:pic>
      <p:pic>
        <p:nvPicPr>
          <p:cNvPr id="6" name="Picture 2"/>
          <p:cNvPicPr>
            <a:picLocks noChangeAspect="1" noChangeArrowheads="1"/>
          </p:cNvPicPr>
          <p:nvPr/>
        </p:nvPicPr>
        <p:blipFill>
          <a:blip r:embed="rId3" cstate="print">
            <a:clrChange>
              <a:clrFrom>
                <a:srgbClr val="FFFFFF"/>
              </a:clrFrom>
              <a:clrTo>
                <a:srgbClr val="FFFFFF">
                  <a:alpha val="0"/>
                </a:srgbClr>
              </a:clrTo>
            </a:clrChange>
          </a:blip>
          <a:srcRect l="5615" t="27008" r="27887" b="67171"/>
          <a:stretch>
            <a:fillRect/>
          </a:stretch>
        </p:blipFill>
        <p:spPr bwMode="auto">
          <a:xfrm>
            <a:off x="622438" y="3764693"/>
            <a:ext cx="6474234" cy="424684"/>
          </a:xfrm>
          <a:prstGeom prst="rect">
            <a:avLst/>
          </a:prstGeom>
          <a:solidFill>
            <a:srgbClr val="FEF4F0"/>
          </a:solidFill>
          <a:ln w="9525">
            <a:noFill/>
            <a:miter lim="800000"/>
            <a:headEnd/>
            <a:tailEnd/>
          </a:ln>
        </p:spPr>
      </p:pic>
      <p:pic>
        <p:nvPicPr>
          <p:cNvPr id="7" name="Picture 2"/>
          <p:cNvPicPr>
            <a:picLocks noChangeAspect="1" noChangeArrowheads="1"/>
          </p:cNvPicPr>
          <p:nvPr/>
        </p:nvPicPr>
        <p:blipFill>
          <a:blip r:embed="rId3" cstate="print">
            <a:clrChange>
              <a:clrFrom>
                <a:srgbClr val="FFFFFF"/>
              </a:clrFrom>
              <a:clrTo>
                <a:srgbClr val="FFFFFF">
                  <a:alpha val="0"/>
                </a:srgbClr>
              </a:clrTo>
            </a:clrChange>
          </a:blip>
          <a:srcRect l="5615" t="38306" r="11681" b="43796"/>
          <a:stretch>
            <a:fillRect/>
          </a:stretch>
        </p:blipFill>
        <p:spPr bwMode="auto">
          <a:xfrm>
            <a:off x="622438" y="4293721"/>
            <a:ext cx="8052014" cy="1305697"/>
          </a:xfrm>
          <a:prstGeom prst="rect">
            <a:avLst/>
          </a:prstGeom>
          <a:solidFill>
            <a:srgbClr val="FEF4F0"/>
          </a:solidFill>
          <a:ln w="9525">
            <a:noFill/>
            <a:miter lim="800000"/>
            <a:headEnd/>
            <a:tailEnd/>
          </a:ln>
        </p:spPr>
      </p:pic>
      <p:pic>
        <p:nvPicPr>
          <p:cNvPr id="8" name="Picture 2"/>
          <p:cNvPicPr>
            <a:picLocks noChangeAspect="1" noChangeArrowheads="1"/>
          </p:cNvPicPr>
          <p:nvPr/>
        </p:nvPicPr>
        <p:blipFill>
          <a:blip r:embed="rId3" cstate="print">
            <a:clrChange>
              <a:clrFrom>
                <a:srgbClr val="FFFFFF"/>
              </a:clrFrom>
              <a:clrTo>
                <a:srgbClr val="FFFFFF">
                  <a:alpha val="0"/>
                </a:srgbClr>
              </a:clrTo>
            </a:clrChange>
          </a:blip>
          <a:srcRect l="5615" t="71787" r="11681" b="22568"/>
          <a:stretch>
            <a:fillRect/>
          </a:stretch>
        </p:blipFill>
        <p:spPr bwMode="auto">
          <a:xfrm>
            <a:off x="622438" y="6178815"/>
            <a:ext cx="8052014" cy="411881"/>
          </a:xfrm>
          <a:prstGeom prst="rect">
            <a:avLst/>
          </a:prstGeom>
          <a:solidFill>
            <a:srgbClr val="FEF4F0"/>
          </a:solidFill>
          <a:ln w="9525">
            <a:noFill/>
            <a:miter lim="800000"/>
            <a:headEnd/>
            <a:tailEnd/>
          </a:ln>
        </p:spPr>
      </p:pic>
      <p:sp>
        <p:nvSpPr>
          <p:cNvPr id="9" name="TextBox 8"/>
          <p:cNvSpPr txBox="1"/>
          <p:nvPr/>
        </p:nvSpPr>
        <p:spPr>
          <a:xfrm>
            <a:off x="804519" y="94644"/>
            <a:ext cx="7523930" cy="954107"/>
          </a:xfrm>
          <a:prstGeom prst="rect">
            <a:avLst/>
          </a:prstGeom>
          <a:noFill/>
        </p:spPr>
        <p:txBody>
          <a:bodyPr wrap="square" rtlCol="0">
            <a:spAutoFit/>
          </a:bodyPr>
          <a:lstStyle/>
          <a:p>
            <a:pPr lvl="0" algn="ctr"/>
            <a:r>
              <a:rPr lang="fr-FR" sz="2800" b="1" dirty="0" smtClean="0">
                <a:latin typeface="Comic Sans MS" pitchFamily="66" charset="0"/>
                <a:ea typeface="Times New Roman" pitchFamily="18" charset="0"/>
                <a:cs typeface="Arial" pitchFamily="34" charset="0"/>
              </a:rPr>
              <a:t>La Terminaison de la Transcription chez les </a:t>
            </a:r>
            <a:r>
              <a:rPr lang="fr-FR" sz="2800" b="1" dirty="0" smtClean="0">
                <a:latin typeface="Comic Sans MS" pitchFamily="66" charset="0"/>
                <a:ea typeface="Times New Roman" pitchFamily="18" charset="0"/>
                <a:cs typeface="Arial" pitchFamily="34" charset="0"/>
              </a:rPr>
              <a:t>pro</a:t>
            </a:r>
            <a:r>
              <a:rPr lang="fr-FR" sz="2800" b="1" dirty="0" smtClean="0">
                <a:latin typeface="Comic Sans MS" pitchFamily="66" charset="0"/>
                <a:ea typeface="Times New Roman" pitchFamily="18" charset="0"/>
                <a:cs typeface="Arial" pitchFamily="34" charset="0"/>
              </a:rPr>
              <a:t>caryotes </a:t>
            </a:r>
            <a:r>
              <a:rPr lang="fr-FR" sz="2800" b="1" dirty="0" smtClean="0">
                <a:latin typeface="Comic Sans MS" pitchFamily="66" charset="0"/>
                <a:ea typeface="Times New Roman" pitchFamily="18" charset="0"/>
                <a:cs typeface="Arial" pitchFamily="34" charset="0"/>
              </a:rPr>
              <a:t>(Rho-dépendante)</a:t>
            </a:r>
            <a:endParaRPr 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clrChange>
              <a:clrFrom>
                <a:srgbClr val="FEFEFE"/>
              </a:clrFrom>
              <a:clrTo>
                <a:srgbClr val="FEFEFE">
                  <a:alpha val="0"/>
                </a:srgbClr>
              </a:clrTo>
            </a:clrChange>
          </a:blip>
          <a:srcRect l="53528" t="17663" r="737" b="10891"/>
          <a:stretch>
            <a:fillRect/>
          </a:stretch>
        </p:blipFill>
        <p:spPr bwMode="auto">
          <a:xfrm>
            <a:off x="4571993" y="1274380"/>
            <a:ext cx="4392182" cy="5155302"/>
          </a:xfrm>
          <a:prstGeom prst="rect">
            <a:avLst/>
          </a:prstGeom>
          <a:noFill/>
          <a:ln w="9525">
            <a:noFill/>
            <a:miter lim="800000"/>
            <a:headEnd/>
            <a:tailEnd/>
          </a:ln>
        </p:spPr>
      </p:pic>
      <p:cxnSp>
        <p:nvCxnSpPr>
          <p:cNvPr id="3" name="Straight Connector 2"/>
          <p:cNvCxnSpPr/>
          <p:nvPr/>
        </p:nvCxnSpPr>
        <p:spPr>
          <a:xfrm>
            <a:off x="476953" y="106709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804519" y="94644"/>
            <a:ext cx="7523930" cy="954107"/>
          </a:xfrm>
          <a:prstGeom prst="rect">
            <a:avLst/>
          </a:prstGeom>
          <a:noFill/>
        </p:spPr>
        <p:txBody>
          <a:bodyPr wrap="square" rtlCol="0">
            <a:spAutoFit/>
          </a:bodyPr>
          <a:lstStyle/>
          <a:p>
            <a:pPr lvl="0" algn="ctr"/>
            <a:r>
              <a:rPr lang="fr-FR" sz="2800" b="1" dirty="0" smtClean="0">
                <a:latin typeface="Comic Sans MS" pitchFamily="66" charset="0"/>
                <a:ea typeface="Times New Roman" pitchFamily="18" charset="0"/>
                <a:cs typeface="Arial" pitchFamily="34" charset="0"/>
              </a:rPr>
              <a:t>La Terminaison de la Transcription chez </a:t>
            </a:r>
            <a:r>
              <a:rPr lang="fr-FR" sz="2800" b="1" smtClean="0">
                <a:latin typeface="Comic Sans MS" pitchFamily="66" charset="0"/>
                <a:ea typeface="Times New Roman" pitchFamily="18" charset="0"/>
                <a:cs typeface="Arial" pitchFamily="34" charset="0"/>
              </a:rPr>
              <a:t>les </a:t>
            </a:r>
            <a:r>
              <a:rPr lang="fr-FR" sz="2800" b="1" smtClean="0">
                <a:latin typeface="Comic Sans MS" pitchFamily="66" charset="0"/>
                <a:ea typeface="Times New Roman" pitchFamily="18" charset="0"/>
                <a:cs typeface="Arial" pitchFamily="34" charset="0"/>
              </a:rPr>
              <a:t>pro</a:t>
            </a:r>
            <a:r>
              <a:rPr lang="fr-FR" sz="2800" b="1" smtClean="0">
                <a:latin typeface="Comic Sans MS" pitchFamily="66" charset="0"/>
                <a:ea typeface="Times New Roman" pitchFamily="18" charset="0"/>
                <a:cs typeface="Arial" pitchFamily="34" charset="0"/>
              </a:rPr>
              <a:t>caryotes </a:t>
            </a:r>
            <a:r>
              <a:rPr lang="fr-FR" sz="2800" b="1" dirty="0" smtClean="0">
                <a:latin typeface="Comic Sans MS" pitchFamily="66" charset="0"/>
                <a:ea typeface="Times New Roman" pitchFamily="18" charset="0"/>
                <a:cs typeface="Arial" pitchFamily="34" charset="0"/>
              </a:rPr>
              <a:t>(Rho-dépendante)</a:t>
            </a:r>
            <a:endParaRPr lang="en-US" sz="2800" b="1" dirty="0">
              <a:latin typeface="Comic Sans MS" pitchFamily="66" charset="0"/>
            </a:endParaRPr>
          </a:p>
        </p:txBody>
      </p:sp>
      <p:pic>
        <p:nvPicPr>
          <p:cNvPr id="5" name="Picture 2"/>
          <p:cNvPicPr>
            <a:picLocks noChangeAspect="1" noChangeArrowheads="1"/>
          </p:cNvPicPr>
          <p:nvPr/>
        </p:nvPicPr>
        <p:blipFill>
          <a:blip r:embed="rId2" cstate="print">
            <a:clrChange>
              <a:clrFrom>
                <a:srgbClr val="FEFEFE"/>
              </a:clrFrom>
              <a:clrTo>
                <a:srgbClr val="FEFEFE">
                  <a:alpha val="0"/>
                </a:srgbClr>
              </a:clrTo>
            </a:clrChange>
          </a:blip>
          <a:srcRect l="1789" t="17663" r="50845" b="10891"/>
          <a:stretch>
            <a:fillRect/>
          </a:stretch>
        </p:blipFill>
        <p:spPr bwMode="auto">
          <a:xfrm>
            <a:off x="105096" y="1274380"/>
            <a:ext cx="4548752" cy="5155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92100" y="510093"/>
            <a:ext cx="8534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28600" algn="just" defTabSz="914400" rtl="0" eaLnBrk="1" fontAlgn="base" latinLnBrk="0" hangingPunct="1">
              <a:lnSpc>
                <a:spcPct val="100000"/>
              </a:lnSpc>
              <a:spcBef>
                <a:spcPct val="0"/>
              </a:spcBef>
              <a:spcAft>
                <a:spcPct val="0"/>
              </a:spcAft>
              <a:buClrTx/>
              <a:buSzTx/>
              <a:buFontTx/>
              <a:buNone/>
              <a:tabLst/>
            </a:pPr>
            <a:r>
              <a:rPr kumimoji="0" lang="fr-FR" sz="2000" b="1" i="0" u="sng" strike="noStrike" cap="none" normalizeH="0" baseline="0" dirty="0" smtClean="0">
                <a:ln>
                  <a:noFill/>
                </a:ln>
                <a:solidFill>
                  <a:srgbClr val="C00000"/>
                </a:solidFill>
                <a:effectLst/>
                <a:latin typeface="Comic Sans MS" pitchFamily="66" charset="0"/>
                <a:ea typeface="Times New Roman" pitchFamily="18" charset="0"/>
                <a:cs typeface="Arial" pitchFamily="34" charset="0"/>
              </a:rPr>
              <a:t>Expression d’un gène</a:t>
            </a:r>
            <a:r>
              <a:rPr lang="fr-FR" sz="2000" b="1" dirty="0" smtClean="0">
                <a:solidFill>
                  <a:srgbClr val="C00000"/>
                </a:solidFill>
                <a:latin typeface="Comic Sans MS" pitchFamily="66" charset="0"/>
                <a:ea typeface="Times New Roman" pitchFamily="18" charset="0"/>
                <a:cs typeface="Arial" pitchFamily="34" charset="0"/>
              </a:rPr>
              <a:t> </a:t>
            </a:r>
            <a:r>
              <a:rPr kumimoji="0" lang="fr-FR" sz="2000" b="1"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processus entier qui décode l’information porté par un gène donné et la traduit en protéine.</a:t>
            </a:r>
            <a:endParaRPr kumimoji="0" lang="fr-FR" sz="2000" b="1"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29699" name="Picture 3" descr="http://www.ircm.qc.ca/LARECHERCHE/axes/Biologie/ARN/PublishingImages/Lecuyer_Fig1_ExpressionGenique.jpg"/>
          <p:cNvPicPr>
            <a:picLocks noChangeAspect="1" noChangeArrowheads="1"/>
          </p:cNvPicPr>
          <p:nvPr/>
        </p:nvPicPr>
        <p:blipFill>
          <a:blip r:embed="rId2" cstate="print"/>
          <a:srcRect/>
          <a:stretch>
            <a:fillRect/>
          </a:stretch>
        </p:blipFill>
        <p:spPr bwMode="auto">
          <a:xfrm>
            <a:off x="1077415" y="1373070"/>
            <a:ext cx="6963603" cy="515385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4630" y="169608"/>
            <a:ext cx="8058435" cy="615553"/>
          </a:xfrm>
          <a:prstGeom prst="rect">
            <a:avLst/>
          </a:prstGeom>
          <a:noFill/>
        </p:spPr>
        <p:txBody>
          <a:bodyPr wrap="square" rtlCol="0">
            <a:spAutoFit/>
          </a:bodyPr>
          <a:lstStyle/>
          <a:p>
            <a:r>
              <a:rPr lang="fr-FR" sz="3400" dirty="0" smtClean="0">
                <a:latin typeface="Comic Sans MS" pitchFamily="66" charset="0"/>
              </a:rPr>
              <a:t>Etapes-clé de la découverte de l’</a:t>
            </a:r>
            <a:r>
              <a:rPr lang="fr-FR" sz="3400" dirty="0" err="1" smtClean="0">
                <a:latin typeface="Comic Sans MS" pitchFamily="66" charset="0"/>
              </a:rPr>
              <a:t>ARNm</a:t>
            </a:r>
            <a:endParaRPr lang="fr-FR" sz="3400" dirty="0">
              <a:latin typeface="Comic Sans MS" pitchFamily="66" charset="0"/>
            </a:endParaRPr>
          </a:p>
        </p:txBody>
      </p:sp>
      <p:cxnSp>
        <p:nvCxnSpPr>
          <p:cNvPr id="6" name="Straight Connector 5"/>
          <p:cNvCxnSpPr/>
          <p:nvPr/>
        </p:nvCxnSpPr>
        <p:spPr>
          <a:xfrm>
            <a:off x="487147" y="85540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cstate="print">
            <a:clrChange>
              <a:clrFrom>
                <a:srgbClr val="FFFFFF"/>
              </a:clrFrom>
              <a:clrTo>
                <a:srgbClr val="FFFFFF">
                  <a:alpha val="0"/>
                </a:srgbClr>
              </a:clrTo>
            </a:clrChange>
          </a:blip>
          <a:srcRect l="9300" t="7442" r="7239" b="25796"/>
          <a:stretch>
            <a:fillRect/>
          </a:stretch>
        </p:blipFill>
        <p:spPr bwMode="auto">
          <a:xfrm>
            <a:off x="950025" y="1025224"/>
            <a:ext cx="7279586" cy="4358765"/>
          </a:xfrm>
          <a:prstGeom prst="rect">
            <a:avLst/>
          </a:prstGeom>
          <a:noFill/>
          <a:ln w="9525">
            <a:noFill/>
            <a:miter lim="800000"/>
            <a:headEnd/>
            <a:tailEnd/>
          </a:ln>
        </p:spPr>
      </p:pic>
      <p:grpSp>
        <p:nvGrpSpPr>
          <p:cNvPr id="12" name="Group 11"/>
          <p:cNvGrpSpPr/>
          <p:nvPr/>
        </p:nvGrpSpPr>
        <p:grpSpPr>
          <a:xfrm>
            <a:off x="3161723" y="5347844"/>
            <a:ext cx="2812470" cy="969829"/>
            <a:chOff x="3161723" y="5347844"/>
            <a:chExt cx="2812470" cy="969829"/>
          </a:xfrm>
        </p:grpSpPr>
        <p:cxnSp>
          <p:nvCxnSpPr>
            <p:cNvPr id="9" name="Straight Arrow Connector 8"/>
            <p:cNvCxnSpPr/>
            <p:nvPr/>
          </p:nvCxnSpPr>
          <p:spPr>
            <a:xfrm>
              <a:off x="4558151" y="5347844"/>
              <a:ext cx="0" cy="31865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3161723" y="5749622"/>
              <a:ext cx="2812470" cy="568051"/>
            </a:xfrm>
            <a:prstGeom prst="roundRect">
              <a:avLst/>
            </a:prstGeom>
            <a:solidFill>
              <a:srgbClr val="FEF4F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186009" y="5848981"/>
              <a:ext cx="2763898" cy="369332"/>
            </a:xfrm>
            <a:prstGeom prst="rect">
              <a:avLst/>
            </a:prstGeom>
            <a:noFill/>
          </p:spPr>
          <p:txBody>
            <a:bodyPr wrap="none" rtlCol="0">
              <a:spAutoFit/>
            </a:bodyPr>
            <a:lstStyle/>
            <a:p>
              <a:r>
                <a:rPr lang="fr-FR" b="1" dirty="0" smtClean="0">
                  <a:latin typeface="Comic Sans MS" pitchFamily="66" charset="0"/>
                </a:rPr>
                <a:t>ARN messager (</a:t>
              </a:r>
              <a:r>
                <a:rPr lang="fr-FR" b="1" dirty="0" err="1" smtClean="0">
                  <a:latin typeface="Comic Sans MS" pitchFamily="66" charset="0"/>
                </a:rPr>
                <a:t>ARNm</a:t>
              </a:r>
              <a:r>
                <a:rPr lang="fr-FR" b="1" dirty="0" smtClean="0">
                  <a:latin typeface="Comic Sans MS" pitchFamily="66" charset="0"/>
                </a:rPr>
                <a:t>)</a:t>
              </a:r>
              <a:endParaRPr lang="fr-FR" b="1" dirty="0">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90643" y="85540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108368" y="1778000"/>
            <a:ext cx="6913418" cy="3950875"/>
            <a:chOff x="1108368" y="2463800"/>
            <a:chExt cx="6913418" cy="3950875"/>
          </a:xfrm>
        </p:grpSpPr>
        <p:pic>
          <p:nvPicPr>
            <p:cNvPr id="2050" name="Picture 2"/>
            <p:cNvPicPr>
              <a:picLocks noChangeAspect="1" noChangeArrowheads="1"/>
            </p:cNvPicPr>
            <p:nvPr/>
          </p:nvPicPr>
          <p:blipFill>
            <a:blip r:embed="rId2" cstate="print"/>
            <a:srcRect l="5456" t="23816" r="9053" b="11068"/>
            <a:stretch>
              <a:fillRect/>
            </a:stretch>
          </p:blipFill>
          <p:spPr bwMode="auto">
            <a:xfrm>
              <a:off x="1108368" y="2463800"/>
              <a:ext cx="6913418" cy="3950875"/>
            </a:xfrm>
            <a:prstGeom prst="rect">
              <a:avLst/>
            </a:prstGeom>
            <a:noFill/>
            <a:ln w="9525">
              <a:noFill/>
              <a:miter lim="800000"/>
              <a:headEnd/>
              <a:tailEnd/>
            </a:ln>
          </p:spPr>
        </p:pic>
        <p:sp>
          <p:nvSpPr>
            <p:cNvPr id="5" name="Rectangle 4"/>
            <p:cNvSpPr/>
            <p:nvPr/>
          </p:nvSpPr>
          <p:spPr>
            <a:xfrm>
              <a:off x="2209800" y="3225800"/>
              <a:ext cx="14986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538126" y="169608"/>
            <a:ext cx="8058435" cy="615553"/>
          </a:xfrm>
          <a:prstGeom prst="rect">
            <a:avLst/>
          </a:prstGeom>
          <a:noFill/>
        </p:spPr>
        <p:txBody>
          <a:bodyPr wrap="square" rtlCol="0">
            <a:spAutoFit/>
          </a:bodyPr>
          <a:lstStyle/>
          <a:p>
            <a:r>
              <a:rPr lang="fr-FR" sz="3400" dirty="0" smtClean="0">
                <a:latin typeface="Comic Sans MS" pitchFamily="66" charset="0"/>
              </a:rPr>
              <a:t>Etapes-clé de la découverte de l’</a:t>
            </a:r>
            <a:r>
              <a:rPr lang="fr-FR" sz="3400" dirty="0" err="1" smtClean="0">
                <a:latin typeface="Comic Sans MS" pitchFamily="66" charset="0"/>
              </a:rPr>
              <a:t>ARNm</a:t>
            </a:r>
            <a:endParaRPr lang="fr-FR" sz="3400" dirty="0">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9900" y="977900"/>
            <a:ext cx="8191500" cy="707886"/>
          </a:xfrm>
          <a:prstGeom prst="rect">
            <a:avLst/>
          </a:prstGeom>
          <a:noFill/>
        </p:spPr>
        <p:txBody>
          <a:bodyPr wrap="square" rtlCol="0">
            <a:spAutoFit/>
          </a:bodyPr>
          <a:lstStyle/>
          <a:p>
            <a:pPr algn="just">
              <a:spcAft>
                <a:spcPts val="1200"/>
              </a:spcAft>
              <a:buFont typeface="Wingdings" pitchFamily="2" charset="2"/>
              <a:buChar char="Ø"/>
            </a:pPr>
            <a:r>
              <a:rPr lang="fr-FR" sz="2000" dirty="0" smtClean="0">
                <a:latin typeface="Comic Sans MS" pitchFamily="66" charset="0"/>
              </a:rPr>
              <a:t> La transcription est le processus de copie du matériel génétique (ADN) en ARN. </a:t>
            </a:r>
          </a:p>
        </p:txBody>
      </p:sp>
      <p:sp>
        <p:nvSpPr>
          <p:cNvPr id="5" name="TextBox 4"/>
          <p:cNvSpPr txBox="1"/>
          <p:nvPr/>
        </p:nvSpPr>
        <p:spPr>
          <a:xfrm>
            <a:off x="2737471" y="131508"/>
            <a:ext cx="3656770" cy="615553"/>
          </a:xfrm>
          <a:prstGeom prst="rect">
            <a:avLst/>
          </a:prstGeom>
          <a:noFill/>
        </p:spPr>
        <p:txBody>
          <a:bodyPr wrap="none" rtlCol="0">
            <a:spAutoFit/>
          </a:bodyPr>
          <a:lstStyle/>
          <a:p>
            <a:r>
              <a:rPr lang="fr-FR" sz="3400" dirty="0" smtClean="0">
                <a:latin typeface="Comic Sans MS" pitchFamily="66" charset="0"/>
              </a:rPr>
              <a:t>La transcription?</a:t>
            </a:r>
            <a:endParaRPr lang="fr-FR" sz="3400" dirty="0">
              <a:latin typeface="Comic Sans MS" pitchFamily="66" charset="0"/>
            </a:endParaRPr>
          </a:p>
        </p:txBody>
      </p:sp>
      <p:cxnSp>
        <p:nvCxnSpPr>
          <p:cNvPr id="6" name="Straight Connector 5"/>
          <p:cNvCxnSpPr/>
          <p:nvPr/>
        </p:nvCxnSpPr>
        <p:spPr>
          <a:xfrm>
            <a:off x="489156" y="85540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3074" name="Picture 2" descr="http://www.alliot.fr/BIO/RNADNA.gif"/>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565275" y="1708874"/>
            <a:ext cx="6016625" cy="481575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641264" y="3699164"/>
            <a:ext cx="3976254" cy="2854036"/>
          </a:xfrm>
          <a:prstGeom prst="rect">
            <a:avLst/>
          </a:prstGeom>
          <a:solidFill>
            <a:srgbClr val="FEF4F0"/>
          </a:solidFill>
          <a:ln>
            <a:solidFill>
              <a:srgbClr val="FEF4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6" name="Picture 2"/>
          <p:cNvPicPr>
            <a:picLocks noChangeAspect="1" noChangeArrowheads="1"/>
          </p:cNvPicPr>
          <p:nvPr/>
        </p:nvPicPr>
        <p:blipFill>
          <a:blip r:embed="rId2" cstate="print">
            <a:clrChange>
              <a:clrFrom>
                <a:srgbClr val="FFFFFF"/>
              </a:clrFrom>
              <a:clrTo>
                <a:srgbClr val="FFFFFF">
                  <a:alpha val="0"/>
                </a:srgbClr>
              </a:clrTo>
            </a:clrChange>
          </a:blip>
          <a:srcRect l="4327" t="18949" r="5107" b="5698"/>
          <a:stretch>
            <a:fillRect/>
          </a:stretch>
        </p:blipFill>
        <p:spPr bwMode="auto">
          <a:xfrm>
            <a:off x="914401" y="1466191"/>
            <a:ext cx="7315200" cy="4572000"/>
          </a:xfrm>
          <a:prstGeom prst="rect">
            <a:avLst/>
          </a:prstGeom>
          <a:noFill/>
          <a:ln w="9525">
            <a:noFill/>
            <a:miter lim="800000"/>
            <a:headEnd/>
            <a:tailEnd/>
          </a:ln>
        </p:spPr>
      </p:pic>
      <p:pic>
        <p:nvPicPr>
          <p:cNvPr id="3" name="Picture 2"/>
          <p:cNvPicPr>
            <a:picLocks noChangeAspect="1" noChangeArrowheads="1"/>
          </p:cNvPicPr>
          <p:nvPr/>
        </p:nvPicPr>
        <p:blipFill>
          <a:blip r:embed="rId2" cstate="print"/>
          <a:srcRect l="18250" t="6564" r="18119" b="83822"/>
          <a:stretch>
            <a:fillRect/>
          </a:stretch>
        </p:blipFill>
        <p:spPr bwMode="auto">
          <a:xfrm>
            <a:off x="2002220" y="204952"/>
            <a:ext cx="5139558" cy="583301"/>
          </a:xfrm>
          <a:prstGeom prst="rect">
            <a:avLst/>
          </a:prstGeom>
          <a:noFill/>
          <a:ln w="9525">
            <a:noFill/>
            <a:miter lim="800000"/>
            <a:headEnd/>
            <a:tailEnd/>
          </a:ln>
        </p:spPr>
      </p:pic>
      <p:cxnSp>
        <p:nvCxnSpPr>
          <p:cNvPr id="4" name="Straight Connector 3"/>
          <p:cNvCxnSpPr/>
          <p:nvPr/>
        </p:nvCxnSpPr>
        <p:spPr>
          <a:xfrm>
            <a:off x="489156" y="85540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050374" y="1574407"/>
            <a:ext cx="1047082" cy="369332"/>
          </a:xfrm>
          <a:prstGeom prst="rect">
            <a:avLst/>
          </a:prstGeom>
          <a:solidFill>
            <a:srgbClr val="FEF4F0"/>
          </a:solidFill>
        </p:spPr>
        <p:txBody>
          <a:bodyPr wrap="none" rtlCol="0">
            <a:spAutoFit/>
          </a:bodyPr>
          <a:lstStyle/>
          <a:p>
            <a:r>
              <a:rPr lang="en-US" dirty="0" smtClean="0">
                <a:latin typeface="Comic Sans MS" pitchFamily="66" charset="0"/>
              </a:rPr>
              <a:t>Adenine</a:t>
            </a:r>
            <a:endParaRPr lang="en-US" dirty="0">
              <a:latin typeface="Comic Sans MS" pitchFamily="66" charset="0"/>
            </a:endParaRPr>
          </a:p>
        </p:txBody>
      </p:sp>
      <p:sp>
        <p:nvSpPr>
          <p:cNvPr id="7" name="TextBox 6"/>
          <p:cNvSpPr txBox="1"/>
          <p:nvPr/>
        </p:nvSpPr>
        <p:spPr>
          <a:xfrm>
            <a:off x="5600790" y="1574407"/>
            <a:ext cx="1011815" cy="369332"/>
          </a:xfrm>
          <a:prstGeom prst="rect">
            <a:avLst/>
          </a:prstGeom>
          <a:solidFill>
            <a:srgbClr val="FEF4F0"/>
          </a:solidFill>
        </p:spPr>
        <p:txBody>
          <a:bodyPr wrap="none" rtlCol="0">
            <a:spAutoFit/>
          </a:bodyPr>
          <a:lstStyle/>
          <a:p>
            <a:r>
              <a:rPr lang="en-US" dirty="0" smtClean="0">
                <a:latin typeface="Comic Sans MS" pitchFamily="66" charset="0"/>
              </a:rPr>
              <a:t>Guanine</a:t>
            </a:r>
            <a:endParaRPr lang="en-US" dirty="0">
              <a:latin typeface="Comic Sans MS" pitchFamily="66" charset="0"/>
            </a:endParaRPr>
          </a:p>
        </p:txBody>
      </p:sp>
      <p:sp>
        <p:nvSpPr>
          <p:cNvPr id="8" name="TextBox 7"/>
          <p:cNvSpPr txBox="1"/>
          <p:nvPr/>
        </p:nvSpPr>
        <p:spPr>
          <a:xfrm>
            <a:off x="2465536" y="4254524"/>
            <a:ext cx="1098378" cy="369332"/>
          </a:xfrm>
          <a:prstGeom prst="rect">
            <a:avLst/>
          </a:prstGeom>
          <a:solidFill>
            <a:srgbClr val="FEF4F0"/>
          </a:solidFill>
        </p:spPr>
        <p:txBody>
          <a:bodyPr wrap="none" rtlCol="0">
            <a:spAutoFit/>
          </a:bodyPr>
          <a:lstStyle/>
          <a:p>
            <a:r>
              <a:rPr lang="en-US" dirty="0" smtClean="0">
                <a:latin typeface="Comic Sans MS" pitchFamily="66" charset="0"/>
              </a:rPr>
              <a:t>Cytosine</a:t>
            </a:r>
            <a:endParaRPr lang="en-US" dirty="0">
              <a:latin typeface="Comic Sans MS" pitchFamily="66" charset="0"/>
            </a:endParaRPr>
          </a:p>
        </p:txBody>
      </p:sp>
      <p:sp>
        <p:nvSpPr>
          <p:cNvPr id="9" name="TextBox 8"/>
          <p:cNvSpPr txBox="1"/>
          <p:nvPr/>
        </p:nvSpPr>
        <p:spPr>
          <a:xfrm>
            <a:off x="5419801" y="5919429"/>
            <a:ext cx="1085554" cy="369332"/>
          </a:xfrm>
          <a:prstGeom prst="rect">
            <a:avLst/>
          </a:prstGeom>
          <a:noFill/>
        </p:spPr>
        <p:txBody>
          <a:bodyPr wrap="none" rtlCol="0">
            <a:spAutoFit/>
          </a:bodyPr>
          <a:lstStyle/>
          <a:p>
            <a:r>
              <a:rPr lang="en-US" dirty="0" smtClean="0">
                <a:latin typeface="Comic Sans MS" pitchFamily="66" charset="0"/>
              </a:rPr>
              <a:t>Thymine</a:t>
            </a:r>
            <a:endParaRPr lang="en-US" dirty="0">
              <a:latin typeface="Comic Sans MS" pitchFamily="66" charset="0"/>
            </a:endParaRPr>
          </a:p>
        </p:txBody>
      </p:sp>
      <p:sp>
        <p:nvSpPr>
          <p:cNvPr id="10" name="TextBox 9"/>
          <p:cNvSpPr txBox="1"/>
          <p:nvPr/>
        </p:nvSpPr>
        <p:spPr>
          <a:xfrm>
            <a:off x="7374764" y="5919429"/>
            <a:ext cx="955711" cy="369332"/>
          </a:xfrm>
          <a:prstGeom prst="rect">
            <a:avLst/>
          </a:prstGeom>
          <a:noFill/>
        </p:spPr>
        <p:txBody>
          <a:bodyPr wrap="none" rtlCol="0">
            <a:spAutoFit/>
          </a:bodyPr>
          <a:lstStyle/>
          <a:p>
            <a:r>
              <a:rPr lang="en-US" dirty="0" err="1" smtClean="0">
                <a:latin typeface="Comic Sans MS" pitchFamily="66" charset="0"/>
              </a:rPr>
              <a:t>Uracile</a:t>
            </a:r>
            <a:endParaRPr lang="en-US" dirty="0">
              <a:latin typeface="Comic Sans MS" pitchFamily="66" charset="0"/>
            </a:endParaRPr>
          </a:p>
        </p:txBody>
      </p:sp>
      <p:sp>
        <p:nvSpPr>
          <p:cNvPr id="12" name="Rectangle 11"/>
          <p:cNvSpPr/>
          <p:nvPr/>
        </p:nvSpPr>
        <p:spPr>
          <a:xfrm>
            <a:off x="5491942" y="3873731"/>
            <a:ext cx="421178" cy="282633"/>
          </a:xfrm>
          <a:prstGeom prst="rect">
            <a:avLst/>
          </a:prstGeom>
          <a:solidFill>
            <a:srgbClr val="FEF4F0"/>
          </a:solidFill>
          <a:ln>
            <a:solidFill>
              <a:srgbClr val="FEF4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456517" y="3893128"/>
            <a:ext cx="421178" cy="282633"/>
          </a:xfrm>
          <a:prstGeom prst="rect">
            <a:avLst/>
          </a:prstGeom>
          <a:solidFill>
            <a:srgbClr val="FEF4F0"/>
          </a:solidFill>
          <a:ln>
            <a:solidFill>
              <a:srgbClr val="FEF4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83124" y="1010983"/>
            <a:ext cx="8431305" cy="552458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1" fontAlgn="base" latinLnBrk="0" hangingPunct="1">
              <a:spcBef>
                <a:spcPct val="0"/>
              </a:spcBef>
              <a:spcAft>
                <a:spcPct val="0"/>
              </a:spcAft>
              <a:buClrTx/>
              <a:buSzTx/>
              <a:buFont typeface="Wingdings" pitchFamily="2" charset="2"/>
              <a:buChar char="Ø"/>
              <a:tabLst/>
            </a:pP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Les ARN sont des </a:t>
            </a:r>
            <a:r>
              <a:rPr kumimoji="0" lang="fr-FR" b="0" i="0"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polyribonucléotides</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Par rapport à l’ADN la base pyrimidique Thymine (T) est remplacée par une autre base pyrimidique l’Uracile (U). </a:t>
            </a:r>
          </a:p>
          <a:p>
            <a:pPr marR="0" lvl="0" algn="just"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R="0" lvl="0" algn="just" defTabSz="914400" rtl="0" eaLnBrk="1" fontAlgn="base" latinLnBrk="0" hangingPunct="1">
              <a:lnSpc>
                <a:spcPct val="100000"/>
              </a:lnSpc>
              <a:spcBef>
                <a:spcPct val="0"/>
              </a:spcBef>
              <a:spcAft>
                <a:spcPct val="0"/>
              </a:spcAft>
              <a:buClrTx/>
              <a:buSzTx/>
              <a:buFont typeface="Wingdings" pitchFamily="2" charset="2"/>
              <a:buChar char="Ø"/>
              <a:tabLst/>
            </a:pPr>
            <a:r>
              <a:rPr lang="fr-FR" dirty="0" smtClean="0">
                <a:latin typeface="Comic Sans MS" pitchFamily="66" charset="0"/>
                <a:ea typeface="Times New Roman" pitchFamily="18" charset="0"/>
                <a:cs typeface="Arial" pitchFamily="34"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On les trouve dans le noyau et le cytoplasme. </a:t>
            </a:r>
          </a:p>
          <a:p>
            <a:pPr marR="0" lvl="0" algn="just" defTabSz="914400" rtl="0" eaLnBrk="1" fontAlgn="base" latinLnBrk="0" hangingPunct="1">
              <a:lnSpc>
                <a:spcPct val="100000"/>
              </a:lnSpc>
              <a:spcBef>
                <a:spcPct val="0"/>
              </a:spcBef>
              <a:spcAft>
                <a:spcPct val="0"/>
              </a:spcAft>
              <a:buClrTx/>
              <a:buSzTx/>
              <a:tabLst/>
            </a:pPr>
            <a:endPar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endParaRPr>
          </a:p>
          <a:p>
            <a:pPr marR="0" lvl="0" algn="just" defTabSz="914400" rtl="0" eaLnBrk="1" fontAlgn="base" latinLnBrk="0" hangingPunct="1">
              <a:spcBef>
                <a:spcPct val="0"/>
              </a:spcBef>
              <a:spcAft>
                <a:spcPct val="0"/>
              </a:spcAft>
              <a:buClrTx/>
              <a:buSzTx/>
              <a:buFont typeface="Wingdings" pitchFamily="2" charset="2"/>
              <a:buChar char="Ø"/>
              <a:tabLst/>
            </a:pP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Un ARN est monocaténaire, orienté 5’P</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sym typeface="Wingdings"/>
              </a:rPr>
              <a:t>3’OH </a:t>
            </a:r>
          </a:p>
          <a:p>
            <a:pPr marR="0" lvl="0" algn="just" defTabSz="914400" rtl="0" eaLnBrk="1" fontAlgn="base" latinLnBrk="0" hangingPunct="1">
              <a:spcBef>
                <a:spcPct val="0"/>
              </a:spcBef>
              <a:spcAft>
                <a:spcPct val="0"/>
              </a:spcAft>
              <a:buClrTx/>
              <a:buSzTx/>
              <a:tabLst/>
            </a:pP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mais sa chaîne peut se replier, </a:t>
            </a:r>
            <a:r>
              <a:rPr kumimoji="0" lang="fr-FR"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fr-FR" b="0" i="1" u="none" strike="noStrike" cap="none" normalizeH="0" baseline="0" dirty="0" err="1" smtClean="0">
                <a:ln>
                  <a:noFill/>
                </a:ln>
                <a:solidFill>
                  <a:schemeClr val="tx1"/>
                </a:solidFill>
                <a:effectLst/>
                <a:latin typeface="Comic Sans MS" pitchFamily="66" charset="0"/>
                <a:ea typeface="Times New Roman" pitchFamily="18" charset="0"/>
                <a:cs typeface="Arial" pitchFamily="34" charset="0"/>
              </a:rPr>
              <a:t>ie</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 former une </a:t>
            </a:r>
          </a:p>
          <a:p>
            <a:pPr marR="0" lvl="0" algn="just" defTabSz="914400" rtl="0" eaLnBrk="1" fontAlgn="base" latinLnBrk="0" hangingPunct="1">
              <a:spcBef>
                <a:spcPct val="0"/>
              </a:spcBef>
              <a:spcAft>
                <a:spcPct val="0"/>
              </a:spcAft>
              <a:buClrTx/>
              <a:buSzTx/>
              <a:tabLst/>
            </a:pP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structure secondaire stable (épingle à cheveu) </a:t>
            </a:r>
          </a:p>
          <a:p>
            <a:pPr marR="0" lvl="0" algn="just" defTabSz="914400" rtl="0" eaLnBrk="1" fontAlgn="base" latinLnBrk="0" hangingPunct="1">
              <a:spcBef>
                <a:spcPct val="0"/>
              </a:spcBef>
              <a:spcAft>
                <a:spcPct val="0"/>
              </a:spcAft>
              <a:buClrTx/>
              <a:buSzTx/>
              <a:tabLst/>
            </a:pP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en formant des</a:t>
            </a:r>
            <a:r>
              <a:rPr kumimoji="0" lang="fr-FR"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liaisons</a:t>
            </a:r>
            <a:r>
              <a:rPr kumimoji="0" lang="fr-FR" b="0" i="0" u="none" strike="noStrike" cap="none" normalizeH="0" dirty="0" smtClean="0">
                <a:ln>
                  <a:noFill/>
                </a:ln>
                <a:solidFill>
                  <a:schemeClr val="tx1"/>
                </a:solidFill>
                <a:effectLst/>
                <a:latin typeface="Comic Sans MS" pitchFamily="66" charset="0"/>
                <a:ea typeface="Times New Roman" pitchFamily="18" charset="0"/>
                <a:cs typeface="Arial" pitchFamily="34" charset="0"/>
              </a:rPr>
              <a:t> </a:t>
            </a:r>
            <a:r>
              <a:rPr kumimoji="0" lang="fr-FR" b="0" i="0" u="none" strike="noStrike" cap="none" normalizeH="0" baseline="0" dirty="0" smtClean="0">
                <a:ln>
                  <a:noFill/>
                </a:ln>
                <a:solidFill>
                  <a:schemeClr val="tx1"/>
                </a:solidFill>
                <a:effectLst/>
                <a:latin typeface="Comic Sans MS" pitchFamily="66" charset="0"/>
                <a:ea typeface="Times New Roman" pitchFamily="18" charset="0"/>
                <a:cs typeface="Arial" pitchFamily="34" charset="0"/>
              </a:rPr>
              <a:t>hydrogène entre les bases.</a:t>
            </a:r>
          </a:p>
          <a:p>
            <a:pPr marR="0" lvl="0" algn="just" defTabSz="914400" rtl="0" eaLnBrk="1" fontAlgn="base" latinLnBrk="0" hangingPunct="1">
              <a:spcBef>
                <a:spcPct val="0"/>
              </a:spcBef>
              <a:spcAft>
                <a:spcPct val="0"/>
              </a:spcAft>
              <a:buClrTx/>
              <a:buSzTx/>
              <a:tabLst/>
            </a:pPr>
            <a:endParaRPr lang="fr-FR" dirty="0" smtClean="0">
              <a:latin typeface="Comic Sans MS" pitchFamily="66" charset="0"/>
              <a:cs typeface="Arial" pitchFamily="34" charset="0"/>
            </a:endParaRPr>
          </a:p>
          <a:p>
            <a:r>
              <a:rPr kumimoji="0" lang="fr-FR" b="0" i="0" u="none" strike="noStrike" cap="none" normalizeH="0" baseline="0" dirty="0" smtClean="0">
                <a:ln>
                  <a:noFill/>
                </a:ln>
                <a:solidFill>
                  <a:schemeClr val="tx1"/>
                </a:solidFill>
                <a:effectLst/>
                <a:latin typeface="Comic Sans MS" pitchFamily="66" charset="0"/>
                <a:cs typeface="Arial" pitchFamily="34" charset="0"/>
              </a:rPr>
              <a:t> </a:t>
            </a:r>
            <a:r>
              <a:rPr lang="fr-FR" dirty="0" smtClean="0">
                <a:latin typeface="Comic Sans MS" pitchFamily="66" charset="0"/>
              </a:rPr>
              <a:t>Les ARN majoritaires de la cellule sont: </a:t>
            </a:r>
            <a:endParaRPr lang="en-US" b="1" u="sng" dirty="0" smtClean="0">
              <a:latin typeface="Comic Sans MS" pitchFamily="66" charset="0"/>
            </a:endParaRPr>
          </a:p>
          <a:p>
            <a:pPr lvl="0"/>
            <a:r>
              <a:rPr lang="fr-FR" dirty="0" err="1" smtClean="0">
                <a:latin typeface="Comic Sans MS" pitchFamily="66" charset="0"/>
              </a:rPr>
              <a:t>ARNr</a:t>
            </a:r>
            <a:r>
              <a:rPr lang="fr-FR" dirty="0" smtClean="0">
                <a:latin typeface="Comic Sans MS" pitchFamily="66" charset="0"/>
              </a:rPr>
              <a:t> 83%</a:t>
            </a:r>
            <a:endParaRPr lang="en-US" b="1" u="sng" dirty="0" smtClean="0">
              <a:latin typeface="Comic Sans MS" pitchFamily="66" charset="0"/>
            </a:endParaRPr>
          </a:p>
          <a:p>
            <a:pPr lvl="0"/>
            <a:r>
              <a:rPr lang="fr-FR" dirty="0" err="1" smtClean="0">
                <a:latin typeface="Comic Sans MS" pitchFamily="66" charset="0"/>
              </a:rPr>
              <a:t>ARNt</a:t>
            </a:r>
            <a:r>
              <a:rPr lang="fr-FR" dirty="0" smtClean="0">
                <a:latin typeface="Comic Sans MS" pitchFamily="66" charset="0"/>
              </a:rPr>
              <a:t> + petits ARN 15%</a:t>
            </a:r>
            <a:endParaRPr lang="en-US" b="1" u="sng" dirty="0" smtClean="0">
              <a:latin typeface="Comic Sans MS" pitchFamily="66" charset="0"/>
            </a:endParaRPr>
          </a:p>
          <a:p>
            <a:pPr lvl="0">
              <a:spcAft>
                <a:spcPts val="1200"/>
              </a:spcAft>
            </a:pPr>
            <a:r>
              <a:rPr lang="fr-FR" dirty="0" err="1" smtClean="0">
                <a:latin typeface="Comic Sans MS" pitchFamily="66" charset="0"/>
              </a:rPr>
              <a:t>ARNm</a:t>
            </a:r>
            <a:r>
              <a:rPr lang="fr-FR" dirty="0" smtClean="0">
                <a:latin typeface="Comic Sans MS" pitchFamily="66" charset="0"/>
              </a:rPr>
              <a:t> 2%.</a:t>
            </a:r>
          </a:p>
          <a:p>
            <a:pPr lvl="0">
              <a:spcAft>
                <a:spcPts val="1200"/>
              </a:spcAft>
            </a:pPr>
            <a:endParaRPr lang="en-US" b="1" u="sng" dirty="0" smtClean="0">
              <a:latin typeface="Comic Sans MS" pitchFamily="66" charset="0"/>
            </a:endParaRPr>
          </a:p>
          <a:p>
            <a:pPr algn="just"/>
            <a:r>
              <a:rPr lang="fr-FR" dirty="0" smtClean="0">
                <a:latin typeface="Comic Sans MS" pitchFamily="66" charset="0"/>
              </a:rPr>
              <a:t>L’ARN est un produit de la transcription de l’ADN par </a:t>
            </a:r>
            <a:r>
              <a:rPr lang="fr-FR" b="1" dirty="0" smtClean="0">
                <a:latin typeface="Comic Sans MS" pitchFamily="66" charset="0"/>
              </a:rPr>
              <a:t>l’ARN polymérase ADN dépendante</a:t>
            </a:r>
            <a:r>
              <a:rPr lang="fr-FR" b="1" dirty="0" smtClean="0"/>
              <a:t>.</a:t>
            </a:r>
            <a:endParaRPr kumimoji="0" lang="fr-FR" b="0" i="0" u="none" strike="noStrike" cap="none" normalizeH="0" baseline="0" dirty="0" smtClean="0">
              <a:ln>
                <a:noFill/>
              </a:ln>
              <a:solidFill>
                <a:schemeClr val="tx1"/>
              </a:solidFill>
              <a:effectLst/>
              <a:latin typeface="Comic Sans MS" pitchFamily="66" charset="0"/>
              <a:cs typeface="Arial" pitchFamily="34" charset="0"/>
            </a:endParaRPr>
          </a:p>
        </p:txBody>
      </p:sp>
      <p:pic>
        <p:nvPicPr>
          <p:cNvPr id="32771" name="Picture 3" descr="http://www.uic.edu/classes/phys/phys461/phys450/ANJUM04/RNA_sstrand.jpg"/>
          <p:cNvPicPr>
            <a:picLocks noChangeAspect="1" noChangeArrowheads="1"/>
          </p:cNvPicPr>
          <p:nvPr/>
        </p:nvPicPr>
        <p:blipFill>
          <a:blip r:embed="rId2" cstate="print"/>
          <a:srcRect l="1320" t="2575" r="4050" b="2589"/>
          <a:stretch>
            <a:fillRect/>
          </a:stretch>
        </p:blipFill>
        <p:spPr bwMode="auto">
          <a:xfrm>
            <a:off x="5951902" y="2194560"/>
            <a:ext cx="2876203" cy="3190409"/>
          </a:xfrm>
          <a:prstGeom prst="rect">
            <a:avLst/>
          </a:prstGeom>
          <a:noFill/>
        </p:spPr>
      </p:pic>
      <p:pic>
        <p:nvPicPr>
          <p:cNvPr id="4" name="Picture 3"/>
          <p:cNvPicPr>
            <a:picLocks noChangeAspect="1" noChangeArrowheads="1"/>
          </p:cNvPicPr>
          <p:nvPr/>
        </p:nvPicPr>
        <p:blipFill>
          <a:blip r:embed="rId3" cstate="print"/>
          <a:srcRect l="18250" t="6564" r="18119" b="83822"/>
          <a:stretch>
            <a:fillRect/>
          </a:stretch>
        </p:blipFill>
        <p:spPr bwMode="auto">
          <a:xfrm>
            <a:off x="2002220" y="204952"/>
            <a:ext cx="5139558" cy="583301"/>
          </a:xfrm>
          <a:prstGeom prst="rect">
            <a:avLst/>
          </a:prstGeom>
          <a:noFill/>
          <a:ln w="9525">
            <a:noFill/>
            <a:miter lim="800000"/>
            <a:headEnd/>
            <a:tailEnd/>
          </a:ln>
        </p:spPr>
      </p:pic>
      <p:cxnSp>
        <p:nvCxnSpPr>
          <p:cNvPr id="5" name="Straight Connector 4"/>
          <p:cNvCxnSpPr/>
          <p:nvPr/>
        </p:nvCxnSpPr>
        <p:spPr>
          <a:xfrm>
            <a:off x="489156" y="855408"/>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1318</TotalTime>
  <Words>915</Words>
  <Application>Microsoft Office PowerPoint</Application>
  <PresentationFormat>On-screen Show (4:3)</PresentationFormat>
  <Paragraphs>109</Paragraphs>
  <Slides>35</Slides>
  <Notes>1</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Equity</vt:lpstr>
      <vt:lpstr>Régulation de l’expression génétique: la transcription</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NIH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Régulation de l’expression génétique</dc:title>
  <dc:creator>Djidouille</dc:creator>
  <cp:lastModifiedBy>Djidouille</cp:lastModifiedBy>
  <cp:revision>172</cp:revision>
  <dcterms:created xsi:type="dcterms:W3CDTF">2013-11-09T17:06:08Z</dcterms:created>
  <dcterms:modified xsi:type="dcterms:W3CDTF">2013-12-01T10:04:39Z</dcterms:modified>
</cp:coreProperties>
</file>