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63"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GB"/>
          </a:p>
        </p:txBody>
      </p:sp>
      <p:sp>
        <p:nvSpPr>
          <p:cNvPr id="4" name="Espace réservé de la date 3"/>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e la date 2"/>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8624D4E-4941-471B-B8A5-30293ACD58CB}" type="datetimeFigureOut">
              <a:rPr lang="en-GB" smtClean="0"/>
              <a:pPr/>
              <a:t>04/05/2021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8014FBD2-B54A-4F8A-83F1-2126D75B787B}" type="slidenum">
              <a:rPr lang="en-GB" smtClean="0"/>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624D4E-4941-471B-B8A5-30293ACD58CB}" type="datetimeFigureOut">
              <a:rPr lang="en-GB" smtClean="0"/>
              <a:pPr/>
              <a:t>04/05/2021</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4FBD2-B54A-4F8A-83F1-2126D75B787B}" type="slidenum">
              <a:rPr lang="en-GB" smtClean="0"/>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techno-science.net/?onglet=glossaire&amp;definition=1697" TargetMode="External"/><Relationship Id="rId3" Type="http://schemas.openxmlformats.org/officeDocument/2006/relationships/hyperlink" Target="http://www.techno-science.net/glossaire-definition/Azote.html" TargetMode="External"/><Relationship Id="rId7" Type="http://schemas.openxmlformats.org/officeDocument/2006/relationships/hyperlink" Target="http://www.techno-science.net/?onglet=glossaire&amp;definition=716" TargetMode="External"/><Relationship Id="rId2" Type="http://schemas.openxmlformats.org/officeDocument/2006/relationships/hyperlink" Target="http://www.techno-science.net/glossaire-definition/Nombre.html" TargetMode="External"/><Relationship Id="rId1" Type="http://schemas.openxmlformats.org/officeDocument/2006/relationships/slideLayout" Target="../slideLayouts/slideLayout2.xml"/><Relationship Id="rId6" Type="http://schemas.openxmlformats.org/officeDocument/2006/relationships/hyperlink" Target="http://www.techno-science.net/?onglet=glossaire&amp;definition=3627" TargetMode="External"/><Relationship Id="rId5" Type="http://schemas.openxmlformats.org/officeDocument/2006/relationships/hyperlink" Target="http://www.techno-science.net/?onglet=glossaire&amp;definition=6402" TargetMode="External"/><Relationship Id="rId4" Type="http://schemas.openxmlformats.org/officeDocument/2006/relationships/hyperlink" Target="http://www.techno-science.net/?onglet=glossaire&amp;definition=347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echno-science.net/glossaire-definition/Vide.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techno-science.net/?onglet=glossaire&amp;definition=7332" TargetMode="External"/><Relationship Id="rId2" Type="http://schemas.openxmlformats.org/officeDocument/2006/relationships/hyperlink" Target="http://www.techno-science.net/?onglet=glossaire&amp;definition=1856" TargetMode="External"/><Relationship Id="rId1" Type="http://schemas.openxmlformats.org/officeDocument/2006/relationships/slideLayout" Target="../slideLayouts/slideLayout2.xml"/><Relationship Id="rId6" Type="http://schemas.openxmlformats.org/officeDocument/2006/relationships/hyperlink" Target="http://www.techno-science.net/glossaire-definition/Fourni.html" TargetMode="External"/><Relationship Id="rId5" Type="http://schemas.openxmlformats.org/officeDocument/2006/relationships/hyperlink" Target="http://www.techno-science.net/glossaire-definition/Interne.html" TargetMode="External"/><Relationship Id="rId4" Type="http://schemas.openxmlformats.org/officeDocument/2006/relationships/hyperlink" Target="http://www.techno-science.net/?onglet=glossaire&amp;definition=1724"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techno-science.net/glossaire-definition/Methane.html" TargetMode="External"/><Relationship Id="rId2" Type="http://schemas.openxmlformats.org/officeDocument/2006/relationships/hyperlink" Target="http://www.techno-science.net/glossaire-definition/Gaz.html" TargetMode="External"/><Relationship Id="rId1" Type="http://schemas.openxmlformats.org/officeDocument/2006/relationships/slideLayout" Target="../slideLayouts/slideLayout2.xml"/><Relationship Id="rId4" Type="http://schemas.openxmlformats.org/officeDocument/2006/relationships/hyperlink" Target="http://www.techno-science.net/glossaire-definition/Ammoniac.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techno-science.net/glossaire-definition/Brouillard.html" TargetMode="External"/><Relationship Id="rId2" Type="http://schemas.openxmlformats.org/officeDocument/2006/relationships/hyperlink" Target="http://www.techno-science.net/glossaire-definition/Air.html" TargetMode="External"/><Relationship Id="rId1" Type="http://schemas.openxmlformats.org/officeDocument/2006/relationships/slideLayout" Target="../slideLayouts/slideLayout2.xml"/><Relationship Id="rId6" Type="http://schemas.openxmlformats.org/officeDocument/2006/relationships/hyperlink" Target="http://www.techno-science.net/glossaire-definition/Frequence.html" TargetMode="External"/><Relationship Id="rId5" Type="http://schemas.openxmlformats.org/officeDocument/2006/relationships/hyperlink" Target="http://www.techno-science.net/glossaire-definition/Joue.html" TargetMode="External"/><Relationship Id="rId4" Type="http://schemas.openxmlformats.org/officeDocument/2006/relationships/hyperlink" Target="http://www.techno-science.net/glossaire-definition/Chauffage.html"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www.techno-science.net/glossaire-definition/Acide.html" TargetMode="External"/><Relationship Id="rId3" Type="http://schemas.openxmlformats.org/officeDocument/2006/relationships/hyperlink" Target="http://www.techno-science.net/?onglet=glossaire&amp;definition=3293" TargetMode="External"/><Relationship Id="rId7" Type="http://schemas.openxmlformats.org/officeDocument/2006/relationships/hyperlink" Target="http://www.techno-science.net/glossaire-definition/Onde.html" TargetMode="External"/><Relationship Id="rId2" Type="http://schemas.openxmlformats.org/officeDocument/2006/relationships/hyperlink" Target="http://www.techno-science.net/glossaire-definition/Melange.html" TargetMode="External"/><Relationship Id="rId1" Type="http://schemas.openxmlformats.org/officeDocument/2006/relationships/slideLayout" Target="../slideLayouts/slideLayout2.xml"/><Relationship Id="rId6" Type="http://schemas.openxmlformats.org/officeDocument/2006/relationships/hyperlink" Target="http://www.techno-science.net/glossaire-definition/Longueur.html" TargetMode="External"/><Relationship Id="rId5" Type="http://schemas.openxmlformats.org/officeDocument/2006/relationships/hyperlink" Target="http://www.techno-science.net/glossaire-definition/Nette.html" TargetMode="External"/><Relationship Id="rId4" Type="http://schemas.openxmlformats.org/officeDocument/2006/relationships/hyperlink" Target="http://www.techno-science.net/glossaire-definition/Sein.html"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techno-science.net/glossaire-definition/Paire.html" TargetMode="External"/><Relationship Id="rId2" Type="http://schemas.openxmlformats.org/officeDocument/2006/relationships/hyperlink" Target="http://www.techno-science.net/?onglet=glossaire&amp;definition=6059"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techno-science.net/?onglet=glossaire&amp;definition=2520"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techno-science.net/?onglet=glossaire&amp;definition=5881" TargetMode="External"/><Relationship Id="rId3" Type="http://schemas.openxmlformats.org/officeDocument/2006/relationships/hyperlink" Target="http://www.techno-science.net/?onglet=glossaire&amp;definition=3200" TargetMode="External"/><Relationship Id="rId7" Type="http://schemas.openxmlformats.org/officeDocument/2006/relationships/hyperlink" Target="http://www.techno-science.net/glossaire-definition/Chimie.html" TargetMode="External"/><Relationship Id="rId2" Type="http://schemas.openxmlformats.org/officeDocument/2006/relationships/hyperlink" Target="http://www.techno-science.net/?onglet=glossaire&amp;definition=5272" TargetMode="External"/><Relationship Id="rId1" Type="http://schemas.openxmlformats.org/officeDocument/2006/relationships/slideLayout" Target="../slideLayouts/slideLayout2.xml"/><Relationship Id="rId6" Type="http://schemas.openxmlformats.org/officeDocument/2006/relationships/hyperlink" Target="http://www.techno-science.net/glossaire-definition/Astrophysique.html" TargetMode="External"/><Relationship Id="rId5" Type="http://schemas.openxmlformats.org/officeDocument/2006/relationships/hyperlink" Target="http://www.techno-science.net/glossaire-definition/Physique.html" TargetMode="External"/><Relationship Id="rId10" Type="http://schemas.openxmlformats.org/officeDocument/2006/relationships/hyperlink" Target="http://www.techno-science.net/glossaire-definition/Medecine.html" TargetMode="External"/><Relationship Id="rId4" Type="http://schemas.openxmlformats.org/officeDocument/2006/relationships/hyperlink" Target="http://www.techno-science.net/?onglet=glossaire&amp;definition=6673" TargetMode="External"/><Relationship Id="rId9" Type="http://schemas.openxmlformats.org/officeDocument/2006/relationships/hyperlink" Target="http://www.techno-science.net/glossaire-definition/Biologie.ht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echno-science.net/?onglet=glossaire&amp;definition=1325" TargetMode="External"/><Relationship Id="rId2" Type="http://schemas.openxmlformats.org/officeDocument/2006/relationships/hyperlink" Target="http://www.techno-science.net/glossaire-definition/Donnee.html"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techno-science.net/?onglet=glossaire&amp;definition=3261"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techno-science.net/glossaire-definition/Liquide.html" TargetMode="External"/><Relationship Id="rId2" Type="http://schemas.openxmlformats.org/officeDocument/2006/relationships/hyperlink" Target="http://www.techno-science.net/?onglet=glossaire&amp;definition=602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echno-science.net/?onglet=glossaire&amp;definition=6538" TargetMode="External"/><Relationship Id="rId7" Type="http://schemas.openxmlformats.org/officeDocument/2006/relationships/hyperlink" Target="http://www.techno-science.net/?onglet=glossaire&amp;definition=10625" TargetMode="External"/><Relationship Id="rId2" Type="http://schemas.openxmlformats.org/officeDocument/2006/relationships/hyperlink" Target="http://www.techno-science.net/?onglet=glossaire&amp;definition=3636" TargetMode="External"/><Relationship Id="rId1" Type="http://schemas.openxmlformats.org/officeDocument/2006/relationships/slideLayout" Target="../slideLayouts/slideLayout2.xml"/><Relationship Id="rId6" Type="http://schemas.openxmlformats.org/officeDocument/2006/relationships/hyperlink" Target="http://www.techno-science.net/glossaire-definition/Surface.html" TargetMode="External"/><Relationship Id="rId5" Type="http://schemas.openxmlformats.org/officeDocument/2006/relationships/hyperlink" Target="http://www.techno-science.net/glossaire-definition/Laser.html" TargetMode="External"/><Relationship Id="rId4" Type="http://schemas.openxmlformats.org/officeDocument/2006/relationships/hyperlink" Target="http://www.techno-science.net/glossaire-definition/Pression.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techno-science.net/?onglet=glossaire&amp;definition=1845" TargetMode="External"/><Relationship Id="rId2" Type="http://schemas.openxmlformats.org/officeDocument/2006/relationships/hyperlink" Target="http://www.techno-science.net/glossaire-definition/Temps.html" TargetMode="External"/><Relationship Id="rId1" Type="http://schemas.openxmlformats.org/officeDocument/2006/relationships/slideLayout" Target="../slideLayouts/slideLayout2.xml"/><Relationship Id="rId4" Type="http://schemas.openxmlformats.org/officeDocument/2006/relationships/hyperlink" Target="http://www.techno-science.net/?onglet=glossaire&amp;definition=6338"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www.techno-science.net/glossaire-definition/Molecul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2348880"/>
            <a:ext cx="7772400" cy="1470025"/>
          </a:xfrm>
        </p:spPr>
        <p:txBody>
          <a:bodyPr/>
          <a:lstStyle/>
          <a:p>
            <a:r>
              <a:rPr lang="fr-FR" dirty="0"/>
              <a:t>La </a:t>
            </a:r>
            <a:r>
              <a:rPr lang="fr-FR" b="1" dirty="0"/>
              <a:t>spectrométrie de masse</a:t>
            </a:r>
            <a:r>
              <a:rPr lang="fr-FR" dirty="0"/>
              <a:t>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lvl="0"/>
            <a:r>
              <a:rPr lang="en-GB" i="1" dirty="0"/>
              <a:t>Analyse </a:t>
            </a:r>
            <a:r>
              <a:rPr lang="en-GB" i="1" dirty="0" err="1"/>
              <a:t>structurale</a:t>
            </a:r>
            <a:r>
              <a:rPr lang="en-GB" i="1" dirty="0"/>
              <a:t> :</a:t>
            </a:r>
            <a:r>
              <a:rPr lang="en-GB" dirty="0"/>
              <a:t> </a:t>
            </a:r>
          </a:p>
          <a:p>
            <a:pPr lvl="1"/>
            <a:r>
              <a:rPr lang="fr-FR" dirty="0"/>
              <a:t>La parité de la masse mesurée est fonction de la parité du </a:t>
            </a:r>
            <a:r>
              <a:rPr lang="fr-FR" dirty="0">
                <a:hlinkClick r:id="rId2"/>
              </a:rPr>
              <a:t>nombre</a:t>
            </a:r>
            <a:r>
              <a:rPr lang="fr-FR" dirty="0"/>
              <a:t> </a:t>
            </a:r>
            <a:r>
              <a:rPr lang="fr-FR" dirty="0" smtClean="0"/>
              <a:t>d’atomes </a:t>
            </a:r>
            <a:r>
              <a:rPr lang="fr-FR" dirty="0"/>
              <a:t>d’</a:t>
            </a:r>
            <a:r>
              <a:rPr lang="fr-FR" dirty="0">
                <a:hlinkClick r:id="rId3"/>
              </a:rPr>
              <a:t>azote</a:t>
            </a:r>
            <a:r>
              <a:rPr lang="fr-FR" dirty="0"/>
              <a:t> </a:t>
            </a:r>
            <a:r>
              <a:rPr lang="fr-FR" dirty="0" smtClean="0"/>
              <a:t>que </a:t>
            </a:r>
            <a:r>
              <a:rPr lang="fr-FR" dirty="0"/>
              <a:t>possède une molécule (règle de l’azote).</a:t>
            </a:r>
            <a:endParaRPr lang="en-GB" sz="3600" dirty="0"/>
          </a:p>
          <a:p>
            <a:pPr lvl="1"/>
            <a:r>
              <a:rPr lang="fr-FR" dirty="0"/>
              <a:t>Chaque </a:t>
            </a:r>
            <a:r>
              <a:rPr lang="fr-FR" dirty="0">
                <a:hlinkClick r:id="rId4"/>
              </a:rPr>
              <a:t>atome</a:t>
            </a:r>
            <a:r>
              <a:rPr lang="fr-FR" dirty="0"/>
              <a:t> </a:t>
            </a:r>
            <a:r>
              <a:rPr lang="fr-FR" dirty="0" smtClean="0"/>
              <a:t>possède </a:t>
            </a:r>
            <a:r>
              <a:rPr lang="fr-FR" dirty="0"/>
              <a:t>un ou plusieurs isotopes qui sont de masses différentes par </a:t>
            </a:r>
            <a:r>
              <a:rPr lang="fr-FR" dirty="0">
                <a:hlinkClick r:id="rId5"/>
              </a:rPr>
              <a:t>définition</a:t>
            </a:r>
            <a:r>
              <a:rPr lang="fr-FR" dirty="0"/>
              <a:t> </a:t>
            </a:r>
            <a:r>
              <a:rPr lang="fr-FR" dirty="0" smtClean="0"/>
              <a:t>. Ainsi</a:t>
            </a:r>
            <a:r>
              <a:rPr lang="fr-FR" dirty="0"/>
              <a:t>, la proportion de chaque </a:t>
            </a:r>
            <a:r>
              <a:rPr lang="fr-FR" dirty="0">
                <a:hlinkClick r:id="rId6"/>
              </a:rPr>
              <a:t>isotope</a:t>
            </a:r>
            <a:r>
              <a:rPr lang="fr-FR" dirty="0"/>
              <a:t> </a:t>
            </a:r>
            <a:r>
              <a:rPr lang="fr-FR" dirty="0" smtClean="0"/>
              <a:t>observé </a:t>
            </a:r>
            <a:r>
              <a:rPr lang="fr-FR" dirty="0"/>
              <a:t>sur un spectre de masse, c'est-à-dire le </a:t>
            </a:r>
            <a:r>
              <a:rPr lang="fr-FR" dirty="0">
                <a:hlinkClick r:id="rId7"/>
              </a:rPr>
              <a:t>massif</a:t>
            </a:r>
            <a:r>
              <a:rPr lang="fr-FR" dirty="0"/>
              <a:t> </a:t>
            </a:r>
            <a:r>
              <a:rPr lang="fr-FR" dirty="0" smtClean="0"/>
              <a:t>isotopique</a:t>
            </a:r>
            <a:r>
              <a:rPr lang="fr-FR" dirty="0"/>
              <a:t>, est caractéristique de la présence de certains atomes et de leur nombre dans l'ion mesuré (en particulier : Cl, </a:t>
            </a:r>
            <a:r>
              <a:rPr lang="fr-FR" dirty="0" err="1"/>
              <a:t>Br</a:t>
            </a:r>
            <a:r>
              <a:rPr lang="fr-FR" dirty="0"/>
              <a:t>, qui présentent des isotopes M et M+2 en </a:t>
            </a:r>
            <a:r>
              <a:rPr lang="fr-FR" dirty="0" smtClean="0">
                <a:hlinkClick r:id="rId8"/>
              </a:rPr>
              <a:t>quantité</a:t>
            </a:r>
            <a:endParaRPr lang="en-GB" sz="3600" dirty="0"/>
          </a:p>
          <a:p>
            <a:pPr lvl="1"/>
            <a:r>
              <a:rPr lang="fr-FR" dirty="0"/>
              <a:t>Les ions peuvent se fragmenter dans un spectromètre de masse : dans la source d'ionisation, dans l'analyseur ou dans une cellule de collision. Comme les fragmentations respectent des lois précises de chimie en phase gazeuse, l'étude de ces fragments permet de déterminer la structure des ions.</a:t>
            </a:r>
            <a:endParaRPr lang="en-GB" sz="3600"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en-GB" i="1" dirty="0"/>
              <a:t>Quantification :</a:t>
            </a:r>
            <a:r>
              <a:rPr lang="en-GB" dirty="0"/>
              <a:t> </a:t>
            </a:r>
          </a:p>
          <a:p>
            <a:pPr marL="342900" lvl="1" indent="-342900">
              <a:buNone/>
            </a:pPr>
            <a:r>
              <a:rPr lang="fr-FR" dirty="0" smtClean="0"/>
              <a:t>    Un </a:t>
            </a:r>
            <a:r>
              <a:rPr lang="fr-FR" dirty="0"/>
              <a:t>spectromètre de masse est un détecteur universel et très sensible. Sa gamme linéaire va de 3 à 7 ordres de grandeur, d'où la possibilité d'obtenir une quantification fiable sur un domaine large.</a:t>
            </a:r>
            <a:endParaRPr lang="en-GB" sz="3600" dirty="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922114"/>
          </a:xfrm>
        </p:spPr>
        <p:txBody>
          <a:bodyPr>
            <a:normAutofit fontScale="90000"/>
          </a:bodyPr>
          <a:lstStyle/>
          <a:p>
            <a:r>
              <a:rPr lang="fr-FR" b="1" dirty="0" smtClean="0"/>
              <a:t/>
            </a:r>
            <a:br>
              <a:rPr lang="fr-FR" b="1" dirty="0" smtClean="0"/>
            </a:br>
            <a:r>
              <a:rPr lang="fr-FR" b="1" dirty="0" smtClean="0"/>
              <a:t>La </a:t>
            </a:r>
            <a:r>
              <a:rPr lang="fr-FR" b="1" dirty="0"/>
              <a:t>source d'ionisation</a:t>
            </a:r>
            <a:r>
              <a:rPr lang="en-GB" b="1" dirty="0"/>
              <a:t/>
            </a:r>
            <a:br>
              <a:rPr lang="en-GB" b="1" dirty="0"/>
            </a:br>
            <a:endParaRPr lang="en-GB" dirty="0"/>
          </a:p>
        </p:txBody>
      </p:sp>
      <p:sp>
        <p:nvSpPr>
          <p:cNvPr id="3" name="Espace réservé du contenu 2"/>
          <p:cNvSpPr>
            <a:spLocks noGrp="1"/>
          </p:cNvSpPr>
          <p:nvPr>
            <p:ph idx="1"/>
          </p:nvPr>
        </p:nvSpPr>
        <p:spPr>
          <a:xfrm>
            <a:off x="395536" y="1600200"/>
            <a:ext cx="8424936" cy="4525963"/>
          </a:xfrm>
        </p:spPr>
        <p:txBody>
          <a:bodyPr>
            <a:normAutofit/>
          </a:bodyPr>
          <a:lstStyle/>
          <a:p>
            <a:pPr>
              <a:buNone/>
            </a:pPr>
            <a:r>
              <a:rPr lang="fr-FR" dirty="0" smtClean="0"/>
              <a:t>    Les </a:t>
            </a:r>
            <a:r>
              <a:rPr lang="fr-FR" dirty="0"/>
              <a:t>ionisations EI et CI, qui nécessitent un certain niveau de </a:t>
            </a:r>
            <a:r>
              <a:rPr lang="fr-FR" dirty="0">
                <a:hlinkClick r:id="rId2"/>
              </a:rPr>
              <a:t>vide</a:t>
            </a:r>
            <a:r>
              <a:rPr lang="fr-FR" dirty="0"/>
              <a:t> </a:t>
            </a:r>
            <a:r>
              <a:rPr lang="fr-FR" dirty="0" smtClean="0"/>
              <a:t>, sont préférentiellement </a:t>
            </a:r>
            <a:r>
              <a:rPr lang="fr-FR" dirty="0"/>
              <a:t>utilisées en couplage avec la chromatographie en phase gazeuse (la CI fonctionnant à partir d'une source EI). En revanche, les deux sources à pression atmosphérique (</a:t>
            </a:r>
            <a:r>
              <a:rPr lang="fr-FR" dirty="0" err="1"/>
              <a:t>électrospray</a:t>
            </a:r>
            <a:r>
              <a:rPr lang="fr-FR" dirty="0"/>
              <a:t> et APCI) dites à "ionisation douce", sont principalement utilisées en couplage avec la chromatographie en phase liquide.</a:t>
            </a:r>
            <a:endParaRPr lang="en-GB" dirty="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L'ionisation électronique (EI)</a:t>
            </a:r>
            <a:r>
              <a:rPr lang="en-GB" b="1" dirty="0"/>
              <a:t/>
            </a:r>
            <a:br>
              <a:rPr lang="en-GB" b="1" dirty="0"/>
            </a:br>
            <a:r>
              <a:rPr lang="en-GB" b="1" dirty="0" err="1" smtClean="0"/>
              <a:t>ou</a:t>
            </a:r>
            <a:r>
              <a:rPr lang="en-GB" b="1" dirty="0" smtClean="0"/>
              <a:t> impact </a:t>
            </a:r>
            <a:r>
              <a:rPr lang="en-GB" b="1" dirty="0" err="1" smtClean="0"/>
              <a:t>électronique</a:t>
            </a:r>
            <a:endParaRPr lang="en-GB" dirty="0"/>
          </a:p>
        </p:txBody>
      </p:sp>
      <p:sp>
        <p:nvSpPr>
          <p:cNvPr id="3" name="Espace réservé du contenu 2"/>
          <p:cNvSpPr>
            <a:spLocks noGrp="1"/>
          </p:cNvSpPr>
          <p:nvPr>
            <p:ph idx="1"/>
          </p:nvPr>
        </p:nvSpPr>
        <p:spPr/>
        <p:txBody>
          <a:bodyPr>
            <a:normAutofit fontScale="92500" lnSpcReduction="10000"/>
          </a:bodyPr>
          <a:lstStyle/>
          <a:p>
            <a:r>
              <a:rPr lang="fr-FR" dirty="0"/>
              <a:t>Des électrons émis par un filament rencontrent les molécules qui entrent dans la source : lors de la rencontre, si l'</a:t>
            </a:r>
            <a:r>
              <a:rPr lang="fr-FR" dirty="0">
                <a:hlinkClick r:id="rId2"/>
              </a:rPr>
              <a:t>énergie cinétique</a:t>
            </a:r>
            <a:r>
              <a:rPr lang="fr-FR" dirty="0"/>
              <a:t> </a:t>
            </a:r>
            <a:r>
              <a:rPr lang="fr-FR" dirty="0" smtClean="0"/>
              <a:t>est suffisante</a:t>
            </a:r>
            <a:r>
              <a:rPr lang="fr-FR" dirty="0"/>
              <a:t>, un </a:t>
            </a:r>
            <a:r>
              <a:rPr lang="fr-FR" dirty="0">
                <a:hlinkClick r:id="rId3"/>
              </a:rPr>
              <a:t>électron</a:t>
            </a:r>
            <a:r>
              <a:rPr lang="fr-FR" dirty="0"/>
              <a:t> </a:t>
            </a:r>
            <a:r>
              <a:rPr lang="fr-FR" dirty="0" smtClean="0"/>
              <a:t>est </a:t>
            </a:r>
            <a:r>
              <a:rPr lang="fr-FR" dirty="0"/>
              <a:t>arraché de la molécule </a:t>
            </a:r>
            <a:r>
              <a:rPr lang="fr-FR" i="1" dirty="0"/>
              <a:t>M</a:t>
            </a:r>
            <a:r>
              <a:rPr lang="fr-FR" dirty="0"/>
              <a:t>, la transformant en un ion radical </a:t>
            </a:r>
            <a:r>
              <a:rPr lang="fr-FR" i="1" dirty="0"/>
              <a:t>M</a:t>
            </a:r>
            <a:r>
              <a:rPr lang="fr-FR" i="1" dirty="0" smtClean="0"/>
              <a:t>+°</a:t>
            </a:r>
            <a:r>
              <a:rPr lang="fr-FR" dirty="0" smtClean="0"/>
              <a:t>.</a:t>
            </a:r>
          </a:p>
          <a:p>
            <a:pPr>
              <a:buNone/>
            </a:pPr>
            <a:r>
              <a:rPr lang="fr-FR" i="1" dirty="0" smtClean="0"/>
              <a:t>                M                é                 M+°</a:t>
            </a:r>
            <a:endParaRPr lang="fr-FR" dirty="0" smtClean="0"/>
          </a:p>
          <a:p>
            <a:pPr>
              <a:buNone/>
            </a:pPr>
            <a:r>
              <a:rPr lang="fr-FR" dirty="0" smtClean="0"/>
              <a:t>   Celui-ci </a:t>
            </a:r>
            <a:r>
              <a:rPr lang="fr-FR" dirty="0"/>
              <a:t>peut ensuite se fragmenter suivant son </a:t>
            </a:r>
            <a:r>
              <a:rPr lang="fr-FR" dirty="0">
                <a:hlinkClick r:id="rId4"/>
              </a:rPr>
              <a:t>énergie</a:t>
            </a:r>
            <a:r>
              <a:rPr lang="fr-FR" dirty="0"/>
              <a:t> </a:t>
            </a:r>
            <a:r>
              <a:rPr lang="fr-FR" dirty="0" smtClean="0">
                <a:hlinkClick r:id="rId5"/>
              </a:rPr>
              <a:t>interne</a:t>
            </a:r>
            <a:r>
              <a:rPr lang="fr-FR" dirty="0" smtClean="0"/>
              <a:t> . L'EI </a:t>
            </a:r>
            <a:r>
              <a:rPr lang="fr-FR" dirty="0"/>
              <a:t>conduit ainsi à un spectre assez </a:t>
            </a:r>
            <a:r>
              <a:rPr lang="fr-FR" dirty="0">
                <a:hlinkClick r:id="rId6"/>
              </a:rPr>
              <a:t>fourni</a:t>
            </a:r>
            <a:r>
              <a:rPr lang="fr-FR" dirty="0"/>
              <a:t> </a:t>
            </a:r>
            <a:r>
              <a:rPr lang="fr-FR" dirty="0" smtClean="0"/>
              <a:t>, avec </a:t>
            </a:r>
            <a:r>
              <a:rPr lang="fr-FR" dirty="0"/>
              <a:t>de nombreux fragments, très riche en informations structurales.</a:t>
            </a:r>
            <a:endParaRPr lang="en-GB" dirty="0"/>
          </a:p>
          <a:p>
            <a:endParaRPr lang="en-GB" dirty="0"/>
          </a:p>
        </p:txBody>
      </p:sp>
      <p:cxnSp>
        <p:nvCxnSpPr>
          <p:cNvPr id="5" name="Connecteur droit avec flèche 4"/>
          <p:cNvCxnSpPr/>
          <p:nvPr/>
        </p:nvCxnSpPr>
        <p:spPr>
          <a:xfrm>
            <a:off x="3131840" y="4149080"/>
            <a:ext cx="165618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L'ionisation </a:t>
            </a:r>
            <a:r>
              <a:rPr lang="fr-FR" b="1" dirty="0"/>
              <a:t>chimique</a:t>
            </a:r>
            <a:r>
              <a:rPr lang="en-GB" b="1" dirty="0"/>
              <a:t/>
            </a:r>
            <a:br>
              <a:rPr lang="en-GB" b="1" dirty="0"/>
            </a:br>
            <a:endParaRPr lang="en-GB" dirty="0"/>
          </a:p>
        </p:txBody>
      </p:sp>
      <p:sp>
        <p:nvSpPr>
          <p:cNvPr id="3" name="Espace réservé du contenu 2"/>
          <p:cNvSpPr>
            <a:spLocks noGrp="1"/>
          </p:cNvSpPr>
          <p:nvPr>
            <p:ph idx="1"/>
          </p:nvPr>
        </p:nvSpPr>
        <p:spPr/>
        <p:txBody>
          <a:bodyPr>
            <a:normAutofit fontScale="92500" lnSpcReduction="20000"/>
          </a:bodyPr>
          <a:lstStyle/>
          <a:p>
            <a:r>
              <a:rPr lang="fr-FR" dirty="0"/>
              <a:t>En plus du dispositif EI ci-dessus, un </a:t>
            </a:r>
            <a:r>
              <a:rPr lang="fr-FR" dirty="0">
                <a:hlinkClick r:id="rId2"/>
              </a:rPr>
              <a:t>gaz</a:t>
            </a:r>
            <a:r>
              <a:rPr lang="fr-FR" dirty="0"/>
              <a:t> </a:t>
            </a:r>
            <a:r>
              <a:rPr lang="fr-FR" dirty="0" smtClean="0"/>
              <a:t>réactif </a:t>
            </a:r>
            <a:r>
              <a:rPr lang="fr-FR" dirty="0"/>
              <a:t>est introduit dans la source et ionisé par impact électronique. S'ensuit une série de réactions qui donne naissance à des ions pouvant réagir avec les molécules d'</a:t>
            </a:r>
            <a:r>
              <a:rPr lang="fr-FR" dirty="0" err="1"/>
              <a:t>analyte</a:t>
            </a:r>
            <a:r>
              <a:rPr lang="fr-FR" dirty="0"/>
              <a:t> </a:t>
            </a:r>
            <a:r>
              <a:rPr lang="fr-FR" dirty="0" smtClean="0"/>
              <a:t> arrivant </a:t>
            </a:r>
            <a:r>
              <a:rPr lang="fr-FR" dirty="0"/>
              <a:t>dans la source. Ce type de réactions ions-molécules produit principalement (en mode positif) des ions [MH]+ </a:t>
            </a:r>
            <a:r>
              <a:rPr lang="fr-FR" dirty="0" smtClean="0"/>
              <a:t>permettant </a:t>
            </a:r>
            <a:r>
              <a:rPr lang="fr-FR" dirty="0"/>
              <a:t>ainsi d'accéder à la masse moléculaire de l'</a:t>
            </a:r>
            <a:r>
              <a:rPr lang="fr-FR" dirty="0" err="1"/>
              <a:t>analyte</a:t>
            </a:r>
            <a:r>
              <a:rPr lang="fr-FR" dirty="0"/>
              <a:t>.</a:t>
            </a:r>
            <a:br>
              <a:rPr lang="fr-FR" dirty="0"/>
            </a:br>
            <a:r>
              <a:rPr lang="fr-FR" dirty="0"/>
              <a:t>Le </a:t>
            </a:r>
            <a:r>
              <a:rPr lang="fr-FR" dirty="0">
                <a:hlinkClick r:id="rId3"/>
              </a:rPr>
              <a:t>méthane</a:t>
            </a:r>
            <a:r>
              <a:rPr lang="fr-FR" dirty="0"/>
              <a:t> </a:t>
            </a:r>
            <a:r>
              <a:rPr lang="fr-FR" dirty="0" smtClean="0"/>
              <a:t>, l'isobutane </a:t>
            </a:r>
            <a:r>
              <a:rPr lang="fr-FR" dirty="0"/>
              <a:t>et l'</a:t>
            </a:r>
            <a:r>
              <a:rPr lang="fr-FR" dirty="0">
                <a:hlinkClick r:id="rId4"/>
              </a:rPr>
              <a:t>ammoniac</a:t>
            </a:r>
            <a:r>
              <a:rPr lang="fr-FR" dirty="0"/>
              <a:t> </a:t>
            </a:r>
            <a:r>
              <a:rPr lang="fr-FR" dirty="0" smtClean="0"/>
              <a:t> sont </a:t>
            </a:r>
            <a:r>
              <a:rPr lang="fr-FR" dirty="0"/>
              <a:t>parmi les gaz d'ionisation chimique les plus utilisés.</a:t>
            </a:r>
            <a:endParaRPr lang="en-GB" dirty="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L'</a:t>
            </a:r>
            <a:r>
              <a:rPr lang="fr-FR" b="1" dirty="0" err="1" smtClean="0"/>
              <a:t>électrospray</a:t>
            </a:r>
            <a:r>
              <a:rPr lang="en-GB" b="1" dirty="0"/>
              <a:t/>
            </a:r>
            <a:br>
              <a:rPr lang="en-GB" b="1" dirty="0"/>
            </a:br>
            <a:endParaRPr lang="en-GB" dirty="0"/>
          </a:p>
        </p:txBody>
      </p:sp>
      <p:sp>
        <p:nvSpPr>
          <p:cNvPr id="3" name="Espace réservé du contenu 2"/>
          <p:cNvSpPr>
            <a:spLocks noGrp="1"/>
          </p:cNvSpPr>
          <p:nvPr>
            <p:ph idx="1"/>
          </p:nvPr>
        </p:nvSpPr>
        <p:spPr/>
        <p:txBody>
          <a:bodyPr>
            <a:normAutofit fontScale="92500" lnSpcReduction="10000"/>
          </a:bodyPr>
          <a:lstStyle/>
          <a:p>
            <a:r>
              <a:rPr lang="fr-FR" dirty="0"/>
              <a:t>Son principe est le suivant : les gouttelettes de solutés sont formées à l'extrémité d'un fin capillaire de silice, métallisé en surface et porté à un potentiel élevé. Le champ </a:t>
            </a:r>
            <a:r>
              <a:rPr lang="fr-FR" dirty="0" smtClean="0"/>
              <a:t>intense </a:t>
            </a:r>
            <a:r>
              <a:rPr lang="fr-FR" dirty="0"/>
              <a:t>leur confère une densité </a:t>
            </a:r>
            <a:r>
              <a:rPr lang="fr-FR" dirty="0" smtClean="0"/>
              <a:t>de charge importante</a:t>
            </a:r>
            <a:r>
              <a:rPr lang="fr-FR" dirty="0"/>
              <a:t>. Sous l'effet de ce champ </a:t>
            </a:r>
            <a:r>
              <a:rPr lang="fr-FR" dirty="0" smtClean="0"/>
              <a:t>et </a:t>
            </a:r>
            <a:r>
              <a:rPr lang="fr-FR" dirty="0"/>
              <a:t>grâce à l'assistance éventuelle </a:t>
            </a:r>
            <a:r>
              <a:rPr lang="fr-FR" dirty="0" smtClean="0"/>
              <a:t>d'un </a:t>
            </a:r>
            <a:r>
              <a:rPr lang="fr-FR" dirty="0"/>
              <a:t>courant d'azote </a:t>
            </a:r>
            <a:r>
              <a:rPr lang="fr-FR" dirty="0" err="1"/>
              <a:t>co-axial</a:t>
            </a:r>
            <a:r>
              <a:rPr lang="fr-FR" dirty="0"/>
              <a:t>, l'effluent liquide est transformé en nuage </a:t>
            </a:r>
            <a:r>
              <a:rPr lang="fr-FR" dirty="0" smtClean="0"/>
              <a:t>en </a:t>
            </a:r>
            <a:r>
              <a:rPr lang="fr-FR" dirty="0"/>
              <a:t>suspension dans </a:t>
            </a:r>
            <a:r>
              <a:rPr lang="fr-FR" dirty="0" smtClean="0"/>
              <a:t>l’atmosphère</a:t>
            </a:r>
            <a:r>
              <a:rPr lang="fr-FR" dirty="0"/>
              <a:t> </a:t>
            </a:r>
            <a:r>
              <a:rPr lang="fr-FR" dirty="0" smtClean="0"/>
              <a:t>(spray</a:t>
            </a:r>
            <a:r>
              <a:rPr lang="fr-FR" dirty="0"/>
              <a:t>) chargées suivant le mode d'ionisation. </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L'APCI</a:t>
            </a:r>
            <a:r>
              <a:rPr lang="en-GB" b="1" dirty="0" smtClean="0"/>
              <a:t/>
            </a:r>
            <a:br>
              <a:rPr lang="en-GB" b="1" dirty="0" smtClean="0"/>
            </a:br>
            <a:endParaRPr lang="en-GB" dirty="0"/>
          </a:p>
        </p:txBody>
      </p:sp>
      <p:sp>
        <p:nvSpPr>
          <p:cNvPr id="3" name="Espace réservé du contenu 2"/>
          <p:cNvSpPr>
            <a:spLocks noGrp="1"/>
          </p:cNvSpPr>
          <p:nvPr>
            <p:ph idx="1"/>
          </p:nvPr>
        </p:nvSpPr>
        <p:spPr/>
        <p:txBody>
          <a:bodyPr>
            <a:normAutofit fontScale="70000" lnSpcReduction="20000"/>
          </a:bodyPr>
          <a:lstStyle/>
          <a:p>
            <a:pPr>
              <a:buNone/>
            </a:pPr>
            <a:r>
              <a:rPr lang="fr-FR" dirty="0" smtClean="0"/>
              <a:t>     </a:t>
            </a:r>
            <a:r>
              <a:rPr lang="fr-FR" sz="3400" dirty="0" smtClean="0">
                <a:latin typeface="Times New Roman" pitchFamily="18" charset="0"/>
                <a:cs typeface="Times New Roman" pitchFamily="18" charset="0"/>
              </a:rPr>
              <a:t>Les </a:t>
            </a:r>
            <a:r>
              <a:rPr lang="fr-FR" sz="3400" dirty="0">
                <a:latin typeface="Times New Roman" pitchFamily="18" charset="0"/>
                <a:cs typeface="Times New Roman" pitchFamily="18" charset="0"/>
              </a:rPr>
              <a:t>échantillons liquides sont directement introduits dans un nébuliseur pneumatique. Sous l'effet d'un jet d'</a:t>
            </a:r>
            <a:r>
              <a:rPr lang="fr-FR" sz="3400" dirty="0">
                <a:latin typeface="Times New Roman" pitchFamily="18" charset="0"/>
                <a:cs typeface="Times New Roman" pitchFamily="18" charset="0"/>
                <a:hlinkClick r:id="rId2"/>
              </a:rPr>
              <a:t>air</a:t>
            </a:r>
            <a:r>
              <a:rPr lang="fr-FR" sz="3400" dirty="0">
                <a:latin typeface="Times New Roman" pitchFamily="18" charset="0"/>
                <a:cs typeface="Times New Roman" pitchFamily="18" charset="0"/>
              </a:rPr>
              <a:t> </a:t>
            </a:r>
            <a:r>
              <a:rPr lang="fr-FR" sz="3400" dirty="0" smtClean="0">
                <a:latin typeface="Times New Roman" pitchFamily="18" charset="0"/>
                <a:cs typeface="Times New Roman" pitchFamily="18" charset="0"/>
              </a:rPr>
              <a:t>ou </a:t>
            </a:r>
            <a:r>
              <a:rPr lang="fr-FR" sz="3400" dirty="0">
                <a:latin typeface="Times New Roman" pitchFamily="18" charset="0"/>
                <a:cs typeface="Times New Roman" pitchFamily="18" charset="0"/>
              </a:rPr>
              <a:t>d'azote, le liquide est transformé en fin </a:t>
            </a:r>
            <a:r>
              <a:rPr lang="fr-FR" sz="3400" dirty="0" smtClean="0">
                <a:latin typeface="Times New Roman" pitchFamily="18" charset="0"/>
                <a:cs typeface="Times New Roman" pitchFamily="18" charset="0"/>
                <a:hlinkClick r:id="rId3"/>
              </a:rPr>
              <a:t>brouillard</a:t>
            </a:r>
            <a:r>
              <a:rPr lang="fr-FR" sz="3400" dirty="0" smtClean="0">
                <a:latin typeface="Times New Roman" pitchFamily="18" charset="0"/>
                <a:cs typeface="Times New Roman" pitchFamily="18" charset="0"/>
              </a:rPr>
              <a:t>. </a:t>
            </a:r>
            <a:r>
              <a:rPr lang="fr-FR" sz="3400" dirty="0">
                <a:latin typeface="Times New Roman" pitchFamily="18" charset="0"/>
                <a:cs typeface="Times New Roman" pitchFamily="18" charset="0"/>
              </a:rPr>
              <a:t>Un </a:t>
            </a:r>
            <a:r>
              <a:rPr lang="fr-FR" sz="3400" dirty="0">
                <a:latin typeface="Times New Roman" pitchFamily="18" charset="0"/>
                <a:cs typeface="Times New Roman" pitchFamily="18" charset="0"/>
                <a:hlinkClick r:id="rId4"/>
              </a:rPr>
              <a:t>chauffage</a:t>
            </a:r>
            <a:r>
              <a:rPr lang="fr-FR" sz="3400" dirty="0">
                <a:latin typeface="Times New Roman" pitchFamily="18" charset="0"/>
                <a:cs typeface="Times New Roman" pitchFamily="18" charset="0"/>
              </a:rPr>
              <a:t> </a:t>
            </a:r>
            <a:r>
              <a:rPr lang="fr-FR" sz="3400" dirty="0" smtClean="0">
                <a:latin typeface="Times New Roman" pitchFamily="18" charset="0"/>
                <a:cs typeface="Times New Roman" pitchFamily="18" charset="0"/>
              </a:rPr>
              <a:t>assure </a:t>
            </a:r>
            <a:r>
              <a:rPr lang="fr-FR" sz="3400" dirty="0">
                <a:latin typeface="Times New Roman" pitchFamily="18" charset="0"/>
                <a:cs typeface="Times New Roman" pitchFamily="18" charset="0"/>
              </a:rPr>
              <a:t>ensuite la </a:t>
            </a:r>
            <a:r>
              <a:rPr lang="fr-FR" sz="3400" dirty="0" err="1">
                <a:latin typeface="Times New Roman" pitchFamily="18" charset="0"/>
                <a:cs typeface="Times New Roman" pitchFamily="18" charset="0"/>
              </a:rPr>
              <a:t>désolvatation</a:t>
            </a:r>
            <a:r>
              <a:rPr lang="fr-FR" sz="3400" dirty="0">
                <a:latin typeface="Times New Roman" pitchFamily="18" charset="0"/>
                <a:cs typeface="Times New Roman" pitchFamily="18" charset="0"/>
              </a:rPr>
              <a:t> des composés. Ces derniers sont ensuite ionisés chimiquement à pression atmosphérique : en général, la phase mobile vaporisée </a:t>
            </a:r>
            <a:r>
              <a:rPr lang="fr-FR" sz="3400" dirty="0">
                <a:latin typeface="Times New Roman" pitchFamily="18" charset="0"/>
                <a:cs typeface="Times New Roman" pitchFamily="18" charset="0"/>
                <a:hlinkClick r:id="rId5"/>
              </a:rPr>
              <a:t>joue</a:t>
            </a:r>
            <a:r>
              <a:rPr lang="fr-FR" sz="3400" dirty="0">
                <a:latin typeface="Times New Roman" pitchFamily="18" charset="0"/>
                <a:cs typeface="Times New Roman" pitchFamily="18" charset="0"/>
              </a:rPr>
              <a:t> </a:t>
            </a:r>
            <a:r>
              <a:rPr lang="fr-FR" sz="3400" dirty="0" smtClean="0">
                <a:latin typeface="Times New Roman" pitchFamily="18" charset="0"/>
                <a:cs typeface="Times New Roman" pitchFamily="18" charset="0"/>
              </a:rPr>
              <a:t>le </a:t>
            </a:r>
            <a:r>
              <a:rPr lang="fr-FR" sz="3400" dirty="0">
                <a:latin typeface="Times New Roman" pitchFamily="18" charset="0"/>
                <a:cs typeface="Times New Roman" pitchFamily="18" charset="0"/>
              </a:rPr>
              <a:t>rôle de gaz d'ionisation et les électrons sont obtenus à partir de décharges d'électrode couronne. L'ionisation des composés est très favorisée lors de ces techniques car la </a:t>
            </a:r>
            <a:r>
              <a:rPr lang="fr-FR" sz="3400" dirty="0">
                <a:latin typeface="Times New Roman" pitchFamily="18" charset="0"/>
                <a:cs typeface="Times New Roman" pitchFamily="18" charset="0"/>
                <a:hlinkClick r:id="rId6"/>
              </a:rPr>
              <a:t>fréquence</a:t>
            </a:r>
            <a:r>
              <a:rPr lang="fr-FR" sz="3400" dirty="0">
                <a:latin typeface="Times New Roman" pitchFamily="18" charset="0"/>
                <a:cs typeface="Times New Roman" pitchFamily="18" charset="0"/>
              </a:rPr>
              <a:t> </a:t>
            </a:r>
            <a:r>
              <a:rPr lang="fr-FR" sz="3400" dirty="0" smtClean="0">
                <a:latin typeface="Times New Roman" pitchFamily="18" charset="0"/>
                <a:cs typeface="Times New Roman" pitchFamily="18" charset="0"/>
              </a:rPr>
              <a:t>des </a:t>
            </a:r>
            <a:r>
              <a:rPr lang="fr-FR" sz="3400" dirty="0">
                <a:latin typeface="Times New Roman" pitchFamily="18" charset="0"/>
                <a:cs typeface="Times New Roman" pitchFamily="18" charset="0"/>
              </a:rPr>
              <a:t>collisions est élevée à pression atmosphérique.</a:t>
            </a:r>
            <a:br>
              <a:rPr lang="fr-FR" sz="3400" dirty="0">
                <a:latin typeface="Times New Roman" pitchFamily="18" charset="0"/>
                <a:cs typeface="Times New Roman" pitchFamily="18" charset="0"/>
              </a:rPr>
            </a:br>
            <a:r>
              <a:rPr lang="fr-FR" sz="3400" dirty="0">
                <a:latin typeface="Times New Roman" pitchFamily="18" charset="0"/>
                <a:cs typeface="Times New Roman" pitchFamily="18" charset="0"/>
              </a:rPr>
              <a:t>L'APCI est une technique analogue à l'ionisation chimique (CI), elle fait appel à des réactions ions-molécules en phase gazeuse, mais à pression atmosphérique et conduit essentiellement à la formation d'ions [MH]</a:t>
            </a:r>
            <a:r>
              <a:rPr lang="fr-FR" sz="3400" baseline="30000" dirty="0">
                <a:latin typeface="Times New Roman" pitchFamily="18" charset="0"/>
                <a:cs typeface="Times New Roman" pitchFamily="18" charset="0"/>
              </a:rPr>
              <a:t>+</a:t>
            </a:r>
            <a:r>
              <a:rPr lang="fr-FR" sz="3400" dirty="0">
                <a:latin typeface="Times New Roman" pitchFamily="18" charset="0"/>
                <a:cs typeface="Times New Roman" pitchFamily="18" charset="0"/>
              </a:rPr>
              <a:t> ou [M-H]</a:t>
            </a:r>
            <a:r>
              <a:rPr lang="fr-FR" sz="3400" baseline="30000" dirty="0">
                <a:latin typeface="Times New Roman" pitchFamily="18" charset="0"/>
                <a:cs typeface="Times New Roman" pitchFamily="18" charset="0"/>
              </a:rPr>
              <a:t>-</a:t>
            </a:r>
            <a:r>
              <a:rPr lang="fr-FR" sz="3400" dirty="0">
                <a:latin typeface="Times New Roman" pitchFamily="18" charset="0"/>
                <a:cs typeface="Times New Roman" pitchFamily="18" charset="0"/>
              </a:rPr>
              <a:t>.</a:t>
            </a:r>
            <a:endParaRPr lang="en-GB" sz="3400" dirty="0">
              <a:latin typeface="Times New Roman" pitchFamily="18" charset="0"/>
              <a:cs typeface="Times New Roman" pitchFamily="18" charset="0"/>
            </a:endParaRP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b="1" dirty="0" smtClean="0"/>
              <a:t/>
            </a:r>
            <a:br>
              <a:rPr lang="en-GB" b="1" dirty="0" smtClean="0"/>
            </a:br>
            <a:r>
              <a:rPr lang="en-GB" b="1" dirty="0" smtClean="0"/>
              <a:t>Le </a:t>
            </a:r>
            <a:r>
              <a:rPr lang="en-GB" b="1" dirty="0"/>
              <a:t>MALDI</a:t>
            </a:r>
            <a:br>
              <a:rPr lang="en-GB" b="1" dirty="0"/>
            </a:br>
            <a:endParaRPr lang="en-GB" dirty="0"/>
          </a:p>
        </p:txBody>
      </p:sp>
      <p:sp>
        <p:nvSpPr>
          <p:cNvPr id="3" name="Espace réservé du contenu 2"/>
          <p:cNvSpPr>
            <a:spLocks noGrp="1"/>
          </p:cNvSpPr>
          <p:nvPr>
            <p:ph idx="1"/>
          </p:nvPr>
        </p:nvSpPr>
        <p:spPr>
          <a:xfrm>
            <a:off x="500034" y="1214422"/>
            <a:ext cx="8229600" cy="5257800"/>
          </a:xfrm>
        </p:spPr>
        <p:txBody>
          <a:bodyPr>
            <a:noAutofit/>
          </a:bodyPr>
          <a:lstStyle/>
          <a:p>
            <a:r>
              <a:rPr lang="fr-FR" sz="1600" b="1" i="1" dirty="0">
                <a:latin typeface="Times New Roman" pitchFamily="18" charset="0"/>
                <a:cs typeface="Times New Roman" pitchFamily="18" charset="0"/>
              </a:rPr>
              <a:t>Principe</a:t>
            </a:r>
            <a:endParaRPr lang="en-GB" sz="1600" b="1" i="1" dirty="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Un </a:t>
            </a:r>
            <a:r>
              <a:rPr lang="fr-FR" sz="1600" dirty="0">
                <a:latin typeface="Times New Roman" pitchFamily="18" charset="0"/>
                <a:cs typeface="Times New Roman" pitchFamily="18" charset="0"/>
              </a:rPr>
              <a:t>faisceau laser pulsé est utilisé, généralement dans le domaine des ultraviolets, pour </a:t>
            </a:r>
            <a:r>
              <a:rPr lang="fr-FR" sz="1600" dirty="0" err="1">
                <a:latin typeface="Times New Roman" pitchFamily="18" charset="0"/>
                <a:cs typeface="Times New Roman" pitchFamily="18" charset="0"/>
              </a:rPr>
              <a:t>désorber</a:t>
            </a:r>
            <a:r>
              <a:rPr lang="fr-FR" sz="1600" dirty="0">
                <a:latin typeface="Times New Roman" pitchFamily="18" charset="0"/>
                <a:cs typeface="Times New Roman" pitchFamily="18" charset="0"/>
              </a:rPr>
              <a:t> et ioniser un </a:t>
            </a:r>
            <a:r>
              <a:rPr lang="fr-FR" sz="1600" dirty="0">
                <a:latin typeface="Times New Roman" pitchFamily="18" charset="0"/>
                <a:cs typeface="Times New Roman" pitchFamily="18" charset="0"/>
                <a:hlinkClick r:id="rId2"/>
              </a:rPr>
              <a:t>mélange</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(matrice/échantillon </a:t>
            </a:r>
            <a:r>
              <a:rPr lang="fr-FR" sz="1600" dirty="0" err="1">
                <a:latin typeface="Times New Roman" pitchFamily="18" charset="0"/>
                <a:cs typeface="Times New Roman" pitchFamily="18" charset="0"/>
              </a:rPr>
              <a:t>cocristallisé</a:t>
            </a:r>
            <a:r>
              <a:rPr lang="fr-FR" sz="1600" dirty="0">
                <a:latin typeface="Times New Roman" pitchFamily="18" charset="0"/>
                <a:cs typeface="Times New Roman" pitchFamily="18" charset="0"/>
              </a:rPr>
              <a:t> sur une surface métallique, la cible.</a:t>
            </a:r>
            <a:br>
              <a:rPr lang="fr-FR" sz="1600" dirty="0">
                <a:latin typeface="Times New Roman" pitchFamily="18" charset="0"/>
                <a:cs typeface="Times New Roman" pitchFamily="18" charset="0"/>
              </a:rPr>
            </a:br>
            <a:r>
              <a:rPr lang="fr-FR" sz="1600" dirty="0">
                <a:latin typeface="Times New Roman" pitchFamily="18" charset="0"/>
                <a:cs typeface="Times New Roman" pitchFamily="18" charset="0"/>
              </a:rPr>
              <a:t>Les molécules de matrice absorbent l'énergie transmise par le laser sous forme de </a:t>
            </a:r>
            <a:r>
              <a:rPr lang="fr-FR" sz="1600" dirty="0">
                <a:latin typeface="Times New Roman" pitchFamily="18" charset="0"/>
                <a:cs typeface="Times New Roman" pitchFamily="18" charset="0"/>
                <a:hlinkClick r:id="rId3"/>
              </a:rPr>
              <a:t>photons</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UV</a:t>
            </a:r>
            <a:r>
              <a:rPr lang="fr-FR" sz="1600" dirty="0">
                <a:latin typeface="Times New Roman" pitchFamily="18" charset="0"/>
                <a:cs typeface="Times New Roman" pitchFamily="18" charset="0"/>
              </a:rPr>
              <a:t>, s'excitent et s'ionisent. L'énergie absorbée par la matrice provoque sa dissociation et son passage en phase gazeuse. Les molécules de matrice ionisées transfèrent leur charge à l'échantillon. L'expansion de la matrice entraîne l'échantillon au </a:t>
            </a:r>
            <a:r>
              <a:rPr lang="fr-FR" sz="1600" dirty="0">
                <a:latin typeface="Times New Roman" pitchFamily="18" charset="0"/>
                <a:cs typeface="Times New Roman" pitchFamily="18" charset="0"/>
                <a:hlinkClick r:id="rId4"/>
              </a:rPr>
              <a:t>sein</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de </a:t>
            </a:r>
            <a:r>
              <a:rPr lang="fr-FR" sz="1600" dirty="0">
                <a:latin typeface="Times New Roman" pitchFamily="18" charset="0"/>
                <a:cs typeface="Times New Roman" pitchFamily="18" charset="0"/>
              </a:rPr>
              <a:t>la phase gazeuse dense où il va finir de s'ioniser.</a:t>
            </a:r>
            <a:br>
              <a:rPr lang="fr-FR" sz="1600" dirty="0">
                <a:latin typeface="Times New Roman" pitchFamily="18" charset="0"/>
                <a:cs typeface="Times New Roman" pitchFamily="18" charset="0"/>
              </a:rPr>
            </a:br>
            <a:r>
              <a:rPr lang="fr-FR" sz="1600" dirty="0">
                <a:latin typeface="Times New Roman" pitchFamily="18" charset="0"/>
                <a:cs typeface="Times New Roman" pitchFamily="18" charset="0"/>
              </a:rPr>
              <a:t>L'ionisation de l'échantillon a donc lieu soit dans la phase solide avant la désorption, soit par transfert de charge lors de collisions avec la matrice excitée après désorption. Elle conduit à la formation d'ions </a:t>
            </a:r>
            <a:r>
              <a:rPr lang="fr-FR" sz="1600" dirty="0" err="1">
                <a:latin typeface="Times New Roman" pitchFamily="18" charset="0"/>
                <a:cs typeface="Times New Roman" pitchFamily="18" charset="0"/>
              </a:rPr>
              <a:t>monochargés</a:t>
            </a:r>
            <a:r>
              <a:rPr lang="fr-FR" sz="1600" dirty="0">
                <a:latin typeface="Times New Roman" pitchFamily="18" charset="0"/>
                <a:cs typeface="Times New Roman" pitchFamily="18" charset="0"/>
              </a:rPr>
              <a:t> et multichargés de type [M+nH]</a:t>
            </a:r>
            <a:r>
              <a:rPr lang="fr-FR" sz="1600" baseline="30000" dirty="0">
                <a:latin typeface="Times New Roman" pitchFamily="18" charset="0"/>
                <a:cs typeface="Times New Roman" pitchFamily="18" charset="0"/>
              </a:rPr>
              <a:t>n+</a:t>
            </a:r>
            <a:r>
              <a:rPr lang="fr-FR" sz="1600" dirty="0">
                <a:latin typeface="Times New Roman" pitchFamily="18" charset="0"/>
                <a:cs typeface="Times New Roman" pitchFamily="18" charset="0"/>
              </a:rPr>
              <a:t>, avec une </a:t>
            </a:r>
            <a:r>
              <a:rPr lang="fr-FR" sz="1600" dirty="0">
                <a:latin typeface="Times New Roman" pitchFamily="18" charset="0"/>
                <a:cs typeface="Times New Roman" pitchFamily="18" charset="0"/>
                <a:hlinkClick r:id="rId5"/>
              </a:rPr>
              <a:t>nette</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prépondérance </a:t>
            </a:r>
            <a:r>
              <a:rPr lang="fr-FR" sz="1600" dirty="0">
                <a:latin typeface="Times New Roman" pitchFamily="18" charset="0"/>
                <a:cs typeface="Times New Roman" pitchFamily="18" charset="0"/>
              </a:rPr>
              <a:t>pour les </a:t>
            </a:r>
            <a:r>
              <a:rPr lang="fr-FR" sz="1600" dirty="0" err="1">
                <a:latin typeface="Times New Roman" pitchFamily="18" charset="0"/>
                <a:cs typeface="Times New Roman" pitchFamily="18" charset="0"/>
              </a:rPr>
              <a:t>monochargés</a:t>
            </a:r>
            <a:r>
              <a:rPr lang="fr-FR" sz="1600" dirty="0">
                <a:latin typeface="Times New Roman" pitchFamily="18" charset="0"/>
                <a:cs typeface="Times New Roman" pitchFamily="18" charset="0"/>
              </a:rPr>
              <a:t>.</a:t>
            </a:r>
            <a:endParaRPr lang="en-GB" sz="1600" dirty="0">
              <a:latin typeface="Times New Roman" pitchFamily="18" charset="0"/>
              <a:cs typeface="Times New Roman" pitchFamily="18" charset="0"/>
            </a:endParaRPr>
          </a:p>
          <a:p>
            <a:r>
              <a:rPr lang="fr-FR" sz="1600" b="1" i="1" dirty="0">
                <a:latin typeface="Times New Roman" pitchFamily="18" charset="0"/>
                <a:cs typeface="Times New Roman" pitchFamily="18" charset="0"/>
              </a:rPr>
              <a:t>La matrice</a:t>
            </a:r>
            <a:endParaRPr lang="en-GB" sz="1600" b="1" i="1" dirty="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C'est </a:t>
            </a:r>
            <a:r>
              <a:rPr lang="fr-FR" sz="1600" dirty="0">
                <a:latin typeface="Times New Roman" pitchFamily="18" charset="0"/>
                <a:cs typeface="Times New Roman" pitchFamily="18" charset="0"/>
              </a:rPr>
              <a:t>une petite molécule, capable de former des cristaux contenant l'</a:t>
            </a:r>
            <a:r>
              <a:rPr lang="fr-FR" sz="1600" dirty="0" err="1">
                <a:latin typeface="Times New Roman" pitchFamily="18" charset="0"/>
                <a:cs typeface="Times New Roman" pitchFamily="18" charset="0"/>
              </a:rPr>
              <a:t>analyte</a:t>
            </a:r>
            <a:r>
              <a:rPr lang="fr-FR" sz="1600" dirty="0">
                <a:latin typeface="Times New Roman" pitchFamily="18" charset="0"/>
                <a:cs typeface="Times New Roman" pitchFamily="18" charset="0"/>
              </a:rPr>
              <a:t>. Elle a pour propriété de fortement absorber à la </a:t>
            </a:r>
            <a:r>
              <a:rPr lang="fr-FR" sz="1600" dirty="0">
                <a:latin typeface="Times New Roman" pitchFamily="18" charset="0"/>
                <a:cs typeface="Times New Roman" pitchFamily="18" charset="0"/>
                <a:hlinkClick r:id="rId6"/>
              </a:rPr>
              <a:t>longueur</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d'</a:t>
            </a:r>
            <a:r>
              <a:rPr lang="fr-FR" sz="1600" dirty="0" smtClean="0">
                <a:latin typeface="Times New Roman" pitchFamily="18" charset="0"/>
                <a:cs typeface="Times New Roman" pitchFamily="18" charset="0"/>
                <a:hlinkClick r:id="rId7"/>
              </a:rPr>
              <a:t>onde</a:t>
            </a:r>
            <a:r>
              <a:rPr lang="fr-FR" sz="1600" dirty="0" smtClean="0">
                <a:latin typeface="Times New Roman" pitchFamily="18" charset="0"/>
                <a:cs typeface="Times New Roman" pitchFamily="18" charset="0"/>
              </a:rPr>
              <a:t> du </a:t>
            </a:r>
            <a:r>
              <a:rPr lang="fr-FR" sz="1600" dirty="0">
                <a:latin typeface="Times New Roman" pitchFamily="18" charset="0"/>
                <a:cs typeface="Times New Roman" pitchFamily="18" charset="0"/>
              </a:rPr>
              <a:t>laser. Elle assure ainsi la stabilité de l'échantillon, le préservant d'une dégradation trop importante par les photons.</a:t>
            </a:r>
            <a:br>
              <a:rPr lang="fr-FR" sz="1600" dirty="0">
                <a:latin typeface="Times New Roman" pitchFamily="18" charset="0"/>
                <a:cs typeface="Times New Roman" pitchFamily="18" charset="0"/>
              </a:rPr>
            </a:br>
            <a:r>
              <a:rPr lang="fr-FR" sz="1600" dirty="0">
                <a:latin typeface="Times New Roman" pitchFamily="18" charset="0"/>
                <a:cs typeface="Times New Roman" pitchFamily="18" charset="0"/>
              </a:rPr>
              <a:t>Il est possible d'utiliser des matrices variées, dont beaucoup sont dérivées de l'</a:t>
            </a:r>
            <a:r>
              <a:rPr lang="fr-FR" sz="1600" dirty="0">
                <a:latin typeface="Times New Roman" pitchFamily="18" charset="0"/>
                <a:cs typeface="Times New Roman" pitchFamily="18" charset="0"/>
                <a:hlinkClick r:id="rId8"/>
              </a:rPr>
              <a:t>acide</a:t>
            </a:r>
            <a:r>
              <a:rPr lang="fr-FR" sz="16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cinnamique </a:t>
            </a:r>
            <a:r>
              <a:rPr lang="fr-FR" sz="1600" dirty="0">
                <a:latin typeface="Times New Roman" pitchFamily="18" charset="0"/>
                <a:cs typeface="Times New Roman" pitchFamily="18" charset="0"/>
              </a:rPr>
              <a:t>(acides </a:t>
            </a:r>
            <a:r>
              <a:rPr lang="fr-FR" sz="1600" dirty="0" err="1">
                <a:latin typeface="Times New Roman" pitchFamily="18" charset="0"/>
                <a:cs typeface="Times New Roman" pitchFamily="18" charset="0"/>
              </a:rPr>
              <a:t>gentisique</a:t>
            </a:r>
            <a:r>
              <a:rPr lang="fr-FR" sz="1600" dirty="0">
                <a:latin typeface="Times New Roman" pitchFamily="18" charset="0"/>
                <a:cs typeface="Times New Roman" pitchFamily="18" charset="0"/>
              </a:rPr>
              <a:t> (DHB), </a:t>
            </a:r>
            <a:r>
              <a:rPr lang="en-GB" sz="1600" dirty="0">
                <a:latin typeface="Times New Roman" pitchFamily="18" charset="0"/>
                <a:cs typeface="Times New Roman" pitchFamily="18" charset="0"/>
              </a:rPr>
              <a:t>α</a:t>
            </a:r>
            <a:r>
              <a:rPr lang="fr-FR" sz="1600" dirty="0">
                <a:latin typeface="Times New Roman" pitchFamily="18" charset="0"/>
                <a:cs typeface="Times New Roman" pitchFamily="18" charset="0"/>
              </a:rPr>
              <a:t>-</a:t>
            </a:r>
            <a:r>
              <a:rPr lang="fr-FR" sz="1600" dirty="0" err="1">
                <a:latin typeface="Times New Roman" pitchFamily="18" charset="0"/>
                <a:cs typeface="Times New Roman" pitchFamily="18" charset="0"/>
              </a:rPr>
              <a:t>cyano</a:t>
            </a:r>
            <a:r>
              <a:rPr lang="fr-FR" sz="1600" dirty="0">
                <a:latin typeface="Times New Roman" pitchFamily="18" charset="0"/>
                <a:cs typeface="Times New Roman" pitchFamily="18" charset="0"/>
              </a:rPr>
              <a:t>-4-</a:t>
            </a:r>
            <a:r>
              <a:rPr lang="fr-FR" sz="1600" dirty="0" err="1">
                <a:latin typeface="Times New Roman" pitchFamily="18" charset="0"/>
                <a:cs typeface="Times New Roman" pitchFamily="18" charset="0"/>
              </a:rPr>
              <a:t>hydroxycinnamique</a:t>
            </a:r>
            <a:r>
              <a:rPr lang="fr-FR" sz="1600" dirty="0">
                <a:latin typeface="Times New Roman" pitchFamily="18" charset="0"/>
                <a:cs typeface="Times New Roman" pitchFamily="18" charset="0"/>
              </a:rPr>
              <a:t> (</a:t>
            </a:r>
            <a:r>
              <a:rPr lang="en-GB" sz="1600" dirty="0">
                <a:latin typeface="Times New Roman" pitchFamily="18" charset="0"/>
                <a:cs typeface="Times New Roman" pitchFamily="18" charset="0"/>
              </a:rPr>
              <a:t>α</a:t>
            </a:r>
            <a:r>
              <a:rPr lang="fr-FR" sz="1600" dirty="0">
                <a:latin typeface="Times New Roman" pitchFamily="18" charset="0"/>
                <a:cs typeface="Times New Roman" pitchFamily="18" charset="0"/>
              </a:rPr>
              <a:t>-HCCA), </a:t>
            </a:r>
            <a:r>
              <a:rPr lang="fr-FR" sz="1600" dirty="0" err="1">
                <a:latin typeface="Times New Roman" pitchFamily="18" charset="0"/>
                <a:cs typeface="Times New Roman" pitchFamily="18" charset="0"/>
              </a:rPr>
              <a:t>sinapinique</a:t>
            </a:r>
            <a:r>
              <a:rPr lang="fr-FR" sz="1600" dirty="0">
                <a:latin typeface="Times New Roman" pitchFamily="18" charset="0"/>
                <a:cs typeface="Times New Roman" pitchFamily="18" charset="0"/>
              </a:rPr>
              <a:t> (SA), ...). Cependant aucune règle générale ne régit vraiment leur choix pour une application, même si l'</a:t>
            </a:r>
            <a:r>
              <a:rPr lang="en-GB" sz="1600" dirty="0">
                <a:latin typeface="Times New Roman" pitchFamily="18" charset="0"/>
                <a:cs typeface="Times New Roman" pitchFamily="18" charset="0"/>
              </a:rPr>
              <a:t>α</a:t>
            </a:r>
            <a:r>
              <a:rPr lang="fr-FR" sz="1600" dirty="0">
                <a:latin typeface="Times New Roman" pitchFamily="18" charset="0"/>
                <a:cs typeface="Times New Roman" pitchFamily="18" charset="0"/>
              </a:rPr>
              <a:t>-HCCA est souvent utilisé pour l'analyse de peptides, tandis que le SA convient bien à l'étude des protéines.</a:t>
            </a:r>
            <a:endParaRPr lang="en-GB" sz="1600" dirty="0">
              <a:latin typeface="Times New Roman" pitchFamily="18" charset="0"/>
              <a:cs typeface="Times New Roman" pitchFamily="18" charset="0"/>
            </a:endParaRPr>
          </a:p>
          <a:p>
            <a:endParaRPr lang="en-GB" sz="16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L'analyseur</a:t>
            </a:r>
            <a:r>
              <a:rPr lang="en-GB" b="1" dirty="0"/>
              <a:t/>
            </a:r>
            <a:br>
              <a:rPr lang="en-GB" b="1" dirty="0"/>
            </a:br>
            <a:endParaRPr lang="en-GB" dirty="0"/>
          </a:p>
        </p:txBody>
      </p:sp>
      <p:sp>
        <p:nvSpPr>
          <p:cNvPr id="3" name="Espace réservé du contenu 2"/>
          <p:cNvSpPr>
            <a:spLocks noGrp="1"/>
          </p:cNvSpPr>
          <p:nvPr>
            <p:ph idx="1"/>
          </p:nvPr>
        </p:nvSpPr>
        <p:spPr/>
        <p:txBody>
          <a:bodyPr/>
          <a:lstStyle/>
          <a:p>
            <a:r>
              <a:rPr lang="fr-FR" dirty="0" smtClean="0"/>
              <a:t>Il existe différents types d’analyseur</a:t>
            </a:r>
          </a:p>
          <a:p>
            <a:pPr>
              <a:buNone/>
            </a:pPr>
            <a:r>
              <a:rPr lang="fr-FR" dirty="0" smtClean="0"/>
              <a:t>  - </a:t>
            </a:r>
            <a:r>
              <a:rPr lang="fr-FR" b="1" dirty="0"/>
              <a:t>L'analyseur quadripolaire</a:t>
            </a:r>
            <a:endParaRPr lang="en-GB" b="1" dirty="0"/>
          </a:p>
          <a:p>
            <a:pPr>
              <a:buNone/>
            </a:pPr>
            <a:endParaRPr lang="en-GB" dirty="0"/>
          </a:p>
        </p:txBody>
      </p:sp>
      <p:pic>
        <p:nvPicPr>
          <p:cNvPr id="4" name="Image 3" descr="Coupe d'un quadripôle"/>
          <p:cNvPicPr/>
          <p:nvPr/>
        </p:nvPicPr>
        <p:blipFill>
          <a:blip r:embed="rId2" cstate="print"/>
          <a:srcRect/>
          <a:stretch>
            <a:fillRect/>
          </a:stretch>
        </p:blipFill>
        <p:spPr bwMode="auto">
          <a:xfrm>
            <a:off x="3059832" y="3356992"/>
            <a:ext cx="2232248" cy="1488554"/>
          </a:xfrm>
          <a:prstGeom prst="rect">
            <a:avLst/>
          </a:prstGeom>
          <a:noFill/>
          <a:ln w="9525">
            <a:noFill/>
            <a:miter lim="800000"/>
            <a:headEnd/>
            <a:tailEnd/>
          </a:ln>
        </p:spPr>
      </p:pic>
      <p:sp>
        <p:nvSpPr>
          <p:cNvPr id="1025" name="Rectangle 1"/>
          <p:cNvSpPr>
            <a:spLocks noChangeArrowheads="1"/>
          </p:cNvSpPr>
          <p:nvPr/>
        </p:nvSpPr>
        <p:spPr bwMode="auto">
          <a:xfrm>
            <a:off x="971600" y="5085184"/>
            <a:ext cx="6263253" cy="1200329"/>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 quadripôle est constitué de quatre électrodes parallèles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 section hyperbolique ou cylindrique.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Les électrodes opposées distantes de 2</a:t>
            </a:r>
            <a:r>
              <a:rPr kumimoji="0" lang="fr-FR"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a:t>
            </a:r>
            <a:r>
              <a:rPr kumimoji="0" lang="fr-FR"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0</a:t>
            </a: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sont reliées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entre elles et soumises au même potentiel</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571480"/>
            <a:ext cx="8229600" cy="5904656"/>
          </a:xfrm>
        </p:spPr>
        <p:txBody>
          <a:bodyPr>
            <a:normAutofit/>
          </a:bodyPr>
          <a:lstStyle/>
          <a:p>
            <a:r>
              <a:rPr lang="fr-FR" sz="2600" dirty="0"/>
              <a:t>Les électrodes adjacentes sont portées à des potentiels de même valeur, mais opposés de sorte que l'écart de potentiel soit égal à </a:t>
            </a:r>
            <a:r>
              <a:rPr lang="en-GB" sz="2600" dirty="0"/>
              <a:t>φ</a:t>
            </a:r>
            <a:r>
              <a:rPr lang="fr-FR" sz="2600" baseline="-25000" dirty="0"/>
              <a:t>0</a:t>
            </a:r>
            <a:r>
              <a:rPr lang="fr-FR" sz="2600" dirty="0"/>
              <a:t>.</a:t>
            </a:r>
            <a:endParaRPr lang="en-GB" sz="2600" dirty="0"/>
          </a:p>
          <a:p>
            <a:r>
              <a:rPr lang="fr-FR" sz="2600" dirty="0"/>
              <a:t>Ce potentiel </a:t>
            </a:r>
            <a:r>
              <a:rPr lang="en-GB" sz="2600" dirty="0"/>
              <a:t>φ</a:t>
            </a:r>
            <a:r>
              <a:rPr lang="fr-FR" sz="2600" baseline="-25000" dirty="0"/>
              <a:t>0</a:t>
            </a:r>
            <a:r>
              <a:rPr lang="fr-FR" sz="2600" dirty="0"/>
              <a:t> résulte de la </a:t>
            </a:r>
            <a:r>
              <a:rPr lang="fr-FR" sz="2600" dirty="0">
                <a:hlinkClick r:id="rId2"/>
              </a:rPr>
              <a:t>combinaison</a:t>
            </a:r>
            <a:r>
              <a:rPr lang="fr-FR" sz="2600" dirty="0"/>
              <a:t> </a:t>
            </a:r>
            <a:r>
              <a:rPr lang="fr-FR" sz="2600" dirty="0" smtClean="0"/>
              <a:t>de </a:t>
            </a:r>
            <a:r>
              <a:rPr lang="fr-FR" sz="2600" dirty="0"/>
              <a:t>tensions, l'une continue (U) l'autre alternative (V) de haute fréquence f :      </a:t>
            </a:r>
            <a:endParaRPr lang="fr-FR" sz="2600" dirty="0" smtClean="0"/>
          </a:p>
          <a:p>
            <a:pPr>
              <a:buNone/>
            </a:pPr>
            <a:r>
              <a:rPr lang="fr-FR" dirty="0" smtClean="0"/>
              <a:t>     </a:t>
            </a:r>
            <a:r>
              <a:rPr lang="en-GB" dirty="0" smtClean="0"/>
              <a:t> </a:t>
            </a:r>
          </a:p>
          <a:p>
            <a:pPr>
              <a:buNone/>
            </a:pPr>
            <a:r>
              <a:rPr lang="fr-FR" sz="2600" dirty="0" smtClean="0"/>
              <a:t>    En </a:t>
            </a:r>
            <a:r>
              <a:rPr lang="fr-FR" sz="2600" dirty="0"/>
              <a:t>appliquant cette différence de potentiel entre chaque </a:t>
            </a:r>
            <a:r>
              <a:rPr lang="fr-FR" sz="2600" dirty="0">
                <a:hlinkClick r:id="rId3"/>
              </a:rPr>
              <a:t>paire</a:t>
            </a:r>
            <a:r>
              <a:rPr lang="fr-FR" sz="2600" dirty="0"/>
              <a:t> </a:t>
            </a:r>
            <a:r>
              <a:rPr lang="fr-FR" sz="2600" dirty="0" smtClean="0"/>
              <a:t>d'électrodes</a:t>
            </a:r>
            <a:r>
              <a:rPr lang="fr-FR" sz="2600" dirty="0"/>
              <a:t>, il se crée un champ électrique quadripolaire. Un </a:t>
            </a:r>
            <a:r>
              <a:rPr lang="fr-FR" sz="2600" dirty="0">
                <a:hlinkClick r:id="rId4"/>
              </a:rPr>
              <a:t>point</a:t>
            </a:r>
            <a:r>
              <a:rPr lang="fr-FR" sz="2600" dirty="0"/>
              <a:t> (Graphie) de coordonnées (</a:t>
            </a:r>
            <a:r>
              <a:rPr lang="fr-FR" sz="2600" dirty="0" err="1"/>
              <a:t>x,y,z</a:t>
            </a:r>
            <a:r>
              <a:rPr lang="fr-FR" sz="2600" dirty="0"/>
              <a:t>) situé dans le champ électrique sera alors soumis au potentiel</a:t>
            </a:r>
            <a:r>
              <a:rPr lang="fr-FR" dirty="0"/>
              <a:t>                 </a:t>
            </a:r>
            <a:endParaRPr lang="en-GB" dirty="0"/>
          </a:p>
          <a:p>
            <a:pPr>
              <a:buNone/>
            </a:pPr>
            <a:r>
              <a:rPr lang="fr-FR" dirty="0"/>
              <a:t>                                       </a:t>
            </a:r>
            <a:endParaRPr lang="en-GB" dirty="0"/>
          </a:p>
          <a:p>
            <a:endParaRPr lang="en-GB" dirty="0"/>
          </a:p>
        </p:txBody>
      </p:sp>
      <p:pic>
        <p:nvPicPr>
          <p:cNvPr id="4" name="Image 3" descr="\phi_0 = U - V\cdot cos (2\pi ft)"/>
          <p:cNvPicPr/>
          <p:nvPr/>
        </p:nvPicPr>
        <p:blipFill>
          <a:blip r:embed="rId5" cstate="print"/>
          <a:srcRect/>
          <a:stretch>
            <a:fillRect/>
          </a:stretch>
        </p:blipFill>
        <p:spPr bwMode="auto">
          <a:xfrm>
            <a:off x="3059832" y="2780928"/>
            <a:ext cx="2880320" cy="576064"/>
          </a:xfrm>
          <a:prstGeom prst="rect">
            <a:avLst/>
          </a:prstGeom>
          <a:noFill/>
          <a:ln w="9525">
            <a:noFill/>
            <a:miter lim="800000"/>
            <a:headEnd/>
            <a:tailEnd/>
          </a:ln>
        </p:spPr>
      </p:pic>
      <p:pic>
        <p:nvPicPr>
          <p:cNvPr id="5" name="Image 4" descr="\phi = \phi_0 \cdot \frac {x^2 - y^2}{r_0^2}"/>
          <p:cNvPicPr/>
          <p:nvPr/>
        </p:nvPicPr>
        <p:blipFill>
          <a:blip r:embed="rId6" cstate="print"/>
          <a:srcRect/>
          <a:stretch>
            <a:fillRect/>
          </a:stretch>
        </p:blipFill>
        <p:spPr bwMode="auto">
          <a:xfrm>
            <a:off x="2843808" y="5373216"/>
            <a:ext cx="2520280" cy="86409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433467"/>
          </a:xfrm>
        </p:spPr>
        <p:txBody>
          <a:bodyPr>
            <a:normAutofit fontScale="92500" lnSpcReduction="20000"/>
          </a:bodyPr>
          <a:lstStyle/>
          <a:p>
            <a:r>
              <a:rPr lang="fr-FR" dirty="0"/>
              <a:t>La </a:t>
            </a:r>
            <a:r>
              <a:rPr lang="fr-FR" b="1" dirty="0"/>
              <a:t>spectrométrie de masse</a:t>
            </a:r>
            <a:r>
              <a:rPr lang="fr-FR" dirty="0"/>
              <a:t> est une technique d'analyse chimique permettant de détecter et d'identifier des molécules d’intérêt par mesure de leur masse </a:t>
            </a:r>
            <a:r>
              <a:rPr lang="fr-FR" dirty="0" err="1"/>
              <a:t>monoisotopique</a:t>
            </a:r>
            <a:r>
              <a:rPr lang="fr-FR" dirty="0"/>
              <a:t>. De plus, la spectrométrie de masse permet de caractériser la structure chimique des molécules en les fragmentant.</a:t>
            </a:r>
            <a:br>
              <a:rPr lang="fr-FR" dirty="0"/>
            </a:br>
            <a:r>
              <a:rPr lang="fr-FR" dirty="0"/>
              <a:t>Son principe réside dans la </a:t>
            </a:r>
            <a:r>
              <a:rPr lang="fr-FR" dirty="0">
                <a:hlinkClick r:id="rId2"/>
              </a:rPr>
              <a:t>séparation</a:t>
            </a:r>
            <a:r>
              <a:rPr lang="fr-FR" dirty="0"/>
              <a:t> </a:t>
            </a:r>
            <a:r>
              <a:rPr lang="fr-FR" dirty="0" smtClean="0"/>
              <a:t>en </a:t>
            </a:r>
            <a:r>
              <a:rPr lang="fr-FR" dirty="0">
                <a:hlinkClick r:id="rId3"/>
              </a:rPr>
              <a:t>phase</a:t>
            </a:r>
            <a:r>
              <a:rPr lang="fr-FR" dirty="0"/>
              <a:t> </a:t>
            </a:r>
            <a:r>
              <a:rPr lang="fr-FR" dirty="0" smtClean="0"/>
              <a:t>gazeuse </a:t>
            </a:r>
            <a:r>
              <a:rPr lang="fr-FR" dirty="0"/>
              <a:t>de molécules chargées (ions) en fonction de leur rapport masse/charge (</a:t>
            </a:r>
            <a:r>
              <a:rPr lang="fr-FR" i="1" dirty="0"/>
              <a:t>m/z</a:t>
            </a:r>
            <a:r>
              <a:rPr lang="fr-FR" dirty="0"/>
              <a:t>). </a:t>
            </a:r>
          </a:p>
          <a:p>
            <a:r>
              <a:rPr lang="fr-FR" dirty="0" smtClean="0"/>
              <a:t>La </a:t>
            </a:r>
            <a:r>
              <a:rPr lang="fr-FR" dirty="0">
                <a:hlinkClick r:id="rId4"/>
              </a:rPr>
              <a:t>spectrométrie de masse</a:t>
            </a:r>
            <a:r>
              <a:rPr lang="fr-FR" dirty="0"/>
              <a:t> </a:t>
            </a:r>
            <a:r>
              <a:rPr lang="fr-FR" dirty="0" smtClean="0"/>
              <a:t>est </a:t>
            </a:r>
            <a:r>
              <a:rPr lang="fr-FR" dirty="0"/>
              <a:t>utilisée dans pratiquement tous les domaines scientifiques : </a:t>
            </a:r>
            <a:r>
              <a:rPr lang="fr-FR" dirty="0" smtClean="0">
                <a:hlinkClick r:id="rId5"/>
              </a:rPr>
              <a:t>physique</a:t>
            </a:r>
            <a:r>
              <a:rPr lang="fr-FR" dirty="0" smtClean="0"/>
              <a:t>, l</a:t>
            </a:r>
            <a:r>
              <a:rPr lang="fr-FR" dirty="0" smtClean="0">
                <a:hlinkClick r:id="rId6"/>
              </a:rPr>
              <a:t>’astrophysique</a:t>
            </a:r>
            <a:r>
              <a:rPr lang="fr-FR" dirty="0" smtClean="0"/>
              <a:t>, </a:t>
            </a:r>
            <a:r>
              <a:rPr lang="fr-FR" dirty="0" smtClean="0">
                <a:hlinkClick r:id="rId7"/>
              </a:rPr>
              <a:t>chimie</a:t>
            </a:r>
            <a:r>
              <a:rPr lang="fr-FR" dirty="0" smtClean="0"/>
              <a:t>, </a:t>
            </a:r>
            <a:r>
              <a:rPr lang="fr-FR" dirty="0" smtClean="0">
                <a:hlinkClick r:id="rId8"/>
              </a:rPr>
              <a:t>chimie organique</a:t>
            </a:r>
            <a:r>
              <a:rPr lang="fr-FR" dirty="0" smtClean="0"/>
              <a:t>,  </a:t>
            </a:r>
            <a:r>
              <a:rPr lang="fr-FR" dirty="0" smtClean="0">
                <a:hlinkClick r:id="rId9"/>
              </a:rPr>
              <a:t>biologie</a:t>
            </a:r>
            <a:r>
              <a:rPr lang="fr-FR" dirty="0" smtClean="0"/>
              <a:t> </a:t>
            </a:r>
            <a:r>
              <a:rPr lang="fr-FR" dirty="0" smtClean="0">
                <a:hlinkClick r:id="rId10"/>
              </a:rPr>
              <a:t>médecine</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Le piège ionique </a:t>
            </a:r>
            <a:r>
              <a:rPr lang="fr-FR" b="1" dirty="0" smtClean="0"/>
              <a:t>quadripolaire</a:t>
            </a:r>
            <a:endParaRPr lang="en-GB" b="1" dirty="0"/>
          </a:p>
          <a:p>
            <a:r>
              <a:rPr lang="fr-FR" b="1" dirty="0" smtClean="0"/>
              <a:t>Le FT-ICR</a:t>
            </a:r>
            <a:endParaRPr lang="en-GB" b="1" dirty="0" smtClean="0"/>
          </a:p>
          <a:p>
            <a:r>
              <a:rPr lang="fr-FR" b="1" dirty="0" smtClean="0"/>
              <a:t>L'</a:t>
            </a:r>
            <a:r>
              <a:rPr lang="fr-FR" b="1" dirty="0" err="1" smtClean="0"/>
              <a:t>orbitrappe</a:t>
            </a:r>
            <a:endParaRPr lang="fr-FR" b="1" dirty="0" smtClean="0"/>
          </a:p>
          <a:p>
            <a:r>
              <a:rPr lang="fr-FR" b="1" dirty="0" smtClean="0"/>
              <a:t>L’analyseur à temps de vol</a:t>
            </a:r>
          </a:p>
          <a:p>
            <a:endParaRPr lang="fr-FR" b="1" dirty="0"/>
          </a:p>
          <a:p>
            <a:endParaRPr lang="en-GB" b="1" dirty="0" smtClean="0"/>
          </a:p>
          <a:p>
            <a:endParaRPr lang="en-GB"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Principe de l’analyseur à temps de vol</a:t>
            </a:r>
            <a:endParaRPr lang="en-GB" dirty="0"/>
          </a:p>
        </p:txBody>
      </p:sp>
      <p:sp>
        <p:nvSpPr>
          <p:cNvPr id="3" name="Espace réservé du contenu 2"/>
          <p:cNvSpPr>
            <a:spLocks noGrp="1"/>
          </p:cNvSpPr>
          <p:nvPr>
            <p:ph idx="1"/>
          </p:nvPr>
        </p:nvSpPr>
        <p:spPr/>
        <p:txBody>
          <a:bodyPr>
            <a:normAutofit/>
          </a:bodyPr>
          <a:lstStyle/>
          <a:p>
            <a:pPr>
              <a:buNone/>
            </a:pPr>
            <a:r>
              <a:rPr lang="fr-FR" sz="2400" dirty="0" smtClean="0"/>
              <a:t>     L'analyseur </a:t>
            </a:r>
            <a:r>
              <a:rPr lang="fr-FR" sz="2400" dirty="0"/>
              <a:t>à temps de vol consiste à mesurer le temps que met un ion, soumis à une tension préalable, à parcourir une distance </a:t>
            </a:r>
            <a:r>
              <a:rPr lang="fr-FR" sz="2400" dirty="0" smtClean="0">
                <a:hlinkClick r:id="rId2"/>
              </a:rPr>
              <a:t>donnée</a:t>
            </a:r>
            <a:endParaRPr lang="en-GB" sz="2400" dirty="0"/>
          </a:p>
          <a:p>
            <a:pPr>
              <a:buNone/>
            </a:pPr>
            <a:r>
              <a:rPr lang="fr-FR" sz="2400" dirty="0" smtClean="0"/>
              <a:t>     En </a:t>
            </a:r>
            <a:r>
              <a:rPr lang="fr-FR" sz="2400" dirty="0"/>
              <a:t>effet, l'énergie </a:t>
            </a:r>
            <a:r>
              <a:rPr lang="fr-FR" sz="2400" dirty="0">
                <a:hlinkClick r:id="rId3"/>
              </a:rPr>
              <a:t>cinétique</a:t>
            </a:r>
            <a:r>
              <a:rPr lang="fr-FR" sz="2400" dirty="0"/>
              <a:t> (Le mot cinétique fait référence à la vitesse.) vaut </a:t>
            </a:r>
            <a:r>
              <a:rPr lang="fr-FR" sz="2400" dirty="0" smtClean="0"/>
              <a:t>:</a:t>
            </a:r>
          </a:p>
          <a:p>
            <a:endParaRPr lang="en-GB" dirty="0"/>
          </a:p>
          <a:p>
            <a:endParaRPr lang="fr-FR" sz="2000" i="1" dirty="0" smtClean="0"/>
          </a:p>
          <a:p>
            <a:r>
              <a:rPr lang="fr-FR" sz="2000" i="1" dirty="0" smtClean="0"/>
              <a:t>m</a:t>
            </a:r>
            <a:r>
              <a:rPr lang="fr-FR" sz="2000" dirty="0" smtClean="0"/>
              <a:t>   </a:t>
            </a:r>
            <a:r>
              <a:rPr lang="fr-FR" sz="2000" dirty="0"/>
              <a:t>étant la masse, </a:t>
            </a:r>
            <a:endParaRPr lang="en-GB" sz="2000" dirty="0"/>
          </a:p>
          <a:p>
            <a:r>
              <a:rPr lang="fr-FR" sz="2000" i="1" dirty="0"/>
              <a:t>v</a:t>
            </a:r>
            <a:r>
              <a:rPr lang="fr-FR" sz="2000" dirty="0"/>
              <a:t>   la vitesse, </a:t>
            </a:r>
            <a:endParaRPr lang="en-GB" sz="2000" dirty="0"/>
          </a:p>
          <a:p>
            <a:r>
              <a:rPr lang="fr-FR" sz="2000" i="1" dirty="0"/>
              <a:t>l</a:t>
            </a:r>
            <a:r>
              <a:rPr lang="fr-FR" sz="2000" dirty="0"/>
              <a:t>    la distance parcourue pendant le vol,</a:t>
            </a:r>
            <a:endParaRPr lang="en-GB" sz="2000" dirty="0"/>
          </a:p>
          <a:p>
            <a:r>
              <a:rPr lang="fr-FR" sz="2000" i="1" dirty="0"/>
              <a:t>t</a:t>
            </a:r>
            <a:r>
              <a:rPr lang="fr-FR" sz="2000" dirty="0"/>
              <a:t>   le temps de vol.</a:t>
            </a:r>
            <a:endParaRPr lang="en-GB" sz="2000" dirty="0"/>
          </a:p>
          <a:p>
            <a:endParaRPr lang="en-GB" dirty="0"/>
          </a:p>
        </p:txBody>
      </p:sp>
      <p:pic>
        <p:nvPicPr>
          <p:cNvPr id="4" name="Image 3" descr="E_c = \frac{1}{2} \cdot m \cdot v^2 = \frac{1}{2} \cdot m \cdot \frac{l^2}{t^2}"/>
          <p:cNvPicPr/>
          <p:nvPr/>
        </p:nvPicPr>
        <p:blipFill>
          <a:blip r:embed="rId4" cstate="print"/>
          <a:srcRect/>
          <a:stretch>
            <a:fillRect/>
          </a:stretch>
        </p:blipFill>
        <p:spPr bwMode="auto">
          <a:xfrm>
            <a:off x="3059832" y="3717032"/>
            <a:ext cx="2736304" cy="72008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buNone/>
            </a:pPr>
            <a:r>
              <a:rPr lang="fr-FR" sz="2400" dirty="0" smtClean="0"/>
              <a:t>    Par </a:t>
            </a:r>
            <a:r>
              <a:rPr lang="fr-FR" sz="2400" dirty="0"/>
              <a:t>ailleurs, un ion de charge </a:t>
            </a:r>
            <a:r>
              <a:rPr lang="fr-FR" sz="2400" i="1" dirty="0"/>
              <a:t>z</a:t>
            </a:r>
            <a:r>
              <a:rPr lang="fr-FR" sz="2400" dirty="0"/>
              <a:t> soumis à une tension accélératrice </a:t>
            </a:r>
            <a:r>
              <a:rPr lang="fr-FR" sz="2400" i="1" dirty="0"/>
              <a:t>V</a:t>
            </a:r>
            <a:r>
              <a:rPr lang="fr-FR" sz="2400" dirty="0"/>
              <a:t> gagne une énergie cinétique</a:t>
            </a:r>
            <a:endParaRPr lang="en-GB" sz="2400" dirty="0"/>
          </a:p>
          <a:p>
            <a:endParaRPr lang="fr-FR" dirty="0" smtClean="0"/>
          </a:p>
          <a:p>
            <a:pPr>
              <a:buNone/>
            </a:pPr>
            <a:endParaRPr lang="fr-FR" dirty="0" smtClean="0"/>
          </a:p>
          <a:p>
            <a:pPr>
              <a:buNone/>
            </a:pPr>
            <a:r>
              <a:rPr lang="fr-FR" sz="2400" dirty="0" smtClean="0"/>
              <a:t>     </a:t>
            </a:r>
            <a:r>
              <a:rPr lang="fr-FR" sz="2400" dirty="0"/>
              <a:t>étant la </a:t>
            </a:r>
            <a:r>
              <a:rPr lang="fr-FR" sz="2400" dirty="0">
                <a:hlinkClick r:id="rId2"/>
              </a:rPr>
              <a:t>charge </a:t>
            </a:r>
            <a:r>
              <a:rPr lang="fr-FR" sz="2400" dirty="0" smtClean="0">
                <a:hlinkClick r:id="rId2"/>
              </a:rPr>
              <a:t>élémentaire</a:t>
            </a:r>
            <a:r>
              <a:rPr lang="fr-FR" sz="2400" dirty="0" smtClean="0"/>
              <a:t>. </a:t>
            </a:r>
            <a:r>
              <a:rPr lang="fr-FR" sz="2400" dirty="0"/>
              <a:t>On en déduit </a:t>
            </a:r>
            <a:r>
              <a:rPr lang="fr-FR" sz="2400" dirty="0" smtClean="0"/>
              <a:t>ainsi</a:t>
            </a:r>
          </a:p>
          <a:p>
            <a:endParaRPr lang="fr-FR" sz="2400" dirty="0"/>
          </a:p>
          <a:p>
            <a:endParaRPr lang="fr-FR" sz="2400" dirty="0" smtClean="0"/>
          </a:p>
          <a:p>
            <a:endParaRPr lang="fr-FR" sz="2400" dirty="0" smtClean="0"/>
          </a:p>
          <a:p>
            <a:pPr>
              <a:buNone/>
            </a:pPr>
            <a:r>
              <a:rPr lang="fr-FR" sz="2400" dirty="0" smtClean="0"/>
              <a:t>   Le </a:t>
            </a:r>
            <a:r>
              <a:rPr lang="fr-FR" sz="2400" dirty="0"/>
              <a:t>rapport masse sur charge est directement mesurable à partir du temps de vol.</a:t>
            </a:r>
            <a:endParaRPr lang="en-GB" sz="2400" dirty="0"/>
          </a:p>
          <a:p>
            <a:pPr>
              <a:buNone/>
            </a:pPr>
            <a:r>
              <a:rPr lang="fr-FR" sz="2400" dirty="0" smtClean="0"/>
              <a:t> </a:t>
            </a:r>
            <a:endParaRPr lang="en-GB" sz="2400" dirty="0"/>
          </a:p>
          <a:p>
            <a:endParaRPr lang="en-GB" dirty="0"/>
          </a:p>
        </p:txBody>
      </p:sp>
      <p:pic>
        <p:nvPicPr>
          <p:cNvPr id="4" name="Image 3" descr="E_c = z \cdot e \cdot V"/>
          <p:cNvPicPr/>
          <p:nvPr/>
        </p:nvPicPr>
        <p:blipFill>
          <a:blip r:embed="rId3" cstate="print"/>
          <a:srcRect/>
          <a:stretch>
            <a:fillRect/>
          </a:stretch>
        </p:blipFill>
        <p:spPr bwMode="auto">
          <a:xfrm>
            <a:off x="2915816" y="2564904"/>
            <a:ext cx="2448272" cy="432047"/>
          </a:xfrm>
          <a:prstGeom prst="rect">
            <a:avLst/>
          </a:prstGeom>
          <a:noFill/>
          <a:ln w="9525">
            <a:noFill/>
            <a:miter lim="800000"/>
            <a:headEnd/>
            <a:tailEnd/>
          </a:ln>
        </p:spPr>
      </p:pic>
      <p:pic>
        <p:nvPicPr>
          <p:cNvPr id="5" name="Image 4" descr="\frac{m}{z} = 2 \cdot e \cdot V \cdot \frac{t^2}{l^2}"/>
          <p:cNvPicPr/>
          <p:nvPr/>
        </p:nvPicPr>
        <p:blipFill>
          <a:blip r:embed="rId4" cstate="print"/>
          <a:srcRect/>
          <a:stretch>
            <a:fillRect/>
          </a:stretch>
        </p:blipFill>
        <p:spPr bwMode="auto">
          <a:xfrm>
            <a:off x="2987824" y="3861048"/>
            <a:ext cx="2448272" cy="69760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Structure d’un spectromètre de masse</a:t>
            </a:r>
            <a:endParaRPr lang="en-GB" dirty="0"/>
          </a:p>
        </p:txBody>
      </p:sp>
      <p:pic>
        <p:nvPicPr>
          <p:cNvPr id="4" name="Espace réservé du contenu 3" descr="Schéma de la structure d’un spectromètre de masse : exemple d'un spectromètre de masse à secteur magnétique associé à une source d'ionisation d'impact électronique"/>
          <p:cNvPicPr>
            <a:picLocks noGrp="1"/>
          </p:cNvPicPr>
          <p:nvPr>
            <p:ph idx="1"/>
          </p:nvPr>
        </p:nvPicPr>
        <p:blipFill>
          <a:blip r:embed="rId2" cstate="print"/>
          <a:srcRect/>
          <a:stretch>
            <a:fillRect/>
          </a:stretch>
        </p:blipFill>
        <p:spPr bwMode="auto">
          <a:xfrm>
            <a:off x="611560" y="1772816"/>
            <a:ext cx="7344816" cy="424847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lstStyle/>
          <a:p>
            <a:endParaRPr lang="fr-FR" sz="2000" b="1" dirty="0" smtClean="0"/>
          </a:p>
          <a:p>
            <a:endParaRPr lang="fr-FR" sz="2000" b="1" dirty="0"/>
          </a:p>
          <a:p>
            <a:pPr>
              <a:buNone/>
            </a:pPr>
            <a:r>
              <a:rPr lang="fr-FR" sz="2000" b="1" dirty="0" smtClean="0"/>
              <a:t>  Le </a:t>
            </a:r>
            <a:r>
              <a:rPr lang="fr-FR" sz="2000" b="1" dirty="0"/>
              <a:t>spectromètre de masse se compose donc de quatre parties </a:t>
            </a:r>
            <a:r>
              <a:rPr lang="fr-FR" sz="2000" b="1" dirty="0" smtClean="0"/>
              <a:t>:</a:t>
            </a:r>
          </a:p>
          <a:p>
            <a:endParaRPr lang="fr-FR" sz="2000" b="1" dirty="0" smtClean="0"/>
          </a:p>
          <a:p>
            <a:pPr lvl="2"/>
            <a:endParaRPr lang="fr-FR" sz="2800" b="1" dirty="0"/>
          </a:p>
          <a:p>
            <a:pPr marL="1257300" lvl="2" indent="-457200">
              <a:buFont typeface="+mj-lt"/>
              <a:buAutoNum type="alphaLcParenR"/>
            </a:pPr>
            <a:r>
              <a:rPr lang="fr-FR" sz="2800" dirty="0"/>
              <a:t>Le système d’introduction de l’échantillon </a:t>
            </a:r>
            <a:endParaRPr lang="fr-FR" sz="2800" dirty="0" smtClean="0"/>
          </a:p>
          <a:p>
            <a:pPr marL="1257300" lvl="2" indent="-457200">
              <a:buFont typeface="+mj-lt"/>
              <a:buAutoNum type="alphaLcParenR"/>
            </a:pPr>
            <a:r>
              <a:rPr lang="fr-FR" sz="2800" i="1" dirty="0"/>
              <a:t>La source </a:t>
            </a:r>
            <a:r>
              <a:rPr lang="fr-FR" sz="2800" i="1" dirty="0" smtClean="0"/>
              <a:t>d'ionisation</a:t>
            </a:r>
          </a:p>
          <a:p>
            <a:pPr marL="1257300" lvl="2" indent="-457200">
              <a:buFont typeface="+mj-lt"/>
              <a:buAutoNum type="alphaLcParenR"/>
            </a:pPr>
            <a:r>
              <a:rPr lang="fr-FR" sz="2800" i="1" dirty="0" smtClean="0"/>
              <a:t>L’analyseur</a:t>
            </a:r>
          </a:p>
          <a:p>
            <a:pPr marL="1257300" lvl="2" indent="-457200">
              <a:buFont typeface="+mj-lt"/>
              <a:buAutoNum type="alphaLcParenR"/>
            </a:pPr>
            <a:r>
              <a:rPr lang="fr-FR" sz="2800" i="1" dirty="0"/>
              <a:t>Le détecteur et système de traitement </a:t>
            </a:r>
            <a:endParaRPr lang="en-GB" sz="2800" b="1"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Le système d’introduction de l’échantillon</a:t>
            </a:r>
            <a:endParaRPr lang="en-GB" sz="3600" b="1" dirty="0"/>
          </a:p>
        </p:txBody>
      </p:sp>
      <p:sp>
        <p:nvSpPr>
          <p:cNvPr id="3" name="Espace réservé du contenu 2"/>
          <p:cNvSpPr>
            <a:spLocks noGrp="1"/>
          </p:cNvSpPr>
          <p:nvPr>
            <p:ph idx="1"/>
          </p:nvPr>
        </p:nvSpPr>
        <p:spPr/>
        <p:txBody>
          <a:bodyPr>
            <a:normAutofit/>
          </a:bodyPr>
          <a:lstStyle/>
          <a:p>
            <a:r>
              <a:rPr lang="fr-FR" i="1" dirty="0"/>
              <a:t>Le système d’introduction de l’échantillon :</a:t>
            </a:r>
            <a:r>
              <a:rPr lang="fr-FR" dirty="0"/>
              <a:t> l’</a:t>
            </a:r>
            <a:r>
              <a:rPr lang="fr-FR" dirty="0">
                <a:hlinkClick r:id="rId2"/>
              </a:rPr>
              <a:t>échantillon</a:t>
            </a:r>
            <a:r>
              <a:rPr lang="fr-FR" dirty="0"/>
              <a:t> </a:t>
            </a:r>
            <a:r>
              <a:rPr lang="fr-FR" dirty="0" smtClean="0"/>
              <a:t>peut </a:t>
            </a:r>
            <a:r>
              <a:rPr lang="fr-FR" dirty="0"/>
              <a:t>être introduit directement dans la source, sous forme </a:t>
            </a:r>
            <a:r>
              <a:rPr lang="fr-FR" dirty="0">
                <a:hlinkClick r:id="rId3"/>
              </a:rPr>
              <a:t>liquide</a:t>
            </a:r>
            <a:r>
              <a:rPr lang="fr-FR" dirty="0"/>
              <a:t> </a:t>
            </a:r>
            <a:r>
              <a:rPr lang="fr-FR" dirty="0" smtClean="0"/>
              <a:t>(</a:t>
            </a:r>
            <a:r>
              <a:rPr lang="fr-FR" dirty="0"/>
              <a:t>infusion directe) ou solide (canne d’introduction directe, dépôt sur plaque MALDI, ...) ou encore par l'association à une méthode séparative (chromatographie en phase liquide, chromatographie en phase gazeuse, électrophorèse capillaire ,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2" algn="ctr" rtl="0">
              <a:spcBef>
                <a:spcPct val="0"/>
              </a:spcBef>
            </a:pPr>
            <a:r>
              <a:rPr lang="fr-FR" sz="3600" i="1" dirty="0" smtClean="0"/>
              <a:t>La source d'ionisation</a:t>
            </a:r>
            <a:r>
              <a:rPr lang="fr-FR" sz="2800" i="1" dirty="0" smtClean="0"/>
              <a:t/>
            </a:r>
            <a:br>
              <a:rPr lang="fr-FR" sz="2800" i="1" dirty="0" smtClean="0"/>
            </a:br>
            <a:endParaRPr lang="en-GB" dirty="0"/>
          </a:p>
        </p:txBody>
      </p:sp>
      <p:sp>
        <p:nvSpPr>
          <p:cNvPr id="3" name="Espace réservé du contenu 2"/>
          <p:cNvSpPr>
            <a:spLocks noGrp="1"/>
          </p:cNvSpPr>
          <p:nvPr>
            <p:ph idx="1"/>
          </p:nvPr>
        </p:nvSpPr>
        <p:spPr/>
        <p:txBody>
          <a:bodyPr>
            <a:normAutofit/>
          </a:bodyPr>
          <a:lstStyle/>
          <a:p>
            <a:pPr>
              <a:buNone/>
            </a:pPr>
            <a:r>
              <a:rPr lang="fr-FR" sz="2800" dirty="0" smtClean="0"/>
              <a:t>  Elle </a:t>
            </a:r>
            <a:r>
              <a:rPr lang="fr-FR" sz="2800" dirty="0"/>
              <a:t>consiste à vaporiser les molécules et à les ioniser. </a:t>
            </a:r>
            <a:endParaRPr lang="fr-FR" sz="2800" dirty="0" smtClean="0"/>
          </a:p>
          <a:p>
            <a:pPr>
              <a:buNone/>
            </a:pPr>
            <a:r>
              <a:rPr lang="fr-FR" sz="2800" dirty="0"/>
              <a:t> </a:t>
            </a:r>
            <a:r>
              <a:rPr lang="fr-FR" sz="2800" dirty="0" smtClean="0"/>
              <a:t>    Une </a:t>
            </a:r>
            <a:r>
              <a:rPr lang="fr-FR" sz="2800" dirty="0"/>
              <a:t>source d'ionisation peut être utilisée </a:t>
            </a:r>
            <a:endParaRPr lang="fr-FR" sz="2800" dirty="0" smtClean="0"/>
          </a:p>
          <a:p>
            <a:pPr>
              <a:buNone/>
            </a:pPr>
            <a:r>
              <a:rPr lang="fr-FR" sz="2800" dirty="0"/>
              <a:t> </a:t>
            </a:r>
            <a:r>
              <a:rPr lang="fr-FR" sz="2800" dirty="0" smtClean="0"/>
              <a:t>  - soit </a:t>
            </a:r>
            <a:r>
              <a:rPr lang="fr-FR" sz="2800" dirty="0"/>
              <a:t>en mode positif pour étudier les ions positifs</a:t>
            </a:r>
            <a:r>
              <a:rPr lang="fr-FR" sz="2800" dirty="0" smtClean="0"/>
              <a:t>,</a:t>
            </a:r>
          </a:p>
          <a:p>
            <a:pPr>
              <a:buNone/>
            </a:pPr>
            <a:r>
              <a:rPr lang="fr-FR" sz="2800" dirty="0" smtClean="0"/>
              <a:t>   - soit </a:t>
            </a:r>
            <a:r>
              <a:rPr lang="fr-FR" sz="2800" dirty="0"/>
              <a:t>en mode négatif pour étudier les ions négatifs. </a:t>
            </a:r>
            <a:endParaRPr lang="fr-FR" sz="2800" dirty="0" smtClean="0"/>
          </a:p>
          <a:p>
            <a:pPr>
              <a:buNone/>
            </a:pPr>
            <a:endParaRPr lang="fr-FR" sz="2800" dirty="0"/>
          </a:p>
          <a:p>
            <a:pPr>
              <a:buNone/>
            </a:pPr>
            <a:r>
              <a:rPr lang="fr-FR" sz="2800" dirty="0" smtClean="0"/>
              <a:t>     </a:t>
            </a:r>
            <a:endParaRPr lang="en-GB"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70000" lnSpcReduction="20000"/>
          </a:bodyPr>
          <a:lstStyle/>
          <a:p>
            <a:pPr>
              <a:buNone/>
            </a:pPr>
            <a:r>
              <a:rPr lang="fr-FR" sz="4100" dirty="0" smtClean="0"/>
              <a:t>     </a:t>
            </a:r>
            <a:r>
              <a:rPr lang="fr-FR" sz="4100" b="1" dirty="0" smtClean="0"/>
              <a:t>Les</a:t>
            </a:r>
            <a:r>
              <a:rPr lang="fr-FR" sz="4100" dirty="0" smtClean="0"/>
              <a:t> différents  types de sources</a:t>
            </a:r>
          </a:p>
          <a:p>
            <a:pPr>
              <a:buNone/>
            </a:pPr>
            <a:endParaRPr lang="fr-FR" sz="4100" dirty="0" smtClean="0"/>
          </a:p>
          <a:p>
            <a:pPr>
              <a:buNone/>
            </a:pPr>
            <a:r>
              <a:rPr lang="fr-FR" sz="2400" dirty="0" smtClean="0"/>
              <a:t>   </a:t>
            </a:r>
            <a:r>
              <a:rPr lang="fr-FR" sz="2900" dirty="0" smtClean="0"/>
              <a:t>Il existe  plusieurs types de sources en fonction du résultat recherché et des molécules analysées</a:t>
            </a:r>
          </a:p>
          <a:p>
            <a:endParaRPr lang="fr-FR" sz="2400" dirty="0"/>
          </a:p>
          <a:p>
            <a:pPr lvl="1"/>
            <a:r>
              <a:rPr lang="fr-FR" dirty="0"/>
              <a:t>L'ionisation électronique (EI), l'ionisation chimique (CI) et la désorption-ionisation chimique (DCI)</a:t>
            </a:r>
            <a:endParaRPr lang="en-GB" sz="3600" dirty="0"/>
          </a:p>
          <a:p>
            <a:pPr lvl="1"/>
            <a:r>
              <a:rPr lang="fr-FR" dirty="0"/>
              <a:t>Le bombardement par atomes rapides (FAB), atomes métastables (MAB) ou ions (SIMS, LSIMS)</a:t>
            </a:r>
            <a:endParaRPr lang="en-GB" sz="3600" dirty="0"/>
          </a:p>
          <a:p>
            <a:pPr lvl="1"/>
            <a:r>
              <a:rPr lang="fr-FR" dirty="0"/>
              <a:t>Le couplage </a:t>
            </a:r>
            <a:r>
              <a:rPr lang="fr-FR" dirty="0">
                <a:hlinkClick r:id="rId2"/>
              </a:rPr>
              <a:t>plasma</a:t>
            </a:r>
            <a:r>
              <a:rPr lang="fr-FR" dirty="0"/>
              <a:t> </a:t>
            </a:r>
            <a:r>
              <a:rPr lang="fr-FR" dirty="0" smtClean="0"/>
              <a:t>inductif ICP( </a:t>
            </a:r>
            <a:r>
              <a:rPr lang="fr-FR" dirty="0"/>
              <a:t>En physique, le plasma décrit un état de la matière constitué de particules chargées (d'ions et d'électrons). </a:t>
            </a:r>
            <a:endParaRPr lang="en-GB" sz="3600" dirty="0"/>
          </a:p>
          <a:p>
            <a:pPr lvl="1"/>
            <a:r>
              <a:rPr lang="fr-FR" dirty="0"/>
              <a:t>L'ionisation chimique à </a:t>
            </a:r>
            <a:r>
              <a:rPr lang="fr-FR" dirty="0">
                <a:hlinkClick r:id="rId3"/>
              </a:rPr>
              <a:t>pression atmosphérique</a:t>
            </a:r>
            <a:r>
              <a:rPr lang="fr-FR" dirty="0"/>
              <a:t> </a:t>
            </a:r>
            <a:r>
              <a:rPr lang="fr-FR" dirty="0" smtClean="0"/>
              <a:t>(</a:t>
            </a:r>
            <a:r>
              <a:rPr lang="fr-FR" dirty="0"/>
              <a:t>APCI) et la </a:t>
            </a:r>
            <a:r>
              <a:rPr lang="fr-FR" dirty="0" err="1"/>
              <a:t>photoionisation</a:t>
            </a:r>
            <a:r>
              <a:rPr lang="fr-FR" dirty="0"/>
              <a:t> à </a:t>
            </a:r>
            <a:r>
              <a:rPr lang="fr-FR" dirty="0">
                <a:hlinkClick r:id="rId4"/>
              </a:rPr>
              <a:t>pression</a:t>
            </a:r>
            <a:r>
              <a:rPr lang="fr-FR" dirty="0"/>
              <a:t> </a:t>
            </a:r>
            <a:r>
              <a:rPr lang="fr-FR" dirty="0" smtClean="0"/>
              <a:t>atmosphérique </a:t>
            </a:r>
            <a:r>
              <a:rPr lang="fr-FR" dirty="0"/>
              <a:t>(APPI)</a:t>
            </a:r>
            <a:endParaRPr lang="en-GB" sz="3600" dirty="0"/>
          </a:p>
          <a:p>
            <a:pPr lvl="1"/>
            <a:r>
              <a:rPr lang="en-GB" dirty="0" err="1"/>
              <a:t>L'électronébulisation</a:t>
            </a:r>
            <a:r>
              <a:rPr lang="en-GB" dirty="0"/>
              <a:t> </a:t>
            </a:r>
            <a:r>
              <a:rPr lang="en-GB" dirty="0" err="1"/>
              <a:t>ou</a:t>
            </a:r>
            <a:r>
              <a:rPr lang="en-GB" dirty="0"/>
              <a:t> </a:t>
            </a:r>
            <a:r>
              <a:rPr lang="en-GB" dirty="0" err="1"/>
              <a:t>électrospray</a:t>
            </a:r>
            <a:r>
              <a:rPr lang="en-GB" dirty="0"/>
              <a:t> (ESI)</a:t>
            </a:r>
            <a:endParaRPr lang="en-GB" sz="3600" dirty="0"/>
          </a:p>
          <a:p>
            <a:pPr lvl="1"/>
            <a:r>
              <a:rPr lang="fr-FR" dirty="0"/>
              <a:t>L'ionisation-désorption </a:t>
            </a:r>
            <a:r>
              <a:rPr lang="fr-FR" dirty="0">
                <a:hlinkClick r:id="rId5"/>
              </a:rPr>
              <a:t>laser</a:t>
            </a:r>
            <a:r>
              <a:rPr lang="fr-FR" dirty="0"/>
              <a:t> </a:t>
            </a:r>
            <a:r>
              <a:rPr lang="fr-FR" dirty="0" smtClean="0"/>
              <a:t>amplifiée </a:t>
            </a:r>
            <a:r>
              <a:rPr lang="fr-FR" dirty="0"/>
              <a:t>par émission stimulée. Le terme laser provient de...) assistée par matrice (MALDI), activée par une </a:t>
            </a:r>
            <a:r>
              <a:rPr lang="fr-FR" dirty="0" smtClean="0">
                <a:hlinkClick r:id="rId6"/>
              </a:rPr>
              <a:t>surface</a:t>
            </a:r>
            <a:r>
              <a:rPr lang="fr-FR" dirty="0" smtClean="0"/>
              <a:t>, (</a:t>
            </a:r>
            <a:r>
              <a:rPr lang="fr-FR" dirty="0"/>
              <a:t>SELDI) ou sur silicium (DIOS)</a:t>
            </a:r>
            <a:endParaRPr lang="en-GB" sz="3600" dirty="0"/>
          </a:p>
          <a:p>
            <a:pPr lvl="1"/>
            <a:r>
              <a:rPr lang="fr-FR" dirty="0"/>
              <a:t>L'ionisation-désorption par </a:t>
            </a:r>
            <a:r>
              <a:rPr lang="fr-FR" dirty="0">
                <a:hlinkClick r:id="rId7"/>
              </a:rPr>
              <a:t>interaction</a:t>
            </a:r>
            <a:r>
              <a:rPr lang="fr-FR" dirty="0"/>
              <a:t> </a:t>
            </a:r>
            <a:r>
              <a:rPr lang="fr-FR" dirty="0" smtClean="0"/>
              <a:t>avec </a:t>
            </a:r>
            <a:r>
              <a:rPr lang="fr-FR" dirty="0"/>
              <a:t>espèces métastables (DART)</a:t>
            </a:r>
            <a:endParaRPr lang="en-GB" sz="3600" dirty="0"/>
          </a:p>
          <a:p>
            <a:endParaRPr lang="en-GB"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a:t>L’analyseur</a:t>
            </a:r>
            <a:endParaRPr lang="en-GB" dirty="0"/>
          </a:p>
        </p:txBody>
      </p:sp>
      <p:sp>
        <p:nvSpPr>
          <p:cNvPr id="3" name="Espace réservé du contenu 2"/>
          <p:cNvSpPr>
            <a:spLocks noGrp="1"/>
          </p:cNvSpPr>
          <p:nvPr>
            <p:ph idx="1"/>
          </p:nvPr>
        </p:nvSpPr>
        <p:spPr/>
        <p:txBody>
          <a:bodyPr>
            <a:normAutofit fontScale="92500" lnSpcReduction="10000"/>
          </a:bodyPr>
          <a:lstStyle/>
          <a:p>
            <a:pPr lvl="0">
              <a:buNone/>
            </a:pPr>
            <a:r>
              <a:rPr lang="fr-FR" dirty="0" smtClean="0"/>
              <a:t>   Permet </a:t>
            </a:r>
            <a:r>
              <a:rPr lang="fr-FR" dirty="0"/>
              <a:t>de séparer les ions en fonction de leur rapport masse/charge (</a:t>
            </a:r>
            <a:r>
              <a:rPr lang="fr-FR" i="1" dirty="0"/>
              <a:t>m/z</a:t>
            </a:r>
            <a:r>
              <a:rPr lang="fr-FR" dirty="0" smtClean="0"/>
              <a:t>).</a:t>
            </a:r>
          </a:p>
          <a:p>
            <a:pPr lvl="0">
              <a:buNone/>
            </a:pPr>
            <a:r>
              <a:rPr lang="fr-FR" dirty="0"/>
              <a:t> </a:t>
            </a:r>
            <a:r>
              <a:rPr lang="fr-FR" dirty="0" smtClean="0"/>
              <a:t>  </a:t>
            </a:r>
            <a:r>
              <a:rPr lang="fr-FR" dirty="0"/>
              <a:t>Il existe des analyseurs basse résolution : le quadripôle (Q), le piège à ions 3D (IT) ou linéaire (LIT), et des analyseurs haute résolution, permettant de mesurer la masse exacte des </a:t>
            </a:r>
            <a:r>
              <a:rPr lang="fr-FR" dirty="0" err="1"/>
              <a:t>analytes</a:t>
            </a:r>
            <a:r>
              <a:rPr lang="fr-FR" dirty="0"/>
              <a:t> </a:t>
            </a:r>
            <a:r>
              <a:rPr lang="fr-FR" dirty="0" smtClean="0"/>
              <a:t>. </a:t>
            </a:r>
            <a:r>
              <a:rPr lang="fr-FR" dirty="0"/>
              <a:t>le secteur magnétique couplé à un secteur électrique, le </a:t>
            </a:r>
            <a:r>
              <a:rPr lang="fr-FR" dirty="0">
                <a:hlinkClick r:id="rId2"/>
              </a:rPr>
              <a:t>temps</a:t>
            </a:r>
            <a:r>
              <a:rPr lang="fr-FR" dirty="0"/>
              <a:t> </a:t>
            </a:r>
            <a:r>
              <a:rPr lang="fr-FR" dirty="0" smtClean="0"/>
              <a:t>de </a:t>
            </a:r>
            <a:r>
              <a:rPr lang="fr-FR" dirty="0"/>
              <a:t>vol (TOF), la </a:t>
            </a:r>
            <a:r>
              <a:rPr lang="fr-FR" dirty="0" smtClean="0">
                <a:hlinkClick r:id="rId3"/>
              </a:rPr>
              <a:t>résonance</a:t>
            </a:r>
            <a:r>
              <a:rPr lang="fr-FR" dirty="0"/>
              <a:t> </a:t>
            </a:r>
            <a:r>
              <a:rPr lang="fr-FR" dirty="0" err="1" smtClean="0"/>
              <a:t>cyclotronique</a:t>
            </a:r>
            <a:r>
              <a:rPr lang="fr-FR" dirty="0" smtClean="0"/>
              <a:t> </a:t>
            </a:r>
            <a:r>
              <a:rPr lang="fr-FR" dirty="0"/>
              <a:t>ionique à </a:t>
            </a:r>
            <a:r>
              <a:rPr lang="fr-FR" dirty="0">
                <a:hlinkClick r:id="rId4"/>
              </a:rPr>
              <a:t>transformée de Fourier</a:t>
            </a:r>
            <a:r>
              <a:rPr lang="fr-FR" dirty="0"/>
              <a:t> </a:t>
            </a:r>
            <a:r>
              <a:rPr lang="fr-FR" dirty="0" smtClean="0"/>
              <a:t>(</a:t>
            </a:r>
            <a:r>
              <a:rPr lang="fr-FR" dirty="0"/>
              <a:t>FTICR) et l'</a:t>
            </a:r>
            <a:r>
              <a:rPr lang="fr-FR" dirty="0" err="1"/>
              <a:t>Orbitrap</a:t>
            </a:r>
            <a:r>
              <a:rPr lang="fr-FR" dirty="0"/>
              <a:t>.</a:t>
            </a:r>
            <a:endParaRPr lang="en-GB" dirty="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Utilité de la spectroscopie de masse</a:t>
            </a:r>
            <a:endParaRPr lang="en-GB" dirty="0"/>
          </a:p>
        </p:txBody>
      </p:sp>
      <p:sp>
        <p:nvSpPr>
          <p:cNvPr id="3" name="Espace réservé du contenu 2"/>
          <p:cNvSpPr>
            <a:spLocks noGrp="1"/>
          </p:cNvSpPr>
          <p:nvPr>
            <p:ph idx="1"/>
          </p:nvPr>
        </p:nvSpPr>
        <p:spPr/>
        <p:txBody>
          <a:bodyPr>
            <a:normAutofit lnSpcReduction="10000"/>
          </a:bodyPr>
          <a:lstStyle/>
          <a:p>
            <a:pPr lvl="0"/>
            <a:r>
              <a:rPr lang="en-GB" i="1" dirty="0"/>
              <a:t>Identification :</a:t>
            </a:r>
            <a:r>
              <a:rPr lang="en-GB" dirty="0"/>
              <a:t> </a:t>
            </a:r>
          </a:p>
          <a:p>
            <a:pPr lvl="1"/>
            <a:r>
              <a:rPr lang="fr-FR" dirty="0"/>
              <a:t>Suivant le type d'ionisation utilisé, un spectre de masse peut être caractéristique d'une </a:t>
            </a:r>
            <a:r>
              <a:rPr lang="fr-FR" dirty="0" smtClean="0">
                <a:hlinkClick r:id="rId2"/>
              </a:rPr>
              <a:t>molécule</a:t>
            </a:r>
            <a:r>
              <a:rPr lang="fr-FR" dirty="0" smtClean="0"/>
              <a:t>. </a:t>
            </a:r>
            <a:r>
              <a:rPr lang="fr-FR" dirty="0"/>
              <a:t>Ainsi en le comparant avec des banques de spectres, il est possible d'identifier la molécule.</a:t>
            </a:r>
            <a:endParaRPr lang="en-GB" sz="3600" dirty="0"/>
          </a:p>
          <a:p>
            <a:pPr lvl="1"/>
            <a:r>
              <a:rPr lang="fr-FR" dirty="0"/>
              <a:t>Lors de l'utilisation d'un analyseur haute résolution (TOF, secteur magnétique, FTICR, </a:t>
            </a:r>
            <a:r>
              <a:rPr lang="fr-FR" dirty="0" err="1"/>
              <a:t>Orbitrap</a:t>
            </a:r>
            <a:r>
              <a:rPr lang="fr-FR" dirty="0"/>
              <a:t>), la spectrométrie de masse permet de mesurer avec précision la masse </a:t>
            </a:r>
            <a:r>
              <a:rPr lang="fr-FR" dirty="0" err="1"/>
              <a:t>monoisotopique</a:t>
            </a:r>
            <a:r>
              <a:rPr lang="fr-FR" dirty="0"/>
              <a:t> d'un ion et d'en déduire sa formule brute.</a:t>
            </a:r>
            <a:endParaRPr lang="en-GB" sz="3600" dirty="0"/>
          </a:p>
          <a:p>
            <a:endParaRPr lang="en-GB"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1758</TotalTime>
  <Words>743</Words>
  <Application>Microsoft Office PowerPoint</Application>
  <PresentationFormat>Affichage à l'écran (4:3)</PresentationFormat>
  <Paragraphs>98</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La spectrométrie de masse </vt:lpstr>
      <vt:lpstr>Diapositive 2</vt:lpstr>
      <vt:lpstr>Structure d’un spectromètre de masse</vt:lpstr>
      <vt:lpstr>Diapositive 4</vt:lpstr>
      <vt:lpstr>Le système d’introduction de l’échantillon</vt:lpstr>
      <vt:lpstr>La source d'ionisation </vt:lpstr>
      <vt:lpstr>Diapositive 7</vt:lpstr>
      <vt:lpstr>L’analyseur</vt:lpstr>
      <vt:lpstr>Utilité de la spectroscopie de masse</vt:lpstr>
      <vt:lpstr>Diapositive 10</vt:lpstr>
      <vt:lpstr>Diapositive 11</vt:lpstr>
      <vt:lpstr> La source d'ionisation </vt:lpstr>
      <vt:lpstr>L'ionisation électronique (EI) ou impact électronique</vt:lpstr>
      <vt:lpstr> L'ionisation chimique </vt:lpstr>
      <vt:lpstr> L'électrospray </vt:lpstr>
      <vt:lpstr> L'APCI </vt:lpstr>
      <vt:lpstr> Le MALDI </vt:lpstr>
      <vt:lpstr> L'analyseur </vt:lpstr>
      <vt:lpstr>Diapositive 19</vt:lpstr>
      <vt:lpstr>Diapositive 20</vt:lpstr>
      <vt:lpstr>Principe de l’analyseur à temps de vol</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spectrométrie de masse</dc:title>
  <dc:creator>hamoum</dc:creator>
  <cp:lastModifiedBy>SAMSUNG</cp:lastModifiedBy>
  <cp:revision>8</cp:revision>
  <dcterms:created xsi:type="dcterms:W3CDTF">2016-02-14T08:14:36Z</dcterms:created>
  <dcterms:modified xsi:type="dcterms:W3CDTF">2021-05-04T09:21:04Z</dcterms:modified>
</cp:coreProperties>
</file>