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4" r:id="rId5"/>
    <p:sldId id="259" r:id="rId6"/>
    <p:sldId id="260" r:id="rId7"/>
    <p:sldId id="261" r:id="rId8"/>
    <p:sldId id="283" r:id="rId9"/>
    <p:sldId id="284" r:id="rId10"/>
    <p:sldId id="276" r:id="rId11"/>
    <p:sldId id="278" r:id="rId12"/>
    <p:sldId id="277" r:id="rId13"/>
    <p:sldId id="262" r:id="rId14"/>
    <p:sldId id="279" r:id="rId15"/>
    <p:sldId id="280" r:id="rId16"/>
    <p:sldId id="282" r:id="rId17"/>
    <p:sldId id="263" r:id="rId18"/>
    <p:sldId id="264" r:id="rId19"/>
    <p:sldId id="281" r:id="rId20"/>
    <p:sldId id="265" r:id="rId21"/>
    <p:sldId id="266" r:id="rId22"/>
    <p:sldId id="267" r:id="rId23"/>
    <p:sldId id="285" r:id="rId24"/>
    <p:sldId id="268" r:id="rId25"/>
    <p:sldId id="269" r:id="rId26"/>
    <p:sldId id="270" r:id="rId27"/>
    <p:sldId id="286" r:id="rId28"/>
    <p:sldId id="271" r:id="rId29"/>
    <p:sldId id="287" r:id="rId30"/>
    <p:sldId id="272" r:id="rId31"/>
    <p:sldId id="273" r:id="rId32"/>
    <p:sldId id="288" r:id="rId3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115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1397356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15207430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15395417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3647564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3316691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0B84C646-A585-4382-A835-4C29B19EEC62}" type="datetimeFigureOut">
              <a:rPr lang="fr-FR" smtClean="0"/>
              <a:t>14/03/2023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21757718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0B84C646-A585-4382-A835-4C29B19EEC62}" type="datetimeFigureOut">
              <a:rPr lang="fr-FR" smtClean="0"/>
              <a:t>14/03/2023</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4095696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0B84C646-A585-4382-A835-4C29B19EEC62}" type="datetimeFigureOut">
              <a:rPr lang="fr-FR" smtClean="0"/>
              <a:t>14/03/2023</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16038527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0B84C646-A585-4382-A835-4C29B19EEC62}" type="datetimeFigureOut">
              <a:rPr lang="fr-FR" smtClean="0"/>
              <a:t>14/03/2023</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39154741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B84C646-A585-4382-A835-4C29B19EEC62}" type="datetimeFigureOut">
              <a:rPr lang="fr-FR" smtClean="0"/>
              <a:t>14/03/2023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8463629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0B84C646-A585-4382-A835-4C29B19EEC62}" type="datetimeFigureOut">
              <a:rPr lang="fr-FR" smtClean="0"/>
              <a:t>14/03/2023</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FAD312E4-3678-4BA0-A0C8-19A577BC7B7B}" type="slidenum">
              <a:rPr lang="fr-FR" smtClean="0"/>
              <a:t>‹N°›</a:t>
            </a:fld>
            <a:endParaRPr lang="fr-FR"/>
          </a:p>
        </p:txBody>
      </p:sp>
    </p:spTree>
    <p:extLst>
      <p:ext uri="{BB962C8B-B14F-4D97-AF65-F5344CB8AC3E}">
        <p14:creationId xmlns:p14="http://schemas.microsoft.com/office/powerpoint/2010/main" val="612334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84C646-A585-4382-A835-4C29B19EEC62}" type="datetimeFigureOut">
              <a:rPr lang="fr-FR" smtClean="0"/>
              <a:t>14/03/2023</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D312E4-3678-4BA0-A0C8-19A577BC7B7B}" type="slidenum">
              <a:rPr lang="fr-FR" smtClean="0"/>
              <a:t>‹N°›</a:t>
            </a:fld>
            <a:endParaRPr lang="fr-FR"/>
          </a:p>
        </p:txBody>
      </p:sp>
    </p:spTree>
    <p:extLst>
      <p:ext uri="{BB962C8B-B14F-4D97-AF65-F5344CB8AC3E}">
        <p14:creationId xmlns:p14="http://schemas.microsoft.com/office/powerpoint/2010/main" val="28051586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16632"/>
            <a:ext cx="7772400" cy="1470025"/>
          </a:xfrm>
        </p:spPr>
        <p:txBody>
          <a:bodyPr>
            <a:normAutofit fontScale="90000"/>
          </a:bodyPr>
          <a:lstStyle/>
          <a:p>
            <a:r>
              <a:rPr lang="fr-FR" b="1" dirty="0">
                <a:latin typeface="Times New Roman" pitchFamily="18" charset="0"/>
                <a:cs typeface="Times New Roman" pitchFamily="18" charset="0"/>
              </a:rPr>
              <a:t>Diagnostic rapide en bactériologie par recherche d'antigènes</a:t>
            </a:r>
          </a:p>
        </p:txBody>
      </p:sp>
      <p:sp>
        <p:nvSpPr>
          <p:cNvPr id="3" name="Rectangle 2"/>
          <p:cNvSpPr/>
          <p:nvPr/>
        </p:nvSpPr>
        <p:spPr>
          <a:xfrm>
            <a:off x="0" y="1700808"/>
            <a:ext cx="9144000" cy="5078313"/>
          </a:xfrm>
          <a:prstGeom prst="rect">
            <a:avLst/>
          </a:prstGeom>
        </p:spPr>
        <p:txBody>
          <a:bodyPr wrap="square">
            <a:spAutoFit/>
          </a:bodyPr>
          <a:lstStyle/>
          <a:p>
            <a:pPr algn="just">
              <a:lnSpc>
                <a:spcPct val="150000"/>
              </a:lnSpc>
            </a:pPr>
            <a:r>
              <a:rPr lang="fr-FR" sz="2400" dirty="0">
                <a:latin typeface="Times New Roman" pitchFamily="18" charset="0"/>
                <a:cs typeface="Times New Roman" pitchFamily="18" charset="0"/>
              </a:rPr>
              <a:t>Un test de diagnostic rapide permet d'aboutir à un diagnostic biologique </a:t>
            </a:r>
            <a:r>
              <a:rPr lang="fr-FR" sz="2400" b="1" dirty="0">
                <a:latin typeface="Times New Roman" pitchFamily="18" charset="0"/>
                <a:cs typeface="Times New Roman" pitchFamily="18" charset="0"/>
              </a:rPr>
              <a:t>de certitude ou de quasi-certitude </a:t>
            </a:r>
            <a:r>
              <a:rPr lang="fr-FR" sz="2400" dirty="0">
                <a:latin typeface="Times New Roman" pitchFamily="18" charset="0"/>
                <a:cs typeface="Times New Roman" pitchFamily="18" charset="0"/>
              </a:rPr>
              <a:t>dans un </a:t>
            </a:r>
            <a:r>
              <a:rPr lang="fr-FR" sz="2400" b="1" dirty="0">
                <a:latin typeface="Times New Roman" pitchFamily="18" charset="0"/>
                <a:cs typeface="Times New Roman" pitchFamily="18" charset="0"/>
              </a:rPr>
              <a:t>délai plus court </a:t>
            </a:r>
            <a:r>
              <a:rPr lang="fr-FR" sz="2400" dirty="0">
                <a:latin typeface="Times New Roman" pitchFamily="18" charset="0"/>
                <a:cs typeface="Times New Roman" pitchFamily="18" charset="0"/>
              </a:rPr>
              <a:t>que la technique de référence, </a:t>
            </a:r>
            <a:r>
              <a:rPr lang="fr-FR" sz="2400" b="1" u="sng" dirty="0">
                <a:latin typeface="Times New Roman" pitchFamily="18" charset="0"/>
                <a:cs typeface="Times New Roman" pitchFamily="18" charset="0"/>
              </a:rPr>
              <a:t>généralement compris entre quelques minutes et quelques heures.</a:t>
            </a:r>
          </a:p>
          <a:p>
            <a:pPr algn="just">
              <a:lnSpc>
                <a:spcPct val="150000"/>
              </a:lnSpc>
            </a:pPr>
            <a:r>
              <a:rPr lang="fr-FR" sz="2400" dirty="0">
                <a:latin typeface="Times New Roman" pitchFamily="18" charset="0"/>
                <a:cs typeface="Times New Roman" pitchFamily="18" charset="0"/>
              </a:rPr>
              <a:t>L'identification rapide de la bactérie responsable de l'infection est particulièrement intéressante dans des </a:t>
            </a:r>
            <a:r>
              <a:rPr lang="fr-FR" sz="2400" b="1" u="sng" dirty="0">
                <a:latin typeface="Times New Roman" pitchFamily="18" charset="0"/>
                <a:cs typeface="Times New Roman" pitchFamily="18" charset="0"/>
              </a:rPr>
              <a:t>infections graves</a:t>
            </a:r>
            <a:r>
              <a:rPr lang="fr-FR" sz="2400" dirty="0">
                <a:latin typeface="Times New Roman" pitchFamily="18" charset="0"/>
                <a:cs typeface="Times New Roman" pitchFamily="18" charset="0"/>
              </a:rPr>
              <a:t> (méningites, </a:t>
            </a:r>
            <a:r>
              <a:rPr lang="fr-FR" sz="2400" dirty="0" err="1">
                <a:latin typeface="Times New Roman" pitchFamily="18" charset="0"/>
                <a:cs typeface="Times New Roman" pitchFamily="18" charset="0"/>
              </a:rPr>
              <a:t>sepsis</a:t>
            </a:r>
            <a:r>
              <a:rPr lang="fr-FR" sz="2400" dirty="0">
                <a:latin typeface="Times New Roman" pitchFamily="18" charset="0"/>
                <a:cs typeface="Times New Roman" pitchFamily="18" charset="0"/>
              </a:rPr>
              <a:t> sévères, détresses respiratoires aiguës, etc.) pour lesquelles un retard de traitement ou un traitement inadapté sont des facteurs de risque de mortalité.</a:t>
            </a:r>
          </a:p>
        </p:txBody>
      </p:sp>
    </p:spTree>
    <p:extLst>
      <p:ext uri="{BB962C8B-B14F-4D97-AF65-F5344CB8AC3E}">
        <p14:creationId xmlns:p14="http://schemas.microsoft.com/office/powerpoint/2010/main" val="7654186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endParaRPr lang="fr-F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1000124"/>
            <a:ext cx="8958120" cy="53812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75398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100" y="1100138"/>
            <a:ext cx="8305800" cy="4657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788116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438" y="116632"/>
            <a:ext cx="8867050" cy="6048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89073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50000"/>
              </a:lnSpc>
            </a:pPr>
            <a:r>
              <a:rPr lang="fr-FR" b="1" dirty="0">
                <a:latin typeface="Times New Roman" pitchFamily="18" charset="0"/>
                <a:cs typeface="Times New Roman" pitchFamily="18" charset="0"/>
              </a:rPr>
              <a:t>Contre-immunoélectrophorèse (CIE)</a:t>
            </a:r>
          </a:p>
          <a:p>
            <a:pPr algn="just">
              <a:lnSpc>
                <a:spcPct val="150000"/>
              </a:lnSpc>
            </a:pPr>
            <a:r>
              <a:rPr lang="fr-FR" dirty="0">
                <a:latin typeface="Times New Roman" pitchFamily="18" charset="0"/>
                <a:cs typeface="Times New Roman" pitchFamily="18" charset="0"/>
              </a:rPr>
              <a:t>Les plus utilisés sont dirigés contre </a:t>
            </a:r>
            <a:r>
              <a:rPr lang="fr-FR" b="1" i="1" dirty="0">
                <a:latin typeface="Times New Roman" pitchFamily="18" charset="0"/>
                <a:cs typeface="Times New Roman" pitchFamily="18" charset="0"/>
              </a:rPr>
              <a:t>H. </a:t>
            </a:r>
            <a:r>
              <a:rPr lang="fr-FR" b="1" i="1" dirty="0" err="1">
                <a:latin typeface="Times New Roman" pitchFamily="18" charset="0"/>
                <a:cs typeface="Times New Roman" pitchFamily="18" charset="0"/>
              </a:rPr>
              <a:t>influenzae</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(a à f), </a:t>
            </a:r>
            <a:r>
              <a:rPr lang="fr-FR" b="1" i="1" dirty="0">
                <a:latin typeface="Times New Roman" pitchFamily="18" charset="0"/>
                <a:cs typeface="Times New Roman" pitchFamily="18" charset="0"/>
              </a:rPr>
              <a:t>S. </a:t>
            </a:r>
            <a:r>
              <a:rPr lang="fr-FR" b="1" i="1" dirty="0" err="1">
                <a:latin typeface="Times New Roman" pitchFamily="18" charset="0"/>
                <a:cs typeface="Times New Roman" pitchFamily="18" charset="0"/>
              </a:rPr>
              <a:t>pneumoniae</a:t>
            </a:r>
            <a:r>
              <a:rPr lang="fr-FR" b="1" i="1" dirty="0">
                <a:latin typeface="Times New Roman" pitchFamily="18" charset="0"/>
                <a:cs typeface="Times New Roman" pitchFamily="18" charset="0"/>
              </a:rPr>
              <a:t> </a:t>
            </a:r>
            <a:r>
              <a:rPr lang="pt-BR" b="1" dirty="0">
                <a:latin typeface="Times New Roman" pitchFamily="18" charset="0"/>
                <a:cs typeface="Times New Roman" pitchFamily="18" charset="0"/>
              </a:rPr>
              <a:t>(91 sérotypes), </a:t>
            </a:r>
            <a:r>
              <a:rPr lang="pt-BR" b="1" i="1" dirty="0">
                <a:latin typeface="Times New Roman" pitchFamily="18" charset="0"/>
                <a:cs typeface="Times New Roman" pitchFamily="18" charset="0"/>
              </a:rPr>
              <a:t>N. meningitidis </a:t>
            </a:r>
            <a:r>
              <a:rPr lang="pt-BR" b="1" dirty="0">
                <a:latin typeface="Times New Roman" pitchFamily="18" charset="0"/>
                <a:cs typeface="Times New Roman" pitchFamily="18" charset="0"/>
              </a:rPr>
              <a:t>(A, B, C, 29E, Y, W135), </a:t>
            </a:r>
            <a:r>
              <a:rPr lang="fr-FR" b="1" i="1" dirty="0">
                <a:latin typeface="Times New Roman" pitchFamily="18" charset="0"/>
                <a:cs typeface="Times New Roman" pitchFamily="18" charset="0"/>
              </a:rPr>
              <a:t>Streptococcus </a:t>
            </a:r>
            <a:r>
              <a:rPr lang="fr-FR" b="1" dirty="0">
                <a:latin typeface="Times New Roman" pitchFamily="18" charset="0"/>
                <a:cs typeface="Times New Roman" pitchFamily="18" charset="0"/>
              </a:rPr>
              <a:t>(A, B, C, etc.), </a:t>
            </a:r>
            <a:r>
              <a:rPr lang="fr-FR" b="1" i="1" dirty="0">
                <a:latin typeface="Times New Roman" pitchFamily="18" charset="0"/>
                <a:cs typeface="Times New Roman" pitchFamily="18" charset="0"/>
              </a:rPr>
              <a:t>Listeria </a:t>
            </a:r>
            <a:r>
              <a:rPr lang="fr-FR" b="1" i="1" dirty="0" err="1">
                <a:latin typeface="Times New Roman" pitchFamily="18" charset="0"/>
                <a:cs typeface="Times New Roman" pitchFamily="18" charset="0"/>
              </a:rPr>
              <a:t>monocytogenes</a:t>
            </a:r>
            <a:r>
              <a:rPr lang="fr-FR" i="1" dirty="0">
                <a:latin typeface="Times New Roman" pitchFamily="18" charset="0"/>
                <a:cs typeface="Times New Roman" pitchFamily="18" charset="0"/>
              </a:rPr>
              <a:t>. </a:t>
            </a:r>
          </a:p>
          <a:p>
            <a:pPr algn="just">
              <a:lnSpc>
                <a:spcPct val="150000"/>
              </a:lnSpc>
            </a:pPr>
            <a:r>
              <a:rPr lang="fr-FR" dirty="0">
                <a:latin typeface="Times New Roman" pitchFamily="18" charset="0"/>
                <a:cs typeface="Times New Roman" pitchFamily="18" charset="0"/>
              </a:rPr>
              <a:t>C'est une technique un peu fastidieuse, peu utilisée en routine </a:t>
            </a:r>
            <a:r>
              <a:rPr lang="fr-FR" i="1"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10946876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476672"/>
            <a:ext cx="8964488" cy="2951064"/>
          </a:xfrm>
          <a:prstGeom prst="rect">
            <a:avLst/>
          </a:prstGeom>
        </p:spPr>
        <p:txBody>
          <a:bodyPr wrap="square">
            <a:spAutoFit/>
          </a:bodyPr>
          <a:lstStyle/>
          <a:p>
            <a:pPr algn="just">
              <a:lnSpc>
                <a:spcPct val="150000"/>
              </a:lnSpc>
            </a:pPr>
            <a:r>
              <a:rPr lang="fr-FR" i="1" dirty="0">
                <a:latin typeface="Times New Roman" pitchFamily="18" charset="0"/>
                <a:cs typeface="Times New Roman" pitchFamily="18" charset="0"/>
              </a:rPr>
              <a:t>1er tps </a:t>
            </a:r>
            <a:r>
              <a:rPr lang="fr-FR" dirty="0">
                <a:latin typeface="Times New Roman" pitchFamily="18" charset="0"/>
                <a:cs typeface="Times New Roman" pitchFamily="18" charset="0"/>
              </a:rPr>
              <a:t>: séparation </a:t>
            </a:r>
            <a:r>
              <a:rPr lang="fr-FR" dirty="0" err="1">
                <a:latin typeface="Times New Roman" pitchFamily="18" charset="0"/>
                <a:cs typeface="Times New Roman" pitchFamily="18" charset="0"/>
              </a:rPr>
              <a:t>électrophorétique</a:t>
            </a:r>
            <a:r>
              <a:rPr lang="fr-FR" dirty="0">
                <a:latin typeface="Times New Roman" pitchFamily="18" charset="0"/>
                <a:cs typeface="Times New Roman" pitchFamily="18" charset="0"/>
              </a:rPr>
              <a:t> des protéines du sérum à étudier </a:t>
            </a:r>
          </a:p>
          <a:p>
            <a:pPr algn="just">
              <a:lnSpc>
                <a:spcPct val="150000"/>
              </a:lnSpc>
            </a:pPr>
            <a:r>
              <a:rPr lang="fr-FR" i="1" dirty="0">
                <a:latin typeface="Times New Roman" pitchFamily="18" charset="0"/>
                <a:cs typeface="Times New Roman" pitchFamily="18" charset="0"/>
              </a:rPr>
              <a:t>2ème tps </a:t>
            </a:r>
            <a:r>
              <a:rPr lang="fr-FR" dirty="0">
                <a:latin typeface="Times New Roman" pitchFamily="18" charset="0"/>
                <a:cs typeface="Times New Roman" pitchFamily="18" charset="0"/>
              </a:rPr>
              <a:t>: double diffusion selon un axe perpendiculaire à l’axe de migration </a:t>
            </a:r>
            <a:r>
              <a:rPr lang="fr-FR" dirty="0" err="1">
                <a:latin typeface="Times New Roman" pitchFamily="18" charset="0"/>
                <a:cs typeface="Times New Roman" pitchFamily="18" charset="0"/>
              </a:rPr>
              <a:t>électrophorétique</a:t>
            </a:r>
            <a:r>
              <a:rPr lang="fr-FR" dirty="0">
                <a:latin typeface="Times New Roman" pitchFamily="18" charset="0"/>
                <a:cs typeface="Times New Roman" pitchFamily="18" charset="0"/>
              </a:rPr>
              <a:t>, contre un </a:t>
            </a:r>
            <a:r>
              <a:rPr lang="fr-FR" dirty="0" err="1">
                <a:latin typeface="Times New Roman" pitchFamily="18" charset="0"/>
                <a:cs typeface="Times New Roman" pitchFamily="18" charset="0"/>
              </a:rPr>
              <a:t>immunsérum</a:t>
            </a:r>
            <a:r>
              <a:rPr lang="fr-FR" dirty="0">
                <a:latin typeface="Times New Roman" pitchFamily="18" charset="0"/>
                <a:cs typeface="Times New Roman" pitchFamily="18" charset="0"/>
              </a:rPr>
              <a:t> poly ou </a:t>
            </a:r>
            <a:r>
              <a:rPr lang="fr-FR" dirty="0" err="1">
                <a:latin typeface="Times New Roman" pitchFamily="18" charset="0"/>
                <a:cs typeface="Times New Roman" pitchFamily="18" charset="0"/>
              </a:rPr>
              <a:t>monospécifique</a:t>
            </a:r>
            <a:r>
              <a:rPr lang="fr-FR" dirty="0">
                <a:latin typeface="Times New Roman" pitchFamily="18" charset="0"/>
                <a:cs typeface="Times New Roman" pitchFamily="18" charset="0"/>
              </a:rPr>
              <a:t> </a:t>
            </a:r>
          </a:p>
          <a:p>
            <a:pPr algn="just">
              <a:lnSpc>
                <a:spcPct val="150000"/>
              </a:lnSpc>
            </a:pPr>
            <a:r>
              <a:rPr lang="fr-FR" dirty="0">
                <a:latin typeface="Times New Roman" pitchFamily="18" charset="0"/>
                <a:cs typeface="Times New Roman" pitchFamily="18" charset="0"/>
              </a:rPr>
              <a:t>--&gt; un arc de précipitation par système Ag-</a:t>
            </a:r>
            <a:r>
              <a:rPr lang="fr-FR" dirty="0" err="1">
                <a:latin typeface="Times New Roman" pitchFamily="18" charset="0"/>
                <a:cs typeface="Times New Roman" pitchFamily="18" charset="0"/>
              </a:rPr>
              <a:t>Ac</a:t>
            </a:r>
            <a:r>
              <a:rPr lang="fr-FR" dirty="0">
                <a:latin typeface="Times New Roman" pitchFamily="18" charset="0"/>
                <a:cs typeface="Times New Roman" pitchFamily="18" charset="0"/>
              </a:rPr>
              <a:t>.</a:t>
            </a:r>
          </a:p>
          <a:p>
            <a:pPr algn="just">
              <a:lnSpc>
                <a:spcPct val="150000"/>
              </a:lnSpc>
            </a:pPr>
            <a:r>
              <a:rPr lang="fr-FR" i="1" dirty="0">
                <a:latin typeface="Times New Roman" pitchFamily="18" charset="0"/>
                <a:cs typeface="Times New Roman" pitchFamily="18" charset="0"/>
              </a:rPr>
              <a:t>3ème tps </a:t>
            </a:r>
            <a:r>
              <a:rPr lang="fr-FR" dirty="0">
                <a:latin typeface="Times New Roman" pitchFamily="18" charset="0"/>
                <a:cs typeface="Times New Roman" pitchFamily="18" charset="0"/>
              </a:rPr>
              <a:t>: lavage et coloration par colorant des protéines ou photographie</a:t>
            </a:r>
          </a:p>
          <a:p>
            <a:pPr algn="just">
              <a:lnSpc>
                <a:spcPct val="150000"/>
              </a:lnSpc>
            </a:pPr>
            <a:r>
              <a:rPr lang="fr-FR" dirty="0">
                <a:latin typeface="Times New Roman" pitchFamily="18" charset="0"/>
                <a:cs typeface="Times New Roman" pitchFamily="18" charset="0"/>
              </a:rPr>
              <a:t>--&gt; identification d’</a:t>
            </a:r>
            <a:r>
              <a:rPr lang="fr-FR" dirty="0" err="1">
                <a:latin typeface="Times New Roman" pitchFamily="18" charset="0"/>
                <a:cs typeface="Times New Roman" pitchFamily="18" charset="0"/>
              </a:rPr>
              <a:t>Ig</a:t>
            </a:r>
            <a:r>
              <a:rPr lang="fr-FR" dirty="0">
                <a:latin typeface="Times New Roman" pitchFamily="18" charset="0"/>
                <a:cs typeface="Times New Roman" pitchFamily="18" charset="0"/>
              </a:rPr>
              <a:t> monoclonale (suspectée par la présence d’un pic homogène à l’électrophorèse) grâce à des antisérums spécifiques des chaînes lourdes et des chaînes légères.</a:t>
            </a:r>
          </a:p>
        </p:txBody>
      </p:sp>
      <p:sp>
        <p:nvSpPr>
          <p:cNvPr id="5" name="Rectangle 4"/>
          <p:cNvSpPr/>
          <p:nvPr/>
        </p:nvSpPr>
        <p:spPr>
          <a:xfrm>
            <a:off x="185104" y="116632"/>
            <a:ext cx="2538900" cy="369332"/>
          </a:xfrm>
          <a:prstGeom prst="rect">
            <a:avLst/>
          </a:prstGeom>
        </p:spPr>
        <p:txBody>
          <a:bodyPr wrap="none">
            <a:spAutoFit/>
          </a:bodyPr>
          <a:lstStyle/>
          <a:p>
            <a:r>
              <a:rPr lang="fr-FR" dirty="0"/>
              <a:t>· </a:t>
            </a:r>
            <a:r>
              <a:rPr lang="fr-FR" b="1" dirty="0"/>
              <a:t>Immunoélectrophorèse</a:t>
            </a:r>
            <a:endParaRPr lang="fr-FR" dirty="0"/>
          </a:p>
        </p:txBody>
      </p:sp>
    </p:spTree>
    <p:extLst>
      <p:ext uri="{BB962C8B-B14F-4D97-AF65-F5344CB8AC3E}">
        <p14:creationId xmlns:p14="http://schemas.microsoft.com/office/powerpoint/2010/main" val="21842112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07504" y="-171400"/>
            <a:ext cx="1544012" cy="563231"/>
          </a:xfrm>
          <a:prstGeom prst="rect">
            <a:avLst/>
          </a:prstGeom>
        </p:spPr>
        <p:txBody>
          <a:bodyPr wrap="none">
            <a:spAutoFit/>
          </a:bodyPr>
          <a:lstStyle/>
          <a:p>
            <a:pPr algn="just">
              <a:lnSpc>
                <a:spcPct val="170000"/>
              </a:lnSpc>
            </a:pPr>
            <a:r>
              <a:rPr lang="fr-FR" b="1" dirty="0">
                <a:latin typeface="Times New Roman" pitchFamily="18" charset="0"/>
                <a:cs typeface="Times New Roman" pitchFamily="18" charset="0"/>
              </a:rPr>
              <a:t>Agglutination</a:t>
            </a:r>
          </a:p>
        </p:txBody>
      </p:sp>
      <p:sp>
        <p:nvSpPr>
          <p:cNvPr id="5" name="Rectangle 4"/>
          <p:cNvSpPr/>
          <p:nvPr/>
        </p:nvSpPr>
        <p:spPr>
          <a:xfrm>
            <a:off x="0" y="188640"/>
            <a:ext cx="9144000" cy="960328"/>
          </a:xfrm>
          <a:prstGeom prst="rect">
            <a:avLst/>
          </a:prstGeom>
        </p:spPr>
        <p:txBody>
          <a:bodyPr wrap="square">
            <a:spAutoFit/>
          </a:bodyPr>
          <a:lstStyle/>
          <a:p>
            <a:pPr algn="just">
              <a:lnSpc>
                <a:spcPct val="150000"/>
              </a:lnSpc>
            </a:pPr>
            <a:r>
              <a:rPr lang="fr-FR" sz="2000" dirty="0">
                <a:latin typeface="Times New Roman" pitchFamily="18" charset="0"/>
                <a:cs typeface="Times New Roman" pitchFamily="18" charset="0"/>
              </a:rPr>
              <a:t>Agglutination immunologique = réunion en amas de particules à la suite d'une réaction Ag-</a:t>
            </a:r>
            <a:r>
              <a:rPr lang="fr-FR" sz="2000" dirty="0" err="1">
                <a:latin typeface="Times New Roman" pitchFamily="18" charset="0"/>
                <a:cs typeface="Times New Roman" pitchFamily="18" charset="0"/>
              </a:rPr>
              <a:t>Ac</a:t>
            </a:r>
            <a:r>
              <a:rPr lang="fr-FR" sz="2000" dirty="0">
                <a:latin typeface="Times New Roman" pitchFamily="18" charset="0"/>
                <a:cs typeface="Times New Roman" pitchFamily="18" charset="0"/>
              </a:rPr>
              <a:t> (suspension homogène de particules puis agrégats visibles à l'</a:t>
            </a:r>
            <a:r>
              <a:rPr lang="fr-FR" sz="2000" dirty="0" err="1">
                <a:latin typeface="Times New Roman" pitchFamily="18" charset="0"/>
                <a:cs typeface="Times New Roman" pitchFamily="18" charset="0"/>
              </a:rPr>
              <a:t>oeil</a:t>
            </a:r>
            <a:r>
              <a:rPr lang="fr-FR" sz="2000" dirty="0">
                <a:latin typeface="Times New Roman" pitchFamily="18" charset="0"/>
                <a:cs typeface="Times New Roman" pitchFamily="18" charset="0"/>
              </a:rPr>
              <a:t> nu).</a:t>
            </a:r>
          </a:p>
        </p:txBody>
      </p:sp>
      <p:sp>
        <p:nvSpPr>
          <p:cNvPr id="6" name="Rectangle 5"/>
          <p:cNvSpPr/>
          <p:nvPr/>
        </p:nvSpPr>
        <p:spPr>
          <a:xfrm>
            <a:off x="0" y="1412776"/>
            <a:ext cx="9144000" cy="5170646"/>
          </a:xfrm>
          <a:prstGeom prst="rect">
            <a:avLst/>
          </a:prstGeom>
        </p:spPr>
        <p:txBody>
          <a:bodyPr wrap="square">
            <a:spAutoFit/>
          </a:bodyPr>
          <a:lstStyle/>
          <a:p>
            <a:pPr algn="just">
              <a:lnSpc>
                <a:spcPct val="150000"/>
              </a:lnSpc>
            </a:pPr>
            <a:r>
              <a:rPr lang="fr-FR" sz="2000" b="1" dirty="0">
                <a:latin typeface="Times New Roman" pitchFamily="18" charset="0"/>
                <a:cs typeface="Times New Roman" pitchFamily="18" charset="0"/>
              </a:rPr>
              <a:t>Agglutination directe</a:t>
            </a:r>
          </a:p>
          <a:p>
            <a:pPr algn="just">
              <a:lnSpc>
                <a:spcPct val="150000"/>
              </a:lnSpc>
            </a:pPr>
            <a:r>
              <a:rPr lang="fr-FR" sz="2000" dirty="0">
                <a:latin typeface="Times New Roman" pitchFamily="18" charset="0"/>
                <a:cs typeface="Times New Roman" pitchFamily="18" charset="0"/>
              </a:rPr>
              <a:t>L'antigène est situé sur la face externe de la particule, sur une membrane cellulaire ou bactérienne, directement accessible par l'anticorps:  détermination des groupes sanguins</a:t>
            </a:r>
          </a:p>
          <a:p>
            <a:pPr algn="just">
              <a:lnSpc>
                <a:spcPct val="150000"/>
              </a:lnSpc>
            </a:pPr>
            <a:r>
              <a:rPr lang="fr-FR" sz="2000" dirty="0">
                <a:latin typeface="Times New Roman" pitchFamily="18" charset="0"/>
                <a:cs typeface="Times New Roman" pitchFamily="18" charset="0"/>
              </a:rPr>
              <a:t> agglutination de bactéries (typage des salmonelles etc…)</a:t>
            </a:r>
          </a:p>
          <a:p>
            <a:pPr algn="just">
              <a:lnSpc>
                <a:spcPct val="150000"/>
              </a:lnSpc>
            </a:pPr>
            <a:r>
              <a:rPr lang="fr-FR" sz="2000" b="1" dirty="0">
                <a:latin typeface="Times New Roman" pitchFamily="18" charset="0"/>
                <a:cs typeface="Times New Roman" pitchFamily="18" charset="0"/>
              </a:rPr>
              <a:t>4- Agglutination artificielle</a:t>
            </a:r>
          </a:p>
          <a:p>
            <a:pPr algn="just">
              <a:lnSpc>
                <a:spcPct val="150000"/>
              </a:lnSpc>
            </a:pPr>
            <a:r>
              <a:rPr lang="fr-FR" sz="2000" dirty="0">
                <a:latin typeface="Times New Roman" pitchFamily="18" charset="0"/>
                <a:cs typeface="Times New Roman" pitchFamily="18" charset="0"/>
              </a:rPr>
              <a:t>Utilisation d'artifices techniques permettant de favoriser l'agglutination ou permettant la détection d'anticorps non agglutinants.</a:t>
            </a:r>
          </a:p>
          <a:p>
            <a:pPr algn="just">
              <a:lnSpc>
                <a:spcPct val="150000"/>
              </a:lnSpc>
            </a:pPr>
            <a:r>
              <a:rPr lang="fr-FR" sz="2000" b="1" dirty="0">
                <a:latin typeface="Times New Roman" pitchFamily="18" charset="0"/>
                <a:cs typeface="Times New Roman" pitchFamily="18" charset="0"/>
              </a:rPr>
              <a:t>4.1 Substances macromoléculaires</a:t>
            </a:r>
          </a:p>
          <a:p>
            <a:pPr algn="just">
              <a:lnSpc>
                <a:spcPct val="150000"/>
              </a:lnSpc>
            </a:pPr>
            <a:r>
              <a:rPr lang="fr-FR" sz="2000" dirty="0">
                <a:latin typeface="Times New Roman" pitchFamily="18" charset="0"/>
                <a:cs typeface="Times New Roman" pitchFamily="18" charset="0"/>
              </a:rPr>
              <a:t>Albumine, </a:t>
            </a:r>
            <a:r>
              <a:rPr lang="fr-FR" sz="2000" dirty="0" err="1">
                <a:latin typeface="Times New Roman" pitchFamily="18" charset="0"/>
                <a:cs typeface="Times New Roman" pitchFamily="18" charset="0"/>
              </a:rPr>
              <a:t>polyvinylpyrolidone</a:t>
            </a:r>
            <a:r>
              <a:rPr lang="fr-FR" sz="2000" dirty="0">
                <a:latin typeface="Times New Roman" pitchFamily="18" charset="0"/>
                <a:cs typeface="Times New Roman" pitchFamily="18" charset="0"/>
              </a:rPr>
              <a:t>, </a:t>
            </a:r>
            <a:r>
              <a:rPr lang="fr-FR" sz="2000" dirty="0" err="1">
                <a:latin typeface="Times New Roman" pitchFamily="18" charset="0"/>
                <a:cs typeface="Times New Roman" pitchFamily="18" charset="0"/>
              </a:rPr>
              <a:t>dextran</a:t>
            </a:r>
            <a:endParaRPr lang="fr-FR" sz="2000" dirty="0">
              <a:latin typeface="Times New Roman" pitchFamily="18" charset="0"/>
              <a:cs typeface="Times New Roman" pitchFamily="18" charset="0"/>
            </a:endParaRPr>
          </a:p>
          <a:p>
            <a:pPr algn="just">
              <a:lnSpc>
                <a:spcPct val="150000"/>
              </a:lnSpc>
            </a:pPr>
            <a:r>
              <a:rPr lang="fr-FR" sz="2000" b="1" dirty="0">
                <a:latin typeface="Times New Roman" pitchFamily="18" charset="0"/>
                <a:cs typeface="Times New Roman" pitchFamily="18" charset="0"/>
              </a:rPr>
              <a:t>4.2 Enzymes protéolytiques</a:t>
            </a:r>
          </a:p>
          <a:p>
            <a:pPr algn="just">
              <a:lnSpc>
                <a:spcPct val="150000"/>
              </a:lnSpc>
            </a:pPr>
            <a:r>
              <a:rPr lang="fr-FR" sz="2000" dirty="0">
                <a:latin typeface="Times New Roman" pitchFamily="18" charset="0"/>
                <a:cs typeface="Times New Roman" pitchFamily="18" charset="0"/>
              </a:rPr>
              <a:t>Papaïne, pepsine, </a:t>
            </a:r>
            <a:r>
              <a:rPr lang="fr-FR" sz="2000" dirty="0" err="1">
                <a:latin typeface="Times New Roman" pitchFamily="18" charset="0"/>
                <a:cs typeface="Times New Roman" pitchFamily="18" charset="0"/>
              </a:rPr>
              <a:t>broméline</a:t>
            </a:r>
            <a:endParaRPr lang="fr-FR" sz="2000" dirty="0">
              <a:latin typeface="Times New Roman" pitchFamily="18" charset="0"/>
              <a:cs typeface="Times New Roman" pitchFamily="18" charset="0"/>
            </a:endParaRPr>
          </a:p>
        </p:txBody>
      </p:sp>
    </p:spTree>
    <p:extLst>
      <p:ext uri="{BB962C8B-B14F-4D97-AF65-F5344CB8AC3E}">
        <p14:creationId xmlns:p14="http://schemas.microsoft.com/office/powerpoint/2010/main" val="1379311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r>
              <a:rPr lang="fr-FR" sz="1800" b="1" dirty="0">
                <a:latin typeface="Times New Roman" pitchFamily="18" charset="0"/>
                <a:cs typeface="Times New Roman" pitchFamily="18" charset="0"/>
              </a:rPr>
              <a:t>4.3 </a:t>
            </a:r>
            <a:r>
              <a:rPr lang="fr-FR" sz="1800" b="1" dirty="0" err="1">
                <a:latin typeface="Times New Roman" pitchFamily="18" charset="0"/>
                <a:cs typeface="Times New Roman" pitchFamily="18" charset="0"/>
              </a:rPr>
              <a:t>Antiglobuline</a:t>
            </a:r>
            <a:endParaRPr lang="fr-FR" sz="1800" b="1" dirty="0">
              <a:latin typeface="Times New Roman" pitchFamily="18" charset="0"/>
              <a:cs typeface="Times New Roman" pitchFamily="18" charset="0"/>
            </a:endParaRPr>
          </a:p>
          <a:p>
            <a:pPr algn="just"/>
            <a:r>
              <a:rPr lang="fr-FR" sz="1800" dirty="0">
                <a:latin typeface="Times New Roman" pitchFamily="18" charset="0"/>
                <a:cs typeface="Times New Roman" pitchFamily="18" charset="0"/>
              </a:rPr>
              <a:t>Permet de déceler des anticorps </a:t>
            </a:r>
            <a:r>
              <a:rPr lang="fr-FR" sz="1800" dirty="0" err="1">
                <a:latin typeface="Times New Roman" pitchFamily="18" charset="0"/>
                <a:cs typeface="Times New Roman" pitchFamily="18" charset="0"/>
              </a:rPr>
              <a:t>anti-globules</a:t>
            </a:r>
            <a:r>
              <a:rPr lang="fr-FR" sz="1800" dirty="0">
                <a:latin typeface="Times New Roman" pitchFamily="18" charset="0"/>
                <a:cs typeface="Times New Roman" pitchFamily="18" charset="0"/>
              </a:rPr>
              <a:t> rouges non agglutinants </a:t>
            </a:r>
          </a:p>
          <a:p>
            <a:pPr algn="just"/>
            <a:r>
              <a:rPr lang="fr-FR" sz="1800" b="1" i="1" dirty="0">
                <a:latin typeface="Times New Roman" pitchFamily="18" charset="0"/>
                <a:cs typeface="Times New Roman" pitchFamily="18" charset="0"/>
              </a:rPr>
              <a:t>= Test de </a:t>
            </a:r>
            <a:r>
              <a:rPr lang="fr-FR" sz="1800" b="1" i="1" dirty="0" err="1">
                <a:latin typeface="Times New Roman" pitchFamily="18" charset="0"/>
                <a:cs typeface="Times New Roman" pitchFamily="18" charset="0"/>
              </a:rPr>
              <a:t>Coombs</a:t>
            </a:r>
            <a:endParaRPr lang="fr-FR" sz="1800" b="1" i="1" dirty="0">
              <a:latin typeface="Times New Roman" pitchFamily="18" charset="0"/>
              <a:cs typeface="Times New Roman" pitchFamily="18" charset="0"/>
            </a:endParaRPr>
          </a:p>
          <a:p>
            <a:pPr algn="just"/>
            <a:r>
              <a:rPr lang="fr-FR" sz="1800" b="1" i="1" dirty="0">
                <a:latin typeface="Times New Roman" pitchFamily="18" charset="0"/>
                <a:cs typeface="Times New Roman" pitchFamily="18" charset="0"/>
              </a:rPr>
              <a:t>direct </a:t>
            </a:r>
            <a:r>
              <a:rPr lang="fr-FR" sz="1800" dirty="0">
                <a:latin typeface="Times New Roman" pitchFamily="18" charset="0"/>
                <a:cs typeface="Times New Roman" pitchFamily="18" charset="0"/>
              </a:rPr>
              <a:t>: (</a:t>
            </a:r>
            <a:r>
              <a:rPr lang="fr-FR" sz="1800" i="1" dirty="0">
                <a:latin typeface="Times New Roman" pitchFamily="18" charset="0"/>
                <a:cs typeface="Times New Roman" pitchFamily="18" charset="0"/>
              </a:rPr>
              <a:t>test globulaire) </a:t>
            </a:r>
            <a:r>
              <a:rPr lang="fr-FR" sz="1800" dirty="0">
                <a:latin typeface="Times New Roman" pitchFamily="18" charset="0"/>
                <a:cs typeface="Times New Roman" pitchFamily="18" charset="0"/>
              </a:rPr>
              <a:t>étude des hématies du patient pour rechercher une immunisation in</a:t>
            </a:r>
          </a:p>
          <a:p>
            <a:pPr algn="just"/>
            <a:r>
              <a:rPr lang="fr-FR" sz="1800" dirty="0">
                <a:latin typeface="Times New Roman" pitchFamily="18" charset="0"/>
                <a:cs typeface="Times New Roman" pitchFamily="18" charset="0"/>
              </a:rPr>
              <a:t>vivo (</a:t>
            </a:r>
            <a:r>
              <a:rPr lang="fr-FR" sz="1800" dirty="0" err="1">
                <a:latin typeface="Times New Roman" pitchFamily="18" charset="0"/>
                <a:cs typeface="Times New Roman" pitchFamily="18" charset="0"/>
              </a:rPr>
              <a:t>Ac</a:t>
            </a:r>
            <a:r>
              <a:rPr lang="fr-FR" sz="1800" dirty="0">
                <a:latin typeface="Times New Roman" pitchFamily="18" charset="0"/>
                <a:cs typeface="Times New Roman" pitchFamily="18" charset="0"/>
              </a:rPr>
              <a:t> fixés sur ses hématies). mal. hémolytique du nouveau né, mal. hémolytique </a:t>
            </a:r>
            <a:r>
              <a:rPr lang="fr-FR" sz="1800" dirty="0" err="1">
                <a:latin typeface="Times New Roman" pitchFamily="18" charset="0"/>
                <a:cs typeface="Times New Roman" pitchFamily="18" charset="0"/>
              </a:rPr>
              <a:t>autoimmune</a:t>
            </a:r>
            <a:endParaRPr lang="fr-FR" sz="1800" dirty="0">
              <a:latin typeface="Times New Roman" pitchFamily="18" charset="0"/>
              <a:cs typeface="Times New Roman" pitchFamily="18" charset="0"/>
            </a:endParaRPr>
          </a:p>
          <a:p>
            <a:pPr algn="just"/>
            <a:r>
              <a:rPr lang="fr-FR" sz="1800" b="1" i="1" dirty="0">
                <a:latin typeface="Times New Roman" pitchFamily="18" charset="0"/>
                <a:cs typeface="Times New Roman" pitchFamily="18" charset="0"/>
              </a:rPr>
              <a:t>indirec</a:t>
            </a:r>
            <a:r>
              <a:rPr lang="fr-FR" sz="1800" i="1" dirty="0">
                <a:latin typeface="Times New Roman" pitchFamily="18" charset="0"/>
                <a:cs typeface="Times New Roman" pitchFamily="18" charset="0"/>
              </a:rPr>
              <a:t>t </a:t>
            </a:r>
            <a:r>
              <a:rPr lang="fr-FR" sz="1800" dirty="0">
                <a:latin typeface="Times New Roman" pitchFamily="18" charset="0"/>
                <a:cs typeface="Times New Roman" pitchFamily="18" charset="0"/>
              </a:rPr>
              <a:t>: </a:t>
            </a:r>
            <a:r>
              <a:rPr lang="fr-FR" sz="1800" i="1" dirty="0">
                <a:latin typeface="Times New Roman" pitchFamily="18" charset="0"/>
                <a:cs typeface="Times New Roman" pitchFamily="18" charset="0"/>
              </a:rPr>
              <a:t>(test sérique) </a:t>
            </a:r>
            <a:r>
              <a:rPr lang="fr-FR" sz="1800" dirty="0">
                <a:latin typeface="Times New Roman" pitchFamily="18" charset="0"/>
                <a:cs typeface="Times New Roman" pitchFamily="18" charset="0"/>
              </a:rPr>
              <a:t>détection </a:t>
            </a:r>
            <a:r>
              <a:rPr lang="fr-FR" sz="1800" dirty="0" err="1">
                <a:latin typeface="Times New Roman" pitchFamily="18" charset="0"/>
                <a:cs typeface="Times New Roman" pitchFamily="18" charset="0"/>
              </a:rPr>
              <a:t>d’Ac</a:t>
            </a:r>
            <a:r>
              <a:rPr lang="fr-FR" sz="1800" dirty="0">
                <a:latin typeface="Times New Roman" pitchFamily="18" charset="0"/>
                <a:cs typeface="Times New Roman" pitchFamily="18" charset="0"/>
              </a:rPr>
              <a:t> libres </a:t>
            </a:r>
            <a:r>
              <a:rPr lang="fr-FR" sz="1800" dirty="0" err="1">
                <a:latin typeface="Times New Roman" pitchFamily="18" charset="0"/>
                <a:cs typeface="Times New Roman" pitchFamily="18" charset="0"/>
              </a:rPr>
              <a:t>anti-globules</a:t>
            </a:r>
            <a:r>
              <a:rPr lang="fr-FR" sz="1800" dirty="0">
                <a:latin typeface="Times New Roman" pitchFamily="18" charset="0"/>
                <a:cs typeface="Times New Roman" pitchFamily="18" charset="0"/>
              </a:rPr>
              <a:t> rouges dans le sérum du patient</a:t>
            </a:r>
          </a:p>
          <a:p>
            <a:pPr algn="just"/>
            <a:r>
              <a:rPr lang="fr-FR" sz="1800" dirty="0">
                <a:latin typeface="Times New Roman" pitchFamily="18" charset="0"/>
                <a:cs typeface="Times New Roman" pitchFamily="18" charset="0"/>
              </a:rPr>
              <a:t>1) contact sérum + panel de GR à 37°, lavage; 2) + </a:t>
            </a:r>
            <a:r>
              <a:rPr lang="fr-FR" sz="1800" dirty="0" err="1">
                <a:latin typeface="Times New Roman" pitchFamily="18" charset="0"/>
                <a:cs typeface="Times New Roman" pitchFamily="18" charset="0"/>
              </a:rPr>
              <a:t>antiglobuline</a:t>
            </a:r>
            <a:r>
              <a:rPr lang="fr-FR" sz="1800" dirty="0">
                <a:latin typeface="Times New Roman" pitchFamily="18" charset="0"/>
                <a:cs typeface="Times New Roman" pitchFamily="18" charset="0"/>
              </a:rPr>
              <a:t>--&gt; </a:t>
            </a:r>
            <a:r>
              <a:rPr lang="fr-FR" sz="1800" dirty="0" err="1">
                <a:latin typeface="Times New Roman" pitchFamily="18" charset="0"/>
                <a:cs typeface="Times New Roman" pitchFamily="18" charset="0"/>
              </a:rPr>
              <a:t>agglut</a:t>
            </a:r>
            <a:r>
              <a:rPr lang="fr-FR" sz="1800" dirty="0">
                <a:latin typeface="Times New Roman" pitchFamily="18" charset="0"/>
                <a:cs typeface="Times New Roman" pitchFamily="18" charset="0"/>
              </a:rPr>
              <a:t>. si positif  recherche d’agglutinines irrégulières.</a:t>
            </a:r>
            <a:endParaRPr lang="fr-FR" sz="1800" b="1" dirty="0">
              <a:latin typeface="Times New Roman" pitchFamily="18" charset="0"/>
              <a:cs typeface="Times New Roman" pitchFamily="18" charset="0"/>
            </a:endParaRPr>
          </a:p>
          <a:p>
            <a:pPr algn="just"/>
            <a:r>
              <a:rPr lang="fr-FR" sz="1800" b="1" dirty="0">
                <a:latin typeface="Times New Roman" pitchFamily="18" charset="0"/>
                <a:cs typeface="Times New Roman" pitchFamily="18" charset="0"/>
              </a:rPr>
              <a:t>5- Agglutination passive</a:t>
            </a:r>
          </a:p>
          <a:p>
            <a:pPr algn="just"/>
            <a:r>
              <a:rPr lang="fr-FR" sz="1800" dirty="0">
                <a:latin typeface="Times New Roman" pitchFamily="18" charset="0"/>
                <a:cs typeface="Times New Roman" pitchFamily="18" charset="0"/>
              </a:rPr>
              <a:t>L'antigène soluble est fixé sur une particule neutre servant uniquement de support.</a:t>
            </a:r>
          </a:p>
          <a:p>
            <a:pPr algn="just"/>
            <a:r>
              <a:rPr lang="fr-FR" sz="1800" b="1" dirty="0">
                <a:latin typeface="Times New Roman" pitchFamily="18" charset="0"/>
                <a:cs typeface="Times New Roman" pitchFamily="18" charset="0"/>
              </a:rPr>
              <a:t>5.1 Particules :</a:t>
            </a:r>
          </a:p>
          <a:p>
            <a:pPr algn="just"/>
            <a:r>
              <a:rPr lang="fr-FR" sz="1800" dirty="0">
                <a:latin typeface="Times New Roman" pitchFamily="18" charset="0"/>
                <a:cs typeface="Times New Roman" pitchFamily="18" charset="0"/>
              </a:rPr>
              <a:t>- hématies (humaines groupe O, mouton, dinde) formolées = stables plusieurs mois à 4°C</a:t>
            </a:r>
          </a:p>
          <a:p>
            <a:pPr algn="just"/>
            <a:r>
              <a:rPr lang="fr-FR" sz="1800" dirty="0">
                <a:latin typeface="Times New Roman" pitchFamily="18" charset="0"/>
                <a:cs typeface="Times New Roman" pitchFamily="18" charset="0"/>
              </a:rPr>
              <a:t>- particules de latex (inertes et calibrées)</a:t>
            </a:r>
          </a:p>
          <a:p>
            <a:pPr algn="just"/>
            <a:r>
              <a:rPr lang="fr-FR" sz="1800" b="1" dirty="0">
                <a:latin typeface="Times New Roman" pitchFamily="18" charset="0"/>
                <a:cs typeface="Times New Roman" pitchFamily="18" charset="0"/>
              </a:rPr>
              <a:t>5.2 Fixation de l'antigène sur les particules:</a:t>
            </a:r>
          </a:p>
          <a:p>
            <a:pPr algn="just"/>
            <a:r>
              <a:rPr lang="fr-FR" sz="1800" dirty="0">
                <a:latin typeface="Times New Roman" pitchFamily="18" charset="0"/>
                <a:cs typeface="Times New Roman" pitchFamily="18" charset="0"/>
              </a:rPr>
              <a:t>Selon les particules et l’Ag à fixer : simple contact ou fixation chimique ou fixation immunologique</a:t>
            </a:r>
          </a:p>
          <a:p>
            <a:pPr algn="just"/>
            <a:r>
              <a:rPr lang="fr-FR" sz="1800" b="1" dirty="0">
                <a:latin typeface="Times New Roman" pitchFamily="18" charset="0"/>
                <a:cs typeface="Times New Roman" pitchFamily="18" charset="0"/>
              </a:rPr>
              <a:t>6- Modalités techniques des réactions d'agglutination :</a:t>
            </a:r>
          </a:p>
          <a:p>
            <a:pPr algn="just"/>
            <a:r>
              <a:rPr lang="fr-FR" sz="1800" dirty="0">
                <a:latin typeface="Times New Roman" pitchFamily="18" charset="0"/>
                <a:cs typeface="Times New Roman" pitchFamily="18" charset="0"/>
              </a:rPr>
              <a:t>Réaction sur lame, en tubes, en microplaque, étude quantitative.</a:t>
            </a:r>
          </a:p>
          <a:p>
            <a:pPr algn="just"/>
            <a:endParaRPr lang="fr-FR" sz="1800" dirty="0">
              <a:latin typeface="Times New Roman" pitchFamily="18" charset="0"/>
              <a:cs typeface="Times New Roman" pitchFamily="18" charset="0"/>
            </a:endParaRPr>
          </a:p>
        </p:txBody>
      </p:sp>
    </p:spTree>
    <p:extLst>
      <p:ext uri="{BB962C8B-B14F-4D97-AF65-F5344CB8AC3E}">
        <p14:creationId xmlns:p14="http://schemas.microsoft.com/office/powerpoint/2010/main" val="763464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0000" lnSpcReduction="20000"/>
          </a:bodyPr>
          <a:lstStyle/>
          <a:p>
            <a:pPr algn="just">
              <a:lnSpc>
                <a:spcPct val="170000"/>
              </a:lnSpc>
            </a:pPr>
            <a:r>
              <a:rPr lang="fr-FR" b="1" dirty="0">
                <a:latin typeface="Times New Roman" pitchFamily="18" charset="0"/>
                <a:cs typeface="Times New Roman" pitchFamily="18" charset="0"/>
              </a:rPr>
              <a:t>Agglutination</a:t>
            </a:r>
          </a:p>
          <a:p>
            <a:pPr algn="just">
              <a:lnSpc>
                <a:spcPct val="170000"/>
              </a:lnSpc>
            </a:pPr>
            <a:r>
              <a:rPr lang="fr-FR" dirty="0">
                <a:latin typeface="Times New Roman" pitchFamily="18" charset="0"/>
                <a:cs typeface="Times New Roman" pitchFamily="18" charset="0"/>
              </a:rPr>
              <a:t>Les anticorps sont fixés sur des particules. Quand ces dernières, sensibilisées, sont mises en présence des antigènes homologues présents dans le produit biologique ou son extrait, une agglutination visible à l'</a:t>
            </a:r>
            <a:r>
              <a:rPr lang="fr-FR" dirty="0" err="1">
                <a:latin typeface="Times New Roman" pitchFamily="18" charset="0"/>
                <a:cs typeface="Times New Roman" pitchFamily="18" charset="0"/>
              </a:rPr>
              <a:t>oeil</a:t>
            </a:r>
            <a:r>
              <a:rPr lang="fr-FR" dirty="0">
                <a:latin typeface="Times New Roman" pitchFamily="18" charset="0"/>
                <a:cs typeface="Times New Roman" pitchFamily="18" charset="0"/>
              </a:rPr>
              <a:t> nu apparaît en quelques minutes. </a:t>
            </a:r>
          </a:p>
          <a:p>
            <a:pPr algn="just">
              <a:lnSpc>
                <a:spcPct val="170000"/>
              </a:lnSpc>
            </a:pPr>
            <a:r>
              <a:rPr lang="fr-FR" dirty="0">
                <a:latin typeface="Times New Roman" pitchFamily="18" charset="0"/>
                <a:cs typeface="Times New Roman" pitchFamily="18" charset="0"/>
              </a:rPr>
              <a:t>On trouve des particules sensibilisées (latex ou staphylocoques porteurs de protéine A ; on parle alors de </a:t>
            </a:r>
            <a:r>
              <a:rPr lang="fr-FR" dirty="0" err="1">
                <a:latin typeface="Times New Roman" pitchFamily="18" charset="0"/>
                <a:cs typeface="Times New Roman" pitchFamily="18" charset="0"/>
              </a:rPr>
              <a:t>coagglutination</a:t>
            </a:r>
            <a:r>
              <a:rPr lang="fr-FR" dirty="0">
                <a:latin typeface="Times New Roman" pitchFamily="18" charset="0"/>
                <a:cs typeface="Times New Roman" pitchFamily="18" charset="0"/>
              </a:rPr>
              <a:t> avec les anticorps suivants </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H. </a:t>
            </a:r>
            <a:r>
              <a:rPr lang="fr-FR" b="1" i="1" dirty="0" err="1">
                <a:latin typeface="Times New Roman" pitchFamily="18" charset="0"/>
                <a:cs typeface="Times New Roman" pitchFamily="18" charset="0"/>
              </a:rPr>
              <a:t>influenzae</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b,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pneumoniae</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(91 </a:t>
            </a:r>
            <a:r>
              <a:rPr lang="fr-FR" b="1" dirty="0" err="1">
                <a:latin typeface="Times New Roman" pitchFamily="18" charset="0"/>
                <a:cs typeface="Times New Roman" pitchFamily="18" charset="0"/>
              </a:rPr>
              <a:t>sérotypes</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Streptococcus </a:t>
            </a:r>
            <a:r>
              <a:rPr lang="pt-BR" b="1" dirty="0">
                <a:latin typeface="Times New Roman" pitchFamily="18" charset="0"/>
                <a:cs typeface="Times New Roman" pitchFamily="18" charset="0"/>
              </a:rPr>
              <a:t>(A, B, etc.), </a:t>
            </a:r>
            <a:r>
              <a:rPr lang="pt-BR" b="1" i="1" dirty="0">
                <a:latin typeface="Times New Roman" pitchFamily="18" charset="0"/>
                <a:cs typeface="Times New Roman" pitchFamily="18" charset="0"/>
              </a:rPr>
              <a:t>N. meningitidis </a:t>
            </a:r>
            <a:r>
              <a:rPr lang="pt-BR" b="1" dirty="0">
                <a:latin typeface="Times New Roman" pitchFamily="18" charset="0"/>
                <a:cs typeface="Times New Roman" pitchFamily="18" charset="0"/>
              </a:rPr>
              <a:t>(A, B, C, 29E, Y, W135), </a:t>
            </a:r>
            <a:r>
              <a:rPr lang="fr-FR" b="1" i="1" dirty="0">
                <a:latin typeface="Times New Roman" pitchFamily="18" charset="0"/>
                <a:cs typeface="Times New Roman" pitchFamily="18" charset="0"/>
              </a:rPr>
              <a:t>Escherichia coli </a:t>
            </a:r>
            <a:r>
              <a:rPr lang="fr-FR" b="1" dirty="0">
                <a:latin typeface="Times New Roman" pitchFamily="18" charset="0"/>
                <a:cs typeface="Times New Roman" pitchFamily="18" charset="0"/>
              </a:rPr>
              <a:t>K1 (indirectement par communauté antigénique avec </a:t>
            </a:r>
            <a:r>
              <a:rPr lang="fr-FR" b="1" i="1" dirty="0">
                <a:latin typeface="Times New Roman" pitchFamily="18" charset="0"/>
                <a:cs typeface="Times New Roman" pitchFamily="18" charset="0"/>
              </a:rPr>
              <a:t>N. </a:t>
            </a:r>
            <a:r>
              <a:rPr lang="fr-FR" b="1" i="1" dirty="0" err="1">
                <a:latin typeface="Times New Roman" pitchFamily="18" charset="0"/>
                <a:cs typeface="Times New Roman" pitchFamily="18" charset="0"/>
              </a:rPr>
              <a:t>meningitidis</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B). </a:t>
            </a:r>
          </a:p>
          <a:p>
            <a:pPr algn="just">
              <a:lnSpc>
                <a:spcPct val="170000"/>
              </a:lnSpc>
            </a:pPr>
            <a:r>
              <a:rPr lang="fr-FR" dirty="0">
                <a:latin typeface="Times New Roman" pitchFamily="18" charset="0"/>
                <a:cs typeface="Times New Roman" pitchFamily="18" charset="0"/>
              </a:rPr>
              <a:t>Des réactifs d'agglutination permettant la détection de toxines existent : </a:t>
            </a:r>
            <a:r>
              <a:rPr lang="fr-FR" b="1" dirty="0">
                <a:latin typeface="Times New Roman" pitchFamily="18" charset="0"/>
                <a:cs typeface="Times New Roman" pitchFamily="18" charset="0"/>
              </a:rPr>
              <a:t>toxines</a:t>
            </a:r>
            <a:r>
              <a:rPr lang="fr-FR" dirty="0">
                <a:latin typeface="Times New Roman" pitchFamily="18" charset="0"/>
                <a:cs typeface="Times New Roman" pitchFamily="18" charset="0"/>
              </a:rPr>
              <a:t> de </a:t>
            </a:r>
            <a:r>
              <a:rPr lang="it-IT" b="1" i="1" dirty="0">
                <a:latin typeface="Times New Roman" pitchFamily="18" charset="0"/>
                <a:cs typeface="Times New Roman" pitchFamily="18" charset="0"/>
              </a:rPr>
              <a:t>Clostridium difficile</a:t>
            </a:r>
            <a:r>
              <a:rPr lang="it-IT" dirty="0">
                <a:latin typeface="Times New Roman" pitchFamily="18" charset="0"/>
                <a:cs typeface="Times New Roman" pitchFamily="18" charset="0"/>
              </a:rPr>
              <a:t>, de </a:t>
            </a:r>
            <a:r>
              <a:rPr lang="it-IT" b="1" i="1" dirty="0">
                <a:latin typeface="Times New Roman" pitchFamily="18" charset="0"/>
                <a:cs typeface="Times New Roman" pitchFamily="18" charset="0"/>
              </a:rPr>
              <a:t>Vibrio cholerae</a:t>
            </a:r>
            <a:r>
              <a:rPr lang="it-IT" dirty="0">
                <a:latin typeface="Times New Roman" pitchFamily="18" charset="0"/>
                <a:cs typeface="Times New Roman" pitchFamily="18" charset="0"/>
              </a:rPr>
              <a:t>, d' </a:t>
            </a:r>
            <a:r>
              <a:rPr lang="it-IT" b="1" i="1" dirty="0">
                <a:latin typeface="Times New Roman" pitchFamily="18" charset="0"/>
                <a:cs typeface="Times New Roman" pitchFamily="18" charset="0"/>
              </a:rPr>
              <a:t>E. coli </a:t>
            </a:r>
            <a:r>
              <a:rPr lang="it-IT" b="1" dirty="0">
                <a:latin typeface="Times New Roman" pitchFamily="18" charset="0"/>
                <a:cs typeface="Times New Roman" pitchFamily="18" charset="0"/>
              </a:rPr>
              <a:t>(LT, ST</a:t>
            </a:r>
            <a:r>
              <a:rPr lang="it-IT" dirty="0">
                <a:latin typeface="Times New Roman" pitchFamily="18" charset="0"/>
                <a:cs typeface="Times New Roman" pitchFamily="18" charset="0"/>
              </a:rPr>
              <a:t>).</a:t>
            </a: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7896901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just">
              <a:lnSpc>
                <a:spcPct val="170000"/>
              </a:lnSpc>
            </a:pPr>
            <a:r>
              <a:rPr lang="fr-FR" b="1" dirty="0" err="1">
                <a:latin typeface="Times New Roman" pitchFamily="18" charset="0"/>
                <a:cs typeface="Times New Roman" pitchFamily="18" charset="0"/>
              </a:rPr>
              <a:t>Immunocapture</a:t>
            </a:r>
            <a:r>
              <a:rPr lang="fr-FR" b="1" dirty="0">
                <a:latin typeface="Times New Roman" pitchFamily="18" charset="0"/>
                <a:cs typeface="Times New Roman" pitchFamily="18" charset="0"/>
              </a:rPr>
              <a:t> (ou </a:t>
            </a:r>
            <a:r>
              <a:rPr lang="fr-FR" b="1" dirty="0" err="1">
                <a:latin typeface="Times New Roman" pitchFamily="18" charset="0"/>
                <a:cs typeface="Times New Roman" pitchFamily="18" charset="0"/>
              </a:rPr>
              <a:t>immunochromatographie</a:t>
            </a:r>
            <a:r>
              <a:rPr lang="fr-FR" b="1" dirty="0">
                <a:latin typeface="Times New Roman" pitchFamily="18" charset="0"/>
                <a:cs typeface="Times New Roman" pitchFamily="18" charset="0"/>
              </a:rPr>
              <a:t>) sur membrane</a:t>
            </a:r>
          </a:p>
          <a:p>
            <a:pPr algn="just">
              <a:lnSpc>
                <a:spcPct val="170000"/>
              </a:lnSpc>
            </a:pPr>
            <a:r>
              <a:rPr lang="fr-FR" dirty="0">
                <a:latin typeface="Times New Roman" pitchFamily="18" charset="0"/>
                <a:cs typeface="Times New Roman" pitchFamily="18" charset="0"/>
              </a:rPr>
              <a:t>L'échantillon à tester est déposé à l'une des extrémités d'une membrane de nitrocellulose. Si l'antigène recherché est présent, il se lie avec les anticorps de lapin spécifiques marqués à l'or colloïdal. Sous l'effet d'un tampon de </a:t>
            </a:r>
            <a:r>
              <a:rPr lang="fr-FR" dirty="0" err="1">
                <a:latin typeface="Times New Roman" pitchFamily="18" charset="0"/>
                <a:cs typeface="Times New Roman" pitchFamily="18" charset="0"/>
              </a:rPr>
              <a:t>lysemigration</a:t>
            </a:r>
            <a:r>
              <a:rPr lang="fr-FR" dirty="0">
                <a:latin typeface="Times New Roman" pitchFamily="18" charset="0"/>
                <a:cs typeface="Times New Roman" pitchFamily="18" charset="0"/>
              </a:rPr>
              <a:t>, les complexes antigène–anticorps migrent par capillarité et sont arrêtés par des anticorps de capture fixés sur la membrane. Un résultat positif se traduit par l'apparition d'une ligne colorée. Un contrôle interne permet de valider chaque test.</a:t>
            </a:r>
          </a:p>
          <a:p>
            <a:pPr algn="just">
              <a:lnSpc>
                <a:spcPct val="170000"/>
              </a:lnSpc>
            </a:pPr>
            <a:r>
              <a:rPr lang="fr-FR" dirty="0">
                <a:latin typeface="Times New Roman" pitchFamily="18" charset="0"/>
                <a:cs typeface="Times New Roman" pitchFamily="18" charset="0"/>
              </a:rPr>
              <a:t>Certaines recherches relèvent de la routine : </a:t>
            </a:r>
            <a:r>
              <a:rPr lang="fr-FR" b="1" dirty="0">
                <a:latin typeface="Times New Roman" pitchFamily="18" charset="0"/>
                <a:cs typeface="Times New Roman" pitchFamily="18" charset="0"/>
              </a:rPr>
              <a:t>antigènes </a:t>
            </a:r>
            <a:r>
              <a:rPr lang="fr-FR" b="1" dirty="0" err="1">
                <a:latin typeface="Times New Roman" pitchFamily="18" charset="0"/>
                <a:cs typeface="Times New Roman" pitchFamily="18" charset="0"/>
              </a:rPr>
              <a:t>legionelles</a:t>
            </a:r>
            <a:r>
              <a:rPr lang="fr-FR" b="1" dirty="0">
                <a:latin typeface="Times New Roman" pitchFamily="18" charset="0"/>
                <a:cs typeface="Times New Roman" pitchFamily="18" charset="0"/>
              </a:rPr>
              <a:t> et pneumocoques </a:t>
            </a:r>
            <a:r>
              <a:rPr lang="fr-FR" dirty="0">
                <a:latin typeface="Times New Roman" pitchFamily="18" charset="0"/>
                <a:cs typeface="Times New Roman" pitchFamily="18" charset="0"/>
              </a:rPr>
              <a:t>sur </a:t>
            </a:r>
            <a:r>
              <a:rPr lang="fr-FR" b="1" dirty="0">
                <a:latin typeface="Times New Roman" pitchFamily="18" charset="0"/>
                <a:cs typeface="Times New Roman" pitchFamily="18" charset="0"/>
              </a:rPr>
              <a:t>urines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toxines</a:t>
            </a:r>
            <a:r>
              <a:rPr lang="fr-FR" dirty="0">
                <a:latin typeface="Times New Roman" pitchFamily="18" charset="0"/>
                <a:cs typeface="Times New Roman" pitchFamily="18" charset="0"/>
              </a:rPr>
              <a:t> de </a:t>
            </a:r>
            <a:r>
              <a:rPr lang="fr-FR" b="1" i="1" dirty="0">
                <a:latin typeface="Times New Roman" pitchFamily="18" charset="0"/>
                <a:cs typeface="Times New Roman" pitchFamily="18" charset="0"/>
              </a:rPr>
              <a:t>Clostridium difficile </a:t>
            </a:r>
            <a:r>
              <a:rPr lang="fr-FR" b="1" dirty="0">
                <a:latin typeface="Times New Roman" pitchFamily="18" charset="0"/>
                <a:cs typeface="Times New Roman" pitchFamily="18" charset="0"/>
              </a:rPr>
              <a:t>sur selles</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antigènes de groupe A de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pyogenes</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prélèvements de </a:t>
            </a:r>
            <a:r>
              <a:rPr lang="fr-FR" b="1" dirty="0">
                <a:latin typeface="Times New Roman" pitchFamily="18" charset="0"/>
                <a:cs typeface="Times New Roman" pitchFamily="18" charset="0"/>
              </a:rPr>
              <a:t>gorge </a:t>
            </a:r>
            <a:r>
              <a:rPr lang="fr-FR" dirty="0">
                <a:latin typeface="Times New Roman" pitchFamily="18" charset="0"/>
                <a:cs typeface="Times New Roman" pitchFamily="18" charset="0"/>
              </a:rPr>
              <a:t>et </a:t>
            </a:r>
            <a:r>
              <a:rPr lang="fr-FR" b="1" dirty="0">
                <a:latin typeface="Times New Roman" pitchFamily="18" charset="0"/>
                <a:cs typeface="Times New Roman" pitchFamily="18" charset="0"/>
              </a:rPr>
              <a:t>de groupe B </a:t>
            </a:r>
            <a:r>
              <a:rPr lang="fr-FR" dirty="0">
                <a:latin typeface="Times New Roman" pitchFamily="18" charset="0"/>
                <a:cs typeface="Times New Roman" pitchFamily="18" charset="0"/>
              </a:rPr>
              <a:t>de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agalactiae</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prélèvements </a:t>
            </a:r>
            <a:r>
              <a:rPr lang="fr-FR" b="1" dirty="0">
                <a:latin typeface="Times New Roman" pitchFamily="18" charset="0"/>
                <a:cs typeface="Times New Roman" pitchFamily="18" charset="0"/>
              </a:rPr>
              <a:t>génitaux </a:t>
            </a:r>
            <a:r>
              <a:rPr lang="fr-FR" dirty="0">
                <a:latin typeface="Times New Roman" pitchFamily="18" charset="0"/>
                <a:cs typeface="Times New Roman" pitchFamily="18" charset="0"/>
              </a:rPr>
              <a:t>ou </a:t>
            </a:r>
            <a:r>
              <a:rPr lang="fr-FR" b="1" dirty="0">
                <a:latin typeface="Times New Roman" pitchFamily="18" charset="0"/>
                <a:cs typeface="Times New Roman" pitchFamily="18" charset="0"/>
              </a:rPr>
              <a:t>mère–enfant</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dans les </a:t>
            </a:r>
            <a:r>
              <a:rPr lang="fr-FR" b="1" dirty="0">
                <a:latin typeface="Times New Roman" pitchFamily="18" charset="0"/>
                <a:cs typeface="Times New Roman" pitchFamily="18" charset="0"/>
              </a:rPr>
              <a:t>selles</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Chlamydia </a:t>
            </a:r>
            <a:r>
              <a:rPr lang="fr-FR" b="1" i="1" dirty="0" err="1">
                <a:latin typeface="Times New Roman" pitchFamily="18" charset="0"/>
                <a:cs typeface="Times New Roman" pitchFamily="18" charset="0"/>
              </a:rPr>
              <a:t>trachomatis</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 </a:t>
            </a:r>
            <a:r>
              <a:rPr lang="fr-FR" b="1" dirty="0">
                <a:latin typeface="Times New Roman" pitchFamily="18" charset="0"/>
                <a:cs typeface="Times New Roman" pitchFamily="18" charset="0"/>
              </a:rPr>
              <a:t>d'</a:t>
            </a:r>
            <a:r>
              <a:rPr lang="fr-FR" b="1" dirty="0" err="1">
                <a:latin typeface="Times New Roman" pitchFamily="18" charset="0"/>
                <a:cs typeface="Times New Roman" pitchFamily="18" charset="0"/>
              </a:rPr>
              <a:t>endocol</a:t>
            </a:r>
            <a:r>
              <a:rPr lang="fr-FR" b="1" dirty="0">
                <a:latin typeface="Times New Roman" pitchFamily="18" charset="0"/>
                <a:cs typeface="Times New Roman" pitchFamily="18" charset="0"/>
              </a:rPr>
              <a:t>.</a:t>
            </a:r>
          </a:p>
        </p:txBody>
      </p:sp>
    </p:spTree>
    <p:extLst>
      <p:ext uri="{BB962C8B-B14F-4D97-AF65-F5344CB8AC3E}">
        <p14:creationId xmlns:p14="http://schemas.microsoft.com/office/powerpoint/2010/main" val="62084140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77500" lnSpcReduction="20000"/>
          </a:bodyPr>
          <a:lstStyle/>
          <a:p>
            <a:pPr algn="just">
              <a:lnSpc>
                <a:spcPct val="170000"/>
              </a:lnSpc>
            </a:pPr>
            <a:r>
              <a:rPr lang="fr-FR" b="1" dirty="0" err="1">
                <a:latin typeface="Times New Roman" pitchFamily="18" charset="0"/>
                <a:cs typeface="Times New Roman" pitchFamily="18" charset="0"/>
              </a:rPr>
              <a:t>Immunotransfert</a:t>
            </a:r>
            <a:r>
              <a:rPr lang="fr-FR" b="1" dirty="0">
                <a:latin typeface="Times New Roman" pitchFamily="18" charset="0"/>
                <a:cs typeface="Times New Roman" pitchFamily="18" charset="0"/>
              </a:rPr>
              <a:t> ou </a:t>
            </a:r>
            <a:r>
              <a:rPr lang="fr-FR" b="1" dirty="0" err="1">
                <a:latin typeface="Times New Roman" pitchFamily="18" charset="0"/>
                <a:cs typeface="Times New Roman" pitchFamily="18" charset="0"/>
              </a:rPr>
              <a:t>Immunoempreinte</a:t>
            </a:r>
            <a:r>
              <a:rPr lang="fr-FR" b="1" dirty="0">
                <a:latin typeface="Times New Roman" pitchFamily="18" charset="0"/>
                <a:cs typeface="Times New Roman" pitchFamily="18" charset="0"/>
              </a:rPr>
              <a:t> ou Western blot</a:t>
            </a:r>
          </a:p>
          <a:p>
            <a:pPr algn="just">
              <a:lnSpc>
                <a:spcPct val="170000"/>
              </a:lnSpc>
            </a:pPr>
            <a:r>
              <a:rPr lang="fr-FR" i="1" dirty="0">
                <a:latin typeface="Times New Roman" pitchFamily="18" charset="0"/>
                <a:cs typeface="Times New Roman" pitchFamily="18" charset="0"/>
              </a:rPr>
              <a:t>1er tps </a:t>
            </a:r>
            <a:r>
              <a:rPr lang="fr-FR" dirty="0">
                <a:latin typeface="Times New Roman" pitchFamily="18" charset="0"/>
                <a:cs typeface="Times New Roman" pitchFamily="18" charset="0"/>
              </a:rPr>
              <a:t>: séparation </a:t>
            </a:r>
            <a:r>
              <a:rPr lang="fr-FR" dirty="0" err="1">
                <a:latin typeface="Times New Roman" pitchFamily="18" charset="0"/>
                <a:cs typeface="Times New Roman" pitchFamily="18" charset="0"/>
              </a:rPr>
              <a:t>électrophorétique</a:t>
            </a:r>
            <a:r>
              <a:rPr lang="fr-FR" dirty="0">
                <a:latin typeface="Times New Roman" pitchFamily="18" charset="0"/>
                <a:cs typeface="Times New Roman" pitchFamily="18" charset="0"/>
              </a:rPr>
              <a:t> des protéines en gel de polyacrylamide</a:t>
            </a:r>
          </a:p>
          <a:p>
            <a:pPr algn="just">
              <a:lnSpc>
                <a:spcPct val="170000"/>
              </a:lnSpc>
            </a:pPr>
            <a:r>
              <a:rPr lang="fr-FR" i="1" dirty="0">
                <a:latin typeface="Times New Roman" pitchFamily="18" charset="0"/>
                <a:cs typeface="Times New Roman" pitchFamily="18" charset="0"/>
              </a:rPr>
              <a:t>2ème tps </a:t>
            </a:r>
            <a:r>
              <a:rPr lang="fr-FR" dirty="0">
                <a:latin typeface="Times New Roman" pitchFamily="18" charset="0"/>
                <a:cs typeface="Times New Roman" pitchFamily="18" charset="0"/>
              </a:rPr>
              <a:t>: transfert électrique de ces protéines sur une feuille de nitrocellulose</a:t>
            </a:r>
          </a:p>
          <a:p>
            <a:pPr algn="just">
              <a:lnSpc>
                <a:spcPct val="170000"/>
              </a:lnSpc>
            </a:pPr>
            <a:r>
              <a:rPr lang="fr-FR" i="1" dirty="0">
                <a:latin typeface="Times New Roman" pitchFamily="18" charset="0"/>
                <a:cs typeface="Times New Roman" pitchFamily="18" charset="0"/>
              </a:rPr>
              <a:t>3ème tps : </a:t>
            </a:r>
            <a:r>
              <a:rPr lang="fr-FR" dirty="0">
                <a:latin typeface="Times New Roman" pitchFamily="18" charset="0"/>
                <a:cs typeface="Times New Roman" pitchFamily="18" charset="0"/>
              </a:rPr>
              <a:t>révélation immunologique : des sérums contenant des </a:t>
            </a:r>
            <a:r>
              <a:rPr lang="fr-FR" dirty="0" err="1">
                <a:latin typeface="Times New Roman" pitchFamily="18" charset="0"/>
                <a:cs typeface="Times New Roman" pitchFamily="18" charset="0"/>
              </a:rPr>
              <a:t>Ac</a:t>
            </a:r>
            <a:r>
              <a:rPr lang="fr-FR" dirty="0">
                <a:latin typeface="Times New Roman" pitchFamily="18" charset="0"/>
                <a:cs typeface="Times New Roman" pitchFamily="18" charset="0"/>
              </a:rPr>
              <a:t> sont appliqués sur la nitrocellulose / lavage / les </a:t>
            </a:r>
            <a:r>
              <a:rPr lang="fr-FR" dirty="0" err="1">
                <a:latin typeface="Times New Roman" pitchFamily="18" charset="0"/>
                <a:cs typeface="Times New Roman" pitchFamily="18" charset="0"/>
              </a:rPr>
              <a:t>Ac</a:t>
            </a:r>
            <a:r>
              <a:rPr lang="fr-FR" dirty="0">
                <a:latin typeface="Times New Roman" pitchFamily="18" charset="0"/>
                <a:cs typeface="Times New Roman" pitchFamily="18" charset="0"/>
              </a:rPr>
              <a:t>, fixés sur les bandes protéiniques sont révélés par une </a:t>
            </a:r>
            <a:r>
              <a:rPr lang="fr-FR" dirty="0" err="1">
                <a:latin typeface="Times New Roman" pitchFamily="18" charset="0"/>
                <a:cs typeface="Times New Roman" pitchFamily="18" charset="0"/>
              </a:rPr>
              <a:t>antiglobuline</a:t>
            </a:r>
            <a:r>
              <a:rPr lang="fr-FR" dirty="0">
                <a:latin typeface="Times New Roman" pitchFamily="18" charset="0"/>
                <a:cs typeface="Times New Roman" pitchFamily="18" charset="0"/>
              </a:rPr>
              <a:t> marquée par une enzyme (on ajoute son substrat= réaction colorée) ou par un radioélément (autoradiographie).</a:t>
            </a:r>
          </a:p>
          <a:p>
            <a:pPr marL="0" indent="0" algn="just">
              <a:lnSpc>
                <a:spcPct val="170000"/>
              </a:lnSpc>
              <a:buNone/>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8324516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476672"/>
          </a:xfrm>
        </p:spPr>
        <p:txBody>
          <a:bodyPr>
            <a:noAutofit/>
          </a:bodyPr>
          <a:lstStyle/>
          <a:p>
            <a:r>
              <a:rPr lang="fr-FR" sz="3600" b="1" dirty="0">
                <a:latin typeface="Times New Roman" pitchFamily="18" charset="0"/>
                <a:cs typeface="Times New Roman" pitchFamily="18" charset="0"/>
              </a:rPr>
              <a:t>Antigènes recherchés</a:t>
            </a:r>
            <a:endParaRPr lang="fr-FR" sz="36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620688"/>
            <a:ext cx="9144000" cy="6237312"/>
          </a:xfrm>
        </p:spPr>
        <p:txBody>
          <a:bodyPr>
            <a:normAutofit/>
          </a:bodyPr>
          <a:lstStyle/>
          <a:p>
            <a:pPr algn="just">
              <a:lnSpc>
                <a:spcPct val="170000"/>
              </a:lnSpc>
            </a:pPr>
            <a:r>
              <a:rPr lang="fr-FR" sz="2100" dirty="0">
                <a:latin typeface="Times New Roman" pitchFamily="18" charset="0"/>
                <a:cs typeface="Times New Roman" pitchFamily="18" charset="0"/>
              </a:rPr>
              <a:t>Les antigènes tels que </a:t>
            </a:r>
            <a:r>
              <a:rPr lang="fr-FR" sz="2100" b="1" dirty="0">
                <a:latin typeface="Times New Roman" pitchFamily="18" charset="0"/>
                <a:cs typeface="Times New Roman" pitchFamily="18" charset="0"/>
              </a:rPr>
              <a:t>flagelles, </a:t>
            </a:r>
            <a:r>
              <a:rPr lang="fr-FR" sz="2100" b="1" dirty="0" err="1">
                <a:latin typeface="Times New Roman" pitchFamily="18" charset="0"/>
                <a:cs typeface="Times New Roman" pitchFamily="18" charset="0"/>
              </a:rPr>
              <a:t>pili</a:t>
            </a:r>
            <a:r>
              <a:rPr lang="fr-FR" sz="2100" b="1" dirty="0">
                <a:latin typeface="Times New Roman" pitchFamily="18" charset="0"/>
                <a:cs typeface="Times New Roman" pitchFamily="18" charset="0"/>
              </a:rPr>
              <a:t>, protéines de surface (</a:t>
            </a:r>
            <a:r>
              <a:rPr lang="fr-FR" sz="2100" b="1" i="1" dirty="0" err="1">
                <a:latin typeface="Times New Roman" pitchFamily="18" charset="0"/>
                <a:cs typeface="Times New Roman" pitchFamily="18" charset="0"/>
              </a:rPr>
              <a:t>outer</a:t>
            </a:r>
            <a:r>
              <a:rPr lang="fr-FR" sz="2100" b="1" i="1" dirty="0">
                <a:latin typeface="Times New Roman" pitchFamily="18" charset="0"/>
                <a:cs typeface="Times New Roman" pitchFamily="18" charset="0"/>
              </a:rPr>
              <a:t> membranes </a:t>
            </a:r>
            <a:r>
              <a:rPr lang="fr-FR" sz="2100" b="1" dirty="0">
                <a:latin typeface="Times New Roman" pitchFamily="18" charset="0"/>
                <a:cs typeface="Times New Roman" pitchFamily="18" charset="0"/>
              </a:rPr>
              <a:t>[OM]), acides </a:t>
            </a:r>
            <a:r>
              <a:rPr lang="fr-FR" sz="2100" b="1" dirty="0" err="1">
                <a:latin typeface="Times New Roman" pitchFamily="18" charset="0"/>
                <a:cs typeface="Times New Roman" pitchFamily="18" charset="0"/>
              </a:rPr>
              <a:t>teichoïques</a:t>
            </a:r>
            <a:r>
              <a:rPr lang="fr-FR" sz="2100" b="1" dirty="0">
                <a:latin typeface="Times New Roman" pitchFamily="18" charset="0"/>
                <a:cs typeface="Times New Roman" pitchFamily="18" charset="0"/>
              </a:rPr>
              <a:t> </a:t>
            </a:r>
            <a:r>
              <a:rPr lang="fr-FR" sz="2100" dirty="0">
                <a:latin typeface="Times New Roman" pitchFamily="18" charset="0"/>
                <a:cs typeface="Times New Roman" pitchFamily="18" charset="0"/>
              </a:rPr>
              <a:t>ont donné lieu, jusqu'à maintenant, à peu de développements dans une perspective de diagnostic. </a:t>
            </a:r>
          </a:p>
          <a:p>
            <a:pPr algn="just">
              <a:lnSpc>
                <a:spcPct val="170000"/>
              </a:lnSpc>
            </a:pPr>
            <a:r>
              <a:rPr lang="fr-FR" sz="2100" dirty="0">
                <a:latin typeface="Times New Roman" pitchFamily="18" charset="0"/>
                <a:cs typeface="Times New Roman" pitchFamily="18" charset="0"/>
              </a:rPr>
              <a:t>Toutefois, des publications récentes font état de résultats encourageants dans la recherche de </a:t>
            </a:r>
            <a:r>
              <a:rPr lang="fr-FR" sz="2100" b="1" dirty="0">
                <a:latin typeface="Times New Roman" pitchFamily="18" charset="0"/>
                <a:cs typeface="Times New Roman" pitchFamily="18" charset="0"/>
              </a:rPr>
              <a:t>protéines OM d'</a:t>
            </a:r>
            <a:r>
              <a:rPr lang="fr-FR" sz="2100" b="1" i="1" dirty="0" err="1">
                <a:latin typeface="Times New Roman" pitchFamily="18" charset="0"/>
                <a:cs typeface="Times New Roman" pitchFamily="18" charset="0"/>
              </a:rPr>
              <a:t>Haemophilus</a:t>
            </a:r>
            <a:r>
              <a:rPr lang="fr-FR" sz="2100" i="1" dirty="0">
                <a:latin typeface="Times New Roman" pitchFamily="18" charset="0"/>
                <a:cs typeface="Times New Roman" pitchFamily="18" charset="0"/>
              </a:rPr>
              <a:t> </a:t>
            </a:r>
            <a:r>
              <a:rPr lang="fr-FR" sz="2100" dirty="0">
                <a:latin typeface="Times New Roman" pitchFamily="18" charset="0"/>
                <a:cs typeface="Times New Roman" pitchFamily="18" charset="0"/>
              </a:rPr>
              <a:t>et d'antigènes </a:t>
            </a:r>
            <a:r>
              <a:rPr lang="fr-FR" sz="2100" b="1" dirty="0">
                <a:latin typeface="Times New Roman" pitchFamily="18" charset="0"/>
                <a:cs typeface="Times New Roman" pitchFamily="18" charset="0"/>
              </a:rPr>
              <a:t>flagellaires de </a:t>
            </a:r>
            <a:r>
              <a:rPr lang="fr-FR" sz="2100" b="1" i="1" dirty="0">
                <a:latin typeface="Times New Roman" pitchFamily="18" charset="0"/>
                <a:cs typeface="Times New Roman" pitchFamily="18" charset="0"/>
              </a:rPr>
              <a:t>Salmonella</a:t>
            </a:r>
            <a:r>
              <a:rPr lang="fr-FR" sz="2100" dirty="0">
                <a:latin typeface="Times New Roman" pitchFamily="18" charset="0"/>
                <a:cs typeface="Times New Roman" pitchFamily="18" charset="0"/>
              </a:rPr>
              <a:t>. Les antigènes </a:t>
            </a:r>
            <a:r>
              <a:rPr lang="fr-FR" sz="2100" b="1" dirty="0">
                <a:latin typeface="Times New Roman" pitchFamily="18" charset="0"/>
                <a:cs typeface="Times New Roman" pitchFamily="18" charset="0"/>
              </a:rPr>
              <a:t>capsulaires polysaccharidiques des pneumocoques, </a:t>
            </a:r>
            <a:r>
              <a:rPr lang="fr-FR" sz="2100" b="1" i="1" dirty="0" err="1">
                <a:latin typeface="Times New Roman" pitchFamily="18" charset="0"/>
                <a:cs typeface="Times New Roman" pitchFamily="18" charset="0"/>
              </a:rPr>
              <a:t>Haemophilus</a:t>
            </a:r>
            <a:r>
              <a:rPr lang="fr-FR" sz="2100" b="1" dirty="0">
                <a:latin typeface="Times New Roman" pitchFamily="18" charset="0"/>
                <a:cs typeface="Times New Roman" pitchFamily="18" charset="0"/>
              </a:rPr>
              <a:t>, méningocoques</a:t>
            </a:r>
            <a:r>
              <a:rPr lang="fr-FR" sz="2100" dirty="0">
                <a:latin typeface="Times New Roman" pitchFamily="18" charset="0"/>
                <a:cs typeface="Times New Roman" pitchFamily="18" charset="0"/>
              </a:rPr>
              <a:t> sont les plus couramment recherchés. Des travaux ont aussi porté sur l'antigène </a:t>
            </a:r>
            <a:r>
              <a:rPr lang="fr-FR" sz="2100" b="1" dirty="0">
                <a:latin typeface="Times New Roman" pitchFamily="18" charset="0"/>
                <a:cs typeface="Times New Roman" pitchFamily="18" charset="0"/>
              </a:rPr>
              <a:t>Vi de </a:t>
            </a:r>
            <a:r>
              <a:rPr lang="fr-FR" sz="2100" b="1" i="1" dirty="0">
                <a:latin typeface="Times New Roman" pitchFamily="18" charset="0"/>
                <a:cs typeface="Times New Roman" pitchFamily="18" charset="0"/>
              </a:rPr>
              <a:t>Salmonella </a:t>
            </a:r>
            <a:r>
              <a:rPr lang="fr-FR" sz="2100" b="1" dirty="0" err="1">
                <a:latin typeface="Times New Roman" pitchFamily="18" charset="0"/>
                <a:cs typeface="Times New Roman" pitchFamily="18" charset="0"/>
              </a:rPr>
              <a:t>Typhi</a:t>
            </a:r>
            <a:r>
              <a:rPr lang="fr-FR" sz="2100" dirty="0">
                <a:latin typeface="Times New Roman" pitchFamily="18" charset="0"/>
                <a:cs typeface="Times New Roman" pitchFamily="18" charset="0"/>
              </a:rPr>
              <a:t>. Le </a:t>
            </a:r>
            <a:r>
              <a:rPr lang="fr-FR" sz="2100" b="1" dirty="0">
                <a:latin typeface="Times New Roman" pitchFamily="18" charset="0"/>
                <a:cs typeface="Times New Roman" pitchFamily="18" charset="0"/>
              </a:rPr>
              <a:t>polyoside C des streptocoques</a:t>
            </a:r>
            <a:r>
              <a:rPr lang="fr-FR" sz="2100" dirty="0">
                <a:latin typeface="Times New Roman" pitchFamily="18" charset="0"/>
                <a:cs typeface="Times New Roman" pitchFamily="18" charset="0"/>
              </a:rPr>
              <a:t>, constituant de la paroi, peut aussi être détecté (surtout streptocoques A et B et récemment </a:t>
            </a:r>
            <a:r>
              <a:rPr lang="fr-FR" sz="2100" i="1" dirty="0">
                <a:latin typeface="Times New Roman" pitchFamily="18" charset="0"/>
                <a:cs typeface="Times New Roman" pitchFamily="18" charset="0"/>
              </a:rPr>
              <a:t>Streptococcus </a:t>
            </a:r>
            <a:r>
              <a:rPr lang="fr-FR" sz="2100" i="1" dirty="0" err="1">
                <a:latin typeface="Times New Roman" pitchFamily="18" charset="0"/>
                <a:cs typeface="Times New Roman" pitchFamily="18" charset="0"/>
              </a:rPr>
              <a:t>pneumoniae</a:t>
            </a:r>
            <a:r>
              <a:rPr lang="fr-FR" sz="2100" i="1" dirty="0">
                <a:latin typeface="Times New Roman" pitchFamily="18" charset="0"/>
                <a:cs typeface="Times New Roman" pitchFamily="18" charset="0"/>
              </a:rPr>
              <a:t> </a:t>
            </a:r>
            <a:r>
              <a:rPr lang="fr-FR" sz="2100" dirty="0">
                <a:latin typeface="Times New Roman" pitchFamily="18" charset="0"/>
                <a:cs typeface="Times New Roman" pitchFamily="18" charset="0"/>
              </a:rPr>
              <a:t>).</a:t>
            </a:r>
          </a:p>
          <a:p>
            <a:pPr algn="just">
              <a:lnSpc>
                <a:spcPct val="170000"/>
              </a:lnSpc>
            </a:pPr>
            <a:r>
              <a:rPr lang="fr-FR" sz="2100" dirty="0">
                <a:latin typeface="Times New Roman" pitchFamily="18" charset="0"/>
                <a:cs typeface="Times New Roman" pitchFamily="18" charset="0"/>
              </a:rPr>
              <a:t>La recherche de </a:t>
            </a:r>
            <a:r>
              <a:rPr lang="fr-FR" sz="2100" b="1" dirty="0">
                <a:latin typeface="Times New Roman" pitchFamily="18" charset="0"/>
                <a:cs typeface="Times New Roman" pitchFamily="18" charset="0"/>
              </a:rPr>
              <a:t>toxines</a:t>
            </a:r>
            <a:r>
              <a:rPr lang="fr-FR" sz="2100" dirty="0">
                <a:latin typeface="Times New Roman" pitchFamily="18" charset="0"/>
                <a:cs typeface="Times New Roman" pitchFamily="18" charset="0"/>
              </a:rPr>
              <a:t> de nature protéique connaît de récents développements.</a:t>
            </a:r>
          </a:p>
        </p:txBody>
      </p:sp>
    </p:spTree>
    <p:extLst>
      <p:ext uri="{BB962C8B-B14F-4D97-AF65-F5344CB8AC3E}">
        <p14:creationId xmlns:p14="http://schemas.microsoft.com/office/powerpoint/2010/main" val="38796071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07504" y="116632"/>
            <a:ext cx="9036496" cy="6624736"/>
          </a:xfrm>
        </p:spPr>
        <p:txBody>
          <a:bodyPr>
            <a:normAutofit/>
          </a:bodyPr>
          <a:lstStyle/>
          <a:p>
            <a:pPr algn="just">
              <a:lnSpc>
                <a:spcPct val="150000"/>
              </a:lnSpc>
            </a:pPr>
            <a:r>
              <a:rPr lang="fr-FR" dirty="0">
                <a:latin typeface="Times New Roman" pitchFamily="18" charset="0"/>
                <a:cs typeface="Times New Roman" pitchFamily="18" charset="0"/>
              </a:rPr>
              <a:t>D'autres recherches, peuvent être appelées à des développements tels que la </a:t>
            </a:r>
            <a:r>
              <a:rPr lang="fr-FR" b="1" dirty="0">
                <a:latin typeface="Times New Roman" pitchFamily="18" charset="0"/>
                <a:cs typeface="Times New Roman" pitchFamily="18" charset="0"/>
              </a:rPr>
              <a:t>toxine diphtérique </a:t>
            </a:r>
            <a:r>
              <a:rPr lang="fr-FR" dirty="0">
                <a:latin typeface="Times New Roman" pitchFamily="18" charset="0"/>
                <a:cs typeface="Times New Roman" pitchFamily="18" charset="0"/>
              </a:rPr>
              <a:t>sur prélèvements de </a:t>
            </a:r>
            <a:r>
              <a:rPr lang="fr-FR" b="1" dirty="0">
                <a:latin typeface="Times New Roman" pitchFamily="18" charset="0"/>
                <a:cs typeface="Times New Roman" pitchFamily="18" charset="0"/>
              </a:rPr>
              <a:t>gorge</a:t>
            </a:r>
            <a:r>
              <a:rPr lang="fr-FR" dirty="0">
                <a:latin typeface="Times New Roman" pitchFamily="18" charset="0"/>
                <a:cs typeface="Times New Roman" pitchFamily="18" charset="0"/>
              </a:rPr>
              <a:t>, antigène </a:t>
            </a:r>
            <a:r>
              <a:rPr lang="fr-FR" b="1" dirty="0">
                <a:latin typeface="Times New Roman" pitchFamily="18" charset="0"/>
                <a:cs typeface="Times New Roman" pitchFamily="18" charset="0"/>
              </a:rPr>
              <a:t>F1 de </a:t>
            </a:r>
            <a:r>
              <a:rPr lang="fr-FR" b="1" i="1" dirty="0">
                <a:latin typeface="Times New Roman" pitchFamily="18" charset="0"/>
                <a:cs typeface="Times New Roman" pitchFamily="18" charset="0"/>
              </a:rPr>
              <a:t>Yersinia </a:t>
            </a:r>
            <a:r>
              <a:rPr lang="fr-FR" b="1" i="1" dirty="0" err="1">
                <a:latin typeface="Times New Roman" pitchFamily="18" charset="0"/>
                <a:cs typeface="Times New Roman" pitchFamily="18" charset="0"/>
              </a:rPr>
              <a:t>pestis</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prélèvements bronchiques, de </a:t>
            </a:r>
            <a:r>
              <a:rPr lang="fr-FR" b="1" i="1" dirty="0" err="1">
                <a:latin typeface="Times New Roman" pitchFamily="18" charset="0"/>
                <a:cs typeface="Times New Roman" pitchFamily="18" charset="0"/>
              </a:rPr>
              <a:t>Treponema</a:t>
            </a:r>
            <a:r>
              <a:rPr lang="fr-FR" b="1" i="1" dirty="0">
                <a:latin typeface="Times New Roman" pitchFamily="18" charset="0"/>
                <a:cs typeface="Times New Roman" pitchFamily="18" charset="0"/>
              </a:rPr>
              <a:t> pallidum </a:t>
            </a:r>
            <a:r>
              <a:rPr lang="fr-FR" dirty="0">
                <a:latin typeface="Times New Roman" pitchFamily="18" charset="0"/>
                <a:cs typeface="Times New Roman" pitchFamily="18" charset="0"/>
              </a:rPr>
              <a:t>ou de </a:t>
            </a:r>
            <a:r>
              <a:rPr lang="fr-FR" b="1" i="1" dirty="0" err="1">
                <a:latin typeface="Times New Roman" pitchFamily="18" charset="0"/>
                <a:cs typeface="Times New Roman" pitchFamily="18" charset="0"/>
              </a:rPr>
              <a:t>Neisseria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gonorrhoeae</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prélèvements génitaux.</a:t>
            </a:r>
          </a:p>
        </p:txBody>
      </p:sp>
    </p:spTree>
    <p:extLst>
      <p:ext uri="{BB962C8B-B14F-4D97-AF65-F5344CB8AC3E}">
        <p14:creationId xmlns:p14="http://schemas.microsoft.com/office/powerpoint/2010/main" val="33690050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16632"/>
            <a:ext cx="9144000" cy="6741368"/>
          </a:xfrm>
        </p:spPr>
        <p:txBody>
          <a:bodyPr/>
          <a:lstStyle/>
          <a:p>
            <a:pPr algn="just">
              <a:lnSpc>
                <a:spcPct val="150000"/>
              </a:lnSpc>
            </a:pPr>
            <a:r>
              <a:rPr lang="fr-FR" b="1" dirty="0" err="1">
                <a:latin typeface="Times New Roman" pitchFamily="18" charset="0"/>
                <a:cs typeface="Times New Roman" pitchFamily="18" charset="0"/>
              </a:rPr>
              <a:t>Immuno</a:t>
            </a:r>
            <a:r>
              <a:rPr lang="fr-FR" b="1" dirty="0">
                <a:latin typeface="Times New Roman" pitchFamily="18" charset="0"/>
                <a:cs typeface="Times New Roman" pitchFamily="18" charset="0"/>
              </a:rPr>
              <a:t>-enzymatiques</a:t>
            </a:r>
          </a:p>
          <a:p>
            <a:pPr algn="just">
              <a:lnSpc>
                <a:spcPct val="200000"/>
              </a:lnSpc>
            </a:pPr>
            <a:r>
              <a:rPr lang="fr-FR" dirty="0">
                <a:latin typeface="Times New Roman" pitchFamily="18" charset="0"/>
                <a:cs typeface="Times New Roman" pitchFamily="18" charset="0"/>
              </a:rPr>
              <a:t>Des tests ELISA ont été développés pour la  recherche d'antigènes (</a:t>
            </a:r>
            <a:r>
              <a:rPr lang="fr-FR" b="1" i="1" dirty="0" err="1">
                <a:latin typeface="Times New Roman" pitchFamily="18" charset="0"/>
                <a:cs typeface="Times New Roman" pitchFamily="18" charset="0"/>
              </a:rPr>
              <a:t>Legionella</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dans les urines, toxines de </a:t>
            </a:r>
            <a:r>
              <a:rPr lang="fr-FR" b="1" i="1" dirty="0">
                <a:latin typeface="Times New Roman" pitchFamily="18" charset="0"/>
                <a:cs typeface="Times New Roman" pitchFamily="18" charset="0"/>
              </a:rPr>
              <a:t>Clostridium difficile </a:t>
            </a:r>
            <a:r>
              <a:rPr lang="fr-FR" dirty="0">
                <a:latin typeface="Times New Roman" pitchFamily="18" charset="0"/>
                <a:cs typeface="Times New Roman" pitchFamily="18" charset="0"/>
              </a:rPr>
              <a:t>dans les selles, </a:t>
            </a:r>
            <a:r>
              <a:rPr lang="fr-FR" b="1" i="1" dirty="0">
                <a:latin typeface="Times New Roman" pitchFamily="18" charset="0"/>
                <a:cs typeface="Times New Roman" pitchFamily="18" charset="0"/>
              </a:rPr>
              <a:t>Chlamydia </a:t>
            </a:r>
            <a:r>
              <a:rPr lang="fr-FR" b="1" i="1" dirty="0" err="1">
                <a:latin typeface="Times New Roman" pitchFamily="18" charset="0"/>
                <a:cs typeface="Times New Roman" pitchFamily="18" charset="0"/>
              </a:rPr>
              <a:t>trachomatis</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sur prélèvements génitaux).</a:t>
            </a:r>
          </a:p>
        </p:txBody>
      </p:sp>
    </p:spTree>
    <p:extLst>
      <p:ext uri="{BB962C8B-B14F-4D97-AF65-F5344CB8AC3E}">
        <p14:creationId xmlns:p14="http://schemas.microsoft.com/office/powerpoint/2010/main" val="245337646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99392"/>
            <a:ext cx="8229600" cy="504056"/>
          </a:xfrm>
        </p:spPr>
        <p:txBody>
          <a:bodyPr>
            <a:normAutofit fontScale="90000"/>
          </a:bodyPr>
          <a:lstStyle/>
          <a:p>
            <a:r>
              <a:rPr lang="fr-FR" sz="2800" b="1" dirty="0">
                <a:latin typeface="Times New Roman" pitchFamily="18" charset="0"/>
                <a:cs typeface="Times New Roman" pitchFamily="18" charset="0"/>
              </a:rPr>
              <a:t>Trousses commerciales</a:t>
            </a:r>
            <a:endParaRPr lang="fr-FR" sz="28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0" y="332656"/>
            <a:ext cx="9144000" cy="6525344"/>
          </a:xfrm>
        </p:spPr>
        <p:txBody>
          <a:bodyPr>
            <a:normAutofit fontScale="85000" lnSpcReduction="10000"/>
          </a:bodyPr>
          <a:lstStyle/>
          <a:p>
            <a:pPr algn="just">
              <a:lnSpc>
                <a:spcPct val="170000"/>
              </a:lnSpc>
            </a:pPr>
            <a:r>
              <a:rPr lang="fr-FR" b="1" i="1" u="sng" dirty="0">
                <a:latin typeface="Times New Roman" pitchFamily="18" charset="0"/>
                <a:cs typeface="Times New Roman" pitchFamily="18" charset="0"/>
              </a:rPr>
              <a:t>Chlamydia </a:t>
            </a:r>
            <a:r>
              <a:rPr lang="fr-FR" b="1" i="1" u="sng" dirty="0" err="1">
                <a:latin typeface="Times New Roman" pitchFamily="18" charset="0"/>
                <a:cs typeface="Times New Roman" pitchFamily="18" charset="0"/>
              </a:rPr>
              <a:t>trachomatis</a:t>
            </a:r>
            <a:endParaRPr lang="fr-FR" b="1" i="1" u="sng" dirty="0">
              <a:latin typeface="Times New Roman" pitchFamily="18" charset="0"/>
              <a:cs typeface="Times New Roman" pitchFamily="18" charset="0"/>
            </a:endParaRPr>
          </a:p>
          <a:p>
            <a:pPr algn="just">
              <a:lnSpc>
                <a:spcPct val="170000"/>
              </a:lnSpc>
            </a:pPr>
            <a:r>
              <a:rPr lang="fr-FR" dirty="0">
                <a:latin typeface="Times New Roman" pitchFamily="18" charset="0"/>
                <a:cs typeface="Times New Roman" pitchFamily="18" charset="0"/>
              </a:rPr>
              <a:t>Les antigènes recherchés sont à l'aide d'anticorps </a:t>
            </a:r>
            <a:r>
              <a:rPr lang="fr-FR" dirty="0" err="1">
                <a:latin typeface="Times New Roman" pitchFamily="18" charset="0"/>
                <a:cs typeface="Times New Roman" pitchFamily="18" charset="0"/>
              </a:rPr>
              <a:t>polyclonaux</a:t>
            </a:r>
            <a:r>
              <a:rPr lang="fr-FR" dirty="0">
                <a:latin typeface="Times New Roman" pitchFamily="18" charset="0"/>
                <a:cs typeface="Times New Roman" pitchFamily="18" charset="0"/>
              </a:rPr>
              <a:t> ou monoclonaux, voire de mélange de monoclonaux dirigés contre la </a:t>
            </a:r>
            <a:r>
              <a:rPr lang="fr-FR" b="1" dirty="0">
                <a:latin typeface="Times New Roman" pitchFamily="18" charset="0"/>
                <a:cs typeface="Times New Roman" pitchFamily="18" charset="0"/>
              </a:rPr>
              <a:t>protéine majeure de membrane externe</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MOMP </a:t>
            </a:r>
            <a:r>
              <a:rPr lang="fr-FR" dirty="0">
                <a:latin typeface="Times New Roman" pitchFamily="18" charset="0"/>
                <a:cs typeface="Times New Roman" pitchFamily="18" charset="0"/>
              </a:rPr>
              <a:t>(spécificité d'</a:t>
            </a:r>
            <a:r>
              <a:rPr lang="fr-FR" b="1" dirty="0">
                <a:latin typeface="Times New Roman" pitchFamily="18" charset="0"/>
                <a:cs typeface="Times New Roman" pitchFamily="18" charset="0"/>
              </a:rPr>
              <a:t>espèce</a:t>
            </a:r>
            <a:r>
              <a:rPr lang="fr-FR" dirty="0">
                <a:latin typeface="Times New Roman" pitchFamily="18" charset="0"/>
                <a:cs typeface="Times New Roman" pitchFamily="18" charset="0"/>
              </a:rPr>
              <a:t>) et/ou le </a:t>
            </a:r>
            <a:r>
              <a:rPr lang="fr-FR" dirty="0" err="1">
                <a:latin typeface="Times New Roman" pitchFamily="18" charset="0"/>
                <a:cs typeface="Times New Roman" pitchFamily="18" charset="0"/>
              </a:rPr>
              <a:t>lipopolysaccharide</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LPS </a:t>
            </a:r>
            <a:r>
              <a:rPr lang="fr-FR" dirty="0">
                <a:latin typeface="Times New Roman" pitchFamily="18" charset="0"/>
                <a:cs typeface="Times New Roman" pitchFamily="18" charset="0"/>
              </a:rPr>
              <a:t>; spécificité de </a:t>
            </a:r>
            <a:r>
              <a:rPr lang="fr-FR" b="1" dirty="0">
                <a:latin typeface="Times New Roman" pitchFamily="18" charset="0"/>
                <a:cs typeface="Times New Roman" pitchFamily="18" charset="0"/>
              </a:rPr>
              <a:t>genre</a:t>
            </a:r>
            <a:r>
              <a:rPr lang="fr-FR" dirty="0">
                <a:latin typeface="Times New Roman" pitchFamily="18" charset="0"/>
                <a:cs typeface="Times New Roman" pitchFamily="18" charset="0"/>
              </a:rPr>
              <a:t>).</a:t>
            </a:r>
          </a:p>
          <a:p>
            <a:pPr algn="just">
              <a:lnSpc>
                <a:spcPct val="170000"/>
              </a:lnSpc>
            </a:pPr>
            <a:r>
              <a:rPr lang="fr-FR" dirty="0">
                <a:latin typeface="Times New Roman" pitchFamily="18" charset="0"/>
                <a:cs typeface="Times New Roman" pitchFamily="18" charset="0"/>
              </a:rPr>
              <a:t>Selon les études, la </a:t>
            </a:r>
            <a:r>
              <a:rPr lang="fr-FR" b="1" dirty="0">
                <a:latin typeface="Times New Roman" pitchFamily="18" charset="0"/>
                <a:cs typeface="Times New Roman" pitchFamily="18" charset="0"/>
              </a:rPr>
              <a:t>sensibilité</a:t>
            </a:r>
            <a:r>
              <a:rPr lang="fr-FR" dirty="0">
                <a:latin typeface="Times New Roman" pitchFamily="18" charset="0"/>
                <a:cs typeface="Times New Roman" pitchFamily="18" charset="0"/>
              </a:rPr>
              <a:t> des trousses ELISA va, pour les prélèvements </a:t>
            </a:r>
            <a:r>
              <a:rPr lang="fr-FR" dirty="0" err="1">
                <a:latin typeface="Times New Roman" pitchFamily="18" charset="0"/>
                <a:cs typeface="Times New Roman" pitchFamily="18" charset="0"/>
              </a:rPr>
              <a:t>endocervicaux</a:t>
            </a:r>
            <a:r>
              <a:rPr lang="fr-FR" dirty="0">
                <a:latin typeface="Times New Roman" pitchFamily="18" charset="0"/>
                <a:cs typeface="Times New Roman" pitchFamily="18" charset="0"/>
              </a:rPr>
              <a:t> ou urétraux, de 54 à 85 %, et sur urines de 68 à 73 % avec une </a:t>
            </a:r>
            <a:r>
              <a:rPr lang="fr-FR" b="1" dirty="0">
                <a:latin typeface="Times New Roman" pitchFamily="18" charset="0"/>
                <a:cs typeface="Times New Roman" pitchFamily="18" charset="0"/>
              </a:rPr>
              <a:t>spécificité</a:t>
            </a:r>
            <a:r>
              <a:rPr lang="fr-FR" dirty="0">
                <a:latin typeface="Times New Roman" pitchFamily="18" charset="0"/>
                <a:cs typeface="Times New Roman" pitchFamily="18" charset="0"/>
              </a:rPr>
              <a:t> allant de 92 à 100 %.</a:t>
            </a:r>
          </a:p>
        </p:txBody>
      </p:sp>
    </p:spTree>
    <p:extLst>
      <p:ext uri="{BB962C8B-B14F-4D97-AF65-F5344CB8AC3E}">
        <p14:creationId xmlns:p14="http://schemas.microsoft.com/office/powerpoint/2010/main" val="13919240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70000"/>
              </a:lnSpc>
            </a:pPr>
            <a:r>
              <a:rPr lang="fr-FR" dirty="0">
                <a:latin typeface="Times New Roman" pitchFamily="18" charset="0"/>
                <a:cs typeface="Times New Roman" pitchFamily="18" charset="0"/>
              </a:rPr>
              <a:t>Les tests ELISA et apparentés permettent de disposer d'un résultat objectif; ils ont l'avantage, pour les tests sur membrane, d'être d'utilisation simple et rapide (</a:t>
            </a:r>
            <a:r>
              <a:rPr lang="fr-FR" b="1" dirty="0">
                <a:latin typeface="Times New Roman" pitchFamily="18" charset="0"/>
                <a:cs typeface="Times New Roman" pitchFamily="18" charset="0"/>
              </a:rPr>
              <a:t>30 minutes</a:t>
            </a:r>
            <a:r>
              <a:rPr lang="fr-FR" dirty="0">
                <a:latin typeface="Times New Roman" pitchFamily="18" charset="0"/>
                <a:cs typeface="Times New Roman" pitchFamily="18" charset="0"/>
              </a:rPr>
              <a:t>), mais s'ils sont utilisables sur prélèvements cervicaux ou urines et ont pour inconvénient majeur </a:t>
            </a:r>
            <a:r>
              <a:rPr lang="fr-FR" b="1" dirty="0">
                <a:latin typeface="Times New Roman" pitchFamily="18" charset="0"/>
                <a:cs typeface="Times New Roman" pitchFamily="18" charset="0"/>
              </a:rPr>
              <a:t>leur manque de sensibilité et de spécificité</a:t>
            </a:r>
            <a:r>
              <a:rPr lang="fr-FR" dirty="0">
                <a:latin typeface="Times New Roman" pitchFamily="18" charset="0"/>
                <a:cs typeface="Times New Roman" pitchFamily="18" charset="0"/>
              </a:rPr>
              <a:t>. </a:t>
            </a:r>
            <a:endParaRPr lang="fr-FR" dirty="0"/>
          </a:p>
        </p:txBody>
      </p:sp>
    </p:spTree>
    <p:extLst>
      <p:ext uri="{BB962C8B-B14F-4D97-AF65-F5344CB8AC3E}">
        <p14:creationId xmlns:p14="http://schemas.microsoft.com/office/powerpoint/2010/main" val="1280254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70000"/>
              </a:lnSpc>
            </a:pPr>
            <a:r>
              <a:rPr lang="fr-FR" sz="1700" b="1" i="1" u="sng" dirty="0">
                <a:latin typeface="Times New Roman" pitchFamily="18" charset="0"/>
                <a:cs typeface="Times New Roman" pitchFamily="18" charset="0"/>
              </a:rPr>
              <a:t>Clostridium difficile</a:t>
            </a:r>
          </a:p>
          <a:p>
            <a:pPr algn="just">
              <a:lnSpc>
                <a:spcPct val="170000"/>
              </a:lnSpc>
            </a:pPr>
            <a:r>
              <a:rPr lang="fr-FR" sz="1700" b="1" dirty="0">
                <a:latin typeface="Times New Roman" pitchFamily="18" charset="0"/>
                <a:cs typeface="Times New Roman" pitchFamily="18" charset="0"/>
              </a:rPr>
              <a:t>De très nombreuses techniques </a:t>
            </a:r>
            <a:r>
              <a:rPr lang="fr-FR" sz="1700" b="1" dirty="0" err="1">
                <a:latin typeface="Times New Roman" pitchFamily="18" charset="0"/>
                <a:cs typeface="Times New Roman" pitchFamily="18" charset="0"/>
              </a:rPr>
              <a:t>immuno</a:t>
            </a:r>
            <a:r>
              <a:rPr lang="fr-FR" sz="1700" b="1" dirty="0">
                <a:latin typeface="Times New Roman" pitchFamily="18" charset="0"/>
                <a:cs typeface="Times New Roman" pitchFamily="18" charset="0"/>
              </a:rPr>
              <a:t>-enzymatiques (ELISA) recherchant les toxines de </a:t>
            </a:r>
            <a:r>
              <a:rPr lang="fr-FR" sz="1700" b="1" i="1" dirty="0">
                <a:latin typeface="Times New Roman" pitchFamily="18" charset="0"/>
                <a:cs typeface="Times New Roman" pitchFamily="18" charset="0"/>
              </a:rPr>
              <a:t>C. difficile </a:t>
            </a:r>
            <a:r>
              <a:rPr lang="fr-FR" sz="1700" b="1" dirty="0">
                <a:latin typeface="Times New Roman" pitchFamily="18" charset="0"/>
                <a:cs typeface="Times New Roman" pitchFamily="18" charset="0"/>
              </a:rPr>
              <a:t>dans les selles ont été commercialisées.</a:t>
            </a:r>
          </a:p>
          <a:p>
            <a:pPr algn="just">
              <a:lnSpc>
                <a:spcPct val="170000"/>
              </a:lnSpc>
            </a:pPr>
            <a:r>
              <a:rPr lang="fr-FR" sz="1700" b="1" dirty="0">
                <a:latin typeface="Times New Roman" pitchFamily="18" charset="0"/>
                <a:cs typeface="Times New Roman" pitchFamily="18" charset="0"/>
              </a:rPr>
              <a:t>Les trousses utilisent des </a:t>
            </a:r>
            <a:r>
              <a:rPr lang="fr-FR" sz="1700" b="1" u="sng" dirty="0">
                <a:latin typeface="Times New Roman" pitchFamily="18" charset="0"/>
                <a:cs typeface="Times New Roman" pitchFamily="18" charset="0"/>
              </a:rPr>
              <a:t>anticorps monoclonaux</a:t>
            </a:r>
            <a:r>
              <a:rPr lang="fr-FR" sz="1700" b="1" dirty="0">
                <a:latin typeface="Times New Roman" pitchFamily="18" charset="0"/>
                <a:cs typeface="Times New Roman" pitchFamily="18" charset="0"/>
              </a:rPr>
              <a:t> dirigés soit contre la </a:t>
            </a:r>
            <a:r>
              <a:rPr lang="fr-FR" sz="1700" b="1" u="sng" dirty="0">
                <a:latin typeface="Times New Roman" pitchFamily="18" charset="0"/>
                <a:cs typeface="Times New Roman" pitchFamily="18" charset="0"/>
              </a:rPr>
              <a:t>toxine A </a:t>
            </a:r>
            <a:r>
              <a:rPr lang="fr-FR" sz="1700" b="1" dirty="0">
                <a:latin typeface="Times New Roman" pitchFamily="18" charset="0"/>
                <a:cs typeface="Times New Roman" pitchFamily="18" charset="0"/>
              </a:rPr>
              <a:t>(</a:t>
            </a:r>
            <a:r>
              <a:rPr lang="fr-FR" sz="1700" b="1" dirty="0" err="1">
                <a:latin typeface="Times New Roman" pitchFamily="18" charset="0"/>
                <a:cs typeface="Times New Roman" pitchFamily="18" charset="0"/>
              </a:rPr>
              <a:t>Immuno</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Card</a:t>
            </a:r>
            <a:r>
              <a:rPr lang="fr-FR" sz="1700" b="1" dirty="0">
                <a:latin typeface="Times New Roman" pitchFamily="18" charset="0"/>
                <a:cs typeface="Times New Roman" pitchFamily="18" charset="0"/>
              </a:rPr>
              <a:t> toxine A®, Meridian ; </a:t>
            </a:r>
            <a:r>
              <a:rPr lang="fr-FR" sz="1700" b="1" dirty="0" err="1">
                <a:latin typeface="Times New Roman" pitchFamily="18" charset="0"/>
                <a:cs typeface="Times New Roman" pitchFamily="18" charset="0"/>
              </a:rPr>
              <a:t>Tox</a:t>
            </a:r>
            <a:r>
              <a:rPr lang="fr-FR" sz="1700" b="1" dirty="0">
                <a:latin typeface="Times New Roman" pitchFamily="18" charset="0"/>
                <a:cs typeface="Times New Roman" pitchFamily="18" charset="0"/>
              </a:rPr>
              <a:t> A test®, Bio </a:t>
            </a:r>
            <a:r>
              <a:rPr lang="fr-FR" sz="1700" b="1" dirty="0" err="1">
                <a:latin typeface="Times New Roman" pitchFamily="18" charset="0"/>
                <a:cs typeface="Times New Roman" pitchFamily="18" charset="0"/>
              </a:rPr>
              <a:t>Whittake</a:t>
            </a:r>
            <a:r>
              <a:rPr lang="fr-FR" sz="1700" b="1" dirty="0">
                <a:latin typeface="Times New Roman" pitchFamily="18" charset="0"/>
                <a:cs typeface="Times New Roman" pitchFamily="18" charset="0"/>
              </a:rPr>
              <a:t> ; Vidas®, </a:t>
            </a:r>
            <a:r>
              <a:rPr lang="fr-FR" sz="1700" b="1" dirty="0" err="1">
                <a:latin typeface="Times New Roman" pitchFamily="18" charset="0"/>
                <a:cs typeface="Times New Roman" pitchFamily="18" charset="0"/>
              </a:rPr>
              <a:t>bioMérieux</a:t>
            </a:r>
            <a:r>
              <a:rPr lang="fr-FR" sz="1700" b="1" dirty="0">
                <a:latin typeface="Times New Roman" pitchFamily="18" charset="0"/>
                <a:cs typeface="Times New Roman" pitchFamily="18" charset="0"/>
              </a:rPr>
              <a:t>), soit contre les </a:t>
            </a:r>
            <a:r>
              <a:rPr lang="fr-FR" sz="1700" b="1" u="sng" dirty="0">
                <a:latin typeface="Times New Roman" pitchFamily="18" charset="0"/>
                <a:cs typeface="Times New Roman" pitchFamily="18" charset="0"/>
              </a:rPr>
              <a:t>toxines A et B</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cytoclone</a:t>
            </a:r>
            <a:r>
              <a:rPr lang="fr-FR" sz="1700" b="1" dirty="0">
                <a:latin typeface="Times New Roman" pitchFamily="18" charset="0"/>
                <a:cs typeface="Times New Roman" pitchFamily="18" charset="0"/>
              </a:rPr>
              <a:t> A + B'®, </a:t>
            </a:r>
            <a:r>
              <a:rPr lang="fr-FR" sz="1700" b="1" dirty="0" err="1">
                <a:latin typeface="Times New Roman" pitchFamily="18" charset="0"/>
                <a:cs typeface="Times New Roman" pitchFamily="18" charset="0"/>
              </a:rPr>
              <a:t>Biotech</a:t>
            </a:r>
            <a:r>
              <a:rPr lang="fr-FR" sz="1700" b="1" dirty="0">
                <a:latin typeface="Times New Roman" pitchFamily="18" charset="0"/>
                <a:cs typeface="Times New Roman" pitchFamily="18" charset="0"/>
              </a:rPr>
              <a:t> ; </a:t>
            </a:r>
            <a:r>
              <a:rPr lang="fr-FR" sz="1700" b="1" dirty="0" err="1">
                <a:latin typeface="Times New Roman" pitchFamily="18" charset="0"/>
                <a:cs typeface="Times New Roman" pitchFamily="18" charset="0"/>
              </a:rPr>
              <a:t>Immuno</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Card</a:t>
            </a:r>
            <a:r>
              <a:rPr lang="fr-FR" sz="1700" b="1" dirty="0">
                <a:latin typeface="Times New Roman" pitchFamily="18" charset="0"/>
                <a:cs typeface="Times New Roman" pitchFamily="18" charset="0"/>
              </a:rPr>
              <a:t>®, Meridian ; X-</a:t>
            </a:r>
            <a:r>
              <a:rPr lang="fr-FR" sz="1700" b="1" dirty="0" err="1">
                <a:latin typeface="Times New Roman" pitchFamily="18" charset="0"/>
                <a:cs typeface="Times New Roman" pitchFamily="18" charset="0"/>
              </a:rPr>
              <a:t>Pect</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Oxoid</a:t>
            </a:r>
            <a:r>
              <a:rPr lang="fr-FR" sz="1700" b="1" dirty="0">
                <a:latin typeface="Times New Roman" pitchFamily="18" charset="0"/>
                <a:cs typeface="Times New Roman" pitchFamily="18" charset="0"/>
              </a:rPr>
              <a:t> ; Vidas®, </a:t>
            </a:r>
            <a:r>
              <a:rPr lang="fr-FR" sz="1700" b="1" dirty="0" err="1">
                <a:latin typeface="Times New Roman" pitchFamily="18" charset="0"/>
                <a:cs typeface="Times New Roman" pitchFamily="18" charset="0"/>
              </a:rPr>
              <a:t>bioMérieux</a:t>
            </a:r>
            <a:r>
              <a:rPr lang="fr-FR" sz="1700" b="1" dirty="0">
                <a:latin typeface="Times New Roman" pitchFamily="18" charset="0"/>
                <a:cs typeface="Times New Roman" pitchFamily="18" charset="0"/>
              </a:rPr>
              <a:t>), de rares souches ne produisant que la toxine B ayant été décrites.</a:t>
            </a:r>
          </a:p>
          <a:p>
            <a:pPr algn="just">
              <a:lnSpc>
                <a:spcPct val="170000"/>
              </a:lnSpc>
            </a:pPr>
            <a:r>
              <a:rPr lang="fr-FR" sz="1700" b="1" dirty="0">
                <a:latin typeface="Times New Roman" pitchFamily="18" charset="0"/>
                <a:cs typeface="Times New Roman" pitchFamily="18" charset="0"/>
              </a:rPr>
              <a:t>Une autre approche recherche </a:t>
            </a:r>
            <a:r>
              <a:rPr lang="fr-FR" sz="1700" b="1" u="sng" dirty="0">
                <a:latin typeface="Times New Roman" pitchFamily="18" charset="0"/>
                <a:cs typeface="Times New Roman" pitchFamily="18" charset="0"/>
              </a:rPr>
              <a:t>la toxine A</a:t>
            </a:r>
            <a:r>
              <a:rPr lang="fr-FR" sz="1700" b="1" dirty="0">
                <a:latin typeface="Times New Roman" pitchFamily="18" charset="0"/>
                <a:cs typeface="Times New Roman" pitchFamily="18" charset="0"/>
              </a:rPr>
              <a:t> et détecte en même temps l</a:t>
            </a:r>
            <a:r>
              <a:rPr lang="fr-FR" sz="1700" b="1" u="sng" dirty="0">
                <a:latin typeface="Times New Roman" pitchFamily="18" charset="0"/>
                <a:cs typeface="Times New Roman" pitchFamily="18" charset="0"/>
              </a:rPr>
              <a:t>a glutamate déshydrogénase (GDH)</a:t>
            </a:r>
            <a:r>
              <a:rPr lang="fr-FR" sz="1700" b="1" dirty="0">
                <a:latin typeface="Times New Roman" pitchFamily="18" charset="0"/>
                <a:cs typeface="Times New Roman" pitchFamily="18" charset="0"/>
              </a:rPr>
              <a:t>, enzyme spécifique de </a:t>
            </a:r>
            <a:r>
              <a:rPr lang="fr-FR" sz="1700" b="1" i="1" dirty="0">
                <a:latin typeface="Times New Roman" pitchFamily="18" charset="0"/>
                <a:cs typeface="Times New Roman" pitchFamily="18" charset="0"/>
              </a:rPr>
              <a:t>C. difficile</a:t>
            </a:r>
            <a:r>
              <a:rPr lang="fr-FR" sz="1700" b="1" dirty="0">
                <a:latin typeface="Times New Roman" pitchFamily="18" charset="0"/>
                <a:cs typeface="Times New Roman" pitchFamily="18" charset="0"/>
              </a:rPr>
              <a:t>, que les souches soient ou non </a:t>
            </a:r>
            <a:r>
              <a:rPr lang="fr-FR" sz="1700" b="1" dirty="0" err="1">
                <a:latin typeface="Times New Roman" pitchFamily="18" charset="0"/>
                <a:cs typeface="Times New Roman" pitchFamily="18" charset="0"/>
              </a:rPr>
              <a:t>toxinogènes</a:t>
            </a:r>
            <a:r>
              <a:rPr lang="fr-FR" sz="1700" b="1" dirty="0">
                <a:latin typeface="Times New Roman" pitchFamily="18" charset="0"/>
                <a:cs typeface="Times New Roman" pitchFamily="18" charset="0"/>
              </a:rPr>
              <a:t> (Triage </a:t>
            </a:r>
            <a:r>
              <a:rPr lang="fr-FR" sz="1700" b="1" i="1" dirty="0">
                <a:latin typeface="Times New Roman" pitchFamily="18" charset="0"/>
                <a:cs typeface="Times New Roman" pitchFamily="18" charset="0"/>
              </a:rPr>
              <a:t>C. difficile </a:t>
            </a:r>
            <a:r>
              <a:rPr lang="fr-FR" sz="1700" b="1" dirty="0">
                <a:latin typeface="Times New Roman" pitchFamily="18" charset="0"/>
                <a:cs typeface="Times New Roman" pitchFamily="18" charset="0"/>
              </a:rPr>
              <a:t>panel®, </a:t>
            </a:r>
            <a:r>
              <a:rPr lang="fr-FR" sz="1700" b="1" dirty="0" err="1">
                <a:latin typeface="Times New Roman" pitchFamily="18" charset="0"/>
                <a:cs typeface="Times New Roman" pitchFamily="18" charset="0"/>
              </a:rPr>
              <a:t>Biosite</a:t>
            </a:r>
            <a:r>
              <a:rPr lang="fr-FR" sz="1700" b="1" dirty="0">
                <a:latin typeface="Times New Roman" pitchFamily="18" charset="0"/>
                <a:cs typeface="Times New Roman" pitchFamily="18" charset="0"/>
              </a:rPr>
              <a:t> Diagnostics, </a:t>
            </a:r>
            <a:r>
              <a:rPr lang="fr-FR" sz="1700" b="1" i="1" dirty="0">
                <a:latin typeface="Times New Roman" pitchFamily="18" charset="0"/>
                <a:cs typeface="Times New Roman" pitchFamily="18" charset="0"/>
              </a:rPr>
              <a:t>C. difficile </a:t>
            </a:r>
            <a:r>
              <a:rPr lang="fr-FR" sz="1700" b="1" dirty="0">
                <a:latin typeface="Times New Roman" pitchFamily="18" charset="0"/>
                <a:cs typeface="Times New Roman" pitchFamily="18" charset="0"/>
              </a:rPr>
              <a:t>check </a:t>
            </a:r>
            <a:r>
              <a:rPr lang="fr-FR" sz="1700" b="1" dirty="0" err="1">
                <a:latin typeface="Times New Roman" pitchFamily="18" charset="0"/>
                <a:cs typeface="Times New Roman" pitchFamily="18" charset="0"/>
              </a:rPr>
              <a:t>complete</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Techlab</a:t>
            </a:r>
            <a:r>
              <a:rPr lang="fr-FR" sz="1700" b="1" dirty="0">
                <a:latin typeface="Times New Roman" pitchFamily="18" charset="0"/>
                <a:cs typeface="Times New Roman" pitchFamily="18" charset="0"/>
              </a:rPr>
              <a:t>).</a:t>
            </a:r>
          </a:p>
          <a:p>
            <a:pPr algn="just">
              <a:lnSpc>
                <a:spcPct val="170000"/>
              </a:lnSpc>
            </a:pPr>
            <a:r>
              <a:rPr lang="fr-FR" sz="1700" b="1" dirty="0">
                <a:latin typeface="Times New Roman" pitchFamily="18" charset="0"/>
                <a:cs typeface="Times New Roman" pitchFamily="18" charset="0"/>
              </a:rPr>
              <a:t>Les nouveaux tests </a:t>
            </a:r>
            <a:r>
              <a:rPr lang="fr-FR" sz="1700" b="1" dirty="0" err="1">
                <a:latin typeface="Times New Roman" pitchFamily="18" charset="0"/>
                <a:cs typeface="Times New Roman" pitchFamily="18" charset="0"/>
              </a:rPr>
              <a:t>immunochromatographiques</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Immuno</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Card</a:t>
            </a:r>
            <a:r>
              <a:rPr lang="fr-FR" sz="1700" b="1" dirty="0">
                <a:latin typeface="Times New Roman" pitchFamily="18" charset="0"/>
                <a:cs typeface="Times New Roman" pitchFamily="18" charset="0"/>
              </a:rPr>
              <a:t> Toxines A et B® ICTAB ; Meridian, X-</a:t>
            </a:r>
            <a:r>
              <a:rPr lang="fr-FR" sz="1700" b="1" dirty="0" err="1">
                <a:latin typeface="Times New Roman" pitchFamily="18" charset="0"/>
                <a:cs typeface="Times New Roman" pitchFamily="18" charset="0"/>
              </a:rPr>
              <a:t>Pect</a:t>
            </a:r>
            <a:r>
              <a:rPr lang="fr-FR" sz="1700" b="1" dirty="0">
                <a:latin typeface="Times New Roman" pitchFamily="18" charset="0"/>
                <a:cs typeface="Times New Roman" pitchFamily="18" charset="0"/>
              </a:rPr>
              <a:t>®, </a:t>
            </a:r>
            <a:r>
              <a:rPr lang="fr-FR" sz="1700" b="1" dirty="0" err="1">
                <a:latin typeface="Times New Roman" pitchFamily="18" charset="0"/>
                <a:cs typeface="Times New Roman" pitchFamily="18" charset="0"/>
              </a:rPr>
              <a:t>Oxoid</a:t>
            </a:r>
            <a:r>
              <a:rPr lang="fr-FR" sz="1700" b="1" dirty="0">
                <a:latin typeface="Times New Roman" pitchFamily="18" charset="0"/>
                <a:cs typeface="Times New Roman" pitchFamily="18" charset="0"/>
              </a:rPr>
              <a:t>) ont des performances excellentes en termes de sensibilité : 86 à 91 % ; spécificité : 96 à 97 % ; supérieures à celles de la PCR en temps réel.</a:t>
            </a:r>
          </a:p>
        </p:txBody>
      </p:sp>
      <p:pic>
        <p:nvPicPr>
          <p:cNvPr id="1026" name="Picture 2" descr="C. DIFF QUIK CHEK COMPLET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40352" y="5949195"/>
            <a:ext cx="990724" cy="93618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85596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just">
              <a:lnSpc>
                <a:spcPct val="160000"/>
              </a:lnSpc>
            </a:pPr>
            <a:r>
              <a:rPr lang="fr-FR" b="1" i="1" u="sng" dirty="0" err="1">
                <a:latin typeface="Times New Roman" pitchFamily="18" charset="0"/>
                <a:cs typeface="Times New Roman" pitchFamily="18" charset="0"/>
              </a:rPr>
              <a:t>Legionella</a:t>
            </a:r>
            <a:r>
              <a:rPr lang="fr-FR" b="1" i="1" u="sng" dirty="0">
                <a:latin typeface="Times New Roman" pitchFamily="18" charset="0"/>
                <a:cs typeface="Times New Roman" pitchFamily="18" charset="0"/>
              </a:rPr>
              <a:t> </a:t>
            </a:r>
            <a:r>
              <a:rPr lang="fr-FR" b="1" i="1" u="sng" dirty="0" err="1">
                <a:latin typeface="Times New Roman" pitchFamily="18" charset="0"/>
                <a:cs typeface="Times New Roman" pitchFamily="18" charset="0"/>
              </a:rPr>
              <a:t>pneumophila</a:t>
            </a:r>
            <a:endParaRPr lang="fr-FR" b="1" i="1" u="sng" dirty="0">
              <a:latin typeface="Times New Roman" pitchFamily="18" charset="0"/>
              <a:cs typeface="Times New Roman" pitchFamily="18" charset="0"/>
            </a:endParaRPr>
          </a:p>
          <a:p>
            <a:pPr algn="just">
              <a:lnSpc>
                <a:spcPct val="160000"/>
              </a:lnSpc>
            </a:pPr>
            <a:r>
              <a:rPr lang="fr-FR" dirty="0">
                <a:latin typeface="Times New Roman" pitchFamily="18" charset="0"/>
                <a:cs typeface="Times New Roman" pitchFamily="18" charset="0"/>
              </a:rPr>
              <a:t>La recherche des </a:t>
            </a:r>
            <a:r>
              <a:rPr lang="fr-FR" b="1" u="sng" dirty="0">
                <a:latin typeface="Times New Roman" pitchFamily="18" charset="0"/>
                <a:cs typeface="Times New Roman" pitchFamily="18" charset="0"/>
              </a:rPr>
              <a:t>antigènes urinaires</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de </a:t>
            </a:r>
            <a:r>
              <a:rPr lang="fr-FR" b="1" i="1" dirty="0">
                <a:latin typeface="Times New Roman" pitchFamily="18" charset="0"/>
                <a:cs typeface="Times New Roman" pitchFamily="18" charset="0"/>
              </a:rPr>
              <a:t>L. </a:t>
            </a:r>
            <a:r>
              <a:rPr lang="fr-FR" b="1" i="1" dirty="0" err="1">
                <a:latin typeface="Times New Roman" pitchFamily="18" charset="0"/>
                <a:cs typeface="Times New Roman" pitchFamily="18" charset="0"/>
              </a:rPr>
              <a:t>pneumophila</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a révolutionné le diagnostic des légionelloses puisqu'au moins 80 % de patients atteints de cette maladie ont dans leurs urines des antigènes détectables dès l'apparition des symptômes. </a:t>
            </a:r>
          </a:p>
          <a:p>
            <a:pPr algn="just">
              <a:lnSpc>
                <a:spcPct val="160000"/>
              </a:lnSpc>
            </a:pPr>
            <a:r>
              <a:rPr lang="fr-FR" dirty="0">
                <a:latin typeface="Times New Roman" pitchFamily="18" charset="0"/>
                <a:cs typeface="Times New Roman" pitchFamily="18" charset="0"/>
              </a:rPr>
              <a:t>L'élimination se prolonge plusieurs semaines voire plusieurs mois après la survenue de la pneumopathie.</a:t>
            </a:r>
          </a:p>
          <a:p>
            <a:pPr marL="0" indent="0" algn="just">
              <a:lnSpc>
                <a:spcPct val="160000"/>
              </a:lnSpc>
              <a:buNone/>
            </a:pPr>
            <a:r>
              <a:rPr lang="fr-FR" dirty="0">
                <a:latin typeface="Times New Roman" pitchFamily="18" charset="0"/>
                <a:cs typeface="Times New Roman" pitchFamily="18" charset="0"/>
              </a:rPr>
              <a:t>On recherche le </a:t>
            </a:r>
            <a:r>
              <a:rPr lang="fr-FR" dirty="0" err="1">
                <a:latin typeface="Times New Roman" pitchFamily="18" charset="0"/>
                <a:cs typeface="Times New Roman" pitchFamily="18" charset="0"/>
              </a:rPr>
              <a:t>lipopolysaccharide</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LPS</a:t>
            </a:r>
            <a:r>
              <a:rPr lang="fr-FR" dirty="0">
                <a:latin typeface="Times New Roman" pitchFamily="18" charset="0"/>
                <a:cs typeface="Times New Roman" pitchFamily="18" charset="0"/>
              </a:rPr>
              <a:t>) de cette espèce, mais actuellement les trousses ne détectent que les antigènes spécifiques de </a:t>
            </a:r>
            <a:r>
              <a:rPr lang="fr-FR" b="1" i="1" dirty="0">
                <a:latin typeface="Times New Roman" pitchFamily="18" charset="0"/>
                <a:cs typeface="Times New Roman" pitchFamily="18" charset="0"/>
              </a:rPr>
              <a:t>L. </a:t>
            </a:r>
            <a:r>
              <a:rPr lang="fr-FR" b="1" i="1" dirty="0" err="1">
                <a:latin typeface="Times New Roman" pitchFamily="18" charset="0"/>
                <a:cs typeface="Times New Roman" pitchFamily="18" charset="0"/>
              </a:rPr>
              <a:t>pneumophila</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de </a:t>
            </a:r>
            <a:r>
              <a:rPr lang="fr-FR" b="1" dirty="0" err="1">
                <a:latin typeface="Times New Roman" pitchFamily="18" charset="0"/>
                <a:cs typeface="Times New Roman" pitchFamily="18" charset="0"/>
              </a:rPr>
              <a:t>sérogroupe</a:t>
            </a:r>
            <a:r>
              <a:rPr lang="fr-FR" b="1" dirty="0">
                <a:latin typeface="Times New Roman" pitchFamily="18" charset="0"/>
                <a:cs typeface="Times New Roman" pitchFamily="18" charset="0"/>
              </a:rPr>
              <a:t> 1.</a:t>
            </a:r>
          </a:p>
          <a:p>
            <a:pPr algn="just">
              <a:lnSpc>
                <a:spcPct val="160000"/>
              </a:lnSpc>
            </a:pPr>
            <a:r>
              <a:rPr lang="fr-FR" dirty="0">
                <a:latin typeface="Times New Roman" pitchFamily="18" charset="0"/>
                <a:cs typeface="Times New Roman" pitchFamily="18" charset="0"/>
              </a:rPr>
              <a:t>Les antigènes sont détectables par méthode </a:t>
            </a:r>
            <a:r>
              <a:rPr lang="fr-FR" dirty="0" err="1">
                <a:latin typeface="Times New Roman" pitchFamily="18" charset="0"/>
                <a:cs typeface="Times New Roman" pitchFamily="18" charset="0"/>
              </a:rPr>
              <a:t>radioimmunologique</a:t>
            </a:r>
            <a:r>
              <a:rPr lang="fr-FR" dirty="0">
                <a:latin typeface="Times New Roman" pitchFamily="18" charset="0"/>
                <a:cs typeface="Times New Roman" pitchFamily="18" charset="0"/>
              </a:rPr>
              <a:t> (RIA) ou </a:t>
            </a:r>
            <a:r>
              <a:rPr lang="fr-FR" dirty="0" err="1">
                <a:latin typeface="Times New Roman" pitchFamily="18" charset="0"/>
                <a:cs typeface="Times New Roman" pitchFamily="18" charset="0"/>
              </a:rPr>
              <a:t>immuno</a:t>
            </a:r>
            <a:r>
              <a:rPr lang="fr-FR" dirty="0">
                <a:latin typeface="Times New Roman" pitchFamily="18" charset="0"/>
                <a:cs typeface="Times New Roman" pitchFamily="18" charset="0"/>
              </a:rPr>
              <a:t>-enzymatique (ELISA).</a:t>
            </a:r>
          </a:p>
          <a:p>
            <a:pPr algn="just">
              <a:lnSpc>
                <a:spcPct val="160000"/>
              </a:lnSpc>
            </a:pPr>
            <a:r>
              <a:rPr lang="fr-FR" dirty="0">
                <a:latin typeface="Times New Roman" pitchFamily="18" charset="0"/>
                <a:cs typeface="Times New Roman" pitchFamily="18" charset="0"/>
              </a:rPr>
              <a:t>Un test unitaire reposant sur l'</a:t>
            </a:r>
            <a:r>
              <a:rPr lang="fr-FR" dirty="0" err="1">
                <a:latin typeface="Times New Roman" pitchFamily="18" charset="0"/>
                <a:cs typeface="Times New Roman" pitchFamily="18" charset="0"/>
              </a:rPr>
              <a:t>immunochromatographie</a:t>
            </a:r>
            <a:r>
              <a:rPr lang="fr-FR" dirty="0">
                <a:latin typeface="Times New Roman" pitchFamily="18" charset="0"/>
                <a:cs typeface="Times New Roman" pitchFamily="18" charset="0"/>
              </a:rPr>
              <a:t> </a:t>
            </a:r>
            <a:r>
              <a:rPr lang="it-IT" dirty="0">
                <a:latin typeface="Times New Roman" pitchFamily="18" charset="0"/>
                <a:cs typeface="Times New Roman" pitchFamily="18" charset="0"/>
              </a:rPr>
              <a:t>sur membrane : le </a:t>
            </a:r>
            <a:r>
              <a:rPr lang="it-IT" b="1" dirty="0">
                <a:latin typeface="Times New Roman" pitchFamily="18" charset="0"/>
                <a:cs typeface="Times New Roman" pitchFamily="18" charset="0"/>
              </a:rPr>
              <a:t>Now® Legionella</a:t>
            </a:r>
            <a:r>
              <a:rPr lang="it-IT" dirty="0">
                <a:latin typeface="Times New Roman" pitchFamily="18" charset="0"/>
                <a:cs typeface="Times New Roman" pitchFamily="18" charset="0"/>
              </a:rPr>
              <a:t> (Oxoid, Dardilly, </a:t>
            </a:r>
            <a:r>
              <a:rPr lang="fr-FR" dirty="0">
                <a:latin typeface="Times New Roman" pitchFamily="18" charset="0"/>
                <a:cs typeface="Times New Roman" pitchFamily="18" charset="0"/>
              </a:rPr>
              <a:t>France) a des performances similaires aux ELISA tout en donnant une réponse très rapide (en 15 minutes).</a:t>
            </a:r>
          </a:p>
        </p:txBody>
      </p:sp>
    </p:spTree>
    <p:extLst>
      <p:ext uri="{BB962C8B-B14F-4D97-AF65-F5344CB8AC3E}">
        <p14:creationId xmlns:p14="http://schemas.microsoft.com/office/powerpoint/2010/main" val="39964593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70000"/>
              </a:lnSpc>
            </a:pPr>
            <a:r>
              <a:rPr lang="fr-FR" sz="1800" b="1" i="1" u="sng" dirty="0">
                <a:latin typeface="Times New Roman" pitchFamily="18" charset="0"/>
                <a:cs typeface="Times New Roman" pitchFamily="18" charset="0"/>
              </a:rPr>
              <a:t>Streptococcus </a:t>
            </a:r>
            <a:r>
              <a:rPr lang="fr-FR" sz="1800" b="1" i="1" u="sng" dirty="0" err="1">
                <a:latin typeface="Times New Roman" pitchFamily="18" charset="0"/>
                <a:cs typeface="Times New Roman" pitchFamily="18" charset="0"/>
              </a:rPr>
              <a:t>pneumoniae</a:t>
            </a:r>
            <a:endParaRPr lang="fr-FR" sz="1800" b="1" i="1" u="sng" dirty="0">
              <a:latin typeface="Times New Roman" pitchFamily="18" charset="0"/>
              <a:cs typeface="Times New Roman" pitchFamily="18" charset="0"/>
            </a:endParaRPr>
          </a:p>
          <a:p>
            <a:pPr algn="just">
              <a:lnSpc>
                <a:spcPct val="170000"/>
              </a:lnSpc>
            </a:pPr>
            <a:r>
              <a:rPr lang="fr-FR" sz="1800" dirty="0">
                <a:latin typeface="Times New Roman" pitchFamily="18" charset="0"/>
                <a:cs typeface="Times New Roman" pitchFamily="18" charset="0"/>
              </a:rPr>
              <a:t>Parmi les antigènes </a:t>
            </a:r>
            <a:r>
              <a:rPr lang="fr-FR" sz="1800" dirty="0" err="1">
                <a:latin typeface="Times New Roman" pitchFamily="18" charset="0"/>
                <a:cs typeface="Times New Roman" pitchFamily="18" charset="0"/>
              </a:rPr>
              <a:t>pneumococciques</a:t>
            </a:r>
            <a:r>
              <a:rPr lang="fr-FR" sz="1800" dirty="0">
                <a:latin typeface="Times New Roman" pitchFamily="18" charset="0"/>
                <a:cs typeface="Times New Roman" pitchFamily="18" charset="0"/>
              </a:rPr>
              <a:t>, on peut rechercher :</a:t>
            </a:r>
          </a:p>
          <a:p>
            <a:pPr marL="0" indent="0" algn="just">
              <a:lnSpc>
                <a:spcPct val="170000"/>
              </a:lnSpc>
              <a:buNone/>
            </a:pPr>
            <a:r>
              <a:rPr lang="fr-FR" sz="1800" dirty="0">
                <a:latin typeface="Times New Roman" pitchFamily="18" charset="0"/>
                <a:cs typeface="Times New Roman" pitchFamily="18" charset="0"/>
              </a:rPr>
              <a:t> des antigènes </a:t>
            </a:r>
            <a:r>
              <a:rPr lang="fr-FR" sz="1800" b="1" dirty="0">
                <a:latin typeface="Times New Roman" pitchFamily="18" charset="0"/>
                <a:cs typeface="Times New Roman" pitchFamily="18" charset="0"/>
              </a:rPr>
              <a:t>capsulaires</a:t>
            </a:r>
            <a:r>
              <a:rPr lang="fr-FR" sz="1800" dirty="0">
                <a:latin typeface="Times New Roman" pitchFamily="18" charset="0"/>
                <a:cs typeface="Times New Roman" pitchFamily="18" charset="0"/>
              </a:rPr>
              <a:t> avec une difficulté liée à la diversité de ceux-ci puisqu'on identifie 91 </a:t>
            </a:r>
            <a:r>
              <a:rPr lang="fr-FR" sz="1800" dirty="0" err="1">
                <a:latin typeface="Times New Roman" pitchFamily="18" charset="0"/>
                <a:cs typeface="Times New Roman" pitchFamily="18" charset="0"/>
              </a:rPr>
              <a:t>sérotypes</a:t>
            </a:r>
            <a:r>
              <a:rPr lang="fr-FR" sz="1800" dirty="0">
                <a:latin typeface="Times New Roman" pitchFamily="18" charset="0"/>
                <a:cs typeface="Times New Roman" pitchFamily="18" charset="0"/>
              </a:rPr>
              <a:t> différents ; ou </a:t>
            </a:r>
            <a:r>
              <a:rPr lang="fr-FR" sz="1800" u="sng" dirty="0">
                <a:latin typeface="Times New Roman" pitchFamily="18" charset="0"/>
                <a:cs typeface="Times New Roman" pitchFamily="18" charset="0"/>
              </a:rPr>
              <a:t>le </a:t>
            </a:r>
            <a:r>
              <a:rPr lang="fr-FR" sz="1800" b="1" u="sng" dirty="0">
                <a:latin typeface="Times New Roman" pitchFamily="18" charset="0"/>
                <a:cs typeface="Times New Roman" pitchFamily="18" charset="0"/>
              </a:rPr>
              <a:t>polysaccharide C</a:t>
            </a:r>
            <a:r>
              <a:rPr lang="fr-FR" sz="1800" u="sng" dirty="0">
                <a:latin typeface="Times New Roman" pitchFamily="18" charset="0"/>
                <a:cs typeface="Times New Roman" pitchFamily="18" charset="0"/>
              </a:rPr>
              <a:t> ou la </a:t>
            </a:r>
            <a:r>
              <a:rPr lang="fr-FR" sz="1800" b="1" u="sng" dirty="0">
                <a:latin typeface="Times New Roman" pitchFamily="18" charset="0"/>
                <a:cs typeface="Times New Roman" pitchFamily="18" charset="0"/>
              </a:rPr>
              <a:t>substance C </a:t>
            </a:r>
            <a:r>
              <a:rPr lang="fr-FR" sz="1800" u="sng" dirty="0">
                <a:latin typeface="Times New Roman" pitchFamily="18" charset="0"/>
                <a:cs typeface="Times New Roman" pitchFamily="18" charset="0"/>
              </a:rPr>
              <a:t>constitués d'</a:t>
            </a:r>
            <a:r>
              <a:rPr lang="fr-FR" sz="1800" b="1" u="sng" dirty="0">
                <a:latin typeface="Times New Roman" pitchFamily="18" charset="0"/>
                <a:cs typeface="Times New Roman" pitchFamily="18" charset="0"/>
              </a:rPr>
              <a:t>acides </a:t>
            </a:r>
            <a:r>
              <a:rPr lang="fr-FR" sz="1800" b="1" u="sng" dirty="0" err="1">
                <a:latin typeface="Times New Roman" pitchFamily="18" charset="0"/>
                <a:cs typeface="Times New Roman" pitchFamily="18" charset="0"/>
              </a:rPr>
              <a:t>teichoïques</a:t>
            </a:r>
            <a:r>
              <a:rPr lang="fr-FR" sz="1800" b="1" dirty="0">
                <a:latin typeface="Times New Roman" pitchFamily="18" charset="0"/>
                <a:cs typeface="Times New Roman" pitchFamily="18" charset="0"/>
              </a:rPr>
              <a:t>,</a:t>
            </a:r>
            <a:r>
              <a:rPr lang="fr-FR" sz="1800" dirty="0">
                <a:latin typeface="Times New Roman" pitchFamily="18" charset="0"/>
                <a:cs typeface="Times New Roman" pitchFamily="18" charset="0"/>
              </a:rPr>
              <a:t> qui est spécifique d'espèce.</a:t>
            </a:r>
          </a:p>
          <a:p>
            <a:pPr algn="just">
              <a:lnSpc>
                <a:spcPct val="170000"/>
              </a:lnSpc>
            </a:pPr>
            <a:r>
              <a:rPr lang="fr-FR" sz="1800" dirty="0">
                <a:latin typeface="Times New Roman" pitchFamily="18" charset="0"/>
                <a:cs typeface="Times New Roman" pitchFamily="18" charset="0"/>
              </a:rPr>
              <a:t>Ces antigènes peuvent être retrouvés au niveau du foyer infectieux, mais ils diffusent aussi dans le </a:t>
            </a:r>
            <a:r>
              <a:rPr lang="fr-FR" sz="1800" u="sng" dirty="0">
                <a:latin typeface="Times New Roman" pitchFamily="18" charset="0"/>
                <a:cs typeface="Times New Roman" pitchFamily="18" charset="0"/>
              </a:rPr>
              <a:t>sang</a:t>
            </a:r>
            <a:r>
              <a:rPr lang="fr-FR" sz="1800" dirty="0">
                <a:latin typeface="Times New Roman" pitchFamily="18" charset="0"/>
                <a:cs typeface="Times New Roman" pitchFamily="18" charset="0"/>
              </a:rPr>
              <a:t> voire dans les </a:t>
            </a:r>
            <a:r>
              <a:rPr lang="fr-FR" sz="1800" u="sng" dirty="0">
                <a:latin typeface="Times New Roman" pitchFamily="18" charset="0"/>
                <a:cs typeface="Times New Roman" pitchFamily="18" charset="0"/>
              </a:rPr>
              <a:t>urines</a:t>
            </a:r>
            <a:r>
              <a:rPr lang="fr-FR" sz="1800" dirty="0">
                <a:latin typeface="Times New Roman" pitchFamily="18" charset="0"/>
                <a:cs typeface="Times New Roman" pitchFamily="18" charset="0"/>
              </a:rPr>
              <a:t>, où ils sont retrouvés soit sous forme native, soit sous forme dégradée (certains antigènes capsulaires).</a:t>
            </a:r>
          </a:p>
          <a:p>
            <a:pPr algn="just">
              <a:lnSpc>
                <a:spcPct val="170000"/>
              </a:lnSpc>
            </a:pPr>
            <a:r>
              <a:rPr lang="fr-FR" sz="1800" dirty="0">
                <a:latin typeface="Times New Roman" pitchFamily="18" charset="0"/>
                <a:cs typeface="Times New Roman" pitchFamily="18" charset="0"/>
              </a:rPr>
              <a:t>La recherche des antigènes capsulaires peut être réalisée par agglutination de particules de latex sensibilisées, directement sur le </a:t>
            </a:r>
            <a:r>
              <a:rPr lang="fr-FR" sz="1800" u="sng" dirty="0">
                <a:latin typeface="Times New Roman" pitchFamily="18" charset="0"/>
                <a:cs typeface="Times New Roman" pitchFamily="18" charset="0"/>
              </a:rPr>
              <a:t>LCR</a:t>
            </a:r>
            <a:r>
              <a:rPr lang="fr-FR" sz="1800" dirty="0">
                <a:latin typeface="Times New Roman" pitchFamily="18" charset="0"/>
                <a:cs typeface="Times New Roman" pitchFamily="18" charset="0"/>
              </a:rPr>
              <a:t>. Cette recherche peut aussi être effectuée sur sérum ou sur les </a:t>
            </a:r>
            <a:r>
              <a:rPr lang="fr-FR" sz="1800" u="sng" dirty="0">
                <a:latin typeface="Times New Roman" pitchFamily="18" charset="0"/>
                <a:cs typeface="Times New Roman" pitchFamily="18" charset="0"/>
              </a:rPr>
              <a:t>urines </a:t>
            </a:r>
            <a:r>
              <a:rPr lang="fr-FR" sz="1800" dirty="0">
                <a:latin typeface="Times New Roman" pitchFamily="18" charset="0"/>
                <a:cs typeface="Times New Roman" pitchFamily="18" charset="0"/>
              </a:rPr>
              <a:t>concentrées.</a:t>
            </a:r>
          </a:p>
          <a:p>
            <a:pPr algn="just">
              <a:lnSpc>
                <a:spcPct val="170000"/>
              </a:lnSpc>
            </a:pPr>
            <a:r>
              <a:rPr lang="fr-FR" sz="1800" dirty="0">
                <a:latin typeface="Times New Roman" pitchFamily="18" charset="0"/>
                <a:cs typeface="Times New Roman" pitchFamily="18" charset="0"/>
              </a:rPr>
              <a:t>Les performances obtenues avec le </a:t>
            </a:r>
            <a:r>
              <a:rPr lang="fr-FR" sz="1800" dirty="0" err="1">
                <a:latin typeface="Times New Roman" pitchFamily="18" charset="0"/>
                <a:cs typeface="Times New Roman" pitchFamily="18" charset="0"/>
              </a:rPr>
              <a:t>Slidex</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Meningite</a:t>
            </a:r>
            <a:r>
              <a:rPr lang="fr-FR" sz="1800" dirty="0">
                <a:latin typeface="Times New Roman" pitchFamily="18" charset="0"/>
                <a:cs typeface="Times New Roman" pitchFamily="18" charset="0"/>
              </a:rPr>
              <a:t> Kit® (</a:t>
            </a:r>
            <a:r>
              <a:rPr lang="fr-FR" sz="1800" dirty="0" err="1">
                <a:latin typeface="Times New Roman" pitchFamily="18" charset="0"/>
                <a:cs typeface="Times New Roman" pitchFamily="18" charset="0"/>
              </a:rPr>
              <a:t>bioMérieux</a:t>
            </a:r>
            <a:r>
              <a:rPr lang="fr-FR" sz="1800" dirty="0">
                <a:latin typeface="Times New Roman" pitchFamily="18" charset="0"/>
                <a:cs typeface="Times New Roman" pitchFamily="18" charset="0"/>
              </a:rPr>
              <a:t>) ou le </a:t>
            </a:r>
            <a:r>
              <a:rPr lang="fr-FR" sz="1800" dirty="0" err="1">
                <a:latin typeface="Times New Roman" pitchFamily="18" charset="0"/>
                <a:cs typeface="Times New Roman" pitchFamily="18" charset="0"/>
              </a:rPr>
              <a:t>Wellcogen</a:t>
            </a:r>
            <a:r>
              <a:rPr lang="fr-FR" sz="1800" dirty="0">
                <a:latin typeface="Times New Roman" pitchFamily="18" charset="0"/>
                <a:cs typeface="Times New Roman" pitchFamily="18" charset="0"/>
              </a:rPr>
              <a:t> </a:t>
            </a:r>
            <a:r>
              <a:rPr lang="fr-FR" sz="1800" i="1" dirty="0">
                <a:latin typeface="Times New Roman" pitchFamily="18" charset="0"/>
                <a:cs typeface="Times New Roman" pitchFamily="18" charset="0"/>
              </a:rPr>
              <a:t>S. </a:t>
            </a:r>
            <a:r>
              <a:rPr lang="fr-FR" sz="1800" i="1" dirty="0" err="1">
                <a:latin typeface="Times New Roman" pitchFamily="18" charset="0"/>
                <a:cs typeface="Times New Roman" pitchFamily="18" charset="0"/>
              </a:rPr>
              <a:t>pneumoniae</a:t>
            </a:r>
            <a:r>
              <a:rPr lang="fr-FR" sz="1800" i="1" dirty="0">
                <a:latin typeface="Times New Roman" pitchFamily="18" charset="0"/>
                <a:cs typeface="Times New Roman" pitchFamily="18" charset="0"/>
              </a:rPr>
              <a:t> </a:t>
            </a:r>
            <a:r>
              <a:rPr lang="fr-FR" sz="1800" dirty="0">
                <a:latin typeface="Times New Roman" pitchFamily="18" charset="0"/>
                <a:cs typeface="Times New Roman" pitchFamily="18" charset="0"/>
              </a:rPr>
              <a:t>® (</a:t>
            </a:r>
            <a:r>
              <a:rPr lang="fr-FR" sz="1800" dirty="0" err="1">
                <a:latin typeface="Times New Roman" pitchFamily="18" charset="0"/>
                <a:cs typeface="Times New Roman" pitchFamily="18" charset="0"/>
              </a:rPr>
              <a:t>Wellcome</a:t>
            </a:r>
            <a:r>
              <a:rPr lang="fr-FR" sz="1800" dirty="0">
                <a:latin typeface="Times New Roman" pitchFamily="18" charset="0"/>
                <a:cs typeface="Times New Roman" pitchFamily="18" charset="0"/>
              </a:rPr>
              <a:t>) sont dans les méningites de l'ordre de </a:t>
            </a:r>
            <a:r>
              <a:rPr lang="fr-FR" sz="1800" b="1" dirty="0">
                <a:latin typeface="Times New Roman" pitchFamily="18" charset="0"/>
                <a:cs typeface="Times New Roman" pitchFamily="18" charset="0"/>
              </a:rPr>
              <a:t>82 % </a:t>
            </a:r>
            <a:r>
              <a:rPr lang="fr-FR" sz="1800" dirty="0">
                <a:latin typeface="Times New Roman" pitchFamily="18" charset="0"/>
                <a:cs typeface="Times New Roman" pitchFamily="18" charset="0"/>
              </a:rPr>
              <a:t>en termes de </a:t>
            </a:r>
            <a:r>
              <a:rPr lang="fr-FR" sz="1800" b="1" dirty="0">
                <a:latin typeface="Times New Roman" pitchFamily="18" charset="0"/>
                <a:cs typeface="Times New Roman" pitchFamily="18" charset="0"/>
              </a:rPr>
              <a:t>sensibilité. </a:t>
            </a:r>
          </a:p>
        </p:txBody>
      </p:sp>
    </p:spTree>
    <p:extLst>
      <p:ext uri="{BB962C8B-B14F-4D97-AF65-F5344CB8AC3E}">
        <p14:creationId xmlns:p14="http://schemas.microsoft.com/office/powerpoint/2010/main" val="23874473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55000" lnSpcReduction="20000"/>
          </a:bodyPr>
          <a:lstStyle/>
          <a:p>
            <a:pPr algn="just">
              <a:lnSpc>
                <a:spcPct val="170000"/>
              </a:lnSpc>
            </a:pPr>
            <a:r>
              <a:rPr lang="fr-FR" dirty="0">
                <a:latin typeface="Times New Roman" pitchFamily="18" charset="0"/>
                <a:cs typeface="Times New Roman" pitchFamily="18" charset="0"/>
              </a:rPr>
              <a:t>Un test unitaire </a:t>
            </a:r>
            <a:r>
              <a:rPr lang="fr-FR" dirty="0" err="1">
                <a:latin typeface="Times New Roman" pitchFamily="18" charset="0"/>
                <a:cs typeface="Times New Roman" pitchFamily="18" charset="0"/>
              </a:rPr>
              <a:t>immunochromatographique</a:t>
            </a:r>
            <a:r>
              <a:rPr lang="fr-FR" dirty="0">
                <a:latin typeface="Times New Roman" pitchFamily="18" charset="0"/>
                <a:cs typeface="Times New Roman" pitchFamily="18" charset="0"/>
              </a:rPr>
              <a:t> existe pour détecter le </a:t>
            </a:r>
            <a:r>
              <a:rPr lang="fr-FR" b="1" dirty="0">
                <a:latin typeface="Times New Roman" pitchFamily="18" charset="0"/>
                <a:cs typeface="Times New Roman" pitchFamily="18" charset="0"/>
              </a:rPr>
              <a:t>polyoside C</a:t>
            </a:r>
            <a:r>
              <a:rPr lang="fr-FR" dirty="0">
                <a:latin typeface="Times New Roman" pitchFamily="18" charset="0"/>
                <a:cs typeface="Times New Roman" pitchFamily="18" charset="0"/>
              </a:rPr>
              <a:t> et permet ainsi de rechercher tous les </a:t>
            </a:r>
            <a:r>
              <a:rPr lang="fr-FR" dirty="0" err="1">
                <a:latin typeface="Times New Roman" pitchFamily="18" charset="0"/>
                <a:cs typeface="Times New Roman" pitchFamily="18" charset="0"/>
              </a:rPr>
              <a:t>sérotypes</a:t>
            </a:r>
            <a:r>
              <a:rPr lang="fr-FR" dirty="0">
                <a:latin typeface="Times New Roman" pitchFamily="18" charset="0"/>
                <a:cs typeface="Times New Roman" pitchFamily="18" charset="0"/>
              </a:rPr>
              <a:t> de </a:t>
            </a:r>
            <a:r>
              <a:rPr lang="fr-FR" i="1" dirty="0">
                <a:latin typeface="Times New Roman" pitchFamily="18" charset="0"/>
                <a:cs typeface="Times New Roman" pitchFamily="18" charset="0"/>
              </a:rPr>
              <a:t>S. </a:t>
            </a:r>
            <a:r>
              <a:rPr lang="fr-FR" i="1" dirty="0" err="1">
                <a:latin typeface="Times New Roman" pitchFamily="18" charset="0"/>
                <a:cs typeface="Times New Roman" pitchFamily="18" charset="0"/>
              </a:rPr>
              <a:t>pneumoniae</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a:t>
            </a:r>
            <a:r>
              <a:rPr lang="fr-FR" dirty="0" err="1">
                <a:latin typeface="Times New Roman" pitchFamily="18" charset="0"/>
                <a:cs typeface="Times New Roman" pitchFamily="18" charset="0"/>
              </a:rPr>
              <a:t>Now</a:t>
            </a:r>
            <a:r>
              <a:rPr lang="fr-FR" dirty="0">
                <a:latin typeface="Times New Roman" pitchFamily="18" charset="0"/>
                <a:cs typeface="Times New Roman" pitchFamily="18" charset="0"/>
              </a:rPr>
              <a:t>® </a:t>
            </a:r>
            <a:r>
              <a:rPr lang="fr-FR" i="1" dirty="0">
                <a:latin typeface="Times New Roman" pitchFamily="18" charset="0"/>
                <a:cs typeface="Times New Roman" pitchFamily="18" charset="0"/>
              </a:rPr>
              <a:t>Streptococcus </a:t>
            </a:r>
            <a:r>
              <a:rPr lang="fr-FR" i="1" dirty="0" err="1">
                <a:latin typeface="Times New Roman" pitchFamily="18" charset="0"/>
                <a:cs typeface="Times New Roman" pitchFamily="18" charset="0"/>
              </a:rPr>
              <a:t>pneumoniae</a:t>
            </a:r>
            <a:r>
              <a:rPr lang="fr-FR" i="1" dirty="0">
                <a:latin typeface="Times New Roman" pitchFamily="18" charset="0"/>
                <a:cs typeface="Times New Roman" pitchFamily="18" charset="0"/>
              </a:rPr>
              <a:t> </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Oxoid</a:t>
            </a:r>
            <a:r>
              <a:rPr lang="fr-FR"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Ce test peut être pratiqué sur </a:t>
            </a:r>
            <a:r>
              <a:rPr lang="fr-FR" b="1" dirty="0">
                <a:latin typeface="Times New Roman" pitchFamily="18" charset="0"/>
                <a:cs typeface="Times New Roman" pitchFamily="18" charset="0"/>
              </a:rPr>
              <a:t>urines</a:t>
            </a:r>
            <a:r>
              <a:rPr lang="fr-FR" dirty="0">
                <a:latin typeface="Times New Roman" pitchFamily="18" charset="0"/>
                <a:cs typeface="Times New Roman" pitchFamily="18" charset="0"/>
              </a:rPr>
              <a:t> directement ou après concentration, mais peut aussi être utilisé sur le </a:t>
            </a:r>
            <a:r>
              <a:rPr lang="fr-FR" b="1" dirty="0">
                <a:latin typeface="Times New Roman" pitchFamily="18" charset="0"/>
                <a:cs typeface="Times New Roman" pitchFamily="18" charset="0"/>
              </a:rPr>
              <a:t>LCR </a:t>
            </a:r>
            <a:r>
              <a:rPr lang="fr-FR" dirty="0">
                <a:latin typeface="Times New Roman" pitchFamily="18" charset="0"/>
                <a:cs typeface="Times New Roman" pitchFamily="18" charset="0"/>
              </a:rPr>
              <a:t>en cas de suspicion de méningites à pneumocoques ou sur le </a:t>
            </a:r>
            <a:r>
              <a:rPr lang="fr-FR" b="1" dirty="0">
                <a:latin typeface="Times New Roman" pitchFamily="18" charset="0"/>
                <a:cs typeface="Times New Roman" pitchFamily="18" charset="0"/>
              </a:rPr>
              <a:t>liquide pleural, </a:t>
            </a:r>
            <a:r>
              <a:rPr lang="fr-FR" dirty="0">
                <a:latin typeface="Times New Roman" pitchFamily="18" charset="0"/>
                <a:cs typeface="Times New Roman" pitchFamily="18" charset="0"/>
              </a:rPr>
              <a:t>mais cette application n’est pas validée par le fabricant.</a:t>
            </a:r>
          </a:p>
          <a:p>
            <a:pPr algn="just">
              <a:lnSpc>
                <a:spcPct val="170000"/>
              </a:lnSpc>
            </a:pPr>
            <a:r>
              <a:rPr lang="fr-FR" dirty="0">
                <a:latin typeface="Times New Roman" pitchFamily="18" charset="0"/>
                <a:cs typeface="Times New Roman" pitchFamily="18" charset="0"/>
              </a:rPr>
              <a:t>La recherche d'antigènes </a:t>
            </a:r>
            <a:r>
              <a:rPr lang="fr-FR" dirty="0" err="1">
                <a:latin typeface="Times New Roman" pitchFamily="18" charset="0"/>
                <a:cs typeface="Times New Roman" pitchFamily="18" charset="0"/>
              </a:rPr>
              <a:t>pneumococciques</a:t>
            </a:r>
            <a:r>
              <a:rPr lang="fr-FR" dirty="0">
                <a:latin typeface="Times New Roman" pitchFamily="18" charset="0"/>
                <a:cs typeface="Times New Roman" pitchFamily="18" charset="0"/>
              </a:rPr>
              <a:t> dans les urines n'est pas informative pour les enfants, car ils sont souvent colonisés au niveau du rhinopharynx par des souches de pneumocoque et peuvent excréter des antigènes dans les urines sans infection vraie. </a:t>
            </a:r>
          </a:p>
          <a:p>
            <a:pPr algn="just">
              <a:lnSpc>
                <a:spcPct val="170000"/>
              </a:lnSpc>
            </a:pPr>
            <a:r>
              <a:rPr lang="fr-FR" dirty="0">
                <a:latin typeface="Times New Roman" pitchFamily="18" charset="0"/>
                <a:cs typeface="Times New Roman" pitchFamily="18" charset="0"/>
              </a:rPr>
              <a:t>La sensibilité du </a:t>
            </a:r>
            <a:r>
              <a:rPr lang="fr-FR" b="1" dirty="0">
                <a:latin typeface="Times New Roman" pitchFamily="18" charset="0"/>
                <a:cs typeface="Times New Roman" pitchFamily="18" charset="0"/>
              </a:rPr>
              <a:t>test </a:t>
            </a:r>
            <a:r>
              <a:rPr lang="fr-FR" b="1" dirty="0" err="1">
                <a:latin typeface="Times New Roman" pitchFamily="18" charset="0"/>
                <a:cs typeface="Times New Roman" pitchFamily="18" charset="0"/>
              </a:rPr>
              <a:t>Now</a:t>
            </a:r>
            <a:r>
              <a:rPr lang="fr-FR" b="1" dirty="0">
                <a:latin typeface="Times New Roman" pitchFamily="18" charset="0"/>
                <a:cs typeface="Times New Roman" pitchFamily="18" charset="0"/>
              </a:rPr>
              <a:t>®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pneumoniae</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dans les urines varie de </a:t>
            </a:r>
            <a:r>
              <a:rPr lang="fr-FR" b="1" dirty="0">
                <a:latin typeface="Times New Roman" pitchFamily="18" charset="0"/>
                <a:cs typeface="Times New Roman" pitchFamily="18" charset="0"/>
              </a:rPr>
              <a:t>80 à 90 % </a:t>
            </a:r>
            <a:r>
              <a:rPr lang="fr-FR" dirty="0">
                <a:latin typeface="Times New Roman" pitchFamily="18" charset="0"/>
                <a:cs typeface="Times New Roman" pitchFamily="18" charset="0"/>
              </a:rPr>
              <a:t>et la spécificité de </a:t>
            </a:r>
            <a:r>
              <a:rPr lang="fr-FR" b="1" dirty="0">
                <a:latin typeface="Times New Roman" pitchFamily="18" charset="0"/>
                <a:cs typeface="Times New Roman" pitchFamily="18" charset="0"/>
              </a:rPr>
              <a:t>76 à 97 % </a:t>
            </a:r>
            <a:r>
              <a:rPr lang="fr-FR" dirty="0">
                <a:latin typeface="Times New Roman" pitchFamily="18" charset="0"/>
                <a:cs typeface="Times New Roman" pitchFamily="18" charset="0"/>
              </a:rPr>
              <a:t>selon les études. À noter que l’élimination des antigènes peut se prolonger sur des semaines voire des mois après mise sous traitement.</a:t>
            </a:r>
          </a:p>
          <a:p>
            <a:pPr algn="just">
              <a:lnSpc>
                <a:spcPct val="170000"/>
              </a:lnSpc>
            </a:pPr>
            <a:r>
              <a:rPr lang="fr-FR" dirty="0">
                <a:latin typeface="Times New Roman" pitchFamily="18" charset="0"/>
                <a:cs typeface="Times New Roman" pitchFamily="18" charset="0"/>
              </a:rPr>
              <a:t>Sur </a:t>
            </a:r>
            <a:r>
              <a:rPr lang="fr-FR" b="1" dirty="0">
                <a:latin typeface="Times New Roman" pitchFamily="18" charset="0"/>
                <a:cs typeface="Times New Roman" pitchFamily="18" charset="0"/>
              </a:rPr>
              <a:t>LCR</a:t>
            </a:r>
            <a:r>
              <a:rPr lang="fr-FR" dirty="0">
                <a:latin typeface="Times New Roman" pitchFamily="18" charset="0"/>
                <a:cs typeface="Times New Roman" pitchFamily="18" charset="0"/>
              </a:rPr>
              <a:t>, les performances sont très intéressantes, avec une </a:t>
            </a:r>
            <a:r>
              <a:rPr lang="fr-FR" b="1" dirty="0">
                <a:latin typeface="Times New Roman" pitchFamily="18" charset="0"/>
                <a:cs typeface="Times New Roman" pitchFamily="18" charset="0"/>
              </a:rPr>
              <a:t>sensibilité de 95 % </a:t>
            </a:r>
            <a:r>
              <a:rPr lang="fr-FR" dirty="0">
                <a:latin typeface="Times New Roman" pitchFamily="18" charset="0"/>
                <a:cs typeface="Times New Roman" pitchFamily="18" charset="0"/>
              </a:rPr>
              <a:t>et une </a:t>
            </a:r>
            <a:r>
              <a:rPr lang="fr-FR" b="1" dirty="0">
                <a:latin typeface="Times New Roman" pitchFamily="18" charset="0"/>
                <a:cs typeface="Times New Roman" pitchFamily="18" charset="0"/>
              </a:rPr>
              <a:t>spécificité de 100 %.</a:t>
            </a:r>
          </a:p>
          <a:p>
            <a:pPr algn="just">
              <a:lnSpc>
                <a:spcPct val="170000"/>
              </a:lnSpc>
            </a:pPr>
            <a:endParaRPr lang="fr-FR" dirty="0">
              <a:latin typeface="Times New Roman" pitchFamily="18" charset="0"/>
              <a:cs typeface="Times New Roman" pitchFamily="18" charset="0"/>
            </a:endParaRPr>
          </a:p>
        </p:txBody>
      </p:sp>
    </p:spTree>
    <p:extLst>
      <p:ext uri="{BB962C8B-B14F-4D97-AF65-F5344CB8AC3E}">
        <p14:creationId xmlns:p14="http://schemas.microsoft.com/office/powerpoint/2010/main" val="217021448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Autofit/>
          </a:bodyPr>
          <a:lstStyle/>
          <a:p>
            <a:pPr algn="just">
              <a:lnSpc>
                <a:spcPct val="150000"/>
              </a:lnSpc>
            </a:pPr>
            <a:r>
              <a:rPr lang="fr-FR" sz="2200" b="1" i="1" u="sng" dirty="0">
                <a:latin typeface="Times New Roman" pitchFamily="18" charset="0"/>
                <a:cs typeface="Times New Roman" pitchFamily="18" charset="0"/>
              </a:rPr>
              <a:t>Streptococcus </a:t>
            </a:r>
            <a:r>
              <a:rPr lang="fr-FR" sz="2200" b="1" i="1" u="sng" dirty="0" err="1">
                <a:latin typeface="Times New Roman" pitchFamily="18" charset="0"/>
                <a:cs typeface="Times New Roman" pitchFamily="18" charset="0"/>
              </a:rPr>
              <a:t>pyogenes</a:t>
            </a:r>
            <a:endParaRPr lang="fr-FR" sz="2200" b="1" i="1" u="sng" dirty="0">
              <a:latin typeface="Times New Roman" pitchFamily="18" charset="0"/>
              <a:cs typeface="Times New Roman" pitchFamily="18" charset="0"/>
            </a:endParaRPr>
          </a:p>
          <a:p>
            <a:pPr algn="just">
              <a:lnSpc>
                <a:spcPct val="150000"/>
              </a:lnSpc>
            </a:pPr>
            <a:r>
              <a:rPr lang="fr-FR" sz="2200" dirty="0">
                <a:latin typeface="Times New Roman" pitchFamily="18" charset="0"/>
                <a:cs typeface="Times New Roman" pitchFamily="18" charset="0"/>
              </a:rPr>
              <a:t>Afin de rendre le diagnostic d'</a:t>
            </a:r>
            <a:r>
              <a:rPr lang="fr-FR" sz="2200" b="1" dirty="0">
                <a:latin typeface="Times New Roman" pitchFamily="18" charset="0"/>
                <a:cs typeface="Times New Roman" pitchFamily="18" charset="0"/>
              </a:rPr>
              <a:t>angine</a:t>
            </a:r>
            <a:r>
              <a:rPr lang="fr-FR" sz="2200" dirty="0">
                <a:latin typeface="Times New Roman" pitchFamily="18" charset="0"/>
                <a:cs typeface="Times New Roman" pitchFamily="18" charset="0"/>
              </a:rPr>
              <a:t> à </a:t>
            </a:r>
            <a:r>
              <a:rPr lang="fr-FR" sz="2200" b="1" dirty="0">
                <a:latin typeface="Times New Roman" pitchFamily="18" charset="0"/>
                <a:cs typeface="Times New Roman" pitchFamily="18" charset="0"/>
              </a:rPr>
              <a:t>streptocoque de groupe A </a:t>
            </a:r>
            <a:r>
              <a:rPr lang="fr-FR" sz="2200" dirty="0">
                <a:latin typeface="Times New Roman" pitchFamily="18" charset="0"/>
                <a:cs typeface="Times New Roman" pitchFamily="18" charset="0"/>
              </a:rPr>
              <a:t>accessible au médecin traitant, des tests de diagnostic rapide recherchant le </a:t>
            </a:r>
            <a:r>
              <a:rPr lang="fr-FR" sz="2200" b="1" dirty="0">
                <a:latin typeface="Times New Roman" pitchFamily="18" charset="0"/>
                <a:cs typeface="Times New Roman" pitchFamily="18" charset="0"/>
              </a:rPr>
              <a:t>polyoside C </a:t>
            </a:r>
            <a:r>
              <a:rPr lang="fr-FR" sz="2200" dirty="0">
                <a:latin typeface="Times New Roman" pitchFamily="18" charset="0"/>
                <a:cs typeface="Times New Roman" pitchFamily="18" charset="0"/>
              </a:rPr>
              <a:t>de </a:t>
            </a:r>
            <a:r>
              <a:rPr lang="fr-FR" sz="2200" b="1" dirty="0">
                <a:latin typeface="Times New Roman" pitchFamily="18" charset="0"/>
                <a:cs typeface="Times New Roman" pitchFamily="18" charset="0"/>
              </a:rPr>
              <a:t>groupe A </a:t>
            </a:r>
            <a:r>
              <a:rPr lang="fr-FR" sz="2200" dirty="0">
                <a:latin typeface="Times New Roman" pitchFamily="18" charset="0"/>
                <a:cs typeface="Times New Roman" pitchFamily="18" charset="0"/>
              </a:rPr>
              <a:t>permettent de ne traiter que les angines streptococciques. </a:t>
            </a:r>
          </a:p>
          <a:p>
            <a:pPr algn="just">
              <a:lnSpc>
                <a:spcPct val="150000"/>
              </a:lnSpc>
            </a:pPr>
            <a:r>
              <a:rPr lang="fr-FR" sz="2200" dirty="0">
                <a:latin typeface="Times New Roman" pitchFamily="18" charset="0"/>
                <a:cs typeface="Times New Roman" pitchFamily="18" charset="0"/>
              </a:rPr>
              <a:t>À partir d'un écouvillonnage de la </a:t>
            </a:r>
            <a:r>
              <a:rPr lang="fr-FR" sz="2200" b="1" dirty="0">
                <a:latin typeface="Times New Roman" pitchFamily="18" charset="0"/>
                <a:cs typeface="Times New Roman" pitchFamily="18" charset="0"/>
              </a:rPr>
              <a:t>région amygdalienne </a:t>
            </a:r>
            <a:r>
              <a:rPr lang="fr-FR" sz="2200" dirty="0">
                <a:latin typeface="Times New Roman" pitchFamily="18" charset="0"/>
                <a:cs typeface="Times New Roman" pitchFamily="18" charset="0"/>
              </a:rPr>
              <a:t>pratiqué sous contrôle visuel, l'</a:t>
            </a:r>
            <a:r>
              <a:rPr lang="fr-FR" sz="2200" b="1" dirty="0">
                <a:latin typeface="Times New Roman" pitchFamily="18" charset="0"/>
                <a:cs typeface="Times New Roman" pitchFamily="18" charset="0"/>
              </a:rPr>
              <a:t>écouvillon </a:t>
            </a:r>
            <a:r>
              <a:rPr lang="fr-FR" sz="2200" dirty="0">
                <a:latin typeface="Times New Roman" pitchFamily="18" charset="0"/>
                <a:cs typeface="Times New Roman" pitchFamily="18" charset="0"/>
              </a:rPr>
              <a:t>est plongé dans un tube permettant </a:t>
            </a:r>
            <a:r>
              <a:rPr lang="fr-FR" sz="2200" b="1" dirty="0">
                <a:latin typeface="Times New Roman" pitchFamily="18" charset="0"/>
                <a:cs typeface="Times New Roman" pitchFamily="18" charset="0"/>
              </a:rPr>
              <a:t>l'extraction chimique du polysaccharide spécifique.</a:t>
            </a:r>
            <a:r>
              <a:rPr lang="fr-FR" sz="2200" dirty="0">
                <a:latin typeface="Times New Roman" pitchFamily="18" charset="0"/>
                <a:cs typeface="Times New Roman" pitchFamily="18" charset="0"/>
              </a:rPr>
              <a:t> La bandelette test est placée dans le tube ; en présence de l'antigène, un complexe est formé avec un anticorps spécifique couplé à des particules de couleur. Après migration, ce complexe va se fixer sur un anticorps de capture faisant apparaître, en cas de positivité, une bande témoin de la positivité du test.</a:t>
            </a:r>
          </a:p>
          <a:p>
            <a:pPr marL="0" indent="0" algn="just">
              <a:lnSpc>
                <a:spcPct val="150000"/>
              </a:lnSpc>
              <a:buNone/>
            </a:pPr>
            <a:endParaRPr lang="fr-FR" sz="2200" dirty="0">
              <a:latin typeface="Times New Roman" pitchFamily="18" charset="0"/>
              <a:cs typeface="Times New Roman" pitchFamily="18" charset="0"/>
            </a:endParaRPr>
          </a:p>
        </p:txBody>
      </p:sp>
    </p:spTree>
    <p:extLst>
      <p:ext uri="{BB962C8B-B14F-4D97-AF65-F5344CB8AC3E}">
        <p14:creationId xmlns:p14="http://schemas.microsoft.com/office/powerpoint/2010/main" val="42335419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lnSpcReduction="10000"/>
          </a:bodyPr>
          <a:lstStyle/>
          <a:p>
            <a:pPr algn="just">
              <a:lnSpc>
                <a:spcPct val="150000"/>
              </a:lnSpc>
            </a:pPr>
            <a:r>
              <a:rPr lang="fr-FR" dirty="0">
                <a:latin typeface="Times New Roman" pitchFamily="18" charset="0"/>
                <a:cs typeface="Times New Roman" pitchFamily="18" charset="0"/>
              </a:rPr>
              <a:t>Le temps global de réalisation est de </a:t>
            </a:r>
            <a:r>
              <a:rPr lang="fr-FR" b="1" dirty="0">
                <a:latin typeface="Times New Roman" pitchFamily="18" charset="0"/>
                <a:cs typeface="Times New Roman" pitchFamily="18" charset="0"/>
              </a:rPr>
              <a:t>5 à 7 minutes. </a:t>
            </a:r>
            <a:r>
              <a:rPr lang="fr-FR" dirty="0">
                <a:latin typeface="Times New Roman" pitchFamily="18" charset="0"/>
                <a:cs typeface="Times New Roman" pitchFamily="18" charset="0"/>
              </a:rPr>
              <a:t>La sensibilité du test est </a:t>
            </a:r>
            <a:r>
              <a:rPr lang="fr-FR" b="1" dirty="0">
                <a:latin typeface="Times New Roman" pitchFamily="18" charset="0"/>
                <a:cs typeface="Times New Roman" pitchFamily="18" charset="0"/>
              </a:rPr>
              <a:t>supérieure à 90 % </a:t>
            </a:r>
            <a:r>
              <a:rPr lang="fr-FR" dirty="0">
                <a:latin typeface="Times New Roman" pitchFamily="18" charset="0"/>
                <a:cs typeface="Times New Roman" pitchFamily="18" charset="0"/>
              </a:rPr>
              <a:t>et sa </a:t>
            </a:r>
            <a:r>
              <a:rPr lang="fr-FR" b="1" dirty="0">
                <a:latin typeface="Times New Roman" pitchFamily="18" charset="0"/>
                <a:cs typeface="Times New Roman" pitchFamily="18" charset="0"/>
              </a:rPr>
              <a:t>spécificité</a:t>
            </a:r>
            <a:r>
              <a:rPr lang="fr-FR" dirty="0">
                <a:latin typeface="Times New Roman" pitchFamily="18" charset="0"/>
                <a:cs typeface="Times New Roman" pitchFamily="18" charset="0"/>
              </a:rPr>
              <a:t> de l'ordre de </a:t>
            </a:r>
            <a:r>
              <a:rPr lang="fr-FR" b="1" dirty="0">
                <a:latin typeface="Times New Roman" pitchFamily="18" charset="0"/>
                <a:cs typeface="Times New Roman" pitchFamily="18" charset="0"/>
              </a:rPr>
              <a:t>95 % </a:t>
            </a:r>
            <a:r>
              <a:rPr lang="fr-FR" dirty="0">
                <a:latin typeface="Times New Roman" pitchFamily="18" charset="0"/>
                <a:cs typeface="Times New Roman" pitchFamily="18" charset="0"/>
              </a:rPr>
              <a:t>en prenant comme référence la culture sur gélose au sang en anaérobiose avec incubation de 48 heures. Le risque de faux négatif serait de l'ordre de 2 %.</a:t>
            </a:r>
          </a:p>
          <a:p>
            <a:pPr marL="0" indent="0" algn="just">
              <a:lnSpc>
                <a:spcPct val="150000"/>
              </a:lnSpc>
              <a:buNone/>
            </a:pPr>
            <a:endParaRPr lang="fr-FR"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rPr>
              <a:t>Ces résultats ont été confirmés par une évaluation réalisée par l'Afssaps sur 16 trousses.</a:t>
            </a:r>
          </a:p>
          <a:p>
            <a:endParaRPr lang="fr-FR" dirty="0"/>
          </a:p>
        </p:txBody>
      </p:sp>
    </p:spTree>
    <p:extLst>
      <p:ext uri="{BB962C8B-B14F-4D97-AF65-F5344CB8AC3E}">
        <p14:creationId xmlns:p14="http://schemas.microsoft.com/office/powerpoint/2010/main" val="20303213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just">
              <a:lnSpc>
                <a:spcPct val="170000"/>
              </a:lnSpc>
            </a:pPr>
            <a:r>
              <a:rPr lang="fr-FR" b="1" dirty="0">
                <a:latin typeface="Times New Roman" pitchFamily="18" charset="0"/>
                <a:cs typeface="Times New Roman" pitchFamily="18" charset="0"/>
              </a:rPr>
              <a:t>Antigènes solubles ou diffusibles</a:t>
            </a:r>
          </a:p>
          <a:p>
            <a:pPr algn="just">
              <a:lnSpc>
                <a:spcPct val="170000"/>
              </a:lnSpc>
            </a:pPr>
            <a:r>
              <a:rPr lang="fr-FR" dirty="0">
                <a:latin typeface="Times New Roman" pitchFamily="18" charset="0"/>
                <a:cs typeface="Times New Roman" pitchFamily="18" charset="0"/>
              </a:rPr>
              <a:t>Ces antigènes peuvent être mis en évidence </a:t>
            </a:r>
            <a:r>
              <a:rPr lang="fr-FR" b="1" dirty="0">
                <a:latin typeface="Times New Roman" pitchFamily="18" charset="0"/>
                <a:cs typeface="Times New Roman" pitchFamily="18" charset="0"/>
              </a:rPr>
              <a:t>au siège de l'infection</a:t>
            </a:r>
            <a:r>
              <a:rPr lang="fr-FR" dirty="0">
                <a:latin typeface="Times New Roman" pitchFamily="18" charset="0"/>
                <a:cs typeface="Times New Roman" pitchFamily="18" charset="0"/>
              </a:rPr>
              <a:t>, mais ils peuvent aussi </a:t>
            </a:r>
            <a:r>
              <a:rPr lang="fr-FR" b="1" dirty="0">
                <a:latin typeface="Times New Roman" pitchFamily="18" charset="0"/>
                <a:cs typeface="Times New Roman" pitchFamily="18" charset="0"/>
              </a:rPr>
              <a:t>être retrouvés à distance.</a:t>
            </a:r>
          </a:p>
          <a:p>
            <a:pPr algn="just">
              <a:lnSpc>
                <a:spcPct val="170000"/>
              </a:lnSpc>
            </a:pPr>
            <a:r>
              <a:rPr lang="fr-FR" dirty="0">
                <a:latin typeface="Times New Roman" pitchFamily="18" charset="0"/>
                <a:cs typeface="Times New Roman" pitchFamily="18" charset="0"/>
              </a:rPr>
              <a:t>Ainsi, en cas de méningite, il y a une diffusion </a:t>
            </a:r>
            <a:r>
              <a:rPr lang="fr-FR" b="1" dirty="0">
                <a:latin typeface="Times New Roman" pitchFamily="18" charset="0"/>
                <a:cs typeface="Times New Roman" pitchFamily="18" charset="0"/>
              </a:rPr>
              <a:t>LCR-sérum-urine</a:t>
            </a:r>
            <a:r>
              <a:rPr lang="fr-FR" dirty="0">
                <a:latin typeface="Times New Roman" pitchFamily="18" charset="0"/>
                <a:cs typeface="Times New Roman" pitchFamily="18" charset="0"/>
              </a:rPr>
              <a:t> ; </a:t>
            </a:r>
          </a:p>
          <a:p>
            <a:pPr algn="just">
              <a:lnSpc>
                <a:spcPct val="170000"/>
              </a:lnSpc>
            </a:pPr>
            <a:r>
              <a:rPr lang="fr-FR" dirty="0">
                <a:latin typeface="Times New Roman" pitchFamily="18" charset="0"/>
                <a:cs typeface="Times New Roman" pitchFamily="18" charset="0"/>
              </a:rPr>
              <a:t>dans les pneumopathies, la diffusion </a:t>
            </a:r>
            <a:r>
              <a:rPr lang="fr-FR" b="1" dirty="0">
                <a:latin typeface="Times New Roman" pitchFamily="18" charset="0"/>
                <a:cs typeface="Times New Roman" pitchFamily="18" charset="0"/>
              </a:rPr>
              <a:t>poumon-sérum-urine</a:t>
            </a:r>
            <a:r>
              <a:rPr lang="fr-FR" dirty="0">
                <a:latin typeface="Times New Roman" pitchFamily="18" charset="0"/>
                <a:cs typeface="Times New Roman" pitchFamily="18" charset="0"/>
              </a:rPr>
              <a:t> est classique ( fig. 3.1 ). </a:t>
            </a:r>
          </a:p>
          <a:p>
            <a:pPr algn="just">
              <a:lnSpc>
                <a:spcPct val="170000"/>
              </a:lnSpc>
            </a:pPr>
            <a:r>
              <a:rPr lang="fr-FR" dirty="0">
                <a:latin typeface="Times New Roman" pitchFamily="18" charset="0"/>
                <a:cs typeface="Times New Roman" pitchFamily="18" charset="0"/>
              </a:rPr>
              <a:t>Au cours de leur diffusion, les antigènes peuvent être dégradés –c'est le cas pour </a:t>
            </a:r>
          </a:p>
          <a:p>
            <a:pPr marL="0" indent="0" algn="just">
              <a:lnSpc>
                <a:spcPct val="170000"/>
              </a:lnSpc>
              <a:buNone/>
            </a:pPr>
            <a:r>
              <a:rPr lang="fr-FR" i="1" dirty="0">
                <a:latin typeface="Times New Roman" pitchFamily="18" charset="0"/>
                <a:cs typeface="Times New Roman" pitchFamily="18" charset="0"/>
              </a:rPr>
              <a:t>S. </a:t>
            </a:r>
            <a:r>
              <a:rPr lang="fr-FR" i="1" dirty="0" err="1">
                <a:latin typeface="Times New Roman" pitchFamily="18" charset="0"/>
                <a:cs typeface="Times New Roman" pitchFamily="18" charset="0"/>
              </a:rPr>
              <a:t>pneumoniae</a:t>
            </a:r>
            <a:r>
              <a:rPr lang="fr-FR" i="1" dirty="0">
                <a:latin typeface="Times New Roman" pitchFamily="18" charset="0"/>
                <a:cs typeface="Times New Roman" pitchFamily="18" charset="0"/>
              </a:rPr>
              <a:t> </a:t>
            </a:r>
            <a:r>
              <a:rPr lang="fr-FR" dirty="0" err="1">
                <a:latin typeface="Times New Roman" pitchFamily="18" charset="0"/>
                <a:cs typeface="Times New Roman" pitchFamily="18" charset="0"/>
              </a:rPr>
              <a:t>sérotype</a:t>
            </a:r>
            <a:r>
              <a:rPr lang="fr-FR" dirty="0">
                <a:latin typeface="Times New Roman" pitchFamily="18" charset="0"/>
                <a:cs typeface="Times New Roman" pitchFamily="18" charset="0"/>
              </a:rPr>
              <a:t> 1 par exemple (urines), ou bien être éliminés sous forme native. </a:t>
            </a:r>
          </a:p>
          <a:p>
            <a:pPr algn="just">
              <a:lnSpc>
                <a:spcPct val="170000"/>
              </a:lnSpc>
            </a:pPr>
            <a:r>
              <a:rPr lang="fr-FR" dirty="0">
                <a:latin typeface="Times New Roman" pitchFamily="18" charset="0"/>
                <a:cs typeface="Times New Roman" pitchFamily="18" charset="0"/>
              </a:rPr>
              <a:t>Les antigènes polysaccharidiques, très résistants, peuvent persister plus longtemps dans l'organisme que les bactéries viables ; </a:t>
            </a:r>
          </a:p>
          <a:p>
            <a:pPr algn="just">
              <a:lnSpc>
                <a:spcPct val="170000"/>
              </a:lnSpc>
            </a:pPr>
            <a:r>
              <a:rPr lang="fr-FR" dirty="0">
                <a:latin typeface="Times New Roman" pitchFamily="18" charset="0"/>
                <a:cs typeface="Times New Roman" pitchFamily="18" charset="0"/>
              </a:rPr>
              <a:t>des éliminations d'antigènes sur plusieurs semaines après la guérison, notamment dans les pneumopathies, ont été décrites, ce qui peut permettre des diagnostics rétrospectifs.</a:t>
            </a:r>
          </a:p>
        </p:txBody>
      </p:sp>
    </p:spTree>
    <p:extLst>
      <p:ext uri="{BB962C8B-B14F-4D97-AF65-F5344CB8AC3E}">
        <p14:creationId xmlns:p14="http://schemas.microsoft.com/office/powerpoint/2010/main" val="20890255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188640"/>
            <a:ext cx="9144000" cy="6858000"/>
          </a:xfrm>
        </p:spPr>
        <p:txBody>
          <a:bodyPr>
            <a:normAutofit fontScale="92500" lnSpcReduction="20000"/>
          </a:bodyPr>
          <a:lstStyle/>
          <a:p>
            <a:pPr algn="just">
              <a:lnSpc>
                <a:spcPct val="160000"/>
              </a:lnSpc>
            </a:pPr>
            <a:r>
              <a:rPr lang="fr-FR" b="1" i="1" u="sng" dirty="0" err="1">
                <a:latin typeface="Times New Roman" pitchFamily="18" charset="0"/>
                <a:cs typeface="Times New Roman" pitchFamily="18" charset="0"/>
              </a:rPr>
              <a:t>Helicobacter</a:t>
            </a:r>
            <a:r>
              <a:rPr lang="fr-FR" b="1" i="1" u="sng" dirty="0">
                <a:latin typeface="Times New Roman" pitchFamily="18" charset="0"/>
                <a:cs typeface="Times New Roman" pitchFamily="18" charset="0"/>
              </a:rPr>
              <a:t> </a:t>
            </a:r>
            <a:r>
              <a:rPr lang="fr-FR" b="1" i="1" u="sng" dirty="0" err="1">
                <a:latin typeface="Times New Roman" pitchFamily="18" charset="0"/>
                <a:cs typeface="Times New Roman" pitchFamily="18" charset="0"/>
              </a:rPr>
              <a:t>pylori</a:t>
            </a:r>
            <a:endParaRPr lang="fr-FR" b="1" i="1" u="sng" dirty="0">
              <a:latin typeface="Times New Roman" pitchFamily="18" charset="0"/>
              <a:cs typeface="Times New Roman" pitchFamily="18" charset="0"/>
            </a:endParaRPr>
          </a:p>
          <a:p>
            <a:pPr algn="just">
              <a:lnSpc>
                <a:spcPct val="160000"/>
              </a:lnSpc>
            </a:pPr>
            <a:r>
              <a:rPr lang="fr-FR" dirty="0">
                <a:latin typeface="Times New Roman" pitchFamily="18" charset="0"/>
                <a:cs typeface="Times New Roman" pitchFamily="18" charset="0"/>
              </a:rPr>
              <a:t>Dans la prise en charge de l'infection à </a:t>
            </a:r>
            <a:r>
              <a:rPr lang="fr-FR" b="1" i="1" dirty="0" err="1">
                <a:latin typeface="Times New Roman" pitchFamily="18" charset="0"/>
                <a:cs typeface="Times New Roman" pitchFamily="18" charset="0"/>
              </a:rPr>
              <a:t>Helicobacter</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pylori</a:t>
            </a:r>
            <a:r>
              <a:rPr lang="fr-FR" b="1" dirty="0">
                <a:latin typeface="Times New Roman" pitchFamily="18" charset="0"/>
                <a:cs typeface="Times New Roman" pitchFamily="18" charset="0"/>
              </a:rPr>
              <a:t>, </a:t>
            </a:r>
            <a:r>
              <a:rPr lang="fr-FR" dirty="0">
                <a:latin typeface="Times New Roman" pitchFamily="18" charset="0"/>
                <a:cs typeface="Times New Roman" pitchFamily="18" charset="0"/>
              </a:rPr>
              <a:t>le Groupe d'études français des </a:t>
            </a:r>
            <a:r>
              <a:rPr lang="fr-FR" dirty="0" err="1">
                <a:latin typeface="Times New Roman" pitchFamily="18" charset="0"/>
                <a:cs typeface="Times New Roman" pitchFamily="18" charset="0"/>
              </a:rPr>
              <a:t>Hélicobacters</a:t>
            </a:r>
            <a:r>
              <a:rPr lang="fr-FR" dirty="0">
                <a:latin typeface="Times New Roman" pitchFamily="18" charset="0"/>
                <a:cs typeface="Times New Roman" pitchFamily="18" charset="0"/>
              </a:rPr>
              <a:t> (GEFH) a recommandé le dépistage d'</a:t>
            </a:r>
            <a:r>
              <a:rPr lang="fr-FR" b="1" i="1" dirty="0">
                <a:latin typeface="Times New Roman" pitchFamily="18" charset="0"/>
                <a:cs typeface="Times New Roman" pitchFamily="18" charset="0"/>
              </a:rPr>
              <a:t>H. </a:t>
            </a:r>
            <a:r>
              <a:rPr lang="fr-FR" b="1" i="1" dirty="0" err="1">
                <a:latin typeface="Times New Roman" pitchFamily="18" charset="0"/>
                <a:cs typeface="Times New Roman" pitchFamily="18" charset="0"/>
              </a:rPr>
              <a:t>pylori</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et l'éradication chez toutes les personnes infectées.</a:t>
            </a:r>
          </a:p>
          <a:p>
            <a:pPr algn="just">
              <a:lnSpc>
                <a:spcPct val="160000"/>
              </a:lnSpc>
            </a:pPr>
            <a:r>
              <a:rPr lang="fr-FR" dirty="0">
                <a:latin typeface="Times New Roman" pitchFamily="18" charset="0"/>
                <a:cs typeface="Times New Roman" pitchFamily="18" charset="0"/>
              </a:rPr>
              <a:t>À côté de la biopsie gastrique, des méthodes non invasives sont proposées. Parmi elles, la recherche d'</a:t>
            </a:r>
            <a:r>
              <a:rPr lang="fr-FR" b="1" dirty="0">
                <a:latin typeface="Times New Roman" pitchFamily="18" charset="0"/>
                <a:cs typeface="Times New Roman" pitchFamily="18" charset="0"/>
              </a:rPr>
              <a:t>antigènes</a:t>
            </a:r>
            <a:r>
              <a:rPr lang="fr-FR" dirty="0">
                <a:latin typeface="Times New Roman" pitchFamily="18" charset="0"/>
                <a:cs typeface="Times New Roman" pitchFamily="18" charset="0"/>
              </a:rPr>
              <a:t> dans les </a:t>
            </a:r>
            <a:r>
              <a:rPr lang="fr-FR" b="1" u="sng" dirty="0">
                <a:latin typeface="Times New Roman" pitchFamily="18" charset="0"/>
                <a:cs typeface="Times New Roman" pitchFamily="18" charset="0"/>
              </a:rPr>
              <a:t>selles</a:t>
            </a:r>
            <a:r>
              <a:rPr lang="fr-FR" dirty="0">
                <a:latin typeface="Times New Roman" pitchFamily="18" charset="0"/>
                <a:cs typeface="Times New Roman" pitchFamily="18" charset="0"/>
              </a:rPr>
              <a:t> est un test qui a montré une </a:t>
            </a:r>
            <a:r>
              <a:rPr lang="fr-FR" b="1" dirty="0">
                <a:latin typeface="Times New Roman" pitchFamily="18" charset="0"/>
                <a:cs typeface="Times New Roman" pitchFamily="18" charset="0"/>
              </a:rPr>
              <a:t>sensibilité de 96 % </a:t>
            </a:r>
            <a:r>
              <a:rPr lang="fr-FR" dirty="0">
                <a:latin typeface="Times New Roman" pitchFamily="18" charset="0"/>
                <a:cs typeface="Times New Roman" pitchFamily="18" charset="0"/>
              </a:rPr>
              <a:t>et une </a:t>
            </a:r>
            <a:r>
              <a:rPr lang="fr-FR" b="1" dirty="0">
                <a:latin typeface="Times New Roman" pitchFamily="18" charset="0"/>
                <a:cs typeface="Times New Roman" pitchFamily="18" charset="0"/>
              </a:rPr>
              <a:t>spécificité de 91 à 93 % </a:t>
            </a:r>
            <a:r>
              <a:rPr lang="fr-FR" dirty="0">
                <a:latin typeface="Times New Roman" pitchFamily="18" charset="0"/>
                <a:cs typeface="Times New Roman" pitchFamily="18" charset="0"/>
              </a:rPr>
              <a:t>(</a:t>
            </a:r>
            <a:r>
              <a:rPr lang="fr-FR" dirty="0" err="1">
                <a:latin typeface="Times New Roman" pitchFamily="18" charset="0"/>
                <a:cs typeface="Times New Roman" pitchFamily="18" charset="0"/>
              </a:rPr>
              <a:t>Immuno</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Card</a:t>
            </a:r>
            <a:r>
              <a:rPr lang="fr-FR" dirty="0">
                <a:latin typeface="Times New Roman" pitchFamily="18" charset="0"/>
                <a:cs typeface="Times New Roman" pitchFamily="18" charset="0"/>
              </a:rPr>
              <a:t> </a:t>
            </a:r>
            <a:r>
              <a:rPr lang="fr-FR" dirty="0" err="1">
                <a:latin typeface="Times New Roman" pitchFamily="18" charset="0"/>
                <a:cs typeface="Times New Roman" pitchFamily="18" charset="0"/>
              </a:rPr>
              <a:t>HpSA</a:t>
            </a:r>
            <a:r>
              <a:rPr lang="fr-FR" dirty="0">
                <a:latin typeface="Times New Roman" pitchFamily="18" charset="0"/>
                <a:cs typeface="Times New Roman" pitchFamily="18" charset="0"/>
              </a:rPr>
              <a:t>®, Meridian).</a:t>
            </a:r>
          </a:p>
        </p:txBody>
      </p:sp>
    </p:spTree>
    <p:extLst>
      <p:ext uri="{BB962C8B-B14F-4D97-AF65-F5344CB8AC3E}">
        <p14:creationId xmlns:p14="http://schemas.microsoft.com/office/powerpoint/2010/main" val="20686930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957392"/>
          </a:xfrm>
        </p:spPr>
        <p:txBody>
          <a:bodyPr>
            <a:normAutofit fontScale="77500" lnSpcReduction="20000"/>
          </a:bodyPr>
          <a:lstStyle/>
          <a:p>
            <a:pPr algn="just">
              <a:lnSpc>
                <a:spcPct val="170000"/>
              </a:lnSpc>
            </a:pPr>
            <a:r>
              <a:rPr lang="fr-FR" b="1" i="1" u="sng" dirty="0" err="1">
                <a:latin typeface="Times New Roman" pitchFamily="18" charset="0"/>
                <a:cs typeface="Times New Roman" pitchFamily="18" charset="0"/>
              </a:rPr>
              <a:t>Neisseria</a:t>
            </a:r>
            <a:r>
              <a:rPr lang="fr-FR" b="1" i="1" u="sng" dirty="0">
                <a:latin typeface="Times New Roman" pitchFamily="18" charset="0"/>
                <a:cs typeface="Times New Roman" pitchFamily="18" charset="0"/>
              </a:rPr>
              <a:t> </a:t>
            </a:r>
            <a:r>
              <a:rPr lang="fr-FR" b="1" i="1" u="sng" dirty="0" err="1">
                <a:latin typeface="Times New Roman" pitchFamily="18" charset="0"/>
                <a:cs typeface="Times New Roman" pitchFamily="18" charset="0"/>
              </a:rPr>
              <a:t>meningitidis</a:t>
            </a:r>
            <a:endParaRPr lang="fr-FR" b="1" i="1" u="sng" dirty="0">
              <a:latin typeface="Times New Roman" pitchFamily="18" charset="0"/>
              <a:cs typeface="Times New Roman" pitchFamily="18" charset="0"/>
            </a:endParaRPr>
          </a:p>
          <a:p>
            <a:pPr algn="just">
              <a:lnSpc>
                <a:spcPct val="170000"/>
              </a:lnSpc>
            </a:pPr>
            <a:r>
              <a:rPr lang="fr-FR" dirty="0">
                <a:latin typeface="Times New Roman" pitchFamily="18" charset="0"/>
                <a:cs typeface="Times New Roman" pitchFamily="18" charset="0"/>
              </a:rPr>
              <a:t>Les infections sévères à </a:t>
            </a:r>
            <a:r>
              <a:rPr lang="fr-FR" b="1" dirty="0">
                <a:latin typeface="Times New Roman" pitchFamily="18" charset="0"/>
                <a:cs typeface="Times New Roman" pitchFamily="18" charset="0"/>
              </a:rPr>
              <a:t>méningocoque</a:t>
            </a:r>
            <a:r>
              <a:rPr lang="fr-FR" dirty="0">
                <a:latin typeface="Times New Roman" pitchFamily="18" charset="0"/>
                <a:cs typeface="Times New Roman" pitchFamily="18" charset="0"/>
              </a:rPr>
              <a:t> à type de </a:t>
            </a:r>
            <a:r>
              <a:rPr lang="fr-FR" b="1" dirty="0">
                <a:latin typeface="Times New Roman" pitchFamily="18" charset="0"/>
                <a:cs typeface="Times New Roman" pitchFamily="18" charset="0"/>
              </a:rPr>
              <a:t>purpura </a:t>
            </a:r>
            <a:r>
              <a:rPr lang="fr-FR" b="1" dirty="0" err="1">
                <a:latin typeface="Times New Roman" pitchFamily="18" charset="0"/>
                <a:cs typeface="Times New Roman" pitchFamily="18" charset="0"/>
              </a:rPr>
              <a:t>fulminans</a:t>
            </a:r>
            <a:r>
              <a:rPr lang="fr-FR" dirty="0">
                <a:latin typeface="Times New Roman" pitchFamily="18" charset="0"/>
                <a:cs typeface="Times New Roman" pitchFamily="18" charset="0"/>
              </a:rPr>
              <a:t> ont une morbidité élevée. Il est donc nécessaire d'obtenir le plus rapidement possible un diagnostic étiologique.</a:t>
            </a:r>
          </a:p>
          <a:p>
            <a:pPr algn="just">
              <a:lnSpc>
                <a:spcPct val="170000"/>
              </a:lnSpc>
            </a:pPr>
            <a:r>
              <a:rPr lang="fr-FR" dirty="0">
                <a:latin typeface="Times New Roman" pitchFamily="18" charset="0"/>
                <a:cs typeface="Times New Roman" pitchFamily="18" charset="0"/>
              </a:rPr>
              <a:t>La recherche </a:t>
            </a:r>
            <a:r>
              <a:rPr lang="fr-FR" b="1" dirty="0">
                <a:latin typeface="Times New Roman" pitchFamily="18" charset="0"/>
                <a:cs typeface="Times New Roman" pitchFamily="18" charset="0"/>
              </a:rPr>
              <a:t>d'antigènes solubles </a:t>
            </a:r>
            <a:r>
              <a:rPr lang="fr-FR" dirty="0">
                <a:latin typeface="Times New Roman" pitchFamily="18" charset="0"/>
                <a:cs typeface="Times New Roman" pitchFamily="18" charset="0"/>
              </a:rPr>
              <a:t>sur </a:t>
            </a:r>
            <a:r>
              <a:rPr lang="fr-FR" b="1" dirty="0">
                <a:latin typeface="Times New Roman" pitchFamily="18" charset="0"/>
                <a:cs typeface="Times New Roman" pitchFamily="18" charset="0"/>
              </a:rPr>
              <a:t>LCR</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sérum </a:t>
            </a:r>
            <a:r>
              <a:rPr lang="fr-FR" dirty="0">
                <a:latin typeface="Times New Roman" pitchFamily="18" charset="0"/>
                <a:cs typeface="Times New Roman" pitchFamily="18" charset="0"/>
              </a:rPr>
              <a:t>ou </a:t>
            </a:r>
            <a:r>
              <a:rPr lang="fr-FR" b="1" dirty="0">
                <a:latin typeface="Times New Roman" pitchFamily="18" charset="0"/>
                <a:cs typeface="Times New Roman" pitchFamily="18" charset="0"/>
              </a:rPr>
              <a:t>urines</a:t>
            </a:r>
            <a:r>
              <a:rPr lang="fr-FR" dirty="0">
                <a:latin typeface="Times New Roman" pitchFamily="18" charset="0"/>
                <a:cs typeface="Times New Roman" pitchFamily="18" charset="0"/>
              </a:rPr>
              <a:t> peut permettre d'identifier rapidement l'espèce </a:t>
            </a:r>
            <a:r>
              <a:rPr lang="fr-FR" b="1" i="1" dirty="0" err="1">
                <a:latin typeface="Times New Roman" pitchFamily="18" charset="0"/>
                <a:cs typeface="Times New Roman" pitchFamily="18" charset="0"/>
              </a:rPr>
              <a:t>Neisseria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meningitidis</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mais aussi le </a:t>
            </a:r>
            <a:r>
              <a:rPr lang="fr-FR" b="1" dirty="0" err="1">
                <a:latin typeface="Times New Roman" pitchFamily="18" charset="0"/>
                <a:cs typeface="Times New Roman" pitchFamily="18" charset="0"/>
              </a:rPr>
              <a:t>sérogroupe</a:t>
            </a:r>
            <a:r>
              <a:rPr lang="fr-FR" dirty="0">
                <a:latin typeface="Times New Roman" pitchFamily="18" charset="0"/>
                <a:cs typeface="Times New Roman" pitchFamily="18" charset="0"/>
              </a:rPr>
              <a:t>. La détermination en urgence du </a:t>
            </a:r>
            <a:r>
              <a:rPr lang="fr-FR" dirty="0" err="1">
                <a:latin typeface="Times New Roman" pitchFamily="18" charset="0"/>
                <a:cs typeface="Times New Roman" pitchFamily="18" charset="0"/>
              </a:rPr>
              <a:t>sérogroupe</a:t>
            </a:r>
            <a:r>
              <a:rPr lang="fr-FR" dirty="0">
                <a:latin typeface="Times New Roman" pitchFamily="18" charset="0"/>
                <a:cs typeface="Times New Roman" pitchFamily="18" charset="0"/>
              </a:rPr>
              <a:t> est très importante car les mesures de prophylaxie (vaccination) des sujets contacts diffèrent selon le </a:t>
            </a:r>
            <a:r>
              <a:rPr lang="fr-FR" dirty="0" err="1">
                <a:latin typeface="Times New Roman" pitchFamily="18" charset="0"/>
                <a:cs typeface="Times New Roman" pitchFamily="18" charset="0"/>
              </a:rPr>
              <a:t>sérogroupe</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654358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50000"/>
              </a:lnSpc>
            </a:pPr>
            <a:r>
              <a:rPr lang="fr-FR" dirty="0">
                <a:latin typeface="Times New Roman" pitchFamily="18" charset="0"/>
                <a:cs typeface="Times New Roman" pitchFamily="18" charset="0"/>
              </a:rPr>
              <a:t>La recherche des </a:t>
            </a:r>
            <a:r>
              <a:rPr lang="fr-FR" b="1" dirty="0">
                <a:latin typeface="Times New Roman" pitchFamily="18" charset="0"/>
                <a:cs typeface="Times New Roman" pitchFamily="18" charset="0"/>
              </a:rPr>
              <a:t>antigènes capsulaires </a:t>
            </a:r>
            <a:r>
              <a:rPr lang="fr-FR" dirty="0">
                <a:latin typeface="Times New Roman" pitchFamily="18" charset="0"/>
                <a:cs typeface="Times New Roman" pitchFamily="18" charset="0"/>
              </a:rPr>
              <a:t>est réalisée par agglutination de particules de latex sensibilisées avec des anticorps dirigés contre les différents </a:t>
            </a:r>
            <a:r>
              <a:rPr lang="fr-FR" b="1" dirty="0" err="1">
                <a:latin typeface="Times New Roman" pitchFamily="18" charset="0"/>
                <a:cs typeface="Times New Roman" pitchFamily="18" charset="0"/>
              </a:rPr>
              <a:t>sérogroupes</a:t>
            </a:r>
            <a:r>
              <a:rPr lang="fr-FR" dirty="0">
                <a:latin typeface="Times New Roman" pitchFamily="18" charset="0"/>
                <a:cs typeface="Times New Roman" pitchFamily="18" charset="0"/>
              </a:rPr>
              <a:t> de </a:t>
            </a:r>
            <a:r>
              <a:rPr lang="fr-FR" b="1" i="1" dirty="0" err="1">
                <a:latin typeface="Times New Roman" pitchFamily="18" charset="0"/>
                <a:cs typeface="Times New Roman" pitchFamily="18" charset="0"/>
              </a:rPr>
              <a:t>Neisseria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meningitidis</a:t>
            </a:r>
            <a:r>
              <a:rPr lang="fr-FR" b="1" i="1" dirty="0">
                <a:latin typeface="Times New Roman" pitchFamily="18" charset="0"/>
                <a:cs typeface="Times New Roman" pitchFamily="18" charset="0"/>
              </a:rPr>
              <a:t> </a:t>
            </a:r>
            <a:r>
              <a:rPr lang="fr-FR" dirty="0">
                <a:latin typeface="Times New Roman" pitchFamily="18" charset="0"/>
                <a:cs typeface="Times New Roman" pitchFamily="18" charset="0"/>
              </a:rPr>
              <a:t>(principalement A, B et C</a:t>
            </a:r>
            <a:r>
              <a:rPr lang="fr-FR">
                <a:latin typeface="Times New Roman" pitchFamily="18" charset="0"/>
                <a:cs typeface="Times New Roman" pitchFamily="18" charset="0"/>
              </a:rPr>
              <a:t>). </a:t>
            </a:r>
          </a:p>
          <a:p>
            <a:pPr algn="just">
              <a:lnSpc>
                <a:spcPct val="150000"/>
              </a:lnSpc>
            </a:pPr>
            <a:r>
              <a:rPr lang="fr-FR">
                <a:latin typeface="Times New Roman" pitchFamily="18" charset="0"/>
                <a:cs typeface="Times New Roman" pitchFamily="18" charset="0"/>
              </a:rPr>
              <a:t>Les </a:t>
            </a:r>
            <a:r>
              <a:rPr lang="fr-FR" dirty="0">
                <a:latin typeface="Times New Roman" pitchFamily="18" charset="0"/>
                <a:cs typeface="Times New Roman" pitchFamily="18" charset="0"/>
              </a:rPr>
              <a:t>performances sont meilleures pour les </a:t>
            </a:r>
            <a:r>
              <a:rPr lang="fr-FR" dirty="0" err="1">
                <a:latin typeface="Times New Roman" pitchFamily="18" charset="0"/>
                <a:cs typeface="Times New Roman" pitchFamily="18" charset="0"/>
              </a:rPr>
              <a:t>sérogroupes</a:t>
            </a:r>
            <a:r>
              <a:rPr lang="fr-FR" dirty="0">
                <a:latin typeface="Times New Roman" pitchFamily="18" charset="0"/>
                <a:cs typeface="Times New Roman" pitchFamily="18" charset="0"/>
              </a:rPr>
              <a:t> A et C que pour le </a:t>
            </a:r>
            <a:r>
              <a:rPr lang="fr-FR" dirty="0" err="1">
                <a:latin typeface="Times New Roman" pitchFamily="18" charset="0"/>
                <a:cs typeface="Times New Roman" pitchFamily="18" charset="0"/>
              </a:rPr>
              <a:t>sérogroupe</a:t>
            </a:r>
            <a:r>
              <a:rPr lang="fr-FR" dirty="0">
                <a:latin typeface="Times New Roman" pitchFamily="18" charset="0"/>
                <a:cs typeface="Times New Roman" pitchFamily="18" charset="0"/>
              </a:rPr>
              <a:t> B. </a:t>
            </a:r>
            <a:endParaRPr lang="fr-FR" dirty="0"/>
          </a:p>
        </p:txBody>
      </p:sp>
    </p:spTree>
    <p:extLst>
      <p:ext uri="{BB962C8B-B14F-4D97-AF65-F5344CB8AC3E}">
        <p14:creationId xmlns:p14="http://schemas.microsoft.com/office/powerpoint/2010/main" val="22262525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66838" y="795338"/>
            <a:ext cx="6410325" cy="526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8204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a:bodyPr>
          <a:lstStyle/>
          <a:p>
            <a:pPr algn="just">
              <a:lnSpc>
                <a:spcPct val="150000"/>
              </a:lnSpc>
            </a:pPr>
            <a:r>
              <a:rPr lang="fr-FR" b="1" dirty="0">
                <a:latin typeface="Times New Roman" pitchFamily="18" charset="0"/>
                <a:cs typeface="Times New Roman" pitchFamily="18" charset="0"/>
              </a:rPr>
              <a:t>Antigènes extractibles</a:t>
            </a:r>
          </a:p>
          <a:p>
            <a:pPr algn="just">
              <a:lnSpc>
                <a:spcPct val="150000"/>
              </a:lnSpc>
            </a:pPr>
            <a:r>
              <a:rPr lang="fr-FR" dirty="0">
                <a:latin typeface="Times New Roman" pitchFamily="18" charset="0"/>
                <a:cs typeface="Times New Roman" pitchFamily="18" charset="0"/>
              </a:rPr>
              <a:t>À côté des antigènes solubles, on peut rechercher des antigènes « </a:t>
            </a:r>
            <a:r>
              <a:rPr lang="fr-FR" dirty="0" err="1">
                <a:latin typeface="Times New Roman" pitchFamily="18" charset="0"/>
                <a:cs typeface="Times New Roman" pitchFamily="18" charset="0"/>
              </a:rPr>
              <a:t>solubilisables</a:t>
            </a:r>
            <a:r>
              <a:rPr lang="fr-FR" dirty="0">
                <a:latin typeface="Times New Roman" pitchFamily="18" charset="0"/>
                <a:cs typeface="Times New Roman" pitchFamily="18" charset="0"/>
              </a:rPr>
              <a:t> » dont la mise en évidence nécessite, avant détection, une extraction préalable (antigènes streptococciques par exemple). </a:t>
            </a:r>
          </a:p>
        </p:txBody>
      </p:sp>
    </p:spTree>
    <p:extLst>
      <p:ext uri="{BB962C8B-B14F-4D97-AF65-F5344CB8AC3E}">
        <p14:creationId xmlns:p14="http://schemas.microsoft.com/office/powerpoint/2010/main" val="42940752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58018"/>
          </a:xfrm>
        </p:spPr>
        <p:txBody>
          <a:bodyPr>
            <a:noAutofit/>
          </a:bodyPr>
          <a:lstStyle/>
          <a:p>
            <a:r>
              <a:rPr lang="fr-FR" sz="3200" b="1" dirty="0">
                <a:latin typeface="Times New Roman" pitchFamily="18" charset="0"/>
                <a:cs typeface="Times New Roman" pitchFamily="18" charset="0"/>
              </a:rPr>
              <a:t>Techniques utilisées</a:t>
            </a:r>
            <a:endParaRPr lang="fr-FR" sz="3200" dirty="0">
              <a:latin typeface="Times New Roman" pitchFamily="18" charset="0"/>
              <a:cs typeface="Times New Roman" pitchFamily="18" charset="0"/>
            </a:endParaRPr>
          </a:p>
        </p:txBody>
      </p:sp>
      <p:sp>
        <p:nvSpPr>
          <p:cNvPr id="3" name="Espace réservé du contenu 2"/>
          <p:cNvSpPr>
            <a:spLocks noGrp="1"/>
          </p:cNvSpPr>
          <p:nvPr>
            <p:ph idx="1"/>
          </p:nvPr>
        </p:nvSpPr>
        <p:spPr>
          <a:xfrm>
            <a:off x="107504" y="908720"/>
            <a:ext cx="9036496" cy="5949280"/>
          </a:xfrm>
        </p:spPr>
        <p:txBody>
          <a:bodyPr>
            <a:normAutofit lnSpcReduction="10000"/>
          </a:bodyPr>
          <a:lstStyle/>
          <a:p>
            <a:pPr algn="just">
              <a:lnSpc>
                <a:spcPct val="150000"/>
              </a:lnSpc>
            </a:pPr>
            <a:r>
              <a:rPr lang="fr-FR" dirty="0">
                <a:latin typeface="Times New Roman" pitchFamily="18" charset="0"/>
                <a:cs typeface="Times New Roman" pitchFamily="18" charset="0"/>
              </a:rPr>
              <a:t>Dans la pratique, à ce jour, les techniques qui ont débouché sur des applications de routine, voire sur la commercialisation de réactifs tout prêts, utilisent: </a:t>
            </a:r>
            <a:r>
              <a:rPr lang="fr-FR" b="1" dirty="0">
                <a:latin typeface="Times New Roman" pitchFamily="18" charset="0"/>
                <a:cs typeface="Times New Roman" pitchFamily="18" charset="0"/>
              </a:rPr>
              <a:t>l'immunofluorescence</a:t>
            </a:r>
            <a:r>
              <a:rPr lang="fr-FR" dirty="0">
                <a:latin typeface="Times New Roman" pitchFamily="18" charset="0"/>
                <a:cs typeface="Times New Roman" pitchFamily="18" charset="0"/>
              </a:rPr>
              <a:t>, </a:t>
            </a:r>
          </a:p>
          <a:p>
            <a:pPr algn="just">
              <a:lnSpc>
                <a:spcPct val="150000"/>
              </a:lnSpc>
            </a:pPr>
            <a:r>
              <a:rPr lang="fr-FR" b="1" dirty="0">
                <a:latin typeface="Times New Roman" pitchFamily="18" charset="0"/>
                <a:cs typeface="Times New Roman" pitchFamily="18" charset="0"/>
              </a:rPr>
              <a:t>l'</a:t>
            </a:r>
            <a:r>
              <a:rPr lang="fr-FR" b="1" dirty="0" err="1">
                <a:latin typeface="Times New Roman" pitchFamily="18" charset="0"/>
                <a:cs typeface="Times New Roman" pitchFamily="18" charset="0"/>
              </a:rPr>
              <a:t>immunocapture</a:t>
            </a:r>
            <a:r>
              <a:rPr lang="fr-FR" dirty="0">
                <a:latin typeface="Times New Roman" pitchFamily="18" charset="0"/>
                <a:cs typeface="Times New Roman" pitchFamily="18" charset="0"/>
              </a:rPr>
              <a:t>, </a:t>
            </a:r>
          </a:p>
          <a:p>
            <a:pPr algn="just">
              <a:lnSpc>
                <a:spcPct val="150000"/>
              </a:lnSpc>
            </a:pPr>
            <a:r>
              <a:rPr lang="fr-FR" dirty="0">
                <a:latin typeface="Times New Roman" pitchFamily="18" charset="0"/>
                <a:cs typeface="Times New Roman" pitchFamily="18" charset="0"/>
              </a:rPr>
              <a:t>la </a:t>
            </a:r>
            <a:r>
              <a:rPr lang="fr-FR" b="1" dirty="0">
                <a:latin typeface="Times New Roman" pitchFamily="18" charset="0"/>
                <a:cs typeface="Times New Roman" pitchFamily="18" charset="0"/>
              </a:rPr>
              <a:t>contre-immunoélectrophorèse</a:t>
            </a:r>
            <a:r>
              <a:rPr lang="fr-FR" dirty="0">
                <a:latin typeface="Times New Roman" pitchFamily="18" charset="0"/>
                <a:cs typeface="Times New Roman" pitchFamily="18" charset="0"/>
              </a:rPr>
              <a:t>,</a:t>
            </a:r>
          </a:p>
          <a:p>
            <a:pPr algn="just">
              <a:lnSpc>
                <a:spcPct val="150000"/>
              </a:lnSpc>
            </a:pP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l'agglutination</a:t>
            </a:r>
            <a:r>
              <a:rPr lang="fr-FR" dirty="0">
                <a:latin typeface="Times New Roman" pitchFamily="18" charset="0"/>
                <a:cs typeface="Times New Roman" pitchFamily="18" charset="0"/>
              </a:rPr>
              <a:t> </a:t>
            </a:r>
            <a:r>
              <a:rPr lang="fr-FR" b="1" dirty="0">
                <a:latin typeface="Times New Roman" pitchFamily="18" charset="0"/>
                <a:cs typeface="Times New Roman" pitchFamily="18" charset="0"/>
              </a:rPr>
              <a:t>de particules de latex </a:t>
            </a:r>
          </a:p>
          <a:p>
            <a:pPr algn="just">
              <a:lnSpc>
                <a:spcPct val="150000"/>
              </a:lnSpc>
            </a:pPr>
            <a:r>
              <a:rPr lang="fr-FR" dirty="0">
                <a:latin typeface="Times New Roman" pitchFamily="18" charset="0"/>
                <a:cs typeface="Times New Roman" pitchFamily="18" charset="0"/>
              </a:rPr>
              <a:t>et les </a:t>
            </a:r>
            <a:r>
              <a:rPr lang="fr-FR" b="1" dirty="0">
                <a:latin typeface="Times New Roman" pitchFamily="18" charset="0"/>
                <a:cs typeface="Times New Roman" pitchFamily="18" charset="0"/>
              </a:rPr>
              <a:t>techniques </a:t>
            </a:r>
            <a:r>
              <a:rPr lang="fr-FR" b="1" dirty="0" err="1">
                <a:latin typeface="Times New Roman" pitchFamily="18" charset="0"/>
                <a:cs typeface="Times New Roman" pitchFamily="18" charset="0"/>
              </a:rPr>
              <a:t>immuno</a:t>
            </a:r>
            <a:r>
              <a:rPr lang="fr-FR" b="1" dirty="0">
                <a:latin typeface="Times New Roman" pitchFamily="18" charset="0"/>
                <a:cs typeface="Times New Roman" pitchFamily="18" charset="0"/>
              </a:rPr>
              <a:t>-enzymatiques</a:t>
            </a:r>
            <a:r>
              <a:rPr lang="fr-FR" dirty="0">
                <a:latin typeface="Times New Roman" pitchFamily="18" charset="0"/>
                <a:cs typeface="Times New Roman" pitchFamily="18" charset="0"/>
              </a:rPr>
              <a:t>.</a:t>
            </a:r>
          </a:p>
        </p:txBody>
      </p:sp>
    </p:spTree>
    <p:extLst>
      <p:ext uri="{BB962C8B-B14F-4D97-AF65-F5344CB8AC3E}">
        <p14:creationId xmlns:p14="http://schemas.microsoft.com/office/powerpoint/2010/main" val="3287461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144000" cy="6858000"/>
          </a:xfrm>
        </p:spPr>
        <p:txBody>
          <a:bodyPr>
            <a:normAutofit fontScale="62500" lnSpcReduction="20000"/>
          </a:bodyPr>
          <a:lstStyle/>
          <a:p>
            <a:pPr algn="just">
              <a:lnSpc>
                <a:spcPct val="170000"/>
              </a:lnSpc>
            </a:pPr>
            <a:r>
              <a:rPr lang="fr-FR" b="1" dirty="0">
                <a:latin typeface="Times New Roman" pitchFamily="18" charset="0"/>
                <a:cs typeface="Times New Roman" pitchFamily="18" charset="0"/>
              </a:rPr>
              <a:t>Immunofluorescence (IF)</a:t>
            </a:r>
          </a:p>
          <a:p>
            <a:pPr algn="just">
              <a:lnSpc>
                <a:spcPct val="170000"/>
              </a:lnSpc>
            </a:pPr>
            <a:r>
              <a:rPr lang="fr-FR" dirty="0">
                <a:latin typeface="Times New Roman" pitchFamily="18" charset="0"/>
                <a:cs typeface="Times New Roman" pitchFamily="18" charset="0"/>
              </a:rPr>
              <a:t>Les anticorps commercialisés sont utilisés en </a:t>
            </a:r>
            <a:r>
              <a:rPr lang="fr-FR" b="1" dirty="0">
                <a:latin typeface="Times New Roman" pitchFamily="18" charset="0"/>
                <a:cs typeface="Times New Roman" pitchFamily="18" charset="0"/>
              </a:rPr>
              <a:t>immunofluorescence directe ou indirecte</a:t>
            </a:r>
            <a:r>
              <a:rPr lang="fr-FR" dirty="0">
                <a:latin typeface="Times New Roman" pitchFamily="18" charset="0"/>
                <a:cs typeface="Times New Roman" pitchFamily="18" charset="0"/>
              </a:rPr>
              <a:t>. Ils sont dirigés contre </a:t>
            </a:r>
            <a:r>
              <a:rPr lang="fr-FR" b="1" i="1" dirty="0">
                <a:latin typeface="Times New Roman" pitchFamily="18" charset="0"/>
                <a:cs typeface="Times New Roman" pitchFamily="18" charset="0"/>
              </a:rPr>
              <a:t>Escherichia coli</a:t>
            </a:r>
            <a:r>
              <a:rPr lang="fr-FR" dirty="0">
                <a:latin typeface="Times New Roman" pitchFamily="18" charset="0"/>
                <a:cs typeface="Times New Roman" pitchFamily="18" charset="0"/>
              </a:rPr>
              <a:t>, certains </a:t>
            </a:r>
            <a:r>
              <a:rPr lang="fr-FR" dirty="0" err="1">
                <a:latin typeface="Times New Roman" pitchFamily="18" charset="0"/>
                <a:cs typeface="Times New Roman" pitchFamily="18" charset="0"/>
              </a:rPr>
              <a:t>sérotypes</a:t>
            </a:r>
            <a:r>
              <a:rPr lang="fr-FR" dirty="0">
                <a:latin typeface="Times New Roman" pitchFamily="18" charset="0"/>
                <a:cs typeface="Times New Roman" pitchFamily="18" charset="0"/>
              </a:rPr>
              <a:t> de </a:t>
            </a:r>
            <a:r>
              <a:rPr lang="fr-FR" b="1" i="1" dirty="0">
                <a:latin typeface="Times New Roman" pitchFamily="18" charset="0"/>
                <a:cs typeface="Times New Roman" pitchFamily="18" charset="0"/>
              </a:rPr>
              <a:t>Salmonella</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Bacteroides</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fragilis</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Bacteroides</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melaninogenicus</a:t>
            </a:r>
            <a:r>
              <a:rPr lang="fr-FR" i="1" dirty="0">
                <a:latin typeface="Times New Roman" pitchFamily="18" charset="0"/>
                <a:cs typeface="Times New Roman" pitchFamily="18" charset="0"/>
              </a:rPr>
              <a:t>, </a:t>
            </a:r>
            <a:r>
              <a:rPr lang="fr-FR" b="1" i="1" dirty="0" err="1">
                <a:latin typeface="Times New Roman" pitchFamily="18" charset="0"/>
                <a:cs typeface="Times New Roman" pitchFamily="18" charset="0"/>
              </a:rPr>
              <a:t>Bordetella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pertussis</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Legionella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pneumophila</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Haemophilus</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influenzae</a:t>
            </a:r>
            <a:r>
              <a:rPr lang="fr-FR" b="1" i="1" dirty="0">
                <a:latin typeface="Times New Roman" pitchFamily="18" charset="0"/>
                <a:cs typeface="Times New Roman" pitchFamily="18" charset="0"/>
              </a:rPr>
              <a:t> </a:t>
            </a:r>
            <a:r>
              <a:rPr lang="fr-FR" b="1" dirty="0" err="1">
                <a:latin typeface="Times New Roman" pitchFamily="18" charset="0"/>
                <a:cs typeface="Times New Roman" pitchFamily="18" charset="0"/>
              </a:rPr>
              <a:t>sérotypes</a:t>
            </a:r>
            <a:r>
              <a:rPr lang="fr-FR" b="1" dirty="0">
                <a:latin typeface="Times New Roman" pitchFamily="18" charset="0"/>
                <a:cs typeface="Times New Roman" pitchFamily="18" charset="0"/>
              </a:rPr>
              <a:t> a</a:t>
            </a:r>
            <a:r>
              <a:rPr lang="fr-FR" dirty="0">
                <a:latin typeface="Times New Roman" pitchFamily="18" charset="0"/>
                <a:cs typeface="Times New Roman" pitchFamily="18" charset="0"/>
              </a:rPr>
              <a:t> à </a:t>
            </a:r>
            <a:r>
              <a:rPr lang="fr-FR" b="1" dirty="0">
                <a:latin typeface="Times New Roman" pitchFamily="18" charset="0"/>
                <a:cs typeface="Times New Roman" pitchFamily="18" charset="0"/>
              </a:rPr>
              <a:t>f</a:t>
            </a:r>
            <a:r>
              <a:rPr lang="fr-FR" i="1" dirty="0">
                <a:latin typeface="Times New Roman" pitchFamily="18" charset="0"/>
                <a:cs typeface="Times New Roman" pitchFamily="18" charset="0"/>
              </a:rPr>
              <a:t>, </a:t>
            </a:r>
            <a:r>
              <a:rPr lang="fr-FR" b="1" i="1" dirty="0" err="1">
                <a:latin typeface="Times New Roman" pitchFamily="18" charset="0"/>
                <a:cs typeface="Times New Roman" pitchFamily="18" charset="0"/>
              </a:rPr>
              <a:t>Neisseria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gonorrhoeae</a:t>
            </a:r>
            <a:r>
              <a:rPr lang="fr-FR" dirty="0">
                <a:latin typeface="Times New Roman" pitchFamily="18" charset="0"/>
                <a:cs typeface="Times New Roman" pitchFamily="18" charset="0"/>
              </a:rPr>
              <a:t>, </a:t>
            </a:r>
            <a:r>
              <a:rPr lang="fr-FR" b="1" i="1" dirty="0" err="1">
                <a:latin typeface="Times New Roman" pitchFamily="18" charset="0"/>
                <a:cs typeface="Times New Roman" pitchFamily="18" charset="0"/>
              </a:rPr>
              <a:t>Neisseria</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meningitidis</a:t>
            </a:r>
            <a:r>
              <a:rPr lang="fr-FR" dirty="0">
                <a:latin typeface="Times New Roman" pitchFamily="18" charset="0"/>
                <a:cs typeface="Times New Roman" pitchFamily="18" charset="0"/>
              </a:rPr>
              <a:t>,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pneumoniae</a:t>
            </a:r>
            <a:r>
              <a:rPr lang="fr-FR" b="1" i="1" dirty="0">
                <a:latin typeface="Times New Roman" pitchFamily="18" charset="0"/>
                <a:cs typeface="Times New Roman" pitchFamily="18" charset="0"/>
              </a:rPr>
              <a:t> </a:t>
            </a:r>
            <a:r>
              <a:rPr lang="fr-FR" b="1" dirty="0">
                <a:latin typeface="Times New Roman" pitchFamily="18" charset="0"/>
                <a:cs typeface="Times New Roman" pitchFamily="18" charset="0"/>
              </a:rPr>
              <a:t>(90 </a:t>
            </a:r>
            <a:r>
              <a:rPr lang="fr-FR" b="1" dirty="0" err="1">
                <a:latin typeface="Times New Roman" pitchFamily="18" charset="0"/>
                <a:cs typeface="Times New Roman" pitchFamily="18" charset="0"/>
              </a:rPr>
              <a:t>sérotypes</a:t>
            </a:r>
            <a:r>
              <a:rPr lang="fr-FR" b="1" dirty="0">
                <a:latin typeface="Times New Roman" pitchFamily="18" charset="0"/>
                <a:cs typeface="Times New Roman" pitchFamily="18" charset="0"/>
              </a:rPr>
              <a:t>)</a:t>
            </a:r>
            <a:r>
              <a:rPr lang="fr-FR" dirty="0">
                <a:latin typeface="Times New Roman" pitchFamily="18" charset="0"/>
                <a:cs typeface="Times New Roman" pitchFamily="18" charset="0"/>
              </a:rPr>
              <a:t> et </a:t>
            </a:r>
            <a:r>
              <a:rPr lang="fr-FR" b="1" i="1" dirty="0">
                <a:latin typeface="Times New Roman" pitchFamily="18" charset="0"/>
                <a:cs typeface="Times New Roman" pitchFamily="18" charset="0"/>
              </a:rPr>
              <a:t>Streptococcus </a:t>
            </a:r>
            <a:r>
              <a:rPr lang="fr-FR" b="1" dirty="0">
                <a:latin typeface="Times New Roman" pitchFamily="18" charset="0"/>
                <a:cs typeface="Times New Roman" pitchFamily="18" charset="0"/>
              </a:rPr>
              <a:t>des groupes A, B, C,  </a:t>
            </a:r>
            <a:r>
              <a:rPr lang="fr-FR" dirty="0">
                <a:latin typeface="Times New Roman" pitchFamily="18" charset="0"/>
                <a:cs typeface="Times New Roman" pitchFamily="18" charset="0"/>
              </a:rPr>
              <a:t>etc., </a:t>
            </a:r>
            <a:r>
              <a:rPr lang="fr-FR" b="1" i="1" dirty="0">
                <a:latin typeface="Times New Roman" pitchFamily="18" charset="0"/>
                <a:cs typeface="Times New Roman" pitchFamily="18" charset="0"/>
              </a:rPr>
              <a:t>Chlamydia </a:t>
            </a:r>
            <a:r>
              <a:rPr lang="fr-FR" b="1" i="1" dirty="0" err="1">
                <a:latin typeface="Times New Roman" pitchFamily="18" charset="0"/>
                <a:cs typeface="Times New Roman" pitchFamily="18" charset="0"/>
              </a:rPr>
              <a:t>trachomatis</a:t>
            </a:r>
            <a:r>
              <a:rPr lang="fr-FR" i="1" dirty="0">
                <a:latin typeface="Times New Roman" pitchFamily="18" charset="0"/>
                <a:cs typeface="Times New Roman" pitchFamily="18" charset="0"/>
              </a:rPr>
              <a:t>. </a:t>
            </a:r>
          </a:p>
          <a:p>
            <a:pPr algn="just">
              <a:lnSpc>
                <a:spcPct val="170000"/>
              </a:lnSpc>
            </a:pPr>
            <a:r>
              <a:rPr lang="fr-FR" dirty="0">
                <a:latin typeface="Times New Roman" pitchFamily="18" charset="0"/>
                <a:cs typeface="Times New Roman" pitchFamily="18" charset="0"/>
              </a:rPr>
              <a:t>Des techniques d'</a:t>
            </a:r>
            <a:r>
              <a:rPr lang="fr-FR" b="1" dirty="0">
                <a:latin typeface="Times New Roman" pitchFamily="18" charset="0"/>
                <a:cs typeface="Times New Roman" pitchFamily="18" charset="0"/>
              </a:rPr>
              <a:t>IF</a:t>
            </a:r>
            <a:r>
              <a:rPr lang="fr-FR" dirty="0">
                <a:latin typeface="Times New Roman" pitchFamily="18" charset="0"/>
                <a:cs typeface="Times New Roman" pitchFamily="18" charset="0"/>
              </a:rPr>
              <a:t> ont été utilisées dans le diagnostic étiologique de certaines infections cutanées (</a:t>
            </a:r>
            <a:r>
              <a:rPr lang="fr-FR" b="1" i="1" dirty="0">
                <a:latin typeface="Times New Roman" pitchFamily="18" charset="0"/>
                <a:cs typeface="Times New Roman" pitchFamily="18" charset="0"/>
              </a:rPr>
              <a:t>Streptococcus, </a:t>
            </a:r>
            <a:r>
              <a:rPr lang="fr-FR" b="1" i="1" dirty="0" err="1">
                <a:latin typeface="Times New Roman" pitchFamily="18" charset="0"/>
                <a:cs typeface="Times New Roman" pitchFamily="18" charset="0"/>
              </a:rPr>
              <a:t>Haemophilus</a:t>
            </a:r>
            <a:r>
              <a:rPr lang="fr-FR" b="1" i="1" dirty="0">
                <a:latin typeface="Times New Roman" pitchFamily="18" charset="0"/>
                <a:cs typeface="Times New Roman" pitchFamily="18" charset="0"/>
              </a:rPr>
              <a:t> </a:t>
            </a:r>
            <a:r>
              <a:rPr lang="fr-FR" b="1" i="1" dirty="0" err="1">
                <a:latin typeface="Times New Roman" pitchFamily="18" charset="0"/>
                <a:cs typeface="Times New Roman" pitchFamily="18" charset="0"/>
              </a:rPr>
              <a:t>influenzae</a:t>
            </a:r>
            <a:r>
              <a:rPr lang="fr-FR" dirty="0">
                <a:latin typeface="Times New Roman" pitchFamily="18" charset="0"/>
                <a:cs typeface="Times New Roman" pitchFamily="18" charset="0"/>
              </a:rPr>
              <a:t>) ou de </a:t>
            </a:r>
            <a:r>
              <a:rPr lang="fr-FR" b="1" dirty="0">
                <a:latin typeface="Times New Roman" pitchFamily="18" charset="0"/>
                <a:cs typeface="Times New Roman" pitchFamily="18" charset="0"/>
              </a:rPr>
              <a:t>méningites purulentes</a:t>
            </a:r>
            <a:r>
              <a:rPr lang="fr-FR" dirty="0">
                <a:latin typeface="Times New Roman" pitchFamily="18" charset="0"/>
                <a:cs typeface="Times New Roman" pitchFamily="18" charset="0"/>
              </a:rPr>
              <a:t> avec des résultats très intéressants.</a:t>
            </a:r>
          </a:p>
          <a:p>
            <a:pPr algn="just">
              <a:lnSpc>
                <a:spcPct val="170000"/>
              </a:lnSpc>
            </a:pPr>
            <a:r>
              <a:rPr lang="fr-FR" dirty="0">
                <a:latin typeface="Times New Roman" pitchFamily="18" charset="0"/>
                <a:cs typeface="Times New Roman" pitchFamily="18" charset="0"/>
              </a:rPr>
              <a:t>L'</a:t>
            </a:r>
            <a:r>
              <a:rPr lang="fr-FR" b="1" dirty="0">
                <a:latin typeface="Times New Roman" pitchFamily="18" charset="0"/>
                <a:cs typeface="Times New Roman" pitchFamily="18" charset="0"/>
              </a:rPr>
              <a:t>IF</a:t>
            </a:r>
            <a:r>
              <a:rPr lang="fr-FR" dirty="0">
                <a:latin typeface="Times New Roman" pitchFamily="18" charset="0"/>
                <a:cs typeface="Times New Roman" pitchFamily="18" charset="0"/>
              </a:rPr>
              <a:t> peut être pratiquée après concentration de l'échantillon, par centrifugation ou filtration. </a:t>
            </a:r>
          </a:p>
          <a:p>
            <a:pPr algn="just">
              <a:lnSpc>
                <a:spcPct val="170000"/>
              </a:lnSpc>
            </a:pPr>
            <a:r>
              <a:rPr lang="fr-FR" dirty="0">
                <a:latin typeface="Times New Roman" pitchFamily="18" charset="0"/>
                <a:cs typeface="Times New Roman" pitchFamily="18" charset="0"/>
              </a:rPr>
              <a:t>Mais la qualité des anticorps, l'expérience du lecteur sont autant de facteurs </a:t>
            </a:r>
            <a:r>
              <a:rPr lang="fr-FR" dirty="0" err="1">
                <a:latin typeface="Times New Roman" pitchFamily="18" charset="0"/>
                <a:cs typeface="Times New Roman" pitchFamily="18" charset="0"/>
              </a:rPr>
              <a:t>limitants</a:t>
            </a:r>
            <a:r>
              <a:rPr lang="fr-FR" dirty="0">
                <a:latin typeface="Times New Roman" pitchFamily="18" charset="0"/>
                <a:cs typeface="Times New Roman" pitchFamily="18" charset="0"/>
              </a:rPr>
              <a:t> de l'IF.</a:t>
            </a:r>
          </a:p>
        </p:txBody>
      </p:sp>
    </p:spTree>
    <p:extLst>
      <p:ext uri="{BB962C8B-B14F-4D97-AF65-F5344CB8AC3E}">
        <p14:creationId xmlns:p14="http://schemas.microsoft.com/office/powerpoint/2010/main" val="2970095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0"/>
            <a:ext cx="9252520" cy="6858000"/>
          </a:xfrm>
        </p:spPr>
        <p:txBody>
          <a:bodyPr>
            <a:normAutofit fontScale="85000" lnSpcReduction="10000"/>
          </a:bodyPr>
          <a:lstStyle/>
          <a:p>
            <a:pPr algn="just">
              <a:lnSpc>
                <a:spcPct val="150000"/>
              </a:lnSpc>
            </a:pPr>
            <a:r>
              <a:rPr lang="fr-FR" dirty="0">
                <a:latin typeface="Times New Roman" pitchFamily="18" charset="0"/>
                <a:cs typeface="Times New Roman" pitchFamily="18" charset="0"/>
              </a:rPr>
              <a:t>Méthode qui utilise un marquage par un corps fluorescent pour déceler une réaction Ag-</a:t>
            </a:r>
            <a:r>
              <a:rPr lang="fr-FR" dirty="0" err="1">
                <a:latin typeface="Times New Roman" pitchFamily="18" charset="0"/>
                <a:cs typeface="Times New Roman" pitchFamily="18" charset="0"/>
              </a:rPr>
              <a:t>Ac</a:t>
            </a:r>
            <a:r>
              <a:rPr lang="fr-FR" dirty="0">
                <a:latin typeface="Times New Roman" pitchFamily="18" charset="0"/>
                <a:cs typeface="Times New Roman" pitchFamily="18" charset="0"/>
              </a:rPr>
              <a:t>.</a:t>
            </a:r>
          </a:p>
          <a:p>
            <a:pPr algn="just">
              <a:lnSpc>
                <a:spcPct val="150000"/>
              </a:lnSpc>
            </a:pPr>
            <a:r>
              <a:rPr lang="fr-FR" dirty="0">
                <a:latin typeface="Times New Roman" pitchFamily="18" charset="0"/>
                <a:cs typeface="Times New Roman" pitchFamily="18" charset="0"/>
              </a:rPr>
              <a:t>On marque l'anticorps ou l'antigène ou encore un réactif réagissant avec le complexe Ag-</a:t>
            </a:r>
            <a:r>
              <a:rPr lang="fr-FR" dirty="0" err="1">
                <a:latin typeface="Times New Roman" pitchFamily="18" charset="0"/>
                <a:cs typeface="Times New Roman" pitchFamily="18" charset="0"/>
              </a:rPr>
              <a:t>Ac</a:t>
            </a:r>
            <a:r>
              <a:rPr lang="fr-FR" dirty="0">
                <a:latin typeface="Times New Roman" pitchFamily="18" charset="0"/>
                <a:cs typeface="Times New Roman" pitchFamily="18" charset="0"/>
              </a:rPr>
              <a:t>.</a:t>
            </a:r>
          </a:p>
          <a:p>
            <a:pPr algn="just">
              <a:lnSpc>
                <a:spcPct val="150000"/>
              </a:lnSpc>
            </a:pPr>
            <a:r>
              <a:rPr lang="fr-FR" b="1" dirty="0">
                <a:latin typeface="Times New Roman" pitchFamily="18" charset="0"/>
                <a:cs typeface="Times New Roman" pitchFamily="18" charset="0"/>
              </a:rPr>
              <a:t>1- Principes fondamentaux</a:t>
            </a:r>
          </a:p>
          <a:p>
            <a:pPr algn="just">
              <a:lnSpc>
                <a:spcPct val="150000"/>
              </a:lnSpc>
            </a:pPr>
            <a:r>
              <a:rPr lang="fr-FR" b="1" dirty="0">
                <a:latin typeface="Times New Roman" pitchFamily="18" charset="0"/>
                <a:cs typeface="Times New Roman" pitchFamily="18" charset="0"/>
              </a:rPr>
              <a:t>1.1 La fluorescence</a:t>
            </a:r>
          </a:p>
          <a:p>
            <a:pPr algn="just">
              <a:lnSpc>
                <a:spcPct val="150000"/>
              </a:lnSpc>
            </a:pPr>
            <a:r>
              <a:rPr lang="fr-FR" dirty="0">
                <a:latin typeface="Times New Roman" pitchFamily="18" charset="0"/>
                <a:cs typeface="Times New Roman" pitchFamily="18" charset="0"/>
              </a:rPr>
              <a:t>= Phénomène physique : absorption d’un rayonnement par une molécule et émission d’une lumière de plus faible énergie.</a:t>
            </a:r>
          </a:p>
          <a:p>
            <a:pPr algn="just">
              <a:lnSpc>
                <a:spcPct val="150000"/>
              </a:lnSpc>
            </a:pPr>
            <a:r>
              <a:rPr lang="fr-FR" b="1" dirty="0">
                <a:latin typeface="Times New Roman" pitchFamily="18" charset="0"/>
                <a:cs typeface="Times New Roman" pitchFamily="18" charset="0"/>
              </a:rPr>
              <a:t>1.2 Les </a:t>
            </a:r>
            <a:r>
              <a:rPr lang="fr-FR" b="1" dirty="0" err="1">
                <a:latin typeface="Times New Roman" pitchFamily="18" charset="0"/>
                <a:cs typeface="Times New Roman" pitchFamily="18" charset="0"/>
              </a:rPr>
              <a:t>fluorochromes</a:t>
            </a:r>
            <a:endParaRPr lang="fr-FR" b="1" dirty="0">
              <a:latin typeface="Times New Roman" pitchFamily="18" charset="0"/>
              <a:cs typeface="Times New Roman" pitchFamily="18" charset="0"/>
            </a:endParaRPr>
          </a:p>
          <a:p>
            <a:pPr algn="just">
              <a:lnSpc>
                <a:spcPct val="150000"/>
              </a:lnSpc>
            </a:pPr>
            <a:r>
              <a:rPr lang="fr-FR" dirty="0">
                <a:latin typeface="Times New Roman" pitchFamily="18" charset="0"/>
                <a:cs typeface="Times New Roman" pitchFamily="18" charset="0"/>
              </a:rPr>
              <a:t>Fluorescéine (Isothiocyanate de), Rhodamine, Phycoérythrine</a:t>
            </a:r>
          </a:p>
        </p:txBody>
      </p:sp>
    </p:spTree>
    <p:extLst>
      <p:ext uri="{BB962C8B-B14F-4D97-AF65-F5344CB8AC3E}">
        <p14:creationId xmlns:p14="http://schemas.microsoft.com/office/powerpoint/2010/main" val="11764956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0" y="-243408"/>
            <a:ext cx="9144000" cy="6957392"/>
          </a:xfrm>
        </p:spPr>
        <p:txBody>
          <a:bodyPr>
            <a:noAutofit/>
          </a:bodyPr>
          <a:lstStyle/>
          <a:p>
            <a:pPr algn="just">
              <a:lnSpc>
                <a:spcPct val="170000"/>
              </a:lnSpc>
            </a:pPr>
            <a:r>
              <a:rPr lang="fr-FR" sz="1800" b="1" dirty="0">
                <a:latin typeface="Times New Roman" pitchFamily="18" charset="0"/>
                <a:cs typeface="Times New Roman" pitchFamily="18" charset="0"/>
              </a:rPr>
              <a:t>Le système immunologique</a:t>
            </a:r>
          </a:p>
          <a:p>
            <a:pPr algn="just">
              <a:lnSpc>
                <a:spcPct val="170000"/>
              </a:lnSpc>
            </a:pPr>
            <a:r>
              <a:rPr lang="fr-FR" sz="1800" b="1" dirty="0">
                <a:latin typeface="Times New Roman" pitchFamily="18" charset="0"/>
                <a:cs typeface="Times New Roman" pitchFamily="18" charset="0"/>
              </a:rPr>
              <a:t>2.1 Antigènes</a:t>
            </a:r>
          </a:p>
          <a:p>
            <a:pPr algn="just">
              <a:lnSpc>
                <a:spcPct val="170000"/>
              </a:lnSpc>
            </a:pPr>
            <a:r>
              <a:rPr lang="fr-FR" sz="1800" dirty="0">
                <a:latin typeface="Times New Roman" pitchFamily="18" charset="0"/>
                <a:cs typeface="Times New Roman" pitchFamily="18" charset="0"/>
              </a:rPr>
              <a:t>Coupes d’organes, frottis de micro-organismes ou cellules, suspension de cellules</a:t>
            </a:r>
          </a:p>
          <a:p>
            <a:pPr algn="just">
              <a:lnSpc>
                <a:spcPct val="170000"/>
              </a:lnSpc>
            </a:pPr>
            <a:r>
              <a:rPr lang="fr-FR" sz="1800" b="1" dirty="0">
                <a:latin typeface="Times New Roman" pitchFamily="18" charset="0"/>
                <a:cs typeface="Times New Roman" pitchFamily="18" charset="0"/>
              </a:rPr>
              <a:t>2.2 Conjugaison au </a:t>
            </a:r>
            <a:r>
              <a:rPr lang="fr-FR" sz="1800" b="1" dirty="0" err="1">
                <a:latin typeface="Times New Roman" pitchFamily="18" charset="0"/>
                <a:cs typeface="Times New Roman" pitchFamily="18" charset="0"/>
              </a:rPr>
              <a:t>fluorochrome</a:t>
            </a:r>
            <a:r>
              <a:rPr lang="fr-FR" sz="1800" b="1" dirty="0">
                <a:latin typeface="Times New Roman" pitchFamily="18" charset="0"/>
                <a:cs typeface="Times New Roman" pitchFamily="18" charset="0"/>
              </a:rPr>
              <a:t> </a:t>
            </a:r>
            <a:r>
              <a:rPr lang="fr-FR" sz="1800" dirty="0">
                <a:latin typeface="Times New Roman" pitchFamily="18" charset="0"/>
                <a:cs typeface="Times New Roman" pitchFamily="18" charset="0"/>
              </a:rPr>
              <a:t>de l'anticorps ou immunoglobuline, de l’antigène</a:t>
            </a:r>
          </a:p>
          <a:p>
            <a:pPr algn="just">
              <a:lnSpc>
                <a:spcPct val="170000"/>
              </a:lnSpc>
            </a:pPr>
            <a:r>
              <a:rPr lang="fr-FR" sz="1800" b="1" dirty="0">
                <a:latin typeface="Times New Roman" pitchFamily="18" charset="0"/>
                <a:cs typeface="Times New Roman" pitchFamily="18" charset="0"/>
              </a:rPr>
              <a:t>3 - Méthodes :</a:t>
            </a:r>
          </a:p>
          <a:p>
            <a:pPr algn="just">
              <a:lnSpc>
                <a:spcPct val="170000"/>
              </a:lnSpc>
            </a:pPr>
            <a:r>
              <a:rPr lang="fr-FR" sz="1800" b="1" i="1" dirty="0">
                <a:latin typeface="Times New Roman" pitchFamily="18" charset="0"/>
                <a:cs typeface="Times New Roman" pitchFamily="18" charset="0"/>
              </a:rPr>
              <a:t>3.1 Immunofluorescence directe</a:t>
            </a:r>
          </a:p>
          <a:p>
            <a:pPr algn="just">
              <a:lnSpc>
                <a:spcPct val="170000"/>
              </a:lnSpc>
            </a:pPr>
            <a:r>
              <a:rPr lang="fr-FR" sz="1800" dirty="0">
                <a:latin typeface="Times New Roman" pitchFamily="18" charset="0"/>
                <a:cs typeface="Times New Roman" pitchFamily="18" charset="0"/>
              </a:rPr>
              <a:t>La réaction se fait en </a:t>
            </a:r>
            <a:r>
              <a:rPr lang="fr-FR" sz="1800" i="1" dirty="0">
                <a:latin typeface="Times New Roman" pitchFamily="18" charset="0"/>
                <a:cs typeface="Times New Roman" pitchFamily="18" charset="0"/>
              </a:rPr>
              <a:t>un temps </a:t>
            </a:r>
            <a:r>
              <a:rPr lang="fr-FR" sz="1800" dirty="0">
                <a:latin typeface="Times New Roman" pitchFamily="18" charset="0"/>
                <a:cs typeface="Times New Roman" pitchFamily="18" charset="0"/>
              </a:rPr>
              <a:t>: le réactif, antigène ou anticorps, marqué avec le </a:t>
            </a:r>
            <a:r>
              <a:rPr lang="fr-FR" sz="1800" dirty="0" err="1">
                <a:latin typeface="Times New Roman" pitchFamily="18" charset="0"/>
                <a:cs typeface="Times New Roman" pitchFamily="18" charset="0"/>
              </a:rPr>
              <a:t>fluorochrome</a:t>
            </a:r>
            <a:r>
              <a:rPr lang="fr-FR" sz="1800" dirty="0">
                <a:latin typeface="Times New Roman" pitchFamily="18" charset="0"/>
                <a:cs typeface="Times New Roman" pitchFamily="18" charset="0"/>
              </a:rPr>
              <a:t> permet de déceler l'anticorps ou l'antigène correspondant.</a:t>
            </a:r>
          </a:p>
          <a:p>
            <a:pPr algn="just">
              <a:lnSpc>
                <a:spcPct val="170000"/>
              </a:lnSpc>
            </a:pPr>
            <a:r>
              <a:rPr lang="fr-FR" sz="1800" b="1" i="1" dirty="0">
                <a:latin typeface="Times New Roman" pitchFamily="18" charset="0"/>
                <a:cs typeface="Times New Roman" pitchFamily="18" charset="0"/>
              </a:rPr>
              <a:t>3.2 Immunofluorescence indirecte</a:t>
            </a:r>
          </a:p>
          <a:p>
            <a:pPr algn="just">
              <a:lnSpc>
                <a:spcPct val="170000"/>
              </a:lnSpc>
            </a:pPr>
            <a:r>
              <a:rPr lang="fr-FR" sz="1800" dirty="0">
                <a:latin typeface="Times New Roman" pitchFamily="18" charset="0"/>
                <a:cs typeface="Times New Roman" pitchFamily="18" charset="0"/>
              </a:rPr>
              <a:t>Méthode en </a:t>
            </a:r>
            <a:r>
              <a:rPr lang="fr-FR" sz="1800" i="1" dirty="0">
                <a:latin typeface="Times New Roman" pitchFamily="18" charset="0"/>
                <a:cs typeface="Times New Roman" pitchFamily="18" charset="0"/>
              </a:rPr>
              <a:t>deux temps </a:t>
            </a:r>
            <a:r>
              <a:rPr lang="fr-FR" sz="1800" dirty="0">
                <a:latin typeface="Times New Roman" pitchFamily="18" charset="0"/>
                <a:cs typeface="Times New Roman" pitchFamily="18" charset="0"/>
              </a:rPr>
              <a:t>:</a:t>
            </a:r>
          </a:p>
          <a:p>
            <a:pPr algn="just">
              <a:lnSpc>
                <a:spcPct val="170000"/>
              </a:lnSpc>
            </a:pPr>
            <a:r>
              <a:rPr lang="fr-FR" sz="1800" i="1" dirty="0">
                <a:latin typeface="Times New Roman" pitchFamily="18" charset="0"/>
                <a:cs typeface="Times New Roman" pitchFamily="18" charset="0"/>
              </a:rPr>
              <a:t>1er temps </a:t>
            </a:r>
            <a:r>
              <a:rPr lang="fr-FR" sz="1800" dirty="0">
                <a:latin typeface="Times New Roman" pitchFamily="18" charset="0"/>
                <a:cs typeface="Times New Roman" pitchFamily="18" charset="0"/>
              </a:rPr>
              <a:t>- on fait agir un anticorps non marqué qui se fixe spécifiquement sur l'antigène</a:t>
            </a:r>
          </a:p>
          <a:p>
            <a:pPr algn="just">
              <a:lnSpc>
                <a:spcPct val="170000"/>
              </a:lnSpc>
            </a:pPr>
            <a:r>
              <a:rPr lang="fr-FR" sz="1800" i="1" dirty="0">
                <a:latin typeface="Times New Roman" pitchFamily="18" charset="0"/>
                <a:cs typeface="Times New Roman" pitchFamily="18" charset="0"/>
              </a:rPr>
              <a:t>2ème temps </a:t>
            </a:r>
            <a:r>
              <a:rPr lang="fr-FR" sz="1800" dirty="0">
                <a:latin typeface="Times New Roman" pitchFamily="18" charset="0"/>
                <a:cs typeface="Times New Roman" pitchFamily="18" charset="0"/>
              </a:rPr>
              <a:t>- après lavage pour éliminer le premier réactif en excès, on fait agir une </a:t>
            </a:r>
            <a:r>
              <a:rPr lang="fr-FR" sz="1800" dirty="0" err="1">
                <a:latin typeface="Times New Roman" pitchFamily="18" charset="0"/>
                <a:cs typeface="Times New Roman" pitchFamily="18" charset="0"/>
              </a:rPr>
              <a:t>antiglobuline</a:t>
            </a:r>
            <a:r>
              <a:rPr lang="fr-FR" sz="1800" dirty="0">
                <a:latin typeface="Times New Roman" pitchFamily="18" charset="0"/>
                <a:cs typeface="Times New Roman" pitchFamily="18" charset="0"/>
              </a:rPr>
              <a:t> fluorescente révélatrice de la fixation de l'anticorps du premier temps (= deux réactions Ag-</a:t>
            </a:r>
            <a:r>
              <a:rPr lang="fr-FR" sz="1800" dirty="0" err="1">
                <a:latin typeface="Times New Roman" pitchFamily="18" charset="0"/>
                <a:cs typeface="Times New Roman" pitchFamily="18" charset="0"/>
              </a:rPr>
              <a:t>Ac</a:t>
            </a:r>
            <a:r>
              <a:rPr lang="fr-FR" sz="1800" dirty="0">
                <a:latin typeface="Times New Roman" pitchFamily="18" charset="0"/>
                <a:cs typeface="Times New Roman" pitchFamily="18" charset="0"/>
              </a:rPr>
              <a:t> successives).</a:t>
            </a:r>
          </a:p>
          <a:p>
            <a:pPr algn="just">
              <a:lnSpc>
                <a:spcPct val="170000"/>
              </a:lnSpc>
            </a:pPr>
            <a:r>
              <a:rPr lang="fr-FR" sz="1800" dirty="0">
                <a:latin typeface="Times New Roman" pitchFamily="18" charset="0"/>
                <a:cs typeface="Times New Roman" pitchFamily="18" charset="0"/>
              </a:rPr>
              <a:t> Mise en évidence de l'antigène,</a:t>
            </a:r>
          </a:p>
          <a:p>
            <a:pPr algn="just">
              <a:lnSpc>
                <a:spcPct val="170000"/>
              </a:lnSpc>
            </a:pPr>
            <a:r>
              <a:rPr lang="fr-FR" sz="1800" dirty="0">
                <a:latin typeface="Times New Roman" pitchFamily="18" charset="0"/>
                <a:cs typeface="Times New Roman" pitchFamily="18" charset="0"/>
              </a:rPr>
              <a:t> Mise en évidence </a:t>
            </a:r>
            <a:r>
              <a:rPr lang="fr-FR" sz="1800" dirty="0" err="1">
                <a:latin typeface="Times New Roman" pitchFamily="18" charset="0"/>
                <a:cs typeface="Times New Roman" pitchFamily="18" charset="0"/>
              </a:rPr>
              <a:t>d'Ac</a:t>
            </a:r>
            <a:r>
              <a:rPr lang="fr-FR" sz="1800" dirty="0">
                <a:latin typeface="Times New Roman" pitchFamily="18" charset="0"/>
                <a:cs typeface="Times New Roman" pitchFamily="18" charset="0"/>
              </a:rPr>
              <a:t> dans le sérum.</a:t>
            </a:r>
          </a:p>
        </p:txBody>
      </p:sp>
    </p:spTree>
    <p:extLst>
      <p:ext uri="{BB962C8B-B14F-4D97-AF65-F5344CB8AC3E}">
        <p14:creationId xmlns:p14="http://schemas.microsoft.com/office/powerpoint/2010/main" val="251369493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8227</TotalTime>
  <Words>2869</Words>
  <Application>Microsoft Office PowerPoint</Application>
  <PresentationFormat>Affichage à l'écran (4:3)</PresentationFormat>
  <Paragraphs>139</Paragraphs>
  <Slides>32</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32</vt:i4>
      </vt:variant>
    </vt:vector>
  </HeadingPairs>
  <TitlesOfParts>
    <vt:vector size="36" baseType="lpstr">
      <vt:lpstr>Arial</vt:lpstr>
      <vt:lpstr>Calibri</vt:lpstr>
      <vt:lpstr>Times New Roman</vt:lpstr>
      <vt:lpstr>Thème Office</vt:lpstr>
      <vt:lpstr>Diagnostic rapide en bactériologie par recherche d'antigènes</vt:lpstr>
      <vt:lpstr>Antigènes recherchés</vt:lpstr>
      <vt:lpstr>Présentation PowerPoint</vt:lpstr>
      <vt:lpstr>Présentation PowerPoint</vt:lpstr>
      <vt:lpstr>Présentation PowerPoint</vt:lpstr>
      <vt:lpstr>Techniques utilisées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Trousses commerciales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Diagnostic rapide en bactériologie</dc:title>
  <dc:creator>acer</dc:creator>
  <cp:lastModifiedBy>pc</cp:lastModifiedBy>
  <cp:revision>75</cp:revision>
  <dcterms:created xsi:type="dcterms:W3CDTF">2016-11-01T19:30:29Z</dcterms:created>
  <dcterms:modified xsi:type="dcterms:W3CDTF">2023-03-14T13:09:59Z</dcterms:modified>
</cp:coreProperties>
</file>