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7" r:id="rId2"/>
    <p:sldId id="711" r:id="rId3"/>
    <p:sldId id="729" r:id="rId4"/>
    <p:sldId id="707" r:id="rId5"/>
    <p:sldId id="709" r:id="rId6"/>
    <p:sldId id="710" r:id="rId7"/>
    <p:sldId id="715" r:id="rId8"/>
    <p:sldId id="717" r:id="rId9"/>
    <p:sldId id="716" r:id="rId10"/>
    <p:sldId id="723" r:id="rId11"/>
    <p:sldId id="724" r:id="rId12"/>
    <p:sldId id="726" r:id="rId13"/>
    <p:sldId id="718" r:id="rId14"/>
    <p:sldId id="712" r:id="rId15"/>
    <p:sldId id="713" r:id="rId16"/>
    <p:sldId id="728" r:id="rId17"/>
    <p:sldId id="725" r:id="rId18"/>
    <p:sldId id="714" r:id="rId19"/>
    <p:sldId id="727" r:id="rId20"/>
    <p:sldId id="313" r:id="rId21"/>
    <p:sldId id="314" r:id="rId22"/>
    <p:sldId id="317" r:id="rId23"/>
    <p:sldId id="320" r:id="rId24"/>
    <p:sldId id="731" r:id="rId25"/>
    <p:sldId id="321" r:id="rId26"/>
    <p:sldId id="323" r:id="rId27"/>
    <p:sldId id="325" r:id="rId28"/>
    <p:sldId id="331" r:id="rId29"/>
    <p:sldId id="591" r:id="rId30"/>
    <p:sldId id="681" r:id="rId31"/>
    <p:sldId id="683" r:id="rId32"/>
    <p:sldId id="706" r:id="rId33"/>
    <p:sldId id="699" r:id="rId34"/>
    <p:sldId id="700" r:id="rId35"/>
    <p:sldId id="702" r:id="rId36"/>
    <p:sldId id="593" r:id="rId37"/>
    <p:sldId id="594" r:id="rId38"/>
    <p:sldId id="595" r:id="rId39"/>
    <p:sldId id="596" r:id="rId40"/>
    <p:sldId id="597" r:id="rId41"/>
    <p:sldId id="599" r:id="rId42"/>
    <p:sldId id="600" r:id="rId43"/>
    <p:sldId id="601"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05" autoAdjust="0"/>
  </p:normalViewPr>
  <p:slideViewPr>
    <p:cSldViewPr>
      <p:cViewPr varScale="1">
        <p:scale>
          <a:sx n="61" d="100"/>
          <a:sy n="61" d="100"/>
        </p:scale>
        <p:origin x="-138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84"/>
    </p:cViewPr>
  </p:sorterViewPr>
  <p:notesViewPr>
    <p:cSldViewPr>
      <p:cViewPr varScale="1">
        <p:scale>
          <a:sx n="48" d="100"/>
          <a:sy n="48" d="100"/>
        </p:scale>
        <p:origin x="-1992"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1A81D8-7522-4FB9-BFBD-2F38AB1A445A}" type="datetimeFigureOut">
              <a:rPr lang="fr-FR" smtClean="0"/>
              <a:pPr/>
              <a:t>04/04/2024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9FC917-B76D-42E9-BDCF-83BEA176F7D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4"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924FB0-0B0D-47C7-BD04-E115C548E510}" type="slidenum">
              <a:rPr lang="fr-FR" smtClean="0"/>
              <a:pPr/>
              <a:t>16</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9FC917-B76D-42E9-BDCF-83BEA176F7D7}" type="slidenum">
              <a:rPr lang="fr-FR" smtClean="0"/>
              <a:pPr/>
              <a:t>24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04/04/2024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04/04/2024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4267200" y="-304800"/>
            <a:ext cx="5105400" cy="6124754"/>
          </a:xfrm>
          <a:prstGeom prst="rect">
            <a:avLst/>
          </a:prstGeom>
          <a:noFill/>
          <a:ln w="9525">
            <a:noFill/>
            <a:miter lim="800000"/>
            <a:headEnd/>
            <a:tailEnd/>
          </a:ln>
        </p:spPr>
        <p:txBody>
          <a:bodyPr>
            <a:spAutoFit/>
          </a:bodyPr>
          <a:lstStyle/>
          <a:p>
            <a:pPr>
              <a:spcBef>
                <a:spcPct val="50000"/>
              </a:spcBef>
            </a:pPr>
            <a:r>
              <a:rPr lang="fr-BE" sz="1600" dirty="0">
                <a:latin typeface="Times New Roman" pitchFamily="18" charset="0"/>
                <a:cs typeface="Times New Roman" pitchFamily="18" charset="0"/>
              </a:rPr>
              <a:t>                                       </a:t>
            </a:r>
            <a:r>
              <a:rPr lang="fr-FR" sz="2400" dirty="0">
                <a:latin typeface="Times New Roman" pitchFamily="18" charset="0"/>
              </a:rPr>
              <a:t> </a:t>
            </a:r>
            <a:r>
              <a:rPr lang="fr-FR" sz="2400" b="1" dirty="0">
                <a:latin typeface="Times New Roman" pitchFamily="18" charset="0"/>
              </a:rPr>
              <a:t>  </a:t>
            </a:r>
          </a:p>
          <a:p>
            <a:pPr>
              <a:spcBef>
                <a:spcPct val="50000"/>
              </a:spcBef>
            </a:pPr>
            <a:endParaRPr lang="fr-FR" sz="2400" b="1" dirty="0">
              <a:latin typeface="Times New Roman" pitchFamily="18" charset="0"/>
            </a:endParaRPr>
          </a:p>
          <a:p>
            <a:pPr>
              <a:spcBef>
                <a:spcPct val="50000"/>
              </a:spcBef>
            </a:pPr>
            <a:endParaRPr lang="fr-FR" sz="2400" b="1" dirty="0">
              <a:latin typeface="Times New Roman" pitchFamily="18" charset="0"/>
            </a:endParaRPr>
          </a:p>
          <a:p>
            <a:pPr>
              <a:spcBef>
                <a:spcPct val="50000"/>
              </a:spcBef>
            </a:pPr>
            <a:endParaRPr lang="fr-FR" sz="2400" b="1" dirty="0">
              <a:latin typeface="Times New Roman" pitchFamily="18" charset="0"/>
            </a:endParaRPr>
          </a:p>
          <a:p>
            <a:pPr>
              <a:spcBef>
                <a:spcPct val="50000"/>
              </a:spcBef>
            </a:pPr>
            <a:endParaRPr lang="fr-FR" sz="2400" b="1" dirty="0">
              <a:latin typeface="Times New Roman" pitchFamily="18" charset="0"/>
            </a:endParaRPr>
          </a:p>
          <a:p>
            <a:pPr>
              <a:spcBef>
                <a:spcPct val="50000"/>
              </a:spcBef>
            </a:pPr>
            <a:endParaRPr lang="fr-FR" sz="2400" b="1" dirty="0">
              <a:latin typeface="Times New Roman" pitchFamily="18" charset="0"/>
            </a:endParaRPr>
          </a:p>
          <a:p>
            <a:r>
              <a:rPr lang="fr-FR" sz="2400" b="1" dirty="0">
                <a:latin typeface="Times New Roman" pitchFamily="18" charset="0"/>
              </a:rPr>
              <a:t>                             </a:t>
            </a:r>
          </a:p>
          <a:p>
            <a:endParaRPr lang="fr-BE" sz="1400" b="1" dirty="0">
              <a:latin typeface="Times New Roman" pitchFamily="18" charset="0"/>
              <a:cs typeface="Times New Roman" pitchFamily="18" charset="0"/>
            </a:endParaRPr>
          </a:p>
          <a:p>
            <a:endParaRPr lang="fr-BE" sz="1400" b="1" dirty="0">
              <a:latin typeface="Times New Roman" pitchFamily="18" charset="0"/>
              <a:cs typeface="Times New Roman" pitchFamily="18" charset="0"/>
            </a:endParaRPr>
          </a:p>
          <a:p>
            <a:r>
              <a:rPr lang="fr-BE" sz="1400" b="1" dirty="0">
                <a:latin typeface="Times New Roman" pitchFamily="18" charset="0"/>
                <a:cs typeface="Times New Roman" pitchFamily="18" charset="0"/>
              </a:rPr>
              <a:t>							</a:t>
            </a:r>
          </a:p>
          <a:p>
            <a:endParaRPr lang="fr-BE" sz="1400" b="1" dirty="0">
              <a:latin typeface="Times New Roman" pitchFamily="18" charset="0"/>
              <a:cs typeface="Times New Roman" pitchFamily="18" charset="0"/>
            </a:endParaRPr>
          </a:p>
          <a:p>
            <a:endParaRPr lang="fr-BE" sz="1400" b="1" dirty="0">
              <a:latin typeface="Times New Roman" pitchFamily="18" charset="0"/>
              <a:cs typeface="Times New Roman" pitchFamily="18" charset="0"/>
            </a:endParaRPr>
          </a:p>
          <a:p>
            <a:endParaRPr lang="fr-BE" sz="1400" b="1" dirty="0">
              <a:latin typeface="Times New Roman" pitchFamily="18" charset="0"/>
              <a:cs typeface="Times New Roman" pitchFamily="18" charset="0"/>
            </a:endParaRPr>
          </a:p>
          <a:p>
            <a:r>
              <a:rPr lang="fr-FR" b="1" i="1" dirty="0" smtClean="0">
                <a:solidFill>
                  <a:srgbClr val="FFFF00"/>
                </a:solidFill>
              </a:rPr>
              <a:t> </a:t>
            </a:r>
            <a:r>
              <a:rPr lang="fr-FR" b="1" i="1" dirty="0" smtClean="0">
                <a:solidFill>
                  <a:srgbClr val="FF0000"/>
                </a:solidFill>
              </a:rPr>
              <a:t>MICROBIOLOGIE INDUSTRIELLE </a:t>
            </a:r>
            <a:endParaRPr lang="fr-BE" dirty="0" smtClean="0">
              <a:solidFill>
                <a:srgbClr val="FF0000"/>
              </a:solidFill>
            </a:endParaRPr>
          </a:p>
          <a:p>
            <a:r>
              <a:rPr lang="fr-BE" sz="1600" b="1" i="1" dirty="0" smtClean="0">
                <a:solidFill>
                  <a:srgbClr val="FF0000"/>
                </a:solidFill>
                <a:latin typeface="Times New Roman" pitchFamily="18" charset="0"/>
                <a:cs typeface="Times New Roman" pitchFamily="18" charset="0"/>
              </a:rPr>
              <a:t>LE MICROORGANISME en FERMENTATION</a:t>
            </a:r>
            <a:r>
              <a:rPr lang="fr-BE" sz="1600" b="1" dirty="0">
                <a:solidFill>
                  <a:srgbClr val="FF0000"/>
                </a:solidFill>
                <a:latin typeface="Times New Roman" pitchFamily="18" charset="0"/>
                <a:cs typeface="Times New Roman" pitchFamily="18" charset="0"/>
              </a:rPr>
              <a:t>					 </a:t>
            </a:r>
            <a:endParaRPr lang="fr-FR" sz="1600" b="1" dirty="0">
              <a:solidFill>
                <a:srgbClr val="FF0000"/>
              </a:solidFill>
              <a:latin typeface="Times New Roman" pitchFamily="18" charset="0"/>
            </a:endParaRPr>
          </a:p>
          <a:p>
            <a:r>
              <a:rPr lang="fr-FR" sz="1600" dirty="0">
                <a:solidFill>
                  <a:srgbClr val="FF0000"/>
                </a:solidFill>
                <a:latin typeface="Times New Roman" pitchFamily="18" charset="0"/>
              </a:rPr>
              <a:t>			</a:t>
            </a:r>
          </a:p>
        </p:txBody>
      </p:sp>
      <p:pic>
        <p:nvPicPr>
          <p:cNvPr id="6147" name="Picture 3" descr="image bejaia"/>
          <p:cNvPicPr>
            <a:picLocks noChangeAspect="1" noChangeArrowheads="1"/>
          </p:cNvPicPr>
          <p:nvPr/>
        </p:nvPicPr>
        <p:blipFill>
          <a:blip r:embed="rId2" cstate="print"/>
          <a:srcRect/>
          <a:stretch>
            <a:fillRect/>
          </a:stretch>
        </p:blipFill>
        <p:spPr bwMode="auto">
          <a:xfrm>
            <a:off x="684213" y="1500174"/>
            <a:ext cx="7848600" cy="3071834"/>
          </a:xfrm>
          <a:prstGeom prst="rect">
            <a:avLst/>
          </a:prstGeom>
          <a:noFill/>
          <a:ln w="9525">
            <a:noFill/>
            <a:miter lim="800000"/>
            <a:headEnd/>
            <a:tailEnd/>
          </a:ln>
        </p:spPr>
      </p:pic>
      <p:sp>
        <p:nvSpPr>
          <p:cNvPr id="6148" name="Text Box 4"/>
          <p:cNvSpPr txBox="1">
            <a:spLocks noChangeArrowheads="1"/>
          </p:cNvSpPr>
          <p:nvPr/>
        </p:nvSpPr>
        <p:spPr bwMode="auto">
          <a:xfrm>
            <a:off x="533400" y="152400"/>
            <a:ext cx="6172200" cy="1061829"/>
          </a:xfrm>
          <a:prstGeom prst="rect">
            <a:avLst/>
          </a:prstGeom>
          <a:noFill/>
          <a:ln w="9525">
            <a:noFill/>
            <a:miter lim="800000"/>
            <a:headEnd/>
            <a:tailEnd/>
          </a:ln>
        </p:spPr>
        <p:txBody>
          <a:bodyPr>
            <a:spAutoFit/>
          </a:bodyPr>
          <a:lstStyle/>
          <a:p>
            <a:pPr>
              <a:lnSpc>
                <a:spcPct val="50000"/>
              </a:lnSpc>
              <a:spcBef>
                <a:spcPct val="50000"/>
              </a:spcBef>
            </a:pPr>
            <a:r>
              <a:rPr lang="fr-FR" b="1" dirty="0"/>
              <a:t>Université </a:t>
            </a:r>
            <a:r>
              <a:rPr lang="fr-FR" b="1" dirty="0" smtClean="0"/>
              <a:t>de </a:t>
            </a:r>
            <a:r>
              <a:rPr lang="fr-FR" b="1" dirty="0"/>
              <a:t>BEJAIA ( ALGERIE) </a:t>
            </a:r>
          </a:p>
          <a:p>
            <a:pPr>
              <a:lnSpc>
                <a:spcPct val="50000"/>
              </a:lnSpc>
              <a:spcBef>
                <a:spcPct val="50000"/>
              </a:spcBef>
            </a:pPr>
            <a:r>
              <a:rPr lang="fr-FR" b="1" dirty="0"/>
              <a:t>Faculté des sciences de la nature et de la </a:t>
            </a:r>
            <a:r>
              <a:rPr lang="fr-FR" b="1" dirty="0" smtClean="0"/>
              <a:t>vie</a:t>
            </a:r>
          </a:p>
          <a:p>
            <a:pPr>
              <a:lnSpc>
                <a:spcPct val="50000"/>
              </a:lnSpc>
              <a:spcBef>
                <a:spcPct val="50000"/>
              </a:spcBef>
            </a:pPr>
            <a:r>
              <a:rPr lang="fr-FR" b="1" dirty="0" smtClean="0"/>
              <a:t>Département de Microbiologie</a:t>
            </a:r>
            <a:r>
              <a:rPr lang="fr-FR" b="1" dirty="0" smtClean="0"/>
              <a:t> </a:t>
            </a:r>
            <a:endParaRPr lang="fr-FR" b="1" dirty="0"/>
          </a:p>
          <a:p>
            <a:pPr>
              <a:lnSpc>
                <a:spcPct val="50000"/>
              </a:lnSpc>
              <a:spcBef>
                <a:spcPct val="50000"/>
              </a:spcBef>
            </a:pPr>
            <a:r>
              <a:rPr lang="fr-FR" b="1" dirty="0"/>
              <a:t>Laboratoire de Microbiologie Appliquée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92500" lnSpcReduction="20000"/>
          </a:bodyPr>
          <a:lstStyle/>
          <a:p>
            <a:r>
              <a:rPr lang="fr-FR" dirty="0" smtClean="0">
                <a:solidFill>
                  <a:srgbClr val="00B0F0"/>
                </a:solidFill>
              </a:rPr>
              <a:t>Pour réaliser une bio production industrielle, il existe 2 moyens de se procurer des souches microbiennes adéquates</a:t>
            </a:r>
            <a:r>
              <a:rPr lang="fr-FR" dirty="0" smtClean="0"/>
              <a:t> :</a:t>
            </a:r>
          </a:p>
          <a:p>
            <a:pPr>
              <a:buNone/>
            </a:pPr>
            <a:r>
              <a:rPr lang="fr-FR" dirty="0" smtClean="0"/>
              <a:t> </a:t>
            </a:r>
          </a:p>
          <a:p>
            <a:r>
              <a:rPr lang="fr-FR" b="1" dirty="0" smtClean="0"/>
              <a:t>1) </a:t>
            </a:r>
            <a:r>
              <a:rPr lang="fr-FR" b="1" dirty="0" smtClean="0">
                <a:solidFill>
                  <a:srgbClr val="00B050"/>
                </a:solidFill>
              </a:rPr>
              <a:t>Les obtenir auprès d’un organisme de collection de types microbiens dont les plus anciens sont</a:t>
            </a:r>
            <a:r>
              <a:rPr lang="fr-FR" b="1" dirty="0" smtClean="0"/>
              <a:t> :</a:t>
            </a:r>
            <a:endParaRPr lang="fr-FR" dirty="0" smtClean="0"/>
          </a:p>
          <a:p>
            <a:r>
              <a:rPr lang="en-GB" dirty="0" smtClean="0"/>
              <a:t>American type culture collection( ATCC)</a:t>
            </a:r>
            <a:endParaRPr lang="fr-FR" dirty="0" smtClean="0"/>
          </a:p>
          <a:p>
            <a:r>
              <a:rPr lang="fr-FR" dirty="0" smtClean="0"/>
              <a:t>National collection of types cultures (NTCC Londres)</a:t>
            </a:r>
          </a:p>
          <a:p>
            <a:r>
              <a:rPr lang="fr-FR" dirty="0" smtClean="0"/>
              <a:t>Centre de collection de types microbiens (Suisse)</a:t>
            </a:r>
          </a:p>
          <a:p>
            <a:r>
              <a:rPr lang="nl-NL" dirty="0" smtClean="0"/>
              <a:t>Central Bureau voor schimmelcultures ( CBS Holland)</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lnSpcReduction="10000"/>
          </a:bodyPr>
          <a:lstStyle/>
          <a:p>
            <a:pPr>
              <a:buNone/>
            </a:pPr>
            <a:r>
              <a:rPr lang="fr-FR" b="1" dirty="0" smtClean="0">
                <a:solidFill>
                  <a:srgbClr val="00B050"/>
                </a:solidFill>
              </a:rPr>
              <a:t>2° Isoler des clones par screening (criblage</a:t>
            </a:r>
            <a:r>
              <a:rPr lang="fr-FR" dirty="0" smtClean="0"/>
              <a:t>)</a:t>
            </a:r>
            <a:r>
              <a:rPr lang="fr-FR" b="1" dirty="0" smtClean="0">
                <a:solidFill>
                  <a:srgbClr val="FF0000"/>
                </a:solidFill>
              </a:rPr>
              <a:t> </a:t>
            </a:r>
          </a:p>
          <a:p>
            <a:r>
              <a:rPr lang="fr-FR" b="1" dirty="0" smtClean="0">
                <a:solidFill>
                  <a:srgbClr val="00B0F0"/>
                </a:solidFill>
              </a:rPr>
              <a:t> ISOLEMENT ,   SÉLECTION,  </a:t>
            </a:r>
            <a:endParaRPr lang="fr-FR" dirty="0" smtClean="0"/>
          </a:p>
          <a:p>
            <a:r>
              <a:rPr lang="fr-FR" b="1" dirty="0" smtClean="0">
                <a:solidFill>
                  <a:srgbClr val="00B0F0"/>
                </a:solidFill>
              </a:rPr>
              <a:t>Bactéries, Levures, champignon filamenteux,  </a:t>
            </a:r>
            <a:endParaRPr lang="fr-FR" dirty="0" smtClean="0">
              <a:solidFill>
                <a:srgbClr val="00B0F0"/>
              </a:solidFill>
            </a:endParaRPr>
          </a:p>
          <a:p>
            <a:r>
              <a:rPr lang="fr-FR" dirty="0" smtClean="0"/>
              <a:t>Techniques d’isolement , milieu solide , milieu liquide pour la production</a:t>
            </a:r>
          </a:p>
          <a:p>
            <a:r>
              <a:rPr lang="fr-FR" dirty="0" smtClean="0"/>
              <a:t> les sources d’isolement ( choix des milieux naturels )</a:t>
            </a:r>
          </a:p>
          <a:p>
            <a:r>
              <a:rPr lang="fr-FR" dirty="0" smtClean="0"/>
              <a:t> les milieux sélectifs, les milieux de production ; les milieux d’identification</a:t>
            </a:r>
          </a:p>
          <a:p>
            <a:r>
              <a:rPr lang="fr-FR" dirty="0" smtClean="0"/>
              <a:t> Critères de choix, (rendements , productivité, </a:t>
            </a:r>
            <a:r>
              <a:rPr lang="fr-FR" dirty="0" err="1" smtClean="0"/>
              <a:t>thermorésistance</a:t>
            </a:r>
            <a:r>
              <a:rPr lang="fr-FR" dirty="0" smtClean="0"/>
              <a:t>, substrats carbonés  </a:t>
            </a:r>
            <a:r>
              <a:rPr lang="fr-FR" dirty="0" err="1" smtClean="0"/>
              <a:t>etc</a:t>
            </a:r>
            <a:r>
              <a:rPr lang="fr-FR" dirty="0" smtClean="0"/>
              <a:t>…)</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a:bodyPr>
          <a:lstStyle/>
          <a:p>
            <a:pPr>
              <a:buNone/>
            </a:pPr>
            <a:r>
              <a:rPr lang="fr-FR" dirty="0" smtClean="0"/>
              <a:t> </a:t>
            </a:r>
          </a:p>
          <a:p>
            <a:pPr>
              <a:buNone/>
            </a:pPr>
            <a:r>
              <a:rPr lang="fr-FR" sz="2800" dirty="0" smtClean="0"/>
              <a:t>Dans ce cas les souches sauvages ne sont pas toujours performantes il faut les améliorer par 2  techniques :</a:t>
            </a:r>
          </a:p>
          <a:p>
            <a:r>
              <a:rPr lang="fr-FR" sz="2800" dirty="0" smtClean="0">
                <a:solidFill>
                  <a:srgbClr val="00B050"/>
                </a:solidFill>
              </a:rPr>
              <a:t>Optimisation </a:t>
            </a:r>
            <a:r>
              <a:rPr lang="fr-FR" sz="2800" dirty="0" smtClean="0"/>
              <a:t>des procédés de production en jouant sur les différents paramètres de culture </a:t>
            </a:r>
          </a:p>
          <a:p>
            <a:pPr>
              <a:buNone/>
            </a:pPr>
            <a:r>
              <a:rPr lang="fr-FR" sz="2800" dirty="0" smtClean="0"/>
              <a:t>    </a:t>
            </a:r>
          </a:p>
          <a:p>
            <a:r>
              <a:rPr lang="fr-FR" sz="2800" dirty="0" smtClean="0">
                <a:solidFill>
                  <a:srgbClr val="00B050"/>
                </a:solidFill>
              </a:rPr>
              <a:t>Modifier les propriétés génétiques </a:t>
            </a:r>
            <a:r>
              <a:rPr lang="fr-FR" sz="2800" dirty="0" smtClean="0"/>
              <a:t> des souches sauvages soit par des mutations dirigées ou par génie génétique</a:t>
            </a:r>
            <a:endParaRPr lang="fr-F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0"/>
            <a:ext cx="8229600" cy="1143000"/>
          </a:xfrm>
        </p:spPr>
        <p:txBody>
          <a:bodyPr>
            <a:normAutofit fontScale="90000"/>
          </a:bodyPr>
          <a:lstStyle/>
          <a:p>
            <a:pPr lvl="0"/>
            <a:r>
              <a:rPr lang="fr-FR" b="1" u="sng" dirty="0" smtClean="0"/>
              <a:t>AMELIORATION  : </a:t>
            </a:r>
            <a:r>
              <a:rPr lang="fr-FR" u="sng" dirty="0" smtClean="0"/>
              <a:t/>
            </a:r>
            <a:br>
              <a:rPr lang="fr-FR" u="sng" dirty="0" smtClean="0"/>
            </a:br>
            <a:endParaRPr lang="fr-FR" dirty="0"/>
          </a:p>
        </p:txBody>
      </p:sp>
      <p:sp>
        <p:nvSpPr>
          <p:cNvPr id="3" name="Espace réservé du contenu 2"/>
          <p:cNvSpPr>
            <a:spLocks noGrp="1"/>
          </p:cNvSpPr>
          <p:nvPr>
            <p:ph idx="1"/>
          </p:nvPr>
        </p:nvSpPr>
        <p:spPr>
          <a:xfrm>
            <a:off x="457200" y="714356"/>
            <a:ext cx="8229600" cy="5411807"/>
          </a:xfrm>
        </p:spPr>
        <p:txBody>
          <a:bodyPr>
            <a:normAutofit fontScale="62500" lnSpcReduction="20000"/>
          </a:bodyPr>
          <a:lstStyle/>
          <a:p>
            <a:r>
              <a:rPr lang="fr-FR" sz="5100" b="1" u="sng" dirty="0" smtClean="0"/>
              <a:t>En recherchant les conditions de production optimales</a:t>
            </a:r>
            <a:endParaRPr lang="fr-FR" sz="5100" dirty="0" smtClean="0"/>
          </a:p>
          <a:p>
            <a:endParaRPr lang="fr-FR" sz="4100" dirty="0" smtClean="0">
              <a:latin typeface="Times New Roman" pitchFamily="18" charset="0"/>
              <a:cs typeface="Times New Roman" pitchFamily="18" charset="0"/>
            </a:endParaRPr>
          </a:p>
          <a:p>
            <a:r>
              <a:rPr lang="fr-FR" sz="4100" b="1" dirty="0" smtClean="0">
                <a:latin typeface="Times New Roman" pitchFamily="18" charset="0"/>
                <a:cs typeface="Times New Roman" pitchFamily="18" charset="0"/>
              </a:rPr>
              <a:t>ces conditions seront celles de la croissance optimale dans le cas de la production de la biomasse  elles ne sont pas nécessairement les mêmes dans le cas de la production de métabolites primaires ou secondaires </a:t>
            </a:r>
          </a:p>
          <a:p>
            <a:r>
              <a:rPr lang="fr-FR" sz="4100" b="1" dirty="0" smtClean="0">
                <a:latin typeface="Times New Roman" pitchFamily="18" charset="0"/>
                <a:cs typeface="Times New Roman" pitchFamily="18" charset="0"/>
              </a:rPr>
              <a:t>Cela consiste d’une part à rechercher les paramètres optimal de croissance ou de production de métabolites : t°, ph, ..  et également le milieu de culture optimal  c’est une opération fastidieuse et de longue haleine car il faut tester li influence des composés du milieu un à un d’une part et l’influence de leur concentration d’autres part</a:t>
            </a:r>
            <a:r>
              <a:rPr lang="fr-FR" dirty="0" smtClean="0"/>
              <a:t>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u="sng" dirty="0" smtClean="0">
                <a:solidFill>
                  <a:srgbClr val="FF0000"/>
                </a:solidFill>
              </a:rPr>
              <a:t> MUTATION</a:t>
            </a:r>
            <a:r>
              <a:rPr lang="fr-FR" u="sng" dirty="0" smtClean="0">
                <a:solidFill>
                  <a:srgbClr val="FF0000"/>
                </a:solidFill>
              </a:rPr>
              <a:t/>
            </a:r>
            <a:br>
              <a:rPr lang="fr-FR" u="sng"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1071546"/>
            <a:ext cx="8229600" cy="5429288"/>
          </a:xfrm>
        </p:spPr>
        <p:txBody>
          <a:bodyPr>
            <a:normAutofit fontScale="47500" lnSpcReduction="20000"/>
          </a:bodyPr>
          <a:lstStyle/>
          <a:p>
            <a:pPr>
              <a:buNone/>
            </a:pPr>
            <a:r>
              <a:rPr lang="fr-FR" b="1" dirty="0" smtClean="0"/>
              <a:t> </a:t>
            </a:r>
            <a:endParaRPr lang="fr-FR" dirty="0" smtClean="0"/>
          </a:p>
          <a:p>
            <a:pPr>
              <a:buNone/>
            </a:pPr>
            <a:r>
              <a:rPr lang="fr-FR" b="1" u="sng" dirty="0" smtClean="0">
                <a:latin typeface="Times New Roman" pitchFamily="18" charset="0"/>
                <a:cs typeface="Times New Roman" pitchFamily="18" charset="0"/>
              </a:rPr>
              <a:t> </a:t>
            </a:r>
            <a:r>
              <a:rPr lang="fr-FR" sz="4200" b="1" dirty="0" smtClean="0">
                <a:latin typeface="Times New Roman" pitchFamily="18" charset="0"/>
                <a:cs typeface="Times New Roman" pitchFamily="18" charset="0"/>
              </a:rPr>
              <a:t>La  mutation apporte un caractère génétique nouveau, l’obtention d’un mutant comporte en général 3 opérations :</a:t>
            </a:r>
          </a:p>
          <a:p>
            <a:pPr>
              <a:buNone/>
            </a:pPr>
            <a:r>
              <a:rPr lang="fr-FR" sz="4200" b="1" dirty="0" smtClean="0">
                <a:latin typeface="Times New Roman" pitchFamily="18" charset="0"/>
                <a:cs typeface="Times New Roman" pitchFamily="18" charset="0"/>
              </a:rPr>
              <a:t> </a:t>
            </a:r>
          </a:p>
          <a:p>
            <a:pPr lvl="0"/>
            <a:r>
              <a:rPr lang="fr-FR" sz="4200" b="1" u="sng" dirty="0" smtClean="0">
                <a:latin typeface="Times New Roman" pitchFamily="18" charset="0"/>
                <a:cs typeface="Times New Roman" pitchFamily="18" charset="0"/>
              </a:rPr>
              <a:t>Action d’un agent mutagène</a:t>
            </a:r>
            <a:r>
              <a:rPr lang="fr-FR" sz="4200" b="1" dirty="0" smtClean="0">
                <a:latin typeface="Times New Roman" pitchFamily="18" charset="0"/>
                <a:cs typeface="Times New Roman" pitchFamily="18" charset="0"/>
              </a:rPr>
              <a:t> :</a:t>
            </a:r>
          </a:p>
          <a:p>
            <a:endParaRPr lang="fr-FR" sz="4200" b="1" dirty="0" smtClean="0">
              <a:latin typeface="Times New Roman" pitchFamily="18" charset="0"/>
              <a:cs typeface="Times New Roman" pitchFamily="18" charset="0"/>
            </a:endParaRPr>
          </a:p>
          <a:p>
            <a:r>
              <a:rPr lang="fr-FR" sz="4200" b="1" dirty="0" smtClean="0">
                <a:latin typeface="Times New Roman" pitchFamily="18" charset="0"/>
                <a:cs typeface="Times New Roman" pitchFamily="18" charset="0"/>
              </a:rPr>
              <a:t> </a:t>
            </a:r>
            <a:r>
              <a:rPr lang="fr-FR" sz="4200" b="1" u="sng" dirty="0" smtClean="0">
                <a:latin typeface="Times New Roman" pitchFamily="18" charset="0"/>
                <a:cs typeface="Times New Roman" pitchFamily="18" charset="0"/>
              </a:rPr>
              <a:t>Agents chimiques</a:t>
            </a:r>
            <a:r>
              <a:rPr lang="fr-FR" sz="4200" b="1" dirty="0" smtClean="0">
                <a:latin typeface="Times New Roman" pitchFamily="18" charset="0"/>
                <a:cs typeface="Times New Roman" pitchFamily="18" charset="0"/>
              </a:rPr>
              <a:t> : Acide nitreux, , </a:t>
            </a:r>
            <a:r>
              <a:rPr lang="fr-FR" sz="4200" b="1" dirty="0" err="1" smtClean="0">
                <a:latin typeface="Times New Roman" pitchFamily="18" charset="0"/>
                <a:cs typeface="Times New Roman" pitchFamily="18" charset="0"/>
              </a:rPr>
              <a:t>ethlméthyl</a:t>
            </a:r>
            <a:r>
              <a:rPr lang="fr-FR" sz="4200" b="1" dirty="0" smtClean="0">
                <a:latin typeface="Times New Roman" pitchFamily="18" charset="0"/>
                <a:cs typeface="Times New Roman" pitchFamily="18" charset="0"/>
              </a:rPr>
              <a:t> </a:t>
            </a:r>
            <a:r>
              <a:rPr lang="fr-FR" sz="4200" b="1" dirty="0" err="1" smtClean="0">
                <a:latin typeface="Times New Roman" pitchFamily="18" charset="0"/>
                <a:cs typeface="Times New Roman" pitchFamily="18" charset="0"/>
              </a:rPr>
              <a:t>sulfonate</a:t>
            </a:r>
            <a:r>
              <a:rPr lang="fr-FR" sz="4200" b="1" dirty="0" smtClean="0">
                <a:latin typeface="Times New Roman" pitchFamily="18" charset="0"/>
                <a:cs typeface="Times New Roman" pitchFamily="18" charset="0"/>
              </a:rPr>
              <a:t> (EMS) , N </a:t>
            </a:r>
            <a:r>
              <a:rPr lang="fr-FR" sz="4200" b="1" dirty="0" err="1" smtClean="0">
                <a:latin typeface="Times New Roman" pitchFamily="18" charset="0"/>
                <a:cs typeface="Times New Roman" pitchFamily="18" charset="0"/>
              </a:rPr>
              <a:t>methyl</a:t>
            </a:r>
            <a:r>
              <a:rPr lang="fr-FR" sz="4200" b="1" dirty="0" smtClean="0">
                <a:latin typeface="Times New Roman" pitchFamily="18" charset="0"/>
                <a:cs typeface="Times New Roman" pitchFamily="18" charset="0"/>
              </a:rPr>
              <a:t> </a:t>
            </a:r>
            <a:r>
              <a:rPr lang="fr-FR" sz="4200" b="1" dirty="0" err="1" smtClean="0">
                <a:latin typeface="Times New Roman" pitchFamily="18" charset="0"/>
                <a:cs typeface="Times New Roman" pitchFamily="18" charset="0"/>
              </a:rPr>
              <a:t>nitroguanidine</a:t>
            </a:r>
            <a:r>
              <a:rPr lang="fr-FR" sz="4200" b="1" dirty="0" smtClean="0">
                <a:latin typeface="Times New Roman" pitchFamily="18" charset="0"/>
                <a:cs typeface="Times New Roman" pitchFamily="18" charset="0"/>
              </a:rPr>
              <a:t> (NTG) oxydes d’</a:t>
            </a:r>
            <a:r>
              <a:rPr lang="fr-FR" sz="4200" b="1" dirty="0" err="1" smtClean="0">
                <a:latin typeface="Times New Roman" pitchFamily="18" charset="0"/>
                <a:cs typeface="Times New Roman" pitchFamily="18" charset="0"/>
              </a:rPr>
              <a:t>ethyléne</a:t>
            </a:r>
            <a:r>
              <a:rPr lang="fr-FR" sz="4200" b="1" dirty="0" smtClean="0">
                <a:latin typeface="Times New Roman" pitchFamily="18" charset="0"/>
                <a:cs typeface="Times New Roman" pitchFamily="18" charset="0"/>
              </a:rPr>
              <a:t>, </a:t>
            </a:r>
            <a:r>
              <a:rPr lang="fr-FR" sz="4200" b="1" dirty="0" err="1" smtClean="0">
                <a:latin typeface="Times New Roman" pitchFamily="18" charset="0"/>
                <a:cs typeface="Times New Roman" pitchFamily="18" charset="0"/>
              </a:rPr>
              <a:t>ethylethane</a:t>
            </a:r>
            <a:r>
              <a:rPr lang="fr-FR" sz="4200" b="1" dirty="0" smtClean="0">
                <a:latin typeface="Times New Roman" pitchFamily="18" charset="0"/>
                <a:cs typeface="Times New Roman" pitchFamily="18" charset="0"/>
              </a:rPr>
              <a:t> </a:t>
            </a:r>
            <a:r>
              <a:rPr lang="fr-FR" sz="4200" b="1" dirty="0" err="1" smtClean="0">
                <a:latin typeface="Times New Roman" pitchFamily="18" charset="0"/>
                <a:cs typeface="Times New Roman" pitchFamily="18" charset="0"/>
              </a:rPr>
              <a:t>etc</a:t>
            </a:r>
            <a:r>
              <a:rPr lang="fr-FR" sz="4200" b="1" dirty="0" smtClean="0">
                <a:latin typeface="Times New Roman" pitchFamily="18" charset="0"/>
                <a:cs typeface="Times New Roman" pitchFamily="18" charset="0"/>
              </a:rPr>
              <a:t> ..  colorants tel que l’acridine ,la </a:t>
            </a:r>
            <a:r>
              <a:rPr lang="fr-FR" sz="4200" b="1" dirty="0" err="1" smtClean="0">
                <a:latin typeface="Times New Roman" pitchFamily="18" charset="0"/>
                <a:cs typeface="Times New Roman" pitchFamily="18" charset="0"/>
              </a:rPr>
              <a:t>proflavine</a:t>
            </a:r>
            <a:r>
              <a:rPr lang="fr-FR" sz="4200" b="1" dirty="0" smtClean="0">
                <a:latin typeface="Times New Roman" pitchFamily="18" charset="0"/>
                <a:cs typeface="Times New Roman" pitchFamily="18" charset="0"/>
              </a:rPr>
              <a:t> ,</a:t>
            </a:r>
          </a:p>
          <a:p>
            <a:pPr>
              <a:buNone/>
            </a:pPr>
            <a:r>
              <a:rPr lang="fr-FR" sz="4200" b="1" dirty="0" smtClean="0">
                <a:latin typeface="Times New Roman" pitchFamily="18" charset="0"/>
                <a:cs typeface="Times New Roman" pitchFamily="18" charset="0"/>
              </a:rPr>
              <a:t> </a:t>
            </a:r>
          </a:p>
          <a:p>
            <a:r>
              <a:rPr lang="fr-FR" sz="4200" b="1" u="sng" dirty="0" smtClean="0">
                <a:latin typeface="Times New Roman" pitchFamily="18" charset="0"/>
                <a:cs typeface="Times New Roman" pitchFamily="18" charset="0"/>
              </a:rPr>
              <a:t>Agents physiques</a:t>
            </a:r>
            <a:r>
              <a:rPr lang="fr-FR" sz="4200" b="1" dirty="0" smtClean="0">
                <a:latin typeface="Times New Roman" pitchFamily="18" charset="0"/>
                <a:cs typeface="Times New Roman" pitchFamily="18" charset="0"/>
              </a:rPr>
              <a:t> : l’ irradiation ultra violette  les rayons x  </a:t>
            </a:r>
            <a:r>
              <a:rPr lang="fr-FR" sz="4200" b="1" dirty="0" err="1" smtClean="0">
                <a:latin typeface="Times New Roman" pitchFamily="18" charset="0"/>
                <a:cs typeface="Times New Roman" pitchFamily="18" charset="0"/>
              </a:rPr>
              <a:t>etc</a:t>
            </a:r>
            <a:r>
              <a:rPr lang="fr-FR" sz="4200" b="1" dirty="0" smtClean="0">
                <a:latin typeface="Times New Roman" pitchFamily="18" charset="0"/>
                <a:cs typeface="Times New Roman" pitchFamily="18" charset="0"/>
              </a:rPr>
              <a:t> .  </a:t>
            </a:r>
          </a:p>
          <a:p>
            <a:pPr>
              <a:buNone/>
            </a:pPr>
            <a:r>
              <a:rPr lang="fr-FR" sz="4200" b="1" dirty="0" smtClean="0">
                <a:latin typeface="Times New Roman" pitchFamily="18" charset="0"/>
                <a:cs typeface="Times New Roman" pitchFamily="18" charset="0"/>
              </a:rPr>
              <a:t> </a:t>
            </a:r>
          </a:p>
          <a:p>
            <a:r>
              <a:rPr lang="fr-FR" sz="4200" b="1" dirty="0" smtClean="0">
                <a:latin typeface="Times New Roman" pitchFamily="18" charset="0"/>
                <a:cs typeface="Times New Roman" pitchFamily="18" charset="0"/>
              </a:rPr>
              <a:t>Mais les phénomènes de mutation peuvent survenir naturellement </a:t>
            </a:r>
          </a:p>
          <a:p>
            <a:pPr>
              <a:buNone/>
            </a:pPr>
            <a:r>
              <a:rPr lang="fr-FR" sz="4200" b="1" dirty="0" smtClean="0">
                <a:latin typeface="Times New Roman" pitchFamily="18" charset="0"/>
                <a:cs typeface="Times New Roman" pitchFamily="18" charset="0"/>
              </a:rPr>
              <a:t> </a:t>
            </a:r>
          </a:p>
          <a:p>
            <a:r>
              <a:rPr lang="fr-FR" sz="4200" b="1" dirty="0" smtClean="0">
                <a:latin typeface="Times New Roman" pitchFamily="18" charset="0"/>
                <a:cs typeface="Times New Roman" pitchFamily="18" charset="0"/>
              </a:rPr>
              <a:t>Les réactifs  entraînent l’insertion ou la délétion d’une ou plusieurs paires de bases dans la molécule d’ADN ce qui entraîne une modification dans la séquence des bases par conséquent dans l’expression</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solidFill>
                  <a:srgbClr val="FF0000"/>
                </a:solidFill>
              </a:rPr>
              <a:t>Cas de </a:t>
            </a:r>
            <a:r>
              <a:rPr lang="fr-FR" i="1" u="sng" dirty="0" smtClean="0">
                <a:solidFill>
                  <a:srgbClr val="FF0000"/>
                </a:solidFill>
              </a:rPr>
              <a:t>Pénicillium  </a:t>
            </a:r>
            <a:r>
              <a:rPr lang="fr-FR" i="1" u="sng" dirty="0" err="1" smtClean="0">
                <a:solidFill>
                  <a:srgbClr val="FF0000"/>
                </a:solidFill>
              </a:rPr>
              <a:t>chrysogenum</a:t>
            </a:r>
            <a:endParaRPr lang="fr-FR" i="1"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b="1" dirty="0" smtClean="0">
                <a:latin typeface="Times New Roman" pitchFamily="18" charset="0"/>
                <a:cs typeface="Times New Roman" pitchFamily="18" charset="0"/>
              </a:rPr>
              <a:t>L’exemple le plus spectaculaire illustrant les potentialités des  techniques de mutagenèse et de sélection concerne l’augmentation de la production de pénicilline par </a:t>
            </a:r>
            <a:r>
              <a:rPr lang="fr-FR" b="1" i="1" dirty="0" smtClean="0">
                <a:latin typeface="Times New Roman" pitchFamily="18" charset="0"/>
                <a:cs typeface="Times New Roman" pitchFamily="18" charset="0"/>
              </a:rPr>
              <a:t>Penicillium  </a:t>
            </a:r>
            <a:r>
              <a:rPr lang="fr-FR" b="1" i="1" dirty="0" err="1" smtClean="0">
                <a:latin typeface="Times New Roman" pitchFamily="18" charset="0"/>
                <a:cs typeface="Times New Roman" pitchFamily="18" charset="0"/>
              </a:rPr>
              <a:t>chrysogenum</a:t>
            </a:r>
            <a:r>
              <a:rPr lang="fr-FR" b="1" dirty="0" smtClean="0">
                <a:latin typeface="Times New Roman" pitchFamily="18" charset="0"/>
                <a:cs typeface="Times New Roman" pitchFamily="18" charset="0"/>
              </a:rPr>
              <a:t>. La souche isolée par Fleming produisait 2 unités /ml ( 1,2 </a:t>
            </a:r>
            <a:r>
              <a:rPr lang="fr-FR" b="1" dirty="0" smtClean="0">
                <a:latin typeface="Times New Roman" pitchFamily="18" charset="0"/>
                <a:cs typeface="Times New Roman" pitchFamily="18" charset="0"/>
                <a:sym typeface="Symbol"/>
              </a:rPr>
              <a:t></a:t>
            </a:r>
            <a:r>
              <a:rPr lang="fr-FR" b="1" dirty="0" smtClean="0">
                <a:latin typeface="Times New Roman" pitchFamily="18" charset="0"/>
                <a:cs typeface="Times New Roman" pitchFamily="18" charset="0"/>
              </a:rPr>
              <a:t>g /ml) alors que la production actuelle est d’environ 50 000 unités /ml)</a:t>
            </a:r>
          </a:p>
          <a:p>
            <a:r>
              <a:rPr lang="fr-FR" b="1" dirty="0" smtClean="0">
                <a:latin typeface="Times New Roman" pitchFamily="18" charset="0"/>
                <a:cs typeface="Times New Roman" pitchFamily="18" charset="0"/>
              </a:rPr>
              <a:t>Des résultats comparables ont été obtenus avec d’autres champignons producteurs d’antibiotiques, d’enzymes (amylase chez </a:t>
            </a:r>
            <a:r>
              <a:rPr lang="fr-FR" b="1" i="1" dirty="0" smtClean="0">
                <a:latin typeface="Times New Roman" pitchFamily="18" charset="0"/>
                <a:cs typeface="Times New Roman" pitchFamily="18" charset="0"/>
              </a:rPr>
              <a:t>Aspergillus </a:t>
            </a:r>
            <a:r>
              <a:rPr lang="fr-FR" b="1" i="1" dirty="0" err="1" smtClean="0">
                <a:latin typeface="Times New Roman" pitchFamily="18" charset="0"/>
                <a:cs typeface="Times New Roman" pitchFamily="18" charset="0"/>
              </a:rPr>
              <a:t>oryzae</a:t>
            </a:r>
            <a:r>
              <a:rPr lang="fr-FR" b="1" dirty="0" smtClean="0">
                <a:latin typeface="Times New Roman" pitchFamily="18" charset="0"/>
                <a:cs typeface="Times New Roman" pitchFamily="18" charset="0"/>
              </a:rPr>
              <a:t>)</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Évolution du rendement en pénicilline en fonction des souches de Penicillium utilisées."/>
          <p:cNvPicPr>
            <a:picLocks noChangeAspect="1" noChangeArrowheads="1"/>
          </p:cNvPicPr>
          <p:nvPr/>
        </p:nvPicPr>
        <p:blipFill>
          <a:blip r:embed="rId3"/>
          <a:srcRect/>
          <a:stretch>
            <a:fillRect/>
          </a:stretch>
        </p:blipFill>
        <p:spPr bwMode="auto">
          <a:xfrm>
            <a:off x="357158" y="1000108"/>
            <a:ext cx="8215312" cy="4929188"/>
          </a:xfrm>
          <a:prstGeom prst="rect">
            <a:avLst/>
          </a:prstGeom>
          <a:noFill/>
          <a:ln w="9525">
            <a:noFill/>
            <a:miter lim="800000"/>
            <a:headEnd/>
            <a:tailEnd/>
          </a:ln>
        </p:spPr>
      </p:pic>
      <p:sp>
        <p:nvSpPr>
          <p:cNvPr id="19459" name="Rectangle 2"/>
          <p:cNvSpPr>
            <a:spLocks noChangeArrowheads="1"/>
          </p:cNvSpPr>
          <p:nvPr/>
        </p:nvSpPr>
        <p:spPr bwMode="auto">
          <a:xfrm>
            <a:off x="285750" y="5786438"/>
            <a:ext cx="8572500" cy="646112"/>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Évolution du rendement en pénicilline en fonction des souches de </a:t>
            </a:r>
            <a:r>
              <a:rPr lang="fr-FR" b="1" i="1">
                <a:latin typeface="Times New Roman" pitchFamily="18" charset="0"/>
                <a:cs typeface="Times New Roman" pitchFamily="18" charset="0"/>
              </a:rPr>
              <a:t>Penicillium</a:t>
            </a:r>
            <a:r>
              <a:rPr lang="fr-FR" b="1">
                <a:latin typeface="Times New Roman" pitchFamily="18" charset="0"/>
                <a:cs typeface="Times New Roman" pitchFamily="18" charset="0"/>
              </a:rPr>
              <a:t> utilisées</a:t>
            </a:r>
            <a:r>
              <a:rPr lang="fr-FR">
                <a:latin typeface="Times New Roman" pitchFamily="18" charset="0"/>
                <a:cs typeface="Times New Roman" pitchFamily="18" charset="0"/>
              </a:rPr>
              <a:t>.</a:t>
            </a:r>
          </a:p>
          <a:p>
            <a:r>
              <a:rPr lang="fr-FR">
                <a:latin typeface="Times New Roman" pitchFamily="18" charset="0"/>
                <a:cs typeface="Times New Roman" pitchFamily="18" charset="0"/>
              </a:rPr>
              <a:t>(en général    1UI = 1ùg) </a:t>
            </a:r>
          </a:p>
        </p:txBody>
      </p:sp>
      <p:sp>
        <p:nvSpPr>
          <p:cNvPr id="4" name="Rectangle 3"/>
          <p:cNvSpPr/>
          <p:nvPr/>
        </p:nvSpPr>
        <p:spPr>
          <a:xfrm>
            <a:off x="2428860" y="214290"/>
            <a:ext cx="4893840" cy="523220"/>
          </a:xfrm>
          <a:prstGeom prst="rect">
            <a:avLst/>
          </a:prstGeom>
        </p:spPr>
        <p:txBody>
          <a:bodyPr wrap="none">
            <a:spAutoFit/>
          </a:bodyPr>
          <a:lstStyle/>
          <a:p>
            <a:r>
              <a:rPr lang="fr-FR" sz="2800" u="sng" dirty="0" smtClean="0">
                <a:solidFill>
                  <a:srgbClr val="FF0000"/>
                </a:solidFill>
              </a:rPr>
              <a:t>Cas de </a:t>
            </a:r>
            <a:r>
              <a:rPr lang="fr-FR" sz="2800" i="1" u="sng" dirty="0" smtClean="0">
                <a:solidFill>
                  <a:srgbClr val="FF0000"/>
                </a:solidFill>
              </a:rPr>
              <a:t>Pénicillium  </a:t>
            </a:r>
            <a:r>
              <a:rPr lang="fr-FR" sz="2800" i="1" u="sng" dirty="0" err="1" smtClean="0">
                <a:solidFill>
                  <a:srgbClr val="FF0000"/>
                </a:solidFill>
              </a:rPr>
              <a:t>chrysogenum</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wipe(down)">
                                      <p:cBhvr>
                                        <p:cTn id="7" dur="580">
                                          <p:stCondLst>
                                            <p:cond delay="0"/>
                                          </p:stCondLst>
                                        </p:cTn>
                                        <p:tgtEl>
                                          <p:spTgt spid="19458"/>
                                        </p:tgtEl>
                                      </p:cBhvr>
                                    </p:animEffect>
                                    <p:anim calcmode="lin" valueType="num">
                                      <p:cBhvr>
                                        <p:cTn id="8" dur="1822" tmFilter="0,0; 0.14,0.36; 0.43,0.73; 0.71,0.91; 1.0,1.0">
                                          <p:stCondLst>
                                            <p:cond delay="0"/>
                                          </p:stCondLst>
                                        </p:cTn>
                                        <p:tgtEl>
                                          <p:spTgt spid="1945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945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945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945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9458"/>
                                        </p:tgtEl>
                                        <p:attrNameLst>
                                          <p:attrName>ppt_y</p:attrName>
                                        </p:attrNameLst>
                                      </p:cBhvr>
                                      <p:tavLst>
                                        <p:tav tm="0" fmla="#ppt_y-sin(pi*$)/81">
                                          <p:val>
                                            <p:fltVal val="0"/>
                                          </p:val>
                                        </p:tav>
                                        <p:tav tm="100000">
                                          <p:val>
                                            <p:fltVal val="1"/>
                                          </p:val>
                                        </p:tav>
                                      </p:tavLst>
                                    </p:anim>
                                    <p:animScale>
                                      <p:cBhvr>
                                        <p:cTn id="13" dur="26">
                                          <p:stCondLst>
                                            <p:cond delay="650"/>
                                          </p:stCondLst>
                                        </p:cTn>
                                        <p:tgtEl>
                                          <p:spTgt spid="19458"/>
                                        </p:tgtEl>
                                      </p:cBhvr>
                                      <p:to x="100000" y="60000"/>
                                    </p:animScale>
                                    <p:animScale>
                                      <p:cBhvr>
                                        <p:cTn id="14" dur="166" decel="50000">
                                          <p:stCondLst>
                                            <p:cond delay="676"/>
                                          </p:stCondLst>
                                        </p:cTn>
                                        <p:tgtEl>
                                          <p:spTgt spid="19458"/>
                                        </p:tgtEl>
                                      </p:cBhvr>
                                      <p:to x="100000" y="100000"/>
                                    </p:animScale>
                                    <p:animScale>
                                      <p:cBhvr>
                                        <p:cTn id="15" dur="26">
                                          <p:stCondLst>
                                            <p:cond delay="1312"/>
                                          </p:stCondLst>
                                        </p:cTn>
                                        <p:tgtEl>
                                          <p:spTgt spid="19458"/>
                                        </p:tgtEl>
                                      </p:cBhvr>
                                      <p:to x="100000" y="80000"/>
                                    </p:animScale>
                                    <p:animScale>
                                      <p:cBhvr>
                                        <p:cTn id="16" dur="166" decel="50000">
                                          <p:stCondLst>
                                            <p:cond delay="1338"/>
                                          </p:stCondLst>
                                        </p:cTn>
                                        <p:tgtEl>
                                          <p:spTgt spid="19458"/>
                                        </p:tgtEl>
                                      </p:cBhvr>
                                      <p:to x="100000" y="100000"/>
                                    </p:animScale>
                                    <p:animScale>
                                      <p:cBhvr>
                                        <p:cTn id="17" dur="26">
                                          <p:stCondLst>
                                            <p:cond delay="1642"/>
                                          </p:stCondLst>
                                        </p:cTn>
                                        <p:tgtEl>
                                          <p:spTgt spid="19458"/>
                                        </p:tgtEl>
                                      </p:cBhvr>
                                      <p:to x="100000" y="90000"/>
                                    </p:animScale>
                                    <p:animScale>
                                      <p:cBhvr>
                                        <p:cTn id="18" dur="166" decel="50000">
                                          <p:stCondLst>
                                            <p:cond delay="1668"/>
                                          </p:stCondLst>
                                        </p:cTn>
                                        <p:tgtEl>
                                          <p:spTgt spid="19458"/>
                                        </p:tgtEl>
                                      </p:cBhvr>
                                      <p:to x="100000" y="100000"/>
                                    </p:animScale>
                                    <p:animScale>
                                      <p:cBhvr>
                                        <p:cTn id="19" dur="26">
                                          <p:stCondLst>
                                            <p:cond delay="1808"/>
                                          </p:stCondLst>
                                        </p:cTn>
                                        <p:tgtEl>
                                          <p:spTgt spid="19458"/>
                                        </p:tgtEl>
                                      </p:cBhvr>
                                      <p:to x="100000" y="95000"/>
                                    </p:animScale>
                                    <p:animScale>
                                      <p:cBhvr>
                                        <p:cTn id="20" dur="166" decel="50000">
                                          <p:stCondLst>
                                            <p:cond delay="1834"/>
                                          </p:stCondLst>
                                        </p:cTn>
                                        <p:tgtEl>
                                          <p:spTgt spid="1945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19459">
                                            <p:txEl>
                                              <p:pRg st="0" end="0"/>
                                            </p:txEl>
                                          </p:spTgt>
                                        </p:tgtEl>
                                        <p:attrNameLst>
                                          <p:attrName>style.visibility</p:attrName>
                                        </p:attrNameLst>
                                      </p:cBhvr>
                                      <p:to>
                                        <p:strVal val="visible"/>
                                      </p:to>
                                    </p:set>
                                    <p:anim calcmode="lin" valueType="num">
                                      <p:cBhvr>
                                        <p:cTn id="25" dur="500" fill="hold"/>
                                        <p:tgtEl>
                                          <p:spTgt spid="19459">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1945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19459">
                                            <p:txEl>
                                              <p:pRg st="1" end="1"/>
                                            </p:txEl>
                                          </p:spTgt>
                                        </p:tgtEl>
                                        <p:attrNameLst>
                                          <p:attrName>style.visibility</p:attrName>
                                        </p:attrNameLst>
                                      </p:cBhvr>
                                      <p:to>
                                        <p:strVal val="visible"/>
                                      </p:to>
                                    </p:set>
                                    <p:anim calcmode="lin" valueType="num">
                                      <p:cBhvr>
                                        <p:cTn id="31" dur="500" fill="hold"/>
                                        <p:tgtEl>
                                          <p:spTgt spid="19459">
                                            <p:txEl>
                                              <p:pRg st="1" end="1"/>
                                            </p:txEl>
                                          </p:spTgt>
                                        </p:tgtEl>
                                        <p:attrNameLst>
                                          <p:attrName>ppt_w</p:attrName>
                                        </p:attrNameLst>
                                      </p:cBhvr>
                                      <p:tavLst>
                                        <p:tav tm="0">
                                          <p:val>
                                            <p:fltVal val="0"/>
                                          </p:val>
                                        </p:tav>
                                        <p:tav tm="100000">
                                          <p:val>
                                            <p:strVal val="#ppt_w"/>
                                          </p:val>
                                        </p:tav>
                                      </p:tavLst>
                                    </p:anim>
                                    <p:anim calcmode="lin" valueType="num">
                                      <p:cBhvr>
                                        <p:cTn id="32" dur="500" fill="hold"/>
                                        <p:tgtEl>
                                          <p:spTgt spid="19459">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229600" cy="5526095"/>
          </a:xfrm>
        </p:spPr>
        <p:txBody>
          <a:bodyPr>
            <a:normAutofit lnSpcReduction="10000"/>
          </a:bodyPr>
          <a:lstStyle/>
          <a:p>
            <a:r>
              <a:rPr lang="fr-FR" b="1" dirty="0" smtClean="0">
                <a:solidFill>
                  <a:srgbClr val="00B0F0"/>
                </a:solidFill>
              </a:rPr>
              <a:t>Amélioration de souches</a:t>
            </a:r>
            <a:r>
              <a:rPr lang="fr-FR" dirty="0" smtClean="0">
                <a:solidFill>
                  <a:srgbClr val="00B0F0"/>
                </a:solidFill>
              </a:rPr>
              <a:t>, </a:t>
            </a:r>
            <a:r>
              <a:rPr lang="fr-FR" dirty="0" smtClean="0"/>
              <a:t>  </a:t>
            </a:r>
            <a:r>
              <a:rPr lang="fr-FR" dirty="0" smtClean="0">
                <a:solidFill>
                  <a:srgbClr val="FF0000"/>
                </a:solidFill>
              </a:rPr>
              <a:t>Recombinaison génétique et génie génétique qui comporte ‘ </a:t>
            </a:r>
            <a:r>
              <a:rPr lang="fr-FR" dirty="0" err="1" smtClean="0">
                <a:solidFill>
                  <a:srgbClr val="FF0000"/>
                </a:solidFill>
              </a:rPr>
              <a:t>etapes</a:t>
            </a:r>
            <a:endParaRPr lang="fr-FR" b="1" dirty="0" smtClean="0">
              <a:solidFill>
                <a:srgbClr val="FF0000"/>
              </a:solidFill>
            </a:endParaRPr>
          </a:p>
          <a:p>
            <a:pPr lvl="0"/>
            <a:r>
              <a:rPr lang="fr-FR" dirty="0" smtClean="0"/>
              <a:t>La synthèse ou l’isolement de l’ADN donneur codant pour une protéine</a:t>
            </a:r>
          </a:p>
          <a:p>
            <a:pPr lvl="0"/>
            <a:r>
              <a:rPr lang="fr-FR" dirty="0" smtClean="0"/>
              <a:t> Le couplage de cet ADN étranger donneur avec un vecteur </a:t>
            </a:r>
            <a:r>
              <a:rPr lang="fr-FR" dirty="0" err="1" smtClean="0"/>
              <a:t>plasmidique</a:t>
            </a:r>
            <a:endParaRPr lang="fr-FR" dirty="0" smtClean="0"/>
          </a:p>
          <a:p>
            <a:pPr lvl="0"/>
            <a:r>
              <a:rPr lang="fr-FR" dirty="0" smtClean="0"/>
              <a:t>L’introduction du couple vecteur + gène dans la bactérie réceptrice </a:t>
            </a:r>
          </a:p>
          <a:p>
            <a:pPr lvl="0"/>
            <a:r>
              <a:rPr lang="fr-FR" dirty="0" smtClean="0"/>
              <a:t> La caractérisation et la purification de la protéine synthétisée</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latin typeface="Times New Roman" pitchFamily="18" charset="0"/>
                <a:cs typeface="Times New Roman" pitchFamily="18" charset="0"/>
              </a:rPr>
              <a:t>Exemples d’améliorations par génie génétique</a:t>
            </a:r>
            <a:endParaRPr lang="fr-FR"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85000" lnSpcReduction="20000"/>
          </a:bodyPr>
          <a:lstStyle/>
          <a:p>
            <a:r>
              <a:rPr lang="fr-FR" dirty="0" smtClean="0">
                <a:solidFill>
                  <a:srgbClr val="FF0000"/>
                </a:solidFill>
                <a:latin typeface="Times New Roman" pitchFamily="18" charset="0"/>
                <a:cs typeface="Times New Roman" pitchFamily="18" charset="0"/>
              </a:rPr>
              <a:t>INSULINE</a:t>
            </a:r>
            <a:r>
              <a:rPr lang="fr-FR" dirty="0" smtClean="0">
                <a:latin typeface="Times New Roman" pitchFamily="18" charset="0"/>
                <a:cs typeface="Times New Roman" pitchFamily="18" charset="0"/>
              </a:rPr>
              <a:t> produite par </a:t>
            </a:r>
            <a:r>
              <a:rPr lang="fr-FR" i="1" dirty="0" err="1" smtClean="0">
                <a:latin typeface="Times New Roman" pitchFamily="18" charset="0"/>
                <a:cs typeface="Times New Roman" pitchFamily="18" charset="0"/>
              </a:rPr>
              <a:t>E.coli</a:t>
            </a:r>
            <a:r>
              <a:rPr lang="fr-FR"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modifiée</a:t>
            </a:r>
          </a:p>
          <a:p>
            <a:r>
              <a:rPr lang="fr-FR" dirty="0" smtClean="0">
                <a:solidFill>
                  <a:srgbClr val="FF0000"/>
                </a:solidFill>
                <a:latin typeface="Times New Roman" pitchFamily="18" charset="0"/>
                <a:cs typeface="Times New Roman" pitchFamily="18" charset="0"/>
              </a:rPr>
              <a:t>PRESURE</a:t>
            </a:r>
            <a:r>
              <a:rPr lang="fr-FR" dirty="0" smtClean="0">
                <a:latin typeface="Times New Roman" pitchFamily="18" charset="0"/>
                <a:cs typeface="Times New Roman" pitchFamily="18" charset="0"/>
              </a:rPr>
              <a:t>  Actuellement la présure utilisée en fromagerie  est produite par génie génétique avec  E .coli modifiée portant l’information génétique de la </a:t>
            </a:r>
            <a:r>
              <a:rPr lang="fr-FR" dirty="0" err="1" smtClean="0">
                <a:latin typeface="Times New Roman" pitchFamily="18" charset="0"/>
                <a:cs typeface="Times New Roman" pitchFamily="18" charset="0"/>
              </a:rPr>
              <a:t>chymosine</a:t>
            </a:r>
            <a:r>
              <a:rPr lang="fr-FR" dirty="0" smtClean="0">
                <a:latin typeface="Times New Roman" pitchFamily="18" charset="0"/>
                <a:cs typeface="Times New Roman" pitchFamily="18" charset="0"/>
              </a:rPr>
              <a:t> prélevée dans les cellules de l’estomac de veau</a:t>
            </a:r>
          </a:p>
          <a:p>
            <a:r>
              <a:rPr lang="fr-FR" dirty="0" smtClean="0">
                <a:latin typeface="Times New Roman" pitchFamily="18" charset="0"/>
                <a:cs typeface="Times New Roman" pitchFamily="18" charset="0"/>
              </a:rPr>
              <a:t>Tout les métabolites produits par les archées </a:t>
            </a:r>
            <a:r>
              <a:rPr lang="fr-FR" dirty="0" err="1" smtClean="0">
                <a:latin typeface="Times New Roman" pitchFamily="18" charset="0"/>
                <a:cs typeface="Times New Roman" pitchFamily="18" charset="0"/>
              </a:rPr>
              <a:t>extremophiles</a:t>
            </a:r>
            <a:r>
              <a:rPr lang="fr-FR" dirty="0" smtClean="0">
                <a:latin typeface="Times New Roman" pitchFamily="18" charset="0"/>
                <a:cs typeface="Times New Roman" pitchFamily="18" charset="0"/>
              </a:rPr>
              <a:t> sont clonés dans des bactéries mésophiles ou des levures</a:t>
            </a:r>
          </a:p>
          <a:p>
            <a:r>
              <a:rPr lang="fr-FR" dirty="0" smtClean="0">
                <a:latin typeface="Times New Roman" pitchFamily="18" charset="0"/>
                <a:cs typeface="Times New Roman" pitchFamily="18" charset="0"/>
              </a:rPr>
              <a:t>ADN polymérase thermorésistante extraite de la bactérie </a:t>
            </a:r>
            <a:r>
              <a:rPr lang="fr-FR" i="1" dirty="0" err="1" smtClean="0">
                <a:latin typeface="Times New Roman" pitchFamily="18" charset="0"/>
                <a:cs typeface="Times New Roman" pitchFamily="18" charset="0"/>
              </a:rPr>
              <a:t>Thermus</a:t>
            </a:r>
            <a:r>
              <a:rPr lang="fr-FR" i="1" dirty="0" smtClean="0">
                <a:latin typeface="Times New Roman" pitchFamily="18" charset="0"/>
                <a:cs typeface="Times New Roman" pitchFamily="18" charset="0"/>
              </a:rPr>
              <a:t> </a:t>
            </a:r>
            <a:r>
              <a:rPr lang="fr-FR" i="1" dirty="0" err="1" smtClean="0">
                <a:latin typeface="Times New Roman" pitchFamily="18" charset="0"/>
                <a:cs typeface="Times New Roman" pitchFamily="18" charset="0"/>
              </a:rPr>
              <a:t>aquaticus</a:t>
            </a:r>
            <a:r>
              <a:rPr lang="fr-FR" i="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sa température d’action est 72 °C</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a:bodyPr>
          <a:lstStyle/>
          <a:p>
            <a:r>
              <a:rPr lang="fr-FR" sz="2800" dirty="0" smtClean="0">
                <a:solidFill>
                  <a:srgbClr val="FF0000"/>
                </a:solidFill>
              </a:rPr>
              <a:t>AMYLASES THERMORESITANTES</a:t>
            </a:r>
            <a:endParaRPr lang="fr-FR" sz="2800" dirty="0">
              <a:solidFill>
                <a:srgbClr val="FF0000"/>
              </a:solidFill>
            </a:endParaRPr>
          </a:p>
        </p:txBody>
      </p:sp>
      <p:sp>
        <p:nvSpPr>
          <p:cNvPr id="3" name="Espace réservé du contenu 2"/>
          <p:cNvSpPr>
            <a:spLocks noGrp="1"/>
          </p:cNvSpPr>
          <p:nvPr>
            <p:ph idx="1"/>
          </p:nvPr>
        </p:nvSpPr>
        <p:spPr>
          <a:xfrm>
            <a:off x="457200" y="1142984"/>
            <a:ext cx="8229600" cy="4983179"/>
          </a:xfrm>
        </p:spPr>
        <p:txBody>
          <a:bodyPr>
            <a:normAutofit/>
          </a:bodyPr>
          <a:lstStyle/>
          <a:p>
            <a:r>
              <a:rPr lang="fr-FR" dirty="0" smtClean="0"/>
              <a:t>il existe des amylases et protéases plus stables et thermorésistantes produites par des MO hyper thermophiles notamment par les </a:t>
            </a:r>
            <a:r>
              <a:rPr lang="fr-FR" dirty="0" err="1" smtClean="0"/>
              <a:t>Archees</a:t>
            </a:r>
            <a:r>
              <a:rPr lang="fr-FR" dirty="0" smtClean="0"/>
              <a:t> </a:t>
            </a:r>
          </a:p>
          <a:p>
            <a:r>
              <a:rPr lang="fr-FR" b="1" i="1" dirty="0" err="1" smtClean="0"/>
              <a:t>Pyrococcus</a:t>
            </a:r>
            <a:r>
              <a:rPr lang="fr-FR" b="1" i="1" dirty="0" smtClean="0"/>
              <a:t> </a:t>
            </a:r>
            <a:r>
              <a:rPr lang="fr-FR" b="1" i="1" dirty="0" err="1" smtClean="0"/>
              <a:t>furuosis</a:t>
            </a:r>
            <a:r>
              <a:rPr lang="fr-FR" b="1" i="1" dirty="0" smtClean="0"/>
              <a:t> </a:t>
            </a:r>
            <a:r>
              <a:rPr lang="fr-FR" b="1" dirty="0" smtClean="0"/>
              <a:t>résiste à 100 °C</a:t>
            </a:r>
            <a:endParaRPr lang="fr-FR" dirty="0" smtClean="0"/>
          </a:p>
          <a:p>
            <a:r>
              <a:rPr lang="fr-FR" b="1" i="1" dirty="0" err="1" smtClean="0"/>
              <a:t>Thermococcus</a:t>
            </a:r>
            <a:r>
              <a:rPr lang="fr-FR" b="1" i="1" dirty="0" smtClean="0"/>
              <a:t> </a:t>
            </a:r>
            <a:r>
              <a:rPr lang="fr-FR" b="1" i="1" dirty="0" err="1" smtClean="0"/>
              <a:t>profondus</a:t>
            </a:r>
            <a:r>
              <a:rPr lang="fr-FR" b="1" dirty="0" smtClean="0"/>
              <a:t> : 80 °C</a:t>
            </a:r>
            <a:endParaRPr lang="fr-FR" dirty="0" smtClean="0"/>
          </a:p>
          <a:p>
            <a:r>
              <a:rPr lang="en-US" b="1" i="1" dirty="0" smtClean="0"/>
              <a:t> </a:t>
            </a:r>
            <a:r>
              <a:rPr lang="en-US" b="1" i="1" dirty="0" err="1" smtClean="0"/>
              <a:t>Thermotoga</a:t>
            </a:r>
            <a:r>
              <a:rPr lang="en-US" b="1" i="1" dirty="0" smtClean="0"/>
              <a:t> </a:t>
            </a:r>
            <a:r>
              <a:rPr lang="en-US" b="1" i="1" dirty="0" err="1" smtClean="0"/>
              <a:t>maritima</a:t>
            </a:r>
            <a:r>
              <a:rPr lang="en-US" b="1" i="1" dirty="0" smtClean="0"/>
              <a:t> </a:t>
            </a:r>
            <a:r>
              <a:rPr lang="en-US" b="1" dirty="0" smtClean="0"/>
              <a:t>85 – 90°C</a:t>
            </a:r>
          </a:p>
          <a:p>
            <a:pPr>
              <a:buNone/>
            </a:pPr>
            <a:endParaRPr lang="fr-FR" i="1"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a:bodyPr>
          <a:lstStyle/>
          <a:p>
            <a:r>
              <a:rPr lang="fr-FR" sz="2000" b="1" cap="all" dirty="0" smtClean="0"/>
              <a:t>Rappel de Classification phylogénique Bactérienne</a:t>
            </a:r>
            <a:r>
              <a:rPr lang="fr-FR" sz="2000" dirty="0" smtClean="0"/>
              <a:t/>
            </a:r>
            <a:br>
              <a:rPr lang="fr-FR" sz="2000" dirty="0" smtClean="0"/>
            </a:br>
            <a:endParaRPr lang="fr-FR" sz="2000" dirty="0"/>
          </a:p>
        </p:txBody>
      </p:sp>
      <p:sp>
        <p:nvSpPr>
          <p:cNvPr id="3" name="Espace réservé du contenu 2"/>
          <p:cNvSpPr>
            <a:spLocks noGrp="1"/>
          </p:cNvSpPr>
          <p:nvPr>
            <p:ph idx="1"/>
          </p:nvPr>
        </p:nvSpPr>
        <p:spPr>
          <a:xfrm>
            <a:off x="457200" y="928670"/>
            <a:ext cx="8229600" cy="5715040"/>
          </a:xfrm>
        </p:spPr>
        <p:txBody>
          <a:bodyPr>
            <a:normAutofit fontScale="25000" lnSpcReduction="20000"/>
          </a:bodyPr>
          <a:lstStyle/>
          <a:p>
            <a:pPr>
              <a:buNone/>
            </a:pPr>
            <a:endParaRPr lang="fr-FR" sz="8000" b="1" dirty="0" smtClean="0">
              <a:latin typeface="Times New Roman" pitchFamily="18" charset="0"/>
              <a:cs typeface="Times New Roman" pitchFamily="18" charset="0"/>
            </a:endParaRPr>
          </a:p>
          <a:p>
            <a:r>
              <a:rPr lang="fr-FR" sz="8000" b="1" dirty="0" smtClean="0">
                <a:latin typeface="Times New Roman" pitchFamily="18" charset="0"/>
                <a:cs typeface="Times New Roman" pitchFamily="18" charset="0"/>
              </a:rPr>
              <a:t>L’analyse de l’ARN ribosomal 16S a permis de séparer le monde des protistes  en 3 domaines : </a:t>
            </a:r>
          </a:p>
          <a:p>
            <a:r>
              <a:rPr lang="fr-FR" sz="8000" b="1" cap="all" dirty="0" smtClean="0">
                <a:latin typeface="Times New Roman" pitchFamily="18" charset="0"/>
                <a:cs typeface="Times New Roman" pitchFamily="18" charset="0"/>
              </a:rPr>
              <a:t> </a:t>
            </a:r>
            <a:endParaRPr lang="fr-FR" sz="8000" b="1" dirty="0" smtClean="0">
              <a:latin typeface="Times New Roman" pitchFamily="18" charset="0"/>
              <a:cs typeface="Times New Roman" pitchFamily="18" charset="0"/>
            </a:endParaRPr>
          </a:p>
          <a:p>
            <a:r>
              <a:rPr lang="fr-FR" sz="8000" b="1" cap="all" dirty="0" err="1" smtClean="0">
                <a:latin typeface="Times New Roman" pitchFamily="18" charset="0"/>
                <a:cs typeface="Times New Roman" pitchFamily="18" charset="0"/>
              </a:rPr>
              <a:t>Bacteria</a:t>
            </a:r>
            <a:r>
              <a:rPr lang="fr-FR" sz="8000" b="1" cap="all" dirty="0" smtClean="0">
                <a:latin typeface="Times New Roman" pitchFamily="18" charset="0"/>
                <a:cs typeface="Times New Roman" pitchFamily="18" charset="0"/>
              </a:rPr>
              <a:t>,            </a:t>
            </a:r>
            <a:r>
              <a:rPr lang="fr-FR" sz="8000" b="1" cap="all" dirty="0" err="1" smtClean="0">
                <a:latin typeface="Times New Roman" pitchFamily="18" charset="0"/>
                <a:cs typeface="Times New Roman" pitchFamily="18" charset="0"/>
              </a:rPr>
              <a:t>Archaea</a:t>
            </a:r>
            <a:r>
              <a:rPr lang="fr-FR" sz="8000" b="1" cap="all" dirty="0" smtClean="0">
                <a:latin typeface="Times New Roman" pitchFamily="18" charset="0"/>
                <a:cs typeface="Times New Roman" pitchFamily="18" charset="0"/>
              </a:rPr>
              <a:t>         et        </a:t>
            </a:r>
            <a:r>
              <a:rPr lang="fr-FR" sz="8000" b="1" cap="all" dirty="0" err="1" smtClean="0">
                <a:latin typeface="Times New Roman" pitchFamily="18" charset="0"/>
                <a:cs typeface="Times New Roman" pitchFamily="18" charset="0"/>
              </a:rPr>
              <a:t>Eucarya</a:t>
            </a:r>
            <a:r>
              <a:rPr lang="fr-FR" sz="8000" b="1" cap="all" dirty="0" smtClean="0">
                <a:latin typeface="Times New Roman" pitchFamily="18" charset="0"/>
                <a:cs typeface="Times New Roman" pitchFamily="18" charset="0"/>
              </a:rPr>
              <a:t>.</a:t>
            </a:r>
            <a:endParaRPr lang="fr-FR" sz="8000" b="1" dirty="0" smtClean="0">
              <a:latin typeface="Times New Roman" pitchFamily="18" charset="0"/>
              <a:cs typeface="Times New Roman" pitchFamily="18" charset="0"/>
            </a:endParaRPr>
          </a:p>
          <a:p>
            <a:pPr>
              <a:buNone/>
            </a:pPr>
            <a:r>
              <a:rPr lang="fr-FR" sz="8000" b="1" cap="all" dirty="0" smtClean="0">
                <a:latin typeface="Times New Roman" pitchFamily="18" charset="0"/>
                <a:cs typeface="Times New Roman" pitchFamily="18" charset="0"/>
              </a:rPr>
              <a:t> </a:t>
            </a:r>
            <a:endParaRPr lang="fr-FR" sz="8000" b="1" dirty="0" smtClean="0">
              <a:latin typeface="Times New Roman" pitchFamily="18" charset="0"/>
              <a:cs typeface="Times New Roman" pitchFamily="18" charset="0"/>
            </a:endParaRPr>
          </a:p>
          <a:p>
            <a:r>
              <a:rPr lang="fr-FR" sz="8000" b="1" dirty="0" smtClean="0">
                <a:latin typeface="Times New Roman" pitchFamily="18" charset="0"/>
                <a:cs typeface="Times New Roman" pitchFamily="18" charset="0"/>
              </a:rPr>
              <a:t>Il n’existe pas de classification officielle des bactéries et la classification la plus « officielle » est celle adoptée par la majorité des </a:t>
            </a:r>
            <a:r>
              <a:rPr lang="fr-FR" sz="8000" b="1" dirty="0" smtClean="0">
                <a:latin typeface="Times New Roman" pitchFamily="18" charset="0"/>
                <a:cs typeface="Times New Roman" pitchFamily="18" charset="0"/>
              </a:rPr>
              <a:t>microbiologistes</a:t>
            </a:r>
            <a:r>
              <a:rPr lang="fr-FR" sz="8000" b="1" dirty="0" smtClean="0">
                <a:latin typeface="Times New Roman" pitchFamily="18" charset="0"/>
                <a:cs typeface="Times New Roman" pitchFamily="18" charset="0"/>
              </a:rPr>
              <a:t> , et donnée dans le </a:t>
            </a:r>
            <a:r>
              <a:rPr lang="fr-FR" sz="8000" b="1" dirty="0" err="1" smtClean="0">
                <a:latin typeface="Times New Roman" pitchFamily="18" charset="0"/>
                <a:cs typeface="Times New Roman" pitchFamily="18" charset="0"/>
              </a:rPr>
              <a:t>Bergey’s</a:t>
            </a:r>
            <a:r>
              <a:rPr lang="fr-FR" sz="8000" b="1" dirty="0" smtClean="0">
                <a:latin typeface="Times New Roman" pitchFamily="18" charset="0"/>
                <a:cs typeface="Times New Roman" pitchFamily="18" charset="0"/>
              </a:rPr>
              <a:t> </a:t>
            </a:r>
            <a:r>
              <a:rPr lang="fr-FR" sz="8000" b="1" dirty="0" err="1" smtClean="0">
                <a:latin typeface="Times New Roman" pitchFamily="18" charset="0"/>
                <a:cs typeface="Times New Roman" pitchFamily="18" charset="0"/>
              </a:rPr>
              <a:t>Manual</a:t>
            </a:r>
            <a:r>
              <a:rPr lang="fr-FR" sz="8000" b="1" dirty="0" smtClean="0">
                <a:latin typeface="Times New Roman" pitchFamily="18" charset="0"/>
                <a:cs typeface="Times New Roman" pitchFamily="18" charset="0"/>
              </a:rPr>
              <a:t>. </a:t>
            </a:r>
          </a:p>
          <a:p>
            <a:pPr>
              <a:buNone/>
            </a:pPr>
            <a:r>
              <a:rPr lang="fr-FR" sz="8000" b="1" dirty="0" smtClean="0">
                <a:latin typeface="Times New Roman" pitchFamily="18" charset="0"/>
                <a:cs typeface="Times New Roman" pitchFamily="18" charset="0"/>
              </a:rPr>
              <a:t> </a:t>
            </a:r>
          </a:p>
          <a:p>
            <a:r>
              <a:rPr lang="fr-FR" sz="8000" b="1" dirty="0" smtClean="0">
                <a:latin typeface="Times New Roman" pitchFamily="18" charset="0"/>
                <a:cs typeface="Times New Roman" pitchFamily="18" charset="0"/>
              </a:rPr>
              <a:t>Auparavant,  </a:t>
            </a:r>
            <a:r>
              <a:rPr lang="fr-FR" sz="8000" b="1" dirty="0" smtClean="0">
                <a:latin typeface="Times New Roman" pitchFamily="18" charset="0"/>
                <a:cs typeface="Times New Roman" pitchFamily="18" charset="0"/>
              </a:rPr>
              <a:t> </a:t>
            </a:r>
            <a:r>
              <a:rPr lang="fr-FR" sz="8000" b="1" dirty="0" smtClean="0">
                <a:latin typeface="Times New Roman" pitchFamily="18" charset="0"/>
                <a:cs typeface="Times New Roman" pitchFamily="18" charset="0"/>
              </a:rPr>
              <a:t>la classification utilisée est essentiellement </a:t>
            </a:r>
            <a:r>
              <a:rPr lang="fr-FR" sz="8000" b="1" dirty="0" smtClean="0">
                <a:latin typeface="Times New Roman" pitchFamily="18" charset="0"/>
                <a:cs typeface="Times New Roman" pitchFamily="18" charset="0"/>
              </a:rPr>
              <a:t>phénotypique </a:t>
            </a:r>
            <a:r>
              <a:rPr lang="fr-FR" sz="8000" b="1" dirty="0" smtClean="0">
                <a:latin typeface="Times New Roman" pitchFamily="18" charset="0"/>
                <a:cs typeface="Times New Roman" pitchFamily="18" charset="0"/>
              </a:rPr>
              <a:t>et repose sur:</a:t>
            </a:r>
          </a:p>
          <a:p>
            <a:r>
              <a:rPr lang="fr-FR" sz="8000" b="1" dirty="0" smtClean="0">
                <a:latin typeface="Times New Roman" pitchFamily="18" charset="0"/>
                <a:cs typeface="Times New Roman" pitchFamily="18" charset="0"/>
              </a:rPr>
              <a:t>la morphologie générale, </a:t>
            </a:r>
          </a:p>
          <a:p>
            <a:r>
              <a:rPr lang="fr-FR" sz="8000" b="1" dirty="0" smtClean="0">
                <a:latin typeface="Times New Roman" pitchFamily="18" charset="0"/>
                <a:cs typeface="Times New Roman" pitchFamily="18" charset="0"/>
              </a:rPr>
              <a:t>la coloration de Gram, </a:t>
            </a:r>
          </a:p>
          <a:p>
            <a:r>
              <a:rPr lang="fr-FR" sz="8000" b="1" dirty="0" smtClean="0">
                <a:latin typeface="Times New Roman" pitchFamily="18" charset="0"/>
                <a:cs typeface="Times New Roman" pitchFamily="18" charset="0"/>
              </a:rPr>
              <a:t>la dépendance vis à vis de l’oxygène, </a:t>
            </a:r>
          </a:p>
          <a:p>
            <a:r>
              <a:rPr lang="fr-FR" sz="8000" b="1" dirty="0" smtClean="0">
                <a:latin typeface="Times New Roman" pitchFamily="18" charset="0"/>
                <a:cs typeface="Times New Roman" pitchFamily="18" charset="0"/>
              </a:rPr>
              <a:t>la mobilité, </a:t>
            </a:r>
          </a:p>
          <a:p>
            <a:r>
              <a:rPr lang="fr-FR" sz="8000" b="1" dirty="0" smtClean="0">
                <a:latin typeface="Times New Roman" pitchFamily="18" charset="0"/>
                <a:cs typeface="Times New Roman" pitchFamily="18" charset="0"/>
              </a:rPr>
              <a:t>la présence d’endospore, </a:t>
            </a:r>
          </a:p>
          <a:p>
            <a:r>
              <a:rPr lang="fr-FR" sz="8000" b="1" dirty="0" smtClean="0">
                <a:latin typeface="Times New Roman" pitchFamily="18" charset="0"/>
                <a:cs typeface="Times New Roman" pitchFamily="18" charset="0"/>
              </a:rPr>
              <a:t>le mode de production d’énergie.</a:t>
            </a:r>
          </a:p>
          <a:p>
            <a:pPr>
              <a:buNone/>
            </a:pPr>
            <a:r>
              <a:rPr lang="fr-FR" sz="6400" b="1" dirty="0" smtClean="0">
                <a:latin typeface="Times New Roman" pitchFamily="18" charset="0"/>
                <a:cs typeface="Times New Roman" pitchFamily="18" charset="0"/>
              </a:rPr>
              <a:t> </a:t>
            </a:r>
          </a:p>
          <a:p>
            <a:endParaRPr lang="fr-FR" sz="6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smtClean="0">
                <a:solidFill>
                  <a:srgbClr val="7030A0"/>
                </a:solidFill>
              </a:rPr>
              <a:t>ISOLEMENT DE SOUCHES PRODUCTRICES  D</a:t>
            </a:r>
          </a:p>
          <a:p>
            <a:pPr>
              <a:buNone/>
            </a:pPr>
            <a:endParaRPr lang="fr-FR" b="1" dirty="0" smtClean="0">
              <a:solidFill>
                <a:srgbClr val="FF0000"/>
              </a:solidFill>
            </a:endParaRPr>
          </a:p>
          <a:p>
            <a:pPr>
              <a:buNone/>
            </a:pPr>
            <a:r>
              <a:rPr lang="fr-FR" b="1" dirty="0" smtClean="0">
                <a:solidFill>
                  <a:srgbClr val="FF0000"/>
                </a:solidFill>
              </a:rPr>
              <a:t>             		</a:t>
            </a:r>
            <a:r>
              <a:rPr lang="fr-FR" sz="4400" b="1" dirty="0" smtClean="0">
                <a:solidFill>
                  <a:srgbClr val="FF0000"/>
                </a:solidFill>
              </a:rPr>
              <a:t>ENZYMES</a:t>
            </a:r>
          </a:p>
          <a:p>
            <a:pPr>
              <a:buNone/>
            </a:pPr>
            <a:r>
              <a:rPr lang="fr-FR" b="1" dirty="0" smtClean="0">
                <a:solidFill>
                  <a:srgbClr val="FF0000"/>
                </a:solidFill>
              </a:rPr>
              <a:t> </a:t>
            </a:r>
            <a:endParaRPr lang="fr-FR"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85000" lnSpcReduction="20000"/>
          </a:bodyPr>
          <a:lstStyle/>
          <a:p>
            <a:r>
              <a:rPr lang="fr-FR" b="1" dirty="0" smtClean="0">
                <a:solidFill>
                  <a:srgbClr val="FF0000"/>
                </a:solidFill>
              </a:rPr>
              <a:t>Choix des milieux naturel de prélèvement</a:t>
            </a:r>
            <a:endParaRPr lang="fr-FR" dirty="0" smtClean="0">
              <a:solidFill>
                <a:srgbClr val="FF0000"/>
              </a:solidFill>
            </a:endParaRPr>
          </a:p>
          <a:p>
            <a:r>
              <a:rPr lang="fr-FR" dirty="0" smtClean="0"/>
              <a:t>Les MO sont abondants et localisés la ou les substances  à hydrolyser sont abondantes </a:t>
            </a:r>
          </a:p>
          <a:p>
            <a:r>
              <a:rPr lang="fr-FR" dirty="0" smtClean="0"/>
              <a:t>Les cellulases, les </a:t>
            </a:r>
            <a:r>
              <a:rPr lang="fr-FR" dirty="0" err="1" smtClean="0"/>
              <a:t>xylanases</a:t>
            </a:r>
            <a:r>
              <a:rPr lang="fr-FR" dirty="0" smtClean="0"/>
              <a:t>, les </a:t>
            </a:r>
            <a:r>
              <a:rPr lang="fr-FR" dirty="0" err="1" smtClean="0"/>
              <a:t>pectinases</a:t>
            </a:r>
            <a:r>
              <a:rPr lang="fr-FR" dirty="0" smtClean="0"/>
              <a:t> : il faut les rechercher dans les sols forestiers riches en débris végétaux</a:t>
            </a:r>
          </a:p>
          <a:p>
            <a:r>
              <a:rPr lang="fr-FR" dirty="0" smtClean="0"/>
              <a:t>Les lactases, on va les rechercher dans les milieux ou le lactose est présent ( lait et produits laitiers) et les invertases dans les produits sucrés, souvent les enzymes sont induites par la présence de leur substrat</a:t>
            </a:r>
          </a:p>
          <a:p>
            <a:r>
              <a:rPr lang="fr-FR" dirty="0" smtClean="0"/>
              <a:t>on ciblera également les milieux possédant certaines propriétés recherchées pour les enzymes ( température ,Ph) ex les O </a:t>
            </a:r>
            <a:r>
              <a:rPr lang="fr-FR" dirty="0" err="1" smtClean="0"/>
              <a:t>hyperthermophiles</a:t>
            </a:r>
            <a:r>
              <a:rPr lang="fr-FR" dirty="0" smtClean="0"/>
              <a:t> , il faut les chercher dans les sources thermales , les microorganismes halophiles dans les milieux salés</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92500" lnSpcReduction="20000"/>
          </a:bodyPr>
          <a:lstStyle/>
          <a:p>
            <a:r>
              <a:rPr lang="fr-FR" dirty="0" smtClean="0"/>
              <a:t>Ex ; </a:t>
            </a:r>
            <a:r>
              <a:rPr lang="fr-FR" dirty="0" smtClean="0">
                <a:solidFill>
                  <a:srgbClr val="FF0000"/>
                </a:solidFill>
              </a:rPr>
              <a:t>sélection de </a:t>
            </a:r>
            <a:r>
              <a:rPr lang="fr-FR" dirty="0" err="1" smtClean="0">
                <a:solidFill>
                  <a:srgbClr val="FF0000"/>
                </a:solidFill>
              </a:rPr>
              <a:t>Bacillus</a:t>
            </a:r>
            <a:r>
              <a:rPr lang="fr-FR" dirty="0" smtClean="0">
                <a:solidFill>
                  <a:srgbClr val="FF0000"/>
                </a:solidFill>
              </a:rPr>
              <a:t> producteur de </a:t>
            </a:r>
            <a:r>
              <a:rPr lang="fr-FR" dirty="0" err="1" smtClean="0">
                <a:solidFill>
                  <a:srgbClr val="FF0000"/>
                </a:solidFill>
              </a:rPr>
              <a:t>xylanases</a:t>
            </a:r>
            <a:r>
              <a:rPr lang="fr-FR" dirty="0" smtClean="0">
                <a:solidFill>
                  <a:srgbClr val="FF0000"/>
                </a:solidFill>
              </a:rPr>
              <a:t>  thermostable</a:t>
            </a:r>
          </a:p>
          <a:p>
            <a:r>
              <a:rPr lang="fr-FR" dirty="0" smtClean="0"/>
              <a:t>On utilisera un milieu gélosé à base de </a:t>
            </a:r>
            <a:r>
              <a:rPr lang="fr-FR" dirty="0" err="1" smtClean="0"/>
              <a:t>xylane</a:t>
            </a:r>
            <a:r>
              <a:rPr lang="fr-FR" dirty="0" smtClean="0"/>
              <a:t> , un antifongique (</a:t>
            </a:r>
            <a:r>
              <a:rPr lang="fr-FR" dirty="0" err="1" smtClean="0"/>
              <a:t>cyclohexemide</a:t>
            </a:r>
            <a:r>
              <a:rPr lang="fr-FR" dirty="0" smtClean="0"/>
              <a:t>) pour éliminer</a:t>
            </a:r>
          </a:p>
          <a:p>
            <a:r>
              <a:rPr lang="fr-FR" dirty="0" smtClean="0"/>
              <a:t>Les champignons envahissant et un antibactérien ou un colorant anti Gram-, </a:t>
            </a:r>
            <a:r>
              <a:rPr lang="fr-FR" dirty="0" smtClean="0"/>
              <a:t>pH </a:t>
            </a:r>
            <a:r>
              <a:rPr lang="fr-FR" dirty="0" smtClean="0"/>
              <a:t>7</a:t>
            </a:r>
          </a:p>
          <a:p>
            <a:r>
              <a:rPr lang="fr-FR" dirty="0" smtClean="0"/>
              <a:t>On incube à 50 </a:t>
            </a:r>
            <a:r>
              <a:rPr lang="fr-FR" dirty="0" smtClean="0"/>
              <a:t>°C</a:t>
            </a:r>
            <a:endParaRPr lang="fr-FR" dirty="0" smtClean="0"/>
          </a:p>
          <a:p>
            <a:r>
              <a:rPr lang="fr-FR" dirty="0" smtClean="0">
                <a:solidFill>
                  <a:srgbClr val="FF0000"/>
                </a:solidFill>
              </a:rPr>
              <a:t>Sélection de Aspergillus producteur de lipases </a:t>
            </a:r>
          </a:p>
          <a:p>
            <a:r>
              <a:rPr lang="fr-FR" dirty="0" smtClean="0"/>
              <a:t>On utilisera un milieu à base  tri oléine  et un antibactérien à large spectre (</a:t>
            </a:r>
            <a:r>
              <a:rPr lang="fr-FR" dirty="0" err="1" smtClean="0"/>
              <a:t>oxytetracycline</a:t>
            </a:r>
            <a:r>
              <a:rPr lang="fr-FR" dirty="0" smtClean="0"/>
              <a:t> ou streptomycine  ph 5</a:t>
            </a:r>
          </a:p>
          <a:p>
            <a:r>
              <a:rPr lang="fr-FR" dirty="0" smtClean="0"/>
              <a:t>L’isolement des </a:t>
            </a:r>
            <a:r>
              <a:rPr lang="fr-FR" dirty="0" err="1" smtClean="0"/>
              <a:t>hyperthermophiles</a:t>
            </a:r>
            <a:r>
              <a:rPr lang="fr-FR" dirty="0" smtClean="0"/>
              <a:t> nécessite l’utilisation de Gel rite à la place d l’agar pour incuber à 70 °C</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85000" lnSpcReduction="20000"/>
          </a:bodyPr>
          <a:lstStyle/>
          <a:p>
            <a:r>
              <a:rPr lang="fr-FR" b="1" dirty="0" smtClean="0"/>
              <a:t> </a:t>
            </a:r>
            <a:r>
              <a:rPr lang="fr-FR" b="1" dirty="0" smtClean="0">
                <a:solidFill>
                  <a:srgbClr val="FF0000"/>
                </a:solidFill>
              </a:rPr>
              <a:t>Tests enzymatiques</a:t>
            </a:r>
            <a:endParaRPr lang="fr-FR" dirty="0" smtClean="0">
              <a:solidFill>
                <a:srgbClr val="FF0000"/>
              </a:solidFill>
            </a:endParaRPr>
          </a:p>
          <a:p>
            <a:r>
              <a:rPr lang="fr-FR" dirty="0" smtClean="0"/>
              <a:t>L’activité enzymatique est réalisée soit sur milieu solide ou milieu liquide</a:t>
            </a:r>
          </a:p>
          <a:p>
            <a:r>
              <a:rPr lang="fr-FR" b="1" dirty="0" smtClean="0"/>
              <a:t>En Milieu solide</a:t>
            </a:r>
            <a:endParaRPr lang="fr-FR" dirty="0" smtClean="0"/>
          </a:p>
          <a:p>
            <a:r>
              <a:rPr lang="fr-FR" dirty="0" smtClean="0"/>
              <a:t>C’est La technique de diffusion sur agar est souvent utilisé notamment pour les champignons filamenteux qui ont un équipement enzymatique très important et exo cellulaire </a:t>
            </a:r>
          </a:p>
          <a:p>
            <a:r>
              <a:rPr lang="fr-FR" dirty="0" smtClean="0"/>
              <a:t>Les souches sont déposées soit directement en spot soit leur extrait enzymatique sue géloses contenant le substrat à hydrolyser</a:t>
            </a:r>
          </a:p>
          <a:p>
            <a:r>
              <a:rPr lang="fr-FR" dirty="0" smtClean="0"/>
              <a:t>Des observations sont effectuées après l’incubation  généralement par un éclaircissement autour de la colonie ou selon les réactions prévues dans le milieu gélosé par le test.</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92500" lnSpcReduction="20000"/>
          </a:bodyPr>
          <a:lstStyle/>
          <a:p>
            <a:r>
              <a:rPr lang="fr-FR" b="1" dirty="0" smtClean="0">
                <a:solidFill>
                  <a:srgbClr val="FF0000"/>
                </a:solidFill>
              </a:rPr>
              <a:t>Préparation de l’extrait enzymatique </a:t>
            </a:r>
            <a:endParaRPr lang="fr-FR" dirty="0" smtClean="0">
              <a:solidFill>
                <a:srgbClr val="FF0000"/>
              </a:solidFill>
            </a:endParaRPr>
          </a:p>
          <a:p>
            <a:r>
              <a:rPr lang="fr-FR" dirty="0" smtClean="0"/>
              <a:t>Apres </a:t>
            </a:r>
            <a:r>
              <a:rPr lang="fr-FR" dirty="0" err="1" smtClean="0"/>
              <a:t>isolement,On</a:t>
            </a:r>
            <a:r>
              <a:rPr lang="fr-FR" dirty="0" smtClean="0"/>
              <a:t> réalise des cultures dans 25 ml de milieu contenant le substrat de l’enzyme comme source de carbone et inducteur de l’enzyme </a:t>
            </a:r>
          </a:p>
          <a:p>
            <a:r>
              <a:rPr lang="fr-FR" dirty="0" smtClean="0"/>
              <a:t>On arrête la culture vers la fin de la phase exponentielle de croissance </a:t>
            </a:r>
          </a:p>
          <a:p>
            <a:r>
              <a:rPr lang="fr-FR" dirty="0" smtClean="0"/>
              <a:t>Le surnageant est obtenu par centrifugation de la culture à 1200 </a:t>
            </a:r>
            <a:r>
              <a:rPr lang="fr-FR" dirty="0" err="1" smtClean="0"/>
              <a:t>rpm</a:t>
            </a:r>
            <a:r>
              <a:rPr lang="fr-FR" dirty="0" smtClean="0"/>
              <a:t> pendant 10mn dans une centrifugeuse réfrigérée à 4°c ; ils sont ensuite   stockés dans des tubes </a:t>
            </a:r>
            <a:r>
              <a:rPr lang="fr-FR" dirty="0" err="1" smtClean="0"/>
              <a:t>Eppendorf</a:t>
            </a:r>
            <a:r>
              <a:rPr lang="fr-FR" dirty="0" smtClean="0"/>
              <a:t> à des températures de -20°c. Chaque tube contient  environ 1,5ml d’extrait qui serviront pour les tests enzymatiques</a:t>
            </a: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fontScale="92500" lnSpcReduction="20000"/>
          </a:bodyPr>
          <a:lstStyle/>
          <a:p>
            <a:r>
              <a:rPr lang="fr-FR" dirty="0" smtClean="0"/>
              <a:t>Lorsque on utilise l’extrait enzymatique au lieu de la souche , on applique la technique des </a:t>
            </a:r>
            <a:r>
              <a:rPr lang="fr-FR" dirty="0" err="1" smtClean="0"/>
              <a:t>cup</a:t>
            </a:r>
            <a:r>
              <a:rPr lang="fr-FR" dirty="0" smtClean="0"/>
              <a:t> plates . la gélose contenant le substrat sont creusés de puits de 4mm, 4 sur une boite , on les remplit avec 100 µl de la solution enzymatique et sont incubées à température appropriée</a:t>
            </a:r>
          </a:p>
          <a:p>
            <a:pPr>
              <a:buNone/>
            </a:pPr>
            <a:r>
              <a:rPr lang="fr-FR" dirty="0" smtClean="0"/>
              <a:t> </a:t>
            </a:r>
          </a:p>
          <a:p>
            <a:r>
              <a:rPr lang="fr-FR" dirty="0" smtClean="0">
                <a:solidFill>
                  <a:srgbClr val="FF0000"/>
                </a:solidFill>
              </a:rPr>
              <a:t>Les activités enzymatiques    apparaissent sous forme de zones claires autour de la souche ou du </a:t>
            </a:r>
            <a:r>
              <a:rPr lang="fr-FR" dirty="0" err="1" smtClean="0">
                <a:solidFill>
                  <a:srgbClr val="FF0000"/>
                </a:solidFill>
              </a:rPr>
              <a:t>puit</a:t>
            </a:r>
            <a:endParaRPr lang="fr-FR" dirty="0" smtClean="0">
              <a:solidFill>
                <a:srgbClr val="FF0000"/>
              </a:solidFill>
            </a:endParaRPr>
          </a:p>
          <a:p>
            <a:r>
              <a:rPr lang="fr-FR" dirty="0" smtClean="0">
                <a:solidFill>
                  <a:srgbClr val="FF0000"/>
                </a:solidFill>
              </a:rPr>
              <a:t>La taille du halo </a:t>
            </a:r>
            <a:r>
              <a:rPr lang="fr-FR" dirty="0" smtClean="0"/>
              <a:t>peut être in indicateur de mesure de l’activité enzymatique puisqu’il est proportionnel à l’activité. Le résultat est exprimé par le calcul du rapport taille du halo /taille de la colonie</a:t>
            </a:r>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lstStyle/>
          <a:p>
            <a:r>
              <a:rPr lang="fr-FR" b="1" dirty="0" smtClean="0"/>
              <a:t>Exemple :</a:t>
            </a:r>
            <a:r>
              <a:rPr lang="fr-FR" b="1" dirty="0" smtClean="0">
                <a:solidFill>
                  <a:srgbClr val="FF0000"/>
                </a:solidFill>
              </a:rPr>
              <a:t>Activité </a:t>
            </a:r>
            <a:r>
              <a:rPr lang="fr-FR" b="1" dirty="0" err="1" smtClean="0">
                <a:solidFill>
                  <a:srgbClr val="FF0000"/>
                </a:solidFill>
              </a:rPr>
              <a:t>cellulasique</a:t>
            </a:r>
            <a:endParaRPr lang="fr-FR" dirty="0" smtClean="0">
              <a:solidFill>
                <a:srgbClr val="FF0000"/>
              </a:solidFill>
            </a:endParaRPr>
          </a:p>
          <a:p>
            <a:r>
              <a:rPr lang="fr-FR" dirty="0" smtClean="0"/>
              <a:t>On utilise un milieu solide, une gélose à  base de  </a:t>
            </a:r>
            <a:r>
              <a:rPr lang="fr-FR" dirty="0" err="1" smtClean="0"/>
              <a:t>carboxymethylcellulose</a:t>
            </a:r>
            <a:r>
              <a:rPr lang="fr-FR" dirty="0" smtClean="0"/>
              <a:t> (CMC) 5g et agar 15g</a:t>
            </a:r>
          </a:p>
          <a:p>
            <a:r>
              <a:rPr lang="fr-FR" dirty="0" smtClean="0"/>
              <a:t>La révélation a lieu par recouvrement avec une solution de rouge </a:t>
            </a:r>
            <a:r>
              <a:rPr lang="fr-FR" dirty="0" err="1" smtClean="0"/>
              <a:t>congo</a:t>
            </a:r>
            <a:r>
              <a:rPr lang="fr-FR" dirty="0" smtClean="0"/>
              <a:t> (1% dans l’eau)</a:t>
            </a:r>
          </a:p>
          <a:p>
            <a:r>
              <a:rPr lang="fr-FR" dirty="0" smtClean="0"/>
              <a:t>Après incubation, l’activité </a:t>
            </a:r>
            <a:r>
              <a:rPr lang="fr-FR" dirty="0" err="1" smtClean="0"/>
              <a:t>cellulasique</a:t>
            </a:r>
            <a:r>
              <a:rPr lang="fr-FR" dirty="0" smtClean="0"/>
              <a:t> se manifeste par l’apparition d’un halo orange sur fond rouge autour des colonies</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lstStyle/>
          <a:p>
            <a:r>
              <a:rPr lang="fr-FR" b="1" dirty="0" smtClean="0">
                <a:solidFill>
                  <a:srgbClr val="FF0000"/>
                </a:solidFill>
              </a:rPr>
              <a:t>En milieu liquide</a:t>
            </a:r>
            <a:endParaRPr lang="fr-FR" dirty="0" smtClean="0">
              <a:solidFill>
                <a:srgbClr val="FF0000"/>
              </a:solidFill>
            </a:endParaRPr>
          </a:p>
          <a:p>
            <a:r>
              <a:rPr lang="fr-FR" dirty="0" smtClean="0"/>
              <a:t>Dans ce cas la réaction enzymatique est réalisée en milieu liquide en tube ou en fiole </a:t>
            </a:r>
          </a:p>
          <a:p>
            <a:r>
              <a:rPr lang="fr-FR" dirty="0" smtClean="0"/>
              <a:t>Dans ce cas on utilise généralement l’extrait enzymatique et on mesure les produits de l’hydrolyse par les techniques appropriées</a:t>
            </a:r>
          </a:p>
          <a:p>
            <a:pPr>
              <a:buNone/>
            </a:pPr>
            <a:endParaRPr lang="fr-FR"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lstStyle/>
          <a:p>
            <a:pPr>
              <a:buNone/>
            </a:pPr>
            <a:r>
              <a:rPr lang="fr-FR" b="1" dirty="0" smtClean="0">
                <a:solidFill>
                  <a:srgbClr val="FF0000"/>
                </a:solidFill>
              </a:rPr>
              <a:t>Cas des enzymes </a:t>
            </a:r>
            <a:r>
              <a:rPr lang="fr-FR" b="1" dirty="0" err="1" smtClean="0">
                <a:solidFill>
                  <a:srgbClr val="FF0000"/>
                </a:solidFill>
              </a:rPr>
              <a:t>endocellulaires</a:t>
            </a:r>
            <a:endParaRPr lang="fr-FR" dirty="0" smtClean="0">
              <a:solidFill>
                <a:srgbClr val="FF0000"/>
              </a:solidFill>
            </a:endParaRPr>
          </a:p>
          <a:p>
            <a:r>
              <a:rPr lang="fr-FR" dirty="0" smtClean="0"/>
              <a:t>Dans ce cas le surnageant est éliminé, les cellules sont récupérées dan un tampon et broyées en présence de billes de verre dans un </a:t>
            </a:r>
            <a:r>
              <a:rPr lang="fr-FR" dirty="0" err="1" smtClean="0"/>
              <a:t>homogéniseur</a:t>
            </a:r>
            <a:r>
              <a:rPr lang="fr-FR" dirty="0" smtClean="0"/>
              <a:t> </a:t>
            </a:r>
          </a:p>
          <a:p>
            <a:r>
              <a:rPr lang="fr-FR" dirty="0" smtClean="0"/>
              <a:t>On peut également utiliser la </a:t>
            </a:r>
            <a:r>
              <a:rPr lang="fr-FR" dirty="0" err="1" smtClean="0"/>
              <a:t>sonication</a:t>
            </a:r>
            <a:r>
              <a:rPr lang="fr-FR" dirty="0" smtClean="0"/>
              <a:t>, la congélation décongélation ou l’autolyse  en présence de toluène</a:t>
            </a:r>
          </a:p>
          <a:p>
            <a:r>
              <a:rPr lang="fr-FR" dirty="0" smtClean="0"/>
              <a:t>Les techniques sont les mêmes</a:t>
            </a:r>
          </a:p>
          <a:p>
            <a:pPr>
              <a:buNone/>
            </a:pP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smtClean="0">
                <a:solidFill>
                  <a:schemeClr val="accent1"/>
                </a:solidFill>
              </a:rPr>
              <a:t>ISOLEMENT ET SELECTION DE MICRORGANISMES PRODUCTEURS de METABOLITES SECONDAIRES</a:t>
            </a:r>
          </a:p>
          <a:p>
            <a:endParaRPr lang="fr-FR" b="1" dirty="0" smtClean="0">
              <a:solidFill>
                <a:srgbClr val="FF0000"/>
              </a:solidFill>
            </a:endParaRPr>
          </a:p>
          <a:p>
            <a:pPr>
              <a:buNone/>
            </a:pPr>
            <a:r>
              <a:rPr lang="fr-FR" b="1" dirty="0" smtClean="0">
                <a:solidFill>
                  <a:srgbClr val="FF0000"/>
                </a:solidFill>
              </a:rPr>
              <a:t>             CAS DES ANTIBIOTIQUES CHEZ LES </a:t>
            </a:r>
            <a:endParaRPr lang="fr-FR" dirty="0" smtClean="0">
              <a:solidFill>
                <a:srgbClr val="FF0000"/>
              </a:solidFill>
            </a:endParaRPr>
          </a:p>
          <a:p>
            <a:pPr>
              <a:buNone/>
            </a:pPr>
            <a:r>
              <a:rPr lang="fr-FR" b="1" dirty="0" smtClean="0"/>
              <a:t> </a:t>
            </a:r>
            <a:r>
              <a:rPr lang="fr-FR" b="1" dirty="0" smtClean="0">
                <a:solidFill>
                  <a:srgbClr val="FF0000"/>
                </a:solidFill>
              </a:rPr>
              <a:t>                   ACTINOBACTERIES</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solidFill>
                  <a:srgbClr val="FF0000"/>
                </a:solidFill>
                <a:latin typeface="Times New Roman" pitchFamily="18" charset="0"/>
                <a:cs typeface="Times New Roman" pitchFamily="18" charset="0"/>
              </a:rPr>
              <a:t> </a:t>
            </a:r>
            <a:r>
              <a:rPr lang="fr-FR" sz="2800" u="sng" dirty="0" smtClean="0">
                <a:solidFill>
                  <a:srgbClr val="FF0000"/>
                </a:solidFill>
                <a:latin typeface="Times New Roman" pitchFamily="18" charset="0"/>
                <a:cs typeface="Times New Roman" pitchFamily="18" charset="0"/>
              </a:rPr>
              <a:t>LE REGNE DES PROCARYOTES</a:t>
            </a:r>
            <a:r>
              <a:rPr lang="fr-FR" sz="2800" dirty="0" smtClean="0"/>
              <a:t/>
            </a:r>
            <a:br>
              <a:rPr lang="fr-FR" sz="2800" dirty="0" smtClean="0"/>
            </a:br>
            <a:r>
              <a:rPr lang="fr-FR" sz="2800" dirty="0" smtClean="0">
                <a:solidFill>
                  <a:srgbClr val="FF0000"/>
                </a:solidFill>
                <a:latin typeface="Times New Roman" pitchFamily="18" charset="0"/>
                <a:cs typeface="Times New Roman" pitchFamily="18" charset="0"/>
              </a:rPr>
              <a:t>CLASSIFICATION PHENOTYPIQUE</a:t>
            </a:r>
            <a:endParaRPr lang="fr-FR" sz="28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pPr hangingPunct="0"/>
            <a:r>
              <a:rPr lang="fr-FR" dirty="0" smtClean="0"/>
              <a:t>- Division I : </a:t>
            </a:r>
            <a:r>
              <a:rPr lang="fr-FR" dirty="0" err="1" smtClean="0"/>
              <a:t>Gracillicutes</a:t>
            </a:r>
            <a:endParaRPr lang="fr-FR" dirty="0" smtClean="0"/>
          </a:p>
          <a:p>
            <a:pPr hangingPunct="0"/>
            <a:r>
              <a:rPr lang="fr-FR" dirty="0" smtClean="0"/>
              <a:t>                     Classe I.1 : </a:t>
            </a:r>
            <a:r>
              <a:rPr lang="fr-FR" dirty="0" err="1" smtClean="0"/>
              <a:t>Scotobacteria</a:t>
            </a:r>
            <a:endParaRPr lang="fr-FR" dirty="0" smtClean="0"/>
          </a:p>
          <a:p>
            <a:pPr hangingPunct="0"/>
            <a:r>
              <a:rPr lang="fr-FR" dirty="0" smtClean="0"/>
              <a:t>                     Classe I.2 : </a:t>
            </a:r>
            <a:r>
              <a:rPr lang="fr-FR" dirty="0" err="1" smtClean="0"/>
              <a:t>Anoxyphotobacteria</a:t>
            </a:r>
            <a:endParaRPr lang="fr-FR" dirty="0" smtClean="0"/>
          </a:p>
          <a:p>
            <a:pPr hangingPunct="0"/>
            <a:r>
              <a:rPr lang="fr-FR" dirty="0" smtClean="0"/>
              <a:t>                     </a:t>
            </a:r>
            <a:r>
              <a:rPr lang="fr-FR" dirty="0" err="1" smtClean="0"/>
              <a:t>ClasseI</a:t>
            </a:r>
            <a:r>
              <a:rPr lang="fr-FR" dirty="0" smtClean="0"/>
              <a:t>.3 : </a:t>
            </a:r>
            <a:r>
              <a:rPr lang="fr-FR" dirty="0" err="1" smtClean="0"/>
              <a:t>Oxyphotobacteria</a:t>
            </a:r>
            <a:endParaRPr lang="fr-FR" dirty="0" smtClean="0"/>
          </a:p>
          <a:p>
            <a:pPr hangingPunct="0"/>
            <a:r>
              <a:rPr lang="fr-FR" dirty="0" smtClean="0"/>
              <a:t>- Division II : </a:t>
            </a:r>
            <a:r>
              <a:rPr lang="fr-FR" dirty="0" err="1" smtClean="0"/>
              <a:t>Firmicutes</a:t>
            </a:r>
            <a:endParaRPr lang="fr-FR" dirty="0" smtClean="0"/>
          </a:p>
          <a:p>
            <a:pPr hangingPunct="0"/>
            <a:r>
              <a:rPr lang="fr-FR" dirty="0" smtClean="0"/>
              <a:t>                     Classe II.1 : </a:t>
            </a:r>
            <a:r>
              <a:rPr lang="fr-FR" dirty="0" err="1" smtClean="0"/>
              <a:t>Firmibacteria</a:t>
            </a:r>
            <a:endParaRPr lang="fr-FR" dirty="0" smtClean="0"/>
          </a:p>
          <a:p>
            <a:pPr hangingPunct="0"/>
            <a:r>
              <a:rPr lang="fr-FR" dirty="0" smtClean="0"/>
              <a:t>                     Classe II.2:    </a:t>
            </a:r>
            <a:r>
              <a:rPr lang="fr-FR" dirty="0" err="1" smtClean="0"/>
              <a:t>Thallobacteria</a:t>
            </a:r>
            <a:endParaRPr lang="fr-FR" dirty="0" smtClean="0"/>
          </a:p>
          <a:p>
            <a:pPr hangingPunct="0"/>
            <a:r>
              <a:rPr lang="fr-FR" dirty="0" smtClean="0"/>
              <a:t>- Division III : </a:t>
            </a:r>
            <a:r>
              <a:rPr lang="fr-FR" dirty="0" err="1" smtClean="0"/>
              <a:t>Ténéricutes</a:t>
            </a:r>
            <a:endParaRPr lang="fr-FR" dirty="0" smtClean="0"/>
          </a:p>
          <a:p>
            <a:pPr hangingPunct="0"/>
            <a:r>
              <a:rPr lang="fr-FR" dirty="0" smtClean="0"/>
              <a:t>                     Classe III.1 : </a:t>
            </a:r>
            <a:r>
              <a:rPr lang="fr-FR" dirty="0" err="1" smtClean="0"/>
              <a:t>Mollicutes</a:t>
            </a:r>
            <a:endParaRPr lang="fr-FR" dirty="0" smtClean="0"/>
          </a:p>
          <a:p>
            <a:pPr hangingPunct="0"/>
            <a:r>
              <a:rPr lang="fr-FR" dirty="0" smtClean="0"/>
              <a:t>- Division IV: </a:t>
            </a:r>
            <a:r>
              <a:rPr lang="fr-FR" dirty="0" err="1" smtClean="0"/>
              <a:t>Mendosicutes</a:t>
            </a:r>
            <a:endParaRPr lang="fr-FR" dirty="0" smtClean="0"/>
          </a:p>
          <a:p>
            <a:pPr hangingPunct="0"/>
            <a:r>
              <a:rPr lang="fr-FR" dirty="0" smtClean="0"/>
              <a:t>                    Classe IV.1 </a:t>
            </a:r>
            <a:r>
              <a:rPr lang="fr-FR" dirty="0" err="1" smtClean="0"/>
              <a:t>Archaebactéria</a:t>
            </a:r>
            <a:endParaRPr lang="fr-FR" dirty="0" smtClean="0"/>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rrowheads="1"/>
          </p:cNvSpPr>
          <p:nvPr>
            <p:ph type="title"/>
          </p:nvPr>
        </p:nvSpPr>
        <p:spPr/>
        <p:txBody>
          <a:bodyPr/>
          <a:lstStyle/>
          <a:p>
            <a:pPr eaLnBrk="1" hangingPunct="1">
              <a:defRPr/>
            </a:pPr>
            <a:r>
              <a:rPr lang="fr-FR" sz="2000" smtClean="0"/>
              <a:t>  </a:t>
            </a:r>
            <a:r>
              <a:rPr lang="fr-FR" sz="2400" b="0" smtClean="0">
                <a:solidFill>
                  <a:srgbClr val="FF0000"/>
                </a:solidFill>
                <a:latin typeface="Times New Roman" pitchFamily="18" charset="0"/>
                <a:cs typeface="Times New Roman" pitchFamily="18" charset="0"/>
              </a:rPr>
              <a:t>Actinomycètes</a:t>
            </a:r>
            <a:r>
              <a:rPr lang="fr-FR" sz="1800" b="0" smtClean="0">
                <a:latin typeface="Times New Roman" pitchFamily="18" charset="0"/>
                <a:cs typeface="Times New Roman" pitchFamily="18" charset="0"/>
              </a:rPr>
              <a:t>  </a:t>
            </a:r>
            <a:r>
              <a:rPr lang="fr-FR" sz="2000" b="0" smtClean="0">
                <a:latin typeface="Times New Roman" pitchFamily="18" charset="0"/>
                <a:cs typeface="Times New Roman" pitchFamily="18" charset="0"/>
              </a:rPr>
              <a:t>signifie:  « champignons rayonnants ». Ce sont en fait des bactéries qui développent des filaments très fins 0,5 µm tout autour de la spore d'origine</a:t>
            </a:r>
            <a:r>
              <a:rPr lang="fr-FR" sz="1800" b="0" smtClean="0"/>
              <a:t>.  </a:t>
            </a:r>
            <a:r>
              <a:rPr lang="fr-FR" sz="2000" smtClean="0"/>
              <a:t>  </a:t>
            </a:r>
          </a:p>
        </p:txBody>
      </p:sp>
      <p:sp>
        <p:nvSpPr>
          <p:cNvPr id="148483" name="Rectangle 3"/>
          <p:cNvSpPr>
            <a:spLocks noGrp="1" noChangeArrowheads="1"/>
          </p:cNvSpPr>
          <p:nvPr>
            <p:ph type="body" idx="1"/>
          </p:nvPr>
        </p:nvSpPr>
        <p:spPr/>
        <p:txBody>
          <a:bodyPr/>
          <a:lstStyle/>
          <a:p>
            <a:pPr eaLnBrk="1" hangingPunct="1">
              <a:defRPr/>
            </a:pPr>
            <a:endParaRPr lang="fr-FR" dirty="0" smtClean="0"/>
          </a:p>
        </p:txBody>
      </p:sp>
      <p:pic>
        <p:nvPicPr>
          <p:cNvPr id="7172" name="Picture 4" descr="S17 M2 7"/>
          <p:cNvPicPr>
            <a:picLocks noChangeAspect="1" noChangeArrowheads="1"/>
          </p:cNvPicPr>
          <p:nvPr/>
        </p:nvPicPr>
        <p:blipFill>
          <a:blip r:embed="rId2" cstate="print"/>
          <a:srcRect/>
          <a:stretch>
            <a:fillRect/>
          </a:stretch>
        </p:blipFill>
        <p:spPr bwMode="auto">
          <a:xfrm>
            <a:off x="2700338" y="1628775"/>
            <a:ext cx="3494087" cy="35544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Rot="1" noChangeArrowheads="1"/>
          </p:cNvSpPr>
          <p:nvPr>
            <p:ph type="title"/>
          </p:nvPr>
        </p:nvSpPr>
        <p:spPr/>
        <p:txBody>
          <a:bodyPr/>
          <a:lstStyle/>
          <a:p>
            <a:pPr eaLnBrk="1" hangingPunct="1">
              <a:defRPr/>
            </a:pPr>
            <a:r>
              <a:rPr lang="fr-FR" sz="3200" b="0" dirty="0" smtClean="0">
                <a:solidFill>
                  <a:srgbClr val="FF0000"/>
                </a:solidFill>
              </a:rPr>
              <a:t>Ce sont des MO </a:t>
            </a:r>
            <a:br>
              <a:rPr lang="fr-FR" sz="3200" b="0" dirty="0" smtClean="0">
                <a:solidFill>
                  <a:srgbClr val="FF0000"/>
                </a:solidFill>
              </a:rPr>
            </a:br>
            <a:r>
              <a:rPr lang="fr-FR" sz="3200" b="0" dirty="0" smtClean="0">
                <a:solidFill>
                  <a:srgbClr val="FF0000"/>
                </a:solidFill>
              </a:rPr>
              <a:t>d’importance industrielle</a:t>
            </a:r>
          </a:p>
        </p:txBody>
      </p:sp>
      <p:sp>
        <p:nvSpPr>
          <p:cNvPr id="376835" name="Rectangle 3"/>
          <p:cNvSpPr>
            <a:spLocks noGrp="1" noChangeArrowheads="1"/>
          </p:cNvSpPr>
          <p:nvPr>
            <p:ph type="body" idx="1"/>
          </p:nvPr>
        </p:nvSpPr>
        <p:spPr/>
        <p:txBody>
          <a:bodyPr/>
          <a:lstStyle/>
          <a:p>
            <a:pPr eaLnBrk="1" hangingPunct="1">
              <a:defRPr/>
            </a:pPr>
            <a:endParaRPr lang="fr-FR" b="1" dirty="0" smtClean="0">
              <a:solidFill>
                <a:srgbClr val="FFFF00"/>
              </a:solidFill>
            </a:endParaRPr>
          </a:p>
          <a:p>
            <a:pPr eaLnBrk="1" hangingPunct="1">
              <a:defRPr/>
            </a:pPr>
            <a:r>
              <a:rPr lang="fr-FR" b="1" dirty="0" smtClean="0">
                <a:latin typeface="Times New Roman" pitchFamily="18" charset="0"/>
                <a:cs typeface="Times New Roman" pitchFamily="18" charset="0"/>
              </a:rPr>
              <a:t>70 % des molécules </a:t>
            </a:r>
            <a:r>
              <a:rPr lang="fr-FR" b="1" dirty="0" smtClean="0">
                <a:solidFill>
                  <a:srgbClr val="FF0000"/>
                </a:solidFill>
                <a:latin typeface="Times New Roman" pitchFamily="18" charset="0"/>
                <a:cs typeface="Times New Roman" pitchFamily="18" charset="0"/>
              </a:rPr>
              <a:t>antibiotiques </a:t>
            </a:r>
            <a:r>
              <a:rPr lang="fr-FR" b="1" dirty="0" smtClean="0">
                <a:latin typeface="Times New Roman" pitchFamily="18" charset="0"/>
                <a:cs typeface="Times New Roman" pitchFamily="18" charset="0"/>
              </a:rPr>
              <a:t>d’origine microbienne sont synthétisées par les  </a:t>
            </a:r>
            <a:r>
              <a:rPr lang="fr-FR" sz="2800" b="1" dirty="0" err="1" smtClean="0">
                <a:latin typeface="Times New Roman" pitchFamily="18" charset="0"/>
                <a:cs typeface="Times New Roman" pitchFamily="18" charset="0"/>
              </a:rPr>
              <a:t>Actinobactéries</a:t>
            </a:r>
            <a:endParaRPr lang="fr-FR" b="1" dirty="0" smtClean="0">
              <a:latin typeface="Times New Roman" pitchFamily="18" charset="0"/>
              <a:cs typeface="Times New Roman" pitchFamily="18" charset="0"/>
            </a:endParaRPr>
          </a:p>
          <a:p>
            <a:pPr eaLnBrk="1" hangingPunct="1">
              <a:defRPr/>
            </a:pPr>
            <a:r>
              <a:rPr lang="fr-FR" dirty="0" smtClean="0"/>
              <a:t> </a:t>
            </a:r>
            <a:r>
              <a:rPr lang="fr-FR" b="1" dirty="0" smtClean="0">
                <a:solidFill>
                  <a:srgbClr val="FF0000"/>
                </a:solidFill>
                <a:latin typeface="Times New Roman" pitchFamily="18" charset="0"/>
                <a:cs typeface="Times New Roman" pitchFamily="18" charset="0"/>
              </a:rPr>
              <a:t>Les enzymes </a:t>
            </a:r>
            <a:r>
              <a:rPr lang="fr-FR" b="1" dirty="0" smtClean="0">
                <a:latin typeface="Times New Roman" pitchFamily="18" charset="0"/>
                <a:cs typeface="Times New Roman" pitchFamily="18" charset="0"/>
              </a:rPr>
              <a:t>sont, après les antibiotiques, les plus importants produits des  </a:t>
            </a:r>
            <a:endParaRPr lang="fr-FR" b="1" dirty="0" smtClean="0">
              <a:solidFill>
                <a:srgbClr val="FFFF00"/>
              </a:solidFill>
            </a:endParaRPr>
          </a:p>
          <a:p>
            <a:pPr>
              <a:buNone/>
              <a:defRPr/>
            </a:pPr>
            <a:r>
              <a:rPr lang="fr-FR" b="1" dirty="0" smtClean="0">
                <a:latin typeface="Times New Roman" pitchFamily="18" charset="0"/>
                <a:cs typeface="Times New Roman" pitchFamily="18" charset="0"/>
              </a:rPr>
              <a:t>      </a:t>
            </a:r>
            <a:r>
              <a:rPr lang="fr-FR" b="1" dirty="0" err="1" smtClean="0">
                <a:latin typeface="Times New Roman" pitchFamily="18" charset="0"/>
                <a:cs typeface="Times New Roman" pitchFamily="18" charset="0"/>
              </a:rPr>
              <a:t>Actinobactéries</a:t>
            </a:r>
            <a:endParaRPr lang="fr-FR"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70000" lnSpcReduction="20000"/>
          </a:bodyPr>
          <a:lstStyle/>
          <a:p>
            <a:endParaRPr lang="fr-FR" dirty="0" smtClean="0"/>
          </a:p>
          <a:p>
            <a:pPr>
              <a:buNone/>
            </a:pPr>
            <a:r>
              <a:rPr lang="fr-FR" dirty="0" smtClean="0"/>
              <a:t/>
            </a:r>
            <a:br>
              <a:rPr lang="fr-FR" dirty="0" smtClean="0"/>
            </a:br>
            <a:r>
              <a:rPr lang="fr-FR" b="1" u="sng" dirty="0" smtClean="0">
                <a:solidFill>
                  <a:srgbClr val="FF0000"/>
                </a:solidFill>
              </a:rPr>
              <a:t>SOURCE </a:t>
            </a:r>
            <a:r>
              <a:rPr lang="fr-FR" dirty="0" smtClean="0"/>
              <a:t>  : Milieux naturels ,sol, eaux riches pour les actinomycètes courants (</a:t>
            </a:r>
            <a:r>
              <a:rPr lang="fr-FR" dirty="0" err="1" smtClean="0"/>
              <a:t>Streptomyces</a:t>
            </a:r>
            <a:r>
              <a:rPr lang="fr-FR" dirty="0" smtClean="0"/>
              <a:t>)  et milieux extrêmes pour les actinomycètes plus rares (autres que </a:t>
            </a:r>
            <a:r>
              <a:rPr lang="fr-FR" dirty="0" err="1" smtClean="0"/>
              <a:t>streptomyces</a:t>
            </a:r>
            <a:r>
              <a:rPr lang="fr-FR" dirty="0" smtClean="0"/>
              <a:t>)</a:t>
            </a:r>
          </a:p>
          <a:p>
            <a:r>
              <a:rPr lang="fr-FR" dirty="0" smtClean="0"/>
              <a:t> </a:t>
            </a:r>
          </a:p>
          <a:p>
            <a:r>
              <a:rPr lang="fr-FR" b="1" u="sng" dirty="0" smtClean="0">
                <a:solidFill>
                  <a:srgbClr val="FF0000"/>
                </a:solidFill>
              </a:rPr>
              <a:t>MILIEUX :  </a:t>
            </a:r>
            <a:endParaRPr lang="fr-FR" dirty="0" smtClean="0">
              <a:solidFill>
                <a:srgbClr val="FF0000"/>
              </a:solidFill>
            </a:endParaRPr>
          </a:p>
          <a:p>
            <a:pPr lvl="0"/>
            <a:r>
              <a:rPr lang="fr-FR" dirty="0" smtClean="0"/>
              <a:t>D’Isolement : milieux sélectifs avec inhibiteurs fongiques (</a:t>
            </a:r>
            <a:r>
              <a:rPr lang="fr-FR" dirty="0" err="1" smtClean="0"/>
              <a:t>cyclohexemide</a:t>
            </a:r>
            <a:r>
              <a:rPr lang="fr-FR" dirty="0" smtClean="0"/>
              <a:t>) et inhibiteurs des autres bactéries (Gram- par exemple)</a:t>
            </a:r>
          </a:p>
          <a:p>
            <a:pPr lvl="0"/>
            <a:r>
              <a:rPr lang="fr-FR" dirty="0" smtClean="0"/>
              <a:t>De culture :il existe différents type de milieux pour cultiver les actinomycètes selon le but recherché :</a:t>
            </a:r>
          </a:p>
          <a:p>
            <a:pPr lvl="0"/>
            <a:r>
              <a:rPr lang="fr-FR" dirty="0" smtClean="0"/>
              <a:t>Détermination des caractères culturaux</a:t>
            </a:r>
          </a:p>
          <a:p>
            <a:pPr lvl="0"/>
            <a:r>
              <a:rPr lang="fr-FR" dirty="0" smtClean="0"/>
              <a:t>Etude des caractères morphologiques</a:t>
            </a:r>
          </a:p>
          <a:p>
            <a:pPr lvl="0"/>
            <a:r>
              <a:rPr lang="fr-FR" dirty="0" smtClean="0"/>
              <a:t>Production de mélanines</a:t>
            </a:r>
          </a:p>
          <a:p>
            <a:pPr lvl="0"/>
            <a:r>
              <a:rPr lang="fr-FR" dirty="0" smtClean="0"/>
              <a:t>Milieux de sporulation</a:t>
            </a:r>
          </a:p>
          <a:p>
            <a:pPr lvl="0"/>
            <a:r>
              <a:rPr lang="fr-FR" dirty="0" smtClean="0"/>
              <a:t>Production d’antibiotiques</a:t>
            </a:r>
          </a:p>
          <a:p>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eaLnBrk="1" hangingPunct="1">
              <a:defRPr/>
            </a:pPr>
            <a:r>
              <a:rPr lang="fr-FR" sz="3200" b="1" dirty="0" smtClean="0">
                <a:solidFill>
                  <a:srgbClr val="FF0000"/>
                </a:solidFill>
              </a:rPr>
              <a:t>ISOLEMENT </a:t>
            </a:r>
            <a:r>
              <a:rPr lang="fr-FR" sz="3200" dirty="0" smtClean="0">
                <a:solidFill>
                  <a:srgbClr val="FF0000"/>
                </a:solidFill>
              </a:rPr>
              <a:t/>
            </a:r>
            <a:br>
              <a:rPr lang="fr-FR" sz="3200" dirty="0" smtClean="0">
                <a:solidFill>
                  <a:srgbClr val="FF0000"/>
                </a:solidFill>
              </a:rPr>
            </a:br>
            <a:r>
              <a:rPr lang="fr-FR" sz="3200" dirty="0" smtClean="0">
                <a:solidFill>
                  <a:srgbClr val="FF0000"/>
                </a:solidFill>
              </a:rPr>
              <a:t> agents sélectifs</a:t>
            </a:r>
          </a:p>
        </p:txBody>
      </p:sp>
      <p:sp>
        <p:nvSpPr>
          <p:cNvPr id="26627" name="Rectangle 3"/>
          <p:cNvSpPr>
            <a:spLocks noGrp="1" noChangeArrowheads="1"/>
          </p:cNvSpPr>
          <p:nvPr>
            <p:ph type="body" idx="1"/>
          </p:nvPr>
        </p:nvSpPr>
        <p:spPr/>
        <p:txBody>
          <a:bodyPr/>
          <a:lstStyle/>
          <a:p>
            <a:pPr eaLnBrk="1" hangingPunct="1">
              <a:lnSpc>
                <a:spcPct val="90000"/>
              </a:lnSpc>
            </a:pPr>
            <a:r>
              <a:rPr lang="fr-FR" sz="2800" dirty="0" smtClean="0"/>
              <a:t>  Actinomycètes  sont à   croissance </a:t>
            </a:r>
            <a:r>
              <a:rPr lang="fr-FR" sz="2800" dirty="0" smtClean="0"/>
              <a:t>r</a:t>
            </a:r>
            <a:r>
              <a:rPr lang="fr-FR" sz="2800" dirty="0" smtClean="0"/>
              <a:t>elativement </a:t>
            </a:r>
            <a:r>
              <a:rPr lang="fr-FR" sz="2800" dirty="0" smtClean="0"/>
              <a:t>lente.  </a:t>
            </a:r>
          </a:p>
          <a:p>
            <a:pPr eaLnBrk="1" hangingPunct="1">
              <a:lnSpc>
                <a:spcPct val="90000"/>
              </a:lnSpc>
            </a:pPr>
            <a:r>
              <a:rPr lang="fr-FR" sz="2800" dirty="0" smtClean="0"/>
              <a:t> Défavorisées devant les bactéries non mycéliennes à croissance plus rapide et plus nombreuses et les champignons envahissants</a:t>
            </a:r>
          </a:p>
          <a:p>
            <a:pPr eaLnBrk="1" hangingPunct="1">
              <a:lnSpc>
                <a:spcPct val="90000"/>
              </a:lnSpc>
            </a:pPr>
            <a:r>
              <a:rPr lang="fr-FR" sz="2800" dirty="0" smtClean="0">
                <a:solidFill>
                  <a:srgbClr val="FF0000"/>
                </a:solidFill>
              </a:rPr>
              <a:t>D’où la nécessité de recourir à des milieux sélectifs</a:t>
            </a:r>
          </a:p>
          <a:p>
            <a:pPr eaLnBrk="1" hangingPunct="1">
              <a:lnSpc>
                <a:spcPct val="90000"/>
              </a:lnSpc>
              <a:buNone/>
            </a:pPr>
            <a:r>
              <a:rPr lang="fr-FR" sz="2800" dirty="0" smtClean="0">
                <a:solidFill>
                  <a:srgbClr val="FF0000"/>
                </a:solidFill>
              </a:rPr>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eaLnBrk="1" hangingPunct="1">
              <a:defRPr/>
            </a:pPr>
            <a:endParaRPr lang="fr-FR" smtClean="0"/>
          </a:p>
        </p:txBody>
      </p:sp>
      <p:sp>
        <p:nvSpPr>
          <p:cNvPr id="27651" name="Rectangle 3"/>
          <p:cNvSpPr>
            <a:spLocks noGrp="1" noChangeArrowheads="1"/>
          </p:cNvSpPr>
          <p:nvPr>
            <p:ph type="body" idx="1"/>
          </p:nvPr>
        </p:nvSpPr>
        <p:spPr/>
        <p:txBody>
          <a:bodyPr/>
          <a:lstStyle/>
          <a:p>
            <a:pPr eaLnBrk="1" hangingPunct="1"/>
            <a:r>
              <a:rPr lang="fr-FR" smtClean="0"/>
              <a:t> la sélectivité des milieux a été améliorée par l’addition </a:t>
            </a:r>
            <a:r>
              <a:rPr lang="fr-FR" smtClean="0">
                <a:solidFill>
                  <a:srgbClr val="FF0000"/>
                </a:solidFill>
              </a:rPr>
              <a:t>d’agents chimiques ou d’antibiotiques</a:t>
            </a:r>
            <a:r>
              <a:rPr lang="fr-FR" smtClean="0"/>
              <a:t> inhibiteurs des bactéries, ou encore de genre indésirables d’actinomycètes </a:t>
            </a:r>
          </a:p>
          <a:p>
            <a:pPr eaLnBrk="1" hangingPunct="1"/>
            <a:r>
              <a:rPr lang="fr-FR" smtClean="0"/>
              <a:t> Les champignons invasifs sont facilement éliminés par l’utilisation d’ antifongiques (</a:t>
            </a:r>
            <a:r>
              <a:rPr lang="fr-FR" smtClean="0">
                <a:solidFill>
                  <a:srgbClr val="FF0000"/>
                </a:solidFill>
              </a:rPr>
              <a:t>actidione ou nystatine</a:t>
            </a:r>
            <a:r>
              <a:rPr lang="fr-FR" smtClean="0"/>
              <a:t>)  </a:t>
            </a:r>
          </a:p>
          <a:p>
            <a:pPr eaLnBrk="1" hangingPunct="1"/>
            <a:endParaRPr lang="fr-FR"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eaLnBrk="1" hangingPunct="1">
              <a:defRPr/>
            </a:pPr>
            <a:endParaRPr lang="fr-FR" smtClean="0"/>
          </a:p>
        </p:txBody>
      </p:sp>
      <p:sp>
        <p:nvSpPr>
          <p:cNvPr id="29699" name="Rectangle 3"/>
          <p:cNvSpPr>
            <a:spLocks noGrp="1" noChangeArrowheads="1"/>
          </p:cNvSpPr>
          <p:nvPr>
            <p:ph type="body" idx="1"/>
          </p:nvPr>
        </p:nvSpPr>
        <p:spPr/>
        <p:txBody>
          <a:bodyPr/>
          <a:lstStyle/>
          <a:p>
            <a:pPr eaLnBrk="1" hangingPunct="1"/>
            <a:r>
              <a:rPr lang="fr-FR" sz="2800" dirty="0" smtClean="0"/>
              <a:t>Certains auteurs ont mis à profit le pouvoir </a:t>
            </a:r>
            <a:r>
              <a:rPr lang="fr-FR" sz="2800" dirty="0" err="1" smtClean="0">
                <a:solidFill>
                  <a:srgbClr val="FF0000"/>
                </a:solidFill>
              </a:rPr>
              <a:t>chitinolytique</a:t>
            </a:r>
            <a:r>
              <a:rPr lang="fr-FR" sz="2800" dirty="0" smtClean="0">
                <a:solidFill>
                  <a:srgbClr val="FF0000"/>
                </a:solidFill>
              </a:rPr>
              <a:t> </a:t>
            </a:r>
            <a:r>
              <a:rPr lang="fr-FR" sz="2800" dirty="0" smtClean="0"/>
              <a:t> et ont conçu un milieu minéral   avec de la chitine comme seule source de carbone et d’azote. ce milieu permet d’éliminer les bactéries non mycéliennes</a:t>
            </a:r>
          </a:p>
          <a:p>
            <a:pPr eaLnBrk="1" hangingPunct="1"/>
            <a:r>
              <a:rPr lang="fr-FR" sz="2800" dirty="0" smtClean="0"/>
              <a:t>Le milieu chitine fut amélioré en ajoutant des vitamines du groupe  B (CHV)</a:t>
            </a:r>
          </a:p>
          <a:p>
            <a:pPr eaLnBrk="1" hangingPunct="1"/>
            <a:r>
              <a:rPr lang="fr-FR" sz="2800" dirty="0" smtClean="0"/>
              <a:t>D’autres milieux utilisent </a:t>
            </a:r>
            <a:r>
              <a:rPr lang="fr-FR" sz="2800" dirty="0" smtClean="0">
                <a:solidFill>
                  <a:srgbClr val="FF0000"/>
                </a:solidFill>
              </a:rPr>
              <a:t>l’acide humique</a:t>
            </a:r>
            <a:r>
              <a:rPr lang="fr-FR" sz="2800" dirty="0" smtClean="0"/>
              <a:t> à la place de la chitine  </a:t>
            </a:r>
          </a:p>
          <a:p>
            <a:pPr eaLnBrk="1" hangingPunct="1"/>
            <a:endParaRPr lang="fr-FR" sz="2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457200" y="274638"/>
            <a:ext cx="8229600" cy="654032"/>
          </a:xfrm>
        </p:spPr>
        <p:txBody>
          <a:bodyPr>
            <a:normAutofit fontScale="90000"/>
          </a:bodyPr>
          <a:lstStyle/>
          <a:p>
            <a:pPr eaLnBrk="1" hangingPunct="1">
              <a:defRPr/>
            </a:pPr>
            <a:r>
              <a:rPr lang="fr-FR" sz="2400" b="1" dirty="0" smtClean="0">
                <a:solidFill>
                  <a:srgbClr val="FF0000"/>
                </a:solidFill>
              </a:rPr>
              <a:t/>
            </a:r>
            <a:br>
              <a:rPr lang="fr-FR" sz="2400" b="1" dirty="0" smtClean="0">
                <a:solidFill>
                  <a:srgbClr val="FF0000"/>
                </a:solidFill>
              </a:rPr>
            </a:br>
            <a:r>
              <a:rPr lang="fr-FR" sz="2400" b="1" dirty="0" smtClean="0">
                <a:solidFill>
                  <a:srgbClr val="FF0000"/>
                </a:solidFill>
              </a:rPr>
              <a:t/>
            </a:r>
            <a:br>
              <a:rPr lang="fr-FR" sz="2400" b="1" dirty="0" smtClean="0">
                <a:solidFill>
                  <a:srgbClr val="FF0000"/>
                </a:solidFill>
              </a:rPr>
            </a:br>
            <a:r>
              <a:rPr lang="fr-FR" sz="2400" b="1" dirty="0" smtClean="0">
                <a:solidFill>
                  <a:srgbClr val="FF0000"/>
                </a:solidFill>
              </a:rPr>
              <a:t>TECHNIQUE DE SELECTION: </a:t>
            </a:r>
            <a:r>
              <a:rPr lang="fr-FR" sz="2400" dirty="0" smtClean="0">
                <a:solidFill>
                  <a:srgbClr val="FF0000"/>
                </a:solidFill>
              </a:rPr>
              <a:t> ANTAGONISME, ANTIBIOGRAPHIE</a:t>
            </a:r>
            <a:br>
              <a:rPr lang="fr-FR" sz="2400" dirty="0" smtClean="0">
                <a:solidFill>
                  <a:srgbClr val="FF0000"/>
                </a:solidFill>
              </a:rPr>
            </a:br>
            <a:r>
              <a:rPr lang="fr-FR" sz="2400" dirty="0" smtClean="0"/>
              <a:t/>
            </a:r>
            <a:br>
              <a:rPr lang="fr-FR" sz="2400" dirty="0" smtClean="0"/>
            </a:br>
            <a:endParaRPr lang="fr-FR" sz="2400" dirty="0" smtClean="0"/>
          </a:p>
        </p:txBody>
      </p:sp>
      <p:sp>
        <p:nvSpPr>
          <p:cNvPr id="38915" name="Rectangle 3"/>
          <p:cNvSpPr>
            <a:spLocks noGrp="1" noChangeArrowheads="1"/>
          </p:cNvSpPr>
          <p:nvPr>
            <p:ph type="body" idx="1"/>
          </p:nvPr>
        </p:nvSpPr>
        <p:spPr>
          <a:xfrm>
            <a:off x="457200" y="1000108"/>
            <a:ext cx="8229600" cy="5126055"/>
          </a:xfrm>
        </p:spPr>
        <p:txBody>
          <a:bodyPr/>
          <a:lstStyle/>
          <a:p>
            <a:pPr>
              <a:lnSpc>
                <a:spcPct val="80000"/>
              </a:lnSpc>
            </a:pPr>
            <a:r>
              <a:rPr lang="fr-FR" sz="2000" dirty="0" smtClean="0">
                <a:solidFill>
                  <a:srgbClr val="FF0000"/>
                </a:solidFill>
              </a:rPr>
              <a:t> </a:t>
            </a:r>
            <a:r>
              <a:rPr lang="fr-FR" sz="2000" b="1" dirty="0" err="1" smtClean="0">
                <a:solidFill>
                  <a:srgbClr val="FF0000"/>
                </a:solidFill>
              </a:rPr>
              <a:t>Mcroorganismes</a:t>
            </a:r>
            <a:r>
              <a:rPr lang="fr-FR" sz="2000" b="1" dirty="0" smtClean="0">
                <a:solidFill>
                  <a:srgbClr val="FF0000"/>
                </a:solidFill>
              </a:rPr>
              <a:t>  cibles</a:t>
            </a:r>
          </a:p>
          <a:p>
            <a:pPr>
              <a:lnSpc>
                <a:spcPct val="80000"/>
              </a:lnSpc>
            </a:pPr>
            <a:endParaRPr lang="fr-FR" sz="2000" b="1" dirty="0" smtClean="0">
              <a:solidFill>
                <a:srgbClr val="FF0000"/>
              </a:solidFill>
              <a:latin typeface="Times New Roman" pitchFamily="18" charset="0"/>
              <a:cs typeface="Times New Roman" pitchFamily="18" charset="0"/>
            </a:endParaRPr>
          </a:p>
          <a:p>
            <a:pPr>
              <a:lnSpc>
                <a:spcPct val="80000"/>
              </a:lnSpc>
            </a:pPr>
            <a:r>
              <a:rPr lang="fr-FR" sz="2000" dirty="0" smtClean="0">
                <a:latin typeface="Times New Roman" pitchFamily="18" charset="0"/>
                <a:cs typeface="Times New Roman" pitchFamily="18" charset="0"/>
              </a:rPr>
              <a:t>Elle repose sur la technique des antagonismes qui utilise des germes cibles</a:t>
            </a:r>
            <a:endParaRPr lang="fr-FR" sz="2000" b="1" dirty="0" smtClean="0">
              <a:latin typeface="Times New Roman" pitchFamily="18" charset="0"/>
              <a:cs typeface="Times New Roman" pitchFamily="18" charset="0"/>
            </a:endParaRPr>
          </a:p>
          <a:p>
            <a:pPr eaLnBrk="1" hangingPunct="1">
              <a:lnSpc>
                <a:spcPct val="80000"/>
              </a:lnSpc>
            </a:pPr>
            <a:r>
              <a:rPr lang="fr-FR" sz="2000" dirty="0" smtClean="0">
                <a:latin typeface="Times New Roman" pitchFamily="18" charset="0"/>
                <a:cs typeface="Times New Roman" pitchFamily="18" charset="0"/>
              </a:rPr>
              <a:t>Plusieurs germes cibles représentant les différents types de Mo (bactéries à Gram +,bactéries à Gram - , champignons , levures ) sont utilisés à différents stades lors des études d’évaluation des propriétés antagonistes des souches et du pouvoir inhibiteur :</a:t>
            </a:r>
          </a:p>
          <a:p>
            <a:pPr eaLnBrk="1" hangingPunct="1">
              <a:lnSpc>
                <a:spcPct val="80000"/>
              </a:lnSpc>
            </a:pPr>
            <a:r>
              <a:rPr lang="fr-FR" sz="2000" i="1" dirty="0" err="1" smtClean="0">
                <a:latin typeface="Times New Roman" pitchFamily="18" charset="0"/>
                <a:cs typeface="Times New Roman" pitchFamily="18" charset="0"/>
              </a:rPr>
              <a:t>Micrococcus</a:t>
            </a:r>
            <a:r>
              <a:rPr lang="fr-FR" sz="2000" i="1" dirty="0" smtClean="0">
                <a:latin typeface="Times New Roman" pitchFamily="18" charset="0"/>
                <a:cs typeface="Times New Roman" pitchFamily="18" charset="0"/>
              </a:rPr>
              <a:t> </a:t>
            </a:r>
            <a:r>
              <a:rPr lang="fr-FR" sz="2000" i="1" dirty="0" err="1" smtClean="0">
                <a:latin typeface="Times New Roman" pitchFamily="18" charset="0"/>
                <a:cs typeface="Times New Roman" pitchFamily="18" charset="0"/>
              </a:rPr>
              <a:t>luteus</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Micrococcaceae</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cocci</a:t>
            </a:r>
            <a:r>
              <a:rPr lang="fr-FR" sz="2000" dirty="0" smtClean="0">
                <a:latin typeface="Times New Roman" pitchFamily="18" charset="0"/>
                <a:cs typeface="Times New Roman" pitchFamily="18" charset="0"/>
              </a:rPr>
              <a:t> à Gram+</a:t>
            </a:r>
          </a:p>
          <a:p>
            <a:pPr eaLnBrk="1" hangingPunct="1">
              <a:lnSpc>
                <a:spcPct val="80000"/>
              </a:lnSpc>
            </a:pPr>
            <a:r>
              <a:rPr lang="fr-FR" sz="2000" i="1" dirty="0" err="1" smtClean="0">
                <a:latin typeface="Times New Roman" pitchFamily="18" charset="0"/>
                <a:cs typeface="Times New Roman" pitchFamily="18" charset="0"/>
              </a:rPr>
              <a:t>Staphylococcus</a:t>
            </a:r>
            <a:r>
              <a:rPr lang="fr-FR" sz="2000" i="1" dirty="0" smtClean="0">
                <a:latin typeface="Times New Roman" pitchFamily="18" charset="0"/>
                <a:cs typeface="Times New Roman" pitchFamily="18" charset="0"/>
              </a:rPr>
              <a:t> aureus</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cocci</a:t>
            </a:r>
            <a:r>
              <a:rPr lang="fr-FR" sz="2000" dirty="0" smtClean="0">
                <a:latin typeface="Times New Roman" pitchFamily="18" charset="0"/>
                <a:cs typeface="Times New Roman" pitchFamily="18" charset="0"/>
              </a:rPr>
              <a:t> à Gram+</a:t>
            </a:r>
          </a:p>
          <a:p>
            <a:pPr eaLnBrk="1" hangingPunct="1">
              <a:lnSpc>
                <a:spcPct val="80000"/>
              </a:lnSpc>
            </a:pPr>
            <a:r>
              <a:rPr lang="fr-FR" sz="2000" i="1" dirty="0" smtClean="0">
                <a:latin typeface="Times New Roman" pitchFamily="18" charset="0"/>
                <a:cs typeface="Times New Roman" pitchFamily="18" charset="0"/>
              </a:rPr>
              <a:t>Escherichia coli</a:t>
            </a:r>
            <a:r>
              <a:rPr lang="fr-FR" sz="2000" dirty="0" smtClean="0">
                <a:latin typeface="Times New Roman" pitchFamily="18" charset="0"/>
                <a:cs typeface="Times New Roman" pitchFamily="18" charset="0"/>
              </a:rPr>
              <a:t> ( </a:t>
            </a:r>
            <a:r>
              <a:rPr lang="fr-FR" sz="2000" dirty="0" err="1" smtClean="0">
                <a:latin typeface="Times New Roman" pitchFamily="18" charset="0"/>
                <a:cs typeface="Times New Roman" pitchFamily="18" charset="0"/>
              </a:rPr>
              <a:t>Enterobacteriaceae</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cocobacille</a:t>
            </a:r>
            <a:r>
              <a:rPr lang="fr-FR" sz="2000" dirty="0" smtClean="0">
                <a:latin typeface="Times New Roman" pitchFamily="18" charset="0"/>
                <a:cs typeface="Times New Roman" pitchFamily="18" charset="0"/>
              </a:rPr>
              <a:t> à Gram –</a:t>
            </a:r>
          </a:p>
          <a:p>
            <a:pPr eaLnBrk="1" hangingPunct="1">
              <a:lnSpc>
                <a:spcPct val="80000"/>
              </a:lnSpc>
            </a:pPr>
            <a:r>
              <a:rPr lang="fr-FR" sz="2000" i="1" dirty="0" err="1" smtClean="0">
                <a:latin typeface="Times New Roman" pitchFamily="18" charset="0"/>
                <a:cs typeface="Times New Roman" pitchFamily="18" charset="0"/>
              </a:rPr>
              <a:t>Pseudomonas</a:t>
            </a:r>
            <a:r>
              <a:rPr lang="fr-FR" sz="2000" i="1" dirty="0" smtClean="0">
                <a:latin typeface="Times New Roman" pitchFamily="18" charset="0"/>
                <a:cs typeface="Times New Roman" pitchFamily="18" charset="0"/>
              </a:rPr>
              <a:t> </a:t>
            </a:r>
            <a:r>
              <a:rPr lang="fr-FR" sz="2000" i="1" dirty="0" err="1" smtClean="0">
                <a:latin typeface="Times New Roman" pitchFamily="18" charset="0"/>
                <a:cs typeface="Times New Roman" pitchFamily="18" charset="0"/>
              </a:rPr>
              <a:t>Fluorescens</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pseudomonadaceae</a:t>
            </a:r>
            <a:r>
              <a:rPr lang="fr-FR" sz="2000" dirty="0" smtClean="0">
                <a:latin typeface="Times New Roman" pitchFamily="18" charset="0"/>
                <a:cs typeface="Times New Roman" pitchFamily="18" charset="0"/>
              </a:rPr>
              <a:t>) Bacille à Gram-</a:t>
            </a:r>
          </a:p>
          <a:p>
            <a:pPr eaLnBrk="1" hangingPunct="1">
              <a:lnSpc>
                <a:spcPct val="80000"/>
              </a:lnSpc>
            </a:pPr>
            <a:r>
              <a:rPr lang="fr-FR" sz="2000" i="1" dirty="0" err="1" smtClean="0">
                <a:latin typeface="Times New Roman" pitchFamily="18" charset="0"/>
                <a:cs typeface="Times New Roman" pitchFamily="18" charset="0"/>
              </a:rPr>
              <a:t>Bacillus</a:t>
            </a:r>
            <a:r>
              <a:rPr lang="fr-FR" sz="2000" i="1" dirty="0" smtClean="0">
                <a:latin typeface="Times New Roman" pitchFamily="18" charset="0"/>
                <a:cs typeface="Times New Roman" pitchFamily="18" charset="0"/>
              </a:rPr>
              <a:t> </a:t>
            </a:r>
            <a:r>
              <a:rPr lang="fr-FR" sz="2000" i="1" dirty="0" err="1" smtClean="0">
                <a:latin typeface="Times New Roman" pitchFamily="18" charset="0"/>
                <a:cs typeface="Times New Roman" pitchFamily="18" charset="0"/>
              </a:rPr>
              <a:t>subtilis</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Bacillaceae</a:t>
            </a:r>
            <a:r>
              <a:rPr lang="fr-FR" sz="2000" dirty="0" smtClean="0">
                <a:latin typeface="Times New Roman" pitchFamily="18" charset="0"/>
                <a:cs typeface="Times New Roman" pitchFamily="18" charset="0"/>
              </a:rPr>
              <a:t>) Bacille à Gram+</a:t>
            </a:r>
          </a:p>
          <a:p>
            <a:pPr eaLnBrk="1" hangingPunct="1">
              <a:lnSpc>
                <a:spcPct val="80000"/>
              </a:lnSpc>
            </a:pPr>
            <a:r>
              <a:rPr lang="fr-FR" sz="2000" i="1" dirty="0" smtClean="0">
                <a:latin typeface="Times New Roman" pitchFamily="18" charset="0"/>
                <a:cs typeface="Times New Roman" pitchFamily="18" charset="0"/>
              </a:rPr>
              <a:t>Saccharomyces </a:t>
            </a:r>
            <a:r>
              <a:rPr lang="fr-FR" sz="2000" i="1" dirty="0" err="1" smtClean="0">
                <a:latin typeface="Times New Roman" pitchFamily="18" charset="0"/>
                <a:cs typeface="Times New Roman" pitchFamily="18" charset="0"/>
              </a:rPr>
              <a:t>cerevisiae</a:t>
            </a:r>
            <a:r>
              <a:rPr lang="fr-FR" sz="2000" dirty="0" smtClean="0">
                <a:latin typeface="Times New Roman" pitchFamily="18" charset="0"/>
                <a:cs typeface="Times New Roman" pitchFamily="18" charset="0"/>
              </a:rPr>
              <a:t> : levure</a:t>
            </a:r>
          </a:p>
          <a:p>
            <a:pPr eaLnBrk="1" hangingPunct="1">
              <a:lnSpc>
                <a:spcPct val="80000"/>
              </a:lnSpc>
            </a:pPr>
            <a:r>
              <a:rPr lang="fr-FR" sz="2000" i="1" dirty="0" smtClean="0">
                <a:latin typeface="Times New Roman" pitchFamily="18" charset="0"/>
                <a:cs typeface="Times New Roman" pitchFamily="18" charset="0"/>
              </a:rPr>
              <a:t>Candida  </a:t>
            </a:r>
            <a:r>
              <a:rPr lang="fr-FR" sz="2000" i="1" dirty="0" err="1" smtClean="0">
                <a:latin typeface="Times New Roman" pitchFamily="18" charset="0"/>
                <a:cs typeface="Times New Roman" pitchFamily="18" charset="0"/>
              </a:rPr>
              <a:t>albicans</a:t>
            </a:r>
            <a:endParaRPr lang="fr-FR" sz="2000" i="1" dirty="0" smtClean="0">
              <a:latin typeface="Times New Roman" pitchFamily="18" charset="0"/>
              <a:cs typeface="Times New Roman" pitchFamily="18" charset="0"/>
            </a:endParaRPr>
          </a:p>
          <a:p>
            <a:pPr eaLnBrk="1" hangingPunct="1">
              <a:lnSpc>
                <a:spcPct val="80000"/>
              </a:lnSpc>
            </a:pPr>
            <a:r>
              <a:rPr lang="fr-FR" sz="2000" i="1" dirty="0" err="1" smtClean="0">
                <a:latin typeface="Times New Roman" pitchFamily="18" charset="0"/>
                <a:cs typeface="Times New Roman" pitchFamily="18" charset="0"/>
              </a:rPr>
              <a:t>Kluyveromyces</a:t>
            </a:r>
            <a:r>
              <a:rPr lang="fr-FR" sz="2000" i="1" dirty="0" smtClean="0">
                <a:latin typeface="Times New Roman" pitchFamily="18" charset="0"/>
                <a:cs typeface="Times New Roman" pitchFamily="18" charset="0"/>
              </a:rPr>
              <a:t> </a:t>
            </a:r>
            <a:r>
              <a:rPr lang="fr-FR" sz="2000" i="1" dirty="0" err="1" smtClean="0">
                <a:latin typeface="Times New Roman" pitchFamily="18" charset="0"/>
                <a:cs typeface="Times New Roman" pitchFamily="18" charset="0"/>
              </a:rPr>
              <a:t>lactis</a:t>
            </a:r>
            <a:endParaRPr lang="fr-FR" sz="2000" i="1" dirty="0" smtClean="0">
              <a:latin typeface="Times New Roman" pitchFamily="18" charset="0"/>
              <a:cs typeface="Times New Roman" pitchFamily="18" charset="0"/>
            </a:endParaRPr>
          </a:p>
          <a:p>
            <a:pPr eaLnBrk="1" hangingPunct="1">
              <a:lnSpc>
                <a:spcPct val="80000"/>
              </a:lnSpc>
            </a:pPr>
            <a:r>
              <a:rPr lang="fr-FR" sz="2000" i="1" dirty="0" smtClean="0">
                <a:latin typeface="Times New Roman" pitchFamily="18" charset="0"/>
                <a:cs typeface="Times New Roman" pitchFamily="18" charset="0"/>
              </a:rPr>
              <a:t>Mucor </a:t>
            </a:r>
            <a:r>
              <a:rPr lang="fr-FR" sz="2000" i="1" dirty="0" err="1" smtClean="0">
                <a:latin typeface="Times New Roman" pitchFamily="18" charset="0"/>
                <a:cs typeface="Times New Roman" pitchFamily="18" charset="0"/>
              </a:rPr>
              <a:t>ramanianus</a:t>
            </a:r>
            <a:r>
              <a:rPr lang="fr-FR" sz="2000" dirty="0" smtClean="0">
                <a:latin typeface="Times New Roman" pitchFamily="18" charset="0"/>
                <a:cs typeface="Times New Roman" pitchFamily="18" charset="0"/>
              </a:rPr>
              <a:t> : champignon filamenteux</a:t>
            </a:r>
          </a:p>
          <a:p>
            <a:pPr eaLnBrk="1" hangingPunct="1">
              <a:lnSpc>
                <a:spcPct val="80000"/>
              </a:lnSpc>
            </a:pPr>
            <a:r>
              <a:rPr lang="fr-FR" sz="2000" i="1" dirty="0" smtClean="0">
                <a:latin typeface="Times New Roman" pitchFamily="18" charset="0"/>
                <a:cs typeface="Times New Roman" pitchFamily="18" charset="0"/>
              </a:rPr>
              <a:t>Aspergillus </a:t>
            </a:r>
            <a:r>
              <a:rPr lang="fr-FR" sz="2000" i="1" dirty="0" err="1" smtClean="0">
                <a:latin typeface="Times New Roman" pitchFamily="18" charset="0"/>
                <a:cs typeface="Times New Roman" pitchFamily="18" charset="0"/>
              </a:rPr>
              <a:t>niger</a:t>
            </a:r>
            <a:endParaRPr lang="fr-FR" sz="2000"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lvl="0"/>
            <a:r>
              <a:rPr lang="fr-FR" b="1" dirty="0" smtClean="0">
                <a:solidFill>
                  <a:srgbClr val="FF0000"/>
                </a:solidFill>
              </a:rPr>
              <a:t>Test de la double couche</a:t>
            </a:r>
            <a:r>
              <a:rPr lang="fr-FR" dirty="0" smtClean="0">
                <a:solidFill>
                  <a:srgbClr val="FF0000"/>
                </a:solidFill>
              </a:rPr>
              <a:t>  </a:t>
            </a:r>
            <a:endParaRPr lang="fr-FR" dirty="0" smtClean="0"/>
          </a:p>
          <a:p>
            <a:r>
              <a:rPr lang="fr-FR" dirty="0" smtClean="0"/>
              <a:t> Les souches sont ensemencées en touches en bordure d’une boite de pétri. Après incubation (10 jours à 28 °C) Les cultures sont inoculées par 1ml de milieu préalablement ensemencé avec un germe cible .</a:t>
            </a:r>
          </a:p>
          <a:p>
            <a:r>
              <a:rPr lang="fr-FR" dirty="0" smtClean="0"/>
              <a:t>Après 20 h d’incubation les diamètres des zones d’inhibition sont mesurés</a:t>
            </a:r>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buNone/>
            </a:pPr>
            <a:r>
              <a:rPr lang="fr-FR" b="1" dirty="0" smtClean="0">
                <a:solidFill>
                  <a:srgbClr val="FF0000"/>
                </a:solidFill>
              </a:rPr>
              <a:t>Test des cylindres d’agar </a:t>
            </a:r>
            <a:r>
              <a:rPr lang="fr-FR" b="1" u="sng" dirty="0" smtClean="0"/>
              <a:t>:</a:t>
            </a:r>
            <a:endParaRPr lang="fr-FR" dirty="0" smtClean="0"/>
          </a:p>
          <a:p>
            <a:r>
              <a:rPr lang="fr-FR" dirty="0" smtClean="0"/>
              <a:t> Souches à tester ensemencées et incubées10j à 28 °C</a:t>
            </a:r>
          </a:p>
          <a:p>
            <a:r>
              <a:rPr lang="fr-FR" dirty="0" smtClean="0"/>
              <a:t>Découper des cylindres de gélose de 6mm à l’endroit des colonies</a:t>
            </a:r>
          </a:p>
          <a:p>
            <a:pPr lvl="0"/>
            <a:r>
              <a:rPr lang="fr-FR" dirty="0" smtClean="0"/>
              <a:t>Déposer les sur un milieu préalablement ensemencé avec un germe cible</a:t>
            </a:r>
          </a:p>
          <a:p>
            <a:pPr lvl="0"/>
            <a:r>
              <a:rPr lang="fr-FR" dirty="0" smtClean="0"/>
              <a:t>Les zones d’inhibitions sont mesurées après 24 h d’incubation à la température appropriée du germe cible</a:t>
            </a:r>
          </a:p>
          <a:p>
            <a:endParaRPr lang="fr-F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pPr eaLnBrk="1" hangingPunct="1">
              <a:defRPr/>
            </a:pPr>
            <a:r>
              <a:rPr lang="fr-FR" sz="2800" b="1" dirty="0" smtClean="0">
                <a:solidFill>
                  <a:srgbClr val="FF0000"/>
                </a:solidFill>
              </a:rPr>
              <a:t>Test des cylindres d’agar </a:t>
            </a:r>
            <a:r>
              <a:rPr lang="fr-FR" sz="2800" dirty="0" smtClean="0">
                <a:solidFill>
                  <a:srgbClr val="FF0000"/>
                </a:solidFill>
              </a:rPr>
              <a:t/>
            </a:r>
            <a:br>
              <a:rPr lang="fr-FR" sz="2800" dirty="0" smtClean="0">
                <a:solidFill>
                  <a:srgbClr val="FF0000"/>
                </a:solidFill>
              </a:rPr>
            </a:br>
            <a:r>
              <a:rPr lang="fr-FR" sz="2800" dirty="0" smtClean="0"/>
              <a:t>sur</a:t>
            </a:r>
            <a:r>
              <a:rPr lang="fr-FR" sz="4000" dirty="0" smtClean="0"/>
              <a:t> </a:t>
            </a:r>
            <a:r>
              <a:rPr lang="fr-FR" sz="2400" i="1" dirty="0" err="1" smtClean="0"/>
              <a:t>Micrococcus</a:t>
            </a:r>
            <a:r>
              <a:rPr lang="fr-FR" sz="2400" i="1" dirty="0" smtClean="0"/>
              <a:t> </a:t>
            </a:r>
            <a:r>
              <a:rPr lang="fr-FR" sz="2400" i="1" dirty="0" err="1" smtClean="0"/>
              <a:t>luteus</a:t>
            </a:r>
            <a:endParaRPr lang="fr-FR" sz="2400" i="1" dirty="0" smtClean="0"/>
          </a:p>
        </p:txBody>
      </p:sp>
      <p:pic>
        <p:nvPicPr>
          <p:cNvPr id="40964" name="Picture 4" descr="M luteus 24-6-08"/>
          <p:cNvPicPr>
            <a:picLocks noChangeAspect="1" noChangeArrowheads="1"/>
          </p:cNvPicPr>
          <p:nvPr/>
        </p:nvPicPr>
        <p:blipFill>
          <a:blip r:embed="rId2" cstate="print"/>
          <a:srcRect/>
          <a:stretch>
            <a:fillRect/>
          </a:stretch>
        </p:blipFill>
        <p:spPr bwMode="auto">
          <a:xfrm>
            <a:off x="2700338" y="1773238"/>
            <a:ext cx="3802062" cy="3609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solidFill>
                  <a:srgbClr val="FF0000"/>
                </a:solidFill>
                <a:latin typeface="Times New Roman" pitchFamily="18" charset="0"/>
                <a:cs typeface="Times New Roman" pitchFamily="18" charset="0"/>
              </a:rPr>
              <a:t>CLASSIFICATION  PHYLOGENIQUE</a:t>
            </a:r>
            <a:endParaRPr lang="fr-FR" sz="32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a:bodyPr>
          <a:lstStyle/>
          <a:p>
            <a:r>
              <a:rPr lang="fr-FR" dirty="0" smtClean="0">
                <a:latin typeface="Times New Roman" pitchFamily="18" charset="0"/>
                <a:cs typeface="Times New Roman" pitchFamily="18" charset="0"/>
              </a:rPr>
              <a:t>La seconde édition de </a:t>
            </a:r>
            <a:r>
              <a:rPr lang="fr-FR" dirty="0" err="1" smtClean="0">
                <a:latin typeface="Times New Roman" pitchFamily="18" charset="0"/>
                <a:cs typeface="Times New Roman" pitchFamily="18" charset="0"/>
              </a:rPr>
              <a:t>Bergey’s</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Manual</a:t>
            </a:r>
            <a:r>
              <a:rPr lang="fr-FR" dirty="0" smtClean="0">
                <a:latin typeface="Times New Roman" pitchFamily="18" charset="0"/>
                <a:cs typeface="Times New Roman" pitchFamily="18" charset="0"/>
              </a:rPr>
              <a:t> est largement </a:t>
            </a:r>
            <a:r>
              <a:rPr lang="fr-FR" b="1" dirty="0" smtClean="0">
                <a:latin typeface="Times New Roman" pitchFamily="18" charset="0"/>
                <a:cs typeface="Times New Roman" pitchFamily="18" charset="0"/>
              </a:rPr>
              <a:t>phylogénique</a:t>
            </a:r>
            <a:r>
              <a:rPr lang="fr-FR" dirty="0" smtClean="0">
                <a:latin typeface="Times New Roman" pitchFamily="18" charset="0"/>
                <a:cs typeface="Times New Roman" pitchFamily="18" charset="0"/>
              </a:rPr>
              <a:t> plutôt que </a:t>
            </a:r>
            <a:r>
              <a:rPr lang="fr-FR" dirty="0" err="1" smtClean="0">
                <a:latin typeface="Times New Roman" pitchFamily="18" charset="0"/>
                <a:cs typeface="Times New Roman" pitchFamily="18" charset="0"/>
              </a:rPr>
              <a:t>phénétique</a:t>
            </a:r>
            <a:r>
              <a:rPr lang="fr-FR" dirty="0" smtClean="0">
                <a:latin typeface="Times New Roman" pitchFamily="18" charset="0"/>
                <a:cs typeface="Times New Roman" pitchFamily="18" charset="0"/>
              </a:rPr>
              <a:t> et donc très différentes de la première édition.  </a:t>
            </a:r>
          </a:p>
          <a:p>
            <a:r>
              <a:rPr lang="fr-FR" dirty="0" smtClean="0">
                <a:latin typeface="Times New Roman" pitchFamily="18" charset="0"/>
                <a:cs typeface="Times New Roman" pitchFamily="18" charset="0"/>
              </a:rPr>
              <a:t>   La seconde édition est organisée en :</a:t>
            </a:r>
          </a:p>
          <a:p>
            <a:r>
              <a:rPr lang="fr-FR" dirty="0" smtClean="0">
                <a:solidFill>
                  <a:srgbClr val="FF0000"/>
                </a:solidFill>
                <a:latin typeface="Times New Roman" pitchFamily="18" charset="0"/>
                <a:cs typeface="Times New Roman" pitchFamily="18" charset="0"/>
              </a:rPr>
              <a:t>5 volumes    et </a:t>
            </a:r>
            <a:r>
              <a:rPr lang="fr-FR" dirty="0" smtClean="0">
                <a:solidFill>
                  <a:srgbClr val="FF0000"/>
                </a:solidFill>
                <a:latin typeface="Times New Roman" pitchFamily="18" charset="0"/>
                <a:cs typeface="Times New Roman" pitchFamily="18" charset="0"/>
              </a:rPr>
              <a:t>25 </a:t>
            </a:r>
            <a:r>
              <a:rPr lang="fr-FR" dirty="0" smtClean="0">
                <a:solidFill>
                  <a:srgbClr val="FF0000"/>
                </a:solidFill>
                <a:latin typeface="Times New Roman" pitchFamily="18" charset="0"/>
                <a:cs typeface="Times New Roman" pitchFamily="18" charset="0"/>
              </a:rPr>
              <a:t>phylum</a:t>
            </a:r>
          </a:p>
          <a:p>
            <a:r>
              <a:rPr lang="fr-FR" dirty="0" smtClean="0">
                <a:latin typeface="Times New Roman" pitchFamily="18" charset="0"/>
                <a:cs typeface="Times New Roman" pitchFamily="18" charset="0"/>
              </a:rPr>
              <a:t> chaque volume comporte des bactéries proche du point de vue phylogénique</a:t>
            </a:r>
            <a:r>
              <a:rPr lang="fr-FR" dirty="0" smtClean="0"/>
              <a:t> : </a:t>
            </a:r>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pPr eaLnBrk="1" hangingPunct="1">
              <a:defRPr/>
            </a:pPr>
            <a:r>
              <a:rPr lang="fr-FR" sz="2800" b="1" dirty="0" smtClean="0">
                <a:solidFill>
                  <a:srgbClr val="FF0000"/>
                </a:solidFill>
              </a:rPr>
              <a:t>Test des stries croisées</a:t>
            </a:r>
            <a:r>
              <a:rPr lang="fr-FR" sz="4000" dirty="0" smtClean="0"/>
              <a:t/>
            </a:r>
            <a:br>
              <a:rPr lang="fr-FR" sz="4000" dirty="0" smtClean="0"/>
            </a:br>
            <a:endParaRPr lang="fr-FR" sz="4000" dirty="0" smtClean="0"/>
          </a:p>
        </p:txBody>
      </p:sp>
      <p:sp>
        <p:nvSpPr>
          <p:cNvPr id="41987" name="Rectangle 3"/>
          <p:cNvSpPr>
            <a:spLocks noGrp="1" noChangeArrowheads="1"/>
          </p:cNvSpPr>
          <p:nvPr>
            <p:ph type="body" idx="1"/>
          </p:nvPr>
        </p:nvSpPr>
        <p:spPr/>
        <p:txBody>
          <a:bodyPr/>
          <a:lstStyle/>
          <a:p>
            <a:pPr eaLnBrk="1" hangingPunct="1"/>
            <a:r>
              <a:rPr lang="fr-FR" sz="1600" b="1" smtClean="0">
                <a:latin typeface="Times New Roman" pitchFamily="18" charset="0"/>
                <a:cs typeface="Times New Roman" pitchFamily="18" charset="0"/>
              </a:rPr>
              <a:t>Les souches à tester sont ensemencés en raies et incubée . Après développement, l’activité antimicrobienne de chaque souche vis à vis des germes cibles et réalisé en inoculant ces dernières en stries perpendiculaires à la souche test Les zones d’inhibition sont mesurés en mm après incubation</a:t>
            </a:r>
            <a:r>
              <a:rPr lang="fr-FR" sz="1400" smtClean="0"/>
              <a:t>. </a:t>
            </a:r>
          </a:p>
          <a:p>
            <a:pPr eaLnBrk="1" hangingPunct="1"/>
            <a:endParaRPr lang="fr-FR" smtClean="0"/>
          </a:p>
        </p:txBody>
      </p:sp>
      <p:pic>
        <p:nvPicPr>
          <p:cNvPr id="41988" name="Picture 4" descr="S29-50gl"/>
          <p:cNvPicPr>
            <a:picLocks noChangeAspect="1" noChangeArrowheads="1"/>
          </p:cNvPicPr>
          <p:nvPr/>
        </p:nvPicPr>
        <p:blipFill>
          <a:blip r:embed="rId2" cstate="print"/>
          <a:srcRect/>
          <a:stretch>
            <a:fillRect/>
          </a:stretch>
        </p:blipFill>
        <p:spPr bwMode="auto">
          <a:xfrm>
            <a:off x="3276600" y="2781300"/>
            <a:ext cx="3376613" cy="305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92500"/>
          </a:bodyPr>
          <a:lstStyle/>
          <a:p>
            <a:pPr>
              <a:buNone/>
            </a:pPr>
            <a:r>
              <a:rPr lang="fr-FR" b="1" dirty="0" smtClean="0">
                <a:solidFill>
                  <a:srgbClr val="FF0000"/>
                </a:solidFill>
              </a:rPr>
              <a:t>  ANTIBIOGRAPHIE EN MILIEU LIQUIDE  </a:t>
            </a:r>
            <a:endParaRPr lang="fr-FR" dirty="0" smtClean="0">
              <a:solidFill>
                <a:srgbClr val="FF0000"/>
              </a:solidFill>
            </a:endParaRPr>
          </a:p>
          <a:p>
            <a:pPr>
              <a:buNone/>
            </a:pPr>
            <a:r>
              <a:rPr lang="fr-FR" dirty="0" smtClean="0"/>
              <a:t> </a:t>
            </a:r>
          </a:p>
          <a:p>
            <a:r>
              <a:rPr lang="fr-FR" dirty="0" smtClean="0"/>
              <a:t>En fiole agitée le champ d’investigation est plus large puisqu’on peut tester par exemple plusieurs milieux, la concentration de certains substrats et minéraux, suivre la cinétique de production  etc..</a:t>
            </a:r>
          </a:p>
          <a:p>
            <a:endParaRPr lang="fr-FR" dirty="0" smtClean="0"/>
          </a:p>
          <a:p>
            <a:r>
              <a:rPr lang="fr-FR" dirty="0" smtClean="0"/>
              <a:t>Par ailleurs l’activité peut être dans le surnageant ou dans les cellules ou le </a:t>
            </a:r>
            <a:r>
              <a:rPr lang="fr-FR" dirty="0" err="1" smtClean="0"/>
              <a:t>mycelium</a:t>
            </a:r>
            <a:endParaRPr lang="fr-FR" dirty="0" smtClean="0"/>
          </a:p>
          <a:p>
            <a:pPr>
              <a:buNone/>
            </a:pPr>
            <a:endParaRPr lang="fr-FR" dirty="0" smtClean="0"/>
          </a:p>
          <a:p>
            <a:pPr>
              <a:buNone/>
            </a:pPr>
            <a:r>
              <a:rPr lang="fr-FR" dirty="0" smtClean="0"/>
              <a:t> </a:t>
            </a:r>
          </a:p>
          <a:p>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642910" y="285728"/>
            <a:ext cx="8229600" cy="571504"/>
          </a:xfrm>
        </p:spPr>
        <p:txBody>
          <a:bodyPr>
            <a:normAutofit fontScale="90000"/>
          </a:bodyPr>
          <a:lstStyle/>
          <a:p>
            <a:pPr eaLnBrk="1" hangingPunct="1">
              <a:defRPr/>
            </a:pPr>
            <a:r>
              <a:rPr lang="fr-FR" sz="2000" b="1" dirty="0" smtClean="0"/>
              <a:t/>
            </a:r>
            <a:br>
              <a:rPr lang="fr-FR" sz="2000" b="1" dirty="0" smtClean="0"/>
            </a:br>
            <a:r>
              <a:rPr lang="fr-FR" sz="2000" b="1" dirty="0" smtClean="0"/>
              <a:t/>
            </a:r>
            <a:br>
              <a:rPr lang="fr-FR" sz="2000" b="1" dirty="0" smtClean="0"/>
            </a:br>
            <a:r>
              <a:rPr lang="fr-FR" sz="2000" b="1" dirty="0" smtClean="0"/>
              <a:t/>
            </a:r>
            <a:br>
              <a:rPr lang="fr-FR" sz="2000" b="1" dirty="0" smtClean="0"/>
            </a:br>
            <a:r>
              <a:rPr lang="fr-FR" sz="2000" b="1" dirty="0" smtClean="0"/>
              <a:t/>
            </a:r>
            <a:br>
              <a:rPr lang="fr-FR" sz="2000" b="1" dirty="0" smtClean="0"/>
            </a:br>
            <a:r>
              <a:rPr lang="fr-FR" sz="3600" b="1" dirty="0" smtClean="0">
                <a:solidFill>
                  <a:srgbClr val="FF0000"/>
                </a:solidFill>
              </a:rPr>
              <a:t/>
            </a:r>
            <a:br>
              <a:rPr lang="fr-FR" sz="3600" b="1" dirty="0" smtClean="0">
                <a:solidFill>
                  <a:srgbClr val="FF0000"/>
                </a:solidFill>
              </a:rPr>
            </a:br>
            <a:r>
              <a:rPr lang="fr-FR" sz="3600" b="1" dirty="0" smtClean="0">
                <a:solidFill>
                  <a:srgbClr val="FF0000"/>
                </a:solidFill>
              </a:rPr>
              <a:t> </a:t>
            </a:r>
            <a:r>
              <a:rPr lang="fr-FR" sz="4000" dirty="0" smtClean="0"/>
              <a:t/>
            </a:r>
            <a:br>
              <a:rPr lang="fr-FR" sz="4000" dirty="0" smtClean="0"/>
            </a:br>
            <a:endParaRPr lang="fr-FR" sz="4000" dirty="0" smtClean="0"/>
          </a:p>
        </p:txBody>
      </p:sp>
      <p:sp>
        <p:nvSpPr>
          <p:cNvPr id="46083" name="Rectangle 3"/>
          <p:cNvSpPr>
            <a:spLocks noGrp="1" noChangeArrowheads="1"/>
          </p:cNvSpPr>
          <p:nvPr>
            <p:ph type="body" idx="1"/>
          </p:nvPr>
        </p:nvSpPr>
        <p:spPr>
          <a:xfrm>
            <a:off x="457200" y="1142984"/>
            <a:ext cx="8229600" cy="4983179"/>
          </a:xfrm>
        </p:spPr>
        <p:txBody>
          <a:bodyPr/>
          <a:lstStyle/>
          <a:p>
            <a:pPr>
              <a:lnSpc>
                <a:spcPct val="90000"/>
              </a:lnSpc>
            </a:pPr>
            <a:r>
              <a:rPr lang="fr-FR" sz="2400" b="1" dirty="0" smtClean="0">
                <a:solidFill>
                  <a:srgbClr val="FF0000"/>
                </a:solidFill>
              </a:rPr>
              <a:t>Technique des disques </a:t>
            </a:r>
          </a:p>
          <a:p>
            <a:pPr>
              <a:lnSpc>
                <a:spcPct val="90000"/>
              </a:lnSpc>
              <a:buNone/>
            </a:pPr>
            <a:r>
              <a:rPr lang="fr-FR" sz="2400" b="1" dirty="0" smtClean="0">
                <a:solidFill>
                  <a:srgbClr val="FF0000"/>
                </a:solidFill>
              </a:rPr>
              <a:t>    </a:t>
            </a:r>
            <a:r>
              <a:rPr lang="fr-FR" sz="2400" dirty="0" smtClean="0"/>
              <a:t>L’activité inhibitrice des différentes phases organiques et aqueuses est testée par </a:t>
            </a:r>
            <a:r>
              <a:rPr lang="fr-FR" sz="2400" dirty="0" err="1" smtClean="0"/>
              <a:t>antibiographie</a:t>
            </a:r>
            <a:endParaRPr lang="fr-FR" sz="2400" dirty="0" smtClean="0"/>
          </a:p>
          <a:p>
            <a:pPr eaLnBrk="1" hangingPunct="1">
              <a:lnSpc>
                <a:spcPct val="90000"/>
              </a:lnSpc>
            </a:pPr>
            <a:r>
              <a:rPr lang="fr-FR" sz="2400" dirty="0" smtClean="0"/>
              <a:t>50µl de l’extrait sont déposés sur des disques en papier ( 6 mm de diamètre)</a:t>
            </a:r>
          </a:p>
          <a:p>
            <a:pPr eaLnBrk="1" hangingPunct="1">
              <a:lnSpc>
                <a:spcPct val="90000"/>
              </a:lnSpc>
            </a:pPr>
            <a:r>
              <a:rPr lang="fr-FR" sz="2400" dirty="0" smtClean="0"/>
              <a:t>Séchés à 37 </a:t>
            </a:r>
            <a:r>
              <a:rPr lang="fr-FR" sz="2400" dirty="0" smtClean="0"/>
              <a:t>°C </a:t>
            </a:r>
            <a:r>
              <a:rPr lang="fr-FR" sz="2400" dirty="0" smtClean="0"/>
              <a:t>durant 30 </a:t>
            </a:r>
            <a:r>
              <a:rPr lang="fr-FR" sz="2400" dirty="0" err="1" smtClean="0"/>
              <a:t>mIn</a:t>
            </a:r>
            <a:r>
              <a:rPr lang="fr-FR" sz="2400" dirty="0" smtClean="0"/>
              <a:t> </a:t>
            </a:r>
            <a:r>
              <a:rPr lang="fr-FR" sz="2400" dirty="0" smtClean="0"/>
              <a:t>puis stérilisés pendant 30mn sous UV ;Les disques  sont déposés aseptiquement à la surface d’une gélose ISP2 contenue dans des boites de </a:t>
            </a:r>
            <a:r>
              <a:rPr lang="fr-FR" sz="2400" dirty="0" smtClean="0"/>
              <a:t>Pétri </a:t>
            </a:r>
            <a:r>
              <a:rPr lang="fr-FR" sz="2400" dirty="0" smtClean="0"/>
              <a:t>et </a:t>
            </a:r>
            <a:r>
              <a:rPr lang="fr-FR" sz="2400" dirty="0" err="1" smtClean="0"/>
              <a:t>pre</a:t>
            </a:r>
            <a:r>
              <a:rPr lang="fr-FR" sz="2400" dirty="0" smtClean="0"/>
              <a:t>-</a:t>
            </a:r>
            <a:r>
              <a:rPr lang="fr-FR" sz="2400" dirty="0" smtClean="0"/>
              <a:t>ensemencé </a:t>
            </a:r>
            <a:r>
              <a:rPr lang="fr-FR" sz="2400" dirty="0" smtClean="0"/>
              <a:t>par le MO test</a:t>
            </a:r>
          </a:p>
          <a:p>
            <a:pPr eaLnBrk="1" hangingPunct="1">
              <a:lnSpc>
                <a:spcPct val="90000"/>
              </a:lnSpc>
            </a:pPr>
            <a:r>
              <a:rPr lang="fr-FR" sz="2400" dirty="0" smtClean="0"/>
              <a:t>Les boites sont ensuite mises à 4 </a:t>
            </a:r>
            <a:r>
              <a:rPr lang="fr-FR" sz="2400" dirty="0" smtClean="0"/>
              <a:t>°C </a:t>
            </a:r>
            <a:r>
              <a:rPr lang="fr-FR" sz="2400" dirty="0" smtClean="0"/>
              <a:t>durant 2h puis incubées pendant 24 à 48 hures. Les zones d’inhibition de croissance sont mesurées autour des disques</a:t>
            </a:r>
          </a:p>
          <a:p>
            <a:pPr eaLnBrk="1" hangingPunct="1">
              <a:lnSpc>
                <a:spcPct val="90000"/>
              </a:lnSpc>
            </a:pPr>
            <a:endParaRPr lang="fr-FR" sz="24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357158" y="857232"/>
            <a:ext cx="8229600" cy="1143000"/>
          </a:xfrm>
        </p:spPr>
        <p:txBody>
          <a:bodyPr>
            <a:normAutofit/>
          </a:bodyPr>
          <a:lstStyle/>
          <a:p>
            <a:pPr eaLnBrk="1" hangingPunct="1">
              <a:defRPr/>
            </a:pPr>
            <a:r>
              <a:rPr lang="fr-FR" sz="3200" b="1" dirty="0" smtClean="0">
                <a:solidFill>
                  <a:srgbClr val="0070C0"/>
                </a:solidFill>
              </a:rPr>
              <a:t>Technique des puits</a:t>
            </a:r>
          </a:p>
        </p:txBody>
      </p:sp>
      <p:sp>
        <p:nvSpPr>
          <p:cNvPr id="48131" name="Rectangle 3"/>
          <p:cNvSpPr>
            <a:spLocks noGrp="1" noChangeArrowheads="1"/>
          </p:cNvSpPr>
          <p:nvPr>
            <p:ph type="body" idx="1"/>
          </p:nvPr>
        </p:nvSpPr>
        <p:spPr>
          <a:xfrm>
            <a:off x="500034" y="1571612"/>
            <a:ext cx="8229600" cy="4525963"/>
          </a:xfrm>
        </p:spPr>
        <p:txBody>
          <a:bodyPr/>
          <a:lstStyle/>
          <a:p>
            <a:pPr eaLnBrk="1" hangingPunct="1">
              <a:buFontTx/>
              <a:buNone/>
            </a:pPr>
            <a:endParaRPr lang="fr-FR" dirty="0" smtClean="0"/>
          </a:p>
          <a:p>
            <a:pPr eaLnBrk="1" hangingPunct="1">
              <a:buFontTx/>
              <a:buNone/>
            </a:pPr>
            <a:r>
              <a:rPr lang="fr-FR" dirty="0" smtClean="0"/>
              <a:t>Le principe est le même, seulement on creuse un puits dans l’agar et on y dépose 100 µl  de surnageant.</a:t>
            </a:r>
          </a:p>
          <a:p>
            <a:pPr eaLnBrk="1" hangingPunct="1">
              <a:buFontTx/>
              <a:buNone/>
            </a:pPr>
            <a:r>
              <a:rPr lang="fr-FR" dirty="0" err="1" smtClean="0"/>
              <a:t>Aprés</a:t>
            </a:r>
            <a:r>
              <a:rPr lang="fr-FR" dirty="0" smtClean="0"/>
              <a:t> </a:t>
            </a:r>
            <a:r>
              <a:rPr lang="fr-FR" dirty="0" smtClean="0"/>
              <a:t>incubation on mesure les diamètres des zones d’inhibition</a:t>
            </a:r>
          </a:p>
          <a:p>
            <a:pPr eaLnBrk="1" hangingPunct="1">
              <a:buNone/>
            </a:pPr>
            <a:endParaRPr lang="fr-F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700" b="1" dirty="0" smtClean="0"/>
              <a:t>Le règne   </a:t>
            </a:r>
            <a:r>
              <a:rPr lang="fr-FR" sz="2700" b="1" cap="all" dirty="0" err="1" smtClean="0"/>
              <a:t>procaryotae</a:t>
            </a:r>
            <a:r>
              <a:rPr lang="fr-FR" sz="2700" b="1" dirty="0" smtClean="0"/>
              <a:t>  comprend 02 domaines :</a:t>
            </a:r>
            <a:r>
              <a:rPr lang="fr-FR" sz="2700" dirty="0" smtClean="0"/>
              <a:t/>
            </a:r>
            <a:br>
              <a:rPr lang="fr-FR" sz="2700" dirty="0" smtClean="0"/>
            </a:br>
            <a:r>
              <a:rPr lang="fr-FR" sz="2700" b="1" cap="all" dirty="0" err="1" smtClean="0"/>
              <a:t>Bacteria</a:t>
            </a:r>
            <a:r>
              <a:rPr lang="fr-FR" sz="2700" b="1" dirty="0" smtClean="0"/>
              <a:t> et  </a:t>
            </a:r>
            <a:r>
              <a:rPr lang="fr-FR" sz="2700" b="1" cap="all" dirty="0" err="1" smtClean="0"/>
              <a:t>Archeae</a:t>
            </a:r>
            <a:r>
              <a:rPr lang="fr-FR" sz="2700" b="1" cap="all" dirty="0" smtClean="0"/>
              <a:t> .</a:t>
            </a:r>
            <a:r>
              <a:rPr lang="fr-FR" sz="2700" b="1" dirty="0" smtClean="0"/>
              <a:t> il est subdivisé en 05 volumes</a:t>
            </a:r>
            <a:r>
              <a:rPr lang="fr-FR" b="1"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fontScale="32500" lnSpcReduction="20000"/>
          </a:bodyPr>
          <a:lstStyle/>
          <a:p>
            <a:r>
              <a:rPr lang="fr-FR" b="1" dirty="0" smtClean="0"/>
              <a:t> </a:t>
            </a:r>
            <a:endParaRPr lang="fr-FR" dirty="0" smtClean="0"/>
          </a:p>
          <a:p>
            <a:r>
              <a:rPr lang="fr-FR" sz="5100" b="1" cap="all" dirty="0" smtClean="0">
                <a:latin typeface="Times New Roman" pitchFamily="18" charset="0"/>
                <a:cs typeface="Times New Roman" pitchFamily="18" charset="0"/>
              </a:rPr>
              <a:t> </a:t>
            </a:r>
            <a:r>
              <a:rPr lang="fr-FR" sz="5100" b="1" u="sng" cap="all" dirty="0" smtClean="0">
                <a:latin typeface="Times New Roman" pitchFamily="18" charset="0"/>
                <a:cs typeface="Times New Roman" pitchFamily="18" charset="0"/>
              </a:rPr>
              <a:t>Volume I</a:t>
            </a:r>
            <a:r>
              <a:rPr lang="fr-FR" sz="5100" cap="all" dirty="0" smtClean="0">
                <a:latin typeface="Times New Roman" pitchFamily="18" charset="0"/>
                <a:cs typeface="Times New Roman" pitchFamily="18" charset="0"/>
              </a:rPr>
              <a:t>.</a:t>
            </a:r>
            <a:endParaRPr lang="fr-FR" sz="5100" dirty="0" smtClean="0">
              <a:latin typeface="Times New Roman" pitchFamily="18" charset="0"/>
              <a:cs typeface="Times New Roman" pitchFamily="18" charset="0"/>
            </a:endParaRPr>
          </a:p>
          <a:p>
            <a:r>
              <a:rPr lang="fr-FR" sz="5100" dirty="0" smtClean="0">
                <a:latin typeface="Times New Roman" pitchFamily="18" charset="0"/>
                <a:cs typeface="Times New Roman" pitchFamily="18" charset="0"/>
              </a:rPr>
              <a:t> </a:t>
            </a:r>
            <a:r>
              <a:rPr lang="fr-FR" sz="5100" b="1" dirty="0" err="1" smtClean="0">
                <a:latin typeface="Times New Roman" pitchFamily="18" charset="0"/>
                <a:cs typeface="Times New Roman" pitchFamily="18" charset="0"/>
              </a:rPr>
              <a:t>Archaeabactéries</a:t>
            </a:r>
            <a:r>
              <a:rPr lang="fr-FR" sz="5100" dirty="0" smtClean="0">
                <a:latin typeface="Times New Roman" pitchFamily="18" charset="0"/>
                <a:cs typeface="Times New Roman" pitchFamily="18" charset="0"/>
              </a:rPr>
              <a:t>,</a:t>
            </a:r>
          </a:p>
          <a:p>
            <a:r>
              <a:rPr lang="fr-FR" sz="5100" dirty="0" smtClean="0">
                <a:latin typeface="Times New Roman" pitchFamily="18" charset="0"/>
                <a:cs typeface="Times New Roman" pitchFamily="18" charset="0"/>
              </a:rPr>
              <a:t> </a:t>
            </a:r>
            <a:r>
              <a:rPr lang="fr-FR" sz="5100" b="1" dirty="0" smtClean="0">
                <a:latin typeface="Times New Roman" pitchFamily="18" charset="0"/>
                <a:cs typeface="Times New Roman" pitchFamily="18" charset="0"/>
              </a:rPr>
              <a:t> Phototrophes.</a:t>
            </a:r>
            <a:endParaRPr lang="fr-FR" sz="5100" dirty="0" smtClean="0">
              <a:latin typeface="Times New Roman" pitchFamily="18" charset="0"/>
              <a:cs typeface="Times New Roman" pitchFamily="18" charset="0"/>
            </a:endParaRPr>
          </a:p>
          <a:p>
            <a:pPr>
              <a:buNone/>
            </a:pPr>
            <a:r>
              <a:rPr lang="fr-FR" sz="5100" b="1" dirty="0" smtClean="0">
                <a:latin typeface="Times New Roman" pitchFamily="18" charset="0"/>
                <a:cs typeface="Times New Roman" pitchFamily="18" charset="0"/>
              </a:rPr>
              <a:t> </a:t>
            </a:r>
            <a:endParaRPr lang="fr-FR" sz="5100" dirty="0" smtClean="0">
              <a:latin typeface="Times New Roman" pitchFamily="18" charset="0"/>
              <a:cs typeface="Times New Roman" pitchFamily="18" charset="0"/>
            </a:endParaRPr>
          </a:p>
          <a:p>
            <a:r>
              <a:rPr lang="fr-FR" sz="5100" b="1" u="sng" cap="all" dirty="0" smtClean="0">
                <a:latin typeface="Times New Roman" pitchFamily="18" charset="0"/>
                <a:cs typeface="Times New Roman" pitchFamily="18" charset="0"/>
              </a:rPr>
              <a:t>Volume II</a:t>
            </a:r>
            <a:r>
              <a:rPr lang="fr-FR" sz="5100" cap="all" dirty="0" smtClean="0">
                <a:latin typeface="Times New Roman" pitchFamily="18" charset="0"/>
                <a:cs typeface="Times New Roman" pitchFamily="18" charset="0"/>
              </a:rPr>
              <a:t>. </a:t>
            </a:r>
            <a:endParaRPr lang="fr-FR" sz="5100" dirty="0" smtClean="0">
              <a:latin typeface="Times New Roman" pitchFamily="18" charset="0"/>
              <a:cs typeface="Times New Roman" pitchFamily="18" charset="0"/>
            </a:endParaRPr>
          </a:p>
          <a:p>
            <a:r>
              <a:rPr lang="fr-FR" sz="5100" b="1" dirty="0" smtClean="0">
                <a:latin typeface="Times New Roman" pitchFamily="18" charset="0"/>
                <a:cs typeface="Times New Roman" pitchFamily="18" charset="0"/>
              </a:rPr>
              <a:t>Les </a:t>
            </a:r>
            <a:r>
              <a:rPr lang="fr-FR" sz="5100" b="1" dirty="0" err="1" smtClean="0">
                <a:latin typeface="Times New Roman" pitchFamily="18" charset="0"/>
                <a:cs typeface="Times New Roman" pitchFamily="18" charset="0"/>
              </a:rPr>
              <a:t>Protéobactéries</a:t>
            </a:r>
            <a:r>
              <a:rPr lang="fr-FR" sz="5100" b="1" dirty="0" smtClean="0">
                <a:latin typeface="Times New Roman" pitchFamily="18" charset="0"/>
                <a:cs typeface="Times New Roman" pitchFamily="18" charset="0"/>
              </a:rPr>
              <a:t>   (  Bactéries à Gram négatif)</a:t>
            </a:r>
          </a:p>
          <a:p>
            <a:pPr>
              <a:buNone/>
            </a:pPr>
            <a:endParaRPr lang="fr-FR" sz="5100" dirty="0" smtClean="0">
              <a:latin typeface="Times New Roman" pitchFamily="18" charset="0"/>
              <a:cs typeface="Times New Roman" pitchFamily="18" charset="0"/>
            </a:endParaRPr>
          </a:p>
          <a:p>
            <a:r>
              <a:rPr lang="fr-FR" sz="5100" b="1" u="sng" cap="all" dirty="0" smtClean="0">
                <a:latin typeface="Times New Roman" pitchFamily="18" charset="0"/>
                <a:cs typeface="Times New Roman" pitchFamily="18" charset="0"/>
              </a:rPr>
              <a:t>Volume III</a:t>
            </a:r>
            <a:r>
              <a:rPr lang="fr-FR" sz="5100" u="sng" cap="all" dirty="0" smtClean="0">
                <a:latin typeface="Times New Roman" pitchFamily="18" charset="0"/>
                <a:cs typeface="Times New Roman" pitchFamily="18" charset="0"/>
              </a:rPr>
              <a:t>.</a:t>
            </a:r>
            <a:endParaRPr lang="fr-FR" sz="5100" dirty="0" smtClean="0">
              <a:latin typeface="Times New Roman" pitchFamily="18" charset="0"/>
              <a:cs typeface="Times New Roman" pitchFamily="18" charset="0"/>
            </a:endParaRPr>
          </a:p>
          <a:p>
            <a:r>
              <a:rPr lang="fr-FR" sz="5100" b="1" dirty="0" smtClean="0">
                <a:latin typeface="Times New Roman" pitchFamily="18" charset="0"/>
                <a:cs typeface="Times New Roman" pitchFamily="18" charset="0"/>
              </a:rPr>
              <a:t> Bactéries à Gram positif pauvres en GC%</a:t>
            </a:r>
          </a:p>
          <a:p>
            <a:pPr>
              <a:buNone/>
            </a:pPr>
            <a:r>
              <a:rPr lang="fr-FR" sz="5100" b="1" dirty="0" smtClean="0">
                <a:latin typeface="Times New Roman" pitchFamily="18" charset="0"/>
                <a:cs typeface="Times New Roman" pitchFamily="18" charset="0"/>
              </a:rPr>
              <a:t> </a:t>
            </a:r>
            <a:endParaRPr lang="fr-FR" sz="5100" dirty="0" smtClean="0">
              <a:latin typeface="Times New Roman" pitchFamily="18" charset="0"/>
              <a:cs typeface="Times New Roman" pitchFamily="18" charset="0"/>
            </a:endParaRPr>
          </a:p>
          <a:p>
            <a:r>
              <a:rPr lang="fr-FR" sz="5100" b="1" u="sng" cap="all" dirty="0" smtClean="0">
                <a:latin typeface="Times New Roman" pitchFamily="18" charset="0"/>
                <a:cs typeface="Times New Roman" pitchFamily="18" charset="0"/>
              </a:rPr>
              <a:t>Volume IV</a:t>
            </a:r>
            <a:r>
              <a:rPr lang="fr-FR" sz="5100" cap="all" dirty="0" smtClean="0">
                <a:latin typeface="Times New Roman" pitchFamily="18" charset="0"/>
                <a:cs typeface="Times New Roman" pitchFamily="18" charset="0"/>
              </a:rPr>
              <a:t>.</a:t>
            </a:r>
            <a:endParaRPr lang="fr-FR" sz="5100" dirty="0" smtClean="0">
              <a:latin typeface="Times New Roman" pitchFamily="18" charset="0"/>
              <a:cs typeface="Times New Roman" pitchFamily="18" charset="0"/>
            </a:endParaRPr>
          </a:p>
          <a:p>
            <a:r>
              <a:rPr lang="fr-FR" sz="5100" dirty="0" smtClean="0">
                <a:latin typeface="Times New Roman" pitchFamily="18" charset="0"/>
                <a:cs typeface="Times New Roman" pitchFamily="18" charset="0"/>
              </a:rPr>
              <a:t> </a:t>
            </a:r>
            <a:r>
              <a:rPr lang="fr-FR" sz="5100" b="1" dirty="0" smtClean="0">
                <a:latin typeface="Times New Roman" pitchFamily="18" charset="0"/>
                <a:cs typeface="Times New Roman" pitchFamily="18" charset="0"/>
              </a:rPr>
              <a:t>Bactéries riches en GC%</a:t>
            </a:r>
            <a:endParaRPr lang="fr-FR" sz="5100" dirty="0" smtClean="0">
              <a:latin typeface="Times New Roman" pitchFamily="18" charset="0"/>
              <a:cs typeface="Times New Roman" pitchFamily="18" charset="0"/>
            </a:endParaRPr>
          </a:p>
          <a:p>
            <a:r>
              <a:rPr lang="fr-FR" sz="5100" b="1" dirty="0" smtClean="0">
                <a:latin typeface="Times New Roman" pitchFamily="18" charset="0"/>
                <a:cs typeface="Times New Roman" pitchFamily="18" charset="0"/>
              </a:rPr>
              <a:t> </a:t>
            </a:r>
            <a:endParaRPr lang="fr-FR" sz="5100" dirty="0" smtClean="0">
              <a:latin typeface="Times New Roman" pitchFamily="18" charset="0"/>
              <a:cs typeface="Times New Roman" pitchFamily="18" charset="0"/>
            </a:endParaRPr>
          </a:p>
          <a:p>
            <a:r>
              <a:rPr lang="fr-FR" sz="5100" b="1" u="sng" cap="all" dirty="0" smtClean="0">
                <a:latin typeface="Times New Roman" pitchFamily="18" charset="0"/>
                <a:cs typeface="Times New Roman" pitchFamily="18" charset="0"/>
              </a:rPr>
              <a:t>Volume V</a:t>
            </a:r>
            <a:r>
              <a:rPr lang="fr-FR" sz="5100" u="sng" cap="all" dirty="0" smtClean="0">
                <a:latin typeface="Times New Roman" pitchFamily="18" charset="0"/>
                <a:cs typeface="Times New Roman" pitchFamily="18" charset="0"/>
              </a:rPr>
              <a:t>.  </a:t>
            </a:r>
            <a:endParaRPr lang="fr-FR" sz="5100" dirty="0" smtClean="0">
              <a:latin typeface="Times New Roman" pitchFamily="18" charset="0"/>
              <a:cs typeface="Times New Roman" pitchFamily="18" charset="0"/>
            </a:endParaRPr>
          </a:p>
          <a:p>
            <a:r>
              <a:rPr lang="fr-FR" sz="5100" b="1" dirty="0" err="1" smtClean="0">
                <a:latin typeface="Times New Roman" pitchFamily="18" charset="0"/>
                <a:cs typeface="Times New Roman" pitchFamily="18" charset="0"/>
              </a:rPr>
              <a:t>Planctomyces</a:t>
            </a:r>
            <a:r>
              <a:rPr lang="fr-FR" sz="5100" b="1" dirty="0" smtClean="0">
                <a:latin typeface="Times New Roman" pitchFamily="18" charset="0"/>
                <a:cs typeface="Times New Roman" pitchFamily="18" charset="0"/>
              </a:rPr>
              <a:t>, </a:t>
            </a:r>
            <a:r>
              <a:rPr lang="fr-FR" sz="5100" b="1" dirty="0" err="1" smtClean="0">
                <a:latin typeface="Times New Roman" pitchFamily="18" charset="0"/>
                <a:cs typeface="Times New Roman" pitchFamily="18" charset="0"/>
              </a:rPr>
              <a:t>Spirochetes</a:t>
            </a:r>
            <a:r>
              <a:rPr lang="fr-FR" sz="5100" b="1" dirty="0" smtClean="0">
                <a:latin typeface="Times New Roman" pitchFamily="18" charset="0"/>
                <a:cs typeface="Times New Roman" pitchFamily="18" charset="0"/>
              </a:rPr>
              <a:t>, </a:t>
            </a:r>
            <a:r>
              <a:rPr lang="fr-FR" sz="5100" b="1" dirty="0" err="1" smtClean="0">
                <a:latin typeface="Times New Roman" pitchFamily="18" charset="0"/>
                <a:cs typeface="Times New Roman" pitchFamily="18" charset="0"/>
              </a:rPr>
              <a:t>Fibrobactéries</a:t>
            </a:r>
            <a:r>
              <a:rPr lang="fr-FR" sz="5100" b="1" dirty="0" smtClean="0">
                <a:latin typeface="Times New Roman" pitchFamily="18" charset="0"/>
                <a:cs typeface="Times New Roman" pitchFamily="18" charset="0"/>
              </a:rPr>
              <a:t>, </a:t>
            </a:r>
            <a:r>
              <a:rPr lang="fr-FR" sz="5100" b="1" dirty="0" err="1" smtClean="0">
                <a:latin typeface="Times New Roman" pitchFamily="18" charset="0"/>
                <a:cs typeface="Times New Roman" pitchFamily="18" charset="0"/>
              </a:rPr>
              <a:t>Bactéroïdes</a:t>
            </a:r>
            <a:r>
              <a:rPr lang="fr-FR" sz="5100" b="1" dirty="0" smtClean="0">
                <a:latin typeface="Times New Roman" pitchFamily="18" charset="0"/>
                <a:cs typeface="Times New Roman" pitchFamily="18" charset="0"/>
              </a:rPr>
              <a:t> et </a:t>
            </a:r>
            <a:r>
              <a:rPr lang="fr-FR" sz="5100" b="1" dirty="0" err="1" smtClean="0">
                <a:latin typeface="Times New Roman" pitchFamily="18" charset="0"/>
                <a:cs typeface="Times New Roman" pitchFamily="18" charset="0"/>
              </a:rPr>
              <a:t>Fusobactéries</a:t>
            </a:r>
            <a:r>
              <a:rPr lang="fr-FR" sz="5100" b="1" dirty="0" smtClean="0">
                <a:latin typeface="Times New Roman" pitchFamily="18" charset="0"/>
                <a:cs typeface="Times New Roman" pitchFamily="18" charset="0"/>
              </a:rPr>
              <a:t>..</a:t>
            </a:r>
            <a:endParaRPr lang="fr-FR" sz="5100" dirty="0" smtClean="0">
              <a:latin typeface="Times New Roman" pitchFamily="18" charset="0"/>
              <a:cs typeface="Times New Roman" pitchFamily="18" charset="0"/>
            </a:endParaRPr>
          </a:p>
          <a:p>
            <a:endParaRPr lang="fr-FR"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r>
              <a:rPr lang="fr-FR" sz="3100" b="1" dirty="0" smtClean="0"/>
              <a:t/>
            </a:r>
            <a:br>
              <a:rPr lang="fr-FR" sz="3100" b="1" dirty="0" smtClean="0"/>
            </a:br>
            <a:r>
              <a:rPr lang="fr-FR" sz="3100" b="1" dirty="0" smtClean="0"/>
              <a:t/>
            </a:r>
            <a:br>
              <a:rPr lang="fr-FR" sz="3100" b="1" dirty="0" smtClean="0"/>
            </a:br>
            <a:r>
              <a:rPr lang="fr-FR" sz="3100" b="1" dirty="0" smtClean="0">
                <a:solidFill>
                  <a:srgbClr val="FF0000"/>
                </a:solidFill>
              </a:rPr>
              <a:t>LES MICROORGANISMES  IMPLIQUES dans les fermentations industrielles  </a:t>
            </a:r>
            <a:r>
              <a:rPr lang="fr-FR" sz="3100" dirty="0" smtClean="0">
                <a:solidFill>
                  <a:srgbClr val="FF0000"/>
                </a:solidFill>
              </a:rPr>
              <a:t> </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b="1" dirty="0" smtClean="0"/>
              <a:t>Procaryotes :  </a:t>
            </a:r>
            <a:r>
              <a:rPr lang="fr-FR" b="1" dirty="0" err="1" smtClean="0"/>
              <a:t>Bactéria</a:t>
            </a:r>
            <a:r>
              <a:rPr lang="fr-FR" b="1" dirty="0" smtClean="0"/>
              <a:t> ,  </a:t>
            </a:r>
            <a:r>
              <a:rPr lang="fr-FR" b="1" dirty="0" err="1" smtClean="0"/>
              <a:t>Archea</a:t>
            </a:r>
            <a:endParaRPr lang="fr-FR" b="1" dirty="0" smtClean="0"/>
          </a:p>
          <a:p>
            <a:r>
              <a:rPr lang="fr-FR" b="1" dirty="0" smtClean="0"/>
              <a:t>Eucaryotes :  champignons (levures et moisissures)</a:t>
            </a:r>
          </a:p>
          <a:p>
            <a:r>
              <a:rPr lang="fr-FR" b="1" dirty="0" smtClean="0"/>
              <a:t>Toutes  les classes du domaine </a:t>
            </a:r>
            <a:r>
              <a:rPr lang="fr-FR" b="1" dirty="0" err="1" smtClean="0"/>
              <a:t>bacteria</a:t>
            </a:r>
            <a:r>
              <a:rPr lang="fr-FR" b="1" dirty="0" smtClean="0"/>
              <a:t> sont concernées (Gram positifs : </a:t>
            </a:r>
            <a:r>
              <a:rPr lang="fr-FR" b="1" dirty="0" err="1" smtClean="0"/>
              <a:t>Bacillaceae</a:t>
            </a:r>
            <a:r>
              <a:rPr lang="fr-FR" b="1" dirty="0" smtClean="0"/>
              <a:t>, </a:t>
            </a:r>
            <a:r>
              <a:rPr lang="fr-FR" b="1" dirty="0" err="1" smtClean="0"/>
              <a:t>Lactobacillaceae</a:t>
            </a:r>
            <a:r>
              <a:rPr lang="fr-FR" b="1" dirty="0" smtClean="0"/>
              <a:t>, </a:t>
            </a:r>
            <a:r>
              <a:rPr lang="fr-FR" b="1" dirty="0" err="1" smtClean="0"/>
              <a:t>Micrococcacea</a:t>
            </a:r>
            <a:r>
              <a:rPr lang="fr-FR" b="1" dirty="0" smtClean="0"/>
              <a:t>, </a:t>
            </a:r>
            <a:r>
              <a:rPr lang="fr-FR" b="1" dirty="0" err="1" smtClean="0"/>
              <a:t>actinobactéries</a:t>
            </a:r>
            <a:r>
              <a:rPr lang="fr-FR" b="1" dirty="0" smtClean="0"/>
              <a:t> etc.. </a:t>
            </a:r>
            <a:r>
              <a:rPr lang="en-US" b="1" dirty="0" smtClean="0"/>
              <a:t>Gram </a:t>
            </a:r>
            <a:r>
              <a:rPr lang="en-US" b="1" dirty="0" err="1" smtClean="0"/>
              <a:t>négatives</a:t>
            </a:r>
            <a:r>
              <a:rPr lang="en-US" b="1" dirty="0" smtClean="0"/>
              <a:t> , : </a:t>
            </a:r>
            <a:r>
              <a:rPr lang="en-US" b="1" dirty="0" err="1" smtClean="0"/>
              <a:t>pseudomonadaceae</a:t>
            </a:r>
            <a:r>
              <a:rPr lang="en-US" b="1" dirty="0" smtClean="0"/>
              <a:t>…</a:t>
            </a:r>
            <a:endParaRPr lang="fr-FR" b="1" dirty="0" smtClean="0"/>
          </a:p>
          <a:p>
            <a:r>
              <a:rPr lang="en-US" b="1" dirty="0" err="1" smtClean="0"/>
              <a:t>Cyanobacteria</a:t>
            </a:r>
            <a:r>
              <a:rPr lang="en-US" b="1" dirty="0" smtClean="0"/>
              <a:t> : </a:t>
            </a:r>
            <a:r>
              <a:rPr lang="en-US" b="1" dirty="0" err="1" smtClean="0"/>
              <a:t>Algues</a:t>
            </a:r>
            <a:r>
              <a:rPr lang="en-US" b="1" dirty="0" smtClean="0"/>
              <a:t> </a:t>
            </a:r>
            <a:r>
              <a:rPr lang="en-US" b="1" dirty="0" err="1" smtClean="0"/>
              <a:t>microscopiques</a:t>
            </a:r>
            <a:r>
              <a:rPr lang="en-US" b="1" dirty="0" smtClean="0"/>
              <a:t> (</a:t>
            </a:r>
            <a:r>
              <a:rPr lang="en-US" b="1" dirty="0" err="1" smtClean="0"/>
              <a:t>spirulines</a:t>
            </a:r>
            <a:r>
              <a:rPr lang="en-US" b="1" dirty="0" smtClean="0"/>
              <a:t>)</a:t>
            </a:r>
            <a:endParaRPr lang="fr-FR" dirty="0" smtClean="0"/>
          </a:p>
          <a:p>
            <a:r>
              <a:rPr lang="en-US" b="1" dirty="0" err="1" smtClean="0"/>
              <a:t>Bacteries</a:t>
            </a:r>
            <a:r>
              <a:rPr lang="en-US" b="1" dirty="0" smtClean="0"/>
              <a:t> </a:t>
            </a:r>
            <a:r>
              <a:rPr lang="en-US" b="1" dirty="0" err="1" smtClean="0"/>
              <a:t>hyperthermophiles</a:t>
            </a:r>
            <a:r>
              <a:rPr lang="en-US" dirty="0" smtClean="0"/>
              <a:t> : </a:t>
            </a:r>
            <a:r>
              <a:rPr lang="en-US" b="1" dirty="0" err="1" smtClean="0"/>
              <a:t>thermus</a:t>
            </a:r>
            <a:r>
              <a:rPr lang="en-US" b="1" dirty="0" smtClean="0"/>
              <a:t>, </a:t>
            </a:r>
            <a:r>
              <a:rPr lang="en-US" b="1" dirty="0" err="1" smtClean="0"/>
              <a:t>thermotoga</a:t>
            </a:r>
            <a:r>
              <a:rPr lang="en-US" b="1" dirty="0" smtClean="0"/>
              <a:t> (</a:t>
            </a:r>
            <a:r>
              <a:rPr lang="en-US" b="1" i="1" dirty="0" err="1" smtClean="0"/>
              <a:t>Thermus</a:t>
            </a:r>
            <a:r>
              <a:rPr lang="en-US" b="1" i="1" dirty="0" smtClean="0"/>
              <a:t> </a:t>
            </a:r>
            <a:r>
              <a:rPr lang="en-US" b="1" i="1" dirty="0" err="1" smtClean="0"/>
              <a:t>aquaticus</a:t>
            </a:r>
            <a:r>
              <a:rPr lang="en-US" b="1" i="1" dirty="0" smtClean="0"/>
              <a:t> </a:t>
            </a:r>
            <a:r>
              <a:rPr lang="en-US" b="1" dirty="0" smtClean="0"/>
              <a:t>: </a:t>
            </a:r>
            <a:r>
              <a:rPr lang="en-US" b="1" dirty="0" err="1" smtClean="0"/>
              <a:t>taq</a:t>
            </a:r>
            <a:r>
              <a:rPr lang="en-US" b="1" dirty="0" smtClean="0"/>
              <a:t> polymerase)</a:t>
            </a:r>
            <a:endParaRPr lang="fr-FR" b="1" dirty="0" smtClean="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r>
              <a:rPr lang="fr-FR" b="1" dirty="0" err="1" smtClean="0"/>
              <a:t>Actinobacteria</a:t>
            </a:r>
            <a:r>
              <a:rPr lang="fr-FR" b="1" dirty="0" smtClean="0"/>
              <a:t>  (actinomycètes</a:t>
            </a:r>
            <a:r>
              <a:rPr lang="fr-FR" dirty="0" smtClean="0"/>
              <a:t>) Mo  producteurs d’antibiotiques et d’enzymes industrielles</a:t>
            </a:r>
          </a:p>
          <a:p>
            <a:r>
              <a:rPr lang="fr-FR" dirty="0" smtClean="0"/>
              <a:t> </a:t>
            </a:r>
            <a:r>
              <a:rPr lang="fr-FR" dirty="0" err="1" smtClean="0"/>
              <a:t>streptomyces</a:t>
            </a:r>
            <a:r>
              <a:rPr lang="fr-FR" dirty="0" smtClean="0"/>
              <a:t> le plus connu</a:t>
            </a:r>
          </a:p>
          <a:p>
            <a:r>
              <a:rPr lang="fr-FR" dirty="0" smtClean="0"/>
              <a:t>Isolement et sélection des actinomycètes producteurs d’antibiotiques</a:t>
            </a:r>
          </a:p>
          <a:p>
            <a:r>
              <a:rPr lang="fr-FR" dirty="0" smtClean="0"/>
              <a:t>Les différents milieux et les techniques de sélection</a:t>
            </a:r>
          </a:p>
          <a:p>
            <a:r>
              <a:rPr lang="fr-FR" dirty="0" smtClean="0"/>
              <a:t>Recherche de nouvelles molécules antibiotiques</a:t>
            </a:r>
          </a:p>
          <a:p>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en-US" b="1" dirty="0" err="1" smtClean="0"/>
              <a:t>Archea</a:t>
            </a:r>
            <a:r>
              <a:rPr lang="en-US" b="1" dirty="0" smtClean="0"/>
              <a:t>  : </a:t>
            </a:r>
            <a:r>
              <a:rPr lang="en-US" b="1" dirty="0" err="1" smtClean="0"/>
              <a:t>Mcroorganismes</a:t>
            </a:r>
            <a:r>
              <a:rPr lang="en-US" b="1" dirty="0" smtClean="0"/>
              <a:t> </a:t>
            </a:r>
            <a:r>
              <a:rPr lang="en-US" b="1" dirty="0" err="1" smtClean="0"/>
              <a:t>extremophiles</a:t>
            </a:r>
            <a:r>
              <a:rPr lang="en-US" dirty="0" smtClean="0"/>
              <a:t> ,</a:t>
            </a:r>
            <a:endParaRPr lang="fr-FR" dirty="0" smtClean="0"/>
          </a:p>
          <a:p>
            <a:r>
              <a:rPr lang="en-US" dirty="0" smtClean="0"/>
              <a:t> </a:t>
            </a:r>
            <a:r>
              <a:rPr lang="en-US" dirty="0" err="1" smtClean="0"/>
              <a:t>Hyperthermophiles</a:t>
            </a:r>
            <a:r>
              <a:rPr lang="en-US" dirty="0" smtClean="0"/>
              <a:t>   </a:t>
            </a:r>
            <a:r>
              <a:rPr lang="en-US" dirty="0" err="1" smtClean="0"/>
              <a:t>pyrococcus</a:t>
            </a:r>
            <a:r>
              <a:rPr lang="en-US" dirty="0" smtClean="0"/>
              <a:t> : </a:t>
            </a:r>
            <a:r>
              <a:rPr lang="en-US" dirty="0" err="1" smtClean="0"/>
              <a:t>producteurs</a:t>
            </a:r>
            <a:r>
              <a:rPr lang="en-US" dirty="0" smtClean="0"/>
              <a:t> </a:t>
            </a:r>
            <a:r>
              <a:rPr lang="en-US" dirty="0" err="1" smtClean="0"/>
              <a:t>d’extremoenzymes</a:t>
            </a:r>
            <a:r>
              <a:rPr lang="en-US" dirty="0" smtClean="0"/>
              <a:t> (proteases ,amylases, </a:t>
            </a:r>
            <a:endParaRPr lang="fr-FR" dirty="0" smtClean="0"/>
          </a:p>
          <a:p>
            <a:r>
              <a:rPr lang="en-US" dirty="0" err="1" smtClean="0"/>
              <a:t>Hyperhalophiles</a:t>
            </a:r>
            <a:r>
              <a:rPr lang="en-US" dirty="0" smtClean="0"/>
              <a:t> :  </a:t>
            </a:r>
            <a:r>
              <a:rPr lang="en-US" dirty="0" err="1" smtClean="0"/>
              <a:t>halococcus</a:t>
            </a:r>
            <a:r>
              <a:rPr lang="en-US" dirty="0" smtClean="0"/>
              <a:t> , </a:t>
            </a:r>
            <a:r>
              <a:rPr lang="en-US" dirty="0" err="1" smtClean="0"/>
              <a:t>halobacter</a:t>
            </a:r>
            <a:r>
              <a:rPr lang="en-US" dirty="0" smtClean="0"/>
              <a:t>, </a:t>
            </a:r>
            <a:r>
              <a:rPr lang="en-US" dirty="0" err="1" smtClean="0"/>
              <a:t>producteurs</a:t>
            </a:r>
            <a:r>
              <a:rPr lang="en-US" dirty="0" smtClean="0"/>
              <a:t> </a:t>
            </a:r>
            <a:r>
              <a:rPr lang="en-US" dirty="0" err="1" smtClean="0"/>
              <a:t>d’halocines</a:t>
            </a:r>
            <a:r>
              <a:rPr lang="en-US" dirty="0" smtClean="0"/>
              <a:t> </a:t>
            </a:r>
            <a:endParaRPr lang="fr-FR" dirty="0" smtClean="0"/>
          </a:p>
          <a:p>
            <a:r>
              <a:rPr lang="fr-FR" dirty="0" smtClean="0"/>
              <a:t>Intéressants pour les propriétés spécifiques de leurs métabolites</a:t>
            </a:r>
          </a:p>
          <a:p>
            <a:pPr>
              <a:buNone/>
            </a:pPr>
            <a:endParaRPr lang="fr-FR" b="1" dirty="0" smtClean="0"/>
          </a:p>
          <a:p>
            <a:r>
              <a:rPr lang="fr-FR" b="1" dirty="0" smtClean="0"/>
              <a:t>Bactéries photosynthétiques, cyanobactéries  ou algues microscopiques</a:t>
            </a:r>
            <a:r>
              <a:rPr lang="fr-FR" dirty="0" smtClean="0"/>
              <a:t> ; genre </a:t>
            </a:r>
            <a:r>
              <a:rPr lang="fr-FR" dirty="0" err="1" smtClean="0"/>
              <a:t>spirulina</a:t>
            </a:r>
            <a:r>
              <a:rPr lang="fr-FR" dirty="0" smtClean="0"/>
              <a:t> , production de biomasse alimentaire et de </a:t>
            </a:r>
            <a:r>
              <a:rPr lang="fr-FR" dirty="0" err="1" smtClean="0"/>
              <a:t>metabolites</a:t>
            </a:r>
            <a:endParaRPr lang="fr-F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Times New Roman" pitchFamily="18" charset="0"/>
                <a:cs typeface="Times New Roman" pitchFamily="18" charset="0"/>
              </a:rPr>
              <a:t>EUCARYOTES</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normAutofit fontScale="77500" lnSpcReduction="20000"/>
          </a:bodyPr>
          <a:lstStyle/>
          <a:p>
            <a:pPr>
              <a:buNone/>
            </a:pPr>
            <a:r>
              <a:rPr lang="fr-FR" b="1" dirty="0" smtClean="0">
                <a:latin typeface="Times New Roman" pitchFamily="18" charset="0"/>
                <a:cs typeface="Times New Roman" pitchFamily="18" charset="0"/>
              </a:rPr>
              <a:t>Champignons :  Levures et moisissures  </a:t>
            </a:r>
          </a:p>
          <a:p>
            <a:endParaRPr lang="fr-FR" dirty="0" smtClean="0"/>
          </a:p>
          <a:p>
            <a:r>
              <a:rPr lang="fr-FR" dirty="0" smtClean="0"/>
              <a:t> </a:t>
            </a:r>
            <a:r>
              <a:rPr lang="fr-FR" dirty="0" smtClean="0">
                <a:latin typeface="Times New Roman" pitchFamily="18" charset="0"/>
                <a:cs typeface="Times New Roman" pitchFamily="18" charset="0"/>
              </a:rPr>
              <a:t>Fabrications traditionnelles : pain , vin, bière  levure de boulangerie.</a:t>
            </a:r>
          </a:p>
          <a:p>
            <a:r>
              <a:rPr lang="fr-FR" dirty="0" err="1" smtClean="0">
                <a:latin typeface="Times New Roman" pitchFamily="18" charset="0"/>
                <a:cs typeface="Times New Roman" pitchFamily="18" charset="0"/>
              </a:rPr>
              <a:t>Proteines</a:t>
            </a:r>
            <a:r>
              <a:rPr lang="fr-FR" dirty="0" smtClean="0">
                <a:latin typeface="Times New Roman" pitchFamily="18" charset="0"/>
                <a:cs typeface="Times New Roman" pitchFamily="18" charset="0"/>
              </a:rPr>
              <a:t> d’organismes </a:t>
            </a:r>
            <a:r>
              <a:rPr lang="fr-FR" dirty="0" err="1" smtClean="0">
                <a:latin typeface="Times New Roman" pitchFamily="18" charset="0"/>
                <a:cs typeface="Times New Roman" pitchFamily="18" charset="0"/>
              </a:rPr>
              <a:t>unicellullaires</a:t>
            </a:r>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Lipides microbiens</a:t>
            </a:r>
          </a:p>
          <a:p>
            <a:r>
              <a:rPr lang="fr-FR" dirty="0" err="1" smtClean="0">
                <a:latin typeface="Times New Roman" pitchFamily="18" charset="0"/>
                <a:cs typeface="Times New Roman" pitchFamily="18" charset="0"/>
              </a:rPr>
              <a:t>Mycoproteines</a:t>
            </a:r>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Métabolites : enzymes , antibiotiques , polysaccharides..</a:t>
            </a:r>
          </a:p>
          <a:p>
            <a:r>
              <a:rPr lang="fr-FR" dirty="0" smtClean="0">
                <a:latin typeface="Times New Roman" pitchFamily="18" charset="0"/>
                <a:cs typeface="Times New Roman" pitchFamily="18" charset="0"/>
              </a:rPr>
              <a:t>Genres levures :saccharomyces, </a:t>
            </a:r>
            <a:r>
              <a:rPr lang="fr-FR" dirty="0" err="1" smtClean="0">
                <a:latin typeface="Times New Roman" pitchFamily="18" charset="0"/>
                <a:cs typeface="Times New Roman" pitchFamily="18" charset="0"/>
              </a:rPr>
              <a:t>Kluyveromyces</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Hansenula</a:t>
            </a:r>
            <a:r>
              <a:rPr lang="fr-FR" dirty="0" smtClean="0">
                <a:latin typeface="Times New Roman" pitchFamily="18" charset="0"/>
                <a:cs typeface="Times New Roman" pitchFamily="18" charset="0"/>
              </a:rPr>
              <a:t>, Candida, </a:t>
            </a:r>
            <a:r>
              <a:rPr lang="fr-FR" dirty="0" err="1" smtClean="0">
                <a:latin typeface="Times New Roman" pitchFamily="18" charset="0"/>
                <a:cs typeface="Times New Roman" pitchFamily="18" charset="0"/>
              </a:rPr>
              <a:t>pichia</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etc</a:t>
            </a:r>
            <a:r>
              <a:rPr lang="fr-FR" dirty="0" smtClean="0">
                <a:latin typeface="Times New Roman" pitchFamily="18" charset="0"/>
                <a:cs typeface="Times New Roman" pitchFamily="18" charset="0"/>
              </a:rPr>
              <a:t>…</a:t>
            </a:r>
          </a:p>
          <a:p>
            <a:r>
              <a:rPr lang="fr-FR" dirty="0" smtClean="0">
                <a:latin typeface="Times New Roman" pitchFamily="18" charset="0"/>
                <a:cs typeface="Times New Roman" pitchFamily="18" charset="0"/>
              </a:rPr>
              <a:t>Genres Moisissures ; Penicillium, </a:t>
            </a:r>
            <a:r>
              <a:rPr lang="fr-FR" dirty="0" err="1" smtClean="0">
                <a:latin typeface="Times New Roman" pitchFamily="18" charset="0"/>
                <a:cs typeface="Times New Roman" pitchFamily="18" charset="0"/>
              </a:rPr>
              <a:t>Fusarium</a:t>
            </a:r>
            <a:r>
              <a:rPr lang="fr-FR" dirty="0" smtClean="0">
                <a:latin typeface="Times New Roman" pitchFamily="18" charset="0"/>
                <a:cs typeface="Times New Roman" pitchFamily="18" charset="0"/>
              </a:rPr>
              <a:t>, Aspergillus etc..</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2266</TotalTime>
  <Words>1264</Words>
  <Application>Microsoft Office PowerPoint</Application>
  <PresentationFormat>Affichage à l'écran (4:3)</PresentationFormat>
  <Paragraphs>273</Paragraphs>
  <Slides>43</Slides>
  <Notes>2</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Thème Office</vt:lpstr>
      <vt:lpstr>Diapositive 1</vt:lpstr>
      <vt:lpstr>Rappel de Classification phylogénique Bactérienne </vt:lpstr>
      <vt:lpstr> LE REGNE DES PROCARYOTES CLASSIFICATION PHENOTYPIQUE</vt:lpstr>
      <vt:lpstr>CLASSIFICATION  PHYLOGENIQUE</vt:lpstr>
      <vt:lpstr>Le règne   procaryotae  comprend 02 domaines : Bacteria et  Archeae . il est subdivisé en 05 volumes : </vt:lpstr>
      <vt:lpstr>  LES MICROORGANISMES  IMPLIQUES dans les fermentations industrielles    </vt:lpstr>
      <vt:lpstr>Diapositive 7</vt:lpstr>
      <vt:lpstr>Diapositive 8</vt:lpstr>
      <vt:lpstr>EUCARYOTES</vt:lpstr>
      <vt:lpstr>Diapositive 10</vt:lpstr>
      <vt:lpstr>Diapositive 11</vt:lpstr>
      <vt:lpstr>Diapositive 12</vt:lpstr>
      <vt:lpstr>AMELIORATION  :  </vt:lpstr>
      <vt:lpstr> MUTATION </vt:lpstr>
      <vt:lpstr>Cas de Pénicillium  chrysogenum</vt:lpstr>
      <vt:lpstr>Diapositive 16</vt:lpstr>
      <vt:lpstr>Diapositive 17</vt:lpstr>
      <vt:lpstr>Exemples d’améliorations par génie génétique</vt:lpstr>
      <vt:lpstr>AMYLASES THERMORESITANTES</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  Actinomycètes  signifie:  « champignons rayonnants ». Ce sont en fait des bactéries qui développent des filaments très fins 0,5 µm tout autour de la spore d'origine.    </vt:lpstr>
      <vt:lpstr>Ce sont des MO  d’importance industrielle</vt:lpstr>
      <vt:lpstr>Diapositive 32</vt:lpstr>
      <vt:lpstr>ISOLEMENT   agents sélectifs</vt:lpstr>
      <vt:lpstr>Diapositive 34</vt:lpstr>
      <vt:lpstr>Diapositive 35</vt:lpstr>
      <vt:lpstr>  TECHNIQUE DE SELECTION:  ANTAGONISME, ANTIBIOGRAPHIE  </vt:lpstr>
      <vt:lpstr>Diapositive 37</vt:lpstr>
      <vt:lpstr>Diapositive 38</vt:lpstr>
      <vt:lpstr>Test des cylindres d’agar  sur Micrococcus luteus</vt:lpstr>
      <vt:lpstr>Test des stries croisées </vt:lpstr>
      <vt:lpstr>Diapositive 41</vt:lpstr>
      <vt:lpstr>       </vt:lpstr>
      <vt:lpstr>Technique des puits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Toshiba</dc:creator>
  <cp:lastModifiedBy>VMI</cp:lastModifiedBy>
  <cp:revision>196</cp:revision>
  <dcterms:created xsi:type="dcterms:W3CDTF">2010-04-14T08:23:37Z</dcterms:created>
  <dcterms:modified xsi:type="dcterms:W3CDTF">2024-04-04T14:13:13Z</dcterms:modified>
</cp:coreProperties>
</file>