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7" r:id="rId7"/>
    <p:sldId id="270" r:id="rId8"/>
    <p:sldId id="274" r:id="rId9"/>
    <p:sldId id="275" r:id="rId10"/>
    <p:sldId id="276" r:id="rId11"/>
    <p:sldId id="277" r:id="rId12"/>
    <p:sldId id="280" r:id="rId13"/>
    <p:sldId id="281" r:id="rId14"/>
    <p:sldId id="282" r:id="rId15"/>
    <p:sldId id="283" r:id="rId16"/>
    <p:sldId id="284" r:id="rId17"/>
    <p:sldId id="285" r:id="rId18"/>
    <p:sldId id="286" r:id="rId19"/>
    <p:sldId id="287" r:id="rId20"/>
    <p:sldId id="291" r:id="rId21"/>
    <p:sldId id="292" r:id="rId22"/>
    <p:sldId id="294" r:id="rId23"/>
    <p:sldId id="295" r:id="rId24"/>
    <p:sldId id="296" r:id="rId25"/>
    <p:sldId id="297" r:id="rId26"/>
    <p:sldId id="298" r:id="rId27"/>
    <p:sldId id="299" r:id="rId28"/>
    <p:sldId id="303" r:id="rId29"/>
    <p:sldId id="304" r:id="rId30"/>
    <p:sldId id="305" r:id="rId31"/>
    <p:sldId id="306" r:id="rId32"/>
    <p:sldId id="309" r:id="rId33"/>
    <p:sldId id="310" r:id="rId34"/>
    <p:sldId id="311" r:id="rId35"/>
    <p:sldId id="312" r:id="rId36"/>
    <p:sldId id="313" r:id="rId37"/>
    <p:sldId id="314" r:id="rId38"/>
    <p:sldId id="315" r:id="rId39"/>
    <p:sldId id="317" r:id="rId40"/>
    <p:sldId id="318" r:id="rId41"/>
    <p:sldId id="319" r:id="rId42"/>
    <p:sldId id="320" r:id="rId43"/>
    <p:sldId id="323"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BFE56AF-73F2-4B18-AB3C-C0BC16A5B9B9}" type="datetimeFigureOut">
              <a:rPr lang="fr-FR" smtClean="0"/>
              <a:t>01/03/2021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8E9F91-D831-423B-AEFC-E61CF5BA5798}"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BFE56AF-73F2-4B18-AB3C-C0BC16A5B9B9}" type="datetimeFigureOut">
              <a:rPr lang="fr-FR" smtClean="0"/>
              <a:t>01/03/2021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8E9F91-D831-423B-AEFC-E61CF5BA5798}"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BFE56AF-73F2-4B18-AB3C-C0BC16A5B9B9}" type="datetimeFigureOut">
              <a:rPr lang="fr-FR" smtClean="0"/>
              <a:t>01/03/2021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8E9F91-D831-423B-AEFC-E61CF5BA5798}"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BFE56AF-73F2-4B18-AB3C-C0BC16A5B9B9}" type="datetimeFigureOut">
              <a:rPr lang="fr-FR" smtClean="0"/>
              <a:t>01/03/2021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8E9F91-D831-423B-AEFC-E61CF5BA5798}"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BFE56AF-73F2-4B18-AB3C-C0BC16A5B9B9}" type="datetimeFigureOut">
              <a:rPr lang="fr-FR" smtClean="0"/>
              <a:t>01/03/2021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8E9F91-D831-423B-AEFC-E61CF5BA5798}"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BFE56AF-73F2-4B18-AB3C-C0BC16A5B9B9}" type="datetimeFigureOut">
              <a:rPr lang="fr-FR" smtClean="0"/>
              <a:t>01/03/2021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D8E9F91-D831-423B-AEFC-E61CF5BA5798}"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BFE56AF-73F2-4B18-AB3C-C0BC16A5B9B9}" type="datetimeFigureOut">
              <a:rPr lang="fr-FR" smtClean="0"/>
              <a:t>01/03/2021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D8E9F91-D831-423B-AEFC-E61CF5BA5798}"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BFE56AF-73F2-4B18-AB3C-C0BC16A5B9B9}" type="datetimeFigureOut">
              <a:rPr lang="fr-FR" smtClean="0"/>
              <a:t>01/03/2021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D8E9F91-D831-423B-AEFC-E61CF5BA5798}"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BFE56AF-73F2-4B18-AB3C-C0BC16A5B9B9}" type="datetimeFigureOut">
              <a:rPr lang="fr-FR" smtClean="0"/>
              <a:t>01/03/2021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D8E9F91-D831-423B-AEFC-E61CF5BA5798}"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BFE56AF-73F2-4B18-AB3C-C0BC16A5B9B9}" type="datetimeFigureOut">
              <a:rPr lang="fr-FR" smtClean="0"/>
              <a:t>01/03/2021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D8E9F91-D831-423B-AEFC-E61CF5BA5798}"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BFE56AF-73F2-4B18-AB3C-C0BC16A5B9B9}" type="datetimeFigureOut">
              <a:rPr lang="fr-FR" smtClean="0"/>
              <a:t>01/03/2021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D8E9F91-D831-423B-AEFC-E61CF5BA5798}"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E56AF-73F2-4B18-AB3C-C0BC16A5B9B9}" type="datetimeFigureOut">
              <a:rPr lang="fr-FR" smtClean="0"/>
              <a:t>01/03/2021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E9F91-D831-423B-AEFC-E61CF5BA5798}"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Rappels sur la régulation de l’expression des gènes chez les eucaryotes</a:t>
            </a:r>
            <a:endParaRPr lang="fr-FR" dirty="0"/>
          </a:p>
        </p:txBody>
      </p:sp>
      <p:sp>
        <p:nvSpPr>
          <p:cNvPr id="3" name="Sous-titre 2"/>
          <p:cNvSpPr>
            <a:spLocks noGrp="1"/>
          </p:cNvSpPr>
          <p:nvPr>
            <p:ph type="subTitle" idx="1"/>
          </p:nvPr>
        </p:nvSpPr>
        <p:spPr/>
        <p:txBody>
          <a:bodyPr/>
          <a:lstStyle/>
          <a:p>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Picture 3"/>
          <p:cNvPicPr>
            <a:picLocks noChangeAspect="1" noChangeArrowheads="1"/>
          </p:cNvPicPr>
          <p:nvPr/>
        </p:nvPicPr>
        <p:blipFill>
          <a:blip r:embed="rId2" cstate="print"/>
          <a:srcRect/>
          <a:stretch>
            <a:fillRect/>
          </a:stretch>
        </p:blipFill>
        <p:spPr bwMode="auto">
          <a:xfrm>
            <a:off x="611560" y="385961"/>
            <a:ext cx="7858125" cy="57073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612845"/>
            <a:ext cx="8280920" cy="4401205"/>
          </a:xfrm>
          <a:prstGeom prst="rect">
            <a:avLst/>
          </a:prstGeom>
        </p:spPr>
        <p:txBody>
          <a:bodyPr wrap="square">
            <a:spAutoFit/>
          </a:bodyPr>
          <a:lstStyle/>
          <a:p>
            <a:r>
              <a:rPr lang="fr-FR" sz="2000" b="1" dirty="0" smtClean="0"/>
              <a:t>Séquences cis régulatrices et protéines </a:t>
            </a:r>
            <a:r>
              <a:rPr lang="fr-FR" sz="2000" b="1" dirty="0" err="1" smtClean="0"/>
              <a:t>trans</a:t>
            </a:r>
            <a:r>
              <a:rPr lang="fr-FR" sz="2000" b="1" dirty="0" smtClean="0"/>
              <a:t> régulatrices</a:t>
            </a:r>
          </a:p>
          <a:p>
            <a:endParaRPr lang="fr-FR" sz="2000" b="1" dirty="0" smtClean="0"/>
          </a:p>
          <a:p>
            <a:r>
              <a:rPr lang="fr-FR" sz="2000" dirty="0" smtClean="0"/>
              <a:t>2.1. Séquences cis régulatrices</a:t>
            </a:r>
          </a:p>
          <a:p>
            <a:r>
              <a:rPr lang="fr-FR" sz="2000" dirty="0" smtClean="0"/>
              <a:t>- promoteur : en amont du site d’initiation, motifs (CAAT, TATA…)</a:t>
            </a:r>
          </a:p>
          <a:p>
            <a:r>
              <a:rPr lang="fr-FR" sz="2000" dirty="0" smtClean="0"/>
              <a:t>- séquences activatrices ou modératrices :</a:t>
            </a:r>
          </a:p>
          <a:p>
            <a:r>
              <a:rPr lang="fr-FR" sz="2000" dirty="0" smtClean="0"/>
              <a:t>- localisation variable – nombreuses - parfois spécificité tissulaire</a:t>
            </a:r>
          </a:p>
          <a:p>
            <a:r>
              <a:rPr lang="fr-FR" sz="2000" dirty="0" smtClean="0"/>
              <a:t>- séquences de réponses RE : ERE, GRE, CRE, IRE…</a:t>
            </a:r>
          </a:p>
          <a:p>
            <a:r>
              <a:rPr lang="fr-FR" sz="2000" dirty="0" smtClean="0"/>
              <a:t>- combinaisons</a:t>
            </a:r>
          </a:p>
          <a:p>
            <a:endParaRPr lang="fr-FR" sz="2000" dirty="0" smtClean="0"/>
          </a:p>
          <a:p>
            <a:endParaRPr lang="fr-FR" sz="2000" dirty="0" smtClean="0"/>
          </a:p>
          <a:p>
            <a:r>
              <a:rPr lang="fr-FR" sz="2000" dirty="0" smtClean="0"/>
              <a:t>2.2. Protéines </a:t>
            </a:r>
            <a:r>
              <a:rPr lang="fr-FR" sz="2000" dirty="0" err="1" smtClean="0"/>
              <a:t>trans</a:t>
            </a:r>
            <a:r>
              <a:rPr lang="fr-FR" sz="2000" dirty="0" smtClean="0"/>
              <a:t> régulatrices: facteurs de transcription</a:t>
            </a:r>
          </a:p>
          <a:p>
            <a:r>
              <a:rPr lang="fr-FR" sz="2000" dirty="0" smtClean="0"/>
              <a:t>- généraux</a:t>
            </a:r>
          </a:p>
          <a:p>
            <a:r>
              <a:rPr lang="fr-FR" sz="2000" dirty="0" smtClean="0"/>
              <a:t>- spécifiques (</a:t>
            </a:r>
            <a:r>
              <a:rPr lang="fr-FR" sz="2000" dirty="0" err="1" smtClean="0"/>
              <a:t>tissus,stade</a:t>
            </a:r>
            <a:r>
              <a:rPr lang="fr-FR" sz="2000" dirty="0" smtClean="0"/>
              <a:t> de développement, …)</a:t>
            </a:r>
          </a:p>
          <a:p>
            <a:r>
              <a:rPr lang="fr-FR" sz="2000" dirty="0" smtClean="0"/>
              <a:t>- inductibles (</a:t>
            </a:r>
            <a:r>
              <a:rPr lang="fr-FR" sz="2000" dirty="0" err="1" smtClean="0"/>
              <a:t>phosphorylation,protéolyse</a:t>
            </a:r>
            <a:r>
              <a:rPr lang="fr-FR" sz="2000" dirty="0" smtClean="0"/>
              <a:t>, ligands…)</a:t>
            </a:r>
            <a:endParaRPr lang="fr-FR"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458669"/>
            <a:ext cx="9144000" cy="95410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0000"/>
                </a:solidFill>
                <a:effectLst/>
                <a:latin typeface="Times New Roman" pitchFamily="18" charset="0"/>
                <a:cs typeface="Times New Roman" pitchFamily="18" charset="0"/>
              </a:rPr>
              <a:t>Les éléments de régulation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Times New Roman" pitchFamily="18" charset="0"/>
                <a:cs typeface="Times New Roman" pitchFamily="18" charset="0"/>
              </a:rPr>
              <a:t>     . Ces séquences permettent d'adapter le niveau d'activité d'un gène aux besoins physiologiques et à l'état de différenciation de la cellule. Il existe deux types d'éléments de régulation, classés selon leur éloignement du site d'initiation de la transcription : les séquences proximales et les séquences distales.</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5" name="Rectangle 3"/>
          <p:cNvSpPr>
            <a:spLocks noChangeArrowheads="1"/>
          </p:cNvSpPr>
          <p:nvPr/>
        </p:nvSpPr>
        <p:spPr bwMode="auto">
          <a:xfrm>
            <a:off x="0" y="1757715"/>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0000"/>
                </a:solidFill>
                <a:effectLst/>
                <a:latin typeface="Times New Roman" pitchFamily="18" charset="0"/>
                <a:cs typeface="Times New Roman" pitchFamily="18" charset="0"/>
              </a:rPr>
              <a:t>a) Les séquences régulatrices proximales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Times New Roman" pitchFamily="18" charset="0"/>
                <a:cs typeface="Times New Roman" pitchFamily="18" charset="0"/>
              </a:rPr>
              <a:t>      Généralement situées entre 40 et 110 paires de bases en amont du site d'initiation et parfois présentes en plusieurs exemplaires, les séquences proximales peuvent avoir un effet activateur (UAS, pour </a:t>
            </a:r>
            <a:r>
              <a:rPr kumimoji="0" lang="fr-FR" sz="1400" b="0" i="0" u="none" strike="noStrike" cap="none" normalizeH="0" baseline="0" dirty="0" err="1" smtClean="0">
                <a:ln>
                  <a:noFill/>
                </a:ln>
                <a:solidFill>
                  <a:srgbClr val="000000"/>
                </a:solidFill>
                <a:effectLst/>
                <a:latin typeface="Times New Roman" pitchFamily="18" charset="0"/>
                <a:cs typeface="Times New Roman" pitchFamily="18" charset="0"/>
              </a:rPr>
              <a:t>upstream</a:t>
            </a:r>
            <a:r>
              <a:rPr kumimoji="0" lang="fr-FR" sz="1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fr-FR" sz="1400" b="0" i="0" u="none" strike="noStrike" cap="none" normalizeH="0" baseline="0" dirty="0" err="1" smtClean="0">
                <a:ln>
                  <a:noFill/>
                </a:ln>
                <a:solidFill>
                  <a:srgbClr val="000000"/>
                </a:solidFill>
                <a:effectLst/>
                <a:latin typeface="Times New Roman" pitchFamily="18" charset="0"/>
                <a:cs typeface="Times New Roman" pitchFamily="18" charset="0"/>
              </a:rPr>
              <a:t>activating</a:t>
            </a:r>
            <a:r>
              <a:rPr kumimoji="0" lang="fr-FR" sz="1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fr-FR" sz="1400" b="0" i="0" u="none" strike="noStrike" cap="none" normalizeH="0" baseline="0" dirty="0" err="1" smtClean="0">
                <a:ln>
                  <a:noFill/>
                </a:ln>
                <a:solidFill>
                  <a:srgbClr val="000000"/>
                </a:solidFill>
                <a:effectLst/>
                <a:latin typeface="Times New Roman" pitchFamily="18" charset="0"/>
                <a:cs typeface="Times New Roman" pitchFamily="18" charset="0"/>
              </a:rPr>
              <a:t>sequence</a:t>
            </a:r>
            <a:r>
              <a:rPr kumimoji="0" lang="fr-FR" sz="1400" b="0" i="0" u="none" strike="noStrike" cap="none" normalizeH="0" baseline="0" dirty="0" smtClean="0">
                <a:ln>
                  <a:noFill/>
                </a:ln>
                <a:solidFill>
                  <a:srgbClr val="000000"/>
                </a:solidFill>
                <a:effectLst/>
                <a:latin typeface="Times New Roman" pitchFamily="18" charset="0"/>
                <a:cs typeface="Times New Roman" pitchFamily="18" charset="0"/>
              </a:rPr>
              <a:t>) ou répresseur (URS, pour </a:t>
            </a:r>
            <a:r>
              <a:rPr kumimoji="0" lang="fr-FR" sz="1400" b="0" i="0" u="none" strike="noStrike" cap="none" normalizeH="0" baseline="0" dirty="0" err="1" smtClean="0">
                <a:ln>
                  <a:noFill/>
                </a:ln>
                <a:solidFill>
                  <a:srgbClr val="000000"/>
                </a:solidFill>
                <a:effectLst/>
                <a:latin typeface="Times New Roman" pitchFamily="18" charset="0"/>
                <a:cs typeface="Times New Roman" pitchFamily="18" charset="0"/>
              </a:rPr>
              <a:t>upstream</a:t>
            </a:r>
            <a:r>
              <a:rPr kumimoji="0" lang="fr-FR" sz="1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fr-FR" sz="1400" b="0" i="0" u="none" strike="noStrike" cap="none" normalizeH="0" baseline="0" dirty="0" err="1" smtClean="0">
                <a:ln>
                  <a:noFill/>
                </a:ln>
                <a:solidFill>
                  <a:srgbClr val="000000"/>
                </a:solidFill>
                <a:effectLst/>
                <a:latin typeface="Times New Roman" pitchFamily="18" charset="0"/>
                <a:cs typeface="Times New Roman" pitchFamily="18" charset="0"/>
              </a:rPr>
              <a:t>repressing</a:t>
            </a:r>
            <a:r>
              <a:rPr kumimoji="0" lang="fr-FR" sz="1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fr-FR" sz="1400" b="0" i="0" u="none" strike="noStrike" cap="none" normalizeH="0" baseline="0" dirty="0" err="1" smtClean="0">
                <a:ln>
                  <a:noFill/>
                </a:ln>
                <a:solidFill>
                  <a:srgbClr val="000000"/>
                </a:solidFill>
                <a:effectLst/>
                <a:latin typeface="Times New Roman" pitchFamily="18" charset="0"/>
                <a:cs typeface="Times New Roman" pitchFamily="18" charset="0"/>
              </a:rPr>
              <a:t>sequence</a:t>
            </a:r>
            <a:r>
              <a:rPr kumimoji="0" lang="fr-FR" sz="1400" b="0" i="0" u="none" strike="noStrike" cap="none" normalizeH="0" baseline="0" dirty="0" smtClean="0">
                <a:ln>
                  <a:noFill/>
                </a:ln>
                <a:solidFill>
                  <a:srgbClr val="000000"/>
                </a:solidFill>
                <a:effectLst/>
                <a:latin typeface="Times New Roman" pitchFamily="18" charset="0"/>
                <a:cs typeface="Times New Roman" pitchFamily="18" charset="0"/>
              </a:rPr>
              <a:t>) en fonction de l'activité de la protéine qui les reconnaît. Les deux séquences les mieux étudiées sont les boîtes CAAT et les motifs riches en GC. Ces séquences d'ADN sont en général reconnues par des protéines qui régulent la transcription par contacts directs avec la machinerie de transcription de base. C'est le cas de l'activateur </a:t>
            </a:r>
            <a:r>
              <a:rPr kumimoji="0" lang="fr-FR" sz="1400" b="0" i="0" u="none" strike="noStrike" cap="none" normalizeH="0" baseline="0" dirty="0" err="1" smtClean="0">
                <a:ln>
                  <a:noFill/>
                </a:ln>
                <a:solidFill>
                  <a:srgbClr val="000000"/>
                </a:solidFill>
                <a:effectLst/>
                <a:latin typeface="Times New Roman" pitchFamily="18" charset="0"/>
                <a:cs typeface="Times New Roman" pitchFamily="18" charset="0"/>
              </a:rPr>
              <a:t>transcriptionnel</a:t>
            </a:r>
            <a:r>
              <a:rPr kumimoji="0" lang="fr-FR" sz="1400" b="0" i="0" u="none" strike="noStrike" cap="none" normalizeH="0" baseline="0" dirty="0" smtClean="0">
                <a:ln>
                  <a:noFill/>
                </a:ln>
                <a:solidFill>
                  <a:srgbClr val="000000"/>
                </a:solidFill>
                <a:effectLst/>
                <a:latin typeface="Times New Roman" pitchFamily="18" charset="0"/>
                <a:cs typeface="Times New Roman" pitchFamily="18" charset="0"/>
              </a:rPr>
              <a:t> Sp1 qui se fixe sur les motifs riches en GC et y recrute à la fois la machinerie de transcription et la machinerie de remodelage de la chromatine.</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7" name="Rectangle 5"/>
          <p:cNvSpPr>
            <a:spLocks noChangeArrowheads="1"/>
          </p:cNvSpPr>
          <p:nvPr/>
        </p:nvSpPr>
        <p:spPr bwMode="auto">
          <a:xfrm>
            <a:off x="0" y="3810813"/>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0000"/>
                </a:solidFill>
                <a:effectLst/>
                <a:latin typeface="Times New Roman" pitchFamily="18" charset="0"/>
                <a:cs typeface="Times New Roman" pitchFamily="18" charset="0"/>
              </a:rPr>
              <a:t>b) Les séquences régulatrices distales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Times New Roman" pitchFamily="18" charset="0"/>
                <a:cs typeface="Times New Roman" pitchFamily="18" charset="0"/>
              </a:rPr>
              <a:t>      Les éléments distaux du promoteur peuvent être situés jusqu'à quelques milliers de paires de bases en amont ou en aval du site d'initiation. Ces éléments peuvent activer la transcription, '</a:t>
            </a:r>
            <a:r>
              <a:rPr kumimoji="0" lang="fr-FR" sz="1400" b="0" i="0" u="none" strike="noStrike" cap="none" normalizeH="0" baseline="0" dirty="0" err="1" smtClean="0">
                <a:ln>
                  <a:noFill/>
                </a:ln>
                <a:solidFill>
                  <a:srgbClr val="000000"/>
                </a:solidFill>
                <a:effectLst/>
                <a:latin typeface="Times New Roman" pitchFamily="18" charset="0"/>
                <a:cs typeface="Times New Roman" pitchFamily="18" charset="0"/>
              </a:rPr>
              <a:t>enhancers</a:t>
            </a:r>
            <a:r>
              <a:rPr kumimoji="0" lang="fr-FR" sz="1400" b="0" i="0" u="none" strike="noStrike" cap="none" normalizeH="0" baseline="0" dirty="0" smtClean="0">
                <a:ln>
                  <a:noFill/>
                </a:ln>
                <a:solidFill>
                  <a:srgbClr val="000000"/>
                </a:solidFill>
                <a:effectLst/>
                <a:latin typeface="Times New Roman" pitchFamily="18" charset="0"/>
                <a:cs typeface="Times New Roman" pitchFamily="18" charset="0"/>
              </a:rPr>
              <a:t>', ou la réprimer, '</a:t>
            </a:r>
            <a:r>
              <a:rPr kumimoji="0" lang="fr-FR" sz="1400" b="0" i="0" u="none" strike="noStrike" cap="none" normalizeH="0" baseline="0" dirty="0" err="1" smtClean="0">
                <a:ln>
                  <a:noFill/>
                </a:ln>
                <a:solidFill>
                  <a:srgbClr val="000000"/>
                </a:solidFill>
                <a:effectLst/>
                <a:latin typeface="Times New Roman" pitchFamily="18" charset="0"/>
                <a:cs typeface="Times New Roman" pitchFamily="18" charset="0"/>
              </a:rPr>
              <a:t>silencers</a:t>
            </a:r>
            <a:r>
              <a:rPr kumimoji="0" lang="fr-FR" sz="1400" b="0" i="0" u="none" strike="noStrike" cap="none" normalizeH="0" baseline="0" dirty="0" smtClean="0">
                <a:ln>
                  <a:noFill/>
                </a:ln>
                <a:solidFill>
                  <a:srgbClr val="000000"/>
                </a:solidFill>
                <a:effectLst/>
                <a:latin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Times New Roman" pitchFamily="18" charset="0"/>
                <a:cs typeface="Times New Roman" pitchFamily="18" charset="0"/>
              </a:rPr>
              <a:t>Des études génétiques menées chez la drosophile ont en effet montré qu'un gène pouvait être activé par un </a:t>
            </a:r>
            <a:r>
              <a:rPr kumimoji="0" lang="fr-FR" sz="1400" b="0" i="0" u="none" strike="noStrike" cap="none" normalizeH="0" baseline="0" dirty="0" err="1" smtClean="0">
                <a:ln>
                  <a:noFill/>
                </a:ln>
                <a:solidFill>
                  <a:srgbClr val="000000"/>
                </a:solidFill>
                <a:effectLst/>
                <a:latin typeface="Times New Roman" pitchFamily="18" charset="0"/>
                <a:cs typeface="Times New Roman" pitchFamily="18" charset="0"/>
              </a:rPr>
              <a:t>enhancer</a:t>
            </a:r>
            <a:r>
              <a:rPr kumimoji="0" lang="fr-FR" sz="1400" b="0" i="0" u="none" strike="noStrike" cap="none" normalizeH="0" baseline="0" dirty="0" smtClean="0">
                <a:ln>
                  <a:noFill/>
                </a:ln>
                <a:solidFill>
                  <a:srgbClr val="000000"/>
                </a:solidFill>
                <a:effectLst/>
                <a:latin typeface="Times New Roman" pitchFamily="18" charset="0"/>
                <a:cs typeface="Times New Roman" pitchFamily="18" charset="0"/>
              </a:rPr>
              <a:t> situé sur le chromosome homologue. Le mécanisme d'action par lequel des séquences éloignées régulent la transcription est encore assez mal connu. Une hypothèse séduisante propose qu'un repliement de l'ADN permettrait le rapprochement de ces séquences régulatrices du site d'initiation et, de ce fait, des interactions avec la machinerie de transcription, permettant ainsi de passer outre les séquences qui isolent les différents </a:t>
            </a:r>
            <a:r>
              <a:rPr kumimoji="0" lang="fr-FR" sz="1400" b="0" i="0" u="none" strike="noStrike" cap="none" normalizeH="0" baseline="0" dirty="0" err="1" smtClean="0">
                <a:ln>
                  <a:noFill/>
                </a:ln>
                <a:solidFill>
                  <a:srgbClr val="000000"/>
                </a:solidFill>
                <a:effectLst/>
                <a:latin typeface="Times New Roman" pitchFamily="18" charset="0"/>
                <a:cs typeface="Times New Roman" pitchFamily="18" charset="0"/>
              </a:rPr>
              <a:t>loci</a:t>
            </a:r>
            <a:r>
              <a:rPr kumimoji="0" lang="fr-FR" sz="1400" b="0" i="0" u="none" strike="noStrike" cap="none" normalizeH="0" baseline="0" dirty="0" smtClean="0">
                <a:ln>
                  <a:noFill/>
                </a:ln>
                <a:solidFill>
                  <a:srgbClr val="000000"/>
                </a:solidFill>
                <a:effectLst/>
                <a:latin typeface="Times New Roman" pitchFamily="18" charset="0"/>
                <a:cs typeface="Times New Roman" pitchFamily="18" charset="0"/>
              </a:rPr>
              <a:t> du génome appelées les </a:t>
            </a:r>
            <a:r>
              <a:rPr kumimoji="0" lang="fr-FR" sz="1400" b="0" i="0" u="none" strike="noStrike" cap="none" normalizeH="0" baseline="0" dirty="0" err="1" smtClean="0">
                <a:ln>
                  <a:noFill/>
                </a:ln>
                <a:solidFill>
                  <a:srgbClr val="000000"/>
                </a:solidFill>
                <a:effectLst/>
                <a:latin typeface="Times New Roman" pitchFamily="18" charset="0"/>
                <a:cs typeface="Times New Roman" pitchFamily="18" charset="0"/>
              </a:rPr>
              <a:t>insulateurs</a:t>
            </a:r>
            <a:r>
              <a:rPr kumimoji="0" lang="fr-FR" sz="14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cd-theses.u-strasbg.fr/842/01/Fig/p0000001.jpg"/>
          <p:cNvPicPr>
            <a:picLocks noChangeAspect="1" noChangeArrowheads="1"/>
          </p:cNvPicPr>
          <p:nvPr/>
        </p:nvPicPr>
        <p:blipFill>
          <a:blip r:embed="rId2" cstate="print"/>
          <a:srcRect/>
          <a:stretch>
            <a:fillRect/>
          </a:stretch>
        </p:blipFill>
        <p:spPr bwMode="auto">
          <a:xfrm>
            <a:off x="395536" y="255611"/>
            <a:ext cx="8568952" cy="59817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cstate="print"/>
          <a:srcRect/>
          <a:stretch>
            <a:fillRect/>
          </a:stretch>
        </p:blipFill>
        <p:spPr bwMode="auto">
          <a:xfrm>
            <a:off x="251520" y="1196752"/>
            <a:ext cx="8892480" cy="5263902"/>
          </a:xfrm>
          <a:prstGeom prst="rect">
            <a:avLst/>
          </a:prstGeom>
          <a:noFill/>
          <a:ln w="9525">
            <a:noFill/>
            <a:miter lim="800000"/>
            <a:headEnd/>
            <a:tailEnd/>
          </a:ln>
        </p:spPr>
      </p:pic>
      <p:sp>
        <p:nvSpPr>
          <p:cNvPr id="5" name="Titre 1"/>
          <p:cNvSpPr>
            <a:spLocks noGrp="1"/>
          </p:cNvSpPr>
          <p:nvPr>
            <p:ph type="title"/>
          </p:nvPr>
        </p:nvSpPr>
        <p:spPr/>
        <p:txBody>
          <a:bodyPr/>
          <a:lstStyle/>
          <a:p>
            <a:r>
              <a:rPr lang="fr-FR" dirty="0" smtClean="0"/>
              <a:t>Facteurs de régulation</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098" name="Picture 2"/>
          <p:cNvPicPr>
            <a:picLocks noChangeAspect="1" noChangeArrowheads="1"/>
          </p:cNvPicPr>
          <p:nvPr/>
        </p:nvPicPr>
        <p:blipFill>
          <a:blip r:embed="rId2" cstate="print"/>
          <a:srcRect/>
          <a:stretch>
            <a:fillRect/>
          </a:stretch>
        </p:blipFill>
        <p:spPr bwMode="auto">
          <a:xfrm>
            <a:off x="870905" y="476672"/>
            <a:ext cx="6934834" cy="55591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2226" name="Picture 2"/>
          <p:cNvPicPr>
            <a:picLocks noChangeAspect="1" noChangeArrowheads="1"/>
          </p:cNvPicPr>
          <p:nvPr/>
        </p:nvPicPr>
        <p:blipFill>
          <a:blip r:embed="rId2" cstate="print"/>
          <a:srcRect/>
          <a:stretch>
            <a:fillRect/>
          </a:stretch>
        </p:blipFill>
        <p:spPr bwMode="auto">
          <a:xfrm>
            <a:off x="251520" y="157740"/>
            <a:ext cx="8689752" cy="62955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Résultat de recherche d'images pour &quot;regulation de l'expression des gènes par choix du promoteur&quot;"/>
          <p:cNvPicPr>
            <a:picLocks noChangeAspect="1" noChangeArrowheads="1"/>
          </p:cNvPicPr>
          <p:nvPr/>
        </p:nvPicPr>
        <p:blipFill>
          <a:blip r:embed="rId2" cstate="print"/>
          <a:srcRect/>
          <a:stretch>
            <a:fillRect/>
          </a:stretch>
        </p:blipFill>
        <p:spPr bwMode="auto">
          <a:xfrm>
            <a:off x="0" y="-16446"/>
            <a:ext cx="9144000" cy="687444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122" name="Picture 2"/>
          <p:cNvPicPr>
            <a:picLocks noChangeAspect="1" noChangeArrowheads="1"/>
          </p:cNvPicPr>
          <p:nvPr/>
        </p:nvPicPr>
        <p:blipFill>
          <a:blip r:embed="rId2" cstate="print"/>
          <a:srcRect/>
          <a:stretch>
            <a:fillRect/>
          </a:stretch>
        </p:blipFill>
        <p:spPr bwMode="auto">
          <a:xfrm>
            <a:off x="136380" y="188641"/>
            <a:ext cx="8684092" cy="60549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256"/>
            <a:ext cx="8229600" cy="1143000"/>
          </a:xfrm>
        </p:spPr>
        <p:txBody>
          <a:bodyPr>
            <a:normAutofit fontScale="90000"/>
          </a:bodyPr>
          <a:lstStyle/>
          <a:p>
            <a:r>
              <a:rPr lang="fr-FR" dirty="0" smtClean="0"/>
              <a:t>Mode d’action des FT</a:t>
            </a:r>
            <a:br>
              <a:rPr lang="fr-FR" dirty="0" smtClean="0"/>
            </a:br>
            <a:r>
              <a:rPr lang="fr-FR" dirty="0" smtClean="0"/>
              <a:t>modification de l’état chromatinien</a:t>
            </a:r>
            <a:endParaRPr lang="fr-FR" dirty="0"/>
          </a:p>
        </p:txBody>
      </p:sp>
      <p:pic>
        <p:nvPicPr>
          <p:cNvPr id="53250" name="Picture 2"/>
          <p:cNvPicPr>
            <a:picLocks noGrp="1" noChangeAspect="1" noChangeArrowheads="1"/>
          </p:cNvPicPr>
          <p:nvPr>
            <p:ph idx="1"/>
          </p:nvPr>
        </p:nvPicPr>
        <p:blipFill>
          <a:blip r:embed="rId2" cstate="print"/>
          <a:srcRect/>
          <a:stretch>
            <a:fillRect/>
          </a:stretch>
        </p:blipFill>
        <p:spPr bwMode="auto">
          <a:xfrm>
            <a:off x="467544" y="1340768"/>
            <a:ext cx="8424935"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404665"/>
            <a:ext cx="8892480" cy="3139321"/>
          </a:xfrm>
          <a:prstGeom prst="rect">
            <a:avLst/>
          </a:prstGeom>
        </p:spPr>
        <p:txBody>
          <a:bodyPr wrap="square">
            <a:spAutoFit/>
          </a:bodyPr>
          <a:lstStyle/>
          <a:p>
            <a:r>
              <a:rPr lang="fr-FR" dirty="0" smtClean="0"/>
              <a:t>le contrôle de la transcription </a:t>
            </a:r>
          </a:p>
          <a:p>
            <a:pPr marL="342900" indent="-342900">
              <a:buAutoNum type="arabicParenR"/>
            </a:pPr>
            <a:r>
              <a:rPr lang="fr-FR" dirty="0" smtClean="0"/>
              <a:t>Le flux de l’information génétique est contrôlé </a:t>
            </a:r>
          </a:p>
          <a:p>
            <a:pPr marL="342900" indent="-342900"/>
            <a:r>
              <a:rPr lang="fr-FR" dirty="0" smtClean="0"/>
              <a:t>structure de la chromatine </a:t>
            </a:r>
          </a:p>
          <a:p>
            <a:pPr marL="342900" indent="-342900"/>
            <a:r>
              <a:rPr lang="fr-FR" dirty="0" smtClean="0"/>
              <a:t>Reconnaissance du promoteur (facteurs </a:t>
            </a:r>
            <a:r>
              <a:rPr lang="fr-FR" dirty="0" err="1" smtClean="0"/>
              <a:t>trans</a:t>
            </a:r>
            <a:r>
              <a:rPr lang="fr-FR" dirty="0" smtClean="0"/>
              <a:t> et séquences cis) </a:t>
            </a:r>
          </a:p>
          <a:p>
            <a:pPr marL="342900" indent="-342900"/>
            <a:r>
              <a:rPr lang="fr-FR" dirty="0" smtClean="0"/>
              <a:t>Transcription  (Initiation, élongation et terminaison de la transcription)</a:t>
            </a:r>
          </a:p>
          <a:p>
            <a:pPr marL="342900" indent="-342900"/>
            <a:r>
              <a:rPr lang="fr-FR" dirty="0" smtClean="0"/>
              <a:t> </a:t>
            </a:r>
          </a:p>
          <a:p>
            <a:pPr marL="342900" indent="-342900"/>
            <a:r>
              <a:rPr lang="fr-FR" dirty="0" smtClean="0"/>
              <a:t>ARN régulateur ½ vie (dégradation des ARN) </a:t>
            </a:r>
          </a:p>
          <a:p>
            <a:pPr marL="342900" indent="-342900"/>
            <a:r>
              <a:rPr lang="fr-FR" dirty="0" smtClean="0"/>
              <a:t>Régulation de la traduction (initiation, élongation, terminaison) </a:t>
            </a:r>
          </a:p>
          <a:p>
            <a:pPr marL="342900" indent="-342900"/>
            <a:r>
              <a:rPr lang="fr-FR" dirty="0" smtClean="0"/>
              <a:t>Modifications Post-Traductionnelles, </a:t>
            </a:r>
          </a:p>
          <a:p>
            <a:pPr marL="342900" indent="-342900"/>
            <a:r>
              <a:rPr lang="fr-FR" dirty="0" smtClean="0"/>
              <a:t>Adressage </a:t>
            </a:r>
            <a:r>
              <a:rPr lang="fr-FR" dirty="0" err="1" smtClean="0"/>
              <a:t>sub-cellulaire</a:t>
            </a:r>
            <a:endParaRPr lang="fr-FR" dirty="0" smtClean="0"/>
          </a:p>
          <a:p>
            <a:pPr marL="342900" indent="-342900"/>
            <a:r>
              <a:rPr lang="fr-FR" dirty="0" smtClean="0"/>
              <a:t>Régulation de l’activité des protéines Clivage,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Picture 2"/>
          <p:cNvPicPr>
            <a:picLocks noChangeAspect="1" noChangeArrowheads="1"/>
          </p:cNvPicPr>
          <p:nvPr/>
        </p:nvPicPr>
        <p:blipFill>
          <a:blip r:embed="rId2" cstate="print"/>
          <a:srcRect/>
          <a:stretch>
            <a:fillRect/>
          </a:stretch>
        </p:blipFill>
        <p:spPr bwMode="auto">
          <a:xfrm>
            <a:off x="0" y="-27384"/>
            <a:ext cx="9144000" cy="68976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dirty="0" err="1" smtClean="0"/>
              <a:t>Metylation</a:t>
            </a:r>
            <a:r>
              <a:rPr lang="fr-FR" dirty="0" smtClean="0"/>
              <a:t> des bases</a:t>
            </a:r>
            <a:endParaRPr lang="fr-FR" dirty="0"/>
          </a:p>
        </p:txBody>
      </p:sp>
      <p:pic>
        <p:nvPicPr>
          <p:cNvPr id="60418" name="Picture 2"/>
          <p:cNvPicPr>
            <a:picLocks noGrp="1" noChangeAspect="1" noChangeArrowheads="1"/>
          </p:cNvPicPr>
          <p:nvPr>
            <p:ph idx="1"/>
          </p:nvPr>
        </p:nvPicPr>
        <p:blipFill>
          <a:blip r:embed="rId2" cstate="print"/>
          <a:srcRect/>
          <a:stretch>
            <a:fillRect/>
          </a:stretch>
        </p:blipFill>
        <p:spPr bwMode="auto">
          <a:xfrm>
            <a:off x="395536" y="1124744"/>
            <a:ext cx="8229600" cy="27619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132856"/>
            <a:ext cx="8229600" cy="1143000"/>
          </a:xfrm>
        </p:spPr>
        <p:txBody>
          <a:bodyPr>
            <a:normAutofit fontScale="90000"/>
          </a:bodyPr>
          <a:lstStyle/>
          <a:p>
            <a:r>
              <a:rPr lang="fr-FR" b="1" dirty="0" smtClean="0"/>
              <a:t>Epissage comme moyen de régulation de l’expression des gènes</a:t>
            </a:r>
            <a:endParaRPr lang="fr-FR"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Quelques notions sur l’</a:t>
            </a:r>
            <a:r>
              <a:rPr lang="fr-FR" b="1" dirty="0" err="1" smtClean="0"/>
              <a:t>epissage</a:t>
            </a:r>
            <a:endParaRPr lang="fr-FR"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166843"/>
            <a:ext cx="8748464" cy="2677656"/>
          </a:xfrm>
          <a:prstGeom prst="rect">
            <a:avLst/>
          </a:prstGeom>
        </p:spPr>
        <p:txBody>
          <a:bodyPr wrap="square">
            <a:spAutoFit/>
          </a:bodyPr>
          <a:lstStyle/>
          <a:p>
            <a:r>
              <a:rPr lang="fr-FR" sz="2400" b="1" dirty="0"/>
              <a:t>Structures des complexes </a:t>
            </a:r>
            <a:r>
              <a:rPr lang="fr-FR" sz="2400" b="1" dirty="0" err="1"/>
              <a:t>ribonucléoprotéiques</a:t>
            </a:r>
            <a:r>
              <a:rPr lang="fr-FR" sz="2400" b="1" dirty="0"/>
              <a:t> </a:t>
            </a:r>
            <a:r>
              <a:rPr lang="fr-FR" sz="2400" b="1" dirty="0" err="1"/>
              <a:t>snRNP</a:t>
            </a:r>
            <a:endParaRPr lang="fr-FR" sz="2400" b="1" dirty="0"/>
          </a:p>
          <a:p>
            <a:r>
              <a:rPr lang="fr-FR" dirty="0"/>
              <a:t>Beaucoup de protéines du </a:t>
            </a:r>
            <a:r>
              <a:rPr lang="fr-FR" dirty="0" err="1"/>
              <a:t>spliceosome</a:t>
            </a:r>
            <a:r>
              <a:rPr lang="fr-FR" dirty="0"/>
              <a:t> ont été cristallisées.</a:t>
            </a:r>
          </a:p>
          <a:p>
            <a:r>
              <a:rPr lang="fr-FR" dirty="0"/>
              <a:t>On </a:t>
            </a:r>
            <a:r>
              <a:rPr lang="fr-FR" dirty="0" smtClean="0"/>
              <a:t>dispose </a:t>
            </a:r>
            <a:r>
              <a:rPr lang="fr-FR" dirty="0"/>
              <a:t>donc d'un ensemble quasi-complet d'informations pour le décryptage à l'échelle moléculaire des </a:t>
            </a:r>
            <a:r>
              <a:rPr lang="fr-FR" dirty="0" err="1"/>
              <a:t>mécansimes</a:t>
            </a:r>
            <a:r>
              <a:rPr lang="fr-FR" dirty="0"/>
              <a:t> structuraux, d'association et de catalyse du </a:t>
            </a:r>
            <a:r>
              <a:rPr lang="fr-FR" dirty="0" err="1"/>
              <a:t>spliceosome</a:t>
            </a:r>
            <a:r>
              <a:rPr lang="fr-FR" dirty="0"/>
              <a:t> et de l'épissage des introns.</a:t>
            </a:r>
          </a:p>
          <a:p>
            <a:r>
              <a:rPr lang="fr-FR" dirty="0"/>
              <a:t>L'épissage par le </a:t>
            </a:r>
            <a:r>
              <a:rPr lang="fr-FR" dirty="0" err="1"/>
              <a:t>spliceosome</a:t>
            </a:r>
            <a:r>
              <a:rPr lang="fr-FR" dirty="0"/>
              <a:t> est une suite d'associations [ARN-ARN], [protéines-protéines] et [ARN-protéines] extrêmement dynamiques.</a:t>
            </a:r>
          </a:p>
          <a:p>
            <a:r>
              <a:rPr lang="fr-FR" dirty="0"/>
              <a:t>Plusieurs méga-complexes </a:t>
            </a:r>
            <a:r>
              <a:rPr lang="fr-FR" dirty="0" err="1"/>
              <a:t>ribonucléoprotéiques</a:t>
            </a:r>
            <a:r>
              <a:rPr lang="fr-FR" dirty="0"/>
              <a:t> se forment et se dissocient au cours du temps.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Terminaison de la transcription chez les eucaryotes</a:t>
            </a:r>
            <a:endParaRPr lang="fr-FR" dirty="0"/>
          </a:p>
        </p:txBody>
      </p:sp>
      <p:pic>
        <p:nvPicPr>
          <p:cNvPr id="3" name="Picture 2"/>
          <p:cNvPicPr>
            <a:picLocks noChangeAspect="1" noChangeArrowheads="1"/>
          </p:cNvPicPr>
          <p:nvPr/>
        </p:nvPicPr>
        <p:blipFill>
          <a:blip r:embed="rId2" cstate="print"/>
          <a:srcRect/>
          <a:stretch>
            <a:fillRect/>
          </a:stretch>
        </p:blipFill>
        <p:spPr bwMode="auto">
          <a:xfrm>
            <a:off x="300038" y="1519238"/>
            <a:ext cx="8543925" cy="38195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iochimej ARN RNA spliceosome snRNP U2 U6 U12 prp8 exon epissage branch splicing site"/>
          <p:cNvPicPr>
            <a:picLocks noChangeAspect="1" noChangeArrowheads="1"/>
          </p:cNvPicPr>
          <p:nvPr/>
        </p:nvPicPr>
        <p:blipFill>
          <a:blip r:embed="rId2" cstate="print"/>
          <a:srcRect/>
          <a:stretch>
            <a:fillRect/>
          </a:stretch>
        </p:blipFill>
        <p:spPr bwMode="auto">
          <a:xfrm>
            <a:off x="395536" y="2060848"/>
            <a:ext cx="8568952" cy="3600400"/>
          </a:xfrm>
          <a:prstGeom prst="rect">
            <a:avLst/>
          </a:prstGeom>
          <a:noFill/>
        </p:spPr>
      </p:pic>
      <p:sp>
        <p:nvSpPr>
          <p:cNvPr id="3" name="ZoneTexte 2"/>
          <p:cNvSpPr txBox="1"/>
          <p:nvPr/>
        </p:nvSpPr>
        <p:spPr>
          <a:xfrm>
            <a:off x="683568" y="620688"/>
            <a:ext cx="6192688" cy="369332"/>
          </a:xfrm>
          <a:prstGeom prst="rect">
            <a:avLst/>
          </a:prstGeom>
          <a:noFill/>
        </p:spPr>
        <p:txBody>
          <a:bodyPr wrap="square" rtlCol="0">
            <a:spAutoFit/>
          </a:bodyPr>
          <a:lstStyle/>
          <a:p>
            <a:pPr algn="ctr"/>
            <a:r>
              <a:rPr lang="fr-FR" b="1" dirty="0" smtClean="0"/>
              <a:t>Épissage des introns (séquences impliquées)</a:t>
            </a:r>
            <a:endParaRPr lang="fr-FR"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 name="Picture 2" descr="biochimej ARN RNA complexe snRNP splicing spliceosome cryomicroscopie electronique cryoEM snRNP pre-mRNA U2 U6 U12 prp8 exon"/>
          <p:cNvPicPr>
            <a:picLocks noChangeAspect="1" noChangeArrowheads="1"/>
          </p:cNvPicPr>
          <p:nvPr/>
        </p:nvPicPr>
        <p:blipFill>
          <a:blip r:embed="rId2" cstate="print"/>
          <a:srcRect/>
          <a:stretch>
            <a:fillRect/>
          </a:stretch>
        </p:blipFill>
        <p:spPr bwMode="auto">
          <a:xfrm>
            <a:off x="179512" y="0"/>
            <a:ext cx="8964488" cy="685800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8686800" cy="1143000"/>
          </a:xfrm>
        </p:spPr>
        <p:txBody>
          <a:bodyPr>
            <a:normAutofit fontScale="90000"/>
          </a:bodyPr>
          <a:lstStyle/>
          <a:p>
            <a:r>
              <a:rPr lang="fr-FR" sz="2000" dirty="0"/>
              <a:t>c. Réaction de </a:t>
            </a:r>
            <a:r>
              <a:rPr lang="fr-FR" sz="2000" dirty="0" err="1"/>
              <a:t>trans</a:t>
            </a:r>
            <a:r>
              <a:rPr lang="fr-FR" sz="2000" dirty="0"/>
              <a:t>-</a:t>
            </a:r>
            <a:r>
              <a:rPr lang="fr-FR" sz="2000" dirty="0" err="1"/>
              <a:t>esterification</a:t>
            </a:r>
            <a:r>
              <a:rPr lang="fr-FR" sz="2000" dirty="0"/>
              <a:t/>
            </a:r>
            <a:br>
              <a:rPr lang="fr-FR" sz="2000" dirty="0"/>
            </a:br>
            <a:r>
              <a:rPr lang="fr-FR" sz="2000" dirty="0"/>
              <a:t>Les introns sont clivés par 2 réactions successives de </a:t>
            </a:r>
            <a:r>
              <a:rPr lang="fr-FR" sz="2000" dirty="0" err="1"/>
              <a:t>trans</a:t>
            </a:r>
            <a:r>
              <a:rPr lang="fr-FR" sz="2000" dirty="0"/>
              <a:t>-</a:t>
            </a:r>
            <a:r>
              <a:rPr lang="fr-FR" sz="2000" dirty="0" err="1"/>
              <a:t>esterification</a:t>
            </a:r>
            <a:r>
              <a:rPr lang="fr-FR" sz="2000" dirty="0"/>
              <a:t> de type S</a:t>
            </a:r>
            <a:r>
              <a:rPr lang="fr-FR" sz="2000" baseline="-25000" dirty="0"/>
              <a:t>N</a:t>
            </a:r>
            <a:r>
              <a:rPr lang="fr-FR" sz="2000" dirty="0"/>
              <a:t>2</a:t>
            </a:r>
            <a:r>
              <a:rPr lang="fr-FR" sz="1400" dirty="0"/>
              <a:t>.</a:t>
            </a:r>
            <a:br>
              <a:rPr lang="fr-FR" sz="1400" dirty="0"/>
            </a:br>
            <a:endParaRPr lang="fr-FR" sz="1400" dirty="0"/>
          </a:p>
        </p:txBody>
      </p:sp>
      <p:pic>
        <p:nvPicPr>
          <p:cNvPr id="13314" name="Picture 2" descr="biochimej ARN RNA epissage alternatif alternative spliceosome splicing pre-mRNA transesterification lariat intron exon"/>
          <p:cNvPicPr>
            <a:picLocks noChangeAspect="1" noChangeArrowheads="1"/>
          </p:cNvPicPr>
          <p:nvPr/>
        </p:nvPicPr>
        <p:blipFill>
          <a:blip r:embed="rId2" cstate="print"/>
          <a:srcRect/>
          <a:stretch>
            <a:fillRect/>
          </a:stretch>
        </p:blipFill>
        <p:spPr bwMode="auto">
          <a:xfrm>
            <a:off x="1259632" y="1484784"/>
            <a:ext cx="5738614" cy="492097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421904"/>
            <a:ext cx="8229600" cy="2007096"/>
          </a:xfrm>
        </p:spPr>
        <p:txBody>
          <a:bodyPr>
            <a:normAutofit fontScale="90000"/>
          </a:bodyPr>
          <a:lstStyle/>
          <a:p>
            <a:pPr algn="just"/>
            <a:r>
              <a:rPr lang="fr-FR" sz="1800" dirty="0"/>
              <a:t>1ere étape : le groupement 2'-hydroxyle de l'adénosine du BPS (A en vert figure ci-dessous) sert de nucléophile pour l'attaque du site 5'SS (site donneur). </a:t>
            </a:r>
            <a:r>
              <a:rPr lang="fr-FR" sz="1800" dirty="0" smtClean="0"/>
              <a:t/>
            </a:r>
            <a:br>
              <a:rPr lang="fr-FR" sz="1800" dirty="0" smtClean="0"/>
            </a:br>
            <a:r>
              <a:rPr lang="fr-FR" sz="1800" dirty="0" smtClean="0"/>
              <a:t/>
            </a:r>
            <a:br>
              <a:rPr lang="fr-FR" sz="1800" dirty="0" smtClean="0"/>
            </a:br>
            <a:r>
              <a:rPr lang="fr-FR" sz="1800" dirty="0" smtClean="0"/>
              <a:t>On </a:t>
            </a:r>
            <a:r>
              <a:rPr lang="fr-FR" sz="1800" dirty="0"/>
              <a:t>obtient l'exon 5' libre et l'intron encore attaché à l'exon 3' (structure </a:t>
            </a:r>
            <a:r>
              <a:rPr lang="fr-FR" sz="1800" dirty="0" err="1"/>
              <a:t>lariat</a:t>
            </a:r>
            <a:r>
              <a:rPr lang="fr-FR" sz="1800" dirty="0" smtClean="0"/>
              <a:t>).</a:t>
            </a:r>
            <a:br>
              <a:rPr lang="fr-FR" sz="1800" dirty="0" smtClean="0"/>
            </a:br>
            <a:r>
              <a:rPr lang="fr-FR" sz="1800" dirty="0"/>
              <a:t/>
            </a:r>
            <a:br>
              <a:rPr lang="fr-FR" sz="1800" dirty="0"/>
            </a:br>
            <a:r>
              <a:rPr lang="fr-FR" sz="1800" dirty="0"/>
              <a:t>2ème étape : le groupement 3'-</a:t>
            </a:r>
            <a:r>
              <a:rPr lang="fr-FR" sz="1800" dirty="0" err="1"/>
              <a:t>hydoxyle</a:t>
            </a:r>
            <a:r>
              <a:rPr lang="fr-FR" sz="1800" dirty="0"/>
              <a:t> (astérisque) de l'exon 5' libre sert de nucléophile pour l'attaque du site 3'SS (site accepteur). L'</a:t>
            </a:r>
            <a:r>
              <a:rPr lang="fr-FR" sz="1800" dirty="0" err="1"/>
              <a:t>ARNm</a:t>
            </a:r>
            <a:r>
              <a:rPr lang="fr-FR" sz="1800" dirty="0"/>
              <a:t> mature est formé par </a:t>
            </a:r>
            <a:r>
              <a:rPr lang="fr-FR" sz="1800" dirty="0" err="1"/>
              <a:t>ligation</a:t>
            </a:r>
            <a:r>
              <a:rPr lang="fr-FR" sz="1800" dirty="0"/>
              <a:t> des 2 exons. L'intron est </a:t>
            </a:r>
            <a:r>
              <a:rPr lang="fr-FR" sz="1800" dirty="0" err="1"/>
              <a:t>relargué</a:t>
            </a:r>
            <a:r>
              <a:rPr lang="fr-FR" sz="1800" dirty="0"/>
              <a:t> et destiné à la dégradation.</a:t>
            </a:r>
            <a:br>
              <a:rPr lang="fr-FR" sz="1800" dirty="0"/>
            </a:br>
            <a:r>
              <a:rPr lang="fr-FR" sz="1800" dirty="0" smtClean="0"/>
              <a:t/>
            </a:r>
            <a:br>
              <a:rPr lang="fr-FR" sz="1800" dirty="0" smtClean="0"/>
            </a:br>
            <a:r>
              <a:rPr lang="fr-FR" sz="1800" dirty="0" smtClean="0"/>
              <a:t>Figure ci-dessous: </a:t>
            </a:r>
            <a:r>
              <a:rPr lang="fr-FR" sz="1800" dirty="0"/>
              <a:t>Formation du </a:t>
            </a:r>
            <a:r>
              <a:rPr lang="fr-FR" sz="1800" dirty="0" err="1"/>
              <a:t>lariat</a:t>
            </a:r>
            <a:r>
              <a:rPr lang="fr-FR" sz="1800" dirty="0"/>
              <a:t> ou structure en lasso</a:t>
            </a:r>
            <a:r>
              <a:rPr lang="fr-FR" sz="1800" dirty="0" smtClean="0"/>
              <a:t>.</a:t>
            </a:r>
            <a:br>
              <a:rPr lang="fr-FR" sz="1800" dirty="0" smtClean="0"/>
            </a:br>
            <a:r>
              <a:rPr lang="fr-FR" dirty="0" smtClean="0"/>
              <a:t/>
            </a:r>
            <a:br>
              <a:rPr lang="fr-FR" dirty="0" smtClean="0"/>
            </a:br>
            <a:endParaRPr lang="fr-FR" dirty="0"/>
          </a:p>
        </p:txBody>
      </p:sp>
      <p:pic>
        <p:nvPicPr>
          <p:cNvPr id="15362" name="Picture 2" descr="biochimej ARN RNA epissage alternatif alternative spliceosome splicing pre-mRNA transesterification lariat intron exon"/>
          <p:cNvPicPr>
            <a:picLocks noChangeAspect="1" noChangeArrowheads="1"/>
          </p:cNvPicPr>
          <p:nvPr/>
        </p:nvPicPr>
        <p:blipFill>
          <a:blip r:embed="rId2" cstate="print"/>
          <a:srcRect/>
          <a:stretch>
            <a:fillRect/>
          </a:stretch>
        </p:blipFill>
        <p:spPr bwMode="auto">
          <a:xfrm>
            <a:off x="725134" y="3356992"/>
            <a:ext cx="7663290" cy="350100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pic>
        <p:nvPicPr>
          <p:cNvPr id="1026" name="Picture 2" descr="http://www.cours-pharmacie.com/images/transcription-maturation-adn.png"/>
          <p:cNvPicPr>
            <a:picLocks noChangeAspect="1" noChangeArrowheads="1"/>
          </p:cNvPicPr>
          <p:nvPr/>
        </p:nvPicPr>
        <p:blipFill>
          <a:blip r:embed="rId2" cstate="print"/>
          <a:srcRect/>
          <a:stretch>
            <a:fillRect/>
          </a:stretch>
        </p:blipFill>
        <p:spPr bwMode="auto">
          <a:xfrm>
            <a:off x="0" y="548680"/>
            <a:ext cx="9144000" cy="595312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548680"/>
            <a:ext cx="8496944" cy="5447645"/>
          </a:xfrm>
          <a:prstGeom prst="rect">
            <a:avLst/>
          </a:prstGeom>
        </p:spPr>
        <p:txBody>
          <a:bodyPr wrap="square">
            <a:spAutoFit/>
          </a:bodyPr>
          <a:lstStyle/>
          <a:p>
            <a:pPr algn="ctr" fontAlgn="base"/>
            <a:r>
              <a:rPr lang="fr-FR" sz="2400" b="1" dirty="0"/>
              <a:t>Epissage alternatif de l’ARN</a:t>
            </a:r>
          </a:p>
          <a:p>
            <a:pPr algn="just" fontAlgn="base"/>
            <a:r>
              <a:rPr lang="fr-FR" b="1" dirty="0"/>
              <a:t>L'épissage de l'ARN est un processus post-</a:t>
            </a:r>
            <a:r>
              <a:rPr lang="fr-FR" b="1" dirty="0" err="1"/>
              <a:t>transcriptionnel</a:t>
            </a:r>
            <a:r>
              <a:rPr lang="fr-FR" b="1" dirty="0"/>
              <a:t> essentiel et réglé avec précision qui intervient avant la traduction de l'</a:t>
            </a:r>
            <a:r>
              <a:rPr lang="fr-FR" b="1" dirty="0" err="1"/>
              <a:t>ARNm</a:t>
            </a:r>
            <a:r>
              <a:rPr lang="fr-FR" b="1" dirty="0"/>
              <a:t>.</a:t>
            </a:r>
          </a:p>
          <a:p>
            <a:pPr algn="just" fontAlgn="base"/>
            <a:r>
              <a:rPr lang="fr-FR" dirty="0"/>
              <a:t> </a:t>
            </a:r>
          </a:p>
          <a:p>
            <a:pPr algn="just" fontAlgn="base"/>
            <a:r>
              <a:rPr lang="fr-FR" dirty="0"/>
              <a:t>On pense qu'au moins </a:t>
            </a:r>
            <a:r>
              <a:rPr lang="fr-FR" b="1" dirty="0"/>
              <a:t>70 %</a:t>
            </a:r>
            <a:r>
              <a:rPr lang="fr-FR" dirty="0"/>
              <a:t> des quelque 25 000 gènes qui composent le génome humain subissent un épissage alternatif et que, en moyenne, un gène donne naissance à </a:t>
            </a:r>
            <a:r>
              <a:rPr lang="fr-FR" b="1" dirty="0"/>
              <a:t>4 </a:t>
            </a:r>
            <a:r>
              <a:rPr lang="fr-FR" dirty="0" err="1"/>
              <a:t>variants</a:t>
            </a:r>
            <a:r>
              <a:rPr lang="fr-FR" dirty="0"/>
              <a:t> issus d'un tel épissage, pouvant donner naissance à environ </a:t>
            </a:r>
            <a:r>
              <a:rPr lang="fr-FR" b="1" dirty="0"/>
              <a:t>100 000 </a:t>
            </a:r>
            <a:r>
              <a:rPr lang="fr-FR" dirty="0"/>
              <a:t>protéines différentes de par leur séquence et, du coup, leurs activités.</a:t>
            </a:r>
          </a:p>
          <a:p>
            <a:pPr algn="just" fontAlgn="base"/>
            <a:r>
              <a:rPr lang="fr-FR" dirty="0"/>
              <a:t> </a:t>
            </a:r>
          </a:p>
          <a:p>
            <a:pPr algn="just" fontAlgn="base"/>
            <a:r>
              <a:rPr lang="fr-FR" dirty="0"/>
              <a:t>Un gène est d'abord transcrit en ARN pré-messager (pré-</a:t>
            </a:r>
            <a:r>
              <a:rPr lang="fr-FR" dirty="0" err="1"/>
              <a:t>ARNm</a:t>
            </a:r>
            <a:r>
              <a:rPr lang="fr-FR" dirty="0"/>
              <a:t>), copie de l'ADN génomique contenant à la fois des introns (devant être éliminés lors de la modification du pré-</a:t>
            </a:r>
            <a:r>
              <a:rPr lang="fr-FR" dirty="0" err="1"/>
              <a:t>ARNm</a:t>
            </a:r>
            <a:r>
              <a:rPr lang="fr-FR" dirty="0"/>
              <a:t>) et des exons (devant être conservés dans l'</a:t>
            </a:r>
            <a:r>
              <a:rPr lang="fr-FR" dirty="0" err="1"/>
              <a:t>ARNm</a:t>
            </a:r>
            <a:r>
              <a:rPr lang="fr-FR" dirty="0"/>
              <a:t> pour le codage de la séquence protéique).</a:t>
            </a:r>
          </a:p>
          <a:p>
            <a:pPr algn="just" fontAlgn="base"/>
            <a:r>
              <a:rPr lang="fr-FR" dirty="0"/>
              <a:t> </a:t>
            </a:r>
          </a:p>
          <a:p>
            <a:pPr algn="just" fontAlgn="base"/>
            <a:r>
              <a:rPr lang="fr-FR" dirty="0"/>
              <a:t>Durant l'épissage de l'ARN, les exons sont soit conservés dans l'</a:t>
            </a:r>
            <a:r>
              <a:rPr lang="fr-FR" dirty="0" err="1"/>
              <a:t>ARNm</a:t>
            </a:r>
            <a:r>
              <a:rPr lang="fr-FR" dirty="0"/>
              <a:t>, soit ciblés en vue de leur élimination suivant diverses combinaisons qui mèneront à la création d'un réseau varié d'</a:t>
            </a:r>
            <a:r>
              <a:rPr lang="fr-FR" dirty="0" err="1"/>
              <a:t>ARNm</a:t>
            </a:r>
            <a:r>
              <a:rPr lang="fr-FR" dirty="0"/>
              <a:t> à partir d'un seul pré-</a:t>
            </a:r>
            <a:r>
              <a:rPr lang="fr-FR" dirty="0" err="1"/>
              <a:t>ARNm</a:t>
            </a:r>
            <a:r>
              <a:rPr lang="fr-FR" dirty="0"/>
              <a:t>. Ce processus s'appelle </a:t>
            </a:r>
            <a:r>
              <a:rPr lang="fr-FR" b="1" dirty="0"/>
              <a:t>épissage alternatif de l'ARN.</a:t>
            </a:r>
            <a:endParaRPr lang="fr-FR" dirty="0"/>
          </a:p>
          <a:p>
            <a:pPr algn="just" fontAlgn="base"/>
            <a:r>
              <a:rPr lang="fr-FR" dirty="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4098" name="Picture 2" descr="http://www.exonhit.com/sites/default/files/rna.jpg"/>
          <p:cNvPicPr>
            <a:picLocks noChangeAspect="1" noChangeArrowheads="1"/>
          </p:cNvPicPr>
          <p:nvPr/>
        </p:nvPicPr>
        <p:blipFill>
          <a:blip r:embed="rId2" cstate="print"/>
          <a:srcRect/>
          <a:stretch>
            <a:fillRect/>
          </a:stretch>
        </p:blipFill>
        <p:spPr bwMode="auto">
          <a:xfrm>
            <a:off x="323528" y="476672"/>
            <a:ext cx="8424936" cy="604867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332656"/>
            <a:ext cx="8424936" cy="2554545"/>
          </a:xfrm>
          <a:prstGeom prst="rect">
            <a:avLst/>
          </a:prstGeom>
        </p:spPr>
        <p:txBody>
          <a:bodyPr wrap="square">
            <a:spAutoFit/>
          </a:bodyPr>
          <a:lstStyle/>
          <a:p>
            <a:r>
              <a:rPr lang="fr-FR" sz="2000" b="1" dirty="0" smtClean="0"/>
              <a:t>L’épissage alternatif,</a:t>
            </a:r>
          </a:p>
          <a:p>
            <a:r>
              <a:rPr lang="fr-FR" sz="2000" b="1" dirty="0" smtClean="0"/>
              <a:t>1) Une source de diversité fonctionnelle des produits des gènes. </a:t>
            </a:r>
          </a:p>
          <a:p>
            <a:r>
              <a:rPr lang="fr-FR" sz="2000" dirty="0"/>
              <a:t>U</a:t>
            </a:r>
            <a:r>
              <a:rPr lang="fr-FR" sz="2000" dirty="0" smtClean="0"/>
              <a:t>n gène peut générer de nombreux </a:t>
            </a:r>
            <a:r>
              <a:rPr lang="fr-FR" sz="2000" dirty="0" err="1" smtClean="0"/>
              <a:t>ARNm</a:t>
            </a:r>
            <a:r>
              <a:rPr lang="fr-FR" sz="2000" dirty="0" smtClean="0"/>
              <a:t> matures et par conséquent coder pour plusieurs </a:t>
            </a:r>
            <a:r>
              <a:rPr lang="fr-FR" sz="2000" dirty="0" err="1" smtClean="0"/>
              <a:t>isoformes</a:t>
            </a:r>
            <a:r>
              <a:rPr lang="fr-FR" sz="2000" dirty="0" smtClean="0"/>
              <a:t> protéiques. La majorité des gènes possèdent en moyenne une dizaine d’exons. Ainsi, chaque gène peut produire potentiellement des dizaines, voire des centaines de transcrits distinctifs. </a:t>
            </a:r>
          </a:p>
          <a:p>
            <a:r>
              <a:rPr lang="fr-FR" sz="2000" dirty="0" smtClean="0"/>
              <a:t>Un gène comme DSCAM, impliqué dans l’adhésion cellulaire, peut produire plus de 15.000 transcrits différents </a:t>
            </a:r>
            <a:endParaRPr lang="fr-FR" sz="2000" dirty="0"/>
          </a:p>
        </p:txBody>
      </p:sp>
      <p:pic>
        <p:nvPicPr>
          <p:cNvPr id="31745" name="Picture 1"/>
          <p:cNvPicPr>
            <a:picLocks noChangeAspect="1" noChangeArrowheads="1"/>
          </p:cNvPicPr>
          <p:nvPr/>
        </p:nvPicPr>
        <p:blipFill>
          <a:blip r:embed="rId2" cstate="print"/>
          <a:srcRect/>
          <a:stretch>
            <a:fillRect/>
          </a:stretch>
        </p:blipFill>
        <p:spPr bwMode="auto">
          <a:xfrm>
            <a:off x="35497" y="3573016"/>
            <a:ext cx="9108504" cy="3284984"/>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0811"/>
            <a:ext cx="8712968" cy="2308324"/>
          </a:xfrm>
          <a:prstGeom prst="rect">
            <a:avLst/>
          </a:prstGeom>
        </p:spPr>
        <p:txBody>
          <a:bodyPr wrap="square">
            <a:spAutoFit/>
          </a:bodyPr>
          <a:lstStyle/>
          <a:p>
            <a:r>
              <a:rPr lang="fr-FR" b="1" dirty="0" smtClean="0"/>
              <a:t>2) Une source de produits des gènes ayant des fonctions différentes. </a:t>
            </a:r>
          </a:p>
          <a:p>
            <a:r>
              <a:rPr lang="fr-FR" dirty="0" smtClean="0"/>
              <a:t>D’une </a:t>
            </a:r>
            <a:r>
              <a:rPr lang="fr-FR" dirty="0"/>
              <a:t>manière intéressante, un même gène peut donner naissance à des protéines aux</a:t>
            </a:r>
          </a:p>
          <a:p>
            <a:r>
              <a:rPr lang="fr-FR" dirty="0"/>
              <a:t>fonctions opposées au sein d’un processus physiologique. Par exemple, les différentes </a:t>
            </a:r>
            <a:r>
              <a:rPr lang="fr-FR" dirty="0" err="1" smtClean="0"/>
              <a:t>isoformes</a:t>
            </a:r>
            <a:r>
              <a:rPr lang="fr-FR" dirty="0" smtClean="0"/>
              <a:t>  générées </a:t>
            </a:r>
            <a:r>
              <a:rPr lang="fr-FR" dirty="0"/>
              <a:t>par épissage alternatif du facteur de croissance des cellules endothéliales </a:t>
            </a:r>
            <a:r>
              <a:rPr lang="fr-FR" dirty="0" smtClean="0"/>
              <a:t>vasculaires (</a:t>
            </a:r>
            <a:r>
              <a:rPr lang="fr-FR" dirty="0"/>
              <a:t>VEGF) sont capables de se lier à leur récepteur avec la même affinité, mais elles ne l’activent </a:t>
            </a:r>
            <a:r>
              <a:rPr lang="fr-FR" dirty="0" smtClean="0"/>
              <a:t>pas complètement </a:t>
            </a:r>
            <a:r>
              <a:rPr lang="fr-FR" dirty="0"/>
              <a:t>de la même </a:t>
            </a:r>
            <a:r>
              <a:rPr lang="fr-FR" dirty="0" smtClean="0"/>
              <a:t>manière.</a:t>
            </a:r>
          </a:p>
          <a:p>
            <a:r>
              <a:rPr lang="fr-FR" b="1" dirty="0" smtClean="0"/>
              <a:t>L’</a:t>
            </a:r>
            <a:r>
              <a:rPr lang="fr-FR" b="1" dirty="0" err="1" smtClean="0"/>
              <a:t>isoforme</a:t>
            </a:r>
            <a:r>
              <a:rPr lang="fr-FR" b="1" dirty="0" smtClean="0"/>
              <a:t> </a:t>
            </a:r>
            <a:r>
              <a:rPr lang="fr-FR" b="1" dirty="0"/>
              <a:t>VEGF-165b inhibe les effets </a:t>
            </a:r>
            <a:r>
              <a:rPr lang="fr-FR" b="1" dirty="0" smtClean="0"/>
              <a:t>pro </a:t>
            </a:r>
            <a:r>
              <a:rPr lang="fr-FR" dirty="0" err="1"/>
              <a:t>angiogéniques</a:t>
            </a:r>
            <a:r>
              <a:rPr lang="fr-FR" dirty="0"/>
              <a:t> (favorisant la formation de nouveaux vaisseaux sanguins) </a:t>
            </a:r>
            <a:r>
              <a:rPr lang="fr-FR" dirty="0" err="1"/>
              <a:t>médiés</a:t>
            </a:r>
            <a:r>
              <a:rPr lang="fr-FR" dirty="0"/>
              <a:t> par l’</a:t>
            </a:r>
            <a:r>
              <a:rPr lang="fr-FR" dirty="0" err="1"/>
              <a:t>isoforme</a:t>
            </a:r>
            <a:r>
              <a:rPr lang="fr-FR" dirty="0"/>
              <a:t> </a:t>
            </a:r>
            <a:r>
              <a:rPr lang="fr-FR" dirty="0" smtClean="0"/>
              <a:t>VEGF-165</a:t>
            </a:r>
            <a:r>
              <a:rPr lang="fr-FR" dirty="0"/>
              <a:t>.</a:t>
            </a:r>
          </a:p>
        </p:txBody>
      </p:sp>
      <p:pic>
        <p:nvPicPr>
          <p:cNvPr id="34818" name="Picture 2"/>
          <p:cNvPicPr>
            <a:picLocks noChangeAspect="1" noChangeArrowheads="1"/>
          </p:cNvPicPr>
          <p:nvPr/>
        </p:nvPicPr>
        <p:blipFill>
          <a:blip r:embed="rId2" cstate="print"/>
          <a:srcRect/>
          <a:stretch>
            <a:fillRect/>
          </a:stretch>
        </p:blipFill>
        <p:spPr bwMode="auto">
          <a:xfrm>
            <a:off x="375996" y="2924944"/>
            <a:ext cx="7891754" cy="3816424"/>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1328924" y="2276872"/>
            <a:ext cx="5202970" cy="648841"/>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7384"/>
            <a:ext cx="8568952" cy="2308324"/>
          </a:xfrm>
          <a:prstGeom prst="rect">
            <a:avLst/>
          </a:prstGeom>
        </p:spPr>
        <p:txBody>
          <a:bodyPr wrap="square">
            <a:spAutoFit/>
          </a:bodyPr>
          <a:lstStyle/>
          <a:p>
            <a:r>
              <a:rPr lang="fr-FR" b="1" u="sng" dirty="0" smtClean="0"/>
              <a:t>3) La </a:t>
            </a:r>
            <a:r>
              <a:rPr lang="fr-FR" b="1" u="sng" dirty="0"/>
              <a:t>diversité fonctionnelle offerte par l’épissage alternatif peut affecter des processus</a:t>
            </a:r>
          </a:p>
          <a:p>
            <a:r>
              <a:rPr lang="fr-FR" b="1" u="sng" dirty="0"/>
              <a:t>biologiques complètement différents.</a:t>
            </a:r>
          </a:p>
          <a:p>
            <a:endParaRPr lang="fr-FR" dirty="0" smtClean="0"/>
          </a:p>
          <a:p>
            <a:r>
              <a:rPr lang="fr-FR" dirty="0" smtClean="0"/>
              <a:t>Les </a:t>
            </a:r>
            <a:r>
              <a:rPr lang="fr-FR" dirty="0"/>
              <a:t>transcrits </a:t>
            </a:r>
            <a:r>
              <a:rPr lang="fr-FR" dirty="0" smtClean="0"/>
              <a:t>primaires du </a:t>
            </a:r>
            <a:r>
              <a:rPr lang="fr-FR" dirty="0"/>
              <a:t>gène CALCA produisent, </a:t>
            </a:r>
            <a:r>
              <a:rPr lang="fr-FR" dirty="0" smtClean="0"/>
              <a:t>par épissage </a:t>
            </a:r>
            <a:r>
              <a:rPr lang="fr-FR" dirty="0"/>
              <a:t>alternatif dans la glande</a:t>
            </a:r>
          </a:p>
          <a:p>
            <a:r>
              <a:rPr lang="fr-FR" dirty="0"/>
              <a:t>thyroïdienne, la Calcitonine (CT), </a:t>
            </a:r>
            <a:r>
              <a:rPr lang="fr-FR" dirty="0" smtClean="0"/>
              <a:t>une hormone </a:t>
            </a:r>
            <a:r>
              <a:rPr lang="fr-FR" dirty="0"/>
              <a:t>impliquée dans </a:t>
            </a:r>
            <a:r>
              <a:rPr lang="fr-FR" dirty="0" smtClean="0"/>
              <a:t>le métabolisme </a:t>
            </a:r>
            <a:r>
              <a:rPr lang="fr-FR" dirty="0"/>
              <a:t>du phosphore et </a:t>
            </a:r>
            <a:r>
              <a:rPr lang="fr-FR" dirty="0" smtClean="0"/>
              <a:t>du calcium</a:t>
            </a:r>
            <a:r>
              <a:rPr lang="fr-FR" dirty="0"/>
              <a:t>. En revanche, dans le </a:t>
            </a:r>
            <a:r>
              <a:rPr lang="fr-FR" dirty="0" smtClean="0"/>
              <a:t>système nerveux </a:t>
            </a:r>
            <a:r>
              <a:rPr lang="fr-FR" dirty="0"/>
              <a:t>central, les transcrits </a:t>
            </a:r>
            <a:r>
              <a:rPr lang="fr-FR" dirty="0" smtClean="0"/>
              <a:t>CALCA produisent </a:t>
            </a:r>
            <a:r>
              <a:rPr lang="fr-FR" dirty="0"/>
              <a:t>un peptide nommé CGRP</a:t>
            </a:r>
            <a:r>
              <a:rPr lang="fr-FR" dirty="0" smtClean="0"/>
              <a:t>, un </a:t>
            </a:r>
            <a:r>
              <a:rPr lang="fr-FR" dirty="0"/>
              <a:t>vasodilatateur et médiateur de la</a:t>
            </a:r>
          </a:p>
          <a:p>
            <a:r>
              <a:rPr lang="fr-FR" dirty="0" smtClean="0"/>
              <a:t>Douleur.</a:t>
            </a:r>
            <a:endParaRPr lang="fr-FR" dirty="0"/>
          </a:p>
        </p:txBody>
      </p:sp>
      <p:pic>
        <p:nvPicPr>
          <p:cNvPr id="35842" name="Picture 2"/>
          <p:cNvPicPr>
            <a:picLocks noChangeAspect="1" noChangeArrowheads="1"/>
          </p:cNvPicPr>
          <p:nvPr/>
        </p:nvPicPr>
        <p:blipFill>
          <a:blip r:embed="rId2" cstate="print"/>
          <a:srcRect/>
          <a:stretch>
            <a:fillRect/>
          </a:stretch>
        </p:blipFill>
        <p:spPr bwMode="auto">
          <a:xfrm>
            <a:off x="827583" y="2490788"/>
            <a:ext cx="7418209" cy="2090340"/>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srcRect/>
          <a:stretch>
            <a:fillRect/>
          </a:stretch>
        </p:blipFill>
        <p:spPr bwMode="auto">
          <a:xfrm>
            <a:off x="2195736" y="4839816"/>
            <a:ext cx="5000625" cy="5334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60648"/>
            <a:ext cx="8964488" cy="3139321"/>
          </a:xfrm>
          <a:prstGeom prst="rect">
            <a:avLst/>
          </a:prstGeom>
        </p:spPr>
        <p:txBody>
          <a:bodyPr wrap="square">
            <a:spAutoFit/>
          </a:bodyPr>
          <a:lstStyle/>
          <a:p>
            <a:r>
              <a:rPr lang="fr-FR" b="1" dirty="0" smtClean="0"/>
              <a:t>4) Une </a:t>
            </a:r>
            <a:r>
              <a:rPr lang="fr-FR" b="1" dirty="0"/>
              <a:t>autre conséquence </a:t>
            </a:r>
            <a:r>
              <a:rPr lang="fr-FR" b="1" dirty="0" smtClean="0"/>
              <a:t>possible de </a:t>
            </a:r>
            <a:r>
              <a:rPr lang="fr-FR" b="1" dirty="0"/>
              <a:t>l’épissage alternatif peut être </a:t>
            </a:r>
            <a:r>
              <a:rPr lang="fr-FR" b="1" dirty="0" smtClean="0"/>
              <a:t>la localisation </a:t>
            </a:r>
            <a:r>
              <a:rPr lang="fr-FR" b="1" dirty="0"/>
              <a:t>différente des </a:t>
            </a:r>
            <a:r>
              <a:rPr lang="fr-FR" b="1" dirty="0" err="1" smtClean="0"/>
              <a:t>isoformes</a:t>
            </a:r>
            <a:r>
              <a:rPr lang="fr-FR" b="1" dirty="0" smtClean="0"/>
              <a:t> protéiques </a:t>
            </a:r>
            <a:r>
              <a:rPr lang="fr-FR" b="1" dirty="0"/>
              <a:t>produites. </a:t>
            </a:r>
            <a:endParaRPr lang="fr-FR" b="1" dirty="0" smtClean="0"/>
          </a:p>
          <a:p>
            <a:endParaRPr lang="fr-FR" dirty="0"/>
          </a:p>
          <a:p>
            <a:r>
              <a:rPr lang="fr-FR" dirty="0" smtClean="0"/>
              <a:t>Un récepteur </a:t>
            </a:r>
            <a:r>
              <a:rPr lang="fr-FR" dirty="0"/>
              <a:t>transmembranaire contient un domaine protéique qui lui permet de s’insérer au </a:t>
            </a:r>
            <a:r>
              <a:rPr lang="fr-FR" dirty="0" smtClean="0"/>
              <a:t>travers de </a:t>
            </a:r>
            <a:r>
              <a:rPr lang="fr-FR" dirty="0"/>
              <a:t>la membrane plasmique des cellules, ce qui lui permet de reconnaître des molécules à </a:t>
            </a:r>
            <a:r>
              <a:rPr lang="fr-FR" dirty="0" smtClean="0"/>
              <a:t>l’extérieur des </a:t>
            </a:r>
            <a:r>
              <a:rPr lang="fr-FR" dirty="0"/>
              <a:t>cellules (par exemple une hormone ou un neurotransmetteur) et de transmettre des </a:t>
            </a:r>
            <a:r>
              <a:rPr lang="fr-FR" dirty="0" smtClean="0"/>
              <a:t>signaux nécessaires </a:t>
            </a:r>
            <a:r>
              <a:rPr lang="fr-FR" dirty="0"/>
              <a:t>à la réponse cellulaire (</a:t>
            </a:r>
            <a:r>
              <a:rPr lang="fr-FR" b="1" dirty="0"/>
              <a:t>Figure 12). </a:t>
            </a:r>
            <a:endParaRPr lang="fr-FR" b="1" dirty="0" smtClean="0"/>
          </a:p>
          <a:p>
            <a:endParaRPr lang="fr-FR" b="1" dirty="0"/>
          </a:p>
          <a:p>
            <a:r>
              <a:rPr lang="fr-FR" b="1" dirty="0" smtClean="0"/>
              <a:t>Si </a:t>
            </a:r>
            <a:r>
              <a:rPr lang="fr-FR" b="1" dirty="0"/>
              <a:t>un épissage alternatif prive l’</a:t>
            </a:r>
            <a:r>
              <a:rPr lang="fr-FR" b="1" dirty="0" err="1"/>
              <a:t>ARNm</a:t>
            </a:r>
            <a:r>
              <a:rPr lang="fr-FR" b="1" dirty="0"/>
              <a:t> de la </a:t>
            </a:r>
            <a:r>
              <a:rPr lang="fr-FR" b="1" dirty="0" smtClean="0"/>
              <a:t>région </a:t>
            </a:r>
            <a:r>
              <a:rPr lang="fr-FR" dirty="0" smtClean="0"/>
              <a:t>codant </a:t>
            </a:r>
            <a:r>
              <a:rPr lang="fr-FR" dirty="0"/>
              <a:t>pour le signal de localisation transmembranaire, la protéine résultante va par exemple </a:t>
            </a:r>
            <a:r>
              <a:rPr lang="fr-FR" dirty="0" smtClean="0"/>
              <a:t>être exportée </a:t>
            </a:r>
            <a:r>
              <a:rPr lang="fr-FR" dirty="0"/>
              <a:t>dans le milieu extracellulaire sous une forme soluble, empêchant la transmission du signal.</a:t>
            </a:r>
          </a:p>
        </p:txBody>
      </p:sp>
      <p:pic>
        <p:nvPicPr>
          <p:cNvPr id="5" name="Picture 2"/>
          <p:cNvPicPr>
            <a:picLocks noChangeAspect="1" noChangeArrowheads="1"/>
          </p:cNvPicPr>
          <p:nvPr/>
        </p:nvPicPr>
        <p:blipFill>
          <a:blip r:embed="rId2" cstate="print"/>
          <a:srcRect/>
          <a:stretch>
            <a:fillRect/>
          </a:stretch>
        </p:blipFill>
        <p:spPr bwMode="auto">
          <a:xfrm>
            <a:off x="66675" y="3429000"/>
            <a:ext cx="9010650" cy="3429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smtClean="0"/>
          </a:p>
          <a:p>
            <a:r>
              <a:rPr lang="fr-FR" sz="2000" dirty="0"/>
              <a:t>Note: un mécanisme identique (épissage alternatif d'un pré-messager) permet d'exprimer des </a:t>
            </a:r>
            <a:r>
              <a:rPr lang="fr-FR" sz="2000" dirty="0" err="1"/>
              <a:t>IgM</a:t>
            </a:r>
            <a:r>
              <a:rPr lang="fr-FR" sz="2000" dirty="0"/>
              <a:t> et des </a:t>
            </a:r>
            <a:r>
              <a:rPr lang="fr-FR" sz="2000" dirty="0" err="1"/>
              <a:t>IgD</a:t>
            </a:r>
            <a:r>
              <a:rPr lang="fr-FR" sz="2000" dirty="0"/>
              <a:t> dans une même cellule B (cas des cellules B matures qui quittent la moelle osseuse et gagnent les ganglions lymphatiques par la circulation).</a:t>
            </a:r>
          </a:p>
        </p:txBody>
      </p:sp>
      <p:sp>
        <p:nvSpPr>
          <p:cNvPr id="9217" name="Rectangle 1"/>
          <p:cNvSpPr>
            <a:spLocks noChangeArrowheads="1"/>
          </p:cNvSpPr>
          <p:nvPr/>
        </p:nvSpPr>
        <p:spPr bwMode="auto">
          <a:xfrm rot="10800000" flipV="1">
            <a:off x="251520" y="260648"/>
            <a:ext cx="856895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800" b="1" i="0" u="none" strike="noStrike" cap="none" normalizeH="0" baseline="0" dirty="0" err="1" smtClean="0">
                <a:ln>
                  <a:noFill/>
                </a:ln>
                <a:solidFill>
                  <a:srgbClr val="00004F"/>
                </a:solidFill>
                <a:effectLst/>
                <a:latin typeface="Tahoma" pitchFamily="34" charset="0"/>
                <a:ea typeface="Tahoma" pitchFamily="34" charset="0"/>
                <a:cs typeface="Tahoma" pitchFamily="34" charset="0"/>
              </a:rPr>
              <a:t>Ig</a:t>
            </a:r>
            <a:r>
              <a:rPr kumimoji="0" lang="fr-FR" sz="1800" b="1" i="0" u="none" strike="noStrike" cap="none" normalizeH="0" baseline="0" dirty="0" smtClean="0">
                <a:ln>
                  <a:noFill/>
                </a:ln>
                <a:solidFill>
                  <a:srgbClr val="00004F"/>
                </a:solidFill>
                <a:effectLst/>
                <a:latin typeface="Tahoma" pitchFamily="34" charset="0"/>
                <a:ea typeface="Tahoma" pitchFamily="34" charset="0"/>
                <a:cs typeface="Tahoma" pitchFamily="34" charset="0"/>
              </a:rPr>
              <a:t> membranaires et </a:t>
            </a:r>
            <a:r>
              <a:rPr kumimoji="0" lang="fr-FR" sz="1800" b="1" i="0" u="none" strike="noStrike" cap="none" normalizeH="0" baseline="0" dirty="0" err="1" smtClean="0">
                <a:ln>
                  <a:noFill/>
                </a:ln>
                <a:solidFill>
                  <a:srgbClr val="00004F"/>
                </a:solidFill>
                <a:effectLst/>
                <a:latin typeface="Tahoma" pitchFamily="34" charset="0"/>
                <a:ea typeface="Tahoma" pitchFamily="34" charset="0"/>
                <a:cs typeface="Tahoma" pitchFamily="34" charset="0"/>
              </a:rPr>
              <a:t>Ig</a:t>
            </a:r>
            <a:r>
              <a:rPr kumimoji="0" lang="fr-FR" sz="1800" b="1" i="0" u="none" strike="noStrike" cap="none" normalizeH="0" baseline="0" dirty="0" smtClean="0">
                <a:ln>
                  <a:noFill/>
                </a:ln>
                <a:solidFill>
                  <a:srgbClr val="00004F"/>
                </a:solidFill>
                <a:effectLst/>
                <a:latin typeface="Tahoma" pitchFamily="34" charset="0"/>
                <a:ea typeface="Tahoma" pitchFamily="34" charset="0"/>
                <a:cs typeface="Tahoma" pitchFamily="34" charset="0"/>
              </a:rPr>
              <a:t> sécrétées</a:t>
            </a:r>
            <a:endParaRPr kumimoji="0" lang="fr-FR" sz="1800" b="0" i="0" u="none" strike="noStrike" cap="none" normalizeH="0" baseline="0" dirty="0" smtClean="0">
              <a:ln>
                <a:noFill/>
              </a:ln>
              <a:solidFill>
                <a:srgbClr val="00004F"/>
              </a:solidFill>
              <a:effectLst/>
              <a:latin typeface="Tahoma" pitchFamily="34" charset="0"/>
              <a:ea typeface="Tahoma"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800" b="0" i="0" u="none" strike="noStrike" cap="none" normalizeH="0" baseline="0" dirty="0" smtClean="0">
                <a:ln>
                  <a:noFill/>
                </a:ln>
                <a:solidFill>
                  <a:srgbClr val="00004F"/>
                </a:solidFill>
                <a:effectLst/>
                <a:latin typeface="Tahoma" pitchFamily="34" charset="0"/>
                <a:ea typeface="Tahoma" pitchFamily="34" charset="0"/>
                <a:cs typeface="Tahoma" pitchFamily="34" charset="0"/>
              </a:rPr>
              <a:t>Un épissage alternatif de l'ARN </a:t>
            </a:r>
            <a:r>
              <a:rPr kumimoji="0" lang="fr-FR" sz="1800" b="0" i="0" u="none" strike="noStrike" cap="none" normalizeH="0" baseline="0" dirty="0" err="1" smtClean="0">
                <a:ln>
                  <a:noFill/>
                </a:ln>
                <a:solidFill>
                  <a:srgbClr val="00004F"/>
                </a:solidFill>
                <a:effectLst/>
                <a:latin typeface="Tahoma" pitchFamily="34" charset="0"/>
                <a:ea typeface="Tahoma" pitchFamily="34" charset="0"/>
                <a:cs typeface="Tahoma" pitchFamily="34" charset="0"/>
              </a:rPr>
              <a:t>prémessager</a:t>
            </a:r>
            <a:r>
              <a:rPr kumimoji="0" lang="fr-FR" sz="1800" b="0" i="0" u="none" strike="noStrike" cap="none" normalizeH="0" baseline="0" dirty="0" smtClean="0">
                <a:ln>
                  <a:noFill/>
                </a:ln>
                <a:solidFill>
                  <a:srgbClr val="00004F"/>
                </a:solidFill>
                <a:effectLst/>
                <a:latin typeface="Tahoma" pitchFamily="34" charset="0"/>
                <a:ea typeface="Tahoma" pitchFamily="34" charset="0"/>
                <a:cs typeface="Tahoma" pitchFamily="34" charset="0"/>
              </a:rPr>
              <a:t> de la chaîne lourde permet d'obtenir soit une chaîne lourde membranaire (</a:t>
            </a:r>
            <a:r>
              <a:rPr kumimoji="0" lang="fr-FR" sz="1800" b="0" i="0" u="none" strike="noStrike" cap="none" normalizeH="0" baseline="0" dirty="0" err="1" smtClean="0">
                <a:ln>
                  <a:noFill/>
                </a:ln>
                <a:solidFill>
                  <a:srgbClr val="00004F"/>
                </a:solidFill>
                <a:effectLst/>
                <a:latin typeface="Tahoma" pitchFamily="34" charset="0"/>
                <a:ea typeface="Tahoma" pitchFamily="34" charset="0"/>
                <a:cs typeface="Tahoma" pitchFamily="34" charset="0"/>
              </a:rPr>
              <a:t>Ig</a:t>
            </a:r>
            <a:r>
              <a:rPr kumimoji="0" lang="fr-FR" sz="1800" b="0" i="0" u="none" strike="noStrike" cap="none" normalizeH="0" baseline="0" dirty="0" smtClean="0">
                <a:ln>
                  <a:noFill/>
                </a:ln>
                <a:solidFill>
                  <a:srgbClr val="00004F"/>
                </a:solidFill>
                <a:effectLst/>
                <a:latin typeface="Tahoma" pitchFamily="34" charset="0"/>
                <a:ea typeface="Tahoma" pitchFamily="34" charset="0"/>
                <a:cs typeface="Tahoma" pitchFamily="34" charset="0"/>
              </a:rPr>
              <a:t> membranaire des lymphocytes B), soit une chaîne lourde sécrétée (</a:t>
            </a:r>
            <a:r>
              <a:rPr kumimoji="0" lang="fr-FR" sz="1800" b="0" i="0" u="none" strike="noStrike" cap="none" normalizeH="0" baseline="0" dirty="0" err="1" smtClean="0">
                <a:ln>
                  <a:noFill/>
                </a:ln>
                <a:solidFill>
                  <a:srgbClr val="00004F"/>
                </a:solidFill>
                <a:effectLst/>
                <a:latin typeface="Tahoma" pitchFamily="34" charset="0"/>
                <a:ea typeface="Tahoma" pitchFamily="34" charset="0"/>
                <a:cs typeface="Tahoma" pitchFamily="34" charset="0"/>
              </a:rPr>
              <a:t>Ig</a:t>
            </a:r>
            <a:r>
              <a:rPr kumimoji="0" lang="fr-FR" sz="1800" b="0" i="0" u="none" strike="noStrike" cap="none" normalizeH="0" baseline="0" dirty="0" smtClean="0">
                <a:ln>
                  <a:noFill/>
                </a:ln>
                <a:solidFill>
                  <a:srgbClr val="00004F"/>
                </a:solidFill>
                <a:effectLst/>
                <a:latin typeface="Tahoma" pitchFamily="34" charset="0"/>
                <a:ea typeface="Tahoma" pitchFamily="34" charset="0"/>
                <a:cs typeface="Tahoma" pitchFamily="34" charset="0"/>
              </a:rPr>
              <a:t> sécrétée des plasmocytes) qui gardent le même réarrangement V-D-J (idiotype) et la même région constante (</a:t>
            </a:r>
            <a:r>
              <a:rPr kumimoji="0" lang="fr-FR" sz="1800" b="0" i="0" u="none" strike="noStrike" cap="none" normalizeH="0" baseline="0" dirty="0" err="1" smtClean="0">
                <a:ln>
                  <a:noFill/>
                </a:ln>
                <a:solidFill>
                  <a:srgbClr val="00004F"/>
                </a:solidFill>
                <a:effectLst/>
                <a:latin typeface="Tahoma" pitchFamily="34" charset="0"/>
                <a:ea typeface="Tahoma" pitchFamily="34" charset="0"/>
                <a:cs typeface="Tahoma" pitchFamily="34" charset="0"/>
              </a:rPr>
              <a:t>isotype</a:t>
            </a:r>
            <a:r>
              <a:rPr kumimoji="0" lang="fr-FR" sz="1800" b="0" i="0" u="none" strike="noStrike" cap="none" normalizeH="0" baseline="0" dirty="0" smtClean="0">
                <a:ln>
                  <a:noFill/>
                </a:ln>
                <a:solidFill>
                  <a:srgbClr val="00004F"/>
                </a:solidFill>
                <a:effectLst/>
                <a:latin typeface="Tahoma" pitchFamily="34" charset="0"/>
                <a:ea typeface="Tahoma" pitchFamily="34" charset="0"/>
                <a:cs typeface="Tahoma" pitchFamily="34" charset="0"/>
              </a:rPr>
              <a:t>) .</a:t>
            </a:r>
            <a:endParaRPr kumimoji="0" lang="fr-FR" sz="1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467544" y="4005064"/>
            <a:ext cx="8280920" cy="1754326"/>
          </a:xfrm>
          <a:prstGeom prst="rect">
            <a:avLst/>
          </a:prstGeom>
        </p:spPr>
        <p:txBody>
          <a:bodyPr wrap="square">
            <a:spAutoFit/>
          </a:bodyPr>
          <a:lstStyle/>
          <a:p>
            <a:r>
              <a:rPr lang="fr-FR" dirty="0" smtClean="0"/>
              <a:t>Immunoglobuline membranaire ou sécrétée L’immunoglobuline de membrane (BCR) est identique à l’immunoglobuline sécrétée (anticorps), à l’exception d’une séquence d’acides aminés située dans la partie C terminale des chaînes lourdes H. Les immunoglobulines de membrane sont plus longues que leurs homologues sécrétés, et les acides aminés supplémentaires sont nécessaires pour traverser la membrane cellulaire et y ancrer la molécule. </a:t>
            </a:r>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323528" y="3832448"/>
            <a:ext cx="8229600" cy="2980928"/>
          </a:xfrm>
        </p:spPr>
        <p:txBody>
          <a:bodyPr>
            <a:normAutofit/>
          </a:bodyPr>
          <a:lstStyle/>
          <a:p>
            <a:pPr algn="just"/>
            <a:r>
              <a:rPr lang="fr-FR" sz="2200" dirty="0" smtClean="0"/>
              <a:t>La partie constante des chaînes mu est codée par 6 exons. Les deux derniers (exons 5 et 6) codent pour la partie transmembranaire de l'</a:t>
            </a:r>
            <a:r>
              <a:rPr lang="fr-FR" sz="2200" dirty="0" err="1" smtClean="0"/>
              <a:t>IgM</a:t>
            </a:r>
            <a:r>
              <a:rPr lang="fr-FR" sz="2200" dirty="0" smtClean="0"/>
              <a:t> de membrane. Après stimulation antigénique, la maturation des messagers se modifie et seuls les messagers de l'immunoglobuline sécrétée, qui ne contiennent que les exons 1 à 4 sont retrouvés dans le cytoplasme. La chaîne synthétisée ne possède plus la séquence peptidique nécessaire à l'ancrage dans la membrane et elle est donc totalement sécrétée.</a:t>
            </a:r>
          </a:p>
          <a:p>
            <a:endParaRPr lang="fr-FR" dirty="0"/>
          </a:p>
        </p:txBody>
      </p:sp>
      <p:pic>
        <p:nvPicPr>
          <p:cNvPr id="28674" name="Picture 2" descr="http://atlasgeneticsoncology.org/Educ/Images/IG7Fr.jpg"/>
          <p:cNvPicPr>
            <a:picLocks noChangeAspect="1" noChangeArrowheads="1"/>
          </p:cNvPicPr>
          <p:nvPr/>
        </p:nvPicPr>
        <p:blipFill>
          <a:blip r:embed="rId2" cstate="print"/>
          <a:srcRect/>
          <a:stretch>
            <a:fillRect/>
          </a:stretch>
        </p:blipFill>
        <p:spPr bwMode="auto">
          <a:xfrm>
            <a:off x="323528" y="260648"/>
            <a:ext cx="8496944" cy="352839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9698" name="Picture 2" descr="Figure7"/>
          <p:cNvPicPr>
            <a:picLocks noChangeAspect="1" noChangeArrowheads="1"/>
          </p:cNvPicPr>
          <p:nvPr/>
        </p:nvPicPr>
        <p:blipFill>
          <a:blip r:embed="rId2" cstate="print"/>
          <a:srcRect/>
          <a:stretch>
            <a:fillRect/>
          </a:stretch>
        </p:blipFill>
        <p:spPr bwMode="auto">
          <a:xfrm>
            <a:off x="611560" y="260648"/>
            <a:ext cx="8208912" cy="6192688"/>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820472" cy="6186309"/>
          </a:xfrm>
          <a:prstGeom prst="rect">
            <a:avLst/>
          </a:prstGeom>
        </p:spPr>
        <p:txBody>
          <a:bodyPr wrap="square">
            <a:spAutoFit/>
          </a:bodyPr>
          <a:lstStyle/>
          <a:p>
            <a:r>
              <a:rPr lang="fr-FR" dirty="0" smtClean="0"/>
              <a:t> </a:t>
            </a:r>
            <a:r>
              <a:rPr lang="fr-FR" b="1" dirty="0" smtClean="0"/>
              <a:t>Promoteurs alternatifs</a:t>
            </a:r>
            <a:r>
              <a:rPr lang="fr-FR" dirty="0" smtClean="0"/>
              <a:t>: L’initiation de la transcription au niveau de promoteurs différents, dits alternatifs, donne lieu à différents ARN messagers (Figure 4, A).</a:t>
            </a:r>
          </a:p>
          <a:p>
            <a:endParaRPr lang="fr-FR" dirty="0"/>
          </a:p>
          <a:p>
            <a:r>
              <a:rPr lang="fr-FR" dirty="0" smtClean="0"/>
              <a:t>  </a:t>
            </a:r>
            <a:r>
              <a:rPr lang="fr-FR" b="1" dirty="0" smtClean="0"/>
              <a:t>Sites Poly-A alternatifs</a:t>
            </a:r>
            <a:r>
              <a:rPr lang="fr-FR" dirty="0" smtClean="0"/>
              <a:t>: L’épissage peut également conduire à l’utilisation de sites de </a:t>
            </a:r>
            <a:r>
              <a:rPr lang="fr-FR" dirty="0" err="1" smtClean="0"/>
              <a:t>polyadénylation</a:t>
            </a:r>
            <a:r>
              <a:rPr lang="fr-FR" dirty="0" smtClean="0"/>
              <a:t> différents (Figure 4, B). </a:t>
            </a:r>
          </a:p>
          <a:p>
            <a:endParaRPr lang="fr-FR" dirty="0"/>
          </a:p>
          <a:p>
            <a:r>
              <a:rPr lang="fr-FR" dirty="0" smtClean="0"/>
              <a:t> </a:t>
            </a:r>
            <a:r>
              <a:rPr lang="fr-FR" b="1" dirty="0" smtClean="0"/>
              <a:t>Sites 5’d’épissage alternatifs</a:t>
            </a:r>
            <a:r>
              <a:rPr lang="fr-FR" dirty="0" smtClean="0"/>
              <a:t>: Par l’utilisation de différents sites 5’ d’épissage, les exons peuvent être raccourcis ou rallongés en taille (Figure 4, C). </a:t>
            </a:r>
          </a:p>
          <a:p>
            <a:endParaRPr lang="fr-FR" dirty="0"/>
          </a:p>
          <a:p>
            <a:r>
              <a:rPr lang="fr-FR" dirty="0" smtClean="0"/>
              <a:t> </a:t>
            </a:r>
            <a:r>
              <a:rPr lang="fr-FR" b="1" dirty="0" smtClean="0"/>
              <a:t>Sites 3’d’épissage alternatif</a:t>
            </a:r>
            <a:r>
              <a:rPr lang="fr-FR" dirty="0" smtClean="0"/>
              <a:t>: De même, l’utilisation de sites 3’ d’épissage alternatifs peut jouer sur la taille d’un exon (Figure 4, D). </a:t>
            </a:r>
          </a:p>
          <a:p>
            <a:endParaRPr lang="fr-FR" dirty="0"/>
          </a:p>
          <a:p>
            <a:r>
              <a:rPr lang="fr-FR" dirty="0" smtClean="0"/>
              <a:t> </a:t>
            </a:r>
            <a:r>
              <a:rPr lang="fr-FR" b="1" dirty="0" smtClean="0"/>
              <a:t>Exon cassette</a:t>
            </a:r>
            <a:r>
              <a:rPr lang="fr-FR" dirty="0" smtClean="0"/>
              <a:t>: C’est le cas le plus fréquemment rencontré. Quand un exon est bordé par des sites 5’ et 3’ alternatifs, on l’appelle exon cassette. Il peut être inclus ou exclu de l’ARN messager (Figure 4, E).</a:t>
            </a:r>
          </a:p>
          <a:p>
            <a:endParaRPr lang="fr-FR" dirty="0"/>
          </a:p>
          <a:p>
            <a:r>
              <a:rPr lang="fr-FR" dirty="0" smtClean="0"/>
              <a:t>  </a:t>
            </a:r>
            <a:r>
              <a:rPr lang="fr-FR" b="1" dirty="0" smtClean="0"/>
              <a:t>Exons mutuellement exclusifs</a:t>
            </a:r>
            <a:r>
              <a:rPr lang="fr-FR" dirty="0" smtClean="0"/>
              <a:t>: Dans certains cas, un exon ne peut être inclus en même temps qu’un autre (Figure 4, F).</a:t>
            </a:r>
          </a:p>
          <a:p>
            <a:endParaRPr lang="fr-FR" dirty="0" smtClean="0"/>
          </a:p>
          <a:p>
            <a:r>
              <a:rPr lang="fr-FR" b="1" dirty="0" smtClean="0"/>
              <a:t>Rétention d’introns</a:t>
            </a:r>
            <a:r>
              <a:rPr lang="fr-FR" dirty="0" smtClean="0"/>
              <a:t>: Parfois, l’intron peut ne pas être éliminé du transcrit mature. Dans ce cas, il fait partie de l’ARN messager qui est transporté au cytoplasme pour la traduction (Figure 4, G).</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sp>
        <p:nvSpPr>
          <p:cNvPr id="44034" name="AutoShape 2" descr="Résultat de recherche d'images pour &quot;organisation de l'adn en chromosome chez les eucaryotes et les procaryot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4036" name="Picture 4" descr="Résultat de recherche d'images pour &quot;organisation de l'adn en chromosome chez les eucaryotes et les procaryotes&quot;"/>
          <p:cNvPicPr>
            <a:picLocks noChangeAspect="1" noChangeArrowheads="1"/>
          </p:cNvPicPr>
          <p:nvPr/>
        </p:nvPicPr>
        <p:blipFill>
          <a:blip r:embed="rId2" cstate="print"/>
          <a:srcRect/>
          <a:stretch>
            <a:fillRect/>
          </a:stretch>
        </p:blipFill>
        <p:spPr bwMode="auto">
          <a:xfrm>
            <a:off x="0" y="-315416"/>
            <a:ext cx="9144000" cy="7173416"/>
          </a:xfrm>
          <a:prstGeom prst="rect">
            <a:avLst/>
          </a:prstGeom>
          <a:noFill/>
        </p:spPr>
      </p:pic>
      <p:sp>
        <p:nvSpPr>
          <p:cNvPr id="6" name="ZoneTexte 5"/>
          <p:cNvSpPr txBox="1"/>
          <p:nvPr/>
        </p:nvSpPr>
        <p:spPr>
          <a:xfrm>
            <a:off x="323528" y="3356992"/>
            <a:ext cx="4680520" cy="2308324"/>
          </a:xfrm>
          <a:prstGeom prst="rect">
            <a:avLst/>
          </a:prstGeom>
          <a:noFill/>
        </p:spPr>
        <p:txBody>
          <a:bodyPr wrap="square" rtlCol="0">
            <a:spAutoFit/>
          </a:bodyPr>
          <a:lstStyle/>
          <a:p>
            <a:pPr lvl="0" fontAlgn="base">
              <a:spcBef>
                <a:spcPct val="0"/>
              </a:spcBef>
              <a:spcAft>
                <a:spcPct val="0"/>
              </a:spcAft>
            </a:pPr>
            <a:r>
              <a:rPr lang="fr-FR" b="1" dirty="0" smtClean="0">
                <a:solidFill>
                  <a:srgbClr val="000000"/>
                </a:solidFill>
                <a:latin typeface="Times New Roman" pitchFamily="18" charset="0"/>
                <a:cs typeface="Times New Roman" pitchFamily="18" charset="0"/>
              </a:rPr>
              <a:t>Structure de la chromatine</a:t>
            </a:r>
          </a:p>
          <a:p>
            <a:pPr lvl="0" algn="just" eaLnBrk="0" fontAlgn="base" hangingPunct="0">
              <a:spcBef>
                <a:spcPct val="0"/>
              </a:spcBef>
              <a:spcAft>
                <a:spcPct val="0"/>
              </a:spcAft>
            </a:pPr>
            <a:r>
              <a:rPr lang="fr-FR" dirty="0" smtClean="0">
                <a:solidFill>
                  <a:srgbClr val="000000"/>
                </a:solidFill>
                <a:latin typeface="Times New Roman" pitchFamily="18" charset="0"/>
                <a:cs typeface="Times New Roman" pitchFamily="18" charset="0"/>
              </a:rPr>
              <a:t>      Chez les eucaryotes, l'ADN est associé à des protéines au sein d'une structure appelée chromatine. Les principales protéines de la chromatine sont les histones, des protéines très conservées et chargées positivement (basiques) qui s'associent très étroitement avec l'ADN (grâce à des charges négatives). </a:t>
            </a:r>
          </a:p>
        </p:txBody>
      </p:sp>
      <p:sp>
        <p:nvSpPr>
          <p:cNvPr id="7" name="Rectangle 6"/>
          <p:cNvSpPr/>
          <p:nvPr/>
        </p:nvSpPr>
        <p:spPr>
          <a:xfrm>
            <a:off x="0" y="-171400"/>
            <a:ext cx="9144001" cy="523220"/>
          </a:xfrm>
          <a:prstGeom prst="rect">
            <a:avLst/>
          </a:prstGeom>
          <a:solidFill>
            <a:schemeClr val="tx2">
              <a:lumMod val="20000"/>
              <a:lumOff val="80000"/>
            </a:schemeClr>
          </a:solidFill>
        </p:spPr>
        <p:txBody>
          <a:bodyPr wrap="square">
            <a:spAutoFit/>
          </a:bodyPr>
          <a:lstStyle/>
          <a:p>
            <a:pPr fontAlgn="base">
              <a:spcBef>
                <a:spcPct val="0"/>
              </a:spcBef>
              <a:spcAft>
                <a:spcPct val="0"/>
              </a:spcAft>
            </a:pPr>
            <a:r>
              <a:rPr lang="fr-FR" sz="2800" b="1" dirty="0" smtClean="0">
                <a:solidFill>
                  <a:srgbClr val="FF0000"/>
                </a:solidFill>
                <a:latin typeface="Times New Roman" pitchFamily="18" charset="0"/>
                <a:cs typeface="Times New Roman" pitchFamily="18" charset="0"/>
              </a:rPr>
              <a:t>Chromatine et régulation de la transcription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7890" name="Picture 2"/>
          <p:cNvPicPr>
            <a:picLocks noChangeAspect="1" noChangeArrowheads="1"/>
          </p:cNvPicPr>
          <p:nvPr/>
        </p:nvPicPr>
        <p:blipFill>
          <a:blip r:embed="rId2" cstate="print"/>
          <a:srcRect/>
          <a:stretch>
            <a:fillRect/>
          </a:stretch>
        </p:blipFill>
        <p:spPr bwMode="auto">
          <a:xfrm>
            <a:off x="107504" y="27384"/>
            <a:ext cx="9143999" cy="6858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1124744"/>
            <a:ext cx="8762852" cy="5040560"/>
          </a:xfrm>
          <a:prstGeom prst="rect">
            <a:avLst/>
          </a:prstGeom>
          <a:noFill/>
          <a:ln w="9525">
            <a:noFill/>
            <a:miter lim="800000"/>
            <a:headEnd/>
            <a:tailEnd/>
          </a:ln>
        </p:spPr>
      </p:pic>
      <p:sp>
        <p:nvSpPr>
          <p:cNvPr id="3" name="ZoneTexte 2"/>
          <p:cNvSpPr txBox="1"/>
          <p:nvPr/>
        </p:nvSpPr>
        <p:spPr>
          <a:xfrm>
            <a:off x="179512" y="375047"/>
            <a:ext cx="8820472" cy="461665"/>
          </a:xfrm>
          <a:prstGeom prst="rect">
            <a:avLst/>
          </a:prstGeom>
          <a:noFill/>
        </p:spPr>
        <p:txBody>
          <a:bodyPr wrap="square" rtlCol="0">
            <a:spAutoFit/>
          </a:bodyPr>
          <a:lstStyle/>
          <a:p>
            <a:r>
              <a:rPr lang="fr-FR" sz="2400" b="1" dirty="0" smtClean="0"/>
              <a:t>Régulation de l’expression des gènes par le phénomène d’édition</a:t>
            </a:r>
            <a:endParaRPr lang="fr-FR" sz="24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9218" name="Picture 2"/>
          <p:cNvPicPr>
            <a:picLocks noChangeAspect="1" noChangeArrowheads="1"/>
          </p:cNvPicPr>
          <p:nvPr/>
        </p:nvPicPr>
        <p:blipFill>
          <a:blip r:embed="rId2" cstate="print"/>
          <a:srcRect/>
          <a:stretch>
            <a:fillRect/>
          </a:stretch>
        </p:blipFill>
        <p:spPr bwMode="auto">
          <a:xfrm>
            <a:off x="323528" y="476672"/>
            <a:ext cx="8496944" cy="6264696"/>
          </a:xfrm>
          <a:prstGeom prst="rect">
            <a:avLst/>
          </a:prstGeom>
          <a:noFill/>
          <a:ln w="9525">
            <a:noFill/>
            <a:miter lim="800000"/>
            <a:headEnd/>
            <a:tailEnd/>
          </a:ln>
        </p:spPr>
      </p:pic>
      <p:sp>
        <p:nvSpPr>
          <p:cNvPr id="5" name="ZoneTexte 4"/>
          <p:cNvSpPr txBox="1"/>
          <p:nvPr/>
        </p:nvSpPr>
        <p:spPr>
          <a:xfrm>
            <a:off x="179512" y="44624"/>
            <a:ext cx="8820472" cy="461665"/>
          </a:xfrm>
          <a:prstGeom prst="rect">
            <a:avLst/>
          </a:prstGeom>
          <a:noFill/>
        </p:spPr>
        <p:txBody>
          <a:bodyPr wrap="square" rtlCol="0">
            <a:spAutoFit/>
          </a:bodyPr>
          <a:lstStyle/>
          <a:p>
            <a:r>
              <a:rPr lang="fr-FR" sz="2400" b="1" dirty="0" smtClean="0"/>
              <a:t>Régulation de l’expression des gènes Post-</a:t>
            </a:r>
            <a:r>
              <a:rPr lang="fr-FR" sz="2400" b="1" dirty="0" err="1" smtClean="0"/>
              <a:t>transcriptionnelle</a:t>
            </a:r>
            <a:endParaRPr lang="fr-FR" sz="24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2290" name="Picture 2"/>
          <p:cNvPicPr>
            <a:picLocks noChangeAspect="1" noChangeArrowheads="1"/>
          </p:cNvPicPr>
          <p:nvPr/>
        </p:nvPicPr>
        <p:blipFill>
          <a:blip r:embed="rId2" cstate="print"/>
          <a:srcRect/>
          <a:stretch>
            <a:fillRect/>
          </a:stretch>
        </p:blipFill>
        <p:spPr bwMode="auto">
          <a:xfrm>
            <a:off x="167612" y="332657"/>
            <a:ext cx="8724868" cy="62646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404664"/>
            <a:ext cx="8640960" cy="5632311"/>
          </a:xfrm>
          <a:prstGeom prst="rect">
            <a:avLst/>
          </a:prstGeom>
        </p:spPr>
        <p:txBody>
          <a:bodyPr wrap="square">
            <a:spAutoFit/>
          </a:bodyPr>
          <a:lstStyle/>
          <a:p>
            <a:r>
              <a:rPr lang="fr-FR" b="1" dirty="0"/>
              <a:t>Remodelage de la chromatine</a:t>
            </a:r>
          </a:p>
          <a:p>
            <a:r>
              <a:rPr lang="fr-FR" dirty="0"/>
              <a:t>      </a:t>
            </a:r>
            <a:r>
              <a:rPr lang="fr-FR" dirty="0" smtClean="0"/>
              <a:t>le remodelage </a:t>
            </a:r>
            <a:r>
              <a:rPr lang="fr-FR" dirty="0"/>
              <a:t>fait intervenir une machinerie cellulaire spécialisée comportant des enzymes capables de modifier </a:t>
            </a:r>
            <a:r>
              <a:rPr lang="fr-FR" dirty="0" err="1"/>
              <a:t>covalemment</a:t>
            </a:r>
            <a:r>
              <a:rPr lang="fr-FR" dirty="0"/>
              <a:t> les histones par acétylation, phosphorylation ou </a:t>
            </a:r>
            <a:r>
              <a:rPr lang="fr-FR" dirty="0" err="1"/>
              <a:t>méthylation</a:t>
            </a:r>
            <a:r>
              <a:rPr lang="fr-FR" dirty="0"/>
              <a:t>, rompant ainsi les liaisons ADN-histones et permettant la translocation des </a:t>
            </a:r>
            <a:r>
              <a:rPr lang="fr-FR" dirty="0" smtClean="0"/>
              <a:t>nucléosomes.</a:t>
            </a:r>
          </a:p>
          <a:p>
            <a:r>
              <a:rPr lang="fr-FR" dirty="0" smtClean="0"/>
              <a:t>Des enzymes recrutées par des activateurs sont capables de modifier des histones liées à l’ADN (H2A, H2B, H3 et H4). Les histones subissent des modifications au niveau des sites spécifiques (Figure 2).  </a:t>
            </a:r>
          </a:p>
          <a:p>
            <a:endParaRPr lang="fr-FR" dirty="0" smtClean="0"/>
          </a:p>
          <a:p>
            <a:r>
              <a:rPr lang="fr-FR" dirty="0" smtClean="0"/>
              <a:t>Les queues N-terminales des histones sont le siège de nombreuses modifications post-traductionnelles telles que l’acétylation, la phosphorylation, la </a:t>
            </a:r>
            <a:r>
              <a:rPr lang="fr-FR" dirty="0" err="1" smtClean="0"/>
              <a:t>méthylation</a:t>
            </a:r>
            <a:r>
              <a:rPr lang="fr-FR" dirty="0" smtClean="0"/>
              <a:t>, l’</a:t>
            </a:r>
            <a:r>
              <a:rPr lang="fr-FR" dirty="0" err="1" smtClean="0"/>
              <a:t>ubiquitination</a:t>
            </a:r>
            <a:r>
              <a:rPr lang="fr-FR" dirty="0" smtClean="0"/>
              <a:t> ou la </a:t>
            </a:r>
            <a:r>
              <a:rPr lang="fr-FR" dirty="0" err="1" smtClean="0"/>
              <a:t>sumoylation</a:t>
            </a:r>
            <a:r>
              <a:rPr lang="fr-FR" dirty="0" smtClean="0"/>
              <a:t>. Ces modifications, qualifiées également d’</a:t>
            </a:r>
            <a:r>
              <a:rPr lang="fr-FR" dirty="0" err="1" smtClean="0"/>
              <a:t>épigénétiques</a:t>
            </a:r>
            <a:r>
              <a:rPr lang="fr-FR" dirty="0" smtClean="0"/>
              <a:t>, agissent de manière séquentielle ou en combinaison pour former le code des histones. Ce code fournit des sites de liaison pour des protéines effectrices qui les interprètent afin de favoriser ou d’inhiber la transcription des gènes</a:t>
            </a:r>
          </a:p>
          <a:p>
            <a:endParaRPr lang="fr-FR" dirty="0" smtClean="0"/>
          </a:p>
          <a:p>
            <a:endParaRPr lang="fr-FR" dirty="0" smtClean="0"/>
          </a:p>
          <a:p>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Image associée"/>
          <p:cNvPicPr>
            <a:picLocks noChangeAspect="1" noChangeArrowheads="1"/>
          </p:cNvPicPr>
          <p:nvPr/>
        </p:nvPicPr>
        <p:blipFill>
          <a:blip r:embed="rId2" cstate="print"/>
          <a:srcRect/>
          <a:stretch>
            <a:fillRect/>
          </a:stretch>
        </p:blipFill>
        <p:spPr bwMode="auto">
          <a:xfrm>
            <a:off x="1" y="0"/>
            <a:ext cx="9144000" cy="652534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7346"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0" name="Picture 2"/>
          <p:cNvPicPr>
            <a:picLocks noChangeAspect="1" noChangeArrowheads="1"/>
          </p:cNvPicPr>
          <p:nvPr/>
        </p:nvPicPr>
        <p:blipFill>
          <a:blip r:embed="rId2" cstate="print"/>
          <a:srcRect/>
          <a:stretch>
            <a:fillRect/>
          </a:stretch>
        </p:blipFill>
        <p:spPr bwMode="auto">
          <a:xfrm>
            <a:off x="185160" y="179138"/>
            <a:ext cx="8491296" cy="59861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474345"/>
            <a:ext cx="8820472" cy="646331"/>
          </a:xfrm>
          <a:prstGeom prst="rect">
            <a:avLst/>
          </a:prstGeom>
        </p:spPr>
        <p:txBody>
          <a:bodyPr wrap="square">
            <a:spAutoFit/>
          </a:bodyPr>
          <a:lstStyle/>
          <a:p>
            <a:r>
              <a:rPr lang="fr-FR" dirty="0" smtClean="0"/>
              <a:t>la </a:t>
            </a:r>
            <a:r>
              <a:rPr lang="fr-FR" dirty="0" err="1" smtClean="0"/>
              <a:t>méthylation</a:t>
            </a:r>
            <a:r>
              <a:rPr lang="fr-FR" dirty="0" smtClean="0"/>
              <a:t> diminue la transcription</a:t>
            </a:r>
          </a:p>
          <a:p>
            <a:r>
              <a:rPr lang="fr-FR" dirty="0" smtClean="0"/>
              <a:t>- cellules cancéreuses </a:t>
            </a:r>
            <a:r>
              <a:rPr lang="fr-FR" dirty="0" err="1" smtClean="0"/>
              <a:t>hypométhylées</a:t>
            </a:r>
            <a:endParaRPr lang="fr-FR" dirty="0" smtClean="0"/>
          </a:p>
        </p:txBody>
      </p:sp>
      <p:pic>
        <p:nvPicPr>
          <p:cNvPr id="3074" name="Picture 2"/>
          <p:cNvPicPr>
            <a:picLocks noChangeAspect="1" noChangeArrowheads="1"/>
          </p:cNvPicPr>
          <p:nvPr/>
        </p:nvPicPr>
        <p:blipFill>
          <a:blip r:embed="rId2" cstate="print"/>
          <a:srcRect/>
          <a:stretch>
            <a:fillRect/>
          </a:stretch>
        </p:blipFill>
        <p:spPr bwMode="auto">
          <a:xfrm>
            <a:off x="0" y="1340768"/>
            <a:ext cx="6276975" cy="84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1136</Words>
  <Application>Microsoft Office PowerPoint</Application>
  <PresentationFormat>Affichage à l'écran (4:3)</PresentationFormat>
  <Paragraphs>112</Paragraphs>
  <Slides>43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43</vt:i4>
      </vt:variant>
    </vt:vector>
  </HeadingPairs>
  <TitlesOfParts>
    <vt:vector size="48" baseType="lpstr">
      <vt:lpstr>Arial</vt:lpstr>
      <vt:lpstr>Calibri</vt:lpstr>
      <vt:lpstr>Tahoma</vt:lpstr>
      <vt:lpstr>Times New Roman</vt:lpstr>
      <vt:lpstr>Thème Office</vt:lpstr>
      <vt:lpstr>Rappels sur la régulation de l’expression des gènes chez les eucaryotes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Facteurs de régulation</vt:lpstr>
      <vt:lpstr>Présentation PowerPoint</vt:lpstr>
      <vt:lpstr>Présentation PowerPoint</vt:lpstr>
      <vt:lpstr>Présentation PowerPoint</vt:lpstr>
      <vt:lpstr>Présentation PowerPoint</vt:lpstr>
      <vt:lpstr>Mode d’action des FT modification de l’état chromatinien</vt:lpstr>
      <vt:lpstr>Présentation PowerPoint</vt:lpstr>
      <vt:lpstr>Metylation des bases</vt:lpstr>
      <vt:lpstr>Epissage comme moyen de régulation de l’expression des gènes</vt:lpstr>
      <vt:lpstr>Quelques notions sur l’epissage</vt:lpstr>
      <vt:lpstr>Présentation PowerPoint</vt:lpstr>
      <vt:lpstr>Terminaison de la transcription chez les eucaryotes</vt:lpstr>
      <vt:lpstr>Présentation PowerPoint</vt:lpstr>
      <vt:lpstr>Présentation PowerPoint</vt:lpstr>
      <vt:lpstr>c. Réaction de trans-esterification Les introns sont clivés par 2 réactions successives de trans-esterification de type SN2. </vt:lpstr>
      <vt:lpstr>1ere étape : le groupement 2'-hydroxyle de l'adénosine du BPS (A en vert figure ci-dessous) sert de nucléophile pour l'attaque du site 5'SS (site donneur).   On obtient l'exon 5' libre et l'intron encore attaché à l'exon 3' (structure lariat).  2ème étape : le groupement 3'-hydoxyle (astérisque) de l'exon 5' libre sert de nucléophile pour l'attaque du site 3'SS (site accepteur). L'ARNm mature est formé par ligation des 2 exons. L'intron est relargué et destiné à la dégradation.  Figure ci-dessous: Formation du lariat ou structure en lasso.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Rappels sur la régulation de l’expression des gènes chez les eucaryotes</dc:title>
  <dc:creator>hp</dc:creator>
  <cp:lastModifiedBy>Utilisateur Windows</cp:lastModifiedBy>
  <cp:revision>1</cp:revision>
  <dcterms:created xsi:type="dcterms:W3CDTF">2019-02-25T20:01:07Z</dcterms:created>
  <dcterms:modified xsi:type="dcterms:W3CDTF">2021-03-01T22:49:06Z</dcterms:modified>
</cp:coreProperties>
</file>