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7" r:id="rId2"/>
    <p:sldId id="289" r:id="rId3"/>
    <p:sldId id="290" r:id="rId4"/>
    <p:sldId id="262" r:id="rId5"/>
    <p:sldId id="291" r:id="rId6"/>
    <p:sldId id="293" r:id="rId7"/>
    <p:sldId id="295" r:id="rId8"/>
    <p:sldId id="296" r:id="rId9"/>
    <p:sldId id="294" r:id="rId10"/>
    <p:sldId id="287" r:id="rId11"/>
    <p:sldId id="280" r:id="rId12"/>
    <p:sldId id="263" r:id="rId13"/>
    <p:sldId id="281" r:id="rId14"/>
    <p:sldId id="265" r:id="rId15"/>
    <p:sldId id="282" r:id="rId16"/>
    <p:sldId id="264" r:id="rId17"/>
    <p:sldId id="259" r:id="rId18"/>
    <p:sldId id="284" r:id="rId19"/>
    <p:sldId id="266" r:id="rId20"/>
    <p:sldId id="267" r:id="rId21"/>
    <p:sldId id="268" r:id="rId22"/>
    <p:sldId id="260" r:id="rId23"/>
    <p:sldId id="269" r:id="rId24"/>
    <p:sldId id="278" r:id="rId25"/>
    <p:sldId id="270" r:id="rId26"/>
    <p:sldId id="279" r:id="rId27"/>
    <p:sldId id="261" r:id="rId28"/>
    <p:sldId id="285" r:id="rId29"/>
    <p:sldId id="272" r:id="rId30"/>
    <p:sldId id="286" r:id="rId31"/>
    <p:sldId id="299" r:id="rId32"/>
    <p:sldId id="300" r:id="rId33"/>
    <p:sldId id="301" r:id="rId34"/>
    <p:sldId id="304" r:id="rId35"/>
    <p:sldId id="305" r:id="rId36"/>
    <p:sldId id="306" r:id="rId37"/>
    <p:sldId id="302" r:id="rId38"/>
    <p:sldId id="309" r:id="rId39"/>
    <p:sldId id="314" r:id="rId40"/>
    <p:sldId id="315" r:id="rId41"/>
    <p:sldId id="312" r:id="rId42"/>
    <p:sldId id="303" r:id="rId43"/>
    <p:sldId id="307" r:id="rId44"/>
    <p:sldId id="308" r:id="rId45"/>
    <p:sldId id="317" r:id="rId46"/>
    <p:sldId id="316" r:id="rId47"/>
    <p:sldId id="318" r:id="rId48"/>
    <p:sldId id="319" r:id="rId49"/>
    <p:sldId id="324" r:id="rId50"/>
    <p:sldId id="325" r:id="rId51"/>
    <p:sldId id="326" r:id="rId52"/>
    <p:sldId id="327" r:id="rId53"/>
    <p:sldId id="328" r:id="rId54"/>
    <p:sldId id="329" r:id="rId55"/>
    <p:sldId id="330" r:id="rId56"/>
    <p:sldId id="331" r:id="rId57"/>
    <p:sldId id="332" r:id="rId58"/>
    <p:sldId id="333" r:id="rId59"/>
    <p:sldId id="323" r:id="rId60"/>
    <p:sldId id="320" r:id="rId61"/>
    <p:sldId id="321" r:id="rId62"/>
    <p:sldId id="322"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723" autoAdjust="0"/>
  </p:normalViewPr>
  <p:slideViewPr>
    <p:cSldViewPr>
      <p:cViewPr varScale="1">
        <p:scale>
          <a:sx n="39" d="100"/>
          <a:sy n="39" d="100"/>
        </p:scale>
        <p:origin x="7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07EAE-DF4D-403E-93BD-744AA936A623}" type="datetimeFigureOut">
              <a:rPr lang="fr-FR" smtClean="0"/>
              <a:pPr/>
              <a:t>19/05/2021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DE17E-01AD-46EC-95DA-84F103550C12}" type="slidenum">
              <a:rPr lang="fr-FR" smtClean="0"/>
              <a:pPr/>
              <a:t>‹N°›</a:t>
            </a:fld>
            <a:endParaRPr lang="fr-FR" dirty="0"/>
          </a:p>
        </p:txBody>
      </p:sp>
    </p:spTree>
    <p:extLst>
      <p:ext uri="{BB962C8B-B14F-4D97-AF65-F5344CB8AC3E}">
        <p14:creationId xmlns:p14="http://schemas.microsoft.com/office/powerpoint/2010/main" val="267033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3DE17E-01AD-46EC-95DA-84F103550C12}" type="slidenum">
              <a:rPr lang="fr-FR" smtClean="0"/>
              <a:pPr/>
              <a:t>16</a:t>
            </a:fld>
            <a:endParaRPr lang="fr-FR" dirty="0"/>
          </a:p>
        </p:txBody>
      </p:sp>
    </p:spTree>
    <p:extLst>
      <p:ext uri="{BB962C8B-B14F-4D97-AF65-F5344CB8AC3E}">
        <p14:creationId xmlns:p14="http://schemas.microsoft.com/office/powerpoint/2010/main" val="19019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19/05/2021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CAA7-B247-4BFA-A05E-86A2C4E171A8}" type="datetimeFigureOut">
              <a:rPr lang="fr-FR" smtClean="0"/>
              <a:pPr/>
              <a:t>19/05/2021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D0C1A-9DCB-497D-86C7-9B344115F2AD}"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98" y="3046988"/>
            <a:ext cx="8715404" cy="1296144"/>
          </a:xfrm>
        </p:spPr>
        <p:txBody>
          <a:bodyPr/>
          <a:lstStyle/>
          <a:p>
            <a:pPr marL="3082925" indent="-3082925" algn="l"/>
            <a:r>
              <a:rPr lang="fr-FR" b="1" i="1" dirty="0" smtClean="0"/>
              <a:t> </a:t>
            </a:r>
            <a:r>
              <a:rPr lang="fr-FR" b="1" i="1" dirty="0">
                <a:solidFill>
                  <a:srgbClr val="FF0000"/>
                </a:solidFill>
              </a:rPr>
              <a:t>Les Généralités sur le </a:t>
            </a:r>
            <a:r>
              <a:rPr lang="fr-FR" b="1" i="1" dirty="0" smtClean="0">
                <a:solidFill>
                  <a:srgbClr val="FF0000"/>
                </a:solidFill>
              </a:rPr>
              <a:t>Logiciel Excel.</a:t>
            </a:r>
            <a:endParaRPr lang="fr-FR" i="1" dirty="0">
              <a:solidFill>
                <a:srgbClr val="FF0000"/>
              </a:solidFill>
            </a:endParaRPr>
          </a:p>
        </p:txBody>
      </p:sp>
      <p:sp>
        <p:nvSpPr>
          <p:cNvPr id="3" name="ZoneTexte 2"/>
          <p:cNvSpPr txBox="1"/>
          <p:nvPr/>
        </p:nvSpPr>
        <p:spPr>
          <a:xfrm>
            <a:off x="0" y="0"/>
            <a:ext cx="9144000" cy="3046988"/>
          </a:xfrm>
          <a:prstGeom prst="rect">
            <a:avLst/>
          </a:prstGeom>
          <a:noFill/>
        </p:spPr>
        <p:txBody>
          <a:bodyPr wrap="square" rtlCol="0">
            <a:spAutoFit/>
          </a:bodyPr>
          <a:lstStyle/>
          <a:p>
            <a:pPr algn="ctr"/>
            <a:r>
              <a:rPr lang="fr-FR" sz="3200" b="1" dirty="0"/>
              <a:t>République Algérienne Démocratique et Populaire</a:t>
            </a:r>
          </a:p>
          <a:p>
            <a:pPr algn="ctr"/>
            <a:r>
              <a:rPr lang="fr-FR" sz="3200" b="1" dirty="0"/>
              <a:t>Ministère de l’Enseignement Supérieur et de la Recherche Scientifique</a:t>
            </a:r>
          </a:p>
          <a:p>
            <a:pPr algn="ctr"/>
            <a:r>
              <a:rPr lang="fr-FR" sz="3200" b="1" i="1" dirty="0"/>
              <a:t>Université Abderrahmane Mira </a:t>
            </a:r>
            <a:r>
              <a:rPr lang="fr-FR" sz="3200" b="1" i="1" dirty="0" err="1"/>
              <a:t>Béjaïa</a:t>
            </a:r>
            <a:endParaRPr lang="fr-FR" sz="3200" b="1" dirty="0"/>
          </a:p>
          <a:p>
            <a:pPr algn="ctr"/>
            <a:r>
              <a:rPr lang="fr-FR" sz="3200" b="1" dirty="0"/>
              <a:t>Faculté des Sciences Humaines et sociales</a:t>
            </a:r>
          </a:p>
          <a:p>
            <a:pPr algn="ctr"/>
            <a:r>
              <a:rPr lang="fr-FR" sz="3200" b="1" dirty="0"/>
              <a:t>Département Science Sociale</a:t>
            </a:r>
          </a:p>
        </p:txBody>
      </p:sp>
      <p:sp>
        <p:nvSpPr>
          <p:cNvPr id="4" name="ZoneTexte 3"/>
          <p:cNvSpPr txBox="1"/>
          <p:nvPr/>
        </p:nvSpPr>
        <p:spPr>
          <a:xfrm>
            <a:off x="4788024" y="5949280"/>
            <a:ext cx="4141678" cy="461665"/>
          </a:xfrm>
          <a:prstGeom prst="rect">
            <a:avLst/>
          </a:prstGeom>
          <a:noFill/>
        </p:spPr>
        <p:txBody>
          <a:bodyPr wrap="square" rtlCol="0">
            <a:spAutoFit/>
          </a:bodyPr>
          <a:lstStyle/>
          <a:p>
            <a:r>
              <a:rPr lang="fr-FR" sz="2400" b="1" smtClean="0"/>
              <a:t>Présenté </a:t>
            </a:r>
            <a:r>
              <a:rPr lang="fr-FR" sz="2400" b="1" smtClean="0"/>
              <a:t>par CHAMBI</a:t>
            </a:r>
            <a:endParaRPr lang="fr-F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5</a:t>
            </a:r>
            <a:r>
              <a:rPr kumimoji="0" lang="fr-FR" sz="3200" b="1" i="0" u="none" strike="noStrike" kern="1200" cap="none" spc="0" normalizeH="0" baseline="0" noProof="0" dirty="0" smtClean="0">
                <a:ln>
                  <a:noFill/>
                </a:ln>
                <a:effectLst/>
                <a:uLnTx/>
                <a:uFillTx/>
                <a:latin typeface="+mj-lt"/>
                <a:ea typeface="+mj-ea"/>
                <a:cs typeface="+mj-cs"/>
              </a:rPr>
              <a:t>/ Les opérations de base sur un Classeur Excel</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214282" y="966787"/>
            <a:ext cx="6643734" cy="2708434"/>
          </a:xfrm>
          <a:prstGeom prst="rect">
            <a:avLst/>
          </a:prstGeom>
        </p:spPr>
        <p:txBody>
          <a:bodyPr wrap="square">
            <a:spAutoFit/>
          </a:bodyPr>
          <a:lstStyle/>
          <a:p>
            <a:pPr algn="just"/>
            <a:r>
              <a:rPr lang="fr-FR" sz="2400" b="1" dirty="0" smtClean="0">
                <a:sym typeface="Wingdings" pitchFamily="2" charset="2"/>
              </a:rPr>
              <a:t> </a:t>
            </a:r>
            <a:r>
              <a:rPr lang="fr-FR" sz="2400" b="1" u="sng" dirty="0" smtClean="0"/>
              <a:t>Créer un Nouveau Classeur</a:t>
            </a:r>
          </a:p>
          <a:p>
            <a:pPr marL="539750" lvl="0" indent="-179388">
              <a:spcBef>
                <a:spcPts val="1200"/>
              </a:spcBef>
              <a:spcAft>
                <a:spcPts val="1200"/>
              </a:spcAft>
              <a:buFontTx/>
              <a:buChar char="-"/>
            </a:pPr>
            <a:r>
              <a:rPr lang="fr-FR" sz="2400" dirty="0" smtClean="0"/>
              <a:t>Cliquer sur le « </a:t>
            </a:r>
            <a:r>
              <a:rPr lang="fr-FR" sz="2400" b="1" dirty="0" smtClean="0">
                <a:solidFill>
                  <a:srgbClr val="0000FF"/>
                </a:solidFill>
              </a:rPr>
              <a:t>Bouton Office</a:t>
            </a:r>
            <a:r>
              <a:rPr lang="fr-FR" sz="2400" dirty="0" smtClean="0">
                <a:solidFill>
                  <a:srgbClr val="0000FF"/>
                </a:solidFill>
              </a:rPr>
              <a:t> </a:t>
            </a:r>
            <a:r>
              <a:rPr lang="fr-FR" sz="2400" dirty="0" smtClean="0">
                <a:solidFill>
                  <a:srgbClr val="0000FF"/>
                </a:solidFill>
                <a:sym typeface="Wingdings"/>
              </a:rPr>
              <a:t></a:t>
            </a:r>
            <a:r>
              <a:rPr lang="fr-FR" sz="2400" dirty="0" smtClean="0">
                <a:solidFill>
                  <a:srgbClr val="0000FF"/>
                </a:solidFill>
              </a:rPr>
              <a:t> </a:t>
            </a:r>
            <a:r>
              <a:rPr lang="fr-FR" sz="2400" b="1" dirty="0" smtClean="0">
                <a:solidFill>
                  <a:srgbClr val="0000FF"/>
                </a:solidFill>
              </a:rPr>
              <a:t>Nouveau</a:t>
            </a:r>
            <a:r>
              <a:rPr lang="fr-FR" sz="2400" dirty="0" smtClean="0"/>
              <a:t> ».</a:t>
            </a:r>
          </a:p>
          <a:p>
            <a:pPr marL="539750" lvl="0" indent="-179388">
              <a:spcBef>
                <a:spcPts val="1200"/>
              </a:spcBef>
              <a:spcAft>
                <a:spcPts val="1200"/>
              </a:spcAft>
              <a:buFontTx/>
              <a:buChar char="-"/>
            </a:pPr>
            <a:r>
              <a:rPr lang="fr-FR" sz="2400" dirty="0" smtClean="0"/>
              <a:t>Sur la boite de dialogue « </a:t>
            </a:r>
            <a:r>
              <a:rPr lang="fr-FR" sz="2400" b="1" dirty="0">
                <a:solidFill>
                  <a:schemeClr val="accent6">
                    <a:lumMod val="75000"/>
                  </a:schemeClr>
                </a:solidFill>
              </a:rPr>
              <a:t>Nouveau Classeur </a:t>
            </a:r>
            <a:r>
              <a:rPr lang="fr-FR" sz="2400" dirty="0" smtClean="0"/>
              <a:t>» sélectionner « </a:t>
            </a:r>
            <a:r>
              <a:rPr lang="fr-FR" sz="2400" b="1" dirty="0" smtClean="0">
                <a:solidFill>
                  <a:schemeClr val="accent6">
                    <a:lumMod val="75000"/>
                  </a:schemeClr>
                </a:solidFill>
              </a:rPr>
              <a:t>Nouveau Classeur Excel </a:t>
            </a:r>
            <a:r>
              <a:rPr lang="fr-FR" sz="2400" dirty="0" smtClean="0"/>
              <a:t>».</a:t>
            </a:r>
          </a:p>
          <a:p>
            <a:pPr marL="539750" lvl="0" indent="-179388">
              <a:spcBef>
                <a:spcPts val="1200"/>
              </a:spcBef>
              <a:spcAft>
                <a:spcPts val="1200"/>
              </a:spcAft>
              <a:buFontTx/>
              <a:buChar char="-"/>
            </a:pPr>
            <a:r>
              <a:rPr lang="fr-FR" sz="2400" dirty="0" smtClean="0"/>
              <a:t>Enfin, cliquer sur le bouton « </a:t>
            </a:r>
            <a:r>
              <a:rPr lang="fr-FR" sz="2400" b="1" dirty="0">
                <a:solidFill>
                  <a:schemeClr val="accent6">
                    <a:lumMod val="75000"/>
                  </a:schemeClr>
                </a:solidFill>
              </a:rPr>
              <a:t>Créer</a:t>
            </a:r>
            <a:r>
              <a:rPr lang="fr-FR" sz="2400" dirty="0" smtClean="0"/>
              <a:t> ».</a:t>
            </a:r>
            <a:endParaRPr lang="fr-FR" dirty="0"/>
          </a:p>
        </p:txBody>
      </p:sp>
      <p:pic>
        <p:nvPicPr>
          <p:cNvPr id="2050" name="Picture 2"/>
          <p:cNvPicPr>
            <a:picLocks noChangeAspect="1" noChangeArrowheads="1"/>
          </p:cNvPicPr>
          <p:nvPr/>
        </p:nvPicPr>
        <p:blipFill>
          <a:blip r:embed="rId2"/>
          <a:srcRect/>
          <a:stretch>
            <a:fillRect/>
          </a:stretch>
        </p:blipFill>
        <p:spPr bwMode="auto">
          <a:xfrm>
            <a:off x="7000892" y="1214422"/>
            <a:ext cx="1562100"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228600" y="966787"/>
            <a:ext cx="8686800" cy="5863144"/>
          </a:xfrm>
          <a:prstGeom prst="rect">
            <a:avLst/>
          </a:prstGeom>
        </p:spPr>
        <p:txBody>
          <a:bodyPr wrap="square">
            <a:spAutoFit/>
          </a:bodyPr>
          <a:lstStyle/>
          <a:p>
            <a:pPr algn="just"/>
            <a:r>
              <a:rPr lang="fr-FR" sz="2400" b="1" dirty="0" smtClean="0">
                <a:sym typeface="Wingdings" pitchFamily="2" charset="2"/>
              </a:rPr>
              <a:t> </a:t>
            </a:r>
            <a:r>
              <a:rPr lang="fr-FR" sz="2400" b="1" u="sng" dirty="0" smtClean="0"/>
              <a:t>Créer un Nouveau Classeur</a:t>
            </a:r>
          </a:p>
          <a:p>
            <a:pPr marL="539750" lvl="0" indent="-179388">
              <a:spcBef>
                <a:spcPts val="1200"/>
              </a:spcBef>
              <a:spcAft>
                <a:spcPts val="600"/>
              </a:spcAft>
              <a:buFontTx/>
              <a:buChar char="-"/>
            </a:pPr>
            <a:r>
              <a:rPr lang="fr-FR" sz="2400" dirty="0" smtClean="0"/>
              <a:t>Cliquer sur le « </a:t>
            </a:r>
            <a:r>
              <a:rPr lang="fr-FR" sz="2400" b="1" dirty="0" smtClean="0">
                <a:solidFill>
                  <a:srgbClr val="0000FF"/>
                </a:solidFill>
              </a:rPr>
              <a:t>Bouton Office</a:t>
            </a:r>
            <a:r>
              <a:rPr lang="fr-FR" sz="2400" dirty="0" smtClean="0">
                <a:solidFill>
                  <a:srgbClr val="0000FF"/>
                </a:solidFill>
              </a:rPr>
              <a:t> </a:t>
            </a:r>
            <a:r>
              <a:rPr lang="fr-FR" sz="2400" dirty="0" smtClean="0">
                <a:solidFill>
                  <a:srgbClr val="0000FF"/>
                </a:solidFill>
                <a:sym typeface="Wingdings"/>
              </a:rPr>
              <a:t></a:t>
            </a:r>
            <a:r>
              <a:rPr lang="fr-FR" sz="2400" dirty="0" smtClean="0">
                <a:solidFill>
                  <a:srgbClr val="0000FF"/>
                </a:solidFill>
              </a:rPr>
              <a:t> </a:t>
            </a:r>
            <a:r>
              <a:rPr lang="fr-FR" sz="2400" b="1" dirty="0" smtClean="0">
                <a:solidFill>
                  <a:srgbClr val="0000FF"/>
                </a:solidFill>
              </a:rPr>
              <a:t>Nouveau</a:t>
            </a:r>
            <a:r>
              <a:rPr lang="fr-FR" sz="2400" dirty="0" smtClean="0"/>
              <a:t> ».</a:t>
            </a:r>
          </a:p>
          <a:p>
            <a:pPr marL="539750" indent="-179388">
              <a:spcBef>
                <a:spcPts val="600"/>
              </a:spcBef>
              <a:spcAft>
                <a:spcPts val="1200"/>
              </a:spcAft>
              <a:buFontTx/>
              <a:buChar char="-"/>
            </a:pPr>
            <a:r>
              <a:rPr lang="fr-FR" sz="2400" dirty="0" smtClean="0"/>
              <a:t>Sur la boite de dialogue « </a:t>
            </a:r>
            <a:r>
              <a:rPr lang="fr-FR" sz="2400" b="1" dirty="0" smtClean="0">
                <a:solidFill>
                  <a:schemeClr val="accent6">
                    <a:lumMod val="75000"/>
                  </a:schemeClr>
                </a:solidFill>
              </a:rPr>
              <a:t>Nouveau Classeur </a:t>
            </a:r>
            <a:r>
              <a:rPr lang="fr-FR" sz="2400" dirty="0" smtClean="0"/>
              <a:t>» sélectionner</a:t>
            </a:r>
            <a:br>
              <a:rPr lang="fr-FR" sz="2400" dirty="0" smtClean="0"/>
            </a:br>
            <a:r>
              <a:rPr lang="fr-FR" sz="2400" dirty="0" smtClean="0"/>
              <a:t>« </a:t>
            </a:r>
            <a:r>
              <a:rPr lang="fr-FR" sz="2400" b="1" dirty="0" smtClean="0">
                <a:solidFill>
                  <a:schemeClr val="accent6">
                    <a:lumMod val="75000"/>
                  </a:schemeClr>
                </a:solidFill>
              </a:rPr>
              <a:t>Nouveau Classeur Excel </a:t>
            </a:r>
            <a:r>
              <a:rPr lang="fr-FR" sz="2400" dirty="0" smtClean="0"/>
              <a:t>».</a:t>
            </a:r>
          </a:p>
          <a:p>
            <a:pPr marL="539750" indent="-179388">
              <a:spcBef>
                <a:spcPts val="600"/>
              </a:spcBef>
              <a:spcAft>
                <a:spcPts val="1200"/>
              </a:spcAft>
            </a:pPr>
            <a:endParaRPr lang="fr-FR" sz="2400" dirty="0" smtClean="0"/>
          </a:p>
          <a:p>
            <a:pPr marL="539750" lvl="0" indent="-179388">
              <a:spcBef>
                <a:spcPts val="1200"/>
              </a:spcBef>
              <a:spcAft>
                <a:spcPts val="1200"/>
              </a:spcAft>
              <a:buFontTx/>
              <a:buChar char="-"/>
            </a:pPr>
            <a:endParaRPr lang="fr-FR" sz="2400" dirty="0" smtClean="0"/>
          </a:p>
          <a:p>
            <a:pPr marL="539750" lvl="0" indent="-179388">
              <a:spcBef>
                <a:spcPts val="1200"/>
              </a:spcBef>
              <a:spcAft>
                <a:spcPts val="1200"/>
              </a:spcAft>
              <a:buFontTx/>
              <a:buChar char="-"/>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600"/>
              </a:spcAft>
              <a:buFontTx/>
              <a:buChar char="-"/>
            </a:pPr>
            <a:r>
              <a:rPr lang="fr-FR" sz="2400" dirty="0" smtClean="0"/>
              <a:t>Enfin, cliquer sur le bouton « </a:t>
            </a:r>
            <a:r>
              <a:rPr lang="fr-FR" sz="2400" b="1" dirty="0">
                <a:solidFill>
                  <a:schemeClr val="accent6">
                    <a:lumMod val="75000"/>
                  </a:schemeClr>
                </a:solidFill>
              </a:rPr>
              <a:t>Créer</a:t>
            </a:r>
            <a:r>
              <a:rPr lang="fr-FR" sz="2400" dirty="0" smtClean="0"/>
              <a:t> ».</a:t>
            </a:r>
            <a:endParaRPr lang="fr-FR" dirty="0"/>
          </a:p>
        </p:txBody>
      </p:sp>
      <p:pic>
        <p:nvPicPr>
          <p:cNvPr id="6146" name="Picture 2"/>
          <p:cNvPicPr>
            <a:picLocks noChangeAspect="1" noChangeArrowheads="1"/>
          </p:cNvPicPr>
          <p:nvPr/>
        </p:nvPicPr>
        <p:blipFill>
          <a:blip r:embed="rId2"/>
          <a:srcRect/>
          <a:stretch>
            <a:fillRect/>
          </a:stretch>
        </p:blipFill>
        <p:spPr bwMode="auto">
          <a:xfrm>
            <a:off x="1142976" y="2853508"/>
            <a:ext cx="6411643" cy="33718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44000" y="592702"/>
            <a:ext cx="8856000" cy="6155531"/>
          </a:xfrm>
          <a:prstGeom prst="rect">
            <a:avLst/>
          </a:prstGeom>
        </p:spPr>
        <p:txBody>
          <a:bodyPr wrap="square">
            <a:spAutoFit/>
          </a:bodyPr>
          <a:lstStyle/>
          <a:p>
            <a:pPr algn="ctr"/>
            <a:endParaRPr lang="fr-FR" sz="2400" dirty="0" smtClean="0"/>
          </a:p>
          <a:p>
            <a:r>
              <a:rPr lang="fr-FR" sz="2400" b="1" dirty="0" smtClean="0">
                <a:sym typeface="Wingdings" pitchFamily="2" charset="2"/>
              </a:rPr>
              <a:t> </a:t>
            </a:r>
            <a:r>
              <a:rPr lang="fr-FR" sz="2400" b="1" u="sng" dirty="0" smtClean="0"/>
              <a:t>Enregistrer un Classeur </a:t>
            </a:r>
          </a:p>
          <a:p>
            <a:pPr marL="539750" lvl="0" indent="-179388" algn="just">
              <a:spcBef>
                <a:spcPts val="1200"/>
              </a:spcBef>
              <a:spcAft>
                <a:spcPts val="1200"/>
              </a:spcAft>
              <a:buFontTx/>
              <a:buChar char="-"/>
            </a:pPr>
            <a:r>
              <a:rPr lang="fr-FR" sz="2400" dirty="0" smtClean="0"/>
              <a:t>Cliquer sur le « </a:t>
            </a:r>
            <a:r>
              <a:rPr lang="fr-FR" sz="2400" b="1" dirty="0">
                <a:solidFill>
                  <a:srgbClr val="0000FF"/>
                </a:solidFill>
              </a:rPr>
              <a:t>Bouton Office </a:t>
            </a:r>
            <a:r>
              <a:rPr lang="fr-FR" sz="2400" b="1" dirty="0">
                <a:solidFill>
                  <a:srgbClr val="0000FF"/>
                </a:solidFill>
                <a:sym typeface="Wingdings"/>
              </a:rPr>
              <a:t></a:t>
            </a:r>
            <a:r>
              <a:rPr lang="fr-FR" sz="2400" b="1" dirty="0">
                <a:solidFill>
                  <a:srgbClr val="0000FF"/>
                </a:solidFill>
              </a:rPr>
              <a:t> </a:t>
            </a:r>
            <a:r>
              <a:rPr lang="fr-FR" sz="2400" b="1" dirty="0" smtClean="0">
                <a:solidFill>
                  <a:srgbClr val="0000FF"/>
                </a:solidFill>
              </a:rPr>
              <a:t>Enregistrer/Enregistrer sous </a:t>
            </a:r>
            <a:r>
              <a:rPr lang="fr-FR" sz="2400" dirty="0" smtClean="0"/>
              <a:t>».</a:t>
            </a:r>
          </a:p>
          <a:p>
            <a:pPr marL="539750" lvl="0" indent="-179388" algn="ctr">
              <a:spcBef>
                <a:spcPts val="1200"/>
              </a:spcBef>
              <a:spcAft>
                <a:spcPts val="1200"/>
              </a:spcAft>
            </a:pPr>
            <a:endParaRPr lang="fr-FR" sz="2400" dirty="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just">
              <a:spcBef>
                <a:spcPts val="1200"/>
              </a:spcBef>
              <a:spcAft>
                <a:spcPts val="1200"/>
              </a:spcAft>
              <a:buFontTx/>
              <a:buChar char="-"/>
            </a:pPr>
            <a:r>
              <a:rPr lang="fr-FR" sz="2400" dirty="0" smtClean="0"/>
              <a:t>Sur la boite de dialogue « </a:t>
            </a:r>
            <a:r>
              <a:rPr lang="fr-FR" sz="2400" b="1" dirty="0">
                <a:solidFill>
                  <a:schemeClr val="accent6">
                    <a:lumMod val="75000"/>
                  </a:schemeClr>
                </a:solidFill>
              </a:rPr>
              <a:t>Enregistrer sous </a:t>
            </a:r>
            <a:r>
              <a:rPr lang="fr-FR" sz="2400" dirty="0" smtClean="0"/>
              <a:t>» spécifier </a:t>
            </a:r>
            <a:br>
              <a:rPr lang="fr-FR" sz="2400" dirty="0" smtClean="0"/>
            </a:br>
            <a:r>
              <a:rPr lang="fr-FR" sz="2400" dirty="0" smtClean="0"/>
              <a:t>l’« </a:t>
            </a:r>
            <a:r>
              <a:rPr lang="fr-FR" sz="2400" b="1" dirty="0">
                <a:solidFill>
                  <a:srgbClr val="00B050"/>
                </a:solidFill>
              </a:rPr>
              <a:t>Emplacement</a:t>
            </a:r>
            <a:r>
              <a:rPr lang="fr-FR" sz="2400" dirty="0" smtClean="0"/>
              <a:t> » d’enregistrement de fichier, </a:t>
            </a:r>
            <a:br>
              <a:rPr lang="fr-FR" sz="2400" dirty="0" smtClean="0"/>
            </a:br>
            <a:r>
              <a:rPr lang="fr-FR" sz="2400" dirty="0" smtClean="0"/>
              <a:t>le « </a:t>
            </a:r>
            <a:r>
              <a:rPr lang="fr-FR" sz="2400" b="1" dirty="0" smtClean="0">
                <a:solidFill>
                  <a:srgbClr val="00B050"/>
                </a:solidFill>
              </a:rPr>
              <a:t>Nom de fichier </a:t>
            </a:r>
            <a:r>
              <a:rPr lang="fr-FR" sz="2400" dirty="0" smtClean="0"/>
              <a:t>» et le « </a:t>
            </a:r>
            <a:r>
              <a:rPr lang="fr-FR" sz="2400" b="1" dirty="0">
                <a:solidFill>
                  <a:srgbClr val="00B050"/>
                </a:solidFill>
              </a:rPr>
              <a:t>Type de fichier </a:t>
            </a:r>
            <a:r>
              <a:rPr lang="fr-FR" sz="2400" dirty="0" smtClean="0"/>
              <a:t>».</a:t>
            </a:r>
          </a:p>
          <a:p>
            <a:pPr marL="539750" lvl="0" indent="-179388" algn="just">
              <a:spcBef>
                <a:spcPts val="1200"/>
              </a:spcBef>
              <a:spcAft>
                <a:spcPts val="1200"/>
              </a:spcAft>
              <a:buFontTx/>
              <a:buChar char="-"/>
            </a:pPr>
            <a:r>
              <a:rPr lang="fr-FR" sz="2400" dirty="0" smtClean="0"/>
              <a:t>Enfin, cliquer sur  le bouton «</a:t>
            </a:r>
            <a:r>
              <a:rPr lang="fr-FR" sz="2400" b="1" dirty="0" smtClean="0">
                <a:solidFill>
                  <a:schemeClr val="accent6">
                    <a:lumMod val="75000"/>
                  </a:schemeClr>
                </a:solidFill>
              </a:rPr>
              <a:t>Enregistrer </a:t>
            </a:r>
            <a:r>
              <a:rPr lang="fr-FR" sz="2400" dirty="0" smtClean="0"/>
              <a:t>».</a:t>
            </a:r>
            <a:endParaRPr lang="fr-FR" b="1" dirty="0"/>
          </a:p>
        </p:txBody>
      </p:sp>
      <p:pic>
        <p:nvPicPr>
          <p:cNvPr id="3076" name="Picture 4"/>
          <p:cNvPicPr>
            <a:picLocks noChangeAspect="1" noChangeArrowheads="1"/>
          </p:cNvPicPr>
          <p:nvPr/>
        </p:nvPicPr>
        <p:blipFill>
          <a:blip r:embed="rId2"/>
          <a:srcRect/>
          <a:stretch>
            <a:fillRect/>
          </a:stretch>
        </p:blipFill>
        <p:spPr bwMode="auto">
          <a:xfrm>
            <a:off x="3500430" y="2000240"/>
            <a:ext cx="1944000" cy="27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44000" y="592702"/>
            <a:ext cx="8856000" cy="6232475"/>
          </a:xfrm>
          <a:prstGeom prst="rect">
            <a:avLst/>
          </a:prstGeom>
        </p:spPr>
        <p:txBody>
          <a:bodyPr wrap="square">
            <a:spAutoFit/>
          </a:bodyPr>
          <a:lstStyle/>
          <a:p>
            <a:pPr algn="ctr"/>
            <a:endParaRPr lang="fr-FR" sz="2400" dirty="0" smtClean="0"/>
          </a:p>
          <a:p>
            <a:r>
              <a:rPr lang="fr-FR" sz="2400" b="1" dirty="0" smtClean="0">
                <a:sym typeface="Wingdings" pitchFamily="2" charset="2"/>
              </a:rPr>
              <a:t> </a:t>
            </a:r>
            <a:r>
              <a:rPr lang="fr-FR" sz="2400" b="1" u="sng" dirty="0" smtClean="0"/>
              <a:t>Enregistrer un Classeur </a:t>
            </a:r>
          </a:p>
          <a:p>
            <a:pPr marL="539750" lvl="0" indent="-179388" algn="just">
              <a:spcBef>
                <a:spcPts val="1200"/>
              </a:spcBef>
              <a:spcAft>
                <a:spcPts val="600"/>
              </a:spcAft>
              <a:buFontTx/>
              <a:buChar char="-"/>
            </a:pPr>
            <a:r>
              <a:rPr lang="fr-FR" sz="2400" dirty="0" smtClean="0"/>
              <a:t>Cliquer sur le « </a:t>
            </a:r>
            <a:r>
              <a:rPr lang="fr-FR" sz="2400" b="1" dirty="0">
                <a:solidFill>
                  <a:srgbClr val="0000FF"/>
                </a:solidFill>
              </a:rPr>
              <a:t>Bouton Office </a:t>
            </a:r>
            <a:r>
              <a:rPr lang="fr-FR" sz="2400" b="1" dirty="0">
                <a:solidFill>
                  <a:srgbClr val="0000FF"/>
                </a:solidFill>
                <a:sym typeface="Wingdings"/>
              </a:rPr>
              <a:t></a:t>
            </a:r>
            <a:r>
              <a:rPr lang="fr-FR" sz="2400" b="1" dirty="0">
                <a:solidFill>
                  <a:srgbClr val="0000FF"/>
                </a:solidFill>
              </a:rPr>
              <a:t> </a:t>
            </a:r>
            <a:r>
              <a:rPr lang="fr-FR" sz="2400" b="1" dirty="0" smtClean="0">
                <a:solidFill>
                  <a:srgbClr val="0000FF"/>
                </a:solidFill>
              </a:rPr>
              <a:t>Enregistrer/Enregistrer sous </a:t>
            </a:r>
            <a:r>
              <a:rPr lang="fr-FR" sz="2400" dirty="0" smtClean="0"/>
              <a:t>».</a:t>
            </a:r>
          </a:p>
          <a:p>
            <a:pPr marL="53975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Enregistrer sous </a:t>
            </a:r>
            <a:r>
              <a:rPr lang="fr-FR" sz="2400" dirty="0" smtClean="0"/>
              <a:t>» spécifier </a:t>
            </a:r>
            <a:br>
              <a:rPr lang="fr-FR" sz="2400" dirty="0" smtClean="0"/>
            </a:br>
            <a:r>
              <a:rPr lang="fr-FR" sz="2400" dirty="0" smtClean="0"/>
              <a:t>l’« </a:t>
            </a:r>
            <a:r>
              <a:rPr lang="fr-FR" sz="2400" b="1" dirty="0" smtClean="0">
                <a:solidFill>
                  <a:srgbClr val="00B050"/>
                </a:solidFill>
              </a:rPr>
              <a:t>Emplacement</a:t>
            </a:r>
            <a:r>
              <a:rPr lang="fr-FR" sz="2400" dirty="0" smtClean="0"/>
              <a:t> » d’enregistrement de fichier, </a:t>
            </a:r>
            <a:br>
              <a:rPr lang="fr-FR" sz="2400" dirty="0" smtClean="0"/>
            </a:br>
            <a:r>
              <a:rPr lang="fr-FR" sz="2400" dirty="0" smtClean="0"/>
              <a:t>le « </a:t>
            </a:r>
            <a:r>
              <a:rPr lang="fr-FR" sz="2400" b="1" dirty="0" smtClean="0">
                <a:solidFill>
                  <a:srgbClr val="00B050"/>
                </a:solidFill>
              </a:rPr>
              <a:t>Nom de fichier </a:t>
            </a:r>
            <a:r>
              <a:rPr lang="fr-FR" sz="2400" dirty="0" smtClean="0"/>
              <a:t>» et le « </a:t>
            </a:r>
            <a:r>
              <a:rPr lang="fr-FR" sz="2400" b="1" dirty="0" smtClean="0">
                <a:solidFill>
                  <a:srgbClr val="00B050"/>
                </a:solidFill>
              </a:rPr>
              <a:t>Type de fichier </a:t>
            </a:r>
            <a:r>
              <a:rPr lang="fr-FR" sz="2400" dirty="0" smtClean="0"/>
              <a:t>».</a:t>
            </a:r>
          </a:p>
          <a:p>
            <a:pPr marL="539750" lvl="0" indent="-179388" algn="ctr">
              <a:spcBef>
                <a:spcPts val="1200"/>
              </a:spcBef>
              <a:spcAft>
                <a:spcPts val="1200"/>
              </a:spcAft>
            </a:pPr>
            <a:endParaRPr lang="fr-FR" sz="2400" dirty="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just">
              <a:spcBef>
                <a:spcPts val="1800"/>
              </a:spcBef>
              <a:spcAft>
                <a:spcPts val="1200"/>
              </a:spcAft>
              <a:buFontTx/>
              <a:buChar char="-"/>
            </a:pPr>
            <a:endParaRPr lang="fr-FR" sz="2400" dirty="0" smtClean="0"/>
          </a:p>
          <a:p>
            <a:pPr marL="539750" lvl="0" indent="-179388" algn="just">
              <a:spcBef>
                <a:spcPts val="1800"/>
              </a:spcBef>
              <a:spcAft>
                <a:spcPts val="1200"/>
              </a:spcAft>
              <a:buFontTx/>
              <a:buChar char="-"/>
            </a:pPr>
            <a:r>
              <a:rPr lang="fr-FR" sz="2400" dirty="0" smtClean="0"/>
              <a:t>Enfin, cliquer sur  le bouton «</a:t>
            </a:r>
            <a:r>
              <a:rPr lang="fr-FR" sz="2400" b="1" dirty="0" smtClean="0">
                <a:solidFill>
                  <a:schemeClr val="accent6">
                    <a:lumMod val="75000"/>
                  </a:schemeClr>
                </a:solidFill>
              </a:rPr>
              <a:t>Enregistrer </a:t>
            </a:r>
            <a:r>
              <a:rPr lang="fr-FR" sz="2400" dirty="0" smtClean="0"/>
              <a:t>».</a:t>
            </a:r>
            <a:endParaRPr lang="fr-FR" b="1" dirty="0"/>
          </a:p>
        </p:txBody>
      </p:sp>
      <p:pic>
        <p:nvPicPr>
          <p:cNvPr id="6" name="Image 5"/>
          <p:cNvPicPr/>
          <p:nvPr/>
        </p:nvPicPr>
        <p:blipFill>
          <a:blip r:embed="rId2"/>
          <a:srcRect/>
          <a:stretch>
            <a:fillRect/>
          </a:stretch>
        </p:blipFill>
        <p:spPr bwMode="auto">
          <a:xfrm>
            <a:off x="1643042" y="3291258"/>
            <a:ext cx="5753100" cy="2984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592702"/>
            <a:ext cx="8784000" cy="5786199"/>
          </a:xfrm>
          <a:prstGeom prst="rect">
            <a:avLst/>
          </a:prstGeom>
        </p:spPr>
        <p:txBody>
          <a:bodyPr wrap="square">
            <a:spAutoFit/>
          </a:bodyPr>
          <a:lstStyle/>
          <a:p>
            <a:pPr algn="just"/>
            <a:endParaRPr lang="fr-FR" sz="2400" dirty="0" smtClean="0"/>
          </a:p>
          <a:p>
            <a:pPr algn="just"/>
            <a:r>
              <a:rPr lang="fr-FR" sz="2400" b="1" dirty="0" smtClean="0">
                <a:sym typeface="Wingdings" pitchFamily="2" charset="2"/>
              </a:rPr>
              <a:t> </a:t>
            </a:r>
            <a:r>
              <a:rPr lang="fr-FR" sz="2400" b="1" u="sng" dirty="0" smtClean="0"/>
              <a:t>Ouvrir un Classeur Existant</a:t>
            </a:r>
          </a:p>
          <a:p>
            <a:pPr marL="539750" lvl="0" indent="-179388" algn="just">
              <a:spcBef>
                <a:spcPts val="1200"/>
              </a:spcBef>
              <a:spcAft>
                <a:spcPts val="1200"/>
              </a:spcAft>
              <a:buNone/>
            </a:pPr>
            <a:r>
              <a:rPr lang="fr-FR" sz="2400" dirty="0" smtClean="0"/>
              <a:t>- 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Ouvrir</a:t>
            </a:r>
            <a:r>
              <a:rPr lang="fr-FR" sz="2400" dirty="0" smtClean="0"/>
              <a:t> ». </a:t>
            </a:r>
            <a:endParaRPr lang="fr-FR" sz="2400" b="1" dirty="0" smtClean="0"/>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Ouvrir </a:t>
            </a:r>
            <a:r>
              <a:rPr lang="fr-FR" sz="2400" dirty="0" smtClean="0"/>
              <a:t>» spécifier l’« </a:t>
            </a:r>
            <a:r>
              <a:rPr lang="fr-FR" sz="2400" b="1" dirty="0">
                <a:solidFill>
                  <a:srgbClr val="00B050"/>
                </a:solidFill>
              </a:rPr>
              <a:t>Emplacement</a:t>
            </a:r>
            <a:r>
              <a:rPr lang="fr-FR" sz="2400" dirty="0" smtClean="0"/>
              <a:t> » et le « </a:t>
            </a:r>
            <a:r>
              <a:rPr lang="fr-FR" sz="2400" b="1" dirty="0" smtClean="0">
                <a:solidFill>
                  <a:srgbClr val="00B050"/>
                </a:solidFill>
              </a:rPr>
              <a:t>Nom de fichier </a:t>
            </a:r>
            <a:r>
              <a:rPr lang="fr-FR" sz="2400" dirty="0" smtClean="0"/>
              <a:t>» à ouvrir.</a:t>
            </a:r>
          </a:p>
          <a:p>
            <a:pPr marL="539750" lvl="0" indent="-179388" algn="just">
              <a:spcBef>
                <a:spcPts val="1200"/>
              </a:spcBef>
              <a:spcAft>
                <a:spcPts val="1200"/>
              </a:spcAft>
              <a:buFontTx/>
              <a:buChar char="-"/>
            </a:pPr>
            <a:r>
              <a:rPr lang="fr-FR" sz="2400" dirty="0" smtClean="0"/>
              <a:t>Enfin, cliquer sur  le bouton «</a:t>
            </a:r>
            <a:r>
              <a:rPr lang="fr-FR" sz="2400" b="1" dirty="0" smtClean="0">
                <a:solidFill>
                  <a:schemeClr val="accent6">
                    <a:lumMod val="75000"/>
                  </a:schemeClr>
                </a:solidFill>
              </a:rPr>
              <a:t>Ouvrir </a:t>
            </a:r>
            <a:r>
              <a:rPr lang="fr-FR" sz="2400" dirty="0" smtClean="0"/>
              <a:t>».</a:t>
            </a:r>
            <a:endParaRPr lang="fr-FR" b="1" dirty="0"/>
          </a:p>
        </p:txBody>
      </p:sp>
      <p:pic>
        <p:nvPicPr>
          <p:cNvPr id="4100" name="Picture 4"/>
          <p:cNvPicPr>
            <a:picLocks noChangeAspect="1" noChangeArrowheads="1"/>
          </p:cNvPicPr>
          <p:nvPr/>
        </p:nvPicPr>
        <p:blipFill>
          <a:blip r:embed="rId2"/>
          <a:srcRect/>
          <a:stretch>
            <a:fillRect/>
          </a:stretch>
        </p:blipFill>
        <p:spPr bwMode="auto">
          <a:xfrm>
            <a:off x="3148425" y="2029680"/>
            <a:ext cx="2052000" cy="27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592702"/>
            <a:ext cx="8784000" cy="6386364"/>
          </a:xfrm>
          <a:prstGeom prst="rect">
            <a:avLst/>
          </a:prstGeom>
        </p:spPr>
        <p:txBody>
          <a:bodyPr wrap="square">
            <a:spAutoFit/>
          </a:bodyPr>
          <a:lstStyle/>
          <a:p>
            <a:pPr algn="just"/>
            <a:endParaRPr lang="fr-FR" sz="2400" dirty="0" smtClean="0"/>
          </a:p>
          <a:p>
            <a:pPr algn="just"/>
            <a:r>
              <a:rPr lang="fr-FR" sz="2400" b="1" dirty="0" smtClean="0">
                <a:sym typeface="Wingdings" pitchFamily="2" charset="2"/>
              </a:rPr>
              <a:t> </a:t>
            </a:r>
            <a:r>
              <a:rPr lang="fr-FR" sz="2400" b="1" u="sng" dirty="0" smtClean="0"/>
              <a:t>Ouvrir un Classeur Existant</a:t>
            </a:r>
          </a:p>
          <a:p>
            <a:pPr marL="539750" lvl="0" indent="-179388" algn="just">
              <a:spcBef>
                <a:spcPts val="1200"/>
              </a:spcBef>
              <a:spcAft>
                <a:spcPts val="600"/>
              </a:spcAft>
              <a:buFontTx/>
              <a:buChar char="-"/>
            </a:pPr>
            <a:r>
              <a:rPr lang="fr-FR" sz="2400" dirty="0" smtClean="0"/>
              <a:t>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Ouvrir</a:t>
            </a:r>
            <a:r>
              <a:rPr lang="fr-FR" sz="2400" dirty="0" smtClean="0"/>
              <a:t> ». </a:t>
            </a:r>
            <a:endParaRPr lang="fr-FR" sz="2400" b="1" dirty="0" smtClean="0"/>
          </a:p>
          <a:p>
            <a:pPr marL="539750" lvl="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Ouvrir </a:t>
            </a:r>
            <a:r>
              <a:rPr lang="fr-FR" sz="2400" dirty="0" smtClean="0"/>
              <a:t>» spécifier l’« </a:t>
            </a:r>
            <a:r>
              <a:rPr lang="fr-FR" sz="2400" b="1" dirty="0" smtClean="0">
                <a:solidFill>
                  <a:srgbClr val="00B050"/>
                </a:solidFill>
              </a:rPr>
              <a:t>Emplacement</a:t>
            </a:r>
            <a:r>
              <a:rPr lang="fr-FR" sz="2400" dirty="0" smtClean="0"/>
              <a:t> » et le « </a:t>
            </a:r>
            <a:r>
              <a:rPr lang="fr-FR" sz="2400" b="1" dirty="0" smtClean="0">
                <a:solidFill>
                  <a:srgbClr val="00B050"/>
                </a:solidFill>
              </a:rPr>
              <a:t>Nom de fichier </a:t>
            </a:r>
            <a:r>
              <a:rPr lang="fr-FR" sz="2400" dirty="0" smtClean="0"/>
              <a:t>» à ouvrir.</a:t>
            </a:r>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lgn="just">
              <a:spcBef>
                <a:spcPts val="1200"/>
              </a:spcBef>
              <a:spcAft>
                <a:spcPts val="1200"/>
              </a:spcAft>
              <a:buFontTx/>
              <a:buChar char="-"/>
            </a:pPr>
            <a:endParaRPr lang="fr-FR" sz="2400" dirty="0" smtClean="0"/>
          </a:p>
          <a:p>
            <a:pPr marL="539750" lvl="0" indent="-179388" algn="just">
              <a:spcBef>
                <a:spcPts val="1200"/>
              </a:spcBef>
              <a:spcAft>
                <a:spcPts val="1200"/>
              </a:spcAft>
            </a:pPr>
            <a:endParaRPr lang="fr-FR" sz="2400" dirty="0" smtClean="0"/>
          </a:p>
          <a:p>
            <a:pPr marL="539750" lvl="0" indent="-179388" algn="just">
              <a:spcAft>
                <a:spcPts val="1200"/>
              </a:spcAft>
              <a:buFontTx/>
              <a:buChar char="-"/>
            </a:pPr>
            <a:r>
              <a:rPr lang="fr-FR" sz="2400" dirty="0" smtClean="0"/>
              <a:t>Enfin, cliquer sur  le bouton «</a:t>
            </a:r>
            <a:r>
              <a:rPr lang="fr-FR" sz="2400" b="1" dirty="0" smtClean="0">
                <a:solidFill>
                  <a:schemeClr val="accent6">
                    <a:lumMod val="75000"/>
                  </a:schemeClr>
                </a:solidFill>
              </a:rPr>
              <a:t>Ouvrir </a:t>
            </a:r>
            <a:r>
              <a:rPr lang="fr-FR" sz="2400" dirty="0" smtClean="0"/>
              <a:t>».</a:t>
            </a:r>
            <a:endParaRPr lang="fr-FR" b="1" dirty="0"/>
          </a:p>
        </p:txBody>
      </p:sp>
      <p:pic>
        <p:nvPicPr>
          <p:cNvPr id="6" name="Image 5"/>
          <p:cNvPicPr/>
          <p:nvPr/>
        </p:nvPicPr>
        <p:blipFill>
          <a:blip r:embed="rId2"/>
          <a:srcRect/>
          <a:stretch>
            <a:fillRect/>
          </a:stretch>
        </p:blipFill>
        <p:spPr bwMode="auto">
          <a:xfrm>
            <a:off x="1600200" y="2943244"/>
            <a:ext cx="5943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966787"/>
            <a:ext cx="8784000" cy="1415772"/>
          </a:xfrm>
          <a:prstGeom prst="rect">
            <a:avLst/>
          </a:prstGeom>
        </p:spPr>
        <p:txBody>
          <a:bodyPr wrap="square">
            <a:spAutoFit/>
          </a:bodyPr>
          <a:lstStyle/>
          <a:p>
            <a:pPr algn="just"/>
            <a:r>
              <a:rPr lang="fr-FR" sz="2400" b="1" dirty="0" smtClean="0">
                <a:sym typeface="Wingdings" pitchFamily="2" charset="2"/>
              </a:rPr>
              <a:t> </a:t>
            </a:r>
            <a:r>
              <a:rPr lang="fr-FR" sz="2400" b="1" u="sng" dirty="0" smtClean="0"/>
              <a:t>Fermer un Classeur </a:t>
            </a:r>
          </a:p>
          <a:p>
            <a:pPr marL="539750" lvl="0" indent="-179388" algn="just">
              <a:spcBef>
                <a:spcPts val="1200"/>
              </a:spcBef>
              <a:spcAft>
                <a:spcPts val="1200"/>
              </a:spcAft>
              <a:buNone/>
            </a:pPr>
            <a:r>
              <a:rPr lang="fr-FR" sz="2400" dirty="0" smtClean="0"/>
              <a:t>- 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Fermer</a:t>
            </a:r>
            <a:r>
              <a:rPr lang="fr-FR" sz="2400" dirty="0" smtClean="0"/>
              <a:t> ». </a:t>
            </a:r>
          </a:p>
          <a:p>
            <a:pPr algn="just"/>
            <a:endParaRPr lang="fr-FR" b="1" dirty="0"/>
          </a:p>
        </p:txBody>
      </p:sp>
      <p:pic>
        <p:nvPicPr>
          <p:cNvPr id="5122" name="Picture 2"/>
          <p:cNvPicPr>
            <a:picLocks noChangeAspect="1" noChangeArrowheads="1"/>
          </p:cNvPicPr>
          <p:nvPr/>
        </p:nvPicPr>
        <p:blipFill>
          <a:blip r:embed="rId3"/>
          <a:srcRect/>
          <a:stretch>
            <a:fillRect/>
          </a:stretch>
        </p:blipFill>
        <p:spPr bwMode="auto">
          <a:xfrm>
            <a:off x="3143240" y="2039642"/>
            <a:ext cx="1581150"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6</a:t>
            </a:r>
            <a:r>
              <a:rPr kumimoji="0" lang="fr-FR" sz="3200" b="1" i="0" u="none" strike="noStrike" kern="1200" cap="none" spc="0" normalizeH="0" baseline="0" noProof="0" dirty="0" smtClean="0">
                <a:ln>
                  <a:noFill/>
                </a:ln>
                <a:effectLst/>
                <a:uLnTx/>
                <a:uFillTx/>
                <a:latin typeface="+mj-lt"/>
                <a:ea typeface="+mj-ea"/>
                <a:cs typeface="+mj-cs"/>
              </a:rPr>
              <a:t>/ Les opérations de base sur une Feuille de Calcul</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180000" y="857233"/>
            <a:ext cx="8784000" cy="6032421"/>
          </a:xfrm>
          <a:prstGeom prst="rect">
            <a:avLst/>
          </a:prstGeom>
        </p:spPr>
        <p:txBody>
          <a:bodyPr wrap="square">
            <a:spAutoFit/>
          </a:bodyPr>
          <a:lstStyle/>
          <a:p>
            <a:pPr algn="just">
              <a:buFont typeface="Wingdings"/>
              <a:buChar char="è"/>
            </a:pPr>
            <a:r>
              <a:rPr lang="fr-FR" sz="2400" b="1" u="sng" dirty="0" smtClean="0"/>
              <a:t>Insérer une Nouvelle Feuille de Calcul </a:t>
            </a:r>
          </a:p>
          <a:p>
            <a:pPr marL="539750" lvl="0" indent="-179388">
              <a:spcBef>
                <a:spcPts val="600"/>
              </a:spcBef>
              <a:spcAft>
                <a:spcPts val="600"/>
              </a:spcAft>
              <a:buNone/>
            </a:pPr>
            <a:r>
              <a:rPr lang="fr-FR" sz="2400" dirty="0" smtClean="0"/>
              <a:t>- Cliquer sur l’onglet « </a:t>
            </a:r>
            <a:r>
              <a:rPr lang="fr-FR" sz="2400" b="1" dirty="0" smtClean="0">
                <a:solidFill>
                  <a:srgbClr val="0000FF"/>
                </a:solidFill>
              </a:rPr>
              <a:t>Insérer une feuille de calcul </a:t>
            </a:r>
            <a:r>
              <a:rPr lang="fr-FR" sz="2400" dirty="0" smtClean="0"/>
              <a:t>».</a:t>
            </a:r>
          </a:p>
          <a:p>
            <a:pPr lvl="0">
              <a:spcBef>
                <a:spcPts val="1200"/>
              </a:spcBef>
              <a:spcAft>
                <a:spcPts val="1200"/>
              </a:spcAft>
              <a:buNone/>
            </a:pPr>
            <a:endParaRPr lang="fr-FR" sz="3200" dirty="0" smtClean="0"/>
          </a:p>
          <a:p>
            <a:pPr marL="539750" lvl="0" indent="-179388">
              <a:spcBef>
                <a:spcPts val="1200"/>
              </a:spcBef>
              <a:spcAft>
                <a:spcPts val="1200"/>
              </a:spcAft>
              <a:buFontTx/>
              <a:buChar char="-"/>
            </a:pPr>
            <a:r>
              <a:rPr lang="fr-FR" sz="2400" dirty="0" smtClean="0"/>
              <a:t>Ou bien, cliquer avec le bouton droit de la souris sur l’onglet d’une feuille de calcul puis sélectionner « </a:t>
            </a:r>
            <a:r>
              <a:rPr lang="fr-FR" sz="2400" b="1" dirty="0">
                <a:solidFill>
                  <a:schemeClr val="accent6">
                    <a:lumMod val="75000"/>
                  </a:schemeClr>
                </a:solidFill>
              </a:rPr>
              <a:t>Insérer ... </a:t>
            </a:r>
            <a:r>
              <a:rPr lang="fr-FR" sz="2400" dirty="0" smtClean="0"/>
              <a:t>».  </a:t>
            </a:r>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algn="just"/>
            <a:endParaRPr lang="fr-FR" b="1" dirty="0" smtClean="0"/>
          </a:p>
          <a:p>
            <a:pPr marL="539750" indent="-179388" algn="just"/>
            <a:r>
              <a:rPr lang="fr-FR" sz="2400" dirty="0" smtClean="0"/>
              <a:t>- Sur la boite de dialogue « </a:t>
            </a:r>
            <a:r>
              <a:rPr lang="fr-FR" sz="2400" b="1" dirty="0">
                <a:solidFill>
                  <a:schemeClr val="accent6">
                    <a:lumMod val="75000"/>
                  </a:schemeClr>
                </a:solidFill>
              </a:rPr>
              <a:t>Insérer</a:t>
            </a:r>
            <a:r>
              <a:rPr lang="fr-FR" sz="2400" dirty="0" smtClean="0"/>
              <a:t> » Sélectinner « </a:t>
            </a:r>
            <a:r>
              <a:rPr lang="fr-FR" sz="2400" b="1" dirty="0" smtClean="0">
                <a:solidFill>
                  <a:srgbClr val="00B050"/>
                </a:solidFill>
              </a:rPr>
              <a:t>Feuille</a:t>
            </a:r>
            <a:r>
              <a:rPr lang="fr-FR" sz="2400" dirty="0" smtClean="0"/>
              <a:t> » puis cliquer sur le bouton « </a:t>
            </a:r>
            <a:r>
              <a:rPr lang="fr-FR" sz="2400" b="1" dirty="0">
                <a:solidFill>
                  <a:srgbClr val="00B050"/>
                </a:solidFill>
              </a:rPr>
              <a:t>Ok </a:t>
            </a:r>
            <a:r>
              <a:rPr lang="fr-FR" sz="2400" dirty="0" smtClean="0"/>
              <a:t>».</a:t>
            </a:r>
            <a:r>
              <a:rPr lang="fr-FR" b="1" dirty="0" smtClean="0"/>
              <a:t> </a:t>
            </a:r>
            <a:endParaRPr lang="fr-FR" b="1" dirty="0"/>
          </a:p>
        </p:txBody>
      </p:sp>
      <p:pic>
        <p:nvPicPr>
          <p:cNvPr id="6149" name="Picture 5"/>
          <p:cNvPicPr>
            <a:picLocks noChangeAspect="1" noChangeArrowheads="1"/>
          </p:cNvPicPr>
          <p:nvPr/>
        </p:nvPicPr>
        <p:blipFill>
          <a:blip r:embed="rId2"/>
          <a:srcRect/>
          <a:stretch>
            <a:fillRect/>
          </a:stretch>
        </p:blipFill>
        <p:spPr bwMode="auto">
          <a:xfrm>
            <a:off x="1872512" y="1773340"/>
            <a:ext cx="5231250" cy="9000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a:srcRect/>
          <a:stretch>
            <a:fillRect/>
          </a:stretch>
        </p:blipFill>
        <p:spPr bwMode="auto">
          <a:xfrm>
            <a:off x="2357422" y="3500438"/>
            <a:ext cx="3695700" cy="2394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857233"/>
            <a:ext cx="8784000" cy="6032421"/>
          </a:xfrm>
          <a:prstGeom prst="rect">
            <a:avLst/>
          </a:prstGeom>
        </p:spPr>
        <p:txBody>
          <a:bodyPr wrap="square">
            <a:spAutoFit/>
          </a:bodyPr>
          <a:lstStyle/>
          <a:p>
            <a:pPr algn="just">
              <a:buFont typeface="Wingdings"/>
              <a:buChar char="è"/>
            </a:pPr>
            <a:r>
              <a:rPr lang="fr-FR" sz="2400" b="1" u="sng" dirty="0" smtClean="0"/>
              <a:t>Insérer une Nouvelle Feuille de Calcul </a:t>
            </a:r>
          </a:p>
          <a:p>
            <a:pPr marL="539750" lvl="0" indent="-179388">
              <a:spcBef>
                <a:spcPts val="600"/>
              </a:spcBef>
              <a:spcAft>
                <a:spcPts val="600"/>
              </a:spcAft>
              <a:buNone/>
            </a:pPr>
            <a:r>
              <a:rPr lang="fr-FR" sz="2400" dirty="0" smtClean="0"/>
              <a:t>- Cliquer sur l’onglet « </a:t>
            </a:r>
            <a:r>
              <a:rPr lang="fr-FR" sz="2400" b="1" dirty="0" smtClean="0">
                <a:solidFill>
                  <a:srgbClr val="0000FF"/>
                </a:solidFill>
              </a:rPr>
              <a:t>Insérer une feuille de calcul </a:t>
            </a:r>
            <a:r>
              <a:rPr lang="fr-FR" sz="2400" dirty="0" smtClean="0"/>
              <a:t>».</a:t>
            </a:r>
          </a:p>
          <a:p>
            <a:pPr lvl="0">
              <a:spcBef>
                <a:spcPts val="1200"/>
              </a:spcBef>
              <a:spcAft>
                <a:spcPts val="1200"/>
              </a:spcAft>
              <a:buNone/>
            </a:pPr>
            <a:endParaRPr lang="fr-FR" sz="3200" dirty="0" smtClean="0"/>
          </a:p>
          <a:p>
            <a:pPr marL="539750" lvl="0" indent="-179388">
              <a:spcBef>
                <a:spcPts val="1200"/>
              </a:spcBef>
              <a:spcAft>
                <a:spcPts val="1200"/>
              </a:spcAft>
              <a:buFontTx/>
              <a:buChar char="-"/>
            </a:pPr>
            <a:r>
              <a:rPr lang="fr-FR" sz="2400" dirty="0" smtClean="0"/>
              <a:t>Ou bien, cliquer avec le bouton droit de la souris sur l’onglet d’une feuille de calcul puis sélectionner « </a:t>
            </a:r>
            <a:r>
              <a:rPr lang="fr-FR" sz="2400" b="1" dirty="0">
                <a:solidFill>
                  <a:schemeClr val="accent6">
                    <a:lumMod val="75000"/>
                  </a:schemeClr>
                </a:solidFill>
              </a:rPr>
              <a:t>Insérer ... </a:t>
            </a:r>
            <a:r>
              <a:rPr lang="fr-FR" sz="2400" dirty="0" smtClean="0"/>
              <a:t>».  </a:t>
            </a:r>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algn="just"/>
            <a:endParaRPr lang="fr-FR" b="1" dirty="0" smtClean="0"/>
          </a:p>
          <a:p>
            <a:pPr marL="539750" indent="-179388" algn="just"/>
            <a:r>
              <a:rPr lang="fr-FR" sz="2400" dirty="0" smtClean="0"/>
              <a:t>- Sur la boite de dialogue « </a:t>
            </a:r>
            <a:r>
              <a:rPr lang="fr-FR" sz="2400" b="1" dirty="0">
                <a:solidFill>
                  <a:schemeClr val="accent6">
                    <a:lumMod val="75000"/>
                  </a:schemeClr>
                </a:solidFill>
              </a:rPr>
              <a:t>Insérer</a:t>
            </a:r>
            <a:r>
              <a:rPr lang="fr-FR" sz="2400" dirty="0" smtClean="0"/>
              <a:t> » Sélectinner « </a:t>
            </a:r>
            <a:r>
              <a:rPr lang="fr-FR" sz="2400" b="1" dirty="0" smtClean="0">
                <a:solidFill>
                  <a:srgbClr val="00B050"/>
                </a:solidFill>
              </a:rPr>
              <a:t>Feuille</a:t>
            </a:r>
            <a:r>
              <a:rPr lang="fr-FR" sz="2400" dirty="0" smtClean="0"/>
              <a:t> » puis cliquer sur le bouton « </a:t>
            </a:r>
            <a:r>
              <a:rPr lang="fr-FR" sz="2400" b="1" dirty="0">
                <a:solidFill>
                  <a:srgbClr val="00B050"/>
                </a:solidFill>
              </a:rPr>
              <a:t>Ok </a:t>
            </a:r>
            <a:r>
              <a:rPr lang="fr-FR" sz="2400" dirty="0" smtClean="0"/>
              <a:t>».</a:t>
            </a:r>
            <a:r>
              <a:rPr lang="fr-FR" b="1" dirty="0" smtClean="0"/>
              <a:t> </a:t>
            </a:r>
            <a:endParaRPr lang="fr-FR" b="1" dirty="0"/>
          </a:p>
        </p:txBody>
      </p:sp>
      <p:pic>
        <p:nvPicPr>
          <p:cNvPr id="6149" name="Picture 5"/>
          <p:cNvPicPr>
            <a:picLocks noChangeAspect="1" noChangeArrowheads="1"/>
          </p:cNvPicPr>
          <p:nvPr/>
        </p:nvPicPr>
        <p:blipFill>
          <a:blip r:embed="rId2"/>
          <a:srcRect/>
          <a:stretch>
            <a:fillRect/>
          </a:stretch>
        </p:blipFill>
        <p:spPr bwMode="auto">
          <a:xfrm>
            <a:off x="1872512" y="1773340"/>
            <a:ext cx="5231250" cy="900000"/>
          </a:xfrm>
          <a:prstGeom prst="rect">
            <a:avLst/>
          </a:prstGeom>
          <a:noFill/>
          <a:ln w="9525">
            <a:noFill/>
            <a:miter lim="800000"/>
            <a:headEnd/>
            <a:tailEnd/>
          </a:ln>
          <a:effectLst/>
        </p:spPr>
      </p:pic>
      <p:pic>
        <p:nvPicPr>
          <p:cNvPr id="6" name="Image 5"/>
          <p:cNvPicPr/>
          <p:nvPr/>
        </p:nvPicPr>
        <p:blipFill>
          <a:blip r:embed="rId3"/>
          <a:srcRect/>
          <a:stretch>
            <a:fillRect/>
          </a:stretch>
        </p:blipFill>
        <p:spPr bwMode="auto">
          <a:xfrm>
            <a:off x="2000232" y="3500438"/>
            <a:ext cx="5619750"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966787"/>
            <a:ext cx="8784000" cy="6001643"/>
          </a:xfrm>
          <a:prstGeom prst="rect">
            <a:avLst/>
          </a:prstGeom>
        </p:spPr>
        <p:txBody>
          <a:bodyPr wrap="square">
            <a:spAutoFit/>
          </a:bodyPr>
          <a:lstStyle/>
          <a:p>
            <a:pPr algn="just">
              <a:buFont typeface="Wingdings"/>
              <a:buChar char="è"/>
            </a:pPr>
            <a:r>
              <a:rPr lang="fr-FR" sz="2400" b="1" u="sng" dirty="0" smtClean="0"/>
              <a:t>Renommer une Feuille de Calcul </a:t>
            </a:r>
          </a:p>
          <a:p>
            <a:pPr marL="539750" lvl="0" indent="-179388">
              <a:spcBef>
                <a:spcPts val="1200"/>
              </a:spcBef>
              <a:spcAft>
                <a:spcPts val="1200"/>
              </a:spcAft>
              <a:buFontTx/>
              <a:buChar char="-"/>
            </a:pPr>
            <a:r>
              <a:rPr lang="fr-FR" sz="2400" dirty="0" smtClean="0"/>
              <a:t>Cliquer avec le bouton droit de la souris sur l’onglet de la feuille de calcul à </a:t>
            </a:r>
            <a:r>
              <a:rPr lang="fr-FR" sz="2400" u="sng" dirty="0" smtClean="0"/>
              <a:t>renommer</a:t>
            </a:r>
            <a:r>
              <a:rPr lang="fr-FR" sz="2400" dirty="0" smtClean="0"/>
              <a:t> puis sélectionner « </a:t>
            </a:r>
            <a:r>
              <a:rPr lang="fr-FR" sz="2400" b="1" dirty="0" smtClean="0">
                <a:solidFill>
                  <a:schemeClr val="accent6">
                    <a:lumMod val="75000"/>
                  </a:schemeClr>
                </a:solidFill>
              </a:rPr>
              <a:t>Renommer </a:t>
            </a:r>
            <a:r>
              <a:rPr lang="fr-FR" sz="2400" dirty="0" smtClean="0"/>
              <a:t>». </a:t>
            </a:r>
          </a:p>
          <a:p>
            <a:pPr lvl="0">
              <a:spcBef>
                <a:spcPts val="1200"/>
              </a:spcBef>
              <a:spcAft>
                <a:spcPts val="1200"/>
              </a:spcAft>
              <a:buNone/>
            </a:pPr>
            <a:endParaRPr lang="fr-FR" b="1" dirty="0" smtClean="0"/>
          </a:p>
          <a:p>
            <a:pPr lvl="0">
              <a:spcBef>
                <a:spcPts val="1200"/>
              </a:spcBef>
              <a:spcAft>
                <a:spcPts val="1200"/>
              </a:spcAft>
              <a:buNone/>
            </a:pPr>
            <a:endParaRPr lang="fr-FR" b="1" dirty="0"/>
          </a:p>
          <a:p>
            <a:pPr lvl="0">
              <a:spcBef>
                <a:spcPts val="1200"/>
              </a:spcBef>
              <a:spcAft>
                <a:spcPts val="1200"/>
              </a:spcAft>
              <a:buNone/>
            </a:pPr>
            <a:endParaRPr lang="fr-FR" b="1" dirty="0" smtClean="0"/>
          </a:p>
          <a:p>
            <a:pPr lvl="0">
              <a:spcBef>
                <a:spcPts val="1200"/>
              </a:spcBef>
              <a:spcAft>
                <a:spcPts val="1200"/>
              </a:spcAft>
              <a:buNone/>
            </a:pPr>
            <a:endParaRPr lang="fr-FR" b="1" dirty="0"/>
          </a:p>
          <a:p>
            <a:pPr marL="539750" lvl="0" indent="-179388" algn="just">
              <a:spcBef>
                <a:spcPts val="1200"/>
              </a:spcBef>
              <a:spcAft>
                <a:spcPts val="1200"/>
              </a:spcAft>
              <a:buFontTx/>
              <a:buChar char="-"/>
            </a:pPr>
            <a:r>
              <a:rPr lang="fr-FR" sz="2400" dirty="0" smtClean="0"/>
              <a:t>Taper </a:t>
            </a:r>
            <a:r>
              <a:rPr lang="fr-FR" sz="2400" dirty="0"/>
              <a:t>le </a:t>
            </a:r>
            <a:r>
              <a:rPr lang="fr-FR" sz="2400" dirty="0" smtClean="0"/>
              <a:t>« </a:t>
            </a:r>
            <a:r>
              <a:rPr lang="fr-FR" sz="2400" b="1" dirty="0" smtClean="0">
                <a:solidFill>
                  <a:srgbClr val="00B050"/>
                </a:solidFill>
              </a:rPr>
              <a:t>Nouveau nom </a:t>
            </a:r>
            <a:r>
              <a:rPr lang="fr-FR" sz="2400" dirty="0" smtClean="0"/>
              <a:t>» pour l’onglet et </a:t>
            </a:r>
            <a:r>
              <a:rPr lang="fr-FR" sz="2400" b="1" dirty="0" smtClean="0"/>
              <a:t>Valider</a:t>
            </a:r>
            <a:r>
              <a:rPr lang="fr-FR" sz="2400" dirty="0" smtClean="0"/>
              <a:t> </a:t>
            </a:r>
            <a:r>
              <a:rPr lang="fr-FR" sz="2400" dirty="0"/>
              <a:t>avec la touche de clavier </a:t>
            </a:r>
            <a:r>
              <a:rPr lang="fr-FR" sz="2400" dirty="0" smtClean="0"/>
              <a:t>« « </a:t>
            </a:r>
            <a:r>
              <a:rPr lang="fr-FR" sz="2400" b="1" dirty="0" smtClean="0">
                <a:solidFill>
                  <a:srgbClr val="00B050"/>
                </a:solidFill>
              </a:rPr>
              <a:t>Entrer</a:t>
            </a:r>
            <a:r>
              <a:rPr lang="fr-FR" sz="2400" dirty="0" smtClean="0"/>
              <a:t> ».</a:t>
            </a:r>
          </a:p>
          <a:p>
            <a:pPr marL="539750" lvl="0" indent="-179388">
              <a:spcBef>
                <a:spcPts val="1200"/>
              </a:spcBef>
              <a:spcAft>
                <a:spcPts val="1200"/>
              </a:spcAft>
            </a:pPr>
            <a:endParaRPr lang="fr-FR" sz="2400" dirty="0"/>
          </a:p>
          <a:p>
            <a:pPr lvl="0">
              <a:spcBef>
                <a:spcPts val="1200"/>
              </a:spcBef>
              <a:spcAft>
                <a:spcPts val="1200"/>
              </a:spcAft>
              <a:buNone/>
            </a:pPr>
            <a:endParaRPr lang="fr-FR" b="1" dirty="0"/>
          </a:p>
        </p:txBody>
      </p:sp>
      <p:pic>
        <p:nvPicPr>
          <p:cNvPr id="7170" name="Picture 2"/>
          <p:cNvPicPr>
            <a:picLocks noChangeAspect="1" noChangeArrowheads="1"/>
          </p:cNvPicPr>
          <p:nvPr/>
        </p:nvPicPr>
        <p:blipFill>
          <a:blip r:embed="rId2"/>
          <a:srcRect/>
          <a:stretch>
            <a:fillRect/>
          </a:stretch>
        </p:blipFill>
        <p:spPr bwMode="auto">
          <a:xfrm>
            <a:off x="2786050" y="2285992"/>
            <a:ext cx="3552825" cy="24193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1928794" y="5715016"/>
            <a:ext cx="371477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48"/>
            <a:ext cx="9144000" cy="796908"/>
          </a:xfrm>
        </p:spPr>
        <p:txBody>
          <a:bodyPr>
            <a:normAutofit/>
          </a:bodyPr>
          <a:lstStyle/>
          <a:p>
            <a:pPr algn="l"/>
            <a:r>
              <a:rPr lang="fr-FR" sz="3200" b="1" dirty="0" smtClean="0"/>
              <a:t>1/ </a:t>
            </a:r>
            <a:r>
              <a:rPr lang="fr-FR" sz="3200" b="1" dirty="0"/>
              <a:t>Introduction </a:t>
            </a:r>
            <a:endParaRPr lang="fr-FR" sz="3200" dirty="0"/>
          </a:p>
        </p:txBody>
      </p:sp>
      <p:sp>
        <p:nvSpPr>
          <p:cNvPr id="3" name="Espace réservé du contenu 2"/>
          <p:cNvSpPr>
            <a:spLocks noGrp="1"/>
          </p:cNvSpPr>
          <p:nvPr>
            <p:ph idx="1"/>
          </p:nvPr>
        </p:nvSpPr>
        <p:spPr>
          <a:xfrm>
            <a:off x="228600" y="866066"/>
            <a:ext cx="8686800" cy="5849082"/>
          </a:xfrm>
        </p:spPr>
        <p:txBody>
          <a:bodyPr>
            <a:normAutofit fontScale="92500"/>
          </a:bodyPr>
          <a:lstStyle/>
          <a:p>
            <a:pPr marL="461963" indent="-227013" algn="just">
              <a:spcBef>
                <a:spcPts val="1200"/>
              </a:spcBef>
              <a:spcAft>
                <a:spcPts val="600"/>
              </a:spcAft>
              <a:buFontTx/>
              <a:buChar char="-"/>
            </a:pPr>
            <a:r>
              <a:rPr lang="fr-FR" sz="2400" dirty="0" smtClean="0"/>
              <a:t>Excel </a:t>
            </a:r>
            <a:r>
              <a:rPr lang="fr-FR" sz="2400" dirty="0"/>
              <a:t>est un tableur ou un logiciel de calcul </a:t>
            </a:r>
            <a:r>
              <a:rPr lang="fr-FR" sz="2400" dirty="0" smtClean="0"/>
              <a:t>sur des </a:t>
            </a:r>
            <a:r>
              <a:rPr lang="fr-FR" sz="2400" dirty="0"/>
              <a:t>données </a:t>
            </a:r>
            <a:r>
              <a:rPr lang="fr-FR" sz="2400" dirty="0" smtClean="0"/>
              <a:t>organisées </a:t>
            </a:r>
            <a:r>
              <a:rPr lang="fr-FR" sz="2400" dirty="0"/>
              <a:t>dans des </a:t>
            </a:r>
            <a:r>
              <a:rPr lang="fr-FR" sz="2400" dirty="0" smtClean="0"/>
              <a:t>tableaux.</a:t>
            </a:r>
          </a:p>
          <a:p>
            <a:pPr marL="461963" indent="-227013" algn="just">
              <a:spcBef>
                <a:spcPts val="1200"/>
              </a:spcBef>
              <a:spcAft>
                <a:spcPts val="600"/>
              </a:spcAft>
              <a:buFontTx/>
              <a:buChar char="-"/>
            </a:pPr>
            <a:r>
              <a:rPr lang="fr-FR" sz="2400" dirty="0" smtClean="0"/>
              <a:t>Commercialisé </a:t>
            </a:r>
            <a:r>
              <a:rPr lang="fr-FR" sz="2400" dirty="0"/>
              <a:t>par la compagnie américaine </a:t>
            </a:r>
            <a:r>
              <a:rPr lang="fr-FR" sz="2400" b="1" dirty="0"/>
              <a:t>Microsoft</a:t>
            </a:r>
            <a:r>
              <a:rPr lang="fr-FR" sz="2400" dirty="0"/>
              <a:t> dans un lot de logiciels appelé </a:t>
            </a:r>
            <a:r>
              <a:rPr lang="fr-FR" sz="2400" b="1" dirty="0" smtClean="0"/>
              <a:t>Office</a:t>
            </a:r>
            <a:r>
              <a:rPr lang="fr-FR" sz="2400" dirty="0" smtClean="0"/>
              <a:t>.</a:t>
            </a:r>
          </a:p>
          <a:p>
            <a:pPr marL="461963" indent="-227013" algn="just">
              <a:spcBef>
                <a:spcPts val="1200"/>
              </a:spcBef>
              <a:spcAft>
                <a:spcPts val="600"/>
              </a:spcAft>
              <a:buFontTx/>
              <a:buChar char="-"/>
            </a:pPr>
            <a:r>
              <a:rPr lang="fr-FR" sz="2400" dirty="0" smtClean="0"/>
              <a:t>Il permet </a:t>
            </a:r>
            <a:r>
              <a:rPr lang="fr-FR" sz="2400" dirty="0"/>
              <a:t>d’effectuer des calculs </a:t>
            </a:r>
            <a:r>
              <a:rPr lang="fr-FR" sz="2400" dirty="0" smtClean="0"/>
              <a:t>« </a:t>
            </a:r>
            <a:r>
              <a:rPr lang="fr-FR" sz="2400" b="1" dirty="0" smtClean="0">
                <a:solidFill>
                  <a:schemeClr val="accent6">
                    <a:lumMod val="75000"/>
                  </a:schemeClr>
                </a:solidFill>
              </a:rPr>
              <a:t>automatisés</a:t>
            </a:r>
            <a:r>
              <a:rPr lang="fr-FR" sz="2400" dirty="0" smtClean="0"/>
              <a:t> » </a:t>
            </a:r>
            <a:r>
              <a:rPr lang="fr-FR" sz="2400" dirty="0"/>
              <a:t>et </a:t>
            </a:r>
            <a:r>
              <a:rPr lang="fr-FR" sz="2400" dirty="0" smtClean="0"/>
              <a:t/>
            </a:r>
            <a:br>
              <a:rPr lang="fr-FR" sz="2400" dirty="0" smtClean="0"/>
            </a:br>
            <a:r>
              <a:rPr lang="fr-FR" sz="2400" dirty="0" smtClean="0"/>
              <a:t>« </a:t>
            </a:r>
            <a:r>
              <a:rPr lang="fr-FR" sz="2400" b="1" dirty="0" smtClean="0">
                <a:solidFill>
                  <a:schemeClr val="accent6">
                    <a:lumMod val="75000"/>
                  </a:schemeClr>
                </a:solidFill>
              </a:rPr>
              <a:t>dynamiques</a:t>
            </a:r>
            <a:r>
              <a:rPr lang="fr-FR" sz="2400" dirty="0" smtClean="0"/>
              <a:t> </a:t>
            </a:r>
            <a:r>
              <a:rPr lang="fr-FR" sz="2400" smtClean="0"/>
              <a:t>», </a:t>
            </a:r>
            <a:r>
              <a:rPr lang="fr-FR" sz="2400" dirty="0"/>
              <a:t>e</a:t>
            </a:r>
            <a:r>
              <a:rPr lang="fr-FR" sz="2400" smtClean="0"/>
              <a:t>n </a:t>
            </a:r>
            <a:r>
              <a:rPr lang="fr-FR" sz="2400" dirty="0"/>
              <a:t>utilisant des formules et des fonctions intégrées</a:t>
            </a:r>
            <a:r>
              <a:rPr lang="fr-FR" sz="2400" dirty="0" smtClean="0"/>
              <a:t>.</a:t>
            </a:r>
          </a:p>
          <a:p>
            <a:pPr marL="914400" indent="-452438" algn="just">
              <a:spcBef>
                <a:spcPts val="2400"/>
              </a:spcBef>
              <a:buFont typeface="Wingdings" pitchFamily="2" charset="2"/>
              <a:buChar char="è"/>
            </a:pPr>
            <a:r>
              <a:rPr lang="fr-FR" sz="2400" b="1" dirty="0" smtClean="0">
                <a:solidFill>
                  <a:srgbClr val="0000FF"/>
                </a:solidFill>
                <a:sym typeface="Wingdings" pitchFamily="2" charset="2"/>
              </a:rPr>
              <a:t>Calculs automatisés </a:t>
            </a:r>
            <a:r>
              <a:rPr lang="fr-FR" sz="2400" dirty="0" smtClean="0">
                <a:sym typeface="Wingdings" pitchFamily="2" charset="2"/>
              </a:rPr>
              <a:t>: il permet de répéter automatiquement le même calcul sur des milles de lignes/colonnes de données. </a:t>
            </a:r>
          </a:p>
          <a:p>
            <a:pPr marL="914400" indent="-452438" algn="just">
              <a:spcBef>
                <a:spcPts val="1200"/>
              </a:spcBef>
              <a:spcAft>
                <a:spcPts val="600"/>
              </a:spcAft>
              <a:buFont typeface="Wingdings" pitchFamily="2" charset="2"/>
              <a:buChar char="è"/>
            </a:pPr>
            <a:r>
              <a:rPr lang="fr-FR" sz="2400" b="1" dirty="0" smtClean="0">
                <a:solidFill>
                  <a:srgbClr val="0000FF"/>
                </a:solidFill>
                <a:sym typeface="Wingdings" pitchFamily="2" charset="2"/>
              </a:rPr>
              <a:t>Calculs dynamiques </a:t>
            </a:r>
            <a:r>
              <a:rPr lang="fr-FR" sz="2400" dirty="0" smtClean="0">
                <a:sym typeface="Wingdings" pitchFamily="2" charset="2"/>
              </a:rPr>
              <a:t>: les résultats des calculs se réactualisent automatiquement à chaque modification des données de base.</a:t>
            </a:r>
            <a:endParaRPr lang="fr-FR" sz="2400" dirty="0" smtClean="0"/>
          </a:p>
          <a:p>
            <a:pPr marL="461963" indent="-227013" algn="just">
              <a:spcBef>
                <a:spcPts val="1800"/>
              </a:spcBef>
              <a:buFontTx/>
              <a:buChar char="-"/>
            </a:pPr>
            <a:r>
              <a:rPr lang="fr-FR" sz="2400" dirty="0" smtClean="0"/>
              <a:t>Il permet également la </a:t>
            </a:r>
            <a:r>
              <a:rPr lang="fr-FR" sz="2400" dirty="0" smtClean="0">
                <a:solidFill>
                  <a:srgbClr val="00B050"/>
                </a:solidFill>
              </a:rPr>
              <a:t>Représentation Graphique des données</a:t>
            </a:r>
            <a:r>
              <a:rPr lang="fr-FR" sz="2400" dirty="0" smtClean="0"/>
              <a:t>, le </a:t>
            </a:r>
            <a:br>
              <a:rPr lang="fr-FR" sz="2400" dirty="0" smtClean="0"/>
            </a:br>
            <a:r>
              <a:rPr lang="fr-FR" sz="2400" dirty="0" smtClean="0">
                <a:solidFill>
                  <a:srgbClr val="00B050"/>
                </a:solidFill>
              </a:rPr>
              <a:t>Tri de données</a:t>
            </a:r>
            <a:r>
              <a:rPr lang="fr-FR" sz="2400" dirty="0" smtClean="0"/>
              <a:t>, le </a:t>
            </a:r>
            <a:r>
              <a:rPr lang="fr-FR" sz="2400" dirty="0" smtClean="0">
                <a:solidFill>
                  <a:srgbClr val="00B050"/>
                </a:solidFill>
              </a:rPr>
              <a:t>Filtrage de données</a:t>
            </a:r>
            <a:r>
              <a:rPr lang="fr-FR" sz="2400" dirty="0" smtClean="0"/>
              <a:t>, la </a:t>
            </a:r>
            <a:r>
              <a:rPr lang="fr-FR" sz="2400" dirty="0" smtClean="0">
                <a:solidFill>
                  <a:srgbClr val="00B050"/>
                </a:solidFill>
              </a:rPr>
              <a:t>Résolution des problèmes</a:t>
            </a:r>
            <a:r>
              <a:rPr lang="fr-FR" sz="2400" dirty="0" smtClean="0"/>
              <a:t>, </a:t>
            </a:r>
            <a:r>
              <a:rPr lang="fr-FR" sz="2400" b="1" dirty="0" smtClean="0">
                <a:solidFill>
                  <a:schemeClr val="accent6">
                    <a:lumMod val="75000"/>
                  </a:schemeClr>
                </a:solidFill>
              </a:rPr>
              <a:t>l’analyse et la description statistique </a:t>
            </a:r>
            <a:r>
              <a:rPr lang="fr-FR" sz="2400" dirty="0" smtClean="0"/>
              <a:t>des données collectées, …etc.</a:t>
            </a:r>
          </a:p>
          <a:p>
            <a:pPr marL="461963" indent="-227013" algn="just">
              <a:spcBef>
                <a:spcPts val="1800"/>
              </a:spcBef>
              <a:buNone/>
            </a:pPr>
            <a:endParaRPr lang="fr-F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71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214282" y="966787"/>
            <a:ext cx="8715436" cy="5755422"/>
          </a:xfrm>
          <a:prstGeom prst="rect">
            <a:avLst/>
          </a:prstGeom>
        </p:spPr>
        <p:txBody>
          <a:bodyPr wrap="square">
            <a:spAutoFit/>
          </a:bodyPr>
          <a:lstStyle/>
          <a:p>
            <a:pPr algn="just">
              <a:buFont typeface="Wingdings"/>
              <a:buChar char="è"/>
            </a:pPr>
            <a:r>
              <a:rPr lang="fr-FR" sz="2400" b="1" u="sng" dirty="0" smtClean="0"/>
              <a:t>Déplacer ou copier une Feuille de Calcul </a:t>
            </a:r>
          </a:p>
          <a:p>
            <a:pPr marL="539750" lvl="0" indent="-179388" algn="just">
              <a:spcBef>
                <a:spcPts val="1200"/>
              </a:spcBef>
              <a:spcAft>
                <a:spcPts val="1200"/>
              </a:spcAft>
              <a:buNone/>
            </a:pPr>
            <a:r>
              <a:rPr lang="fr-FR" sz="2400" dirty="0" smtClean="0"/>
              <a:t>- Cliquer avec le bouton droit de la souris sur l’onglet de la feuille de calcul à </a:t>
            </a:r>
            <a:r>
              <a:rPr lang="fr-FR" sz="2400" u="sng" dirty="0" smtClean="0"/>
              <a:t>déplacer ou à copier</a:t>
            </a:r>
            <a:r>
              <a:rPr lang="fr-FR" sz="2400" dirty="0" smtClean="0"/>
              <a:t> puis sélectionner </a:t>
            </a:r>
            <a:br>
              <a:rPr lang="fr-FR" sz="2400" dirty="0" smtClean="0"/>
            </a:br>
            <a:r>
              <a:rPr lang="fr-FR" sz="2400" dirty="0" smtClean="0"/>
              <a:t>« </a:t>
            </a:r>
            <a:r>
              <a:rPr lang="fr-FR" sz="2400" b="1" dirty="0" smtClean="0">
                <a:solidFill>
                  <a:schemeClr val="accent6">
                    <a:lumMod val="75000"/>
                  </a:schemeClr>
                </a:solidFill>
              </a:rPr>
              <a:t>Déplacer ou copier... </a:t>
            </a:r>
            <a:r>
              <a:rPr lang="fr-FR" sz="2400" dirty="0" smtClean="0"/>
              <a:t>».</a:t>
            </a:r>
          </a:p>
          <a:p>
            <a:pPr lvl="0" algn="just">
              <a:spcBef>
                <a:spcPts val="1200"/>
              </a:spcBef>
              <a:spcAft>
                <a:spcPts val="1200"/>
              </a:spcAft>
              <a:buNone/>
            </a:pPr>
            <a:endParaRPr lang="fr-FR" b="1" dirty="0"/>
          </a:p>
          <a:p>
            <a:pPr lvl="0" algn="just">
              <a:spcBef>
                <a:spcPts val="1200"/>
              </a:spcBef>
              <a:spcAft>
                <a:spcPts val="1200"/>
              </a:spcAft>
              <a:buNone/>
            </a:pPr>
            <a:endParaRPr lang="fr-FR" sz="1000" b="1" dirty="0" smtClean="0"/>
          </a:p>
          <a:p>
            <a:pPr lvl="0" algn="just">
              <a:spcBef>
                <a:spcPts val="1200"/>
              </a:spcBef>
              <a:spcAft>
                <a:spcPts val="1200"/>
              </a:spcAft>
              <a:buNone/>
            </a:pPr>
            <a:endParaRPr lang="fr-FR" b="1" dirty="0" smtClean="0"/>
          </a:p>
          <a:p>
            <a:pPr lvl="0" algn="just">
              <a:spcBef>
                <a:spcPts val="1200"/>
              </a:spcBef>
              <a:spcAft>
                <a:spcPts val="1200"/>
              </a:spcAft>
              <a:buNone/>
            </a:pPr>
            <a:endParaRPr lang="fr-FR" sz="800" b="1" dirty="0" smtClean="0"/>
          </a:p>
          <a:p>
            <a:pPr lvl="0" algn="just">
              <a:spcBef>
                <a:spcPts val="1200"/>
              </a:spcBef>
              <a:spcAft>
                <a:spcPts val="1200"/>
              </a:spcAft>
              <a:buNone/>
            </a:pPr>
            <a:endParaRPr lang="fr-FR" b="1" dirty="0" smtClean="0"/>
          </a:p>
          <a:p>
            <a:pPr marL="539750" lvl="0" indent="-179388" algn="just">
              <a:spcBef>
                <a:spcPts val="1200"/>
              </a:spcBef>
              <a:spcAft>
                <a:spcPts val="1200"/>
              </a:spcAft>
              <a:buNone/>
            </a:pPr>
            <a:r>
              <a:rPr lang="fr-FR" sz="2400" dirty="0" smtClean="0"/>
              <a:t>- Sous </a:t>
            </a:r>
            <a:r>
              <a:rPr lang="fr-FR" sz="2400" dirty="0"/>
              <a:t>la boite de </a:t>
            </a:r>
            <a:r>
              <a:rPr lang="fr-FR" sz="2400" dirty="0" smtClean="0"/>
              <a:t>dialogue « </a:t>
            </a:r>
            <a:r>
              <a:rPr lang="fr-FR" sz="2400" b="1" dirty="0">
                <a:solidFill>
                  <a:schemeClr val="accent6">
                    <a:lumMod val="75000"/>
                  </a:schemeClr>
                </a:solidFill>
              </a:rPr>
              <a:t>Déplacer ou copier </a:t>
            </a:r>
            <a:r>
              <a:rPr lang="fr-FR" sz="2400" dirty="0" smtClean="0"/>
              <a:t>» spécifier </a:t>
            </a:r>
            <a:br>
              <a:rPr lang="fr-FR" sz="2400" dirty="0" smtClean="0"/>
            </a:br>
            <a:r>
              <a:rPr lang="fr-FR" sz="2400" dirty="0" smtClean="0"/>
              <a:t>le </a:t>
            </a:r>
            <a:r>
              <a:rPr lang="fr-FR" sz="2400" u="sng" dirty="0" smtClean="0"/>
              <a:t>classeur distinataire </a:t>
            </a:r>
            <a:r>
              <a:rPr lang="fr-FR" sz="2400" dirty="0" smtClean="0"/>
              <a:t>dans la zone «  </a:t>
            </a:r>
            <a:r>
              <a:rPr lang="fr-FR" sz="2400" b="1" dirty="0" smtClean="0">
                <a:solidFill>
                  <a:srgbClr val="00B050"/>
                </a:solidFill>
              </a:rPr>
              <a:t>Dans le classeur</a:t>
            </a:r>
            <a:r>
              <a:rPr lang="fr-FR" sz="2400" dirty="0" smtClean="0"/>
              <a:t> </a:t>
            </a:r>
            <a:r>
              <a:rPr lang="fr-FR" sz="2400" dirty="0"/>
              <a:t>» </a:t>
            </a:r>
            <a:r>
              <a:rPr lang="fr-FR" sz="2400" dirty="0" smtClean="0"/>
              <a:t>et </a:t>
            </a:r>
            <a:br>
              <a:rPr lang="fr-FR" sz="2400" dirty="0" smtClean="0"/>
            </a:br>
            <a:r>
              <a:rPr lang="fr-FR" sz="2400" dirty="0" smtClean="0"/>
              <a:t>la </a:t>
            </a:r>
            <a:r>
              <a:rPr lang="fr-FR" sz="2400" u="sng" dirty="0"/>
              <a:t>position de la </a:t>
            </a:r>
            <a:r>
              <a:rPr lang="fr-FR" sz="2400" u="sng" dirty="0" smtClean="0"/>
              <a:t>feuille</a:t>
            </a:r>
            <a:r>
              <a:rPr lang="fr-FR" sz="2400" dirty="0" smtClean="0"/>
              <a:t> dans la zone « </a:t>
            </a:r>
            <a:r>
              <a:rPr lang="fr-FR" sz="2400" b="1" dirty="0">
                <a:solidFill>
                  <a:srgbClr val="00B050"/>
                </a:solidFill>
              </a:rPr>
              <a:t>Avant la feuille </a:t>
            </a:r>
            <a:r>
              <a:rPr lang="fr-FR" sz="2400" dirty="0" smtClean="0"/>
              <a:t>».  </a:t>
            </a:r>
            <a:endParaRPr lang="fr-FR" b="1" dirty="0"/>
          </a:p>
        </p:txBody>
      </p:sp>
      <p:pic>
        <p:nvPicPr>
          <p:cNvPr id="8194" name="Picture 2"/>
          <p:cNvPicPr>
            <a:picLocks noChangeAspect="1" noChangeArrowheads="1"/>
          </p:cNvPicPr>
          <p:nvPr/>
        </p:nvPicPr>
        <p:blipFill>
          <a:blip r:embed="rId2"/>
          <a:srcRect/>
          <a:stretch>
            <a:fillRect/>
          </a:stretch>
        </p:blipFill>
        <p:spPr bwMode="auto">
          <a:xfrm>
            <a:off x="1000100" y="2714620"/>
            <a:ext cx="4029075" cy="24288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500694" y="2428868"/>
            <a:ext cx="316812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966787"/>
            <a:ext cx="8784000" cy="5847755"/>
          </a:xfrm>
          <a:prstGeom prst="rect">
            <a:avLst/>
          </a:prstGeom>
        </p:spPr>
        <p:txBody>
          <a:bodyPr wrap="square">
            <a:spAutoFit/>
          </a:bodyPr>
          <a:lstStyle/>
          <a:p>
            <a:pPr algn="just">
              <a:buFont typeface="Wingdings"/>
              <a:buChar char="è"/>
            </a:pPr>
            <a:r>
              <a:rPr lang="fr-FR" sz="2400" b="1" u="sng" dirty="0" smtClean="0"/>
              <a:t>Supprimer une Feuille de Calcul </a:t>
            </a:r>
          </a:p>
          <a:p>
            <a:pPr marL="539750" lvl="0" indent="-179388">
              <a:spcBef>
                <a:spcPts val="1200"/>
              </a:spcBef>
              <a:spcAft>
                <a:spcPts val="1200"/>
              </a:spcAft>
              <a:buNone/>
            </a:pPr>
            <a:r>
              <a:rPr lang="fr-FR" sz="2400" dirty="0" smtClean="0"/>
              <a:t>- Cliquer avec le bouton droit de la souris sur l’onglet de la feuille de calcul à </a:t>
            </a:r>
            <a:r>
              <a:rPr lang="fr-FR" sz="2400" u="sng" dirty="0" smtClean="0"/>
              <a:t>supprimer</a:t>
            </a:r>
            <a:r>
              <a:rPr lang="fr-FR" sz="2400" dirty="0" smtClean="0"/>
              <a:t> puis sélectionner « </a:t>
            </a:r>
            <a:r>
              <a:rPr lang="fr-FR" sz="2400" b="1" dirty="0" smtClean="0">
                <a:solidFill>
                  <a:schemeClr val="accent6">
                    <a:lumMod val="75000"/>
                  </a:schemeClr>
                </a:solidFill>
              </a:rPr>
              <a:t>Supprimer </a:t>
            </a:r>
            <a:r>
              <a:rPr lang="fr-FR" sz="2400" dirty="0" smtClean="0"/>
              <a:t>». </a:t>
            </a:r>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algn="just"/>
            <a:endParaRPr lang="fr-FR" b="1" dirty="0"/>
          </a:p>
        </p:txBody>
      </p:sp>
      <p:pic>
        <p:nvPicPr>
          <p:cNvPr id="9218" name="Picture 2"/>
          <p:cNvPicPr>
            <a:picLocks noChangeAspect="1" noChangeArrowheads="1"/>
          </p:cNvPicPr>
          <p:nvPr/>
        </p:nvPicPr>
        <p:blipFill>
          <a:blip r:embed="rId2"/>
          <a:srcRect/>
          <a:stretch>
            <a:fillRect/>
          </a:stretch>
        </p:blipFill>
        <p:spPr bwMode="auto">
          <a:xfrm>
            <a:off x="2152650" y="2643199"/>
            <a:ext cx="483870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7</a:t>
            </a:r>
            <a:r>
              <a:rPr kumimoji="0" lang="fr-FR" sz="3200" b="1" i="0" u="none" strike="noStrike" kern="1200" cap="none" spc="0" normalizeH="0" baseline="0" noProof="0" dirty="0" smtClean="0">
                <a:ln>
                  <a:noFill/>
                </a:ln>
                <a:effectLst/>
                <a:uLnTx/>
                <a:uFillTx/>
                <a:latin typeface="+mj-lt"/>
                <a:ea typeface="+mj-ea"/>
                <a:cs typeface="+mj-cs"/>
              </a:rPr>
              <a:t>/ Les opérations de base sur Les Lignes/Colonnes</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214282" y="966787"/>
            <a:ext cx="8715436" cy="2831544"/>
          </a:xfrm>
          <a:prstGeom prst="rect">
            <a:avLst/>
          </a:prstGeom>
        </p:spPr>
        <p:txBody>
          <a:bodyPr wrap="square">
            <a:spAutoFit/>
          </a:bodyPr>
          <a:lstStyle/>
          <a:p>
            <a:pPr algn="just">
              <a:buFont typeface="Wingdings"/>
              <a:buChar char="è"/>
            </a:pPr>
            <a:r>
              <a:rPr lang="fr-FR" sz="2400" b="1" u="sng" dirty="0" smtClean="0"/>
              <a:t>Sélectionner une Ligne/Colonne</a:t>
            </a:r>
          </a:p>
          <a:p>
            <a:pPr marL="688975" lvl="0" indent="-227013">
              <a:spcBef>
                <a:spcPts val="1200"/>
              </a:spcBef>
              <a:spcAft>
                <a:spcPts val="1200"/>
              </a:spcAft>
              <a:buNone/>
            </a:pPr>
            <a:r>
              <a:rPr lang="fr-FR" sz="2400" dirty="0" smtClean="0"/>
              <a:t> - Positionner le curseur de la souris sur l’entête de la Ligne/Colonne à sélectionnée. </a:t>
            </a:r>
          </a:p>
          <a:p>
            <a:pPr marL="688975" lvl="0" indent="-227013">
              <a:spcBef>
                <a:spcPts val="600"/>
              </a:spcBef>
              <a:spcAft>
                <a:spcPts val="600"/>
              </a:spcAft>
              <a:buFontTx/>
              <a:buChar char="-"/>
            </a:pPr>
            <a:r>
              <a:rPr lang="fr-FR" sz="2400" dirty="0" smtClean="0"/>
              <a:t>Le curseur de la souris devient Flèche Noir «      » / «       ».</a:t>
            </a:r>
          </a:p>
          <a:p>
            <a:pPr marL="688975" lvl="0" indent="-227013">
              <a:spcBef>
                <a:spcPts val="600"/>
              </a:spcBef>
              <a:spcAft>
                <a:spcPts val="600"/>
              </a:spcAft>
              <a:buFontTx/>
              <a:buChar char="-"/>
            </a:pPr>
            <a:r>
              <a:rPr lang="fr-FR" sz="2400" dirty="0" smtClean="0"/>
              <a:t>Cliquer sur l’entête de la Ligne/Colonne à sélectionnée.</a:t>
            </a:r>
          </a:p>
          <a:p>
            <a:pPr algn="just"/>
            <a:endParaRPr lang="fr-FR" b="1" dirty="0"/>
          </a:p>
        </p:txBody>
      </p:sp>
      <p:sp>
        <p:nvSpPr>
          <p:cNvPr id="6" name="Flèche vers le bas 5"/>
          <p:cNvSpPr/>
          <p:nvPr/>
        </p:nvSpPr>
        <p:spPr>
          <a:xfrm>
            <a:off x="6531648" y="2602086"/>
            <a:ext cx="142876" cy="214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7" name="Flèche droite 6"/>
          <p:cNvSpPr/>
          <p:nvPr/>
        </p:nvSpPr>
        <p:spPr>
          <a:xfrm>
            <a:off x="7512192" y="2622154"/>
            <a:ext cx="27432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030" name="Picture 6"/>
          <p:cNvPicPr>
            <a:picLocks noChangeAspect="1" noChangeArrowheads="1"/>
          </p:cNvPicPr>
          <p:nvPr/>
        </p:nvPicPr>
        <p:blipFill>
          <a:blip r:embed="rId2"/>
          <a:srcRect/>
          <a:stretch>
            <a:fillRect/>
          </a:stretch>
        </p:blipFill>
        <p:spPr bwMode="auto">
          <a:xfrm>
            <a:off x="642911" y="3447628"/>
            <a:ext cx="3571899" cy="326752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4645838" y="3460618"/>
            <a:ext cx="4143404" cy="3183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792129"/>
            <a:ext cx="8715436" cy="3216265"/>
          </a:xfrm>
          <a:prstGeom prst="rect">
            <a:avLst/>
          </a:prstGeom>
        </p:spPr>
        <p:txBody>
          <a:bodyPr wrap="square">
            <a:spAutoFit/>
          </a:bodyPr>
          <a:lstStyle/>
          <a:p>
            <a:pPr algn="just">
              <a:buFont typeface="Wingdings"/>
              <a:buChar char="è"/>
            </a:pPr>
            <a:r>
              <a:rPr lang="fr-FR" sz="2400" b="1" u="sng" dirty="0" smtClean="0"/>
              <a:t>Redimensionner la Hauteur/Largeur d’une Ligne/Colonne  </a:t>
            </a:r>
          </a:p>
          <a:p>
            <a:pPr marL="461963" lvl="0" indent="-227013">
              <a:spcBef>
                <a:spcPts val="600"/>
              </a:spcBef>
              <a:spcAft>
                <a:spcPts val="600"/>
              </a:spcAft>
              <a:buFontTx/>
              <a:buChar char="-"/>
            </a:pPr>
            <a:r>
              <a:rPr lang="fr-FR" sz="2400" dirty="0" smtClean="0"/>
              <a:t>Sélectionner  la Ligne/Colonne à redimensionner.</a:t>
            </a:r>
          </a:p>
          <a:p>
            <a:pPr marL="461963" lvl="0" indent="-227013">
              <a:spcBef>
                <a:spcPts val="600"/>
              </a:spcBef>
              <a:spcAft>
                <a:spcPts val="600"/>
              </a:spcAft>
              <a:buFontTx/>
              <a:buChar char="-"/>
            </a:pPr>
            <a:r>
              <a:rPr lang="fr-FR" sz="2400" dirty="0" smtClean="0"/>
              <a:t>Positionner le curseur de la souris sur l’extrémité de l’entête de la Ligne/Colonne à redimensionner.</a:t>
            </a:r>
          </a:p>
          <a:p>
            <a:pPr marL="461963" lvl="0" indent="-227013">
              <a:spcBef>
                <a:spcPts val="600"/>
              </a:spcBef>
              <a:spcAft>
                <a:spcPts val="600"/>
              </a:spcAft>
              <a:buFontTx/>
              <a:buChar char="-"/>
            </a:pPr>
            <a:r>
              <a:rPr lang="fr-FR" sz="2400" dirty="0" smtClean="0"/>
              <a:t>Le curseur de la souris devient  «        » / «        ».</a:t>
            </a:r>
          </a:p>
          <a:p>
            <a:pPr marL="461963" lvl="0" indent="-227013" algn="just">
              <a:spcBef>
                <a:spcPts val="600"/>
              </a:spcBef>
              <a:spcAft>
                <a:spcPts val="600"/>
              </a:spcAft>
              <a:buFontTx/>
              <a:buChar char="-"/>
            </a:pPr>
            <a:r>
              <a:rPr lang="fr-FR" sz="2400" dirty="0" smtClean="0"/>
              <a:t>Cliquer avec le bouton gauche de la souris et retirer  pour augmenter ou Diminuer  la Hauteur/Largeur de la Ligne/Colonne.   </a:t>
            </a:r>
          </a:p>
        </p:txBody>
      </p:sp>
      <p:sp>
        <p:nvSpPr>
          <p:cNvPr id="7" name="Rectangle horizontal à deux flèches 6"/>
          <p:cNvSpPr/>
          <p:nvPr/>
        </p:nvSpPr>
        <p:spPr>
          <a:xfrm>
            <a:off x="4929388" y="2767214"/>
            <a:ext cx="365760" cy="274320"/>
          </a:xfrm>
          <a:prstGeom prst="leftRightArrowCallout">
            <a:avLst>
              <a:gd name="adj1" fmla="val 11236"/>
              <a:gd name="adj2" fmla="val 25000"/>
              <a:gd name="adj3" fmla="val 25000"/>
              <a:gd name="adj4" fmla="val 121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horizontal à deux flèches 7"/>
          <p:cNvSpPr/>
          <p:nvPr/>
        </p:nvSpPr>
        <p:spPr>
          <a:xfrm rot="5400000">
            <a:off x="6037910" y="2751770"/>
            <a:ext cx="365760" cy="274320"/>
          </a:xfrm>
          <a:prstGeom prst="leftRightArrowCallout">
            <a:avLst>
              <a:gd name="adj1" fmla="val 11236"/>
              <a:gd name="adj2" fmla="val 25000"/>
              <a:gd name="adj3" fmla="val 25000"/>
              <a:gd name="adj4" fmla="val 121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p:cNvPicPr>
            <a:picLocks noChangeAspect="1" noChangeArrowheads="1"/>
          </p:cNvPicPr>
          <p:nvPr/>
        </p:nvPicPr>
        <p:blipFill>
          <a:blip r:embed="rId2"/>
          <a:srcRect/>
          <a:stretch>
            <a:fillRect/>
          </a:stretch>
        </p:blipFill>
        <p:spPr bwMode="auto">
          <a:xfrm>
            <a:off x="714348" y="4071942"/>
            <a:ext cx="2762250" cy="26384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86314" y="4000504"/>
            <a:ext cx="3543300" cy="2619375"/>
          </a:xfrm>
          <a:prstGeom prst="rect">
            <a:avLst/>
          </a:prstGeom>
          <a:noFill/>
          <a:ln w="9525">
            <a:noFill/>
            <a:miter lim="800000"/>
            <a:headEnd/>
            <a:tailEnd/>
          </a:ln>
          <a:effectLst/>
        </p:spPr>
      </p:pic>
      <p:sp>
        <p:nvSpPr>
          <p:cNvPr id="10"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4154984"/>
          </a:xfrm>
          <a:prstGeom prst="rect">
            <a:avLst/>
          </a:prstGeom>
        </p:spPr>
        <p:txBody>
          <a:bodyPr wrap="square">
            <a:spAutoFit/>
          </a:bodyPr>
          <a:lstStyle/>
          <a:p>
            <a:pPr algn="just">
              <a:buFont typeface="Wingdings"/>
              <a:buChar char="è"/>
            </a:pPr>
            <a:r>
              <a:rPr lang="fr-FR" sz="2400" b="1" u="sng" dirty="0" smtClean="0"/>
              <a:t>Sélectionner ou Redimensionner des Lignes/Colonnes</a:t>
            </a:r>
          </a:p>
          <a:p>
            <a:pPr marL="688975" lvl="0" indent="-227013">
              <a:spcBef>
                <a:spcPts val="1200"/>
              </a:spcBef>
              <a:spcAft>
                <a:spcPts val="1200"/>
              </a:spcAft>
              <a:buNone/>
            </a:pPr>
            <a:r>
              <a:rPr lang="fr-FR" sz="2400" dirty="0" smtClean="0"/>
              <a:t> - Pour </a:t>
            </a:r>
            <a:r>
              <a:rPr lang="fr-FR" sz="2400" u="sng" dirty="0" smtClean="0"/>
              <a:t>sélectionner</a:t>
            </a:r>
            <a:r>
              <a:rPr lang="fr-FR" sz="2400" dirty="0" smtClean="0"/>
              <a:t>  ou </a:t>
            </a:r>
            <a:r>
              <a:rPr lang="fr-FR" sz="2400" u="sng" dirty="0" smtClean="0"/>
              <a:t>redimensionner</a:t>
            </a:r>
            <a:r>
              <a:rPr lang="fr-FR" sz="2400" dirty="0" smtClean="0"/>
              <a:t> des Lignes/Colonnes </a:t>
            </a:r>
            <a:br>
              <a:rPr lang="fr-FR" sz="2400" dirty="0" smtClean="0"/>
            </a:br>
            <a:r>
              <a:rPr lang="fr-FR" sz="2400" dirty="0" smtClean="0"/>
              <a:t>« </a:t>
            </a:r>
            <a:r>
              <a:rPr lang="fr-FR" sz="2400" b="1" dirty="0" smtClean="0">
                <a:solidFill>
                  <a:schemeClr val="accent6">
                    <a:lumMod val="75000"/>
                  </a:schemeClr>
                </a:solidFill>
              </a:rPr>
              <a:t>Adjacentes</a:t>
            </a:r>
            <a:r>
              <a:rPr lang="fr-FR" sz="2400" dirty="0" smtClean="0"/>
              <a:t> » utiliser la touche de clavier « </a:t>
            </a:r>
            <a:r>
              <a:rPr lang="fr-FR" sz="2400" b="1" dirty="0" smtClean="0"/>
              <a:t>Shift</a:t>
            </a:r>
            <a:r>
              <a:rPr lang="fr-FR" sz="2400" dirty="0" smtClean="0"/>
              <a:t> ».</a:t>
            </a:r>
          </a:p>
          <a:p>
            <a:pPr marL="688975" lvl="0" indent="-227013">
              <a:spcBef>
                <a:spcPts val="1200"/>
              </a:spcBef>
              <a:spcAft>
                <a:spcPts val="1200"/>
              </a:spcAft>
              <a:buNone/>
            </a:pPr>
            <a:endParaRPr lang="fr-FR" dirty="0" smtClean="0"/>
          </a:p>
          <a:p>
            <a:pPr marL="688975" lvl="0" indent="-227013">
              <a:spcBef>
                <a:spcPts val="1200"/>
              </a:spcBef>
              <a:spcAft>
                <a:spcPts val="1200"/>
              </a:spcAft>
              <a:buNone/>
            </a:pPr>
            <a:endParaRPr lang="fr-FR" sz="1200" dirty="0" smtClean="0"/>
          </a:p>
          <a:p>
            <a:pPr marL="688975" lvl="0" indent="-227013">
              <a:spcBef>
                <a:spcPts val="1200"/>
              </a:spcBef>
              <a:spcAft>
                <a:spcPts val="1200"/>
              </a:spcAft>
              <a:buNone/>
            </a:pPr>
            <a:endParaRPr lang="fr-FR" sz="2400" dirty="0" smtClean="0"/>
          </a:p>
          <a:p>
            <a:pPr marL="688975" lvl="0" indent="-227013">
              <a:spcBef>
                <a:spcPts val="1200"/>
              </a:spcBef>
              <a:spcAft>
                <a:spcPts val="1200"/>
              </a:spcAft>
              <a:buFontTx/>
              <a:buChar char="-"/>
            </a:pPr>
            <a:r>
              <a:rPr lang="fr-FR" sz="2400" dirty="0" smtClean="0"/>
              <a:t>Pour </a:t>
            </a:r>
            <a:r>
              <a:rPr lang="fr-FR" sz="2400" u="sng" dirty="0" smtClean="0"/>
              <a:t>sélectionner</a:t>
            </a:r>
            <a:r>
              <a:rPr lang="fr-FR" sz="2400" dirty="0" smtClean="0"/>
              <a:t>  ou </a:t>
            </a:r>
            <a:r>
              <a:rPr lang="fr-FR" sz="2400" u="sng" dirty="0" smtClean="0"/>
              <a:t>redimensionner</a:t>
            </a:r>
            <a:r>
              <a:rPr lang="fr-FR" sz="2400" dirty="0" smtClean="0"/>
              <a:t> des Lignes/Colonnes </a:t>
            </a:r>
            <a:br>
              <a:rPr lang="fr-FR" sz="2400" dirty="0" smtClean="0"/>
            </a:br>
            <a:r>
              <a:rPr lang="fr-FR" sz="2400" dirty="0" smtClean="0"/>
              <a:t>« </a:t>
            </a:r>
            <a:r>
              <a:rPr lang="fr-FR" sz="2400" b="1" dirty="0" smtClean="0">
                <a:solidFill>
                  <a:schemeClr val="accent6">
                    <a:lumMod val="75000"/>
                  </a:schemeClr>
                </a:solidFill>
              </a:rPr>
              <a:t>Non adjacentes</a:t>
            </a:r>
            <a:r>
              <a:rPr lang="fr-FR" sz="2400" dirty="0" smtClean="0"/>
              <a:t> » utiliser la touche de clavier « </a:t>
            </a:r>
            <a:r>
              <a:rPr lang="fr-FR" sz="2400" b="1" dirty="0" smtClean="0"/>
              <a:t>Ctrl</a:t>
            </a:r>
            <a:r>
              <a:rPr lang="fr-FR" sz="2400" dirty="0" smtClean="0"/>
              <a:t> ».</a:t>
            </a:r>
          </a:p>
        </p:txBody>
      </p:sp>
      <p:sp>
        <p:nvSpPr>
          <p:cNvPr id="6"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pic>
        <p:nvPicPr>
          <p:cNvPr id="16386" name="Picture 2"/>
          <p:cNvPicPr>
            <a:picLocks noChangeAspect="1" noChangeArrowheads="1"/>
          </p:cNvPicPr>
          <p:nvPr/>
        </p:nvPicPr>
        <p:blipFill>
          <a:blip r:embed="rId2"/>
          <a:srcRect/>
          <a:stretch>
            <a:fillRect/>
          </a:stretch>
        </p:blipFill>
        <p:spPr bwMode="auto">
          <a:xfrm>
            <a:off x="4929190" y="2357430"/>
            <a:ext cx="3657600" cy="180304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785786" y="2326608"/>
            <a:ext cx="3657600" cy="1817442"/>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a:srcRect/>
          <a:stretch>
            <a:fillRect/>
          </a:stretch>
        </p:blipFill>
        <p:spPr bwMode="auto">
          <a:xfrm>
            <a:off x="670470" y="5093582"/>
            <a:ext cx="3474720" cy="1499237"/>
          </a:xfrm>
          <a:prstGeom prst="rect">
            <a:avLst/>
          </a:prstGeom>
          <a:noFill/>
          <a:ln w="9525">
            <a:noFill/>
            <a:miter lim="800000"/>
            <a:headEnd/>
            <a:tailEnd/>
          </a:ln>
          <a:effectLst/>
        </p:spPr>
      </p:pic>
      <p:pic>
        <p:nvPicPr>
          <p:cNvPr id="13" name="Picture 8"/>
          <p:cNvPicPr>
            <a:picLocks noChangeAspect="1" noChangeArrowheads="1"/>
          </p:cNvPicPr>
          <p:nvPr/>
        </p:nvPicPr>
        <p:blipFill>
          <a:blip r:embed="rId5"/>
          <a:srcRect/>
          <a:stretch>
            <a:fillRect/>
          </a:stretch>
        </p:blipFill>
        <p:spPr bwMode="auto">
          <a:xfrm>
            <a:off x="4549638" y="5065184"/>
            <a:ext cx="4193326" cy="1477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2323713"/>
          </a:xfrm>
          <a:prstGeom prst="rect">
            <a:avLst/>
          </a:prstGeom>
        </p:spPr>
        <p:txBody>
          <a:bodyPr wrap="square">
            <a:spAutoFit/>
          </a:bodyPr>
          <a:lstStyle/>
          <a:p>
            <a:pPr algn="just">
              <a:buFont typeface="Wingdings"/>
              <a:buChar char="è"/>
            </a:pPr>
            <a:r>
              <a:rPr lang="fr-FR" sz="2400" b="1" u="sng" dirty="0" smtClean="0"/>
              <a:t>Insérer - Supprimer - Effacer le contenu des Lignes/Colonnes  </a:t>
            </a:r>
          </a:p>
          <a:p>
            <a:pPr marL="688975" lvl="0" indent="-227013" algn="just">
              <a:spcBef>
                <a:spcPts val="1200"/>
              </a:spcBef>
              <a:spcAft>
                <a:spcPts val="1200"/>
              </a:spcAft>
              <a:buFontTx/>
              <a:buChar char="-"/>
            </a:pPr>
            <a:r>
              <a:rPr lang="fr-FR" sz="2400" dirty="0" smtClean="0"/>
              <a:t>Sélectionner les Lignes/Colonnes en questions.</a:t>
            </a:r>
          </a:p>
          <a:p>
            <a:pPr marL="688975" lvl="0" indent="-227013" algn="just">
              <a:spcBef>
                <a:spcPts val="600"/>
              </a:spcBef>
              <a:spcAft>
                <a:spcPts val="600"/>
              </a:spcAft>
              <a:buFontTx/>
              <a:buChar char="-"/>
            </a:pPr>
            <a:r>
              <a:rPr lang="fr-FR" sz="2400" dirty="0" smtClean="0"/>
              <a:t>Cliquer sur la sélection avec le bouton droit de la souris et puis accéder à l’une des commandes « </a:t>
            </a:r>
            <a:r>
              <a:rPr lang="fr-FR" sz="2400" b="1" dirty="0" smtClean="0"/>
              <a:t>Insertion</a:t>
            </a:r>
            <a:r>
              <a:rPr lang="fr-FR" sz="2400" dirty="0" smtClean="0"/>
              <a:t> » , « </a:t>
            </a:r>
            <a:r>
              <a:rPr lang="fr-FR" sz="2400" b="1" dirty="0" smtClean="0"/>
              <a:t>Supprimer</a:t>
            </a:r>
            <a:r>
              <a:rPr lang="fr-FR" sz="2400" dirty="0" smtClean="0"/>
              <a:t> » , </a:t>
            </a:r>
            <a:br>
              <a:rPr lang="fr-FR" sz="2400" dirty="0" smtClean="0"/>
            </a:br>
            <a:r>
              <a:rPr lang="fr-FR" sz="2400" dirty="0" smtClean="0"/>
              <a:t>« </a:t>
            </a:r>
            <a:r>
              <a:rPr lang="fr-FR" sz="2400" b="1" dirty="0" smtClean="0"/>
              <a:t>Effacer le contenu</a:t>
            </a:r>
            <a:r>
              <a:rPr lang="fr-FR" sz="2400" dirty="0" smtClean="0"/>
              <a:t> ».</a:t>
            </a:r>
            <a:r>
              <a:rPr lang="fr-FR" sz="2400" b="1" dirty="0" smtClean="0"/>
              <a:t> </a:t>
            </a:r>
          </a:p>
        </p:txBody>
      </p:sp>
      <p:pic>
        <p:nvPicPr>
          <p:cNvPr id="3075" name="Picture 3"/>
          <p:cNvPicPr>
            <a:picLocks noChangeAspect="1" noChangeArrowheads="1"/>
          </p:cNvPicPr>
          <p:nvPr/>
        </p:nvPicPr>
        <p:blipFill>
          <a:blip r:embed="rId2"/>
          <a:srcRect/>
          <a:stretch>
            <a:fillRect/>
          </a:stretch>
        </p:blipFill>
        <p:spPr bwMode="auto">
          <a:xfrm>
            <a:off x="500034" y="3219450"/>
            <a:ext cx="3543300" cy="36385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552980" y="3071810"/>
            <a:ext cx="4305300" cy="3733800"/>
          </a:xfrm>
          <a:prstGeom prst="rect">
            <a:avLst/>
          </a:prstGeom>
          <a:noFill/>
          <a:ln w="9525">
            <a:noFill/>
            <a:miter lim="800000"/>
            <a:headEnd/>
            <a:tailEnd/>
          </a:ln>
          <a:effectLst/>
        </p:spPr>
      </p:pic>
      <p:sp>
        <p:nvSpPr>
          <p:cNvPr id="7"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2323713"/>
          </a:xfrm>
          <a:prstGeom prst="rect">
            <a:avLst/>
          </a:prstGeom>
        </p:spPr>
        <p:txBody>
          <a:bodyPr wrap="square">
            <a:spAutoFit/>
          </a:bodyPr>
          <a:lstStyle/>
          <a:p>
            <a:pPr algn="just">
              <a:buFont typeface="Wingdings"/>
              <a:buChar char="è"/>
            </a:pPr>
            <a:r>
              <a:rPr lang="fr-FR" sz="2400" b="1" u="sng" dirty="0" smtClean="0"/>
              <a:t>Couper  - Copier - Coller le contenu des Lignes/Colonnes  </a:t>
            </a:r>
          </a:p>
          <a:p>
            <a:pPr marL="688975" lvl="0" indent="-227013" algn="just">
              <a:spcBef>
                <a:spcPts val="1200"/>
              </a:spcBef>
              <a:spcAft>
                <a:spcPts val="1200"/>
              </a:spcAft>
              <a:buFontTx/>
              <a:buChar char="-"/>
            </a:pPr>
            <a:r>
              <a:rPr lang="fr-FR" sz="2400" dirty="0" smtClean="0"/>
              <a:t>Sélectionner les Lignes/Colonnes en questions.</a:t>
            </a:r>
          </a:p>
          <a:p>
            <a:pPr marL="688975" lvl="0" indent="-227013" algn="just">
              <a:spcBef>
                <a:spcPts val="600"/>
              </a:spcBef>
              <a:spcAft>
                <a:spcPts val="600"/>
              </a:spcAft>
              <a:buFontTx/>
              <a:buChar char="-"/>
            </a:pPr>
            <a:r>
              <a:rPr lang="fr-FR" sz="2400" dirty="0" smtClean="0"/>
              <a:t>Cliquer sur la sélection avec le bouton droit de la souris et puis accéder à l’une des commandes « </a:t>
            </a:r>
            <a:r>
              <a:rPr lang="fr-FR" sz="2400" b="1" dirty="0" smtClean="0"/>
              <a:t>Couper</a:t>
            </a:r>
            <a:r>
              <a:rPr lang="fr-FR" sz="2400" dirty="0" smtClean="0"/>
              <a:t>» , « </a:t>
            </a:r>
            <a:r>
              <a:rPr lang="fr-FR" sz="2400" b="1" dirty="0" smtClean="0"/>
              <a:t>Copier</a:t>
            </a:r>
            <a:r>
              <a:rPr lang="fr-FR" sz="2400" dirty="0" smtClean="0"/>
              <a:t>» , </a:t>
            </a:r>
            <a:br>
              <a:rPr lang="fr-FR" sz="2400" dirty="0" smtClean="0"/>
            </a:br>
            <a:r>
              <a:rPr lang="fr-FR" sz="2400" dirty="0" smtClean="0"/>
              <a:t>« </a:t>
            </a:r>
            <a:r>
              <a:rPr lang="fr-FR" sz="2400" b="1" dirty="0" smtClean="0"/>
              <a:t>Coller</a:t>
            </a:r>
            <a:r>
              <a:rPr lang="fr-FR" sz="2400" dirty="0" smtClean="0"/>
              <a:t>».</a:t>
            </a:r>
            <a:r>
              <a:rPr lang="fr-FR" sz="2400" b="1" dirty="0" smtClean="0"/>
              <a:t> </a:t>
            </a:r>
          </a:p>
        </p:txBody>
      </p:sp>
      <p:pic>
        <p:nvPicPr>
          <p:cNvPr id="3075" name="Picture 3"/>
          <p:cNvPicPr>
            <a:picLocks noChangeAspect="1" noChangeArrowheads="1"/>
          </p:cNvPicPr>
          <p:nvPr/>
        </p:nvPicPr>
        <p:blipFill>
          <a:blip r:embed="rId2"/>
          <a:srcRect/>
          <a:stretch>
            <a:fillRect/>
          </a:stretch>
        </p:blipFill>
        <p:spPr bwMode="auto">
          <a:xfrm>
            <a:off x="500034" y="3219450"/>
            <a:ext cx="3543300" cy="36385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552980" y="3071810"/>
            <a:ext cx="4305300" cy="3733800"/>
          </a:xfrm>
          <a:prstGeom prst="rect">
            <a:avLst/>
          </a:prstGeom>
          <a:noFill/>
          <a:ln w="9525">
            <a:noFill/>
            <a:miter lim="800000"/>
            <a:headEnd/>
            <a:tailEnd/>
          </a:ln>
          <a:effectLst/>
        </p:spPr>
      </p:pic>
      <p:sp>
        <p:nvSpPr>
          <p:cNvPr id="6"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8</a:t>
            </a:r>
            <a:r>
              <a:rPr kumimoji="0" lang="fr-FR" sz="3200" b="1" i="0" u="none" strike="noStrike" kern="1200" cap="none" spc="0" normalizeH="0" baseline="0" noProof="0" dirty="0" smtClean="0">
                <a:ln>
                  <a:noFill/>
                </a:ln>
                <a:effectLst/>
                <a:uLnTx/>
                <a:uFillTx/>
                <a:latin typeface="+mj-lt"/>
                <a:ea typeface="+mj-ea"/>
                <a:cs typeface="+mj-cs"/>
              </a:rPr>
              <a:t>/ Les opérations de base sur Les Cellules</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180000" y="966787"/>
            <a:ext cx="8784000" cy="2477601"/>
          </a:xfrm>
          <a:prstGeom prst="rect">
            <a:avLst/>
          </a:prstGeom>
        </p:spPr>
        <p:txBody>
          <a:bodyPr wrap="square">
            <a:spAutoFit/>
          </a:bodyPr>
          <a:lstStyle/>
          <a:p>
            <a:pPr algn="just">
              <a:buFont typeface="Wingdings"/>
              <a:buChar char="è"/>
            </a:pPr>
            <a:r>
              <a:rPr lang="fr-FR" sz="2400" b="1" u="sng" dirty="0" smtClean="0"/>
              <a:t>Sélectionner une Cellule </a:t>
            </a:r>
          </a:p>
          <a:p>
            <a:pPr marL="688975" lvl="0" indent="-227013">
              <a:spcBef>
                <a:spcPts val="600"/>
              </a:spcBef>
              <a:spcAft>
                <a:spcPts val="600"/>
              </a:spcAft>
              <a:buFontTx/>
              <a:buChar char="-"/>
            </a:pPr>
            <a:r>
              <a:rPr lang="fr-FR" sz="2400" dirty="0" smtClean="0"/>
              <a:t>Cliquer sur une cellule pour la sélectionner.</a:t>
            </a:r>
          </a:p>
          <a:p>
            <a:pPr marL="688975" lvl="0" indent="-227013">
              <a:spcBef>
                <a:spcPts val="600"/>
              </a:spcBef>
              <a:spcAft>
                <a:spcPts val="600"/>
              </a:spcAft>
              <a:buFontTx/>
              <a:buChar char="-"/>
            </a:pPr>
            <a:r>
              <a:rPr lang="fr-FR" sz="2400" dirty="0" smtClean="0"/>
              <a:t>Les bordures de la cellule deviennent  Noir «                         ».</a:t>
            </a:r>
          </a:p>
          <a:p>
            <a:pPr marL="688975" lvl="0" indent="-227013">
              <a:spcBef>
                <a:spcPts val="600"/>
              </a:spcBef>
              <a:spcAft>
                <a:spcPts val="600"/>
              </a:spcAft>
              <a:buFontTx/>
              <a:buChar char="-"/>
            </a:pPr>
            <a:r>
              <a:rPr lang="fr-FR" sz="2400" dirty="0" smtClean="0"/>
              <a:t>La </a:t>
            </a:r>
            <a:r>
              <a:rPr lang="fr-FR" sz="2400" u="sng" dirty="0" smtClean="0"/>
              <a:t>valeur</a:t>
            </a:r>
            <a:r>
              <a:rPr lang="fr-FR" sz="2400" dirty="0" smtClean="0"/>
              <a:t> de la cellule s’affiche sur la « </a:t>
            </a:r>
            <a:r>
              <a:rPr lang="fr-FR" sz="2400" b="1" dirty="0" smtClean="0"/>
              <a:t>Barre de Formule</a:t>
            </a:r>
            <a:r>
              <a:rPr lang="fr-FR" sz="2400" dirty="0" smtClean="0"/>
              <a:t> ».</a:t>
            </a:r>
          </a:p>
          <a:p>
            <a:pPr marL="688975" lvl="0" indent="-227013">
              <a:spcBef>
                <a:spcPts val="600"/>
              </a:spcBef>
              <a:spcAft>
                <a:spcPts val="600"/>
              </a:spcAft>
              <a:buFontTx/>
              <a:buChar char="-"/>
            </a:pPr>
            <a:r>
              <a:rPr lang="fr-FR" sz="2400" dirty="0" smtClean="0"/>
              <a:t>La </a:t>
            </a:r>
            <a:r>
              <a:rPr lang="fr-FR" sz="2400" u="sng" dirty="0" smtClean="0"/>
              <a:t>référence</a:t>
            </a:r>
            <a:r>
              <a:rPr lang="fr-FR" sz="2400" dirty="0" smtClean="0"/>
              <a:t> de la cellule s’affiche sur la « </a:t>
            </a:r>
            <a:r>
              <a:rPr lang="fr-FR" sz="2400" b="1" dirty="0" smtClean="0"/>
              <a:t>Zone</a:t>
            </a:r>
            <a:r>
              <a:rPr lang="fr-FR" sz="2400" dirty="0" smtClean="0"/>
              <a:t> </a:t>
            </a:r>
            <a:r>
              <a:rPr lang="fr-FR" sz="2400" b="1" dirty="0" smtClean="0"/>
              <a:t>Nom</a:t>
            </a:r>
            <a:r>
              <a:rPr lang="fr-FR" sz="2400" dirty="0" smtClean="0"/>
              <a:t> ».</a:t>
            </a:r>
          </a:p>
        </p:txBody>
      </p:sp>
      <p:pic>
        <p:nvPicPr>
          <p:cNvPr id="4099" name="Picture 3"/>
          <p:cNvPicPr>
            <a:picLocks noChangeAspect="1" noChangeArrowheads="1"/>
          </p:cNvPicPr>
          <p:nvPr/>
        </p:nvPicPr>
        <p:blipFill>
          <a:blip r:embed="rId2"/>
          <a:srcRect/>
          <a:stretch>
            <a:fillRect/>
          </a:stretch>
        </p:blipFill>
        <p:spPr bwMode="auto">
          <a:xfrm>
            <a:off x="6500826" y="1857364"/>
            <a:ext cx="1514475" cy="49530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3"/>
          <a:srcRect/>
          <a:stretch>
            <a:fillRect/>
          </a:stretch>
        </p:blipFill>
        <p:spPr bwMode="auto">
          <a:xfrm>
            <a:off x="1204913" y="3357562"/>
            <a:ext cx="6734175" cy="306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0000" y="966787"/>
            <a:ext cx="8964000" cy="5893921"/>
          </a:xfrm>
          <a:prstGeom prst="rect">
            <a:avLst/>
          </a:prstGeom>
        </p:spPr>
        <p:txBody>
          <a:bodyPr wrap="square">
            <a:spAutoFit/>
          </a:bodyPr>
          <a:lstStyle/>
          <a:p>
            <a:pPr algn="just">
              <a:buFont typeface="Wingdings"/>
              <a:buChar char="è"/>
            </a:pPr>
            <a:r>
              <a:rPr lang="fr-FR" sz="2400" b="1" u="sng" dirty="0" smtClean="0"/>
              <a:t>Renommer une Cellule </a:t>
            </a:r>
          </a:p>
          <a:p>
            <a:pPr marL="688975" lvl="0" indent="-227013">
              <a:spcBef>
                <a:spcPts val="600"/>
              </a:spcBef>
              <a:spcAft>
                <a:spcPts val="600"/>
              </a:spcAft>
              <a:buFontTx/>
              <a:buChar char="-"/>
            </a:pPr>
            <a:r>
              <a:rPr lang="fr-FR" sz="2400" dirty="0" smtClean="0"/>
              <a:t>Cliquer sur la cellule à </a:t>
            </a:r>
            <a:r>
              <a:rPr lang="fr-FR" sz="2400" u="sng" dirty="0" smtClean="0"/>
              <a:t>renommer</a:t>
            </a:r>
            <a:r>
              <a:rPr lang="fr-FR" sz="2400" dirty="0" smtClean="0"/>
              <a:t> pour la sélectionner.</a:t>
            </a:r>
          </a:p>
          <a:p>
            <a:pPr marL="688975" lvl="0" indent="-227013">
              <a:spcBef>
                <a:spcPts val="600"/>
              </a:spcBef>
              <a:spcAft>
                <a:spcPts val="600"/>
              </a:spcAft>
              <a:buFontTx/>
              <a:buChar char="-"/>
            </a:pPr>
            <a:r>
              <a:rPr lang="fr-FR" sz="2400" dirty="0" smtClean="0"/>
              <a:t>Tapez le nouveau nom de la cellule sur la « </a:t>
            </a:r>
            <a:r>
              <a:rPr lang="fr-FR" sz="2400" b="1" dirty="0" smtClean="0"/>
              <a:t>Zone Nom </a:t>
            </a:r>
            <a:r>
              <a:rPr lang="fr-FR" sz="2400" dirty="0" smtClean="0"/>
              <a:t>».</a:t>
            </a:r>
          </a:p>
          <a:p>
            <a:pPr marL="688975" lvl="0" indent="-227013">
              <a:spcBef>
                <a:spcPts val="600"/>
              </a:spcBef>
              <a:spcAft>
                <a:spcPts val="600"/>
              </a:spcAft>
              <a:buFontTx/>
              <a:buChar char="-"/>
            </a:pPr>
            <a:r>
              <a:rPr lang="fr-FR" sz="2400" b="1" dirty="0" smtClean="0"/>
              <a:t>Valider </a:t>
            </a:r>
            <a:r>
              <a:rPr lang="fr-FR" sz="2400" dirty="0" smtClean="0"/>
              <a:t>le nouveau nom saisi avec la touche de clavier « </a:t>
            </a:r>
            <a:r>
              <a:rPr lang="fr-FR" sz="2400" b="1" dirty="0" smtClean="0"/>
              <a:t>Entrer</a:t>
            </a:r>
            <a:r>
              <a:rPr lang="fr-FR" sz="2400" dirty="0" smtClean="0"/>
              <a:t> ».</a:t>
            </a:r>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r>
              <a:rPr lang="fr-FR" sz="2400" b="1" dirty="0" smtClean="0"/>
              <a:t>Attention </a:t>
            </a:r>
            <a:r>
              <a:rPr lang="fr-FR" sz="2400" dirty="0" smtClean="0"/>
              <a:t>: le Nom attribué à une cellule ne doit pas contenir d’espace; donc, vous pouvez remplacer l’espace par « _ ».</a:t>
            </a:r>
            <a:endParaRPr lang="fr-FR" sz="2400" b="1" dirty="0" smtClean="0"/>
          </a:p>
          <a:p>
            <a:pPr marL="688975" lvl="0" indent="-227013">
              <a:spcBef>
                <a:spcPts val="600"/>
              </a:spcBef>
              <a:spcAft>
                <a:spcPts val="600"/>
              </a:spcAft>
              <a:buFontTx/>
              <a:buChar char="-"/>
            </a:pPr>
            <a:endParaRPr lang="fr-FR" b="1" dirty="0"/>
          </a:p>
        </p:txBody>
      </p:sp>
      <p:pic>
        <p:nvPicPr>
          <p:cNvPr id="8194" name="Picture 2"/>
          <p:cNvPicPr>
            <a:picLocks noChangeAspect="1" noChangeArrowheads="1"/>
          </p:cNvPicPr>
          <p:nvPr/>
        </p:nvPicPr>
        <p:blipFill>
          <a:blip r:embed="rId2"/>
          <a:srcRect/>
          <a:stretch>
            <a:fillRect/>
          </a:stretch>
        </p:blipFill>
        <p:spPr bwMode="auto">
          <a:xfrm>
            <a:off x="2143108" y="3000372"/>
            <a:ext cx="5214974"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37160" y="785794"/>
            <a:ext cx="8869680" cy="7386638"/>
          </a:xfrm>
          <a:prstGeom prst="rect">
            <a:avLst/>
          </a:prstGeom>
        </p:spPr>
        <p:txBody>
          <a:bodyPr wrap="square">
            <a:spAutoFit/>
          </a:bodyPr>
          <a:lstStyle/>
          <a:p>
            <a:pPr algn="just">
              <a:buFont typeface="Wingdings"/>
              <a:buChar char="è"/>
            </a:pPr>
            <a:r>
              <a:rPr lang="fr-FR" sz="2400" b="1" u="sng" dirty="0" smtClean="0"/>
              <a:t>Sélectionner une plage de Cellules </a:t>
            </a:r>
          </a:p>
          <a:p>
            <a:pPr marL="461963" lvl="0" indent="-227013">
              <a:spcBef>
                <a:spcPts val="600"/>
              </a:spcBef>
              <a:spcAft>
                <a:spcPts val="600"/>
              </a:spcAft>
              <a:buFontTx/>
              <a:buChar char="-"/>
            </a:pPr>
            <a:r>
              <a:rPr lang="fr-FR" sz="2400" dirty="0" smtClean="0"/>
              <a:t>Cliquer sur la première cellule de la plage de cellule à sélectionner.</a:t>
            </a:r>
          </a:p>
          <a:p>
            <a:pPr marL="461963" lvl="0" indent="-227013">
              <a:spcBef>
                <a:spcPts val="600"/>
              </a:spcBef>
              <a:spcAft>
                <a:spcPts val="600"/>
              </a:spcAft>
              <a:buFontTx/>
              <a:buChar char="-"/>
            </a:pPr>
            <a:r>
              <a:rPr lang="fr-FR" sz="2400" dirty="0" smtClean="0"/>
              <a:t>Le curseur de la souris devient Plus Vide «        ».</a:t>
            </a:r>
          </a:p>
          <a:p>
            <a:pPr marL="461963" lvl="0" indent="-227013">
              <a:spcBef>
                <a:spcPts val="600"/>
              </a:spcBef>
              <a:spcAft>
                <a:spcPts val="600"/>
              </a:spcAft>
            </a:pPr>
            <a:endParaRPr lang="fr-FR" sz="2400" dirty="0" smtClean="0"/>
          </a:p>
          <a:p>
            <a:pPr marL="461963" lvl="0" indent="-227013"/>
            <a:endParaRPr lang="fr-FR" sz="2400" dirty="0" smtClean="0"/>
          </a:p>
          <a:p>
            <a:pPr marL="461963" lvl="0" indent="-227013">
              <a:spcBef>
                <a:spcPts val="600"/>
              </a:spcBef>
              <a:spcAft>
                <a:spcPts val="600"/>
              </a:spcAft>
            </a:pPr>
            <a:endParaRPr lang="fr-FR" sz="2400" dirty="0" smtClean="0"/>
          </a:p>
          <a:p>
            <a:pPr marL="461963" lvl="0" indent="-227013">
              <a:spcAft>
                <a:spcPts val="600"/>
              </a:spcAft>
              <a:buFontTx/>
              <a:buChar char="-"/>
            </a:pPr>
            <a:r>
              <a:rPr lang="fr-FR" sz="2400" dirty="0" smtClean="0"/>
              <a:t>Retirer jusqu’à la dernière cellule de la plage de cellule à sélectionner, toute en maintenant le bouton gauche de la souris enfoncé .</a:t>
            </a:r>
          </a:p>
          <a:p>
            <a:pPr marL="461963" lvl="0" indent="-227013">
              <a:spcAft>
                <a:spcPts val="600"/>
              </a:spcAft>
              <a:buFontTx/>
              <a:buChar char="-"/>
            </a:pPr>
            <a:endParaRPr lang="fr-FR" sz="2400" dirty="0" smtClean="0"/>
          </a:p>
          <a:p>
            <a:pPr marL="461963" lvl="0" indent="-227013">
              <a:spcAft>
                <a:spcPts val="600"/>
              </a:spcAft>
              <a:buFontTx/>
              <a:buChar char="-"/>
            </a:pPr>
            <a:endParaRPr lang="fr-FR" sz="2400" dirty="0" smtClean="0"/>
          </a:p>
          <a:p>
            <a:pPr marL="461963" lvl="0" indent="-227013">
              <a:spcAft>
                <a:spcPts val="600"/>
              </a:spcAft>
              <a:buFontTx/>
              <a:buChar char="-"/>
            </a:pPr>
            <a:endParaRPr lang="fr-FR" sz="2400" dirty="0" smtClean="0"/>
          </a:p>
          <a:p>
            <a:pPr lvl="0">
              <a:spcAft>
                <a:spcPts val="600"/>
              </a:spcAft>
            </a:pPr>
            <a:r>
              <a:rPr lang="fr-FR" sz="2400" b="1" dirty="0" smtClean="0"/>
              <a:t>NB</a:t>
            </a:r>
            <a:r>
              <a:rPr lang="fr-FR" sz="2400" dirty="0" smtClean="0"/>
              <a:t> : La référence de la plage de cellules sélectionnées est  </a:t>
            </a:r>
            <a:r>
              <a:rPr lang="fr-FR" sz="2400" b="1" dirty="0" smtClean="0"/>
              <a:t>B2:D5</a:t>
            </a:r>
          </a:p>
          <a:p>
            <a:pPr marL="461963" lvl="0" indent="-227013">
              <a:spcBef>
                <a:spcPts val="600"/>
              </a:spcBef>
              <a:spcAft>
                <a:spcPts val="600"/>
              </a:spcAft>
            </a:pPr>
            <a:endParaRPr lang="fr-FR" sz="2400" dirty="0" smtClean="0"/>
          </a:p>
          <a:p>
            <a:pPr marL="461963" lvl="0" indent="-227013">
              <a:spcBef>
                <a:spcPts val="600"/>
              </a:spcBef>
              <a:spcAft>
                <a:spcPts val="600"/>
              </a:spcAft>
            </a:pPr>
            <a:endParaRPr lang="fr-FR" sz="2400" dirty="0" smtClean="0"/>
          </a:p>
          <a:p>
            <a:pPr marL="461963" lvl="0" indent="-227013">
              <a:spcBef>
                <a:spcPts val="600"/>
              </a:spcBef>
              <a:spcAft>
                <a:spcPts val="600"/>
              </a:spcAft>
            </a:pPr>
            <a:endParaRPr lang="fr-FR" sz="2400" dirty="0" smtClean="0"/>
          </a:p>
        </p:txBody>
      </p:sp>
      <p:pic>
        <p:nvPicPr>
          <p:cNvPr id="9218" name="Picture 2"/>
          <p:cNvPicPr>
            <a:picLocks noChangeAspect="1" noChangeArrowheads="1"/>
          </p:cNvPicPr>
          <p:nvPr/>
        </p:nvPicPr>
        <p:blipFill>
          <a:blip r:embed="rId2"/>
          <a:srcRect/>
          <a:stretch>
            <a:fillRect/>
          </a:stretch>
        </p:blipFill>
        <p:spPr bwMode="auto">
          <a:xfrm>
            <a:off x="5970418" y="1818306"/>
            <a:ext cx="361951" cy="27432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589272" y="2202360"/>
            <a:ext cx="4286250" cy="14192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389684" y="4560294"/>
            <a:ext cx="4314825" cy="145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767"/>
            <a:ext cx="9144000" cy="796908"/>
          </a:xfrm>
        </p:spPr>
        <p:txBody>
          <a:bodyPr>
            <a:normAutofit/>
          </a:bodyPr>
          <a:lstStyle/>
          <a:p>
            <a:pPr algn="l"/>
            <a:r>
              <a:rPr lang="fr-FR" sz="3200" b="1" dirty="0" smtClean="0"/>
              <a:t>2/ </a:t>
            </a:r>
            <a:r>
              <a:rPr lang="fr-FR" sz="3200" b="1" dirty="0"/>
              <a:t>Lancement de l’application Excel</a:t>
            </a:r>
            <a:endParaRPr lang="fr-FR" sz="3200" dirty="0"/>
          </a:p>
        </p:txBody>
      </p:sp>
      <p:sp>
        <p:nvSpPr>
          <p:cNvPr id="3" name="Espace réservé du contenu 2"/>
          <p:cNvSpPr>
            <a:spLocks noGrp="1"/>
          </p:cNvSpPr>
          <p:nvPr>
            <p:ph idx="1"/>
          </p:nvPr>
        </p:nvSpPr>
        <p:spPr>
          <a:xfrm>
            <a:off x="228600" y="1071546"/>
            <a:ext cx="8686800" cy="5400000"/>
          </a:xfrm>
        </p:spPr>
        <p:txBody>
          <a:bodyPr>
            <a:normAutofit/>
          </a:bodyPr>
          <a:lstStyle/>
          <a:p>
            <a:pPr marL="461963" indent="-236538" algn="just">
              <a:lnSpc>
                <a:spcPct val="130000"/>
              </a:lnSpc>
              <a:spcBef>
                <a:spcPts val="1200"/>
              </a:spcBef>
              <a:spcAft>
                <a:spcPts val="1200"/>
              </a:spcAft>
              <a:buFontTx/>
              <a:buChar char="-"/>
            </a:pPr>
            <a:r>
              <a:rPr lang="fr-FR" sz="2400" dirty="0" smtClean="0"/>
              <a:t>Pour </a:t>
            </a:r>
            <a:r>
              <a:rPr lang="fr-FR" sz="2400" dirty="0"/>
              <a:t>lancer l’application </a:t>
            </a:r>
            <a:r>
              <a:rPr lang="fr-FR" sz="2400" b="1" dirty="0"/>
              <a:t>Microsoft Office Excel</a:t>
            </a:r>
            <a:r>
              <a:rPr lang="fr-FR" sz="2400" dirty="0"/>
              <a:t>, il faut cliquer dans l’ordre </a:t>
            </a:r>
            <a:r>
              <a:rPr lang="fr-FR" sz="2400" dirty="0" smtClean="0"/>
              <a:t>:. « </a:t>
            </a:r>
            <a:r>
              <a:rPr lang="fr-FR" sz="2400" b="1" dirty="0" smtClean="0">
                <a:solidFill>
                  <a:srgbClr val="0000FF"/>
                </a:solidFill>
              </a:rPr>
              <a:t>Démarrer</a:t>
            </a:r>
            <a:r>
              <a:rPr lang="fr-FR" sz="2400" dirty="0" smtClean="0"/>
              <a:t> </a:t>
            </a:r>
            <a:r>
              <a:rPr lang="fr-FR" sz="2400" dirty="0" smtClean="0">
                <a:sym typeface="Wingdings"/>
              </a:rPr>
              <a:t></a:t>
            </a:r>
            <a:r>
              <a:rPr lang="fr-FR" sz="2400" dirty="0" smtClean="0"/>
              <a:t> </a:t>
            </a:r>
            <a:r>
              <a:rPr lang="fr-FR" sz="2400" b="1" dirty="0" smtClean="0">
                <a:solidFill>
                  <a:srgbClr val="0000FF"/>
                </a:solidFill>
              </a:rPr>
              <a:t>Tous les programmes </a:t>
            </a:r>
            <a:r>
              <a:rPr lang="fr-FR" sz="2400" dirty="0" smtClean="0">
                <a:sym typeface="Wingdings"/>
              </a:rPr>
              <a:t></a:t>
            </a:r>
            <a:r>
              <a:rPr lang="fr-FR" sz="2400" dirty="0" smtClean="0"/>
              <a:t> </a:t>
            </a:r>
            <a:r>
              <a:rPr lang="fr-FR" sz="2400" b="1" dirty="0" smtClean="0">
                <a:solidFill>
                  <a:srgbClr val="0000FF"/>
                </a:solidFill>
              </a:rPr>
              <a:t>Microsoft</a:t>
            </a:r>
            <a:r>
              <a:rPr lang="fr-FR" sz="2400" dirty="0" smtClean="0"/>
              <a:t> </a:t>
            </a:r>
            <a:r>
              <a:rPr lang="fr-FR" sz="2400" b="1" dirty="0" smtClean="0">
                <a:solidFill>
                  <a:srgbClr val="0000FF"/>
                </a:solidFill>
              </a:rPr>
              <a:t>Office</a:t>
            </a:r>
            <a:r>
              <a:rPr lang="fr-FR" sz="2400" dirty="0" smtClean="0"/>
              <a:t> </a:t>
            </a:r>
            <a:r>
              <a:rPr lang="fr-FR" sz="2400" dirty="0" smtClean="0">
                <a:sym typeface="Wingdings"/>
              </a:rPr>
              <a:t></a:t>
            </a:r>
            <a:r>
              <a:rPr lang="fr-FR" sz="2400" dirty="0" smtClean="0"/>
              <a:t> </a:t>
            </a:r>
            <a:r>
              <a:rPr lang="fr-FR" sz="2400" b="1" dirty="0" smtClean="0">
                <a:solidFill>
                  <a:srgbClr val="0000FF"/>
                </a:solidFill>
              </a:rPr>
              <a:t>Microsoft Office Excel 2007</a:t>
            </a:r>
            <a:r>
              <a:rPr lang="fr-FR" sz="2400" dirty="0" smtClean="0"/>
              <a:t> »</a:t>
            </a:r>
          </a:p>
          <a:p>
            <a:pPr marL="461963" indent="-236538" algn="just">
              <a:lnSpc>
                <a:spcPct val="130000"/>
              </a:lnSpc>
              <a:spcBef>
                <a:spcPts val="1800"/>
              </a:spcBef>
              <a:spcAft>
                <a:spcPts val="1200"/>
              </a:spcAft>
              <a:buFontTx/>
              <a:buChar char="-"/>
            </a:pPr>
            <a:r>
              <a:rPr lang="fr-FR" sz="2400" dirty="0" smtClean="0"/>
              <a:t>Ou </a:t>
            </a:r>
            <a:r>
              <a:rPr lang="fr-FR" sz="2400" dirty="0"/>
              <a:t>bien cliquer sur le raccourci « </a:t>
            </a:r>
            <a:r>
              <a:rPr lang="fr-FR" sz="2400" b="1" dirty="0">
                <a:solidFill>
                  <a:srgbClr val="0000FF"/>
                </a:solidFill>
              </a:rPr>
              <a:t>Microsoft Office Excel 2007</a:t>
            </a:r>
            <a:r>
              <a:rPr lang="fr-FR" sz="2400" dirty="0"/>
              <a:t> » sur le bureau (s’il existe). </a:t>
            </a:r>
            <a:endParaRPr lang="fr-FR" sz="2400" dirty="0" smtClean="0"/>
          </a:p>
          <a:p>
            <a:pPr marL="914400" indent="-360363" algn="just">
              <a:lnSpc>
                <a:spcPct val="130000"/>
              </a:lnSpc>
              <a:spcBef>
                <a:spcPts val="1200"/>
              </a:spcBef>
              <a:buNone/>
            </a:pPr>
            <a:r>
              <a:rPr lang="fr-FR" sz="2400" dirty="0" smtClean="0">
                <a:sym typeface="Wingdings" pitchFamily="2" charset="2"/>
              </a:rPr>
              <a:t></a:t>
            </a:r>
            <a:r>
              <a:rPr lang="fr-FR" sz="2400" dirty="0" smtClean="0"/>
              <a:t>L’interface </a:t>
            </a:r>
            <a:r>
              <a:rPr lang="fr-FR" sz="2400" dirty="0"/>
              <a:t>(ou la fenêtre principale) de l’application </a:t>
            </a:r>
            <a:r>
              <a:rPr lang="fr-FR" sz="2400" dirty="0" smtClean="0"/>
              <a:t/>
            </a:r>
            <a:br>
              <a:rPr lang="fr-FR" sz="2400" dirty="0" smtClean="0"/>
            </a:br>
            <a:r>
              <a:rPr lang="fr-FR" sz="2400" b="1" dirty="0" smtClean="0"/>
              <a:t>Microsoft </a:t>
            </a:r>
            <a:r>
              <a:rPr lang="fr-FR" sz="2400" b="1" dirty="0"/>
              <a:t>Office Excel 2007 </a:t>
            </a:r>
            <a:r>
              <a:rPr lang="fr-FR" sz="2400" dirty="0"/>
              <a:t>apparaît à l’écran, et elle est composée d’une multitude d’éléments :   </a:t>
            </a:r>
          </a:p>
          <a:p>
            <a:pPr marL="0" indent="0" algn="just">
              <a:spcBef>
                <a:spcPts val="1200"/>
              </a:spcBef>
              <a:buNone/>
            </a:pPr>
            <a:endParaRPr lang="fr-FR" sz="2400" dirty="0"/>
          </a:p>
          <a:p>
            <a:pPr algn="just"/>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0000" y="894869"/>
            <a:ext cx="8749718" cy="5663089"/>
          </a:xfrm>
          <a:prstGeom prst="rect">
            <a:avLst/>
          </a:prstGeom>
        </p:spPr>
        <p:txBody>
          <a:bodyPr wrap="square">
            <a:spAutoFit/>
          </a:bodyPr>
          <a:lstStyle/>
          <a:p>
            <a:pPr algn="just">
              <a:buFont typeface="Wingdings"/>
              <a:buChar char="è"/>
            </a:pPr>
            <a:r>
              <a:rPr lang="fr-FR" sz="2400" b="1" u="sng" dirty="0" smtClean="0"/>
              <a:t>Sélectionner une plage de Cellules Adjacentes   </a:t>
            </a:r>
          </a:p>
          <a:p>
            <a:pPr marL="688975" lvl="0" indent="-227013">
              <a:spcBef>
                <a:spcPts val="600"/>
              </a:spcBef>
              <a:spcAft>
                <a:spcPts val="600"/>
              </a:spcAft>
              <a:buFontTx/>
              <a:buChar char="-"/>
            </a:pPr>
            <a:r>
              <a:rPr lang="fr-FR" sz="2400" dirty="0" smtClean="0"/>
              <a:t>Pour sélectionner  un ensemble de cellules « </a:t>
            </a:r>
            <a:r>
              <a:rPr lang="fr-FR" sz="2400" b="1" dirty="0" smtClean="0">
                <a:solidFill>
                  <a:schemeClr val="accent6">
                    <a:lumMod val="75000"/>
                  </a:schemeClr>
                </a:solidFill>
              </a:rPr>
              <a:t>Adjacentes </a:t>
            </a:r>
            <a:r>
              <a:rPr lang="fr-FR" sz="2400" dirty="0" smtClean="0"/>
              <a:t>», utiliser la touche de clavier « </a:t>
            </a:r>
            <a:r>
              <a:rPr lang="fr-FR" sz="2400" b="1" dirty="0" smtClean="0"/>
              <a:t>Shift</a:t>
            </a:r>
            <a:r>
              <a:rPr lang="fr-FR" sz="2400" dirty="0" smtClean="0"/>
              <a:t> ».</a:t>
            </a:r>
          </a:p>
          <a:p>
            <a:pPr lvl="0">
              <a:spcBef>
                <a:spcPts val="600"/>
              </a:spcBef>
              <a:spcAft>
                <a:spcPts val="600"/>
              </a:spcAft>
            </a:pPr>
            <a:endParaRPr lang="fr-FR" sz="2400" dirty="0" smtClean="0"/>
          </a:p>
          <a:p>
            <a:pPr lvl="0"/>
            <a:endParaRPr lang="fr-FR" sz="2000" dirty="0" smtClean="0"/>
          </a:p>
          <a:p>
            <a:pPr lvl="0">
              <a:spcBef>
                <a:spcPts val="600"/>
              </a:spcBef>
              <a:spcAft>
                <a:spcPts val="600"/>
              </a:spcAft>
            </a:pPr>
            <a:endParaRPr lang="fr-FR" sz="2400" dirty="0" smtClean="0"/>
          </a:p>
          <a:p>
            <a:pPr lvl="0">
              <a:spcBef>
                <a:spcPts val="600"/>
              </a:spcBef>
              <a:spcAft>
                <a:spcPts val="600"/>
              </a:spcAft>
            </a:pPr>
            <a:r>
              <a:rPr lang="fr-FR" sz="2400" b="1" dirty="0" smtClean="0">
                <a:sym typeface="Wingdings" pitchFamily="2" charset="2"/>
              </a:rPr>
              <a:t></a:t>
            </a:r>
            <a:r>
              <a:rPr lang="fr-FR" sz="2400" b="1" u="sng" dirty="0" smtClean="0"/>
              <a:t>Sélectionner des plages de Cellules Non Adjacentes</a:t>
            </a:r>
          </a:p>
          <a:p>
            <a:pPr marL="688975" lvl="0" indent="-227013">
              <a:spcBef>
                <a:spcPts val="600"/>
              </a:spcBef>
              <a:spcAft>
                <a:spcPts val="600"/>
              </a:spcAft>
              <a:buFontTx/>
              <a:buChar char="-"/>
            </a:pPr>
            <a:r>
              <a:rPr lang="fr-FR" sz="2400" dirty="0" smtClean="0"/>
              <a:t>Pour sélectionner des plages de cellules « </a:t>
            </a:r>
            <a:r>
              <a:rPr lang="fr-FR" sz="2400" b="1" dirty="0" smtClean="0">
                <a:solidFill>
                  <a:schemeClr val="accent6">
                    <a:lumMod val="75000"/>
                  </a:schemeClr>
                </a:solidFill>
              </a:rPr>
              <a:t>Non</a:t>
            </a:r>
            <a:r>
              <a:rPr lang="fr-FR" sz="2400" dirty="0" smtClean="0"/>
              <a:t> </a:t>
            </a:r>
            <a:r>
              <a:rPr lang="fr-FR" sz="2400" b="1" dirty="0" smtClean="0">
                <a:solidFill>
                  <a:schemeClr val="accent6">
                    <a:lumMod val="75000"/>
                  </a:schemeClr>
                </a:solidFill>
              </a:rPr>
              <a:t>Adjacentes </a:t>
            </a:r>
            <a:r>
              <a:rPr lang="fr-FR" sz="2400" dirty="0" smtClean="0"/>
              <a:t>», utiliser la touche de clavier « </a:t>
            </a:r>
            <a:r>
              <a:rPr lang="fr-FR" sz="2400" b="1" dirty="0" smtClean="0"/>
              <a:t>Ctrl</a:t>
            </a:r>
            <a:r>
              <a:rPr lang="fr-FR" sz="2400" dirty="0" smtClean="0"/>
              <a:t> ».</a:t>
            </a:r>
          </a:p>
          <a:p>
            <a:pPr marL="688975" lvl="0" indent="-227013">
              <a:spcBef>
                <a:spcPts val="600"/>
              </a:spcBef>
              <a:spcAft>
                <a:spcPts val="600"/>
              </a:spcAft>
              <a:buFontTx/>
              <a:buChar char="-"/>
            </a:pPr>
            <a:endParaRPr lang="fr-FR" sz="2400" dirty="0" smtClean="0"/>
          </a:p>
          <a:p>
            <a:pPr lvl="0">
              <a:spcBef>
                <a:spcPts val="600"/>
              </a:spcBef>
              <a:spcAft>
                <a:spcPts val="600"/>
              </a:spcAft>
            </a:pPr>
            <a:endParaRPr lang="fr-FR" sz="2400" dirty="0" smtClean="0"/>
          </a:p>
          <a:p>
            <a:pPr algn="just"/>
            <a:endParaRPr lang="fr-FR" b="1" dirty="0"/>
          </a:p>
        </p:txBody>
      </p:sp>
      <p:pic>
        <p:nvPicPr>
          <p:cNvPr id="6" name="Picture 4"/>
          <p:cNvPicPr>
            <a:picLocks noChangeAspect="1" noChangeArrowheads="1"/>
          </p:cNvPicPr>
          <p:nvPr/>
        </p:nvPicPr>
        <p:blipFill>
          <a:blip r:embed="rId2"/>
          <a:srcRect/>
          <a:stretch>
            <a:fillRect/>
          </a:stretch>
        </p:blipFill>
        <p:spPr bwMode="auto">
          <a:xfrm>
            <a:off x="2357422" y="2132362"/>
            <a:ext cx="4314825" cy="1457325"/>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2424113" y="4968374"/>
            <a:ext cx="4295775"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2880" y="894869"/>
            <a:ext cx="8778240" cy="5801588"/>
          </a:xfrm>
          <a:prstGeom prst="rect">
            <a:avLst/>
          </a:prstGeom>
        </p:spPr>
        <p:txBody>
          <a:bodyPr wrap="square">
            <a:spAutoFit/>
          </a:bodyPr>
          <a:lstStyle/>
          <a:p>
            <a:pPr algn="just">
              <a:buFont typeface="Wingdings"/>
              <a:buChar char="è"/>
            </a:pPr>
            <a:r>
              <a:rPr lang="fr-FR" sz="2400" b="1" u="sng" dirty="0" smtClean="0"/>
              <a:t>Recopier les données d’une Cellule ou d’une plage de Cellules </a:t>
            </a:r>
          </a:p>
          <a:p>
            <a:pPr marL="688975" lvl="0" indent="-227013">
              <a:spcBef>
                <a:spcPts val="600"/>
              </a:spcBef>
              <a:spcAft>
                <a:spcPts val="600"/>
              </a:spcAft>
              <a:buFontTx/>
              <a:buChar char="-"/>
            </a:pPr>
            <a:r>
              <a:rPr lang="fr-FR" sz="2400" dirty="0" smtClean="0"/>
              <a:t>Sélectionner la cellule ou la plage de cellules en question.</a:t>
            </a:r>
          </a:p>
          <a:p>
            <a:pPr marL="688975" lvl="0" indent="-227013">
              <a:spcBef>
                <a:spcPts val="600"/>
              </a:spcBef>
              <a:spcAft>
                <a:spcPts val="600"/>
              </a:spcAft>
              <a:buFontTx/>
              <a:buChar char="-"/>
            </a:pPr>
            <a:r>
              <a:rPr lang="fr-FR" sz="2400" dirty="0" smtClean="0"/>
              <a:t>Déplacer le curseur de la souris vers le « </a:t>
            </a:r>
            <a:r>
              <a:rPr lang="fr-FR" sz="2400" b="1" dirty="0" smtClean="0">
                <a:solidFill>
                  <a:srgbClr val="0000FF"/>
                </a:solidFill>
              </a:rPr>
              <a:t>Poignet de recopier</a:t>
            </a:r>
            <a:r>
              <a:rPr lang="fr-FR" sz="2400" dirty="0" smtClean="0"/>
              <a:t> » .</a:t>
            </a:r>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r>
              <a:rPr lang="fr-FR" sz="2400" dirty="0" smtClean="0"/>
              <a:t>Attendre jusqu’à ce que le curseur de la souris devient </a:t>
            </a:r>
            <a:br>
              <a:rPr lang="fr-FR" sz="2400" dirty="0" smtClean="0"/>
            </a:br>
            <a:r>
              <a:rPr lang="fr-FR" sz="2400" dirty="0" smtClean="0"/>
              <a:t>Plus Noir</a:t>
            </a:r>
            <a:r>
              <a:rPr lang="fr-FR" sz="2400" b="1" dirty="0" smtClean="0"/>
              <a:t> </a:t>
            </a:r>
            <a:r>
              <a:rPr lang="fr-FR" sz="2400" dirty="0" smtClean="0"/>
              <a:t>« </a:t>
            </a:r>
            <a:r>
              <a:rPr lang="fr-FR" sz="3200" b="1" dirty="0" smtClean="0"/>
              <a:t>+</a:t>
            </a:r>
            <a:r>
              <a:rPr lang="fr-FR" sz="2400" dirty="0" smtClean="0"/>
              <a:t> ».</a:t>
            </a:r>
          </a:p>
          <a:p>
            <a:pPr marL="688975" lvl="0" indent="-227013">
              <a:spcBef>
                <a:spcPts val="600"/>
              </a:spcBef>
              <a:spcAft>
                <a:spcPts val="600"/>
              </a:spcAft>
              <a:buFontTx/>
              <a:buChar char="-"/>
            </a:pPr>
            <a:endParaRPr lang="fr-FR" sz="2400" dirty="0" smtClean="0"/>
          </a:p>
          <a:p>
            <a:pPr marL="688975" lvl="0" indent="-227013">
              <a:spcBef>
                <a:spcPts val="600"/>
              </a:spcBef>
              <a:spcAft>
                <a:spcPts val="600"/>
              </a:spcAft>
            </a:pPr>
            <a:endParaRPr lang="fr-FR" sz="2400" dirty="0" smtClean="0"/>
          </a:p>
          <a:p>
            <a:pPr marL="688975" lvl="0" indent="-227013">
              <a:spcBef>
                <a:spcPts val="600"/>
              </a:spcBef>
              <a:spcAft>
                <a:spcPts val="600"/>
              </a:spcAft>
              <a:buFontTx/>
              <a:buChar char="-"/>
            </a:pPr>
            <a:r>
              <a:rPr lang="fr-FR" sz="2400" dirty="0" smtClean="0"/>
              <a:t>Cliquer avec le bouton gauche de la souris et retirer jusqu’au dernière cellules qui va contenir les données à recopier et relâcher. </a:t>
            </a:r>
            <a:endParaRPr lang="fr-FR" b="1" dirty="0"/>
          </a:p>
        </p:txBody>
      </p:sp>
      <p:pic>
        <p:nvPicPr>
          <p:cNvPr id="18435" name="Picture 3"/>
          <p:cNvPicPr>
            <a:picLocks noChangeAspect="1" noChangeArrowheads="1"/>
          </p:cNvPicPr>
          <p:nvPr/>
        </p:nvPicPr>
        <p:blipFill>
          <a:blip r:embed="rId2"/>
          <a:srcRect/>
          <a:stretch>
            <a:fillRect/>
          </a:stretch>
        </p:blipFill>
        <p:spPr bwMode="auto">
          <a:xfrm>
            <a:off x="2214546" y="2714620"/>
            <a:ext cx="3790950" cy="79057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2571736" y="4459474"/>
            <a:ext cx="37909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2880" y="894869"/>
            <a:ext cx="8778240" cy="4708981"/>
          </a:xfrm>
          <a:prstGeom prst="rect">
            <a:avLst/>
          </a:prstGeom>
        </p:spPr>
        <p:txBody>
          <a:bodyPr wrap="square">
            <a:spAutoFit/>
          </a:bodyPr>
          <a:lstStyle/>
          <a:p>
            <a:pPr algn="just">
              <a:buFont typeface="Wingdings"/>
              <a:buChar char="è"/>
            </a:pPr>
            <a:r>
              <a:rPr lang="fr-FR" sz="2400" b="1" u="sng" dirty="0" smtClean="0"/>
              <a:t>Fusionner les Cellules </a:t>
            </a:r>
          </a:p>
          <a:p>
            <a:pPr marL="688975" lvl="0" indent="-227013">
              <a:spcBef>
                <a:spcPts val="600"/>
              </a:spcBef>
              <a:spcAft>
                <a:spcPts val="600"/>
              </a:spcAft>
              <a:buFontTx/>
              <a:buChar char="-"/>
            </a:pPr>
            <a:r>
              <a:rPr lang="fr-FR" sz="2400" dirty="0" smtClean="0"/>
              <a:t>Sélectionner l’ensemble de cellules à </a:t>
            </a:r>
            <a:r>
              <a:rPr lang="fr-FR" sz="2400" u="sng" dirty="0" smtClean="0"/>
              <a:t>fusionner</a:t>
            </a:r>
            <a:r>
              <a:rPr lang="fr-FR" sz="2400" dirty="0" smtClean="0"/>
              <a:t>.</a:t>
            </a:r>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1400" dirty="0" smtClean="0"/>
          </a:p>
          <a:p>
            <a:pPr marL="688975" lvl="0" indent="-227013">
              <a:spcAft>
                <a:spcPts val="600"/>
              </a:spcAft>
              <a:buFontTx/>
              <a:buChar char="-"/>
            </a:pPr>
            <a:r>
              <a:rPr lang="fr-FR" sz="2400" dirty="0" smtClean="0"/>
              <a:t>Cliquer sur l’onglet « </a:t>
            </a:r>
            <a:r>
              <a:rPr lang="fr-FR" sz="2400" b="1" dirty="0" smtClean="0">
                <a:solidFill>
                  <a:srgbClr val="0000FF"/>
                </a:solidFill>
              </a:rPr>
              <a:t>Accueil</a:t>
            </a:r>
            <a:r>
              <a:rPr lang="fr-FR" sz="2400" dirty="0" smtClean="0"/>
              <a:t> » et sous le groupe « </a:t>
            </a:r>
            <a:r>
              <a:rPr lang="fr-FR" sz="2400" b="1" dirty="0" smtClean="0">
                <a:solidFill>
                  <a:srgbClr val="0000FF"/>
                </a:solidFill>
              </a:rPr>
              <a:t>Alignement</a:t>
            </a:r>
            <a:r>
              <a:rPr lang="fr-FR" sz="2400" dirty="0" smtClean="0"/>
              <a:t> » clique sur l’outil « </a:t>
            </a:r>
            <a:r>
              <a:rPr lang="fr-FR" sz="2400" b="1" dirty="0" smtClean="0">
                <a:solidFill>
                  <a:srgbClr val="FF0000"/>
                </a:solidFill>
              </a:rPr>
              <a:t>Fusionner et center </a:t>
            </a:r>
            <a:r>
              <a:rPr lang="fr-FR" sz="2400" dirty="0" smtClean="0"/>
              <a:t>».</a:t>
            </a:r>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p:txBody>
      </p:sp>
      <p:pic>
        <p:nvPicPr>
          <p:cNvPr id="19460" name="Picture 4"/>
          <p:cNvPicPr>
            <a:picLocks noChangeAspect="1" noChangeArrowheads="1"/>
          </p:cNvPicPr>
          <p:nvPr/>
        </p:nvPicPr>
        <p:blipFill>
          <a:blip r:embed="rId2"/>
          <a:srcRect/>
          <a:stretch>
            <a:fillRect/>
          </a:stretch>
        </p:blipFill>
        <p:spPr bwMode="auto">
          <a:xfrm>
            <a:off x="214282" y="1807434"/>
            <a:ext cx="8686800" cy="1857388"/>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a:srcRect/>
          <a:stretch>
            <a:fillRect/>
          </a:stretch>
        </p:blipFill>
        <p:spPr bwMode="auto">
          <a:xfrm>
            <a:off x="1357290" y="4643446"/>
            <a:ext cx="596265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71406" y="857232"/>
            <a:ext cx="8961120" cy="6001643"/>
          </a:xfrm>
          <a:prstGeom prst="rect">
            <a:avLst/>
          </a:prstGeom>
        </p:spPr>
        <p:txBody>
          <a:bodyPr wrap="square">
            <a:spAutoFit/>
          </a:bodyPr>
          <a:lstStyle/>
          <a:p>
            <a:pPr marL="461963" lvl="0" indent="-227013" algn="just">
              <a:spcBef>
                <a:spcPts val="1200"/>
              </a:spcBef>
              <a:spcAft>
                <a:spcPts val="1200"/>
              </a:spcAft>
              <a:buFont typeface="Calibri" pitchFamily="34" charset="0"/>
              <a:buChar char="‒"/>
            </a:pPr>
            <a:r>
              <a:rPr lang="fr-FR" sz="2400" dirty="0" smtClean="0"/>
              <a:t>Sélectionner la </a:t>
            </a:r>
            <a:r>
              <a:rPr lang="fr-FR" sz="2400" b="1" dirty="0" smtClean="0">
                <a:solidFill>
                  <a:srgbClr val="0000FF"/>
                </a:solidFill>
              </a:rPr>
              <a:t>Plage</a:t>
            </a:r>
            <a:r>
              <a:rPr lang="fr-FR" sz="2400" dirty="0" smtClean="0"/>
              <a:t> ou la </a:t>
            </a:r>
            <a:r>
              <a:rPr lang="fr-FR" sz="2400" b="1" dirty="0" smtClean="0">
                <a:solidFill>
                  <a:srgbClr val="0000FF"/>
                </a:solidFill>
              </a:rPr>
              <a:t>Zone de Cellules </a:t>
            </a:r>
            <a:r>
              <a:rPr lang="fr-FR" sz="2400" dirty="0" smtClean="0"/>
              <a:t>du </a:t>
            </a:r>
            <a:r>
              <a:rPr lang="fr-FR" sz="2400" b="1" dirty="0" smtClean="0"/>
              <a:t>Tableau</a:t>
            </a:r>
            <a:r>
              <a:rPr lang="fr-FR" sz="2400" dirty="0" smtClean="0"/>
              <a:t>.</a:t>
            </a:r>
          </a:p>
          <a:p>
            <a:pPr marL="461963" lvl="0" indent="-227013" algn="just">
              <a:spcBef>
                <a:spcPts val="1200"/>
              </a:spcBef>
              <a:spcAft>
                <a:spcPts val="1200"/>
              </a:spcAft>
              <a:buFont typeface="Calibri" pitchFamily="34" charset="0"/>
              <a:buChar char="‒"/>
            </a:pPr>
            <a:r>
              <a:rPr lang="fr-FR" sz="2400" dirty="0" smtClean="0"/>
              <a:t>Cliquer avec le </a:t>
            </a:r>
            <a:r>
              <a:rPr lang="fr-FR" sz="2400" b="1" dirty="0" smtClean="0"/>
              <a:t>Bouton Droit de la Souris </a:t>
            </a:r>
            <a:r>
              <a:rPr lang="fr-FR" sz="2400" dirty="0" smtClean="0"/>
              <a:t>sur la </a:t>
            </a:r>
            <a:r>
              <a:rPr lang="fr-FR" sz="2400" b="1" dirty="0" smtClean="0">
                <a:solidFill>
                  <a:srgbClr val="0000FF"/>
                </a:solidFill>
              </a:rPr>
              <a:t>Zone de Cellules Sélectionnées</a:t>
            </a:r>
            <a:r>
              <a:rPr lang="fr-FR" sz="2400" dirty="0" smtClean="0"/>
              <a:t>  et puis sélectionner l’outil « </a:t>
            </a:r>
            <a:r>
              <a:rPr lang="fr-FR" sz="2400" b="1" dirty="0" smtClean="0">
                <a:solidFill>
                  <a:srgbClr val="FF0000"/>
                </a:solidFill>
              </a:rPr>
              <a:t>Format de cellule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1027" name="Picture 3"/>
          <p:cNvPicPr>
            <a:picLocks noChangeAspect="1" noChangeArrowheads="1"/>
          </p:cNvPicPr>
          <p:nvPr/>
        </p:nvPicPr>
        <p:blipFill>
          <a:blip r:embed="rId2"/>
          <a:srcRect/>
          <a:stretch>
            <a:fillRect/>
          </a:stretch>
        </p:blipFill>
        <p:spPr bwMode="auto">
          <a:xfrm>
            <a:off x="1234440" y="2416938"/>
            <a:ext cx="6675120" cy="4321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91440" y="830122"/>
            <a:ext cx="8961120" cy="6524863"/>
          </a:xfrm>
          <a:prstGeom prst="rect">
            <a:avLst/>
          </a:prstGeom>
        </p:spPr>
        <p:txBody>
          <a:bodyPr wrap="square">
            <a:spAutoFit/>
          </a:bodyPr>
          <a:lstStyle/>
          <a:p>
            <a:pPr lvl="0" algn="just">
              <a:spcBef>
                <a:spcPts val="1200"/>
              </a:spcBef>
            </a:pPr>
            <a:r>
              <a:rPr lang="fr-FR" sz="2400" dirty="0" smtClean="0"/>
              <a:t>Sur la </a:t>
            </a:r>
            <a:r>
              <a:rPr lang="fr-FR" sz="2400" b="1" dirty="0" smtClean="0"/>
              <a:t>Boite de Dialogue </a:t>
            </a:r>
            <a:r>
              <a:rPr lang="fr-FR" sz="2400" dirty="0" smtClean="0"/>
              <a:t>« </a:t>
            </a:r>
            <a:r>
              <a:rPr lang="fr-FR" sz="2400" b="1" dirty="0" smtClean="0">
                <a:solidFill>
                  <a:srgbClr val="0000FF"/>
                </a:solidFill>
              </a:rPr>
              <a:t>Format de cellule </a:t>
            </a:r>
            <a:r>
              <a:rPr lang="fr-FR" sz="2400" dirty="0" smtClean="0"/>
              <a:t>», cliquer sur l’onglet </a:t>
            </a:r>
            <a:br>
              <a:rPr lang="fr-FR" sz="2400" dirty="0" smtClean="0"/>
            </a:br>
            <a:r>
              <a:rPr lang="fr-FR" sz="2400" dirty="0" smtClean="0"/>
              <a:t>« </a:t>
            </a:r>
            <a:r>
              <a:rPr lang="fr-FR" sz="2400" b="1" dirty="0" smtClean="0">
                <a:solidFill>
                  <a:srgbClr val="FF0000"/>
                </a:solidFill>
              </a:rPr>
              <a:t>Bordure</a:t>
            </a:r>
            <a:r>
              <a:rPr lang="fr-FR" sz="2400" dirty="0" smtClean="0"/>
              <a:t> » </a:t>
            </a:r>
            <a:r>
              <a:rPr lang="fr-FR" sz="2400" b="1" dirty="0" smtClean="0"/>
              <a:t>→</a:t>
            </a:r>
            <a:r>
              <a:rPr lang="fr-FR" sz="2400" dirty="0" smtClean="0"/>
              <a:t> </a:t>
            </a:r>
            <a:r>
              <a:rPr lang="fr-FR" sz="2400" b="1" dirty="0" smtClean="0">
                <a:solidFill>
                  <a:schemeClr val="accent6">
                    <a:lumMod val="75000"/>
                  </a:schemeClr>
                </a:solidFill>
              </a:rPr>
              <a:t>Dessiner les bordures du Tableau </a:t>
            </a:r>
            <a:r>
              <a:rPr lang="fr-FR" sz="2400" b="1" dirty="0" smtClean="0"/>
              <a:t>→ </a:t>
            </a:r>
            <a:r>
              <a:rPr lang="fr-FR" sz="2400" dirty="0" smtClean="0"/>
              <a:t>cliquer sur « </a:t>
            </a:r>
            <a:r>
              <a:rPr lang="fr-FR" sz="2400" b="1" dirty="0" smtClean="0">
                <a:solidFill>
                  <a:schemeClr val="accent6">
                    <a:lumMod val="50000"/>
                  </a:schemeClr>
                </a:solidFill>
              </a:rPr>
              <a:t>OK</a:t>
            </a:r>
            <a:r>
              <a:rPr lang="fr-FR" sz="2400" b="1" dirty="0" smtClean="0"/>
              <a:t>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6" name="Image 5"/>
          <p:cNvPicPr/>
          <p:nvPr/>
        </p:nvPicPr>
        <p:blipFill>
          <a:blip r:embed="rId2"/>
          <a:srcRect/>
          <a:stretch>
            <a:fillRect/>
          </a:stretch>
        </p:blipFill>
        <p:spPr bwMode="auto">
          <a:xfrm>
            <a:off x="1981200" y="1714488"/>
            <a:ext cx="5181600" cy="4937760"/>
          </a:xfrm>
          <a:prstGeom prst="rect">
            <a:avLst/>
          </a:prstGeom>
          <a:noFill/>
          <a:ln w="9525">
            <a:noFill/>
            <a:miter lim="800000"/>
            <a:headEnd/>
            <a:tailEnd/>
          </a:ln>
        </p:spPr>
      </p:pic>
      <p:grpSp>
        <p:nvGrpSpPr>
          <p:cNvPr id="42" name="Groupe 41"/>
          <p:cNvGrpSpPr/>
          <p:nvPr/>
        </p:nvGrpSpPr>
        <p:grpSpPr>
          <a:xfrm>
            <a:off x="61644" y="1857364"/>
            <a:ext cx="2938720" cy="1857388"/>
            <a:chOff x="61644" y="1857364"/>
            <a:chExt cx="2938720" cy="1857388"/>
          </a:xfrm>
        </p:grpSpPr>
        <p:sp>
          <p:nvSpPr>
            <p:cNvPr id="7" name="Rectangle 6"/>
            <p:cNvSpPr/>
            <p:nvPr/>
          </p:nvSpPr>
          <p:spPr>
            <a:xfrm>
              <a:off x="61644" y="1857364"/>
              <a:ext cx="201168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Sélectionner le </a:t>
              </a:r>
              <a:br>
                <a:rPr lang="fr-FR" b="1" dirty="0" smtClean="0">
                  <a:solidFill>
                    <a:schemeClr val="tx1"/>
                  </a:solidFill>
                </a:rPr>
              </a:br>
              <a:r>
                <a:rPr lang="fr-FR" b="1" dirty="0" smtClean="0">
                  <a:solidFill>
                    <a:schemeClr val="tx1"/>
                  </a:solidFill>
                </a:rPr>
                <a:t>« </a:t>
              </a:r>
              <a:r>
                <a:rPr lang="fr-FR" b="1" dirty="0" smtClean="0">
                  <a:solidFill>
                    <a:srgbClr val="FF0000"/>
                  </a:solidFill>
                </a:rPr>
                <a:t>Style de Lignes </a:t>
              </a:r>
              <a:r>
                <a:rPr lang="fr-FR" b="1" dirty="0" smtClean="0">
                  <a:solidFill>
                    <a:schemeClr val="tx1"/>
                  </a:solidFill>
                </a:rPr>
                <a:t>»  de Bordures</a:t>
              </a:r>
              <a:endParaRPr lang="fr-FR" b="1" dirty="0">
                <a:solidFill>
                  <a:schemeClr val="tx1"/>
                </a:solidFill>
              </a:endParaRPr>
            </a:p>
          </p:txBody>
        </p:sp>
        <p:cxnSp>
          <p:nvCxnSpPr>
            <p:cNvPr id="9" name="Connecteur droit avec flèche 8"/>
            <p:cNvCxnSpPr/>
            <p:nvPr/>
          </p:nvCxnSpPr>
          <p:spPr>
            <a:xfrm>
              <a:off x="1357290" y="2714620"/>
              <a:ext cx="1643074" cy="1000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51850" y="4418858"/>
            <a:ext cx="2297218" cy="1500678"/>
            <a:chOff x="-51850" y="4418858"/>
            <a:chExt cx="2297218" cy="1500678"/>
          </a:xfrm>
        </p:grpSpPr>
        <p:sp>
          <p:nvSpPr>
            <p:cNvPr id="10" name="Rectangle 9"/>
            <p:cNvSpPr/>
            <p:nvPr/>
          </p:nvSpPr>
          <p:spPr>
            <a:xfrm>
              <a:off x="-51850" y="4633652"/>
              <a:ext cx="228600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Sélectionner la </a:t>
              </a:r>
              <a:br>
                <a:rPr lang="fr-FR" b="1" dirty="0" smtClean="0">
                  <a:solidFill>
                    <a:schemeClr val="tx1"/>
                  </a:solidFill>
                </a:rPr>
              </a:br>
              <a:r>
                <a:rPr lang="fr-FR" b="1" dirty="0" smtClean="0">
                  <a:solidFill>
                    <a:schemeClr val="tx1"/>
                  </a:solidFill>
                </a:rPr>
                <a:t>« </a:t>
              </a:r>
              <a:r>
                <a:rPr lang="fr-FR" b="1" dirty="0" smtClean="0">
                  <a:solidFill>
                    <a:srgbClr val="FF0000"/>
                  </a:solidFill>
                </a:rPr>
                <a:t>Couleur de Lignes </a:t>
              </a:r>
              <a:r>
                <a:rPr lang="fr-FR" b="1" dirty="0" smtClean="0">
                  <a:solidFill>
                    <a:schemeClr val="tx1"/>
                  </a:solidFill>
                </a:rPr>
                <a:t>»  de Bordures</a:t>
              </a:r>
              <a:endParaRPr lang="fr-FR" b="1" dirty="0">
                <a:solidFill>
                  <a:schemeClr val="tx1"/>
                </a:solidFill>
              </a:endParaRPr>
            </a:p>
          </p:txBody>
        </p:sp>
        <p:cxnSp>
          <p:nvCxnSpPr>
            <p:cNvPr id="11" name="Connecteur droit avec flèche 10"/>
            <p:cNvCxnSpPr/>
            <p:nvPr/>
          </p:nvCxnSpPr>
          <p:spPr>
            <a:xfrm flipV="1">
              <a:off x="1428728" y="4418858"/>
              <a:ext cx="816640" cy="5817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e 37"/>
          <p:cNvGrpSpPr/>
          <p:nvPr/>
        </p:nvGrpSpPr>
        <p:grpSpPr>
          <a:xfrm>
            <a:off x="6033022" y="2011474"/>
            <a:ext cx="3122426" cy="2825176"/>
            <a:chOff x="6033022" y="2011474"/>
            <a:chExt cx="3122426" cy="2825176"/>
          </a:xfrm>
        </p:grpSpPr>
        <p:sp>
          <p:nvSpPr>
            <p:cNvPr id="15" name="Rectangle 14"/>
            <p:cNvSpPr/>
            <p:nvPr/>
          </p:nvSpPr>
          <p:spPr>
            <a:xfrm>
              <a:off x="7143768" y="2011474"/>
              <a:ext cx="201168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Tracer les </a:t>
              </a:r>
            </a:p>
            <a:p>
              <a:r>
                <a:rPr lang="fr-FR" b="1" dirty="0" smtClean="0">
                  <a:solidFill>
                    <a:schemeClr val="tx1"/>
                  </a:solidFill>
                </a:rPr>
                <a:t>« </a:t>
              </a:r>
              <a:r>
                <a:rPr lang="fr-FR" b="1" dirty="0" smtClean="0">
                  <a:solidFill>
                    <a:srgbClr val="FF0000"/>
                  </a:solidFill>
                </a:rPr>
                <a:t>Bordures</a:t>
              </a:r>
              <a:r>
                <a:rPr lang="fr-FR" b="1" dirty="0" smtClean="0">
                  <a:solidFill>
                    <a:schemeClr val="tx1"/>
                  </a:solidFill>
                </a:rPr>
                <a:t> » du Tableau avec les </a:t>
              </a:r>
              <a:r>
                <a:rPr lang="fr-FR" b="1" dirty="0" smtClean="0">
                  <a:solidFill>
                    <a:srgbClr val="0000FF"/>
                  </a:solidFill>
                </a:rPr>
                <a:t>Boutons</a:t>
              </a:r>
              <a:endParaRPr lang="fr-FR" b="1" dirty="0">
                <a:solidFill>
                  <a:srgbClr val="0000FF"/>
                </a:solidFill>
              </a:endParaRPr>
            </a:p>
          </p:txBody>
        </p:sp>
        <p:cxnSp>
          <p:nvCxnSpPr>
            <p:cNvPr id="16" name="Connecteur droit avec flèche 15"/>
            <p:cNvCxnSpPr/>
            <p:nvPr/>
          </p:nvCxnSpPr>
          <p:spPr>
            <a:xfrm rot="5400000">
              <a:off x="6283055" y="2637805"/>
              <a:ext cx="1000132"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Accolade fermante 16"/>
            <p:cNvSpPr/>
            <p:nvPr/>
          </p:nvSpPr>
          <p:spPr>
            <a:xfrm>
              <a:off x="6033022" y="2459210"/>
              <a:ext cx="365760" cy="23774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9" name="Groupe 38"/>
          <p:cNvGrpSpPr/>
          <p:nvPr/>
        </p:nvGrpSpPr>
        <p:grpSpPr>
          <a:xfrm>
            <a:off x="5826466" y="5020704"/>
            <a:ext cx="3268248" cy="1326980"/>
            <a:chOff x="5826466" y="5020704"/>
            <a:chExt cx="3268248" cy="1326980"/>
          </a:xfrm>
        </p:grpSpPr>
        <p:sp>
          <p:nvSpPr>
            <p:cNvPr id="24" name="Rectangle 23"/>
            <p:cNvSpPr/>
            <p:nvPr/>
          </p:nvSpPr>
          <p:spPr>
            <a:xfrm>
              <a:off x="7174474" y="5020704"/>
              <a:ext cx="1920240" cy="84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Cliquer sur « </a:t>
              </a:r>
              <a:r>
                <a:rPr lang="fr-FR" b="1" dirty="0" smtClean="0">
                  <a:solidFill>
                    <a:srgbClr val="FF0000"/>
                  </a:solidFill>
                </a:rPr>
                <a:t>OK </a:t>
              </a:r>
              <a:r>
                <a:rPr lang="fr-FR" b="1" dirty="0" smtClean="0">
                  <a:solidFill>
                    <a:schemeClr val="tx1"/>
                  </a:solidFill>
                </a:rPr>
                <a:t>»</a:t>
              </a:r>
              <a:endParaRPr lang="fr-FR" b="1" dirty="0">
                <a:solidFill>
                  <a:schemeClr val="tx1"/>
                </a:solidFill>
              </a:endParaRPr>
            </a:p>
          </p:txBody>
        </p:sp>
        <p:cxnSp>
          <p:nvCxnSpPr>
            <p:cNvPr id="25" name="Connecteur droit avec flèche 24"/>
            <p:cNvCxnSpPr/>
            <p:nvPr/>
          </p:nvCxnSpPr>
          <p:spPr>
            <a:xfrm rot="10800000" flipV="1">
              <a:off x="5826466" y="5561866"/>
              <a:ext cx="1857388" cy="785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ox(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ox(i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ox(in)">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71406" y="857232"/>
            <a:ext cx="8961120" cy="5909310"/>
          </a:xfrm>
          <a:prstGeom prst="rect">
            <a:avLst/>
          </a:prstGeom>
        </p:spPr>
        <p:txBody>
          <a:bodyPr wrap="square">
            <a:spAutoFit/>
          </a:bodyPr>
          <a:lstStyle/>
          <a:p>
            <a:pPr marL="1603375" indent="-1603375" algn="just"/>
            <a:r>
              <a:rPr lang="fr-FR" sz="2400" b="1" u="sng" dirty="0" smtClean="0"/>
              <a:t>Remarque</a:t>
            </a:r>
            <a:r>
              <a:rPr lang="fr-FR" sz="2400" b="1" dirty="0" smtClean="0"/>
              <a:t> : </a:t>
            </a:r>
            <a:r>
              <a:rPr lang="fr-FR" sz="2400" dirty="0" smtClean="0"/>
              <a:t>Pour </a:t>
            </a:r>
            <a:r>
              <a:rPr lang="fr-FR" sz="2400" b="1" dirty="0" smtClean="0">
                <a:solidFill>
                  <a:srgbClr val="0000FF"/>
                </a:solidFill>
              </a:rPr>
              <a:t>Dessiner les Bordures d’un Tableau</a:t>
            </a:r>
            <a:r>
              <a:rPr lang="fr-FR" sz="2400" dirty="0" smtClean="0"/>
              <a:t>, on peut utiliser également l’</a:t>
            </a:r>
            <a:r>
              <a:rPr lang="fr-FR" sz="2400" b="1" dirty="0" smtClean="0"/>
              <a:t>Outil</a:t>
            </a:r>
            <a:r>
              <a:rPr lang="fr-FR" sz="2400" dirty="0" smtClean="0"/>
              <a:t> « </a:t>
            </a:r>
            <a:r>
              <a:rPr lang="fr-FR" sz="2400" b="1" dirty="0" smtClean="0">
                <a:solidFill>
                  <a:srgbClr val="FF0000"/>
                </a:solidFill>
              </a:rPr>
              <a:t>Bordures</a:t>
            </a:r>
            <a:r>
              <a:rPr lang="fr-FR" sz="2400" dirty="0" smtClean="0"/>
              <a:t> » de l’</a:t>
            </a:r>
            <a:r>
              <a:rPr lang="fr-FR" sz="2400" b="1" dirty="0" smtClean="0"/>
              <a:t>Onglet</a:t>
            </a:r>
            <a:r>
              <a:rPr lang="fr-FR" sz="2400" dirty="0" smtClean="0"/>
              <a:t> « </a:t>
            </a:r>
            <a:r>
              <a:rPr lang="fr-FR" sz="2400" b="1" dirty="0" smtClean="0">
                <a:solidFill>
                  <a:srgbClr val="FF0000"/>
                </a:solidFill>
              </a:rPr>
              <a:t>Accueil</a:t>
            </a:r>
            <a:r>
              <a:rPr lang="fr-FR" sz="2400" dirty="0" smtClean="0"/>
              <a:t> » </a:t>
            </a:r>
            <a:br>
              <a:rPr lang="fr-FR" sz="2400" dirty="0" smtClean="0"/>
            </a:br>
            <a:r>
              <a:rPr lang="fr-FR" sz="2400" dirty="0" smtClean="0"/>
              <a:t>de </a:t>
            </a:r>
            <a:r>
              <a:rPr lang="fr-FR" sz="2400" b="1" dirty="0" smtClean="0"/>
              <a:t>Groupe</a:t>
            </a:r>
            <a:r>
              <a:rPr lang="fr-FR" sz="2400" dirty="0" smtClean="0"/>
              <a:t> « </a:t>
            </a:r>
            <a:r>
              <a:rPr lang="fr-FR" sz="2400" b="1" dirty="0" smtClean="0">
                <a:solidFill>
                  <a:srgbClr val="FF0000"/>
                </a:solidFill>
              </a:rPr>
              <a:t>Police</a:t>
            </a:r>
            <a:r>
              <a:rPr lang="fr-FR" sz="2400" dirty="0" smtClean="0"/>
              <a:t> ». </a:t>
            </a:r>
          </a:p>
          <a:p>
            <a:pPr marL="1603375" indent="-1603375" algn="just"/>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3075" name="Picture 3"/>
          <p:cNvPicPr>
            <a:picLocks noChangeAspect="1" noChangeArrowheads="1"/>
          </p:cNvPicPr>
          <p:nvPr/>
        </p:nvPicPr>
        <p:blipFill>
          <a:blip r:embed="rId2"/>
          <a:srcRect/>
          <a:stretch>
            <a:fillRect/>
          </a:stretch>
        </p:blipFill>
        <p:spPr bwMode="auto">
          <a:xfrm>
            <a:off x="1143000" y="2000237"/>
            <a:ext cx="6810776"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10/ Effacer les bordures d’un Tableau sous Excel</a:t>
            </a:r>
            <a:endParaRPr lang="fr-FR" sz="3200" b="1" dirty="0"/>
          </a:p>
        </p:txBody>
      </p:sp>
      <p:sp>
        <p:nvSpPr>
          <p:cNvPr id="5" name="Rectangle 4"/>
          <p:cNvSpPr/>
          <p:nvPr/>
        </p:nvSpPr>
        <p:spPr>
          <a:xfrm>
            <a:off x="71406" y="857232"/>
            <a:ext cx="8961120" cy="6001643"/>
          </a:xfrm>
          <a:prstGeom prst="rect">
            <a:avLst/>
          </a:prstGeom>
        </p:spPr>
        <p:txBody>
          <a:bodyPr wrap="square">
            <a:spAutoFit/>
          </a:bodyPr>
          <a:lstStyle/>
          <a:p>
            <a:pPr marL="227013" lvl="0" indent="-227013" algn="just">
              <a:spcBef>
                <a:spcPts val="1200"/>
              </a:spcBef>
              <a:spcAft>
                <a:spcPts val="1200"/>
              </a:spcAft>
              <a:buFont typeface="Calibri" pitchFamily="34" charset="0"/>
              <a:buChar char="‒"/>
            </a:pPr>
            <a:r>
              <a:rPr lang="fr-FR" sz="2400" dirty="0" smtClean="0"/>
              <a:t>Sélectionner, sur le </a:t>
            </a:r>
            <a:r>
              <a:rPr lang="fr-FR" sz="2400" b="1" dirty="0" smtClean="0"/>
              <a:t>Tableau</a:t>
            </a:r>
            <a:r>
              <a:rPr lang="fr-FR" sz="2400" dirty="0" smtClean="0"/>
              <a:t>, la </a:t>
            </a:r>
            <a:r>
              <a:rPr lang="fr-FR" sz="2400" b="1" dirty="0" smtClean="0">
                <a:solidFill>
                  <a:srgbClr val="0000FF"/>
                </a:solidFill>
              </a:rPr>
              <a:t>Partie des Cellules </a:t>
            </a:r>
            <a:r>
              <a:rPr lang="fr-FR" sz="2400" dirty="0" smtClean="0"/>
              <a:t>a effacée </a:t>
            </a:r>
            <a:br>
              <a:rPr lang="fr-FR" sz="2400" dirty="0" smtClean="0"/>
            </a:br>
            <a:r>
              <a:rPr lang="fr-FR" sz="2400" dirty="0" smtClean="0"/>
              <a:t>les </a:t>
            </a:r>
            <a:r>
              <a:rPr lang="fr-FR" sz="2400" b="1" dirty="0" smtClean="0">
                <a:solidFill>
                  <a:srgbClr val="0000FF"/>
                </a:solidFill>
              </a:rPr>
              <a:t>Bordures</a:t>
            </a:r>
            <a:r>
              <a:rPr lang="fr-FR" sz="2400" dirty="0" smtClean="0"/>
              <a:t>.</a:t>
            </a:r>
          </a:p>
          <a:p>
            <a:pPr marL="227013" lvl="0" indent="-227013" algn="just">
              <a:spcBef>
                <a:spcPts val="600"/>
              </a:spcBef>
              <a:spcAft>
                <a:spcPts val="1200"/>
              </a:spcAft>
              <a:buFont typeface="Calibri" pitchFamily="34" charset="0"/>
              <a:buChar char="‒"/>
            </a:pPr>
            <a:r>
              <a:rPr lang="fr-FR" sz="2400" dirty="0" smtClean="0"/>
              <a:t>Cliquer sur l’</a:t>
            </a:r>
            <a:r>
              <a:rPr lang="fr-FR" sz="2400" b="1" dirty="0" smtClean="0"/>
              <a:t>Outil </a:t>
            </a:r>
            <a:r>
              <a:rPr lang="fr-FR" sz="2400" b="1" dirty="0" smtClean="0">
                <a:solidFill>
                  <a:srgbClr val="FF0000"/>
                </a:solidFill>
              </a:rPr>
              <a:t>GOMME</a:t>
            </a:r>
            <a:r>
              <a:rPr lang="fr-FR" sz="2400" b="1" dirty="0" smtClean="0"/>
              <a:t> (        )</a:t>
            </a:r>
            <a:r>
              <a:rPr lang="fr-FR" sz="2400" dirty="0" smtClean="0"/>
              <a:t> puis sur « </a:t>
            </a:r>
            <a:r>
              <a:rPr lang="fr-FR" sz="2400" b="1" dirty="0" smtClean="0">
                <a:solidFill>
                  <a:srgbClr val="FF0000"/>
                </a:solidFill>
              </a:rPr>
              <a:t>Effacer tout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7171" name="Picture 3"/>
          <p:cNvPicPr>
            <a:picLocks noChangeAspect="1" noChangeArrowheads="1"/>
          </p:cNvPicPr>
          <p:nvPr/>
        </p:nvPicPr>
        <p:blipFill>
          <a:blip r:embed="rId2"/>
          <a:srcRect/>
          <a:stretch>
            <a:fillRect/>
          </a:stretch>
        </p:blipFill>
        <p:spPr bwMode="auto">
          <a:xfrm>
            <a:off x="3908031" y="1777356"/>
            <a:ext cx="480059" cy="365760"/>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a:srcRect/>
          <a:stretch>
            <a:fillRect/>
          </a:stretch>
        </p:blipFill>
        <p:spPr bwMode="auto">
          <a:xfrm>
            <a:off x="857224" y="2399005"/>
            <a:ext cx="7143800" cy="4389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11/ Mettre en forme les Données d’un Tableau</a:t>
            </a:r>
            <a:endParaRPr lang="fr-FR" sz="3200" b="1" dirty="0"/>
          </a:p>
        </p:txBody>
      </p:sp>
      <p:sp>
        <p:nvSpPr>
          <p:cNvPr id="5" name="Rectangle 4"/>
          <p:cNvSpPr/>
          <p:nvPr/>
        </p:nvSpPr>
        <p:spPr>
          <a:xfrm>
            <a:off x="71406" y="857232"/>
            <a:ext cx="8961120" cy="6447919"/>
          </a:xfrm>
          <a:prstGeom prst="rect">
            <a:avLst/>
          </a:prstGeom>
        </p:spPr>
        <p:txBody>
          <a:bodyPr wrap="square">
            <a:spAutoFit/>
          </a:bodyPr>
          <a:lstStyle/>
          <a:p>
            <a:pPr algn="just">
              <a:buFont typeface="Wingdings"/>
              <a:buChar char="è"/>
            </a:pPr>
            <a:r>
              <a:rPr lang="fr-FR" sz="2400" b="1" u="sng" dirty="0" smtClean="0"/>
              <a:t>Utiliser l’outil « </a:t>
            </a:r>
            <a:r>
              <a:rPr lang="fr-FR" sz="2400" b="1" u="sng" dirty="0" err="1" smtClean="0"/>
              <a:t>Foramat</a:t>
            </a:r>
            <a:r>
              <a:rPr lang="fr-FR" sz="2400" b="1" u="sng" dirty="0" smtClean="0"/>
              <a:t> de Cellule »</a:t>
            </a:r>
          </a:p>
          <a:p>
            <a:pPr marL="688975" lvl="0" indent="-227013" algn="just">
              <a:spcBef>
                <a:spcPts val="1200"/>
              </a:spcBef>
              <a:spcAft>
                <a:spcPts val="1200"/>
              </a:spcAft>
              <a:buFont typeface="Calibri" pitchFamily="34" charset="0"/>
              <a:buChar char="‒"/>
            </a:pPr>
            <a:r>
              <a:rPr lang="fr-FR" sz="2400" dirty="0" smtClean="0"/>
              <a:t>Sélectionner la </a:t>
            </a:r>
            <a:r>
              <a:rPr lang="fr-FR" sz="2400" b="1" dirty="0" smtClean="0">
                <a:solidFill>
                  <a:srgbClr val="FF0000"/>
                </a:solidFill>
              </a:rPr>
              <a:t>Plage de données </a:t>
            </a:r>
            <a:r>
              <a:rPr lang="fr-FR" sz="2400" dirty="0" smtClean="0"/>
              <a:t>du </a:t>
            </a:r>
            <a:r>
              <a:rPr lang="fr-FR" sz="2400" b="1" dirty="0" smtClean="0"/>
              <a:t>Tableau </a:t>
            </a:r>
            <a:r>
              <a:rPr lang="fr-FR" sz="2400" dirty="0" smtClean="0"/>
              <a:t>a mettre en forme.</a:t>
            </a:r>
          </a:p>
          <a:p>
            <a:pPr marL="688975" lvl="0" indent="-227013" algn="just">
              <a:spcBef>
                <a:spcPts val="600"/>
              </a:spcBef>
              <a:spcAft>
                <a:spcPts val="1200"/>
              </a:spcAft>
              <a:buFont typeface="Calibri" pitchFamily="34" charset="0"/>
              <a:buChar char="‒"/>
            </a:pPr>
            <a:r>
              <a:rPr lang="fr-FR" sz="2400" dirty="0" smtClean="0"/>
              <a:t>Cliquer avec le </a:t>
            </a:r>
            <a:r>
              <a:rPr lang="fr-FR" sz="2400" b="1" dirty="0" smtClean="0"/>
              <a:t>Bouton Droit de la Souris </a:t>
            </a:r>
            <a:r>
              <a:rPr lang="fr-FR" sz="2400" dirty="0" smtClean="0"/>
              <a:t>sur la </a:t>
            </a:r>
            <a:r>
              <a:rPr lang="fr-FR" sz="2400" b="1" dirty="0" smtClean="0"/>
              <a:t>Plage Sélectionnées</a:t>
            </a:r>
            <a:r>
              <a:rPr lang="fr-FR" sz="2400" dirty="0" smtClean="0"/>
              <a:t>  et puis sélectionner l’outil « </a:t>
            </a:r>
            <a:r>
              <a:rPr lang="fr-FR" sz="2400" b="1" dirty="0" smtClean="0">
                <a:solidFill>
                  <a:srgbClr val="0000FF"/>
                </a:solidFill>
              </a:rPr>
              <a:t>Format de cellule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1026" name="Picture 2"/>
          <p:cNvPicPr>
            <a:picLocks noChangeAspect="1" noChangeArrowheads="1"/>
          </p:cNvPicPr>
          <p:nvPr/>
        </p:nvPicPr>
        <p:blipFill>
          <a:blip r:embed="rId2"/>
          <a:srcRect/>
          <a:stretch>
            <a:fillRect/>
          </a:stretch>
        </p:blipFill>
        <p:spPr bwMode="auto">
          <a:xfrm>
            <a:off x="1250132" y="2867770"/>
            <a:ext cx="6643736" cy="3828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pic>
        <p:nvPicPr>
          <p:cNvPr id="10" name="Picture 4" descr="C:\Documents and Settings\Melle\Bureau\Image Excel\Format de cellule _ Nombre.bmp"/>
          <p:cNvPicPr>
            <a:picLocks noChangeAspect="1" noChangeArrowheads="1"/>
          </p:cNvPicPr>
          <p:nvPr/>
        </p:nvPicPr>
        <p:blipFill>
          <a:blip r:embed="rId2"/>
          <a:srcRect/>
          <a:stretch>
            <a:fillRect/>
          </a:stretch>
        </p:blipFill>
        <p:spPr bwMode="auto">
          <a:xfrm>
            <a:off x="1600200" y="1571609"/>
            <a:ext cx="5943600" cy="4987666"/>
          </a:xfrm>
          <a:prstGeom prst="rect">
            <a:avLst/>
          </a:prstGeom>
          <a:noFill/>
        </p:spPr>
      </p:pic>
      <p:sp>
        <p:nvSpPr>
          <p:cNvPr id="6" name="Rectangle 5"/>
          <p:cNvSpPr/>
          <p:nvPr/>
        </p:nvSpPr>
        <p:spPr>
          <a:xfrm>
            <a:off x="45720" y="142852"/>
            <a:ext cx="9144000" cy="1338828"/>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Nombre</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lgn="just">
              <a:spcBef>
                <a:spcPts val="1200"/>
              </a:spcBef>
            </a:pPr>
            <a:r>
              <a:rPr lang="fr-FR" sz="2400" dirty="0" smtClean="0"/>
              <a:t>Spécifier le style de représentation des données à l’intérieur des Cellules ou de la plage sélectionnée.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sp>
        <p:nvSpPr>
          <p:cNvPr id="6" name="Rectangle 5"/>
          <p:cNvSpPr/>
          <p:nvPr/>
        </p:nvSpPr>
        <p:spPr>
          <a:xfrm>
            <a:off x="-219352" y="142852"/>
            <a:ext cx="9509760" cy="1338828"/>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Alignement</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spcBef>
                <a:spcPts val="1200"/>
              </a:spcBef>
            </a:pPr>
            <a:r>
              <a:rPr lang="fr-FR" sz="2400" dirty="0" smtClean="0"/>
              <a:t>Choisir le type d’alignement des données à l’intérieur des Cellules ou de la Plage sélectionnée.</a:t>
            </a:r>
          </a:p>
        </p:txBody>
      </p:sp>
      <p:pic>
        <p:nvPicPr>
          <p:cNvPr id="7" name="Picture 2" descr="C:\Documents and Settings\Melle\Bureau\Image Excel\Format de cellule _ Alignement.bmp"/>
          <p:cNvPicPr>
            <a:picLocks noChangeAspect="1" noChangeArrowheads="1"/>
          </p:cNvPicPr>
          <p:nvPr/>
        </p:nvPicPr>
        <p:blipFill>
          <a:blip r:embed="rId2"/>
          <a:srcRect/>
          <a:stretch>
            <a:fillRect/>
          </a:stretch>
        </p:blipFill>
        <p:spPr bwMode="auto">
          <a:xfrm>
            <a:off x="1600200" y="1571612"/>
            <a:ext cx="5943600" cy="50720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effectLst/>
                <a:uLnTx/>
                <a:uFillTx/>
                <a:latin typeface="+mj-lt"/>
                <a:ea typeface="+mj-ea"/>
                <a:cs typeface="+mj-cs"/>
              </a:rPr>
              <a:t>3/</a:t>
            </a:r>
            <a:r>
              <a:rPr kumimoji="0" lang="fr-FR" sz="3200" b="1" i="0" u="none" strike="noStrike" kern="1200" cap="none" spc="0" normalizeH="0" noProof="0" dirty="0" smtClean="0">
                <a:ln>
                  <a:noFill/>
                </a:ln>
                <a:effectLst/>
                <a:uLnTx/>
                <a:uFillTx/>
                <a:latin typeface="+mj-lt"/>
                <a:ea typeface="+mj-ea"/>
                <a:cs typeface="+mj-cs"/>
              </a:rPr>
              <a:t> </a:t>
            </a:r>
            <a:r>
              <a:rPr kumimoji="0" lang="fr-FR" sz="3200" b="1" i="0" u="none" strike="noStrike" kern="1200" cap="none" spc="0" normalizeH="0" baseline="0" noProof="0" dirty="0" smtClean="0">
                <a:ln>
                  <a:noFill/>
                </a:ln>
                <a:effectLst/>
                <a:uLnTx/>
                <a:uFillTx/>
                <a:latin typeface="+mj-lt"/>
                <a:ea typeface="+mj-ea"/>
                <a:cs typeface="+mj-cs"/>
              </a:rPr>
              <a:t>L’interface de l’application Excel</a:t>
            </a:r>
            <a:endParaRPr kumimoji="0" lang="fr-FR" sz="3200" b="0" i="0" u="none" strike="noStrike" kern="1200" cap="none" spc="0" normalizeH="0" baseline="0" noProof="0" dirty="0">
              <a:ln>
                <a:noFill/>
              </a:ln>
              <a:effectLst/>
              <a:uLnTx/>
              <a:uFillTx/>
              <a:latin typeface="+mj-lt"/>
              <a:ea typeface="+mj-ea"/>
              <a:cs typeface="+mj-cs"/>
            </a:endParaRPr>
          </a:p>
        </p:txBody>
      </p:sp>
      <p:pic>
        <p:nvPicPr>
          <p:cNvPr id="13" name="Picture 9"/>
          <p:cNvPicPr>
            <a:picLocks noChangeAspect="1" noChangeArrowheads="1"/>
          </p:cNvPicPr>
          <p:nvPr/>
        </p:nvPicPr>
        <p:blipFill>
          <a:blip r:embed="rId2"/>
          <a:srcRect/>
          <a:stretch>
            <a:fillRect/>
          </a:stretch>
        </p:blipFill>
        <p:spPr bwMode="auto">
          <a:xfrm>
            <a:off x="178308" y="1000108"/>
            <a:ext cx="878738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sp>
        <p:nvSpPr>
          <p:cNvPr id="6" name="Rectangle 5"/>
          <p:cNvSpPr/>
          <p:nvPr/>
        </p:nvSpPr>
        <p:spPr>
          <a:xfrm>
            <a:off x="91440" y="142852"/>
            <a:ext cx="8961120" cy="1708160"/>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Police</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lgn="just">
              <a:spcBef>
                <a:spcPts val="1200"/>
              </a:spcBef>
            </a:pPr>
            <a:r>
              <a:rPr lang="fr-FR" sz="2400" dirty="0" smtClean="0"/>
              <a:t>Spécifier le style de représentation des Caractères Textuels </a:t>
            </a:r>
            <a:br>
              <a:rPr lang="fr-FR" sz="2400" dirty="0" smtClean="0"/>
            </a:br>
            <a:r>
              <a:rPr lang="fr-FR" sz="2400" dirty="0" smtClean="0"/>
              <a:t>ou Numériques des données à l’intérieur des Cellules ou de </a:t>
            </a:r>
            <a:br>
              <a:rPr lang="fr-FR" sz="2400" dirty="0" smtClean="0"/>
            </a:br>
            <a:r>
              <a:rPr lang="fr-FR" sz="2400" dirty="0" smtClean="0"/>
              <a:t>la Plage sélectionnée.</a:t>
            </a:r>
          </a:p>
        </p:txBody>
      </p:sp>
      <p:pic>
        <p:nvPicPr>
          <p:cNvPr id="7" name="Picture 2" descr="C:\Documents and Settings\Melle\Bureau\Image Excel\Format de cellule _ Police.bmp"/>
          <p:cNvPicPr>
            <a:picLocks noChangeAspect="1" noChangeArrowheads="1"/>
          </p:cNvPicPr>
          <p:nvPr/>
        </p:nvPicPr>
        <p:blipFill>
          <a:blip r:embed="rId2"/>
          <a:srcRect/>
          <a:stretch>
            <a:fillRect/>
          </a:stretch>
        </p:blipFill>
        <p:spPr bwMode="auto">
          <a:xfrm>
            <a:off x="1785918" y="1785926"/>
            <a:ext cx="5629275" cy="485541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elle\Bureau\Image Excel\Onglet Accueil.bmp"/>
          <p:cNvPicPr>
            <a:picLocks noGrp="1" noChangeAspect="1" noChangeArrowheads="1"/>
          </p:cNvPicPr>
          <p:nvPr>
            <p:ph idx="1"/>
          </p:nvPr>
        </p:nvPicPr>
        <p:blipFill>
          <a:blip r:embed="rId2"/>
          <a:srcRect/>
          <a:stretch>
            <a:fillRect/>
          </a:stretch>
        </p:blipFill>
        <p:spPr bwMode="auto">
          <a:xfrm>
            <a:off x="714348" y="1785926"/>
            <a:ext cx="7929618" cy="3857652"/>
          </a:xfrm>
          <a:prstGeom prst="rect">
            <a:avLst/>
          </a:prstGeom>
          <a:noFill/>
        </p:spPr>
      </p:pic>
      <p:sp>
        <p:nvSpPr>
          <p:cNvPr id="5" name="Rectangle 4"/>
          <p:cNvSpPr/>
          <p:nvPr/>
        </p:nvSpPr>
        <p:spPr>
          <a:xfrm>
            <a:off x="91440" y="142852"/>
            <a:ext cx="8961120" cy="1200329"/>
          </a:xfrm>
          <a:prstGeom prst="rect">
            <a:avLst/>
          </a:prstGeom>
        </p:spPr>
        <p:txBody>
          <a:bodyPr wrap="square">
            <a:spAutoFit/>
          </a:bodyPr>
          <a:lstStyle/>
          <a:p>
            <a:pPr marL="1603375" indent="-1603375" algn="just"/>
            <a:r>
              <a:rPr lang="fr-FR" sz="2400" b="1" u="sng" dirty="0" smtClean="0"/>
              <a:t>Remarque</a:t>
            </a:r>
            <a:r>
              <a:rPr lang="fr-FR" sz="2400" dirty="0" smtClean="0"/>
              <a:t> : Pour </a:t>
            </a:r>
            <a:r>
              <a:rPr lang="fr-FR" sz="2400" b="1" dirty="0" smtClean="0">
                <a:solidFill>
                  <a:srgbClr val="0000FF"/>
                </a:solidFill>
              </a:rPr>
              <a:t>Mettre en Forme les données d’un Tableau</a:t>
            </a:r>
            <a:r>
              <a:rPr lang="fr-FR" sz="2400" dirty="0" smtClean="0"/>
              <a:t>, </a:t>
            </a:r>
            <a:br>
              <a:rPr lang="fr-FR" sz="2400" dirty="0" smtClean="0"/>
            </a:br>
            <a:r>
              <a:rPr lang="fr-FR" sz="2400" dirty="0" smtClean="0"/>
              <a:t>on peut utiliser également les </a:t>
            </a:r>
            <a:r>
              <a:rPr lang="fr-FR" sz="2400" b="1" dirty="0" smtClean="0"/>
              <a:t>Commandes</a:t>
            </a:r>
            <a:r>
              <a:rPr lang="fr-FR" sz="2400" dirty="0" smtClean="0"/>
              <a:t> de </a:t>
            </a:r>
            <a:br>
              <a:rPr lang="fr-FR" sz="2400" dirty="0" smtClean="0"/>
            </a:br>
            <a:r>
              <a:rPr lang="fr-FR" sz="2400" dirty="0" smtClean="0"/>
              <a:t>l’</a:t>
            </a:r>
            <a:r>
              <a:rPr lang="fr-FR" sz="2400" b="1" dirty="0" smtClean="0"/>
              <a:t>Onglet</a:t>
            </a:r>
            <a:r>
              <a:rPr lang="fr-FR" sz="2400" dirty="0" smtClean="0"/>
              <a:t> «</a:t>
            </a:r>
            <a:r>
              <a:rPr lang="fr-FR" sz="2400" b="1" dirty="0" smtClean="0">
                <a:solidFill>
                  <a:srgbClr val="FF0000"/>
                </a:solidFill>
              </a:rPr>
              <a:t>Accueil</a:t>
            </a:r>
            <a:r>
              <a:rPr lang="fr-FR" sz="2400" dirty="0" smtClean="0"/>
              <a:t>» du « </a:t>
            </a:r>
            <a:r>
              <a:rPr lang="fr-FR" sz="2400" b="1" dirty="0" smtClean="0">
                <a:solidFill>
                  <a:srgbClr val="FF0000"/>
                </a:solidFill>
              </a:rPr>
              <a:t>Ruban</a:t>
            </a:r>
            <a:r>
              <a:rPr lang="fr-FR" sz="2400" dirty="0" smtClean="0"/>
              <a:t> » Office.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0" y="857232"/>
            <a:ext cx="9144000" cy="6370975"/>
          </a:xfrm>
          <a:prstGeom prst="rect">
            <a:avLst/>
          </a:prstGeom>
        </p:spPr>
        <p:txBody>
          <a:bodyPr wrap="square">
            <a:spAutoFit/>
          </a:bodyPr>
          <a:lstStyle/>
          <a:p>
            <a:pPr marL="227013" lvl="0" indent="-227013" algn="just">
              <a:spcBef>
                <a:spcPts val="1200"/>
              </a:spcBef>
              <a:spcAft>
                <a:spcPts val="1200"/>
              </a:spcAft>
              <a:buFont typeface="Calibri" pitchFamily="34" charset="0"/>
              <a:buChar char="‒"/>
            </a:pPr>
            <a:r>
              <a:rPr lang="fr-FR" sz="2400" dirty="0" smtClean="0"/>
              <a:t>Sélectionner les </a:t>
            </a:r>
            <a:r>
              <a:rPr lang="fr-FR" sz="2400" b="1" dirty="0" smtClean="0">
                <a:solidFill>
                  <a:srgbClr val="0000FF"/>
                </a:solidFill>
              </a:rPr>
              <a:t>Données </a:t>
            </a:r>
            <a:r>
              <a:rPr lang="fr-FR" sz="2400" dirty="0" smtClean="0"/>
              <a:t>du </a:t>
            </a:r>
            <a:r>
              <a:rPr lang="fr-FR" sz="2400" b="1" dirty="0" smtClean="0"/>
              <a:t>Tableau </a:t>
            </a:r>
            <a:r>
              <a:rPr lang="fr-FR" sz="2400" dirty="0" smtClean="0"/>
              <a:t>a trié.</a:t>
            </a:r>
          </a:p>
          <a:p>
            <a:pPr marL="227013" lvl="0" indent="-227013" algn="just">
              <a:spcBef>
                <a:spcPts val="1200"/>
              </a:spcBef>
              <a:spcAft>
                <a:spcPts val="1200"/>
              </a:spcAft>
              <a:buFont typeface="Calibri" pitchFamily="34" charset="0"/>
              <a:buChar char="‒"/>
            </a:pPr>
            <a:r>
              <a:rPr lang="fr-FR" sz="2400" dirty="0" smtClean="0"/>
              <a:t>Cliquer sur l’</a:t>
            </a:r>
            <a:r>
              <a:rPr lang="fr-FR" sz="2400" b="1" dirty="0" smtClean="0"/>
              <a:t>Onglet</a:t>
            </a:r>
            <a:r>
              <a:rPr lang="fr-FR" sz="2400" dirty="0" smtClean="0"/>
              <a:t> « </a:t>
            </a:r>
            <a:r>
              <a:rPr lang="fr-FR" sz="2400" b="1" dirty="0" smtClean="0">
                <a:solidFill>
                  <a:srgbClr val="FF0000"/>
                </a:solidFill>
              </a:rPr>
              <a:t>Données</a:t>
            </a:r>
            <a:r>
              <a:rPr lang="fr-FR" sz="2400" b="1" dirty="0" smtClean="0">
                <a:solidFill>
                  <a:srgbClr val="0000FF"/>
                </a:solidFill>
              </a:rPr>
              <a:t> </a:t>
            </a:r>
            <a:r>
              <a:rPr lang="fr-FR" sz="2400" dirty="0" smtClean="0"/>
              <a:t>» puis, sur le </a:t>
            </a:r>
            <a:r>
              <a:rPr lang="fr-FR" sz="2400" b="1" dirty="0" smtClean="0"/>
              <a:t>Groupe</a:t>
            </a:r>
            <a:r>
              <a:rPr lang="fr-FR" sz="2400" dirty="0" smtClean="0"/>
              <a:t> « </a:t>
            </a:r>
            <a:r>
              <a:rPr lang="fr-FR" sz="2400" b="1" dirty="0" smtClean="0">
                <a:solidFill>
                  <a:srgbClr val="FF0000"/>
                </a:solidFill>
              </a:rPr>
              <a:t>Trier et filtrer </a:t>
            </a:r>
            <a:r>
              <a:rPr lang="fr-FR" sz="2400" dirty="0" smtClean="0"/>
              <a:t>», choisir la </a:t>
            </a:r>
            <a:r>
              <a:rPr lang="fr-FR" sz="2400" b="1" u="sng" dirty="0" smtClean="0">
                <a:solidFill>
                  <a:srgbClr val="0000FF"/>
                </a:solidFill>
              </a:rPr>
              <a:t>Méthode de Tri</a:t>
            </a:r>
            <a:r>
              <a:rPr lang="fr-FR" sz="2400" b="1" dirty="0" smtClean="0">
                <a:solidFill>
                  <a:srgbClr val="0000FF"/>
                </a:solidFill>
              </a:rPr>
              <a:t> </a:t>
            </a:r>
            <a:r>
              <a:rPr lang="fr-FR" sz="2400" dirty="0" smtClean="0"/>
              <a:t>a appliquée sur les Données du </a:t>
            </a:r>
            <a:br>
              <a:rPr lang="fr-FR" sz="2400" dirty="0" smtClean="0"/>
            </a:br>
            <a:r>
              <a:rPr lang="fr-FR" sz="2400" dirty="0" smtClean="0"/>
              <a:t>Tableau sélectionné.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4099" name="Picture 3"/>
          <p:cNvPicPr>
            <a:picLocks noChangeAspect="1" noChangeArrowheads="1"/>
          </p:cNvPicPr>
          <p:nvPr/>
        </p:nvPicPr>
        <p:blipFill>
          <a:blip r:embed="rId2"/>
          <a:srcRect/>
          <a:stretch>
            <a:fillRect/>
          </a:stretch>
        </p:blipFill>
        <p:spPr bwMode="auto">
          <a:xfrm>
            <a:off x="185722" y="2919620"/>
            <a:ext cx="8772556" cy="3000396"/>
          </a:xfrm>
          <a:prstGeom prst="rect">
            <a:avLst/>
          </a:prstGeom>
          <a:noFill/>
          <a:ln w="9525">
            <a:noFill/>
            <a:miter lim="800000"/>
            <a:headEnd/>
            <a:tailEnd/>
          </a:ln>
          <a:effectLst/>
        </p:spPr>
      </p:pic>
      <p:grpSp>
        <p:nvGrpSpPr>
          <p:cNvPr id="35" name="Groupe 34"/>
          <p:cNvGrpSpPr/>
          <p:nvPr/>
        </p:nvGrpSpPr>
        <p:grpSpPr>
          <a:xfrm>
            <a:off x="6348156" y="2714620"/>
            <a:ext cx="1714512" cy="1316706"/>
            <a:chOff x="6348156" y="2398046"/>
            <a:chExt cx="1714512" cy="1316706"/>
          </a:xfrm>
        </p:grpSpPr>
        <p:sp>
          <p:nvSpPr>
            <p:cNvPr id="7" name="Rectangle 6"/>
            <p:cNvSpPr/>
            <p:nvPr/>
          </p:nvSpPr>
          <p:spPr>
            <a:xfrm>
              <a:off x="6348156" y="2398046"/>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Croissant</a:t>
              </a:r>
              <a:endParaRPr lang="fr-FR" b="1" dirty="0">
                <a:solidFill>
                  <a:srgbClr val="0000FF"/>
                </a:solidFill>
              </a:endParaRPr>
            </a:p>
          </p:txBody>
        </p:sp>
        <p:cxnSp>
          <p:nvCxnSpPr>
            <p:cNvPr id="9" name="Connecteur droit avec flèche 8"/>
            <p:cNvCxnSpPr/>
            <p:nvPr/>
          </p:nvCxnSpPr>
          <p:spPr>
            <a:xfrm rot="5400000">
              <a:off x="6403703" y="2984961"/>
              <a:ext cx="929174" cy="53040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4245632" y="4817144"/>
            <a:ext cx="2326632" cy="1418006"/>
            <a:chOff x="4245632" y="4500570"/>
            <a:chExt cx="2326632" cy="1418006"/>
          </a:xfrm>
        </p:grpSpPr>
        <p:sp>
          <p:nvSpPr>
            <p:cNvPr id="14" name="Rectangle 13"/>
            <p:cNvSpPr/>
            <p:nvPr/>
          </p:nvSpPr>
          <p:spPr>
            <a:xfrm>
              <a:off x="4245632" y="5347072"/>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Décroissant</a:t>
              </a:r>
              <a:endParaRPr lang="fr-FR" b="1" dirty="0">
                <a:solidFill>
                  <a:srgbClr val="0000FF"/>
                </a:solidFill>
              </a:endParaRPr>
            </a:p>
          </p:txBody>
        </p:sp>
        <p:cxnSp>
          <p:nvCxnSpPr>
            <p:cNvPr id="15" name="Connecteur droit avec flèche 14"/>
            <p:cNvCxnSpPr/>
            <p:nvPr/>
          </p:nvCxnSpPr>
          <p:spPr>
            <a:xfrm flipV="1">
              <a:off x="5143504" y="4500570"/>
              <a:ext cx="1428760" cy="107157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a:off x="6429388" y="4857760"/>
            <a:ext cx="1928826" cy="1479650"/>
            <a:chOff x="6429388" y="4541186"/>
            <a:chExt cx="1928826" cy="1479650"/>
          </a:xfrm>
        </p:grpSpPr>
        <p:sp>
          <p:nvSpPr>
            <p:cNvPr id="21" name="Rectangle 20"/>
            <p:cNvSpPr/>
            <p:nvPr/>
          </p:nvSpPr>
          <p:spPr>
            <a:xfrm>
              <a:off x="6429388" y="5449332"/>
              <a:ext cx="192882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Personnalisé</a:t>
              </a:r>
              <a:endParaRPr lang="fr-FR" b="1" dirty="0">
                <a:solidFill>
                  <a:srgbClr val="0000FF"/>
                </a:solidFill>
              </a:endParaRPr>
            </a:p>
          </p:txBody>
        </p:sp>
        <p:cxnSp>
          <p:nvCxnSpPr>
            <p:cNvPr id="22" name="Connecteur droit avec flèche 21"/>
            <p:cNvCxnSpPr/>
            <p:nvPr/>
          </p:nvCxnSpPr>
          <p:spPr>
            <a:xfrm rot="16200000" flipV="1">
              <a:off x="6607983" y="4934095"/>
              <a:ext cx="114300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ox(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i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91440" y="857232"/>
            <a:ext cx="8961120" cy="5693866"/>
          </a:xfrm>
          <a:prstGeom prst="rect">
            <a:avLst/>
          </a:prstGeom>
        </p:spPr>
        <p:txBody>
          <a:bodyPr wrap="square">
            <a:spAutoFit/>
          </a:bodyPr>
          <a:lstStyle/>
          <a:p>
            <a:pPr marL="1603375" lvl="0" indent="-1603375" algn="just">
              <a:spcBef>
                <a:spcPts val="1200"/>
              </a:spcBef>
              <a:spcAft>
                <a:spcPts val="1200"/>
              </a:spcAft>
            </a:pPr>
            <a:r>
              <a:rPr lang="fr-FR" sz="2400" b="1" u="sng" dirty="0" smtClean="0"/>
              <a:t>Remarque</a:t>
            </a:r>
            <a:r>
              <a:rPr lang="fr-FR" sz="2400" dirty="0" smtClean="0"/>
              <a:t> : Pour </a:t>
            </a:r>
            <a:r>
              <a:rPr lang="fr-FR" sz="2400" b="1" dirty="0" smtClean="0">
                <a:solidFill>
                  <a:srgbClr val="0000FF"/>
                </a:solidFill>
              </a:rPr>
              <a:t>Trier les Données d’un Tableau</a:t>
            </a:r>
            <a:r>
              <a:rPr lang="fr-FR" sz="2400" dirty="0" smtClean="0"/>
              <a:t>, on peut utiliser également l’</a:t>
            </a:r>
            <a:r>
              <a:rPr lang="fr-FR" sz="2400" b="1" dirty="0" smtClean="0"/>
              <a:t>Outil</a:t>
            </a:r>
            <a:r>
              <a:rPr lang="fr-FR" sz="2400" dirty="0" smtClean="0"/>
              <a:t> « </a:t>
            </a:r>
            <a:r>
              <a:rPr lang="fr-FR" sz="2400" b="1" dirty="0" smtClean="0">
                <a:solidFill>
                  <a:srgbClr val="FF0000"/>
                </a:solidFill>
              </a:rPr>
              <a:t>Trier et filtrer </a:t>
            </a:r>
            <a:r>
              <a:rPr lang="fr-FR" sz="2400" dirty="0" smtClean="0"/>
              <a:t>» de </a:t>
            </a:r>
            <a:r>
              <a:rPr lang="fr-FR" sz="2400" b="1" dirty="0" smtClean="0"/>
              <a:t>Groupe</a:t>
            </a:r>
            <a:r>
              <a:rPr lang="fr-FR" sz="2400" dirty="0" smtClean="0"/>
              <a:t> « </a:t>
            </a:r>
            <a:r>
              <a:rPr lang="fr-FR" sz="2400" b="1" dirty="0" smtClean="0">
                <a:solidFill>
                  <a:srgbClr val="FF0000"/>
                </a:solidFill>
              </a:rPr>
              <a:t>Édition </a:t>
            </a:r>
            <a:r>
              <a:rPr lang="fr-FR" sz="2400" dirty="0" smtClean="0"/>
              <a:t>» de l’</a:t>
            </a:r>
            <a:r>
              <a:rPr lang="fr-FR" sz="2400" b="1" dirty="0" smtClean="0"/>
              <a:t>Onglet</a:t>
            </a:r>
            <a:r>
              <a:rPr lang="fr-FR" sz="2400" dirty="0" smtClean="0"/>
              <a:t> « </a:t>
            </a:r>
            <a:r>
              <a:rPr lang="fr-FR" sz="2400" b="1" dirty="0" smtClean="0">
                <a:solidFill>
                  <a:srgbClr val="FF0000"/>
                </a:solidFill>
              </a:rPr>
              <a:t>Accueil </a:t>
            </a:r>
            <a:r>
              <a:rPr lang="fr-FR" sz="2400" dirty="0" smtClean="0"/>
              <a:t>».</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5122" name="Picture 2"/>
          <p:cNvPicPr>
            <a:picLocks noChangeAspect="1" noChangeArrowheads="1"/>
          </p:cNvPicPr>
          <p:nvPr/>
        </p:nvPicPr>
        <p:blipFill>
          <a:blip r:embed="rId2"/>
          <a:srcRect/>
          <a:stretch>
            <a:fillRect/>
          </a:stretch>
        </p:blipFill>
        <p:spPr bwMode="auto">
          <a:xfrm>
            <a:off x="2214546" y="2285989"/>
            <a:ext cx="4754880" cy="3874349"/>
          </a:xfrm>
          <a:prstGeom prst="rect">
            <a:avLst/>
          </a:prstGeom>
          <a:noFill/>
          <a:ln w="9525">
            <a:noFill/>
            <a:miter lim="800000"/>
            <a:headEnd/>
            <a:tailEnd/>
          </a:ln>
          <a:effectLst/>
        </p:spPr>
      </p:pic>
      <p:grpSp>
        <p:nvGrpSpPr>
          <p:cNvPr id="24" name="Groupe 23"/>
          <p:cNvGrpSpPr/>
          <p:nvPr/>
        </p:nvGrpSpPr>
        <p:grpSpPr>
          <a:xfrm>
            <a:off x="357158" y="2849622"/>
            <a:ext cx="3214710" cy="1150882"/>
            <a:chOff x="357158" y="2849622"/>
            <a:chExt cx="3214710" cy="1150882"/>
          </a:xfrm>
        </p:grpSpPr>
        <p:sp>
          <p:nvSpPr>
            <p:cNvPr id="17" name="Rectangle 16"/>
            <p:cNvSpPr/>
            <p:nvPr/>
          </p:nvSpPr>
          <p:spPr>
            <a:xfrm>
              <a:off x="357158" y="2849622"/>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Croissant</a:t>
              </a:r>
              <a:endParaRPr lang="fr-FR" b="1" dirty="0">
                <a:solidFill>
                  <a:srgbClr val="0000FF"/>
                </a:solidFill>
              </a:endParaRPr>
            </a:p>
          </p:txBody>
        </p:sp>
        <p:cxnSp>
          <p:nvCxnSpPr>
            <p:cNvPr id="18" name="Connecteur droit avec flèche 17"/>
            <p:cNvCxnSpPr/>
            <p:nvPr/>
          </p:nvCxnSpPr>
          <p:spPr>
            <a:xfrm>
              <a:off x="1142496" y="3237154"/>
              <a:ext cx="2429372" cy="7633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387980" y="4337146"/>
            <a:ext cx="3214710" cy="1418006"/>
            <a:chOff x="387980" y="4337146"/>
            <a:chExt cx="3214710" cy="1418006"/>
          </a:xfrm>
        </p:grpSpPr>
        <p:sp>
          <p:nvSpPr>
            <p:cNvPr id="26" name="Rectangle 25"/>
            <p:cNvSpPr/>
            <p:nvPr/>
          </p:nvSpPr>
          <p:spPr>
            <a:xfrm>
              <a:off x="387980" y="5183648"/>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Décroissant</a:t>
              </a:r>
              <a:endParaRPr lang="fr-FR" b="1" dirty="0">
                <a:solidFill>
                  <a:srgbClr val="0000FF"/>
                </a:solidFill>
              </a:endParaRPr>
            </a:p>
          </p:txBody>
        </p:sp>
        <p:cxnSp>
          <p:nvCxnSpPr>
            <p:cNvPr id="27" name="Connecteur droit avec flèche 26"/>
            <p:cNvCxnSpPr/>
            <p:nvPr/>
          </p:nvCxnSpPr>
          <p:spPr>
            <a:xfrm flipV="1">
              <a:off x="1285852" y="4337146"/>
              <a:ext cx="2316838" cy="107157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5214942" y="4786322"/>
            <a:ext cx="3612036" cy="1122460"/>
            <a:chOff x="5214942" y="4786322"/>
            <a:chExt cx="3612036" cy="1122460"/>
          </a:xfrm>
        </p:grpSpPr>
        <p:sp>
          <p:nvSpPr>
            <p:cNvPr id="31" name="Rectangle 30"/>
            <p:cNvSpPr/>
            <p:nvPr/>
          </p:nvSpPr>
          <p:spPr>
            <a:xfrm>
              <a:off x="6898152" y="5337278"/>
              <a:ext cx="192882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Personnalisé</a:t>
              </a:r>
              <a:endParaRPr lang="fr-FR" b="1" dirty="0">
                <a:solidFill>
                  <a:srgbClr val="0000FF"/>
                </a:solidFill>
              </a:endParaRPr>
            </a:p>
          </p:txBody>
        </p:sp>
        <p:cxnSp>
          <p:nvCxnSpPr>
            <p:cNvPr id="32" name="Connecteur droit avec flèche 31"/>
            <p:cNvCxnSpPr/>
            <p:nvPr/>
          </p:nvCxnSpPr>
          <p:spPr>
            <a:xfrm rot="10800000">
              <a:off x="5214942" y="4786322"/>
              <a:ext cx="2611904" cy="78581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91440" y="857232"/>
            <a:ext cx="8961120" cy="6001643"/>
          </a:xfrm>
          <a:prstGeom prst="rect">
            <a:avLst/>
          </a:prstGeom>
        </p:spPr>
        <p:txBody>
          <a:bodyPr wrap="square">
            <a:spAutoFit/>
          </a:bodyPr>
          <a:lstStyle/>
          <a:p>
            <a:pPr marL="2805113" lvl="0" indent="-2805113" algn="just">
              <a:spcBef>
                <a:spcPts val="1200"/>
              </a:spcBef>
              <a:spcAft>
                <a:spcPts val="1200"/>
              </a:spcAft>
            </a:pPr>
            <a:r>
              <a:rPr lang="fr-FR" sz="2400" b="1" u="sng" dirty="0" smtClean="0"/>
              <a:t>Le Tri Personnalisé</a:t>
            </a:r>
            <a:r>
              <a:rPr lang="fr-FR" sz="2400" b="1" dirty="0" smtClean="0"/>
              <a:t> </a:t>
            </a:r>
            <a:r>
              <a:rPr lang="fr-FR" sz="2400" dirty="0" smtClean="0"/>
              <a:t>: Spécifier sur la </a:t>
            </a:r>
            <a:r>
              <a:rPr lang="fr-FR" sz="2400" b="1" dirty="0" smtClean="0"/>
              <a:t>Boite de Dialogue </a:t>
            </a:r>
            <a:r>
              <a:rPr lang="fr-FR" sz="2400" dirty="0" smtClean="0"/>
              <a:t>« </a:t>
            </a:r>
            <a:r>
              <a:rPr lang="fr-FR" sz="2400" b="1" dirty="0" smtClean="0">
                <a:solidFill>
                  <a:srgbClr val="FF0000"/>
                </a:solidFill>
              </a:rPr>
              <a:t>Tri</a:t>
            </a:r>
            <a:r>
              <a:rPr lang="fr-FR" sz="2400" b="1" dirty="0" smtClean="0">
                <a:solidFill>
                  <a:srgbClr val="0000FF"/>
                </a:solidFill>
              </a:rPr>
              <a:t> </a:t>
            </a:r>
            <a:r>
              <a:rPr lang="fr-FR" sz="2400" dirty="0" smtClean="0"/>
              <a:t>» les différents </a:t>
            </a:r>
            <a:r>
              <a:rPr lang="fr-FR" sz="2400" b="1" dirty="0" smtClean="0">
                <a:solidFill>
                  <a:srgbClr val="0000FF"/>
                </a:solidFill>
              </a:rPr>
              <a:t>Critères de Tri </a:t>
            </a:r>
            <a:r>
              <a:rPr lang="fr-FR" sz="2400" dirty="0" smtClean="0"/>
              <a:t>a appliqués sur les </a:t>
            </a:r>
            <a:r>
              <a:rPr lang="fr-FR" sz="2400" b="1" dirty="0" smtClean="0"/>
              <a:t>Données</a:t>
            </a:r>
            <a:r>
              <a:rPr lang="fr-FR" sz="2400" dirty="0" smtClean="0"/>
              <a:t> </a:t>
            </a:r>
            <a:r>
              <a:rPr lang="fr-FR" sz="2400" b="1" dirty="0" smtClean="0"/>
              <a:t>du</a:t>
            </a:r>
            <a:r>
              <a:rPr lang="fr-FR" sz="2400" dirty="0" smtClean="0"/>
              <a:t> </a:t>
            </a:r>
            <a:r>
              <a:rPr lang="fr-FR" sz="2400" b="1" dirty="0" smtClean="0"/>
              <a:t>Tableau</a:t>
            </a:r>
            <a:r>
              <a:rPr lang="fr-FR" sz="2400" dirty="0" smtClean="0"/>
              <a:t> a trié. </a:t>
            </a:r>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3082925" lvl="0" indent="-3082925" algn="just">
              <a:spcBef>
                <a:spcPts val="1200"/>
              </a:spcBef>
              <a:spcAft>
                <a:spcPts val="1200"/>
              </a:spcAft>
            </a:pPr>
            <a:r>
              <a:rPr lang="fr-FR" sz="2400" dirty="0" smtClean="0"/>
              <a:t>Les </a:t>
            </a:r>
            <a:r>
              <a:rPr lang="fr-FR" sz="2400" b="1" dirty="0" smtClean="0">
                <a:solidFill>
                  <a:srgbClr val="0000FF"/>
                </a:solidFill>
              </a:rPr>
              <a:t>Critères de Tri </a:t>
            </a:r>
            <a:r>
              <a:rPr lang="fr-FR" sz="2400" dirty="0" smtClean="0"/>
              <a:t>sont</a:t>
            </a:r>
            <a:r>
              <a:rPr lang="fr-FR" sz="2400" b="1" dirty="0" smtClean="0">
                <a:solidFill>
                  <a:srgbClr val="0000FF"/>
                </a:solidFill>
              </a:rPr>
              <a:t> </a:t>
            </a:r>
            <a:r>
              <a:rPr lang="fr-FR" sz="2400" dirty="0" smtClean="0"/>
              <a:t>: L’</a:t>
            </a:r>
            <a:r>
              <a:rPr lang="fr-FR" sz="2400" b="1" dirty="0" smtClean="0">
                <a:solidFill>
                  <a:srgbClr val="FF0000"/>
                </a:solidFill>
              </a:rPr>
              <a:t>Ordre</a:t>
            </a:r>
            <a:r>
              <a:rPr lang="fr-FR" sz="2400" dirty="0" smtClean="0"/>
              <a:t> de </a:t>
            </a:r>
            <a:r>
              <a:rPr lang="fr-FR" sz="2400" b="1" dirty="0" smtClean="0"/>
              <a:t>Tri</a:t>
            </a:r>
            <a:r>
              <a:rPr lang="fr-FR" sz="2400" dirty="0" smtClean="0"/>
              <a:t>; La </a:t>
            </a:r>
            <a:r>
              <a:rPr lang="fr-FR" sz="2400" b="1" dirty="0" smtClean="0">
                <a:solidFill>
                  <a:srgbClr val="FF0000"/>
                </a:solidFill>
              </a:rPr>
              <a:t>Colonne </a:t>
            </a:r>
            <a:r>
              <a:rPr lang="fr-FR" sz="2400" dirty="0" smtClean="0"/>
              <a:t>de </a:t>
            </a:r>
            <a:r>
              <a:rPr lang="fr-FR" sz="2400" b="1" dirty="0" smtClean="0"/>
              <a:t>Tri</a:t>
            </a:r>
            <a:r>
              <a:rPr lang="fr-FR" sz="2400" dirty="0" smtClean="0"/>
              <a:t>, le </a:t>
            </a:r>
            <a:r>
              <a:rPr lang="fr-FR" sz="2400" b="1" dirty="0" smtClean="0">
                <a:solidFill>
                  <a:srgbClr val="FF0000"/>
                </a:solidFill>
              </a:rPr>
              <a:t>Niveau </a:t>
            </a:r>
            <a:r>
              <a:rPr lang="fr-FR" sz="2400" dirty="0" smtClean="0"/>
              <a:t>de </a:t>
            </a:r>
            <a:r>
              <a:rPr lang="fr-FR" sz="2400" b="1" dirty="0" smtClean="0"/>
              <a:t>Tri</a:t>
            </a:r>
            <a:r>
              <a:rPr lang="fr-FR" sz="2400" dirty="0" smtClean="0"/>
              <a:t>  et ainsi que le </a:t>
            </a:r>
            <a:r>
              <a:rPr lang="fr-FR" sz="2400" b="1" dirty="0" smtClean="0"/>
              <a:t>Trier sur </a:t>
            </a:r>
            <a:r>
              <a:rPr lang="fr-FR" sz="2400" b="1" dirty="0" smtClean="0">
                <a:solidFill>
                  <a:srgbClr val="FF0000"/>
                </a:solidFill>
              </a:rPr>
              <a:t>Valeurs</a:t>
            </a:r>
            <a:r>
              <a:rPr lang="fr-FR" sz="2400" dirty="0" smtClean="0"/>
              <a:t>, </a:t>
            </a:r>
            <a:r>
              <a:rPr lang="fr-FR" sz="2400" b="1" dirty="0" smtClean="0">
                <a:solidFill>
                  <a:srgbClr val="FF0000"/>
                </a:solidFill>
              </a:rPr>
              <a:t>Couleurs</a:t>
            </a:r>
            <a:r>
              <a:rPr lang="fr-FR" sz="2400" dirty="0" smtClean="0"/>
              <a:t> des Cellules ou Police, …etc.</a:t>
            </a:r>
            <a:endParaRPr lang="fr-FR" b="1" dirty="0"/>
          </a:p>
        </p:txBody>
      </p:sp>
      <p:pic>
        <p:nvPicPr>
          <p:cNvPr id="6148" name="Picture 4"/>
          <p:cNvPicPr>
            <a:picLocks noChangeAspect="1" noChangeArrowheads="1"/>
          </p:cNvPicPr>
          <p:nvPr/>
        </p:nvPicPr>
        <p:blipFill>
          <a:blip r:embed="rId2"/>
          <a:srcRect/>
          <a:stretch>
            <a:fillRect/>
          </a:stretch>
        </p:blipFill>
        <p:spPr bwMode="auto">
          <a:xfrm>
            <a:off x="457200" y="2043560"/>
            <a:ext cx="8229600" cy="3385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91480"/>
            <a:ext cx="8229600" cy="1143000"/>
          </a:xfrm>
        </p:spPr>
        <p:txBody>
          <a:bodyPr>
            <a:normAutofit fontScale="90000"/>
          </a:bodyPr>
          <a:lstStyle/>
          <a:p>
            <a:pPr algn="l"/>
            <a:r>
              <a:rPr lang="fr-FR" sz="5400" b="1" dirty="0" smtClean="0"/>
              <a:t/>
            </a:r>
            <a:br>
              <a:rPr lang="fr-FR" sz="5400" b="1" dirty="0" smtClean="0"/>
            </a:br>
            <a:r>
              <a:rPr lang="fr-FR" sz="5400" b="1" dirty="0"/>
              <a:t/>
            </a:r>
            <a:br>
              <a:rPr lang="fr-FR" sz="5400" b="1" dirty="0"/>
            </a:br>
            <a:r>
              <a:rPr lang="fr-FR" sz="5400" b="1" dirty="0" smtClean="0"/>
              <a:t/>
            </a:r>
            <a:br>
              <a:rPr lang="fr-FR" sz="5400" b="1" dirty="0" smtClean="0"/>
            </a:br>
            <a:r>
              <a:rPr lang="fr-FR" sz="3600" b="1" dirty="0" smtClean="0"/>
              <a:t>13- </a:t>
            </a:r>
            <a:r>
              <a:rPr lang="fr-FR" sz="3600" b="1" dirty="0"/>
              <a:t>LES FORMULES : </a:t>
            </a:r>
            <a:r>
              <a:rPr lang="fr-FR" sz="3100" dirty="0"/>
              <a:t/>
            </a:r>
            <a:br>
              <a:rPr lang="fr-FR" sz="3100" dirty="0"/>
            </a:br>
            <a:r>
              <a:rPr lang="fr-FR" sz="2700" b="1" dirty="0"/>
              <a:t>Les formules </a:t>
            </a:r>
            <a:r>
              <a:rPr lang="fr-FR" sz="2700" dirty="0"/>
              <a:t>sont des </a:t>
            </a:r>
            <a:r>
              <a:rPr lang="fr-FR" sz="2700" b="1" dirty="0">
                <a:solidFill>
                  <a:srgbClr val="FF0000"/>
                </a:solidFill>
              </a:rPr>
              <a:t>équations</a:t>
            </a:r>
            <a:r>
              <a:rPr lang="fr-FR" sz="2700" dirty="0"/>
              <a:t> qui effectuent des </a:t>
            </a:r>
            <a:r>
              <a:rPr lang="fr-FR" sz="2700" b="1" dirty="0">
                <a:solidFill>
                  <a:srgbClr val="FF0000"/>
                </a:solidFill>
              </a:rPr>
              <a:t>calculs</a:t>
            </a:r>
            <a:r>
              <a:rPr lang="fr-FR" sz="2700" dirty="0">
                <a:solidFill>
                  <a:srgbClr val="FF0000"/>
                </a:solidFill>
              </a:rPr>
              <a:t> </a:t>
            </a:r>
            <a:r>
              <a:rPr lang="fr-FR" sz="2700" dirty="0"/>
              <a:t>sur les valeurs contenues dans votre feuille de calcul. Une formule commence par un signe égal</a:t>
            </a:r>
            <a:r>
              <a:rPr lang="fr-FR" sz="2700" b="1" dirty="0"/>
              <a:t> </a:t>
            </a:r>
            <a:r>
              <a:rPr lang="fr-FR" sz="2700" b="1" dirty="0">
                <a:solidFill>
                  <a:srgbClr val="FF0000"/>
                </a:solidFill>
              </a:rPr>
              <a:t>(=).</a:t>
            </a:r>
            <a:endParaRPr lang="fr-FR" sz="2700" b="1" dirty="0"/>
          </a:p>
        </p:txBody>
      </p:sp>
      <p:sp>
        <p:nvSpPr>
          <p:cNvPr id="3" name="Espace réservé du contenu 2"/>
          <p:cNvSpPr>
            <a:spLocks noGrp="1"/>
          </p:cNvSpPr>
          <p:nvPr>
            <p:ph idx="1"/>
          </p:nvPr>
        </p:nvSpPr>
        <p:spPr>
          <a:xfrm>
            <a:off x="107504" y="1700808"/>
            <a:ext cx="7772400" cy="4248472"/>
          </a:xfrm>
        </p:spPr>
        <p:txBody>
          <a:bodyPr>
            <a:noAutofit/>
          </a:bodyPr>
          <a:lstStyle/>
          <a:p>
            <a:pPr marL="0" indent="0">
              <a:buNone/>
            </a:pPr>
            <a:r>
              <a:rPr lang="fr-FR" sz="2400" b="1" dirty="0"/>
              <a:t>1- Syntaxe générale : </a:t>
            </a:r>
            <a:r>
              <a:rPr lang="fr-FR" sz="2400" dirty="0"/>
              <a:t/>
            </a:r>
            <a:br>
              <a:rPr lang="fr-FR" sz="2400" dirty="0"/>
            </a:br>
            <a:r>
              <a:rPr lang="fr-FR" sz="2400" dirty="0"/>
              <a:t>Pour indiquer que le contenu de la cellule est une formule à évaluer (calcul), on commence la saisie par </a:t>
            </a:r>
            <a:r>
              <a:rPr lang="fr-FR" sz="2400" b="1" dirty="0"/>
              <a:t>=</a:t>
            </a:r>
            <a:r>
              <a:rPr lang="fr-FR" sz="2400" dirty="0"/>
              <a:t>, </a:t>
            </a:r>
            <a:r>
              <a:rPr lang="fr-FR" sz="2400" b="1" dirty="0"/>
              <a:t>+ </a:t>
            </a:r>
            <a:r>
              <a:rPr lang="fr-FR" sz="2400" dirty="0"/>
              <a:t>ou </a:t>
            </a:r>
            <a:r>
              <a:rPr lang="fr-FR" sz="2400" b="1" dirty="0"/>
              <a:t>–</a:t>
            </a:r>
            <a:r>
              <a:rPr lang="fr-FR" sz="2400" dirty="0"/>
              <a:t>. </a:t>
            </a:r>
            <a:br>
              <a:rPr lang="fr-FR" sz="2400" dirty="0"/>
            </a:br>
            <a:r>
              <a:rPr lang="fr-FR" sz="2400" b="1" dirty="0"/>
              <a:t>2- Elaboration de formules : </a:t>
            </a:r>
            <a:r>
              <a:rPr lang="fr-FR" sz="2400" dirty="0"/>
              <a:t/>
            </a:r>
            <a:br>
              <a:rPr lang="fr-FR" sz="2400" dirty="0"/>
            </a:br>
            <a:r>
              <a:rPr lang="fr-FR" sz="2400" dirty="0"/>
              <a:t/>
            </a:r>
            <a:br>
              <a:rPr lang="fr-FR" sz="2400" dirty="0"/>
            </a:br>
            <a:r>
              <a:rPr lang="fr-FR" sz="2400" b="1" dirty="0"/>
              <a:t>2.1 - Créer une formule simple : </a:t>
            </a:r>
            <a:r>
              <a:rPr lang="fr-FR" sz="2400" dirty="0"/>
              <a:t/>
            </a:r>
            <a:br>
              <a:rPr lang="fr-FR" sz="2400" dirty="0"/>
            </a:br>
            <a:r>
              <a:rPr lang="fr-FR" sz="2400" b="1" dirty="0"/>
              <a:t>- </a:t>
            </a:r>
            <a:r>
              <a:rPr lang="fr-FR" sz="2400" dirty="0"/>
              <a:t>Cliquez sur la cellule dans laquelle vous voulez entrer la </a:t>
            </a:r>
            <a:r>
              <a:rPr lang="fr-FR" sz="2400" b="1" dirty="0"/>
              <a:t>formule. </a:t>
            </a:r>
            <a:r>
              <a:rPr lang="fr-FR" sz="2400" dirty="0"/>
              <a:t/>
            </a:r>
            <a:br>
              <a:rPr lang="fr-FR" sz="2400" dirty="0"/>
            </a:br>
            <a:r>
              <a:rPr lang="fr-FR" sz="2400" b="1" dirty="0"/>
              <a:t>- </a:t>
            </a:r>
            <a:r>
              <a:rPr lang="fr-FR" sz="2400" dirty="0"/>
              <a:t>Tapez </a:t>
            </a:r>
            <a:r>
              <a:rPr lang="fr-FR" sz="2800" b="1" dirty="0">
                <a:solidFill>
                  <a:srgbClr val="FF0000"/>
                </a:solidFill>
              </a:rPr>
              <a:t>=</a:t>
            </a:r>
            <a:r>
              <a:rPr lang="fr-FR" sz="2400" b="1" dirty="0"/>
              <a:t> </a:t>
            </a:r>
            <a:r>
              <a:rPr lang="fr-FR" sz="2400" dirty="0"/>
              <a:t>(un signe égal). </a:t>
            </a:r>
            <a:br>
              <a:rPr lang="fr-FR" sz="2400" dirty="0"/>
            </a:br>
            <a:r>
              <a:rPr lang="fr-FR" sz="2400" b="1" dirty="0"/>
              <a:t>- </a:t>
            </a:r>
            <a:r>
              <a:rPr lang="fr-FR" sz="2400" dirty="0"/>
              <a:t>Entrez la </a:t>
            </a:r>
            <a:r>
              <a:rPr lang="fr-FR" sz="2400" b="1" dirty="0"/>
              <a:t>formule. </a:t>
            </a:r>
            <a:r>
              <a:rPr lang="fr-FR" sz="2400" dirty="0"/>
              <a:t/>
            </a:r>
            <a:br>
              <a:rPr lang="fr-FR" sz="2400" dirty="0"/>
            </a:br>
            <a:r>
              <a:rPr lang="fr-FR" sz="2400" b="1" dirty="0"/>
              <a:t>- </a:t>
            </a:r>
            <a:r>
              <a:rPr lang="fr-FR" sz="2400" dirty="0"/>
              <a:t>Appuyez sur </a:t>
            </a:r>
            <a:r>
              <a:rPr lang="fr-FR" sz="2400" b="1" dirty="0"/>
              <a:t>Entrée. </a:t>
            </a:r>
            <a:r>
              <a:rPr lang="fr-FR" sz="2400" dirty="0"/>
              <a:t/>
            </a:r>
            <a:br>
              <a:rPr lang="fr-FR" sz="2400" dirty="0"/>
            </a:br>
            <a:endParaRPr lang="fr-FR" sz="2400" dirty="0"/>
          </a:p>
        </p:txBody>
      </p:sp>
    </p:spTree>
    <p:extLst>
      <p:ext uri="{BB962C8B-B14F-4D97-AF65-F5344CB8AC3E}">
        <p14:creationId xmlns:p14="http://schemas.microsoft.com/office/powerpoint/2010/main" val="2643959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229600" cy="4525963"/>
          </a:xfrm>
        </p:spPr>
        <p:txBody>
          <a:bodyPr>
            <a:normAutofit fontScale="70000" lnSpcReduction="20000"/>
          </a:bodyPr>
          <a:lstStyle/>
          <a:p>
            <a:r>
              <a:rPr lang="fr-FR" sz="3400" b="1" dirty="0"/>
              <a:t>Remarque : </a:t>
            </a:r>
            <a:r>
              <a:rPr lang="fr-FR" sz="3400" dirty="0"/>
              <a:t/>
            </a:r>
            <a:br>
              <a:rPr lang="fr-FR" sz="3400" dirty="0"/>
            </a:br>
            <a:r>
              <a:rPr lang="fr-FR" sz="3400" dirty="0"/>
              <a:t>Les formules suivantes contiennent des opérateurs et des constantes. </a:t>
            </a:r>
            <a:endParaRPr lang="fr-FR" sz="3400" dirty="0" smtClean="0"/>
          </a:p>
          <a:p>
            <a:r>
              <a:rPr lang="fr-FR" sz="3400" b="1" dirty="0" smtClean="0"/>
              <a:t>Exemple </a:t>
            </a:r>
            <a:r>
              <a:rPr lang="fr-FR" sz="3400" b="1" dirty="0"/>
              <a:t>de formule : </a:t>
            </a:r>
            <a:endParaRPr lang="fr-FR" sz="3400" b="1" dirty="0" smtClean="0"/>
          </a:p>
          <a:p>
            <a:pPr marL="0" indent="0">
              <a:buNone/>
            </a:pPr>
            <a:r>
              <a:rPr lang="fr-FR" sz="3400" b="1" dirty="0"/>
              <a:t> </a:t>
            </a:r>
            <a:r>
              <a:rPr lang="fr-FR" sz="3400" b="1" dirty="0" smtClean="0"/>
              <a:t>         </a:t>
            </a:r>
            <a:r>
              <a:rPr lang="fr-FR" sz="3400" dirty="0" smtClean="0"/>
              <a:t>=</a:t>
            </a:r>
            <a:r>
              <a:rPr lang="fr-FR" sz="3400" dirty="0"/>
              <a:t>128+345 Ajoute 128 et 345 </a:t>
            </a:r>
            <a:endParaRPr lang="fr-FR" sz="3400" dirty="0" smtClean="0"/>
          </a:p>
          <a:p>
            <a:pPr marL="0" indent="0">
              <a:buNone/>
            </a:pPr>
            <a:r>
              <a:rPr lang="fr-FR" sz="3400" dirty="0" smtClean="0"/>
              <a:t>          =</a:t>
            </a:r>
            <a:r>
              <a:rPr lang="fr-FR" sz="3400" dirty="0"/>
              <a:t>5^2 Élève 5 au </a:t>
            </a:r>
            <a:r>
              <a:rPr lang="fr-FR" sz="3400" dirty="0" smtClean="0"/>
              <a:t>carré</a:t>
            </a:r>
          </a:p>
          <a:p>
            <a:pPr marL="0" indent="0">
              <a:buNone/>
            </a:pPr>
            <a:r>
              <a:rPr lang="fr-FR" sz="3400" dirty="0" smtClean="0"/>
              <a:t>          </a:t>
            </a:r>
            <a:r>
              <a:rPr lang="fr-FR" sz="3400" dirty="0"/>
              <a:t>=5+2*3 » Multiplie 2 par 3 et ajoute 5 au résultat </a:t>
            </a:r>
            <a:endParaRPr lang="fr-FR" sz="3400" dirty="0" smtClean="0"/>
          </a:p>
          <a:p>
            <a:pPr marL="0" indent="0">
              <a:buNone/>
            </a:pPr>
            <a:r>
              <a:rPr lang="fr-FR" dirty="0"/>
              <a:t/>
            </a:r>
            <a:br>
              <a:rPr lang="fr-FR" dirty="0"/>
            </a:br>
            <a:r>
              <a:rPr lang="fr-FR" sz="3400" b="1" dirty="0"/>
              <a:t>2.2 - Créer une formule qui contient des références de cellules : </a:t>
            </a:r>
            <a:r>
              <a:rPr lang="fr-FR" sz="3400" dirty="0"/>
              <a:t/>
            </a:r>
            <a:br>
              <a:rPr lang="fr-FR" sz="3400" dirty="0"/>
            </a:br>
            <a:r>
              <a:rPr lang="fr-FR" sz="3400" dirty="0"/>
              <a:t>Les formules suivantes contiennent des </a:t>
            </a:r>
            <a:r>
              <a:rPr lang="fr-FR" sz="3400" b="1" dirty="0"/>
              <a:t>références </a:t>
            </a:r>
            <a:r>
              <a:rPr lang="fr-FR" sz="3400" dirty="0"/>
              <a:t>à d'autres cellules. La cellule contenant la formule est appelée : </a:t>
            </a:r>
            <a:r>
              <a:rPr lang="fr-FR" sz="3400" dirty="0">
                <a:solidFill>
                  <a:srgbClr val="FF0000"/>
                </a:solidFill>
              </a:rPr>
              <a:t>« cellule dépendante » </a:t>
            </a:r>
            <a:r>
              <a:rPr lang="fr-FR" sz="3400" dirty="0"/>
              <a:t>lorsque sa valeur dépend des valeurs d'autres cellules. Par exemple, la cellule</a:t>
            </a:r>
            <a:r>
              <a:rPr lang="fr-FR" sz="3400" dirty="0">
                <a:solidFill>
                  <a:srgbClr val="0070C0"/>
                </a:solidFill>
              </a:rPr>
              <a:t> </a:t>
            </a:r>
            <a:r>
              <a:rPr lang="fr-FR" sz="3400" b="1" dirty="0">
                <a:solidFill>
                  <a:srgbClr val="0070C0"/>
                </a:solidFill>
              </a:rPr>
              <a:t>B2</a:t>
            </a:r>
            <a:r>
              <a:rPr lang="fr-FR" sz="3400" dirty="0">
                <a:solidFill>
                  <a:srgbClr val="0070C0"/>
                </a:solidFill>
              </a:rPr>
              <a:t> </a:t>
            </a:r>
            <a:r>
              <a:rPr lang="fr-FR" sz="3400" dirty="0"/>
              <a:t>est une </a:t>
            </a:r>
            <a:r>
              <a:rPr lang="fr-FR" sz="3400" dirty="0">
                <a:solidFill>
                  <a:srgbClr val="FF0000"/>
                </a:solidFill>
              </a:rPr>
              <a:t>cellule dépendante </a:t>
            </a:r>
            <a:r>
              <a:rPr lang="fr-FR" sz="3400" dirty="0"/>
              <a:t>si elle contient la formule </a:t>
            </a:r>
            <a:r>
              <a:rPr lang="fr-FR" sz="3400" b="1" dirty="0">
                <a:solidFill>
                  <a:srgbClr val="0070C0"/>
                </a:solidFill>
              </a:rPr>
              <a:t>= C2</a:t>
            </a:r>
            <a:r>
              <a:rPr lang="fr-FR" sz="3400" dirty="0">
                <a:solidFill>
                  <a:srgbClr val="0070C0"/>
                </a:solidFill>
              </a:rPr>
              <a:t>.</a:t>
            </a:r>
          </a:p>
        </p:txBody>
      </p:sp>
    </p:spTree>
    <p:extLst>
      <p:ext uri="{BB962C8B-B14F-4D97-AF65-F5344CB8AC3E}">
        <p14:creationId xmlns:p14="http://schemas.microsoft.com/office/powerpoint/2010/main" val="193540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229600" cy="4525963"/>
          </a:xfrm>
        </p:spPr>
        <p:txBody>
          <a:bodyPr/>
          <a:lstStyle/>
          <a:p>
            <a:pPr marL="0" indent="0">
              <a:buNone/>
            </a:pPr>
            <a:r>
              <a:rPr lang="fr-FR" dirty="0"/>
              <a:t>		</a:t>
            </a:r>
            <a:r>
              <a:rPr lang="fr-FR" dirty="0" smtClean="0"/>
              <a:t>     </a:t>
            </a:r>
            <a:r>
              <a:rPr lang="fr-FR" dirty="0"/>
              <a:t>	</a:t>
            </a:r>
          </a:p>
          <a:p>
            <a:pPr marL="0" indent="0">
              <a:buNone/>
            </a:pPr>
            <a:r>
              <a:rPr lang="fr-FR" dirty="0"/>
              <a:t>	</a:t>
            </a:r>
          </a:p>
        </p:txBody>
      </p:sp>
      <p:graphicFrame>
        <p:nvGraphicFramePr>
          <p:cNvPr id="4" name="Tableau 3"/>
          <p:cNvGraphicFramePr>
            <a:graphicFrameLocks noGrp="1"/>
          </p:cNvGraphicFramePr>
          <p:nvPr>
            <p:extLst>
              <p:ext uri="{D42A27DB-BD31-4B8C-83A1-F6EECF244321}">
                <p14:modId xmlns:p14="http://schemas.microsoft.com/office/powerpoint/2010/main" val="1122192534"/>
              </p:ext>
            </p:extLst>
          </p:nvPr>
        </p:nvGraphicFramePr>
        <p:xfrm>
          <a:off x="395536" y="188640"/>
          <a:ext cx="8424936" cy="2294945"/>
        </p:xfrm>
        <a:graphic>
          <a:graphicData uri="http://schemas.openxmlformats.org/drawingml/2006/table">
            <a:tbl>
              <a:tblPr firstRow="1" bandRow="1">
                <a:tableStyleId>{5C22544A-7EE6-4342-B048-85BDC9FD1C3A}</a:tableStyleId>
              </a:tblPr>
              <a:tblGrid>
                <a:gridCol w="4212468"/>
                <a:gridCol w="4212468"/>
              </a:tblGrid>
              <a:tr h="588065">
                <a:tc>
                  <a:txBody>
                    <a:bodyPr/>
                    <a:lstStyle/>
                    <a:p>
                      <a:r>
                        <a:rPr lang="fr-FR" sz="2000" b="1" dirty="0" smtClean="0"/>
                        <a:t>Exemple de formule </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Effet </a:t>
                      </a:r>
                      <a:r>
                        <a:rPr lang="fr-FR" sz="2000" dirty="0" smtClean="0"/>
                        <a:t>	</a:t>
                      </a:r>
                    </a:p>
                    <a:p>
                      <a:endParaRPr lang="fr-FR" sz="2000" dirty="0"/>
                    </a:p>
                  </a:txBody>
                  <a:tcPr/>
                </a:tc>
              </a:tr>
              <a:tr h="588065">
                <a:tc>
                  <a:txBody>
                    <a:bodyPr/>
                    <a:lstStyle/>
                    <a:p>
                      <a:r>
                        <a:rPr lang="fr-FR" sz="2000" dirty="0" smtClean="0"/>
                        <a:t>=C2 </a:t>
                      </a:r>
                      <a:endParaRPr lang="fr-FR" sz="2000" dirty="0"/>
                    </a:p>
                  </a:txBody>
                  <a:tcPr/>
                </a:tc>
                <a:tc>
                  <a:txBody>
                    <a:bodyPr/>
                    <a:lstStyle/>
                    <a:p>
                      <a:r>
                        <a:rPr lang="fr-FR" sz="2000" dirty="0" smtClean="0"/>
                        <a:t>Utilise la valeur de la cellule C2 </a:t>
                      </a:r>
                      <a:endParaRPr lang="fr-FR" sz="2000" dirty="0"/>
                    </a:p>
                  </a:txBody>
                  <a:tcPr/>
                </a:tc>
              </a:tr>
              <a:tr h="840093">
                <a:tc>
                  <a:txBody>
                    <a:bodyPr/>
                    <a:lstStyle/>
                    <a:p>
                      <a:r>
                        <a:rPr lang="fr-FR" sz="2000" dirty="0" smtClean="0"/>
                        <a:t>=Feuil2!B2 </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Utilise la valeur de la cellule B2 sur la feuille Feuil2 	</a:t>
                      </a:r>
                    </a:p>
                    <a:p>
                      <a:endParaRPr lang="fr-FR" sz="2000" dirty="0"/>
                    </a:p>
                  </a:txBody>
                  <a:tcPr/>
                </a:tc>
              </a:tr>
            </a:tbl>
          </a:graphicData>
        </a:graphic>
      </p:graphicFrame>
      <p:sp>
        <p:nvSpPr>
          <p:cNvPr id="5" name="Rectangle 4"/>
          <p:cNvSpPr/>
          <p:nvPr/>
        </p:nvSpPr>
        <p:spPr>
          <a:xfrm>
            <a:off x="395536" y="2708920"/>
            <a:ext cx="8352928" cy="3108543"/>
          </a:xfrm>
          <a:prstGeom prst="rect">
            <a:avLst/>
          </a:prstGeom>
        </p:spPr>
        <p:txBody>
          <a:bodyPr wrap="square">
            <a:spAutoFit/>
          </a:bodyPr>
          <a:lstStyle/>
          <a:p>
            <a:r>
              <a:rPr lang="fr-FR" sz="2400" dirty="0" smtClean="0">
                <a:solidFill>
                  <a:srgbClr val="000000"/>
                </a:solidFill>
              </a:rPr>
              <a:t>Cliquez </a:t>
            </a:r>
            <a:r>
              <a:rPr lang="fr-FR" sz="2400" dirty="0">
                <a:solidFill>
                  <a:srgbClr val="000000"/>
                </a:solidFill>
              </a:rPr>
              <a:t>sur la cellule dans laquelle vous voulez entrer la formule. </a:t>
            </a:r>
          </a:p>
          <a:p>
            <a:r>
              <a:rPr lang="fr-FR" sz="2400" b="1" dirty="0">
                <a:solidFill>
                  <a:srgbClr val="000000"/>
                </a:solidFill>
              </a:rPr>
              <a:t>- </a:t>
            </a:r>
            <a:r>
              <a:rPr lang="fr-FR" sz="2400" dirty="0">
                <a:solidFill>
                  <a:srgbClr val="000000"/>
                </a:solidFill>
              </a:rPr>
              <a:t>Tapez </a:t>
            </a:r>
            <a:r>
              <a:rPr lang="fr-FR" sz="2800" b="1" dirty="0">
                <a:solidFill>
                  <a:srgbClr val="FF0000"/>
                </a:solidFill>
              </a:rPr>
              <a:t>= </a:t>
            </a:r>
            <a:r>
              <a:rPr lang="fr-FR" sz="2400" dirty="0">
                <a:solidFill>
                  <a:srgbClr val="000000"/>
                </a:solidFill>
              </a:rPr>
              <a:t>(signe égal). </a:t>
            </a:r>
          </a:p>
          <a:p>
            <a:r>
              <a:rPr lang="fr-FR" sz="2400" b="1" dirty="0">
                <a:solidFill>
                  <a:srgbClr val="000000"/>
                </a:solidFill>
              </a:rPr>
              <a:t>- </a:t>
            </a:r>
            <a:r>
              <a:rPr lang="fr-FR" sz="2400" dirty="0">
                <a:solidFill>
                  <a:srgbClr val="000000"/>
                </a:solidFill>
              </a:rPr>
              <a:t>Pour créer une </a:t>
            </a:r>
            <a:r>
              <a:rPr lang="fr-FR" sz="2400" b="1" dirty="0">
                <a:solidFill>
                  <a:srgbClr val="FF0000"/>
                </a:solidFill>
              </a:rPr>
              <a:t>référence</a:t>
            </a:r>
            <a:r>
              <a:rPr lang="fr-FR" sz="2400" dirty="0">
                <a:solidFill>
                  <a:srgbClr val="000000"/>
                </a:solidFill>
              </a:rPr>
              <a:t>, sélectionnez une cellule, une plage de cellules, un emplacement </a:t>
            </a:r>
            <a:r>
              <a:rPr lang="fr-FR" sz="2400" b="1" dirty="0">
                <a:solidFill>
                  <a:srgbClr val="FF0000"/>
                </a:solidFill>
              </a:rPr>
              <a:t>sur une autre feuille de calcul </a:t>
            </a:r>
            <a:r>
              <a:rPr lang="fr-FR" sz="2400" dirty="0">
                <a:solidFill>
                  <a:srgbClr val="000000"/>
                </a:solidFill>
              </a:rPr>
              <a:t>ou un emplacement dans un autre classeur. Vous pouvez faire glisser la bordure de la sélection de cellule pour déplacer la sélection, ou faire glisser le coin de la bordure pour développer la sélection. </a:t>
            </a:r>
          </a:p>
          <a:p>
            <a:r>
              <a:rPr lang="fr-FR" sz="2400" b="1" dirty="0">
                <a:solidFill>
                  <a:srgbClr val="000000"/>
                </a:solidFill>
              </a:rPr>
              <a:t>- </a:t>
            </a:r>
            <a:r>
              <a:rPr lang="fr-FR" sz="2400" dirty="0">
                <a:solidFill>
                  <a:srgbClr val="000000"/>
                </a:solidFill>
              </a:rPr>
              <a:t>Appuyez sur Entrée. </a:t>
            </a:r>
          </a:p>
        </p:txBody>
      </p:sp>
    </p:spTree>
    <p:extLst>
      <p:ext uri="{BB962C8B-B14F-4D97-AF65-F5344CB8AC3E}">
        <p14:creationId xmlns:p14="http://schemas.microsoft.com/office/powerpoint/2010/main" val="2086398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398" y="523578"/>
            <a:ext cx="8229600" cy="1440160"/>
          </a:xfrm>
        </p:spPr>
        <p:txBody>
          <a:bodyPr>
            <a:noAutofit/>
          </a:bodyPr>
          <a:lstStyle/>
          <a:p>
            <a:pPr algn="l"/>
            <a:r>
              <a:rPr lang="fr-FR" sz="2400" b="1" dirty="0"/>
              <a:t>Remarque </a:t>
            </a:r>
            <a:r>
              <a:rPr lang="fr-FR" sz="2400" b="1" dirty="0" smtClean="0"/>
              <a:t>:</a:t>
            </a:r>
            <a:br>
              <a:rPr lang="fr-FR" sz="2400" b="1" dirty="0" smtClean="0"/>
            </a:br>
            <a:r>
              <a:rPr lang="fr-FR" sz="2400" b="1" dirty="0" smtClean="0"/>
              <a:t>   -</a:t>
            </a:r>
            <a:r>
              <a:rPr lang="fr-FR" sz="2400" dirty="0" smtClean="0"/>
              <a:t>Pour </a:t>
            </a:r>
            <a:r>
              <a:rPr lang="fr-FR" sz="2400" dirty="0"/>
              <a:t>l’élaboration d’une formule, utiliser des</a:t>
            </a:r>
            <a:r>
              <a:rPr lang="fr-FR" sz="2400" b="1" dirty="0">
                <a:solidFill>
                  <a:srgbClr val="FF0000"/>
                </a:solidFill>
              </a:rPr>
              <a:t> références </a:t>
            </a:r>
            <a:r>
              <a:rPr lang="fr-FR" sz="2400" dirty="0"/>
              <a:t>de cellules et/ou des constantes</a:t>
            </a:r>
            <a:r>
              <a:rPr lang="fr-FR" sz="2400" dirty="0" smtClean="0"/>
              <a:t>.</a:t>
            </a:r>
            <a:br>
              <a:rPr lang="fr-FR" sz="2400" dirty="0" smtClean="0"/>
            </a:br>
            <a:r>
              <a:rPr lang="fr-FR" sz="2400" dirty="0" smtClean="0"/>
              <a:t>   </a:t>
            </a:r>
            <a:r>
              <a:rPr lang="fr-FR" sz="2400" b="1" dirty="0" smtClean="0"/>
              <a:t>-</a:t>
            </a:r>
            <a:r>
              <a:rPr lang="fr-FR" sz="2400" dirty="0" smtClean="0"/>
              <a:t>Avant </a:t>
            </a:r>
            <a:r>
              <a:rPr lang="fr-FR" sz="2400" dirty="0"/>
              <a:t>de taper la formule, il faut la définir tout en respectant </a:t>
            </a:r>
            <a:r>
              <a:rPr lang="fr-FR" sz="2400" b="1" dirty="0">
                <a:solidFill>
                  <a:srgbClr val="FF0000"/>
                </a:solidFill>
              </a:rPr>
              <a:t>l’ordre d’exécution </a:t>
            </a:r>
            <a:r>
              <a:rPr lang="fr-FR" sz="2400" dirty="0"/>
              <a:t>des opérations en utilisant les parenthèses. </a:t>
            </a:r>
            <a:r>
              <a:rPr lang="fr-FR" sz="2400" dirty="0" smtClean="0"/>
              <a:t/>
            </a:r>
            <a:br>
              <a:rPr lang="fr-FR" sz="2400" dirty="0" smtClean="0"/>
            </a:br>
            <a:r>
              <a:rPr lang="fr-FR" sz="2400" dirty="0"/>
              <a:t/>
            </a:r>
            <a:br>
              <a:rPr lang="fr-FR" sz="2400" dirty="0"/>
            </a:br>
            <a:endParaRPr lang="fr-FR" sz="2400" dirty="0"/>
          </a:p>
        </p:txBody>
      </p:sp>
      <p:sp>
        <p:nvSpPr>
          <p:cNvPr id="3" name="Rectangle 2"/>
          <p:cNvSpPr/>
          <p:nvPr/>
        </p:nvSpPr>
        <p:spPr>
          <a:xfrm>
            <a:off x="179512" y="1988840"/>
            <a:ext cx="8964488" cy="1754326"/>
          </a:xfrm>
          <a:prstGeom prst="rect">
            <a:avLst/>
          </a:prstGeom>
        </p:spPr>
        <p:txBody>
          <a:bodyPr wrap="square">
            <a:spAutoFit/>
          </a:bodyPr>
          <a:lstStyle/>
          <a:p>
            <a:r>
              <a:rPr lang="fr-FR" sz="2400" b="1" cap="all" dirty="0">
                <a:latin typeface="+mj-lt"/>
              </a:rPr>
              <a:t>FONCTION SOMME</a:t>
            </a:r>
          </a:p>
          <a:p>
            <a:r>
              <a:rPr lang="fr-FR" sz="2400" dirty="0">
                <a:solidFill>
                  <a:srgbClr val="34373A"/>
                </a:solidFill>
                <a:latin typeface="+mj-lt"/>
              </a:rPr>
              <a:t>Sélectionnez la cellule où vous souhaitez entrer la somme. Cliquez ensuite sur l'onglet </a:t>
            </a:r>
            <a:r>
              <a:rPr lang="fr-FR" sz="2400" b="1" dirty="0">
                <a:solidFill>
                  <a:srgbClr val="FF0000"/>
                </a:solidFill>
                <a:latin typeface="+mj-lt"/>
              </a:rPr>
              <a:t>« Formules » </a:t>
            </a:r>
            <a:r>
              <a:rPr lang="fr-FR" sz="2400" dirty="0">
                <a:solidFill>
                  <a:srgbClr val="34373A"/>
                </a:solidFill>
                <a:latin typeface="+mj-lt"/>
              </a:rPr>
              <a:t>puis sur </a:t>
            </a:r>
            <a:r>
              <a:rPr lang="fr-FR" sz="2400" b="1" dirty="0">
                <a:solidFill>
                  <a:srgbClr val="FF0000"/>
                </a:solidFill>
                <a:latin typeface="+mj-lt"/>
              </a:rPr>
              <a:t>« Somme automatique »</a:t>
            </a:r>
            <a:r>
              <a:rPr lang="fr-FR" sz="2400" b="1" dirty="0">
                <a:solidFill>
                  <a:srgbClr val="34373A"/>
                </a:solidFill>
                <a:latin typeface="+mj-lt"/>
              </a:rPr>
              <a:t>.</a:t>
            </a:r>
          </a:p>
          <a:p>
            <a:r>
              <a:rPr lang="fr-FR" dirty="0"/>
              <a:t/>
            </a:r>
            <a:br>
              <a:rPr lang="fr-FR" dirty="0"/>
            </a:br>
            <a:endParaRPr lang="fr-FR" dirty="0"/>
          </a:p>
        </p:txBody>
      </p:sp>
      <p:pic>
        <p:nvPicPr>
          <p:cNvPr id="4" name="Image 3"/>
          <p:cNvPicPr>
            <a:picLocks noChangeAspect="1"/>
          </p:cNvPicPr>
          <p:nvPr/>
        </p:nvPicPr>
        <p:blipFill>
          <a:blip r:embed="rId2"/>
          <a:stretch>
            <a:fillRect/>
          </a:stretch>
        </p:blipFill>
        <p:spPr>
          <a:xfrm>
            <a:off x="146398" y="3185592"/>
            <a:ext cx="7233914" cy="3672408"/>
          </a:xfrm>
          <a:prstGeom prst="rect">
            <a:avLst/>
          </a:prstGeom>
        </p:spPr>
      </p:pic>
    </p:spTree>
    <p:extLst>
      <p:ext uri="{BB962C8B-B14F-4D97-AF65-F5344CB8AC3E}">
        <p14:creationId xmlns:p14="http://schemas.microsoft.com/office/powerpoint/2010/main" val="4047444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912" y="548680"/>
            <a:ext cx="8229600" cy="1143000"/>
          </a:xfrm>
        </p:spPr>
        <p:txBody>
          <a:bodyPr>
            <a:noAutofit/>
          </a:bodyPr>
          <a:lstStyle/>
          <a:p>
            <a:pPr algn="l"/>
            <a:r>
              <a:rPr lang="fr-FR" sz="2400" dirty="0">
                <a:latin typeface="+mn-lt"/>
              </a:rPr>
              <a:t>Sélectionnez ensuite la </a:t>
            </a:r>
            <a:r>
              <a:rPr lang="fr-FR" sz="2400" b="1" dirty="0">
                <a:solidFill>
                  <a:srgbClr val="FF0000"/>
                </a:solidFill>
                <a:latin typeface="+mn-lt"/>
              </a:rPr>
              <a:t>plage de cellule </a:t>
            </a:r>
            <a:r>
              <a:rPr lang="fr-FR" sz="2400" dirty="0">
                <a:latin typeface="+mn-lt"/>
              </a:rPr>
              <a:t>dont vous souhaitez obtenir </a:t>
            </a:r>
            <a:r>
              <a:rPr lang="fr-FR" sz="2400" b="1" dirty="0">
                <a:solidFill>
                  <a:srgbClr val="FF0000"/>
                </a:solidFill>
                <a:latin typeface="+mn-lt"/>
              </a:rPr>
              <a:t>la somme </a:t>
            </a:r>
            <a:r>
              <a:rPr lang="fr-FR" sz="2400" dirty="0">
                <a:latin typeface="+mn-lt"/>
              </a:rPr>
              <a:t>(dans le cas présent, la sélection proposée par Excel est la bonne).</a:t>
            </a:r>
          </a:p>
        </p:txBody>
      </p:sp>
      <p:pic>
        <p:nvPicPr>
          <p:cNvPr id="4" name="Espace réservé du contenu 3"/>
          <p:cNvPicPr>
            <a:picLocks noGrp="1" noChangeAspect="1"/>
          </p:cNvPicPr>
          <p:nvPr>
            <p:ph idx="1"/>
          </p:nvPr>
        </p:nvPicPr>
        <p:blipFill>
          <a:blip r:embed="rId2"/>
          <a:stretch>
            <a:fillRect/>
          </a:stretch>
        </p:blipFill>
        <p:spPr>
          <a:xfrm>
            <a:off x="426912" y="1844824"/>
            <a:ext cx="8033519" cy="4104456"/>
          </a:xfrm>
          <a:prstGeom prst="rect">
            <a:avLst/>
          </a:prstGeom>
        </p:spPr>
      </p:pic>
    </p:spTree>
    <p:extLst>
      <p:ext uri="{BB962C8B-B14F-4D97-AF65-F5344CB8AC3E}">
        <p14:creationId xmlns:p14="http://schemas.microsoft.com/office/powerpoint/2010/main" val="1172868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298"/>
            <a:ext cx="9144000" cy="796908"/>
          </a:xfrm>
        </p:spPr>
        <p:txBody>
          <a:bodyPr>
            <a:normAutofit/>
          </a:bodyPr>
          <a:lstStyle/>
          <a:p>
            <a:pPr algn="l"/>
            <a:r>
              <a:rPr lang="fr-FR" sz="3200" b="1" dirty="0" smtClean="0"/>
              <a:t>4/ </a:t>
            </a:r>
            <a:r>
              <a:rPr lang="fr-FR" sz="3200" b="1" dirty="0"/>
              <a:t>L’organisation d’un </a:t>
            </a:r>
            <a:r>
              <a:rPr lang="fr-FR" sz="3200" b="1" dirty="0" smtClean="0"/>
              <a:t>fichier Excel</a:t>
            </a:r>
            <a:endParaRPr lang="fr-FR" sz="3200" dirty="0"/>
          </a:p>
        </p:txBody>
      </p:sp>
      <p:sp>
        <p:nvSpPr>
          <p:cNvPr id="3" name="Espace réservé du contenu 2"/>
          <p:cNvSpPr>
            <a:spLocks noGrp="1"/>
          </p:cNvSpPr>
          <p:nvPr>
            <p:ph idx="1"/>
          </p:nvPr>
        </p:nvSpPr>
        <p:spPr>
          <a:xfrm>
            <a:off x="182880" y="805862"/>
            <a:ext cx="8778240" cy="5760000"/>
          </a:xfrm>
        </p:spPr>
        <p:txBody>
          <a:bodyPr>
            <a:normAutofit/>
          </a:bodyPr>
          <a:lstStyle/>
          <a:p>
            <a:pPr marL="461963" indent="-236538" algn="just">
              <a:buFontTx/>
              <a:buChar char="-"/>
            </a:pPr>
            <a:r>
              <a:rPr lang="fr-FR" sz="2400" dirty="0" smtClean="0"/>
              <a:t>Un </a:t>
            </a:r>
            <a:r>
              <a:rPr lang="fr-FR" sz="2400" b="1" dirty="0" smtClean="0"/>
              <a:t>Fichier</a:t>
            </a:r>
            <a:r>
              <a:rPr lang="fr-FR" sz="2400" dirty="0" smtClean="0"/>
              <a:t> ou un </a:t>
            </a:r>
            <a:r>
              <a:rPr lang="fr-FR" sz="2400" b="1" dirty="0" smtClean="0"/>
              <a:t>Document</a:t>
            </a:r>
            <a:r>
              <a:rPr lang="fr-FR" sz="2400" dirty="0" smtClean="0"/>
              <a:t> Excel s’appelle « </a:t>
            </a:r>
            <a:r>
              <a:rPr lang="fr-FR" sz="2800" b="1" dirty="0" smtClean="0">
                <a:solidFill>
                  <a:srgbClr val="0000FF"/>
                </a:solidFill>
              </a:rPr>
              <a:t>Classeur</a:t>
            </a:r>
            <a:r>
              <a:rPr lang="fr-FR" sz="2400" dirty="0" smtClean="0"/>
              <a:t> ».</a:t>
            </a:r>
          </a:p>
          <a:p>
            <a:pPr marL="461963" indent="-236538" algn="just">
              <a:buFontTx/>
              <a:buChar char="-"/>
            </a:pPr>
            <a:r>
              <a:rPr lang="fr-FR" sz="2400" dirty="0" smtClean="0"/>
              <a:t>Un </a:t>
            </a:r>
            <a:r>
              <a:rPr lang="fr-FR" sz="2400" b="1" dirty="0" smtClean="0">
                <a:solidFill>
                  <a:srgbClr val="0000FF"/>
                </a:solidFill>
              </a:rPr>
              <a:t>Classeur</a:t>
            </a:r>
            <a:r>
              <a:rPr lang="fr-FR" sz="2400" dirty="0" smtClean="0"/>
              <a:t> ou un </a:t>
            </a:r>
            <a:r>
              <a:rPr lang="fr-FR" sz="2400" b="1" dirty="0" smtClean="0"/>
              <a:t>Fichier</a:t>
            </a:r>
            <a:r>
              <a:rPr lang="fr-FR" sz="2400" dirty="0" smtClean="0"/>
              <a:t> Excel a l’extension « </a:t>
            </a:r>
            <a:r>
              <a:rPr lang="fr-FR" sz="2400" b="1" dirty="0" smtClean="0">
                <a:solidFill>
                  <a:schemeClr val="accent6">
                    <a:lumMod val="75000"/>
                  </a:schemeClr>
                </a:solidFill>
              </a:rPr>
              <a:t>.xls </a:t>
            </a:r>
            <a:r>
              <a:rPr lang="fr-FR" sz="2400" dirty="0" smtClean="0"/>
              <a:t>» ou « </a:t>
            </a:r>
            <a:r>
              <a:rPr lang="fr-FR" sz="2400" b="1" dirty="0" smtClean="0">
                <a:solidFill>
                  <a:schemeClr val="accent6">
                    <a:lumMod val="75000"/>
                  </a:schemeClr>
                </a:solidFill>
              </a:rPr>
              <a:t>.xlsx </a:t>
            </a:r>
            <a:r>
              <a:rPr lang="fr-FR" sz="2400" dirty="0" smtClean="0"/>
              <a:t>»</a:t>
            </a:r>
          </a:p>
        </p:txBody>
      </p:sp>
      <p:pic>
        <p:nvPicPr>
          <p:cNvPr id="8" name="Picture 3"/>
          <p:cNvPicPr>
            <a:picLocks noChangeAspect="1" noChangeArrowheads="1"/>
          </p:cNvPicPr>
          <p:nvPr/>
        </p:nvPicPr>
        <p:blipFill>
          <a:blip r:embed="rId2"/>
          <a:srcRect/>
          <a:stretch>
            <a:fillRect/>
          </a:stretch>
        </p:blipFill>
        <p:spPr bwMode="auto">
          <a:xfrm>
            <a:off x="393192" y="1796198"/>
            <a:ext cx="8357616" cy="4776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pPr algn="l"/>
            <a:r>
              <a:rPr lang="fr-FR" sz="2400" dirty="0"/>
              <a:t>La somme des cellules </a:t>
            </a:r>
            <a:r>
              <a:rPr lang="fr-FR" sz="2400" b="1" dirty="0">
                <a:solidFill>
                  <a:srgbClr val="FF0000"/>
                </a:solidFill>
              </a:rPr>
              <a:t>D2</a:t>
            </a:r>
            <a:r>
              <a:rPr lang="fr-FR" sz="2400" dirty="0"/>
              <a:t> à </a:t>
            </a:r>
            <a:r>
              <a:rPr lang="fr-FR" sz="2400" b="1" dirty="0">
                <a:solidFill>
                  <a:srgbClr val="FF0000"/>
                </a:solidFill>
              </a:rPr>
              <a:t>D6 </a:t>
            </a:r>
            <a:r>
              <a:rPr lang="fr-FR" sz="2400" dirty="0"/>
              <a:t>a bien été calculée.</a:t>
            </a:r>
          </a:p>
        </p:txBody>
      </p:sp>
      <p:pic>
        <p:nvPicPr>
          <p:cNvPr id="4" name="Espace réservé du contenu 3"/>
          <p:cNvPicPr>
            <a:picLocks noGrp="1" noChangeAspect="1"/>
          </p:cNvPicPr>
          <p:nvPr>
            <p:ph idx="1"/>
          </p:nvPr>
        </p:nvPicPr>
        <p:blipFill>
          <a:blip r:embed="rId2"/>
          <a:stretch>
            <a:fillRect/>
          </a:stretch>
        </p:blipFill>
        <p:spPr>
          <a:xfrm>
            <a:off x="457200" y="836712"/>
            <a:ext cx="6923112" cy="4070796"/>
          </a:xfrm>
          <a:prstGeom prst="rect">
            <a:avLst/>
          </a:prstGeom>
        </p:spPr>
      </p:pic>
    </p:spTree>
    <p:extLst>
      <p:ext uri="{BB962C8B-B14F-4D97-AF65-F5344CB8AC3E}">
        <p14:creationId xmlns:p14="http://schemas.microsoft.com/office/powerpoint/2010/main" val="3036862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8229600" cy="1368152"/>
          </a:xfrm>
        </p:spPr>
        <p:txBody>
          <a:bodyPr>
            <a:normAutofit fontScale="90000"/>
          </a:bodyPr>
          <a:lstStyle/>
          <a:p>
            <a:pPr algn="l"/>
            <a:r>
              <a:rPr lang="fr-FR" sz="2700" b="1" cap="all" dirty="0">
                <a:latin typeface="+mn-lt"/>
              </a:rPr>
              <a:t>FONCTION MOYENNE</a:t>
            </a:r>
            <a:r>
              <a:rPr lang="fr-FR" sz="2700" cap="all" dirty="0">
                <a:latin typeface="+mn-lt"/>
              </a:rPr>
              <a:t/>
            </a:r>
            <a:br>
              <a:rPr lang="fr-FR" sz="2700" cap="all" dirty="0">
                <a:latin typeface="+mn-lt"/>
              </a:rPr>
            </a:br>
            <a:r>
              <a:rPr lang="fr-FR" sz="2700" dirty="0">
                <a:latin typeface="+mn-lt"/>
              </a:rPr>
              <a:t>Il existe différents raccourcis dans l'onglet </a:t>
            </a:r>
            <a:r>
              <a:rPr lang="fr-FR" sz="2700" b="1" dirty="0">
                <a:solidFill>
                  <a:srgbClr val="FF0000"/>
                </a:solidFill>
                <a:latin typeface="+mn-lt"/>
              </a:rPr>
              <a:t>« Formules » </a:t>
            </a:r>
            <a:r>
              <a:rPr lang="fr-FR" sz="2700" dirty="0">
                <a:latin typeface="+mn-lt"/>
              </a:rPr>
              <a:t>pour insérer une </a:t>
            </a:r>
            <a:r>
              <a:rPr lang="fr-FR" sz="2700" b="1" dirty="0">
                <a:solidFill>
                  <a:srgbClr val="FF0000"/>
                </a:solidFill>
                <a:latin typeface="+mn-lt"/>
              </a:rPr>
              <a:t>fonction</a:t>
            </a:r>
            <a:r>
              <a:rPr lang="fr-FR" sz="2700" dirty="0">
                <a:latin typeface="+mn-lt"/>
              </a:rPr>
              <a:t>. Cette fois-ci, nous allons insérer la fonction sans utiliser l'un de ces raccourcis ...</a:t>
            </a:r>
            <a:br>
              <a:rPr lang="fr-FR" sz="2700" dirty="0">
                <a:latin typeface="+mn-lt"/>
              </a:rPr>
            </a:br>
            <a:r>
              <a:rPr lang="fr-FR" sz="2700" dirty="0">
                <a:latin typeface="+mn-lt"/>
              </a:rPr>
              <a:t>Sélectionnez la cellule où vous souhaitez insérer </a:t>
            </a:r>
            <a:r>
              <a:rPr lang="fr-FR" sz="2700" b="1" dirty="0">
                <a:solidFill>
                  <a:srgbClr val="FF0000"/>
                </a:solidFill>
                <a:latin typeface="+mn-lt"/>
              </a:rPr>
              <a:t>la moyenne </a:t>
            </a:r>
            <a:r>
              <a:rPr lang="fr-FR" sz="2700" dirty="0">
                <a:latin typeface="+mn-lt"/>
              </a:rPr>
              <a:t>et cliquez sur « Insérer une fonction »</a:t>
            </a:r>
            <a:r>
              <a:rPr lang="fr-FR" dirty="0"/>
              <a:t>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611560" y="2492896"/>
            <a:ext cx="6192688" cy="4365104"/>
          </a:xfrm>
          <a:prstGeom prst="rect">
            <a:avLst/>
          </a:prstGeom>
        </p:spPr>
      </p:pic>
    </p:spTree>
    <p:extLst>
      <p:ext uri="{BB962C8B-B14F-4D97-AF65-F5344CB8AC3E}">
        <p14:creationId xmlns:p14="http://schemas.microsoft.com/office/powerpoint/2010/main" val="330096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pPr marL="342900" indent="-342900" algn="l">
              <a:buFont typeface="Wingdings" panose="05000000000000000000" pitchFamily="2" charset="2"/>
              <a:buChar char="Ø"/>
            </a:pPr>
            <a:r>
              <a:rPr lang="fr-FR" sz="2400" dirty="0"/>
              <a:t>Recherchez et sélectionnez la fonction </a:t>
            </a:r>
            <a:r>
              <a:rPr lang="fr-FR" sz="2400" b="1" dirty="0">
                <a:solidFill>
                  <a:srgbClr val="FF0000"/>
                </a:solidFill>
              </a:rPr>
              <a:t>« MOYENNE » </a:t>
            </a:r>
            <a:r>
              <a:rPr lang="fr-FR" sz="2400" dirty="0"/>
              <a:t>:</a:t>
            </a:r>
          </a:p>
        </p:txBody>
      </p:sp>
      <p:pic>
        <p:nvPicPr>
          <p:cNvPr id="5" name="Espace réservé du contenu 4"/>
          <p:cNvPicPr>
            <a:picLocks noGrp="1" noChangeAspect="1"/>
          </p:cNvPicPr>
          <p:nvPr>
            <p:ph idx="1"/>
          </p:nvPr>
        </p:nvPicPr>
        <p:blipFill>
          <a:blip r:embed="rId2"/>
          <a:stretch>
            <a:fillRect/>
          </a:stretch>
        </p:blipFill>
        <p:spPr>
          <a:xfrm>
            <a:off x="457200" y="764704"/>
            <a:ext cx="6707088" cy="4235127"/>
          </a:xfrm>
          <a:prstGeom prst="rect">
            <a:avLst/>
          </a:prstGeom>
        </p:spPr>
      </p:pic>
      <p:sp>
        <p:nvSpPr>
          <p:cNvPr id="6" name="Rectangle 5"/>
          <p:cNvSpPr/>
          <p:nvPr/>
        </p:nvSpPr>
        <p:spPr>
          <a:xfrm>
            <a:off x="452636" y="5166731"/>
            <a:ext cx="7287716" cy="461665"/>
          </a:xfrm>
          <a:prstGeom prst="rect">
            <a:avLst/>
          </a:prstGeom>
        </p:spPr>
        <p:txBody>
          <a:bodyPr wrap="square">
            <a:spAutoFit/>
          </a:bodyPr>
          <a:lstStyle/>
          <a:p>
            <a:pPr marL="342900" indent="-342900">
              <a:buFont typeface="Wingdings" panose="05000000000000000000" pitchFamily="2" charset="2"/>
              <a:buChar char="Ø"/>
            </a:pPr>
            <a:r>
              <a:rPr lang="fr-FR" sz="2400" dirty="0"/>
              <a:t>Appuyez sur OK. La fenêtre de la fonction </a:t>
            </a:r>
            <a:r>
              <a:rPr lang="fr-FR" sz="2400" dirty="0" smtClean="0"/>
              <a:t>s'ouvre.</a:t>
            </a:r>
            <a:endParaRPr lang="fr-FR" sz="2400" dirty="0"/>
          </a:p>
        </p:txBody>
      </p:sp>
    </p:spTree>
    <p:extLst>
      <p:ext uri="{BB962C8B-B14F-4D97-AF65-F5344CB8AC3E}">
        <p14:creationId xmlns:p14="http://schemas.microsoft.com/office/powerpoint/2010/main" val="793495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342900" indent="-342900" algn="l">
              <a:buFont typeface="Wingdings" panose="05000000000000000000" pitchFamily="2" charset="2"/>
              <a:buChar char="Ø"/>
            </a:pPr>
            <a:r>
              <a:rPr lang="fr-FR" sz="2400" dirty="0">
                <a:latin typeface="+mn-lt"/>
              </a:rPr>
              <a:t>Sélectionnez </a:t>
            </a:r>
            <a:r>
              <a:rPr lang="fr-FR" sz="2400" b="1" dirty="0">
                <a:solidFill>
                  <a:srgbClr val="FF0000"/>
                </a:solidFill>
                <a:latin typeface="+mn-lt"/>
              </a:rPr>
              <a:t>la plage de cellules </a:t>
            </a:r>
            <a:r>
              <a:rPr lang="fr-FR" sz="2400" dirty="0">
                <a:latin typeface="+mn-lt"/>
              </a:rPr>
              <a:t>à utiliser pour calculer la </a:t>
            </a:r>
            <a:r>
              <a:rPr lang="fr-FR" sz="2400" b="1" dirty="0">
                <a:solidFill>
                  <a:srgbClr val="FF0000"/>
                </a:solidFill>
                <a:latin typeface="+mn-lt"/>
              </a:rPr>
              <a:t>moyenne.</a:t>
            </a:r>
          </a:p>
        </p:txBody>
      </p:sp>
      <p:pic>
        <p:nvPicPr>
          <p:cNvPr id="4" name="Espace réservé du contenu 3"/>
          <p:cNvPicPr>
            <a:picLocks noGrp="1" noChangeAspect="1"/>
          </p:cNvPicPr>
          <p:nvPr>
            <p:ph idx="1"/>
          </p:nvPr>
        </p:nvPicPr>
        <p:blipFill>
          <a:blip r:embed="rId2"/>
          <a:stretch>
            <a:fillRect/>
          </a:stretch>
        </p:blipFill>
        <p:spPr>
          <a:xfrm>
            <a:off x="323528" y="1196752"/>
            <a:ext cx="7992888" cy="5544616"/>
          </a:xfrm>
          <a:prstGeom prst="rect">
            <a:avLst/>
          </a:prstGeom>
        </p:spPr>
      </p:pic>
    </p:spTree>
    <p:extLst>
      <p:ext uri="{BB962C8B-B14F-4D97-AF65-F5344CB8AC3E}">
        <p14:creationId xmlns:p14="http://schemas.microsoft.com/office/powerpoint/2010/main" val="3796994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pPr algn="l"/>
            <a:r>
              <a:rPr lang="fr-FR" sz="2400" dirty="0">
                <a:latin typeface="+mn-lt"/>
              </a:rPr>
              <a:t>Vous obtenez :</a:t>
            </a:r>
          </a:p>
        </p:txBody>
      </p:sp>
      <p:pic>
        <p:nvPicPr>
          <p:cNvPr id="4" name="Espace réservé du contenu 3"/>
          <p:cNvPicPr>
            <a:picLocks noGrp="1" noChangeAspect="1"/>
          </p:cNvPicPr>
          <p:nvPr>
            <p:ph idx="1"/>
          </p:nvPr>
        </p:nvPicPr>
        <p:blipFill>
          <a:blip r:embed="rId2"/>
          <a:stretch>
            <a:fillRect/>
          </a:stretch>
        </p:blipFill>
        <p:spPr>
          <a:xfrm>
            <a:off x="438944" y="764704"/>
            <a:ext cx="6768752" cy="4267770"/>
          </a:xfrm>
          <a:prstGeom prst="rect">
            <a:avLst/>
          </a:prstGeom>
        </p:spPr>
      </p:pic>
    </p:spTree>
    <p:extLst>
      <p:ext uri="{BB962C8B-B14F-4D97-AF65-F5344CB8AC3E}">
        <p14:creationId xmlns:p14="http://schemas.microsoft.com/office/powerpoint/2010/main" val="2390714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490066"/>
          </a:xfrm>
        </p:spPr>
        <p:txBody>
          <a:bodyPr>
            <a:normAutofit fontScale="90000"/>
          </a:bodyPr>
          <a:lstStyle/>
          <a:p>
            <a:pPr marL="342900" indent="-342900" algn="l">
              <a:buFont typeface="Wingdings" panose="05000000000000000000" pitchFamily="2" charset="2"/>
              <a:buChar char="Ø"/>
            </a:pPr>
            <a:r>
              <a:rPr lang="fr-FR" sz="2400" b="1" cap="all" dirty="0"/>
              <a:t>FONCTION </a:t>
            </a:r>
            <a:r>
              <a:rPr lang="fr-FR" sz="2400" b="1" cap="all" dirty="0" smtClean="0"/>
              <a:t>SI</a:t>
            </a:r>
            <a:br>
              <a:rPr lang="fr-FR" sz="2400" b="1" cap="all" dirty="0" smtClean="0"/>
            </a:br>
            <a:r>
              <a:rPr lang="fr-FR" sz="2700" dirty="0"/>
              <a:t>Cliquez sur </a:t>
            </a:r>
            <a:r>
              <a:rPr lang="fr-FR" sz="2700" b="1" dirty="0">
                <a:solidFill>
                  <a:srgbClr val="FF0000"/>
                </a:solidFill>
              </a:rPr>
              <a:t>« Insérer une fonction » </a:t>
            </a:r>
            <a:r>
              <a:rPr lang="fr-FR" sz="2700" dirty="0"/>
              <a:t>et sélectionnez la </a:t>
            </a:r>
            <a:r>
              <a:rPr lang="fr-FR" sz="2700" b="1" dirty="0">
                <a:solidFill>
                  <a:srgbClr val="FF0000"/>
                </a:solidFill>
              </a:rPr>
              <a:t>fonction SI</a:t>
            </a:r>
            <a:r>
              <a:rPr lang="fr-FR" sz="2700" dirty="0"/>
              <a:t>.</a:t>
            </a:r>
            <a:r>
              <a:rPr lang="fr-FR" sz="2000" dirty="0"/>
              <a:t/>
            </a:r>
            <a:br>
              <a:rPr lang="fr-FR" sz="2000" dirty="0"/>
            </a:br>
            <a:r>
              <a:rPr lang="fr-FR" sz="2000" dirty="0"/>
              <a:t/>
            </a:r>
            <a:br>
              <a:rPr lang="fr-FR" sz="2000" dirty="0"/>
            </a:br>
            <a:endParaRPr lang="fr-FR" sz="2400" b="1" cap="all" dirty="0"/>
          </a:p>
        </p:txBody>
      </p:sp>
      <p:pic>
        <p:nvPicPr>
          <p:cNvPr id="5" name="Espace réservé du contenu 4"/>
          <p:cNvPicPr>
            <a:picLocks noGrp="1" noChangeAspect="1"/>
          </p:cNvPicPr>
          <p:nvPr>
            <p:ph idx="1"/>
          </p:nvPr>
        </p:nvPicPr>
        <p:blipFill>
          <a:blip r:embed="rId2"/>
          <a:stretch>
            <a:fillRect/>
          </a:stretch>
        </p:blipFill>
        <p:spPr>
          <a:xfrm>
            <a:off x="457200" y="980728"/>
            <a:ext cx="7643192" cy="5760640"/>
          </a:xfrm>
          <a:prstGeom prst="rect">
            <a:avLst/>
          </a:prstGeom>
        </p:spPr>
      </p:pic>
    </p:spTree>
    <p:extLst>
      <p:ext uri="{BB962C8B-B14F-4D97-AF65-F5344CB8AC3E}">
        <p14:creationId xmlns:p14="http://schemas.microsoft.com/office/powerpoint/2010/main" val="4074700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5" y="1412776"/>
            <a:ext cx="8229600" cy="1143000"/>
          </a:xfrm>
        </p:spPr>
        <p:txBody>
          <a:bodyPr>
            <a:normAutofit fontScale="90000"/>
          </a:bodyPr>
          <a:lstStyle/>
          <a:p>
            <a:pPr algn="l"/>
            <a:r>
              <a:rPr lang="fr-FR" sz="2700" dirty="0"/>
              <a:t>Dans ce cas, le but est d’afficher « Oui » si le résultat est plus grand que 10 et « Non » si ce n’est pas le cas</a:t>
            </a:r>
            <a:r>
              <a:rPr lang="fr-FR" sz="2700" dirty="0" smtClean="0"/>
              <a:t>.</a:t>
            </a:r>
            <a:r>
              <a:rPr lang="fr-FR" sz="2700" dirty="0"/>
              <a:t/>
            </a:r>
            <a:br>
              <a:rPr lang="fr-FR" sz="2700" dirty="0"/>
            </a:br>
            <a:r>
              <a:rPr lang="fr-FR" sz="2700" b="1" dirty="0" smtClean="0">
                <a:solidFill>
                  <a:srgbClr val="FF0000"/>
                </a:solidFill>
              </a:rPr>
              <a:t>Le</a:t>
            </a:r>
            <a:r>
              <a:rPr lang="fr-FR" sz="2700" b="1" dirty="0">
                <a:solidFill>
                  <a:srgbClr val="FF0000"/>
                </a:solidFill>
              </a:rPr>
              <a:t> test logique </a:t>
            </a:r>
            <a:r>
              <a:rPr lang="fr-FR" sz="2700" dirty="0"/>
              <a:t>va permettre de savoir si la fonction doit afficher « Oui » ou « Non ».</a:t>
            </a:r>
            <a:br>
              <a:rPr lang="fr-FR" sz="2700" dirty="0"/>
            </a:br>
            <a:r>
              <a:rPr lang="fr-FR" sz="2700" dirty="0"/>
              <a:t>Test logique : </a:t>
            </a:r>
            <a:r>
              <a:rPr lang="fr-FR" sz="2700" b="1" dirty="0">
                <a:solidFill>
                  <a:srgbClr val="FF0000"/>
                </a:solidFill>
              </a:rPr>
              <a:t>D2&gt;10</a:t>
            </a:r>
            <a:r>
              <a:rPr lang="fr-FR" sz="2700" dirty="0"/>
              <a:t> (dans ce cas, on demande si D2 est plus grand que 10)</a:t>
            </a:r>
            <a:br>
              <a:rPr lang="fr-FR" sz="2700" dirty="0"/>
            </a:br>
            <a:r>
              <a:rPr lang="fr-FR" sz="2700" dirty="0"/>
              <a:t>Si c’est </a:t>
            </a:r>
            <a:r>
              <a:rPr lang="fr-FR" sz="2700" b="1" dirty="0">
                <a:solidFill>
                  <a:srgbClr val="FF0000"/>
                </a:solidFill>
              </a:rPr>
              <a:t>vrai</a:t>
            </a:r>
            <a:r>
              <a:rPr lang="fr-FR" sz="2700" dirty="0"/>
              <a:t>, la fonction affiche « Oui ».</a:t>
            </a:r>
            <a:br>
              <a:rPr lang="fr-FR" sz="2700" dirty="0"/>
            </a:br>
            <a:r>
              <a:rPr lang="fr-FR" sz="2700" dirty="0"/>
              <a:t>Si c’est </a:t>
            </a:r>
            <a:r>
              <a:rPr lang="fr-FR" sz="2700" b="1" dirty="0">
                <a:solidFill>
                  <a:srgbClr val="FF0000"/>
                </a:solidFill>
              </a:rPr>
              <a:t>faux</a:t>
            </a:r>
            <a:r>
              <a:rPr lang="fr-FR" sz="2700" dirty="0"/>
              <a:t>, la fonction affiche « Non ».</a:t>
            </a:r>
            <a:br>
              <a:rPr lang="fr-FR" sz="2700" dirty="0"/>
            </a:br>
            <a:r>
              <a:rPr lang="fr-FR" sz="2700" dirty="0"/>
              <a:t>Entrez les différentes valeurs et validez.</a:t>
            </a:r>
            <a:br>
              <a:rPr lang="fr-FR" sz="2700"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971600" y="3513931"/>
            <a:ext cx="7128791" cy="3344069"/>
          </a:xfrm>
          <a:prstGeom prst="rect">
            <a:avLst/>
          </a:prstGeom>
        </p:spPr>
      </p:pic>
    </p:spTree>
    <p:extLst>
      <p:ext uri="{BB962C8B-B14F-4D97-AF65-F5344CB8AC3E}">
        <p14:creationId xmlns:p14="http://schemas.microsoft.com/office/powerpoint/2010/main" val="1350083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692696"/>
            <a:ext cx="8228459" cy="634082"/>
          </a:xfrm>
        </p:spPr>
        <p:txBody>
          <a:bodyPr>
            <a:noAutofit/>
          </a:bodyPr>
          <a:lstStyle/>
          <a:p>
            <a:pPr marL="342900" indent="-342900" algn="l">
              <a:buFont typeface="Wingdings" panose="05000000000000000000" pitchFamily="2" charset="2"/>
              <a:buChar char="Ø"/>
            </a:pPr>
            <a:r>
              <a:rPr lang="fr-FR" sz="2400" dirty="0"/>
              <a:t>Si l'une des valeurs est du texte, il est nécessaire de la mettre entre guillemets (exemple : "Oui</a:t>
            </a:r>
            <a:r>
              <a:rPr lang="fr-FR" sz="2400" dirty="0" smtClean="0"/>
              <a:t>").</a:t>
            </a:r>
            <a:r>
              <a:rPr lang="fr-FR" sz="2400" dirty="0"/>
              <a:t> </a:t>
            </a:r>
            <a:r>
              <a:rPr lang="fr-FR" sz="2400" dirty="0" smtClean="0"/>
              <a:t/>
            </a:r>
            <a:br>
              <a:rPr lang="fr-FR" sz="2400" dirty="0" smtClean="0"/>
            </a:br>
            <a:r>
              <a:rPr lang="fr-FR" sz="2400" dirty="0" smtClean="0"/>
              <a:t>    Un </a:t>
            </a:r>
            <a:r>
              <a:rPr lang="fr-FR" sz="2400" dirty="0"/>
              <a:t>« Oui » est alors affiché en E2.</a:t>
            </a:r>
            <a:br>
              <a:rPr lang="fr-FR" sz="2400" dirty="0"/>
            </a:br>
            <a:r>
              <a:rPr lang="fr-FR" sz="2400" dirty="0"/>
              <a:t>Maintenant faites une </a:t>
            </a:r>
            <a:r>
              <a:rPr lang="fr-FR" sz="2400" b="1" dirty="0">
                <a:solidFill>
                  <a:srgbClr val="FF0000"/>
                </a:solidFill>
              </a:rPr>
              <a:t>recopie incrémentée </a:t>
            </a:r>
            <a:r>
              <a:rPr lang="fr-FR" sz="2400" dirty="0"/>
              <a:t>jusqu’à la cellule E6.</a:t>
            </a:r>
            <a:br>
              <a:rPr lang="fr-FR" sz="2400" dirty="0"/>
            </a:br>
            <a:endParaRPr lang="fr-FR" sz="2400" dirty="0"/>
          </a:p>
        </p:txBody>
      </p:sp>
      <p:pic>
        <p:nvPicPr>
          <p:cNvPr id="4" name="Espace réservé du contenu 3"/>
          <p:cNvPicPr>
            <a:picLocks noGrp="1" noChangeAspect="1"/>
          </p:cNvPicPr>
          <p:nvPr>
            <p:ph idx="1"/>
          </p:nvPr>
        </p:nvPicPr>
        <p:blipFill>
          <a:blip r:embed="rId2"/>
          <a:stretch>
            <a:fillRect/>
          </a:stretch>
        </p:blipFill>
        <p:spPr>
          <a:xfrm>
            <a:off x="827584" y="1601393"/>
            <a:ext cx="5885135" cy="2664296"/>
          </a:xfrm>
          <a:prstGeom prst="rect">
            <a:avLst/>
          </a:prstGeom>
        </p:spPr>
      </p:pic>
      <p:sp>
        <p:nvSpPr>
          <p:cNvPr id="5" name="Rectangle 4"/>
          <p:cNvSpPr/>
          <p:nvPr/>
        </p:nvSpPr>
        <p:spPr>
          <a:xfrm>
            <a:off x="0" y="4265689"/>
            <a:ext cx="8964488" cy="2677656"/>
          </a:xfrm>
          <a:prstGeom prst="rect">
            <a:avLst/>
          </a:prstGeom>
        </p:spPr>
        <p:txBody>
          <a:bodyPr wrap="square">
            <a:spAutoFit/>
          </a:bodyPr>
          <a:lstStyle/>
          <a:p>
            <a:pPr marL="342900" indent="-342900">
              <a:buFont typeface="Wingdings" panose="05000000000000000000" pitchFamily="2" charset="2"/>
              <a:buChar char="Ø"/>
            </a:pPr>
            <a:r>
              <a:rPr lang="fr-FR" sz="2400" dirty="0">
                <a:solidFill>
                  <a:srgbClr val="34373A"/>
                </a:solidFill>
              </a:rPr>
              <a:t>Maintenant, si l'on veut </a:t>
            </a:r>
            <a:r>
              <a:rPr lang="fr-FR" sz="2400" b="1" dirty="0">
                <a:solidFill>
                  <a:srgbClr val="FF0000"/>
                </a:solidFill>
              </a:rPr>
              <a:t>changer</a:t>
            </a:r>
            <a:r>
              <a:rPr lang="fr-FR" sz="2400" dirty="0">
                <a:solidFill>
                  <a:srgbClr val="34373A"/>
                </a:solidFill>
              </a:rPr>
              <a:t> la valeur limite de 10 (pour déterminer si c'est « Oui » ou « Non » qui doit être affiché), il va falloir </a:t>
            </a:r>
            <a:r>
              <a:rPr lang="fr-FR" sz="2400" b="1" dirty="0">
                <a:solidFill>
                  <a:srgbClr val="FF0000"/>
                </a:solidFill>
              </a:rPr>
              <a:t>modifier</a:t>
            </a:r>
            <a:r>
              <a:rPr lang="fr-FR" sz="2400" dirty="0">
                <a:solidFill>
                  <a:srgbClr val="34373A"/>
                </a:solidFill>
              </a:rPr>
              <a:t> chaque formule, ce n'est donc pas très pratique.</a:t>
            </a:r>
          </a:p>
          <a:p>
            <a:pPr marL="342900" indent="-342900">
              <a:buFont typeface="Wingdings" panose="05000000000000000000" pitchFamily="2" charset="2"/>
              <a:buChar char="Ø"/>
            </a:pPr>
            <a:r>
              <a:rPr lang="fr-FR" sz="2400" dirty="0" smtClean="0">
                <a:solidFill>
                  <a:srgbClr val="34373A"/>
                </a:solidFill>
              </a:rPr>
              <a:t>   A </a:t>
            </a:r>
            <a:r>
              <a:rPr lang="fr-FR" sz="2400" dirty="0">
                <a:solidFill>
                  <a:srgbClr val="34373A"/>
                </a:solidFill>
              </a:rPr>
              <a:t>la place d'entrer la valeur 10 directement dans la formule, nous allons </a:t>
            </a:r>
            <a:r>
              <a:rPr lang="fr-FR" sz="2400" b="1" dirty="0">
                <a:solidFill>
                  <a:srgbClr val="FF0000"/>
                </a:solidFill>
              </a:rPr>
              <a:t>faire référence </a:t>
            </a:r>
            <a:r>
              <a:rPr lang="fr-FR" sz="2400" dirty="0">
                <a:solidFill>
                  <a:srgbClr val="34373A"/>
                </a:solidFill>
              </a:rPr>
              <a:t>à une cellule contenant 10. De cette manière, lorsqu'on voudra modifier cette valeur limite, il suffira de modifier la valeur de la cellule.</a:t>
            </a:r>
            <a:endParaRPr lang="fr-FR" sz="2400" b="0" i="0" dirty="0">
              <a:solidFill>
                <a:srgbClr val="34373A"/>
              </a:solidFill>
              <a:effectLst/>
            </a:endParaRPr>
          </a:p>
        </p:txBody>
      </p:sp>
    </p:spTree>
    <p:extLst>
      <p:ext uri="{BB962C8B-B14F-4D97-AF65-F5344CB8AC3E}">
        <p14:creationId xmlns:p14="http://schemas.microsoft.com/office/powerpoint/2010/main" val="2523815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516" y="50899"/>
            <a:ext cx="8229600" cy="490066"/>
          </a:xfrm>
        </p:spPr>
        <p:txBody>
          <a:bodyPr>
            <a:normAutofit/>
          </a:bodyPr>
          <a:lstStyle/>
          <a:p>
            <a:pPr marL="342900" indent="-342900" algn="l">
              <a:buFont typeface="Wingdings" panose="05000000000000000000" pitchFamily="2" charset="2"/>
              <a:buChar char="Ø"/>
            </a:pPr>
            <a:r>
              <a:rPr lang="fr-FR" sz="2400" dirty="0"/>
              <a:t>Pour le faire, remplacez simplement </a:t>
            </a:r>
            <a:r>
              <a:rPr lang="fr-FR" sz="2400" b="1" dirty="0">
                <a:solidFill>
                  <a:srgbClr val="FF0000"/>
                </a:solidFill>
              </a:rPr>
              <a:t>« 10 » </a:t>
            </a:r>
            <a:r>
              <a:rPr lang="fr-FR" sz="2400" dirty="0"/>
              <a:t>par </a:t>
            </a:r>
            <a:r>
              <a:rPr lang="fr-FR" sz="2400" b="1" dirty="0">
                <a:solidFill>
                  <a:srgbClr val="FF0000"/>
                </a:solidFill>
              </a:rPr>
              <a:t>« A10 » </a:t>
            </a:r>
          </a:p>
        </p:txBody>
      </p:sp>
      <p:pic>
        <p:nvPicPr>
          <p:cNvPr id="4" name="Espace réservé du contenu 3"/>
          <p:cNvPicPr>
            <a:picLocks noGrp="1" noChangeAspect="1"/>
          </p:cNvPicPr>
          <p:nvPr>
            <p:ph idx="1"/>
          </p:nvPr>
        </p:nvPicPr>
        <p:blipFill>
          <a:blip r:embed="rId2"/>
          <a:stretch>
            <a:fillRect/>
          </a:stretch>
        </p:blipFill>
        <p:spPr>
          <a:xfrm>
            <a:off x="323528" y="688838"/>
            <a:ext cx="6624736" cy="2452130"/>
          </a:xfrm>
          <a:prstGeom prst="rect">
            <a:avLst/>
          </a:prstGeom>
        </p:spPr>
      </p:pic>
      <p:sp>
        <p:nvSpPr>
          <p:cNvPr id="7" name="Rectangle 6"/>
          <p:cNvSpPr/>
          <p:nvPr/>
        </p:nvSpPr>
        <p:spPr>
          <a:xfrm>
            <a:off x="215516" y="3513148"/>
            <a:ext cx="8712968" cy="1200329"/>
          </a:xfrm>
          <a:prstGeom prst="rect">
            <a:avLst/>
          </a:prstGeom>
        </p:spPr>
        <p:txBody>
          <a:bodyPr wrap="square">
            <a:spAutoFit/>
          </a:bodyPr>
          <a:lstStyle/>
          <a:p>
            <a:pPr marL="342900" indent="-342900">
              <a:buFont typeface="Wingdings" panose="05000000000000000000" pitchFamily="2" charset="2"/>
              <a:buChar char="Ø"/>
            </a:pPr>
            <a:r>
              <a:rPr lang="fr-FR" sz="2400" dirty="0"/>
              <a:t>Dans l'exemple précédent, nous avons voulu savoir si la valeur était « plus grande que » en utilisant le signe</a:t>
            </a:r>
            <a:r>
              <a:rPr lang="fr-FR" sz="2400" b="1" dirty="0">
                <a:solidFill>
                  <a:srgbClr val="FF0000"/>
                </a:solidFill>
              </a:rPr>
              <a:t> &gt;. </a:t>
            </a:r>
            <a:r>
              <a:rPr lang="fr-FR" sz="2400" dirty="0"/>
              <a:t>Voici les autres opérateurs que vous pouvez utiliser :</a:t>
            </a:r>
          </a:p>
        </p:txBody>
      </p:sp>
      <p:graphicFrame>
        <p:nvGraphicFramePr>
          <p:cNvPr id="8" name="Tableau 7"/>
          <p:cNvGraphicFramePr>
            <a:graphicFrameLocks noGrp="1"/>
          </p:cNvGraphicFramePr>
          <p:nvPr>
            <p:extLst>
              <p:ext uri="{D42A27DB-BD31-4B8C-83A1-F6EECF244321}">
                <p14:modId xmlns:p14="http://schemas.microsoft.com/office/powerpoint/2010/main" val="1483170805"/>
              </p:ext>
            </p:extLst>
          </p:nvPr>
        </p:nvGraphicFramePr>
        <p:xfrm>
          <a:off x="215516" y="4635177"/>
          <a:ext cx="6804756" cy="2194560"/>
        </p:xfrm>
        <a:graphic>
          <a:graphicData uri="http://schemas.openxmlformats.org/drawingml/2006/table">
            <a:tbl>
              <a:tblPr/>
              <a:tblGrid>
                <a:gridCol w="3402378"/>
                <a:gridCol w="3402378"/>
              </a:tblGrid>
              <a:tr h="351032">
                <a:tc>
                  <a:txBody>
                    <a:bodyPr/>
                    <a:lstStyle/>
                    <a:p>
                      <a:pPr algn="ctr" fontAlgn="ctr"/>
                      <a:r>
                        <a:rPr lang="fr-FR" dirty="0">
                          <a:effectLst/>
                        </a:rPr>
                        <a:t>=</a:t>
                      </a:r>
                    </a:p>
                  </a:txBody>
                  <a:tcPr anchor="ctr">
                    <a:lnL>
                      <a:noFill/>
                    </a:lnL>
                    <a:lnR>
                      <a:noFill/>
                    </a:lnR>
                    <a:lnT>
                      <a:noFill/>
                    </a:lnT>
                    <a:lnB>
                      <a:noFill/>
                    </a:lnB>
                    <a:solidFill>
                      <a:srgbClr val="F9F9F9"/>
                    </a:solidFill>
                  </a:tcPr>
                </a:tc>
                <a:tc>
                  <a:txBody>
                    <a:bodyPr/>
                    <a:lstStyle/>
                    <a:p>
                      <a:pPr fontAlgn="ctr"/>
                      <a:r>
                        <a:rPr lang="fr-FR">
                          <a:effectLst/>
                        </a:rPr>
                        <a:t>est égal à</a:t>
                      </a:r>
                    </a:p>
                  </a:txBody>
                  <a:tcPr anchor="ctr">
                    <a:lnL>
                      <a:noFill/>
                    </a:lnL>
                    <a:lnR>
                      <a:noFill/>
                    </a:lnR>
                    <a:lnT>
                      <a:noFill/>
                    </a:lnT>
                    <a:lnB>
                      <a:noFill/>
                    </a:lnB>
                    <a:solidFill>
                      <a:srgbClr val="F9F9F9"/>
                    </a:solidFill>
                  </a:tcPr>
                </a:tc>
              </a:tr>
              <a:tr h="300271">
                <a:tc>
                  <a:txBody>
                    <a:bodyPr/>
                    <a:lstStyle/>
                    <a:p>
                      <a:pPr algn="ctr" fontAlgn="ctr"/>
                      <a:r>
                        <a:rPr lang="fr-FR">
                          <a:effectLst/>
                        </a:rPr>
                        <a:t>&lt;&gt;</a:t>
                      </a:r>
                    </a:p>
                  </a:txBody>
                  <a:tcPr anchor="ctr">
                    <a:lnL>
                      <a:noFill/>
                    </a:lnL>
                    <a:lnR>
                      <a:noFill/>
                    </a:lnR>
                    <a:lnT>
                      <a:noFill/>
                    </a:lnT>
                    <a:lnB>
                      <a:noFill/>
                    </a:lnB>
                    <a:solidFill>
                      <a:srgbClr val="FFFFFF"/>
                    </a:solidFill>
                  </a:tcPr>
                </a:tc>
                <a:tc>
                  <a:txBody>
                    <a:bodyPr/>
                    <a:lstStyle/>
                    <a:p>
                      <a:pPr fontAlgn="ctr"/>
                      <a:r>
                        <a:rPr lang="fr-FR">
                          <a:effectLst/>
                        </a:rPr>
                        <a:t>est différent de</a:t>
                      </a:r>
                    </a:p>
                  </a:txBody>
                  <a:tcPr anchor="ctr">
                    <a:lnL>
                      <a:noFill/>
                    </a:lnL>
                    <a:lnR>
                      <a:noFill/>
                    </a:lnR>
                    <a:lnT>
                      <a:noFill/>
                    </a:lnT>
                    <a:lnB>
                      <a:noFill/>
                    </a:lnB>
                    <a:solidFill>
                      <a:srgbClr val="FFFFFF"/>
                    </a:solidFill>
                  </a:tcPr>
                </a:tc>
              </a:tr>
              <a:tr h="294551">
                <a:tc>
                  <a:txBody>
                    <a:bodyPr/>
                    <a:lstStyle/>
                    <a:p>
                      <a:pPr algn="ctr" fontAlgn="ctr"/>
                      <a:r>
                        <a:rPr lang="fr-FR">
                          <a:effectLst/>
                        </a:rPr>
                        <a:t>&lt;</a:t>
                      </a:r>
                    </a:p>
                  </a:txBody>
                  <a:tcPr anchor="ctr">
                    <a:lnL>
                      <a:noFill/>
                    </a:lnL>
                    <a:lnR>
                      <a:noFill/>
                    </a:lnR>
                    <a:lnT>
                      <a:noFill/>
                    </a:lnT>
                    <a:lnB>
                      <a:noFill/>
                    </a:lnB>
                    <a:solidFill>
                      <a:srgbClr val="F9F9F9"/>
                    </a:solidFill>
                  </a:tcPr>
                </a:tc>
                <a:tc>
                  <a:txBody>
                    <a:bodyPr/>
                    <a:lstStyle/>
                    <a:p>
                      <a:pPr fontAlgn="ctr"/>
                      <a:r>
                        <a:rPr lang="fr-FR">
                          <a:effectLst/>
                        </a:rPr>
                        <a:t>est plus petit que</a:t>
                      </a:r>
                    </a:p>
                  </a:txBody>
                  <a:tcPr anchor="ctr">
                    <a:lnL>
                      <a:noFill/>
                    </a:lnL>
                    <a:lnR>
                      <a:noFill/>
                    </a:lnR>
                    <a:lnT>
                      <a:noFill/>
                    </a:lnT>
                    <a:lnB>
                      <a:noFill/>
                    </a:lnB>
                    <a:solidFill>
                      <a:srgbClr val="F9F9F9"/>
                    </a:solidFill>
                  </a:tcPr>
                </a:tc>
              </a:tr>
              <a:tr h="288831">
                <a:tc>
                  <a:txBody>
                    <a:bodyPr/>
                    <a:lstStyle/>
                    <a:p>
                      <a:pPr algn="ctr" fontAlgn="ctr"/>
                      <a:r>
                        <a:rPr lang="fr-FR">
                          <a:effectLst/>
                        </a:rPr>
                        <a:t>&lt;=</a:t>
                      </a:r>
                    </a:p>
                  </a:txBody>
                  <a:tcPr anchor="ctr">
                    <a:lnL>
                      <a:noFill/>
                    </a:lnL>
                    <a:lnR>
                      <a:noFill/>
                    </a:lnR>
                    <a:lnT>
                      <a:noFill/>
                    </a:lnT>
                    <a:lnB>
                      <a:noFill/>
                    </a:lnB>
                    <a:solidFill>
                      <a:srgbClr val="FFFFFF"/>
                    </a:solidFill>
                  </a:tcPr>
                </a:tc>
                <a:tc>
                  <a:txBody>
                    <a:bodyPr/>
                    <a:lstStyle/>
                    <a:p>
                      <a:pPr fontAlgn="ctr"/>
                      <a:r>
                        <a:rPr lang="fr-FR">
                          <a:effectLst/>
                        </a:rPr>
                        <a:t>est plus petit ou égal à</a:t>
                      </a:r>
                    </a:p>
                  </a:txBody>
                  <a:tcPr anchor="ctr">
                    <a:lnL>
                      <a:noFill/>
                    </a:lnL>
                    <a:lnR>
                      <a:noFill/>
                    </a:lnR>
                    <a:lnT>
                      <a:noFill/>
                    </a:lnT>
                    <a:lnB>
                      <a:noFill/>
                    </a:lnB>
                    <a:solidFill>
                      <a:srgbClr val="FFFFFF"/>
                    </a:solidFill>
                  </a:tcPr>
                </a:tc>
              </a:tr>
              <a:tr h="351032">
                <a:tc>
                  <a:txBody>
                    <a:bodyPr/>
                    <a:lstStyle/>
                    <a:p>
                      <a:pPr algn="ctr" fontAlgn="ctr"/>
                      <a:r>
                        <a:rPr lang="fr-FR">
                          <a:effectLst/>
                        </a:rPr>
                        <a:t>&gt;</a:t>
                      </a:r>
                    </a:p>
                  </a:txBody>
                  <a:tcPr anchor="ctr">
                    <a:lnL>
                      <a:noFill/>
                    </a:lnL>
                    <a:lnR>
                      <a:noFill/>
                    </a:lnR>
                    <a:lnT>
                      <a:noFill/>
                    </a:lnT>
                    <a:lnB>
                      <a:noFill/>
                    </a:lnB>
                    <a:solidFill>
                      <a:srgbClr val="F9F9F9"/>
                    </a:solidFill>
                  </a:tcPr>
                </a:tc>
                <a:tc>
                  <a:txBody>
                    <a:bodyPr/>
                    <a:lstStyle/>
                    <a:p>
                      <a:pPr fontAlgn="ctr"/>
                      <a:r>
                        <a:rPr lang="fr-FR">
                          <a:effectLst/>
                        </a:rPr>
                        <a:t>est plus grand que</a:t>
                      </a:r>
                    </a:p>
                  </a:txBody>
                  <a:tcPr anchor="ctr">
                    <a:lnL>
                      <a:noFill/>
                    </a:lnL>
                    <a:lnR>
                      <a:noFill/>
                    </a:lnR>
                    <a:lnT>
                      <a:noFill/>
                    </a:lnT>
                    <a:lnB>
                      <a:noFill/>
                    </a:lnB>
                    <a:solidFill>
                      <a:srgbClr val="F9F9F9"/>
                    </a:solidFill>
                  </a:tcPr>
                </a:tc>
              </a:tr>
              <a:tr h="351032">
                <a:tc>
                  <a:txBody>
                    <a:bodyPr/>
                    <a:lstStyle/>
                    <a:p>
                      <a:pPr algn="ctr" fontAlgn="ctr"/>
                      <a:r>
                        <a:rPr lang="fr-FR" dirty="0">
                          <a:effectLst/>
                        </a:rPr>
                        <a:t>&gt;=</a:t>
                      </a:r>
                    </a:p>
                  </a:txBody>
                  <a:tcPr anchor="ctr">
                    <a:lnL>
                      <a:noFill/>
                    </a:lnL>
                    <a:lnR>
                      <a:noFill/>
                    </a:lnR>
                    <a:lnT>
                      <a:noFill/>
                    </a:lnT>
                    <a:lnB>
                      <a:noFill/>
                    </a:lnB>
                    <a:solidFill>
                      <a:srgbClr val="FFFFFF"/>
                    </a:solidFill>
                  </a:tcPr>
                </a:tc>
                <a:tc>
                  <a:txBody>
                    <a:bodyPr/>
                    <a:lstStyle/>
                    <a:p>
                      <a:pPr fontAlgn="ctr"/>
                      <a:r>
                        <a:rPr lang="fr-FR" dirty="0">
                          <a:effectLst/>
                        </a:rPr>
                        <a:t>est plus grand ou égal à</a:t>
                      </a:r>
                    </a:p>
                  </a:txBody>
                  <a:tcPr anchor="ctr">
                    <a:lnL>
                      <a:noFill/>
                    </a:lnL>
                    <a:lnR>
                      <a:noFill/>
                    </a:lnR>
                    <a:lnT>
                      <a:noFill/>
                    </a:lnT>
                    <a:lnB>
                      <a:noFill/>
                    </a:lnB>
                    <a:solidFill>
                      <a:srgbClr val="FFFFFF"/>
                    </a:solidFill>
                  </a:tcPr>
                </a:tc>
              </a:tr>
            </a:tbl>
          </a:graphicData>
        </a:graphic>
      </p:graphicFrame>
      <p:sp>
        <p:nvSpPr>
          <p:cNvPr id="9" name="ZoneTexte 8"/>
          <p:cNvSpPr txBox="1"/>
          <p:nvPr/>
        </p:nvSpPr>
        <p:spPr>
          <a:xfrm>
            <a:off x="323528" y="3140968"/>
            <a:ext cx="7344816" cy="461665"/>
          </a:xfrm>
          <a:prstGeom prst="rect">
            <a:avLst/>
          </a:prstGeom>
          <a:noFill/>
        </p:spPr>
        <p:txBody>
          <a:bodyPr wrap="square" rtlCol="0">
            <a:spAutoFit/>
          </a:bodyPr>
          <a:lstStyle/>
          <a:p>
            <a:r>
              <a:rPr lang="fr-FR" sz="2400" b="1" dirty="0"/>
              <a:t>opérateurs de comparaison</a:t>
            </a:r>
          </a:p>
        </p:txBody>
      </p:sp>
    </p:spTree>
    <p:extLst>
      <p:ext uri="{BB962C8B-B14F-4D97-AF65-F5344CB8AC3E}">
        <p14:creationId xmlns:p14="http://schemas.microsoft.com/office/powerpoint/2010/main" val="666123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8229600" cy="5328592"/>
          </a:xfrm>
        </p:spPr>
        <p:txBody>
          <a:bodyPr>
            <a:normAutofit/>
          </a:bodyPr>
          <a:lstStyle/>
          <a:p>
            <a:r>
              <a:rPr lang="fr-FR" b="1" dirty="0"/>
              <a:t>3- Modifier la formule : </a:t>
            </a:r>
            <a:r>
              <a:rPr lang="fr-FR" dirty="0"/>
              <a:t/>
            </a:r>
            <a:br>
              <a:rPr lang="fr-FR" dirty="0"/>
            </a:br>
            <a:r>
              <a:rPr lang="fr-FR" b="1" dirty="0"/>
              <a:t>- </a:t>
            </a:r>
            <a:r>
              <a:rPr lang="fr-FR" dirty="0"/>
              <a:t>Se positionner sur la cellule. </a:t>
            </a:r>
            <a:br>
              <a:rPr lang="fr-FR" dirty="0"/>
            </a:br>
            <a:r>
              <a:rPr lang="fr-FR" b="1" dirty="0"/>
              <a:t>- </a:t>
            </a:r>
            <a:r>
              <a:rPr lang="fr-FR" dirty="0"/>
              <a:t>Tapez sur la touche </a:t>
            </a:r>
            <a:r>
              <a:rPr lang="fr-FR" b="1" dirty="0"/>
              <a:t>F2 </a:t>
            </a:r>
            <a:r>
              <a:rPr lang="fr-FR" dirty="0"/>
              <a:t>(le curseur clignote dans la cellule). </a:t>
            </a:r>
            <a:br>
              <a:rPr lang="fr-FR" dirty="0"/>
            </a:br>
            <a:r>
              <a:rPr lang="fr-FR" b="1" dirty="0"/>
              <a:t>- </a:t>
            </a:r>
            <a:r>
              <a:rPr lang="fr-FR" dirty="0"/>
              <a:t>Portez les modifications. </a:t>
            </a:r>
            <a:br>
              <a:rPr lang="fr-FR" dirty="0"/>
            </a:br>
            <a:r>
              <a:rPr lang="fr-FR" b="1" dirty="0"/>
              <a:t>- </a:t>
            </a:r>
            <a:r>
              <a:rPr lang="fr-FR" dirty="0"/>
              <a:t>Validez avec la touche </a:t>
            </a:r>
            <a:r>
              <a:rPr lang="fr-FR" b="1" dirty="0"/>
              <a:t>Entrée</a:t>
            </a:r>
            <a:r>
              <a:rPr lang="fr-FR" dirty="0"/>
              <a:t>, la nouvelle valeur résultat s’affiche dans la cellule. </a:t>
            </a:r>
            <a:br>
              <a:rPr lang="fr-FR" dirty="0"/>
            </a:br>
            <a:r>
              <a:rPr lang="fr-FR" dirty="0"/>
              <a:t>Il est préférable de pointer directement les cellules à la création des formules de calcul, pour obtenir ainsi les références directement. </a:t>
            </a:r>
          </a:p>
        </p:txBody>
      </p:sp>
    </p:spTree>
    <p:extLst>
      <p:ext uri="{BB962C8B-B14F-4D97-AF65-F5344CB8AC3E}">
        <p14:creationId xmlns:p14="http://schemas.microsoft.com/office/powerpoint/2010/main" val="80061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024"/>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57232"/>
            <a:ext cx="8778240" cy="5760000"/>
          </a:xfrm>
        </p:spPr>
        <p:txBody>
          <a:bodyPr>
            <a:normAutofit/>
          </a:bodyPr>
          <a:lstStyle/>
          <a:p>
            <a:pPr marL="461963" indent="-236538" algn="just">
              <a:spcBef>
                <a:spcPts val="1200"/>
              </a:spcBef>
              <a:buFontTx/>
              <a:buChar char="-"/>
            </a:pPr>
            <a:r>
              <a:rPr lang="fr-FR" sz="2400" dirty="0" smtClean="0"/>
              <a:t>Un </a:t>
            </a:r>
            <a:r>
              <a:rPr lang="fr-FR" sz="2400" b="1" dirty="0" smtClean="0"/>
              <a:t>Classeur Excel</a:t>
            </a:r>
            <a:r>
              <a:rPr lang="fr-FR" sz="2400" dirty="0" smtClean="0"/>
              <a:t> </a:t>
            </a:r>
            <a:r>
              <a:rPr lang="fr-FR" sz="2400" dirty="0"/>
              <a:t>est organisé en « </a:t>
            </a:r>
            <a:r>
              <a:rPr lang="fr-FR" sz="2400" b="1" dirty="0">
                <a:solidFill>
                  <a:srgbClr val="0000FF"/>
                </a:solidFill>
              </a:rPr>
              <a:t>Feuilles de calcul</a:t>
            </a:r>
            <a:r>
              <a:rPr lang="fr-FR" sz="2400" dirty="0"/>
              <a:t> </a:t>
            </a:r>
            <a:r>
              <a:rPr lang="fr-FR" sz="2400" dirty="0" smtClean="0"/>
              <a:t>» </a:t>
            </a:r>
            <a:br>
              <a:rPr lang="fr-FR" sz="2400" dirty="0" smtClean="0"/>
            </a:br>
            <a:r>
              <a:rPr lang="fr-FR" sz="2400" dirty="0" smtClean="0"/>
              <a:t>(</a:t>
            </a:r>
            <a:r>
              <a:rPr lang="fr-FR" sz="2400" dirty="0"/>
              <a:t>par </a:t>
            </a:r>
            <a:r>
              <a:rPr lang="fr-FR" sz="2400" dirty="0" smtClean="0"/>
              <a:t>défaut Trois </a:t>
            </a:r>
            <a:r>
              <a:rPr lang="fr-FR" sz="2400" dirty="0"/>
              <a:t>feuilles</a:t>
            </a:r>
            <a:r>
              <a:rPr lang="fr-FR" sz="2400" dirty="0" smtClean="0"/>
              <a:t>).</a:t>
            </a:r>
          </a:p>
          <a:p>
            <a:pPr marL="461963" indent="-236538" algn="just">
              <a:spcBef>
                <a:spcPts val="1200"/>
              </a:spcBef>
              <a:buFontTx/>
              <a:buChar char="-"/>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None/>
            </a:pPr>
            <a:endParaRPr lang="fr-FR" sz="2400" dirty="0" smtClean="0"/>
          </a:p>
        </p:txBody>
      </p:sp>
      <p:pic>
        <p:nvPicPr>
          <p:cNvPr id="13315" name="Picture 3"/>
          <p:cNvPicPr>
            <a:picLocks noChangeAspect="1" noChangeArrowheads="1"/>
          </p:cNvPicPr>
          <p:nvPr/>
        </p:nvPicPr>
        <p:blipFill>
          <a:blip r:embed="rId2"/>
          <a:srcRect/>
          <a:stretch>
            <a:fillRect/>
          </a:stretch>
        </p:blipFill>
        <p:spPr bwMode="auto">
          <a:xfrm>
            <a:off x="256032" y="1714488"/>
            <a:ext cx="8631936"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229600" cy="4525963"/>
          </a:xfrm>
        </p:spPr>
        <p:txBody>
          <a:bodyPr>
            <a:normAutofit fontScale="85000" lnSpcReduction="10000"/>
          </a:bodyPr>
          <a:lstStyle/>
          <a:p>
            <a:pPr marL="0" indent="0">
              <a:buNone/>
            </a:pPr>
            <a:r>
              <a:rPr lang="fr-FR" sz="2800" b="1" dirty="0"/>
              <a:t>4 - Copier une formule avec la recopie incrémentée : </a:t>
            </a:r>
            <a:endParaRPr lang="fr-FR" sz="2800" b="1" dirty="0" smtClean="0"/>
          </a:p>
          <a:p>
            <a:r>
              <a:rPr lang="fr-FR" sz="2800" dirty="0" smtClean="0"/>
              <a:t>Vous </a:t>
            </a:r>
            <a:r>
              <a:rPr lang="fr-FR" sz="2800" dirty="0"/>
              <a:t>pouvez </a:t>
            </a:r>
            <a:r>
              <a:rPr lang="fr-FR" sz="2800" b="1" dirty="0"/>
              <a:t>copier</a:t>
            </a:r>
            <a:r>
              <a:rPr lang="fr-FR" sz="2800" dirty="0"/>
              <a:t> rapidement une</a:t>
            </a:r>
            <a:r>
              <a:rPr lang="fr-FR" sz="2800" b="1" dirty="0"/>
              <a:t> formule </a:t>
            </a:r>
            <a:r>
              <a:rPr lang="fr-FR" sz="2800" dirty="0"/>
              <a:t>dans les cellules contiguës à l’aide de la fonction </a:t>
            </a:r>
            <a:r>
              <a:rPr lang="fr-FR" sz="2800" b="1" dirty="0">
                <a:solidFill>
                  <a:srgbClr val="FF0000"/>
                </a:solidFill>
              </a:rPr>
              <a:t>de recopie incrémentée</a:t>
            </a:r>
            <a:r>
              <a:rPr lang="fr-FR" sz="2800" dirty="0" smtClean="0"/>
              <a:t>.</a:t>
            </a:r>
          </a:p>
          <a:p>
            <a:pPr marL="0" indent="0">
              <a:buNone/>
            </a:pPr>
            <a:r>
              <a:rPr lang="fr-FR" sz="2800" dirty="0" smtClean="0"/>
              <a:t> </a:t>
            </a:r>
            <a:r>
              <a:rPr lang="fr-FR" sz="2800" b="1" dirty="0"/>
              <a:t>Pour le faire suivez les étapes suivantes : </a:t>
            </a:r>
            <a:endParaRPr lang="fr-FR" sz="2800" dirty="0"/>
          </a:p>
          <a:p>
            <a:r>
              <a:rPr lang="fr-FR" sz="2800" dirty="0" smtClean="0"/>
              <a:t>Sélectionnez </a:t>
            </a:r>
            <a:r>
              <a:rPr lang="fr-FR" sz="2800" dirty="0"/>
              <a:t>la cellule contenant la formule que vous souhaitez copier ; </a:t>
            </a:r>
          </a:p>
          <a:p>
            <a:r>
              <a:rPr lang="fr-FR" sz="2800" dirty="0" smtClean="0"/>
              <a:t>Pointez </a:t>
            </a:r>
            <a:r>
              <a:rPr lang="fr-FR" sz="2800" dirty="0"/>
              <a:t>sur la </a:t>
            </a:r>
            <a:r>
              <a:rPr lang="fr-FR" sz="2800" b="1" dirty="0"/>
              <a:t>poignée de remplissage </a:t>
            </a:r>
            <a:r>
              <a:rPr lang="fr-FR" sz="2800" dirty="0"/>
              <a:t>dans </a:t>
            </a:r>
            <a:r>
              <a:rPr lang="fr-FR" sz="2800" b="1" dirty="0"/>
              <a:t>l’angle inférieur droit</a:t>
            </a:r>
            <a:r>
              <a:rPr lang="fr-FR" sz="2800" dirty="0"/>
              <a:t> du cadre de la cellule sélectionnée (le pointeur se transforme en </a:t>
            </a:r>
            <a:r>
              <a:rPr lang="fr-FR" sz="2800" b="1" dirty="0">
                <a:solidFill>
                  <a:srgbClr val="FF0000"/>
                </a:solidFill>
              </a:rPr>
              <a:t>signe plus noir</a:t>
            </a:r>
            <a:r>
              <a:rPr lang="fr-FR" sz="2800" dirty="0"/>
              <a:t>) ; </a:t>
            </a:r>
          </a:p>
          <a:p>
            <a:r>
              <a:rPr lang="fr-FR" sz="2800" dirty="0" smtClean="0"/>
              <a:t>Faite </a:t>
            </a:r>
            <a:r>
              <a:rPr lang="fr-FR" sz="2800" b="1" dirty="0">
                <a:solidFill>
                  <a:srgbClr val="FF0000"/>
                </a:solidFill>
              </a:rPr>
              <a:t>glissez</a:t>
            </a:r>
            <a:r>
              <a:rPr lang="fr-FR" sz="2800" dirty="0"/>
              <a:t> la poignée pour sélectionner les cellules contiguës dans lesquelles vous souhaitez coller la formule. </a:t>
            </a:r>
          </a:p>
          <a:p>
            <a:endParaRPr lang="fr-FR" dirty="0"/>
          </a:p>
        </p:txBody>
      </p:sp>
    </p:spTree>
    <p:extLst>
      <p:ext uri="{BB962C8B-B14F-4D97-AF65-F5344CB8AC3E}">
        <p14:creationId xmlns:p14="http://schemas.microsoft.com/office/powerpoint/2010/main" val="2320872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8229600" cy="764704"/>
          </a:xfrm>
        </p:spPr>
        <p:txBody>
          <a:bodyPr>
            <a:noAutofit/>
          </a:bodyPr>
          <a:lstStyle/>
          <a:p>
            <a:pPr algn="l"/>
            <a:r>
              <a:rPr lang="fr-FR" sz="3600" dirty="0"/>
              <a:t/>
            </a:r>
            <a:br>
              <a:rPr lang="fr-FR" sz="3600" dirty="0"/>
            </a:br>
            <a:r>
              <a:rPr lang="fr-FR" sz="2800" b="1" dirty="0" smtClean="0"/>
              <a:t>14- </a:t>
            </a:r>
            <a:r>
              <a:rPr lang="fr-FR" sz="2800" b="1" dirty="0"/>
              <a:t>REPRESENTATION GRAPHIQUE DES DONNEES : </a:t>
            </a:r>
            <a:r>
              <a:rPr lang="fr-FR" sz="3600" dirty="0"/>
              <a:t/>
            </a:r>
            <a:br>
              <a:rPr lang="fr-FR" sz="3600" dirty="0"/>
            </a:br>
            <a:endParaRPr lang="fr-FR" sz="3600" dirty="0"/>
          </a:p>
        </p:txBody>
      </p:sp>
      <p:sp>
        <p:nvSpPr>
          <p:cNvPr id="3" name="Espace réservé du contenu 2"/>
          <p:cNvSpPr>
            <a:spLocks noGrp="1"/>
          </p:cNvSpPr>
          <p:nvPr>
            <p:ph idx="1"/>
          </p:nvPr>
        </p:nvSpPr>
        <p:spPr>
          <a:xfrm>
            <a:off x="395536" y="980728"/>
            <a:ext cx="8640960" cy="5760640"/>
          </a:xfrm>
        </p:spPr>
        <p:txBody>
          <a:bodyPr>
            <a:normAutofit fontScale="32500" lnSpcReduction="20000"/>
          </a:bodyPr>
          <a:lstStyle/>
          <a:p>
            <a:r>
              <a:rPr lang="fr-FR" sz="7400" dirty="0"/>
              <a:t>Les données sous Excel peuvent être </a:t>
            </a:r>
            <a:r>
              <a:rPr lang="fr-FR" sz="7400" b="1" dirty="0">
                <a:solidFill>
                  <a:srgbClr val="FF0000"/>
                </a:solidFill>
              </a:rPr>
              <a:t>représentées graphiquement</a:t>
            </a:r>
            <a:r>
              <a:rPr lang="fr-FR" sz="7400" dirty="0"/>
              <a:t> à partir d’un tableau de données. A cet effet, il met à notre dispositions une multitude de </a:t>
            </a:r>
            <a:r>
              <a:rPr lang="fr-FR" sz="7400" b="1" dirty="0"/>
              <a:t>types de graphiques </a:t>
            </a:r>
            <a:r>
              <a:rPr lang="fr-FR" sz="7400" dirty="0"/>
              <a:t>(</a:t>
            </a:r>
            <a:r>
              <a:rPr lang="fr-FR" sz="7400" b="1" dirty="0"/>
              <a:t>Histogramme</a:t>
            </a:r>
            <a:r>
              <a:rPr lang="fr-FR" sz="7400" dirty="0"/>
              <a:t>, </a:t>
            </a:r>
            <a:r>
              <a:rPr lang="fr-FR" sz="7400" b="1" dirty="0"/>
              <a:t>courbes</a:t>
            </a:r>
            <a:r>
              <a:rPr lang="fr-FR" sz="7400" dirty="0"/>
              <a:t>,…). Tout changement de données sur le tableau en question affectera automatiquement le graphique et entraînera la mise à jour et vis versa, des modifications au niveau du graphique seront portées sur le tableau. </a:t>
            </a:r>
          </a:p>
          <a:p>
            <a:r>
              <a:rPr lang="fr-FR" sz="7400" b="1" dirty="0"/>
              <a:t>1- Insertion graphique : </a:t>
            </a:r>
            <a:endParaRPr lang="fr-FR" sz="7400" dirty="0"/>
          </a:p>
          <a:p>
            <a:r>
              <a:rPr lang="fr-FR" sz="7400" dirty="0"/>
              <a:t>Sélectionnez le tableau de données (en-tête de tableau y compris). </a:t>
            </a:r>
            <a:endParaRPr lang="fr-FR" sz="7400" dirty="0" smtClean="0"/>
          </a:p>
          <a:p>
            <a:pPr marL="0" indent="0">
              <a:buNone/>
            </a:pPr>
            <a:r>
              <a:rPr lang="fr-FR" sz="7400" b="1" dirty="0"/>
              <a:t> </a:t>
            </a:r>
            <a:r>
              <a:rPr lang="fr-FR" sz="7400" b="1" dirty="0" smtClean="0"/>
              <a:t>    Par </a:t>
            </a:r>
            <a:r>
              <a:rPr lang="fr-FR" sz="7400" b="1" dirty="0"/>
              <a:t>les menus : </a:t>
            </a:r>
            <a:endParaRPr lang="fr-FR" sz="7400" dirty="0"/>
          </a:p>
          <a:p>
            <a:r>
              <a:rPr lang="fr-FR" sz="7400" dirty="0"/>
              <a:t>- Activez le menu </a:t>
            </a:r>
            <a:r>
              <a:rPr lang="fr-FR" sz="7400" b="1" dirty="0"/>
              <a:t>Insertion</a:t>
            </a:r>
            <a:r>
              <a:rPr lang="fr-FR" sz="7400" dirty="0"/>
              <a:t>. </a:t>
            </a:r>
          </a:p>
          <a:p>
            <a:r>
              <a:rPr lang="fr-FR" sz="7400" dirty="0"/>
              <a:t>- Choisissez la commande </a:t>
            </a:r>
            <a:r>
              <a:rPr lang="fr-FR" sz="7400" b="1" dirty="0"/>
              <a:t>Graphique</a:t>
            </a:r>
            <a:r>
              <a:rPr lang="fr-FR" sz="7400" dirty="0"/>
              <a:t>. </a:t>
            </a:r>
          </a:p>
          <a:p>
            <a:pPr marL="0" indent="0">
              <a:buNone/>
            </a:pPr>
            <a:r>
              <a:rPr lang="fr-FR" sz="7400" dirty="0"/>
              <a:t> </a:t>
            </a:r>
            <a:r>
              <a:rPr lang="fr-FR" sz="7400" dirty="0" smtClean="0"/>
              <a:t>    </a:t>
            </a:r>
            <a:r>
              <a:rPr lang="fr-FR" sz="7400" b="1" dirty="0" smtClean="0"/>
              <a:t>Par </a:t>
            </a:r>
            <a:r>
              <a:rPr lang="fr-FR" sz="7400" b="1" dirty="0"/>
              <a:t>les barres d’outils : </a:t>
            </a:r>
            <a:endParaRPr lang="fr-FR" sz="7400" dirty="0"/>
          </a:p>
          <a:p>
            <a:r>
              <a:rPr lang="fr-FR" sz="7400" dirty="0"/>
              <a:t>- Cliquez sur l’icône </a:t>
            </a:r>
            <a:r>
              <a:rPr lang="fr-FR" sz="7400" b="1" dirty="0"/>
              <a:t>Assistant graphique </a:t>
            </a:r>
            <a:endParaRPr lang="fr-FR" sz="7400" dirty="0"/>
          </a:p>
          <a:p>
            <a:endParaRPr lang="fr-FR" dirty="0"/>
          </a:p>
        </p:txBody>
      </p:sp>
      <p:pic>
        <p:nvPicPr>
          <p:cNvPr id="4" name="Image 3"/>
          <p:cNvPicPr>
            <a:picLocks noChangeAspect="1"/>
          </p:cNvPicPr>
          <p:nvPr/>
        </p:nvPicPr>
        <p:blipFill>
          <a:blip r:embed="rId2"/>
          <a:stretch>
            <a:fillRect/>
          </a:stretch>
        </p:blipFill>
        <p:spPr>
          <a:xfrm>
            <a:off x="5868144" y="5445224"/>
            <a:ext cx="576064" cy="552076"/>
          </a:xfrm>
          <a:prstGeom prst="rect">
            <a:avLst/>
          </a:prstGeom>
        </p:spPr>
      </p:pic>
    </p:spTree>
    <p:extLst>
      <p:ext uri="{BB962C8B-B14F-4D97-AF65-F5344CB8AC3E}">
        <p14:creationId xmlns:p14="http://schemas.microsoft.com/office/powerpoint/2010/main" val="3906396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1800" y="2636912"/>
            <a:ext cx="3528392" cy="1015663"/>
          </a:xfrm>
          <a:prstGeom prst="rect">
            <a:avLst/>
          </a:prstGeom>
          <a:noFill/>
        </p:spPr>
        <p:txBody>
          <a:bodyPr wrap="square" lIns="91440" tIns="45720" rIns="91440" bIns="45720">
            <a:spAutoFit/>
          </a:bodyPr>
          <a:lstStyle/>
          <a:p>
            <a:pPr algn="ctr"/>
            <a:r>
              <a:rPr lang="fr-FR"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FIN</a:t>
            </a:r>
            <a:endParaRPr lang="fr-FR" sz="6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378088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572"/>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57232"/>
            <a:ext cx="8778240" cy="6000768"/>
          </a:xfrm>
        </p:spPr>
        <p:txBody>
          <a:bodyPr>
            <a:normAutofit/>
          </a:bodyPr>
          <a:lstStyle/>
          <a:p>
            <a:pPr marL="461963" indent="-236538" algn="just">
              <a:spcBef>
                <a:spcPts val="1200"/>
              </a:spcBef>
              <a:buFontTx/>
              <a:buChar char="-"/>
            </a:pPr>
            <a:r>
              <a:rPr lang="fr-FR" sz="2400" dirty="0" smtClean="0">
                <a:sym typeface="Wingdings" pitchFamily="2" charset="2"/>
              </a:rPr>
              <a:t>L</a:t>
            </a:r>
            <a:r>
              <a:rPr lang="fr-FR" sz="2400" dirty="0" smtClean="0"/>
              <a:t>a « </a:t>
            </a:r>
            <a:r>
              <a:rPr lang="fr-FR" sz="2400" b="1" dirty="0" smtClean="0">
                <a:solidFill>
                  <a:srgbClr val="0000FF"/>
                </a:solidFill>
              </a:rPr>
              <a:t>Feuille </a:t>
            </a:r>
            <a:r>
              <a:rPr lang="fr-FR" sz="2400" b="1" dirty="0">
                <a:solidFill>
                  <a:srgbClr val="0000FF"/>
                </a:solidFill>
              </a:rPr>
              <a:t>de </a:t>
            </a:r>
            <a:r>
              <a:rPr lang="fr-FR" sz="2400" b="1" dirty="0" smtClean="0">
                <a:solidFill>
                  <a:srgbClr val="0000FF"/>
                </a:solidFill>
              </a:rPr>
              <a:t>calcul</a:t>
            </a:r>
            <a:r>
              <a:rPr lang="fr-FR" sz="2400" dirty="0" smtClean="0"/>
              <a:t> » est la </a:t>
            </a:r>
            <a:r>
              <a:rPr lang="fr-FR" sz="2400" b="1" dirty="0" smtClean="0"/>
              <a:t>zone de travail </a:t>
            </a:r>
            <a:r>
              <a:rPr lang="fr-FR" sz="2400" dirty="0" smtClean="0"/>
              <a:t>d’un </a:t>
            </a:r>
            <a:r>
              <a:rPr lang="fr-FR" sz="2400" b="1" dirty="0" smtClean="0"/>
              <a:t>Classeur</a:t>
            </a:r>
            <a:r>
              <a:rPr lang="fr-FR" sz="2400" dirty="0" smtClean="0"/>
              <a:t> </a:t>
            </a:r>
            <a:r>
              <a:rPr lang="fr-FR" sz="2400" b="1" dirty="0" smtClean="0"/>
              <a:t>Excel</a:t>
            </a:r>
            <a:r>
              <a:rPr lang="fr-FR" sz="2400" dirty="0" smtClean="0"/>
              <a:t>.</a:t>
            </a:r>
          </a:p>
          <a:p>
            <a:pPr marL="461963" indent="-236538" algn="just">
              <a:spcBef>
                <a:spcPts val="1200"/>
              </a:spcBef>
              <a:buFontTx/>
              <a:buChar char="-"/>
            </a:pPr>
            <a:r>
              <a:rPr lang="fr-FR" sz="2400" b="1" dirty="0" smtClean="0">
                <a:solidFill>
                  <a:schemeClr val="accent6">
                    <a:lumMod val="75000"/>
                  </a:schemeClr>
                </a:solidFill>
              </a:rPr>
              <a:t>Quadrillée</a:t>
            </a:r>
            <a:r>
              <a:rPr lang="fr-FR" sz="2400" dirty="0" smtClean="0"/>
              <a:t> par des </a:t>
            </a:r>
            <a:r>
              <a:rPr lang="fr-FR" sz="2400" b="1" dirty="0" smtClean="0"/>
              <a:t>lignes</a:t>
            </a:r>
            <a:r>
              <a:rPr lang="fr-FR" sz="2400" dirty="0" smtClean="0"/>
              <a:t> et des </a:t>
            </a:r>
            <a:r>
              <a:rPr lang="fr-FR" sz="2400" b="1" dirty="0" smtClean="0"/>
              <a:t>colonnes</a:t>
            </a:r>
            <a:r>
              <a:rPr lang="fr-FR" sz="2400" dirty="0" smtClean="0"/>
              <a:t>.</a:t>
            </a:r>
          </a:p>
        </p:txBody>
      </p:sp>
      <p:sp>
        <p:nvSpPr>
          <p:cNvPr id="4" name="Espace réservé du numéro de diapositive 3"/>
          <p:cNvSpPr>
            <a:spLocks noGrp="1"/>
          </p:cNvSpPr>
          <p:nvPr>
            <p:ph type="sldNum" sz="quarter" idx="12"/>
          </p:nvPr>
        </p:nvSpPr>
        <p:spPr/>
        <p:txBody>
          <a:bodyPr/>
          <a:lstStyle/>
          <a:p>
            <a:fld id="{A789F308-4CC4-4898-A138-01665FBF54D1}" type="slidenum">
              <a:rPr lang="fr-FR" smtClean="0">
                <a:latin typeface="Arial Rounded MT Bold" pitchFamily="34" charset="0"/>
              </a:rPr>
              <a:pPr/>
              <a:t>7</a:t>
            </a:fld>
            <a:endParaRPr lang="fr-FR" dirty="0">
              <a:latin typeface="Arial Rounded MT Bold" pitchFamily="34" charset="0"/>
            </a:endParaRPr>
          </a:p>
        </p:txBody>
      </p:sp>
      <p:pic>
        <p:nvPicPr>
          <p:cNvPr id="14341" name="Picture 5"/>
          <p:cNvPicPr>
            <a:picLocks noChangeAspect="1" noChangeArrowheads="1"/>
          </p:cNvPicPr>
          <p:nvPr/>
        </p:nvPicPr>
        <p:blipFill>
          <a:blip r:embed="rId2"/>
          <a:srcRect/>
          <a:stretch>
            <a:fillRect/>
          </a:stretch>
        </p:blipFill>
        <p:spPr bwMode="auto">
          <a:xfrm>
            <a:off x="274320" y="1867158"/>
            <a:ext cx="8595360" cy="4776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50"/>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228600" y="692848"/>
            <a:ext cx="8686800" cy="5760000"/>
          </a:xfrm>
        </p:spPr>
        <p:txBody>
          <a:bodyPr>
            <a:normAutofit/>
          </a:bodyPr>
          <a:lstStyle/>
          <a:p>
            <a:pPr marL="461963" indent="-236538" algn="just">
              <a:spcBef>
                <a:spcPts val="1200"/>
              </a:spcBef>
              <a:buFontTx/>
              <a:buChar char="-"/>
            </a:pPr>
            <a:r>
              <a:rPr lang="fr-FR" sz="2400" dirty="0" smtClean="0"/>
              <a:t>Une « </a:t>
            </a:r>
            <a:r>
              <a:rPr lang="fr-FR" sz="2400" b="1" dirty="0" smtClean="0">
                <a:solidFill>
                  <a:srgbClr val="0000FF"/>
                </a:solidFill>
              </a:rPr>
              <a:t>Feuille </a:t>
            </a:r>
            <a:r>
              <a:rPr lang="fr-FR" sz="2400" b="1" dirty="0">
                <a:solidFill>
                  <a:srgbClr val="0000FF"/>
                </a:solidFill>
              </a:rPr>
              <a:t>de </a:t>
            </a:r>
            <a:r>
              <a:rPr lang="fr-FR" sz="2400" b="1" dirty="0" smtClean="0">
                <a:solidFill>
                  <a:srgbClr val="0000FF"/>
                </a:solidFill>
              </a:rPr>
              <a:t>calcul </a:t>
            </a:r>
            <a:r>
              <a:rPr lang="fr-FR" sz="2400" dirty="0" smtClean="0"/>
              <a:t>» </a:t>
            </a:r>
            <a:r>
              <a:rPr lang="fr-FR" sz="2400" dirty="0"/>
              <a:t>d’un </a:t>
            </a:r>
            <a:r>
              <a:rPr lang="fr-FR" sz="2400" b="1" dirty="0" smtClean="0"/>
              <a:t>classeur</a:t>
            </a:r>
            <a:r>
              <a:rPr lang="fr-FR" sz="2400" dirty="0" smtClean="0"/>
              <a:t> </a:t>
            </a:r>
            <a:r>
              <a:rPr lang="fr-FR" sz="2400" b="1" dirty="0" smtClean="0"/>
              <a:t>Excel</a:t>
            </a:r>
            <a:r>
              <a:rPr lang="fr-FR" sz="2400" dirty="0" smtClean="0"/>
              <a:t> </a:t>
            </a:r>
            <a:r>
              <a:rPr lang="fr-FR" sz="2400" b="1" dirty="0"/>
              <a:t>2007</a:t>
            </a:r>
            <a:r>
              <a:rPr lang="fr-FR" sz="2400" dirty="0"/>
              <a:t> est composée de </a:t>
            </a:r>
            <a:r>
              <a:rPr lang="fr-FR" sz="2400" b="1" dirty="0">
                <a:solidFill>
                  <a:schemeClr val="accent6">
                    <a:lumMod val="75000"/>
                  </a:schemeClr>
                </a:solidFill>
              </a:rPr>
              <a:t>256</a:t>
            </a:r>
            <a:r>
              <a:rPr lang="fr-FR" sz="2400" dirty="0"/>
              <a:t> </a:t>
            </a:r>
            <a:r>
              <a:rPr lang="fr-FR" sz="2400" b="1" dirty="0"/>
              <a:t>colonnes</a:t>
            </a:r>
            <a:r>
              <a:rPr lang="fr-FR" sz="2400" dirty="0"/>
              <a:t> (nommées </a:t>
            </a:r>
            <a:r>
              <a:rPr lang="fr-FR" sz="2400" b="1" dirty="0"/>
              <a:t>A</a:t>
            </a:r>
            <a:r>
              <a:rPr lang="fr-FR" sz="2400" dirty="0"/>
              <a:t>, </a:t>
            </a:r>
            <a:r>
              <a:rPr lang="fr-FR" sz="2400" b="1" dirty="0"/>
              <a:t>B</a:t>
            </a:r>
            <a:r>
              <a:rPr lang="fr-FR" sz="2400" dirty="0"/>
              <a:t>, </a:t>
            </a:r>
            <a:r>
              <a:rPr lang="fr-FR" sz="2400" b="1" dirty="0"/>
              <a:t>C</a:t>
            </a:r>
            <a:r>
              <a:rPr lang="fr-FR" sz="2400" dirty="0"/>
              <a:t>, </a:t>
            </a:r>
            <a:r>
              <a:rPr lang="fr-FR" sz="2400" dirty="0" smtClean="0"/>
              <a:t>…) </a:t>
            </a:r>
            <a:r>
              <a:rPr lang="fr-FR" sz="2400" dirty="0"/>
              <a:t>et </a:t>
            </a:r>
            <a:r>
              <a:rPr lang="fr-FR" sz="2400" b="1" dirty="0">
                <a:solidFill>
                  <a:schemeClr val="accent6">
                    <a:lumMod val="75000"/>
                  </a:schemeClr>
                </a:solidFill>
              </a:rPr>
              <a:t>65 536 </a:t>
            </a:r>
            <a:r>
              <a:rPr lang="fr-FR" sz="2400" b="1" dirty="0"/>
              <a:t>lignes</a:t>
            </a:r>
            <a:r>
              <a:rPr lang="fr-FR" sz="2400" dirty="0"/>
              <a:t> (nommées </a:t>
            </a:r>
            <a:r>
              <a:rPr lang="fr-FR" sz="2400" b="1" dirty="0"/>
              <a:t>1</a:t>
            </a:r>
            <a:r>
              <a:rPr lang="fr-FR" sz="2400" dirty="0"/>
              <a:t>, </a:t>
            </a:r>
            <a:r>
              <a:rPr lang="fr-FR" sz="2400" b="1" dirty="0"/>
              <a:t>2</a:t>
            </a:r>
            <a:r>
              <a:rPr lang="fr-FR" sz="2400" dirty="0"/>
              <a:t>, </a:t>
            </a:r>
            <a:r>
              <a:rPr lang="fr-FR" sz="2400" b="1" dirty="0"/>
              <a:t>3</a:t>
            </a:r>
            <a:r>
              <a:rPr lang="fr-FR" sz="2400" dirty="0"/>
              <a:t>, </a:t>
            </a:r>
            <a:r>
              <a:rPr lang="fr-FR" sz="2400" dirty="0" smtClean="0"/>
              <a:t>…). </a:t>
            </a:r>
          </a:p>
          <a:p>
            <a:pPr marL="461963" indent="-236538" algn="just">
              <a:spcBef>
                <a:spcPts val="1200"/>
              </a:spcBef>
              <a:buNone/>
            </a:pPr>
            <a:endParaRPr lang="fr-FR" sz="2400" dirty="0" smtClean="0"/>
          </a:p>
        </p:txBody>
      </p:sp>
      <p:pic>
        <p:nvPicPr>
          <p:cNvPr id="9" name="Picture 4"/>
          <p:cNvPicPr>
            <a:picLocks noChangeAspect="1" noChangeArrowheads="1"/>
          </p:cNvPicPr>
          <p:nvPr/>
        </p:nvPicPr>
        <p:blipFill>
          <a:blip r:embed="rId2"/>
          <a:srcRect/>
          <a:stretch>
            <a:fillRect/>
          </a:stretch>
        </p:blipFill>
        <p:spPr bwMode="auto">
          <a:xfrm>
            <a:off x="457200" y="1857365"/>
            <a:ext cx="8229600" cy="4714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668"/>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26410"/>
            <a:ext cx="8778240" cy="6000768"/>
          </a:xfrm>
        </p:spPr>
        <p:txBody>
          <a:bodyPr>
            <a:normAutofit/>
          </a:bodyPr>
          <a:lstStyle/>
          <a:p>
            <a:pPr marL="461963" indent="-236538" algn="just">
              <a:spcBef>
                <a:spcPts val="1200"/>
              </a:spcBef>
              <a:buFontTx/>
              <a:buChar char="-"/>
            </a:pPr>
            <a:r>
              <a:rPr lang="fr-FR" sz="2400" dirty="0" smtClean="0"/>
              <a:t>L’intersection d’une </a:t>
            </a:r>
            <a:r>
              <a:rPr lang="fr-FR" sz="2400" b="1" dirty="0" smtClean="0"/>
              <a:t>ligne</a:t>
            </a:r>
            <a:r>
              <a:rPr lang="fr-FR" sz="2400" dirty="0" smtClean="0"/>
              <a:t> et d’une </a:t>
            </a:r>
            <a:r>
              <a:rPr lang="fr-FR" sz="2400" b="1" dirty="0" smtClean="0"/>
              <a:t>colonne</a:t>
            </a:r>
            <a:r>
              <a:rPr lang="fr-FR" sz="2400" dirty="0" smtClean="0"/>
              <a:t> forme une « </a:t>
            </a:r>
            <a:r>
              <a:rPr lang="fr-FR" sz="2400" b="1" dirty="0" smtClean="0">
                <a:solidFill>
                  <a:srgbClr val="0000FF"/>
                </a:solidFill>
              </a:rPr>
              <a:t>Cellule</a:t>
            </a:r>
            <a:r>
              <a:rPr lang="fr-FR" sz="2400" dirty="0" smtClean="0"/>
              <a:t> », repérée sur la </a:t>
            </a:r>
            <a:r>
              <a:rPr lang="fr-FR" sz="2400" b="1" dirty="0" smtClean="0"/>
              <a:t>Feuille de calcul</a:t>
            </a:r>
            <a:r>
              <a:rPr lang="fr-FR" sz="2400" dirty="0" smtClean="0"/>
              <a:t> par une </a:t>
            </a:r>
            <a:r>
              <a:rPr lang="fr-FR" sz="2400" b="1" dirty="0" smtClean="0">
                <a:solidFill>
                  <a:schemeClr val="accent6">
                    <a:lumMod val="75000"/>
                  </a:schemeClr>
                </a:solidFill>
              </a:rPr>
              <a:t>Référence</a:t>
            </a:r>
            <a:r>
              <a:rPr lang="fr-FR" sz="2400" dirty="0" smtClean="0"/>
              <a:t> (ou </a:t>
            </a:r>
            <a:r>
              <a:rPr lang="fr-FR" sz="2400" b="1" dirty="0" smtClean="0">
                <a:solidFill>
                  <a:schemeClr val="accent6">
                    <a:lumMod val="75000"/>
                  </a:schemeClr>
                </a:solidFill>
              </a:rPr>
              <a:t>Adresse</a:t>
            </a:r>
            <a:r>
              <a:rPr lang="fr-FR" sz="2400" dirty="0" smtClean="0"/>
              <a:t>). </a:t>
            </a:r>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236538" indent="-236538" algn="just">
              <a:spcBef>
                <a:spcPts val="1800"/>
              </a:spcBef>
              <a:buFontTx/>
              <a:buChar char="-"/>
            </a:pPr>
            <a:r>
              <a:rPr lang="fr-FR" sz="2400" dirty="0" smtClean="0"/>
              <a:t>La « </a:t>
            </a:r>
            <a:r>
              <a:rPr lang="fr-FR" sz="2400" b="1" dirty="0" smtClean="0">
                <a:solidFill>
                  <a:srgbClr val="0000FF"/>
                </a:solidFill>
              </a:rPr>
              <a:t>Référence de la cellule</a:t>
            </a:r>
            <a:r>
              <a:rPr lang="fr-FR" sz="2400" dirty="0" smtClean="0"/>
              <a:t> » est formulée par la concaténation de la </a:t>
            </a:r>
            <a:r>
              <a:rPr lang="fr-FR" sz="2400" b="1" dirty="0" smtClean="0"/>
              <a:t>Référence</a:t>
            </a:r>
            <a:r>
              <a:rPr lang="fr-FR" sz="2400" dirty="0" smtClean="0"/>
              <a:t> de son </a:t>
            </a:r>
            <a:r>
              <a:rPr lang="fr-FR" sz="2400" b="1" dirty="0" smtClean="0"/>
              <a:t>Colonne</a:t>
            </a:r>
            <a:r>
              <a:rPr lang="fr-FR" sz="2400" dirty="0" smtClean="0"/>
              <a:t> suivie de la </a:t>
            </a:r>
            <a:r>
              <a:rPr lang="fr-FR" sz="2400" b="1" dirty="0" smtClean="0"/>
              <a:t>Référence</a:t>
            </a:r>
            <a:r>
              <a:rPr lang="fr-FR" sz="2400" dirty="0" smtClean="0"/>
              <a:t> de son </a:t>
            </a:r>
            <a:r>
              <a:rPr lang="fr-FR" sz="2400" b="1" dirty="0" smtClean="0"/>
              <a:t>Ligne</a:t>
            </a:r>
            <a:r>
              <a:rPr lang="fr-FR" sz="2400" dirty="0" smtClean="0"/>
              <a:t>. </a:t>
            </a:r>
          </a:p>
          <a:p>
            <a:pPr marL="461963" indent="-236538" algn="just">
              <a:spcBef>
                <a:spcPts val="1200"/>
              </a:spcBef>
              <a:buNone/>
            </a:pPr>
            <a:r>
              <a:rPr lang="fr-FR" sz="2400" b="1" dirty="0" smtClean="0"/>
              <a:t>Exemple</a:t>
            </a:r>
            <a:r>
              <a:rPr lang="fr-FR" sz="2400" dirty="0" smtClean="0"/>
              <a:t> : La référence de la cellule active est </a:t>
            </a:r>
            <a:r>
              <a:rPr lang="fr-FR" sz="2400" b="1" dirty="0" smtClean="0"/>
              <a:t>B7</a:t>
            </a:r>
            <a:r>
              <a:rPr lang="fr-FR" sz="2400" dirty="0" smtClean="0"/>
              <a:t>.</a:t>
            </a:r>
          </a:p>
          <a:p>
            <a:pPr marL="339725" indent="-339725" algn="just">
              <a:spcBef>
                <a:spcPts val="1200"/>
              </a:spcBef>
              <a:buNone/>
            </a:pPr>
            <a:endParaRPr lang="fr-FR" sz="2400" dirty="0"/>
          </a:p>
        </p:txBody>
      </p:sp>
      <p:pic>
        <p:nvPicPr>
          <p:cNvPr id="12293" name="Picture 5"/>
          <p:cNvPicPr>
            <a:picLocks noChangeAspect="1" noChangeArrowheads="1"/>
          </p:cNvPicPr>
          <p:nvPr/>
        </p:nvPicPr>
        <p:blipFill>
          <a:blip r:embed="rId2"/>
          <a:srcRect/>
          <a:stretch>
            <a:fillRect/>
          </a:stretch>
        </p:blipFill>
        <p:spPr bwMode="auto">
          <a:xfrm>
            <a:off x="571472" y="1674577"/>
            <a:ext cx="8001056" cy="3706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5824</TotalTime>
  <Words>2162</Words>
  <Application>Microsoft Office PowerPoint</Application>
  <PresentationFormat>Affichage à l'écran (4:3)</PresentationFormat>
  <Paragraphs>384</Paragraphs>
  <Slides>62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62</vt:i4>
      </vt:variant>
    </vt:vector>
  </HeadingPairs>
  <TitlesOfParts>
    <vt:vector size="67" baseType="lpstr">
      <vt:lpstr>Arial</vt:lpstr>
      <vt:lpstr>Arial Rounded MT Bold</vt:lpstr>
      <vt:lpstr>Calibri</vt:lpstr>
      <vt:lpstr>Wingdings</vt:lpstr>
      <vt:lpstr>Thème Office</vt:lpstr>
      <vt:lpstr> Les Généralités sur le Logiciel Excel.</vt:lpstr>
      <vt:lpstr>1/ Introduction </vt:lpstr>
      <vt:lpstr>2/ Lancement de l’application Excel</vt:lpstr>
      <vt:lpstr>Présentation PowerPoint</vt:lpstr>
      <vt:lpstr>4/ L’organisation d’un fichier Excel</vt:lpstr>
      <vt:lpstr>4/ L’organisation d’un fichier Excel</vt:lpstr>
      <vt:lpstr>4/ L’organisation d’un fichier Excel</vt:lpstr>
      <vt:lpstr>4/ L’organisation d’un fichier Excel</vt:lpstr>
      <vt:lpstr>4/ L’organisation d’un fichier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13- LES FORMULES :  Les formules sont des équations qui effectuent des calculs sur les valeurs contenues dans votre feuille de calcul. Une formule commence par un signe égal (=).</vt:lpstr>
      <vt:lpstr>Présentation PowerPoint</vt:lpstr>
      <vt:lpstr>Présentation PowerPoint</vt:lpstr>
      <vt:lpstr>Remarque :    -Pour l’élaboration d’une formule, utiliser des références de cellules et/ou des constantes.    -Avant de taper la formule, il faut la définir tout en respectant l’ordre d’exécution des opérations en utilisant les parenthèses.   </vt:lpstr>
      <vt:lpstr>Sélectionnez ensuite la plage de cellule dont vous souhaitez obtenir la somme (dans le cas présent, la sélection proposée par Excel est la bonne).</vt:lpstr>
      <vt:lpstr>La somme des cellules D2 à D6 a bien été calculée.</vt:lpstr>
      <vt:lpstr>FONCTION MOYENNE Il existe différents raccourcis dans l'onglet « Formules » pour insérer une fonction. Cette fois-ci, nous allons insérer la fonction sans utiliser l'un de ces raccourcis ... Sélectionnez la cellule où vous souhaitez insérer la moyenne et cliquez sur « Insérer une fonction »  </vt:lpstr>
      <vt:lpstr>Recherchez et sélectionnez la fonction « MOYENNE » :</vt:lpstr>
      <vt:lpstr>Sélectionnez la plage de cellules à utiliser pour calculer la moyenne.</vt:lpstr>
      <vt:lpstr>Vous obtenez :</vt:lpstr>
      <vt:lpstr>FONCTION SI Cliquez sur « Insérer une fonction » et sélectionnez la fonction SI.  </vt:lpstr>
      <vt:lpstr>Dans ce cas, le but est d’afficher « Oui » si le résultat est plus grand que 10 et « Non » si ce n’est pas le cas. Le test logique va permettre de savoir si la fonction doit afficher « Oui » ou « Non ». Test logique : D2&gt;10 (dans ce cas, on demande si D2 est plus grand que 10) Si c’est vrai, la fonction affiche « Oui ». Si c’est faux, la fonction affiche « Non ». Entrez les différentes valeurs et validez. </vt:lpstr>
      <vt:lpstr>Si l'une des valeurs est du texte, il est nécessaire de la mettre entre guillemets (exemple : "Oui").      Un « Oui » est alors affiché en E2. Maintenant faites une recopie incrémentée jusqu’à la cellule E6. </vt:lpstr>
      <vt:lpstr>Pour le faire, remplacez simplement « 10 » par « A10 » </vt:lpstr>
      <vt:lpstr>Présentation PowerPoint</vt:lpstr>
      <vt:lpstr>Présentation PowerPoint</vt:lpstr>
      <vt:lpstr> 14- REPRESENTATION GRAPHIQUE DES DONNEES :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Lenovo</cp:lastModifiedBy>
  <cp:revision>331</cp:revision>
  <dcterms:created xsi:type="dcterms:W3CDTF">1980-01-03T23:50:23Z</dcterms:created>
  <dcterms:modified xsi:type="dcterms:W3CDTF">2021-05-19T20:56:41Z</dcterms:modified>
</cp:coreProperties>
</file>