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326" r:id="rId4"/>
    <p:sldId id="327" r:id="rId5"/>
    <p:sldId id="324" r:id="rId6"/>
    <p:sldId id="325" r:id="rId7"/>
    <p:sldId id="263" r:id="rId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99"/>
    <a:srgbClr val="4D5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08"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664075" y="0"/>
            <a:ext cx="3565525" cy="73183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567112" cy="731838"/>
          </a:xfrm>
          <a:prstGeom prst="rect">
            <a:avLst/>
          </a:prstGeom>
        </p:spPr>
        <p:txBody>
          <a:bodyPr vert="horz" lIns="91440" tIns="45720" rIns="91440" bIns="45720" rtlCol="1"/>
          <a:lstStyle>
            <a:lvl1pPr algn="l">
              <a:defRPr sz="1200"/>
            </a:lvl1pPr>
          </a:lstStyle>
          <a:p>
            <a:fld id="{3FB320DE-1BDE-4991-A667-6BDF5036B202}" type="datetimeFigureOut">
              <a:rPr lang="ar-SA" smtClean="0"/>
              <a:t>14/04/1446</a:t>
            </a:fld>
            <a:endParaRPr lang="ar-SA"/>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4664075" y="13896975"/>
            <a:ext cx="3565525" cy="73025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13896975"/>
            <a:ext cx="3567112" cy="730250"/>
          </a:xfrm>
          <a:prstGeom prst="rect">
            <a:avLst/>
          </a:prstGeom>
        </p:spPr>
        <p:txBody>
          <a:bodyPr vert="horz" lIns="91440" tIns="45720" rIns="91440" bIns="45720" rtlCol="1" anchor="b"/>
          <a:lstStyle>
            <a:lvl1pPr algn="l">
              <a:defRPr sz="1200"/>
            </a:lvl1pPr>
          </a:lstStyle>
          <a:p>
            <a:fld id="{62A17EC9-9DA8-428C-A35A-7BE279A65674}" type="slidenum">
              <a:rPr lang="ar-SA" smtClean="0"/>
              <a:t>‹N°›</a:t>
            </a:fld>
            <a:endParaRPr lang="ar-SA"/>
          </a:p>
        </p:txBody>
      </p:sp>
    </p:spTree>
    <p:extLst>
      <p:ext uri="{BB962C8B-B14F-4D97-AF65-F5344CB8AC3E}">
        <p14:creationId xmlns:p14="http://schemas.microsoft.com/office/powerpoint/2010/main" val="28995561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sp>
        <p:nvSpPr>
          <p:cNvPr id="5" name="Text 1"/>
          <p:cNvSpPr/>
          <p:nvPr/>
        </p:nvSpPr>
        <p:spPr>
          <a:xfrm>
            <a:off x="692364" y="4114800"/>
            <a:ext cx="7637032" cy="1061485"/>
          </a:xfrm>
          <a:prstGeom prst="rect">
            <a:avLst/>
          </a:prstGeom>
          <a:solidFill>
            <a:schemeClr val="tx2">
              <a:lumMod val="20000"/>
              <a:lumOff val="80000"/>
            </a:schemeClr>
          </a:solidFill>
          <a:ln/>
          <a:scene3d>
            <a:camera prst="orthographicFront"/>
            <a:lightRig rig="threePt" dir="t"/>
          </a:scene3d>
          <a:sp3d>
            <a:bevelT w="152400" h="50800" prst="softRound"/>
          </a:sp3d>
        </p:spPr>
        <p:txBody>
          <a:bodyPr wrap="square" rtlCol="0" anchor="t"/>
          <a:lstStyle/>
          <a:p>
            <a:pPr>
              <a:lnSpc>
                <a:spcPts val="6561"/>
              </a:lnSpc>
            </a:pPr>
            <a:r>
              <a:rPr lang="fr-FR" sz="4800" b="1" kern="0" spc="-105" dirty="0">
                <a:solidFill>
                  <a:srgbClr val="000000"/>
                </a:solidFill>
                <a:latin typeface="adonis-web" pitchFamily="34" charset="0"/>
                <a:ea typeface="adonis-web" pitchFamily="34" charset="-122"/>
                <a:cs typeface="adonis-web" pitchFamily="34" charset="-120"/>
              </a:rPr>
              <a:t>La psychologie de la santé </a:t>
            </a: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6513"/>
            <a:ext cx="5486400" cy="826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62" y="1070393"/>
            <a:ext cx="5608637" cy="1901825"/>
          </a:xfrm>
          <a:prstGeom prst="rect">
            <a:avLst/>
          </a:prstGeom>
          <a:ln/>
          <a:effectLst>
            <a:glow rad="139700">
              <a:schemeClr val="accent6">
                <a:satMod val="175000"/>
                <a:alpha val="40000"/>
              </a:schemeClr>
            </a:glow>
          </a:effectLst>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923" y="6482838"/>
            <a:ext cx="1890713" cy="493713"/>
          </a:xfrm>
          <a:prstGeom prst="rect">
            <a:avLst/>
          </a:prstGeom>
          <a:solidFill>
            <a:srgbClr val="92D050"/>
          </a:solidFill>
          <a:ln>
            <a:noFill/>
          </a:ln>
          <a:effectLst>
            <a:softEdge rad="63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2"/>
          <p:cNvSpPr/>
          <p:nvPr/>
        </p:nvSpPr>
        <p:spPr>
          <a:xfrm>
            <a:off x="4923932" y="2754752"/>
            <a:ext cx="8567477" cy="3612116"/>
          </a:xfrm>
          <a:prstGeom prst="rect">
            <a:avLst/>
          </a:prstGeom>
          <a:noFill/>
          <a:ln/>
        </p:spPr>
        <p:txBody>
          <a:bodyPr wrap="square" rtlCol="0" anchor="t"/>
          <a:lstStyle/>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a:t>
            </a:r>
          </a:p>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endParaRPr lang="fr-FR" sz="2400" kern="0" spc="-35" dirty="0" smtClean="0">
              <a:solidFill>
                <a:srgbClr val="272525"/>
              </a:solidFill>
              <a:latin typeface="Source Sans Pro" pitchFamily="34" charset="0"/>
              <a:ea typeface="Source Sans Pro" pitchFamily="34" charset="-122"/>
              <a:cs typeface="Source Sans Pro" pitchFamily="34" charset="-120"/>
            </a:endParaRPr>
          </a:p>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a:solidFill>
                  <a:srgbClr val="272525"/>
                </a:solidFill>
                <a:latin typeface="Source Sans Pro" pitchFamily="34" charset="0"/>
                <a:ea typeface="Source Sans Pro" pitchFamily="34" charset="-122"/>
                <a:cs typeface="Source Sans Pro" pitchFamily="34" charset="-120"/>
              </a:rPr>
              <a:t>é</a:t>
            </a:r>
          </a:p>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Les </a:t>
            </a:r>
            <a:r>
              <a:rPr lang="en-US" sz="2400" kern="0" spc="-35" dirty="0" err="1" smtClean="0">
                <a:solidFill>
                  <a:srgbClr val="272525"/>
                </a:solidFill>
                <a:latin typeface="Source Sans Pro" pitchFamily="34" charset="0"/>
                <a:ea typeface="Source Sans Pro" pitchFamily="34" charset="-122"/>
                <a:cs typeface="Source Sans Pro" pitchFamily="34" charset="-120"/>
              </a:rPr>
              <a:t>objectifs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principaux</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a:solidFill>
                  <a:srgbClr val="272525"/>
                </a:solidFill>
                <a:latin typeface="Source Sans Pro" pitchFamily="34" charset="0"/>
                <a:ea typeface="Source Sans Pro" pitchFamily="34" charset="-122"/>
                <a:cs typeface="Source Sans Pro" pitchFamily="34" charset="-120"/>
              </a:rPr>
              <a:t>é</a:t>
            </a:r>
          </a:p>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Histoire de 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a:solidFill>
                  <a:srgbClr val="272525"/>
                </a:solidFill>
                <a:latin typeface="Source Sans Pro" pitchFamily="34" charset="0"/>
                <a:ea typeface="Source Sans Pro" pitchFamily="34" charset="-122"/>
                <a:cs typeface="Source Sans Pro" pitchFamily="34" charset="-120"/>
              </a:rPr>
              <a:t>é</a:t>
            </a:r>
          </a:p>
          <a:p>
            <a:pPr marL="457200" indent="-457200">
              <a:lnSpc>
                <a:spcPct val="200000"/>
              </a:lnSpc>
              <a:buFont typeface="+mj-lt"/>
              <a:buAutoNum type="arabicPeriod"/>
            </a:pPr>
            <a:r>
              <a:rPr lang="en-US" sz="2400" kern="0" spc="-35" dirty="0" smtClean="0">
                <a:solidFill>
                  <a:srgbClr val="272525"/>
                </a:solidFill>
                <a:latin typeface="Source Sans Pro" pitchFamily="34" charset="0"/>
                <a:ea typeface="Source Sans Pro" pitchFamily="34" charset="-122"/>
                <a:cs typeface="Source Sans Pro" pitchFamily="34" charset="-120"/>
              </a:rPr>
              <a:t>La relation entre 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et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a:solidFill>
                  <a:srgbClr val="272525"/>
                </a:solidFill>
                <a:latin typeface="Source Sans Pro" pitchFamily="34" charset="0"/>
                <a:ea typeface="Source Sans Pro" pitchFamily="34" charset="-122"/>
                <a:cs typeface="Source Sans Pro" pitchFamily="34" charset="-120"/>
              </a:rPr>
              <a:t> é</a:t>
            </a:r>
          </a:p>
          <a:p>
            <a:pPr marL="457200" indent="-457200">
              <a:lnSpc>
                <a:spcPct val="200000"/>
              </a:lnSpc>
              <a:buFont typeface="+mj-lt"/>
              <a:buAutoNum type="arabicPeriod"/>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3"/>
          <p:cNvSpPr/>
          <p:nvPr/>
        </p:nvSpPr>
        <p:spPr>
          <a:xfrm>
            <a:off x="833199" y="6011466"/>
            <a:ext cx="355402" cy="355402"/>
          </a:xfrm>
          <a:prstGeom prst="roundRect">
            <a:avLst>
              <a:gd name="adj" fmla="val 25726039"/>
            </a:avLst>
          </a:prstGeom>
          <a:noFill/>
          <a:ln w="7620">
            <a:solidFill>
              <a:srgbClr val="FFFFFF"/>
            </a:solidFill>
            <a:prstDash val="solid"/>
          </a:ln>
        </p:spPr>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1"/>
          <p:cNvSpPr/>
          <p:nvPr/>
        </p:nvSpPr>
        <p:spPr>
          <a:xfrm>
            <a:off x="4635177" y="1354279"/>
            <a:ext cx="4443889" cy="694373"/>
          </a:xfrm>
          <a:prstGeom prst="rect">
            <a:avLst/>
          </a:prstGeom>
          <a:noFill/>
          <a:ln/>
        </p:spPr>
        <p:txBody>
          <a:bodyPr wrap="none" rtlCol="0" anchor="t"/>
          <a:lstStyle/>
          <a:p>
            <a:pPr>
              <a:lnSpc>
                <a:spcPts val="5468"/>
              </a:lnSpc>
            </a:pPr>
            <a:r>
              <a:rPr lang="en-US" sz="4374" b="1" u="sng" kern="0" spc="-87" dirty="0" err="1" smtClean="0">
                <a:solidFill>
                  <a:srgbClr val="FF0000"/>
                </a:solidFill>
                <a:latin typeface="adonis-web" pitchFamily="34" charset="0"/>
                <a:ea typeface="adonis-web" pitchFamily="34" charset="-122"/>
                <a:cs typeface="adonis-web" pitchFamily="34" charset="-120"/>
              </a:rPr>
              <a:t>Chapitre</a:t>
            </a:r>
            <a:r>
              <a:rPr lang="en-US" sz="4374" b="1" u="sng" kern="0" spc="-87" dirty="0">
                <a:solidFill>
                  <a:srgbClr val="FF0000"/>
                </a:solidFill>
                <a:latin typeface="adonis-web" pitchFamily="34" charset="0"/>
                <a:ea typeface="adonis-web" pitchFamily="34" charset="-122"/>
                <a:cs typeface="adonis-web" pitchFamily="34" charset="-120"/>
              </a:rPr>
              <a:t> </a:t>
            </a:r>
            <a:r>
              <a:rPr lang="fr-FR" sz="4374" b="1" u="sng" kern="0" spc="-87" dirty="0" smtClean="0">
                <a:solidFill>
                  <a:srgbClr val="FF0000"/>
                </a:solidFill>
                <a:latin typeface="adonis-web" pitchFamily="34" charset="0"/>
                <a:ea typeface="adonis-web" pitchFamily="34" charset="-122"/>
                <a:cs typeface="adonis-web" pitchFamily="34" charset="-120"/>
              </a:rPr>
              <a:t>01</a:t>
            </a:r>
            <a:endParaRPr lang="en-US" sz="4374" b="1" u="sng" kern="0" spc="-87" dirty="0">
              <a:solidFill>
                <a:srgbClr val="FF0000"/>
              </a:solidFill>
              <a:latin typeface="adonis-web" pitchFamily="34" charset="0"/>
              <a:ea typeface="adonis-web" pitchFamily="34" charset="-122"/>
              <a:cs typeface="adonis-web" pitchFamily="34" charset="-120"/>
            </a:endParaRPr>
          </a:p>
        </p:txBody>
      </p:sp>
    </p:spTree>
    <p:extLst>
      <p:ext uri="{BB962C8B-B14F-4D97-AF65-F5344CB8AC3E}">
        <p14:creationId xmlns:p14="http://schemas.microsoft.com/office/powerpoint/2010/main" val="344422922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503724" y="812415"/>
            <a:ext cx="9475469" cy="694373"/>
          </a:xfrm>
          <a:prstGeom prst="rect">
            <a:avLst/>
          </a:prstGeom>
          <a:noFill/>
          <a:ln/>
        </p:spPr>
        <p:txBody>
          <a:bodyPr wrap="none" rtlCol="0" anchor="t"/>
          <a:lstStyle/>
          <a:p>
            <a:pPr marL="742950" indent="-742950">
              <a:lnSpc>
                <a:spcPts val="5468"/>
              </a:lnSpc>
              <a:buAutoNum type="arabicPeriod"/>
            </a:pPr>
            <a:r>
              <a:rPr lang="fr-FR" sz="4374" b="1" kern="0" spc="-87" dirty="0" smtClean="0">
                <a:solidFill>
                  <a:srgbClr val="7030A0"/>
                </a:solidFill>
                <a:latin typeface="adonis-web" pitchFamily="34" charset="0"/>
                <a:ea typeface="adonis-web" pitchFamily="34" charset="-122"/>
                <a:cs typeface="adonis-web" pitchFamily="34" charset="-120"/>
              </a:rPr>
              <a:t>La psychologie de la santé</a:t>
            </a:r>
            <a:r>
              <a:rPr lang="en-US" sz="4374" b="1" kern="0" spc="-87" dirty="0" smtClean="0">
                <a:solidFill>
                  <a:srgbClr val="7030A0"/>
                </a:solidFill>
                <a:latin typeface="adonis-web" pitchFamily="34" charset="0"/>
                <a:ea typeface="adonis-web" pitchFamily="34" charset="-122"/>
                <a:cs typeface="adonis-web" pitchFamily="34" charset="-120"/>
              </a:rPr>
              <a:t>:</a:t>
            </a:r>
          </a:p>
        </p:txBody>
      </p:sp>
      <p:sp>
        <p:nvSpPr>
          <p:cNvPr id="11" name="Text 7"/>
          <p:cNvSpPr/>
          <p:nvPr/>
        </p:nvSpPr>
        <p:spPr>
          <a:xfrm>
            <a:off x="4503724" y="2008415"/>
            <a:ext cx="9655537" cy="5470072"/>
          </a:xfrm>
          <a:prstGeom prst="rect">
            <a:avLst/>
          </a:prstGeom>
          <a:noFill/>
          <a:ln/>
        </p:spPr>
        <p:txBody>
          <a:bodyPr wrap="square" rtlCol="0" anchor="t"/>
          <a:lstStyle/>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Est un </a:t>
            </a:r>
            <a:r>
              <a:rPr lang="en-US" sz="2400" kern="0" spc="-35" dirty="0" err="1" smtClean="0">
                <a:solidFill>
                  <a:srgbClr val="272525"/>
                </a:solidFill>
                <a:latin typeface="Source Sans Pro" pitchFamily="34" charset="0"/>
                <a:ea typeface="Source Sans Pro" pitchFamily="34" charset="-122"/>
                <a:cs typeface="Source Sans Pro" pitchFamily="34" charset="-120"/>
              </a:rPr>
              <a:t>domaine</a:t>
            </a:r>
            <a:r>
              <a:rPr lang="en-US" sz="2400" kern="0" spc="-35" dirty="0" smtClean="0">
                <a:solidFill>
                  <a:srgbClr val="272525"/>
                </a:solidFill>
                <a:latin typeface="Source Sans Pro" pitchFamily="34" charset="0"/>
                <a:ea typeface="Source Sans Pro" pitchFamily="34" charset="-122"/>
                <a:cs typeface="Source Sans Pro" pitchFamily="34" charset="-120"/>
              </a:rPr>
              <a:t> qui explore </a:t>
            </a:r>
            <a:r>
              <a:rPr lang="en-US" sz="2400" kern="0" spc="-35" dirty="0" err="1" smtClean="0">
                <a:solidFill>
                  <a:srgbClr val="272525"/>
                </a:solidFill>
                <a:latin typeface="Source Sans Pro" pitchFamily="34" charset="0"/>
                <a:ea typeface="Source Sans Pro" pitchFamily="34" charset="-122"/>
                <a:cs typeface="Source Sans Pro" pitchFamily="34" charset="-120"/>
              </a:rPr>
              <a:t>l’interaction</a:t>
            </a:r>
            <a:r>
              <a:rPr lang="en-US" sz="2400" kern="0" spc="-35" dirty="0" smtClean="0">
                <a:solidFill>
                  <a:srgbClr val="272525"/>
                </a:solidFill>
                <a:latin typeface="Source Sans Pro" pitchFamily="34" charset="0"/>
                <a:ea typeface="Source Sans Pro" pitchFamily="34" charset="-122"/>
                <a:cs typeface="Source Sans Pro" pitchFamily="34" charset="-120"/>
              </a:rPr>
              <a:t> entre les </a:t>
            </a:r>
            <a:r>
              <a:rPr lang="en-US" sz="2400" kern="0" spc="-35" dirty="0" err="1" smtClean="0">
                <a:solidFill>
                  <a:srgbClr val="272525"/>
                </a:solidFill>
                <a:latin typeface="Source Sans Pro" pitchFamily="34" charset="0"/>
                <a:ea typeface="Source Sans Pro" pitchFamily="34" charset="-122"/>
                <a:cs typeface="Source Sans Pro" pitchFamily="34" charset="-120"/>
              </a:rPr>
              <a:t>facteurs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psychologiques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biologiques</a:t>
            </a:r>
            <a:r>
              <a:rPr lang="en-US" sz="2400" kern="0" spc="-35" dirty="0" smtClean="0">
                <a:solidFill>
                  <a:srgbClr val="272525"/>
                </a:solidFill>
                <a:latin typeface="Source Sans Pro" pitchFamily="34" charset="0"/>
                <a:ea typeface="Source Sans Pro" pitchFamily="34" charset="-122"/>
                <a:cs typeface="Source Sans Pro" pitchFamily="34" charset="-120"/>
              </a:rPr>
              <a:t> et </a:t>
            </a:r>
            <a:r>
              <a:rPr lang="en-US" sz="2400" kern="0" spc="-35" dirty="0" err="1" smtClean="0">
                <a:solidFill>
                  <a:srgbClr val="272525"/>
                </a:solidFill>
                <a:latin typeface="Source Sans Pro" pitchFamily="34" charset="0"/>
                <a:ea typeface="Source Sans Pro" pitchFamily="34" charset="-122"/>
                <a:cs typeface="Source Sans Pro" pitchFamily="34" charset="-120"/>
              </a:rPr>
              <a:t>sociaux</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dans</a:t>
            </a:r>
            <a:r>
              <a:rPr lang="en-US" sz="2400" kern="0" spc="-35" dirty="0" smtClean="0">
                <a:solidFill>
                  <a:srgbClr val="272525"/>
                </a:solidFill>
                <a:latin typeface="Source Sans Pro" pitchFamily="34" charset="0"/>
                <a:ea typeface="Source Sans Pro" pitchFamily="34" charset="-122"/>
                <a:cs typeface="Source Sans Pro" pitchFamily="34" charset="-120"/>
              </a:rPr>
              <a:t> le context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a:t>
            </a:r>
            <a:r>
              <a:rPr lang="en-US" sz="2400" kern="0" spc="-35" dirty="0" smtClean="0">
                <a:solidFill>
                  <a:srgbClr val="272525"/>
                </a:solidFill>
                <a:latin typeface="Source Sans Pro" pitchFamily="34" charset="0"/>
                <a:ea typeface="Source Sans Pro" pitchFamily="34" charset="-122"/>
                <a:cs typeface="Source Sans Pro" pitchFamily="34" charset="-120"/>
              </a:rPr>
              <a:t> et la </a:t>
            </a:r>
            <a:r>
              <a:rPr lang="en-US" sz="2400" kern="0" spc="-35" dirty="0" err="1" smtClean="0">
                <a:solidFill>
                  <a:srgbClr val="272525"/>
                </a:solidFill>
                <a:latin typeface="Source Sans Pro" pitchFamily="34" charset="0"/>
                <a:ea typeface="Source Sans Pro" pitchFamily="34" charset="-122"/>
                <a:cs typeface="Source Sans Pro" pitchFamily="34" charset="-120"/>
              </a:rPr>
              <a:t>maladie</a:t>
            </a:r>
            <a:r>
              <a:rPr lang="en-US" sz="2400" kern="0" spc="-35" dirty="0" smtClean="0">
                <a:solidFill>
                  <a:srgbClr val="272525"/>
                </a:solidFill>
                <a:latin typeface="Source Sans Pro" pitchFamily="34" charset="0"/>
                <a:ea typeface="Source Sans Pro" pitchFamily="34" charset="-122"/>
                <a:cs typeface="Source Sans Pro" pitchFamily="34" charset="-120"/>
              </a:rPr>
              <a:t>. Ce </a:t>
            </a:r>
            <a:r>
              <a:rPr lang="en-US" sz="2400" kern="0" spc="-35" dirty="0" err="1" smtClean="0">
                <a:solidFill>
                  <a:srgbClr val="272525"/>
                </a:solidFill>
                <a:latin typeface="Source Sans Pro" pitchFamily="34" charset="0"/>
                <a:ea typeface="Source Sans Pro" pitchFamily="34" charset="-122"/>
                <a:cs typeface="Source Sans Pro" pitchFamily="34" charset="-120"/>
              </a:rPr>
              <a:t>domaine</a:t>
            </a:r>
            <a:r>
              <a:rPr lang="en-US" sz="2400" kern="0" spc="-35" dirty="0" smtClean="0">
                <a:solidFill>
                  <a:srgbClr val="272525"/>
                </a:solidFill>
                <a:latin typeface="Source Sans Pro" pitchFamily="34" charset="0"/>
                <a:ea typeface="Source Sans Pro" pitchFamily="34" charset="-122"/>
                <a:cs typeface="Source Sans Pro" pitchFamily="34" charset="-120"/>
              </a:rPr>
              <a:t> aide a </a:t>
            </a:r>
            <a:r>
              <a:rPr lang="en-US" sz="2400" kern="0" spc="-35" dirty="0" err="1" smtClean="0">
                <a:solidFill>
                  <a:srgbClr val="272525"/>
                </a:solidFill>
                <a:latin typeface="Source Sans Pro" pitchFamily="34" charset="0"/>
                <a:ea typeface="Source Sans Pro" pitchFamily="34" charset="-122"/>
                <a:cs typeface="Source Sans Pro" pitchFamily="34" charset="-120"/>
              </a:rPr>
              <a:t>améliorer</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a:solidFill>
                  <a:srgbClr val="272525"/>
                </a:solidFill>
                <a:latin typeface="Source Sans Pro" pitchFamily="34" charset="0"/>
                <a:ea typeface="Source Sans Pro" pitchFamily="34" charset="-122"/>
                <a:cs typeface="Source Sans Pro" pitchFamily="34" charset="-120"/>
              </a:rPr>
              <a:t>la </a:t>
            </a:r>
            <a:r>
              <a:rPr lang="en-US" sz="2400" kern="0" spc="-35" dirty="0" err="1">
                <a:solidFill>
                  <a:srgbClr val="272525"/>
                </a:solidFill>
                <a:latin typeface="Source Sans Pro" pitchFamily="34" charset="0"/>
                <a:ea typeface="Source Sans Pro" pitchFamily="34" charset="-122"/>
                <a:cs typeface="Source Sans Pro" pitchFamily="34" charset="-120"/>
              </a:rPr>
              <a:t>sant</a:t>
            </a:r>
            <a:r>
              <a:rPr lang="fr-FR" sz="2400" kern="0" spc="-35" dirty="0">
                <a:solidFill>
                  <a:srgbClr val="272525"/>
                </a:solidFill>
                <a:latin typeface="Source Sans Pro" pitchFamily="34" charset="0"/>
                <a:ea typeface="Source Sans Pro" pitchFamily="34" charset="-122"/>
                <a:cs typeface="Source Sans Pro" pitchFamily="34" charset="-120"/>
              </a:rPr>
              <a:t>é</a:t>
            </a:r>
            <a:r>
              <a:rPr lang="en-US" sz="2400" kern="0" spc="-35" dirty="0">
                <a:solidFill>
                  <a:srgbClr val="272525"/>
                </a:solidFill>
                <a:latin typeface="Source Sans Pro" pitchFamily="34" charset="0"/>
                <a:ea typeface="Source Sans Pro" pitchFamily="34" charset="-122"/>
                <a:cs typeface="Source Sans Pro" pitchFamily="34" charset="-120"/>
              </a:rPr>
              <a:t> </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globale</a:t>
            </a:r>
            <a:r>
              <a:rPr lang="en-US" sz="2400" kern="0" spc="-35" dirty="0" smtClean="0">
                <a:solidFill>
                  <a:srgbClr val="272525"/>
                </a:solidFill>
                <a:latin typeface="Source Sans Pro" pitchFamily="34" charset="0"/>
                <a:ea typeface="Source Sans Pro" pitchFamily="34" charset="-122"/>
                <a:cs typeface="Source Sans Pro" pitchFamily="34" charset="-120"/>
              </a:rPr>
              <a:t> et a </a:t>
            </a:r>
            <a:r>
              <a:rPr lang="en-US" sz="2400" kern="0" spc="-35" dirty="0" err="1" smtClean="0">
                <a:solidFill>
                  <a:srgbClr val="272525"/>
                </a:solidFill>
                <a:latin typeface="Source Sans Pro" pitchFamily="34" charset="0"/>
                <a:ea typeface="Source Sans Pro" pitchFamily="34" charset="-122"/>
                <a:cs typeface="Source Sans Pro" pitchFamily="34" charset="-120"/>
              </a:rPr>
              <a:t>promouvoir</a:t>
            </a:r>
            <a:r>
              <a:rPr lang="en-US" sz="2400" kern="0" spc="-35" dirty="0" smtClean="0">
                <a:solidFill>
                  <a:srgbClr val="272525"/>
                </a:solidFill>
                <a:latin typeface="Source Sans Pro" pitchFamily="34" charset="0"/>
                <a:ea typeface="Source Sans Pro" pitchFamily="34" charset="-122"/>
                <a:cs typeface="Source Sans Pro" pitchFamily="34" charset="-120"/>
              </a:rPr>
              <a:t> des modes de vie </a:t>
            </a:r>
            <a:r>
              <a:rPr lang="en-US" sz="2400" kern="0" spc="-35" dirty="0" err="1" smtClean="0">
                <a:solidFill>
                  <a:srgbClr val="272525"/>
                </a:solidFill>
                <a:latin typeface="Source Sans Pro" pitchFamily="34" charset="0"/>
                <a:ea typeface="Source Sans Pro" pitchFamily="34" charset="-122"/>
                <a:cs typeface="Source Sans Pro" pitchFamily="34" charset="-120"/>
              </a:rPr>
              <a:t>sains</a:t>
            </a:r>
            <a:r>
              <a:rPr lang="en-US" sz="2400" kern="0" spc="-35" dirty="0" smtClean="0">
                <a:solidFill>
                  <a:srgbClr val="272525"/>
                </a:solidFill>
                <a:latin typeface="Source Sans Pro" pitchFamily="34" charset="0"/>
                <a:ea typeface="Source Sans Pro" pitchFamily="34" charset="-122"/>
                <a:cs typeface="Source Sans Pro" pitchFamily="34" charset="-120"/>
              </a:rPr>
              <a:t>.</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-Est </a:t>
            </a:r>
            <a:r>
              <a:rPr lang="en-US" sz="2400" kern="0" spc="-35" dirty="0" err="1" smtClean="0">
                <a:solidFill>
                  <a:srgbClr val="272525"/>
                </a:solidFill>
                <a:latin typeface="Source Sans Pro" pitchFamily="34" charset="0"/>
                <a:ea typeface="Source Sans Pro" pitchFamily="34" charset="-122"/>
                <a:cs typeface="Source Sans Pro" pitchFamily="34" charset="-120"/>
              </a:rPr>
              <a:t>une</a:t>
            </a:r>
            <a:r>
              <a:rPr lang="en-US" sz="2400" kern="0" spc="-35" dirty="0" smtClean="0">
                <a:solidFill>
                  <a:srgbClr val="272525"/>
                </a:solidFill>
                <a:latin typeface="Source Sans Pro" pitchFamily="34" charset="0"/>
                <a:ea typeface="Source Sans Pro" pitchFamily="34" charset="-122"/>
                <a:cs typeface="Source Sans Pro" pitchFamily="34" charset="-120"/>
              </a:rPr>
              <a:t> application des </a:t>
            </a:r>
            <a:r>
              <a:rPr lang="en-US" sz="2400" kern="0" spc="-35" dirty="0" err="1" smtClean="0">
                <a:solidFill>
                  <a:srgbClr val="272525"/>
                </a:solidFill>
                <a:latin typeface="Source Sans Pro" pitchFamily="34" charset="0"/>
                <a:ea typeface="Source Sans Pro" pitchFamily="34" charset="-122"/>
                <a:cs typeface="Source Sans Pro" pitchFamily="34" charset="-120"/>
              </a:rPr>
              <a:t>savoirs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fondamentaux</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a la </a:t>
            </a:r>
            <a:r>
              <a:rPr lang="en-US" sz="2400" kern="0" spc="-35" dirty="0" err="1" smtClean="0">
                <a:solidFill>
                  <a:srgbClr val="272525"/>
                </a:solidFill>
                <a:latin typeface="Source Sans Pro" pitchFamily="34" charset="0"/>
                <a:ea typeface="Source Sans Pro" pitchFamily="34" charset="-122"/>
                <a:cs typeface="Source Sans Pro" pitchFamily="34" charset="-120"/>
              </a:rPr>
              <a:t>compréhension</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 </a:t>
            </a:r>
            <a:r>
              <a:rPr lang="en-US" sz="2400" kern="0" spc="-35" dirty="0" smtClean="0">
                <a:solidFill>
                  <a:srgbClr val="272525"/>
                </a:solidFill>
                <a:latin typeface="Source Sans Pro" pitchFamily="34" charset="0"/>
                <a:ea typeface="Source Sans Pro" pitchFamily="34" charset="-122"/>
                <a:cs typeface="Source Sans Pro" pitchFamily="34" charset="-120"/>
              </a:rPr>
              <a:t>et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maladie</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Matarazzo</a:t>
            </a:r>
            <a:r>
              <a:rPr lang="en-US" sz="2400" kern="0" spc="-35" dirty="0" smtClean="0">
                <a:solidFill>
                  <a:srgbClr val="272525"/>
                </a:solidFill>
                <a:latin typeface="Source Sans Pro" pitchFamily="34" charset="0"/>
                <a:ea typeface="Source Sans Pro" pitchFamily="34" charset="-122"/>
                <a:cs typeface="Source Sans Pro" pitchFamily="34" charset="-120"/>
              </a:rPr>
              <a:t>, 1984).</a:t>
            </a:r>
          </a:p>
          <a:p>
            <a:pPr>
              <a:lnSpc>
                <a:spcPct val="150000"/>
              </a:lnSpc>
            </a:pPr>
            <a:r>
              <a:rPr lang="en-US" sz="2400" b="1" kern="0" spc="-35" dirty="0" smtClean="0">
                <a:latin typeface="Source Sans Pro" pitchFamily="34" charset="0"/>
                <a:ea typeface="Source Sans Pro" pitchFamily="34" charset="-122"/>
                <a:cs typeface="Source Sans Pro" pitchFamily="34" charset="-120"/>
              </a:rPr>
              <a:t>La </a:t>
            </a:r>
            <a:r>
              <a:rPr lang="en-US" sz="2400" b="1" kern="0" spc="-35" dirty="0" err="1" smtClean="0">
                <a:latin typeface="Source Sans Pro" pitchFamily="34" charset="0"/>
                <a:ea typeface="Source Sans Pro" pitchFamily="34" charset="-122"/>
                <a:cs typeface="Source Sans Pro" pitchFamily="34" charset="-120"/>
              </a:rPr>
              <a:t>psychologie</a:t>
            </a:r>
            <a:r>
              <a:rPr lang="en-US" sz="2400" b="1" kern="0" spc="-35" dirty="0" smtClean="0">
                <a:latin typeface="Source Sans Pro" pitchFamily="34" charset="0"/>
                <a:ea typeface="Source Sans Pro" pitchFamily="34" charset="-122"/>
                <a:cs typeface="Source Sans Pro" pitchFamily="34" charset="-120"/>
              </a:rPr>
              <a:t>:</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et la science qui </a:t>
            </a:r>
            <a:r>
              <a:rPr lang="en-US" sz="2400" kern="0" spc="-35" dirty="0" err="1">
                <a:solidFill>
                  <a:srgbClr val="272525"/>
                </a:solidFill>
                <a:latin typeface="Source Sans Pro" pitchFamily="34" charset="0"/>
                <a:ea typeface="Source Sans Pro" pitchFamily="34" charset="-122"/>
                <a:cs typeface="Source Sans Pro" pitchFamily="34" charset="-120"/>
              </a:rPr>
              <a:t>é</a:t>
            </a:r>
            <a:r>
              <a:rPr lang="en-US" sz="2400" kern="0" spc="-35" dirty="0" err="1" smtClean="0">
                <a:solidFill>
                  <a:srgbClr val="272525"/>
                </a:solidFill>
                <a:latin typeface="Source Sans Pro" pitchFamily="34" charset="0"/>
                <a:ea typeface="Source Sans Pro" pitchFamily="34" charset="-122"/>
                <a:cs typeface="Source Sans Pro" pitchFamily="34" charset="-120"/>
              </a:rPr>
              <a:t>tudie</a:t>
            </a:r>
            <a:r>
              <a:rPr lang="en-US" sz="2400" kern="0" spc="-35" dirty="0" smtClean="0">
                <a:solidFill>
                  <a:srgbClr val="272525"/>
                </a:solidFill>
                <a:latin typeface="Source Sans Pro" pitchFamily="34" charset="0"/>
                <a:ea typeface="Source Sans Pro" pitchFamily="34" charset="-122"/>
                <a:cs typeface="Source Sans Pro" pitchFamily="34" charset="-120"/>
              </a:rPr>
              <a:t> les </a:t>
            </a:r>
            <a:r>
              <a:rPr lang="en-US" sz="2400" kern="0" spc="-35" dirty="0" err="1" smtClean="0">
                <a:solidFill>
                  <a:srgbClr val="272525"/>
                </a:solidFill>
                <a:latin typeface="Source Sans Pro" pitchFamily="34" charset="0"/>
                <a:ea typeface="Source Sans Pro" pitchFamily="34" charset="-122"/>
                <a:cs typeface="Source Sans Pro" pitchFamily="34" charset="-120"/>
              </a:rPr>
              <a:t>processus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mentaux</a:t>
            </a:r>
            <a:r>
              <a:rPr lang="en-US" sz="2400" kern="0" spc="-35" dirty="0" smtClean="0">
                <a:solidFill>
                  <a:srgbClr val="272525"/>
                </a:solidFill>
                <a:latin typeface="Source Sans Pro" pitchFamily="34" charset="0"/>
                <a:ea typeface="Source Sans Pro" pitchFamily="34" charset="-122"/>
                <a:cs typeface="Source Sans Pro" pitchFamily="34" charset="-120"/>
              </a:rPr>
              <a:t>, les </a:t>
            </a:r>
            <a:r>
              <a:rPr lang="en-US" sz="2400" kern="0" spc="-35" dirty="0" err="1" smtClean="0">
                <a:solidFill>
                  <a:srgbClr val="272525"/>
                </a:solidFill>
                <a:latin typeface="Source Sans Pro" pitchFamily="34" charset="0"/>
                <a:ea typeface="Source Sans Pro" pitchFamily="34" charset="-122"/>
                <a:cs typeface="Source Sans Pro" pitchFamily="34" charset="-120"/>
              </a:rPr>
              <a:t>émotions</a:t>
            </a:r>
            <a:r>
              <a:rPr lang="en-US" sz="2400" kern="0" spc="-35" dirty="0" smtClean="0">
                <a:solidFill>
                  <a:srgbClr val="272525"/>
                </a:solidFill>
                <a:latin typeface="Source Sans Pro" pitchFamily="34" charset="0"/>
                <a:ea typeface="Source Sans Pro" pitchFamily="34" charset="-122"/>
                <a:cs typeface="Source Sans Pro" pitchFamily="34" charset="-120"/>
              </a:rPr>
              <a:t>, les </a:t>
            </a:r>
            <a:r>
              <a:rPr lang="en-US" sz="2400" kern="0" spc="-35" dirty="0" err="1" smtClean="0">
                <a:solidFill>
                  <a:srgbClr val="272525"/>
                </a:solidFill>
                <a:latin typeface="Source Sans Pro" pitchFamily="34" charset="0"/>
                <a:ea typeface="Source Sans Pro" pitchFamily="34" charset="-122"/>
                <a:cs typeface="Source Sans Pro" pitchFamily="34" charset="-120"/>
              </a:rPr>
              <a:t>comportements</a:t>
            </a:r>
            <a:r>
              <a:rPr lang="en-US" sz="2400" kern="0" spc="-35" dirty="0" smtClean="0">
                <a:solidFill>
                  <a:srgbClr val="272525"/>
                </a:solidFill>
                <a:latin typeface="Source Sans Pro" pitchFamily="34" charset="0"/>
                <a:ea typeface="Source Sans Pro" pitchFamily="34" charset="-122"/>
                <a:cs typeface="Source Sans Pro" pitchFamily="34" charset="-120"/>
              </a:rPr>
              <a:t> de </a:t>
            </a:r>
            <a:r>
              <a:rPr lang="en-US" sz="2400" kern="0" spc="-35" dirty="0" err="1" smtClean="0">
                <a:solidFill>
                  <a:srgbClr val="272525"/>
                </a:solidFill>
                <a:latin typeface="Source Sans Pro" pitchFamily="34" charset="0"/>
                <a:ea typeface="Source Sans Pro" pitchFamily="34" charset="-122"/>
                <a:cs typeface="Source Sans Pro" pitchFamily="34" charset="-120"/>
              </a:rPr>
              <a:t>l’etre</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humain</a:t>
            </a:r>
            <a:r>
              <a:rPr lang="en-US" sz="2400" kern="0" spc="-35" dirty="0" smtClean="0">
                <a:solidFill>
                  <a:srgbClr val="272525"/>
                </a:solidFill>
                <a:latin typeface="Source Sans Pro" pitchFamily="34" charset="0"/>
                <a:ea typeface="Source Sans Pro" pitchFamily="34" charset="-122"/>
                <a:cs typeface="Source Sans Pro" pitchFamily="34" charset="-120"/>
              </a:rPr>
              <a:t>. Elle </a:t>
            </a:r>
            <a:r>
              <a:rPr lang="en-US" sz="2400" kern="0" spc="-35" dirty="0" err="1" smtClean="0">
                <a:solidFill>
                  <a:srgbClr val="272525"/>
                </a:solidFill>
                <a:latin typeface="Source Sans Pro" pitchFamily="34" charset="0"/>
                <a:ea typeface="Source Sans Pro" pitchFamily="34" charset="-122"/>
                <a:cs typeface="Source Sans Pro" pitchFamily="34" charset="-120"/>
              </a:rPr>
              <a:t>s’int</a:t>
            </a:r>
            <a:r>
              <a:rPr lang="fr-FR" sz="2400" kern="0" spc="-35" dirty="0" smtClean="0">
                <a:solidFill>
                  <a:srgbClr val="272525"/>
                </a:solidFill>
                <a:latin typeface="Source Sans Pro" pitchFamily="34" charset="0"/>
                <a:ea typeface="Source Sans Pro" pitchFamily="34" charset="-122"/>
                <a:cs typeface="Source Sans Pro" pitchFamily="34" charset="-120"/>
              </a:rPr>
              <a:t>é</a:t>
            </a:r>
            <a:r>
              <a:rPr lang="en-US" sz="2400" kern="0" spc="-35" dirty="0" err="1" smtClean="0">
                <a:solidFill>
                  <a:srgbClr val="272525"/>
                </a:solidFill>
                <a:latin typeface="Source Sans Pro" pitchFamily="34" charset="0"/>
                <a:ea typeface="Source Sans Pro" pitchFamily="34" charset="-122"/>
                <a:cs typeface="Source Sans Pro" pitchFamily="34" charset="-120"/>
              </a:rPr>
              <a:t>sse</a:t>
            </a:r>
            <a:r>
              <a:rPr lang="en-US" sz="2400" kern="0" spc="-35" dirty="0" smtClean="0">
                <a:solidFill>
                  <a:srgbClr val="272525"/>
                </a:solidFill>
                <a:latin typeface="Source Sans Pro" pitchFamily="34" charset="0"/>
                <a:ea typeface="Source Sans Pro" pitchFamily="34" charset="-122"/>
                <a:cs typeface="Source Sans Pro" pitchFamily="34" charset="-120"/>
              </a:rPr>
              <a:t> a la </a:t>
            </a:r>
            <a:r>
              <a:rPr lang="en-US" sz="2400" kern="0" spc="-35" dirty="0" err="1" smtClean="0">
                <a:solidFill>
                  <a:srgbClr val="272525"/>
                </a:solidFill>
                <a:latin typeface="Source Sans Pro" pitchFamily="34" charset="0"/>
                <a:ea typeface="Source Sans Pro" pitchFamily="34" charset="-122"/>
                <a:cs typeface="Source Sans Pro" pitchFamily="34" charset="-120"/>
              </a:rPr>
              <a:t>compréhension</a:t>
            </a:r>
            <a:r>
              <a:rPr lang="en-US" sz="2400" kern="0" spc="-35" dirty="0" smtClean="0">
                <a:solidFill>
                  <a:srgbClr val="272525"/>
                </a:solidFill>
                <a:latin typeface="Source Sans Pro" pitchFamily="34" charset="0"/>
                <a:ea typeface="Source Sans Pro" pitchFamily="34" charset="-122"/>
                <a:cs typeface="Source Sans Pro" pitchFamily="34" charset="-120"/>
              </a:rPr>
              <a:t> du </a:t>
            </a:r>
            <a:r>
              <a:rPr lang="en-US" sz="2400" kern="0" spc="-35" dirty="0" err="1" smtClean="0">
                <a:solidFill>
                  <a:srgbClr val="272525"/>
                </a:solidFill>
                <a:latin typeface="Source Sans Pro" pitchFamily="34" charset="0"/>
                <a:ea typeface="Source Sans Pro" pitchFamily="34" charset="-122"/>
                <a:cs typeface="Source Sans Pro" pitchFamily="34" charset="-120"/>
              </a:rPr>
              <a:t>fonctionnement</a:t>
            </a:r>
            <a:r>
              <a:rPr lang="en-US" sz="2400" kern="0" spc="-35" dirty="0" smtClean="0">
                <a:solidFill>
                  <a:srgbClr val="272525"/>
                </a:solidFill>
                <a:latin typeface="Source Sans Pro" pitchFamily="34" charset="0"/>
                <a:ea typeface="Source Sans Pro" pitchFamily="34" charset="-122"/>
                <a:cs typeface="Source Sans Pro" pitchFamily="34" charset="-120"/>
              </a:rPr>
              <a:t> de l’</a:t>
            </a:r>
            <a:r>
              <a:rPr lang="fr-FR" sz="2400" kern="0" spc="-35" dirty="0">
                <a:solidFill>
                  <a:srgbClr val="272525"/>
                </a:solidFill>
                <a:latin typeface="Source Sans Pro" pitchFamily="34" charset="0"/>
                <a:ea typeface="Source Sans Pro" pitchFamily="34" charset="-122"/>
                <a:cs typeface="Source Sans Pro" pitchFamily="34" charset="-120"/>
              </a:rPr>
              <a:t> </a:t>
            </a:r>
            <a:r>
              <a:rPr lang="fr-FR" sz="2400" kern="0" spc="-35" dirty="0" err="1" smtClean="0">
                <a:solidFill>
                  <a:srgbClr val="272525"/>
                </a:solidFill>
                <a:latin typeface="Source Sans Pro" pitchFamily="34" charset="0"/>
                <a:ea typeface="Source Sans Pro" pitchFamily="34" charset="-122"/>
                <a:cs typeface="Source Sans Pro" pitchFamily="34" charset="-120"/>
              </a:rPr>
              <a:t>ésprit</a:t>
            </a:r>
            <a:r>
              <a:rPr lang="fr-FR" sz="2400" kern="0" spc="-35" dirty="0" smtClean="0">
                <a:solidFill>
                  <a:srgbClr val="272525"/>
                </a:solidFill>
                <a:latin typeface="Source Sans Pro" pitchFamily="34" charset="0"/>
                <a:ea typeface="Source Sans Pro" pitchFamily="34" charset="-122"/>
                <a:cs typeface="Source Sans Pro" pitchFamily="34" charset="-120"/>
              </a:rPr>
              <a:t> de la personnalité.</a:t>
            </a: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extLst>
      <p:ext uri="{BB962C8B-B14F-4D97-AF65-F5344CB8AC3E}">
        <p14:creationId xmlns:p14="http://schemas.microsoft.com/office/powerpoint/2010/main" val="386390945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4229100" y="2334985"/>
            <a:ext cx="10140043" cy="5306785"/>
          </a:xfrm>
          <a:prstGeom prst="rect">
            <a:avLst/>
          </a:prstGeom>
          <a:solidFill>
            <a:srgbClr val="FFFFFF">
              <a:alpha val="75000"/>
            </a:srgbClr>
          </a:solidFill>
          <a:ln w="13811">
            <a:solidFill>
              <a:srgbClr val="FFFFFF">
                <a:alpha val="64000"/>
              </a:srgbClr>
            </a:solidFill>
            <a:prstDash val="solid"/>
          </a:ln>
        </p:spPr>
        <p:txBody>
          <a:bodyPr/>
          <a:lstStyle/>
          <a:p>
            <a:r>
              <a:rPr lang="en-US" sz="3200" b="1" dirty="0" smtClean="0">
                <a:latin typeface="Source Sans Pro" panose="020B0503030403020204" pitchFamily="34" charset="0"/>
                <a:ea typeface="Source Sans Pro" panose="020B0503030403020204" pitchFamily="34" charset="0"/>
              </a:rPr>
              <a:t>La </a:t>
            </a:r>
            <a:r>
              <a:rPr lang="en-US" sz="3200" b="1" dirty="0" err="1" smtClean="0">
                <a:latin typeface="Source Sans Pro" panose="020B0503030403020204" pitchFamily="34" charset="0"/>
                <a:ea typeface="Source Sans Pro" panose="020B0503030403020204" pitchFamily="34" charset="0"/>
              </a:rPr>
              <a:t>sant</a:t>
            </a:r>
            <a:r>
              <a:rPr lang="fr-FR" sz="3200" b="1" dirty="0" smtClean="0">
                <a:latin typeface="Source Sans Pro" panose="020B0503030403020204" pitchFamily="34" charset="0"/>
                <a:ea typeface="Source Sans Pro" panose="020B0503030403020204" pitchFamily="34" charset="0"/>
              </a:rPr>
              <a:t>é</a:t>
            </a:r>
            <a:r>
              <a:rPr lang="en-US" sz="3200" b="1" dirty="0" smtClean="0">
                <a:latin typeface="Source Sans Pro" panose="020B0503030403020204" pitchFamily="34" charset="0"/>
                <a:ea typeface="Source Sans Pro" panose="020B0503030403020204" pitchFamily="34" charset="0"/>
              </a:rPr>
              <a:t>:</a:t>
            </a:r>
            <a:r>
              <a:rPr lang="en-US" sz="2400" b="1" dirty="0" smtClean="0">
                <a:latin typeface="Source Sans Pro" panose="020B0503030403020204" pitchFamily="34" charset="0"/>
                <a:ea typeface="Source Sans Pro" panose="020B0503030403020204" pitchFamily="34" charset="0"/>
              </a:rPr>
              <a:t> </a:t>
            </a:r>
          </a:p>
          <a:p>
            <a:r>
              <a:rPr lang="en-US" sz="2400" dirty="0">
                <a:latin typeface="Source Sans Pro" panose="020B0503030403020204" pitchFamily="34" charset="0"/>
                <a:ea typeface="Source Sans Pro" panose="020B0503030403020204" pitchFamily="34" charset="0"/>
              </a:rPr>
              <a:t>E</a:t>
            </a:r>
            <a:r>
              <a:rPr lang="en-US" sz="2400" dirty="0" smtClean="0">
                <a:latin typeface="Source Sans Pro" panose="020B0503030403020204" pitchFamily="34" charset="0"/>
                <a:ea typeface="Source Sans Pro" panose="020B0503030403020204" pitchFamily="34" charset="0"/>
              </a:rPr>
              <a:t>st un </a:t>
            </a:r>
            <a:r>
              <a:rPr lang="fr-FR" sz="2400" dirty="0" smtClean="0">
                <a:latin typeface="Source Sans Pro" panose="020B0503030403020204" pitchFamily="34" charset="0"/>
                <a:ea typeface="Source Sans Pro" panose="020B0503030403020204" pitchFamily="34" charset="0"/>
              </a:rPr>
              <a:t>é</a:t>
            </a:r>
            <a:r>
              <a:rPr lang="en-US" sz="2400" dirty="0" smtClean="0">
                <a:latin typeface="Source Sans Pro" panose="020B0503030403020204" pitchFamily="34" charset="0"/>
                <a:ea typeface="Source Sans Pro" panose="020B0503030403020204" pitchFamily="34" charset="0"/>
              </a:rPr>
              <a:t>tat de </a:t>
            </a:r>
            <a:r>
              <a:rPr lang="en-US" sz="2400" dirty="0" err="1" smtClean="0">
                <a:latin typeface="Source Sans Pro" panose="020B0503030403020204" pitchFamily="34" charset="0"/>
                <a:ea typeface="Source Sans Pro" panose="020B0503030403020204" pitchFamily="34" charset="0"/>
              </a:rPr>
              <a:t>complet</a:t>
            </a:r>
            <a:r>
              <a:rPr lang="en-US" sz="2400" dirty="0" smtClean="0">
                <a:latin typeface="Source Sans Pro" panose="020B0503030403020204" pitchFamily="34" charset="0"/>
                <a:ea typeface="Source Sans Pro" panose="020B0503030403020204" pitchFamily="34" charset="0"/>
              </a:rPr>
              <a:t> bien-etre physique, mental et social, et ne </a:t>
            </a:r>
            <a:r>
              <a:rPr lang="en-US" sz="2400" dirty="0" err="1" smtClean="0">
                <a:latin typeface="Source Sans Pro" panose="020B0503030403020204" pitchFamily="34" charset="0"/>
                <a:ea typeface="Source Sans Pro" panose="020B0503030403020204" pitchFamily="34" charset="0"/>
              </a:rPr>
              <a:t>consiste</a:t>
            </a:r>
            <a:r>
              <a:rPr lang="en-US" sz="2400" dirty="0" smtClean="0">
                <a:latin typeface="Source Sans Pro" panose="020B0503030403020204" pitchFamily="34" charset="0"/>
                <a:ea typeface="Source Sans Pro" panose="020B0503030403020204" pitchFamily="34" charset="0"/>
              </a:rPr>
              <a:t> pas </a:t>
            </a:r>
            <a:r>
              <a:rPr lang="en-US" sz="2400" dirty="0" err="1" smtClean="0">
                <a:latin typeface="Source Sans Pro" panose="020B0503030403020204" pitchFamily="34" charset="0"/>
                <a:ea typeface="Source Sans Pro" panose="020B0503030403020204" pitchFamily="34" charset="0"/>
              </a:rPr>
              <a:t>seulement</a:t>
            </a:r>
            <a:r>
              <a:rPr lang="en-US" sz="2400" dirty="0" smtClean="0">
                <a:latin typeface="Source Sans Pro" panose="020B0503030403020204" pitchFamily="34" charset="0"/>
                <a:ea typeface="Source Sans Pro" panose="020B0503030403020204" pitchFamily="34" charset="0"/>
              </a:rPr>
              <a:t> </a:t>
            </a:r>
            <a:r>
              <a:rPr lang="en-US" sz="2400" dirty="0" err="1" smtClean="0">
                <a:latin typeface="Source Sans Pro" panose="020B0503030403020204" pitchFamily="34" charset="0"/>
                <a:ea typeface="Source Sans Pro" panose="020B0503030403020204" pitchFamily="34" charset="0"/>
              </a:rPr>
              <a:t>en</a:t>
            </a:r>
            <a:r>
              <a:rPr lang="en-US" sz="2400" dirty="0" smtClean="0">
                <a:latin typeface="Source Sans Pro" panose="020B0503030403020204" pitchFamily="34" charset="0"/>
                <a:ea typeface="Source Sans Pro" panose="020B0503030403020204" pitchFamily="34" charset="0"/>
              </a:rPr>
              <a:t> </a:t>
            </a:r>
            <a:r>
              <a:rPr lang="en-US" sz="2400" dirty="0" err="1" smtClean="0">
                <a:latin typeface="Source Sans Pro" panose="020B0503030403020204" pitchFamily="34" charset="0"/>
                <a:ea typeface="Source Sans Pro" panose="020B0503030403020204" pitchFamily="34" charset="0"/>
              </a:rPr>
              <a:t>une</a:t>
            </a:r>
            <a:r>
              <a:rPr lang="en-US" sz="2400" dirty="0" smtClean="0">
                <a:latin typeface="Source Sans Pro" panose="020B0503030403020204" pitchFamily="34" charset="0"/>
                <a:ea typeface="Source Sans Pro" panose="020B0503030403020204" pitchFamily="34" charset="0"/>
              </a:rPr>
              <a:t> absence de </a:t>
            </a:r>
            <a:r>
              <a:rPr lang="en-US" sz="2400" dirty="0" err="1" smtClean="0">
                <a:latin typeface="Source Sans Pro" panose="020B0503030403020204" pitchFamily="34" charset="0"/>
                <a:ea typeface="Source Sans Pro" panose="020B0503030403020204" pitchFamily="34" charset="0"/>
              </a:rPr>
              <a:t>maladie</a:t>
            </a:r>
            <a:r>
              <a:rPr lang="en-US" sz="2400" dirty="0" smtClean="0">
                <a:latin typeface="Source Sans Pro" panose="020B0503030403020204" pitchFamily="34" charset="0"/>
                <a:ea typeface="Source Sans Pro" panose="020B0503030403020204" pitchFamily="34" charset="0"/>
              </a:rPr>
              <a:t> </a:t>
            </a:r>
            <a:r>
              <a:rPr lang="en-US" sz="2400" dirty="0" err="1" smtClean="0">
                <a:latin typeface="Source Sans Pro" panose="020B0503030403020204" pitchFamily="34" charset="0"/>
                <a:ea typeface="Source Sans Pro" panose="020B0503030403020204" pitchFamily="34" charset="0"/>
              </a:rPr>
              <a:t>ou</a:t>
            </a:r>
            <a:r>
              <a:rPr lang="en-US" sz="2400" dirty="0" smtClean="0">
                <a:latin typeface="Source Sans Pro" panose="020B0503030403020204" pitchFamily="34" charset="0"/>
                <a:ea typeface="Source Sans Pro" panose="020B0503030403020204" pitchFamily="34" charset="0"/>
              </a:rPr>
              <a:t> </a:t>
            </a:r>
            <a:r>
              <a:rPr lang="en-US" sz="2400" dirty="0" err="1" smtClean="0">
                <a:latin typeface="Source Sans Pro" panose="020B0503030403020204" pitchFamily="34" charset="0"/>
                <a:ea typeface="Source Sans Pro" panose="020B0503030403020204" pitchFamily="34" charset="0"/>
              </a:rPr>
              <a:t>d’infirmit</a:t>
            </a:r>
            <a:r>
              <a:rPr lang="fr-FR" sz="2400" dirty="0" smtClean="0">
                <a:latin typeface="Source Sans Pro" panose="020B0503030403020204" pitchFamily="34" charset="0"/>
                <a:ea typeface="Source Sans Pro" panose="020B0503030403020204" pitchFamily="34" charset="0"/>
              </a:rPr>
              <a:t>é.</a:t>
            </a:r>
            <a:endParaRPr lang="fr-FR" sz="2400" dirty="0">
              <a:latin typeface="Source Sans Pro" panose="020B0503030403020204" pitchFamily="34" charset="0"/>
              <a:ea typeface="Source Sans Pro" panose="020B0503030403020204" pitchFamily="34" charset="0"/>
            </a:endParaRPr>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11" name="Text 7"/>
          <p:cNvSpPr/>
          <p:nvPr/>
        </p:nvSpPr>
        <p:spPr>
          <a:xfrm>
            <a:off x="4470472" y="2566100"/>
            <a:ext cx="9622286" cy="4566220"/>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8" name="Text 1"/>
          <p:cNvSpPr/>
          <p:nvPr/>
        </p:nvSpPr>
        <p:spPr>
          <a:xfrm>
            <a:off x="4470472" y="812416"/>
            <a:ext cx="9475469" cy="934741"/>
          </a:xfrm>
          <a:prstGeom prst="rect">
            <a:avLst/>
          </a:prstGeom>
          <a:noFill/>
          <a:ln/>
        </p:spPr>
        <p:txBody>
          <a:bodyPr wrap="none" rtlCol="0" anchor="t"/>
          <a:lstStyle/>
          <a:p>
            <a:pPr>
              <a:lnSpc>
                <a:spcPts val="5468"/>
              </a:lnSpc>
            </a:pPr>
            <a:endParaRPr lang="en-US" sz="4374" kern="0" spc="-87" dirty="0" smtClean="0">
              <a:solidFill>
                <a:srgbClr val="7030A0"/>
              </a:solidFill>
              <a:latin typeface="adonis-web" pitchFamily="34" charset="0"/>
              <a:ea typeface="adonis-web" pitchFamily="34" charset="-122"/>
              <a:cs typeface="adonis-web" pitchFamily="34" charset="-120"/>
            </a:endParaRPr>
          </a:p>
          <a:p>
            <a:pPr>
              <a:lnSpc>
                <a:spcPts val="5468"/>
              </a:lnSpc>
            </a:pPr>
            <a:endParaRPr lang="fr-FR" dirty="0"/>
          </a:p>
        </p:txBody>
      </p:sp>
      <p:pic>
        <p:nvPicPr>
          <p:cNvPr id="10" name="Picture 2" descr="C:\Users\nano\Downloads\400714233_1356059971702815_713377004329986545_n-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085" y="3918310"/>
            <a:ext cx="3916716" cy="344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5585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358836" y="915178"/>
            <a:ext cx="9741476" cy="694373"/>
          </a:xfrm>
          <a:prstGeom prst="rect">
            <a:avLst/>
          </a:prstGeom>
          <a:noFill/>
          <a:ln/>
        </p:spPr>
        <p:txBody>
          <a:bodyPr wrap="none" rtlCol="0" anchor="t"/>
          <a:lstStyle/>
          <a:p>
            <a:pPr>
              <a:lnSpc>
                <a:spcPts val="5468"/>
              </a:lnSpc>
            </a:pPr>
            <a:r>
              <a:rPr lang="en-US" sz="4374" b="1" kern="0" spc="-87" dirty="0" smtClean="0">
                <a:solidFill>
                  <a:srgbClr val="7030A0"/>
                </a:solidFill>
                <a:latin typeface="adonis-web" pitchFamily="34" charset="0"/>
                <a:ea typeface="adonis-web" pitchFamily="34" charset="-122"/>
                <a:cs typeface="adonis-web" pitchFamily="34" charset="-120"/>
              </a:rPr>
              <a:t>Les </a:t>
            </a:r>
            <a:r>
              <a:rPr lang="en-US" sz="4374" b="1" kern="0" spc="-87" dirty="0" err="1" smtClean="0">
                <a:solidFill>
                  <a:srgbClr val="7030A0"/>
                </a:solidFill>
                <a:latin typeface="adonis-web" pitchFamily="34" charset="0"/>
                <a:ea typeface="adonis-web" pitchFamily="34" charset="-122"/>
                <a:cs typeface="adonis-web" pitchFamily="34" charset="-120"/>
              </a:rPr>
              <a:t>objectifs</a:t>
            </a:r>
            <a:r>
              <a:rPr lang="en-US" sz="4374" b="1" kern="0" spc="-87" dirty="0" smtClean="0">
                <a:solidFill>
                  <a:srgbClr val="7030A0"/>
                </a:solidFill>
                <a:latin typeface="adonis-web" pitchFamily="34" charset="0"/>
                <a:ea typeface="adonis-web" pitchFamily="34" charset="-122"/>
                <a:cs typeface="adonis-web" pitchFamily="34" charset="-120"/>
              </a:rPr>
              <a:t> </a:t>
            </a:r>
            <a:r>
              <a:rPr lang="en-US" sz="4374" b="1" kern="0" spc="-87" dirty="0" err="1" smtClean="0">
                <a:solidFill>
                  <a:srgbClr val="7030A0"/>
                </a:solidFill>
                <a:latin typeface="adonis-web" pitchFamily="34" charset="0"/>
                <a:ea typeface="adonis-web" pitchFamily="34" charset="-122"/>
                <a:cs typeface="adonis-web" pitchFamily="34" charset="-120"/>
              </a:rPr>
              <a:t>principaux</a:t>
            </a:r>
            <a:r>
              <a:rPr lang="en-US" sz="4374" b="1" kern="0" spc="-87" dirty="0" smtClean="0">
                <a:solidFill>
                  <a:srgbClr val="7030A0"/>
                </a:solidFill>
                <a:latin typeface="adonis-web" pitchFamily="34" charset="0"/>
                <a:ea typeface="adonis-web" pitchFamily="34" charset="-122"/>
                <a:cs typeface="adonis-web" pitchFamily="34" charset="-120"/>
              </a:rPr>
              <a:t> de la </a:t>
            </a:r>
            <a:r>
              <a:rPr lang="en-US" sz="4374" b="1" kern="0" spc="-87" dirty="0" err="1" smtClean="0">
                <a:solidFill>
                  <a:srgbClr val="7030A0"/>
                </a:solidFill>
                <a:latin typeface="adonis-web" pitchFamily="34" charset="0"/>
                <a:ea typeface="adonis-web" pitchFamily="34" charset="-122"/>
                <a:cs typeface="adonis-web" pitchFamily="34" charset="-120"/>
              </a:rPr>
              <a:t>psychologie</a:t>
            </a:r>
            <a:r>
              <a:rPr lang="en-US" sz="4374" b="1" kern="0" spc="-87" dirty="0" smtClean="0">
                <a:solidFill>
                  <a:srgbClr val="7030A0"/>
                </a:solidFill>
                <a:latin typeface="adonis-web" pitchFamily="34" charset="0"/>
                <a:ea typeface="adonis-web" pitchFamily="34" charset="-122"/>
                <a:cs typeface="adonis-web" pitchFamily="34" charset="-120"/>
              </a:rPr>
              <a:t> </a:t>
            </a:r>
          </a:p>
          <a:p>
            <a:pPr>
              <a:lnSpc>
                <a:spcPts val="5468"/>
              </a:lnSpc>
            </a:pPr>
            <a:r>
              <a:rPr lang="en-US" sz="4374" b="1" kern="0" spc="-87" dirty="0" smtClean="0">
                <a:solidFill>
                  <a:srgbClr val="7030A0"/>
                </a:solidFill>
                <a:latin typeface="adonis-web" pitchFamily="34" charset="0"/>
                <a:ea typeface="adonis-web" pitchFamily="34" charset="-122"/>
                <a:cs typeface="adonis-web" pitchFamily="34" charset="-120"/>
              </a:rPr>
              <a:t>De la </a:t>
            </a:r>
            <a:r>
              <a:rPr lang="en-US" sz="4374" b="1" kern="0" spc="-87" dirty="0" err="1" smtClean="0">
                <a:solidFill>
                  <a:srgbClr val="7030A0"/>
                </a:solidFill>
                <a:latin typeface="adonis-web" pitchFamily="34" charset="0"/>
                <a:ea typeface="adonis-web" pitchFamily="34" charset="-122"/>
                <a:cs typeface="adonis-web" pitchFamily="34" charset="-120"/>
              </a:rPr>
              <a:t>sant</a:t>
            </a:r>
            <a:r>
              <a:rPr lang="fr-FR" sz="4374" b="1" kern="0" spc="-87" dirty="0" smtClean="0">
                <a:solidFill>
                  <a:srgbClr val="7030A0"/>
                </a:solidFill>
                <a:latin typeface="adonis-web" pitchFamily="34" charset="0"/>
                <a:ea typeface="adonis-web" pitchFamily="34" charset="-122"/>
                <a:cs typeface="adonis-web" pitchFamily="34" charset="-120"/>
              </a:rPr>
              <a:t>é</a:t>
            </a:r>
            <a:r>
              <a:rPr lang="en-US" sz="4374" b="1" kern="0" spc="-87" dirty="0" smtClean="0">
                <a:solidFill>
                  <a:srgbClr val="7030A0"/>
                </a:solidFill>
                <a:latin typeface="adonis-web" pitchFamily="34" charset="0"/>
                <a:ea typeface="adonis-web" pitchFamily="34" charset="-122"/>
                <a:cs typeface="adonis-web" pitchFamily="34" charset="-120"/>
              </a:rPr>
              <a:t>:</a:t>
            </a:r>
            <a:endParaRPr lang="fr-FR" sz="4374" b="1" kern="0" spc="-87" dirty="0" smtClean="0">
              <a:solidFill>
                <a:srgbClr val="7030A0"/>
              </a:solidFill>
              <a:latin typeface="adonis-web" pitchFamily="34" charset="0"/>
              <a:ea typeface="adonis-web" pitchFamily="34" charset="-122"/>
              <a:cs typeface="adonis-web" pitchFamily="34" charset="-120"/>
            </a:endParaRPr>
          </a:p>
        </p:txBody>
      </p:sp>
      <p:sp>
        <p:nvSpPr>
          <p:cNvPr id="11" name="Text 7"/>
          <p:cNvSpPr/>
          <p:nvPr/>
        </p:nvSpPr>
        <p:spPr>
          <a:xfrm>
            <a:off x="4358836" y="2380401"/>
            <a:ext cx="9306401" cy="688476"/>
          </a:xfrm>
          <a:prstGeom prst="rect">
            <a:avLst/>
          </a:prstGeom>
          <a:noFill/>
          <a:ln/>
        </p:spPr>
        <p:txBody>
          <a:bodyPr wrap="square" rtlCol="0" anchor="t"/>
          <a:lstStyle/>
          <a:p>
            <a:pPr>
              <a:lnSpc>
                <a:spcPct val="150000"/>
              </a:lnSpc>
            </a:pPr>
            <a:r>
              <a:rPr lang="fr-FR" sz="2400" kern="0" spc="-35" dirty="0" smtClean="0">
                <a:solidFill>
                  <a:srgbClr val="272525"/>
                </a:solidFill>
                <a:latin typeface="Source Sans Pro" pitchFamily="34" charset="0"/>
                <a:ea typeface="Source Sans Pro" pitchFamily="34" charset="-122"/>
                <a:cs typeface="Source Sans Pro" pitchFamily="34" charset="-120"/>
              </a:rPr>
              <a:t>:</a:t>
            </a: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7" name="Shape 5"/>
          <p:cNvSpPr/>
          <p:nvPr/>
        </p:nvSpPr>
        <p:spPr>
          <a:xfrm>
            <a:off x="4349036" y="3107453"/>
            <a:ext cx="9599720" cy="2933626"/>
          </a:xfrm>
          <a:prstGeom prst="roundRect">
            <a:avLst>
              <a:gd name="adj" fmla="val 0"/>
            </a:avLst>
          </a:prstGeom>
          <a:solidFill>
            <a:srgbClr val="F0D4F7"/>
          </a:solidFill>
          <a:ln w="13811">
            <a:solidFill>
              <a:srgbClr val="E1A9EF"/>
            </a:solidFill>
            <a:prstDash val="solid"/>
          </a:ln>
        </p:spPr>
      </p:sp>
      <p:sp>
        <p:nvSpPr>
          <p:cNvPr id="8" name="Text 7"/>
          <p:cNvSpPr/>
          <p:nvPr/>
        </p:nvSpPr>
        <p:spPr>
          <a:xfrm>
            <a:off x="4490796" y="3242704"/>
            <a:ext cx="9306401" cy="1744192"/>
          </a:xfrm>
          <a:prstGeom prst="rect">
            <a:avLst/>
          </a:prstGeom>
          <a:noFill/>
          <a:ln/>
        </p:spPr>
        <p:txBody>
          <a:bodyPr wrap="square" rtlCol="0" anchor="t"/>
          <a:lstStyle/>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a:t>
            </a:r>
            <a:r>
              <a:rPr lang="en-US" sz="2400" kern="0" spc="-35" dirty="0" err="1" smtClean="0">
                <a:solidFill>
                  <a:srgbClr val="272525"/>
                </a:solidFill>
                <a:latin typeface="Source Sans Pro" pitchFamily="34" charset="0"/>
                <a:ea typeface="Source Sans Pro" pitchFamily="34" charset="-122"/>
                <a:cs typeface="Source Sans Pro" pitchFamily="34" charset="-120"/>
              </a:rPr>
              <a:t>Comprendre</a:t>
            </a:r>
            <a:r>
              <a:rPr lang="en-US" sz="2400" kern="0" spc="-35" dirty="0" smtClean="0">
                <a:solidFill>
                  <a:srgbClr val="272525"/>
                </a:solidFill>
                <a:latin typeface="Source Sans Pro" pitchFamily="34" charset="0"/>
                <a:ea typeface="Source Sans Pro" pitchFamily="34" charset="-122"/>
                <a:cs typeface="Source Sans Pro" pitchFamily="34" charset="-120"/>
              </a:rPr>
              <a:t> les </a:t>
            </a:r>
            <a:r>
              <a:rPr lang="en-US" sz="2400" kern="0" spc="-35" dirty="0" err="1" smtClean="0">
                <a:solidFill>
                  <a:srgbClr val="272525"/>
                </a:solidFill>
                <a:latin typeface="Source Sans Pro" pitchFamily="34" charset="0"/>
                <a:ea typeface="Source Sans Pro" pitchFamily="34" charset="-122"/>
                <a:cs typeface="Source Sans Pro" pitchFamily="34" charset="-120"/>
              </a:rPr>
              <a:t>facteurs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psychologiques</a:t>
            </a:r>
            <a:r>
              <a:rPr lang="en-US" sz="2400" kern="0" spc="-35" dirty="0" smtClean="0">
                <a:solidFill>
                  <a:srgbClr val="272525"/>
                </a:solidFill>
                <a:latin typeface="Source Sans Pro" pitchFamily="34" charset="0"/>
                <a:ea typeface="Source Sans Pro" pitchFamily="34" charset="-122"/>
                <a:cs typeface="Source Sans Pro" pitchFamily="34" charset="-120"/>
              </a:rPr>
              <a:t> de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a:t>
            </a:r>
            <a:r>
              <a:rPr lang="en-US" sz="2400" kern="0" spc="-35" dirty="0" smtClean="0">
                <a:solidFill>
                  <a:srgbClr val="272525"/>
                </a:solidFill>
                <a:latin typeface="Source Sans Pro" pitchFamily="34" charset="0"/>
                <a:ea typeface="Source Sans Pro" pitchFamily="34" charset="-122"/>
                <a:cs typeface="Source Sans Pro" pitchFamily="34" charset="-120"/>
              </a:rPr>
              <a:t>.</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a:t>
            </a:r>
            <a:r>
              <a:rPr lang="en-US" sz="2400" kern="0" spc="-35" dirty="0" err="1" smtClean="0">
                <a:solidFill>
                  <a:srgbClr val="272525"/>
                </a:solidFill>
                <a:latin typeface="Source Sans Pro" pitchFamily="34" charset="0"/>
                <a:ea typeface="Source Sans Pro" pitchFamily="34" charset="-122"/>
                <a:cs typeface="Source Sans Pro" pitchFamily="34" charset="-120"/>
              </a:rPr>
              <a:t>Promouvoir</a:t>
            </a:r>
            <a:r>
              <a:rPr lang="en-US" sz="2400" kern="0" spc="-35" dirty="0" smtClean="0">
                <a:solidFill>
                  <a:srgbClr val="272525"/>
                </a:solidFill>
                <a:latin typeface="Source Sans Pro" pitchFamily="34" charset="0"/>
                <a:ea typeface="Source Sans Pro" pitchFamily="34" charset="-122"/>
                <a:cs typeface="Source Sans Pro" pitchFamily="34" charset="-120"/>
              </a:rPr>
              <a:t> la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a:t>
            </a:r>
            <a:r>
              <a:rPr lang="en-US" sz="2400" kern="0" spc="-35" dirty="0" smtClean="0">
                <a:solidFill>
                  <a:srgbClr val="272525"/>
                </a:solidFill>
                <a:latin typeface="Source Sans Pro" pitchFamily="34" charset="0"/>
                <a:ea typeface="Source Sans Pro" pitchFamily="34" charset="-122"/>
                <a:cs typeface="Source Sans Pro" pitchFamily="34" charset="-120"/>
              </a:rPr>
              <a:t> et </a:t>
            </a:r>
            <a:r>
              <a:rPr lang="en-US" sz="2400" kern="0" spc="-35" dirty="0" err="1" smtClean="0">
                <a:solidFill>
                  <a:srgbClr val="272525"/>
                </a:solidFill>
                <a:latin typeface="Source Sans Pro" pitchFamily="34" charset="0"/>
                <a:ea typeface="Source Sans Pro" pitchFamily="34" charset="-122"/>
                <a:cs typeface="Source Sans Pro" pitchFamily="34" charset="-120"/>
              </a:rPr>
              <a:t>pr</a:t>
            </a:r>
            <a:r>
              <a:rPr lang="fr-FR" sz="2400" kern="0" spc="-35" dirty="0" err="1" smtClean="0">
                <a:solidFill>
                  <a:srgbClr val="272525"/>
                </a:solidFill>
                <a:latin typeface="Source Sans Pro" pitchFamily="34" charset="0"/>
                <a:ea typeface="Source Sans Pro" pitchFamily="34" charset="-122"/>
                <a:cs typeface="Source Sans Pro" pitchFamily="34" charset="-120"/>
              </a:rPr>
              <a:t>évenir</a:t>
            </a:r>
            <a:r>
              <a:rPr lang="fr-FR" sz="2400" kern="0" spc="-35" dirty="0" smtClean="0">
                <a:solidFill>
                  <a:srgbClr val="272525"/>
                </a:solidFill>
                <a:latin typeface="Source Sans Pro" pitchFamily="34" charset="0"/>
                <a:ea typeface="Source Sans Pro" pitchFamily="34" charset="-122"/>
                <a:cs typeface="Source Sans Pro" pitchFamily="34" charset="-120"/>
              </a:rPr>
              <a:t>  les maladies .</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-Am</a:t>
            </a:r>
            <a:r>
              <a:rPr lang="fr-FR" sz="2400" kern="0" spc="-35" dirty="0" smtClean="0">
                <a:solidFill>
                  <a:srgbClr val="272525"/>
                </a:solidFill>
                <a:latin typeface="Source Sans Pro" pitchFamily="34" charset="0"/>
                <a:ea typeface="Source Sans Pro" pitchFamily="34" charset="-122"/>
                <a:cs typeface="Source Sans Pro" pitchFamily="34" charset="-120"/>
              </a:rPr>
              <a:t>é</a:t>
            </a:r>
            <a:r>
              <a:rPr lang="en-US" sz="2400" kern="0" spc="-35" dirty="0" err="1" smtClean="0">
                <a:solidFill>
                  <a:srgbClr val="272525"/>
                </a:solidFill>
                <a:latin typeface="Source Sans Pro" pitchFamily="34" charset="0"/>
                <a:ea typeface="Source Sans Pro" pitchFamily="34" charset="-122"/>
                <a:cs typeface="Source Sans Pro" pitchFamily="34" charset="-120"/>
              </a:rPr>
              <a:t>liorer</a:t>
            </a:r>
            <a:r>
              <a:rPr lang="en-US" sz="2400" kern="0" spc="-35" dirty="0" smtClean="0">
                <a:solidFill>
                  <a:srgbClr val="272525"/>
                </a:solidFill>
                <a:latin typeface="Source Sans Pro" pitchFamily="34" charset="0"/>
                <a:ea typeface="Source Sans Pro" pitchFamily="34" charset="-122"/>
                <a:cs typeface="Source Sans Pro" pitchFamily="34" charset="-120"/>
              </a:rPr>
              <a:t> la </a:t>
            </a:r>
            <a:r>
              <a:rPr lang="en-US" sz="2400" kern="0" spc="-35" dirty="0" err="1" smtClean="0">
                <a:solidFill>
                  <a:srgbClr val="272525"/>
                </a:solidFill>
                <a:latin typeface="Source Sans Pro" pitchFamily="34" charset="0"/>
                <a:ea typeface="Source Sans Pro" pitchFamily="34" charset="-122"/>
                <a:cs typeface="Source Sans Pro" pitchFamily="34" charset="-120"/>
              </a:rPr>
              <a:t>gestion</a:t>
            </a:r>
            <a:r>
              <a:rPr lang="en-US" sz="2400" kern="0" spc="-35" dirty="0" smtClean="0">
                <a:solidFill>
                  <a:srgbClr val="272525"/>
                </a:solidFill>
                <a:latin typeface="Source Sans Pro" pitchFamily="34" charset="0"/>
                <a:ea typeface="Source Sans Pro" pitchFamily="34" charset="-122"/>
                <a:cs typeface="Source Sans Pro" pitchFamily="34" charset="-120"/>
              </a:rPr>
              <a:t> des maladies </a:t>
            </a:r>
            <a:r>
              <a:rPr lang="en-US" sz="2400" kern="0" spc="-35" dirty="0" err="1" smtClean="0">
                <a:solidFill>
                  <a:srgbClr val="272525"/>
                </a:solidFill>
                <a:latin typeface="Source Sans Pro" pitchFamily="34" charset="0"/>
                <a:ea typeface="Source Sans Pro" pitchFamily="34" charset="-122"/>
                <a:cs typeface="Source Sans Pro" pitchFamily="34" charset="-120"/>
              </a:rPr>
              <a:t>chroniques</a:t>
            </a:r>
            <a:r>
              <a:rPr lang="en-US" sz="2400" kern="0" spc="-35" dirty="0" smtClean="0">
                <a:solidFill>
                  <a:srgbClr val="272525"/>
                </a:solidFill>
                <a:latin typeface="Source Sans Pro" pitchFamily="34" charset="0"/>
                <a:ea typeface="Source Sans Pro" pitchFamily="34" charset="-122"/>
                <a:cs typeface="Source Sans Pro" pitchFamily="34" charset="-120"/>
              </a:rPr>
              <a:t>.</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a:t>
            </a:r>
            <a:r>
              <a:rPr lang="en-US" sz="2400" kern="0" spc="-35" dirty="0" err="1" smtClean="0">
                <a:solidFill>
                  <a:srgbClr val="272525"/>
                </a:solidFill>
                <a:latin typeface="Source Sans Pro" pitchFamily="34" charset="0"/>
                <a:ea typeface="Source Sans Pro" pitchFamily="34" charset="-122"/>
                <a:cs typeface="Source Sans Pro" pitchFamily="34" charset="-120"/>
              </a:rPr>
              <a:t>Optimiser</a:t>
            </a:r>
            <a:r>
              <a:rPr lang="en-US" sz="2400" kern="0" spc="-35" dirty="0" smtClean="0">
                <a:solidFill>
                  <a:srgbClr val="272525"/>
                </a:solidFill>
                <a:latin typeface="Source Sans Pro" pitchFamily="34" charset="0"/>
                <a:ea typeface="Source Sans Pro" pitchFamily="34" charset="-122"/>
                <a:cs typeface="Source Sans Pro" pitchFamily="34" charset="-120"/>
              </a:rPr>
              <a:t> les </a:t>
            </a:r>
            <a:r>
              <a:rPr lang="en-US" sz="2400" kern="0" spc="-35" dirty="0" err="1" smtClean="0">
                <a:solidFill>
                  <a:srgbClr val="272525"/>
                </a:solidFill>
                <a:latin typeface="Source Sans Pro" pitchFamily="34" charset="0"/>
                <a:ea typeface="Source Sans Pro" pitchFamily="34" charset="-122"/>
                <a:cs typeface="Source Sans Pro" pitchFamily="34" charset="-120"/>
              </a:rPr>
              <a:t>soins</a:t>
            </a:r>
            <a:r>
              <a:rPr lang="en-US" sz="2400" kern="0" spc="-35" dirty="0" smtClean="0">
                <a:solidFill>
                  <a:srgbClr val="272525"/>
                </a:solidFill>
                <a:latin typeface="Source Sans Pro" pitchFamily="34" charset="0"/>
                <a:ea typeface="Source Sans Pro" pitchFamily="34" charset="-122"/>
                <a:cs typeface="Source Sans Pro" pitchFamily="34" charset="-120"/>
              </a:rPr>
              <a:t> de </a:t>
            </a:r>
            <a:r>
              <a:rPr lang="en-US" sz="2400" kern="0" spc="-35" dirty="0" err="1" smtClean="0">
                <a:solidFill>
                  <a:srgbClr val="272525"/>
                </a:solidFill>
                <a:latin typeface="Source Sans Pro" pitchFamily="34" charset="0"/>
                <a:ea typeface="Source Sans Pro" pitchFamily="34" charset="-122"/>
                <a:cs typeface="Source Sans Pro" pitchFamily="34" charset="-120"/>
              </a:rPr>
              <a:t>sant</a:t>
            </a:r>
            <a:r>
              <a:rPr lang="fr-FR" sz="2400" kern="0" spc="-35" dirty="0" smtClean="0">
                <a:solidFill>
                  <a:srgbClr val="272525"/>
                </a:solidFill>
                <a:latin typeface="Source Sans Pro" pitchFamily="34" charset="0"/>
                <a:ea typeface="Source Sans Pro" pitchFamily="34" charset="-122"/>
                <a:cs typeface="Source Sans Pro" pitchFamily="34" charset="-120"/>
              </a:rPr>
              <a:t>é.</a:t>
            </a:r>
          </a:p>
          <a:p>
            <a:pPr>
              <a:lnSpc>
                <a:spcPct val="150000"/>
              </a:lnSpc>
            </a:pPr>
            <a:r>
              <a:rPr lang="en-US" sz="2400" kern="0" spc="-35" dirty="0" smtClean="0">
                <a:solidFill>
                  <a:srgbClr val="272525"/>
                </a:solidFill>
                <a:latin typeface="Source Sans Pro" pitchFamily="34" charset="0"/>
                <a:ea typeface="Source Sans Pro" pitchFamily="34" charset="-122"/>
                <a:cs typeface="Source Sans Pro" pitchFamily="34" charset="-120"/>
              </a:rPr>
              <a:t>-</a:t>
            </a:r>
            <a:r>
              <a:rPr lang="en-US" sz="2400" kern="0" spc="-35" dirty="0" err="1" smtClean="0">
                <a:solidFill>
                  <a:srgbClr val="272525"/>
                </a:solidFill>
                <a:latin typeface="Source Sans Pro" pitchFamily="34" charset="0"/>
                <a:ea typeface="Source Sans Pro" pitchFamily="34" charset="-122"/>
                <a:cs typeface="Source Sans Pro" pitchFamily="34" charset="-120"/>
              </a:rPr>
              <a:t>Promouvoir</a:t>
            </a:r>
            <a:r>
              <a:rPr lang="en-US" sz="2400" kern="0" spc="-35" dirty="0" smtClean="0">
                <a:solidFill>
                  <a:srgbClr val="272525"/>
                </a:solidFill>
                <a:latin typeface="Source Sans Pro" pitchFamily="34" charset="0"/>
                <a:ea typeface="Source Sans Pro" pitchFamily="34" charset="-122"/>
                <a:cs typeface="Source Sans Pro" pitchFamily="34" charset="-120"/>
              </a:rPr>
              <a:t> le bien-etre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psychologique</a:t>
            </a:r>
            <a:r>
              <a:rPr lang="en-US" sz="2400" kern="0" spc="-35" dirty="0" smtClean="0">
                <a:solidFill>
                  <a:srgbClr val="272525"/>
                </a:solidFill>
                <a:latin typeface="Source Sans Pro" pitchFamily="34" charset="0"/>
                <a:ea typeface="Source Sans Pro" pitchFamily="34" charset="-122"/>
                <a:cs typeface="Source Sans Pro" pitchFamily="34" charset="-120"/>
              </a:rPr>
              <a:t>.</a:t>
            </a:r>
          </a:p>
          <a:p>
            <a:pPr>
              <a:lnSpc>
                <a:spcPct val="150000"/>
              </a:lnSpc>
            </a:pPr>
            <a:endParaRPr lang="en-US" sz="2400" kern="0" spc="-35" dirty="0">
              <a:solidFill>
                <a:srgbClr val="272525"/>
              </a:solidFill>
              <a:latin typeface="Source Sans Pro" pitchFamily="34" charset="0"/>
              <a:ea typeface="Source Sans Pro" pitchFamily="34" charset="-122"/>
              <a:cs typeface="Source Sans Pro" pitchFamily="34" charset="-120"/>
            </a:endParaRPr>
          </a:p>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
        <p:nvSpPr>
          <p:cNvPr id="9" name="Shape 5"/>
          <p:cNvSpPr/>
          <p:nvPr/>
        </p:nvSpPr>
        <p:spPr>
          <a:xfrm>
            <a:off x="4349036" y="6176330"/>
            <a:ext cx="9589920" cy="1185478"/>
          </a:xfrm>
          <a:prstGeom prst="roundRect">
            <a:avLst>
              <a:gd name="adj" fmla="val 5490"/>
            </a:avLst>
          </a:prstGeom>
          <a:solidFill>
            <a:srgbClr val="F0D4F7"/>
          </a:solidFill>
          <a:ln w="13811">
            <a:solidFill>
              <a:srgbClr val="E1A9EF"/>
            </a:solidFill>
            <a:prstDash val="solid"/>
          </a:ln>
        </p:spPr>
      </p:sp>
      <p:sp>
        <p:nvSpPr>
          <p:cNvPr id="10" name="Text 7"/>
          <p:cNvSpPr/>
          <p:nvPr/>
        </p:nvSpPr>
        <p:spPr>
          <a:xfrm>
            <a:off x="4643196" y="5482365"/>
            <a:ext cx="9306401" cy="1744192"/>
          </a:xfrm>
          <a:prstGeom prst="rect">
            <a:avLst/>
          </a:prstGeom>
          <a:noFill/>
          <a:ln/>
        </p:spPr>
        <p:txBody>
          <a:bodyPr wrap="square" rtlCol="0" anchor="t"/>
          <a:lstStyle/>
          <a:p>
            <a:pPr>
              <a:lnSpc>
                <a:spcPct val="150000"/>
              </a:lnSpc>
            </a:pP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extLst>
      <p:ext uri="{BB962C8B-B14F-4D97-AF65-F5344CB8AC3E}">
        <p14:creationId xmlns:p14="http://schemas.microsoft.com/office/powerpoint/2010/main" val="137358177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73286" y="651895"/>
            <a:ext cx="9193728" cy="694373"/>
          </a:xfrm>
          <a:prstGeom prst="rect">
            <a:avLst/>
          </a:prstGeom>
          <a:noFill/>
          <a:ln/>
        </p:spPr>
        <p:txBody>
          <a:bodyPr wrap="none" rtlCol="0" anchor="t"/>
          <a:lstStyle/>
          <a:p>
            <a:pPr>
              <a:lnSpc>
                <a:spcPts val="5468"/>
              </a:lnSpc>
            </a:pPr>
            <a:r>
              <a:rPr lang="fr-FR" sz="4374" kern="0" spc="-87" dirty="0" smtClean="0">
                <a:solidFill>
                  <a:srgbClr val="7030A0"/>
                </a:solidFill>
                <a:latin typeface="adonis-web" pitchFamily="34" charset="0"/>
                <a:ea typeface="adonis-web" pitchFamily="34" charset="-122"/>
                <a:cs typeface="adonis-web" pitchFamily="34" charset="-120"/>
              </a:rPr>
              <a:t>L’histoire de la </a:t>
            </a:r>
            <a:r>
              <a:rPr lang="fr-FR" sz="4374" kern="0" spc="-87" dirty="0">
                <a:solidFill>
                  <a:srgbClr val="7030A0"/>
                </a:solidFill>
                <a:latin typeface="adonis-web" pitchFamily="34" charset="0"/>
                <a:ea typeface="adonis-web" pitchFamily="34" charset="-122"/>
                <a:cs typeface="adonis-web" pitchFamily="34" charset="-120"/>
              </a:rPr>
              <a:t>psychologie de la </a:t>
            </a:r>
            <a:r>
              <a:rPr lang="fr-FR" sz="4374" kern="0" spc="-87" dirty="0" smtClean="0">
                <a:solidFill>
                  <a:srgbClr val="7030A0"/>
                </a:solidFill>
                <a:latin typeface="adonis-web" pitchFamily="34" charset="0"/>
                <a:ea typeface="adonis-web" pitchFamily="34" charset="-122"/>
                <a:cs typeface="adonis-web" pitchFamily="34" charset="-120"/>
              </a:rPr>
              <a:t>santé</a:t>
            </a:r>
            <a:r>
              <a:rPr lang="en-US" sz="4374" kern="0" spc="-87" dirty="0">
                <a:solidFill>
                  <a:srgbClr val="7030A0"/>
                </a:solidFill>
                <a:latin typeface="adonis-web" pitchFamily="34" charset="0"/>
                <a:ea typeface="adonis-web" pitchFamily="34" charset="-122"/>
                <a:cs typeface="adonis-web" pitchFamily="34" charset="-120"/>
              </a:rPr>
              <a:t>;</a:t>
            </a:r>
            <a:r>
              <a:rPr lang="fr-FR" sz="4374" kern="0" spc="-87" dirty="0" smtClean="0">
                <a:solidFill>
                  <a:srgbClr val="7030A0"/>
                </a:solidFill>
                <a:latin typeface="adonis-web" pitchFamily="34" charset="0"/>
                <a:ea typeface="adonis-web" pitchFamily="34" charset="-122"/>
                <a:cs typeface="adonis-web" pitchFamily="34" charset="-120"/>
              </a:rPr>
              <a:t> </a:t>
            </a:r>
            <a:endParaRPr lang="fr-FR" sz="4374" kern="0" spc="-87" dirty="0">
              <a:solidFill>
                <a:srgbClr val="7030A0"/>
              </a:solidFill>
              <a:latin typeface="adonis-web" pitchFamily="34" charset="0"/>
              <a:ea typeface="adonis-web" pitchFamily="34" charset="-122"/>
              <a:cs typeface="adonis-web" pitchFamily="34" charset="-120"/>
            </a:endParaRPr>
          </a:p>
        </p:txBody>
      </p:sp>
      <p:sp>
        <p:nvSpPr>
          <p:cNvPr id="11" name="Text 7"/>
          <p:cNvSpPr/>
          <p:nvPr/>
        </p:nvSpPr>
        <p:spPr>
          <a:xfrm>
            <a:off x="4473286" y="1590978"/>
            <a:ext cx="9708226" cy="3340252"/>
          </a:xfrm>
          <a:prstGeom prst="rect">
            <a:avLst/>
          </a:prstGeom>
          <a:noFill/>
          <a:ln/>
        </p:spPr>
        <p:txBody>
          <a:bodyPr wrap="square" rtlCol="0" anchor="t"/>
          <a:lstStyle/>
          <a:p>
            <a:pPr>
              <a:lnSpc>
                <a:spcPct val="150000"/>
              </a:lnSpc>
            </a:pPr>
            <a:r>
              <a:rPr lang="en-US" sz="2400" kern="0" spc="-35" dirty="0" err="1" smtClean="0">
                <a:solidFill>
                  <a:srgbClr val="272525"/>
                </a:solidFill>
                <a:latin typeface="Source Sans Pro" pitchFamily="34" charset="0"/>
                <a:ea typeface="Source Sans Pro" pitchFamily="34" charset="-122"/>
                <a:cs typeface="Source Sans Pro" pitchFamily="34" charset="-120"/>
              </a:rPr>
              <a:t>S’est</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d’abord</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développe</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dans</a:t>
            </a:r>
            <a:r>
              <a:rPr lang="en-US" sz="2400" kern="0" spc="-35" dirty="0" smtClean="0">
                <a:solidFill>
                  <a:srgbClr val="272525"/>
                </a:solidFill>
                <a:latin typeface="Source Sans Pro" pitchFamily="34" charset="0"/>
                <a:ea typeface="Source Sans Pro" pitchFamily="34" charset="-122"/>
                <a:cs typeface="Source Sans Pro" pitchFamily="34" charset="-120"/>
              </a:rPr>
              <a:t> le context </a:t>
            </a:r>
            <a:r>
              <a:rPr lang="en-US" sz="2400" kern="0" spc="-35" dirty="0" err="1" smtClean="0">
                <a:solidFill>
                  <a:srgbClr val="272525"/>
                </a:solidFill>
                <a:latin typeface="Source Sans Pro" pitchFamily="34" charset="0"/>
                <a:ea typeface="Source Sans Pro" pitchFamily="34" charset="-122"/>
                <a:cs typeface="Source Sans Pro" pitchFamily="34" charset="-120"/>
              </a:rPr>
              <a:t>Anglo-saxon</a:t>
            </a:r>
            <a:r>
              <a:rPr lang="en-US" sz="2400" kern="0" spc="-35" dirty="0" smtClean="0">
                <a:solidFill>
                  <a:srgbClr val="272525"/>
                </a:solidFill>
                <a:latin typeface="Source Sans Pro" pitchFamily="34" charset="0"/>
                <a:ea typeface="Source Sans Pro" pitchFamily="34" charset="-122"/>
                <a:cs typeface="Source Sans Pro" pitchFamily="34" charset="-120"/>
              </a:rPr>
              <a:t> et </a:t>
            </a:r>
            <a:r>
              <a:rPr lang="en-US" sz="2400" kern="0" spc="-35" dirty="0" err="1" smtClean="0">
                <a:solidFill>
                  <a:srgbClr val="272525"/>
                </a:solidFill>
                <a:latin typeface="Source Sans Pro" pitchFamily="34" charset="0"/>
                <a:ea typeface="Source Sans Pro" pitchFamily="34" charset="-122"/>
                <a:cs typeface="Source Sans Pro" pitchFamily="34" charset="-120"/>
              </a:rPr>
              <a:t>nord</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américains</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en</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particulier</a:t>
            </a:r>
            <a:r>
              <a:rPr lang="en-US" sz="2400" kern="0" spc="-35" dirty="0" smtClean="0">
                <a:solidFill>
                  <a:srgbClr val="272525"/>
                </a:solidFill>
                <a:latin typeface="Source Sans Pro" pitchFamily="34" charset="0"/>
                <a:ea typeface="Source Sans Pro" pitchFamily="34" charset="-122"/>
                <a:cs typeface="Source Sans Pro" pitchFamily="34" charset="-120"/>
              </a:rPr>
              <a:t>, la </a:t>
            </a:r>
            <a:r>
              <a:rPr lang="en-US" sz="2400" kern="0" spc="-35" dirty="0" err="1" smtClean="0">
                <a:solidFill>
                  <a:srgbClr val="272525"/>
                </a:solidFill>
                <a:latin typeface="Source Sans Pro" pitchFamily="34" charset="0"/>
                <a:ea typeface="Source Sans Pro" pitchFamily="34" charset="-122"/>
                <a:cs typeface="Source Sans Pro" pitchFamily="34" charset="-120"/>
              </a:rPr>
              <a:t>psychologie</a:t>
            </a:r>
            <a:r>
              <a:rPr lang="en-US" sz="2400" kern="0" spc="-35" dirty="0" smtClean="0">
                <a:solidFill>
                  <a:srgbClr val="272525"/>
                </a:solidFill>
                <a:latin typeface="Source Sans Pro" pitchFamily="34" charset="0"/>
                <a:ea typeface="Source Sans Pro" pitchFamily="34" charset="-122"/>
                <a:cs typeface="Source Sans Pro" pitchFamily="34" charset="-120"/>
              </a:rPr>
              <a:t> de la santé a </a:t>
            </a:r>
            <a:r>
              <a:rPr lang="en-US" sz="2400" kern="0" spc="-35" dirty="0" err="1" smtClean="0">
                <a:solidFill>
                  <a:srgbClr val="272525"/>
                </a:solidFill>
                <a:latin typeface="Source Sans Pro" pitchFamily="34" charset="0"/>
                <a:ea typeface="Source Sans Pro" pitchFamily="34" charset="-122"/>
                <a:cs typeface="Source Sans Pro" pitchFamily="34" charset="-120"/>
              </a:rPr>
              <a:t>été</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créee</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officiellement</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en</a:t>
            </a:r>
            <a:r>
              <a:rPr lang="en-US" sz="2400" kern="0" spc="-35" dirty="0" smtClean="0">
                <a:solidFill>
                  <a:srgbClr val="272525"/>
                </a:solidFill>
                <a:latin typeface="Source Sans Pro" pitchFamily="34" charset="0"/>
                <a:ea typeface="Source Sans Pro" pitchFamily="34" charset="-122"/>
                <a:cs typeface="Source Sans Pro" pitchFamily="34" charset="-120"/>
              </a:rPr>
              <a:t> 1979 par </a:t>
            </a:r>
            <a:r>
              <a:rPr lang="en-US" sz="2400" kern="0" spc="-35" dirty="0" err="1" smtClean="0">
                <a:solidFill>
                  <a:srgbClr val="272525"/>
                </a:solidFill>
                <a:latin typeface="Source Sans Pro" pitchFamily="34" charset="0"/>
                <a:ea typeface="Source Sans Pro" pitchFamily="34" charset="-122"/>
                <a:cs typeface="Source Sans Pro" pitchFamily="34" charset="-120"/>
              </a:rPr>
              <a:t>l’association</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smtClean="0">
                <a:solidFill>
                  <a:srgbClr val="272525"/>
                </a:solidFill>
                <a:latin typeface="Source Sans Pro" pitchFamily="34" charset="0"/>
                <a:ea typeface="Source Sans Pro" pitchFamily="34" charset="-122"/>
                <a:cs typeface="Source Sans Pro" pitchFamily="34" charset="-120"/>
              </a:rPr>
              <a:t>américaine</a:t>
            </a:r>
            <a:r>
              <a:rPr lang="en-US" sz="2400" kern="0" spc="-35" dirty="0" smtClean="0">
                <a:solidFill>
                  <a:srgbClr val="272525"/>
                </a:solidFill>
                <a:latin typeface="Source Sans Pro" pitchFamily="34" charset="0"/>
                <a:ea typeface="Source Sans Pro" pitchFamily="34" charset="-122"/>
                <a:cs typeface="Source Sans Pro" pitchFamily="34" charset="-120"/>
              </a:rPr>
              <a:t> de </a:t>
            </a:r>
            <a:r>
              <a:rPr lang="en-US" sz="2400" kern="0" spc="-35" dirty="0" err="1" smtClean="0">
                <a:solidFill>
                  <a:srgbClr val="272525"/>
                </a:solidFill>
                <a:latin typeface="Source Sans Pro" pitchFamily="34" charset="0"/>
                <a:ea typeface="Source Sans Pro" pitchFamily="34" charset="-122"/>
                <a:cs typeface="Source Sans Pro" pitchFamily="34" charset="-120"/>
              </a:rPr>
              <a:t>posychologie</a:t>
            </a:r>
            <a:r>
              <a:rPr lang="en-US" sz="2400" kern="0" spc="-35" dirty="0" smtClean="0">
                <a:solidFill>
                  <a:srgbClr val="272525"/>
                </a:solidFill>
                <a:latin typeface="Source Sans Pro" pitchFamily="34" charset="0"/>
                <a:ea typeface="Source Sans Pro" pitchFamily="34" charset="-122"/>
                <a:cs typeface="Source Sans Pro" pitchFamily="34" charset="-120"/>
              </a:rPr>
              <a:t>, et </a:t>
            </a:r>
            <a:r>
              <a:rPr lang="en-US" sz="2400" kern="0" spc="-35" dirty="0" err="1" smtClean="0">
                <a:solidFill>
                  <a:srgbClr val="272525"/>
                </a:solidFill>
                <a:latin typeface="Source Sans Pro" pitchFamily="34" charset="0"/>
                <a:ea typeface="Source Sans Pro" pitchFamily="34" charset="-122"/>
                <a:cs typeface="Source Sans Pro" pitchFamily="34" charset="-120"/>
              </a:rPr>
              <a:t>ses</a:t>
            </a:r>
            <a:r>
              <a:rPr lang="en-US" sz="2400" kern="0" spc="-35" dirty="0" smtClean="0">
                <a:solidFill>
                  <a:srgbClr val="272525"/>
                </a:solidFill>
                <a:latin typeface="Source Sans Pro" pitchFamily="34" charset="0"/>
                <a:ea typeface="Source Sans Pro" pitchFamily="34" charset="-122"/>
                <a:cs typeface="Source Sans Pro" pitchFamily="34" charset="-120"/>
              </a:rPr>
              <a:t> principals orientations </a:t>
            </a:r>
            <a:r>
              <a:rPr lang="en-US" sz="2400" kern="0" spc="-35" dirty="0" err="1" smtClean="0">
                <a:solidFill>
                  <a:srgbClr val="272525"/>
                </a:solidFill>
                <a:latin typeface="Source Sans Pro" pitchFamily="34" charset="0"/>
                <a:ea typeface="Source Sans Pro" pitchFamily="34" charset="-122"/>
                <a:cs typeface="Source Sans Pro" pitchFamily="34" charset="-120"/>
              </a:rPr>
              <a:t>ont</a:t>
            </a:r>
            <a:r>
              <a:rPr lang="en-US" sz="2400" kern="0" spc="-35" dirty="0" smtClean="0">
                <a:solidFill>
                  <a:srgbClr val="272525"/>
                </a:solidFill>
                <a:latin typeface="Source Sans Pro" pitchFamily="34" charset="0"/>
                <a:ea typeface="Source Sans Pro" pitchFamily="34" charset="-122"/>
                <a:cs typeface="Source Sans Pro" pitchFamily="34" charset="-120"/>
              </a:rPr>
              <a:t> </a:t>
            </a:r>
            <a:r>
              <a:rPr lang="en-US" sz="2400" kern="0" spc="-35" dirty="0" err="1">
                <a:solidFill>
                  <a:srgbClr val="272525"/>
                </a:solidFill>
                <a:latin typeface="Source Sans Pro" pitchFamily="34" charset="0"/>
                <a:ea typeface="Source Sans Pro" pitchFamily="34" charset="-122"/>
                <a:cs typeface="Source Sans Pro" pitchFamily="34" charset="-120"/>
              </a:rPr>
              <a:t>é</a:t>
            </a:r>
            <a:r>
              <a:rPr lang="en-US" sz="2400" kern="0" spc="-35" dirty="0" err="1" smtClean="0">
                <a:solidFill>
                  <a:srgbClr val="272525"/>
                </a:solidFill>
                <a:latin typeface="Source Sans Pro" pitchFamily="34" charset="0"/>
                <a:ea typeface="Source Sans Pro" pitchFamily="34" charset="-122"/>
                <a:cs typeface="Source Sans Pro" pitchFamily="34" charset="-120"/>
              </a:rPr>
              <a:t>té</a:t>
            </a:r>
            <a:r>
              <a:rPr lang="en-US" sz="2400" kern="0" spc="-35" dirty="0" smtClean="0">
                <a:solidFill>
                  <a:srgbClr val="272525"/>
                </a:solidFill>
                <a:latin typeface="Source Sans Pro" pitchFamily="34" charset="0"/>
                <a:ea typeface="Source Sans Pro" pitchFamily="34" charset="-122"/>
                <a:cs typeface="Source Sans Pro" pitchFamily="34" charset="-120"/>
              </a:rPr>
              <a:t> précises </a:t>
            </a:r>
            <a:r>
              <a:rPr lang="en-US" sz="2400" kern="0" spc="-35" dirty="0" err="1" smtClean="0">
                <a:solidFill>
                  <a:srgbClr val="272525"/>
                </a:solidFill>
                <a:latin typeface="Source Sans Pro" pitchFamily="34" charset="0"/>
                <a:ea typeface="Source Sans Pro" pitchFamily="34" charset="-122"/>
                <a:cs typeface="Source Sans Pro" pitchFamily="34" charset="-120"/>
              </a:rPr>
              <a:t>en</a:t>
            </a:r>
            <a:r>
              <a:rPr lang="en-US" sz="2400" kern="0" spc="-35" dirty="0" smtClean="0">
                <a:solidFill>
                  <a:srgbClr val="272525"/>
                </a:solidFill>
                <a:latin typeface="Source Sans Pro" pitchFamily="34" charset="0"/>
                <a:ea typeface="Source Sans Pro" pitchFamily="34" charset="-122"/>
                <a:cs typeface="Source Sans Pro" pitchFamily="34" charset="-120"/>
              </a:rPr>
              <a:t> 1985.</a:t>
            </a:r>
            <a:endParaRPr lang="fr-FR" sz="2400" kern="0" spc="-35" dirty="0" smtClean="0">
              <a:solidFill>
                <a:srgbClr val="272525"/>
              </a:solidFill>
              <a:latin typeface="Source Sans Pro" pitchFamily="34" charset="0"/>
              <a:ea typeface="Source Sans Pro" pitchFamily="34" charset="-122"/>
              <a:cs typeface="Source Sans Pro" pitchFamily="34" charset="-120"/>
            </a:endParaRPr>
          </a:p>
        </p:txBody>
      </p:sp>
    </p:spTree>
    <p:extLst>
      <p:ext uri="{BB962C8B-B14F-4D97-AF65-F5344CB8AC3E}">
        <p14:creationId xmlns:p14="http://schemas.microsoft.com/office/powerpoint/2010/main" val="226841652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3820887" y="1081432"/>
            <a:ext cx="10809514" cy="877997"/>
          </a:xfrm>
          <a:prstGeom prst="rect">
            <a:avLst/>
          </a:prstGeom>
          <a:noFill/>
          <a:ln/>
        </p:spPr>
        <p:txBody>
          <a:bodyPr wrap="none" rtlCol="0" anchor="t"/>
          <a:lstStyle/>
          <a:p>
            <a:pPr>
              <a:lnSpc>
                <a:spcPts val="5468"/>
              </a:lnSpc>
            </a:pPr>
            <a:r>
              <a:rPr lang="en-US" sz="4374" b="1" kern="0" spc="-87" dirty="0" smtClean="0">
                <a:solidFill>
                  <a:srgbClr val="7030A0"/>
                </a:solidFill>
                <a:latin typeface="adonis-web" pitchFamily="34" charset="0"/>
                <a:ea typeface="adonis-web" pitchFamily="34" charset="-122"/>
                <a:cs typeface="adonis-web" pitchFamily="34" charset="-120"/>
              </a:rPr>
              <a:t>La relation entre </a:t>
            </a:r>
            <a:r>
              <a:rPr lang="en-US" sz="4374" b="1" kern="0" spc="-87" smtClean="0">
                <a:solidFill>
                  <a:srgbClr val="7030A0"/>
                </a:solidFill>
                <a:latin typeface="adonis-web" pitchFamily="34" charset="0"/>
                <a:ea typeface="adonis-web" pitchFamily="34" charset="-122"/>
                <a:cs typeface="adonis-web" pitchFamily="34" charset="-120"/>
              </a:rPr>
              <a:t>la </a:t>
            </a:r>
            <a:r>
              <a:rPr lang="en-US" sz="4374" b="1" kern="0" spc="-87" smtClean="0">
                <a:solidFill>
                  <a:srgbClr val="7030A0"/>
                </a:solidFill>
                <a:latin typeface="adonis-web" pitchFamily="34" charset="0"/>
                <a:ea typeface="adonis-web" pitchFamily="34" charset="-122"/>
                <a:cs typeface="adonis-web" pitchFamily="34" charset="-120"/>
              </a:rPr>
              <a:t>psychologies </a:t>
            </a:r>
            <a:r>
              <a:rPr lang="en-US" sz="4374" b="1" kern="0" spc="-87" dirty="0" smtClean="0">
                <a:solidFill>
                  <a:srgbClr val="7030A0"/>
                </a:solidFill>
                <a:latin typeface="adonis-web" pitchFamily="34" charset="0"/>
                <a:ea typeface="adonis-web" pitchFamily="34" charset="-122"/>
                <a:cs typeface="adonis-web" pitchFamily="34" charset="-120"/>
              </a:rPr>
              <a:t>et la </a:t>
            </a:r>
            <a:r>
              <a:rPr lang="en-US" sz="4374" b="1" kern="0" spc="-87" dirty="0" smtClean="0">
                <a:solidFill>
                  <a:srgbClr val="7030A0"/>
                </a:solidFill>
                <a:latin typeface="adonis-web" pitchFamily="34" charset="0"/>
                <a:ea typeface="adonis-web" pitchFamily="34" charset="-122"/>
                <a:cs typeface="adonis-web" pitchFamily="34" charset="-120"/>
              </a:rPr>
              <a:t>santé</a:t>
            </a:r>
            <a:endParaRPr lang="fr-FR" sz="4374" b="1" kern="0" spc="-87" dirty="0" smtClean="0">
              <a:solidFill>
                <a:srgbClr val="7030A0"/>
              </a:solidFill>
              <a:latin typeface="adonis-web" pitchFamily="34" charset="0"/>
              <a:ea typeface="adonis-web" pitchFamily="34" charset="-122"/>
              <a:cs typeface="adonis-web" pitchFamily="34" charset="-120"/>
            </a:endParaRPr>
          </a:p>
        </p:txBody>
      </p:sp>
      <p:sp>
        <p:nvSpPr>
          <p:cNvPr id="11" name="Text 7"/>
          <p:cNvSpPr/>
          <p:nvPr/>
        </p:nvSpPr>
        <p:spPr>
          <a:xfrm>
            <a:off x="4623799" y="1959429"/>
            <a:ext cx="9191954" cy="6123214"/>
          </a:xfrm>
          <a:prstGeom prst="rect">
            <a:avLst/>
          </a:prstGeom>
          <a:noFill/>
          <a:ln/>
        </p:spPr>
        <p:txBody>
          <a:bodyPr wrap="square" rtlCol="0" anchor="t"/>
          <a:lstStyle/>
          <a:p>
            <a:pPr>
              <a:lnSpc>
                <a:spcPct val="150000"/>
              </a:lnSpc>
            </a:pPr>
            <a:r>
              <a:rPr lang="fr-FR" sz="2400" kern="0" spc="-35" dirty="0" smtClean="0">
                <a:solidFill>
                  <a:srgbClr val="272525"/>
                </a:solidFill>
                <a:latin typeface="Source Sans Pro" pitchFamily="34" charset="0"/>
                <a:ea typeface="Source Sans Pro" pitchFamily="34" charset="-122"/>
                <a:cs typeface="Source Sans Pro" pitchFamily="34" charset="-120"/>
              </a:rPr>
              <a:t>Est </a:t>
            </a:r>
            <a:r>
              <a:rPr lang="fr-FR" sz="2400" kern="0" spc="-35" dirty="0" smtClean="0">
                <a:solidFill>
                  <a:srgbClr val="272525"/>
                </a:solidFill>
                <a:latin typeface="Source Sans Pro" pitchFamily="34" charset="0"/>
                <a:ea typeface="Source Sans Pro" pitchFamily="34" charset="-122"/>
                <a:cs typeface="Source Sans Pro" pitchFamily="34" charset="-120"/>
              </a:rPr>
              <a:t>intrinsèque  </a:t>
            </a:r>
            <a:r>
              <a:rPr lang="fr-FR" sz="2400" kern="0" spc="-35" dirty="0" smtClean="0">
                <a:solidFill>
                  <a:srgbClr val="272525"/>
                </a:solidFill>
                <a:latin typeface="Source Sans Pro" pitchFamily="34" charset="0"/>
                <a:ea typeface="Source Sans Pro" pitchFamily="34" charset="-122"/>
                <a:cs typeface="Source Sans Pro" pitchFamily="34" charset="-120"/>
              </a:rPr>
              <a:t>et multidimensionnelle, illustrant comment les facteurs psychologiques influencent la </a:t>
            </a:r>
            <a:r>
              <a:rPr lang="fr-FR" sz="2400" kern="0" spc="-35" dirty="0" smtClean="0">
                <a:solidFill>
                  <a:srgbClr val="272525"/>
                </a:solidFill>
                <a:latin typeface="Source Sans Pro" pitchFamily="34" charset="0"/>
                <a:ea typeface="Source Sans Pro" pitchFamily="34" charset="-122"/>
                <a:cs typeface="Source Sans Pro" pitchFamily="34" charset="-120"/>
              </a:rPr>
              <a:t>santé physique </a:t>
            </a:r>
            <a:r>
              <a:rPr lang="fr-FR" sz="2400" kern="0" spc="-35" dirty="0" smtClean="0">
                <a:solidFill>
                  <a:srgbClr val="272525"/>
                </a:solidFill>
                <a:latin typeface="Source Sans Pro" pitchFamily="34" charset="0"/>
                <a:ea typeface="Source Sans Pro" pitchFamily="34" charset="-122"/>
                <a:cs typeface="Source Sans Pro" pitchFamily="34" charset="-120"/>
              </a:rPr>
              <a:t>et vice versa. Le stress chronique, par exemple, peut affaiblir le système immunitaire et favoriser l’apparition de maladies, tandis que des troubles mentaux comme la dépression peuvent altérer la qualité de vie et les comportements de santé. En outre, la psychologie de la santé se concentre sur des interventions visant a améliorer le </a:t>
            </a:r>
            <a:r>
              <a:rPr lang="fr-FR" sz="2400" kern="0" spc="-35" dirty="0" smtClean="0">
                <a:solidFill>
                  <a:srgbClr val="272525"/>
                </a:solidFill>
                <a:latin typeface="Source Sans Pro" pitchFamily="34" charset="0"/>
                <a:ea typeface="Source Sans Pro" pitchFamily="34" charset="-122"/>
                <a:cs typeface="Source Sans Pro" pitchFamily="34" charset="-120"/>
              </a:rPr>
              <a:t>bien-être, </a:t>
            </a:r>
            <a:r>
              <a:rPr lang="fr-FR" sz="2400" kern="0" spc="-35" dirty="0" smtClean="0">
                <a:solidFill>
                  <a:srgbClr val="272525"/>
                </a:solidFill>
                <a:latin typeface="Source Sans Pro" pitchFamily="34" charset="0"/>
                <a:ea typeface="Source Sans Pro" pitchFamily="34" charset="-122"/>
                <a:cs typeface="Source Sans Pro" pitchFamily="34" charset="-120"/>
              </a:rPr>
              <a:t>en utilisant des thérapies pour aider les individus a gérer des maladies chroniques ou a adopter des comportements sains. </a:t>
            </a:r>
            <a:r>
              <a:rPr lang="fr-FR" sz="2400" kern="0" spc="-35" dirty="0" smtClean="0">
                <a:solidFill>
                  <a:srgbClr val="272525"/>
                </a:solidFill>
                <a:latin typeface="Source Sans Pro" pitchFamily="34" charset="0"/>
                <a:ea typeface="Source Sans Pro" pitchFamily="34" charset="-122"/>
                <a:cs typeface="Source Sans Pro" pitchFamily="34" charset="-120"/>
              </a:rPr>
              <a:t>Ainsi, </a:t>
            </a:r>
            <a:r>
              <a:rPr lang="fr-FR" sz="2400" kern="0" spc="-35" dirty="0" smtClean="0">
                <a:solidFill>
                  <a:srgbClr val="272525"/>
                </a:solidFill>
                <a:latin typeface="Source Sans Pro" pitchFamily="34" charset="0"/>
                <a:ea typeface="Source Sans Pro" pitchFamily="34" charset="-122"/>
                <a:cs typeface="Source Sans Pro" pitchFamily="34" charset="-120"/>
              </a:rPr>
              <a:t>une approche holistique qui tient compte des dimensions biologiques, psychologiques et sociales est essentielle pour promouvoir une sante optimale et un </a:t>
            </a:r>
            <a:r>
              <a:rPr lang="fr-FR" sz="2400" kern="0" spc="-35" dirty="0" smtClean="0">
                <a:solidFill>
                  <a:srgbClr val="272525"/>
                </a:solidFill>
                <a:latin typeface="Source Sans Pro" pitchFamily="34" charset="0"/>
                <a:ea typeface="Source Sans Pro" pitchFamily="34" charset="-122"/>
                <a:cs typeface="Source Sans Pro" pitchFamily="34" charset="-120"/>
              </a:rPr>
              <a:t>bien-être </a:t>
            </a:r>
            <a:r>
              <a:rPr lang="fr-FR" sz="2400" kern="0" spc="-35" dirty="0" smtClean="0">
                <a:solidFill>
                  <a:srgbClr val="272525"/>
                </a:solidFill>
                <a:latin typeface="Source Sans Pro" pitchFamily="34" charset="0"/>
                <a:ea typeface="Source Sans Pro" pitchFamily="34" charset="-122"/>
                <a:cs typeface="Source Sans Pro" pitchFamily="34" charset="-120"/>
              </a:rPr>
              <a:t>durable. </a:t>
            </a:r>
            <a:endParaRPr lang="fr-FR" sz="2400" kern="0" spc="-35" dirty="0">
              <a:solidFill>
                <a:srgbClr val="272525"/>
              </a:solidFill>
              <a:latin typeface="Source Sans Pro" pitchFamily="34" charset="0"/>
              <a:ea typeface="Source Sans Pro" pitchFamily="34" charset="-122"/>
              <a:cs typeface="Source Sans Pro" pitchFamily="34" charset="-120"/>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0709"/>
        </a:solidFill>
        <a:ln w="13811">
          <a:solidFill>
            <a:srgbClr val="91080B"/>
          </a:solidFill>
          <a:prstDash val="solid"/>
        </a:ln>
      </a:spPr>
      <a:bodyPr/>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435</Words>
  <Application>Microsoft Office PowerPoint</Application>
  <PresentationFormat>Personnalisé</PresentationFormat>
  <Paragraphs>34</Paragraphs>
  <Slides>7</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adonis-web</vt:lpstr>
      <vt:lpstr>Arial</vt:lpstr>
      <vt:lpstr>Calibri</vt:lpstr>
      <vt:lpstr>Source Sans Pro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Lenovo</cp:lastModifiedBy>
  <cp:revision>116</cp:revision>
  <dcterms:created xsi:type="dcterms:W3CDTF">2023-11-28T16:29:54Z</dcterms:created>
  <dcterms:modified xsi:type="dcterms:W3CDTF">2024-10-17T22:06:59Z</dcterms:modified>
</cp:coreProperties>
</file>