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73" r:id="rId3"/>
    <p:sldId id="274" r:id="rId4"/>
    <p:sldId id="275" r:id="rId5"/>
    <p:sldId id="276" r:id="rId6"/>
    <p:sldId id="265" r:id="rId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7" d="100"/>
          <a:sy n="107" d="100"/>
        </p:scale>
        <p:origin x="-17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1007770"/>
          </a:xfrm>
        </p:spPr>
        <p:style>
          <a:lnRef idx="1">
            <a:schemeClr val="accent3"/>
          </a:lnRef>
          <a:fillRef idx="2">
            <a:schemeClr val="accent3"/>
          </a:fillRef>
          <a:effectRef idx="1">
            <a:schemeClr val="accent3"/>
          </a:effectRef>
          <a:fontRef idx="minor">
            <a:schemeClr val="dk1"/>
          </a:fontRef>
        </p:style>
        <p:txBody>
          <a:bodyPr>
            <a:normAutofit/>
          </a:bodyPr>
          <a:lstStyle/>
          <a:p>
            <a:r>
              <a:rPr lang="ar-SA" sz="3200" b="1" dirty="0">
                <a:ea typeface="Calibri" panose="020F0502020204030204" pitchFamily="34" charset="0"/>
                <a:cs typeface="Amiri" panose="00000500000000000000" pitchFamily="2" charset="-78"/>
              </a:rPr>
              <a:t>المسرح العربي: المفهوم والنشأة</a:t>
            </a:r>
            <a:endParaRPr lang="ar-DZ" sz="3200" b="1" dirty="0">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457200" y="1268760"/>
            <a:ext cx="8219256" cy="5328592"/>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ar-DZ" b="1" dirty="0" smtClean="0">
                <a:latin typeface="Arabic Typesetting" pitchFamily="66" charset="-78"/>
                <a:cs typeface="Arabic Typesetting" pitchFamily="66" charset="-78"/>
              </a:rPr>
              <a:t>ملخص: تتناول هذه المحاضرة الأولى من مقرر المسرح العربي، بدايات وعوامل نشأة وانتشار المسرح العربي، وفق شروط وتقنيات المسرح المتمثلة في النص والخشبة والممثل والجمهور، ثم تناولنا أهم مصطلحات المسرح ومستويات تلقيها في الأدب العربي، بما يثبت أن العرب عرفوا المسرح بشروطه ومصطلحاته في فترة متأخرة جدا في القرن 19م، لكنهم في المقابل عرفوا أشكالا شبيهة للمسرح هي أشكال ما قبل المسرح مثل حلقات الأسواق، ونصوص التعزية، بالإضافة إلى فني المقامة والبابة، والتي تمثل أقرب الأشكال إلى المسرح، لكنها لم تطور عربيا، مما أجل ظهور المسرح العربي إلى غاية 1848م، تاريخ ظهور مسرحية البخيل لمارون النقاش، وهي اقتباس وتعريب لمسرحية البخيل لموليير، وهي أول نص/ عرض مسرحي عربي.</a:t>
            </a:r>
          </a:p>
          <a:p>
            <a:pPr algn="just"/>
            <a:r>
              <a:rPr lang="ar-DZ" b="1" dirty="0" smtClean="0">
                <a:latin typeface="Arabic Typesetting" pitchFamily="66" charset="-78"/>
                <a:cs typeface="Arabic Typesetting" pitchFamily="66" charset="-78"/>
              </a:rPr>
              <a:t>الكلمات المفتاحية: المسرح، الدراما، شروط المسرح وتقنياته، الأشكال الشبيهة، المقامة، خيال الظل (البابة)، البخيل، مارون النقاش.</a:t>
            </a:r>
            <a:endParaRPr lang="ar-DZ" b="1"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111379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2900" dirty="0">
                <a:solidFill>
                  <a:srgbClr val="1F497D"/>
                </a:solidFill>
                <a:latin typeface="Amiri" panose="00000500000000000000" pitchFamily="2" charset="-78"/>
                <a:cs typeface="Amiri" panose="00000500000000000000" pitchFamily="2" charset="-78"/>
              </a:rPr>
              <a:t>توطئة عامة: شروط </a:t>
            </a:r>
            <a:r>
              <a:rPr lang="ar-DZ" sz="2900" dirty="0" smtClean="0">
                <a:solidFill>
                  <a:srgbClr val="1F497D"/>
                </a:solidFill>
                <a:latin typeface="Amiri" panose="00000500000000000000" pitchFamily="2" charset="-78"/>
                <a:cs typeface="Amiri" panose="00000500000000000000" pitchFamily="2" charset="-78"/>
              </a:rPr>
              <a:t>المسرح وأهم مصطلحاته</a:t>
            </a:r>
            <a:endParaRPr lang="fr-FR" dirty="0"/>
          </a:p>
        </p:txBody>
      </p:sp>
      <p:sp>
        <p:nvSpPr>
          <p:cNvPr id="3" name="Espace réservé du texte 2"/>
          <p:cNvSpPr>
            <a:spLocks noGrp="1"/>
          </p:cNvSpPr>
          <p:nvPr>
            <p:ph type="body" idx="1"/>
          </p:nvPr>
        </p:nvSpPr>
        <p:spPr>
          <a:xfrm>
            <a:off x="457200" y="764705"/>
            <a:ext cx="4834880" cy="504056"/>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ctr"/>
            <a:r>
              <a:rPr lang="ar-DZ" sz="3200" dirty="0">
                <a:solidFill>
                  <a:prstClr val="black"/>
                </a:solidFill>
                <a:latin typeface="Amiri" panose="00000500000000000000" pitchFamily="2" charset="-78"/>
                <a:cs typeface="Amiri" panose="00000500000000000000" pitchFamily="2" charset="-78"/>
              </a:rPr>
              <a:t>مصطلحات المسرح</a:t>
            </a:r>
            <a:endParaRPr lang="fr-FR" dirty="0"/>
          </a:p>
        </p:txBody>
      </p:sp>
      <p:sp>
        <p:nvSpPr>
          <p:cNvPr id="4" name="Espace réservé du contenu 3"/>
          <p:cNvSpPr>
            <a:spLocks noGrp="1"/>
          </p:cNvSpPr>
          <p:nvPr>
            <p:ph sz="half" idx="2"/>
          </p:nvPr>
        </p:nvSpPr>
        <p:spPr>
          <a:xfrm>
            <a:off x="457200" y="1268762"/>
            <a:ext cx="4834880" cy="5400598"/>
          </a:xfrm>
        </p:spPr>
        <p:style>
          <a:lnRef idx="1">
            <a:schemeClr val="accent1"/>
          </a:lnRef>
          <a:fillRef idx="2">
            <a:schemeClr val="accent1"/>
          </a:fillRef>
          <a:effectRef idx="1">
            <a:schemeClr val="accent1"/>
          </a:effectRef>
          <a:fontRef idx="minor">
            <a:schemeClr val="dk1"/>
          </a:fontRef>
        </p:style>
        <p:txBody>
          <a:bodyPr>
            <a:noAutofit/>
          </a:bodyPr>
          <a:lstStyle/>
          <a:p>
            <a:pPr algn="justLow">
              <a:lnSpc>
                <a:spcPct val="115000"/>
              </a:lnSpc>
            </a:pPr>
            <a:r>
              <a:rPr lang="ar-SA" sz="1350" dirty="0">
                <a:latin typeface="Calibri" panose="020F0502020204030204" pitchFamily="34" charset="0"/>
                <a:ea typeface="Calibri" panose="020F0502020204030204" pitchFamily="34" charset="0"/>
                <a:cs typeface="Amiri" panose="00000500000000000000" pitchFamily="2" charset="-78"/>
              </a:rPr>
              <a:t>يطلق مصطلح المسرحية (</a:t>
            </a:r>
            <a:r>
              <a:rPr lang="fr-FR" sz="1350" dirty="0">
                <a:latin typeface="Amiri" panose="00000500000000000000" pitchFamily="2" charset="-78"/>
                <a:ea typeface="Calibri" panose="020F0502020204030204" pitchFamily="34" charset="0"/>
                <a:cs typeface="Arial" panose="020B0604020202020204" pitchFamily="34" charset="0"/>
              </a:rPr>
              <a:t>Pièce de Théâtre</a:t>
            </a:r>
            <a:r>
              <a:rPr lang="ar-SA" sz="1350" dirty="0">
                <a:latin typeface="Calibri" panose="020F0502020204030204" pitchFamily="34" charset="0"/>
                <a:ea typeface="Calibri" panose="020F0502020204030204" pitchFamily="34" charset="0"/>
                <a:cs typeface="Amiri" panose="00000500000000000000" pitchFamily="2" charset="-78"/>
              </a:rPr>
              <a:t>) على النص المسرحي القابل لأن يعرض ويُمثّل على الخشبة</a:t>
            </a:r>
            <a:r>
              <a:rPr lang="ar-SA" sz="1350" dirty="0" smtClean="0">
                <a:latin typeface="Calibri" panose="020F0502020204030204" pitchFamily="34" charset="0"/>
                <a:ea typeface="Calibri" panose="020F0502020204030204" pitchFamily="34" charset="0"/>
                <a:cs typeface="Amiri" panose="00000500000000000000" pitchFamily="2" charset="-78"/>
              </a:rPr>
              <a:t>.</a:t>
            </a:r>
            <a:endParaRPr lang="ar-DZ" sz="1350" dirty="0" smtClean="0">
              <a:latin typeface="Calibri" panose="020F0502020204030204" pitchFamily="34" charset="0"/>
              <a:ea typeface="Calibri" panose="020F0502020204030204" pitchFamily="34" charset="0"/>
              <a:cs typeface="Amiri" panose="00000500000000000000" pitchFamily="2" charset="-78"/>
            </a:endParaRPr>
          </a:p>
          <a:p>
            <a:pPr algn="justLow">
              <a:lnSpc>
                <a:spcPct val="115000"/>
              </a:lnSpc>
            </a:pPr>
            <a:r>
              <a:rPr lang="ar-SA" sz="1350" dirty="0" smtClean="0">
                <a:latin typeface="Calibri" panose="020F0502020204030204" pitchFamily="34" charset="0"/>
                <a:ea typeface="Calibri" panose="020F0502020204030204" pitchFamily="34" charset="0"/>
                <a:cs typeface="Amiri" panose="00000500000000000000" pitchFamily="2" charset="-78"/>
              </a:rPr>
              <a:t> </a:t>
            </a:r>
            <a:r>
              <a:rPr lang="ar-SA" sz="1350" dirty="0">
                <a:latin typeface="Calibri" panose="020F0502020204030204" pitchFamily="34" charset="0"/>
                <a:ea typeface="Calibri" panose="020F0502020204030204" pitchFamily="34" charset="0"/>
                <a:cs typeface="Amiri" panose="00000500000000000000" pitchFamily="2" charset="-78"/>
              </a:rPr>
              <a:t>أما مصطلح المسرح (</a:t>
            </a:r>
            <a:r>
              <a:rPr lang="fr-FR" sz="1350" dirty="0">
                <a:latin typeface="Amiri" panose="00000500000000000000" pitchFamily="2" charset="-78"/>
                <a:ea typeface="Calibri" panose="020F0502020204030204" pitchFamily="34" charset="0"/>
                <a:cs typeface="Arial" panose="020B0604020202020204" pitchFamily="34" charset="0"/>
              </a:rPr>
              <a:t>Théâtre</a:t>
            </a:r>
            <a:r>
              <a:rPr lang="ar-SA" sz="1350" dirty="0">
                <a:latin typeface="Calibri" panose="020F0502020204030204" pitchFamily="34" charset="0"/>
                <a:ea typeface="Calibri" panose="020F0502020204030204" pitchFamily="34" charset="0"/>
                <a:cs typeface="Amiri" panose="00000500000000000000" pitchFamily="2" charset="-78"/>
              </a:rPr>
              <a:t>) وهو من أصل مأخوذ من اليونانية ( </a:t>
            </a:r>
            <a:r>
              <a:rPr lang="fr-FR" sz="1350" dirty="0" err="1">
                <a:latin typeface="Amiri" panose="00000500000000000000" pitchFamily="2" charset="-78"/>
                <a:ea typeface="Calibri" panose="020F0502020204030204" pitchFamily="34" charset="0"/>
                <a:cs typeface="Arial" panose="020B0604020202020204" pitchFamily="34" charset="0"/>
              </a:rPr>
              <a:t>Théatron</a:t>
            </a:r>
            <a:r>
              <a:rPr lang="ar-SA" sz="1350" dirty="0">
                <a:latin typeface="Calibri" panose="020F0502020204030204" pitchFamily="34" charset="0"/>
                <a:ea typeface="Calibri" panose="020F0502020204030204" pitchFamily="34" charset="0"/>
                <a:cs typeface="Amiri" panose="00000500000000000000" pitchFamily="2" charset="-78"/>
              </a:rPr>
              <a:t>)، ويعني حرفيا مكان الرؤية أو المشاهدة، فهو المبنى الذي تقدم فيه العروض، ويتكون من خشبة المسرح الذي يؤدي فيه الممثلون عرضهم، ومن المساحة المخصصة للجمهور الذي يتفاعل بطريقة مباشرة مع الممثلين. </a:t>
            </a:r>
            <a:r>
              <a:rPr lang="ar-DZ" sz="1350" dirty="0" smtClean="0">
                <a:latin typeface="Calibri" panose="020F0502020204030204" pitchFamily="34" charset="0"/>
                <a:ea typeface="Calibri" panose="020F0502020204030204" pitchFamily="34" charset="0"/>
                <a:cs typeface="Amiri" panose="00000500000000000000" pitchFamily="2" charset="-78"/>
              </a:rPr>
              <a:t>و</a:t>
            </a:r>
            <a:r>
              <a:rPr lang="ar-SA" sz="1350" dirty="0" smtClean="0">
                <a:latin typeface="Calibri" panose="020F0502020204030204" pitchFamily="34" charset="0"/>
                <a:ea typeface="Calibri" panose="020F0502020204030204" pitchFamily="34" charset="0"/>
                <a:cs typeface="Amiri" panose="00000500000000000000" pitchFamily="2" charset="-78"/>
              </a:rPr>
              <a:t>يطلق </a:t>
            </a:r>
            <a:r>
              <a:rPr lang="ar-SA" sz="1350" dirty="0">
                <a:latin typeface="Calibri" panose="020F0502020204030204" pitchFamily="34" charset="0"/>
                <a:ea typeface="Calibri" panose="020F0502020204030204" pitchFamily="34" charset="0"/>
                <a:cs typeface="Amiri" panose="00000500000000000000" pitchFamily="2" charset="-78"/>
              </a:rPr>
              <a:t>أيضا على النص المسرحي ممثّلاً على خشبة ومعروضاً على جمهور بتقنيات المسرح وشروطه. </a:t>
            </a:r>
            <a:endParaRPr lang="fr-FR" sz="1350" dirty="0">
              <a:latin typeface="Calibri" panose="020F0502020204030204" pitchFamily="34" charset="0"/>
              <a:ea typeface="Calibri" panose="020F0502020204030204" pitchFamily="34" charset="0"/>
              <a:cs typeface="Arial" panose="020B0604020202020204" pitchFamily="34" charset="0"/>
            </a:endParaRPr>
          </a:p>
          <a:p>
            <a:pPr algn="justLow">
              <a:lnSpc>
                <a:spcPct val="115000"/>
              </a:lnSpc>
            </a:pPr>
            <a:r>
              <a:rPr lang="ar-SA" sz="1350" dirty="0">
                <a:latin typeface="Calibri" panose="020F0502020204030204" pitchFamily="34" charset="0"/>
                <a:ea typeface="Calibri" panose="020F0502020204030204" pitchFamily="34" charset="0"/>
                <a:cs typeface="Amiri" panose="00000500000000000000" pitchFamily="2" charset="-78"/>
              </a:rPr>
              <a:t>     أما مصطلح دراما فهو مشتق من الفعل (</a:t>
            </a:r>
            <a:r>
              <a:rPr lang="fr-FR" sz="1350" dirty="0" err="1">
                <a:latin typeface="Amiri" panose="00000500000000000000" pitchFamily="2" charset="-78"/>
                <a:ea typeface="Calibri" panose="020F0502020204030204" pitchFamily="34" charset="0"/>
                <a:cs typeface="Arial" panose="020B0604020202020204" pitchFamily="34" charset="0"/>
              </a:rPr>
              <a:t>dram</a:t>
            </a:r>
            <a:r>
              <a:rPr lang="ar-SA" sz="1350" dirty="0">
                <a:latin typeface="Calibri" panose="020F0502020204030204" pitchFamily="34" charset="0"/>
                <a:ea typeface="Calibri" panose="020F0502020204030204" pitchFamily="34" charset="0"/>
                <a:cs typeface="Amiri" panose="00000500000000000000" pitchFamily="2" charset="-78"/>
              </a:rPr>
              <a:t>)، والذي يعني الفعل. والصفة: "درامي" (</a:t>
            </a:r>
            <a:r>
              <a:rPr lang="fr-FR" sz="1350" dirty="0">
                <a:latin typeface="Amiri" panose="00000500000000000000" pitchFamily="2" charset="-78"/>
                <a:ea typeface="Calibri" panose="020F0502020204030204" pitchFamily="34" charset="0"/>
                <a:cs typeface="Arial" panose="020B0604020202020204" pitchFamily="34" charset="0"/>
              </a:rPr>
              <a:t>Dramatique</a:t>
            </a:r>
            <a:r>
              <a:rPr lang="ar-SA" sz="1350" dirty="0">
                <a:latin typeface="Calibri" panose="020F0502020204030204" pitchFamily="34" charset="0"/>
                <a:ea typeface="Calibri" panose="020F0502020204030204" pitchFamily="34" charset="0"/>
                <a:cs typeface="Amiri" panose="00000500000000000000" pitchFamily="2" charset="-78"/>
              </a:rPr>
              <a:t>) موجودة في اللغة اليونانية باسم (</a:t>
            </a:r>
            <a:r>
              <a:rPr lang="fr-FR" sz="1350" dirty="0" err="1">
                <a:latin typeface="Amiri" panose="00000500000000000000" pitchFamily="2" charset="-78"/>
                <a:ea typeface="Calibri" panose="020F0502020204030204" pitchFamily="34" charset="0"/>
                <a:cs typeface="Arial" panose="020B0604020202020204" pitchFamily="34" charset="0"/>
              </a:rPr>
              <a:t>Dramathios</a:t>
            </a:r>
            <a:r>
              <a:rPr lang="ar-SA" sz="1350" dirty="0">
                <a:latin typeface="Calibri" panose="020F0502020204030204" pitchFamily="34" charset="0"/>
                <a:ea typeface="Calibri" panose="020F0502020204030204" pitchFamily="34" charset="0"/>
                <a:cs typeface="Amiri" panose="00000500000000000000" pitchFamily="2" charset="-78"/>
              </a:rPr>
              <a:t>)، ويدل على كل ما يحمل الإثارة والخطر، وتستخدم كلمة دراما في </a:t>
            </a:r>
            <a:r>
              <a:rPr lang="ar-SA" sz="1350" dirty="0" smtClean="0">
                <a:latin typeface="Calibri" panose="020F0502020204030204" pitchFamily="34" charset="0"/>
                <a:ea typeface="Calibri" panose="020F0502020204030204" pitchFamily="34" charset="0"/>
                <a:cs typeface="Amiri" panose="00000500000000000000" pitchFamily="2" charset="-78"/>
              </a:rPr>
              <a:t>العربية </a:t>
            </a:r>
            <a:r>
              <a:rPr lang="ar-SA" sz="1350" dirty="0">
                <a:latin typeface="Calibri" panose="020F0502020204030204" pitchFamily="34" charset="0"/>
                <a:ea typeface="Calibri" panose="020F0502020204030204" pitchFamily="34" charset="0"/>
                <a:cs typeface="Amiri" panose="00000500000000000000" pitchFamily="2" charset="-78"/>
              </a:rPr>
              <a:t>بلفظها الأجنبي المعرب</a:t>
            </a:r>
            <a:r>
              <a:rPr lang="ar-DZ" sz="1350" dirty="0">
                <a:latin typeface="Calibri" panose="020F0502020204030204" pitchFamily="34" charset="0"/>
                <a:ea typeface="Calibri" panose="020F0502020204030204" pitchFamily="34" charset="0"/>
                <a:cs typeface="Amiri" panose="00000500000000000000" pitchFamily="2" charset="-78"/>
              </a:rPr>
              <a:t> للدلالة على </a:t>
            </a:r>
            <a:r>
              <a:rPr lang="ar-DZ" sz="1350" dirty="0" smtClean="0">
                <a:latin typeface="Calibri" panose="020F0502020204030204" pitchFamily="34" charset="0"/>
                <a:ea typeface="Calibri" panose="020F0502020204030204" pitchFamily="34" charset="0"/>
                <a:cs typeface="Amiri" panose="00000500000000000000" pitchFamily="2" charset="-78"/>
              </a:rPr>
              <a:t>الكتابة </a:t>
            </a:r>
            <a:r>
              <a:rPr lang="ar-DZ" sz="1350" dirty="0">
                <a:latin typeface="Calibri" panose="020F0502020204030204" pitchFamily="34" charset="0"/>
                <a:ea typeface="Calibri" panose="020F0502020204030204" pitchFamily="34" charset="0"/>
                <a:cs typeface="Amiri" panose="00000500000000000000" pitchFamily="2" charset="-78"/>
              </a:rPr>
              <a:t>المسرحية. </a:t>
            </a:r>
            <a:r>
              <a:rPr lang="ar-SA" sz="1350" dirty="0">
                <a:latin typeface="Calibri" panose="020F0502020204030204" pitchFamily="34" charset="0"/>
                <a:ea typeface="Calibri" panose="020F0502020204030204" pitchFamily="34" charset="0"/>
                <a:cs typeface="Amiri" panose="00000500000000000000" pitchFamily="2" charset="-78"/>
              </a:rPr>
              <a:t>كما تدل الدراما على معنى المسرحية، التي تعرض على الجمهور في المسرح، وهي مشتقة كذلك من الفعل اليوناني </a:t>
            </a:r>
            <a:r>
              <a:rPr lang="fr-FR" sz="1350" dirty="0" err="1">
                <a:latin typeface="Amiri" panose="00000500000000000000" pitchFamily="2" charset="-78"/>
                <a:ea typeface="Calibri" panose="020F0502020204030204" pitchFamily="34" charset="0"/>
                <a:cs typeface="Arial" panose="020B0604020202020204" pitchFamily="34" charset="0"/>
              </a:rPr>
              <a:t>drao</a:t>
            </a:r>
            <a:r>
              <a:rPr lang="ar-SA" sz="1350" dirty="0">
                <a:latin typeface="Calibri" panose="020F0502020204030204" pitchFamily="34" charset="0"/>
                <a:ea typeface="Calibri" panose="020F0502020204030204" pitchFamily="34" charset="0"/>
                <a:cs typeface="Amiri" panose="00000500000000000000" pitchFamily="2" charset="-78"/>
              </a:rPr>
              <a:t>"، بمعنى يعمل أو يتحرك، أو بالأحرى </a:t>
            </a:r>
            <a:r>
              <a:rPr lang="ar-SA" sz="1350" dirty="0" smtClean="0">
                <a:latin typeface="Calibri" panose="020F0502020204030204" pitchFamily="34" charset="0"/>
                <a:ea typeface="Calibri" panose="020F0502020204030204" pitchFamily="34" charset="0"/>
                <a:cs typeface="Amiri" panose="00000500000000000000" pitchFamily="2" charset="-78"/>
              </a:rPr>
              <a:t>يفعل</a:t>
            </a:r>
            <a:r>
              <a:rPr lang="ar-DZ" sz="1350" dirty="0" smtClean="0">
                <a:latin typeface="Calibri" panose="020F0502020204030204" pitchFamily="34" charset="0"/>
                <a:ea typeface="Calibri" panose="020F0502020204030204" pitchFamily="34" charset="0"/>
                <a:cs typeface="Amiri" panose="00000500000000000000" pitchFamily="2" charset="-78"/>
              </a:rPr>
              <a:t>.</a:t>
            </a:r>
          </a:p>
          <a:p>
            <a:pPr algn="justLow">
              <a:lnSpc>
                <a:spcPct val="115000"/>
              </a:lnSpc>
            </a:pPr>
            <a:r>
              <a:rPr lang="ar-DZ" sz="1350" dirty="0" smtClean="0">
                <a:latin typeface="Calibri" panose="020F0502020204030204" pitchFamily="34" charset="0"/>
                <a:ea typeface="Calibri" panose="020F0502020204030204" pitchFamily="34" charset="0"/>
                <a:cs typeface="Amiri" panose="00000500000000000000" pitchFamily="2" charset="-78"/>
              </a:rPr>
              <a:t>المعنى </a:t>
            </a:r>
            <a:r>
              <a:rPr lang="ar-DZ" sz="1350" dirty="0">
                <a:latin typeface="Calibri" panose="020F0502020204030204" pitchFamily="34" charset="0"/>
                <a:ea typeface="Calibri" panose="020F0502020204030204" pitchFamily="34" charset="0"/>
                <a:cs typeface="Amiri" panose="00000500000000000000" pitchFamily="2" charset="-78"/>
              </a:rPr>
              <a:t>الحرفي للشعر الدرامي هو: الشعر الحركي، أي الشعر الذي يكتب به الحوار الذي يلقى مصطحبا بالحركة التمثيلية على خشبة المسرح. و</a:t>
            </a:r>
            <a:r>
              <a:rPr lang="ar-SA" sz="1350" dirty="0">
                <a:latin typeface="Calibri" panose="020F0502020204030204" pitchFamily="34" charset="0"/>
                <a:ea typeface="Calibri" panose="020F0502020204030204" pitchFamily="34" charset="0"/>
                <a:cs typeface="Amiri" panose="00000500000000000000" pitchFamily="2" charset="-78"/>
              </a:rPr>
              <a:t>هي من "الفعل"، أي فعل المحاكاة، أي محاكاة السلوك البشري وعرضه. وتطلق صفة درامي على الشيء غير المتوقع، والذي يهز المشاعر هزة عنيفة، ويكون ذلك إما عن طريق المفاجأة أو الصدمة. </a:t>
            </a:r>
            <a:endParaRPr lang="ar-DZ" sz="1350" dirty="0" smtClean="0">
              <a:latin typeface="Calibri" panose="020F0502020204030204" pitchFamily="34" charset="0"/>
              <a:ea typeface="Calibri" panose="020F0502020204030204" pitchFamily="34" charset="0"/>
              <a:cs typeface="Amiri" panose="00000500000000000000" pitchFamily="2" charset="-78"/>
            </a:endParaRPr>
          </a:p>
          <a:p>
            <a:pPr algn="justLow">
              <a:lnSpc>
                <a:spcPct val="115000"/>
              </a:lnSpc>
            </a:pPr>
            <a:r>
              <a:rPr lang="ar-SA" sz="1350" dirty="0" smtClean="0">
                <a:latin typeface="Calibri" panose="020F0502020204030204" pitchFamily="34" charset="0"/>
                <a:ea typeface="Calibri" panose="020F0502020204030204" pitchFamily="34" charset="0"/>
                <a:cs typeface="Amiri" panose="00000500000000000000" pitchFamily="2" charset="-78"/>
              </a:rPr>
              <a:t>اشتقت </a:t>
            </a:r>
            <a:r>
              <a:rPr lang="ar-SA" sz="1350" dirty="0">
                <a:latin typeface="Calibri" panose="020F0502020204030204" pitchFamily="34" charset="0"/>
                <a:ea typeface="Calibri" panose="020F0502020204030204" pitchFamily="34" charset="0"/>
                <a:cs typeface="Amiri" panose="00000500000000000000" pitchFamily="2" charset="-78"/>
              </a:rPr>
              <a:t>منها لفظة (</a:t>
            </a:r>
            <a:r>
              <a:rPr lang="fr-FR" sz="1350" dirty="0">
                <a:latin typeface="Amiri" panose="00000500000000000000" pitchFamily="2" charset="-78"/>
                <a:ea typeface="Calibri" panose="020F0502020204030204" pitchFamily="34" charset="0"/>
                <a:cs typeface="Arial" panose="020B0604020202020204" pitchFamily="34" charset="0"/>
              </a:rPr>
              <a:t>Dramaturgie</a:t>
            </a:r>
            <a:r>
              <a:rPr lang="ar-SA" sz="1350" dirty="0">
                <a:latin typeface="Calibri" panose="020F0502020204030204" pitchFamily="34" charset="0"/>
                <a:ea typeface="Calibri" panose="020F0502020204030204" pitchFamily="34" charset="0"/>
                <a:cs typeface="Amiri" panose="00000500000000000000" pitchFamily="2" charset="-78"/>
              </a:rPr>
              <a:t>) التي تعني فن تأليف المسرحيات</a:t>
            </a:r>
            <a:r>
              <a:rPr lang="fr-FR" sz="1350" dirty="0">
                <a:latin typeface="Amiri" panose="00000500000000000000" pitchFamily="2" charset="-78"/>
                <a:ea typeface="Calibri" panose="020F0502020204030204" pitchFamily="34" charset="0"/>
                <a:cs typeface="Arial" panose="020B0604020202020204" pitchFamily="34" charset="0"/>
              </a:rPr>
              <a:t>.</a:t>
            </a:r>
            <a:r>
              <a:rPr lang="ar-SA" sz="1350" dirty="0">
                <a:latin typeface="Calibri" panose="020F0502020204030204" pitchFamily="34" charset="0"/>
                <a:ea typeface="Calibri" panose="020F0502020204030204" pitchFamily="34" charset="0"/>
                <a:cs typeface="Amiri" panose="00000500000000000000" pitchFamily="2" charset="-78"/>
              </a:rPr>
              <a:t> و(</a:t>
            </a:r>
            <a:r>
              <a:rPr lang="fr-FR" sz="1350" dirty="0" smtClean="0">
                <a:latin typeface="Amiri" panose="00000500000000000000" pitchFamily="2" charset="-78"/>
                <a:ea typeface="Calibri" panose="020F0502020204030204" pitchFamily="34" charset="0"/>
                <a:cs typeface="Arial" panose="020B0604020202020204" pitchFamily="34" charset="0"/>
              </a:rPr>
              <a:t>Dramaturge</a:t>
            </a:r>
            <a:r>
              <a:rPr lang="ar-SA" sz="1350" dirty="0" smtClean="0">
                <a:latin typeface="Calibri" panose="020F0502020204030204" pitchFamily="34" charset="0"/>
                <a:ea typeface="Calibri" panose="020F0502020204030204" pitchFamily="34" charset="0"/>
                <a:cs typeface="Amiri" panose="00000500000000000000" pitchFamily="2" charset="-78"/>
              </a:rPr>
              <a:t>) </a:t>
            </a:r>
            <a:r>
              <a:rPr lang="ar-DZ" sz="1350" dirty="0" smtClean="0">
                <a:latin typeface="Calibri" panose="020F0502020204030204" pitchFamily="34" charset="0"/>
                <a:ea typeface="Calibri" panose="020F0502020204030204" pitchFamily="34" charset="0"/>
                <a:cs typeface="Amiri" panose="00000500000000000000" pitchFamily="2" charset="-78"/>
              </a:rPr>
              <a:t>أي </a:t>
            </a:r>
            <a:r>
              <a:rPr lang="ar-SA" sz="1350" dirty="0" smtClean="0">
                <a:latin typeface="Calibri" panose="020F0502020204030204" pitchFamily="34" charset="0"/>
                <a:ea typeface="Calibri" panose="020F0502020204030204" pitchFamily="34" charset="0"/>
                <a:cs typeface="Amiri" panose="00000500000000000000" pitchFamily="2" charset="-78"/>
              </a:rPr>
              <a:t>مؤلف </a:t>
            </a:r>
            <a:r>
              <a:rPr lang="ar-SA" sz="1350" dirty="0">
                <a:latin typeface="Calibri" panose="020F0502020204030204" pitchFamily="34" charset="0"/>
                <a:ea typeface="Calibri" panose="020F0502020204030204" pitchFamily="34" charset="0"/>
                <a:cs typeface="Amiri" panose="00000500000000000000" pitchFamily="2" charset="-78"/>
              </a:rPr>
              <a:t>النصوص المقدمة للعرض المسرحي،  أي مسرحة الأحداث. </a:t>
            </a:r>
            <a:endParaRPr lang="fr-FR" sz="135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Espace réservé du texte 4"/>
          <p:cNvSpPr>
            <a:spLocks noGrp="1"/>
          </p:cNvSpPr>
          <p:nvPr>
            <p:ph type="body" sz="quarter" idx="3"/>
          </p:nvPr>
        </p:nvSpPr>
        <p:spPr>
          <a:xfrm>
            <a:off x="5292080" y="764705"/>
            <a:ext cx="3394720" cy="648072"/>
          </a:xfrm>
        </p:spPr>
        <p:style>
          <a:lnRef idx="1">
            <a:schemeClr val="accent3"/>
          </a:lnRef>
          <a:fillRef idx="2">
            <a:schemeClr val="accent3"/>
          </a:fillRef>
          <a:effectRef idx="1">
            <a:schemeClr val="accent3"/>
          </a:effectRef>
          <a:fontRef idx="minor">
            <a:schemeClr val="dk1"/>
          </a:fontRef>
        </p:style>
        <p:txBody>
          <a:bodyPr/>
          <a:lstStyle/>
          <a:p>
            <a:pPr algn="ctr"/>
            <a:r>
              <a:rPr lang="ar-DZ" sz="2900" b="0" dirty="0">
                <a:solidFill>
                  <a:srgbClr val="1F497D"/>
                </a:solidFill>
                <a:latin typeface="Amiri" panose="00000500000000000000" pitchFamily="2" charset="-78"/>
                <a:cs typeface="Amiri" panose="00000500000000000000" pitchFamily="2" charset="-78"/>
              </a:rPr>
              <a:t>توطئة عامة: شروط المسرح</a:t>
            </a:r>
            <a:endParaRPr lang="fr-FR" dirty="0"/>
          </a:p>
        </p:txBody>
      </p:sp>
      <p:sp>
        <p:nvSpPr>
          <p:cNvPr id="6" name="Espace réservé du contenu 5"/>
          <p:cNvSpPr>
            <a:spLocks noGrp="1"/>
          </p:cNvSpPr>
          <p:nvPr>
            <p:ph sz="quarter" idx="4"/>
          </p:nvPr>
        </p:nvSpPr>
        <p:spPr>
          <a:xfrm>
            <a:off x="5292080" y="1412776"/>
            <a:ext cx="3394720" cy="5256583"/>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lvl="0" algn="just"/>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المسرحية نص</a:t>
            </a:r>
            <a:r>
              <a:rPr lang="ar-DZ" sz="1600" dirty="0">
                <a:solidFill>
                  <a:prstClr val="black"/>
                </a:solidFill>
                <a:latin typeface="Amiri" panose="00000500000000000000" pitchFamily="2" charset="-78"/>
                <a:ea typeface="Calibri" panose="020F0502020204030204" pitchFamily="34" charset="0"/>
                <a:cs typeface="Amiri" panose="00000500000000000000" pitchFamily="2" charset="-78"/>
              </a:rPr>
              <a:t> ك</a:t>
            </a:r>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تب ليعرض لا ليقرأ فقط، </a:t>
            </a:r>
            <a:r>
              <a:rPr lang="ar-DZ" sz="1600" dirty="0">
                <a:solidFill>
                  <a:prstClr val="black"/>
                </a:solidFill>
                <a:latin typeface="Amiri" panose="00000500000000000000" pitchFamily="2" charset="-78"/>
                <a:ea typeface="Calibri" panose="020F0502020204030204" pitchFamily="34" charset="0"/>
                <a:cs typeface="Amiri" panose="00000500000000000000" pitchFamily="2" charset="-78"/>
              </a:rPr>
              <a:t>و</a:t>
            </a:r>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المسرح الحقيقي هو المسرح المعروف بشكله وبتقنياته وجمالياته </a:t>
            </a:r>
            <a:r>
              <a:rPr lang="ar-DZ" sz="1600" dirty="0">
                <a:solidFill>
                  <a:prstClr val="black"/>
                </a:solidFill>
                <a:latin typeface="Amiri" panose="00000500000000000000" pitchFamily="2" charset="-78"/>
                <a:ea typeface="Calibri" panose="020F0502020204030204" pitchFamily="34" charset="0"/>
                <a:cs typeface="Amiri" panose="00000500000000000000" pitchFamily="2" charset="-78"/>
              </a:rPr>
              <a:t>الراهنة</a:t>
            </a:r>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 </a:t>
            </a:r>
            <a:r>
              <a:rPr lang="ar-DZ" sz="1600" dirty="0">
                <a:solidFill>
                  <a:prstClr val="black"/>
                </a:solidFill>
                <a:latin typeface="Amiri" panose="00000500000000000000" pitchFamily="2" charset="-78"/>
                <a:ea typeface="Calibri" panose="020F0502020204030204" pitchFamily="34" charset="0"/>
                <a:cs typeface="Amiri" panose="00000500000000000000" pitchFamily="2" charset="-78"/>
              </a:rPr>
              <a:t>يحتكم ل</a:t>
            </a:r>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شروط </a:t>
            </a:r>
            <a:r>
              <a:rPr lang="ar-DZ" sz="1600" dirty="0">
                <a:solidFill>
                  <a:prstClr val="black"/>
                </a:solidFill>
                <a:latin typeface="Amiri" panose="00000500000000000000" pitchFamily="2" charset="-78"/>
                <a:ea typeface="Calibri" panose="020F0502020204030204" pitchFamily="34" charset="0"/>
                <a:cs typeface="Amiri" panose="00000500000000000000" pitchFamily="2" charset="-78"/>
              </a:rPr>
              <a:t>تتمثل </a:t>
            </a:r>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في: النص المسرحي القابل للعرض، الخشبة أو الركح أي المكان الذي يمثل فيه العرض، والممثّلون الذين يؤدون الأدوار المسندة إليهم، والمخرج الذي يشخص النص تمثيلا على الخشبة بحضور الجمهور، الذي يتلقى المسرحية مشاهدة، ويتفاعل مع العرض تفاعلا مباشرا دون وسائط، بالإضافة إلى الديكور والموسيقى. </a:t>
            </a:r>
            <a:endParaRPr lang="ar-DZ" sz="1600" dirty="0">
              <a:solidFill>
                <a:prstClr val="black"/>
              </a:solidFill>
              <a:latin typeface="Amiri" panose="00000500000000000000" pitchFamily="2" charset="-78"/>
              <a:ea typeface="Calibri" panose="020F0502020204030204" pitchFamily="34" charset="0"/>
              <a:cs typeface="Amiri" panose="00000500000000000000" pitchFamily="2" charset="-78"/>
            </a:endParaRPr>
          </a:p>
          <a:p>
            <a:pPr lvl="0" algn="just"/>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 وفقا لهذه الشروط </a:t>
            </a:r>
            <a:r>
              <a:rPr lang="ar-DZ" sz="1600" dirty="0">
                <a:solidFill>
                  <a:prstClr val="black"/>
                </a:solidFill>
                <a:latin typeface="Amiri" panose="00000500000000000000" pitchFamily="2" charset="-78"/>
                <a:ea typeface="Calibri" panose="020F0502020204030204" pitchFamily="34" charset="0"/>
                <a:cs typeface="Amiri" panose="00000500000000000000" pitchFamily="2" charset="-78"/>
              </a:rPr>
              <a:t>فإن </a:t>
            </a:r>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المسرح نوع وافد من الغرب ابتداء من منتصف القرن التاسع عشر فقط، مما يعني أن عمر المسرح العربي قصير جدا مقارنة بالمسرح الغربي، الذي عرف مبكرا منذ ما قبل التاريخ في الحضارة الإغريقية خاصة، لهذا فقد استمد المسرح العربي </a:t>
            </a:r>
            <a:r>
              <a:rPr lang="ar-SA" sz="1600" dirty="0" err="1">
                <a:solidFill>
                  <a:prstClr val="black"/>
                </a:solidFill>
                <a:latin typeface="Amiri" panose="00000500000000000000" pitchFamily="2" charset="-78"/>
                <a:ea typeface="Calibri" panose="020F0502020204030204" pitchFamily="34" charset="0"/>
                <a:cs typeface="Amiri" panose="00000500000000000000" pitchFamily="2" charset="-78"/>
              </a:rPr>
              <a:t>مرجعياته</a:t>
            </a:r>
            <a:r>
              <a:rPr lang="ar-SA" sz="1600" dirty="0">
                <a:solidFill>
                  <a:prstClr val="black"/>
                </a:solidFill>
                <a:latin typeface="Amiri" panose="00000500000000000000" pitchFamily="2" charset="-78"/>
                <a:ea typeface="Calibri" panose="020F0502020204030204" pitchFamily="34" charset="0"/>
                <a:cs typeface="Amiri" panose="00000500000000000000" pitchFamily="2" charset="-78"/>
              </a:rPr>
              <a:t> ومختلف تقنياته من المسرح الغربي، الذي اقتبست منه التجارب المسرحية العربية الأولى إلى غاية عصرنا هذا، خاصة في مراحل تطوره الأولى، وقبل أن ينتقل من مرحلة الترجمة والاقتباس إلى مرحلة التأليف والإبداع. </a:t>
            </a:r>
            <a:endParaRPr lang="fr-FR" sz="1600" dirty="0">
              <a:solidFill>
                <a:prstClr val="black"/>
              </a:solidFill>
              <a:latin typeface="Amiri" panose="00000500000000000000" pitchFamily="2" charset="-78"/>
              <a:ea typeface="Calibri" panose="020F0502020204030204" pitchFamily="34" charset="0"/>
              <a:cs typeface="Amiri" panose="00000500000000000000" pitchFamily="2" charset="-78"/>
            </a:endParaRPr>
          </a:p>
          <a:p>
            <a:endParaRPr lang="fr-FR" dirty="0"/>
          </a:p>
        </p:txBody>
      </p:sp>
    </p:spTree>
    <p:extLst>
      <p:ext uri="{BB962C8B-B14F-4D97-AF65-F5344CB8AC3E}">
        <p14:creationId xmlns:p14="http://schemas.microsoft.com/office/powerpoint/2010/main" xmlns="" val="2037848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4"/>
          </a:lnRef>
          <a:fillRef idx="2">
            <a:schemeClr val="accent4"/>
          </a:fillRef>
          <a:effectRef idx="1">
            <a:schemeClr val="accent4"/>
          </a:effectRef>
          <a:fontRef idx="minor">
            <a:schemeClr val="dk1"/>
          </a:fontRef>
        </p:style>
        <p:txBody>
          <a:bodyPr>
            <a:normAutofit/>
          </a:bodyPr>
          <a:lstStyle/>
          <a:p>
            <a:r>
              <a:rPr lang="ar-SA" sz="1800" b="1" dirty="0">
                <a:ea typeface="Calibri" panose="020F0502020204030204" pitchFamily="34" charset="0"/>
                <a:cs typeface="Amiri" panose="00000500000000000000" pitchFamily="2" charset="-78"/>
              </a:rPr>
              <a:t>تلقي العرب مصطلح المسرح</a:t>
            </a:r>
            <a:endParaRPr lang="fr-FR" sz="1800" dirty="0"/>
          </a:p>
        </p:txBody>
      </p:sp>
      <p:sp>
        <p:nvSpPr>
          <p:cNvPr id="3" name="Espace réservé du contenu 2"/>
          <p:cNvSpPr>
            <a:spLocks noGrp="1"/>
          </p:cNvSpPr>
          <p:nvPr>
            <p:ph idx="1"/>
          </p:nvPr>
        </p:nvSpPr>
        <p:spPr>
          <a:xfrm>
            <a:off x="457200" y="908720"/>
            <a:ext cx="8229600" cy="5544615"/>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Low">
              <a:lnSpc>
                <a:spcPct val="115000"/>
              </a:lnSpc>
            </a:pPr>
            <a:r>
              <a:rPr lang="ar-SA" dirty="0">
                <a:latin typeface="Calibri" panose="020F0502020204030204" pitchFamily="34" charset="0"/>
                <a:ea typeface="Calibri" panose="020F0502020204030204" pitchFamily="34" charset="0"/>
                <a:cs typeface="Amiri" panose="00000500000000000000" pitchFamily="2" charset="-78"/>
              </a:rPr>
              <a:t>قبل أن يستقر </a:t>
            </a:r>
            <a:r>
              <a:rPr lang="ar-DZ" dirty="0" smtClean="0">
                <a:latin typeface="Calibri" panose="020F0502020204030204" pitchFamily="34" charset="0"/>
                <a:ea typeface="Calibri" panose="020F0502020204030204" pitchFamily="34" charset="0"/>
                <a:cs typeface="Amiri" panose="00000500000000000000" pitchFamily="2" charset="-78"/>
              </a:rPr>
              <a:t>الاستخدام </a:t>
            </a:r>
            <a:r>
              <a:rPr lang="ar-SA" dirty="0" smtClean="0">
                <a:latin typeface="Calibri" panose="020F0502020204030204" pitchFamily="34" charset="0"/>
                <a:ea typeface="Calibri" panose="020F0502020204030204" pitchFamily="34" charset="0"/>
                <a:cs typeface="Amiri" panose="00000500000000000000" pitchFamily="2" charset="-78"/>
              </a:rPr>
              <a:t>على مصطلح</a:t>
            </a:r>
            <a:r>
              <a:rPr lang="ar-DZ" dirty="0" smtClean="0">
                <a:latin typeface="Calibri" panose="020F0502020204030204" pitchFamily="34" charset="0"/>
                <a:ea typeface="Calibri" panose="020F0502020204030204" pitchFamily="34" charset="0"/>
                <a:cs typeface="Amiri" panose="00000500000000000000" pitchFamily="2" charset="-78"/>
              </a:rPr>
              <a:t>ات</a:t>
            </a:r>
            <a:r>
              <a:rPr lang="ar-SA" dirty="0" smtClean="0">
                <a:latin typeface="Calibri" panose="020F0502020204030204" pitchFamily="34" charset="0"/>
                <a:ea typeface="Calibri" panose="020F0502020204030204" pitchFamily="34" charset="0"/>
                <a:cs typeface="Amiri" panose="00000500000000000000" pitchFamily="2" charset="-78"/>
              </a:rPr>
              <a:t> </a:t>
            </a:r>
            <a:r>
              <a:rPr lang="ar-SA" dirty="0">
                <a:latin typeface="Calibri" panose="020F0502020204030204" pitchFamily="34" charset="0"/>
                <a:ea typeface="Calibri" panose="020F0502020204030204" pitchFamily="34" charset="0"/>
                <a:cs typeface="Amiri" panose="00000500000000000000" pitchFamily="2" charset="-78"/>
              </a:rPr>
              <a:t>المسرح والمسرحية </a:t>
            </a:r>
            <a:r>
              <a:rPr lang="ar-DZ" dirty="0" smtClean="0">
                <a:latin typeface="Calibri" panose="020F0502020204030204" pitchFamily="34" charset="0"/>
                <a:ea typeface="Calibri" panose="020F0502020204030204" pitchFamily="34" charset="0"/>
                <a:cs typeface="Amiri" panose="00000500000000000000" pitchFamily="2" charset="-78"/>
              </a:rPr>
              <a:t>عرف هذا الفن الوافد تسميات </a:t>
            </a:r>
            <a:r>
              <a:rPr lang="ar-SA" dirty="0" smtClean="0">
                <a:latin typeface="Calibri" panose="020F0502020204030204" pitchFamily="34" charset="0"/>
                <a:ea typeface="Calibri" panose="020F0502020204030204" pitchFamily="34" charset="0"/>
                <a:cs typeface="Amiri" panose="00000500000000000000" pitchFamily="2" charset="-78"/>
              </a:rPr>
              <a:t>عديدة</a:t>
            </a:r>
            <a:r>
              <a:rPr lang="ar-SA" dirty="0">
                <a:latin typeface="Calibri" panose="020F0502020204030204" pitchFamily="34" charset="0"/>
                <a:ea typeface="Calibri" panose="020F0502020204030204" pitchFamily="34" charset="0"/>
                <a:cs typeface="Amiri" panose="00000500000000000000" pitchFamily="2" charset="-78"/>
              </a:rPr>
              <a:t>، </a:t>
            </a:r>
            <a:r>
              <a:rPr lang="ar-DZ" dirty="0" smtClean="0">
                <a:latin typeface="Calibri" panose="020F0502020204030204" pitchFamily="34" charset="0"/>
                <a:ea typeface="Calibri" panose="020F0502020204030204" pitchFamily="34" charset="0"/>
                <a:cs typeface="Amiri" panose="00000500000000000000" pitchFamily="2" charset="-78"/>
              </a:rPr>
              <a:t>من قبيل</a:t>
            </a:r>
            <a:r>
              <a:rPr lang="ar-SA" dirty="0" smtClean="0">
                <a:latin typeface="Calibri" panose="020F0502020204030204" pitchFamily="34" charset="0"/>
                <a:ea typeface="Calibri" panose="020F0502020204030204" pitchFamily="34" charset="0"/>
                <a:cs typeface="Amiri" panose="00000500000000000000" pitchFamily="2" charset="-78"/>
              </a:rPr>
              <a:t>"الرواية"،  </a:t>
            </a:r>
            <a:r>
              <a:rPr lang="ar-SA" dirty="0">
                <a:latin typeface="Calibri" panose="020F0502020204030204" pitchFamily="34" charset="0"/>
                <a:ea typeface="Calibri" panose="020F0502020204030204" pitchFamily="34" charset="0"/>
                <a:cs typeface="Amiri" panose="00000500000000000000" pitchFamily="2" charset="-78"/>
              </a:rPr>
              <a:t>فقد وجدناه في أعمال أحمد شوقي المسرحية، رغم ما يثيره من لبس مع جنس أدبي آخر مختلف عنها تماما هو الرواية، </a:t>
            </a:r>
            <a:r>
              <a:rPr lang="ar-DZ" dirty="0" smtClean="0">
                <a:latin typeface="Calibri" panose="020F0502020204030204" pitchFamily="34" charset="0"/>
                <a:ea typeface="Calibri" panose="020F0502020204030204" pitchFamily="34" charset="0"/>
                <a:cs typeface="Amiri" panose="00000500000000000000" pitchFamily="2" charset="-78"/>
              </a:rPr>
              <a:t>ولت</a:t>
            </a:r>
            <a:r>
              <a:rPr lang="ar-SA" dirty="0" smtClean="0">
                <a:latin typeface="Calibri" panose="020F0502020204030204" pitchFamily="34" charset="0"/>
                <a:ea typeface="Calibri" panose="020F0502020204030204" pitchFamily="34" charset="0"/>
                <a:cs typeface="Amiri" panose="00000500000000000000" pitchFamily="2" charset="-78"/>
              </a:rPr>
              <a:t>فريق</a:t>
            </a:r>
            <a:r>
              <a:rPr lang="ar-DZ" dirty="0" smtClean="0">
                <a:latin typeface="Calibri" panose="020F0502020204030204" pitchFamily="34" charset="0"/>
                <a:ea typeface="Calibri" panose="020F0502020204030204" pitchFamily="34" charset="0"/>
                <a:cs typeface="Amiri" panose="00000500000000000000" pitchFamily="2" charset="-78"/>
              </a:rPr>
              <a:t>ه</a:t>
            </a:r>
            <a:r>
              <a:rPr lang="ar-SA" dirty="0" smtClean="0">
                <a:latin typeface="Calibri" panose="020F0502020204030204" pitchFamily="34" charset="0"/>
                <a:ea typeface="Calibri" panose="020F0502020204030204" pitchFamily="34" charset="0"/>
                <a:cs typeface="Amiri" panose="00000500000000000000" pitchFamily="2" charset="-78"/>
              </a:rPr>
              <a:t> عن </a:t>
            </a:r>
            <a:r>
              <a:rPr lang="ar-SA" dirty="0">
                <a:latin typeface="Calibri" panose="020F0502020204030204" pitchFamily="34" charset="0"/>
                <a:ea typeface="Calibri" panose="020F0502020204030204" pitchFamily="34" charset="0"/>
                <a:cs typeface="Amiri" panose="00000500000000000000" pitchFamily="2" charset="-78"/>
              </a:rPr>
              <a:t>الرواية السردية </a:t>
            </a:r>
            <a:r>
              <a:rPr lang="ar-SA" dirty="0" smtClean="0">
                <a:latin typeface="Calibri" panose="020F0502020204030204" pitchFamily="34" charset="0"/>
                <a:ea typeface="Calibri" panose="020F0502020204030204" pitchFamily="34" charset="0"/>
                <a:cs typeface="Amiri" panose="00000500000000000000" pitchFamily="2" charset="-78"/>
              </a:rPr>
              <a:t>أضيف</a:t>
            </a:r>
            <a:r>
              <a:rPr lang="ar-DZ" dirty="0" smtClean="0">
                <a:latin typeface="Calibri" panose="020F0502020204030204" pitchFamily="34" charset="0"/>
                <a:ea typeface="Calibri" panose="020F0502020204030204" pitchFamily="34" charset="0"/>
                <a:cs typeface="Amiri" panose="00000500000000000000" pitchFamily="2" charset="-78"/>
              </a:rPr>
              <a:t> إليه</a:t>
            </a:r>
            <a:r>
              <a:rPr lang="ar-SA" dirty="0" smtClean="0">
                <a:latin typeface="Calibri" panose="020F0502020204030204" pitchFamily="34" charset="0"/>
                <a:ea typeface="Calibri" panose="020F0502020204030204" pitchFamily="34" charset="0"/>
                <a:cs typeface="Amiri" panose="00000500000000000000" pitchFamily="2" charset="-78"/>
              </a:rPr>
              <a:t> </a:t>
            </a:r>
            <a:r>
              <a:rPr lang="ar-DZ" dirty="0" smtClean="0">
                <a:latin typeface="Calibri" panose="020F0502020204030204" pitchFamily="34" charset="0"/>
                <a:ea typeface="Calibri" panose="020F0502020204030204" pitchFamily="34" charset="0"/>
                <a:cs typeface="Amiri" panose="00000500000000000000" pitchFamily="2" charset="-78"/>
              </a:rPr>
              <a:t>وصف </a:t>
            </a:r>
            <a:r>
              <a:rPr lang="ar-SA" dirty="0" smtClean="0">
                <a:latin typeface="Calibri" panose="020F0502020204030204" pitchFamily="34" charset="0"/>
                <a:ea typeface="Calibri" panose="020F0502020204030204" pitchFamily="34" charset="0"/>
                <a:cs typeface="Amiri" panose="00000500000000000000" pitchFamily="2" charset="-78"/>
              </a:rPr>
              <a:t>تشخيصية </a:t>
            </a:r>
            <a:r>
              <a:rPr lang="ar-SA" dirty="0">
                <a:latin typeface="Calibri" panose="020F0502020204030204" pitchFamily="34" charset="0"/>
                <a:ea typeface="Calibri" panose="020F0502020204030204" pitchFamily="34" charset="0"/>
                <a:cs typeface="Amiri" panose="00000500000000000000" pitchFamily="2" charset="-78"/>
              </a:rPr>
              <a:t>أو تمثيلية، </a:t>
            </a:r>
            <a:r>
              <a:rPr lang="ar-DZ" dirty="0" err="1" smtClean="0">
                <a:latin typeface="Calibri" panose="020F0502020204030204" pitchFamily="34" charset="0"/>
                <a:ea typeface="Calibri" panose="020F0502020204030204" pitchFamily="34" charset="0"/>
                <a:cs typeface="Amiri" panose="00000500000000000000" pitchFamily="2" charset="-78"/>
              </a:rPr>
              <a:t>وأ</a:t>
            </a:r>
            <a:r>
              <a:rPr lang="ar-SA" dirty="0" smtClean="0">
                <a:latin typeface="Calibri" panose="020F0502020204030204" pitchFamily="34" charset="0"/>
                <a:ea typeface="Calibri" panose="020F0502020204030204" pitchFamily="34" charset="0"/>
                <a:cs typeface="Amiri" panose="00000500000000000000" pitchFamily="2" charset="-78"/>
              </a:rPr>
              <a:t>صبح </a:t>
            </a:r>
            <a:r>
              <a:rPr lang="ar-DZ" dirty="0" smtClean="0">
                <a:latin typeface="Calibri" panose="020F0502020204030204" pitchFamily="34" charset="0"/>
                <a:ea typeface="Calibri" panose="020F0502020204030204" pitchFamily="34" charset="0"/>
                <a:cs typeface="Amiri" panose="00000500000000000000" pitchFamily="2" charset="-78"/>
              </a:rPr>
              <a:t>يعبر عنه بـ</a:t>
            </a:r>
            <a:r>
              <a:rPr lang="ar-SA" dirty="0" smtClean="0">
                <a:latin typeface="Calibri" panose="020F0502020204030204" pitchFamily="34" charset="0"/>
                <a:ea typeface="Calibri" panose="020F0502020204030204" pitchFamily="34" charset="0"/>
                <a:cs typeface="Amiri" panose="00000500000000000000" pitchFamily="2" charset="-78"/>
              </a:rPr>
              <a:t>: </a:t>
            </a:r>
            <a:r>
              <a:rPr lang="ar-SA" dirty="0">
                <a:latin typeface="Calibri" panose="020F0502020204030204" pitchFamily="34" charset="0"/>
                <a:ea typeface="Calibri" panose="020F0502020204030204" pitchFamily="34" charset="0"/>
                <a:cs typeface="Amiri" panose="00000500000000000000" pitchFamily="2" charset="-78"/>
              </a:rPr>
              <a:t>رواية تشخيصية أو رواية تمثيلية، </a:t>
            </a:r>
            <a:r>
              <a:rPr lang="ar-DZ" dirty="0" smtClean="0">
                <a:latin typeface="Calibri" panose="020F0502020204030204" pitchFamily="34" charset="0"/>
                <a:ea typeface="Calibri" panose="020F0502020204030204" pitchFamily="34" charset="0"/>
                <a:cs typeface="Amiri" panose="00000500000000000000" pitchFamily="2" charset="-78"/>
              </a:rPr>
              <a:t>وقد أدرك </a:t>
            </a:r>
            <a:r>
              <a:rPr lang="ar-SA" dirty="0" smtClean="0">
                <a:latin typeface="Calibri" panose="020F0502020204030204" pitchFamily="34" charset="0"/>
                <a:ea typeface="Calibri" panose="020F0502020204030204" pitchFamily="34" charset="0"/>
                <a:cs typeface="Amiri" panose="00000500000000000000" pitchFamily="2" charset="-78"/>
              </a:rPr>
              <a:t>رواد </a:t>
            </a:r>
            <a:r>
              <a:rPr lang="ar-SA" dirty="0">
                <a:latin typeface="Calibri" panose="020F0502020204030204" pitchFamily="34" charset="0"/>
                <a:ea typeface="Calibri" panose="020F0502020204030204" pitchFamily="34" charset="0"/>
                <a:cs typeface="Amiri" panose="00000500000000000000" pitchFamily="2" charset="-78"/>
              </a:rPr>
              <a:t>المسرح كمارون النقاش وأبو خليل القباني وغيرهما </a:t>
            </a:r>
            <a:r>
              <a:rPr lang="ar-DZ" dirty="0" smtClean="0">
                <a:latin typeface="Calibri" panose="020F0502020204030204" pitchFamily="34" charset="0"/>
                <a:ea typeface="Calibri" panose="020F0502020204030204" pitchFamily="34" charset="0"/>
                <a:cs typeface="Amiri" panose="00000500000000000000" pitchFamily="2" charset="-78"/>
              </a:rPr>
              <a:t>هذا</a:t>
            </a:r>
            <a:r>
              <a:rPr lang="ar-SA" dirty="0" smtClean="0">
                <a:latin typeface="Calibri" panose="020F0502020204030204" pitchFamily="34" charset="0"/>
                <a:ea typeface="Calibri" panose="020F0502020204030204" pitchFamily="34" charset="0"/>
                <a:cs typeface="Amiri" panose="00000500000000000000" pitchFamily="2" charset="-78"/>
              </a:rPr>
              <a:t>، </a:t>
            </a:r>
            <a:r>
              <a:rPr lang="ar-SA" dirty="0">
                <a:latin typeface="Calibri" panose="020F0502020204030204" pitchFamily="34" charset="0"/>
                <a:ea typeface="Calibri" panose="020F0502020204030204" pitchFamily="34" charset="0"/>
                <a:cs typeface="Amiri" panose="00000500000000000000" pitchFamily="2" charset="-78"/>
              </a:rPr>
              <a:t>فأضافوا </a:t>
            </a:r>
            <a:r>
              <a:rPr lang="ar-SA" dirty="0" smtClean="0">
                <a:latin typeface="Calibri" panose="020F0502020204030204" pitchFamily="34" charset="0"/>
                <a:ea typeface="Calibri" panose="020F0502020204030204" pitchFamily="34" charset="0"/>
                <a:cs typeface="Amiri" panose="00000500000000000000" pitchFamily="2" charset="-78"/>
              </a:rPr>
              <a:t>صفات </a:t>
            </a:r>
            <a:r>
              <a:rPr lang="ar-DZ" dirty="0" smtClean="0">
                <a:latin typeface="Calibri" panose="020F0502020204030204" pitchFamily="34" charset="0"/>
                <a:ea typeface="Calibri" panose="020F0502020204030204" pitchFamily="34" charset="0"/>
                <a:cs typeface="Amiri" panose="00000500000000000000" pitchFamily="2" charset="-78"/>
              </a:rPr>
              <a:t>أخرى </a:t>
            </a:r>
            <a:r>
              <a:rPr lang="ar-SA" dirty="0" smtClean="0">
                <a:latin typeface="Calibri" panose="020F0502020204030204" pitchFamily="34" charset="0"/>
                <a:ea typeface="Calibri" panose="020F0502020204030204" pitchFamily="34" charset="0"/>
                <a:cs typeface="Amiri" panose="00000500000000000000" pitchFamily="2" charset="-78"/>
              </a:rPr>
              <a:t>للعنوان </a:t>
            </a:r>
            <a:r>
              <a:rPr lang="ar-SA" dirty="0">
                <a:latin typeface="Calibri" panose="020F0502020204030204" pitchFamily="34" charset="0"/>
                <a:ea typeface="Calibri" panose="020F0502020204030204" pitchFamily="34" charset="0"/>
                <a:cs typeface="Amiri" panose="00000500000000000000" pitchFamily="2" charset="-78"/>
              </a:rPr>
              <a:t>ليشتمل على ما تحته، فقد أضاف أبو خليل القباني إلى عنوانه رواية: "هارون الرشيد مع الأمير غانم وقوت القلوب" عبارة: "وهي تاريخية غرامية أدبية </a:t>
            </a:r>
            <a:r>
              <a:rPr lang="ar-SA" dirty="0" err="1">
                <a:latin typeface="Calibri" panose="020F0502020204030204" pitchFamily="34" charset="0"/>
                <a:ea typeface="Calibri" panose="020F0502020204030204" pitchFamily="34" charset="0"/>
                <a:cs typeface="Amiri" panose="00000500000000000000" pitchFamily="2" charset="-78"/>
              </a:rPr>
              <a:t>تلحينية</a:t>
            </a:r>
            <a:r>
              <a:rPr lang="ar-SA" dirty="0">
                <a:latin typeface="Calibri" panose="020F0502020204030204" pitchFamily="34" charset="0"/>
                <a:ea typeface="Calibri" panose="020F0502020204030204" pitchFamily="34" charset="0"/>
                <a:cs typeface="Amiri" panose="00000500000000000000" pitchFamily="2" charset="-78"/>
              </a:rPr>
              <a:t> تشخيصية ذات خمسة فصول"، وفعل الرواد مثل هذا </a:t>
            </a:r>
            <a:r>
              <a:rPr lang="ar-SA" dirty="0" smtClean="0">
                <a:latin typeface="Calibri" panose="020F0502020204030204" pitchFamily="34" charset="0"/>
                <a:ea typeface="Calibri" panose="020F0502020204030204" pitchFamily="34" charset="0"/>
                <a:cs typeface="Amiri" panose="00000500000000000000" pitchFamily="2" charset="-78"/>
              </a:rPr>
              <a:t>الفعل</a:t>
            </a:r>
            <a:r>
              <a:rPr lang="ar-DZ" dirty="0" smtClean="0">
                <a:latin typeface="Calibri" panose="020F0502020204030204" pitchFamily="34" charset="0"/>
                <a:ea typeface="Calibri" panose="020F0502020204030204" pitchFamily="34" charset="0"/>
                <a:cs typeface="Amiri" panose="00000500000000000000" pitchFamily="2" charset="-78"/>
              </a:rPr>
              <a:t>.</a:t>
            </a:r>
          </a:p>
          <a:p>
            <a:pPr algn="justLow">
              <a:lnSpc>
                <a:spcPct val="115000"/>
              </a:lnSpc>
            </a:pPr>
            <a:r>
              <a:rPr lang="ar-SA" dirty="0" smtClean="0">
                <a:latin typeface="Calibri" panose="020F0502020204030204" pitchFamily="34" charset="0"/>
                <a:ea typeface="Calibri" panose="020F0502020204030204" pitchFamily="34" charset="0"/>
                <a:cs typeface="Amiri" panose="00000500000000000000" pitchFamily="2" charset="-78"/>
              </a:rPr>
              <a:t>استُخدمت </a:t>
            </a:r>
            <a:r>
              <a:rPr lang="ar-SA" dirty="0">
                <a:latin typeface="Calibri" panose="020F0502020204030204" pitchFamily="34" charset="0"/>
                <a:ea typeface="Calibri" panose="020F0502020204030204" pitchFamily="34" charset="0"/>
                <a:cs typeface="Amiri" panose="00000500000000000000" pitchFamily="2" charset="-78"/>
              </a:rPr>
              <a:t>كلمة "</a:t>
            </a:r>
            <a:r>
              <a:rPr lang="ar-SA" dirty="0" err="1">
                <a:latin typeface="Calibri" panose="020F0502020204030204" pitchFamily="34" charset="0"/>
                <a:ea typeface="Calibri" panose="020F0502020204030204" pitchFamily="34" charset="0"/>
                <a:cs typeface="Amiri" panose="00000500000000000000" pitchFamily="2" charset="-78"/>
              </a:rPr>
              <a:t>تياترو</a:t>
            </a:r>
            <a:r>
              <a:rPr lang="ar-SA" dirty="0">
                <a:latin typeface="Calibri" panose="020F0502020204030204" pitchFamily="34" charset="0"/>
                <a:ea typeface="Calibri" panose="020F0502020204030204" pitchFamily="34" charset="0"/>
                <a:cs typeface="Amiri" panose="00000500000000000000" pitchFamily="2" charset="-78"/>
              </a:rPr>
              <a:t>" للدلالة على المسرحية والمسرح، وفي بيروت مسرح قديم </a:t>
            </a:r>
            <a:r>
              <a:rPr lang="ar-DZ" dirty="0" smtClean="0">
                <a:latin typeface="Calibri" panose="020F0502020204030204" pitchFamily="34" charset="0"/>
                <a:ea typeface="Calibri" panose="020F0502020204030204" pitchFamily="34" charset="0"/>
                <a:cs typeface="Amiri" panose="00000500000000000000" pitchFamily="2" charset="-78"/>
              </a:rPr>
              <a:t>ظ</a:t>
            </a:r>
            <a:r>
              <a:rPr lang="ar-SA" dirty="0" smtClean="0">
                <a:latin typeface="Calibri" panose="020F0502020204030204" pitchFamily="34" charset="0"/>
                <a:ea typeface="Calibri" panose="020F0502020204030204" pitchFamily="34" charset="0"/>
                <a:cs typeface="Amiri" panose="00000500000000000000" pitchFamily="2" charset="-78"/>
              </a:rPr>
              <a:t>لّ </a:t>
            </a:r>
            <a:r>
              <a:rPr lang="ar-SA" dirty="0">
                <a:latin typeface="Calibri" panose="020F0502020204030204" pitchFamily="34" charset="0"/>
                <a:ea typeface="Calibri" panose="020F0502020204030204" pitchFamily="34" charset="0"/>
                <a:cs typeface="Amiri" panose="00000500000000000000" pitchFamily="2" charset="-78"/>
              </a:rPr>
              <a:t>يُطلق عليه " </a:t>
            </a:r>
            <a:r>
              <a:rPr lang="ar-SA" dirty="0" err="1">
                <a:latin typeface="Calibri" panose="020F0502020204030204" pitchFamily="34" charset="0"/>
                <a:ea typeface="Calibri" panose="020F0502020204030204" pitchFamily="34" charset="0"/>
                <a:cs typeface="Amiri" panose="00000500000000000000" pitchFamily="2" charset="-78"/>
              </a:rPr>
              <a:t>التياترو</a:t>
            </a:r>
            <a:r>
              <a:rPr lang="ar-SA" dirty="0">
                <a:latin typeface="Calibri" panose="020F0502020204030204" pitchFamily="34" charset="0"/>
                <a:ea typeface="Calibri" panose="020F0502020204030204" pitchFamily="34" charset="0"/>
                <a:cs typeface="Amiri" panose="00000500000000000000" pitchFamily="2" charset="-78"/>
              </a:rPr>
              <a:t> </a:t>
            </a:r>
            <a:r>
              <a:rPr lang="ar-SA" dirty="0" smtClean="0">
                <a:latin typeface="Calibri" panose="020F0502020204030204" pitchFamily="34" charset="0"/>
                <a:ea typeface="Calibri" panose="020F0502020204030204" pitchFamily="34" charset="0"/>
                <a:cs typeface="Amiri" panose="00000500000000000000" pitchFamily="2" charset="-78"/>
              </a:rPr>
              <a:t>الكبير«</a:t>
            </a:r>
            <a:r>
              <a:rPr lang="ar-DZ" dirty="0" smtClean="0">
                <a:latin typeface="Calibri" panose="020F0502020204030204" pitchFamily="34" charset="0"/>
                <a:ea typeface="Calibri" panose="020F0502020204030204" pitchFamily="34" charset="0"/>
                <a:cs typeface="Amiri" panose="00000500000000000000" pitchFamily="2" charset="-78"/>
              </a:rPr>
              <a:t>.</a:t>
            </a:r>
          </a:p>
          <a:p>
            <a:pPr algn="justLow">
              <a:lnSpc>
                <a:spcPct val="115000"/>
              </a:lnSpc>
            </a:pPr>
            <a:r>
              <a:rPr lang="ar-SA" dirty="0" smtClean="0">
                <a:latin typeface="Calibri" panose="020F0502020204030204" pitchFamily="34" charset="0"/>
                <a:ea typeface="Calibri" panose="020F0502020204030204" pitchFamily="34" charset="0"/>
                <a:cs typeface="Amiri" panose="00000500000000000000" pitchFamily="2" charset="-78"/>
              </a:rPr>
              <a:t>يُطلق </a:t>
            </a:r>
            <a:r>
              <a:rPr lang="ar-SA" dirty="0">
                <a:latin typeface="Calibri" panose="020F0502020204030204" pitchFamily="34" charset="0"/>
                <a:ea typeface="Calibri" panose="020F0502020204030204" pitchFamily="34" charset="0"/>
                <a:cs typeface="Amiri" panose="00000500000000000000" pitchFamily="2" charset="-78"/>
              </a:rPr>
              <a:t>المغاربة على خشبة المسرح "الركح" وهو الساحة... </a:t>
            </a:r>
            <a:endParaRPr lang="ar-DZ" dirty="0" smtClean="0">
              <a:latin typeface="Calibri" panose="020F0502020204030204" pitchFamily="34" charset="0"/>
              <a:ea typeface="Calibri" panose="020F0502020204030204" pitchFamily="34" charset="0"/>
              <a:cs typeface="Amiri" panose="00000500000000000000" pitchFamily="2" charset="-78"/>
            </a:endParaRPr>
          </a:p>
          <a:p>
            <a:pPr algn="justLow">
              <a:lnSpc>
                <a:spcPct val="115000"/>
              </a:lnSpc>
            </a:pPr>
            <a:r>
              <a:rPr lang="ar-SA" dirty="0" smtClean="0">
                <a:latin typeface="Calibri" panose="020F0502020204030204" pitchFamily="34" charset="0"/>
                <a:ea typeface="Calibri" panose="020F0502020204030204" pitchFamily="34" charset="0"/>
                <a:cs typeface="Amiri" panose="00000500000000000000" pitchFamily="2" charset="-78"/>
              </a:rPr>
              <a:t>لكن </a:t>
            </a:r>
            <a:r>
              <a:rPr lang="ar-SA" dirty="0">
                <a:latin typeface="Calibri" panose="020F0502020204030204" pitchFamily="34" charset="0"/>
                <a:ea typeface="Calibri" panose="020F0502020204030204" pitchFamily="34" charset="0"/>
                <a:cs typeface="Amiri" panose="00000500000000000000" pitchFamily="2" charset="-78"/>
              </a:rPr>
              <a:t>سرعان ما استأنس العرب بمصطلحات المسرح والمسرحية بمجرد أن تبينت طبيعة وتقنيات وشروط هذا النوع الأدبي في الثقافة العربية، </a:t>
            </a:r>
            <a:r>
              <a:rPr lang="ar-SA" dirty="0" smtClean="0">
                <a:latin typeface="Calibri" panose="020F0502020204030204" pitchFamily="34" charset="0"/>
                <a:ea typeface="Calibri" panose="020F0502020204030204" pitchFamily="34" charset="0"/>
                <a:cs typeface="Amiri" panose="00000500000000000000" pitchFamily="2" charset="-78"/>
              </a:rPr>
              <a:t>ميزته </a:t>
            </a:r>
            <a:r>
              <a:rPr lang="ar-SA" dirty="0">
                <a:latin typeface="Calibri" panose="020F0502020204030204" pitchFamily="34" charset="0"/>
                <a:ea typeface="Calibri" panose="020F0502020204030204" pitchFamily="34" charset="0"/>
                <a:cs typeface="Amiri" panose="00000500000000000000" pitchFamily="2" charset="-78"/>
              </a:rPr>
              <a:t>الأساسية أنه نص يؤلف ليمثل لا ليقرأ </a:t>
            </a:r>
            <a:r>
              <a:rPr lang="ar-SA" dirty="0" smtClean="0">
                <a:latin typeface="Calibri" panose="020F0502020204030204" pitchFamily="34" charset="0"/>
                <a:ea typeface="Calibri" panose="020F0502020204030204" pitchFamily="34" charset="0"/>
                <a:cs typeface="Amiri" panose="00000500000000000000" pitchFamily="2" charset="-78"/>
              </a:rPr>
              <a:t>ف</a:t>
            </a:r>
            <a:r>
              <a:rPr lang="ar-DZ" dirty="0" smtClean="0">
                <a:latin typeface="Calibri" panose="020F0502020204030204" pitchFamily="34" charset="0"/>
                <a:ea typeface="Calibri" panose="020F0502020204030204" pitchFamily="34" charset="0"/>
                <a:cs typeface="Amiri" panose="00000500000000000000" pitchFamily="2" charset="-78"/>
              </a:rPr>
              <a:t>حسب</a:t>
            </a:r>
            <a:r>
              <a:rPr lang="ar-SA" dirty="0" smtClean="0">
                <a:latin typeface="Calibri" panose="020F0502020204030204" pitchFamily="34" charset="0"/>
                <a:ea typeface="Calibri" panose="020F0502020204030204" pitchFamily="34" charset="0"/>
                <a:cs typeface="Amiri" panose="00000500000000000000" pitchFamily="2" charset="-78"/>
              </a:rPr>
              <a:t>، </a:t>
            </a:r>
            <a:r>
              <a:rPr lang="ar-SA" dirty="0">
                <a:latin typeface="Calibri" panose="020F0502020204030204" pitchFamily="34" charset="0"/>
                <a:ea typeface="Calibri" panose="020F0502020204030204" pitchFamily="34" charset="0"/>
                <a:cs typeface="Amiri" panose="00000500000000000000" pitchFamily="2" charset="-78"/>
              </a:rPr>
              <a:t>لهذا فهو نص أدبي وفن تمثيلي، قد تتضمن عروضه العديد من الفنون الأخرى كالغناء والرقص والرسم</a:t>
            </a:r>
            <a:r>
              <a:rPr lang="ar-SA" dirty="0" smtClean="0">
                <a:latin typeface="Calibri" panose="020F0502020204030204" pitchFamily="34" charset="0"/>
                <a:ea typeface="Calibri" panose="020F0502020204030204" pitchFamily="34" charset="0"/>
                <a:cs typeface="Amiri" panose="00000500000000000000" pitchFamily="2" charset="-78"/>
              </a:rPr>
              <a:t>...يوصف </a:t>
            </a:r>
            <a:r>
              <a:rPr lang="ar-SA" dirty="0">
                <a:latin typeface="Calibri" panose="020F0502020204030204" pitchFamily="34" charset="0"/>
                <a:ea typeface="Calibri" panose="020F0502020204030204" pitchFamily="34" charset="0"/>
                <a:cs typeface="Amiri" panose="00000500000000000000" pitchFamily="2" charset="-78"/>
              </a:rPr>
              <a:t>دائما بأبي الفنون.</a:t>
            </a:r>
            <a:endParaRPr lang="fr-FR" sz="24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xmlns="" val="3772238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ar-DZ" sz="2500" b="1" dirty="0">
                <a:solidFill>
                  <a:prstClr val="black"/>
                </a:solidFill>
                <a:latin typeface="Amiri" panose="00000500000000000000" pitchFamily="2" charset="-78"/>
                <a:cs typeface="Amiri" panose="00000500000000000000" pitchFamily="2" charset="-78"/>
              </a:rPr>
              <a:t>أشكال ما قبل المسرح أو الأشكال الشبيهة </a:t>
            </a:r>
            <a:endParaRPr lang="fr-FR" dirty="0">
              <a:latin typeface="Amiri" panose="00000500000000000000" pitchFamily="2" charset="-78"/>
              <a:cs typeface="Amiri" panose="00000500000000000000" pitchFamily="2" charset="-78"/>
            </a:endParaRPr>
          </a:p>
        </p:txBody>
      </p:sp>
      <p:sp>
        <p:nvSpPr>
          <p:cNvPr id="3" name="Espace réservé du contenu 2"/>
          <p:cNvSpPr>
            <a:spLocks noGrp="1"/>
          </p:cNvSpPr>
          <p:nvPr>
            <p:ph sz="half" idx="1"/>
          </p:nvPr>
        </p:nvSpPr>
        <p:spPr>
          <a:xfrm>
            <a:off x="107504" y="719758"/>
            <a:ext cx="4388296" cy="6021609"/>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lvl="0" algn="justLow">
              <a:lnSpc>
                <a:spcPct val="115000"/>
              </a:lnSpc>
              <a:buFont typeface="+mj-lt"/>
              <a:buAutoNum type="arabicPeriod"/>
            </a:pP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يذهب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أصحاب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الرأي الثاني، </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إلى وجود</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بعض التجليات المسرحية بأشكالها الاحتفالية في التراث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العربي،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ولا يشترطون توفر العناصر الأربعة: المسرحية، الخشبة، الممثل، والجمهور معاً، فهم لا يشترطون وجود النص أو الخشبة، ويقتصرون على الممثل والمتفرج، أو على أحد هذه العناصر دون الأخرى. وقد استعرض أصحاب هذا الرأي أهم الأشكال الاحتفالية التي تمثل مرحلة "ما قبل المسرحية والمسرح"،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وأهمّها</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 -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أسواق العرب في الجاهلية</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 والحلقة والحكواتي والسامر..-</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خروج الخليفة بدءاً من عصر الرشيد للصلاة يوم الجمعة</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 -</a:t>
            </a:r>
            <a:r>
              <a:rPr lang="ar-DZ" sz="1700" b="1" dirty="0" err="1">
                <a:latin typeface="Arabic Typesetting" panose="03020402040406030203" pitchFamily="66" charset="-78"/>
                <a:ea typeface="Calibri" panose="020F0502020204030204" pitchFamily="34" charset="0"/>
                <a:cs typeface="Arabic Typesetting" panose="03020402040406030203" pitchFamily="66" charset="-78"/>
              </a:rPr>
              <a:t>إحتفالية</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عاشوراء ونصوص التعزية</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المقامات: يرى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إبراهيم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حمادة أنّ أصول مسرح الظلّ تعود إلى فنّ المقامة،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ي</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عد</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 الدارسون</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المقامة لوناً مسرحياً وأنها في أصلها أدب تمثيلي، </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أهمّ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ما في المقامة أن أبا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بطل </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ال</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مقامات ممثل حقيقي، يقوم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في كل مقامة بدور مختلف عن الآخر، </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فقد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يكون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متسولاً أو أعمى أو مهرجاً أو شيخاً أو شاباً أو غير ذلك، </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وهو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ممثّل كوميدي،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وقد استطاع الطيّب الصديقي أن يقدّم هذه الشخصية في مسرحيته: "بديع الزمان الهمذاني"، فنالت إعجاب الجميع، وقد قدّمها معتمداً على العناصر التقنية المعاصرة في المسرح الأوروبي.</a:t>
            </a:r>
            <a:endParaRPr lang="fr-FR" sz="1700" b="1"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مسرح خيال الظلّ (البابة): ويسمى أيضاً طيف الخيال، وهذا المسرح أقرب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إلى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المقامة، فالتشابه بينهما في اللغة والفكاهة وأحوال الشخصيات وارد، ولغة مسرح خيال الظلّ لا تختلف كثيراً عن لغة المقامة، ويبدو تأثير لغة المقامة واضحاً في بنية البابة من حيث التعلّق </a:t>
            </a:r>
            <a:r>
              <a:rPr lang="ar-SA" sz="1700" b="1" dirty="0" err="1">
                <a:latin typeface="Arabic Typesetting" panose="03020402040406030203" pitchFamily="66" charset="-78"/>
                <a:ea typeface="Calibri" panose="020F0502020204030204" pitchFamily="34" charset="0"/>
                <a:cs typeface="Arabic Typesetting" panose="03020402040406030203" pitchFamily="66" charset="-78"/>
              </a:rPr>
              <a:t>بالصنعة</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 مع ميل</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1700" dirty="0">
                <a:ea typeface="Calibri" panose="020F0502020204030204" pitchFamily="34" charset="0"/>
                <a:cs typeface="Amiri" panose="00000500000000000000" pitchFamily="2" charset="-78"/>
              </a:rPr>
              <a:t>لغة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البابة إلى السوقية، </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ل</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أن</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ها</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 ت</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وجه</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 للمتفرجين من العامة، و</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مما</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 يعني أن</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ها</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 أقرب إلى روح الشعب </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و</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إلى الكوميديا</a:t>
            </a:r>
            <a:r>
              <a:rPr lang="ar-DZ" sz="1700" b="1" dirty="0">
                <a:latin typeface="Arabic Typesetting" panose="03020402040406030203" pitchFamily="66" charset="-78"/>
                <a:ea typeface="Calibri" panose="020F0502020204030204" pitchFamily="34" charset="0"/>
                <a:cs typeface="Arabic Typesetting" panose="03020402040406030203" pitchFamily="66" charset="-78"/>
              </a:rPr>
              <a:t>.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وأهم من برز في تأليف البابات محمد بن دانيال (1248- 1311م)، وهو طبيب مصري قدم ثلاث بابات لخيال الظلّ بالشعر والنثر المصنوع المقفى، وقد كتبت هذه البابات بهدف عرضها في خيال الظل، وهي: "طيف الخيال -غريب وعجيب- المتيّم"،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DZ" sz="1700" b="1" dirty="0" smtClean="0">
                <a:latin typeface="Arabic Typesetting" panose="03020402040406030203" pitchFamily="66" charset="-78"/>
                <a:ea typeface="Calibri" panose="020F0502020204030204" pitchFamily="34" charset="0"/>
                <a:cs typeface="Arabic Typesetting" panose="03020402040406030203" pitchFamily="66" charset="-78"/>
              </a:rPr>
              <a:t>البابة </a:t>
            </a:r>
            <a:r>
              <a:rPr lang="ar-SA" sz="17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1700" b="1" dirty="0">
                <a:latin typeface="Arabic Typesetting" panose="03020402040406030203" pitchFamily="66" charset="-78"/>
                <a:ea typeface="Calibri" panose="020F0502020204030204" pitchFamily="34" charset="0"/>
                <a:cs typeface="Arabic Typesetting" panose="03020402040406030203" pitchFamily="66" charset="-78"/>
              </a:rPr>
              <a:t>أقرب أشكال (ما قبل المسرحية والمسرح" إلى المسرحية والمسرح، فشخصياتها كوميدية، وهدفها تقديم التسلية والضحك، وينتابها غير قليل من ألفاظ البذاءة، وتتوافر الشروط الأربعة فيها بنوع ما: النص -الخشبة- الممثل- المتفرج</a:t>
            </a:r>
            <a:endParaRPr lang="fr-FR" sz="1700" b="1" dirty="0">
              <a:latin typeface="Arabic Typesetting" panose="03020402040406030203" pitchFamily="66" charset="-78"/>
              <a:ea typeface="Calibri" panose="020F0502020204030204" pitchFamily="34" charset="0"/>
              <a:cs typeface="Arabic Typesetting" panose="03020402040406030203" pitchFamily="66" charset="-78"/>
            </a:endParaRPr>
          </a:p>
          <a:p>
            <a:endParaRPr lang="fr-FR" sz="1600" b="1" dirty="0">
              <a:latin typeface="Arabic Typesetting" panose="03020402040406030203" pitchFamily="66" charset="-78"/>
              <a:ea typeface="Calibri" panose="020F0502020204030204" pitchFamily="34" charset="0"/>
              <a:cs typeface="Arabic Typesetting" panose="03020402040406030203" pitchFamily="66" charset="-78"/>
            </a:endParaRPr>
          </a:p>
        </p:txBody>
      </p:sp>
      <p:sp>
        <p:nvSpPr>
          <p:cNvPr id="4" name="Espace réservé du contenu 3"/>
          <p:cNvSpPr>
            <a:spLocks noGrp="1"/>
          </p:cNvSpPr>
          <p:nvPr>
            <p:ph sz="half" idx="2"/>
          </p:nvPr>
        </p:nvSpPr>
        <p:spPr>
          <a:xfrm>
            <a:off x="4495800" y="719758"/>
            <a:ext cx="4468688" cy="6021609"/>
          </a:xfrm>
        </p:spPr>
        <p:style>
          <a:lnRef idx="1">
            <a:schemeClr val="accent5"/>
          </a:lnRef>
          <a:fillRef idx="2">
            <a:schemeClr val="accent5"/>
          </a:fillRef>
          <a:effectRef idx="1">
            <a:schemeClr val="accent5"/>
          </a:effectRef>
          <a:fontRef idx="minor">
            <a:schemeClr val="dk1"/>
          </a:fontRef>
        </p:style>
        <p:txBody>
          <a:bodyPr>
            <a:noAutofit/>
          </a:bodyPr>
          <a:lstStyle/>
          <a:p>
            <a:pPr lvl="0" algn="just">
              <a:lnSpc>
                <a:spcPct val="115000"/>
              </a:lnSpc>
            </a:pP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تعد مسألة </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وجود المسرح عند العرب قبل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مسرحية البخيل ل</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مارون النقّاش قضية إشكالية يصعب البتُّ فيها، وحول هذه المسألة انقسم الدارسون إلى فريقين: يذهب الفريق الأول إلى أن العرب لم يعرفوا المسرح قبل مارون النقاش، وفريق ثان يذهب أصحابه إلى أنّ العرب قد عرفوا أنواعاً من الفرجة الشبيهة بالمسرح. </a:t>
            </a:r>
            <a:endParaRPr lang="fr-FR"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endParaRPr>
          </a:p>
          <a:p>
            <a:pPr lvl="0" algn="just">
              <a:lnSpc>
                <a:spcPct val="115000"/>
              </a:lnSpc>
            </a:pP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يستدل الفريق الأول على رأيهم هذا بالنظر إلى تقنيات المسرح الغربي، الذي يشترط توفر عناصر المسرح الأربعة،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أي </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النص،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خشبة، الممثل، والجمهور</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وهو بهذه العناصر لم يعرف في المجتمع العربي أبدا، قبل مسرحية "البخيل" لمارون النقاش، أي لم يعرف قبل 1848م.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يلخص أدونيس آراء أصحاب الاتجاه</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الرافض</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ينكر وجود المسرح في المجتمع العربي القديم والمعاصر معاً، ويقدّم عدة اختلافات تفصل بين هذا المجتمع والمسرح الحقيقي، وأهمّها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إن عالم المسرح هو عالم الإشكال والتساؤل، وقد نشأ العربي ضمن ثقافة دينية البنية، لا إشكال فيها، وثقافة الإنسان العربي هي ثقافة الإيمان لا التساؤل، بينما المسرح قلق كيان وقلق مصير،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مما</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يعني أن الإنسان -مسرحياً- مركز الكون، غير أن الله، لا الإنسان، هو مركز الكون بحسب الثقافة العربي</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ة</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-تاريخياً.</a:t>
            </a:r>
            <a:endParaRPr lang="fr-FR"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endParaRPr>
          </a:p>
          <a:p>
            <a:pPr lvl="0" algn="just">
              <a:lnSpc>
                <a:spcPct val="115000"/>
              </a:lnSpc>
            </a:pP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 المسرح فن مدني، أي أنه يرتبط بالمدينة، والعربي لم يؤسّس مدينة، أما المدينة التي أنشأها فقد كانت تنويعاً على الخيمة وثأراً منها في الوقت ذاته: ولم تكن وليدة وعي تنظيمي -حضاري، </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المدينة العربية لم تنشأ حتى الآن.</a:t>
            </a:r>
            <a:endParaRPr lang="fr-FR"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endParaRPr>
          </a:p>
          <a:p>
            <a:pPr lvl="0" algn="just"/>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اللغة العربية هي لغة بيان وفصاحة، أو لغة وحي وإنشاء وتمجيد، واللغة المسرحية هي لغة التوتر</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التناقض</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القلق والصراع: لغة-</a:t>
            </a:r>
            <a:r>
              <a:rPr lang="ar-DZ"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a:t>
            </a:r>
            <a:r>
              <a:rPr lang="ar-SA" sz="16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لحركة.</a:t>
            </a:r>
            <a:endParaRPr lang="fr-FR" sz="1600" b="1" dirty="0" smtClean="0">
              <a:solidFill>
                <a:prstClr val="black"/>
              </a:solidFill>
              <a:latin typeface="Arabic Typesetting" panose="03020402040406030203" pitchFamily="66" charset="-78"/>
              <a:cs typeface="Arabic Typesetting" panose="03020402040406030203" pitchFamily="66" charset="-78"/>
            </a:endParaRPr>
          </a:p>
          <a:p>
            <a:pPr algn="just"/>
            <a:r>
              <a:rPr lang="ar-SA" sz="1600" b="1" dirty="0">
                <a:latin typeface="Arabic Typesetting" panose="03020402040406030203" pitchFamily="66" charset="-78"/>
                <a:ea typeface="Calibri" panose="020F0502020204030204" pitchFamily="34" charset="0"/>
                <a:cs typeface="Arabic Typesetting" panose="03020402040406030203" pitchFamily="66" charset="-78"/>
              </a:rPr>
              <a:t>أبرز دليل على أن العرب </a:t>
            </a:r>
            <a:r>
              <a:rPr lang="ar-SA" sz="1600" b="1" dirty="0" smtClean="0">
                <a:latin typeface="Arabic Typesetting" panose="03020402040406030203" pitchFamily="66" charset="-78"/>
                <a:ea typeface="Calibri" panose="020F0502020204030204" pitchFamily="34" charset="0"/>
                <a:cs typeface="Arabic Typesetting" panose="03020402040406030203" pitchFamily="66" charset="-78"/>
              </a:rPr>
              <a:t>لم </a:t>
            </a:r>
            <a:r>
              <a:rPr lang="ar-SA" sz="1600" b="1" dirty="0">
                <a:latin typeface="Arabic Typesetting" panose="03020402040406030203" pitchFamily="66" charset="-78"/>
                <a:ea typeface="Calibri" panose="020F0502020204030204" pitchFamily="34" charset="0"/>
                <a:cs typeface="Arabic Typesetting" panose="03020402040406030203" pitchFamily="66" charset="-78"/>
              </a:rPr>
              <a:t>يعرفوا المسرح هو سوء ترجمتهم كتاب: "فنّ الشعر" لأرسطو في العصر العباسي، متى بن </a:t>
            </a:r>
            <a:r>
              <a:rPr lang="ar-SA" sz="1600" b="1" dirty="0" smtClean="0">
                <a:latin typeface="Arabic Typesetting" panose="03020402040406030203" pitchFamily="66" charset="-78"/>
                <a:ea typeface="Calibri" panose="020F0502020204030204" pitchFamily="34" charset="0"/>
                <a:cs typeface="Arabic Typesetting" panose="03020402040406030203" pitchFamily="66" charset="-78"/>
              </a:rPr>
              <a:t>يونس</a:t>
            </a:r>
            <a:r>
              <a:rPr lang="ar-DZ" sz="1600" b="1" dirty="0" smtClean="0">
                <a:latin typeface="Arabic Typesetting" panose="03020402040406030203" pitchFamily="66" charset="-78"/>
                <a:ea typeface="Calibri" panose="020F0502020204030204" pitchFamily="34" charset="0"/>
                <a:cs typeface="Arabic Typesetting" panose="03020402040406030203" pitchFamily="66" charset="-78"/>
              </a:rPr>
              <a:t> ثم من طرف ابن رشد والفارابي. </a:t>
            </a:r>
            <a:r>
              <a:rPr lang="ar-SA" sz="1600" b="1" dirty="0" smtClean="0">
                <a:latin typeface="Arabic Typesetting" panose="03020402040406030203" pitchFamily="66" charset="-78"/>
                <a:ea typeface="Calibri" panose="020F0502020204030204" pitchFamily="34" charset="0"/>
                <a:cs typeface="Arabic Typesetting" panose="03020402040406030203" pitchFamily="66" charset="-78"/>
              </a:rPr>
              <a:t> </a:t>
            </a:r>
            <a:endParaRPr lang="fr-FR" sz="16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2556640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style>
          <a:lnRef idx="1">
            <a:schemeClr val="accent3"/>
          </a:lnRef>
          <a:fillRef idx="2">
            <a:schemeClr val="accent3"/>
          </a:fillRef>
          <a:effectRef idx="1">
            <a:schemeClr val="accent3"/>
          </a:effectRef>
          <a:fontRef idx="minor">
            <a:schemeClr val="dk1"/>
          </a:fontRef>
        </p:style>
        <p:txBody>
          <a:bodyPr>
            <a:normAutofit/>
          </a:bodyPr>
          <a:lstStyle/>
          <a:p>
            <a:r>
              <a:rPr lang="ar-SA" sz="2000" b="1" dirty="0">
                <a:ea typeface="Calibri" panose="020F0502020204030204" pitchFamily="34" charset="0"/>
                <a:cs typeface="Amiri" panose="00000500000000000000" pitchFamily="2" charset="-78"/>
              </a:rPr>
              <a:t>نشأة المسرح العربي</a:t>
            </a:r>
            <a:endParaRPr lang="fr-FR" sz="2000" dirty="0"/>
          </a:p>
        </p:txBody>
      </p:sp>
      <p:sp>
        <p:nvSpPr>
          <p:cNvPr id="3" name="Espace réservé du contenu 2"/>
          <p:cNvSpPr>
            <a:spLocks noGrp="1"/>
          </p:cNvSpPr>
          <p:nvPr>
            <p:ph idx="1"/>
          </p:nvPr>
        </p:nvSpPr>
        <p:spPr>
          <a:xfrm>
            <a:off x="457200" y="1052736"/>
            <a:ext cx="8229600" cy="5472608"/>
          </a:xfrm>
        </p:spPr>
        <p:style>
          <a:lnRef idx="1">
            <a:schemeClr val="accent4"/>
          </a:lnRef>
          <a:fillRef idx="2">
            <a:schemeClr val="accent4"/>
          </a:fillRef>
          <a:effectRef idx="1">
            <a:schemeClr val="accent4"/>
          </a:effectRef>
          <a:fontRef idx="minor">
            <a:schemeClr val="dk1"/>
          </a:fontRef>
        </p:style>
        <p:txBody>
          <a:bodyPr>
            <a:normAutofit/>
          </a:bodyPr>
          <a:lstStyle/>
          <a:p>
            <a:pPr algn="justLow">
              <a:lnSpc>
                <a:spcPct val="115000"/>
              </a:lnSpc>
            </a:pPr>
            <a:r>
              <a:rPr lang="ar-SA" sz="1600" dirty="0" smtClean="0">
                <a:ea typeface="Calibri" panose="020F0502020204030204" pitchFamily="34" charset="0"/>
                <a:cs typeface="Amiri" panose="00000500000000000000" pitchFamily="2" charset="-78"/>
              </a:rPr>
              <a:t>عرف </a:t>
            </a:r>
            <a:r>
              <a:rPr lang="ar-SA" sz="1600" dirty="0">
                <a:ea typeface="Calibri" panose="020F0502020204030204" pitchFamily="34" charset="0"/>
                <a:cs typeface="Amiri" panose="00000500000000000000" pitchFamily="2" charset="-78"/>
              </a:rPr>
              <a:t>المسرح بفعل الاحتكاك </a:t>
            </a:r>
            <a:r>
              <a:rPr lang="ar-SA" sz="1600" dirty="0" smtClean="0">
                <a:ea typeface="Calibri" panose="020F0502020204030204" pitchFamily="34" charset="0"/>
                <a:cs typeface="Amiri" panose="00000500000000000000" pitchFamily="2" charset="-78"/>
              </a:rPr>
              <a:t>بين </a:t>
            </a:r>
            <a:r>
              <a:rPr lang="ar-SA" sz="1600" dirty="0">
                <a:ea typeface="Calibri" panose="020F0502020204030204" pitchFamily="34" charset="0"/>
                <a:cs typeface="Amiri" panose="00000500000000000000" pitchFamily="2" charset="-78"/>
              </a:rPr>
              <a:t>العرب </a:t>
            </a:r>
            <a:r>
              <a:rPr lang="ar-SA" sz="1600" dirty="0" smtClean="0">
                <a:ea typeface="Calibri" panose="020F0502020204030204" pitchFamily="34" charset="0"/>
                <a:cs typeface="Amiri" panose="00000500000000000000" pitchFamily="2" charset="-78"/>
              </a:rPr>
              <a:t>وال</a:t>
            </a:r>
            <a:r>
              <a:rPr lang="ar-DZ" sz="1600" dirty="0" err="1" smtClean="0">
                <a:ea typeface="Calibri" panose="020F0502020204030204" pitchFamily="34" charset="0"/>
                <a:cs typeface="Amiri" panose="00000500000000000000" pitchFamily="2" charset="-78"/>
              </a:rPr>
              <a:t>إف</a:t>
            </a:r>
            <a:r>
              <a:rPr lang="ar-SA" sz="1600" dirty="0" smtClean="0">
                <a:ea typeface="Calibri" panose="020F0502020204030204" pitchFamily="34" charset="0"/>
                <a:cs typeface="Amiri" panose="00000500000000000000" pitchFamily="2" charset="-78"/>
              </a:rPr>
              <a:t>ر</a:t>
            </a:r>
            <a:r>
              <a:rPr lang="ar-DZ" sz="1600" dirty="0" err="1" smtClean="0">
                <a:ea typeface="Calibri" panose="020F0502020204030204" pitchFamily="34" charset="0"/>
                <a:cs typeface="Amiri" panose="00000500000000000000" pitchFamily="2" charset="-78"/>
              </a:rPr>
              <a:t>نجة</a:t>
            </a:r>
            <a:r>
              <a:rPr lang="ar-DZ" sz="1600" dirty="0" smtClean="0">
                <a:ea typeface="Calibri" panose="020F0502020204030204" pitchFamily="34" charset="0"/>
                <a:cs typeface="Amiri" panose="00000500000000000000" pitchFamily="2" charset="-78"/>
              </a:rPr>
              <a:t> أولا</a:t>
            </a:r>
            <a:r>
              <a:rPr lang="ar-SA" sz="1600" dirty="0" smtClean="0">
                <a:ea typeface="Calibri" panose="020F0502020204030204" pitchFamily="34" charset="0"/>
                <a:cs typeface="Amiri" panose="00000500000000000000" pitchFamily="2" charset="-78"/>
              </a:rPr>
              <a:t>، </a:t>
            </a:r>
            <a:r>
              <a:rPr lang="ar-SA" sz="1600" dirty="0">
                <a:ea typeface="Calibri" panose="020F0502020204030204" pitchFamily="34" charset="0"/>
                <a:cs typeface="Amiri" panose="00000500000000000000" pitchFamily="2" charset="-78"/>
              </a:rPr>
              <a:t>إذ حملت حملة نابليون معها فيما حملته الشكل المسرحي المعروف</a:t>
            </a:r>
            <a:r>
              <a:rPr lang="ar-SA" sz="1600" dirty="0" smtClean="0">
                <a:ea typeface="Calibri" panose="020F0502020204030204" pitchFamily="34" charset="0"/>
                <a:cs typeface="Amiri" panose="00000500000000000000" pitchFamily="2" charset="-78"/>
              </a:rPr>
              <a:t>،</a:t>
            </a:r>
            <a:r>
              <a:rPr lang="ar-SA" sz="1600" dirty="0">
                <a:ea typeface="Calibri" panose="020F0502020204030204" pitchFamily="34" charset="0"/>
                <a:cs typeface="Amiri" panose="00000500000000000000" pitchFamily="2" charset="-78"/>
              </a:rPr>
              <a:t> واشتغل الجنرال منو بتشييد مسرح التمثيل سماه مسرح "الجمهورية والفنون</a:t>
            </a:r>
            <a:r>
              <a:rPr lang="ar-SA" sz="1600" dirty="0" smtClean="0">
                <a:ea typeface="Calibri" panose="020F0502020204030204" pitchFamily="34" charset="0"/>
                <a:cs typeface="Amiri" panose="00000500000000000000" pitchFamily="2" charset="-78"/>
              </a:rPr>
              <a:t>"،</a:t>
            </a:r>
            <a:r>
              <a:rPr lang="ar-DZ" sz="1600" dirty="0" smtClean="0">
                <a:ea typeface="Calibri" panose="020F0502020204030204" pitchFamily="34" charset="0"/>
                <a:cs typeface="Amiri" panose="00000500000000000000" pitchFamily="2" charset="-78"/>
              </a:rPr>
              <a:t> لكن </a:t>
            </a:r>
            <a:r>
              <a:rPr lang="ar-SA" sz="1600" dirty="0">
                <a:latin typeface="Calibri" panose="020F0502020204030204" pitchFamily="34" charset="0"/>
                <a:ea typeface="Calibri" panose="020F0502020204030204" pitchFamily="34" charset="0"/>
                <a:cs typeface="Amiri" panose="00000500000000000000" pitchFamily="2" charset="-78"/>
              </a:rPr>
              <a:t>هذا المسرح لم يؤسس المسرح العربي، فالمسرح الذي عرض في مصر عن طريق الحملة الفرنسية لم يكن </a:t>
            </a:r>
            <a:r>
              <a:rPr lang="ar-SA" sz="1600" dirty="0" smtClean="0">
                <a:latin typeface="Calibri" panose="020F0502020204030204" pitchFamily="34" charset="0"/>
                <a:ea typeface="Calibri" panose="020F0502020204030204" pitchFamily="34" charset="0"/>
                <a:cs typeface="Amiri" panose="00000500000000000000" pitchFamily="2" charset="-78"/>
              </a:rPr>
              <a:t>عربياً</a:t>
            </a:r>
            <a:r>
              <a:rPr lang="ar-SA" sz="1600" dirty="0">
                <a:latin typeface="Calibri" panose="020F0502020204030204" pitchFamily="34" charset="0"/>
                <a:ea typeface="Calibri" panose="020F0502020204030204" pitchFamily="34" charset="0"/>
                <a:cs typeface="Amiri" panose="00000500000000000000" pitchFamily="2" charset="-78"/>
              </a:rPr>
              <a:t>، لا من ناحية اللغة، ولا التأليف، ولا الإخراج، والرابط الوحيد الذي ربطه بالعرب أنه مُثّل على أرض عربية</a:t>
            </a:r>
            <a:r>
              <a:rPr lang="ar-SA" sz="1600" dirty="0" smtClean="0">
                <a:latin typeface="Calibri" panose="020F0502020204030204" pitchFamily="34" charset="0"/>
                <a:ea typeface="Calibri" panose="020F0502020204030204" pitchFamily="34" charset="0"/>
                <a:cs typeface="Amiri" panose="00000500000000000000" pitchFamily="2" charset="-78"/>
              </a:rPr>
              <a:t>.</a:t>
            </a:r>
            <a:endParaRPr lang="ar-DZ" sz="1600" dirty="0" smtClean="0">
              <a:latin typeface="Calibri" panose="020F0502020204030204" pitchFamily="34" charset="0"/>
              <a:ea typeface="Calibri" panose="020F0502020204030204" pitchFamily="34" charset="0"/>
              <a:cs typeface="Amiri" panose="00000500000000000000" pitchFamily="2" charset="-78"/>
            </a:endParaRPr>
          </a:p>
          <a:p>
            <a:pPr algn="justLow">
              <a:lnSpc>
                <a:spcPct val="115000"/>
              </a:lnSpc>
            </a:pPr>
            <a:r>
              <a:rPr lang="ar-SA" sz="1600" dirty="0">
                <a:latin typeface="Calibri" panose="020F0502020204030204" pitchFamily="34" charset="0"/>
                <a:ea typeface="Calibri" panose="020F0502020204030204" pitchFamily="34" charset="0"/>
                <a:cs typeface="Amiri" panose="00000500000000000000" pitchFamily="2" charset="-78"/>
              </a:rPr>
              <a:t>أسس المسرح العربي في بلاد الشام في منتصف القرن 19م، ومن ثم تفجر الضياء وانتشر في أنحاء الوطن العربي، وقد وضع اللبنة الأولى في هذا الأساس المبدع مارون النقاش (1817- 1855) سنة (1848)</a:t>
            </a:r>
            <a:r>
              <a:rPr lang="ar-DZ" sz="1600" dirty="0">
                <a:latin typeface="Calibri" panose="020F0502020204030204" pitchFamily="34" charset="0"/>
                <a:ea typeface="Calibri" panose="020F0502020204030204" pitchFamily="34" charset="0"/>
                <a:cs typeface="Amiri" panose="00000500000000000000" pitchFamily="2" charset="-78"/>
              </a:rPr>
              <a:t>، وهي</a:t>
            </a:r>
            <a:r>
              <a:rPr lang="ar-SA" sz="1600" dirty="0">
                <a:latin typeface="Calibri" panose="020F0502020204030204" pitchFamily="34" charset="0"/>
                <a:ea typeface="Calibri" panose="020F0502020204030204" pitchFamily="34" charset="0"/>
                <a:cs typeface="Amiri" panose="00000500000000000000" pitchFamily="2" charset="-78"/>
              </a:rPr>
              <a:t> تاريخ ولادة المسرح العربي، عندما اقتبس مارون مسرحيته الأولى: (البخيل) من مسرحية لموليير تحمل العنوان نفسه، وعرضها في بيته،</a:t>
            </a:r>
            <a:r>
              <a:rPr lang="ar-DZ" sz="1600" dirty="0">
                <a:latin typeface="Calibri" panose="020F0502020204030204" pitchFamily="34" charset="0"/>
                <a:ea typeface="Calibri" panose="020F0502020204030204" pitchFamily="34" charset="0"/>
                <a:cs typeface="Amiri" panose="00000500000000000000" pitchFamily="2" charset="-78"/>
              </a:rPr>
              <a:t> بمشاركة أقاربه وأهل بيته،</a:t>
            </a:r>
            <a:r>
              <a:rPr lang="ar-SA" sz="1600" dirty="0">
                <a:latin typeface="Calibri" panose="020F0502020204030204" pitchFamily="34" charset="0"/>
                <a:ea typeface="Calibri" panose="020F0502020204030204" pitchFamily="34" charset="0"/>
                <a:cs typeface="Amiri" panose="00000500000000000000" pitchFamily="2" charset="-78"/>
              </a:rPr>
              <a:t> مما دفع مؤرخي الأدب لأن يعدوها أول رواية تمثيلية </a:t>
            </a:r>
            <a:r>
              <a:rPr lang="ar-DZ" sz="1600" dirty="0">
                <a:latin typeface="Calibri" panose="020F0502020204030204" pitchFamily="34" charset="0"/>
                <a:ea typeface="Calibri" panose="020F0502020204030204" pitchFamily="34" charset="0"/>
                <a:cs typeface="Amiri" panose="00000500000000000000" pitchFamily="2" charset="-78"/>
              </a:rPr>
              <a:t>(مسرحية)</a:t>
            </a:r>
            <a:r>
              <a:rPr lang="ar-SA" sz="1600" dirty="0">
                <a:latin typeface="Calibri" panose="020F0502020204030204" pitchFamily="34" charset="0"/>
                <a:ea typeface="Calibri" panose="020F0502020204030204" pitchFamily="34" charset="0"/>
                <a:cs typeface="Amiri" panose="00000500000000000000" pitchFamily="2" charset="-78"/>
              </a:rPr>
              <a:t>ألفت في اللغة العربية</a:t>
            </a:r>
            <a:r>
              <a:rPr lang="ar-DZ" sz="1600" dirty="0">
                <a:latin typeface="Calibri" panose="020F0502020204030204" pitchFamily="34" charset="0"/>
                <a:ea typeface="Calibri" panose="020F0502020204030204" pitchFamily="34" charset="0"/>
                <a:cs typeface="Amiri" panose="00000500000000000000" pitchFamily="2" charset="-78"/>
              </a:rPr>
              <a:t> ومثلت</a:t>
            </a:r>
            <a:r>
              <a:rPr lang="ar-SA" sz="1600" dirty="0">
                <a:latin typeface="Calibri" panose="020F0502020204030204" pitchFamily="34" charset="0"/>
                <a:ea typeface="Calibri" panose="020F0502020204030204" pitchFamily="34" charset="0"/>
                <a:cs typeface="Amiri" panose="00000500000000000000" pitchFamily="2" charset="-78"/>
              </a:rPr>
              <a:t>.</a:t>
            </a:r>
            <a:endParaRPr lang="ar-DZ" sz="1600" dirty="0">
              <a:latin typeface="Calibri" panose="020F0502020204030204" pitchFamily="34" charset="0"/>
              <a:ea typeface="Calibri" panose="020F0502020204030204" pitchFamily="34" charset="0"/>
              <a:cs typeface="Amiri" panose="00000500000000000000" pitchFamily="2" charset="-78"/>
            </a:endParaRPr>
          </a:p>
          <a:p>
            <a:pPr algn="justLow">
              <a:lnSpc>
                <a:spcPct val="115000"/>
              </a:lnSpc>
            </a:pPr>
            <a:r>
              <a:rPr lang="ar-SA" sz="1600" dirty="0">
                <a:latin typeface="Calibri" panose="020F0502020204030204" pitchFamily="34" charset="0"/>
                <a:ea typeface="Calibri" panose="020F0502020204030204" pitchFamily="34" charset="0"/>
                <a:cs typeface="Amiri" panose="00000500000000000000" pitchFamily="2" charset="-78"/>
              </a:rPr>
              <a:t>يذكر المستشرق فيليب </a:t>
            </a:r>
            <a:r>
              <a:rPr lang="ar-SA" sz="1600" dirty="0" err="1">
                <a:latin typeface="Calibri" panose="020F0502020204030204" pitchFamily="34" charset="0"/>
                <a:ea typeface="Calibri" panose="020F0502020204030204" pitchFamily="34" charset="0"/>
                <a:cs typeface="Amiri" panose="00000500000000000000" pitchFamily="2" charset="-78"/>
              </a:rPr>
              <a:t>سادجروف</a:t>
            </a:r>
            <a:r>
              <a:rPr lang="ar-SA" sz="1600" dirty="0">
                <a:latin typeface="Calibri" panose="020F0502020204030204" pitchFamily="34" charset="0"/>
                <a:ea typeface="Calibri" panose="020F0502020204030204" pitchFamily="34" charset="0"/>
                <a:cs typeface="Amiri" panose="00000500000000000000" pitchFamily="2" charset="-78"/>
              </a:rPr>
              <a:t>، أنه عثر على  مخطوط لمسرحية يقول أنها الأولى في هذا الفن في الأدب العربي، هي مسرحية: « نزاهة المشتاق وغصة العشاق في مدينة </a:t>
            </a:r>
            <a:r>
              <a:rPr lang="ar-SA" sz="1600" dirty="0" err="1">
                <a:latin typeface="Calibri" panose="020F0502020204030204" pitchFamily="34" charset="0"/>
                <a:ea typeface="Calibri" panose="020F0502020204030204" pitchFamily="34" charset="0"/>
                <a:cs typeface="Amiri" panose="00000500000000000000" pitchFamily="2" charset="-78"/>
              </a:rPr>
              <a:t>طرياق</a:t>
            </a:r>
            <a:r>
              <a:rPr lang="ar-SA" sz="1600" dirty="0">
                <a:latin typeface="Calibri" panose="020F0502020204030204" pitchFamily="34" charset="0"/>
                <a:ea typeface="Calibri" panose="020F0502020204030204" pitchFamily="34" charset="0"/>
                <a:cs typeface="Amiri" panose="00000500000000000000" pitchFamily="2" charset="-78"/>
              </a:rPr>
              <a:t> بالعراق»، لصاحبها اليهودي المقيم في الجزائر إبراهام </a:t>
            </a:r>
            <a:r>
              <a:rPr lang="ar-SA" sz="1600" dirty="0" err="1">
                <a:latin typeface="Calibri" panose="020F0502020204030204" pitchFamily="34" charset="0"/>
                <a:ea typeface="Calibri" panose="020F0502020204030204" pitchFamily="34" charset="0"/>
                <a:cs typeface="Amiri" panose="00000500000000000000" pitchFamily="2" charset="-78"/>
              </a:rPr>
              <a:t>دانينوس</a:t>
            </a:r>
            <a:r>
              <a:rPr lang="ar-SA" sz="1600" dirty="0">
                <a:latin typeface="Calibri" panose="020F0502020204030204" pitchFamily="34" charset="0"/>
                <a:ea typeface="Calibri" panose="020F0502020204030204" pitchFamily="34" charset="0"/>
                <a:cs typeface="Amiri" panose="00000500000000000000" pitchFamily="2" charset="-78"/>
              </a:rPr>
              <a:t>، يمكن أن تعد أول نص مسرحي عربي، </a:t>
            </a:r>
            <a:r>
              <a:rPr lang="ar-DZ" sz="1600" dirty="0">
                <a:latin typeface="Calibri" panose="020F0502020204030204" pitchFamily="34" charset="0"/>
                <a:ea typeface="Calibri" panose="020F0502020204030204" pitchFamily="34" charset="0"/>
                <a:cs typeface="Amiri" panose="00000500000000000000" pitchFamily="2" charset="-78"/>
              </a:rPr>
              <a:t>ط</a:t>
            </a:r>
            <a:r>
              <a:rPr lang="ar-SA" sz="1600" dirty="0">
                <a:latin typeface="Calibri" panose="020F0502020204030204" pitchFamily="34" charset="0"/>
                <a:ea typeface="Calibri" panose="020F0502020204030204" pitchFamily="34" charset="0"/>
                <a:cs typeface="Amiri" panose="00000500000000000000" pitchFamily="2" charset="-78"/>
              </a:rPr>
              <a:t>بعت في مدينة الجزائر سنة </a:t>
            </a:r>
            <a:r>
              <a:rPr lang="fr-FR" sz="1600" dirty="0">
                <a:latin typeface="Calibri" panose="020F0502020204030204" pitchFamily="34" charset="0"/>
                <a:ea typeface="Calibri" panose="020F0502020204030204" pitchFamily="34" charset="0"/>
                <a:cs typeface="Amiri" panose="00000500000000000000" pitchFamily="2" charset="-78"/>
              </a:rPr>
              <a:t>1847</a:t>
            </a:r>
            <a:r>
              <a:rPr lang="ar-SA" sz="1600" dirty="0">
                <a:latin typeface="Calibri" panose="020F0502020204030204" pitchFamily="34" charset="0"/>
                <a:ea typeface="Calibri" panose="020F0502020204030204" pitchFamily="34" charset="0"/>
                <a:cs typeface="Amiri" panose="00000500000000000000" pitchFamily="2" charset="-78"/>
              </a:rPr>
              <a:t>، </a:t>
            </a:r>
            <a:r>
              <a:rPr lang="ar-DZ" sz="1600" dirty="0">
                <a:latin typeface="Calibri" panose="020F0502020204030204" pitchFamily="34" charset="0"/>
                <a:ea typeface="Calibri" panose="020F0502020204030204" pitchFamily="34" charset="0"/>
                <a:cs typeface="Amiri" panose="00000500000000000000" pitchFamily="2" charset="-78"/>
              </a:rPr>
              <a:t>و</a:t>
            </a:r>
            <a:r>
              <a:rPr lang="ar-SA" sz="1600" dirty="0">
                <a:latin typeface="Calibri" panose="020F0502020204030204" pitchFamily="34" charset="0"/>
                <a:ea typeface="Calibri" panose="020F0502020204030204" pitchFamily="34" charset="0"/>
                <a:cs typeface="Amiri" panose="00000500000000000000" pitchFamily="2" charset="-78"/>
              </a:rPr>
              <a:t>تتميز بنفس الأهمية التي تتميز بها مسرحية البخيل لمارون النقاش، التي عرضت سنة 1848، أول مسرحية عربية. </a:t>
            </a:r>
            <a:r>
              <a:rPr lang="ar-DZ" sz="1600" dirty="0">
                <a:latin typeface="Calibri" panose="020F0502020204030204" pitchFamily="34" charset="0"/>
                <a:ea typeface="Calibri" panose="020F0502020204030204" pitchFamily="34" charset="0"/>
                <a:cs typeface="Amiri" panose="00000500000000000000" pitchFamily="2" charset="-78"/>
              </a:rPr>
              <a:t>و</a:t>
            </a:r>
            <a:r>
              <a:rPr lang="ar-SA" sz="1600" dirty="0">
                <a:latin typeface="Calibri" panose="020F0502020204030204" pitchFamily="34" charset="0"/>
                <a:ea typeface="Calibri" panose="020F0502020204030204" pitchFamily="34" charset="0"/>
                <a:cs typeface="Amiri" panose="00000500000000000000" pitchFamily="2" charset="-78"/>
              </a:rPr>
              <a:t>قدم </a:t>
            </a:r>
            <a:r>
              <a:rPr lang="ar-SA" sz="1600" dirty="0" err="1">
                <a:latin typeface="Calibri" panose="020F0502020204030204" pitchFamily="34" charset="0"/>
                <a:ea typeface="Calibri" panose="020F0502020204030204" pitchFamily="34" charset="0"/>
                <a:cs typeface="Amiri" panose="00000500000000000000" pitchFamily="2" charset="-78"/>
              </a:rPr>
              <a:t>دانينوس</a:t>
            </a:r>
            <a:r>
              <a:rPr lang="ar-SA" sz="1600" dirty="0">
                <a:latin typeface="Calibri" panose="020F0502020204030204" pitchFamily="34" charset="0"/>
                <a:ea typeface="Calibri" panose="020F0502020204030204" pitchFamily="34" charset="0"/>
                <a:cs typeface="Amiri" panose="00000500000000000000" pitchFamily="2" charset="-78"/>
              </a:rPr>
              <a:t> مسرحية من تأليفه وليست مقتبسة، وظف فيها الثقافة الشعبية، </a:t>
            </a:r>
            <a:r>
              <a:rPr lang="ar-DZ" sz="1600" dirty="0">
                <a:latin typeface="Calibri" panose="020F0502020204030204" pitchFamily="34" charset="0"/>
                <a:ea typeface="Calibri" panose="020F0502020204030204" pitchFamily="34" charset="0"/>
                <a:cs typeface="Amiri" panose="00000500000000000000" pitchFamily="2" charset="-78"/>
              </a:rPr>
              <a:t>و</a:t>
            </a:r>
            <a:r>
              <a:rPr lang="ar-SA" sz="1600" dirty="0">
                <a:latin typeface="Calibri" panose="020F0502020204030204" pitchFamily="34" charset="0"/>
                <a:ea typeface="Calibri" panose="020F0502020204030204" pitchFamily="34" charset="0"/>
                <a:cs typeface="Amiri" panose="00000500000000000000" pitchFamily="2" charset="-78"/>
              </a:rPr>
              <a:t>تعكس اهتماما واضحا بالثقافة الشعبية الشفوية، فوظف الأساطير والأمثال وأورد مقاطع من الشعر الشعبي والفصيح، وكتب مسرحيته بأسلوب شاعري على غرار الموشحات الأندلسية، كما أنه اقتبس من ألف ليلة وليلة ومن المقامات ومن القرآن الكريم، والأهم من كل هذا أنه استخدم فيها لغة شعبية وسيطة بين الفصحى والعامية، هي لهجة سكان مدينة الجزائر في القرن 19م.</a:t>
            </a:r>
            <a:r>
              <a:rPr lang="ar-DZ" sz="1600" dirty="0">
                <a:latin typeface="Calibri" panose="020F0502020204030204" pitchFamily="34" charset="0"/>
                <a:ea typeface="Calibri" panose="020F0502020204030204" pitchFamily="34" charset="0"/>
                <a:cs typeface="Amiri" panose="00000500000000000000" pitchFamily="2" charset="-78"/>
              </a:rPr>
              <a:t> </a:t>
            </a:r>
            <a:r>
              <a:rPr lang="ar-DZ" sz="1600" dirty="0" smtClean="0">
                <a:latin typeface="Calibri" panose="020F0502020204030204" pitchFamily="34" charset="0"/>
                <a:ea typeface="Calibri" panose="020F0502020204030204" pitchFamily="34" charset="0"/>
                <a:cs typeface="Amiri" panose="00000500000000000000" pitchFamily="2" charset="-78"/>
              </a:rPr>
              <a:t> لكن عدم عرضها تماما وأصل صاحبها غير العربي يجعل مسألة ريادة المسرح العربي في يد مارون النقاش.</a:t>
            </a:r>
            <a:endParaRPr lang="fr-FR" sz="1600" dirty="0">
              <a:latin typeface="Calibri" panose="020F0502020204030204" pitchFamily="34" charset="0"/>
              <a:ea typeface="Calibri" panose="020F0502020204030204" pitchFamily="34" charset="0"/>
              <a:cs typeface="Amiri" panose="00000500000000000000" pitchFamily="2" charset="-78"/>
            </a:endParaRPr>
          </a:p>
          <a:p>
            <a:pPr algn="just"/>
            <a:endParaRPr lang="fr-FR" sz="1800" dirty="0"/>
          </a:p>
        </p:txBody>
      </p:sp>
    </p:spTree>
    <p:extLst>
      <p:ext uri="{BB962C8B-B14F-4D97-AF65-F5344CB8AC3E}">
        <p14:creationId xmlns:p14="http://schemas.microsoft.com/office/powerpoint/2010/main" xmlns="" val="711170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792088"/>
          </a:xfrm>
        </p:spPr>
        <p:style>
          <a:lnRef idx="1">
            <a:schemeClr val="accent1"/>
          </a:lnRef>
          <a:fillRef idx="2">
            <a:schemeClr val="accent1"/>
          </a:fillRef>
          <a:effectRef idx="1">
            <a:schemeClr val="accent1"/>
          </a:effectRef>
          <a:fontRef idx="minor">
            <a:schemeClr val="dk1"/>
          </a:fontRef>
        </p:style>
        <p:txBody>
          <a:bodyPr>
            <a:normAutofit/>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1124745"/>
            <a:ext cx="4040188" cy="432047"/>
          </a:xfrm>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772817"/>
            <a:ext cx="4040188" cy="4680519"/>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ar-DZ" sz="2800" dirty="0">
                <a:latin typeface="Arabic Typesetting" pitchFamily="66" charset="-78"/>
                <a:ea typeface="Calibri" panose="020F0502020204030204" pitchFamily="34" charset="0"/>
                <a:cs typeface="Arabic Typesetting" pitchFamily="66" charset="-78"/>
              </a:rPr>
              <a:t>1</a:t>
            </a:r>
            <a:r>
              <a:rPr lang="ar-DZ" sz="2800" dirty="0" smtClean="0">
                <a:latin typeface="Arabic Typesetting" pitchFamily="66" charset="-78"/>
                <a:ea typeface="Calibri" panose="020F0502020204030204" pitchFamily="34" charset="0"/>
                <a:cs typeface="Arabic Typesetting" pitchFamily="66" charset="-78"/>
              </a:rPr>
              <a:t>- </a:t>
            </a:r>
            <a:r>
              <a:rPr lang="ar-DZ" sz="2800" dirty="0" smtClean="0">
                <a:latin typeface="Arabic Typesetting" pitchFamily="66" charset="-78"/>
                <a:cs typeface="Arabic Typesetting" pitchFamily="66" charset="-78"/>
              </a:rPr>
              <a:t>هناك خلاف واضح بين الدارسين حول مسألة وجود المسرح بأشكاله الشبيهة في التراث العربي القديم، قبل مسرحية البخيل لمارون النقاش، بين رافض ومؤكد لوجودها، وجميعهم يستدل </a:t>
            </a:r>
            <a:r>
              <a:rPr lang="ar-DZ" sz="2800" dirty="0" smtClean="0">
                <a:solidFill>
                  <a:prstClr val="black"/>
                </a:solidFill>
                <a:latin typeface="Arabic Typesetting" pitchFamily="66" charset="-78"/>
                <a:cs typeface="Arabic Typesetting" pitchFamily="66" charset="-78"/>
              </a:rPr>
              <a:t>جميعهم </a:t>
            </a:r>
            <a:r>
              <a:rPr lang="ar-DZ" sz="2800" dirty="0" smtClean="0">
                <a:latin typeface="Arabic Typesetting" pitchFamily="66" charset="-78"/>
                <a:cs typeface="Arabic Typesetting" pitchFamily="66" charset="-78"/>
              </a:rPr>
              <a:t>على مذهبه بما وسعته الحجة لذلك.</a:t>
            </a:r>
          </a:p>
          <a:p>
            <a:pPr algn="just"/>
            <a:r>
              <a:rPr lang="ar-DZ" sz="2800" dirty="0" smtClean="0">
                <a:latin typeface="Arabic Typesetting" pitchFamily="66" charset="-78"/>
                <a:cs typeface="Arabic Typesetting" pitchFamily="66" charset="-78"/>
              </a:rPr>
              <a:t>ناقش القول مبرزا حجج الرافضين والمؤيدين.</a:t>
            </a:r>
          </a:p>
          <a:p>
            <a:pPr algn="just">
              <a:lnSpc>
                <a:spcPct val="115000"/>
              </a:lnSpc>
              <a:spcAft>
                <a:spcPts val="1000"/>
              </a:spcAft>
              <a:tabLst>
                <a:tab pos="1146810" algn="l"/>
                <a:tab pos="3322955" algn="ctr"/>
              </a:tabLst>
            </a:pPr>
            <a:r>
              <a:rPr lang="ar-DZ" sz="2800" dirty="0" smtClean="0">
                <a:latin typeface="Arabic Typesetting" pitchFamily="66" charset="-78"/>
                <a:ea typeface="Calibri" panose="020F0502020204030204" pitchFamily="34" charset="0"/>
                <a:cs typeface="Arabic Typesetting" pitchFamily="66" charset="-78"/>
              </a:rPr>
              <a:t>2-</a:t>
            </a:r>
            <a:r>
              <a:rPr lang="ar-DZ" sz="3200" dirty="0" smtClean="0">
                <a:latin typeface="Arabic Typesetting" pitchFamily="66" charset="-78"/>
                <a:ea typeface="Calibri" panose="020F0502020204030204" pitchFamily="34" charset="0"/>
                <a:cs typeface="Arabic Typesetting" pitchFamily="66" charset="-78"/>
              </a:rPr>
              <a:t> </a:t>
            </a:r>
            <a:r>
              <a:rPr lang="ar-DZ" sz="2800" dirty="0">
                <a:latin typeface="Arabic Typesetting" pitchFamily="66" charset="-78"/>
                <a:ea typeface="Calibri" panose="020F0502020204030204" pitchFamily="34" charset="0"/>
                <a:cs typeface="Arabic Typesetting" pitchFamily="66" charset="-78"/>
              </a:rPr>
              <a:t>لم يعرف العرب فن المسرح إلا في فترة متأخرة من القرن التاسع عشر، بسبب عدة عوامل، إلا أنهم في المقابل عرفوا بعض الأشكال الاحتفالية التي تمثل مرحلة "ما قبل المسرحية والمسرح"، والتي مهدت لظهور المسرح بداية من منتصف القرن التاسع عشر.  </a:t>
            </a:r>
            <a:endParaRPr lang="fr-FR" sz="1800" dirty="0">
              <a:latin typeface="Arabic Typesetting" pitchFamily="66" charset="-78"/>
              <a:ea typeface="Calibri" panose="020F0502020204030204" pitchFamily="34" charset="0"/>
              <a:cs typeface="Arabic Typesetting" pitchFamily="66" charset="-78"/>
            </a:endParaRPr>
          </a:p>
          <a:p>
            <a:pPr algn="just">
              <a:lnSpc>
                <a:spcPct val="115000"/>
              </a:lnSpc>
              <a:spcAft>
                <a:spcPts val="1000"/>
              </a:spcAft>
              <a:tabLst>
                <a:tab pos="1146810" algn="l"/>
                <a:tab pos="3322955" algn="ctr"/>
              </a:tabLst>
            </a:pPr>
            <a:r>
              <a:rPr lang="ar-DZ" sz="2800" dirty="0">
                <a:latin typeface="Arabic Typesetting" pitchFamily="66" charset="-78"/>
                <a:ea typeface="Calibri" panose="020F0502020204030204" pitchFamily="34" charset="0"/>
                <a:cs typeface="Arabic Typesetting" pitchFamily="66" charset="-78"/>
              </a:rPr>
              <a:t>  - المطلوب:  وضح القول معللا أسباب تأخر ظهور المسرح العربي، ومبرزا أهم الأشكال الشبيهة لما قبل المسرح، ثم تحدث عن أولى التجارب المسرحية العربية.</a:t>
            </a:r>
            <a:endParaRPr lang="fr-FR" sz="1800" dirty="0">
              <a:latin typeface="Arabic Typesetting" pitchFamily="66" charset="-78"/>
              <a:ea typeface="Calibri" panose="020F0502020204030204" pitchFamily="34" charset="0"/>
              <a:cs typeface="Arabic Typesetting" pitchFamily="66" charset="-78"/>
            </a:endParaRPr>
          </a:p>
          <a:p>
            <a:pPr algn="just">
              <a:lnSpc>
                <a:spcPct val="115000"/>
              </a:lnSpc>
              <a:spcAft>
                <a:spcPts val="1000"/>
              </a:spcAft>
              <a:tabLst>
                <a:tab pos="1146810" algn="l"/>
                <a:tab pos="3322955" algn="ctr"/>
              </a:tabLst>
            </a:pPr>
            <a:r>
              <a:rPr lang="ar-DZ" sz="2800" dirty="0" smtClean="0">
                <a:latin typeface="Arabic Typesetting" pitchFamily="66" charset="-78"/>
                <a:ea typeface="Calibri" panose="020F0502020204030204" pitchFamily="34" charset="0"/>
                <a:cs typeface="Arabic Typesetting" pitchFamily="66" charset="-78"/>
              </a:rPr>
              <a:t>3- </a:t>
            </a:r>
            <a:r>
              <a:rPr lang="ar-DZ" sz="2800" dirty="0">
                <a:latin typeface="Arabic Typesetting" pitchFamily="66" charset="-78"/>
                <a:ea typeface="Calibri" panose="020F0502020204030204" pitchFamily="34" charset="0"/>
                <a:cs typeface="Arabic Typesetting" pitchFamily="66" charset="-78"/>
              </a:rPr>
              <a:t>ما المقصود بالأشكال الشبيهة للمسرح أو أشكال ما قبل المسرح؟ عدد هذه الأشكال وبين طبيعتها؟ وما مدى تحقيقها لشروط المسرح؟</a:t>
            </a:r>
            <a:endParaRPr lang="ar-DZ" sz="2800" dirty="0" smtClean="0">
              <a:latin typeface="Arabic Typesetting" pitchFamily="66" charset="-78"/>
              <a:cs typeface="Arabic Typesetting" pitchFamily="66" charset="-78"/>
            </a:endParaRPr>
          </a:p>
        </p:txBody>
      </p:sp>
      <p:sp>
        <p:nvSpPr>
          <p:cNvPr id="5" name="Espace réservé du texte 4"/>
          <p:cNvSpPr>
            <a:spLocks noGrp="1"/>
          </p:cNvSpPr>
          <p:nvPr>
            <p:ph type="body" sz="quarter" idx="3"/>
          </p:nvPr>
        </p:nvSpPr>
        <p:spPr>
          <a:xfrm>
            <a:off x="4645025" y="1124745"/>
            <a:ext cx="3959423" cy="432047"/>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4645025" y="1556792"/>
            <a:ext cx="3959423" cy="4896544"/>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ar-DZ" sz="2200" dirty="0" smtClean="0">
                <a:latin typeface="Arabic Typesetting" pitchFamily="66" charset="-78"/>
                <a:cs typeface="Arabic Typesetting" pitchFamily="66" charset="-78"/>
              </a:rPr>
              <a:t>المسرح العربي فن وافد من الغرب في القرن 19م، ومنه استمد شروطه وتقنياته المعروفة منذ أرسطو.</a:t>
            </a:r>
          </a:p>
          <a:p>
            <a:pPr algn="just"/>
            <a:r>
              <a:rPr lang="ar-DZ" sz="2200" dirty="0" smtClean="0">
                <a:latin typeface="Arabic Typesetting" pitchFamily="66" charset="-78"/>
                <a:cs typeface="Arabic Typesetting" pitchFamily="66" charset="-78"/>
              </a:rPr>
              <a:t>لم يعرف التراث العربي فن المسرح، كما قرره الغرب، وإنما عرف أشكالا شبيهة بالمسرح من قبيل الحكواتي والسامر ونصوص التعزية والمقامة وخيال الظل، وأقربها إلى فن المسرح هو خيال الظل، الذي عرف عند محمد بن دانيال في القرن الثالث عشر ميلادية، لأنه يحقق جميع شروط المسرح، لكنه لم يسمى مسرحا بل سمي بخيال الظل والبابة.</a:t>
            </a:r>
          </a:p>
          <a:p>
            <a:pPr algn="just"/>
            <a:r>
              <a:rPr lang="ar-DZ" sz="2200" dirty="0" smtClean="0">
                <a:latin typeface="Arabic Typesetting" pitchFamily="66" charset="-78"/>
                <a:cs typeface="Arabic Typesetting" pitchFamily="66" charset="-78"/>
              </a:rPr>
              <a:t>  تعود البداية الأولى لتأسيس المسرح العربي إلى مسرحية البخيل لمارون النقاش، ولا ينازعه في هذا منازع، حتى ابراهام </a:t>
            </a:r>
            <a:r>
              <a:rPr lang="ar-DZ" sz="2200" dirty="0" err="1" smtClean="0">
                <a:latin typeface="Arabic Typesetting" pitchFamily="66" charset="-78"/>
                <a:cs typeface="Arabic Typesetting" pitchFamily="66" charset="-78"/>
              </a:rPr>
              <a:t>دانينوس</a:t>
            </a:r>
            <a:r>
              <a:rPr lang="ar-DZ" sz="2200" dirty="0" smtClean="0">
                <a:latin typeface="Arabic Typesetting" pitchFamily="66" charset="-78"/>
                <a:cs typeface="Arabic Typesetting" pitchFamily="66" charset="-78"/>
              </a:rPr>
              <a:t>، بحكم أن مارون ألف مسرحية عربية وعرضها في منزله وبإمكانياته الخاصة. بينما لم تعرض مسرحية </a:t>
            </a:r>
            <a:r>
              <a:rPr lang="ar-DZ" sz="2200" dirty="0" err="1" smtClean="0">
                <a:latin typeface="Arabic Typesetting" pitchFamily="66" charset="-78"/>
                <a:cs typeface="Arabic Typesetting" pitchFamily="66" charset="-78"/>
              </a:rPr>
              <a:t>دانينوس</a:t>
            </a:r>
            <a:r>
              <a:rPr lang="ar-DZ" sz="2200" dirty="0" smtClean="0">
                <a:latin typeface="Arabic Typesetting" pitchFamily="66" charset="-78"/>
                <a:cs typeface="Arabic Typesetting" pitchFamily="66" charset="-78"/>
              </a:rPr>
              <a:t> وبقيت مجرد مخطوط ضائع اكتشفه المستشرقون دون أن يثبتوا صلته بالأدب العربي.    </a:t>
            </a:r>
            <a:endParaRPr lang="ar-DZ" sz="2200"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38548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1048</TotalTime>
  <Words>2107</Words>
  <Application>Microsoft Office PowerPoint</Application>
  <PresentationFormat>Affichage à l'écran (4:3)</PresentationFormat>
  <Paragraphs>41</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المسرح العربي: المفهوم والنشأة</vt:lpstr>
      <vt:lpstr>توطئة عامة: شروط المسرح وأهم مصطلحاته</vt:lpstr>
      <vt:lpstr>تلقي العرب مصطلح المسرح</vt:lpstr>
      <vt:lpstr>أشكال ما قبل المسرح أو الأشكال الشبيهة </vt:lpstr>
      <vt:lpstr>نشأة المسرح العربي</vt:lpstr>
      <vt:lpstr>استنتاج، وتدريب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إلى النقد العربي الحديث</dc:title>
  <dc:creator>M2C</dc:creator>
  <cp:lastModifiedBy>HP-PRO</cp:lastModifiedBy>
  <cp:revision>77</cp:revision>
  <dcterms:created xsi:type="dcterms:W3CDTF">2024-11-02T21:21:42Z</dcterms:created>
  <dcterms:modified xsi:type="dcterms:W3CDTF">2026-04-27T07:24:56Z</dcterms:modified>
</cp:coreProperties>
</file>