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2E541-5BFF-0C2E-66E2-34C978806B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4451455-6C3C-98F0-9C79-CFEF39133A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C1BF41-A6D3-9FC3-8F0D-0D6FC4E30275}"/>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5" name="Footer Placeholder 4">
            <a:extLst>
              <a:ext uri="{FF2B5EF4-FFF2-40B4-BE49-F238E27FC236}">
                <a16:creationId xmlns:a16="http://schemas.microsoft.com/office/drawing/2014/main" id="{9F72D5A8-58E4-5AC3-0B19-E31CFDD914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E9017F-EE8F-5E09-259A-EBAF1A5C1059}"/>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1398588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94491-6EF7-BCF8-1DDA-A7A6A542227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70F6FE-2117-A966-AB39-8ED47008D8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9437F8-22C6-4967-2FAC-C96E7517C188}"/>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5" name="Footer Placeholder 4">
            <a:extLst>
              <a:ext uri="{FF2B5EF4-FFF2-40B4-BE49-F238E27FC236}">
                <a16:creationId xmlns:a16="http://schemas.microsoft.com/office/drawing/2014/main" id="{27F6EAA3-4105-548C-5A62-18AF0816608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BAA69B-2AC7-4623-0286-98C6B68E127C}"/>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1410808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BF906C-B3B7-A763-82DD-3DE5B937783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0F5745-6E36-36B7-2402-04CC9B82C4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4C6901-024B-2469-064A-F0712EAD9527}"/>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5" name="Footer Placeholder 4">
            <a:extLst>
              <a:ext uri="{FF2B5EF4-FFF2-40B4-BE49-F238E27FC236}">
                <a16:creationId xmlns:a16="http://schemas.microsoft.com/office/drawing/2014/main" id="{5617EF40-AE5D-15FA-A7BF-D2C9B9C39B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69BA35-B1D6-755C-B44F-306BE7DF4CDC}"/>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3047212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97B84-16BD-1B39-0746-9AE17586871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35E1C2A-E4DA-381C-7FDD-578B1E2D53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E096BB-FD7E-A38C-EB9B-BD84D24B821F}"/>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5" name="Footer Placeholder 4">
            <a:extLst>
              <a:ext uri="{FF2B5EF4-FFF2-40B4-BE49-F238E27FC236}">
                <a16:creationId xmlns:a16="http://schemas.microsoft.com/office/drawing/2014/main" id="{59CA81AA-A098-1A1B-F169-5B53B1F832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197F9B-6470-4320-B319-DED00A5B1178}"/>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3573652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4202B-AB38-167C-C25A-69E5B9DA16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AFB66A6-7245-AA8B-52D3-7986E0D6BA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BD0E2E-F496-2AE3-2FAF-8B69A1E8F40F}"/>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5" name="Footer Placeholder 4">
            <a:extLst>
              <a:ext uri="{FF2B5EF4-FFF2-40B4-BE49-F238E27FC236}">
                <a16:creationId xmlns:a16="http://schemas.microsoft.com/office/drawing/2014/main" id="{B2FFB410-31F7-12EE-C55B-668E642C81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3B34C7-039E-C778-98CA-B2D1A83D910D}"/>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3929917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C146A-D416-B6E7-F90B-0B94A001480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FC027C-77D5-2BD8-9072-D174CEB401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4CAE9D1-C56C-8B82-069F-105D615B0E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56FCBF7-9F22-80F7-EB79-F26DB4654896}"/>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6" name="Footer Placeholder 5">
            <a:extLst>
              <a:ext uri="{FF2B5EF4-FFF2-40B4-BE49-F238E27FC236}">
                <a16:creationId xmlns:a16="http://schemas.microsoft.com/office/drawing/2014/main" id="{C027B6FB-84DB-B161-E0F3-816585A4022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F422C2-CBA1-517B-C277-A59D6E6D0107}"/>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1223358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FD0FB-FEAB-F3CA-2C7E-A3126999D35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90421FA-278A-135C-888D-1E739DBC52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6A237DE-0D24-90BF-4CF7-AC839077E1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CC3720B-C4D5-10DC-1175-E3082F63E2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CCFADB-C40E-BFC6-CA87-2C69859250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662AD8-457E-01F5-E2BD-A34C52BBDA12}"/>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8" name="Footer Placeholder 7">
            <a:extLst>
              <a:ext uri="{FF2B5EF4-FFF2-40B4-BE49-F238E27FC236}">
                <a16:creationId xmlns:a16="http://schemas.microsoft.com/office/drawing/2014/main" id="{C0BE843F-1DA6-3B5F-9FE6-85D7FEAB32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D81005F-FE2C-EC94-1731-3575BAC90AAA}"/>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4077946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ED3FD-10AD-3E15-B695-72E5C928D63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42E836-7CD8-2B21-CC1D-129FF1EEA37A}"/>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4" name="Footer Placeholder 3">
            <a:extLst>
              <a:ext uri="{FF2B5EF4-FFF2-40B4-BE49-F238E27FC236}">
                <a16:creationId xmlns:a16="http://schemas.microsoft.com/office/drawing/2014/main" id="{6E152558-6CAE-630B-2176-A64E9D6BFEC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8E893E7-61B2-0FC6-DECC-B0D37ABCCDBA}"/>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701140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20EDC4-7435-5251-1E66-9AED3BAC43E7}"/>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3" name="Footer Placeholder 2">
            <a:extLst>
              <a:ext uri="{FF2B5EF4-FFF2-40B4-BE49-F238E27FC236}">
                <a16:creationId xmlns:a16="http://schemas.microsoft.com/office/drawing/2014/main" id="{E480F3F8-9914-1039-8551-2AE2DCAE032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C19DC55-82B8-ED01-0ECC-3B465C2E3113}"/>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1501447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CFAB9-CCEE-F9A5-DF39-069B23AC41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FE9E619-958B-7469-E9EB-388AB53CB4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A646457-16FF-28AB-8138-09A1F7628B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5052E4-2F3A-0E63-1EEF-311219DA4E2C}"/>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6" name="Footer Placeholder 5">
            <a:extLst>
              <a:ext uri="{FF2B5EF4-FFF2-40B4-BE49-F238E27FC236}">
                <a16:creationId xmlns:a16="http://schemas.microsoft.com/office/drawing/2014/main" id="{72FF2A93-7889-BBDA-3BD9-89CC7AA08E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2769AB-B3AD-A41D-B132-D3F948E5A1FB}"/>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99827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683BC-0F1F-BD7E-A7FF-7F28DFAE1B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55613A4-44DF-EF98-3848-52FF1D7865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4AC2139-DB9C-0A8E-AD9E-ED61DE91FF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ECE6D3-FF32-2C82-26BD-F6F3B29682A0}"/>
              </a:ext>
            </a:extLst>
          </p:cNvPr>
          <p:cNvSpPr>
            <a:spLocks noGrp="1"/>
          </p:cNvSpPr>
          <p:nvPr>
            <p:ph type="dt" sz="half" idx="10"/>
          </p:nvPr>
        </p:nvSpPr>
        <p:spPr/>
        <p:txBody>
          <a:bodyPr/>
          <a:lstStyle/>
          <a:p>
            <a:fld id="{11A6938A-C63C-4161-A6D9-3EB86F493E62}" type="datetimeFigureOut">
              <a:rPr lang="en-GB" smtClean="0"/>
              <a:t>19/10/2023</a:t>
            </a:fld>
            <a:endParaRPr lang="en-GB"/>
          </a:p>
        </p:txBody>
      </p:sp>
      <p:sp>
        <p:nvSpPr>
          <p:cNvPr id="6" name="Footer Placeholder 5">
            <a:extLst>
              <a:ext uri="{FF2B5EF4-FFF2-40B4-BE49-F238E27FC236}">
                <a16:creationId xmlns:a16="http://schemas.microsoft.com/office/drawing/2014/main" id="{22A09950-F7E7-3D8B-AC0F-33F25316560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CD7384-3056-5E93-E799-3013929F35C7}"/>
              </a:ext>
            </a:extLst>
          </p:cNvPr>
          <p:cNvSpPr>
            <a:spLocks noGrp="1"/>
          </p:cNvSpPr>
          <p:nvPr>
            <p:ph type="sldNum" sz="quarter" idx="12"/>
          </p:nvPr>
        </p:nvSpPr>
        <p:spPr/>
        <p:txBody>
          <a:bodyPr/>
          <a:lstStyle/>
          <a:p>
            <a:fld id="{63C3B4BA-354F-4B77-A0BC-464D0CA1D4B9}" type="slidenum">
              <a:rPr lang="en-GB" smtClean="0"/>
              <a:t>‹#›</a:t>
            </a:fld>
            <a:endParaRPr lang="en-GB"/>
          </a:p>
        </p:txBody>
      </p:sp>
    </p:spTree>
    <p:extLst>
      <p:ext uri="{BB962C8B-B14F-4D97-AF65-F5344CB8AC3E}">
        <p14:creationId xmlns:p14="http://schemas.microsoft.com/office/powerpoint/2010/main" val="30647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4383A0-1308-4AB5-9F59-F53DCF383B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1D0FA-1CF4-47E9-AD5E-CF72A278B1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05E8AA-5172-01C4-E9CB-8116A8D606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A6938A-C63C-4161-A6D9-3EB86F493E62}" type="datetimeFigureOut">
              <a:rPr lang="en-GB" smtClean="0"/>
              <a:t>19/10/2023</a:t>
            </a:fld>
            <a:endParaRPr lang="en-GB"/>
          </a:p>
        </p:txBody>
      </p:sp>
      <p:sp>
        <p:nvSpPr>
          <p:cNvPr id="5" name="Footer Placeholder 4">
            <a:extLst>
              <a:ext uri="{FF2B5EF4-FFF2-40B4-BE49-F238E27FC236}">
                <a16:creationId xmlns:a16="http://schemas.microsoft.com/office/drawing/2014/main" id="{481F3701-7808-B86F-936E-07F3639FDC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1758937-864D-FFB5-CFDA-535534ED2E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C3B4BA-354F-4B77-A0BC-464D0CA1D4B9}" type="slidenum">
              <a:rPr lang="en-GB" smtClean="0"/>
              <a:t>‹#›</a:t>
            </a:fld>
            <a:endParaRPr lang="en-GB"/>
          </a:p>
        </p:txBody>
      </p:sp>
    </p:spTree>
    <p:extLst>
      <p:ext uri="{BB962C8B-B14F-4D97-AF65-F5344CB8AC3E}">
        <p14:creationId xmlns:p14="http://schemas.microsoft.com/office/powerpoint/2010/main" val="3432622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9002D-43B7-8594-814F-11D7EB88BF9C}"/>
              </a:ext>
            </a:extLst>
          </p:cNvPr>
          <p:cNvSpPr>
            <a:spLocks noGrp="1"/>
          </p:cNvSpPr>
          <p:nvPr>
            <p:ph type="ctrTitle"/>
          </p:nvPr>
        </p:nvSpPr>
        <p:spPr>
          <a:xfrm>
            <a:off x="1524000" y="1122363"/>
            <a:ext cx="9144000" cy="932940"/>
          </a:xfrm>
        </p:spPr>
        <p:txBody>
          <a:bodyPr/>
          <a:lstStyle/>
          <a:p>
            <a:r>
              <a:rPr lang="en-GB" dirty="0"/>
              <a:t>Tutorial 3</a:t>
            </a:r>
          </a:p>
        </p:txBody>
      </p:sp>
      <p:sp>
        <p:nvSpPr>
          <p:cNvPr id="3" name="Subtitle 2">
            <a:extLst>
              <a:ext uri="{FF2B5EF4-FFF2-40B4-BE49-F238E27FC236}">
                <a16:creationId xmlns:a16="http://schemas.microsoft.com/office/drawing/2014/main" id="{5870A8FF-E93F-C922-2699-9A8E5DB7C93D}"/>
              </a:ext>
            </a:extLst>
          </p:cNvPr>
          <p:cNvSpPr>
            <a:spLocks noGrp="1"/>
          </p:cNvSpPr>
          <p:nvPr>
            <p:ph type="subTitle" idx="1"/>
          </p:nvPr>
        </p:nvSpPr>
        <p:spPr>
          <a:xfrm>
            <a:off x="1524000" y="2743200"/>
            <a:ext cx="9144000" cy="2514600"/>
          </a:xfrm>
        </p:spPr>
        <p:txBody>
          <a:bodyPr>
            <a:normAutofit/>
          </a:bodyPr>
          <a:lstStyle/>
          <a:p>
            <a:r>
              <a:rPr lang="en-US" sz="3600" b="1" dirty="0">
                <a:effectLst/>
                <a:latin typeface="+mj-lt"/>
                <a:ea typeface="Calibri" panose="020F0502020204030204" pitchFamily="34" charset="0"/>
              </a:rPr>
              <a:t>Sentence Fundamentals</a:t>
            </a:r>
            <a:endParaRPr lang="en-GB" sz="3600" dirty="0">
              <a:latin typeface="+mj-lt"/>
            </a:endParaRPr>
          </a:p>
        </p:txBody>
      </p:sp>
    </p:spTree>
    <p:extLst>
      <p:ext uri="{BB962C8B-B14F-4D97-AF65-F5344CB8AC3E}">
        <p14:creationId xmlns:p14="http://schemas.microsoft.com/office/powerpoint/2010/main" val="769404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5CC5F-BF82-15A2-349C-985EBA4E69B2}"/>
              </a:ext>
            </a:extLst>
          </p:cNvPr>
          <p:cNvSpPr>
            <a:spLocks noGrp="1"/>
          </p:cNvSpPr>
          <p:nvPr>
            <p:ph type="title"/>
          </p:nvPr>
        </p:nvSpPr>
        <p:spPr/>
        <p:txBody>
          <a:bodyPr/>
          <a:lstStyle/>
          <a:p>
            <a:r>
              <a:rPr lang="en-US" sz="4400" dirty="0">
                <a:effectLst/>
                <a:latin typeface="Arial" panose="020B0604020202020204" pitchFamily="34" charset="0"/>
                <a:ea typeface="Calibri" panose="020F0502020204030204" pitchFamily="34" charset="0"/>
              </a:rPr>
              <a:t>Tips on Forming Plurals (Cont.)</a:t>
            </a:r>
            <a:endParaRPr lang="en-GB" dirty="0"/>
          </a:p>
        </p:txBody>
      </p:sp>
      <p:sp>
        <p:nvSpPr>
          <p:cNvPr id="3" name="Content Placeholder 2">
            <a:extLst>
              <a:ext uri="{FF2B5EF4-FFF2-40B4-BE49-F238E27FC236}">
                <a16:creationId xmlns:a16="http://schemas.microsoft.com/office/drawing/2014/main" id="{A66A9561-7300-BD6A-8C6E-1CD3ECE869B4}"/>
              </a:ext>
            </a:extLst>
          </p:cNvPr>
          <p:cNvSpPr>
            <a:spLocks noGrp="1"/>
          </p:cNvSpPr>
          <p:nvPr>
            <p:ph idx="1"/>
          </p:nvPr>
        </p:nvSpPr>
        <p:spPr/>
        <p:txBody>
          <a:bodyPr/>
          <a:lstStyle/>
          <a:p>
            <a:pPr marL="342900" lvl="0" indent="-342900">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Some nouns ending in </a:t>
            </a:r>
            <a:r>
              <a:rPr lang="en-US" sz="1800" i="1" dirty="0">
                <a:effectLst/>
                <a:latin typeface="Arial" panose="020B0604020202020204" pitchFamily="34" charset="0"/>
                <a:ea typeface="Calibri" panose="020F0502020204030204" pitchFamily="34" charset="0"/>
              </a:rPr>
              <a:t>s </a:t>
            </a:r>
            <a:r>
              <a:rPr lang="en-US" sz="1800" dirty="0">
                <a:effectLst/>
                <a:latin typeface="Arial" panose="020B0604020202020204" pitchFamily="34" charset="0"/>
                <a:ea typeface="Calibri" panose="020F0502020204030204" pitchFamily="34" charset="0"/>
              </a:rPr>
              <a:t>are singular or plural, depending on the meaning. In the dictionary the word is usually repeated following the abbreviation </a:t>
            </a:r>
            <a:r>
              <a:rPr lang="en-US" sz="1800" i="1" dirty="0">
                <a:effectLst/>
                <a:latin typeface="Arial" panose="020B0604020202020204" pitchFamily="34" charset="0"/>
                <a:ea typeface="Calibri" panose="020F0502020204030204" pitchFamily="34" charset="0"/>
              </a:rPr>
              <a:t>pl</a:t>
            </a:r>
            <a:r>
              <a:rPr lang="en-US" sz="1800" dirty="0">
                <a:effectLst/>
                <a:latin typeface="Arial" panose="020B0604020202020204" pitchFamily="34" charset="0"/>
                <a:ea typeface="Calibri" panose="020F0502020204030204" pitchFamily="34" charset="0"/>
              </a:rPr>
              <a:t>. This tells you that the plural spelling is the same as the singular.</a:t>
            </a:r>
            <a:endParaRPr lang="en-GB" sz="1800" dirty="0">
              <a:effectLst/>
              <a:latin typeface="Times New Roman" panose="02020603050405020304" pitchFamily="18" charset="0"/>
              <a:ea typeface="Times New Roman" panose="02020603050405020304" pitchFamily="18" charset="0"/>
            </a:endParaRPr>
          </a:p>
          <a:p>
            <a:pPr indent="0">
              <a:buNone/>
            </a:pPr>
            <a:endParaRPr lang="en-GB" sz="18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Some nouns ending in </a:t>
            </a:r>
            <a:r>
              <a:rPr lang="en-US" sz="1800" i="1" dirty="0">
                <a:effectLst/>
                <a:latin typeface="Arial" panose="020B0604020202020204" pitchFamily="34" charset="0"/>
                <a:ea typeface="Calibri" panose="020F0502020204030204" pitchFamily="34" charset="0"/>
              </a:rPr>
              <a:t>s </a:t>
            </a:r>
            <a:r>
              <a:rPr lang="en-US" sz="1800" dirty="0">
                <a:effectLst/>
                <a:latin typeface="Arial" panose="020B0604020202020204" pitchFamily="34" charset="0"/>
                <a:ea typeface="Calibri" panose="020F0502020204030204" pitchFamily="34" charset="0"/>
              </a:rPr>
              <a:t>are always singular, while others are always plural.</a:t>
            </a:r>
            <a:endParaRPr lang="en-GB" sz="1800" dirty="0">
              <a:effectLst/>
              <a:latin typeface="Times New Roman" panose="02020603050405020304" pitchFamily="18" charset="0"/>
              <a:ea typeface="Times New Roman" panose="02020603050405020304" pitchFamily="18" charset="0"/>
            </a:endParaRPr>
          </a:p>
          <a:p>
            <a:pPr marL="457200" indent="0">
              <a:lnSpc>
                <a:spcPct val="150000"/>
              </a:lnSpc>
              <a:buNone/>
            </a:pPr>
            <a:r>
              <a:rPr lang="en-US" sz="1800" b="1" dirty="0">
                <a:effectLst/>
                <a:latin typeface="Arial" panose="020B0604020202020204" pitchFamily="34" charset="0"/>
                <a:ea typeface="Calibri" panose="020F0502020204030204" pitchFamily="34" charset="0"/>
              </a:rPr>
              <a:t>       Always singular:</a:t>
            </a:r>
            <a:r>
              <a:rPr lang="en-US" sz="1800" dirty="0">
                <a:effectLst/>
                <a:latin typeface="Arial" panose="020B0604020202020204" pitchFamily="34" charset="0"/>
                <a:ea typeface="Calibri" panose="020F0502020204030204" pitchFamily="34" charset="0"/>
              </a:rPr>
              <a:t> 	news 		aeronautics</a:t>
            </a:r>
            <a:endParaRPr lang="en-GB" sz="1800" dirty="0">
              <a:effectLst/>
              <a:latin typeface="Times New Roman" panose="02020603050405020304" pitchFamily="18" charset="0"/>
              <a:ea typeface="Times New Roman" panose="02020603050405020304" pitchFamily="18" charset="0"/>
            </a:endParaRPr>
          </a:p>
          <a:p>
            <a:pPr marL="857250" indent="0">
              <a:lnSpc>
                <a:spcPct val="150000"/>
              </a:lnSpc>
              <a:buNone/>
            </a:pPr>
            <a:r>
              <a:rPr lang="en-US" sz="1800" b="1" dirty="0">
                <a:effectLst/>
                <a:latin typeface="Arial" panose="020B0604020202020204" pitchFamily="34" charset="0"/>
                <a:ea typeface="Calibri" panose="020F0502020204030204" pitchFamily="34" charset="0"/>
              </a:rPr>
              <a:t>Always plural:</a:t>
            </a:r>
            <a:r>
              <a:rPr lang="en-US" sz="1800" dirty="0">
                <a:effectLst/>
                <a:latin typeface="Arial" panose="020B0604020202020204" pitchFamily="34" charset="0"/>
                <a:ea typeface="Calibri" panose="020F0502020204030204" pitchFamily="34" charset="0"/>
              </a:rPr>
              <a:t> 	               scissors 	proceeds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For some irregular nouns, dictionaries show two correct plurals—either without an </a:t>
            </a:r>
            <a:r>
              <a:rPr lang="en-US" sz="1800" i="1" dirty="0">
                <a:effectLst/>
                <a:latin typeface="Arial" panose="020B0604020202020204" pitchFamily="34" charset="0"/>
                <a:ea typeface="Calibri" panose="020F0502020204030204" pitchFamily="34" charset="0"/>
              </a:rPr>
              <a:t>s </a:t>
            </a:r>
            <a:r>
              <a:rPr lang="en-US" sz="1800" dirty="0">
                <a:effectLst/>
                <a:latin typeface="Arial" panose="020B0604020202020204" pitchFamily="34" charset="0"/>
                <a:ea typeface="Calibri" panose="020F0502020204030204" pitchFamily="34" charset="0"/>
              </a:rPr>
              <a:t>or with it—like “deer n. pl. deer, </a:t>
            </a:r>
            <a:r>
              <a:rPr lang="en-US" sz="1800" i="1" dirty="0">
                <a:effectLst/>
                <a:latin typeface="Arial" panose="020B0604020202020204" pitchFamily="34" charset="0"/>
                <a:ea typeface="Calibri" panose="020F0502020204030204" pitchFamily="34" charset="0"/>
              </a:rPr>
              <a:t>also </a:t>
            </a:r>
            <a:r>
              <a:rPr lang="en-US" sz="1800" dirty="0" err="1">
                <a:effectLst/>
                <a:latin typeface="Arial" panose="020B0604020202020204" pitchFamily="34" charset="0"/>
                <a:ea typeface="Calibri" panose="020F0502020204030204" pitchFamily="34" charset="0"/>
              </a:rPr>
              <a:t>deers</a:t>
            </a:r>
            <a:r>
              <a:rPr lang="en-US" sz="1800" dirty="0">
                <a:effectLst/>
                <a:latin typeface="Arial" panose="020B0604020202020204" pitchFamily="34" charset="0"/>
                <a:ea typeface="Calibri" panose="020F0502020204030204" pitchFamily="34" charset="0"/>
              </a:rPr>
              <a:t>.” Choose the first spelling when you see the word </a:t>
            </a:r>
            <a:r>
              <a:rPr lang="en-US" sz="1800" i="1" dirty="0">
                <a:effectLst/>
                <a:latin typeface="Arial" panose="020B0604020202020204" pitchFamily="34" charset="0"/>
                <a:ea typeface="Calibri" panose="020F0502020204030204" pitchFamily="34" charset="0"/>
              </a:rPr>
              <a:t>also</a:t>
            </a:r>
            <a:r>
              <a:rPr lang="en-US" sz="1800" dirty="0">
                <a:effectLst/>
                <a:latin typeface="Arial" panose="020B0604020202020204" pitchFamily="34" charset="0"/>
                <a:ea typeface="Calibri" panose="020F0502020204030204" pitchFamily="34" charset="0"/>
              </a:rPr>
              <a:t>.</a:t>
            </a:r>
            <a:endParaRPr lang="en-GB" sz="1800" dirty="0">
              <a:effectLst/>
              <a:latin typeface="Times New Roman" panose="02020603050405020304" pitchFamily="18" charset="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803809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FDF82-CE65-DEDA-B828-794F0C991F50}"/>
              </a:ext>
            </a:extLst>
          </p:cNvPr>
          <p:cNvSpPr>
            <a:spLocks noGrp="1"/>
          </p:cNvSpPr>
          <p:nvPr>
            <p:ph type="title"/>
          </p:nvPr>
        </p:nvSpPr>
        <p:spPr/>
        <p:txBody>
          <a:bodyPr/>
          <a:lstStyle/>
          <a:p>
            <a:r>
              <a:rPr lang="en-GB" dirty="0"/>
              <a:t>Tips on Forming Plurals (cont.)</a:t>
            </a:r>
          </a:p>
        </p:txBody>
      </p:sp>
      <p:sp>
        <p:nvSpPr>
          <p:cNvPr id="3" name="Content Placeholder 2">
            <a:extLst>
              <a:ext uri="{FF2B5EF4-FFF2-40B4-BE49-F238E27FC236}">
                <a16:creationId xmlns:a16="http://schemas.microsoft.com/office/drawing/2014/main" id="{85A66483-9E84-2932-96E8-41AA127558A7}"/>
              </a:ext>
            </a:extLst>
          </p:cNvPr>
          <p:cNvSpPr>
            <a:spLocks noGrp="1"/>
          </p:cNvSpPr>
          <p:nvPr>
            <p:ph idx="1"/>
          </p:nvPr>
        </p:nvSpPr>
        <p:spPr/>
        <p:txBody>
          <a:bodyPr/>
          <a:lstStyle/>
          <a:p>
            <a:pPr marL="342900" lvl="0" indent="-342900">
              <a:lnSpc>
                <a:spcPct val="150000"/>
              </a:lnSpc>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Do not add an apostrophe to make proper nouns or all-capital letter abbreviations plural.</a:t>
            </a:r>
            <a:endParaRPr lang="en-GB" sz="1800" dirty="0">
              <a:effectLst/>
              <a:latin typeface="Times New Roman" panose="02020603050405020304" pitchFamily="18" charset="0"/>
              <a:ea typeface="Times New Roman" panose="02020603050405020304" pitchFamily="18" charset="0"/>
            </a:endParaRPr>
          </a:p>
          <a:p>
            <a:pPr marL="685800" indent="0">
              <a:buNone/>
            </a:pPr>
            <a:r>
              <a:rPr lang="en-US" sz="1800" b="1" dirty="0">
                <a:effectLst/>
                <a:latin typeface="Arial" panose="020B0604020202020204" pitchFamily="34" charset="0"/>
                <a:ea typeface="Calibri" panose="020F0502020204030204" pitchFamily="34" charset="0"/>
              </a:rPr>
              <a:t>Singular:</a:t>
            </a:r>
            <a:r>
              <a:rPr lang="en-US" sz="1800" dirty="0">
                <a:effectLst/>
                <a:latin typeface="Arial" panose="020B0604020202020204" pitchFamily="34" charset="0"/>
                <a:ea typeface="Calibri" panose="020F0502020204030204" pitchFamily="34" charset="0"/>
              </a:rPr>
              <a:t> 	              the DuBois family 		              the CEO	</a:t>
            </a:r>
            <a:endParaRPr lang="en-GB" sz="1800" dirty="0">
              <a:effectLst/>
              <a:latin typeface="Times New Roman" panose="02020603050405020304" pitchFamily="18" charset="0"/>
              <a:ea typeface="Times New Roman" panose="02020603050405020304" pitchFamily="18" charset="0"/>
            </a:endParaRPr>
          </a:p>
          <a:p>
            <a:pPr marL="685800" indent="0">
              <a:buNone/>
            </a:pPr>
            <a:r>
              <a:rPr lang="en-US" sz="1800" b="1" dirty="0">
                <a:effectLst/>
                <a:latin typeface="Arial" panose="020B0604020202020204" pitchFamily="34" charset="0"/>
                <a:ea typeface="Calibri" panose="020F0502020204030204" pitchFamily="34" charset="0"/>
              </a:rPr>
              <a:t>Plural:</a:t>
            </a:r>
            <a:r>
              <a:rPr lang="en-US" sz="1800" dirty="0">
                <a:effectLst/>
                <a:latin typeface="Arial" panose="020B0604020202020204" pitchFamily="34" charset="0"/>
                <a:ea typeface="Calibri" panose="020F0502020204030204" pitchFamily="34" charset="0"/>
              </a:rPr>
              <a:t>	   	the </a:t>
            </a:r>
            <a:r>
              <a:rPr lang="en-US" sz="1800" dirty="0" err="1">
                <a:effectLst/>
                <a:latin typeface="Arial" panose="020B0604020202020204" pitchFamily="34" charset="0"/>
                <a:ea typeface="Calibri" panose="020F0502020204030204" pitchFamily="34" charset="0"/>
              </a:rPr>
              <a:t>DuBoises</a:t>
            </a:r>
            <a:r>
              <a:rPr lang="en-US" sz="1800" dirty="0">
                <a:effectLst/>
                <a:latin typeface="Arial" panose="020B0604020202020204" pitchFamily="34" charset="0"/>
                <a:ea typeface="Calibri" panose="020F0502020204030204" pitchFamily="34" charset="0"/>
              </a:rPr>
              <a:t> home		the CEOs</a:t>
            </a:r>
            <a:endParaRPr lang="en-GB" sz="1800" dirty="0">
              <a:effectLst/>
              <a:latin typeface="Times New Roman" panose="02020603050405020304" pitchFamily="18" charset="0"/>
              <a:ea typeface="Times New Roman" panose="02020603050405020304" pitchFamily="18" charset="0"/>
            </a:endParaRPr>
          </a:p>
          <a:p>
            <a:pPr indent="0">
              <a:buNone/>
            </a:pP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To form the plural of compound nouns spelled as one word, usually add </a:t>
            </a:r>
            <a:r>
              <a:rPr lang="en-US" sz="1800" i="1" dirty="0">
                <a:effectLst/>
                <a:latin typeface="Arial" panose="020B0604020202020204" pitchFamily="34" charset="0"/>
                <a:ea typeface="Calibri" panose="020F0502020204030204" pitchFamily="34" charset="0"/>
              </a:rPr>
              <a:t>s </a:t>
            </a:r>
            <a:r>
              <a:rPr lang="en-US" sz="1800" dirty="0">
                <a:effectLst/>
                <a:latin typeface="Arial" panose="020B0604020202020204" pitchFamily="34" charset="0"/>
                <a:ea typeface="Calibri" panose="020F0502020204030204" pitchFamily="34" charset="0"/>
              </a:rPr>
              <a:t>or </a:t>
            </a:r>
            <a:r>
              <a:rPr lang="en-US" sz="1800" i="1" dirty="0">
                <a:effectLst/>
                <a:latin typeface="Arial" panose="020B0604020202020204" pitchFamily="34" charset="0"/>
                <a:ea typeface="Calibri" panose="020F0502020204030204" pitchFamily="34" charset="0"/>
              </a:rPr>
              <a:t>es </a:t>
            </a:r>
            <a:r>
              <a:rPr lang="en-US" sz="1800" dirty="0">
                <a:effectLst/>
                <a:latin typeface="Arial" panose="020B0604020202020204" pitchFamily="34" charset="0"/>
                <a:ea typeface="Calibri" panose="020F0502020204030204" pitchFamily="34" charset="0"/>
              </a:rPr>
              <a:t>to the end of the word—unless the noun is irregular.</a:t>
            </a:r>
            <a:endParaRPr lang="en-GB" sz="1800" dirty="0">
              <a:effectLst/>
              <a:latin typeface="Times New Roman" panose="02020603050405020304" pitchFamily="18" charset="0"/>
              <a:ea typeface="Times New Roman" panose="02020603050405020304" pitchFamily="18" charset="0"/>
            </a:endParaRPr>
          </a:p>
          <a:p>
            <a:pPr marL="457200" indent="0">
              <a:buNone/>
            </a:pPr>
            <a:r>
              <a:rPr lang="en-US" sz="1800" dirty="0">
                <a:effectLst/>
                <a:latin typeface="Arial" panose="020B0604020202020204" pitchFamily="34" charset="0"/>
                <a:ea typeface="Calibri" panose="020F0502020204030204" pitchFamily="34" charset="0"/>
              </a:rPr>
              <a:t> </a:t>
            </a:r>
            <a:endParaRPr lang="en-GB" sz="1800" dirty="0">
              <a:effectLst/>
              <a:latin typeface="Times New Roman" panose="02020603050405020304" pitchFamily="18" charset="0"/>
              <a:ea typeface="Times New Roman" panose="02020603050405020304" pitchFamily="18" charset="0"/>
            </a:endParaRPr>
          </a:p>
          <a:p>
            <a:pPr marL="457200" indent="0">
              <a:buNone/>
            </a:pPr>
            <a:r>
              <a:rPr lang="en-US" sz="1800" dirty="0">
                <a:effectLst/>
                <a:latin typeface="Arial" panose="020B0604020202020204" pitchFamily="34" charset="0"/>
                <a:ea typeface="Calibri" panose="020F0502020204030204" pitchFamily="34" charset="0"/>
              </a:rPr>
              <a:t>bookcases 	</a:t>
            </a:r>
            <a:r>
              <a:rPr lang="en-US" sz="1800" dirty="0" err="1">
                <a:effectLst/>
                <a:latin typeface="Arial" panose="020B0604020202020204" pitchFamily="34" charset="0"/>
                <a:ea typeface="Calibri" panose="020F0502020204030204" pitchFamily="34" charset="0"/>
              </a:rPr>
              <a:t>spoonfuls</a:t>
            </a:r>
            <a:r>
              <a:rPr lang="en-US" sz="1800" dirty="0">
                <a:effectLst/>
                <a:latin typeface="Arial" panose="020B0604020202020204" pitchFamily="34" charset="0"/>
                <a:ea typeface="Calibri" panose="020F0502020204030204" pitchFamily="34" charset="0"/>
              </a:rPr>
              <a:t> 	headlines 	businesswomen (irregular)</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2857363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E79C7-8459-31FF-94CE-3EC68D327A3B}"/>
              </a:ext>
            </a:extLst>
          </p:cNvPr>
          <p:cNvSpPr>
            <a:spLocks noGrp="1"/>
          </p:cNvSpPr>
          <p:nvPr>
            <p:ph type="title"/>
          </p:nvPr>
        </p:nvSpPr>
        <p:spPr/>
        <p:txBody>
          <a:bodyPr/>
          <a:lstStyle/>
          <a:p>
            <a:r>
              <a:rPr lang="en-GB" dirty="0"/>
              <a:t>Tips on Forming plurals (cont.)</a:t>
            </a:r>
          </a:p>
        </p:txBody>
      </p:sp>
      <p:sp>
        <p:nvSpPr>
          <p:cNvPr id="3" name="Content Placeholder 2">
            <a:extLst>
              <a:ext uri="{FF2B5EF4-FFF2-40B4-BE49-F238E27FC236}">
                <a16:creationId xmlns:a16="http://schemas.microsoft.com/office/drawing/2014/main" id="{3BA8C4D6-B6D8-B65F-7DD1-5D23355F1366}"/>
              </a:ext>
            </a:extLst>
          </p:cNvPr>
          <p:cNvSpPr>
            <a:spLocks noGrp="1"/>
          </p:cNvSpPr>
          <p:nvPr>
            <p:ph idx="1"/>
          </p:nvPr>
        </p:nvSpPr>
        <p:spPr/>
        <p:txBody>
          <a:bodyPr/>
          <a:lstStyle/>
          <a:p>
            <a:pPr marL="342900" lvl="0" indent="-342900">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To form the plural of compound nouns with a hyphen between the parts, you need to know the correct spelling or consult the dictionary to find out which part to make plural.</a:t>
            </a:r>
            <a:endParaRPr lang="en-GB" sz="1800" dirty="0">
              <a:effectLst/>
              <a:latin typeface="Times New Roman" panose="02020603050405020304" pitchFamily="18" charset="0"/>
              <a:ea typeface="Times New Roman" panose="02020603050405020304" pitchFamily="18" charset="0"/>
            </a:endParaRPr>
          </a:p>
          <a:p>
            <a:pPr marL="685800" indent="0">
              <a:lnSpc>
                <a:spcPct val="150000"/>
              </a:lnSpc>
              <a:spcBef>
                <a:spcPts val="600"/>
              </a:spcBef>
              <a:spcAft>
                <a:spcPts val="0"/>
              </a:spcAft>
              <a:buNone/>
            </a:pPr>
            <a:r>
              <a:rPr lang="en-US" sz="1800" dirty="0">
                <a:effectLst/>
                <a:latin typeface="Arial" panose="020B0604020202020204" pitchFamily="34" charset="0"/>
                <a:ea typeface="Calibri" panose="020F0502020204030204" pitchFamily="34" charset="0"/>
              </a:rPr>
              <a:t> sisters-in-law  		write-offs 	trade-ins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If the dictionary shows two ways to form the plural, choose the first.</a:t>
            </a:r>
            <a:endParaRPr lang="en-GB" sz="1800" dirty="0">
              <a:effectLst/>
              <a:latin typeface="Times New Roman" panose="02020603050405020304" pitchFamily="18" charset="0"/>
              <a:ea typeface="Times New Roman" panose="02020603050405020304" pitchFamily="18" charset="0"/>
            </a:endParaRPr>
          </a:p>
          <a:p>
            <a:pPr marL="457200" indent="0">
              <a:spcBef>
                <a:spcPts val="600"/>
              </a:spcBef>
              <a:spcAft>
                <a:spcPts val="0"/>
              </a:spcAft>
              <a:buNone/>
            </a:pPr>
            <a:r>
              <a:rPr lang="en-US" sz="1800" dirty="0">
                <a:effectLst/>
                <a:latin typeface="Arial" panose="020B0604020202020204" pitchFamily="34" charset="0"/>
                <a:ea typeface="Calibri" panose="020F0502020204030204" pitchFamily="34" charset="0"/>
              </a:rPr>
              <a:t>  notaries public or notary publics</a:t>
            </a:r>
            <a:endParaRPr lang="en-GB" sz="1800" dirty="0">
              <a:latin typeface="Times New Roman" panose="02020603050405020304" pitchFamily="18" charset="0"/>
              <a:ea typeface="Calibri" panose="020F0502020204030204" pitchFamily="34" charset="0"/>
            </a:endParaRPr>
          </a:p>
          <a:p>
            <a:pPr marL="457200" indent="0">
              <a:spcBef>
                <a:spcPts val="600"/>
              </a:spcBef>
              <a:spcAft>
                <a:spcPts val="0"/>
              </a:spcAft>
              <a:buNone/>
            </a:pPr>
            <a:r>
              <a:rPr lang="en-US" sz="1800" dirty="0">
                <a:effectLst/>
                <a:latin typeface="Arial" panose="020B0604020202020204" pitchFamily="34" charset="0"/>
                <a:ea typeface="Calibri" panose="020F0502020204030204" pitchFamily="34" charset="0"/>
              </a:rPr>
              <a:t>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To form the plural of compound nouns with no hyphen, follow the general rules of forming plurals. Dictionaries generally do not list compounds that are not hyphenated.</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3866282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7A969-2F6E-201A-C202-F8E91E6A149D}"/>
              </a:ext>
            </a:extLst>
          </p:cNvPr>
          <p:cNvSpPr>
            <a:spLocks noGrp="1"/>
          </p:cNvSpPr>
          <p:nvPr>
            <p:ph type="title"/>
          </p:nvPr>
        </p:nvSpPr>
        <p:spPr/>
        <p:txBody>
          <a:bodyPr/>
          <a:lstStyle/>
          <a:p>
            <a:r>
              <a:rPr lang="en-GB" dirty="0"/>
              <a:t>Proofreading practice</a:t>
            </a:r>
          </a:p>
        </p:txBody>
      </p:sp>
      <p:sp>
        <p:nvSpPr>
          <p:cNvPr id="3" name="Content Placeholder 2">
            <a:extLst>
              <a:ext uri="{FF2B5EF4-FFF2-40B4-BE49-F238E27FC236}">
                <a16:creationId xmlns:a16="http://schemas.microsoft.com/office/drawing/2014/main" id="{F9F7DC94-DE34-196E-6BD6-C4282BE99A8B}"/>
              </a:ext>
            </a:extLst>
          </p:cNvPr>
          <p:cNvSpPr>
            <a:spLocks noGrp="1"/>
          </p:cNvSpPr>
          <p:nvPr>
            <p:ph idx="1"/>
          </p:nvPr>
        </p:nvSpPr>
        <p:spPr/>
        <p:txBody>
          <a:bodyPr>
            <a:normAutofit fontScale="62500" lnSpcReduction="20000"/>
          </a:bodyPr>
          <a:lstStyle/>
          <a:p>
            <a:pPr marL="0" indent="0" hangingPunct="0">
              <a:lnSpc>
                <a:spcPct val="150000"/>
              </a:lnSpc>
              <a:spcBef>
                <a:spcPts val="400"/>
              </a:spcBef>
              <a:spcAft>
                <a:spcPts val="100"/>
              </a:spcAft>
              <a:buNone/>
              <a:tabLst>
                <a:tab pos="1219200" algn="r"/>
                <a:tab pos="13716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From: 	Manny Kahlil</a:t>
            </a:r>
            <a:endParaRPr lang="en-GB" sz="1800" dirty="0">
              <a:effectLst/>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400"/>
              </a:spcBef>
              <a:spcAft>
                <a:spcPts val="100"/>
              </a:spcAft>
              <a:buNone/>
              <a:tabLst>
                <a:tab pos="1219200" algn="r"/>
                <a:tab pos="13716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To: 	Carolina Gonzales</a:t>
            </a:r>
            <a:endParaRPr lang="en-GB" sz="1800" dirty="0">
              <a:effectLst/>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400"/>
              </a:spcBef>
              <a:spcAft>
                <a:spcPts val="100"/>
              </a:spcAft>
              <a:buNone/>
              <a:tabLst>
                <a:tab pos="1219200" algn="r"/>
                <a:tab pos="13716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Subject:	Partnering with 21</a:t>
            </a:r>
            <a:r>
              <a:rPr lang="en-US" sz="1800" b="1" baseline="30000" dirty="0">
                <a:effectLst/>
                <a:latin typeface="Times New Roman" panose="02020603050405020304" pitchFamily="18" charset="0"/>
                <a:ea typeface="Times New Roman" panose="02020603050405020304" pitchFamily="18" charset="0"/>
                <a:cs typeface="Times New Roman" panose="02020603050405020304" pitchFamily="18" charset="0"/>
              </a:rPr>
              <a:t>st</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Century Office Interiors	</a:t>
            </a:r>
            <a:endParaRPr lang="en-GB" sz="1800" b="1" dirty="0">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4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Dear Ms. </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Gonzales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GB" sz="1800" dirty="0">
              <a:effectLst/>
              <a:latin typeface="Bookman"/>
              <a:ea typeface="Times New Roman" panose="02020603050405020304" pitchFamily="18" charset="0"/>
              <a:cs typeface="Times New Roman" panose="02020603050405020304" pitchFamily="18" charset="0"/>
            </a:endParaRPr>
          </a:p>
          <a:p>
            <a:pPr marL="0" indent="0" algn="l" hangingPunct="0">
              <a:lnSpc>
                <a:spcPct val="150000"/>
              </a:lnSpc>
              <a:buNone/>
              <a:tabLst>
                <a:tab pos="228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This is to follow up on our telephone conversation of September 21. Thank you for your interest in 21st Century Office Interiors. I hope you will make decisions to work to us. We can help your sales staff by providing you firm with a new dimension of client service—an interior design tie-in with the sale of office space and studio. Clients look for new office facilities often ask about computer desks, bookcases, ergonomically designed chairs, and durable carpeting. Prices and availability of this items are the criteria on which they base a decision.</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This is were we come in to help close Gonzalez’s sale. At no charge to you, we can furnish complete office space to fit any type of floor plan you offers</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This will be important sales aid to you that will pay off in faster and increased sales.  </a:t>
            </a:r>
            <a:endParaRPr lang="en-GB" sz="1800" dirty="0">
              <a:latin typeface="Melior"/>
              <a:ea typeface="Times New Roman" panose="02020603050405020304" pitchFamily="18" charset="0"/>
              <a:cs typeface="Times New Roman" panose="02020603050405020304" pitchFamily="18" charset="0"/>
            </a:endParaRPr>
          </a:p>
          <a:p>
            <a:pPr marL="0" indent="0" algn="l" hangingPunct="0">
              <a:lnSpc>
                <a:spcPct val="150000"/>
              </a:lnSpc>
              <a:buNone/>
              <a:tabLst>
                <a:tab pos="228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We would be happy to met you or one of your key sales representation to provide more information and discuss how we might work together. Please give us a call the next time you have a client with an office furnishing need. We will prove that a partnership with 21</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st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century would be mutually beneficial. </a:t>
            </a:r>
            <a:endParaRPr lang="en-GB" sz="1800" dirty="0">
              <a:effectLst/>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6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Sincerely,</a:t>
            </a:r>
            <a:endParaRPr lang="en-GB" sz="1800" dirty="0">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6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Manny Kahlil</a:t>
            </a:r>
            <a:endParaRPr lang="en-GB" sz="1800" dirty="0">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6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President</a:t>
            </a:r>
            <a:endParaRPr lang="en-GB" sz="1800" dirty="0">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6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21st Century Office Interiors LLC</a:t>
            </a:r>
            <a:endParaRPr lang="en-GB" sz="1800" dirty="0">
              <a:effectLst/>
              <a:latin typeface="Bookman"/>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174707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DB6BC-051E-F43A-FD28-3A0D22CD9A32}"/>
              </a:ext>
            </a:extLst>
          </p:cNvPr>
          <p:cNvSpPr>
            <a:spLocks noGrp="1"/>
          </p:cNvSpPr>
          <p:nvPr>
            <p:ph type="title"/>
          </p:nvPr>
        </p:nvSpPr>
        <p:spPr/>
        <p:txBody>
          <a:bodyPr/>
          <a:lstStyle/>
          <a:p>
            <a:r>
              <a:rPr lang="en-GB" dirty="0"/>
              <a:t>Check you answer</a:t>
            </a:r>
          </a:p>
        </p:txBody>
      </p:sp>
      <p:sp>
        <p:nvSpPr>
          <p:cNvPr id="3" name="Content Placeholder 2">
            <a:extLst>
              <a:ext uri="{FF2B5EF4-FFF2-40B4-BE49-F238E27FC236}">
                <a16:creationId xmlns:a16="http://schemas.microsoft.com/office/drawing/2014/main" id="{704C7561-851C-B435-71D8-A6EB1984B97C}"/>
              </a:ext>
            </a:extLst>
          </p:cNvPr>
          <p:cNvSpPr>
            <a:spLocks noGrp="1"/>
          </p:cNvSpPr>
          <p:nvPr>
            <p:ph idx="1"/>
          </p:nvPr>
        </p:nvSpPr>
        <p:spPr/>
        <p:txBody>
          <a:bodyPr>
            <a:normAutofit fontScale="62500" lnSpcReduction="20000"/>
          </a:bodyPr>
          <a:lstStyle/>
          <a:p>
            <a:pPr marL="0" indent="0" hangingPunct="0">
              <a:lnSpc>
                <a:spcPct val="150000"/>
              </a:lnSpc>
              <a:spcBef>
                <a:spcPts val="400"/>
              </a:spcBef>
              <a:spcAft>
                <a:spcPts val="100"/>
              </a:spcAft>
              <a:buNone/>
              <a:tabLst>
                <a:tab pos="1219200" algn="r"/>
                <a:tab pos="13716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From: 	Manny Kahlil</a:t>
            </a:r>
            <a:endParaRPr lang="en-GB" sz="1800" dirty="0">
              <a:effectLst/>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400"/>
              </a:spcBef>
              <a:spcAft>
                <a:spcPts val="100"/>
              </a:spcAft>
              <a:buNone/>
              <a:tabLst>
                <a:tab pos="1219200" algn="r"/>
                <a:tab pos="13716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To: 	Carolina Gonzales</a:t>
            </a:r>
            <a:endParaRPr lang="en-GB" sz="1800" dirty="0">
              <a:effectLst/>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400"/>
              </a:spcBef>
              <a:spcAft>
                <a:spcPts val="100"/>
              </a:spcAft>
              <a:buNone/>
              <a:tabLst>
                <a:tab pos="1219200" algn="r"/>
                <a:tab pos="13716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Subject:	Partnering with 21</a:t>
            </a:r>
            <a:r>
              <a:rPr lang="en-US" sz="1800" b="1" baseline="30000" dirty="0">
                <a:effectLst/>
                <a:latin typeface="Times New Roman" panose="02020603050405020304" pitchFamily="18" charset="0"/>
                <a:ea typeface="Times New Roman" panose="02020603050405020304" pitchFamily="18" charset="0"/>
                <a:cs typeface="Times New Roman" panose="02020603050405020304" pitchFamily="18" charset="0"/>
              </a:rPr>
              <a:t>st</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Century Office Interiors	</a:t>
            </a:r>
            <a:endParaRPr lang="en-GB" sz="1800" b="1" dirty="0">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4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Dear Ms. Gonzales:</a:t>
            </a:r>
            <a:endParaRPr lang="en-GB" sz="1800" dirty="0">
              <a:effectLst/>
              <a:latin typeface="Bookman"/>
              <a:ea typeface="Times New Roman" panose="02020603050405020304" pitchFamily="18" charset="0"/>
              <a:cs typeface="Times New Roman" panose="02020603050405020304" pitchFamily="18" charset="0"/>
            </a:endParaRPr>
          </a:p>
          <a:p>
            <a:pPr marL="0" indent="0" algn="l" hangingPunct="0">
              <a:lnSpc>
                <a:spcPct val="150000"/>
              </a:lnSpc>
              <a:buNone/>
              <a:tabLst>
                <a:tab pos="228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This is to follow up on our telephone conversation of September 21. Thank you for your interest in 21st Century Office Interiors. I hope you will make a decision to work with us. We can help your sales staff by providing your firm with a new dimension of client service—an interior design tie-in with the sale of office space and studios. Clients looking for new office facilities often ask about computer desks, bookcases, ergonomically designed chairs, and durable carpeting. Prices and availability of these items are the criteria on which they base their decision. This is where we come in to help close Gonzalez’s sale. At no charge to you, we can furnish a complete office space to fit any type of floor plan you offer. This will be an important sales aid to you that will pay off in faster and increased sales. </a:t>
            </a:r>
            <a:endParaRPr lang="en-GB" sz="1800" dirty="0">
              <a:effectLst/>
              <a:latin typeface="Melior"/>
              <a:ea typeface="Times New Roman" panose="02020603050405020304" pitchFamily="18" charset="0"/>
              <a:cs typeface="Times New Roman" panose="02020603050405020304" pitchFamily="18" charset="0"/>
            </a:endParaRPr>
          </a:p>
          <a:p>
            <a:pPr marL="0" indent="0" algn="l" hangingPunct="0">
              <a:lnSpc>
                <a:spcPct val="150000"/>
              </a:lnSpc>
              <a:buNone/>
              <a:tabLst>
                <a:tab pos="228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We would be happy to meet with you or one of your key sales representatives to provide more information and discuss how we might work together. Please give us a call the next time you have a client with an office furnishing need. We will prove that a partnership with 21</a:t>
            </a:r>
            <a:r>
              <a:rPr lang="en-US" sz="1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st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century would be mutually beneficial. </a:t>
            </a:r>
            <a:endParaRPr lang="en-GB" sz="1800" dirty="0">
              <a:effectLst/>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6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Sincerely,</a:t>
            </a:r>
            <a:endParaRPr lang="en-GB" sz="1800" dirty="0">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6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Manny Kahlil</a:t>
            </a:r>
            <a:endParaRPr lang="en-GB" sz="1800" dirty="0">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6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President</a:t>
            </a:r>
            <a:endParaRPr lang="en-GB" sz="1800" dirty="0">
              <a:latin typeface="Bookman"/>
              <a:ea typeface="Times New Roman" panose="02020603050405020304" pitchFamily="18" charset="0"/>
              <a:cs typeface="Times New Roman" panose="02020603050405020304" pitchFamily="18" charset="0"/>
            </a:endParaRPr>
          </a:p>
          <a:p>
            <a:pPr marL="0" indent="0" hangingPunct="0">
              <a:lnSpc>
                <a:spcPct val="150000"/>
              </a:lnSpc>
              <a:spcBef>
                <a:spcPts val="600"/>
              </a:spcBef>
              <a:spcAft>
                <a:spcPts val="100"/>
              </a:spcAft>
              <a:buNone/>
              <a:tabLst>
                <a:tab pos="1219200" algn="r"/>
                <a:tab pos="1371600"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21st Century Office Interiors LLC</a:t>
            </a:r>
            <a:endParaRPr lang="en-GB" sz="1800" dirty="0">
              <a:effectLst/>
              <a:latin typeface="Bookman"/>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350225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05601-1168-D633-EAE6-F9E8C1306949}"/>
              </a:ext>
            </a:extLst>
          </p:cNvPr>
          <p:cNvSpPr>
            <a:spLocks noGrp="1"/>
          </p:cNvSpPr>
          <p:nvPr>
            <p:ph type="title"/>
          </p:nvPr>
        </p:nvSpPr>
        <p:spPr/>
        <p:txBody>
          <a:bodyPr/>
          <a:lstStyle/>
          <a:p>
            <a:r>
              <a:rPr lang="en-US" sz="4400" b="1" dirty="0">
                <a:effectLst/>
                <a:latin typeface="Times New Roman" panose="02020603050405020304" pitchFamily="18" charset="0"/>
                <a:ea typeface="Times New Roman" panose="02020603050405020304" pitchFamily="18" charset="0"/>
              </a:rPr>
              <a:t>Objectives</a:t>
            </a:r>
            <a:endParaRPr lang="en-GB" dirty="0"/>
          </a:p>
        </p:txBody>
      </p:sp>
      <p:sp>
        <p:nvSpPr>
          <p:cNvPr id="3" name="Content Placeholder 2">
            <a:extLst>
              <a:ext uri="{FF2B5EF4-FFF2-40B4-BE49-F238E27FC236}">
                <a16:creationId xmlns:a16="http://schemas.microsoft.com/office/drawing/2014/main" id="{52C9CD64-D4B7-3340-57F1-F1CE6824E03C}"/>
              </a:ext>
            </a:extLst>
          </p:cNvPr>
          <p:cNvSpPr>
            <a:spLocks noGrp="1"/>
          </p:cNvSpPr>
          <p:nvPr>
            <p:ph idx="1"/>
          </p:nvPr>
        </p:nvSpPr>
        <p:spPr/>
        <p:txBody>
          <a:bodyPr/>
          <a:lstStyle/>
          <a:p>
            <a:pPr marL="342900" lvl="0" indent="-342900">
              <a:lnSpc>
                <a:spcPct val="150000"/>
              </a:lnSpc>
              <a:buSzPts val="1200"/>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rPr>
              <a:t>Identify the elements that make a complete sentence.</a:t>
            </a:r>
            <a:endParaRPr lang="en-GB" sz="1800" dirty="0">
              <a:effectLst/>
              <a:latin typeface="Times New Roman" panose="02020603050405020304" pitchFamily="18" charset="0"/>
              <a:ea typeface="Times New Roman" panose="02020603050405020304" pitchFamily="18" charset="0"/>
            </a:endParaRPr>
          </a:p>
          <a:p>
            <a:pPr marL="342900" lvl="0" indent="-342900">
              <a:buSzPts val="1200"/>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rPr>
              <a:t>Recognize independent and dependent clauses and essential and nonessential phrases</a:t>
            </a:r>
            <a:endParaRPr lang="en-GB" sz="1800" dirty="0">
              <a:effectLst/>
              <a:latin typeface="Times New Roman" panose="02020603050405020304" pitchFamily="18" charset="0"/>
              <a:ea typeface="Times New Roman" panose="02020603050405020304" pitchFamily="18" charset="0"/>
            </a:endParaRPr>
          </a:p>
          <a:p>
            <a:pPr marL="228600">
              <a:spcAft>
                <a:spcPts val="600"/>
              </a:spcAft>
            </a:pPr>
            <a:r>
              <a:rPr lang="en-US" sz="1800" dirty="0">
                <a:effectLst/>
                <a:latin typeface="Times New Roman" panose="02020603050405020304" pitchFamily="18" charset="0"/>
                <a:ea typeface="Calibri" panose="020F0502020204030204" pitchFamily="34" charset="0"/>
              </a:rPr>
              <a:t>in sentences.</a:t>
            </a:r>
            <a:endParaRPr lang="en-GB" sz="1800" dirty="0">
              <a:effectLst/>
              <a:latin typeface="Times New Roman" panose="02020603050405020304" pitchFamily="18" charset="0"/>
              <a:ea typeface="Times New Roman" panose="02020603050405020304" pitchFamily="18" charset="0"/>
            </a:endParaRPr>
          </a:p>
          <a:p>
            <a:pPr marL="342900" lvl="0" indent="-342900">
              <a:spcAft>
                <a:spcPts val="600"/>
              </a:spcAft>
              <a:buSzPts val="1200"/>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rPr>
              <a:t>Recognize and correct sentence fragments, run-ons, and comma splices.</a:t>
            </a:r>
            <a:endParaRPr lang="en-GB" sz="1800" dirty="0">
              <a:effectLst/>
              <a:latin typeface="Times New Roman" panose="02020603050405020304" pitchFamily="18" charset="0"/>
              <a:ea typeface="Times New Roman" panose="02020603050405020304" pitchFamily="18" charset="0"/>
            </a:endParaRPr>
          </a:p>
          <a:p>
            <a:pPr marL="342900" lvl="0" indent="-342900">
              <a:spcAft>
                <a:spcPts val="600"/>
              </a:spcAft>
              <a:buSzPts val="1200"/>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rPr>
              <a:t>Use writing techniques for achieving variety and interest in sentence construction.</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405146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C0238-BFFF-97B1-C959-05D68744D3C8}"/>
              </a:ext>
            </a:extLst>
          </p:cNvPr>
          <p:cNvSpPr>
            <a:spLocks noGrp="1"/>
          </p:cNvSpPr>
          <p:nvPr>
            <p:ph type="title"/>
          </p:nvPr>
        </p:nvSpPr>
        <p:spPr/>
        <p:txBody>
          <a:bodyPr/>
          <a:lstStyle/>
          <a:p>
            <a:r>
              <a:rPr lang="en-GB" dirty="0"/>
              <a:t>Sentence basics</a:t>
            </a:r>
          </a:p>
        </p:txBody>
      </p:sp>
      <p:sp>
        <p:nvSpPr>
          <p:cNvPr id="3" name="Content Placeholder 2">
            <a:extLst>
              <a:ext uri="{FF2B5EF4-FFF2-40B4-BE49-F238E27FC236}">
                <a16:creationId xmlns:a16="http://schemas.microsoft.com/office/drawing/2014/main" id="{30DFB358-11FD-AF84-F00E-407F14735D6E}"/>
              </a:ext>
            </a:extLst>
          </p:cNvPr>
          <p:cNvSpPr>
            <a:spLocks noGrp="1"/>
          </p:cNvSpPr>
          <p:nvPr>
            <p:ph idx="1"/>
          </p:nvPr>
        </p:nvSpPr>
        <p:spPr/>
        <p:txBody>
          <a:bodyPr/>
          <a:lstStyle/>
          <a:p>
            <a:pPr marL="342900" lvl="0" indent="-342900">
              <a:lnSpc>
                <a:spcPct val="150000"/>
              </a:lnSpc>
              <a:buFont typeface="Symbol" panose="05050102010706020507" pitchFamily="18" charset="2"/>
              <a:buChar char=""/>
            </a:pPr>
            <a:r>
              <a:rPr lang="en-US" sz="1800" dirty="0">
                <a:effectLst/>
                <a:latin typeface="Arial" panose="020B0604020202020204" pitchFamily="34" charset="0"/>
                <a:ea typeface="StoneSansStd-Medium"/>
              </a:rPr>
              <a:t>A </a:t>
            </a:r>
            <a:r>
              <a:rPr lang="en-US" sz="1800" dirty="0">
                <a:effectLst/>
                <a:latin typeface="Arial" panose="020B0604020202020204" pitchFamily="34" charset="0"/>
                <a:ea typeface="Calibri" panose="020F0502020204030204" pitchFamily="34" charset="0"/>
              </a:rPr>
              <a:t>complete sentence </a:t>
            </a:r>
            <a:r>
              <a:rPr lang="en-US" sz="1800" dirty="0">
                <a:effectLst/>
                <a:latin typeface="Arial" panose="020B0604020202020204" pitchFamily="34" charset="0"/>
                <a:ea typeface="StoneSansStd-Medium"/>
              </a:rPr>
              <a:t>has a subject, a verb, and is an independent clause. A word group—a dependent clause or a phrase—lacking these sentence requirements is a </a:t>
            </a:r>
            <a:r>
              <a:rPr lang="en-US" sz="1800" dirty="0">
                <a:effectLst/>
                <a:latin typeface="Arial" panose="020B0604020202020204" pitchFamily="34" charset="0"/>
                <a:ea typeface="Calibri" panose="020F0502020204030204" pitchFamily="34" charset="0"/>
              </a:rPr>
              <a:t>fragment</a:t>
            </a:r>
            <a:r>
              <a:rPr lang="en-US" sz="1800" dirty="0">
                <a:effectLst/>
                <a:latin typeface="Arial" panose="020B0604020202020204" pitchFamily="34" charset="0"/>
                <a:ea typeface="StoneSansStd-Medium"/>
              </a:rPr>
              <a:t>.</a:t>
            </a:r>
            <a:endParaRPr lang="en-GB" sz="1800" dirty="0">
              <a:effectLst/>
              <a:latin typeface="Times New Roman" panose="02020603050405020304" pitchFamily="18" charset="0"/>
              <a:ea typeface="Times New Roman" panose="02020603050405020304" pitchFamily="18" charset="0"/>
            </a:endParaRPr>
          </a:p>
          <a:p>
            <a:pPr indent="0">
              <a:lnSpc>
                <a:spcPct val="150000"/>
              </a:lnSpc>
              <a:buNone/>
            </a:pPr>
            <a:r>
              <a:rPr lang="en-US" sz="1800" dirty="0">
                <a:effectLst/>
                <a:latin typeface="Arial" panose="020B0604020202020204" pitchFamily="34" charset="0"/>
                <a:ea typeface="StoneSansStd-Medium"/>
              </a:rPr>
              <a:t> </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Symbol" panose="05050102010706020507" pitchFamily="18" charset="2"/>
              <a:buChar char=""/>
            </a:pPr>
            <a:r>
              <a:rPr lang="en-US" sz="1800" dirty="0">
                <a:effectLst/>
                <a:latin typeface="Arial" panose="020B0604020202020204" pitchFamily="34" charset="0"/>
                <a:ea typeface="StoneSansStd-Medium"/>
              </a:rPr>
              <a:t>Both a </a:t>
            </a:r>
            <a:r>
              <a:rPr lang="en-US" sz="1800" dirty="0">
                <a:effectLst/>
                <a:latin typeface="Arial" panose="020B0604020202020204" pitchFamily="34" charset="0"/>
                <a:ea typeface="Calibri" panose="020F0502020204030204" pitchFamily="34" charset="0"/>
              </a:rPr>
              <a:t>run-on </a:t>
            </a:r>
            <a:r>
              <a:rPr lang="en-US" sz="1800" dirty="0">
                <a:effectLst/>
                <a:latin typeface="Arial" panose="020B0604020202020204" pitchFamily="34" charset="0"/>
                <a:ea typeface="StoneSansStd-Medium"/>
              </a:rPr>
              <a:t>and a </a:t>
            </a:r>
            <a:r>
              <a:rPr lang="en-US" sz="1800" dirty="0">
                <a:effectLst/>
                <a:latin typeface="Arial" panose="020B0604020202020204" pitchFamily="34" charset="0"/>
                <a:ea typeface="Calibri" panose="020F0502020204030204" pitchFamily="34" charset="0"/>
              </a:rPr>
              <a:t>comma splice </a:t>
            </a:r>
            <a:r>
              <a:rPr lang="en-US" sz="1800" dirty="0">
                <a:effectLst/>
                <a:latin typeface="Arial" panose="020B0604020202020204" pitchFamily="34" charset="0"/>
                <a:ea typeface="StoneSansStd-Medium"/>
              </a:rPr>
              <a:t>consist of independent clauses joined </a:t>
            </a:r>
            <a:r>
              <a:rPr lang="en-US" sz="1800" i="1" dirty="0">
                <a:effectLst/>
                <a:latin typeface="Arial" panose="020B0604020202020204" pitchFamily="34" charset="0"/>
                <a:ea typeface="Calibri" panose="020F0502020204030204" pitchFamily="34" charset="0"/>
              </a:rPr>
              <a:t>without </a:t>
            </a:r>
            <a:r>
              <a:rPr lang="en-US" sz="1800" dirty="0">
                <a:effectLst/>
                <a:latin typeface="Arial" panose="020B0604020202020204" pitchFamily="34" charset="0"/>
                <a:ea typeface="StoneSansStd-Medium"/>
              </a:rPr>
              <a:t>a coordinating conjunction </a:t>
            </a:r>
            <a:r>
              <a:rPr lang="en-US" sz="1800" i="1" dirty="0">
                <a:effectLst/>
                <a:latin typeface="Arial" panose="020B0604020202020204" pitchFamily="34" charset="0"/>
                <a:ea typeface="Calibri" panose="020F0502020204030204" pitchFamily="34" charset="0"/>
              </a:rPr>
              <a:t>or </a:t>
            </a:r>
            <a:r>
              <a:rPr lang="en-US" sz="1800" dirty="0">
                <a:effectLst/>
                <a:latin typeface="Arial" panose="020B0604020202020204" pitchFamily="34" charset="0"/>
                <a:ea typeface="StoneSansStd-Medium"/>
              </a:rPr>
              <a:t>a semicolon.</a:t>
            </a:r>
            <a:endParaRPr lang="en-GB" sz="1800" dirty="0">
              <a:effectLst/>
              <a:latin typeface="Times New Roman" panose="02020603050405020304" pitchFamily="18" charset="0"/>
              <a:ea typeface="Times New Roman" panose="02020603050405020304" pitchFamily="18" charset="0"/>
            </a:endParaRPr>
          </a:p>
          <a:p>
            <a:pPr marL="0" indent="0">
              <a:lnSpc>
                <a:spcPct val="150000"/>
              </a:lnSpc>
              <a:buNone/>
            </a:pPr>
            <a:r>
              <a:rPr lang="en-US" sz="1800" dirty="0">
                <a:effectLst/>
                <a:latin typeface="Arial" panose="020B0604020202020204" pitchFamily="34" charset="0"/>
                <a:ea typeface="StoneSansStd-Medium"/>
              </a:rPr>
              <a:t> </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Symbol" panose="05050102010706020507" pitchFamily="18" charset="2"/>
              <a:buChar char=""/>
            </a:pPr>
            <a:r>
              <a:rPr lang="en-US" sz="1800" dirty="0">
                <a:effectLst/>
                <a:latin typeface="Arial" panose="020B0604020202020204" pitchFamily="34" charset="0"/>
                <a:ea typeface="StoneSansStd-Medium"/>
              </a:rPr>
              <a:t>A comma joins the independent clauses of the comma splice—but not the run-on. Other correct commas, however, may be elsewhere in the sentence.</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458519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B2C2A-905A-3E0A-7E20-FE150D9C8A12}"/>
              </a:ext>
            </a:extLst>
          </p:cNvPr>
          <p:cNvSpPr>
            <a:spLocks noGrp="1"/>
          </p:cNvSpPr>
          <p:nvPr>
            <p:ph type="title"/>
          </p:nvPr>
        </p:nvSpPr>
        <p:spPr/>
        <p:txBody>
          <a:bodyPr/>
          <a:lstStyle/>
          <a:p>
            <a:r>
              <a:rPr lang="en-GB" dirty="0"/>
              <a:t>Sentence basics</a:t>
            </a:r>
          </a:p>
        </p:txBody>
      </p:sp>
      <p:sp>
        <p:nvSpPr>
          <p:cNvPr id="3" name="Content Placeholder 2">
            <a:extLst>
              <a:ext uri="{FF2B5EF4-FFF2-40B4-BE49-F238E27FC236}">
                <a16:creationId xmlns:a16="http://schemas.microsoft.com/office/drawing/2014/main" id="{457BFF80-725E-6788-4614-BFCBF865650F}"/>
              </a:ext>
            </a:extLst>
          </p:cNvPr>
          <p:cNvSpPr>
            <a:spLocks noGrp="1"/>
          </p:cNvSpPr>
          <p:nvPr>
            <p:ph idx="1"/>
          </p:nvPr>
        </p:nvSpPr>
        <p:spPr/>
        <p:txBody>
          <a:bodyPr>
            <a:normAutofit fontScale="85000" lnSpcReduction="10000"/>
          </a:bodyPr>
          <a:lstStyle/>
          <a:p>
            <a:pPr marL="342900" lvl="0" indent="-342900">
              <a:lnSpc>
                <a:spcPct val="150000"/>
              </a:lnSpc>
              <a:buFont typeface="Symbol" panose="05050102010706020507" pitchFamily="18" charset="2"/>
              <a:buChar char=""/>
            </a:pPr>
            <a:r>
              <a:rPr lang="en-US" dirty="0">
                <a:effectLst/>
                <a:latin typeface="Arial" panose="020B0604020202020204" pitchFamily="34" charset="0"/>
                <a:ea typeface="StoneSansStd-Medium"/>
              </a:rPr>
              <a:t>To avoid a run-on or comma splice, do one of the following:</a:t>
            </a:r>
            <a:endParaRPr lang="en-GB" dirty="0">
              <a:effectLst/>
              <a:latin typeface="Times New Roman" panose="02020603050405020304" pitchFamily="18" charset="0"/>
              <a:ea typeface="Times New Roman" panose="02020603050405020304" pitchFamily="18" charset="0"/>
            </a:endParaRPr>
          </a:p>
          <a:p>
            <a:pPr marL="742950" lvl="1" indent="-285750">
              <a:lnSpc>
                <a:spcPct val="150000"/>
              </a:lnSpc>
              <a:buFont typeface="Courier New" panose="02070309020205020404" pitchFamily="49" charset="0"/>
              <a:buChar char="o"/>
            </a:pPr>
            <a:r>
              <a:rPr lang="en-US" sz="2800" dirty="0">
                <a:effectLst/>
                <a:latin typeface="Arial" panose="020B0604020202020204" pitchFamily="34" charset="0"/>
                <a:ea typeface="StoneSansStd-Medium"/>
              </a:rPr>
              <a:t>Separate independent clauses with a period followed by a capital letter.</a:t>
            </a:r>
            <a:endParaRPr lang="en-GB" sz="2800" dirty="0">
              <a:effectLst/>
              <a:latin typeface="Times New Roman" panose="02020603050405020304" pitchFamily="18" charset="0"/>
              <a:ea typeface="Times New Roman" panose="02020603050405020304" pitchFamily="18" charset="0"/>
            </a:endParaRPr>
          </a:p>
          <a:p>
            <a:pPr marL="742950" lvl="1" indent="-285750">
              <a:lnSpc>
                <a:spcPct val="150000"/>
              </a:lnSpc>
              <a:buFont typeface="Courier New" panose="02070309020205020404" pitchFamily="49" charset="0"/>
              <a:buChar char="o"/>
            </a:pPr>
            <a:r>
              <a:rPr lang="en-US" sz="2800" dirty="0">
                <a:effectLst/>
                <a:latin typeface="Arial" panose="020B0604020202020204" pitchFamily="34" charset="0"/>
                <a:ea typeface="StoneSansStd-Medium"/>
              </a:rPr>
              <a:t>Join independent clauses with a comma and coordinating conjunction.</a:t>
            </a:r>
            <a:endParaRPr lang="en-GB" sz="2800" dirty="0">
              <a:effectLst/>
              <a:latin typeface="Times New Roman" panose="02020603050405020304" pitchFamily="18" charset="0"/>
              <a:ea typeface="Times New Roman" panose="02020603050405020304" pitchFamily="18" charset="0"/>
            </a:endParaRPr>
          </a:p>
          <a:p>
            <a:pPr marL="742950" lvl="1" indent="-285750">
              <a:lnSpc>
                <a:spcPct val="150000"/>
              </a:lnSpc>
              <a:buFont typeface="Courier New" panose="02070309020205020404" pitchFamily="49" charset="0"/>
              <a:buChar char="o"/>
            </a:pPr>
            <a:r>
              <a:rPr lang="en-US" sz="2800" dirty="0">
                <a:effectLst/>
                <a:latin typeface="Arial" panose="020B0604020202020204" pitchFamily="34" charset="0"/>
                <a:ea typeface="StoneSansStd-Medium"/>
              </a:rPr>
              <a:t>Join independent clauses with a semicolon, either with or without a transitional expression following the semicolon.</a:t>
            </a:r>
            <a:endParaRPr lang="en-GB" sz="2800" dirty="0">
              <a:effectLst/>
              <a:latin typeface="Times New Roman" panose="02020603050405020304" pitchFamily="18" charset="0"/>
              <a:ea typeface="Times New Roman" panose="02020603050405020304" pitchFamily="18" charset="0"/>
            </a:endParaRPr>
          </a:p>
          <a:p>
            <a:pPr marL="742950" lvl="1" indent="-285750">
              <a:lnSpc>
                <a:spcPct val="150000"/>
              </a:lnSpc>
              <a:buFont typeface="Courier New" panose="02070309020205020404" pitchFamily="49" charset="0"/>
              <a:buChar char="o"/>
            </a:pPr>
            <a:r>
              <a:rPr lang="en-US" sz="2800" dirty="0">
                <a:effectLst/>
                <a:latin typeface="Arial" panose="020B0604020202020204" pitchFamily="34" charset="0"/>
                <a:ea typeface="StoneSansStd-Medium"/>
              </a:rPr>
              <a:t>Make one of the independent clauses dependent.</a:t>
            </a:r>
            <a:endParaRPr lang="en-GB" sz="2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3190647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05E72-4EA2-D087-FE36-8F4E0ACD3AC3}"/>
              </a:ext>
            </a:extLst>
          </p:cNvPr>
          <p:cNvSpPr>
            <a:spLocks noGrp="1"/>
          </p:cNvSpPr>
          <p:nvPr>
            <p:ph type="title"/>
          </p:nvPr>
        </p:nvSpPr>
        <p:spPr/>
        <p:txBody>
          <a:bodyPr/>
          <a:lstStyle/>
          <a:p>
            <a:r>
              <a:rPr lang="en-GB" dirty="0"/>
              <a:t>Sentence basics</a:t>
            </a:r>
          </a:p>
        </p:txBody>
      </p:sp>
      <p:sp>
        <p:nvSpPr>
          <p:cNvPr id="3" name="Content Placeholder 2">
            <a:extLst>
              <a:ext uri="{FF2B5EF4-FFF2-40B4-BE49-F238E27FC236}">
                <a16:creationId xmlns:a16="http://schemas.microsoft.com/office/drawing/2014/main" id="{4DCCA9C3-3B9E-6DC9-9165-3C2B9F3BD801}"/>
              </a:ext>
            </a:extLst>
          </p:cNvPr>
          <p:cNvSpPr>
            <a:spLocks noGrp="1"/>
          </p:cNvSpPr>
          <p:nvPr>
            <p:ph idx="1"/>
          </p:nvPr>
        </p:nvSpPr>
        <p:spPr>
          <a:xfrm>
            <a:off x="401972" y="1400962"/>
            <a:ext cx="10981888" cy="5094783"/>
          </a:xfrm>
        </p:spPr>
        <p:txBody>
          <a:bodyPr>
            <a:noAutofit/>
          </a:bodyPr>
          <a:lstStyle/>
          <a:p>
            <a:pPr marL="342900" lvl="0" indent="-342900">
              <a:lnSpc>
                <a:spcPct val="150000"/>
              </a:lnSpc>
              <a:buFont typeface="Symbol" panose="05050102010706020507" pitchFamily="18" charset="2"/>
              <a:buChar char=""/>
            </a:pPr>
            <a:r>
              <a:rPr lang="en-US" dirty="0">
                <a:effectLst/>
                <a:latin typeface="Arial" panose="020B0604020202020204" pitchFamily="34" charset="0"/>
                <a:ea typeface="Calibri" panose="020F0502020204030204" pitchFamily="34" charset="0"/>
              </a:rPr>
              <a:t>Use coordinating conjunctions and transitional expressions to join sentence parts.</a:t>
            </a:r>
            <a:endParaRPr lang="en-GB" dirty="0">
              <a:effectLst/>
              <a:latin typeface="Times New Roman" panose="02020603050405020304" pitchFamily="18" charset="0"/>
              <a:ea typeface="Times New Roman" panose="02020603050405020304" pitchFamily="18" charset="0"/>
            </a:endParaRPr>
          </a:p>
          <a:p>
            <a:pPr marL="742950" lvl="1" indent="-285750">
              <a:lnSpc>
                <a:spcPct val="150000"/>
              </a:lnSpc>
              <a:buFont typeface="Courier New" panose="02070309020205020404" pitchFamily="49" charset="0"/>
              <a:buChar char="o"/>
            </a:pPr>
            <a:r>
              <a:rPr lang="en-US" sz="2800" dirty="0">
                <a:effectLst/>
                <a:latin typeface="Arial" panose="020B0604020202020204" pitchFamily="34" charset="0"/>
                <a:ea typeface="Calibri" panose="020F0502020204030204" pitchFamily="34" charset="0"/>
              </a:rPr>
              <a:t>These are the only coordinating conjunctions: </a:t>
            </a:r>
            <a:r>
              <a:rPr lang="en-US" sz="2800" i="1" dirty="0">
                <a:effectLst/>
                <a:latin typeface="Arial" panose="020B0604020202020204" pitchFamily="34" charset="0"/>
                <a:ea typeface="Calibri" panose="020F0502020204030204" pitchFamily="34" charset="0"/>
              </a:rPr>
              <a:t>and</a:t>
            </a:r>
            <a:r>
              <a:rPr lang="en-US" sz="2800" dirty="0">
                <a:effectLst/>
                <a:latin typeface="Arial" panose="020B0604020202020204" pitchFamily="34" charset="0"/>
                <a:ea typeface="StoneSansStd-Medium"/>
              </a:rPr>
              <a:t>, </a:t>
            </a:r>
            <a:r>
              <a:rPr lang="en-US" sz="2800" i="1" dirty="0">
                <a:effectLst/>
                <a:latin typeface="Arial" panose="020B0604020202020204" pitchFamily="34" charset="0"/>
                <a:ea typeface="Calibri" panose="020F0502020204030204" pitchFamily="34" charset="0"/>
              </a:rPr>
              <a:t>but</a:t>
            </a:r>
            <a:r>
              <a:rPr lang="en-US" sz="2800" dirty="0">
                <a:effectLst/>
                <a:latin typeface="Arial" panose="020B0604020202020204" pitchFamily="34" charset="0"/>
                <a:ea typeface="StoneSansStd-Medium"/>
              </a:rPr>
              <a:t>, </a:t>
            </a:r>
            <a:r>
              <a:rPr lang="en-US" sz="2800" i="1" dirty="0">
                <a:effectLst/>
                <a:latin typeface="Arial" panose="020B0604020202020204" pitchFamily="34" charset="0"/>
                <a:ea typeface="Calibri" panose="020F0502020204030204" pitchFamily="34" charset="0"/>
              </a:rPr>
              <a:t>or</a:t>
            </a:r>
            <a:r>
              <a:rPr lang="en-US" sz="2800" dirty="0">
                <a:effectLst/>
                <a:latin typeface="Arial" panose="020B0604020202020204" pitchFamily="34" charset="0"/>
                <a:ea typeface="StoneSansStd-Medium"/>
              </a:rPr>
              <a:t>, </a:t>
            </a:r>
            <a:r>
              <a:rPr lang="en-US" sz="2800" i="1" dirty="0">
                <a:effectLst/>
                <a:latin typeface="Arial" panose="020B0604020202020204" pitchFamily="34" charset="0"/>
                <a:ea typeface="Calibri" panose="020F0502020204030204" pitchFamily="34" charset="0"/>
              </a:rPr>
              <a:t>nor</a:t>
            </a:r>
            <a:r>
              <a:rPr lang="en-US" sz="2800" dirty="0">
                <a:effectLst/>
                <a:latin typeface="Arial" panose="020B0604020202020204" pitchFamily="34" charset="0"/>
                <a:ea typeface="StoneSansStd-Medium"/>
              </a:rPr>
              <a:t>, </a:t>
            </a:r>
            <a:r>
              <a:rPr lang="en-US" sz="2800" i="1" dirty="0">
                <a:effectLst/>
                <a:latin typeface="Arial" panose="020B0604020202020204" pitchFamily="34" charset="0"/>
                <a:ea typeface="Calibri" panose="020F0502020204030204" pitchFamily="34" charset="0"/>
              </a:rPr>
              <a:t>for</a:t>
            </a:r>
            <a:r>
              <a:rPr lang="en-US" sz="2800" dirty="0">
                <a:effectLst/>
                <a:latin typeface="Arial" panose="020B0604020202020204" pitchFamily="34" charset="0"/>
                <a:ea typeface="StoneSansStd-Medium"/>
              </a:rPr>
              <a:t>, </a:t>
            </a:r>
            <a:r>
              <a:rPr lang="en-US" sz="2800" i="1" dirty="0">
                <a:effectLst/>
                <a:latin typeface="Arial" panose="020B0604020202020204" pitchFamily="34" charset="0"/>
                <a:ea typeface="Calibri" panose="020F0502020204030204" pitchFamily="34" charset="0"/>
              </a:rPr>
              <a:t>so</a:t>
            </a:r>
            <a:r>
              <a:rPr lang="en-US" sz="2800" dirty="0">
                <a:effectLst/>
                <a:latin typeface="Arial" panose="020B0604020202020204" pitchFamily="34" charset="0"/>
                <a:ea typeface="StoneSansStd-Medium"/>
              </a:rPr>
              <a:t>, and </a:t>
            </a:r>
            <a:r>
              <a:rPr lang="en-US" sz="2800" i="1" dirty="0">
                <a:effectLst/>
                <a:latin typeface="Arial" panose="020B0604020202020204" pitchFamily="34" charset="0"/>
                <a:ea typeface="Calibri" panose="020F0502020204030204" pitchFamily="34" charset="0"/>
              </a:rPr>
              <a:t>yet</a:t>
            </a:r>
            <a:endParaRPr lang="en-GB" sz="2800" dirty="0">
              <a:effectLst/>
              <a:latin typeface="Times New Roman" panose="02020603050405020304" pitchFamily="18" charset="0"/>
              <a:ea typeface="Times New Roman" panose="02020603050405020304" pitchFamily="18" charset="0"/>
            </a:endParaRPr>
          </a:p>
          <a:p>
            <a:pPr marL="742950" lvl="1" indent="-285750">
              <a:lnSpc>
                <a:spcPct val="150000"/>
              </a:lnSpc>
              <a:buFont typeface="Courier New" panose="02070309020205020404" pitchFamily="49" charset="0"/>
              <a:buChar char="o"/>
            </a:pPr>
            <a:r>
              <a:rPr lang="en-US" sz="2800" dirty="0">
                <a:effectLst/>
                <a:latin typeface="Arial" panose="020B0604020202020204" pitchFamily="34" charset="0"/>
                <a:ea typeface="Calibri" panose="020F0502020204030204" pitchFamily="34" charset="0"/>
              </a:rPr>
              <a:t>These are examples of transitional expressions: </a:t>
            </a:r>
            <a:r>
              <a:rPr lang="en-US" sz="2800" i="1" dirty="0">
                <a:effectLst/>
                <a:latin typeface="Arial" panose="020B0604020202020204" pitchFamily="34" charset="0"/>
                <a:ea typeface="Calibri" panose="020F0502020204030204" pitchFamily="34" charset="0"/>
              </a:rPr>
              <a:t>also</a:t>
            </a:r>
            <a:r>
              <a:rPr lang="en-US" sz="2800" dirty="0">
                <a:effectLst/>
                <a:latin typeface="Arial" panose="020B0604020202020204" pitchFamily="34" charset="0"/>
                <a:ea typeface="StoneSansStd-Medium"/>
              </a:rPr>
              <a:t>, </a:t>
            </a:r>
            <a:r>
              <a:rPr lang="en-US" sz="2800" i="1" dirty="0">
                <a:effectLst/>
                <a:latin typeface="Arial" panose="020B0604020202020204" pitchFamily="34" charset="0"/>
                <a:ea typeface="Calibri" panose="020F0502020204030204" pitchFamily="34" charset="0"/>
              </a:rPr>
              <a:t>however</a:t>
            </a:r>
            <a:r>
              <a:rPr lang="en-US" sz="2800" dirty="0">
                <a:effectLst/>
                <a:latin typeface="Arial" panose="020B0604020202020204" pitchFamily="34" charset="0"/>
                <a:ea typeface="StoneSansStd-Medium"/>
              </a:rPr>
              <a:t>, </a:t>
            </a:r>
            <a:r>
              <a:rPr lang="en-US" sz="2800" i="1" dirty="0">
                <a:effectLst/>
                <a:latin typeface="Arial" panose="020B0604020202020204" pitchFamily="34" charset="0"/>
                <a:ea typeface="Calibri" panose="020F0502020204030204" pitchFamily="34" charset="0"/>
              </a:rPr>
              <a:t>therefore</a:t>
            </a:r>
            <a:r>
              <a:rPr lang="en-US" sz="2800" dirty="0">
                <a:effectLst/>
                <a:latin typeface="Arial" panose="020B0604020202020204" pitchFamily="34" charset="0"/>
                <a:ea typeface="StoneSansStd-Medium"/>
              </a:rPr>
              <a:t>, </a:t>
            </a:r>
            <a:r>
              <a:rPr lang="en-US" sz="2800" i="1" dirty="0">
                <a:effectLst/>
                <a:latin typeface="Arial" panose="020B0604020202020204" pitchFamily="34" charset="0"/>
                <a:ea typeface="Calibri" panose="020F0502020204030204" pitchFamily="34" charset="0"/>
              </a:rPr>
              <a:t>in fact</a:t>
            </a:r>
            <a:r>
              <a:rPr lang="en-US" sz="2800" dirty="0">
                <a:effectLst/>
                <a:latin typeface="Arial" panose="020B0604020202020204" pitchFamily="34" charset="0"/>
                <a:ea typeface="StoneSansStd-Medium"/>
              </a:rPr>
              <a:t>, </a:t>
            </a:r>
            <a:r>
              <a:rPr lang="en-US" sz="2800" i="1" dirty="0">
                <a:effectLst/>
                <a:latin typeface="Arial" panose="020B0604020202020204" pitchFamily="34" charset="0"/>
                <a:ea typeface="Calibri" panose="020F0502020204030204" pitchFamily="34" charset="0"/>
              </a:rPr>
              <a:t>furthermore, in addition, nevertheless, otherwise, consequently, that is</a:t>
            </a:r>
            <a:endParaRPr lang="en-GB" sz="2800" dirty="0">
              <a:effectLst/>
              <a:latin typeface="Times New Roman" panose="02020603050405020304" pitchFamily="18" charset="0"/>
              <a:ea typeface="Times New Roman" panose="02020603050405020304" pitchFamily="18" charset="0"/>
            </a:endParaRPr>
          </a:p>
          <a:p>
            <a:pPr marL="0" indent="0">
              <a:buNone/>
            </a:pPr>
            <a:br>
              <a:rPr lang="en-US" i="1" dirty="0">
                <a:effectLst/>
                <a:latin typeface="Arial" panose="020B0604020202020204" pitchFamily="34" charset="0"/>
                <a:ea typeface="Calibri" panose="020F0502020204030204" pitchFamily="34" charset="0"/>
              </a:rPr>
            </a:br>
            <a:endParaRPr lang="en-GB" dirty="0"/>
          </a:p>
        </p:txBody>
      </p:sp>
    </p:spTree>
    <p:extLst>
      <p:ext uri="{BB962C8B-B14F-4D97-AF65-F5344CB8AC3E}">
        <p14:creationId xmlns:p14="http://schemas.microsoft.com/office/powerpoint/2010/main" val="3921872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BE6A6-D1BE-CB7E-1C31-1983DAC0F965}"/>
              </a:ext>
            </a:extLst>
          </p:cNvPr>
          <p:cNvSpPr>
            <a:spLocks noGrp="1"/>
          </p:cNvSpPr>
          <p:nvPr>
            <p:ph type="title"/>
          </p:nvPr>
        </p:nvSpPr>
        <p:spPr/>
        <p:txBody>
          <a:bodyPr/>
          <a:lstStyle/>
          <a:p>
            <a:r>
              <a:rPr lang="en-GB" dirty="0"/>
              <a:t>Proofreading practice</a:t>
            </a:r>
          </a:p>
        </p:txBody>
      </p:sp>
      <p:sp>
        <p:nvSpPr>
          <p:cNvPr id="3" name="Content Placeholder 2">
            <a:extLst>
              <a:ext uri="{FF2B5EF4-FFF2-40B4-BE49-F238E27FC236}">
                <a16:creationId xmlns:a16="http://schemas.microsoft.com/office/drawing/2014/main" id="{022308D2-DDAA-3470-8ECE-C0B25D103584}"/>
              </a:ext>
            </a:extLst>
          </p:cNvPr>
          <p:cNvSpPr>
            <a:spLocks noGrp="1"/>
          </p:cNvSpPr>
          <p:nvPr>
            <p:ph idx="1"/>
          </p:nvPr>
        </p:nvSpPr>
        <p:spPr>
          <a:xfrm>
            <a:off x="184558" y="1384183"/>
            <a:ext cx="11820088" cy="5176008"/>
          </a:xfrm>
        </p:spPr>
        <p:txBody>
          <a:bodyPr>
            <a:noAutofit/>
          </a:bodyPr>
          <a:lstStyle/>
          <a:p>
            <a:pPr marL="0" indent="0" algn="ctr">
              <a:lnSpc>
                <a:spcPct val="150000"/>
              </a:lnSpc>
              <a:buNone/>
            </a:pPr>
            <a:r>
              <a:rPr lang="en-US" sz="1600" b="1" dirty="0">
                <a:effectLst/>
                <a:latin typeface="Times New Roman" panose="02020603050405020304" pitchFamily="18" charset="0"/>
                <a:ea typeface="Times New Roman" panose="02020603050405020304" pitchFamily="18" charset="0"/>
              </a:rPr>
              <a:t>Career Planning—Know the Marketplace You Plan to Enter</a:t>
            </a:r>
            <a:endParaRPr lang="en-GB" sz="1600" dirty="0">
              <a:effectLst/>
              <a:latin typeface="Times New Roman" panose="02020603050405020304" pitchFamily="18" charset="0"/>
              <a:ea typeface="Times New Roman" panose="02020603050405020304" pitchFamily="18" charset="0"/>
            </a:endParaRPr>
          </a:p>
          <a:p>
            <a:pPr marL="0" indent="0" algn="l" hangingPunct="0">
              <a:lnSpc>
                <a:spcPct val="150000"/>
              </a:lnSpc>
              <a:buNone/>
              <a:tabLst>
                <a:tab pos="152400" algn="r"/>
                <a:tab pos="228600" algn="l"/>
              </a:tabLs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You should know what’s going on in your field of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interest, start</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keeping abreast of facts and trends long before you jump into the marketplace. What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sources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should you use. most fields have professional journals or newsletters in print and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online</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provide “insider” information on what’s new and important. Websites of trade organizations and government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agencies</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are also good sources.</a:t>
            </a:r>
            <a:endParaRPr lang="en-GB" sz="1600" dirty="0">
              <a:effectLst/>
              <a:latin typeface="Stone Sans"/>
              <a:ea typeface="Times New Roman" panose="02020603050405020304" pitchFamily="18" charset="0"/>
              <a:cs typeface="Times New Roman" panose="02020603050405020304" pitchFamily="18" charset="0"/>
            </a:endParaRPr>
          </a:p>
          <a:p>
            <a:pPr marR="228600" indent="0" algn="l" hangingPunct="0">
              <a:lnSpc>
                <a:spcPct val="150000"/>
              </a:lnSpc>
              <a:buNone/>
              <a:tabLst>
                <a:tab pos="304800" algn="l"/>
                <a:tab pos="457200" algn="l"/>
              </a:tabLs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Also your local newspaper’s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business</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section will contain articles on a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broad range</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of businesses and their activities. You never know what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types</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of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businesses</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and industries will be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featured therefore,</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reading the paper daily—in print or online—is a plus. You may find a company profile useful when you’re ready for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interviewing. Another</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article may forecast job opportunities or salary trends. Other sections of the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newspaper</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might be relevant to your interest as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well. Perhaps</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you want to work in the sports or entertainment or food or travel industries. Many newspapers have sections and regular columns devoted to these topics.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If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yours does not check the many career websites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online. They</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advertise jobs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nationwide</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and many websites also cover the job market trends and opportunities in different states .</a:t>
            </a:r>
            <a:endParaRPr lang="en-GB" sz="1600" dirty="0">
              <a:effectLst/>
              <a:latin typeface="Stone Sans"/>
              <a:ea typeface="Times New Roman" panose="02020603050405020304" pitchFamily="18" charset="0"/>
              <a:cs typeface="Times New Roman" panose="02020603050405020304" pitchFamily="18" charset="0"/>
            </a:endParaRPr>
          </a:p>
          <a:p>
            <a:pPr marR="228600" indent="0" algn="l" hangingPunct="0">
              <a:lnSpc>
                <a:spcPct val="150000"/>
              </a:lnSpc>
              <a:buNone/>
              <a:tabLst>
                <a:tab pos="304800" algn="l"/>
                <a:tab pos="457200" algn="l"/>
              </a:tabLst>
            </a:pP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Start a career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planning</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file for sources of information about your field or industry </a:t>
            </a:r>
            <a:r>
              <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rPr>
              <a:t>now. You’ll</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 be glad you did when it comes time to apply for jobs.</a:t>
            </a:r>
            <a:br>
              <a:rPr lang="en-US" sz="1600" b="1" cap="all" dirty="0">
                <a:solidFill>
                  <a:srgbClr val="800000"/>
                </a:solidFill>
                <a:effectLst/>
                <a:latin typeface="Stone Sans Bold"/>
                <a:ea typeface="Times New Roman" panose="02020603050405020304" pitchFamily="18" charset="0"/>
                <a:cs typeface="Times New Roman" panose="02020603050405020304" pitchFamily="18" charset="0"/>
              </a:rPr>
            </a:br>
            <a:endParaRPr lang="en-GB" sz="1600" dirty="0"/>
          </a:p>
        </p:txBody>
      </p:sp>
    </p:spTree>
    <p:extLst>
      <p:ext uri="{BB962C8B-B14F-4D97-AF65-F5344CB8AC3E}">
        <p14:creationId xmlns:p14="http://schemas.microsoft.com/office/powerpoint/2010/main" val="265531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DB931-1EFB-ECE4-4CD8-F2146F314F3D}"/>
              </a:ext>
            </a:extLst>
          </p:cNvPr>
          <p:cNvSpPr>
            <a:spLocks noGrp="1"/>
          </p:cNvSpPr>
          <p:nvPr>
            <p:ph type="title"/>
          </p:nvPr>
        </p:nvSpPr>
        <p:spPr/>
        <p:txBody>
          <a:bodyPr/>
          <a:lstStyle/>
          <a:p>
            <a:r>
              <a:rPr lang="en-GB" dirty="0"/>
              <a:t>Check your answers</a:t>
            </a:r>
          </a:p>
        </p:txBody>
      </p:sp>
      <p:sp>
        <p:nvSpPr>
          <p:cNvPr id="3" name="Content Placeholder 2">
            <a:extLst>
              <a:ext uri="{FF2B5EF4-FFF2-40B4-BE49-F238E27FC236}">
                <a16:creationId xmlns:a16="http://schemas.microsoft.com/office/drawing/2014/main" id="{6C8E3BB8-E307-9FED-A11A-54F277A9A62E}"/>
              </a:ext>
            </a:extLst>
          </p:cNvPr>
          <p:cNvSpPr>
            <a:spLocks noGrp="1"/>
          </p:cNvSpPr>
          <p:nvPr>
            <p:ph idx="1"/>
          </p:nvPr>
        </p:nvSpPr>
        <p:spPr/>
        <p:txBody>
          <a:bodyPr>
            <a:normAutofit fontScale="55000" lnSpcReduction="20000"/>
          </a:bodyPr>
          <a:lstStyle/>
          <a:p>
            <a:pPr marL="0" indent="0" algn="ctr">
              <a:lnSpc>
                <a:spcPct val="150000"/>
              </a:lnSpc>
              <a:buNone/>
            </a:pPr>
            <a:r>
              <a:rPr lang="en-US" sz="2800" b="1" dirty="0">
                <a:effectLst/>
                <a:latin typeface="Times New Roman" panose="02020603050405020304" pitchFamily="18" charset="0"/>
                <a:ea typeface="Times New Roman" panose="02020603050405020304" pitchFamily="18" charset="0"/>
              </a:rPr>
              <a:t>Career Planning—Know the Marketplace You Plan to Enter</a:t>
            </a:r>
            <a:endParaRPr lang="en-GB" sz="2800" dirty="0">
              <a:effectLst/>
              <a:latin typeface="Times New Roman" panose="02020603050405020304" pitchFamily="18" charset="0"/>
              <a:ea typeface="Times New Roman" panose="02020603050405020304" pitchFamily="18" charset="0"/>
            </a:endParaRPr>
          </a:p>
          <a:p>
            <a:pPr marL="0" indent="0" algn="l" hangingPunct="0">
              <a:lnSpc>
                <a:spcPct val="150000"/>
              </a:lnSpc>
              <a:buNone/>
              <a:tabLst>
                <a:tab pos="152400" algn="r"/>
                <a:tab pos="22860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You should know what’s going on in your field of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interest. Start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keeping abreast of facts and trends long before you jump into the marketplace. What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sources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should you use? Most fields have professional journals or newsletters in print and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online, which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provide “insider” information on what’s new and important. Websites of trade organizations and government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agencies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are also good sources.</a:t>
            </a:r>
            <a:endParaRPr lang="en-GB" sz="2800" dirty="0">
              <a:effectLst/>
              <a:latin typeface="Stone Sans"/>
              <a:ea typeface="Times New Roman" panose="02020603050405020304" pitchFamily="18" charset="0"/>
              <a:cs typeface="Times New Roman" panose="02020603050405020304" pitchFamily="18" charset="0"/>
            </a:endParaRPr>
          </a:p>
          <a:p>
            <a:pPr marR="228600" indent="0" algn="l" hangingPunct="0">
              <a:lnSpc>
                <a:spcPct val="150000"/>
              </a:lnSpc>
              <a:buNone/>
              <a:tabLst>
                <a:tab pos="304800" algn="l"/>
                <a:tab pos="457200" algn="l"/>
              </a:tabLs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Also, your local newspaper’s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business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section will contain articles on a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broad range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of businesses and their activities. You never know what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types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of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businesses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and industries will be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featured; therefore,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reading the paper daily—in print or online—is a plus. You may find a company profile useful when you’re ready for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interviewing. Another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article may forecast job opportunities or salary trends. Other sections of the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newspaper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might be relevant to your interest as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well. Perhaps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you want to work in the sports, entertainment, food, or travel industries. Many newspapers have sections and regular columns devoted to these topics.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If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yours does not, check the many career websites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online. They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advertise jobs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nationwide,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and many websites also cover the job market trends and opportunities in different states .</a:t>
            </a:r>
            <a:endParaRPr lang="en-GB" sz="2800" dirty="0">
              <a:effectLst/>
              <a:latin typeface="Stone Sans"/>
              <a:ea typeface="Times New Roman" panose="02020603050405020304" pitchFamily="18" charset="0"/>
              <a:cs typeface="Times New Roman" panose="02020603050405020304" pitchFamily="18" charset="0"/>
            </a:endParaRPr>
          </a:p>
          <a:p>
            <a:pPr marR="228600" indent="0" algn="l" hangingPunct="0">
              <a:lnSpc>
                <a:spcPct val="150000"/>
              </a:lnSpc>
              <a:buNone/>
              <a:tabLst>
                <a:tab pos="304800" algn="l"/>
                <a:tab pos="457200" algn="l"/>
              </a:tabLs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Start a career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planning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file for sources of information about your field or industry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now. You’ll</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be glad you did when it comes time to apply for jobs.</a:t>
            </a:r>
            <a:endParaRPr lang="en-GB" dirty="0"/>
          </a:p>
        </p:txBody>
      </p:sp>
    </p:spTree>
    <p:extLst>
      <p:ext uri="{BB962C8B-B14F-4D97-AF65-F5344CB8AC3E}">
        <p14:creationId xmlns:p14="http://schemas.microsoft.com/office/powerpoint/2010/main" val="3036488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DD0E7-0A70-04A3-BFF4-E15EBDB0BA14}"/>
              </a:ext>
            </a:extLst>
          </p:cNvPr>
          <p:cNvSpPr>
            <a:spLocks noGrp="1"/>
          </p:cNvSpPr>
          <p:nvPr>
            <p:ph type="title"/>
          </p:nvPr>
        </p:nvSpPr>
        <p:spPr/>
        <p:txBody>
          <a:bodyPr>
            <a:normAutofit/>
          </a:bodyPr>
          <a:lstStyle/>
          <a:p>
            <a:r>
              <a:rPr lang="en-US" sz="3600" b="1" dirty="0">
                <a:effectLst/>
                <a:ea typeface="Calibri" panose="020F0502020204030204" pitchFamily="34" charset="0"/>
              </a:rPr>
              <a:t>Nouns: Forming Plurals </a:t>
            </a:r>
            <a:endParaRPr lang="en-GB" sz="3600" dirty="0"/>
          </a:p>
        </p:txBody>
      </p:sp>
      <p:sp>
        <p:nvSpPr>
          <p:cNvPr id="3" name="Content Placeholder 2">
            <a:extLst>
              <a:ext uri="{FF2B5EF4-FFF2-40B4-BE49-F238E27FC236}">
                <a16:creationId xmlns:a16="http://schemas.microsoft.com/office/drawing/2014/main" id="{C3C13400-378B-799A-1432-FFB4EC356670}"/>
              </a:ext>
            </a:extLst>
          </p:cNvPr>
          <p:cNvSpPr>
            <a:spLocks noGrp="1"/>
          </p:cNvSpPr>
          <p:nvPr>
            <p:ph idx="1"/>
          </p:nvPr>
        </p:nvSpPr>
        <p:spPr/>
        <p:txBody>
          <a:bodyPr/>
          <a:lstStyle/>
          <a:p>
            <a:pPr>
              <a:lnSpc>
                <a:spcPct val="150000"/>
              </a:lnSpc>
            </a:pPr>
            <a:r>
              <a:rPr lang="en-US" sz="1800" dirty="0">
                <a:effectLst/>
                <a:latin typeface="Times New Roman" panose="02020603050405020304" pitchFamily="18" charset="0"/>
                <a:ea typeface="Calibri" panose="020F0502020204030204" pitchFamily="34" charset="0"/>
              </a:rPr>
              <a:t>• Follow the basic rules of forming noun plurals in your writing.</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Times New Roman" panose="02020603050405020304" pitchFamily="18" charset="0"/>
                <a:ea typeface="Calibri" panose="020F0502020204030204" pitchFamily="34" charset="0"/>
              </a:rPr>
              <a:t>• Form plurals of irregular nouns.</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Times New Roman" panose="02020603050405020304" pitchFamily="18" charset="0"/>
                <a:ea typeface="Calibri" panose="020F0502020204030204" pitchFamily="34" charset="0"/>
              </a:rPr>
              <a:t>• Form plurals of proper names and words adopted from foreign languages.</a:t>
            </a:r>
            <a:endParaRPr lang="en-GB"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Times New Roman" panose="02020603050405020304" pitchFamily="18" charset="0"/>
                <a:ea typeface="Calibri" panose="020F0502020204030204" pitchFamily="34" charset="0"/>
              </a:rPr>
              <a:t>• Form plurals of compound nouns by using the dictionary when needed.</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1800947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44085-088D-14FB-F04B-B52443E96135}"/>
              </a:ext>
            </a:extLst>
          </p:cNvPr>
          <p:cNvSpPr>
            <a:spLocks noGrp="1"/>
          </p:cNvSpPr>
          <p:nvPr>
            <p:ph type="title"/>
          </p:nvPr>
        </p:nvSpPr>
        <p:spPr/>
        <p:txBody>
          <a:bodyPr>
            <a:normAutofit/>
          </a:bodyPr>
          <a:lstStyle/>
          <a:p>
            <a:r>
              <a:rPr lang="en-US" sz="3600" dirty="0">
                <a:effectLst/>
                <a:latin typeface="Arial" panose="020B0604020202020204" pitchFamily="34" charset="0"/>
                <a:ea typeface="Calibri" panose="020F0502020204030204" pitchFamily="34" charset="0"/>
              </a:rPr>
              <a:t>Tips on Forming Plurals</a:t>
            </a:r>
            <a:endParaRPr lang="en-GB" sz="3600" dirty="0"/>
          </a:p>
        </p:txBody>
      </p:sp>
      <p:sp>
        <p:nvSpPr>
          <p:cNvPr id="3" name="Content Placeholder 2">
            <a:extLst>
              <a:ext uri="{FF2B5EF4-FFF2-40B4-BE49-F238E27FC236}">
                <a16:creationId xmlns:a16="http://schemas.microsoft.com/office/drawing/2014/main" id="{F4A768C5-350B-8857-A016-4E38AA6AA81A}"/>
              </a:ext>
            </a:extLst>
          </p:cNvPr>
          <p:cNvSpPr>
            <a:spLocks noGrp="1"/>
          </p:cNvSpPr>
          <p:nvPr>
            <p:ph idx="1"/>
          </p:nvPr>
        </p:nvSpPr>
        <p:spPr/>
        <p:txBody>
          <a:bodyPr/>
          <a:lstStyle/>
          <a:p>
            <a:pPr marL="342900" lvl="0" indent="-342900">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Check your dictionary when you are unsure about spelling a plural. Typically, the plural is not listed for nouns that just add </a:t>
            </a:r>
            <a:r>
              <a:rPr lang="en-US" sz="1800" i="1" dirty="0">
                <a:effectLst/>
                <a:latin typeface="Arial" panose="020B0604020202020204" pitchFamily="34" charset="0"/>
                <a:ea typeface="Calibri" panose="020F0502020204030204" pitchFamily="34" charset="0"/>
              </a:rPr>
              <a:t>s </a:t>
            </a:r>
            <a:r>
              <a:rPr lang="en-US" sz="1800" dirty="0">
                <a:effectLst/>
                <a:latin typeface="Arial" panose="020B0604020202020204" pitchFamily="34" charset="0"/>
                <a:ea typeface="Calibri" panose="020F0502020204030204" pitchFamily="34" charset="0"/>
              </a:rPr>
              <a:t>or </a:t>
            </a:r>
            <a:r>
              <a:rPr lang="en-US" sz="1800" i="1" dirty="0">
                <a:effectLst/>
                <a:latin typeface="Arial" panose="020B0604020202020204" pitchFamily="34" charset="0"/>
                <a:ea typeface="Calibri" panose="020F0502020204030204" pitchFamily="34" charset="0"/>
              </a:rPr>
              <a:t>es</a:t>
            </a:r>
            <a:r>
              <a:rPr lang="en-US" sz="1800" dirty="0">
                <a:effectLst/>
                <a:latin typeface="Arial" panose="020B0604020202020204" pitchFamily="34" charset="0"/>
                <a:ea typeface="Calibri" panose="020F0502020204030204" pitchFamily="34" charset="0"/>
              </a:rPr>
              <a:t>. When plurals are irregular, you sometimes find two spellings in the dictionary; use the one listed first.</a:t>
            </a:r>
            <a:endParaRPr lang="en-GB" sz="1800" dirty="0">
              <a:effectLst/>
              <a:latin typeface="Times New Roman" panose="02020603050405020304" pitchFamily="18" charset="0"/>
              <a:ea typeface="Times New Roman" panose="02020603050405020304" pitchFamily="18" charset="0"/>
            </a:endParaRPr>
          </a:p>
          <a:p>
            <a:pPr marL="171450" indent="0">
              <a:buNone/>
            </a:pPr>
            <a:r>
              <a:rPr lang="en-US" sz="1800" dirty="0">
                <a:effectLst/>
                <a:latin typeface="Arial" panose="020B0604020202020204" pitchFamily="34" charset="0"/>
                <a:ea typeface="Calibri" panose="020F0502020204030204" pitchFamily="34" charset="0"/>
              </a:rPr>
              <a:t> </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Some irregular nouns change their spelling to form the plural:</a:t>
            </a:r>
            <a:endParaRPr lang="en-GB" sz="1800" dirty="0">
              <a:effectLst/>
              <a:latin typeface="Times New Roman" panose="02020603050405020304" pitchFamily="18" charset="0"/>
              <a:ea typeface="Times New Roman" panose="02020603050405020304" pitchFamily="18" charset="0"/>
            </a:endParaRPr>
          </a:p>
          <a:p>
            <a:pPr marL="685800" indent="0">
              <a:lnSpc>
                <a:spcPct val="150000"/>
              </a:lnSpc>
              <a:buNone/>
            </a:pPr>
            <a:r>
              <a:rPr lang="en-US" sz="1800" dirty="0">
                <a:effectLst/>
                <a:latin typeface="Arial" panose="020B0604020202020204" pitchFamily="34" charset="0"/>
                <a:ea typeface="Calibri" panose="020F0502020204030204" pitchFamily="34" charset="0"/>
              </a:rPr>
              <a:t>child/children		foot/feet	                         woman/women </a:t>
            </a:r>
            <a:endParaRPr lang="en-GB" sz="18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Some irregular nouns are spelled the same whether they are singular or plural:</a:t>
            </a:r>
            <a:endParaRPr lang="en-GB" sz="1800" dirty="0">
              <a:effectLst/>
              <a:latin typeface="Times New Roman" panose="02020603050405020304" pitchFamily="18" charset="0"/>
              <a:ea typeface="Times New Roman" panose="02020603050405020304" pitchFamily="18" charset="0"/>
            </a:endParaRPr>
          </a:p>
          <a:p>
            <a:pPr marL="857250" indent="0">
              <a:lnSpc>
                <a:spcPct val="150000"/>
              </a:lnSpc>
              <a:buNone/>
            </a:pPr>
            <a:r>
              <a:rPr lang="en-US" sz="1800" dirty="0">
                <a:effectLst/>
                <a:latin typeface="Arial" panose="020B0604020202020204" pitchFamily="34" charset="0"/>
                <a:ea typeface="Calibri" panose="020F0502020204030204" pitchFamily="34" charset="0"/>
              </a:rPr>
              <a:t>fish			statistics	series</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3637341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1748</Words>
  <Application>Microsoft Office PowerPoint</Application>
  <PresentationFormat>Widescreen</PresentationFormat>
  <Paragraphs>91</Paragraphs>
  <Slides>14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Bookman</vt:lpstr>
      <vt:lpstr>Calibri</vt:lpstr>
      <vt:lpstr>Calibri Light</vt:lpstr>
      <vt:lpstr>Courier New</vt:lpstr>
      <vt:lpstr>Melior</vt:lpstr>
      <vt:lpstr>Stone Sans</vt:lpstr>
      <vt:lpstr>Stone Sans Bold</vt:lpstr>
      <vt:lpstr>Symbol</vt:lpstr>
      <vt:lpstr>Times New Roman</vt:lpstr>
      <vt:lpstr>Office Theme</vt:lpstr>
      <vt:lpstr>Tutorial 3</vt:lpstr>
      <vt:lpstr>Objectives</vt:lpstr>
      <vt:lpstr>Sentence basics</vt:lpstr>
      <vt:lpstr>Sentence basics</vt:lpstr>
      <vt:lpstr>Sentence basics</vt:lpstr>
      <vt:lpstr>Proofreading practice</vt:lpstr>
      <vt:lpstr>Check your answers</vt:lpstr>
      <vt:lpstr>Nouns: Forming Plurals </vt:lpstr>
      <vt:lpstr>Tips on Forming Plurals</vt:lpstr>
      <vt:lpstr>Tips on Forming Plurals (Cont.)</vt:lpstr>
      <vt:lpstr>Tips on Forming Plurals (cont.)</vt:lpstr>
      <vt:lpstr>Tips on Forming plurals (cont.)</vt:lpstr>
      <vt:lpstr>Proofreading practice</vt:lpstr>
      <vt:lpstr>Check you answer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 3</dc:title>
  <dc:creator>Khelifa Mazouz</dc:creator>
  <cp:lastModifiedBy>Khelifa Mazouz</cp:lastModifiedBy>
  <cp:revision>1</cp:revision>
  <dcterms:created xsi:type="dcterms:W3CDTF">2023-10-19T14:38:59Z</dcterms:created>
  <dcterms:modified xsi:type="dcterms:W3CDTF">2023-10-19T15:11:45Z</dcterms:modified>
</cp:coreProperties>
</file>