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9" r:id="rId2"/>
    <p:sldId id="258" r:id="rId3"/>
    <p:sldId id="261" r:id="rId4"/>
    <p:sldId id="266" r:id="rId5"/>
    <p:sldId id="262" r:id="rId6"/>
    <p:sldId id="267" r:id="rId7"/>
    <p:sldId id="268" r:id="rId8"/>
    <p:sldId id="265" r:id="rId9"/>
    <p:sldId id="273" r:id="rId10"/>
    <p:sldId id="288" r:id="rId11"/>
    <p:sldId id="276" r:id="rId12"/>
    <p:sldId id="264" r:id="rId13"/>
    <p:sldId id="317" r:id="rId14"/>
    <p:sldId id="318" r:id="rId15"/>
    <p:sldId id="281" r:id="rId16"/>
    <p:sldId id="280" r:id="rId17"/>
    <p:sldId id="279" r:id="rId18"/>
    <p:sldId id="263" r:id="rId19"/>
    <p:sldId id="31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8E"/>
    <a:srgbClr val="00359E"/>
    <a:srgbClr val="E4E4E4"/>
    <a:srgbClr val="FFCCFF"/>
    <a:srgbClr val="3399FF"/>
    <a:srgbClr val="FFEFFF"/>
    <a:srgbClr val="FF3399"/>
    <a:srgbClr val="FFE5FF"/>
    <a:srgbClr val="FF99FF"/>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15" autoAdjust="0"/>
  </p:normalViewPr>
  <p:slideViewPr>
    <p:cSldViewPr snapToGrid="0" showGuides="1">
      <p:cViewPr>
        <p:scale>
          <a:sx n="66" d="100"/>
          <a:sy n="66" d="100"/>
        </p:scale>
        <p:origin x="-1422" y="-174"/>
      </p:cViewPr>
      <p:guideLst>
        <p:guide orient="horz" pos="4319"/>
        <p:guide pos="2879"/>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09DAEF-BF4F-426E-B68C-D2844D02FC16}" type="datetimeFigureOut">
              <a:rPr lang="en-US" smtClean="0"/>
              <a:pPr/>
              <a:t>3/4/2014</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6D4182-878F-4A66-BFA6-828F91E629E9}"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1E6D4182-878F-4A66-BFA6-828F91E629E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11" name="Espace réservé du numéro de diapositive 10"/>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5" name="Espace réservé du pied de page 4"/>
          <p:cNvSpPr>
            <a:spLocks noGrp="1"/>
          </p:cNvSpPr>
          <p:nvPr>
            <p:ph type="ftr" sz="quarter" idx="11"/>
          </p:nvPr>
        </p:nvSpPr>
        <p:spPr/>
        <p:txBody>
          <a:bodyPr/>
          <a:lstStyle>
            <a:extLst/>
          </a:lstStyle>
          <a:p>
            <a:endParaRPr lang="en-US"/>
          </a:p>
        </p:txBody>
      </p:sp>
      <p:sp>
        <p:nvSpPr>
          <p:cNvPr id="6" name="Espace réservé du numéro de diapositive 5"/>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8" name="Espace réservé du pied de page 7"/>
          <p:cNvSpPr>
            <a:spLocks noGrp="1"/>
          </p:cNvSpPr>
          <p:nvPr>
            <p:ph type="ftr" sz="quarter" idx="11"/>
          </p:nvPr>
        </p:nvSpPr>
        <p:spPr/>
        <p:txBody>
          <a:bodyPr/>
          <a:lstStyle>
            <a:extLst/>
          </a:lstStyle>
          <a:p>
            <a:endParaRPr lang="en-US"/>
          </a:p>
        </p:txBody>
      </p:sp>
      <p:sp>
        <p:nvSpPr>
          <p:cNvPr id="9" name="Espace réservé du numéro de diapositive 8"/>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4" name="Espace réservé du pied de page 3"/>
          <p:cNvSpPr>
            <a:spLocks noGrp="1"/>
          </p:cNvSpPr>
          <p:nvPr>
            <p:ph type="ftr" sz="quarter" idx="11"/>
          </p:nvPr>
        </p:nvSpPr>
        <p:spPr/>
        <p:txBody>
          <a:bodyPr/>
          <a:lstStyle>
            <a:extLst/>
          </a:lstStyle>
          <a:p>
            <a:endParaRPr lang="en-US"/>
          </a:p>
        </p:txBody>
      </p:sp>
      <p:sp>
        <p:nvSpPr>
          <p:cNvPr id="5" name="Espace réservé du numéro de diapositive 4"/>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3" name="Espace réservé du pied de page 2"/>
          <p:cNvSpPr>
            <a:spLocks noGrp="1"/>
          </p:cNvSpPr>
          <p:nvPr>
            <p:ph type="ftr" sz="quarter" idx="11"/>
          </p:nvPr>
        </p:nvSpPr>
        <p:spPr/>
        <p:txBody>
          <a:bodyPr/>
          <a:lstStyle>
            <a:extLst/>
          </a:lstStyle>
          <a:p>
            <a:endParaRPr lang="en-US"/>
          </a:p>
        </p:txBody>
      </p:sp>
      <p:sp>
        <p:nvSpPr>
          <p:cNvPr id="4" name="Espace réservé du numéro de diapositive 3"/>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BA22D874-0B8C-4E4E-9035-0B33225A2E5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2EF0A57-824D-4C37-BBC2-9D875E261A06}" type="datetimeFigureOut">
              <a:rPr lang="en-US" smtClean="0"/>
              <a:pPr/>
              <a:t>3/4/2014</a:t>
            </a:fld>
            <a:endParaRPr lang="en-US"/>
          </a:p>
        </p:txBody>
      </p:sp>
      <p:sp>
        <p:nvSpPr>
          <p:cNvPr id="6" name="Espace réservé du pied de page 5"/>
          <p:cNvSpPr>
            <a:spLocks noGrp="1"/>
          </p:cNvSpPr>
          <p:nvPr>
            <p:ph type="ftr" sz="quarter" idx="11"/>
          </p:nvPr>
        </p:nvSpPr>
        <p:spPr/>
        <p:txBody>
          <a:bodyPr/>
          <a:lstStyle>
            <a:extLst/>
          </a:lstStyle>
          <a:p>
            <a:endParaRPr lang="en-US"/>
          </a:p>
        </p:txBody>
      </p:sp>
      <p:sp>
        <p:nvSpPr>
          <p:cNvPr id="7" name="Espace réservé du numéro de diapositive 6"/>
          <p:cNvSpPr>
            <a:spLocks noGrp="1"/>
          </p:cNvSpPr>
          <p:nvPr>
            <p:ph type="sldNum" sz="quarter" idx="12"/>
          </p:nvPr>
        </p:nvSpPr>
        <p:spPr/>
        <p:txBody>
          <a:bodyPr/>
          <a:lstStyle>
            <a:extLst/>
          </a:lstStyle>
          <a:p>
            <a:fld id="{BA22D874-0B8C-4E4E-9035-0B33225A2E57}" type="slidenum">
              <a:rPr lang="en-US" smtClean="0"/>
              <a:pPr/>
              <a:t>‹N°›</a:t>
            </a:fld>
            <a:endParaRPr lang="en-US"/>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2EF0A57-824D-4C37-BBC2-9D875E261A06}" type="datetimeFigureOut">
              <a:rPr lang="en-US" smtClean="0"/>
              <a:pPr/>
              <a:t>3/4/2014</a:t>
            </a:fld>
            <a:endParaRPr lang="en-US"/>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A22D874-0B8C-4E4E-9035-0B33225A2E5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books.google.dz/books/about/Principes_des_techniques_de_biologie_mol.html?id=woBtjTLCJBMC&amp;redir_esc=y"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8132" y="1820206"/>
            <a:ext cx="7772400" cy="1828800"/>
          </a:xfrm>
        </p:spPr>
        <p:txBody>
          <a:bodyPr/>
          <a:lstStyle/>
          <a:p>
            <a:r>
              <a:rPr lang="fr-FR" dirty="0" smtClean="0"/>
              <a:t>Techniques d’Analyse Moléculaire</a:t>
            </a:r>
            <a:endParaRPr lang="fr-FR" dirty="0"/>
          </a:p>
        </p:txBody>
      </p:sp>
      <p:sp>
        <p:nvSpPr>
          <p:cNvPr id="3" name="Sous-titre 2"/>
          <p:cNvSpPr>
            <a:spLocks noGrp="1"/>
          </p:cNvSpPr>
          <p:nvPr>
            <p:ph type="subTitle" idx="1"/>
          </p:nvPr>
        </p:nvSpPr>
        <p:spPr>
          <a:xfrm>
            <a:off x="685800" y="4114800"/>
            <a:ext cx="7772400" cy="914400"/>
          </a:xfrm>
        </p:spPr>
        <p:txBody>
          <a:bodyPr/>
          <a:lstStyle/>
          <a:p>
            <a:r>
              <a:rPr lang="en-US" dirty="0" smtClean="0">
                <a:solidFill>
                  <a:schemeClr val="tx1"/>
                </a:solidFill>
              </a:rPr>
              <a:t>Mme </a:t>
            </a:r>
            <a:r>
              <a:rPr lang="en-US" dirty="0" err="1" smtClean="0">
                <a:solidFill>
                  <a:schemeClr val="tx1"/>
                </a:solidFill>
              </a:rPr>
              <a:t>Benmammar</a:t>
            </a:r>
            <a:endParaRPr lang="en-US" dirty="0" smtClean="0">
              <a:solidFill>
                <a:schemeClr val="tx1"/>
              </a:solidFill>
            </a:endParaRPr>
          </a:p>
          <a:p>
            <a:r>
              <a:rPr lang="en-US" dirty="0" err="1" smtClean="0">
                <a:solidFill>
                  <a:schemeClr val="tx1"/>
                </a:solidFill>
              </a:rPr>
              <a:t>Melle</a:t>
            </a:r>
            <a:r>
              <a:rPr lang="en-US" dirty="0" smtClean="0">
                <a:solidFill>
                  <a:schemeClr val="tx1"/>
                </a:solidFill>
              </a:rPr>
              <a:t> </a:t>
            </a:r>
            <a:r>
              <a:rPr lang="en-US" dirty="0" err="1" smtClean="0">
                <a:solidFill>
                  <a:schemeClr val="tx1"/>
                </a:solidFill>
              </a:rPr>
              <a:t>Ait</a:t>
            </a:r>
            <a:r>
              <a:rPr lang="en-US" dirty="0" smtClean="0">
                <a:solidFill>
                  <a:schemeClr val="tx1"/>
                </a:solidFill>
              </a:rPr>
              <a:t>-Ali</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339" t="70930" r="2397" b="1949"/>
          <a:stretch>
            <a:fillRect/>
          </a:stretch>
        </p:blipFill>
        <p:spPr bwMode="auto">
          <a:xfrm>
            <a:off x="4129230" y="4753778"/>
            <a:ext cx="4609366" cy="1218905"/>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2407" t="2884" r="2397" b="69886"/>
          <a:stretch>
            <a:fillRect/>
          </a:stretch>
        </p:blipFill>
        <p:spPr bwMode="auto">
          <a:xfrm>
            <a:off x="4114689" y="733527"/>
            <a:ext cx="4638448" cy="1219457"/>
          </a:xfrm>
          <a:prstGeom prst="rect">
            <a:avLst/>
          </a:prstGeom>
          <a:noFill/>
          <a:ln w="9525">
            <a:noFill/>
            <a:miter lim="800000"/>
            <a:headEnd/>
            <a:tailEnd/>
          </a:ln>
        </p:spPr>
      </p:pic>
      <p:sp>
        <p:nvSpPr>
          <p:cNvPr id="5" name="ZoneTexte 4"/>
          <p:cNvSpPr txBox="1"/>
          <p:nvPr/>
        </p:nvSpPr>
        <p:spPr>
          <a:xfrm>
            <a:off x="974552" y="1102078"/>
            <a:ext cx="2393604"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r-FR" sz="2400" dirty="0" smtClean="0">
                <a:latin typeface="Comic Sans MS" pitchFamily="66" charset="0"/>
              </a:rPr>
              <a:t>Désapparièrent</a:t>
            </a:r>
            <a:endParaRPr lang="fr-FR" sz="2400" dirty="0">
              <a:latin typeface="Comic Sans MS" pitchFamily="66" charset="0"/>
            </a:endParaRPr>
          </a:p>
        </p:txBody>
      </p:sp>
      <p:sp>
        <p:nvSpPr>
          <p:cNvPr id="6" name="ZoneTexte 5"/>
          <p:cNvSpPr txBox="1"/>
          <p:nvPr/>
        </p:nvSpPr>
        <p:spPr>
          <a:xfrm>
            <a:off x="388654" y="3093470"/>
            <a:ext cx="3565400"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r-FR" sz="2400" dirty="0" smtClean="0">
                <a:latin typeface="Comic Sans MS" pitchFamily="66" charset="0"/>
                <a:sym typeface="Wingdings"/>
              </a:rPr>
              <a:t> </a:t>
            </a:r>
            <a:r>
              <a:rPr lang="fr-FR" sz="2400" dirty="0" smtClean="0">
                <a:latin typeface="Comic Sans MS" pitchFamily="66" charset="0"/>
              </a:rPr>
              <a:t>Appariement (match)</a:t>
            </a:r>
            <a:endParaRPr lang="fr-FR" sz="2400" dirty="0">
              <a:latin typeface="Comic Sans MS" pitchFamily="66" charset="0"/>
            </a:endParaRPr>
          </a:p>
        </p:txBody>
      </p:sp>
      <p:sp>
        <p:nvSpPr>
          <p:cNvPr id="7" name="ZoneTexte 6"/>
          <p:cNvSpPr txBox="1"/>
          <p:nvPr/>
        </p:nvSpPr>
        <p:spPr>
          <a:xfrm>
            <a:off x="1206186" y="5120640"/>
            <a:ext cx="1930337" cy="461665"/>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fr-FR" sz="2400" dirty="0" smtClean="0">
                <a:latin typeface="Comic Sans MS" pitchFamily="66" charset="0"/>
                <a:sym typeface="Wingdings"/>
              </a:rPr>
              <a:t> </a:t>
            </a:r>
            <a:r>
              <a:rPr lang="fr-FR" sz="2400" dirty="0" err="1" smtClean="0">
                <a:latin typeface="Comic Sans MS" pitchFamily="66" charset="0"/>
              </a:rPr>
              <a:t>Mismatch</a:t>
            </a:r>
            <a:endParaRPr lang="fr-FR" sz="2400" dirty="0">
              <a:latin typeface="Comic Sans MS" pitchFamily="66" charset="0"/>
            </a:endParaRPr>
          </a:p>
        </p:txBody>
      </p:sp>
      <p:pic>
        <p:nvPicPr>
          <p:cNvPr id="43010" name="Picture 2"/>
          <p:cNvPicPr>
            <a:picLocks noChangeAspect="1" noChangeArrowheads="1"/>
          </p:cNvPicPr>
          <p:nvPr/>
        </p:nvPicPr>
        <p:blipFill>
          <a:blip r:embed="rId3" cstate="print"/>
          <a:srcRect/>
          <a:stretch>
            <a:fillRect/>
          </a:stretch>
        </p:blipFill>
        <p:spPr bwMode="auto">
          <a:xfrm>
            <a:off x="4107174" y="2735281"/>
            <a:ext cx="4653478" cy="1194682"/>
          </a:xfrm>
          <a:prstGeom prst="rect">
            <a:avLst/>
          </a:prstGeom>
          <a:noFill/>
          <a:ln w="9525">
            <a:noFill/>
            <a:miter lim="800000"/>
            <a:headEnd/>
            <a:tailEnd/>
          </a:ln>
        </p:spPr>
      </p:pic>
      <p:sp>
        <p:nvSpPr>
          <p:cNvPr id="9" name="ZoneTexte 8"/>
          <p:cNvSpPr txBox="1"/>
          <p:nvPr/>
        </p:nvSpPr>
        <p:spPr>
          <a:xfrm>
            <a:off x="8053330" y="2699133"/>
            <a:ext cx="290464" cy="323165"/>
          </a:xfrm>
          <a:prstGeom prst="rect">
            <a:avLst/>
          </a:prstGeom>
          <a:noFill/>
        </p:spPr>
        <p:txBody>
          <a:bodyPr wrap="none" rtlCol="0">
            <a:spAutoFit/>
          </a:bodyPr>
          <a:lstStyle/>
          <a:p>
            <a:r>
              <a:rPr lang="en-US" sz="1500" b="1" dirty="0" smtClean="0">
                <a:solidFill>
                  <a:srgbClr val="00B050"/>
                </a:solidFill>
                <a:latin typeface="Arial" pitchFamily="34" charset="0"/>
                <a:cs typeface="Arial" pitchFamily="34" charset="0"/>
              </a:rPr>
              <a:t>≤</a:t>
            </a:r>
            <a:endParaRPr lang="en-US" sz="1500" b="1" dirty="0">
              <a:solidFill>
                <a:srgbClr val="00B05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clrChange>
              <a:clrFrom>
                <a:srgbClr val="FFFFFF"/>
              </a:clrFrom>
              <a:clrTo>
                <a:srgbClr val="FFFFFF">
                  <a:alpha val="0"/>
                </a:srgbClr>
              </a:clrTo>
            </a:clrChange>
          </a:blip>
          <a:srcRect l="1574" t="5695" r="1148" b="7930"/>
          <a:stretch>
            <a:fillRect/>
          </a:stretch>
        </p:blipFill>
        <p:spPr bwMode="auto">
          <a:xfrm>
            <a:off x="299579" y="2389462"/>
            <a:ext cx="8513353" cy="1378497"/>
          </a:xfrm>
          <a:prstGeom prst="rect">
            <a:avLst/>
          </a:prstGeom>
          <a:noFill/>
          <a:ln w="9525">
            <a:noFill/>
            <a:miter lim="800000"/>
            <a:headEnd/>
            <a:tailEnd/>
          </a:ln>
        </p:spPr>
      </p:pic>
      <p:sp>
        <p:nvSpPr>
          <p:cNvPr id="3" name="ZoneTexte 2"/>
          <p:cNvSpPr txBox="1"/>
          <p:nvPr/>
        </p:nvSpPr>
        <p:spPr>
          <a:xfrm>
            <a:off x="647700" y="4695825"/>
            <a:ext cx="3876382" cy="523220"/>
          </a:xfrm>
          <a:prstGeom prst="rect">
            <a:avLst/>
          </a:prstGeom>
          <a:noFill/>
        </p:spPr>
        <p:txBody>
          <a:bodyPr wrap="none" rtlCol="0">
            <a:spAutoFit/>
          </a:bodyPr>
          <a:lstStyle/>
          <a:p>
            <a:r>
              <a:rPr lang="fr-FR" sz="2800" smtClean="0">
                <a:latin typeface="Comic Sans MS" pitchFamily="66" charset="0"/>
              </a:rPr>
              <a:t>!!!!! Blotting: transfert</a:t>
            </a:r>
            <a:endParaRPr lang="fr-FR" sz="280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9739" r="9180"/>
          <a:stretch>
            <a:fillRect/>
          </a:stretch>
        </p:blipFill>
        <p:spPr bwMode="auto">
          <a:xfrm>
            <a:off x="1135116" y="1184527"/>
            <a:ext cx="6858000" cy="3038475"/>
          </a:xfrm>
          <a:prstGeom prst="rect">
            <a:avLst/>
          </a:prstGeom>
          <a:noFill/>
          <a:ln w="9525">
            <a:noFill/>
            <a:miter lim="800000"/>
            <a:headEnd/>
            <a:tailEnd/>
          </a:ln>
        </p:spPr>
      </p:pic>
      <p:sp>
        <p:nvSpPr>
          <p:cNvPr id="3" name="Rectangle 2"/>
          <p:cNvSpPr/>
          <p:nvPr/>
        </p:nvSpPr>
        <p:spPr>
          <a:xfrm>
            <a:off x="898634" y="555210"/>
            <a:ext cx="7315200" cy="646331"/>
          </a:xfrm>
          <a:prstGeom prst="rect">
            <a:avLst/>
          </a:prstGeom>
        </p:spPr>
        <p:txBody>
          <a:bodyPr wrap="square">
            <a:spAutoFit/>
          </a:bodyPr>
          <a:lstStyle/>
          <a:p>
            <a:pPr algn="just"/>
            <a:r>
              <a:rPr lang="fr-FR" dirty="0" smtClean="0">
                <a:latin typeface="Comic Sans MS" pitchFamily="66" charset="0"/>
              </a:rPr>
              <a:t>Une séquence d’ADN particulière peut être mise en évidence par la technique de </a:t>
            </a:r>
            <a:r>
              <a:rPr lang="fr-FR" dirty="0" err="1" smtClean="0">
                <a:latin typeface="Comic Sans MS" pitchFamily="66" charset="0"/>
              </a:rPr>
              <a:t>Southern</a:t>
            </a:r>
            <a:r>
              <a:rPr lang="fr-FR" dirty="0" smtClean="0">
                <a:latin typeface="Comic Sans MS" pitchFamily="66" charset="0"/>
              </a:rPr>
              <a:t>-blot</a:t>
            </a:r>
            <a:endParaRPr lang="en-US" dirty="0">
              <a:latin typeface="Comic Sans MS" pitchFamily="66" charset="0"/>
            </a:endParaRPr>
          </a:p>
        </p:txBody>
      </p:sp>
      <p:sp>
        <p:nvSpPr>
          <p:cNvPr id="4" name="Rectangle 3"/>
          <p:cNvSpPr/>
          <p:nvPr/>
        </p:nvSpPr>
        <p:spPr>
          <a:xfrm>
            <a:off x="551789" y="3982393"/>
            <a:ext cx="8040414" cy="2246769"/>
          </a:xfrm>
          <a:prstGeom prst="rect">
            <a:avLst/>
          </a:prstGeom>
        </p:spPr>
        <p:txBody>
          <a:bodyPr wrap="square">
            <a:spAutoFit/>
          </a:bodyPr>
          <a:lstStyle/>
          <a:p>
            <a:pPr algn="just"/>
            <a:r>
              <a:rPr lang="fr-FR" sz="1400" dirty="0" smtClean="0">
                <a:latin typeface="Comic Sans MS" pitchFamily="66" charset="0"/>
              </a:rPr>
              <a:t>La technique de </a:t>
            </a:r>
            <a:r>
              <a:rPr lang="fr-FR" sz="1400" dirty="0" err="1" smtClean="0">
                <a:latin typeface="Comic Sans MS" pitchFamily="66" charset="0"/>
              </a:rPr>
              <a:t>Southern</a:t>
            </a:r>
            <a:r>
              <a:rPr lang="fr-FR" sz="1400" dirty="0" smtClean="0">
                <a:latin typeface="Comic Sans MS" pitchFamily="66" charset="0"/>
              </a:rPr>
              <a:t> blot permet de détecter la présence de séquences particulières d’ADN. L’ADN chromosomique, très long, est découpé par incubation en présence d’une enzyme de restriction. Les fragments, appelés fragments de restriction, sont séparés par électrophorèse sur gel d’agarose en fonction de leur taille. Ces fragments sont ensuite transférés sur un papier de nitrocellulose, par capillarité. La solution alcaline (basique) permet la dénaturation de l’ADN Les fragments d’ADN sont dénaturés par chauffage du papier. La présence d’une séquence particulière est mise en évidence en incubant le papier dans une solution contenant des sondes de la séquence recherchée, elles aussi dénaturées, et marquées </a:t>
            </a:r>
            <a:r>
              <a:rPr lang="fr-FR" sz="1400" dirty="0" err="1" smtClean="0">
                <a:latin typeface="Comic Sans MS" pitchFamily="66" charset="0"/>
              </a:rPr>
              <a:t>radioactivement</a:t>
            </a:r>
            <a:r>
              <a:rPr lang="fr-FR" sz="1400" dirty="0" smtClean="0">
                <a:latin typeface="Comic Sans MS" pitchFamily="66" charset="0"/>
              </a:rPr>
              <a:t>. La sonde s’hybride avec la séquence sur le filtre. La présence de la radioactivité est révélée par autoradiographie</a:t>
            </a:r>
            <a:endParaRPr lang="en-US" sz="14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1452" t="9743" r="11616" b="10561"/>
          <a:stretch>
            <a:fillRect/>
          </a:stretch>
        </p:blipFill>
        <p:spPr bwMode="auto">
          <a:xfrm>
            <a:off x="508000" y="441396"/>
            <a:ext cx="8113485" cy="592440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blip>
          <a:srcRect l="2709" t="5714" r="4680" b="2857"/>
          <a:stretch>
            <a:fillRect/>
          </a:stretch>
        </p:blipFill>
        <p:spPr bwMode="auto">
          <a:xfrm>
            <a:off x="296378" y="574530"/>
            <a:ext cx="8557333" cy="582627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654" y="432968"/>
            <a:ext cx="7305378" cy="954107"/>
          </a:xfrm>
          <a:prstGeom prst="rect">
            <a:avLst/>
          </a:prstGeom>
        </p:spPr>
        <p:txBody>
          <a:bodyPr wrap="square">
            <a:spAutoFit/>
          </a:bodyPr>
          <a:lstStyle/>
          <a:p>
            <a:pPr algn="ctr"/>
            <a:r>
              <a:rPr lang="fr-FR" sz="2800" dirty="0" smtClean="0">
                <a:latin typeface="Comic Sans MS" pitchFamily="66" charset="0"/>
              </a:rPr>
              <a:t>Hybridation d’ARN sur Membrane </a:t>
            </a:r>
            <a:r>
              <a:rPr lang="fr-FR" sz="2800" dirty="0" err="1" smtClean="0">
                <a:latin typeface="Comic Sans MS" pitchFamily="66" charset="0"/>
              </a:rPr>
              <a:t>Northern</a:t>
            </a:r>
            <a:r>
              <a:rPr lang="fr-FR" sz="2800" dirty="0" smtClean="0">
                <a:latin typeface="Comic Sans MS" pitchFamily="66" charset="0"/>
              </a:rPr>
              <a:t> Blot</a:t>
            </a:r>
            <a:endParaRPr lang="fr-FR" sz="2800" dirty="0">
              <a:latin typeface="Comic Sans MS" pitchFamily="66" charset="0"/>
            </a:endParaRPr>
          </a:p>
        </p:txBody>
      </p:sp>
      <p:sp>
        <p:nvSpPr>
          <p:cNvPr id="3" name="Rectangle 2"/>
          <p:cNvSpPr/>
          <p:nvPr/>
        </p:nvSpPr>
        <p:spPr>
          <a:xfrm>
            <a:off x="704335" y="2013147"/>
            <a:ext cx="4572000" cy="1631216"/>
          </a:xfrm>
          <a:prstGeom prst="rect">
            <a:avLst/>
          </a:prstGeom>
        </p:spPr>
        <p:txBody>
          <a:bodyPr>
            <a:spAutoFit/>
          </a:bodyPr>
          <a:lstStyle/>
          <a:p>
            <a:pPr>
              <a:buFont typeface="Wingdings" pitchFamily="2" charset="2"/>
              <a:buChar char="Ø"/>
            </a:pPr>
            <a:r>
              <a:rPr lang="fr-FR" sz="2000" dirty="0" smtClean="0">
                <a:latin typeface="Comic Sans MS" pitchFamily="66" charset="0"/>
              </a:rPr>
              <a:t> Procédure: </a:t>
            </a:r>
          </a:p>
          <a:p>
            <a:pPr marL="288925" indent="115888">
              <a:buFont typeface="Wingdings" pitchFamily="2" charset="2"/>
              <a:buChar char="ü"/>
            </a:pPr>
            <a:r>
              <a:rPr lang="fr-FR" sz="2000" dirty="0" smtClean="0">
                <a:latin typeface="Comic Sans MS" pitchFamily="66" charset="0"/>
              </a:rPr>
              <a:t>Extraction d’ARN</a:t>
            </a:r>
          </a:p>
          <a:p>
            <a:pPr marL="288925" indent="115888">
              <a:buFont typeface="Wingdings" pitchFamily="2" charset="2"/>
              <a:buChar char="ü"/>
            </a:pPr>
            <a:r>
              <a:rPr lang="fr-FR" sz="2000" dirty="0" smtClean="0">
                <a:latin typeface="Comic Sans MS" pitchFamily="66" charset="0"/>
              </a:rPr>
              <a:t>Electrophorèse</a:t>
            </a:r>
          </a:p>
          <a:p>
            <a:pPr marL="288925" indent="115888">
              <a:buFont typeface="Wingdings" pitchFamily="2" charset="2"/>
              <a:buChar char="ü"/>
            </a:pPr>
            <a:r>
              <a:rPr lang="fr-FR" sz="2000" dirty="0" smtClean="0">
                <a:latin typeface="Comic Sans MS" pitchFamily="66" charset="0"/>
              </a:rPr>
              <a:t>Transfert</a:t>
            </a:r>
          </a:p>
          <a:p>
            <a:pPr marL="288925" indent="115888">
              <a:buFont typeface="Wingdings" pitchFamily="2" charset="2"/>
              <a:buChar char="ü"/>
            </a:pPr>
            <a:r>
              <a:rPr lang="fr-FR" sz="2000" dirty="0" smtClean="0">
                <a:latin typeface="Comic Sans MS" pitchFamily="66" charset="0"/>
              </a:rPr>
              <a:t>Hybridation, lavage, révélation</a:t>
            </a:r>
          </a:p>
        </p:txBody>
      </p:sp>
      <p:sp>
        <p:nvSpPr>
          <p:cNvPr id="4" name="Rectangle 3"/>
          <p:cNvSpPr/>
          <p:nvPr/>
        </p:nvSpPr>
        <p:spPr>
          <a:xfrm>
            <a:off x="704335" y="4142976"/>
            <a:ext cx="7626340" cy="646331"/>
          </a:xfrm>
          <a:prstGeom prst="rect">
            <a:avLst/>
          </a:prstGeom>
        </p:spPr>
        <p:txBody>
          <a:bodyPr wrap="square">
            <a:spAutoFit/>
          </a:bodyPr>
          <a:lstStyle/>
          <a:p>
            <a:pPr>
              <a:buFont typeface="Wingdings" pitchFamily="2" charset="2"/>
              <a:buChar char="Ø"/>
            </a:pPr>
            <a:r>
              <a:rPr lang="fr-FR" dirty="0" smtClean="0"/>
              <a:t> Application:</a:t>
            </a:r>
          </a:p>
          <a:p>
            <a:pPr marL="231775">
              <a:buFont typeface="Wingdings" pitchFamily="2" charset="2"/>
              <a:buChar char="ü"/>
            </a:pPr>
            <a:r>
              <a:rPr lang="fr-FR" dirty="0" smtClean="0"/>
              <a:t>Analyse de l’expression d’un gène (qualitative, quantitative)</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3320" y="2081033"/>
            <a:ext cx="7977352" cy="3170099"/>
          </a:xfrm>
          <a:prstGeom prst="rect">
            <a:avLst/>
          </a:prstGeom>
          <a:noFill/>
        </p:spPr>
        <p:txBody>
          <a:bodyPr wrap="square" rtlCol="0">
            <a:spAutoFit/>
          </a:bodyPr>
          <a:lstStyle/>
          <a:p>
            <a:pPr algn="just">
              <a:lnSpc>
                <a:spcPts val="4000"/>
              </a:lnSpc>
            </a:pPr>
            <a:r>
              <a:rPr lang="en-US" sz="2800" dirty="0" smtClean="0">
                <a:latin typeface="Comic Sans MS" pitchFamily="66" charset="0"/>
                <a:sym typeface="Wingdings"/>
              </a:rPr>
              <a:t> </a:t>
            </a:r>
            <a:r>
              <a:rPr lang="en-US" sz="2800" dirty="0" smtClean="0">
                <a:latin typeface="Comic Sans MS" pitchFamily="66" charset="0"/>
              </a:rPr>
              <a:t>RNA can form many different secondary structures which affect its mobility in an electrical field if it is not maintained in a denatured state. </a:t>
            </a:r>
          </a:p>
          <a:p>
            <a:pPr algn="just">
              <a:lnSpc>
                <a:spcPts val="4000"/>
              </a:lnSpc>
            </a:pPr>
            <a:r>
              <a:rPr lang="en-US" sz="2800" dirty="0" smtClean="0">
                <a:latin typeface="Comic Sans MS" pitchFamily="66" charset="0"/>
                <a:sym typeface="Wingdings"/>
              </a:rPr>
              <a:t> </a:t>
            </a:r>
            <a:r>
              <a:rPr lang="en-US" sz="2800" dirty="0" smtClean="0">
                <a:latin typeface="Comic Sans MS" pitchFamily="66" charset="0"/>
              </a:rPr>
              <a:t>Formaldehyde is used to keep the RNA denatured</a:t>
            </a:r>
            <a:endParaRPr lang="en-US" sz="2800" dirty="0">
              <a:latin typeface="Comic Sans MS" pitchFamily="66" charset="0"/>
            </a:endParaRPr>
          </a:p>
        </p:txBody>
      </p:sp>
      <p:sp>
        <p:nvSpPr>
          <p:cNvPr id="3" name="ZoneTexte 2"/>
          <p:cNvSpPr txBox="1"/>
          <p:nvPr/>
        </p:nvSpPr>
        <p:spPr>
          <a:xfrm>
            <a:off x="856840" y="562308"/>
            <a:ext cx="7427146" cy="56714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lnSpc>
                <a:spcPts val="4000"/>
              </a:lnSpc>
            </a:pPr>
            <a:r>
              <a:rPr lang="fr-FR" sz="2800" dirty="0" smtClean="0">
                <a:latin typeface="Comic Sans MS" pitchFamily="66" charset="0"/>
              </a:rPr>
              <a:t>Electrophorèse sur gel dénaturant?</a:t>
            </a:r>
            <a:endParaRPr lang="fr-FR" sz="28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968" r="17324" b="6477"/>
          <a:stretch>
            <a:fillRect/>
          </a:stretch>
        </p:blipFill>
        <p:spPr bwMode="auto">
          <a:xfrm>
            <a:off x="689811" y="419316"/>
            <a:ext cx="7728154" cy="60130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494" r="10642" b="10285"/>
          <a:stretch>
            <a:fillRect/>
          </a:stretch>
        </p:blipFill>
        <p:spPr bwMode="auto">
          <a:xfrm>
            <a:off x="3171222" y="1028742"/>
            <a:ext cx="3215804" cy="2430043"/>
          </a:xfrm>
          <a:prstGeom prst="rect">
            <a:avLst/>
          </a:prstGeom>
          <a:noFill/>
          <a:ln w="9525">
            <a:noFill/>
            <a:miter lim="800000"/>
            <a:headEnd/>
            <a:tailEnd/>
          </a:ln>
        </p:spPr>
      </p:pic>
      <p:pic>
        <p:nvPicPr>
          <p:cNvPr id="6145" name="Picture 1"/>
          <p:cNvPicPr>
            <a:picLocks noChangeAspect="1" noChangeArrowheads="1"/>
          </p:cNvPicPr>
          <p:nvPr/>
        </p:nvPicPr>
        <p:blipFill>
          <a:blip r:embed="rId3" cstate="print">
            <a:clrChange>
              <a:clrFrom>
                <a:srgbClr val="FFFFFF"/>
              </a:clrFrom>
              <a:clrTo>
                <a:srgbClr val="FFFFFF">
                  <a:alpha val="0"/>
                </a:srgbClr>
              </a:clrTo>
            </a:clrChange>
          </a:blip>
          <a:srcRect t="8861" r="4758" b="4283"/>
          <a:stretch>
            <a:fillRect/>
          </a:stretch>
        </p:blipFill>
        <p:spPr bwMode="auto">
          <a:xfrm>
            <a:off x="3311348" y="3933722"/>
            <a:ext cx="2948349" cy="2523281"/>
          </a:xfrm>
          <a:prstGeom prst="rect">
            <a:avLst/>
          </a:prstGeom>
          <a:noFill/>
          <a:ln w="9525">
            <a:noFill/>
            <a:miter lim="800000"/>
            <a:headEnd/>
            <a:tailEnd/>
          </a:ln>
        </p:spPr>
      </p:pic>
      <p:sp>
        <p:nvSpPr>
          <p:cNvPr id="4" name="ZoneTexte 3"/>
          <p:cNvSpPr txBox="1"/>
          <p:nvPr/>
        </p:nvSpPr>
        <p:spPr>
          <a:xfrm>
            <a:off x="2320743" y="435430"/>
            <a:ext cx="4474302" cy="461665"/>
          </a:xfrm>
          <a:prstGeom prst="rect">
            <a:avLst/>
          </a:prstGeom>
          <a:noFill/>
        </p:spPr>
        <p:txBody>
          <a:bodyPr wrap="none" rtlCol="0">
            <a:spAutoFit/>
          </a:bodyPr>
          <a:lstStyle/>
          <a:p>
            <a:r>
              <a:rPr lang="en-US" sz="2400" dirty="0" smtClean="0">
                <a:solidFill>
                  <a:srgbClr val="C00000"/>
                </a:solidFill>
                <a:latin typeface="Comic Sans MS" pitchFamily="66" charset="0"/>
              </a:rPr>
              <a:t>Applications du Northern blot</a:t>
            </a:r>
            <a:endParaRPr lang="en-US" sz="2400" dirty="0">
              <a:solidFill>
                <a:srgbClr val="C00000"/>
              </a:solidFill>
              <a:latin typeface="Comic Sans MS" pitchFamily="66" charset="0"/>
            </a:endParaRPr>
          </a:p>
        </p:txBody>
      </p:sp>
      <p:sp>
        <p:nvSpPr>
          <p:cNvPr id="5" name="ZoneTexte 4"/>
          <p:cNvSpPr txBox="1"/>
          <p:nvPr/>
        </p:nvSpPr>
        <p:spPr>
          <a:xfrm>
            <a:off x="1375418" y="2169894"/>
            <a:ext cx="1792478" cy="461665"/>
          </a:xfrm>
          <a:prstGeom prst="rect">
            <a:avLst/>
          </a:prstGeom>
          <a:noFill/>
        </p:spPr>
        <p:txBody>
          <a:bodyPr wrap="none" rtlCol="0">
            <a:spAutoFit/>
          </a:bodyPr>
          <a:lstStyle/>
          <a:p>
            <a:r>
              <a:rPr lang="en-US" sz="2400" dirty="0" smtClean="0">
                <a:solidFill>
                  <a:srgbClr val="C00000"/>
                </a:solidFill>
                <a:latin typeface="Comic Sans MS" pitchFamily="66" charset="0"/>
              </a:rPr>
              <a:t>Qualitative</a:t>
            </a:r>
            <a:endParaRPr lang="en-US" sz="2400" dirty="0">
              <a:solidFill>
                <a:srgbClr val="C00000"/>
              </a:solidFill>
              <a:latin typeface="Comic Sans MS" pitchFamily="66" charset="0"/>
            </a:endParaRPr>
          </a:p>
        </p:txBody>
      </p:sp>
      <p:sp>
        <p:nvSpPr>
          <p:cNvPr id="6" name="ZoneTexte 5"/>
          <p:cNvSpPr txBox="1"/>
          <p:nvPr/>
        </p:nvSpPr>
        <p:spPr>
          <a:xfrm>
            <a:off x="1264811" y="5036454"/>
            <a:ext cx="2013693" cy="461665"/>
          </a:xfrm>
          <a:prstGeom prst="rect">
            <a:avLst/>
          </a:prstGeom>
          <a:noFill/>
        </p:spPr>
        <p:txBody>
          <a:bodyPr wrap="none" rtlCol="0">
            <a:spAutoFit/>
          </a:bodyPr>
          <a:lstStyle/>
          <a:p>
            <a:r>
              <a:rPr lang="en-US" sz="2400" dirty="0" smtClean="0">
                <a:solidFill>
                  <a:srgbClr val="C00000"/>
                </a:solidFill>
                <a:latin typeface="Comic Sans MS" pitchFamily="66" charset="0"/>
              </a:rPr>
              <a:t>Quantitative</a:t>
            </a:r>
            <a:endParaRPr lang="en-US" sz="2400" dirty="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305" y="912951"/>
            <a:ext cx="8006216" cy="830997"/>
          </a:xfrm>
          <a:prstGeom prst="rect">
            <a:avLst/>
          </a:prstGeom>
        </p:spPr>
        <p:txBody>
          <a:bodyPr wrap="square">
            <a:spAutoFit/>
          </a:bodyPr>
          <a:lstStyle/>
          <a:p>
            <a:r>
              <a:rPr lang="en-US" sz="1600" dirty="0" smtClean="0">
                <a:solidFill>
                  <a:srgbClr val="FF0000"/>
                </a:solidFill>
                <a:latin typeface="Comic Sans MS" pitchFamily="66" charset="0"/>
                <a:hlinkClick r:id="rId2"/>
              </a:rPr>
              <a:t>http://books.google.dz/books/about/Principes_des_techniques_de_biologie_mol.html?id=woBtjTLCJBMC&amp;redir_esc=y</a:t>
            </a:r>
            <a:endParaRPr lang="en-US" sz="1600" dirty="0" smtClean="0">
              <a:solidFill>
                <a:srgbClr val="FF0000"/>
              </a:solidFill>
              <a:latin typeface="Comic Sans MS" pitchFamily="66" charset="0"/>
            </a:endParaRPr>
          </a:p>
          <a:p>
            <a:endParaRPr lang="en-US" sz="1600" dirty="0">
              <a:solidFill>
                <a:srgbClr val="FF0000"/>
              </a:solidFill>
              <a:latin typeface="Comic Sans MS" pitchFamily="66" charset="0"/>
            </a:endParaRPr>
          </a:p>
        </p:txBody>
      </p:sp>
      <p:pic>
        <p:nvPicPr>
          <p:cNvPr id="1026" name="Picture 2"/>
          <p:cNvPicPr>
            <a:picLocks noChangeAspect="1" noChangeArrowheads="1"/>
          </p:cNvPicPr>
          <p:nvPr/>
        </p:nvPicPr>
        <p:blipFill>
          <a:blip r:embed="rId3" cstate="print"/>
          <a:srcRect l="1450" t="12103" r="33849" b="21429"/>
          <a:stretch>
            <a:fillRect/>
          </a:stretch>
        </p:blipFill>
        <p:spPr bwMode="auto">
          <a:xfrm>
            <a:off x="671778" y="1669135"/>
            <a:ext cx="7790053" cy="44994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0269" y="358038"/>
            <a:ext cx="8334333" cy="1077218"/>
          </a:xfrm>
          <a:prstGeom prst="rect">
            <a:avLst/>
          </a:prstGeom>
          <a:noFill/>
        </p:spPr>
        <p:txBody>
          <a:bodyPr wrap="none" rtlCol="0">
            <a:spAutoFit/>
          </a:bodyPr>
          <a:lstStyle/>
          <a:p>
            <a:pPr algn="ctr"/>
            <a:r>
              <a:rPr lang="fr-FR" sz="3200" dirty="0" smtClean="0">
                <a:solidFill>
                  <a:srgbClr val="C00000"/>
                </a:solidFill>
                <a:latin typeface="Comic Sans MS" pitchFamily="66" charset="0"/>
              </a:rPr>
              <a:t>Pourquoi détecter les acides nucléiques  et</a:t>
            </a:r>
          </a:p>
          <a:p>
            <a:pPr algn="ctr"/>
            <a:r>
              <a:rPr lang="fr-FR" sz="3200" dirty="0" smtClean="0">
                <a:solidFill>
                  <a:srgbClr val="C00000"/>
                </a:solidFill>
                <a:latin typeface="Comic Sans MS" pitchFamily="66" charset="0"/>
              </a:rPr>
              <a:t>mesurer l‘expression des gènes?</a:t>
            </a:r>
            <a:endParaRPr lang="fr-FR" sz="3200" dirty="0">
              <a:solidFill>
                <a:srgbClr val="C00000"/>
              </a:solidFill>
              <a:latin typeface="Comic Sans MS" pitchFamily="66" charset="0"/>
            </a:endParaRPr>
          </a:p>
        </p:txBody>
      </p:sp>
      <p:cxnSp>
        <p:nvCxnSpPr>
          <p:cNvPr id="6" name="Connecteur droit 5"/>
          <p:cNvCxnSpPr/>
          <p:nvPr/>
        </p:nvCxnSpPr>
        <p:spPr>
          <a:xfrm>
            <a:off x="530937" y="1488091"/>
            <a:ext cx="80378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9443" y="2274838"/>
            <a:ext cx="7725103" cy="2308324"/>
          </a:xfrm>
          <a:prstGeom prst="rect">
            <a:avLst/>
          </a:prstGeom>
        </p:spPr>
        <p:txBody>
          <a:bodyPr wrap="square">
            <a:spAutoFit/>
          </a:bodyPr>
          <a:lstStyle/>
          <a:p>
            <a:pPr algn="ctr"/>
            <a:r>
              <a:rPr lang="fr-FR" sz="3600" dirty="0" smtClean="0">
                <a:latin typeface="Comic Sans MS" pitchFamily="66" charset="0"/>
              </a:rPr>
              <a:t>L’étude de l‘expression des gènes permet d’apprécier le statut dans</a:t>
            </a:r>
          </a:p>
          <a:p>
            <a:pPr algn="ctr"/>
            <a:r>
              <a:rPr lang="fr-FR" sz="3600" dirty="0" smtClean="0">
                <a:latin typeface="Comic Sans MS" pitchFamily="66" charset="0"/>
              </a:rPr>
              <a:t>lequel se trouve la cellule et ses réponses fonctionnelles.</a:t>
            </a: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54187" y="373804"/>
            <a:ext cx="6215163" cy="584775"/>
          </a:xfrm>
          <a:prstGeom prst="rect">
            <a:avLst/>
          </a:prstGeom>
          <a:noFill/>
        </p:spPr>
        <p:txBody>
          <a:bodyPr wrap="none" rtlCol="0">
            <a:spAutoFit/>
          </a:bodyPr>
          <a:lstStyle/>
          <a:p>
            <a:r>
              <a:rPr lang="fr-FR" sz="3200" dirty="0" smtClean="0">
                <a:solidFill>
                  <a:srgbClr val="C00000"/>
                </a:solidFill>
                <a:latin typeface="Comic Sans MS" pitchFamily="66" charset="0"/>
              </a:rPr>
              <a:t>Analyser l‘expression des gènes</a:t>
            </a:r>
          </a:p>
        </p:txBody>
      </p:sp>
      <p:cxnSp>
        <p:nvCxnSpPr>
          <p:cNvPr id="6" name="Connecteur droit 5"/>
          <p:cNvCxnSpPr/>
          <p:nvPr/>
        </p:nvCxnSpPr>
        <p:spPr>
          <a:xfrm>
            <a:off x="530937" y="983579"/>
            <a:ext cx="80378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62161" y="1659964"/>
            <a:ext cx="7788161" cy="4201150"/>
          </a:xfrm>
          <a:prstGeom prst="rect">
            <a:avLst/>
          </a:prstGeom>
        </p:spPr>
        <p:txBody>
          <a:bodyPr wrap="square">
            <a:spAutoFit/>
          </a:bodyPr>
          <a:lstStyle/>
          <a:p>
            <a:pPr algn="ctr"/>
            <a:r>
              <a:rPr lang="fr-FR" sz="3600" dirty="0" smtClean="0">
                <a:latin typeface="Comic Sans MS" pitchFamily="66" charset="0"/>
              </a:rPr>
              <a:t>Historiquement, techniques d’hybridation utilisant sondes</a:t>
            </a:r>
          </a:p>
          <a:p>
            <a:pPr algn="ctr">
              <a:spcAft>
                <a:spcPts val="1800"/>
              </a:spcAft>
            </a:pPr>
            <a:r>
              <a:rPr lang="fr-FR" sz="3600" dirty="0" smtClean="0">
                <a:latin typeface="Comic Sans MS" pitchFamily="66" charset="0"/>
              </a:rPr>
              <a:t>(</a:t>
            </a:r>
            <a:r>
              <a:rPr lang="fr-FR" sz="3600" dirty="0" err="1" smtClean="0">
                <a:latin typeface="Comic Sans MS" pitchFamily="66" charset="0"/>
              </a:rPr>
              <a:t>Northern</a:t>
            </a:r>
            <a:r>
              <a:rPr lang="fr-FR" sz="3600" dirty="0" smtClean="0">
                <a:latin typeface="Comic Sans MS" pitchFamily="66" charset="0"/>
              </a:rPr>
              <a:t>-blot, </a:t>
            </a:r>
            <a:r>
              <a:rPr lang="fr-FR" sz="3600" dirty="0" err="1" smtClean="0">
                <a:latin typeface="Comic Sans MS" pitchFamily="66" charset="0"/>
              </a:rPr>
              <a:t>Southern</a:t>
            </a:r>
            <a:r>
              <a:rPr lang="fr-FR" sz="3600" dirty="0" smtClean="0">
                <a:latin typeface="Comic Sans MS" pitchFamily="66" charset="0"/>
              </a:rPr>
              <a:t>-blot)</a:t>
            </a:r>
          </a:p>
          <a:p>
            <a:pPr algn="ctr"/>
            <a:r>
              <a:rPr lang="fr-FR" sz="3600" dirty="0" smtClean="0">
                <a:latin typeface="Comic Sans MS" pitchFamily="66" charset="0"/>
              </a:rPr>
              <a:t>.... Aujourd’hui la Biologie moléculaire moderne repose</a:t>
            </a:r>
          </a:p>
          <a:p>
            <a:pPr algn="ctr"/>
            <a:r>
              <a:rPr lang="fr-FR" sz="3600" dirty="0" smtClean="0">
                <a:latin typeface="Comic Sans MS" pitchFamily="66" charset="0"/>
              </a:rPr>
              <a:t>essentiellement sur la PCR (</a:t>
            </a:r>
            <a:r>
              <a:rPr lang="fr-FR" sz="3600" dirty="0" err="1" smtClean="0">
                <a:latin typeface="Comic Sans MS" pitchFamily="66" charset="0"/>
              </a:rPr>
              <a:t>Polymerase</a:t>
            </a:r>
            <a:r>
              <a:rPr lang="fr-FR" sz="3600" dirty="0" smtClean="0">
                <a:latin typeface="Comic Sans MS" pitchFamily="66" charset="0"/>
              </a:rPr>
              <a:t> Chain </a:t>
            </a:r>
            <a:r>
              <a:rPr lang="fr-FR" sz="3600" dirty="0" err="1" smtClean="0">
                <a:latin typeface="Comic Sans MS" pitchFamily="66" charset="0"/>
              </a:rPr>
              <a:t>Reaction</a:t>
            </a:r>
            <a:r>
              <a:rPr lang="fr-FR" sz="3600" dirty="0" smtClean="0">
                <a:latin typeface="Comic Sans MS" pitchFamily="66" charset="0"/>
              </a:rPr>
              <a:t>)</a:t>
            </a:r>
            <a:endParaRPr lang="fr-FR" sz="36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l="2984" t="2069" r="2755" b="6625"/>
          <a:stretch>
            <a:fillRect/>
          </a:stretch>
        </p:blipFill>
        <p:spPr bwMode="auto">
          <a:xfrm>
            <a:off x="381909" y="662147"/>
            <a:ext cx="8385470" cy="554946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6443" r="41562"/>
          <a:stretch>
            <a:fillRect/>
          </a:stretch>
        </p:blipFill>
        <p:spPr bwMode="auto">
          <a:xfrm rot="16200000">
            <a:off x="1978575" y="3191636"/>
            <a:ext cx="2427838" cy="4177832"/>
          </a:xfrm>
          <a:prstGeom prst="rect">
            <a:avLst/>
          </a:prstGeom>
          <a:noFill/>
          <a:ln w="9525">
            <a:noFill/>
            <a:miter lim="800000"/>
            <a:headEnd/>
            <a:tailEnd/>
          </a:ln>
        </p:spPr>
      </p:pic>
      <p:sp>
        <p:nvSpPr>
          <p:cNvPr id="9" name="ZoneTexte 8"/>
          <p:cNvSpPr txBox="1"/>
          <p:nvPr/>
        </p:nvSpPr>
        <p:spPr>
          <a:xfrm>
            <a:off x="981207" y="373804"/>
            <a:ext cx="7167347" cy="1077218"/>
          </a:xfrm>
          <a:prstGeom prst="rect">
            <a:avLst/>
          </a:prstGeom>
          <a:noFill/>
        </p:spPr>
        <p:txBody>
          <a:bodyPr wrap="none" rtlCol="0">
            <a:spAutoFit/>
          </a:bodyPr>
          <a:lstStyle/>
          <a:p>
            <a:pPr algn="ctr"/>
            <a:r>
              <a:rPr lang="fr-FR" sz="3200" dirty="0" smtClean="0">
                <a:solidFill>
                  <a:srgbClr val="C00000"/>
                </a:solidFill>
                <a:latin typeface="Comic Sans MS" pitchFamily="66" charset="0"/>
              </a:rPr>
              <a:t>Hybridations des Acides Nucléiques:</a:t>
            </a:r>
          </a:p>
          <a:p>
            <a:pPr algn="ctr"/>
            <a:r>
              <a:rPr lang="fr-FR" sz="3200" dirty="0" smtClean="0">
                <a:solidFill>
                  <a:srgbClr val="C00000"/>
                </a:solidFill>
                <a:latin typeface="Comic Sans MS" pitchFamily="66" charset="0"/>
              </a:rPr>
              <a:t>concept de Sondes</a:t>
            </a:r>
          </a:p>
        </p:txBody>
      </p:sp>
      <p:cxnSp>
        <p:nvCxnSpPr>
          <p:cNvPr id="10" name="Connecteur droit 9"/>
          <p:cNvCxnSpPr/>
          <p:nvPr/>
        </p:nvCxnSpPr>
        <p:spPr>
          <a:xfrm>
            <a:off x="530937" y="1472325"/>
            <a:ext cx="803787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964" y="1533836"/>
            <a:ext cx="8198069" cy="2462213"/>
          </a:xfrm>
          <a:prstGeom prst="rect">
            <a:avLst/>
          </a:prstGeom>
        </p:spPr>
        <p:txBody>
          <a:bodyPr wrap="square">
            <a:spAutoFit/>
          </a:bodyPr>
          <a:lstStyle/>
          <a:p>
            <a:pPr algn="just">
              <a:spcAft>
                <a:spcPts val="1200"/>
              </a:spcAft>
              <a:buClr>
                <a:srgbClr val="C00000"/>
              </a:buClr>
              <a:buFont typeface="Wingdings" pitchFamily="2" charset="2"/>
              <a:buChar char="v"/>
            </a:pPr>
            <a:r>
              <a:rPr lang="fr-FR" sz="2400" dirty="0" smtClean="0">
                <a:latin typeface="Comic Sans MS" pitchFamily="66" charset="0"/>
              </a:rPr>
              <a:t> Les sondes sont utilisées pour détecter séquences spécifiques. Une sonde est un ADN </a:t>
            </a:r>
            <a:r>
              <a:rPr lang="fr-FR" sz="2400" dirty="0" err="1" smtClean="0">
                <a:latin typeface="Comic Sans MS" pitchFamily="66" charset="0"/>
              </a:rPr>
              <a:t>mono-brin</a:t>
            </a:r>
            <a:r>
              <a:rPr lang="fr-FR" sz="2400" dirty="0" smtClean="0">
                <a:latin typeface="Comic Sans MS" pitchFamily="66" charset="0"/>
              </a:rPr>
              <a:t> ou ARN, avec une séquence complémentaire à la séquence à détecter.</a:t>
            </a:r>
          </a:p>
          <a:p>
            <a:pPr algn="just">
              <a:spcAft>
                <a:spcPts val="1200"/>
              </a:spcAft>
              <a:buClr>
                <a:srgbClr val="C00000"/>
              </a:buClr>
              <a:buFont typeface="Wingdings" pitchFamily="2" charset="2"/>
              <a:buChar char="v"/>
            </a:pPr>
            <a:r>
              <a:rPr lang="fr-FR" sz="2400" dirty="0" smtClean="0">
                <a:latin typeface="Comic Sans MS" pitchFamily="66" charset="0"/>
              </a:rPr>
              <a:t> En s’hybridant avec sa séquence cible, elle permet de la détecter.</a:t>
            </a:r>
            <a:endParaRPr lang="en-US" sz="2400" dirty="0">
              <a:latin typeface="Comic Sans MS" pitchFamily="66" charset="0"/>
            </a:endParaRPr>
          </a:p>
        </p:txBody>
      </p:sp>
      <p:cxnSp>
        <p:nvCxnSpPr>
          <p:cNvPr id="13" name="Connecteur droit avec flèche 12"/>
          <p:cNvCxnSpPr>
            <a:stCxn id="15" idx="1"/>
          </p:cNvCxnSpPr>
          <p:nvPr/>
        </p:nvCxnSpPr>
        <p:spPr>
          <a:xfrm flipH="1">
            <a:off x="4966138" y="6080592"/>
            <a:ext cx="819780" cy="99490"/>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785918" y="5880537"/>
            <a:ext cx="3049233" cy="400110"/>
          </a:xfrm>
          <a:prstGeom prst="rect">
            <a:avLst/>
          </a:prstGeom>
          <a:noFill/>
        </p:spPr>
        <p:txBody>
          <a:bodyPr wrap="none" rtlCol="0">
            <a:spAutoFit/>
          </a:bodyPr>
          <a:lstStyle/>
          <a:p>
            <a:r>
              <a:rPr lang="fr-FR" sz="2000" dirty="0" smtClean="0">
                <a:latin typeface="Comic Sans MS" pitchFamily="66" charset="0"/>
              </a:rPr>
              <a:t>Brin d’ADN/ARN étudié</a:t>
            </a:r>
            <a:endParaRPr lang="fr-FR" sz="2000" dirty="0">
              <a:latin typeface="Comic Sans MS" pitchFamily="66" charset="0"/>
            </a:endParaRPr>
          </a:p>
        </p:txBody>
      </p:sp>
      <p:cxnSp>
        <p:nvCxnSpPr>
          <p:cNvPr id="16" name="Connecteur droit avec flèche 15"/>
          <p:cNvCxnSpPr>
            <a:stCxn id="21" idx="1"/>
          </p:cNvCxnSpPr>
          <p:nvPr/>
        </p:nvCxnSpPr>
        <p:spPr>
          <a:xfrm flipH="1">
            <a:off x="4160500" y="4798331"/>
            <a:ext cx="1651694" cy="131024"/>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5812194" y="4598276"/>
            <a:ext cx="923651" cy="400110"/>
          </a:xfrm>
          <a:prstGeom prst="rect">
            <a:avLst/>
          </a:prstGeom>
          <a:noFill/>
        </p:spPr>
        <p:txBody>
          <a:bodyPr wrap="none" rtlCol="0">
            <a:spAutoFit/>
          </a:bodyPr>
          <a:lstStyle/>
          <a:p>
            <a:r>
              <a:rPr lang="fr-FR" sz="2000" dirty="0" smtClean="0">
                <a:latin typeface="Comic Sans MS" pitchFamily="66" charset="0"/>
              </a:rPr>
              <a:t>Sonde</a:t>
            </a:r>
            <a:endParaRPr lang="fr-FR" sz="20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l="1938" t="1517" r="2511" b="8871"/>
          <a:stretch>
            <a:fillRect/>
          </a:stretch>
        </p:blipFill>
        <p:spPr bwMode="auto">
          <a:xfrm>
            <a:off x="710247" y="539208"/>
            <a:ext cx="7708739" cy="4583575"/>
          </a:xfrm>
          <a:prstGeom prst="rect">
            <a:avLst/>
          </a:prstGeom>
          <a:noFill/>
          <a:ln w="9525">
            <a:noFill/>
            <a:miter lim="800000"/>
            <a:headEnd/>
            <a:tailEnd/>
          </a:ln>
        </p:spPr>
      </p:pic>
      <p:sp>
        <p:nvSpPr>
          <p:cNvPr id="16385" name="Rectangle 1"/>
          <p:cNvSpPr>
            <a:spLocks noChangeArrowheads="1"/>
          </p:cNvSpPr>
          <p:nvPr/>
        </p:nvSpPr>
        <p:spPr bwMode="auto">
          <a:xfrm>
            <a:off x="867104" y="5499157"/>
            <a:ext cx="7394027"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rgbClr val="303A6B"/>
                </a:solidFill>
                <a:effectLst/>
                <a:latin typeface="Comic Sans MS" pitchFamily="66" charset="0"/>
                <a:cs typeface="Arial" pitchFamily="34" charset="0"/>
              </a:rPr>
              <a:t>Ex. de </a:t>
            </a:r>
            <a:r>
              <a:rPr kumimoji="0" lang="fr-FR" sz="1600" b="1" i="0" u="none" strike="noStrike" cap="none" normalizeH="0" baseline="0" dirty="0" err="1" smtClean="0">
                <a:ln>
                  <a:noFill/>
                </a:ln>
                <a:solidFill>
                  <a:srgbClr val="303A6B"/>
                </a:solidFill>
                <a:effectLst/>
                <a:latin typeface="Comic Sans MS" pitchFamily="66" charset="0"/>
                <a:cs typeface="Arial" pitchFamily="34" charset="0"/>
              </a:rPr>
              <a:t>fluorophores</a:t>
            </a:r>
            <a:r>
              <a:rPr kumimoji="0" lang="fr-FR" sz="1600" b="1" i="0" u="none" strike="noStrike" cap="none" normalizeH="0" baseline="0" dirty="0" smtClean="0">
                <a:ln>
                  <a:noFill/>
                </a:ln>
                <a:solidFill>
                  <a:srgbClr val="303A6B"/>
                </a:solidFill>
                <a:effectLst/>
                <a:latin typeface="Comic Sans MS" pitchFamily="66"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600" i="0" u="none" strike="noStrike" cap="none" normalizeH="0" baseline="0" dirty="0" smtClean="0">
                <a:ln>
                  <a:noFill/>
                </a:ln>
                <a:solidFill>
                  <a:srgbClr val="303A6B"/>
                </a:solidFill>
                <a:effectLst/>
                <a:latin typeface="Comic Sans MS" pitchFamily="66" charset="0"/>
                <a:cs typeface="Arial" pitchFamily="34" charset="0"/>
              </a:rPr>
              <a:t> La </a:t>
            </a:r>
            <a:r>
              <a:rPr kumimoji="0" lang="fr-FR" sz="1600" i="0" u="none" strike="noStrike" cap="none" normalizeH="0" baseline="0" dirty="0" err="1" smtClean="0">
                <a:ln>
                  <a:noFill/>
                </a:ln>
                <a:solidFill>
                  <a:srgbClr val="303A6B"/>
                </a:solidFill>
                <a:effectLst/>
                <a:latin typeface="Comic Sans MS" pitchFamily="66" charset="0"/>
                <a:cs typeface="Arial" pitchFamily="34" charset="0"/>
              </a:rPr>
              <a:t>Fluorescéïne</a:t>
            </a:r>
            <a:r>
              <a:rPr kumimoji="0" lang="fr-FR" sz="1600" i="0" u="none" strike="noStrike" cap="none" normalizeH="0" baseline="0" dirty="0" smtClean="0">
                <a:ln>
                  <a:noFill/>
                </a:ln>
                <a:solidFill>
                  <a:srgbClr val="303A6B"/>
                </a:solidFill>
                <a:effectLst/>
                <a:latin typeface="Comic Sans MS" pitchFamily="66" charset="0"/>
                <a:cs typeface="Arial" pitchFamily="34" charset="0"/>
              </a:rPr>
              <a:t>, Le Vert Oregon, La Rhodamine,</a:t>
            </a:r>
            <a:r>
              <a:rPr lang="fr-FR" sz="1600" dirty="0" smtClean="0">
                <a:solidFill>
                  <a:srgbClr val="303A6B"/>
                </a:solidFill>
                <a:latin typeface="Comic Sans MS" pitchFamily="66" charset="0"/>
                <a:cs typeface="Arial" pitchFamily="34" charset="0"/>
              </a:rPr>
              <a:t> </a:t>
            </a:r>
            <a:r>
              <a:rPr kumimoji="0" lang="fr-FR" sz="1600" i="0" u="none" strike="noStrike" cap="none" normalizeH="0" baseline="0" dirty="0" smtClean="0">
                <a:ln>
                  <a:noFill/>
                </a:ln>
                <a:solidFill>
                  <a:srgbClr val="303A6B"/>
                </a:solidFill>
                <a:effectLst/>
                <a:latin typeface="Comic Sans MS" pitchFamily="66" charset="0"/>
                <a:cs typeface="Arial" pitchFamily="34" charset="0"/>
              </a:rPr>
              <a:t>Le Rouge Texas, Le </a:t>
            </a:r>
            <a:r>
              <a:rPr kumimoji="0" lang="fr-FR" sz="1600" i="0" u="none" strike="noStrike" cap="none" normalizeH="0" baseline="0" dirty="0" err="1" smtClean="0">
                <a:ln>
                  <a:noFill/>
                </a:ln>
                <a:solidFill>
                  <a:srgbClr val="303A6B"/>
                </a:solidFill>
                <a:effectLst/>
                <a:latin typeface="Comic Sans MS" pitchFamily="66" charset="0"/>
                <a:cs typeface="Arial" pitchFamily="34" charset="0"/>
              </a:rPr>
              <a:t>Bodipy</a:t>
            </a:r>
            <a:r>
              <a:rPr kumimoji="0" lang="fr-FR" sz="1600" i="0" u="none" strike="noStrike" cap="none" normalizeH="0" baseline="0" dirty="0" smtClean="0">
                <a:ln>
                  <a:noFill/>
                </a:ln>
                <a:solidFill>
                  <a:srgbClr val="303A6B"/>
                </a:solidFill>
                <a:effectLst/>
                <a:latin typeface="Comic Sans MS" pitchFamily="66" charset="0"/>
                <a:cs typeface="Arial" pitchFamily="34" charset="0"/>
              </a:rPr>
              <a:t>, La </a:t>
            </a:r>
            <a:r>
              <a:rPr kumimoji="0" lang="fr-FR" sz="1600" i="0" u="none" strike="noStrike" cap="none" normalizeH="0" baseline="0" dirty="0" err="1" smtClean="0">
                <a:ln>
                  <a:noFill/>
                </a:ln>
                <a:solidFill>
                  <a:srgbClr val="303A6B"/>
                </a:solidFill>
                <a:effectLst/>
                <a:latin typeface="Comic Sans MS" pitchFamily="66" charset="0"/>
                <a:cs typeface="Arial" pitchFamily="34" charset="0"/>
              </a:rPr>
              <a:t>Cyanine</a:t>
            </a:r>
            <a:r>
              <a:rPr kumimoji="0" lang="fr-FR" sz="1600" i="0" u="none" strike="noStrike" cap="none" normalizeH="0" baseline="0" dirty="0" smtClean="0">
                <a:ln>
                  <a:noFill/>
                </a:ln>
                <a:solidFill>
                  <a:srgbClr val="303A6B"/>
                </a:solidFill>
                <a:effectLst/>
                <a:latin typeface="Comic Sans MS" pitchFamily="66" charset="0"/>
                <a:cs typeface="Arial" pitchFamily="34" charset="0"/>
              </a:rPr>
              <a:t> et ses dérivés (</a:t>
            </a:r>
            <a:r>
              <a:rPr kumimoji="0" lang="fr-FR" sz="1600" i="0" u="none" strike="noStrike" cap="none" normalizeH="0" baseline="0" dirty="0" err="1" smtClean="0">
                <a:ln>
                  <a:noFill/>
                </a:ln>
                <a:solidFill>
                  <a:srgbClr val="303A6B"/>
                </a:solidFill>
                <a:effectLst/>
                <a:latin typeface="Comic Sans MS" pitchFamily="66" charset="0"/>
                <a:cs typeface="Arial" pitchFamily="34" charset="0"/>
              </a:rPr>
              <a:t>Cy</a:t>
            </a:r>
            <a:r>
              <a:rPr kumimoji="0" lang="fr-FR" sz="1600" i="0" u="none" strike="noStrike" cap="none" normalizeH="0" baseline="0" dirty="0" smtClean="0">
                <a:ln>
                  <a:noFill/>
                </a:ln>
                <a:solidFill>
                  <a:srgbClr val="303A6B"/>
                </a:solidFill>
                <a:effectLst/>
                <a:latin typeface="Comic Sans MS" pitchFamily="66" charset="0"/>
                <a:cs typeface="Arial" pitchFamily="34" charset="0"/>
              </a:rPr>
              <a:t> 3.5) </a:t>
            </a:r>
            <a:endParaRPr kumimoji="0" lang="fr-FR" sz="16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l="3720" t="1462" r="3027" b="5952"/>
          <a:stretch>
            <a:fillRect/>
          </a:stretch>
        </p:blipFill>
        <p:spPr bwMode="auto">
          <a:xfrm>
            <a:off x="706056" y="613458"/>
            <a:ext cx="7789762" cy="537065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665" y="308819"/>
            <a:ext cx="8261130" cy="6201698"/>
          </a:xfrm>
          <a:prstGeom prst="rect">
            <a:avLst/>
          </a:prstGeom>
        </p:spPr>
        <p:txBody>
          <a:bodyPr wrap="square">
            <a:spAutoFit/>
          </a:bodyPr>
          <a:lstStyle/>
          <a:p>
            <a:pPr algn="ctr"/>
            <a:r>
              <a:rPr lang="en-US" sz="2800" dirty="0" smtClean="0">
                <a:solidFill>
                  <a:srgbClr val="C00000"/>
                </a:solidFill>
                <a:latin typeface="Comic Sans MS" pitchFamily="66" charset="0"/>
              </a:rPr>
              <a:t>Types de </a:t>
            </a:r>
            <a:r>
              <a:rPr lang="en-US" sz="2800" dirty="0" err="1" smtClean="0">
                <a:solidFill>
                  <a:srgbClr val="C00000"/>
                </a:solidFill>
                <a:latin typeface="Comic Sans MS" pitchFamily="66" charset="0"/>
              </a:rPr>
              <a:t>sondes</a:t>
            </a:r>
            <a:endParaRPr lang="en-US" sz="2800" dirty="0" smtClean="0">
              <a:solidFill>
                <a:srgbClr val="C00000"/>
              </a:solidFill>
              <a:latin typeface="Comic Sans MS" pitchFamily="66" charset="0"/>
            </a:endParaRPr>
          </a:p>
          <a:p>
            <a:pPr algn="just">
              <a:spcAft>
                <a:spcPts val="600"/>
              </a:spcAft>
              <a:buFont typeface="Wingdings" pitchFamily="2" charset="2"/>
              <a:buChar char="v"/>
            </a:pPr>
            <a:r>
              <a:rPr lang="fr-FR" sz="2000" dirty="0" smtClean="0">
                <a:latin typeface="Comic Sans MS" pitchFamily="66" charset="0"/>
              </a:rPr>
              <a:t> sonde génomique: fragment obtenu par coupure de l’ADN génomique.</a:t>
            </a:r>
          </a:p>
          <a:p>
            <a:pPr algn="just">
              <a:spcAft>
                <a:spcPts val="600"/>
              </a:spcAft>
              <a:buFont typeface="Wingdings" pitchFamily="2" charset="2"/>
              <a:buChar char="v"/>
            </a:pPr>
            <a:r>
              <a:rPr lang="fr-FR" sz="2000" dirty="0" smtClean="0">
                <a:latin typeface="Comic Sans MS" pitchFamily="66" charset="0"/>
              </a:rPr>
              <a:t> sonde </a:t>
            </a:r>
            <a:r>
              <a:rPr lang="fr-FR" sz="2000" dirty="0" err="1" smtClean="0">
                <a:latin typeface="Comic Sans MS" pitchFamily="66" charset="0"/>
              </a:rPr>
              <a:t>ADNc</a:t>
            </a:r>
            <a:r>
              <a:rPr lang="fr-FR" sz="2000" dirty="0" smtClean="0">
                <a:latin typeface="Comic Sans MS" pitchFamily="66" charset="0"/>
              </a:rPr>
              <a:t> : sonde ADN obtenue par transcription réverse d ’un </a:t>
            </a:r>
            <a:r>
              <a:rPr lang="fr-FR" sz="2000" dirty="0" err="1" smtClean="0">
                <a:latin typeface="Comic Sans MS" pitchFamily="66" charset="0"/>
              </a:rPr>
              <a:t>ARNm</a:t>
            </a:r>
            <a:r>
              <a:rPr lang="fr-FR" sz="2000" dirty="0" smtClean="0">
                <a:latin typeface="Comic Sans MS" pitchFamily="66" charset="0"/>
              </a:rPr>
              <a:t> messager (= séquence codante).</a:t>
            </a:r>
          </a:p>
          <a:p>
            <a:pPr algn="just">
              <a:buFont typeface="Wingdings" pitchFamily="2" charset="2"/>
              <a:buChar char="v"/>
            </a:pPr>
            <a:r>
              <a:rPr lang="fr-FR" sz="2000" dirty="0" smtClean="0">
                <a:latin typeface="Comic Sans MS" pitchFamily="66" charset="0"/>
              </a:rPr>
              <a:t> sonde </a:t>
            </a:r>
            <a:r>
              <a:rPr lang="fr-FR" sz="2000" dirty="0" err="1" smtClean="0">
                <a:latin typeface="Comic Sans MS" pitchFamily="66" charset="0"/>
              </a:rPr>
              <a:t>oligonucléotides</a:t>
            </a:r>
            <a:r>
              <a:rPr lang="fr-FR" sz="2000" dirty="0" smtClean="0">
                <a:latin typeface="Comic Sans MS" pitchFamily="66" charset="0"/>
              </a:rPr>
              <a:t> : ADN (ou ARN) simple brin de 18 à 50 nucléotides synthétisé chimiquement.</a:t>
            </a:r>
          </a:p>
          <a:p>
            <a:pPr algn="just">
              <a:buFont typeface="Wingdings" pitchFamily="2" charset="2"/>
              <a:buChar char="v"/>
            </a:pPr>
            <a:endParaRPr lang="en-US" sz="2000" dirty="0" smtClean="0">
              <a:latin typeface="Comic Sans MS" pitchFamily="66" charset="0"/>
            </a:endParaRPr>
          </a:p>
          <a:p>
            <a:pPr algn="ctr"/>
            <a:r>
              <a:rPr lang="fr-FR" sz="2800" dirty="0" smtClean="0">
                <a:solidFill>
                  <a:srgbClr val="C00000"/>
                </a:solidFill>
                <a:latin typeface="Comic Sans MS" pitchFamily="66" charset="0"/>
              </a:rPr>
              <a:t>Facteurs ayant une influence sur l’hybridation</a:t>
            </a:r>
          </a:p>
          <a:p>
            <a:pPr algn="just">
              <a:spcAft>
                <a:spcPts val="600"/>
              </a:spcAft>
              <a:buFont typeface="Wingdings" pitchFamily="2" charset="2"/>
              <a:buChar char="v"/>
            </a:pPr>
            <a:r>
              <a:rPr lang="fr-FR" dirty="0" smtClean="0">
                <a:latin typeface="Comic Sans MS" pitchFamily="66" charset="0"/>
              </a:rPr>
              <a:t> </a:t>
            </a:r>
            <a:r>
              <a:rPr lang="fr-FR" sz="2000" dirty="0" smtClean="0">
                <a:latin typeface="Comic Sans MS" pitchFamily="66" charset="0"/>
              </a:rPr>
              <a:t>la température: la température optimale d’hybridation est en général inférieure au Tm de la sonde.</a:t>
            </a:r>
          </a:p>
          <a:p>
            <a:pPr algn="just">
              <a:spcAft>
                <a:spcPts val="600"/>
              </a:spcAft>
              <a:buFont typeface="Wingdings" pitchFamily="2" charset="2"/>
              <a:buChar char="v"/>
            </a:pPr>
            <a:r>
              <a:rPr lang="fr-FR" sz="2000" dirty="0" smtClean="0">
                <a:latin typeface="Comic Sans MS" pitchFamily="66" charset="0"/>
              </a:rPr>
              <a:t> la taille des fragments ou des sondes.</a:t>
            </a:r>
          </a:p>
          <a:p>
            <a:pPr algn="just">
              <a:spcAft>
                <a:spcPts val="600"/>
              </a:spcAft>
              <a:buFont typeface="Wingdings" pitchFamily="2" charset="2"/>
              <a:buChar char="v"/>
            </a:pPr>
            <a:r>
              <a:rPr lang="fr-FR" sz="2000" dirty="0" smtClean="0">
                <a:latin typeface="Comic Sans MS" pitchFamily="66" charset="0"/>
              </a:rPr>
              <a:t> la force ionique: l’hybridation est accélérée en forte concentration saline.</a:t>
            </a:r>
          </a:p>
          <a:p>
            <a:pPr algn="just">
              <a:buFont typeface="Wingdings" pitchFamily="2" charset="2"/>
              <a:buChar char="v"/>
            </a:pPr>
            <a:r>
              <a:rPr lang="fr-FR" sz="2000" dirty="0" smtClean="0">
                <a:latin typeface="Comic Sans MS" pitchFamily="66" charset="0"/>
              </a:rPr>
              <a:t> la nature des hybrides : la stabilité des hybrides (des plus stables aux moins stables est la suivante: ARN/ARN </a:t>
            </a:r>
            <a:r>
              <a:rPr lang="fr-FR" sz="2800" dirty="0" smtClean="0">
                <a:solidFill>
                  <a:srgbClr val="C00000"/>
                </a:solidFill>
                <a:latin typeface="Comic Sans MS" pitchFamily="66" charset="0"/>
              </a:rPr>
              <a:t>&gt; </a:t>
            </a:r>
            <a:r>
              <a:rPr lang="fr-FR" sz="2000" dirty="0" smtClean="0">
                <a:latin typeface="Comic Sans MS" pitchFamily="66" charset="0"/>
              </a:rPr>
              <a:t>ARN/ADN </a:t>
            </a:r>
            <a:r>
              <a:rPr lang="fr-FR" sz="2800" dirty="0" smtClean="0">
                <a:solidFill>
                  <a:srgbClr val="C00000"/>
                </a:solidFill>
                <a:latin typeface="Comic Sans MS" pitchFamily="66" charset="0"/>
              </a:rPr>
              <a:t>&gt;</a:t>
            </a:r>
            <a:r>
              <a:rPr lang="fr-FR" sz="2800" dirty="0" smtClean="0">
                <a:latin typeface="Comic Sans MS" pitchFamily="66" charset="0"/>
              </a:rPr>
              <a:t> </a:t>
            </a:r>
            <a:r>
              <a:rPr lang="fr-FR" sz="2000" dirty="0" smtClean="0">
                <a:latin typeface="Comic Sans MS" pitchFamily="66" charset="0"/>
              </a:rPr>
              <a:t>ADN/ADN.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124" y="459537"/>
            <a:ext cx="7896226" cy="2754600"/>
          </a:xfrm>
          <a:prstGeom prst="rect">
            <a:avLst/>
          </a:prstGeom>
        </p:spPr>
        <p:txBody>
          <a:bodyPr wrap="square">
            <a:spAutoFit/>
          </a:bodyPr>
          <a:lstStyle/>
          <a:p>
            <a:pPr algn="ctr">
              <a:spcAft>
                <a:spcPts val="1800"/>
              </a:spcAft>
            </a:pPr>
            <a:r>
              <a:rPr lang="fr-FR" b="1" dirty="0" smtClean="0">
                <a:solidFill>
                  <a:srgbClr val="C00000"/>
                </a:solidFill>
                <a:latin typeface="Comic Sans MS" pitchFamily="66" charset="0"/>
              </a:rPr>
              <a:t>La température de fusion de l’ADN Tm (</a:t>
            </a:r>
            <a:r>
              <a:rPr lang="fr-FR" b="1" dirty="0" err="1" smtClean="0">
                <a:solidFill>
                  <a:srgbClr val="C00000"/>
                </a:solidFill>
                <a:latin typeface="Comic Sans MS" pitchFamily="66" charset="0"/>
              </a:rPr>
              <a:t>melting</a:t>
            </a:r>
            <a:r>
              <a:rPr lang="fr-FR" b="1" dirty="0" smtClean="0">
                <a:solidFill>
                  <a:srgbClr val="C00000"/>
                </a:solidFill>
                <a:latin typeface="Comic Sans MS" pitchFamily="66" charset="0"/>
              </a:rPr>
              <a:t> Température):</a:t>
            </a:r>
            <a:r>
              <a:rPr lang="fr-FR" b="1" dirty="0" smtClean="0">
                <a:latin typeface="Comic Sans MS" pitchFamily="66" charset="0"/>
              </a:rPr>
              <a:t> </a:t>
            </a:r>
          </a:p>
          <a:p>
            <a:pPr algn="just">
              <a:spcAft>
                <a:spcPts val="600"/>
              </a:spcAft>
              <a:buFont typeface="Wingdings" pitchFamily="2" charset="2"/>
              <a:buChar char="§"/>
            </a:pPr>
            <a:r>
              <a:rPr lang="fr-FR" dirty="0" smtClean="0">
                <a:latin typeface="Comic Sans MS" pitchFamily="66" charset="0"/>
              </a:rPr>
              <a:t> </a:t>
            </a:r>
            <a:r>
              <a:rPr lang="fr-FR" sz="1600" dirty="0" smtClean="0">
                <a:latin typeface="Comic Sans MS" pitchFamily="66" charset="0"/>
              </a:rPr>
              <a:t>C’est une température, appelée également Température de demi dénaturation (Tm) qui correspond à l’ouverture ou au déroulement de 50% de la chaîne de l’ADN chauffé. </a:t>
            </a:r>
          </a:p>
          <a:p>
            <a:pPr algn="just">
              <a:spcAft>
                <a:spcPts val="600"/>
              </a:spcAft>
              <a:buFont typeface="Wingdings" pitchFamily="2" charset="2"/>
              <a:buChar char="§"/>
            </a:pPr>
            <a:r>
              <a:rPr lang="fr-FR" sz="1600" dirty="0" smtClean="0">
                <a:latin typeface="Comic Sans MS" pitchFamily="66" charset="0"/>
              </a:rPr>
              <a:t> C'est l'effet </a:t>
            </a:r>
            <a:r>
              <a:rPr lang="fr-FR" sz="1600" dirty="0" err="1" smtClean="0">
                <a:latin typeface="Comic Sans MS" pitchFamily="66" charset="0"/>
              </a:rPr>
              <a:t>hyperchromique</a:t>
            </a:r>
            <a:r>
              <a:rPr lang="fr-FR" sz="1600" dirty="0" smtClean="0">
                <a:latin typeface="Comic Sans MS" pitchFamily="66" charset="0"/>
              </a:rPr>
              <a:t> qui correspond à la rupture des liaisons hydrogènes (liaisons faibles) et la séparation des 2 chaînes entraînant une augmentation dans l'absorption d'U.V de 40% à 260 nm. </a:t>
            </a:r>
          </a:p>
          <a:p>
            <a:pPr algn="just">
              <a:buFont typeface="Wingdings" pitchFamily="2" charset="2"/>
              <a:buChar char="§"/>
            </a:pPr>
            <a:r>
              <a:rPr lang="fr-FR" sz="1600" dirty="0" smtClean="0">
                <a:latin typeface="Comic Sans MS" pitchFamily="66" charset="0"/>
              </a:rPr>
              <a:t> La valeur de Tm des ADN est une fonction linéaire du pourcentage de (G + C) de l'ADN</a:t>
            </a:r>
            <a:endParaRPr lang="en-US" sz="1600" dirty="0">
              <a:latin typeface="Comic Sans MS" pitchFamily="66" charset="0"/>
            </a:endParaRPr>
          </a:p>
        </p:txBody>
      </p:sp>
      <p:pic>
        <p:nvPicPr>
          <p:cNvPr id="2049" name="Picture 1"/>
          <p:cNvPicPr>
            <a:picLocks noChangeAspect="1" noChangeArrowheads="1"/>
          </p:cNvPicPr>
          <p:nvPr/>
        </p:nvPicPr>
        <p:blipFill>
          <a:blip r:embed="rId2" cstate="print">
            <a:clrChange>
              <a:clrFrom>
                <a:srgbClr val="FEFEFE"/>
              </a:clrFrom>
              <a:clrTo>
                <a:srgbClr val="FEFEFE">
                  <a:alpha val="0"/>
                </a:srgbClr>
              </a:clrTo>
            </a:clrChange>
          </a:blip>
          <a:srcRect l="6032" t="2679" r="9062" b="4420"/>
          <a:stretch>
            <a:fillRect/>
          </a:stretch>
        </p:blipFill>
        <p:spPr bwMode="auto">
          <a:xfrm>
            <a:off x="2432649" y="2942382"/>
            <a:ext cx="4244195" cy="3492924"/>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2397</TotalTime>
  <Words>626</Words>
  <Application>Microsoft Office PowerPoint</Application>
  <PresentationFormat>Affichage à l'écran (4:3)</PresentationFormat>
  <Paragraphs>57</Paragraphs>
  <Slides>19</Slides>
  <Notes>1</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Aspect</vt:lpstr>
      <vt:lpstr>Techniques d’Analyse Moléculaire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Djida</dc:creator>
  <cp:lastModifiedBy>Djida</cp:lastModifiedBy>
  <cp:revision>256</cp:revision>
  <dcterms:created xsi:type="dcterms:W3CDTF">2014-02-03T17:24:17Z</dcterms:created>
  <dcterms:modified xsi:type="dcterms:W3CDTF">2014-03-04T07:07:50Z</dcterms:modified>
</cp:coreProperties>
</file>