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59" r:id="rId6"/>
    <p:sldId id="260" r:id="rId7"/>
    <p:sldId id="261" r:id="rId8"/>
    <p:sldId id="274" r:id="rId9"/>
    <p:sldId id="262" r:id="rId10"/>
    <p:sldId id="273" r:id="rId11"/>
    <p:sldId id="263" r:id="rId12"/>
    <p:sldId id="275" r:id="rId13"/>
    <p:sldId id="264" r:id="rId14"/>
    <p:sldId id="276" r:id="rId15"/>
    <p:sldId id="265" r:id="rId16"/>
    <p:sldId id="266" r:id="rId17"/>
    <p:sldId id="278" r:id="rId18"/>
    <p:sldId id="280" r:id="rId19"/>
    <p:sldId id="277" r:id="rId20"/>
    <p:sldId id="268" r:id="rId21"/>
    <p:sldId id="279"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B9E7ABB7-932E-4915-BCEA-F7DD185FE0EC}" type="datetimeFigureOut">
              <a:rPr lang="fr-FR" smtClean="0"/>
              <a:t>10/12/2023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046ACA-BA22-4D8D-B6EE-0FE5EBFEBDDC}"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53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9E7ABB7-932E-4915-BCEA-F7DD185FE0EC}" type="datetimeFigureOut">
              <a:rPr lang="fr-FR" smtClean="0"/>
              <a:t>10/12/2023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328627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9E7ABB7-932E-4915-BCEA-F7DD185FE0EC}" type="datetimeFigureOut">
              <a:rPr lang="fr-FR" smtClean="0"/>
              <a:t>10/12/2023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046ACA-BA22-4D8D-B6EE-0FE5EBFEBDDC}"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75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9E7ABB7-932E-4915-BCEA-F7DD185FE0EC}" type="datetimeFigureOut">
              <a:rPr lang="fr-FR" smtClean="0"/>
              <a:t>10/12/2023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93925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9E7ABB7-932E-4915-BCEA-F7DD185FE0EC}" type="datetimeFigureOut">
              <a:rPr lang="fr-FR" smtClean="0"/>
              <a:t>10/12/2023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046ACA-BA22-4D8D-B6EE-0FE5EBFEBDDC}"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72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9E7ABB7-932E-4915-BCEA-F7DD185FE0EC}" type="datetimeFigureOut">
              <a:rPr lang="fr-FR" smtClean="0"/>
              <a:t>10/12/2023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205446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9E7ABB7-932E-4915-BCEA-F7DD185FE0EC}" type="datetimeFigureOut">
              <a:rPr lang="fr-FR" smtClean="0"/>
              <a:t>10/12/2023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19728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9E7ABB7-932E-4915-BCEA-F7DD185FE0EC}" type="datetimeFigureOut">
              <a:rPr lang="fr-FR" smtClean="0"/>
              <a:t>10/12/2023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268238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7ABB7-932E-4915-BCEA-F7DD185FE0EC}" type="datetimeFigureOut">
              <a:rPr lang="fr-FR" smtClean="0"/>
              <a:t>10/12/2023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24517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9E7ABB7-932E-4915-BCEA-F7DD185FE0EC}" type="datetimeFigureOut">
              <a:rPr lang="fr-FR" smtClean="0"/>
              <a:t>10/12/2023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046ACA-BA22-4D8D-B6EE-0FE5EBFEBDDC}" type="slidenum">
              <a:rPr lang="fr-FR" smtClean="0"/>
              <a:t>‹N°›</a:t>
            </a:fld>
            <a:endParaRPr lang="fr-FR"/>
          </a:p>
        </p:txBody>
      </p:sp>
    </p:spTree>
    <p:extLst>
      <p:ext uri="{BB962C8B-B14F-4D97-AF65-F5344CB8AC3E}">
        <p14:creationId xmlns:p14="http://schemas.microsoft.com/office/powerpoint/2010/main" val="299861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9E7ABB7-932E-4915-BCEA-F7DD185FE0EC}" type="datetimeFigureOut">
              <a:rPr lang="fr-FR" smtClean="0"/>
              <a:t>10/12/2023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046ACA-BA22-4D8D-B6EE-0FE5EBFEBDDC}"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63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9E7ABB7-932E-4915-BCEA-F7DD185FE0EC}" type="datetimeFigureOut">
              <a:rPr lang="fr-FR" smtClean="0"/>
              <a:t>10/12/2023</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046ACA-BA22-4D8D-B6EE-0FE5EBFEBDDC}"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980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
            </a:r>
            <a:br>
              <a:rPr lang="fr-FR" dirty="0"/>
            </a:br>
            <a:r>
              <a:rPr lang="fr-FR" dirty="0"/>
              <a:t> </a:t>
            </a:r>
            <a:r>
              <a:rPr lang="fr-FR" b="1" dirty="0"/>
              <a:t>L’entreprise industrielle en Algérie : les limites d’une acculturation</a:t>
            </a:r>
            <a:endParaRPr lang="fr-FR" dirty="0"/>
          </a:p>
        </p:txBody>
      </p:sp>
      <p:sp>
        <p:nvSpPr>
          <p:cNvPr id="3" name="Sous-titre 2"/>
          <p:cNvSpPr>
            <a:spLocks noGrp="1"/>
          </p:cNvSpPr>
          <p:nvPr>
            <p:ph type="subTitle" idx="1"/>
          </p:nvPr>
        </p:nvSpPr>
        <p:spPr/>
        <p:txBody>
          <a:bodyPr/>
          <a:lstStyle/>
          <a:p>
            <a:endParaRPr lang="fr-FR" dirty="0"/>
          </a:p>
          <a:p>
            <a:r>
              <a:rPr lang="fr-FR" dirty="0" smtClean="0"/>
              <a:t>L’étude </a:t>
            </a:r>
            <a:r>
              <a:rPr lang="fr-FR" dirty="0"/>
              <a:t>de Djamel GURIED </a:t>
            </a:r>
            <a:r>
              <a:rPr lang="fr-FR" b="1" dirty="0"/>
              <a:t>(1943-2013)</a:t>
            </a:r>
            <a:r>
              <a:rPr lang="fr-FR" dirty="0"/>
              <a:t> </a:t>
            </a:r>
          </a:p>
        </p:txBody>
      </p:sp>
    </p:spTree>
    <p:extLst>
      <p:ext uri="{BB962C8B-B14F-4D97-AF65-F5344CB8AC3E}">
        <p14:creationId xmlns:p14="http://schemas.microsoft.com/office/powerpoint/2010/main" val="339335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943333"/>
          </a:xfrm>
        </p:spPr>
        <p:txBody>
          <a:bodyPr>
            <a:normAutofit/>
          </a:bodyPr>
          <a:lstStyle/>
          <a:p>
            <a:r>
              <a:rPr lang="fr-FR" sz="4800" dirty="0" smtClean="0"/>
              <a:t>Le modèle soviétique</a:t>
            </a:r>
            <a:endParaRPr lang="fr-FR" sz="4800" dirty="0"/>
          </a:p>
        </p:txBody>
      </p:sp>
      <p:sp>
        <p:nvSpPr>
          <p:cNvPr id="3" name="Espace réservé du contenu 2"/>
          <p:cNvSpPr>
            <a:spLocks noGrp="1"/>
          </p:cNvSpPr>
          <p:nvPr>
            <p:ph idx="1"/>
          </p:nvPr>
        </p:nvSpPr>
        <p:spPr>
          <a:xfrm>
            <a:off x="1024128" y="1869743"/>
            <a:ext cx="9720073" cy="4439617"/>
          </a:xfrm>
        </p:spPr>
        <p:txBody>
          <a:bodyPr/>
          <a:lstStyle/>
          <a:p>
            <a:pPr algn="just"/>
            <a:r>
              <a:rPr lang="fr-FR" dirty="0"/>
              <a:t>Comme pour l’industrialisation, le procès de production de l’ouvrier industriel en union soviétique pris la forme d’une répétition, mais accélérée et volontariste de l’expérience classique. Dans ce processus deux éléments eurent un impact décisif : l’usine comme ce fut le cas en Europe occidentale au XIX e siècle et l’idéologie politique communiste, (le socialisme intervint dans le sens d’une unification culturelle des </a:t>
            </a:r>
            <a:r>
              <a:rPr lang="fr-FR" dirty="0" smtClean="0"/>
              <a:t>ouvriers). </a:t>
            </a:r>
            <a:r>
              <a:rPr lang="fr-FR" dirty="0"/>
              <a:t>L’industrialisation soviétique prit, ici, la forme d’une mobilisation générale au sens militaire du terme. </a:t>
            </a:r>
            <a:endParaRPr lang="fr-FR" dirty="0" smtClean="0"/>
          </a:p>
          <a:p>
            <a:pPr algn="just"/>
            <a:r>
              <a:rPr lang="fr-FR" dirty="0" smtClean="0"/>
              <a:t>La </a:t>
            </a:r>
            <a:r>
              <a:rPr lang="fr-FR" dirty="0" err="1"/>
              <a:t>disciplinarisation</a:t>
            </a:r>
            <a:r>
              <a:rPr lang="fr-FR" dirty="0"/>
              <a:t> à l’usine et par l’usine accède à la dignité d’une tâche politique de la Révolution. Le despotisme d’usine développé par les Bolcheviks et par Lénine avait pour principale fonction de produire le nouveau prolétaire industriel maîtrisant le procès de travail industriel et développant une conscience de classe prolétarienne.</a:t>
            </a:r>
          </a:p>
          <a:p>
            <a:endParaRPr lang="fr-FR" dirty="0"/>
          </a:p>
        </p:txBody>
      </p:sp>
    </p:spTree>
    <p:extLst>
      <p:ext uri="{BB962C8B-B14F-4D97-AF65-F5344CB8AC3E}">
        <p14:creationId xmlns:p14="http://schemas.microsoft.com/office/powerpoint/2010/main" val="229844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t>La resocialisation par l’usine</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838200" y="1323833"/>
            <a:ext cx="10515600" cy="4853130"/>
          </a:xfrm>
        </p:spPr>
        <p:txBody>
          <a:bodyPr>
            <a:normAutofit fontScale="92500" lnSpcReduction="10000"/>
          </a:bodyPr>
          <a:lstStyle/>
          <a:p>
            <a:pPr algn="just"/>
            <a:r>
              <a:rPr lang="fr-FR" dirty="0" smtClean="0"/>
              <a:t>Les </a:t>
            </a:r>
            <a:r>
              <a:rPr lang="fr-FR" dirty="0"/>
              <a:t>historiens de la révolution industrielle et ceux des classes ouvrières sont d’accord pour affirmer </a:t>
            </a:r>
            <a:r>
              <a:rPr lang="fr-FR" b="1" dirty="0"/>
              <a:t>le caractère forcé et impitoyable de l’acculturation des nouveaux ouvriers à la civilisation industrielle</a:t>
            </a:r>
            <a:r>
              <a:rPr lang="fr-FR" dirty="0"/>
              <a:t>. « Discipliner, civiliser, mettre au travail étaient synonymes et ils se mettaient en œuvre dans un même espace, celui de l’usine »</a:t>
            </a:r>
            <a:r>
              <a:rPr lang="fr-FR" baseline="30000" dirty="0"/>
              <a:t> </a:t>
            </a:r>
            <a:r>
              <a:rPr lang="fr-FR" dirty="0"/>
              <a:t>. D’après les historiens, « la culture industrielle » ne mit pas très longtemps pour effacer les « cultures préindustrielles » devenu sans soutien matériel : </a:t>
            </a:r>
            <a:r>
              <a:rPr lang="fr-FR" b="1" dirty="0"/>
              <a:t>un demi-siècle</a:t>
            </a:r>
            <a:r>
              <a:rPr lang="fr-FR" dirty="0"/>
              <a:t> dit Eric Hobsbawm, </a:t>
            </a:r>
            <a:r>
              <a:rPr lang="fr-FR" b="1" dirty="0"/>
              <a:t>deux générations </a:t>
            </a:r>
            <a:r>
              <a:rPr lang="fr-FR" dirty="0"/>
              <a:t>affirme Michelle Perrot. </a:t>
            </a:r>
          </a:p>
          <a:p>
            <a:pPr algn="just"/>
            <a:r>
              <a:rPr lang="fr-FR" dirty="0"/>
              <a:t>Le processus d’acculturation-</a:t>
            </a:r>
            <a:r>
              <a:rPr lang="fr-FR" dirty="0" err="1"/>
              <a:t>disciplinarisation</a:t>
            </a:r>
            <a:r>
              <a:rPr lang="fr-FR" dirty="0"/>
              <a:t> au sein des entreprises ne s’est pas déroulé sans problème. Dans les deux cas, il s’est agi d’une </a:t>
            </a:r>
            <a:r>
              <a:rPr lang="fr-FR" b="1" dirty="0"/>
              <a:t>déculturation-acculturation </a:t>
            </a:r>
            <a:r>
              <a:rPr lang="fr-FR" dirty="0"/>
              <a:t>: </a:t>
            </a:r>
          </a:p>
          <a:p>
            <a:pPr algn="just"/>
            <a:r>
              <a:rPr lang="fr-FR" dirty="0"/>
              <a:t>Pour le paysan européen, F. Braudel parle du "drame de l’arrachement". Arraché à son environnement familier et émigrant vers la ville. Le plus difficile fut d’inculquer aux nouveaux venus les exigences techniques et culturelles du procès de travail industriel car l’industrialisation se fut d’abord "</a:t>
            </a:r>
            <a:r>
              <a:rPr lang="fr-FR" b="1" dirty="0"/>
              <a:t>un nouveau rythme de travail, qui par sa régularité, sa ponctualité et sa monotonie marque une rupture avec l’ordre ancien</a:t>
            </a:r>
            <a:r>
              <a:rPr lang="fr-FR" dirty="0"/>
              <a:t>". E. Hobsbawm observe que "d’abord, la main d’œuvre toute entière devait apprendre à travailler suivant les normes de l’industrie, c’est-à-dire au rythme d’un labeur quotidien, régulier et ininterrompu, ce qui ne ressemble en rien aux hauts et bas saisonniers des tâches agricoles, ou au travail intermittent de l’artisan indépendant qui règle à volonté ses heures d’activité". En plus, la population à transformer en ouvriers industriels était très disparate.   </a:t>
            </a:r>
          </a:p>
          <a:p>
            <a:endParaRPr lang="fr-FR" dirty="0"/>
          </a:p>
        </p:txBody>
      </p:sp>
    </p:spTree>
    <p:extLst>
      <p:ext uri="{BB962C8B-B14F-4D97-AF65-F5344CB8AC3E}">
        <p14:creationId xmlns:p14="http://schemas.microsoft.com/office/powerpoint/2010/main" val="266350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119116"/>
            <a:ext cx="9720073" cy="5190244"/>
          </a:xfrm>
        </p:spPr>
        <p:txBody>
          <a:bodyPr>
            <a:normAutofit lnSpcReduction="10000"/>
          </a:bodyPr>
          <a:lstStyle/>
          <a:p>
            <a:pPr algn="just"/>
            <a:r>
              <a:rPr lang="fr-FR" dirty="0"/>
              <a:t>La resocialisation commence, en réalité avant l’entrée à l’usine. Pour le candidat au travail, l’usine se représente comme édifice imposant et dominant, c’est le symbole de la puissance, du pouvoir et de la modernité. C’est en quelque sorte </a:t>
            </a:r>
            <a:r>
              <a:rPr lang="fr-FR" b="1" dirty="0"/>
              <a:t>une préparation psychologique</a:t>
            </a:r>
            <a:r>
              <a:rPr lang="fr-FR" dirty="0"/>
              <a:t>. A l’usine la première réalité qui s’impose au nouveau venu c’est </a:t>
            </a:r>
            <a:r>
              <a:rPr lang="fr-FR" b="1" dirty="0"/>
              <a:t>le travail lui-même, sa nature, son rythme, son environnement</a:t>
            </a:r>
            <a:r>
              <a:rPr lang="fr-FR" dirty="0"/>
              <a:t>. La resocialisation, c’est aussi l’inculcation </a:t>
            </a:r>
            <a:r>
              <a:rPr lang="fr-FR" b="1" dirty="0"/>
              <a:t>d’un langage nouveau</a:t>
            </a:r>
            <a:r>
              <a:rPr lang="fr-FR" dirty="0"/>
              <a:t>, et </a:t>
            </a:r>
            <a:r>
              <a:rPr lang="fr-FR" b="1" dirty="0"/>
              <a:t>d’un rapport nouveau au temps et à l’espace</a:t>
            </a:r>
            <a:r>
              <a:rPr lang="fr-FR" dirty="0"/>
              <a:t>. Le temps de l’usine se distingue, à l’image de l’horloge pointeuse, par sa précision et sa régularité, il devient central et tous les autres temps (activités) lui sont subordonnés. La resocialisation </a:t>
            </a:r>
            <a:r>
              <a:rPr lang="fr-FR" dirty="0" err="1"/>
              <a:t>usinaire</a:t>
            </a:r>
            <a:r>
              <a:rPr lang="fr-FR" dirty="0"/>
              <a:t> est aussi </a:t>
            </a:r>
            <a:r>
              <a:rPr lang="fr-FR" b="1" dirty="0"/>
              <a:t>l’intégration dans des structures bureaucratiques</a:t>
            </a:r>
            <a:r>
              <a:rPr lang="fr-FR" dirty="0"/>
              <a:t> qui se caractérisent par l’impartialité et la fonctionnalité. C’est aussi </a:t>
            </a:r>
            <a:r>
              <a:rPr lang="fr-FR" b="1" dirty="0"/>
              <a:t>l’inculcation des modèles reconnus de la contestation et de la revendication</a:t>
            </a:r>
            <a:r>
              <a:rPr lang="fr-FR" dirty="0"/>
              <a:t>. </a:t>
            </a:r>
            <a:endParaRPr lang="fr-FR" dirty="0" smtClean="0"/>
          </a:p>
          <a:p>
            <a:pPr algn="just"/>
            <a:r>
              <a:rPr lang="fr-FR" i="1" dirty="0" smtClean="0"/>
              <a:t>« Il </a:t>
            </a:r>
            <a:r>
              <a:rPr lang="fr-FR" i="1" dirty="0"/>
              <a:t>faut apprendre à nommer les lieux de travail (l’usine, l’atelier, le chantier…), les instruments (four, coulée, lingotière, billettes, train…), la hiérarchie (chef d’équipe, agent de maitrise, cadre, chef de service..), les divisions ouvrières (manœuvre, ouvrier spécialisé, ouvrier professionnel…) et l’environnement (transport, cantine, coopérative, centre médico-social..), les faits et pratiques (discipline et conseil de discipline, mise à pied, pointage, accident de travail, bon de sortie</a:t>
            </a:r>
            <a:r>
              <a:rPr lang="fr-FR" i="1" dirty="0" smtClean="0"/>
              <a:t>…) »</a:t>
            </a:r>
            <a:endParaRPr lang="fr-FR" i="1" dirty="0"/>
          </a:p>
          <a:p>
            <a:endParaRPr lang="fr-FR" dirty="0"/>
          </a:p>
        </p:txBody>
      </p:sp>
    </p:spTree>
    <p:extLst>
      <p:ext uri="{BB962C8B-B14F-4D97-AF65-F5344CB8AC3E}">
        <p14:creationId xmlns:p14="http://schemas.microsoft.com/office/powerpoint/2010/main" val="195791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370127"/>
          </a:xfrm>
        </p:spPr>
        <p:txBody>
          <a:bodyPr>
            <a:noAutofit/>
          </a:bodyPr>
          <a:lstStyle/>
          <a:p>
            <a:r>
              <a:rPr lang="fr-FR" sz="2000" b="1" dirty="0" smtClean="0"/>
              <a:t/>
            </a:r>
            <a:br>
              <a:rPr lang="fr-FR" sz="2000" b="1" dirty="0" smtClean="0"/>
            </a:br>
            <a:r>
              <a:rPr lang="fr-FR" sz="2000" b="1" dirty="0"/>
              <a:t/>
            </a:r>
            <a:br>
              <a:rPr lang="fr-FR" sz="2000" b="1" dirty="0"/>
            </a:br>
            <a:r>
              <a:rPr lang="fr-FR" sz="2000" b="1" dirty="0" smtClean="0"/>
              <a:t/>
            </a:r>
            <a:br>
              <a:rPr lang="fr-FR" sz="2000" b="1" dirty="0" smtClean="0"/>
            </a:br>
            <a:r>
              <a:rPr lang="fr-FR" sz="2000" b="1" dirty="0" smtClean="0"/>
              <a:t>L'ouvrier majoritaire : nouvelle figure de l'ouvrier industriel en Algérie.</a:t>
            </a:r>
            <a:r>
              <a:rPr lang="fr-FR" sz="3200" dirty="0" smtClean="0"/>
              <a:t/>
            </a:r>
            <a:br>
              <a:rPr lang="fr-FR" sz="3200" dirty="0" smtClean="0"/>
            </a:br>
            <a:endParaRPr lang="fr-FR" sz="4800" dirty="0"/>
          </a:p>
        </p:txBody>
      </p:sp>
      <p:sp>
        <p:nvSpPr>
          <p:cNvPr id="3" name="Espace réservé du contenu 2"/>
          <p:cNvSpPr>
            <a:spLocks noGrp="1"/>
          </p:cNvSpPr>
          <p:nvPr>
            <p:ph idx="1"/>
          </p:nvPr>
        </p:nvSpPr>
        <p:spPr>
          <a:xfrm>
            <a:off x="838200" y="1760561"/>
            <a:ext cx="10515600" cy="4416402"/>
          </a:xfrm>
        </p:spPr>
        <p:txBody>
          <a:bodyPr>
            <a:normAutofit fontScale="85000" lnSpcReduction="20000"/>
          </a:bodyPr>
          <a:lstStyle/>
          <a:p>
            <a:pPr algn="just"/>
            <a:r>
              <a:rPr lang="fr-FR" dirty="0" smtClean="0"/>
              <a:t>Le </a:t>
            </a:r>
            <a:r>
              <a:rPr lang="fr-FR" dirty="0"/>
              <a:t>début des années 70, l’Algérie rentre dans un </a:t>
            </a:r>
            <a:r>
              <a:rPr lang="fr-FR" dirty="0" smtClean="0"/>
              <a:t>mouvement d'industrialisation </a:t>
            </a:r>
            <a:r>
              <a:rPr lang="fr-FR" dirty="0"/>
              <a:t>caractérisé par la massivité et la rapidité.  Durant la période des plans (1967-1977) et un peu après, de nombreuses usines furent implantées dans les différentes régions du pays et des centaines de milliers de travailleurs, généralement d’origine rurale, furent recrutés. En une décennie, le monde des ouvriers d’usine se renouvela et la majorité revint aux nouveaux recrutés. Cette majorité fut d’abord quantitative avant d’être culturelle.</a:t>
            </a:r>
          </a:p>
          <a:p>
            <a:pPr algn="just"/>
            <a:r>
              <a:rPr lang="fr-FR" dirty="0"/>
              <a:t>La société algérienne a produit, donc, une figure de l'ouvrier qui</a:t>
            </a:r>
            <a:br>
              <a:rPr lang="fr-FR" dirty="0"/>
            </a:br>
            <a:r>
              <a:rPr lang="fr-FR" dirty="0"/>
              <a:t>diffère, dans ses représentations et pratiques, de l'ouvrier classique. </a:t>
            </a:r>
            <a:r>
              <a:rPr lang="fr-FR" b="1" dirty="0"/>
              <a:t>L’ouvrier classique</a:t>
            </a:r>
            <a:r>
              <a:rPr lang="fr-FR" dirty="0"/>
              <a:t> est «</a:t>
            </a:r>
            <a:r>
              <a:rPr lang="fr-FR" b="1" dirty="0"/>
              <a:t> minoritaire</a:t>
            </a:r>
            <a:r>
              <a:rPr lang="fr-FR" dirty="0"/>
              <a:t> », formé dans l’industrie coloniale, il est soit en voie de disparition (départ à la retraite, décès), soit éloigné de la condition ouvrière. Il s’est trouvé, à cause de son expérience et son savoir-faire professionnel, poussés à des postes de responsabilité technique (chef d’équipe, agent de maitrise ou même cadre) ou syndicale et politique (monopoliser la représentation et la parole ouvrière) et donc éloigné des réalités du travail productif.</a:t>
            </a:r>
          </a:p>
          <a:p>
            <a:pPr algn="just"/>
            <a:r>
              <a:rPr lang="fr-FR" b="1" dirty="0"/>
              <a:t>L’ouvrier majoritaire</a:t>
            </a:r>
            <a:r>
              <a:rPr lang="fr-FR" dirty="0"/>
              <a:t> est un ouvrier </a:t>
            </a:r>
            <a:r>
              <a:rPr lang="fr-FR" b="1" dirty="0"/>
              <a:t>« nombreux</a:t>
            </a:r>
            <a:r>
              <a:rPr lang="fr-FR" dirty="0"/>
              <a:t> », </a:t>
            </a:r>
            <a:r>
              <a:rPr lang="fr-FR" b="1" dirty="0"/>
              <a:t>sans qualification</a:t>
            </a:r>
            <a:r>
              <a:rPr lang="fr-FR" dirty="0"/>
              <a:t>, il se distingue par sa </a:t>
            </a:r>
            <a:r>
              <a:rPr lang="fr-FR" b="1" dirty="0"/>
              <a:t>jeunesse</a:t>
            </a:r>
            <a:r>
              <a:rPr lang="fr-FR" dirty="0"/>
              <a:t>, il est </a:t>
            </a:r>
            <a:r>
              <a:rPr lang="fr-FR" b="1" dirty="0"/>
              <a:t>d’origine massivement rurale</a:t>
            </a:r>
            <a:r>
              <a:rPr lang="fr-FR" dirty="0"/>
              <a:t> et même paysanne et il n’est pas rare qu’il ne quitte pas son village. Il se distingue aussi par </a:t>
            </a:r>
            <a:r>
              <a:rPr lang="fr-FR" b="1" dirty="0"/>
              <a:t>un système culturel que structure une certaine conception de la religion islamique</a:t>
            </a:r>
            <a:r>
              <a:rPr lang="fr-FR" dirty="0"/>
              <a:t>. C’est elle qui se trouve à la base de l’ensemble de ses représentations et pratiques de la vie sociale. A cet égard, la réalité première, celle qui compte c’est </a:t>
            </a:r>
            <a:r>
              <a:rPr lang="fr-FR" b="1" dirty="0"/>
              <a:t>le groupe et non l’individu</a:t>
            </a:r>
            <a:r>
              <a:rPr lang="fr-FR" dirty="0"/>
              <a:t>. Sur le lieu de travail, on a toujours affaire à un groupe constitué sur une base religieuse, régionale, tribale ou familiale. Dans la société globale, les relations de parenté continuent à déterminer les évènements majeurs de l’individu</a:t>
            </a:r>
            <a:r>
              <a:rPr lang="fr-FR" dirty="0" smtClean="0"/>
              <a:t>.</a:t>
            </a:r>
            <a:endParaRPr lang="fr-FR" dirty="0"/>
          </a:p>
        </p:txBody>
      </p:sp>
    </p:spTree>
    <p:extLst>
      <p:ext uri="{BB962C8B-B14F-4D97-AF65-F5344CB8AC3E}">
        <p14:creationId xmlns:p14="http://schemas.microsoft.com/office/powerpoint/2010/main" val="2748356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091821"/>
            <a:ext cx="9720073" cy="5217539"/>
          </a:xfrm>
        </p:spPr>
        <p:txBody>
          <a:bodyPr>
            <a:normAutofit/>
          </a:bodyPr>
          <a:lstStyle/>
          <a:p>
            <a:pPr algn="just"/>
            <a:r>
              <a:rPr lang="fr-FR" dirty="0"/>
              <a:t>A l’usine, l’ouvrier est chargé, dès son recrutement </a:t>
            </a:r>
            <a:r>
              <a:rPr lang="fr-FR" b="1" dirty="0"/>
              <a:t>des postes subalternes les plus durs</a:t>
            </a:r>
            <a:r>
              <a:rPr lang="fr-FR" dirty="0"/>
              <a:t>. « Dans un premier temps et de peur d’être renvoyé, il se montre travailleur infatigable et même casseur de normes. Mais grâce à son expérience et grâce aussi aux compagnons de travail, il apprend, dans un deuxième temps, à mesurer ses efforts et à les repartir sur toute la journée de travail. Mais dans un troisième temps, il se met à mesurer la dépense de sa force de travail en fonction de l’équivalent argent qui lui est concédé. Cependant dans l’entreprise, il ne veut apprendre que les gestes et comportements indispensables à son maintien à son poste de travail. Ainsi il ne montre que peu d’intérêt pour les règles du jeu en vigueur dans l’industrie et en particulier pour les formes modernes et institutionnalisées de la revendication. La représentation syndicale elle-même est, pour lui un objet de méfiance et de suspicion. </a:t>
            </a:r>
          </a:p>
          <a:p>
            <a:pPr algn="just"/>
            <a:r>
              <a:rPr lang="fr-FR" sz="1600" dirty="0"/>
              <a:t>Dans le grand complexe sidérurgique d’</a:t>
            </a:r>
            <a:r>
              <a:rPr lang="fr-FR" sz="1600" dirty="0" err="1"/>
              <a:t>El-hedjar</a:t>
            </a:r>
            <a:r>
              <a:rPr lang="fr-FR" sz="1600" dirty="0"/>
              <a:t>, dont le recrutement s’est fait sur tout le nord-est algérien, les ouvriers se regroupent selon leur localité d’origine. Dans la « </a:t>
            </a:r>
            <a:r>
              <a:rPr lang="fr-FR" sz="1600" dirty="0" err="1"/>
              <a:t>Tuberie</a:t>
            </a:r>
            <a:r>
              <a:rPr lang="fr-FR" sz="1600" dirty="0"/>
              <a:t> » de </a:t>
            </a:r>
            <a:r>
              <a:rPr lang="fr-FR" sz="1600" dirty="0" err="1"/>
              <a:t>Ghardaia</a:t>
            </a:r>
            <a:r>
              <a:rPr lang="fr-FR" sz="1600" dirty="0"/>
              <a:t> (sud), c’est la discrimination </a:t>
            </a:r>
            <a:r>
              <a:rPr lang="fr-FR" sz="1600" dirty="0" err="1"/>
              <a:t>ibadhisme</a:t>
            </a:r>
            <a:r>
              <a:rPr lang="fr-FR" sz="1600" dirty="0"/>
              <a:t>/sunnisme qui est déterminante. Dans « l’électronique de zinc » de </a:t>
            </a:r>
            <a:r>
              <a:rPr lang="fr-FR" sz="1600" dirty="0" err="1"/>
              <a:t>Guazaouet</a:t>
            </a:r>
            <a:r>
              <a:rPr lang="fr-FR" sz="1600" dirty="0"/>
              <a:t> et dans l’unité d’électronique de </a:t>
            </a:r>
            <a:r>
              <a:rPr lang="fr-FR" sz="1600" dirty="0" err="1"/>
              <a:t>Telagu</a:t>
            </a:r>
            <a:r>
              <a:rPr lang="fr-FR" sz="1600" dirty="0"/>
              <a:t> c’est la division locaux/étrangers qui est la première. Dans le grand complexe textile de </a:t>
            </a:r>
            <a:r>
              <a:rPr lang="fr-FR" sz="1600" dirty="0" err="1"/>
              <a:t>Sebdou</a:t>
            </a:r>
            <a:r>
              <a:rPr lang="fr-FR" sz="1600" dirty="0"/>
              <a:t> (ouest) c’est franchement l’appartenance tribale qui prime</a:t>
            </a:r>
            <a:r>
              <a:rPr lang="fr-FR" dirty="0"/>
              <a:t>.</a:t>
            </a:r>
          </a:p>
          <a:p>
            <a:endParaRPr lang="fr-FR" dirty="0"/>
          </a:p>
        </p:txBody>
      </p:sp>
    </p:spTree>
    <p:extLst>
      <p:ext uri="{BB962C8B-B14F-4D97-AF65-F5344CB8AC3E}">
        <p14:creationId xmlns:p14="http://schemas.microsoft.com/office/powerpoint/2010/main" val="3334752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05469"/>
            <a:ext cx="10515600" cy="5071494"/>
          </a:xfrm>
        </p:spPr>
        <p:txBody>
          <a:bodyPr>
            <a:normAutofit/>
          </a:bodyPr>
          <a:lstStyle/>
          <a:p>
            <a:pPr algn="just"/>
            <a:r>
              <a:rPr lang="fr-FR" b="1" dirty="0"/>
              <a:t>Les rapports des ouvriers avec les cadres sont négatifs</a:t>
            </a:r>
            <a:r>
              <a:rPr lang="fr-FR" dirty="0"/>
              <a:t> : pour le cadre industrialiste qui porte en lui une image déterminé de l’ouvrier industriel moderne, l’ouvrier majoritaire, c’est-à-dire l’ouvrier réel, ne peut être défini que négativement : ce paysan, pas tout à fait « </a:t>
            </a:r>
            <a:r>
              <a:rPr lang="fr-FR" dirty="0" err="1"/>
              <a:t>dépaysanné</a:t>
            </a:r>
            <a:r>
              <a:rPr lang="fr-FR" dirty="0"/>
              <a:t> », pas ou peu alphabétisé, cumulant tous les des avantages : passivité, imprévoyance, irrationalité, inconscience, non maitrise de, etc. lui apparait comme le type même de l’anti-ouvrier ou à la rigueur de pré-ouvrier. «</a:t>
            </a:r>
            <a:r>
              <a:rPr lang="fr-FR" i="1" dirty="0"/>
              <a:t> Ce n’est donc pas avec « ces gens la » que l’on peut édifier une industrie viable et fiable</a:t>
            </a:r>
            <a:r>
              <a:rPr lang="fr-FR" dirty="0"/>
              <a:t> ».</a:t>
            </a:r>
          </a:p>
          <a:p>
            <a:pPr algn="just"/>
            <a:r>
              <a:rPr lang="fr-FR" dirty="0"/>
              <a:t>Face à cette appréciation que les cadres ont de l’ouvrier majoritaire et face aux conditions difficiles de travail dans les grands complexes (notamment les conditions de la récupération physique et psychologique), les ouvriers développent des comportements individuels et collectifs qui se présentent comme autant de </a:t>
            </a:r>
            <a:r>
              <a:rPr lang="fr-FR" b="1" dirty="0"/>
              <a:t>formes de résistance et de refus </a:t>
            </a:r>
            <a:r>
              <a:rPr lang="fr-FR" dirty="0"/>
              <a:t>: </a:t>
            </a:r>
          </a:p>
          <a:p>
            <a:pPr lvl="0" algn="just"/>
            <a:r>
              <a:rPr lang="fr-FR" dirty="0"/>
              <a:t>Les comportements individuels se résument surtout dans le pris d’instruments ou dans le vol qui peuvent avoir pour fonctions soit d’arrêter le procès de travail et de se ménager des temps de repos soit de répondre à un besoin.</a:t>
            </a:r>
          </a:p>
          <a:p>
            <a:endParaRPr lang="fr-FR" dirty="0"/>
          </a:p>
        </p:txBody>
      </p:sp>
    </p:spTree>
    <p:extLst>
      <p:ext uri="{BB962C8B-B14F-4D97-AF65-F5344CB8AC3E}">
        <p14:creationId xmlns:p14="http://schemas.microsoft.com/office/powerpoint/2010/main" val="129554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7"/>
            <a:ext cx="9720072" cy="533900"/>
          </a:xfrm>
        </p:spPr>
        <p:txBody>
          <a:bodyPr>
            <a:normAutofit fontScale="90000"/>
          </a:bodyPr>
          <a:lstStyle/>
          <a:p>
            <a:r>
              <a:rPr lang="fr-FR" sz="3100" b="1" dirty="0" smtClean="0"/>
              <a:t>Les raisons de l’échec de l’industrialisation en Algérie </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1024128" y="887104"/>
            <a:ext cx="9720073" cy="5422256"/>
          </a:xfrm>
        </p:spPr>
        <p:txBody>
          <a:bodyPr>
            <a:normAutofit/>
          </a:bodyPr>
          <a:lstStyle/>
          <a:p>
            <a:pPr algn="just"/>
            <a:r>
              <a:rPr lang="fr-FR" dirty="0" smtClean="0"/>
              <a:t>La </a:t>
            </a:r>
            <a:r>
              <a:rPr lang="fr-FR" dirty="0"/>
              <a:t>condition fondamentale qui, en Algérie, a fait défaut, selon </a:t>
            </a:r>
            <a:r>
              <a:rPr lang="fr-FR" dirty="0" err="1"/>
              <a:t>Guerid</a:t>
            </a:r>
            <a:r>
              <a:rPr lang="fr-FR" dirty="0"/>
              <a:t> est </a:t>
            </a:r>
            <a:r>
              <a:rPr lang="fr-FR" b="1" dirty="0"/>
              <a:t>l’unité de commandement (des oppositions au pouvoir des entrepreneurs d’Etat)</a:t>
            </a:r>
          </a:p>
          <a:p>
            <a:pPr lvl="0" algn="just"/>
            <a:r>
              <a:rPr lang="fr-FR" dirty="0"/>
              <a:t>au niveau politique, les différentes fractions n’ont pas parlé de la même voix à propos de l’industrialisation. Bien au contraire, il était clair pour tous que le développement de l’industrialisation était synonyme d’accroissement du pouvoir de ses promoteurs que le groupe politique s’est mis à percevoir comme groupe concurrent, c’est-à-dire, comme candidats à l’exercice du pouvoir. </a:t>
            </a:r>
          </a:p>
          <a:p>
            <a:pPr lvl="0" algn="just"/>
            <a:r>
              <a:rPr lang="fr-FR" b="1" dirty="0"/>
              <a:t>L’opposition à l’industrialisation a trouvé dans les appareils idéologiques et culturels tenus majoritairement par la fraction traditionaliste un moyen efficace</a:t>
            </a:r>
            <a:r>
              <a:rPr lang="fr-FR" dirty="0"/>
              <a:t>. Le système d’enseignement, par exemple, dont l’effet d’accompagnement de l’industrialisation était très attendu se distingua par une superbe indifférence. Dans les mosquées des villes d’industrie n’était évoqué que pour dénoncer le cortège des maux sociaux qu’elle est supposée avoir introduits. Lorsque l’industrialisation n’a pas été hégémonique dans les faits, elle ne l’a pas été non plus sur le plan idéologique et n’a jamais réussi à s’imposer comme idée unificatrice. </a:t>
            </a:r>
          </a:p>
        </p:txBody>
      </p:sp>
    </p:spTree>
    <p:extLst>
      <p:ext uri="{BB962C8B-B14F-4D97-AF65-F5344CB8AC3E}">
        <p14:creationId xmlns:p14="http://schemas.microsoft.com/office/powerpoint/2010/main" val="3147041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491319"/>
            <a:ext cx="9720073" cy="5818041"/>
          </a:xfrm>
        </p:spPr>
        <p:txBody>
          <a:bodyPr>
            <a:normAutofit fontScale="92500"/>
          </a:bodyPr>
          <a:lstStyle/>
          <a:p>
            <a:pPr lvl="0" algn="just"/>
            <a:endParaRPr lang="fr-FR" dirty="0" smtClean="0"/>
          </a:p>
          <a:p>
            <a:pPr algn="just"/>
            <a:r>
              <a:rPr lang="fr-FR" dirty="0" smtClean="0"/>
              <a:t>L'opposition </a:t>
            </a:r>
            <a:r>
              <a:rPr lang="fr-FR" dirty="0"/>
              <a:t>politique au sein du groupe industriel a infiltré l'entreprise elle-même, remettant en question la discipline industrielle et décourageant tout effort </a:t>
            </a:r>
            <a:r>
              <a:rPr lang="fr-FR" dirty="0" smtClean="0"/>
              <a:t>d’acculturation. En effet, </a:t>
            </a:r>
            <a:r>
              <a:rPr lang="fr-FR" b="1" dirty="0" smtClean="0"/>
              <a:t>La raison </a:t>
            </a:r>
            <a:r>
              <a:rPr lang="fr-FR" b="1" dirty="0"/>
              <a:t>politique prévaut sur les considérations économiques</a:t>
            </a:r>
            <a:r>
              <a:rPr lang="fr-FR" dirty="0"/>
              <a:t>, ce qui explique le recrutement excessif de personnel dans les entreprises. Ce personnel joue un rôle social et politique aussi crucial, voire plus important, que sa fonction productive. La priorité n'est pas tant la production car les véritables richesses ne naissent pas dans les entreprises, mais résultent plutôt de la rente énergétique, distribuée ensuite aux travailleurs de l'industrie. Ainsi, l'État providence et le processus d'industrialisation et d'inculcation de nouvelles valeurs semblent être en opposition directe.</a:t>
            </a:r>
            <a:endParaRPr lang="fr-FR" dirty="0"/>
          </a:p>
          <a:p>
            <a:pPr algn="just"/>
            <a:r>
              <a:rPr lang="fr-FR" dirty="0" smtClean="0"/>
              <a:t>Au </a:t>
            </a:r>
            <a:r>
              <a:rPr lang="fr-FR" dirty="0"/>
              <a:t>niveau de l’entreprise, le groupe industriel se trouva en butte à une double </a:t>
            </a:r>
            <a:r>
              <a:rPr lang="fr-FR" dirty="0" smtClean="0"/>
              <a:t>opposition: </a:t>
            </a:r>
            <a:r>
              <a:rPr lang="fr-FR" b="1" dirty="0"/>
              <a:t>politique </a:t>
            </a:r>
            <a:r>
              <a:rPr lang="fr-FR" dirty="0"/>
              <a:t>de la part </a:t>
            </a:r>
            <a:r>
              <a:rPr lang="fr-FR" b="1" dirty="0"/>
              <a:t>des syndicalistes </a:t>
            </a:r>
            <a:r>
              <a:rPr lang="fr-FR" dirty="0"/>
              <a:t>et </a:t>
            </a:r>
            <a:r>
              <a:rPr lang="fr-FR" b="1" dirty="0"/>
              <a:t>culturelle</a:t>
            </a:r>
            <a:r>
              <a:rPr lang="fr-FR" dirty="0"/>
              <a:t> de la part de la </a:t>
            </a:r>
            <a:r>
              <a:rPr lang="fr-FR" b="1" dirty="0"/>
              <a:t>masse des travailleurs</a:t>
            </a:r>
            <a:r>
              <a:rPr lang="fr-FR" dirty="0"/>
              <a:t>. </a:t>
            </a:r>
            <a:r>
              <a:rPr lang="fr-FR" dirty="0" smtClean="0"/>
              <a:t>les </a:t>
            </a:r>
            <a:r>
              <a:rPr lang="fr-FR" dirty="0"/>
              <a:t>syndicalistes ont refusé l’alliance que les gestionnaires leur offraient sur la base de leur projet de modernisation sociale. Quant à </a:t>
            </a:r>
            <a:r>
              <a:rPr lang="fr-FR" b="1" dirty="0"/>
              <a:t>la masse des ouvriers </a:t>
            </a:r>
            <a:r>
              <a:rPr lang="fr-FR" dirty="0"/>
              <a:t>qui continuent généralement de bénéficier de leurs garanties et protections traditionnelles, ils ne voyaient pas l’intérêt de faire cause commune avec l’entreprise car perçue par eux comme faisant partie du monde des autres et avec laquelle ils ont toujours développé </a:t>
            </a:r>
            <a:r>
              <a:rPr lang="fr-FR" b="1" dirty="0"/>
              <a:t>des rapports d’extériorité</a:t>
            </a:r>
            <a:r>
              <a:rPr lang="fr-FR" dirty="0" smtClean="0"/>
              <a:t>.</a:t>
            </a:r>
          </a:p>
          <a:p>
            <a:pPr algn="just"/>
            <a:r>
              <a:rPr lang="fr-FR" dirty="0" smtClean="0"/>
              <a:t> </a:t>
            </a:r>
            <a:endParaRPr lang="fr-FR" dirty="0"/>
          </a:p>
        </p:txBody>
      </p:sp>
    </p:spTree>
    <p:extLst>
      <p:ext uri="{BB962C8B-B14F-4D97-AF65-F5344CB8AC3E}">
        <p14:creationId xmlns:p14="http://schemas.microsoft.com/office/powerpoint/2010/main" val="1260970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323833"/>
            <a:ext cx="9720073" cy="4985527"/>
          </a:xfrm>
        </p:spPr>
        <p:txBody>
          <a:bodyPr/>
          <a:lstStyle/>
          <a:p>
            <a:pPr algn="just"/>
            <a:r>
              <a:rPr lang="fr-FR" dirty="0"/>
              <a:t>L’opposition politique au groupe industriel pénétra à l’intérieur même de l’entreprise et rendit problématique toute discipline industrielle et peu désirable tout effort d’acculturation. </a:t>
            </a:r>
            <a:r>
              <a:rPr lang="fr-FR" b="1" dirty="0"/>
              <a:t>En effet, c’est la raison politique qui gouverne ici et non la raison économique</a:t>
            </a:r>
            <a:r>
              <a:rPr lang="fr-FR" dirty="0"/>
              <a:t>.. Le souci de production, en effet, n’est pas la préoccupation centrale puisque les richesses essentielles ne sont pas créées dans les entreprises mais proviennent de la rente énergétique et sont ensuite redistribuées, les travailleurs de l’industrie recevant leur part</a:t>
            </a:r>
            <a:r>
              <a:rPr lang="fr-FR" dirty="0" smtClean="0"/>
              <a:t>.</a:t>
            </a:r>
          </a:p>
          <a:p>
            <a:pPr lvl="0" algn="just"/>
            <a:r>
              <a:rPr lang="fr-FR" dirty="0"/>
              <a:t>Quant aux </a:t>
            </a:r>
            <a:r>
              <a:rPr lang="fr-FR" b="1" dirty="0"/>
              <a:t>comportements collectifs </a:t>
            </a:r>
            <a:r>
              <a:rPr lang="fr-FR" dirty="0"/>
              <a:t>ils sont de deux types : il y a </a:t>
            </a:r>
            <a:r>
              <a:rPr lang="fr-FR" i="1" dirty="0"/>
              <a:t>les comportements à caractère permanent</a:t>
            </a:r>
            <a:r>
              <a:rPr lang="fr-FR" dirty="0"/>
              <a:t> comme les regroupements sur une base régionale ou tribale ou même religieuse, et il y a </a:t>
            </a:r>
            <a:r>
              <a:rPr lang="fr-FR" i="1" dirty="0"/>
              <a:t>les comportements à caractère conjoncturel </a:t>
            </a:r>
            <a:r>
              <a:rPr lang="fr-FR" dirty="0"/>
              <a:t>(par exemple entamer une grève soudainement sans préavis, sans chef et sans cahier de « doléance »).</a:t>
            </a:r>
          </a:p>
          <a:p>
            <a:endParaRPr lang="fr-FR" dirty="0"/>
          </a:p>
        </p:txBody>
      </p:sp>
    </p:spTree>
    <p:extLst>
      <p:ext uri="{BB962C8B-B14F-4D97-AF65-F5344CB8AC3E}">
        <p14:creationId xmlns:p14="http://schemas.microsoft.com/office/powerpoint/2010/main" val="2791690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419367"/>
            <a:ext cx="9720073" cy="4889993"/>
          </a:xfrm>
        </p:spPr>
        <p:txBody>
          <a:bodyPr>
            <a:normAutofit/>
          </a:bodyPr>
          <a:lstStyle/>
          <a:p>
            <a:pPr algn="just"/>
            <a:r>
              <a:rPr lang="fr-FR" dirty="0" smtClean="0"/>
              <a:t>Il </a:t>
            </a:r>
            <a:r>
              <a:rPr lang="fr-FR" dirty="0"/>
              <a:t>est facile de comprendre, dans ces conditions que tout </a:t>
            </a:r>
            <a:r>
              <a:rPr lang="fr-FR" b="1" dirty="0"/>
              <a:t>consensus</a:t>
            </a:r>
            <a:r>
              <a:rPr lang="fr-FR" dirty="0"/>
              <a:t> dans l’entreprise était rigoureusement impossible : ce qui séparait les ouvriers des cadres, </a:t>
            </a:r>
            <a:r>
              <a:rPr lang="fr-FR" b="1" dirty="0"/>
              <a:t>c’était non seulement des places tendanciellement antagonistes dans le système social mais aussi l’enracinement dans deux cultures divergentes</a:t>
            </a:r>
            <a:r>
              <a:rPr lang="fr-FR" dirty="0"/>
              <a:t>. Alors que l’entreprise n’était pas loin de penser qu’elle n’avait pas les ouvriers qu’elle méritait, </a:t>
            </a:r>
            <a:r>
              <a:rPr lang="fr-FR" b="1" dirty="0"/>
              <a:t>l’ouvrier majoritaire lui, reproduisait spontanément, vis-à-vis de l’usine et vis-à-vis des cadres, les rapports qu’il développait face au bien </a:t>
            </a:r>
            <a:r>
              <a:rPr lang="fr-FR" b="1" dirty="0" err="1"/>
              <a:t>beylick</a:t>
            </a:r>
            <a:r>
              <a:rPr lang="fr-FR" b="1" dirty="0"/>
              <a:t> et face aux colons</a:t>
            </a:r>
            <a:r>
              <a:rPr lang="fr-FR" dirty="0"/>
              <a:t> </a:t>
            </a:r>
          </a:p>
          <a:p>
            <a:pPr algn="just"/>
            <a:r>
              <a:rPr lang="fr-FR" dirty="0"/>
              <a:t>Les réactions ouvrières sont faites généralement de </a:t>
            </a:r>
            <a:r>
              <a:rPr lang="fr-FR" b="1" dirty="0"/>
              <a:t>repli</a:t>
            </a:r>
            <a:r>
              <a:rPr lang="fr-FR" dirty="0"/>
              <a:t>, </a:t>
            </a:r>
            <a:r>
              <a:rPr lang="fr-FR" b="1" dirty="0"/>
              <a:t>de désengagement et de </a:t>
            </a:r>
            <a:r>
              <a:rPr lang="fr-FR" b="1" dirty="0" err="1"/>
              <a:t>désimplication</a:t>
            </a:r>
            <a:r>
              <a:rPr lang="fr-FR" dirty="0"/>
              <a:t>. L’ouvrier offre alors ou plus exactement il est obligé d’offrir un travail en échange d’un salaire.  </a:t>
            </a:r>
            <a:r>
              <a:rPr lang="fr-FR" b="1" dirty="0"/>
              <a:t>Le travail est souvent sans aucun intérêt, est synonyme de gagne-pain</a:t>
            </a:r>
            <a:r>
              <a:rPr lang="fr-FR" dirty="0"/>
              <a:t>. S’il lui arrive d'accepter certaines exigences techniques de l'usine, il refuse l'ethos qui les contient. C'est ainsi, qu'il développe avec son usine un rapport de pure instrumentalité au cours duquel il échange une partie de son temps contre un salaire.</a:t>
            </a:r>
          </a:p>
          <a:p>
            <a:endParaRPr lang="fr-FR" dirty="0"/>
          </a:p>
        </p:txBody>
      </p:sp>
    </p:spTree>
    <p:extLst>
      <p:ext uri="{BB962C8B-B14F-4D97-AF65-F5344CB8AC3E}">
        <p14:creationId xmlns:p14="http://schemas.microsoft.com/office/powerpoint/2010/main" val="205878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67388"/>
          </a:xfrm>
        </p:spPr>
        <p:txBody>
          <a:bodyPr>
            <a:normAutofit fontScale="90000"/>
          </a:bodyPr>
          <a:lstStyle/>
          <a:p>
            <a:r>
              <a:rPr lang="fr-FR" b="1" dirty="0" smtClean="0"/>
              <a:t>Parcours intellectuel</a:t>
            </a:r>
            <a:r>
              <a:rPr lang="fr-FR" dirty="0" smtClean="0"/>
              <a:t/>
            </a:r>
            <a:br>
              <a:rPr lang="fr-FR" dirty="0" smtClean="0"/>
            </a:br>
            <a:endParaRPr lang="fr-FR" dirty="0"/>
          </a:p>
        </p:txBody>
      </p:sp>
      <p:sp>
        <p:nvSpPr>
          <p:cNvPr id="3" name="Espace réservé du contenu 2"/>
          <p:cNvSpPr>
            <a:spLocks noGrp="1"/>
          </p:cNvSpPr>
          <p:nvPr>
            <p:ph idx="1"/>
          </p:nvPr>
        </p:nvSpPr>
        <p:spPr>
          <a:xfrm>
            <a:off x="838200" y="955342"/>
            <a:ext cx="10515600" cy="5902657"/>
          </a:xfrm>
        </p:spPr>
        <p:txBody>
          <a:bodyPr>
            <a:normAutofit fontScale="92500"/>
          </a:bodyPr>
          <a:lstStyle/>
          <a:p>
            <a:pPr marL="0" indent="0" algn="just">
              <a:buNone/>
            </a:pPr>
            <a:r>
              <a:rPr lang="fr-FR" dirty="0" smtClean="0"/>
              <a:t>Titulaire </a:t>
            </a:r>
            <a:r>
              <a:rPr lang="fr-FR" dirty="0"/>
              <a:t>d'un Doctorat de IIIème cycle puis d'un Doctorat ès Lettres et Sciences humaines de l'Université Paris VII, M Djamel </a:t>
            </a:r>
            <a:r>
              <a:rPr lang="fr-FR" dirty="0" err="1"/>
              <a:t>Guerid</a:t>
            </a:r>
            <a:r>
              <a:rPr lang="fr-FR" dirty="0"/>
              <a:t> est professeur de sociologie et d'anthropologie à l'Université d'Oran. Il a été Président du Conseil scientifique du Centre national de recherche en anthropologie sociale et culturelle (1992-1997). Dans la recherche comme dans l'enseignement, il s'intéresse à l'épistémologie et l'histoire des sciences sociales, au développement, aux institutions de socialisation et au savoir.</a:t>
            </a:r>
          </a:p>
          <a:p>
            <a:pPr algn="just">
              <a:buFont typeface="Wingdings" panose="05000000000000000000" pitchFamily="2" charset="2"/>
              <a:buChar char="§"/>
            </a:pPr>
            <a:r>
              <a:rPr lang="fr-FR" dirty="0" smtClean="0"/>
              <a:t>Industrialisation</a:t>
            </a:r>
            <a:r>
              <a:rPr lang="fr-FR" dirty="0"/>
              <a:t>, classe ouvrière et sociologie : l'exemple algérien (sous la direction de Pierre </a:t>
            </a:r>
            <a:r>
              <a:rPr lang="fr-FR" dirty="0" err="1"/>
              <a:t>Fougeyrollas</a:t>
            </a:r>
            <a:r>
              <a:rPr lang="fr-FR" dirty="0"/>
              <a:t>), </a:t>
            </a:r>
            <a:r>
              <a:rPr lang="fr-FR" dirty="0" smtClean="0"/>
              <a:t>1994</a:t>
            </a:r>
          </a:p>
          <a:p>
            <a:pPr algn="just">
              <a:buFont typeface="Wingdings" panose="05000000000000000000" pitchFamily="2" charset="2"/>
              <a:buChar char="§"/>
            </a:pPr>
            <a:r>
              <a:rPr lang="fr-FR" dirty="0" smtClean="0"/>
              <a:t>Système </a:t>
            </a:r>
            <a:r>
              <a:rPr lang="fr-FR" dirty="0"/>
              <a:t>d'enseignement et rapport au système d'enseignement en Algérie, </a:t>
            </a:r>
            <a:r>
              <a:rPr lang="fr-FR" dirty="0" smtClean="0"/>
              <a:t>1977</a:t>
            </a:r>
          </a:p>
          <a:p>
            <a:pPr algn="just">
              <a:buFont typeface="Wingdings" panose="05000000000000000000" pitchFamily="2" charset="2"/>
              <a:buChar char="§"/>
            </a:pPr>
            <a:r>
              <a:rPr lang="fr-FR" dirty="0" smtClean="0"/>
              <a:t>Femmes </a:t>
            </a:r>
            <a:r>
              <a:rPr lang="fr-FR" dirty="0"/>
              <a:t>en usine : enquête sur les ouvrières de l’électronique, </a:t>
            </a:r>
            <a:r>
              <a:rPr lang="fr-FR" dirty="0" smtClean="0"/>
              <a:t>1990</a:t>
            </a:r>
          </a:p>
          <a:p>
            <a:pPr algn="just">
              <a:buFont typeface="Wingdings" panose="05000000000000000000" pitchFamily="2" charset="2"/>
              <a:buChar char="§"/>
            </a:pPr>
            <a:r>
              <a:rPr lang="fr-FR" dirty="0"/>
              <a:t> </a:t>
            </a:r>
            <a:r>
              <a:rPr lang="fr-FR" dirty="0" smtClean="0"/>
              <a:t>Le </a:t>
            </a:r>
            <a:r>
              <a:rPr lang="fr-FR" dirty="0"/>
              <a:t>Discours ouvrier, </a:t>
            </a:r>
            <a:r>
              <a:rPr lang="fr-FR" dirty="0" smtClean="0"/>
              <a:t>1970.</a:t>
            </a:r>
          </a:p>
          <a:p>
            <a:pPr algn="just">
              <a:buFont typeface="Wingdings" panose="05000000000000000000" pitchFamily="2" charset="2"/>
              <a:buChar char="§"/>
            </a:pPr>
            <a:r>
              <a:rPr lang="fr-FR" dirty="0" smtClean="0"/>
              <a:t>Cultures </a:t>
            </a:r>
            <a:r>
              <a:rPr lang="fr-FR" dirty="0"/>
              <a:t>d'entreprise, sous la direction de Djamel </a:t>
            </a:r>
            <a:r>
              <a:rPr lang="fr-FR" dirty="0" err="1"/>
              <a:t>Guerid</a:t>
            </a:r>
            <a:r>
              <a:rPr lang="fr-FR" dirty="0"/>
              <a:t>, </a:t>
            </a:r>
            <a:r>
              <a:rPr lang="fr-FR" dirty="0" smtClean="0"/>
              <a:t>1997.</a:t>
            </a:r>
          </a:p>
          <a:p>
            <a:pPr algn="just">
              <a:buFont typeface="Wingdings" panose="05000000000000000000" pitchFamily="2" charset="2"/>
              <a:buChar char="§"/>
            </a:pPr>
            <a:r>
              <a:rPr lang="fr-FR" dirty="0" smtClean="0"/>
              <a:t>L'Université </a:t>
            </a:r>
            <a:r>
              <a:rPr lang="fr-FR" dirty="0"/>
              <a:t>aujourd'hui : actes de séminaire / coordination et présentation Djamel </a:t>
            </a:r>
            <a:r>
              <a:rPr lang="fr-FR" dirty="0" err="1"/>
              <a:t>Guerid</a:t>
            </a:r>
            <a:r>
              <a:rPr lang="fr-FR" dirty="0"/>
              <a:t>, </a:t>
            </a:r>
            <a:r>
              <a:rPr lang="fr-FR" dirty="0" smtClean="0"/>
              <a:t>1998</a:t>
            </a:r>
          </a:p>
          <a:p>
            <a:pPr algn="just">
              <a:buFont typeface="Wingdings" panose="05000000000000000000" pitchFamily="2" charset="2"/>
              <a:buChar char="§"/>
            </a:pPr>
            <a:r>
              <a:rPr lang="fr-FR" dirty="0" smtClean="0"/>
              <a:t>L'exception </a:t>
            </a:r>
            <a:r>
              <a:rPr lang="fr-FR" dirty="0"/>
              <a:t>algérienne : la modernisation à l'épreuve de la société, </a:t>
            </a:r>
            <a:r>
              <a:rPr lang="fr-FR" dirty="0" smtClean="0"/>
              <a:t>2007.</a:t>
            </a:r>
          </a:p>
          <a:p>
            <a:pPr algn="just">
              <a:buFont typeface="Wingdings" panose="05000000000000000000" pitchFamily="2" charset="2"/>
              <a:buChar char="§"/>
            </a:pPr>
            <a:r>
              <a:rPr lang="fr-FR" dirty="0" smtClean="0"/>
              <a:t>Savoir </a:t>
            </a:r>
            <a:r>
              <a:rPr lang="fr-FR" dirty="0"/>
              <a:t>et société en Algérie / Coordination et présentation Djamel, </a:t>
            </a:r>
            <a:r>
              <a:rPr lang="fr-FR" dirty="0" smtClean="0"/>
              <a:t>2012</a:t>
            </a:r>
          </a:p>
          <a:p>
            <a:pPr algn="just">
              <a:buFont typeface="Wingdings" panose="05000000000000000000" pitchFamily="2" charset="2"/>
              <a:buChar char="§"/>
            </a:pPr>
            <a:r>
              <a:rPr lang="fr-FR" dirty="0" smtClean="0"/>
              <a:t>L'entrée </a:t>
            </a:r>
            <a:r>
              <a:rPr lang="fr-FR" dirty="0"/>
              <a:t>en sociologie, les limites de l'universel européen, 2013 </a:t>
            </a:r>
            <a:endParaRPr lang="fr-FR" dirty="0" smtClean="0"/>
          </a:p>
          <a:p>
            <a:pPr algn="just"/>
            <a:endParaRPr lang="fr-FR" dirty="0"/>
          </a:p>
        </p:txBody>
      </p:sp>
    </p:spTree>
    <p:extLst>
      <p:ext uri="{BB962C8B-B14F-4D97-AF65-F5344CB8AC3E}">
        <p14:creationId xmlns:p14="http://schemas.microsoft.com/office/powerpoint/2010/main" val="1866890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7"/>
            <a:ext cx="9720072" cy="424718"/>
          </a:xfrm>
        </p:spPr>
        <p:txBody>
          <a:bodyPr>
            <a:normAutofit fontScale="90000"/>
          </a:bodyPr>
          <a:lstStyle/>
          <a:p>
            <a:r>
              <a:rPr lang="fr-FR" sz="4800" b="1" dirty="0" smtClean="0"/>
              <a:t>conclusion</a:t>
            </a:r>
            <a:r>
              <a:rPr lang="fr-FR" dirty="0" smtClean="0"/>
              <a:t/>
            </a:r>
            <a:br>
              <a:rPr lang="fr-FR" dirty="0" smtClean="0"/>
            </a:br>
            <a:endParaRPr lang="fr-FR" dirty="0"/>
          </a:p>
        </p:txBody>
      </p:sp>
      <p:sp>
        <p:nvSpPr>
          <p:cNvPr id="3" name="Espace réservé du contenu 2"/>
          <p:cNvSpPr>
            <a:spLocks noGrp="1"/>
          </p:cNvSpPr>
          <p:nvPr>
            <p:ph idx="1"/>
          </p:nvPr>
        </p:nvSpPr>
        <p:spPr>
          <a:xfrm>
            <a:off x="1024128" y="1473958"/>
            <a:ext cx="9720073" cy="4835402"/>
          </a:xfrm>
        </p:spPr>
        <p:txBody>
          <a:bodyPr>
            <a:normAutofit/>
          </a:bodyPr>
          <a:lstStyle/>
          <a:p>
            <a:pPr algn="just"/>
            <a:r>
              <a:rPr lang="fr-FR" dirty="0" err="1" smtClean="0"/>
              <a:t>Guerid</a:t>
            </a:r>
            <a:r>
              <a:rPr lang="fr-FR" dirty="0" smtClean="0"/>
              <a:t> </a:t>
            </a:r>
            <a:r>
              <a:rPr lang="fr-FR" dirty="0"/>
              <a:t>analyse les limites du projet de développement national et en particulier </a:t>
            </a:r>
            <a:r>
              <a:rPr lang="fr-FR" b="1" dirty="0"/>
              <a:t>l'impuissance de ses promoteurs industrialistes à construire la société moderne </a:t>
            </a:r>
            <a:r>
              <a:rPr lang="fr-FR" dirty="0"/>
              <a:t>et homogène qu'ils avaient annoncée. Et loin d'avoir rassemblé l'ensemble des citoyens, ce projet a, au contraire, accentué et exacerbé les divisions jusqu'à pousser vers les marges la plus grande partie de la société </a:t>
            </a:r>
            <a:r>
              <a:rPr lang="fr-FR" dirty="0" smtClean="0"/>
              <a:t>réelle.</a:t>
            </a:r>
            <a:endParaRPr lang="fr-FR" dirty="0" smtClean="0"/>
          </a:p>
          <a:p>
            <a:pPr algn="just"/>
            <a:r>
              <a:rPr lang="fr-FR" dirty="0" smtClean="0"/>
              <a:t> </a:t>
            </a:r>
            <a:r>
              <a:rPr lang="fr-FR" dirty="0" smtClean="0"/>
              <a:t> </a:t>
            </a:r>
            <a:r>
              <a:rPr lang="fr-FR" dirty="0" err="1" smtClean="0"/>
              <a:t>Guerid</a:t>
            </a:r>
            <a:r>
              <a:rPr lang="fr-FR" dirty="0"/>
              <a:t> </a:t>
            </a:r>
            <a:r>
              <a:rPr lang="fr-FR" dirty="0" smtClean="0"/>
              <a:t>affirme</a:t>
            </a:r>
            <a:r>
              <a:rPr lang="fr-FR" dirty="0" smtClean="0"/>
              <a:t> </a:t>
            </a:r>
            <a:r>
              <a:rPr lang="fr-FR" dirty="0"/>
              <a:t>«(…) autant les années 1960 et 1970 furent celles de tous les espoirs autant les décennies 1980 et 1990 furent celles de toutes les désespérances et c'est durant ces dernières que le consensus national, né de la Guerre de libération et de l'indépendance et reconduit par l'euphorie du développement, cessa de fonctionner. Les grands clivages, recouverts durant la première période, éclatèrent entraînant le pays dans l'instabilité et la violence» </a:t>
            </a:r>
          </a:p>
        </p:txBody>
      </p:sp>
    </p:spTree>
    <p:extLst>
      <p:ext uri="{BB962C8B-B14F-4D97-AF65-F5344CB8AC3E}">
        <p14:creationId xmlns:p14="http://schemas.microsoft.com/office/powerpoint/2010/main" val="3976054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a:t>L’expérience d’industrialisation en Algérie montre que même en suivant fidèlement le schéma l’on n’aboutit pas nécessairement à l’industrialisation-acculturation. </a:t>
            </a:r>
            <a:r>
              <a:rPr lang="fr-FR" dirty="0" err="1"/>
              <a:t>Guerid</a:t>
            </a:r>
            <a:r>
              <a:rPr lang="fr-FR" dirty="0"/>
              <a:t> finit par désapprouver </a:t>
            </a:r>
            <a:r>
              <a:rPr lang="fr-FR" b="1" dirty="0"/>
              <a:t>le mimétisme </a:t>
            </a:r>
            <a:r>
              <a:rPr lang="fr-FR" dirty="0"/>
              <a:t>qui menace la société algérienne </a:t>
            </a:r>
            <a:r>
              <a:rPr lang="fr-FR" dirty="0" smtClean="0"/>
              <a:t>:</a:t>
            </a:r>
          </a:p>
          <a:p>
            <a:pPr algn="just"/>
            <a:r>
              <a:rPr lang="fr-FR" dirty="0" smtClean="0"/>
              <a:t> </a:t>
            </a:r>
            <a:r>
              <a:rPr lang="fr-FR" dirty="0"/>
              <a:t>« </a:t>
            </a:r>
            <a:r>
              <a:rPr lang="fr-FR" i="1" dirty="0"/>
              <a:t>Le mimétisme, qui a caractérisé les industrialistes, est en train de se répéter avec les modernistes et les notions utilisées de manière </a:t>
            </a:r>
            <a:r>
              <a:rPr lang="fr-FR" i="1" dirty="0" err="1"/>
              <a:t>a-critique</a:t>
            </a:r>
            <a:r>
              <a:rPr lang="fr-FR" i="1" dirty="0"/>
              <a:t> comme celles de république, démocratie, modernité, laïcité. Faut-il rappeler que ces notions sont, en Europe, le produit d’une histoire et, qu’en histoire, les raccourcis sont dangereux ? Le défi qui se pose, en Algérie comme en Afrique, c’est d’être enfin en mesure d’inventer et le développement et la démocratie qui soient à la fois en affinité avec la société réelle et son histoire et en phase avec le monde qui l’entoure </a:t>
            </a:r>
            <a:r>
              <a:rPr lang="fr-FR" dirty="0"/>
              <a:t>»</a:t>
            </a:r>
          </a:p>
          <a:p>
            <a:endParaRPr lang="fr-FR" dirty="0"/>
          </a:p>
        </p:txBody>
      </p:sp>
    </p:spTree>
    <p:extLst>
      <p:ext uri="{BB962C8B-B14F-4D97-AF65-F5344CB8AC3E}">
        <p14:creationId xmlns:p14="http://schemas.microsoft.com/office/powerpoint/2010/main" val="390122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49526"/>
          </a:xfrm>
        </p:spPr>
        <p:txBody>
          <a:bodyPr>
            <a:noAutofit/>
          </a:bodyPr>
          <a:lstStyle/>
          <a:p>
            <a:r>
              <a:rPr lang="fr-FR" sz="3600" b="1" dirty="0" smtClean="0"/>
              <a:t>Problématique </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838200" y="1214652"/>
            <a:ext cx="10515600" cy="4962311"/>
          </a:xfrm>
        </p:spPr>
        <p:txBody>
          <a:bodyPr>
            <a:normAutofit/>
          </a:bodyPr>
          <a:lstStyle/>
          <a:p>
            <a:pPr marL="0" indent="0" algn="just">
              <a:buNone/>
            </a:pPr>
            <a:r>
              <a:rPr lang="fr-FR" dirty="0" smtClean="0"/>
              <a:t>L’industrialisation </a:t>
            </a:r>
            <a:r>
              <a:rPr lang="fr-FR" dirty="0"/>
              <a:t>comme </a:t>
            </a:r>
            <a:r>
              <a:rPr lang="fr-FR" b="1" dirty="0"/>
              <a:t>mouvement </a:t>
            </a:r>
            <a:r>
              <a:rPr lang="fr-FR" b="1" dirty="0" err="1"/>
              <a:t>civilisationnel</a:t>
            </a:r>
            <a:r>
              <a:rPr lang="fr-FR" b="1" dirty="0"/>
              <a:t> </a:t>
            </a:r>
            <a:r>
              <a:rPr lang="fr-FR" dirty="0"/>
              <a:t>a évidemment comme centre de rayonnement l’entreprise et celle-ci s’efforce de gagner à elle, à la fois, son environnement social et ses ouvriers. Dans ce sens, l’industrialisation se présente comme une acculturation, c’est-à-dire une imposition (implantation) d’une culture particulière, la culture occidentale essentiellement au moyen de l’industrialisation. Elle se présente aussi comme l’effort d’un groupe social en vue d’accéder à l’hégémonie ou en vue de consolider cette hégémonie et de la rendre irréversible.</a:t>
            </a:r>
          </a:p>
          <a:p>
            <a:pPr marL="0" indent="0" algn="just">
              <a:buNone/>
            </a:pPr>
            <a:r>
              <a:rPr lang="fr-FR" dirty="0"/>
              <a:t>Selon </a:t>
            </a:r>
            <a:r>
              <a:rPr lang="fr-FR" dirty="0" err="1"/>
              <a:t>Guerid</a:t>
            </a:r>
            <a:r>
              <a:rPr lang="fr-FR" dirty="0"/>
              <a:t>, l’industrialisation</a:t>
            </a:r>
            <a:r>
              <a:rPr lang="fr-FR" b="1" dirty="0"/>
              <a:t> en Algérie a échoué : « ni sur le plan matériel ni sur le plan culturel, il n’est possible de parler de réussite. L’industrie en tant que système d’usines ne semble pas avoir été mise en place, l’industrialisation en tant que mouvement de rassemblement social et de mobilisation n’eut pas lieu et l’entreprise ne peut s’imposer en tant qu’institution sociale et culturelle principale »</a:t>
            </a:r>
            <a:r>
              <a:rPr lang="fr-FR" dirty="0"/>
              <a:t>. </a:t>
            </a:r>
          </a:p>
          <a:p>
            <a:endParaRPr lang="fr-FR" dirty="0"/>
          </a:p>
        </p:txBody>
      </p:sp>
    </p:spTree>
    <p:extLst>
      <p:ext uri="{BB962C8B-B14F-4D97-AF65-F5344CB8AC3E}">
        <p14:creationId xmlns:p14="http://schemas.microsoft.com/office/powerpoint/2010/main" val="407840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173707"/>
            <a:ext cx="9720073" cy="5135653"/>
          </a:xfrm>
        </p:spPr>
        <p:txBody>
          <a:bodyPr/>
          <a:lstStyle/>
          <a:p>
            <a:pPr marL="0" indent="0" algn="just">
              <a:buNone/>
            </a:pPr>
            <a:r>
              <a:rPr lang="fr-FR" dirty="0" err="1"/>
              <a:t>Guerid</a:t>
            </a:r>
            <a:r>
              <a:rPr lang="fr-FR" dirty="0"/>
              <a:t> voulait, alors, comprendre pourquoi un pays qui semblerait "bien parti" en 1962 a connu cet </a:t>
            </a:r>
            <a:r>
              <a:rPr lang="fr-FR" b="1" dirty="0"/>
              <a:t>échec du projet industrialiste </a:t>
            </a:r>
            <a:r>
              <a:rPr lang="fr-FR" dirty="0"/>
              <a:t>et se retrouve après trois décennies de développement dans une profonde crise économique, sociale et culturelle. </a:t>
            </a:r>
          </a:p>
          <a:p>
            <a:pPr marL="0" indent="0" algn="just">
              <a:buNone/>
            </a:pPr>
            <a:r>
              <a:rPr lang="fr-FR" dirty="0"/>
              <a:t>Partant de l'idée que "la sociologie comparative est la sociologie-même" (Durkheim), il adopte une approche qui compare l’expérience d’industrialisation algérienne à celles du monde occidental perçu par l’élite dirigeante algérienne comme modèle. Cette approche se déploie dans deux directions convergentes : l'examen de </a:t>
            </a:r>
            <a:r>
              <a:rPr lang="fr-FR" b="1" dirty="0"/>
              <a:t>la conception industrialiste du développement</a:t>
            </a:r>
            <a:r>
              <a:rPr lang="fr-FR" dirty="0"/>
              <a:t> ainsi que </a:t>
            </a:r>
            <a:r>
              <a:rPr lang="fr-FR" b="1" dirty="0"/>
              <a:t>son déploiement concret sur le terrain national et local</a:t>
            </a:r>
            <a:r>
              <a:rPr lang="fr-FR" dirty="0"/>
              <a:t> en comparaison avec l'industrialisation classique et l'industrialisation soviétique. </a:t>
            </a:r>
            <a:r>
              <a:rPr lang="fr-FR" b="1" dirty="0"/>
              <a:t>L’analyse du type d'ouvrier </a:t>
            </a:r>
            <a:r>
              <a:rPr lang="fr-FR" dirty="0"/>
              <a:t>que la rencontre de ce type d'industrialisation avec la société algérienne a produit et leurs particularités par rapport au modèle classique de l'ouvrier industriel.</a:t>
            </a:r>
          </a:p>
          <a:p>
            <a:endParaRPr lang="fr-FR" dirty="0"/>
          </a:p>
        </p:txBody>
      </p:sp>
    </p:spTree>
    <p:extLst>
      <p:ext uri="{BB962C8B-B14F-4D97-AF65-F5344CB8AC3E}">
        <p14:creationId xmlns:p14="http://schemas.microsoft.com/office/powerpoint/2010/main" val="19758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670378"/>
          </a:xfrm>
        </p:spPr>
        <p:txBody>
          <a:bodyPr>
            <a:normAutofit fontScale="90000"/>
          </a:bodyPr>
          <a:lstStyle/>
          <a:p>
            <a:r>
              <a:rPr lang="fr-FR" sz="4400" b="1" dirty="0" smtClean="0"/>
              <a:t>Contexte de l’étude</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1024128" y="1501254"/>
            <a:ext cx="9720073" cy="4808106"/>
          </a:xfrm>
        </p:spPr>
        <p:txBody>
          <a:bodyPr>
            <a:normAutofit fontScale="92500" lnSpcReduction="20000"/>
          </a:bodyPr>
          <a:lstStyle/>
          <a:p>
            <a:pPr algn="just"/>
            <a:r>
              <a:rPr lang="fr-FR" dirty="0" smtClean="0"/>
              <a:t>A </a:t>
            </a:r>
            <a:r>
              <a:rPr lang="fr-FR" dirty="0"/>
              <a:t>l’indépendance, un effort considérable a été entrepris pour « moderniser » la société algérienne. Le moyen principal de ce qui a été appelé « développent » a été l’industrialisation. A la base de la philosophie du développement, il y a l’idée communément admise que l’histoire de l’humanité se présente comme une succession d’étapes en progrès les unes par rapport aux autres et qu’il est possible de répéter, mais de manière accélérée, l’histoire des sociétés industrielles ("brûler les étapes"). L’objectif étant de passer de la société traditionnelle à la société rationnelle (</a:t>
            </a:r>
            <a:r>
              <a:rPr lang="fr-FR" dirty="0" smtClean="0"/>
              <a:t>industrialisation = </a:t>
            </a:r>
            <a:r>
              <a:rPr lang="fr-FR" dirty="0"/>
              <a:t>modernisation capitaliste occidentale). Et c’est un groupe social particulier qui se présente comme l’agent de cet accomplissement historique. </a:t>
            </a:r>
          </a:p>
          <a:p>
            <a:pPr algn="just"/>
            <a:r>
              <a:rPr lang="fr-FR" dirty="0"/>
              <a:t>Dans le cas algérien c’est une fraction de l’élite du pouvoir, la fraction industrialiste, qui s’est investie de cette « mission historique ». Son chef incontesté, BELAID Abdeslam, longtemps ministre de l’industrie et de l’énergie et « père » de l’industrialisation, définit clairement le développement comme cette « action qui tend à sortir le pays d’un état pour le mener à un autre, celui atteint par les pays pris en référence, généralement, les pays développés de l’OCDE   </a:t>
            </a:r>
          </a:p>
          <a:p>
            <a:pPr algn="just"/>
            <a:r>
              <a:rPr lang="fr-FR" dirty="0"/>
              <a:t>C’est par référence à la révolution industrielle et l’industrialisation soviétique que l’industrialisation algérienne a été menée. Par rapport à l’industrialisation soviétique, l’identification est encore plus évidente. </a:t>
            </a:r>
            <a:r>
              <a:rPr lang="fr-FR" dirty="0" smtClean="0"/>
              <a:t>( </a:t>
            </a:r>
            <a:r>
              <a:rPr lang="fr-FR" dirty="0"/>
              <a:t>l’industrie </a:t>
            </a:r>
            <a:r>
              <a:rPr lang="fr-FR" dirty="0" smtClean="0"/>
              <a:t>lourde)</a:t>
            </a:r>
            <a:endParaRPr lang="fr-FR" dirty="0"/>
          </a:p>
          <a:p>
            <a:pPr marL="0" indent="0">
              <a:buNone/>
            </a:pPr>
            <a:endParaRPr lang="fr-FR" dirty="0"/>
          </a:p>
        </p:txBody>
      </p:sp>
    </p:spTree>
    <p:extLst>
      <p:ext uri="{BB962C8B-B14F-4D97-AF65-F5344CB8AC3E}">
        <p14:creationId xmlns:p14="http://schemas.microsoft.com/office/powerpoint/2010/main" val="57201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31412"/>
          </a:xfrm>
        </p:spPr>
        <p:txBody>
          <a:bodyPr>
            <a:normAutofit fontScale="90000"/>
          </a:bodyPr>
          <a:lstStyle/>
          <a:p>
            <a:r>
              <a:rPr lang="fr-FR" sz="2700" b="1" dirty="0" smtClean="0"/>
              <a:t/>
            </a:r>
            <a:br>
              <a:rPr lang="fr-FR" sz="2700" b="1" dirty="0" smtClean="0"/>
            </a:br>
            <a:r>
              <a:rPr lang="fr-FR" sz="2700" b="1" dirty="0" smtClean="0"/>
              <a:t>Les implications socio-économiques de la politique de l'industrie </a:t>
            </a:r>
            <a:r>
              <a:rPr lang="fr-FR" sz="2700" b="1" dirty="0" err="1" smtClean="0"/>
              <a:t>industrialisante</a:t>
            </a:r>
            <a:r>
              <a:rPr lang="fr-FR" sz="2700" b="1" dirty="0" smtClean="0"/>
              <a:t> en Algérie :</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1024128" y="1296538"/>
            <a:ext cx="9720073" cy="5012822"/>
          </a:xfrm>
        </p:spPr>
        <p:txBody>
          <a:bodyPr>
            <a:normAutofit fontScale="92500" lnSpcReduction="20000"/>
          </a:bodyPr>
          <a:lstStyle/>
          <a:p>
            <a:pPr marL="0" indent="0" algn="just">
              <a:buNone/>
            </a:pPr>
            <a:endParaRPr lang="fr-FR" dirty="0" smtClean="0"/>
          </a:p>
          <a:p>
            <a:pPr marL="0" indent="0" algn="just">
              <a:buNone/>
            </a:pPr>
            <a:r>
              <a:rPr lang="fr-FR" dirty="0" smtClean="0"/>
              <a:t>L’industrialisation </a:t>
            </a:r>
            <a:r>
              <a:rPr lang="fr-FR" dirty="0"/>
              <a:t>s’est inscrite de manière très visible dans le paysage géographique et économique de l’Algérie et elle a imprimé au pays des transformations irréversibles ; elle a contribué à accélérer les processus d’exode rural et d’urbanisation. Ainsi ce sont 1.300.000 personnes environ qui sont passées du milieu rural au milieu urbain durant la période des plans (1967-1977). Quant au taux d’urbanisation, il est passé de 31% en 1966 à 41% en 1977 et à 50 % en 1987. Dans les villes, elle a imposé ses propres spécialisations au détriment des activités et vocations initiales. Des bourgs agricoles se sont transformés, en l’espace de quelques années, en authentiques villes industrielles. </a:t>
            </a:r>
            <a:endParaRPr lang="fr-FR" dirty="0" smtClean="0"/>
          </a:p>
          <a:p>
            <a:pPr marL="0" indent="0" algn="just">
              <a:buNone/>
            </a:pPr>
            <a:r>
              <a:rPr lang="fr-FR" dirty="0" smtClean="0"/>
              <a:t>De </a:t>
            </a:r>
            <a:r>
              <a:rPr lang="fr-FR" dirty="0"/>
              <a:t>1976 à 1982 les emplois industriels publics sont passés à Sidi-Bel-Abbès de 4.750 à 14.210, à Sétif de 3.560 à 27.870 et à Biskra de 630 à 11.250. Des villes ont accédé au rang de capitale de branche industrielle : Annaba est devenue la capitale de l’acier, Sidi-Bel-Abbès la capitale de l’électronique, Arzew celle de la pétrochimie… Dans les campagnes, elle a rendu nécessaire l’organisation de nouveaux rapports sociaux et d’un nouvel aménagement de l’espace. Elle a participé à la forte réduction de la proportion de l’emploi agricole (50,6 % de l’emploi total en 1966 ; 29,6 % en 1977 ; 17,5 % en 1987). Elle a exigé un développement des infrastructures (routes, voies ferrées, ports et aéroports), une plus grande densification de l’encadrement administratif (le nombre des wilayas passe de 16 à 31 en 1974 et à 48 en 1984) et politique ainsi qu’une réforme de l’appareil d’éducation et de formation.</a:t>
            </a:r>
            <a:r>
              <a:rPr lang="fr-FR" dirty="0" smtClean="0">
                <a:effectLst/>
              </a:rPr>
              <a:t> </a:t>
            </a:r>
            <a:endParaRPr lang="fr-FR" dirty="0"/>
          </a:p>
        </p:txBody>
      </p:sp>
    </p:spTree>
    <p:extLst>
      <p:ext uri="{BB962C8B-B14F-4D97-AF65-F5344CB8AC3E}">
        <p14:creationId xmlns:p14="http://schemas.microsoft.com/office/powerpoint/2010/main" val="218408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53990"/>
          </a:xfrm>
        </p:spPr>
        <p:txBody>
          <a:bodyPr>
            <a:normAutofit fontScale="90000"/>
          </a:bodyPr>
          <a:lstStyle/>
          <a:p>
            <a:pPr lvl="0" algn="just"/>
            <a:r>
              <a:rPr lang="fr-FR" sz="2700" b="1" dirty="0" smtClean="0"/>
              <a:t/>
            </a:r>
            <a:br>
              <a:rPr lang="fr-FR" sz="2700" b="1" dirty="0" smtClean="0"/>
            </a:br>
            <a:r>
              <a:rPr lang="fr-FR" sz="2700" b="1" dirty="0"/>
              <a:t/>
            </a:r>
            <a:br>
              <a:rPr lang="fr-FR" sz="2700" b="1" dirty="0"/>
            </a:br>
            <a:r>
              <a:rPr lang="fr-FR" sz="2700" b="1" dirty="0" smtClean="0"/>
              <a:t/>
            </a:r>
            <a:br>
              <a:rPr lang="fr-FR" sz="2700" b="1" dirty="0" smtClean="0"/>
            </a:br>
            <a:r>
              <a:rPr lang="fr-FR" sz="2000" b="1" dirty="0" smtClean="0"/>
              <a:t>Les </a:t>
            </a:r>
            <a:r>
              <a:rPr lang="fr-FR" sz="2000" b="1" dirty="0" smtClean="0"/>
              <a:t>raisons de la réussite de l’industrialisation (en Europe, en URSS</a:t>
            </a:r>
            <a:r>
              <a:rPr lang="fr-FR" sz="2000" b="1" dirty="0" smtClean="0"/>
              <a:t>) :à l’intérieur de l’entreprise </a:t>
            </a:r>
            <a:r>
              <a:rPr lang="fr-FR" sz="2700" dirty="0" smtClean="0"/>
              <a:t/>
            </a:r>
            <a:br>
              <a:rPr lang="fr-FR" sz="2700" dirty="0" smtClean="0"/>
            </a:br>
            <a:r>
              <a:rPr lang="fr-FR" sz="3600" dirty="0" smtClean="0"/>
              <a:t/>
            </a:r>
            <a:br>
              <a:rPr lang="fr-FR" sz="3600" dirty="0" smtClean="0"/>
            </a:br>
            <a:endParaRPr lang="fr-FR" dirty="0"/>
          </a:p>
        </p:txBody>
      </p:sp>
      <p:sp>
        <p:nvSpPr>
          <p:cNvPr id="3" name="Espace réservé du contenu 2"/>
          <p:cNvSpPr>
            <a:spLocks noGrp="1"/>
          </p:cNvSpPr>
          <p:nvPr>
            <p:ph idx="1"/>
          </p:nvPr>
        </p:nvSpPr>
        <p:spPr>
          <a:xfrm>
            <a:off x="838200" y="1392072"/>
            <a:ext cx="10515600" cy="5049671"/>
          </a:xfrm>
        </p:spPr>
        <p:txBody>
          <a:bodyPr>
            <a:normAutofit/>
          </a:bodyPr>
          <a:lstStyle/>
          <a:p>
            <a:pPr algn="just"/>
            <a:r>
              <a:rPr lang="fr-FR" dirty="0" smtClean="0"/>
              <a:t>L’industrialisation-acculturation </a:t>
            </a:r>
            <a:r>
              <a:rPr lang="fr-FR" dirty="0"/>
              <a:t>fut un mouvement civilisateur qui ne visait rien moins que la refondation de la société et sa restructuration selon sa logique propre. Celle-ci a été rendu possible grâce à deux conditions principales : la première interne à l’entreprise, l’autre à l’échelle de la société entière. </a:t>
            </a:r>
          </a:p>
          <a:p>
            <a:pPr lvl="0" algn="just"/>
            <a:r>
              <a:rPr lang="fr-FR" b="1" dirty="0"/>
              <a:t>à l’intérieur de l’entreprise </a:t>
            </a:r>
            <a:endParaRPr lang="fr-FR" dirty="0"/>
          </a:p>
          <a:p>
            <a:pPr algn="just"/>
            <a:r>
              <a:rPr lang="fr-FR" dirty="0"/>
              <a:t>En s’appuyant sur des écrits d’histoire, </a:t>
            </a:r>
            <a:r>
              <a:rPr lang="fr-FR" dirty="0" err="1"/>
              <a:t>Guerid</a:t>
            </a:r>
            <a:r>
              <a:rPr lang="fr-FR" dirty="0"/>
              <a:t> explique que l’acculturation a pris, dans l’entreprise, la forme </a:t>
            </a:r>
            <a:r>
              <a:rPr lang="fr-FR" b="1" dirty="0"/>
              <a:t>d’une </a:t>
            </a:r>
            <a:r>
              <a:rPr lang="fr-FR" b="1" dirty="0" err="1"/>
              <a:t>disciplinarisation</a:t>
            </a:r>
            <a:r>
              <a:rPr lang="fr-FR" b="1" dirty="0"/>
              <a:t> extrêmement sévère</a:t>
            </a:r>
            <a:r>
              <a:rPr lang="fr-FR" dirty="0"/>
              <a:t> rendue possible à la fois par une offre de travail pléthorique et par le fait que ces candidats au travail industriel n’avaient pas le choix.</a:t>
            </a:r>
          </a:p>
          <a:p>
            <a:pPr algn="just"/>
            <a:r>
              <a:rPr lang="fr-FR" b="1" dirty="0"/>
              <a:t>La </a:t>
            </a:r>
            <a:r>
              <a:rPr lang="fr-FR" b="1" dirty="0" err="1"/>
              <a:t>disciplinarisation</a:t>
            </a:r>
            <a:r>
              <a:rPr lang="fr-FR" b="1" dirty="0"/>
              <a:t> apparut comme la forme principale de l’acculturation</a:t>
            </a:r>
            <a:r>
              <a:rPr lang="fr-FR" dirty="0"/>
              <a:t>. Culture "industrielle" et discipline apparaissent comme deux notions synonymes : il y a une culture de la société industrielle qui se traduit plus banalement dans </a:t>
            </a:r>
            <a:r>
              <a:rPr lang="fr-FR" b="1" dirty="0"/>
              <a:t>la discipline</a:t>
            </a:r>
            <a:r>
              <a:rPr lang="fr-FR" dirty="0"/>
              <a:t> et </a:t>
            </a:r>
            <a:r>
              <a:rPr lang="fr-FR" b="1" dirty="0"/>
              <a:t>la ponctualité</a:t>
            </a:r>
            <a:r>
              <a:rPr lang="fr-FR" dirty="0"/>
              <a:t>, </a:t>
            </a:r>
            <a:r>
              <a:rPr lang="fr-FR" b="1" dirty="0"/>
              <a:t>l’importance des consignes abstraites</a:t>
            </a:r>
            <a:r>
              <a:rPr lang="fr-FR" dirty="0"/>
              <a:t>, </a:t>
            </a:r>
            <a:r>
              <a:rPr lang="fr-FR" b="1" dirty="0"/>
              <a:t>la solidarité des engagements à terme</a:t>
            </a:r>
            <a:r>
              <a:rPr lang="fr-FR" dirty="0"/>
              <a:t>, </a:t>
            </a:r>
            <a:r>
              <a:rPr lang="fr-FR" b="1" dirty="0"/>
              <a:t>la capacité de différer les satisfactio</a:t>
            </a:r>
            <a:r>
              <a:rPr lang="fr-FR" dirty="0"/>
              <a:t>ns. Cette </a:t>
            </a:r>
            <a:r>
              <a:rPr lang="fr-FR" dirty="0" err="1"/>
              <a:t>disciplinarisation</a:t>
            </a:r>
            <a:r>
              <a:rPr lang="fr-FR" dirty="0"/>
              <a:t> prit une tournure totale et systématique. </a:t>
            </a:r>
          </a:p>
        </p:txBody>
      </p:sp>
    </p:spTree>
    <p:extLst>
      <p:ext uri="{BB962C8B-B14F-4D97-AF65-F5344CB8AC3E}">
        <p14:creationId xmlns:p14="http://schemas.microsoft.com/office/powerpoint/2010/main" val="148553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3310" y="721693"/>
            <a:ext cx="9720072" cy="711322"/>
          </a:xfrm>
        </p:spPr>
        <p:txBody>
          <a:bodyPr>
            <a:noAutofit/>
          </a:bodyPr>
          <a:lstStyle/>
          <a:p>
            <a:r>
              <a:rPr lang="fr-FR" sz="2800" dirty="0" smtClean="0"/>
              <a:t>Les facteurs favorisant la </a:t>
            </a:r>
            <a:r>
              <a:rPr lang="fr-FR" sz="2800" dirty="0" err="1" smtClean="0"/>
              <a:t>disciplinarisation</a:t>
            </a:r>
            <a:r>
              <a:rPr lang="fr-FR" sz="2800" dirty="0" smtClean="0"/>
              <a:t> à l’intérieur de l’entreprise</a:t>
            </a:r>
            <a:endParaRPr lang="fr-FR" sz="2800" dirty="0"/>
          </a:p>
        </p:txBody>
      </p:sp>
      <p:sp>
        <p:nvSpPr>
          <p:cNvPr id="3" name="Espace réservé du contenu 2"/>
          <p:cNvSpPr>
            <a:spLocks noGrp="1"/>
          </p:cNvSpPr>
          <p:nvPr>
            <p:ph idx="1"/>
          </p:nvPr>
        </p:nvSpPr>
        <p:spPr>
          <a:xfrm>
            <a:off x="1024128" y="1569493"/>
            <a:ext cx="9720073" cy="4739867"/>
          </a:xfrm>
        </p:spPr>
        <p:txBody>
          <a:bodyPr>
            <a:normAutofit fontScale="85000" lnSpcReduction="10000"/>
          </a:bodyPr>
          <a:lstStyle/>
          <a:p>
            <a:pPr algn="just"/>
            <a:r>
              <a:rPr lang="fr-FR" dirty="0"/>
              <a:t>Interviennent dans ce processus </a:t>
            </a:r>
            <a:r>
              <a:rPr lang="fr-FR" b="1" dirty="0"/>
              <a:t>de </a:t>
            </a:r>
            <a:r>
              <a:rPr lang="fr-FR" b="1" dirty="0" err="1"/>
              <a:t>disciplinarisation</a:t>
            </a:r>
            <a:r>
              <a:rPr lang="fr-FR" dirty="0"/>
              <a:t> et le rendent inévitable les éléments suivants : </a:t>
            </a:r>
          </a:p>
          <a:p>
            <a:pPr algn="just"/>
            <a:r>
              <a:rPr lang="fr-FR" dirty="0"/>
              <a:t>1. L’architecture des locaux eux-mêmes organisés de telle manière que l’ouvrier soit constamment sous surveillance. </a:t>
            </a:r>
          </a:p>
          <a:p>
            <a:pPr algn="just"/>
            <a:r>
              <a:rPr lang="fr-FR" dirty="0"/>
              <a:t>2. La machine qui règle le rythme du travail de l’ouvrier et qui donc le surveille. « la subordination de l’ouvrier au mouvement continu et uniforme de la machine y avait créé depuis longtemps la discipline la plus sévère". </a:t>
            </a:r>
          </a:p>
          <a:p>
            <a:pPr algn="just"/>
            <a:r>
              <a:rPr lang="fr-FR" dirty="0"/>
              <a:t>3. Les règlements d’usine qui justifient et légitiment cette surveillance. Aux portes de l’usine s’arrêtent les lois de la République. "Le capitaliste formule en législateur privé et d’après son bon plaisir son pouvoir autocratique sur ses bras, dans son code de fabrique.</a:t>
            </a:r>
          </a:p>
          <a:p>
            <a:pPr algn="just"/>
            <a:r>
              <a:rPr lang="fr-FR" dirty="0"/>
              <a:t>4. Les surveillants qui sont les gardiens du nouvel ordre </a:t>
            </a:r>
            <a:r>
              <a:rPr lang="fr-FR" dirty="0" err="1"/>
              <a:t>usinaire</a:t>
            </a:r>
            <a:r>
              <a:rPr lang="fr-FR" dirty="0"/>
              <a:t> et les spécialistes de la mise au travail et du maintien de l’ordre.  </a:t>
            </a:r>
          </a:p>
          <a:p>
            <a:pPr algn="just"/>
            <a:r>
              <a:rPr lang="fr-FR" dirty="0"/>
              <a:t>Participent également à la </a:t>
            </a:r>
            <a:r>
              <a:rPr lang="fr-FR" dirty="0" err="1"/>
              <a:t>disciplinarisation</a:t>
            </a:r>
            <a:r>
              <a:rPr lang="fr-FR" dirty="0"/>
              <a:t> certaines modalités de recrutement de la main d’œuvre et de son parrainage. Il est ainsi du </a:t>
            </a:r>
            <a:r>
              <a:rPr lang="fr-FR" b="1" dirty="0"/>
              <a:t>système du sous-contrat</a:t>
            </a:r>
            <a:r>
              <a:rPr lang="fr-FR" dirty="0"/>
              <a:t> "qui revenait à peu près à faire d’ouvriers qualifiés les employeurs véritables des apprentis encore inexpérimentés qu’on leur donnait pour aides". D’autres éléments indirects ont joué des rôles très forts dans le sens de l’</a:t>
            </a:r>
            <a:r>
              <a:rPr lang="fr-FR" b="1" dirty="0" err="1"/>
              <a:t>auto-discipline</a:t>
            </a:r>
            <a:r>
              <a:rPr lang="fr-FR" dirty="0"/>
              <a:t> (la menace de remplacer les ouvriers à l’usine par des femmes et </a:t>
            </a:r>
            <a:r>
              <a:rPr lang="fr-FR" dirty="0" smtClean="0"/>
              <a:t>des enfants</a:t>
            </a:r>
            <a:r>
              <a:rPr lang="fr-FR" dirty="0"/>
              <a:t>).</a:t>
            </a:r>
          </a:p>
          <a:p>
            <a:endParaRPr lang="fr-FR" dirty="0"/>
          </a:p>
          <a:p>
            <a:endParaRPr lang="fr-FR" dirty="0"/>
          </a:p>
        </p:txBody>
      </p:sp>
    </p:spTree>
    <p:extLst>
      <p:ext uri="{BB962C8B-B14F-4D97-AF65-F5344CB8AC3E}">
        <p14:creationId xmlns:p14="http://schemas.microsoft.com/office/powerpoint/2010/main" val="212928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684026"/>
          </a:xfrm>
        </p:spPr>
        <p:txBody>
          <a:bodyPr>
            <a:normAutofit/>
          </a:bodyPr>
          <a:lstStyle/>
          <a:p>
            <a:r>
              <a:rPr lang="fr-FR" sz="2000" b="1" dirty="0" smtClean="0"/>
              <a:t>Les raisons de la réussite de l’industrialisation (en Europe, en URSS) : L’acculturation à l’échelle de la société</a:t>
            </a:r>
            <a:r>
              <a:rPr lang="fr-FR" sz="2000" dirty="0" smtClean="0"/>
              <a:t> </a:t>
            </a:r>
            <a:endParaRPr lang="fr-FR" sz="2000" dirty="0"/>
          </a:p>
        </p:txBody>
      </p:sp>
      <p:sp>
        <p:nvSpPr>
          <p:cNvPr id="3" name="Espace réservé du contenu 2"/>
          <p:cNvSpPr>
            <a:spLocks noGrp="1"/>
          </p:cNvSpPr>
          <p:nvPr>
            <p:ph idx="1"/>
          </p:nvPr>
        </p:nvSpPr>
        <p:spPr>
          <a:xfrm>
            <a:off x="1024128" y="1460311"/>
            <a:ext cx="9720073" cy="4849050"/>
          </a:xfrm>
        </p:spPr>
        <p:txBody>
          <a:bodyPr>
            <a:normAutofit fontScale="92500" lnSpcReduction="10000"/>
          </a:bodyPr>
          <a:lstStyle/>
          <a:p>
            <a:pPr marL="0" indent="0" algn="just">
              <a:buNone/>
            </a:pPr>
            <a:r>
              <a:rPr lang="fr-FR" dirty="0"/>
              <a:t>2) </a:t>
            </a:r>
            <a:r>
              <a:rPr lang="fr-FR" b="1" dirty="0"/>
              <a:t> L’acculturation à l’échelle de la société</a:t>
            </a:r>
            <a:r>
              <a:rPr lang="fr-FR" dirty="0"/>
              <a:t> </a:t>
            </a:r>
          </a:p>
          <a:p>
            <a:pPr marL="0" indent="0" algn="just">
              <a:buNone/>
            </a:pPr>
            <a:r>
              <a:rPr lang="fr-FR" dirty="0" err="1"/>
              <a:t>Guerid</a:t>
            </a:r>
            <a:r>
              <a:rPr lang="fr-FR" dirty="0"/>
              <a:t> note que ce qui caractérise les deux expériences d’industrialisation c’est qu’elles furent toutes deux des </a:t>
            </a:r>
            <a:r>
              <a:rPr lang="fr-FR" b="1" dirty="0"/>
              <a:t>mouvements toujours ascendants et dominants</a:t>
            </a:r>
            <a:r>
              <a:rPr lang="fr-FR" dirty="0"/>
              <a:t>, puissamment soutenue par </a:t>
            </a:r>
            <a:r>
              <a:rPr lang="fr-FR" b="1" dirty="0"/>
              <a:t>le pouvoir politique</a:t>
            </a:r>
            <a:r>
              <a:rPr lang="fr-FR" dirty="0"/>
              <a:t> et bénéficiant de </a:t>
            </a:r>
            <a:r>
              <a:rPr lang="fr-FR" b="1" dirty="0"/>
              <a:t>l’accompagnement de toutes les institutions </a:t>
            </a:r>
            <a:r>
              <a:rPr lang="fr-FR" b="1" dirty="0" smtClean="0"/>
              <a:t>sociales</a:t>
            </a:r>
            <a:r>
              <a:rPr lang="fr-FR" dirty="0"/>
              <a:t>/</a:t>
            </a:r>
            <a:r>
              <a:rPr lang="fr-FR" dirty="0" smtClean="0"/>
              <a:t> </a:t>
            </a:r>
            <a:r>
              <a:rPr lang="fr-FR" dirty="0"/>
              <a:t>en un mot que la société fut "complice" (Braudel). </a:t>
            </a:r>
            <a:r>
              <a:rPr lang="fr-FR" b="1" dirty="0" smtClean="0"/>
              <a:t>tout </a:t>
            </a:r>
            <a:r>
              <a:rPr lang="fr-FR" b="1" dirty="0"/>
              <a:t>par l’industrie, tout pour l’industrie"</a:t>
            </a:r>
            <a:r>
              <a:rPr lang="fr-FR" dirty="0"/>
              <a:t>. Sa traduction est qu’il fallait mettre l’ensemble des secteurs de la société au service de l’industrie. Staline est, lui, passé rapidement du mot d’ordre "la technique au-dessus de tout" au d’ordre "les cadres décident de tout ». </a:t>
            </a:r>
          </a:p>
          <a:p>
            <a:pPr marL="0" indent="0" algn="just">
              <a:buNone/>
            </a:pPr>
            <a:r>
              <a:rPr lang="fr-FR" dirty="0"/>
              <a:t>Le processus d’acculturation menée dans l’entreprise a bénéficié d’un soutien sérieux de la part des différents </a:t>
            </a:r>
            <a:r>
              <a:rPr lang="fr-FR" b="1" dirty="0"/>
              <a:t>appareils idéologiques</a:t>
            </a:r>
            <a:r>
              <a:rPr lang="fr-FR" dirty="0"/>
              <a:t> comme ce fut le cas de </a:t>
            </a:r>
            <a:r>
              <a:rPr lang="fr-FR" b="1" dirty="0"/>
              <a:t>l’école</a:t>
            </a:r>
            <a:r>
              <a:rPr lang="fr-FR" dirty="0"/>
              <a:t>, par exemple. Ainsi, la fonction essentielle de l’instruction élémentaire obligatoire pendant la Révolution industrielle "n’était même pas d’instruire. C’était plutôt de discipliner une masse toujours nombreuse de prolétaires que leur mécontentement mettait en dissidence, et de les incorporer dans la société britannique. Il en est de même pour </a:t>
            </a:r>
            <a:r>
              <a:rPr lang="fr-FR" b="1" dirty="0"/>
              <a:t>l’appareil religieux</a:t>
            </a:r>
            <a:r>
              <a:rPr lang="fr-FR" dirty="0"/>
              <a:t> qui apporte à l’usine un concours très précieux. Cela va de la mise à sa disposition d’une main-d’œuvre rare ou déjà disciplinée jusqu’à la prise en charge de cette même discipline sur les lieux même du travail. (Des sœurs pour gérer les manufactures)</a:t>
            </a:r>
          </a:p>
          <a:p>
            <a:pPr algn="just"/>
            <a:endParaRPr lang="fr-FR" dirty="0"/>
          </a:p>
          <a:p>
            <a:endParaRPr lang="fr-FR" dirty="0"/>
          </a:p>
        </p:txBody>
      </p:sp>
    </p:spTree>
    <p:extLst>
      <p:ext uri="{BB962C8B-B14F-4D97-AF65-F5344CB8AC3E}">
        <p14:creationId xmlns:p14="http://schemas.microsoft.com/office/powerpoint/2010/main" val="762941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639</TotalTime>
  <Words>2311</Words>
  <Application>Microsoft Office PowerPoint</Application>
  <PresentationFormat>Grand écran</PresentationFormat>
  <Paragraphs>78</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Tw Cen MT</vt:lpstr>
      <vt:lpstr>Tw Cen MT Condensed</vt:lpstr>
      <vt:lpstr>Wingdings</vt:lpstr>
      <vt:lpstr>Wingdings 3</vt:lpstr>
      <vt:lpstr>Intégral</vt:lpstr>
      <vt:lpstr>  L’entreprise industrielle en Algérie : les limites d’une acculturation</vt:lpstr>
      <vt:lpstr>Parcours intellectuel </vt:lpstr>
      <vt:lpstr>Problématique  </vt:lpstr>
      <vt:lpstr>Présentation PowerPoint</vt:lpstr>
      <vt:lpstr>Contexte de l’étude  </vt:lpstr>
      <vt:lpstr> Les implications socio-économiques de la politique de l'industrie industrialisante en Algérie : </vt:lpstr>
      <vt:lpstr>   Les raisons de la réussite de l’industrialisation (en Europe, en URSS) :à l’intérieur de l’entreprise   </vt:lpstr>
      <vt:lpstr>Les facteurs favorisant la disciplinarisation à l’intérieur de l’entreprise</vt:lpstr>
      <vt:lpstr>Les raisons de la réussite de l’industrialisation (en Europe, en URSS) : L’acculturation à l’échelle de la société </vt:lpstr>
      <vt:lpstr>Le modèle soviétique</vt:lpstr>
      <vt:lpstr>La resocialisation par l’usine </vt:lpstr>
      <vt:lpstr>Présentation PowerPoint</vt:lpstr>
      <vt:lpstr>   L'ouvrier majoritaire : nouvelle figure de l'ouvrier industriel en Algérie. </vt:lpstr>
      <vt:lpstr>Présentation PowerPoint</vt:lpstr>
      <vt:lpstr>Présentation PowerPoint</vt:lpstr>
      <vt:lpstr>Les raisons de l’échec de l’industrialisation en Algérie  </vt:lpstr>
      <vt:lpstr>Présentation PowerPoint</vt:lpstr>
      <vt:lpstr>Présentation PowerPoint</vt:lpstr>
      <vt:lpstr>Présentation PowerPoint</vt:lpstr>
      <vt:lpstr>conclusion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Souhila</dc:creator>
  <cp:lastModifiedBy>dell</cp:lastModifiedBy>
  <cp:revision>22</cp:revision>
  <dcterms:created xsi:type="dcterms:W3CDTF">2022-10-20T07:02:59Z</dcterms:created>
  <dcterms:modified xsi:type="dcterms:W3CDTF">2023-12-10T20:44:30Z</dcterms:modified>
</cp:coreProperties>
</file>