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59" r:id="rId5"/>
  </p:sldMasterIdLst>
  <p:notesMasterIdLst>
    <p:notesMasterId r:id="rId45"/>
  </p:notesMasterIdLst>
  <p:handoutMasterIdLst>
    <p:handoutMasterId r:id="rId46"/>
  </p:handoutMasterIdLst>
  <p:sldIdLst>
    <p:sldId id="330" r:id="rId6"/>
    <p:sldId id="356" r:id="rId7"/>
    <p:sldId id="357" r:id="rId8"/>
    <p:sldId id="359" r:id="rId9"/>
    <p:sldId id="360" r:id="rId10"/>
    <p:sldId id="406" r:id="rId11"/>
    <p:sldId id="363" r:id="rId12"/>
    <p:sldId id="367" r:id="rId13"/>
    <p:sldId id="368" r:id="rId14"/>
    <p:sldId id="369" r:id="rId15"/>
    <p:sldId id="370" r:id="rId16"/>
    <p:sldId id="371" r:id="rId17"/>
    <p:sldId id="372" r:id="rId18"/>
    <p:sldId id="373" r:id="rId19"/>
    <p:sldId id="375" r:id="rId20"/>
    <p:sldId id="376" r:id="rId21"/>
    <p:sldId id="378" r:id="rId22"/>
    <p:sldId id="407" r:id="rId23"/>
    <p:sldId id="381" r:id="rId24"/>
    <p:sldId id="382" r:id="rId25"/>
    <p:sldId id="408" r:id="rId26"/>
    <p:sldId id="384" r:id="rId27"/>
    <p:sldId id="386" r:id="rId28"/>
    <p:sldId id="387" r:id="rId29"/>
    <p:sldId id="409" r:id="rId30"/>
    <p:sldId id="390" r:id="rId31"/>
    <p:sldId id="410" r:id="rId32"/>
    <p:sldId id="393" r:id="rId33"/>
    <p:sldId id="394" r:id="rId34"/>
    <p:sldId id="395" r:id="rId35"/>
    <p:sldId id="396" r:id="rId36"/>
    <p:sldId id="398" r:id="rId37"/>
    <p:sldId id="399" r:id="rId38"/>
    <p:sldId id="411" r:id="rId39"/>
    <p:sldId id="401" r:id="rId40"/>
    <p:sldId id="402" r:id="rId41"/>
    <p:sldId id="403" r:id="rId42"/>
    <p:sldId id="404" r:id="rId43"/>
    <p:sldId id="405" r:id="rId44"/>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Noto Sans Symbols"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3861" userDrawn="1">
          <p15:clr>
            <a:srgbClr val="A4A3A4"/>
          </p15:clr>
        </p15:guide>
        <p15:guide id="9" pos="295" userDrawn="1">
          <p15:clr>
            <a:srgbClr val="A4A3A4"/>
          </p15:clr>
        </p15:guide>
        <p15:guide id="10" orient="horz" pos="4042" userDrawn="1">
          <p15:clr>
            <a:srgbClr val="A4A3A4"/>
          </p15:clr>
        </p15:guide>
        <p15:guide id="12" orient="horz" pos="981" userDrawn="1">
          <p15:clr>
            <a:srgbClr val="A4A3A4"/>
          </p15:clr>
        </p15:guide>
        <p15:guide id="13" pos="54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USER" initials="U" lastIdx="3" clrIdx="7">
    <p:extLst>
      <p:ext uri="{19B8F6BF-5375-455C-9EA6-DF929625EA0E}">
        <p15:presenceInfo xmlns:p15="http://schemas.microsoft.com/office/powerpoint/2012/main" userId="USER" providerId="None"/>
      </p:ext>
    </p:extLst>
  </p:cmAuthor>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3431" autoAdjust="0"/>
  </p:normalViewPr>
  <p:slideViewPr>
    <p:cSldViewPr snapToGrid="0" snapToObjects="1">
      <p:cViewPr varScale="1">
        <p:scale>
          <a:sx n="95" d="100"/>
          <a:sy n="95" d="100"/>
        </p:scale>
        <p:origin x="2142" y="84"/>
      </p:cViewPr>
      <p:guideLst>
        <p:guide orient="horz" pos="3974"/>
        <p:guide orient="horz" pos="4178"/>
        <p:guide orient="horz" pos="119"/>
        <p:guide orient="horz" pos="822"/>
        <p:guide orient="horz" pos="3861"/>
        <p:guide pos="295"/>
        <p:guide orient="horz" pos="4042"/>
        <p:guide orient="horz" pos="981"/>
        <p:guide pos="5465"/>
      </p:guideLst>
    </p:cSldViewPr>
  </p:slideViewPr>
  <p:outlineViewPr>
    <p:cViewPr>
      <p:scale>
        <a:sx n="33" d="100"/>
        <a:sy n="33" d="100"/>
      </p:scale>
      <p:origin x="0" y="-26616"/>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10/13/2023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dirty="0"/>
              <a:t>Slides in this presentation contain hyperlinks. </a:t>
            </a:r>
            <a:r>
              <a:rPr lang="en-US"/>
              <a:t>JAWS users should be able to get a list of links by using INSERT+F7</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line is labeled Percent and ranges from 0 to 16 in increments of 2. The horizontal axis is labeled Year and ranges from 19 34 to 19 86 in increments of 2. The line for ceiling rate on savings deposits at commercial banks shows ceiling rate to be 2.5 percent in 19 34 which remains unchanged till 19 57 and then increases suddenly to 3 percent and becomes constant once again till 19 62. In the year 1962 it shows a sudden growth and increases to a value of 4 percent, becomes constant till 19 69, increases to 4.25 percent, becomes constant till 19 74, increases to 4.5 percent, and becomes constant till 19 79. In 19 79, the line once again shows a sudden but slight growth rate to reach a value of 4.65 percent and becomes constant till 19 84 where it shows a slight growth and reaches a value of 4.75 percent by the year 19 86. The line for 3-month treasury bill rate shows bill rate to be close to 0 from 19 34 to 19 42 where it grows to 2.5 percent. The bill rate remains constant at this value till 19 74 but shows a net growing trend thereafter. The bill rate increases to a value of 4.5 percent by 19 60, 9 percent by 19 74, and to a peak value of 16 percent by the year 19 82. The bill rate eventually falls down to a value of 4.5 percent by the year 1986. All values are approximate.</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870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line is labeled Rate left parenthesis Percent right parenthesis and ranges from 0 to 16 in increments of 2. The horizontal axis lists dates from 19 34 to 19 86 in increments of 4. The line for inflation rate shows the rate to be 6.25 percent in 19 73 which falls down slightly to 6 percent by the year 19 76. The inflation rate shows a sudden increase and reaches to a peak value of 13.75 by the year 19 80. With a fluctuating trend over the year, the line shows a net decline and falls down to a value of 2 percent by the year 19 97, remains almost in this range till 2009, and finally falls down to zero by 20 13. The line for T-bill interest rate shows rates to be 7.25 percent for the year 19 73, which falls down to a value of 4.25 percent by the year 19 75 but increases suddenly to a peak value of 16 percent by the year 19 80. With a fluctuating trend over the year the line shows a net decline and falls down to a value of 5 percent by the year 19 97, 1 percent by 2004, and finally to 0 in 2009 which remains unchanged thereafter. All values are approximate.</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843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line is labeled Interest Rate left parenthesis Percent right parenthesis and ranges from 0 to 9 in increments of 1. The horizontal axis lists dates from 19 91 to 20 15 in increments of 2. The lines for federal fund and treasury bills show almost the same trend over the years and are shown overlapping each other most of the time. The line for federal fund shows interest rate to be 8.25 percent in 19 91 and that for treasury bills shows the rate to be 7.8 for this year. Both the lines show a declining trend and fall down to a value of 3 percent by the year 19 93, increase to a value of 5 percent by 19 75 and to a value of 6 percent by the year 2001. The line follows the same trend and falls down to a value of 1 percent by the year 2004, recover back to a value of 5 percent by 2007, and finally becomes 0 percent by the year 2009 and remain unchanged thereafter.</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All values are approximate.</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461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line is labeled Rate left parenthesis Percent right parenthesis and ranges from 0 to 11 in increments of 1. The horizontal axis lists dates from 19 91 to 20 15 in increments of 2. The line for prime rate shows rate to be 10 percent for the year 19 91 which falls down to a value of 6 percent by the year 19 93, recovers back to reach a value of 9 percent by the year 19 95 and to 9.5 percent by 2001. The line shows a sudden decline thereafter and falls down to a value of 4 percent by 2004 but recovers to a value of 8 percent by 2007. The value declines down once again to a value of 3.25 percent by 2009 and remains unchanged thereafter. The line for return on commercial paper shows the rate to be 8 percent in 19 91 which falls down to a value of 3 percent by the year 19 93. The rate increases to 6.75 percent by the year 2001 but falls down once again to 1 percent in 2004, recovers back to 5 percent by the year 2007, and finally comes close to 0 percent by the year 2009 and remains in that range thereafter.</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All values are approximate.</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0483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axis is labeled Amount Outstanding left parenthesis $ trillions right parenthesis and ranges from 0 to 2.5 in increments of 0.5. The horizontal axis lists dates from 19 90 to 20 15. The line for volume of commercial paper shows amount outstanding for 19 92 to be 0.5 $ trillions which reaches a value of 1.6 $ trillions by the year 2001. With fluctuating trend the amount outstanding reaches to 1.75 $ trillions by 2007. The line however shows a declining trend thereafter and falls down to 1 $ trillions by the year 20 11 and remains almost in that range thereafter.</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9355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axis is labeled Interest rate left parenthesis percent right parenthesis and ranges from 0 to 9 in increments of 1. The vertical axis lists dates from Jan 19 90 to Jan. 20 16 in 1-year increments. The data shown by the graph is given in the following table. The values given are approximate.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Year Interest rate left parenthesis percent right parenthesis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 Fed funds Treasury bills Certificates of deposit Commercial paper</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90 8.3, 7.6, 8.25, 8.</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91, 6.95, 6.3, 7.2, 7.</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92, 4, 3.8, 4, 4.</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93, 4, 4, 4.1, 4.3.</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94, 4.05, 4, 4.1, 4.3.</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95, 6.5, 5.5, 5.1, 5.8.</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96, 5.9, 5.7, 5.95, 5.99.</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97, 5.3, 5. 5.35, 5.4.</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98, 5.4, 5, 5.5, 5.5.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19 99, 4.6, 4.5, 4.8, 4.9.</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00, 3.99, 3.4, 5.75, 5.05.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01, 5.4, 5.9, 6.5, 6.4.</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02, 1.6, 1.9, 1.8, 1.85.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03, 1.2, 1, 1.3, 1.25.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04, 1, 0.9, 1, 1.</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05, 2.2, 2, 2.85, 2.3.</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06, 4.3, 4, 4.7, 4.4.</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07, 5.2, 4.85, 5.3, 5.2.</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08, 3.95, 2.6, 3.8, 3.8.</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09, 0.1, 0, 1.55, 0.3.</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10, 0.05, 0.01, 0.2, 0.05.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11, 0.1, 0.05, 0.25, 0.1.</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12, 0.05, 0, 0.6, 0.01.</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13, 0.1, 0, 0.3, 0.05.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14, 0.01, 0, 0, 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15, 0.05, 0, 0, 0.01.</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Jan. 20 16, 0.2, 0.15, 0, 0.25.</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807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3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973056103"/>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4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Text Placeholder 5">
            <a:extLst>
              <a:ext uri="{FF2B5EF4-FFF2-40B4-BE49-F238E27FC236}">
                <a16:creationId xmlns:a16="http://schemas.microsoft.com/office/drawing/2014/main" id="{9613E62D-CC5C-4655-80D4-20A09AE6BBC1}"/>
              </a:ext>
            </a:extLst>
          </p:cNvPr>
          <p:cNvSpPr>
            <a:spLocks noGrp="1"/>
          </p:cNvSpPr>
          <p:nvPr>
            <p:ph type="body" sz="quarter" idx="17"/>
          </p:nvPr>
        </p:nvSpPr>
        <p:spPr>
          <a:xfrm>
            <a:off x="457200" y="4138138"/>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14">
            <a:extLst>
              <a:ext uri="{FF2B5EF4-FFF2-40B4-BE49-F238E27FC236}">
                <a16:creationId xmlns:a16="http://schemas.microsoft.com/office/drawing/2014/main" id="{4FF79913-B31B-4969-A074-439CCBADEF24}"/>
              </a:ext>
            </a:extLst>
          </p:cNvPr>
          <p:cNvSpPr>
            <a:spLocks noGrp="1"/>
          </p:cNvSpPr>
          <p:nvPr>
            <p:ph sz="quarter" idx="18"/>
          </p:nvPr>
        </p:nvSpPr>
        <p:spPr>
          <a:xfrm>
            <a:off x="457200" y="4809649"/>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0342393"/>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6"/>
            <a:ext cx="363154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1563574"/>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243595" y="3977558"/>
            <a:ext cx="4443205" cy="211227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66603"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3290555"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cap="none" dirty="0">
                <a:solidFill>
                  <a:srgbClr val="000000"/>
                </a:solidFill>
                <a:effectLst/>
                <a:latin typeface="Verdana" panose="020B0604030504040204" pitchFamily="34" charset="0"/>
                <a:ea typeface="Verdana" panose="020B0604030504040204" pitchFamily="34" charset="0"/>
                <a:cs typeface="Arial"/>
                <a:sym typeface="Arial"/>
              </a:rPr>
              <a:t>2018, 2015, 2012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8"/>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1" r:id="rId9"/>
    <p:sldLayoutId id="2147483683" r:id="rId10"/>
    <p:sldLayoutId id="2147483684" r:id="rId11"/>
    <p:sldLayoutId id="2147483671" r:id="rId12"/>
    <p:sldLayoutId id="2147483673" r:id="rId13"/>
    <p:sldLayoutId id="2147483670" r:id="rId14"/>
    <p:sldLayoutId id="2147483669"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ftp://ftp.bls.gov/pub/special.requests/cpi/cpiai.txt" TargetMode="External"/><Relationship Id="rId4" Type="http://schemas.openxmlformats.org/officeDocument/2006/relationships/hyperlink" Target="http://www.federalreserve.gov/releas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www.federalreserve.gov/releases/h15/data.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www.federalreserve.gov/releases/h15/data/Monthly/H15_PRIME_NA.tx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www.federalreserve.gov/releases/cp/yrend.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www.federalreserve.gov/releases/h15/data.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www.stlouisfed.org/default.cf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Lecture 5: The Money Markets</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197091"/>
            <a:ext cx="8229600" cy="403109"/>
          </a:xfrm>
        </p:spPr>
        <p:txBody>
          <a:bodyPr anchor="ctr"/>
          <a:lstStyle/>
          <a:p>
            <a:r>
              <a:rPr lang="en-US" dirty="0"/>
              <a:t>Ninth</a:t>
            </a:r>
            <a:r>
              <a:rPr lang="en-US" dirty="0">
                <a:solidFill>
                  <a:schemeClr val="tx2"/>
                </a:solidFill>
              </a:rPr>
              <a:t> Edition</a:t>
            </a:r>
          </a:p>
        </p:txBody>
      </p:sp>
      <p:pic>
        <p:nvPicPr>
          <p:cNvPr id="9" name="Picture 8" descr="Front Cover: Financial Markets and Institutions, Ninth Edition by Mishkin and Eakins.">
            <a:extLst>
              <a:ext uri="{FF2B5EF4-FFF2-40B4-BE49-F238E27FC236}">
                <a16:creationId xmlns:a16="http://schemas.microsoft.com/office/drawing/2014/main"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pic>
        <p:nvPicPr>
          <p:cNvPr id="12" name="Picture Placeholder 21" descr="Pearson Logo">
            <a:extLst>
              <a:ext uri="{FF2B5EF4-FFF2-40B4-BE49-F238E27FC236}">
                <a16:creationId xmlns:a16="http://schemas.microsoft.com/office/drawing/2014/main"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288" y="6413500"/>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US" noProof="0" dirty="0"/>
              <a:t>2018, 2015, 2012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mc:AlternateContent xmlns:mc="http://schemas.openxmlformats.org/markup-compatibility/2006" xmlns:p14="http://schemas.microsoft.com/office/powerpoint/2010/main">
    <mc:Choice Requires="p14">
      <p:transition spd="slow" p14:dur="2000" advTm="4870"/>
    </mc:Choice>
    <mc:Fallback xmlns="">
      <p:transition spd="slow" advTm="48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6DE-1707-4698-BB30-900322338F6C}"/>
              </a:ext>
            </a:extLst>
          </p:cNvPr>
          <p:cNvSpPr>
            <a:spLocks noGrp="1"/>
          </p:cNvSpPr>
          <p:nvPr>
            <p:ph type="title"/>
          </p:nvPr>
        </p:nvSpPr>
        <p:spPr>
          <a:xfrm>
            <a:off x="457200" y="215371"/>
            <a:ext cx="8450826" cy="1097279"/>
          </a:xfrm>
        </p:spPr>
        <p:txBody>
          <a:bodyPr/>
          <a:lstStyle/>
          <a:p>
            <a:r>
              <a:rPr lang="en-US" sz="3200" noProof="0" dirty="0"/>
              <a:t>Table 11.2 Money Market Participants </a:t>
            </a:r>
            <a:endParaRPr lang="en-US" sz="2000" b="0" noProof="0" dirty="0"/>
          </a:p>
        </p:txBody>
      </p:sp>
      <p:graphicFrame>
        <p:nvGraphicFramePr>
          <p:cNvPr id="4" name="Table 4">
            <a:extLst>
              <a:ext uri="{FF2B5EF4-FFF2-40B4-BE49-F238E27FC236}">
                <a16:creationId xmlns:a16="http://schemas.microsoft.com/office/drawing/2014/main" id="{4A78C0AE-970B-49E4-A7E8-D019C41D6731}"/>
              </a:ext>
            </a:extLst>
          </p:cNvPr>
          <p:cNvGraphicFramePr>
            <a:graphicFrameLocks noGrp="1"/>
          </p:cNvGraphicFramePr>
          <p:nvPr>
            <p:ph sz="quarter" idx="13"/>
            <p:extLst>
              <p:ext uri="{D42A27DB-BD31-4B8C-83A1-F6EECF244321}">
                <p14:modId xmlns:p14="http://schemas.microsoft.com/office/powerpoint/2010/main" val="1751270865"/>
              </p:ext>
            </p:extLst>
          </p:nvPr>
        </p:nvGraphicFramePr>
        <p:xfrm>
          <a:off x="862780" y="1825661"/>
          <a:ext cx="7639665" cy="3114058"/>
        </p:xfrm>
        <a:graphic>
          <a:graphicData uri="http://schemas.openxmlformats.org/drawingml/2006/table">
            <a:tbl>
              <a:tblPr firstRow="1" bandRow="1">
                <a:tableStyleId>{40F9630F-82C1-40B7-BC3A-925EFCFF5E92}</a:tableStyleId>
              </a:tblPr>
              <a:tblGrid>
                <a:gridCol w="3025746">
                  <a:extLst>
                    <a:ext uri="{9D8B030D-6E8A-4147-A177-3AD203B41FA5}">
                      <a16:colId xmlns:a16="http://schemas.microsoft.com/office/drawing/2014/main" val="1682800184"/>
                    </a:ext>
                  </a:extLst>
                </a:gridCol>
                <a:gridCol w="4613919">
                  <a:extLst>
                    <a:ext uri="{9D8B030D-6E8A-4147-A177-3AD203B41FA5}">
                      <a16:colId xmlns:a16="http://schemas.microsoft.com/office/drawing/2014/main" val="3632427004"/>
                    </a:ext>
                  </a:extLst>
                </a:gridCol>
              </a:tblGrid>
              <a:tr h="370840">
                <a:tc>
                  <a:txBody>
                    <a:bodyPr/>
                    <a:lstStyle/>
                    <a:p>
                      <a:r>
                        <a:rPr lang="en-US" sz="1800" b="1" dirty="0">
                          <a:latin typeface="+mn-lt"/>
                        </a:rPr>
                        <a:t>Participant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latin typeface="+mn-lt"/>
                        </a:rPr>
                        <a:t>Role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982524"/>
                  </a:ext>
                </a:extLst>
              </a:tr>
              <a:tr h="370840">
                <a:tc>
                  <a:txBody>
                    <a:bodyPr/>
                    <a:lstStyle/>
                    <a:p>
                      <a:r>
                        <a:rPr lang="en-US" sz="1800" b="0" i="0" u="none" strike="noStrike" kern="1200" baseline="0" dirty="0">
                          <a:solidFill>
                            <a:schemeClr val="dk1"/>
                          </a:solidFill>
                          <a:latin typeface="+mn-lt"/>
                          <a:ea typeface="+mn-ea"/>
                          <a:cs typeface="+mn-cs"/>
                        </a:rPr>
                        <a:t>Pension funds</a:t>
                      </a:r>
                      <a:endParaRPr lang="en-US" sz="1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Sells U.S. Treasury securities to fund the national debt</a:t>
                      </a:r>
                      <a:endParaRPr lang="en-US" sz="1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988051"/>
                  </a:ext>
                </a:extLst>
              </a:tr>
              <a:tr h="370840">
                <a:tc>
                  <a:txBody>
                    <a:bodyPr/>
                    <a:lstStyle/>
                    <a:p>
                      <a:r>
                        <a:rPr lang="en-US" sz="1800" b="0" i="0" u="none" strike="noStrike" kern="1200" baseline="0" dirty="0">
                          <a:solidFill>
                            <a:schemeClr val="dk1"/>
                          </a:solidFill>
                          <a:latin typeface="+mn-lt"/>
                          <a:ea typeface="+mn-ea"/>
                          <a:cs typeface="+mn-cs"/>
                        </a:rPr>
                        <a:t>Individuals</a:t>
                      </a:r>
                      <a:endParaRPr lang="en-US" sz="1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Buys and sells U.S. Treasury securities as its primary method of controlling interest rates</a:t>
                      </a:r>
                      <a:endParaRPr lang="en-US" sz="1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466476"/>
                  </a:ext>
                </a:extLst>
              </a:tr>
              <a:tr h="370840">
                <a:tc>
                  <a:txBody>
                    <a:bodyPr/>
                    <a:lstStyle/>
                    <a:p>
                      <a:r>
                        <a:rPr lang="en-US" sz="1800" b="0" i="0" u="none" strike="noStrike" kern="1200" baseline="0" dirty="0">
                          <a:solidFill>
                            <a:schemeClr val="dk1"/>
                          </a:solidFill>
                          <a:latin typeface="+mn-lt"/>
                          <a:ea typeface="+mn-ea"/>
                          <a:cs typeface="+mn-cs"/>
                        </a:rPr>
                        <a:t>Money market mutual funds</a:t>
                      </a:r>
                      <a:endParaRPr lang="en-US" sz="1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Allow small investors to participate in the money market by aggregating their funds to invest in large-denomination money market securities</a:t>
                      </a:r>
                      <a:endParaRPr lang="en-US" sz="1800"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1579393"/>
                  </a:ext>
                </a:extLst>
              </a:tr>
            </a:tbl>
          </a:graphicData>
        </a:graphic>
      </p:graphicFrame>
    </p:spTree>
    <p:extLst>
      <p:ext uri="{BB962C8B-B14F-4D97-AF65-F5344CB8AC3E}">
        <p14:creationId xmlns:p14="http://schemas.microsoft.com/office/powerpoint/2010/main" val="28405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C37A-2813-4951-BB85-421B448C28DC}"/>
              </a:ext>
            </a:extLst>
          </p:cNvPr>
          <p:cNvSpPr>
            <a:spLocks noGrp="1"/>
          </p:cNvSpPr>
          <p:nvPr>
            <p:ph type="title"/>
          </p:nvPr>
        </p:nvSpPr>
        <p:spPr/>
        <p:txBody>
          <a:bodyPr/>
          <a:lstStyle/>
          <a:p>
            <a:r>
              <a:rPr lang="en-US" altLang="en-US" dirty="0">
                <a:ea typeface="ヒラギノ角ゴ Pro W3"/>
                <a:cs typeface="ヒラギノ角ゴ Pro W3"/>
              </a:rPr>
              <a:t>Money Market Instruments</a:t>
            </a:r>
            <a:endParaRPr lang="en-US" dirty="0"/>
          </a:p>
        </p:txBody>
      </p:sp>
      <p:sp>
        <p:nvSpPr>
          <p:cNvPr id="3" name="Content Placeholder 2">
            <a:extLst>
              <a:ext uri="{FF2B5EF4-FFF2-40B4-BE49-F238E27FC236}">
                <a16:creationId xmlns:a16="http://schemas.microsoft.com/office/drawing/2014/main" id="{241CFEDA-F711-4EE6-9D17-FB4162372062}"/>
              </a:ext>
            </a:extLst>
          </p:cNvPr>
          <p:cNvSpPr>
            <a:spLocks noGrp="1"/>
          </p:cNvSpPr>
          <p:nvPr>
            <p:ph sz="quarter" idx="13"/>
          </p:nvPr>
        </p:nvSpPr>
        <p:spPr/>
        <p:txBody>
          <a:bodyPr/>
          <a:lstStyle/>
          <a:p>
            <a:r>
              <a:rPr lang="en-US" noProof="0" dirty="0"/>
              <a:t>We will examine each of these in the following slides:</a:t>
            </a:r>
          </a:p>
          <a:p>
            <a:pPr lvl="1"/>
            <a:r>
              <a:rPr lang="en-US" noProof="0" dirty="0"/>
              <a:t>Treasury Bills</a:t>
            </a:r>
          </a:p>
          <a:p>
            <a:pPr lvl="1"/>
            <a:r>
              <a:rPr lang="en-US" noProof="0" dirty="0"/>
              <a:t>Federal Funds</a:t>
            </a:r>
          </a:p>
          <a:p>
            <a:pPr lvl="1"/>
            <a:r>
              <a:rPr lang="en-US" noProof="0" dirty="0"/>
              <a:t>Repurchase Agreements</a:t>
            </a:r>
          </a:p>
          <a:p>
            <a:pPr lvl="1"/>
            <a:r>
              <a:rPr lang="en-US" noProof="0" dirty="0"/>
              <a:t>Negotiable Certificates of Deposit</a:t>
            </a:r>
          </a:p>
          <a:p>
            <a:pPr lvl="1"/>
            <a:r>
              <a:rPr lang="en-US" noProof="0" dirty="0"/>
              <a:t>Commercial Paper</a:t>
            </a:r>
          </a:p>
          <a:p>
            <a:pPr lvl="1"/>
            <a:r>
              <a:rPr lang="en-US" noProof="0" dirty="0"/>
              <a:t>Banker’s Acceptance</a:t>
            </a:r>
          </a:p>
          <a:p>
            <a:pPr lvl="1"/>
            <a:r>
              <a:rPr lang="en-US" noProof="0" dirty="0"/>
              <a:t>Eurodollars</a:t>
            </a:r>
          </a:p>
        </p:txBody>
      </p:sp>
    </p:spTree>
    <p:extLst>
      <p:ext uri="{BB962C8B-B14F-4D97-AF65-F5344CB8AC3E}">
        <p14:creationId xmlns:p14="http://schemas.microsoft.com/office/powerpoint/2010/main" val="271302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C37A-2813-4951-BB85-421B448C28DC}"/>
              </a:ext>
            </a:extLst>
          </p:cNvPr>
          <p:cNvSpPr>
            <a:spLocks noGrp="1"/>
          </p:cNvSpPr>
          <p:nvPr>
            <p:ph type="title"/>
          </p:nvPr>
        </p:nvSpPr>
        <p:spPr/>
        <p:txBody>
          <a:bodyPr/>
          <a:lstStyle/>
          <a:p>
            <a:r>
              <a:rPr lang="en-US" altLang="en-US" sz="3200" dirty="0">
                <a:ea typeface="ヒラギノ角ゴ Pro W3"/>
                <a:cs typeface="ヒラギノ角ゴ Pro W3"/>
              </a:rPr>
              <a:t>Money Market Instruments: Treasury Bills</a:t>
            </a:r>
            <a:endParaRPr lang="en-US" sz="3200" dirty="0"/>
          </a:p>
        </p:txBody>
      </p:sp>
      <p:sp>
        <p:nvSpPr>
          <p:cNvPr id="3" name="Content Placeholder 2">
            <a:extLst>
              <a:ext uri="{FF2B5EF4-FFF2-40B4-BE49-F238E27FC236}">
                <a16:creationId xmlns:a16="http://schemas.microsoft.com/office/drawing/2014/main" id="{241CFEDA-F711-4EE6-9D17-FB4162372062}"/>
              </a:ext>
            </a:extLst>
          </p:cNvPr>
          <p:cNvSpPr>
            <a:spLocks noGrp="1"/>
          </p:cNvSpPr>
          <p:nvPr>
            <p:ph sz="quarter" idx="13"/>
          </p:nvPr>
        </p:nvSpPr>
        <p:spPr/>
        <p:txBody>
          <a:bodyPr/>
          <a:lstStyle/>
          <a:p>
            <a:r>
              <a:rPr lang="en-US" altLang="en-US" dirty="0">
                <a:ea typeface="ヒラギノ角ゴ Pro W3"/>
                <a:cs typeface="ヒラギノ角ゴ Pro W3"/>
              </a:rPr>
              <a:t>T-bills have 28-day maturities through 12- month maturities.</a:t>
            </a:r>
          </a:p>
          <a:p>
            <a:r>
              <a:rPr lang="en-US" altLang="en-US" b="1" dirty="0">
                <a:ea typeface="ヒラギノ角ゴ Pro W3"/>
                <a:cs typeface="ヒラギノ角ゴ Pro W3"/>
              </a:rPr>
              <a:t>Discounting:</a:t>
            </a:r>
            <a:r>
              <a:rPr lang="en-US" altLang="en-US" dirty="0">
                <a:ea typeface="ヒラギノ角ゴ Pro W3"/>
                <a:cs typeface="ヒラギノ角ゴ Pro W3"/>
              </a:rPr>
              <a:t> When an investor pays less for the security than it will be worth when it matures, and the increase in price provides a return. This is common to short-term securities because they often mature before the issuer can mail out interest checks.</a:t>
            </a:r>
            <a:endParaRPr lang="en-US" dirty="0"/>
          </a:p>
        </p:txBody>
      </p:sp>
    </p:spTree>
    <p:extLst>
      <p:ext uri="{BB962C8B-B14F-4D97-AF65-F5344CB8AC3E}">
        <p14:creationId xmlns:p14="http://schemas.microsoft.com/office/powerpoint/2010/main" val="376604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71E8-4823-43E0-A000-82C3F3529D89}"/>
              </a:ext>
            </a:extLst>
          </p:cNvPr>
          <p:cNvSpPr>
            <a:spLocks noGrp="1"/>
          </p:cNvSpPr>
          <p:nvPr>
            <p:ph type="title"/>
          </p:nvPr>
        </p:nvSpPr>
        <p:spPr/>
        <p:txBody>
          <a:bodyPr/>
          <a:lstStyle/>
          <a:p>
            <a:r>
              <a:rPr lang="en-US" altLang="en-US" sz="3200" dirty="0">
                <a:ea typeface="ヒラギノ角ゴ Pro W3"/>
                <a:cs typeface="ヒラギノ角ゴ Pro W3"/>
              </a:rPr>
              <a:t>Money Market Instruments: Treasury Bills Discounting Example </a:t>
            </a:r>
            <a:r>
              <a:rPr lang="en-US" altLang="en-US" sz="2000" b="0" dirty="0">
                <a:ea typeface="ヒラギノ角ゴ Pro W3"/>
                <a:cs typeface="ヒラギノ角ゴ Pro W3"/>
              </a:rPr>
              <a:t>(1 of 2)</a:t>
            </a:r>
            <a:endParaRPr lang="en-US" dirty="0"/>
          </a:p>
        </p:txBody>
      </p:sp>
      <p:sp>
        <p:nvSpPr>
          <p:cNvPr id="3" name="Content Placeholder 2">
            <a:extLst>
              <a:ext uri="{FF2B5EF4-FFF2-40B4-BE49-F238E27FC236}">
                <a16:creationId xmlns:a16="http://schemas.microsoft.com/office/drawing/2014/main" id="{58239356-B12F-4359-8570-5F715486D5BE}"/>
              </a:ext>
            </a:extLst>
          </p:cNvPr>
          <p:cNvSpPr>
            <a:spLocks noGrp="1"/>
          </p:cNvSpPr>
          <p:nvPr>
            <p:ph sz="quarter" idx="13"/>
          </p:nvPr>
        </p:nvSpPr>
        <p:spPr>
          <a:xfrm>
            <a:off x="457200" y="1556327"/>
            <a:ext cx="8229600" cy="906654"/>
          </a:xfrm>
        </p:spPr>
        <p:txBody>
          <a:bodyPr/>
          <a:lstStyle/>
          <a:p>
            <a:r>
              <a:rPr lang="en-US" altLang="en-US" dirty="0">
                <a:ea typeface="ヒラギノ角ゴ Pro W3"/>
                <a:cs typeface="ヒラギノ角ゴ Pro W3"/>
              </a:rPr>
              <a:t>You pay $999.813 for a 28-day T-bill. It is worth $1,000 at maturity. What is its discount rate?</a:t>
            </a:r>
          </a:p>
        </p:txBody>
      </p:sp>
      <p:sp>
        <p:nvSpPr>
          <p:cNvPr id="4" name="Content Placeholder 3">
            <a:extLst>
              <a:ext uri="{FF2B5EF4-FFF2-40B4-BE49-F238E27FC236}">
                <a16:creationId xmlns:a16="http://schemas.microsoft.com/office/drawing/2014/main" id="{9CA3683C-6886-4120-8ADD-4B503DD6AA9C}"/>
              </a:ext>
            </a:extLst>
          </p:cNvPr>
          <p:cNvSpPr>
            <a:spLocks noGrp="1"/>
          </p:cNvSpPr>
          <p:nvPr>
            <p:ph sz="quarter" idx="14"/>
          </p:nvPr>
        </p:nvSpPr>
        <p:spPr>
          <a:xfrm>
            <a:off x="457200" y="2556081"/>
            <a:ext cx="327660" cy="511585"/>
          </a:xfrm>
        </p:spPr>
        <p:txBody>
          <a:bodyPr/>
          <a:lstStyle/>
          <a:p>
            <a:pPr marL="0" indent="0"/>
            <a:r>
              <a:rPr lang="en-US" dirty="0"/>
              <a:t> </a:t>
            </a:r>
            <a:r>
              <a:rPr lang="en-US" sz="100" dirty="0"/>
              <a:t> </a:t>
            </a:r>
          </a:p>
        </p:txBody>
      </p:sp>
      <p:graphicFrame>
        <p:nvGraphicFramePr>
          <p:cNvPr id="5" name="Object 4" descr="i sub discount = start fraction left parenthesis 1,000 minus 996.73 right parenthesis over 1,000 times 360 twentieths end fraction &#10;">
            <a:extLst>
              <a:ext uri="{FF2B5EF4-FFF2-40B4-BE49-F238E27FC236}">
                <a16:creationId xmlns:a16="http://schemas.microsoft.com/office/drawing/2014/main" id="{08884831-C7E6-4642-B7E4-96B918548EA5}"/>
              </a:ext>
            </a:extLst>
          </p:cNvPr>
          <p:cNvGraphicFramePr>
            <a:graphicFrameLocks noChangeAspect="1"/>
          </p:cNvGraphicFramePr>
          <p:nvPr>
            <p:extLst>
              <p:ext uri="{D42A27DB-BD31-4B8C-83A1-F6EECF244321}">
                <p14:modId xmlns:p14="http://schemas.microsoft.com/office/powerpoint/2010/main" val="10522498"/>
              </p:ext>
            </p:extLst>
          </p:nvPr>
        </p:nvGraphicFramePr>
        <p:xfrm>
          <a:off x="855874" y="2585811"/>
          <a:ext cx="5524500" cy="431800"/>
        </p:xfrm>
        <a:graphic>
          <a:graphicData uri="http://schemas.openxmlformats.org/presentationml/2006/ole">
            <mc:AlternateContent xmlns:mc="http://schemas.openxmlformats.org/markup-compatibility/2006">
              <mc:Choice xmlns:v="urn:schemas-microsoft-com:vml" Requires="v">
                <p:oleObj name="Equation" r:id="rId2" imgW="5524200" imgH="431640" progId="Equation.DSMT4">
                  <p:embed/>
                </p:oleObj>
              </mc:Choice>
              <mc:Fallback>
                <p:oleObj name="Equation" r:id="rId2" imgW="5524200" imgH="431640" progId="Equation.DSMT4">
                  <p:embed/>
                  <p:pic>
                    <p:nvPicPr>
                      <p:cNvPr id="0" name=""/>
                      <p:cNvPicPr/>
                      <p:nvPr/>
                    </p:nvPicPr>
                    <p:blipFill>
                      <a:blip r:embed="rId3"/>
                      <a:stretch>
                        <a:fillRect/>
                      </a:stretch>
                    </p:blipFill>
                    <p:spPr>
                      <a:xfrm>
                        <a:off x="855874" y="2585811"/>
                        <a:ext cx="5524500" cy="431800"/>
                      </a:xfrm>
                      <a:prstGeom prst="rect">
                        <a:avLst/>
                      </a:prstGeom>
                    </p:spPr>
                  </p:pic>
                </p:oleObj>
              </mc:Fallback>
            </mc:AlternateContent>
          </a:graphicData>
        </a:graphic>
      </p:graphicFrame>
      <p:graphicFrame>
        <p:nvGraphicFramePr>
          <p:cNvPr id="6" name="Object 5" descr=" = 4.665%">
            <a:extLst>
              <a:ext uri="{FF2B5EF4-FFF2-40B4-BE49-F238E27FC236}">
                <a16:creationId xmlns:a16="http://schemas.microsoft.com/office/drawing/2014/main" id="{8C28CEBE-298B-4465-80AF-1BB3F624AE21}"/>
              </a:ext>
            </a:extLst>
          </p:cNvPr>
          <p:cNvGraphicFramePr>
            <a:graphicFrameLocks noChangeAspect="1"/>
          </p:cNvGraphicFramePr>
          <p:nvPr>
            <p:extLst>
              <p:ext uri="{D42A27DB-BD31-4B8C-83A1-F6EECF244321}">
                <p14:modId xmlns:p14="http://schemas.microsoft.com/office/powerpoint/2010/main" val="3163457448"/>
              </p:ext>
            </p:extLst>
          </p:nvPr>
        </p:nvGraphicFramePr>
        <p:xfrm>
          <a:off x="1742768" y="3144583"/>
          <a:ext cx="1320800" cy="292100"/>
        </p:xfrm>
        <a:graphic>
          <a:graphicData uri="http://schemas.openxmlformats.org/presentationml/2006/ole">
            <mc:AlternateContent xmlns:mc="http://schemas.openxmlformats.org/markup-compatibility/2006">
              <mc:Choice xmlns:v="urn:schemas-microsoft-com:vml" Requires="v">
                <p:oleObj name="Equation" r:id="rId4" imgW="1320480" imgH="291960" progId="Equation.DSMT4">
                  <p:embed/>
                </p:oleObj>
              </mc:Choice>
              <mc:Fallback>
                <p:oleObj name="Equation" r:id="rId4" imgW="1320480" imgH="291960" progId="Equation.DSMT4">
                  <p:embed/>
                  <p:pic>
                    <p:nvPicPr>
                      <p:cNvPr id="0" name=""/>
                      <p:cNvPicPr/>
                      <p:nvPr/>
                    </p:nvPicPr>
                    <p:blipFill>
                      <a:blip r:embed="rId5"/>
                      <a:stretch>
                        <a:fillRect/>
                      </a:stretch>
                    </p:blipFill>
                    <p:spPr>
                      <a:xfrm>
                        <a:off x="1742768" y="3144583"/>
                        <a:ext cx="1320800" cy="292100"/>
                      </a:xfrm>
                      <a:prstGeom prst="rect">
                        <a:avLst/>
                      </a:prstGeom>
                    </p:spPr>
                  </p:pic>
                </p:oleObj>
              </mc:Fallback>
            </mc:AlternateContent>
          </a:graphicData>
        </a:graphic>
      </p:graphicFrame>
    </p:spTree>
    <p:extLst>
      <p:ext uri="{BB962C8B-B14F-4D97-AF65-F5344CB8AC3E}">
        <p14:creationId xmlns:p14="http://schemas.microsoft.com/office/powerpoint/2010/main" val="290108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71E8-4823-43E0-A000-82C3F3529D89}"/>
              </a:ext>
            </a:extLst>
          </p:cNvPr>
          <p:cNvSpPr>
            <a:spLocks noGrp="1"/>
          </p:cNvSpPr>
          <p:nvPr>
            <p:ph type="title"/>
          </p:nvPr>
        </p:nvSpPr>
        <p:spPr/>
        <p:txBody>
          <a:bodyPr/>
          <a:lstStyle/>
          <a:p>
            <a:r>
              <a:rPr lang="en-US" altLang="en-US" sz="3200" dirty="0">
                <a:ea typeface="ヒラギノ角ゴ Pro W3"/>
                <a:cs typeface="ヒラギノ角ゴ Pro W3"/>
              </a:rPr>
              <a:t>Money Market Instruments: Treasury Bills Discounting Example </a:t>
            </a:r>
            <a:r>
              <a:rPr lang="en-US" altLang="en-US" sz="2000" b="0" dirty="0">
                <a:ea typeface="ヒラギノ角ゴ Pro W3"/>
                <a:cs typeface="ヒラギノ角ゴ Pro W3"/>
              </a:rPr>
              <a:t>(2 of 2)</a:t>
            </a:r>
            <a:endParaRPr lang="en-US" dirty="0"/>
          </a:p>
        </p:txBody>
      </p:sp>
      <p:sp>
        <p:nvSpPr>
          <p:cNvPr id="3" name="Content Placeholder 2">
            <a:extLst>
              <a:ext uri="{FF2B5EF4-FFF2-40B4-BE49-F238E27FC236}">
                <a16:creationId xmlns:a16="http://schemas.microsoft.com/office/drawing/2014/main" id="{58239356-B12F-4359-8570-5F715486D5BE}"/>
              </a:ext>
            </a:extLst>
          </p:cNvPr>
          <p:cNvSpPr>
            <a:spLocks noGrp="1"/>
          </p:cNvSpPr>
          <p:nvPr>
            <p:ph sz="quarter" idx="13"/>
          </p:nvPr>
        </p:nvSpPr>
        <p:spPr>
          <a:xfrm>
            <a:off x="457200" y="1556327"/>
            <a:ext cx="8229600" cy="906654"/>
          </a:xfrm>
        </p:spPr>
        <p:txBody>
          <a:bodyPr/>
          <a:lstStyle/>
          <a:p>
            <a:r>
              <a:rPr lang="en-US" altLang="en-US" dirty="0">
                <a:ea typeface="ヒラギノ角ゴ Pro W3"/>
                <a:cs typeface="ヒラギノ角ゴ Pro W3"/>
              </a:rPr>
              <a:t>You pay $999.813 for a 28-day T-bill. It is worth $1,000 at maturity. What is its investment rate?</a:t>
            </a:r>
          </a:p>
        </p:txBody>
      </p:sp>
      <p:sp>
        <p:nvSpPr>
          <p:cNvPr id="4" name="Content Placeholder 3">
            <a:extLst>
              <a:ext uri="{FF2B5EF4-FFF2-40B4-BE49-F238E27FC236}">
                <a16:creationId xmlns:a16="http://schemas.microsoft.com/office/drawing/2014/main" id="{9CA3683C-6886-4120-8ADD-4B503DD6AA9C}"/>
              </a:ext>
            </a:extLst>
          </p:cNvPr>
          <p:cNvSpPr>
            <a:spLocks noGrp="1"/>
          </p:cNvSpPr>
          <p:nvPr>
            <p:ph sz="quarter" idx="14"/>
          </p:nvPr>
        </p:nvSpPr>
        <p:spPr>
          <a:xfrm>
            <a:off x="457200" y="2556081"/>
            <a:ext cx="383458" cy="511585"/>
          </a:xfrm>
        </p:spPr>
        <p:txBody>
          <a:bodyPr/>
          <a:lstStyle/>
          <a:p>
            <a:pPr marL="0" indent="0"/>
            <a:r>
              <a:rPr lang="en-US" dirty="0"/>
              <a:t> </a:t>
            </a:r>
            <a:r>
              <a:rPr lang="en-US" sz="100" dirty="0"/>
              <a:t> </a:t>
            </a:r>
          </a:p>
        </p:txBody>
      </p:sp>
      <p:graphicFrame>
        <p:nvGraphicFramePr>
          <p:cNvPr id="5" name="Object 4" descr="i sub start expression y t end expression = start fraction left parenthesis 1,000 minus 996.76 right parenthesis over 996.73 times 366 twentieths end fraction = 4.76%">
            <a:extLst>
              <a:ext uri="{FF2B5EF4-FFF2-40B4-BE49-F238E27FC236}">
                <a16:creationId xmlns:a16="http://schemas.microsoft.com/office/drawing/2014/main" id="{08884831-C7E6-4642-B7E4-96B918548EA5}"/>
              </a:ext>
            </a:extLst>
          </p:cNvPr>
          <p:cNvGraphicFramePr>
            <a:graphicFrameLocks noChangeAspect="1"/>
          </p:cNvGraphicFramePr>
          <p:nvPr>
            <p:extLst>
              <p:ext uri="{D42A27DB-BD31-4B8C-83A1-F6EECF244321}">
                <p14:modId xmlns:p14="http://schemas.microsoft.com/office/powerpoint/2010/main" val="3576640371"/>
              </p:ext>
            </p:extLst>
          </p:nvPr>
        </p:nvGraphicFramePr>
        <p:xfrm>
          <a:off x="928014" y="2608723"/>
          <a:ext cx="6438900" cy="444500"/>
        </p:xfrm>
        <a:graphic>
          <a:graphicData uri="http://schemas.openxmlformats.org/presentationml/2006/ole">
            <mc:AlternateContent xmlns:mc="http://schemas.openxmlformats.org/markup-compatibility/2006">
              <mc:Choice xmlns:v="urn:schemas-microsoft-com:vml" Requires="v">
                <p:oleObj name="Equation" r:id="rId2" imgW="6438600" imgH="444240" progId="Equation.DSMT4">
                  <p:embed/>
                </p:oleObj>
              </mc:Choice>
              <mc:Fallback>
                <p:oleObj name="Equation" r:id="rId2" imgW="6438600" imgH="444240" progId="Equation.DSMT4">
                  <p:embed/>
                  <p:pic>
                    <p:nvPicPr>
                      <p:cNvPr id="5" name="Object 4">
                        <a:extLst>
                          <a:ext uri="{FF2B5EF4-FFF2-40B4-BE49-F238E27FC236}">
                            <a16:creationId xmlns:a16="http://schemas.microsoft.com/office/drawing/2014/main" id="{08884831-C7E6-4642-B7E4-96B918548EA5}"/>
                          </a:ext>
                        </a:extLst>
                      </p:cNvPr>
                      <p:cNvPicPr/>
                      <p:nvPr/>
                    </p:nvPicPr>
                    <p:blipFill>
                      <a:blip r:embed="rId3"/>
                      <a:stretch>
                        <a:fillRect/>
                      </a:stretch>
                    </p:blipFill>
                    <p:spPr>
                      <a:xfrm>
                        <a:off x="928014" y="2608723"/>
                        <a:ext cx="6438900" cy="444500"/>
                      </a:xfrm>
                      <a:prstGeom prst="rect">
                        <a:avLst/>
                      </a:prstGeom>
                    </p:spPr>
                  </p:pic>
                </p:oleObj>
              </mc:Fallback>
            </mc:AlternateContent>
          </a:graphicData>
        </a:graphic>
      </p:graphicFrame>
    </p:spTree>
    <p:extLst>
      <p:ext uri="{BB962C8B-B14F-4D97-AF65-F5344CB8AC3E}">
        <p14:creationId xmlns:p14="http://schemas.microsoft.com/office/powerpoint/2010/main" val="252251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1CDF-79C2-4130-AEF4-4910601D588E}"/>
              </a:ext>
            </a:extLst>
          </p:cNvPr>
          <p:cNvSpPr>
            <a:spLocks noGrp="1"/>
          </p:cNvSpPr>
          <p:nvPr>
            <p:ph type="title"/>
          </p:nvPr>
        </p:nvSpPr>
        <p:spPr/>
        <p:txBody>
          <a:bodyPr/>
          <a:lstStyle/>
          <a:p>
            <a:r>
              <a:rPr lang="en-US" altLang="en-US" sz="3200" dirty="0">
                <a:ea typeface="ヒラギノ角ゴ Pro W3"/>
                <a:cs typeface="ヒラギノ角ゴ Pro W3"/>
              </a:rPr>
              <a:t>Money Market Instruments: Treasury Bill Auctions</a:t>
            </a:r>
            <a:endParaRPr lang="en-US" sz="3200" dirty="0"/>
          </a:p>
        </p:txBody>
      </p:sp>
      <p:sp>
        <p:nvSpPr>
          <p:cNvPr id="3" name="Content Placeholder 2">
            <a:extLst>
              <a:ext uri="{FF2B5EF4-FFF2-40B4-BE49-F238E27FC236}">
                <a16:creationId xmlns:a16="http://schemas.microsoft.com/office/drawing/2014/main" id="{4597214B-72CF-4B3C-A3D4-501640E650C9}"/>
              </a:ext>
            </a:extLst>
          </p:cNvPr>
          <p:cNvSpPr>
            <a:spLocks noGrp="1"/>
          </p:cNvSpPr>
          <p:nvPr>
            <p:ph sz="quarter" idx="13"/>
          </p:nvPr>
        </p:nvSpPr>
        <p:spPr/>
        <p:txBody>
          <a:bodyPr/>
          <a:lstStyle/>
          <a:p>
            <a:r>
              <a:rPr lang="en-US" altLang="en-US" dirty="0">
                <a:ea typeface="ヒラギノ角ゴ Pro W3"/>
                <a:cs typeface="ヒラギノ角ゴ Pro W3"/>
              </a:rPr>
              <a:t>T-bills are auctioned to the dealers every Thursday.</a:t>
            </a:r>
          </a:p>
          <a:p>
            <a:r>
              <a:rPr lang="en-US" altLang="en-US" dirty="0">
                <a:ea typeface="ヒラギノ角ゴ Pro W3"/>
                <a:cs typeface="ヒラギノ角ゴ Pro W3"/>
              </a:rPr>
              <a:t>The Treasury may accept both </a:t>
            </a:r>
            <a:r>
              <a:rPr lang="en-US" altLang="en-US" b="1" dirty="0">
                <a:ea typeface="ヒラギノ角ゴ Pro W3"/>
                <a:cs typeface="ヒラギノ角ゴ Pro W3"/>
              </a:rPr>
              <a:t>competitive</a:t>
            </a:r>
            <a:r>
              <a:rPr lang="en-US" altLang="en-US" dirty="0">
                <a:ea typeface="ヒラギノ角ゴ Pro W3"/>
                <a:cs typeface="ヒラギノ角ゴ Pro W3"/>
              </a:rPr>
              <a:t> and </a:t>
            </a:r>
            <a:r>
              <a:rPr lang="en-US" altLang="en-US" b="1" dirty="0">
                <a:ea typeface="ヒラギノ角ゴ Pro W3"/>
                <a:cs typeface="ヒラギノ角ゴ Pro W3"/>
              </a:rPr>
              <a:t>noncompetitive</a:t>
            </a:r>
            <a:r>
              <a:rPr lang="en-US" altLang="en-US" i="1" dirty="0">
                <a:ea typeface="ヒラギノ角ゴ Pro W3"/>
                <a:cs typeface="ヒラギノ角ゴ Pro W3"/>
              </a:rPr>
              <a:t> </a:t>
            </a:r>
            <a:r>
              <a:rPr lang="en-US" altLang="en-US" dirty="0">
                <a:ea typeface="ヒラギノ角ゴ Pro W3"/>
                <a:cs typeface="ヒラギノ角ゴ Pro W3"/>
              </a:rPr>
              <a:t>bids, and the price everyone pays is the highest yield paid to any accepted bid.</a:t>
            </a:r>
            <a:endParaRPr lang="en-US" dirty="0"/>
          </a:p>
        </p:txBody>
      </p:sp>
    </p:spTree>
    <p:extLst>
      <p:ext uri="{BB962C8B-B14F-4D97-AF65-F5344CB8AC3E}">
        <p14:creationId xmlns:p14="http://schemas.microsoft.com/office/powerpoint/2010/main" val="51299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80CE-DD44-4453-B1BB-7FD6B478A66D}"/>
              </a:ext>
            </a:extLst>
          </p:cNvPr>
          <p:cNvSpPr>
            <a:spLocks noGrp="1"/>
          </p:cNvSpPr>
          <p:nvPr>
            <p:ph type="title"/>
          </p:nvPr>
        </p:nvSpPr>
        <p:spPr/>
        <p:txBody>
          <a:bodyPr/>
          <a:lstStyle/>
          <a:p>
            <a:r>
              <a:rPr lang="en-US" altLang="en-US" sz="3200" dirty="0">
                <a:ea typeface="ヒラギノ角ゴ Pro W3"/>
                <a:cs typeface="ヒラギノ角ゴ Pro W3"/>
              </a:rPr>
              <a:t>Money Market Instruments: Treasury Bill Auctions Example</a:t>
            </a:r>
            <a:endParaRPr lang="en-US" dirty="0"/>
          </a:p>
        </p:txBody>
      </p:sp>
      <p:sp>
        <p:nvSpPr>
          <p:cNvPr id="3" name="Content Placeholder 2">
            <a:extLst>
              <a:ext uri="{FF2B5EF4-FFF2-40B4-BE49-F238E27FC236}">
                <a16:creationId xmlns:a16="http://schemas.microsoft.com/office/drawing/2014/main" id="{7A01E14D-6282-40B3-8A9A-1E0ED8C38D13}"/>
              </a:ext>
            </a:extLst>
          </p:cNvPr>
          <p:cNvSpPr>
            <a:spLocks noGrp="1"/>
          </p:cNvSpPr>
          <p:nvPr>
            <p:ph sz="quarter" idx="13"/>
          </p:nvPr>
        </p:nvSpPr>
        <p:spPr>
          <a:xfrm>
            <a:off x="457200" y="1552574"/>
            <a:ext cx="7670800" cy="880909"/>
          </a:xfrm>
        </p:spPr>
        <p:txBody>
          <a:bodyPr/>
          <a:lstStyle/>
          <a:p>
            <a:r>
              <a:rPr lang="en-US" noProof="0" dirty="0"/>
              <a:t>The Treasury auctioned $2.5 billion par value 91-day T-bills, the following bids were received:</a:t>
            </a:r>
          </a:p>
        </p:txBody>
      </p:sp>
      <p:graphicFrame>
        <p:nvGraphicFramePr>
          <p:cNvPr id="18" name="Table 18">
            <a:extLst>
              <a:ext uri="{FF2B5EF4-FFF2-40B4-BE49-F238E27FC236}">
                <a16:creationId xmlns:a16="http://schemas.microsoft.com/office/drawing/2014/main" id="{0D25EB02-E82C-4BCC-B7C5-A751BC3F69DE}"/>
              </a:ext>
            </a:extLst>
          </p:cNvPr>
          <p:cNvGraphicFramePr>
            <a:graphicFrameLocks noGrp="1"/>
          </p:cNvGraphicFramePr>
          <p:nvPr>
            <p:ph sz="quarter" idx="14"/>
            <p:extLst>
              <p:ext uri="{D42A27DB-BD31-4B8C-83A1-F6EECF244321}">
                <p14:modId xmlns:p14="http://schemas.microsoft.com/office/powerpoint/2010/main" val="3357003303"/>
              </p:ext>
            </p:extLst>
          </p:nvPr>
        </p:nvGraphicFramePr>
        <p:xfrm>
          <a:off x="556763" y="2652199"/>
          <a:ext cx="5072140" cy="2225040"/>
        </p:xfrm>
        <a:graphic>
          <a:graphicData uri="http://schemas.openxmlformats.org/drawingml/2006/table">
            <a:tbl>
              <a:tblPr firstRow="1" bandRow="1">
                <a:tableStyleId>{40F9630F-82C1-40B7-BC3A-925EFCFF5E92}</a:tableStyleId>
              </a:tblPr>
              <a:tblGrid>
                <a:gridCol w="1221502">
                  <a:extLst>
                    <a:ext uri="{9D8B030D-6E8A-4147-A177-3AD203B41FA5}">
                      <a16:colId xmlns:a16="http://schemas.microsoft.com/office/drawing/2014/main" val="2833647857"/>
                    </a:ext>
                  </a:extLst>
                </a:gridCol>
                <a:gridCol w="1873638">
                  <a:extLst>
                    <a:ext uri="{9D8B030D-6E8A-4147-A177-3AD203B41FA5}">
                      <a16:colId xmlns:a16="http://schemas.microsoft.com/office/drawing/2014/main" val="2350477475"/>
                    </a:ext>
                  </a:extLst>
                </a:gridCol>
                <a:gridCol w="1977000">
                  <a:extLst>
                    <a:ext uri="{9D8B030D-6E8A-4147-A177-3AD203B41FA5}">
                      <a16:colId xmlns:a16="http://schemas.microsoft.com/office/drawing/2014/main" val="637064248"/>
                    </a:ext>
                  </a:extLst>
                </a:gridCol>
              </a:tblGrid>
              <a:tr h="370840">
                <a:tc>
                  <a:txBody>
                    <a:bodyPr/>
                    <a:lstStyle/>
                    <a:p>
                      <a:pPr>
                        <a:spcBef>
                          <a:spcPts val="1400"/>
                        </a:spcBef>
                        <a:spcAft>
                          <a:spcPts val="0"/>
                        </a:spcAft>
                      </a:pPr>
                      <a:r>
                        <a:rPr lang="en-US" sz="1800" u="none" kern="1200" dirty="0">
                          <a:solidFill>
                            <a:srgbClr val="000000"/>
                          </a:solidFill>
                          <a:effectLst/>
                          <a:latin typeface="+mn-lt"/>
                          <a:ea typeface="ヒラギノ角ゴ Pro W3"/>
                          <a:cs typeface="ヒラギノ角ゴ Pro W3"/>
                        </a:rPr>
                        <a:t>Bidder</a:t>
                      </a:r>
                      <a:endParaRPr lang="en-US" sz="1800" u="none"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1400"/>
                        </a:spcBef>
                        <a:spcAft>
                          <a:spcPts val="0"/>
                        </a:spcAft>
                      </a:pPr>
                      <a:r>
                        <a:rPr lang="en-US" sz="1800" u="none" kern="1200" dirty="0">
                          <a:solidFill>
                            <a:srgbClr val="000000"/>
                          </a:solidFill>
                          <a:effectLst/>
                          <a:latin typeface="+mn-lt"/>
                          <a:ea typeface="ヒラギノ角ゴ Pro W3"/>
                          <a:cs typeface="ヒラギノ角ゴ Pro W3"/>
                        </a:rPr>
                        <a:t>Bid Amount</a:t>
                      </a:r>
                      <a:endParaRPr lang="en-US" sz="1800" u="none"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1400"/>
                        </a:spcBef>
                        <a:spcAft>
                          <a:spcPts val="0"/>
                        </a:spcAft>
                      </a:pPr>
                      <a:r>
                        <a:rPr lang="en-US" sz="1800" u="none" kern="1200" dirty="0">
                          <a:solidFill>
                            <a:srgbClr val="000000"/>
                          </a:solidFill>
                          <a:effectLst/>
                          <a:latin typeface="+mn-lt"/>
                          <a:ea typeface="ヒラギノ角ゴ Pro W3"/>
                          <a:cs typeface="ヒラギノ角ゴ Pro W3"/>
                        </a:rPr>
                        <a:t>Bid Price</a:t>
                      </a:r>
                      <a:endParaRPr lang="en-US" sz="1800" u="none"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0195218"/>
                  </a:ext>
                </a:extLst>
              </a:tr>
              <a:tr h="370840">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1</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$500 million</a:t>
                      </a:r>
                      <a:endParaRPr lang="en-US" sz="180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$0.9940</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9884185"/>
                  </a:ext>
                </a:extLst>
              </a:tr>
              <a:tr h="370840">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2</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$750 million</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$0.9901</a:t>
                      </a:r>
                      <a:endParaRPr lang="en-US" sz="180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7467844"/>
                  </a:ext>
                </a:extLst>
              </a:tr>
              <a:tr h="370840">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3</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$1.5 billion</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$0.9925</a:t>
                      </a:r>
                      <a:endParaRPr lang="en-US" sz="180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0891932"/>
                  </a:ext>
                </a:extLst>
              </a:tr>
              <a:tr h="370840">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4</a:t>
                      </a:r>
                      <a:endParaRPr lang="en-US" sz="180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$1 billion</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$0.9936</a:t>
                      </a:r>
                      <a:endParaRPr lang="en-US" sz="180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3547033"/>
                  </a:ext>
                </a:extLst>
              </a:tr>
              <a:tr h="370840">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5</a:t>
                      </a:r>
                      <a:endParaRPr lang="en-US" sz="180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$600 million</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$0.9939</a:t>
                      </a:r>
                      <a:endParaRPr lang="en-US" sz="1800"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275238"/>
                  </a:ext>
                </a:extLst>
              </a:tr>
            </a:tbl>
          </a:graphicData>
        </a:graphic>
      </p:graphicFrame>
      <p:sp>
        <p:nvSpPr>
          <p:cNvPr id="5" name="Content Placeholder 4">
            <a:extLst>
              <a:ext uri="{FF2B5EF4-FFF2-40B4-BE49-F238E27FC236}">
                <a16:creationId xmlns:a16="http://schemas.microsoft.com/office/drawing/2014/main" id="{21AA3F5D-1590-4BA1-8271-B44BB10AA985}"/>
              </a:ext>
            </a:extLst>
          </p:cNvPr>
          <p:cNvSpPr>
            <a:spLocks noGrp="1"/>
          </p:cNvSpPr>
          <p:nvPr>
            <p:ph sz="quarter" idx="15"/>
          </p:nvPr>
        </p:nvSpPr>
        <p:spPr>
          <a:xfrm>
            <a:off x="457200" y="5052413"/>
            <a:ext cx="7523018" cy="1271378"/>
          </a:xfrm>
        </p:spPr>
        <p:txBody>
          <a:bodyPr/>
          <a:lstStyle/>
          <a:p>
            <a:r>
              <a:rPr lang="en-US" noProof="0" dirty="0"/>
              <a:t>The Treasury also received $750 million in noncompetitive bids. Who will receive T-bills, what quantity, and at what price?</a:t>
            </a:r>
          </a:p>
        </p:txBody>
      </p:sp>
    </p:spTree>
    <p:extLst>
      <p:ext uri="{BB962C8B-B14F-4D97-AF65-F5344CB8AC3E}">
        <p14:creationId xmlns:p14="http://schemas.microsoft.com/office/powerpoint/2010/main" val="484553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80CE-DD44-4453-B1BB-7FD6B478A66D}"/>
              </a:ext>
            </a:extLst>
          </p:cNvPr>
          <p:cNvSpPr>
            <a:spLocks noGrp="1"/>
          </p:cNvSpPr>
          <p:nvPr>
            <p:ph type="title"/>
          </p:nvPr>
        </p:nvSpPr>
        <p:spPr/>
        <p:txBody>
          <a:bodyPr/>
          <a:lstStyle/>
          <a:p>
            <a:r>
              <a:rPr lang="en-US" altLang="en-US" sz="3200" dirty="0">
                <a:ea typeface="ヒラギノ角ゴ Pro W3"/>
                <a:cs typeface="ヒラギノ角ゴ Pro W3"/>
              </a:rPr>
              <a:t>Money Market Instruments: Treasury Bill Auctions Example </a:t>
            </a:r>
            <a:r>
              <a:rPr lang="en-US" altLang="en-US" sz="2000" b="0" dirty="0">
                <a:ea typeface="ヒラギノ角ゴ Pro W3"/>
                <a:cs typeface="ヒラギノ角ゴ Pro W3"/>
              </a:rPr>
              <a:t>(2 of 2)</a:t>
            </a:r>
            <a:endParaRPr lang="en-US" dirty="0"/>
          </a:p>
        </p:txBody>
      </p:sp>
      <p:sp>
        <p:nvSpPr>
          <p:cNvPr id="3" name="Content Placeholder 2">
            <a:extLst>
              <a:ext uri="{FF2B5EF4-FFF2-40B4-BE49-F238E27FC236}">
                <a16:creationId xmlns:a16="http://schemas.microsoft.com/office/drawing/2014/main" id="{7A01E14D-6282-40B3-8A9A-1E0ED8C38D13}"/>
              </a:ext>
            </a:extLst>
          </p:cNvPr>
          <p:cNvSpPr>
            <a:spLocks noGrp="1"/>
          </p:cNvSpPr>
          <p:nvPr>
            <p:ph sz="quarter" idx="13"/>
          </p:nvPr>
        </p:nvSpPr>
        <p:spPr>
          <a:xfrm>
            <a:off x="457200" y="1552575"/>
            <a:ext cx="8082116" cy="571194"/>
          </a:xfrm>
        </p:spPr>
        <p:txBody>
          <a:bodyPr/>
          <a:lstStyle/>
          <a:p>
            <a:r>
              <a:rPr lang="en-US" altLang="en-US" dirty="0">
                <a:ea typeface="ヒラギノ角ゴ Pro W3"/>
                <a:cs typeface="ヒラギノ角ゴ Pro W3"/>
              </a:rPr>
              <a:t>The Treasury accepts the following bids:</a:t>
            </a:r>
          </a:p>
        </p:txBody>
      </p:sp>
      <p:graphicFrame>
        <p:nvGraphicFramePr>
          <p:cNvPr id="18" name="Table 18">
            <a:extLst>
              <a:ext uri="{FF2B5EF4-FFF2-40B4-BE49-F238E27FC236}">
                <a16:creationId xmlns:a16="http://schemas.microsoft.com/office/drawing/2014/main" id="{0D25EB02-E82C-4BCC-B7C5-A751BC3F69DE}"/>
              </a:ext>
            </a:extLst>
          </p:cNvPr>
          <p:cNvGraphicFramePr>
            <a:graphicFrameLocks noGrp="1"/>
          </p:cNvGraphicFramePr>
          <p:nvPr>
            <p:ph sz="quarter" idx="14"/>
            <p:extLst>
              <p:ext uri="{D42A27DB-BD31-4B8C-83A1-F6EECF244321}">
                <p14:modId xmlns:p14="http://schemas.microsoft.com/office/powerpoint/2010/main" val="1908682369"/>
              </p:ext>
            </p:extLst>
          </p:nvPr>
        </p:nvGraphicFramePr>
        <p:xfrm>
          <a:off x="556763" y="2376427"/>
          <a:ext cx="5808411" cy="1483360"/>
        </p:xfrm>
        <a:graphic>
          <a:graphicData uri="http://schemas.openxmlformats.org/drawingml/2006/table">
            <a:tbl>
              <a:tblPr firstRow="1" bandRow="1">
                <a:tableStyleId>{40F9630F-82C1-40B7-BC3A-925EFCFF5E92}</a:tableStyleId>
              </a:tblPr>
              <a:tblGrid>
                <a:gridCol w="1398815">
                  <a:extLst>
                    <a:ext uri="{9D8B030D-6E8A-4147-A177-3AD203B41FA5}">
                      <a16:colId xmlns:a16="http://schemas.microsoft.com/office/drawing/2014/main" val="2833647857"/>
                    </a:ext>
                  </a:extLst>
                </a:gridCol>
                <a:gridCol w="2145615">
                  <a:extLst>
                    <a:ext uri="{9D8B030D-6E8A-4147-A177-3AD203B41FA5}">
                      <a16:colId xmlns:a16="http://schemas.microsoft.com/office/drawing/2014/main" val="2350477475"/>
                    </a:ext>
                  </a:extLst>
                </a:gridCol>
                <a:gridCol w="2263981">
                  <a:extLst>
                    <a:ext uri="{9D8B030D-6E8A-4147-A177-3AD203B41FA5}">
                      <a16:colId xmlns:a16="http://schemas.microsoft.com/office/drawing/2014/main" val="637064248"/>
                    </a:ext>
                  </a:extLst>
                </a:gridCol>
              </a:tblGrid>
              <a:tr h="370840">
                <a:tc>
                  <a:txBody>
                    <a:bodyPr/>
                    <a:lstStyle/>
                    <a:p>
                      <a:pPr>
                        <a:spcBef>
                          <a:spcPts val="1400"/>
                        </a:spcBef>
                        <a:spcAft>
                          <a:spcPts val="0"/>
                        </a:spcAft>
                      </a:pPr>
                      <a:r>
                        <a:rPr lang="en-US" sz="1800" u="none" kern="1200" dirty="0">
                          <a:solidFill>
                            <a:srgbClr val="000000"/>
                          </a:solidFill>
                          <a:effectLst/>
                          <a:latin typeface="+mn-lt"/>
                          <a:ea typeface="ヒラギノ角ゴ Pro W3"/>
                          <a:cs typeface="ヒラギノ角ゴ Pro W3"/>
                        </a:rPr>
                        <a:t>Bidder</a:t>
                      </a:r>
                      <a:endParaRPr lang="en-US" sz="1800" u="none"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1400"/>
                        </a:spcBef>
                        <a:spcAft>
                          <a:spcPts val="0"/>
                        </a:spcAft>
                      </a:pPr>
                      <a:r>
                        <a:rPr lang="en-US" sz="1800" u="none" kern="1200" dirty="0">
                          <a:solidFill>
                            <a:srgbClr val="000000"/>
                          </a:solidFill>
                          <a:effectLst/>
                          <a:latin typeface="+mn-lt"/>
                          <a:ea typeface="ヒラギノ角ゴ Pro W3"/>
                          <a:cs typeface="ヒラギノ角ゴ Pro W3"/>
                        </a:rPr>
                        <a:t>Bid Amount</a:t>
                      </a:r>
                      <a:endParaRPr lang="en-US" sz="1800" u="none"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1400"/>
                        </a:spcBef>
                        <a:spcAft>
                          <a:spcPts val="0"/>
                        </a:spcAft>
                      </a:pPr>
                      <a:r>
                        <a:rPr lang="en-US" sz="1800" u="none" kern="1200" dirty="0">
                          <a:solidFill>
                            <a:srgbClr val="000000"/>
                          </a:solidFill>
                          <a:effectLst/>
                          <a:latin typeface="+mn-lt"/>
                          <a:ea typeface="ヒラギノ角ゴ Pro W3"/>
                          <a:cs typeface="ヒラギノ角ゴ Pro W3"/>
                        </a:rPr>
                        <a:t>Bid Price</a:t>
                      </a:r>
                      <a:endParaRPr lang="en-US" sz="1800" u="none" dirty="0">
                        <a:effectLst/>
                        <a:latin typeface="+mn-lt"/>
                        <a:ea typeface="Times New Roman"/>
                      </a:endParaRPr>
                    </a:p>
                  </a:txBody>
                  <a:tcPr marL="80995" marR="80995"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0195218"/>
                  </a:ext>
                </a:extLst>
              </a:tr>
              <a:tr h="370840">
                <a:tc>
                  <a:txBody>
                    <a:bodyPr/>
                    <a:lstStyle/>
                    <a:p>
                      <a:pPr>
                        <a:lnSpc>
                          <a:spcPct val="90000"/>
                        </a:lnSpc>
                        <a:spcAft>
                          <a:spcPts val="0"/>
                        </a:spcAft>
                      </a:pPr>
                      <a:r>
                        <a:rPr lang="en-US" sz="1800" kern="1200" dirty="0">
                          <a:effectLst/>
                          <a:latin typeface="+mn-lt"/>
                        </a:rPr>
                        <a:t>1</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spcAft>
                          <a:spcPts val="0"/>
                        </a:spcAft>
                      </a:pPr>
                      <a:r>
                        <a:rPr lang="en-US" sz="1800" kern="1200" dirty="0">
                          <a:effectLst/>
                          <a:latin typeface="+mn-lt"/>
                        </a:rPr>
                        <a:t>$500 million</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spcAft>
                          <a:spcPts val="0"/>
                        </a:spcAft>
                      </a:pPr>
                      <a:r>
                        <a:rPr lang="en-US" sz="1800" kern="1200" dirty="0">
                          <a:effectLst/>
                          <a:latin typeface="+mn-lt"/>
                        </a:rPr>
                        <a:t>$0.9940</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9884185"/>
                  </a:ext>
                </a:extLst>
              </a:tr>
              <a:tr h="370840">
                <a:tc>
                  <a:txBody>
                    <a:bodyPr/>
                    <a:lstStyle/>
                    <a:p>
                      <a:pPr>
                        <a:lnSpc>
                          <a:spcPct val="90000"/>
                        </a:lnSpc>
                        <a:spcAft>
                          <a:spcPts val="0"/>
                        </a:spcAft>
                      </a:pPr>
                      <a:r>
                        <a:rPr lang="en-US" sz="1800" kern="1200" dirty="0">
                          <a:effectLst/>
                          <a:latin typeface="+mn-lt"/>
                        </a:rPr>
                        <a:t>5</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spcAft>
                          <a:spcPts val="0"/>
                        </a:spcAft>
                      </a:pPr>
                      <a:r>
                        <a:rPr lang="en-US" sz="1800" kern="1200" dirty="0">
                          <a:effectLst/>
                          <a:latin typeface="+mn-lt"/>
                        </a:rPr>
                        <a:t>$600 million</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spcAft>
                          <a:spcPts val="0"/>
                        </a:spcAft>
                      </a:pPr>
                      <a:r>
                        <a:rPr lang="en-US" sz="1800" kern="1200" dirty="0">
                          <a:effectLst/>
                          <a:latin typeface="+mn-lt"/>
                        </a:rPr>
                        <a:t>$0.9939</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7467844"/>
                  </a:ext>
                </a:extLst>
              </a:tr>
              <a:tr h="370840">
                <a:tc>
                  <a:txBody>
                    <a:bodyPr/>
                    <a:lstStyle/>
                    <a:p>
                      <a:pPr>
                        <a:lnSpc>
                          <a:spcPct val="90000"/>
                        </a:lnSpc>
                        <a:spcAft>
                          <a:spcPts val="0"/>
                        </a:spcAft>
                      </a:pPr>
                      <a:r>
                        <a:rPr lang="en-US" sz="1800" kern="1200" dirty="0">
                          <a:effectLst/>
                          <a:latin typeface="+mn-lt"/>
                        </a:rPr>
                        <a:t>4</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spcAft>
                          <a:spcPts val="0"/>
                        </a:spcAft>
                      </a:pPr>
                      <a:r>
                        <a:rPr lang="en-US" sz="1800" kern="1200" dirty="0">
                          <a:effectLst/>
                          <a:latin typeface="+mn-lt"/>
                        </a:rPr>
                        <a:t>$650 million</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0000"/>
                        </a:lnSpc>
                        <a:spcAft>
                          <a:spcPts val="0"/>
                        </a:spcAft>
                      </a:pPr>
                      <a:r>
                        <a:rPr lang="en-US" sz="1800" kern="1200" dirty="0">
                          <a:effectLst/>
                          <a:latin typeface="+mn-lt"/>
                        </a:rPr>
                        <a:t>$0.9936</a:t>
                      </a:r>
                      <a:endParaRPr lang="en-US" sz="1800" dirty="0">
                        <a:effectLst/>
                        <a:latin typeface="+mn-lt"/>
                        <a:ea typeface="Times New Roman"/>
                      </a:endParaRPr>
                    </a:p>
                  </a:txBody>
                  <a:tcPr marL="82909" marR="82909"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0891932"/>
                  </a:ext>
                </a:extLst>
              </a:tr>
            </a:tbl>
          </a:graphicData>
        </a:graphic>
      </p:graphicFrame>
      <p:sp>
        <p:nvSpPr>
          <p:cNvPr id="5" name="Content Placeholder 4">
            <a:extLst>
              <a:ext uri="{FF2B5EF4-FFF2-40B4-BE49-F238E27FC236}">
                <a16:creationId xmlns:a16="http://schemas.microsoft.com/office/drawing/2014/main" id="{21AA3F5D-1590-4BA1-8271-B44BB10AA985}"/>
              </a:ext>
            </a:extLst>
          </p:cNvPr>
          <p:cNvSpPr>
            <a:spLocks noGrp="1"/>
          </p:cNvSpPr>
          <p:nvPr>
            <p:ph sz="quarter" idx="15"/>
          </p:nvPr>
        </p:nvSpPr>
        <p:spPr>
          <a:xfrm>
            <a:off x="457200" y="4112445"/>
            <a:ext cx="8377084" cy="1120658"/>
          </a:xfrm>
        </p:spPr>
        <p:txBody>
          <a:bodyPr/>
          <a:lstStyle/>
          <a:p>
            <a:r>
              <a:rPr lang="en-US" altLang="en-US" dirty="0">
                <a:ea typeface="ヒラギノ角ゴ Pro W3"/>
                <a:cs typeface="ヒラギノ角ゴ Pro W3"/>
              </a:rPr>
              <a:t>Both the competitive and noncompetitive bidders pay the highest yield—based on the price of 0.9936:</a:t>
            </a:r>
            <a:endParaRPr lang="en-US" dirty="0"/>
          </a:p>
        </p:txBody>
      </p:sp>
    </p:spTree>
    <p:extLst>
      <p:ext uri="{BB962C8B-B14F-4D97-AF65-F5344CB8AC3E}">
        <p14:creationId xmlns:p14="http://schemas.microsoft.com/office/powerpoint/2010/main" val="3567033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BF99-98E5-47F0-AB28-4C1F0BAF3E5F}"/>
              </a:ext>
            </a:extLst>
          </p:cNvPr>
          <p:cNvSpPr>
            <a:spLocks noGrp="1"/>
          </p:cNvSpPr>
          <p:nvPr>
            <p:ph type="title"/>
          </p:nvPr>
        </p:nvSpPr>
        <p:spPr/>
        <p:txBody>
          <a:bodyPr/>
          <a:lstStyle/>
          <a:p>
            <a:r>
              <a:rPr lang="en-US" sz="2800" noProof="0" dirty="0"/>
              <a:t>Figure 2 Treasury Bill Interest Rate and the Inflation Rate, January 1973–January 2016</a:t>
            </a:r>
          </a:p>
        </p:txBody>
      </p:sp>
      <p:pic>
        <p:nvPicPr>
          <p:cNvPr id="28" name="Content Placeholder 27" descr="A line graph shows treasury bill interest rate and the inflation rate for the period from January 19 73 to January 20 16. For long description in Notes pane, press F6.">
            <a:extLst>
              <a:ext uri="{FF2B5EF4-FFF2-40B4-BE49-F238E27FC236}">
                <a16:creationId xmlns:a16="http://schemas.microsoft.com/office/drawing/2014/main" id="{B2D29216-019B-4310-9598-DA80BCF2DD95}"/>
              </a:ext>
            </a:extLst>
          </p:cNvPr>
          <p:cNvPicPr>
            <a:picLocks noGrp="1" noChangeAspect="1"/>
          </p:cNvPicPr>
          <p:nvPr>
            <p:ph sz="quarter" idx="13"/>
          </p:nvPr>
        </p:nvPicPr>
        <p:blipFill>
          <a:blip r:embed="rId3"/>
          <a:stretch>
            <a:fillRect/>
          </a:stretch>
        </p:blipFill>
        <p:spPr>
          <a:xfrm>
            <a:off x="1298114" y="1504317"/>
            <a:ext cx="6547772" cy="3709213"/>
          </a:xfrm>
        </p:spPr>
      </p:pic>
      <p:sp>
        <p:nvSpPr>
          <p:cNvPr id="19" name="Content Placeholder 18">
            <a:extLst>
              <a:ext uri="{FF2B5EF4-FFF2-40B4-BE49-F238E27FC236}">
                <a16:creationId xmlns:a16="http://schemas.microsoft.com/office/drawing/2014/main" id="{48586593-8DE5-4905-94F7-3D73F4EF63E2}"/>
              </a:ext>
            </a:extLst>
          </p:cNvPr>
          <p:cNvSpPr>
            <a:spLocks noGrp="1"/>
          </p:cNvSpPr>
          <p:nvPr>
            <p:ph sz="quarter" idx="14"/>
          </p:nvPr>
        </p:nvSpPr>
        <p:spPr>
          <a:xfrm>
            <a:off x="457200" y="5435306"/>
            <a:ext cx="1037771" cy="297837"/>
          </a:xfrm>
        </p:spPr>
        <p:txBody>
          <a:bodyPr/>
          <a:lstStyle/>
          <a:p>
            <a:pPr marL="432" indent="0">
              <a:buNone/>
            </a:pPr>
            <a:r>
              <a:rPr lang="en-US" b="1" noProof="0" dirty="0"/>
              <a:t>Source:</a:t>
            </a:r>
          </a:p>
        </p:txBody>
      </p:sp>
      <p:sp>
        <p:nvSpPr>
          <p:cNvPr id="20" name="Text Placeholder 19">
            <a:extLst>
              <a:ext uri="{FF2B5EF4-FFF2-40B4-BE49-F238E27FC236}">
                <a16:creationId xmlns:a16="http://schemas.microsoft.com/office/drawing/2014/main" id="{75C26242-0462-49B6-9DA9-E90890FF6E07}"/>
              </a:ext>
            </a:extLst>
          </p:cNvPr>
          <p:cNvSpPr>
            <a:spLocks noGrp="1"/>
          </p:cNvSpPr>
          <p:nvPr>
            <p:ph type="body" sz="quarter" idx="15"/>
          </p:nvPr>
        </p:nvSpPr>
        <p:spPr>
          <a:xfrm>
            <a:off x="1574636" y="5450545"/>
            <a:ext cx="4053840" cy="297837"/>
          </a:xfrm>
        </p:spPr>
        <p:txBody>
          <a:bodyPr/>
          <a:lstStyle/>
          <a:p>
            <a:r>
              <a:rPr lang="en-US" noProof="0" dirty="0">
                <a:hlinkClick r:id="rId4" tooltip="www.federalreserve.gov/releases "/>
              </a:rPr>
              <a:t>http://www.federalreserve.gov/releases</a:t>
            </a:r>
            <a:endParaRPr lang="en-US" noProof="0" dirty="0"/>
          </a:p>
        </p:txBody>
      </p:sp>
      <p:sp>
        <p:nvSpPr>
          <p:cNvPr id="21" name="Content Placeholder 20">
            <a:extLst>
              <a:ext uri="{FF2B5EF4-FFF2-40B4-BE49-F238E27FC236}">
                <a16:creationId xmlns:a16="http://schemas.microsoft.com/office/drawing/2014/main" id="{D90A54B4-92EE-4178-8A5E-BEC7B9B7200F}"/>
              </a:ext>
            </a:extLst>
          </p:cNvPr>
          <p:cNvSpPr>
            <a:spLocks noGrp="1"/>
          </p:cNvSpPr>
          <p:nvPr>
            <p:ph sz="quarter" idx="16"/>
          </p:nvPr>
        </p:nvSpPr>
        <p:spPr>
          <a:xfrm>
            <a:off x="5691976" y="5459991"/>
            <a:ext cx="974271" cy="297838"/>
          </a:xfrm>
        </p:spPr>
        <p:txBody>
          <a:bodyPr/>
          <a:lstStyle/>
          <a:p>
            <a:r>
              <a:rPr lang="en-US" noProof="0" dirty="0"/>
              <a:t>and C</a:t>
            </a:r>
            <a:r>
              <a:rPr lang="en-US" sz="100" noProof="0" dirty="0"/>
              <a:t> </a:t>
            </a:r>
            <a:r>
              <a:rPr lang="en-US" noProof="0" dirty="0"/>
              <a:t>P</a:t>
            </a:r>
            <a:r>
              <a:rPr lang="en-US" sz="100" noProof="0" dirty="0"/>
              <a:t> </a:t>
            </a:r>
            <a:r>
              <a:rPr lang="en-US" noProof="0" dirty="0"/>
              <a:t>I:</a:t>
            </a:r>
          </a:p>
        </p:txBody>
      </p:sp>
      <p:sp>
        <p:nvSpPr>
          <p:cNvPr id="22" name="Text Placeholder 21">
            <a:extLst>
              <a:ext uri="{FF2B5EF4-FFF2-40B4-BE49-F238E27FC236}">
                <a16:creationId xmlns:a16="http://schemas.microsoft.com/office/drawing/2014/main" id="{22E12F50-4934-4E35-94C4-D181AD99D3CB}"/>
              </a:ext>
            </a:extLst>
          </p:cNvPr>
          <p:cNvSpPr>
            <a:spLocks noGrp="1"/>
          </p:cNvSpPr>
          <p:nvPr>
            <p:ph type="body" sz="quarter" idx="17"/>
          </p:nvPr>
        </p:nvSpPr>
        <p:spPr>
          <a:xfrm>
            <a:off x="558801" y="5845232"/>
            <a:ext cx="4921250" cy="297837"/>
          </a:xfrm>
        </p:spPr>
        <p:txBody>
          <a:bodyPr/>
          <a:lstStyle/>
          <a:p>
            <a:r>
              <a:rPr lang="en-US" dirty="0">
                <a:hlinkClick r:id="rId5" tooltip="ftp.bls.gov/pub/special.requests/cpi/cpiai.txt."/>
              </a:rPr>
              <a:t>ftp://ftp.bls.gov/pub/special.requests/cpi/cpiai.txt</a:t>
            </a:r>
            <a:endParaRPr lang="en-US" noProof="0" dirty="0"/>
          </a:p>
        </p:txBody>
      </p:sp>
      <p:sp>
        <p:nvSpPr>
          <p:cNvPr id="23" name="Content Placeholder 22">
            <a:extLst>
              <a:ext uri="{FF2B5EF4-FFF2-40B4-BE49-F238E27FC236}">
                <a16:creationId xmlns:a16="http://schemas.microsoft.com/office/drawing/2014/main" id="{E5A8AE14-9DCB-4103-A23A-98A67FA7E99E}"/>
              </a:ext>
            </a:extLst>
          </p:cNvPr>
          <p:cNvSpPr>
            <a:spLocks noGrp="1"/>
          </p:cNvSpPr>
          <p:nvPr>
            <p:ph sz="quarter" idx="18"/>
          </p:nvPr>
        </p:nvSpPr>
        <p:spPr>
          <a:xfrm>
            <a:off x="5539574" y="5864725"/>
            <a:ext cx="234957" cy="297837"/>
          </a:xfrm>
        </p:spPr>
        <p:txBody>
          <a:bodyPr/>
          <a:lstStyle/>
          <a:p>
            <a:r>
              <a:rPr lang="en-US" sz="100" dirty="0"/>
              <a:t> </a:t>
            </a:r>
            <a:r>
              <a:rPr lang="en-US" dirty="0"/>
              <a:t> .</a:t>
            </a:r>
            <a:endParaRPr lang="en-IN" dirty="0"/>
          </a:p>
        </p:txBody>
      </p:sp>
    </p:spTree>
    <p:extLst>
      <p:ext uri="{BB962C8B-B14F-4D97-AF65-F5344CB8AC3E}">
        <p14:creationId xmlns:p14="http://schemas.microsoft.com/office/powerpoint/2010/main" val="402160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A370-D953-4DD7-9FC7-E26F4E636F09}"/>
              </a:ext>
            </a:extLst>
          </p:cNvPr>
          <p:cNvSpPr>
            <a:spLocks noGrp="1"/>
          </p:cNvSpPr>
          <p:nvPr>
            <p:ph type="title"/>
          </p:nvPr>
        </p:nvSpPr>
        <p:spPr/>
        <p:txBody>
          <a:bodyPr/>
          <a:lstStyle/>
          <a:p>
            <a:r>
              <a:rPr lang="en-US" sz="3200" noProof="0" dirty="0"/>
              <a:t>Money Market Instruments: Federal Funds</a:t>
            </a:r>
          </a:p>
        </p:txBody>
      </p:sp>
      <p:sp>
        <p:nvSpPr>
          <p:cNvPr id="3" name="Content Placeholder 2">
            <a:extLst>
              <a:ext uri="{FF2B5EF4-FFF2-40B4-BE49-F238E27FC236}">
                <a16:creationId xmlns:a16="http://schemas.microsoft.com/office/drawing/2014/main" id="{1FB1EF32-D77A-43EB-85F4-E40351B9E178}"/>
              </a:ext>
            </a:extLst>
          </p:cNvPr>
          <p:cNvSpPr>
            <a:spLocks noGrp="1"/>
          </p:cNvSpPr>
          <p:nvPr>
            <p:ph sz="quarter" idx="13"/>
          </p:nvPr>
        </p:nvSpPr>
        <p:spPr/>
        <p:txBody>
          <a:bodyPr/>
          <a:lstStyle/>
          <a:p>
            <a:r>
              <a:rPr lang="en-US" altLang="en-US" dirty="0">
                <a:ea typeface="ヒラギノ角ゴ Pro W3"/>
                <a:cs typeface="ヒラギノ角ゴ Pro W3"/>
              </a:rPr>
              <a:t>Short-term funds transferred (loaned or borrowed) between financial institutions, usually for a period of one day.</a:t>
            </a:r>
          </a:p>
          <a:p>
            <a:r>
              <a:rPr lang="en-US" altLang="en-US" dirty="0">
                <a:ea typeface="ヒラギノ角ゴ Pro W3"/>
                <a:cs typeface="ヒラギノ角ゴ Pro W3"/>
              </a:rPr>
              <a:t>Used by banks to meet short-term needs to meet reserve requirements.</a:t>
            </a:r>
            <a:endParaRPr lang="en-US" dirty="0"/>
          </a:p>
        </p:txBody>
      </p:sp>
    </p:spTree>
    <p:extLst>
      <p:ext uri="{BB962C8B-B14F-4D97-AF65-F5344CB8AC3E}">
        <p14:creationId xmlns:p14="http://schemas.microsoft.com/office/powerpoint/2010/main" val="159967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7135-5A9C-44B9-864B-583238831103}"/>
              </a:ext>
            </a:extLst>
          </p:cNvPr>
          <p:cNvSpPr>
            <a:spLocks noGrp="1"/>
          </p:cNvSpPr>
          <p:nvPr>
            <p:ph type="title"/>
          </p:nvPr>
        </p:nvSpPr>
        <p:spPr/>
        <p:txBody>
          <a:bodyPr/>
          <a:lstStyle/>
          <a:p>
            <a:r>
              <a:rPr lang="en-US" altLang="en-US" dirty="0">
                <a:ea typeface="ヒラギノ角ゴ Pro W3"/>
                <a:cs typeface="ヒラギノ角ゴ Pro W3"/>
              </a:rPr>
              <a:t>Overview</a:t>
            </a:r>
            <a:endParaRPr lang="en-US" dirty="0"/>
          </a:p>
        </p:txBody>
      </p:sp>
      <p:sp>
        <p:nvSpPr>
          <p:cNvPr id="3" name="Content Placeholder 2">
            <a:extLst>
              <a:ext uri="{FF2B5EF4-FFF2-40B4-BE49-F238E27FC236}">
                <a16:creationId xmlns:a16="http://schemas.microsoft.com/office/drawing/2014/main" id="{997BFDDC-32D7-4E93-B87F-1FFCFE9ED962}"/>
              </a:ext>
            </a:extLst>
          </p:cNvPr>
          <p:cNvSpPr>
            <a:spLocks noGrp="1"/>
          </p:cNvSpPr>
          <p:nvPr>
            <p:ph sz="quarter" idx="13"/>
          </p:nvPr>
        </p:nvSpPr>
        <p:spPr/>
        <p:txBody>
          <a:bodyPr/>
          <a:lstStyle/>
          <a:p>
            <a:r>
              <a:rPr lang="en-US" altLang="en-US" dirty="0"/>
              <a:t>We review the money markets and the securities that are traded there. In addition, we discuss why the money markets are important in our financial system. Topics include:</a:t>
            </a:r>
          </a:p>
          <a:p>
            <a:pPr lvl="1"/>
            <a:r>
              <a:rPr lang="en-US" altLang="en-US" dirty="0"/>
              <a:t>The Money Markets Defined</a:t>
            </a:r>
            <a:endParaRPr lang="en-US" dirty="0"/>
          </a:p>
          <a:p>
            <a:pPr lvl="1"/>
            <a:r>
              <a:rPr lang="en-US" altLang="en-US" dirty="0"/>
              <a:t>The Purpose of Money Markets</a:t>
            </a:r>
            <a:endParaRPr lang="en-US" dirty="0"/>
          </a:p>
          <a:p>
            <a:pPr lvl="1"/>
            <a:r>
              <a:rPr lang="en-US" altLang="en-US" dirty="0"/>
              <a:t>Who Participates in Money Markets?</a:t>
            </a:r>
            <a:endParaRPr lang="en-US" dirty="0"/>
          </a:p>
          <a:p>
            <a:pPr lvl="1"/>
            <a:r>
              <a:rPr lang="en-US" altLang="en-US" dirty="0"/>
              <a:t>Money Market Instruments</a:t>
            </a:r>
          </a:p>
          <a:p>
            <a:pPr lvl="1"/>
            <a:r>
              <a:rPr lang="en-US" altLang="en-US" dirty="0"/>
              <a:t>Comparing Money Market Securities</a:t>
            </a:r>
            <a:endParaRPr lang="en-US" dirty="0"/>
          </a:p>
        </p:txBody>
      </p:sp>
    </p:spTree>
    <p:extLst>
      <p:ext uri="{BB962C8B-B14F-4D97-AF65-F5344CB8AC3E}">
        <p14:creationId xmlns:p14="http://schemas.microsoft.com/office/powerpoint/2010/main" val="206063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A370-D953-4DD7-9FC7-E26F4E636F09}"/>
              </a:ext>
            </a:extLst>
          </p:cNvPr>
          <p:cNvSpPr>
            <a:spLocks noGrp="1"/>
          </p:cNvSpPr>
          <p:nvPr>
            <p:ph type="title"/>
          </p:nvPr>
        </p:nvSpPr>
        <p:spPr/>
        <p:txBody>
          <a:bodyPr/>
          <a:lstStyle/>
          <a:p>
            <a:r>
              <a:rPr lang="en-US" altLang="en-US" sz="3200" dirty="0">
                <a:ea typeface="ヒラギノ角ゴ Pro W3"/>
                <a:cs typeface="ヒラギノ角ゴ Pro W3"/>
              </a:rPr>
              <a:t>Money Market Instruments: Fed Funds Rates</a:t>
            </a:r>
            <a:endParaRPr lang="en-US" sz="3200" dirty="0"/>
          </a:p>
        </p:txBody>
      </p:sp>
      <p:sp>
        <p:nvSpPr>
          <p:cNvPr id="3" name="Content Placeholder 2">
            <a:extLst>
              <a:ext uri="{FF2B5EF4-FFF2-40B4-BE49-F238E27FC236}">
                <a16:creationId xmlns:a16="http://schemas.microsoft.com/office/drawing/2014/main" id="{1FB1EF32-D77A-43EB-85F4-E40351B9E178}"/>
              </a:ext>
            </a:extLst>
          </p:cNvPr>
          <p:cNvSpPr>
            <a:spLocks noGrp="1"/>
          </p:cNvSpPr>
          <p:nvPr>
            <p:ph sz="quarter" idx="13"/>
          </p:nvPr>
        </p:nvSpPr>
        <p:spPr/>
        <p:txBody>
          <a:bodyPr/>
          <a:lstStyle/>
          <a:p>
            <a:pPr marL="0" indent="0">
              <a:buNone/>
            </a:pPr>
            <a:r>
              <a:rPr lang="en-US" altLang="en-US" dirty="0">
                <a:ea typeface="ヒラギノ角ゴ Pro W3"/>
                <a:cs typeface="ヒラギノ角ゴ Pro W3"/>
              </a:rPr>
              <a:t>The next slide shows actual fed funds rates and T-bill rates 1990 through 2016.</a:t>
            </a:r>
          </a:p>
          <a:p>
            <a:pPr marL="0" indent="0">
              <a:buNone/>
            </a:pPr>
            <a:r>
              <a:rPr lang="en-US" altLang="en-US" dirty="0">
                <a:ea typeface="ヒラギノ角ゴ Pro W3"/>
                <a:cs typeface="ヒラギノ角ゴ Pro W3"/>
              </a:rPr>
              <a:t>Notice that the two rates track fairly closely. What does this suggest about the market for T-bills and the market for fed funds?</a:t>
            </a:r>
            <a:endParaRPr lang="en-US" dirty="0"/>
          </a:p>
        </p:txBody>
      </p:sp>
    </p:spTree>
    <p:extLst>
      <p:ext uri="{BB962C8B-B14F-4D97-AF65-F5344CB8AC3E}">
        <p14:creationId xmlns:p14="http://schemas.microsoft.com/office/powerpoint/2010/main" val="1028764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BF99-98E5-47F0-AB28-4C1F0BAF3E5F}"/>
              </a:ext>
            </a:extLst>
          </p:cNvPr>
          <p:cNvSpPr>
            <a:spLocks noGrp="1"/>
          </p:cNvSpPr>
          <p:nvPr>
            <p:ph type="title"/>
          </p:nvPr>
        </p:nvSpPr>
        <p:spPr/>
        <p:txBody>
          <a:bodyPr/>
          <a:lstStyle/>
          <a:p>
            <a:r>
              <a:rPr lang="en-US" sz="3000" noProof="0" dirty="0"/>
              <a:t>Figure 11.3 Federal Funds and Treasury Bill Interest Rates, January 1990–April 2016</a:t>
            </a:r>
          </a:p>
        </p:txBody>
      </p:sp>
      <p:pic>
        <p:nvPicPr>
          <p:cNvPr id="19" name="Content Placeholder 18" descr="A line graph shows federal funds and treasury bill interest rates from January 19 90 to April 20 16. For long description in Notes pane, press F6.">
            <a:extLst>
              <a:ext uri="{FF2B5EF4-FFF2-40B4-BE49-F238E27FC236}">
                <a16:creationId xmlns:a16="http://schemas.microsoft.com/office/drawing/2014/main" id="{13B2B880-A061-46FC-BF8B-D470F3BA267E}"/>
              </a:ext>
            </a:extLst>
          </p:cNvPr>
          <p:cNvPicPr>
            <a:picLocks noGrp="1" noChangeAspect="1"/>
          </p:cNvPicPr>
          <p:nvPr>
            <p:ph sz="quarter" idx="13"/>
          </p:nvPr>
        </p:nvPicPr>
        <p:blipFill>
          <a:blip r:embed="rId3"/>
          <a:stretch>
            <a:fillRect/>
          </a:stretch>
        </p:blipFill>
        <p:spPr>
          <a:xfrm>
            <a:off x="1305839" y="1606236"/>
            <a:ext cx="6532321" cy="4160185"/>
          </a:xfrm>
        </p:spPr>
      </p:pic>
      <p:sp>
        <p:nvSpPr>
          <p:cNvPr id="15" name="Content Placeholder 14">
            <a:extLst>
              <a:ext uri="{FF2B5EF4-FFF2-40B4-BE49-F238E27FC236}">
                <a16:creationId xmlns:a16="http://schemas.microsoft.com/office/drawing/2014/main" id="{CAA04977-DE7E-4D3A-8866-14CD57571ED3}"/>
              </a:ext>
            </a:extLst>
          </p:cNvPr>
          <p:cNvSpPr>
            <a:spLocks noGrp="1"/>
          </p:cNvSpPr>
          <p:nvPr>
            <p:ph sz="quarter" idx="14"/>
          </p:nvPr>
        </p:nvSpPr>
        <p:spPr>
          <a:xfrm>
            <a:off x="457200" y="5880784"/>
            <a:ext cx="1038225" cy="328287"/>
          </a:xfrm>
        </p:spPr>
        <p:txBody>
          <a:bodyPr/>
          <a:lstStyle/>
          <a:p>
            <a:pPr marL="432" indent="0">
              <a:buNone/>
            </a:pPr>
            <a:r>
              <a:rPr lang="en-US" b="1" noProof="0" dirty="0"/>
              <a:t>Source:</a:t>
            </a:r>
          </a:p>
        </p:txBody>
      </p:sp>
      <p:sp>
        <p:nvSpPr>
          <p:cNvPr id="16" name="Text Placeholder 15">
            <a:extLst>
              <a:ext uri="{FF2B5EF4-FFF2-40B4-BE49-F238E27FC236}">
                <a16:creationId xmlns:a16="http://schemas.microsoft.com/office/drawing/2014/main" id="{7B09FD48-E9E6-4D60-BEF9-C309FAE56B88}"/>
              </a:ext>
            </a:extLst>
          </p:cNvPr>
          <p:cNvSpPr>
            <a:spLocks noGrp="1"/>
          </p:cNvSpPr>
          <p:nvPr>
            <p:ph type="body" sz="quarter" idx="15"/>
          </p:nvPr>
        </p:nvSpPr>
        <p:spPr>
          <a:xfrm>
            <a:off x="1548583" y="5882797"/>
            <a:ext cx="5427406" cy="324923"/>
          </a:xfrm>
        </p:spPr>
        <p:txBody>
          <a:bodyPr/>
          <a:lstStyle/>
          <a:p>
            <a:r>
              <a:rPr lang="en-US" noProof="0" dirty="0">
                <a:hlinkClick r:id="rId4" tooltip="www.federalreserve.gov/releases/h15/data.htm."/>
              </a:rPr>
              <a:t>http://www.federalreserve.gov/releases/h15/data.htm</a:t>
            </a:r>
            <a:endParaRPr lang="en-US" noProof="0" dirty="0"/>
          </a:p>
        </p:txBody>
      </p:sp>
      <p:sp>
        <p:nvSpPr>
          <p:cNvPr id="17" name="Content Placeholder 16">
            <a:extLst>
              <a:ext uri="{FF2B5EF4-FFF2-40B4-BE49-F238E27FC236}">
                <a16:creationId xmlns:a16="http://schemas.microsoft.com/office/drawing/2014/main" id="{4FD6CC83-211C-4C49-9174-46053C6A204F}"/>
              </a:ext>
            </a:extLst>
          </p:cNvPr>
          <p:cNvSpPr>
            <a:spLocks noGrp="1"/>
          </p:cNvSpPr>
          <p:nvPr>
            <p:ph sz="quarter" idx="16"/>
          </p:nvPr>
        </p:nvSpPr>
        <p:spPr>
          <a:xfrm>
            <a:off x="7043895" y="5893755"/>
            <a:ext cx="294969" cy="390832"/>
          </a:xfrm>
        </p:spPr>
        <p:txBody>
          <a:bodyPr/>
          <a:lstStyle/>
          <a:p>
            <a:r>
              <a:rPr lang="en-US" sz="100" dirty="0"/>
              <a:t> </a:t>
            </a:r>
            <a:r>
              <a:rPr lang="en-US" dirty="0"/>
              <a:t> .</a:t>
            </a:r>
            <a:endParaRPr lang="en-IN" dirty="0"/>
          </a:p>
        </p:txBody>
      </p:sp>
    </p:spTree>
    <p:extLst>
      <p:ext uri="{BB962C8B-B14F-4D97-AF65-F5344CB8AC3E}">
        <p14:creationId xmlns:p14="http://schemas.microsoft.com/office/powerpoint/2010/main" val="393183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4AB9-7796-4A03-9E29-96BAF7DDB623}"/>
              </a:ext>
            </a:extLst>
          </p:cNvPr>
          <p:cNvSpPr>
            <a:spLocks noGrp="1"/>
          </p:cNvSpPr>
          <p:nvPr>
            <p:ph type="title"/>
          </p:nvPr>
        </p:nvSpPr>
        <p:spPr/>
        <p:txBody>
          <a:bodyPr/>
          <a:lstStyle/>
          <a:p>
            <a:r>
              <a:rPr lang="en-US" altLang="en-US" sz="3200" dirty="0">
                <a:ea typeface="ヒラギノ角ゴ Pro W3"/>
                <a:cs typeface="ヒラギノ角ゴ Pro W3"/>
              </a:rPr>
              <a:t>Money Market Instruments: Repurchase Agreements </a:t>
            </a:r>
            <a:endParaRPr lang="en-US" dirty="0"/>
          </a:p>
        </p:txBody>
      </p:sp>
      <p:sp>
        <p:nvSpPr>
          <p:cNvPr id="3" name="Content Placeholder 2">
            <a:extLst>
              <a:ext uri="{FF2B5EF4-FFF2-40B4-BE49-F238E27FC236}">
                <a16:creationId xmlns:a16="http://schemas.microsoft.com/office/drawing/2014/main" id="{EE3496AD-02E8-4E69-A1CE-FA1EFA511C3A}"/>
              </a:ext>
            </a:extLst>
          </p:cNvPr>
          <p:cNvSpPr>
            <a:spLocks noGrp="1"/>
          </p:cNvSpPr>
          <p:nvPr>
            <p:ph sz="quarter" idx="13"/>
          </p:nvPr>
        </p:nvSpPr>
        <p:spPr/>
        <p:txBody>
          <a:bodyPr/>
          <a:lstStyle/>
          <a:p>
            <a:r>
              <a:rPr lang="en-US" altLang="en-US" dirty="0">
                <a:ea typeface="ヒラギノ角ゴ Pro W3"/>
                <a:cs typeface="ヒラギノ角ゴ Pro W3"/>
              </a:rPr>
              <a:t>These work similar to the market for fed funds, but nonbanks can participate.</a:t>
            </a:r>
          </a:p>
          <a:p>
            <a:r>
              <a:rPr lang="en-US" altLang="en-US" dirty="0">
                <a:ea typeface="ヒラギノ角ゴ Pro W3"/>
                <a:cs typeface="ヒラギノ角ゴ Pro W3"/>
              </a:rPr>
              <a:t>A firm sells Treasury securities, but agrees to buy them back at a certain date (usually 3–14 days later) for a certain price.</a:t>
            </a:r>
          </a:p>
          <a:p>
            <a:r>
              <a:rPr lang="en-US" altLang="en-US" dirty="0">
                <a:ea typeface="ヒラギノ角ゴ Pro W3"/>
                <a:cs typeface="ヒラギノ角ゴ Pro W3"/>
              </a:rPr>
              <a:t>This set-up makes a repo agreements essentially a short-term collateralized loan.</a:t>
            </a:r>
          </a:p>
          <a:p>
            <a:r>
              <a:rPr lang="en-US" altLang="en-US" dirty="0">
                <a:ea typeface="ヒラギノ角ゴ Pro W3"/>
                <a:cs typeface="ヒラギノ角ゴ Pro W3"/>
              </a:rPr>
              <a:t>This is one market the Fed may use to conduct its monetary policy, whereby the Fed purchases/sells Treasury securities in the repo market.</a:t>
            </a:r>
            <a:endParaRPr lang="en-US" dirty="0"/>
          </a:p>
          <a:p>
            <a:endParaRPr lang="en-US" dirty="0"/>
          </a:p>
        </p:txBody>
      </p:sp>
    </p:spTree>
    <p:extLst>
      <p:ext uri="{BB962C8B-B14F-4D97-AF65-F5344CB8AC3E}">
        <p14:creationId xmlns:p14="http://schemas.microsoft.com/office/powerpoint/2010/main" val="70421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DA7C-CB00-44A9-9230-1B4C19ED56BE}"/>
              </a:ext>
            </a:extLst>
          </p:cNvPr>
          <p:cNvSpPr>
            <a:spLocks noGrp="1"/>
          </p:cNvSpPr>
          <p:nvPr>
            <p:ph type="title"/>
          </p:nvPr>
        </p:nvSpPr>
        <p:spPr/>
        <p:txBody>
          <a:bodyPr/>
          <a:lstStyle/>
          <a:p>
            <a:r>
              <a:rPr lang="en-US" altLang="en-US" sz="3200" dirty="0">
                <a:ea typeface="ヒラギノ角ゴ Pro W3"/>
                <a:cs typeface="ヒラギノ角ゴ Pro W3"/>
              </a:rPr>
              <a:t>Money Market Instruments: Negotiable Certificates of Deposit</a:t>
            </a:r>
            <a:endParaRPr lang="en-US" sz="3200" dirty="0"/>
          </a:p>
        </p:txBody>
      </p:sp>
      <p:sp>
        <p:nvSpPr>
          <p:cNvPr id="3" name="Content Placeholder 2">
            <a:extLst>
              <a:ext uri="{FF2B5EF4-FFF2-40B4-BE49-F238E27FC236}">
                <a16:creationId xmlns:a16="http://schemas.microsoft.com/office/drawing/2014/main" id="{686A0767-02A3-47F5-B45B-44FBA9DA93E0}"/>
              </a:ext>
            </a:extLst>
          </p:cNvPr>
          <p:cNvSpPr>
            <a:spLocks noGrp="1"/>
          </p:cNvSpPr>
          <p:nvPr>
            <p:ph sz="quarter" idx="13"/>
          </p:nvPr>
        </p:nvSpPr>
        <p:spPr/>
        <p:txBody>
          <a:bodyPr/>
          <a:lstStyle/>
          <a:p>
            <a:r>
              <a:rPr lang="en-US" altLang="en-US" dirty="0">
                <a:ea typeface="ヒラギノ角ゴ Pro W3"/>
                <a:cs typeface="ヒラギノ角ゴ Pro W3"/>
              </a:rPr>
              <a:t>A bank-issued security that documents a deposit and specifies the interest rate and the maturity date</a:t>
            </a:r>
          </a:p>
          <a:p>
            <a:r>
              <a:rPr lang="en-US" altLang="en-US" dirty="0">
                <a:ea typeface="ヒラギノ角ゴ Pro W3"/>
                <a:cs typeface="ヒラギノ角ゴ Pro W3"/>
              </a:rPr>
              <a:t>Denominations range from $100,000 to $10 million</a:t>
            </a:r>
            <a:endParaRPr lang="en-US" dirty="0"/>
          </a:p>
        </p:txBody>
      </p:sp>
    </p:spTree>
    <p:extLst>
      <p:ext uri="{BB962C8B-B14F-4D97-AF65-F5344CB8AC3E}">
        <p14:creationId xmlns:p14="http://schemas.microsoft.com/office/powerpoint/2010/main" val="4102305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B953-1A69-45F8-BC0A-F9BD8B895415}"/>
              </a:ext>
            </a:extLst>
          </p:cNvPr>
          <p:cNvSpPr>
            <a:spLocks noGrp="1"/>
          </p:cNvSpPr>
          <p:nvPr>
            <p:ph type="title"/>
          </p:nvPr>
        </p:nvSpPr>
        <p:spPr/>
        <p:txBody>
          <a:bodyPr/>
          <a:lstStyle/>
          <a:p>
            <a:r>
              <a:rPr lang="en-US" altLang="en-US" sz="3200" dirty="0">
                <a:ea typeface="ヒラギノ角ゴ Pro W3"/>
                <a:cs typeface="ヒラギノ角ゴ Pro W3"/>
              </a:rPr>
              <a:t>Money Market Instruments: Commercial Paper </a:t>
            </a:r>
            <a:endParaRPr lang="en-US" dirty="0"/>
          </a:p>
        </p:txBody>
      </p:sp>
      <p:sp>
        <p:nvSpPr>
          <p:cNvPr id="3" name="Content Placeholder 2">
            <a:extLst>
              <a:ext uri="{FF2B5EF4-FFF2-40B4-BE49-F238E27FC236}">
                <a16:creationId xmlns:a16="http://schemas.microsoft.com/office/drawing/2014/main" id="{5DA24AA6-B1B9-471A-9300-E9D5A6A1CA1B}"/>
              </a:ext>
            </a:extLst>
          </p:cNvPr>
          <p:cNvSpPr>
            <a:spLocks noGrp="1"/>
          </p:cNvSpPr>
          <p:nvPr>
            <p:ph sz="quarter" idx="13"/>
          </p:nvPr>
        </p:nvSpPr>
        <p:spPr>
          <a:xfrm>
            <a:off x="457200" y="1556327"/>
            <a:ext cx="8149771" cy="4586896"/>
          </a:xfrm>
        </p:spPr>
        <p:txBody>
          <a:bodyPr/>
          <a:lstStyle/>
          <a:p>
            <a:r>
              <a:rPr lang="en-US" altLang="en-US" dirty="0">
                <a:ea typeface="ヒラギノ角ゴ Pro W3"/>
                <a:cs typeface="ヒラギノ角ゴ Pro W3"/>
              </a:rPr>
              <a:t>Unsecured promissory notes, issued by corporations, that mature in no more than 270 days.</a:t>
            </a:r>
          </a:p>
          <a:p>
            <a:r>
              <a:rPr lang="en-US" altLang="en-US" dirty="0">
                <a:ea typeface="ヒラギノ角ゴ Pro W3"/>
                <a:cs typeface="ヒラギノ角ゴ Pro W3"/>
              </a:rPr>
              <a:t>The use of commercial paper increased significantly in the early 1980s because of the rising cost of bank loans.</a:t>
            </a:r>
            <a:endParaRPr lang="en-US" dirty="0"/>
          </a:p>
        </p:txBody>
      </p:sp>
    </p:spTree>
    <p:extLst>
      <p:ext uri="{BB962C8B-B14F-4D97-AF65-F5344CB8AC3E}">
        <p14:creationId xmlns:p14="http://schemas.microsoft.com/office/powerpoint/2010/main" val="1348295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BF99-98E5-47F0-AB28-4C1F0BAF3E5F}"/>
              </a:ext>
            </a:extLst>
          </p:cNvPr>
          <p:cNvSpPr>
            <a:spLocks noGrp="1"/>
          </p:cNvSpPr>
          <p:nvPr>
            <p:ph type="title"/>
          </p:nvPr>
        </p:nvSpPr>
        <p:spPr/>
        <p:txBody>
          <a:bodyPr/>
          <a:lstStyle/>
          <a:p>
            <a:r>
              <a:rPr lang="en-US" sz="3000" noProof="0" dirty="0"/>
              <a:t>Figure 11.4 Return on Commercial Paper and the Prime Rate, 1990–April 2016</a:t>
            </a:r>
          </a:p>
        </p:txBody>
      </p:sp>
      <p:pic>
        <p:nvPicPr>
          <p:cNvPr id="19" name="Content Placeholder 18" descr="A line graph shows return on the commercial paper and the prime rate from 19 90 to April 20 16. For long description in Notes pane, press F6.">
            <a:extLst>
              <a:ext uri="{FF2B5EF4-FFF2-40B4-BE49-F238E27FC236}">
                <a16:creationId xmlns:a16="http://schemas.microsoft.com/office/drawing/2014/main" id="{91549EFF-29F9-4C10-9C3B-3183631CF95B}"/>
              </a:ext>
            </a:extLst>
          </p:cNvPr>
          <p:cNvPicPr>
            <a:picLocks noGrp="1" noChangeAspect="1"/>
          </p:cNvPicPr>
          <p:nvPr>
            <p:ph sz="quarter" idx="13"/>
          </p:nvPr>
        </p:nvPicPr>
        <p:blipFill>
          <a:blip r:embed="rId3"/>
          <a:stretch>
            <a:fillRect/>
          </a:stretch>
        </p:blipFill>
        <p:spPr>
          <a:xfrm>
            <a:off x="1375879" y="1587204"/>
            <a:ext cx="6392243" cy="4046976"/>
          </a:xfrm>
        </p:spPr>
      </p:pic>
      <p:sp>
        <p:nvSpPr>
          <p:cNvPr id="15" name="Content Placeholder 14">
            <a:extLst>
              <a:ext uri="{FF2B5EF4-FFF2-40B4-BE49-F238E27FC236}">
                <a16:creationId xmlns:a16="http://schemas.microsoft.com/office/drawing/2014/main" id="{D16E9AA0-3DFE-4565-893A-BBC20D1201D8}"/>
              </a:ext>
            </a:extLst>
          </p:cNvPr>
          <p:cNvSpPr>
            <a:spLocks noGrp="1"/>
          </p:cNvSpPr>
          <p:nvPr>
            <p:ph sz="quarter" idx="14"/>
          </p:nvPr>
        </p:nvSpPr>
        <p:spPr>
          <a:xfrm>
            <a:off x="457200" y="5959485"/>
            <a:ext cx="958645" cy="323327"/>
          </a:xfrm>
        </p:spPr>
        <p:txBody>
          <a:bodyPr/>
          <a:lstStyle/>
          <a:p>
            <a:pPr marL="432" indent="0">
              <a:buNone/>
            </a:pPr>
            <a:r>
              <a:rPr lang="en-US" sz="1600" b="1" noProof="0" dirty="0"/>
              <a:t>Source:</a:t>
            </a:r>
          </a:p>
        </p:txBody>
      </p:sp>
      <p:sp>
        <p:nvSpPr>
          <p:cNvPr id="16" name="Text Placeholder 15">
            <a:extLst>
              <a:ext uri="{FF2B5EF4-FFF2-40B4-BE49-F238E27FC236}">
                <a16:creationId xmlns:a16="http://schemas.microsoft.com/office/drawing/2014/main" id="{6E371DFE-455B-4F8A-A50A-9F3CCCAB9F3B}"/>
              </a:ext>
            </a:extLst>
          </p:cNvPr>
          <p:cNvSpPr>
            <a:spLocks noGrp="1"/>
          </p:cNvSpPr>
          <p:nvPr>
            <p:ph type="body" sz="quarter" idx="15"/>
          </p:nvPr>
        </p:nvSpPr>
        <p:spPr>
          <a:xfrm>
            <a:off x="1474838" y="5944282"/>
            <a:ext cx="7049731" cy="279536"/>
          </a:xfrm>
        </p:spPr>
        <p:txBody>
          <a:bodyPr/>
          <a:lstStyle/>
          <a:p>
            <a:r>
              <a:rPr lang="en-US" sz="1600" dirty="0">
                <a:hlinkClick r:id="rId4" tooltip="www.federalreserve.gov/releases/h15/data/Monthly/H15_PRIME_NA.txt."/>
              </a:rPr>
              <a:t>http://www.federalreserve.gov/releases/h15/data/Monthly/H15_PRIME_NA.txt</a:t>
            </a:r>
            <a:endParaRPr lang="en-US" sz="1600" noProof="0" dirty="0"/>
          </a:p>
        </p:txBody>
      </p:sp>
      <p:sp>
        <p:nvSpPr>
          <p:cNvPr id="17" name="Content Placeholder 16">
            <a:extLst>
              <a:ext uri="{FF2B5EF4-FFF2-40B4-BE49-F238E27FC236}">
                <a16:creationId xmlns:a16="http://schemas.microsoft.com/office/drawing/2014/main" id="{9CB348D7-33C6-4B91-85AF-608ED7A61EFA}"/>
              </a:ext>
            </a:extLst>
          </p:cNvPr>
          <p:cNvSpPr>
            <a:spLocks noGrp="1"/>
          </p:cNvSpPr>
          <p:nvPr>
            <p:ph sz="quarter" idx="16"/>
          </p:nvPr>
        </p:nvSpPr>
        <p:spPr>
          <a:xfrm>
            <a:off x="8598310" y="5929237"/>
            <a:ext cx="250723" cy="353573"/>
          </a:xfrm>
        </p:spPr>
        <p:txBody>
          <a:bodyPr/>
          <a:lstStyle/>
          <a:p>
            <a:r>
              <a:rPr lang="en-US" sz="100" dirty="0"/>
              <a:t> </a:t>
            </a:r>
            <a:r>
              <a:rPr lang="en-US" sz="1600" dirty="0"/>
              <a:t> .</a:t>
            </a:r>
            <a:endParaRPr lang="en-IN" sz="1600" dirty="0"/>
          </a:p>
        </p:txBody>
      </p:sp>
    </p:spTree>
    <p:extLst>
      <p:ext uri="{BB962C8B-B14F-4D97-AF65-F5344CB8AC3E}">
        <p14:creationId xmlns:p14="http://schemas.microsoft.com/office/powerpoint/2010/main" val="3869642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0D5E-00AF-4DFC-A017-24D5F87450D5}"/>
              </a:ext>
            </a:extLst>
          </p:cNvPr>
          <p:cNvSpPr>
            <a:spLocks noGrp="1"/>
          </p:cNvSpPr>
          <p:nvPr>
            <p:ph type="title"/>
          </p:nvPr>
        </p:nvSpPr>
        <p:spPr/>
        <p:txBody>
          <a:bodyPr/>
          <a:lstStyle/>
          <a:p>
            <a:r>
              <a:rPr lang="en-US" altLang="en-US" sz="3200" dirty="0">
                <a:ea typeface="ヒラギノ角ゴ Pro W3"/>
                <a:cs typeface="ヒラギノ角ゴ Pro W3"/>
              </a:rPr>
              <a:t>Money Market Instruments: Commercial Paper </a:t>
            </a:r>
            <a:r>
              <a:rPr lang="en-US" altLang="en-US" sz="2000" b="0" dirty="0">
                <a:ea typeface="ヒラギノ角ゴ Pro W3"/>
                <a:cs typeface="ヒラギノ角ゴ Pro W3"/>
              </a:rPr>
              <a:t>(3 of 4)</a:t>
            </a:r>
            <a:endParaRPr lang="en-US" dirty="0"/>
          </a:p>
        </p:txBody>
      </p:sp>
      <p:sp>
        <p:nvSpPr>
          <p:cNvPr id="3" name="Content Placeholder 2">
            <a:extLst>
              <a:ext uri="{FF2B5EF4-FFF2-40B4-BE49-F238E27FC236}">
                <a16:creationId xmlns:a16="http://schemas.microsoft.com/office/drawing/2014/main" id="{3E6F6B8C-3D8A-48BD-8DBB-A258CE281872}"/>
              </a:ext>
            </a:extLst>
          </p:cNvPr>
          <p:cNvSpPr>
            <a:spLocks noGrp="1"/>
          </p:cNvSpPr>
          <p:nvPr>
            <p:ph sz="quarter" idx="13"/>
          </p:nvPr>
        </p:nvSpPr>
        <p:spPr>
          <a:xfrm>
            <a:off x="457200" y="3506875"/>
            <a:ext cx="8229600" cy="2636348"/>
          </a:xfrm>
        </p:spPr>
        <p:txBody>
          <a:bodyPr/>
          <a:lstStyle/>
          <a:p>
            <a:pPr marL="0" indent="0">
              <a:buNone/>
              <a:defRPr/>
            </a:pPr>
            <a:r>
              <a:rPr lang="en-US" altLang="en-US" dirty="0"/>
              <a:t>A special type of commercial paper, known as asset-backed commercial paper (A</a:t>
            </a:r>
            <a:r>
              <a:rPr lang="en-US" altLang="en-US" sz="100" dirty="0"/>
              <a:t> </a:t>
            </a:r>
            <a:r>
              <a:rPr lang="en-US" altLang="en-US" dirty="0"/>
              <a:t>B</a:t>
            </a:r>
            <a:r>
              <a:rPr lang="en-US" altLang="en-US" sz="100" dirty="0"/>
              <a:t> </a:t>
            </a:r>
            <a:r>
              <a:rPr lang="en-US" altLang="en-US" dirty="0"/>
              <a:t>C</a:t>
            </a:r>
            <a:r>
              <a:rPr lang="en-US" altLang="en-US" sz="100" dirty="0"/>
              <a:t> </a:t>
            </a:r>
            <a:r>
              <a:rPr lang="en-US" altLang="en-US" dirty="0"/>
              <a:t>P)</a:t>
            </a:r>
          </a:p>
          <a:p>
            <a:pPr>
              <a:defRPr/>
            </a:pPr>
            <a:r>
              <a:rPr lang="en-US" altLang="en-US" dirty="0"/>
              <a:t>played a key role in the financial crisis in 2008 backed by securitized mortgages</a:t>
            </a:r>
          </a:p>
          <a:p>
            <a:pPr>
              <a:defRPr/>
            </a:pPr>
            <a:r>
              <a:rPr lang="en-US" altLang="en-US" dirty="0"/>
              <a:t>often difficult to understand</a:t>
            </a:r>
          </a:p>
          <a:p>
            <a:pPr>
              <a:defRPr/>
            </a:pPr>
            <a:r>
              <a:rPr lang="en-US" altLang="en-US" dirty="0"/>
              <a:t>accounted for about $1 trillion</a:t>
            </a:r>
            <a:endParaRPr lang="en-US" dirty="0"/>
          </a:p>
        </p:txBody>
      </p:sp>
      <p:sp>
        <p:nvSpPr>
          <p:cNvPr id="4" name="Content Placeholder 2">
            <a:extLst>
              <a:ext uri="{FF2B5EF4-FFF2-40B4-BE49-F238E27FC236}">
                <a16:creationId xmlns:a16="http://schemas.microsoft.com/office/drawing/2014/main" id="{6D0FB506-CE61-B6D6-9F8F-C26C63D70DE9}"/>
              </a:ext>
            </a:extLst>
          </p:cNvPr>
          <p:cNvSpPr txBox="1">
            <a:spLocks/>
          </p:cNvSpPr>
          <p:nvPr/>
        </p:nvSpPr>
        <p:spPr>
          <a:xfrm>
            <a:off x="457200" y="1556327"/>
            <a:ext cx="8229600" cy="271879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L="1600200" marR="0" lvl="3" indent="-230400" algn="l" rtl="0">
              <a:lnSpc>
                <a:spcPct val="100000"/>
              </a:lnSpc>
              <a:spcBef>
                <a:spcPts val="6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4pPr>
            <a:lvl5pPr marL="2057400" marR="0" lvl="4" indent="-230400" algn="l" rtl="0">
              <a:lnSpc>
                <a:spcPct val="100000"/>
              </a:lnSpc>
              <a:spcBef>
                <a:spcPts val="600"/>
              </a:spcBef>
              <a:spcAft>
                <a:spcPts val="0"/>
              </a:spcAft>
              <a:buClr>
                <a:srgbClr val="007FA3"/>
              </a:buClr>
              <a:buSzPct val="100000"/>
              <a:buFont typeface="Arial"/>
              <a:buChar char="•"/>
              <a:defRPr lang="en-US" sz="2400" b="0" i="0" u="none" strike="noStrike" cap="none" dirty="0">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defRPr/>
            </a:pPr>
            <a:r>
              <a:rPr lang="en-GB" altLang="en-US"/>
              <a:t>Commercial paper volume:</a:t>
            </a:r>
          </a:p>
          <a:p>
            <a:pPr>
              <a:defRPr/>
            </a:pPr>
            <a:r>
              <a:rPr lang="en-GB" altLang="en-US"/>
              <a:t>fell significantly during the recent economic recession</a:t>
            </a:r>
          </a:p>
          <a:p>
            <a:pPr>
              <a:defRPr/>
            </a:pPr>
            <a:r>
              <a:rPr lang="en-GB" altLang="en-US"/>
              <a:t>annual market is still large, at well over $0.85 trillion outstanding</a:t>
            </a:r>
          </a:p>
        </p:txBody>
      </p:sp>
    </p:spTree>
    <p:extLst>
      <p:ext uri="{BB962C8B-B14F-4D97-AF65-F5344CB8AC3E}">
        <p14:creationId xmlns:p14="http://schemas.microsoft.com/office/powerpoint/2010/main" val="297872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BF99-98E5-47F0-AB28-4C1F0BAF3E5F}"/>
              </a:ext>
            </a:extLst>
          </p:cNvPr>
          <p:cNvSpPr>
            <a:spLocks noGrp="1"/>
          </p:cNvSpPr>
          <p:nvPr>
            <p:ph type="title"/>
          </p:nvPr>
        </p:nvSpPr>
        <p:spPr/>
        <p:txBody>
          <a:bodyPr/>
          <a:lstStyle/>
          <a:p>
            <a:r>
              <a:rPr lang="en-US" sz="3000" noProof="0" dirty="0"/>
              <a:t>Figure 11.5 Volume of Commercial Paper Outstanding</a:t>
            </a:r>
          </a:p>
        </p:txBody>
      </p:sp>
      <p:pic>
        <p:nvPicPr>
          <p:cNvPr id="19" name="Content Placeholder 18" descr="A line graph shows volume of the commercial paper outstanding from 19 90 to 20 16. For long description in Notes pane, press F6.">
            <a:extLst>
              <a:ext uri="{FF2B5EF4-FFF2-40B4-BE49-F238E27FC236}">
                <a16:creationId xmlns:a16="http://schemas.microsoft.com/office/drawing/2014/main" id="{C18D6D33-F2C0-4E5B-8706-A014E5A7E98D}"/>
              </a:ext>
            </a:extLst>
          </p:cNvPr>
          <p:cNvPicPr>
            <a:picLocks noGrp="1" noChangeAspect="1"/>
          </p:cNvPicPr>
          <p:nvPr>
            <p:ph sz="quarter" idx="13"/>
          </p:nvPr>
        </p:nvPicPr>
        <p:blipFill>
          <a:blip r:embed="rId3"/>
          <a:stretch>
            <a:fillRect/>
          </a:stretch>
        </p:blipFill>
        <p:spPr>
          <a:xfrm>
            <a:off x="987062" y="1680147"/>
            <a:ext cx="7169875" cy="3933808"/>
          </a:xfrm>
        </p:spPr>
      </p:pic>
      <p:sp>
        <p:nvSpPr>
          <p:cNvPr id="15" name="Content Placeholder 14">
            <a:extLst>
              <a:ext uri="{FF2B5EF4-FFF2-40B4-BE49-F238E27FC236}">
                <a16:creationId xmlns:a16="http://schemas.microsoft.com/office/drawing/2014/main" id="{B1EA7AC9-9EFE-4142-B546-706A295CACAD}"/>
              </a:ext>
            </a:extLst>
          </p:cNvPr>
          <p:cNvSpPr>
            <a:spLocks noGrp="1"/>
          </p:cNvSpPr>
          <p:nvPr>
            <p:ph sz="quarter" idx="14"/>
          </p:nvPr>
        </p:nvSpPr>
        <p:spPr>
          <a:xfrm>
            <a:off x="457199" y="5831725"/>
            <a:ext cx="1076633" cy="387941"/>
          </a:xfrm>
        </p:spPr>
        <p:txBody>
          <a:bodyPr/>
          <a:lstStyle/>
          <a:p>
            <a:pPr marL="432" indent="0">
              <a:buNone/>
            </a:pPr>
            <a:r>
              <a:rPr lang="en-US" b="1" noProof="0" dirty="0"/>
              <a:t>Source:</a:t>
            </a:r>
          </a:p>
        </p:txBody>
      </p:sp>
      <p:sp>
        <p:nvSpPr>
          <p:cNvPr id="16" name="Text Placeholder 15">
            <a:extLst>
              <a:ext uri="{FF2B5EF4-FFF2-40B4-BE49-F238E27FC236}">
                <a16:creationId xmlns:a16="http://schemas.microsoft.com/office/drawing/2014/main" id="{82AD357E-A834-4E68-8FA9-27BB567EDA6A}"/>
              </a:ext>
            </a:extLst>
          </p:cNvPr>
          <p:cNvSpPr>
            <a:spLocks noGrp="1"/>
          </p:cNvSpPr>
          <p:nvPr>
            <p:ph type="body" sz="quarter" idx="15"/>
          </p:nvPr>
        </p:nvSpPr>
        <p:spPr>
          <a:xfrm>
            <a:off x="1637068" y="5843671"/>
            <a:ext cx="5442157" cy="365399"/>
          </a:xfrm>
        </p:spPr>
        <p:txBody>
          <a:bodyPr/>
          <a:lstStyle/>
          <a:p>
            <a:r>
              <a:rPr lang="en-US" noProof="0" dirty="0">
                <a:hlinkClick r:id="rId4" tooltip="www.federalreserve.gov/releases/cp/yrend.htm."/>
              </a:rPr>
              <a:t>http://www.federalreserve.gov/releases/cp/yrend.htm</a:t>
            </a:r>
            <a:endParaRPr lang="en-US" noProof="0" dirty="0"/>
          </a:p>
        </p:txBody>
      </p:sp>
      <p:sp>
        <p:nvSpPr>
          <p:cNvPr id="17" name="Content Placeholder 16">
            <a:extLst>
              <a:ext uri="{FF2B5EF4-FFF2-40B4-BE49-F238E27FC236}">
                <a16:creationId xmlns:a16="http://schemas.microsoft.com/office/drawing/2014/main" id="{3ED0F384-E5A6-48E8-BEE1-DB1029E1E593}"/>
              </a:ext>
            </a:extLst>
          </p:cNvPr>
          <p:cNvSpPr>
            <a:spLocks noGrp="1"/>
          </p:cNvSpPr>
          <p:nvPr>
            <p:ph sz="quarter" idx="16"/>
          </p:nvPr>
        </p:nvSpPr>
        <p:spPr>
          <a:xfrm>
            <a:off x="7167713" y="5847734"/>
            <a:ext cx="230037" cy="405580"/>
          </a:xfrm>
        </p:spPr>
        <p:txBody>
          <a:bodyPr/>
          <a:lstStyle/>
          <a:p>
            <a:r>
              <a:rPr lang="en-US" sz="100" dirty="0"/>
              <a:t> </a:t>
            </a:r>
            <a:r>
              <a:rPr lang="en-US" dirty="0"/>
              <a:t> .</a:t>
            </a:r>
            <a:endParaRPr lang="en-IN" dirty="0"/>
          </a:p>
        </p:txBody>
      </p:sp>
    </p:spTree>
    <p:extLst>
      <p:ext uri="{BB962C8B-B14F-4D97-AF65-F5344CB8AC3E}">
        <p14:creationId xmlns:p14="http://schemas.microsoft.com/office/powerpoint/2010/main" val="230700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D9B5-FDF4-4980-A714-A6530E761441}"/>
              </a:ext>
            </a:extLst>
          </p:cNvPr>
          <p:cNvSpPr>
            <a:spLocks noGrp="1"/>
          </p:cNvSpPr>
          <p:nvPr>
            <p:ph type="title"/>
          </p:nvPr>
        </p:nvSpPr>
        <p:spPr/>
        <p:txBody>
          <a:bodyPr/>
          <a:lstStyle/>
          <a:p>
            <a:r>
              <a:rPr lang="en-US" sz="3200" noProof="0" dirty="0"/>
              <a:t>Money Market Instruments: Banker’ s Acceptances </a:t>
            </a:r>
            <a:endParaRPr lang="en-US" sz="2000" b="0" noProof="0" dirty="0"/>
          </a:p>
        </p:txBody>
      </p:sp>
      <p:sp>
        <p:nvSpPr>
          <p:cNvPr id="3" name="Content Placeholder 2">
            <a:extLst>
              <a:ext uri="{FF2B5EF4-FFF2-40B4-BE49-F238E27FC236}">
                <a16:creationId xmlns:a16="http://schemas.microsoft.com/office/drawing/2014/main" id="{8094B64E-1258-4FBB-8ADE-CB3C474B5F7F}"/>
              </a:ext>
            </a:extLst>
          </p:cNvPr>
          <p:cNvSpPr>
            <a:spLocks noGrp="1"/>
          </p:cNvSpPr>
          <p:nvPr>
            <p:ph sz="quarter" idx="13"/>
          </p:nvPr>
        </p:nvSpPr>
        <p:spPr/>
        <p:txBody>
          <a:bodyPr/>
          <a:lstStyle/>
          <a:p>
            <a:r>
              <a:rPr lang="en-US" noProof="0" dirty="0"/>
              <a:t>An order to pay a specified amount to the bearer on a given date if specified conditions have been met, usually delivery of promised goods.</a:t>
            </a:r>
          </a:p>
          <a:p>
            <a:r>
              <a:rPr lang="en-US" noProof="0" dirty="0"/>
              <a:t>These are often used when buyers / sellers of expensive goods live in different countries.</a:t>
            </a:r>
          </a:p>
        </p:txBody>
      </p:sp>
    </p:spTree>
    <p:extLst>
      <p:ext uri="{BB962C8B-B14F-4D97-AF65-F5344CB8AC3E}">
        <p14:creationId xmlns:p14="http://schemas.microsoft.com/office/powerpoint/2010/main" val="744584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D9B5-FDF4-4980-A714-A6530E761441}"/>
              </a:ext>
            </a:extLst>
          </p:cNvPr>
          <p:cNvSpPr>
            <a:spLocks noGrp="1"/>
          </p:cNvSpPr>
          <p:nvPr>
            <p:ph type="title"/>
          </p:nvPr>
        </p:nvSpPr>
        <p:spPr/>
        <p:txBody>
          <a:bodyPr/>
          <a:lstStyle/>
          <a:p>
            <a:r>
              <a:rPr lang="en-US" sz="3200" noProof="0" dirty="0"/>
              <a:t>Money Market Instruments: Banker’ s Acceptances Advantages</a:t>
            </a:r>
            <a:endParaRPr lang="en-US" sz="2000" b="0" noProof="0" dirty="0"/>
          </a:p>
        </p:txBody>
      </p:sp>
      <p:sp>
        <p:nvSpPr>
          <p:cNvPr id="3" name="Content Placeholder 2">
            <a:extLst>
              <a:ext uri="{FF2B5EF4-FFF2-40B4-BE49-F238E27FC236}">
                <a16:creationId xmlns:a16="http://schemas.microsoft.com/office/drawing/2014/main" id="{8094B64E-1258-4FBB-8ADE-CB3C474B5F7F}"/>
              </a:ext>
            </a:extLst>
          </p:cNvPr>
          <p:cNvSpPr>
            <a:spLocks noGrp="1"/>
          </p:cNvSpPr>
          <p:nvPr>
            <p:ph sz="quarter" idx="13"/>
          </p:nvPr>
        </p:nvSpPr>
        <p:spPr/>
        <p:txBody>
          <a:bodyPr/>
          <a:lstStyle/>
          <a:p>
            <a:pPr marL="432000" indent="-432000">
              <a:buFontTx/>
              <a:buAutoNum type="arabicPeriod"/>
            </a:pPr>
            <a:r>
              <a:rPr lang="en-US" noProof="0" dirty="0"/>
              <a:t>Exporter paid immediately</a:t>
            </a:r>
          </a:p>
          <a:p>
            <a:pPr marL="432000" indent="-432000">
              <a:buFontTx/>
              <a:buAutoNum type="arabicPeriod"/>
            </a:pPr>
            <a:r>
              <a:rPr lang="en-US" noProof="0" dirty="0"/>
              <a:t>Exporter shielded from foreign exchange risk</a:t>
            </a:r>
          </a:p>
          <a:p>
            <a:pPr marL="432000" indent="-432000">
              <a:buFontTx/>
              <a:buAutoNum type="arabicPeriod"/>
            </a:pPr>
            <a:r>
              <a:rPr lang="en-US" noProof="0" dirty="0"/>
              <a:t>Exporter does not have to assess the financial security of the importer</a:t>
            </a:r>
          </a:p>
          <a:p>
            <a:pPr marL="432000" indent="-432000">
              <a:buFontTx/>
              <a:buAutoNum type="arabicPeriod"/>
            </a:pPr>
            <a:r>
              <a:rPr lang="en-US" noProof="0" dirty="0"/>
              <a:t>Importer’s bank guarantees payment</a:t>
            </a:r>
          </a:p>
          <a:p>
            <a:pPr marL="432000" indent="-432000">
              <a:buFontTx/>
              <a:buAutoNum type="arabicPeriod"/>
            </a:pPr>
            <a:r>
              <a:rPr lang="en-US" noProof="0" dirty="0"/>
              <a:t>Crucial to international trade</a:t>
            </a:r>
          </a:p>
        </p:txBody>
      </p:sp>
    </p:spTree>
    <p:extLst>
      <p:ext uri="{BB962C8B-B14F-4D97-AF65-F5344CB8AC3E}">
        <p14:creationId xmlns:p14="http://schemas.microsoft.com/office/powerpoint/2010/main" val="73753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26BA-C07D-4ED9-B194-11BE08C52D90}"/>
              </a:ext>
            </a:extLst>
          </p:cNvPr>
          <p:cNvSpPr>
            <a:spLocks noGrp="1"/>
          </p:cNvSpPr>
          <p:nvPr>
            <p:ph type="title"/>
          </p:nvPr>
        </p:nvSpPr>
        <p:spPr/>
        <p:txBody>
          <a:bodyPr/>
          <a:lstStyle/>
          <a:p>
            <a:r>
              <a:rPr lang="en-US" altLang="en-US" dirty="0">
                <a:ea typeface="ヒラギノ角ゴ Pro W3"/>
                <a:cs typeface="ヒラギノ角ゴ Pro W3"/>
              </a:rPr>
              <a:t>The Money Markets Defined</a:t>
            </a:r>
            <a:endParaRPr lang="en-US" dirty="0"/>
          </a:p>
        </p:txBody>
      </p:sp>
      <p:sp>
        <p:nvSpPr>
          <p:cNvPr id="3" name="Content Placeholder 2">
            <a:extLst>
              <a:ext uri="{FF2B5EF4-FFF2-40B4-BE49-F238E27FC236}">
                <a16:creationId xmlns:a16="http://schemas.microsoft.com/office/drawing/2014/main" id="{5CFCA17A-4158-47D7-903A-267CD5458564}"/>
              </a:ext>
            </a:extLst>
          </p:cNvPr>
          <p:cNvSpPr>
            <a:spLocks noGrp="1"/>
          </p:cNvSpPr>
          <p:nvPr>
            <p:ph sz="quarter" idx="13"/>
          </p:nvPr>
        </p:nvSpPr>
        <p:spPr/>
        <p:txBody>
          <a:bodyPr/>
          <a:lstStyle/>
          <a:p>
            <a:r>
              <a:rPr lang="en-US" noProof="0" dirty="0"/>
              <a:t>The term “money market” is a misnomer. Money (currency) is not actually traded in the money markets.</a:t>
            </a:r>
          </a:p>
          <a:p>
            <a:r>
              <a:rPr lang="en-US" noProof="0" dirty="0"/>
              <a:t>The securities in the money market are short term with high liquidity; therefore, they are close to being money.</a:t>
            </a:r>
          </a:p>
          <a:p>
            <a:endParaRPr lang="en-US" noProof="0" dirty="0"/>
          </a:p>
        </p:txBody>
      </p:sp>
      <p:sp>
        <p:nvSpPr>
          <p:cNvPr id="4" name="Content Placeholder 2">
            <a:extLst>
              <a:ext uri="{FF2B5EF4-FFF2-40B4-BE49-F238E27FC236}">
                <a16:creationId xmlns:a16="http://schemas.microsoft.com/office/drawing/2014/main" id="{8A17B4F8-D285-727E-8377-3ED8D0BB6EE3}"/>
              </a:ext>
            </a:extLst>
          </p:cNvPr>
          <p:cNvSpPr txBox="1">
            <a:spLocks/>
          </p:cNvSpPr>
          <p:nvPr/>
        </p:nvSpPr>
        <p:spPr>
          <a:xfrm>
            <a:off x="457200" y="3445420"/>
            <a:ext cx="8229600" cy="52319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255600" algn="l" rtl="0">
              <a:lnSpc>
                <a:spcPct val="100000"/>
              </a:lnSpc>
              <a:spcBef>
                <a:spcPts val="15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1pPr>
            <a:lvl2pPr marL="742950" marR="0" lvl="1" indent="-284400" algn="l" rtl="0">
              <a:lnSpc>
                <a:spcPct val="100000"/>
              </a:lnSpc>
              <a:spcBef>
                <a:spcPts val="6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2pPr>
            <a:lvl3pPr marL="1143000" marR="0" lvl="2" indent="-230400" algn="l" rtl="0">
              <a:lnSpc>
                <a:spcPct val="100000"/>
              </a:lnSpc>
              <a:spcBef>
                <a:spcPts val="600"/>
              </a:spcBef>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L="1600200" marR="0" lvl="3" indent="-230400" algn="l" rtl="0">
              <a:lnSpc>
                <a:spcPct val="100000"/>
              </a:lnSpc>
              <a:spcBef>
                <a:spcPts val="600"/>
              </a:spcBef>
              <a:spcAft>
                <a:spcPts val="0"/>
              </a:spcAft>
              <a:buClr>
                <a:srgbClr val="007FA3"/>
              </a:buClr>
              <a:buSzPct val="100000"/>
              <a:buFont typeface="Arial"/>
              <a:buChar char="–"/>
              <a:defRPr lang="en-US" sz="2400" b="0" i="0" u="none" strike="noStrike" cap="none" dirty="0" smtClean="0">
                <a:solidFill>
                  <a:schemeClr val="dk1"/>
                </a:solidFill>
                <a:latin typeface="+mn-lt"/>
                <a:ea typeface="Arial"/>
                <a:cs typeface="Arial"/>
                <a:sym typeface="Arial"/>
              </a:defRPr>
            </a:lvl4pPr>
            <a:lvl5pPr marL="2057400" marR="0" lvl="4" indent="-230400" algn="l" rtl="0">
              <a:lnSpc>
                <a:spcPct val="100000"/>
              </a:lnSpc>
              <a:spcBef>
                <a:spcPts val="600"/>
              </a:spcBef>
              <a:spcAft>
                <a:spcPts val="0"/>
              </a:spcAft>
              <a:buClr>
                <a:srgbClr val="007FA3"/>
              </a:buClr>
              <a:buSzPct val="100000"/>
              <a:buFont typeface="Arial"/>
              <a:buChar char="•"/>
              <a:defRPr lang="en-US" sz="2400" b="0" i="0" u="none" strike="noStrike" cap="none" dirty="0">
                <a:solidFill>
                  <a:schemeClr val="dk1"/>
                </a:solidFill>
                <a:latin typeface="+mn-lt"/>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GB" altLang="en-US" dirty="0">
                <a:ea typeface="ヒラギノ角ゴ Pro W3"/>
                <a:cs typeface="ヒラギノ角ゴ Pro W3"/>
              </a:rPr>
              <a:t>Money Markets Defined</a:t>
            </a:r>
          </a:p>
          <a:p>
            <a:pPr marL="740664" lvl="1" indent="-428400">
              <a:buFontTx/>
              <a:buAutoNum type="arabicPeriod"/>
            </a:pPr>
            <a:r>
              <a:rPr lang="en-US" altLang="en-US" dirty="0">
                <a:ea typeface="ヒラギノ角ゴ Pro W3"/>
                <a:cs typeface="ヒラギノ角ゴ Pro W3"/>
              </a:rPr>
              <a:t>Usually sold in large denominations ($1,000,000 or more)</a:t>
            </a:r>
          </a:p>
          <a:p>
            <a:pPr marL="740664" lvl="1" indent="-428400">
              <a:buFontTx/>
              <a:buAutoNum type="arabicPeriod"/>
            </a:pPr>
            <a:r>
              <a:rPr lang="en-US" altLang="en-US" dirty="0">
                <a:ea typeface="ヒラギノ角ゴ Pro W3"/>
                <a:cs typeface="ヒラギノ角ゴ Pro W3"/>
              </a:rPr>
              <a:t>Low default risk</a:t>
            </a:r>
          </a:p>
          <a:p>
            <a:pPr marL="740664" lvl="1" indent="-428400">
              <a:buFontTx/>
              <a:buAutoNum type="arabicPeriod"/>
            </a:pPr>
            <a:r>
              <a:rPr lang="en-US" altLang="en-US" dirty="0">
                <a:ea typeface="ヒラギノ角ゴ Pro W3"/>
                <a:cs typeface="ヒラギノ角ゴ Pro W3"/>
              </a:rPr>
              <a:t>Mature in one year or less from their issue date, although most mature in less than 120 days</a:t>
            </a:r>
            <a:endParaRPr lang="en-US" dirty="0"/>
          </a:p>
          <a:p>
            <a:endParaRPr lang="en-GB" altLang="en-US" dirty="0">
              <a:ea typeface="ヒラギノ角ゴ Pro W3"/>
              <a:cs typeface="ヒラギノ角ゴ Pro W3"/>
            </a:endParaRPr>
          </a:p>
        </p:txBody>
      </p:sp>
    </p:spTree>
    <p:extLst>
      <p:ext uri="{BB962C8B-B14F-4D97-AF65-F5344CB8AC3E}">
        <p14:creationId xmlns:p14="http://schemas.microsoft.com/office/powerpoint/2010/main" val="1077123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D9B5-FDF4-4980-A714-A6530E761441}"/>
              </a:ext>
            </a:extLst>
          </p:cNvPr>
          <p:cNvSpPr>
            <a:spLocks noGrp="1"/>
          </p:cNvSpPr>
          <p:nvPr>
            <p:ph type="title"/>
          </p:nvPr>
        </p:nvSpPr>
        <p:spPr/>
        <p:txBody>
          <a:bodyPr/>
          <a:lstStyle/>
          <a:p>
            <a:r>
              <a:rPr lang="en-US" altLang="en-US" sz="3200" dirty="0">
                <a:ea typeface="ヒラギノ角ゴ Pro W3"/>
                <a:cs typeface="ヒラギノ角ゴ Pro W3"/>
              </a:rPr>
              <a:t>Money Market Instruments: Banker</a:t>
            </a:r>
            <a:r>
              <a:rPr lang="en-US" altLang="en-US" sz="3200" dirty="0"/>
              <a:t>’</a:t>
            </a:r>
            <a:r>
              <a:rPr lang="en-US" altLang="ja-JP" sz="3200" noProof="0" dirty="0">
                <a:ea typeface="ヒラギノ角ゴ Pro W3"/>
                <a:cs typeface="ヒラギノ角ゴ Pro W3"/>
              </a:rPr>
              <a:t> </a:t>
            </a:r>
            <a:r>
              <a:rPr lang="en-US" altLang="ja-JP" sz="3200" dirty="0">
                <a:ea typeface="ヒラギノ角ゴ Pro W3"/>
                <a:cs typeface="ヒラギノ角ゴ Pro W3"/>
              </a:rPr>
              <a:t>s Acceptances </a:t>
            </a:r>
            <a:endParaRPr lang="en-US" sz="2000" b="0" dirty="0"/>
          </a:p>
        </p:txBody>
      </p:sp>
      <p:sp>
        <p:nvSpPr>
          <p:cNvPr id="3" name="Content Placeholder 2">
            <a:extLst>
              <a:ext uri="{FF2B5EF4-FFF2-40B4-BE49-F238E27FC236}">
                <a16:creationId xmlns:a16="http://schemas.microsoft.com/office/drawing/2014/main" id="{8094B64E-1258-4FBB-8ADE-CB3C474B5F7F}"/>
              </a:ext>
            </a:extLst>
          </p:cNvPr>
          <p:cNvSpPr>
            <a:spLocks noGrp="1"/>
          </p:cNvSpPr>
          <p:nvPr>
            <p:ph sz="quarter" idx="13"/>
          </p:nvPr>
        </p:nvSpPr>
        <p:spPr>
          <a:xfrm>
            <a:off x="457200" y="1556327"/>
            <a:ext cx="8057408" cy="4586896"/>
          </a:xfrm>
        </p:spPr>
        <p:txBody>
          <a:bodyPr/>
          <a:lstStyle/>
          <a:p>
            <a:r>
              <a:rPr lang="en-US" noProof="0" dirty="0"/>
              <a:t>As seen, banker’s acceptances avoid the need to establish the credit-worthiness of a customer living abroad.</a:t>
            </a:r>
          </a:p>
          <a:p>
            <a:r>
              <a:rPr lang="en-US" noProof="0" dirty="0"/>
              <a:t>There is also an active secondary market for banker’s acceptances until they mature. The terms of note indicate that the bearer, whoever that is, will be paid upon maturity.</a:t>
            </a:r>
          </a:p>
        </p:txBody>
      </p:sp>
    </p:spTree>
    <p:extLst>
      <p:ext uri="{BB962C8B-B14F-4D97-AF65-F5344CB8AC3E}">
        <p14:creationId xmlns:p14="http://schemas.microsoft.com/office/powerpoint/2010/main" val="4046663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D9B5-FDF4-4980-A714-A6530E761441}"/>
              </a:ext>
            </a:extLst>
          </p:cNvPr>
          <p:cNvSpPr>
            <a:spLocks noGrp="1"/>
          </p:cNvSpPr>
          <p:nvPr>
            <p:ph type="title"/>
          </p:nvPr>
        </p:nvSpPr>
        <p:spPr>
          <a:xfrm>
            <a:off x="457200" y="215371"/>
            <a:ext cx="7898524" cy="1097279"/>
          </a:xfrm>
        </p:spPr>
        <p:txBody>
          <a:bodyPr/>
          <a:lstStyle/>
          <a:p>
            <a:r>
              <a:rPr lang="en-US" altLang="en-US" sz="3200" dirty="0">
                <a:ea typeface="ヒラギノ角ゴ Pro W3"/>
                <a:cs typeface="ヒラギノ角ゴ Pro W3"/>
              </a:rPr>
              <a:t>Money Market Instruments: Eurodollars </a:t>
            </a:r>
            <a:endParaRPr lang="en-US" sz="2000" b="0" dirty="0"/>
          </a:p>
        </p:txBody>
      </p:sp>
      <p:sp>
        <p:nvSpPr>
          <p:cNvPr id="3" name="Content Placeholder 2">
            <a:extLst>
              <a:ext uri="{FF2B5EF4-FFF2-40B4-BE49-F238E27FC236}">
                <a16:creationId xmlns:a16="http://schemas.microsoft.com/office/drawing/2014/main" id="{8094B64E-1258-4FBB-8ADE-CB3C474B5F7F}"/>
              </a:ext>
            </a:extLst>
          </p:cNvPr>
          <p:cNvSpPr>
            <a:spLocks noGrp="1"/>
          </p:cNvSpPr>
          <p:nvPr>
            <p:ph sz="quarter" idx="13"/>
          </p:nvPr>
        </p:nvSpPr>
        <p:spPr>
          <a:xfrm>
            <a:off x="457200" y="1436914"/>
            <a:ext cx="8229600" cy="4706309"/>
          </a:xfrm>
        </p:spPr>
        <p:txBody>
          <a:bodyPr/>
          <a:lstStyle/>
          <a:p>
            <a:r>
              <a:rPr lang="en-US" altLang="en-US" sz="2200" dirty="0">
                <a:ea typeface="ヒラギノ角ゴ Pro W3"/>
                <a:cs typeface="ヒラギノ角ゴ Pro W3"/>
              </a:rPr>
              <a:t>Eurodollars represent Dollar denominated deposits held in foreign banks.</a:t>
            </a:r>
          </a:p>
          <a:p>
            <a:r>
              <a:rPr lang="en-US" altLang="en-US" sz="2200" dirty="0">
                <a:ea typeface="ヒラギノ角ゴ Pro W3"/>
                <a:cs typeface="ヒラギノ角ゴ Pro W3"/>
              </a:rPr>
              <a:t>The market is essential since many foreign contracts call for payment is U.S. dollars due to the stability of the dollar, relative to other currencies.</a:t>
            </a:r>
          </a:p>
          <a:p>
            <a:r>
              <a:rPr lang="en-US" altLang="en-US" sz="2200" dirty="0">
                <a:ea typeface="ヒラギノ角ゴ Pro W3"/>
                <a:cs typeface="ヒラギノ角ゴ Pro W3"/>
              </a:rPr>
              <a:t>The Eurodollar market has continued to grow rapidly because depositors receive a higher rate of return on a dollar deposit in the Eurodollar market than in the domestic market.</a:t>
            </a:r>
          </a:p>
          <a:p>
            <a:r>
              <a:rPr lang="en-US" altLang="en-US" sz="2200" dirty="0">
                <a:ea typeface="ヒラギノ角ゴ Pro W3"/>
                <a:cs typeface="ヒラギノ角ゴ Pro W3"/>
              </a:rPr>
              <a:t>Multinational banks are not subject to the same regulations restricting U.S. banks and because they are willing to accept narrower spreads between the interest paid on deposits and the interest earned on loans.</a:t>
            </a:r>
            <a:endParaRPr lang="en-US" sz="2200" dirty="0"/>
          </a:p>
          <a:p>
            <a:endParaRPr lang="en-US" sz="2200" dirty="0"/>
          </a:p>
        </p:txBody>
      </p:sp>
    </p:spTree>
    <p:extLst>
      <p:ext uri="{BB962C8B-B14F-4D97-AF65-F5344CB8AC3E}">
        <p14:creationId xmlns:p14="http://schemas.microsoft.com/office/powerpoint/2010/main" val="680460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D9B5-FDF4-4980-A714-A6530E761441}"/>
              </a:ext>
            </a:extLst>
          </p:cNvPr>
          <p:cNvSpPr>
            <a:spLocks noGrp="1"/>
          </p:cNvSpPr>
          <p:nvPr>
            <p:ph type="title"/>
          </p:nvPr>
        </p:nvSpPr>
        <p:spPr>
          <a:xfrm>
            <a:off x="457200" y="215371"/>
            <a:ext cx="7845972" cy="1097279"/>
          </a:xfrm>
        </p:spPr>
        <p:txBody>
          <a:bodyPr/>
          <a:lstStyle/>
          <a:p>
            <a:r>
              <a:rPr lang="en-US" altLang="en-US" sz="3200" dirty="0">
                <a:ea typeface="ヒラギノ角ゴ Pro W3"/>
                <a:cs typeface="ヒラギノ角ゴ Pro W3"/>
              </a:rPr>
              <a:t>Money Market Instruments: Eurodollars Rates</a:t>
            </a:r>
            <a:endParaRPr lang="en-US" sz="2000" b="0" dirty="0"/>
          </a:p>
        </p:txBody>
      </p:sp>
      <p:sp>
        <p:nvSpPr>
          <p:cNvPr id="3" name="Content Placeholder 2">
            <a:extLst>
              <a:ext uri="{FF2B5EF4-FFF2-40B4-BE49-F238E27FC236}">
                <a16:creationId xmlns:a16="http://schemas.microsoft.com/office/drawing/2014/main" id="{8094B64E-1258-4FBB-8ADE-CB3C474B5F7F}"/>
              </a:ext>
            </a:extLst>
          </p:cNvPr>
          <p:cNvSpPr>
            <a:spLocks noGrp="1"/>
          </p:cNvSpPr>
          <p:nvPr>
            <p:ph sz="quarter" idx="13"/>
          </p:nvPr>
        </p:nvSpPr>
        <p:spPr/>
        <p:txBody>
          <a:bodyPr/>
          <a:lstStyle/>
          <a:p>
            <a:r>
              <a:rPr lang="en-US" altLang="en-US" dirty="0">
                <a:ea typeface="ヒラギノ角ゴ Pro W3"/>
                <a:cs typeface="ヒラギノ角ゴ Pro W3"/>
              </a:rPr>
              <a:t>London interbank bid rate (L</a:t>
            </a:r>
            <a:r>
              <a:rPr lang="en-US" altLang="en-US" sz="100" dirty="0">
                <a:ea typeface="ヒラギノ角ゴ Pro W3"/>
                <a:cs typeface="ヒラギノ角ゴ Pro W3"/>
              </a:rPr>
              <a:t> </a:t>
            </a:r>
            <a:r>
              <a:rPr lang="en-US" altLang="en-US" dirty="0">
                <a:ea typeface="ヒラギノ角ゴ Pro W3"/>
                <a:cs typeface="ヒラギノ角ゴ Pro W3"/>
              </a:rPr>
              <a:t>I</a:t>
            </a:r>
            <a:r>
              <a:rPr lang="en-US" altLang="en-US" sz="100" dirty="0">
                <a:ea typeface="ヒラギノ角ゴ Pro W3"/>
                <a:cs typeface="ヒラギノ角ゴ Pro W3"/>
              </a:rPr>
              <a:t> </a:t>
            </a:r>
            <a:r>
              <a:rPr lang="en-US" altLang="en-US" dirty="0">
                <a:ea typeface="ヒラギノ角ゴ Pro W3"/>
                <a:cs typeface="ヒラギノ角ゴ Pro W3"/>
              </a:rPr>
              <a:t>B</a:t>
            </a:r>
            <a:r>
              <a:rPr lang="en-US" altLang="en-US" sz="100" dirty="0">
                <a:ea typeface="ヒラギノ角ゴ Pro W3"/>
                <a:cs typeface="ヒラギノ角ゴ Pro W3"/>
              </a:rPr>
              <a:t> </a:t>
            </a:r>
            <a:r>
              <a:rPr lang="en-US" altLang="en-US" dirty="0">
                <a:ea typeface="ヒラギノ角ゴ Pro W3"/>
                <a:cs typeface="ヒラギノ角ゴ Pro W3"/>
              </a:rPr>
              <a:t>I</a:t>
            </a:r>
            <a:r>
              <a:rPr lang="en-US" altLang="en-US" sz="100" dirty="0">
                <a:ea typeface="ヒラギノ角ゴ Pro W3"/>
                <a:cs typeface="ヒラギノ角ゴ Pro W3"/>
              </a:rPr>
              <a:t> </a:t>
            </a:r>
            <a:r>
              <a:rPr lang="en-US" altLang="en-US" dirty="0">
                <a:ea typeface="ヒラギノ角ゴ Pro W3"/>
                <a:cs typeface="ヒラギノ角ゴ Pro W3"/>
              </a:rPr>
              <a:t>D)</a:t>
            </a:r>
          </a:p>
          <a:p>
            <a:pPr lvl="1"/>
            <a:r>
              <a:rPr lang="en-US" altLang="en-US" dirty="0">
                <a:ea typeface="ヒラギノ角ゴ Pro W3"/>
                <a:cs typeface="ヒラギノ角ゴ Pro W3"/>
              </a:rPr>
              <a:t>The rate paid by banks buying funds</a:t>
            </a:r>
            <a:endParaRPr lang="en-US" dirty="0"/>
          </a:p>
          <a:p>
            <a:r>
              <a:rPr lang="en-US" altLang="en-US" dirty="0">
                <a:ea typeface="ヒラギノ角ゴ Pro W3"/>
                <a:cs typeface="ヒラギノ角ゴ Pro W3"/>
              </a:rPr>
              <a:t>London interbank offer rate (L</a:t>
            </a:r>
            <a:r>
              <a:rPr lang="en-US" altLang="en-US" sz="100" dirty="0">
                <a:ea typeface="ヒラギノ角ゴ Pro W3"/>
                <a:cs typeface="ヒラギノ角ゴ Pro W3"/>
              </a:rPr>
              <a:t> </a:t>
            </a:r>
            <a:r>
              <a:rPr lang="en-US" altLang="en-US" dirty="0">
                <a:ea typeface="ヒラギノ角ゴ Pro W3"/>
                <a:cs typeface="ヒラギノ角ゴ Pro W3"/>
              </a:rPr>
              <a:t>I</a:t>
            </a:r>
            <a:r>
              <a:rPr lang="en-US" altLang="en-US" sz="100" dirty="0">
                <a:ea typeface="ヒラギノ角ゴ Pro W3"/>
                <a:cs typeface="ヒラギノ角ゴ Pro W3"/>
              </a:rPr>
              <a:t> </a:t>
            </a:r>
            <a:r>
              <a:rPr lang="en-US" altLang="en-US" dirty="0">
                <a:ea typeface="ヒラギノ角ゴ Pro W3"/>
                <a:cs typeface="ヒラギノ角ゴ Pro W3"/>
              </a:rPr>
              <a:t>B</a:t>
            </a:r>
            <a:r>
              <a:rPr lang="en-US" altLang="en-US" sz="100" dirty="0">
                <a:ea typeface="ヒラギノ角ゴ Pro W3"/>
                <a:cs typeface="ヒラギノ角ゴ Pro W3"/>
              </a:rPr>
              <a:t> </a:t>
            </a:r>
            <a:r>
              <a:rPr lang="en-US" altLang="en-US" dirty="0">
                <a:ea typeface="ヒラギノ角ゴ Pro W3"/>
                <a:cs typeface="ヒラギノ角ゴ Pro W3"/>
              </a:rPr>
              <a:t>O</a:t>
            </a:r>
            <a:r>
              <a:rPr lang="en-US" altLang="en-US" sz="100" dirty="0">
                <a:ea typeface="ヒラギノ角ゴ Pro W3"/>
                <a:cs typeface="ヒラギノ角ゴ Pro W3"/>
              </a:rPr>
              <a:t> </a:t>
            </a:r>
            <a:r>
              <a:rPr lang="en-US" altLang="en-US" dirty="0">
                <a:ea typeface="ヒラギノ角ゴ Pro W3"/>
                <a:cs typeface="ヒラギノ角ゴ Pro W3"/>
              </a:rPr>
              <a:t>R)</a:t>
            </a:r>
          </a:p>
          <a:p>
            <a:pPr lvl="1"/>
            <a:r>
              <a:rPr lang="en-US" altLang="en-US" dirty="0">
                <a:ea typeface="ヒラギノ角ゴ Pro W3"/>
                <a:cs typeface="ヒラギノ角ゴ Pro W3"/>
              </a:rPr>
              <a:t>The rate offered for sale of the funds</a:t>
            </a:r>
            <a:endParaRPr lang="en-US" dirty="0"/>
          </a:p>
          <a:p>
            <a:r>
              <a:rPr lang="en-US" altLang="en-US" dirty="0">
                <a:ea typeface="ヒラギノ角ゴ Pro W3"/>
                <a:cs typeface="ヒラギノ角ゴ Pro W3"/>
              </a:rPr>
              <a:t>Time deposits with fixed maturities</a:t>
            </a:r>
          </a:p>
          <a:p>
            <a:pPr lvl="1"/>
            <a:r>
              <a:rPr lang="en-US" altLang="en-US" dirty="0">
                <a:ea typeface="ヒラギノ角ゴ Pro W3"/>
                <a:cs typeface="ヒラギノ角ゴ Pro W3"/>
              </a:rPr>
              <a:t>Largest short term security in the world</a:t>
            </a:r>
            <a:endParaRPr lang="en-US" dirty="0"/>
          </a:p>
        </p:txBody>
      </p:sp>
    </p:spTree>
    <p:extLst>
      <p:ext uri="{BB962C8B-B14F-4D97-AF65-F5344CB8AC3E}">
        <p14:creationId xmlns:p14="http://schemas.microsoft.com/office/powerpoint/2010/main" val="4113199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D9B5-FDF4-4980-A714-A6530E761441}"/>
              </a:ext>
            </a:extLst>
          </p:cNvPr>
          <p:cNvSpPr>
            <a:spLocks noGrp="1"/>
          </p:cNvSpPr>
          <p:nvPr>
            <p:ph type="title"/>
          </p:nvPr>
        </p:nvSpPr>
        <p:spPr>
          <a:xfrm>
            <a:off x="457200" y="215371"/>
            <a:ext cx="8229600" cy="1097279"/>
          </a:xfrm>
        </p:spPr>
        <p:txBody>
          <a:bodyPr/>
          <a:lstStyle/>
          <a:p>
            <a:r>
              <a:rPr lang="en-US" altLang="en-US" dirty="0">
                <a:ea typeface="ヒラギノ角ゴ Pro W3"/>
                <a:cs typeface="ヒラギノ角ゴ Pro W3"/>
              </a:rPr>
              <a:t>Global: Birth of the Eurodollar</a:t>
            </a:r>
            <a:endParaRPr lang="en-US" b="0" dirty="0"/>
          </a:p>
        </p:txBody>
      </p:sp>
      <p:sp>
        <p:nvSpPr>
          <p:cNvPr id="3" name="Content Placeholder 2">
            <a:extLst>
              <a:ext uri="{FF2B5EF4-FFF2-40B4-BE49-F238E27FC236}">
                <a16:creationId xmlns:a16="http://schemas.microsoft.com/office/drawing/2014/main" id="{8094B64E-1258-4FBB-8ADE-CB3C474B5F7F}"/>
              </a:ext>
            </a:extLst>
          </p:cNvPr>
          <p:cNvSpPr>
            <a:spLocks noGrp="1"/>
          </p:cNvSpPr>
          <p:nvPr>
            <p:ph sz="quarter" idx="13"/>
          </p:nvPr>
        </p:nvSpPr>
        <p:spPr/>
        <p:txBody>
          <a:bodyPr/>
          <a:lstStyle/>
          <a:p>
            <a:r>
              <a:rPr lang="en-US" altLang="en-US" dirty="0">
                <a:ea typeface="ヒラギノ角ゴ Pro W3"/>
                <a:cs typeface="ヒラギノ角ゴ Pro W3"/>
              </a:rPr>
              <a:t>The Eurodollar market is one of the most important financial markets, but oddly enough, it was fathered by the Soviet Union.</a:t>
            </a:r>
          </a:p>
          <a:p>
            <a:r>
              <a:rPr lang="en-US" altLang="en-US" dirty="0">
                <a:ea typeface="ヒラギノ角ゴ Pro W3"/>
                <a:cs typeface="ヒラギノ角ゴ Pro W3"/>
              </a:rPr>
              <a:t>In the 1950s, the U</a:t>
            </a:r>
            <a:r>
              <a:rPr lang="en-US" altLang="en-US" sz="100" dirty="0">
                <a:ea typeface="ヒラギノ角ゴ Pro W3"/>
                <a:cs typeface="ヒラギノ角ゴ Pro W3"/>
              </a:rPr>
              <a:t> </a:t>
            </a:r>
            <a:r>
              <a:rPr lang="en-US" altLang="en-US" dirty="0">
                <a:ea typeface="ヒラギノ角ゴ Pro W3"/>
                <a:cs typeface="ヒラギノ角ゴ Pro W3"/>
              </a:rPr>
              <a:t>S</a:t>
            </a:r>
            <a:r>
              <a:rPr lang="en-US" altLang="en-US" sz="100" dirty="0">
                <a:ea typeface="ヒラギノ角ゴ Pro W3"/>
                <a:cs typeface="ヒラギノ角ゴ Pro W3"/>
              </a:rPr>
              <a:t> </a:t>
            </a:r>
            <a:r>
              <a:rPr lang="en-US" altLang="en-US" dirty="0" err="1">
                <a:ea typeface="ヒラギノ角ゴ Pro W3"/>
                <a:cs typeface="ヒラギノ角ゴ Pro W3"/>
              </a:rPr>
              <a:t>S</a:t>
            </a:r>
            <a:r>
              <a:rPr lang="en-US" altLang="en-US" sz="100" dirty="0">
                <a:ea typeface="ヒラギノ角ゴ Pro W3"/>
                <a:cs typeface="ヒラギノ角ゴ Pro W3"/>
              </a:rPr>
              <a:t> </a:t>
            </a:r>
            <a:r>
              <a:rPr lang="en-US" altLang="en-US" dirty="0">
                <a:ea typeface="ヒラギノ角ゴ Pro W3"/>
                <a:cs typeface="ヒラギノ角ゴ Pro W3"/>
              </a:rPr>
              <a:t>R had accumulated large dollar deposits, but all were in U</a:t>
            </a:r>
            <a:r>
              <a:rPr lang="en-US" altLang="en-US" sz="100" dirty="0">
                <a:ea typeface="ヒラギノ角ゴ Pro W3"/>
                <a:cs typeface="ヒラギノ角ゴ Pro W3"/>
              </a:rPr>
              <a:t> </a:t>
            </a:r>
            <a:r>
              <a:rPr lang="en-US" altLang="en-US" dirty="0">
                <a:ea typeface="ヒラギノ角ゴ Pro W3"/>
                <a:cs typeface="ヒラギノ角ゴ Pro W3"/>
              </a:rPr>
              <a:t>S banks. They feared the US might seize them, but still wanted dollars. So, the U</a:t>
            </a:r>
            <a:r>
              <a:rPr lang="en-US" altLang="en-US" sz="100" dirty="0">
                <a:ea typeface="ヒラギノ角ゴ Pro W3"/>
                <a:cs typeface="ヒラギノ角ゴ Pro W3"/>
              </a:rPr>
              <a:t> </a:t>
            </a:r>
            <a:r>
              <a:rPr lang="en-US" altLang="en-US" dirty="0">
                <a:ea typeface="ヒラギノ角ゴ Pro W3"/>
                <a:cs typeface="ヒラギノ角ゴ Pro W3"/>
              </a:rPr>
              <a:t>S</a:t>
            </a:r>
            <a:r>
              <a:rPr lang="en-US" altLang="en-US" sz="100" dirty="0">
                <a:ea typeface="ヒラギノ角ゴ Pro W3"/>
                <a:cs typeface="ヒラギノ角ゴ Pro W3"/>
              </a:rPr>
              <a:t> </a:t>
            </a:r>
            <a:r>
              <a:rPr lang="en-US" altLang="en-US" dirty="0" err="1">
                <a:ea typeface="ヒラギノ角ゴ Pro W3"/>
                <a:cs typeface="ヒラギノ角ゴ Pro W3"/>
              </a:rPr>
              <a:t>S</a:t>
            </a:r>
            <a:r>
              <a:rPr lang="en-US" altLang="en-US" sz="100" dirty="0">
                <a:ea typeface="ヒラギノ角ゴ Pro W3"/>
                <a:cs typeface="ヒラギノ角ゴ Pro W3"/>
              </a:rPr>
              <a:t> </a:t>
            </a:r>
            <a:r>
              <a:rPr lang="en-US" altLang="en-US" dirty="0">
                <a:ea typeface="ヒラギノ角ゴ Pro W3"/>
                <a:cs typeface="ヒラギノ角ゴ Pro W3"/>
              </a:rPr>
              <a:t>R transferred the dollars to European banks, creating the Eurodollar market.</a:t>
            </a:r>
            <a:endParaRPr lang="en-US" dirty="0"/>
          </a:p>
        </p:txBody>
      </p:sp>
    </p:spTree>
    <p:extLst>
      <p:ext uri="{BB962C8B-B14F-4D97-AF65-F5344CB8AC3E}">
        <p14:creationId xmlns:p14="http://schemas.microsoft.com/office/powerpoint/2010/main" val="345011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BF99-98E5-47F0-AB28-4C1F0BAF3E5F}"/>
              </a:ext>
            </a:extLst>
          </p:cNvPr>
          <p:cNvSpPr>
            <a:spLocks noGrp="1"/>
          </p:cNvSpPr>
          <p:nvPr>
            <p:ph type="title"/>
          </p:nvPr>
        </p:nvSpPr>
        <p:spPr/>
        <p:txBody>
          <a:bodyPr/>
          <a:lstStyle/>
          <a:p>
            <a:r>
              <a:rPr lang="en-US" sz="3000" noProof="0" dirty="0"/>
              <a:t>Figure 6 Interest Rates on Money Market Securities, 1990–2016</a:t>
            </a:r>
          </a:p>
        </p:txBody>
      </p:sp>
      <p:pic>
        <p:nvPicPr>
          <p:cNvPr id="19" name="Content Placeholder 18" descr="A bar graph shows interest rates on money market securities  from 19 90 to 20 16. For long description in Notes pane, press F6.">
            <a:extLst>
              <a:ext uri="{FF2B5EF4-FFF2-40B4-BE49-F238E27FC236}">
                <a16:creationId xmlns:a16="http://schemas.microsoft.com/office/drawing/2014/main" id="{2E9B58A0-05E1-4F3B-B887-2DBCF7E1E685}"/>
              </a:ext>
            </a:extLst>
          </p:cNvPr>
          <p:cNvPicPr>
            <a:picLocks noGrp="1" noChangeAspect="1"/>
          </p:cNvPicPr>
          <p:nvPr>
            <p:ph sz="quarter" idx="13"/>
          </p:nvPr>
        </p:nvPicPr>
        <p:blipFill>
          <a:blip r:embed="rId3"/>
          <a:stretch>
            <a:fillRect/>
          </a:stretch>
        </p:blipFill>
        <p:spPr>
          <a:xfrm>
            <a:off x="767423" y="1588214"/>
            <a:ext cx="7609153" cy="4035526"/>
          </a:xfrm>
        </p:spPr>
      </p:pic>
      <p:sp>
        <p:nvSpPr>
          <p:cNvPr id="15" name="Content Placeholder 14">
            <a:extLst>
              <a:ext uri="{FF2B5EF4-FFF2-40B4-BE49-F238E27FC236}">
                <a16:creationId xmlns:a16="http://schemas.microsoft.com/office/drawing/2014/main" id="{FCA0403A-5F75-437C-9627-067F48BB3FA4}"/>
              </a:ext>
            </a:extLst>
          </p:cNvPr>
          <p:cNvSpPr>
            <a:spLocks noGrp="1"/>
          </p:cNvSpPr>
          <p:nvPr>
            <p:ph sz="quarter" idx="14"/>
          </p:nvPr>
        </p:nvSpPr>
        <p:spPr>
          <a:xfrm>
            <a:off x="457201" y="5860504"/>
            <a:ext cx="1076632" cy="387941"/>
          </a:xfrm>
        </p:spPr>
        <p:txBody>
          <a:bodyPr/>
          <a:lstStyle/>
          <a:p>
            <a:pPr marL="432" indent="0">
              <a:buNone/>
            </a:pPr>
            <a:r>
              <a:rPr lang="en-US" b="1" noProof="0" dirty="0"/>
              <a:t>Source:</a:t>
            </a:r>
          </a:p>
        </p:txBody>
      </p:sp>
      <p:sp>
        <p:nvSpPr>
          <p:cNvPr id="16" name="Text Placeholder 15">
            <a:extLst>
              <a:ext uri="{FF2B5EF4-FFF2-40B4-BE49-F238E27FC236}">
                <a16:creationId xmlns:a16="http://schemas.microsoft.com/office/drawing/2014/main" id="{6DCA539E-144F-499C-9535-BDAB7ED7DD4E}"/>
              </a:ext>
            </a:extLst>
          </p:cNvPr>
          <p:cNvSpPr>
            <a:spLocks noGrp="1"/>
          </p:cNvSpPr>
          <p:nvPr>
            <p:ph type="body" sz="quarter" idx="15"/>
          </p:nvPr>
        </p:nvSpPr>
        <p:spPr>
          <a:xfrm>
            <a:off x="1622321" y="5866357"/>
            <a:ext cx="5501149" cy="387941"/>
          </a:xfrm>
        </p:spPr>
        <p:txBody>
          <a:bodyPr/>
          <a:lstStyle/>
          <a:p>
            <a:r>
              <a:rPr lang="en-US" noProof="0" dirty="0">
                <a:hlinkClick r:id="rId4" tooltip="www.federalreserve.gov/releases/h15/data.htm."/>
              </a:rPr>
              <a:t>http://www.federalreserve.gov/releases/h15/data.htm</a:t>
            </a:r>
            <a:endParaRPr lang="en-US" noProof="0" dirty="0"/>
          </a:p>
        </p:txBody>
      </p:sp>
      <p:sp>
        <p:nvSpPr>
          <p:cNvPr id="17" name="Content Placeholder 16">
            <a:extLst>
              <a:ext uri="{FF2B5EF4-FFF2-40B4-BE49-F238E27FC236}">
                <a16:creationId xmlns:a16="http://schemas.microsoft.com/office/drawing/2014/main" id="{1F1764C6-3B7B-4511-9DF1-F5A058DF0057}"/>
              </a:ext>
            </a:extLst>
          </p:cNvPr>
          <p:cNvSpPr>
            <a:spLocks noGrp="1"/>
          </p:cNvSpPr>
          <p:nvPr>
            <p:ph sz="quarter" idx="16"/>
          </p:nvPr>
        </p:nvSpPr>
        <p:spPr>
          <a:xfrm>
            <a:off x="7182467" y="5855060"/>
            <a:ext cx="294968" cy="405583"/>
          </a:xfrm>
        </p:spPr>
        <p:txBody>
          <a:bodyPr/>
          <a:lstStyle/>
          <a:p>
            <a:r>
              <a:rPr lang="en-US" sz="100" dirty="0"/>
              <a:t> </a:t>
            </a:r>
            <a:r>
              <a:rPr lang="en-US" dirty="0"/>
              <a:t> .</a:t>
            </a:r>
            <a:endParaRPr lang="en-IN" dirty="0"/>
          </a:p>
        </p:txBody>
      </p:sp>
    </p:spTree>
    <p:extLst>
      <p:ext uri="{BB962C8B-B14F-4D97-AF65-F5344CB8AC3E}">
        <p14:creationId xmlns:p14="http://schemas.microsoft.com/office/powerpoint/2010/main" val="1743894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6226-5B9A-4E67-86B3-76F10FD8E22E}"/>
              </a:ext>
            </a:extLst>
          </p:cNvPr>
          <p:cNvSpPr>
            <a:spLocks noGrp="1"/>
          </p:cNvSpPr>
          <p:nvPr>
            <p:ph type="title"/>
          </p:nvPr>
        </p:nvSpPr>
        <p:spPr/>
        <p:txBody>
          <a:bodyPr/>
          <a:lstStyle/>
          <a:p>
            <a:r>
              <a:rPr lang="en-US" altLang="en-US" dirty="0">
                <a:ea typeface="ヒラギノ角ゴ Pro W3"/>
                <a:cs typeface="ヒラギノ角ゴ Pro W3"/>
              </a:rPr>
              <a:t>Comparing Money Market Securities</a:t>
            </a:r>
            <a:endParaRPr lang="en-US" dirty="0"/>
          </a:p>
        </p:txBody>
      </p:sp>
      <p:sp>
        <p:nvSpPr>
          <p:cNvPr id="3" name="Content Placeholder 2">
            <a:extLst>
              <a:ext uri="{FF2B5EF4-FFF2-40B4-BE49-F238E27FC236}">
                <a16:creationId xmlns:a16="http://schemas.microsoft.com/office/drawing/2014/main" id="{7051CCC2-12E5-4195-B3C3-018F49BFB219}"/>
              </a:ext>
            </a:extLst>
          </p:cNvPr>
          <p:cNvSpPr>
            <a:spLocks noGrp="1"/>
          </p:cNvSpPr>
          <p:nvPr>
            <p:ph sz="quarter" idx="13"/>
          </p:nvPr>
        </p:nvSpPr>
        <p:spPr>
          <a:xfrm>
            <a:off x="457200" y="1556327"/>
            <a:ext cx="8081158" cy="4586896"/>
          </a:xfrm>
        </p:spPr>
        <p:txBody>
          <a:bodyPr/>
          <a:lstStyle/>
          <a:p>
            <a:r>
              <a:rPr lang="en-US" altLang="en-US" dirty="0">
                <a:ea typeface="ヒラギノ角ゴ Pro W3"/>
                <a:cs typeface="ヒラギノ角ゴ Pro W3"/>
              </a:rPr>
              <a:t>Liquidity is also an important feature, which is closely tied to the depth of the secondary market for the various instruments.</a:t>
            </a:r>
            <a:endParaRPr lang="en-US" dirty="0"/>
          </a:p>
        </p:txBody>
      </p:sp>
    </p:spTree>
    <p:extLst>
      <p:ext uri="{BB962C8B-B14F-4D97-AF65-F5344CB8AC3E}">
        <p14:creationId xmlns:p14="http://schemas.microsoft.com/office/powerpoint/2010/main" val="3130341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3347-03D7-4D79-A948-E145EEAFE562}"/>
              </a:ext>
            </a:extLst>
          </p:cNvPr>
          <p:cNvSpPr>
            <a:spLocks noGrp="1"/>
          </p:cNvSpPr>
          <p:nvPr>
            <p:ph type="title"/>
          </p:nvPr>
        </p:nvSpPr>
        <p:spPr/>
        <p:txBody>
          <a:bodyPr/>
          <a:lstStyle/>
          <a:p>
            <a:r>
              <a:rPr lang="en-US" sz="3200" noProof="0" dirty="0"/>
              <a:t>Table 11.4 Money Market Securities and Their Markets</a:t>
            </a:r>
          </a:p>
        </p:txBody>
      </p:sp>
      <p:graphicFrame>
        <p:nvGraphicFramePr>
          <p:cNvPr id="4" name="Table 4">
            <a:extLst>
              <a:ext uri="{FF2B5EF4-FFF2-40B4-BE49-F238E27FC236}">
                <a16:creationId xmlns:a16="http://schemas.microsoft.com/office/drawing/2014/main" id="{0964CDCB-08AF-42E6-9239-149B0B71757C}"/>
              </a:ext>
            </a:extLst>
          </p:cNvPr>
          <p:cNvGraphicFramePr>
            <a:graphicFrameLocks noGrp="1"/>
          </p:cNvGraphicFramePr>
          <p:nvPr>
            <p:ph sz="quarter" idx="13"/>
            <p:extLst>
              <p:ext uri="{D42A27DB-BD31-4B8C-83A1-F6EECF244321}">
                <p14:modId xmlns:p14="http://schemas.microsoft.com/office/powerpoint/2010/main" val="595284729"/>
              </p:ext>
            </p:extLst>
          </p:nvPr>
        </p:nvGraphicFramePr>
        <p:xfrm>
          <a:off x="457200" y="1603548"/>
          <a:ext cx="8229600" cy="4704464"/>
        </p:xfrm>
        <a:graphic>
          <a:graphicData uri="http://schemas.openxmlformats.org/drawingml/2006/table">
            <a:tbl>
              <a:tblPr firstRow="1" bandRow="1">
                <a:tableStyleId>{40F9630F-82C1-40B7-BC3A-925EFCFF5E92}</a:tableStyleId>
              </a:tblPr>
              <a:tblGrid>
                <a:gridCol w="1645920">
                  <a:extLst>
                    <a:ext uri="{9D8B030D-6E8A-4147-A177-3AD203B41FA5}">
                      <a16:colId xmlns:a16="http://schemas.microsoft.com/office/drawing/2014/main" val="3064591924"/>
                    </a:ext>
                  </a:extLst>
                </a:gridCol>
                <a:gridCol w="1645920">
                  <a:extLst>
                    <a:ext uri="{9D8B030D-6E8A-4147-A177-3AD203B41FA5}">
                      <a16:colId xmlns:a16="http://schemas.microsoft.com/office/drawing/2014/main" val="2378488037"/>
                    </a:ext>
                  </a:extLst>
                </a:gridCol>
                <a:gridCol w="1645920">
                  <a:extLst>
                    <a:ext uri="{9D8B030D-6E8A-4147-A177-3AD203B41FA5}">
                      <a16:colId xmlns:a16="http://schemas.microsoft.com/office/drawing/2014/main" val="4189276376"/>
                    </a:ext>
                  </a:extLst>
                </a:gridCol>
                <a:gridCol w="1645920">
                  <a:extLst>
                    <a:ext uri="{9D8B030D-6E8A-4147-A177-3AD203B41FA5}">
                      <a16:colId xmlns:a16="http://schemas.microsoft.com/office/drawing/2014/main" val="4128898443"/>
                    </a:ext>
                  </a:extLst>
                </a:gridCol>
                <a:gridCol w="1645920">
                  <a:extLst>
                    <a:ext uri="{9D8B030D-6E8A-4147-A177-3AD203B41FA5}">
                      <a16:colId xmlns:a16="http://schemas.microsoft.com/office/drawing/2014/main" val="1772598365"/>
                    </a:ext>
                  </a:extLst>
                </a:gridCol>
              </a:tblGrid>
              <a:tr h="552749">
                <a:tc>
                  <a:txBody>
                    <a:bodyPr/>
                    <a:lstStyle/>
                    <a:p>
                      <a:r>
                        <a:rPr lang="en-US" sz="1600" b="1" dirty="0">
                          <a:latin typeface="+mn-lt"/>
                        </a:rPr>
                        <a:t>Money Market Security</a:t>
                      </a:r>
                    </a:p>
                  </a:txBody>
                  <a:tcPr marT="34949" marB="349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Issuer</a:t>
                      </a:r>
                    </a:p>
                  </a:txBody>
                  <a:tcPr marT="34949" marB="349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Buyer</a:t>
                      </a:r>
                    </a:p>
                  </a:txBody>
                  <a:tcPr marT="34949" marB="349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Usual Maturity</a:t>
                      </a:r>
                    </a:p>
                  </a:txBody>
                  <a:tcPr marT="34949" marB="349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Secondary Market</a:t>
                      </a:r>
                    </a:p>
                  </a:txBody>
                  <a:tcPr marT="34949" marB="3494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7688862"/>
                  </a:ext>
                </a:extLst>
              </a:tr>
              <a:tr h="552749">
                <a:tc>
                  <a:txBody>
                    <a:bodyPr/>
                    <a:lstStyle/>
                    <a:p>
                      <a:r>
                        <a:rPr lang="en-US" sz="1600" dirty="0">
                          <a:latin typeface="+mn-lt"/>
                        </a:rPr>
                        <a:t>Treasury bills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U.S. government</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Consumers and companies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4, 13, 26, and 52 weeks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Excellent</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237000"/>
                  </a:ext>
                </a:extLst>
              </a:tr>
              <a:tr h="311323">
                <a:tc>
                  <a:txBody>
                    <a:bodyPr/>
                    <a:lstStyle/>
                    <a:p>
                      <a:r>
                        <a:rPr lang="en-US" sz="1600" dirty="0">
                          <a:latin typeface="+mn-lt"/>
                        </a:rPr>
                        <a:t>Federal</a:t>
                      </a:r>
                      <a:r>
                        <a:rPr lang="en-US" sz="1600" baseline="0" dirty="0">
                          <a:latin typeface="+mn-lt"/>
                        </a:rPr>
                        <a:t> funds</a:t>
                      </a:r>
                      <a:endParaRPr lang="en-US" sz="1600" dirty="0">
                        <a:latin typeface="+mn-lt"/>
                      </a:endParaRP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Banks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Banks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1 to 7 days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None</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2377919"/>
                  </a:ext>
                </a:extLst>
              </a:tr>
              <a:tr h="552749">
                <a:tc>
                  <a:txBody>
                    <a:bodyPr/>
                    <a:lstStyle/>
                    <a:p>
                      <a:r>
                        <a:rPr lang="en-US" sz="1600" dirty="0">
                          <a:latin typeface="+mn-lt"/>
                        </a:rPr>
                        <a:t>Repurchase</a:t>
                      </a:r>
                      <a:r>
                        <a:rPr lang="en-US" sz="1600" baseline="0" dirty="0">
                          <a:latin typeface="+mn-lt"/>
                        </a:rPr>
                        <a:t> agreements</a:t>
                      </a:r>
                      <a:endParaRPr lang="en-US" sz="1600" dirty="0">
                        <a:latin typeface="+mn-lt"/>
                      </a:endParaRP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Businesses</a:t>
                      </a:r>
                      <a:r>
                        <a:rPr lang="en-US" sz="1600" baseline="0" dirty="0">
                          <a:latin typeface="+mn-lt"/>
                        </a:rPr>
                        <a:t> and banks</a:t>
                      </a:r>
                      <a:endParaRPr lang="en-US" sz="1600" dirty="0">
                        <a:latin typeface="+mn-lt"/>
                      </a:endParaRP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mn-lt"/>
                        </a:rPr>
                        <a:t>Businesses</a:t>
                      </a:r>
                      <a:r>
                        <a:rPr lang="en-US" sz="1600" baseline="0" dirty="0">
                          <a:latin typeface="+mn-lt"/>
                        </a:rPr>
                        <a:t> and banks</a:t>
                      </a:r>
                      <a:endParaRPr lang="en-US" sz="1600" dirty="0">
                        <a:latin typeface="+mn-lt"/>
                      </a:endParaRP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1 to 15 days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Good</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8378880"/>
                  </a:ext>
                </a:extLst>
              </a:tr>
              <a:tr h="552749">
                <a:tc>
                  <a:txBody>
                    <a:bodyPr/>
                    <a:lstStyle/>
                    <a:p>
                      <a:r>
                        <a:rPr lang="en-US" sz="1600" dirty="0">
                          <a:latin typeface="+mn-lt"/>
                        </a:rPr>
                        <a:t>Negotiable C</a:t>
                      </a:r>
                      <a:r>
                        <a:rPr lang="en-US" sz="100" dirty="0">
                          <a:latin typeface="+mn-lt"/>
                        </a:rPr>
                        <a:t> </a:t>
                      </a:r>
                      <a:r>
                        <a:rPr lang="en-US" sz="1600" dirty="0">
                          <a:latin typeface="+mn-lt"/>
                        </a:rPr>
                        <a:t>Ds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Large money</a:t>
                      </a:r>
                      <a:r>
                        <a:rPr lang="en-US" sz="1600" baseline="0" dirty="0">
                          <a:latin typeface="+mn-lt"/>
                        </a:rPr>
                        <a:t> center banks</a:t>
                      </a:r>
                      <a:endParaRPr lang="en-US" sz="1600" dirty="0">
                        <a:latin typeface="+mn-lt"/>
                      </a:endParaRP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Businesses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14 to 120 days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Good</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823546"/>
                  </a:ext>
                </a:extLst>
              </a:tr>
              <a:tr h="794174">
                <a:tc>
                  <a:txBody>
                    <a:bodyPr/>
                    <a:lstStyle/>
                    <a:p>
                      <a:r>
                        <a:rPr lang="en-US" sz="1600" dirty="0">
                          <a:latin typeface="+mn-lt"/>
                        </a:rPr>
                        <a:t>Commercial paper</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Finance companies and businesses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Businesses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1 to 270 days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Poor</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505788"/>
                  </a:ext>
                </a:extLst>
              </a:tr>
              <a:tr h="552749">
                <a:tc>
                  <a:txBody>
                    <a:bodyPr/>
                    <a:lstStyle/>
                    <a:p>
                      <a:r>
                        <a:rPr lang="en-US" sz="1600" dirty="0">
                          <a:latin typeface="+mn-lt"/>
                        </a:rPr>
                        <a:t>Banker’s acceptances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Banks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Businesses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30 to 180 days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Good</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510866"/>
                  </a:ext>
                </a:extLst>
              </a:tr>
              <a:tr h="794174">
                <a:tc>
                  <a:txBody>
                    <a:bodyPr/>
                    <a:lstStyle/>
                    <a:p>
                      <a:r>
                        <a:rPr lang="en-US" sz="1600" dirty="0">
                          <a:latin typeface="+mn-lt"/>
                        </a:rPr>
                        <a:t>Eurodollar deposits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Non-U.S. banks</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Businesses, governments,</a:t>
                      </a:r>
                      <a:r>
                        <a:rPr lang="en-US" sz="1600" baseline="0" dirty="0">
                          <a:latin typeface="+mn-lt"/>
                        </a:rPr>
                        <a:t> and banks</a:t>
                      </a:r>
                      <a:endParaRPr lang="en-US" sz="1600" dirty="0">
                        <a:latin typeface="+mn-lt"/>
                      </a:endParaRP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1 day to 1 year</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Poor</a:t>
                      </a:r>
                    </a:p>
                  </a:txBody>
                  <a:tcPr marT="34949" marB="34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095276"/>
                  </a:ext>
                </a:extLst>
              </a:tr>
            </a:tbl>
          </a:graphicData>
        </a:graphic>
      </p:graphicFrame>
    </p:spTree>
    <p:extLst>
      <p:ext uri="{BB962C8B-B14F-4D97-AF65-F5344CB8AC3E}">
        <p14:creationId xmlns:p14="http://schemas.microsoft.com/office/powerpoint/2010/main" val="89079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2B9D-879B-487B-9FEE-9E1AC34F3B7F}"/>
              </a:ext>
            </a:extLst>
          </p:cNvPr>
          <p:cNvSpPr>
            <a:spLocks noGrp="1"/>
          </p:cNvSpPr>
          <p:nvPr>
            <p:ph type="title"/>
          </p:nvPr>
        </p:nvSpPr>
        <p:spPr/>
        <p:txBody>
          <a:bodyPr/>
          <a:lstStyle/>
          <a:p>
            <a:r>
              <a:rPr lang="en-US" altLang="en-US" dirty="0">
                <a:ea typeface="ヒラギノ角ゴ Pro W3"/>
                <a:cs typeface="ヒラギノ角ゴ Pro W3"/>
              </a:rPr>
              <a:t>Chapter Summary </a:t>
            </a:r>
            <a:endParaRPr lang="en-US" dirty="0"/>
          </a:p>
        </p:txBody>
      </p:sp>
      <p:sp>
        <p:nvSpPr>
          <p:cNvPr id="3" name="Content Placeholder 2">
            <a:extLst>
              <a:ext uri="{FF2B5EF4-FFF2-40B4-BE49-F238E27FC236}">
                <a16:creationId xmlns:a16="http://schemas.microsoft.com/office/drawing/2014/main" id="{0845B9CB-C538-4F2F-9EA5-D77D54241122}"/>
              </a:ext>
            </a:extLst>
          </p:cNvPr>
          <p:cNvSpPr>
            <a:spLocks noGrp="1"/>
          </p:cNvSpPr>
          <p:nvPr>
            <p:ph sz="quarter" idx="13"/>
          </p:nvPr>
        </p:nvSpPr>
        <p:spPr/>
        <p:txBody>
          <a:bodyPr/>
          <a:lstStyle/>
          <a:p>
            <a:r>
              <a:rPr lang="en-US" noProof="0" dirty="0"/>
              <a:t>The Money Markets Defined</a:t>
            </a:r>
          </a:p>
          <a:p>
            <a:pPr lvl="1"/>
            <a:r>
              <a:rPr lang="en-US" noProof="0" dirty="0"/>
              <a:t>Short-term instruments</a:t>
            </a:r>
          </a:p>
          <a:p>
            <a:pPr lvl="1"/>
            <a:r>
              <a:rPr lang="en-US" noProof="0" dirty="0"/>
              <a:t>Most have a low default probability</a:t>
            </a:r>
          </a:p>
          <a:p>
            <a:r>
              <a:rPr lang="en-US" noProof="0" dirty="0"/>
              <a:t>The Purpose of Money Markets</a:t>
            </a:r>
          </a:p>
          <a:p>
            <a:pPr lvl="1"/>
            <a:r>
              <a:rPr lang="en-US" noProof="0" dirty="0"/>
              <a:t>Used to “warehouse” funds</a:t>
            </a:r>
          </a:p>
          <a:p>
            <a:pPr lvl="1"/>
            <a:r>
              <a:rPr lang="en-US" noProof="0" dirty="0"/>
              <a:t>Returns are low because of low risk and high liquidity</a:t>
            </a:r>
          </a:p>
        </p:txBody>
      </p:sp>
    </p:spTree>
    <p:extLst>
      <p:ext uri="{BB962C8B-B14F-4D97-AF65-F5344CB8AC3E}">
        <p14:creationId xmlns:p14="http://schemas.microsoft.com/office/powerpoint/2010/main" val="423824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2B9D-879B-487B-9FEE-9E1AC34F3B7F}"/>
              </a:ext>
            </a:extLst>
          </p:cNvPr>
          <p:cNvSpPr>
            <a:spLocks noGrp="1"/>
          </p:cNvSpPr>
          <p:nvPr>
            <p:ph type="title"/>
          </p:nvPr>
        </p:nvSpPr>
        <p:spPr/>
        <p:txBody>
          <a:bodyPr/>
          <a:lstStyle/>
          <a:p>
            <a:r>
              <a:rPr lang="en-US" altLang="en-US" dirty="0">
                <a:ea typeface="ヒラギノ角ゴ Pro W3"/>
                <a:cs typeface="ヒラギノ角ゴ Pro W3"/>
              </a:rPr>
              <a:t>Chapter Summary </a:t>
            </a:r>
            <a:r>
              <a:rPr lang="en-US" altLang="en-US" sz="2000" b="0" dirty="0">
                <a:ea typeface="ヒラギノ角ゴ Pro W3"/>
                <a:cs typeface="ヒラギノ角ゴ Pro W3"/>
              </a:rPr>
              <a:t>(cont.)</a:t>
            </a:r>
            <a:endParaRPr lang="en-US" dirty="0"/>
          </a:p>
        </p:txBody>
      </p:sp>
      <p:sp>
        <p:nvSpPr>
          <p:cNvPr id="3" name="Content Placeholder 2">
            <a:extLst>
              <a:ext uri="{FF2B5EF4-FFF2-40B4-BE49-F238E27FC236}">
                <a16:creationId xmlns:a16="http://schemas.microsoft.com/office/drawing/2014/main" id="{0845B9CB-C538-4F2F-9EA5-D77D54241122}"/>
              </a:ext>
            </a:extLst>
          </p:cNvPr>
          <p:cNvSpPr>
            <a:spLocks noGrp="1"/>
          </p:cNvSpPr>
          <p:nvPr>
            <p:ph sz="quarter" idx="13"/>
          </p:nvPr>
        </p:nvSpPr>
        <p:spPr/>
        <p:txBody>
          <a:bodyPr/>
          <a:lstStyle/>
          <a:p>
            <a:r>
              <a:rPr lang="en-US" altLang="en-US" dirty="0">
                <a:ea typeface="ヒラギノ角ゴ Pro W3"/>
                <a:cs typeface="ヒラギノ角ゴ Pro W3"/>
              </a:rPr>
              <a:t>Who Participates in Money Markets?</a:t>
            </a:r>
          </a:p>
          <a:p>
            <a:pPr lvl="1"/>
            <a:r>
              <a:rPr lang="en-US" altLang="en-US" dirty="0">
                <a:ea typeface="ヒラギノ角ゴ Pro W3"/>
                <a:cs typeface="ヒラギノ角ゴ Pro W3"/>
              </a:rPr>
              <a:t>U.S. Treasury</a:t>
            </a:r>
            <a:endParaRPr lang="en-US" dirty="0"/>
          </a:p>
          <a:p>
            <a:pPr lvl="1"/>
            <a:r>
              <a:rPr lang="en-US" altLang="en-US" dirty="0">
                <a:ea typeface="ヒラギノ角ゴ Pro W3"/>
                <a:cs typeface="ヒラギノ角ゴ Pro W3"/>
              </a:rPr>
              <a:t>Commercial banks</a:t>
            </a:r>
            <a:endParaRPr lang="en-US" dirty="0"/>
          </a:p>
          <a:p>
            <a:pPr lvl="1"/>
            <a:r>
              <a:rPr lang="en-US" altLang="en-US" dirty="0">
                <a:ea typeface="ヒラギノ角ゴ Pro W3"/>
                <a:cs typeface="ヒラギノ角ゴ Pro W3"/>
              </a:rPr>
              <a:t>Businesses</a:t>
            </a:r>
            <a:endParaRPr lang="en-US" dirty="0"/>
          </a:p>
          <a:p>
            <a:pPr lvl="1"/>
            <a:r>
              <a:rPr lang="en-US" altLang="en-US" dirty="0">
                <a:ea typeface="ヒラギノ角ゴ Pro W3"/>
                <a:cs typeface="ヒラギノ角ゴ Pro W3"/>
              </a:rPr>
              <a:t>Individuals (through mutual funds)</a:t>
            </a:r>
            <a:endParaRPr lang="en-US" dirty="0"/>
          </a:p>
          <a:p>
            <a:r>
              <a:rPr lang="en-US" altLang="en-US" dirty="0">
                <a:ea typeface="ヒラギノ角ゴ Pro W3"/>
                <a:cs typeface="ヒラギノ角ゴ Pro W3"/>
              </a:rPr>
              <a:t>Money Market Instruments</a:t>
            </a:r>
          </a:p>
          <a:p>
            <a:pPr lvl="1"/>
            <a:r>
              <a:rPr lang="en-US" altLang="en-US" dirty="0">
                <a:ea typeface="ヒラギノ角ゴ Pro W3"/>
                <a:cs typeface="ヒラギノ角ゴ Pro W3"/>
              </a:rPr>
              <a:t>Include T-bills, fed funds, etc.</a:t>
            </a:r>
            <a:endParaRPr lang="en-US" dirty="0"/>
          </a:p>
        </p:txBody>
      </p:sp>
    </p:spTree>
    <p:extLst>
      <p:ext uri="{BB962C8B-B14F-4D97-AF65-F5344CB8AC3E}">
        <p14:creationId xmlns:p14="http://schemas.microsoft.com/office/powerpoint/2010/main" val="21005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2B9D-879B-487B-9FEE-9E1AC34F3B7F}"/>
              </a:ext>
            </a:extLst>
          </p:cNvPr>
          <p:cNvSpPr>
            <a:spLocks noGrp="1"/>
          </p:cNvSpPr>
          <p:nvPr>
            <p:ph type="title"/>
          </p:nvPr>
        </p:nvSpPr>
        <p:spPr/>
        <p:txBody>
          <a:bodyPr/>
          <a:lstStyle/>
          <a:p>
            <a:r>
              <a:rPr lang="en-US" altLang="en-US" dirty="0">
                <a:ea typeface="ヒラギノ角ゴ Pro W3"/>
                <a:cs typeface="ヒラギノ角ゴ Pro W3"/>
              </a:rPr>
              <a:t>Chapter Summary </a:t>
            </a:r>
            <a:r>
              <a:rPr lang="en-US" altLang="en-US" sz="2000" b="0" dirty="0">
                <a:ea typeface="ヒラギノ角ゴ Pro W3"/>
                <a:cs typeface="ヒラギノ角ゴ Pro W3"/>
              </a:rPr>
              <a:t>(cont.)</a:t>
            </a:r>
            <a:endParaRPr lang="en-US" dirty="0"/>
          </a:p>
        </p:txBody>
      </p:sp>
      <p:sp>
        <p:nvSpPr>
          <p:cNvPr id="3" name="Content Placeholder 2">
            <a:extLst>
              <a:ext uri="{FF2B5EF4-FFF2-40B4-BE49-F238E27FC236}">
                <a16:creationId xmlns:a16="http://schemas.microsoft.com/office/drawing/2014/main" id="{0845B9CB-C538-4F2F-9EA5-D77D54241122}"/>
              </a:ext>
            </a:extLst>
          </p:cNvPr>
          <p:cNvSpPr>
            <a:spLocks noGrp="1"/>
          </p:cNvSpPr>
          <p:nvPr>
            <p:ph sz="quarter" idx="13"/>
          </p:nvPr>
        </p:nvSpPr>
        <p:spPr/>
        <p:txBody>
          <a:bodyPr/>
          <a:lstStyle/>
          <a:p>
            <a:r>
              <a:rPr lang="en-US" altLang="en-US" dirty="0">
                <a:ea typeface="ヒラギノ角ゴ Pro W3"/>
                <a:cs typeface="ヒラギノ角ゴ Pro W3"/>
              </a:rPr>
              <a:t>Comparing Money Market Securities</a:t>
            </a:r>
          </a:p>
          <a:p>
            <a:pPr lvl="1"/>
            <a:r>
              <a:rPr lang="en-US" altLang="en-US" dirty="0">
                <a:ea typeface="ヒラギノ角ゴ Pro W3"/>
                <a:cs typeface="ヒラギノ角ゴ Pro W3"/>
              </a:rPr>
              <a:t>Issuers range from the U</a:t>
            </a:r>
            <a:r>
              <a:rPr lang="en-US" altLang="en-US" sz="100" dirty="0">
                <a:ea typeface="ヒラギノ角ゴ Pro W3"/>
                <a:cs typeface="ヒラギノ角ゴ Pro W3"/>
              </a:rPr>
              <a:t> </a:t>
            </a:r>
            <a:r>
              <a:rPr lang="en-US" altLang="en-US" dirty="0">
                <a:ea typeface="ヒラギノ角ゴ Pro W3"/>
                <a:cs typeface="ヒラギノ角ゴ Pro W3"/>
              </a:rPr>
              <a:t>S government to banks to large corporations</a:t>
            </a:r>
          </a:p>
          <a:p>
            <a:pPr lvl="1"/>
            <a:r>
              <a:rPr lang="en-US" altLang="en-US" dirty="0">
                <a:ea typeface="ヒラギノ角ゴ Pro W3"/>
                <a:cs typeface="ヒラギノ角ゴ Pro W3"/>
              </a:rPr>
              <a:t>Mature in as little as 1 day to as long as 1 year</a:t>
            </a:r>
          </a:p>
          <a:p>
            <a:pPr lvl="1"/>
            <a:r>
              <a:rPr lang="en-US" altLang="en-US" dirty="0">
                <a:ea typeface="ヒラギノ角ゴ Pro W3"/>
                <a:cs typeface="ヒラギノ角ゴ Pro W3"/>
              </a:rPr>
              <a:t>The secondary market liquidity varies substantially</a:t>
            </a:r>
            <a:endParaRPr lang="en-US" dirty="0"/>
          </a:p>
        </p:txBody>
      </p:sp>
    </p:spTree>
    <p:extLst>
      <p:ext uri="{BB962C8B-B14F-4D97-AF65-F5344CB8AC3E}">
        <p14:creationId xmlns:p14="http://schemas.microsoft.com/office/powerpoint/2010/main" val="258813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C4DE-2847-4DA3-A88A-3D5492D03665}"/>
              </a:ext>
            </a:extLst>
          </p:cNvPr>
          <p:cNvSpPr>
            <a:spLocks noGrp="1"/>
          </p:cNvSpPr>
          <p:nvPr>
            <p:ph type="title"/>
          </p:nvPr>
        </p:nvSpPr>
        <p:spPr/>
        <p:txBody>
          <a:bodyPr/>
          <a:lstStyle/>
          <a:p>
            <a:r>
              <a:rPr lang="en-US" sz="3200" noProof="0" dirty="0"/>
              <a:t>The Money Markets Defined: Why Do We Need Money Markets?</a:t>
            </a:r>
          </a:p>
        </p:txBody>
      </p:sp>
      <p:sp>
        <p:nvSpPr>
          <p:cNvPr id="3" name="Content Placeholder 2">
            <a:extLst>
              <a:ext uri="{FF2B5EF4-FFF2-40B4-BE49-F238E27FC236}">
                <a16:creationId xmlns:a16="http://schemas.microsoft.com/office/drawing/2014/main" id="{BB051A73-A8F4-4244-8AD1-B1882BB338BF}"/>
              </a:ext>
            </a:extLst>
          </p:cNvPr>
          <p:cNvSpPr>
            <a:spLocks noGrp="1"/>
          </p:cNvSpPr>
          <p:nvPr>
            <p:ph sz="quarter" idx="13"/>
          </p:nvPr>
        </p:nvSpPr>
        <p:spPr/>
        <p:txBody>
          <a:bodyPr/>
          <a:lstStyle/>
          <a:p>
            <a:r>
              <a:rPr lang="en-US" altLang="en-US" dirty="0">
                <a:ea typeface="ヒラギノ角ゴ Pro W3"/>
                <a:cs typeface="ヒラギノ角ゴ Pro W3"/>
              </a:rPr>
              <a:t>The banking industry should handle the needs for short-term.</a:t>
            </a:r>
          </a:p>
          <a:p>
            <a:r>
              <a:rPr lang="en-US" altLang="en-US" dirty="0">
                <a:ea typeface="ヒラギノ角ゴ Pro W3"/>
                <a:cs typeface="ヒラギノ角ゴ Pro W3"/>
              </a:rPr>
              <a:t>Banks have an information advantage.</a:t>
            </a:r>
          </a:p>
          <a:p>
            <a:r>
              <a:rPr lang="en-US" altLang="en-US" dirty="0">
                <a:ea typeface="ヒラギノ角ゴ Pro W3"/>
                <a:cs typeface="ヒラギノ角ゴ Pro W3"/>
              </a:rPr>
              <a:t>Banks, however, are heavily regulated.</a:t>
            </a:r>
          </a:p>
          <a:p>
            <a:r>
              <a:rPr lang="en-US" altLang="en-US" dirty="0">
                <a:ea typeface="ヒラギノ角ゴ Pro W3"/>
                <a:cs typeface="ヒラギノ角ゴ Pro W3"/>
              </a:rPr>
              <a:t>Creates a distinct cost advantage for money markets over banks.</a:t>
            </a:r>
            <a:endParaRPr lang="en-US" dirty="0"/>
          </a:p>
        </p:txBody>
      </p:sp>
    </p:spTree>
    <p:extLst>
      <p:ext uri="{BB962C8B-B14F-4D97-AF65-F5344CB8AC3E}">
        <p14:creationId xmlns:p14="http://schemas.microsoft.com/office/powerpoint/2010/main" val="214693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3F61-5579-480E-BC2B-939BF570DC81}"/>
              </a:ext>
            </a:extLst>
          </p:cNvPr>
          <p:cNvSpPr>
            <a:spLocks noGrp="1"/>
          </p:cNvSpPr>
          <p:nvPr>
            <p:ph type="title"/>
          </p:nvPr>
        </p:nvSpPr>
        <p:spPr/>
        <p:txBody>
          <a:bodyPr/>
          <a:lstStyle/>
          <a:p>
            <a:r>
              <a:rPr lang="en-US" altLang="en-US" sz="3200" dirty="0">
                <a:ea typeface="ヒラギノ角ゴ Pro W3"/>
                <a:cs typeface="ヒラギノ角ゴ Pro W3"/>
              </a:rPr>
              <a:t>The Money Markets Defined: Cost Advantages</a:t>
            </a:r>
            <a:endParaRPr lang="en-US" dirty="0"/>
          </a:p>
        </p:txBody>
      </p:sp>
      <p:sp>
        <p:nvSpPr>
          <p:cNvPr id="3" name="Content Placeholder 2">
            <a:extLst>
              <a:ext uri="{FF2B5EF4-FFF2-40B4-BE49-F238E27FC236}">
                <a16:creationId xmlns:a16="http://schemas.microsoft.com/office/drawing/2014/main" id="{AF407E83-2EC9-461E-82B4-36D0C851CAA3}"/>
              </a:ext>
            </a:extLst>
          </p:cNvPr>
          <p:cNvSpPr>
            <a:spLocks noGrp="1"/>
          </p:cNvSpPr>
          <p:nvPr>
            <p:ph sz="quarter" idx="13"/>
          </p:nvPr>
        </p:nvSpPr>
        <p:spPr>
          <a:xfrm>
            <a:off x="90435" y="1312650"/>
            <a:ext cx="8922935" cy="4830573"/>
          </a:xfrm>
        </p:spPr>
        <p:txBody>
          <a:bodyPr/>
          <a:lstStyle/>
          <a:p>
            <a:r>
              <a:rPr lang="en-US" altLang="en-US" sz="2200" dirty="0">
                <a:ea typeface="ヒラギノ角ゴ Pro W3"/>
                <a:cs typeface="ヒラギノ角ゴ Pro W3"/>
              </a:rPr>
              <a:t>Reserve requirements create additional expense for banks that money markets do not have</a:t>
            </a:r>
          </a:p>
          <a:p>
            <a:r>
              <a:rPr lang="en-US" altLang="en-US" sz="2200" dirty="0">
                <a:ea typeface="ヒラギノ角ゴ Pro W3"/>
                <a:cs typeface="ヒラギノ角ゴ Pro W3"/>
              </a:rPr>
              <a:t>Regulations on the level of interest banks could offer depositors lead to a significant growth in money markets, especially in the 1970s and 1980s.</a:t>
            </a:r>
          </a:p>
          <a:p>
            <a:r>
              <a:rPr lang="en-US" altLang="en-US" sz="2200" dirty="0">
                <a:ea typeface="ヒラギノ角ゴ Pro W3"/>
                <a:cs typeface="ヒラギノ角ゴ Pro W3"/>
              </a:rPr>
              <a:t>When interest rates rose, depositors moved their money from banks to money markets.</a:t>
            </a:r>
          </a:p>
          <a:p>
            <a:r>
              <a:rPr lang="en-US" altLang="en-US" sz="2200" dirty="0">
                <a:ea typeface="ヒラギノ角ゴ Pro W3"/>
                <a:cs typeface="ヒラギノ角ゴ Pro W3"/>
              </a:rPr>
              <a:t>The cost structure of banks limits their competitiveness to situations where their informational advantages outweighs their regulatory costs.</a:t>
            </a:r>
          </a:p>
          <a:p>
            <a:r>
              <a:rPr lang="en-US" altLang="en-US" sz="2200" dirty="0">
                <a:ea typeface="ヒラギノ角ゴ Pro W3"/>
                <a:cs typeface="ヒラギノ角ゴ Pro W3"/>
              </a:rPr>
              <a:t>Limits on interest banks could offer was not relevant until the 1950s. In the decades that followed, the problem became apparent.</a:t>
            </a:r>
            <a:endParaRPr lang="en-US" sz="2200" dirty="0"/>
          </a:p>
          <a:p>
            <a:endParaRPr lang="en-US" sz="2200" dirty="0"/>
          </a:p>
        </p:txBody>
      </p:sp>
    </p:spTree>
    <p:extLst>
      <p:ext uri="{BB962C8B-B14F-4D97-AF65-F5344CB8AC3E}">
        <p14:creationId xmlns:p14="http://schemas.microsoft.com/office/powerpoint/2010/main" val="123224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A4B6-6E9A-49EE-BF5A-985241A4431F}"/>
              </a:ext>
            </a:extLst>
          </p:cNvPr>
          <p:cNvSpPr>
            <a:spLocks noGrp="1"/>
          </p:cNvSpPr>
          <p:nvPr>
            <p:ph type="title"/>
          </p:nvPr>
        </p:nvSpPr>
        <p:spPr>
          <a:xfrm>
            <a:off x="457200" y="59377"/>
            <a:ext cx="8229600" cy="1253274"/>
          </a:xfrm>
        </p:spPr>
        <p:txBody>
          <a:bodyPr/>
          <a:lstStyle/>
          <a:p>
            <a:r>
              <a:rPr lang="en-US" sz="2400" noProof="0" dirty="0"/>
              <a:t>Figure 1 Three-Month Treasury Bill Rate and Ceiling Rate on Savings Deposits at Commercial Banks, 1933 to 1986</a:t>
            </a:r>
          </a:p>
        </p:txBody>
      </p:sp>
      <p:pic>
        <p:nvPicPr>
          <p:cNvPr id="14" name="Content Placeholder 13" descr="A line graph shows three-month treasury bill rate and ceiling rate on savings deposits at commercial banks from 19 33 to 19 86. For long description in Notes pane, press F6.">
            <a:extLst>
              <a:ext uri="{FF2B5EF4-FFF2-40B4-BE49-F238E27FC236}">
                <a16:creationId xmlns:a16="http://schemas.microsoft.com/office/drawing/2014/main" id="{1D96E874-ECDB-4F9F-995B-40F4640C1984}"/>
              </a:ext>
            </a:extLst>
          </p:cNvPr>
          <p:cNvPicPr>
            <a:picLocks noGrp="1" noChangeAspect="1"/>
          </p:cNvPicPr>
          <p:nvPr>
            <p:ph sz="quarter" idx="13"/>
          </p:nvPr>
        </p:nvPicPr>
        <p:blipFill>
          <a:blip r:embed="rId3"/>
          <a:stretch>
            <a:fillRect/>
          </a:stretch>
        </p:blipFill>
        <p:spPr>
          <a:xfrm>
            <a:off x="1257572" y="1579937"/>
            <a:ext cx="6628855" cy="3947521"/>
          </a:xfrm>
        </p:spPr>
      </p:pic>
      <p:sp>
        <p:nvSpPr>
          <p:cNvPr id="8" name="Content Placeholder 7">
            <a:extLst>
              <a:ext uri="{FF2B5EF4-FFF2-40B4-BE49-F238E27FC236}">
                <a16:creationId xmlns:a16="http://schemas.microsoft.com/office/drawing/2014/main" id="{BD9D3E97-6ADA-4747-86C2-59C904B2B756}"/>
              </a:ext>
            </a:extLst>
          </p:cNvPr>
          <p:cNvSpPr>
            <a:spLocks noGrp="1"/>
          </p:cNvSpPr>
          <p:nvPr>
            <p:ph sz="quarter" idx="14"/>
          </p:nvPr>
        </p:nvSpPr>
        <p:spPr>
          <a:xfrm>
            <a:off x="457200" y="5818551"/>
            <a:ext cx="1066800" cy="332868"/>
          </a:xfrm>
        </p:spPr>
        <p:txBody>
          <a:bodyPr/>
          <a:lstStyle/>
          <a:p>
            <a:pPr marL="432" indent="0">
              <a:buNone/>
            </a:pPr>
            <a:r>
              <a:rPr lang="en-US" b="1" noProof="0" dirty="0"/>
              <a:t>Source:</a:t>
            </a:r>
          </a:p>
        </p:txBody>
      </p:sp>
      <p:sp>
        <p:nvSpPr>
          <p:cNvPr id="10" name="Text Placeholder 9">
            <a:extLst>
              <a:ext uri="{FF2B5EF4-FFF2-40B4-BE49-F238E27FC236}">
                <a16:creationId xmlns:a16="http://schemas.microsoft.com/office/drawing/2014/main" id="{B5C1289F-CFE5-43A9-89C7-0D6D0E121A59}"/>
              </a:ext>
            </a:extLst>
          </p:cNvPr>
          <p:cNvSpPr>
            <a:spLocks noGrp="1"/>
          </p:cNvSpPr>
          <p:nvPr>
            <p:ph type="body" sz="quarter" idx="15"/>
          </p:nvPr>
        </p:nvSpPr>
        <p:spPr>
          <a:xfrm>
            <a:off x="1578097" y="5812951"/>
            <a:ext cx="3757355" cy="332868"/>
          </a:xfrm>
        </p:spPr>
        <p:txBody>
          <a:bodyPr/>
          <a:lstStyle/>
          <a:p>
            <a:r>
              <a:rPr lang="en-US" noProof="0" dirty="0">
                <a:hlinkClick r:id="rId4" tooltip="www.stlouisfed.org/default.cfm."/>
              </a:rPr>
              <a:t>http://www.stlouisfed.org/default.cfm</a:t>
            </a:r>
            <a:endParaRPr lang="en-US" noProof="0" dirty="0"/>
          </a:p>
        </p:txBody>
      </p:sp>
      <p:sp>
        <p:nvSpPr>
          <p:cNvPr id="12" name="Content Placeholder 11">
            <a:extLst>
              <a:ext uri="{FF2B5EF4-FFF2-40B4-BE49-F238E27FC236}">
                <a16:creationId xmlns:a16="http://schemas.microsoft.com/office/drawing/2014/main" id="{69C9E554-D331-4FBF-819E-31DEB12D5F53}"/>
              </a:ext>
            </a:extLst>
          </p:cNvPr>
          <p:cNvSpPr>
            <a:spLocks noGrp="1"/>
          </p:cNvSpPr>
          <p:nvPr>
            <p:ph sz="quarter" idx="16"/>
          </p:nvPr>
        </p:nvSpPr>
        <p:spPr>
          <a:xfrm>
            <a:off x="5418578" y="5804037"/>
            <a:ext cx="341086" cy="332868"/>
          </a:xfrm>
        </p:spPr>
        <p:txBody>
          <a:bodyPr/>
          <a:lstStyle/>
          <a:p>
            <a:r>
              <a:rPr lang="en-US" sz="100" dirty="0"/>
              <a:t> </a:t>
            </a:r>
            <a:r>
              <a:rPr lang="en-US" dirty="0"/>
              <a:t> .</a:t>
            </a:r>
            <a:endParaRPr lang="en-IN" dirty="0"/>
          </a:p>
        </p:txBody>
      </p:sp>
    </p:spTree>
    <p:extLst>
      <p:ext uri="{BB962C8B-B14F-4D97-AF65-F5344CB8AC3E}">
        <p14:creationId xmlns:p14="http://schemas.microsoft.com/office/powerpoint/2010/main" val="239650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30CD-831E-4DDD-90D6-8FA999D5925F}"/>
              </a:ext>
            </a:extLst>
          </p:cNvPr>
          <p:cNvSpPr>
            <a:spLocks noGrp="1"/>
          </p:cNvSpPr>
          <p:nvPr>
            <p:ph type="title"/>
          </p:nvPr>
        </p:nvSpPr>
        <p:spPr/>
        <p:txBody>
          <a:bodyPr/>
          <a:lstStyle/>
          <a:p>
            <a:r>
              <a:rPr lang="en-US" altLang="en-US" dirty="0">
                <a:ea typeface="ヒラギノ角ゴ Pro W3"/>
                <a:cs typeface="ヒラギノ角ゴ Pro W3"/>
              </a:rPr>
              <a:t>The Purpose of Money Markets </a:t>
            </a:r>
            <a:endParaRPr lang="en-US" dirty="0"/>
          </a:p>
        </p:txBody>
      </p:sp>
      <p:sp>
        <p:nvSpPr>
          <p:cNvPr id="3" name="Content Placeholder 2">
            <a:extLst>
              <a:ext uri="{FF2B5EF4-FFF2-40B4-BE49-F238E27FC236}">
                <a16:creationId xmlns:a16="http://schemas.microsoft.com/office/drawing/2014/main" id="{4CF88743-F512-4CE9-A83B-1E0D0751ABD9}"/>
              </a:ext>
            </a:extLst>
          </p:cNvPr>
          <p:cNvSpPr>
            <a:spLocks noGrp="1"/>
          </p:cNvSpPr>
          <p:nvPr>
            <p:ph sz="quarter" idx="13"/>
          </p:nvPr>
        </p:nvSpPr>
        <p:spPr/>
        <p:txBody>
          <a:bodyPr/>
          <a:lstStyle/>
          <a:p>
            <a:r>
              <a:rPr lang="en-US" altLang="en-US" dirty="0">
                <a:ea typeface="ヒラギノ角ゴ Pro W3"/>
                <a:cs typeface="ヒラギノ角ゴ Pro W3"/>
              </a:rPr>
              <a:t>Investors in Money Market: Provides a place for warehousing surplus funds for short periods of time</a:t>
            </a:r>
          </a:p>
          <a:p>
            <a:r>
              <a:rPr lang="en-US" altLang="en-US" dirty="0">
                <a:ea typeface="ヒラギノ角ゴ Pro W3"/>
                <a:cs typeface="ヒラギノ角ゴ Pro W3"/>
              </a:rPr>
              <a:t>Borrowers from money market provide low-cost source of temporary funds</a:t>
            </a:r>
          </a:p>
          <a:p>
            <a:r>
              <a:rPr lang="en-US" altLang="en-US" dirty="0">
                <a:ea typeface="ヒラギノ角ゴ Pro W3"/>
                <a:cs typeface="ヒラギノ角ゴ Pro W3"/>
              </a:rPr>
              <a:t>Corporations and U.S. government use these markets because the timing of cash inflows and outflows are not well synchronized.</a:t>
            </a:r>
          </a:p>
          <a:p>
            <a:r>
              <a:rPr lang="en-US" altLang="en-US" dirty="0">
                <a:ea typeface="ヒラギノ角ゴ Pro W3"/>
                <a:cs typeface="ヒラギノ角ゴ Pro W3"/>
              </a:rPr>
              <a:t>Money markets provide a way to solve these cash-timing problems.</a:t>
            </a:r>
            <a:endParaRPr lang="en-US" dirty="0"/>
          </a:p>
          <a:p>
            <a:endParaRPr lang="en-US" dirty="0"/>
          </a:p>
        </p:txBody>
      </p:sp>
    </p:spTree>
    <p:extLst>
      <p:ext uri="{BB962C8B-B14F-4D97-AF65-F5344CB8AC3E}">
        <p14:creationId xmlns:p14="http://schemas.microsoft.com/office/powerpoint/2010/main" val="263268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6DE-1707-4698-BB30-900322338F6C}"/>
              </a:ext>
            </a:extLst>
          </p:cNvPr>
          <p:cNvSpPr>
            <a:spLocks noGrp="1"/>
          </p:cNvSpPr>
          <p:nvPr>
            <p:ph type="title"/>
          </p:nvPr>
        </p:nvSpPr>
        <p:spPr>
          <a:xfrm>
            <a:off x="457200" y="215371"/>
            <a:ext cx="8450826" cy="1097279"/>
          </a:xfrm>
        </p:spPr>
        <p:txBody>
          <a:bodyPr/>
          <a:lstStyle/>
          <a:p>
            <a:r>
              <a:rPr lang="en-US" sz="3200" noProof="0" dirty="0"/>
              <a:t>Table 2 Money Market Participants </a:t>
            </a:r>
            <a:endParaRPr lang="en-US" sz="2000" b="0" noProof="0" dirty="0"/>
          </a:p>
        </p:txBody>
      </p:sp>
      <p:graphicFrame>
        <p:nvGraphicFramePr>
          <p:cNvPr id="4" name="Table 4">
            <a:extLst>
              <a:ext uri="{FF2B5EF4-FFF2-40B4-BE49-F238E27FC236}">
                <a16:creationId xmlns:a16="http://schemas.microsoft.com/office/drawing/2014/main" id="{4A78C0AE-970B-49E4-A7E8-D019C41D6731}"/>
              </a:ext>
            </a:extLst>
          </p:cNvPr>
          <p:cNvGraphicFramePr>
            <a:graphicFrameLocks noGrp="1"/>
          </p:cNvGraphicFramePr>
          <p:nvPr>
            <p:ph sz="quarter" idx="13"/>
            <p:extLst>
              <p:ext uri="{D42A27DB-BD31-4B8C-83A1-F6EECF244321}">
                <p14:modId xmlns:p14="http://schemas.microsoft.com/office/powerpoint/2010/main" val="3389655527"/>
              </p:ext>
            </p:extLst>
          </p:nvPr>
        </p:nvGraphicFramePr>
        <p:xfrm>
          <a:off x="862780" y="1825661"/>
          <a:ext cx="7639665" cy="3114076"/>
        </p:xfrm>
        <a:graphic>
          <a:graphicData uri="http://schemas.openxmlformats.org/drawingml/2006/table">
            <a:tbl>
              <a:tblPr firstRow="1" bandRow="1">
                <a:tableStyleId>{40F9630F-82C1-40B7-BC3A-925EFCFF5E92}</a:tableStyleId>
              </a:tblPr>
              <a:tblGrid>
                <a:gridCol w="3025746">
                  <a:extLst>
                    <a:ext uri="{9D8B030D-6E8A-4147-A177-3AD203B41FA5}">
                      <a16:colId xmlns:a16="http://schemas.microsoft.com/office/drawing/2014/main" val="1682800184"/>
                    </a:ext>
                  </a:extLst>
                </a:gridCol>
                <a:gridCol w="4613919">
                  <a:extLst>
                    <a:ext uri="{9D8B030D-6E8A-4147-A177-3AD203B41FA5}">
                      <a16:colId xmlns:a16="http://schemas.microsoft.com/office/drawing/2014/main" val="3632427004"/>
                    </a:ext>
                  </a:extLst>
                </a:gridCol>
              </a:tblGrid>
              <a:tr h="370840">
                <a:tc>
                  <a:txBody>
                    <a:bodyPr/>
                    <a:lstStyle/>
                    <a:p>
                      <a:r>
                        <a:rPr lang="en-US" sz="1800" b="1" dirty="0">
                          <a:latin typeface="+mn-lt"/>
                        </a:rPr>
                        <a:t>Participant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latin typeface="+mn-lt"/>
                        </a:rPr>
                        <a:t>Role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982524"/>
                  </a:ext>
                </a:extLst>
              </a:tr>
              <a:tr h="370840">
                <a:tc>
                  <a:txBody>
                    <a:bodyPr/>
                    <a:lstStyle/>
                    <a:p>
                      <a:r>
                        <a:rPr lang="en-US" sz="1800" u="none" strike="noStrike" kern="1200" baseline="0" dirty="0">
                          <a:latin typeface="+mn-lt"/>
                        </a:rPr>
                        <a:t>U.S. Treasury Department</a:t>
                      </a:r>
                      <a:endParaRPr lang="en-US" sz="1800" dirty="0">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Sells U.S. Treasury securities to fund the national debt</a:t>
                      </a:r>
                      <a:endParaRPr lang="en-US" sz="1800" dirty="0">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988051"/>
                  </a:ext>
                </a:extLst>
              </a:tr>
              <a:tr h="370840">
                <a:tc>
                  <a:txBody>
                    <a:bodyPr/>
                    <a:lstStyle/>
                    <a:p>
                      <a:r>
                        <a:rPr lang="en-US" sz="1800" u="none" strike="noStrike" kern="1200" baseline="0" dirty="0">
                          <a:latin typeface="+mn-lt"/>
                        </a:rPr>
                        <a:t>Federal Reserve System</a:t>
                      </a:r>
                      <a:endParaRPr lang="en-US" sz="1800" dirty="0">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Buys and sells U.S. Treasury securities as its primary method of controlling interest rates</a:t>
                      </a:r>
                      <a:endParaRPr lang="en-US" sz="1800" dirty="0">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466476"/>
                  </a:ext>
                </a:extLst>
              </a:tr>
              <a:tr h="370840">
                <a:tc>
                  <a:txBody>
                    <a:bodyPr/>
                    <a:lstStyle/>
                    <a:p>
                      <a:r>
                        <a:rPr lang="en-US" sz="1800" u="none" strike="noStrike" kern="1200" baseline="0" dirty="0">
                          <a:latin typeface="+mn-lt"/>
                        </a:rPr>
                        <a:t>Commercial banks</a:t>
                      </a:r>
                      <a:endParaRPr lang="en-US" sz="1800" dirty="0">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latin typeface="+mn-lt"/>
                        </a:rPr>
                        <a:t>Buy U.S. Treasury securities; sell certificates of deposit and make short-term loans; offer individual investors accounts that invest in money market securities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1579393"/>
                  </a:ext>
                </a:extLst>
              </a:tr>
            </a:tbl>
          </a:graphicData>
        </a:graphic>
      </p:graphicFrame>
    </p:spTree>
    <p:extLst>
      <p:ext uri="{BB962C8B-B14F-4D97-AF65-F5344CB8AC3E}">
        <p14:creationId xmlns:p14="http://schemas.microsoft.com/office/powerpoint/2010/main" val="348810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D6DE-1707-4698-BB30-900322338F6C}"/>
              </a:ext>
            </a:extLst>
          </p:cNvPr>
          <p:cNvSpPr>
            <a:spLocks noGrp="1"/>
          </p:cNvSpPr>
          <p:nvPr>
            <p:ph type="title"/>
          </p:nvPr>
        </p:nvSpPr>
        <p:spPr>
          <a:xfrm>
            <a:off x="457200" y="215371"/>
            <a:ext cx="8450826" cy="1097279"/>
          </a:xfrm>
        </p:spPr>
        <p:txBody>
          <a:bodyPr/>
          <a:lstStyle/>
          <a:p>
            <a:r>
              <a:rPr lang="en-US" sz="3200" noProof="0" dirty="0"/>
              <a:t>Table 11.2 Money Market Participants </a:t>
            </a:r>
            <a:endParaRPr lang="en-US" sz="2000" b="0" noProof="0" dirty="0"/>
          </a:p>
        </p:txBody>
      </p:sp>
      <p:graphicFrame>
        <p:nvGraphicFramePr>
          <p:cNvPr id="4" name="Table 4">
            <a:extLst>
              <a:ext uri="{FF2B5EF4-FFF2-40B4-BE49-F238E27FC236}">
                <a16:creationId xmlns:a16="http://schemas.microsoft.com/office/drawing/2014/main" id="{4A78C0AE-970B-49E4-A7E8-D019C41D6731}"/>
              </a:ext>
            </a:extLst>
          </p:cNvPr>
          <p:cNvGraphicFramePr>
            <a:graphicFrameLocks noGrp="1"/>
          </p:cNvGraphicFramePr>
          <p:nvPr>
            <p:ph sz="quarter" idx="13"/>
            <p:extLst>
              <p:ext uri="{D42A27DB-BD31-4B8C-83A1-F6EECF244321}">
                <p14:modId xmlns:p14="http://schemas.microsoft.com/office/powerpoint/2010/main" val="2014432373"/>
              </p:ext>
            </p:extLst>
          </p:nvPr>
        </p:nvGraphicFramePr>
        <p:xfrm>
          <a:off x="862780" y="1825661"/>
          <a:ext cx="7639665" cy="3479832"/>
        </p:xfrm>
        <a:graphic>
          <a:graphicData uri="http://schemas.openxmlformats.org/drawingml/2006/table">
            <a:tbl>
              <a:tblPr firstRow="1" bandRow="1">
                <a:tableStyleId>{40F9630F-82C1-40B7-BC3A-925EFCFF5E92}</a:tableStyleId>
              </a:tblPr>
              <a:tblGrid>
                <a:gridCol w="3025746">
                  <a:extLst>
                    <a:ext uri="{9D8B030D-6E8A-4147-A177-3AD203B41FA5}">
                      <a16:colId xmlns:a16="http://schemas.microsoft.com/office/drawing/2014/main" val="1682800184"/>
                    </a:ext>
                  </a:extLst>
                </a:gridCol>
                <a:gridCol w="4613919">
                  <a:extLst>
                    <a:ext uri="{9D8B030D-6E8A-4147-A177-3AD203B41FA5}">
                      <a16:colId xmlns:a16="http://schemas.microsoft.com/office/drawing/2014/main" val="3632427004"/>
                    </a:ext>
                  </a:extLst>
                </a:gridCol>
              </a:tblGrid>
              <a:tr h="370840">
                <a:tc>
                  <a:txBody>
                    <a:bodyPr/>
                    <a:lstStyle/>
                    <a:p>
                      <a:r>
                        <a:rPr lang="en-US" sz="1800" b="1" dirty="0">
                          <a:latin typeface="+mn-lt"/>
                        </a:rPr>
                        <a:t>Participant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latin typeface="+mn-lt"/>
                        </a:rPr>
                        <a:t>Role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982524"/>
                  </a:ext>
                </a:extLst>
              </a:tr>
              <a:tr h="370840">
                <a:tc>
                  <a:txBody>
                    <a:bodyPr/>
                    <a:lstStyle/>
                    <a:p>
                      <a:r>
                        <a:rPr lang="en-US" sz="1800" b="0" i="0" u="none" strike="noStrike" kern="1200" baseline="0" dirty="0">
                          <a:solidFill>
                            <a:schemeClr val="dk1"/>
                          </a:solidFill>
                          <a:latin typeface="+mn-lt"/>
                          <a:ea typeface="+mn-ea"/>
                          <a:cs typeface="+mn-cs"/>
                        </a:rPr>
                        <a:t>Businesses</a:t>
                      </a:r>
                      <a:endParaRPr lang="en-US" sz="1800" dirty="0">
                        <a:latin typeface="+mn-lt"/>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Buy and sell various short-term securities as a regular part of their cash management</a:t>
                      </a:r>
                      <a:endParaRPr lang="en-US" sz="1800" dirty="0">
                        <a:latin typeface="+mn-lt"/>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988051"/>
                  </a:ext>
                </a:extLst>
              </a:tr>
              <a:tr h="370840">
                <a:tc>
                  <a:txBody>
                    <a:bodyPr/>
                    <a:lstStyle/>
                    <a:p>
                      <a:r>
                        <a:rPr lang="en-US" sz="1800" b="0" i="0" u="none" strike="noStrike" kern="1200" baseline="0" dirty="0">
                          <a:solidFill>
                            <a:schemeClr val="dk1"/>
                          </a:solidFill>
                          <a:latin typeface="+mn-lt"/>
                          <a:ea typeface="+mn-ea"/>
                          <a:cs typeface="+mn-cs"/>
                        </a:rPr>
                        <a:t>Investment companies (brokerage firms)</a:t>
                      </a:r>
                      <a:endParaRPr lang="en-US" sz="1800" dirty="0">
                        <a:latin typeface="+mn-lt"/>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Trade on behalf of commercial accounts</a:t>
                      </a:r>
                      <a:endParaRPr lang="en-US" sz="1800" dirty="0">
                        <a:latin typeface="+mn-lt"/>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466476"/>
                  </a:ext>
                </a:extLst>
              </a:tr>
              <a:tr h="370840">
                <a:tc>
                  <a:txBody>
                    <a:bodyPr/>
                    <a:lstStyle/>
                    <a:p>
                      <a:r>
                        <a:rPr lang="en-US" sz="1800" b="0" i="0" u="none" strike="noStrike" kern="1200" baseline="0" dirty="0">
                          <a:solidFill>
                            <a:schemeClr val="dk1"/>
                          </a:solidFill>
                          <a:latin typeface="+mn-lt"/>
                          <a:ea typeface="+mn-ea"/>
                          <a:cs typeface="+mn-cs"/>
                        </a:rPr>
                        <a:t>Finance companies (commercial leasing companies)</a:t>
                      </a:r>
                      <a:endParaRPr lang="en-US" sz="1800" dirty="0">
                        <a:latin typeface="+mn-lt"/>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Lend funds to individuals</a:t>
                      </a:r>
                      <a:endParaRPr lang="en-US" sz="1800" dirty="0">
                        <a:latin typeface="+mn-lt"/>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1579393"/>
                  </a:ext>
                </a:extLst>
              </a:tr>
              <a:tr h="370840">
                <a:tc>
                  <a:txBody>
                    <a:bodyPr/>
                    <a:lstStyle/>
                    <a:p>
                      <a:r>
                        <a:rPr lang="en-US" sz="1800" b="0" i="0" u="none" strike="noStrike" kern="1200" baseline="0" dirty="0">
                          <a:solidFill>
                            <a:schemeClr val="dk1"/>
                          </a:solidFill>
                          <a:latin typeface="+mn-lt"/>
                          <a:ea typeface="+mn-ea"/>
                          <a:cs typeface="+mn-cs"/>
                        </a:rPr>
                        <a:t>Insurance companies (property and casualty insurance companies)</a:t>
                      </a:r>
                      <a:endParaRPr lang="en-US" sz="1800" dirty="0">
                        <a:latin typeface="+mn-lt"/>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Maintain liquidity needed to meet unexpected demands</a:t>
                      </a:r>
                      <a:endParaRPr lang="en-US" sz="1800" dirty="0">
                        <a:latin typeface="+mn-lt"/>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288082"/>
                  </a:ext>
                </a:extLst>
              </a:tr>
            </a:tbl>
          </a:graphicData>
        </a:graphic>
      </p:graphicFrame>
    </p:spTree>
    <p:extLst>
      <p:ext uri="{BB962C8B-B14F-4D97-AF65-F5344CB8AC3E}">
        <p14:creationId xmlns:p14="http://schemas.microsoft.com/office/powerpoint/2010/main" val="601838709"/>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3" ma:contentTypeDescription="Create a new document." ma:contentTypeScope="" ma:versionID="0393889cf394bad1b20cde57c6bb7eb5">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Props1.xml><?xml version="1.0" encoding="utf-8"?>
<ds:datastoreItem xmlns:ds="http://schemas.openxmlformats.org/officeDocument/2006/customXml" ds:itemID="{BA9E1303-C481-4D2A-B2AB-54917C9A2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0D4579-8AC6-4018-BC6E-9227C9FEA55D}">
  <ds:schemaRefs>
    <ds:schemaRef ds:uri="http://schemas.microsoft.com/sharepoint/v3/contenttype/forms"/>
  </ds:schemaRefs>
</ds:datastoreItem>
</file>

<file path=customXml/itemProps3.xml><?xml version="1.0" encoding="utf-8"?>
<ds:datastoreItem xmlns:ds="http://schemas.openxmlformats.org/officeDocument/2006/customXml" ds:itemID="{1D9AC7C9-3BA7-4543-8C67-675F1AB34B8A}">
  <ds:schemaRefs>
    <ds:schemaRef ds:uri="http://schemas.microsoft.com/office/2006/metadata/properties"/>
    <ds:schemaRef ds:uri="http://schemas.microsoft.com/office/infopath/2007/PartnerControls"/>
    <ds:schemaRef ds:uri="7c1bd8dc-4e40-424f-a15f-9ffcd522197f"/>
    <ds:schemaRef ds:uri="6125ffc9-2c56-435e-8267-1393444907b2"/>
  </ds:schemaRefs>
</ds:datastoreItem>
</file>

<file path=docProps/app.xml><?xml version="1.0" encoding="utf-8"?>
<Properties xmlns="http://schemas.openxmlformats.org/officeDocument/2006/extended-properties" xmlns:vt="http://schemas.openxmlformats.org/officeDocument/2006/docPropsVTypes">
  <TotalTime>148562</TotalTime>
  <Words>3683</Words>
  <Application>Microsoft Office PowerPoint</Application>
  <PresentationFormat>On-screen Show (4:3)</PresentationFormat>
  <Paragraphs>279</Paragraphs>
  <Slides>39</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Times New Roman</vt:lpstr>
      <vt:lpstr>Arial</vt:lpstr>
      <vt:lpstr>Calibri</vt:lpstr>
      <vt:lpstr>Verdana</vt:lpstr>
      <vt:lpstr>Noto Sans Symbols</vt:lpstr>
      <vt:lpstr>USHE</vt:lpstr>
      <vt:lpstr>USHE_slide options</vt:lpstr>
      <vt:lpstr>Equation</vt:lpstr>
      <vt:lpstr>Lecture 5: The Money Markets</vt:lpstr>
      <vt:lpstr>Overview</vt:lpstr>
      <vt:lpstr>The Money Markets Defined</vt:lpstr>
      <vt:lpstr>The Money Markets Defined: Why Do We Need Money Markets?</vt:lpstr>
      <vt:lpstr>The Money Markets Defined: Cost Advantages</vt:lpstr>
      <vt:lpstr>Figure 1 Three-Month Treasury Bill Rate and Ceiling Rate on Savings Deposits at Commercial Banks, 1933 to 1986</vt:lpstr>
      <vt:lpstr>The Purpose of Money Markets </vt:lpstr>
      <vt:lpstr>Table 2 Money Market Participants </vt:lpstr>
      <vt:lpstr>Table 11.2 Money Market Participants </vt:lpstr>
      <vt:lpstr>Table 11.2 Money Market Participants </vt:lpstr>
      <vt:lpstr>Money Market Instruments</vt:lpstr>
      <vt:lpstr>Money Market Instruments: Treasury Bills</vt:lpstr>
      <vt:lpstr>Money Market Instruments: Treasury Bills Discounting Example (1 of 2)</vt:lpstr>
      <vt:lpstr>Money Market Instruments: Treasury Bills Discounting Example (2 of 2)</vt:lpstr>
      <vt:lpstr>Money Market Instruments: Treasury Bill Auctions</vt:lpstr>
      <vt:lpstr>Money Market Instruments: Treasury Bill Auctions Example</vt:lpstr>
      <vt:lpstr>Money Market Instruments: Treasury Bill Auctions Example (2 of 2)</vt:lpstr>
      <vt:lpstr>Figure 2 Treasury Bill Interest Rate and the Inflation Rate, January 1973–January 2016</vt:lpstr>
      <vt:lpstr>Money Market Instruments: Federal Funds</vt:lpstr>
      <vt:lpstr>Money Market Instruments: Fed Funds Rates</vt:lpstr>
      <vt:lpstr>Figure 11.3 Federal Funds and Treasury Bill Interest Rates, January 1990–April 2016</vt:lpstr>
      <vt:lpstr>Money Market Instruments: Repurchase Agreements </vt:lpstr>
      <vt:lpstr>Money Market Instruments: Negotiable Certificates of Deposit</vt:lpstr>
      <vt:lpstr>Money Market Instruments: Commercial Paper </vt:lpstr>
      <vt:lpstr>Figure 11.4 Return on Commercial Paper and the Prime Rate, 1990–April 2016</vt:lpstr>
      <vt:lpstr>Money Market Instruments: Commercial Paper (3 of 4)</vt:lpstr>
      <vt:lpstr>Figure 11.5 Volume of Commercial Paper Outstanding</vt:lpstr>
      <vt:lpstr>Money Market Instruments: Banker’ s Acceptances </vt:lpstr>
      <vt:lpstr>Money Market Instruments: Banker’ s Acceptances Advantages</vt:lpstr>
      <vt:lpstr>Money Market Instruments: Banker’ s Acceptances </vt:lpstr>
      <vt:lpstr>Money Market Instruments: Eurodollars </vt:lpstr>
      <vt:lpstr>Money Market Instruments: Eurodollars Rates</vt:lpstr>
      <vt:lpstr>Global: Birth of the Eurodollar</vt:lpstr>
      <vt:lpstr>Figure 6 Interest Rates on Money Market Securities, 1990–2016</vt:lpstr>
      <vt:lpstr>Comparing Money Market Securities</vt:lpstr>
      <vt:lpstr>Table 11.4 Money Market Securities and Their Markets</vt:lpstr>
      <vt:lpstr>Chapter Summary </vt:lpstr>
      <vt:lpstr>Chapter Summary (cont.)</vt:lpstr>
      <vt:lpstr>Chapter Summary (cont.)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The Money Markets</dc:title>
  <dc:subject>Business and Finance</dc:subject>
  <dc:creator>Mishkin/Eakins</dc:creator>
  <cp:keywords>Financial Markets and Institutions</cp:keywords>
  <dc:description>This presentation contains the hyperlinks; Long description alt-text is inserted in the notes pane.</dc:description>
  <cp:lastModifiedBy>Khelifa Mazouz</cp:lastModifiedBy>
  <cp:revision>1769</cp:revision>
  <dcterms:modified xsi:type="dcterms:W3CDTF">2023-10-13T14:10:56Z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7068500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