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61" r:id="rId4"/>
    <p:sldId id="293" r:id="rId5"/>
    <p:sldId id="262" r:id="rId6"/>
    <p:sldId id="258" r:id="rId7"/>
    <p:sldId id="294" r:id="rId8"/>
    <p:sldId id="264" r:id="rId9"/>
    <p:sldId id="265" r:id="rId10"/>
    <p:sldId id="263" r:id="rId11"/>
    <p:sldId id="272" r:id="rId12"/>
    <p:sldId id="269" r:id="rId13"/>
    <p:sldId id="270" r:id="rId14"/>
    <p:sldId id="27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D579"/>
    <a:srgbClr val="929000"/>
    <a:srgbClr val="EBEBEB"/>
    <a:srgbClr val="942093"/>
    <a:srgbClr val="FF40FF"/>
    <a:srgbClr val="76D6FF"/>
    <a:srgbClr val="00FDFF"/>
    <a:srgbClr val="D5FC79"/>
    <a:srgbClr val="7132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59" autoAdjust="0"/>
    <p:restoredTop sz="94718" autoAdjust="0"/>
  </p:normalViewPr>
  <p:slideViewPr>
    <p:cSldViewPr snapToGrid="0" snapToObjects="1">
      <p:cViewPr varScale="1">
        <p:scale>
          <a:sx n="73" d="100"/>
          <a:sy n="73" d="100"/>
        </p:scale>
        <p:origin x="-540" y="-102"/>
      </p:cViewPr>
      <p:guideLst>
        <p:guide orient="horz" pos="2160"/>
        <p:guide pos="3840"/>
      </p:guideLst>
    </p:cSldViewPr>
  </p:slideViewPr>
  <p:outlineViewPr>
    <p:cViewPr>
      <p:scale>
        <a:sx n="33" d="100"/>
        <a:sy n="33" d="100"/>
      </p:scale>
      <p:origin x="0" y="42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AFB43-5D5E-4F2A-BE56-D9D4B460BC2A}" type="datetimeFigureOut">
              <a:rPr lang="fr-FR" smtClean="0"/>
              <a:pPr/>
              <a:t>26/01/2021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C785C-7620-43C5-9604-FB70FDAA94F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2AB992-C7C0-814A-8934-9E017AC0D0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B788054-9212-4641-B09F-397E3E109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81F3BCC8-2627-484E-B6F1-F2D8063D46D8}"/>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a16="http://schemas.microsoft.com/office/drawing/2014/main" xmlns="" id="{37365E57-0C34-BB44-B6F4-DBA05351D8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C5F9D45-1751-D044-987F-5EA7A840D9F3}"/>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73288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B8F8FE-4FBB-5049-B146-6C11AAE40DE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728452E3-BB73-9347-AEDE-7111986956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6E4028B-0195-114B-94EC-4E3090531CA2}"/>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a16="http://schemas.microsoft.com/office/drawing/2014/main" xmlns="" id="{4BB49D88-7E81-2D4A-84EF-2624F1F8E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43EC47F-5B89-5A43-97A5-2D266A0C3C25}"/>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365725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6953A8C-6252-624C-A6DE-77E1A90CA63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8E226DF0-361D-B849-95F1-88ED52F348E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935AC83-7D7D-8E42-99EB-4AE7849D7925}"/>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a16="http://schemas.microsoft.com/office/drawing/2014/main" xmlns="" id="{ACCD7610-8C65-4648-910F-ECB41A4156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45B4EE7-5AF6-D943-9ABB-A080CF2C3C4E}"/>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145080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F6B6D18-A827-704A-891F-107A58A9BF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2D94BA5-7F78-AB42-802E-84CA5E4D701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6845000-35B1-6D4C-B30F-8E1D1C2C4DAD}"/>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a16="http://schemas.microsoft.com/office/drawing/2014/main" xmlns="" id="{64CE8729-FA35-A842-9C75-B59FE42B02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1EE4C11-7A5D-2E48-A26F-4C5457B3545B}"/>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158532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684C86-0E24-8A4A-BD4B-3828B6F737F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F8D8F53-67E3-BA4E-80F9-AF5069E23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91508428-062A-0048-8C6D-EFAC6E90F8B1}"/>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a16="http://schemas.microsoft.com/office/drawing/2014/main" xmlns="" id="{C8A1199D-AEF6-5F4E-8C2C-174590B2DF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7FD5752-7DA8-6D40-B756-2895E52FB8CC}"/>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55312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7C9097-F2F9-044C-A8A0-0D90DA2F5B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4454981-CF3B-F34A-B1FB-4F96A74D607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62597923-9A39-AC48-B8AC-F4709176FB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C6BEBEC-FB03-AD4F-B732-BB7EDDB2C592}"/>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6" name="Espace réservé du pied de page 5">
            <a:extLst>
              <a:ext uri="{FF2B5EF4-FFF2-40B4-BE49-F238E27FC236}">
                <a16:creationId xmlns:a16="http://schemas.microsoft.com/office/drawing/2014/main" xmlns="" id="{60695FA4-0662-1F42-99DE-EF0E1F2407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20DD809-98FF-4B48-99E1-9D3902D1455D}"/>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195746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C5DE86-4134-D043-AB42-BF4654C92C6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C1B97999-0E8F-D54B-8B69-402C49AD2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387C1AE6-03E3-A04D-AFA5-3FB4AE55E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E68E622B-78F2-0940-96C5-DCD429900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C93BC7CD-F37A-AD4C-AEFB-918B0E7DA0B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7D3814B5-937E-744D-9D10-063C281955F1}"/>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8" name="Espace réservé du pied de page 7">
            <a:extLst>
              <a:ext uri="{FF2B5EF4-FFF2-40B4-BE49-F238E27FC236}">
                <a16:creationId xmlns:a16="http://schemas.microsoft.com/office/drawing/2014/main" xmlns="" id="{DDC45DA6-BB23-A042-A1CF-FE871420E3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BC737A62-4BDA-0C4F-8B66-D4865230D87D}"/>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216037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0C7FF6-F65B-514F-8DEC-F37EBBAB93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84217CF4-6E86-3E43-BB95-4CFA2BB859F6}"/>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4" name="Espace réservé du pied de page 3">
            <a:extLst>
              <a:ext uri="{FF2B5EF4-FFF2-40B4-BE49-F238E27FC236}">
                <a16:creationId xmlns:a16="http://schemas.microsoft.com/office/drawing/2014/main" xmlns="" id="{9225FF85-40F5-FC41-A490-1A94F19F194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BC899004-2827-FB47-B7F6-2B7A2F5387DF}"/>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290676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0C92B757-DEAC-4449-8F11-B3327410E014}"/>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3" name="Espace réservé du pied de page 2">
            <a:extLst>
              <a:ext uri="{FF2B5EF4-FFF2-40B4-BE49-F238E27FC236}">
                <a16:creationId xmlns:a16="http://schemas.microsoft.com/office/drawing/2014/main" xmlns="" id="{2A7777FD-1F88-0045-AD52-D5D8624A5DB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81F0732A-2ACF-1A46-A402-5B5752378D88}"/>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138581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25CC29-25FD-2348-8505-54A79291F1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D0667D59-90B8-8942-94C2-1AC8D79B8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D9B943E5-2FFC-A843-A46F-778A9CBD2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13099B2-F96E-BC48-9E8F-EDD05763D245}"/>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6" name="Espace réservé du pied de page 5">
            <a:extLst>
              <a:ext uri="{FF2B5EF4-FFF2-40B4-BE49-F238E27FC236}">
                <a16:creationId xmlns:a16="http://schemas.microsoft.com/office/drawing/2014/main" xmlns="" id="{2515859C-AB48-3F49-AA14-5954BC0C87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CB0B736-C906-7E40-A1A5-88F9477B91DB}"/>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252112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73AE36-CBB5-964C-9C48-8CFD87AA8A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546DF135-142F-0848-AD6B-9FB0C4428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6F9F3842-2BAA-DB47-9B28-9C730C66F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F0DAE517-328A-024C-9072-21E525856986}"/>
              </a:ext>
            </a:extLst>
          </p:cNvPr>
          <p:cNvSpPr>
            <a:spLocks noGrp="1"/>
          </p:cNvSpPr>
          <p:nvPr>
            <p:ph type="dt" sz="half" idx="10"/>
          </p:nvPr>
        </p:nvSpPr>
        <p:spPr/>
        <p:txBody>
          <a:bodyPr/>
          <a:lstStyle/>
          <a:p>
            <a:fld id="{4E767489-F75A-A748-9662-B30C36729F2D}" type="datetimeFigureOut">
              <a:rPr lang="fr-FR" smtClean="0"/>
              <a:pPr/>
              <a:t>26/01/2021</a:t>
            </a:fld>
            <a:endParaRPr lang="fr-FR"/>
          </a:p>
        </p:txBody>
      </p:sp>
      <p:sp>
        <p:nvSpPr>
          <p:cNvPr id="6" name="Espace réservé du pied de page 5">
            <a:extLst>
              <a:ext uri="{FF2B5EF4-FFF2-40B4-BE49-F238E27FC236}">
                <a16:creationId xmlns:a16="http://schemas.microsoft.com/office/drawing/2014/main" xmlns="" id="{7872F544-919E-D940-96A2-83529AC842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9086BB1-6B60-0642-9554-0DE7F164F2AC}"/>
              </a:ext>
            </a:extLst>
          </p:cNvPr>
          <p:cNvSpPr>
            <a:spLocks noGrp="1"/>
          </p:cNvSpPr>
          <p:nvPr>
            <p:ph type="sldNum" sz="quarter" idx="12"/>
          </p:nvPr>
        </p:nvSpPr>
        <p:spPr/>
        <p:txBody>
          <a:body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283162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8CC4380B-BB53-6541-A692-CE00A6FA1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08E60F6E-0C23-5A4D-B589-FA5B6CB55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C3D12B6-4C9F-864F-8998-A3AA7635A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67489-F75A-A748-9662-B30C36729F2D}" type="datetimeFigureOut">
              <a:rPr lang="fr-FR" smtClean="0"/>
              <a:pPr/>
              <a:t>26/01/2021</a:t>
            </a:fld>
            <a:endParaRPr lang="fr-FR"/>
          </a:p>
        </p:txBody>
      </p:sp>
      <p:sp>
        <p:nvSpPr>
          <p:cNvPr id="5" name="Espace réservé du pied de page 4">
            <a:extLst>
              <a:ext uri="{FF2B5EF4-FFF2-40B4-BE49-F238E27FC236}">
                <a16:creationId xmlns:a16="http://schemas.microsoft.com/office/drawing/2014/main" xmlns="" id="{1188649E-D73B-BA4E-858A-C40DAAE5C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AA113136-A093-9D4B-8DA8-94F73E61B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5EBC-C1D8-D846-BDF3-A64C3615D180}" type="slidenum">
              <a:rPr lang="fr-FR" smtClean="0"/>
              <a:pPr/>
              <a:t>‹N°›</a:t>
            </a:fld>
            <a:endParaRPr lang="fr-FR"/>
          </a:p>
        </p:txBody>
      </p:sp>
    </p:spTree>
    <p:extLst>
      <p:ext uri="{BB962C8B-B14F-4D97-AF65-F5344CB8AC3E}">
        <p14:creationId xmlns:p14="http://schemas.microsoft.com/office/powerpoint/2010/main" xmlns="" val="407559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A4F9A18E-69D1-8C4A-B9F2-3B32AD3149AA}"/>
              </a:ext>
            </a:extLst>
          </p:cNvPr>
          <p:cNvPicPr>
            <a:picLocks noChangeAspect="1"/>
          </p:cNvPicPr>
          <p:nvPr/>
        </p:nvPicPr>
        <p:blipFill rotWithShape="1">
          <a:blip r:embed="rId2"/>
          <a:srcRect r="12531"/>
          <a:stretch/>
        </p:blipFill>
        <p:spPr>
          <a:xfrm>
            <a:off x="357920" y="0"/>
            <a:ext cx="5214206" cy="6858000"/>
          </a:xfrm>
          <a:prstGeom prst="rect">
            <a:avLst/>
          </a:prstGeom>
        </p:spPr>
      </p:pic>
      <p:sp>
        <p:nvSpPr>
          <p:cNvPr id="4" name="Rectangle 3">
            <a:extLst>
              <a:ext uri="{FF2B5EF4-FFF2-40B4-BE49-F238E27FC236}">
                <a16:creationId xmlns:a16="http://schemas.microsoft.com/office/drawing/2014/main" xmlns="" id="{77E34B43-8BB6-C946-92F7-EC30690F3711}"/>
              </a:ext>
            </a:extLst>
          </p:cNvPr>
          <p:cNvSpPr/>
          <p:nvPr/>
        </p:nvSpPr>
        <p:spPr>
          <a:xfrm>
            <a:off x="5572126" y="1725949"/>
            <a:ext cx="5671745" cy="1938992"/>
          </a:xfrm>
          <a:prstGeom prst="rect">
            <a:avLst/>
          </a:prstGeom>
        </p:spPr>
        <p:txBody>
          <a:bodyPr wrap="none">
            <a:spAutoFit/>
          </a:bodyPr>
          <a:lstStyle/>
          <a:p>
            <a:r>
              <a:rPr lang="fr-FR" sz="6000" b="1" u="sng" dirty="0">
                <a:latin typeface="Comic Sans MS" panose="030F0902030302020204" pitchFamily="66" charset="0"/>
              </a:rPr>
              <a:t>La Réplication </a:t>
            </a:r>
          </a:p>
          <a:p>
            <a:pPr algn="ctr"/>
            <a:r>
              <a:rPr lang="fr-FR" sz="6000" b="1" u="sng" dirty="0">
                <a:latin typeface="Comic Sans MS" panose="030F0902030302020204" pitchFamily="66" charset="0"/>
              </a:rPr>
              <a:t>de l’ADN</a:t>
            </a:r>
            <a:endParaRPr lang="fr-FR" sz="6000" dirty="0">
              <a:latin typeface="Comic Sans MS" panose="030F0902030302020204" pitchFamily="66" charset="0"/>
            </a:endParaRPr>
          </a:p>
        </p:txBody>
      </p:sp>
    </p:spTree>
    <p:extLst>
      <p:ext uri="{BB962C8B-B14F-4D97-AF65-F5344CB8AC3E}">
        <p14:creationId xmlns:p14="http://schemas.microsoft.com/office/powerpoint/2010/main" xmlns="" val="174930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83DAC2B8-B018-CD49-9DA7-5A3703BA28D1}"/>
              </a:ext>
            </a:extLst>
          </p:cNvPr>
          <p:cNvPicPr>
            <a:picLocks noChangeAspect="1"/>
          </p:cNvPicPr>
          <p:nvPr/>
        </p:nvPicPr>
        <p:blipFill>
          <a:blip r:embed="rId2"/>
          <a:stretch>
            <a:fillRect/>
          </a:stretch>
        </p:blipFill>
        <p:spPr>
          <a:xfrm>
            <a:off x="6403975" y="266700"/>
            <a:ext cx="5613400" cy="6324600"/>
          </a:xfrm>
          <a:prstGeom prst="rect">
            <a:avLst/>
          </a:prstGeom>
        </p:spPr>
      </p:pic>
      <p:sp>
        <p:nvSpPr>
          <p:cNvPr id="9" name="Rectangle avec flèche vers la droite 8">
            <a:extLst>
              <a:ext uri="{FF2B5EF4-FFF2-40B4-BE49-F238E27FC236}">
                <a16:creationId xmlns:a16="http://schemas.microsoft.com/office/drawing/2014/main" xmlns="" id="{67FA92A8-5DF5-0F43-8B29-B252178095D5}"/>
              </a:ext>
            </a:extLst>
          </p:cNvPr>
          <p:cNvSpPr/>
          <p:nvPr/>
        </p:nvSpPr>
        <p:spPr>
          <a:xfrm>
            <a:off x="288926" y="785813"/>
            <a:ext cx="7383462" cy="4486275"/>
          </a:xfrm>
          <a:prstGeom prst="rightArrowCallout">
            <a:avLst>
              <a:gd name="adj1" fmla="val 11387"/>
              <a:gd name="adj2" fmla="val 9753"/>
              <a:gd name="adj3" fmla="val 24476"/>
              <a:gd name="adj4" fmla="val 64977"/>
            </a:avLst>
          </a:prstGeom>
          <a:gradFill flip="none" rotWithShape="1">
            <a:gsLst>
              <a:gs pos="0">
                <a:srgbClr val="D883FF">
                  <a:tint val="66000"/>
                  <a:satMod val="160000"/>
                </a:srgbClr>
              </a:gs>
              <a:gs pos="50000">
                <a:srgbClr val="D883FF">
                  <a:tint val="44500"/>
                  <a:satMod val="160000"/>
                </a:srgbClr>
              </a:gs>
              <a:gs pos="100000">
                <a:srgbClr val="D883FF">
                  <a:tint val="23500"/>
                  <a:satMod val="160000"/>
                </a:srgbClr>
              </a:gs>
            </a:gsLst>
            <a:lin ang="135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dirty="0">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Le substrat pour la synthèse d’une nouvelle molécule d’ADN  sont les </a:t>
            </a:r>
            <a:r>
              <a:rPr lang="fr-FR" dirty="0" err="1">
                <a:solidFill>
                  <a:schemeClr val="tx1"/>
                </a:solidFill>
                <a:latin typeface="Times New Roman" panose="02020603050405020304" pitchFamily="18" charset="0"/>
                <a:cs typeface="Times New Roman" panose="02020603050405020304" pitchFamily="18" charset="0"/>
              </a:rPr>
              <a:t>désoxy-ribonucleosides</a:t>
            </a:r>
            <a:r>
              <a:rPr lang="fr-FR" dirty="0">
                <a:solidFill>
                  <a:schemeClr val="tx1"/>
                </a:solidFill>
                <a:latin typeface="Times New Roman" panose="02020603050405020304" pitchFamily="18" charset="0"/>
                <a:cs typeface="Times New Roman" panose="02020603050405020304" pitchFamily="18" charset="0"/>
              </a:rPr>
              <a:t> triphosphate(</a:t>
            </a:r>
            <a:r>
              <a:rPr lang="fr-FR" dirty="0" err="1">
                <a:solidFill>
                  <a:schemeClr val="tx1"/>
                </a:solidFill>
                <a:latin typeface="Times New Roman" panose="02020603050405020304" pitchFamily="18" charset="0"/>
                <a:cs typeface="Times New Roman" panose="02020603050405020304" pitchFamily="18" charset="0"/>
              </a:rPr>
              <a:t>dNTP</a:t>
            </a:r>
            <a:r>
              <a:rPr lang="fr-FR" dirty="0">
                <a:solidFill>
                  <a:schemeClr val="tx1"/>
                </a:solidFill>
                <a:latin typeface="Times New Roman" panose="02020603050405020304" pitchFamily="18" charset="0"/>
                <a:cs typeface="Times New Roman" panose="02020603050405020304" pitchFamily="18" charset="0"/>
              </a:rPr>
              <a:t>), contenant un nucléoside la synthèse de l’ADN procède par l’addition de nucléotides au groupe 3` OH de la chaine naissante. Le groupe 3` OH du dernier nucléotide de la chaine attaque le groupement 5` phosphate du NTP entrant les deux groupement phosphate du </a:t>
            </a:r>
            <a:r>
              <a:rPr lang="fr-FR" dirty="0" err="1">
                <a:solidFill>
                  <a:schemeClr val="tx1"/>
                </a:solidFill>
                <a:latin typeface="Times New Roman" panose="02020603050405020304" pitchFamily="18" charset="0"/>
                <a:cs typeface="Times New Roman" panose="02020603050405020304" pitchFamily="18" charset="0"/>
              </a:rPr>
              <a:t>dNTP</a:t>
            </a:r>
            <a:r>
              <a:rPr lang="fr-FR" dirty="0">
                <a:solidFill>
                  <a:schemeClr val="tx1"/>
                </a:solidFill>
                <a:latin typeface="Times New Roman" panose="02020603050405020304" pitchFamily="18" charset="0"/>
                <a:cs typeface="Times New Roman" panose="02020603050405020304" pitchFamily="18" charset="0"/>
              </a:rPr>
              <a:t> sont clives et une liaison </a:t>
            </a:r>
            <a:r>
              <a:rPr lang="fr-FR" dirty="0" err="1">
                <a:solidFill>
                  <a:schemeClr val="tx1"/>
                </a:solidFill>
                <a:latin typeface="Times New Roman" panose="02020603050405020304" pitchFamily="18" charset="0"/>
                <a:cs typeface="Times New Roman" panose="02020603050405020304" pitchFamily="18" charset="0"/>
              </a:rPr>
              <a:t>phospho</a:t>
            </a:r>
            <a:r>
              <a:rPr lang="fr-FR" dirty="0">
                <a:solidFill>
                  <a:schemeClr val="tx1"/>
                </a:solidFill>
                <a:latin typeface="Times New Roman" panose="02020603050405020304" pitchFamily="18" charset="0"/>
                <a:cs typeface="Times New Roman" panose="02020603050405020304" pitchFamily="18" charset="0"/>
              </a:rPr>
              <a:t>-diester est formée entre les deux nucléotides </a:t>
            </a:r>
          </a:p>
        </p:txBody>
      </p:sp>
    </p:spTree>
    <p:extLst>
      <p:ext uri="{BB962C8B-B14F-4D97-AF65-F5344CB8AC3E}">
        <p14:creationId xmlns:p14="http://schemas.microsoft.com/office/powerpoint/2010/main" xmlns="" val="117047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6352FB9F-AAE9-8948-9A5A-62A80EDB8188}"/>
              </a:ext>
            </a:extLst>
          </p:cNvPr>
          <p:cNvSpPr>
            <a:spLocks noGrp="1"/>
          </p:cNvSpPr>
          <p:nvPr>
            <p:ph type="title"/>
          </p:nvPr>
        </p:nvSpPr>
        <p:spPr>
          <a:xfrm>
            <a:off x="818470" y="3838574"/>
            <a:ext cx="4482193" cy="2247901"/>
          </a:xfrm>
          <a:gradFill flip="none" rotWithShape="1">
            <a:gsLst>
              <a:gs pos="0">
                <a:srgbClr val="713272">
                  <a:tint val="66000"/>
                  <a:satMod val="160000"/>
                </a:srgbClr>
              </a:gs>
              <a:gs pos="50000">
                <a:srgbClr val="713272">
                  <a:tint val="44500"/>
                  <a:satMod val="160000"/>
                </a:srgbClr>
              </a:gs>
              <a:gs pos="100000">
                <a:srgbClr val="713272">
                  <a:tint val="23500"/>
                  <a:satMod val="160000"/>
                </a:srgbClr>
              </a:gs>
            </a:gsLst>
            <a:lin ang="13500000" scaled="1"/>
            <a:tileRect/>
          </a:gradFill>
          <a:scene3d>
            <a:camera prst="orthographicFront"/>
            <a:lightRig rig="threePt" dir="t"/>
          </a:scene3d>
          <a:sp3d>
            <a:bevelT/>
            <a:bevelB/>
          </a:sp3d>
        </p:spPr>
        <p:txBody>
          <a:bodyPr>
            <a:noAutofit/>
          </a:bodyPr>
          <a:lstStyle/>
          <a:p>
            <a:pPr algn="just"/>
            <a:r>
              <a:rPr lang="fr-FR" sz="2400" dirty="0">
                <a:latin typeface="Al Nile" pitchFamily="2" charset="-78"/>
                <a:cs typeface="Al Nile" pitchFamily="2" charset="-78"/>
              </a:rPr>
              <a:t>Les modes de réplication sont différents entre les procaryotes et eucaryotes, le chromosome circulaire de </a:t>
            </a:r>
            <a:r>
              <a:rPr lang="fr-FR" sz="2400" i="1" dirty="0" err="1">
                <a:latin typeface="Al Nile" pitchFamily="2" charset="-78"/>
                <a:cs typeface="Al Nile" pitchFamily="2" charset="-78"/>
              </a:rPr>
              <a:t>E.coli</a:t>
            </a:r>
            <a:r>
              <a:rPr lang="fr-FR" sz="2400" i="1" dirty="0">
                <a:latin typeface="Al Nile" pitchFamily="2" charset="-78"/>
                <a:cs typeface="Al Nile" pitchFamily="2" charset="-78"/>
              </a:rPr>
              <a:t> </a:t>
            </a:r>
            <a:r>
              <a:rPr lang="fr-FR" sz="2400" dirty="0">
                <a:latin typeface="Al Nile" pitchFamily="2" charset="-78"/>
                <a:cs typeface="Al Nile" pitchFamily="2" charset="-78"/>
              </a:rPr>
              <a:t>est copie, la réplication commence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un seul endroit, </a:t>
            </a:r>
            <a:r>
              <a:rPr lang="fr-FR" sz="2400" b="1" dirty="0">
                <a:latin typeface="Al Nile" pitchFamily="2" charset="-78"/>
                <a:cs typeface="Al Nile" pitchFamily="2" charset="-78"/>
              </a:rPr>
              <a:t>l’origine</a:t>
            </a:r>
            <a:r>
              <a:rPr lang="fr-FR" sz="2400" dirty="0">
                <a:latin typeface="Al Nile" pitchFamily="2" charset="-78"/>
                <a:cs typeface="Al Nile" pitchFamily="2" charset="-78"/>
              </a:rPr>
              <a:t>. </a:t>
            </a:r>
          </a:p>
        </p:txBody>
      </p:sp>
      <p:sp>
        <p:nvSpPr>
          <p:cNvPr id="7" name="Titre 1">
            <a:extLst>
              <a:ext uri="{FF2B5EF4-FFF2-40B4-BE49-F238E27FC236}">
                <a16:creationId xmlns:a16="http://schemas.microsoft.com/office/drawing/2014/main" xmlns="" id="{AB9063FB-EE7B-E945-837D-93D876D47490}"/>
              </a:ext>
            </a:extLst>
          </p:cNvPr>
          <p:cNvSpPr txBox="1">
            <a:spLocks/>
          </p:cNvSpPr>
          <p:nvPr/>
        </p:nvSpPr>
        <p:spPr>
          <a:xfrm>
            <a:off x="6387192" y="3830637"/>
            <a:ext cx="5147583" cy="2936874"/>
          </a:xfrm>
          <a:prstGeom prst="rect">
            <a:avLst/>
          </a:prstGeom>
          <a:solidFill>
            <a:schemeClr val="accent6">
              <a:lumMod val="20000"/>
              <a:lumOff val="80000"/>
            </a:schemeClr>
          </a:solidFill>
          <a:scene3d>
            <a:camera prst="orthographicFront"/>
            <a:lightRig rig="threePt" dir="t"/>
          </a:scene3d>
          <a:sp3d>
            <a:bevelT/>
            <a:bevelB/>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latin typeface="Al Nile" pitchFamily="2" charset="-78"/>
                <a:cs typeface="Al Nile" pitchFamily="2" charset="-78"/>
              </a:rPr>
              <a:t>La synthèse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lieu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a:t>
            </a:r>
            <a:r>
              <a:rPr lang="fr-FR" sz="2400" b="1" dirty="0">
                <a:solidFill>
                  <a:srgbClr val="FF0000"/>
                </a:solidFill>
                <a:latin typeface="Al Nile" pitchFamily="2" charset="-78"/>
                <a:cs typeface="Al Nile" pitchFamily="2" charset="-78"/>
              </a:rPr>
              <a:t>l’œil de réplication</a:t>
            </a:r>
            <a:r>
              <a:rPr lang="fr-FR" sz="2400" dirty="0">
                <a:latin typeface="Al Nile" pitchFamily="2" charset="-78"/>
                <a:cs typeface="Al Nile" pitchFamily="2" charset="-78"/>
              </a:rPr>
              <a:t>, la ou l’hélice d’ADN est déroulée et ou les brins individualises sont répliqués. </a:t>
            </a:r>
            <a:r>
              <a:rPr lang="fr-FR" sz="2400" b="1" dirty="0">
                <a:solidFill>
                  <a:srgbClr val="FF0000"/>
                </a:solidFill>
                <a:latin typeface="Al Nile" pitchFamily="2" charset="-78"/>
                <a:cs typeface="Al Nile" pitchFamily="2" charset="-78"/>
              </a:rPr>
              <a:t>La réplication est bidirectionnelle</a:t>
            </a:r>
            <a:r>
              <a:rPr lang="fr-FR" sz="2400" dirty="0">
                <a:latin typeface="Al Nile" pitchFamily="2" charset="-78"/>
                <a:cs typeface="Al Nile" pitchFamily="2" charset="-78"/>
              </a:rPr>
              <a:t>, </a:t>
            </a:r>
            <a:r>
              <a:rPr lang="fr-FR" sz="2400" b="1" dirty="0">
                <a:solidFill>
                  <a:srgbClr val="FF0000"/>
                </a:solidFill>
                <a:latin typeface="Al Nile" pitchFamily="2" charset="-78"/>
                <a:cs typeface="Al Nile" pitchFamily="2" charset="-78"/>
              </a:rPr>
              <a:t>deux fourches de réplication</a:t>
            </a:r>
            <a:r>
              <a:rPr lang="fr-FR" sz="2400" dirty="0">
                <a:latin typeface="Al Nile" pitchFamily="2" charset="-78"/>
                <a:cs typeface="Al Nile" pitchFamily="2" charset="-78"/>
              </a:rPr>
              <a:t> se déplacent a partir de l’origine jusqu’à ce qu’elles aient copié tout le </a:t>
            </a:r>
            <a:r>
              <a:rPr lang="fr-FR" sz="2400" b="1" dirty="0">
                <a:latin typeface="Al Nile" pitchFamily="2" charset="-78"/>
                <a:cs typeface="Al Nile" pitchFamily="2" charset="-78"/>
              </a:rPr>
              <a:t>réplicon.</a:t>
            </a:r>
            <a:endParaRPr lang="fr-FR" sz="2400" dirty="0">
              <a:latin typeface="Al Nile" pitchFamily="2" charset="-78"/>
              <a:cs typeface="Al Nile" pitchFamily="2" charset="-78"/>
            </a:endParaRPr>
          </a:p>
        </p:txBody>
      </p:sp>
      <p:pic>
        <p:nvPicPr>
          <p:cNvPr id="9" name="Image 8">
            <a:extLst>
              <a:ext uri="{FF2B5EF4-FFF2-40B4-BE49-F238E27FC236}">
                <a16:creationId xmlns:a16="http://schemas.microsoft.com/office/drawing/2014/main" xmlns="" id="{481901B2-6EC5-7843-857D-24652F1CF082}"/>
              </a:ext>
            </a:extLst>
          </p:cNvPr>
          <p:cNvPicPr>
            <a:picLocks noChangeAspect="1"/>
          </p:cNvPicPr>
          <p:nvPr/>
        </p:nvPicPr>
        <p:blipFill rotWithShape="1">
          <a:blip r:embed="rId2"/>
          <a:srcRect t="59792"/>
          <a:stretch/>
        </p:blipFill>
        <p:spPr>
          <a:xfrm>
            <a:off x="242888" y="371474"/>
            <a:ext cx="11429999" cy="3057526"/>
          </a:xfrm>
          <a:prstGeom prst="rect">
            <a:avLst/>
          </a:prstGeom>
        </p:spPr>
      </p:pic>
    </p:spTree>
    <p:extLst>
      <p:ext uri="{BB962C8B-B14F-4D97-AF65-F5344CB8AC3E}">
        <p14:creationId xmlns:p14="http://schemas.microsoft.com/office/powerpoint/2010/main" xmlns="" val="2878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xmlns="" id="{4909E400-DDF1-2D4B-8782-14EC21047D26}"/>
              </a:ext>
            </a:extLst>
          </p:cNvPr>
          <p:cNvSpPr txBox="1"/>
          <p:nvPr/>
        </p:nvSpPr>
        <p:spPr>
          <a:xfrm>
            <a:off x="473869" y="4969026"/>
            <a:ext cx="11244262" cy="1631216"/>
          </a:xfrm>
          <a:prstGeom prst="rect">
            <a:avLst/>
          </a:prstGeom>
          <a:solidFill>
            <a:schemeClr val="accent5">
              <a:lumMod val="20000"/>
              <a:lumOff val="80000"/>
            </a:schemeClr>
          </a:solidFill>
          <a:scene3d>
            <a:camera prst="orthographicFront"/>
            <a:lightRig rig="threePt" dir="t"/>
          </a:scene3d>
          <a:sp3d>
            <a:bevelT/>
            <a:bevelB/>
          </a:sp3d>
        </p:spPr>
        <p:txBody>
          <a:bodyPr wrap="square" rtlCol="0">
            <a:spAutoFit/>
          </a:bodyPr>
          <a:lstStyle/>
          <a:p>
            <a:pPr algn="ctr"/>
            <a:r>
              <a:rPr lang="fr-FR" sz="2400" dirty="0">
                <a:latin typeface="Al Nile" pitchFamily="2" charset="-78"/>
                <a:cs typeface="Al Nile" pitchFamily="2" charset="-78"/>
              </a:rPr>
              <a:t>Lorsque les fourches de réplication se déplacent autour du cercle, on obtient une structure qui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la forme téta. Comme le chromosome bactérien est un réplicon unique, les fourches se rencontrent rencontrent de l’autre cote et deux chromosomes séparés sont libérés </a:t>
            </a:r>
            <a:endParaRPr lang="fr-FR" sz="2400" dirty="0"/>
          </a:p>
        </p:txBody>
      </p:sp>
      <p:pic>
        <p:nvPicPr>
          <p:cNvPr id="9" name="Image 8">
            <a:extLst>
              <a:ext uri="{FF2B5EF4-FFF2-40B4-BE49-F238E27FC236}">
                <a16:creationId xmlns:a16="http://schemas.microsoft.com/office/drawing/2014/main" xmlns="" id="{9914AD48-CCAE-A04A-BC30-02FC19AE95A0}"/>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50000"/>
                    </a14:imgEffect>
                  </a14:imgLayer>
                </a14:imgProps>
              </a:ext>
            </a:extLst>
          </a:blip>
          <a:srcRect b="38958"/>
          <a:stretch/>
        </p:blipFill>
        <p:spPr>
          <a:xfrm>
            <a:off x="283369" y="319314"/>
            <a:ext cx="11501437" cy="4629150"/>
          </a:xfrm>
          <a:prstGeom prst="rect">
            <a:avLst/>
          </a:prstGeom>
        </p:spPr>
      </p:pic>
    </p:spTree>
    <p:extLst>
      <p:ext uri="{BB962C8B-B14F-4D97-AF65-F5344CB8AC3E}">
        <p14:creationId xmlns:p14="http://schemas.microsoft.com/office/powerpoint/2010/main" xmlns="" val="23372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7A582C12-8343-DC4E-85D5-118EECD93AC2}"/>
              </a:ext>
            </a:extLst>
          </p:cNvPr>
          <p:cNvSpPr>
            <a:spLocks noGrp="1"/>
          </p:cNvSpPr>
          <p:nvPr>
            <p:ph type="title"/>
          </p:nvPr>
        </p:nvSpPr>
        <p:spPr>
          <a:xfrm>
            <a:off x="431006" y="4527777"/>
            <a:ext cx="11329988" cy="2183658"/>
          </a:xfrm>
          <a:solidFill>
            <a:schemeClr val="accent4">
              <a:lumMod val="20000"/>
              <a:lumOff val="80000"/>
            </a:schemeClr>
          </a:solidFill>
          <a:scene3d>
            <a:camera prst="orthographicFront"/>
            <a:lightRig rig="threePt" dir="t"/>
          </a:scene3d>
          <a:sp3d>
            <a:bevelT/>
            <a:bevelB/>
          </a:sp3d>
        </p:spPr>
        <p:txBody>
          <a:bodyPr>
            <a:normAutofit/>
          </a:bodyPr>
          <a:lstStyle/>
          <a:p>
            <a:pPr algn="ctr"/>
            <a:r>
              <a:rPr lang="fr-FR" sz="2000" dirty="0">
                <a:latin typeface="Al Nile" pitchFamily="2" charset="-78"/>
                <a:cs typeface="Al Nile" pitchFamily="2" charset="-78"/>
              </a:rPr>
              <a:t>Un modèle diffèrent de réplication de l’ADN est observe durant la conjugaison chez </a:t>
            </a:r>
            <a:r>
              <a:rPr lang="fr-FR" sz="2000" i="1" dirty="0" err="1">
                <a:latin typeface="Al Nile" pitchFamily="2" charset="-78"/>
                <a:cs typeface="Al Nile" pitchFamily="2" charset="-78"/>
              </a:rPr>
              <a:t>E.coli</a:t>
            </a:r>
            <a:r>
              <a:rPr lang="fr-FR" sz="2000" i="1" dirty="0">
                <a:latin typeface="Al Nile" pitchFamily="2" charset="-78"/>
                <a:cs typeface="Al Nile" pitchFamily="2" charset="-78"/>
              </a:rPr>
              <a:t>  </a:t>
            </a:r>
            <a:r>
              <a:rPr lang="fr-FR" sz="2000" dirty="0">
                <a:latin typeface="Al Nile" pitchFamily="2" charset="-78"/>
                <a:cs typeface="Al Nile" pitchFamily="2" charset="-78"/>
              </a:rPr>
              <a:t>et la multiplication de virus tels que le phage lambda. Dans le </a:t>
            </a:r>
            <a:r>
              <a:rPr lang="fr-FR" sz="2000" b="1" dirty="0">
                <a:solidFill>
                  <a:srgbClr val="FF0000"/>
                </a:solidFill>
                <a:latin typeface="Al Nile" pitchFamily="2" charset="-78"/>
                <a:cs typeface="Al Nile" pitchFamily="2" charset="-78"/>
              </a:rPr>
              <a:t>mécanisme du cercle roulant </a:t>
            </a:r>
            <a:r>
              <a:rPr lang="fr-FR" sz="2000" dirty="0">
                <a:latin typeface="Al Nile" pitchFamily="2" charset="-78"/>
                <a:cs typeface="Al Nile" pitchFamily="2" charset="-78"/>
              </a:rPr>
              <a:t>un brin est incisé et l’extrémité hydroxyle </a:t>
            </a:r>
            <a:r>
              <a:rPr lang="fr-FR" sz="2000" dirty="0">
                <a:latin typeface="Times New Roman" panose="02020603050405020304" pitchFamily="18" charset="0"/>
                <a:cs typeface="Times New Roman" panose="02020603050405020304" pitchFamily="18" charset="0"/>
              </a:rPr>
              <a:t>3</a:t>
            </a:r>
            <a:r>
              <a:rPr lang="fr-FR" sz="2000" dirty="0">
                <a:latin typeface="Al Nile" pitchFamily="2" charset="-78"/>
                <a:cs typeface="Al Nile" pitchFamily="2" charset="-78"/>
              </a:rPr>
              <a:t> libre s’agrandit grâce aux enzymes de la réplication. Comme l’ extrémité </a:t>
            </a:r>
            <a:r>
              <a:rPr lang="fr-FR" sz="2000" dirty="0">
                <a:latin typeface="Times New Roman" panose="02020603050405020304" pitchFamily="18" charset="0"/>
                <a:cs typeface="Times New Roman" panose="02020603050405020304" pitchFamily="18" charset="0"/>
              </a:rPr>
              <a:t>3`</a:t>
            </a:r>
            <a:r>
              <a:rPr lang="fr-FR" sz="2000" dirty="0">
                <a:latin typeface="Al Nile" pitchFamily="2" charset="-78"/>
                <a:cs typeface="Al Nile" pitchFamily="2" charset="-78"/>
              </a:rPr>
              <a:t> est allongée tandis que le point de croissance tourne autour de la molécule circulaire, l’extrémité 5 du brin est déplacée et forme une queue qui grandit. La queue simple brin peut être convertie en double brin  par la synthèse du brin complémentaire. </a:t>
            </a:r>
          </a:p>
        </p:txBody>
      </p:sp>
      <p:pic>
        <p:nvPicPr>
          <p:cNvPr id="6" name="Image 5">
            <a:extLst>
              <a:ext uri="{FF2B5EF4-FFF2-40B4-BE49-F238E27FC236}">
                <a16:creationId xmlns:a16="http://schemas.microsoft.com/office/drawing/2014/main" xmlns="" id="{147B04EB-BB72-C841-9326-BFB17ACD2720}"/>
              </a:ext>
            </a:extLst>
          </p:cNvPr>
          <p:cNvPicPr>
            <a:picLocks noChangeAspect="1"/>
          </p:cNvPicPr>
          <p:nvPr/>
        </p:nvPicPr>
        <p:blipFill>
          <a:blip r:embed="rId2"/>
          <a:stretch>
            <a:fillRect/>
          </a:stretch>
        </p:blipFill>
        <p:spPr>
          <a:xfrm>
            <a:off x="961571" y="0"/>
            <a:ext cx="10007600" cy="4102100"/>
          </a:xfrm>
          <a:prstGeom prst="rect">
            <a:avLst/>
          </a:prstGeom>
        </p:spPr>
      </p:pic>
    </p:spTree>
    <p:extLst>
      <p:ext uri="{BB962C8B-B14F-4D97-AF65-F5344CB8AC3E}">
        <p14:creationId xmlns:p14="http://schemas.microsoft.com/office/powerpoint/2010/main" xmlns="" val="400022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D84AD75-CA95-3F43-B758-DA8678F7E1E9}"/>
              </a:ext>
            </a:extLst>
          </p:cNvPr>
          <p:cNvSpPr>
            <a:spLocks noGrp="1"/>
          </p:cNvSpPr>
          <p:nvPr>
            <p:ph type="title"/>
          </p:nvPr>
        </p:nvSpPr>
        <p:spPr>
          <a:xfrm>
            <a:off x="0" y="585216"/>
            <a:ext cx="6434183" cy="5687568"/>
          </a:xfrm>
        </p:spPr>
        <p:txBody>
          <a:bodyPr>
            <a:noAutofit/>
          </a:bodyPr>
          <a:lstStyle/>
          <a:p>
            <a:pPr algn="just">
              <a:lnSpc>
                <a:spcPct val="100000"/>
              </a:lnSpc>
            </a:pPr>
            <a:r>
              <a:rPr lang="fr-FR" sz="2400" b="1" dirty="0">
                <a:solidFill>
                  <a:srgbClr val="FF0000"/>
                </a:solidFill>
                <a:latin typeface="Al Nile" pitchFamily="2" charset="-78"/>
                <a:cs typeface="Al Nile" pitchFamily="2" charset="-78"/>
              </a:rPr>
              <a:t>L’ADN des eucaryotes </a:t>
            </a:r>
            <a:r>
              <a:rPr lang="fr-FR" sz="2400" dirty="0">
                <a:latin typeface="Al Nile" pitchFamily="2" charset="-78"/>
                <a:cs typeface="Al Nile" pitchFamily="2" charset="-78"/>
              </a:rPr>
              <a:t>est linéaire et beaucoup plus long que celui des procaryotes. L’ADN chez </a:t>
            </a:r>
            <a:r>
              <a:rPr lang="fr-FR" sz="2400" i="1" dirty="0" err="1">
                <a:latin typeface="Al Nile" pitchFamily="2" charset="-78"/>
                <a:cs typeface="Al Nile" pitchFamily="2" charset="-78"/>
              </a:rPr>
              <a:t>E.coli</a:t>
            </a:r>
            <a:r>
              <a:rPr lang="fr-FR" sz="2400" i="1" dirty="0">
                <a:latin typeface="Al Nile" pitchFamily="2" charset="-78"/>
                <a:cs typeface="Al Nile" pitchFamily="2" charset="-78"/>
              </a:rPr>
              <a:t> </a:t>
            </a:r>
            <a:r>
              <a:rPr lang="fr-FR" sz="2400" dirty="0">
                <a:latin typeface="Al Nile" pitchFamily="2" charset="-78"/>
                <a:cs typeface="Al Nile" pitchFamily="2" charset="-78"/>
              </a:rPr>
              <a:t>mesure environs 1300 Um, tandis que les 46 chromosomes de l’homme ont une longueur totale de </a:t>
            </a:r>
            <a:r>
              <a:rPr lang="fr-FR" sz="2400" dirty="0">
                <a:latin typeface="Times New Roman" panose="02020603050405020304" pitchFamily="18" charset="0"/>
                <a:cs typeface="Times New Roman" panose="02020603050405020304" pitchFamily="18" charset="0"/>
              </a:rPr>
              <a:t>1,8</a:t>
            </a:r>
            <a:r>
              <a:rPr lang="fr-FR" sz="2400" dirty="0">
                <a:latin typeface="Al Nile" pitchFamily="2" charset="-78"/>
                <a:cs typeface="Al Nile" pitchFamily="2" charset="-78"/>
              </a:rPr>
              <a:t>m.Il faut que de nombreuses fourches de réplication copient l’ADN eucaryotes simultanément, de manière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ce que la molécule puisse être dupliquée en un temps relativement court. En conséquence, il y’as beaucoup de réplicons tous les </a:t>
            </a:r>
            <a:r>
              <a:rPr lang="fr-FR" sz="2400" dirty="0">
                <a:latin typeface="Times New Roman" panose="02020603050405020304" pitchFamily="18" charset="0"/>
                <a:cs typeface="Times New Roman" panose="02020603050405020304" pitchFamily="18" charset="0"/>
              </a:rPr>
              <a:t>10</a:t>
            </a:r>
            <a:r>
              <a:rPr lang="fr-FR" sz="2400" dirty="0">
                <a:latin typeface="Al Nile" pitchFamily="2" charset="-78"/>
                <a:cs typeface="Al Nile" pitchFamily="2" charset="-78"/>
              </a:rPr>
              <a:t>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a:t>
            </a:r>
            <a:r>
              <a:rPr lang="fr-FR" sz="2400" dirty="0">
                <a:latin typeface="Times New Roman" panose="02020603050405020304" pitchFamily="18" charset="0"/>
                <a:cs typeface="Times New Roman" panose="02020603050405020304" pitchFamily="18" charset="0"/>
              </a:rPr>
              <a:t>100</a:t>
            </a:r>
            <a:r>
              <a:rPr lang="fr-FR" sz="2400" dirty="0">
                <a:latin typeface="Al Nile" pitchFamily="2" charset="-78"/>
                <a:cs typeface="Al Nile" pitchFamily="2" charset="-78"/>
              </a:rPr>
              <a:t> </a:t>
            </a:r>
            <a:r>
              <a:rPr lang="fr-FR" sz="2400" dirty="0" err="1">
                <a:latin typeface="Al Nile" pitchFamily="2" charset="-78"/>
                <a:cs typeface="Al Nile" pitchFamily="2" charset="-78"/>
              </a:rPr>
              <a:t>um</a:t>
            </a:r>
            <a:r>
              <a:rPr lang="fr-FR" sz="2400" dirty="0">
                <a:latin typeface="Al Nile" pitchFamily="2" charset="-78"/>
                <a:cs typeface="Al Nile" pitchFamily="2" charset="-78"/>
              </a:rPr>
              <a:t> le long de l’ADN. Les fourches de réplication se déplacent </a:t>
            </a:r>
            <a:r>
              <a:rPr lang="fr-FR" sz="2400" dirty="0">
                <a:effectLst/>
                <a:latin typeface="Times New Roman" panose="02020603050405020304" pitchFamily="18" charset="0"/>
                <a:cs typeface="Times New Roman" panose="02020603050405020304" pitchFamily="18" charset="0"/>
              </a:rPr>
              <a:t>à</a:t>
            </a:r>
            <a:r>
              <a:rPr lang="fr-FR" sz="2400" dirty="0">
                <a:latin typeface="Al Nile" pitchFamily="2" charset="-78"/>
                <a:cs typeface="Al Nile" pitchFamily="2" charset="-78"/>
              </a:rPr>
              <a:t> partir de  ces origines, deux fourches peuvent se rencontrer lorsqu’elles ont terminé de copier deux parties adjacentes.</a:t>
            </a:r>
          </a:p>
        </p:txBody>
      </p:sp>
      <p:pic>
        <p:nvPicPr>
          <p:cNvPr id="5" name="Image 4">
            <a:extLst>
              <a:ext uri="{FF2B5EF4-FFF2-40B4-BE49-F238E27FC236}">
                <a16:creationId xmlns:a16="http://schemas.microsoft.com/office/drawing/2014/main" xmlns="" id="{5A05DB14-62EA-C34F-88FF-52745754B37F}"/>
              </a:ext>
            </a:extLst>
          </p:cNvPr>
          <p:cNvPicPr>
            <a:picLocks noChangeAspect="1"/>
          </p:cNvPicPr>
          <p:nvPr/>
        </p:nvPicPr>
        <p:blipFill>
          <a:blip r:embed="rId2"/>
          <a:stretch>
            <a:fillRect/>
          </a:stretch>
        </p:blipFill>
        <p:spPr>
          <a:xfrm>
            <a:off x="7155752" y="0"/>
            <a:ext cx="3980999" cy="6858000"/>
          </a:xfrm>
          <a:prstGeom prst="rect">
            <a:avLst/>
          </a:prstGeom>
        </p:spPr>
      </p:pic>
    </p:spTree>
    <p:extLst>
      <p:ext uri="{BB962C8B-B14F-4D97-AF65-F5344CB8AC3E}">
        <p14:creationId xmlns:p14="http://schemas.microsoft.com/office/powerpoint/2010/main" xmlns="" val="389568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D301C81-621A-1542-BA86-EBFD2144C7FC}"/>
              </a:ext>
            </a:extLst>
          </p:cNvPr>
          <p:cNvSpPr/>
          <p:nvPr/>
        </p:nvSpPr>
        <p:spPr>
          <a:xfrm>
            <a:off x="264543" y="552445"/>
            <a:ext cx="11662913" cy="5078313"/>
          </a:xfrm>
          <a:prstGeom prst="rect">
            <a:avLst/>
          </a:prstGeom>
        </p:spPr>
        <p:txBody>
          <a:bodyPr wrap="square">
            <a:spAutoFit/>
          </a:bodyPr>
          <a:lstStyle/>
          <a:p>
            <a:pPr indent="449580" algn="just">
              <a:lnSpc>
                <a:spcPct val="150000"/>
              </a:lnSpc>
              <a:spcAft>
                <a:spcPts val="0"/>
              </a:spcAft>
            </a:pPr>
            <a:r>
              <a:rPr lang="fr-FR" sz="2400" b="1" dirty="0">
                <a:latin typeface="Times New Roman" panose="02020603050405020304" pitchFamily="18" charset="0"/>
                <a:ea typeface="Times New Roman" panose="02020603050405020304" pitchFamily="18" charset="0"/>
              </a:rPr>
              <a:t>Comment le matériel génétique se transmet de façon aussi exacte d’une génération à une autre ?</a:t>
            </a:r>
          </a:p>
          <a:p>
            <a:pPr indent="449580" algn="just">
              <a:lnSpc>
                <a:spcPct val="150000"/>
              </a:lnSpc>
              <a:spcAft>
                <a:spcPts val="0"/>
              </a:spcAft>
            </a:pPr>
            <a:r>
              <a:rPr lang="fr-FR" sz="2400" dirty="0">
                <a:latin typeface="Times New Roman" panose="02020603050405020304" pitchFamily="18" charset="0"/>
                <a:ea typeface="Times New Roman" panose="02020603050405020304" pitchFamily="18" charset="0"/>
              </a:rPr>
              <a:t>En 1953, quand Watson et Crick ont décrit la structure de l’ADN: une molécule bi caténaire avec appariement des bases, il est devenu évident qu’une matrice régissait le transfert de l’information au cours des division successives…</a:t>
            </a:r>
          </a:p>
          <a:p>
            <a:pPr indent="449580" algn="just">
              <a:lnSpc>
                <a:spcPct val="150000"/>
              </a:lnSpc>
              <a:spcAft>
                <a:spcPts val="0"/>
              </a:spcAft>
            </a:pPr>
            <a:r>
              <a:rPr lang="fr-FR" sz="2400" dirty="0">
                <a:latin typeface="Times New Roman" panose="02020603050405020304" pitchFamily="18" charset="0"/>
                <a:ea typeface="Times New Roman" panose="02020603050405020304" pitchFamily="18" charset="0"/>
              </a:rPr>
              <a:t>Mais cette </a:t>
            </a:r>
            <a:r>
              <a:rPr lang="fr-FR" sz="2400" b="1" dirty="0">
                <a:latin typeface="Times New Roman" panose="02020603050405020304" pitchFamily="18" charset="0"/>
                <a:ea typeface="Times New Roman" panose="02020603050405020304" pitchFamily="18" charset="0"/>
              </a:rPr>
              <a:t>réplication est elle conservative? </a:t>
            </a:r>
            <a:r>
              <a:rPr lang="fr-FR" sz="2400" dirty="0">
                <a:latin typeface="Times New Roman" panose="02020603050405020304" pitchFamily="18" charset="0"/>
                <a:ea typeface="Times New Roman" panose="02020603050405020304" pitchFamily="18" charset="0"/>
              </a:rPr>
              <a:t>une fois répliqués, les brin parentaux se réassocient-ils entre eux ou avec les brins néoformés</a:t>
            </a:r>
            <a:r>
              <a:rPr lang="fr-FR" sz="2400" b="1" dirty="0">
                <a:latin typeface="Times New Roman" panose="02020603050405020304" pitchFamily="18" charset="0"/>
                <a:ea typeface="Times New Roman" panose="02020603050405020304" pitchFamily="18" charset="0"/>
              </a:rPr>
              <a:t> ? </a:t>
            </a:r>
            <a:r>
              <a:rPr lang="fr-FR" sz="2400" dirty="0">
                <a:latin typeface="Times New Roman" panose="02020603050405020304" pitchFamily="18" charset="0"/>
                <a:ea typeface="Times New Roman" panose="02020603050405020304" pitchFamily="18" charset="0"/>
              </a:rPr>
              <a:t>Comment s’amorce cette réplication ? Comment avance t-elle le long du chromosome ? Quelles sont les enzymes qui participent à ce phénomène </a:t>
            </a:r>
            <a:r>
              <a:rPr lang="fr-FR" sz="2400" b="1" dirty="0">
                <a:latin typeface="Times New Roman" panose="02020603050405020304" pitchFamily="18" charset="0"/>
                <a:ea typeface="Times New Roman" panose="02020603050405020304" pitchFamily="18" charset="0"/>
              </a:rPr>
              <a:t>?</a:t>
            </a:r>
            <a:r>
              <a:rPr lang="fr-FR" sz="2400" dirty="0">
                <a:latin typeface="Times New Roman" panose="02020603050405020304" pitchFamily="18" charset="0"/>
                <a:ea typeface="Times New Roman" panose="02020603050405020304" pitchFamily="18" charset="0"/>
              </a:rPr>
              <a:t> Y a t- il des erreurs </a:t>
            </a:r>
            <a:r>
              <a:rPr lang="fr-FR" sz="2400" b="1"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xmlns="" val="250012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069AE6D-0F72-5F45-893E-6E622ADA02F4}"/>
              </a:ext>
            </a:extLst>
          </p:cNvPr>
          <p:cNvSpPr/>
          <p:nvPr/>
        </p:nvSpPr>
        <p:spPr>
          <a:xfrm>
            <a:off x="572219" y="2090172"/>
            <a:ext cx="11047562" cy="2677656"/>
          </a:xfrm>
          <a:prstGeom prst="rect">
            <a:avLst/>
          </a:prstGeom>
        </p:spPr>
        <p:txBody>
          <a:bodyPr wrap="square">
            <a:spAutoFit/>
          </a:bodyPr>
          <a:lstStyle/>
          <a:p>
            <a:pPr algn="just"/>
            <a:r>
              <a:rPr lang="fr-FR" sz="2400" b="1" dirty="0">
                <a:latin typeface="Times New Roman" panose="02020603050405020304" pitchFamily="18" charset="0"/>
                <a:cs typeface="Times New Roman" panose="02020603050405020304" pitchFamily="18" charset="0"/>
              </a:rPr>
              <a:t>RAPPEL</a:t>
            </a:r>
          </a:p>
          <a:p>
            <a:pPr algn="just"/>
            <a:endParaRPr lang="fr-FR" sz="2400" b="1" dirty="0">
              <a:latin typeface="Times New Roman" panose="02020603050405020304" pitchFamily="18" charset="0"/>
              <a:cs typeface="Times New Roman" panose="02020603050405020304" pitchFamily="18" charset="0"/>
            </a:endParaRPr>
          </a:p>
          <a:p>
            <a:pPr marL="342900" indent="-342900">
              <a:buFont typeface="Wingdings" pitchFamily="2" charset="2"/>
              <a:buChar char="q"/>
            </a:pP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Les eucaryotes ont un noyau isolé du cytoplasme et un ADN linéaire.</a:t>
            </a:r>
          </a:p>
          <a:p>
            <a:endParaRPr lang="fr-FR" sz="24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q"/>
            </a:pPr>
            <a:r>
              <a:rPr lang="fr-FR" sz="2400" dirty="0">
                <a:latin typeface="Times New Roman" panose="02020603050405020304" pitchFamily="18" charset="0"/>
                <a:cs typeface="Times New Roman" panose="02020603050405020304" pitchFamily="18" charset="0"/>
              </a:rPr>
              <a:t>Les procaryotes n’ont pas de noyau : leur matériel génétique est directement dans le cytoplasme, et se présente sous la forme d’un chromosome unique et d’un ADN circulaire. </a:t>
            </a:r>
            <a:endParaRPr lang="fr-FR"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183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E53FC3A-37D1-4047-9557-8BA21BA629A4}"/>
              </a:ext>
            </a:extLst>
          </p:cNvPr>
          <p:cNvSpPr/>
          <p:nvPr/>
        </p:nvSpPr>
        <p:spPr>
          <a:xfrm>
            <a:off x="4495278" y="651679"/>
            <a:ext cx="3268844" cy="769441"/>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fr-FR" sz="4400" dirty="0">
                <a:solidFill>
                  <a:schemeClr val="tx1"/>
                </a:solidFill>
                <a:effectLst/>
                <a:latin typeface="Times New Roman" panose="02020603050405020304" pitchFamily="18" charset="0"/>
                <a:cs typeface="Times New Roman" panose="02020603050405020304" pitchFamily="18" charset="0"/>
              </a:rPr>
              <a:t>I- Généralités</a:t>
            </a:r>
          </a:p>
        </p:txBody>
      </p:sp>
      <p:sp>
        <p:nvSpPr>
          <p:cNvPr id="5" name="Rectangle 4">
            <a:extLst>
              <a:ext uri="{FF2B5EF4-FFF2-40B4-BE49-F238E27FC236}">
                <a16:creationId xmlns:a16="http://schemas.microsoft.com/office/drawing/2014/main" xmlns="" id="{46A47E5B-586B-FF45-A7D0-D633AE8177CD}"/>
              </a:ext>
            </a:extLst>
          </p:cNvPr>
          <p:cNvSpPr/>
          <p:nvPr/>
        </p:nvSpPr>
        <p:spPr>
          <a:xfrm>
            <a:off x="290927" y="1869570"/>
            <a:ext cx="11610146" cy="1384995"/>
          </a:xfrm>
          <a:prstGeom prst="rect">
            <a:avLst/>
          </a:prstGeom>
        </p:spPr>
        <p:txBody>
          <a:bodyPr wrap="square">
            <a:spAutoFit/>
          </a:bodyPr>
          <a:lstStyle/>
          <a:p>
            <a:pPr algn="just"/>
            <a:r>
              <a:rPr lang="fr-FR" sz="2800" dirty="0">
                <a:effectLst/>
                <a:latin typeface="Times New Roman" panose="02020603050405020304" pitchFamily="18" charset="0"/>
                <a:cs typeface="Times New Roman" panose="02020603050405020304" pitchFamily="18" charset="0"/>
              </a:rPr>
              <a:t>• Synthèse de plusieurs molécules d’ADN à partir d’une molécule parentale initiale afin de transmettre à la descendance une information génétique conforme.</a:t>
            </a:r>
          </a:p>
        </p:txBody>
      </p:sp>
      <p:sp>
        <p:nvSpPr>
          <p:cNvPr id="6" name="Rectangle 5">
            <a:extLst>
              <a:ext uri="{FF2B5EF4-FFF2-40B4-BE49-F238E27FC236}">
                <a16:creationId xmlns:a16="http://schemas.microsoft.com/office/drawing/2014/main" xmlns="" id="{CC54FD95-1A47-9449-B2DD-DD86D996A65B}"/>
              </a:ext>
            </a:extLst>
          </p:cNvPr>
          <p:cNvSpPr/>
          <p:nvPr/>
        </p:nvSpPr>
        <p:spPr>
          <a:xfrm>
            <a:off x="460075" y="3893475"/>
            <a:ext cx="6096000" cy="1384995"/>
          </a:xfrm>
          <a:prstGeom prst="rect">
            <a:avLst/>
          </a:prstGeom>
        </p:spPr>
        <p:txBody>
          <a:bodyPr>
            <a:spAutoFit/>
          </a:bodyPr>
          <a:lstStyle/>
          <a:p>
            <a:r>
              <a:rPr lang="fr-FR" sz="2800" dirty="0">
                <a:effectLst/>
                <a:latin typeface="Times New Roman" panose="02020603050405020304" pitchFamily="18" charset="0"/>
                <a:cs typeface="Times New Roman" panose="02020603050405020304" pitchFamily="18" charset="0"/>
              </a:rPr>
              <a:t>• Règles d’appariement:</a:t>
            </a:r>
          </a:p>
          <a:p>
            <a:r>
              <a:rPr lang="fr-FR" sz="2800" dirty="0">
                <a:solidFill>
                  <a:srgbClr val="951100"/>
                </a:solidFill>
                <a:effectLst/>
                <a:latin typeface="Times New Roman" panose="02020603050405020304" pitchFamily="18" charset="0"/>
                <a:cs typeface="Times New Roman" panose="02020603050405020304" pitchFamily="18" charset="0"/>
              </a:rPr>
              <a:t>• A =</a:t>
            </a:r>
            <a:r>
              <a:rPr lang="fr-FR" sz="2800" dirty="0" err="1">
                <a:solidFill>
                  <a:srgbClr val="951100"/>
                </a:solidFill>
                <a:effectLst/>
                <a:latin typeface="Times New Roman" panose="02020603050405020304" pitchFamily="18" charset="0"/>
                <a:cs typeface="Times New Roman" panose="02020603050405020304" pitchFamily="18" charset="0"/>
              </a:rPr>
              <a:t>T</a:t>
            </a:r>
            <a:endParaRPr lang="fr-FR" sz="2800" dirty="0">
              <a:solidFill>
                <a:srgbClr val="951100"/>
              </a:solidFill>
              <a:effectLst/>
              <a:latin typeface="Times New Roman" panose="02020603050405020304" pitchFamily="18" charset="0"/>
              <a:cs typeface="Times New Roman" panose="02020603050405020304" pitchFamily="18" charset="0"/>
            </a:endParaRPr>
          </a:p>
          <a:p>
            <a:r>
              <a:rPr lang="fr-FR" sz="2800" dirty="0">
                <a:solidFill>
                  <a:srgbClr val="951100"/>
                </a:solidFill>
                <a:effectLst/>
                <a:latin typeface="Times New Roman" panose="02020603050405020304" pitchFamily="18" charset="0"/>
                <a:cs typeface="Times New Roman" panose="02020603050405020304" pitchFamily="18" charset="0"/>
              </a:rPr>
              <a:t>• C =G</a:t>
            </a:r>
          </a:p>
        </p:txBody>
      </p:sp>
      <p:cxnSp>
        <p:nvCxnSpPr>
          <p:cNvPr id="8" name="Connecteur droit 7">
            <a:extLst>
              <a:ext uri="{FF2B5EF4-FFF2-40B4-BE49-F238E27FC236}">
                <a16:creationId xmlns:a16="http://schemas.microsoft.com/office/drawing/2014/main" xmlns="" id="{48B39ED4-10B3-E14F-89BB-00F238EA3225}"/>
              </a:ext>
            </a:extLst>
          </p:cNvPr>
          <p:cNvCxnSpPr/>
          <p:nvPr/>
        </p:nvCxnSpPr>
        <p:spPr>
          <a:xfrm>
            <a:off x="1121434" y="5072332"/>
            <a:ext cx="138023"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xmlns="" id="{1D876EFC-6113-8B46-97AF-0A29566D393A}"/>
              </a:ext>
            </a:extLst>
          </p:cNvPr>
          <p:cNvSpPr/>
          <p:nvPr/>
        </p:nvSpPr>
        <p:spPr>
          <a:xfrm>
            <a:off x="460075" y="5732714"/>
            <a:ext cx="5482591" cy="523220"/>
          </a:xfrm>
          <a:prstGeom prst="rect">
            <a:avLst/>
          </a:prstGeom>
        </p:spPr>
        <p:txBody>
          <a:bodyPr wrap="none">
            <a:spAutoFit/>
          </a:bodyPr>
          <a:lstStyle/>
          <a:p>
            <a:pPr marL="457200" indent="-457200">
              <a:buFont typeface="Arial" panose="020B0604020202020204" pitchFamily="34" charset="0"/>
              <a:buChar char="•"/>
            </a:pPr>
            <a:r>
              <a:rPr lang="fr-FR" sz="2800" dirty="0">
                <a:effectLst/>
                <a:latin typeface="Times New Roman" panose="02020603050405020304" pitchFamily="18" charset="0"/>
                <a:cs typeface="Times New Roman" panose="02020603050405020304" pitchFamily="18" charset="0"/>
              </a:rPr>
              <a:t>Réplication est semi-conservative</a:t>
            </a:r>
          </a:p>
        </p:txBody>
      </p:sp>
    </p:spTree>
    <p:extLst>
      <p:ext uri="{BB962C8B-B14F-4D97-AF65-F5344CB8AC3E}">
        <p14:creationId xmlns:p14="http://schemas.microsoft.com/office/powerpoint/2010/main" xmlns="" val="250668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878BE03-F868-3E41-9C62-8914044F395E}"/>
              </a:ext>
            </a:extLst>
          </p:cNvPr>
          <p:cNvSpPr txBox="1"/>
          <p:nvPr/>
        </p:nvSpPr>
        <p:spPr>
          <a:xfrm>
            <a:off x="1399041" y="258792"/>
            <a:ext cx="9393918" cy="523220"/>
          </a:xfrm>
          <a:prstGeom prst="rect">
            <a:avLst/>
          </a:prstGeom>
          <a:noFill/>
        </p:spPr>
        <p:txBody>
          <a:bodyPr wrap="none" rtlCol="0">
            <a:spAutoFit/>
          </a:bodyPr>
          <a:lstStyle/>
          <a:p>
            <a:r>
              <a:rPr lang="fr-FR" sz="2800" b="1" u="sng" dirty="0">
                <a:latin typeface="Times New Roman" panose="02020603050405020304" pitchFamily="18" charset="0"/>
                <a:cs typeface="Times New Roman" panose="02020603050405020304" pitchFamily="18" charset="0"/>
              </a:rPr>
              <a:t>Théoriquement la réplication peut se faire selon trois model </a:t>
            </a:r>
          </a:p>
        </p:txBody>
      </p:sp>
      <p:pic>
        <p:nvPicPr>
          <p:cNvPr id="6" name="Image 5">
            <a:extLst>
              <a:ext uri="{FF2B5EF4-FFF2-40B4-BE49-F238E27FC236}">
                <a16:creationId xmlns:a16="http://schemas.microsoft.com/office/drawing/2014/main" xmlns="" id="{CDE95FDD-07FF-AF4E-8308-03D152E234E3}"/>
              </a:ext>
            </a:extLst>
          </p:cNvPr>
          <p:cNvPicPr>
            <a:picLocks noChangeAspect="1"/>
          </p:cNvPicPr>
          <p:nvPr/>
        </p:nvPicPr>
        <p:blipFill>
          <a:blip r:embed="rId2"/>
          <a:stretch>
            <a:fillRect/>
          </a:stretch>
        </p:blipFill>
        <p:spPr>
          <a:xfrm>
            <a:off x="585788" y="1485901"/>
            <a:ext cx="10901362" cy="4329112"/>
          </a:xfrm>
          <a:prstGeom prst="rect">
            <a:avLst/>
          </a:prstGeom>
        </p:spPr>
      </p:pic>
    </p:spTree>
    <p:extLst>
      <p:ext uri="{BB962C8B-B14F-4D97-AF65-F5344CB8AC3E}">
        <p14:creationId xmlns:p14="http://schemas.microsoft.com/office/powerpoint/2010/main" xmlns="" val="42268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FEBDD62-6EE9-7D43-90EC-71BAD3A01C01}"/>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1174750" y="69850"/>
            <a:ext cx="9842500" cy="6718300"/>
          </a:xfrm>
          <a:prstGeom prst="rect">
            <a:avLst/>
          </a:prstGeom>
        </p:spPr>
      </p:pic>
    </p:spTree>
    <p:extLst>
      <p:ext uri="{BB962C8B-B14F-4D97-AF65-F5344CB8AC3E}">
        <p14:creationId xmlns:p14="http://schemas.microsoft.com/office/powerpoint/2010/main" xmlns="" val="304475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94CCC4D-4719-2C48-9399-114C3C528F4C}"/>
              </a:ext>
            </a:extLst>
          </p:cNvPr>
          <p:cNvSpPr txBox="1"/>
          <p:nvPr/>
        </p:nvSpPr>
        <p:spPr>
          <a:xfrm>
            <a:off x="242888" y="171451"/>
            <a:ext cx="11444287" cy="6684972"/>
          </a:xfrm>
          <a:prstGeom prst="rect">
            <a:avLst/>
          </a:prstGeom>
          <a:noFill/>
        </p:spPr>
        <p:txBody>
          <a:bodyPr wrap="square" rtlCol="0">
            <a:spAutoFit/>
          </a:bodyPr>
          <a:lstStyle/>
          <a:p>
            <a:pPr algn="just">
              <a:lnSpc>
                <a:spcPct val="150000"/>
              </a:lnSpc>
            </a:pPr>
            <a:r>
              <a:rPr lang="fr-FR" sz="2000" dirty="0">
                <a:latin typeface="Times New Roman" panose="02020603050405020304" pitchFamily="18" charset="0"/>
                <a:cs typeface="Times New Roman" panose="02020603050405020304" pitchFamily="18" charset="0"/>
              </a:rPr>
              <a:t>- MESELSON et STAHL observèrent que l'ADN de bactéries ayant poussé uniquement en présence de N15 formait  une seule bande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la position attendue d’un ADN lourd (FIG a).</a:t>
            </a:r>
          </a:p>
          <a:p>
            <a:pPr algn="just">
              <a:lnSpc>
                <a:spcPct val="150000"/>
              </a:lnSpc>
            </a:pPr>
            <a:r>
              <a:rPr lang="fr-FR" sz="2000" dirty="0">
                <a:latin typeface="Times New Roman" panose="02020603050405020304" pitchFamily="18" charset="0"/>
                <a:cs typeface="Times New Roman" panose="02020603050405020304" pitchFamily="18" charset="0"/>
              </a:rPr>
              <a:t> - L’ADN de bactéries récoltées une génération après transfert dans le milieu  contenant du N14 formait aussi une bande unique, mais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une position intermédiaire entre celle de l’ADN contenant uniquement du N15 et celle de l’ADN contenant uniquement du N14 (FIG b).</a:t>
            </a:r>
          </a:p>
          <a:p>
            <a:pPr algn="just">
              <a:lnSpc>
                <a:spcPct val="150000"/>
              </a:lnSpc>
            </a:pPr>
            <a:r>
              <a:rPr lang="fr-FR" sz="2000" dirty="0">
                <a:latin typeface="Times New Roman" panose="02020603050405020304" pitchFamily="18" charset="0"/>
                <a:cs typeface="Times New Roman" panose="02020603050405020304" pitchFamily="18" charset="0"/>
              </a:rPr>
              <a:t>- Ce résultat exclut une réplication de type conservatif, qui,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ce stade aurait produit une bande lourde (Les molécules d’ADN parentales) et une bande légère (les nouvelles molécules d’ADN). Il est compatible avec les modèles de réplication dispersive et semi conservative. Pour distinguer entre les deux modèles, ils analysèrent l’ADN des bactéries après une seconde génération passée dans le milieu 14N. </a:t>
            </a:r>
          </a:p>
          <a:p>
            <a:pPr algn="just">
              <a:lnSpc>
                <a:spcPct val="150000"/>
              </a:lnSpc>
            </a:pPr>
            <a:r>
              <a:rPr lang="fr-FR" sz="2000" dirty="0">
                <a:latin typeface="Times New Roman" panose="02020603050405020304" pitchFamily="18" charset="0"/>
                <a:cs typeface="Times New Roman" panose="02020603050405020304" pitchFamily="18" charset="0"/>
              </a:rPr>
              <a:t>- Deux bandes d’importance égale étaient formées, l’une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la position intermédiaire, et l’autre en position du 14N(</a:t>
            </a:r>
            <a:r>
              <a:rPr lang="fr-FR" sz="2000" dirty="0" err="1">
                <a:latin typeface="Times New Roman" panose="02020603050405020304" pitchFamily="18" charset="0"/>
                <a:cs typeface="Times New Roman" panose="02020603050405020304" pitchFamily="18" charset="0"/>
              </a:rPr>
              <a:t>Fig</a:t>
            </a:r>
            <a:r>
              <a:rPr lang="fr-FR" sz="2000" dirty="0">
                <a:latin typeface="Times New Roman" panose="02020603050405020304" pitchFamily="18" charset="0"/>
                <a:cs typeface="Times New Roman" panose="02020603050405020304" pitchFamily="18" charset="0"/>
              </a:rPr>
              <a:t> c)</a:t>
            </a:r>
          </a:p>
          <a:p>
            <a:pPr algn="just">
              <a:lnSpc>
                <a:spcPct val="150000"/>
              </a:lnSpc>
            </a:pPr>
            <a:r>
              <a:rPr lang="fr-FR" sz="2000" dirty="0">
                <a:latin typeface="Times New Roman" panose="02020603050405020304" pitchFamily="18" charset="0"/>
                <a:cs typeface="Times New Roman" panose="02020603050405020304" pitchFamily="18" charset="0"/>
              </a:rPr>
              <a:t>- Tous les échantillons prélevés après des cycles de réplication supplémentaire formaient deux bandes, et la bande correspondant </a:t>
            </a:r>
            <a:r>
              <a:rPr lang="fr-FR" sz="2000" dirty="0">
                <a:effectLst/>
                <a:latin typeface="Times New Roman" panose="02020603050405020304" pitchFamily="18" charset="0"/>
                <a:cs typeface="Times New Roman" panose="02020603050405020304" pitchFamily="18" charset="0"/>
              </a:rPr>
              <a:t>à</a:t>
            </a:r>
            <a:r>
              <a:rPr lang="fr-FR" sz="2000" dirty="0">
                <a:latin typeface="Times New Roman" panose="02020603050405020304" pitchFamily="18" charset="0"/>
                <a:cs typeface="Times New Roman" panose="02020603050405020304" pitchFamily="18" charset="0"/>
              </a:rPr>
              <a:t> l’ADN léger devenait progressivement plus importante (d)</a:t>
            </a:r>
          </a:p>
          <a:p>
            <a:pPr algn="just">
              <a:lnSpc>
                <a:spcPct val="150000"/>
              </a:lnSpc>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9730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A93AE82-2F61-5448-A70B-DF38E71F7E93}"/>
              </a:ext>
            </a:extLst>
          </p:cNvPr>
          <p:cNvSpPr>
            <a:spLocks noGrp="1"/>
          </p:cNvSpPr>
          <p:nvPr>
            <p:ph type="title"/>
          </p:nvPr>
        </p:nvSpPr>
        <p:spPr>
          <a:xfrm>
            <a:off x="1243320" y="179506"/>
            <a:ext cx="9313473" cy="620713"/>
          </a:xfrm>
          <a:gradFill flip="none" rotWithShape="1">
            <a:gsLst>
              <a:gs pos="100000">
                <a:schemeClr val="accent4">
                  <a:lumMod val="20000"/>
                  <a:lumOff val="80000"/>
                  <a:shade val="30000"/>
                  <a:satMod val="115000"/>
                </a:schemeClr>
              </a:gs>
              <a:gs pos="93000">
                <a:schemeClr val="accent4">
                  <a:lumMod val="20000"/>
                  <a:lumOff val="80000"/>
                  <a:shade val="67500"/>
                  <a:satMod val="115000"/>
                </a:schemeClr>
              </a:gs>
              <a:gs pos="100000">
                <a:schemeClr val="accent4">
                  <a:lumMod val="20000"/>
                  <a:lumOff val="80000"/>
                  <a:shade val="100000"/>
                  <a:satMod val="115000"/>
                </a:schemeClr>
              </a:gs>
            </a:gsLst>
            <a:path path="circle">
              <a:fillToRect t="100000" r="100000"/>
            </a:path>
            <a:tileRect l="-100000" b="-100000"/>
          </a:gradFill>
        </p:spPr>
        <p:txBody>
          <a:bodyPr>
            <a:noAutofit/>
          </a:bodyPr>
          <a:lstStyle/>
          <a:p>
            <a:pPr algn="ctr"/>
            <a:r>
              <a:rPr lang="fr-FR" sz="4000" u="sng" dirty="0">
                <a:latin typeface="Times New Roman" panose="02020603050405020304" pitchFamily="18" charset="0"/>
                <a:cs typeface="Times New Roman" panose="02020603050405020304" pitchFamily="18" charset="0"/>
              </a:rPr>
              <a:t>Les éléments nécessaire a la réplication </a:t>
            </a:r>
          </a:p>
        </p:txBody>
      </p:sp>
      <p:sp>
        <p:nvSpPr>
          <p:cNvPr id="7" name="ZoneTexte 6">
            <a:extLst>
              <a:ext uri="{FF2B5EF4-FFF2-40B4-BE49-F238E27FC236}">
                <a16:creationId xmlns:a16="http://schemas.microsoft.com/office/drawing/2014/main" xmlns="" id="{F63851BA-73E6-AC46-8DF2-9D113D4875B8}"/>
              </a:ext>
            </a:extLst>
          </p:cNvPr>
          <p:cNvSpPr txBox="1"/>
          <p:nvPr/>
        </p:nvSpPr>
        <p:spPr>
          <a:xfrm>
            <a:off x="319314" y="1164134"/>
            <a:ext cx="11161486" cy="4524315"/>
          </a:xfrm>
          <a:prstGeom prst="rect">
            <a:avLst/>
          </a:prstGeom>
          <a:noFill/>
        </p:spPr>
        <p:txBody>
          <a:bodyPr wrap="square" rtlCol="0">
            <a:spAutoFit/>
          </a:bodyPr>
          <a:lstStyle/>
          <a:p>
            <a:pPr algn="just"/>
            <a:endParaRPr lang="fr-FR" sz="2400" b="1" dirty="0">
              <a:latin typeface="Times New Roman" panose="02020603050405020304" pitchFamily="18" charset="0"/>
              <a:cs typeface="Times New Roman" panose="02020603050405020304" pitchFamily="18" charset="0"/>
            </a:endParaRPr>
          </a:p>
          <a:p>
            <a:pPr algn="just"/>
            <a:r>
              <a:rPr lang="fr-FR" sz="2400" dirty="0">
                <a:solidFill>
                  <a:srgbClr val="FF0000"/>
                </a:solidFill>
                <a:latin typeface="Times New Roman" panose="02020603050405020304" pitchFamily="18" charset="0"/>
                <a:cs typeface="Times New Roman" panose="02020603050405020304" pitchFamily="18" charset="0"/>
              </a:rPr>
              <a:t>1.  L’ADN parental</a:t>
            </a:r>
            <a:r>
              <a:rPr lang="fr-FR" sz="2400" dirty="0">
                <a:latin typeface="Times New Roman" panose="02020603050405020304" pitchFamily="18" charset="0"/>
                <a:cs typeface="Times New Roman" panose="02020603050405020304" pitchFamily="18" charset="0"/>
              </a:rPr>
              <a:t>, où chacun des deux brins sert de matrice pour synthétiser le brin </a:t>
            </a:r>
            <a:r>
              <a:rPr lang="fr-FR" sz="2400" dirty="0" err="1">
                <a:latin typeface="Times New Roman" panose="02020603050405020304" pitchFamily="18" charset="0"/>
                <a:cs typeface="Times New Roman" panose="02020603050405020304" pitchFamily="18" charset="0"/>
              </a:rPr>
              <a:t>anti-parallèle</a:t>
            </a:r>
            <a:r>
              <a:rPr lang="fr-FR" sz="2400" dirty="0">
                <a:latin typeface="Times New Roman" panose="02020603050405020304" pitchFamily="18" charset="0"/>
                <a:cs typeface="Times New Roman" panose="02020603050405020304" pitchFamily="18" charset="0"/>
              </a:rPr>
              <a:t>. Il est aussi </a:t>
            </a:r>
            <a:r>
              <a:rPr lang="fr-FR" sz="2400" dirty="0" err="1">
                <a:latin typeface="Times New Roman" panose="02020603050405020304" pitchFamily="18" charset="0"/>
                <a:cs typeface="Times New Roman" panose="02020603050405020304" pitchFamily="18" charset="0"/>
              </a:rPr>
              <a:t>appele</a:t>
            </a:r>
            <a:r>
              <a:rPr lang="fr-FR" sz="2400" dirty="0">
                <a:latin typeface="Times New Roman" panose="02020603050405020304" pitchFamily="18" charset="0"/>
                <a:cs typeface="Times New Roman" panose="02020603050405020304" pitchFamily="18" charset="0"/>
              </a:rPr>
              <a:t>́ ADN matrice.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solidFill>
                  <a:srgbClr val="FF0000"/>
                </a:solidFill>
                <a:latin typeface="Times New Roman" panose="02020603050405020304" pitchFamily="18" charset="0"/>
                <a:cs typeface="Times New Roman" panose="02020603050405020304" pitchFamily="18" charset="0"/>
              </a:rPr>
              <a:t>2. Les </a:t>
            </a:r>
            <a:r>
              <a:rPr lang="fr-FR" sz="2400" dirty="0" err="1">
                <a:solidFill>
                  <a:srgbClr val="FF0000"/>
                </a:solidFill>
                <a:latin typeface="Times New Roman" panose="02020603050405020304" pitchFamily="18" charset="0"/>
                <a:cs typeface="Times New Roman" panose="02020603050405020304" pitchFamily="18" charset="0"/>
              </a:rPr>
              <a:t>dNTP</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err="1">
                <a:solidFill>
                  <a:srgbClr val="FF0000"/>
                </a:solidFill>
                <a:latin typeface="Times New Roman" panose="02020603050405020304" pitchFamily="18" charset="0"/>
                <a:cs typeface="Times New Roman" panose="02020603050405020304" pitchFamily="18" charset="0"/>
              </a:rPr>
              <a:t>dATP</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err="1">
                <a:solidFill>
                  <a:srgbClr val="FF0000"/>
                </a:solidFill>
                <a:latin typeface="Times New Roman" panose="02020603050405020304" pitchFamily="18" charset="0"/>
                <a:cs typeface="Times New Roman" panose="02020603050405020304" pitchFamily="18" charset="0"/>
              </a:rPr>
              <a:t>dCTP</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err="1">
                <a:solidFill>
                  <a:srgbClr val="FF0000"/>
                </a:solidFill>
                <a:latin typeface="Times New Roman" panose="02020603050405020304" pitchFamily="18" charset="0"/>
                <a:cs typeface="Times New Roman" panose="02020603050405020304" pitchFamily="18" charset="0"/>
              </a:rPr>
              <a:t>dTTP</a:t>
            </a:r>
            <a:r>
              <a:rPr lang="fr-FR" sz="2400" dirty="0">
                <a:solidFill>
                  <a:srgbClr val="FF0000"/>
                </a:solidFill>
                <a:latin typeface="Times New Roman" panose="02020603050405020304" pitchFamily="18" charset="0"/>
                <a:cs typeface="Times New Roman" panose="02020603050405020304" pitchFamily="18" charset="0"/>
              </a:rPr>
              <a:t> et </a:t>
            </a:r>
            <a:r>
              <a:rPr lang="fr-FR" sz="2400" dirty="0" err="1">
                <a:solidFill>
                  <a:srgbClr val="FF0000"/>
                </a:solidFill>
                <a:latin typeface="Times New Roman" panose="02020603050405020304" pitchFamily="18" charset="0"/>
                <a:cs typeface="Times New Roman" panose="02020603050405020304" pitchFamily="18" charset="0"/>
              </a:rPr>
              <a:t>dGTP</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rentrent dans la réaction sous forme triphosphate, et sont intégrés dans le brin sous forme </a:t>
            </a:r>
            <a:r>
              <a:rPr lang="fr-FR" sz="2400" dirty="0" err="1">
                <a:latin typeface="Times New Roman" panose="02020603050405020304" pitchFamily="18" charset="0"/>
                <a:cs typeface="Times New Roman" panose="02020603050405020304" pitchFamily="18" charset="0"/>
              </a:rPr>
              <a:t>monophosphate</a:t>
            </a:r>
            <a:r>
              <a:rPr lang="fr-FR" sz="2400" dirty="0">
                <a:latin typeface="Times New Roman" panose="02020603050405020304" pitchFamily="18" charset="0"/>
                <a:cs typeface="Times New Roman" panose="02020603050405020304" pitchFamily="18" charset="0"/>
              </a:rPr>
              <a:t> : le relargage du pyrophosphate apporte l’</a:t>
            </a:r>
            <a:r>
              <a:rPr lang="fr-FR" sz="2400" dirty="0" err="1">
                <a:latin typeface="Times New Roman" panose="02020603050405020304" pitchFamily="18" charset="0"/>
                <a:cs typeface="Times New Roman" panose="02020603050405020304" pitchFamily="18" charset="0"/>
              </a:rPr>
              <a:t>énergie</a:t>
            </a:r>
            <a:r>
              <a:rPr lang="fr-FR" sz="2400" dirty="0">
                <a:latin typeface="Times New Roman" panose="02020603050405020304" pitchFamily="18" charset="0"/>
                <a:cs typeface="Times New Roman" panose="02020603050405020304" pitchFamily="18" charset="0"/>
              </a:rPr>
              <a:t> nécessaire à la réplication.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solidFill>
                  <a:srgbClr val="FF0000"/>
                </a:solidFill>
                <a:latin typeface="Times New Roman" panose="02020603050405020304" pitchFamily="18" charset="0"/>
                <a:cs typeface="Times New Roman" panose="02020603050405020304" pitchFamily="18" charset="0"/>
              </a:rPr>
              <a:t>3. Les ions Mg2+ </a:t>
            </a:r>
            <a:r>
              <a:rPr lang="fr-FR" sz="2400" dirty="0">
                <a:latin typeface="Times New Roman" panose="02020603050405020304" pitchFamily="18" charset="0"/>
                <a:cs typeface="Times New Roman" panose="02020603050405020304" pitchFamily="18" charset="0"/>
              </a:rPr>
              <a:t>stabilisent les </a:t>
            </a:r>
            <a:r>
              <a:rPr lang="fr-FR" sz="2400" dirty="0" err="1">
                <a:latin typeface="Times New Roman" panose="02020603050405020304" pitchFamily="18" charset="0"/>
                <a:cs typeface="Times New Roman" panose="02020603050405020304" pitchFamily="18" charset="0"/>
              </a:rPr>
              <a:t>dNTP</a:t>
            </a:r>
            <a:r>
              <a:rPr lang="fr-FR" sz="2400" dirty="0">
                <a:latin typeface="Times New Roman" panose="02020603050405020304" pitchFamily="18" charset="0"/>
                <a:cs typeface="Times New Roman" panose="02020603050405020304" pitchFamily="18" charset="0"/>
              </a:rPr>
              <a:t> en les protégeant d’une hydrolyse enzymatique et sont également importants pour l’ADN </a:t>
            </a:r>
            <a:r>
              <a:rPr lang="fr-FR" sz="2400" dirty="0" err="1">
                <a:latin typeface="Times New Roman" panose="02020603050405020304" pitchFamily="18" charset="0"/>
                <a:cs typeface="Times New Roman" panose="02020603050405020304" pitchFamily="18" charset="0"/>
              </a:rPr>
              <a:t>polymérase</a:t>
            </a:r>
            <a:r>
              <a:rPr lang="fr-FR" sz="2400" dirty="0">
                <a:latin typeface="Times New Roman" panose="02020603050405020304" pitchFamily="18" charset="0"/>
                <a:cs typeface="Times New Roman" panose="02020603050405020304" pitchFamily="18" charset="0"/>
              </a:rPr>
              <a:t>.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4.  Des enzymes telle que;  Les </a:t>
            </a:r>
            <a:r>
              <a:rPr lang="fr-FR" sz="2400" dirty="0" err="1">
                <a:latin typeface="Times New Roman" panose="02020603050405020304" pitchFamily="18" charset="0"/>
                <a:cs typeface="Times New Roman" panose="02020603050405020304" pitchFamily="18" charset="0"/>
              </a:rPr>
              <a:t>hélicases</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topoisomérases</a:t>
            </a:r>
            <a:r>
              <a:rPr lang="fr-FR" sz="2400" dirty="0">
                <a:latin typeface="Times New Roman" panose="02020603050405020304" pitchFamily="18" charset="0"/>
                <a:cs typeface="Times New Roman" panose="02020603050405020304" pitchFamily="18" charset="0"/>
              </a:rPr>
              <a:t>, ADN </a:t>
            </a:r>
            <a:r>
              <a:rPr lang="fr-FR" sz="2400" dirty="0" err="1">
                <a:latin typeface="Times New Roman" panose="02020603050405020304" pitchFamily="18" charset="0"/>
                <a:cs typeface="Times New Roman" panose="02020603050405020304" pitchFamily="18" charset="0"/>
              </a:rPr>
              <a:t>polymérase</a:t>
            </a:r>
            <a:r>
              <a:rPr lang="fr-FR" sz="2400" dirty="0">
                <a:latin typeface="Times New Roman" panose="02020603050405020304" pitchFamily="18" charset="0"/>
                <a:cs typeface="Times New Roman" panose="02020603050405020304" pitchFamily="18" charset="0"/>
              </a:rPr>
              <a:t> et </a:t>
            </a:r>
            <a:r>
              <a:rPr lang="fr-FR" sz="2400" dirty="0" err="1">
                <a:latin typeface="Times New Roman" panose="02020603050405020304" pitchFamily="18" charset="0"/>
                <a:cs typeface="Times New Roman" panose="02020603050405020304" pitchFamily="18" charset="0"/>
              </a:rPr>
              <a:t>primases</a:t>
            </a:r>
            <a:r>
              <a:rPr lang="fr-FR" sz="2400" dirty="0">
                <a:latin typeface="Times New Roman" panose="02020603050405020304" pitchFamily="18" charset="0"/>
                <a:cs typeface="Times New Roman" panose="02020603050405020304" pitchFamily="18" charset="0"/>
              </a:rPr>
              <a:t> </a:t>
            </a:r>
            <a:endParaRPr lang="fr-FR"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9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5A71CEC-9CEA-A943-8128-54AB432B90E9}"/>
              </a:ext>
            </a:extLst>
          </p:cNvPr>
          <p:cNvPicPr>
            <a:picLocks noChangeAspect="1"/>
          </p:cNvPicPr>
          <p:nvPr/>
        </p:nvPicPr>
        <p:blipFill>
          <a:blip r:embed="rId2"/>
          <a:stretch>
            <a:fillRect/>
          </a:stretch>
        </p:blipFill>
        <p:spPr>
          <a:xfrm>
            <a:off x="3382283" y="242888"/>
            <a:ext cx="8809717" cy="5472111"/>
          </a:xfrm>
          <a:prstGeom prst="rect">
            <a:avLst/>
          </a:prstGeom>
        </p:spPr>
      </p:pic>
      <p:sp>
        <p:nvSpPr>
          <p:cNvPr id="5" name="Titre 1">
            <a:extLst>
              <a:ext uri="{FF2B5EF4-FFF2-40B4-BE49-F238E27FC236}">
                <a16:creationId xmlns:a16="http://schemas.microsoft.com/office/drawing/2014/main" xmlns="" id="{D6FE5F10-443A-954D-93F1-AFA6AB3A7E97}"/>
              </a:ext>
            </a:extLst>
          </p:cNvPr>
          <p:cNvSpPr>
            <a:spLocks noGrp="1"/>
          </p:cNvSpPr>
          <p:nvPr>
            <p:ph type="title"/>
          </p:nvPr>
        </p:nvSpPr>
        <p:spPr>
          <a:xfrm>
            <a:off x="1" y="3600450"/>
            <a:ext cx="5086350" cy="2745014"/>
          </a:xfr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just"/>
            <a:r>
              <a:rPr lang="fr-FR" sz="2000" b="1" dirty="0">
                <a:solidFill>
                  <a:srgbClr val="FF0000"/>
                </a:solidFill>
                <a:latin typeface="Times New Roman" panose="02020603050405020304" pitchFamily="18" charset="0"/>
                <a:cs typeface="Times New Roman" panose="02020603050405020304" pitchFamily="18" charset="0"/>
              </a:rPr>
              <a:t>La complémentarité: </a:t>
            </a:r>
            <a:r>
              <a:rPr lang="fr-FR" sz="2000" dirty="0">
                <a:latin typeface="Times New Roman" panose="02020603050405020304" pitchFamily="18" charset="0"/>
                <a:cs typeface="Times New Roman" panose="02020603050405020304" pitchFamily="18" charset="0"/>
              </a:rPr>
              <a:t>les nucléotides sont polymérises suivant les règles de complémentarité A-T et C-G</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
            </a:r>
            <a:br>
              <a:rPr lang="fr-FR" sz="2000" dirty="0">
                <a:latin typeface="Times New Roman" panose="02020603050405020304" pitchFamily="18" charset="0"/>
                <a:cs typeface="Times New Roman" panose="02020603050405020304" pitchFamily="18" charset="0"/>
              </a:rPr>
            </a:br>
            <a:r>
              <a:rPr lang="fr-FR" sz="2000" b="1" dirty="0">
                <a:solidFill>
                  <a:srgbClr val="FF0000"/>
                </a:solidFill>
                <a:latin typeface="Times New Roman" panose="02020603050405020304" pitchFamily="18" charset="0"/>
                <a:cs typeface="Times New Roman" panose="02020603050405020304" pitchFamily="18" charset="0"/>
              </a:rPr>
              <a:t>L’orientation : </a:t>
            </a:r>
            <a:r>
              <a:rPr lang="fr-FR" sz="2000" dirty="0">
                <a:latin typeface="Times New Roman" panose="02020603050405020304" pitchFamily="18" charset="0"/>
                <a:cs typeface="Times New Roman" panose="02020603050405020304" pitchFamily="18" charset="0"/>
              </a:rPr>
              <a:t>Le brin néoformé et le brin parental ou matrice sont antiparallèles </a:t>
            </a:r>
          </a:p>
        </p:txBody>
      </p:sp>
      <p:sp>
        <p:nvSpPr>
          <p:cNvPr id="6" name="Titre 1">
            <a:extLst>
              <a:ext uri="{FF2B5EF4-FFF2-40B4-BE49-F238E27FC236}">
                <a16:creationId xmlns:a16="http://schemas.microsoft.com/office/drawing/2014/main" xmlns="" id="{86A3CA68-D3C6-DB41-8D99-5E06E8C565EA}"/>
              </a:ext>
            </a:extLst>
          </p:cNvPr>
          <p:cNvSpPr txBox="1">
            <a:spLocks/>
          </p:cNvSpPr>
          <p:nvPr/>
        </p:nvSpPr>
        <p:spPr>
          <a:xfrm>
            <a:off x="0" y="692944"/>
            <a:ext cx="3382283" cy="2277042"/>
          </a:xfrm>
          <a:prstGeom prst="rect">
            <a:avLst/>
          </a:prstGeom>
          <a:solidFill>
            <a:schemeClr val="accent1">
              <a:lumMod val="20000"/>
              <a:lumOff val="80000"/>
            </a:schemeClr>
          </a:solidFill>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b="1" dirty="0">
                <a:solidFill>
                  <a:srgbClr val="FF0000"/>
                </a:solidFill>
                <a:latin typeface="Times New Roman" panose="02020603050405020304" pitchFamily="18" charset="0"/>
                <a:cs typeface="Times New Roman" panose="02020603050405020304" pitchFamily="18" charset="0"/>
              </a:rPr>
              <a:t>Le sens de la réplication: </a:t>
            </a:r>
            <a:r>
              <a:rPr lang="fr-FR" sz="2000" dirty="0">
                <a:latin typeface="Times New Roman" panose="02020603050405020304" pitchFamily="18" charset="0"/>
                <a:cs typeface="Times New Roman" panose="02020603050405020304" pitchFamily="18" charset="0"/>
              </a:rPr>
              <a:t>la polymérase fixe le NTP par l’ extrémité 5` sur le 3` OH du premier nucléotide d’une chaine préexistante. L’addition des nucléotides se fait donc dans le sens 5`vers 3` </a:t>
            </a:r>
          </a:p>
        </p:txBody>
      </p:sp>
    </p:spTree>
    <p:extLst>
      <p:ext uri="{BB962C8B-B14F-4D97-AF65-F5344CB8AC3E}">
        <p14:creationId xmlns:p14="http://schemas.microsoft.com/office/powerpoint/2010/main" xmlns="" val="33233517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4895</TotalTime>
  <Words>871</Words>
  <Application>Microsoft Macintosh PowerPoint</Application>
  <PresentationFormat>Personnalisé</PresentationFormat>
  <Paragraphs>39</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Les éléments nécessaire a la réplication </vt:lpstr>
      <vt:lpstr>La complémentarité: les nucléotides sont polymérises suivant les règles de complémentarité A-T et C-G  L’orientation : Le brin néoformé et le brin parental ou matrice sont antiparallèles </vt:lpstr>
      <vt:lpstr>Diapositive 10</vt:lpstr>
      <vt:lpstr>Les modes de réplication sont différents entre les procaryotes et eucaryotes, le chromosome circulaire de E.coli est copie, la réplication commence à un seul endroit, l’origine. </vt:lpstr>
      <vt:lpstr>Diapositive 12</vt:lpstr>
      <vt:lpstr>Un modèle diffèrent de réplication de l’ADN est observe durant la conjugaison chez E.coli  et la multiplication de virus tels que le phage lambda. Dans le mécanisme du cercle roulant un brin est incisé et l’extrémité hydroxyle 3 libre s’agrandit grâce aux enzymes de la réplication. Comme l’ extrémité 3` est allongée tandis que le point de croissance tourne autour de la molécule circulaire, l’extrémité 5 du brin est déplacée et forme une queue qui grandit. La queue simple brin peut être convertie en double brin  par la synthèse du brin complémentaire. </vt:lpstr>
      <vt:lpstr>L’ADN des eucaryotes est linéaire et beaucoup plus long que celui des procaryotes. L’ADN chez E.coli mesure environs 1300 Um, tandis que les 46 chromosomes de l’homme ont une longueur totale de 1,8m.Il faut que de nombreuses fourches de réplication copient l’ADN eucaryotes simultanément, de manière à ce que la molécule puisse être dupliquée en un temps relativement court. En conséquence, il y’as beaucoup de réplicons tous les 10 à 100 um le long de l’ADN. Les fourches de réplication se déplacent à partir de  ces origines, deux fourches peuvent se rencontrer lorsqu’elles ont terminé de copier deux parties adjacentes.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SONY</cp:lastModifiedBy>
  <cp:revision>85</cp:revision>
  <dcterms:created xsi:type="dcterms:W3CDTF">2021-01-20T12:05:52Z</dcterms:created>
  <dcterms:modified xsi:type="dcterms:W3CDTF">2021-01-26T16:35:55Z</dcterms:modified>
</cp:coreProperties>
</file>