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60" r:id="rId6"/>
    <p:sldId id="261" r:id="rId7"/>
    <p:sldId id="263" r:id="rId8"/>
    <p:sldId id="264"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a:t>Modifiez le style du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7F6A1D9-D323-4F4E-8655-25E2D32CE742}" type="datetime1">
              <a:rPr lang="en-US" smtClean="0"/>
              <a:t>11/6/2025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366270952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7F6A1D9-D323-4F4E-8655-25E2D32CE742}" type="datetime1">
              <a:rPr lang="en-US" smtClean="0"/>
              <a:t>11/6/2025</a:t>
            </a:fld>
            <a:endParaRPr lang="en-US"/>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312715449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7F6A1D9-D323-4F4E-8655-25E2D32CE742}" type="datetime1">
              <a:rPr lang="en-US" smtClean="0"/>
              <a:t>11/6/2025</a:t>
            </a:fld>
            <a:endParaRPr lang="en-US"/>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317467409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a:t>Modifiez le style du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7F6A1D9-D323-4F4E-8655-25E2D32CE742}" type="datetime1">
              <a:rPr lang="en-US" smtClean="0"/>
              <a:t>11/6/2025</a:t>
            </a:fld>
            <a:endParaRPr lang="en-US"/>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66672209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7F6A1D9-D323-4F4E-8655-25E2D32CE742}" type="datetime1">
              <a:rPr lang="en-US" smtClean="0"/>
              <a:t>11/6/2025</a:t>
            </a:fld>
            <a:endParaRPr lang="en-US"/>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214118424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7F6A1D9-D323-4F4E-8655-25E2D32CE742}" type="datetime1">
              <a:rPr lang="en-US" smtClean="0"/>
              <a:t>11/6/2025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410980394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7F6A1D9-D323-4F4E-8655-25E2D32CE742}" type="datetime1">
              <a:rPr lang="en-US" smtClean="0"/>
              <a:t>11/6/2025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259278905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7F6A1D9-D323-4F4E-8655-25E2D32CE742}" type="datetime1">
              <a:rPr lang="en-US" smtClean="0"/>
              <a:t>11/6/2025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459916831"/>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7F6A1D9-D323-4F4E-8655-25E2D32CE742}" type="datetime1">
              <a:rPr lang="en-US" smtClean="0"/>
              <a:t>11/6/2025</a:t>
            </a:fld>
            <a:endParaRPr lang="en-US"/>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98775234"/>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7F6A1D9-D323-4F4E-8655-25E2D32CE742}" type="datetime1">
              <a:rPr lang="en-US" smtClean="0"/>
              <a:t>11/6/2025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26677889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7F6A1D9-D323-4F4E-8655-25E2D32CE742}" type="datetime1">
              <a:rPr lang="en-US" smtClean="0"/>
              <a:t>11/6/2025</a:t>
            </a:fld>
            <a:endParaRPr lang="en-US"/>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401247046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7F6A1D9-D323-4F4E-8655-25E2D32CE742}" type="datetime1">
              <a:rPr lang="en-US" smtClean="0"/>
              <a:t>11/6/2025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119765585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7F6A1D9-D323-4F4E-8655-25E2D32CE742}" type="datetime1">
              <a:rPr lang="en-US" smtClean="0"/>
              <a:t>11/6/2025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385458918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a:t>Modifiez le style du titre</a:t>
            </a:r>
            <a:endParaRPr lang="en-US" dirty="0"/>
          </a:p>
        </p:txBody>
      </p:sp>
      <p:sp>
        <p:nvSpPr>
          <p:cNvPr id="3" name="Date Placeholder 2"/>
          <p:cNvSpPr>
            <a:spLocks noGrp="1"/>
          </p:cNvSpPr>
          <p:nvPr>
            <p:ph type="dt" sz="half" idx="10"/>
          </p:nvPr>
        </p:nvSpPr>
        <p:spPr/>
        <p:txBody>
          <a:bodyPr/>
          <a:lstStyle/>
          <a:p>
            <a:fld id="{E7F6A1D9-D323-4F4E-8655-25E2D32CE742}" type="datetime1">
              <a:rPr lang="en-US" smtClean="0"/>
              <a:t>11/6/2025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201494082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F6A1D9-D323-4F4E-8655-25E2D32CE742}" type="datetime1">
              <a:rPr lang="en-US" smtClean="0"/>
              <a:t>11/6/2025</a:t>
            </a:fld>
            <a:endParaRPr lang="en-US"/>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341703290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7F6A1D9-D323-4F4E-8655-25E2D32CE742}" type="datetime1">
              <a:rPr lang="en-US" smtClean="0"/>
              <a:t>11/6/2025</a:t>
            </a:fld>
            <a:endParaRPr lang="en-US"/>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414376252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a:t>Cliquez sur l'icône pour ajouter une image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7F6A1D9-D323-4F4E-8655-25E2D32CE742}" type="datetime1">
              <a:rPr lang="en-US" smtClean="0"/>
              <a:t>11/6/2025</a:t>
            </a:fld>
            <a:endParaRPr lang="en-US"/>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161228875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7F6A1D9-D323-4F4E-8655-25E2D32CE742}" type="datetime1">
              <a:rPr lang="en-US" smtClean="0"/>
              <a:t>11/6/2025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FDF98CC-160E-494C-8C3C-8CDC5FA257DE}" type="slidenum">
              <a:rPr lang="en-US" smtClean="0"/>
              <a:pPr/>
              <a:t>‹N°›</a:t>
            </a:fld>
            <a:endParaRPr lang="en-US" dirty="0"/>
          </a:p>
        </p:txBody>
      </p:sp>
    </p:spTree>
    <p:extLst>
      <p:ext uri="{BB962C8B-B14F-4D97-AF65-F5344CB8AC3E}">
        <p14:creationId xmlns:p14="http://schemas.microsoft.com/office/powerpoint/2010/main" val="1666073803"/>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memoireonline.com/10/19/11145/m_Enjeux-de-la-presse-en-ligne--l-heure-de-tout-numerique-dans-la-ville-de-Mbujimayi12.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Couleurs pastel dans une conception de surface en dégradé">
            <a:extLst>
              <a:ext uri="{FF2B5EF4-FFF2-40B4-BE49-F238E27FC236}">
                <a16:creationId xmlns:a16="http://schemas.microsoft.com/office/drawing/2014/main" id="{ABC0148C-42AB-C5FF-8343-30632B03A116}"/>
              </a:ext>
            </a:extLst>
          </p:cNvPr>
          <p:cNvPicPr>
            <a:picLocks noChangeAspect="1"/>
          </p:cNvPicPr>
          <p:nvPr/>
        </p:nvPicPr>
        <p:blipFill>
          <a:blip r:embed="rId2"/>
          <a:srcRect t="13700" b="2030"/>
          <a:stretch/>
        </p:blipFill>
        <p:spPr>
          <a:xfrm>
            <a:off x="20" y="10"/>
            <a:ext cx="12191980" cy="6857990"/>
          </a:xfrm>
          <a:prstGeom prst="rect">
            <a:avLst/>
          </a:prstGeom>
        </p:spPr>
      </p:pic>
      <p:sp>
        <p:nvSpPr>
          <p:cNvPr id="2" name="Titre 1">
            <a:extLst>
              <a:ext uri="{FF2B5EF4-FFF2-40B4-BE49-F238E27FC236}">
                <a16:creationId xmlns:a16="http://schemas.microsoft.com/office/drawing/2014/main" id="{446FE21D-98E9-48A4-A871-A9E736C21A60}"/>
              </a:ext>
            </a:extLst>
          </p:cNvPr>
          <p:cNvSpPr>
            <a:spLocks noGrp="1"/>
          </p:cNvSpPr>
          <p:nvPr>
            <p:ph type="ctrTitle"/>
          </p:nvPr>
        </p:nvSpPr>
        <p:spPr>
          <a:xfrm>
            <a:off x="320039" y="5739969"/>
            <a:ext cx="8178501" cy="960120"/>
          </a:xfrm>
          <a:ln>
            <a:noFill/>
          </a:ln>
        </p:spPr>
        <p:txBody>
          <a:bodyPr anchor="ctr">
            <a:normAutofit/>
          </a:bodyPr>
          <a:lstStyle/>
          <a:p>
            <a:r>
              <a:rPr lang="fr-FR" sz="4400" dirty="0"/>
              <a:t>Communication </a:t>
            </a:r>
          </a:p>
        </p:txBody>
      </p:sp>
      <p:sp>
        <p:nvSpPr>
          <p:cNvPr id="3" name="Sous-titre 2">
            <a:extLst>
              <a:ext uri="{FF2B5EF4-FFF2-40B4-BE49-F238E27FC236}">
                <a16:creationId xmlns:a16="http://schemas.microsoft.com/office/drawing/2014/main" id="{17A7B908-6E3E-440E-BCB4-D3E261436D78}"/>
              </a:ext>
            </a:extLst>
          </p:cNvPr>
          <p:cNvSpPr>
            <a:spLocks noGrp="1"/>
          </p:cNvSpPr>
          <p:nvPr>
            <p:ph type="subTitle" idx="1"/>
          </p:nvPr>
        </p:nvSpPr>
        <p:spPr>
          <a:xfrm>
            <a:off x="8641975" y="5739969"/>
            <a:ext cx="3355309" cy="960120"/>
          </a:xfrm>
        </p:spPr>
        <p:txBody>
          <a:bodyPr anchor="ctr">
            <a:normAutofit/>
          </a:bodyPr>
          <a:lstStyle/>
          <a:p>
            <a:pPr algn="r"/>
            <a:r>
              <a:rPr lang="fr-FR" sz="2800" b="1" dirty="0" err="1">
                <a:solidFill>
                  <a:schemeClr val="accent4">
                    <a:lumMod val="75000"/>
                  </a:schemeClr>
                </a:solidFill>
                <a:latin typeface="Times New Roman" panose="02020603050405020304" pitchFamily="18" charset="0"/>
                <a:cs typeface="Times New Roman" panose="02020603050405020304" pitchFamily="18" charset="0"/>
              </a:rPr>
              <a:t>Pr.LANANE</a:t>
            </a:r>
            <a:r>
              <a:rPr lang="fr-FR" sz="2800" b="1" dirty="0">
                <a:solidFill>
                  <a:schemeClr val="accent4">
                    <a:lumMod val="75000"/>
                  </a:schemeClr>
                </a:solidFill>
                <a:latin typeface="Times New Roman" panose="02020603050405020304" pitchFamily="18" charset="0"/>
                <a:cs typeface="Times New Roman" panose="02020603050405020304" pitchFamily="18" charset="0"/>
              </a:rPr>
              <a:t> </a:t>
            </a:r>
            <a:r>
              <a:rPr lang="fr-FR" sz="2800" b="1" dirty="0" err="1">
                <a:solidFill>
                  <a:schemeClr val="accent4">
                    <a:lumMod val="75000"/>
                  </a:schemeClr>
                </a:solidFill>
                <a:latin typeface="Times New Roman" panose="02020603050405020304" pitchFamily="18" charset="0"/>
                <a:cs typeface="Times New Roman" panose="02020603050405020304" pitchFamily="18" charset="0"/>
              </a:rPr>
              <a:t>Massika</a:t>
            </a:r>
            <a:r>
              <a:rPr lang="fr-FR" sz="2800" b="1" dirty="0">
                <a:solidFill>
                  <a:schemeClr val="accent4">
                    <a:lumMod val="75000"/>
                  </a:schemeClr>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8215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BB6DEA-02D9-4242-BB1A-8D75377A97E3}"/>
              </a:ext>
            </a:extLst>
          </p:cNvPr>
          <p:cNvSpPr>
            <a:spLocks noGrp="1"/>
          </p:cNvSpPr>
          <p:nvPr>
            <p:ph type="title"/>
          </p:nvPr>
        </p:nvSpPr>
        <p:spPr/>
        <p:txBody>
          <a:bodyPr/>
          <a:lstStyle/>
          <a:p>
            <a:r>
              <a:rPr lang="fr-FR" sz="28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Le modèle des usages et gratifications de </a:t>
            </a:r>
            <a:r>
              <a:rPr lang="fr-FR" sz="2800" dirty="0">
                <a:solidFill>
                  <a:schemeClr val="bg1"/>
                </a:solidFill>
                <a:effectLst/>
                <a:latin typeface="Arial" panose="020B0604020202020204" pitchFamily="34" charset="0"/>
                <a:ea typeface="Calibri" panose="020F0502020204030204" pitchFamily="34" charset="0"/>
              </a:rPr>
              <a:t>Elihu Katz </a:t>
            </a:r>
            <a:endParaRPr lang="fr-FR" sz="2800" dirty="0">
              <a:solidFill>
                <a:schemeClr val="bg1"/>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C84CE7C6-25E1-4270-A202-949E88CFB7E7}"/>
              </a:ext>
            </a:extLst>
          </p:cNvPr>
          <p:cNvSpPr>
            <a:spLocks noGrp="1"/>
          </p:cNvSpPr>
          <p:nvPr>
            <p:ph idx="1"/>
          </p:nvPr>
        </p:nvSpPr>
        <p:spPr/>
        <p:txBody>
          <a:bodyPr>
            <a:normAutofit lnSpcReduction="10000"/>
          </a:bodyPr>
          <a:lstStyle/>
          <a:p>
            <a:pPr algn="just"/>
            <a:r>
              <a:rPr lang="fr-FR" sz="2400" b="1" dirty="0">
                <a:latin typeface="Times New Roman" panose="02020603050405020304" pitchFamily="18" charset="0"/>
                <a:cs typeface="Times New Roman" panose="02020603050405020304" pitchFamily="18" charset="0"/>
              </a:rPr>
              <a:t>Introduction :</a:t>
            </a:r>
          </a:p>
          <a:p>
            <a:pPr algn="just"/>
            <a:r>
              <a:rPr lang="fr-F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 modèle des usages et gratifications est le résultat d'une amalgamation du fonctionnalisme donc les effets des médias et de la psychologie donc usages des médias et auditoire actif. L'émergence du modèle des usages et gratifications est attribuable aux études sur les gratifications liées aux émissions de radio des années 40 avec notamment les recherches sur les motifs des auditeurs de musique classique à la radio ce qui motivait les gens à écouter la radio.</a:t>
            </a:r>
            <a:endParaRPr lang="fr-F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46315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B06331-2276-412F-8EE7-9FBB27F794CC}"/>
              </a:ext>
            </a:extLst>
          </p:cNvPr>
          <p:cNvSpPr>
            <a:spLocks noGrp="1"/>
          </p:cNvSpPr>
          <p:nvPr>
            <p:ph type="title"/>
          </p:nvPr>
        </p:nvSpPr>
        <p:spPr/>
        <p:txBody>
          <a:bodyPr/>
          <a:lstStyle/>
          <a:p>
            <a:r>
              <a:rPr lang="fr-FR" dirty="0"/>
              <a:t>Explication du modèle </a:t>
            </a:r>
          </a:p>
        </p:txBody>
      </p:sp>
      <p:sp>
        <p:nvSpPr>
          <p:cNvPr id="3" name="Espace réservé du contenu 2">
            <a:extLst>
              <a:ext uri="{FF2B5EF4-FFF2-40B4-BE49-F238E27FC236}">
                <a16:creationId xmlns:a16="http://schemas.microsoft.com/office/drawing/2014/main" id="{68E3977E-8AE0-49EA-8935-DDD674073E6E}"/>
              </a:ext>
            </a:extLst>
          </p:cNvPr>
          <p:cNvSpPr>
            <a:spLocks noGrp="1"/>
          </p:cNvSpPr>
          <p:nvPr>
            <p:ph idx="1"/>
          </p:nvPr>
        </p:nvSpPr>
        <p:spPr/>
        <p:txBody>
          <a:bodyPr>
            <a:normAutofit/>
          </a:bodyPr>
          <a:lstStyle/>
          <a:p>
            <a:pPr algn="just"/>
            <a:r>
              <a:rPr lang="fr-FR"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 modèle de recherche des usages et gratifications est une « tentative d'expliquer un phénomène en interrogeant un individu sur la façon dont il utilise les communications, au lieu d'autres ressources dans son environnement, afin de satisfaire ses besoins et atteindre ses objectifs »</a:t>
            </a:r>
          </a:p>
          <a:p>
            <a:pPr algn="just"/>
            <a:r>
              <a:rPr lang="fr-F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l’inverse des études qui l’avaient précédé , il se concentre sur le récepteur et ses motivations  que sur les effets des médias et l'émetteur du message.</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1862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578823-52E6-4334-8DFB-C247927A0395}"/>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4884C5AE-566A-4B07-BA01-F730498EDFB5}"/>
              </a:ext>
            </a:extLst>
          </p:cNvPr>
          <p:cNvSpPr>
            <a:spLocks noGrp="1"/>
          </p:cNvSpPr>
          <p:nvPr>
            <p:ph idx="1"/>
          </p:nvPr>
        </p:nvSpPr>
        <p:spPr/>
        <p:txBody>
          <a:bodyPr>
            <a:normAutofit/>
          </a:bodyPr>
          <a:lstStyle/>
          <a:p>
            <a:pPr algn="just"/>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Selon Katz,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Blumler</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&amp;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Gurevitch</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(1974), les quatre interprétations fonctionnelles des médias ont d'abord été développées par Lasswell en 1948 d'un point de vue macrosociologique et revu en 1960 par Wright au niveau macro et microsociologique. Ces interprétations indiquaient que les médias ont des fonctions de surveillance, de corrélation, de divertissement et de transmission culturelle pour la société en général, sur le plan individuel et les sous-groupes de la société.</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796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F3229A-8184-46B8-8AF3-BFDF7D75E48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4AEBEE30-BE06-44B6-8A41-BFA056580C08}"/>
              </a:ext>
            </a:extLst>
          </p:cNvPr>
          <p:cNvSpPr>
            <a:spLocks noGrp="1"/>
          </p:cNvSpPr>
          <p:nvPr>
            <p:ph idx="1"/>
          </p:nvPr>
        </p:nvSpPr>
        <p:spPr/>
        <p:txBody>
          <a:bodyPr>
            <a:normAutofit/>
          </a:bodyPr>
          <a:lstStyle/>
          <a:p>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En raison de la variété de fonctions liées à l'usage des médias, ont regroupé les fonctions proposées précédemment sur le plan des besoins individuels « un individu utilise les communications de masse pour se connecter (parfois se déconnecter) à travers des relations instrumentales, affectives ou d'intégration avec d'autres (soi-même, famille, amis, nation, etc.) ». Ce regroupement tente d'expliquer les différents aspects liés au besoin d'être « connecté ».</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6602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DFEC0B-2342-41F9-9A62-D1839D0CEF4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06C3670F-BA33-4134-8445-02994DFD8B96}"/>
              </a:ext>
            </a:extLst>
          </p:cNvPr>
          <p:cNvSpPr>
            <a:spLocks noGrp="1"/>
          </p:cNvSpPr>
          <p:nvPr>
            <p:ph idx="1"/>
          </p:nvPr>
        </p:nvSpPr>
        <p:spPr/>
        <p:txBody>
          <a:bodyPr>
            <a:normAutofit/>
          </a:bodyPr>
          <a:lstStyle/>
          <a:p>
            <a:pPr algn="just"/>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Katz,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Blumler</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&amp;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Gurevitch</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(1974), ont trouvé qu'il y avait une « tendance » empirique en ce qui concerne la préférence pour l'utilisation de différents médias selon les types de connexions. Par exemple, les livres et le cinéma sont associés aux besoins d'accomplissement de soi. Ils permettent à un individu de connecter avec lui-même. Les journaux, la radio et la télévision connectent davantage les individus avec la société (Katz,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Blumler</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&amp;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Gurevitch</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1974).</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1271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B06F42-83A3-484A-9C8B-164B452A54FD}"/>
              </a:ext>
            </a:extLst>
          </p:cNvPr>
          <p:cNvSpPr>
            <a:spLocks noGrp="1"/>
          </p:cNvSpPr>
          <p:nvPr>
            <p:ph type="title"/>
          </p:nvPr>
        </p:nvSpPr>
        <p:spPr/>
        <p:txBody>
          <a:bodyPr/>
          <a:lstStyle/>
          <a:p>
            <a:r>
              <a:rPr lang="fr-FR" dirty="0"/>
              <a:t>Usage et gratification dans le domaine de la santé</a:t>
            </a:r>
          </a:p>
        </p:txBody>
      </p:sp>
      <p:sp>
        <p:nvSpPr>
          <p:cNvPr id="3" name="Espace réservé du contenu 2">
            <a:extLst>
              <a:ext uri="{FF2B5EF4-FFF2-40B4-BE49-F238E27FC236}">
                <a16:creationId xmlns:a16="http://schemas.microsoft.com/office/drawing/2014/main" id="{CF65E3D4-EA98-46F6-8E80-0CBA60F07D33}"/>
              </a:ext>
            </a:extLst>
          </p:cNvPr>
          <p:cNvSpPr>
            <a:spLocks noGrp="1"/>
          </p:cNvSpPr>
          <p:nvPr>
            <p:ph idx="1"/>
          </p:nvPr>
        </p:nvSpPr>
        <p:spPr/>
        <p:txBody>
          <a:bodyPr/>
          <a:lstStyle/>
          <a:p>
            <a:r>
              <a:rPr lang="fr-FR" b="0" i="0" dirty="0">
                <a:solidFill>
                  <a:srgbClr val="212427"/>
                </a:solidFill>
                <a:effectLst/>
                <a:latin typeface="Alegreya"/>
              </a:rPr>
              <a:t>Sur le plan international, la reconnaissance des droits des citoyens, des usagers ou des patients à participer à l’élaboration des politiques, à leur mise en œuvre ou encore à l’organisation de l’offre de soins remonte à la fin des années 1970, lorsque l’Organisation mondiale de la santé (OMS) a formellement inscrit ces droits dans le document fondateur connu aujourd’hui sous le nom de </a:t>
            </a:r>
            <a:r>
              <a:rPr lang="fr-FR" b="0" i="1" dirty="0">
                <a:solidFill>
                  <a:srgbClr val="212427"/>
                </a:solidFill>
                <a:effectLst/>
                <a:latin typeface="Alegreya"/>
              </a:rPr>
              <a:t>Déclaration d’Alma-Alta</a:t>
            </a:r>
            <a:r>
              <a:rPr lang="fr-FR" b="0" i="0" dirty="0">
                <a:solidFill>
                  <a:srgbClr val="212427"/>
                </a:solidFill>
                <a:effectLst/>
                <a:latin typeface="Alegreya"/>
              </a:rPr>
              <a:t>, en 1978. Celle-ci reconnaissait alors les droits et les devoirs des citoyens à participer, individuellement et collectivement, à l’organisation et au fonctionnement de leurs systèmes de santé. D’autres rapports et documents de l’organisation internationale ont par la suite réaffirmé le caractère essentiel de la démocratie délibérative dans le domaine de la santé, concept connu en France sous le nom de démocratie sanitaire.</a:t>
            </a:r>
            <a:endParaRPr lang="fr-FR" dirty="0"/>
          </a:p>
        </p:txBody>
      </p:sp>
    </p:spTree>
    <p:extLst>
      <p:ext uri="{BB962C8B-B14F-4D97-AF65-F5344CB8AC3E}">
        <p14:creationId xmlns:p14="http://schemas.microsoft.com/office/powerpoint/2010/main" val="2364457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FDCC6D-3CC6-435C-958B-53CE93C1F47E}"/>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531D19A2-5651-4EE2-8A8E-62F134C5C4ED}"/>
              </a:ext>
            </a:extLst>
          </p:cNvPr>
          <p:cNvSpPr>
            <a:spLocks noGrp="1"/>
          </p:cNvSpPr>
          <p:nvPr>
            <p:ph idx="1"/>
          </p:nvPr>
        </p:nvSpPr>
        <p:spPr/>
        <p:txBody>
          <a:bodyPr>
            <a:normAutofit/>
          </a:bodyPr>
          <a:lstStyle/>
          <a:p>
            <a:r>
              <a:rPr lang="fr-FR" sz="2000" b="0" i="0" dirty="0">
                <a:solidFill>
                  <a:srgbClr val="212427"/>
                </a:solidFill>
                <a:effectLst/>
                <a:latin typeface="Alegreya"/>
              </a:rPr>
              <a:t>De nombreux pays ayant inscrit cette participation à différents niveaux réglementaires ou développé des dispositifs permettant l’expression et la prise en compte de la parole des patients, usagers, citoyens. Toutefois, les modalités de participation des usagers varient sensiblement d’un pays à l’autre et leur comparaison reste difficile, faute de consensus sur un cadre conceptuel et de définitions précises de ce l’on entend par « participation » d’une part et « usager » d’autre part. En outre, les attentes de l’implication des usagers sont également variables selon les pays.(Bousquet </a:t>
            </a:r>
            <a:r>
              <a:rPr lang="fr-FR" sz="2000" b="0" i="0">
                <a:solidFill>
                  <a:srgbClr val="212427"/>
                </a:solidFill>
                <a:effectLst/>
                <a:latin typeface="Alegreya"/>
              </a:rPr>
              <a:t>et Ghadi,2017)</a:t>
            </a:r>
            <a:endParaRPr lang="fr-FR" sz="2000" dirty="0"/>
          </a:p>
        </p:txBody>
      </p:sp>
    </p:spTree>
    <p:extLst>
      <p:ext uri="{BB962C8B-B14F-4D97-AF65-F5344CB8AC3E}">
        <p14:creationId xmlns:p14="http://schemas.microsoft.com/office/powerpoint/2010/main" val="2500916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6AE32B-CCEF-4382-8E09-AE2F470965E7}"/>
              </a:ext>
            </a:extLst>
          </p:cNvPr>
          <p:cNvSpPr>
            <a:spLocks noGrp="1"/>
          </p:cNvSpPr>
          <p:nvPr>
            <p:ph type="title"/>
          </p:nvPr>
        </p:nvSpPr>
        <p:spPr/>
        <p:txBody>
          <a:bodyPr/>
          <a:lstStyle/>
          <a:p>
            <a:r>
              <a:rPr lang="fr-FR" dirty="0"/>
              <a:t>Liste bibliographique </a:t>
            </a:r>
          </a:p>
        </p:txBody>
      </p:sp>
      <p:sp>
        <p:nvSpPr>
          <p:cNvPr id="3" name="Espace réservé du contenu 2">
            <a:extLst>
              <a:ext uri="{FF2B5EF4-FFF2-40B4-BE49-F238E27FC236}">
                <a16:creationId xmlns:a16="http://schemas.microsoft.com/office/drawing/2014/main" id="{D08CA2E7-8764-43E7-B32F-2E7125AED0BA}"/>
              </a:ext>
            </a:extLst>
          </p:cNvPr>
          <p:cNvSpPr>
            <a:spLocks noGrp="1"/>
          </p:cNvSpPr>
          <p:nvPr>
            <p:ph idx="1"/>
          </p:nvPr>
        </p:nvSpPr>
        <p:spPr/>
        <p:txBody>
          <a:bodyPr/>
          <a:lstStyle/>
          <a:p>
            <a:pPr algn="just"/>
            <a:r>
              <a:rPr lang="fr-FR" sz="2000" dirty="0">
                <a:solidFill>
                  <a:schemeClr val="tx1"/>
                </a:solidFill>
                <a:latin typeface="Times New Roman" panose="02020603050405020304" pitchFamily="18" charset="0"/>
                <a:cs typeface="Times New Roman" panose="02020603050405020304" pitchFamily="18" charset="0"/>
              </a:rPr>
              <a:t>1.PERRY </a:t>
            </a:r>
            <a:r>
              <a:rPr lang="fr-FR" sz="2000" dirty="0" err="1">
                <a:solidFill>
                  <a:schemeClr val="tx1"/>
                </a:solidFill>
                <a:latin typeface="Times New Roman" panose="02020603050405020304" pitchFamily="18" charset="0"/>
                <a:cs typeface="Times New Roman" panose="02020603050405020304" pitchFamily="18" charset="0"/>
              </a:rPr>
              <a:t>David.K</a:t>
            </a:r>
            <a:r>
              <a:rPr lang="fr-FR" sz="2000" dirty="0">
                <a:solidFill>
                  <a:schemeClr val="tx1"/>
                </a:solidFill>
                <a:latin typeface="Times New Roman" panose="02020603050405020304" pitchFamily="18" charset="0"/>
                <a:cs typeface="Times New Roman" panose="02020603050405020304" pitchFamily="18" charset="0"/>
              </a:rPr>
              <a:t> , « </a:t>
            </a:r>
            <a:r>
              <a:rPr lang="fr-FR" sz="2000" dirty="0" err="1">
                <a:solidFill>
                  <a:schemeClr val="tx1"/>
                </a:solidFill>
                <a:latin typeface="Times New Roman" panose="02020603050405020304" pitchFamily="18" charset="0"/>
                <a:cs typeface="Times New Roman" panose="02020603050405020304" pitchFamily="18" charset="0"/>
              </a:rPr>
              <a:t>Théoris</a:t>
            </a:r>
            <a:r>
              <a:rPr lang="fr-FR" sz="2000" dirty="0">
                <a:solidFill>
                  <a:schemeClr val="tx1"/>
                </a:solidFill>
                <a:latin typeface="Times New Roman" panose="02020603050405020304" pitchFamily="18" charset="0"/>
                <a:cs typeface="Times New Roman" panose="02020603050405020304" pitchFamily="18" charset="0"/>
              </a:rPr>
              <a:t> et recherche en communication de masse :contextes et conséquences »,Routledge Imprimer, New York ,2001.</a:t>
            </a:r>
          </a:p>
          <a:p>
            <a:pPr algn="just"/>
            <a:r>
              <a:rPr lang="fr-FR" sz="2000" dirty="0">
                <a:solidFill>
                  <a:schemeClr val="tx1"/>
                </a:solidFill>
                <a:latin typeface="Times New Roman" panose="02020603050405020304" pitchFamily="18" charset="0"/>
                <a:cs typeface="Times New Roman" panose="02020603050405020304" pitchFamily="18" charset="0"/>
              </a:rPr>
              <a:t>2.RUGGIERO </a:t>
            </a:r>
            <a:r>
              <a:rPr lang="fr-FR" sz="2000" dirty="0" err="1">
                <a:solidFill>
                  <a:schemeClr val="tx1"/>
                </a:solidFill>
                <a:latin typeface="Times New Roman" panose="02020603050405020304" pitchFamily="18" charset="0"/>
                <a:cs typeface="Times New Roman" panose="02020603050405020304" pitchFamily="18" charset="0"/>
              </a:rPr>
              <a:t>Thomas.E</a:t>
            </a:r>
            <a:r>
              <a:rPr lang="fr-FR" sz="2000" dirty="0">
                <a:solidFill>
                  <a:schemeClr val="tx1"/>
                </a:solidFill>
                <a:latin typeface="Times New Roman" panose="02020603050405020304" pitchFamily="18" charset="0"/>
                <a:cs typeface="Times New Roman" panose="02020603050405020304" pitchFamily="18" charset="0"/>
              </a:rPr>
              <a:t> ,« Théorie des usages et des gratifications aux XXIe siècle », in Communication de masse et société, n°1,Paris,2009.</a:t>
            </a:r>
          </a:p>
          <a:p>
            <a:pPr algn="just"/>
            <a:r>
              <a:rPr lang="fr-FR" sz="2000" dirty="0">
                <a:solidFill>
                  <a:schemeClr val="tx1"/>
                </a:solidFill>
                <a:latin typeface="Times New Roman" panose="02020603050405020304" pitchFamily="18" charset="0"/>
                <a:cs typeface="Times New Roman" panose="02020603050405020304" pitchFamily="18" charset="0"/>
              </a:rPr>
              <a:t>3.</a:t>
            </a:r>
            <a:r>
              <a:rPr lang="fr-FR" sz="2000" u="sng"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https://www.memoireonline.com/10/19/11145/m_Enjeux-de-la-presse-en-ligne--l-heure-de-tout-numerique-dans-la-ville-de-Mbujimayi12.html</a:t>
            </a:r>
            <a:endParaRPr lang="fr-FR"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1159289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le d’ions">
  <a:themeElements>
    <a:clrScheme name="Salle d’ions">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Salle d’ions">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le d’ions">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44</TotalTime>
  <Words>743</Words>
  <Application>Microsoft Office PowerPoint</Application>
  <PresentationFormat>Grand écran</PresentationFormat>
  <Paragraphs>18</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Alegreya</vt:lpstr>
      <vt:lpstr>Arial</vt:lpstr>
      <vt:lpstr>Century Gothic</vt:lpstr>
      <vt:lpstr>Times New Roman</vt:lpstr>
      <vt:lpstr>Wingdings 3</vt:lpstr>
      <vt:lpstr>Salle d’ions</vt:lpstr>
      <vt:lpstr>Communication </vt:lpstr>
      <vt:lpstr>Le modèle des usages et gratifications de Elihu Katz </vt:lpstr>
      <vt:lpstr>Explication du modèle </vt:lpstr>
      <vt:lpstr>Présentation PowerPoint</vt:lpstr>
      <vt:lpstr>Présentation PowerPoint</vt:lpstr>
      <vt:lpstr>Présentation PowerPoint</vt:lpstr>
      <vt:lpstr>Usage et gratification dans le domaine de la santé</vt:lpstr>
      <vt:lpstr>Présentation PowerPoint</vt:lpstr>
      <vt:lpstr>Liste bibliographique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Ordi</dc:creator>
  <cp:lastModifiedBy>Ordi</cp:lastModifiedBy>
  <cp:revision>2</cp:revision>
  <dcterms:created xsi:type="dcterms:W3CDTF">2024-11-10T08:00:48Z</dcterms:created>
  <dcterms:modified xsi:type="dcterms:W3CDTF">2025-11-06T12:28:23Z</dcterms:modified>
</cp:coreProperties>
</file>