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83" r:id="rId2"/>
    <p:sldId id="284" r:id="rId3"/>
    <p:sldId id="285" r:id="rId4"/>
    <p:sldId id="286" r:id="rId5"/>
    <p:sldId id="333" r:id="rId6"/>
    <p:sldId id="287" r:id="rId7"/>
    <p:sldId id="288" r:id="rId8"/>
    <p:sldId id="291" r:id="rId9"/>
    <p:sldId id="290" r:id="rId10"/>
    <p:sldId id="312" r:id="rId11"/>
    <p:sldId id="313" r:id="rId12"/>
    <p:sldId id="289" r:id="rId13"/>
    <p:sldId id="316" r:id="rId14"/>
    <p:sldId id="292" r:id="rId15"/>
    <p:sldId id="293" r:id="rId16"/>
    <p:sldId id="294" r:id="rId17"/>
    <p:sldId id="314" r:id="rId18"/>
    <p:sldId id="315" r:id="rId19"/>
    <p:sldId id="296" r:id="rId20"/>
    <p:sldId id="297" r:id="rId21"/>
    <p:sldId id="298" r:id="rId22"/>
    <p:sldId id="299" r:id="rId23"/>
    <p:sldId id="302" r:id="rId24"/>
    <p:sldId id="303" r:id="rId25"/>
    <p:sldId id="305" r:id="rId26"/>
    <p:sldId id="306" r:id="rId27"/>
    <p:sldId id="307" r:id="rId28"/>
    <p:sldId id="304" r:id="rId29"/>
    <p:sldId id="317" r:id="rId30"/>
    <p:sldId id="318" r:id="rId31"/>
    <p:sldId id="309" r:id="rId32"/>
    <p:sldId id="310" r:id="rId33"/>
    <p:sldId id="311" r:id="rId34"/>
    <p:sldId id="319" r:id="rId35"/>
    <p:sldId id="331" r:id="rId36"/>
    <p:sldId id="320" r:id="rId37"/>
    <p:sldId id="332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1422" y="-90"/>
      </p:cViewPr>
      <p:guideLst>
        <p:guide orient="horz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7375C-25CA-4F97-897D-23B2D8363862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C1584-060B-4E95-8146-DCDE6361B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C1584-060B-4E95-8146-DCDE6361B40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B42-4CC1-4AD9-A988-413BD142636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222733-6C08-433D-A00F-CCEAB34BB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B42-4CC1-4AD9-A988-413BD142636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733-6C08-433D-A00F-CCEAB34B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B42-4CC1-4AD9-A988-413BD142636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733-6C08-433D-A00F-CCEAB34B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B42-4CC1-4AD9-A988-413BD142636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733-6C08-433D-A00F-CCEAB34BB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B42-4CC1-4AD9-A988-413BD142636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222733-6C08-433D-A00F-CCEAB34B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B42-4CC1-4AD9-A988-413BD142636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733-6C08-433D-A00F-CCEAB34BB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B42-4CC1-4AD9-A988-413BD142636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733-6C08-433D-A00F-CCEAB34BB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B42-4CC1-4AD9-A988-413BD142636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733-6C08-433D-A00F-CCEAB34B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B42-4CC1-4AD9-A988-413BD142636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733-6C08-433D-A00F-CCEAB34B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B42-4CC1-4AD9-A988-413BD142636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733-6C08-433D-A00F-CCEAB34BB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B42-4CC1-4AD9-A988-413BD142636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222733-6C08-433D-A00F-CCEAB34BB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23B42-4CC1-4AD9-A988-413BD142636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7222733-6C08-433D-A00F-CCEAB34B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93550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Dr Ait-Ali D. </a:t>
            </a:r>
          </a:p>
          <a:p>
            <a:r>
              <a:rPr lang="fr-FR" dirty="0" smtClean="0"/>
              <a:t>Licence Biochimie (2013/2014)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63726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Comic Sans MS" pitchFamily="66" charset="0"/>
              </a:rPr>
              <a:t>Régulation de l’expression génétique: Régulation </a:t>
            </a:r>
            <a:r>
              <a:rPr lang="fr-FR" b="1" dirty="0" smtClean="0">
                <a:latin typeface="Comic Sans MS" pitchFamily="66" charset="0"/>
              </a:rPr>
              <a:t>procaryotes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25602" name="Picture 2" descr="http://www.orpha.net/actor/Orphanews/2010/doc/souris_er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051" y="4436974"/>
            <a:ext cx="3308723" cy="2208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375" y="-12700"/>
            <a:ext cx="2638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+mn-cs"/>
              </a:rPr>
              <a:t>Notion 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+mn-cs"/>
              </a:rPr>
              <a:t>d’opéron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50" y="439738"/>
            <a:ext cx="866775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000" dirty="0">
                <a:latin typeface="Comic Sans MS" pitchFamily="66" charset="0"/>
              </a:rPr>
              <a:t>généralement trouvés chez les procaryotes, avec quelques exemples maintenant connus chez les eucaryotes </a:t>
            </a:r>
            <a:r>
              <a:rPr lang="fr-FR" dirty="0">
                <a:latin typeface="Comic Sans MS" pitchFamily="66" charset="0"/>
              </a:rPr>
              <a:t>(</a:t>
            </a:r>
            <a:r>
              <a:rPr lang="fr-FR" dirty="0" smtClean="0">
                <a:latin typeface="Comic Sans MS" pitchFamily="66" charset="0"/>
              </a:rPr>
              <a:t>Némathelminthes </a:t>
            </a:r>
            <a:r>
              <a:rPr lang="fr-FR" dirty="0">
                <a:latin typeface="Comic Sans MS" pitchFamily="66" charset="0"/>
              </a:rPr>
              <a:t>, Plathelminthes).</a:t>
            </a:r>
            <a:endParaRPr lang="fr-FR" sz="20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000" dirty="0">
                <a:latin typeface="Comic Sans MS" pitchFamily="66" charset="0"/>
              </a:rPr>
              <a:t>chez les bactéries, quand un promoteur sert une série de gènes groupés, l’ensemble de gènes s'appelle un </a:t>
            </a:r>
            <a:r>
              <a:rPr lang="fr-FR" sz="2000" b="1" i="1" dirty="0">
                <a:solidFill>
                  <a:srgbClr val="FF0066"/>
                </a:solidFill>
                <a:latin typeface="Comic Sans MS" pitchFamily="66" charset="0"/>
              </a:rPr>
              <a:t>opéron</a:t>
            </a:r>
            <a:r>
              <a:rPr lang="fr-FR" sz="2000" b="1" i="1" dirty="0">
                <a:latin typeface="Comic Sans MS" pitchFamily="66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2875" y="2844800"/>
            <a:ext cx="8831263" cy="1816100"/>
            <a:chOff x="142875" y="2844800"/>
            <a:chExt cx="8831263" cy="1816100"/>
          </a:xfrm>
        </p:grpSpPr>
        <p:pic>
          <p:nvPicPr>
            <p:cNvPr id="235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349" b="9964"/>
            <a:stretch>
              <a:fillRect/>
            </a:stretch>
          </p:blipFill>
          <p:spPr bwMode="auto">
            <a:xfrm>
              <a:off x="142875" y="2844800"/>
              <a:ext cx="8831263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1921913" y="2846388"/>
              <a:ext cx="5273188" cy="5846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Structure d’un opéron simple: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22350" y="4786313"/>
            <a:ext cx="76215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fr-FR" sz="2000">
                <a:solidFill>
                  <a:srgbClr val="C10000"/>
                </a:solidFill>
                <a:latin typeface="Comic Sans MS" pitchFamily="66" charset="0"/>
              </a:rPr>
              <a:t>Opérateur </a:t>
            </a:r>
            <a:r>
              <a:rPr lang="fr-FR" sz="2000">
                <a:solidFill>
                  <a:srgbClr val="000000"/>
                </a:solidFill>
                <a:latin typeface="Comic Sans MS" pitchFamily="66" charset="0"/>
              </a:rPr>
              <a:t>: contrôle de la transcription</a:t>
            </a:r>
          </a:p>
          <a:p>
            <a:pPr rtl="1"/>
            <a:r>
              <a:rPr lang="fr-FR" sz="2000">
                <a:solidFill>
                  <a:srgbClr val="0070C1"/>
                </a:solidFill>
                <a:latin typeface="Comic Sans MS" pitchFamily="66" charset="0"/>
              </a:rPr>
              <a:t>Promoteur </a:t>
            </a:r>
            <a:r>
              <a:rPr lang="fr-FR" sz="2000">
                <a:solidFill>
                  <a:srgbClr val="000000"/>
                </a:solidFill>
                <a:latin typeface="Comic Sans MS" pitchFamily="66" charset="0"/>
              </a:rPr>
              <a:t>: fixation de l’ARN polymérase</a:t>
            </a:r>
          </a:p>
          <a:p>
            <a:pPr rtl="1"/>
            <a:r>
              <a:rPr lang="fr-FR" sz="2000">
                <a:solidFill>
                  <a:srgbClr val="000000"/>
                </a:solidFill>
                <a:latin typeface="Comic Sans MS" pitchFamily="66" charset="0"/>
              </a:rPr>
              <a:t>+1 : début de la transcription</a:t>
            </a:r>
          </a:p>
          <a:p>
            <a:pPr rtl="1"/>
            <a:r>
              <a:rPr lang="fr-FR" sz="2000">
                <a:solidFill>
                  <a:srgbClr val="000000"/>
                </a:solidFill>
                <a:latin typeface="Comic Sans MS" pitchFamily="66" charset="0"/>
              </a:rPr>
              <a:t>RBS (‘ribosome binding site’) : fixation du ribosome</a:t>
            </a:r>
          </a:p>
          <a:p>
            <a:pPr rtl="1"/>
            <a:r>
              <a:rPr lang="fr-FR" sz="2000">
                <a:solidFill>
                  <a:srgbClr val="000000"/>
                </a:solidFill>
                <a:latin typeface="Comic Sans MS" pitchFamily="66" charset="0"/>
              </a:rPr>
              <a:t>CDS (‘coding sequence’): séquence codant pour une protéine</a:t>
            </a:r>
          </a:p>
          <a:p>
            <a:pPr rtl="1"/>
            <a:r>
              <a:rPr lang="fr-FR" sz="2000">
                <a:solidFill>
                  <a:srgbClr val="00B150"/>
                </a:solidFill>
                <a:latin typeface="Comic Sans MS" pitchFamily="66" charset="0"/>
              </a:rPr>
              <a:t>Terminateur </a:t>
            </a:r>
            <a:r>
              <a:rPr lang="fr-FR" sz="2000">
                <a:solidFill>
                  <a:srgbClr val="000000"/>
                </a:solidFill>
                <a:latin typeface="Comic Sans MS" pitchFamily="66" charset="0"/>
              </a:rPr>
              <a:t>: fin de la transcription</a:t>
            </a:r>
            <a:endParaRPr lang="fr-FR" sz="10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5"/>
          <p:cNvGrpSpPr>
            <a:grpSpLocks/>
          </p:cNvGrpSpPr>
          <p:nvPr/>
        </p:nvGrpSpPr>
        <p:grpSpPr bwMode="auto">
          <a:xfrm>
            <a:off x="285750" y="285750"/>
            <a:ext cx="8572500" cy="6286500"/>
            <a:chOff x="285720" y="285728"/>
            <a:chExt cx="8572560" cy="6286544"/>
          </a:xfrm>
        </p:grpSpPr>
        <p:sp>
          <p:nvSpPr>
            <p:cNvPr id="27652" name="Rectangle 3"/>
            <p:cNvSpPr>
              <a:spLocks noChangeArrowheads="1"/>
            </p:cNvSpPr>
            <p:nvPr/>
          </p:nvSpPr>
          <p:spPr bwMode="auto">
            <a:xfrm>
              <a:off x="285720" y="939961"/>
              <a:ext cx="8572560" cy="5632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lnSpc>
                  <a:spcPct val="150000"/>
                </a:lnSpc>
                <a:buFontTx/>
                <a:buBlip>
                  <a:blip r:embed="rId2"/>
                </a:buBlip>
              </a:pPr>
              <a:r>
                <a:rPr lang="fr-FR" altLang="zh-CN" sz="2400" b="1">
                  <a:solidFill>
                    <a:srgbClr val="FF0066"/>
                  </a:solidFill>
                  <a:latin typeface="Comic Sans MS" pitchFamily="66" charset="0"/>
                  <a:cs typeface="Times New Roman" pitchFamily="18" charset="0"/>
                </a:rPr>
                <a:t>Trans</a:t>
              </a:r>
              <a:r>
                <a:rPr lang="fr-FR" altLang="zh-CN" sz="2400">
                  <a:latin typeface="Comic Sans MS" pitchFamily="66" charset="0"/>
                  <a:cs typeface="Times New Roman" pitchFamily="18" charset="0"/>
                </a:rPr>
                <a:t> : les produits sont libres de diffuser pour trouver une cible (activateur, répresseur)</a:t>
              </a:r>
            </a:p>
            <a:p>
              <a:pPr algn="just" eaLnBrk="0" hangingPunct="0">
                <a:lnSpc>
                  <a:spcPct val="150000"/>
                </a:lnSpc>
                <a:buFontTx/>
                <a:buBlip>
                  <a:blip r:embed="rId2"/>
                </a:buBlip>
              </a:pPr>
              <a:endParaRPr lang="en-US" altLang="zh-CN" sz="2400">
                <a:latin typeface="Comic Sans MS" pitchFamily="66" charset="0"/>
                <a:cs typeface="Times New Roman" pitchFamily="18" charset="0"/>
              </a:endParaRPr>
            </a:p>
            <a:p>
              <a:pPr algn="just" eaLnBrk="0" hangingPunct="0">
                <a:lnSpc>
                  <a:spcPct val="150000"/>
                </a:lnSpc>
                <a:buFontTx/>
                <a:buBlip>
                  <a:blip r:embed="rId2"/>
                </a:buBlip>
              </a:pPr>
              <a:r>
                <a:rPr lang="fr-FR" altLang="zh-CN" sz="2400" b="1">
                  <a:solidFill>
                    <a:srgbClr val="FF0066"/>
                  </a:solidFill>
                  <a:latin typeface="Comic Sans MS" pitchFamily="66" charset="0"/>
                  <a:cs typeface="Times New Roman" pitchFamily="18" charset="0"/>
                </a:rPr>
                <a:t>Cis</a:t>
              </a:r>
              <a:r>
                <a:rPr lang="fr-FR" altLang="zh-CN" sz="2400">
                  <a:latin typeface="Comic Sans MS" pitchFamily="66" charset="0"/>
                  <a:cs typeface="Times New Roman" pitchFamily="18" charset="0"/>
                </a:rPr>
                <a:t> : pour toute séquence d’ADN non transformée en une autre molécule, elle agit in situ et touche l’ADN auquel elle est liée (promoteur et opérateur) </a:t>
              </a:r>
            </a:p>
            <a:p>
              <a:pPr algn="just" eaLnBrk="0" hangingPunct="0">
                <a:lnSpc>
                  <a:spcPct val="150000"/>
                </a:lnSpc>
                <a:buFontTx/>
                <a:buBlip>
                  <a:blip r:embed="rId2"/>
                </a:buBlip>
              </a:pPr>
              <a:endParaRPr lang="fr-FR" altLang="zh-CN" sz="2400">
                <a:latin typeface="Comic Sans MS" pitchFamily="66" charset="0"/>
                <a:cs typeface="Times New Roman" pitchFamily="18" charset="0"/>
              </a:endParaRPr>
            </a:p>
            <a:p>
              <a:pPr algn="just" eaLnBrk="0" hangingPunct="0">
                <a:lnSpc>
                  <a:spcPct val="150000"/>
                </a:lnSpc>
                <a:buFontTx/>
                <a:buBlip>
                  <a:blip r:embed="rId2"/>
                </a:buBlip>
              </a:pPr>
              <a:r>
                <a:rPr lang="fr-FR" altLang="zh-CN" sz="2400"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fr-FR" altLang="zh-CN" sz="2400" b="1">
                  <a:solidFill>
                    <a:srgbClr val="FF0066"/>
                  </a:solidFill>
                  <a:latin typeface="Comic Sans MS" pitchFamily="66" charset="0"/>
                  <a:cs typeface="Times New Roman" pitchFamily="18" charset="0"/>
                </a:rPr>
                <a:t>Opéron</a:t>
              </a:r>
              <a:r>
                <a:rPr lang="fr-FR" sz="2400">
                  <a:latin typeface="Calibri" pitchFamily="34" charset="0"/>
                </a:rPr>
                <a:t> </a:t>
              </a:r>
              <a:r>
                <a:rPr lang="fr-FR" altLang="zh-CN" sz="2400">
                  <a:latin typeface="Comic Sans MS" pitchFamily="66" charset="0"/>
                </a:rPr>
                <a:t>: ensemble de gènes structuraux et d’éléments contrôlant leur expression : promoteur, opérateur et un gène régulateur.</a:t>
              </a:r>
            </a:p>
          </p:txBody>
        </p:sp>
        <p:sp>
          <p:nvSpPr>
            <p:cNvPr id="27653" name="Rectangle 4"/>
            <p:cNvSpPr>
              <a:spLocks noChangeArrowheads="1"/>
            </p:cNvSpPr>
            <p:nvPr/>
          </p:nvSpPr>
          <p:spPr bwMode="auto">
            <a:xfrm>
              <a:off x="285720" y="285728"/>
              <a:ext cx="34018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i="1">
                  <a:solidFill>
                    <a:srgbClr val="00B0F0"/>
                  </a:solidFill>
                  <a:latin typeface="Comic Sans MS" pitchFamily="66" charset="0"/>
                </a:rPr>
                <a:t>Quelques définitions…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04" y="1318214"/>
            <a:ext cx="89611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C00000"/>
                </a:solidFill>
                <a:latin typeface="Comic Sans MS" pitchFamily="66" charset="0"/>
              </a:rPr>
              <a:t>Il existe deux types d’opérons:</a:t>
            </a:r>
          </a:p>
          <a:p>
            <a:pPr algn="just"/>
            <a:endParaRPr lang="fr-FR" sz="2800" b="1" dirty="0" smtClean="0">
              <a:latin typeface="Comic Sans MS" pitchFamily="66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</a:rPr>
              <a:t>Opérons inductibles</a:t>
            </a:r>
            <a:r>
              <a:rPr lang="fr-FR" sz="2800" b="1" dirty="0" smtClean="0">
                <a:latin typeface="Comic Sans MS" pitchFamily="66" charset="0"/>
              </a:rPr>
              <a:t>: qui code pour les enzymes de la voie catabolique (processus de dégradation).</a:t>
            </a:r>
          </a:p>
          <a:p>
            <a:pPr algn="just"/>
            <a:r>
              <a:rPr lang="fr-FR" sz="2800" b="1" dirty="0" smtClean="0">
                <a:latin typeface="Comic Sans MS" pitchFamily="66" charset="0"/>
              </a:rPr>
              <a:t>EX: </a:t>
            </a:r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</a:rPr>
              <a:t>l’opéron lactose</a:t>
            </a:r>
            <a:r>
              <a:rPr lang="fr-FR" sz="2800" b="1" dirty="0" smtClean="0">
                <a:latin typeface="Comic Sans MS" pitchFamily="66" charset="0"/>
              </a:rPr>
              <a:t>.</a:t>
            </a:r>
          </a:p>
          <a:p>
            <a:pPr algn="just"/>
            <a:endParaRPr lang="fr-FR" sz="2800" b="1" dirty="0" smtClean="0">
              <a:latin typeface="Comic Sans MS" pitchFamily="66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</a:rPr>
              <a:t>Opérons répressibles</a:t>
            </a:r>
            <a:r>
              <a:rPr lang="fr-FR" sz="2800" b="1" dirty="0" smtClean="0">
                <a:latin typeface="Comic Sans MS" pitchFamily="66" charset="0"/>
              </a:rPr>
              <a:t>: responsable de l’anabolisme (processus de biosynthèse).</a:t>
            </a:r>
          </a:p>
          <a:p>
            <a:pPr algn="just"/>
            <a:r>
              <a:rPr lang="fr-FR" sz="2800" b="1" dirty="0" smtClean="0">
                <a:latin typeface="Comic Sans MS" pitchFamily="66" charset="0"/>
              </a:rPr>
              <a:t>EX: </a:t>
            </a:r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</a:rPr>
              <a:t>l’opéron tryptophane</a:t>
            </a:r>
            <a:r>
              <a:rPr lang="fr-FR" sz="2800" b="1" dirty="0" smtClean="0">
                <a:latin typeface="Comic Sans MS" pitchFamily="66" charset="0"/>
              </a:rPr>
              <a:t>.</a:t>
            </a:r>
            <a:endParaRPr lang="fr-FR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9704" y="1798822"/>
            <a:ext cx="8244590" cy="287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0">
                <a:schemeClr val="accent1">
                  <a:tint val="66000"/>
                  <a:satMod val="160000"/>
                  <a:alpha val="83000"/>
                </a:schemeClr>
              </a:gs>
              <a:gs pos="0">
                <a:schemeClr val="accent1">
                  <a:tint val="66000"/>
                  <a:satMod val="160000"/>
                  <a:alpha val="83000"/>
                </a:schemeClr>
              </a:gs>
              <a:gs pos="0">
                <a:schemeClr val="accent1">
                  <a:tint val="66000"/>
                  <a:satMod val="160000"/>
                  <a:alpha val="8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4638" y="2232186"/>
            <a:ext cx="8034722" cy="201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fr-FR" sz="4400" dirty="0" smtClean="0">
                <a:latin typeface="Comic Sans MS" pitchFamily="66" charset="0"/>
              </a:rPr>
              <a:t>Exemple d’Opéron Inductible:</a:t>
            </a:r>
          </a:p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fr-FR" sz="4400" b="1" dirty="0" smtClean="0">
                <a:latin typeface="Comic Sans MS" pitchFamily="66" charset="0"/>
              </a:rPr>
              <a:t>L’Opéron Lactose</a:t>
            </a:r>
            <a:endParaRPr lang="fr-FR" sz="4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303" t="10292" r="5461" b="3946"/>
          <a:stretch>
            <a:fillRect/>
          </a:stretch>
        </p:blipFill>
        <p:spPr bwMode="auto">
          <a:xfrm>
            <a:off x="267285" y="236362"/>
            <a:ext cx="8609429" cy="634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446" t="2534" r="5103" b="16169"/>
          <a:stretch>
            <a:fillRect/>
          </a:stretch>
        </p:blipFill>
        <p:spPr bwMode="auto">
          <a:xfrm>
            <a:off x="761616" y="139271"/>
            <a:ext cx="7616267" cy="529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1104" b="11148"/>
          <a:stretch>
            <a:fillRect/>
          </a:stretch>
        </p:blipFill>
        <p:spPr bwMode="auto">
          <a:xfrm>
            <a:off x="637861" y="5846900"/>
            <a:ext cx="6560811" cy="76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446" t="85759" r="30391" b="8597"/>
          <a:stretch>
            <a:fillRect/>
          </a:stretch>
        </p:blipFill>
        <p:spPr bwMode="auto">
          <a:xfrm>
            <a:off x="635861" y="5509099"/>
            <a:ext cx="4830384" cy="3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712" t="7906" r="2554" b="4949"/>
          <a:stretch>
            <a:fillRect/>
          </a:stretch>
        </p:blipFill>
        <p:spPr bwMode="auto">
          <a:xfrm>
            <a:off x="88083" y="1033423"/>
            <a:ext cx="8957062" cy="533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510" y="1496695"/>
            <a:ext cx="8572500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dirty="0">
                <a:latin typeface="Comic Sans MS" pitchFamily="66" charset="0"/>
                <a:cs typeface="+mn-cs"/>
              </a:rPr>
              <a:t>Le gène </a:t>
            </a:r>
            <a:r>
              <a:rPr lang="fr-FR" sz="2000" b="1" i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lacZ</a:t>
            </a:r>
            <a:r>
              <a:rPr lang="fr-FR" sz="2000" i="1" dirty="0">
                <a:latin typeface="Comic Sans MS" pitchFamily="66" charset="0"/>
                <a:cs typeface="+mn-cs"/>
              </a:rPr>
              <a:t> </a:t>
            </a:r>
            <a:r>
              <a:rPr lang="fr-FR" sz="2000" i="1" dirty="0" smtClean="0">
                <a:latin typeface="Comic Sans MS" pitchFamily="66" charset="0"/>
                <a:cs typeface="+mn-cs"/>
              </a:rPr>
              <a:t>code </a:t>
            </a:r>
            <a:r>
              <a:rPr lang="fr-FR" sz="2000" i="1" dirty="0">
                <a:latin typeface="Comic Sans MS" pitchFamily="66" charset="0"/>
                <a:cs typeface="+mn-cs"/>
              </a:rPr>
              <a:t>l'enzyme </a:t>
            </a:r>
            <a:r>
              <a:rPr lang="fr-FR" sz="2000" b="1" i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β-galactosidase</a:t>
            </a:r>
            <a:r>
              <a:rPr lang="fr-FR" sz="2000" i="1" dirty="0">
                <a:latin typeface="Comic Sans MS" pitchFamily="66" charset="0"/>
                <a:cs typeface="+mn-cs"/>
              </a:rPr>
              <a:t>, qui décompose le lactose </a:t>
            </a: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(en galactose et glucose) </a:t>
            </a:r>
            <a:endParaRPr lang="fr-FR" sz="2000" i="1" dirty="0">
              <a:latin typeface="Comic Sans MS" pitchFamily="66" charset="0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dirty="0">
                <a:latin typeface="Comic Sans MS" pitchFamily="66" charset="0"/>
                <a:cs typeface="+mn-cs"/>
              </a:rPr>
              <a:t>Le gène </a:t>
            </a:r>
            <a:r>
              <a:rPr lang="fr-FR" sz="2000" b="1" i="1" dirty="0" err="1">
                <a:solidFill>
                  <a:srgbClr val="CC3300"/>
                </a:solidFill>
                <a:latin typeface="Comic Sans MS" pitchFamily="66" charset="0"/>
                <a:cs typeface="+mn-cs"/>
              </a:rPr>
              <a:t>lacY</a:t>
            </a:r>
            <a:r>
              <a:rPr lang="fr-FR" sz="2000" i="1" dirty="0">
                <a:latin typeface="Comic Sans MS" pitchFamily="66" charset="0"/>
                <a:cs typeface="+mn-cs"/>
              </a:rPr>
              <a:t> </a:t>
            </a:r>
            <a:r>
              <a:rPr lang="fr-FR" sz="2000" i="1" dirty="0" smtClean="0">
                <a:latin typeface="Comic Sans MS" pitchFamily="66" charset="0"/>
              </a:rPr>
              <a:t>c</a:t>
            </a:r>
            <a:r>
              <a:rPr lang="fr-FR" sz="2000" i="1" dirty="0" smtClean="0">
                <a:latin typeface="Comic Sans MS" pitchFamily="66" charset="0"/>
                <a:cs typeface="+mn-cs"/>
              </a:rPr>
              <a:t>ode </a:t>
            </a:r>
            <a:r>
              <a:rPr lang="fr-FR" sz="2000" i="1" dirty="0">
                <a:latin typeface="Comic Sans MS" pitchFamily="66" charset="0"/>
                <a:cs typeface="+mn-cs"/>
              </a:rPr>
              <a:t>la galactosidase </a:t>
            </a:r>
            <a:r>
              <a:rPr lang="fr-FR" sz="2000" b="1" i="1" dirty="0">
                <a:solidFill>
                  <a:srgbClr val="CC3300"/>
                </a:solidFill>
                <a:latin typeface="Comic Sans MS" pitchFamily="66" charset="0"/>
                <a:cs typeface="+mn-cs"/>
              </a:rPr>
              <a:t>perméase</a:t>
            </a:r>
            <a:r>
              <a:rPr lang="fr-FR" sz="2000" i="1" dirty="0">
                <a:latin typeface="Comic Sans MS" pitchFamily="66" charset="0"/>
                <a:cs typeface="+mn-cs"/>
              </a:rPr>
              <a:t>, une protéine de transport pour le lactose.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dirty="0">
                <a:latin typeface="Comic Sans MS" pitchFamily="66" charset="0"/>
                <a:cs typeface="+mn-cs"/>
              </a:rPr>
              <a:t>Le gène </a:t>
            </a:r>
            <a:r>
              <a:rPr lang="fr-FR" sz="2000" b="1" i="1" dirty="0" err="1">
                <a:solidFill>
                  <a:srgbClr val="E44C1C"/>
                </a:solidFill>
                <a:latin typeface="Comic Sans MS" pitchFamily="66" charset="0"/>
                <a:cs typeface="+mn-cs"/>
              </a:rPr>
              <a:t>lacA</a:t>
            </a:r>
            <a:r>
              <a:rPr lang="fr-FR" sz="2000" i="1" dirty="0">
                <a:latin typeface="Comic Sans MS" pitchFamily="66" charset="0"/>
                <a:cs typeface="+mn-cs"/>
              </a:rPr>
              <a:t> </a:t>
            </a:r>
            <a:r>
              <a:rPr lang="fr-FR" sz="2000" i="1" dirty="0" smtClean="0">
                <a:latin typeface="Comic Sans MS" pitchFamily="66" charset="0"/>
              </a:rPr>
              <a:t>c</a:t>
            </a:r>
            <a:r>
              <a:rPr lang="fr-FR" sz="2000" i="1" dirty="0" smtClean="0">
                <a:latin typeface="Comic Sans MS" pitchFamily="66" charset="0"/>
                <a:cs typeface="+mn-cs"/>
              </a:rPr>
              <a:t>ode </a:t>
            </a:r>
            <a:r>
              <a:rPr lang="fr-FR" sz="2000" i="1" dirty="0">
                <a:latin typeface="Comic Sans MS" pitchFamily="66" charset="0"/>
                <a:cs typeface="+mn-cs"/>
              </a:rPr>
              <a:t>la </a:t>
            </a:r>
            <a:r>
              <a:rPr lang="fr-FR" sz="2000" b="1" i="1" dirty="0" err="1">
                <a:solidFill>
                  <a:srgbClr val="E44C1C"/>
                </a:solidFill>
                <a:latin typeface="Comic Sans MS" pitchFamily="66" charset="0"/>
                <a:cs typeface="+mn-cs"/>
              </a:rPr>
              <a:t>thiogalactoside</a:t>
            </a:r>
            <a:r>
              <a:rPr lang="fr-FR" sz="2000" b="1" i="1" dirty="0">
                <a:solidFill>
                  <a:srgbClr val="E44C1C"/>
                </a:solidFill>
                <a:latin typeface="Comic Sans MS" pitchFamily="66" charset="0"/>
                <a:cs typeface="+mn-cs"/>
              </a:rPr>
              <a:t> </a:t>
            </a:r>
            <a:r>
              <a:rPr lang="fr-FR" sz="2000" b="1" i="1" dirty="0" err="1">
                <a:solidFill>
                  <a:srgbClr val="E44C1C"/>
                </a:solidFill>
                <a:latin typeface="Comic Sans MS" pitchFamily="66" charset="0"/>
                <a:cs typeface="+mn-cs"/>
              </a:rPr>
              <a:t>acétyltransférase</a:t>
            </a:r>
            <a:r>
              <a:rPr lang="fr-FR" sz="2000" i="1" dirty="0">
                <a:latin typeface="Comic Sans MS" pitchFamily="66" charset="0"/>
                <a:cs typeface="+mn-cs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dirty="0">
                <a:latin typeface="Comic Sans MS" pitchFamily="66" charset="0"/>
                <a:cs typeface="+mn-cs"/>
              </a:rPr>
              <a:t>Le gène </a:t>
            </a:r>
            <a:r>
              <a:rPr lang="fr-FR" sz="2000" b="1" i="1" dirty="0" err="1">
                <a:latin typeface="Comic Sans MS" pitchFamily="66" charset="0"/>
                <a:cs typeface="+mn-cs"/>
              </a:rPr>
              <a:t>lacI</a:t>
            </a:r>
            <a:r>
              <a:rPr lang="fr-FR" sz="2000" b="1" i="1" dirty="0">
                <a:latin typeface="Comic Sans MS" pitchFamily="66" charset="0"/>
                <a:cs typeface="+mn-cs"/>
              </a:rPr>
              <a:t> </a:t>
            </a:r>
            <a:r>
              <a:rPr lang="fr-FR" sz="1600" i="1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(gène adjacent n’appartenant pas à l’opéron) </a:t>
            </a:r>
            <a:r>
              <a:rPr lang="fr-FR" sz="2000" i="1" dirty="0" smtClean="0">
                <a:latin typeface="Comic Sans MS" pitchFamily="66" charset="0"/>
                <a:cs typeface="+mn-cs"/>
              </a:rPr>
              <a:t>code </a:t>
            </a:r>
            <a:r>
              <a:rPr lang="fr-FR" sz="2000" i="1" dirty="0">
                <a:latin typeface="Comic Sans MS" pitchFamily="66" charset="0"/>
                <a:cs typeface="+mn-cs"/>
              </a:rPr>
              <a:t>un </a:t>
            </a:r>
            <a:r>
              <a:rPr lang="fr-FR" sz="2000" b="1" i="1" dirty="0">
                <a:latin typeface="Comic Sans MS" pitchFamily="66" charset="0"/>
                <a:cs typeface="+mn-cs"/>
              </a:rPr>
              <a:t>répresseur</a:t>
            </a:r>
            <a:r>
              <a:rPr lang="fr-FR" sz="2000" i="1" dirty="0">
                <a:latin typeface="Comic Sans MS" pitchFamily="66" charset="0"/>
                <a:cs typeface="+mn-cs"/>
              </a:rPr>
              <a:t> qui bloque la transcription de l’opéron lactose.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59068"/>
            <a:ext cx="87534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8084" y="4937776"/>
            <a:ext cx="8786842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Les enzymes du métabolisme du lactose sont inductibles</a:t>
            </a:r>
            <a:endParaRPr lang="fr-FR" sz="1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692" y="5568541"/>
            <a:ext cx="8661679" cy="1031051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400" dirty="0" smtClean="0">
                <a:solidFill>
                  <a:srgbClr val="C00000"/>
                </a:solidFill>
                <a:latin typeface="Comic Sans MS" pitchFamily="66" charset="0"/>
              </a:rPr>
              <a:t>NB1: </a:t>
            </a:r>
            <a:r>
              <a:rPr lang="fr-FR" sz="1400" dirty="0" err="1" smtClean="0">
                <a:latin typeface="Comic Sans MS" pitchFamily="66" charset="0"/>
              </a:rPr>
              <a:t>LacA</a:t>
            </a:r>
            <a:r>
              <a:rPr lang="fr-FR" sz="1400" dirty="0" smtClean="0">
                <a:latin typeface="Comic Sans MS" pitchFamily="66" charset="0"/>
              </a:rPr>
              <a:t> code pour la β-</a:t>
            </a:r>
            <a:r>
              <a:rPr lang="fr-FR" sz="1400" dirty="0" err="1" smtClean="0">
                <a:latin typeface="Comic Sans MS" pitchFamily="66" charset="0"/>
              </a:rPr>
              <a:t>thiogalactoside</a:t>
            </a:r>
            <a:r>
              <a:rPr lang="fr-FR" sz="1400" dirty="0" smtClean="0">
                <a:latin typeface="Comic Sans MS" pitchFamily="66" charset="0"/>
              </a:rPr>
              <a:t> </a:t>
            </a:r>
            <a:r>
              <a:rPr lang="fr-FR" sz="1400" dirty="0" err="1" smtClean="0">
                <a:latin typeface="Comic Sans MS" pitchFamily="66" charset="0"/>
              </a:rPr>
              <a:t>acétyltransférase</a:t>
            </a:r>
            <a:r>
              <a:rPr lang="fr-FR" sz="1400" dirty="0" smtClean="0">
                <a:latin typeface="Comic Sans MS" pitchFamily="66" charset="0"/>
              </a:rPr>
              <a:t> qui permet à la cellule d'utiliser les </a:t>
            </a:r>
            <a:r>
              <a:rPr lang="fr-FR" sz="1400" dirty="0" err="1" smtClean="0">
                <a:latin typeface="Comic Sans MS" pitchFamily="66" charset="0"/>
              </a:rPr>
              <a:t>thiogalactosides</a:t>
            </a:r>
            <a:r>
              <a:rPr lang="fr-FR" sz="1400" dirty="0" smtClean="0">
                <a:latin typeface="Comic Sans MS" pitchFamily="66" charset="0"/>
              </a:rPr>
              <a:t>. </a:t>
            </a:r>
          </a:p>
          <a:p>
            <a:pPr algn="just"/>
            <a:r>
              <a:rPr lang="fr-FR" sz="1400" dirty="0" smtClean="0">
                <a:solidFill>
                  <a:srgbClr val="C00000"/>
                </a:solidFill>
                <a:latin typeface="Comic Sans MS" pitchFamily="66" charset="0"/>
              </a:rPr>
              <a:t>NB2:</a:t>
            </a:r>
            <a:r>
              <a:rPr lang="fr-FR" sz="1400" dirty="0" smtClean="0">
                <a:latin typeface="Comic Sans MS" pitchFamily="66" charset="0"/>
              </a:rPr>
              <a:t> Une mutation dans </a:t>
            </a:r>
            <a:r>
              <a:rPr lang="fr-FR" sz="1400" dirty="0" err="1" smtClean="0">
                <a:latin typeface="Comic Sans MS" pitchFamily="66" charset="0"/>
              </a:rPr>
              <a:t>lacA</a:t>
            </a:r>
            <a:r>
              <a:rPr lang="fr-FR" sz="1400" dirty="0" smtClean="0">
                <a:latin typeface="Comic Sans MS" pitchFamily="66" charset="0"/>
              </a:rPr>
              <a:t> ne donne aucun effet à court terme. Alors que dans </a:t>
            </a:r>
            <a:r>
              <a:rPr lang="fr-FR" sz="1400" dirty="0" err="1" smtClean="0">
                <a:latin typeface="Comic Sans MS" pitchFamily="66" charset="0"/>
              </a:rPr>
              <a:t>lacZ</a:t>
            </a:r>
            <a:r>
              <a:rPr lang="fr-FR" sz="1400" dirty="0" smtClean="0">
                <a:latin typeface="Comic Sans MS" pitchFamily="66" charset="0"/>
              </a:rPr>
              <a:t> ou </a:t>
            </a:r>
            <a:r>
              <a:rPr lang="fr-FR" sz="1400" dirty="0" err="1" smtClean="0">
                <a:latin typeface="Comic Sans MS" pitchFamily="66" charset="0"/>
              </a:rPr>
              <a:t>lacY</a:t>
            </a:r>
            <a:r>
              <a:rPr lang="fr-FR" sz="1400" dirty="0" smtClean="0">
                <a:latin typeface="Comic Sans MS" pitchFamily="66" charset="0"/>
              </a:rPr>
              <a:t> donne une perte de la fonction. 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618" y="213336"/>
            <a:ext cx="4620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Les inducteurs de l’opéron lac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793" y="545148"/>
            <a:ext cx="8643937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>
                <a:solidFill>
                  <a:srgbClr val="FF0066"/>
                </a:solidFill>
                <a:latin typeface="Comic Sans MS" pitchFamily="66" charset="0"/>
                <a:cs typeface="+mn-cs"/>
              </a:rPr>
              <a:t>Lactose</a:t>
            </a:r>
            <a:r>
              <a:rPr lang="fr-FR" sz="2000" dirty="0">
                <a:latin typeface="Comic Sans MS" pitchFamily="66" charset="0"/>
                <a:cs typeface="+mn-cs"/>
              </a:rPr>
              <a:t>, (</a:t>
            </a:r>
            <a:r>
              <a:rPr lang="fr-FR" sz="2000" dirty="0" err="1">
                <a:latin typeface="Comic Sans MS" pitchFamily="66" charset="0"/>
                <a:cs typeface="+mn-cs"/>
              </a:rPr>
              <a:t>substrate</a:t>
            </a:r>
            <a:r>
              <a:rPr lang="fr-FR" sz="2000" dirty="0">
                <a:latin typeface="Comic Sans MS" pitchFamily="66" charset="0"/>
                <a:cs typeface="+mn-cs"/>
              </a:rPr>
              <a:t> de l’opéron), converti en son isomère (par </a:t>
            </a:r>
            <a:r>
              <a:rPr lang="fr-FR" sz="2000" dirty="0" err="1">
                <a:latin typeface="Comic Sans MS" pitchFamily="66" charset="0"/>
                <a:cs typeface="+mn-cs"/>
              </a:rPr>
              <a:t>transglycosylation</a:t>
            </a:r>
            <a:r>
              <a:rPr lang="fr-FR" sz="2000" dirty="0">
                <a:latin typeface="Comic Sans MS" pitchFamily="66" charset="0"/>
                <a:cs typeface="+mn-cs"/>
              </a:rPr>
              <a:t>), l’</a:t>
            </a:r>
            <a:r>
              <a:rPr lang="fr-FR" sz="2000" dirty="0" err="1">
                <a:latin typeface="Comic Sans MS" pitchFamily="66" charset="0"/>
                <a:cs typeface="+mn-cs"/>
              </a:rPr>
              <a:t>allolactose</a:t>
            </a:r>
            <a:r>
              <a:rPr lang="fr-FR" sz="2000" dirty="0">
                <a:latin typeface="Comic Sans MS" pitchFamily="66" charset="0"/>
                <a:cs typeface="+mn-cs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 err="1">
                <a:solidFill>
                  <a:srgbClr val="00FF00"/>
                </a:solidFill>
                <a:latin typeface="Comic Sans MS" pitchFamily="66" charset="0"/>
                <a:cs typeface="+mn-cs"/>
              </a:rPr>
              <a:t>Allolactose</a:t>
            </a:r>
            <a:r>
              <a:rPr lang="fr-FR" sz="2000" dirty="0">
                <a:latin typeface="Comic Sans MS" pitchFamily="66" charset="0"/>
                <a:cs typeface="+mn-cs"/>
              </a:rPr>
              <a:t>, inducteur naturel (ou inducteur physiologique, isomère du lactose).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Inducteur gratuit</a:t>
            </a:r>
            <a:r>
              <a:rPr lang="fr-FR" sz="2000" b="1" dirty="0">
                <a:solidFill>
                  <a:srgbClr val="FF0066"/>
                </a:solidFill>
                <a:latin typeface="Comic Sans MS" pitchFamily="66" charset="0"/>
                <a:cs typeface="+mn-cs"/>
              </a:rPr>
              <a:t> </a:t>
            </a:r>
            <a:r>
              <a:rPr lang="fr-FR" sz="2000" dirty="0">
                <a:latin typeface="Comic Sans MS" pitchFamily="66" charset="0"/>
                <a:cs typeface="+mn-cs"/>
              </a:rPr>
              <a:t>: induit l’opéron mais pas métabolisé.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u="sng" dirty="0">
                <a:latin typeface="Comic Sans MS" pitchFamily="66" charset="0"/>
                <a:cs typeface="+mn-cs"/>
              </a:rPr>
              <a:t>Par exemple</a:t>
            </a:r>
            <a:r>
              <a:rPr lang="fr-FR" sz="2000" dirty="0">
                <a:latin typeface="Comic Sans MS" pitchFamily="66" charset="0"/>
                <a:cs typeface="+mn-cs"/>
              </a:rPr>
              <a:t> : </a:t>
            </a:r>
            <a:r>
              <a:rPr lang="fr-FR" sz="2000" dirty="0" err="1">
                <a:latin typeface="Comic Sans MS" pitchFamily="66" charset="0"/>
                <a:cs typeface="+mn-cs"/>
              </a:rPr>
              <a:t>isopropylthiogalactoside</a:t>
            </a:r>
            <a:r>
              <a:rPr lang="fr-FR" sz="2000" dirty="0">
                <a:latin typeface="Comic Sans MS" pitchFamily="66" charset="0"/>
                <a:cs typeface="+mn-cs"/>
              </a:rPr>
              <a:t> (IPTG)</a:t>
            </a:r>
            <a:endParaRPr lang="fr-FR" sz="1200" dirty="0">
              <a:latin typeface="Comic Sans MS" pitchFamily="66" charset="0"/>
              <a:cs typeface="+mn-cs"/>
            </a:endParaRPr>
          </a:p>
        </p:txBody>
      </p:sp>
      <p:grpSp>
        <p:nvGrpSpPr>
          <p:cNvPr id="4" name="Groupe 13"/>
          <p:cNvGrpSpPr>
            <a:grpSpLocks/>
          </p:cNvGrpSpPr>
          <p:nvPr/>
        </p:nvGrpSpPr>
        <p:grpSpPr bwMode="auto">
          <a:xfrm>
            <a:off x="626111" y="3581400"/>
            <a:ext cx="7862570" cy="2834640"/>
            <a:chOff x="142876" y="3143248"/>
            <a:chExt cx="8786842" cy="3643338"/>
          </a:xfrm>
        </p:grpSpPr>
        <p:grpSp>
          <p:nvGrpSpPr>
            <p:cNvPr id="5" name="Groupe 11"/>
            <p:cNvGrpSpPr>
              <a:grpSpLocks/>
            </p:cNvGrpSpPr>
            <p:nvPr/>
          </p:nvGrpSpPr>
          <p:grpSpPr bwMode="auto">
            <a:xfrm>
              <a:off x="142876" y="3143248"/>
              <a:ext cx="4572000" cy="2114622"/>
              <a:chOff x="142876" y="3143248"/>
              <a:chExt cx="4572000" cy="2114622"/>
            </a:xfrm>
          </p:grpSpPr>
          <p:sp>
            <p:nvSpPr>
              <p:cNvPr id="31757" name="Rectangle 3"/>
              <p:cNvSpPr>
                <a:spLocks noChangeArrowheads="1"/>
              </p:cNvSpPr>
              <p:nvPr/>
            </p:nvSpPr>
            <p:spPr bwMode="auto">
              <a:xfrm>
                <a:off x="1724789" y="4857760"/>
                <a:ext cx="112242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b="1">
                    <a:solidFill>
                      <a:srgbClr val="FF0066"/>
                    </a:solidFill>
                    <a:latin typeface="Comic Sans MS" pitchFamily="66" charset="0"/>
                  </a:rPr>
                  <a:t>Lactose</a:t>
                </a:r>
              </a:p>
            </p:txBody>
          </p:sp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0066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42876" y="3143248"/>
                <a:ext cx="4572000" cy="1762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e 12"/>
            <p:cNvGrpSpPr>
              <a:grpSpLocks/>
            </p:cNvGrpSpPr>
            <p:nvPr/>
          </p:nvGrpSpPr>
          <p:grpSpPr bwMode="auto">
            <a:xfrm>
              <a:off x="5024468" y="3143248"/>
              <a:ext cx="3905250" cy="2114622"/>
              <a:chOff x="4714876" y="2571744"/>
              <a:chExt cx="3905250" cy="2114622"/>
            </a:xfrm>
          </p:grpSpPr>
          <p:sp>
            <p:nvSpPr>
              <p:cNvPr id="31755" name="Rectangle 4"/>
              <p:cNvSpPr>
                <a:spLocks noChangeArrowheads="1"/>
              </p:cNvSpPr>
              <p:nvPr/>
            </p:nvSpPr>
            <p:spPr bwMode="auto">
              <a:xfrm>
                <a:off x="5909922" y="4286256"/>
                <a:ext cx="151515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b="1">
                    <a:solidFill>
                      <a:srgbClr val="00FF00"/>
                    </a:solidFill>
                    <a:latin typeface="Comic Sans MS" pitchFamily="66" charset="0"/>
                  </a:rPr>
                  <a:t>Allolactose</a:t>
                </a:r>
              </a:p>
            </p:txBody>
          </p:sp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4714876" y="2571744"/>
                <a:ext cx="3905250" cy="1785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e 10"/>
            <p:cNvGrpSpPr>
              <a:grpSpLocks/>
            </p:cNvGrpSpPr>
            <p:nvPr/>
          </p:nvGrpSpPr>
          <p:grpSpPr bwMode="auto">
            <a:xfrm>
              <a:off x="2347124" y="5019696"/>
              <a:ext cx="4190571" cy="1766890"/>
              <a:chOff x="2347124" y="5019696"/>
              <a:chExt cx="4190571" cy="176689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346333" y="6386533"/>
                <a:ext cx="4191014" cy="400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b="1" dirty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  <a:cs typeface="+mn-cs"/>
                  </a:rPr>
                  <a:t>IPTG ou </a:t>
                </a:r>
                <a:r>
                  <a:rPr lang="fr-FR" sz="2000" b="1" dirty="0" err="1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  <a:cs typeface="+mn-cs"/>
                  </a:rPr>
                  <a:t>isopropylthiogalactoside</a:t>
                </a:r>
                <a:endParaRPr lang="fr-FR" sz="2000" b="1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+mn-cs"/>
                </a:endParaRPr>
              </a:p>
            </p:txBody>
          </p:sp>
          <p:pic>
            <p:nvPicPr>
              <p:cNvPr id="1229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956509" y="5019696"/>
                <a:ext cx="2971800" cy="1409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10522" r="621" b="5304"/>
          <a:stretch>
            <a:fillRect/>
          </a:stretch>
        </p:blipFill>
        <p:spPr bwMode="auto">
          <a:xfrm>
            <a:off x="117372" y="346430"/>
            <a:ext cx="8899307" cy="565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9704" y="1798822"/>
            <a:ext cx="8244590" cy="287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0">
                <a:schemeClr val="accent1">
                  <a:tint val="66000"/>
                  <a:satMod val="160000"/>
                  <a:alpha val="83000"/>
                </a:schemeClr>
              </a:gs>
              <a:gs pos="0">
                <a:schemeClr val="accent1">
                  <a:tint val="66000"/>
                  <a:satMod val="160000"/>
                  <a:alpha val="83000"/>
                </a:schemeClr>
              </a:gs>
              <a:gs pos="0">
                <a:schemeClr val="accent1">
                  <a:tint val="66000"/>
                  <a:satMod val="160000"/>
                  <a:alpha val="8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4638" y="1945217"/>
            <a:ext cx="80347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3600" b="1" dirty="0" smtClean="0">
                <a:latin typeface="Comic Sans MS" pitchFamily="66" charset="0"/>
              </a:rPr>
              <a:t> Introduction.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3600" b="1" dirty="0" smtClean="0">
                <a:latin typeface="Comic Sans MS" pitchFamily="66" charset="0"/>
              </a:rPr>
              <a:t> Régulation chez les procaryotes.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3600" b="1" dirty="0" smtClean="0">
                <a:latin typeface="Comic Sans MS" pitchFamily="66" charset="0"/>
              </a:rPr>
              <a:t> Régulation chez les eucaryotes.</a:t>
            </a:r>
            <a:endParaRPr lang="fr-FR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957" t="24811" r="21463" b="13100"/>
          <a:stretch>
            <a:fillRect/>
          </a:stretch>
        </p:blipFill>
        <p:spPr bwMode="auto">
          <a:xfrm>
            <a:off x="729725" y="2043953"/>
            <a:ext cx="7674685" cy="324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1353" t="5236" r="12218" b="82223"/>
          <a:stretch>
            <a:fillRect/>
          </a:stretch>
        </p:blipFill>
        <p:spPr bwMode="auto">
          <a:xfrm>
            <a:off x="685803" y="514577"/>
            <a:ext cx="7760878" cy="65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510" t="22169" r="2742" b="22442"/>
          <a:stretch>
            <a:fillRect/>
          </a:stretch>
        </p:blipFill>
        <p:spPr bwMode="auto">
          <a:xfrm>
            <a:off x="185378" y="1967696"/>
            <a:ext cx="8747760" cy="386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941" t="10940" r="14493" b="80012"/>
          <a:stretch>
            <a:fillRect/>
          </a:stretch>
        </p:blipFill>
        <p:spPr bwMode="auto">
          <a:xfrm>
            <a:off x="443060" y="171208"/>
            <a:ext cx="8243744" cy="7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4237" t="22513" r="2247" b="31624"/>
          <a:stretch>
            <a:fillRect/>
          </a:stretch>
        </p:blipFill>
        <p:spPr bwMode="auto">
          <a:xfrm>
            <a:off x="143517" y="1987185"/>
            <a:ext cx="8849376" cy="32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542" t="11331" r="15257" b="81088"/>
          <a:stretch>
            <a:fillRect/>
          </a:stretch>
        </p:blipFill>
        <p:spPr bwMode="auto">
          <a:xfrm>
            <a:off x="740700" y="280305"/>
            <a:ext cx="76550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3473" t="10004" r="14628" b="80690"/>
          <a:stretch>
            <a:fillRect/>
          </a:stretch>
        </p:blipFill>
        <p:spPr bwMode="auto">
          <a:xfrm>
            <a:off x="1178093" y="427761"/>
            <a:ext cx="6745574" cy="65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922" t="25859" r="3760" b="25925"/>
          <a:stretch>
            <a:fillRect/>
          </a:stretch>
        </p:blipFill>
        <p:spPr bwMode="auto">
          <a:xfrm>
            <a:off x="145461" y="2156398"/>
            <a:ext cx="8848939" cy="340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3764" t="10499" r="14679" b="81065"/>
          <a:stretch>
            <a:fillRect/>
          </a:stretch>
        </p:blipFill>
        <p:spPr bwMode="auto">
          <a:xfrm>
            <a:off x="839993" y="203499"/>
            <a:ext cx="7449671" cy="6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137" t="34235" r="10252" b="28692"/>
          <a:stretch>
            <a:fillRect/>
          </a:stretch>
        </p:blipFill>
        <p:spPr bwMode="auto">
          <a:xfrm>
            <a:off x="524160" y="2806970"/>
            <a:ext cx="8079980" cy="289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8304" t="24559" r="39694" b="68692"/>
          <a:stretch>
            <a:fillRect/>
          </a:stretch>
        </p:blipFill>
        <p:spPr bwMode="auto">
          <a:xfrm>
            <a:off x="431863" y="1234010"/>
            <a:ext cx="5413857" cy="5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85223" y="1987034"/>
            <a:ext cx="4703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Protéine activatrice des catabolites (CAP)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838200" y="2076450"/>
            <a:ext cx="552450" cy="2095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3721" t="7663" r="14004" b="83610"/>
          <a:stretch>
            <a:fillRect/>
          </a:stretch>
        </p:blipFill>
        <p:spPr bwMode="auto">
          <a:xfrm>
            <a:off x="798054" y="299264"/>
            <a:ext cx="7531331" cy="68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074" t="17845" r="2995" b="35929"/>
          <a:stretch>
            <a:fillRect/>
          </a:stretch>
        </p:blipFill>
        <p:spPr bwMode="auto">
          <a:xfrm>
            <a:off x="83125" y="1759045"/>
            <a:ext cx="8944495" cy="326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4245" t="7459" r="14484" b="84656"/>
          <a:stretch>
            <a:fillRect/>
          </a:stretch>
        </p:blipFill>
        <p:spPr bwMode="auto">
          <a:xfrm>
            <a:off x="860425" y="404091"/>
            <a:ext cx="7419975" cy="61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78" t="17866" b="30523"/>
          <a:stretch>
            <a:fillRect/>
          </a:stretch>
        </p:blipFill>
        <p:spPr bwMode="auto">
          <a:xfrm>
            <a:off x="120073" y="1960105"/>
            <a:ext cx="8896927" cy="348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4040" t="5747" r="14642" b="82758"/>
          <a:stretch>
            <a:fillRect/>
          </a:stretch>
        </p:blipFill>
        <p:spPr bwMode="auto">
          <a:xfrm>
            <a:off x="853420" y="256788"/>
            <a:ext cx="7431578" cy="89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00" t="17419" r="211" b="32559"/>
          <a:stretch>
            <a:fillRect/>
          </a:stretch>
        </p:blipFill>
        <p:spPr bwMode="auto">
          <a:xfrm>
            <a:off x="107575" y="1865733"/>
            <a:ext cx="8918658" cy="337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18029" b="2936"/>
          <a:stretch>
            <a:fillRect/>
          </a:stretch>
        </p:blipFill>
        <p:spPr bwMode="auto">
          <a:xfrm>
            <a:off x="166250" y="1009650"/>
            <a:ext cx="8811495" cy="523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412" t="8975" r="13474" b="84684"/>
          <a:stretch>
            <a:fillRect/>
          </a:stretch>
        </p:blipFill>
        <p:spPr bwMode="auto">
          <a:xfrm>
            <a:off x="764792" y="209550"/>
            <a:ext cx="759783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32860" y="2847974"/>
            <a:ext cx="1167765" cy="5772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4315" y="2940050"/>
            <a:ext cx="87153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00FF"/>
                </a:solidFill>
                <a:latin typeface="Comic Sans MS" pitchFamily="66" charset="0"/>
              </a:rPr>
              <a:t>2- Lactose présent; glucose présent également</a:t>
            </a:r>
          </a:p>
          <a:p>
            <a:pPr algn="just"/>
            <a:r>
              <a:rPr lang="fr-FR" sz="2000" dirty="0">
                <a:solidFill>
                  <a:srgbClr val="000000"/>
                </a:solidFill>
                <a:latin typeface="Comic Sans MS" pitchFamily="66" charset="0"/>
              </a:rPr>
              <a:t>La présence du lactose inactive le répresseur </a:t>
            </a:r>
            <a:r>
              <a:rPr lang="fr-FR" sz="2000" b="1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omic Sans MS" pitchFamily="66" charset="0"/>
              </a:rPr>
              <a:t>il y a </a:t>
            </a:r>
            <a:r>
              <a:rPr lang="fr-FR" sz="2000" dirty="0">
                <a:solidFill>
                  <a:srgbClr val="00B050"/>
                </a:solidFill>
                <a:latin typeface="Comic Sans MS" pitchFamily="66" charset="0"/>
              </a:rPr>
              <a:t>Transcription</a:t>
            </a:r>
          </a:p>
          <a:p>
            <a:pPr algn="just"/>
            <a:r>
              <a:rPr lang="fr-FR" sz="2000" dirty="0">
                <a:solidFill>
                  <a:srgbClr val="000000"/>
                </a:solidFill>
                <a:latin typeface="Comic Sans MS" pitchFamily="66" charset="0"/>
              </a:rPr>
              <a:t>(Parce que le Glucose est présent </a:t>
            </a:r>
            <a:r>
              <a:rPr lang="fr-FR" sz="2000" dirty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omic Sans MS" pitchFamily="66" charset="0"/>
              </a:rPr>
              <a:t>AMPc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omic Sans MS" pitchFamily="66" charset="0"/>
              </a:rPr>
              <a:t>est faible </a:t>
            </a:r>
            <a:r>
              <a:rPr lang="fr-FR" sz="2000" dirty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CAP </a:t>
            </a:r>
            <a:r>
              <a:rPr lang="fr-FR" sz="2000" dirty="0">
                <a:solidFill>
                  <a:srgbClr val="000000"/>
                </a:solidFill>
                <a:latin typeface="Comic Sans MS" pitchFamily="66" charset="0"/>
              </a:rPr>
              <a:t>ne peut aider la transcription)</a:t>
            </a:r>
            <a:endParaRPr lang="fr-FR" sz="1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315" y="4546600"/>
            <a:ext cx="85725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00FF"/>
                </a:solidFill>
                <a:latin typeface="Comic Sans MS" pitchFamily="66" charset="0"/>
              </a:rPr>
              <a:t>3- Lactose présent; pas de glucose</a:t>
            </a:r>
          </a:p>
          <a:p>
            <a:pPr algn="just"/>
            <a:r>
              <a:rPr lang="fr-FR" sz="2000" dirty="0">
                <a:solidFill>
                  <a:srgbClr val="000000"/>
                </a:solidFill>
                <a:latin typeface="Comic Sans MS" pitchFamily="66" charset="0"/>
              </a:rPr>
              <a:t>la présence de lactose inactive le répresseur</a:t>
            </a:r>
            <a:r>
              <a:rPr lang="fr-FR" sz="20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fr-FR" sz="2000" b="1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000" dirty="0">
                <a:solidFill>
                  <a:srgbClr val="000000"/>
                </a:solidFill>
                <a:latin typeface="Comic Sans MS" pitchFamily="66" charset="0"/>
              </a:rPr>
              <a:t>il y a </a:t>
            </a:r>
            <a:r>
              <a:rPr lang="fr-FR" sz="2000" dirty="0">
                <a:solidFill>
                  <a:srgbClr val="00B050"/>
                </a:solidFill>
                <a:latin typeface="Comic Sans MS" pitchFamily="66" charset="0"/>
              </a:rPr>
              <a:t>Transcription</a:t>
            </a:r>
          </a:p>
          <a:p>
            <a:pPr algn="just"/>
            <a:r>
              <a:rPr lang="fr-FR" sz="2000" dirty="0">
                <a:solidFill>
                  <a:srgbClr val="000000"/>
                </a:solidFill>
                <a:latin typeface="Comic Sans MS" pitchFamily="66" charset="0"/>
              </a:rPr>
              <a:t>(Il n’y a pas de Glucose </a:t>
            </a:r>
            <a:r>
              <a:rPr lang="fr-FR" sz="2000" dirty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[</a:t>
            </a:r>
            <a:r>
              <a:rPr lang="fr-FR" sz="2000" dirty="0" err="1" smtClean="0">
                <a:solidFill>
                  <a:srgbClr val="000000"/>
                </a:solidFill>
                <a:latin typeface="Comic Sans MS" pitchFamily="66" charset="0"/>
              </a:rPr>
              <a:t>AMPc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] </a:t>
            </a:r>
            <a:r>
              <a:rPr lang="fr-FR" sz="2000" dirty="0">
                <a:solidFill>
                  <a:srgbClr val="000000"/>
                </a:solidFill>
                <a:latin typeface="Comic Sans MS" pitchFamily="66" charset="0"/>
              </a:rPr>
              <a:t>est élevée </a:t>
            </a:r>
            <a:r>
              <a:rPr lang="fr-FR" sz="2000" dirty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000" dirty="0" err="1" smtClean="0">
                <a:solidFill>
                  <a:srgbClr val="000000"/>
                </a:solidFill>
                <a:latin typeface="Comic Sans MS" pitchFamily="66" charset="0"/>
              </a:rPr>
              <a:t>AMPc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omic Sans MS" pitchFamily="66" charset="0"/>
              </a:rPr>
              <a:t>se fixe à la 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CAP </a:t>
            </a:r>
            <a:r>
              <a:rPr lang="fr-FR" sz="2000" i="1" dirty="0">
                <a:solidFill>
                  <a:srgbClr val="000000"/>
                </a:solidFill>
                <a:latin typeface="Comic Sans MS" pitchFamily="66" charset="0"/>
              </a:rPr>
              <a:t>(activation) </a:t>
            </a:r>
            <a:r>
              <a:rPr lang="fr-FR" sz="2000" dirty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sz="2000" i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Comic Sans MS" pitchFamily="66" charset="0"/>
              </a:rPr>
              <a:t>CAP </a:t>
            </a:r>
            <a:r>
              <a:rPr lang="fr-FR" sz="2000" i="1" dirty="0">
                <a:solidFill>
                  <a:srgbClr val="000000"/>
                </a:solidFill>
                <a:latin typeface="Comic Sans MS" pitchFamily="66" charset="0"/>
              </a:rPr>
              <a:t>se fixe &amp; ‘aide’ la transcription : </a:t>
            </a:r>
            <a:r>
              <a:rPr lang="fr-FR" sz="2000" dirty="0">
                <a:solidFill>
                  <a:srgbClr val="00B050"/>
                </a:solidFill>
                <a:latin typeface="Comic Sans MS" pitchFamily="66" charset="0"/>
              </a:rPr>
              <a:t>Niveau élevé de transcription</a:t>
            </a:r>
            <a:endParaRPr lang="fr-FR" sz="1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315" y="1167748"/>
            <a:ext cx="2688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3 </a:t>
            </a: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Scénarios:</a:t>
            </a:r>
            <a:endParaRPr lang="fr-F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5585" y="310515"/>
            <a:ext cx="3571875" cy="584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FF0000"/>
                </a:solidFill>
                <a:latin typeface="Comic Sans MS" pitchFamily="66" charset="0"/>
              </a:rPr>
              <a:t>RECAPITULATIF</a:t>
            </a:r>
            <a:endParaRPr lang="fr-F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315" y="1947863"/>
            <a:ext cx="7215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00FF"/>
                </a:solidFill>
                <a:latin typeface="Comic Sans MS" pitchFamily="66" charset="0"/>
              </a:rPr>
              <a:t>1- Pas de lactose présent</a:t>
            </a:r>
          </a:p>
          <a:p>
            <a:r>
              <a:rPr lang="fr-FR" sz="2000" dirty="0">
                <a:solidFill>
                  <a:srgbClr val="000000"/>
                </a:solidFill>
                <a:latin typeface="Comic Sans MS" pitchFamily="66" charset="0"/>
              </a:rPr>
              <a:t>L’opéron est “éteint”</a:t>
            </a:r>
            <a:r>
              <a:rPr lang="fr-FR" sz="2000" dirty="0">
                <a:solidFill>
                  <a:srgbClr val="9BCD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00B050"/>
                </a:solidFill>
                <a:latin typeface="Comic Sans MS" pitchFamily="66" charset="0"/>
              </a:rPr>
              <a:t> pas d’</a:t>
            </a:r>
            <a:r>
              <a:rPr lang="fr-FR" sz="2000" dirty="0" err="1">
                <a:solidFill>
                  <a:srgbClr val="00B050"/>
                </a:solidFill>
                <a:latin typeface="Comic Sans MS" pitchFamily="66" charset="0"/>
              </a:rPr>
              <a:t>ARNm</a:t>
            </a:r>
            <a:r>
              <a:rPr lang="fr-FR" sz="2000" dirty="0">
                <a:solidFill>
                  <a:srgbClr val="00B050"/>
                </a:solidFill>
                <a:latin typeface="Comic Sans MS" pitchFamily="66" charset="0"/>
              </a:rPr>
              <a:t> synthétisé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814" y="1798748"/>
            <a:ext cx="8559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800" b="1" dirty="0" smtClean="0">
                <a:latin typeface="Comic Sans MS" pitchFamily="66" charset="0"/>
              </a:rPr>
              <a:t> la régulation de l’expression des gènes est</a:t>
            </a:r>
          </a:p>
          <a:p>
            <a:pPr algn="just"/>
            <a:r>
              <a:rPr lang="fr-FR" sz="2800" b="1" dirty="0" smtClean="0">
                <a:latin typeface="Comic Sans MS" pitchFamily="66" charset="0"/>
              </a:rPr>
              <a:t>cruciale pour la survie des organismes.</a:t>
            </a:r>
          </a:p>
          <a:p>
            <a:pPr algn="just"/>
            <a:endParaRPr lang="fr-FR" sz="2800" b="1" dirty="0" smtClean="0">
              <a:latin typeface="Comic Sans MS" pitchFamily="66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b="1" dirty="0" smtClean="0">
                <a:latin typeface="Comic Sans MS" pitchFamily="66" charset="0"/>
              </a:rPr>
              <a:t>Chaque étape doit être régulé , depuis les gènes jusqu'à la formation des protéines.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endParaRPr lang="fr-FR" sz="2800" b="1" dirty="0" smtClean="0">
              <a:latin typeface="Comic Sans MS" pitchFamily="66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b="1" dirty="0" smtClean="0">
                <a:latin typeface="Comic Sans MS" pitchFamily="66" charset="0"/>
              </a:rPr>
              <a:t>Les mécanismes de régulation sont différents entre les procaryotes et les eucaryotes</a:t>
            </a:r>
            <a:r>
              <a:rPr lang="en-US" sz="2800" b="1" dirty="0" smtClean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7644" y="133483"/>
            <a:ext cx="7093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Comic Sans MS" pitchFamily="66" charset="0"/>
              </a:rPr>
              <a:t>Introduction</a:t>
            </a:r>
            <a:endParaRPr lang="fr-FR" sz="3600" dirty="0"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9156" y="850343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34315"/>
            <a:ext cx="85725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6169" t="31991" r="12088" b="26316"/>
          <a:stretch>
            <a:fillRect/>
          </a:stretch>
        </p:blipFill>
        <p:spPr bwMode="auto">
          <a:xfrm>
            <a:off x="315819" y="1152146"/>
            <a:ext cx="8502316" cy="3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09228" y="4878028"/>
            <a:ext cx="8305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 smtClean="0">
                <a:latin typeface="Comic Sans MS" pitchFamily="66" charset="0"/>
              </a:rPr>
              <a:t>Le </a:t>
            </a:r>
            <a:r>
              <a:rPr lang="fr-FR" sz="1600" b="1" dirty="0" smtClean="0">
                <a:latin typeface="Comic Sans MS" pitchFamily="66" charset="0"/>
              </a:rPr>
              <a:t>X-gal</a:t>
            </a:r>
            <a:r>
              <a:rPr lang="fr-FR" sz="1600" dirty="0" smtClean="0">
                <a:latin typeface="Comic Sans MS" pitchFamily="66" charset="0"/>
              </a:rPr>
              <a:t>, ou 5-</a:t>
            </a:r>
            <a:r>
              <a:rPr lang="fr-FR" sz="1600" dirty="0" err="1" smtClean="0">
                <a:latin typeface="Comic Sans MS" pitchFamily="66" charset="0"/>
              </a:rPr>
              <a:t>bromo</a:t>
            </a:r>
            <a:r>
              <a:rPr lang="fr-FR" sz="1600" dirty="0" smtClean="0">
                <a:latin typeface="Comic Sans MS" pitchFamily="66" charset="0"/>
              </a:rPr>
              <a:t>-4-</a:t>
            </a:r>
            <a:r>
              <a:rPr lang="fr-FR" sz="1600" dirty="0" err="1" smtClean="0">
                <a:latin typeface="Comic Sans MS" pitchFamily="66" charset="0"/>
              </a:rPr>
              <a:t>chloro</a:t>
            </a:r>
            <a:r>
              <a:rPr lang="fr-FR" sz="1600" dirty="0" smtClean="0">
                <a:latin typeface="Comic Sans MS" pitchFamily="66" charset="0"/>
              </a:rPr>
              <a:t>-3-</a:t>
            </a:r>
            <a:r>
              <a:rPr lang="fr-FR" sz="1600" dirty="0" err="1" smtClean="0">
                <a:latin typeface="Comic Sans MS" pitchFamily="66" charset="0"/>
              </a:rPr>
              <a:t>indolyl</a:t>
            </a:r>
            <a:r>
              <a:rPr lang="fr-FR" sz="1600" dirty="0" smtClean="0">
                <a:latin typeface="Comic Sans MS" pitchFamily="66" charset="0"/>
              </a:rPr>
              <a:t>-beta-D-</a:t>
            </a:r>
            <a:r>
              <a:rPr lang="fr-FR" sz="1600" dirty="0" err="1" smtClean="0">
                <a:latin typeface="Comic Sans MS" pitchFamily="66" charset="0"/>
              </a:rPr>
              <a:t>galactopyranoside</a:t>
            </a:r>
            <a:r>
              <a:rPr lang="fr-FR" sz="1600" dirty="0" smtClean="0">
                <a:latin typeface="Comic Sans MS" pitchFamily="66" charset="0"/>
              </a:rPr>
              <a:t> (C</a:t>
            </a:r>
            <a:r>
              <a:rPr lang="fr-FR" sz="1600" baseline="-25000" dirty="0" smtClean="0">
                <a:latin typeface="Comic Sans MS" pitchFamily="66" charset="0"/>
              </a:rPr>
              <a:t>14</a:t>
            </a:r>
            <a:r>
              <a:rPr lang="fr-FR" sz="1600" dirty="0" smtClean="0">
                <a:latin typeface="Comic Sans MS" pitchFamily="66" charset="0"/>
              </a:rPr>
              <a:t>H</a:t>
            </a:r>
            <a:r>
              <a:rPr lang="fr-FR" sz="1600" baseline="-25000" dirty="0" smtClean="0">
                <a:latin typeface="Comic Sans MS" pitchFamily="66" charset="0"/>
              </a:rPr>
              <a:t>15</a:t>
            </a:r>
            <a:r>
              <a:rPr lang="fr-FR" sz="1600" dirty="0" smtClean="0">
                <a:latin typeface="Comic Sans MS" pitchFamily="66" charset="0"/>
              </a:rPr>
              <a:t>BrClNO</a:t>
            </a:r>
            <a:r>
              <a:rPr lang="fr-FR" sz="1600" baseline="-25000" dirty="0" smtClean="0">
                <a:latin typeface="Comic Sans MS" pitchFamily="66" charset="0"/>
              </a:rPr>
              <a:t>6</a:t>
            </a:r>
            <a:r>
              <a:rPr lang="fr-FR" sz="1600" dirty="0" smtClean="0">
                <a:latin typeface="Comic Sans MS" pitchFamily="66" charset="0"/>
              </a:rPr>
              <a:t>), est un galactoside, un hétéroside du galactose, lié à un noyau indole substitué. Ce composé incolore peut être hydrolysé par la β-galactosidase, ce qui libère la partie </a:t>
            </a:r>
            <a:r>
              <a:rPr lang="fr-FR" sz="1600" dirty="0" err="1" smtClean="0">
                <a:latin typeface="Comic Sans MS" pitchFamily="66" charset="0"/>
              </a:rPr>
              <a:t>indolique</a:t>
            </a:r>
            <a:r>
              <a:rPr lang="fr-FR" sz="1600" dirty="0" smtClean="0">
                <a:latin typeface="Comic Sans MS" pitchFamily="66" charset="0"/>
              </a:rPr>
              <a:t> qui forme ensuite par oxydation un composé bleu, insoluble dans l'eau, qui précipite au site de la réaction.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4938" t="8216" r="15497" b="84903"/>
          <a:stretch>
            <a:fillRect/>
          </a:stretch>
        </p:blipFill>
        <p:spPr bwMode="auto">
          <a:xfrm>
            <a:off x="938676" y="179093"/>
            <a:ext cx="7248877" cy="53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309" t="25263" r="3473" b="26385"/>
          <a:stretch>
            <a:fillRect/>
          </a:stretch>
        </p:blipFill>
        <p:spPr bwMode="auto">
          <a:xfrm>
            <a:off x="196564" y="1641503"/>
            <a:ext cx="8735279" cy="336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4938" t="8216" r="15497" b="84903"/>
          <a:stretch>
            <a:fillRect/>
          </a:stretch>
        </p:blipFill>
        <p:spPr bwMode="auto">
          <a:xfrm>
            <a:off x="938676" y="179093"/>
            <a:ext cx="7248877" cy="53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074" t="49502" r="2995" b="37645"/>
          <a:stretch>
            <a:fillRect/>
          </a:stretch>
        </p:blipFill>
        <p:spPr bwMode="auto">
          <a:xfrm>
            <a:off x="102427" y="5518510"/>
            <a:ext cx="8944495" cy="90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-Up Arrow 4"/>
          <p:cNvSpPr/>
          <p:nvPr/>
        </p:nvSpPr>
        <p:spPr>
          <a:xfrm rot="5400000" flipH="1">
            <a:off x="5097759" y="5351079"/>
            <a:ext cx="423333" cy="456855"/>
          </a:xfrm>
          <a:prstGeom prst="bentUpArrow">
            <a:avLst>
              <a:gd name="adj1" fmla="val 15214"/>
              <a:gd name="adj2" fmla="val 19058"/>
              <a:gd name="adj3" fmla="val 2500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58707" y="5276050"/>
            <a:ext cx="1476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omic Sans MS" pitchFamily="66" charset="0"/>
              </a:rPr>
              <a:t>Transcription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Freeform 66"/>
          <p:cNvSpPr>
            <a:spLocks/>
          </p:cNvSpPr>
          <p:nvPr/>
        </p:nvSpPr>
        <p:spPr bwMode="auto">
          <a:xfrm rot="16807848" flipH="1" flipV="1">
            <a:off x="2133210" y="3402444"/>
            <a:ext cx="2216132" cy="2890199"/>
          </a:xfrm>
          <a:custGeom>
            <a:avLst/>
            <a:gdLst>
              <a:gd name="connsiteX0" fmla="*/ 0 w 10000"/>
              <a:gd name="connsiteY0" fmla="*/ 0 h 10000"/>
              <a:gd name="connsiteX1" fmla="*/ 3063 w 10000"/>
              <a:gd name="connsiteY1" fmla="*/ 7934 h 10000"/>
              <a:gd name="connsiteX2" fmla="*/ 10000 w 10000"/>
              <a:gd name="connsiteY2" fmla="*/ 10000 h 10000"/>
              <a:gd name="connsiteX0" fmla="*/ 182 w 10182"/>
              <a:gd name="connsiteY0" fmla="*/ 0 h 10000"/>
              <a:gd name="connsiteX1" fmla="*/ 3245 w 10182"/>
              <a:gd name="connsiteY1" fmla="*/ 7934 h 10000"/>
              <a:gd name="connsiteX2" fmla="*/ 10182 w 10182"/>
              <a:gd name="connsiteY2" fmla="*/ 10000 h 10000"/>
              <a:gd name="connsiteX0" fmla="*/ 182 w 10182"/>
              <a:gd name="connsiteY0" fmla="*/ 0 h 10604"/>
              <a:gd name="connsiteX1" fmla="*/ 3245 w 10182"/>
              <a:gd name="connsiteY1" fmla="*/ 7934 h 10604"/>
              <a:gd name="connsiteX2" fmla="*/ 10182 w 10182"/>
              <a:gd name="connsiteY2" fmla="*/ 10000 h 10604"/>
              <a:gd name="connsiteX0" fmla="*/ 182 w 10182"/>
              <a:gd name="connsiteY0" fmla="*/ 0 h 10604"/>
              <a:gd name="connsiteX1" fmla="*/ 3690 w 10182"/>
              <a:gd name="connsiteY1" fmla="*/ 7588 h 10604"/>
              <a:gd name="connsiteX2" fmla="*/ 10182 w 10182"/>
              <a:gd name="connsiteY2" fmla="*/ 10000 h 10604"/>
              <a:gd name="connsiteX0" fmla="*/ 182 w 10182"/>
              <a:gd name="connsiteY0" fmla="*/ 0 h 10277"/>
              <a:gd name="connsiteX1" fmla="*/ 3690 w 10182"/>
              <a:gd name="connsiteY1" fmla="*/ 7588 h 10277"/>
              <a:gd name="connsiteX2" fmla="*/ 10182 w 10182"/>
              <a:gd name="connsiteY2" fmla="*/ 10000 h 10277"/>
              <a:gd name="connsiteX0" fmla="*/ 182 w 10182"/>
              <a:gd name="connsiteY0" fmla="*/ 0 h 10277"/>
              <a:gd name="connsiteX1" fmla="*/ 3733 w 10182"/>
              <a:gd name="connsiteY1" fmla="*/ 8153 h 10277"/>
              <a:gd name="connsiteX2" fmla="*/ 10182 w 10182"/>
              <a:gd name="connsiteY2" fmla="*/ 10000 h 10277"/>
              <a:gd name="connsiteX0" fmla="*/ 291 w 10291"/>
              <a:gd name="connsiteY0" fmla="*/ 0 h 10277"/>
              <a:gd name="connsiteX1" fmla="*/ 3842 w 10291"/>
              <a:gd name="connsiteY1" fmla="*/ 8153 h 10277"/>
              <a:gd name="connsiteX2" fmla="*/ 10291 w 10291"/>
              <a:gd name="connsiteY2" fmla="*/ 10000 h 10277"/>
              <a:gd name="connsiteX0" fmla="*/ 17 w 10017"/>
              <a:gd name="connsiteY0" fmla="*/ 0 h 10277"/>
              <a:gd name="connsiteX1" fmla="*/ 592 w 10017"/>
              <a:gd name="connsiteY1" fmla="*/ 4037 h 10277"/>
              <a:gd name="connsiteX2" fmla="*/ 3568 w 10017"/>
              <a:gd name="connsiteY2" fmla="*/ 8153 h 10277"/>
              <a:gd name="connsiteX3" fmla="*/ 10017 w 10017"/>
              <a:gd name="connsiteY3" fmla="*/ 10000 h 10277"/>
              <a:gd name="connsiteX0" fmla="*/ 17 w 10017"/>
              <a:gd name="connsiteY0" fmla="*/ 0 h 10221"/>
              <a:gd name="connsiteX1" fmla="*/ 592 w 10017"/>
              <a:gd name="connsiteY1" fmla="*/ 4037 h 10221"/>
              <a:gd name="connsiteX2" fmla="*/ 3568 w 10017"/>
              <a:gd name="connsiteY2" fmla="*/ 8153 h 10221"/>
              <a:gd name="connsiteX3" fmla="*/ 6879 w 10017"/>
              <a:gd name="connsiteY3" fmla="*/ 9913 h 10221"/>
              <a:gd name="connsiteX4" fmla="*/ 10017 w 10017"/>
              <a:gd name="connsiteY4" fmla="*/ 10000 h 10221"/>
              <a:gd name="connsiteX0" fmla="*/ 0 w 10000"/>
              <a:gd name="connsiteY0" fmla="*/ 0 h 10221"/>
              <a:gd name="connsiteX1" fmla="*/ 745 w 10000"/>
              <a:gd name="connsiteY1" fmla="*/ 4014 h 10221"/>
              <a:gd name="connsiteX2" fmla="*/ 3551 w 10000"/>
              <a:gd name="connsiteY2" fmla="*/ 8153 h 10221"/>
              <a:gd name="connsiteX3" fmla="*/ 6862 w 10000"/>
              <a:gd name="connsiteY3" fmla="*/ 9913 h 10221"/>
              <a:gd name="connsiteX4" fmla="*/ 10000 w 10000"/>
              <a:gd name="connsiteY4" fmla="*/ 10000 h 10221"/>
              <a:gd name="connsiteX0" fmla="*/ 9 w 10009"/>
              <a:gd name="connsiteY0" fmla="*/ 0 h 10221"/>
              <a:gd name="connsiteX1" fmla="*/ 754 w 10009"/>
              <a:gd name="connsiteY1" fmla="*/ 4014 h 10221"/>
              <a:gd name="connsiteX2" fmla="*/ 3560 w 10009"/>
              <a:gd name="connsiteY2" fmla="*/ 8153 h 10221"/>
              <a:gd name="connsiteX3" fmla="*/ 6871 w 10009"/>
              <a:gd name="connsiteY3" fmla="*/ 9913 h 10221"/>
              <a:gd name="connsiteX4" fmla="*/ 10009 w 10009"/>
              <a:gd name="connsiteY4" fmla="*/ 10000 h 10221"/>
              <a:gd name="connsiteX0" fmla="*/ 9 w 10009"/>
              <a:gd name="connsiteY0" fmla="*/ 0 h 10221"/>
              <a:gd name="connsiteX1" fmla="*/ 754 w 10009"/>
              <a:gd name="connsiteY1" fmla="*/ 4014 h 10221"/>
              <a:gd name="connsiteX2" fmla="*/ 3560 w 10009"/>
              <a:gd name="connsiteY2" fmla="*/ 8153 h 10221"/>
              <a:gd name="connsiteX3" fmla="*/ 6871 w 10009"/>
              <a:gd name="connsiteY3" fmla="*/ 9913 h 10221"/>
              <a:gd name="connsiteX4" fmla="*/ 10009 w 10009"/>
              <a:gd name="connsiteY4" fmla="*/ 10000 h 10221"/>
              <a:gd name="connsiteX0" fmla="*/ 9 w 10009"/>
              <a:gd name="connsiteY0" fmla="*/ 0 h 10221"/>
              <a:gd name="connsiteX1" fmla="*/ 754 w 10009"/>
              <a:gd name="connsiteY1" fmla="*/ 4014 h 10221"/>
              <a:gd name="connsiteX2" fmla="*/ 3560 w 10009"/>
              <a:gd name="connsiteY2" fmla="*/ 8153 h 10221"/>
              <a:gd name="connsiteX3" fmla="*/ 6871 w 10009"/>
              <a:gd name="connsiteY3" fmla="*/ 9913 h 10221"/>
              <a:gd name="connsiteX4" fmla="*/ 10009 w 10009"/>
              <a:gd name="connsiteY4" fmla="*/ 10000 h 10221"/>
              <a:gd name="connsiteX0" fmla="*/ 9 w 10009"/>
              <a:gd name="connsiteY0" fmla="*/ 0 h 10204"/>
              <a:gd name="connsiteX1" fmla="*/ 754 w 10009"/>
              <a:gd name="connsiteY1" fmla="*/ 4014 h 10204"/>
              <a:gd name="connsiteX2" fmla="*/ 3617 w 10009"/>
              <a:gd name="connsiteY2" fmla="*/ 8254 h 10204"/>
              <a:gd name="connsiteX3" fmla="*/ 6871 w 10009"/>
              <a:gd name="connsiteY3" fmla="*/ 9913 h 10204"/>
              <a:gd name="connsiteX4" fmla="*/ 10009 w 10009"/>
              <a:gd name="connsiteY4" fmla="*/ 10000 h 10204"/>
              <a:gd name="connsiteX0" fmla="*/ 9 w 10009"/>
              <a:gd name="connsiteY0" fmla="*/ 0 h 10204"/>
              <a:gd name="connsiteX1" fmla="*/ 754 w 10009"/>
              <a:gd name="connsiteY1" fmla="*/ 4014 h 10204"/>
              <a:gd name="connsiteX2" fmla="*/ 3617 w 10009"/>
              <a:gd name="connsiteY2" fmla="*/ 8254 h 10204"/>
              <a:gd name="connsiteX3" fmla="*/ 6871 w 10009"/>
              <a:gd name="connsiteY3" fmla="*/ 9913 h 10204"/>
              <a:gd name="connsiteX4" fmla="*/ 10009 w 10009"/>
              <a:gd name="connsiteY4" fmla="*/ 10000 h 10204"/>
              <a:gd name="connsiteX0" fmla="*/ 9 w 10009"/>
              <a:gd name="connsiteY0" fmla="*/ 0 h 10204"/>
              <a:gd name="connsiteX1" fmla="*/ 2307 w 10009"/>
              <a:gd name="connsiteY1" fmla="*/ 3702 h 10204"/>
              <a:gd name="connsiteX2" fmla="*/ 3617 w 10009"/>
              <a:gd name="connsiteY2" fmla="*/ 8254 h 10204"/>
              <a:gd name="connsiteX3" fmla="*/ 6871 w 10009"/>
              <a:gd name="connsiteY3" fmla="*/ 9913 h 10204"/>
              <a:gd name="connsiteX4" fmla="*/ 10009 w 10009"/>
              <a:gd name="connsiteY4" fmla="*/ 10000 h 10204"/>
              <a:gd name="connsiteX0" fmla="*/ 9 w 10009"/>
              <a:gd name="connsiteY0" fmla="*/ 0 h 10367"/>
              <a:gd name="connsiteX1" fmla="*/ 2307 w 10009"/>
              <a:gd name="connsiteY1" fmla="*/ 3702 h 10367"/>
              <a:gd name="connsiteX2" fmla="*/ 5458 w 10009"/>
              <a:gd name="connsiteY2" fmla="*/ 7277 h 10367"/>
              <a:gd name="connsiteX3" fmla="*/ 6871 w 10009"/>
              <a:gd name="connsiteY3" fmla="*/ 9913 h 10367"/>
              <a:gd name="connsiteX4" fmla="*/ 10009 w 10009"/>
              <a:gd name="connsiteY4" fmla="*/ 10000 h 10367"/>
              <a:gd name="connsiteX0" fmla="*/ 9 w 10009"/>
              <a:gd name="connsiteY0" fmla="*/ 0 h 10367"/>
              <a:gd name="connsiteX1" fmla="*/ 756 w 10009"/>
              <a:gd name="connsiteY1" fmla="*/ 2185 h 10367"/>
              <a:gd name="connsiteX2" fmla="*/ 5458 w 10009"/>
              <a:gd name="connsiteY2" fmla="*/ 7277 h 10367"/>
              <a:gd name="connsiteX3" fmla="*/ 6871 w 10009"/>
              <a:gd name="connsiteY3" fmla="*/ 9913 h 10367"/>
              <a:gd name="connsiteX4" fmla="*/ 10009 w 10009"/>
              <a:gd name="connsiteY4" fmla="*/ 10000 h 10367"/>
              <a:gd name="connsiteX0" fmla="*/ 9 w 10009"/>
              <a:gd name="connsiteY0" fmla="*/ 0 h 10367"/>
              <a:gd name="connsiteX1" fmla="*/ 756 w 10009"/>
              <a:gd name="connsiteY1" fmla="*/ 2185 h 10367"/>
              <a:gd name="connsiteX2" fmla="*/ 5458 w 10009"/>
              <a:gd name="connsiteY2" fmla="*/ 7277 h 10367"/>
              <a:gd name="connsiteX3" fmla="*/ 6871 w 10009"/>
              <a:gd name="connsiteY3" fmla="*/ 9913 h 10367"/>
              <a:gd name="connsiteX4" fmla="*/ 10009 w 10009"/>
              <a:gd name="connsiteY4" fmla="*/ 10000 h 10367"/>
              <a:gd name="connsiteX0" fmla="*/ 9 w 10009"/>
              <a:gd name="connsiteY0" fmla="*/ 0 h 10367"/>
              <a:gd name="connsiteX1" fmla="*/ 756 w 10009"/>
              <a:gd name="connsiteY1" fmla="*/ 2185 h 10367"/>
              <a:gd name="connsiteX2" fmla="*/ 5458 w 10009"/>
              <a:gd name="connsiteY2" fmla="*/ 7277 h 10367"/>
              <a:gd name="connsiteX3" fmla="*/ 6871 w 10009"/>
              <a:gd name="connsiteY3" fmla="*/ 9913 h 10367"/>
              <a:gd name="connsiteX4" fmla="*/ 10009 w 10009"/>
              <a:gd name="connsiteY4" fmla="*/ 10000 h 10367"/>
              <a:gd name="connsiteX0" fmla="*/ 0 w 10000"/>
              <a:gd name="connsiteY0" fmla="*/ 0 h 10367"/>
              <a:gd name="connsiteX1" fmla="*/ 747 w 10000"/>
              <a:gd name="connsiteY1" fmla="*/ 2185 h 10367"/>
              <a:gd name="connsiteX2" fmla="*/ 5449 w 10000"/>
              <a:gd name="connsiteY2" fmla="*/ 7277 h 10367"/>
              <a:gd name="connsiteX3" fmla="*/ 6862 w 10000"/>
              <a:gd name="connsiteY3" fmla="*/ 9913 h 10367"/>
              <a:gd name="connsiteX4" fmla="*/ 10000 w 10000"/>
              <a:gd name="connsiteY4" fmla="*/ 10000 h 10367"/>
              <a:gd name="connsiteX0" fmla="*/ 16 w 9769"/>
              <a:gd name="connsiteY0" fmla="*/ 0 h 10713"/>
              <a:gd name="connsiteX1" fmla="*/ 516 w 9769"/>
              <a:gd name="connsiteY1" fmla="*/ 2531 h 10713"/>
              <a:gd name="connsiteX2" fmla="*/ 5218 w 9769"/>
              <a:gd name="connsiteY2" fmla="*/ 7623 h 10713"/>
              <a:gd name="connsiteX3" fmla="*/ 6631 w 9769"/>
              <a:gd name="connsiteY3" fmla="*/ 10259 h 10713"/>
              <a:gd name="connsiteX4" fmla="*/ 9769 w 9769"/>
              <a:gd name="connsiteY4" fmla="*/ 10346 h 10713"/>
              <a:gd name="connsiteX0" fmla="*/ 16 w 10000"/>
              <a:gd name="connsiteY0" fmla="*/ 0 h 10000"/>
              <a:gd name="connsiteX1" fmla="*/ 528 w 10000"/>
              <a:gd name="connsiteY1" fmla="*/ 2363 h 10000"/>
              <a:gd name="connsiteX2" fmla="*/ 5341 w 10000"/>
              <a:gd name="connsiteY2" fmla="*/ 7116 h 10000"/>
              <a:gd name="connsiteX3" fmla="*/ 6788 w 10000"/>
              <a:gd name="connsiteY3" fmla="*/ 9576 h 10000"/>
              <a:gd name="connsiteX4" fmla="*/ 10000 w 10000"/>
              <a:gd name="connsiteY4" fmla="*/ 9657 h 10000"/>
              <a:gd name="connsiteX0" fmla="*/ 94 w 10078"/>
              <a:gd name="connsiteY0" fmla="*/ 0 h 10000"/>
              <a:gd name="connsiteX1" fmla="*/ 606 w 10078"/>
              <a:gd name="connsiteY1" fmla="*/ 2363 h 10000"/>
              <a:gd name="connsiteX2" fmla="*/ 5419 w 10078"/>
              <a:gd name="connsiteY2" fmla="*/ 7116 h 10000"/>
              <a:gd name="connsiteX3" fmla="*/ 6866 w 10078"/>
              <a:gd name="connsiteY3" fmla="*/ 9576 h 10000"/>
              <a:gd name="connsiteX4" fmla="*/ 10078 w 10078"/>
              <a:gd name="connsiteY4" fmla="*/ 9657 h 10000"/>
              <a:gd name="connsiteX0" fmla="*/ 0 w 9984"/>
              <a:gd name="connsiteY0" fmla="*/ 0 h 10000"/>
              <a:gd name="connsiteX1" fmla="*/ 658 w 9984"/>
              <a:gd name="connsiteY1" fmla="*/ 2375 h 10000"/>
              <a:gd name="connsiteX2" fmla="*/ 5325 w 9984"/>
              <a:gd name="connsiteY2" fmla="*/ 7116 h 10000"/>
              <a:gd name="connsiteX3" fmla="*/ 6772 w 9984"/>
              <a:gd name="connsiteY3" fmla="*/ 9576 h 10000"/>
              <a:gd name="connsiteX4" fmla="*/ 9984 w 9984"/>
              <a:gd name="connsiteY4" fmla="*/ 9657 h 10000"/>
              <a:gd name="connsiteX0" fmla="*/ 121 w 10121"/>
              <a:gd name="connsiteY0" fmla="*/ 0 h 10328"/>
              <a:gd name="connsiteX1" fmla="*/ 780 w 10121"/>
              <a:gd name="connsiteY1" fmla="*/ 2375 h 10328"/>
              <a:gd name="connsiteX2" fmla="*/ 4800 w 10121"/>
              <a:gd name="connsiteY2" fmla="*/ 5145 h 10328"/>
              <a:gd name="connsiteX3" fmla="*/ 6904 w 10121"/>
              <a:gd name="connsiteY3" fmla="*/ 9576 h 10328"/>
              <a:gd name="connsiteX4" fmla="*/ 10121 w 10121"/>
              <a:gd name="connsiteY4" fmla="*/ 9657 h 10328"/>
              <a:gd name="connsiteX0" fmla="*/ 121 w 10121"/>
              <a:gd name="connsiteY0" fmla="*/ 0 h 10096"/>
              <a:gd name="connsiteX1" fmla="*/ 780 w 10121"/>
              <a:gd name="connsiteY1" fmla="*/ 2375 h 10096"/>
              <a:gd name="connsiteX2" fmla="*/ 4800 w 10121"/>
              <a:gd name="connsiteY2" fmla="*/ 5145 h 10096"/>
              <a:gd name="connsiteX3" fmla="*/ 7076 w 10121"/>
              <a:gd name="connsiteY3" fmla="*/ 9344 h 10096"/>
              <a:gd name="connsiteX4" fmla="*/ 10121 w 10121"/>
              <a:gd name="connsiteY4" fmla="*/ 9657 h 10096"/>
              <a:gd name="connsiteX0" fmla="*/ 121 w 10121"/>
              <a:gd name="connsiteY0" fmla="*/ 0 h 10160"/>
              <a:gd name="connsiteX1" fmla="*/ 780 w 10121"/>
              <a:gd name="connsiteY1" fmla="*/ 2375 h 10160"/>
              <a:gd name="connsiteX2" fmla="*/ 4800 w 10121"/>
              <a:gd name="connsiteY2" fmla="*/ 5145 h 10160"/>
              <a:gd name="connsiteX3" fmla="*/ 7193 w 10121"/>
              <a:gd name="connsiteY3" fmla="*/ 9408 h 10160"/>
              <a:gd name="connsiteX4" fmla="*/ 10121 w 10121"/>
              <a:gd name="connsiteY4" fmla="*/ 9657 h 10160"/>
              <a:gd name="connsiteX0" fmla="*/ 0 w 10000"/>
              <a:gd name="connsiteY0" fmla="*/ 0 h 10160"/>
              <a:gd name="connsiteX1" fmla="*/ 947 w 10000"/>
              <a:gd name="connsiteY1" fmla="*/ 2383 h 10160"/>
              <a:gd name="connsiteX2" fmla="*/ 4679 w 10000"/>
              <a:gd name="connsiteY2" fmla="*/ 5145 h 10160"/>
              <a:gd name="connsiteX3" fmla="*/ 7072 w 10000"/>
              <a:gd name="connsiteY3" fmla="*/ 9408 h 10160"/>
              <a:gd name="connsiteX4" fmla="*/ 10000 w 10000"/>
              <a:gd name="connsiteY4" fmla="*/ 9657 h 10160"/>
              <a:gd name="connsiteX0" fmla="*/ 0 w 10000"/>
              <a:gd name="connsiteY0" fmla="*/ 0 h 10197"/>
              <a:gd name="connsiteX1" fmla="*/ 947 w 10000"/>
              <a:gd name="connsiteY1" fmla="*/ 2383 h 10197"/>
              <a:gd name="connsiteX2" fmla="*/ 4649 w 10000"/>
              <a:gd name="connsiteY2" fmla="*/ 4925 h 10197"/>
              <a:gd name="connsiteX3" fmla="*/ 7072 w 10000"/>
              <a:gd name="connsiteY3" fmla="*/ 9408 h 10197"/>
              <a:gd name="connsiteX4" fmla="*/ 10000 w 10000"/>
              <a:gd name="connsiteY4" fmla="*/ 9657 h 10197"/>
              <a:gd name="connsiteX0" fmla="*/ 0 w 10000"/>
              <a:gd name="connsiteY0" fmla="*/ 0 h 10197"/>
              <a:gd name="connsiteX1" fmla="*/ 947 w 10000"/>
              <a:gd name="connsiteY1" fmla="*/ 2383 h 10197"/>
              <a:gd name="connsiteX2" fmla="*/ 4649 w 10000"/>
              <a:gd name="connsiteY2" fmla="*/ 4925 h 10197"/>
              <a:gd name="connsiteX3" fmla="*/ 7072 w 10000"/>
              <a:gd name="connsiteY3" fmla="*/ 9408 h 10197"/>
              <a:gd name="connsiteX4" fmla="*/ 10000 w 10000"/>
              <a:gd name="connsiteY4" fmla="*/ 9657 h 10197"/>
              <a:gd name="connsiteX0" fmla="*/ 0 w 10000"/>
              <a:gd name="connsiteY0" fmla="*/ 0 h 10197"/>
              <a:gd name="connsiteX1" fmla="*/ 947 w 10000"/>
              <a:gd name="connsiteY1" fmla="*/ 2383 h 10197"/>
              <a:gd name="connsiteX2" fmla="*/ 4649 w 10000"/>
              <a:gd name="connsiteY2" fmla="*/ 4925 h 10197"/>
              <a:gd name="connsiteX3" fmla="*/ 7072 w 10000"/>
              <a:gd name="connsiteY3" fmla="*/ 9408 h 10197"/>
              <a:gd name="connsiteX4" fmla="*/ 10000 w 10000"/>
              <a:gd name="connsiteY4" fmla="*/ 9657 h 10197"/>
              <a:gd name="connsiteX0" fmla="*/ 0 w 10000"/>
              <a:gd name="connsiteY0" fmla="*/ 0 h 10197"/>
              <a:gd name="connsiteX1" fmla="*/ 947 w 10000"/>
              <a:gd name="connsiteY1" fmla="*/ 2383 h 10197"/>
              <a:gd name="connsiteX2" fmla="*/ 4649 w 10000"/>
              <a:gd name="connsiteY2" fmla="*/ 4925 h 10197"/>
              <a:gd name="connsiteX3" fmla="*/ 7072 w 10000"/>
              <a:gd name="connsiteY3" fmla="*/ 9408 h 10197"/>
              <a:gd name="connsiteX4" fmla="*/ 10000 w 10000"/>
              <a:gd name="connsiteY4" fmla="*/ 9657 h 1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97">
                <a:moveTo>
                  <a:pt x="0" y="0"/>
                </a:moveTo>
                <a:cubicBezTo>
                  <a:pt x="84" y="528"/>
                  <a:pt x="172" y="1562"/>
                  <a:pt x="947" y="2383"/>
                </a:cubicBezTo>
                <a:cubicBezTo>
                  <a:pt x="1722" y="3204"/>
                  <a:pt x="3727" y="3655"/>
                  <a:pt x="4649" y="4925"/>
                </a:cubicBezTo>
                <a:cubicBezTo>
                  <a:pt x="5571" y="6195"/>
                  <a:pt x="6180" y="8619"/>
                  <a:pt x="7072" y="9408"/>
                </a:cubicBezTo>
                <a:cubicBezTo>
                  <a:pt x="7964" y="10197"/>
                  <a:pt x="9463" y="9721"/>
                  <a:pt x="10000" y="9657"/>
                </a:cubicBezTo>
              </a:path>
            </a:pathLst>
          </a:custGeom>
          <a:noFill/>
          <a:ln w="38100" cap="flat" cmpd="sng">
            <a:solidFill>
              <a:srgbClr val="CC33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1614892" y="5670366"/>
            <a:ext cx="366308" cy="4027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584412" y="5670366"/>
            <a:ext cx="366308" cy="4027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Blue-white 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6101" y="914400"/>
            <a:ext cx="5715000" cy="571500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" y="233363"/>
            <a:ext cx="73342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9704" y="1798822"/>
            <a:ext cx="8244590" cy="287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0">
                <a:schemeClr val="accent1">
                  <a:tint val="66000"/>
                  <a:satMod val="160000"/>
                  <a:alpha val="83000"/>
                </a:schemeClr>
              </a:gs>
              <a:gs pos="0">
                <a:schemeClr val="accent1">
                  <a:tint val="66000"/>
                  <a:satMod val="160000"/>
                  <a:alpha val="83000"/>
                </a:schemeClr>
              </a:gs>
              <a:gs pos="0">
                <a:schemeClr val="accent1">
                  <a:tint val="66000"/>
                  <a:satMod val="160000"/>
                  <a:alpha val="8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4638" y="2232186"/>
            <a:ext cx="8223602" cy="201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fr-FR" sz="4400" dirty="0" smtClean="0">
                <a:latin typeface="Comic Sans MS" pitchFamily="66" charset="0"/>
              </a:rPr>
              <a:t>Exemple d’Opéron Répressible:</a:t>
            </a:r>
          </a:p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fr-FR" sz="4400" b="1" dirty="0" smtClean="0">
                <a:latin typeface="Comic Sans MS" pitchFamily="66" charset="0"/>
              </a:rPr>
              <a:t>L’Opéron Tryptophane</a:t>
            </a:r>
            <a:endParaRPr lang="fr-FR" sz="4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" y="1341120"/>
            <a:ext cx="880871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fr-FR" sz="3600" b="1" u="sng" dirty="0" smtClean="0">
                <a:solidFill>
                  <a:srgbClr val="FF0000"/>
                </a:solidFill>
                <a:latin typeface="Comic Sans MS" pitchFamily="66" charset="0"/>
              </a:rPr>
              <a:t>Contexte biologique:</a:t>
            </a:r>
          </a:p>
          <a:p>
            <a:pPr marL="517525" indent="-517525" algn="just">
              <a:spcAft>
                <a:spcPts val="240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</a:pPr>
            <a:r>
              <a:rPr lang="fr-FR" sz="2800" b="1" dirty="0" smtClean="0">
                <a:latin typeface="Comic Sans MS" pitchFamily="66" charset="0"/>
              </a:rPr>
              <a:t>Le tryptophane est un acide aminé. Nécessaire à la synthèse des protéines. Peu fréquent dans les protéines.</a:t>
            </a:r>
          </a:p>
          <a:p>
            <a:pPr marL="517525" indent="-517525" algn="just">
              <a:buClr>
                <a:srgbClr val="C00000"/>
              </a:buClr>
              <a:buSzPct val="120000"/>
              <a:buFont typeface="Wingdings" pitchFamily="2" charset="2"/>
              <a:buChar char="v"/>
            </a:pPr>
            <a:r>
              <a:rPr lang="fr-FR" sz="2800" b="1" dirty="0" smtClean="0">
                <a:latin typeface="Comic Sans MS" pitchFamily="66" charset="0"/>
              </a:rPr>
              <a:t>Régulation à différents niveaux: Activation/répression de la transcription. Atténuation de la transcription.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216343"/>
            <a:ext cx="7810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313" y="2002473"/>
            <a:ext cx="871537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Comic Sans MS" pitchFamily="66" charset="0"/>
              </a:rPr>
              <a:t>L’</a:t>
            </a:r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</a:rPr>
              <a:t>opéron</a:t>
            </a:r>
            <a:r>
              <a:rPr lang="fr-FR" sz="2000" b="1" dirty="0" smtClean="0">
                <a:solidFill>
                  <a:srgbClr val="009BFF"/>
                </a:solidFill>
                <a:latin typeface="Comic Sans MS" pitchFamily="66" charset="0"/>
              </a:rPr>
              <a:t> </a:t>
            </a:r>
            <a:r>
              <a:rPr lang="fr-FR" sz="2000" b="1" dirty="0" err="1">
                <a:solidFill>
                  <a:srgbClr val="0070C0"/>
                </a:solidFill>
                <a:latin typeface="Comic Sans MS" pitchFamily="66" charset="0"/>
              </a:rPr>
              <a:t>trp</a:t>
            </a:r>
            <a:r>
              <a:rPr lang="fr-FR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mic Sans MS" pitchFamily="66" charset="0"/>
              </a:rPr>
              <a:t>code pour les enzymes requises pour la synthèse du tryptophane (</a:t>
            </a:r>
            <a:r>
              <a:rPr lang="fr-FR" sz="2000" b="1" dirty="0" err="1" smtClean="0">
                <a:solidFill>
                  <a:srgbClr val="000000"/>
                </a:solidFill>
                <a:latin typeface="Comic Sans MS" pitchFamily="66" charset="0"/>
              </a:rPr>
              <a:t>trpA</a:t>
            </a:r>
            <a:r>
              <a:rPr lang="fr-FR" sz="2000" b="1" dirty="0" smtClean="0">
                <a:solidFill>
                  <a:srgbClr val="000000"/>
                </a:solidFill>
                <a:latin typeface="Comic Sans MS" pitchFamily="66" charset="0"/>
              </a:rPr>
              <a:t> et </a:t>
            </a:r>
            <a:r>
              <a:rPr lang="fr-FR" sz="2000" b="1" dirty="0" err="1" smtClean="0">
                <a:solidFill>
                  <a:srgbClr val="000000"/>
                </a:solidFill>
                <a:latin typeface="Comic Sans MS" pitchFamily="66" charset="0"/>
              </a:rPr>
              <a:t>trpE</a:t>
            </a:r>
            <a:r>
              <a:rPr lang="fr-FR" sz="2000" b="1" dirty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Comic Sans MS" pitchFamily="66" charset="0"/>
              </a:rPr>
              <a:t>La </a:t>
            </a:r>
            <a:r>
              <a:rPr lang="fr-FR" sz="2000" b="1" dirty="0">
                <a:solidFill>
                  <a:srgbClr val="000000"/>
                </a:solidFill>
                <a:latin typeface="Comic Sans MS" pitchFamily="66" charset="0"/>
              </a:rPr>
              <a:t>synthèse de l’</a:t>
            </a:r>
            <a:r>
              <a:rPr lang="fr-FR" sz="2000" b="1" dirty="0" err="1">
                <a:solidFill>
                  <a:srgbClr val="000000"/>
                </a:solidFill>
                <a:latin typeface="Comic Sans MS" pitchFamily="66" charset="0"/>
              </a:rPr>
              <a:t>ARNm</a:t>
            </a:r>
            <a:r>
              <a:rPr lang="fr-FR" sz="2000" b="1" dirty="0">
                <a:solidFill>
                  <a:srgbClr val="000000"/>
                </a:solidFill>
                <a:latin typeface="Comic Sans MS" pitchFamily="66" charset="0"/>
              </a:rPr>
              <a:t> de l’opéron est contrôlée par un </a:t>
            </a:r>
            <a:r>
              <a:rPr lang="fr-FR" sz="2000" b="1" dirty="0">
                <a:solidFill>
                  <a:srgbClr val="0070C0"/>
                </a:solidFill>
                <a:latin typeface="Comic Sans MS" pitchFamily="66" charset="0"/>
              </a:rPr>
              <a:t>répresseur</a:t>
            </a:r>
            <a:r>
              <a:rPr lang="fr-FR" sz="2000" b="1" dirty="0">
                <a:solidFill>
                  <a:srgbClr val="009BFF"/>
                </a:solidFill>
                <a:latin typeface="Comic Sans MS" pitchFamily="66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mic Sans MS" pitchFamily="66" charset="0"/>
              </a:rPr>
              <a:t>qui  bloque la transcription lorsqu’il est lié par le tryptophane (</a:t>
            </a:r>
            <a:r>
              <a:rPr lang="fr-FR" sz="2000" b="1" dirty="0" err="1">
                <a:solidFill>
                  <a:srgbClr val="009BFF"/>
                </a:solidFill>
                <a:latin typeface="Comic Sans MS" pitchFamily="66" charset="0"/>
              </a:rPr>
              <a:t>c</a:t>
            </a:r>
            <a:r>
              <a:rPr lang="fr-FR" sz="2000" b="1" dirty="0" err="1">
                <a:solidFill>
                  <a:srgbClr val="0070C0"/>
                </a:solidFill>
                <a:latin typeface="Comic Sans MS" pitchFamily="66" charset="0"/>
              </a:rPr>
              <a:t>o-répresseur</a:t>
            </a:r>
            <a:r>
              <a:rPr lang="fr-FR" sz="2000" b="1" dirty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203961" y="198120"/>
            <a:ext cx="6736079" cy="667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+mn-cs"/>
              </a:rPr>
              <a:t>OPERON </a:t>
            </a:r>
            <a:r>
              <a:rPr lang="fr-FR" sz="2800" b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</a:t>
            </a:r>
            <a:r>
              <a:rPr lang="fr-FR" sz="2800" b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+mn-cs"/>
              </a:rPr>
              <a:t>rp</a:t>
            </a:r>
            <a:r>
              <a:rPr lang="fr-FR" sz="2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+mn-cs"/>
              </a:rPr>
              <a:t>: Définition et structure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27170" y="4504480"/>
            <a:ext cx="4827270" cy="21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159" y="174942"/>
            <a:ext cx="6705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Organisation de l’opéron </a:t>
            </a:r>
            <a:r>
              <a:rPr lang="fr-FR" sz="28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Trp</a:t>
            </a:r>
            <a:r>
              <a:rPr lang="fr-FR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 d’E. coli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43903"/>
            <a:ext cx="82867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4710113"/>
            <a:ext cx="89820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57422" y="6072206"/>
            <a:ext cx="4608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  <a:sym typeface="Wingdings" pitchFamily="2" charset="2"/>
              </a:rPr>
              <a:t></a:t>
            </a:r>
            <a:r>
              <a:rPr lang="fr-FR" sz="3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 </a:t>
            </a:r>
            <a:r>
              <a:rPr lang="fr-FR" sz="3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Régulation Négative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2113" y="913765"/>
            <a:ext cx="8359775" cy="830263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Lorsque le tryptophane est absent, la transcription se produit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14500"/>
            <a:ext cx="8991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5750" y="3806190"/>
            <a:ext cx="8572500" cy="830263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Lorsque le tryptophane est présent, la transcription est bloquée.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4521" y="0"/>
            <a:ext cx="53797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+mn-cs"/>
              </a:rPr>
              <a:t>OPERON </a:t>
            </a:r>
            <a:r>
              <a:rPr lang="fr-FR" sz="2800" b="1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+mn-cs"/>
              </a:rPr>
              <a:t>trp</a:t>
            </a:r>
            <a:r>
              <a:rPr lang="fr-FR" sz="2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+mn-cs"/>
              </a:rPr>
              <a:t>: fonctionnement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3320" y="142203"/>
            <a:ext cx="88582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Régulation de l’opéron tryptophane chez </a:t>
            </a:r>
            <a:r>
              <a:rPr lang="fr-FR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E. coli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322263" y="1476693"/>
            <a:ext cx="8501062" cy="5227954"/>
            <a:chOff x="322263" y="1476693"/>
            <a:chExt cx="8501062" cy="522795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809" y="2880208"/>
              <a:ext cx="8382952" cy="382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22263" y="1476693"/>
              <a:ext cx="8501062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Aft>
                  <a:spcPts val="1200"/>
                </a:spcAft>
                <a:buClr>
                  <a:srgbClr val="C00000"/>
                </a:buClr>
                <a:buFont typeface="Wingdings" pitchFamily="2" charset="2"/>
                <a:buChar char="v"/>
              </a:pPr>
              <a:r>
                <a:rPr lang="fr-FR" sz="2000" dirty="0" smtClean="0">
                  <a:latin typeface="Comic Sans MS" pitchFamily="66" charset="0"/>
                </a:rPr>
                <a:t> La </a:t>
              </a:r>
              <a:r>
                <a:rPr lang="fr-FR" sz="2000" dirty="0">
                  <a:latin typeface="Comic Sans MS" pitchFamily="66" charset="0"/>
                </a:rPr>
                <a:t>fixation du tryptophane au répresseur </a:t>
              </a:r>
              <a:r>
                <a:rPr lang="fr-FR" sz="2000" dirty="0" err="1">
                  <a:latin typeface="Comic Sans MS" pitchFamily="66" charset="0"/>
                </a:rPr>
                <a:t>trp</a:t>
              </a:r>
              <a:r>
                <a:rPr lang="fr-FR" sz="2000" dirty="0">
                  <a:latin typeface="Comic Sans MS" pitchFamily="66" charset="0"/>
                </a:rPr>
                <a:t> altère sa </a:t>
              </a:r>
              <a:r>
                <a:rPr lang="fr-FR" sz="2000" dirty="0" smtClean="0">
                  <a:latin typeface="Comic Sans MS" pitchFamily="66" charset="0"/>
                </a:rPr>
                <a:t>structure.</a:t>
              </a:r>
              <a:endParaRPr lang="fr-FR" sz="2000" dirty="0">
                <a:latin typeface="Comic Sans MS" pitchFamily="66" charset="0"/>
              </a:endParaRPr>
            </a:p>
            <a:p>
              <a:pPr marL="288925" indent="-288925" algn="just">
                <a:buClr>
                  <a:srgbClr val="C00000"/>
                </a:buClr>
                <a:buFont typeface="Wingdings" pitchFamily="2" charset="2"/>
                <a:buChar char="v"/>
              </a:pPr>
              <a:r>
                <a:rPr lang="fr-FR" sz="2000" dirty="0" smtClean="0">
                  <a:latin typeface="Comic Sans MS" pitchFamily="66" charset="0"/>
                </a:rPr>
                <a:t>Un </a:t>
              </a:r>
              <a:r>
                <a:rPr lang="fr-FR" sz="2000" dirty="0">
                  <a:latin typeface="Comic Sans MS" pitchFamily="66" charset="0"/>
                </a:rPr>
                <a:t>déplacement de </a:t>
              </a:r>
              <a:r>
                <a:rPr lang="fr-FR" sz="2000" dirty="0" smtClean="0">
                  <a:latin typeface="Comic Sans MS" pitchFamily="66" charset="0"/>
                </a:rPr>
                <a:t>0,8nm </a:t>
              </a:r>
              <a:r>
                <a:rPr lang="fr-FR" sz="2000" dirty="0">
                  <a:latin typeface="Comic Sans MS" pitchFamily="66" charset="0"/>
                </a:rPr>
                <a:t>des hélices impliquées dans la reconnaissance permet au répresseur d’interagir avec l’ADN.</a:t>
              </a:r>
            </a:p>
          </p:txBody>
        </p:sp>
      </p:grpSp>
      <p:grpSp>
        <p:nvGrpSpPr>
          <p:cNvPr id="3" name="Groupe 8"/>
          <p:cNvGrpSpPr>
            <a:grpSpLocks/>
          </p:cNvGrpSpPr>
          <p:nvPr/>
        </p:nvGrpSpPr>
        <p:grpSpPr bwMode="auto">
          <a:xfrm>
            <a:off x="604520" y="840105"/>
            <a:ext cx="7924496" cy="461963"/>
            <a:chOff x="134850" y="733126"/>
            <a:chExt cx="7924607" cy="461665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34850" y="733126"/>
              <a:ext cx="2436886" cy="46166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  <a:latin typeface="Comic Sans MS" pitchFamily="66" charset="0"/>
                </a:rPr>
                <a:t>Mécanisme n°1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95413" y="733126"/>
              <a:ext cx="5364044" cy="461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+mn-cs"/>
                </a:rPr>
                <a:t>Interaction </a:t>
              </a:r>
              <a:r>
                <a:rPr lang="fr-F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+mn-cs"/>
                </a:rPr>
                <a:t>répresseur-opérateur</a:t>
              </a:r>
              <a:endParaRPr lang="fr-F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340" t="2899" r="6807" b="3190"/>
          <a:stretch>
            <a:fillRect/>
          </a:stretch>
        </p:blipFill>
        <p:spPr bwMode="auto">
          <a:xfrm>
            <a:off x="629583" y="159876"/>
            <a:ext cx="7884827" cy="654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6909022" y="5873675"/>
            <a:ext cx="864995" cy="430750"/>
            <a:chOff x="6909022" y="5873675"/>
            <a:chExt cx="864995" cy="430750"/>
          </a:xfrm>
        </p:grpSpPr>
        <p:sp>
          <p:nvSpPr>
            <p:cNvPr id="6" name="Rectangle 5"/>
            <p:cNvSpPr/>
            <p:nvPr/>
          </p:nvSpPr>
          <p:spPr>
            <a:xfrm>
              <a:off x="6909022" y="5873675"/>
              <a:ext cx="839097" cy="4303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1404" y="5922455"/>
              <a:ext cx="22860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069978" y="5888927"/>
              <a:ext cx="70403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smtClean="0">
                  <a:latin typeface="Comic Sans MS" pitchFamily="66" charset="0"/>
                </a:rPr>
                <a:t>Points </a:t>
              </a:r>
            </a:p>
            <a:p>
              <a:r>
                <a:rPr lang="fr-FR" sz="1050" dirty="0" smtClean="0">
                  <a:latin typeface="Comic Sans MS" pitchFamily="66" charset="0"/>
                </a:rPr>
                <a:t>contrôle</a:t>
              </a:r>
              <a:endParaRPr lang="fr-FR" sz="1050" dirty="0">
                <a:latin typeface="Comic Sans MS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12280" y="304800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mic Sans MS" pitchFamily="66" charset="0"/>
              </a:rPr>
              <a:t>Noyau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2280" y="3489960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mic Sans MS" pitchFamily="66" charset="0"/>
              </a:rPr>
              <a:t>Cytoplasme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4793" y="1040130"/>
            <a:ext cx="8643937" cy="1200150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 u="sng" dirty="0">
                <a:latin typeface="Comic Sans MS" pitchFamily="66" charset="0"/>
              </a:rPr>
              <a:t>Cependant</a:t>
            </a:r>
            <a:r>
              <a:rPr lang="fr-FR" sz="2400" b="1" dirty="0">
                <a:latin typeface="Comic Sans MS" pitchFamily="66" charset="0"/>
              </a:rPr>
              <a:t>, en l'absence du répresseur, la synthèse de l’</a:t>
            </a:r>
            <a:r>
              <a:rPr lang="fr-FR" sz="2400" b="1" dirty="0" err="1">
                <a:latin typeface="Comic Sans MS" pitchFamily="66" charset="0"/>
              </a:rPr>
              <a:t>ARNm</a:t>
            </a:r>
            <a:r>
              <a:rPr lang="fr-FR" sz="2400" b="1" dirty="0">
                <a:latin typeface="Comic Sans MS" pitchFamily="66" charset="0"/>
              </a:rPr>
              <a:t> de l’opéron </a:t>
            </a:r>
            <a:r>
              <a:rPr lang="fr-FR" sz="2400" b="1" dirty="0" err="1">
                <a:latin typeface="Comic Sans MS" pitchFamily="66" charset="0"/>
              </a:rPr>
              <a:t>trp</a:t>
            </a:r>
            <a:r>
              <a:rPr lang="fr-FR" sz="2400" b="1" dirty="0">
                <a:latin typeface="Comic Sans MS" pitchFamily="66" charset="0"/>
              </a:rPr>
              <a:t> est encore </a:t>
            </a:r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partiellement réprimée</a:t>
            </a:r>
            <a:r>
              <a:rPr lang="fr-FR" sz="2400" b="1" dirty="0">
                <a:latin typeface="Comic Sans MS" pitchFamily="66" charset="0"/>
              </a:rPr>
              <a:t> par la présence de tryptophane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4" y="2743200"/>
            <a:ext cx="83724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"/>
          <p:cNvGrpSpPr>
            <a:grpSpLocks/>
          </p:cNvGrpSpPr>
          <p:nvPr/>
        </p:nvGrpSpPr>
        <p:grpSpPr bwMode="auto">
          <a:xfrm>
            <a:off x="398781" y="292418"/>
            <a:ext cx="8326437" cy="523875"/>
            <a:chOff x="134850" y="71414"/>
            <a:chExt cx="8327057" cy="5232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34850" y="109815"/>
              <a:ext cx="2436886" cy="46166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  <a:latin typeface="Comic Sans MS" pitchFamily="66" charset="0"/>
                </a:rPr>
                <a:t>Mécanisme n°2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57488" y="71414"/>
              <a:ext cx="56044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+mn-cs"/>
                </a:rPr>
                <a:t>Terminaison de la transcription</a:t>
              </a: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0030" y="959168"/>
            <a:ext cx="86439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000" dirty="0">
                <a:latin typeface="Comic Sans MS" pitchFamily="66" charset="0"/>
              </a:rPr>
              <a:t>La transcription est également contrôlée par atténuation, processus qui aboutit à la traduction d’un petit polypeptide.</a:t>
            </a:r>
          </a:p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endParaRPr lang="fr-FR" sz="20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000" dirty="0">
                <a:latin typeface="Comic Sans MS" pitchFamily="66" charset="0"/>
              </a:rPr>
              <a:t>Quand les cellules sont privées de tryptophane, les gènes de l’opéron sont exprimés au taux le plus fort;</a:t>
            </a:r>
          </a:p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endParaRPr lang="fr-FR" sz="20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000" dirty="0">
                <a:latin typeface="Comic Sans MS" pitchFamily="66" charset="0"/>
              </a:rPr>
              <a:t>Quand la privation en tryptophane est moins sévère, les gènes de l’opéron s’expriment à un niveau plus faible que le maximum.</a:t>
            </a:r>
          </a:p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endParaRPr lang="fr-FR" sz="20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000" dirty="0">
                <a:latin typeface="Comic Sans MS" pitchFamily="66" charset="0"/>
              </a:rPr>
              <a:t>L’atténuation régule le niveau de transcription par un facteur de 8 à 10 et combiné avec le mécanisme 1 (interaction répresseur-opérateur) il y a diminution de la transcription d’un facteur 560 à 700.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506" y="4914391"/>
            <a:ext cx="86439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b="1" dirty="0">
                <a:solidFill>
                  <a:srgbClr val="000000"/>
                </a:solidFill>
                <a:latin typeface="Comic Sans MS" pitchFamily="66" charset="0"/>
              </a:rPr>
              <a:t>• Une petite séquence codante en </a:t>
            </a:r>
            <a:r>
              <a:rPr lang="fr-FR" b="1" dirty="0" smtClean="0">
                <a:solidFill>
                  <a:srgbClr val="000000"/>
                </a:solidFill>
                <a:latin typeface="Comic Sans MS" pitchFamily="66" charset="0"/>
              </a:rPr>
              <a:t>amont </a:t>
            </a:r>
            <a:r>
              <a:rPr lang="fr-FR" b="1" dirty="0">
                <a:solidFill>
                  <a:srgbClr val="000000"/>
                </a:solidFill>
                <a:latin typeface="Comic Sans MS" pitchFamily="66" charset="0"/>
              </a:rPr>
              <a:t>de l’opéron </a:t>
            </a:r>
            <a:r>
              <a:rPr lang="fr-FR" b="1" dirty="0" err="1">
                <a:solidFill>
                  <a:srgbClr val="000000"/>
                </a:solidFill>
                <a:latin typeface="Comic Sans MS" pitchFamily="66" charset="0"/>
              </a:rPr>
              <a:t>trp</a:t>
            </a:r>
            <a:r>
              <a:rPr lang="fr-FR" b="1" dirty="0">
                <a:solidFill>
                  <a:srgbClr val="000000"/>
                </a:solidFill>
                <a:latin typeface="Comic Sans MS" pitchFamily="66" charset="0"/>
              </a:rPr>
              <a:t> contient deux </a:t>
            </a:r>
            <a:r>
              <a:rPr lang="fr-FR" b="1" dirty="0" smtClean="0">
                <a:solidFill>
                  <a:srgbClr val="000000"/>
                </a:solidFill>
                <a:latin typeface="Comic Sans MS" pitchFamily="66" charset="0"/>
              </a:rPr>
              <a:t>codons tryptophane successifs. </a:t>
            </a:r>
            <a:endParaRPr lang="fr-FR" b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just"/>
            <a:r>
              <a:rPr lang="fr-FR" b="1" dirty="0">
                <a:solidFill>
                  <a:srgbClr val="000000"/>
                </a:solidFill>
                <a:latin typeface="Comic Sans MS" pitchFamily="66" charset="0"/>
              </a:rPr>
              <a:t>• Lorsque la quantité de tryptophane dans la cellule est limitée, le ribosome </a:t>
            </a:r>
            <a:r>
              <a:rPr lang="fr-FR" b="1" i="1" dirty="0">
                <a:solidFill>
                  <a:srgbClr val="0070C0"/>
                </a:solidFill>
                <a:latin typeface="Comic Sans MS" pitchFamily="66" charset="0"/>
              </a:rPr>
              <a:t>arrête </a:t>
            </a:r>
            <a:r>
              <a:rPr lang="fr-FR" b="1" i="1" dirty="0">
                <a:solidFill>
                  <a:srgbClr val="000000"/>
                </a:solidFill>
                <a:latin typeface="Comic Sans MS" pitchFamily="66" charset="0"/>
              </a:rPr>
              <a:t>à ces codons </a:t>
            </a:r>
            <a:r>
              <a:rPr lang="fr-FR" b="1" i="1" dirty="0" err="1">
                <a:solidFill>
                  <a:srgbClr val="000000"/>
                </a:solidFill>
                <a:latin typeface="Comic Sans MS" pitchFamily="66" charset="0"/>
              </a:rPr>
              <a:t>trp</a:t>
            </a:r>
            <a:endParaRPr lang="fr-FR" b="1" i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just"/>
            <a:r>
              <a:rPr lang="fr-FR" b="1" dirty="0">
                <a:solidFill>
                  <a:srgbClr val="000000"/>
                </a:solidFill>
                <a:latin typeface="Comic Sans MS" pitchFamily="66" charset="0"/>
              </a:rPr>
              <a:t>• La capacité du ribosome de lire ces codons régule un choix de tige et boucle (</a:t>
            </a:r>
            <a:r>
              <a:rPr lang="fr-FR" b="1" i="1" dirty="0">
                <a:solidFill>
                  <a:srgbClr val="0070C0"/>
                </a:solidFill>
                <a:latin typeface="Comic Sans MS" pitchFamily="66" charset="0"/>
              </a:rPr>
              <a:t>terminateur</a:t>
            </a:r>
            <a:r>
              <a:rPr lang="fr-FR" b="1" i="1" dirty="0">
                <a:solidFill>
                  <a:srgbClr val="009BFF"/>
                </a:solidFill>
                <a:latin typeface="Comic Sans MS" pitchFamily="66" charset="0"/>
              </a:rPr>
              <a:t> </a:t>
            </a:r>
            <a:r>
              <a:rPr lang="fr-FR" b="1" i="1" dirty="0">
                <a:solidFill>
                  <a:srgbClr val="000000"/>
                </a:solidFill>
                <a:latin typeface="Comic Sans MS" pitchFamily="66" charset="0"/>
              </a:rPr>
              <a:t>ou </a:t>
            </a:r>
            <a:r>
              <a:rPr lang="fr-FR" b="1" i="1" dirty="0">
                <a:solidFill>
                  <a:srgbClr val="0070C0"/>
                </a:solidFill>
                <a:latin typeface="Comic Sans MS" pitchFamily="66" charset="0"/>
              </a:rPr>
              <a:t>anti-terminateur)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200510"/>
            <a:ext cx="70294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Brace 5"/>
          <p:cNvSpPr/>
          <p:nvPr/>
        </p:nvSpPr>
        <p:spPr>
          <a:xfrm rot="16200000">
            <a:off x="5217893" y="-1800311"/>
            <a:ext cx="278919" cy="5007077"/>
          </a:xfrm>
          <a:prstGeom prst="rightBrace">
            <a:avLst>
              <a:gd name="adj1" fmla="val 6589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54493" y="254400"/>
            <a:ext cx="100540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Opéron </a:t>
            </a:r>
            <a:r>
              <a:rPr lang="fr-FR" sz="1200" dirty="0" err="1" smtClean="0">
                <a:latin typeface="Comic Sans MS" pitchFamily="66" charset="0"/>
              </a:rPr>
              <a:t>trp</a:t>
            </a:r>
            <a:endParaRPr lang="fr-FR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494" y="221780"/>
            <a:ext cx="84864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Organisation de la région leader/atténuateur de l’opéron </a:t>
            </a:r>
            <a:r>
              <a:rPr lang="fr-FR" sz="22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trp</a:t>
            </a:r>
            <a:endParaRPr lang="fr-FR" sz="2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985457"/>
            <a:ext cx="8610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738" y="822866"/>
            <a:ext cx="72294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1506" y="5508245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 dirty="0">
                <a:solidFill>
                  <a:srgbClr val="002060"/>
                </a:solidFill>
                <a:latin typeface="Comic Sans MS" pitchFamily="66" charset="0"/>
              </a:rPr>
              <a:t>Atténuation: mécanisme qui contrôle la capacité de l’ARN polymérase de lire un </a:t>
            </a:r>
            <a:r>
              <a:rPr lang="fr-FR" sz="2400" b="1" i="1" dirty="0">
                <a:solidFill>
                  <a:srgbClr val="FF0000"/>
                </a:solidFill>
                <a:latin typeface="Comic Sans MS" pitchFamily="66" charset="0"/>
              </a:rPr>
              <a:t>atténuateur</a:t>
            </a:r>
            <a:r>
              <a:rPr lang="fr-FR" sz="2400" b="1" i="1" dirty="0">
                <a:solidFill>
                  <a:srgbClr val="002060"/>
                </a:solidFill>
                <a:latin typeface="Comic Sans MS" pitchFamily="66" charset="0"/>
              </a:rPr>
              <a:t>, qui est un</a:t>
            </a:r>
            <a:r>
              <a:rPr lang="fr-FR" sz="2400" b="1" i="1" dirty="0">
                <a:solidFill>
                  <a:srgbClr val="009BFF"/>
                </a:solidFill>
                <a:latin typeface="Comic Sans MS" pitchFamily="66" charset="0"/>
              </a:rPr>
              <a:t> </a:t>
            </a:r>
            <a:r>
              <a:rPr lang="fr-FR" sz="2400" b="1" i="1" dirty="0">
                <a:solidFill>
                  <a:srgbClr val="FF0000"/>
                </a:solidFill>
                <a:latin typeface="Comic Sans MS" pitchFamily="66" charset="0"/>
              </a:rPr>
              <a:t>terminateur </a:t>
            </a:r>
            <a:r>
              <a:rPr lang="fr-FR" sz="2400" b="1" i="1" dirty="0">
                <a:solidFill>
                  <a:srgbClr val="002060"/>
                </a:solidFill>
                <a:latin typeface="Comic Sans MS" pitchFamily="66" charset="0"/>
              </a:rPr>
              <a:t>placé au début de la </a:t>
            </a:r>
            <a:r>
              <a:rPr lang="fr-FR" sz="2400" b="1" dirty="0">
                <a:solidFill>
                  <a:srgbClr val="002060"/>
                </a:solidFill>
                <a:latin typeface="Comic Sans MS" pitchFamily="66" charset="0"/>
              </a:rPr>
              <a:t>transcription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8663" y="221870"/>
            <a:ext cx="8429625" cy="83026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La position du ribosome joue un rôle important dans </a:t>
            </a:r>
            <a:r>
              <a:rPr lang="fr-FR" sz="2400" b="1" dirty="0" smtClean="0">
                <a:latin typeface="Comic Sans MS" pitchFamily="66" charset="0"/>
              </a:rPr>
              <a:t>le phénomène </a:t>
            </a:r>
            <a:r>
              <a:rPr lang="fr-FR" sz="2400" b="1" dirty="0">
                <a:latin typeface="Comic Sans MS" pitchFamily="66" charset="0"/>
              </a:rPr>
              <a:t>d’atténuation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03868" y="339501"/>
            <a:ext cx="7223591" cy="40011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Comic Sans MS" pitchFamily="66" charset="0"/>
              </a:rPr>
              <a:t>Phénomène d’atténuation pour des cellules privées de </a:t>
            </a:r>
            <a:r>
              <a:rPr lang="fr-FR" sz="2000" b="1" dirty="0" err="1">
                <a:latin typeface="Comic Sans MS" pitchFamily="66" charset="0"/>
              </a:rPr>
              <a:t>trp</a:t>
            </a:r>
            <a:endParaRPr lang="fr-FR" sz="2000" b="1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889303"/>
            <a:ext cx="7158037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7580" y="339531"/>
            <a:ext cx="1667435" cy="40005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latin typeface="Comic Sans MS" pitchFamily="66" charset="0"/>
              </a:rPr>
              <a:t>Situation 1: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9650" y="4403360"/>
            <a:ext cx="8955741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1600" b="1" u="sng" dirty="0">
                <a:latin typeface="Comic Sans MS" pitchFamily="66" charset="0"/>
              </a:rPr>
              <a:t>le tryptophane est absent (ou en quantité insuffisante)</a:t>
            </a:r>
            <a:r>
              <a:rPr lang="fr-FR" sz="1600" b="1" dirty="0">
                <a:latin typeface="Comic Sans MS" pitchFamily="66" charset="0"/>
              </a:rPr>
              <a:t>:</a:t>
            </a:r>
          </a:p>
          <a:p>
            <a:pPr marL="341313" indent="-341313" algn="just">
              <a:spcAft>
                <a:spcPts val="600"/>
              </a:spcAft>
            </a:pPr>
            <a:r>
              <a:rPr lang="fr-FR" sz="1600" b="1" dirty="0">
                <a:latin typeface="Comic Sans MS" pitchFamily="66" charset="0"/>
              </a:rPr>
              <a:t>1- </a:t>
            </a:r>
            <a:r>
              <a:rPr lang="fr-FR" sz="1600" dirty="0">
                <a:latin typeface="Comic Sans MS" pitchFamily="66" charset="0"/>
              </a:rPr>
              <a:t>les </a:t>
            </a:r>
            <a:r>
              <a:rPr lang="fr-FR" sz="1600" dirty="0" err="1">
                <a:latin typeface="Comic Sans MS" pitchFamily="66" charset="0"/>
              </a:rPr>
              <a:t>trp</a:t>
            </a:r>
            <a:r>
              <a:rPr lang="fr-FR" sz="1600" dirty="0">
                <a:latin typeface="Comic Sans MS" pitchFamily="66" charset="0"/>
              </a:rPr>
              <a:t>-</a:t>
            </a:r>
            <a:r>
              <a:rPr lang="fr-FR" sz="1600" dirty="0" err="1">
                <a:latin typeface="Comic Sans MS" pitchFamily="66" charset="0"/>
              </a:rPr>
              <a:t>ARNt</a:t>
            </a:r>
            <a:r>
              <a:rPr lang="fr-FR" sz="1600" dirty="0">
                <a:latin typeface="Comic Sans MS" pitchFamily="66" charset="0"/>
              </a:rPr>
              <a:t> sont indisponibles, le ribosome s’arrête aux codons </a:t>
            </a:r>
            <a:r>
              <a:rPr lang="fr-FR" sz="1600" dirty="0" err="1">
                <a:latin typeface="Comic Sans MS" pitchFamily="66" charset="0"/>
              </a:rPr>
              <a:t>trp</a:t>
            </a:r>
            <a:r>
              <a:rPr lang="fr-FR" sz="1600" dirty="0">
                <a:latin typeface="Comic Sans MS" pitchFamily="66" charset="0"/>
              </a:rPr>
              <a:t> ce qui couvre la région </a:t>
            </a:r>
            <a:r>
              <a:rPr lang="fr-FR" sz="1600" dirty="0" smtClean="0">
                <a:latin typeface="Comic Sans MS" pitchFamily="66" charset="0"/>
              </a:rPr>
              <a:t>.</a:t>
            </a:r>
            <a:endParaRPr lang="fr-FR" sz="1600" dirty="0">
              <a:latin typeface="Comic Sans MS" pitchFamily="66" charset="0"/>
            </a:endParaRPr>
          </a:p>
          <a:p>
            <a:pPr algn="just">
              <a:spcAft>
                <a:spcPts val="600"/>
              </a:spcAft>
            </a:pPr>
            <a:r>
              <a:rPr lang="fr-FR" sz="1600" b="1" dirty="0">
                <a:latin typeface="Comic Sans MS" pitchFamily="66" charset="0"/>
              </a:rPr>
              <a:t>2- </a:t>
            </a:r>
            <a:r>
              <a:rPr lang="fr-FR" sz="1600" dirty="0">
                <a:latin typeface="Comic Sans MS" pitchFamily="66" charset="0"/>
              </a:rPr>
              <a:t>la région 1 ne peut s’apparier avec la région 2, à la place la région 2 s’apparie à la région 3.</a:t>
            </a:r>
          </a:p>
          <a:p>
            <a:pPr algn="just">
              <a:spcAft>
                <a:spcPts val="600"/>
              </a:spcAft>
            </a:pPr>
            <a:r>
              <a:rPr lang="fr-FR" sz="1600" b="1" dirty="0">
                <a:latin typeface="Comic Sans MS" pitchFamily="66" charset="0"/>
              </a:rPr>
              <a:t>3- </a:t>
            </a:r>
            <a:r>
              <a:rPr lang="fr-FR" sz="1600" dirty="0">
                <a:latin typeface="Comic Sans MS" pitchFamily="66" charset="0"/>
              </a:rPr>
              <a:t>la région 3 ne peut donc s’apparier à la région 4.</a:t>
            </a:r>
          </a:p>
          <a:p>
            <a:pPr marL="341313" indent="-341313" algn="just"/>
            <a:r>
              <a:rPr lang="fr-FR" sz="1600" b="1" dirty="0" smtClean="0">
                <a:latin typeface="Comic Sans MS" pitchFamily="66" charset="0"/>
              </a:rPr>
              <a:t>4- </a:t>
            </a:r>
            <a:r>
              <a:rPr lang="fr-FR" sz="1600" dirty="0" smtClean="0">
                <a:latin typeface="Comic Sans MS" pitchFamily="66" charset="0"/>
              </a:rPr>
              <a:t>l’ARN </a:t>
            </a:r>
            <a:r>
              <a:rPr lang="fr-FR" sz="1600" dirty="0">
                <a:latin typeface="Comic Sans MS" pitchFamily="66" charset="0"/>
              </a:rPr>
              <a:t>polymérase continue à transcrire l’ensemble de la séquence codante ce qui permet la synthèse complète de l’</a:t>
            </a:r>
            <a:r>
              <a:rPr lang="fr-FR" sz="1600" dirty="0" err="1">
                <a:latin typeface="Comic Sans MS" pitchFamily="66" charset="0"/>
              </a:rPr>
              <a:t>ARNm</a:t>
            </a:r>
            <a:r>
              <a:rPr lang="fr-FR" sz="16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946" y="1093049"/>
            <a:ext cx="6116053" cy="323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80485" y="171450"/>
            <a:ext cx="1671637" cy="40005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i="1" dirty="0">
                <a:latin typeface="Comic Sans MS" pitchFamily="66" charset="0"/>
              </a:rPr>
              <a:t>Situation 2: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14313" y="4191501"/>
            <a:ext cx="864393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b="1" u="sng" dirty="0">
                <a:latin typeface="Comic Sans MS" pitchFamily="66" charset="0"/>
              </a:rPr>
              <a:t>le tryptophane est abondant</a:t>
            </a:r>
            <a:r>
              <a:rPr lang="fr-FR" b="1" dirty="0">
                <a:latin typeface="Comic Sans MS" pitchFamily="66" charset="0"/>
              </a:rPr>
              <a:t>:</a:t>
            </a:r>
          </a:p>
          <a:p>
            <a:pPr marL="336550" indent="-336550" algn="just"/>
            <a:r>
              <a:rPr lang="fr-FR" b="1" dirty="0">
                <a:latin typeface="Comic Sans MS" pitchFamily="66" charset="0"/>
              </a:rPr>
              <a:t>1-</a:t>
            </a:r>
            <a:r>
              <a:rPr lang="fr-FR" dirty="0">
                <a:latin typeface="Comic Sans MS" pitchFamily="66" charset="0"/>
              </a:rPr>
              <a:t> le ribosome ne s’arrête pas au niveau des codons </a:t>
            </a:r>
            <a:r>
              <a:rPr lang="fr-FR" dirty="0" err="1">
                <a:latin typeface="Comic Sans MS" pitchFamily="66" charset="0"/>
              </a:rPr>
              <a:t>trp</a:t>
            </a:r>
            <a:r>
              <a:rPr lang="fr-FR" dirty="0">
                <a:latin typeface="Comic Sans MS" pitchFamily="66" charset="0"/>
              </a:rPr>
              <a:t>; il continue à traduire la séquence leader, s’arrêtant au niveau de la région </a:t>
            </a:r>
            <a:r>
              <a:rPr lang="fr-FR" dirty="0" smtClean="0">
                <a:latin typeface="Comic Sans MS" pitchFamily="66" charset="0"/>
              </a:rPr>
              <a:t>2.</a:t>
            </a:r>
            <a:endParaRPr lang="fr-FR" dirty="0">
              <a:latin typeface="Comic Sans MS" pitchFamily="66" charset="0"/>
            </a:endParaRPr>
          </a:p>
          <a:p>
            <a:pPr marL="336550" indent="-336550" algn="just"/>
            <a:r>
              <a:rPr lang="fr-FR" b="1" dirty="0">
                <a:latin typeface="Comic Sans MS" pitchFamily="66" charset="0"/>
              </a:rPr>
              <a:t>2-</a:t>
            </a:r>
            <a:r>
              <a:rPr lang="fr-FR" dirty="0">
                <a:latin typeface="Comic Sans MS" pitchFamily="66" charset="0"/>
              </a:rPr>
              <a:t> la région 2 ne </a:t>
            </a:r>
            <a:r>
              <a:rPr lang="fr-FR" dirty="0" smtClean="0">
                <a:latin typeface="Comic Sans MS" pitchFamily="66" charset="0"/>
              </a:rPr>
              <a:t>peut pas </a:t>
            </a:r>
            <a:r>
              <a:rPr lang="fr-FR" dirty="0">
                <a:latin typeface="Comic Sans MS" pitchFamily="66" charset="0"/>
              </a:rPr>
              <a:t>s’apparier avec la région 3; cette dernière s’apparie alors avec la région 4.</a:t>
            </a:r>
          </a:p>
          <a:p>
            <a:pPr marL="401638" indent="-401638" algn="just"/>
            <a:r>
              <a:rPr lang="fr-FR" b="1" dirty="0">
                <a:latin typeface="Comic Sans MS" pitchFamily="66" charset="0"/>
              </a:rPr>
              <a:t>3-</a:t>
            </a:r>
            <a:r>
              <a:rPr lang="fr-FR" dirty="0">
                <a:latin typeface="Comic Sans MS" pitchFamily="66" charset="0"/>
              </a:rPr>
              <a:t> cet appariement 3-4 constitue la séquence « atténuateur » et fonctionne comme signal de terminaison</a:t>
            </a:r>
          </a:p>
          <a:p>
            <a:pPr marL="401638" indent="-401638" algn="just"/>
            <a:r>
              <a:rPr lang="fr-FR" b="1" dirty="0" smtClean="0">
                <a:latin typeface="Comic Sans MS" pitchFamily="66" charset="0"/>
              </a:rPr>
              <a:t>4-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la </a:t>
            </a:r>
            <a:r>
              <a:rPr lang="fr-FR" dirty="0">
                <a:latin typeface="Comic Sans MS" pitchFamily="66" charset="0"/>
              </a:rPr>
              <a:t>transcription s’achève avant que l’ARN polymérase atteigne les gènes permettant la synthèse du tryptophane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45894" y="657725"/>
            <a:ext cx="7791199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Comic Sans MS" pitchFamily="66" charset="0"/>
              </a:rPr>
              <a:t>Phénomène d’atténuation pour des </a:t>
            </a:r>
            <a:r>
              <a:rPr lang="fr-FR" sz="2000" b="1" dirty="0" smtClean="0">
                <a:latin typeface="Comic Sans MS" pitchFamily="66" charset="0"/>
              </a:rPr>
              <a:t>cellules non-privées </a:t>
            </a:r>
            <a:r>
              <a:rPr lang="fr-FR" sz="2000" b="1" dirty="0">
                <a:latin typeface="Comic Sans MS" pitchFamily="66" charset="0"/>
              </a:rPr>
              <a:t>de </a:t>
            </a:r>
            <a:r>
              <a:rPr lang="fr-FR" sz="2000" b="1" dirty="0" err="1">
                <a:latin typeface="Comic Sans MS" pitchFamily="66" charset="0"/>
              </a:rPr>
              <a:t>trp</a:t>
            </a:r>
            <a:endParaRPr lang="fr-FR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2351" b="9435"/>
          <a:stretch>
            <a:fillRect/>
          </a:stretch>
        </p:blipFill>
        <p:spPr bwMode="auto">
          <a:xfrm>
            <a:off x="357188" y="689809"/>
            <a:ext cx="8429625" cy="280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1322" b="3797"/>
          <a:stretch>
            <a:fillRect/>
          </a:stretch>
        </p:blipFill>
        <p:spPr bwMode="auto">
          <a:xfrm>
            <a:off x="123825" y="3657600"/>
            <a:ext cx="889635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66494" y="135606"/>
            <a:ext cx="3571875" cy="584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0000"/>
                </a:solidFill>
                <a:latin typeface="Comic Sans MS" pitchFamily="66" charset="0"/>
              </a:rPr>
              <a:t>RECAPITULATIF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9704" y="2240280"/>
            <a:ext cx="8244590" cy="2209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0">
                <a:schemeClr val="accent1">
                  <a:tint val="66000"/>
                  <a:satMod val="160000"/>
                  <a:alpha val="83000"/>
                </a:schemeClr>
              </a:gs>
              <a:gs pos="0">
                <a:schemeClr val="accent1">
                  <a:tint val="66000"/>
                  <a:satMod val="160000"/>
                  <a:alpha val="83000"/>
                </a:schemeClr>
              </a:gs>
              <a:gs pos="0">
                <a:schemeClr val="accent1">
                  <a:tint val="66000"/>
                  <a:satMod val="160000"/>
                  <a:alpha val="8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4638" y="2621905"/>
            <a:ext cx="80347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fr-FR" sz="4400" b="1" dirty="0" smtClean="0">
                <a:latin typeface="Comic Sans MS" pitchFamily="66" charset="0"/>
              </a:rPr>
              <a:t>Régulation chez les Procaryotes</a:t>
            </a:r>
            <a:endParaRPr lang="fr-FR" sz="4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51" y="924310"/>
            <a:ext cx="86516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C00000"/>
                </a:solidFill>
                <a:latin typeface="Comic Sans MS" pitchFamily="66" charset="0"/>
              </a:rPr>
              <a:t>Chez les procaryotes:</a:t>
            </a:r>
          </a:p>
          <a:p>
            <a:pPr algn="just"/>
            <a:endParaRPr lang="fr-FR" sz="32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b="1" dirty="0" smtClean="0">
                <a:latin typeface="Comic Sans MS" pitchFamily="66" charset="0"/>
              </a:rPr>
              <a:t>Chez les procaryotes, le contrôle de l’expression des gènes permet essentiellement à la cellule d’ajuster des synthèses en fonction des besoins nutritionnels, face à un environnement changeant, de façon à assurer la croissance et division cellulaire.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351" y="1787804"/>
            <a:ext cx="8567225" cy="296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fr-FR" sz="3200" dirty="0" smtClean="0">
                <a:latin typeface="Comic Sans MS" pitchFamily="66" charset="0"/>
              </a:rPr>
              <a:t> Les gènes sont regroupés en unités fonctionnelle (</a:t>
            </a:r>
            <a:r>
              <a:rPr lang="fr-FR" sz="3200" dirty="0" smtClean="0">
                <a:solidFill>
                  <a:srgbClr val="C00000"/>
                </a:solidFill>
                <a:latin typeface="Comic Sans MS" pitchFamily="66" charset="0"/>
              </a:rPr>
              <a:t>les opérons</a:t>
            </a:r>
            <a:r>
              <a:rPr lang="fr-FR" sz="3200" dirty="0" smtClean="0">
                <a:latin typeface="Comic Sans MS" pitchFamily="66" charset="0"/>
              </a:rPr>
              <a:t>). Chaque opéron comporte un nombre variable de gènes appelés </a:t>
            </a:r>
            <a:r>
              <a:rPr lang="fr-FR" sz="3200" dirty="0" smtClean="0">
                <a:solidFill>
                  <a:srgbClr val="C00000"/>
                </a:solidFill>
                <a:latin typeface="Comic Sans MS" pitchFamily="66" charset="0"/>
              </a:rPr>
              <a:t>cistrons</a:t>
            </a:r>
            <a:r>
              <a:rPr lang="fr-FR" sz="3200" dirty="0" smtClean="0">
                <a:latin typeface="Comic Sans MS" pitchFamily="66" charset="0"/>
              </a:rPr>
              <a:t>.</a:t>
            </a:r>
            <a:endParaRPr lang="fr-FR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081" t="1443" r="7034" b="2350"/>
          <a:stretch>
            <a:fillRect/>
          </a:stretch>
        </p:blipFill>
        <p:spPr bwMode="auto">
          <a:xfrm>
            <a:off x="617387" y="149862"/>
            <a:ext cx="7879507" cy="653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85" t="24659" r="6601" b="13489"/>
          <a:stretch>
            <a:fillRect/>
          </a:stretch>
        </p:blipFill>
        <p:spPr bwMode="auto">
          <a:xfrm>
            <a:off x="548635" y="1700258"/>
            <a:ext cx="8032652" cy="403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39151" y="924310"/>
            <a:ext cx="8651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C00000"/>
                </a:solidFill>
                <a:latin typeface="Comic Sans MS" pitchFamily="66" charset="0"/>
              </a:rPr>
              <a:t>Un opéron c’est quoi?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1233</TotalTime>
  <Words>1253</Words>
  <Application>Microsoft Office PowerPoint</Application>
  <PresentationFormat>On-screen Show (4:3)</PresentationFormat>
  <Paragraphs>127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Equity</vt:lpstr>
      <vt:lpstr>Régulation de l’expression génétique: Régulation procaryotes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NIH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Djidouille</dc:creator>
  <cp:lastModifiedBy>Djidouille</cp:lastModifiedBy>
  <cp:revision>153</cp:revision>
  <dcterms:created xsi:type="dcterms:W3CDTF">2013-11-28T22:02:17Z</dcterms:created>
  <dcterms:modified xsi:type="dcterms:W3CDTF">2013-12-15T20:13:04Z</dcterms:modified>
</cp:coreProperties>
</file>