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0"/>
  </p:notesMasterIdLst>
  <p:sldIdLst>
    <p:sldId id="297" r:id="rId2"/>
    <p:sldId id="312" r:id="rId3"/>
    <p:sldId id="313" r:id="rId4"/>
    <p:sldId id="345" r:id="rId5"/>
    <p:sldId id="346" r:id="rId6"/>
    <p:sldId id="316" r:id="rId7"/>
    <p:sldId id="317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25" r:id="rId16"/>
    <p:sldId id="354" r:id="rId17"/>
    <p:sldId id="355" r:id="rId18"/>
    <p:sldId id="326" r:id="rId19"/>
    <p:sldId id="327" r:id="rId20"/>
    <p:sldId id="328" r:id="rId21"/>
    <p:sldId id="329" r:id="rId22"/>
    <p:sldId id="330" r:id="rId23"/>
    <p:sldId id="357" r:id="rId24"/>
    <p:sldId id="331" r:id="rId25"/>
    <p:sldId id="361" r:id="rId26"/>
    <p:sldId id="358" r:id="rId27"/>
    <p:sldId id="359" r:id="rId28"/>
    <p:sldId id="360" r:id="rId29"/>
    <p:sldId id="374" r:id="rId30"/>
    <p:sldId id="362" r:id="rId31"/>
    <p:sldId id="333" r:id="rId32"/>
    <p:sldId id="363" r:id="rId33"/>
    <p:sldId id="364" r:id="rId34"/>
    <p:sldId id="334" r:id="rId35"/>
    <p:sldId id="335" r:id="rId36"/>
    <p:sldId id="365" r:id="rId37"/>
    <p:sldId id="336" r:id="rId38"/>
    <p:sldId id="366" r:id="rId39"/>
    <p:sldId id="337" r:id="rId40"/>
    <p:sldId id="373" r:id="rId41"/>
    <p:sldId id="338" r:id="rId42"/>
    <p:sldId id="367" r:id="rId43"/>
    <p:sldId id="368" r:id="rId44"/>
    <p:sldId id="369" r:id="rId45"/>
    <p:sldId id="370" r:id="rId46"/>
    <p:sldId id="371" r:id="rId47"/>
    <p:sldId id="339" r:id="rId48"/>
    <p:sldId id="372" r:id="rId49"/>
  </p:sldIdLst>
  <p:sldSz cx="9144000" cy="6858000" type="screen4x3"/>
  <p:notesSz cx="6858000" cy="9144000"/>
  <p:custDataLst>
    <p:tags r:id="rId51"/>
  </p:custDataLst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srgbClr val="FF0000"/>
    </p:penClr>
  </p:showPr>
  <p:clrMru>
    <a:srgbClr val="3333FF"/>
    <a:srgbClr val="0000FF"/>
    <a:srgbClr val="050607"/>
    <a:srgbClr val="0000CC"/>
    <a:srgbClr val="0066CC"/>
    <a:srgbClr val="A8A4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86067" autoAdjust="0"/>
  </p:normalViewPr>
  <p:slideViewPr>
    <p:cSldViewPr>
      <p:cViewPr>
        <p:scale>
          <a:sx n="74" d="100"/>
          <a:sy n="74" d="100"/>
        </p:scale>
        <p:origin x="-408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ags" Target="tags/tag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42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EEEA50E2-567C-4BD4-AF60-B6FEF736FB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FDEDB2-DEED-4425-A975-904E2BC3E5BD}" type="slidenum">
              <a:rPr lang="fr-FR" smtClean="0">
                <a:ea typeface="ＭＳ Ｐゴシック" pitchFamily="34" charset="-128"/>
              </a:rPr>
              <a:pPr/>
              <a:t>1</a:t>
            </a:fld>
            <a:endParaRPr lang="fr-FR" smtClean="0">
              <a:ea typeface="ＭＳ Ｐゴシック" pitchFamily="34" charset="-128"/>
            </a:endParaRPr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443" tIns="45222" rIns="90443" bIns="45222"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220BD2C3-3A58-4640-B42E-18ABF56C91EF}" type="slidenum">
              <a:rPr lang="fr-FR" smtClean="0">
                <a:ea typeface="ＭＳ Ｐゴシック" pitchFamily="34" charset="-128"/>
                <a:cs typeface="Arial" charset="0"/>
              </a:rPr>
              <a:pPr eaLnBrk="1" hangingPunct="1"/>
              <a:t>38</a:t>
            </a:fld>
            <a:endParaRPr 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r-FR" smtClean="0">
                <a:ea typeface="ＭＳ Ｐゴシック" pitchFamily="34" charset="-128"/>
                <a:cs typeface="Arial" charset="0"/>
              </a:rPr>
              <a:t>Hbyfrctyghbj,klm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B8999999-0ADA-45A9-9ED9-B13D7F50BC03}" type="slidenum">
              <a:rPr lang="fr-FR" smtClean="0">
                <a:ea typeface="ＭＳ Ｐゴシック" pitchFamily="34" charset="-128"/>
                <a:cs typeface="Arial" charset="0"/>
              </a:rPr>
              <a:pPr eaLnBrk="1" hangingPunct="1"/>
              <a:t>3</a:t>
            </a:fld>
            <a:endParaRPr lang="fr-FR" smtClean="0"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smtClean="0">
                <a:ea typeface="ＭＳ Ｐゴシック" pitchFamily="34" charset="-128"/>
                <a:cs typeface="Arial" charset="0"/>
              </a:rPr>
              <a:t>Enfin d’exposition :Sommes nous convaincues de l’importance </a:t>
            </a:r>
          </a:p>
        </p:txBody>
      </p:sp>
      <p:sp>
        <p:nvSpPr>
          <p:cNvPr id="5734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615FACE9-689C-4220-A430-E86F29F8D74E}" type="slidenum">
              <a:rPr lang="fr-FR" smtClean="0">
                <a:ea typeface="ＭＳ Ｐゴシック" pitchFamily="34" charset="-128"/>
                <a:cs typeface="Arial" charset="0"/>
              </a:rPr>
              <a:pPr eaLnBrk="1" hangingPunct="1"/>
              <a:t>7</a:t>
            </a:fld>
            <a:endParaRPr lang="fr-FR" smtClean="0"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Bien définir ce que nous mesurons +++</a:t>
            </a:r>
            <a:r>
              <a:rPr lang="fr-FR" i="1" smtClean="0">
                <a:ea typeface="ＭＳ Ｐゴシック" pitchFamily="34" charset="-128"/>
              </a:rPr>
              <a:t>    Ex: consommateur quotidien, régulier, occasionnel</a:t>
            </a:r>
          </a:p>
          <a:p>
            <a:r>
              <a:rPr lang="fr-FR" smtClean="0">
                <a:ea typeface="ＭＳ Ｐゴシック" pitchFamily="34" charset="-128"/>
              </a:rPr>
              <a:t>Mesures: – Proportion– Ratio– Indice– Taux</a:t>
            </a:r>
          </a:p>
          <a:p>
            <a:endParaRPr lang="fr-FR" smtClean="0">
              <a:ea typeface="ＭＳ Ｐゴシック" pitchFamily="34" charset="-128"/>
            </a:endParaRPr>
          </a:p>
        </p:txBody>
      </p:sp>
      <p:sp>
        <p:nvSpPr>
          <p:cNvPr id="5837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CE6341-3B03-4E7C-9109-CEA00E633E14}" type="slidenum">
              <a:rPr lang="fr-FR" smtClean="0">
                <a:ea typeface="ＭＳ Ｐゴシック" pitchFamily="34" charset="-128"/>
              </a:rPr>
              <a:pPr/>
              <a:t>8</a:t>
            </a:fld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ea typeface="ＭＳ Ｐゴシック" pitchFamily="34" charset="-128"/>
            </a:endParaRPr>
          </a:p>
        </p:txBody>
      </p:sp>
      <p:sp>
        <p:nvSpPr>
          <p:cNvPr id="593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C8F72D-82B9-43E4-BEBB-E142156C2CCE}" type="slidenum">
              <a:rPr lang="fr-FR" smtClean="0">
                <a:ea typeface="ＭＳ Ｐゴシック" pitchFamily="34" charset="-128"/>
              </a:rPr>
              <a:pPr/>
              <a:t>9</a:t>
            </a:fld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Morbidité vient du latin « morbus » = maladie</a:t>
            </a:r>
          </a:p>
        </p:txBody>
      </p:sp>
      <p:sp>
        <p:nvSpPr>
          <p:cNvPr id="604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D1DD4C-5417-4995-BEA2-2A29AEFA3E46}" type="slidenum">
              <a:rPr lang="fr-FR" smtClean="0">
                <a:ea typeface="ＭＳ Ｐゴシック" pitchFamily="34" charset="-128"/>
              </a:rPr>
              <a:pPr/>
              <a:t>15</a:t>
            </a:fld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Cette formule est valable pour une maladie rare (prévalence &lt; 5%) et en état stable, c’est-à-dire dont le taux d’incidence et la distribution de la durée sont constants.</a:t>
            </a:r>
          </a:p>
          <a:p>
            <a:r>
              <a:rPr lang="fr-FR" smtClean="0">
                <a:ea typeface="ＭＳ Ｐゴシック" pitchFamily="34" charset="-128"/>
              </a:rPr>
              <a:t>Dans les autres cas, la formule exacte </a:t>
            </a:r>
            <a:r>
              <a:rPr lang="nn-NO" smtClean="0">
                <a:ea typeface="ＭＳ Ｐゴシック" pitchFamily="34" charset="-128"/>
              </a:rPr>
              <a:t>est P=(I x D)/[1+(I x D)].</a:t>
            </a:r>
            <a:endParaRPr lang="fr-FR" smtClean="0">
              <a:ea typeface="ＭＳ Ｐゴシック" pitchFamily="34" charset="-128"/>
            </a:endParaRPr>
          </a:p>
        </p:txBody>
      </p:sp>
      <p:sp>
        <p:nvSpPr>
          <p:cNvPr id="614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BDCCA-6192-4B8E-B72E-9333FB0C9B2C}" type="slidenum">
              <a:rPr lang="fr-FR" smtClean="0">
                <a:ea typeface="ＭＳ Ｐゴシック" pitchFamily="34" charset="-128"/>
              </a:rPr>
              <a:pPr/>
              <a:t>30</a:t>
            </a:fld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A7ADC141-21ED-4209-9A12-329B5A49358F}" type="slidenum">
              <a:rPr lang="fr-FR" smtClean="0">
                <a:ea typeface="ＭＳ Ｐゴシック" pitchFamily="34" charset="-128"/>
                <a:cs typeface="Arial" charset="0"/>
              </a:rPr>
              <a:pPr eaLnBrk="1" hangingPunct="1"/>
              <a:t>34</a:t>
            </a:fld>
            <a:endParaRPr 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r-FR" smtClean="0">
                <a:ea typeface="ＭＳ Ｐゴシック" pitchFamily="34" charset="-128"/>
                <a:cs typeface="Arial" charset="0"/>
              </a:rPr>
              <a:t>Hbyfrctyghbj,klm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989AE00B-57E1-4EA7-98CB-2012409829E8}" type="slidenum">
              <a:rPr lang="fr-FR" smtClean="0">
                <a:ea typeface="ＭＳ Ｐゴシック" pitchFamily="34" charset="-128"/>
                <a:cs typeface="Arial" charset="0"/>
              </a:rPr>
              <a:pPr eaLnBrk="1" hangingPunct="1"/>
              <a:t>36</a:t>
            </a:fld>
            <a:endParaRPr 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r-FR" smtClean="0">
                <a:ea typeface="ＭＳ Ｐゴシック" pitchFamily="34" charset="-128"/>
                <a:cs typeface="Arial" charset="0"/>
              </a:rPr>
              <a:t>Hbyfrctyghbj,klm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ChangeArrowheads="1"/>
          </p:cNvSpPr>
          <p:nvPr/>
        </p:nvSpPr>
        <p:spPr bwMode="auto">
          <a:xfrm>
            <a:off x="0" y="1622425"/>
            <a:ext cx="9144000" cy="2263775"/>
          </a:xfrm>
          <a:prstGeom prst="rect">
            <a:avLst/>
          </a:prstGeom>
          <a:gradFill rotWithShape="1">
            <a:gsLst>
              <a:gs pos="0">
                <a:schemeClr val="accent2">
                  <a:alpha val="75000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5" name="Object 1029"/>
          <p:cNvGraphicFramePr>
            <a:graphicFrameLocks noChangeAspect="1"/>
          </p:cNvGraphicFramePr>
          <p:nvPr/>
        </p:nvGraphicFramePr>
        <p:xfrm>
          <a:off x="2843213" y="1196975"/>
          <a:ext cx="2736850" cy="2549525"/>
        </p:xfrm>
        <a:graphic>
          <a:graphicData uri="http://schemas.openxmlformats.org/presentationml/2006/ole">
            <p:oleObj spid="_x0000_s79874" name="CorelDRAW" r:id="rId3" imgW="1858804" imgH="1731645" progId="CorelDRAW.Graphic.12">
              <p:embed/>
            </p:oleObj>
          </a:graphicData>
        </a:graphic>
      </p:graphicFrame>
      <p:sp>
        <p:nvSpPr>
          <p:cNvPr id="4099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3962400"/>
            <a:ext cx="6248400" cy="1447800"/>
          </a:xfrm>
        </p:spPr>
        <p:txBody>
          <a:bodyPr/>
          <a:lstStyle>
            <a:lvl1pPr marL="0" indent="0">
              <a:buFont typeface="Wingdings" pitchFamily="1" charset="2"/>
              <a:buNone/>
              <a:defRPr/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sp>
        <p:nvSpPr>
          <p:cNvPr id="410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2514600" y="1600200"/>
            <a:ext cx="6237288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Cliquez et modifiez le titre</a:t>
            </a:r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3810000" y="6553200"/>
            <a:ext cx="5334000" cy="304800"/>
          </a:xfrm>
        </p:spPr>
        <p:txBody>
          <a:bodyPr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31013" y="19050"/>
            <a:ext cx="1931987" cy="615315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33463" y="19050"/>
            <a:ext cx="5645150" cy="61531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re. Contenu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33463" y="19050"/>
            <a:ext cx="7729537" cy="8382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44575" y="1524000"/>
            <a:ext cx="3783013" cy="4648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79988" y="1524000"/>
            <a:ext cx="3783012" cy="4648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gradFill rotWithShape="1">
            <a:gsLst>
              <a:gs pos="0">
                <a:schemeClr val="accent2">
                  <a:alpha val="62000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" cy="6858000"/>
          </a:xfrm>
          <a:prstGeom prst="rect">
            <a:avLst/>
          </a:prstGeom>
          <a:gradFill rotWithShape="1">
            <a:gsLst>
              <a:gs pos="0">
                <a:schemeClr val="bg1">
                  <a:alpha val="59000"/>
                </a:schemeClr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 sz="1800">
              <a:solidFill>
                <a:schemeClr val="bg1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4925" y="6092825"/>
          <a:ext cx="795338" cy="741363"/>
        </p:xfrm>
        <a:graphic>
          <a:graphicData uri="http://schemas.openxmlformats.org/presentationml/2006/ole">
            <p:oleObj spid="_x0000_s80898" name="CorelDRAW" r:id="rId3" imgW="939641" imgH="876776" progId="CorelDRAW.Graphic.12">
              <p:embed/>
            </p:oleObj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4704CB60-3766-41DC-9AC7-109A4B5EC89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gradFill rotWithShape="1">
            <a:gsLst>
              <a:gs pos="0">
                <a:schemeClr val="accent2">
                  <a:alpha val="62000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14400" cy="6858000"/>
          </a:xfrm>
          <a:prstGeom prst="rect">
            <a:avLst/>
          </a:prstGeom>
          <a:gradFill rotWithShape="1">
            <a:gsLst>
              <a:gs pos="0">
                <a:schemeClr val="bg1">
                  <a:alpha val="59000"/>
                </a:schemeClr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 sz="1800">
              <a:solidFill>
                <a:schemeClr val="bg1"/>
              </a:solidFill>
            </a:endParaRPr>
          </a:p>
        </p:txBody>
      </p:sp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34925" y="6092825"/>
          <a:ext cx="795338" cy="741363"/>
        </p:xfrm>
        <a:graphic>
          <a:graphicData uri="http://schemas.openxmlformats.org/presentationml/2006/ole">
            <p:oleObj spid="_x0000_s81922" name="CorelDRAW" r:id="rId3" imgW="939641" imgH="876776" progId="CorelDRAW.Graphic.12">
              <p:embed/>
            </p:oleObj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4CC34C65-8481-4741-A40F-17FD82175D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44575" y="1524000"/>
            <a:ext cx="3783013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79988" y="1524000"/>
            <a:ext cx="3783012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4575" y="1524000"/>
            <a:ext cx="771842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gradFill rotWithShape="1">
            <a:gsLst>
              <a:gs pos="0">
                <a:schemeClr val="accent2">
                  <a:alpha val="62000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" cy="6858000"/>
          </a:xfrm>
          <a:prstGeom prst="rect">
            <a:avLst/>
          </a:prstGeom>
          <a:gradFill rotWithShape="1">
            <a:gsLst>
              <a:gs pos="0">
                <a:schemeClr val="bg1">
                  <a:alpha val="59000"/>
                </a:schemeClr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 sz="1800">
              <a:solidFill>
                <a:schemeClr val="bg1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033463" y="19050"/>
            <a:ext cx="772953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rot="16200000">
            <a:off x="-2514600" y="4038600"/>
            <a:ext cx="533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4925" y="6092825"/>
          <a:ext cx="795338" cy="741363"/>
        </p:xfrm>
        <a:graphic>
          <a:graphicData uri="http://schemas.openxmlformats.org/presentationml/2006/ole">
            <p:oleObj spid="_x0000_s1031" name="CorelDRAW" r:id="rId17" imgW="939641" imgH="876776" progId="CorelDRAW.Graphic.12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267" r:id="rId1"/>
    <p:sldLayoutId id="2147484256" r:id="rId2"/>
    <p:sldLayoutId id="2147484257" r:id="rId3"/>
    <p:sldLayoutId id="2147484258" r:id="rId4"/>
    <p:sldLayoutId id="2147484259" r:id="rId5"/>
    <p:sldLayoutId id="2147484260" r:id="rId6"/>
    <p:sldLayoutId id="2147484261" r:id="rId7"/>
    <p:sldLayoutId id="2147484262" r:id="rId8"/>
    <p:sldLayoutId id="2147484263" r:id="rId9"/>
    <p:sldLayoutId id="2147484264" r:id="rId10"/>
    <p:sldLayoutId id="2147484265" r:id="rId11"/>
    <p:sldLayoutId id="2147484266" r:id="rId12"/>
    <p:sldLayoutId id="2147484268" r:id="rId13"/>
    <p:sldLayoutId id="2147484269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3000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860425" indent="-342900" algn="l" rtl="0" eaLnBrk="0" fontAlgn="base" hangingPunct="0">
        <a:spcBef>
          <a:spcPct val="20000"/>
        </a:spcBef>
        <a:spcAft>
          <a:spcPct val="30000"/>
        </a:spcAft>
        <a:buClr>
          <a:schemeClr val="bg2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203325" indent="-228600" algn="l" rtl="0" eaLnBrk="0" fontAlgn="base" hangingPunct="0">
        <a:spcBef>
          <a:spcPct val="20000"/>
        </a:spcBef>
        <a:spcAft>
          <a:spcPct val="30000"/>
        </a:spcAft>
        <a:buClr>
          <a:schemeClr val="bg2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3000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30000"/>
        </a:spcAft>
        <a:buChar char="»"/>
        <a:defRPr sz="2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30000"/>
        </a:spcAft>
        <a:buChar char="»"/>
        <a:defRPr sz="2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30000"/>
        </a:spcAft>
        <a:buChar char="»"/>
        <a:defRPr sz="2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30000"/>
        </a:spcAft>
        <a:buChar char="»"/>
        <a:defRPr sz="2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3000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857364"/>
            <a:ext cx="8784976" cy="3108543"/>
          </a:xfrm>
          <a:prstGeom prst="rect">
            <a:avLst/>
          </a:prstGeom>
          <a:noFill/>
          <a:effectLst>
            <a:outerShdw blurRad="304800" dist="50800" dir="5400000" algn="ctr" rotWithShape="0">
              <a:schemeClr val="accent5">
                <a:lumMod val="1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5400" b="1" dirty="0">
                <a:ln w="1905"/>
                <a:solidFill>
                  <a:srgbClr val="3333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1" charset="-128"/>
              </a:rPr>
              <a:t>LES MESURES                 DE LA SANTÉ…</a:t>
            </a:r>
          </a:p>
          <a:p>
            <a:pPr algn="ctr">
              <a:defRPr/>
            </a:pPr>
            <a:endParaRPr lang="fr-FR" sz="4400" b="1" dirty="0">
              <a:ln w="1905"/>
              <a:solidFill>
                <a:srgbClr val="3333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1" charset="-128"/>
            </a:endParaRPr>
          </a:p>
          <a:p>
            <a:pPr algn="ctr">
              <a:defRPr/>
            </a:pPr>
            <a:r>
              <a:rPr lang="fr-FR" sz="4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1" charset="-128"/>
              </a:rPr>
              <a:t>                    </a:t>
            </a:r>
            <a:r>
              <a:rPr lang="fr-FR" sz="4400" b="1" dirty="0">
                <a:ln w="1905"/>
                <a:solidFill>
                  <a:srgbClr val="3333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ＭＳ Ｐゴシック" pitchFamily="1" charset="-128"/>
              </a:rPr>
              <a:t>(Séminaire N°II)</a:t>
            </a:r>
            <a:endParaRPr lang="fr-FR" sz="4400" b="1" dirty="0">
              <a:ln w="1905"/>
              <a:solidFill>
                <a:srgbClr val="3333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Ｐゴシック" pitchFamily="1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25" y="571500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6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Ratio :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714375" y="1524000"/>
            <a:ext cx="8215313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• 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Rapport des effectifs des 2 modalités d’une même variable.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Variable sexe à 2 modalités (F, H): </a:t>
            </a:r>
            <a:r>
              <a:rPr lang="fr-FR" i="1" smtClean="0">
                <a:solidFill>
                  <a:srgbClr val="050607"/>
                </a:solidFill>
                <a:latin typeface="Arial Black" pitchFamily="34" charset="0"/>
              </a:rPr>
              <a:t>sex.ratio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 = H/F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Pas d’unité.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</a:t>
            </a:r>
            <a:r>
              <a:rPr lang="fr-FR" i="1" smtClean="0">
                <a:solidFill>
                  <a:srgbClr val="0000FF"/>
                </a:solidFill>
                <a:latin typeface="Arial Black" pitchFamily="34" charset="0"/>
              </a:rPr>
              <a:t>Exemple</a:t>
            </a:r>
            <a:r>
              <a:rPr lang="fr-FR" i="1" smtClean="0">
                <a:solidFill>
                  <a:srgbClr val="050607"/>
                </a:solidFill>
                <a:latin typeface="Arial Black" pitchFamily="34" charset="0"/>
              </a:rPr>
              <a:t> : sur 100 individus, 49 hommes et 51 femmes</a:t>
            </a:r>
          </a:p>
          <a:p>
            <a:pPr>
              <a:buFont typeface="Wingdings" pitchFamily="2" charset="2"/>
              <a:buNone/>
            </a:pPr>
            <a:r>
              <a:rPr lang="fr-FR" i="1" smtClean="0">
                <a:solidFill>
                  <a:srgbClr val="050607"/>
                </a:solidFill>
                <a:latin typeface="Arial Black" pitchFamily="34" charset="0"/>
              </a:rPr>
              <a:t> ⇒ </a:t>
            </a:r>
            <a:r>
              <a:rPr lang="fr-FR" i="1" u="sng" smtClean="0">
                <a:solidFill>
                  <a:srgbClr val="C00000"/>
                </a:solidFill>
                <a:latin typeface="Arial Black" pitchFamily="34" charset="0"/>
              </a:rPr>
              <a:t>Sex.ratio </a:t>
            </a:r>
            <a:r>
              <a:rPr lang="fr-FR" i="1" smtClean="0">
                <a:solidFill>
                  <a:srgbClr val="050607"/>
                </a:solidFill>
                <a:latin typeface="Arial Black" pitchFamily="34" charset="0"/>
              </a:rPr>
              <a:t>= 0,96 (0,96 hommes pour 1 femme)</a:t>
            </a:r>
            <a:endParaRPr lang="fr-FR" smtClean="0">
              <a:solidFill>
                <a:srgbClr val="050607"/>
              </a:solidFill>
              <a:latin typeface="Arial Black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25" y="642938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6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Indice :</a:t>
            </a: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714375" y="2000250"/>
            <a:ext cx="7905750" cy="304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Rapport des effectifs de 2 variables.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Économie de la santé.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</a:t>
            </a:r>
            <a:r>
              <a:rPr lang="fr-FR" i="1" smtClean="0">
                <a:solidFill>
                  <a:srgbClr val="0000FF"/>
                </a:solidFill>
                <a:latin typeface="Arial Black" pitchFamily="34" charset="0"/>
              </a:rPr>
              <a:t>Exemple </a:t>
            </a:r>
            <a:r>
              <a:rPr lang="fr-FR" i="1" smtClean="0">
                <a:solidFill>
                  <a:srgbClr val="050607"/>
                </a:solidFill>
                <a:latin typeface="Arial Black" pitchFamily="34" charset="0"/>
              </a:rPr>
              <a:t>: à l’hôpital pédiatrique,1000 enfants pour 10 infirmières  soit 1000/10 = 100 enfants par infirmière.</a:t>
            </a:r>
            <a:endParaRPr lang="fr-FR" smtClean="0">
              <a:solidFill>
                <a:srgbClr val="050607"/>
              </a:solidFill>
              <a:latin typeface="Arial Black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1563" y="642938"/>
            <a:ext cx="7729537" cy="838200"/>
          </a:xfrm>
        </p:spPr>
        <p:txBody>
          <a:bodyPr/>
          <a:lstStyle/>
          <a:p>
            <a:pPr>
              <a:defRPr/>
            </a:pPr>
            <a:r>
              <a:rPr lang="fr-FR" sz="54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Taux :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• 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Notion de temps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Notion de risque: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Risque = probabilité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Taux = probabilité de survenue d’un évènement au cours d’une période.</a:t>
            </a:r>
          </a:p>
          <a:p>
            <a:pPr>
              <a:buFont typeface="Wingdings" pitchFamily="2" charset="2"/>
              <a:buNone/>
            </a:pPr>
            <a:endParaRPr lang="fr-FR" smtClean="0">
              <a:solidFill>
                <a:srgbClr val="050607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None/>
            </a:pPr>
            <a:endParaRPr lang="fr-FR" smtClean="0">
              <a:solidFill>
                <a:srgbClr val="050607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S’exprime en % ou en chiffre de 0     1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</a:t>
            </a:r>
            <a:r>
              <a:rPr lang="fr-FR" i="1" smtClean="0">
                <a:solidFill>
                  <a:srgbClr val="0000FF"/>
                </a:solidFill>
                <a:latin typeface="Arial Black" pitchFamily="34" charset="0"/>
              </a:rPr>
              <a:t>Exemple</a:t>
            </a:r>
            <a:r>
              <a:rPr lang="fr-FR" i="1" smtClean="0">
                <a:solidFill>
                  <a:srgbClr val="050607"/>
                </a:solidFill>
                <a:latin typeface="Arial Black" pitchFamily="34" charset="0"/>
              </a:rPr>
              <a:t> : Taux de mortalité.</a:t>
            </a:r>
            <a:endParaRPr lang="fr-FR" smtClean="0">
              <a:solidFill>
                <a:srgbClr val="050607"/>
              </a:solidFill>
              <a:latin typeface="Arial Black" pitchFamily="34" charset="0"/>
            </a:endParaRPr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857625"/>
            <a:ext cx="77819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necteur droit avec flèche 5"/>
          <p:cNvCxnSpPr/>
          <p:nvPr/>
        </p:nvCxnSpPr>
        <p:spPr bwMode="auto">
          <a:xfrm>
            <a:off x="6572250" y="5143500"/>
            <a:ext cx="28575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1563" y="285750"/>
            <a:ext cx="7729537" cy="838200"/>
          </a:xfrm>
        </p:spPr>
        <p:txBody>
          <a:bodyPr/>
          <a:lstStyle/>
          <a:p>
            <a:pPr>
              <a:defRPr/>
            </a:pPr>
            <a:r>
              <a:rPr lang="fr-FR" sz="48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Questions :</a:t>
            </a:r>
          </a:p>
        </p:txBody>
      </p:sp>
      <p:sp>
        <p:nvSpPr>
          <p:cNvPr id="17411" name="Espace réservé du contenu 2"/>
          <p:cNvSpPr>
            <a:spLocks noGrp="1"/>
          </p:cNvSpPr>
          <p:nvPr>
            <p:ph idx="1"/>
          </p:nvPr>
        </p:nvSpPr>
        <p:spPr>
          <a:xfrm>
            <a:off x="928688" y="1143000"/>
            <a:ext cx="8001000" cy="54292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• </a:t>
            </a: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Nombre de cancers cutanés / nombre de cancers :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c'est...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• Nombre d'infarctus / consommation de cigarettes par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habitant : c'est...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• Nombre de décès de la période / effectif à risque pendant la période : c'est...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• Nombre d'hypertendus en 1975 / nombre d'hypertendus en 1994 : c'est...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• Nombre d'amputés du bras / nombre d'amputés : c'est...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6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Réponses :</a:t>
            </a:r>
          </a:p>
        </p:txBody>
      </p:sp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>
          <a:xfrm>
            <a:off x="1071563" y="1285875"/>
            <a:ext cx="7718425" cy="4505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1800" smtClean="0">
                <a:solidFill>
                  <a:srgbClr val="050607"/>
                </a:solidFill>
                <a:latin typeface="Arial Black" pitchFamily="34" charset="0"/>
              </a:rPr>
              <a:t>• Nombre de cancers cutanés / nombre de cancers : c'est</a:t>
            </a:r>
          </a:p>
          <a:p>
            <a:pPr>
              <a:buFont typeface="Wingdings" pitchFamily="2" charset="2"/>
              <a:buNone/>
            </a:pPr>
            <a:r>
              <a:rPr lang="fr-FR" sz="1800" smtClean="0">
                <a:solidFill>
                  <a:srgbClr val="FF0000"/>
                </a:solidFill>
                <a:latin typeface="Arial Black" pitchFamily="34" charset="0"/>
              </a:rPr>
              <a:t>une </a:t>
            </a:r>
            <a:r>
              <a:rPr lang="fr-FR" sz="1800" b="1" smtClean="0">
                <a:solidFill>
                  <a:srgbClr val="FF0000"/>
                </a:solidFill>
                <a:latin typeface="Arial Black" pitchFamily="34" charset="0"/>
              </a:rPr>
              <a:t>proportion</a:t>
            </a:r>
          </a:p>
          <a:p>
            <a:pPr>
              <a:buFont typeface="Wingdings" pitchFamily="2" charset="2"/>
              <a:buNone/>
            </a:pPr>
            <a:r>
              <a:rPr lang="fr-FR" sz="1800" smtClean="0">
                <a:solidFill>
                  <a:srgbClr val="050607"/>
                </a:solidFill>
                <a:latin typeface="Arial Black" pitchFamily="34" charset="0"/>
              </a:rPr>
              <a:t>• Nombre d'infarctus / consommation de cigarettes par</a:t>
            </a:r>
          </a:p>
          <a:p>
            <a:pPr>
              <a:buFont typeface="Wingdings" pitchFamily="2" charset="2"/>
              <a:buNone/>
            </a:pPr>
            <a:r>
              <a:rPr lang="fr-FR" sz="1800" smtClean="0">
                <a:solidFill>
                  <a:srgbClr val="050607"/>
                </a:solidFill>
                <a:latin typeface="Arial Black" pitchFamily="34" charset="0"/>
              </a:rPr>
              <a:t>habitant : c'est </a:t>
            </a:r>
            <a:r>
              <a:rPr lang="fr-FR" sz="1800" smtClean="0">
                <a:solidFill>
                  <a:srgbClr val="FF0000"/>
                </a:solidFill>
                <a:latin typeface="Arial Black" pitchFamily="34" charset="0"/>
              </a:rPr>
              <a:t>un </a:t>
            </a:r>
            <a:r>
              <a:rPr lang="fr-FR" sz="1800" b="1" smtClean="0">
                <a:solidFill>
                  <a:srgbClr val="FF0000"/>
                </a:solidFill>
                <a:latin typeface="Arial Black" pitchFamily="34" charset="0"/>
              </a:rPr>
              <a:t>indice</a:t>
            </a:r>
          </a:p>
          <a:p>
            <a:pPr>
              <a:buFont typeface="Wingdings" pitchFamily="2" charset="2"/>
              <a:buNone/>
            </a:pPr>
            <a:r>
              <a:rPr lang="fr-FR" sz="1800" smtClean="0">
                <a:solidFill>
                  <a:srgbClr val="050607"/>
                </a:solidFill>
                <a:latin typeface="Arial Black" pitchFamily="34" charset="0"/>
              </a:rPr>
              <a:t>• Nombre de décès de la période / effectif à risque pendant</a:t>
            </a:r>
          </a:p>
          <a:p>
            <a:pPr>
              <a:buFont typeface="Wingdings" pitchFamily="2" charset="2"/>
              <a:buNone/>
            </a:pPr>
            <a:r>
              <a:rPr lang="fr-FR" sz="1800" smtClean="0">
                <a:solidFill>
                  <a:srgbClr val="050607"/>
                </a:solidFill>
                <a:latin typeface="Arial Black" pitchFamily="34" charset="0"/>
              </a:rPr>
              <a:t>la période : c'est </a:t>
            </a:r>
            <a:r>
              <a:rPr lang="fr-FR" sz="1800" smtClean="0">
                <a:solidFill>
                  <a:srgbClr val="FF0000"/>
                </a:solidFill>
                <a:latin typeface="Arial Black" pitchFamily="34" charset="0"/>
              </a:rPr>
              <a:t>un </a:t>
            </a:r>
            <a:r>
              <a:rPr lang="fr-FR" sz="1800" b="1" smtClean="0">
                <a:solidFill>
                  <a:srgbClr val="FF0000"/>
                </a:solidFill>
                <a:latin typeface="Arial Black" pitchFamily="34" charset="0"/>
              </a:rPr>
              <a:t>taux</a:t>
            </a:r>
          </a:p>
          <a:p>
            <a:pPr>
              <a:buFont typeface="Wingdings" pitchFamily="2" charset="2"/>
              <a:buNone/>
            </a:pPr>
            <a:r>
              <a:rPr lang="fr-FR" sz="1800" smtClean="0">
                <a:solidFill>
                  <a:srgbClr val="050607"/>
                </a:solidFill>
                <a:latin typeface="Arial Black" pitchFamily="34" charset="0"/>
              </a:rPr>
              <a:t>• Nombre d'hypertendus en 1975 / nombre d'hypertendus</a:t>
            </a:r>
          </a:p>
          <a:p>
            <a:pPr>
              <a:buFont typeface="Wingdings" pitchFamily="2" charset="2"/>
              <a:buNone/>
            </a:pPr>
            <a:r>
              <a:rPr lang="fr-FR" sz="1800" smtClean="0">
                <a:solidFill>
                  <a:srgbClr val="050607"/>
                </a:solidFill>
                <a:latin typeface="Arial Black" pitchFamily="34" charset="0"/>
              </a:rPr>
              <a:t>en 1994 : c'est </a:t>
            </a:r>
            <a:r>
              <a:rPr lang="fr-FR" sz="1800" smtClean="0">
                <a:solidFill>
                  <a:srgbClr val="FF0000"/>
                </a:solidFill>
                <a:latin typeface="Arial Black" pitchFamily="34" charset="0"/>
              </a:rPr>
              <a:t>un </a:t>
            </a:r>
            <a:r>
              <a:rPr lang="fr-FR" sz="1800" b="1" smtClean="0">
                <a:solidFill>
                  <a:srgbClr val="FF0000"/>
                </a:solidFill>
                <a:latin typeface="Arial Black" pitchFamily="34" charset="0"/>
              </a:rPr>
              <a:t>ratio</a:t>
            </a:r>
          </a:p>
          <a:p>
            <a:pPr>
              <a:buFont typeface="Wingdings" pitchFamily="2" charset="2"/>
              <a:buNone/>
            </a:pPr>
            <a:r>
              <a:rPr lang="fr-FR" sz="1800" smtClean="0">
                <a:solidFill>
                  <a:srgbClr val="050607"/>
                </a:solidFill>
                <a:latin typeface="Arial Black" pitchFamily="34" charset="0"/>
              </a:rPr>
              <a:t>• Nombre d'amputés du bras / nombre d'amputés : c'est</a:t>
            </a:r>
          </a:p>
          <a:p>
            <a:pPr>
              <a:buFont typeface="Wingdings" pitchFamily="2" charset="2"/>
              <a:buNone/>
            </a:pPr>
            <a:r>
              <a:rPr lang="fr-FR" sz="1800" smtClean="0">
                <a:solidFill>
                  <a:srgbClr val="FF0000"/>
                </a:solidFill>
                <a:latin typeface="Arial Black" pitchFamily="34" charset="0"/>
              </a:rPr>
              <a:t>une </a:t>
            </a:r>
            <a:r>
              <a:rPr lang="fr-FR" sz="1800" b="1" smtClean="0">
                <a:solidFill>
                  <a:srgbClr val="FF0000"/>
                </a:solidFill>
                <a:latin typeface="Arial Black" pitchFamily="34" charset="0"/>
              </a:rPr>
              <a:t>proportion</a:t>
            </a:r>
            <a:endParaRPr lang="fr-FR" sz="180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9750" y="1628775"/>
            <a:ext cx="8247063" cy="2871788"/>
          </a:xfrm>
        </p:spPr>
        <p:txBody>
          <a:bodyPr/>
          <a:lstStyle/>
          <a:p>
            <a:pPr algn="ctr" eaLnBrk="1" hangingPunct="1">
              <a:defRPr/>
            </a:pPr>
            <a:r>
              <a:rPr lang="fr-FR" sz="72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Indicateurs </a:t>
            </a:r>
            <a:r>
              <a:rPr lang="fr-FR" sz="72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/>
            </a:r>
            <a:br>
              <a:rPr lang="fr-FR" sz="72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</a:br>
            <a:r>
              <a:rPr lang="fr-FR" sz="72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de </a:t>
            </a:r>
            <a:br>
              <a:rPr lang="fr-FR" sz="72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</a:br>
            <a:r>
              <a:rPr lang="fr-FR" sz="72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morbidité </a:t>
            </a:r>
            <a:endParaRPr lang="fr-FR" sz="7200" kern="1200" cap="small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rbel" pitchFamily="34" charset="0"/>
              <a:ea typeface="ＭＳ Ｐゴシック" pitchFamily="1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2048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>
                <a:solidFill>
                  <a:srgbClr val="050607"/>
                </a:solidFill>
              </a:rPr>
              <a:t>Indicateurs qui décrivent la fréquence des maladies</a:t>
            </a:r>
          </a:p>
          <a:p>
            <a:r>
              <a:rPr lang="fr-FR" smtClean="0">
                <a:solidFill>
                  <a:srgbClr val="050607"/>
                </a:solidFill>
              </a:rPr>
              <a:t> Morbidité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– Réelle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      • Diagnostiquée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      • Mesurée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      • Ressentie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– déclarée</a:t>
            </a:r>
          </a:p>
          <a:p>
            <a:r>
              <a:rPr lang="fr-FR" smtClean="0">
                <a:solidFill>
                  <a:srgbClr val="050607"/>
                </a:solidFill>
              </a:rPr>
              <a:t> Prévalente ou incidente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</a:rPr>
              <a:t>La prévalence </a:t>
            </a:r>
            <a:endParaRPr lang="fr-FR" dirty="0"/>
          </a:p>
        </p:txBody>
      </p:sp>
      <p:sp>
        <p:nvSpPr>
          <p:cNvPr id="2150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• Indicateur statique = Photographie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• Nombre de cas d’une maladie observée à un instant donné 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sur la population dont sont issus les cas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• S’exprime en % ou en chiffre de 0    1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• Maladies chroniques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• </a:t>
            </a:r>
            <a:r>
              <a:rPr lang="fr-FR" i="1" smtClean="0">
                <a:solidFill>
                  <a:srgbClr val="050607"/>
                </a:solidFill>
              </a:rPr>
              <a:t>« taux de prévalence » : c’est une proportion et non un taux!!!</a:t>
            </a:r>
            <a:endParaRPr lang="fr-FR" smtClean="0">
              <a:solidFill>
                <a:srgbClr val="050607"/>
              </a:solidFill>
            </a:endParaRPr>
          </a:p>
        </p:txBody>
      </p:sp>
      <p:cxnSp>
        <p:nvCxnSpPr>
          <p:cNvPr id="21508" name="Connecteur droit avec flèche 4"/>
          <p:cNvCxnSpPr>
            <a:cxnSpLocks noChangeShapeType="1"/>
          </p:cNvCxnSpPr>
          <p:nvPr/>
        </p:nvCxnSpPr>
        <p:spPr bwMode="auto">
          <a:xfrm>
            <a:off x="5572125" y="3240088"/>
            <a:ext cx="214313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8243887" cy="1125538"/>
          </a:xfrm>
        </p:spPr>
        <p:txBody>
          <a:bodyPr/>
          <a:lstStyle/>
          <a:p>
            <a:pPr eaLnBrk="1" hangingPunct="1">
              <a:defRPr/>
            </a:pPr>
            <a:r>
              <a:rPr lang="fr-FR" sz="48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La prévalence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r-FR" smtClean="0"/>
              <a:t>      </a:t>
            </a:r>
            <a:r>
              <a:rPr lang="fr-FR" sz="2400" smtClean="0">
                <a:solidFill>
                  <a:srgbClr val="050607"/>
                </a:solidFill>
              </a:rPr>
              <a:t>C’est le </a:t>
            </a:r>
            <a:r>
              <a:rPr lang="fr-FR" sz="2400" smtClean="0">
                <a:solidFill>
                  <a:srgbClr val="FF0000"/>
                </a:solidFill>
              </a:rPr>
              <a:t>nombre de cas </a:t>
            </a:r>
            <a:r>
              <a:rPr lang="fr-FR" sz="2400" smtClean="0">
                <a:solidFill>
                  <a:srgbClr val="050607"/>
                </a:solidFill>
              </a:rPr>
              <a:t>d’une affection donnée dans une population à une période  donnée du temps .</a:t>
            </a:r>
          </a:p>
          <a:p>
            <a:pPr eaLnBrk="1" hangingPunct="1">
              <a:buFontTx/>
              <a:buNone/>
            </a:pPr>
            <a:endParaRPr lang="fr-FR" sz="2400" smtClean="0"/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FF0000"/>
                </a:solidFill>
              </a:rPr>
              <a:t>          Anciens cas      +    nouveaux cas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4438" y="2781300"/>
            <a:ext cx="6453187" cy="1000125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8101012" cy="692150"/>
          </a:xfrm>
        </p:spPr>
        <p:txBody>
          <a:bodyPr/>
          <a:lstStyle/>
          <a:p>
            <a:pPr eaLnBrk="1" hangingPunct="1">
              <a:defRPr/>
            </a:pPr>
            <a:r>
              <a:rPr lang="fr-FR" sz="48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La prévalence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81075"/>
            <a:ext cx="9144000" cy="5761038"/>
          </a:xfrm>
        </p:spPr>
        <p:txBody>
          <a:bodyPr/>
          <a:lstStyle/>
          <a:p>
            <a:pPr eaLnBrk="1" hangingPunct="1">
              <a:buFontTx/>
              <a:buNone/>
              <a:tabLst>
                <a:tab pos="6184900" algn="l"/>
                <a:tab pos="8612188" algn="l"/>
              </a:tabLst>
            </a:pPr>
            <a:r>
              <a:rPr lang="fr-FR" sz="2000" b="1" smtClean="0">
                <a:solidFill>
                  <a:srgbClr val="0000CC"/>
                </a:solidFill>
              </a:rPr>
              <a:t>              </a:t>
            </a:r>
            <a:r>
              <a:rPr lang="fr-FR" sz="2000" b="1" u="sng" smtClean="0">
                <a:solidFill>
                  <a:srgbClr val="0000CC"/>
                </a:solidFill>
              </a:rPr>
              <a:t>Exemple</a:t>
            </a:r>
            <a:r>
              <a:rPr lang="fr-FR" sz="2000" b="1" smtClean="0">
                <a:solidFill>
                  <a:srgbClr val="050607"/>
                </a:solidFill>
              </a:rPr>
              <a:t>:Voici le résultats du recensement des hypertendus      </a:t>
            </a:r>
          </a:p>
          <a:p>
            <a:pPr eaLnBrk="1" hangingPunct="1">
              <a:buFontTx/>
              <a:buNone/>
              <a:tabLst>
                <a:tab pos="6184900" algn="l"/>
                <a:tab pos="8612188" algn="l"/>
              </a:tabLst>
            </a:pPr>
            <a:r>
              <a:rPr lang="fr-FR" sz="2000" b="1" smtClean="0">
                <a:solidFill>
                  <a:srgbClr val="050607"/>
                </a:solidFill>
              </a:rPr>
              <a:t>              dans  les deux villes A et B</a:t>
            </a:r>
          </a:p>
          <a:p>
            <a:pPr eaLnBrk="1" hangingPunct="1">
              <a:buFontTx/>
              <a:buNone/>
              <a:tabLst>
                <a:tab pos="6184900" algn="l"/>
                <a:tab pos="8612188" algn="l"/>
              </a:tabLst>
            </a:pPr>
            <a:r>
              <a:rPr lang="fr-FR" sz="2800" smtClean="0"/>
              <a:t>                   </a:t>
            </a:r>
            <a:endParaRPr lang="fr-FR" sz="2400" b="1" smtClean="0">
              <a:solidFill>
                <a:srgbClr val="0000CC"/>
              </a:solidFill>
            </a:endParaRPr>
          </a:p>
          <a:p>
            <a:pPr eaLnBrk="1" hangingPunct="1">
              <a:buFontTx/>
              <a:buNone/>
              <a:tabLst>
                <a:tab pos="6184900" algn="l"/>
                <a:tab pos="8612188" algn="l"/>
              </a:tabLst>
            </a:pPr>
            <a:endParaRPr lang="fr-FR" sz="2000" b="1" smtClean="0"/>
          </a:p>
        </p:txBody>
      </p:sp>
      <p:graphicFrame>
        <p:nvGraphicFramePr>
          <p:cNvPr id="21684" name="Group 180"/>
          <p:cNvGraphicFramePr>
            <a:graphicFrameLocks noGrp="1"/>
          </p:cNvGraphicFramePr>
          <p:nvPr>
            <p:ph sz="half" idx="1"/>
          </p:nvPr>
        </p:nvGraphicFramePr>
        <p:xfrm>
          <a:off x="71438" y="2289175"/>
          <a:ext cx="4356100" cy="2466975"/>
        </p:xfrm>
        <a:graphic>
          <a:graphicData uri="http://schemas.openxmlformats.org/drawingml/2006/table">
            <a:tbl>
              <a:tblPr/>
              <a:tblGrid>
                <a:gridCol w="1275514"/>
                <a:gridCol w="1342368"/>
                <a:gridCol w="1738217"/>
              </a:tblGrid>
              <a:tr h="838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Sexe</a:t>
                      </a:r>
                    </a:p>
                  </a:txBody>
                  <a:tcPr marL="91443" marR="91443" marT="45689" marB="4568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Habitants</a:t>
                      </a:r>
                    </a:p>
                  </a:txBody>
                  <a:tcPr marL="91443" marR="91443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Hypertendus</a:t>
                      </a:r>
                    </a:p>
                  </a:txBody>
                  <a:tcPr marL="91443" marR="91443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</a:tr>
              <a:tr h="10970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Masculin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Féminin</a:t>
                      </a: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marL="91443" marR="91443" marT="45689" marB="4568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20000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19580</a:t>
                      </a:r>
                    </a:p>
                  </a:txBody>
                  <a:tcPr marL="91443" marR="91443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6000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5820</a:t>
                      </a:r>
                    </a:p>
                  </a:txBody>
                  <a:tcPr marL="91443" marR="91443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31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Total</a:t>
                      </a:r>
                    </a:p>
                  </a:txBody>
                  <a:tcPr marL="91443" marR="91443" marT="45689" marB="4568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39580</a:t>
                      </a:r>
                    </a:p>
                  </a:txBody>
                  <a:tcPr marL="91443" marR="91443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11820</a:t>
                      </a:r>
                    </a:p>
                  </a:txBody>
                  <a:tcPr marL="91443" marR="91443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695" name="Group 191"/>
          <p:cNvGraphicFramePr>
            <a:graphicFrameLocks noGrp="1"/>
          </p:cNvGraphicFramePr>
          <p:nvPr>
            <p:ph sz="quarter" idx="2"/>
          </p:nvPr>
        </p:nvGraphicFramePr>
        <p:xfrm>
          <a:off x="4500563" y="2276475"/>
          <a:ext cx="4608512" cy="2479675"/>
        </p:xfrm>
        <a:graphic>
          <a:graphicData uri="http://schemas.openxmlformats.org/drawingml/2006/table">
            <a:tbl>
              <a:tblPr/>
              <a:tblGrid>
                <a:gridCol w="1274406"/>
                <a:gridCol w="1462078"/>
                <a:gridCol w="1872027"/>
              </a:tblGrid>
              <a:tr h="863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Sexe</a:t>
                      </a:r>
                    </a:p>
                  </a:txBody>
                  <a:tcPr marL="91431" marR="91431"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Habitants</a:t>
                      </a:r>
                    </a:p>
                  </a:txBody>
                  <a:tcPr marL="91431" marR="91431"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Hypertendus</a:t>
                      </a:r>
                    </a:p>
                  </a:txBody>
                  <a:tcPr marL="91431" marR="91431"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</a:tr>
              <a:tr h="1097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Masculin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Féminin</a:t>
                      </a: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marL="91431" marR="91431"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30000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29580</a:t>
                      </a:r>
                    </a:p>
                  </a:txBody>
                  <a:tcPr marL="91431" marR="91431"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7000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5800</a:t>
                      </a:r>
                    </a:p>
                  </a:txBody>
                  <a:tcPr marL="91431" marR="91431"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18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Total</a:t>
                      </a:r>
                    </a:p>
                  </a:txBody>
                  <a:tcPr marL="91431" marR="91431"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59580</a:t>
                      </a:r>
                    </a:p>
                  </a:txBody>
                  <a:tcPr marL="91431" marR="91431"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12800</a:t>
                      </a:r>
                    </a:p>
                  </a:txBody>
                  <a:tcPr marL="91431" marR="91431"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</a:tr>
            </a:tbl>
          </a:graphicData>
        </a:graphic>
      </p:graphicFrame>
      <p:sp>
        <p:nvSpPr>
          <p:cNvPr id="23592" name="Text Box 129"/>
          <p:cNvSpPr txBox="1">
            <a:spLocks noChangeArrowheads="1"/>
          </p:cNvSpPr>
          <p:nvPr/>
        </p:nvSpPr>
        <p:spPr bwMode="auto">
          <a:xfrm>
            <a:off x="827088" y="4429125"/>
            <a:ext cx="8316912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fr-FR" sz="2000" b="1">
              <a:solidFill>
                <a:srgbClr val="050607"/>
              </a:solidFill>
              <a:cs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fr-FR" sz="2000" b="1">
                <a:solidFill>
                  <a:srgbClr val="050607"/>
                </a:solidFill>
                <a:cs typeface="Arial" charset="0"/>
              </a:rPr>
              <a:t>1-Dans laquelle d’entre ces deux villes le problème de l’hypertension est il le plus important ? de quel indicateurs avons-nous besoin pour comparer entre les deux villes ?</a:t>
            </a:r>
          </a:p>
          <a:p>
            <a:pPr eaLnBrk="1" hangingPunct="1">
              <a:spcBef>
                <a:spcPct val="50000"/>
              </a:spcBef>
            </a:pPr>
            <a:r>
              <a:rPr lang="fr-FR" sz="2000" b="1">
                <a:solidFill>
                  <a:srgbClr val="050607"/>
                </a:solidFill>
                <a:cs typeface="Arial" charset="0"/>
              </a:rPr>
              <a:t>2- Calculer cet indicateur.</a:t>
            </a:r>
          </a:p>
          <a:p>
            <a:pPr eaLnBrk="1" hangingPunct="1">
              <a:spcBef>
                <a:spcPct val="50000"/>
              </a:spcBef>
            </a:pPr>
            <a:r>
              <a:rPr lang="fr-FR" sz="2000" b="1">
                <a:solidFill>
                  <a:srgbClr val="050607"/>
                </a:solidFill>
                <a:cs typeface="Arial" charset="0"/>
              </a:rPr>
              <a:t>3- Calculez le taux de prévalence spécifique en fonction du sexe .</a:t>
            </a:r>
          </a:p>
        </p:txBody>
      </p:sp>
      <p:sp>
        <p:nvSpPr>
          <p:cNvPr id="23593" name="Text Box 164"/>
          <p:cNvSpPr txBox="1">
            <a:spLocks noChangeArrowheads="1"/>
          </p:cNvSpPr>
          <p:nvPr/>
        </p:nvSpPr>
        <p:spPr bwMode="auto">
          <a:xfrm>
            <a:off x="6084888" y="1838325"/>
            <a:ext cx="2016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>
                <a:cs typeface="Arial" charset="0"/>
              </a:rPr>
              <a:t>  </a:t>
            </a:r>
            <a:r>
              <a:rPr lang="fr-FR" b="1">
                <a:solidFill>
                  <a:srgbClr val="FF0000"/>
                </a:solidFill>
                <a:cs typeface="Arial" charset="0"/>
              </a:rPr>
              <a:t>Ville B</a:t>
            </a:r>
          </a:p>
        </p:txBody>
      </p:sp>
      <p:sp>
        <p:nvSpPr>
          <p:cNvPr id="23594" name="Text Box 164"/>
          <p:cNvSpPr txBox="1">
            <a:spLocks noChangeArrowheads="1"/>
          </p:cNvSpPr>
          <p:nvPr/>
        </p:nvSpPr>
        <p:spPr bwMode="auto">
          <a:xfrm>
            <a:off x="1258888" y="1838325"/>
            <a:ext cx="2016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>
                <a:cs typeface="Arial" charset="0"/>
              </a:rPr>
              <a:t>  </a:t>
            </a:r>
            <a:r>
              <a:rPr lang="fr-FR" b="1">
                <a:solidFill>
                  <a:srgbClr val="FF0000"/>
                </a:solidFill>
                <a:cs typeface="Arial" charset="0"/>
              </a:rPr>
              <a:t>Ville A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550" y="0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30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Objectifs du cours</a:t>
            </a:r>
          </a:p>
        </p:txBody>
      </p:sp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fr-FR" smtClean="0"/>
          </a:p>
          <a:p>
            <a:r>
              <a:rPr lang="fr-FR" sz="2400" smtClean="0">
                <a:solidFill>
                  <a:srgbClr val="050607"/>
                </a:solidFill>
              </a:rPr>
              <a:t>Comprendre la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FF0000"/>
                </a:solidFill>
              </a:rPr>
              <a:t>définition </a:t>
            </a:r>
            <a:r>
              <a:rPr lang="fr-FR" sz="2400" smtClean="0"/>
              <a:t>et l’</a:t>
            </a:r>
            <a:r>
              <a:rPr lang="fr-FR" sz="2400" smtClean="0">
                <a:solidFill>
                  <a:srgbClr val="FF0000"/>
                </a:solidFill>
              </a:rPr>
              <a:t>intêret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50607"/>
                </a:solidFill>
              </a:rPr>
              <a:t>de chaque indicateur de santé .</a:t>
            </a:r>
          </a:p>
          <a:p>
            <a:pPr>
              <a:buFontTx/>
              <a:buNone/>
            </a:pPr>
            <a:endParaRPr lang="fr-FR" sz="2400" smtClean="0"/>
          </a:p>
          <a:p>
            <a:r>
              <a:rPr lang="fr-FR" sz="2400" smtClean="0">
                <a:solidFill>
                  <a:srgbClr val="050607"/>
                </a:solidFill>
              </a:rPr>
              <a:t>Pouvoir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FF0000"/>
                </a:solidFill>
              </a:rPr>
              <a:t>utiliser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50607"/>
                </a:solidFill>
              </a:rPr>
              <a:t>ces indicateurs </a:t>
            </a:r>
            <a:r>
              <a:rPr lang="fr-FR" smtClean="0"/>
              <a:t>.</a:t>
            </a:r>
            <a:endParaRPr lang="fr-FR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fr-FR" smtClean="0">
              <a:solidFill>
                <a:srgbClr val="050607"/>
              </a:solidFill>
            </a:endParaRPr>
          </a:p>
          <a:p>
            <a:pPr eaLnBrk="1" hangingPunct="1">
              <a:buFontTx/>
              <a:buNone/>
            </a:pPr>
            <a:r>
              <a:rPr lang="fr-FR" smtClean="0">
                <a:solidFill>
                  <a:srgbClr val="050607"/>
                </a:solidFill>
              </a:rPr>
              <a:t>       </a:t>
            </a:r>
          </a:p>
          <a:p>
            <a:pPr eaLnBrk="1" hangingPunct="1">
              <a:buFontTx/>
              <a:buNone/>
            </a:pPr>
            <a:r>
              <a:rPr lang="fr-FR" smtClean="0">
                <a:solidFill>
                  <a:srgbClr val="050607"/>
                </a:solidFill>
              </a:rPr>
              <a:t>                                                   Nombre de cas au temps t</a:t>
            </a:r>
          </a:p>
          <a:p>
            <a:pPr eaLnBrk="1" hangingPunct="1">
              <a:buFontTx/>
              <a:buNone/>
            </a:pPr>
            <a:r>
              <a:rPr lang="fr-FR" smtClean="0">
                <a:solidFill>
                  <a:srgbClr val="050607"/>
                </a:solidFill>
              </a:rPr>
              <a:t>        Le taux de prévalence =</a:t>
            </a:r>
            <a:endParaRPr lang="fr-FR" u="sng" smtClean="0">
              <a:solidFill>
                <a:srgbClr val="050607"/>
              </a:solidFill>
            </a:endParaRPr>
          </a:p>
          <a:p>
            <a:pPr eaLnBrk="1" hangingPunct="1">
              <a:buFontTx/>
              <a:buNone/>
            </a:pPr>
            <a:r>
              <a:rPr lang="fr-FR" smtClean="0">
                <a:solidFill>
                  <a:srgbClr val="050607"/>
                </a:solidFill>
              </a:rPr>
              <a:t>                                                        Population de l’étude  </a:t>
            </a:r>
          </a:p>
          <a:p>
            <a:pPr eaLnBrk="1" hangingPunct="1">
              <a:buFontTx/>
              <a:buNone/>
            </a:pPr>
            <a:endParaRPr lang="fr-FR" smtClean="0">
              <a:solidFill>
                <a:srgbClr val="050607"/>
              </a:solidFill>
            </a:endParaRPr>
          </a:p>
          <a:p>
            <a:pPr eaLnBrk="1" hangingPunct="1">
              <a:buFontTx/>
              <a:buNone/>
            </a:pPr>
            <a:endParaRPr lang="fr-FR" smtClean="0">
              <a:solidFill>
                <a:srgbClr val="050607"/>
              </a:solidFill>
            </a:endParaRPr>
          </a:p>
          <a:p>
            <a:pPr eaLnBrk="1" hangingPunct="1">
              <a:buFontTx/>
              <a:buNone/>
            </a:pPr>
            <a:endParaRPr lang="fr-FR" smtClean="0">
              <a:solidFill>
                <a:srgbClr val="050607"/>
              </a:solidFill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title"/>
          </p:nvPr>
        </p:nvSpPr>
        <p:spPr>
          <a:xfrm>
            <a:off x="971550" y="0"/>
            <a:ext cx="9144000" cy="981075"/>
          </a:xfrm>
        </p:spPr>
        <p:txBody>
          <a:bodyPr/>
          <a:lstStyle/>
          <a:p>
            <a:pPr eaLnBrk="1" hangingPunct="1">
              <a:defRPr/>
            </a:pPr>
            <a:r>
              <a:rPr lang="fr-FR" sz="48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La prévalence</a:t>
            </a: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1042988" y="2133600"/>
            <a:ext cx="7632700" cy="23749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24581" name="Connecteur droit 2"/>
          <p:cNvCxnSpPr>
            <a:cxnSpLocks noChangeShapeType="1"/>
          </p:cNvCxnSpPr>
          <p:nvPr/>
        </p:nvCxnSpPr>
        <p:spPr bwMode="auto">
          <a:xfrm>
            <a:off x="4284663" y="3321050"/>
            <a:ext cx="37433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" name="Rectangle 5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8243887" cy="836613"/>
          </a:xfrm>
        </p:spPr>
        <p:txBody>
          <a:bodyPr/>
          <a:lstStyle/>
          <a:p>
            <a:pPr eaLnBrk="1" hangingPunct="1">
              <a:defRPr/>
            </a:pPr>
            <a:r>
              <a:rPr lang="fr-FR" sz="32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Les prévalences globale et spécifiques dans la ville A</a:t>
            </a:r>
          </a:p>
        </p:txBody>
      </p:sp>
      <p:graphicFrame>
        <p:nvGraphicFramePr>
          <p:cNvPr id="46115" name="Group 35"/>
          <p:cNvGraphicFramePr>
            <a:graphicFrameLocks noGrp="1"/>
          </p:cNvGraphicFramePr>
          <p:nvPr>
            <p:ph idx="1"/>
          </p:nvPr>
        </p:nvGraphicFramePr>
        <p:xfrm>
          <a:off x="1258888" y="2349500"/>
          <a:ext cx="7200900" cy="2951163"/>
        </p:xfrm>
        <a:graphic>
          <a:graphicData uri="http://schemas.openxmlformats.org/drawingml/2006/table">
            <a:tbl>
              <a:tblPr/>
              <a:tblGrid>
                <a:gridCol w="1296162"/>
                <a:gridCol w="1440180"/>
                <a:gridCol w="1800225"/>
                <a:gridCol w="2664333"/>
              </a:tblGrid>
              <a:tr h="641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Sexe</a:t>
                      </a:r>
                    </a:p>
                  </a:txBody>
                  <a:tcPr marL="91441" marR="91441"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Habitants</a:t>
                      </a:r>
                    </a:p>
                  </a:txBody>
                  <a:tcPr marL="91441" marR="91441"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Hypertendus</a:t>
                      </a:r>
                    </a:p>
                  </a:txBody>
                  <a:tcPr marL="91441" marR="91441"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Taux de prévalence </a:t>
                      </a:r>
                    </a:p>
                  </a:txBody>
                  <a:tcPr marL="91441" marR="91441"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</a:tr>
              <a:tr h="17186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Masculin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Féminin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19580</a:t>
                      </a:r>
                    </a:p>
                  </a:txBody>
                  <a:tcPr marL="91441" marR="91441"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5820</a:t>
                      </a:r>
                    </a:p>
                  </a:txBody>
                  <a:tcPr marL="91441" marR="91441"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 = 30%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0.297=29.7%</a:t>
                      </a:r>
                    </a:p>
                  </a:txBody>
                  <a:tcPr marL="91441" marR="91441"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90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marL="91441" marR="91441"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39580</a:t>
                      </a:r>
                    </a:p>
                  </a:txBody>
                  <a:tcPr marL="91441" marR="91441"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11820</a:t>
                      </a:r>
                    </a:p>
                  </a:txBody>
                  <a:tcPr marL="91441" marR="91441"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0.298 = 29.7 %</a:t>
                      </a:r>
                    </a:p>
                  </a:txBody>
                  <a:tcPr marL="91441" marR="91441"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6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8243887" cy="836613"/>
          </a:xfrm>
        </p:spPr>
        <p:txBody>
          <a:bodyPr/>
          <a:lstStyle/>
          <a:p>
            <a:pPr eaLnBrk="1" hangingPunct="1">
              <a:defRPr/>
            </a:pPr>
            <a:r>
              <a:rPr lang="fr-FR" sz="32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Les prévalences globale et spécifiques dans la ville B</a:t>
            </a:r>
          </a:p>
        </p:txBody>
      </p:sp>
      <p:graphicFrame>
        <p:nvGraphicFramePr>
          <p:cNvPr id="47163" name="Group 59"/>
          <p:cNvGraphicFramePr>
            <a:graphicFrameLocks noGrp="1"/>
          </p:cNvGraphicFramePr>
          <p:nvPr>
            <p:ph idx="1"/>
          </p:nvPr>
        </p:nvGraphicFramePr>
        <p:xfrm>
          <a:off x="1393825" y="1600200"/>
          <a:ext cx="7210425" cy="2836863"/>
        </p:xfrm>
        <a:graphic>
          <a:graphicData uri="http://schemas.openxmlformats.org/drawingml/2006/table">
            <a:tbl>
              <a:tblPr/>
              <a:tblGrid>
                <a:gridCol w="1234357"/>
                <a:gridCol w="1512017"/>
                <a:gridCol w="1800021"/>
                <a:gridCol w="2664030"/>
              </a:tblGrid>
              <a:tr h="4606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Sexe</a:t>
                      </a:r>
                    </a:p>
                  </a:txBody>
                  <a:tcPr marL="91431" marR="91431"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Habitants</a:t>
                      </a:r>
                    </a:p>
                  </a:txBody>
                  <a:tcPr marL="91431" marR="91431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Hypertendus</a:t>
                      </a:r>
                    </a:p>
                  </a:txBody>
                  <a:tcPr marL="91431" marR="91431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Taux de prévalence </a:t>
                      </a:r>
                    </a:p>
                  </a:txBody>
                  <a:tcPr marL="91431" marR="91431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</a:tr>
              <a:tr h="1719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Masculin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Féminin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1" marR="91431"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29580</a:t>
                      </a:r>
                    </a:p>
                  </a:txBody>
                  <a:tcPr marL="91431" marR="91431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7000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6000</a:t>
                      </a:r>
                    </a:p>
                  </a:txBody>
                  <a:tcPr marL="91431" marR="91431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0.233 = 23.3 %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0.202 = 20.2%</a:t>
                      </a:r>
                    </a:p>
                  </a:txBody>
                  <a:tcPr marL="91431" marR="91431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6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marL="91431" marR="91431"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59580</a:t>
                      </a:r>
                    </a:p>
                  </a:txBody>
                  <a:tcPr marL="91431" marR="91431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12800</a:t>
                      </a:r>
                    </a:p>
                  </a:txBody>
                  <a:tcPr marL="91431" marR="91431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50607"/>
                          </a:solidFill>
                          <a:effectLst/>
                          <a:latin typeface="Arial" charset="0"/>
                          <a:cs typeface="Arial" charset="0"/>
                        </a:rPr>
                        <a:t>0.214 = 21.4%</a:t>
                      </a:r>
                    </a:p>
                  </a:txBody>
                  <a:tcPr marL="91431" marR="91431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2AC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25" y="500063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6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</a:rPr>
              <a:t>L’incidence:</a:t>
            </a:r>
            <a:endParaRPr lang="fr-FR" sz="6000" dirty="0"/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857250" y="1524000"/>
            <a:ext cx="8143875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FF0000"/>
                </a:solidFill>
                <a:latin typeface="Arial Black" pitchFamily="34" charset="0"/>
              </a:rPr>
              <a:t>Indicateur </a:t>
            </a:r>
            <a:r>
              <a:rPr lang="fr-FR" b="1" smtClean="0">
                <a:solidFill>
                  <a:srgbClr val="FF0000"/>
                </a:solidFill>
                <a:latin typeface="Arial Black" pitchFamily="34" charset="0"/>
              </a:rPr>
              <a:t>dynamique</a:t>
            </a:r>
            <a:r>
              <a:rPr lang="fr-FR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: prend en compte la vitesse de survenue de la maladie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Nombre de </a:t>
            </a:r>
            <a:r>
              <a:rPr lang="fr-FR" b="1" smtClean="0">
                <a:solidFill>
                  <a:srgbClr val="050607"/>
                </a:solidFill>
                <a:latin typeface="Arial Black" pitchFamily="34" charset="0"/>
              </a:rPr>
              <a:t>nouveaux cas 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d’une maladie survenue pendant une période donnée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Plusieurs calculs: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</a:t>
            </a:r>
            <a:r>
              <a:rPr lang="fr-FR" u="sng" smtClean="0">
                <a:solidFill>
                  <a:srgbClr val="FF0000"/>
                </a:solidFill>
                <a:latin typeface="Arial Black" pitchFamily="34" charset="0"/>
              </a:rPr>
              <a:t>Incidence cumulée 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(taux d’incidence).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</a:t>
            </a:r>
            <a:r>
              <a:rPr lang="fr-FR" u="sng" smtClean="0">
                <a:solidFill>
                  <a:srgbClr val="050607"/>
                </a:solidFill>
                <a:latin typeface="Arial Black" pitchFamily="34" charset="0"/>
              </a:rPr>
              <a:t>Taux d’attaque.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</a:t>
            </a:r>
            <a:r>
              <a:rPr lang="fr-FR" u="sng" smtClean="0">
                <a:solidFill>
                  <a:srgbClr val="FF0000"/>
                </a:solidFill>
                <a:latin typeface="Arial Black" pitchFamily="34" charset="0"/>
              </a:rPr>
              <a:t>Densité d’incidence.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00063"/>
            <a:ext cx="8101012" cy="908050"/>
          </a:xfrm>
        </p:spPr>
        <p:txBody>
          <a:bodyPr/>
          <a:lstStyle/>
          <a:p>
            <a:pPr eaLnBrk="1" hangingPunct="1">
              <a:defRPr/>
            </a:pPr>
            <a:r>
              <a:rPr lang="fr-FR" sz="48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L’incidence:</a:t>
            </a:r>
            <a:r>
              <a:rPr lang="fr-FR" sz="5400" dirty="0" smtClean="0">
                <a:solidFill>
                  <a:srgbClr val="FF6600"/>
                </a:solidFill>
              </a:rPr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fr-FR" smtClean="0"/>
          </a:p>
          <a:p>
            <a:pPr eaLnBrk="1" hangingPunct="1">
              <a:buFontTx/>
              <a:buNone/>
            </a:pPr>
            <a:r>
              <a:rPr lang="fr-FR" smtClean="0"/>
              <a:t>   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C’est le nombre de </a:t>
            </a:r>
            <a:r>
              <a:rPr lang="fr-FR" smtClean="0">
                <a:solidFill>
                  <a:srgbClr val="FF0000"/>
                </a:solidFill>
                <a:latin typeface="Arial Black" pitchFamily="34" charset="0"/>
              </a:rPr>
              <a:t>nouveaux</a:t>
            </a:r>
            <a:r>
              <a:rPr lang="fr-FR" smtClean="0">
                <a:latin typeface="Arial Black" pitchFamily="34" charset="0"/>
              </a:rPr>
              <a:t> 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cas d’une affection ou d’un évènement au cours d’une période de temps donnée 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16013" y="1700213"/>
            <a:ext cx="7632700" cy="1571625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571500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44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L'incidence instantanée:</a:t>
            </a:r>
          </a:p>
        </p:txBody>
      </p:sp>
      <p:sp>
        <p:nvSpPr>
          <p:cNvPr id="2969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FF0000"/>
                </a:solidFill>
              </a:rPr>
              <a:t>      </a:t>
            </a:r>
            <a:r>
              <a:rPr lang="fr-FR" u="sng" smtClean="0">
                <a:solidFill>
                  <a:srgbClr val="FF0000"/>
                </a:solidFill>
                <a:latin typeface="Arial Black" pitchFamily="34" charset="0"/>
              </a:rPr>
              <a:t>L'incidence instantanée </a:t>
            </a:r>
            <a:r>
              <a:rPr lang="fr-FR" smtClean="0">
                <a:latin typeface="Arial Black" pitchFamily="34" charset="0"/>
              </a:rPr>
              <a:t>est la probabilité qu'un sujet présente une maladie à un instant donné et sachant qu'il était encore sain à l'instant précédent. </a:t>
            </a:r>
          </a:p>
          <a:p>
            <a:pPr>
              <a:buFont typeface="Wingdings" pitchFamily="2" charset="2"/>
              <a:buNone/>
            </a:pPr>
            <a:r>
              <a:rPr lang="fr-FR" smtClean="0"/>
              <a:t>      </a:t>
            </a:r>
          </a:p>
        </p:txBody>
      </p:sp>
      <p:pic>
        <p:nvPicPr>
          <p:cNvPr id="29700" name="Image 5" descr="image0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3071813"/>
            <a:ext cx="7500938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25" y="571500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44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Incidence cumulée :</a:t>
            </a:r>
          </a:p>
        </p:txBody>
      </p:sp>
      <p:sp>
        <p:nvSpPr>
          <p:cNvPr id="30723" name="Espace réservé du contenu 2"/>
          <p:cNvSpPr>
            <a:spLocks noGrp="1"/>
          </p:cNvSpPr>
          <p:nvPr>
            <p:ph idx="1"/>
          </p:nvPr>
        </p:nvSpPr>
        <p:spPr>
          <a:xfrm>
            <a:off x="285750" y="1524000"/>
            <a:ext cx="885825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b="1" smtClean="0">
                <a:solidFill>
                  <a:srgbClr val="050607"/>
                </a:solidFill>
              </a:rPr>
              <a:t>• Population fixe pendant une période donnée ou nombre de </a:t>
            </a:r>
          </a:p>
          <a:p>
            <a:pPr>
              <a:buFont typeface="Wingdings" pitchFamily="2" charset="2"/>
              <a:buNone/>
            </a:pPr>
            <a:r>
              <a:rPr lang="fr-FR" b="1" smtClean="0">
                <a:solidFill>
                  <a:srgbClr val="050607"/>
                </a:solidFill>
              </a:rPr>
              <a:t>sujets au début et à la fin de la période connus: moyenne</a:t>
            </a:r>
          </a:p>
          <a:p>
            <a:pPr>
              <a:buFont typeface="Wingdings" pitchFamily="2" charset="2"/>
              <a:buNone/>
            </a:pPr>
            <a:endParaRPr lang="fr-FR" b="1" smtClean="0">
              <a:solidFill>
                <a:srgbClr val="050607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fr-FR" b="1" smtClean="0">
                <a:solidFill>
                  <a:srgbClr val="050607"/>
                </a:solidFill>
              </a:rPr>
              <a:t>         </a:t>
            </a:r>
            <a:r>
              <a:rPr lang="fr-FR" sz="1600" b="1" smtClean="0">
                <a:solidFill>
                  <a:srgbClr val="FF0000"/>
                </a:solidFill>
              </a:rPr>
              <a:t>Nombre de nouveaux cas pendant une période donnée </a:t>
            </a:r>
          </a:p>
          <a:p>
            <a:pPr>
              <a:buFont typeface="Wingdings" pitchFamily="2" charset="2"/>
              <a:buNone/>
            </a:pPr>
            <a:r>
              <a:rPr lang="fr-FR" sz="1600" b="1" smtClean="0">
                <a:solidFill>
                  <a:srgbClr val="FF0000"/>
                </a:solidFill>
              </a:rPr>
              <a:t>   population exposée au risque de la maladie pendant cette même  période</a:t>
            </a:r>
          </a:p>
          <a:p>
            <a:pPr>
              <a:buFont typeface="Wingdings" pitchFamily="2" charset="2"/>
              <a:buNone/>
            </a:pPr>
            <a:r>
              <a:rPr lang="fr-FR" b="1" smtClean="0">
                <a:solidFill>
                  <a:srgbClr val="050607"/>
                </a:solidFill>
              </a:rPr>
              <a:t>• C’est un taux: probabilité de développer la maladie = risque</a:t>
            </a:r>
          </a:p>
          <a:p>
            <a:pPr>
              <a:buFont typeface="Wingdings" pitchFamily="2" charset="2"/>
              <a:buNone/>
            </a:pPr>
            <a:r>
              <a:rPr lang="fr-FR" b="1" smtClean="0">
                <a:solidFill>
                  <a:srgbClr val="050607"/>
                </a:solidFill>
              </a:rPr>
              <a:t>• </a:t>
            </a:r>
            <a:r>
              <a:rPr lang="fr-FR" b="1" i="1" smtClean="0">
                <a:solidFill>
                  <a:srgbClr val="3333FF"/>
                </a:solidFill>
              </a:rPr>
              <a:t>Exemple</a:t>
            </a:r>
            <a:r>
              <a:rPr lang="fr-FR" b="1" i="1" smtClean="0">
                <a:solidFill>
                  <a:srgbClr val="050607"/>
                </a:solidFill>
              </a:rPr>
              <a:t>: en 1994, au Kenya, sur 29 300 000 habitants, </a:t>
            </a:r>
          </a:p>
          <a:p>
            <a:pPr>
              <a:buFont typeface="Wingdings" pitchFamily="2" charset="2"/>
              <a:buNone/>
            </a:pPr>
            <a:r>
              <a:rPr lang="fr-FR" b="1" i="1" smtClean="0">
                <a:solidFill>
                  <a:srgbClr val="050607"/>
                </a:solidFill>
              </a:rPr>
              <a:t>6 100000 nouveaux cas de paludisme : 6,1/29,3=20,8 cas pour 100 habitants</a:t>
            </a:r>
            <a:endParaRPr lang="fr-FR" b="1" smtClean="0">
              <a:solidFill>
                <a:srgbClr val="050607"/>
              </a:solidFill>
            </a:endParaRPr>
          </a:p>
        </p:txBody>
      </p:sp>
      <p:cxnSp>
        <p:nvCxnSpPr>
          <p:cNvPr id="33796" name="Connecteur droit 4"/>
          <p:cNvCxnSpPr>
            <a:cxnSpLocks noChangeShapeType="1"/>
          </p:cNvCxnSpPr>
          <p:nvPr/>
        </p:nvCxnSpPr>
        <p:spPr bwMode="auto">
          <a:xfrm>
            <a:off x="428625" y="3500438"/>
            <a:ext cx="6786563" cy="15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25" y="500063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54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Taux d’attaque:</a:t>
            </a:r>
            <a:endParaRPr lang="fr-FR" sz="6600" dirty="0"/>
          </a:p>
        </p:txBody>
      </p:sp>
      <p:sp>
        <p:nvSpPr>
          <p:cNvPr id="31747" name="Espace réservé du contenu 2"/>
          <p:cNvSpPr>
            <a:spLocks noGrp="1"/>
          </p:cNvSpPr>
          <p:nvPr>
            <p:ph idx="1"/>
          </p:nvPr>
        </p:nvSpPr>
        <p:spPr>
          <a:xfrm>
            <a:off x="857250" y="1524000"/>
            <a:ext cx="8072438" cy="32623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• 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Taux d’incidence cumulée lorsque la population n’est 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exposée que pendant un temps limité (</a:t>
            </a:r>
            <a:r>
              <a:rPr lang="fr-FR" b="1" smtClean="0">
                <a:solidFill>
                  <a:srgbClr val="050607"/>
                </a:solidFill>
                <a:latin typeface="Arial Black" pitchFamily="34" charset="0"/>
              </a:rPr>
              <a:t>épidémies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</a:t>
            </a:r>
            <a:r>
              <a:rPr lang="fr-FR" i="1" smtClean="0">
                <a:solidFill>
                  <a:srgbClr val="3333FF"/>
                </a:solidFill>
                <a:latin typeface="Arial Black" pitchFamily="34" charset="0"/>
              </a:rPr>
              <a:t>Exemple</a:t>
            </a:r>
            <a:r>
              <a:rPr lang="fr-FR" i="1" smtClean="0">
                <a:solidFill>
                  <a:srgbClr val="050607"/>
                </a:solidFill>
                <a:latin typeface="Arial Black" pitchFamily="34" charset="0"/>
              </a:rPr>
              <a:t> : dans une région donnée, 21 diarrhées aiguës entre le 13 et le 15 août 2008 parmi 300 enfants  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 </a:t>
            </a:r>
            <a:r>
              <a:rPr lang="fr-FR" i="1" smtClean="0">
                <a:solidFill>
                  <a:srgbClr val="050607"/>
                </a:solidFill>
                <a:latin typeface="Arial Black" pitchFamily="34" charset="0"/>
              </a:rPr>
              <a:t>21 / 300 = 7%</a:t>
            </a:r>
            <a:endParaRPr lang="fr-FR" smtClean="0">
              <a:solidFill>
                <a:srgbClr val="050607"/>
              </a:solidFill>
              <a:latin typeface="Arial Black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3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Densité d’incidence</a:t>
            </a:r>
          </a:p>
        </p:txBody>
      </p:sp>
      <p:sp>
        <p:nvSpPr>
          <p:cNvPr id="32771" name="Espace réservé du contenu 2"/>
          <p:cNvSpPr>
            <a:spLocks noGrp="1"/>
          </p:cNvSpPr>
          <p:nvPr>
            <p:ph idx="1"/>
          </p:nvPr>
        </p:nvSpPr>
        <p:spPr>
          <a:xfrm>
            <a:off x="928688" y="1143000"/>
            <a:ext cx="8215312" cy="5029200"/>
          </a:xfrm>
        </p:spPr>
        <p:txBody>
          <a:bodyPr/>
          <a:lstStyle/>
          <a:p>
            <a:r>
              <a:rPr lang="fr-FR" sz="1800" b="1" smtClean="0">
                <a:solidFill>
                  <a:srgbClr val="050607"/>
                </a:solidFill>
                <a:latin typeface="Arial Black" pitchFamily="34" charset="0"/>
              </a:rPr>
              <a:t>Le rapport entre l’incidence et l’effectif moyen des </a:t>
            </a:r>
          </a:p>
          <a:p>
            <a:pPr>
              <a:buFont typeface="Wingdings" pitchFamily="2" charset="2"/>
              <a:buNone/>
            </a:pPr>
            <a:r>
              <a:rPr lang="fr-FR" sz="1800" b="1" smtClean="0">
                <a:solidFill>
                  <a:srgbClr val="050607"/>
                </a:solidFill>
                <a:latin typeface="Arial Black" pitchFamily="34" charset="0"/>
              </a:rPr>
              <a:t>personnes susceptibles d’être atteintes par ce problème de</a:t>
            </a:r>
          </a:p>
          <a:p>
            <a:pPr>
              <a:buFont typeface="Wingdings" pitchFamily="2" charset="2"/>
              <a:buNone/>
            </a:pPr>
            <a:r>
              <a:rPr lang="fr-FR" sz="1800" b="1" smtClean="0">
                <a:solidFill>
                  <a:srgbClr val="050607"/>
                </a:solidFill>
                <a:latin typeface="Arial Black" pitchFamily="34" charset="0"/>
              </a:rPr>
              <a:t>santé multiplié par la durée de cette période.</a:t>
            </a:r>
          </a:p>
          <a:p>
            <a:pPr>
              <a:buFont typeface="Wingdings" pitchFamily="2" charset="2"/>
              <a:buNone/>
            </a:pPr>
            <a:r>
              <a:rPr lang="fr-FR" sz="1800" b="1" smtClean="0">
                <a:solidFill>
                  <a:srgbClr val="050607"/>
                </a:solidFill>
                <a:latin typeface="Arial Black" pitchFamily="34" charset="0"/>
              </a:rPr>
              <a:t>Le résultat s’exprime en nombre de nouveaux cas par personnes-temps.</a:t>
            </a:r>
          </a:p>
          <a:p>
            <a:pPr algn="ctr">
              <a:buFont typeface="Wingdings" pitchFamily="2" charset="2"/>
              <a:buNone/>
            </a:pPr>
            <a:r>
              <a:rPr lang="fr-FR" sz="1800" b="1" smtClean="0">
                <a:solidFill>
                  <a:srgbClr val="FF0000"/>
                </a:solidFill>
                <a:latin typeface="Arial Black" pitchFamily="34" charset="0"/>
              </a:rPr>
              <a:t>Nombre de nouveaux cas </a:t>
            </a:r>
          </a:p>
          <a:p>
            <a:pPr algn="ctr">
              <a:buFont typeface="Wingdings" pitchFamily="2" charset="2"/>
              <a:buNone/>
            </a:pPr>
            <a:r>
              <a:rPr lang="fr-FR" sz="1800" b="1" smtClean="0">
                <a:solidFill>
                  <a:srgbClr val="FF0000"/>
                </a:solidFill>
                <a:latin typeface="Arial Black" pitchFamily="34" charset="0"/>
              </a:rPr>
              <a:t>population exposée au risque *  temps</a:t>
            </a:r>
          </a:p>
          <a:p>
            <a:pPr>
              <a:buFont typeface="Wingdings" pitchFamily="2" charset="2"/>
              <a:buNone/>
            </a:pPr>
            <a:r>
              <a:rPr lang="fr-FR" sz="1800" b="1" smtClean="0">
                <a:solidFill>
                  <a:srgbClr val="050607"/>
                </a:solidFill>
                <a:latin typeface="Arial Black" pitchFamily="34" charset="0"/>
              </a:rPr>
              <a:t>• Dénominateur = personnes temps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• </a:t>
            </a:r>
            <a:r>
              <a:rPr lang="fr-FR" sz="2000" b="1" i="1" smtClean="0">
                <a:solidFill>
                  <a:srgbClr val="3333FF"/>
                </a:solidFill>
                <a:latin typeface="Arial Black" pitchFamily="34" charset="0"/>
              </a:rPr>
              <a:t>Exemple </a:t>
            </a:r>
            <a:r>
              <a:rPr lang="fr-FR" sz="2000" i="1" smtClean="0">
                <a:solidFill>
                  <a:srgbClr val="050607"/>
                </a:solidFill>
                <a:latin typeface="Arial Black" pitchFamily="34" charset="0"/>
              </a:rPr>
              <a:t>:   </a:t>
            </a:r>
            <a:r>
              <a:rPr lang="fr-FR" sz="2000" b="1" i="1" smtClean="0">
                <a:solidFill>
                  <a:srgbClr val="050607"/>
                </a:solidFill>
                <a:latin typeface="Arial Black" pitchFamily="34" charset="0"/>
              </a:rPr>
              <a:t>500 DC sur 1000 patients suivis 1 an :</a:t>
            </a:r>
          </a:p>
          <a:p>
            <a:pPr>
              <a:buFont typeface="Wingdings" pitchFamily="2" charset="2"/>
              <a:buNone/>
            </a:pPr>
            <a:r>
              <a:rPr lang="fr-FR" sz="2000" b="1" i="1" smtClean="0">
                <a:solidFill>
                  <a:srgbClr val="050607"/>
                </a:solidFill>
                <a:latin typeface="Arial Black" pitchFamily="34" charset="0"/>
              </a:rPr>
              <a:t>500/1000*1 an = 0,5 cas /1000 PA </a:t>
            </a:r>
          </a:p>
          <a:p>
            <a:pPr>
              <a:buFont typeface="Wingdings" pitchFamily="2" charset="2"/>
              <a:buNone/>
            </a:pPr>
            <a:r>
              <a:rPr lang="fr-FR" sz="2000" b="1" i="1" smtClean="0">
                <a:solidFill>
                  <a:srgbClr val="050607"/>
                </a:solidFill>
                <a:latin typeface="Arial Black" pitchFamily="34" charset="0"/>
              </a:rPr>
              <a:t>ou 500/1000*365j =1,4 cas /1000 PJ</a:t>
            </a:r>
            <a:endParaRPr lang="fr-FR" sz="2400" b="1" smtClean="0">
              <a:solidFill>
                <a:srgbClr val="050607"/>
              </a:solidFill>
              <a:latin typeface="Arial Black" pitchFamily="34" charset="0"/>
            </a:endParaRPr>
          </a:p>
        </p:txBody>
      </p:sp>
      <p:cxnSp>
        <p:nvCxnSpPr>
          <p:cNvPr id="35844" name="Connecteur droit 4"/>
          <p:cNvCxnSpPr>
            <a:cxnSpLocks noChangeShapeType="1"/>
          </p:cNvCxnSpPr>
          <p:nvPr/>
        </p:nvCxnSpPr>
        <p:spPr bwMode="auto">
          <a:xfrm>
            <a:off x="2286000" y="3429000"/>
            <a:ext cx="5000625" cy="1588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u contenu 2"/>
          <p:cNvSpPr>
            <a:spLocks noGrp="1"/>
          </p:cNvSpPr>
          <p:nvPr>
            <p:ph idx="1"/>
          </p:nvPr>
        </p:nvSpPr>
        <p:spPr>
          <a:xfrm>
            <a:off x="857250" y="928688"/>
            <a:ext cx="7905750" cy="42148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3200" smtClean="0">
                <a:solidFill>
                  <a:srgbClr val="3333FF"/>
                </a:solidFill>
                <a:latin typeface="Arial Black" pitchFamily="34" charset="0"/>
              </a:rPr>
              <a:t>Exemple </a:t>
            </a:r>
            <a:r>
              <a:rPr lang="fr-FR" sz="3200" smtClean="0">
                <a:solidFill>
                  <a:srgbClr val="050607"/>
                </a:solidFill>
                <a:latin typeface="Arial Black" pitchFamily="34" charset="0"/>
              </a:rPr>
              <a:t>: l’incidence estimée des </a:t>
            </a:r>
            <a:r>
              <a:rPr lang="fr-FR" sz="3200" smtClean="0">
                <a:solidFill>
                  <a:srgbClr val="FF0000"/>
                </a:solidFill>
                <a:latin typeface="Arial Black" pitchFamily="34" charset="0"/>
              </a:rPr>
              <a:t>bactériémies nosocomiales </a:t>
            </a:r>
            <a:r>
              <a:rPr lang="fr-FR" sz="3200" smtClean="0">
                <a:solidFill>
                  <a:srgbClr val="050607"/>
                </a:solidFill>
                <a:latin typeface="Arial Black" pitchFamily="34" charset="0"/>
              </a:rPr>
              <a:t>est de 0,05 cas à 0,13 cas/1 000 patients-jours. Un patient exposé pendant 7 jours par exemple compte pour 7 patients-jours, ce qui est équivalent à 7 patients exposés pendant 1 jour.</a:t>
            </a:r>
          </a:p>
          <a:p>
            <a:pPr>
              <a:buFont typeface="Wingdings" pitchFamily="2" charset="2"/>
              <a:buNone/>
            </a:pPr>
            <a:endParaRPr lang="fr-FR" smtClean="0">
              <a:solidFill>
                <a:srgbClr val="050607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428625"/>
            <a:ext cx="7905750" cy="838200"/>
          </a:xfrm>
        </p:spPr>
        <p:txBody>
          <a:bodyPr/>
          <a:lstStyle/>
          <a:p>
            <a:pPr>
              <a:defRPr/>
            </a:pPr>
            <a:r>
              <a:rPr lang="fr-FR" sz="30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Plan </a:t>
            </a:r>
            <a:r>
              <a:rPr lang="fr-FR" sz="3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du cours</a:t>
            </a:r>
            <a:endParaRPr lang="fr-FR" sz="3000" kern="1200" cap="small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rbel" pitchFamily="34" charset="0"/>
              <a:ea typeface="ＭＳ Ｐゴシック" pitchFamily="1" charset="-128"/>
              <a:cs typeface="+mn-cs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214438"/>
            <a:ext cx="7997825" cy="46434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I.- Introduction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II.- Intérêt des indicateurs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III.- Indicateurs de morbidité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      III.1.- Prévalence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      III.2.- Incidence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IV.- Indicateurs de mortalité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      IV.1.- Mortalité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      IV.2.- Létalité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      IV.3.- Mortalité proportionnelle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      IV.4.- Autres expressions de la mortalité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V.- Indicateurs démographiques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      V.1.- Natalité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      V.2.- Fécondité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      V.3.- Accroissement naturel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      V.4.- Espérance de vie à la naissance</a:t>
            </a:r>
          </a:p>
          <a:p>
            <a:pPr>
              <a:buFont typeface="Wingdings" pitchFamily="2" charset="2"/>
              <a:buNone/>
            </a:pPr>
            <a:r>
              <a:rPr lang="fr-FR" sz="1200" smtClean="0">
                <a:solidFill>
                  <a:srgbClr val="050607"/>
                </a:solidFill>
                <a:latin typeface="Arial Black" pitchFamily="34" charset="0"/>
              </a:rPr>
              <a:t>      V.5- Pyramides des âges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042988" y="1557338"/>
            <a:ext cx="7635875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x-none" sz="32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Relation entre incidence </a:t>
            </a:r>
            <a:r>
              <a:rPr lang="x-none" sz="3200" kern="1200" cap="small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et prévalence</a:t>
            </a:r>
            <a:r>
              <a:rPr lang="fr-FR" sz="32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 :</a:t>
            </a:r>
            <a:endParaRPr lang="fr-FR" sz="4000" dirty="0"/>
          </a:p>
        </p:txBody>
      </p:sp>
      <p:sp>
        <p:nvSpPr>
          <p:cNvPr id="34819" name="Espace réservé du contenu 2"/>
          <p:cNvSpPr>
            <a:spLocks noGrp="1"/>
          </p:cNvSpPr>
          <p:nvPr>
            <p:ph idx="1"/>
          </p:nvPr>
        </p:nvSpPr>
        <p:spPr>
          <a:xfrm>
            <a:off x="1000125" y="1071563"/>
            <a:ext cx="7858125" cy="5072062"/>
          </a:xfrm>
        </p:spPr>
        <p:txBody>
          <a:bodyPr/>
          <a:lstStyle/>
          <a:p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La </a:t>
            </a:r>
            <a:r>
              <a:rPr lang="fr-FR" sz="2000" b="1" smtClean="0">
                <a:solidFill>
                  <a:srgbClr val="050607"/>
                </a:solidFill>
                <a:latin typeface="Arial Black" pitchFamily="34" charset="0"/>
              </a:rPr>
              <a:t>prévalence</a:t>
            </a: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 est fonction de la </a:t>
            </a:r>
            <a:r>
              <a:rPr lang="fr-FR" sz="2000" b="1" i="1" smtClean="0">
                <a:solidFill>
                  <a:srgbClr val="050607"/>
                </a:solidFill>
                <a:latin typeface="Arial Black" pitchFamily="34" charset="0"/>
              </a:rPr>
              <a:t>durée </a:t>
            </a:r>
            <a:r>
              <a:rPr lang="fr-FR" sz="2000" i="1" smtClean="0">
                <a:solidFill>
                  <a:srgbClr val="050607"/>
                </a:solidFill>
                <a:latin typeface="Arial Black" pitchFamily="34" charset="0"/>
              </a:rPr>
              <a:t>de la maladie</a:t>
            </a:r>
            <a:endParaRPr lang="fr-FR" sz="2000" smtClean="0">
              <a:solidFill>
                <a:srgbClr val="050607"/>
              </a:solidFill>
              <a:latin typeface="Arial Black" pitchFamily="34" charset="0"/>
            </a:endParaRPr>
          </a:p>
          <a:p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La prévalence est aussi fonction de </a:t>
            </a:r>
            <a:r>
              <a:rPr lang="fr-FR" sz="2000" b="1" i="1" smtClean="0">
                <a:solidFill>
                  <a:srgbClr val="050607"/>
                </a:solidFill>
                <a:latin typeface="Arial Black" pitchFamily="34" charset="0"/>
              </a:rPr>
              <a:t>l'incidence</a:t>
            </a: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  de cette maladie.</a:t>
            </a:r>
          </a:p>
          <a:p>
            <a:r>
              <a:rPr lang="fr-FR" sz="2000" b="1" smtClean="0">
                <a:solidFill>
                  <a:srgbClr val="050607"/>
                </a:solidFill>
                <a:latin typeface="Arial Black" pitchFamily="34" charset="0"/>
              </a:rPr>
              <a:t>Prévalence = Taux d'incidence  </a:t>
            </a:r>
            <a:r>
              <a:rPr lang="fr-FR" sz="3200" b="1" smtClean="0">
                <a:solidFill>
                  <a:srgbClr val="FF0000"/>
                </a:solidFill>
                <a:latin typeface="Arial Black" pitchFamily="34" charset="0"/>
              </a:rPr>
              <a:t>x</a:t>
            </a:r>
            <a:r>
              <a:rPr lang="fr-FR" sz="2000" b="1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fr-FR" sz="2000" b="1" smtClean="0">
                <a:solidFill>
                  <a:srgbClr val="050607"/>
                </a:solidFill>
                <a:latin typeface="Arial Black" pitchFamily="34" charset="0"/>
              </a:rPr>
              <a:t> durée de la maladie</a:t>
            </a: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                     </a:t>
            </a:r>
            <a:r>
              <a:rPr lang="fr-FR" sz="3200" smtClean="0">
                <a:solidFill>
                  <a:srgbClr val="3333FF"/>
                </a:solidFill>
                <a:latin typeface="Arial Black" pitchFamily="34" charset="0"/>
              </a:rPr>
              <a:t>P = I x D</a:t>
            </a:r>
            <a:endParaRPr lang="fr-FR" sz="2000" smtClean="0">
              <a:solidFill>
                <a:srgbClr val="3333FF"/>
              </a:solidFill>
              <a:latin typeface="Arial Black" pitchFamily="34" charset="0"/>
            </a:endParaRPr>
          </a:p>
          <a:p>
            <a:r>
              <a:rPr lang="fr-FR" sz="2000" u="sng" smtClean="0">
                <a:solidFill>
                  <a:srgbClr val="FF0000"/>
                </a:solidFill>
                <a:latin typeface="Arial Black" pitchFamily="34" charset="0"/>
              </a:rPr>
              <a:t>4 conditions :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-  La population soit </a:t>
            </a:r>
            <a:r>
              <a:rPr lang="fr-FR" sz="2000" b="1" smtClean="0">
                <a:solidFill>
                  <a:srgbClr val="050607"/>
                </a:solidFill>
                <a:latin typeface="Arial Black" pitchFamily="34" charset="0"/>
              </a:rPr>
              <a:t>stable</a:t>
            </a: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,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-  L'incidence instantanée soit </a:t>
            </a:r>
            <a:r>
              <a:rPr lang="fr-FR" sz="2000" b="1" smtClean="0">
                <a:solidFill>
                  <a:srgbClr val="050607"/>
                </a:solidFill>
                <a:latin typeface="Arial Black" pitchFamily="34" charset="0"/>
              </a:rPr>
              <a:t>faible</a:t>
            </a: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,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-  L'incidence instantanée soit </a:t>
            </a:r>
            <a:r>
              <a:rPr lang="fr-FR" sz="2000" b="1" smtClean="0">
                <a:solidFill>
                  <a:srgbClr val="050607"/>
                </a:solidFill>
                <a:latin typeface="Arial Black" pitchFamily="34" charset="0"/>
              </a:rPr>
              <a:t>constante</a:t>
            </a: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,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-  La prévalence soit </a:t>
            </a:r>
            <a:r>
              <a:rPr lang="fr-FR" sz="2000" b="1" smtClean="0">
                <a:solidFill>
                  <a:srgbClr val="050607"/>
                </a:solidFill>
                <a:latin typeface="Arial Black" pitchFamily="34" charset="0"/>
              </a:rPr>
              <a:t>constante</a:t>
            </a:r>
            <a:r>
              <a:rPr lang="fr-FR" sz="2000" smtClean="0">
                <a:solidFill>
                  <a:srgbClr val="050607"/>
                </a:solidFill>
                <a:latin typeface="Arial Black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 </a:t>
            </a:r>
          </a:p>
          <a:p>
            <a:endParaRPr lang="fr-FR" smtClean="0">
              <a:solidFill>
                <a:srgbClr val="050607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42938" y="1600200"/>
            <a:ext cx="8108950" cy="3328988"/>
          </a:xfrm>
        </p:spPr>
        <p:txBody>
          <a:bodyPr/>
          <a:lstStyle/>
          <a:p>
            <a:pPr algn="ctr" eaLnBrk="1" hangingPunct="1">
              <a:defRPr/>
            </a:pPr>
            <a:r>
              <a:rPr lang="fr-FR" sz="72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ＭＳ Ｐゴシック" pitchFamily="1" charset="-128"/>
                <a:cs typeface="+mn-cs"/>
              </a:rPr>
              <a:t>Les indicateurs </a:t>
            </a:r>
            <a:r>
              <a:rPr lang="fr-FR" sz="72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ＭＳ Ｐゴシック" pitchFamily="1" charset="-128"/>
                <a:cs typeface="+mn-cs"/>
              </a:rPr>
              <a:t/>
            </a:r>
            <a:br>
              <a:rPr lang="fr-FR" sz="72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ＭＳ Ｐゴシック" pitchFamily="1" charset="-128"/>
                <a:cs typeface="+mn-cs"/>
              </a:rPr>
            </a:br>
            <a:r>
              <a:rPr lang="fr-FR" sz="72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ＭＳ Ｐゴシック" pitchFamily="1" charset="-128"/>
                <a:cs typeface="+mn-cs"/>
              </a:rPr>
              <a:t>de mortalité. </a:t>
            </a:r>
            <a:endParaRPr lang="fr-FR" sz="7200" kern="1200" cap="small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  <a:ea typeface="ＭＳ Ｐゴシック" pitchFamily="1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1563" y="285750"/>
            <a:ext cx="7729537" cy="838200"/>
          </a:xfrm>
        </p:spPr>
        <p:txBody>
          <a:bodyPr/>
          <a:lstStyle/>
          <a:p>
            <a:pPr>
              <a:defRPr/>
            </a:pPr>
            <a:r>
              <a:rPr lang="x-none" sz="4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Taux brut de mortalité </a:t>
            </a:r>
            <a:r>
              <a:rPr lang="x-none" sz="4000" kern="1200" cap="small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(TBM</a:t>
            </a:r>
            <a:r>
              <a:rPr lang="fr-FR" sz="4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):</a:t>
            </a:r>
            <a:endParaRPr lang="fr-FR" sz="4800" dirty="0"/>
          </a:p>
        </p:txBody>
      </p:sp>
      <p:sp>
        <p:nvSpPr>
          <p:cNvPr id="36867" name="Espace réservé du contenu 2"/>
          <p:cNvSpPr>
            <a:spLocks noGrp="1"/>
          </p:cNvSpPr>
          <p:nvPr>
            <p:ph idx="1"/>
          </p:nvPr>
        </p:nvSpPr>
        <p:spPr>
          <a:xfrm>
            <a:off x="857250" y="1143000"/>
            <a:ext cx="8072438" cy="5029200"/>
          </a:xfrm>
        </p:spPr>
        <p:txBody>
          <a:bodyPr/>
          <a:lstStyle/>
          <a:p>
            <a:r>
              <a:rPr lang="fr-FR" b="1" smtClean="0">
                <a:solidFill>
                  <a:srgbClr val="050607"/>
                </a:solidFill>
              </a:rPr>
              <a:t>appelé taux général de mortalité. </a:t>
            </a:r>
          </a:p>
          <a:p>
            <a:r>
              <a:rPr lang="fr-FR" b="1" smtClean="0">
                <a:solidFill>
                  <a:srgbClr val="050607"/>
                </a:solidFill>
              </a:rPr>
              <a:t>Sa définition est celle du taux d'incidence avec l'événement "mort".</a:t>
            </a:r>
          </a:p>
          <a:p>
            <a:r>
              <a:rPr lang="fr-FR" b="1" smtClean="0">
                <a:solidFill>
                  <a:srgbClr val="050607"/>
                </a:solidFill>
              </a:rPr>
              <a:t> C'est le rapport du nombre total (d) de décès survenues pendant la période considérée sur l'effectif n de la population à risque de décès pendant cette même période quelle qu’en soit la cause. </a:t>
            </a:r>
          </a:p>
          <a:p>
            <a:endParaRPr lang="fr-FR" smtClean="0">
              <a:solidFill>
                <a:srgbClr val="050607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           </a:t>
            </a:r>
            <a:r>
              <a:rPr lang="fr-FR" sz="2000" b="1" smtClean="0">
                <a:solidFill>
                  <a:srgbClr val="050607"/>
                </a:solidFill>
              </a:rPr>
              <a:t>Nombre total de décès toutes causes survenus dans une    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b="1" smtClean="0">
                <a:solidFill>
                  <a:srgbClr val="050607"/>
                </a:solidFill>
              </a:rPr>
              <a:t>                région donnée au cours d’une période déterminée.</a:t>
            </a:r>
          </a:p>
          <a:p>
            <a:pPr>
              <a:buFont typeface="Wingdings" pitchFamily="2" charset="2"/>
              <a:buNone/>
            </a:pPr>
            <a:r>
              <a:rPr lang="fr-FR" sz="2000" b="1" smtClean="0">
                <a:solidFill>
                  <a:srgbClr val="050607"/>
                </a:solidFill>
              </a:rPr>
              <a:t>TBM=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       </a:t>
            </a:r>
            <a:r>
              <a:rPr lang="fr-FR" sz="2000" b="1" smtClean="0">
                <a:solidFill>
                  <a:srgbClr val="050607"/>
                </a:solidFill>
              </a:rPr>
              <a:t>Population exposée totale estimative de la même région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b="1" smtClean="0">
                <a:solidFill>
                  <a:srgbClr val="050607"/>
                </a:solidFill>
              </a:rPr>
              <a:t>                                 pendant la même période.</a:t>
            </a:r>
          </a:p>
          <a:p>
            <a:endParaRPr lang="fr-FR" smtClean="0">
              <a:solidFill>
                <a:srgbClr val="050607"/>
              </a:solidFill>
            </a:endParaRPr>
          </a:p>
        </p:txBody>
      </p:sp>
      <p:cxnSp>
        <p:nvCxnSpPr>
          <p:cNvPr id="39940" name="Connecteur droit 4"/>
          <p:cNvCxnSpPr>
            <a:cxnSpLocks noChangeShapeType="1"/>
          </p:cNvCxnSpPr>
          <p:nvPr/>
        </p:nvCxnSpPr>
        <p:spPr bwMode="auto">
          <a:xfrm>
            <a:off x="1928813" y="5324475"/>
            <a:ext cx="6786562" cy="1588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</a:rPr>
              <a:t>Le taux de mortalité spécifique </a:t>
            </a:r>
            <a:endParaRPr lang="fr-FR" dirty="0"/>
          </a:p>
        </p:txBody>
      </p:sp>
      <p:sp>
        <p:nvSpPr>
          <p:cNvPr id="3789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>
                <a:solidFill>
                  <a:srgbClr val="050607"/>
                </a:solidFill>
              </a:rPr>
              <a:t>soit de la population à risque ( taux spécifique par âge, par sexe...) </a:t>
            </a:r>
          </a:p>
          <a:p>
            <a:r>
              <a:rPr lang="fr-FR" smtClean="0">
                <a:solidFill>
                  <a:srgbClr val="050607"/>
                </a:solidFill>
              </a:rPr>
              <a:t>soit d'un type particulier de mortalité (par cancer, par accident...)</a:t>
            </a:r>
          </a:p>
          <a:p>
            <a:r>
              <a:rPr lang="fr-FR" smtClean="0">
                <a:solidFill>
                  <a:srgbClr val="050607"/>
                </a:solidFill>
              </a:rPr>
              <a:t>soit des deux (taux de mortalité masculine par cancer du poumon...).</a:t>
            </a:r>
          </a:p>
          <a:p>
            <a:pPr>
              <a:buFont typeface="Wingdings" pitchFamily="2" charset="2"/>
              <a:buNone/>
            </a:pPr>
            <a:endParaRPr lang="fr-FR" smtClean="0">
              <a:solidFill>
                <a:srgbClr val="050607"/>
              </a:solidFill>
            </a:endParaRPr>
          </a:p>
          <a:p>
            <a:r>
              <a:rPr lang="fr-FR" b="1" smtClean="0">
                <a:solidFill>
                  <a:srgbClr val="050607"/>
                </a:solidFill>
              </a:rPr>
              <a:t>Exemple </a:t>
            </a:r>
            <a:r>
              <a:rPr lang="fr-FR" smtClean="0">
                <a:solidFill>
                  <a:srgbClr val="050607"/>
                </a:solidFill>
              </a:rPr>
              <a:t>: En 1985, on a enregistré en Algérie 4134 décès par accident de la route.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      Le taux de mortalité spécifique correspondant est de 4134/22 083 350= 18,7 pour 100000</a:t>
            </a:r>
          </a:p>
          <a:p>
            <a:endParaRPr lang="fr-FR" smtClean="0">
              <a:solidFill>
                <a:srgbClr val="050607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8243887" cy="1125538"/>
          </a:xfrm>
        </p:spPr>
        <p:txBody>
          <a:bodyPr/>
          <a:lstStyle/>
          <a:p>
            <a:pPr eaLnBrk="1" hangingPunct="1">
              <a:defRPr/>
            </a:pPr>
            <a:r>
              <a:rPr lang="fr-FR" sz="44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Les indicateurs de mortalité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125538"/>
            <a:ext cx="8172450" cy="57324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2400" u="sng" smtClean="0">
                <a:solidFill>
                  <a:srgbClr val="0000CC"/>
                </a:solidFill>
              </a:rPr>
              <a:t>Exercice: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    En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0B0F0"/>
                </a:solidFill>
              </a:rPr>
              <a:t>2005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50607"/>
                </a:solidFill>
              </a:rPr>
              <a:t>nous avons enregistré </a:t>
            </a:r>
            <a:r>
              <a:rPr lang="fr-FR" sz="2400" smtClean="0">
                <a:solidFill>
                  <a:srgbClr val="FF6600"/>
                </a:solidFill>
              </a:rPr>
              <a:t>85 cas de tuberculose </a:t>
            </a:r>
            <a:r>
              <a:rPr lang="fr-FR" sz="2400" smtClean="0">
                <a:solidFill>
                  <a:srgbClr val="050607"/>
                </a:solidFill>
              </a:rPr>
              <a:t>dans la commune d</a:t>
            </a:r>
            <a:r>
              <a:rPr lang="fr-FR" sz="2400" smtClean="0"/>
              <a:t>’</a:t>
            </a:r>
            <a:r>
              <a:rPr lang="fr-FR" sz="2400" smtClean="0">
                <a:solidFill>
                  <a:srgbClr val="00B0F0"/>
                </a:solidFill>
              </a:rPr>
              <a:t>Oran</a:t>
            </a:r>
            <a:r>
              <a:rPr lang="fr-FR" sz="2400" smtClean="0"/>
              <a:t>,</a:t>
            </a:r>
            <a:r>
              <a:rPr lang="fr-FR" sz="2400" smtClean="0">
                <a:solidFill>
                  <a:srgbClr val="FF6600"/>
                </a:solidFill>
              </a:rPr>
              <a:t>07</a:t>
            </a:r>
            <a:r>
              <a:rPr lang="fr-FR" sz="2400" smtClean="0">
                <a:solidFill>
                  <a:srgbClr val="050607"/>
                </a:solidFill>
              </a:rPr>
              <a:t>cas ont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FF6600"/>
                </a:solidFill>
              </a:rPr>
              <a:t>décédé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50607"/>
                </a:solidFill>
              </a:rPr>
              <a:t>suite à cette affection .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    Le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FF6600"/>
                </a:solidFill>
              </a:rPr>
              <a:t>nombre de décès </a:t>
            </a:r>
            <a:r>
              <a:rPr lang="fr-FR" sz="2400" smtClean="0">
                <a:solidFill>
                  <a:srgbClr val="050607"/>
                </a:solidFill>
              </a:rPr>
              <a:t>enregistrés la même année était </a:t>
            </a:r>
            <a:r>
              <a:rPr lang="fr-FR" sz="2400" smtClean="0">
                <a:solidFill>
                  <a:srgbClr val="FF6600"/>
                </a:solidFill>
              </a:rPr>
              <a:t>3200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50607"/>
                </a:solidFill>
              </a:rPr>
              <a:t>décès et la </a:t>
            </a:r>
            <a:r>
              <a:rPr lang="fr-FR" sz="2400" smtClean="0">
                <a:solidFill>
                  <a:srgbClr val="FF6600"/>
                </a:solidFill>
              </a:rPr>
              <a:t>population moyenne de référence </a:t>
            </a:r>
            <a:r>
              <a:rPr lang="fr-FR" sz="2400" smtClean="0">
                <a:solidFill>
                  <a:srgbClr val="050607"/>
                </a:solidFill>
              </a:rPr>
              <a:t>était de </a:t>
            </a:r>
            <a:r>
              <a:rPr lang="fr-FR" sz="2400" smtClean="0">
                <a:solidFill>
                  <a:srgbClr val="FF6600"/>
                </a:solidFill>
              </a:rPr>
              <a:t>590800</a:t>
            </a:r>
            <a:r>
              <a:rPr lang="fr-FR" sz="2400" smtClean="0"/>
              <a:t> .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1-Calculez la mortalité spécifique liée à la tuberculose .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2-Calculez la proportion des cas de tuberculose à issue fatale .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3-Calculez la proportion des décès causés par la tuberculose .</a:t>
            </a:r>
            <a:endParaRPr lang="fr-FR" sz="2400" u="sng" smtClean="0">
              <a:solidFill>
                <a:srgbClr val="050607"/>
              </a:solidFill>
            </a:endParaRPr>
          </a:p>
          <a:p>
            <a:pPr eaLnBrk="1" hangingPunct="1">
              <a:buFontTx/>
              <a:buNone/>
            </a:pPr>
            <a:endParaRPr lang="fr-FR" sz="240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6013" y="0"/>
            <a:ext cx="8027987" cy="981075"/>
          </a:xfrm>
        </p:spPr>
        <p:txBody>
          <a:bodyPr/>
          <a:lstStyle/>
          <a:p>
            <a:pPr>
              <a:defRPr/>
            </a:pPr>
            <a:r>
              <a:rPr lang="fr-FR" sz="44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Le taux de mortalité spécifique </a:t>
            </a:r>
          </a:p>
        </p:txBody>
      </p:sp>
      <p:sp>
        <p:nvSpPr>
          <p:cNvPr id="39939" name="Espace réservé du contenu 2"/>
          <p:cNvSpPr>
            <a:spLocks noGrp="1"/>
          </p:cNvSpPr>
          <p:nvPr>
            <p:ph idx="1"/>
          </p:nvPr>
        </p:nvSpPr>
        <p:spPr>
          <a:xfrm>
            <a:off x="611188" y="1524000"/>
            <a:ext cx="8424862" cy="4648200"/>
          </a:xfrm>
        </p:spPr>
        <p:txBody>
          <a:bodyPr/>
          <a:lstStyle/>
          <a:p>
            <a:pPr>
              <a:buFontTx/>
              <a:buNone/>
            </a:pPr>
            <a:r>
              <a:rPr lang="fr-FR" smtClean="0">
                <a:solidFill>
                  <a:srgbClr val="FF6600"/>
                </a:solidFill>
              </a:rPr>
              <a:t>     </a:t>
            </a:r>
            <a:r>
              <a:rPr lang="fr-FR" sz="2400" smtClean="0">
                <a:solidFill>
                  <a:srgbClr val="0000CC"/>
                </a:solidFill>
              </a:rPr>
              <a:t>Le taux de mortalité spécifique =</a:t>
            </a:r>
          </a:p>
          <a:p>
            <a:pPr algn="ctr">
              <a:buFontTx/>
              <a:buNone/>
            </a:pPr>
            <a:r>
              <a:rPr lang="fr-FR" sz="2600" smtClean="0"/>
              <a:t>    </a:t>
            </a:r>
            <a:r>
              <a:rPr lang="fr-FR" sz="2600" smtClean="0">
                <a:solidFill>
                  <a:srgbClr val="050607"/>
                </a:solidFill>
              </a:rPr>
              <a:t>Nombre de décès causés par une affection donnée</a:t>
            </a:r>
          </a:p>
          <a:p>
            <a:pPr algn="ctr">
              <a:buFontTx/>
              <a:buNone/>
            </a:pPr>
            <a:r>
              <a:rPr lang="fr-FR" sz="2600" smtClean="0"/>
              <a:t>               </a:t>
            </a:r>
            <a:r>
              <a:rPr lang="fr-FR" sz="2600" smtClean="0">
                <a:solidFill>
                  <a:srgbClr val="050607"/>
                </a:solidFill>
              </a:rPr>
              <a:t>Population moyenne de référence </a:t>
            </a:r>
          </a:p>
          <a:p>
            <a:pPr>
              <a:buFontTx/>
              <a:buNone/>
            </a:pPr>
            <a:endParaRPr lang="fr-FR" sz="2600" u="sng" smtClean="0"/>
          </a:p>
          <a:p>
            <a:pPr>
              <a:buFontTx/>
              <a:buNone/>
            </a:pPr>
            <a:r>
              <a:rPr lang="fr-FR" sz="2400" smtClean="0"/>
              <a:t>       </a:t>
            </a:r>
            <a:r>
              <a:rPr lang="fr-FR" sz="2400" smtClean="0">
                <a:solidFill>
                  <a:srgbClr val="050607"/>
                </a:solidFill>
              </a:rPr>
              <a:t>Le taux de mortalité spécifique  de la tuberculose à Oran en 2005 =</a:t>
            </a:r>
          </a:p>
          <a:p>
            <a:pPr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                      07          =  1.18 pour 100 000 habitants </a:t>
            </a:r>
          </a:p>
          <a:p>
            <a:pPr>
              <a:buFontTx/>
              <a:buNone/>
            </a:pPr>
            <a:r>
              <a:rPr lang="fr-FR" sz="2400" smtClean="0"/>
              <a:t>                      </a:t>
            </a:r>
            <a:r>
              <a:rPr lang="fr-FR" sz="2400" smtClean="0">
                <a:solidFill>
                  <a:srgbClr val="FF6600"/>
                </a:solidFill>
              </a:rPr>
              <a:t>590800</a:t>
            </a:r>
            <a:endParaRPr lang="fr-FR" sz="2400" smtClean="0"/>
          </a:p>
        </p:txBody>
      </p:sp>
      <p:sp>
        <p:nvSpPr>
          <p:cNvPr id="4" name="Rectangle 3"/>
          <p:cNvSpPr/>
          <p:nvPr/>
        </p:nvSpPr>
        <p:spPr>
          <a:xfrm>
            <a:off x="971550" y="1125538"/>
            <a:ext cx="7966075" cy="2232025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5" name="Connecteur droit 4"/>
          <p:cNvCxnSpPr/>
          <p:nvPr/>
        </p:nvCxnSpPr>
        <p:spPr bwMode="auto">
          <a:xfrm>
            <a:off x="1116013" y="2636838"/>
            <a:ext cx="7704137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942" name="Connecteur droit 6"/>
          <p:cNvCxnSpPr>
            <a:cxnSpLocks noChangeShapeType="1"/>
          </p:cNvCxnSpPr>
          <p:nvPr/>
        </p:nvCxnSpPr>
        <p:spPr bwMode="auto">
          <a:xfrm>
            <a:off x="2484438" y="5229225"/>
            <a:ext cx="10795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7" name="Rectangle 6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8243887" cy="1125538"/>
          </a:xfrm>
        </p:spPr>
        <p:txBody>
          <a:bodyPr/>
          <a:lstStyle/>
          <a:p>
            <a:pPr eaLnBrk="1" hangingPunct="1">
              <a:defRPr/>
            </a:pPr>
            <a:r>
              <a:rPr lang="fr-FR" sz="44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Les indicateurs de mortalité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125538"/>
            <a:ext cx="8172450" cy="57324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2400" u="sng" smtClean="0">
                <a:solidFill>
                  <a:srgbClr val="0000CC"/>
                </a:solidFill>
              </a:rPr>
              <a:t>Exercice: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    En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0B0F0"/>
                </a:solidFill>
              </a:rPr>
              <a:t>2005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50607"/>
                </a:solidFill>
              </a:rPr>
              <a:t>nous avons enregistré </a:t>
            </a:r>
            <a:r>
              <a:rPr lang="fr-FR" sz="2400" smtClean="0">
                <a:solidFill>
                  <a:srgbClr val="FF6600"/>
                </a:solidFill>
              </a:rPr>
              <a:t>85 cas de tuberculose </a:t>
            </a:r>
            <a:r>
              <a:rPr lang="fr-FR" sz="2400" smtClean="0">
                <a:solidFill>
                  <a:srgbClr val="050607"/>
                </a:solidFill>
              </a:rPr>
              <a:t>dans la commune d</a:t>
            </a:r>
            <a:r>
              <a:rPr lang="fr-FR" sz="2400" smtClean="0"/>
              <a:t>’</a:t>
            </a:r>
            <a:r>
              <a:rPr lang="fr-FR" sz="2400" smtClean="0">
                <a:solidFill>
                  <a:srgbClr val="00B0F0"/>
                </a:solidFill>
              </a:rPr>
              <a:t>Oran</a:t>
            </a:r>
            <a:r>
              <a:rPr lang="fr-FR" sz="2400" smtClean="0"/>
              <a:t>,</a:t>
            </a:r>
            <a:r>
              <a:rPr lang="fr-FR" sz="2400" smtClean="0">
                <a:solidFill>
                  <a:srgbClr val="FF6600"/>
                </a:solidFill>
              </a:rPr>
              <a:t>07</a:t>
            </a:r>
            <a:r>
              <a:rPr lang="fr-FR" sz="2400" smtClean="0">
                <a:solidFill>
                  <a:srgbClr val="050607"/>
                </a:solidFill>
              </a:rPr>
              <a:t>cas ont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FF6600"/>
                </a:solidFill>
              </a:rPr>
              <a:t>décédé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50607"/>
                </a:solidFill>
              </a:rPr>
              <a:t>suite à cette affection .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    Le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FF6600"/>
                </a:solidFill>
              </a:rPr>
              <a:t>nombre de décès </a:t>
            </a:r>
            <a:r>
              <a:rPr lang="fr-FR" sz="2400" smtClean="0">
                <a:solidFill>
                  <a:srgbClr val="050607"/>
                </a:solidFill>
              </a:rPr>
              <a:t>enregistrés la même année était </a:t>
            </a:r>
            <a:r>
              <a:rPr lang="fr-FR" sz="2400" smtClean="0">
                <a:solidFill>
                  <a:srgbClr val="FF6600"/>
                </a:solidFill>
              </a:rPr>
              <a:t>3200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50607"/>
                </a:solidFill>
              </a:rPr>
              <a:t>décès et la </a:t>
            </a:r>
            <a:r>
              <a:rPr lang="fr-FR" sz="2400" smtClean="0">
                <a:solidFill>
                  <a:srgbClr val="FF6600"/>
                </a:solidFill>
              </a:rPr>
              <a:t>population moyenne de référence </a:t>
            </a:r>
            <a:r>
              <a:rPr lang="fr-FR" sz="2400" smtClean="0">
                <a:solidFill>
                  <a:srgbClr val="050607"/>
                </a:solidFill>
              </a:rPr>
              <a:t>était de </a:t>
            </a:r>
            <a:r>
              <a:rPr lang="fr-FR" sz="2400" smtClean="0">
                <a:solidFill>
                  <a:srgbClr val="FF6600"/>
                </a:solidFill>
              </a:rPr>
              <a:t>590800</a:t>
            </a:r>
            <a:r>
              <a:rPr lang="fr-FR" sz="2400" smtClean="0"/>
              <a:t> .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1-Calculez la mortalité spécifique liée à la tuberculose .</a:t>
            </a:r>
          </a:p>
          <a:p>
            <a:pPr eaLnBrk="1" hangingPunct="1">
              <a:buFontTx/>
              <a:buNone/>
            </a:pPr>
            <a:r>
              <a:rPr lang="fr-FR" sz="2400" b="1" smtClean="0">
                <a:solidFill>
                  <a:srgbClr val="050607"/>
                </a:solidFill>
              </a:rPr>
              <a:t>2-Calculez la proportion des cas de tuberculose à issue fatale .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3-Calculez la proportion des décès causés par la tuberculose .</a:t>
            </a:r>
            <a:endParaRPr lang="fr-FR" sz="2400" u="sng" smtClean="0">
              <a:solidFill>
                <a:srgbClr val="050607"/>
              </a:solidFill>
            </a:endParaRPr>
          </a:p>
          <a:p>
            <a:pPr eaLnBrk="1" hangingPunct="1">
              <a:buFontTx/>
              <a:buNone/>
            </a:pPr>
            <a:endParaRPr lang="fr-FR" sz="240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196975"/>
            <a:ext cx="7570787" cy="56610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mtClean="0">
                <a:solidFill>
                  <a:srgbClr val="050607"/>
                </a:solidFill>
              </a:rPr>
              <a:t>        La proportion des cas à issue fatale d’une maladie est appelée </a:t>
            </a:r>
            <a:r>
              <a:rPr lang="fr-FR" smtClean="0">
                <a:solidFill>
                  <a:srgbClr val="0000CC"/>
                </a:solidFill>
              </a:rPr>
              <a:t>Létalité .</a:t>
            </a:r>
          </a:p>
          <a:p>
            <a:pPr eaLnBrk="1" hangingPunct="1">
              <a:buFontTx/>
              <a:buNone/>
            </a:pPr>
            <a:endParaRPr lang="fr-FR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fr-FR" smtClean="0">
                <a:solidFill>
                  <a:srgbClr val="FF0000"/>
                </a:solidFill>
              </a:rPr>
              <a:t> </a:t>
            </a:r>
            <a:r>
              <a:rPr lang="fr-FR" smtClean="0">
                <a:solidFill>
                  <a:srgbClr val="050607"/>
                </a:solidFill>
              </a:rPr>
              <a:t>       Nombre de décès causé par une maladie </a:t>
            </a:r>
            <a:endParaRPr lang="fr-FR" smtClean="0">
              <a:solidFill>
                <a:srgbClr val="0000CC"/>
              </a:solidFill>
            </a:endParaRPr>
          </a:p>
          <a:p>
            <a:pPr eaLnBrk="1" hangingPunct="1">
              <a:buFontTx/>
              <a:buNone/>
            </a:pPr>
            <a:r>
              <a:rPr lang="fr-FR" smtClean="0">
                <a:solidFill>
                  <a:srgbClr val="0000CC"/>
                </a:solidFill>
              </a:rPr>
              <a:t>Létalité =</a:t>
            </a:r>
            <a:endParaRPr lang="fr-FR" smtClean="0">
              <a:solidFill>
                <a:srgbClr val="050607"/>
              </a:solidFill>
            </a:endParaRPr>
          </a:p>
          <a:p>
            <a:pPr algn="ctr" eaLnBrk="1" hangingPunct="1">
              <a:buFontTx/>
              <a:buNone/>
            </a:pPr>
            <a:r>
              <a:rPr lang="fr-FR" smtClean="0">
                <a:solidFill>
                  <a:srgbClr val="050607"/>
                </a:solidFill>
              </a:rPr>
              <a:t>          Nombre de cas enregistrés pendant l’année</a:t>
            </a:r>
          </a:p>
          <a:p>
            <a:pPr algn="ctr" eaLnBrk="1" hangingPunct="1">
              <a:buFontTx/>
              <a:buNone/>
            </a:pPr>
            <a:endParaRPr lang="fr-FR" smtClean="0">
              <a:solidFill>
                <a:srgbClr val="050607"/>
              </a:solidFill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Le taux de Létalité de la tuberculose (Oran – 2005) = </a:t>
            </a:r>
            <a:r>
              <a:rPr lang="fr-FR" sz="2400" u="sng" smtClean="0">
                <a:solidFill>
                  <a:srgbClr val="050607"/>
                </a:solidFill>
              </a:rPr>
              <a:t>     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sz="2400" u="sng" smtClean="0">
                <a:solidFill>
                  <a:srgbClr val="050607"/>
                </a:solidFill>
              </a:rPr>
              <a:t>   7   </a:t>
            </a:r>
            <a:r>
              <a:rPr lang="fr-FR" sz="2400" smtClean="0">
                <a:solidFill>
                  <a:srgbClr val="050607"/>
                </a:solidFill>
              </a:rPr>
              <a:t>=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85                                       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                    =0.082=8.2%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0"/>
            <a:ext cx="8172450" cy="836613"/>
          </a:xfrm>
        </p:spPr>
        <p:txBody>
          <a:bodyPr/>
          <a:lstStyle/>
          <a:p>
            <a:pPr eaLnBrk="1" hangingPunct="1">
              <a:defRPr/>
            </a:pPr>
            <a:r>
              <a:rPr lang="fr-FR" sz="44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La létalité </a:t>
            </a:r>
          </a:p>
        </p:txBody>
      </p:sp>
      <p:sp>
        <p:nvSpPr>
          <p:cNvPr id="5" name="Rectangle 4"/>
          <p:cNvSpPr/>
          <p:nvPr/>
        </p:nvSpPr>
        <p:spPr>
          <a:xfrm>
            <a:off x="1042988" y="2276475"/>
            <a:ext cx="7743825" cy="2016125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" name="Connecteur droit 2"/>
          <p:cNvCxnSpPr/>
          <p:nvPr/>
        </p:nvCxnSpPr>
        <p:spPr bwMode="auto">
          <a:xfrm>
            <a:off x="2454275" y="3273425"/>
            <a:ext cx="56896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8243887" cy="1125538"/>
          </a:xfrm>
        </p:spPr>
        <p:txBody>
          <a:bodyPr/>
          <a:lstStyle/>
          <a:p>
            <a:pPr eaLnBrk="1" hangingPunct="1">
              <a:defRPr/>
            </a:pPr>
            <a:r>
              <a:rPr lang="fr-FR" sz="44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Les indicateurs de mortalité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125538"/>
            <a:ext cx="8172450" cy="57324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2400" u="sng" smtClean="0">
                <a:solidFill>
                  <a:srgbClr val="0000CC"/>
                </a:solidFill>
              </a:rPr>
              <a:t>Exercice: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    En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0B0F0"/>
                </a:solidFill>
              </a:rPr>
              <a:t>2005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50607"/>
                </a:solidFill>
              </a:rPr>
              <a:t>nous avons enregistré </a:t>
            </a:r>
            <a:r>
              <a:rPr lang="fr-FR" sz="2400" smtClean="0">
                <a:solidFill>
                  <a:srgbClr val="FF6600"/>
                </a:solidFill>
              </a:rPr>
              <a:t>85 cas de tuberculose </a:t>
            </a:r>
            <a:r>
              <a:rPr lang="fr-FR" sz="2400" smtClean="0">
                <a:solidFill>
                  <a:srgbClr val="050607"/>
                </a:solidFill>
              </a:rPr>
              <a:t>dans la commune d</a:t>
            </a:r>
            <a:r>
              <a:rPr lang="fr-FR" sz="2400" smtClean="0"/>
              <a:t>’</a:t>
            </a:r>
            <a:r>
              <a:rPr lang="fr-FR" sz="2400" smtClean="0">
                <a:solidFill>
                  <a:srgbClr val="00B0F0"/>
                </a:solidFill>
              </a:rPr>
              <a:t>Oran</a:t>
            </a:r>
            <a:r>
              <a:rPr lang="fr-FR" sz="2400" smtClean="0"/>
              <a:t>,</a:t>
            </a:r>
            <a:r>
              <a:rPr lang="fr-FR" sz="2400" smtClean="0">
                <a:solidFill>
                  <a:srgbClr val="FF6600"/>
                </a:solidFill>
              </a:rPr>
              <a:t>07</a:t>
            </a:r>
            <a:r>
              <a:rPr lang="fr-FR" sz="2400" smtClean="0">
                <a:solidFill>
                  <a:srgbClr val="050607"/>
                </a:solidFill>
              </a:rPr>
              <a:t>cas ont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FF6600"/>
                </a:solidFill>
              </a:rPr>
              <a:t>décédé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50607"/>
                </a:solidFill>
              </a:rPr>
              <a:t>suite à cette affection .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    Le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FF6600"/>
                </a:solidFill>
              </a:rPr>
              <a:t>nombre de décès </a:t>
            </a:r>
            <a:r>
              <a:rPr lang="fr-FR" sz="2400" smtClean="0">
                <a:solidFill>
                  <a:srgbClr val="050607"/>
                </a:solidFill>
              </a:rPr>
              <a:t>enregistrés la même année était </a:t>
            </a:r>
            <a:r>
              <a:rPr lang="fr-FR" sz="2400" smtClean="0">
                <a:solidFill>
                  <a:srgbClr val="FF6600"/>
                </a:solidFill>
              </a:rPr>
              <a:t>3200</a:t>
            </a:r>
            <a:r>
              <a:rPr lang="fr-FR" sz="2400" smtClean="0"/>
              <a:t> </a:t>
            </a:r>
            <a:r>
              <a:rPr lang="fr-FR" sz="2400" smtClean="0">
                <a:solidFill>
                  <a:srgbClr val="050607"/>
                </a:solidFill>
              </a:rPr>
              <a:t>décès et la </a:t>
            </a:r>
            <a:r>
              <a:rPr lang="fr-FR" sz="2400" smtClean="0">
                <a:solidFill>
                  <a:srgbClr val="FF6600"/>
                </a:solidFill>
              </a:rPr>
              <a:t>population moyenne de référence </a:t>
            </a:r>
            <a:r>
              <a:rPr lang="fr-FR" sz="2400" smtClean="0">
                <a:solidFill>
                  <a:srgbClr val="050607"/>
                </a:solidFill>
              </a:rPr>
              <a:t>était de </a:t>
            </a:r>
            <a:r>
              <a:rPr lang="fr-FR" sz="2400" smtClean="0">
                <a:solidFill>
                  <a:srgbClr val="FF6600"/>
                </a:solidFill>
              </a:rPr>
              <a:t>590800</a:t>
            </a:r>
            <a:r>
              <a:rPr lang="fr-FR" sz="2400" smtClean="0"/>
              <a:t> .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1-Calculez la mortalité spécifique liée à la tuberculose .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2-Calculez la proportion des cas de tuberculose à issue fatale .</a:t>
            </a:r>
          </a:p>
          <a:p>
            <a:pPr eaLnBrk="1" hangingPunct="1">
              <a:buFontTx/>
              <a:buNone/>
            </a:pPr>
            <a:r>
              <a:rPr lang="fr-FR" sz="2400" b="1" smtClean="0">
                <a:solidFill>
                  <a:srgbClr val="050607"/>
                </a:solidFill>
              </a:rPr>
              <a:t>3-Calculez la proportion des décès causés par la tuberculose .</a:t>
            </a:r>
            <a:endParaRPr lang="fr-FR" sz="2400" b="1" u="sng" smtClean="0">
              <a:solidFill>
                <a:srgbClr val="050607"/>
              </a:solidFill>
            </a:endParaRPr>
          </a:p>
          <a:p>
            <a:pPr eaLnBrk="1" hangingPunct="1">
              <a:buFontTx/>
              <a:buNone/>
            </a:pPr>
            <a:endParaRPr lang="fr-FR" sz="240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8101012" cy="908050"/>
          </a:xfrm>
        </p:spPr>
        <p:txBody>
          <a:bodyPr/>
          <a:lstStyle/>
          <a:p>
            <a:pPr eaLnBrk="1" hangingPunct="1">
              <a:defRPr/>
            </a:pPr>
            <a:r>
              <a:rPr lang="fr-FR" sz="44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La mortalité proportionnelle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12875"/>
            <a:ext cx="8172450" cy="5445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mtClean="0">
                <a:solidFill>
                  <a:srgbClr val="050607"/>
                </a:solidFill>
              </a:rPr>
              <a:t>       </a:t>
            </a:r>
            <a:r>
              <a:rPr lang="fr-FR" sz="2400" smtClean="0">
                <a:solidFill>
                  <a:srgbClr val="050607"/>
                </a:solidFill>
              </a:rPr>
              <a:t>La proportion de décès causés par une maladie donnée est appelée :</a:t>
            </a:r>
            <a:r>
              <a:rPr lang="fr-FR" sz="2400" smtClean="0">
                <a:solidFill>
                  <a:srgbClr val="FF6600"/>
                </a:solidFill>
              </a:rPr>
              <a:t>  </a:t>
            </a:r>
            <a:r>
              <a:rPr lang="fr-FR" sz="2400" smtClean="0">
                <a:solidFill>
                  <a:srgbClr val="0000CC"/>
                </a:solidFill>
              </a:rPr>
              <a:t>mortalité proportionnelle</a:t>
            </a:r>
          </a:p>
          <a:p>
            <a:pPr eaLnBrk="1" hangingPunct="1">
              <a:buFontTx/>
              <a:buNone/>
            </a:pPr>
            <a:r>
              <a:rPr lang="fr-FR" sz="2400" smtClean="0"/>
              <a:t>    </a:t>
            </a:r>
            <a:endParaRPr lang="fr-FR" sz="2400" smtClean="0">
              <a:solidFill>
                <a:srgbClr val="050607"/>
              </a:solidFill>
            </a:endParaRPr>
          </a:p>
          <a:p>
            <a:pPr eaLnBrk="1" hangingPunct="1">
              <a:buFontTx/>
              <a:buNone/>
            </a:pPr>
            <a:endParaRPr lang="fr-FR" sz="2400" smtClean="0">
              <a:solidFill>
                <a:srgbClr val="050607"/>
              </a:solidFill>
            </a:endParaRP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    Nombre de décès causés par la maladie 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                Nombre total de décès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   La mortalité proportionnelle de la tuberculose = 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</a:t>
            </a:r>
            <a:r>
              <a:rPr lang="fr-FR" sz="2400" u="sng" smtClean="0">
                <a:solidFill>
                  <a:srgbClr val="050607"/>
                </a:solidFill>
              </a:rPr>
              <a:t>  07  </a:t>
            </a:r>
            <a:r>
              <a:rPr lang="fr-FR" sz="2400" smtClean="0">
                <a:solidFill>
                  <a:srgbClr val="050607"/>
                </a:solidFill>
              </a:rPr>
              <a:t>  =0.0021=0.21%</a:t>
            </a:r>
          </a:p>
          <a:p>
            <a:pPr eaLnBrk="1" hangingPunct="1">
              <a:buFontTx/>
              <a:buNone/>
            </a:pPr>
            <a:r>
              <a:rPr lang="fr-FR" sz="2400" smtClean="0">
                <a:solidFill>
                  <a:srgbClr val="050607"/>
                </a:solidFill>
              </a:rPr>
              <a:t>   3200</a:t>
            </a:r>
          </a:p>
          <a:p>
            <a:pPr eaLnBrk="1" hangingPunct="1">
              <a:buFontTx/>
              <a:buNone/>
            </a:pPr>
            <a:endParaRPr lang="fr-FR" sz="2800" smtClean="0"/>
          </a:p>
        </p:txBody>
      </p:sp>
      <p:sp>
        <p:nvSpPr>
          <p:cNvPr id="4" name="Rectangle 3"/>
          <p:cNvSpPr/>
          <p:nvPr/>
        </p:nvSpPr>
        <p:spPr>
          <a:xfrm>
            <a:off x="1258888" y="2997200"/>
            <a:ext cx="6121400" cy="1789113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44037" name="Connecteur droit 2"/>
          <p:cNvCxnSpPr>
            <a:cxnSpLocks noChangeShapeType="1"/>
          </p:cNvCxnSpPr>
          <p:nvPr/>
        </p:nvCxnSpPr>
        <p:spPr bwMode="auto">
          <a:xfrm>
            <a:off x="1619250" y="3890963"/>
            <a:ext cx="54737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" name="Rectangle 5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</a:rPr>
              <a:t>Introduction</a:t>
            </a:r>
            <a:endParaRPr lang="fr-FR" dirty="0"/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>
          <a:xfrm>
            <a:off x="928688" y="1428750"/>
            <a:ext cx="8001000" cy="4457700"/>
          </a:xfrm>
        </p:spPr>
        <p:txBody>
          <a:bodyPr/>
          <a:lstStyle/>
          <a:p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Les déterminants de la santé sont les facteurs qui déterminent l’état de santé de l’individu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Personnels 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Sociaux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Environnementaux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Économiques et politiques </a:t>
            </a:r>
          </a:p>
          <a:p>
            <a:pPr>
              <a:buFont typeface="Wingdings" pitchFamily="2" charset="2"/>
              <a:buNone/>
            </a:pPr>
            <a:endParaRPr lang="fr-FR" smtClean="0">
              <a:solidFill>
                <a:srgbClr val="050607"/>
              </a:solidFill>
              <a:latin typeface="Arial Black" pitchFamily="34" charset="0"/>
            </a:endParaRPr>
          </a:p>
          <a:p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La mesure de la santé: 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individuel ≠ Communautaire</a:t>
            </a:r>
          </a:p>
          <a:p>
            <a:endParaRPr lang="fr-FR" smtClean="0">
              <a:solidFill>
                <a:srgbClr val="050607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 </a:t>
            </a:r>
          </a:p>
          <a:p>
            <a:endParaRPr lang="fr-FR" smtClean="0">
              <a:solidFill>
                <a:srgbClr val="050607"/>
              </a:solidFill>
            </a:endParaRPr>
          </a:p>
          <a:p>
            <a:endParaRPr lang="fr-FR" smtClean="0">
              <a:solidFill>
                <a:srgbClr val="050607"/>
              </a:solidFill>
            </a:endParaRPr>
          </a:p>
          <a:p>
            <a:endParaRPr lang="fr-FR" smtClean="0">
              <a:solidFill>
                <a:srgbClr val="050607"/>
              </a:solidFill>
            </a:endParaRPr>
          </a:p>
          <a:p>
            <a:endParaRPr lang="fr-FR" smtClean="0">
              <a:solidFill>
                <a:srgbClr val="050607"/>
              </a:solidFill>
            </a:endParaRPr>
          </a:p>
          <a:p>
            <a:endParaRPr lang="fr-FR" smtClean="0">
              <a:solidFill>
                <a:srgbClr val="050607"/>
              </a:solidFill>
            </a:endParaRPr>
          </a:p>
          <a:p>
            <a:endParaRPr lang="fr-FR" smtClean="0">
              <a:solidFill>
                <a:srgbClr val="050607"/>
              </a:solidFill>
            </a:endParaRPr>
          </a:p>
          <a:p>
            <a:endParaRPr lang="fr-FR" smtClean="0">
              <a:solidFill>
                <a:srgbClr val="050607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</a:rPr>
              <a:t>Autres indicateurs de mortalité </a:t>
            </a:r>
            <a:endParaRPr lang="fr-FR" dirty="0"/>
          </a:p>
        </p:txBody>
      </p:sp>
      <p:sp>
        <p:nvSpPr>
          <p:cNvPr id="4505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0"/>
            <a:ext cx="8172450" cy="981075"/>
          </a:xfrm>
        </p:spPr>
        <p:txBody>
          <a:bodyPr/>
          <a:lstStyle/>
          <a:p>
            <a:pPr eaLnBrk="1" hangingPunct="1">
              <a:defRPr/>
            </a:pPr>
            <a:r>
              <a:rPr lang="fr-FR" sz="44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</a:rPr>
              <a:t>Taux de mortalité infantile : </a:t>
            </a:r>
            <a:endParaRPr lang="fr-FR" sz="4400" kern="1200" cap="small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rbel" pitchFamily="34" charset="0"/>
              <a:ea typeface="ＭＳ Ｐゴシック" pitchFamily="1" charset="-128"/>
              <a:cs typeface="+mn-cs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125538"/>
            <a:ext cx="7993063" cy="54292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 - C’est l’un des indicateurs de santé les plus utilisés</a:t>
            </a:r>
            <a:r>
              <a:rPr lang="fr-FR" sz="2000" b="1" smtClean="0">
                <a:solidFill>
                  <a:srgbClr val="050607"/>
                </a:solidFill>
              </a:rPr>
              <a:t>. </a:t>
            </a:r>
            <a:r>
              <a:rPr lang="fr-FR" sz="2000" smtClean="0">
                <a:solidFill>
                  <a:srgbClr val="050607"/>
                </a:solidFill>
              </a:rPr>
              <a:t>Il mesure le risque de mortalité au cours de la première année de vie.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 - Les mortinaissances (mort-nés) ne sont pas pris en compte pour le calcul du taux de mortalité infantile.</a:t>
            </a:r>
          </a:p>
          <a:p>
            <a:pPr algn="ctr" eaLnBrk="1" hangingPunct="1">
              <a:buFontTx/>
              <a:buNone/>
            </a:pPr>
            <a:endParaRPr lang="fr-FR" sz="2000" smtClean="0">
              <a:solidFill>
                <a:srgbClr val="050607"/>
              </a:solidFill>
            </a:endParaRPr>
          </a:p>
          <a:p>
            <a:pPr algn="ctr" eaLnBrk="1" hangingPunct="1">
              <a:buFontTx/>
              <a:buNone/>
            </a:pPr>
            <a:endParaRPr lang="fr-FR" sz="2000" smtClean="0">
              <a:solidFill>
                <a:srgbClr val="050607"/>
              </a:solidFill>
            </a:endParaRPr>
          </a:p>
          <a:p>
            <a:pPr algn="ctr" eaLnBrk="1" hangingPunct="1">
              <a:buFontTx/>
              <a:buNone/>
            </a:pPr>
            <a:r>
              <a:rPr lang="fr-FR" sz="2000" smtClean="0">
                <a:solidFill>
                  <a:srgbClr val="050607"/>
                </a:solidFill>
              </a:rPr>
              <a:t>Nombre de décès d’enfants de moins de 1an pendant une année </a:t>
            </a:r>
          </a:p>
          <a:p>
            <a:pPr algn="ctr" eaLnBrk="1" hangingPunct="1">
              <a:buFontTx/>
              <a:buNone/>
            </a:pPr>
            <a:r>
              <a:rPr lang="fr-FR" sz="2000" smtClean="0">
                <a:solidFill>
                  <a:srgbClr val="050607"/>
                </a:solidFill>
              </a:rPr>
              <a:t>Nombre de naissances vivantes au cours de la même période </a:t>
            </a:r>
          </a:p>
          <a:p>
            <a:pPr eaLnBrk="1" hangingPunct="1">
              <a:buFontTx/>
              <a:buNone/>
            </a:pPr>
            <a:endParaRPr lang="fr-FR" sz="3600" smtClean="0">
              <a:solidFill>
                <a:srgbClr val="FF6600"/>
              </a:solidFill>
            </a:endParaRPr>
          </a:p>
          <a:p>
            <a:pPr eaLnBrk="1" hangingPunct="1">
              <a:buFontTx/>
              <a:buNone/>
            </a:pPr>
            <a:endParaRPr lang="fr-FR" sz="2400" smtClean="0">
              <a:solidFill>
                <a:srgbClr val="FF6600"/>
              </a:solidFill>
            </a:endParaRPr>
          </a:p>
          <a:p>
            <a:pPr eaLnBrk="1" hangingPunct="1">
              <a:buFontTx/>
              <a:buNone/>
            </a:pPr>
            <a:endParaRPr lang="fr-FR" sz="2400" smtClean="0">
              <a:solidFill>
                <a:srgbClr val="FF6600"/>
              </a:solidFill>
            </a:endParaRPr>
          </a:p>
          <a:p>
            <a:pPr eaLnBrk="1" hangingPunct="1">
              <a:buFontTx/>
              <a:buNone/>
            </a:pPr>
            <a:endParaRPr lang="fr-FR" sz="2800" u="sng" smtClean="0"/>
          </a:p>
          <a:p>
            <a:pPr eaLnBrk="1" hangingPunct="1">
              <a:buFontTx/>
              <a:buNone/>
            </a:pPr>
            <a:endParaRPr lang="fr-FR" u="sng" smtClean="0"/>
          </a:p>
        </p:txBody>
      </p:sp>
      <p:cxnSp>
        <p:nvCxnSpPr>
          <p:cNvPr id="46084" name="Connecteur droit 2"/>
          <p:cNvCxnSpPr>
            <a:cxnSpLocks noChangeShapeType="1"/>
          </p:cNvCxnSpPr>
          <p:nvPr/>
        </p:nvCxnSpPr>
        <p:spPr bwMode="auto">
          <a:xfrm>
            <a:off x="1143000" y="4000500"/>
            <a:ext cx="77136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fr-FR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</a:rPr>
              <a:t>Taux de mortalité des moins de cinq ans </a:t>
            </a:r>
            <a:endParaRPr lang="fr-FR" dirty="0"/>
          </a:p>
        </p:txBody>
      </p:sp>
      <p:sp>
        <p:nvSpPr>
          <p:cNvPr id="4710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sz="2000" smtClean="0">
                <a:solidFill>
                  <a:srgbClr val="050607"/>
                </a:solidFill>
              </a:rPr>
              <a:t>nouveau paramètre important :</a:t>
            </a:r>
          </a:p>
          <a:p>
            <a:pPr eaLnBrk="1" hangingPunct="1">
              <a:buFontTx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C’est le nombre d’enfants qui meurent avant l’âge de 05 ans, une année donnée pour 1000 naissances vivantes .</a:t>
            </a:r>
          </a:p>
          <a:p>
            <a:endParaRPr lang="fr-FR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fr-FR" sz="3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Taux de mortinatalité ou taux de mortalité fœtale tardive</a:t>
            </a:r>
            <a:r>
              <a:rPr lang="fr-FR" dirty="0" smtClean="0"/>
              <a:t> </a:t>
            </a:r>
            <a:endParaRPr lang="fr-FR" dirty="0"/>
          </a:p>
        </p:txBody>
      </p:sp>
      <p:sp>
        <p:nvSpPr>
          <p:cNvPr id="4813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>
                <a:solidFill>
                  <a:srgbClr val="050607"/>
                </a:solidFill>
              </a:rPr>
              <a:t>Mesure le risque de mortalité fœtale tardive intervenant au-delà de </a:t>
            </a:r>
            <a:r>
              <a:rPr lang="fr-FR" b="1" smtClean="0">
                <a:solidFill>
                  <a:srgbClr val="050607"/>
                </a:solidFill>
              </a:rPr>
              <a:t>28 semaines de gestation</a:t>
            </a:r>
            <a:r>
              <a:rPr lang="fr-FR" smtClean="0">
                <a:solidFill>
                  <a:srgbClr val="050607"/>
                </a:solidFill>
              </a:rPr>
              <a:t>. 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 </a:t>
            </a:r>
            <a:endParaRPr lang="fr-FR" sz="2000" smtClean="0">
              <a:solidFill>
                <a:srgbClr val="050607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Nombre de mortinaissances dans une région déterminée et au                    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              cours d’une Période de temps donnée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endParaRPr lang="fr-FR" sz="2000" smtClean="0">
              <a:solidFill>
                <a:srgbClr val="050607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   Nombre de naissances vivantes et de mortinaissances dans la 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              même région et pour la même </a:t>
            </a:r>
            <a:r>
              <a:rPr lang="fr-FR" smtClean="0">
                <a:solidFill>
                  <a:srgbClr val="050607"/>
                </a:solidFill>
              </a:rPr>
              <a:t>période</a:t>
            </a:r>
          </a:p>
          <a:p>
            <a:endParaRPr lang="fr-FR" smtClean="0">
              <a:solidFill>
                <a:srgbClr val="050607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 bwMode="auto">
          <a:xfrm>
            <a:off x="1214438" y="3597275"/>
            <a:ext cx="74295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25" y="0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3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Taux de mortalité périnatale</a:t>
            </a:r>
          </a:p>
        </p:txBody>
      </p:sp>
      <p:sp>
        <p:nvSpPr>
          <p:cNvPr id="49155" name="Espace réservé du contenu 2"/>
          <p:cNvSpPr>
            <a:spLocks noGrp="1"/>
          </p:cNvSpPr>
          <p:nvPr>
            <p:ph idx="1"/>
          </p:nvPr>
        </p:nvSpPr>
        <p:spPr>
          <a:xfrm>
            <a:off x="1044575" y="1524000"/>
            <a:ext cx="7956550" cy="4648200"/>
          </a:xfrm>
        </p:spPr>
        <p:txBody>
          <a:bodyPr/>
          <a:lstStyle/>
          <a:p>
            <a:r>
              <a:rPr lang="fr-FR" smtClean="0">
                <a:solidFill>
                  <a:srgbClr val="050607"/>
                </a:solidFill>
              </a:rPr>
              <a:t>Mesure le risque de mortalité intervenant, soit in utéro au-delà de 28 semaines de gestation, soit au cours de la semaine qui suit l’accouchement. 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 </a:t>
            </a:r>
            <a:endParaRPr lang="fr-FR" sz="2000" smtClean="0">
              <a:solidFill>
                <a:srgbClr val="050607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  Nombre de décès à la période périnatale dans une région 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   déterminée  et au cours d’une période de temps donnée</a:t>
            </a:r>
          </a:p>
          <a:p>
            <a:pPr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 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Nombre de naissances vivantes et de mortinaissances dans la 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                 même région et pour la même période</a:t>
            </a:r>
          </a:p>
          <a:p>
            <a:endParaRPr lang="fr-FR" smtClean="0">
              <a:solidFill>
                <a:srgbClr val="050607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 bwMode="auto">
          <a:xfrm>
            <a:off x="1285875" y="4071938"/>
            <a:ext cx="7286625" cy="15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25" y="0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3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Taux de mortalité néonatale</a:t>
            </a:r>
          </a:p>
        </p:txBody>
      </p:sp>
      <p:sp>
        <p:nvSpPr>
          <p:cNvPr id="5017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>
                <a:solidFill>
                  <a:srgbClr val="050607"/>
                </a:solidFill>
              </a:rPr>
              <a:t>mesure le risque de mortalité dans les 28 jours suivant la naissance. 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 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       </a:t>
            </a:r>
            <a:r>
              <a:rPr lang="fr-FR" sz="1900" smtClean="0">
                <a:solidFill>
                  <a:srgbClr val="050607"/>
                </a:solidFill>
              </a:rPr>
              <a:t>Nombre de décès de nouveau-nés âgés de moins de 28 jours dans  une région déterminée 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1900" smtClean="0">
                <a:solidFill>
                  <a:srgbClr val="050607"/>
                </a:solidFill>
              </a:rPr>
              <a:t>et au cours d’une période de temps donnée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1900" smtClean="0">
                <a:solidFill>
                  <a:srgbClr val="050607"/>
                </a:solidFill>
              </a:rPr>
              <a:t>             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1900" smtClean="0">
                <a:solidFill>
                  <a:srgbClr val="050607"/>
                </a:solidFill>
              </a:rPr>
              <a:t>                   Nombre de naissances vivantes dans la même région 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1900" smtClean="0">
                <a:solidFill>
                  <a:srgbClr val="050607"/>
                </a:solidFill>
              </a:rPr>
              <a:t>                                         et pour la même période</a:t>
            </a:r>
          </a:p>
          <a:p>
            <a:pPr>
              <a:buFont typeface="Wingdings" pitchFamily="2" charset="2"/>
              <a:buNone/>
            </a:pPr>
            <a:endParaRPr lang="fr-FR" sz="1800" smtClean="0">
              <a:solidFill>
                <a:srgbClr val="050607"/>
              </a:solidFill>
            </a:endParaRPr>
          </a:p>
        </p:txBody>
      </p:sp>
      <p:cxnSp>
        <p:nvCxnSpPr>
          <p:cNvPr id="6" name="Connecteur droit 5"/>
          <p:cNvCxnSpPr/>
          <p:nvPr/>
        </p:nvCxnSpPr>
        <p:spPr bwMode="auto">
          <a:xfrm>
            <a:off x="1500188" y="3929063"/>
            <a:ext cx="7143750" cy="15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3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Taux de mortalité post-néonatale</a:t>
            </a:r>
          </a:p>
        </p:txBody>
      </p:sp>
      <p:sp>
        <p:nvSpPr>
          <p:cNvPr id="5120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>
                <a:solidFill>
                  <a:srgbClr val="050607"/>
                </a:solidFill>
              </a:rPr>
              <a:t>Mesure le risque de mortalité au cours de la petite enfance au-delà des 4 premières semaines de vie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 </a:t>
            </a:r>
            <a:endParaRPr lang="fr-FR" sz="2000" smtClean="0">
              <a:solidFill>
                <a:srgbClr val="050607"/>
              </a:solidFill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Nombre de décès de nourrissons âgés de 4 semaines à 1 an 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dans une région déterminée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et au cours d’une période de temps donnée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  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 Nombre de naissances vivantes dans la même région</a:t>
            </a:r>
          </a:p>
          <a:p>
            <a:pPr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                                 et pour la même période</a:t>
            </a:r>
          </a:p>
          <a:p>
            <a:endParaRPr lang="fr-FR" sz="2000" smtClean="0">
              <a:solidFill>
                <a:srgbClr val="050607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 bwMode="auto">
          <a:xfrm>
            <a:off x="1143000" y="3857625"/>
            <a:ext cx="7572375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1"/>
          <p:cNvSpPr>
            <a:spLocks noGrp="1"/>
          </p:cNvSpPr>
          <p:nvPr>
            <p:ph type="title"/>
          </p:nvPr>
        </p:nvSpPr>
        <p:spPr>
          <a:xfrm>
            <a:off x="971550" y="-242888"/>
            <a:ext cx="8172450" cy="1417638"/>
          </a:xfrm>
        </p:spPr>
        <p:txBody>
          <a:bodyPr/>
          <a:lstStyle/>
          <a:p>
            <a:pPr>
              <a:defRPr/>
            </a:pPr>
            <a:r>
              <a:rPr lang="fr-FR" sz="37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/>
            </a:r>
            <a:br>
              <a:rPr lang="fr-FR" sz="37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</a:br>
            <a:r>
              <a:rPr lang="fr-FR" sz="37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La mortalité maternelle </a:t>
            </a:r>
            <a:br>
              <a:rPr lang="fr-FR" sz="37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</a:br>
            <a:endParaRPr lang="fr-FR" sz="3700" kern="1200" cap="small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rbel" pitchFamily="34" charset="0"/>
              <a:ea typeface="ＭＳ Ｐゴシック" pitchFamily="1" charset="-128"/>
              <a:cs typeface="+mn-cs"/>
            </a:endParaRPr>
          </a:p>
        </p:txBody>
      </p:sp>
      <p:sp>
        <p:nvSpPr>
          <p:cNvPr id="52227" name="Espace réservé du contenu 2"/>
          <p:cNvSpPr>
            <a:spLocks noGrp="1"/>
          </p:cNvSpPr>
          <p:nvPr>
            <p:ph idx="1"/>
          </p:nvPr>
        </p:nvSpPr>
        <p:spPr>
          <a:xfrm>
            <a:off x="785813" y="1600200"/>
            <a:ext cx="8358187" cy="4525963"/>
          </a:xfrm>
        </p:spPr>
        <p:txBody>
          <a:bodyPr/>
          <a:lstStyle/>
          <a:p>
            <a:r>
              <a:rPr lang="fr-FR" smtClean="0">
                <a:solidFill>
                  <a:srgbClr val="050607"/>
                </a:solidFill>
              </a:rPr>
              <a:t>mesure le risque de mortalité lié à la grossesse et à l’accouchement</a:t>
            </a:r>
          </a:p>
          <a:p>
            <a:pPr>
              <a:buFontTx/>
              <a:buNone/>
            </a:pPr>
            <a:endParaRPr lang="fr-FR" smtClean="0">
              <a:solidFill>
                <a:srgbClr val="050607"/>
              </a:solidFill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Nombre de décès de femmes par suite de complications 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de la grossesse, de l’accouchement et des suites de couches 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dans une région déterminée et au cours d’une période de temps donnée</a:t>
            </a:r>
          </a:p>
          <a:p>
            <a:pPr algn="ctr">
              <a:buFont typeface="Wingdings" pitchFamily="2" charset="2"/>
              <a:buNone/>
            </a:pPr>
            <a:endParaRPr lang="fr-FR" sz="2000" smtClean="0">
              <a:solidFill>
                <a:srgbClr val="050607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fr-FR" sz="2000" smtClean="0">
                <a:solidFill>
                  <a:srgbClr val="050607"/>
                </a:solidFill>
              </a:rPr>
              <a:t> Nombre de naissances vivantes dans la même région et pour la même période</a:t>
            </a:r>
          </a:p>
          <a:p>
            <a:pPr algn="ctr">
              <a:buFontTx/>
              <a:buNone/>
            </a:pPr>
            <a:endParaRPr lang="fr-FR" sz="1700" smtClean="0">
              <a:solidFill>
                <a:srgbClr val="050607"/>
              </a:solidFill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1000125" y="4070350"/>
            <a:ext cx="807243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37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Mortalités périnatale et infantile</a:t>
            </a:r>
          </a:p>
        </p:txBody>
      </p:sp>
      <p:grpSp>
        <p:nvGrpSpPr>
          <p:cNvPr id="53251" name="Groupe 8"/>
          <p:cNvGrpSpPr>
            <a:grpSpLocks/>
          </p:cNvGrpSpPr>
          <p:nvPr/>
        </p:nvGrpSpPr>
        <p:grpSpPr bwMode="auto">
          <a:xfrm>
            <a:off x="928688" y="1357313"/>
            <a:ext cx="8215312" cy="4251325"/>
            <a:chOff x="928662" y="1357298"/>
            <a:chExt cx="8215338" cy="4251216"/>
          </a:xfrm>
        </p:grpSpPr>
        <p:pic>
          <p:nvPicPr>
            <p:cNvPr id="53253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28662" y="1357298"/>
              <a:ext cx="8215338" cy="4251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3254" name="Rectangle 5"/>
            <p:cNvSpPr>
              <a:spLocks noChangeArrowheads="1"/>
            </p:cNvSpPr>
            <p:nvPr/>
          </p:nvSpPr>
          <p:spPr bwMode="auto">
            <a:xfrm>
              <a:off x="3071802" y="3357562"/>
              <a:ext cx="928694" cy="35719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255" name="Rectangle 6"/>
            <p:cNvSpPr>
              <a:spLocks noChangeArrowheads="1"/>
            </p:cNvSpPr>
            <p:nvPr/>
          </p:nvSpPr>
          <p:spPr bwMode="auto">
            <a:xfrm>
              <a:off x="5357818" y="3844749"/>
              <a:ext cx="928694" cy="35719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256" name="Rectangle 7"/>
            <p:cNvSpPr>
              <a:spLocks noChangeArrowheads="1"/>
            </p:cNvSpPr>
            <p:nvPr/>
          </p:nvSpPr>
          <p:spPr bwMode="auto">
            <a:xfrm>
              <a:off x="3000364" y="4857760"/>
              <a:ext cx="928694" cy="35719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8" name="Rectangle 7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>
          <a:xfrm>
            <a:off x="1071563" y="714375"/>
            <a:ext cx="7718425" cy="4648200"/>
          </a:xfrm>
        </p:spPr>
        <p:txBody>
          <a:bodyPr/>
          <a:lstStyle/>
          <a:p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Epidémiologie </a:t>
            </a:r>
            <a:r>
              <a:rPr lang="fr-FR" b="1" smtClean="0">
                <a:solidFill>
                  <a:srgbClr val="050607"/>
                </a:solidFill>
              </a:rPr>
              <a:t>: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• </a:t>
            </a: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Etude de la distribution et des déterminants des problèmes de santé dans des populations humaines et l’application  de cette étude à la prévention des problèmes de santé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Outil de décision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3143250"/>
            <a:ext cx="7096125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7" descr="j029384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 rot="10800000">
            <a:off x="285750" y="1000125"/>
            <a:ext cx="1928813" cy="4752975"/>
          </a:xfrm>
        </p:spPr>
      </p:pic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2643188" y="1484313"/>
            <a:ext cx="6500812" cy="344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FR" sz="3200">
                <a:solidFill>
                  <a:srgbClr val="050607"/>
                </a:solidFill>
                <a:latin typeface="Arial Black" pitchFamily="34" charset="0"/>
                <a:cs typeface="Arial" charset="0"/>
              </a:rPr>
              <a:t>Nous avons besoin pour cibler une action sanitaire: </a:t>
            </a:r>
            <a:r>
              <a:rPr lang="fr-FR" sz="3200">
                <a:latin typeface="Arial Black" pitchFamily="34" charset="0"/>
                <a:cs typeface="Arial" charset="0"/>
              </a:rPr>
              <a:t>       </a:t>
            </a:r>
          </a:p>
          <a:p>
            <a:pPr eaLnBrk="1" hangingPunct="1">
              <a:spcBef>
                <a:spcPct val="50000"/>
              </a:spcBef>
            </a:pPr>
            <a:r>
              <a:rPr lang="fr-FR" sz="3600" u="sng">
                <a:solidFill>
                  <a:srgbClr val="FF0000"/>
                </a:solidFill>
                <a:latin typeface="Arial Black" pitchFamily="34" charset="0"/>
                <a:cs typeface="Arial" charset="0"/>
              </a:rPr>
              <a:t>mesurer</a:t>
            </a:r>
            <a:r>
              <a:rPr lang="fr-FR" sz="3600">
                <a:latin typeface="Arial Black" pitchFamily="34" charset="0"/>
                <a:cs typeface="Arial" charset="0"/>
              </a:rPr>
              <a:t> </a:t>
            </a:r>
            <a:r>
              <a:rPr lang="fr-FR" sz="3200">
                <a:solidFill>
                  <a:srgbClr val="050607"/>
                </a:solidFill>
                <a:latin typeface="Arial Black" pitchFamily="34" charset="0"/>
                <a:cs typeface="Arial" charset="0"/>
              </a:rPr>
              <a:t>l’importance des différents problèmes de santé publique en utilisant des </a:t>
            </a:r>
            <a:r>
              <a:rPr lang="fr-FR" sz="3600" u="sng">
                <a:solidFill>
                  <a:srgbClr val="FF0000"/>
                </a:solidFill>
                <a:latin typeface="Arial Black" pitchFamily="34" charset="0"/>
                <a:cs typeface="Arial" charset="0"/>
              </a:rPr>
              <a:t>indicateurs de santé.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28625"/>
            <a:ext cx="7529513" cy="1125538"/>
          </a:xfrm>
        </p:spPr>
        <p:txBody>
          <a:bodyPr/>
          <a:lstStyle/>
          <a:p>
            <a:pPr eaLnBrk="1" hangingPunct="1">
              <a:defRPr/>
            </a:pPr>
            <a:r>
              <a:rPr lang="fr-FR" sz="4000" kern="1200" cap="small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Intérêt des indicateurs de </a:t>
            </a:r>
            <a:r>
              <a:rPr lang="fr-FR" sz="40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santé:  </a:t>
            </a:r>
            <a:endParaRPr lang="fr-FR" sz="4000" kern="1200" cap="small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rbel" pitchFamily="34" charset="0"/>
              <a:ea typeface="ＭＳ Ｐゴシック" pitchFamily="1" charset="-128"/>
              <a:cs typeface="+mn-cs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0" y="1773238"/>
            <a:ext cx="7962900" cy="4352925"/>
          </a:xfrm>
        </p:spPr>
        <p:txBody>
          <a:bodyPr/>
          <a:lstStyle/>
          <a:p>
            <a:pPr eaLnBrk="1" hangingPunct="1"/>
            <a:r>
              <a:rPr lang="fr-FR" sz="2400" smtClean="0">
                <a:solidFill>
                  <a:srgbClr val="050607"/>
                </a:solidFill>
                <a:latin typeface="Arial Black" pitchFamily="34" charset="0"/>
              </a:rPr>
              <a:t>Connaître</a:t>
            </a:r>
            <a:r>
              <a:rPr lang="fr-FR" sz="2400" smtClean="0">
                <a:latin typeface="Arial Black" pitchFamily="34" charset="0"/>
              </a:rPr>
              <a:t> </a:t>
            </a:r>
            <a:r>
              <a:rPr lang="fr-FR" sz="2400" smtClean="0">
                <a:solidFill>
                  <a:srgbClr val="FF0000"/>
                </a:solidFill>
                <a:latin typeface="Arial Black" pitchFamily="34" charset="0"/>
              </a:rPr>
              <a:t>l’état de santé</a:t>
            </a:r>
            <a:r>
              <a:rPr lang="fr-FR" sz="2400" smtClean="0">
                <a:latin typeface="Arial Black" pitchFamily="34" charset="0"/>
              </a:rPr>
              <a:t> </a:t>
            </a:r>
            <a:r>
              <a:rPr lang="fr-FR" sz="2400" smtClean="0">
                <a:solidFill>
                  <a:srgbClr val="050607"/>
                </a:solidFill>
                <a:latin typeface="Arial Black" pitchFamily="34" charset="0"/>
              </a:rPr>
              <a:t>d’une population</a:t>
            </a:r>
            <a:r>
              <a:rPr lang="fr-FR" sz="2400" smtClean="0">
                <a:latin typeface="Arial Black" pitchFamily="34" charset="0"/>
              </a:rPr>
              <a:t>.</a:t>
            </a:r>
          </a:p>
          <a:p>
            <a:pPr eaLnBrk="1" hangingPunct="1"/>
            <a:r>
              <a:rPr lang="fr-FR" sz="2400" smtClean="0">
                <a:solidFill>
                  <a:srgbClr val="050607"/>
                </a:solidFill>
                <a:latin typeface="Arial Black" pitchFamily="34" charset="0"/>
              </a:rPr>
              <a:t>Estimer l</a:t>
            </a:r>
            <a:r>
              <a:rPr lang="fr-FR" sz="2400" smtClean="0">
                <a:latin typeface="Arial Black" pitchFamily="34" charset="0"/>
              </a:rPr>
              <a:t>’</a:t>
            </a:r>
            <a:r>
              <a:rPr lang="fr-FR" sz="2400" smtClean="0">
                <a:solidFill>
                  <a:srgbClr val="FF0000"/>
                </a:solidFill>
                <a:latin typeface="Arial Black" pitchFamily="34" charset="0"/>
              </a:rPr>
              <a:t>importance</a:t>
            </a:r>
            <a:r>
              <a:rPr lang="fr-FR" sz="2400" smtClean="0">
                <a:latin typeface="Arial Black" pitchFamily="34" charset="0"/>
              </a:rPr>
              <a:t> </a:t>
            </a:r>
            <a:r>
              <a:rPr lang="fr-FR" sz="2400" smtClean="0">
                <a:solidFill>
                  <a:srgbClr val="050607"/>
                </a:solidFill>
                <a:latin typeface="Arial Black" pitchFamily="34" charset="0"/>
              </a:rPr>
              <a:t>d’un phénomène de santé.</a:t>
            </a:r>
          </a:p>
          <a:p>
            <a:pPr eaLnBrk="1" hangingPunct="1"/>
            <a:r>
              <a:rPr lang="fr-FR" sz="2400" smtClean="0">
                <a:solidFill>
                  <a:srgbClr val="050607"/>
                </a:solidFill>
                <a:latin typeface="Arial Black" pitchFamily="34" charset="0"/>
              </a:rPr>
              <a:t>Estimer l</a:t>
            </a:r>
            <a:r>
              <a:rPr lang="fr-FR" sz="2400" smtClean="0">
                <a:latin typeface="Arial Black" pitchFamily="34" charset="0"/>
              </a:rPr>
              <a:t>’</a:t>
            </a:r>
            <a:r>
              <a:rPr lang="fr-FR" sz="2400" smtClean="0">
                <a:solidFill>
                  <a:srgbClr val="FF0000"/>
                </a:solidFill>
                <a:latin typeface="Arial Black" pitchFamily="34" charset="0"/>
              </a:rPr>
              <a:t>impact</a:t>
            </a:r>
            <a:r>
              <a:rPr lang="fr-FR" sz="2400" smtClean="0">
                <a:latin typeface="Arial Black" pitchFamily="34" charset="0"/>
              </a:rPr>
              <a:t> </a:t>
            </a:r>
            <a:r>
              <a:rPr lang="fr-FR" sz="2400" smtClean="0">
                <a:solidFill>
                  <a:srgbClr val="050607"/>
                </a:solidFill>
                <a:latin typeface="Arial Black" pitchFamily="34" charset="0"/>
              </a:rPr>
              <a:t>d’un problème de la santé</a:t>
            </a:r>
            <a:r>
              <a:rPr lang="fr-FR" sz="2400" smtClean="0">
                <a:latin typeface="Arial Black" pitchFamily="34" charset="0"/>
              </a:rPr>
              <a:t>. </a:t>
            </a:r>
          </a:p>
          <a:p>
            <a:pPr eaLnBrk="1" hangingPunct="1"/>
            <a:r>
              <a:rPr lang="fr-FR" sz="2400" smtClean="0">
                <a:solidFill>
                  <a:srgbClr val="FF0000"/>
                </a:solidFill>
                <a:latin typeface="Arial Black" pitchFamily="34" charset="0"/>
              </a:rPr>
              <a:t>Identifier</a:t>
            </a:r>
            <a:r>
              <a:rPr lang="fr-FR" sz="2400" smtClean="0">
                <a:latin typeface="Arial Black" pitchFamily="34" charset="0"/>
              </a:rPr>
              <a:t> </a:t>
            </a:r>
            <a:r>
              <a:rPr lang="fr-FR" sz="2400" smtClean="0">
                <a:solidFill>
                  <a:srgbClr val="050607"/>
                </a:solidFill>
                <a:latin typeface="Arial Black" pitchFamily="34" charset="0"/>
              </a:rPr>
              <a:t>les problèmes </a:t>
            </a:r>
            <a:r>
              <a:rPr lang="fr-FR" sz="2400" smtClean="0">
                <a:solidFill>
                  <a:srgbClr val="FF0000"/>
                </a:solidFill>
                <a:latin typeface="Arial Black" pitchFamily="34" charset="0"/>
              </a:rPr>
              <a:t>prioritaires .</a:t>
            </a:r>
          </a:p>
          <a:p>
            <a:pPr eaLnBrk="1" hangingPunct="1"/>
            <a:r>
              <a:rPr lang="fr-FR" sz="2400" smtClean="0">
                <a:solidFill>
                  <a:srgbClr val="050607"/>
                </a:solidFill>
                <a:latin typeface="Arial Black" pitchFamily="34" charset="0"/>
              </a:rPr>
              <a:t>Pour pouvoir </a:t>
            </a:r>
            <a:r>
              <a:rPr lang="fr-FR" sz="2400" smtClean="0">
                <a:solidFill>
                  <a:srgbClr val="FF0000"/>
                </a:solidFill>
                <a:latin typeface="Arial Black" pitchFamily="34" charset="0"/>
              </a:rPr>
              <a:t>réagir </a:t>
            </a:r>
            <a:r>
              <a:rPr lang="fr-FR" sz="2400" smtClean="0">
                <a:latin typeface="Arial Black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7250" y="428625"/>
            <a:ext cx="7729538" cy="838200"/>
          </a:xfrm>
        </p:spPr>
        <p:txBody>
          <a:bodyPr/>
          <a:lstStyle/>
          <a:p>
            <a:pPr>
              <a:defRPr/>
            </a:pPr>
            <a:r>
              <a:rPr lang="fr-FR" sz="44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Les indicateurs :</a:t>
            </a:r>
            <a:endParaRPr lang="fr-FR" sz="4400" kern="1200" cap="small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rbel" pitchFamily="34" charset="0"/>
              <a:ea typeface="ＭＳ Ｐゴシック" pitchFamily="1" charset="-128"/>
              <a:cs typeface="+mn-cs"/>
            </a:endParaRP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Variables qui peuvent être mesurées directement et qui permettent de décrire l'état de santé des individus d'une communauté.</a:t>
            </a:r>
          </a:p>
          <a:p>
            <a:pPr>
              <a:buFont typeface="Wingdings" pitchFamily="2" charset="2"/>
              <a:buNone/>
            </a:pPr>
            <a:endParaRPr lang="fr-FR" smtClean="0">
              <a:solidFill>
                <a:srgbClr val="050607"/>
              </a:solidFill>
            </a:endParaRPr>
          </a:p>
          <a:p>
            <a:r>
              <a:rPr lang="fr-FR" smtClean="0">
                <a:solidFill>
                  <a:srgbClr val="050607"/>
                </a:solidFill>
              </a:rPr>
              <a:t> </a:t>
            </a:r>
            <a:r>
              <a:rPr lang="fr-FR" b="1" u="sng" smtClean="0">
                <a:solidFill>
                  <a:srgbClr val="050607"/>
                </a:solidFill>
              </a:rPr>
              <a:t>Objectifs :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</a:rPr>
              <a:t>– </a:t>
            </a:r>
            <a:r>
              <a:rPr lang="fr-FR" smtClean="0">
                <a:solidFill>
                  <a:srgbClr val="FF0000"/>
                </a:solidFill>
                <a:latin typeface="Arial Black" pitchFamily="34" charset="0"/>
              </a:rPr>
              <a:t>Décrire.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</a:t>
            </a:r>
            <a:r>
              <a:rPr lang="fr-FR" smtClean="0">
                <a:solidFill>
                  <a:srgbClr val="3333FF"/>
                </a:solidFill>
                <a:latin typeface="Arial Black" pitchFamily="34" charset="0"/>
              </a:rPr>
              <a:t>Surveiller.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</a:t>
            </a:r>
            <a:r>
              <a:rPr lang="fr-FR" smtClean="0">
                <a:solidFill>
                  <a:srgbClr val="00B050"/>
                </a:solidFill>
                <a:latin typeface="Arial Black" pitchFamily="34" charset="0"/>
              </a:rPr>
              <a:t>Comparer.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– </a:t>
            </a:r>
            <a:r>
              <a:rPr lang="fr-FR" smtClean="0">
                <a:solidFill>
                  <a:srgbClr val="C00000"/>
                </a:solidFill>
                <a:latin typeface="Arial Black" pitchFamily="34" charset="0"/>
              </a:rPr>
              <a:t>Evaluer.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28688" y="642938"/>
            <a:ext cx="7729537" cy="838200"/>
          </a:xfrm>
        </p:spPr>
        <p:txBody>
          <a:bodyPr/>
          <a:lstStyle/>
          <a:p>
            <a:pPr>
              <a:defRPr/>
            </a:pPr>
            <a:r>
              <a:rPr lang="fr-FR" sz="5400" kern="1200" cap="small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  <a:ea typeface="ＭＳ Ｐゴシック" pitchFamily="1" charset="-128"/>
                <a:cs typeface="+mn-cs"/>
              </a:rPr>
              <a:t>Proportion:</a:t>
            </a:r>
            <a:endParaRPr lang="fr-FR" sz="6600" dirty="0"/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>
          <a:xfrm>
            <a:off x="1044575" y="2214563"/>
            <a:ext cx="7718425" cy="39576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</a:t>
            </a:r>
            <a:r>
              <a:rPr lang="fr-FR" sz="3600" smtClean="0">
                <a:solidFill>
                  <a:srgbClr val="FF0000"/>
                </a:solidFill>
                <a:latin typeface="Arial Black" pitchFamily="34" charset="0"/>
              </a:rPr>
              <a:t>P = a </a:t>
            </a:r>
            <a:r>
              <a:rPr lang="fr-FR" sz="4400" smtClean="0">
                <a:solidFill>
                  <a:srgbClr val="FF0000"/>
                </a:solidFill>
                <a:latin typeface="Arial Black" pitchFamily="34" charset="0"/>
              </a:rPr>
              <a:t>/</a:t>
            </a:r>
            <a:r>
              <a:rPr lang="fr-FR" sz="3600" smtClean="0">
                <a:solidFill>
                  <a:srgbClr val="FF0000"/>
                </a:solidFill>
                <a:latin typeface="Arial Black" pitchFamily="34" charset="0"/>
              </a:rPr>
              <a:t> (a+b)</a:t>
            </a:r>
            <a:endParaRPr lang="fr-FR" smtClean="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S’exprime en % ou en chiffre de 0    1</a:t>
            </a:r>
          </a:p>
          <a:p>
            <a:pPr>
              <a:buFont typeface="Wingdings" pitchFamily="2" charset="2"/>
              <a:buNone/>
            </a:pPr>
            <a:r>
              <a:rPr lang="fr-FR" smtClean="0">
                <a:solidFill>
                  <a:srgbClr val="050607"/>
                </a:solidFill>
                <a:latin typeface="Arial Black" pitchFamily="34" charset="0"/>
              </a:rPr>
              <a:t>• </a:t>
            </a:r>
            <a:r>
              <a:rPr lang="fr-FR" i="1" smtClean="0">
                <a:solidFill>
                  <a:srgbClr val="050607"/>
                </a:solidFill>
                <a:latin typeface="Arial Black" pitchFamily="34" charset="0"/>
              </a:rPr>
              <a:t>Ex: sur 7500 enfants de &lt;5 ans, 5300 sont correctement  vaccinés contre la rougeole :</a:t>
            </a:r>
          </a:p>
          <a:p>
            <a:pPr>
              <a:buFont typeface="Wingdings" pitchFamily="2" charset="2"/>
              <a:buNone/>
            </a:pPr>
            <a:r>
              <a:rPr lang="fr-FR" i="1" smtClean="0">
                <a:solidFill>
                  <a:srgbClr val="050607"/>
                </a:solidFill>
                <a:latin typeface="Arial Black" pitchFamily="34" charset="0"/>
              </a:rPr>
              <a:t>5300/7500 = couverture vaccinale de la rougeole</a:t>
            </a:r>
            <a:endParaRPr lang="fr-FR" smtClean="0">
              <a:solidFill>
                <a:srgbClr val="050607"/>
              </a:solidFill>
              <a:latin typeface="Arial Black" pitchFamily="34" charset="0"/>
            </a:endParaRPr>
          </a:p>
        </p:txBody>
      </p:sp>
      <p:cxnSp>
        <p:nvCxnSpPr>
          <p:cNvPr id="16388" name="Connecteur droit avec flèche 4"/>
          <p:cNvCxnSpPr>
            <a:cxnSpLocks noChangeShapeType="1"/>
          </p:cNvCxnSpPr>
          <p:nvPr/>
        </p:nvCxnSpPr>
        <p:spPr bwMode="auto">
          <a:xfrm>
            <a:off x="6500813" y="3357563"/>
            <a:ext cx="285750" cy="1587"/>
          </a:xfrm>
          <a:prstGeom prst="straightConnector1">
            <a:avLst/>
          </a:prstGeom>
          <a:ln>
            <a:headEnd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 bwMode="auto">
          <a:xfrm>
            <a:off x="0" y="5929313"/>
            <a:ext cx="915988" cy="9286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1"/>
  <p:tag name="PRESENTATION_PLAYLIST_COUNT" val="0"/>
  <p:tag name="PRESENTATION_PRESENTER_SLIDE_LEVEL" val="0"/>
  <p:tag name="ARTICULATE_PRESENTER_VERSION" val="6"/>
  <p:tag name="PUBLISH_TITLE" val="1ARIFoundations1"/>
  <p:tag name="ARTICULATE_PUBLISH_PATH" val="C:\Users\Arnaud\Documents\My Articulate Projects"/>
  <p:tag name="ARTICULATE_LOGO" val="Logo SIU - Institute of Information Technology - Blanc-sur-Noir-intense.jpg"/>
  <p:tag name="ARTICULATE_PRESENTER" val="(None selected)"/>
  <p:tag name="ARTICULATE_PRESENTER_GUID" val="9869030842"/>
  <p:tag name="ARTICULATE_LMS" val="0"/>
  <p:tag name="ARTICULATE_TEMPLATE" val="SUPINFO Foundations"/>
  <p:tag name="ARTICULATE_TEMPLATE_GUID" val="9e1c6877-49b9-41af-8e03-21978b2e1233"/>
  <p:tag name="LMS_PUBLISH" val="No"/>
  <p:tag name="PRESENTER_PREVIEW_MODE" val="0"/>
  <p:tag name="PRESENTER_PREVIEW_START" val="1"/>
  <p:tag name="PLAYERLOGOHEIGHT" val="194"/>
  <p:tag name="PLAYERLOGOWIDTH" val="477"/>
  <p:tag name="LAUNCHINNEWWINDOW" val="0"/>
  <p:tag name="LASTPUBLISHED" val="C:\Users\Arnaud\Documents\My Articulate Projects\1ARIFoundations1\player.htm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1,556"/>
  <p:tag name="ARTICULATE_SLIDE_PAUSE" val="1"/>
  <p:tag name="ARTICULATE_NAV_LEVEL" val="1"/>
  <p:tag name="ARTICULATE_PLAYLIST_ID" val="-1"/>
  <p:tag name="ARTICULATE_VIEW_MODE" val="0"/>
  <p:tag name="ARTICULATE_LOCK_SLIDE" val="0"/>
  <p:tag name="ARTICULATE_SLIDE_NAV" val="31"/>
  <p:tag name="AUDIO_ID" val="297"/>
  <p:tag name="ARTICULATE_SLIDE_GUID" val="b09b54c9-f70e-4a3b-ab7e-b688f743680d"/>
</p:tagLst>
</file>

<file path=ppt/theme/theme1.xml><?xml version="1.0" encoding="utf-8"?>
<a:theme xmlns:a="http://schemas.openxmlformats.org/drawingml/2006/main" name="cours-Ari&amp;Crypto-2008/2009-module1">
  <a:themeElements>
    <a:clrScheme name="cours-Ari&amp;Crypto-2008/2009-module1 2">
      <a:dk1>
        <a:srgbClr val="4D4D4D"/>
      </a:dk1>
      <a:lt1>
        <a:srgbClr val="FFFFFF"/>
      </a:lt1>
      <a:dk2>
        <a:srgbClr val="FFFFC2"/>
      </a:dk2>
      <a:lt2>
        <a:srgbClr val="969696"/>
      </a:lt2>
      <a:accent1>
        <a:srgbClr val="D3D7DB"/>
      </a:accent1>
      <a:accent2>
        <a:srgbClr val="A5C3DB"/>
      </a:accent2>
      <a:accent3>
        <a:srgbClr val="FFFFFF"/>
      </a:accent3>
      <a:accent4>
        <a:srgbClr val="404040"/>
      </a:accent4>
      <a:accent5>
        <a:srgbClr val="E6E8EA"/>
      </a:accent5>
      <a:accent6>
        <a:srgbClr val="95B0C6"/>
      </a:accent6>
      <a:hlink>
        <a:srgbClr val="777777"/>
      </a:hlink>
      <a:folHlink>
        <a:srgbClr val="B2B2B2"/>
      </a:folHlink>
    </a:clrScheme>
    <a:fontScheme name="cours-Ari&amp;Crypto-2008/2009-module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cours-Ari&amp;Crypto-2008/2009-module1 1">
        <a:dk1>
          <a:srgbClr val="336699"/>
        </a:dk1>
        <a:lt1>
          <a:srgbClr val="FFFFFF"/>
        </a:lt1>
        <a:dk2>
          <a:srgbClr val="FFFFC2"/>
        </a:dk2>
        <a:lt2>
          <a:srgbClr val="969696"/>
        </a:lt2>
        <a:accent1>
          <a:srgbClr val="C3F1BD"/>
        </a:accent1>
        <a:accent2>
          <a:srgbClr val="DAE6F0"/>
        </a:accent2>
        <a:accent3>
          <a:srgbClr val="FFFFFF"/>
        </a:accent3>
        <a:accent4>
          <a:srgbClr val="2A5682"/>
        </a:accent4>
        <a:accent5>
          <a:srgbClr val="DEF7DB"/>
        </a:accent5>
        <a:accent6>
          <a:srgbClr val="C5D0D9"/>
        </a:accent6>
        <a:hlink>
          <a:srgbClr val="D68484"/>
        </a:hlink>
        <a:folHlink>
          <a:srgbClr val="6698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rs-Ari&amp;Crypto-2008/2009-module1 2">
        <a:dk1>
          <a:srgbClr val="4D4D4D"/>
        </a:dk1>
        <a:lt1>
          <a:srgbClr val="FFFFFF"/>
        </a:lt1>
        <a:dk2>
          <a:srgbClr val="FFFFC2"/>
        </a:dk2>
        <a:lt2>
          <a:srgbClr val="969696"/>
        </a:lt2>
        <a:accent1>
          <a:srgbClr val="D3D7DB"/>
        </a:accent1>
        <a:accent2>
          <a:srgbClr val="A5C3DB"/>
        </a:accent2>
        <a:accent3>
          <a:srgbClr val="FFFFFF"/>
        </a:accent3>
        <a:accent4>
          <a:srgbClr val="404040"/>
        </a:accent4>
        <a:accent5>
          <a:srgbClr val="E6E8EA"/>
        </a:accent5>
        <a:accent6>
          <a:srgbClr val="95B0C6"/>
        </a:accent6>
        <a:hlink>
          <a:srgbClr val="777777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HD:Users:laurentgodefroy:Documents:arithmetique et crypto:cours et exos 2008/2009:cours-Ari&amp;Crypto-2008/2009-module1.ppt</Template>
  <TotalTime>2286</TotalTime>
  <Words>2189</Words>
  <Application>Microsoft Office PowerPoint</Application>
  <PresentationFormat>Affichage à l'écran (4:3)</PresentationFormat>
  <Paragraphs>402</Paragraphs>
  <Slides>48</Slides>
  <Notes>10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48</vt:i4>
      </vt:variant>
    </vt:vector>
  </HeadingPairs>
  <TitlesOfParts>
    <vt:vector size="56" baseType="lpstr">
      <vt:lpstr>Arial</vt:lpstr>
      <vt:lpstr>ＭＳ Ｐゴシック</vt:lpstr>
      <vt:lpstr>Wingdings</vt:lpstr>
      <vt:lpstr>Corbel</vt:lpstr>
      <vt:lpstr>Arial Black</vt:lpstr>
      <vt:lpstr>Gill Sans MT</vt:lpstr>
      <vt:lpstr>cours-Ari&amp;Crypto-2008/2009-module1</vt:lpstr>
      <vt:lpstr>CorelDRAW 12.0 Graphic</vt:lpstr>
      <vt:lpstr>Diapositive 1</vt:lpstr>
      <vt:lpstr>Objectifs du cours</vt:lpstr>
      <vt:lpstr>Plan du cours</vt:lpstr>
      <vt:lpstr>Introduction</vt:lpstr>
      <vt:lpstr>Diapositive 5</vt:lpstr>
      <vt:lpstr>Diapositive 6</vt:lpstr>
      <vt:lpstr>Intérêt des indicateurs de santé:  </vt:lpstr>
      <vt:lpstr>Les indicateurs :</vt:lpstr>
      <vt:lpstr>Proportion:</vt:lpstr>
      <vt:lpstr>Ratio :</vt:lpstr>
      <vt:lpstr>Indice :</vt:lpstr>
      <vt:lpstr>Taux :</vt:lpstr>
      <vt:lpstr>Questions :</vt:lpstr>
      <vt:lpstr>Réponses :</vt:lpstr>
      <vt:lpstr>Indicateurs  de  morbidité </vt:lpstr>
      <vt:lpstr>Diapositive 16</vt:lpstr>
      <vt:lpstr>La prévalence </vt:lpstr>
      <vt:lpstr>La prévalence </vt:lpstr>
      <vt:lpstr>La prévalence</vt:lpstr>
      <vt:lpstr>La prévalence</vt:lpstr>
      <vt:lpstr>Les prévalences globale et spécifiques dans la ville A</vt:lpstr>
      <vt:lpstr>Les prévalences globale et spécifiques dans la ville B</vt:lpstr>
      <vt:lpstr>L’incidence:</vt:lpstr>
      <vt:lpstr>L’incidence: </vt:lpstr>
      <vt:lpstr>L'incidence instantanée:</vt:lpstr>
      <vt:lpstr>Incidence cumulée :</vt:lpstr>
      <vt:lpstr>Taux d’attaque:</vt:lpstr>
      <vt:lpstr>Densité d’incidence</vt:lpstr>
      <vt:lpstr>Diapositive 29</vt:lpstr>
      <vt:lpstr>Relation entre incidence et prévalence :</vt:lpstr>
      <vt:lpstr>Les indicateurs  de mortalité. </vt:lpstr>
      <vt:lpstr>Taux brut de mortalité (TBM):</vt:lpstr>
      <vt:lpstr>Le taux de mortalité spécifique </vt:lpstr>
      <vt:lpstr>Les indicateurs de mortalité</vt:lpstr>
      <vt:lpstr>Le taux de mortalité spécifique </vt:lpstr>
      <vt:lpstr>Les indicateurs de mortalité</vt:lpstr>
      <vt:lpstr>La létalité </vt:lpstr>
      <vt:lpstr>Les indicateurs de mortalité</vt:lpstr>
      <vt:lpstr>La mortalité proportionnelle </vt:lpstr>
      <vt:lpstr>Autres indicateurs de mortalité </vt:lpstr>
      <vt:lpstr>Taux de mortalité infantile : </vt:lpstr>
      <vt:lpstr>Taux de mortalité des moins de cinq ans </vt:lpstr>
      <vt:lpstr>Taux de mortinatalité ou taux de mortalité fœtale tardive </vt:lpstr>
      <vt:lpstr>Taux de mortalité périnatale</vt:lpstr>
      <vt:lpstr>Taux de mortalité néonatale</vt:lpstr>
      <vt:lpstr>Taux de mortalité post-néonatale</vt:lpstr>
      <vt:lpstr> La mortalité maternelle  </vt:lpstr>
      <vt:lpstr>Mortalités périnatale et infantile</vt:lpstr>
    </vt:vector>
  </TitlesOfParts>
  <Company>Utilisateur de la version d'évaluation de Office 2004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la version d'évaluation de Office 2004</dc:creator>
  <cp:lastModifiedBy>BOUMEGOURA</cp:lastModifiedBy>
  <cp:revision>371</cp:revision>
  <dcterms:created xsi:type="dcterms:W3CDTF">2009-10-14T11:43:38Z</dcterms:created>
  <dcterms:modified xsi:type="dcterms:W3CDTF">2021-03-14T12:14:21Z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GUID">
    <vt:lpwstr>4B2FF78C-316F-4B21-B24B-4824D53396D9</vt:lpwstr>
  </property>
  <property fmtid="{D5CDD505-2E9C-101B-9397-08002B2CF9AE}" pid="4" name="ArticulatePath">
    <vt:lpwstr>1ARIFoundations1</vt:lpwstr>
  </property>
  <property fmtid="{D5CDD505-2E9C-101B-9397-08002B2CF9AE}" pid="5" name="ArticulateProjectFull">
    <vt:lpwstr>D:\SUPINFO\B1\Arithmetic and Cryptography\1ARIFoundations1.ppta</vt:lpwstr>
  </property>
</Properties>
</file>