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63"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1149" autoAdjust="0"/>
  </p:normalViewPr>
  <p:slideViewPr>
    <p:cSldViewPr snapToGrid="0">
      <p:cViewPr varScale="1">
        <p:scale>
          <a:sx n="60" d="100"/>
          <a:sy n="60" d="100"/>
        </p:scale>
        <p:origin x="10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BDCDF-FE20-419B-9AD1-9AE1882F2717}" type="datetimeFigureOut">
              <a:rPr lang="fr-FR" smtClean="0"/>
              <a:t>08/11/2024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B20B6-9E61-42C7-9082-E1B7AABCF707}" type="slidenum">
              <a:rPr lang="fr-FR" smtClean="0"/>
              <a:t>‹N°›</a:t>
            </a:fld>
            <a:endParaRPr lang="fr-FR"/>
          </a:p>
        </p:txBody>
      </p:sp>
    </p:spTree>
    <p:extLst>
      <p:ext uri="{BB962C8B-B14F-4D97-AF65-F5344CB8AC3E}">
        <p14:creationId xmlns:p14="http://schemas.microsoft.com/office/powerpoint/2010/main" val="129652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BB20B6-9E61-42C7-9082-E1B7AABCF707}" type="slidenum">
              <a:rPr lang="fr-FR" smtClean="0"/>
              <a:t>1</a:t>
            </a:fld>
            <a:endParaRPr lang="fr-FR"/>
          </a:p>
        </p:txBody>
      </p:sp>
    </p:spTree>
    <p:extLst>
      <p:ext uri="{BB962C8B-B14F-4D97-AF65-F5344CB8AC3E}">
        <p14:creationId xmlns:p14="http://schemas.microsoft.com/office/powerpoint/2010/main" val="397631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5.jp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youtu.be/jREJp6oAmWg?si=f3FGj1ERJF4R4E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26300" y="1499861"/>
            <a:ext cx="11161986" cy="5358139"/>
          </a:xfrm>
        </p:spPr>
        <p:txBody>
          <a:bodyPr/>
          <a:lstStyle/>
          <a:p>
            <a:endParaRPr lang="fr-FR" dirty="0"/>
          </a:p>
        </p:txBody>
      </p:sp>
      <p:sp>
        <p:nvSpPr>
          <p:cNvPr id="4" name="Arrondir un rectangle avec un coin diagonal 3"/>
          <p:cNvSpPr/>
          <p:nvPr/>
        </p:nvSpPr>
        <p:spPr>
          <a:xfrm>
            <a:off x="3358983" y="1499418"/>
            <a:ext cx="3994855" cy="146079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rgbClr val="7030A0"/>
                </a:solidFill>
              </a:rPr>
              <a:t>المحاضرة العاشرة /جبران خليل جبران</a:t>
            </a:r>
            <a:r>
              <a:rPr lang="ar-DZ" b="1" dirty="0"/>
              <a:t>.</a:t>
            </a:r>
            <a:endParaRPr lang="fr-FR" b="1" dirty="0"/>
          </a:p>
        </p:txBody>
      </p:sp>
      <p:sp>
        <p:nvSpPr>
          <p:cNvPr id="5" name="Organigramme : Bande perforée 4"/>
          <p:cNvSpPr/>
          <p:nvPr/>
        </p:nvSpPr>
        <p:spPr>
          <a:xfrm>
            <a:off x="1507067" y="3248567"/>
            <a:ext cx="3232358" cy="89508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rgbClr val="00B0F0"/>
                </a:solidFill>
              </a:rPr>
              <a:t>ثالثا/نماذج من شعر (جبران خليل جبران)</a:t>
            </a:r>
            <a:endParaRPr lang="fr-FR" sz="2000" b="1" dirty="0">
              <a:solidFill>
                <a:srgbClr val="00B0F0"/>
              </a:solidFill>
            </a:endParaRPr>
          </a:p>
        </p:txBody>
      </p:sp>
      <p:sp>
        <p:nvSpPr>
          <p:cNvPr id="7" name="Organigramme : Bande perforée 6"/>
          <p:cNvSpPr/>
          <p:nvPr/>
        </p:nvSpPr>
        <p:spPr>
          <a:xfrm>
            <a:off x="443034" y="1883758"/>
            <a:ext cx="2385508" cy="123338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rgbClr val="00B0F0"/>
                </a:solidFill>
              </a:rPr>
              <a:t>ثانيا/الرومنطيقية في أدب (جبران خليل جبران)</a:t>
            </a:r>
            <a:endParaRPr lang="fr-FR" sz="2000" b="1" dirty="0">
              <a:solidFill>
                <a:srgbClr val="00B0F0"/>
              </a:solidFill>
            </a:endParaRPr>
          </a:p>
        </p:txBody>
      </p:sp>
      <p:sp>
        <p:nvSpPr>
          <p:cNvPr id="8" name="Organigramme : Bande perforée 7"/>
          <p:cNvSpPr/>
          <p:nvPr/>
        </p:nvSpPr>
        <p:spPr>
          <a:xfrm>
            <a:off x="7941923" y="1883758"/>
            <a:ext cx="2770897" cy="133859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rgbClr val="00B0F0"/>
                </a:solidFill>
              </a:rPr>
              <a:t>أولا/مولد ونشأة (جبران خليل جبران)</a:t>
            </a:r>
            <a:endParaRPr lang="fr-FR" sz="2000" b="1" dirty="0">
              <a:solidFill>
                <a:srgbClr val="00B0F0"/>
              </a:solidFill>
            </a:endParaRPr>
          </a:p>
        </p:txBody>
      </p:sp>
      <p:sp>
        <p:nvSpPr>
          <p:cNvPr id="9" name="Ellipse 8"/>
          <p:cNvSpPr/>
          <p:nvPr/>
        </p:nvSpPr>
        <p:spPr>
          <a:xfrm>
            <a:off x="1449772" y="5061138"/>
            <a:ext cx="914400" cy="6442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200" dirty="0" smtClean="0"/>
              <a:t>التمني</a:t>
            </a:r>
            <a:endParaRPr lang="fr-FR" sz="1200" dirty="0"/>
          </a:p>
        </p:txBody>
      </p:sp>
      <p:sp>
        <p:nvSpPr>
          <p:cNvPr id="10" name="Ellipse 9"/>
          <p:cNvSpPr/>
          <p:nvPr/>
        </p:nvSpPr>
        <p:spPr>
          <a:xfrm>
            <a:off x="2459865" y="5129551"/>
            <a:ext cx="914400" cy="575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400" dirty="0" smtClean="0"/>
              <a:t>الحزن</a:t>
            </a:r>
            <a:endParaRPr lang="fr-FR" sz="1400" dirty="0"/>
          </a:p>
        </p:txBody>
      </p:sp>
      <p:sp>
        <p:nvSpPr>
          <p:cNvPr id="11" name="Ellipse 10"/>
          <p:cNvSpPr/>
          <p:nvPr/>
        </p:nvSpPr>
        <p:spPr>
          <a:xfrm>
            <a:off x="3767788" y="5002579"/>
            <a:ext cx="914400" cy="6794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200" dirty="0" smtClean="0"/>
              <a:t>الوصف</a:t>
            </a:r>
            <a:endParaRPr lang="fr-FR" sz="1200" dirty="0"/>
          </a:p>
        </p:txBody>
      </p:sp>
      <p:sp>
        <p:nvSpPr>
          <p:cNvPr id="12" name="Ellipse 11"/>
          <p:cNvSpPr/>
          <p:nvPr/>
        </p:nvSpPr>
        <p:spPr>
          <a:xfrm>
            <a:off x="5137235" y="4859067"/>
            <a:ext cx="914400" cy="637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200" dirty="0" smtClean="0"/>
              <a:t>الحكمة</a:t>
            </a:r>
            <a:endParaRPr lang="fr-FR" sz="1200" dirty="0"/>
          </a:p>
        </p:txBody>
      </p:sp>
      <p:sp>
        <p:nvSpPr>
          <p:cNvPr id="13" name="Ellipse 12"/>
          <p:cNvSpPr/>
          <p:nvPr/>
        </p:nvSpPr>
        <p:spPr>
          <a:xfrm>
            <a:off x="375429" y="5108418"/>
            <a:ext cx="914400" cy="6725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200" dirty="0" smtClean="0"/>
              <a:t>الوعيد</a:t>
            </a:r>
            <a:endParaRPr lang="fr-FR" sz="1200" dirty="0"/>
          </a:p>
        </p:txBody>
      </p:sp>
      <p:cxnSp>
        <p:nvCxnSpPr>
          <p:cNvPr id="15" name="Connecteur droit avec flèche 14"/>
          <p:cNvCxnSpPr>
            <a:endCxn id="7" idx="3"/>
          </p:cNvCxnSpPr>
          <p:nvPr/>
        </p:nvCxnSpPr>
        <p:spPr>
          <a:xfrm flipH="1" flipV="1">
            <a:off x="2828542" y="2500450"/>
            <a:ext cx="1881518" cy="214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5847735" y="2500450"/>
            <a:ext cx="2782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067747" y="2761469"/>
            <a:ext cx="1385849" cy="2787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4371751" y="2751776"/>
            <a:ext cx="1082189" cy="89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5" idx="2"/>
          </p:cNvCxnSpPr>
          <p:nvPr/>
        </p:nvCxnSpPr>
        <p:spPr>
          <a:xfrm>
            <a:off x="3123246" y="4054140"/>
            <a:ext cx="2176592" cy="1003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3179702" y="4096796"/>
            <a:ext cx="832068" cy="990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5" idx="2"/>
          </p:cNvCxnSpPr>
          <p:nvPr/>
        </p:nvCxnSpPr>
        <p:spPr>
          <a:xfrm flipH="1">
            <a:off x="3009988" y="4054140"/>
            <a:ext cx="113258" cy="1119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5" idx="2"/>
          </p:cNvCxnSpPr>
          <p:nvPr/>
        </p:nvCxnSpPr>
        <p:spPr>
          <a:xfrm flipH="1">
            <a:off x="1846590" y="4054140"/>
            <a:ext cx="1276656" cy="1003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5" idx="2"/>
            <a:endCxn id="13" idx="0"/>
          </p:cNvCxnSpPr>
          <p:nvPr/>
        </p:nvCxnSpPr>
        <p:spPr>
          <a:xfrm flipH="1">
            <a:off x="832629" y="4054140"/>
            <a:ext cx="2290617" cy="1054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Pentagone régulier 41"/>
          <p:cNvSpPr/>
          <p:nvPr/>
        </p:nvSpPr>
        <p:spPr>
          <a:xfrm>
            <a:off x="4135580" y="5548574"/>
            <a:ext cx="4494480" cy="9144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solidFill>
                  <a:srgbClr val="FFFF00"/>
                </a:solidFill>
              </a:rPr>
              <a:t>خلاصة</a:t>
            </a:r>
            <a:endParaRPr lang="fr-FR" sz="4000" b="1" dirty="0">
              <a:solidFill>
                <a:srgbClr val="FFFF00"/>
              </a:solidFill>
            </a:endParaRPr>
          </a:p>
        </p:txBody>
      </p:sp>
      <p:pic>
        <p:nvPicPr>
          <p:cNvPr id="47" name="Espace réservé du contenu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3225" y="0"/>
            <a:ext cx="1628775" cy="1714500"/>
          </a:xfrm>
          <a:prstGeom prst="rect">
            <a:avLst/>
          </a:prstGeom>
        </p:spPr>
      </p:pic>
      <p:pic>
        <p:nvPicPr>
          <p:cNvPr id="48" name="Espace réservé du contenu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042"/>
            <a:ext cx="1628775" cy="1714500"/>
          </a:xfrm>
          <a:prstGeom prst="rect">
            <a:avLst/>
          </a:prstGeom>
        </p:spPr>
      </p:pic>
      <p:sp>
        <p:nvSpPr>
          <p:cNvPr id="6" name="Rectangle 5"/>
          <p:cNvSpPr/>
          <p:nvPr/>
        </p:nvSpPr>
        <p:spPr>
          <a:xfrm>
            <a:off x="2459865" y="-7993"/>
            <a:ext cx="7456645" cy="1483035"/>
          </a:xfrm>
          <a:prstGeom prst="rect">
            <a:avLst/>
          </a:prstGeom>
        </p:spPr>
        <p:txBody>
          <a:bodyPr wrap="square">
            <a:spAutoFit/>
          </a:bodyPr>
          <a:lstStyle/>
          <a:p>
            <a:pPr algn="ctr">
              <a:lnSpc>
                <a:spcPct val="107000"/>
              </a:lnSpc>
              <a:spcAft>
                <a:spcPts val="800"/>
              </a:spcAft>
            </a:pPr>
            <a:r>
              <a:rPr lang="ar-DZ" sz="2400" b="1" dirty="0">
                <a:solidFill>
                  <a:srgbClr val="FF0000"/>
                </a:solidFill>
                <a:latin typeface="Calibri" panose="020F0502020204030204" pitchFamily="34" charset="0"/>
                <a:ea typeface="Calibri" panose="020F0502020204030204" pitchFamily="34" charset="0"/>
                <a:cs typeface="Arial" panose="020B0604020202020204" pitchFamily="34" charset="0"/>
              </a:rPr>
              <a:t>اعداد: الدكتورة </a:t>
            </a:r>
            <a:r>
              <a:rPr lang="ar-DZ" sz="2400" b="1" dirty="0" err="1">
                <a:solidFill>
                  <a:srgbClr val="FF0000"/>
                </a:solidFill>
                <a:latin typeface="Calibri" panose="020F0502020204030204" pitchFamily="34" charset="0"/>
                <a:ea typeface="Calibri" panose="020F0502020204030204" pitchFamily="34" charset="0"/>
                <a:cs typeface="Arial" panose="020B0604020202020204" pitchFamily="34" charset="0"/>
              </a:rPr>
              <a:t>ججيقة</a:t>
            </a:r>
            <a:r>
              <a:rPr lang="ar-DZ" sz="2400" b="1" dirty="0">
                <a:solidFill>
                  <a:srgbClr val="FF0000"/>
                </a:solidFill>
                <a:latin typeface="Calibri" panose="020F0502020204030204" pitchFamily="34" charset="0"/>
                <a:ea typeface="Calibri" panose="020F0502020204030204" pitchFamily="34" charset="0"/>
                <a:cs typeface="Arial" panose="020B0604020202020204" pitchFamily="34" charset="0"/>
              </a:rPr>
              <a:t> بسوف</a:t>
            </a:r>
            <a:endParaRPr lang="fr-FR" sz="24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2400" b="1" dirty="0">
                <a:solidFill>
                  <a:srgbClr val="FF0000"/>
                </a:solidFill>
                <a:latin typeface="Calibri" panose="020F0502020204030204" pitchFamily="34" charset="0"/>
                <a:ea typeface="Calibri" panose="020F0502020204030204" pitchFamily="34" charset="0"/>
                <a:cs typeface="Arial" panose="020B0604020202020204" pitchFamily="34" charset="0"/>
              </a:rPr>
              <a:t>الدرجة العلمية: أستاذ محاضر (أ)</a:t>
            </a:r>
            <a:endParaRPr lang="fr-FR" sz="24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fr-FR" sz="2400" b="1" dirty="0">
                <a:solidFill>
                  <a:srgbClr val="FF0000"/>
                </a:solidFill>
                <a:latin typeface="Calibri" panose="020F0502020204030204" pitchFamily="34" charset="0"/>
                <a:ea typeface="Calibri" panose="020F0502020204030204" pitchFamily="34" charset="0"/>
                <a:cs typeface="Arial" panose="020B0604020202020204" pitchFamily="34" charset="0"/>
              </a:rPr>
              <a:t>djedjiga.bessouf@univ-bejaia.dz</a:t>
            </a:r>
            <a:r>
              <a:rPr lang="ar-DZ" sz="2400" b="1" dirty="0">
                <a:solidFill>
                  <a:srgbClr val="FF0000"/>
                </a:solidFill>
                <a:latin typeface="Calibri" panose="020F0502020204030204" pitchFamily="34" charset="0"/>
                <a:ea typeface="Calibri" panose="020F0502020204030204" pitchFamily="34" charset="0"/>
                <a:cs typeface="Arial" panose="020B0604020202020204" pitchFamily="34" charset="0"/>
              </a:rPr>
              <a:t>البريد المهني :</a:t>
            </a:r>
            <a:r>
              <a:rPr lang="ar-DZ" b="1" dirty="0">
                <a:latin typeface="Calibri" panose="020F0502020204030204" pitchFamily="34" charset="0"/>
                <a:ea typeface="Calibri" panose="020F0502020204030204" pitchFamily="34"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42338296"/>
      </p:ext>
    </p:extLst>
  </p:cSld>
  <p:clrMapOvr>
    <a:masterClrMapping/>
  </p:clrMapOvr>
  <p:transition spd="slow" advTm="1963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984916"/>
            <a:ext cx="10421008" cy="4984596"/>
          </a:xfrm>
        </p:spPr>
        <p:txBody>
          <a:bodyPr>
            <a:normAutofit/>
          </a:bodyPr>
          <a:lstStyle/>
          <a:p>
            <a:r>
              <a:rPr lang="ar-DZ" sz="2000" b="1" dirty="0" smtClean="0">
                <a:solidFill>
                  <a:srgbClr val="FF0000"/>
                </a:solidFill>
              </a:rPr>
              <a:t>أولا/مولد و نشأة (جبران خليل جبران):</a:t>
            </a:r>
          </a:p>
          <a:p>
            <a:pPr>
              <a:lnSpc>
                <a:spcPct val="150000"/>
              </a:lnSpc>
            </a:pPr>
            <a:r>
              <a:rPr lang="ar-DZ" dirty="0" smtClean="0"/>
              <a:t>       </a:t>
            </a:r>
            <a:r>
              <a:rPr lang="ar-DZ" sz="2000" b="1" dirty="0" smtClean="0">
                <a:cs typeface="Arabic Transparent" panose="02010000000000000000" pitchFamily="2" charset="-78"/>
              </a:rPr>
              <a:t>ولد الشاعر و الكاتب و الرسام و الفيلسوف (</a:t>
            </a:r>
            <a:r>
              <a:rPr lang="ar-DZ" sz="2000" b="1" dirty="0" smtClean="0">
                <a:solidFill>
                  <a:srgbClr val="FF0000"/>
                </a:solidFill>
                <a:cs typeface="Arabic Transparent" panose="02010000000000000000" pitchFamily="2" charset="-78"/>
              </a:rPr>
              <a:t>جبران خليل جبران</a:t>
            </a:r>
            <a:r>
              <a:rPr lang="ar-DZ" sz="2000" b="1" dirty="0" smtClean="0">
                <a:cs typeface="Arabic Transparent" panose="02010000000000000000" pitchFamily="2" charset="-78"/>
              </a:rPr>
              <a:t>) في 8 يناير 1883م في بلدة (</a:t>
            </a:r>
            <a:r>
              <a:rPr lang="ar-DZ" sz="2000" b="1" dirty="0" smtClean="0">
                <a:solidFill>
                  <a:srgbClr val="FF0000"/>
                </a:solidFill>
                <a:cs typeface="Arabic Transparent" panose="02010000000000000000" pitchFamily="2" charset="-78"/>
              </a:rPr>
              <a:t>بشري</a:t>
            </a:r>
            <a:r>
              <a:rPr lang="ar-DZ" sz="2000" b="1" dirty="0" smtClean="0">
                <a:cs typeface="Arabic Transparent" panose="02010000000000000000" pitchFamily="2" charset="-78"/>
              </a:rPr>
              <a:t>) اللبنانية في أحضان البؤس و الفقر، هاجر رفقة والدته إلى (</a:t>
            </a:r>
            <a:r>
              <a:rPr lang="ar-DZ" sz="2000" b="1" dirty="0" smtClean="0">
                <a:solidFill>
                  <a:srgbClr val="FF0000"/>
                </a:solidFill>
                <a:cs typeface="Arabic Transparent" panose="02010000000000000000" pitchFamily="2" charset="-78"/>
              </a:rPr>
              <a:t>بوسطن</a:t>
            </a:r>
            <a:r>
              <a:rPr lang="ar-DZ" sz="2000" b="1" dirty="0" smtClean="0">
                <a:cs typeface="Arabic Transparent" panose="02010000000000000000" pitchFamily="2" charset="-78"/>
              </a:rPr>
              <a:t>) سنة 1895م إلا أنه عاد إلى (</a:t>
            </a:r>
            <a:r>
              <a:rPr lang="ar-DZ" sz="2000" b="1" dirty="0" smtClean="0">
                <a:solidFill>
                  <a:srgbClr val="FF0000"/>
                </a:solidFill>
                <a:cs typeface="Arabic Transparent" panose="02010000000000000000" pitchFamily="2" charset="-78"/>
              </a:rPr>
              <a:t>بيروت</a:t>
            </a:r>
            <a:r>
              <a:rPr lang="ar-DZ" sz="2000" b="1" dirty="0" smtClean="0">
                <a:cs typeface="Arabic Transparent" panose="02010000000000000000" pitchFamily="2" charset="-78"/>
              </a:rPr>
              <a:t>) ليزاول دراسته في مدرسة (</a:t>
            </a:r>
            <a:r>
              <a:rPr lang="ar-DZ" sz="2000" b="1" dirty="0" smtClean="0">
                <a:solidFill>
                  <a:srgbClr val="FF0000"/>
                </a:solidFill>
                <a:cs typeface="Arabic Transparent" panose="02010000000000000000" pitchFamily="2" charset="-78"/>
              </a:rPr>
              <a:t>الحكمة</a:t>
            </a:r>
            <a:r>
              <a:rPr lang="ar-DZ" sz="2000" b="1" dirty="0" smtClean="0">
                <a:cs typeface="Arabic Transparent" panose="02010000000000000000" pitchFamily="2" charset="-78"/>
              </a:rPr>
              <a:t>) لمدة أربع سنوات، و بعدها رجع إلى (</a:t>
            </a:r>
            <a:r>
              <a:rPr lang="ar-DZ" sz="2000" b="1" dirty="0" smtClean="0">
                <a:solidFill>
                  <a:srgbClr val="FF0000"/>
                </a:solidFill>
                <a:cs typeface="Arabic Transparent" panose="02010000000000000000" pitchFamily="2" charset="-78"/>
              </a:rPr>
              <a:t>بوسطن</a:t>
            </a:r>
            <a:r>
              <a:rPr lang="ar-DZ" sz="2000" b="1" dirty="0" smtClean="0">
                <a:cs typeface="Arabic Transparent" panose="02010000000000000000" pitchFamily="2" charset="-78"/>
              </a:rPr>
              <a:t>) ثم سافر إلى (</a:t>
            </a:r>
            <a:r>
              <a:rPr lang="ar-DZ" sz="2000" b="1" dirty="0" smtClean="0">
                <a:solidFill>
                  <a:srgbClr val="FF0000"/>
                </a:solidFill>
                <a:cs typeface="Arabic Transparent" panose="02010000000000000000" pitchFamily="2" charset="-78"/>
              </a:rPr>
              <a:t>باريس</a:t>
            </a:r>
            <a:r>
              <a:rPr lang="ar-DZ" sz="2000" b="1" dirty="0" smtClean="0">
                <a:cs typeface="Arabic Transparent" panose="02010000000000000000" pitchFamily="2" charset="-78"/>
              </a:rPr>
              <a:t>) سنة 1908م حيث درس الرسم في معهد (</a:t>
            </a:r>
            <a:r>
              <a:rPr lang="ar-DZ" sz="2000" b="1" dirty="0" smtClean="0">
                <a:solidFill>
                  <a:srgbClr val="FF0000"/>
                </a:solidFill>
                <a:cs typeface="Arabic Transparent" panose="02010000000000000000" pitchFamily="2" charset="-78"/>
              </a:rPr>
              <a:t>الفنون الجميلة</a:t>
            </a:r>
            <a:r>
              <a:rPr lang="ar-DZ" sz="2000" b="1" dirty="0" smtClean="0">
                <a:cs typeface="Arabic Transparent" panose="02010000000000000000" pitchFamily="2" charset="-78"/>
              </a:rPr>
              <a:t>) ،ذاع صيته في العالم العربي، و لمع نجمه في الأوساط الأمريكية، و قد أنشأ رفقة زملائه جمعية أدبية التي أطلقوا عليها تسمية (</a:t>
            </a:r>
            <a:r>
              <a:rPr lang="ar-DZ" sz="2000" b="1" dirty="0" smtClean="0">
                <a:solidFill>
                  <a:srgbClr val="FF0000"/>
                </a:solidFill>
                <a:cs typeface="Arabic Transparent" panose="02010000000000000000" pitchFamily="2" charset="-78"/>
              </a:rPr>
              <a:t>الرابطة القلمية</a:t>
            </a:r>
            <a:r>
              <a:rPr lang="ar-DZ" sz="2000" b="1" dirty="0" smtClean="0">
                <a:cs typeface="Arabic Transparent" panose="02010000000000000000" pitchFamily="2" charset="-78"/>
              </a:rPr>
              <a:t>) حيث كان عميدا لها.</a:t>
            </a:r>
          </a:p>
          <a:p>
            <a:pPr>
              <a:lnSpc>
                <a:spcPct val="150000"/>
              </a:lnSpc>
            </a:pPr>
            <a:r>
              <a:rPr lang="ar-DZ" sz="2000" b="1" dirty="0" smtClean="0">
                <a:cs typeface="Arabic Transparent" panose="02010000000000000000" pitchFamily="2" charset="-78"/>
              </a:rPr>
              <a:t>        و في العاشر من نيسان (</a:t>
            </a:r>
            <a:r>
              <a:rPr lang="ar-DZ" sz="2000" b="1" dirty="0" err="1" smtClean="0">
                <a:cs typeface="Arabic Transparent" panose="02010000000000000000" pitchFamily="2" charset="-78"/>
              </a:rPr>
              <a:t>أفريل</a:t>
            </a:r>
            <a:r>
              <a:rPr lang="ar-DZ" sz="2000" b="1" dirty="0" smtClean="0">
                <a:cs typeface="Arabic Transparent" panose="02010000000000000000" pitchFamily="2" charset="-78"/>
              </a:rPr>
              <a:t>) سنة 1931م في مستشفى القديس (</a:t>
            </a:r>
            <a:r>
              <a:rPr lang="ar-DZ" sz="2000" b="1" dirty="0" smtClean="0">
                <a:solidFill>
                  <a:srgbClr val="FF0000"/>
                </a:solidFill>
                <a:cs typeface="Arabic Transparent" panose="02010000000000000000" pitchFamily="2" charset="-78"/>
              </a:rPr>
              <a:t>فنست</a:t>
            </a:r>
            <a:r>
              <a:rPr lang="ar-DZ" sz="2000" b="1" dirty="0" smtClean="0">
                <a:cs typeface="Arabic Transparent" panose="02010000000000000000" pitchFamily="2" charset="-78"/>
              </a:rPr>
              <a:t>) توفي (</a:t>
            </a:r>
            <a:r>
              <a:rPr lang="ar-DZ" sz="2000" b="1" dirty="0" smtClean="0">
                <a:solidFill>
                  <a:srgbClr val="FF0000"/>
                </a:solidFill>
                <a:cs typeface="Arabic Transparent" panose="02010000000000000000" pitchFamily="2" charset="-78"/>
              </a:rPr>
              <a:t>جبران خليل جبران</a:t>
            </a:r>
            <a:r>
              <a:rPr lang="ar-DZ" sz="2000" b="1" dirty="0" smtClean="0">
                <a:cs typeface="Arabic Transparent" panose="02010000000000000000" pitchFamily="2" charset="-78"/>
              </a:rPr>
              <a:t>) بعد صراع مع داء السل، في ظل الغربة </a:t>
            </a:r>
            <a:r>
              <a:rPr lang="ar-DZ" sz="2000" b="1" dirty="0" smtClean="0">
                <a:cs typeface="Arabic Transparent" panose="02010000000000000000" pitchFamily="2" charset="-78"/>
              </a:rPr>
              <a:t>البائسة</a:t>
            </a:r>
            <a:r>
              <a:rPr lang="ar-DZ" sz="2000" b="1" dirty="0" smtClean="0">
                <a:cs typeface="Arabic Transparent" panose="02010000000000000000" pitchFamily="2" charset="-78"/>
              </a:rPr>
              <a:t>، وتم نقل </a:t>
            </a:r>
            <a:r>
              <a:rPr lang="ar-DZ" sz="2000" b="1" dirty="0">
                <a:cs typeface="Arabic Transparent" panose="02010000000000000000" pitchFamily="2" charset="-78"/>
              </a:rPr>
              <a:t>ج</a:t>
            </a:r>
            <a:r>
              <a:rPr lang="ar-DZ" sz="2000" b="1" dirty="0" smtClean="0">
                <a:cs typeface="Arabic Transparent" panose="02010000000000000000" pitchFamily="2" charset="-78"/>
              </a:rPr>
              <a:t>ثمانه من (</a:t>
            </a:r>
            <a:r>
              <a:rPr lang="ar-DZ" sz="2000" b="1" dirty="0" smtClean="0">
                <a:solidFill>
                  <a:srgbClr val="FF0000"/>
                </a:solidFill>
                <a:cs typeface="Arabic Transparent" panose="02010000000000000000" pitchFamily="2" charset="-78"/>
              </a:rPr>
              <a:t>نيويورك</a:t>
            </a:r>
            <a:r>
              <a:rPr lang="ar-DZ" sz="2000" b="1" dirty="0" smtClean="0">
                <a:cs typeface="Arabic Transparent" panose="02010000000000000000" pitchFamily="2" charset="-78"/>
              </a:rPr>
              <a:t>) إلى (</a:t>
            </a:r>
            <a:r>
              <a:rPr lang="ar-DZ" sz="2000" b="1" dirty="0" smtClean="0">
                <a:solidFill>
                  <a:srgbClr val="FF0000"/>
                </a:solidFill>
                <a:cs typeface="Arabic Transparent" panose="02010000000000000000" pitchFamily="2" charset="-78"/>
              </a:rPr>
              <a:t>بوسطن</a:t>
            </a:r>
            <a:r>
              <a:rPr lang="ar-DZ" sz="2000" b="1" dirty="0" smtClean="0">
                <a:cs typeface="Arabic Transparent" panose="02010000000000000000" pitchFamily="2" charset="-78"/>
              </a:rPr>
              <a:t>)،ثم نقل رفاته إلى (</a:t>
            </a:r>
            <a:r>
              <a:rPr lang="ar-DZ" sz="2000" b="1" dirty="0" smtClean="0">
                <a:solidFill>
                  <a:srgbClr val="FF0000"/>
                </a:solidFill>
                <a:cs typeface="Arabic Transparent" panose="02010000000000000000" pitchFamily="2" charset="-78"/>
              </a:rPr>
              <a:t>لبنان</a:t>
            </a:r>
            <a:r>
              <a:rPr lang="ar-DZ" sz="2000" b="1" dirty="0" smtClean="0">
                <a:cs typeface="Arabic Transparent" panose="02010000000000000000" pitchFamily="2" charset="-78"/>
              </a:rPr>
              <a:t>) في 21أغسطس عام 1931م، ودفن في (</a:t>
            </a:r>
            <a:r>
              <a:rPr lang="ar-DZ" sz="2000" b="1" dirty="0" smtClean="0">
                <a:solidFill>
                  <a:srgbClr val="FF0000"/>
                </a:solidFill>
                <a:cs typeface="Arabic Transparent" panose="02010000000000000000" pitchFamily="2" charset="-78"/>
              </a:rPr>
              <a:t>دير مار سركيس</a:t>
            </a:r>
            <a:r>
              <a:rPr lang="ar-DZ" sz="2000" b="1" dirty="0" smtClean="0">
                <a:cs typeface="Arabic Transparent" panose="02010000000000000000" pitchFamily="2" charset="-78"/>
              </a:rPr>
              <a:t>) في بلدته (</a:t>
            </a:r>
            <a:r>
              <a:rPr lang="ar-DZ" sz="2000" b="1" dirty="0" smtClean="0">
                <a:solidFill>
                  <a:srgbClr val="FF0000"/>
                </a:solidFill>
                <a:cs typeface="Arabic Transparent" panose="02010000000000000000" pitchFamily="2" charset="-78"/>
              </a:rPr>
              <a:t>بشري</a:t>
            </a:r>
            <a:r>
              <a:rPr lang="ar-DZ" sz="2000" b="1" dirty="0" smtClean="0">
                <a:cs typeface="Arabic Transparent" panose="02010000000000000000" pitchFamily="2" charset="-78"/>
              </a:rPr>
              <a:t>).</a:t>
            </a:r>
          </a:p>
          <a:p>
            <a:pPr>
              <a:lnSpc>
                <a:spcPct val="150000"/>
              </a:lnSpc>
            </a:pPr>
            <a:r>
              <a:rPr lang="ar-DZ" sz="2000" b="1" dirty="0">
                <a:cs typeface="Arabic Transparent" panose="02010000000000000000" pitchFamily="2" charset="-78"/>
              </a:rPr>
              <a:t> </a:t>
            </a:r>
            <a:r>
              <a:rPr lang="ar-DZ" sz="2000" b="1" dirty="0" smtClean="0">
                <a:cs typeface="Arabic Transparent" panose="02010000000000000000" pitchFamily="2" charset="-78"/>
              </a:rPr>
              <a:t>        و قد خلف عدة آثار أدبية من بينها: (</a:t>
            </a:r>
            <a:r>
              <a:rPr lang="ar-DZ" sz="2000" b="1" dirty="0" smtClean="0">
                <a:solidFill>
                  <a:srgbClr val="FF0000"/>
                </a:solidFill>
                <a:cs typeface="Arabic Transparent" panose="02010000000000000000" pitchFamily="2" charset="-78"/>
              </a:rPr>
              <a:t>العواصف، الأجنحة المنكسرة، الأرواح المتمردة، البدائع و الطرائف، المواكب</a:t>
            </a:r>
            <a:r>
              <a:rPr lang="ar-DZ" sz="2000" b="1" dirty="0" smtClean="0">
                <a:cs typeface="Arabic Transparent" panose="02010000000000000000" pitchFamily="2" charset="-78"/>
              </a:rPr>
              <a:t>).</a:t>
            </a:r>
          </a:p>
          <a:p>
            <a:endParaRPr lang="fr-FR" dirty="0"/>
          </a:p>
        </p:txBody>
      </p:sp>
      <p:sp>
        <p:nvSpPr>
          <p:cNvPr id="4" name="Pentagone régulier 3"/>
          <p:cNvSpPr/>
          <p:nvPr/>
        </p:nvSpPr>
        <p:spPr>
          <a:xfrm>
            <a:off x="847493" y="323383"/>
            <a:ext cx="8437662" cy="1237787"/>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rgbClr val="FFFF00"/>
                </a:solidFill>
                <a:cs typeface="Arabic Transparent" panose="02010000000000000000" pitchFamily="2" charset="-78"/>
              </a:rPr>
              <a:t>المحاضرة العاشرة/جبران خليل جبران</a:t>
            </a:r>
            <a:endParaRPr lang="fr-FR" sz="32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34862787"/>
      </p:ext>
    </p:extLst>
  </p:cSld>
  <p:clrMapOvr>
    <a:masterClrMapping/>
  </p:clrMapOvr>
  <mc:AlternateContent xmlns:mc="http://schemas.openxmlformats.org/markup-compatibility/2006">
    <mc:Choice xmlns:p14="http://schemas.microsoft.com/office/powerpoint/2010/main" Requires="p14">
      <p:transition spd="slow" p14:dur="2000" advTm="99124"/>
    </mc:Choice>
    <mc:Fallback>
      <p:transition spd="slow" advTm="99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7051" y="72697"/>
            <a:ext cx="8596668" cy="1320800"/>
          </a:xfrm>
        </p:spPr>
        <p:txBody>
          <a:bodyPr>
            <a:normAutofit/>
          </a:bodyPr>
          <a:lstStyle/>
          <a:p>
            <a:pPr algn="ctr"/>
            <a:endParaRPr lang="fr-FR" dirty="0">
              <a:cs typeface="Arabic Transparent" panose="02010000000000000000" pitchFamily="2" charset="-78"/>
            </a:endParaRPr>
          </a:p>
        </p:txBody>
      </p:sp>
      <p:sp>
        <p:nvSpPr>
          <p:cNvPr id="3" name="Espace réservé du contenu 2"/>
          <p:cNvSpPr>
            <a:spLocks noGrp="1"/>
          </p:cNvSpPr>
          <p:nvPr>
            <p:ph idx="1"/>
          </p:nvPr>
        </p:nvSpPr>
        <p:spPr>
          <a:xfrm>
            <a:off x="597051" y="1466194"/>
            <a:ext cx="9256397" cy="5391806"/>
          </a:xfrm>
        </p:spPr>
        <p:txBody>
          <a:bodyPr>
            <a:normAutofit/>
          </a:bodyPr>
          <a:lstStyle/>
          <a:p>
            <a:pPr marL="0" indent="0" algn="r">
              <a:lnSpc>
                <a:spcPct val="160000"/>
              </a:lnSpc>
              <a:buNone/>
            </a:pPr>
            <a:r>
              <a:rPr lang="ar-DZ" dirty="0" smtClean="0"/>
              <a:t>     </a:t>
            </a:r>
            <a:r>
              <a:rPr lang="ar-DZ" sz="2200" b="1" dirty="0" smtClean="0">
                <a:cs typeface="Arabic Transparent" panose="02010000000000000000" pitchFamily="2" charset="-78"/>
              </a:rPr>
              <a:t>تعود </a:t>
            </a:r>
            <a:r>
              <a:rPr lang="ar-DZ" sz="2200" b="1" dirty="0" smtClean="0">
                <a:cs typeface="Arabic Transparent" panose="02010000000000000000" pitchFamily="2" charset="-78"/>
              </a:rPr>
              <a:t>رومانسية </a:t>
            </a:r>
            <a:r>
              <a:rPr lang="ar-DZ" sz="2200" b="1" dirty="0" smtClean="0">
                <a:cs typeface="Arabic Transparent" panose="02010000000000000000" pitchFamily="2" charset="-78"/>
              </a:rPr>
              <a:t>(جبران خليل جبران) لرغبته في كسر القيود التي فرضتها المدرسة الكلاسيكية، و تأثره العميق بالثقافة الفرنسية، و الموضوعات التي دعت إليها الرومانسية الغربية، ومن بين تلك الموضوعات نذكر على سبيل المثال لا الحصر:</a:t>
            </a:r>
          </a:p>
          <a:p>
            <a:pPr marL="0" indent="0" algn="r">
              <a:lnSpc>
                <a:spcPct val="160000"/>
              </a:lnSpc>
              <a:buNone/>
            </a:pPr>
            <a:r>
              <a:rPr lang="ar-DZ" sz="2200" b="1" dirty="0" smtClean="0">
                <a:cs typeface="Arabic Transparent" panose="02010000000000000000" pitchFamily="2" charset="-78"/>
              </a:rPr>
              <a:t>*الثورة على قومه و مجتمعه.</a:t>
            </a:r>
          </a:p>
          <a:p>
            <a:pPr marL="0" indent="0" algn="r">
              <a:lnSpc>
                <a:spcPct val="160000"/>
              </a:lnSpc>
              <a:buNone/>
            </a:pPr>
            <a:r>
              <a:rPr lang="ar-DZ" sz="2200" b="1" dirty="0" smtClean="0">
                <a:cs typeface="Arabic Transparent" panose="02010000000000000000" pitchFamily="2" charset="-78"/>
              </a:rPr>
              <a:t>*الغربة و الحنين.</a:t>
            </a:r>
          </a:p>
          <a:p>
            <a:pPr marL="0" indent="0" algn="r">
              <a:lnSpc>
                <a:spcPct val="160000"/>
              </a:lnSpc>
              <a:buNone/>
            </a:pPr>
            <a:r>
              <a:rPr lang="ar-DZ" sz="2200" b="1" dirty="0" smtClean="0">
                <a:cs typeface="Arabic Transparent" panose="02010000000000000000" pitchFamily="2" charset="-78"/>
              </a:rPr>
              <a:t>*الميل إلى التأمل .</a:t>
            </a:r>
          </a:p>
          <a:p>
            <a:pPr marL="0" indent="0" algn="r">
              <a:lnSpc>
                <a:spcPct val="160000"/>
              </a:lnSpc>
              <a:buNone/>
            </a:pPr>
            <a:r>
              <a:rPr lang="ar-DZ" sz="2200" b="1" dirty="0" smtClean="0">
                <a:cs typeface="Arabic Transparent" panose="02010000000000000000" pitchFamily="2" charset="-78"/>
              </a:rPr>
              <a:t>*</a:t>
            </a:r>
            <a:r>
              <a:rPr lang="ar-DZ" sz="2200" b="1" dirty="0" smtClean="0">
                <a:cs typeface="Arabic Transparent" panose="02010000000000000000" pitchFamily="2" charset="-78"/>
              </a:rPr>
              <a:t>النظرة السوداوية للحياة.</a:t>
            </a:r>
          </a:p>
          <a:p>
            <a:pPr marL="0" indent="0" algn="r">
              <a:lnSpc>
                <a:spcPct val="160000"/>
              </a:lnSpc>
              <a:buNone/>
            </a:pPr>
            <a:r>
              <a:rPr lang="ar-DZ" sz="2200" b="1" dirty="0" smtClean="0">
                <a:cs typeface="Arabic Transparent" panose="02010000000000000000" pitchFamily="2" charset="-78"/>
              </a:rPr>
              <a:t>*توظيف التكرار.</a:t>
            </a:r>
            <a:endParaRPr lang="fr-FR" sz="2200" b="1" dirty="0">
              <a:cs typeface="Arabic Transparent" panose="02010000000000000000" pitchFamily="2" charset="-78"/>
            </a:endParaRPr>
          </a:p>
        </p:txBody>
      </p:sp>
      <p:sp>
        <p:nvSpPr>
          <p:cNvPr id="5" name="Corde 4"/>
          <p:cNvSpPr/>
          <p:nvPr/>
        </p:nvSpPr>
        <p:spPr>
          <a:xfrm>
            <a:off x="472966" y="0"/>
            <a:ext cx="8720753" cy="1320799"/>
          </a:xfrm>
          <a:prstGeom prst="chord">
            <a:avLst>
              <a:gd name="adj1" fmla="val 2700000"/>
              <a:gd name="adj2" fmla="val 31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rgbClr val="00B0F0"/>
                </a:solidFill>
                <a:cs typeface="Arabic Transparent" panose="02010000000000000000" pitchFamily="2" charset="-78"/>
              </a:rPr>
              <a:t>ثانيا/الرومنطيقية في أدب (جبران خليل جبران)</a:t>
            </a:r>
            <a:endParaRPr lang="fr-FR" sz="2800" b="1" dirty="0">
              <a:solidFill>
                <a:srgbClr val="00B0F0"/>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27065726"/>
      </p:ext>
    </p:extLst>
  </p:cSld>
  <p:clrMapOvr>
    <a:masterClrMapping/>
  </p:clrMapOvr>
  <mc:AlternateContent xmlns:mc="http://schemas.openxmlformats.org/markup-compatibility/2006">
    <mc:Choice xmlns:p14="http://schemas.microsoft.com/office/powerpoint/2010/main" Requires="p14">
      <p:transition spd="slow" p14:dur="2000" advTm="37263"/>
    </mc:Choice>
    <mc:Fallback>
      <p:transition spd="slow" advTm="37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494371"/>
          </a:xfrm>
        </p:spPr>
        <p:txBody>
          <a:bodyPr>
            <a:normAutofit fontScale="90000"/>
          </a:bodyPr>
          <a:lstStyle/>
          <a:p>
            <a:pPr algn="ctr"/>
            <a:r>
              <a:rPr lang="ar-DZ" sz="2400" dirty="0" smtClean="0">
                <a:cs typeface="Arabic Transparent" panose="02010000000000000000" pitchFamily="2" charset="-78"/>
              </a:rPr>
              <a:t/>
            </a:r>
            <a:br>
              <a:rPr lang="ar-DZ" sz="2400" dirty="0" smtClean="0">
                <a:cs typeface="Arabic Transparent" panose="02010000000000000000" pitchFamily="2" charset="-78"/>
              </a:rPr>
            </a:br>
            <a:r>
              <a:rPr lang="ar-DZ" sz="2400" dirty="0">
                <a:cs typeface="Arabic Transparent" panose="02010000000000000000" pitchFamily="2" charset="-78"/>
              </a:rPr>
              <a:t/>
            </a:r>
            <a:br>
              <a:rPr lang="ar-DZ" sz="2400" dirty="0">
                <a:cs typeface="Arabic Transparent" panose="02010000000000000000" pitchFamily="2" charset="-78"/>
              </a:rPr>
            </a:br>
            <a:r>
              <a:rPr lang="ar-DZ" sz="2400" dirty="0" smtClean="0">
                <a:cs typeface="Arabic Transparent" panose="02010000000000000000" pitchFamily="2" charset="-78"/>
              </a:rPr>
              <a:t/>
            </a:r>
            <a:br>
              <a:rPr lang="ar-DZ" sz="2400" dirty="0" smtClean="0">
                <a:cs typeface="Arabic Transparent" panose="02010000000000000000" pitchFamily="2" charset="-78"/>
              </a:rPr>
            </a:br>
            <a:r>
              <a:rPr lang="ar-DZ" sz="2400" dirty="0">
                <a:cs typeface="Arabic Transparent" panose="02010000000000000000" pitchFamily="2" charset="-78"/>
              </a:rPr>
              <a:t/>
            </a:r>
            <a:br>
              <a:rPr lang="ar-DZ" sz="2400" dirty="0">
                <a:cs typeface="Arabic Transparent" panose="02010000000000000000" pitchFamily="2" charset="-78"/>
              </a:rPr>
            </a:br>
            <a:r>
              <a:rPr lang="ar-DZ" sz="2400" dirty="0" smtClean="0">
                <a:cs typeface="Arabic Transparent" panose="02010000000000000000" pitchFamily="2" charset="-78"/>
              </a:rPr>
              <a:t/>
            </a:r>
            <a:br>
              <a:rPr lang="ar-DZ" sz="2400" dirty="0" smtClean="0">
                <a:cs typeface="Arabic Transparent" panose="02010000000000000000" pitchFamily="2" charset="-78"/>
              </a:rPr>
            </a:br>
            <a:r>
              <a:rPr lang="ar-DZ" sz="2400" dirty="0">
                <a:cs typeface="Arabic Transparent" panose="02010000000000000000" pitchFamily="2" charset="-78"/>
              </a:rPr>
              <a:t/>
            </a:r>
            <a:br>
              <a:rPr lang="ar-DZ" sz="2400" dirty="0">
                <a:cs typeface="Arabic Transparent" panose="02010000000000000000" pitchFamily="2" charset="-78"/>
              </a:rPr>
            </a:br>
            <a:r>
              <a:rPr lang="ar-DZ" sz="2400" dirty="0" smtClean="0">
                <a:cs typeface="Arabic Transparent" panose="02010000000000000000" pitchFamily="2" charset="-78"/>
              </a:rPr>
              <a:t/>
            </a:r>
            <a:br>
              <a:rPr lang="ar-DZ" sz="2400" dirty="0" smtClean="0">
                <a:cs typeface="Arabic Transparent" panose="02010000000000000000" pitchFamily="2" charset="-78"/>
              </a:rPr>
            </a:br>
            <a:endParaRPr lang="fr-FR" sz="2400" dirty="0">
              <a:cs typeface="Arabic Transparent" panose="02010000000000000000" pitchFamily="2" charset="-78"/>
            </a:endParaRPr>
          </a:p>
        </p:txBody>
      </p:sp>
      <p:sp>
        <p:nvSpPr>
          <p:cNvPr id="3" name="Espace réservé du contenu 2"/>
          <p:cNvSpPr>
            <a:spLocks noGrp="1"/>
          </p:cNvSpPr>
          <p:nvPr>
            <p:ph idx="1"/>
          </p:nvPr>
        </p:nvSpPr>
        <p:spPr>
          <a:xfrm>
            <a:off x="0" y="1140177"/>
            <a:ext cx="9616966" cy="5717823"/>
          </a:xfrm>
        </p:spPr>
        <p:txBody>
          <a:bodyPr>
            <a:normAutofit/>
          </a:bodyPr>
          <a:lstStyle/>
          <a:p>
            <a:pPr marL="0" indent="0" algn="r">
              <a:buNone/>
            </a:pPr>
            <a:endParaRPr lang="ar-DZ" sz="1600" dirty="0" smtClean="0">
              <a:cs typeface="Arabic Transparent" panose="02010000000000000000" pitchFamily="2" charset="-78"/>
            </a:endParaRPr>
          </a:p>
          <a:p>
            <a:pPr marL="0" indent="0" algn="r">
              <a:buNone/>
            </a:pPr>
            <a:r>
              <a:rPr lang="ar-DZ" sz="1600" dirty="0">
                <a:cs typeface="Arabic Transparent" panose="02010000000000000000" pitchFamily="2" charset="-78"/>
              </a:rPr>
              <a:t> </a:t>
            </a:r>
            <a:r>
              <a:rPr lang="ar-DZ" sz="1600" dirty="0" smtClean="0">
                <a:cs typeface="Arabic Transparent" panose="02010000000000000000" pitchFamily="2" charset="-78"/>
              </a:rPr>
              <a:t>   </a:t>
            </a:r>
            <a:r>
              <a:rPr lang="ar-DZ" sz="2000" b="1" dirty="0" smtClean="0">
                <a:cs typeface="Arabic Transparent" panose="02010000000000000000" pitchFamily="2" charset="-78"/>
              </a:rPr>
              <a:t>كتب الشاعر (جبران خليل جبران) في عدة أغراض شعرية من بينها:</a:t>
            </a:r>
          </a:p>
          <a:p>
            <a:pPr marL="0" indent="0" algn="r">
              <a:buNone/>
            </a:pPr>
            <a:r>
              <a:rPr lang="ar-DZ" sz="2000" b="1" dirty="0" smtClean="0">
                <a:solidFill>
                  <a:srgbClr val="FFFF00"/>
                </a:solidFill>
                <a:cs typeface="Arabic Transparent" panose="02010000000000000000" pitchFamily="2" charset="-78"/>
              </a:rPr>
              <a:t>1-غرض الحكمة:</a:t>
            </a:r>
          </a:p>
          <a:p>
            <a:pPr marL="0" indent="0" algn="r">
              <a:buNone/>
            </a:pPr>
            <a:r>
              <a:rPr lang="ar-DZ" sz="2000" b="1" dirty="0" smtClean="0">
                <a:cs typeface="Arabic Transparent" panose="02010000000000000000" pitchFamily="2" charset="-78"/>
              </a:rPr>
              <a:t>الخير في الناس مصنوع إذا جبروا</a:t>
            </a:r>
          </a:p>
          <a:p>
            <a:pPr marL="0" indent="0" algn="ctr">
              <a:buNone/>
            </a:pPr>
            <a:r>
              <a:rPr lang="ar-DZ" sz="2000" b="1" dirty="0" smtClean="0">
                <a:cs typeface="Arabic Transparent" panose="02010000000000000000" pitchFamily="2" charset="-78"/>
              </a:rPr>
              <a:t>و الشر في الناس لا يفنى و إن قبروا   </a:t>
            </a:r>
          </a:p>
          <a:p>
            <a:pPr marL="0" indent="0" algn="r">
              <a:buNone/>
            </a:pPr>
            <a:r>
              <a:rPr lang="ar-DZ" sz="2000" b="1" dirty="0" smtClean="0">
                <a:cs typeface="Arabic Transparent" panose="02010000000000000000" pitchFamily="2" charset="-78"/>
              </a:rPr>
              <a:t>و أكثر الناس آلات تحركها</a:t>
            </a:r>
          </a:p>
          <a:p>
            <a:pPr marL="0" indent="0" algn="ctr">
              <a:buNone/>
            </a:pPr>
            <a:r>
              <a:rPr lang="ar-DZ" sz="2000" b="1" dirty="0" smtClean="0">
                <a:cs typeface="Arabic Transparent" panose="02010000000000000000" pitchFamily="2" charset="-78"/>
              </a:rPr>
              <a:t>أصابع الدهر يوما ثم تنكسر               </a:t>
            </a:r>
          </a:p>
          <a:p>
            <a:pPr marL="0" indent="0" algn="r">
              <a:buNone/>
            </a:pPr>
            <a:r>
              <a:rPr lang="ar-DZ" sz="2000" b="1" dirty="0" smtClean="0">
                <a:cs typeface="Arabic Transparent" panose="02010000000000000000" pitchFamily="2" charset="-78"/>
              </a:rPr>
              <a:t>فلا تقلن هذا عالم علم </a:t>
            </a:r>
          </a:p>
          <a:p>
            <a:pPr marL="0" indent="0" algn="ctr">
              <a:buNone/>
            </a:pPr>
            <a:r>
              <a:rPr lang="ar-DZ" sz="2000" b="1" dirty="0" smtClean="0">
                <a:cs typeface="Arabic Transparent" panose="02010000000000000000" pitchFamily="2" charset="-78"/>
              </a:rPr>
              <a:t>و لا تقلن ذاك السيد الوقر                  </a:t>
            </a:r>
          </a:p>
          <a:p>
            <a:pPr marL="0" indent="0" algn="r">
              <a:buNone/>
            </a:pPr>
            <a:r>
              <a:rPr lang="ar-DZ" sz="2000" b="1" dirty="0" smtClean="0">
                <a:solidFill>
                  <a:srgbClr val="00B0F0"/>
                </a:solidFill>
                <a:cs typeface="Arabic Transparent" panose="02010000000000000000" pitchFamily="2" charset="-78"/>
              </a:rPr>
              <a:t>2-غرض الوصف</a:t>
            </a:r>
            <a:r>
              <a:rPr lang="ar-DZ" sz="2000" b="1" dirty="0" smtClean="0">
                <a:cs typeface="Arabic Transparent" panose="02010000000000000000" pitchFamily="2" charset="-78"/>
              </a:rPr>
              <a:t>: </a:t>
            </a:r>
            <a:r>
              <a:rPr lang="ar-DZ" sz="2000" b="1" dirty="0">
                <a:cs typeface="Arabic Transparent" panose="02010000000000000000" pitchFamily="2" charset="-78"/>
              </a:rPr>
              <a:t>يقول الشاعر واصفا حياة الغاب:</a:t>
            </a:r>
          </a:p>
          <a:p>
            <a:pPr marL="0" indent="0" algn="r">
              <a:buNone/>
            </a:pPr>
            <a:endParaRPr lang="ar-DZ" sz="2000" b="1" dirty="0" smtClean="0">
              <a:cs typeface="Arabic Transparent" panose="02010000000000000000" pitchFamily="2" charset="-78"/>
            </a:endParaRPr>
          </a:p>
          <a:p>
            <a:pPr marL="0" indent="0" algn="r">
              <a:buNone/>
            </a:pPr>
            <a:r>
              <a:rPr lang="ar-DZ" sz="2000" b="1" dirty="0" smtClean="0">
                <a:cs typeface="Arabic Transparent" panose="02010000000000000000" pitchFamily="2" charset="-78"/>
              </a:rPr>
              <a:t>ليس في الغاب راع</a:t>
            </a:r>
          </a:p>
          <a:p>
            <a:pPr marL="0" indent="0" algn="ctr">
              <a:buNone/>
            </a:pPr>
            <a:r>
              <a:rPr lang="ar-DZ" sz="2000" b="1" dirty="0" smtClean="0">
                <a:cs typeface="Arabic Transparent" panose="02010000000000000000" pitchFamily="2" charset="-78"/>
              </a:rPr>
              <a:t>لا ولا فيها القطيع   </a:t>
            </a:r>
            <a:r>
              <a:rPr lang="ar-DZ" sz="1900" b="1" dirty="0" smtClean="0">
                <a:cs typeface="Arabic Transparent" panose="02010000000000000000" pitchFamily="2" charset="-78"/>
              </a:rPr>
              <a:t>                        </a:t>
            </a:r>
          </a:p>
          <a:p>
            <a:pPr marL="0" indent="0" algn="r">
              <a:buNone/>
            </a:pPr>
            <a:endParaRPr lang="fr-FR" sz="1600" dirty="0">
              <a:cs typeface="Arabic Transparent" panose="02010000000000000000" pitchFamily="2" charset="-78"/>
            </a:endParaRPr>
          </a:p>
        </p:txBody>
      </p:sp>
      <p:sp>
        <p:nvSpPr>
          <p:cNvPr id="4" name="Rogner un rectangle avec un coin diagonal 3"/>
          <p:cNvSpPr/>
          <p:nvPr/>
        </p:nvSpPr>
        <p:spPr>
          <a:xfrm>
            <a:off x="1057576" y="79022"/>
            <a:ext cx="8048978" cy="106115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rgbClr val="FFFF00"/>
                </a:solidFill>
                <a:cs typeface="Arabic Transparent" panose="02010000000000000000" pitchFamily="2" charset="-78"/>
              </a:rPr>
              <a:t>ثالثا/نماذج من شعر (جبران خليل جبران):</a:t>
            </a:r>
            <a:endParaRPr lang="fr-FR" sz="2800" b="1" dirty="0">
              <a:solidFill>
                <a:srgbClr val="FFFF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37197304"/>
      </p:ext>
    </p:extLst>
  </p:cSld>
  <p:clrMapOvr>
    <a:masterClrMapping/>
  </p:clrMapOvr>
  <mc:AlternateContent xmlns:mc="http://schemas.openxmlformats.org/markup-compatibility/2006">
    <mc:Choice xmlns:p14="http://schemas.microsoft.com/office/powerpoint/2010/main" Requires="p14">
      <p:transition spd="slow" p14:dur="2000" advTm="41580"/>
    </mc:Choice>
    <mc:Fallback>
      <p:transition spd="slow" advTm="41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1332943" cy="6160705"/>
          </a:xfrm>
        </p:spPr>
        <p:txBody>
          <a:bodyPr/>
          <a:lstStyle/>
          <a:p>
            <a:pPr algn="r"/>
            <a:r>
              <a:rPr lang="ar-DZ" b="1" dirty="0">
                <a:cs typeface="Arabic Transparent" panose="02010000000000000000" pitchFamily="2" charset="-78"/>
              </a:rPr>
              <a:t/>
            </a:r>
            <a:br>
              <a:rPr lang="ar-DZ" b="1" dirty="0">
                <a:cs typeface="Arabic Transparent" panose="02010000000000000000" pitchFamily="2" charset="-78"/>
              </a:rPr>
            </a:br>
            <a:endParaRPr lang="fr-FR" dirty="0"/>
          </a:p>
        </p:txBody>
      </p:sp>
      <p:sp>
        <p:nvSpPr>
          <p:cNvPr id="3" name="Espace réservé du contenu 2"/>
          <p:cNvSpPr>
            <a:spLocks noGrp="1"/>
          </p:cNvSpPr>
          <p:nvPr>
            <p:ph idx="1"/>
          </p:nvPr>
        </p:nvSpPr>
        <p:spPr>
          <a:xfrm>
            <a:off x="-180622" y="0"/>
            <a:ext cx="9561105" cy="7170234"/>
          </a:xfrm>
        </p:spPr>
        <p:txBody>
          <a:bodyPr>
            <a:noAutofit/>
          </a:bodyPr>
          <a:lstStyle/>
          <a:p>
            <a:pPr marL="0" indent="0" algn="r">
              <a:lnSpc>
                <a:spcPct val="150000"/>
              </a:lnSpc>
              <a:buNone/>
            </a:pPr>
            <a:r>
              <a:rPr lang="ar-DZ" sz="2000" b="1" dirty="0" smtClean="0">
                <a:cs typeface="Arabic Transparent" panose="02010000000000000000" pitchFamily="2" charset="-78"/>
              </a:rPr>
              <a:t>فالشتا </a:t>
            </a:r>
            <a:r>
              <a:rPr lang="ar-DZ" sz="2000" b="1" dirty="0">
                <a:cs typeface="Arabic Transparent" panose="02010000000000000000" pitchFamily="2" charset="-78"/>
              </a:rPr>
              <a:t>يمشي و </a:t>
            </a:r>
            <a:r>
              <a:rPr lang="ar-DZ" sz="2000" b="1" dirty="0" smtClean="0">
                <a:cs typeface="Arabic Transparent" panose="02010000000000000000" pitchFamily="2" charset="-78"/>
              </a:rPr>
              <a:t>لكن</a:t>
            </a:r>
          </a:p>
          <a:p>
            <a:pPr marL="0" indent="0" algn="ctr">
              <a:lnSpc>
                <a:spcPct val="150000"/>
              </a:lnSpc>
              <a:buNone/>
            </a:pPr>
            <a:r>
              <a:rPr lang="ar-DZ" sz="2000" b="1" dirty="0">
                <a:cs typeface="Arabic Transparent" panose="02010000000000000000" pitchFamily="2" charset="-78"/>
              </a:rPr>
              <a:t>لا يجاريه </a:t>
            </a:r>
            <a:r>
              <a:rPr lang="ar-DZ" sz="2000" b="1" dirty="0" smtClean="0">
                <a:cs typeface="Arabic Transparent" panose="02010000000000000000" pitchFamily="2" charset="-78"/>
              </a:rPr>
              <a:t>الربيع</a:t>
            </a:r>
          </a:p>
          <a:p>
            <a:pPr marL="0" indent="0" algn="r">
              <a:lnSpc>
                <a:spcPct val="150000"/>
              </a:lnSpc>
              <a:buNone/>
            </a:pPr>
            <a:r>
              <a:rPr lang="ar-DZ" sz="2000" b="1" dirty="0" smtClean="0">
                <a:solidFill>
                  <a:srgbClr val="7030A0"/>
                </a:solidFill>
                <a:cs typeface="Arabic Transparent" panose="02010000000000000000" pitchFamily="2" charset="-78"/>
              </a:rPr>
              <a:t>3-غرض الحزن والأسى: </a:t>
            </a:r>
            <a:r>
              <a:rPr lang="ar-DZ" sz="2000" b="1" dirty="0" smtClean="0">
                <a:cs typeface="Arabic Transparent" panose="02010000000000000000" pitchFamily="2" charset="-78"/>
              </a:rPr>
              <a:t>يصف الشاعر العدل الظالم الذي أسسه الانسان إذ نسمعه يقول:</a:t>
            </a:r>
          </a:p>
          <a:p>
            <a:pPr marL="0" indent="0" algn="r">
              <a:lnSpc>
                <a:spcPct val="150000"/>
              </a:lnSpc>
              <a:buNone/>
            </a:pPr>
            <a:r>
              <a:rPr lang="ar-DZ" sz="2000" b="1" dirty="0" smtClean="0">
                <a:cs typeface="Arabic Transparent" panose="02010000000000000000" pitchFamily="2" charset="-78"/>
              </a:rPr>
              <a:t>والعدل في الأرض يبكي الجن لو سمعوا</a:t>
            </a:r>
          </a:p>
          <a:p>
            <a:pPr marL="0" indent="0" algn="ctr">
              <a:lnSpc>
                <a:spcPct val="150000"/>
              </a:lnSpc>
              <a:buNone/>
            </a:pPr>
            <a:r>
              <a:rPr lang="ar-DZ" sz="2000" b="1" dirty="0" smtClean="0">
                <a:cs typeface="Arabic Transparent" panose="02010000000000000000" pitchFamily="2" charset="-78"/>
              </a:rPr>
              <a:t>به و يستضحك الأموات لو نظروا</a:t>
            </a:r>
          </a:p>
          <a:p>
            <a:pPr marL="0" indent="0" algn="r">
              <a:lnSpc>
                <a:spcPct val="150000"/>
              </a:lnSpc>
              <a:buNone/>
            </a:pPr>
            <a:r>
              <a:rPr lang="ar-DZ" sz="2000" b="1" dirty="0" smtClean="0">
                <a:cs typeface="Arabic Transparent" panose="02010000000000000000" pitchFamily="2" charset="-78"/>
              </a:rPr>
              <a:t>فالسجن و الموت للجانين إن صغروا</a:t>
            </a:r>
          </a:p>
          <a:p>
            <a:pPr marL="0" indent="0" algn="ctr">
              <a:lnSpc>
                <a:spcPct val="150000"/>
              </a:lnSpc>
              <a:buNone/>
            </a:pPr>
            <a:r>
              <a:rPr lang="ar-DZ" sz="2000" b="1" dirty="0" smtClean="0">
                <a:cs typeface="Arabic Transparent" panose="02010000000000000000" pitchFamily="2" charset="-78"/>
              </a:rPr>
              <a:t>و المجد و الفخر و الإثراء إن كبروا</a:t>
            </a:r>
          </a:p>
          <a:p>
            <a:pPr marL="0" indent="0" algn="r">
              <a:lnSpc>
                <a:spcPct val="150000"/>
              </a:lnSpc>
              <a:buNone/>
            </a:pPr>
            <a:r>
              <a:rPr lang="ar-DZ" sz="2000" b="1" dirty="0" smtClean="0">
                <a:solidFill>
                  <a:srgbClr val="FF0000"/>
                </a:solidFill>
                <a:cs typeface="Arabic Transparent" panose="02010000000000000000" pitchFamily="2" charset="-78"/>
              </a:rPr>
              <a:t>4-غرض التمني: </a:t>
            </a:r>
            <a:r>
              <a:rPr lang="ar-DZ" sz="2000" b="1" dirty="0" smtClean="0">
                <a:cs typeface="Arabic Transparent" panose="02010000000000000000" pitchFamily="2" charset="-78"/>
              </a:rPr>
              <a:t>صور الشاعر رغبته للعودة لبساطة ، و لسحر الطبيعة في قوله:</a:t>
            </a:r>
          </a:p>
          <a:p>
            <a:pPr marL="0" indent="0" algn="r">
              <a:lnSpc>
                <a:spcPct val="150000"/>
              </a:lnSpc>
              <a:buNone/>
            </a:pPr>
            <a:r>
              <a:rPr lang="ar-DZ" sz="2000" b="1" dirty="0" smtClean="0">
                <a:cs typeface="Arabic Transparent" panose="02010000000000000000" pitchFamily="2" charset="-78"/>
              </a:rPr>
              <a:t>العيش في الغاب و الأيام لو نظمت</a:t>
            </a:r>
          </a:p>
          <a:p>
            <a:pPr marL="0" indent="0" algn="ctr">
              <a:lnSpc>
                <a:spcPct val="150000"/>
              </a:lnSpc>
              <a:buNone/>
            </a:pPr>
            <a:r>
              <a:rPr lang="ar-DZ" sz="2000" b="1" dirty="0" smtClean="0">
                <a:cs typeface="Arabic Transparent" panose="02010000000000000000" pitchFamily="2" charset="-78"/>
              </a:rPr>
              <a:t>في قبضتي لغدت في الغاب تنتشر</a:t>
            </a:r>
          </a:p>
          <a:p>
            <a:pPr marL="0" indent="0" algn="r">
              <a:lnSpc>
                <a:spcPct val="150000"/>
              </a:lnSpc>
              <a:buNone/>
            </a:pPr>
            <a:r>
              <a:rPr lang="ar-DZ" sz="2000" b="1" dirty="0" smtClean="0">
                <a:cs typeface="Arabic Transparent" panose="02010000000000000000" pitchFamily="2" charset="-78"/>
              </a:rPr>
              <a:t>لكن هو الدهر في نفسي له أرب</a:t>
            </a:r>
          </a:p>
          <a:p>
            <a:pPr marL="0" indent="0" algn="ctr">
              <a:lnSpc>
                <a:spcPct val="150000"/>
              </a:lnSpc>
              <a:buNone/>
            </a:pPr>
            <a:r>
              <a:rPr lang="ar-DZ" sz="2000" b="1" dirty="0" smtClean="0">
                <a:cs typeface="Arabic Transparent" panose="02010000000000000000" pitchFamily="2" charset="-78"/>
              </a:rPr>
              <a:t>فكلما رمت غابا قام يعتذر</a:t>
            </a:r>
            <a:endParaRPr lang="fr-FR" sz="2000" b="1" dirty="0">
              <a:cs typeface="Arabic Transparent" panose="020100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55787999"/>
      </p:ext>
    </p:extLst>
  </p:cSld>
  <p:clrMapOvr>
    <a:masterClrMapping/>
  </p:clrMapOvr>
  <mc:AlternateContent xmlns:mc="http://schemas.openxmlformats.org/markup-compatibility/2006">
    <mc:Choice xmlns:p14="http://schemas.microsoft.com/office/powerpoint/2010/main" Requires="p14">
      <p:transition spd="slow" p14:dur="2000" advTm="70767"/>
    </mc:Choice>
    <mc:Fallback>
      <p:transition spd="slow" advTm="70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5310" y="2501900"/>
            <a:ext cx="9628790" cy="4660900"/>
          </a:xfrm>
        </p:spPr>
        <p:txBody>
          <a:bodyPr>
            <a:noAutofit/>
          </a:bodyPr>
          <a:lstStyle/>
          <a:p>
            <a:pPr marL="0" indent="0" algn="r">
              <a:lnSpc>
                <a:spcPct val="150000"/>
              </a:lnSpc>
              <a:buNone/>
            </a:pPr>
            <a:endParaRPr lang="ar-DZ" sz="2400" dirty="0"/>
          </a:p>
          <a:p>
            <a:pPr marL="0" indent="0" algn="r">
              <a:lnSpc>
                <a:spcPct val="150000"/>
              </a:lnSpc>
              <a:buNone/>
            </a:pPr>
            <a:r>
              <a:rPr lang="ar-DZ" sz="2400" dirty="0" smtClean="0"/>
              <a:t>  </a:t>
            </a:r>
            <a:r>
              <a:rPr lang="ar-DZ" sz="2400" b="1" dirty="0" smtClean="0">
                <a:cs typeface="Arabic Transparent" panose="02010000000000000000" pitchFamily="2" charset="-78"/>
              </a:rPr>
              <a:t>استحق (جبران خليل جبران) أن يقلد وسام صاحب الدور الريادي الرومانسي في تاريخ الأدب العربي الحديث لأنه تمكن من التعبير عن مختلف الموضوعات، ومن الثورة على القوالب القديمة، وحلق بخياله الواسع في أحضان الموضوعات الإنسانية، </a:t>
            </a:r>
            <a:r>
              <a:rPr lang="ar-DZ" sz="2400" b="1" dirty="0" smtClean="0">
                <a:cs typeface="Arabic Transparent" panose="02010000000000000000" pitchFamily="2" charset="-78"/>
              </a:rPr>
              <a:t>كما </a:t>
            </a:r>
            <a:r>
              <a:rPr lang="ar-DZ" sz="2400" b="1" dirty="0" smtClean="0">
                <a:cs typeface="Arabic Transparent" panose="02010000000000000000" pitchFamily="2" charset="-78"/>
              </a:rPr>
              <a:t>احتل مكانة مرموقة في العالم العربي والغربي بفضل ذكائه، وصبره و تفانيه، وستشهد أعماله الخالدة على روحه الرومانسية العالية.</a:t>
            </a:r>
            <a:endParaRPr lang="fr-FR" sz="2400" b="1" dirty="0">
              <a:cs typeface="Arabic Transparent" panose="02010000000000000000" pitchFamily="2" charset="-78"/>
            </a:endParaRPr>
          </a:p>
        </p:txBody>
      </p:sp>
      <p:sp>
        <p:nvSpPr>
          <p:cNvPr id="4" name="Organigramme : Disque magnétique 3"/>
          <p:cNvSpPr/>
          <p:nvPr/>
        </p:nvSpPr>
        <p:spPr>
          <a:xfrm>
            <a:off x="1634807" y="369006"/>
            <a:ext cx="6931377" cy="19868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8800" b="1" dirty="0" smtClean="0">
                <a:solidFill>
                  <a:srgbClr val="00B0F0"/>
                </a:solidFill>
                <a:cs typeface="Arabic Transparent" panose="02010000000000000000" pitchFamily="2" charset="-78"/>
              </a:rPr>
              <a:t>خلاصة</a:t>
            </a:r>
            <a:endParaRPr lang="fr-FR" sz="8800" b="1" dirty="0">
              <a:solidFill>
                <a:srgbClr val="00B0F0"/>
              </a:solidFill>
              <a:cs typeface="Arabic Transparent" panose="02010000000000000000" pitchFamily="2" charset="-78"/>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35718696"/>
      </p:ext>
    </p:extLst>
  </p:cSld>
  <p:clrMapOvr>
    <a:masterClrMapping/>
  </p:clrMapOvr>
  <mc:AlternateContent xmlns:mc="http://schemas.openxmlformats.org/markup-compatibility/2006">
    <mc:Choice xmlns:p14="http://schemas.microsoft.com/office/powerpoint/2010/main" Requires="p14">
      <p:transition spd="slow" p14:dur="2000" advTm="39866"/>
    </mc:Choice>
    <mc:Fallback>
      <p:transition spd="slow" advTm="39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3375" y="367693"/>
            <a:ext cx="8596668" cy="1320800"/>
          </a:xfrm>
        </p:spPr>
        <p:txBody>
          <a:bodyPr>
            <a:normAutofit/>
          </a:bodyPr>
          <a:lstStyle/>
          <a:p>
            <a:pPr algn="ctr"/>
            <a:r>
              <a:rPr lang="ar-DZ" sz="4400" b="1" dirty="0" smtClean="0"/>
              <a:t>الدعائم البيداغوجية </a:t>
            </a:r>
            <a:endParaRPr lang="fr-FR" sz="4400" b="1" dirty="0"/>
          </a:p>
        </p:txBody>
      </p:sp>
      <p:sp>
        <p:nvSpPr>
          <p:cNvPr id="3" name="Espace réservé du contenu 2"/>
          <p:cNvSpPr>
            <a:spLocks noGrp="1"/>
          </p:cNvSpPr>
          <p:nvPr>
            <p:ph idx="1"/>
          </p:nvPr>
        </p:nvSpPr>
        <p:spPr>
          <a:xfrm>
            <a:off x="0" y="2742129"/>
            <a:ext cx="9888858" cy="4446948"/>
          </a:xfrm>
        </p:spPr>
        <p:txBody>
          <a:bodyPr/>
          <a:lstStyle/>
          <a:p>
            <a:r>
              <a:rPr lang="fr-FR" b="1" dirty="0">
                <a:solidFill>
                  <a:schemeClr val="tx1"/>
                </a:solidFill>
                <a:hlinkClick r:id="rId4"/>
              </a:rPr>
              <a:t>https://youtu.be/jREJp6oAmWg?si=f3FGj1ERJF4R4EE</a:t>
            </a:r>
            <a:r>
              <a:rPr lang="fr-FR" b="1" dirty="0">
                <a:hlinkClick r:id="rId4"/>
              </a:rPr>
              <a:t>y</a:t>
            </a:r>
            <a:endParaRPr lang="fr-FR" b="1" dirty="0"/>
          </a:p>
          <a:p>
            <a:r>
              <a:rPr lang="fr-FR" b="1" dirty="0"/>
              <a:t>https://www.bing.com/search?q=</a:t>
            </a:r>
          </a:p>
          <a:p>
            <a:r>
              <a:rPr lang="fr-FR" b="1" dirty="0"/>
              <a:t>https://youtu.be/jREJp6oAmWg?si=f3FGj1ERJF4R4</a:t>
            </a:r>
            <a:r>
              <a:rPr lang="ar-SA" dirty="0" smtClean="0"/>
              <a:t>‏</a:t>
            </a:r>
            <a:endParaRPr lang="fr-FR" dirty="0" smtClean="0"/>
          </a:p>
          <a:p>
            <a:pPr marL="0" indent="0" algn="ctr">
              <a:buNone/>
            </a:pPr>
            <a:r>
              <a:rPr lang="ar-DZ" sz="2000" b="1" dirty="0" smtClean="0"/>
              <a:t>قائمة المصادر و المراجع:</a:t>
            </a:r>
            <a:endParaRPr lang="fr-FR" sz="2000" b="1" dirty="0"/>
          </a:p>
          <a:p>
            <a:endParaRPr lang="fr-FR" dirty="0"/>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6704" y="333396"/>
            <a:ext cx="2700044" cy="2344615"/>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2207" y="3062901"/>
            <a:ext cx="3604613" cy="2732175"/>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03" y="363216"/>
            <a:ext cx="2664373" cy="2344615"/>
          </a:xfrm>
          <a:prstGeom prst="rect">
            <a:avLst/>
          </a:prstGeom>
        </p:spPr>
      </p:pic>
      <p:sp>
        <p:nvSpPr>
          <p:cNvPr id="7" name="Rectangle 6"/>
          <p:cNvSpPr/>
          <p:nvPr/>
        </p:nvSpPr>
        <p:spPr>
          <a:xfrm>
            <a:off x="220717" y="4445876"/>
            <a:ext cx="8923283" cy="2525307"/>
          </a:xfrm>
          <a:prstGeom prst="rect">
            <a:avLst/>
          </a:prstGeom>
        </p:spPr>
        <p:txBody>
          <a:bodyPr wrap="square">
            <a:spAutoFit/>
          </a:bodyPr>
          <a:lstStyle/>
          <a:p>
            <a:pPr indent="539750" algn="just" rtl="1">
              <a:lnSpc>
                <a:spcPct val="115000"/>
              </a:lnSpc>
              <a:spcBef>
                <a:spcPts val="1200"/>
              </a:spcBef>
              <a:spcAft>
                <a:spcPts val="800"/>
              </a:spcAft>
            </a:pPr>
            <a:r>
              <a:rPr lang="ar-DZ" sz="2000" b="1" dirty="0">
                <a:latin typeface="Calibri" panose="020F0502020204030204" pitchFamily="34" charset="0"/>
                <a:ea typeface="Calibri" panose="020F0502020204030204" pitchFamily="34" charset="0"/>
                <a:cs typeface="Simplified Arabic" panose="02020603050405020304" pitchFamily="18" charset="-78"/>
              </a:rPr>
              <a:t>1-</a:t>
            </a:r>
            <a:r>
              <a:rPr lang="ar-SA" sz="2000" b="1" dirty="0">
                <a:latin typeface="Calibri" panose="020F0502020204030204" pitchFamily="34" charset="0"/>
                <a:ea typeface="Calibri" panose="020F0502020204030204" pitchFamily="34" charset="0"/>
                <a:cs typeface="Simplified Arabic" panose="02020603050405020304" pitchFamily="18" charset="-78"/>
              </a:rPr>
              <a:t>جبران خليل جبران، ديوان المواكب، دار البستاني للنشر والتوزيع، بيروت، لبنان،2006 م.</a:t>
            </a:r>
            <a:endParaRPr lang="fr-FR" sz="2000" dirty="0">
              <a:latin typeface="Calibri" panose="020F0502020204030204" pitchFamily="34" charset="0"/>
              <a:ea typeface="Calibri" panose="020F0502020204030204" pitchFamily="34" charset="0"/>
              <a:cs typeface="Arial" panose="020B0604020202020204" pitchFamily="34" charset="0"/>
            </a:endParaRPr>
          </a:p>
          <a:p>
            <a:pPr indent="539750" algn="just" rtl="1">
              <a:lnSpc>
                <a:spcPct val="115000"/>
              </a:lnSpc>
              <a:spcBef>
                <a:spcPts val="1200"/>
              </a:spcBef>
              <a:spcAft>
                <a:spcPts val="800"/>
              </a:spcAft>
            </a:pPr>
            <a:r>
              <a:rPr lang="ar-DZ" sz="2000" b="1" dirty="0">
                <a:latin typeface="Calibri" panose="020F0502020204030204" pitchFamily="34" charset="0"/>
                <a:ea typeface="Calibri" panose="020F0502020204030204" pitchFamily="34" charset="0"/>
                <a:cs typeface="Simplified Arabic" panose="02020603050405020304" pitchFamily="18" charset="-78"/>
              </a:rPr>
              <a:t>2- سامي يوسف أبو زيد</a:t>
            </a:r>
            <a:r>
              <a:rPr lang="ar-DZ" sz="2000" b="1" dirty="0" smtClean="0">
                <a:latin typeface="Calibri" panose="020F0502020204030204" pitchFamily="34" charset="0"/>
                <a:ea typeface="Calibri" panose="020F0502020204030204" pitchFamily="34" charset="0"/>
                <a:cs typeface="Simplified Arabic" panose="02020603050405020304" pitchFamily="18" charset="-78"/>
              </a:rPr>
              <a:t>، الأدب </a:t>
            </a:r>
            <a:r>
              <a:rPr lang="ar-DZ" sz="2000" b="1" dirty="0">
                <a:latin typeface="Calibri" panose="020F0502020204030204" pitchFamily="34" charset="0"/>
                <a:ea typeface="Calibri" panose="020F0502020204030204" pitchFamily="34" charset="0"/>
                <a:cs typeface="Simplified Arabic" panose="02020603050405020304" pitchFamily="18" charset="-78"/>
              </a:rPr>
              <a:t>العربي الحديث(الشعر)، ط2، دار المسيرة، عمان، الأردن، 2014م.</a:t>
            </a:r>
            <a:endParaRPr lang="fr-FR" sz="2000" dirty="0">
              <a:latin typeface="Calibri" panose="020F0502020204030204" pitchFamily="34" charset="0"/>
              <a:ea typeface="Calibri" panose="020F0502020204030204" pitchFamily="34" charset="0"/>
              <a:cs typeface="Arial" panose="020B0604020202020204" pitchFamily="34" charset="0"/>
            </a:endParaRPr>
          </a:p>
          <a:p>
            <a:pPr indent="539750" algn="just" rtl="1">
              <a:lnSpc>
                <a:spcPct val="115000"/>
              </a:lnSpc>
              <a:spcBef>
                <a:spcPts val="1200"/>
              </a:spcBef>
              <a:spcAft>
                <a:spcPts val="800"/>
              </a:spcAft>
            </a:pPr>
            <a:r>
              <a:rPr lang="ar-DZ" sz="2000" b="1" dirty="0">
                <a:latin typeface="Calibri" panose="020F0502020204030204" pitchFamily="34" charset="0"/>
                <a:ea typeface="Calibri" panose="020F0502020204030204" pitchFamily="34" charset="0"/>
                <a:cs typeface="Simplified Arabic" panose="02020603050405020304" pitchFamily="18" charset="-78"/>
              </a:rPr>
              <a:t>3-مراد حسن عباس، مدارس الشعر العربي الحديث بين النظرية الغربية والتطبيق </a:t>
            </a:r>
            <a:r>
              <a:rPr lang="ar-DZ" sz="2000" b="1" dirty="0" smtClean="0">
                <a:latin typeface="Calibri" panose="020F0502020204030204" pitchFamily="34" charset="0"/>
                <a:ea typeface="Calibri" panose="020F0502020204030204" pitchFamily="34" charset="0"/>
                <a:cs typeface="Simplified Arabic" panose="02020603050405020304" pitchFamily="18" charset="-78"/>
              </a:rPr>
              <a:t>العربي</a:t>
            </a:r>
            <a:r>
              <a:rPr lang="ar-DZ" sz="2000" b="1" dirty="0">
                <a:latin typeface="Calibri" panose="020F0502020204030204" pitchFamily="34" charset="0"/>
                <a:ea typeface="Calibri" panose="020F0502020204030204" pitchFamily="34" charset="0"/>
                <a:cs typeface="Simplified Arabic" panose="02020603050405020304" pitchFamily="18" charset="-78"/>
              </a:rPr>
              <a:t>،</a:t>
            </a:r>
            <a:r>
              <a:rPr lang="ar-DZ" sz="2000" b="1" dirty="0" smtClean="0">
                <a:latin typeface="Calibri" panose="020F0502020204030204" pitchFamily="34" charset="0"/>
                <a:ea typeface="Calibri" panose="020F0502020204030204" pitchFamily="34" charset="0"/>
                <a:cs typeface="Simplified Arabic" panose="02020603050405020304" pitchFamily="18" charset="-78"/>
              </a:rPr>
              <a:t> دار </a:t>
            </a:r>
            <a:r>
              <a:rPr lang="ar-DZ" sz="2000" b="1" dirty="0">
                <a:latin typeface="Calibri" panose="020F0502020204030204" pitchFamily="34" charset="0"/>
                <a:ea typeface="Calibri" panose="020F0502020204030204" pitchFamily="34" charset="0"/>
                <a:cs typeface="Simplified Arabic" panose="02020603050405020304" pitchFamily="18" charset="-78"/>
              </a:rPr>
              <a:t>العودة،بيروت،لبنان،1999م.</a:t>
            </a:r>
            <a:endParaRPr lang="fr-FR" sz="2000" dirty="0">
              <a:latin typeface="Calibri" panose="020F0502020204030204" pitchFamily="34" charset="0"/>
              <a:ea typeface="Calibri" panose="020F0502020204030204" pitchFamily="34" charset="0"/>
              <a:cs typeface="Arial" panose="020B0604020202020204" pitchFamily="34" charset="0"/>
            </a:endParaRPr>
          </a:p>
          <a:p>
            <a:pPr indent="539750" algn="just" rtl="1">
              <a:lnSpc>
                <a:spcPct val="115000"/>
              </a:lnSpc>
              <a:spcBef>
                <a:spcPts val="1200"/>
              </a:spcBef>
              <a:spcAft>
                <a:spcPts val="800"/>
              </a:spcAft>
            </a:pPr>
            <a:r>
              <a:rPr lang="ar-DZ" sz="1400" dirty="0">
                <a:latin typeface="Calibri" panose="020F0502020204030204" pitchFamily="34" charset="0"/>
                <a:ea typeface="Calibri" panose="020F0502020204030204" pitchFamily="34" charset="0"/>
                <a:cs typeface="Simplified Arabic" panose="02020603050405020304" pitchFamily="18" charset="-78"/>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10539041"/>
      </p:ext>
    </p:extLst>
  </p:cSld>
  <p:clrMapOvr>
    <a:masterClrMapping/>
  </p:clrMapOvr>
  <mc:AlternateContent xmlns:mc="http://schemas.openxmlformats.org/markup-compatibility/2006">
    <mc:Choice xmlns:p14="http://schemas.microsoft.com/office/powerpoint/2010/main" Requires="p14">
      <p:transition spd="slow" p14:dur="2000" advTm="30935"/>
    </mc:Choice>
    <mc:Fallback>
      <p:transition spd="slow" advTm="309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237</TotalTime>
  <Words>657</Words>
  <Application>Microsoft Office PowerPoint</Application>
  <PresentationFormat>Grand écran</PresentationFormat>
  <Paragraphs>66</Paragraphs>
  <Slides>7</Slides>
  <Notes>1</Notes>
  <HiddenSlides>0</HiddenSlides>
  <MMClips>7</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Arabic Transparent</vt:lpstr>
      <vt:lpstr>Arial</vt:lpstr>
      <vt:lpstr>Calibri</vt:lpstr>
      <vt:lpstr>Simplified Arabic</vt:lpstr>
      <vt:lpstr>Tahoma</vt:lpstr>
      <vt:lpstr>Trebuchet MS</vt:lpstr>
      <vt:lpstr>Wingdings 3</vt:lpstr>
      <vt:lpstr>Facette</vt:lpstr>
      <vt:lpstr>Présentation PowerPoint</vt:lpstr>
      <vt:lpstr>Présentation PowerPoint</vt:lpstr>
      <vt:lpstr>Présentation PowerPoint</vt:lpstr>
      <vt:lpstr>       </vt:lpstr>
      <vt:lpstr> </vt:lpstr>
      <vt:lpstr>Présentation PowerPoint</vt:lpstr>
      <vt:lpstr>الدعائم البيداغوجية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العاشرة/جبران خليل جبران</dc:title>
  <dc:creator>pc-lenovo</dc:creator>
  <cp:lastModifiedBy>pc-lenovo</cp:lastModifiedBy>
  <cp:revision>24</cp:revision>
  <dcterms:created xsi:type="dcterms:W3CDTF">2024-10-11T15:08:54Z</dcterms:created>
  <dcterms:modified xsi:type="dcterms:W3CDTF">2024-11-08T17:24:36Z</dcterms:modified>
</cp:coreProperties>
</file>