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97" r:id="rId4"/>
    <p:sldId id="287" r:id="rId5"/>
    <p:sldId id="264" r:id="rId6"/>
    <p:sldId id="265" r:id="rId7"/>
    <p:sldId id="267" r:id="rId8"/>
    <p:sldId id="258" r:id="rId9"/>
    <p:sldId id="291" r:id="rId10"/>
    <p:sldId id="259" r:id="rId11"/>
    <p:sldId id="289" r:id="rId12"/>
    <p:sldId id="260" r:id="rId13"/>
    <p:sldId id="278" r:id="rId14"/>
    <p:sldId id="295"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660"/>
  </p:normalViewPr>
  <p:slideViewPr>
    <p:cSldViewPr snapToGrid="0">
      <p:cViewPr varScale="1">
        <p:scale>
          <a:sx n="66" d="100"/>
          <a:sy n="66" d="100"/>
        </p:scale>
        <p:origin x="68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0AF589D8-F2C2-4866-8920-33687E7F6FFF}"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73C35C-FB22-4EC4-85D0-9B395D345365}" type="slidenum">
              <a:rPr lang="fr-FR" smtClean="0"/>
              <a:t>‹N°›</a:t>
            </a:fld>
            <a:endParaRPr lang="fr-F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059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AF589D8-F2C2-4866-8920-33687E7F6FFF}"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73C35C-FB22-4EC4-85D0-9B395D345365}" type="slidenum">
              <a:rPr lang="fr-FR" smtClean="0"/>
              <a:t>‹N°›</a:t>
            </a:fld>
            <a:endParaRPr lang="fr-FR"/>
          </a:p>
        </p:txBody>
      </p:sp>
    </p:spTree>
    <p:extLst>
      <p:ext uri="{BB962C8B-B14F-4D97-AF65-F5344CB8AC3E}">
        <p14:creationId xmlns:p14="http://schemas.microsoft.com/office/powerpoint/2010/main" val="1144697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smtClean="0"/>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AF589D8-F2C2-4866-8920-33687E7F6FFF}"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73C35C-FB22-4EC4-85D0-9B395D345365}" type="slidenum">
              <a:rPr lang="fr-FR" smtClean="0"/>
              <a:t>‹N°›</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3132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AF589D8-F2C2-4866-8920-33687E7F6FFF}"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73C35C-FB22-4EC4-85D0-9B395D345365}" type="slidenum">
              <a:rPr lang="fr-FR" smtClean="0"/>
              <a:t>‹N°›</a:t>
            </a:fld>
            <a:endParaRPr lang="fr-FR"/>
          </a:p>
        </p:txBody>
      </p:sp>
    </p:spTree>
    <p:extLst>
      <p:ext uri="{BB962C8B-B14F-4D97-AF65-F5344CB8AC3E}">
        <p14:creationId xmlns:p14="http://schemas.microsoft.com/office/powerpoint/2010/main" val="58624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smtClean="0"/>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AF589D8-F2C2-4866-8920-33687E7F6FFF}" type="datetimeFigureOut">
              <a:rPr lang="fr-FR" smtClean="0"/>
              <a:t>14/11/2023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C73C35C-FB22-4EC4-85D0-9B395D345365}" type="slidenum">
              <a:rPr lang="fr-FR" smtClean="0"/>
              <a:t>‹N°›</a:t>
            </a:fld>
            <a:endParaRPr lang="fr-F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3268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AF589D8-F2C2-4866-8920-33687E7F6FFF}" type="datetimeFigureOut">
              <a:rPr lang="fr-FR" smtClean="0"/>
              <a:t>14/11/2023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C73C35C-FB22-4EC4-85D0-9B395D345365}" type="slidenum">
              <a:rPr lang="fr-FR" smtClean="0"/>
              <a:t>‹N°›</a:t>
            </a:fld>
            <a:endParaRPr lang="fr-FR"/>
          </a:p>
        </p:txBody>
      </p:sp>
    </p:spTree>
    <p:extLst>
      <p:ext uri="{BB962C8B-B14F-4D97-AF65-F5344CB8AC3E}">
        <p14:creationId xmlns:p14="http://schemas.microsoft.com/office/powerpoint/2010/main" val="1043275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smtClean="0"/>
              <a:t>Modifiez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AF589D8-F2C2-4866-8920-33687E7F6FFF}" type="datetimeFigureOut">
              <a:rPr lang="fr-FR" smtClean="0"/>
              <a:t>14/11/2023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C73C35C-FB22-4EC4-85D0-9B395D345365}" type="slidenum">
              <a:rPr lang="fr-FR" smtClean="0"/>
              <a:t>‹N°›</a:t>
            </a:fld>
            <a:endParaRPr lang="fr-FR"/>
          </a:p>
        </p:txBody>
      </p:sp>
    </p:spTree>
    <p:extLst>
      <p:ext uri="{BB962C8B-B14F-4D97-AF65-F5344CB8AC3E}">
        <p14:creationId xmlns:p14="http://schemas.microsoft.com/office/powerpoint/2010/main" val="3922435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AF589D8-F2C2-4866-8920-33687E7F6FFF}" type="datetimeFigureOut">
              <a:rPr lang="fr-FR" smtClean="0"/>
              <a:t>14/11/2023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C73C35C-FB22-4EC4-85D0-9B395D345365}" type="slidenum">
              <a:rPr lang="fr-FR" smtClean="0"/>
              <a:t>‹N°›</a:t>
            </a:fld>
            <a:endParaRPr lang="fr-FR"/>
          </a:p>
        </p:txBody>
      </p:sp>
    </p:spTree>
    <p:extLst>
      <p:ext uri="{BB962C8B-B14F-4D97-AF65-F5344CB8AC3E}">
        <p14:creationId xmlns:p14="http://schemas.microsoft.com/office/powerpoint/2010/main" val="3152242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F589D8-F2C2-4866-8920-33687E7F6FFF}" type="datetimeFigureOut">
              <a:rPr lang="fr-FR" smtClean="0"/>
              <a:t>14/11/2023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C73C35C-FB22-4EC4-85D0-9B395D345365}" type="slidenum">
              <a:rPr lang="fr-FR" smtClean="0"/>
              <a:t>‹N°›</a:t>
            </a:fld>
            <a:endParaRPr lang="fr-FR"/>
          </a:p>
        </p:txBody>
      </p:sp>
    </p:spTree>
    <p:extLst>
      <p:ext uri="{BB962C8B-B14F-4D97-AF65-F5344CB8AC3E}">
        <p14:creationId xmlns:p14="http://schemas.microsoft.com/office/powerpoint/2010/main" val="1705322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smtClean="0"/>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AF589D8-F2C2-4866-8920-33687E7F6FFF}" type="datetimeFigureOut">
              <a:rPr lang="fr-FR" smtClean="0"/>
              <a:t>14/11/2023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C73C35C-FB22-4EC4-85D0-9B395D345365}" type="slidenum">
              <a:rPr lang="fr-FR" smtClean="0"/>
              <a:t>‹N°›</a:t>
            </a:fld>
            <a:endParaRPr lang="fr-FR"/>
          </a:p>
        </p:txBody>
      </p:sp>
    </p:spTree>
    <p:extLst>
      <p:ext uri="{BB962C8B-B14F-4D97-AF65-F5344CB8AC3E}">
        <p14:creationId xmlns:p14="http://schemas.microsoft.com/office/powerpoint/2010/main" val="1724846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AF589D8-F2C2-4866-8920-33687E7F6FFF}" type="datetimeFigureOut">
              <a:rPr lang="fr-FR" smtClean="0"/>
              <a:t>14/11/2023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C73C35C-FB22-4EC4-85D0-9B395D345365}" type="slidenum">
              <a:rPr lang="fr-FR" smtClean="0"/>
              <a:t>‹N°›</a:t>
            </a:fld>
            <a:endParaRPr lang="fr-F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5210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AF589D8-F2C2-4866-8920-33687E7F6FFF}" type="datetimeFigureOut">
              <a:rPr lang="fr-FR" smtClean="0"/>
              <a:t>14/11/2023</a:t>
            </a:fld>
            <a:endParaRPr lang="fr-F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C73C35C-FB22-4EC4-85D0-9B395D345365}" type="slidenum">
              <a:rPr lang="fr-FR" smtClean="0"/>
              <a:t>‹N°›</a:t>
            </a:fld>
            <a:endParaRPr lang="fr-F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2202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Aperçu sur le contexte économique et social de l’</a:t>
            </a:r>
            <a:r>
              <a:rPr lang="fr-FR" dirty="0" err="1" smtClean="0"/>
              <a:t>Algerie</a:t>
            </a:r>
            <a:endParaRPr lang="fr-FR" dirty="0"/>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09013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67639"/>
          </a:xfrm>
        </p:spPr>
        <p:txBody>
          <a:bodyPr>
            <a:noAutofit/>
          </a:bodyPr>
          <a:lstStyle/>
          <a:p>
            <a:pPr algn="ctr"/>
            <a:r>
              <a:rPr lang="fr-FR" sz="3600" b="1" dirty="0" smtClean="0"/>
              <a:t/>
            </a:r>
            <a:br>
              <a:rPr lang="fr-FR" sz="3600" b="1" dirty="0" smtClean="0"/>
            </a:br>
            <a:r>
              <a:rPr lang="fr-FR" sz="3600" b="1" dirty="0" smtClean="0"/>
              <a:t>Crise et privatisation (1988-1993)</a:t>
            </a:r>
            <a:r>
              <a:rPr lang="fr-FR" sz="3600" dirty="0" smtClean="0"/>
              <a:t/>
            </a:r>
            <a:br>
              <a:rPr lang="fr-FR" sz="3600" dirty="0" smtClean="0"/>
            </a:br>
            <a:endParaRPr lang="fr-FR" sz="3600" dirty="0"/>
          </a:p>
        </p:txBody>
      </p:sp>
      <p:sp>
        <p:nvSpPr>
          <p:cNvPr id="3" name="Espace réservé du contenu 2"/>
          <p:cNvSpPr>
            <a:spLocks noGrp="1"/>
          </p:cNvSpPr>
          <p:nvPr>
            <p:ph idx="1"/>
          </p:nvPr>
        </p:nvSpPr>
        <p:spPr>
          <a:xfrm>
            <a:off x="838200" y="1351128"/>
            <a:ext cx="10515600" cy="5227093"/>
          </a:xfrm>
        </p:spPr>
        <p:txBody>
          <a:bodyPr>
            <a:normAutofit/>
          </a:bodyPr>
          <a:lstStyle/>
          <a:p>
            <a:pPr marL="0" indent="0" algn="just">
              <a:buNone/>
            </a:pPr>
            <a:r>
              <a:rPr lang="fr-FR" dirty="0" smtClean="0"/>
              <a:t>            Octobre 1988 </a:t>
            </a:r>
            <a:r>
              <a:rPr lang="fr-FR" dirty="0"/>
              <a:t>(</a:t>
            </a:r>
            <a:r>
              <a:rPr lang="fr-FR" dirty="0" smtClean="0"/>
              <a:t>conséquence </a:t>
            </a:r>
            <a:r>
              <a:rPr lang="fr-FR" dirty="0" smtClean="0"/>
              <a:t>de la crise de </a:t>
            </a:r>
            <a:r>
              <a:rPr lang="fr-FR" dirty="0" smtClean="0"/>
              <a:t>1986 !) </a:t>
            </a:r>
            <a:r>
              <a:rPr lang="fr-FR" dirty="0" smtClean="0"/>
              <a:t>une période durant laquelle se déroulent, en Algérie, des manifestations sporadiques et incontrôlées dans plusieurs villes du pays. (Les manifestants ont détruit plusieurs infrastructures de l'État et des biens civils. L'armée algérienne sort de sa réserve pour contrôler la situation. La crise a duré plusieurs jours, les villes les plus touchées sont : Alger, Annaba, Oran, Constantine, </a:t>
            </a:r>
            <a:r>
              <a:rPr lang="fr-FR" dirty="0" err="1" smtClean="0"/>
              <a:t>Tizi</a:t>
            </a:r>
            <a:r>
              <a:rPr lang="fr-FR" dirty="0" smtClean="0"/>
              <a:t> </a:t>
            </a:r>
            <a:r>
              <a:rPr lang="fr-FR" dirty="0" err="1" smtClean="0"/>
              <a:t>Ouzou</a:t>
            </a:r>
            <a:r>
              <a:rPr lang="fr-FR" dirty="0" smtClean="0"/>
              <a:t>, </a:t>
            </a:r>
            <a:r>
              <a:rPr lang="fr-FR" dirty="0" err="1" smtClean="0"/>
              <a:t>Béjaïa</a:t>
            </a:r>
            <a:r>
              <a:rPr lang="fr-FR" dirty="0" smtClean="0"/>
              <a:t>). </a:t>
            </a:r>
            <a:r>
              <a:rPr lang="fr-FR" dirty="0" smtClean="0"/>
              <a:t>une </a:t>
            </a:r>
            <a:r>
              <a:rPr lang="fr-FR" dirty="0" smtClean="0"/>
              <a:t>nouvelle constitution en 1989 </a:t>
            </a:r>
            <a:r>
              <a:rPr lang="fr-FR" dirty="0" smtClean="0"/>
              <a:t>introduit </a:t>
            </a:r>
            <a:r>
              <a:rPr lang="fr-FR" dirty="0" smtClean="0"/>
              <a:t>des changements fondamentaux dans </a:t>
            </a:r>
            <a:r>
              <a:rPr lang="fr-FR" dirty="0" smtClean="0"/>
              <a:t>le</a:t>
            </a:r>
            <a:r>
              <a:rPr lang="fr-FR" dirty="0" smtClean="0"/>
              <a:t> </a:t>
            </a:r>
            <a:r>
              <a:rPr lang="fr-FR" dirty="0" smtClean="0"/>
              <a:t>système politique </a:t>
            </a:r>
            <a:r>
              <a:rPr lang="fr-FR" dirty="0" smtClean="0"/>
              <a:t>(du </a:t>
            </a:r>
            <a:r>
              <a:rPr lang="fr-FR" dirty="0" smtClean="0"/>
              <a:t>caractère </a:t>
            </a:r>
            <a:r>
              <a:rPr lang="fr-FR" dirty="0" smtClean="0"/>
              <a:t>monocratique </a:t>
            </a:r>
            <a:r>
              <a:rPr lang="fr-FR" dirty="0" smtClean="0"/>
              <a:t>au caractère pluraliste). </a:t>
            </a:r>
            <a:endParaRPr lang="fr-FR" dirty="0" smtClean="0"/>
          </a:p>
          <a:p>
            <a:pPr marL="0" indent="0" algn="just">
              <a:buNone/>
            </a:pPr>
            <a:r>
              <a:rPr lang="fr-FR" dirty="0" smtClean="0"/>
              <a:t>         La crise politique de 1988, les résultats des élections de 1991 et leur annulation plongèrent le pays dans une période très difficile d’insécurité et de désordre économique, l’obtention d’une aide financière du FMI et les mesures qui lui sont associées ont renforcé l’urgence des réformes. À l'époque l'État a préféré recourir à </a:t>
            </a:r>
            <a:r>
              <a:rPr lang="fr-FR" b="1" dirty="0" smtClean="0"/>
              <a:t>l'endettement extérieur </a:t>
            </a:r>
            <a:r>
              <a:rPr lang="fr-FR" dirty="0" smtClean="0"/>
              <a:t>pour maintenir le niveau de vie de la population et de la nomenklatura liée aux contrats d'importations. </a:t>
            </a:r>
            <a:r>
              <a:rPr lang="fr-FR" dirty="0"/>
              <a:t>Le service de la dette durant la période 1989-1993 a toujours absorbé plus de 70 % des ressources de l'Algérie. En 1993, elle dépasse les 80 %.</a:t>
            </a:r>
          </a:p>
        </p:txBody>
      </p:sp>
    </p:spTree>
    <p:extLst>
      <p:ext uri="{BB962C8B-B14F-4D97-AF65-F5344CB8AC3E}">
        <p14:creationId xmlns:p14="http://schemas.microsoft.com/office/powerpoint/2010/main" val="2864666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050878"/>
            <a:ext cx="9720073" cy="5258482"/>
          </a:xfrm>
        </p:spPr>
        <p:txBody>
          <a:bodyPr>
            <a:normAutofit/>
          </a:bodyPr>
          <a:lstStyle/>
          <a:p>
            <a:pPr marL="0" indent="0" algn="just">
              <a:buNone/>
            </a:pPr>
            <a:r>
              <a:rPr lang="fr-FR" dirty="0" smtClean="0"/>
              <a:t>       L’économie </a:t>
            </a:r>
            <a:r>
              <a:rPr lang="fr-FR" dirty="0"/>
              <a:t>se retrouve dans une </a:t>
            </a:r>
            <a:r>
              <a:rPr lang="fr-FR" dirty="0" smtClean="0"/>
              <a:t>impasse,</a:t>
            </a:r>
            <a:r>
              <a:rPr lang="fr-FR" dirty="0"/>
              <a:t> </a:t>
            </a:r>
            <a:r>
              <a:rPr lang="fr-FR" dirty="0" smtClean="0"/>
              <a:t>par </a:t>
            </a:r>
            <a:r>
              <a:rPr lang="fr-FR" dirty="0"/>
              <a:t>le cumul de défaillances et les entreprises publiques sont devenues alors </a:t>
            </a:r>
            <a:r>
              <a:rPr lang="fr-FR" dirty="0" smtClean="0"/>
              <a:t>une</a:t>
            </a:r>
            <a:r>
              <a:rPr lang="fr-FR" dirty="0"/>
              <a:t> </a:t>
            </a:r>
            <a:r>
              <a:rPr lang="fr-FR" dirty="0" smtClean="0"/>
              <a:t>lourde </a:t>
            </a:r>
            <a:r>
              <a:rPr lang="fr-FR" dirty="0"/>
              <a:t>charge dont il faut la </a:t>
            </a:r>
            <a:r>
              <a:rPr lang="fr-FR" dirty="0" smtClean="0"/>
              <a:t>réduire.</a:t>
            </a:r>
            <a:r>
              <a:rPr lang="fr-FR" dirty="0"/>
              <a:t> </a:t>
            </a:r>
            <a:r>
              <a:rPr lang="fr-FR" dirty="0" smtClean="0"/>
              <a:t>Pour </a:t>
            </a:r>
            <a:r>
              <a:rPr lang="fr-FR" dirty="0"/>
              <a:t>faire face à la crise, les responsables algériens ont été obligés de se soumettre </a:t>
            </a:r>
            <a:r>
              <a:rPr lang="fr-FR" dirty="0" smtClean="0"/>
              <a:t>aux</a:t>
            </a:r>
            <a:r>
              <a:rPr lang="fr-FR" dirty="0"/>
              <a:t> </a:t>
            </a:r>
            <a:r>
              <a:rPr lang="fr-FR" dirty="0" smtClean="0"/>
              <a:t>règles </a:t>
            </a:r>
            <a:r>
              <a:rPr lang="fr-FR" dirty="0"/>
              <a:t>des organismes internationaux et de suivre </a:t>
            </a:r>
            <a:r>
              <a:rPr lang="fr-FR" b="1" dirty="0"/>
              <a:t>un plan d’ajustement </a:t>
            </a:r>
            <a:r>
              <a:rPr lang="fr-FR" b="1" dirty="0" smtClean="0"/>
              <a:t>structurel</a:t>
            </a:r>
            <a:r>
              <a:rPr lang="fr-FR" dirty="0" smtClean="0"/>
              <a:t>.</a:t>
            </a:r>
          </a:p>
          <a:p>
            <a:pPr marL="0" indent="0" algn="just">
              <a:buNone/>
            </a:pPr>
            <a:r>
              <a:rPr lang="fr-FR" dirty="0" smtClean="0"/>
              <a:t>        Sur </a:t>
            </a:r>
            <a:r>
              <a:rPr lang="fr-FR" dirty="0"/>
              <a:t>le plan économique, </a:t>
            </a:r>
            <a:r>
              <a:rPr lang="fr-FR" b="1" dirty="0"/>
              <a:t>entre 1989-1990, c’est l’application des réformes </a:t>
            </a:r>
            <a:r>
              <a:rPr lang="fr-FR" dirty="0"/>
              <a:t>avec l’autonomie de la banque </a:t>
            </a:r>
            <a:r>
              <a:rPr lang="fr-FR" dirty="0" smtClean="0"/>
              <a:t>centrale, </a:t>
            </a:r>
            <a:r>
              <a:rPr lang="fr-FR" dirty="0"/>
              <a:t>la libéralisation du commerce extérieur, une tendance à l’autonomie des entreprises et </a:t>
            </a:r>
            <a:r>
              <a:rPr lang="fr-FR" dirty="0" smtClean="0"/>
              <a:t>l’appel à </a:t>
            </a:r>
            <a:r>
              <a:rPr lang="fr-FR" dirty="0"/>
              <a:t>l’investissement privé national et international sous le slogan </a:t>
            </a:r>
            <a:r>
              <a:rPr lang="fr-FR" dirty="0" smtClean="0"/>
              <a:t>« secteur </a:t>
            </a:r>
            <a:r>
              <a:rPr lang="fr-FR" dirty="0"/>
              <a:t>privé facteur complémentaire du secteur </a:t>
            </a:r>
            <a:r>
              <a:rPr lang="fr-FR" dirty="0" smtClean="0"/>
              <a:t>d’Etat ».</a:t>
            </a:r>
          </a:p>
          <a:p>
            <a:pPr marL="0" indent="0" algn="just">
              <a:buNone/>
            </a:pPr>
            <a:r>
              <a:rPr lang="fr-FR" dirty="0" smtClean="0"/>
              <a:t>Les </a:t>
            </a:r>
            <a:r>
              <a:rPr lang="fr-FR" dirty="0"/>
              <a:t>interdictions sur certains produits d'importation ont entraîné le peu d'industrie du pays à une baisse continue de la production et une détérioration flagrante des outils de production. La situation financière des entreprises publiques (constituant plus de 90 % de la production algérienne) s'est aussi profondément détériorée. </a:t>
            </a:r>
          </a:p>
          <a:p>
            <a:pPr marL="0" indent="0" algn="just">
              <a:buNone/>
            </a:pPr>
            <a:endParaRPr lang="fr-FR" dirty="0"/>
          </a:p>
        </p:txBody>
      </p:sp>
    </p:spTree>
    <p:extLst>
      <p:ext uri="{BB962C8B-B14F-4D97-AF65-F5344CB8AC3E}">
        <p14:creationId xmlns:p14="http://schemas.microsoft.com/office/powerpoint/2010/main" val="697621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t>Passage à l'économie du marché (depuis </a:t>
            </a:r>
            <a:r>
              <a:rPr lang="fr-FR" sz="4000" b="1" dirty="0" smtClean="0"/>
              <a:t>1994-///)</a:t>
            </a:r>
            <a:r>
              <a:rPr lang="fr-FR" b="1" dirty="0" smtClean="0"/>
              <a:t/>
            </a:r>
            <a:br>
              <a:rPr lang="fr-FR" b="1" dirty="0" smtClean="0"/>
            </a:br>
            <a:endParaRPr lang="fr-FR" b="1" dirty="0"/>
          </a:p>
        </p:txBody>
      </p:sp>
      <p:sp>
        <p:nvSpPr>
          <p:cNvPr id="3" name="Espace réservé du contenu 2"/>
          <p:cNvSpPr>
            <a:spLocks noGrp="1"/>
          </p:cNvSpPr>
          <p:nvPr>
            <p:ph idx="1"/>
          </p:nvPr>
        </p:nvSpPr>
        <p:spPr/>
        <p:txBody>
          <a:bodyPr>
            <a:normAutofit/>
          </a:bodyPr>
          <a:lstStyle/>
          <a:p>
            <a:pPr algn="just"/>
            <a:r>
              <a:rPr lang="fr-FR" dirty="0" smtClean="0"/>
              <a:t>    En </a:t>
            </a:r>
            <a:r>
              <a:rPr lang="fr-FR" dirty="0" smtClean="0"/>
              <a:t>début de 1994 le passage d'une économie dirigée à </a:t>
            </a:r>
            <a:r>
              <a:rPr lang="fr-FR" b="1" dirty="0" smtClean="0"/>
              <a:t>une économie de marché </a:t>
            </a:r>
            <a:r>
              <a:rPr lang="fr-FR" dirty="0" smtClean="0"/>
              <a:t>est conforté par la dévaluation du dinar algérien, la libéralisation du commerce extérieur, la liberté des prix, et le rééchelonnement de la dette extérieure. </a:t>
            </a:r>
            <a:endParaRPr lang="fr-FR" dirty="0" smtClean="0"/>
          </a:p>
          <a:p>
            <a:pPr algn="just"/>
            <a:r>
              <a:rPr lang="fr-FR" dirty="0" smtClean="0"/>
              <a:t>     Si </a:t>
            </a:r>
            <a:r>
              <a:rPr lang="fr-FR" dirty="0"/>
              <a:t>les années 1980 se limitent à la restructuration du secteur public et à la réhabilitation à « demi-mots » du secteur privé (</a:t>
            </a:r>
            <a:r>
              <a:rPr lang="fr-FR" dirty="0" err="1"/>
              <a:t>Dahmani</a:t>
            </a:r>
            <a:r>
              <a:rPr lang="fr-FR" dirty="0"/>
              <a:t>, 1999), la décennie quatre-vingt-dix marque inéluctablement un tournant dans le processus de libéralisation de l’économie algérienne. La notion d’économie de marché n’a émergé que très lentement dans les discours </a:t>
            </a:r>
            <a:r>
              <a:rPr lang="fr-FR" dirty="0" smtClean="0"/>
              <a:t>politiques</a:t>
            </a:r>
            <a:endParaRPr lang="fr-FR" dirty="0"/>
          </a:p>
          <a:p>
            <a:endParaRPr lang="fr-FR" dirty="0"/>
          </a:p>
        </p:txBody>
      </p:sp>
    </p:spTree>
    <p:extLst>
      <p:ext uri="{BB962C8B-B14F-4D97-AF65-F5344CB8AC3E}">
        <p14:creationId xmlns:p14="http://schemas.microsoft.com/office/powerpoint/2010/main" val="563321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97794" y="1241946"/>
            <a:ext cx="9146407" cy="4244454"/>
          </a:xfrm>
        </p:spPr>
        <p:txBody>
          <a:bodyPr>
            <a:normAutofit/>
          </a:bodyPr>
          <a:lstStyle/>
          <a:p>
            <a:pPr algn="just"/>
            <a:r>
              <a:rPr lang="fr-FR" dirty="0"/>
              <a:t>     </a:t>
            </a:r>
            <a:r>
              <a:rPr lang="fr-FR" dirty="0" smtClean="0"/>
              <a:t> </a:t>
            </a:r>
            <a:r>
              <a:rPr lang="fr-FR" dirty="0"/>
              <a:t>Il aura fallu attendre la levée du monopole de l’État sur le commerce extérieur et la libéralisation partielle des prix pour que cette notion jugée jusque-là « honteuse », soit définitivement consacrée par les pouvoirs publics. </a:t>
            </a:r>
          </a:p>
          <a:p>
            <a:pPr algn="just"/>
            <a:r>
              <a:rPr lang="fr-FR" dirty="0" smtClean="0"/>
              <a:t> L’économie </a:t>
            </a:r>
            <a:r>
              <a:rPr lang="fr-FR" dirty="0" smtClean="0"/>
              <a:t>de marché n’étant plus un tabou, l’État a entrepris, sous la pression des institutions internationales (FMI, banque mondiale, etc.), d’encourager l’investissement privé en lui facilitant l’accès au crédit et en desserrant l’étau bureaucratique qui pèse lourdement sur son développement.</a:t>
            </a:r>
            <a:endParaRPr lang="fr-FR" dirty="0"/>
          </a:p>
          <a:p>
            <a:pPr algn="just"/>
            <a:r>
              <a:rPr lang="fr-FR" dirty="0" smtClean="0"/>
              <a:t>    les </a:t>
            </a:r>
            <a:r>
              <a:rPr lang="fr-FR" dirty="0"/>
              <a:t>conséquences sociales des restructurations qui ont induit de</a:t>
            </a:r>
            <a:r>
              <a:rPr lang="fr-FR" dirty="0" smtClean="0"/>
              <a:t/>
            </a:r>
            <a:br>
              <a:rPr lang="fr-FR" dirty="0" smtClean="0"/>
            </a:br>
            <a:r>
              <a:rPr lang="fr-FR" dirty="0"/>
              <a:t>profondes transformations des rapports au travail et à l’emploi. Quelque 500 000 </a:t>
            </a:r>
            <a:r>
              <a:rPr lang="fr-FR" dirty="0" smtClean="0"/>
              <a:t>salariés </a:t>
            </a:r>
            <a:r>
              <a:rPr lang="fr-FR" dirty="0"/>
              <a:t>des entreprises publiques ont été mis au chômage après leur </a:t>
            </a:r>
            <a:r>
              <a:rPr lang="fr-FR" dirty="0" smtClean="0"/>
              <a:t>privatisation.</a:t>
            </a:r>
            <a:endParaRPr lang="fr-FR" dirty="0"/>
          </a:p>
        </p:txBody>
      </p:sp>
    </p:spTree>
    <p:extLst>
      <p:ext uri="{BB962C8B-B14F-4D97-AF65-F5344CB8AC3E}">
        <p14:creationId xmlns:p14="http://schemas.microsoft.com/office/powerpoint/2010/main" val="1052739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752265"/>
          </a:xfrm>
        </p:spPr>
        <p:txBody>
          <a:bodyPr>
            <a:normAutofit/>
          </a:bodyPr>
          <a:lstStyle/>
          <a:p>
            <a:r>
              <a:rPr lang="pt-BR" sz="2800" cap="none" dirty="0" smtClean="0">
                <a:latin typeface="+mn-lt"/>
              </a:rPr>
              <a:t>L ' E N T R E P R I S E  PUBLIQUE</a:t>
            </a:r>
            <a:endParaRPr lang="fr-FR" sz="6600" cap="none" dirty="0">
              <a:latin typeface="+mn-lt"/>
            </a:endParaRPr>
          </a:p>
        </p:txBody>
      </p:sp>
      <p:sp>
        <p:nvSpPr>
          <p:cNvPr id="3" name="Espace réservé du contenu 2"/>
          <p:cNvSpPr>
            <a:spLocks noGrp="1"/>
          </p:cNvSpPr>
          <p:nvPr>
            <p:ph idx="1"/>
          </p:nvPr>
        </p:nvSpPr>
        <p:spPr>
          <a:xfrm>
            <a:off x="1024128" y="1651379"/>
            <a:ext cx="9825842" cy="4657981"/>
          </a:xfrm>
        </p:spPr>
        <p:txBody>
          <a:bodyPr>
            <a:normAutofit lnSpcReduction="10000"/>
          </a:bodyPr>
          <a:lstStyle/>
          <a:p>
            <a:pPr algn="just"/>
            <a:r>
              <a:rPr lang="fr-FR" dirty="0"/>
              <a:t>À grands traits, les entreprises publiques algériennes ont traversé trois périodes, passant de l’autogestion (années 1960) à la gestion étatique centralement dirigée (années 1970 et 1980) puis à l’entreprise « autonome » (depuis les années 1990), un statut qui la rend responsable de ses résultats, mais sans la mettre vraiment complètement à l’abri de l’intervention étatique.</a:t>
            </a:r>
          </a:p>
          <a:p>
            <a:pPr algn="just"/>
            <a:r>
              <a:rPr lang="fr-FR" dirty="0"/>
              <a:t>l'entreprise" est utilisée comme une des principales « armes »  pour mener la "bataille du développement. dans ce sens, elle intervient au double plan économique et socioculturel puisqu'elle a pour mission de satisfaire les attentes sociales (santé, loisirs, culture, ... ) de ses </a:t>
            </a:r>
            <a:r>
              <a:rPr lang="fr-FR" dirty="0" smtClean="0"/>
              <a:t>membres.</a:t>
            </a:r>
            <a:r>
              <a:rPr lang="fr-FR" dirty="0"/>
              <a:t/>
            </a:r>
            <a:br>
              <a:rPr lang="fr-FR" dirty="0"/>
            </a:br>
            <a:endParaRPr lang="fr-FR" dirty="0"/>
          </a:p>
          <a:p>
            <a:pPr algn="just"/>
            <a:r>
              <a:rPr lang="fr-FR" dirty="0"/>
              <a:t>Cette </a:t>
            </a:r>
            <a:r>
              <a:rPr lang="fr-FR" dirty="0" err="1"/>
              <a:t>polyfonctionnalité</a:t>
            </a:r>
            <a:r>
              <a:rPr lang="fr-FR" dirty="0"/>
              <a:t> de l'entreprise est l'expression de la prédominance de la rationalité politique imposée par le Parti-Etat.</a:t>
            </a:r>
            <a:br>
              <a:rPr lang="fr-FR" dirty="0"/>
            </a:br>
            <a:r>
              <a:rPr lang="fr-FR" dirty="0"/>
              <a:t>La subordination de l'économique au politique mérite d'être reliée à la question, l'"entreprise va en effet avoir pour principale fonction la diffusion/reproduction des mythes fondateurs de ce système.</a:t>
            </a:r>
          </a:p>
          <a:p>
            <a:pPr algn="just"/>
            <a:endParaRPr lang="fr-FR" dirty="0" smtClean="0"/>
          </a:p>
        </p:txBody>
      </p:sp>
    </p:spTree>
    <p:extLst>
      <p:ext uri="{BB962C8B-B14F-4D97-AF65-F5344CB8AC3E}">
        <p14:creationId xmlns:p14="http://schemas.microsoft.com/office/powerpoint/2010/main" val="2544074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67639"/>
          </a:xfrm>
        </p:spPr>
        <p:txBody>
          <a:bodyPr>
            <a:normAutofit/>
          </a:bodyPr>
          <a:lstStyle/>
          <a:p>
            <a:pPr algn="ctr"/>
            <a:r>
              <a:rPr lang="fr-FR" sz="3200" b="1" dirty="0" smtClean="0"/>
              <a:t>Un projet de développement basée sur l’industrialisation</a:t>
            </a:r>
            <a:endParaRPr lang="fr-FR" sz="3200" b="1" dirty="0"/>
          </a:p>
        </p:txBody>
      </p:sp>
      <p:sp>
        <p:nvSpPr>
          <p:cNvPr id="3" name="Espace réservé du contenu 2"/>
          <p:cNvSpPr>
            <a:spLocks noGrp="1"/>
          </p:cNvSpPr>
          <p:nvPr>
            <p:ph idx="1"/>
          </p:nvPr>
        </p:nvSpPr>
        <p:spPr>
          <a:xfrm>
            <a:off x="838200" y="1132764"/>
            <a:ext cx="10515600" cy="5044199"/>
          </a:xfrm>
        </p:spPr>
        <p:txBody>
          <a:bodyPr>
            <a:normAutofit fontScale="85000" lnSpcReduction="10000"/>
          </a:bodyPr>
          <a:lstStyle/>
          <a:p>
            <a:pPr marL="0" indent="0" algn="just">
              <a:buNone/>
            </a:pPr>
            <a:r>
              <a:rPr lang="fr-FR" sz="3800" dirty="0"/>
              <a:t>À l’indépendance, l’Algérie opte pour </a:t>
            </a:r>
            <a:r>
              <a:rPr lang="fr-FR" sz="3800" b="1" dirty="0"/>
              <a:t>un régime socialiste</a:t>
            </a:r>
            <a:r>
              <a:rPr lang="fr-FR" sz="3800" dirty="0"/>
              <a:t>, institue l’autorité d’un parti unique (FLN) et s’appuie sur une idéologie nationaliste. Sur le plan économique, elle va choisir un modèle de développement basé sur </a:t>
            </a:r>
            <a:r>
              <a:rPr lang="fr-FR" sz="3800" b="1" dirty="0"/>
              <a:t>l’industrialisation</a:t>
            </a:r>
            <a:r>
              <a:rPr lang="fr-FR" sz="3800" dirty="0"/>
              <a:t>, donnant la priorité aux </a:t>
            </a:r>
            <a:r>
              <a:rPr lang="fr-FR" sz="3800" b="1" dirty="0"/>
              <a:t>industries lourdes</a:t>
            </a:r>
            <a:r>
              <a:rPr lang="fr-FR" sz="3800" dirty="0"/>
              <a:t>.  </a:t>
            </a:r>
          </a:p>
          <a:p>
            <a:pPr marL="0" indent="0" algn="just">
              <a:buNone/>
            </a:pPr>
            <a:r>
              <a:rPr lang="fr-FR" sz="3800" dirty="0"/>
              <a:t>Loin </a:t>
            </a:r>
            <a:r>
              <a:rPr lang="fr-FR" sz="3800" dirty="0" smtClean="0"/>
              <a:t>d’</a:t>
            </a:r>
            <a:r>
              <a:rPr lang="fr-FR" sz="3800" dirty="0" err="1" smtClean="0"/>
              <a:t>etre</a:t>
            </a:r>
            <a:r>
              <a:rPr lang="fr-FR" sz="3800" dirty="0" smtClean="0"/>
              <a:t> </a:t>
            </a:r>
            <a:r>
              <a:rPr lang="fr-FR" sz="3800" dirty="0"/>
              <a:t>une émanation proprement algérienne découlant de la réalité socio-historique interne, le modèle algérien de développement, est inspiré des analyses économiques de l’école « </a:t>
            </a:r>
            <a:r>
              <a:rPr lang="fr-FR" sz="3800" dirty="0" err="1"/>
              <a:t>développementiste</a:t>
            </a:r>
            <a:r>
              <a:rPr lang="fr-FR" sz="3800" dirty="0"/>
              <a:t> » développée par Gérard </a:t>
            </a:r>
            <a:r>
              <a:rPr lang="fr-FR" sz="3800" dirty="0" err="1"/>
              <a:t>Destanne</a:t>
            </a:r>
            <a:r>
              <a:rPr lang="fr-FR" sz="3800" dirty="0"/>
              <a:t> de Bernis, lui-même influencé par les travaux d’un autre économiste, François Perroux  (</a:t>
            </a:r>
            <a:r>
              <a:rPr lang="fr-FR" sz="3800" dirty="0" err="1"/>
              <a:t>Madaoui</a:t>
            </a:r>
            <a:r>
              <a:rPr lang="fr-FR" sz="3800" dirty="0"/>
              <a:t> p 233)</a:t>
            </a:r>
          </a:p>
          <a:p>
            <a:pPr marL="0" indent="0" algn="just">
              <a:buNone/>
            </a:pPr>
            <a:endParaRPr lang="fr-FR" sz="3800" dirty="0" smtClean="0"/>
          </a:p>
        </p:txBody>
      </p:sp>
    </p:spTree>
    <p:extLst>
      <p:ext uri="{BB962C8B-B14F-4D97-AF65-F5344CB8AC3E}">
        <p14:creationId xmlns:p14="http://schemas.microsoft.com/office/powerpoint/2010/main" val="30174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636295"/>
            <a:ext cx="9720073" cy="3801979"/>
          </a:xfrm>
        </p:spPr>
        <p:txBody>
          <a:bodyPr/>
          <a:lstStyle/>
          <a:p>
            <a:pPr algn="just"/>
            <a:r>
              <a:rPr lang="fr-FR" sz="2400" dirty="0" smtClean="0"/>
              <a:t>          </a:t>
            </a:r>
            <a:r>
              <a:rPr lang="fr-FR" sz="2400" dirty="0" err="1" smtClean="0"/>
              <a:t>Destanne</a:t>
            </a:r>
            <a:r>
              <a:rPr lang="fr-FR" sz="2400" dirty="0" smtClean="0"/>
              <a:t> </a:t>
            </a:r>
            <a:r>
              <a:rPr lang="fr-FR" sz="2400" dirty="0"/>
              <a:t>de Bernis définit la démarche de développement comme celle visant une intégration du système productif national et son recentrage. Pour cela, </a:t>
            </a:r>
            <a:r>
              <a:rPr lang="fr-FR" sz="2400" b="1" dirty="0"/>
              <a:t>des ressources procurées par le commerce extérieur </a:t>
            </a:r>
            <a:r>
              <a:rPr lang="fr-FR" sz="2400" dirty="0"/>
              <a:t>seront mobilisées au profit </a:t>
            </a:r>
            <a:r>
              <a:rPr lang="fr-FR" sz="2400" b="1" dirty="0"/>
              <a:t>d’une dynamique interne de développement</a:t>
            </a:r>
            <a:r>
              <a:rPr lang="fr-FR" sz="2400" dirty="0"/>
              <a:t>. Pour créer cette dynamique, un rôle privilégié doit être accordé à des types </a:t>
            </a:r>
            <a:r>
              <a:rPr lang="fr-FR" sz="2400" b="1" dirty="0"/>
              <a:t>d’industries dites « </a:t>
            </a:r>
            <a:r>
              <a:rPr lang="fr-FR" sz="2400" b="1" dirty="0" err="1"/>
              <a:t>industrialisantes</a:t>
            </a:r>
            <a:r>
              <a:rPr lang="fr-FR" sz="2400" b="1" dirty="0"/>
              <a:t> »</a:t>
            </a:r>
            <a:r>
              <a:rPr lang="fr-FR" sz="2400" dirty="0"/>
              <a:t> qui exerceraient des </a:t>
            </a:r>
            <a:r>
              <a:rPr lang="fr-FR" sz="2400" b="1" dirty="0"/>
              <a:t>« effets d’entraînement </a:t>
            </a:r>
            <a:r>
              <a:rPr lang="fr-FR" sz="2400" dirty="0"/>
              <a:t>» sur l’environnement économique et social. Pour sa concrétisation, l’industrialisation a reposé sur la nationalisation des richesses naturelles, une planification des actions à mener et le développement d’un secteur public.</a:t>
            </a:r>
          </a:p>
          <a:p>
            <a:endParaRPr lang="fr-FR" dirty="0"/>
          </a:p>
        </p:txBody>
      </p:sp>
    </p:spTree>
    <p:extLst>
      <p:ext uri="{BB962C8B-B14F-4D97-AF65-F5344CB8AC3E}">
        <p14:creationId xmlns:p14="http://schemas.microsoft.com/office/powerpoint/2010/main" val="385623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528549"/>
            <a:ext cx="9720073" cy="4203511"/>
          </a:xfrm>
        </p:spPr>
        <p:txBody>
          <a:bodyPr>
            <a:normAutofit/>
          </a:bodyPr>
          <a:lstStyle/>
          <a:p>
            <a:pPr marL="0" indent="0" algn="just">
              <a:buNone/>
            </a:pPr>
            <a:r>
              <a:rPr lang="fr-FR" dirty="0" smtClean="0"/>
              <a:t>La particularité du socialisme « algérien » est d’assimiler le capitalisme au colonialisme, de refuser le « matérialisme athée » au nom de l’identité arabo-musulmane et de rejeter la notion de lutte de classes au nom de l’unanimisme national et la nécessité du consensus social (</a:t>
            </a:r>
            <a:r>
              <a:rPr lang="fr-FR" dirty="0" err="1" smtClean="0"/>
              <a:t>Lamchichi</a:t>
            </a:r>
            <a:r>
              <a:rPr lang="fr-FR" dirty="0" smtClean="0"/>
              <a:t>, 1991). La Charte nationale (1976) affirme que « l’État socialiste est l’agent principal de la refonte de l’économie et de l’ensemble des rapports sociaux ».</a:t>
            </a:r>
          </a:p>
          <a:p>
            <a:pPr marL="0" indent="0" algn="just">
              <a:buNone/>
            </a:pPr>
            <a:r>
              <a:rPr lang="fr-FR" dirty="0" smtClean="0"/>
              <a:t>(Nous assistons aux discours de la vertu des fameuses </a:t>
            </a:r>
            <a:r>
              <a:rPr lang="fr-FR" b="1" dirty="0" smtClean="0"/>
              <a:t>industries </a:t>
            </a:r>
            <a:r>
              <a:rPr lang="fr-FR" b="1" dirty="0" err="1" smtClean="0"/>
              <a:t>industrialisantes</a:t>
            </a:r>
            <a:r>
              <a:rPr lang="fr-FR" dirty="0" smtClean="0"/>
              <a:t> avec la priorité à l‘industrie dite lourde, et au niveau international l’Algérie leader du nouvel ordre économique international dans sa lutte contre l’impérialisme, cause fondamentale de sous-développement. </a:t>
            </a:r>
            <a:r>
              <a:rPr lang="fr-FR" dirty="0" err="1" smtClean="0"/>
              <a:t>Mebtoul</a:t>
            </a:r>
            <a:r>
              <a:rPr lang="fr-FR" dirty="0" smtClean="0"/>
              <a:t>)</a:t>
            </a:r>
          </a:p>
          <a:p>
            <a:pPr algn="ctr">
              <a:buFont typeface="Wingdings" panose="05000000000000000000" pitchFamily="2" charset="2"/>
              <a:buChar char="Ø"/>
            </a:pPr>
            <a:r>
              <a:rPr lang="fr-FR" dirty="0" smtClean="0"/>
              <a:t>Le présent cours retrace les principales périodes du projet industriel algérien</a:t>
            </a:r>
            <a:endParaRPr lang="fr-FR" dirty="0"/>
          </a:p>
        </p:txBody>
      </p:sp>
    </p:spTree>
    <p:extLst>
      <p:ext uri="{BB962C8B-B14F-4D97-AF65-F5344CB8AC3E}">
        <p14:creationId xmlns:p14="http://schemas.microsoft.com/office/powerpoint/2010/main" val="1234115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9720072" cy="1216288"/>
          </a:xfrm>
        </p:spPr>
        <p:txBody>
          <a:bodyPr>
            <a:normAutofit fontScale="90000"/>
          </a:bodyPr>
          <a:lstStyle/>
          <a:p>
            <a:pPr algn="ctr"/>
            <a:r>
              <a:rPr lang="fr-FR" b="1" dirty="0" smtClean="0"/>
              <a:t> </a:t>
            </a:r>
            <a:br>
              <a:rPr lang="fr-FR" b="1" dirty="0" smtClean="0"/>
            </a:br>
            <a:r>
              <a:rPr lang="fr-FR" sz="3600" b="1" dirty="0"/>
              <a:t>nationalisation et </a:t>
            </a:r>
            <a:r>
              <a:rPr lang="fr-FR" sz="3600" b="1" dirty="0" smtClean="0"/>
              <a:t>planification </a:t>
            </a:r>
            <a:r>
              <a:rPr lang="fr-FR" sz="5300" b="1" dirty="0" smtClean="0"/>
              <a:t>(1965-1978</a:t>
            </a:r>
            <a:r>
              <a:rPr lang="fr-FR" sz="5300" b="1" dirty="0"/>
              <a:t>)</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endParaRPr lang="fr-FR" dirty="0" smtClean="0"/>
          </a:p>
          <a:p>
            <a:pPr marL="0" indent="0" algn="just">
              <a:buNone/>
            </a:pPr>
            <a:r>
              <a:rPr lang="fr-FR" dirty="0" smtClean="0"/>
              <a:t>Le 19 juin 1965, le président élu auparavant est destitué et c’est le discours du </a:t>
            </a:r>
            <a:r>
              <a:rPr lang="fr-FR" b="1" dirty="0" smtClean="0"/>
              <a:t>sursaut révolutionnaire</a:t>
            </a:r>
            <a:r>
              <a:rPr lang="fr-FR" dirty="0" smtClean="0"/>
              <a:t> du fait que l’Algérie serait au bord de la faillite. Il fallait la redresser, grâce à un pouvoir fort qui résisterait aux évènements et aux hommes, à travers trois axes : </a:t>
            </a:r>
            <a:r>
              <a:rPr lang="fr-FR" b="1" dirty="0" smtClean="0"/>
              <a:t>la révolution industrielle</a:t>
            </a:r>
            <a:r>
              <a:rPr lang="fr-FR" dirty="0" smtClean="0"/>
              <a:t>, </a:t>
            </a:r>
            <a:r>
              <a:rPr lang="fr-FR" b="1" dirty="0" smtClean="0"/>
              <a:t>la révolution agraire</a:t>
            </a:r>
            <a:r>
              <a:rPr lang="fr-FR" dirty="0" smtClean="0"/>
              <a:t> et </a:t>
            </a:r>
            <a:r>
              <a:rPr lang="fr-FR" b="1" dirty="0" smtClean="0"/>
              <a:t>la révolution culturelle</a:t>
            </a:r>
            <a:r>
              <a:rPr lang="fr-FR" dirty="0" smtClean="0"/>
              <a:t>, en prenant comme base le plan économique du </a:t>
            </a:r>
            <a:r>
              <a:rPr lang="fr-FR" b="1" dirty="0" smtClean="0"/>
              <a:t>programme de Tripoli</a:t>
            </a:r>
            <a:r>
              <a:rPr lang="fr-FR" dirty="0" smtClean="0"/>
              <a:t> qui repose sur la dominance du </a:t>
            </a:r>
            <a:r>
              <a:rPr lang="fr-FR" b="1" dirty="0" smtClean="0"/>
              <a:t>secteur d’Etat</a:t>
            </a:r>
            <a:r>
              <a:rPr lang="fr-FR" dirty="0" smtClean="0"/>
              <a:t>, comme fer de lance de l’économie nationale, à travers les grosses sociétés nationales.</a:t>
            </a:r>
          </a:p>
          <a:p>
            <a:pPr marL="0" indent="0" algn="just">
              <a:buNone/>
            </a:pPr>
            <a:r>
              <a:rPr lang="fr-FR" dirty="0" smtClean="0"/>
              <a:t>La </a:t>
            </a:r>
            <a:r>
              <a:rPr lang="fr-FR" dirty="0"/>
              <a:t>période </a:t>
            </a:r>
            <a:r>
              <a:rPr lang="fr-FR" dirty="0" smtClean="0"/>
              <a:t>1965–1971 </a:t>
            </a:r>
            <a:r>
              <a:rPr lang="fr-FR" dirty="0"/>
              <a:t>de l'économie algérienne est marquée principalement par </a:t>
            </a:r>
            <a:r>
              <a:rPr lang="fr-FR" b="1" dirty="0" smtClean="0"/>
              <a:t>la nationalisation </a:t>
            </a:r>
            <a:r>
              <a:rPr lang="fr-FR" dirty="0" smtClean="0"/>
              <a:t>des </a:t>
            </a:r>
            <a:r>
              <a:rPr lang="fr-FR" dirty="0"/>
              <a:t>secteurs clés de l'économie et </a:t>
            </a:r>
            <a:r>
              <a:rPr lang="fr-FR" b="1" dirty="0"/>
              <a:t>la création d'entreprises </a:t>
            </a:r>
            <a:r>
              <a:rPr lang="fr-FR" b="1" dirty="0" smtClean="0"/>
              <a:t>publiques </a:t>
            </a:r>
            <a:r>
              <a:rPr lang="fr-FR" dirty="0" smtClean="0"/>
              <a:t>(la création d'une structure industrielle)</a:t>
            </a:r>
            <a:r>
              <a:rPr lang="fr-FR" b="1" dirty="0" smtClean="0"/>
              <a:t> </a:t>
            </a:r>
            <a:r>
              <a:rPr lang="fr-FR" dirty="0" smtClean="0"/>
              <a:t>en mettant en </a:t>
            </a:r>
            <a:r>
              <a:rPr lang="fr-FR" dirty="0"/>
              <a:t>place d'un processus </a:t>
            </a:r>
            <a:r>
              <a:rPr lang="fr-FR" dirty="0" smtClean="0"/>
              <a:t>de </a:t>
            </a:r>
            <a:r>
              <a:rPr lang="fr-FR" b="1" dirty="0" smtClean="0"/>
              <a:t>planification </a:t>
            </a:r>
            <a:r>
              <a:rPr lang="fr-FR" b="1" dirty="0" smtClean="0"/>
              <a:t>centralisée.</a:t>
            </a:r>
            <a:endParaRPr lang="fr-FR" dirty="0"/>
          </a:p>
        </p:txBody>
      </p:sp>
    </p:spTree>
    <p:extLst>
      <p:ext uri="{BB962C8B-B14F-4D97-AF65-F5344CB8AC3E}">
        <p14:creationId xmlns:p14="http://schemas.microsoft.com/office/powerpoint/2010/main" val="874159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624084"/>
            <a:ext cx="10515600" cy="4552879"/>
          </a:xfrm>
        </p:spPr>
        <p:txBody>
          <a:bodyPr/>
          <a:lstStyle/>
          <a:p>
            <a:pPr marL="0" indent="0" algn="just">
              <a:buNone/>
            </a:pPr>
            <a:r>
              <a:rPr lang="fr-FR" dirty="0"/>
              <a:t>La stratégie du développement économique commence réellement à se dessiner à partir de </a:t>
            </a:r>
            <a:r>
              <a:rPr lang="fr-FR" dirty="0" smtClean="0"/>
              <a:t>1967</a:t>
            </a:r>
            <a:r>
              <a:rPr lang="fr-FR" dirty="0" smtClean="0"/>
              <a:t>: </a:t>
            </a:r>
            <a:r>
              <a:rPr lang="fr-FR" dirty="0"/>
              <a:t>Une des premières étapes a été </a:t>
            </a:r>
            <a:r>
              <a:rPr lang="fr-FR" b="1" dirty="0"/>
              <a:t>la nationalisation des richesses naturelles qu’il fallait mettre au service du développement</a:t>
            </a:r>
            <a:r>
              <a:rPr lang="fr-FR" dirty="0"/>
              <a:t>. En </a:t>
            </a:r>
            <a:r>
              <a:rPr lang="fr-FR" b="1" dirty="0"/>
              <a:t>1966</a:t>
            </a:r>
            <a:r>
              <a:rPr lang="fr-FR" dirty="0"/>
              <a:t>, </a:t>
            </a:r>
            <a:r>
              <a:rPr lang="fr-FR" b="1" dirty="0"/>
              <a:t>les ressources minières </a:t>
            </a:r>
            <a:r>
              <a:rPr lang="fr-FR" dirty="0"/>
              <a:t>(fer, phosphates, zinc, plomb, marbre) passent sous le contrôle de l’État. </a:t>
            </a:r>
            <a:endParaRPr lang="fr-FR" dirty="0" smtClean="0"/>
          </a:p>
          <a:p>
            <a:pPr marL="0" indent="0" algn="just">
              <a:buNone/>
            </a:pPr>
            <a:r>
              <a:rPr lang="fr-FR" dirty="0" smtClean="0"/>
              <a:t>Quant </a:t>
            </a:r>
            <a:r>
              <a:rPr lang="fr-FR" dirty="0"/>
              <a:t>au pétrole, une première phase de nationalisation se déroule entre 1967 et 1970 et porte sur des sociétés pétrolières non françaises (américaines, anglaises, italiennes). </a:t>
            </a:r>
            <a:r>
              <a:rPr lang="fr-FR" b="1" dirty="0"/>
              <a:t>En 1971</a:t>
            </a:r>
            <a:r>
              <a:rPr lang="fr-FR" dirty="0"/>
              <a:t>, c’est au tour des sociétés françaises d’être touchées : la participation algérienne dans ces sociétés est portée à 51% pour le pétrole, le gaz et des moyens de transport des hydrocarbures sont </a:t>
            </a:r>
            <a:r>
              <a:rPr lang="fr-FR" dirty="0" smtClean="0"/>
              <a:t>nationalisés.</a:t>
            </a:r>
            <a:endParaRPr lang="fr-FR" dirty="0"/>
          </a:p>
        </p:txBody>
      </p:sp>
    </p:spTree>
    <p:extLst>
      <p:ext uri="{BB962C8B-B14F-4D97-AF65-F5344CB8AC3E}">
        <p14:creationId xmlns:p14="http://schemas.microsoft.com/office/powerpoint/2010/main" val="160520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037230"/>
            <a:ext cx="10515600" cy="5139733"/>
          </a:xfrm>
        </p:spPr>
        <p:txBody>
          <a:bodyPr>
            <a:normAutofit/>
          </a:bodyPr>
          <a:lstStyle/>
          <a:p>
            <a:pPr marL="0" indent="0" algn="just">
              <a:buNone/>
            </a:pPr>
            <a:r>
              <a:rPr lang="fr-FR" dirty="0"/>
              <a:t>La planification a été l’outil essentiel de la mise en œuvre des projets industriels. </a:t>
            </a:r>
            <a:endParaRPr lang="fr-FR" dirty="0" smtClean="0"/>
          </a:p>
          <a:p>
            <a:pPr marL="0" indent="0" algn="just">
              <a:buNone/>
            </a:pPr>
            <a:r>
              <a:rPr lang="fr-FR" dirty="0" smtClean="0"/>
              <a:t>Un </a:t>
            </a:r>
            <a:r>
              <a:rPr lang="fr-FR" dirty="0"/>
              <a:t>premier </a:t>
            </a:r>
            <a:r>
              <a:rPr lang="fr-FR" b="1" dirty="0"/>
              <a:t>plan triennal </a:t>
            </a:r>
            <a:r>
              <a:rPr lang="fr-FR" dirty="0"/>
              <a:t>est élaboré </a:t>
            </a:r>
            <a:r>
              <a:rPr lang="fr-FR" b="1" dirty="0"/>
              <a:t>dès 1967 </a:t>
            </a:r>
            <a:r>
              <a:rPr lang="fr-FR" dirty="0"/>
              <a:t>suivi de </a:t>
            </a:r>
            <a:r>
              <a:rPr lang="fr-FR" b="1" dirty="0"/>
              <a:t>deux plans quadriennaux (1970 – 1973 et 1974 – 1977) </a:t>
            </a:r>
            <a:r>
              <a:rPr lang="fr-FR" dirty="0"/>
              <a:t>couvrant la première décennie de développement. Les investissements industriels vont occuper 56% de l’ensemble des investissements dans le plan triennal, 57% dans le premier plan quadriennal, 64,1% dans le second plan quadriennal et 61,8% au cours de l’année 1978 (</a:t>
            </a:r>
            <a:r>
              <a:rPr lang="fr-FR" dirty="0" err="1"/>
              <a:t>Benachenhou</a:t>
            </a:r>
            <a:r>
              <a:rPr lang="fr-FR" dirty="0"/>
              <a:t>, 1980). </a:t>
            </a:r>
            <a:endParaRPr lang="fr-FR" dirty="0" smtClean="0"/>
          </a:p>
          <a:p>
            <a:pPr marL="0" indent="0" algn="just">
              <a:buNone/>
            </a:pPr>
            <a:r>
              <a:rPr lang="fr-FR" dirty="0" smtClean="0"/>
              <a:t>Les </a:t>
            </a:r>
            <a:r>
              <a:rPr lang="fr-FR" dirty="0"/>
              <a:t>plus importants ont été consentis dans les domaines de la sidérurgie et des hydrocarbures. </a:t>
            </a:r>
            <a:r>
              <a:rPr lang="fr-FR" dirty="0" smtClean="0"/>
              <a:t>Le </a:t>
            </a:r>
            <a:r>
              <a:rPr lang="fr-FR" dirty="0"/>
              <a:t>programme d’industrialisation préconisait le choix d’équipements industriels de grande dimension, la constitution de grands pôles industriels regroupant plusieurs activités de base ainsi que le recours à des technologies « de pointe ». </a:t>
            </a:r>
            <a:endParaRPr lang="fr-FR" dirty="0" smtClean="0"/>
          </a:p>
          <a:p>
            <a:pPr marL="0" indent="0" algn="just">
              <a:buNone/>
            </a:pPr>
            <a:r>
              <a:rPr lang="fr-FR" dirty="0" smtClean="0"/>
              <a:t>Sur le plan social ,  du fait de la compression de la demande sociale et grâce </a:t>
            </a:r>
            <a:r>
              <a:rPr lang="fr-FR" dirty="0" smtClean="0"/>
              <a:t>aux couts élevés </a:t>
            </a:r>
            <a:r>
              <a:rPr lang="fr-FR" dirty="0" smtClean="0"/>
              <a:t>du pétrole, «les réalisations porteront sur les infrastructures, la construction de logements et l’importation de biens de consommation finale avec le programme anti-pénurie, avec la construction sur tout le territoire national des souks el fellah ». </a:t>
            </a:r>
          </a:p>
          <a:p>
            <a:pPr marL="0" indent="0" algn="just">
              <a:buNone/>
            </a:pPr>
            <a:endParaRPr lang="fr-FR" dirty="0"/>
          </a:p>
          <a:p>
            <a:endParaRPr lang="fr-FR" dirty="0"/>
          </a:p>
        </p:txBody>
      </p:sp>
    </p:spTree>
    <p:extLst>
      <p:ext uri="{BB962C8B-B14F-4D97-AF65-F5344CB8AC3E}">
        <p14:creationId xmlns:p14="http://schemas.microsoft.com/office/powerpoint/2010/main" val="1738138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2916" y="791569"/>
            <a:ext cx="10515600" cy="573206"/>
          </a:xfrm>
        </p:spPr>
        <p:txBody>
          <a:bodyPr>
            <a:noAutofit/>
          </a:bodyPr>
          <a:lstStyle/>
          <a:p>
            <a:pPr algn="ctr"/>
            <a:r>
              <a:rPr lang="fr-FR" sz="3200" b="1" dirty="0" smtClean="0"/>
              <a:t/>
            </a:r>
            <a:br>
              <a:rPr lang="fr-FR" sz="3200" b="1" dirty="0" smtClean="0"/>
            </a:br>
            <a:r>
              <a:rPr lang="fr-FR" sz="3200" b="1" dirty="0" smtClean="0"/>
              <a:t>Crise et restructuration (1979-1987)</a:t>
            </a:r>
            <a:r>
              <a:rPr lang="fr-FR" sz="4400" dirty="0" smtClean="0"/>
              <a:t/>
            </a:r>
            <a:br>
              <a:rPr lang="fr-FR" sz="4400" dirty="0" smtClean="0"/>
            </a:br>
            <a:endParaRPr lang="fr-FR" sz="4400" dirty="0"/>
          </a:p>
        </p:txBody>
      </p:sp>
      <p:sp>
        <p:nvSpPr>
          <p:cNvPr id="3" name="Espace réservé du contenu 2"/>
          <p:cNvSpPr>
            <a:spLocks noGrp="1"/>
          </p:cNvSpPr>
          <p:nvPr>
            <p:ph idx="1"/>
          </p:nvPr>
        </p:nvSpPr>
        <p:spPr>
          <a:xfrm>
            <a:off x="838200" y="1665172"/>
            <a:ext cx="10080009" cy="4706752"/>
          </a:xfrm>
        </p:spPr>
        <p:txBody>
          <a:bodyPr>
            <a:normAutofit lnSpcReduction="10000"/>
          </a:bodyPr>
          <a:lstStyle/>
          <a:p>
            <a:pPr marL="0" indent="0" algn="just">
              <a:buNone/>
            </a:pPr>
            <a:r>
              <a:rPr lang="fr-FR" sz="2400" dirty="0" smtClean="0"/>
              <a:t>          après </a:t>
            </a:r>
            <a:r>
              <a:rPr lang="fr-FR" sz="2400" dirty="0"/>
              <a:t>le décès du président Boumediene (la venue d’un nouveau président Chadli </a:t>
            </a:r>
            <a:r>
              <a:rPr lang="fr-FR" sz="2400" dirty="0" err="1"/>
              <a:t>Bendjedid</a:t>
            </a:r>
            <a:r>
              <a:rPr lang="fr-FR" sz="2400" dirty="0"/>
              <a:t> (1979–1992)), le discours politique a complètement changé: on déclare ouvertement que l’expérience du développement a échoué et que la période passée était une décennie rouge. « En 1986, la population algérienne contemple l’effondrement du cours du pétrole, les listes d’attente de l’interminable pénurie. </a:t>
            </a:r>
            <a:r>
              <a:rPr lang="fr-FR" sz="2400" dirty="0" smtClean="0"/>
              <a:t>« Et </a:t>
            </a:r>
            <a:r>
              <a:rPr lang="fr-FR" sz="2400" dirty="0"/>
              <a:t>voilà que nous avons un autre discours : les algériens font trop d’enfants, ne travaillent pas assez. </a:t>
            </a:r>
            <a:r>
              <a:rPr lang="fr-FR" sz="2400" dirty="0" smtClean="0"/>
              <a:t>(</a:t>
            </a:r>
            <a:r>
              <a:rPr lang="fr-FR" sz="2400" dirty="0" err="1" smtClean="0"/>
              <a:t>Mebtoul</a:t>
            </a:r>
            <a:r>
              <a:rPr lang="fr-FR" sz="2400" dirty="0"/>
              <a:t>)</a:t>
            </a:r>
          </a:p>
          <a:p>
            <a:pPr algn="just"/>
            <a:r>
              <a:rPr lang="fr-FR" sz="2400" dirty="0" smtClean="0"/>
              <a:t>        Depuis </a:t>
            </a:r>
            <a:r>
              <a:rPr lang="fr-FR" sz="2400" dirty="0"/>
              <a:t>1970, la majorité des unités industrielles a connu des retards de l’ordre de 6 à 24 mois, auquel il faut ajouter les arrêts temporaires notamment durant les premières années de fonctionnement. les grosses unités industrielles, souvent surdimensionnées par rapport aux besoins, ont fonctionné parfois à 50%, voire 30% de leur capacité et les raisons sont à trouver, selon Balta et </a:t>
            </a:r>
            <a:r>
              <a:rPr lang="fr-FR" sz="2400" dirty="0" err="1"/>
              <a:t>Rulleau</a:t>
            </a:r>
            <a:r>
              <a:rPr lang="fr-FR" sz="2400" dirty="0"/>
              <a:t> (1981), dans la sophistication des installations, les pannes qui en résultent et l’insuffisance de la qualification du </a:t>
            </a:r>
            <a:r>
              <a:rPr lang="fr-FR" sz="2400" dirty="0" smtClean="0"/>
              <a:t>personnel (</a:t>
            </a:r>
            <a:r>
              <a:rPr lang="fr-FR" sz="2400" dirty="0" err="1" smtClean="0"/>
              <a:t>Oumlkhir</a:t>
            </a:r>
            <a:r>
              <a:rPr lang="fr-FR" sz="2400" dirty="0"/>
              <a:t>)</a:t>
            </a:r>
          </a:p>
          <a:p>
            <a:pPr marL="0" indent="0" algn="just">
              <a:buNone/>
            </a:pPr>
            <a:endParaRPr lang="fr-FR" sz="2300" dirty="0" smtClean="0"/>
          </a:p>
        </p:txBody>
      </p:sp>
    </p:spTree>
    <p:extLst>
      <p:ext uri="{BB962C8B-B14F-4D97-AF65-F5344CB8AC3E}">
        <p14:creationId xmlns:p14="http://schemas.microsoft.com/office/powerpoint/2010/main" val="2305061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24128" y="1173707"/>
            <a:ext cx="9720073" cy="5135653"/>
          </a:xfrm>
        </p:spPr>
        <p:txBody>
          <a:bodyPr>
            <a:normAutofit/>
          </a:bodyPr>
          <a:lstStyle/>
          <a:p>
            <a:pPr marL="0" indent="0" algn="just">
              <a:buNone/>
            </a:pPr>
            <a:r>
              <a:rPr lang="fr-FR" dirty="0"/>
              <a:t> </a:t>
            </a:r>
            <a:r>
              <a:rPr lang="fr-FR" dirty="0" smtClean="0"/>
              <a:t>       La </a:t>
            </a:r>
            <a:r>
              <a:rPr lang="fr-FR" dirty="0"/>
              <a:t>baisse régulière du prix du brut amorcée à la mi-1985 s'accélère brutalement en 1986 et dévoile brutalement les dysfonctionnements structurels de l'économie algérienne. La chute des prix du pétrole de 40 % réduit à néant les illusions de puissance du potentiel industriel algérien et révèle la dépendance et la fragilité d'un système construit sur la seule performance du secteur des hydrocarbures.</a:t>
            </a:r>
          </a:p>
          <a:p>
            <a:pPr marL="0" indent="0" algn="just">
              <a:buNone/>
            </a:pPr>
            <a:r>
              <a:rPr lang="fr-FR" dirty="0" smtClean="0"/>
              <a:t>          « C’est </a:t>
            </a:r>
            <a:r>
              <a:rPr lang="fr-FR" dirty="0"/>
              <a:t>à cette période que s’élaborent </a:t>
            </a:r>
            <a:r>
              <a:rPr lang="fr-FR" b="1" dirty="0"/>
              <a:t>les premières ébauches de l’autonomie des entreprises publiques avec la restructuration organique</a:t>
            </a:r>
            <a:r>
              <a:rPr lang="fr-FR" dirty="0"/>
              <a:t>…on loue alors les vertus du travail, de la terre, l’on dénonce les méfaits de l’urbanisation, du déséquilibre entre ville et la compagne, et l’on redécouvre les vieux débats entre partisans de l’industrie lourde qui serait néfaste et les bienfaits de l’industrie légère et la priorité à l’agriculture dont on constate le niveau alarmant de la facture alimentaire » </a:t>
            </a:r>
            <a:r>
              <a:rPr lang="fr-FR" dirty="0" smtClean="0"/>
              <a:t>(</a:t>
            </a:r>
            <a:r>
              <a:rPr lang="fr-FR" dirty="0" err="1" smtClean="0"/>
              <a:t>Mebtoul</a:t>
            </a:r>
            <a:r>
              <a:rPr lang="fr-FR" dirty="0"/>
              <a:t>)</a:t>
            </a:r>
            <a:endParaRPr lang="fr-FR" dirty="0"/>
          </a:p>
        </p:txBody>
      </p:sp>
    </p:spTree>
    <p:extLst>
      <p:ext uri="{BB962C8B-B14F-4D97-AF65-F5344CB8AC3E}">
        <p14:creationId xmlns:p14="http://schemas.microsoft.com/office/powerpoint/2010/main" val="3940063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1584</TotalTime>
  <Words>1390</Words>
  <Application>Microsoft Office PowerPoint</Application>
  <PresentationFormat>Grand écran</PresentationFormat>
  <Paragraphs>39</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Tw Cen MT</vt:lpstr>
      <vt:lpstr>Tw Cen MT Condensed</vt:lpstr>
      <vt:lpstr>Wingdings</vt:lpstr>
      <vt:lpstr>Wingdings 3</vt:lpstr>
      <vt:lpstr>Intégral</vt:lpstr>
      <vt:lpstr>Aperçu sur le contexte économique et social de l’Algerie</vt:lpstr>
      <vt:lpstr>Un projet de développement basée sur l’industrialisation</vt:lpstr>
      <vt:lpstr>Présentation PowerPoint</vt:lpstr>
      <vt:lpstr>Présentation PowerPoint</vt:lpstr>
      <vt:lpstr>  nationalisation et planification (1965-1978)</vt:lpstr>
      <vt:lpstr>Présentation PowerPoint</vt:lpstr>
      <vt:lpstr>Présentation PowerPoint</vt:lpstr>
      <vt:lpstr> Crise et restructuration (1979-1987) </vt:lpstr>
      <vt:lpstr>Présentation PowerPoint</vt:lpstr>
      <vt:lpstr> Crise et privatisation (1988-1993) </vt:lpstr>
      <vt:lpstr>Présentation PowerPoint</vt:lpstr>
      <vt:lpstr>Passage à l'économie du marché (depuis 1994-///) </vt:lpstr>
      <vt:lpstr>Présentation PowerPoint</vt:lpstr>
      <vt:lpstr>L ' E N T R E P R I S E  PUBLIQUE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Aperçu sur le contexte économique et politique de l’Algerie (depuis l’independance)</dc:title>
  <dc:creator>Souhila</dc:creator>
  <cp:lastModifiedBy>dell</cp:lastModifiedBy>
  <cp:revision>59</cp:revision>
  <dcterms:created xsi:type="dcterms:W3CDTF">2022-10-15T10:48:53Z</dcterms:created>
  <dcterms:modified xsi:type="dcterms:W3CDTF">2023-11-14T11:25:22Z</dcterms:modified>
</cp:coreProperties>
</file>