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4" r:id="rId4"/>
    <p:sldId id="266" r:id="rId5"/>
    <p:sldId id="268" r:id="rId6"/>
    <p:sldId id="271" r:id="rId7"/>
    <p:sldId id="272" r:id="rId8"/>
    <p:sldId id="261" r:id="rId9"/>
    <p:sldId id="285" r:id="rId10"/>
    <p:sldId id="287" r:id="rId11"/>
    <p:sldId id="289" r:id="rId12"/>
    <p:sldId id="292" r:id="rId13"/>
    <p:sldId id="311" r:id="rId14"/>
    <p:sldId id="262" r:id="rId15"/>
    <p:sldId id="295" r:id="rId16"/>
    <p:sldId id="296" r:id="rId17"/>
    <p:sldId id="330" r:id="rId18"/>
    <p:sldId id="320" r:id="rId19"/>
    <p:sldId id="321" r:id="rId20"/>
    <p:sldId id="263" r:id="rId21"/>
    <p:sldId id="315" r:id="rId22"/>
    <p:sldId id="316" r:id="rId23"/>
    <p:sldId id="317" r:id="rId24"/>
    <p:sldId id="318" r:id="rId25"/>
    <p:sldId id="328" r:id="rId26"/>
    <p:sldId id="276" r:id="rId27"/>
    <p:sldId id="326"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34D9F317-C35B-426F-9765-093E5E539B65}" type="datetimeFigureOut">
              <a:rPr lang="fr-FR" smtClean="0"/>
              <a:t>29/11/2022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A4B3CF-24F3-4D0A-BF42-6174CA3EF134}" type="slidenum">
              <a:rPr lang="fr-FR" smtClean="0"/>
              <a:t>‹N°›</a:t>
            </a:fld>
            <a:endParaRPr lang="fr-F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7771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4D9F317-C35B-426F-9765-093E5E539B65}" type="datetimeFigureOut">
              <a:rPr lang="fr-FR" smtClean="0"/>
              <a:t>29/11/2022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A4B3CF-24F3-4D0A-BF42-6174CA3EF134}" type="slidenum">
              <a:rPr lang="fr-FR" smtClean="0"/>
              <a:t>‹N°›</a:t>
            </a:fld>
            <a:endParaRPr lang="fr-FR"/>
          </a:p>
        </p:txBody>
      </p:sp>
    </p:spTree>
    <p:extLst>
      <p:ext uri="{BB962C8B-B14F-4D97-AF65-F5344CB8AC3E}">
        <p14:creationId xmlns:p14="http://schemas.microsoft.com/office/powerpoint/2010/main" val="2094809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smtClean="0"/>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4D9F317-C35B-426F-9765-093E5E539B65}" type="datetimeFigureOut">
              <a:rPr lang="fr-FR" smtClean="0"/>
              <a:t>29/11/2022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A4B3CF-24F3-4D0A-BF42-6174CA3EF134}" type="slidenum">
              <a:rPr lang="fr-FR" smtClean="0"/>
              <a:t>‹N°›</a:t>
            </a:fld>
            <a:endParaRPr lang="fr-F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4004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4D9F317-C35B-426F-9765-093E5E539B65}" type="datetimeFigureOut">
              <a:rPr lang="fr-FR" smtClean="0"/>
              <a:t>29/11/2022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A4B3CF-24F3-4D0A-BF42-6174CA3EF134}" type="slidenum">
              <a:rPr lang="fr-FR" smtClean="0"/>
              <a:t>‹N°›</a:t>
            </a:fld>
            <a:endParaRPr lang="fr-FR"/>
          </a:p>
        </p:txBody>
      </p:sp>
    </p:spTree>
    <p:extLst>
      <p:ext uri="{BB962C8B-B14F-4D97-AF65-F5344CB8AC3E}">
        <p14:creationId xmlns:p14="http://schemas.microsoft.com/office/powerpoint/2010/main" val="2312569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smtClean="0"/>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4D9F317-C35B-426F-9765-093E5E539B65}" type="datetimeFigureOut">
              <a:rPr lang="fr-FR" smtClean="0"/>
              <a:t>29/11/2022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A4B3CF-24F3-4D0A-BF42-6174CA3EF134}" type="slidenum">
              <a:rPr lang="fr-FR" smtClean="0"/>
              <a:t>‹N°›</a:t>
            </a:fld>
            <a:endParaRPr lang="fr-F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5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4D9F317-C35B-426F-9765-093E5E539B65}" type="datetimeFigureOut">
              <a:rPr lang="fr-FR" smtClean="0"/>
              <a:t>29/11/2022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A4B3CF-24F3-4D0A-BF42-6174CA3EF134}" type="slidenum">
              <a:rPr lang="fr-FR" smtClean="0"/>
              <a:t>‹N°›</a:t>
            </a:fld>
            <a:endParaRPr lang="fr-FR"/>
          </a:p>
        </p:txBody>
      </p:sp>
    </p:spTree>
    <p:extLst>
      <p:ext uri="{BB962C8B-B14F-4D97-AF65-F5344CB8AC3E}">
        <p14:creationId xmlns:p14="http://schemas.microsoft.com/office/powerpoint/2010/main" val="54970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smtClean="0"/>
              <a:t>Modifiez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4D9F317-C35B-426F-9765-093E5E539B65}" type="datetimeFigureOut">
              <a:rPr lang="fr-FR" smtClean="0"/>
              <a:t>29/11/2022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BA4B3CF-24F3-4D0A-BF42-6174CA3EF134}" type="slidenum">
              <a:rPr lang="fr-FR" smtClean="0"/>
              <a:t>‹N°›</a:t>
            </a:fld>
            <a:endParaRPr lang="fr-FR"/>
          </a:p>
        </p:txBody>
      </p:sp>
    </p:spTree>
    <p:extLst>
      <p:ext uri="{BB962C8B-B14F-4D97-AF65-F5344CB8AC3E}">
        <p14:creationId xmlns:p14="http://schemas.microsoft.com/office/powerpoint/2010/main" val="1908343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4D9F317-C35B-426F-9765-093E5E539B65}" type="datetimeFigureOut">
              <a:rPr lang="fr-FR" smtClean="0"/>
              <a:t>29/11/2022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BA4B3CF-24F3-4D0A-BF42-6174CA3EF134}" type="slidenum">
              <a:rPr lang="fr-FR" smtClean="0"/>
              <a:t>‹N°›</a:t>
            </a:fld>
            <a:endParaRPr lang="fr-FR"/>
          </a:p>
        </p:txBody>
      </p:sp>
    </p:spTree>
    <p:extLst>
      <p:ext uri="{BB962C8B-B14F-4D97-AF65-F5344CB8AC3E}">
        <p14:creationId xmlns:p14="http://schemas.microsoft.com/office/powerpoint/2010/main" val="2873935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9F317-C35B-426F-9765-093E5E539B65}" type="datetimeFigureOut">
              <a:rPr lang="fr-FR" smtClean="0"/>
              <a:t>29/11/2022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BA4B3CF-24F3-4D0A-BF42-6174CA3EF134}" type="slidenum">
              <a:rPr lang="fr-FR" smtClean="0"/>
              <a:t>‹N°›</a:t>
            </a:fld>
            <a:endParaRPr lang="fr-FR"/>
          </a:p>
        </p:txBody>
      </p:sp>
    </p:spTree>
    <p:extLst>
      <p:ext uri="{BB962C8B-B14F-4D97-AF65-F5344CB8AC3E}">
        <p14:creationId xmlns:p14="http://schemas.microsoft.com/office/powerpoint/2010/main" val="3606819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smtClean="0"/>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4D9F317-C35B-426F-9765-093E5E539B65}" type="datetimeFigureOut">
              <a:rPr lang="fr-FR" smtClean="0"/>
              <a:t>29/11/2022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A4B3CF-24F3-4D0A-BF42-6174CA3EF134}" type="slidenum">
              <a:rPr lang="fr-FR" smtClean="0"/>
              <a:t>‹N°›</a:t>
            </a:fld>
            <a:endParaRPr lang="fr-FR"/>
          </a:p>
        </p:txBody>
      </p:sp>
    </p:spTree>
    <p:extLst>
      <p:ext uri="{BB962C8B-B14F-4D97-AF65-F5344CB8AC3E}">
        <p14:creationId xmlns:p14="http://schemas.microsoft.com/office/powerpoint/2010/main" val="324547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4D9F317-C35B-426F-9765-093E5E539B65}" type="datetimeFigureOut">
              <a:rPr lang="fr-FR" smtClean="0"/>
              <a:t>29/11/2022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A4B3CF-24F3-4D0A-BF42-6174CA3EF134}" type="slidenum">
              <a:rPr lang="fr-FR" smtClean="0"/>
              <a:t>‹N°›</a:t>
            </a:fld>
            <a:endParaRPr lang="fr-F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9289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4D9F317-C35B-426F-9765-093E5E539B65}" type="datetimeFigureOut">
              <a:rPr lang="fr-FR" smtClean="0"/>
              <a:t>29/11/2022</a:t>
            </a:fld>
            <a:endParaRPr lang="fr-F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r-F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BA4B3CF-24F3-4D0A-BF42-6174CA3EF134}" type="slidenum">
              <a:rPr lang="fr-FR" smtClean="0"/>
              <a:t>‹N°›</a:t>
            </a:fld>
            <a:endParaRPr lang="fr-F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940561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INDIVIDU et CULTURE </a:t>
            </a:r>
            <a:endParaRPr lang="fr-FR" dirty="0"/>
          </a:p>
        </p:txBody>
      </p:sp>
      <p:sp>
        <p:nvSpPr>
          <p:cNvPr id="3" name="Sous-titre 2"/>
          <p:cNvSpPr>
            <a:spLocks noGrp="1"/>
          </p:cNvSpPr>
          <p:nvPr>
            <p:ph type="subTitle" idx="1"/>
          </p:nvPr>
        </p:nvSpPr>
        <p:spPr/>
        <p:txBody>
          <a:bodyPr/>
          <a:lstStyle/>
          <a:p>
            <a:r>
              <a:rPr lang="fr-FR" dirty="0" smtClean="0"/>
              <a:t>L1- SECTION II – Mme IDRIS</a:t>
            </a:r>
            <a:endParaRPr lang="fr-FR" dirty="0"/>
          </a:p>
        </p:txBody>
      </p:sp>
    </p:spTree>
    <p:extLst>
      <p:ext uri="{BB962C8B-B14F-4D97-AF65-F5344CB8AC3E}">
        <p14:creationId xmlns:p14="http://schemas.microsoft.com/office/powerpoint/2010/main" val="4290161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656730"/>
          </a:xfrm>
        </p:spPr>
        <p:txBody>
          <a:bodyPr>
            <a:normAutofit fontScale="90000"/>
          </a:bodyPr>
          <a:lstStyle/>
          <a:p>
            <a:pPr lvl="0"/>
            <a:r>
              <a:rPr lang="fr-FR" sz="3200" b="1" dirty="0"/>
              <a:t>Qu'est-ce qu'une norme ?</a:t>
            </a:r>
            <a:r>
              <a:rPr lang="fr-FR" dirty="0"/>
              <a:t/>
            </a:r>
            <a:br>
              <a:rPr lang="fr-FR" dirty="0"/>
            </a:br>
            <a:endParaRPr lang="fr-FR" dirty="0"/>
          </a:p>
        </p:txBody>
      </p:sp>
      <p:sp>
        <p:nvSpPr>
          <p:cNvPr id="3" name="Espace réservé du contenu 2"/>
          <p:cNvSpPr>
            <a:spLocks noGrp="1"/>
          </p:cNvSpPr>
          <p:nvPr>
            <p:ph idx="1"/>
          </p:nvPr>
        </p:nvSpPr>
        <p:spPr>
          <a:xfrm>
            <a:off x="1024128" y="1241946"/>
            <a:ext cx="9720073" cy="5067414"/>
          </a:xfrm>
        </p:spPr>
        <p:txBody>
          <a:bodyPr>
            <a:normAutofit/>
          </a:bodyPr>
          <a:lstStyle/>
          <a:p>
            <a:pPr algn="just"/>
            <a:r>
              <a:rPr lang="fr-FR" dirty="0" smtClean="0"/>
              <a:t>Les </a:t>
            </a:r>
            <a:r>
              <a:rPr lang="fr-FR" dirty="0"/>
              <a:t>normes sont </a:t>
            </a:r>
            <a:r>
              <a:rPr lang="fr-FR" b="1" dirty="0"/>
              <a:t>des règles de conduite en usage</a:t>
            </a:r>
            <a:r>
              <a:rPr lang="fr-FR" dirty="0"/>
              <a:t> dans une société ou un groupe social donné. Elles traduisent les valeurs dominantes d’une société de manière concrète</a:t>
            </a:r>
            <a:r>
              <a:rPr lang="fr-FR" i="1" dirty="0"/>
              <a:t>. </a:t>
            </a:r>
            <a:r>
              <a:rPr lang="fr-FR" dirty="0"/>
              <a:t> </a:t>
            </a:r>
          </a:p>
          <a:p>
            <a:pPr algn="just"/>
            <a:r>
              <a:rPr lang="fr-FR" dirty="0"/>
              <a:t>Généralement, la norme renvoie autant à la conformité au modèle majoritaire qu’a une règle qu’il convient de suivre. Et donc « normal » au sens usuel du mot ce qui se rencontre dans la majorité des cas. (Norme /déviance</a:t>
            </a:r>
            <a:r>
              <a:rPr lang="fr-FR" dirty="0" smtClean="0"/>
              <a:t>)</a:t>
            </a:r>
            <a:endParaRPr lang="fr-FR" dirty="0"/>
          </a:p>
          <a:p>
            <a:pPr algn="just"/>
            <a:r>
              <a:rPr lang="fr-FR" dirty="0"/>
              <a:t>Les normes sont des règles qui régissent l’action des individus à l’intérieur des sociétés. Elles existent d’une part sous la forme de règles explicites qui s’imposent officiellement aux individus et peuvent être juridiques (un texte de loi) ou réglementaires (le règlement intérieur d’un établissement scolaire). Ces règles explicites ont pris une importance croissante dans les sociétés modernes. Et d’autre part sous forme de règles implicites (les mœurs et les usages), intériorisées lors du processus de socialisation, elles sont aussi importantes et régissent la plupart des relations à l’intérieur des groupes restreints. </a:t>
            </a:r>
          </a:p>
          <a:p>
            <a:endParaRPr lang="fr-FR" dirty="0"/>
          </a:p>
        </p:txBody>
      </p:sp>
    </p:spTree>
    <p:extLst>
      <p:ext uri="{BB962C8B-B14F-4D97-AF65-F5344CB8AC3E}">
        <p14:creationId xmlns:p14="http://schemas.microsoft.com/office/powerpoint/2010/main" val="4037121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7"/>
            <a:ext cx="9720072" cy="902390"/>
          </a:xfrm>
        </p:spPr>
        <p:txBody>
          <a:bodyPr>
            <a:normAutofit/>
          </a:bodyPr>
          <a:lstStyle/>
          <a:p>
            <a:r>
              <a:rPr lang="fr-FR" sz="3600" dirty="0" smtClean="0"/>
              <a:t>Conformité et sanction</a:t>
            </a:r>
            <a:endParaRPr lang="fr-FR" sz="3600" dirty="0"/>
          </a:p>
        </p:txBody>
      </p:sp>
      <p:sp>
        <p:nvSpPr>
          <p:cNvPr id="3" name="Espace réservé du contenu 2"/>
          <p:cNvSpPr>
            <a:spLocks noGrp="1"/>
          </p:cNvSpPr>
          <p:nvPr>
            <p:ph idx="1"/>
          </p:nvPr>
        </p:nvSpPr>
        <p:spPr>
          <a:xfrm>
            <a:off x="1024128" y="1842448"/>
            <a:ext cx="9720073" cy="4466912"/>
          </a:xfrm>
        </p:spPr>
        <p:txBody>
          <a:bodyPr>
            <a:normAutofit fontScale="92500"/>
          </a:bodyPr>
          <a:lstStyle/>
          <a:p>
            <a:pPr algn="just"/>
            <a:r>
              <a:rPr lang="fr-FR" dirty="0"/>
              <a:t>La spécificité de la norme tient à la sanction sociale que sa transgression est suscep­tible </a:t>
            </a:r>
            <a:r>
              <a:rPr lang="fr-FR" dirty="0" smtClean="0"/>
              <a:t>d'entraîner,</a:t>
            </a:r>
          </a:p>
          <a:p>
            <a:pPr algn="just"/>
            <a:r>
              <a:rPr lang="fr-FR" dirty="0"/>
              <a:t>La nature contraignante des normes se traduit, donc, par des sanctions :</a:t>
            </a:r>
          </a:p>
          <a:p>
            <a:pPr lvl="0" algn="just"/>
            <a:r>
              <a:rPr lang="fr-FR" b="1" dirty="0"/>
              <a:t>Positives</a:t>
            </a:r>
            <a:r>
              <a:rPr lang="fr-FR" dirty="0"/>
              <a:t> qui valorisent les individus et les groupes qui « jouent le jeu »</a:t>
            </a:r>
          </a:p>
          <a:p>
            <a:pPr lvl="0" algn="just"/>
            <a:r>
              <a:rPr lang="fr-FR" b="1" dirty="0"/>
              <a:t>Négatives</a:t>
            </a:r>
            <a:r>
              <a:rPr lang="fr-FR" dirty="0"/>
              <a:t> qui pénalisent ceux qui ne savent pas, ne peuvent pas ou ne veulent pas s’y conformer.</a:t>
            </a:r>
          </a:p>
          <a:p>
            <a:pPr algn="just"/>
            <a:r>
              <a:rPr lang="fr-FR" dirty="0"/>
              <a:t>Les sanctions prennent les formes diverses et ont </a:t>
            </a:r>
            <a:r>
              <a:rPr lang="fr-FR" b="1" dirty="0"/>
              <a:t>une gravité variable</a:t>
            </a:r>
            <a:r>
              <a:rPr lang="fr-FR" dirty="0"/>
              <a:t> : ceux qui transgressent les normes subiront selon le cas des moqueries, des réprimandes, des mises à l’écart, des amendes, des exclusions sociales ou des licenciements, des enfermements (en prison, dans un asile ou dans un ghetto), des exécutions capitales…</a:t>
            </a:r>
            <a:r>
              <a:rPr lang="fr-FR" dirty="0" err="1"/>
              <a:t>etc</a:t>
            </a:r>
            <a:endParaRPr lang="fr-FR" dirty="0"/>
          </a:p>
          <a:p>
            <a:pPr algn="just"/>
            <a:r>
              <a:rPr lang="fr-FR" dirty="0"/>
              <a:t>Il existe toujours une forme de stigmatisation des « déviants » qui n’adoptent pas les comportements conformes aux normes en vigueur.</a:t>
            </a:r>
          </a:p>
        </p:txBody>
      </p:sp>
    </p:spTree>
    <p:extLst>
      <p:ext uri="{BB962C8B-B14F-4D97-AF65-F5344CB8AC3E}">
        <p14:creationId xmlns:p14="http://schemas.microsoft.com/office/powerpoint/2010/main" val="1899302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924334" y="1405720"/>
            <a:ext cx="7888406" cy="4903006"/>
          </a:xfrm>
          <a:prstGeom prst="rect">
            <a:avLst/>
          </a:prstGeom>
        </p:spPr>
      </p:pic>
    </p:spTree>
    <p:extLst>
      <p:ext uri="{BB962C8B-B14F-4D97-AF65-F5344CB8AC3E}">
        <p14:creationId xmlns:p14="http://schemas.microsoft.com/office/powerpoint/2010/main" val="3049751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024128" y="471509"/>
            <a:ext cx="4389120" cy="947858"/>
          </a:xfrm>
        </p:spPr>
        <p:txBody>
          <a:bodyPr/>
          <a:lstStyle/>
          <a:p>
            <a:r>
              <a:rPr lang="fr-FR" dirty="0" smtClean="0"/>
              <a:t>Valeur/norme</a:t>
            </a:r>
            <a:endParaRPr lang="fr-FR" dirty="0"/>
          </a:p>
        </p:txBody>
      </p:sp>
      <p:pic>
        <p:nvPicPr>
          <p:cNvPr id="7" name="Espace réservé du contenu 3"/>
          <p:cNvPicPr>
            <a:picLocks noGrp="1" noChangeAspect="1"/>
          </p:cNvPicPr>
          <p:nvPr>
            <p:ph idx="1"/>
          </p:nvPr>
        </p:nvPicPr>
        <p:blipFill>
          <a:blip r:embed="rId2"/>
          <a:stretch>
            <a:fillRect/>
          </a:stretch>
        </p:blipFill>
        <p:spPr>
          <a:xfrm>
            <a:off x="5782469" y="1795462"/>
            <a:ext cx="5543550" cy="3238500"/>
          </a:xfrm>
          <a:prstGeom prst="rect">
            <a:avLst/>
          </a:prstGeom>
        </p:spPr>
      </p:pic>
      <p:sp>
        <p:nvSpPr>
          <p:cNvPr id="6" name="Espace réservé du texte 5"/>
          <p:cNvSpPr>
            <a:spLocks noGrp="1"/>
          </p:cNvSpPr>
          <p:nvPr>
            <p:ph type="body" sz="half" idx="2"/>
          </p:nvPr>
        </p:nvSpPr>
        <p:spPr>
          <a:xfrm>
            <a:off x="791570" y="1665027"/>
            <a:ext cx="4621678" cy="4354773"/>
          </a:xfrm>
        </p:spPr>
        <p:txBody>
          <a:bodyPr/>
          <a:lstStyle/>
          <a:p>
            <a:pPr algn="just"/>
            <a:r>
              <a:rPr lang="fr-FR" dirty="0"/>
              <a:t>Alors que les normes sont </a:t>
            </a:r>
            <a:r>
              <a:rPr lang="fr-FR" b="1" dirty="0"/>
              <a:t>concrètes</a:t>
            </a:r>
            <a:r>
              <a:rPr lang="fr-FR" dirty="0"/>
              <a:t> et « disent » ce qu’un individu doit faire, les valeurs sont </a:t>
            </a:r>
            <a:r>
              <a:rPr lang="fr-FR" b="1" dirty="0"/>
              <a:t>abstraites</a:t>
            </a:r>
            <a:r>
              <a:rPr lang="fr-FR" dirty="0"/>
              <a:t>. Ce sont des idéaux collectifs, susceptibles d’orienter les actions individuelles. </a:t>
            </a:r>
            <a:endParaRPr lang="fr-FR" dirty="0" smtClean="0"/>
          </a:p>
          <a:p>
            <a:pPr algn="just"/>
            <a:r>
              <a:rPr lang="fr-FR" dirty="0" smtClean="0"/>
              <a:t>La </a:t>
            </a:r>
            <a:r>
              <a:rPr lang="fr-FR" dirty="0"/>
              <a:t>liberté, le travail, l’égalité, l’amour de son prochain, etc. sont quelques-uns des idéaux les plus caractéristiques des sociétés modernes. Une fois ordonnées, ces valeurs porteuses d’une vision du monde, donnent un sens aux pratiques des individus.</a:t>
            </a:r>
          </a:p>
          <a:p>
            <a:endParaRPr lang="fr-FR" dirty="0"/>
          </a:p>
        </p:txBody>
      </p:sp>
    </p:spTree>
    <p:extLst>
      <p:ext uri="{BB962C8B-B14F-4D97-AF65-F5344CB8AC3E}">
        <p14:creationId xmlns:p14="http://schemas.microsoft.com/office/powerpoint/2010/main" val="4037784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a:t>la socialisation et la transmission de la culture</a:t>
            </a:r>
          </a:p>
        </p:txBody>
      </p:sp>
      <p:sp>
        <p:nvSpPr>
          <p:cNvPr id="5" name="Sous-titre 4"/>
          <p:cNvSpPr>
            <a:spLocks noGrp="1"/>
          </p:cNvSpPr>
          <p:nvPr>
            <p:ph type="subTitle" idx="1"/>
          </p:nvPr>
        </p:nvSpPr>
        <p:spPr/>
        <p:txBody>
          <a:bodyPr/>
          <a:lstStyle/>
          <a:p>
            <a:endParaRPr lang="fr-FR"/>
          </a:p>
        </p:txBody>
      </p:sp>
    </p:spTree>
    <p:extLst>
      <p:ext uri="{BB962C8B-B14F-4D97-AF65-F5344CB8AC3E}">
        <p14:creationId xmlns:p14="http://schemas.microsoft.com/office/powerpoint/2010/main" val="4187365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5"/>
            <a:ext cx="9720072" cy="629435"/>
          </a:xfrm>
        </p:spPr>
        <p:txBody>
          <a:bodyPr>
            <a:normAutofit fontScale="90000"/>
          </a:bodyPr>
          <a:lstStyle/>
          <a:p>
            <a:r>
              <a:rPr lang="fr-FR" dirty="0" smtClean="0"/>
              <a:t>définition</a:t>
            </a:r>
            <a:endParaRPr lang="fr-FR" dirty="0"/>
          </a:p>
        </p:txBody>
      </p:sp>
      <p:sp>
        <p:nvSpPr>
          <p:cNvPr id="3" name="Espace réservé du contenu 2"/>
          <p:cNvSpPr>
            <a:spLocks noGrp="1"/>
          </p:cNvSpPr>
          <p:nvPr>
            <p:ph idx="1"/>
          </p:nvPr>
        </p:nvSpPr>
        <p:spPr>
          <a:xfrm>
            <a:off x="1024128" y="1555845"/>
            <a:ext cx="9720073" cy="4753515"/>
          </a:xfrm>
        </p:spPr>
        <p:txBody>
          <a:bodyPr>
            <a:normAutofit/>
          </a:bodyPr>
          <a:lstStyle/>
          <a:p>
            <a:pPr algn="just"/>
            <a:r>
              <a:rPr lang="fr-FR" dirty="0"/>
              <a:t> « Nous définissons la socialisation comme </a:t>
            </a:r>
            <a:r>
              <a:rPr lang="fr-FR" b="1" dirty="0"/>
              <a:t>le processus</a:t>
            </a:r>
            <a:r>
              <a:rPr lang="fr-FR" dirty="0"/>
              <a:t> par lequel la personne humaine </a:t>
            </a:r>
            <a:r>
              <a:rPr lang="fr-FR" b="1" dirty="0"/>
              <a:t>apprend</a:t>
            </a:r>
            <a:r>
              <a:rPr lang="fr-FR" dirty="0"/>
              <a:t> et </a:t>
            </a:r>
            <a:r>
              <a:rPr lang="fr-FR" b="1" dirty="0"/>
              <a:t>intériorise </a:t>
            </a:r>
            <a:r>
              <a:rPr lang="fr-FR" dirty="0"/>
              <a:t>tout </a:t>
            </a:r>
            <a:r>
              <a:rPr lang="fr-FR" b="1" dirty="0"/>
              <a:t>au cours de sa vie</a:t>
            </a:r>
            <a:r>
              <a:rPr lang="fr-FR" dirty="0"/>
              <a:t> </a:t>
            </a:r>
            <a:r>
              <a:rPr lang="fr-FR" i="1" dirty="0"/>
              <a:t>les éléments socioculturels</a:t>
            </a:r>
            <a:r>
              <a:rPr lang="fr-FR" dirty="0"/>
              <a:t> de son milieu, les intègre à la structure de sa personnalité sous l'influence </a:t>
            </a:r>
            <a:r>
              <a:rPr lang="fr-FR" b="1" dirty="0"/>
              <a:t>d'expériences</a:t>
            </a:r>
            <a:r>
              <a:rPr lang="fr-FR" dirty="0"/>
              <a:t> et </a:t>
            </a:r>
            <a:r>
              <a:rPr lang="fr-FR" b="1" dirty="0"/>
              <a:t>d'agents sociaux significatifs</a:t>
            </a:r>
            <a:r>
              <a:rPr lang="fr-FR" dirty="0"/>
              <a:t>, et par là s'adapte à l'environnement social où elle doit vivre ». (Rocher, 1968 )</a:t>
            </a:r>
          </a:p>
          <a:p>
            <a:pPr algn="just"/>
            <a:r>
              <a:rPr lang="fr-FR" dirty="0"/>
              <a:t>La socialisation est l’ensemble des mécanismes par lesquels les individus font l’apprentissage des normes et des valeurs de la société. La socialisation permet aux individus de </a:t>
            </a:r>
            <a:r>
              <a:rPr lang="fr-FR" b="1" dirty="0"/>
              <a:t>s’intégrer à la société </a:t>
            </a:r>
            <a:r>
              <a:rPr lang="fr-FR" dirty="0"/>
              <a:t>ou dans un groupe social donné en partageant des normes communes.</a:t>
            </a:r>
          </a:p>
          <a:p>
            <a:pPr algn="just"/>
            <a:r>
              <a:rPr lang="fr-FR" dirty="0"/>
              <a:t>Le processus de socialisation est au cœur de la relation entre les hommes et de la dualité individu/société. </a:t>
            </a:r>
          </a:p>
        </p:txBody>
      </p:sp>
    </p:spTree>
    <p:extLst>
      <p:ext uri="{BB962C8B-B14F-4D97-AF65-F5344CB8AC3E}">
        <p14:creationId xmlns:p14="http://schemas.microsoft.com/office/powerpoint/2010/main" val="3698027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5"/>
            <a:ext cx="9720072" cy="602139"/>
          </a:xfrm>
        </p:spPr>
        <p:txBody>
          <a:bodyPr>
            <a:normAutofit fontScale="90000"/>
          </a:bodyPr>
          <a:lstStyle/>
          <a:p>
            <a:r>
              <a:rPr lang="fr-FR" dirty="0" smtClean="0"/>
              <a:t>Les phases de la socialisation</a:t>
            </a:r>
            <a:endParaRPr lang="fr-FR" dirty="0"/>
          </a:p>
        </p:txBody>
      </p:sp>
      <p:sp>
        <p:nvSpPr>
          <p:cNvPr id="3" name="Espace réservé du contenu 2"/>
          <p:cNvSpPr>
            <a:spLocks noGrp="1"/>
          </p:cNvSpPr>
          <p:nvPr>
            <p:ph idx="1"/>
          </p:nvPr>
        </p:nvSpPr>
        <p:spPr>
          <a:xfrm>
            <a:off x="1024128" y="1405719"/>
            <a:ext cx="9720073" cy="4903641"/>
          </a:xfrm>
        </p:spPr>
        <p:txBody>
          <a:bodyPr>
            <a:normAutofit lnSpcReduction="10000"/>
          </a:bodyPr>
          <a:lstStyle/>
          <a:p>
            <a:pPr algn="just"/>
            <a:r>
              <a:rPr lang="fr-FR" dirty="0"/>
              <a:t>La socialisation est un processus qui se poursuit tout au long de la vie d’un individu </a:t>
            </a:r>
            <a:r>
              <a:rPr lang="fr-FR" dirty="0" smtClean="0"/>
              <a:t>(ne </a:t>
            </a:r>
            <a:r>
              <a:rPr lang="fr-FR" dirty="0"/>
              <a:t>s'arrête pas à l'enfance </a:t>
            </a:r>
            <a:r>
              <a:rPr lang="fr-FR" dirty="0" smtClean="0"/>
              <a:t>-un </a:t>
            </a:r>
            <a:r>
              <a:rPr lang="fr-FR" dirty="0"/>
              <a:t>processus inachevé).. On distingue : </a:t>
            </a:r>
          </a:p>
          <a:p>
            <a:pPr algn="just"/>
            <a:r>
              <a:rPr lang="fr-FR" b="1" dirty="0"/>
              <a:t>La socialisation primaire</a:t>
            </a:r>
            <a:r>
              <a:rPr lang="fr-FR" dirty="0"/>
              <a:t> correspond à la période de l’enfance. Aux cours de cette phase, quatre instances principale de socialisation ; la famille, l’école, le groupe de pairs et les médias vont contribuer à structurer la personnalité sociale du futur adulte.</a:t>
            </a:r>
          </a:p>
          <a:p>
            <a:pPr algn="just"/>
            <a:r>
              <a:rPr lang="fr-FR" b="1" dirty="0"/>
              <a:t>La socialisation secondaire</a:t>
            </a:r>
            <a:r>
              <a:rPr lang="fr-FR" dirty="0"/>
              <a:t> intervient à la fin de l’enfance et permet aux individus, dont la personnalité est déjà en grande partie constituée, de s’intégrer à des groupes particuliers : entreprise, association, parti politique, syndicat. Etc.  L’intégration de l’individu dans « ces sous mondes spécialisés » suppose en effet l’acquisition de normes et de valeurs spécifiques ainsi que l’apprentissage de rôles particuliers qui sont liés directement ou indirectement à la division du travail dans nos sociétés. </a:t>
            </a:r>
            <a:r>
              <a:rPr lang="fr-FR" dirty="0" smtClean="0"/>
              <a:t>Ces </a:t>
            </a:r>
            <a:r>
              <a:rPr lang="fr-FR" dirty="0"/>
              <a:t>adaptations nouvelles se surajoutent aux acquisitions premières et permettent à l’individu de relativiser les normes et les valeurs inculquées au cours de la socialisation primaire. Elles peuvent conduire à une restructuration en douceur de la personnalité (resocialisation). </a:t>
            </a:r>
          </a:p>
        </p:txBody>
      </p:sp>
    </p:spTree>
    <p:extLst>
      <p:ext uri="{BB962C8B-B14F-4D97-AF65-F5344CB8AC3E}">
        <p14:creationId xmlns:p14="http://schemas.microsoft.com/office/powerpoint/2010/main" val="9729789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smtClean="0"/>
              <a:t>Rôles et statuts</a:t>
            </a:r>
            <a:endParaRPr lang="fr-FR" dirty="0"/>
          </a:p>
        </p:txBody>
      </p:sp>
      <p:sp>
        <p:nvSpPr>
          <p:cNvPr id="5" name="Sous-titre 4"/>
          <p:cNvSpPr>
            <a:spLocks noGrp="1"/>
          </p:cNvSpPr>
          <p:nvPr>
            <p:ph type="subTitle" idx="1"/>
          </p:nvPr>
        </p:nvSpPr>
        <p:spPr/>
        <p:txBody>
          <a:bodyPr/>
          <a:lstStyle/>
          <a:p>
            <a:endParaRPr lang="fr-FR"/>
          </a:p>
        </p:txBody>
      </p:sp>
    </p:spTree>
    <p:extLst>
      <p:ext uri="{BB962C8B-B14F-4D97-AF65-F5344CB8AC3E}">
        <p14:creationId xmlns:p14="http://schemas.microsoft.com/office/powerpoint/2010/main" val="3742983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506605"/>
          </a:xfrm>
        </p:spPr>
        <p:txBody>
          <a:bodyPr>
            <a:normAutofit fontScale="90000"/>
          </a:bodyPr>
          <a:lstStyle/>
          <a:p>
            <a:r>
              <a:rPr lang="fr-FR" dirty="0" smtClean="0"/>
              <a:t>Le concept de Rôle </a:t>
            </a:r>
            <a:endParaRPr lang="fr-FR" dirty="0"/>
          </a:p>
        </p:txBody>
      </p:sp>
      <p:sp>
        <p:nvSpPr>
          <p:cNvPr id="3" name="Espace réservé du contenu 2"/>
          <p:cNvSpPr>
            <a:spLocks noGrp="1"/>
          </p:cNvSpPr>
          <p:nvPr>
            <p:ph idx="1"/>
          </p:nvPr>
        </p:nvSpPr>
        <p:spPr>
          <a:xfrm>
            <a:off x="1024128" y="1637731"/>
            <a:ext cx="9720073" cy="4671629"/>
          </a:xfrm>
        </p:spPr>
        <p:txBody>
          <a:bodyPr>
            <a:normAutofit fontScale="92500" lnSpcReduction="10000"/>
          </a:bodyPr>
          <a:lstStyle/>
          <a:p>
            <a:pPr algn="just"/>
            <a:r>
              <a:rPr lang="fr-FR" dirty="0"/>
              <a:t>Le concept de </a:t>
            </a:r>
            <a:r>
              <a:rPr lang="fr-FR" dirty="0" smtClean="0"/>
              <a:t>« rôle » </a:t>
            </a:r>
            <a:r>
              <a:rPr lang="fr-FR" dirty="0"/>
              <a:t>sert de point d'articulation entre la psychologie (l’individu) et la sociologie (la société) et se trouve, de ce fait, au centre de la psychologie sociale. Il est directement lié à celui de « statut </a:t>
            </a:r>
            <a:r>
              <a:rPr lang="fr-FR" dirty="0" smtClean="0"/>
              <a:t>».</a:t>
            </a:r>
            <a:endParaRPr lang="fr-FR" dirty="0"/>
          </a:p>
          <a:p>
            <a:pPr algn="just"/>
            <a:r>
              <a:rPr lang="fr-FR" dirty="0"/>
              <a:t>L’anthropologue Ralph Linton définit </a:t>
            </a:r>
            <a:r>
              <a:rPr lang="fr-FR" b="1" dirty="0"/>
              <a:t>le statut</a:t>
            </a:r>
            <a:r>
              <a:rPr lang="fr-FR" dirty="0"/>
              <a:t> comme </a:t>
            </a:r>
            <a:r>
              <a:rPr lang="fr-FR" b="1" dirty="0"/>
              <a:t>l’ensemble des droits et des devoirs associés à une position sociale</a:t>
            </a:r>
            <a:r>
              <a:rPr lang="fr-FR" dirty="0"/>
              <a:t>. Si le statut ne peut s’exprimer qu’à travers les individus qui l’incarnent, il est cependant défini indépendamment d’eux. </a:t>
            </a:r>
          </a:p>
          <a:p>
            <a:pPr algn="just"/>
            <a:r>
              <a:rPr lang="fr-FR" dirty="0"/>
              <a:t>A chaque statut s'associent plusieurs rôles répondant aux attentes des divers correspondants familiaux et sociaux. Le rôle d'un individu correspond à «</a:t>
            </a:r>
            <a:r>
              <a:rPr lang="fr-FR" b="1" dirty="0"/>
              <a:t>l'ensemble des comportements à quoi les autres s'attendent légitimement de sa part.</a:t>
            </a:r>
            <a:r>
              <a:rPr lang="fr-FR" dirty="0"/>
              <a:t>»</a:t>
            </a:r>
          </a:p>
          <a:p>
            <a:pPr marL="0" indent="0" algn="just">
              <a:buNone/>
            </a:pPr>
            <a:r>
              <a:rPr lang="fr-FR" dirty="0" smtClean="0"/>
              <a:t>On </a:t>
            </a:r>
            <a:r>
              <a:rPr lang="fr-FR" dirty="0"/>
              <a:t>distingue deux types de rôles :</a:t>
            </a:r>
          </a:p>
          <a:p>
            <a:pPr algn="just"/>
            <a:r>
              <a:rPr lang="fr-FR" dirty="0"/>
              <a:t>- </a:t>
            </a:r>
            <a:r>
              <a:rPr lang="fr-FR" b="1" dirty="0"/>
              <a:t>le rôle prescrit</a:t>
            </a:r>
            <a:r>
              <a:rPr lang="fr-FR" dirty="0"/>
              <a:t> : c’est l’ensemble des conduites attendues d’un individu à un moment donné, du fait de son statut, du contexte social et de la situation</a:t>
            </a:r>
          </a:p>
          <a:p>
            <a:pPr algn="just"/>
            <a:r>
              <a:rPr lang="fr-FR" dirty="0"/>
              <a:t>- </a:t>
            </a:r>
            <a:r>
              <a:rPr lang="fr-FR" b="1" dirty="0"/>
              <a:t>le rôle subjectif</a:t>
            </a:r>
            <a:r>
              <a:rPr lang="fr-FR" dirty="0"/>
              <a:t> : il correspond aux attentes d’un individu vis-à-vis de ses propres conduites lorsqu’il est en interaction avec d’autres individus de statuts différents</a:t>
            </a:r>
          </a:p>
          <a:p>
            <a:endParaRPr lang="fr-FR" dirty="0"/>
          </a:p>
        </p:txBody>
      </p:sp>
    </p:spTree>
    <p:extLst>
      <p:ext uri="{BB962C8B-B14F-4D97-AF65-F5344CB8AC3E}">
        <p14:creationId xmlns:p14="http://schemas.microsoft.com/office/powerpoint/2010/main" val="5626197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479309"/>
          </a:xfrm>
        </p:spPr>
        <p:txBody>
          <a:bodyPr>
            <a:normAutofit fontScale="90000"/>
          </a:bodyPr>
          <a:lstStyle/>
          <a:p>
            <a:r>
              <a:rPr lang="fr-FR" dirty="0" smtClean="0"/>
              <a:t>Le concept de statut</a:t>
            </a:r>
            <a:endParaRPr lang="fr-FR" dirty="0"/>
          </a:p>
        </p:txBody>
      </p:sp>
      <p:sp>
        <p:nvSpPr>
          <p:cNvPr id="3" name="Espace réservé du contenu 2"/>
          <p:cNvSpPr>
            <a:spLocks noGrp="1"/>
          </p:cNvSpPr>
          <p:nvPr>
            <p:ph idx="1"/>
          </p:nvPr>
        </p:nvSpPr>
        <p:spPr>
          <a:xfrm>
            <a:off x="1024128" y="1269243"/>
            <a:ext cx="9720073" cy="5040118"/>
          </a:xfrm>
        </p:spPr>
        <p:txBody>
          <a:bodyPr>
            <a:normAutofit/>
          </a:bodyPr>
          <a:lstStyle/>
          <a:p>
            <a:endParaRPr lang="fr-FR" dirty="0" smtClean="0"/>
          </a:p>
          <a:p>
            <a:pPr algn="just"/>
            <a:r>
              <a:rPr lang="fr-FR" dirty="0" smtClean="0"/>
              <a:t>Un </a:t>
            </a:r>
            <a:r>
              <a:rPr lang="fr-FR" dirty="0"/>
              <a:t>même statut peut être occupé simultanément ou successivement par des individus différents (le statut du père).  Inversement, un même individu possède généralement plusieurs statuts car il est inséré dans un réseau de relations sociales multiples (père, époux, employé, syndicaliste, militant d’un parti politique.) </a:t>
            </a:r>
          </a:p>
          <a:p>
            <a:pPr algn="just"/>
            <a:r>
              <a:rPr lang="fr-FR" dirty="0"/>
              <a:t>Les statuts peuvent être différenciés en fonction de leur </a:t>
            </a:r>
            <a:r>
              <a:rPr lang="fr-FR" b="1" dirty="0"/>
              <a:t>mode d’attribution</a:t>
            </a:r>
            <a:r>
              <a:rPr lang="fr-FR" dirty="0"/>
              <a:t> : </a:t>
            </a:r>
            <a:r>
              <a:rPr lang="fr-FR" b="1" dirty="0"/>
              <a:t>les statuts assignés</a:t>
            </a:r>
            <a:r>
              <a:rPr lang="fr-FR" dirty="0"/>
              <a:t> dépendent des </a:t>
            </a:r>
            <a:r>
              <a:rPr lang="fr-FR" b="1" dirty="0"/>
              <a:t>caractéristiques biologiques</a:t>
            </a:r>
            <a:r>
              <a:rPr lang="fr-FR" dirty="0"/>
              <a:t> comme l’âge, le sexe, ou le lien de parenté ; </a:t>
            </a:r>
            <a:r>
              <a:rPr lang="fr-FR" b="1" dirty="0"/>
              <a:t>les statuts acquis</a:t>
            </a:r>
            <a:r>
              <a:rPr lang="fr-FR" dirty="0"/>
              <a:t> dépendent de </a:t>
            </a:r>
            <a:r>
              <a:rPr lang="fr-FR" b="1" dirty="0"/>
              <a:t>l’action des individus</a:t>
            </a:r>
            <a:r>
              <a:rPr lang="fr-FR" dirty="0"/>
              <a:t>, de leurs mérites, des efforts qu’ils ont faits pour conquérir une certaine position sociale.</a:t>
            </a:r>
          </a:p>
          <a:p>
            <a:endParaRPr lang="fr-FR" dirty="0"/>
          </a:p>
        </p:txBody>
      </p:sp>
    </p:spTree>
    <p:extLst>
      <p:ext uri="{BB962C8B-B14F-4D97-AF65-F5344CB8AC3E}">
        <p14:creationId xmlns:p14="http://schemas.microsoft.com/office/powerpoint/2010/main" val="453292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smtClean="0"/>
              <a:t>Qu’est ce que la culture</a:t>
            </a:r>
            <a:endParaRPr lang="fr-FR" dirty="0"/>
          </a:p>
        </p:txBody>
      </p:sp>
      <p:sp>
        <p:nvSpPr>
          <p:cNvPr id="5" name="Sous-titre 4"/>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14275182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a:t>l’individu et les groupes sociaux</a:t>
            </a:r>
          </a:p>
        </p:txBody>
      </p:sp>
      <p:sp>
        <p:nvSpPr>
          <p:cNvPr id="5" name="Sous-titre 4"/>
          <p:cNvSpPr>
            <a:spLocks noGrp="1"/>
          </p:cNvSpPr>
          <p:nvPr>
            <p:ph type="subTitle" idx="1"/>
          </p:nvPr>
        </p:nvSpPr>
        <p:spPr/>
        <p:txBody>
          <a:bodyPr/>
          <a:lstStyle/>
          <a:p>
            <a:endParaRPr lang="fr-FR"/>
          </a:p>
        </p:txBody>
      </p:sp>
    </p:spTree>
    <p:extLst>
      <p:ext uri="{BB962C8B-B14F-4D97-AF65-F5344CB8AC3E}">
        <p14:creationId xmlns:p14="http://schemas.microsoft.com/office/powerpoint/2010/main" val="13656572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492957"/>
          </a:xfrm>
        </p:spPr>
        <p:txBody>
          <a:bodyPr>
            <a:normAutofit fontScale="90000"/>
          </a:bodyPr>
          <a:lstStyle/>
          <a:p>
            <a:r>
              <a:rPr lang="fr-FR" sz="4000" dirty="0"/>
              <a:t>Qu’est-ce qu’un groupe social ? </a:t>
            </a:r>
          </a:p>
        </p:txBody>
      </p:sp>
      <p:sp>
        <p:nvSpPr>
          <p:cNvPr id="3" name="Espace réservé du contenu 2"/>
          <p:cNvSpPr>
            <a:spLocks noGrp="1"/>
          </p:cNvSpPr>
          <p:nvPr>
            <p:ph idx="1"/>
          </p:nvPr>
        </p:nvSpPr>
        <p:spPr>
          <a:xfrm>
            <a:off x="1024128" y="1678675"/>
            <a:ext cx="9720073" cy="4630685"/>
          </a:xfrm>
        </p:spPr>
        <p:txBody>
          <a:bodyPr>
            <a:normAutofit fontScale="92500" lnSpcReduction="10000"/>
          </a:bodyPr>
          <a:lstStyle/>
          <a:p>
            <a:pPr algn="just"/>
            <a:r>
              <a:rPr lang="fr-FR" dirty="0" smtClean="0"/>
              <a:t>L'étymologie </a:t>
            </a:r>
            <a:r>
              <a:rPr lang="fr-FR" dirty="0"/>
              <a:t>: </a:t>
            </a:r>
            <a:r>
              <a:rPr lang="fr-FR" b="1" dirty="0" err="1"/>
              <a:t>Gruppo</a:t>
            </a:r>
            <a:r>
              <a:rPr lang="fr-FR" dirty="0"/>
              <a:t> veut dire nœud, assemblage. Le terme de groupe est récent dans le vocabulaire (1668). Ce mot s'est rapidement répandu dans le langage courant et désigne un assemblage d'éléments, une catégorie d'êtres ou d'objets. Le groupe devient une réunion de personnes seulement vers le milieu du XVIIIème siècle.</a:t>
            </a:r>
          </a:p>
          <a:p>
            <a:pPr algn="just"/>
            <a:r>
              <a:rPr lang="fr-FR" dirty="0"/>
              <a:t>La notion de groupe renvoie à une réalité multiforme : une foule, une classe sociale, un parti politique, un club sportif, un couple… sont des groupes. Au sens le plus général, le groupe est constitué par l’association d’au moins deux personnes mais peut comprendre un nombre très élevé de membres. </a:t>
            </a:r>
          </a:p>
          <a:p>
            <a:pPr algn="just"/>
            <a:r>
              <a:rPr lang="fr-FR" b="1" dirty="0"/>
              <a:t>Robert King Merton</a:t>
            </a:r>
            <a:r>
              <a:rPr lang="fr-FR" dirty="0"/>
              <a:t> (sociologue américain) a proposé une définition qui met en avant deux catégories de critères :</a:t>
            </a:r>
          </a:p>
          <a:p>
            <a:pPr lvl="0" algn="just"/>
            <a:r>
              <a:rPr lang="fr-FR" dirty="0" smtClean="0"/>
              <a:t>- Les </a:t>
            </a:r>
            <a:r>
              <a:rPr lang="fr-FR" dirty="0"/>
              <a:t>individus doivent être </a:t>
            </a:r>
            <a:r>
              <a:rPr lang="fr-FR" b="1" dirty="0"/>
              <a:t>en interaction </a:t>
            </a:r>
            <a:r>
              <a:rPr lang="fr-FR" dirty="0"/>
              <a:t>ou avoir des rapports sociaux qui obéissent à des règles préétablies (</a:t>
            </a:r>
            <a:r>
              <a:rPr lang="fr-FR" b="1" dirty="0"/>
              <a:t>critère objectif</a:t>
            </a:r>
            <a:r>
              <a:rPr lang="fr-FR" dirty="0"/>
              <a:t>)</a:t>
            </a:r>
          </a:p>
          <a:p>
            <a:pPr lvl="0" algn="just"/>
            <a:r>
              <a:rPr lang="fr-FR" dirty="0" smtClean="0"/>
              <a:t>- Ils </a:t>
            </a:r>
            <a:r>
              <a:rPr lang="fr-FR" dirty="0"/>
              <a:t>doivent </a:t>
            </a:r>
            <a:r>
              <a:rPr lang="fr-FR" b="1" dirty="0"/>
              <a:t>se définir eux-mêmes comme membre </a:t>
            </a:r>
            <a:r>
              <a:rPr lang="fr-FR" dirty="0"/>
              <a:t>du groupe et être définis par les autres comme étant membres du groupe (</a:t>
            </a:r>
            <a:r>
              <a:rPr lang="fr-FR" b="1" dirty="0"/>
              <a:t>critère subjectif</a:t>
            </a:r>
            <a:r>
              <a:rPr lang="fr-FR" dirty="0"/>
              <a:t>).</a:t>
            </a:r>
          </a:p>
          <a:p>
            <a:endParaRPr lang="fr-FR" dirty="0"/>
          </a:p>
        </p:txBody>
      </p:sp>
    </p:spTree>
    <p:extLst>
      <p:ext uri="{BB962C8B-B14F-4D97-AF65-F5344CB8AC3E}">
        <p14:creationId xmlns:p14="http://schemas.microsoft.com/office/powerpoint/2010/main" val="2354189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7"/>
            <a:ext cx="9720072" cy="656730"/>
          </a:xfrm>
        </p:spPr>
        <p:txBody>
          <a:bodyPr>
            <a:normAutofit fontScale="90000"/>
          </a:bodyPr>
          <a:lstStyle/>
          <a:p>
            <a:r>
              <a:rPr lang="fr-FR" sz="4000" dirty="0"/>
              <a:t>groupe primaire / groupe secondaire : </a:t>
            </a:r>
            <a:r>
              <a:rPr lang="fr-FR" dirty="0"/>
              <a:t/>
            </a:r>
            <a:br>
              <a:rPr lang="fr-FR" dirty="0"/>
            </a:br>
            <a:endParaRPr lang="fr-FR" dirty="0"/>
          </a:p>
        </p:txBody>
      </p:sp>
      <p:sp>
        <p:nvSpPr>
          <p:cNvPr id="3" name="Espace réservé du contenu 2"/>
          <p:cNvSpPr>
            <a:spLocks noGrp="1"/>
          </p:cNvSpPr>
          <p:nvPr>
            <p:ph idx="1"/>
          </p:nvPr>
        </p:nvSpPr>
        <p:spPr>
          <a:xfrm>
            <a:off x="1024128" y="1624084"/>
            <a:ext cx="9720073" cy="4685276"/>
          </a:xfrm>
        </p:spPr>
        <p:txBody>
          <a:bodyPr>
            <a:normAutofit/>
          </a:bodyPr>
          <a:lstStyle/>
          <a:p>
            <a:pPr algn="just"/>
            <a:r>
              <a:rPr lang="fr-FR" sz="2400" dirty="0" smtClean="0"/>
              <a:t>La </a:t>
            </a:r>
            <a:r>
              <a:rPr lang="fr-FR" sz="2400" dirty="0"/>
              <a:t>distinction groupe primaire /groupe secondaire est due à </a:t>
            </a:r>
            <a:r>
              <a:rPr lang="fr-FR" sz="2400" b="1" dirty="0"/>
              <a:t>Charles Horton Cooley</a:t>
            </a:r>
            <a:endParaRPr lang="fr-FR" sz="2400" dirty="0"/>
          </a:p>
          <a:p>
            <a:pPr algn="just"/>
            <a:r>
              <a:rPr lang="fr-FR" sz="2400" b="1" dirty="0"/>
              <a:t>Un groupe primaire</a:t>
            </a:r>
            <a:r>
              <a:rPr lang="fr-FR" sz="2400" dirty="0"/>
              <a:t> est une unité sociale restreinte dans laquelle les individus ont des relations directes, adhèrent aux valeurs qui leur sont proposées, ils expriment </a:t>
            </a:r>
            <a:r>
              <a:rPr lang="fr-FR" sz="2400" b="1" dirty="0"/>
              <a:t>un fort sentiment de cohésion</a:t>
            </a:r>
            <a:r>
              <a:rPr lang="fr-FR" sz="2400" dirty="0"/>
              <a:t>.</a:t>
            </a:r>
          </a:p>
          <a:p>
            <a:pPr algn="just"/>
            <a:r>
              <a:rPr lang="fr-FR" sz="2400" b="1" dirty="0"/>
              <a:t>Un groupe secondaire</a:t>
            </a:r>
            <a:r>
              <a:rPr lang="fr-FR" sz="2400" dirty="0"/>
              <a:t> est une organisation structurée munie de tout un ensemble de dispositifs formels assurant la cohérence et l'efficience du système. Pour Cooley, dans le groupe secondaire, les relations entre les membres sont froides, impersonnelles, rationnelles, contractuelles, formelles. Les communications par écrit l'emportent sur les échanges parlés.</a:t>
            </a:r>
          </a:p>
          <a:p>
            <a:endParaRPr lang="fr-FR" dirty="0"/>
          </a:p>
        </p:txBody>
      </p:sp>
    </p:spTree>
    <p:extLst>
      <p:ext uri="{BB962C8B-B14F-4D97-AF65-F5344CB8AC3E}">
        <p14:creationId xmlns:p14="http://schemas.microsoft.com/office/powerpoint/2010/main" val="357420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574844"/>
          </a:xfrm>
        </p:spPr>
        <p:txBody>
          <a:bodyPr>
            <a:normAutofit fontScale="90000"/>
          </a:bodyPr>
          <a:lstStyle/>
          <a:p>
            <a:pPr lvl="1" algn="l" rtl="0">
              <a:lnSpc>
                <a:spcPct val="80000"/>
              </a:lnSpc>
              <a:spcBef>
                <a:spcPct val="0"/>
              </a:spcBef>
            </a:pPr>
            <a:r>
              <a:rPr lang="fr-FR" b="1" dirty="0" smtClean="0"/>
              <a:t/>
            </a:r>
            <a:br>
              <a:rPr lang="fr-FR" b="1" dirty="0" smtClean="0"/>
            </a:br>
            <a:r>
              <a:rPr lang="fr-FR" sz="2700" b="1" dirty="0" smtClean="0"/>
              <a:t>GROUPE FORMEL /GROUPE INFORMEL </a:t>
            </a:r>
            <a:r>
              <a:rPr lang="fr-FR" dirty="0" smtClean="0"/>
              <a:t/>
            </a:r>
            <a:br>
              <a:rPr lang="fr-FR" dirty="0" smtClean="0"/>
            </a:br>
            <a:endParaRPr lang="fr-FR" dirty="0"/>
          </a:p>
        </p:txBody>
      </p:sp>
      <p:sp>
        <p:nvSpPr>
          <p:cNvPr id="3" name="Espace réservé du contenu 2"/>
          <p:cNvSpPr>
            <a:spLocks noGrp="1"/>
          </p:cNvSpPr>
          <p:nvPr>
            <p:ph idx="1"/>
          </p:nvPr>
        </p:nvSpPr>
        <p:spPr>
          <a:xfrm>
            <a:off x="1024128" y="1801504"/>
            <a:ext cx="9720073" cy="4507856"/>
          </a:xfrm>
        </p:spPr>
        <p:txBody>
          <a:bodyPr>
            <a:normAutofit/>
          </a:bodyPr>
          <a:lstStyle/>
          <a:p>
            <a:pPr algn="just"/>
            <a:r>
              <a:rPr lang="fr-FR" sz="2400" dirty="0"/>
              <a:t>Dans un groupe secondaire, les relations ne sont pas que formelles, froides. A côté d'un système organisé et formel, des systèmes informels existent. Donc dans un groupe secondaire on peut distinguer groupe formel et Groupe informel.</a:t>
            </a:r>
          </a:p>
          <a:p>
            <a:pPr algn="just"/>
            <a:r>
              <a:rPr lang="fr-FR" sz="2400" b="1" dirty="0" smtClean="0"/>
              <a:t>Un </a:t>
            </a:r>
            <a:r>
              <a:rPr lang="fr-FR" sz="2400" b="1" dirty="0"/>
              <a:t>groupe formel</a:t>
            </a:r>
            <a:r>
              <a:rPr lang="fr-FR" sz="2400" dirty="0"/>
              <a:t> se caractérise par une organisation définie ; les membres y ont une place assignée, statut et rôle prescrit, une structure hiérarchique informelle.</a:t>
            </a:r>
          </a:p>
          <a:p>
            <a:pPr algn="just"/>
            <a:r>
              <a:rPr lang="fr-FR" sz="2400" b="1" dirty="0"/>
              <a:t>Un groupe informel</a:t>
            </a:r>
            <a:r>
              <a:rPr lang="fr-FR" sz="2400" dirty="0"/>
              <a:t> se caractérise par leur émergence imprévue, les membres qui les composent y sont de leur plein gré, les rôles joués par chacun ne sont pas imposés et le type d'interactions repose sur des attractions inter personnelles.</a:t>
            </a:r>
          </a:p>
        </p:txBody>
      </p:sp>
    </p:spTree>
    <p:extLst>
      <p:ext uri="{BB962C8B-B14F-4D97-AF65-F5344CB8AC3E}">
        <p14:creationId xmlns:p14="http://schemas.microsoft.com/office/powerpoint/2010/main" val="8986382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574844"/>
          </a:xfrm>
        </p:spPr>
        <p:txBody>
          <a:bodyPr>
            <a:normAutofit fontScale="90000"/>
          </a:bodyPr>
          <a:lstStyle/>
          <a:p>
            <a:r>
              <a:rPr lang="fr-FR" dirty="0"/>
              <a:t>Groupe d'appartenance - Groupe de référence </a:t>
            </a:r>
            <a:br>
              <a:rPr lang="fr-FR" dirty="0"/>
            </a:br>
            <a:endParaRPr lang="fr-FR" dirty="0"/>
          </a:p>
        </p:txBody>
      </p:sp>
      <p:sp>
        <p:nvSpPr>
          <p:cNvPr id="3" name="Espace réservé du contenu 2"/>
          <p:cNvSpPr>
            <a:spLocks noGrp="1"/>
          </p:cNvSpPr>
          <p:nvPr>
            <p:ph idx="1"/>
          </p:nvPr>
        </p:nvSpPr>
        <p:spPr>
          <a:xfrm>
            <a:off x="1024128" y="1637731"/>
            <a:ext cx="9720073" cy="4671629"/>
          </a:xfrm>
        </p:spPr>
        <p:txBody>
          <a:bodyPr>
            <a:normAutofit fontScale="92500" lnSpcReduction="10000"/>
          </a:bodyPr>
          <a:lstStyle/>
          <a:p>
            <a:pPr algn="just"/>
            <a:r>
              <a:rPr lang="fr-FR" sz="2400" dirty="0" smtClean="0"/>
              <a:t>Il </a:t>
            </a:r>
            <a:r>
              <a:rPr lang="fr-FR" sz="2400" dirty="0"/>
              <a:t>n'existe pas toujours un lien de causalité simple entre l'appartenance objective de l'individu à une catégorie et le degré avec lequel il partage les opinions des autres membres de cette catégorie</a:t>
            </a:r>
          </a:p>
          <a:p>
            <a:pPr algn="just"/>
            <a:r>
              <a:rPr lang="fr-FR" sz="2400" b="1" dirty="0"/>
              <a:t>Le groupe d'appartenance</a:t>
            </a:r>
            <a:r>
              <a:rPr lang="fr-FR" sz="2400" dirty="0"/>
              <a:t> est une catégorie à laquelle une personne appartient objectivement à partir de critères extérieurs, observables.</a:t>
            </a:r>
          </a:p>
          <a:p>
            <a:pPr algn="just"/>
            <a:r>
              <a:rPr lang="fr-FR" sz="2400" b="1" dirty="0"/>
              <a:t>Le groupe de référence</a:t>
            </a:r>
            <a:r>
              <a:rPr lang="fr-FR" sz="2400" dirty="0"/>
              <a:t> est une catégorie à laquelle l'individu se rattache personnellement, il s'identifie et cherche à se faire reconnaître</a:t>
            </a:r>
          </a:p>
          <a:p>
            <a:pPr algn="just"/>
            <a:r>
              <a:rPr lang="fr-FR" sz="2400" dirty="0"/>
              <a:t>Pour </a:t>
            </a:r>
            <a:r>
              <a:rPr lang="fr-FR" sz="2400" b="1" dirty="0"/>
              <a:t>Merton</a:t>
            </a:r>
            <a:r>
              <a:rPr lang="fr-FR" sz="2400" dirty="0"/>
              <a:t>, une des conséquences de la fonction normative des groupes de référence de non-appartenance est qu'elle favorise l'intégration du sujet dans le groupe de référence </a:t>
            </a:r>
            <a:r>
              <a:rPr lang="fr-FR" sz="2400" dirty="0" smtClean="0"/>
              <a:t>. </a:t>
            </a:r>
            <a:endParaRPr lang="fr-FR" sz="2400" dirty="0"/>
          </a:p>
          <a:p>
            <a:pPr algn="just"/>
            <a:r>
              <a:rPr lang="fr-FR" sz="2400" b="1" dirty="0" smtClean="0"/>
              <a:t>La </a:t>
            </a:r>
            <a:r>
              <a:rPr lang="fr-FR" sz="2400" b="1" dirty="0"/>
              <a:t>socialisation anticipatrice </a:t>
            </a:r>
            <a:r>
              <a:rPr lang="fr-FR" sz="2400" dirty="0"/>
              <a:t>désigne une socialisation, c'est-à-dire une incorporation de normes et de valeurs, qui se fait par avance, en vue de l'intégration d'un individu dans un groupe social différent du sien, le groupe de référence.</a:t>
            </a:r>
          </a:p>
          <a:p>
            <a:endParaRPr lang="fr-FR" dirty="0"/>
          </a:p>
        </p:txBody>
      </p:sp>
    </p:spTree>
    <p:extLst>
      <p:ext uri="{BB962C8B-B14F-4D97-AF65-F5344CB8AC3E}">
        <p14:creationId xmlns:p14="http://schemas.microsoft.com/office/powerpoint/2010/main" val="26431903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smtClean="0"/>
              <a:t>Qu’est ce que l’individu? </a:t>
            </a:r>
            <a:endParaRPr lang="fr-FR" dirty="0"/>
          </a:p>
        </p:txBody>
      </p:sp>
      <p:sp>
        <p:nvSpPr>
          <p:cNvPr id="5" name="Sous-titre 4"/>
          <p:cNvSpPr>
            <a:spLocks noGrp="1"/>
          </p:cNvSpPr>
          <p:nvPr>
            <p:ph type="subTitle" idx="1"/>
          </p:nvPr>
        </p:nvSpPr>
        <p:spPr/>
        <p:txBody>
          <a:bodyPr/>
          <a:lstStyle/>
          <a:p>
            <a:endParaRPr lang="fr-FR"/>
          </a:p>
        </p:txBody>
      </p:sp>
    </p:spTree>
    <p:extLst>
      <p:ext uri="{BB962C8B-B14F-4D97-AF65-F5344CB8AC3E}">
        <p14:creationId xmlns:p14="http://schemas.microsoft.com/office/powerpoint/2010/main" val="3148645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711321"/>
          </a:xfrm>
        </p:spPr>
        <p:txBody>
          <a:bodyPr/>
          <a:lstStyle/>
          <a:p>
            <a:r>
              <a:rPr lang="fr-FR" dirty="0"/>
              <a:t>Qu’est ce que l’individu</a:t>
            </a:r>
          </a:p>
        </p:txBody>
      </p:sp>
      <p:sp>
        <p:nvSpPr>
          <p:cNvPr id="3" name="Espace réservé du contenu 2"/>
          <p:cNvSpPr>
            <a:spLocks noGrp="1"/>
          </p:cNvSpPr>
          <p:nvPr>
            <p:ph idx="1"/>
          </p:nvPr>
        </p:nvSpPr>
        <p:spPr>
          <a:xfrm>
            <a:off x="1024128" y="1487606"/>
            <a:ext cx="9720073" cy="4821754"/>
          </a:xfrm>
        </p:spPr>
        <p:txBody>
          <a:bodyPr>
            <a:normAutofit lnSpcReduction="10000"/>
          </a:bodyPr>
          <a:lstStyle/>
          <a:p>
            <a:pPr algn="just"/>
            <a:r>
              <a:rPr lang="fr-FR" dirty="0"/>
              <a:t>Le terme </a:t>
            </a:r>
            <a:r>
              <a:rPr lang="fr-FR" dirty="0" smtClean="0"/>
              <a:t>individu vient </a:t>
            </a:r>
            <a:r>
              <a:rPr lang="fr-FR" dirty="0"/>
              <a:t>du latin </a:t>
            </a:r>
            <a:r>
              <a:rPr lang="fr-FR" dirty="0" err="1"/>
              <a:t>individuum</a:t>
            </a:r>
            <a:r>
              <a:rPr lang="fr-FR" dirty="0"/>
              <a:t>, « ce qui est indivisible. selon le Dictionnaire de l'Académie française, « une unité organisée ». La notion de l'individu tire son origine de celle du sujet distinct, en tant que personne ayant un corps- identité unique. Parmi ses caractéristiques principales sont l'autonomie et la réflexion, combinées à une conception de l'action, où l'individu est en interaction avec un monde qui lui est </a:t>
            </a:r>
            <a:r>
              <a:rPr lang="fr-FR" dirty="0" smtClean="0"/>
              <a:t>extérieur. </a:t>
            </a:r>
            <a:endParaRPr lang="fr-FR" dirty="0"/>
          </a:p>
          <a:p>
            <a:pPr algn="just"/>
            <a:r>
              <a:rPr lang="fr-FR" dirty="0"/>
              <a:t>L'individu s'emploie à la fois dans le sens commun d'humain, mais aussi en tant qu'objet d'analyse conceptualisé dans les approches </a:t>
            </a:r>
            <a:r>
              <a:rPr lang="fr-FR" dirty="0" smtClean="0"/>
              <a:t>individualistes</a:t>
            </a:r>
          </a:p>
          <a:p>
            <a:pPr algn="just"/>
            <a:r>
              <a:rPr lang="fr-FR" dirty="0" smtClean="0"/>
              <a:t>Historiquement</a:t>
            </a:r>
            <a:r>
              <a:rPr lang="fr-FR" dirty="0"/>
              <a:t>, se considérer comme un « individu » n'est pas une réalité qui s'est retrouvée à chaque époque ni dans chaque culture. La notion d'individu inclut une vision de l'humain comme étant autonome et indépendant. Dans certaines cultures les gens se considèrent au contraire comme interdépendants et liés les uns aux autres. </a:t>
            </a:r>
          </a:p>
          <a:p>
            <a:pPr algn="just"/>
            <a:r>
              <a:rPr lang="fr-FR" dirty="0"/>
              <a:t>Les sciences </a:t>
            </a:r>
            <a:r>
              <a:rPr lang="fr-FR" dirty="0" smtClean="0"/>
              <a:t>sociales </a:t>
            </a:r>
            <a:r>
              <a:rPr lang="fr-FR" dirty="0"/>
              <a:t>ont pour tendance de relier les individus à la société dans laquelle ils évoluent et à son contexte global, dans une vision d'interaction </a:t>
            </a:r>
            <a:r>
              <a:rPr lang="fr-FR" dirty="0" smtClean="0"/>
              <a:t>de ces deux </a:t>
            </a:r>
            <a:r>
              <a:rPr lang="fr-FR" dirty="0"/>
              <a:t>niveaux. </a:t>
            </a:r>
          </a:p>
          <a:p>
            <a:endParaRPr lang="fr-FR" dirty="0" smtClean="0"/>
          </a:p>
          <a:p>
            <a:endParaRPr lang="fr-FR" dirty="0"/>
          </a:p>
        </p:txBody>
      </p:sp>
    </p:spTree>
    <p:extLst>
      <p:ext uri="{BB962C8B-B14F-4D97-AF65-F5344CB8AC3E}">
        <p14:creationId xmlns:p14="http://schemas.microsoft.com/office/powerpoint/2010/main" val="856467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752265"/>
          </a:xfrm>
        </p:spPr>
        <p:txBody>
          <a:bodyPr>
            <a:normAutofit/>
          </a:bodyPr>
          <a:lstStyle/>
          <a:p>
            <a:r>
              <a:rPr lang="fr-FR" sz="3200" dirty="0" smtClean="0"/>
              <a:t>La place de l’individu dans l’analyse des phénomènes sociaux</a:t>
            </a:r>
            <a:endParaRPr lang="fr-FR" sz="3200" dirty="0"/>
          </a:p>
        </p:txBody>
      </p:sp>
      <p:sp>
        <p:nvSpPr>
          <p:cNvPr id="3" name="Espace réservé du contenu 2"/>
          <p:cNvSpPr>
            <a:spLocks noGrp="1"/>
          </p:cNvSpPr>
          <p:nvPr>
            <p:ph idx="1"/>
          </p:nvPr>
        </p:nvSpPr>
        <p:spPr>
          <a:xfrm>
            <a:off x="1024128" y="1337481"/>
            <a:ext cx="9720073" cy="4971879"/>
          </a:xfrm>
        </p:spPr>
        <p:txBody>
          <a:bodyPr>
            <a:normAutofit lnSpcReduction="10000"/>
          </a:bodyPr>
          <a:lstStyle/>
          <a:p>
            <a:pPr algn="just"/>
            <a:r>
              <a:rPr lang="fr-FR" dirty="0"/>
              <a:t>On distingue deux approches méthodologiques qui portent une conception </a:t>
            </a:r>
            <a:r>
              <a:rPr lang="fr-FR" dirty="0" smtClean="0"/>
              <a:t>différente </a:t>
            </a:r>
            <a:r>
              <a:rPr lang="fr-FR" dirty="0"/>
              <a:t>(voire opposée) de l’individu et des structures sociales. </a:t>
            </a:r>
          </a:p>
          <a:p>
            <a:pPr algn="just"/>
            <a:r>
              <a:rPr lang="fr-FR" b="1" dirty="0"/>
              <a:t>L’individualisme méthodologique</a:t>
            </a:r>
            <a:r>
              <a:rPr lang="fr-FR" dirty="0"/>
              <a:t> : repose sur le principe selon lequel les phénomènes sociaux sont la conséquence, souhaitée ou non, des actions individuelles qui se combinent entre elles. défend l’idée d’un acteur libre et autonome ; certes il doit composer avec les structures mais celles-ci ne sont pas à l’ origine de ses actions. Le chercheur doit donc partir de l’individu ; comprendre ses choix et ses motivations afin d’expliquer les phénomènes sociaux</a:t>
            </a:r>
          </a:p>
          <a:p>
            <a:pPr algn="just"/>
            <a:r>
              <a:rPr lang="fr-FR" b="1" dirty="0"/>
              <a:t>Le holisme méthodologique</a:t>
            </a:r>
            <a:r>
              <a:rPr lang="fr-FR" dirty="0"/>
              <a:t> : repose sur le principe selon lequel les structures qui déterminent et donc expliquent les comportements individuels. De ce fait ; La compréhension du tout (la société, Les structures, institutions ; organisations et plus généralement tous les cadres de référence) précède l’analyse des conduites individuelles ; ces dernières ne peuvent être expliquées qu’à l’aune de la société et des normes sociales qu’elle impose à ses membres.  L’individu </a:t>
            </a:r>
            <a:r>
              <a:rPr lang="fr-FR" dirty="0" smtClean="0"/>
              <a:t>est alors hyper-déterminé et subordonné à </a:t>
            </a:r>
            <a:r>
              <a:rPr lang="fr-FR" dirty="0"/>
              <a:t>la </a:t>
            </a:r>
            <a:r>
              <a:rPr lang="fr-FR" dirty="0" smtClean="0"/>
              <a:t>société (un </a:t>
            </a:r>
            <a:r>
              <a:rPr lang="fr-FR" dirty="0"/>
              <a:t>simple produit modelé par la </a:t>
            </a:r>
            <a:r>
              <a:rPr lang="fr-FR" dirty="0" smtClean="0"/>
              <a:t>société </a:t>
            </a:r>
            <a:r>
              <a:rPr lang="fr-FR" dirty="0" smtClean="0"/>
              <a:t>–un hyper-socialisé</a:t>
            </a:r>
            <a:r>
              <a:rPr lang="fr-FR" dirty="0" smtClean="0"/>
              <a:t>)</a:t>
            </a:r>
            <a:endParaRPr lang="fr-FR" dirty="0"/>
          </a:p>
        </p:txBody>
      </p:sp>
    </p:spTree>
    <p:extLst>
      <p:ext uri="{BB962C8B-B14F-4D97-AF65-F5344CB8AC3E}">
        <p14:creationId xmlns:p14="http://schemas.microsoft.com/office/powerpoint/2010/main" val="4201992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928048"/>
            <a:ext cx="9720072" cy="1037230"/>
          </a:xfrm>
        </p:spPr>
        <p:txBody>
          <a:bodyPr>
            <a:normAutofit/>
          </a:bodyPr>
          <a:lstStyle/>
          <a:p>
            <a:r>
              <a:rPr lang="fr-FR" dirty="0" smtClean="0"/>
              <a:t>étymologie</a:t>
            </a:r>
            <a:endParaRPr lang="fr-FR" dirty="0"/>
          </a:p>
        </p:txBody>
      </p:sp>
      <p:sp>
        <p:nvSpPr>
          <p:cNvPr id="3" name="Espace réservé du contenu 2"/>
          <p:cNvSpPr>
            <a:spLocks noGrp="1"/>
          </p:cNvSpPr>
          <p:nvPr>
            <p:ph idx="1"/>
          </p:nvPr>
        </p:nvSpPr>
        <p:spPr>
          <a:xfrm>
            <a:off x="1024128" y="2934268"/>
            <a:ext cx="9720073" cy="3375091"/>
          </a:xfrm>
        </p:spPr>
        <p:txBody>
          <a:bodyPr>
            <a:normAutofit/>
          </a:bodyPr>
          <a:lstStyle/>
          <a:p>
            <a:pPr algn="just"/>
            <a:r>
              <a:rPr lang="fr-FR" dirty="0" smtClean="0"/>
              <a:t>Le </a:t>
            </a:r>
            <a:r>
              <a:rPr lang="fr-FR" dirty="0"/>
              <a:t>mot culture signifiait originellement agriculture, avant d’en entendre l’utilisation aux choses de l’esprit et de l’intelligence. Issu du </a:t>
            </a:r>
            <a:r>
              <a:rPr lang="fr-FR" b="1" dirty="0"/>
              <a:t>latin </a:t>
            </a:r>
            <a:r>
              <a:rPr lang="fr-FR" b="1" dirty="0" err="1" smtClean="0"/>
              <a:t>cultura</a:t>
            </a:r>
            <a:r>
              <a:rPr lang="fr-FR" b="1" dirty="0" smtClean="0"/>
              <a:t>, </a:t>
            </a:r>
            <a:r>
              <a:rPr lang="fr-FR" dirty="0"/>
              <a:t>Le terme </a:t>
            </a:r>
            <a:r>
              <a:rPr lang="fr-FR" dirty="0" smtClean="0"/>
              <a:t>suggère </a:t>
            </a:r>
            <a:r>
              <a:rPr lang="fr-FR" dirty="0"/>
              <a:t>l’action de cultiver, dans le domaine de l’agriculture (ex : cultiver des choux…) L’emploi du mot s’est progressivement élargi aux êtres humains pour designer l'action de cultiver l’esprit et l’enrichir par l'ensemble des connaissances acquises par un individu.</a:t>
            </a:r>
          </a:p>
          <a:p>
            <a:endParaRPr lang="fr-FR" dirty="0"/>
          </a:p>
          <a:p>
            <a:endParaRPr lang="fr-FR" dirty="0"/>
          </a:p>
        </p:txBody>
      </p:sp>
    </p:spTree>
    <p:extLst>
      <p:ext uri="{BB962C8B-B14F-4D97-AF65-F5344CB8AC3E}">
        <p14:creationId xmlns:p14="http://schemas.microsoft.com/office/powerpoint/2010/main" val="846277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861447"/>
          </a:xfrm>
        </p:spPr>
        <p:txBody>
          <a:bodyPr/>
          <a:lstStyle/>
          <a:p>
            <a:r>
              <a:rPr lang="fr-FR" dirty="0" smtClean="0"/>
              <a:t>Culture , dans les sciences sociales</a:t>
            </a:r>
            <a:endParaRPr lang="fr-FR" dirty="0"/>
          </a:p>
        </p:txBody>
      </p:sp>
      <p:sp>
        <p:nvSpPr>
          <p:cNvPr id="3" name="Espace réservé du contenu 2"/>
          <p:cNvSpPr>
            <a:spLocks noGrp="1"/>
          </p:cNvSpPr>
          <p:nvPr>
            <p:ph idx="1"/>
          </p:nvPr>
        </p:nvSpPr>
        <p:spPr>
          <a:xfrm>
            <a:off x="1024128" y="1678675"/>
            <a:ext cx="9720073" cy="4630685"/>
          </a:xfrm>
        </p:spPr>
        <p:txBody>
          <a:bodyPr>
            <a:normAutofit lnSpcReduction="10000"/>
          </a:bodyPr>
          <a:lstStyle/>
          <a:p>
            <a:pPr algn="just"/>
            <a:r>
              <a:rPr lang="fr-FR" dirty="0"/>
              <a:t>Le terme « culture » est fortement </a:t>
            </a:r>
            <a:r>
              <a:rPr lang="fr-FR" b="1" dirty="0" smtClean="0"/>
              <a:t>polysémique. </a:t>
            </a:r>
            <a:r>
              <a:rPr lang="fr-FR" dirty="0" smtClean="0"/>
              <a:t>  </a:t>
            </a:r>
          </a:p>
          <a:p>
            <a:pPr algn="just"/>
            <a:r>
              <a:rPr lang="fr-FR" dirty="0" smtClean="0"/>
              <a:t>Au </a:t>
            </a:r>
            <a:r>
              <a:rPr lang="fr-FR" dirty="0"/>
              <a:t>cours du XIXe siècle, l’adoption d’une démarche positive dans la réflexion sur l’homme et la société aboutit à la création de la sociologie et de l’ethnologie comme disciplines scientifiques. L’ethnologie, pour sa part, va tenter de donner une réponse objective à la question de la diversité humaine. Comment penser la spécificité humaine dans la diversité des peuples et des « coutumes » </a:t>
            </a:r>
            <a:r>
              <a:rPr lang="fr-FR" dirty="0" smtClean="0"/>
              <a:t>et...</a:t>
            </a:r>
            <a:r>
              <a:rPr lang="fr-FR" dirty="0"/>
              <a:t>un concept va émerger comme outil privilégié pour penser ce problème et explorer les différentes réponses possibles : c’est celui de « culture ». </a:t>
            </a:r>
            <a:endParaRPr lang="fr-FR" dirty="0" smtClean="0"/>
          </a:p>
          <a:p>
            <a:pPr algn="just"/>
            <a:r>
              <a:rPr lang="fr-FR" dirty="0" smtClean="0"/>
              <a:t>Le </a:t>
            </a:r>
            <a:r>
              <a:rPr lang="fr-FR" dirty="0"/>
              <a:t>mot est dans l’air du temps, mais il est utilisé, le plus souvent, aussi bien en France qu’en Allemagne, dans un sens normatif. Les fondateurs de l’ethnologie vont lui donner un contenu purement descriptif. Il ne s’agit plus pour eux, comme pour les philosophes, de dire ce que doit être la culture, mais de décrire ce qu’elle apparait dans la société humaine. (</a:t>
            </a:r>
            <a:r>
              <a:rPr lang="fr-FR" dirty="0" err="1"/>
              <a:t>Cuche</a:t>
            </a:r>
            <a:r>
              <a:rPr lang="fr-FR" dirty="0"/>
              <a:t>, 2010, p. 17) </a:t>
            </a:r>
          </a:p>
          <a:p>
            <a:pPr algn="just"/>
            <a:r>
              <a:rPr lang="fr-FR" dirty="0" smtClean="0"/>
              <a:t> </a:t>
            </a:r>
          </a:p>
          <a:p>
            <a:endParaRPr lang="fr-FR" dirty="0"/>
          </a:p>
        </p:txBody>
      </p:sp>
    </p:spTree>
    <p:extLst>
      <p:ext uri="{BB962C8B-B14F-4D97-AF65-F5344CB8AC3E}">
        <p14:creationId xmlns:p14="http://schemas.microsoft.com/office/powerpoint/2010/main" val="4221911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724969"/>
          </a:xfrm>
        </p:spPr>
        <p:txBody>
          <a:bodyPr>
            <a:normAutofit/>
          </a:bodyPr>
          <a:lstStyle/>
          <a:p>
            <a:r>
              <a:rPr lang="fr-FR" sz="4400" dirty="0" smtClean="0"/>
              <a:t>La définition anthropologique de la culture</a:t>
            </a:r>
            <a:endParaRPr lang="fr-FR" sz="4400" dirty="0"/>
          </a:p>
        </p:txBody>
      </p:sp>
      <p:sp>
        <p:nvSpPr>
          <p:cNvPr id="3" name="Espace réservé du contenu 2"/>
          <p:cNvSpPr>
            <a:spLocks noGrp="1"/>
          </p:cNvSpPr>
          <p:nvPr>
            <p:ph idx="1"/>
          </p:nvPr>
        </p:nvSpPr>
        <p:spPr>
          <a:xfrm>
            <a:off x="1024128" y="1501254"/>
            <a:ext cx="9720073" cy="4808106"/>
          </a:xfrm>
        </p:spPr>
        <p:txBody>
          <a:bodyPr>
            <a:normAutofit/>
          </a:bodyPr>
          <a:lstStyle/>
          <a:p>
            <a:pPr marL="0" indent="0" algn="just">
              <a:buNone/>
            </a:pPr>
            <a:endParaRPr lang="fr-FR" dirty="0" smtClean="0"/>
          </a:p>
          <a:p>
            <a:pPr marL="0" indent="0" algn="just">
              <a:buNone/>
            </a:pPr>
            <a:r>
              <a:rPr lang="fr-FR" dirty="0" smtClean="0"/>
              <a:t>C'est </a:t>
            </a:r>
            <a:r>
              <a:rPr lang="fr-FR" dirty="0"/>
              <a:t>à </a:t>
            </a:r>
            <a:r>
              <a:rPr lang="fr-FR" b="1" dirty="0"/>
              <a:t>l'anthropologie </a:t>
            </a:r>
            <a:r>
              <a:rPr lang="fr-FR" dirty="0"/>
              <a:t>anglaise qu'on doit la fondation du concept « culture », précisément à l’anthropologue </a:t>
            </a:r>
            <a:r>
              <a:rPr lang="fr-FR" b="1" dirty="0"/>
              <a:t>Edward Burnet </a:t>
            </a:r>
            <a:r>
              <a:rPr lang="fr-FR" b="1" dirty="0" smtClean="0"/>
              <a:t>Tylor </a:t>
            </a:r>
            <a:r>
              <a:rPr lang="fr-FR" dirty="0" smtClean="0"/>
              <a:t>(</a:t>
            </a:r>
            <a:r>
              <a:rPr lang="fr-FR" dirty="0"/>
              <a:t>1832-1917), </a:t>
            </a:r>
            <a:r>
              <a:rPr lang="fr-FR" dirty="0" smtClean="0"/>
              <a:t>qui</a:t>
            </a:r>
            <a:r>
              <a:rPr lang="fr-FR" dirty="0"/>
              <a:t>, depuis le début de son ouvrage </a:t>
            </a:r>
            <a:r>
              <a:rPr lang="fr-FR" i="1" dirty="0"/>
              <a:t>Primitive Culture</a:t>
            </a:r>
            <a:r>
              <a:rPr lang="fr-FR" dirty="0"/>
              <a:t> paru en 1871, considérait comme synonymes les notions de civilisation et culture en affirmant que : </a:t>
            </a:r>
          </a:p>
          <a:p>
            <a:pPr marL="0" indent="0" algn="just">
              <a:buNone/>
            </a:pPr>
            <a:r>
              <a:rPr lang="fr-FR" dirty="0"/>
              <a:t>« La culture ou la civilisation, entendue dans son sens ethnographique étendu, est cet </a:t>
            </a:r>
            <a:r>
              <a:rPr lang="fr-FR" b="1" dirty="0"/>
              <a:t>ensemble complexe</a:t>
            </a:r>
            <a:r>
              <a:rPr lang="fr-FR" dirty="0"/>
              <a:t> qui comprend les connaissances, les croyances, l'art, le droit, la morale, les coutumes, et toutes les autres aptitudes et habitudes </a:t>
            </a:r>
            <a:r>
              <a:rPr lang="fr-FR" b="1" dirty="0"/>
              <a:t>qu'acquiert </a:t>
            </a:r>
            <a:r>
              <a:rPr lang="fr-FR" dirty="0"/>
              <a:t>l'homme en tant que membre d'une société. ». </a:t>
            </a:r>
            <a:endParaRPr lang="fr-FR" dirty="0" smtClean="0"/>
          </a:p>
          <a:p>
            <a:pPr marL="0" indent="0" algn="just">
              <a:buNone/>
            </a:pPr>
            <a:r>
              <a:rPr lang="fr-FR" dirty="0"/>
              <a:t>Cette </a:t>
            </a:r>
            <a:r>
              <a:rPr lang="fr-FR" dirty="0" smtClean="0"/>
              <a:t>définition se </a:t>
            </a:r>
            <a:r>
              <a:rPr lang="fr-FR" dirty="0"/>
              <a:t>veut purement descriptive et objective, et non normative. </a:t>
            </a:r>
            <a:r>
              <a:rPr lang="fr-FR" dirty="0" smtClean="0"/>
              <a:t>pour </a:t>
            </a:r>
            <a:r>
              <a:rPr lang="fr-FR" dirty="0"/>
              <a:t>Tylor, la culture est l’expression de la totalité de la vie sociale de </a:t>
            </a:r>
            <a:r>
              <a:rPr lang="fr-FR" dirty="0" smtClean="0"/>
              <a:t>l’homme, elle </a:t>
            </a:r>
            <a:r>
              <a:rPr lang="fr-FR" dirty="0"/>
              <a:t>se caractérise par sa </a:t>
            </a:r>
            <a:r>
              <a:rPr lang="fr-FR" b="1" dirty="0"/>
              <a:t>dimension collective</a:t>
            </a:r>
            <a:r>
              <a:rPr lang="fr-FR" dirty="0"/>
              <a:t>. Enfin, la culture est </a:t>
            </a:r>
            <a:r>
              <a:rPr lang="fr-FR" b="1" dirty="0"/>
              <a:t>acquise</a:t>
            </a:r>
            <a:r>
              <a:rPr lang="fr-FR" dirty="0"/>
              <a:t> et ne relève pas donc de l’hérédité biologique. </a:t>
            </a:r>
          </a:p>
          <a:p>
            <a:pPr marL="0" indent="0" algn="just">
              <a:buNone/>
            </a:pPr>
            <a:endParaRPr lang="fr-FR" dirty="0"/>
          </a:p>
          <a:p>
            <a:endParaRPr lang="fr-FR" dirty="0"/>
          </a:p>
        </p:txBody>
      </p:sp>
    </p:spTree>
    <p:extLst>
      <p:ext uri="{BB962C8B-B14F-4D97-AF65-F5344CB8AC3E}">
        <p14:creationId xmlns:p14="http://schemas.microsoft.com/office/powerpoint/2010/main" val="1519465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711321"/>
          </a:xfrm>
        </p:spPr>
        <p:txBody>
          <a:bodyPr>
            <a:normAutofit/>
          </a:bodyPr>
          <a:lstStyle/>
          <a:p>
            <a:r>
              <a:rPr lang="fr-FR" sz="4400" dirty="0" smtClean="0"/>
              <a:t>D’autres définitions de la culture</a:t>
            </a:r>
            <a:endParaRPr lang="fr-FR" sz="4400" dirty="0"/>
          </a:p>
        </p:txBody>
      </p:sp>
      <p:sp>
        <p:nvSpPr>
          <p:cNvPr id="3" name="Espace réservé du contenu 2"/>
          <p:cNvSpPr>
            <a:spLocks noGrp="1"/>
          </p:cNvSpPr>
          <p:nvPr>
            <p:ph idx="1"/>
          </p:nvPr>
        </p:nvSpPr>
        <p:spPr>
          <a:xfrm>
            <a:off x="1024128" y="1501254"/>
            <a:ext cx="10098797" cy="4808106"/>
          </a:xfrm>
        </p:spPr>
        <p:txBody>
          <a:bodyPr>
            <a:normAutofit/>
          </a:bodyPr>
          <a:lstStyle/>
          <a:p>
            <a:pPr marL="0" indent="0" algn="just">
              <a:buNone/>
            </a:pPr>
            <a:r>
              <a:rPr lang="fr-FR" dirty="0"/>
              <a:t>Selon l’organisation internationale </a:t>
            </a:r>
            <a:r>
              <a:rPr lang="fr-FR" b="1" dirty="0"/>
              <a:t>l'UNESCO</a:t>
            </a:r>
            <a:r>
              <a:rPr lang="fr-FR" dirty="0"/>
              <a:t> « Dans son sens le plus large, la culture peut aujourd'hui être considérée comme l'ensemble des traits distinctifs, </a:t>
            </a:r>
            <a:r>
              <a:rPr lang="fr-FR" b="1" dirty="0"/>
              <a:t>spirituels</a:t>
            </a:r>
            <a:r>
              <a:rPr lang="fr-FR" dirty="0"/>
              <a:t> et </a:t>
            </a:r>
            <a:r>
              <a:rPr lang="fr-FR" b="1" dirty="0"/>
              <a:t>matériels</a:t>
            </a:r>
            <a:r>
              <a:rPr lang="fr-FR" dirty="0"/>
              <a:t>, </a:t>
            </a:r>
            <a:r>
              <a:rPr lang="fr-FR" b="1" dirty="0"/>
              <a:t>intellectuels</a:t>
            </a:r>
            <a:r>
              <a:rPr lang="fr-FR" dirty="0"/>
              <a:t> et </a:t>
            </a:r>
            <a:r>
              <a:rPr lang="fr-FR" b="1" dirty="0"/>
              <a:t>affectifs</a:t>
            </a:r>
            <a:r>
              <a:rPr lang="fr-FR" dirty="0"/>
              <a:t>, qui caractérisent une société ou un groupe social. Elle englobe, outre les arts, les lettres et les sciences, les modes de vie, les droits fondamentaux de l'être humain, les systèmes de valeurs, les traditions et les croyances. » </a:t>
            </a:r>
          </a:p>
          <a:p>
            <a:pPr marL="0" indent="0" algn="just">
              <a:buNone/>
            </a:pPr>
            <a:r>
              <a:rPr lang="fr-FR" dirty="0"/>
              <a:t>Guy rocher </a:t>
            </a:r>
            <a:r>
              <a:rPr lang="fr-FR" dirty="0" smtClean="0"/>
              <a:t>défini </a:t>
            </a:r>
            <a:r>
              <a:rPr lang="fr-FR" dirty="0"/>
              <a:t>la culture comme étant : </a:t>
            </a:r>
          </a:p>
          <a:p>
            <a:pPr marL="0" indent="0" algn="just">
              <a:buNone/>
            </a:pPr>
            <a:r>
              <a:rPr lang="fr-FR" dirty="0"/>
              <a:t>« un ensemble lié de manières de penser, de sentir et d'agir plus ou moins formalisées qui, étant </a:t>
            </a:r>
            <a:r>
              <a:rPr lang="fr-FR" b="1" dirty="0"/>
              <a:t>apprises</a:t>
            </a:r>
            <a:r>
              <a:rPr lang="fr-FR" dirty="0"/>
              <a:t> et </a:t>
            </a:r>
            <a:r>
              <a:rPr lang="fr-FR" b="1" dirty="0"/>
              <a:t>partagées</a:t>
            </a:r>
            <a:r>
              <a:rPr lang="fr-FR" dirty="0"/>
              <a:t> par une pluralité de personnes, </a:t>
            </a:r>
            <a:r>
              <a:rPr lang="fr-FR" b="1" dirty="0"/>
              <a:t>servent, d'une manière à la fois objective et symbolique, à constituer ces personnes en une collectivité particulière et distincte</a:t>
            </a:r>
            <a:r>
              <a:rPr lang="fr-FR" dirty="0"/>
              <a:t> </a:t>
            </a:r>
            <a:r>
              <a:rPr lang="fr-FR" dirty="0" smtClean="0"/>
              <a:t>»</a:t>
            </a:r>
            <a:endParaRPr lang="fr-FR" dirty="0"/>
          </a:p>
          <a:p>
            <a:pPr marL="0" indent="0" algn="just">
              <a:buNone/>
            </a:pPr>
            <a:r>
              <a:rPr lang="fr-FR" dirty="0"/>
              <a:t>La notion de culture, comprise dans le sens étendu, qui renvoie aux modes de vie et de pensée, est aujourd’hui assez largement </a:t>
            </a:r>
            <a:r>
              <a:rPr lang="fr-FR" dirty="0" smtClean="0"/>
              <a:t>admise. </a:t>
            </a:r>
            <a:r>
              <a:rPr lang="fr-FR" b="1" dirty="0" smtClean="0"/>
              <a:t>ce </a:t>
            </a:r>
            <a:r>
              <a:rPr lang="fr-FR" b="1" dirty="0"/>
              <a:t>« réservoir commun » évolue dans le temps par et dans les formes des échanges. </a:t>
            </a:r>
          </a:p>
        </p:txBody>
      </p:sp>
    </p:spTree>
    <p:extLst>
      <p:ext uri="{BB962C8B-B14F-4D97-AF65-F5344CB8AC3E}">
        <p14:creationId xmlns:p14="http://schemas.microsoft.com/office/powerpoint/2010/main" val="1516711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492957"/>
          </a:xfrm>
        </p:spPr>
        <p:txBody>
          <a:bodyPr>
            <a:normAutofit fontScale="90000"/>
          </a:bodyPr>
          <a:lstStyle/>
          <a:p>
            <a:r>
              <a:rPr lang="fr-FR" dirty="0" smtClean="0"/>
              <a:t>Culture au sens sociologique</a:t>
            </a:r>
            <a:endParaRPr lang="fr-FR" dirty="0"/>
          </a:p>
        </p:txBody>
      </p:sp>
      <p:sp>
        <p:nvSpPr>
          <p:cNvPr id="3" name="Espace réservé du contenu 2"/>
          <p:cNvSpPr>
            <a:spLocks noGrp="1"/>
          </p:cNvSpPr>
          <p:nvPr>
            <p:ph idx="1"/>
          </p:nvPr>
        </p:nvSpPr>
        <p:spPr>
          <a:xfrm>
            <a:off x="1024128" y="1446663"/>
            <a:ext cx="9720073" cy="4862697"/>
          </a:xfrm>
        </p:spPr>
        <p:txBody>
          <a:bodyPr>
            <a:normAutofit/>
          </a:bodyPr>
          <a:lstStyle/>
          <a:p>
            <a:pPr algn="just"/>
            <a:r>
              <a:rPr lang="fr-FR" b="1" dirty="0" smtClean="0"/>
              <a:t>La </a:t>
            </a:r>
            <a:r>
              <a:rPr lang="fr-FR" b="1" dirty="0"/>
              <a:t>sociologie </a:t>
            </a:r>
            <a:r>
              <a:rPr lang="fr-FR" dirty="0"/>
              <a:t>a tôt adopté le terme culture. Les sociologues américains considèrent tout ce qui est </a:t>
            </a:r>
            <a:r>
              <a:rPr lang="fr-FR" b="1" dirty="0"/>
              <a:t>commun </a:t>
            </a:r>
            <a:r>
              <a:rPr lang="fr-FR" dirty="0"/>
              <a:t>à un groupe d'individus ainsi que </a:t>
            </a:r>
            <a:r>
              <a:rPr lang="fr-FR" b="1" dirty="0"/>
              <a:t>tout ce qui unit ce groupe comme étant culturel</a:t>
            </a:r>
            <a:r>
              <a:rPr lang="fr-FR" dirty="0"/>
              <a:t>. </a:t>
            </a:r>
            <a:endParaRPr lang="fr-FR" dirty="0" smtClean="0"/>
          </a:p>
          <a:p>
            <a:pPr algn="just"/>
            <a:r>
              <a:rPr lang="fr-FR" dirty="0" smtClean="0"/>
              <a:t>La </a:t>
            </a:r>
            <a:r>
              <a:rPr lang="fr-FR" b="1" dirty="0"/>
              <a:t>culture</a:t>
            </a:r>
            <a:r>
              <a:rPr lang="fr-FR" dirty="0"/>
              <a:t> crée donc des </a:t>
            </a:r>
            <a:r>
              <a:rPr lang="fr-FR" b="1" dirty="0"/>
              <a:t>références communes</a:t>
            </a:r>
            <a:r>
              <a:rPr lang="fr-FR" dirty="0"/>
              <a:t> pour les individus appartenant à la même société ou groupe social.  Notre culture est notre manière de vivre qui se voit dans nos comportements quotidiens, nos pratiques sociales, nos langues, nos traditions, notre histoire et notre façon de discourir et d’exprimer nos pensées. </a:t>
            </a:r>
            <a:endParaRPr lang="fr-FR" b="1" dirty="0" smtClean="0"/>
          </a:p>
          <a:p>
            <a:pPr algn="just"/>
            <a:r>
              <a:rPr lang="fr-FR" dirty="0"/>
              <a:t>La culture est, au titre de </a:t>
            </a:r>
            <a:r>
              <a:rPr lang="fr-FR" b="1" dirty="0"/>
              <a:t>code commun</a:t>
            </a:r>
            <a:r>
              <a:rPr lang="fr-FR" dirty="0"/>
              <a:t>, ce qui permet à tous les détenteurs de code d’associer le même sens aux mêmes paroles, aux mêmes comportements, aux mêmes œuvres, et réciproquement d’exprimer la même intention signifiante par les mêmes paroles, les mêmes comportements et les mêmes œuvres. (pierre Bourdieu, système d’enseignement et systèmes de pensée, EPHE, centre de sociologie européenne, </a:t>
            </a:r>
            <a:r>
              <a:rPr lang="fr-FR" dirty="0" err="1"/>
              <a:t>s.d</a:t>
            </a:r>
            <a:r>
              <a:rPr lang="fr-FR" dirty="0"/>
              <a:t>, p5,5</a:t>
            </a:r>
            <a:r>
              <a:rPr lang="fr-FR" dirty="0" smtClean="0"/>
              <a:t>)</a:t>
            </a:r>
            <a:endParaRPr lang="fr-FR" dirty="0"/>
          </a:p>
        </p:txBody>
      </p:sp>
    </p:spTree>
    <p:extLst>
      <p:ext uri="{BB962C8B-B14F-4D97-AF65-F5344CB8AC3E}">
        <p14:creationId xmlns:p14="http://schemas.microsoft.com/office/powerpoint/2010/main" val="196966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smtClean="0"/>
              <a:t>La culture comme système de valeurs et de normes</a:t>
            </a:r>
            <a:endParaRPr lang="fr-FR" dirty="0"/>
          </a:p>
        </p:txBody>
      </p:sp>
      <p:sp>
        <p:nvSpPr>
          <p:cNvPr id="5" name="Sous-titre 4"/>
          <p:cNvSpPr>
            <a:spLocks noGrp="1"/>
          </p:cNvSpPr>
          <p:nvPr>
            <p:ph type="subTitle" idx="1"/>
          </p:nvPr>
        </p:nvSpPr>
        <p:spPr/>
        <p:txBody>
          <a:bodyPr/>
          <a:lstStyle/>
          <a:p>
            <a:endParaRPr lang="fr-FR"/>
          </a:p>
        </p:txBody>
      </p:sp>
    </p:spTree>
    <p:extLst>
      <p:ext uri="{BB962C8B-B14F-4D97-AF65-F5344CB8AC3E}">
        <p14:creationId xmlns:p14="http://schemas.microsoft.com/office/powerpoint/2010/main" val="808748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643083"/>
          </a:xfrm>
        </p:spPr>
        <p:txBody>
          <a:bodyPr>
            <a:normAutofit fontScale="90000"/>
          </a:bodyPr>
          <a:lstStyle/>
          <a:p>
            <a:pPr lvl="0"/>
            <a:r>
              <a:rPr lang="fr-FR" sz="3100" b="1" dirty="0" smtClean="0"/>
              <a:t/>
            </a:r>
            <a:br>
              <a:rPr lang="fr-FR" sz="3100" b="1" dirty="0" smtClean="0"/>
            </a:br>
            <a:r>
              <a:rPr lang="fr-FR" sz="3100" b="1" dirty="0"/>
              <a:t/>
            </a:r>
            <a:br>
              <a:rPr lang="fr-FR" sz="3100" b="1" dirty="0"/>
            </a:br>
            <a:r>
              <a:rPr lang="fr-FR" sz="3100" b="1" dirty="0" smtClean="0"/>
              <a:t>Qu’est-ce </a:t>
            </a:r>
            <a:r>
              <a:rPr lang="fr-FR" sz="3100" b="1" dirty="0"/>
              <a:t>qu’une valeur ?</a:t>
            </a:r>
            <a:r>
              <a:rPr lang="fr-FR" dirty="0"/>
              <a:t/>
            </a:r>
            <a:br>
              <a:rPr lang="fr-FR" dirty="0"/>
            </a:br>
            <a:endParaRPr lang="fr-FR" dirty="0"/>
          </a:p>
        </p:txBody>
      </p:sp>
      <p:sp>
        <p:nvSpPr>
          <p:cNvPr id="3" name="Espace réservé du contenu 2"/>
          <p:cNvSpPr>
            <a:spLocks noGrp="1"/>
          </p:cNvSpPr>
          <p:nvPr>
            <p:ph idx="1"/>
          </p:nvPr>
        </p:nvSpPr>
        <p:spPr>
          <a:xfrm>
            <a:off x="1024127" y="1610437"/>
            <a:ext cx="9720073" cy="4630685"/>
          </a:xfrm>
        </p:spPr>
        <p:txBody>
          <a:bodyPr>
            <a:normAutofit/>
          </a:bodyPr>
          <a:lstStyle/>
          <a:p>
            <a:pPr algn="just"/>
            <a:r>
              <a:rPr lang="fr-FR" dirty="0"/>
              <a:t>Dans les sociétés modernes (ou les traditions ont perdu leurs hégémonie), la culture est définie comme étant l’ensemble des valeurs (les finalités idéales poursuivies par une collectivité) et des normes (règles de conduite qui découlent de valeurs) caractéristique d’une société</a:t>
            </a:r>
            <a:r>
              <a:rPr lang="fr-FR" dirty="0" smtClean="0"/>
              <a:t>.</a:t>
            </a:r>
            <a:endParaRPr lang="fr-FR" dirty="0"/>
          </a:p>
          <a:p>
            <a:pPr algn="just"/>
            <a:r>
              <a:rPr lang="fr-FR" b="1" dirty="0" smtClean="0"/>
              <a:t>Les </a:t>
            </a:r>
            <a:r>
              <a:rPr lang="fr-FR" b="1" dirty="0"/>
              <a:t>valeurs </a:t>
            </a:r>
            <a:r>
              <a:rPr lang="fr-FR" dirty="0"/>
              <a:t>sont des idéaux collectifs qui définissent dans une société donnée les critères du désirable : ce qui est juste et injuste, acceptable ou inacceptable, souhaitable ou non souhaitable. </a:t>
            </a:r>
            <a:endParaRPr lang="fr-FR" dirty="0" smtClean="0"/>
          </a:p>
          <a:p>
            <a:pPr algn="just"/>
            <a:r>
              <a:rPr lang="fr-FR" dirty="0" smtClean="0"/>
              <a:t>Ces </a:t>
            </a:r>
            <a:r>
              <a:rPr lang="fr-FR" dirty="0"/>
              <a:t>valeurs sont interdépendantes (systèmes de valeurs), elles s’organisent pour former une certaine vision du monde. Elles se traduisent par des normes. Une seule valeur peut s’incarner dans un grand nombre de normes. </a:t>
            </a:r>
          </a:p>
          <a:p>
            <a:endParaRPr lang="fr-FR" dirty="0"/>
          </a:p>
        </p:txBody>
      </p:sp>
    </p:spTree>
    <p:extLst>
      <p:ext uri="{BB962C8B-B14F-4D97-AF65-F5344CB8AC3E}">
        <p14:creationId xmlns:p14="http://schemas.microsoft.com/office/powerpoint/2010/main" val="4092670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
  <TotalTime>236</TotalTime>
  <Words>1301</Words>
  <Application>Microsoft Office PowerPoint</Application>
  <PresentationFormat>Grand écran</PresentationFormat>
  <Paragraphs>95</Paragraphs>
  <Slides>27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27</vt:i4>
      </vt:variant>
    </vt:vector>
  </HeadingPairs>
  <TitlesOfParts>
    <vt:vector size="31" baseType="lpstr">
      <vt:lpstr>Tw Cen MT</vt:lpstr>
      <vt:lpstr>Tw Cen MT Condensed</vt:lpstr>
      <vt:lpstr>Wingdings 3</vt:lpstr>
      <vt:lpstr>Intégral</vt:lpstr>
      <vt:lpstr>INDIVIDU et CULTURE </vt:lpstr>
      <vt:lpstr>Qu’est ce que la culture</vt:lpstr>
      <vt:lpstr>étymologie</vt:lpstr>
      <vt:lpstr>Culture , dans les sciences sociales</vt:lpstr>
      <vt:lpstr>La définition anthropologique de la culture</vt:lpstr>
      <vt:lpstr>D’autres définitions de la culture</vt:lpstr>
      <vt:lpstr>Culture au sens sociologique</vt:lpstr>
      <vt:lpstr>La culture comme système de valeurs et de normes</vt:lpstr>
      <vt:lpstr>  Qu’est-ce qu’une valeur ? </vt:lpstr>
      <vt:lpstr>Qu'est-ce qu'une norme ? </vt:lpstr>
      <vt:lpstr>Conformité et sanction</vt:lpstr>
      <vt:lpstr>Présentation PowerPoint</vt:lpstr>
      <vt:lpstr>Valeur/norme</vt:lpstr>
      <vt:lpstr>la socialisation et la transmission de la culture</vt:lpstr>
      <vt:lpstr>définition</vt:lpstr>
      <vt:lpstr>Les phases de la socialisation</vt:lpstr>
      <vt:lpstr>Rôles et statuts</vt:lpstr>
      <vt:lpstr>Le concept de Rôle </vt:lpstr>
      <vt:lpstr>Le concept de statut</vt:lpstr>
      <vt:lpstr>l’individu et les groupes sociaux</vt:lpstr>
      <vt:lpstr>Qu’est-ce qu’un groupe social ? </vt:lpstr>
      <vt:lpstr>groupe primaire / groupe secondaire :  </vt:lpstr>
      <vt:lpstr> GROUPE FORMEL /GROUPE INFORMEL  </vt:lpstr>
      <vt:lpstr>Groupe d'appartenance - Groupe de référence  </vt:lpstr>
      <vt:lpstr>Qu’est ce que l’individu? </vt:lpstr>
      <vt:lpstr>Qu’est ce que l’individu</vt:lpstr>
      <vt:lpstr>La place de l’individu dans l’analyse des phénomènes sociaux</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Souhila</dc:creator>
  <cp:lastModifiedBy>Souhila</cp:lastModifiedBy>
  <cp:revision>47</cp:revision>
  <dcterms:created xsi:type="dcterms:W3CDTF">2022-10-27T19:51:52Z</dcterms:created>
  <dcterms:modified xsi:type="dcterms:W3CDTF">2022-11-29T20:29:20Z</dcterms:modified>
</cp:coreProperties>
</file>