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80" r:id="rId3"/>
    <p:sldId id="308" r:id="rId4"/>
    <p:sldId id="284" r:id="rId5"/>
    <p:sldId id="282" r:id="rId6"/>
    <p:sldId id="283" r:id="rId7"/>
    <p:sldId id="285" r:id="rId8"/>
    <p:sldId id="286" r:id="rId9"/>
    <p:sldId id="288" r:id="rId10"/>
    <p:sldId id="290" r:id="rId11"/>
    <p:sldId id="289" r:id="rId12"/>
    <p:sldId id="291" r:id="rId13"/>
    <p:sldId id="319" r:id="rId14"/>
    <p:sldId id="307" r:id="rId15"/>
    <p:sldId id="295" r:id="rId16"/>
    <p:sldId id="306" r:id="rId17"/>
    <p:sldId id="313" r:id="rId18"/>
    <p:sldId id="303" r:id="rId19"/>
    <p:sldId id="317" r:id="rId20"/>
    <p:sldId id="321" r:id="rId21"/>
    <p:sldId id="314" r:id="rId22"/>
    <p:sldId id="309" r:id="rId23"/>
    <p:sldId id="315" r:id="rId24"/>
    <p:sldId id="320" r:id="rId25"/>
    <p:sldId id="318" r:id="rId26"/>
    <p:sldId id="316" r:id="rId27"/>
    <p:sldId id="324" r:id="rId28"/>
    <p:sldId id="325" r:id="rId29"/>
    <p:sldId id="326" r:id="rId30"/>
    <p:sldId id="328" r:id="rId31"/>
    <p:sldId id="330" r:id="rId32"/>
    <p:sldId id="331" r:id="rId33"/>
    <p:sldId id="332" r:id="rId34"/>
    <p:sldId id="329" r:id="rId35"/>
    <p:sldId id="333" r:id="rId36"/>
    <p:sldId id="334" r:id="rId37"/>
    <p:sldId id="335" r:id="rId38"/>
    <p:sldId id="336" r:id="rId39"/>
    <p:sldId id="338" r:id="rId40"/>
    <p:sldId id="339" r:id="rId41"/>
    <p:sldId id="340" r:id="rId42"/>
    <p:sldId id="345" r:id="rId43"/>
    <p:sldId id="341" r:id="rId44"/>
    <p:sldId id="343" r:id="rId45"/>
    <p:sldId id="342" r:id="rId46"/>
    <p:sldId id="346" r:id="rId47"/>
    <p:sldId id="344" r:id="rId48"/>
    <p:sldId id="347" r:id="rId4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0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92"/>
    <p:restoredTop sz="94590"/>
  </p:normalViewPr>
  <p:slideViewPr>
    <p:cSldViewPr snapToGrid="0" snapToObjects="1">
      <p:cViewPr varScale="1">
        <p:scale>
          <a:sx n="94" d="100"/>
          <a:sy n="94" d="100"/>
        </p:scale>
        <p:origin x="392"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E205BD-254F-CD4C-BA9B-9B718751508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7AD357CE-F7DA-4348-A607-D2A1504C01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2652307-F59B-FE4D-895A-C48502730149}"/>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4768F9B2-6F73-F046-B9B9-2B5D48215D0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EE8CAF9-37EE-774A-AADA-84D03A1E2E1D}"/>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2787109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03EF18-93F5-8E4E-803F-962C83A127AC}"/>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5E33CD5B-62DF-7A41-8411-8506952A834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4418482-BF6F-C64C-A867-DA0738647C80}"/>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C4D6FA57-E32A-9048-9221-E6956DD5BE8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9F10E47-9D59-4647-AE93-B3A94D6739FA}"/>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298066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9A0C637-F441-564E-8B5C-28194A7E5DF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0F118BC4-3618-684F-ACC2-0ADCFD88C9DD}"/>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ACF175-9355-E347-972D-47D82B0AE5DB}"/>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ECF69BA0-6C1E-9543-ACE1-DCEF8001A98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C24ECDB-7134-A14A-8B8B-92BD87835D66}"/>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2090229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9CEBA0-958C-0D42-89AD-115A0F8943D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208C180-A6D1-FC41-99B2-8D4D3733EEA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721F770-49CE-7E46-BC08-926497C5980E}"/>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4D6D5423-7257-9C4A-8767-57287997CD3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729C989-D723-FC46-89B5-A40A3EF507AC}"/>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4252942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69F14A-454C-7041-8220-D5E7EB50091F}"/>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6CA47B3-773B-764A-9368-59F432233C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5142FEC8-FFD9-9841-A782-B69FF427B226}"/>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37DE4010-3346-104E-9C85-6C430950F9C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B43FC96-333A-9443-A339-614F1DF1BDDF}"/>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3820443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9AC89C-D7C2-E34D-84CA-0D6A055FFB9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A14DB0A-D84D-B64B-806F-AE4B64EFD5E5}"/>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B678E68-4F2F-0940-AB16-4C5CD9146F7C}"/>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4892AB3-16CE-6D4B-999F-6733AFA3498D}"/>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4D4FA0A8-1FB8-364F-8878-801457D6580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DEEEC6-9836-5C40-A76A-BC4DBD588770}"/>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2306500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8FC4CF-791B-3F43-B3E3-EA2B7BE76BFF}"/>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05F3830-0F64-C949-A7D3-F2219D110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3960C22-2C9E-3C47-A4AF-9AD7256DAC0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1579A4F-29F1-8E46-BA00-6220ACFF22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BED4848-2813-7D42-86E4-99F11017456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2AED74E-79A8-AD46-BC7C-DA955E8F9E19}"/>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8" name="Espace réservé du pied de page 7">
            <a:extLst>
              <a:ext uri="{FF2B5EF4-FFF2-40B4-BE49-F238E27FC236}">
                <a16:creationId xmlns:a16="http://schemas.microsoft.com/office/drawing/2014/main" id="{018788BD-9E2D-CF40-9DAA-5491F2A2830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E15D6CD1-3373-4D49-A1AB-6592405C6539}"/>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4106068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623644-4061-0744-A1FC-C136A66CD69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80F5B90D-FDE8-C942-8AF1-B16BD34B7A18}"/>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4" name="Espace réservé du pied de page 3">
            <a:extLst>
              <a:ext uri="{FF2B5EF4-FFF2-40B4-BE49-F238E27FC236}">
                <a16:creationId xmlns:a16="http://schemas.microsoft.com/office/drawing/2014/main" id="{16052786-E1B4-A342-96E4-4FC644146D3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EA1B4C0-B890-8B4C-95B7-504ECB339E2F}"/>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432305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D47CF3F-5C74-BD4E-8AB1-5C9F8829DC89}"/>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3" name="Espace réservé du pied de page 2">
            <a:extLst>
              <a:ext uri="{FF2B5EF4-FFF2-40B4-BE49-F238E27FC236}">
                <a16:creationId xmlns:a16="http://schemas.microsoft.com/office/drawing/2014/main" id="{3401FF67-9FA1-704A-9D06-4513067CF9C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49F0C8D-5BAF-B242-B9F8-B2ED2E909906}"/>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4148280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D134F1-FDFE-0B4D-88E1-CEF6874C770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2C9FAFD-CCDC-C64D-AB38-99AF6F73EA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009DA9D-F6CF-974C-9689-1151479125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0CE48D8-B29B-4747-A9F7-A0D6FCD4BF5E}"/>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3D96B60D-FE7A-294F-B072-8A866E9E062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A060009-8B7B-4540-B7E2-785671493A00}"/>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3102223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64036B-1439-9440-88ED-5D9A0D33398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8F09A02-AC4D-8647-8B05-9B0290C03E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C20F132-8CCB-8948-B6C2-7798143CD5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CDF2C06-9E2A-F644-9D6F-A4E5849DEF69}"/>
              </a:ext>
            </a:extLst>
          </p:cNvPr>
          <p:cNvSpPr>
            <a:spLocks noGrp="1"/>
          </p:cNvSpPr>
          <p:nvPr>
            <p:ph type="dt" sz="half" idx="10"/>
          </p:nvPr>
        </p:nvSpPr>
        <p:spPr/>
        <p:txBody>
          <a:bodyPr/>
          <a:lstStyle/>
          <a:p>
            <a:fld id="{3A22DDC0-5C74-4B41-887E-6F66BBBFCBAB}"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27B48F2F-4A9C-C54A-9942-0FFB02FEB1D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D505203-9CCB-FB4A-A91F-FDFD75C3D5D4}"/>
              </a:ext>
            </a:extLst>
          </p:cNvPr>
          <p:cNvSpPr>
            <a:spLocks noGrp="1"/>
          </p:cNvSpPr>
          <p:nvPr>
            <p:ph type="sldNum" sz="quarter" idx="12"/>
          </p:nvPr>
        </p:nvSpPr>
        <p:spPr/>
        <p:txBody>
          <a:bodyPr/>
          <a:lstStyle/>
          <a:p>
            <a:fld id="{5F30106C-B3A8-814C-B86A-03DBB31B51DC}" type="slidenum">
              <a:rPr lang="fr-FR" smtClean="0"/>
              <a:t>‹N°›</a:t>
            </a:fld>
            <a:endParaRPr lang="fr-FR"/>
          </a:p>
        </p:txBody>
      </p:sp>
    </p:spTree>
    <p:extLst>
      <p:ext uri="{BB962C8B-B14F-4D97-AF65-F5344CB8AC3E}">
        <p14:creationId xmlns:p14="http://schemas.microsoft.com/office/powerpoint/2010/main" val="1120523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B55E8D5-9416-F140-AEF7-30B95FC9D0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CCEC39B-374D-B64C-A8A8-27A58BE032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C16079E-8D27-8F43-B5D8-FBE0C06041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2DDC0-5C74-4B41-887E-6F66BBBFCBAB}"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50E1523B-63E2-3145-93A9-D12FDCFAE5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780DC7E-F6CE-2F41-BBB8-08435109C1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30106C-B3A8-814C-B86A-03DBB31B51DC}" type="slidenum">
              <a:rPr lang="fr-FR" smtClean="0"/>
              <a:t>‹N°›</a:t>
            </a:fld>
            <a:endParaRPr lang="fr-FR"/>
          </a:p>
        </p:txBody>
      </p:sp>
    </p:spTree>
    <p:extLst>
      <p:ext uri="{BB962C8B-B14F-4D97-AF65-F5344CB8AC3E}">
        <p14:creationId xmlns:p14="http://schemas.microsoft.com/office/powerpoint/2010/main" val="419798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41.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image" Target="../media/image45.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image" Target="../media/image59.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image" Target="../media/image64.tiff"/><Relationship Id="rId1" Type="http://schemas.openxmlformats.org/officeDocument/2006/relationships/slideLayout" Target="../slideLayouts/slideLayout2.xml"/><Relationship Id="rId4" Type="http://schemas.openxmlformats.org/officeDocument/2006/relationships/image" Target="../media/image66.tiff"/></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3.wdp"/><Relationship Id="rId7"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3.png"/><Relationship Id="rId5" Type="http://schemas.openxmlformats.org/officeDocument/2006/relationships/image" Target="../media/image8.jpe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image" Target="../media/image67.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0.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1.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image" Target="../media/image72.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6.tif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7.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8.jpeg"/><Relationship Id="rId7" Type="http://schemas.openxmlformats.org/officeDocument/2006/relationships/image" Target="../media/image20.jpeg"/><Relationship Id="rId2" Type="http://schemas.openxmlformats.org/officeDocument/2006/relationships/image" Target="../media/image17.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9.jpeg"/><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jpe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9.wdp"/><Relationship Id="rId11" Type="http://schemas.openxmlformats.org/officeDocument/2006/relationships/image" Target="../media/image28.png"/><Relationship Id="rId5" Type="http://schemas.openxmlformats.org/officeDocument/2006/relationships/image" Target="../media/image23.jpeg"/><Relationship Id="rId10" Type="http://schemas.openxmlformats.org/officeDocument/2006/relationships/image" Target="../media/image27.png"/><Relationship Id="rId4" Type="http://schemas.microsoft.com/office/2007/relationships/hdphoto" Target="../media/hdphoto8.wdp"/><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3FFFA354-0FA4-D04B-9D8D-1F5F70A0174D}"/>
              </a:ext>
            </a:extLst>
          </p:cNvPr>
          <p:cNvPicPr>
            <a:picLocks noChangeAspect="1"/>
          </p:cNvPicPr>
          <p:nvPr/>
        </p:nvPicPr>
        <p:blipFill rotWithShape="1">
          <a:blip r:embed="rId2"/>
          <a:srcRect b="16981"/>
          <a:stretch/>
        </p:blipFill>
        <p:spPr>
          <a:xfrm>
            <a:off x="3416060" y="2432648"/>
            <a:ext cx="8775940" cy="4425351"/>
          </a:xfrm>
          <a:prstGeom prst="rect">
            <a:avLst/>
          </a:prstGeom>
        </p:spPr>
      </p:pic>
      <p:sp>
        <p:nvSpPr>
          <p:cNvPr id="4" name="ZoneTexte 3">
            <a:extLst>
              <a:ext uri="{FF2B5EF4-FFF2-40B4-BE49-F238E27FC236}">
                <a16:creationId xmlns:a16="http://schemas.microsoft.com/office/drawing/2014/main" id="{EB0BD433-FEC0-EC40-B479-7DD1206B2F01}"/>
              </a:ext>
            </a:extLst>
          </p:cNvPr>
          <p:cNvSpPr txBox="1"/>
          <p:nvPr/>
        </p:nvSpPr>
        <p:spPr>
          <a:xfrm>
            <a:off x="64885" y="468341"/>
            <a:ext cx="5740675" cy="1446550"/>
          </a:xfrm>
          <a:prstGeom prst="rect">
            <a:avLst/>
          </a:prstGeom>
          <a:noFill/>
        </p:spPr>
        <p:txBody>
          <a:bodyPr wrap="none" rtlCol="0">
            <a:spAutoFit/>
          </a:bodyPr>
          <a:lstStyle/>
          <a:p>
            <a:pPr algn="ctr"/>
            <a:r>
              <a:rPr lang="fr-FR" sz="4400" b="1" dirty="0">
                <a:solidFill>
                  <a:srgbClr val="FF0000"/>
                </a:solidFill>
                <a:latin typeface="Comic Sans MS" panose="030F0902030302020204" pitchFamily="66" charset="0"/>
              </a:rPr>
              <a:t>Transcription et </a:t>
            </a:r>
          </a:p>
          <a:p>
            <a:pPr algn="ctr"/>
            <a:r>
              <a:rPr lang="fr-FR" sz="4400" b="1" dirty="0">
                <a:solidFill>
                  <a:srgbClr val="FF0000"/>
                </a:solidFill>
                <a:latin typeface="Comic Sans MS" panose="030F0902030302020204" pitchFamily="66" charset="0"/>
              </a:rPr>
              <a:t>maturation des ARN</a:t>
            </a:r>
          </a:p>
        </p:txBody>
      </p:sp>
    </p:spTree>
    <p:extLst>
      <p:ext uri="{BB962C8B-B14F-4D97-AF65-F5344CB8AC3E}">
        <p14:creationId xmlns:p14="http://schemas.microsoft.com/office/powerpoint/2010/main" val="1945269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18487" y="282341"/>
            <a:ext cx="7801444" cy="523220"/>
          </a:xfrm>
          <a:prstGeom prst="rect">
            <a:avLst/>
          </a:prstGeom>
        </p:spPr>
        <p:txBody>
          <a:bodyPr wrap="square">
            <a:spAutoFit/>
          </a:bodyPr>
          <a:lstStyle/>
          <a:p>
            <a:pPr marL="1371600" lvl="2" indent="-457200">
              <a:buFont typeface="Wingdings" charset="2"/>
              <a:buChar char="§"/>
            </a:pPr>
            <a:r>
              <a:rPr lang="fr-FR" sz="2800" dirty="0">
                <a:latin typeface="Comic Sans MS"/>
                <a:cs typeface="Comic Sans MS"/>
              </a:rPr>
              <a:t>Chez les eucaryotes</a:t>
            </a:r>
          </a:p>
        </p:txBody>
      </p:sp>
      <p:pic>
        <p:nvPicPr>
          <p:cNvPr id="5" name="Image 4"/>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Lst>
          </a:blip>
          <a:srcRect t="51482"/>
          <a:stretch/>
        </p:blipFill>
        <p:spPr>
          <a:xfrm>
            <a:off x="1425222" y="1834446"/>
            <a:ext cx="9242778" cy="3217333"/>
          </a:xfrm>
          <a:prstGeom prst="rect">
            <a:avLst/>
          </a:prstGeom>
        </p:spPr>
      </p:pic>
    </p:spTree>
    <p:extLst>
      <p:ext uri="{BB962C8B-B14F-4D97-AF65-F5344CB8AC3E}">
        <p14:creationId xmlns:p14="http://schemas.microsoft.com/office/powerpoint/2010/main" val="3542638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524001" y="312073"/>
            <a:ext cx="9226683" cy="1384995"/>
          </a:xfrm>
          <a:prstGeom prst="rect">
            <a:avLst/>
          </a:prstGeom>
          <a:noFill/>
        </p:spPr>
        <p:txBody>
          <a:bodyPr wrap="square" rtlCol="0">
            <a:spAutoFit/>
          </a:bodyPr>
          <a:lstStyle/>
          <a:p>
            <a:pPr marL="285750" indent="-285750" algn="ctr">
              <a:buFont typeface="Wingdings" charset="2"/>
              <a:buChar char="Ø"/>
            </a:pPr>
            <a:r>
              <a:rPr lang="fr-FR" sz="2800" dirty="0">
                <a:latin typeface="Comic Sans MS"/>
                <a:cs typeface="Comic Sans MS"/>
              </a:rPr>
              <a:t> </a:t>
            </a:r>
            <a:r>
              <a:rPr lang="fr-FR" sz="2800" dirty="0" err="1">
                <a:solidFill>
                  <a:srgbClr val="FF0000"/>
                </a:solidFill>
                <a:latin typeface="Comic Sans MS"/>
                <a:cs typeface="Comic Sans MS"/>
              </a:rPr>
              <a:t>ARNt</a:t>
            </a:r>
            <a:r>
              <a:rPr lang="fr-FR" sz="2800" dirty="0">
                <a:solidFill>
                  <a:srgbClr val="FF0000"/>
                </a:solidFill>
                <a:latin typeface="Comic Sans MS"/>
                <a:cs typeface="Comic Sans MS"/>
              </a:rPr>
              <a:t> (transfert):</a:t>
            </a:r>
            <a:r>
              <a:rPr lang="fr-FR" sz="2800" dirty="0">
                <a:latin typeface="Comic Sans MS"/>
                <a:cs typeface="Comic Sans MS"/>
              </a:rPr>
              <a:t> vecteurs qui vont transférer les acides aminées jusqu’au ribosome ou s’effectue la synthèse protéique  </a:t>
            </a:r>
          </a:p>
        </p:txBody>
      </p:sp>
      <p:pic>
        <p:nvPicPr>
          <p:cNvPr id="5" name="Image 4"/>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961444" y="1697067"/>
            <a:ext cx="7944556" cy="4963377"/>
          </a:xfrm>
          <a:prstGeom prst="rect">
            <a:avLst/>
          </a:prstGeom>
        </p:spPr>
      </p:pic>
    </p:spTree>
    <p:extLst>
      <p:ext uri="{BB962C8B-B14F-4D97-AF65-F5344CB8AC3E}">
        <p14:creationId xmlns:p14="http://schemas.microsoft.com/office/powerpoint/2010/main" val="3834234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765063" y="124478"/>
            <a:ext cx="8442281" cy="4708981"/>
          </a:xfrm>
          <a:prstGeom prst="rect">
            <a:avLst/>
          </a:prstGeom>
          <a:noFill/>
        </p:spPr>
        <p:txBody>
          <a:bodyPr wrap="square" rtlCol="0">
            <a:spAutoFit/>
          </a:bodyPr>
          <a:lstStyle/>
          <a:p>
            <a:pPr marL="285750" indent="-285750">
              <a:buFont typeface="Wingdings" charset="2"/>
              <a:buChar char="Ø"/>
            </a:pPr>
            <a:r>
              <a:rPr lang="fr-FR" sz="3600" dirty="0">
                <a:latin typeface="Comic Sans MS"/>
                <a:cs typeface="Comic Sans MS"/>
              </a:rPr>
              <a:t> </a:t>
            </a:r>
            <a:r>
              <a:rPr lang="fr-FR" sz="2400" dirty="0">
                <a:solidFill>
                  <a:srgbClr val="FF0000"/>
                </a:solidFill>
                <a:latin typeface="Comic Sans MS"/>
                <a:cs typeface="Comic Sans MS"/>
              </a:rPr>
              <a:t>ARN f: </a:t>
            </a:r>
          </a:p>
          <a:p>
            <a:pPr marL="285750" indent="-285750" algn="just">
              <a:buFont typeface="Wingdings" charset="2"/>
              <a:buChar char="Ø"/>
            </a:pPr>
            <a:endParaRPr lang="fr-FR" sz="2400" dirty="0">
              <a:solidFill>
                <a:srgbClr val="000000"/>
              </a:solidFill>
              <a:latin typeface="Comic Sans MS"/>
              <a:cs typeface="Comic Sans MS"/>
            </a:endParaRPr>
          </a:p>
          <a:p>
            <a:pPr marL="342900" indent="-342900" algn="just">
              <a:buFont typeface="Wingdings" charset="2"/>
              <a:buChar char="§"/>
            </a:pPr>
            <a:r>
              <a:rPr lang="fr-FR" sz="2400" b="1" dirty="0" err="1">
                <a:solidFill>
                  <a:srgbClr val="000000"/>
                </a:solidFill>
                <a:latin typeface="Comic Sans MS"/>
                <a:cs typeface="Comic Sans MS"/>
              </a:rPr>
              <a:t>ARNsn</a:t>
            </a:r>
            <a:r>
              <a:rPr lang="fr-FR" sz="2400" b="1" dirty="0">
                <a:solidFill>
                  <a:srgbClr val="000000"/>
                </a:solidFill>
                <a:latin typeface="Comic Sans MS"/>
                <a:cs typeface="Comic Sans MS"/>
              </a:rPr>
              <a:t> (Small </a:t>
            </a:r>
            <a:r>
              <a:rPr lang="fr-FR" sz="2400" b="1" dirty="0" err="1">
                <a:solidFill>
                  <a:srgbClr val="000000"/>
                </a:solidFill>
                <a:latin typeface="Comic Sans MS"/>
                <a:cs typeface="Comic Sans MS"/>
              </a:rPr>
              <a:t>nuclear</a:t>
            </a:r>
            <a:r>
              <a:rPr lang="fr-FR" sz="2400" b="1" dirty="0">
                <a:solidFill>
                  <a:srgbClr val="000000"/>
                </a:solidFill>
                <a:latin typeface="Comic Sans MS"/>
                <a:cs typeface="Comic Sans MS"/>
              </a:rPr>
              <a:t> RNA)</a:t>
            </a:r>
            <a:r>
              <a:rPr lang="fr-FR" sz="2400" dirty="0">
                <a:solidFill>
                  <a:srgbClr val="000000"/>
                </a:solidFill>
                <a:latin typeface="Comic Sans MS"/>
                <a:cs typeface="Comic Sans MS"/>
              </a:rPr>
              <a:t>: maturation des ARN transcrit.</a:t>
            </a:r>
          </a:p>
          <a:p>
            <a:pPr marL="342900" indent="-342900" algn="just">
              <a:buFont typeface="Wingdings" charset="2"/>
              <a:buChar char="§"/>
            </a:pPr>
            <a:r>
              <a:rPr lang="fr-FR" sz="2400" b="1" dirty="0" err="1">
                <a:solidFill>
                  <a:srgbClr val="000000"/>
                </a:solidFill>
                <a:latin typeface="Comic Sans MS"/>
                <a:cs typeface="Comic Sans MS"/>
              </a:rPr>
              <a:t>ARNmi</a:t>
            </a:r>
            <a:r>
              <a:rPr lang="fr-FR" sz="2400" b="1" dirty="0">
                <a:solidFill>
                  <a:srgbClr val="000000"/>
                </a:solidFill>
                <a:latin typeface="Comic Sans MS"/>
                <a:cs typeface="Comic Sans MS"/>
              </a:rPr>
              <a:t> (micro ARN)</a:t>
            </a:r>
            <a:r>
              <a:rPr lang="fr-FR" sz="2400" dirty="0">
                <a:solidFill>
                  <a:srgbClr val="000000"/>
                </a:solidFill>
                <a:latin typeface="Comic Sans MS"/>
                <a:cs typeface="Comic Sans MS"/>
              </a:rPr>
              <a:t>: Régulation quantité protéines produite par les gènes eucaryotes.</a:t>
            </a:r>
          </a:p>
          <a:p>
            <a:pPr algn="just"/>
            <a:endParaRPr lang="fr-FR" sz="2400" dirty="0">
              <a:solidFill>
                <a:srgbClr val="000000"/>
              </a:solidFill>
              <a:latin typeface="Comic Sans MS"/>
              <a:cs typeface="Comic Sans MS"/>
            </a:endParaRPr>
          </a:p>
          <a:p>
            <a:pPr marL="342900" indent="-342900" algn="just">
              <a:buFont typeface="Wingdings" charset="2"/>
              <a:buChar char="§"/>
            </a:pPr>
            <a:r>
              <a:rPr lang="fr-FR" sz="2400" b="1" dirty="0" err="1">
                <a:solidFill>
                  <a:srgbClr val="000000"/>
                </a:solidFill>
                <a:latin typeface="Comic Sans MS"/>
                <a:cs typeface="Comic Sans MS"/>
              </a:rPr>
              <a:t>ARNsi</a:t>
            </a:r>
            <a:r>
              <a:rPr lang="fr-FR" sz="2400" b="1" dirty="0">
                <a:solidFill>
                  <a:srgbClr val="000000"/>
                </a:solidFill>
                <a:latin typeface="Comic Sans MS"/>
                <a:cs typeface="Comic Sans MS"/>
              </a:rPr>
              <a:t> (Small </a:t>
            </a:r>
          </a:p>
          <a:p>
            <a:pPr algn="just"/>
            <a:r>
              <a:rPr lang="fr-FR" sz="2400" b="1" dirty="0" err="1">
                <a:solidFill>
                  <a:srgbClr val="000000"/>
                </a:solidFill>
                <a:latin typeface="Comic Sans MS"/>
                <a:cs typeface="Comic Sans MS"/>
              </a:rPr>
              <a:t>interference</a:t>
            </a:r>
            <a:r>
              <a:rPr lang="fr-FR" sz="2400" b="1" dirty="0">
                <a:solidFill>
                  <a:srgbClr val="000000"/>
                </a:solidFill>
                <a:latin typeface="Comic Sans MS"/>
                <a:cs typeface="Comic Sans MS"/>
              </a:rPr>
              <a:t> RNA) :</a:t>
            </a:r>
          </a:p>
          <a:p>
            <a:pPr algn="just"/>
            <a:r>
              <a:rPr lang="fr-FR" sz="2400" b="1" dirty="0">
                <a:solidFill>
                  <a:srgbClr val="000000"/>
                </a:solidFill>
                <a:latin typeface="Comic Sans MS"/>
                <a:cs typeface="Comic Sans MS"/>
              </a:rPr>
              <a:t>P</a:t>
            </a:r>
            <a:r>
              <a:rPr lang="fr-FR" sz="2400" dirty="0">
                <a:solidFill>
                  <a:srgbClr val="000000"/>
                </a:solidFill>
                <a:latin typeface="Comic Sans MS"/>
                <a:cs typeface="Comic Sans MS"/>
              </a:rPr>
              <a:t>rotection intégrité </a:t>
            </a:r>
          </a:p>
          <a:p>
            <a:pPr algn="just"/>
            <a:r>
              <a:rPr lang="fr-FR" sz="2400" dirty="0">
                <a:solidFill>
                  <a:srgbClr val="000000"/>
                </a:solidFill>
                <a:latin typeface="Comic Sans MS"/>
                <a:cs typeface="Comic Sans MS"/>
              </a:rPr>
              <a:t>des génomes plantes</a:t>
            </a:r>
          </a:p>
          <a:p>
            <a:pPr algn="just"/>
            <a:r>
              <a:rPr lang="fr-FR" sz="2400" dirty="0">
                <a:solidFill>
                  <a:srgbClr val="000000"/>
                </a:solidFill>
                <a:latin typeface="Comic Sans MS"/>
                <a:cs typeface="Comic Sans MS"/>
              </a:rPr>
              <a:t>et animaux </a:t>
            </a:r>
          </a:p>
        </p:txBody>
      </p:sp>
      <p:pic>
        <p:nvPicPr>
          <p:cNvPr id="5" name="Image 4"/>
          <p:cNvPicPr>
            <a:picLocks noChangeAspect="1"/>
          </p:cNvPicPr>
          <p:nvPr/>
        </p:nvPicPr>
        <p:blipFill>
          <a:blip r:embed="rId2" cstate="print"/>
          <a:stretch>
            <a:fillRect/>
          </a:stretch>
        </p:blipFill>
        <p:spPr>
          <a:xfrm>
            <a:off x="4915344" y="2886060"/>
            <a:ext cx="5651638" cy="3726625"/>
          </a:xfrm>
          <a:prstGeom prst="rect">
            <a:avLst/>
          </a:prstGeom>
        </p:spPr>
      </p:pic>
      <p:sp>
        <p:nvSpPr>
          <p:cNvPr id="6" name="ZoneTexte 5"/>
          <p:cNvSpPr txBox="1"/>
          <p:nvPr/>
        </p:nvSpPr>
        <p:spPr>
          <a:xfrm>
            <a:off x="5333850" y="6378193"/>
            <a:ext cx="184666"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8162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checkerboard(across)">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checkerboard(across)">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checkerboard(across)">
                                      <p:cBhvr>
                                        <p:cTn id="22" dur="500"/>
                                        <p:tgtEl>
                                          <p:spTgt spid="4">
                                            <p:txEl>
                                              <p:pRg st="5" end="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checkerboard(across)">
                                      <p:cBhvr>
                                        <p:cTn id="25" dur="500"/>
                                        <p:tgtEl>
                                          <p:spTgt spid="4">
                                            <p:txEl>
                                              <p:pRg st="6" end="6"/>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checkerboard(across)">
                                      <p:cBhvr>
                                        <p:cTn id="28" dur="500"/>
                                        <p:tgtEl>
                                          <p:spTgt spid="4">
                                            <p:txEl>
                                              <p:pRg st="7" end="7"/>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checkerboard(across)">
                                      <p:cBhvr>
                                        <p:cTn id="31" dur="500"/>
                                        <p:tgtEl>
                                          <p:spTgt spid="4">
                                            <p:txEl>
                                              <p:pRg st="8" end="8"/>
                                            </p:txEl>
                                          </p:spTgt>
                                        </p:tgtEl>
                                      </p:cBhvr>
                                    </p:animEffect>
                                  </p:childTnLst>
                                </p:cTn>
                              </p:par>
                              <p:par>
                                <p:cTn id="32" presetID="5" presetClass="entr" presetSubtype="1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checkerboard(across)">
                                      <p:cBhvr>
                                        <p:cTn id="34" dur="500"/>
                                        <p:tgtEl>
                                          <p:spTgt spid="4">
                                            <p:txEl>
                                              <p:pRg st="9" end="9"/>
                                            </p:txEl>
                                          </p:spTgt>
                                        </p:tgtEl>
                                      </p:cBhvr>
                                    </p:animEffect>
                                  </p:childTnLst>
                                </p:cTn>
                              </p:par>
                              <p:par>
                                <p:cTn id="35" presetID="5" presetClass="entr" presetSubtype="1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heckerboard(across)">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8D831A-635F-954F-8507-7CA32ACD9612}"/>
              </a:ext>
            </a:extLst>
          </p:cNvPr>
          <p:cNvSpPr/>
          <p:nvPr/>
        </p:nvSpPr>
        <p:spPr>
          <a:xfrm>
            <a:off x="195262" y="394425"/>
            <a:ext cx="11801475" cy="1569660"/>
          </a:xfrm>
          <a:prstGeom prst="rect">
            <a:avLst/>
          </a:prstGeom>
          <a:solidFill>
            <a:schemeClr val="accent4">
              <a:lumMod val="20000"/>
              <a:lumOff val="80000"/>
            </a:schemeClr>
          </a:solidFill>
        </p:spPr>
        <p:txBody>
          <a:bodyPr wrap="square">
            <a:spAutoFit/>
          </a:bodyPr>
          <a:lstStyle/>
          <a:p>
            <a:pPr algn="just"/>
            <a:r>
              <a:rPr lang="fr-FR" sz="2400" dirty="0">
                <a:effectLst/>
                <a:latin typeface="Times New Roman" panose="02020603050405020304" pitchFamily="18" charset="0"/>
                <a:cs typeface="Times New Roman" panose="02020603050405020304" pitchFamily="18" charset="0"/>
              </a:rPr>
              <a:t>Chez les procaryotes ces ARN sont synthétisées par une seule ARN polymérase. Chez les eucaryotes elles sont synthétisées par trois types de polymérases, ARN </a:t>
            </a:r>
            <a:r>
              <a:rPr lang="fr-FR" sz="2400" dirty="0" err="1">
                <a:effectLst/>
                <a:latin typeface="Times New Roman" panose="02020603050405020304" pitchFamily="18" charset="0"/>
                <a:cs typeface="Times New Roman" panose="02020603050405020304" pitchFamily="18" charset="0"/>
              </a:rPr>
              <a:t>pol</a:t>
            </a:r>
            <a:r>
              <a:rPr lang="fr-FR" sz="2400" dirty="0">
                <a:effectLst/>
                <a:latin typeface="Times New Roman" panose="02020603050405020304" pitchFamily="18" charset="0"/>
                <a:cs typeface="Times New Roman" panose="02020603050405020304" pitchFamily="18" charset="0"/>
              </a:rPr>
              <a:t> I, ARN </a:t>
            </a:r>
            <a:r>
              <a:rPr lang="fr-FR" sz="2400" dirty="0" err="1">
                <a:effectLst/>
                <a:latin typeface="Times New Roman" panose="02020603050405020304" pitchFamily="18" charset="0"/>
                <a:cs typeface="Times New Roman" panose="02020603050405020304" pitchFamily="18" charset="0"/>
              </a:rPr>
              <a:t>poI</a:t>
            </a:r>
            <a:r>
              <a:rPr lang="fr-FR" sz="2400" dirty="0">
                <a:effectLst/>
                <a:latin typeface="Times New Roman" panose="02020603050405020304" pitchFamily="18" charset="0"/>
                <a:cs typeface="Times New Roman" panose="02020603050405020304" pitchFamily="18" charset="0"/>
              </a:rPr>
              <a:t> II, et ARN </a:t>
            </a:r>
            <a:r>
              <a:rPr lang="fr-FR" sz="2400" dirty="0" err="1">
                <a:effectLst/>
                <a:latin typeface="Times New Roman" panose="02020603050405020304" pitchFamily="18" charset="0"/>
                <a:cs typeface="Times New Roman" panose="02020603050405020304" pitchFamily="18" charset="0"/>
              </a:rPr>
              <a:t>pol</a:t>
            </a:r>
            <a:r>
              <a:rPr lang="fr-FR" sz="2400" dirty="0">
                <a:effectLst/>
                <a:latin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cs typeface="Times New Roman" panose="02020603050405020304" pitchFamily="18" charset="0"/>
              </a:rPr>
              <a:t>III.La</a:t>
            </a:r>
            <a:r>
              <a:rPr lang="fr-FR" sz="2400" dirty="0">
                <a:effectLst/>
                <a:latin typeface="Times New Roman" panose="02020603050405020304" pitchFamily="18" charset="0"/>
                <a:cs typeface="Times New Roman" panose="02020603050405020304" pitchFamily="18" charset="0"/>
              </a:rPr>
              <a:t> réaction nécessite un brin d'ADN qui sert de modèle, les nucléosides trois phosphate (ATP, GTP, CTP, UTP) et Mg++.</a:t>
            </a:r>
          </a:p>
        </p:txBody>
      </p:sp>
      <p:pic>
        <p:nvPicPr>
          <p:cNvPr id="6" name="Image 5">
            <a:extLst>
              <a:ext uri="{FF2B5EF4-FFF2-40B4-BE49-F238E27FC236}">
                <a16:creationId xmlns:a16="http://schemas.microsoft.com/office/drawing/2014/main" id="{FBBAFE7F-39AC-064D-B890-341652E33941}"/>
              </a:ext>
            </a:extLst>
          </p:cNvPr>
          <p:cNvPicPr>
            <a:picLocks noChangeAspect="1"/>
          </p:cNvPicPr>
          <p:nvPr/>
        </p:nvPicPr>
        <p:blipFill>
          <a:blip r:embed="rId2"/>
          <a:stretch>
            <a:fillRect/>
          </a:stretch>
        </p:blipFill>
        <p:spPr>
          <a:xfrm>
            <a:off x="2007392" y="3767436"/>
            <a:ext cx="8177214" cy="2436813"/>
          </a:xfrm>
          <a:prstGeom prst="rect">
            <a:avLst/>
          </a:prstGeom>
        </p:spPr>
      </p:pic>
      <p:sp>
        <p:nvSpPr>
          <p:cNvPr id="7" name="ZoneTexte 6">
            <a:extLst>
              <a:ext uri="{FF2B5EF4-FFF2-40B4-BE49-F238E27FC236}">
                <a16:creationId xmlns:a16="http://schemas.microsoft.com/office/drawing/2014/main" id="{D12341F8-C332-BC46-9989-5AB116FFC501}"/>
              </a:ext>
            </a:extLst>
          </p:cNvPr>
          <p:cNvSpPr txBox="1"/>
          <p:nvPr/>
        </p:nvSpPr>
        <p:spPr>
          <a:xfrm>
            <a:off x="1861660" y="2628900"/>
            <a:ext cx="8765541" cy="461665"/>
          </a:xfrm>
          <a:prstGeom prst="rect">
            <a:avLst/>
          </a:prstGeom>
          <a:noFill/>
        </p:spPr>
        <p:txBody>
          <a:bodyPr wrap="none" rtlCol="0">
            <a:spAutoFit/>
          </a:bodyPr>
          <a:lstStyle/>
          <a:p>
            <a:r>
              <a:rPr lang="fr-FR" sz="2400" b="1" u="sng" dirty="0">
                <a:solidFill>
                  <a:srgbClr val="FF0000"/>
                </a:solidFill>
                <a:latin typeface="Comic Sans MS" panose="030F0902030302020204" pitchFamily="66" charset="0"/>
              </a:rPr>
              <a:t>Tableau:</a:t>
            </a:r>
            <a:r>
              <a:rPr lang="fr-FR" sz="2400" b="1" dirty="0">
                <a:solidFill>
                  <a:srgbClr val="FF0000"/>
                </a:solidFill>
                <a:latin typeface="Comic Sans MS" panose="030F0902030302020204" pitchFamily="66" charset="0"/>
              </a:rPr>
              <a:t> </a:t>
            </a:r>
            <a:r>
              <a:rPr lang="fr-FR" sz="2400" dirty="0">
                <a:solidFill>
                  <a:srgbClr val="FF0000"/>
                </a:solidFill>
                <a:latin typeface="Comic Sans MS" panose="030F0902030302020204" pitchFamily="66" charset="0"/>
              </a:rPr>
              <a:t>Les ARN polymérases chez les cellules eucaryotes</a:t>
            </a:r>
          </a:p>
        </p:txBody>
      </p:sp>
    </p:spTree>
    <p:extLst>
      <p:ext uri="{BB962C8B-B14F-4D97-AF65-F5344CB8AC3E}">
        <p14:creationId xmlns:p14="http://schemas.microsoft.com/office/powerpoint/2010/main" val="1667176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5737412" y="1710764"/>
            <a:ext cx="4930588" cy="3802529"/>
          </a:xfrm>
          <a:prstGeom prst="rect">
            <a:avLst/>
          </a:prstGeom>
        </p:spPr>
      </p:pic>
      <p:sp>
        <p:nvSpPr>
          <p:cNvPr id="5" name="Rectangle 4"/>
          <p:cNvSpPr/>
          <p:nvPr/>
        </p:nvSpPr>
        <p:spPr>
          <a:xfrm>
            <a:off x="1673412" y="1608198"/>
            <a:ext cx="4064000" cy="3970318"/>
          </a:xfrm>
          <a:prstGeom prst="rect">
            <a:avLst/>
          </a:prstGeom>
        </p:spPr>
        <p:txBody>
          <a:bodyPr wrap="square">
            <a:spAutoFit/>
          </a:bodyPr>
          <a:lstStyle/>
          <a:p>
            <a:pPr algn="just"/>
            <a:r>
              <a:rPr lang="en-US" b="1" dirty="0">
                <a:solidFill>
                  <a:srgbClr val="FF0000"/>
                </a:solidFill>
                <a:latin typeface="Comic Sans MS"/>
                <a:cs typeface="Comic Sans MS"/>
              </a:rPr>
              <a:t>Under the electron microscope, DNA molecules undergoing transcription exhibit Christmas-tree-like structures</a:t>
            </a:r>
            <a:r>
              <a:rPr lang="en-US" b="1" dirty="0">
                <a:latin typeface="Comic Sans MS"/>
                <a:cs typeface="Comic Sans MS"/>
              </a:rPr>
              <a:t>. </a:t>
            </a:r>
            <a:r>
              <a:rPr lang="en-US" dirty="0">
                <a:latin typeface="Comic Sans MS"/>
                <a:cs typeface="Comic Sans MS"/>
              </a:rPr>
              <a:t>The trunk of each “Christmas tree” (a transcription unit) represents a DNA molecule; the tree branches (granular strings attached to the DNA) are RNA molecules that have been transcribed from the DNA. As the transcription apparatus moves down the DNA, transcribing more of the template, the RNA molecules become longer and longer.</a:t>
            </a:r>
            <a:endParaRPr lang="fr-FR" dirty="0">
              <a:latin typeface="Comic Sans MS"/>
              <a:cs typeface="Comic Sans MS"/>
            </a:endParaRPr>
          </a:p>
        </p:txBody>
      </p:sp>
    </p:spTree>
    <p:extLst>
      <p:ext uri="{BB962C8B-B14F-4D97-AF65-F5344CB8AC3E}">
        <p14:creationId xmlns:p14="http://schemas.microsoft.com/office/powerpoint/2010/main" val="309180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dissolv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9331" y="537243"/>
            <a:ext cx="8413418" cy="1169551"/>
          </a:xfrm>
          <a:prstGeom prst="rect">
            <a:avLst/>
          </a:prstGeom>
        </p:spPr>
        <p:txBody>
          <a:bodyPr wrap="square">
            <a:spAutoFit/>
          </a:bodyPr>
          <a:lstStyle/>
          <a:p>
            <a:pPr algn="just">
              <a:lnSpc>
                <a:spcPct val="150000"/>
              </a:lnSpc>
            </a:pPr>
            <a:r>
              <a:rPr lang="fr-FR" sz="2400" dirty="0">
                <a:solidFill>
                  <a:srgbClr val="0000FF"/>
                </a:solidFill>
                <a:latin typeface="Comic Sans MS"/>
                <a:cs typeface="Comic Sans MS"/>
              </a:rPr>
              <a:t>Absorption : </a:t>
            </a:r>
            <a:r>
              <a:rPr lang="fr-FR" sz="2400" dirty="0">
                <a:latin typeface="Comic Sans MS"/>
                <a:cs typeface="Comic Sans MS"/>
              </a:rPr>
              <a:t>les bases A, G, C, U ont une absorption maximale à ≈ 260 nm</a:t>
            </a:r>
          </a:p>
        </p:txBody>
      </p:sp>
      <p:pic>
        <p:nvPicPr>
          <p:cNvPr id="5" name="Image 4"/>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562100" y="2093115"/>
            <a:ext cx="9055100" cy="4114800"/>
          </a:xfrm>
          <a:prstGeom prst="rect">
            <a:avLst/>
          </a:prstGeom>
        </p:spPr>
      </p:pic>
      <p:pic>
        <p:nvPicPr>
          <p:cNvPr id="6" name="Image 5"/>
          <p:cNvPicPr>
            <a:picLocks noChangeAspect="1"/>
          </p:cNvPicPr>
          <p:nvPr/>
        </p:nvPicPr>
        <p:blipFill>
          <a:blip r:embed="rId4" cstate="print"/>
          <a:stretch>
            <a:fillRect/>
          </a:stretch>
        </p:blipFill>
        <p:spPr>
          <a:xfrm>
            <a:off x="1803400" y="533400"/>
            <a:ext cx="8585200" cy="5791200"/>
          </a:xfrm>
          <a:prstGeom prst="rect">
            <a:avLst/>
          </a:prstGeom>
        </p:spPr>
      </p:pic>
    </p:spTree>
    <p:extLst>
      <p:ext uri="{BB962C8B-B14F-4D97-AF65-F5344CB8AC3E}">
        <p14:creationId xmlns:p14="http://schemas.microsoft.com/office/powerpoint/2010/main" val="299823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252780"/>
            <a:ext cx="9144000" cy="461665"/>
          </a:xfrm>
          <a:prstGeom prst="rect">
            <a:avLst/>
          </a:prstGeom>
        </p:spPr>
        <p:txBody>
          <a:bodyPr wrap="square">
            <a:spAutoFit/>
          </a:bodyPr>
          <a:lstStyle/>
          <a:p>
            <a:r>
              <a:rPr lang="fr-FR" sz="2400" u="sng" dirty="0">
                <a:solidFill>
                  <a:srgbClr val="FF0000"/>
                </a:solidFill>
                <a:latin typeface="Comic Sans MS"/>
                <a:cs typeface="Comic Sans MS"/>
              </a:rPr>
              <a:t>CARACTÉRISTIQUES GÉNÉRALES DE LA TRANSCRIPTION</a:t>
            </a:r>
          </a:p>
        </p:txBody>
      </p:sp>
      <p:sp>
        <p:nvSpPr>
          <p:cNvPr id="5" name="Rectangle 4"/>
          <p:cNvSpPr/>
          <p:nvPr/>
        </p:nvSpPr>
        <p:spPr>
          <a:xfrm>
            <a:off x="2039055" y="1499942"/>
            <a:ext cx="8113890" cy="1913344"/>
          </a:xfrm>
          <a:prstGeom prst="rect">
            <a:avLst/>
          </a:prstGeom>
        </p:spPr>
        <p:txBody>
          <a:bodyPr wrap="square">
            <a:spAutoFit/>
          </a:bodyPr>
          <a:lstStyle/>
          <a:p>
            <a:pPr>
              <a:lnSpc>
                <a:spcPct val="150000"/>
              </a:lnSpc>
            </a:pPr>
            <a:r>
              <a:rPr lang="fr-FR" sz="2000" dirty="0">
                <a:latin typeface="Comic Sans MS"/>
                <a:cs typeface="Comic Sans MS"/>
              </a:rPr>
              <a:t>La synthèse d’un ARNm à partir d’ADN s’effectue toujours:</a:t>
            </a:r>
          </a:p>
          <a:p>
            <a:pPr>
              <a:lnSpc>
                <a:spcPct val="150000"/>
              </a:lnSpc>
            </a:pPr>
            <a:r>
              <a:rPr lang="fr-FR" sz="2000" dirty="0">
                <a:latin typeface="Comic Sans MS"/>
                <a:cs typeface="Comic Sans MS"/>
              </a:rPr>
              <a:t>- Dans le sens 5’………..3’.</a:t>
            </a:r>
          </a:p>
          <a:p>
            <a:pPr>
              <a:lnSpc>
                <a:spcPct val="150000"/>
              </a:lnSpc>
            </a:pPr>
            <a:r>
              <a:rPr lang="fr-FR" sz="2000" dirty="0">
                <a:latin typeface="Comic Sans MS"/>
                <a:cs typeface="Comic Sans MS"/>
              </a:rPr>
              <a:t>- De manière antiparallèle par rapport à la portion d’ADN copiée.</a:t>
            </a:r>
          </a:p>
          <a:p>
            <a:pPr>
              <a:lnSpc>
                <a:spcPct val="150000"/>
              </a:lnSpc>
            </a:pPr>
            <a:r>
              <a:rPr lang="fr-FR" sz="2000" dirty="0">
                <a:latin typeface="Comic Sans MS"/>
                <a:cs typeface="Comic Sans MS"/>
              </a:rPr>
              <a:t>- De façon complémentaire (appariements G et C et A et U).</a:t>
            </a:r>
          </a:p>
        </p:txBody>
      </p:sp>
      <p:sp>
        <p:nvSpPr>
          <p:cNvPr id="6" name="Rectangle 5"/>
          <p:cNvSpPr/>
          <p:nvPr/>
        </p:nvSpPr>
        <p:spPr>
          <a:xfrm>
            <a:off x="66134" y="822784"/>
            <a:ext cx="2915732" cy="461665"/>
          </a:xfrm>
          <a:prstGeom prst="rect">
            <a:avLst/>
          </a:prstGeom>
        </p:spPr>
        <p:txBody>
          <a:bodyPr wrap="none">
            <a:spAutoFit/>
          </a:bodyPr>
          <a:lstStyle/>
          <a:p>
            <a:r>
              <a:rPr lang="fr-FR" sz="2400" u="sng" dirty="0">
                <a:solidFill>
                  <a:srgbClr val="FF0000"/>
                </a:solidFill>
                <a:latin typeface="Comic Sans MS"/>
                <a:cs typeface="Comic Sans MS"/>
              </a:rPr>
              <a:t>Les règles de base.</a:t>
            </a:r>
          </a:p>
        </p:txBody>
      </p:sp>
      <p:pic>
        <p:nvPicPr>
          <p:cNvPr id="7" name="Image 6"/>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Lst>
          </a:blip>
          <a:srcRect b="22348"/>
          <a:stretch/>
        </p:blipFill>
        <p:spPr>
          <a:xfrm>
            <a:off x="1524000" y="3556000"/>
            <a:ext cx="9144000" cy="3048000"/>
          </a:xfrm>
          <a:prstGeom prst="rect">
            <a:avLst/>
          </a:prstGeom>
        </p:spPr>
      </p:pic>
    </p:spTree>
    <p:extLst>
      <p:ext uri="{BB962C8B-B14F-4D97-AF65-F5344CB8AC3E}">
        <p14:creationId xmlns:p14="http://schemas.microsoft.com/office/powerpoint/2010/main" val="356235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1693C3-FDF6-9D49-AA09-BB8C533DA69B}"/>
              </a:ext>
            </a:extLst>
          </p:cNvPr>
          <p:cNvSpPr/>
          <p:nvPr/>
        </p:nvSpPr>
        <p:spPr>
          <a:xfrm>
            <a:off x="121784" y="141417"/>
            <a:ext cx="5521779" cy="4524315"/>
          </a:xfrm>
          <a:prstGeom prst="rect">
            <a:avLst/>
          </a:prstGeom>
        </p:spPr>
        <p:txBody>
          <a:bodyPr wrap="square">
            <a:spAutoFit/>
          </a:bodyPr>
          <a:lstStyle/>
          <a:p>
            <a:r>
              <a:rPr lang="fr-FR" sz="2200" u="sng" dirty="0">
                <a:solidFill>
                  <a:srgbClr val="FF0000"/>
                </a:solidFill>
                <a:effectLst/>
                <a:latin typeface="Comic Sans MS" panose="030F0902030302020204" pitchFamily="66" charset="0"/>
              </a:rPr>
              <a:t>1- Quelques définitions</a:t>
            </a:r>
          </a:p>
          <a:p>
            <a:pPr algn="ctr"/>
            <a:endParaRPr lang="fr-FR" sz="2200" dirty="0">
              <a:effectLst/>
              <a:latin typeface="Comic Sans MS" panose="030F0902030302020204" pitchFamily="66" charset="0"/>
            </a:endParaRPr>
          </a:p>
          <a:p>
            <a:pPr algn="just"/>
            <a:r>
              <a:rPr lang="fr-FR" sz="2200" dirty="0">
                <a:effectLst/>
                <a:latin typeface="Comic Sans MS" panose="030F0902030302020204" pitchFamily="66" charset="0"/>
              </a:rPr>
              <a:t>-Gène: Séquence d’ADN contenant l’information nécessaire pour la synthèse d’un ARN codant ou non codant.</a:t>
            </a:r>
          </a:p>
          <a:p>
            <a:pPr algn="just"/>
            <a:endParaRPr lang="fr-FR" sz="2200" dirty="0">
              <a:effectLst/>
              <a:latin typeface="Comic Sans MS" panose="030F0902030302020204" pitchFamily="66" charset="0"/>
            </a:endParaRPr>
          </a:p>
          <a:p>
            <a:pPr algn="just"/>
            <a:r>
              <a:rPr lang="fr-FR" sz="2200" dirty="0">
                <a:effectLst/>
                <a:latin typeface="Comic Sans MS" panose="030F0902030302020204" pitchFamily="66" charset="0"/>
              </a:rPr>
              <a:t>-Transcription: Copie d’un des 2 brins d’ADN sous la forme d’un brin d’ARN complémentaire, par une enzyme appelée ARN polymérase.</a:t>
            </a:r>
          </a:p>
          <a:p>
            <a:pPr algn="just"/>
            <a:endParaRPr lang="fr-FR" sz="2200" dirty="0">
              <a:effectLst/>
              <a:latin typeface="Comic Sans MS" panose="030F0902030302020204" pitchFamily="66" charset="0"/>
            </a:endParaRPr>
          </a:p>
          <a:p>
            <a:pPr algn="just"/>
            <a:r>
              <a:rPr lang="fr-FR" sz="2200" dirty="0">
                <a:effectLst/>
                <a:latin typeface="Comic Sans MS" panose="030F0902030302020204" pitchFamily="66" charset="0"/>
              </a:rPr>
              <a:t>- Site d’initiation de la transcription: 1er nucléotide transcrit en ARN (+1)</a:t>
            </a:r>
          </a:p>
        </p:txBody>
      </p:sp>
      <p:pic>
        <p:nvPicPr>
          <p:cNvPr id="5" name="Image 4">
            <a:extLst>
              <a:ext uri="{FF2B5EF4-FFF2-40B4-BE49-F238E27FC236}">
                <a16:creationId xmlns:a16="http://schemas.microsoft.com/office/drawing/2014/main" id="{6DCDB322-DE6F-A746-A1FB-14969D9633EF}"/>
              </a:ext>
            </a:extLst>
          </p:cNvPr>
          <p:cNvPicPr>
            <a:picLocks noChangeAspect="1"/>
          </p:cNvPicPr>
          <p:nvPr/>
        </p:nvPicPr>
        <p:blipFill rotWithShape="1">
          <a:blip r:embed="rId2"/>
          <a:srcRect t="14943"/>
          <a:stretch/>
        </p:blipFill>
        <p:spPr>
          <a:xfrm>
            <a:off x="6096000" y="285750"/>
            <a:ext cx="5974216" cy="3143250"/>
          </a:xfrm>
          <a:prstGeom prst="rect">
            <a:avLst/>
          </a:prstGeom>
        </p:spPr>
      </p:pic>
      <p:pic>
        <p:nvPicPr>
          <p:cNvPr id="6" name="Image 5">
            <a:extLst>
              <a:ext uri="{FF2B5EF4-FFF2-40B4-BE49-F238E27FC236}">
                <a16:creationId xmlns:a16="http://schemas.microsoft.com/office/drawing/2014/main" id="{EED20AB9-4379-004D-9156-DFCE6D2D21C6}"/>
              </a:ext>
            </a:extLst>
          </p:cNvPr>
          <p:cNvPicPr>
            <a:picLocks noChangeAspect="1"/>
          </p:cNvPicPr>
          <p:nvPr/>
        </p:nvPicPr>
        <p:blipFill>
          <a:blip r:embed="rId3"/>
          <a:stretch>
            <a:fillRect/>
          </a:stretch>
        </p:blipFill>
        <p:spPr>
          <a:xfrm>
            <a:off x="4772025" y="4826000"/>
            <a:ext cx="7298191" cy="2032000"/>
          </a:xfrm>
          <a:prstGeom prst="rect">
            <a:avLst/>
          </a:prstGeom>
        </p:spPr>
      </p:pic>
    </p:spTree>
    <p:extLst>
      <p:ext uri="{BB962C8B-B14F-4D97-AF65-F5344CB8AC3E}">
        <p14:creationId xmlns:p14="http://schemas.microsoft.com/office/powerpoint/2010/main" val="3866940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FDBDB67B-8148-E74E-A64A-E3ED2E62728B}"/>
              </a:ext>
            </a:extLst>
          </p:cNvPr>
          <p:cNvPicPr>
            <a:picLocks noChangeAspect="1" noChangeArrowheads="1"/>
          </p:cNvPicPr>
          <p:nvPr/>
        </p:nvPicPr>
        <p:blipFill>
          <a:blip r:embed="rId2" cstate="print">
            <a:lum bright="-10000" contrast="20000"/>
          </a:blip>
          <a:srcRect l="37463"/>
          <a:stretch>
            <a:fillRect/>
          </a:stretch>
        </p:blipFill>
        <p:spPr bwMode="auto">
          <a:xfrm>
            <a:off x="389845" y="424597"/>
            <a:ext cx="7028598" cy="2402005"/>
          </a:xfrm>
          <a:prstGeom prst="rect">
            <a:avLst/>
          </a:prstGeom>
          <a:noFill/>
          <a:ln w="9525">
            <a:solidFill>
              <a:schemeClr val="tx1"/>
            </a:solidFill>
            <a:miter lim="800000"/>
            <a:headEnd/>
            <a:tailEnd/>
          </a:ln>
        </p:spPr>
      </p:pic>
      <p:sp>
        <p:nvSpPr>
          <p:cNvPr id="7" name="ZoneTexte 6">
            <a:extLst>
              <a:ext uri="{FF2B5EF4-FFF2-40B4-BE49-F238E27FC236}">
                <a16:creationId xmlns:a16="http://schemas.microsoft.com/office/drawing/2014/main" id="{2FA408E6-B8B1-5A43-9CC3-6E5D4B65FB8A}"/>
              </a:ext>
            </a:extLst>
          </p:cNvPr>
          <p:cNvSpPr txBox="1"/>
          <p:nvPr/>
        </p:nvSpPr>
        <p:spPr>
          <a:xfrm>
            <a:off x="7705271" y="748437"/>
            <a:ext cx="3972131" cy="1754326"/>
          </a:xfrm>
          <a:prstGeom prst="rect">
            <a:avLst/>
          </a:prstGeom>
          <a:solidFill>
            <a:schemeClr val="accent2">
              <a:lumMod val="20000"/>
              <a:lumOff val="80000"/>
            </a:schemeClr>
          </a:solidFill>
        </p:spPr>
        <p:txBody>
          <a:bodyPr wrap="square" rtlCol="0">
            <a:spAutoFit/>
          </a:bodyPr>
          <a:lstStyle/>
          <a:p>
            <a:pPr algn="just"/>
            <a:r>
              <a:rPr lang="fr-FR" dirty="0">
                <a:latin typeface="Comic Sans MS" panose="030F0902030302020204" pitchFamily="66" charset="0"/>
              </a:rPr>
              <a:t>L’unité de transcription est un segment d’ADN qui code une molécule d’ARN, elle comprend trois régions importantes: un promoteur, une séquence codante et un terminateur </a:t>
            </a:r>
          </a:p>
        </p:txBody>
      </p:sp>
      <p:sp>
        <p:nvSpPr>
          <p:cNvPr id="9" name="ZoneTexte 8">
            <a:extLst>
              <a:ext uri="{FF2B5EF4-FFF2-40B4-BE49-F238E27FC236}">
                <a16:creationId xmlns:a16="http://schemas.microsoft.com/office/drawing/2014/main" id="{D22C5F4D-351D-2249-814D-EF480FC375BE}"/>
              </a:ext>
            </a:extLst>
          </p:cNvPr>
          <p:cNvSpPr txBox="1"/>
          <p:nvPr/>
        </p:nvSpPr>
        <p:spPr>
          <a:xfrm>
            <a:off x="6804080" y="3428999"/>
            <a:ext cx="3453267" cy="3139321"/>
          </a:xfrm>
          <a:prstGeom prst="rect">
            <a:avLst/>
          </a:prstGeom>
          <a:solidFill>
            <a:schemeClr val="accent4">
              <a:lumMod val="20000"/>
              <a:lumOff val="80000"/>
            </a:schemeClr>
          </a:solidFill>
        </p:spPr>
        <p:txBody>
          <a:bodyPr wrap="square" rtlCol="0">
            <a:spAutoFit/>
          </a:bodyPr>
          <a:lstStyle/>
          <a:p>
            <a:pPr algn="ctr"/>
            <a:r>
              <a:rPr lang="fr-FR" dirty="0">
                <a:latin typeface="Comic Sans MS" panose="030F0902030302020204" pitchFamily="66" charset="0"/>
                <a:cs typeface="Times New Roman" panose="02020603050405020304" pitchFamily="18" charset="0"/>
              </a:rPr>
              <a:t>Le promoteur est une séquence d’ADN que l’ARN polymérase reconnait  et a laquelle elle se lie. Cette séquence indique indique le sens de transcription, le site d’initiation de la transcription ainsi que le premier nucléotide qui sera transcrit en ARN (le promoteur n’est pas le transcrit)</a:t>
            </a:r>
          </a:p>
        </p:txBody>
      </p:sp>
      <p:sp>
        <p:nvSpPr>
          <p:cNvPr id="10" name="ZoneTexte 9">
            <a:extLst>
              <a:ext uri="{FF2B5EF4-FFF2-40B4-BE49-F238E27FC236}">
                <a16:creationId xmlns:a16="http://schemas.microsoft.com/office/drawing/2014/main" id="{A43FCAC8-98FE-7D47-B52A-64DE6533BD6A}"/>
              </a:ext>
            </a:extLst>
          </p:cNvPr>
          <p:cNvSpPr txBox="1"/>
          <p:nvPr/>
        </p:nvSpPr>
        <p:spPr>
          <a:xfrm>
            <a:off x="1716302" y="3429000"/>
            <a:ext cx="3453267" cy="3139321"/>
          </a:xfrm>
          <a:prstGeom prst="rect">
            <a:avLst/>
          </a:prstGeom>
          <a:solidFill>
            <a:schemeClr val="accent6">
              <a:lumMod val="20000"/>
              <a:lumOff val="80000"/>
            </a:schemeClr>
          </a:solidFill>
        </p:spPr>
        <p:txBody>
          <a:bodyPr wrap="square" rtlCol="0">
            <a:spAutoFit/>
          </a:bodyPr>
          <a:lstStyle/>
          <a:p>
            <a:pPr algn="ctr"/>
            <a:r>
              <a:rPr lang="fr-FR" dirty="0">
                <a:latin typeface="Comic Sans MS" panose="030F0902030302020204" pitchFamily="66" charset="0"/>
                <a:cs typeface="Times New Roman" panose="02020603050405020304" pitchFamily="18" charset="0"/>
              </a:rPr>
              <a:t>La région codante ou bien la région codant l’ARN la séquence d’ADN est transcrite en molécule d’ARN. </a:t>
            </a:r>
          </a:p>
          <a:p>
            <a:pPr algn="ctr"/>
            <a:endParaRPr lang="fr-FR" dirty="0">
              <a:latin typeface="Comic Sans MS" panose="030F0902030302020204" pitchFamily="66" charset="0"/>
              <a:cs typeface="Times New Roman" panose="02020603050405020304" pitchFamily="18" charset="0"/>
            </a:endParaRPr>
          </a:p>
          <a:p>
            <a:pPr algn="ctr"/>
            <a:r>
              <a:rPr lang="fr-FR" dirty="0">
                <a:latin typeface="Comic Sans MS" panose="030F0902030302020204" pitchFamily="66" charset="0"/>
                <a:cs typeface="Times New Roman" panose="02020603050405020304" pitchFamily="18" charset="0"/>
              </a:rPr>
              <a:t>Terminateur une séquence nucléotidique qui signale l’</a:t>
            </a:r>
            <a:r>
              <a:rPr lang="fr-FR" dirty="0" err="1">
                <a:latin typeface="Comic Sans MS" panose="030F0902030302020204" pitchFamily="66" charset="0"/>
                <a:cs typeface="Times New Roman" panose="02020603050405020304" pitchFamily="18" charset="0"/>
              </a:rPr>
              <a:t>arret</a:t>
            </a:r>
            <a:r>
              <a:rPr lang="fr-FR" dirty="0">
                <a:latin typeface="Comic Sans MS" panose="030F0902030302020204" pitchFamily="66" charset="0"/>
                <a:cs typeface="Times New Roman" panose="02020603050405020304" pitchFamily="18" charset="0"/>
              </a:rPr>
              <a:t> de la transcription la transcription s’</a:t>
            </a:r>
            <a:r>
              <a:rPr lang="fr-FR" dirty="0" err="1">
                <a:latin typeface="Comic Sans MS" panose="030F0902030302020204" pitchFamily="66" charset="0"/>
                <a:cs typeface="Times New Roman" panose="02020603050405020304" pitchFamily="18" charset="0"/>
              </a:rPr>
              <a:t>arrete</a:t>
            </a:r>
            <a:r>
              <a:rPr lang="fr-FR" dirty="0">
                <a:latin typeface="Comic Sans MS" panose="030F0902030302020204" pitchFamily="66" charset="0"/>
                <a:cs typeface="Times New Roman" panose="02020603050405020304" pitchFamily="18" charset="0"/>
              </a:rPr>
              <a:t> qu’</a:t>
            </a:r>
            <a:r>
              <a:rPr lang="fr-FR" dirty="0" err="1">
                <a:latin typeface="Comic Sans MS" panose="030F0902030302020204" pitchFamily="66" charset="0"/>
                <a:cs typeface="Times New Roman" panose="02020603050405020304" pitchFamily="18" charset="0"/>
              </a:rPr>
              <a:t>aprés</a:t>
            </a:r>
            <a:r>
              <a:rPr lang="fr-FR" dirty="0">
                <a:latin typeface="Comic Sans MS" panose="030F0902030302020204" pitchFamily="66" charset="0"/>
                <a:cs typeface="Times New Roman" panose="02020603050405020304" pitchFamily="18" charset="0"/>
              </a:rPr>
              <a:t> que le terminateur ait été transcrit </a:t>
            </a:r>
          </a:p>
        </p:txBody>
      </p:sp>
    </p:spTree>
    <p:extLst>
      <p:ext uri="{BB962C8B-B14F-4D97-AF65-F5344CB8AC3E}">
        <p14:creationId xmlns:p14="http://schemas.microsoft.com/office/powerpoint/2010/main" val="3877933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80DF646-B0F7-2840-B480-5E18AC5A7D99}"/>
              </a:ext>
            </a:extLst>
          </p:cNvPr>
          <p:cNvPicPr>
            <a:picLocks noChangeAspect="1"/>
          </p:cNvPicPr>
          <p:nvPr/>
        </p:nvPicPr>
        <p:blipFill>
          <a:blip r:embed="rId2"/>
          <a:stretch>
            <a:fillRect/>
          </a:stretch>
        </p:blipFill>
        <p:spPr>
          <a:xfrm>
            <a:off x="1843088" y="2457449"/>
            <a:ext cx="7789862" cy="3546475"/>
          </a:xfrm>
          <a:prstGeom prst="rect">
            <a:avLst/>
          </a:prstGeom>
        </p:spPr>
      </p:pic>
      <p:pic>
        <p:nvPicPr>
          <p:cNvPr id="5" name="Image 4">
            <a:extLst>
              <a:ext uri="{FF2B5EF4-FFF2-40B4-BE49-F238E27FC236}">
                <a16:creationId xmlns:a16="http://schemas.microsoft.com/office/drawing/2014/main" id="{199C0157-4B7A-124F-A0AE-353AC0FF9BD8}"/>
              </a:ext>
            </a:extLst>
          </p:cNvPr>
          <p:cNvPicPr>
            <a:picLocks noChangeAspect="1"/>
          </p:cNvPicPr>
          <p:nvPr/>
        </p:nvPicPr>
        <p:blipFill>
          <a:blip r:embed="rId3"/>
          <a:stretch>
            <a:fillRect/>
          </a:stretch>
        </p:blipFill>
        <p:spPr>
          <a:xfrm>
            <a:off x="314325" y="1111251"/>
            <a:ext cx="10172700" cy="1193800"/>
          </a:xfrm>
          <a:prstGeom prst="rect">
            <a:avLst/>
          </a:prstGeom>
        </p:spPr>
      </p:pic>
      <p:sp>
        <p:nvSpPr>
          <p:cNvPr id="6" name="Rectangle 5">
            <a:extLst>
              <a:ext uri="{FF2B5EF4-FFF2-40B4-BE49-F238E27FC236}">
                <a16:creationId xmlns:a16="http://schemas.microsoft.com/office/drawing/2014/main" id="{A5478D36-04B1-E246-97DC-A1A110B0B662}"/>
              </a:ext>
            </a:extLst>
          </p:cNvPr>
          <p:cNvSpPr/>
          <p:nvPr/>
        </p:nvSpPr>
        <p:spPr>
          <a:xfrm>
            <a:off x="378619" y="110036"/>
            <a:ext cx="11434762" cy="769441"/>
          </a:xfrm>
          <a:prstGeom prst="rect">
            <a:avLst/>
          </a:prstGeom>
        </p:spPr>
        <p:txBody>
          <a:bodyPr wrap="square">
            <a:spAutoFit/>
          </a:bodyPr>
          <a:lstStyle/>
          <a:p>
            <a:pPr algn="ctr"/>
            <a:r>
              <a:rPr lang="fr-FR" sz="4400" b="1" u="sng" dirty="0">
                <a:solidFill>
                  <a:srgbClr val="FF0000"/>
                </a:solidFill>
                <a:effectLst/>
                <a:latin typeface="Comic Sans MS" panose="030F0902030302020204" pitchFamily="66" charset="0"/>
              </a:rPr>
              <a:t>Structure Générale d’un Gène</a:t>
            </a:r>
            <a:endParaRPr lang="fr-FR" sz="4400" u="sng" dirty="0">
              <a:solidFill>
                <a:srgbClr val="FF0000"/>
              </a:solidFill>
              <a:effectLst/>
              <a:latin typeface="Comic Sans MS" panose="030F0902030302020204" pitchFamily="66" charset="0"/>
            </a:endParaRPr>
          </a:p>
        </p:txBody>
      </p:sp>
    </p:spTree>
    <p:extLst>
      <p:ext uri="{BB962C8B-B14F-4D97-AF65-F5344CB8AC3E}">
        <p14:creationId xmlns:p14="http://schemas.microsoft.com/office/powerpoint/2010/main" val="4155457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086819" y="102076"/>
            <a:ext cx="7605268" cy="523220"/>
          </a:xfrm>
          <a:prstGeom prst="rect">
            <a:avLst/>
          </a:prstGeom>
          <a:noFill/>
        </p:spPr>
        <p:txBody>
          <a:bodyPr wrap="square" rtlCol="0">
            <a:spAutoFit/>
          </a:bodyPr>
          <a:lstStyle/>
          <a:p>
            <a:pPr algn="ctr"/>
            <a:r>
              <a:rPr lang="fr-FR" sz="2800" u="sng" dirty="0">
                <a:solidFill>
                  <a:srgbClr val="FF0000"/>
                </a:solidFill>
                <a:latin typeface="Comic Sans MS"/>
                <a:cs typeface="Comic Sans MS"/>
              </a:rPr>
              <a:t>Les acides ribonucléiques (ARN ou RNA)</a:t>
            </a:r>
          </a:p>
        </p:txBody>
      </p:sp>
      <p:pic>
        <p:nvPicPr>
          <p:cNvPr id="6" name="Image 5"/>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Lst>
          </a:blip>
          <a:srcRect r="52444" b="6355"/>
          <a:stretch/>
        </p:blipFill>
        <p:spPr>
          <a:xfrm>
            <a:off x="1555745" y="1540049"/>
            <a:ext cx="3856551" cy="5280685"/>
          </a:xfrm>
          <a:prstGeom prst="rect">
            <a:avLst/>
          </a:prstGeom>
        </p:spPr>
      </p:pic>
      <p:sp>
        <p:nvSpPr>
          <p:cNvPr id="7" name="ZoneTexte 6"/>
          <p:cNvSpPr txBox="1"/>
          <p:nvPr/>
        </p:nvSpPr>
        <p:spPr>
          <a:xfrm>
            <a:off x="5547921" y="1946821"/>
            <a:ext cx="4500333" cy="369332"/>
          </a:xfrm>
          <a:prstGeom prst="rect">
            <a:avLst/>
          </a:prstGeom>
          <a:noFill/>
        </p:spPr>
        <p:txBody>
          <a:bodyPr wrap="square" rtlCol="0">
            <a:spAutoFit/>
          </a:bodyPr>
          <a:lstStyle/>
          <a:p>
            <a:pPr marL="285750" indent="-285750">
              <a:buFont typeface="Wingdings" charset="2"/>
              <a:buChar char="Ø"/>
            </a:pPr>
            <a:r>
              <a:rPr lang="fr-FR" dirty="0">
                <a:latin typeface="Comic Sans MS"/>
                <a:cs typeface="Comic Sans MS"/>
              </a:rPr>
              <a:t>Polymère linéaire de </a:t>
            </a:r>
            <a:r>
              <a:rPr lang="fr-FR" b="1" u="sng" dirty="0" err="1">
                <a:solidFill>
                  <a:srgbClr val="FF0000"/>
                </a:solidFill>
                <a:latin typeface="Comic Sans MS"/>
                <a:cs typeface="Comic Sans MS"/>
              </a:rPr>
              <a:t>Ribonucléotides</a:t>
            </a:r>
            <a:r>
              <a:rPr lang="fr-FR" dirty="0">
                <a:solidFill>
                  <a:srgbClr val="FF0000"/>
                </a:solidFill>
                <a:latin typeface="Comic Sans MS"/>
                <a:cs typeface="Comic Sans MS"/>
              </a:rPr>
              <a:t> </a:t>
            </a:r>
          </a:p>
        </p:txBody>
      </p:sp>
      <p:pic>
        <p:nvPicPr>
          <p:cNvPr id="8" name="Image 7"/>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Layer>
                </a14:imgProps>
              </a:ext>
            </a:extLst>
          </a:blip>
          <a:srcRect l="51439"/>
          <a:stretch/>
        </p:blipFill>
        <p:spPr>
          <a:xfrm>
            <a:off x="8327068" y="2587930"/>
            <a:ext cx="2340933" cy="2093131"/>
          </a:xfrm>
          <a:prstGeom prst="rect">
            <a:avLst/>
          </a:prstGeom>
        </p:spPr>
      </p:pic>
      <p:sp>
        <p:nvSpPr>
          <p:cNvPr id="9" name="ZoneTexte 8"/>
          <p:cNvSpPr txBox="1"/>
          <p:nvPr/>
        </p:nvSpPr>
        <p:spPr>
          <a:xfrm>
            <a:off x="5547921" y="3036763"/>
            <a:ext cx="4500333" cy="369332"/>
          </a:xfrm>
          <a:prstGeom prst="rect">
            <a:avLst/>
          </a:prstGeom>
          <a:noFill/>
        </p:spPr>
        <p:txBody>
          <a:bodyPr wrap="square" rtlCol="0">
            <a:spAutoFit/>
          </a:bodyPr>
          <a:lstStyle/>
          <a:p>
            <a:pPr marL="285750" indent="-285750">
              <a:buFont typeface="Wingdings" charset="2"/>
              <a:buChar char="Ø"/>
            </a:pPr>
            <a:r>
              <a:rPr lang="fr-FR" dirty="0">
                <a:latin typeface="Comic Sans MS"/>
                <a:cs typeface="Comic Sans MS"/>
              </a:rPr>
              <a:t>Bases: G, C, A, </a:t>
            </a:r>
            <a:r>
              <a:rPr lang="fr-FR" dirty="0">
                <a:solidFill>
                  <a:srgbClr val="FF0000"/>
                </a:solidFill>
                <a:latin typeface="Comic Sans MS"/>
                <a:cs typeface="Comic Sans MS"/>
              </a:rPr>
              <a:t>U</a:t>
            </a:r>
          </a:p>
        </p:txBody>
      </p:sp>
      <p:pic>
        <p:nvPicPr>
          <p:cNvPr id="10" name="Image 9"/>
          <p:cNvPicPr>
            <a:picLocks noChangeAspect="1"/>
          </p:cNvPicPr>
          <p:nvPr/>
        </p:nvPicPr>
        <p:blipFill>
          <a:blip r:embed="rId6" cstate="print"/>
          <a:stretch>
            <a:fillRect/>
          </a:stretch>
        </p:blipFill>
        <p:spPr>
          <a:xfrm>
            <a:off x="5412295" y="4857734"/>
            <a:ext cx="4991100" cy="1917700"/>
          </a:xfrm>
          <a:prstGeom prst="rect">
            <a:avLst/>
          </a:prstGeom>
        </p:spPr>
      </p:pic>
      <p:sp>
        <p:nvSpPr>
          <p:cNvPr id="11" name="ZoneTexte 10"/>
          <p:cNvSpPr txBox="1"/>
          <p:nvPr/>
        </p:nvSpPr>
        <p:spPr>
          <a:xfrm>
            <a:off x="1555744" y="755218"/>
            <a:ext cx="7605268" cy="523220"/>
          </a:xfrm>
          <a:prstGeom prst="rect">
            <a:avLst/>
          </a:prstGeom>
          <a:noFill/>
        </p:spPr>
        <p:txBody>
          <a:bodyPr wrap="square" rtlCol="0">
            <a:spAutoFit/>
          </a:bodyPr>
          <a:lstStyle/>
          <a:p>
            <a:r>
              <a:rPr lang="fr-FR" sz="2800" u="sng" dirty="0">
                <a:solidFill>
                  <a:srgbClr val="0000FF"/>
                </a:solidFill>
                <a:latin typeface="Comic Sans MS"/>
                <a:cs typeface="Comic Sans MS"/>
              </a:rPr>
              <a:t>Structure</a:t>
            </a:r>
          </a:p>
        </p:txBody>
      </p:sp>
    </p:spTree>
    <p:extLst>
      <p:ext uri="{BB962C8B-B14F-4D97-AF65-F5344CB8AC3E}">
        <p14:creationId xmlns:p14="http://schemas.microsoft.com/office/powerpoint/2010/main" val="379772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27D95F-BF97-DB42-B109-6C14B230261F}"/>
              </a:ext>
            </a:extLst>
          </p:cNvPr>
          <p:cNvSpPr/>
          <p:nvPr/>
        </p:nvSpPr>
        <p:spPr>
          <a:xfrm>
            <a:off x="145256" y="1694587"/>
            <a:ext cx="4712495" cy="3785652"/>
          </a:xfrm>
          <a:prstGeom prst="rect">
            <a:avLst/>
          </a:prstGeom>
          <a:solidFill>
            <a:schemeClr val="accent4">
              <a:lumMod val="20000"/>
              <a:lumOff val="80000"/>
            </a:schemeClr>
          </a:solidFill>
        </p:spPr>
        <p:txBody>
          <a:bodyPr wrap="square">
            <a:spAutoFit/>
          </a:bodyPr>
          <a:lstStyle/>
          <a:p>
            <a:pPr algn="ctr"/>
            <a:r>
              <a:rPr lang="fr-FR" sz="2400" dirty="0">
                <a:effectLst/>
                <a:latin typeface="Times New Roman" panose="02020603050405020304" pitchFamily="18" charset="0"/>
                <a:cs typeface="Times New Roman" panose="02020603050405020304" pitchFamily="18" charset="0"/>
              </a:rPr>
              <a:t>La transcription chez les procaryotes ce fait au niveau du cytoplasme, elle est polycistronique car plusieurs gènes peuvent être transcrit par la même polymérase (Ex. L'opéron lactose). Par contre chez les eucaryotes, celle-ci se fait au niveau du noyau, et une polymérase transcrit un seul gène, on dit qu'elle est monocistronique.</a:t>
            </a:r>
          </a:p>
        </p:txBody>
      </p:sp>
      <p:pic>
        <p:nvPicPr>
          <p:cNvPr id="5" name="Image 4">
            <a:extLst>
              <a:ext uri="{FF2B5EF4-FFF2-40B4-BE49-F238E27FC236}">
                <a16:creationId xmlns:a16="http://schemas.microsoft.com/office/drawing/2014/main" id="{4039AD74-D86E-7D4A-85E4-C24AEEF8E49B}"/>
              </a:ext>
            </a:extLst>
          </p:cNvPr>
          <p:cNvPicPr>
            <a:picLocks noChangeAspect="1"/>
          </p:cNvPicPr>
          <p:nvPr/>
        </p:nvPicPr>
        <p:blipFill>
          <a:blip r:embed="rId2"/>
          <a:stretch>
            <a:fillRect/>
          </a:stretch>
        </p:blipFill>
        <p:spPr>
          <a:xfrm>
            <a:off x="5059362" y="1066800"/>
            <a:ext cx="7132638" cy="4724400"/>
          </a:xfrm>
          <a:prstGeom prst="rect">
            <a:avLst/>
          </a:prstGeom>
        </p:spPr>
      </p:pic>
    </p:spTree>
    <p:extLst>
      <p:ext uri="{BB962C8B-B14F-4D97-AF65-F5344CB8AC3E}">
        <p14:creationId xmlns:p14="http://schemas.microsoft.com/office/powerpoint/2010/main" val="1606171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6CF86C8-E13B-5041-A57F-3F0F8EC5A4D7}"/>
              </a:ext>
            </a:extLst>
          </p:cNvPr>
          <p:cNvPicPr>
            <a:picLocks noChangeAspect="1"/>
          </p:cNvPicPr>
          <p:nvPr/>
        </p:nvPicPr>
        <p:blipFill rotWithShape="1">
          <a:blip r:embed="rId2"/>
          <a:srcRect b="12329"/>
          <a:stretch/>
        </p:blipFill>
        <p:spPr>
          <a:xfrm>
            <a:off x="6004833" y="641350"/>
            <a:ext cx="6187167" cy="4887913"/>
          </a:xfrm>
          <a:prstGeom prst="rect">
            <a:avLst/>
          </a:prstGeom>
        </p:spPr>
      </p:pic>
      <p:sp>
        <p:nvSpPr>
          <p:cNvPr id="5" name="Rectangle 4">
            <a:extLst>
              <a:ext uri="{FF2B5EF4-FFF2-40B4-BE49-F238E27FC236}">
                <a16:creationId xmlns:a16="http://schemas.microsoft.com/office/drawing/2014/main" id="{0B53225C-B81D-ED46-92D7-2FB401AAE91D}"/>
              </a:ext>
            </a:extLst>
          </p:cNvPr>
          <p:cNvSpPr/>
          <p:nvPr/>
        </p:nvSpPr>
        <p:spPr>
          <a:xfrm>
            <a:off x="123145" y="145733"/>
            <a:ext cx="5724525" cy="6924973"/>
          </a:xfrm>
          <a:prstGeom prst="rect">
            <a:avLst/>
          </a:prstGeom>
        </p:spPr>
        <p:txBody>
          <a:bodyPr wrap="square">
            <a:spAutoFit/>
          </a:bodyPr>
          <a:lstStyle/>
          <a:p>
            <a:pPr algn="ctr"/>
            <a:r>
              <a:rPr lang="fr-FR" sz="2000" b="1" u="sng" dirty="0">
                <a:solidFill>
                  <a:srgbClr val="FF0000"/>
                </a:solidFill>
                <a:effectLst/>
                <a:latin typeface="Times New Roman" panose="02020603050405020304" pitchFamily="18" charset="0"/>
                <a:cs typeface="Times New Roman" panose="02020603050405020304" pitchFamily="18" charset="0"/>
              </a:rPr>
              <a:t>Séquences consensus</a:t>
            </a:r>
          </a:p>
          <a:p>
            <a:pPr algn="just"/>
            <a:endParaRPr lang="fr-FR" sz="2000" b="1" dirty="0">
              <a:effectLst/>
              <a:latin typeface="Times New Roman" panose="02020603050405020304" pitchFamily="18" charset="0"/>
              <a:cs typeface="Times New Roman" panose="02020603050405020304" pitchFamily="18" charset="0"/>
            </a:endParaRPr>
          </a:p>
          <a:p>
            <a:pPr algn="just"/>
            <a:r>
              <a:rPr lang="fr-FR" sz="2000" dirty="0">
                <a:effectLst/>
                <a:latin typeface="Times New Roman" panose="02020603050405020304" pitchFamily="18" charset="0"/>
                <a:cs typeface="Times New Roman" panose="02020603050405020304" pitchFamily="18" charset="0"/>
              </a:rPr>
              <a:t>Ces séquences présentent des homologies avec celles des autres gènes du même organisme ou d'un ou plusieurs gènes d'organismes apparentés. Leur conservation au cours de l'évolution atteste la nature critique de leur rôle dans les processus biologiques. Dans les promoteurs bactériens deux séquences ont été détectées:</a:t>
            </a:r>
          </a:p>
          <a:p>
            <a:pPr algn="just"/>
            <a:endParaRPr lang="fr-FR" sz="2000" dirty="0">
              <a:effectLst/>
              <a:latin typeface="Times New Roman" panose="02020603050405020304" pitchFamily="18" charset="0"/>
              <a:cs typeface="Times New Roman" panose="02020603050405020304" pitchFamily="18" charset="0"/>
            </a:endParaRPr>
          </a:p>
          <a:p>
            <a:pPr algn="just"/>
            <a:r>
              <a:rPr lang="fr-FR" sz="2000" b="1" dirty="0">
                <a:solidFill>
                  <a:srgbClr val="4574A3"/>
                </a:solidFill>
                <a:effectLst/>
                <a:latin typeface="Times New Roman" panose="02020603050405020304" pitchFamily="18" charset="0"/>
                <a:cs typeface="Times New Roman" panose="02020603050405020304" pitchFamily="18" charset="0"/>
              </a:rPr>
              <a:t>- </a:t>
            </a:r>
            <a:r>
              <a:rPr lang="fr-FR" sz="2000" b="1" dirty="0">
                <a:effectLst/>
                <a:latin typeface="Times New Roman" panose="02020603050405020304" pitchFamily="18" charset="0"/>
                <a:cs typeface="Times New Roman" panose="02020603050405020304" pitchFamily="18" charset="0"/>
              </a:rPr>
              <a:t>TATAAT: </a:t>
            </a:r>
            <a:r>
              <a:rPr lang="fr-FR" sz="2000" dirty="0">
                <a:effectLst/>
                <a:latin typeface="Times New Roman" panose="02020603050405020304" pitchFamily="18" charset="0"/>
                <a:cs typeface="Times New Roman" panose="02020603050405020304" pitchFamily="18" charset="0"/>
              </a:rPr>
              <a:t>Localisée 10 nucléotides en amont (</a:t>
            </a:r>
            <a:r>
              <a:rPr lang="fr-FR" sz="2000" dirty="0" err="1">
                <a:effectLst/>
                <a:latin typeface="Times New Roman" panose="02020603050405020304" pitchFamily="18" charset="0"/>
                <a:cs typeface="Times New Roman" panose="02020603050405020304" pitchFamily="18" charset="0"/>
              </a:rPr>
              <a:t>upstream</a:t>
            </a:r>
            <a:r>
              <a:rPr lang="fr-FR" sz="2000" dirty="0">
                <a:effectLst/>
                <a:latin typeface="Times New Roman" panose="02020603050405020304" pitchFamily="18" charset="0"/>
                <a:cs typeface="Times New Roman" panose="02020603050405020304" pitchFamily="18" charset="0"/>
              </a:rPr>
              <a:t>) du site d'initiation de la transcription (région -10, ou </a:t>
            </a:r>
            <a:r>
              <a:rPr lang="fr-FR" sz="2000" dirty="0" err="1">
                <a:effectLst/>
                <a:latin typeface="Times New Roman" panose="02020603050405020304" pitchFamily="18" charset="0"/>
                <a:cs typeface="Times New Roman" panose="02020603050405020304" pitchFamily="18" charset="0"/>
              </a:rPr>
              <a:t>Pribnow</a:t>
            </a:r>
            <a:r>
              <a:rPr lang="fr-FR" sz="2000" dirty="0">
                <a:effectLst/>
                <a:latin typeface="Times New Roman" panose="02020603050405020304" pitchFamily="18" charset="0"/>
                <a:cs typeface="Times New Roman" panose="02020603050405020304" pitchFamily="18" charset="0"/>
              </a:rPr>
              <a:t> Box)</a:t>
            </a:r>
          </a:p>
          <a:p>
            <a:pPr marL="342900" indent="-342900" algn="just">
              <a:buFontTx/>
              <a:buChar char="-"/>
            </a:pPr>
            <a:r>
              <a:rPr lang="fr-FR" sz="2000" b="1" dirty="0">
                <a:effectLst/>
                <a:latin typeface="Times New Roman" panose="02020603050405020304" pitchFamily="18" charset="0"/>
                <a:cs typeface="Times New Roman" panose="02020603050405020304" pitchFamily="18" charset="0"/>
              </a:rPr>
              <a:t>TTGACA : </a:t>
            </a:r>
            <a:r>
              <a:rPr lang="fr-FR" sz="2000" dirty="0">
                <a:effectLst/>
                <a:latin typeface="Times New Roman" panose="02020603050405020304" pitchFamily="18" charset="0"/>
                <a:cs typeface="Times New Roman" panose="02020603050405020304" pitchFamily="18" charset="0"/>
              </a:rPr>
              <a:t>Localisée 35 nucléotides en amont du site d'initiation de la transcription (région -35).</a:t>
            </a:r>
          </a:p>
          <a:p>
            <a:pPr marL="342900" indent="-342900" algn="just">
              <a:buFontTx/>
              <a:buChar char="-"/>
            </a:pPr>
            <a:endParaRPr lang="fr-FR" sz="2000" dirty="0">
              <a:effectLst/>
              <a:latin typeface="Times New Roman" panose="02020603050405020304" pitchFamily="18" charset="0"/>
              <a:cs typeface="Times New Roman" panose="02020603050405020304" pitchFamily="18" charset="0"/>
            </a:endParaRPr>
          </a:p>
          <a:p>
            <a:pPr algn="just"/>
            <a:r>
              <a:rPr lang="fr-FR" sz="2000" dirty="0">
                <a:effectLst/>
                <a:latin typeface="Times New Roman" panose="02020603050405020304" pitchFamily="18" charset="0"/>
                <a:cs typeface="Times New Roman" panose="02020603050405020304" pitchFamily="18" charset="0"/>
              </a:rPr>
              <a:t>Ces séquences sont appelées "éléments agissant en cis" (sur le même coté de la molécule d'ADN dans le gène lui même). Contrairement aux "facteurs agissant en </a:t>
            </a:r>
            <a:r>
              <a:rPr lang="fr-FR" sz="2000" dirty="0" err="1">
                <a:effectLst/>
                <a:latin typeface="Times New Roman" panose="02020603050405020304" pitchFamily="18" charset="0"/>
                <a:cs typeface="Times New Roman" panose="02020603050405020304" pitchFamily="18" charset="0"/>
              </a:rPr>
              <a:t>trans</a:t>
            </a:r>
            <a:r>
              <a:rPr lang="fr-FR" sz="2000" dirty="0">
                <a:effectLst/>
                <a:latin typeface="Times New Roman" panose="02020603050405020304" pitchFamily="18" charset="0"/>
                <a:cs typeface="Times New Roman" panose="02020603050405020304" pitchFamily="18" charset="0"/>
              </a:rPr>
              <a:t>" qui sont des molécules qui se fixent à ces éléments d'ADN.</a:t>
            </a:r>
          </a:p>
          <a:p>
            <a:pPr algn="just"/>
            <a:endParaRPr lang="fr-FR" sz="24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5516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C4D676-DC06-054E-AD87-2B6FA02ACB8E}"/>
              </a:ext>
            </a:extLst>
          </p:cNvPr>
          <p:cNvSpPr/>
          <p:nvPr/>
        </p:nvSpPr>
        <p:spPr>
          <a:xfrm>
            <a:off x="0" y="0"/>
            <a:ext cx="12192000" cy="6001643"/>
          </a:xfrm>
          <a:prstGeom prst="rect">
            <a:avLst/>
          </a:prstGeom>
        </p:spPr>
        <p:txBody>
          <a:bodyPr wrap="square">
            <a:spAutoFit/>
          </a:bodyPr>
          <a:lstStyle/>
          <a:p>
            <a:pPr algn="ctr"/>
            <a:r>
              <a:rPr lang="fr-FR" sz="4400" b="1" u="sng" dirty="0">
                <a:solidFill>
                  <a:srgbClr val="FF0000"/>
                </a:solidFill>
                <a:effectLst/>
                <a:latin typeface="Comic Sans MS" panose="030F0902030302020204" pitchFamily="66" charset="0"/>
              </a:rPr>
              <a:t>Les étapes de la transcription </a:t>
            </a:r>
          </a:p>
          <a:p>
            <a:pPr algn="ctr"/>
            <a:endParaRPr lang="fr-FR" sz="4400" b="1" dirty="0">
              <a:solidFill>
                <a:srgbClr val="FF0000"/>
              </a:solidFill>
              <a:effectLst/>
              <a:latin typeface="Comic Sans MS" panose="030F0902030302020204" pitchFamily="66" charset="0"/>
            </a:endParaRPr>
          </a:p>
          <a:p>
            <a:pPr algn="ctr"/>
            <a:endParaRPr lang="fr-FR" sz="4400" dirty="0">
              <a:latin typeface="Comic Sans MS" panose="030F0902030302020204" pitchFamily="66" charset="0"/>
            </a:endParaRPr>
          </a:p>
          <a:p>
            <a:pPr algn="just"/>
            <a:r>
              <a:rPr lang="fr-FR" sz="3600" dirty="0">
                <a:latin typeface="Comic Sans MS" panose="030F0902030302020204" pitchFamily="66" charset="0"/>
              </a:rPr>
              <a:t>• </a:t>
            </a:r>
            <a:r>
              <a:rPr lang="fr-FR" sz="3600" u="sng" dirty="0">
                <a:latin typeface="Comic Sans MS" panose="030F0902030302020204" pitchFamily="66" charset="0"/>
              </a:rPr>
              <a:t>Initiation: </a:t>
            </a:r>
            <a:r>
              <a:rPr lang="fr-FR" sz="3600" dirty="0">
                <a:latin typeface="Comic Sans MS" panose="030F0902030302020204" pitchFamily="66" charset="0"/>
              </a:rPr>
              <a:t>Fixation de l’ARN polymérase au Promoteur, déroulement de l’ADN, formation du primer. </a:t>
            </a:r>
          </a:p>
          <a:p>
            <a:pPr algn="just"/>
            <a:endParaRPr lang="fr-FR" sz="3600" dirty="0">
              <a:latin typeface="Comic Sans MS" panose="030F0902030302020204" pitchFamily="66" charset="0"/>
            </a:endParaRPr>
          </a:p>
          <a:p>
            <a:pPr algn="just"/>
            <a:r>
              <a:rPr lang="fr-FR" sz="3600" dirty="0">
                <a:latin typeface="Comic Sans MS" panose="030F0902030302020204" pitchFamily="66" charset="0"/>
              </a:rPr>
              <a:t>• </a:t>
            </a:r>
            <a:r>
              <a:rPr lang="fr-FR" sz="3600" u="sng" dirty="0" err="1">
                <a:latin typeface="Comic Sans MS" panose="030F0902030302020204" pitchFamily="66" charset="0"/>
              </a:rPr>
              <a:t>Élongation</a:t>
            </a:r>
            <a:r>
              <a:rPr lang="fr-FR" sz="3600" u="sng" dirty="0">
                <a:latin typeface="Comic Sans MS" panose="030F0902030302020204" pitchFamily="66" charset="0"/>
              </a:rPr>
              <a:t>: </a:t>
            </a:r>
            <a:r>
              <a:rPr lang="fr-FR" sz="3600" dirty="0">
                <a:latin typeface="Comic Sans MS" panose="030F0902030302020204" pitchFamily="66" charset="0"/>
              </a:rPr>
              <a:t>l’ARN polymérase catalyse l’</a:t>
            </a:r>
            <a:r>
              <a:rPr lang="fr-FR" sz="3600" dirty="0" err="1">
                <a:latin typeface="Comic Sans MS" panose="030F0902030302020204" pitchFamily="66" charset="0"/>
              </a:rPr>
              <a:t>é́longation</a:t>
            </a:r>
            <a:r>
              <a:rPr lang="fr-FR" sz="3600" dirty="0">
                <a:latin typeface="Comic Sans MS" panose="030F0902030302020204" pitchFamily="66" charset="0"/>
              </a:rPr>
              <a:t> de la chaîne d’ARN, </a:t>
            </a:r>
          </a:p>
          <a:p>
            <a:pPr algn="just"/>
            <a:endParaRPr lang="fr-FR" sz="3600" dirty="0">
              <a:latin typeface="Comic Sans MS" panose="030F0902030302020204" pitchFamily="66" charset="0"/>
            </a:endParaRPr>
          </a:p>
          <a:p>
            <a:pPr algn="just"/>
            <a:r>
              <a:rPr lang="fr-FR" sz="3600" dirty="0">
                <a:latin typeface="Comic Sans MS" panose="030F0902030302020204" pitchFamily="66" charset="0"/>
              </a:rPr>
              <a:t>• </a:t>
            </a:r>
            <a:r>
              <a:rPr lang="fr-FR" sz="3600" u="sng" dirty="0">
                <a:latin typeface="Comic Sans MS" panose="030F0902030302020204" pitchFamily="66" charset="0"/>
              </a:rPr>
              <a:t>Terminaison</a:t>
            </a:r>
            <a:r>
              <a:rPr lang="fr-FR" sz="3600" i="1" dirty="0">
                <a:latin typeface="Comic Sans MS" panose="030F0902030302020204" pitchFamily="66" charset="0"/>
              </a:rPr>
              <a:t> </a:t>
            </a:r>
            <a:endParaRPr lang="fr-FR" sz="3600" dirty="0">
              <a:latin typeface="Comic Sans MS" panose="030F0902030302020204" pitchFamily="66" charset="0"/>
            </a:endParaRPr>
          </a:p>
        </p:txBody>
      </p:sp>
    </p:spTree>
    <p:extLst>
      <p:ext uri="{BB962C8B-B14F-4D97-AF65-F5344CB8AC3E}">
        <p14:creationId xmlns:p14="http://schemas.microsoft.com/office/powerpoint/2010/main" val="3415938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6ACAEA5-613F-8E4A-A726-FB9C088E4621}"/>
              </a:ext>
            </a:extLst>
          </p:cNvPr>
          <p:cNvPicPr>
            <a:picLocks noChangeAspect="1"/>
          </p:cNvPicPr>
          <p:nvPr/>
        </p:nvPicPr>
        <p:blipFill rotWithShape="1">
          <a:blip r:embed="rId2"/>
          <a:srcRect t="21680"/>
          <a:stretch/>
        </p:blipFill>
        <p:spPr>
          <a:xfrm>
            <a:off x="0" y="919817"/>
            <a:ext cx="5400675" cy="2471738"/>
          </a:xfrm>
          <a:prstGeom prst="rect">
            <a:avLst/>
          </a:prstGeom>
        </p:spPr>
      </p:pic>
      <p:pic>
        <p:nvPicPr>
          <p:cNvPr id="5" name="Image 4">
            <a:extLst>
              <a:ext uri="{FF2B5EF4-FFF2-40B4-BE49-F238E27FC236}">
                <a16:creationId xmlns:a16="http://schemas.microsoft.com/office/drawing/2014/main" id="{245CB11D-B201-F34F-80D9-29D1F094BD22}"/>
              </a:ext>
            </a:extLst>
          </p:cNvPr>
          <p:cNvPicPr>
            <a:picLocks noChangeAspect="1"/>
          </p:cNvPicPr>
          <p:nvPr/>
        </p:nvPicPr>
        <p:blipFill>
          <a:blip r:embed="rId3"/>
          <a:stretch>
            <a:fillRect/>
          </a:stretch>
        </p:blipFill>
        <p:spPr>
          <a:xfrm>
            <a:off x="5591477" y="1057275"/>
            <a:ext cx="6446837" cy="4286249"/>
          </a:xfrm>
          <a:prstGeom prst="rect">
            <a:avLst/>
          </a:prstGeom>
        </p:spPr>
      </p:pic>
      <p:sp>
        <p:nvSpPr>
          <p:cNvPr id="6" name="ZoneTexte 5">
            <a:extLst>
              <a:ext uri="{FF2B5EF4-FFF2-40B4-BE49-F238E27FC236}">
                <a16:creationId xmlns:a16="http://schemas.microsoft.com/office/drawing/2014/main" id="{752DCB17-53A6-AD48-AF95-17A028916CBA}"/>
              </a:ext>
            </a:extLst>
          </p:cNvPr>
          <p:cNvSpPr txBox="1"/>
          <p:nvPr/>
        </p:nvSpPr>
        <p:spPr>
          <a:xfrm>
            <a:off x="1457173" y="357187"/>
            <a:ext cx="7877478" cy="523220"/>
          </a:xfrm>
          <a:prstGeom prst="rect">
            <a:avLst/>
          </a:prstGeom>
          <a:noFill/>
          <a:ln w="19050">
            <a:solidFill>
              <a:schemeClr val="accent6">
                <a:lumMod val="60000"/>
                <a:lumOff val="40000"/>
              </a:schemeClr>
            </a:solidFill>
          </a:ln>
          <a:effectLst>
            <a:glow rad="139700">
              <a:schemeClr val="accent6">
                <a:satMod val="175000"/>
                <a:alpha val="40000"/>
              </a:schemeClr>
            </a:glow>
          </a:effectLst>
        </p:spPr>
        <p:txBody>
          <a:bodyPr wrap="none" rtlCol="0">
            <a:spAutoFit/>
          </a:bodyPr>
          <a:lstStyle/>
          <a:p>
            <a:r>
              <a:rPr lang="fr-FR" sz="2800" b="1" dirty="0">
                <a:latin typeface="Comic Sans MS" panose="030F0902030302020204" pitchFamily="66" charset="0"/>
              </a:rPr>
              <a:t>ARN polymérase est un complexe protéique </a:t>
            </a:r>
          </a:p>
        </p:txBody>
      </p:sp>
      <p:sp>
        <p:nvSpPr>
          <p:cNvPr id="7" name="Rectangle 6">
            <a:extLst>
              <a:ext uri="{FF2B5EF4-FFF2-40B4-BE49-F238E27FC236}">
                <a16:creationId xmlns:a16="http://schemas.microsoft.com/office/drawing/2014/main" id="{49C80FC7-27F2-9F43-8011-FD7EAEF73894}"/>
              </a:ext>
            </a:extLst>
          </p:cNvPr>
          <p:cNvSpPr/>
          <p:nvPr/>
        </p:nvSpPr>
        <p:spPr>
          <a:xfrm>
            <a:off x="167973" y="4460390"/>
            <a:ext cx="6446837" cy="2120004"/>
          </a:xfrm>
          <a:prstGeom prst="rect">
            <a:avLst/>
          </a:prstGeom>
          <a:solidFill>
            <a:schemeClr val="accent4">
              <a:lumMod val="20000"/>
              <a:lumOff val="80000"/>
            </a:schemeClr>
          </a:solidFill>
          <a:effectLst>
            <a:glow rad="139700">
              <a:schemeClr val="tx1">
                <a:alpha val="40000"/>
              </a:schemeClr>
            </a:glow>
          </a:effectLst>
        </p:spPr>
        <p:txBody>
          <a:bodyPr wrap="square">
            <a:spAutoFit/>
          </a:bodyPr>
          <a:lstStyle/>
          <a:p>
            <a:pPr>
              <a:lnSpc>
                <a:spcPct val="150000"/>
              </a:lnSpc>
            </a:pPr>
            <a:r>
              <a:rPr lang="fr-FR" dirty="0">
                <a:effectLst/>
                <a:latin typeface="Times New Roman" panose="02020603050405020304" pitchFamily="18" charset="0"/>
                <a:cs typeface="Times New Roman" panose="02020603050405020304" pitchFamily="18" charset="0"/>
              </a:rPr>
              <a:t>•</a:t>
            </a:r>
            <a:r>
              <a:rPr lang="fr-FR" b="1" dirty="0">
                <a:effectLst/>
                <a:latin typeface="Times New Roman" panose="02020603050405020304" pitchFamily="18" charset="0"/>
                <a:cs typeface="Times New Roman" panose="02020603050405020304" pitchFamily="18" charset="0"/>
              </a:rPr>
              <a:t>Le </a:t>
            </a:r>
            <a:r>
              <a:rPr lang="fr-FR" b="1" dirty="0" err="1">
                <a:effectLst/>
                <a:latin typeface="Times New Roman" panose="02020603050405020304" pitchFamily="18" charset="0"/>
                <a:cs typeface="Times New Roman" panose="02020603050405020304" pitchFamily="18" charset="0"/>
              </a:rPr>
              <a:t>core</a:t>
            </a:r>
            <a:r>
              <a:rPr lang="fr-FR" b="1" dirty="0">
                <a:effectLst/>
                <a:latin typeface="Times New Roman" panose="02020603050405020304" pitchFamily="18" charset="0"/>
                <a:cs typeface="Times New Roman" panose="02020603050405020304" pitchFamily="18" charset="0"/>
              </a:rPr>
              <a:t> de l’enzyme est une protéine </a:t>
            </a:r>
            <a:r>
              <a:rPr lang="fr-FR" b="1" dirty="0" err="1">
                <a:effectLst/>
                <a:latin typeface="Times New Roman" panose="02020603050405020304" pitchFamily="18" charset="0"/>
                <a:cs typeface="Times New Roman" panose="02020603050405020304" pitchFamily="18" charset="0"/>
              </a:rPr>
              <a:t>multimérique</a:t>
            </a:r>
            <a:r>
              <a:rPr lang="fr-FR" b="1" dirty="0">
                <a:effectLst/>
                <a:latin typeface="Times New Roman" panose="02020603050405020304" pitchFamily="18" charset="0"/>
                <a:cs typeface="Times New Roman" panose="02020603050405020304" pitchFamily="18" charset="0"/>
              </a:rPr>
              <a:t>: </a:t>
            </a:r>
            <a:r>
              <a:rPr lang="el-GR" b="1" dirty="0">
                <a:effectLst/>
                <a:latin typeface="Times New Roman" panose="02020603050405020304" pitchFamily="18" charset="0"/>
                <a:cs typeface="Times New Roman" panose="02020603050405020304" pitchFamily="18" charset="0"/>
              </a:rPr>
              <a:t>α2,β, β’, ω</a:t>
            </a:r>
            <a:endParaRPr lang="en-US" b="1" dirty="0">
              <a:effectLst/>
              <a:latin typeface="Times New Roman" panose="02020603050405020304" pitchFamily="18" charset="0"/>
              <a:cs typeface="Times New Roman" panose="02020603050405020304" pitchFamily="18" charset="0"/>
            </a:endParaRPr>
          </a:p>
          <a:p>
            <a:pPr>
              <a:lnSpc>
                <a:spcPct val="150000"/>
              </a:lnSpc>
            </a:pPr>
            <a:r>
              <a:rPr lang="el-GR" dirty="0">
                <a:effectLst/>
                <a:latin typeface="Times New Roman" panose="02020603050405020304" pitchFamily="18" charset="0"/>
                <a:cs typeface="Times New Roman" panose="02020603050405020304" pitchFamily="18" charset="0"/>
              </a:rPr>
              <a:t>•</a:t>
            </a:r>
            <a:r>
              <a:rPr lang="fr-FR" b="1" dirty="0">
                <a:effectLst/>
                <a:latin typeface="Times New Roman" panose="02020603050405020304" pitchFamily="18" charset="0"/>
                <a:cs typeface="Times New Roman" panose="02020603050405020304" pitchFamily="18" charset="0"/>
              </a:rPr>
              <a:t>La sous unité</a:t>
            </a:r>
            <a:r>
              <a:rPr lang="el-GR" b="1" dirty="0">
                <a:effectLst/>
                <a:latin typeface="Times New Roman" panose="02020603050405020304" pitchFamily="18" charset="0"/>
                <a:cs typeface="Times New Roman" panose="02020603050405020304" pitchFamily="18" charset="0"/>
              </a:rPr>
              <a:t>β’</a:t>
            </a:r>
            <a:r>
              <a:rPr lang="fr-FR" b="1" dirty="0">
                <a:effectLst/>
                <a:latin typeface="Times New Roman" panose="02020603050405020304" pitchFamily="18" charset="0"/>
                <a:cs typeface="Times New Roman" panose="02020603050405020304" pitchFamily="18" charset="0"/>
              </a:rPr>
              <a:t>assure la liaison à l’ADN.</a:t>
            </a:r>
          </a:p>
          <a:p>
            <a:pPr>
              <a:lnSpc>
                <a:spcPct val="150000"/>
              </a:lnSpc>
            </a:pPr>
            <a:r>
              <a:rPr lang="fr-FR" dirty="0">
                <a:effectLst/>
                <a:latin typeface="Times New Roman" panose="02020603050405020304" pitchFamily="18" charset="0"/>
                <a:cs typeface="Times New Roman" panose="02020603050405020304" pitchFamily="18" charset="0"/>
              </a:rPr>
              <a:t>•</a:t>
            </a:r>
            <a:r>
              <a:rPr lang="fr-FR" b="1" dirty="0">
                <a:effectLst/>
                <a:latin typeface="Times New Roman" panose="02020603050405020304" pitchFamily="18" charset="0"/>
                <a:cs typeface="Times New Roman" panose="02020603050405020304" pitchFamily="18" charset="0"/>
              </a:rPr>
              <a:t>La sous unité</a:t>
            </a:r>
            <a:r>
              <a:rPr lang="el-GR" b="1" dirty="0">
                <a:effectLst/>
                <a:latin typeface="Times New Roman" panose="02020603050405020304" pitchFamily="18" charset="0"/>
                <a:cs typeface="Times New Roman" panose="02020603050405020304" pitchFamily="18" charset="0"/>
              </a:rPr>
              <a:t>β’</a:t>
            </a:r>
            <a:r>
              <a:rPr lang="fr-FR" b="1" dirty="0">
                <a:effectLst/>
                <a:latin typeface="Times New Roman" panose="02020603050405020304" pitchFamily="18" charset="0"/>
                <a:cs typeface="Times New Roman" panose="02020603050405020304" pitchFamily="18" charset="0"/>
              </a:rPr>
              <a:t>possède le site actif de la polymérase</a:t>
            </a:r>
          </a:p>
          <a:p>
            <a:pPr>
              <a:lnSpc>
                <a:spcPct val="150000"/>
              </a:lnSpc>
            </a:pPr>
            <a:r>
              <a:rPr lang="fr-FR" dirty="0">
                <a:effectLst/>
                <a:latin typeface="Times New Roman" panose="02020603050405020304" pitchFamily="18" charset="0"/>
                <a:cs typeface="Times New Roman" panose="02020603050405020304" pitchFamily="18" charset="0"/>
              </a:rPr>
              <a:t>•</a:t>
            </a:r>
            <a:r>
              <a:rPr lang="fr-FR" b="1" dirty="0">
                <a:effectLst/>
                <a:latin typeface="Times New Roman" panose="02020603050405020304" pitchFamily="18" charset="0"/>
                <a:cs typeface="Times New Roman" panose="02020603050405020304" pitchFamily="18" charset="0"/>
              </a:rPr>
              <a:t>La sous unité</a:t>
            </a:r>
            <a:r>
              <a:rPr lang="el-GR" b="1" dirty="0">
                <a:effectLst/>
                <a:latin typeface="Times New Roman" panose="02020603050405020304" pitchFamily="18" charset="0"/>
                <a:cs typeface="Times New Roman" panose="02020603050405020304" pitchFamily="18" charset="0"/>
              </a:rPr>
              <a:t>α</a:t>
            </a:r>
            <a:r>
              <a:rPr lang="fr-FR" b="1" dirty="0">
                <a:effectLst/>
                <a:latin typeface="Times New Roman" panose="02020603050405020304" pitchFamily="18" charset="0"/>
                <a:cs typeface="Times New Roman" panose="02020603050405020304" pitchFamily="18" charset="0"/>
              </a:rPr>
              <a:t>permet l’assemblage des autres sous unités</a:t>
            </a:r>
          </a:p>
          <a:p>
            <a:pPr>
              <a:lnSpc>
                <a:spcPct val="150000"/>
              </a:lnSpc>
            </a:pPr>
            <a:r>
              <a:rPr lang="fr-FR" dirty="0">
                <a:effectLst/>
                <a:latin typeface="Times New Roman" panose="02020603050405020304" pitchFamily="18" charset="0"/>
                <a:cs typeface="Times New Roman" panose="02020603050405020304" pitchFamily="18" charset="0"/>
              </a:rPr>
              <a:t>•</a:t>
            </a:r>
            <a:r>
              <a:rPr lang="fr-FR" b="1" dirty="0">
                <a:effectLst/>
                <a:latin typeface="Times New Roman" panose="02020603050405020304" pitchFamily="18" charset="0"/>
                <a:cs typeface="Times New Roman" panose="02020603050405020304" pitchFamily="18" charset="0"/>
              </a:rPr>
              <a:t>Intervention du facteur </a:t>
            </a:r>
            <a:r>
              <a:rPr lang="el-GR" b="1" dirty="0">
                <a:effectLst/>
                <a:latin typeface="Times New Roman" panose="02020603050405020304" pitchFamily="18" charset="0"/>
                <a:cs typeface="Times New Roman" panose="02020603050405020304" pitchFamily="18" charset="0"/>
              </a:rPr>
              <a:t>σ</a:t>
            </a:r>
            <a:r>
              <a:rPr lang="fr-FR" b="1" dirty="0">
                <a:effectLst/>
                <a:latin typeface="Times New Roman" panose="02020603050405020304" pitchFamily="18" charset="0"/>
                <a:cs typeface="Times New Roman" panose="02020603050405020304" pitchFamily="18" charset="0"/>
              </a:rPr>
              <a:t>pour l’initiation.</a:t>
            </a:r>
            <a:endParaRPr lang="fr-FR"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856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7758E8-9EBE-004A-A354-09A1AFF4ABB5}"/>
              </a:ext>
            </a:extLst>
          </p:cNvPr>
          <p:cNvSpPr/>
          <p:nvPr/>
        </p:nvSpPr>
        <p:spPr>
          <a:xfrm>
            <a:off x="242887" y="92028"/>
            <a:ext cx="11458575" cy="6673943"/>
          </a:xfrm>
          <a:prstGeom prst="rect">
            <a:avLst/>
          </a:prstGeom>
        </p:spPr>
        <p:txBody>
          <a:bodyPr wrap="square">
            <a:spAutoFit/>
          </a:bodyPr>
          <a:lstStyle/>
          <a:p>
            <a:pPr algn="just">
              <a:lnSpc>
                <a:spcPct val="150000"/>
              </a:lnSpc>
            </a:pPr>
            <a:r>
              <a:rPr lang="fr-FR" sz="2400" dirty="0">
                <a:effectLst/>
                <a:latin typeface="Times New Roman" panose="02020603050405020304" pitchFamily="18" charset="0"/>
                <a:cs typeface="Times New Roman" panose="02020603050405020304" pitchFamily="18" charset="0"/>
              </a:rPr>
              <a:t>Les ARN polymérases réalisent essentiellement les mêmes réactions dans toutes les cellules procaryotes et eucaryotes. Les bactéries possèdent une seule ARN polymérase (l'enzyme minimale) capable à elle seule de synthétiser de l'ARN, elle est composée de quatre sous unités, chacune codée par un gène différent. Elle comprend la sous-unité </a:t>
            </a:r>
            <a:r>
              <a:rPr lang="el-GR" sz="2400" dirty="0">
                <a:effectLst/>
                <a:latin typeface="Times New Roman" panose="02020603050405020304" pitchFamily="18" charset="0"/>
                <a:cs typeface="Times New Roman" panose="02020603050405020304" pitchFamily="18" charset="0"/>
              </a:rPr>
              <a:t>σ </a:t>
            </a:r>
            <a:r>
              <a:rPr lang="fr-FR" sz="2400" dirty="0">
                <a:effectLst/>
                <a:latin typeface="Times New Roman" panose="02020603050405020304" pitchFamily="18" charset="0"/>
                <a:cs typeface="Times New Roman" panose="02020603050405020304" pitchFamily="18" charset="0"/>
              </a:rPr>
              <a:t>et deux sous- unité </a:t>
            </a:r>
            <a:r>
              <a:rPr lang="el-GR" sz="2400" dirty="0">
                <a:effectLst/>
                <a:latin typeface="Times New Roman" panose="02020603050405020304" pitchFamily="18" charset="0"/>
                <a:cs typeface="Times New Roman" panose="02020603050405020304" pitchFamily="18" charset="0"/>
              </a:rPr>
              <a:t>α </a:t>
            </a:r>
            <a:r>
              <a:rPr lang="fr-FR" sz="2400" dirty="0">
                <a:effectLst/>
                <a:latin typeface="Times New Roman" panose="02020603050405020304" pitchFamily="18" charset="0"/>
                <a:cs typeface="Times New Roman" panose="02020603050405020304" pitchFamily="18" charset="0"/>
              </a:rPr>
              <a:t>et un exemplaire de chacune des sous-unités </a:t>
            </a:r>
            <a:r>
              <a:rPr lang="el-GR" sz="2400" dirty="0">
                <a:effectLst/>
                <a:latin typeface="Times New Roman" panose="02020603050405020304" pitchFamily="18" charset="0"/>
                <a:cs typeface="Times New Roman" panose="02020603050405020304" pitchFamily="18" charset="0"/>
              </a:rPr>
              <a:t>β, β'</a:t>
            </a:r>
            <a:r>
              <a:rPr lang="fr-FR" sz="2400" dirty="0">
                <a:effectLst/>
                <a:latin typeface="Times New Roman" panose="02020603050405020304" pitchFamily="18" charset="0"/>
                <a:cs typeface="Times New Roman" panose="02020603050405020304" pitchFamily="18" charset="0"/>
              </a:rPr>
              <a:t>, et une sous-unité </a:t>
            </a:r>
            <a:r>
              <a:rPr lang="el-GR" sz="2400" dirty="0">
                <a:effectLst/>
                <a:latin typeface="Times New Roman" panose="02020603050405020304" pitchFamily="18" charset="0"/>
                <a:cs typeface="Times New Roman" panose="02020603050405020304" pitchFamily="18" charset="0"/>
              </a:rPr>
              <a:t>ω (</a:t>
            </a:r>
            <a:r>
              <a:rPr lang="fr-FR" sz="2400" dirty="0">
                <a:effectLst/>
                <a:latin typeface="Times New Roman" panose="02020603050405020304" pitchFamily="18" charset="0"/>
                <a:cs typeface="Times New Roman" panose="02020603050405020304" pitchFamily="18" charset="0"/>
              </a:rPr>
              <a:t>n'est pas essentielle à la transcription mais elle a un rôle dans la stabilisation du complexe).</a:t>
            </a:r>
          </a:p>
          <a:p>
            <a:pPr algn="just">
              <a:lnSpc>
                <a:spcPct val="150000"/>
              </a:lnSpc>
            </a:pPr>
            <a:endParaRPr lang="fr-FR" sz="2400" dirty="0">
              <a:latin typeface="Times New Roman" panose="02020603050405020304" pitchFamily="18" charset="0"/>
              <a:cs typeface="Times New Roman" panose="02020603050405020304" pitchFamily="18" charset="0"/>
            </a:endParaRPr>
          </a:p>
          <a:p>
            <a:pPr algn="just">
              <a:lnSpc>
                <a:spcPct val="150000"/>
              </a:lnSpc>
            </a:pPr>
            <a:r>
              <a:rPr lang="fr-FR" sz="2400" dirty="0">
                <a:effectLst/>
                <a:latin typeface="Times New Roman" panose="02020603050405020304" pitchFamily="18" charset="0"/>
                <a:cs typeface="Times New Roman" panose="02020603050405020304" pitchFamily="18" charset="0"/>
              </a:rPr>
              <a:t> La forme active de l'enzyme contient les sous-unités </a:t>
            </a:r>
            <a:r>
              <a:rPr lang="el-GR" sz="2400" dirty="0">
                <a:effectLst/>
                <a:latin typeface="Times New Roman" panose="02020603050405020304" pitchFamily="18" charset="0"/>
                <a:cs typeface="Times New Roman" panose="02020603050405020304" pitchFamily="18" charset="0"/>
              </a:rPr>
              <a:t>α2 </a:t>
            </a:r>
            <a:r>
              <a:rPr lang="el-GR" sz="2400" dirty="0" err="1">
                <a:effectLst/>
                <a:latin typeface="Times New Roman" panose="02020603050405020304" pitchFamily="18" charset="0"/>
                <a:cs typeface="Times New Roman" panose="02020603050405020304" pitchFamily="18" charset="0"/>
              </a:rPr>
              <a:t>ββ'ω</a:t>
            </a:r>
            <a:r>
              <a:rPr lang="el-GR" sz="2400" dirty="0">
                <a:effectLst/>
                <a:latin typeface="Times New Roman" panose="02020603050405020304" pitchFamily="18" charset="0"/>
                <a:cs typeface="Times New Roman" panose="02020603050405020304" pitchFamily="18" charset="0"/>
              </a:rPr>
              <a:t>-σ (</a:t>
            </a:r>
            <a:r>
              <a:rPr lang="fr-FR" sz="2400" dirty="0">
                <a:effectLst/>
                <a:latin typeface="Times New Roman" panose="02020603050405020304" pitchFamily="18" charset="0"/>
                <a:cs typeface="Times New Roman" panose="02020603050405020304" pitchFamily="18" charset="0"/>
              </a:rPr>
              <a:t>PM ≈ 500000 Da). Parmi ces sous unités les polypeptides </a:t>
            </a:r>
            <a:r>
              <a:rPr lang="el-GR" sz="2400" dirty="0">
                <a:effectLst/>
                <a:latin typeface="Times New Roman" panose="02020603050405020304" pitchFamily="18" charset="0"/>
                <a:cs typeface="Times New Roman" panose="02020603050405020304" pitchFamily="18" charset="0"/>
              </a:rPr>
              <a:t>β, β' </a:t>
            </a:r>
            <a:r>
              <a:rPr lang="fr-FR" sz="2400" dirty="0">
                <a:effectLst/>
                <a:latin typeface="Times New Roman" panose="02020603050405020304" pitchFamily="18" charset="0"/>
                <a:cs typeface="Times New Roman" panose="02020603050405020304" pitchFamily="18" charset="0"/>
              </a:rPr>
              <a:t>sont à l'origine de l'activité catalytique et constituent le site actif de la transcription, ce site ressemble à celui de l'ADN polymérase par le fait que sous sa forme active, il contient deux ions métalliques. La sous unité </a:t>
            </a:r>
            <a:r>
              <a:rPr lang="el-GR" sz="2400" dirty="0">
                <a:effectLst/>
                <a:latin typeface="Times New Roman" panose="02020603050405020304" pitchFamily="18" charset="0"/>
                <a:cs typeface="Times New Roman" panose="02020603050405020304" pitchFamily="18" charset="0"/>
              </a:rPr>
              <a:t>σ </a:t>
            </a:r>
            <a:r>
              <a:rPr lang="fr-FR" sz="2400" dirty="0">
                <a:effectLst/>
                <a:latin typeface="Times New Roman" panose="02020603050405020304" pitchFamily="18" charset="0"/>
                <a:cs typeface="Times New Roman" panose="02020603050405020304" pitchFamily="18" charset="0"/>
              </a:rPr>
              <a:t>aide à trouver un site promoteur ou' doit commencer la transcription.</a:t>
            </a:r>
          </a:p>
        </p:txBody>
      </p:sp>
    </p:spTree>
    <p:extLst>
      <p:ext uri="{BB962C8B-B14F-4D97-AF65-F5344CB8AC3E}">
        <p14:creationId xmlns:p14="http://schemas.microsoft.com/office/powerpoint/2010/main" val="21198143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D51380D-F3FA-0A44-B512-2FFB5349E484}"/>
              </a:ext>
            </a:extLst>
          </p:cNvPr>
          <p:cNvPicPr>
            <a:picLocks noChangeAspect="1"/>
          </p:cNvPicPr>
          <p:nvPr/>
        </p:nvPicPr>
        <p:blipFill>
          <a:blip r:embed="rId2"/>
          <a:stretch>
            <a:fillRect/>
          </a:stretch>
        </p:blipFill>
        <p:spPr>
          <a:xfrm>
            <a:off x="230188" y="398800"/>
            <a:ext cx="7542212" cy="4187488"/>
          </a:xfrm>
          <a:prstGeom prst="rect">
            <a:avLst/>
          </a:prstGeom>
        </p:spPr>
      </p:pic>
      <p:sp>
        <p:nvSpPr>
          <p:cNvPr id="5" name="Rectangle 4">
            <a:extLst>
              <a:ext uri="{FF2B5EF4-FFF2-40B4-BE49-F238E27FC236}">
                <a16:creationId xmlns:a16="http://schemas.microsoft.com/office/drawing/2014/main" id="{499819DB-1C64-1B47-9ABB-57A8D25B4F50}"/>
              </a:ext>
            </a:extLst>
          </p:cNvPr>
          <p:cNvSpPr/>
          <p:nvPr/>
        </p:nvSpPr>
        <p:spPr>
          <a:xfrm>
            <a:off x="230188" y="4785063"/>
            <a:ext cx="11282363" cy="1323439"/>
          </a:xfrm>
          <a:prstGeom prst="rect">
            <a:avLst/>
          </a:prstGeom>
          <a:solidFill>
            <a:schemeClr val="accent4">
              <a:lumMod val="20000"/>
              <a:lumOff val="80000"/>
            </a:schemeClr>
          </a:solidFill>
        </p:spPr>
        <p:txBody>
          <a:bodyPr wrap="square">
            <a:spAutoFit/>
          </a:bodyPr>
          <a:lstStyle/>
          <a:p>
            <a:pPr algn="just"/>
            <a:r>
              <a:rPr lang="fr-FR" sz="2000" dirty="0">
                <a:latin typeface="Times New Roman" panose="02020603050405020304" pitchFamily="18" charset="0"/>
                <a:cs typeface="Times New Roman" panose="02020603050405020304" pitchFamily="18" charset="0"/>
              </a:rPr>
              <a:t>Chez les bactéries, il existe plusieurs formes alternatives de l'ARN polymérase, chaque forme contient une sous-unité </a:t>
            </a:r>
            <a:r>
              <a:rPr lang="el-GR" sz="2000" dirty="0">
                <a:latin typeface="Times New Roman" panose="02020603050405020304" pitchFamily="18" charset="0"/>
                <a:cs typeface="Times New Roman" panose="02020603050405020304" pitchFamily="18" charset="0"/>
              </a:rPr>
              <a:t>σ </a:t>
            </a:r>
            <a:r>
              <a:rPr lang="fr-FR" sz="2000" dirty="0">
                <a:latin typeface="Times New Roman" panose="02020603050405020304" pitchFamily="18" charset="0"/>
                <a:cs typeface="Times New Roman" panose="02020603050405020304" pitchFamily="18" charset="0"/>
              </a:rPr>
              <a:t>particulière (</a:t>
            </a:r>
            <a:r>
              <a:rPr lang="el-GR" sz="2000" dirty="0">
                <a:latin typeface="Times New Roman" panose="02020603050405020304" pitchFamily="18" charset="0"/>
                <a:cs typeface="Times New Roman" panose="02020603050405020304" pitchFamily="18" charset="0"/>
              </a:rPr>
              <a:t>σ32, σ54, σ70, σ</a:t>
            </a:r>
            <a:r>
              <a:rPr lang="fr-FR" sz="2000" dirty="0">
                <a:latin typeface="Times New Roman" panose="02020603050405020304" pitchFamily="18" charset="0"/>
                <a:cs typeface="Times New Roman" panose="02020603050405020304" pitchFamily="18" charset="0"/>
              </a:rPr>
              <a:t>S et </a:t>
            </a:r>
            <a:r>
              <a:rPr lang="el-GR" sz="2000" dirty="0">
                <a:latin typeface="Times New Roman" panose="02020603050405020304" pitchFamily="18" charset="0"/>
                <a:cs typeface="Times New Roman" panose="02020603050405020304" pitchFamily="18" charset="0"/>
              </a:rPr>
              <a:t>σ</a:t>
            </a:r>
            <a:r>
              <a:rPr lang="fr-FR" sz="2000" dirty="0">
                <a:latin typeface="Times New Roman" panose="02020603050405020304" pitchFamily="18" charset="0"/>
                <a:cs typeface="Times New Roman" panose="02020603050405020304" pitchFamily="18" charset="0"/>
              </a:rPr>
              <a:t>E). La sous-unité </a:t>
            </a:r>
            <a:r>
              <a:rPr lang="el-GR" sz="2000" dirty="0">
                <a:latin typeface="Times New Roman" panose="02020603050405020304" pitchFamily="18" charset="0"/>
                <a:cs typeface="Times New Roman" panose="02020603050405020304" pitchFamily="18" charset="0"/>
              </a:rPr>
              <a:t>σ70 </a:t>
            </a:r>
            <a:r>
              <a:rPr lang="fr-FR" sz="2000" dirty="0">
                <a:latin typeface="Times New Roman" panose="02020603050405020304" pitchFamily="18" charset="0"/>
                <a:cs typeface="Times New Roman" panose="02020603050405020304" pitchFamily="18" charset="0"/>
              </a:rPr>
              <a:t>est la plus grande forme (70 kDa). Ces éléments </a:t>
            </a:r>
            <a:r>
              <a:rPr lang="fr-FR" sz="2000" dirty="0" err="1">
                <a:latin typeface="Times New Roman" panose="02020603050405020304" pitchFamily="18" charset="0"/>
                <a:cs typeface="Times New Roman" panose="02020603050405020304" pitchFamily="18" charset="0"/>
              </a:rPr>
              <a:t>trans</a:t>
            </a:r>
            <a:r>
              <a:rPr lang="fr-FR" sz="2000" dirty="0">
                <a:latin typeface="Times New Roman" panose="02020603050405020304" pitchFamily="18" charset="0"/>
                <a:cs typeface="Times New Roman" panose="02020603050405020304" pitchFamily="18" charset="0"/>
              </a:rPr>
              <a:t> reconnaissent les séquences consensus de différents promoteurs et permettent une spécificité de l'initiation de la transcription. Cela permet de contrôler leur expression.</a:t>
            </a:r>
          </a:p>
        </p:txBody>
      </p:sp>
      <p:pic>
        <p:nvPicPr>
          <p:cNvPr id="6" name="Image 5">
            <a:extLst>
              <a:ext uri="{FF2B5EF4-FFF2-40B4-BE49-F238E27FC236}">
                <a16:creationId xmlns:a16="http://schemas.microsoft.com/office/drawing/2014/main" id="{8A292628-3BA0-114D-A8E8-E8EF189BC008}"/>
              </a:ext>
            </a:extLst>
          </p:cNvPr>
          <p:cNvPicPr>
            <a:picLocks noChangeAspect="1"/>
          </p:cNvPicPr>
          <p:nvPr/>
        </p:nvPicPr>
        <p:blipFill>
          <a:blip r:embed="rId3"/>
          <a:stretch>
            <a:fillRect/>
          </a:stretch>
        </p:blipFill>
        <p:spPr>
          <a:xfrm>
            <a:off x="6400800" y="200025"/>
            <a:ext cx="5791200" cy="2717800"/>
          </a:xfrm>
          <a:prstGeom prst="rect">
            <a:avLst/>
          </a:prstGeom>
        </p:spPr>
      </p:pic>
    </p:spTree>
    <p:extLst>
      <p:ext uri="{BB962C8B-B14F-4D97-AF65-F5344CB8AC3E}">
        <p14:creationId xmlns:p14="http://schemas.microsoft.com/office/powerpoint/2010/main" val="3905960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3093FA-A4F6-CE49-8E26-57ECBAF9EE7B}"/>
              </a:ext>
            </a:extLst>
          </p:cNvPr>
          <p:cNvSpPr/>
          <p:nvPr/>
        </p:nvSpPr>
        <p:spPr>
          <a:xfrm>
            <a:off x="66675" y="472291"/>
            <a:ext cx="12058650" cy="4832092"/>
          </a:xfrm>
          <a:prstGeom prst="rect">
            <a:avLst/>
          </a:prstGeom>
        </p:spPr>
        <p:txBody>
          <a:bodyPr wrap="square">
            <a:spAutoFit/>
          </a:bodyPr>
          <a:lstStyle/>
          <a:p>
            <a:pPr algn="ctr"/>
            <a:r>
              <a:rPr lang="fr-FR" sz="2800" b="1" dirty="0">
                <a:solidFill>
                  <a:srgbClr val="FF0000"/>
                </a:solidFill>
                <a:effectLst/>
                <a:latin typeface="Times New Roman" panose="02020603050405020304" pitchFamily="18" charset="0"/>
                <a:cs typeface="Times New Roman" panose="02020603050405020304" pitchFamily="18" charset="0"/>
              </a:rPr>
              <a:t>1- Initiation de la transcription: Où commence la transcription ?</a:t>
            </a:r>
          </a:p>
          <a:p>
            <a:endParaRPr lang="fr-FR" sz="2800" dirty="0">
              <a:effectLst/>
              <a:latin typeface="Times New Roman" panose="02020603050405020304" pitchFamily="18" charset="0"/>
              <a:cs typeface="Times New Roman" panose="02020603050405020304" pitchFamily="18" charset="0"/>
            </a:endParaRPr>
          </a:p>
          <a:p>
            <a:pPr algn="just"/>
            <a:r>
              <a:rPr lang="fr-FR" sz="2800" dirty="0">
                <a:effectLst/>
                <a:latin typeface="Times New Roman" panose="02020603050405020304" pitchFamily="18" charset="0"/>
                <a:cs typeface="Times New Roman" panose="02020603050405020304" pitchFamily="18" charset="0"/>
              </a:rPr>
              <a:t>ARN polymérase + facteur sigma se lie à l’ADN et reconnaît une séquence spécifique d’ADN : </a:t>
            </a:r>
            <a:r>
              <a:rPr lang="fr-FR" sz="2800" b="1" dirty="0">
                <a:effectLst/>
                <a:latin typeface="Times New Roman" panose="02020603050405020304" pitchFamily="18" charset="0"/>
                <a:cs typeface="Times New Roman" panose="02020603050405020304" pitchFamily="18" charset="0"/>
              </a:rPr>
              <a:t>le promoteur</a:t>
            </a:r>
          </a:p>
          <a:p>
            <a:pPr algn="just"/>
            <a:endParaRPr lang="fr-FR" sz="2800" b="1" dirty="0">
              <a:latin typeface="Times New Roman" panose="02020603050405020304" pitchFamily="18" charset="0"/>
              <a:cs typeface="Times New Roman" panose="02020603050405020304" pitchFamily="18" charset="0"/>
            </a:endParaRPr>
          </a:p>
          <a:p>
            <a:pPr algn="just"/>
            <a:r>
              <a:rPr lang="fr-FR" sz="2800" dirty="0">
                <a:effectLst/>
                <a:latin typeface="Times New Roman" panose="02020603050405020304" pitchFamily="18" charset="0"/>
                <a:cs typeface="Times New Roman" panose="02020603050405020304" pitchFamily="18" charset="0"/>
              </a:rPr>
              <a:t>Distorsion de l’ADN, ouverture double hélice d ADN, début de la transcription</a:t>
            </a:r>
          </a:p>
          <a:p>
            <a:pPr algn="just"/>
            <a:endParaRPr lang="fr-FR" sz="2800" b="1" dirty="0">
              <a:effectLst/>
              <a:latin typeface="Times New Roman" panose="02020603050405020304" pitchFamily="18" charset="0"/>
              <a:cs typeface="Times New Roman" panose="02020603050405020304" pitchFamily="18" charset="0"/>
            </a:endParaRPr>
          </a:p>
          <a:p>
            <a:pPr algn="just"/>
            <a:r>
              <a:rPr lang="fr-FR" sz="2800" dirty="0">
                <a:effectLst/>
                <a:latin typeface="Times New Roman" panose="02020603050405020304" pitchFamily="18" charset="0"/>
                <a:cs typeface="Times New Roman" panose="02020603050405020304" pitchFamily="18" charset="0"/>
              </a:rPr>
              <a:t>Promoteur: indique le début de la transcription en amont du site d’initiation de la transcription (-35n /-10 n)</a:t>
            </a:r>
          </a:p>
          <a:p>
            <a:pPr marL="457200" indent="-457200" algn="just">
              <a:buFontTx/>
              <a:buChar char="-"/>
            </a:pPr>
            <a:endParaRPr lang="fr-FR" sz="2800" dirty="0">
              <a:effectLst/>
              <a:latin typeface="Times New Roman" panose="02020603050405020304" pitchFamily="18" charset="0"/>
              <a:cs typeface="Times New Roman" panose="02020603050405020304" pitchFamily="18" charset="0"/>
            </a:endParaRPr>
          </a:p>
          <a:p>
            <a:pPr algn="just"/>
            <a:r>
              <a:rPr lang="fr-FR" sz="2800" dirty="0">
                <a:effectLst/>
                <a:latin typeface="Times New Roman" panose="02020603050405020304" pitchFamily="18" charset="0"/>
                <a:cs typeface="Times New Roman" panose="02020603050405020304" pitchFamily="18" charset="0"/>
              </a:rPr>
              <a:t>- Chez </a:t>
            </a:r>
            <a:r>
              <a:rPr lang="fr-FR" sz="2800" i="1" dirty="0">
                <a:effectLst/>
                <a:latin typeface="Times New Roman" panose="02020603050405020304" pitchFamily="18" charset="0"/>
                <a:cs typeface="Times New Roman" panose="02020603050405020304" pitchFamily="18" charset="0"/>
              </a:rPr>
              <a:t>E. Coli</a:t>
            </a:r>
            <a:r>
              <a:rPr lang="fr-FR" sz="2800" dirty="0">
                <a:effectLst/>
                <a:latin typeface="Times New Roman" panose="02020603050405020304" pitchFamily="18" charset="0"/>
                <a:cs typeface="Times New Roman" panose="02020603050405020304" pitchFamily="18" charset="0"/>
              </a:rPr>
              <a:t>: séquences similaires retrouvées dans la plupart des promoteurs</a:t>
            </a:r>
          </a:p>
        </p:txBody>
      </p:sp>
    </p:spTree>
    <p:extLst>
      <p:ext uri="{BB962C8B-B14F-4D97-AF65-F5344CB8AC3E}">
        <p14:creationId xmlns:p14="http://schemas.microsoft.com/office/powerpoint/2010/main" val="34096166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71E09E2-BEAB-9846-999C-D154C1D2D8D3}"/>
              </a:ext>
            </a:extLst>
          </p:cNvPr>
          <p:cNvPicPr>
            <a:picLocks noChangeAspect="1"/>
          </p:cNvPicPr>
          <p:nvPr/>
        </p:nvPicPr>
        <p:blipFill>
          <a:blip r:embed="rId2"/>
          <a:stretch>
            <a:fillRect/>
          </a:stretch>
        </p:blipFill>
        <p:spPr>
          <a:xfrm>
            <a:off x="298449" y="14287"/>
            <a:ext cx="5350669" cy="3938590"/>
          </a:xfrm>
          <a:prstGeom prst="rect">
            <a:avLst/>
          </a:prstGeom>
        </p:spPr>
      </p:pic>
      <p:pic>
        <p:nvPicPr>
          <p:cNvPr id="8" name="Image 7">
            <a:extLst>
              <a:ext uri="{FF2B5EF4-FFF2-40B4-BE49-F238E27FC236}">
                <a16:creationId xmlns:a16="http://schemas.microsoft.com/office/drawing/2014/main" id="{97316766-F024-AC4B-B472-45B48FDD53B2}"/>
              </a:ext>
            </a:extLst>
          </p:cNvPr>
          <p:cNvPicPr>
            <a:picLocks noChangeAspect="1"/>
          </p:cNvPicPr>
          <p:nvPr/>
        </p:nvPicPr>
        <p:blipFill>
          <a:blip r:embed="rId3"/>
          <a:stretch>
            <a:fillRect/>
          </a:stretch>
        </p:blipFill>
        <p:spPr>
          <a:xfrm>
            <a:off x="6096000" y="161923"/>
            <a:ext cx="5309394" cy="3938590"/>
          </a:xfrm>
          <a:prstGeom prst="rect">
            <a:avLst/>
          </a:prstGeom>
        </p:spPr>
      </p:pic>
      <p:pic>
        <p:nvPicPr>
          <p:cNvPr id="11" name="Image 10">
            <a:extLst>
              <a:ext uri="{FF2B5EF4-FFF2-40B4-BE49-F238E27FC236}">
                <a16:creationId xmlns:a16="http://schemas.microsoft.com/office/drawing/2014/main" id="{FC7F0B14-DAC5-B042-BAC8-58ADD8E0A5DE}"/>
              </a:ext>
            </a:extLst>
          </p:cNvPr>
          <p:cNvPicPr>
            <a:picLocks noChangeAspect="1"/>
          </p:cNvPicPr>
          <p:nvPr/>
        </p:nvPicPr>
        <p:blipFill>
          <a:blip r:embed="rId4"/>
          <a:stretch>
            <a:fillRect/>
          </a:stretch>
        </p:blipFill>
        <p:spPr>
          <a:xfrm>
            <a:off x="2660650" y="4689477"/>
            <a:ext cx="7099300" cy="2006600"/>
          </a:xfrm>
          <a:prstGeom prst="rect">
            <a:avLst/>
          </a:prstGeom>
        </p:spPr>
      </p:pic>
    </p:spTree>
    <p:extLst>
      <p:ext uri="{BB962C8B-B14F-4D97-AF65-F5344CB8AC3E}">
        <p14:creationId xmlns:p14="http://schemas.microsoft.com/office/powerpoint/2010/main" val="2227155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E0319B5-D611-4E4B-B506-C3A5CEB1C26A}"/>
              </a:ext>
            </a:extLst>
          </p:cNvPr>
          <p:cNvSpPr/>
          <p:nvPr/>
        </p:nvSpPr>
        <p:spPr>
          <a:xfrm>
            <a:off x="319087" y="1046936"/>
            <a:ext cx="5524500" cy="4647426"/>
          </a:xfrm>
          <a:prstGeom prst="rect">
            <a:avLst/>
          </a:prstGeom>
        </p:spPr>
        <p:txBody>
          <a:bodyPr wrap="square">
            <a:spAutoFit/>
          </a:bodyPr>
          <a:lstStyle/>
          <a:p>
            <a:pPr algn="ctr"/>
            <a:r>
              <a:rPr lang="fr-FR" sz="2800" b="1" u="sng" dirty="0">
                <a:solidFill>
                  <a:srgbClr val="FF0000"/>
                </a:solidFill>
                <a:effectLst/>
                <a:latin typeface="Times New Roman" panose="02020603050405020304" pitchFamily="18" charset="0"/>
                <a:cs typeface="Times New Roman" panose="02020603050405020304" pitchFamily="18" charset="0"/>
              </a:rPr>
              <a:t>2-Elongation</a:t>
            </a:r>
          </a:p>
          <a:p>
            <a:endParaRPr lang="fr-FR" sz="2800" dirty="0">
              <a:effectLst/>
              <a:latin typeface="Times New Roman" panose="02020603050405020304" pitchFamily="18" charset="0"/>
              <a:cs typeface="Times New Roman" panose="02020603050405020304" pitchFamily="18" charset="0"/>
            </a:endParaRPr>
          </a:p>
          <a:p>
            <a:pPr algn="just"/>
            <a:r>
              <a:rPr lang="fr-FR" sz="2400" dirty="0">
                <a:effectLst/>
                <a:latin typeface="Times New Roman" panose="02020603050405020304" pitchFamily="18" charset="0"/>
                <a:cs typeface="Times New Roman" panose="02020603050405020304" pitchFamily="18" charset="0"/>
              </a:rPr>
              <a:t>Une fois le duplexe temporaire est formé, la sous-unité </a:t>
            </a:r>
            <a:r>
              <a:rPr lang="el-GR" sz="2400" dirty="0">
                <a:effectLst/>
                <a:latin typeface="Times New Roman" panose="02020603050405020304" pitchFamily="18" charset="0"/>
                <a:cs typeface="Times New Roman" panose="02020603050405020304" pitchFamily="18" charset="0"/>
              </a:rPr>
              <a:t>σ </a:t>
            </a:r>
            <a:r>
              <a:rPr lang="fr-FR" sz="2400" dirty="0">
                <a:effectLst/>
                <a:latin typeface="Times New Roman" panose="02020603050405020304" pitchFamily="18" charset="0"/>
                <a:cs typeface="Times New Roman" panose="02020603050405020304" pitchFamily="18" charset="0"/>
              </a:rPr>
              <a:t>se dissocie de l'holoenzyme et l'élongation de la chaine se poursuit sous la direction de la partie centrale de l'enzyme. Chez </a:t>
            </a:r>
            <a:r>
              <a:rPr lang="fr-FR" sz="2400" i="1" dirty="0">
                <a:effectLst/>
                <a:latin typeface="Times New Roman" panose="02020603050405020304" pitchFamily="18" charset="0"/>
                <a:cs typeface="Times New Roman" panose="02020603050405020304" pitchFamily="18" charset="0"/>
              </a:rPr>
              <a:t>E. coli</a:t>
            </a:r>
            <a:r>
              <a:rPr lang="fr-FR" sz="2400" dirty="0">
                <a:effectLst/>
                <a:latin typeface="Times New Roman" panose="02020603050405020304" pitchFamily="18" charset="0"/>
                <a:cs typeface="Times New Roman" panose="02020603050405020304" pitchFamily="18" charset="0"/>
              </a:rPr>
              <a:t> ce processus progresse à la vitesse d'environ 50 nucléotides/seconde à 37°C. Par la suite la polymérase parcourt le gène entier jusqu'à rencontrer une séquence dite de terminaison.</a:t>
            </a:r>
          </a:p>
        </p:txBody>
      </p:sp>
      <p:pic>
        <p:nvPicPr>
          <p:cNvPr id="8" name="Image 7">
            <a:extLst>
              <a:ext uri="{FF2B5EF4-FFF2-40B4-BE49-F238E27FC236}">
                <a16:creationId xmlns:a16="http://schemas.microsoft.com/office/drawing/2014/main" id="{EE49B220-BE1C-E743-AEF3-92FDE0C89102}"/>
              </a:ext>
            </a:extLst>
          </p:cNvPr>
          <p:cNvPicPr>
            <a:picLocks noChangeAspect="1"/>
          </p:cNvPicPr>
          <p:nvPr/>
        </p:nvPicPr>
        <p:blipFill>
          <a:blip r:embed="rId2"/>
          <a:stretch>
            <a:fillRect/>
          </a:stretch>
        </p:blipFill>
        <p:spPr>
          <a:xfrm>
            <a:off x="6248400" y="334962"/>
            <a:ext cx="5943600" cy="5359400"/>
          </a:xfrm>
          <a:prstGeom prst="rect">
            <a:avLst/>
          </a:prstGeom>
        </p:spPr>
      </p:pic>
    </p:spTree>
    <p:extLst>
      <p:ext uri="{BB962C8B-B14F-4D97-AF65-F5344CB8AC3E}">
        <p14:creationId xmlns:p14="http://schemas.microsoft.com/office/powerpoint/2010/main" val="3569141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8498A1B-5528-8041-9747-D6920F5AAADE}"/>
              </a:ext>
            </a:extLst>
          </p:cNvPr>
          <p:cNvPicPr>
            <a:picLocks noChangeAspect="1"/>
          </p:cNvPicPr>
          <p:nvPr/>
        </p:nvPicPr>
        <p:blipFill>
          <a:blip r:embed="rId2"/>
          <a:stretch>
            <a:fillRect/>
          </a:stretch>
        </p:blipFill>
        <p:spPr>
          <a:xfrm>
            <a:off x="2265533" y="0"/>
            <a:ext cx="7660934" cy="6858000"/>
          </a:xfrm>
          <a:prstGeom prst="rect">
            <a:avLst/>
          </a:prstGeom>
        </p:spPr>
      </p:pic>
    </p:spTree>
    <p:extLst>
      <p:ext uri="{BB962C8B-B14F-4D97-AF65-F5344CB8AC3E}">
        <p14:creationId xmlns:p14="http://schemas.microsoft.com/office/powerpoint/2010/main" val="491866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975429" y="358322"/>
            <a:ext cx="5524500" cy="5676900"/>
          </a:xfrm>
          <a:prstGeom prst="rect">
            <a:avLst/>
          </a:prstGeom>
          <a:noFill/>
          <a:ln w="9525">
            <a:noFill/>
            <a:miter lim="800000"/>
            <a:headEnd/>
            <a:tailEnd/>
          </a:ln>
        </p:spPr>
      </p:pic>
    </p:spTree>
    <p:extLst>
      <p:ext uri="{BB962C8B-B14F-4D97-AF65-F5344CB8AC3E}">
        <p14:creationId xmlns:p14="http://schemas.microsoft.com/office/powerpoint/2010/main" val="2429761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F9D24C-554B-6546-A91F-DEA8A6F46038}"/>
              </a:ext>
            </a:extLst>
          </p:cNvPr>
          <p:cNvSpPr/>
          <p:nvPr/>
        </p:nvSpPr>
        <p:spPr>
          <a:xfrm>
            <a:off x="202406" y="457200"/>
            <a:ext cx="5712619" cy="5693866"/>
          </a:xfrm>
          <a:prstGeom prst="rect">
            <a:avLst/>
          </a:prstGeom>
        </p:spPr>
        <p:txBody>
          <a:bodyPr wrap="square">
            <a:spAutoFit/>
          </a:bodyPr>
          <a:lstStyle/>
          <a:p>
            <a:r>
              <a:rPr lang="fr-FR" sz="2800" b="1" u="sng" dirty="0">
                <a:solidFill>
                  <a:srgbClr val="FF0000"/>
                </a:solidFill>
                <a:effectLst/>
                <a:latin typeface="Times New Roman" panose="02020603050405020304" pitchFamily="18" charset="0"/>
                <a:cs typeface="Times New Roman" panose="02020603050405020304" pitchFamily="18" charset="0"/>
              </a:rPr>
              <a:t>Terminaison</a:t>
            </a:r>
          </a:p>
          <a:p>
            <a:endParaRPr lang="fr-FR" sz="2800" b="1" dirty="0">
              <a:latin typeface="Times New Roman" panose="02020603050405020304" pitchFamily="18" charset="0"/>
            </a:endParaRPr>
          </a:p>
          <a:p>
            <a:endParaRPr lang="fr-FR" sz="2800" b="1" dirty="0">
              <a:effectLst/>
              <a:latin typeface="Times New Roman" panose="02020603050405020304" pitchFamily="18" charset="0"/>
            </a:endParaRPr>
          </a:p>
          <a:p>
            <a:pPr algn="just"/>
            <a:r>
              <a:rPr lang="fr-FR" sz="2800" b="1" dirty="0">
                <a:effectLst/>
                <a:latin typeface="Times New Roman" panose="02020603050405020304" pitchFamily="18" charset="0"/>
              </a:rPr>
              <a:t>Définie comme étant le processus conduisant à la dissociation du complexe ARN polymérase de l’extrémité 3’du gène.</a:t>
            </a:r>
            <a:endParaRPr lang="fr-FR" sz="2800" dirty="0">
              <a:effectLst/>
              <a:latin typeface="Times New Roman" panose="02020603050405020304" pitchFamily="18" charset="0"/>
            </a:endParaRPr>
          </a:p>
          <a:p>
            <a:endParaRPr lang="fr-FR" sz="2800" dirty="0">
              <a:effectLst/>
              <a:latin typeface="Times New Roman" panose="02020603050405020304" pitchFamily="18" charset="0"/>
            </a:endParaRPr>
          </a:p>
          <a:p>
            <a:r>
              <a:rPr lang="fr-FR" sz="2800" dirty="0">
                <a:effectLst/>
                <a:latin typeface="Times New Roman" panose="02020603050405020304" pitchFamily="18" charset="0"/>
              </a:rPr>
              <a:t>•</a:t>
            </a:r>
            <a:r>
              <a:rPr lang="fr-FR" sz="2800" b="1" dirty="0">
                <a:effectLst/>
                <a:latin typeface="Times New Roman" panose="02020603050405020304" pitchFamily="18" charset="0"/>
              </a:rPr>
              <a:t>Deux mécanismes: </a:t>
            </a:r>
            <a:endParaRPr lang="fr-FR" sz="2800" dirty="0">
              <a:effectLst/>
              <a:latin typeface="Times New Roman" panose="02020603050405020304" pitchFamily="18" charset="0"/>
            </a:endParaRPr>
          </a:p>
          <a:p>
            <a:endParaRPr lang="fr-FR" sz="2800" dirty="0">
              <a:effectLst/>
              <a:latin typeface="Times New Roman" panose="02020603050405020304" pitchFamily="18" charset="0"/>
            </a:endParaRPr>
          </a:p>
          <a:p>
            <a:pPr algn="just"/>
            <a:r>
              <a:rPr lang="fr-FR" sz="2800" b="1" dirty="0">
                <a:solidFill>
                  <a:srgbClr val="009051"/>
                </a:solidFill>
                <a:effectLst/>
                <a:latin typeface="Times New Roman" panose="02020603050405020304" pitchFamily="18" charset="0"/>
              </a:rPr>
              <a:t>-Terminaison “rho-dépendante”</a:t>
            </a:r>
          </a:p>
          <a:p>
            <a:pPr algn="just"/>
            <a:endParaRPr lang="fr-FR" sz="2800" dirty="0">
              <a:solidFill>
                <a:srgbClr val="009051"/>
              </a:solidFill>
              <a:effectLst/>
              <a:latin typeface="Times New Roman" panose="02020603050405020304" pitchFamily="18" charset="0"/>
            </a:endParaRPr>
          </a:p>
          <a:p>
            <a:pPr algn="just"/>
            <a:r>
              <a:rPr lang="fr-FR" sz="2800" b="1" dirty="0">
                <a:solidFill>
                  <a:srgbClr val="009051"/>
                </a:solidFill>
                <a:effectLst/>
                <a:latin typeface="Times New Roman" panose="02020603050405020304" pitchFamily="18" charset="0"/>
              </a:rPr>
              <a:t>-Terminaison “rho-indépendante”</a:t>
            </a:r>
            <a:endParaRPr lang="fr-FR" sz="2800" dirty="0">
              <a:solidFill>
                <a:srgbClr val="009051"/>
              </a:solidFill>
              <a:effectLst/>
              <a:latin typeface="Times New Roman" panose="02020603050405020304" pitchFamily="18" charset="0"/>
            </a:endParaRPr>
          </a:p>
        </p:txBody>
      </p:sp>
      <p:pic>
        <p:nvPicPr>
          <p:cNvPr id="5" name="Image 4">
            <a:extLst>
              <a:ext uri="{FF2B5EF4-FFF2-40B4-BE49-F238E27FC236}">
                <a16:creationId xmlns:a16="http://schemas.microsoft.com/office/drawing/2014/main" id="{ECCDCB58-09BB-AE47-94B8-62171EC731D0}"/>
              </a:ext>
            </a:extLst>
          </p:cNvPr>
          <p:cNvPicPr>
            <a:picLocks noChangeAspect="1"/>
          </p:cNvPicPr>
          <p:nvPr/>
        </p:nvPicPr>
        <p:blipFill>
          <a:blip r:embed="rId2"/>
          <a:stretch>
            <a:fillRect/>
          </a:stretch>
        </p:blipFill>
        <p:spPr>
          <a:xfrm>
            <a:off x="6095999" y="643023"/>
            <a:ext cx="5991226" cy="5914939"/>
          </a:xfrm>
          <a:prstGeom prst="rect">
            <a:avLst/>
          </a:prstGeom>
        </p:spPr>
      </p:pic>
    </p:spTree>
    <p:extLst>
      <p:ext uri="{BB962C8B-B14F-4D97-AF65-F5344CB8AC3E}">
        <p14:creationId xmlns:p14="http://schemas.microsoft.com/office/powerpoint/2010/main" val="3251105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0E66FB-CC7B-D84C-9AD8-20D3D23F2822}"/>
              </a:ext>
            </a:extLst>
          </p:cNvPr>
          <p:cNvSpPr/>
          <p:nvPr/>
        </p:nvSpPr>
        <p:spPr>
          <a:xfrm>
            <a:off x="104774" y="243602"/>
            <a:ext cx="10810875" cy="2554545"/>
          </a:xfrm>
          <a:prstGeom prst="rect">
            <a:avLst/>
          </a:prstGeom>
        </p:spPr>
        <p:txBody>
          <a:bodyPr wrap="square">
            <a:spAutoFit/>
          </a:bodyPr>
          <a:lstStyle/>
          <a:p>
            <a:pPr algn="just"/>
            <a:r>
              <a:rPr lang="fr-FR" sz="2000" dirty="0">
                <a:effectLst/>
                <a:latin typeface="Times New Roman" panose="02020603050405020304" pitchFamily="18" charset="0"/>
                <a:cs typeface="Times New Roman" panose="02020603050405020304" pitchFamily="18" charset="0"/>
              </a:rPr>
              <a:t>La terminaison commence dès l'enzyme rencontre un signal de terminaison d'une séquence de 40 </a:t>
            </a:r>
            <a:r>
              <a:rPr lang="fr-FR" sz="2000" dirty="0" err="1">
                <a:effectLst/>
                <a:latin typeface="Times New Roman" panose="02020603050405020304" pitchFamily="18" charset="0"/>
                <a:cs typeface="Times New Roman" panose="02020603050405020304" pitchFamily="18" charset="0"/>
              </a:rPr>
              <a:t>pb</a:t>
            </a:r>
            <a:r>
              <a:rPr lang="fr-FR" sz="2000" dirty="0">
                <a:effectLst/>
                <a:latin typeface="Times New Roman" panose="02020603050405020304" pitchFamily="18" charset="0"/>
                <a:cs typeface="Times New Roman" panose="02020603050405020304" pitchFamily="18" charset="0"/>
              </a:rPr>
              <a:t>. Un aspect intéressent de la terminaison chez les bactéries est que la séquence de terminaison ci-dessus est en fait transcrite en ARN. Cette dernière forme une structure en tige boucle par appariement de bases du même brin. L'ADN au niveau de la séquence de terminaison est inversé au centre duquel une zone non répétée est insérée </a:t>
            </a:r>
            <a:r>
              <a:rPr lang="fr-FR" sz="2000" dirty="0">
                <a:latin typeface="Times New Roman" panose="02020603050405020304" pitchFamily="18" charset="0"/>
                <a:cs typeface="Times New Roman" panose="02020603050405020304" pitchFamily="18" charset="0"/>
              </a:rPr>
              <a:t>Ces structures secondaires suivies d'une série d'</a:t>
            </a:r>
            <a:r>
              <a:rPr lang="fr-FR" sz="2000" dirty="0" err="1">
                <a:latin typeface="Times New Roman" panose="02020603050405020304" pitchFamily="18" charset="0"/>
                <a:cs typeface="Times New Roman" panose="02020603050405020304" pitchFamily="18" charset="0"/>
              </a:rPr>
              <a:t>uridines</a:t>
            </a:r>
            <a:r>
              <a:rPr lang="fr-FR" sz="2000" dirty="0">
                <a:latin typeface="Times New Roman" panose="02020603050405020304" pitchFamily="18" charset="0"/>
                <a:cs typeface="Times New Roman" panose="02020603050405020304" pitchFamily="18" charset="0"/>
              </a:rPr>
              <a:t> sont des terminateurs efficaces de la transcription. Des séquences riches en GC suivie par autres riche en AT sont aussi des sites spécifiques de terminaison. Ces régions qui ne nécessitent pas de facteurs additionnels sont nommées "terminateurs intrinsèques".</a:t>
            </a:r>
          </a:p>
        </p:txBody>
      </p:sp>
      <p:pic>
        <p:nvPicPr>
          <p:cNvPr id="5" name="Image 4">
            <a:extLst>
              <a:ext uri="{FF2B5EF4-FFF2-40B4-BE49-F238E27FC236}">
                <a16:creationId xmlns:a16="http://schemas.microsoft.com/office/drawing/2014/main" id="{6A520721-D552-F040-ABE1-674B52439CB1}"/>
              </a:ext>
            </a:extLst>
          </p:cNvPr>
          <p:cNvPicPr>
            <a:picLocks noChangeAspect="1"/>
          </p:cNvPicPr>
          <p:nvPr/>
        </p:nvPicPr>
        <p:blipFill>
          <a:blip r:embed="rId2"/>
          <a:stretch>
            <a:fillRect/>
          </a:stretch>
        </p:blipFill>
        <p:spPr>
          <a:xfrm>
            <a:off x="4757737" y="2628900"/>
            <a:ext cx="7158037" cy="4098925"/>
          </a:xfrm>
          <a:prstGeom prst="rect">
            <a:avLst/>
          </a:prstGeom>
        </p:spPr>
      </p:pic>
    </p:spTree>
    <p:extLst>
      <p:ext uri="{BB962C8B-B14F-4D97-AF65-F5344CB8AC3E}">
        <p14:creationId xmlns:p14="http://schemas.microsoft.com/office/powerpoint/2010/main" val="3306721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955E47-9083-D24F-8CA4-C7FA29B1E817}"/>
              </a:ext>
            </a:extLst>
          </p:cNvPr>
          <p:cNvSpPr/>
          <p:nvPr/>
        </p:nvSpPr>
        <p:spPr>
          <a:xfrm>
            <a:off x="361950" y="566678"/>
            <a:ext cx="4938713" cy="6001643"/>
          </a:xfrm>
          <a:prstGeom prst="rect">
            <a:avLst/>
          </a:prstGeom>
        </p:spPr>
        <p:txBody>
          <a:bodyPr wrap="square">
            <a:spAutoFit/>
          </a:bodyPr>
          <a:lstStyle/>
          <a:p>
            <a:pPr algn="just"/>
            <a:r>
              <a:rPr lang="fr-FR" sz="2400" dirty="0">
                <a:effectLst/>
                <a:latin typeface="Times New Roman" panose="02020603050405020304" pitchFamily="18" charset="0"/>
                <a:cs typeface="Times New Roman" panose="02020603050405020304" pitchFamily="18" charset="0"/>
              </a:rPr>
              <a:t>D'autres types de terminateurs nécessitent des facteurs protéiques spécifiques. Chez E. coli la protéine Rho se fixe fortement à l'ARN (mais pas ni à l'enzyme ni à l'ADN), elle parcourt alors la chaine jusqu'au complexe ARN polymérase-ADN. Dés que l'ARN polymérase s'arrête à un site de terminaison Rho dépendant. Le facteur Rho favorise la libération de l'ARN et de l'enzyme positionnée sur l'ADN, terminant ainsi la transcription. Il </a:t>
            </a:r>
            <a:r>
              <a:rPr lang="fr-FR" sz="2400" dirty="0" err="1">
                <a:effectLst/>
                <a:latin typeface="Times New Roman" panose="02020603050405020304" pitchFamily="18" charset="0"/>
                <a:cs typeface="Times New Roman" panose="02020603050405020304" pitchFamily="18" charset="0"/>
              </a:rPr>
              <a:t>ya</a:t>
            </a:r>
            <a:r>
              <a:rPr lang="fr-FR" sz="2400" dirty="0">
                <a:effectLst/>
                <a:latin typeface="Times New Roman" panose="02020603050405020304" pitchFamily="18" charset="0"/>
                <a:cs typeface="Times New Roman" panose="02020603050405020304" pitchFamily="18" charset="0"/>
              </a:rPr>
              <a:t> aussi d'autres protéines comme Rho sont aussi impliquées dans la terminaison de la transcription.</a:t>
            </a:r>
          </a:p>
        </p:txBody>
      </p:sp>
      <p:pic>
        <p:nvPicPr>
          <p:cNvPr id="5" name="Image 4">
            <a:extLst>
              <a:ext uri="{FF2B5EF4-FFF2-40B4-BE49-F238E27FC236}">
                <a16:creationId xmlns:a16="http://schemas.microsoft.com/office/drawing/2014/main" id="{992CB8C1-69C0-F74B-AAF8-F71E6E5AF5B3}"/>
              </a:ext>
            </a:extLst>
          </p:cNvPr>
          <p:cNvPicPr>
            <a:picLocks noChangeAspect="1"/>
          </p:cNvPicPr>
          <p:nvPr/>
        </p:nvPicPr>
        <p:blipFill>
          <a:blip r:embed="rId2"/>
          <a:stretch>
            <a:fillRect/>
          </a:stretch>
        </p:blipFill>
        <p:spPr>
          <a:xfrm>
            <a:off x="6343649" y="716563"/>
            <a:ext cx="5286375" cy="5424874"/>
          </a:xfrm>
          <a:prstGeom prst="rect">
            <a:avLst/>
          </a:prstGeom>
        </p:spPr>
      </p:pic>
    </p:spTree>
    <p:extLst>
      <p:ext uri="{BB962C8B-B14F-4D97-AF65-F5344CB8AC3E}">
        <p14:creationId xmlns:p14="http://schemas.microsoft.com/office/powerpoint/2010/main" val="2978324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DF1A945-44D7-0749-B9EE-D99352D5E943}"/>
              </a:ext>
            </a:extLst>
          </p:cNvPr>
          <p:cNvPicPr>
            <a:picLocks noChangeAspect="1"/>
          </p:cNvPicPr>
          <p:nvPr/>
        </p:nvPicPr>
        <p:blipFill>
          <a:blip r:embed="rId2"/>
          <a:stretch>
            <a:fillRect/>
          </a:stretch>
        </p:blipFill>
        <p:spPr>
          <a:xfrm>
            <a:off x="320674" y="393700"/>
            <a:ext cx="5522913" cy="5499100"/>
          </a:xfrm>
          <a:prstGeom prst="rect">
            <a:avLst/>
          </a:prstGeom>
        </p:spPr>
      </p:pic>
      <p:pic>
        <p:nvPicPr>
          <p:cNvPr id="8" name="Image 7">
            <a:extLst>
              <a:ext uri="{FF2B5EF4-FFF2-40B4-BE49-F238E27FC236}">
                <a16:creationId xmlns:a16="http://schemas.microsoft.com/office/drawing/2014/main" id="{5077AF69-5DE5-3D46-B63C-60F9150798DD}"/>
              </a:ext>
            </a:extLst>
          </p:cNvPr>
          <p:cNvPicPr>
            <a:picLocks noChangeAspect="1"/>
          </p:cNvPicPr>
          <p:nvPr/>
        </p:nvPicPr>
        <p:blipFill>
          <a:blip r:embed="rId3"/>
          <a:stretch>
            <a:fillRect/>
          </a:stretch>
        </p:blipFill>
        <p:spPr>
          <a:xfrm>
            <a:off x="6096000" y="668337"/>
            <a:ext cx="5181599" cy="4860926"/>
          </a:xfrm>
          <a:prstGeom prst="rect">
            <a:avLst/>
          </a:prstGeom>
        </p:spPr>
      </p:pic>
    </p:spTree>
    <p:extLst>
      <p:ext uri="{BB962C8B-B14F-4D97-AF65-F5344CB8AC3E}">
        <p14:creationId xmlns:p14="http://schemas.microsoft.com/office/powerpoint/2010/main" val="591984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E4B841DC-9717-FE40-9594-6FFBE09F6CA8}"/>
              </a:ext>
            </a:extLst>
          </p:cNvPr>
          <p:cNvPicPr>
            <a:picLocks noChangeAspect="1"/>
          </p:cNvPicPr>
          <p:nvPr/>
        </p:nvPicPr>
        <p:blipFill>
          <a:blip r:embed="rId2"/>
          <a:stretch>
            <a:fillRect/>
          </a:stretch>
        </p:blipFill>
        <p:spPr>
          <a:xfrm>
            <a:off x="6815138" y="0"/>
            <a:ext cx="4748212" cy="6400800"/>
          </a:xfrm>
          <a:prstGeom prst="rect">
            <a:avLst/>
          </a:prstGeom>
        </p:spPr>
      </p:pic>
      <p:pic>
        <p:nvPicPr>
          <p:cNvPr id="6" name="Image 5">
            <a:extLst>
              <a:ext uri="{FF2B5EF4-FFF2-40B4-BE49-F238E27FC236}">
                <a16:creationId xmlns:a16="http://schemas.microsoft.com/office/drawing/2014/main" id="{29C3F81B-C15C-5F4F-8085-A9D7F3D0E225}"/>
              </a:ext>
            </a:extLst>
          </p:cNvPr>
          <p:cNvPicPr>
            <a:picLocks noChangeAspect="1"/>
          </p:cNvPicPr>
          <p:nvPr/>
        </p:nvPicPr>
        <p:blipFill>
          <a:blip r:embed="rId3"/>
          <a:stretch>
            <a:fillRect/>
          </a:stretch>
        </p:blipFill>
        <p:spPr>
          <a:xfrm>
            <a:off x="1157286" y="0"/>
            <a:ext cx="3586163" cy="6858000"/>
          </a:xfrm>
          <a:prstGeom prst="rect">
            <a:avLst/>
          </a:prstGeom>
        </p:spPr>
      </p:pic>
    </p:spTree>
    <p:extLst>
      <p:ext uri="{BB962C8B-B14F-4D97-AF65-F5344CB8AC3E}">
        <p14:creationId xmlns:p14="http://schemas.microsoft.com/office/powerpoint/2010/main" val="3503368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C5295E0F-78B5-2240-BB56-AA89044FA92D}"/>
              </a:ext>
            </a:extLst>
          </p:cNvPr>
          <p:cNvPicPr>
            <a:picLocks noChangeAspect="1"/>
          </p:cNvPicPr>
          <p:nvPr/>
        </p:nvPicPr>
        <p:blipFill>
          <a:blip r:embed="rId2"/>
          <a:stretch>
            <a:fillRect/>
          </a:stretch>
        </p:blipFill>
        <p:spPr>
          <a:xfrm>
            <a:off x="1460938" y="0"/>
            <a:ext cx="9270124" cy="6858000"/>
          </a:xfrm>
          <a:prstGeom prst="rect">
            <a:avLst/>
          </a:prstGeom>
        </p:spPr>
      </p:pic>
    </p:spTree>
    <p:extLst>
      <p:ext uri="{BB962C8B-B14F-4D97-AF65-F5344CB8AC3E}">
        <p14:creationId xmlns:p14="http://schemas.microsoft.com/office/powerpoint/2010/main" val="26930891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8F2093-C454-3F47-BAEA-CC170AADABC0}"/>
              </a:ext>
            </a:extLst>
          </p:cNvPr>
          <p:cNvSpPr/>
          <p:nvPr/>
        </p:nvSpPr>
        <p:spPr>
          <a:xfrm>
            <a:off x="288130" y="2472541"/>
            <a:ext cx="11615737" cy="3108543"/>
          </a:xfrm>
          <a:prstGeom prst="rect">
            <a:avLst/>
          </a:prstGeom>
        </p:spPr>
        <p:txBody>
          <a:bodyPr wrap="square">
            <a:spAutoFit/>
          </a:bodyPr>
          <a:lstStyle/>
          <a:p>
            <a:endParaRPr lang="fr-FR" sz="2800" dirty="0">
              <a:latin typeface="Times New Roman" panose="02020603050405020304" pitchFamily="18" charset="0"/>
              <a:cs typeface="Times New Roman" panose="02020603050405020304" pitchFamily="18" charset="0"/>
            </a:endParaRPr>
          </a:p>
          <a:p>
            <a:r>
              <a:rPr lang="fr-FR" sz="2800" dirty="0">
                <a:effectLst/>
                <a:latin typeface="Times New Roman" panose="02020603050405020304" pitchFamily="18" charset="0"/>
                <a:cs typeface="Times New Roman" panose="02020603050405020304" pitchFamily="18" charset="0"/>
              </a:rPr>
              <a:t>- Organisation en compartiments de la cellule eucaryote transcription = noyau, traduction = cytoplasme</a:t>
            </a:r>
          </a:p>
          <a:p>
            <a:endParaRPr lang="fr-FR" sz="2800" dirty="0">
              <a:latin typeface="Times New Roman" panose="02020603050405020304" pitchFamily="18" charset="0"/>
              <a:cs typeface="Times New Roman" panose="02020603050405020304" pitchFamily="18" charset="0"/>
            </a:endParaRPr>
          </a:p>
          <a:p>
            <a:r>
              <a:rPr lang="fr-FR" sz="2800" dirty="0">
                <a:effectLst/>
                <a:latin typeface="Times New Roman" panose="02020603050405020304" pitchFamily="18" charset="0"/>
                <a:cs typeface="Times New Roman" panose="02020603050405020304" pitchFamily="18" charset="0"/>
              </a:rPr>
              <a:t>- Organisation de l’ADN (chromatine)</a:t>
            </a:r>
          </a:p>
          <a:p>
            <a:endParaRPr lang="fr-FR" sz="2800" dirty="0">
              <a:effectLst/>
              <a:latin typeface="Times New Roman" panose="02020603050405020304" pitchFamily="18" charset="0"/>
              <a:cs typeface="Times New Roman" panose="02020603050405020304" pitchFamily="18" charset="0"/>
            </a:endParaRPr>
          </a:p>
          <a:p>
            <a:r>
              <a:rPr lang="fr-FR" sz="2800" dirty="0">
                <a:effectLst/>
                <a:latin typeface="Times New Roman" panose="02020603050405020304" pitchFamily="18" charset="0"/>
                <a:cs typeface="Times New Roman" panose="02020603050405020304" pitchFamily="18" charset="0"/>
              </a:rPr>
              <a:t>- Structure des gènes (intron / exon)</a:t>
            </a:r>
          </a:p>
        </p:txBody>
      </p:sp>
      <p:sp>
        <p:nvSpPr>
          <p:cNvPr id="5" name="ZoneTexte 4">
            <a:extLst>
              <a:ext uri="{FF2B5EF4-FFF2-40B4-BE49-F238E27FC236}">
                <a16:creationId xmlns:a16="http://schemas.microsoft.com/office/drawing/2014/main" id="{597DE51C-30F2-5844-81B7-CC5CC1F14469}"/>
              </a:ext>
            </a:extLst>
          </p:cNvPr>
          <p:cNvSpPr txBox="1"/>
          <p:nvPr/>
        </p:nvSpPr>
        <p:spPr>
          <a:xfrm>
            <a:off x="144065" y="214313"/>
            <a:ext cx="11903868" cy="1077218"/>
          </a:xfrm>
          <a:prstGeom prst="rect">
            <a:avLst/>
          </a:prstGeom>
          <a:solidFill>
            <a:schemeClr val="accent2">
              <a:lumMod val="20000"/>
              <a:lumOff val="80000"/>
            </a:schemeClr>
          </a:solidFill>
        </p:spPr>
        <p:txBody>
          <a:bodyPr wrap="square" rtlCol="0">
            <a:spAutoFit/>
          </a:bodyPr>
          <a:lstStyle/>
          <a:p>
            <a:pPr algn="ctr"/>
            <a:r>
              <a:rPr lang="fr-FR" sz="3200" dirty="0">
                <a:latin typeface="Times New Roman" panose="02020603050405020304" pitchFamily="18" charset="0"/>
                <a:cs typeface="Times New Roman" panose="02020603050405020304" pitchFamily="18" charset="0"/>
              </a:rPr>
              <a:t>Complexité de la transcription des ARN m chez les eucaryotes </a:t>
            </a:r>
          </a:p>
          <a:p>
            <a:pPr algn="ctr"/>
            <a:r>
              <a:rPr lang="fr-FR" sz="3200" dirty="0">
                <a:latin typeface="Times New Roman" panose="02020603050405020304" pitchFamily="18" charset="0"/>
                <a:cs typeface="Times New Roman" panose="02020603050405020304" pitchFamily="18" charset="0"/>
              </a:rPr>
              <a:t>: Différents niveaux</a:t>
            </a:r>
          </a:p>
        </p:txBody>
      </p:sp>
    </p:spTree>
    <p:extLst>
      <p:ext uri="{BB962C8B-B14F-4D97-AF65-F5344CB8AC3E}">
        <p14:creationId xmlns:p14="http://schemas.microsoft.com/office/powerpoint/2010/main" val="37083572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C1A4617-08B8-774E-BA70-38F15791185E}"/>
              </a:ext>
            </a:extLst>
          </p:cNvPr>
          <p:cNvPicPr>
            <a:picLocks noChangeAspect="1"/>
          </p:cNvPicPr>
          <p:nvPr/>
        </p:nvPicPr>
        <p:blipFill>
          <a:blip r:embed="rId2"/>
          <a:stretch>
            <a:fillRect/>
          </a:stretch>
        </p:blipFill>
        <p:spPr>
          <a:xfrm>
            <a:off x="1103313" y="1252536"/>
            <a:ext cx="9002712" cy="5419725"/>
          </a:xfrm>
          <a:prstGeom prst="rect">
            <a:avLst/>
          </a:prstGeom>
        </p:spPr>
      </p:pic>
      <p:sp>
        <p:nvSpPr>
          <p:cNvPr id="5" name="Rectangle 4">
            <a:extLst>
              <a:ext uri="{FF2B5EF4-FFF2-40B4-BE49-F238E27FC236}">
                <a16:creationId xmlns:a16="http://schemas.microsoft.com/office/drawing/2014/main" id="{0679C0DA-A779-B743-9BC6-CEAF69457C18}"/>
              </a:ext>
            </a:extLst>
          </p:cNvPr>
          <p:cNvSpPr/>
          <p:nvPr/>
        </p:nvSpPr>
        <p:spPr>
          <a:xfrm>
            <a:off x="2060419" y="214372"/>
            <a:ext cx="7303410" cy="584775"/>
          </a:xfrm>
          <a:prstGeom prst="rect">
            <a:avLst/>
          </a:prstGeom>
          <a:solidFill>
            <a:schemeClr val="accent2">
              <a:lumMod val="20000"/>
              <a:lumOff val="80000"/>
            </a:schemeClr>
          </a:solidFill>
        </p:spPr>
        <p:txBody>
          <a:bodyPr wrap="none">
            <a:spAutoFit/>
          </a:bodyPr>
          <a:lstStyle/>
          <a:p>
            <a:r>
              <a:rPr lang="fr-FR" sz="3200" dirty="0">
                <a:effectLst/>
                <a:latin typeface="Times New Roman" panose="02020603050405020304" pitchFamily="18" charset="0"/>
                <a:cs typeface="Times New Roman" panose="02020603050405020304" pitchFamily="18" charset="0"/>
              </a:rPr>
              <a:t>Maturation des ARNm chez les eucaryotes </a:t>
            </a:r>
          </a:p>
        </p:txBody>
      </p:sp>
    </p:spTree>
    <p:extLst>
      <p:ext uri="{BB962C8B-B14F-4D97-AF65-F5344CB8AC3E}">
        <p14:creationId xmlns:p14="http://schemas.microsoft.com/office/powerpoint/2010/main" val="32296837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EC60FBA-DFAC-FF42-93F6-168D5FD03F3A}"/>
              </a:ext>
            </a:extLst>
          </p:cNvPr>
          <p:cNvPicPr>
            <a:picLocks noChangeAspect="1"/>
          </p:cNvPicPr>
          <p:nvPr/>
        </p:nvPicPr>
        <p:blipFill>
          <a:blip r:embed="rId2"/>
          <a:stretch>
            <a:fillRect/>
          </a:stretch>
        </p:blipFill>
        <p:spPr>
          <a:xfrm>
            <a:off x="1143000" y="300037"/>
            <a:ext cx="9215438" cy="6357937"/>
          </a:xfrm>
          <a:prstGeom prst="rect">
            <a:avLst/>
          </a:prstGeom>
        </p:spPr>
      </p:pic>
    </p:spTree>
    <p:extLst>
      <p:ext uri="{BB962C8B-B14F-4D97-AF65-F5344CB8AC3E}">
        <p14:creationId xmlns:p14="http://schemas.microsoft.com/office/powerpoint/2010/main" val="23312397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ED9DDD5-CD59-F845-BECB-ADDABCEFA6B8}"/>
              </a:ext>
            </a:extLst>
          </p:cNvPr>
          <p:cNvPicPr>
            <a:picLocks noChangeAspect="1"/>
          </p:cNvPicPr>
          <p:nvPr/>
        </p:nvPicPr>
        <p:blipFill rotWithShape="1">
          <a:blip r:embed="rId2"/>
          <a:srcRect l="2172"/>
          <a:stretch/>
        </p:blipFill>
        <p:spPr>
          <a:xfrm>
            <a:off x="6581773" y="922198"/>
            <a:ext cx="5148264" cy="4337050"/>
          </a:xfrm>
          <a:prstGeom prst="rect">
            <a:avLst/>
          </a:prstGeom>
        </p:spPr>
      </p:pic>
      <p:pic>
        <p:nvPicPr>
          <p:cNvPr id="7" name="Image 6">
            <a:extLst>
              <a:ext uri="{FF2B5EF4-FFF2-40B4-BE49-F238E27FC236}">
                <a16:creationId xmlns:a16="http://schemas.microsoft.com/office/drawing/2014/main" id="{563DD11A-F154-804D-8731-0558187AEB9C}"/>
              </a:ext>
            </a:extLst>
          </p:cNvPr>
          <p:cNvPicPr>
            <a:picLocks noChangeAspect="1"/>
          </p:cNvPicPr>
          <p:nvPr/>
        </p:nvPicPr>
        <p:blipFill>
          <a:blip r:embed="rId3"/>
          <a:stretch>
            <a:fillRect/>
          </a:stretch>
        </p:blipFill>
        <p:spPr>
          <a:xfrm>
            <a:off x="1700212" y="3700463"/>
            <a:ext cx="5500688" cy="3117570"/>
          </a:xfrm>
          <a:prstGeom prst="rect">
            <a:avLst/>
          </a:prstGeom>
        </p:spPr>
      </p:pic>
      <p:sp>
        <p:nvSpPr>
          <p:cNvPr id="4" name="Rectangle 3">
            <a:extLst>
              <a:ext uri="{FF2B5EF4-FFF2-40B4-BE49-F238E27FC236}">
                <a16:creationId xmlns:a16="http://schemas.microsoft.com/office/drawing/2014/main" id="{EEC4EE82-E065-BE44-8907-F622A574D680}"/>
              </a:ext>
            </a:extLst>
          </p:cNvPr>
          <p:cNvSpPr/>
          <p:nvPr/>
        </p:nvSpPr>
        <p:spPr>
          <a:xfrm>
            <a:off x="242886" y="166985"/>
            <a:ext cx="11487151" cy="964623"/>
          </a:xfrm>
          <a:prstGeom prst="rect">
            <a:avLst/>
          </a:prstGeom>
          <a:solidFill>
            <a:schemeClr val="accent2">
              <a:lumMod val="20000"/>
              <a:lumOff val="80000"/>
            </a:schemeClr>
          </a:solidFill>
        </p:spPr>
        <p:txBody>
          <a:bodyPr wrap="square">
            <a:spAutoFit/>
          </a:bodyPr>
          <a:lstStyle/>
          <a:p>
            <a:pPr algn="just">
              <a:lnSpc>
                <a:spcPct val="150000"/>
              </a:lnSpc>
            </a:pPr>
            <a:r>
              <a:rPr lang="fr-FR" sz="2000" b="1" dirty="0">
                <a:effectLst/>
                <a:latin typeface="Comic Sans MS" panose="030F0902030302020204" pitchFamily="66" charset="0"/>
              </a:rPr>
              <a:t>1 - </a:t>
            </a:r>
            <a:r>
              <a:rPr lang="fr-FR" sz="2000" dirty="0">
                <a:effectLst/>
                <a:latin typeface="Comic Sans MS" panose="030F0902030302020204" pitchFamily="66" charset="0"/>
              </a:rPr>
              <a:t>Addition d'une coiffe (7mG) en 5' et d'une queue (poly A) en 3' pour la plupart des transcrits destinés à devenir des ARNm.</a:t>
            </a:r>
          </a:p>
        </p:txBody>
      </p:sp>
      <p:pic>
        <p:nvPicPr>
          <p:cNvPr id="5" name="Image 4">
            <a:extLst>
              <a:ext uri="{FF2B5EF4-FFF2-40B4-BE49-F238E27FC236}">
                <a16:creationId xmlns:a16="http://schemas.microsoft.com/office/drawing/2014/main" id="{EC742B8F-A0DA-2F43-A591-EED5BBB131FD}"/>
              </a:ext>
            </a:extLst>
          </p:cNvPr>
          <p:cNvPicPr>
            <a:picLocks noChangeAspect="1"/>
          </p:cNvPicPr>
          <p:nvPr/>
        </p:nvPicPr>
        <p:blipFill>
          <a:blip r:embed="rId4"/>
          <a:stretch>
            <a:fillRect/>
          </a:stretch>
        </p:blipFill>
        <p:spPr>
          <a:xfrm>
            <a:off x="242886" y="1335088"/>
            <a:ext cx="4905379" cy="2365375"/>
          </a:xfrm>
          <a:prstGeom prst="rect">
            <a:avLst/>
          </a:prstGeom>
        </p:spPr>
      </p:pic>
    </p:spTree>
    <p:extLst>
      <p:ext uri="{BB962C8B-B14F-4D97-AF65-F5344CB8AC3E}">
        <p14:creationId xmlns:p14="http://schemas.microsoft.com/office/powerpoint/2010/main" val="197457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Lst>
          </a:blip>
          <a:srcRect b="6103"/>
          <a:stretch/>
        </p:blipFill>
        <p:spPr>
          <a:xfrm>
            <a:off x="3988938" y="1613649"/>
            <a:ext cx="6236447" cy="4034117"/>
          </a:xfrm>
          <a:prstGeom prst="rect">
            <a:avLst/>
          </a:prstGeom>
        </p:spPr>
      </p:pic>
      <p:pic>
        <p:nvPicPr>
          <p:cNvPr id="5" name="Image 4"/>
          <p:cNvPicPr>
            <a:picLocks noChangeAspect="1"/>
          </p:cNvPicPr>
          <p:nvPr/>
        </p:nvPicPr>
        <p:blipFill>
          <a:blip r:embed="rId4" cstate="print"/>
          <a:stretch>
            <a:fillRect/>
          </a:stretch>
        </p:blipFill>
        <p:spPr>
          <a:xfrm>
            <a:off x="5994041" y="1342465"/>
            <a:ext cx="3251200" cy="2260600"/>
          </a:xfrm>
          <a:prstGeom prst="rect">
            <a:avLst/>
          </a:prstGeom>
        </p:spPr>
      </p:pic>
      <p:pic>
        <p:nvPicPr>
          <p:cNvPr id="6" name="Image 5"/>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3390544" y="2581087"/>
            <a:ext cx="1841500" cy="1892300"/>
          </a:xfrm>
          <a:prstGeom prst="rect">
            <a:avLst/>
          </a:prstGeom>
        </p:spPr>
      </p:pic>
      <p:pic>
        <p:nvPicPr>
          <p:cNvPr id="7" name="Image 6"/>
          <p:cNvPicPr>
            <a:picLocks noChangeAspect="1"/>
          </p:cNvPicPr>
          <p:nvPr/>
        </p:nvPicPr>
        <p:blipFill>
          <a:blip r:embed="rId7" cstate="print"/>
          <a:stretch>
            <a:fillRect/>
          </a:stretch>
        </p:blipFill>
        <p:spPr>
          <a:xfrm>
            <a:off x="5111768" y="5136030"/>
            <a:ext cx="4597400" cy="558800"/>
          </a:xfrm>
          <a:prstGeom prst="rect">
            <a:avLst/>
          </a:prstGeom>
        </p:spPr>
      </p:pic>
      <p:pic>
        <p:nvPicPr>
          <p:cNvPr id="8" name="Image 7"/>
          <p:cNvPicPr>
            <a:picLocks noChangeAspect="1"/>
          </p:cNvPicPr>
          <p:nvPr/>
        </p:nvPicPr>
        <p:blipFill>
          <a:blip r:embed="rId8" cstate="print"/>
          <a:stretch>
            <a:fillRect/>
          </a:stretch>
        </p:blipFill>
        <p:spPr>
          <a:xfrm>
            <a:off x="2709226" y="2640851"/>
            <a:ext cx="2552700" cy="1701800"/>
          </a:xfrm>
          <a:prstGeom prst="rect">
            <a:avLst/>
          </a:prstGeom>
        </p:spPr>
      </p:pic>
      <p:pic>
        <p:nvPicPr>
          <p:cNvPr id="9" name="Image 8"/>
          <p:cNvPicPr>
            <a:picLocks noChangeAspect="1"/>
          </p:cNvPicPr>
          <p:nvPr/>
        </p:nvPicPr>
        <p:blipFill>
          <a:blip r:embed="rId9" cstate="print"/>
          <a:stretch>
            <a:fillRect/>
          </a:stretch>
        </p:blipFill>
        <p:spPr>
          <a:xfrm>
            <a:off x="5111768" y="5195795"/>
            <a:ext cx="4597400" cy="571500"/>
          </a:xfrm>
          <a:prstGeom prst="rect">
            <a:avLst/>
          </a:prstGeom>
        </p:spPr>
      </p:pic>
      <p:pic>
        <p:nvPicPr>
          <p:cNvPr id="10" name="Image 9"/>
          <p:cNvPicPr>
            <a:picLocks noChangeAspect="1"/>
          </p:cNvPicPr>
          <p:nvPr/>
        </p:nvPicPr>
        <p:blipFill>
          <a:blip r:embed="rId10" cstate="print"/>
          <a:stretch>
            <a:fillRect/>
          </a:stretch>
        </p:blipFill>
        <p:spPr>
          <a:xfrm>
            <a:off x="2061526" y="2678951"/>
            <a:ext cx="3200400" cy="1663700"/>
          </a:xfrm>
          <a:prstGeom prst="rect">
            <a:avLst/>
          </a:prstGeom>
        </p:spPr>
      </p:pic>
      <p:pic>
        <p:nvPicPr>
          <p:cNvPr id="11" name="Image 10"/>
          <p:cNvPicPr>
            <a:picLocks noChangeAspect="1"/>
          </p:cNvPicPr>
          <p:nvPr/>
        </p:nvPicPr>
        <p:blipFill>
          <a:blip r:embed="rId11" cstate="print"/>
          <a:stretch>
            <a:fillRect/>
          </a:stretch>
        </p:blipFill>
        <p:spPr>
          <a:xfrm>
            <a:off x="5111768" y="5176371"/>
            <a:ext cx="4597400" cy="533400"/>
          </a:xfrm>
          <a:prstGeom prst="rect">
            <a:avLst/>
          </a:prstGeom>
        </p:spPr>
      </p:pic>
      <p:sp>
        <p:nvSpPr>
          <p:cNvPr id="14" name="Rectangle 13"/>
          <p:cNvSpPr/>
          <p:nvPr/>
        </p:nvSpPr>
        <p:spPr>
          <a:xfrm>
            <a:off x="6690389" y="1241007"/>
            <a:ext cx="2438881" cy="548351"/>
          </a:xfrm>
          <a:prstGeom prst="rect">
            <a:avLst/>
          </a:prstGeom>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15" name="ZoneTexte 14"/>
          <p:cNvSpPr txBox="1"/>
          <p:nvPr/>
        </p:nvSpPr>
        <p:spPr>
          <a:xfrm>
            <a:off x="2086819" y="363686"/>
            <a:ext cx="7605268" cy="523220"/>
          </a:xfrm>
          <a:prstGeom prst="rect">
            <a:avLst/>
          </a:prstGeom>
          <a:noFill/>
        </p:spPr>
        <p:txBody>
          <a:bodyPr wrap="square" rtlCol="0">
            <a:spAutoFit/>
          </a:bodyPr>
          <a:lstStyle/>
          <a:p>
            <a:pPr algn="ctr"/>
            <a:r>
              <a:rPr lang="fr-FR" sz="2800" u="sng" dirty="0">
                <a:solidFill>
                  <a:srgbClr val="FF0000"/>
                </a:solidFill>
                <a:latin typeface="Comic Sans MS"/>
                <a:cs typeface="Comic Sans MS"/>
              </a:rPr>
              <a:t>Liaison base-ribose</a:t>
            </a:r>
          </a:p>
        </p:txBody>
      </p:sp>
    </p:spTree>
    <p:extLst>
      <p:ext uri="{BB962C8B-B14F-4D97-AF65-F5344CB8AC3E}">
        <p14:creationId xmlns:p14="http://schemas.microsoft.com/office/powerpoint/2010/main" val="1396794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heckerboard(across)">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par>
                                <p:cTn id="29" presetID="9"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heckerboard(across)">
                                      <p:cBhvr>
                                        <p:cTn id="36" dur="500"/>
                                        <p:tgtEl>
                                          <p:spTgt spid="10"/>
                                        </p:tgtEl>
                                      </p:cBhvr>
                                    </p:animEffect>
                                  </p:childTnLst>
                                </p:cTn>
                              </p:par>
                              <p:par>
                                <p:cTn id="37" presetID="5" presetClass="entr" presetSubtype="1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heckerboard(across)">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29C98D8-6DF2-7844-866C-D2D209B78966}"/>
              </a:ext>
            </a:extLst>
          </p:cNvPr>
          <p:cNvPicPr>
            <a:picLocks noChangeAspect="1"/>
          </p:cNvPicPr>
          <p:nvPr/>
        </p:nvPicPr>
        <p:blipFill>
          <a:blip r:embed="rId2"/>
          <a:stretch>
            <a:fillRect/>
          </a:stretch>
        </p:blipFill>
        <p:spPr>
          <a:xfrm>
            <a:off x="482600" y="119063"/>
            <a:ext cx="11709400" cy="4305300"/>
          </a:xfrm>
          <a:prstGeom prst="rect">
            <a:avLst/>
          </a:prstGeom>
        </p:spPr>
      </p:pic>
      <p:pic>
        <p:nvPicPr>
          <p:cNvPr id="5" name="Image 4">
            <a:extLst>
              <a:ext uri="{FF2B5EF4-FFF2-40B4-BE49-F238E27FC236}">
                <a16:creationId xmlns:a16="http://schemas.microsoft.com/office/drawing/2014/main" id="{AC467AA2-8BCA-6349-A81A-53CAFC0FD6E7}"/>
              </a:ext>
            </a:extLst>
          </p:cNvPr>
          <p:cNvPicPr>
            <a:picLocks noChangeAspect="1"/>
          </p:cNvPicPr>
          <p:nvPr/>
        </p:nvPicPr>
        <p:blipFill>
          <a:blip r:embed="rId3"/>
          <a:stretch>
            <a:fillRect/>
          </a:stretch>
        </p:blipFill>
        <p:spPr>
          <a:xfrm>
            <a:off x="4743450" y="4424363"/>
            <a:ext cx="6610350" cy="1898649"/>
          </a:xfrm>
          <a:prstGeom prst="rect">
            <a:avLst/>
          </a:prstGeom>
        </p:spPr>
      </p:pic>
    </p:spTree>
    <p:extLst>
      <p:ext uri="{BB962C8B-B14F-4D97-AF65-F5344CB8AC3E}">
        <p14:creationId xmlns:p14="http://schemas.microsoft.com/office/powerpoint/2010/main" val="40270025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426B9A-D715-F04A-ADB7-B903DC4F8D03}"/>
              </a:ext>
            </a:extLst>
          </p:cNvPr>
          <p:cNvSpPr/>
          <p:nvPr/>
        </p:nvSpPr>
        <p:spPr>
          <a:xfrm>
            <a:off x="404812" y="62596"/>
            <a:ext cx="9939337" cy="461665"/>
          </a:xfrm>
          <a:prstGeom prst="rect">
            <a:avLst/>
          </a:prstGeom>
          <a:solidFill>
            <a:schemeClr val="accent2">
              <a:lumMod val="20000"/>
              <a:lumOff val="80000"/>
            </a:schemeClr>
          </a:solidFill>
        </p:spPr>
        <p:txBody>
          <a:bodyPr wrap="square">
            <a:spAutoFit/>
          </a:bodyPr>
          <a:lstStyle/>
          <a:p>
            <a:pPr algn="ctr"/>
            <a:r>
              <a:rPr lang="fr-FR" sz="2400" dirty="0">
                <a:effectLst/>
                <a:latin typeface="Comic Sans MS" panose="030F0902030302020204" pitchFamily="66" charset="0"/>
              </a:rPr>
              <a:t>2- Modifications de l’extrémité 3’ de l’ARNm: Extrémité </a:t>
            </a:r>
            <a:r>
              <a:rPr lang="fr-FR" sz="2400" dirty="0" err="1">
                <a:effectLst/>
                <a:latin typeface="Comic Sans MS" panose="030F0902030302020204" pitchFamily="66" charset="0"/>
              </a:rPr>
              <a:t>polyA</a:t>
            </a:r>
            <a:endParaRPr lang="fr-FR" sz="2400" dirty="0">
              <a:effectLst/>
              <a:latin typeface="Comic Sans MS" panose="030F0902030302020204" pitchFamily="66" charset="0"/>
            </a:endParaRPr>
          </a:p>
        </p:txBody>
      </p:sp>
      <p:sp>
        <p:nvSpPr>
          <p:cNvPr id="6" name="Rectangle 5">
            <a:extLst>
              <a:ext uri="{FF2B5EF4-FFF2-40B4-BE49-F238E27FC236}">
                <a16:creationId xmlns:a16="http://schemas.microsoft.com/office/drawing/2014/main" id="{5771339A-999C-1E4D-9466-EE4BDE5EC9DD}"/>
              </a:ext>
            </a:extLst>
          </p:cNvPr>
          <p:cNvSpPr/>
          <p:nvPr/>
        </p:nvSpPr>
        <p:spPr>
          <a:xfrm>
            <a:off x="533399" y="883334"/>
            <a:ext cx="7224713" cy="369332"/>
          </a:xfrm>
          <a:prstGeom prst="rect">
            <a:avLst/>
          </a:prstGeom>
        </p:spPr>
        <p:txBody>
          <a:bodyPr wrap="square">
            <a:spAutoFit/>
          </a:bodyPr>
          <a:lstStyle/>
          <a:p>
            <a:r>
              <a:rPr lang="fr-FR" dirty="0">
                <a:effectLst/>
                <a:latin typeface="Helvetica" pitchFamily="2" charset="0"/>
              </a:rPr>
              <a:t>= Addition d’environ 200 bases A à l’extrémité 3’ de l’ARNm</a:t>
            </a:r>
          </a:p>
        </p:txBody>
      </p:sp>
      <p:pic>
        <p:nvPicPr>
          <p:cNvPr id="7" name="Image 6">
            <a:extLst>
              <a:ext uri="{FF2B5EF4-FFF2-40B4-BE49-F238E27FC236}">
                <a16:creationId xmlns:a16="http://schemas.microsoft.com/office/drawing/2014/main" id="{0605376D-CB62-FE48-9D2A-33419915506E}"/>
              </a:ext>
            </a:extLst>
          </p:cNvPr>
          <p:cNvPicPr>
            <a:picLocks noChangeAspect="1"/>
          </p:cNvPicPr>
          <p:nvPr/>
        </p:nvPicPr>
        <p:blipFill>
          <a:blip r:embed="rId2"/>
          <a:stretch>
            <a:fillRect/>
          </a:stretch>
        </p:blipFill>
        <p:spPr>
          <a:xfrm>
            <a:off x="831850" y="1414462"/>
            <a:ext cx="10528300" cy="5139937"/>
          </a:xfrm>
          <a:prstGeom prst="rect">
            <a:avLst/>
          </a:prstGeom>
        </p:spPr>
      </p:pic>
    </p:spTree>
    <p:extLst>
      <p:ext uri="{BB962C8B-B14F-4D97-AF65-F5344CB8AC3E}">
        <p14:creationId xmlns:p14="http://schemas.microsoft.com/office/powerpoint/2010/main" val="1620753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91183D3-4453-E142-A494-08CF9120749F}"/>
              </a:ext>
            </a:extLst>
          </p:cNvPr>
          <p:cNvPicPr>
            <a:picLocks noChangeAspect="1"/>
          </p:cNvPicPr>
          <p:nvPr/>
        </p:nvPicPr>
        <p:blipFill>
          <a:blip r:embed="rId2"/>
          <a:stretch>
            <a:fillRect/>
          </a:stretch>
        </p:blipFill>
        <p:spPr>
          <a:xfrm>
            <a:off x="777875" y="1333500"/>
            <a:ext cx="10007600" cy="4191000"/>
          </a:xfrm>
          <a:prstGeom prst="rect">
            <a:avLst/>
          </a:prstGeom>
        </p:spPr>
      </p:pic>
    </p:spTree>
    <p:extLst>
      <p:ext uri="{BB962C8B-B14F-4D97-AF65-F5344CB8AC3E}">
        <p14:creationId xmlns:p14="http://schemas.microsoft.com/office/powerpoint/2010/main" val="6228865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80EF3AD-8064-974B-A8E7-99250DF0CED8}"/>
              </a:ext>
            </a:extLst>
          </p:cNvPr>
          <p:cNvPicPr>
            <a:picLocks noChangeAspect="1"/>
          </p:cNvPicPr>
          <p:nvPr/>
        </p:nvPicPr>
        <p:blipFill>
          <a:blip r:embed="rId2"/>
          <a:stretch>
            <a:fillRect/>
          </a:stretch>
        </p:blipFill>
        <p:spPr>
          <a:xfrm>
            <a:off x="1585913" y="271462"/>
            <a:ext cx="9280525" cy="6315075"/>
          </a:xfrm>
          <a:prstGeom prst="rect">
            <a:avLst/>
          </a:prstGeom>
        </p:spPr>
      </p:pic>
    </p:spTree>
    <p:extLst>
      <p:ext uri="{BB962C8B-B14F-4D97-AF65-F5344CB8AC3E}">
        <p14:creationId xmlns:p14="http://schemas.microsoft.com/office/powerpoint/2010/main" val="1106046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920DBC5-BD88-1D4C-8545-9DE4DC58C9F7}"/>
              </a:ext>
            </a:extLst>
          </p:cNvPr>
          <p:cNvPicPr>
            <a:picLocks noChangeAspect="1"/>
          </p:cNvPicPr>
          <p:nvPr/>
        </p:nvPicPr>
        <p:blipFill>
          <a:blip r:embed="rId2"/>
          <a:stretch>
            <a:fillRect/>
          </a:stretch>
        </p:blipFill>
        <p:spPr>
          <a:xfrm>
            <a:off x="600074" y="1508124"/>
            <a:ext cx="8258176" cy="3535364"/>
          </a:xfrm>
          <a:prstGeom prst="rect">
            <a:avLst/>
          </a:prstGeom>
        </p:spPr>
      </p:pic>
      <p:sp>
        <p:nvSpPr>
          <p:cNvPr id="5" name="Rectangle 4">
            <a:extLst>
              <a:ext uri="{FF2B5EF4-FFF2-40B4-BE49-F238E27FC236}">
                <a16:creationId xmlns:a16="http://schemas.microsoft.com/office/drawing/2014/main" id="{AF37F45B-2DAC-0546-98C0-C6B58D3233D0}"/>
              </a:ext>
            </a:extLst>
          </p:cNvPr>
          <p:cNvSpPr/>
          <p:nvPr/>
        </p:nvSpPr>
        <p:spPr>
          <a:xfrm>
            <a:off x="2146040" y="350837"/>
            <a:ext cx="7899920" cy="461665"/>
          </a:xfrm>
          <a:prstGeom prst="rect">
            <a:avLst/>
          </a:prstGeom>
          <a:solidFill>
            <a:schemeClr val="accent2">
              <a:lumMod val="20000"/>
              <a:lumOff val="80000"/>
            </a:schemeClr>
          </a:solidFill>
        </p:spPr>
        <p:txBody>
          <a:bodyPr wrap="none">
            <a:spAutoFit/>
          </a:bodyPr>
          <a:lstStyle/>
          <a:p>
            <a:r>
              <a:rPr lang="fr-FR" sz="2400" dirty="0">
                <a:latin typeface="Comic Sans MS" panose="030F0902030302020204" pitchFamily="66" charset="0"/>
              </a:rPr>
              <a:t>L</a:t>
            </a:r>
            <a:r>
              <a:rPr lang="fr-FR" sz="2400" dirty="0">
                <a:effectLst/>
                <a:latin typeface="Comic Sans MS" panose="030F0902030302020204" pitchFamily="66" charset="0"/>
              </a:rPr>
              <a:t>’épissage : excision des introns et jonction des exons</a:t>
            </a:r>
          </a:p>
        </p:txBody>
      </p:sp>
      <p:pic>
        <p:nvPicPr>
          <p:cNvPr id="6" name="Image 5">
            <a:extLst>
              <a:ext uri="{FF2B5EF4-FFF2-40B4-BE49-F238E27FC236}">
                <a16:creationId xmlns:a16="http://schemas.microsoft.com/office/drawing/2014/main" id="{EE23F77B-05A1-9047-A659-B770AEA2F35D}"/>
              </a:ext>
            </a:extLst>
          </p:cNvPr>
          <p:cNvPicPr>
            <a:picLocks noChangeAspect="1"/>
          </p:cNvPicPr>
          <p:nvPr/>
        </p:nvPicPr>
        <p:blipFill>
          <a:blip r:embed="rId3"/>
          <a:stretch>
            <a:fillRect/>
          </a:stretch>
        </p:blipFill>
        <p:spPr>
          <a:xfrm>
            <a:off x="6096000" y="4186237"/>
            <a:ext cx="5843587" cy="2214563"/>
          </a:xfrm>
          <a:prstGeom prst="rect">
            <a:avLst/>
          </a:prstGeom>
        </p:spPr>
      </p:pic>
    </p:spTree>
    <p:extLst>
      <p:ext uri="{BB962C8B-B14F-4D97-AF65-F5344CB8AC3E}">
        <p14:creationId xmlns:p14="http://schemas.microsoft.com/office/powerpoint/2010/main" val="26190342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9BD5868-AAE7-9E4C-96F1-21EFE43D53E7}"/>
              </a:ext>
            </a:extLst>
          </p:cNvPr>
          <p:cNvPicPr>
            <a:picLocks noChangeAspect="1"/>
          </p:cNvPicPr>
          <p:nvPr/>
        </p:nvPicPr>
        <p:blipFill>
          <a:blip r:embed="rId2"/>
          <a:stretch>
            <a:fillRect/>
          </a:stretch>
        </p:blipFill>
        <p:spPr>
          <a:xfrm>
            <a:off x="1746250" y="665163"/>
            <a:ext cx="8699500" cy="5156200"/>
          </a:xfrm>
          <a:prstGeom prst="rect">
            <a:avLst/>
          </a:prstGeom>
        </p:spPr>
      </p:pic>
    </p:spTree>
    <p:extLst>
      <p:ext uri="{BB962C8B-B14F-4D97-AF65-F5344CB8AC3E}">
        <p14:creationId xmlns:p14="http://schemas.microsoft.com/office/powerpoint/2010/main" val="2883691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DEFC4-2887-1B48-A37C-5CC99D87A526}"/>
              </a:ext>
            </a:extLst>
          </p:cNvPr>
          <p:cNvSpPr/>
          <p:nvPr/>
        </p:nvSpPr>
        <p:spPr>
          <a:xfrm>
            <a:off x="1328738" y="476936"/>
            <a:ext cx="9115425" cy="830997"/>
          </a:xfrm>
          <a:prstGeom prst="rect">
            <a:avLst/>
          </a:prstGeom>
          <a:solidFill>
            <a:schemeClr val="accent6">
              <a:lumMod val="40000"/>
              <a:lumOff val="60000"/>
            </a:schemeClr>
          </a:solidFill>
        </p:spPr>
        <p:txBody>
          <a:bodyPr wrap="square">
            <a:spAutoFit/>
          </a:bodyPr>
          <a:lstStyle/>
          <a:p>
            <a:pPr algn="ctr"/>
            <a:r>
              <a:rPr lang="fr-FR" sz="2400" dirty="0">
                <a:effectLst/>
                <a:latin typeface="Comic Sans MS" panose="030F0902030302020204" pitchFamily="66" charset="0"/>
              </a:rPr>
              <a:t>Epissage alternatif : 70 % des gènes qui composent le</a:t>
            </a:r>
          </a:p>
          <a:p>
            <a:pPr algn="ctr"/>
            <a:r>
              <a:rPr lang="fr-FR" sz="2400" dirty="0">
                <a:effectLst/>
                <a:latin typeface="Comic Sans MS" panose="030F0902030302020204" pitchFamily="66" charset="0"/>
              </a:rPr>
              <a:t>génome humain subissent un épissage alternatif.</a:t>
            </a:r>
          </a:p>
        </p:txBody>
      </p:sp>
      <p:pic>
        <p:nvPicPr>
          <p:cNvPr id="6" name="Image 5">
            <a:extLst>
              <a:ext uri="{FF2B5EF4-FFF2-40B4-BE49-F238E27FC236}">
                <a16:creationId xmlns:a16="http://schemas.microsoft.com/office/drawing/2014/main" id="{48D76BD3-DF99-8A45-A5BF-479F26395AAB}"/>
              </a:ext>
            </a:extLst>
          </p:cNvPr>
          <p:cNvPicPr>
            <a:picLocks noChangeAspect="1"/>
          </p:cNvPicPr>
          <p:nvPr/>
        </p:nvPicPr>
        <p:blipFill>
          <a:blip r:embed="rId2"/>
          <a:stretch>
            <a:fillRect/>
          </a:stretch>
        </p:blipFill>
        <p:spPr>
          <a:xfrm>
            <a:off x="1879600" y="1897964"/>
            <a:ext cx="8013700" cy="4483100"/>
          </a:xfrm>
          <a:prstGeom prst="rect">
            <a:avLst/>
          </a:prstGeom>
        </p:spPr>
      </p:pic>
    </p:spTree>
    <p:extLst>
      <p:ext uri="{BB962C8B-B14F-4D97-AF65-F5344CB8AC3E}">
        <p14:creationId xmlns:p14="http://schemas.microsoft.com/office/powerpoint/2010/main" val="23180665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3ED1189-69F5-1148-8040-AB22C73AEF8C}"/>
              </a:ext>
            </a:extLst>
          </p:cNvPr>
          <p:cNvPicPr>
            <a:picLocks noChangeAspect="1"/>
          </p:cNvPicPr>
          <p:nvPr/>
        </p:nvPicPr>
        <p:blipFill>
          <a:blip r:embed="rId2"/>
          <a:stretch>
            <a:fillRect/>
          </a:stretch>
        </p:blipFill>
        <p:spPr>
          <a:xfrm>
            <a:off x="1042988" y="139700"/>
            <a:ext cx="9428162" cy="6578600"/>
          </a:xfrm>
          <a:prstGeom prst="rect">
            <a:avLst/>
          </a:prstGeom>
        </p:spPr>
      </p:pic>
    </p:spTree>
    <p:extLst>
      <p:ext uri="{BB962C8B-B14F-4D97-AF65-F5344CB8AC3E}">
        <p14:creationId xmlns:p14="http://schemas.microsoft.com/office/powerpoint/2010/main" val="39859632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4AE1C17-1F24-6C49-9E4D-E96DC102D877}"/>
              </a:ext>
            </a:extLst>
          </p:cNvPr>
          <p:cNvPicPr>
            <a:picLocks noChangeAspect="1"/>
          </p:cNvPicPr>
          <p:nvPr/>
        </p:nvPicPr>
        <p:blipFill>
          <a:blip r:embed="rId2"/>
          <a:stretch>
            <a:fillRect/>
          </a:stretch>
        </p:blipFill>
        <p:spPr>
          <a:xfrm>
            <a:off x="6619164" y="1091822"/>
            <a:ext cx="5315424" cy="5650172"/>
          </a:xfrm>
          <a:prstGeom prst="rect">
            <a:avLst/>
          </a:prstGeom>
        </p:spPr>
      </p:pic>
      <p:sp>
        <p:nvSpPr>
          <p:cNvPr id="5" name="ZoneTexte 4">
            <a:extLst>
              <a:ext uri="{FF2B5EF4-FFF2-40B4-BE49-F238E27FC236}">
                <a16:creationId xmlns:a16="http://schemas.microsoft.com/office/drawing/2014/main" id="{42ABFDE4-67D5-E14A-A2AD-567393DCD652}"/>
              </a:ext>
            </a:extLst>
          </p:cNvPr>
          <p:cNvSpPr txBox="1"/>
          <p:nvPr/>
        </p:nvSpPr>
        <p:spPr>
          <a:xfrm>
            <a:off x="2006221" y="2705725"/>
            <a:ext cx="2722220" cy="1446550"/>
          </a:xfrm>
          <a:prstGeom prst="rect">
            <a:avLst/>
          </a:prstGeom>
          <a:noFill/>
        </p:spPr>
        <p:txBody>
          <a:bodyPr wrap="none" rtlCol="0">
            <a:spAutoFit/>
          </a:bodyPr>
          <a:lstStyle/>
          <a:p>
            <a:r>
              <a:rPr lang="fr-FR" sz="8800" u="sng" dirty="0">
                <a:latin typeface="Comic Sans MS" panose="030F0902030302020204" pitchFamily="66" charset="0"/>
              </a:rPr>
              <a:t>FIN</a:t>
            </a:r>
            <a:r>
              <a:rPr lang="fr-FR" sz="8800" dirty="0">
                <a:solidFill>
                  <a:srgbClr val="FF0000"/>
                </a:solidFill>
                <a:latin typeface="Comic Sans MS" panose="030F0902030302020204" pitchFamily="66" charset="0"/>
              </a:rPr>
              <a:t> </a:t>
            </a:r>
          </a:p>
        </p:txBody>
      </p:sp>
    </p:spTree>
    <p:extLst>
      <p:ext uri="{BB962C8B-B14F-4D97-AF65-F5344CB8AC3E}">
        <p14:creationId xmlns:p14="http://schemas.microsoft.com/office/powerpoint/2010/main" val="2744714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086819" y="363686"/>
            <a:ext cx="7605268" cy="523220"/>
          </a:xfrm>
          <a:prstGeom prst="rect">
            <a:avLst/>
          </a:prstGeom>
          <a:noFill/>
        </p:spPr>
        <p:txBody>
          <a:bodyPr wrap="square" rtlCol="0">
            <a:spAutoFit/>
          </a:bodyPr>
          <a:lstStyle/>
          <a:p>
            <a:pPr algn="ctr"/>
            <a:r>
              <a:rPr lang="fr-FR" sz="2800" u="sng" dirty="0">
                <a:solidFill>
                  <a:srgbClr val="FF0000"/>
                </a:solidFill>
                <a:latin typeface="Comic Sans MS"/>
                <a:cs typeface="Comic Sans MS"/>
              </a:rPr>
              <a:t>Liaison </a:t>
            </a:r>
            <a:r>
              <a:rPr lang="fr-FR" sz="2800" u="sng" dirty="0" err="1">
                <a:solidFill>
                  <a:srgbClr val="FF0000"/>
                </a:solidFill>
                <a:latin typeface="Comic Sans MS"/>
                <a:cs typeface="Comic Sans MS"/>
              </a:rPr>
              <a:t>phosphodiester</a:t>
            </a:r>
            <a:endParaRPr lang="fr-FR" sz="2800" u="sng" dirty="0">
              <a:solidFill>
                <a:srgbClr val="FF0000"/>
              </a:solidFill>
              <a:latin typeface="Comic Sans MS"/>
              <a:cs typeface="Comic Sans MS"/>
            </a:endParaRPr>
          </a:p>
        </p:txBody>
      </p:sp>
      <p:pic>
        <p:nvPicPr>
          <p:cNvPr id="6" name="Image 5"/>
          <p:cNvPicPr>
            <a:picLocks noChangeAspect="1"/>
          </p:cNvPicPr>
          <p:nvPr/>
        </p:nvPicPr>
        <p:blipFill>
          <a:blip r:embed="rId2"/>
          <a:stretch>
            <a:fillRect/>
          </a:stretch>
        </p:blipFill>
        <p:spPr>
          <a:xfrm>
            <a:off x="6083300" y="0"/>
            <a:ext cx="1554" cy="6858000"/>
          </a:xfrm>
          <a:prstGeom prst="rect">
            <a:avLst/>
          </a:prstGeom>
        </p:spPr>
      </p:pic>
      <p:pic>
        <p:nvPicPr>
          <p:cNvPr id="8" name="Image 7"/>
          <p:cNvPicPr>
            <a:picLocks noChangeAspect="1"/>
          </p:cNvPicPr>
          <p:nvPr/>
        </p:nvPicPr>
        <p:blipFill>
          <a:blip r:embed="rId2"/>
          <a:stretch>
            <a:fillRect/>
          </a:stretch>
        </p:blipFill>
        <p:spPr>
          <a:xfrm>
            <a:off x="6083300" y="0"/>
            <a:ext cx="1554" cy="6858000"/>
          </a:xfrm>
          <a:prstGeom prst="rect">
            <a:avLst/>
          </a:prstGeom>
        </p:spPr>
      </p:pic>
      <p:pic>
        <p:nvPicPr>
          <p:cNvPr id="9" name="Image 8"/>
          <p:cNvPicPr>
            <a:picLocks noChangeAspect="1"/>
          </p:cNvPicPr>
          <p:nvPr/>
        </p:nvPicPr>
        <p:blipFill>
          <a:blip r:embed="rId3"/>
          <a:stretch>
            <a:fillRect/>
          </a:stretch>
        </p:blipFill>
        <p:spPr>
          <a:xfrm>
            <a:off x="6083301" y="0"/>
            <a:ext cx="1523" cy="6858000"/>
          </a:xfrm>
          <a:prstGeom prst="rect">
            <a:avLst/>
          </a:prstGeom>
        </p:spPr>
      </p:pic>
      <p:pic>
        <p:nvPicPr>
          <p:cNvPr id="12" name="Image 11"/>
          <p:cNvPicPr>
            <a:picLocks noChangeAspect="1"/>
          </p:cNvPicPr>
          <p:nvPr/>
        </p:nvPicPr>
        <p:blipFill>
          <a:blip r:embed="rId4" cstate="print"/>
          <a:stretch>
            <a:fillRect/>
          </a:stretch>
        </p:blipFill>
        <p:spPr>
          <a:xfrm>
            <a:off x="1919111" y="1130300"/>
            <a:ext cx="8255000" cy="5163256"/>
          </a:xfrm>
          <a:prstGeom prst="rect">
            <a:avLst/>
          </a:prstGeom>
        </p:spPr>
      </p:pic>
    </p:spTree>
    <p:extLst>
      <p:ext uri="{BB962C8B-B14F-4D97-AF65-F5344CB8AC3E}">
        <p14:creationId xmlns:p14="http://schemas.microsoft.com/office/powerpoint/2010/main" val="920223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086819" y="363686"/>
            <a:ext cx="7605268" cy="523220"/>
          </a:xfrm>
          <a:prstGeom prst="rect">
            <a:avLst/>
          </a:prstGeom>
          <a:noFill/>
        </p:spPr>
        <p:txBody>
          <a:bodyPr wrap="square" rtlCol="0">
            <a:spAutoFit/>
          </a:bodyPr>
          <a:lstStyle/>
          <a:p>
            <a:pPr algn="ctr"/>
            <a:r>
              <a:rPr lang="fr-FR" sz="2800" u="sng" dirty="0">
                <a:solidFill>
                  <a:srgbClr val="0000FF"/>
                </a:solidFill>
                <a:latin typeface="Comic Sans MS"/>
                <a:cs typeface="Comic Sans MS"/>
              </a:rPr>
              <a:t>Propriétés </a:t>
            </a:r>
          </a:p>
        </p:txBody>
      </p:sp>
      <p:pic>
        <p:nvPicPr>
          <p:cNvPr id="5" name="Image 4"/>
          <p:cNvPicPr>
            <a:picLocks noChangeAspect="1"/>
          </p:cNvPicPr>
          <p:nvPr/>
        </p:nvPicPr>
        <p:blipFill>
          <a:blip r:embed="rId2" cstate="print"/>
          <a:stretch>
            <a:fillRect/>
          </a:stretch>
        </p:blipFill>
        <p:spPr>
          <a:xfrm>
            <a:off x="3810000" y="1210712"/>
            <a:ext cx="2719294" cy="361890"/>
          </a:xfrm>
          <a:prstGeom prst="rect">
            <a:avLst/>
          </a:prstGeom>
        </p:spPr>
      </p:pic>
      <p:sp>
        <p:nvSpPr>
          <p:cNvPr id="7" name="ZoneTexte 6"/>
          <p:cNvSpPr txBox="1"/>
          <p:nvPr/>
        </p:nvSpPr>
        <p:spPr>
          <a:xfrm>
            <a:off x="1627380" y="1210712"/>
            <a:ext cx="2335021" cy="369332"/>
          </a:xfrm>
          <a:prstGeom prst="rect">
            <a:avLst/>
          </a:prstGeom>
          <a:noFill/>
        </p:spPr>
        <p:txBody>
          <a:bodyPr wrap="square" rtlCol="0">
            <a:spAutoFit/>
          </a:bodyPr>
          <a:lstStyle/>
          <a:p>
            <a:pPr marL="285750" indent="-285750" algn="ctr">
              <a:buFont typeface="Wingdings" charset="2"/>
              <a:buChar char="Ø"/>
            </a:pPr>
            <a:r>
              <a:rPr lang="fr-FR" dirty="0">
                <a:latin typeface="Comic Sans MS"/>
                <a:cs typeface="Comic Sans MS"/>
              </a:rPr>
              <a:t>1 seul brin ADN: </a:t>
            </a:r>
          </a:p>
        </p:txBody>
      </p:sp>
      <p:sp>
        <p:nvSpPr>
          <p:cNvPr id="8" name="ZoneTexte 7"/>
          <p:cNvSpPr txBox="1"/>
          <p:nvPr/>
        </p:nvSpPr>
        <p:spPr>
          <a:xfrm>
            <a:off x="6680486" y="1210712"/>
            <a:ext cx="2792221" cy="369332"/>
          </a:xfrm>
          <a:prstGeom prst="rect">
            <a:avLst/>
          </a:prstGeom>
          <a:noFill/>
        </p:spPr>
        <p:txBody>
          <a:bodyPr wrap="square" rtlCol="0">
            <a:spAutoFit/>
          </a:bodyPr>
          <a:lstStyle/>
          <a:p>
            <a:pPr algn="ctr"/>
            <a:r>
              <a:rPr lang="fr-FR" dirty="0">
                <a:latin typeface="Comic Sans MS"/>
                <a:cs typeface="Comic Sans MS"/>
              </a:rPr>
              <a:t>= Structure primaire </a:t>
            </a:r>
          </a:p>
        </p:txBody>
      </p:sp>
      <p:sp>
        <p:nvSpPr>
          <p:cNvPr id="9" name="ZoneTexte 8"/>
          <p:cNvSpPr txBox="1"/>
          <p:nvPr/>
        </p:nvSpPr>
        <p:spPr>
          <a:xfrm>
            <a:off x="1273554" y="1706412"/>
            <a:ext cx="7586564" cy="369332"/>
          </a:xfrm>
          <a:prstGeom prst="rect">
            <a:avLst/>
          </a:prstGeom>
          <a:noFill/>
        </p:spPr>
        <p:txBody>
          <a:bodyPr wrap="square" rtlCol="0">
            <a:spAutoFit/>
          </a:bodyPr>
          <a:lstStyle/>
          <a:p>
            <a:pPr marL="285750" indent="-285750" algn="ctr">
              <a:buFont typeface="Wingdings" charset="2"/>
              <a:buChar char="Ø"/>
            </a:pPr>
            <a:r>
              <a:rPr lang="fr-FR" dirty="0">
                <a:latin typeface="Comic Sans MS"/>
                <a:cs typeface="Comic Sans MS"/>
              </a:rPr>
              <a:t> Formation de structure secondaires (II) et tertiaires(III) </a:t>
            </a:r>
          </a:p>
        </p:txBody>
      </p:sp>
      <p:pic>
        <p:nvPicPr>
          <p:cNvPr id="10" name="Image 9"/>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086819" y="2463800"/>
            <a:ext cx="2641600" cy="1917700"/>
          </a:xfrm>
          <a:prstGeom prst="rect">
            <a:avLst/>
          </a:prstGeom>
        </p:spPr>
      </p:pic>
      <p:pic>
        <p:nvPicPr>
          <p:cNvPr id="11" name="Image 10"/>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4362824" y="2501900"/>
            <a:ext cx="3048000" cy="1879600"/>
          </a:xfrm>
          <a:prstGeom prst="rect">
            <a:avLst/>
          </a:prstGeom>
        </p:spPr>
      </p:pic>
      <p:pic>
        <p:nvPicPr>
          <p:cNvPr id="12" name="Image 11"/>
          <p:cNvPicPr>
            <a:picLocks noChangeAspect="1"/>
          </p:cNvPicPr>
          <p:nvPr/>
        </p:nvPicPr>
        <p:blipFill>
          <a:blip r:embed="rId7" cstate="print">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7609168" y="2463800"/>
            <a:ext cx="2501900" cy="1917700"/>
          </a:xfrm>
          <a:prstGeom prst="rect">
            <a:avLst/>
          </a:prstGeom>
        </p:spPr>
      </p:pic>
      <p:sp>
        <p:nvSpPr>
          <p:cNvPr id="13" name="ZoneTexte 12"/>
          <p:cNvSpPr txBox="1"/>
          <p:nvPr/>
        </p:nvSpPr>
        <p:spPr>
          <a:xfrm>
            <a:off x="1097247" y="4673858"/>
            <a:ext cx="4953928" cy="369332"/>
          </a:xfrm>
          <a:prstGeom prst="rect">
            <a:avLst/>
          </a:prstGeom>
          <a:noFill/>
        </p:spPr>
        <p:txBody>
          <a:bodyPr wrap="square" rtlCol="0">
            <a:spAutoFit/>
          </a:bodyPr>
          <a:lstStyle/>
          <a:p>
            <a:pPr marL="285750" indent="-285750" algn="ctr">
              <a:buFont typeface="Wingdings" charset="2"/>
              <a:buChar char="Ø"/>
            </a:pPr>
            <a:r>
              <a:rPr lang="fr-FR" dirty="0">
                <a:latin typeface="Comic Sans MS"/>
                <a:cs typeface="Comic Sans MS"/>
              </a:rPr>
              <a:t> Formation hybride ADN-ARN</a:t>
            </a:r>
          </a:p>
        </p:txBody>
      </p:sp>
      <p:sp>
        <p:nvSpPr>
          <p:cNvPr id="14" name="ZoneTexte 13"/>
          <p:cNvSpPr txBox="1"/>
          <p:nvPr/>
        </p:nvSpPr>
        <p:spPr>
          <a:xfrm>
            <a:off x="1449296" y="5105031"/>
            <a:ext cx="7658699" cy="369332"/>
          </a:xfrm>
          <a:prstGeom prst="rect">
            <a:avLst/>
          </a:prstGeom>
          <a:noFill/>
        </p:spPr>
        <p:txBody>
          <a:bodyPr wrap="square" rtlCol="0">
            <a:spAutoFit/>
          </a:bodyPr>
          <a:lstStyle/>
          <a:p>
            <a:pPr marL="285750" indent="-285750" algn="ctr">
              <a:buFont typeface="Wingdings" charset="2"/>
              <a:buChar char="Ø"/>
            </a:pPr>
            <a:r>
              <a:rPr lang="fr-FR" dirty="0">
                <a:latin typeface="Comic Sans MS"/>
                <a:cs typeface="Comic Sans MS"/>
              </a:rPr>
              <a:t> Présence de bases modifiées : </a:t>
            </a:r>
            <a:r>
              <a:rPr lang="fr-FR" dirty="0" err="1">
                <a:latin typeface="Comic Sans MS"/>
                <a:cs typeface="Comic Sans MS"/>
              </a:rPr>
              <a:t>dihydrouracile</a:t>
            </a:r>
            <a:r>
              <a:rPr lang="fr-FR" dirty="0">
                <a:latin typeface="Comic Sans MS"/>
                <a:cs typeface="Comic Sans MS"/>
              </a:rPr>
              <a:t>, </a:t>
            </a:r>
            <a:r>
              <a:rPr lang="fr-FR" dirty="0" err="1">
                <a:latin typeface="Comic Sans MS"/>
                <a:cs typeface="Comic Sans MS"/>
              </a:rPr>
              <a:t>pseudouridine</a:t>
            </a:r>
            <a:r>
              <a:rPr lang="fr-FR" dirty="0">
                <a:latin typeface="Comic Sans MS"/>
                <a:cs typeface="Comic Sans MS"/>
              </a:rPr>
              <a:t>…</a:t>
            </a:r>
          </a:p>
        </p:txBody>
      </p:sp>
      <p:sp>
        <p:nvSpPr>
          <p:cNvPr id="15" name="Rectangle 14"/>
          <p:cNvSpPr/>
          <p:nvPr/>
        </p:nvSpPr>
        <p:spPr>
          <a:xfrm>
            <a:off x="1740715" y="5536226"/>
            <a:ext cx="4519186" cy="369332"/>
          </a:xfrm>
          <a:prstGeom prst="rect">
            <a:avLst/>
          </a:prstGeom>
        </p:spPr>
        <p:txBody>
          <a:bodyPr wrap="none">
            <a:spAutoFit/>
          </a:bodyPr>
          <a:lstStyle/>
          <a:p>
            <a:pPr marL="285750" indent="-285750">
              <a:buFont typeface="Wingdings" charset="2"/>
              <a:buChar char="Ø"/>
            </a:pPr>
            <a:r>
              <a:rPr lang="fr-FR" dirty="0">
                <a:latin typeface="Comic Sans MS"/>
                <a:cs typeface="Comic Sans MS"/>
              </a:rPr>
              <a:t>Sensibilité aux nucléases : </a:t>
            </a:r>
            <a:r>
              <a:rPr lang="fr-FR" dirty="0" err="1">
                <a:latin typeface="Comic Sans MS"/>
                <a:cs typeface="Comic Sans MS"/>
              </a:rPr>
              <a:t>Rnase</a:t>
            </a:r>
            <a:r>
              <a:rPr lang="fr-FR" dirty="0">
                <a:latin typeface="Comic Sans MS"/>
                <a:cs typeface="Comic Sans MS"/>
              </a:rPr>
              <a:t> A, H</a:t>
            </a:r>
          </a:p>
        </p:txBody>
      </p:sp>
    </p:spTree>
    <p:extLst>
      <p:ext uri="{BB962C8B-B14F-4D97-AF65-F5344CB8AC3E}">
        <p14:creationId xmlns:p14="http://schemas.microsoft.com/office/powerpoint/2010/main" val="1900831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heckerboard(across)">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checkerboard(across)">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checkerboard(across)">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086819" y="363686"/>
            <a:ext cx="7605268" cy="523220"/>
          </a:xfrm>
          <a:prstGeom prst="rect">
            <a:avLst/>
          </a:prstGeom>
          <a:noFill/>
        </p:spPr>
        <p:txBody>
          <a:bodyPr wrap="square" rtlCol="0">
            <a:spAutoFit/>
          </a:bodyPr>
          <a:lstStyle/>
          <a:p>
            <a:pPr algn="ctr"/>
            <a:r>
              <a:rPr lang="fr-FR" sz="2800" u="sng" dirty="0">
                <a:solidFill>
                  <a:srgbClr val="FF0000"/>
                </a:solidFill>
                <a:latin typeface="Comic Sans MS"/>
                <a:cs typeface="Comic Sans MS"/>
              </a:rPr>
              <a:t>Les types ARN</a:t>
            </a:r>
          </a:p>
        </p:txBody>
      </p:sp>
      <p:pic>
        <p:nvPicPr>
          <p:cNvPr id="6" name="Image 5"/>
          <p:cNvPicPr>
            <a:picLocks noChangeAspect="1"/>
          </p:cNvPicPr>
          <p:nvPr/>
        </p:nvPicPr>
        <p:blipFill>
          <a:blip r:embed="rId2" cstate="print"/>
          <a:stretch>
            <a:fillRect/>
          </a:stretch>
        </p:blipFill>
        <p:spPr>
          <a:xfrm>
            <a:off x="4346319" y="983716"/>
            <a:ext cx="2906886" cy="1054100"/>
          </a:xfrm>
          <a:prstGeom prst="rect">
            <a:avLst/>
          </a:prstGeom>
        </p:spPr>
      </p:pic>
      <p:pic>
        <p:nvPicPr>
          <p:cNvPr id="7" name="Image 6"/>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572342" y="1955344"/>
            <a:ext cx="7119746" cy="609600"/>
          </a:xfrm>
          <a:prstGeom prst="rect">
            <a:avLst/>
          </a:prstGeom>
        </p:spPr>
      </p:pic>
      <p:pic>
        <p:nvPicPr>
          <p:cNvPr id="9" name="Image 8"/>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2413112" y="2565400"/>
            <a:ext cx="1638300" cy="1714500"/>
          </a:xfrm>
          <a:prstGeom prst="rect">
            <a:avLst/>
          </a:prstGeom>
        </p:spPr>
      </p:pic>
      <p:pic>
        <p:nvPicPr>
          <p:cNvPr id="10" name="Image 9"/>
          <p:cNvPicPr>
            <a:picLocks noChangeAspect="1"/>
          </p:cNvPicPr>
          <p:nvPr/>
        </p:nvPicPr>
        <p:blipFill>
          <a:blip r:embed="rId7" cstate="print"/>
          <a:stretch>
            <a:fillRect/>
          </a:stretch>
        </p:blipFill>
        <p:spPr>
          <a:xfrm>
            <a:off x="2070100" y="4194469"/>
            <a:ext cx="2679700" cy="2247900"/>
          </a:xfrm>
          <a:prstGeom prst="rect">
            <a:avLst/>
          </a:prstGeom>
        </p:spPr>
      </p:pic>
      <p:pic>
        <p:nvPicPr>
          <p:cNvPr id="12" name="Image 11"/>
          <p:cNvPicPr>
            <a:picLocks noChangeAspect="1"/>
          </p:cNvPicPr>
          <p:nvPr/>
        </p:nvPicPr>
        <p:blipFill>
          <a:blip r:embed="rId8" cstate="print"/>
          <a:stretch>
            <a:fillRect/>
          </a:stretch>
        </p:blipFill>
        <p:spPr>
          <a:xfrm>
            <a:off x="5246604" y="2489200"/>
            <a:ext cx="4330700" cy="622300"/>
          </a:xfrm>
          <a:prstGeom prst="rect">
            <a:avLst/>
          </a:prstGeom>
        </p:spPr>
      </p:pic>
      <p:pic>
        <p:nvPicPr>
          <p:cNvPr id="13" name="Image 12"/>
          <p:cNvPicPr>
            <a:picLocks noChangeAspect="1"/>
          </p:cNvPicPr>
          <p:nvPr/>
        </p:nvPicPr>
        <p:blipFill>
          <a:blip r:embed="rId9" cstate="print"/>
          <a:stretch>
            <a:fillRect/>
          </a:stretch>
        </p:blipFill>
        <p:spPr>
          <a:xfrm>
            <a:off x="4627291" y="3132154"/>
            <a:ext cx="2222500" cy="3721100"/>
          </a:xfrm>
          <a:prstGeom prst="rect">
            <a:avLst/>
          </a:prstGeom>
        </p:spPr>
      </p:pic>
      <p:pic>
        <p:nvPicPr>
          <p:cNvPr id="14" name="Image 13"/>
          <p:cNvPicPr>
            <a:picLocks noChangeAspect="1"/>
          </p:cNvPicPr>
          <p:nvPr/>
        </p:nvPicPr>
        <p:blipFill>
          <a:blip r:embed="rId10" cstate="print"/>
          <a:stretch>
            <a:fillRect/>
          </a:stretch>
        </p:blipFill>
        <p:spPr>
          <a:xfrm>
            <a:off x="6922083" y="3105036"/>
            <a:ext cx="1866900" cy="2857500"/>
          </a:xfrm>
          <a:prstGeom prst="rect">
            <a:avLst/>
          </a:prstGeom>
        </p:spPr>
      </p:pic>
      <p:pic>
        <p:nvPicPr>
          <p:cNvPr id="15" name="Image 14"/>
          <p:cNvPicPr>
            <a:picLocks noChangeAspect="1"/>
          </p:cNvPicPr>
          <p:nvPr/>
        </p:nvPicPr>
        <p:blipFill>
          <a:blip r:embed="rId11" cstate="print"/>
          <a:stretch>
            <a:fillRect/>
          </a:stretch>
        </p:blipFill>
        <p:spPr>
          <a:xfrm>
            <a:off x="8624804" y="3048000"/>
            <a:ext cx="1905000" cy="1231900"/>
          </a:xfrm>
          <a:prstGeom prst="rect">
            <a:avLst/>
          </a:prstGeom>
        </p:spPr>
      </p:pic>
    </p:spTree>
    <p:extLst>
      <p:ext uri="{BB962C8B-B14F-4D97-AF65-F5344CB8AC3E}">
        <p14:creationId xmlns:p14="http://schemas.microsoft.com/office/powerpoint/2010/main" val="348741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273554" y="595280"/>
            <a:ext cx="9226683" cy="954107"/>
          </a:xfrm>
          <a:prstGeom prst="rect">
            <a:avLst/>
          </a:prstGeom>
          <a:noFill/>
        </p:spPr>
        <p:txBody>
          <a:bodyPr wrap="square" rtlCol="0">
            <a:spAutoFit/>
          </a:bodyPr>
          <a:lstStyle/>
          <a:p>
            <a:pPr marL="285750" indent="-285750" algn="ctr">
              <a:buFont typeface="Wingdings" charset="2"/>
              <a:buChar char="Ø"/>
            </a:pPr>
            <a:r>
              <a:rPr lang="fr-FR" sz="2800" dirty="0">
                <a:latin typeface="Comic Sans MS"/>
                <a:cs typeface="Comic Sans MS"/>
              </a:rPr>
              <a:t> </a:t>
            </a:r>
            <a:r>
              <a:rPr lang="fr-FR" sz="2800" dirty="0">
                <a:solidFill>
                  <a:srgbClr val="FF0000"/>
                </a:solidFill>
                <a:latin typeface="Comic Sans MS"/>
                <a:cs typeface="Comic Sans MS"/>
              </a:rPr>
              <a:t>ARNm (messager):</a:t>
            </a:r>
            <a:r>
              <a:rPr lang="fr-FR" sz="2800" dirty="0">
                <a:latin typeface="Comic Sans MS"/>
                <a:cs typeface="Comic Sans MS"/>
              </a:rPr>
              <a:t> intermédiaire de la synthèse protéique </a:t>
            </a:r>
          </a:p>
        </p:txBody>
      </p:sp>
      <p:sp>
        <p:nvSpPr>
          <p:cNvPr id="5" name="ZoneTexte 4"/>
          <p:cNvSpPr txBox="1"/>
          <p:nvPr/>
        </p:nvSpPr>
        <p:spPr>
          <a:xfrm>
            <a:off x="2057956" y="2101429"/>
            <a:ext cx="8442280" cy="1995418"/>
          </a:xfrm>
          <a:prstGeom prst="rect">
            <a:avLst/>
          </a:prstGeom>
          <a:noFill/>
        </p:spPr>
        <p:txBody>
          <a:bodyPr wrap="square" rtlCol="0">
            <a:spAutoFit/>
          </a:bodyPr>
          <a:lstStyle/>
          <a:p>
            <a:pPr marL="457200" indent="-457200">
              <a:lnSpc>
                <a:spcPct val="150000"/>
              </a:lnSpc>
              <a:buFont typeface="Wingdings" charset="2"/>
              <a:buChar char="u"/>
            </a:pPr>
            <a:r>
              <a:rPr lang="fr-FR" sz="2800" dirty="0">
                <a:latin typeface="Comic Sans MS"/>
                <a:cs typeface="Comic Sans MS"/>
              </a:rPr>
              <a:t>Durée de vie très courte </a:t>
            </a:r>
          </a:p>
          <a:p>
            <a:pPr marL="457200" indent="-457200">
              <a:lnSpc>
                <a:spcPct val="150000"/>
              </a:lnSpc>
              <a:buFont typeface="Wingdings" charset="2"/>
              <a:buChar char="u"/>
            </a:pPr>
            <a:r>
              <a:rPr lang="fr-FR" sz="2800" dirty="0">
                <a:latin typeface="Comic Sans MS"/>
                <a:cs typeface="Comic Sans MS"/>
              </a:rPr>
              <a:t>Taille hétérogène </a:t>
            </a:r>
          </a:p>
          <a:p>
            <a:pPr marL="457200" indent="-457200">
              <a:lnSpc>
                <a:spcPct val="150000"/>
              </a:lnSpc>
              <a:buFont typeface="Wingdings" charset="2"/>
              <a:buChar char="u"/>
            </a:pPr>
            <a:r>
              <a:rPr lang="fr-FR" sz="2800" dirty="0">
                <a:latin typeface="Comic Sans MS"/>
                <a:cs typeface="Comic Sans MS"/>
              </a:rPr>
              <a:t>Subit une maturation au niveau du noyau </a:t>
            </a:r>
          </a:p>
        </p:txBody>
      </p:sp>
    </p:spTree>
    <p:extLst>
      <p:ext uri="{BB962C8B-B14F-4D97-AF65-F5344CB8AC3E}">
        <p14:creationId xmlns:p14="http://schemas.microsoft.com/office/powerpoint/2010/main" val="1934051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dissolv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dissolve">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41318" y="23467"/>
            <a:ext cx="9226683" cy="1384995"/>
          </a:xfrm>
          <a:prstGeom prst="rect">
            <a:avLst/>
          </a:prstGeom>
          <a:noFill/>
        </p:spPr>
        <p:txBody>
          <a:bodyPr wrap="square" rtlCol="0">
            <a:spAutoFit/>
          </a:bodyPr>
          <a:lstStyle/>
          <a:p>
            <a:pPr marL="285750" indent="-285750" algn="just">
              <a:buFont typeface="Wingdings" charset="2"/>
              <a:buChar char="Ø"/>
            </a:pPr>
            <a:r>
              <a:rPr lang="fr-FR" sz="2800" dirty="0">
                <a:latin typeface="Comic Sans MS"/>
                <a:cs typeface="Comic Sans MS"/>
              </a:rPr>
              <a:t> </a:t>
            </a:r>
            <a:r>
              <a:rPr lang="fr-FR" sz="2800" dirty="0">
                <a:solidFill>
                  <a:srgbClr val="FF0000"/>
                </a:solidFill>
                <a:latin typeface="Comic Sans MS"/>
                <a:cs typeface="Comic Sans MS"/>
              </a:rPr>
              <a:t>ARNr (ribosomaux):</a:t>
            </a:r>
            <a:r>
              <a:rPr lang="fr-FR" sz="2800" dirty="0">
                <a:latin typeface="Comic Sans MS"/>
                <a:cs typeface="Comic Sans MS"/>
              </a:rPr>
              <a:t> maintient de l’intégrité du ribosome  </a:t>
            </a:r>
          </a:p>
          <a:p>
            <a:pPr marL="1371600" lvl="2" indent="-457200">
              <a:buFont typeface="Wingdings" charset="2"/>
              <a:buChar char="§"/>
            </a:pPr>
            <a:r>
              <a:rPr lang="fr-FR" sz="2800" dirty="0">
                <a:latin typeface="Comic Sans MS"/>
                <a:cs typeface="Comic Sans MS"/>
              </a:rPr>
              <a:t>Chez les procaryotes </a:t>
            </a:r>
          </a:p>
        </p:txBody>
      </p:sp>
      <p:pic>
        <p:nvPicPr>
          <p:cNvPr id="5" name="Image 4"/>
          <p:cNvPicPr>
            <a:picLocks noChangeAspect="1"/>
          </p:cNvPicPr>
          <p:nvPr/>
        </p:nvPicPr>
        <p:blipFill rotWithShape="1">
          <a:blip r:embed="rId2" cstate="print"/>
          <a:srcRect l="2288" r="7353"/>
          <a:stretch/>
        </p:blipFill>
        <p:spPr>
          <a:xfrm>
            <a:off x="2447600" y="1644974"/>
            <a:ext cx="7849223" cy="5213026"/>
          </a:xfrm>
          <a:prstGeom prst="rect">
            <a:avLst/>
          </a:prstGeom>
        </p:spPr>
      </p:pic>
    </p:spTree>
    <p:extLst>
      <p:ext uri="{BB962C8B-B14F-4D97-AF65-F5344CB8AC3E}">
        <p14:creationId xmlns:p14="http://schemas.microsoft.com/office/powerpoint/2010/main" val="340483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TotalTime>
  <Words>1662</Words>
  <Application>Microsoft Macintosh PowerPoint</Application>
  <PresentationFormat>Grand écran</PresentationFormat>
  <Paragraphs>124</Paragraphs>
  <Slides>48</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48</vt:i4>
      </vt:variant>
    </vt:vector>
  </HeadingPairs>
  <TitlesOfParts>
    <vt:vector size="56" baseType="lpstr">
      <vt:lpstr>Arial</vt:lpstr>
      <vt:lpstr>Calibri</vt:lpstr>
      <vt:lpstr>Calibri Light</vt:lpstr>
      <vt:lpstr>Comic Sans MS</vt:lpstr>
      <vt:lpstr>Helvetica</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Microsoft Office User</cp:lastModifiedBy>
  <cp:revision>34</cp:revision>
  <dcterms:created xsi:type="dcterms:W3CDTF">2021-01-26T14:33:58Z</dcterms:created>
  <dcterms:modified xsi:type="dcterms:W3CDTF">2021-01-31T19:09:49Z</dcterms:modified>
</cp:coreProperties>
</file>