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7" r:id="rId2"/>
    <p:sldId id="907" r:id="rId3"/>
    <p:sldId id="850" r:id="rId4"/>
    <p:sldId id="962" r:id="rId5"/>
    <p:sldId id="666" r:id="rId6"/>
    <p:sldId id="922" r:id="rId7"/>
    <p:sldId id="651" r:id="rId8"/>
    <p:sldId id="663" r:id="rId9"/>
    <p:sldId id="565" r:id="rId10"/>
    <p:sldId id="569" r:id="rId11"/>
    <p:sldId id="570" r:id="rId12"/>
    <p:sldId id="902" r:id="rId13"/>
    <p:sldId id="900" r:id="rId14"/>
    <p:sldId id="574" r:id="rId15"/>
    <p:sldId id="908" r:id="rId16"/>
    <p:sldId id="580" r:id="rId17"/>
    <p:sldId id="963" r:id="rId18"/>
    <p:sldId id="585" r:id="rId19"/>
    <p:sldId id="965" r:id="rId20"/>
    <p:sldId id="961" r:id="rId21"/>
    <p:sldId id="964" r:id="rId22"/>
    <p:sldId id="909" r:id="rId23"/>
    <p:sldId id="966" r:id="rId24"/>
    <p:sldId id="967" r:id="rId25"/>
    <p:sldId id="920" r:id="rId26"/>
    <p:sldId id="935" r:id="rId27"/>
    <p:sldId id="921" r:id="rId28"/>
    <p:sldId id="915" r:id="rId29"/>
    <p:sldId id="925" r:id="rId30"/>
    <p:sldId id="923" r:id="rId31"/>
    <p:sldId id="932" r:id="rId32"/>
    <p:sldId id="969" r:id="rId33"/>
    <p:sldId id="970" r:id="rId34"/>
    <p:sldId id="971" r:id="rId35"/>
    <p:sldId id="975" r:id="rId36"/>
    <p:sldId id="926" r:id="rId37"/>
    <p:sldId id="974" r:id="rId38"/>
    <p:sldId id="968" r:id="rId39"/>
    <p:sldId id="959" r:id="rId40"/>
    <p:sldId id="960" r:id="rId41"/>
    <p:sldId id="976" r:id="rId42"/>
    <p:sldId id="978" r:id="rId43"/>
    <p:sldId id="977" r:id="rId44"/>
    <p:sldId id="936" r:id="rId45"/>
    <p:sldId id="938" r:id="rId46"/>
    <p:sldId id="956" r:id="rId47"/>
    <p:sldId id="958" r:id="rId48"/>
    <p:sldId id="948" r:id="rId49"/>
    <p:sldId id="952" r:id="rId50"/>
    <p:sldId id="953" r:id="rId51"/>
    <p:sldId id="954" r:id="rId52"/>
    <p:sldId id="955"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38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A81D8-7522-4FB9-BFBD-2F38AB1A445A}" type="datetimeFigureOut">
              <a:rPr lang="fr-FR" smtClean="0"/>
              <a:pPr/>
              <a:t>04/04/2024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FC917-B76D-42E9-BDCF-83BEA176F7D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8ED7A8-477E-464B-AF97-0811A0A81EED}" type="slidenum">
              <a:rPr lang="fr-FR" smtClean="0">
                <a:cs typeface="Arial" charset="0"/>
              </a:rPr>
              <a:pPr/>
              <a:t>39</a:t>
            </a:fld>
            <a:endParaRPr lang="fr-F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7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082674-871D-4C1A-A501-014E40AC0646}" type="slidenum">
              <a:rPr lang="fr-FR" smtClean="0">
                <a:cs typeface="Arial" charset="0"/>
              </a:rPr>
              <a:pPr/>
              <a:t>42</a:t>
            </a:fld>
            <a:endParaRPr lang="fr-FR"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8B4C3-6C98-4485-865C-65C4778BE0AA}" type="slidenum">
              <a:rPr lang="fr-FR" smtClean="0">
                <a:cs typeface="Arial" charset="0"/>
              </a:rPr>
              <a:pPr/>
              <a:t>43</a:t>
            </a:fld>
            <a:endParaRPr lang="fr-F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ACE6C8A-0750-4FFC-B2E6-691C0C77EB18}" type="slidenum">
              <a:rPr lang="fr-FR" smtClean="0">
                <a:latin typeface="Times New Roman" pitchFamily="18" charset="0"/>
              </a:rPr>
              <a:pPr/>
              <a:t>45</a:t>
            </a:fld>
            <a:endParaRPr lang="fr-FR" smtClean="0">
              <a:latin typeface="Times New Roman" pitchFamily="18"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04/04/2024</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nas.org/content/104/10/F1.medium.gi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14282" y="0"/>
            <a:ext cx="8429684" cy="5401479"/>
          </a:xfrm>
          <a:prstGeom prst="rect">
            <a:avLst/>
          </a:prstGeom>
          <a:noFill/>
          <a:ln w="9525">
            <a:noFill/>
            <a:miter lim="800000"/>
            <a:headEnd/>
            <a:tailEnd/>
          </a:ln>
        </p:spPr>
        <p:txBody>
          <a:bodyPr wrap="square">
            <a:spAutoFit/>
          </a:bodyPr>
          <a:lstStyle/>
          <a:p>
            <a:pPr>
              <a:lnSpc>
                <a:spcPct val="50000"/>
              </a:lnSpc>
              <a:spcBef>
                <a:spcPct val="50000"/>
              </a:spcBef>
            </a:pPr>
            <a:r>
              <a:rPr lang="fr-FR" b="1" dirty="0"/>
              <a:t>Université </a:t>
            </a:r>
            <a:r>
              <a:rPr lang="fr-FR" b="1" dirty="0" smtClean="0"/>
              <a:t>de </a:t>
            </a:r>
            <a:r>
              <a:rPr lang="fr-FR" b="1" dirty="0"/>
              <a:t>BEJAIA ( ALGERIE) </a:t>
            </a:r>
          </a:p>
          <a:p>
            <a:pPr>
              <a:lnSpc>
                <a:spcPct val="50000"/>
              </a:lnSpc>
              <a:spcBef>
                <a:spcPct val="50000"/>
              </a:spcBef>
            </a:pPr>
            <a:r>
              <a:rPr lang="fr-FR" b="1" dirty="0"/>
              <a:t>Faculté des sciences de la nature et de la </a:t>
            </a:r>
            <a:r>
              <a:rPr lang="fr-FR" b="1" dirty="0" smtClean="0"/>
              <a:t>vie</a:t>
            </a:r>
          </a:p>
          <a:p>
            <a:pPr>
              <a:lnSpc>
                <a:spcPct val="50000"/>
              </a:lnSpc>
              <a:spcBef>
                <a:spcPct val="50000"/>
              </a:spcBef>
            </a:pPr>
            <a:r>
              <a:rPr lang="fr-FR" b="1" dirty="0" smtClean="0"/>
              <a:t>Département de Microbiologie </a:t>
            </a:r>
            <a:endParaRPr lang="fr-FR" b="1" dirty="0"/>
          </a:p>
          <a:p>
            <a:pPr>
              <a:lnSpc>
                <a:spcPct val="50000"/>
              </a:lnSpc>
              <a:spcBef>
                <a:spcPct val="50000"/>
              </a:spcBef>
            </a:pPr>
            <a:r>
              <a:rPr lang="fr-FR" b="1" dirty="0"/>
              <a:t>Laboratoire de Microbiologie </a:t>
            </a:r>
            <a:r>
              <a:rPr lang="fr-FR" b="1" dirty="0" smtClean="0"/>
              <a:t>Appliquée</a:t>
            </a:r>
          </a:p>
          <a:p>
            <a:pPr>
              <a:lnSpc>
                <a:spcPct val="50000"/>
              </a:lnSpc>
              <a:spcBef>
                <a:spcPct val="50000"/>
              </a:spcBef>
            </a:pPr>
            <a:endParaRPr lang="fr-FR" b="1" dirty="0" smtClean="0"/>
          </a:p>
          <a:p>
            <a:pPr>
              <a:lnSpc>
                <a:spcPct val="50000"/>
              </a:lnSpc>
              <a:spcBef>
                <a:spcPct val="50000"/>
              </a:spcBef>
            </a:pPr>
            <a:endParaRPr lang="fr-FR" b="1" dirty="0" smtClean="0"/>
          </a:p>
          <a:p>
            <a:pPr>
              <a:lnSpc>
                <a:spcPct val="50000"/>
              </a:lnSpc>
              <a:spcBef>
                <a:spcPct val="50000"/>
              </a:spcBef>
            </a:pPr>
            <a:endParaRPr lang="fr-FR" b="1" dirty="0" smtClean="0"/>
          </a:p>
          <a:p>
            <a:pPr>
              <a:lnSpc>
                <a:spcPct val="50000"/>
              </a:lnSpc>
              <a:spcBef>
                <a:spcPct val="50000"/>
              </a:spcBef>
            </a:pPr>
            <a:endParaRPr lang="fr-FR" b="1" dirty="0" smtClean="0"/>
          </a:p>
          <a:p>
            <a:pPr algn="ctr">
              <a:lnSpc>
                <a:spcPct val="50000"/>
              </a:lnSpc>
              <a:spcBef>
                <a:spcPct val="50000"/>
              </a:spcBef>
            </a:pPr>
            <a:r>
              <a:rPr lang="fr-FR" sz="3600" b="1" dirty="0" smtClean="0"/>
              <a:t>       Microbiologie Industrielle </a:t>
            </a:r>
          </a:p>
          <a:p>
            <a:pPr>
              <a:lnSpc>
                <a:spcPct val="50000"/>
              </a:lnSpc>
              <a:spcBef>
                <a:spcPct val="50000"/>
              </a:spcBef>
            </a:pPr>
            <a:endParaRPr lang="fr-FR" sz="2400" b="1" dirty="0" smtClean="0"/>
          </a:p>
          <a:p>
            <a:pPr>
              <a:lnSpc>
                <a:spcPct val="50000"/>
              </a:lnSpc>
              <a:spcBef>
                <a:spcPct val="50000"/>
              </a:spcBef>
            </a:pPr>
            <a:endParaRPr lang="fr-FR" sz="2400" b="1" dirty="0" smtClean="0"/>
          </a:p>
          <a:p>
            <a:pPr>
              <a:lnSpc>
                <a:spcPct val="50000"/>
              </a:lnSpc>
              <a:spcBef>
                <a:spcPct val="50000"/>
              </a:spcBef>
            </a:pPr>
            <a:endParaRPr lang="fr-FR" sz="2400" b="1" dirty="0" smtClean="0"/>
          </a:p>
          <a:p>
            <a:pPr>
              <a:lnSpc>
                <a:spcPct val="50000"/>
              </a:lnSpc>
              <a:spcBef>
                <a:spcPct val="50000"/>
              </a:spcBef>
            </a:pPr>
            <a:r>
              <a:rPr lang="fr-FR" sz="2400" b="1" dirty="0" smtClean="0"/>
              <a:t>Chargée </a:t>
            </a:r>
            <a:r>
              <a:rPr lang="fr-FR" sz="2400" b="1" dirty="0" smtClean="0"/>
              <a:t>de cours : Pr. </a:t>
            </a:r>
            <a:r>
              <a:rPr lang="fr-FR" sz="2400" b="1" dirty="0" err="1" smtClean="0"/>
              <a:t>Boucherba</a:t>
            </a:r>
            <a:r>
              <a:rPr lang="fr-FR" sz="2400" b="1" dirty="0" smtClean="0"/>
              <a:t> </a:t>
            </a:r>
            <a:r>
              <a:rPr lang="fr-FR" sz="2400" b="1" dirty="0" err="1" smtClean="0"/>
              <a:t>Nawel</a:t>
            </a:r>
            <a:endParaRPr lang="fr-FR" sz="2400" b="1" dirty="0" smtClean="0"/>
          </a:p>
          <a:p>
            <a:pPr>
              <a:lnSpc>
                <a:spcPct val="50000"/>
              </a:lnSpc>
              <a:spcBef>
                <a:spcPct val="50000"/>
              </a:spcBef>
            </a:pPr>
            <a:endParaRPr lang="fr-FR" b="1" dirty="0" smtClean="0"/>
          </a:p>
          <a:p>
            <a:pPr>
              <a:lnSpc>
                <a:spcPct val="50000"/>
              </a:lnSpc>
              <a:spcBef>
                <a:spcPct val="50000"/>
              </a:spcBef>
            </a:pPr>
            <a:endParaRPr lang="fr-FR" b="1" dirty="0" smtClean="0"/>
          </a:p>
          <a:p>
            <a:pPr>
              <a:lnSpc>
                <a:spcPct val="50000"/>
              </a:lnSpc>
              <a:spcBef>
                <a:spcPct val="50000"/>
              </a:spcBef>
            </a:pPr>
            <a:endParaRPr lang="fr-FR" b="1" dirty="0" smtClean="0"/>
          </a:p>
          <a:p>
            <a:pPr>
              <a:lnSpc>
                <a:spcPct val="50000"/>
              </a:lnSpc>
              <a:spcBef>
                <a:spcPct val="50000"/>
              </a:spcBef>
            </a:pPr>
            <a:r>
              <a:rPr lang="fr-FR" sz="2400" b="1" dirty="0" smtClean="0"/>
              <a:t> </a:t>
            </a:r>
            <a:r>
              <a:rPr lang="fr-FR" sz="2400" b="1" dirty="0" smtClean="0"/>
              <a:t>Biomasse et </a:t>
            </a:r>
            <a:r>
              <a:rPr lang="fr-FR" sz="2400" b="1" dirty="0" smtClean="0"/>
              <a:t>métabolites (Première partie)</a:t>
            </a:r>
            <a:endParaRPr lang="fr-F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28909E4E-CC8D-4EA7-8BC8-DBEE31AD841C}" type="slidenum">
              <a:rPr lang="fr-FR" smtClean="0"/>
              <a:pPr/>
              <a:t>10</a:t>
            </a:fld>
            <a:endParaRPr lang="fr-FR" smtClean="0"/>
          </a:p>
        </p:txBody>
      </p:sp>
      <p:pic>
        <p:nvPicPr>
          <p:cNvPr id="5123" name="Picture 4" descr="composition de la spiruline"/>
          <p:cNvPicPr>
            <a:picLocks noChangeAspect="1" noChangeArrowheads="1"/>
          </p:cNvPicPr>
          <p:nvPr/>
        </p:nvPicPr>
        <p:blipFill>
          <a:blip r:embed="rId2" cstate="print"/>
          <a:srcRect/>
          <a:stretch>
            <a:fillRect/>
          </a:stretch>
        </p:blipFill>
        <p:spPr bwMode="auto">
          <a:xfrm>
            <a:off x="0" y="1557338"/>
            <a:ext cx="9144000" cy="3959225"/>
          </a:xfrm>
          <a:prstGeom prst="rect">
            <a:avLst/>
          </a:prstGeom>
          <a:noFill/>
          <a:ln w="9525">
            <a:noFill/>
            <a:miter lim="800000"/>
            <a:headEnd/>
            <a:tailEnd/>
          </a:ln>
        </p:spPr>
      </p:pic>
      <p:sp>
        <p:nvSpPr>
          <p:cNvPr id="5124" name="Rectangle 5"/>
          <p:cNvSpPr>
            <a:spLocks noChangeArrowheads="1"/>
          </p:cNvSpPr>
          <p:nvPr/>
        </p:nvSpPr>
        <p:spPr bwMode="auto">
          <a:xfrm>
            <a:off x="0" y="5711825"/>
            <a:ext cx="9144000" cy="762000"/>
          </a:xfrm>
          <a:prstGeom prst="rect">
            <a:avLst/>
          </a:prstGeom>
          <a:noFill/>
          <a:ln w="9525">
            <a:noFill/>
            <a:miter lim="800000"/>
            <a:headEnd/>
            <a:tailEnd/>
          </a:ln>
        </p:spPr>
        <p:txBody>
          <a:bodyPr anchor="ctr">
            <a:spAutoFit/>
          </a:bodyPr>
          <a:lstStyle/>
          <a:p>
            <a:pPr algn="ctr"/>
            <a:r>
              <a:rPr lang="fr-FR" sz="2400" b="1" dirty="0">
                <a:latin typeface="Times New Roman" pitchFamily="18" charset="0"/>
              </a:rPr>
              <a:t>Composition totale de la spiruline</a:t>
            </a:r>
          </a:p>
          <a:p>
            <a:pPr algn="ctr"/>
            <a:r>
              <a:rPr lang="fr-FR" sz="2000" b="1" i="1" dirty="0">
                <a:latin typeface="Times New Roman" pitchFamily="18" charset="0"/>
              </a:rPr>
              <a:t>                                </a:t>
            </a:r>
            <a:endParaRPr lang="fr-FR" sz="2000" b="1" u="sng" dirty="0">
              <a:solidFill>
                <a:schemeClr val="accent2"/>
              </a:solidFill>
              <a:latin typeface="Times New Roman" pitchFamily="18" charset="0"/>
            </a:endParaRPr>
          </a:p>
        </p:txBody>
      </p:sp>
      <p:sp>
        <p:nvSpPr>
          <p:cNvPr id="5126" name="Rectangle 6"/>
          <p:cNvSpPr>
            <a:spLocks noChangeArrowheads="1"/>
          </p:cNvSpPr>
          <p:nvPr/>
        </p:nvSpPr>
        <p:spPr bwMode="auto">
          <a:xfrm>
            <a:off x="0" y="142853"/>
            <a:ext cx="9144000" cy="954107"/>
          </a:xfrm>
          <a:prstGeom prst="rect">
            <a:avLst/>
          </a:prstGeom>
          <a:noFill/>
          <a:ln w="9525">
            <a:noFill/>
            <a:miter lim="800000"/>
            <a:headEnd/>
            <a:tailEnd/>
          </a:ln>
        </p:spPr>
        <p:txBody>
          <a:bodyPr wrap="square">
            <a:spAutoFit/>
          </a:bodyPr>
          <a:lstStyle/>
          <a:p>
            <a:pPr marL="742950" lvl="1" indent="-285750">
              <a:buFont typeface="Wingdings" pitchFamily="2" charset="2"/>
              <a:buChar char="Ø"/>
            </a:pPr>
            <a:r>
              <a:rPr lang="fr-FR" sz="1600" dirty="0">
                <a:latin typeface="Times New Roman" pitchFamily="18" charset="0"/>
              </a:rPr>
              <a:t>La spiruline est la source naturelle la plus riche et la plus complète de l'alimentation biologique: </a:t>
            </a:r>
            <a:endParaRPr lang="fr-FR" sz="1600" dirty="0" smtClean="0">
              <a:latin typeface="Times New Roman" pitchFamily="18" charset="0"/>
            </a:endParaRPr>
          </a:p>
          <a:p>
            <a:pPr marL="742950" lvl="1" indent="-285750">
              <a:buFont typeface="Wingdings" pitchFamily="2" charset="2"/>
              <a:buChar char="Ø"/>
            </a:pPr>
            <a:r>
              <a:rPr lang="fr-FR" sz="1600" dirty="0" smtClean="0"/>
              <a:t>Elle est comestible et peut résoudre des problèmes de famine dans le monde</a:t>
            </a:r>
          </a:p>
          <a:p>
            <a:pPr marL="742950" lvl="1" indent="-285750"/>
            <a:r>
              <a:rPr lang="fr-FR" sz="2400" dirty="0" smtClean="0">
                <a:latin typeface="Times New Roman" pitchFamily="18" charset="0"/>
              </a:rPr>
              <a:t>                                   </a:t>
            </a:r>
            <a:endParaRPr lang="fr-FR"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ircle(in)">
                                      <p:cBhvr>
                                        <p:cTn id="7" dur="1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2000" fill="hold"/>
                                        <p:tgtEl>
                                          <p:spTgt spid="5123"/>
                                        </p:tgtEl>
                                        <p:attrNameLst>
                                          <p:attrName>ppt_w</p:attrName>
                                        </p:attrNameLst>
                                      </p:cBhvr>
                                      <p:tavLst>
                                        <p:tav tm="0">
                                          <p:val>
                                            <p:fltVal val="0"/>
                                          </p:val>
                                        </p:tav>
                                        <p:tav tm="100000">
                                          <p:val>
                                            <p:strVal val="#ppt_w"/>
                                          </p:val>
                                        </p:tav>
                                      </p:tavLst>
                                    </p:anim>
                                    <p:anim calcmode="lin" valueType="num">
                                      <p:cBhvr>
                                        <p:cTn id="13" dur="2000" fill="hold"/>
                                        <p:tgtEl>
                                          <p:spTgt spid="5123"/>
                                        </p:tgtEl>
                                        <p:attrNameLst>
                                          <p:attrName>ppt_h</p:attrName>
                                        </p:attrNameLst>
                                      </p:cBhvr>
                                      <p:tavLst>
                                        <p:tav tm="0">
                                          <p:val>
                                            <p:fltVal val="0"/>
                                          </p:val>
                                        </p:tav>
                                        <p:tav tm="100000">
                                          <p:val>
                                            <p:strVal val="#ppt_h"/>
                                          </p:val>
                                        </p:tav>
                                      </p:tavLst>
                                    </p:anim>
                                    <p:anim calcmode="lin" valueType="num">
                                      <p:cBhvr>
                                        <p:cTn id="14" dur="2000" fill="hold"/>
                                        <p:tgtEl>
                                          <p:spTgt spid="5123"/>
                                        </p:tgtEl>
                                        <p:attrNameLst>
                                          <p:attrName>style.rotation</p:attrName>
                                        </p:attrNameLst>
                                      </p:cBhvr>
                                      <p:tavLst>
                                        <p:tav tm="0">
                                          <p:val>
                                            <p:fltVal val="360"/>
                                          </p:val>
                                        </p:tav>
                                        <p:tav tm="100000">
                                          <p:val>
                                            <p:fltVal val="0"/>
                                          </p:val>
                                        </p:tav>
                                      </p:tavLst>
                                    </p:anim>
                                    <p:animEffect transition="in" filter="fade">
                                      <p:cBhvr>
                                        <p:cTn id="15" dur="2000"/>
                                        <p:tgtEl>
                                          <p:spTgt spid="5123"/>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p:cTn id="18" dur="1000" fill="hold"/>
                                        <p:tgtEl>
                                          <p:spTgt spid="5124"/>
                                        </p:tgtEl>
                                        <p:attrNameLst>
                                          <p:attrName>ppt_w</p:attrName>
                                        </p:attrNameLst>
                                      </p:cBhvr>
                                      <p:tavLst>
                                        <p:tav tm="0">
                                          <p:val>
                                            <p:fltVal val="0"/>
                                          </p:val>
                                        </p:tav>
                                        <p:tav tm="100000">
                                          <p:val>
                                            <p:strVal val="#ppt_w"/>
                                          </p:val>
                                        </p:tav>
                                      </p:tavLst>
                                    </p:anim>
                                    <p:anim calcmode="lin" valueType="num">
                                      <p:cBhvr>
                                        <p:cTn id="19" dur="1000" fill="hold"/>
                                        <p:tgtEl>
                                          <p:spTgt spid="5124"/>
                                        </p:tgtEl>
                                        <p:attrNameLst>
                                          <p:attrName>ppt_h</p:attrName>
                                        </p:attrNameLst>
                                      </p:cBhvr>
                                      <p:tavLst>
                                        <p:tav tm="0">
                                          <p:val>
                                            <p:fltVal val="0"/>
                                          </p:val>
                                        </p:tav>
                                        <p:tav tm="100000">
                                          <p:val>
                                            <p:strVal val="#ppt_h"/>
                                          </p:val>
                                        </p:tav>
                                      </p:tavLst>
                                    </p:anim>
                                    <p:anim calcmode="lin" valueType="num">
                                      <p:cBhvr>
                                        <p:cTn id="20" dur="1000" fill="hold"/>
                                        <p:tgtEl>
                                          <p:spTgt spid="5124"/>
                                        </p:tgtEl>
                                        <p:attrNameLst>
                                          <p:attrName>style.rotation</p:attrName>
                                        </p:attrNameLst>
                                      </p:cBhvr>
                                      <p:tavLst>
                                        <p:tav tm="0">
                                          <p:val>
                                            <p:fltVal val="360"/>
                                          </p:val>
                                        </p:tav>
                                        <p:tav tm="100000">
                                          <p:val>
                                            <p:fltVal val="0"/>
                                          </p:val>
                                        </p:tav>
                                      </p:tavLst>
                                    </p:anim>
                                    <p:animEffect transition="in" filter="fade">
                                      <p:cBhvr>
                                        <p:cTn id="21"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5983311"/>
          </a:xfrm>
        </p:spPr>
        <p:txBody>
          <a:bodyPr>
            <a:normAutofit/>
          </a:bodyPr>
          <a:lstStyle/>
          <a:p>
            <a:r>
              <a:rPr lang="fr-FR" dirty="0" smtClean="0"/>
              <a:t>Les protéines contiennent de nombreux  acides aminés essentiels </a:t>
            </a:r>
          </a:p>
          <a:p>
            <a:r>
              <a:rPr lang="fr-FR" dirty="0" smtClean="0"/>
              <a:t>   Les lipides  contiennent  de nombreux acides gras essentiels.</a:t>
            </a:r>
          </a:p>
          <a:p>
            <a:pPr>
              <a:buNone/>
            </a:pPr>
            <a:r>
              <a:rPr lang="fr-FR" dirty="0" smtClean="0"/>
              <a:t>Les spirulines contiennent également: </a:t>
            </a:r>
          </a:p>
          <a:p>
            <a:r>
              <a:rPr lang="fr-FR" dirty="0" smtClean="0"/>
              <a:t>Des vitamines du groupe B</a:t>
            </a:r>
          </a:p>
          <a:p>
            <a:r>
              <a:rPr lang="fr-FR" dirty="0" smtClean="0"/>
              <a:t>Des pigments caroténoïdes (B carotène ou provitamine A)</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p>
            <a:fld id="{33BA997F-35A0-4B98-8442-1D8640CA7372}" type="slidenum">
              <a:rPr lang="fr-FR" smtClean="0"/>
              <a:pPr/>
              <a:t>12</a:t>
            </a:fld>
            <a:endParaRPr lang="fr-FR" smtClean="0"/>
          </a:p>
        </p:txBody>
      </p:sp>
      <p:sp>
        <p:nvSpPr>
          <p:cNvPr id="7175" name="Rectangle 7"/>
          <p:cNvSpPr>
            <a:spLocks noChangeArrowheads="1"/>
          </p:cNvSpPr>
          <p:nvPr/>
        </p:nvSpPr>
        <p:spPr bwMode="auto">
          <a:xfrm>
            <a:off x="357158" y="357166"/>
            <a:ext cx="3078163" cy="461665"/>
          </a:xfrm>
          <a:prstGeom prst="rect">
            <a:avLst/>
          </a:prstGeom>
          <a:noFill/>
          <a:ln w="9525">
            <a:noFill/>
            <a:miter lim="800000"/>
            <a:headEnd/>
            <a:tailEnd/>
          </a:ln>
        </p:spPr>
        <p:txBody>
          <a:bodyPr wrap="square">
            <a:spAutoFit/>
          </a:bodyPr>
          <a:lstStyle/>
          <a:p>
            <a:pPr eaLnBrk="0" hangingPunct="0"/>
            <a:r>
              <a:rPr lang="fr-FR" sz="2400" b="1" dirty="0" smtClean="0">
                <a:solidFill>
                  <a:srgbClr val="FF0000"/>
                </a:solidFill>
                <a:latin typeface="Times New Roman" pitchFamily="18" charset="0"/>
              </a:rPr>
              <a:t>Systèmes </a:t>
            </a:r>
            <a:r>
              <a:rPr lang="fr-FR" sz="2400" b="1" dirty="0">
                <a:solidFill>
                  <a:srgbClr val="FF0000"/>
                </a:solidFill>
                <a:latin typeface="Times New Roman" pitchFamily="18" charset="0"/>
              </a:rPr>
              <a:t>artisanaux</a:t>
            </a:r>
          </a:p>
        </p:txBody>
      </p:sp>
      <p:sp>
        <p:nvSpPr>
          <p:cNvPr id="10246" name="Rectangle 6"/>
          <p:cNvSpPr>
            <a:spLocks noChangeArrowheads="1"/>
          </p:cNvSpPr>
          <p:nvPr/>
        </p:nvSpPr>
        <p:spPr bwMode="auto">
          <a:xfrm>
            <a:off x="5214938" y="3429000"/>
            <a:ext cx="1871662" cy="457200"/>
          </a:xfrm>
          <a:prstGeom prst="rect">
            <a:avLst/>
          </a:prstGeom>
          <a:noFill/>
          <a:ln w="9525">
            <a:noFill/>
            <a:miter lim="800000"/>
            <a:headEnd/>
            <a:tailEnd/>
          </a:ln>
        </p:spPr>
        <p:txBody>
          <a:bodyPr>
            <a:spAutoFit/>
          </a:bodyPr>
          <a:lstStyle/>
          <a:p>
            <a:pPr eaLnBrk="0" hangingPunct="0"/>
            <a:r>
              <a:rPr lang="fr-FR" sz="2400" b="1" dirty="0">
                <a:latin typeface="Times New Roman" pitchFamily="18" charset="0"/>
              </a:rPr>
              <a:t>Les fermes</a:t>
            </a:r>
            <a:r>
              <a:rPr lang="fr-FR" sz="2400" dirty="0">
                <a:latin typeface="Times New Roman" pitchFamily="18" charset="0"/>
              </a:rPr>
              <a:t> </a:t>
            </a:r>
          </a:p>
        </p:txBody>
      </p:sp>
      <p:pic>
        <p:nvPicPr>
          <p:cNvPr id="8206" name="Picture 14"/>
          <p:cNvPicPr>
            <a:picLocks noChangeAspect="1" noChangeArrowheads="1"/>
          </p:cNvPicPr>
          <p:nvPr/>
        </p:nvPicPr>
        <p:blipFill>
          <a:blip r:embed="rId2" cstate="print"/>
          <a:srcRect/>
          <a:stretch>
            <a:fillRect/>
          </a:stretch>
        </p:blipFill>
        <p:spPr bwMode="auto">
          <a:xfrm>
            <a:off x="4787900" y="0"/>
            <a:ext cx="4356100" cy="3357563"/>
          </a:xfrm>
          <a:prstGeom prst="rect">
            <a:avLst/>
          </a:prstGeom>
          <a:noFill/>
          <a:ln w="9525">
            <a:noFill/>
            <a:miter lim="800000"/>
            <a:headEnd/>
            <a:tailEnd/>
          </a:ln>
        </p:spPr>
      </p:pic>
      <p:sp>
        <p:nvSpPr>
          <p:cNvPr id="10" name="ZoneTexte 9"/>
          <p:cNvSpPr txBox="1"/>
          <p:nvPr/>
        </p:nvSpPr>
        <p:spPr>
          <a:xfrm>
            <a:off x="214282" y="928671"/>
            <a:ext cx="4357718" cy="5632311"/>
          </a:xfrm>
          <a:prstGeom prst="rect">
            <a:avLst/>
          </a:prstGeom>
          <a:noFill/>
        </p:spPr>
        <p:txBody>
          <a:bodyPr wrap="square" rtlCol="0">
            <a:spAutoFit/>
          </a:bodyPr>
          <a:lstStyle/>
          <a:p>
            <a:pPr>
              <a:lnSpc>
                <a:spcPct val="200000"/>
              </a:lnSpc>
            </a:pPr>
            <a:r>
              <a:rPr lang="fr-FR" sz="2000" dirty="0" smtClean="0">
                <a:latin typeface="Times New Roman" pitchFamily="18" charset="0"/>
                <a:cs typeface="Times New Roman" pitchFamily="18" charset="0"/>
              </a:rPr>
              <a:t>La spiruline peut être produite d’une manière artisanale dans des bassins d’eau douce essentiellement ( fermes aquacoles ) qui existent de part le monde mais aussi en milieu marin ou en eau salée .</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endParaRPr lang="fr-FR" sz="1600" dirty="0" smtClean="0">
              <a:latin typeface="Times New Roman" pitchFamily="18" charset="0"/>
              <a:cs typeface="Times New Roman" pitchFamily="18" charset="0"/>
            </a:endParaRPr>
          </a:p>
          <a:p>
            <a:pPr marL="0" lvl="8"/>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marL="0" lvl="8"/>
            <a:r>
              <a:rPr lang="fr-FR" sz="2400" dirty="0" smtClean="0">
                <a:latin typeface="Times New Roman" pitchFamily="18" charset="0"/>
              </a:rPr>
              <a:t> </a:t>
            </a:r>
          </a:p>
          <a:p>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fltVal val="0"/>
                                          </p:val>
                                        </p:tav>
                                        <p:tav tm="100000">
                                          <p:val>
                                            <p:strVal val="#ppt_w"/>
                                          </p:val>
                                        </p:tav>
                                      </p:tavLst>
                                    </p:anim>
                                    <p:anim calcmode="lin" valueType="num">
                                      <p:cBhvr>
                                        <p:cTn id="8" dur="1000" fill="hold"/>
                                        <p:tgtEl>
                                          <p:spTgt spid="7175"/>
                                        </p:tgtEl>
                                        <p:attrNameLst>
                                          <p:attrName>ppt_h</p:attrName>
                                        </p:attrNameLst>
                                      </p:cBhvr>
                                      <p:tavLst>
                                        <p:tav tm="0">
                                          <p:val>
                                            <p:fltVal val="0"/>
                                          </p:val>
                                        </p:tav>
                                        <p:tav tm="100000">
                                          <p:val>
                                            <p:strVal val="#ppt_h"/>
                                          </p:val>
                                        </p:tav>
                                      </p:tavLst>
                                    </p:anim>
                                    <p:anim calcmode="lin" valueType="num">
                                      <p:cBhvr>
                                        <p:cTn id="9" dur="1000" fill="hold"/>
                                        <p:tgtEl>
                                          <p:spTgt spid="7175"/>
                                        </p:tgtEl>
                                        <p:attrNameLst>
                                          <p:attrName>style.rotation</p:attrName>
                                        </p:attrNameLst>
                                      </p:cBhvr>
                                      <p:tavLst>
                                        <p:tav tm="0">
                                          <p:val>
                                            <p:fltVal val="360"/>
                                          </p:val>
                                        </p:tav>
                                        <p:tav tm="100000">
                                          <p:val>
                                            <p:fltVal val="0"/>
                                          </p:val>
                                        </p:tav>
                                      </p:tavLst>
                                    </p:anim>
                                    <p:animEffect transition="in" filter="fade">
                                      <p:cBhvr>
                                        <p:cTn id="10" dur="1000"/>
                                        <p:tgtEl>
                                          <p:spTgt spid="717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206"/>
                                        </p:tgtEl>
                                        <p:attrNameLst>
                                          <p:attrName>style.visibility</p:attrName>
                                        </p:attrNameLst>
                                      </p:cBhvr>
                                      <p:to>
                                        <p:strVal val="visible"/>
                                      </p:to>
                                    </p:set>
                                    <p:animEffect transition="in" filter="circle(in)">
                                      <p:cBhvr>
                                        <p:cTn id="15" dur="1000"/>
                                        <p:tgtEl>
                                          <p:spTgt spid="820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p:cTn id="19" dur="1000" fill="hold"/>
                                        <p:tgtEl>
                                          <p:spTgt spid="10246"/>
                                        </p:tgtEl>
                                        <p:attrNameLst>
                                          <p:attrName>ppt_w</p:attrName>
                                        </p:attrNameLst>
                                      </p:cBhvr>
                                      <p:tavLst>
                                        <p:tav tm="0">
                                          <p:val>
                                            <p:fltVal val="0"/>
                                          </p:val>
                                        </p:tav>
                                        <p:tav tm="100000">
                                          <p:val>
                                            <p:strVal val="#ppt_w"/>
                                          </p:val>
                                        </p:tav>
                                      </p:tavLst>
                                    </p:anim>
                                    <p:anim calcmode="lin" valueType="num">
                                      <p:cBhvr>
                                        <p:cTn id="20" dur="1000" fill="hold"/>
                                        <p:tgtEl>
                                          <p:spTgt spid="10246"/>
                                        </p:tgtEl>
                                        <p:attrNameLst>
                                          <p:attrName>ppt_h</p:attrName>
                                        </p:attrNameLst>
                                      </p:cBhvr>
                                      <p:tavLst>
                                        <p:tav tm="0">
                                          <p:val>
                                            <p:fltVal val="0"/>
                                          </p:val>
                                        </p:tav>
                                        <p:tav tm="100000">
                                          <p:val>
                                            <p:strVal val="#ppt_h"/>
                                          </p:val>
                                        </p:tav>
                                      </p:tavLst>
                                    </p:anim>
                                    <p:anim calcmode="lin" valueType="num">
                                      <p:cBhvr>
                                        <p:cTn id="21" dur="1000" fill="hold"/>
                                        <p:tgtEl>
                                          <p:spTgt spid="10246"/>
                                        </p:tgtEl>
                                        <p:attrNameLst>
                                          <p:attrName>style.rotation</p:attrName>
                                        </p:attrNameLst>
                                      </p:cBhvr>
                                      <p:tavLst>
                                        <p:tav tm="0">
                                          <p:val>
                                            <p:fltVal val="360"/>
                                          </p:val>
                                        </p:tav>
                                        <p:tav tm="100000">
                                          <p:val>
                                            <p:fltVal val="0"/>
                                          </p:val>
                                        </p:tav>
                                      </p:tavLst>
                                    </p:anim>
                                    <p:animEffect transition="in" filter="fade">
                                      <p:cBhvr>
                                        <p:cTn id="22"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102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7933588" cy="1143000"/>
          </a:xfrm>
        </p:spPr>
        <p:txBody>
          <a:bodyPr>
            <a:normAutofit fontScale="90000"/>
          </a:bodyPr>
          <a:lstStyle/>
          <a:p>
            <a:pPr algn="ctr"/>
            <a:r>
              <a:rPr lang="fr-FR" i="1" dirty="0" smtClean="0"/>
              <a:t/>
            </a:r>
            <a:br>
              <a:rPr lang="fr-FR" i="1" dirty="0" smtClean="0"/>
            </a:br>
            <a:endParaRPr lang="fr-FR" dirty="0"/>
          </a:p>
        </p:txBody>
      </p:sp>
      <p:sp>
        <p:nvSpPr>
          <p:cNvPr id="3" name="Espace réservé du contenu 2"/>
          <p:cNvSpPr>
            <a:spLocks noGrp="1"/>
          </p:cNvSpPr>
          <p:nvPr>
            <p:ph idx="1"/>
          </p:nvPr>
        </p:nvSpPr>
        <p:spPr>
          <a:xfrm>
            <a:off x="1428728" y="1071546"/>
            <a:ext cx="7498080" cy="5319730"/>
          </a:xfrm>
        </p:spPr>
        <p:txBody>
          <a:bodyPr>
            <a:normAutofit fontScale="92500"/>
          </a:bodyPr>
          <a:lstStyle/>
          <a:p>
            <a:pPr>
              <a:buNone/>
            </a:pPr>
            <a:r>
              <a:rPr lang="fr-FR" sz="3300" b="1" dirty="0" smtClean="0">
                <a:solidFill>
                  <a:srgbClr val="FF0000"/>
                </a:solidFill>
              </a:rPr>
              <a:t>        Mise en place de la culture</a:t>
            </a:r>
            <a:r>
              <a:rPr lang="fr-FR" sz="3300" b="1" dirty="0" smtClean="0"/>
              <a:t>:  </a:t>
            </a:r>
          </a:p>
          <a:p>
            <a:r>
              <a:rPr lang="fr-FR" sz="2800" dirty="0" smtClean="0"/>
              <a:t>Accès à l’eau (cours d’eau, fleuves, puits, mer) contenant des nutriments,</a:t>
            </a:r>
          </a:p>
          <a:p>
            <a:r>
              <a:rPr lang="fr-FR" sz="2800" dirty="0" smtClean="0"/>
              <a:t>Température entre 25 et 40°C.</a:t>
            </a:r>
          </a:p>
          <a:p>
            <a:pPr>
              <a:buFont typeface="Wingdings" pitchFamily="2" charset="2"/>
              <a:buChar char="§"/>
            </a:pPr>
            <a:r>
              <a:rPr lang="fr-FR" sz="2800" dirty="0" smtClean="0"/>
              <a:t>Bassins en dur, en argile, ou en bâche plastique </a:t>
            </a:r>
            <a:endParaRPr lang="fr-FR" sz="2800" b="1" dirty="0" smtClean="0"/>
          </a:p>
          <a:p>
            <a:r>
              <a:rPr lang="fr-FR" sz="2800" dirty="0" smtClean="0"/>
              <a:t>Taille minimum 60m</a:t>
            </a:r>
            <a:r>
              <a:rPr lang="fr-FR" sz="2800" baseline="30000" dirty="0" smtClean="0"/>
              <a:t>2</a:t>
            </a:r>
            <a:r>
              <a:rPr lang="fr-FR" sz="2800" dirty="0" smtClean="0"/>
              <a:t>.   </a:t>
            </a:r>
          </a:p>
          <a:p>
            <a:r>
              <a:rPr lang="fr-FR" sz="2800" dirty="0" smtClean="0"/>
              <a:t>Niveau d’eau 15 à 20 cm.</a:t>
            </a:r>
          </a:p>
          <a:p>
            <a:r>
              <a:rPr lang="fr-FR" sz="2800" dirty="0" smtClean="0"/>
              <a:t>Milieu de culture de Zarrouk (1966).</a:t>
            </a:r>
          </a:p>
          <a:p>
            <a:r>
              <a:rPr lang="fr-FR" sz="2800" dirty="0" smtClean="0"/>
              <a:t>Agitation avec une roue  ou une pompe ou encore au balai (petits bassins).</a:t>
            </a:r>
          </a:p>
          <a:p>
            <a:r>
              <a:rPr lang="fr-FR" sz="2800" dirty="0" smtClean="0"/>
              <a:t>Souche   :  </a:t>
            </a:r>
            <a:r>
              <a:rPr lang="fr-FR" sz="2800" i="1" dirty="0" err="1" smtClean="0"/>
              <a:t>Spirulina</a:t>
            </a:r>
            <a:r>
              <a:rPr lang="fr-FR" sz="2800" i="1" dirty="0" smtClean="0"/>
              <a:t> maxima ou </a:t>
            </a:r>
            <a:r>
              <a:rPr lang="fr-FR" sz="2800" i="1" dirty="0" err="1" smtClean="0"/>
              <a:t>Platensis</a:t>
            </a:r>
            <a:endParaRPr lang="fr-FR" sz="2800" i="1" dirty="0" smtClean="0"/>
          </a:p>
          <a:p>
            <a:pPr>
              <a:buNone/>
            </a:pP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a:bodyPr>
          <a:lstStyle/>
          <a:p>
            <a:pPr>
              <a:buNone/>
            </a:pPr>
            <a:r>
              <a:rPr lang="fr-FR" sz="2800" dirty="0" smtClean="0"/>
              <a:t> </a:t>
            </a:r>
          </a:p>
          <a:p>
            <a:r>
              <a:rPr lang="fr-FR" sz="2800" dirty="0" smtClean="0"/>
              <a:t>Le CO</a:t>
            </a:r>
            <a:r>
              <a:rPr lang="fr-FR" sz="2800" baseline="-25000" dirty="0" smtClean="0"/>
              <a:t>2</a:t>
            </a:r>
            <a:r>
              <a:rPr lang="fr-FR" sz="2800" dirty="0" smtClean="0"/>
              <a:t> dissous dans l’eau n’étant pas suffisant, on effectue des barbotages de CO</a:t>
            </a:r>
            <a:r>
              <a:rPr lang="fr-FR" sz="2800" baseline="-25000" dirty="0" smtClean="0"/>
              <a:t>2</a:t>
            </a:r>
            <a:r>
              <a:rPr lang="fr-FR" sz="2800" dirty="0" smtClean="0"/>
              <a:t>  dans le bassin de culture, Les spirulines sont constituée de 47% de carbone.</a:t>
            </a:r>
          </a:p>
          <a:p>
            <a:r>
              <a:rPr lang="fr-FR" sz="2800" dirty="0" smtClean="0"/>
              <a:t>L’eau est enrichi avec des minéraux  dont le phosphore, indispensable à la photosynthèse (ATP, NADP) sous forme de phosphate </a:t>
            </a:r>
            <a:r>
              <a:rPr lang="fr-FR" sz="2800" dirty="0" err="1" smtClean="0"/>
              <a:t>dipotassique</a:t>
            </a:r>
            <a:r>
              <a:rPr lang="fr-FR" sz="2800" dirty="0" smtClean="0"/>
              <a:t>  ou phosphate </a:t>
            </a:r>
            <a:r>
              <a:rPr lang="fr-FR" sz="2800" dirty="0" err="1" smtClean="0"/>
              <a:t>trisodique</a:t>
            </a:r>
            <a:r>
              <a:rPr lang="fr-FR" sz="2800" dirty="0" smtClean="0"/>
              <a:t> </a:t>
            </a:r>
          </a:p>
          <a:p>
            <a:r>
              <a:rPr lang="fr-FR" sz="2800" dirty="0" smtClean="0"/>
              <a:t>L’Azote, les sources d’azote préférées de la spiruline sont l’ammoniac, l’urée, on utilise aussi les nitrates. </a:t>
            </a:r>
          </a:p>
          <a:p>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428604"/>
            <a:ext cx="881523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CULTURE INDUSTRIELLE</a:t>
            </a: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utilise des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photobioréacteurs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contrôlés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a l’avantage de maintenir la stérilité de la culture qui peut être contaminée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 de nombreuses autres bactéries photosynthétiques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photobioréacteur</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comprend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Des capteurs de l’énergie solaire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assurent également la thermorégulation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 </a:t>
            </a:r>
            <a:r>
              <a:rPr kumimoji="0" lang="fr-FR"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carbonateur</a:t>
            </a: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assure la carbonatation et la régulation du pH</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 système qui assure la circulation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la culture entre le récepteur solaire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le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carbonateur</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pour assurer un bon transfert  gaz liquide cellule ce qui implique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 régime turbulent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Agitation mécanique p</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our assurer un brassage suffisant des cellules dans le milieu</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réacteur peut être éclairé de l’extérieur (lumière du jour) ou de l’intérieur (lampe).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MO photosynthétiques utilisent  les rayonnements entre 350 et 700 nm</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CE99216E-3F23-4EAF-BAC5-97F5815F97A4}" type="slidenum">
              <a:rPr lang="fr-FR" sz="1400"/>
              <a:pPr algn="r"/>
              <a:t>16</a:t>
            </a:fld>
            <a:endParaRPr lang="fr-FR" sz="1400"/>
          </a:p>
        </p:txBody>
      </p:sp>
      <p:sp>
        <p:nvSpPr>
          <p:cNvPr id="80898" name="Rectangle 2"/>
          <p:cNvSpPr>
            <a:spLocks noGrp="1" noChangeArrowheads="1"/>
          </p:cNvSpPr>
          <p:nvPr>
            <p:ph type="title" idx="4294967295"/>
          </p:nvPr>
        </p:nvSpPr>
        <p:spPr>
          <a:xfrm>
            <a:off x="0" y="0"/>
            <a:ext cx="8229600" cy="908050"/>
          </a:xfrm>
        </p:spPr>
        <p:txBody>
          <a:bodyPr/>
          <a:lstStyle/>
          <a:p>
            <a:pPr>
              <a:buFont typeface="Wingdings" pitchFamily="2" charset="2"/>
              <a:buBlip>
                <a:blip r:embed="rId2"/>
              </a:buBlip>
            </a:pPr>
            <a:r>
              <a:rPr lang="fr-FR" b="1" i="1" smtClean="0">
                <a:solidFill>
                  <a:schemeClr val="tx1"/>
                </a:solidFill>
                <a:latin typeface="Times New Roman" pitchFamily="18" charset="0"/>
                <a:cs typeface="Times New Roman" pitchFamily="18" charset="0"/>
              </a:rPr>
              <a:t> Les photobioréacteurs:</a:t>
            </a:r>
          </a:p>
        </p:txBody>
      </p:sp>
      <p:sp>
        <p:nvSpPr>
          <p:cNvPr id="80899" name="Rectangle 3"/>
          <p:cNvSpPr>
            <a:spLocks noGrp="1" noChangeArrowheads="1"/>
          </p:cNvSpPr>
          <p:nvPr>
            <p:ph type="body" idx="4294967295"/>
          </p:nvPr>
        </p:nvSpPr>
        <p:spPr>
          <a:xfrm>
            <a:off x="395288" y="5445125"/>
            <a:ext cx="8748712" cy="720725"/>
          </a:xfrm>
        </p:spPr>
        <p:txBody>
          <a:bodyPr/>
          <a:lstStyle/>
          <a:p>
            <a:pPr>
              <a:buClr>
                <a:srgbClr val="000000"/>
              </a:buClr>
              <a:buFont typeface="Wingdings" pitchFamily="2" charset="2"/>
              <a:buChar char="Ø"/>
            </a:pPr>
            <a:r>
              <a:rPr lang="fr-FR" sz="2800" smtClean="0">
                <a:solidFill>
                  <a:srgbClr val="000000"/>
                </a:solidFill>
                <a:latin typeface="Times New Roman" pitchFamily="18" charset="0"/>
                <a:cs typeface="Times New Roman" pitchFamily="18" charset="0"/>
              </a:rPr>
              <a:t>soit directement dans le réacteur (lampes).</a:t>
            </a:r>
            <a:endParaRPr lang="fr-FR" sz="2800" smtClean="0"/>
          </a:p>
        </p:txBody>
      </p:sp>
      <p:sp>
        <p:nvSpPr>
          <p:cNvPr id="80900" name="Text Box 4"/>
          <p:cNvSpPr txBox="1">
            <a:spLocks noChangeArrowheads="1"/>
          </p:cNvSpPr>
          <p:nvPr/>
        </p:nvSpPr>
        <p:spPr bwMode="auto">
          <a:xfrm>
            <a:off x="501650" y="1125538"/>
            <a:ext cx="8642350" cy="860425"/>
          </a:xfrm>
          <a:prstGeom prst="rect">
            <a:avLst/>
          </a:prstGeom>
          <a:noFill/>
          <a:ln w="9525">
            <a:noFill/>
            <a:miter lim="800000"/>
            <a:headEnd/>
            <a:tailEnd/>
          </a:ln>
        </p:spPr>
        <p:txBody>
          <a:bodyPr>
            <a:spAutoFit/>
          </a:bodyPr>
          <a:lstStyle/>
          <a:p>
            <a:pPr eaLnBrk="0" hangingPunct="0">
              <a:lnSpc>
                <a:spcPct val="90000"/>
              </a:lnSpc>
              <a:spcBef>
                <a:spcPct val="20000"/>
              </a:spcBef>
              <a:buFontTx/>
              <a:buChar char="•"/>
            </a:pPr>
            <a:r>
              <a:rPr lang="fr-FR" sz="2800">
                <a:solidFill>
                  <a:srgbClr val="000000"/>
                </a:solidFill>
                <a:latin typeface="Times New Roman" pitchFamily="18" charset="0"/>
                <a:cs typeface="Times New Roman" pitchFamily="18" charset="0"/>
              </a:rPr>
              <a:t> Enceinte fermée où on peut contrôler les principaux paramètres influençant sur la culture. </a:t>
            </a:r>
            <a:endParaRPr lang="fr-FR" sz="2800">
              <a:latin typeface="Times New Roman" pitchFamily="18" charset="0"/>
              <a:cs typeface="Times New Roman" pitchFamily="18" charset="0"/>
            </a:endParaRPr>
          </a:p>
        </p:txBody>
      </p:sp>
      <p:sp>
        <p:nvSpPr>
          <p:cNvPr id="80901" name="Text Box 5"/>
          <p:cNvSpPr txBox="1">
            <a:spLocks noChangeArrowheads="1"/>
          </p:cNvSpPr>
          <p:nvPr/>
        </p:nvSpPr>
        <p:spPr bwMode="auto">
          <a:xfrm>
            <a:off x="250825" y="2565400"/>
            <a:ext cx="8675688" cy="946150"/>
          </a:xfrm>
          <a:prstGeom prst="rect">
            <a:avLst/>
          </a:prstGeom>
          <a:noFill/>
          <a:ln w="9525">
            <a:noFill/>
            <a:miter lim="800000"/>
            <a:headEnd/>
            <a:tailEnd/>
          </a:ln>
        </p:spPr>
        <p:txBody>
          <a:bodyPr>
            <a:spAutoFit/>
          </a:bodyPr>
          <a:lstStyle/>
          <a:p>
            <a:r>
              <a:rPr lang="fr-FR" sz="2800">
                <a:solidFill>
                  <a:srgbClr val="000000"/>
                </a:solidFill>
                <a:latin typeface="Times New Roman" pitchFamily="18" charset="0"/>
              </a:rPr>
              <a:t>Pour un micro-organisme photosynthétique, il faut </a:t>
            </a:r>
            <a:r>
              <a:rPr lang="fr-FR" sz="2800" b="1" i="1">
                <a:solidFill>
                  <a:srgbClr val="000000"/>
                </a:solidFill>
                <a:latin typeface="Times New Roman" pitchFamily="18" charset="0"/>
              </a:rPr>
              <a:t>éclairer</a:t>
            </a:r>
            <a:r>
              <a:rPr lang="fr-FR" sz="2800">
                <a:solidFill>
                  <a:srgbClr val="000000"/>
                </a:solidFill>
                <a:latin typeface="Times New Roman" pitchFamily="18" charset="0"/>
              </a:rPr>
              <a:t> le réacteur :</a:t>
            </a:r>
            <a:endParaRPr lang="fr-FR" sz="2800">
              <a:latin typeface="Times New Roman" pitchFamily="18" charset="0"/>
            </a:endParaRPr>
          </a:p>
        </p:txBody>
      </p:sp>
      <p:sp>
        <p:nvSpPr>
          <p:cNvPr id="80902" name="Text Box 6"/>
          <p:cNvSpPr txBox="1">
            <a:spLocks noChangeArrowheads="1"/>
          </p:cNvSpPr>
          <p:nvPr/>
        </p:nvSpPr>
        <p:spPr bwMode="auto">
          <a:xfrm>
            <a:off x="323850" y="4221163"/>
            <a:ext cx="8459788" cy="946150"/>
          </a:xfrm>
          <a:prstGeom prst="rect">
            <a:avLst/>
          </a:prstGeom>
          <a:noFill/>
          <a:ln w="9525">
            <a:noFill/>
            <a:miter lim="800000"/>
            <a:headEnd/>
            <a:tailEnd/>
          </a:ln>
        </p:spPr>
        <p:txBody>
          <a:bodyPr>
            <a:spAutoFit/>
          </a:bodyPr>
          <a:lstStyle/>
          <a:p>
            <a:pPr eaLnBrk="0" hangingPunct="0">
              <a:spcBef>
                <a:spcPct val="20000"/>
              </a:spcBef>
              <a:buClr>
                <a:srgbClr val="000000"/>
              </a:buClr>
              <a:buFont typeface="Wingdings" pitchFamily="2" charset="2"/>
              <a:buChar char="Ø"/>
            </a:pPr>
            <a:r>
              <a:rPr lang="fr-FR" sz="2800">
                <a:solidFill>
                  <a:srgbClr val="000000"/>
                </a:solidFill>
                <a:latin typeface="Times New Roman" pitchFamily="18" charset="0"/>
              </a:rPr>
              <a:t>soit par l’extérieur à travers la paroi (énergie solaire ou lampes).</a:t>
            </a:r>
            <a:endParaRPr lang="fr-FR" sz="2800">
              <a:latin typeface="Times New Roman" pitchFamily="18" charset="0"/>
            </a:endParaRPr>
          </a:p>
        </p:txBody>
      </p:sp>
      <p:sp>
        <p:nvSpPr>
          <p:cNvPr id="80903" name="Text Box 7"/>
          <p:cNvSpPr txBox="1">
            <a:spLocks noChangeArrowheads="1"/>
          </p:cNvSpPr>
          <p:nvPr/>
        </p:nvSpPr>
        <p:spPr bwMode="auto">
          <a:xfrm>
            <a:off x="5508625" y="6308725"/>
            <a:ext cx="3455988" cy="366713"/>
          </a:xfrm>
          <a:prstGeom prst="rect">
            <a:avLst/>
          </a:prstGeom>
          <a:noFill/>
          <a:ln w="9525">
            <a:noFill/>
            <a:miter lim="800000"/>
            <a:headEnd/>
            <a:tailEnd/>
          </a:ln>
        </p:spPr>
        <p:txBody>
          <a:bodyPr>
            <a:spAutoFit/>
          </a:bodyPr>
          <a:lstStyle/>
          <a:p>
            <a:pPr algn="ctr">
              <a:spcBef>
                <a:spcPct val="50000"/>
              </a:spcBef>
            </a:pPr>
            <a:r>
              <a:rPr lang="fr-FR" b="1">
                <a:latin typeface="Times New Roman" pitchFamily="18" charset="0"/>
              </a:rPr>
              <a:t>[ELYAH Ariel, 2003].</a:t>
            </a:r>
            <a:r>
              <a:rPr lang="fr-FR">
                <a:latin typeface="Times New Roman" pitchFamily="18" charset="0"/>
              </a:rPr>
              <a:t> </a:t>
            </a:r>
          </a:p>
        </p:txBody>
      </p:sp>
      <p:pic>
        <p:nvPicPr>
          <p:cNvPr id="80904" name="Picture 3"/>
          <p:cNvPicPr>
            <a:picLocks noChangeAspect="1" noChangeArrowheads="1"/>
          </p:cNvPicPr>
          <p:nvPr/>
        </p:nvPicPr>
        <p:blipFill>
          <a:blip r:embed="rId3" cstate="print">
            <a:lum bright="20000"/>
          </a:blip>
          <a:srcRect/>
          <a:stretch>
            <a:fillRect/>
          </a:stretch>
        </p:blipFill>
        <p:spPr bwMode="auto">
          <a:xfrm>
            <a:off x="0" y="1000125"/>
            <a:ext cx="4716463" cy="5857875"/>
          </a:xfrm>
          <a:prstGeom prst="rect">
            <a:avLst/>
          </a:prstGeom>
          <a:noFill/>
          <a:ln w="9525">
            <a:noFill/>
            <a:miter lim="800000"/>
            <a:headEnd/>
            <a:tailEnd/>
          </a:ln>
        </p:spPr>
      </p:pic>
      <p:pic>
        <p:nvPicPr>
          <p:cNvPr id="80905" name="Picture 2"/>
          <p:cNvPicPr>
            <a:picLocks noChangeAspect="1" noChangeArrowheads="1"/>
          </p:cNvPicPr>
          <p:nvPr/>
        </p:nvPicPr>
        <p:blipFill>
          <a:blip r:embed="rId4" cstate="print"/>
          <a:srcRect/>
          <a:stretch>
            <a:fillRect/>
          </a:stretch>
        </p:blipFill>
        <p:spPr bwMode="auto">
          <a:xfrm>
            <a:off x="4716463" y="1000125"/>
            <a:ext cx="4248150" cy="5857875"/>
          </a:xfrm>
          <a:prstGeom prst="rect">
            <a:avLst/>
          </a:prstGeom>
          <a:noFill/>
          <a:ln w="9525">
            <a:noFill/>
            <a:miter lim="800000"/>
            <a:headEnd/>
            <a:tailEnd/>
          </a:ln>
        </p:spPr>
      </p:pic>
      <p:sp>
        <p:nvSpPr>
          <p:cNvPr id="80906" name="Rectangle 7"/>
          <p:cNvSpPr>
            <a:spLocks noChangeArrowheads="1"/>
          </p:cNvSpPr>
          <p:nvPr/>
        </p:nvSpPr>
        <p:spPr bwMode="auto">
          <a:xfrm>
            <a:off x="250825" y="6461125"/>
            <a:ext cx="8243888" cy="396875"/>
          </a:xfrm>
          <a:prstGeom prst="rect">
            <a:avLst/>
          </a:prstGeom>
          <a:noFill/>
          <a:ln w="9525">
            <a:noFill/>
            <a:miter lim="800000"/>
            <a:headEnd/>
            <a:tailEnd/>
          </a:ln>
        </p:spPr>
        <p:txBody>
          <a:bodyPr anchor="ctr">
            <a:spAutoFit/>
          </a:bodyPr>
          <a:lstStyle/>
          <a:p>
            <a:pPr algn="ctr" eaLnBrk="0" hangingPunct="0"/>
            <a:r>
              <a:rPr lang="fr-FR" sz="2000" b="1">
                <a:solidFill>
                  <a:srgbClr val="FF3300"/>
                </a:solidFill>
                <a:latin typeface="Times New Roman" pitchFamily="18" charset="0"/>
                <a:cs typeface="Times New Roman" pitchFamily="18" charset="0"/>
              </a:rPr>
              <a:t> Photobioréacteur industriels [J.-P. Cadoret1 et O.Bernard (2008)]</a:t>
            </a:r>
            <a:endParaRPr lang="fr-FR" sz="2000">
              <a:solidFill>
                <a:srgbClr val="FF33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2000" fill="hold"/>
                                        <p:tgtEl>
                                          <p:spTgt spid="80898"/>
                                        </p:tgtEl>
                                        <p:attrNameLst>
                                          <p:attrName>ppt_w</p:attrName>
                                        </p:attrNameLst>
                                      </p:cBhvr>
                                      <p:tavLst>
                                        <p:tav tm="0">
                                          <p:val>
                                            <p:fltVal val="0"/>
                                          </p:val>
                                        </p:tav>
                                        <p:tav tm="100000">
                                          <p:val>
                                            <p:strVal val="#ppt_w"/>
                                          </p:val>
                                        </p:tav>
                                      </p:tavLst>
                                    </p:anim>
                                    <p:anim calcmode="lin" valueType="num">
                                      <p:cBhvr>
                                        <p:cTn id="8" dur="2000" fill="hold"/>
                                        <p:tgtEl>
                                          <p:spTgt spid="80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fade">
                                      <p:cBhvr>
                                        <p:cTn id="13" dur="385" decel="100000"/>
                                        <p:tgtEl>
                                          <p:spTgt spid="80900"/>
                                        </p:tgtEl>
                                      </p:cBhvr>
                                    </p:animEffect>
                                    <p:animScale>
                                      <p:cBhvr>
                                        <p:cTn id="14" dur="385" decel="100000"/>
                                        <p:tgtEl>
                                          <p:spTgt spid="80900"/>
                                        </p:tgtEl>
                                      </p:cBhvr>
                                      <p:from x="10000" y="10000"/>
                                      <p:to x="200000" y="450000"/>
                                    </p:animScale>
                                    <p:animScale>
                                      <p:cBhvr>
                                        <p:cTn id="15" dur="615" accel="100000" fill="hold">
                                          <p:stCondLst>
                                            <p:cond delay="385"/>
                                          </p:stCondLst>
                                        </p:cTn>
                                        <p:tgtEl>
                                          <p:spTgt spid="80900"/>
                                        </p:tgtEl>
                                      </p:cBhvr>
                                      <p:from x="200000" y="450000"/>
                                      <p:to x="100000" y="100000"/>
                                    </p:animScale>
                                    <p:set>
                                      <p:cBhvr>
                                        <p:cTn id="16" dur="385" fill="hold"/>
                                        <p:tgtEl>
                                          <p:spTgt spid="80900"/>
                                        </p:tgtEl>
                                        <p:attrNameLst>
                                          <p:attrName>ppt_x</p:attrName>
                                        </p:attrNameLst>
                                      </p:cBhvr>
                                      <p:to>
                                        <p:strVal val="(0.5)"/>
                                      </p:to>
                                    </p:set>
                                    <p:anim from="(0.5)" to="(#ppt_x)" calcmode="lin" valueType="num">
                                      <p:cBhvr>
                                        <p:cTn id="17" dur="615" accel="100000" fill="hold">
                                          <p:stCondLst>
                                            <p:cond delay="385"/>
                                          </p:stCondLst>
                                        </p:cTn>
                                        <p:tgtEl>
                                          <p:spTgt spid="80900"/>
                                        </p:tgtEl>
                                        <p:attrNameLst>
                                          <p:attrName>ppt_x</p:attrName>
                                        </p:attrNameLst>
                                      </p:cBhvr>
                                    </p:anim>
                                    <p:set>
                                      <p:cBhvr>
                                        <p:cTn id="18" dur="385" fill="hold"/>
                                        <p:tgtEl>
                                          <p:spTgt spid="80900"/>
                                        </p:tgtEl>
                                        <p:attrNameLst>
                                          <p:attrName>ppt_y</p:attrName>
                                        </p:attrNameLst>
                                      </p:cBhvr>
                                      <p:to>
                                        <p:strVal val="(#ppt_y+0.4)"/>
                                      </p:to>
                                    </p:set>
                                    <p:anim from="(#ppt_y+0.4)" to="(#ppt_y)" calcmode="lin" valueType="num">
                                      <p:cBhvr>
                                        <p:cTn id="19" dur="615" accel="100000" fill="hold">
                                          <p:stCondLst>
                                            <p:cond delay="385"/>
                                          </p:stCondLst>
                                        </p:cTn>
                                        <p:tgtEl>
                                          <p:spTgt spid="80900"/>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0901"/>
                                        </p:tgtEl>
                                        <p:attrNameLst>
                                          <p:attrName>style.visibility</p:attrName>
                                        </p:attrNameLst>
                                      </p:cBhvr>
                                      <p:to>
                                        <p:strVal val="visible"/>
                                      </p:to>
                                    </p:set>
                                    <p:animEffect transition="in" filter="checkerboard(across)">
                                      <p:cBhvr>
                                        <p:cTn id="24" dur="500"/>
                                        <p:tgtEl>
                                          <p:spTgt spid="8090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0902">
                                            <p:txEl>
                                              <p:pRg st="0" end="0"/>
                                            </p:txEl>
                                          </p:spTgt>
                                        </p:tgtEl>
                                        <p:attrNameLst>
                                          <p:attrName>style.visibility</p:attrName>
                                        </p:attrNameLst>
                                      </p:cBhvr>
                                      <p:to>
                                        <p:strVal val="visible"/>
                                      </p:to>
                                    </p:set>
                                    <p:animEffect transition="in" filter="blinds(horizontal)">
                                      <p:cBhvr>
                                        <p:cTn id="29" dur="500"/>
                                        <p:tgtEl>
                                          <p:spTgt spid="8090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34" dur="500"/>
                                        <p:tgtEl>
                                          <p:spTgt spid="80899">
                                            <p:txEl>
                                              <p:pRg st="0" end="0"/>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0903"/>
                                        </p:tgtEl>
                                        <p:attrNameLst>
                                          <p:attrName>style.visibility</p:attrName>
                                        </p:attrNameLst>
                                      </p:cBhvr>
                                      <p:to>
                                        <p:strVal val="visible"/>
                                      </p:to>
                                    </p:set>
                                    <p:animEffect transition="in" filter="fade">
                                      <p:cBhvr>
                                        <p:cTn id="37" dur="1000"/>
                                        <p:tgtEl>
                                          <p:spTgt spid="80903"/>
                                        </p:tgtEl>
                                      </p:cBhvr>
                                    </p:animEffect>
                                    <p:anim calcmode="lin" valueType="num">
                                      <p:cBhvr>
                                        <p:cTn id="38" dur="1000" fill="hold"/>
                                        <p:tgtEl>
                                          <p:spTgt spid="80903"/>
                                        </p:tgtEl>
                                        <p:attrNameLst>
                                          <p:attrName>ppt_x</p:attrName>
                                        </p:attrNameLst>
                                      </p:cBhvr>
                                      <p:tavLst>
                                        <p:tav tm="0">
                                          <p:val>
                                            <p:strVal val="#ppt_x"/>
                                          </p:val>
                                        </p:tav>
                                        <p:tav tm="100000">
                                          <p:val>
                                            <p:strVal val="#ppt_x"/>
                                          </p:val>
                                        </p:tav>
                                      </p:tavLst>
                                    </p:anim>
                                    <p:anim calcmode="lin" valueType="num">
                                      <p:cBhvr>
                                        <p:cTn id="39" dur="1000" fill="hold"/>
                                        <p:tgtEl>
                                          <p:spTgt spid="8090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80904"/>
                                        </p:tgtEl>
                                        <p:attrNameLst>
                                          <p:attrName>style.visibility</p:attrName>
                                        </p:attrNameLst>
                                      </p:cBhvr>
                                      <p:to>
                                        <p:strVal val="visible"/>
                                      </p:to>
                                    </p:set>
                                    <p:anim calcmode="lin" valueType="num">
                                      <p:cBhvr>
                                        <p:cTn id="44" dur="1000" fill="hold"/>
                                        <p:tgtEl>
                                          <p:spTgt spid="80904"/>
                                        </p:tgtEl>
                                        <p:attrNameLst>
                                          <p:attrName>ppt_w</p:attrName>
                                        </p:attrNameLst>
                                      </p:cBhvr>
                                      <p:tavLst>
                                        <p:tav tm="0">
                                          <p:val>
                                            <p:fltVal val="0"/>
                                          </p:val>
                                        </p:tav>
                                        <p:tav tm="100000">
                                          <p:val>
                                            <p:strVal val="#ppt_w"/>
                                          </p:val>
                                        </p:tav>
                                      </p:tavLst>
                                    </p:anim>
                                    <p:anim calcmode="lin" valueType="num">
                                      <p:cBhvr>
                                        <p:cTn id="45" dur="1000" fill="hold"/>
                                        <p:tgtEl>
                                          <p:spTgt spid="8090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80905"/>
                                        </p:tgtEl>
                                        <p:attrNameLst>
                                          <p:attrName>style.visibility</p:attrName>
                                        </p:attrNameLst>
                                      </p:cBhvr>
                                      <p:to>
                                        <p:strVal val="visible"/>
                                      </p:to>
                                    </p:set>
                                    <p:anim calcmode="lin" valueType="num">
                                      <p:cBhvr>
                                        <p:cTn id="50" dur="1000" fill="hold"/>
                                        <p:tgtEl>
                                          <p:spTgt spid="80905"/>
                                        </p:tgtEl>
                                        <p:attrNameLst>
                                          <p:attrName>ppt_w</p:attrName>
                                        </p:attrNameLst>
                                      </p:cBhvr>
                                      <p:tavLst>
                                        <p:tav tm="0">
                                          <p:val>
                                            <p:fltVal val="0"/>
                                          </p:val>
                                        </p:tav>
                                        <p:tav tm="100000">
                                          <p:val>
                                            <p:strVal val="#ppt_w"/>
                                          </p:val>
                                        </p:tav>
                                      </p:tavLst>
                                    </p:anim>
                                    <p:anim calcmode="lin" valueType="num">
                                      <p:cBhvr>
                                        <p:cTn id="51" dur="1000" fill="hold"/>
                                        <p:tgtEl>
                                          <p:spTgt spid="80905"/>
                                        </p:tgtEl>
                                        <p:attrNameLst>
                                          <p:attrName>ppt_h</p:attrName>
                                        </p:attrNameLst>
                                      </p:cBhvr>
                                      <p:tavLst>
                                        <p:tav tm="0">
                                          <p:val>
                                            <p:fltVal val="0"/>
                                          </p:val>
                                        </p:tav>
                                        <p:tav tm="100000">
                                          <p:val>
                                            <p:strVal val="#ppt_h"/>
                                          </p:val>
                                        </p:tav>
                                      </p:tavLst>
                                    </p:anim>
                                  </p:childTnLst>
                                </p:cTn>
                              </p:par>
                              <p:par>
                                <p:cTn id="52" presetID="2" presetClass="entr" presetSubtype="4" fill="hold" nodeType="withEffect">
                                  <p:stCondLst>
                                    <p:cond delay="0"/>
                                  </p:stCondLst>
                                  <p:childTnLst>
                                    <p:set>
                                      <p:cBhvr>
                                        <p:cTn id="53" dur="1" fill="hold">
                                          <p:stCondLst>
                                            <p:cond delay="0"/>
                                          </p:stCondLst>
                                        </p:cTn>
                                        <p:tgtEl>
                                          <p:spTgt spid="80906">
                                            <p:txEl>
                                              <p:pRg st="0" end="0"/>
                                            </p:txEl>
                                          </p:spTgt>
                                        </p:tgtEl>
                                        <p:attrNameLst>
                                          <p:attrName>style.visibility</p:attrName>
                                        </p:attrNameLst>
                                      </p:cBhvr>
                                      <p:to>
                                        <p:strVal val="visible"/>
                                      </p:to>
                                    </p:set>
                                    <p:anim calcmode="lin" valueType="num">
                                      <p:cBhvr additive="base">
                                        <p:cTn id="54" dur="1000" fill="hold"/>
                                        <p:tgtEl>
                                          <p:spTgt spid="80906">
                                            <p:txEl>
                                              <p:pRg st="0" end="0"/>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809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P spid="80900" grpId="0"/>
      <p:bldP spid="80901" grpId="0"/>
      <p:bldP spid="809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10E4A7BA-8CED-432F-83C2-ADC8D2AD6D43}" type="slidenum">
              <a:rPr lang="fr-FR" sz="1400"/>
              <a:pPr algn="r"/>
              <a:t>17</a:t>
            </a:fld>
            <a:endParaRPr lang="fr-FR" sz="1400"/>
          </a:p>
        </p:txBody>
      </p:sp>
      <p:sp>
        <p:nvSpPr>
          <p:cNvPr id="78851" name="Rectangle 3"/>
          <p:cNvSpPr>
            <a:spLocks noChangeArrowheads="1"/>
          </p:cNvSpPr>
          <p:nvPr/>
        </p:nvSpPr>
        <p:spPr bwMode="auto">
          <a:xfrm>
            <a:off x="0" y="2781300"/>
            <a:ext cx="9144000" cy="3870325"/>
          </a:xfrm>
          <a:prstGeom prst="rect">
            <a:avLst/>
          </a:prstGeom>
          <a:noFill/>
          <a:ln w="9525">
            <a:noFill/>
            <a:miter lim="800000"/>
            <a:headEnd/>
            <a:tailEnd/>
          </a:ln>
        </p:spPr>
        <p:txBody>
          <a:bodyPr anchor="ctr">
            <a:spAutoFit/>
          </a:bodyPr>
          <a:lstStyle/>
          <a:p>
            <a:pPr algn="ctr">
              <a:buFont typeface="Symbol" pitchFamily="18" charset="2"/>
              <a:buNone/>
              <a:tabLst>
                <a:tab pos="685800" algn="l"/>
              </a:tabLst>
            </a:pPr>
            <a:r>
              <a:rPr lang="fr-FR" sz="2400" b="1">
                <a:latin typeface="Times New Roman" pitchFamily="18" charset="0"/>
                <a:cs typeface="Times New Roman" pitchFamily="18" charset="0"/>
              </a:rPr>
              <a:t>Conservation , Conditionnement/hygiène, Emballage</a:t>
            </a:r>
          </a:p>
          <a:p>
            <a:pPr algn="ctr">
              <a:buFont typeface="Symbol" pitchFamily="18" charset="2"/>
              <a:buNone/>
              <a:tabLst>
                <a:tab pos="685800" algn="l"/>
              </a:tabLst>
            </a:pPr>
            <a:endParaRPr lang="fr-FR" sz="2400">
              <a:latin typeface="Times New Roman" pitchFamily="18" charset="0"/>
              <a:cs typeface="Times New Roman" pitchFamily="18" charset="0"/>
            </a:endParaRPr>
          </a:p>
          <a:p>
            <a:pPr eaLnBrk="0" hangingPunct="0">
              <a:tabLst>
                <a:tab pos="685800" algn="l"/>
              </a:tabLst>
            </a:pPr>
            <a:r>
              <a:rPr lang="fr-FR" sz="1600">
                <a:latin typeface="Times New Roman" pitchFamily="18" charset="0"/>
                <a:cs typeface="Times New Roman" pitchFamily="18" charset="0"/>
              </a:rPr>
              <a:t>-</a:t>
            </a:r>
            <a:r>
              <a:rPr lang="fr-FR" sz="2000">
                <a:latin typeface="Times New Roman" pitchFamily="18" charset="0"/>
                <a:cs typeface="Times New Roman" pitchFamily="18" charset="0"/>
              </a:rPr>
              <a:t>La spiruline fraîche ne se conserve guère que quelques heures à température ambiante. </a:t>
            </a:r>
          </a:p>
          <a:p>
            <a:pPr eaLnBrk="0" hangingPunct="0">
              <a:tabLst>
                <a:tab pos="685800" algn="l"/>
              </a:tabLst>
            </a:pPr>
            <a:endParaRPr lang="fr-FR" sz="2000">
              <a:latin typeface="Times New Roman" pitchFamily="18" charset="0"/>
              <a:cs typeface="Times New Roman" pitchFamily="18" charset="0"/>
            </a:endParaRPr>
          </a:p>
          <a:p>
            <a:pPr eaLnBrk="0" hangingPunct="0">
              <a:tabLst>
                <a:tab pos="685800" algn="l"/>
              </a:tabLst>
            </a:pPr>
            <a:r>
              <a:rPr lang="fr-FR" sz="2000">
                <a:latin typeface="Times New Roman" pitchFamily="18" charset="0"/>
                <a:cs typeface="Times New Roman" pitchFamily="18" charset="0"/>
              </a:rPr>
              <a:t>-Réfrigérée à 4°C, la biomasse se conserve 02 à 03 jours; cette période est portée à plus d’une semaine par ajout de sel (5 à 10%). </a:t>
            </a:r>
          </a:p>
          <a:p>
            <a:pPr eaLnBrk="0" hangingPunct="0">
              <a:tabLst>
                <a:tab pos="685800" algn="l"/>
              </a:tabLst>
            </a:pPr>
            <a:endParaRPr lang="fr-FR" sz="2000">
              <a:latin typeface="Times New Roman" pitchFamily="18" charset="0"/>
              <a:cs typeface="Times New Roman" pitchFamily="18" charset="0"/>
            </a:endParaRPr>
          </a:p>
          <a:p>
            <a:pPr eaLnBrk="0" hangingPunct="0">
              <a:tabLst>
                <a:tab pos="685800" algn="l"/>
              </a:tabLst>
            </a:pPr>
            <a:r>
              <a:rPr lang="fr-FR" sz="2000">
                <a:latin typeface="Times New Roman" pitchFamily="18" charset="0"/>
                <a:cs typeface="Times New Roman" pitchFamily="18" charset="0"/>
              </a:rPr>
              <a:t>-Le mélange de spiruline avec une huile alimentaire prolonge sa bonne conservation</a:t>
            </a:r>
          </a:p>
          <a:p>
            <a:pPr eaLnBrk="0" hangingPunct="0">
              <a:tabLst>
                <a:tab pos="685800" algn="l"/>
              </a:tabLst>
            </a:pPr>
            <a:endParaRPr lang="fr-FR" sz="2000">
              <a:latin typeface="Times New Roman" pitchFamily="18" charset="0"/>
              <a:cs typeface="Times New Roman" pitchFamily="18" charset="0"/>
            </a:endParaRPr>
          </a:p>
          <a:p>
            <a:pPr eaLnBrk="0" hangingPunct="0">
              <a:tabLst>
                <a:tab pos="685800" algn="l"/>
              </a:tabLst>
            </a:pPr>
            <a:r>
              <a:rPr lang="fr-FR" sz="2000">
                <a:latin typeface="Times New Roman" pitchFamily="18" charset="0"/>
                <a:cs typeface="Times New Roman" pitchFamily="18" charset="0"/>
              </a:rPr>
              <a:t>-La spiruline sèche peut se conserver longtemps à condition d'être stockée en sachets bien remplis et étanches, à l'abri de la lumière, de l'air, et des fortes chaleurs. </a:t>
            </a:r>
          </a:p>
          <a:p>
            <a:pPr eaLnBrk="0" hangingPunct="0">
              <a:tabLst>
                <a:tab pos="685800" algn="l"/>
              </a:tabLst>
            </a:pPr>
            <a:endParaRPr lang="fr-FR" sz="2000">
              <a:latin typeface="Times New Roman" pitchFamily="18" charset="0"/>
              <a:cs typeface="Times New Roman" pitchFamily="18" charset="0"/>
            </a:endParaRPr>
          </a:p>
        </p:txBody>
      </p:sp>
      <p:sp>
        <p:nvSpPr>
          <p:cNvPr id="21509" name="Rectangle 6"/>
          <p:cNvSpPr txBox="1">
            <a:spLocks noChangeArrowheads="1"/>
          </p:cNvSpPr>
          <p:nvPr/>
        </p:nvSpPr>
        <p:spPr bwMode="auto">
          <a:xfrm>
            <a:off x="6553200" y="6245225"/>
            <a:ext cx="2133600" cy="476250"/>
          </a:xfrm>
          <a:prstGeom prst="rect">
            <a:avLst/>
          </a:prstGeom>
          <a:noFill/>
          <a:ln w="9525">
            <a:noFill/>
            <a:miter lim="800000"/>
            <a:headEnd/>
            <a:tailEnd/>
          </a:ln>
        </p:spPr>
        <p:txBody>
          <a:bodyPr/>
          <a:lstStyle/>
          <a:p>
            <a:pPr algn="r"/>
            <a:fld id="{07503EF9-38A9-46EA-8FB6-57F6DF177E78}" type="slidenum">
              <a:rPr lang="fr-FR" sz="1400"/>
              <a:pPr algn="r"/>
              <a:t>17</a:t>
            </a:fld>
            <a:endParaRPr lang="fr-FR" sz="1400"/>
          </a:p>
        </p:txBody>
      </p:sp>
      <p:pic>
        <p:nvPicPr>
          <p:cNvPr id="6" name="Picture 9"/>
          <p:cNvPicPr>
            <a:picLocks noChangeAspect="1" noChangeArrowheads="1"/>
          </p:cNvPicPr>
          <p:nvPr/>
        </p:nvPicPr>
        <p:blipFill>
          <a:blip r:embed="rId2" cstate="print"/>
          <a:srcRect/>
          <a:stretch>
            <a:fillRect/>
          </a:stretch>
        </p:blipFill>
        <p:spPr bwMode="auto">
          <a:xfrm>
            <a:off x="0" y="2105025"/>
            <a:ext cx="4427538" cy="4752975"/>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4400550" y="285728"/>
            <a:ext cx="4743450" cy="6096000"/>
          </a:xfrm>
          <a:prstGeom prst="rect">
            <a:avLst/>
          </a:prstGeom>
          <a:noFill/>
          <a:ln w="9525">
            <a:noFill/>
            <a:miter lim="800000"/>
            <a:headEnd/>
            <a:tailEnd/>
          </a:ln>
        </p:spPr>
      </p:pic>
      <p:sp>
        <p:nvSpPr>
          <p:cNvPr id="8" name="Oval 4"/>
          <p:cNvSpPr>
            <a:spLocks noChangeArrowheads="1"/>
          </p:cNvSpPr>
          <p:nvPr/>
        </p:nvSpPr>
        <p:spPr bwMode="auto">
          <a:xfrm>
            <a:off x="714348" y="714356"/>
            <a:ext cx="2159000" cy="865187"/>
          </a:xfrm>
          <a:prstGeom prst="ellipse">
            <a:avLst/>
          </a:prstGeom>
          <a:gradFill rotWithShape="1">
            <a:gsLst>
              <a:gs pos="0">
                <a:srgbClr val="FFFF00"/>
              </a:gs>
              <a:gs pos="50000">
                <a:schemeClr val="bg1"/>
              </a:gs>
              <a:gs pos="100000">
                <a:srgbClr val="FFFF00"/>
              </a:gs>
            </a:gsLst>
            <a:lin ang="5400000" scaled="1"/>
          </a:gradFill>
          <a:ln w="9525">
            <a:solidFill>
              <a:schemeClr val="tx1"/>
            </a:solidFill>
            <a:round/>
            <a:headEnd/>
            <a:tailEnd/>
          </a:ln>
          <a:effectLst/>
        </p:spPr>
        <p:txBody>
          <a:bodyPr wrap="none" anchor="ctr"/>
          <a:lstStyle/>
          <a:p>
            <a:pPr algn="ctr">
              <a:defRPr/>
            </a:pPr>
            <a:r>
              <a:rPr lang="fr-FR" sz="2400" b="1">
                <a:latin typeface="Times New Roman" pitchFamily="18" charset="0"/>
                <a:cs typeface="Times New Roman" pitchFamily="18" charset="0"/>
              </a:rPr>
              <a:t>Paillettes de </a:t>
            </a:r>
          </a:p>
          <a:p>
            <a:pPr algn="ctr">
              <a:defRPr/>
            </a:pPr>
            <a:r>
              <a:rPr lang="fr-FR" sz="2400" b="1">
                <a:latin typeface="Times New Roman" pitchFamily="18" charset="0"/>
                <a:cs typeface="Times New Roman" pitchFamily="18" charset="0"/>
              </a:rPr>
              <a:t>spiruline</a:t>
            </a:r>
            <a:r>
              <a:rPr lang="fr-FR">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1000" fill="hold"/>
                                        <p:tgtEl>
                                          <p:spTgt spid="788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88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88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8851">
                                            <p:txEl>
                                              <p:pRg st="2" end="2"/>
                                            </p:txEl>
                                          </p:spTgt>
                                        </p:tgtEl>
                                        <p:attrNameLst>
                                          <p:attrName>style.visibility</p:attrName>
                                        </p:attrNameLst>
                                      </p:cBhvr>
                                      <p:to>
                                        <p:strVal val="visible"/>
                                      </p:to>
                                    </p:set>
                                    <p:anim calcmode="lin" valueType="num">
                                      <p:cBhvr>
                                        <p:cTn id="14" dur="1000" fill="hold"/>
                                        <p:tgtEl>
                                          <p:spTgt spid="7885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7885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788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anim calcmode="lin" valueType="num">
                                      <p:cBhvr>
                                        <p:cTn id="21" dur="1000" fill="hold"/>
                                        <p:tgtEl>
                                          <p:spTgt spid="78851">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7885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788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8851">
                                            <p:txEl>
                                              <p:pRg st="6" end="6"/>
                                            </p:txEl>
                                          </p:spTgt>
                                        </p:tgtEl>
                                        <p:attrNameLst>
                                          <p:attrName>style.visibility</p:attrName>
                                        </p:attrNameLst>
                                      </p:cBhvr>
                                      <p:to>
                                        <p:strVal val="visible"/>
                                      </p:to>
                                    </p:set>
                                    <p:anim calcmode="lin" valueType="num">
                                      <p:cBhvr>
                                        <p:cTn id="28" dur="1000" fill="hold"/>
                                        <p:tgtEl>
                                          <p:spTgt spid="78851">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78851">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7885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78851">
                                            <p:txEl>
                                              <p:pRg st="8" end="8"/>
                                            </p:txEl>
                                          </p:spTgt>
                                        </p:tgtEl>
                                        <p:attrNameLst>
                                          <p:attrName>style.visibility</p:attrName>
                                        </p:attrNameLst>
                                      </p:cBhvr>
                                      <p:to>
                                        <p:strVal val="visible"/>
                                      </p:to>
                                    </p:set>
                                    <p:anim calcmode="lin" valueType="num">
                                      <p:cBhvr>
                                        <p:cTn id="35" dur="1000" fill="hold"/>
                                        <p:tgtEl>
                                          <p:spTgt spid="78851">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78851">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78851">
                                            <p:txEl>
                                              <p:pRg st="8" end="8"/>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10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ppt_x"/>
                                          </p:val>
                                        </p:tav>
                                        <p:tav tm="100000">
                                          <p:val>
                                            <p:strVal val="#ppt_x"/>
                                          </p:val>
                                        </p:tav>
                                      </p:tavLst>
                                    </p:anim>
                                    <p:anim calcmode="lin" valueType="num">
                                      <p:cBhvr additive="base">
                                        <p:cTn id="44" dur="10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1000" fill="hold"/>
                                        <p:tgtEl>
                                          <p:spTgt spid="7"/>
                                        </p:tgtEl>
                                        <p:attrNameLst>
                                          <p:attrName>ppt_x</p:attrName>
                                        </p:attrNameLst>
                                      </p:cBhvr>
                                      <p:tavLst>
                                        <p:tav tm="0">
                                          <p:val>
                                            <p:strVal val="#ppt_x"/>
                                          </p:val>
                                        </p:tav>
                                        <p:tav tm="100000">
                                          <p:val>
                                            <p:strVal val="#ppt_x"/>
                                          </p:val>
                                        </p:tav>
                                      </p:tavLst>
                                    </p:anim>
                                    <p:anim calcmode="lin" valueType="num">
                                      <p:cBhvr additive="base">
                                        <p:cTn id="4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92500" lnSpcReduction="20000"/>
          </a:bodyPr>
          <a:lstStyle/>
          <a:p>
            <a:pPr>
              <a:buNone/>
            </a:pPr>
            <a:r>
              <a:rPr lang="fr-FR" b="1" dirty="0" smtClean="0">
                <a:solidFill>
                  <a:srgbClr val="FF0000"/>
                </a:solidFill>
              </a:rPr>
              <a:t>VALORISATION DE METABOLITES</a:t>
            </a:r>
          </a:p>
          <a:p>
            <a:pPr>
              <a:buNone/>
            </a:pPr>
            <a:endParaRPr lang="fr-FR" dirty="0" smtClean="0">
              <a:solidFill>
                <a:srgbClr val="FF0000"/>
              </a:solidFill>
            </a:endParaRPr>
          </a:p>
          <a:p>
            <a:r>
              <a:rPr lang="fr-FR" dirty="0" smtClean="0"/>
              <a:t>Outre L’alimentation, les micro algues peuvent être utilisées dans de nombreux domaines</a:t>
            </a:r>
          </a:p>
          <a:p>
            <a:r>
              <a:rPr lang="fr-FR" dirty="0" smtClean="0">
                <a:solidFill>
                  <a:srgbClr val="0070C0"/>
                </a:solidFill>
              </a:rPr>
              <a:t>Extraction de pigments</a:t>
            </a:r>
            <a:r>
              <a:rPr lang="fr-FR" dirty="0" smtClean="0"/>
              <a:t> : Bleu de spiruline </a:t>
            </a:r>
            <a:r>
              <a:rPr lang="fr-FR" dirty="0" err="1" smtClean="0"/>
              <a:t>phycocyanine</a:t>
            </a:r>
            <a:r>
              <a:rPr lang="fr-FR" dirty="0" smtClean="0"/>
              <a:t> utilisée comme colorant alimentaire</a:t>
            </a:r>
          </a:p>
          <a:p>
            <a:r>
              <a:rPr lang="fr-FR" dirty="0" smtClean="0"/>
              <a:t>Caroténoïdes liposolubles (B carotène ) utilisé en alimentation humaine et animale</a:t>
            </a:r>
          </a:p>
          <a:p>
            <a:r>
              <a:rPr lang="fr-FR" dirty="0" smtClean="0">
                <a:solidFill>
                  <a:srgbClr val="0070C0"/>
                </a:solidFill>
              </a:rPr>
              <a:t>Des acides gras poly insaturés</a:t>
            </a:r>
          </a:p>
          <a:p>
            <a:r>
              <a:rPr lang="fr-FR" dirty="0" smtClean="0">
                <a:solidFill>
                  <a:srgbClr val="0070C0"/>
                </a:solidFill>
              </a:rPr>
              <a:t>Des polysaccharides  </a:t>
            </a:r>
            <a:r>
              <a:rPr lang="fr-FR" dirty="0" smtClean="0"/>
              <a:t>secrètes par certaines algues qui forment des gangues qui retiennent l’eau et piège des cations </a:t>
            </a:r>
          </a:p>
          <a:p>
            <a:r>
              <a:rPr lang="fr-FR" dirty="0" smtClean="0"/>
              <a:t>D’ailleurs cette technique est mise à profit par la récupération de métaux précieux tel que l’or</a:t>
            </a:r>
          </a:p>
          <a:p>
            <a:r>
              <a:rPr lang="fr-FR" dirty="0" smtClean="0"/>
              <a:t>L’algue </a:t>
            </a:r>
            <a:r>
              <a:rPr lang="fr-FR" b="1" i="1" dirty="0" err="1" smtClean="0"/>
              <a:t>Chlorella</a:t>
            </a:r>
            <a:r>
              <a:rPr lang="fr-FR" b="1" i="1" dirty="0" smtClean="0"/>
              <a:t> </a:t>
            </a:r>
            <a:r>
              <a:rPr lang="fr-FR" b="1" i="1" dirty="0" err="1" smtClean="0"/>
              <a:t>vulgaris</a:t>
            </a:r>
            <a:r>
              <a:rPr lang="fr-FR" i="1" dirty="0" smtClean="0"/>
              <a:t> </a:t>
            </a:r>
            <a:r>
              <a:rPr lang="fr-FR" dirty="0" smtClean="0"/>
              <a:t>peut accumuler jusqu’à 10% de sa matière sèche en or</a:t>
            </a:r>
          </a:p>
          <a:p>
            <a:endParaRPr lang="fr-F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solidFill>
                <a:srgbClr val="0070C0"/>
              </a:solidFill>
              <a:latin typeface="Times New Roman" pitchFamily="18" charset="0"/>
              <a:cs typeface="Times New Roman" pitchFamily="18" charset="0"/>
            </a:endParaRPr>
          </a:p>
          <a:p>
            <a:endParaRPr lang="fr-FR" dirty="0" smtClean="0">
              <a:solidFill>
                <a:srgbClr val="0070C0"/>
              </a:solidFill>
              <a:latin typeface="Times New Roman" pitchFamily="18" charset="0"/>
              <a:cs typeface="Times New Roman" pitchFamily="18" charset="0"/>
            </a:endParaRPr>
          </a:p>
          <a:p>
            <a:r>
              <a:rPr lang="fr-FR" dirty="0" smtClean="0">
                <a:solidFill>
                  <a:srgbClr val="0070C0"/>
                </a:solidFill>
                <a:latin typeface="Times New Roman" pitchFamily="18" charset="0"/>
                <a:cs typeface="Times New Roman" pitchFamily="18" charset="0"/>
              </a:rPr>
              <a:t>               </a:t>
            </a:r>
            <a:r>
              <a:rPr lang="fr-FR" sz="4400" dirty="0" smtClean="0">
                <a:solidFill>
                  <a:srgbClr val="FF0000"/>
                </a:solidFill>
                <a:latin typeface="Times New Roman" pitchFamily="18" charset="0"/>
                <a:cs typeface="Times New Roman" pitchFamily="18" charset="0"/>
              </a:rPr>
              <a:t>LES METABOLITES</a:t>
            </a:r>
            <a:endParaRPr lang="fr-FR" sz="4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857232"/>
            <a:ext cx="6929486" cy="830997"/>
          </a:xfrm>
          <a:prstGeom prst="rect">
            <a:avLst/>
          </a:prstGeom>
          <a:noFill/>
        </p:spPr>
        <p:txBody>
          <a:bodyPr wrap="square" rtlCol="0">
            <a:spAutoFit/>
          </a:bodyPr>
          <a:lstStyle/>
          <a:p>
            <a:r>
              <a:rPr lang="fr-FR" sz="2400" dirty="0" smtClean="0">
                <a:solidFill>
                  <a:schemeClr val="accent1"/>
                </a:solidFill>
              </a:rPr>
              <a:t>PROTÉINES   D’ORGANISMES UNICELLULAIRES   (POU ) OU SINGLE CELLS PROTEINS  (SCP)</a:t>
            </a:r>
            <a:endParaRPr lang="fr-FR" sz="2400" dirty="0">
              <a:solidFill>
                <a:schemeClr val="accent1"/>
              </a:solidFill>
            </a:endParaRPr>
          </a:p>
        </p:txBody>
      </p:sp>
      <p:sp>
        <p:nvSpPr>
          <p:cNvPr id="3" name="ZoneTexte 2"/>
          <p:cNvSpPr txBox="1"/>
          <p:nvPr/>
        </p:nvSpPr>
        <p:spPr>
          <a:xfrm>
            <a:off x="1142976" y="1857364"/>
            <a:ext cx="7572428" cy="4154984"/>
          </a:xfrm>
          <a:prstGeom prst="rect">
            <a:avLst/>
          </a:prstGeom>
          <a:noFill/>
        </p:spPr>
        <p:txBody>
          <a:bodyPr wrap="square" rtlCol="0">
            <a:spAutoFit/>
          </a:bodyPr>
          <a:lstStyle/>
          <a:p>
            <a:r>
              <a:rPr lang="fr-FR" sz="2400" dirty="0" smtClean="0">
                <a:solidFill>
                  <a:srgbClr val="FF0000"/>
                </a:solidFill>
              </a:rPr>
              <a:t>PROBLEMATIQUE</a:t>
            </a:r>
          </a:p>
          <a:p>
            <a:r>
              <a:rPr lang="fr-FR" sz="2400" dirty="0" smtClean="0"/>
              <a:t>-Démographie croissante</a:t>
            </a:r>
          </a:p>
          <a:p>
            <a:r>
              <a:rPr lang="fr-FR" sz="2400" dirty="0" smtClean="0"/>
              <a:t>-Manque de protéines en général  et de protéines de qualité dans le monde</a:t>
            </a:r>
          </a:p>
          <a:p>
            <a:r>
              <a:rPr lang="fr-FR" sz="2400" dirty="0" smtClean="0"/>
              <a:t>-Algérie : déficience en protéines animales</a:t>
            </a:r>
          </a:p>
          <a:p>
            <a:r>
              <a:rPr lang="fr-FR" sz="2400" dirty="0" smtClean="0"/>
              <a:t>-OMS 1950,    </a:t>
            </a:r>
            <a:r>
              <a:rPr lang="fr-FR" sz="2400" dirty="0" err="1" smtClean="0"/>
              <a:t>Massachusset</a:t>
            </a:r>
            <a:r>
              <a:rPr lang="fr-FR" sz="2400" dirty="0" smtClean="0"/>
              <a:t> institut </a:t>
            </a:r>
            <a:r>
              <a:rPr lang="fr-FR" sz="2400" dirty="0" err="1" smtClean="0"/>
              <a:t>Technology</a:t>
            </a:r>
            <a:r>
              <a:rPr lang="fr-FR" sz="2400" dirty="0" smtClean="0"/>
              <a:t> (MIT)  USA </a:t>
            </a:r>
          </a:p>
          <a:p>
            <a:r>
              <a:rPr lang="fr-FR" sz="2400" dirty="0" smtClean="0"/>
              <a:t>-Notion de POU ou SCP (single </a:t>
            </a:r>
            <a:r>
              <a:rPr lang="fr-FR" sz="2400" dirty="0" err="1" smtClean="0"/>
              <a:t>cells</a:t>
            </a:r>
            <a:r>
              <a:rPr lang="fr-FR" sz="2400" dirty="0" smtClean="0"/>
              <a:t> </a:t>
            </a:r>
            <a:r>
              <a:rPr lang="fr-FR" sz="2400" dirty="0" err="1" smtClean="0"/>
              <a:t>proteins</a:t>
            </a:r>
            <a:r>
              <a:rPr lang="fr-FR" sz="2400" dirty="0" smtClean="0"/>
              <a:t>)</a:t>
            </a:r>
          </a:p>
          <a:p>
            <a:r>
              <a:rPr lang="fr-FR" sz="2400" dirty="0" smtClean="0"/>
              <a:t>Bactéries </a:t>
            </a:r>
          </a:p>
          <a:p>
            <a:r>
              <a:rPr lang="fr-FR" sz="2400" dirty="0" smtClean="0"/>
              <a:t>levures</a:t>
            </a:r>
          </a:p>
          <a:p>
            <a:r>
              <a:rPr lang="fr-FR" sz="2400" dirty="0" smtClean="0"/>
              <a:t>Moisissures</a:t>
            </a:r>
          </a:p>
          <a:p>
            <a:r>
              <a:rPr lang="fr-FR" sz="2400" dirty="0" smtClean="0"/>
              <a:t>Algues microscopiques</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70000" lnSpcReduction="20000"/>
          </a:bodyPr>
          <a:lstStyle/>
          <a:p>
            <a:r>
              <a:rPr lang="fr-FR" b="1" dirty="0" smtClean="0">
                <a:solidFill>
                  <a:srgbClr val="00B0F0"/>
                </a:solidFill>
              </a:rPr>
              <a:t>MÉTABOLITES PRIMAIRES ET SECONDAIRES QUI PEUVENT ÊTRE ENDOCELLULAIRES ( LACTASE, INVERTASE) OU EXOCELLULAIRES</a:t>
            </a:r>
            <a:endParaRPr lang="fr-FR" dirty="0" smtClean="0">
              <a:solidFill>
                <a:srgbClr val="00B0F0"/>
              </a:solidFill>
            </a:endParaRPr>
          </a:p>
          <a:p>
            <a:pPr>
              <a:buNone/>
            </a:pPr>
            <a:r>
              <a:rPr lang="fr-FR" dirty="0" smtClean="0">
                <a:solidFill>
                  <a:srgbClr val="FF0000"/>
                </a:solidFill>
              </a:rPr>
              <a:t> </a:t>
            </a:r>
          </a:p>
          <a:p>
            <a:r>
              <a:rPr lang="fr-FR" dirty="0" smtClean="0">
                <a:solidFill>
                  <a:srgbClr val="00B0F0"/>
                </a:solidFill>
              </a:rPr>
              <a:t>Alcools et Cétone</a:t>
            </a:r>
            <a:r>
              <a:rPr lang="fr-FR" dirty="0" smtClean="0"/>
              <a:t> : éthanol, butanol, glycérol, acétone</a:t>
            </a:r>
          </a:p>
          <a:p>
            <a:endParaRPr lang="fr-FR" dirty="0" smtClean="0"/>
          </a:p>
          <a:p>
            <a:r>
              <a:rPr lang="fr-FR" dirty="0" smtClean="0">
                <a:solidFill>
                  <a:srgbClr val="00B0F0"/>
                </a:solidFill>
              </a:rPr>
              <a:t>Acides organiques</a:t>
            </a:r>
            <a:r>
              <a:rPr lang="fr-FR" dirty="0" smtClean="0"/>
              <a:t> : acide citrique  en acide tartrique, acide acétique,</a:t>
            </a:r>
          </a:p>
          <a:p>
            <a:endParaRPr lang="fr-FR" dirty="0" smtClean="0"/>
          </a:p>
          <a:p>
            <a:r>
              <a:rPr lang="fr-FR" dirty="0" smtClean="0">
                <a:solidFill>
                  <a:srgbClr val="00B0F0"/>
                </a:solidFill>
              </a:rPr>
              <a:t>Acides aminés</a:t>
            </a:r>
            <a:r>
              <a:rPr lang="fr-FR" dirty="0" smtClean="0"/>
              <a:t> : lysine </a:t>
            </a:r>
            <a:r>
              <a:rPr lang="fr-FR" dirty="0" err="1" smtClean="0"/>
              <a:t>Dap</a:t>
            </a:r>
            <a:r>
              <a:rPr lang="fr-FR" dirty="0" smtClean="0"/>
              <a:t>, acide glutamique</a:t>
            </a:r>
          </a:p>
          <a:p>
            <a:endParaRPr lang="fr-FR" dirty="0" smtClean="0"/>
          </a:p>
          <a:p>
            <a:r>
              <a:rPr lang="fr-FR" dirty="0" smtClean="0">
                <a:solidFill>
                  <a:srgbClr val="00B0F0"/>
                </a:solidFill>
              </a:rPr>
              <a:t>Les vitamines et hormones</a:t>
            </a:r>
            <a:r>
              <a:rPr lang="fr-FR" dirty="0" smtClean="0"/>
              <a:t> : vitamine B2, B12, insuline, ergostérol,  hormones stéroïdes, acide </a:t>
            </a:r>
            <a:r>
              <a:rPr lang="fr-FR" dirty="0" err="1" smtClean="0"/>
              <a:t>gibberillique</a:t>
            </a:r>
            <a:endParaRPr lang="fr-FR" dirty="0" smtClean="0"/>
          </a:p>
          <a:p>
            <a:r>
              <a:rPr lang="fr-FR" dirty="0" smtClean="0"/>
              <a:t> </a:t>
            </a:r>
          </a:p>
          <a:p>
            <a:r>
              <a:rPr lang="fr-FR" dirty="0" smtClean="0">
                <a:solidFill>
                  <a:srgbClr val="00B0F0"/>
                </a:solidFill>
              </a:rPr>
              <a:t>Antibiotiques</a:t>
            </a:r>
            <a:r>
              <a:rPr lang="fr-FR" dirty="0" smtClean="0"/>
              <a:t> :Pénicilline, tétracyclines, céphalosporines, streptomycine </a:t>
            </a:r>
            <a:r>
              <a:rPr lang="fr-FR" dirty="0" err="1" smtClean="0"/>
              <a:t>etc</a:t>
            </a:r>
            <a:r>
              <a:rPr lang="fr-FR" dirty="0" smtClean="0"/>
              <a:t> ….</a:t>
            </a:r>
          </a:p>
          <a:p>
            <a:endParaRPr lang="fr-FR" dirty="0" smtClean="0"/>
          </a:p>
          <a:p>
            <a:r>
              <a:rPr lang="fr-FR" dirty="0" smtClean="0">
                <a:solidFill>
                  <a:srgbClr val="00B0F0"/>
                </a:solidFill>
              </a:rPr>
              <a:t>Enzymes</a:t>
            </a:r>
            <a:r>
              <a:rPr lang="fr-FR" dirty="0" smtClean="0"/>
              <a:t> : amylase, glucose </a:t>
            </a:r>
            <a:r>
              <a:rPr lang="fr-FR" dirty="0" err="1" smtClean="0"/>
              <a:t>isomérase,invertase</a:t>
            </a:r>
            <a:r>
              <a:rPr lang="fr-FR" dirty="0" smtClean="0"/>
              <a:t>,cellulase, lipases protéases, pénicillinases, (élimination de l’activité antibiotique du lait)  </a:t>
            </a:r>
            <a:r>
              <a:rPr lang="fr-FR" dirty="0" err="1" smtClean="0"/>
              <a:t>taq</a:t>
            </a:r>
            <a:r>
              <a:rPr lang="fr-FR" dirty="0" smtClean="0"/>
              <a:t> </a:t>
            </a:r>
            <a:r>
              <a:rPr lang="fr-FR" dirty="0" err="1" smtClean="0"/>
              <a:t>polymerase</a:t>
            </a:r>
            <a:r>
              <a:rPr lang="fr-FR" dirty="0" smtClean="0"/>
              <a:t> </a:t>
            </a:r>
            <a:r>
              <a:rPr lang="fr-FR" dirty="0" err="1" smtClean="0"/>
              <a:t>etc</a:t>
            </a:r>
            <a:r>
              <a:rPr lang="fr-FR" dirty="0" smtClean="0"/>
              <a:t> …</a:t>
            </a:r>
          </a:p>
          <a:p>
            <a:endParaRPr lang="fr-FR" dirty="0" smtClean="0"/>
          </a:p>
          <a:p>
            <a:r>
              <a:rPr lang="fr-FR" dirty="0" smtClean="0">
                <a:solidFill>
                  <a:srgbClr val="00B0F0"/>
                </a:solidFill>
              </a:rPr>
              <a:t>Les polysaccharides</a:t>
            </a:r>
            <a:r>
              <a:rPr lang="fr-FR" dirty="0" smtClean="0"/>
              <a:t> : le </a:t>
            </a:r>
            <a:r>
              <a:rPr lang="fr-FR" dirty="0" err="1" smtClean="0"/>
              <a:t>xanthane</a:t>
            </a:r>
            <a:r>
              <a:rPr lang="fr-FR" dirty="0" smtClean="0"/>
              <a:t>, l’Acide </a:t>
            </a:r>
            <a:r>
              <a:rPr lang="fr-FR" dirty="0" err="1" smtClean="0"/>
              <a:t>hyaluronique</a:t>
            </a:r>
            <a:r>
              <a:rPr lang="fr-FR" dirty="0" smtClean="0"/>
              <a:t>, les gommes, tout les gélifiants et épaississants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latin typeface="Times New Roman" pitchFamily="18" charset="0"/>
                <a:cs typeface="Times New Roman" pitchFamily="18" charset="0"/>
              </a:rPr>
              <a:t>LES METABOLITES PRIMAIRES</a:t>
            </a:r>
            <a:endParaRPr lang="fr-FR" dirty="0">
              <a:solidFill>
                <a:srgbClr val="0070C0"/>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dirty="0" smtClean="0"/>
              <a:t>EX </a:t>
            </a:r>
          </a:p>
          <a:p>
            <a:pPr>
              <a:buNone/>
            </a:pPr>
            <a:endParaRPr lang="fr-FR" dirty="0" smtClean="0">
              <a:solidFill>
                <a:srgbClr val="FF0000"/>
              </a:solidFill>
            </a:endParaRPr>
          </a:p>
          <a:p>
            <a:pPr>
              <a:buNone/>
            </a:pPr>
            <a:r>
              <a:rPr lang="fr-FR" dirty="0" smtClean="0">
                <a:solidFill>
                  <a:srgbClr val="FF0000"/>
                </a:solidFill>
              </a:rPr>
              <a:t>LES ACIDES ORGANIQUES</a:t>
            </a:r>
          </a:p>
          <a:p>
            <a:pPr>
              <a:buNone/>
            </a:pPr>
            <a:r>
              <a:rPr lang="fr-FR" dirty="0" smtClean="0">
                <a:solidFill>
                  <a:srgbClr val="FF0000"/>
                </a:solidFill>
              </a:rPr>
              <a:t>LES ACIDES AMINES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t>
            </a:r>
            <a:r>
              <a:rPr lang="fr-FR" b="1" u="sng" dirty="0" smtClean="0">
                <a:solidFill>
                  <a:srgbClr val="FF0000"/>
                </a:solidFill>
              </a:rPr>
              <a:t>ACIDE CITRIQUE</a:t>
            </a:r>
            <a:r>
              <a:rPr lang="fr-FR" dirty="0" smtClean="0"/>
              <a:t/>
            </a:r>
            <a:br>
              <a:rPr lang="fr-FR" dirty="0" smtClean="0"/>
            </a:br>
            <a:endParaRPr lang="fr-FR" dirty="0"/>
          </a:p>
        </p:txBody>
      </p:sp>
      <p:sp>
        <p:nvSpPr>
          <p:cNvPr id="3" name="Espace réservé du contenu 2"/>
          <p:cNvSpPr>
            <a:spLocks noGrp="1"/>
          </p:cNvSpPr>
          <p:nvPr>
            <p:ph idx="1"/>
          </p:nvPr>
        </p:nvSpPr>
        <p:spPr>
          <a:xfrm>
            <a:off x="457200" y="1071546"/>
            <a:ext cx="8229600" cy="5357850"/>
          </a:xfrm>
        </p:spPr>
        <p:txBody>
          <a:bodyPr>
            <a:normAutofit fontScale="55000" lnSpcReduction="20000"/>
          </a:bodyPr>
          <a:lstStyle/>
          <a:p>
            <a:pPr>
              <a:buNone/>
            </a:pPr>
            <a:r>
              <a:rPr lang="fr-FR" dirty="0" smtClean="0"/>
              <a:t> </a:t>
            </a:r>
          </a:p>
          <a:p>
            <a:pPr>
              <a:buNone/>
            </a:pPr>
            <a:r>
              <a:rPr lang="fr-FR" sz="4500" b="1" dirty="0" smtClean="0"/>
              <a:t> </a:t>
            </a:r>
            <a:endParaRPr lang="fr-FR" sz="4500" dirty="0" smtClean="0"/>
          </a:p>
          <a:p>
            <a:pPr>
              <a:buNone/>
            </a:pPr>
            <a:r>
              <a:rPr lang="fr-FR" sz="4500" b="1" dirty="0" smtClean="0"/>
              <a:t>                                         </a:t>
            </a:r>
            <a:r>
              <a:rPr lang="fr-FR" sz="4500" dirty="0" smtClean="0"/>
              <a:t/>
            </a:r>
            <a:br>
              <a:rPr lang="fr-FR" sz="4500" dirty="0" smtClean="0"/>
            </a:br>
            <a:r>
              <a:rPr lang="en-GB" sz="4500" b="1" dirty="0" smtClean="0"/>
              <a:t>                                       </a:t>
            </a:r>
            <a:endParaRPr lang="fr-FR" sz="4500" dirty="0" smtClean="0"/>
          </a:p>
          <a:p>
            <a:endParaRPr lang="en-GB" b="1" dirty="0" smtClean="0"/>
          </a:p>
          <a:p>
            <a:r>
              <a:rPr lang="fr-FR" sz="5900" b="1" dirty="0" smtClean="0">
                <a:latin typeface="Times New Roman" pitchFamily="18" charset="0"/>
                <a:cs typeface="Times New Roman" pitchFamily="18" charset="0"/>
              </a:rPr>
              <a:t>L’acide citrique est formé par la condensation de l’acide </a:t>
            </a:r>
            <a:r>
              <a:rPr lang="fr-FR" sz="5900" b="1" dirty="0" err="1" smtClean="0">
                <a:latin typeface="Times New Roman" pitchFamily="18" charset="0"/>
                <a:cs typeface="Times New Roman" pitchFamily="18" charset="0"/>
              </a:rPr>
              <a:t>oxaloacetique</a:t>
            </a:r>
            <a:r>
              <a:rPr lang="fr-FR" sz="5900" b="1" dirty="0" smtClean="0">
                <a:latin typeface="Times New Roman" pitchFamily="18" charset="0"/>
                <a:cs typeface="Times New Roman" pitchFamily="18" charset="0"/>
              </a:rPr>
              <a:t> avec l’acétyle </a:t>
            </a:r>
            <a:r>
              <a:rPr lang="fr-FR" sz="5900" b="1" dirty="0" err="1" smtClean="0">
                <a:latin typeface="Times New Roman" pitchFamily="18" charset="0"/>
                <a:cs typeface="Times New Roman" pitchFamily="18" charset="0"/>
              </a:rPr>
              <a:t>coa</a:t>
            </a:r>
            <a:r>
              <a:rPr lang="fr-FR" sz="5900" b="1" dirty="0" smtClean="0">
                <a:latin typeface="Times New Roman" pitchFamily="18" charset="0"/>
                <a:cs typeface="Times New Roman" pitchFamily="18" charset="0"/>
              </a:rPr>
              <a:t>, tous deux dérivés du pyruvate </a:t>
            </a:r>
          </a:p>
          <a:p>
            <a:r>
              <a:rPr lang="fr-FR" sz="5900" b="1" dirty="0" smtClean="0">
                <a:latin typeface="Times New Roman" pitchFamily="18" charset="0"/>
                <a:cs typeface="Times New Roman" pitchFamily="18" charset="0"/>
              </a:rPr>
              <a:t>99 % de la production d’acide citrique se fait par voie microbiologique</a:t>
            </a:r>
          </a:p>
          <a:p>
            <a:r>
              <a:rPr lang="fr-FR" sz="5900" b="1" dirty="0" smtClean="0">
                <a:latin typeface="Times New Roman" pitchFamily="18" charset="0"/>
                <a:cs typeface="Times New Roman" pitchFamily="18" charset="0"/>
              </a:rPr>
              <a:t> le reste est extrait des agrumes ,environ 60% de la production est utilisée par l’industrie alimentaire (antioxydant, acidifiant, conservateur)</a:t>
            </a:r>
          </a:p>
          <a:p>
            <a:endParaRPr lang="fr-FR" dirty="0"/>
          </a:p>
        </p:txBody>
      </p:sp>
      <p:pic>
        <p:nvPicPr>
          <p:cNvPr id="8" name="Image 7">
            <a:extLst>
              <a:ext uri="{FF2B5EF4-FFF2-40B4-BE49-F238E27FC236}">
                <a16:creationId xmlns:a16="http://schemas.microsoft.com/office/drawing/2014/main" xmlns="" id="{F83089F4-FAD5-4B00-BB0B-7AC809C1EB6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57356" y="785794"/>
            <a:ext cx="3929090" cy="207170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Sans titre.png"/>
          <p:cNvPicPr>
            <a:picLocks noGrp="1"/>
          </p:cNvPicPr>
          <p:nvPr>
            <p:ph idx="1"/>
          </p:nvPr>
        </p:nvPicPr>
        <p:blipFill>
          <a:blip r:embed="rId2"/>
          <a:stretch>
            <a:fillRect/>
          </a:stretch>
        </p:blipFill>
        <p:spPr>
          <a:xfrm>
            <a:off x="1432110" y="1935163"/>
            <a:ext cx="6279779" cy="438943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On peut améliorer la production en jouant sur la concentration en fer dans le milieu de culture notamment en ciblant</a:t>
            </a:r>
          </a:p>
          <a:p>
            <a:r>
              <a:rPr lang="fr-FR" dirty="0" smtClean="0"/>
              <a:t>l’activité de l</a:t>
            </a:r>
            <a:r>
              <a:rPr lang="fr-FR" b="1" i="1" dirty="0" smtClean="0"/>
              <a:t>’aconitase </a:t>
            </a:r>
            <a:r>
              <a:rPr lang="fr-FR" dirty="0" smtClean="0"/>
              <a:t>afin de l’inhiber en provoquant une carence en ions de fer (cofacteur essentiel pour le fonctionnement de cette enzyme). </a:t>
            </a:r>
          </a:p>
          <a:p>
            <a:r>
              <a:rPr lang="fr-FR" dirty="0" smtClean="0"/>
              <a:t>Les mutations portent également sur l’activité de ces enzymes</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latin typeface="Times New Roman" pitchFamily="18" charset="0"/>
                <a:cs typeface="Times New Roman" pitchFamily="18" charset="0"/>
              </a:rPr>
              <a:t>MICROORGANISMES PRODUCTEURS</a:t>
            </a:r>
            <a:endParaRPr lang="fr-FR" sz="32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lnSpcReduction="10000"/>
          </a:bodyPr>
          <a:lstStyle/>
          <a:p>
            <a:r>
              <a:rPr lang="fr-FR" dirty="0" smtClean="0">
                <a:latin typeface="Times New Roman" pitchFamily="18" charset="0"/>
                <a:cs typeface="Times New Roman" pitchFamily="18" charset="0"/>
              </a:rPr>
              <a:t>Les  champignons sont des producteurs importants d’acides organiques dont la synthèse est liée au cycle de Krebs </a:t>
            </a:r>
          </a:p>
          <a:p>
            <a:r>
              <a:rPr lang="fr-FR" dirty="0" smtClean="0">
                <a:latin typeface="Times New Roman" pitchFamily="18" charset="0"/>
                <a:cs typeface="Times New Roman" pitchFamily="18" charset="0"/>
              </a:rPr>
              <a:t>un grand nombre de champignons filamenteux ( Aspergillus, Pénicillium, </a:t>
            </a:r>
            <a:r>
              <a:rPr lang="fr-FR" dirty="0" err="1" smtClean="0">
                <a:latin typeface="Times New Roman" pitchFamily="18" charset="0"/>
                <a:cs typeface="Times New Roman" pitchFamily="18" charset="0"/>
              </a:rPr>
              <a:t>Trichoderma</a:t>
            </a:r>
            <a:r>
              <a:rPr lang="fr-FR" dirty="0" smtClean="0">
                <a:latin typeface="Times New Roman" pitchFamily="18" charset="0"/>
                <a:cs typeface="Times New Roman" pitchFamily="18" charset="0"/>
              </a:rPr>
              <a:t>, Mucor) de levures (Candida, </a:t>
            </a:r>
            <a:r>
              <a:rPr lang="fr-FR" dirty="0" err="1" smtClean="0">
                <a:latin typeface="Times New Roman" pitchFamily="18" charset="0"/>
                <a:cs typeface="Times New Roman" pitchFamily="18" charset="0"/>
              </a:rPr>
              <a:t>Saccharomycopsis</a:t>
            </a:r>
            <a:r>
              <a:rPr lang="fr-FR" dirty="0" smtClean="0">
                <a:latin typeface="Times New Roman" pitchFamily="18" charset="0"/>
                <a:cs typeface="Times New Roman" pitchFamily="18" charset="0"/>
              </a:rPr>
              <a:t> ) et quelques bactéries (</a:t>
            </a:r>
            <a:r>
              <a:rPr lang="fr-FR" dirty="0" err="1" smtClean="0">
                <a:latin typeface="Times New Roman" pitchFamily="18" charset="0"/>
                <a:cs typeface="Times New Roman" pitchFamily="18" charset="0"/>
              </a:rPr>
              <a:t>arthrobacter</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Corynebacterium</a:t>
            </a:r>
            <a:r>
              <a:rPr lang="fr-FR" dirty="0" smtClean="0">
                <a:latin typeface="Times New Roman" pitchFamily="18" charset="0"/>
                <a:cs typeface="Times New Roman" pitchFamily="18" charset="0"/>
              </a:rPr>
              <a:t>) sont capables d’excréter l’acide citrique. </a:t>
            </a:r>
          </a:p>
          <a:p>
            <a:r>
              <a:rPr lang="fr-FR" dirty="0" smtClean="0">
                <a:latin typeface="Times New Roman" pitchFamily="18" charset="0"/>
                <a:cs typeface="Times New Roman" pitchFamily="18" charset="0"/>
              </a:rPr>
              <a:t>Actuellement ce sont principalement des mutants </a:t>
            </a:r>
            <a:r>
              <a:rPr lang="fr-FR" u="sng" dirty="0" smtClean="0">
                <a:latin typeface="Times New Roman" pitchFamily="18" charset="0"/>
                <a:cs typeface="Times New Roman" pitchFamily="18" charset="0"/>
              </a:rPr>
              <a:t>d’</a:t>
            </a:r>
            <a:r>
              <a:rPr lang="fr-FR" i="1" u="sng" dirty="0" smtClean="0">
                <a:latin typeface="Times New Roman" pitchFamily="18" charset="0"/>
                <a:cs typeface="Times New Roman" pitchFamily="18" charset="0"/>
              </a:rPr>
              <a:t>Aspergillus </a:t>
            </a:r>
            <a:r>
              <a:rPr lang="fr-FR" i="1" u="sng" dirty="0" err="1" smtClean="0">
                <a:latin typeface="Times New Roman" pitchFamily="18" charset="0"/>
                <a:cs typeface="Times New Roman" pitchFamily="18" charset="0"/>
              </a:rPr>
              <a:t>niger</a:t>
            </a:r>
            <a:r>
              <a:rPr lang="fr-FR" i="1" u="sng"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qui sont utilisés dans l’industrie</a:t>
            </a:r>
          </a:p>
          <a:p>
            <a:pPr>
              <a:buNone/>
            </a:pPr>
            <a:r>
              <a:rPr lang="fr-FR" dirty="0" smtClean="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2000" dirty="0" smtClean="0">
                <a:solidFill>
                  <a:srgbClr val="FF0000"/>
                </a:solidFill>
                <a:latin typeface="Times New Roman" pitchFamily="18" charset="0"/>
                <a:cs typeface="Times New Roman" pitchFamily="18" charset="0"/>
              </a:rPr>
              <a:t>ASPERGILLUS     </a:t>
            </a:r>
            <a:r>
              <a:rPr lang="fr-FR" sz="2000" dirty="0" smtClean="0">
                <a:latin typeface="Times New Roman" pitchFamily="18" charset="0"/>
                <a:cs typeface="Times New Roman" pitchFamily="18" charset="0"/>
              </a:rPr>
              <a:t>   reproduction asexuée par des conidies</a:t>
            </a:r>
            <a:endParaRPr lang="fr-FR" sz="2000" dirty="0">
              <a:latin typeface="Times New Roman" pitchFamily="18" charset="0"/>
              <a:cs typeface="Times New Roman" pitchFamily="18" charset="0"/>
            </a:endParaRPr>
          </a:p>
        </p:txBody>
      </p:sp>
      <p:pic>
        <p:nvPicPr>
          <p:cNvPr id="4" name="Espace réservé du contenu 3">
            <a:extLst>
              <a:ext uri="{FF2B5EF4-FFF2-40B4-BE49-F238E27FC236}">
                <a16:creationId xmlns:a16="http://schemas.microsoft.com/office/drawing/2014/main" xmlns="" id="{49FDEBC1-4DC8-4590-841E-989F1FEF479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1538" y="1785926"/>
            <a:ext cx="6357981" cy="442915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Les souches productrices ont une activité citrate synthétase élevée et l’activité de l’aconitase et l’</a:t>
            </a:r>
            <a:r>
              <a:rPr lang="fr-FR" dirty="0" err="1" smtClean="0"/>
              <a:t>isocitrate</a:t>
            </a:r>
            <a:r>
              <a:rPr lang="fr-FR" dirty="0" smtClean="0"/>
              <a:t> </a:t>
            </a:r>
            <a:r>
              <a:rPr lang="fr-FR" dirty="0" err="1" smtClean="0"/>
              <a:t>déshydrogenase</a:t>
            </a:r>
            <a:r>
              <a:rPr lang="fr-FR" dirty="0" smtClean="0"/>
              <a:t> réduite. La production est sensible aux facteurs suivants</a:t>
            </a:r>
          </a:p>
          <a:p>
            <a:pPr lvl="0"/>
            <a:r>
              <a:rPr lang="fr-FR" dirty="0" smtClean="0"/>
              <a:t>Concentrations limitées en fer, zinc manganèse et en phosphate </a:t>
            </a:r>
          </a:p>
          <a:p>
            <a:pPr lvl="0"/>
            <a:r>
              <a:rPr lang="fr-FR" dirty="0" smtClean="0"/>
              <a:t>Ph entre 2 et 3  lors de la phase de production </a:t>
            </a:r>
          </a:p>
          <a:p>
            <a:pPr lvl="0"/>
            <a:r>
              <a:rPr lang="fr-FR" dirty="0" smtClean="0"/>
              <a:t>Le démarrage de la culture s’effectue à Ph 5- 6  dans les milieux a base de mélasse  </a:t>
            </a:r>
          </a:p>
          <a:p>
            <a:pPr lvl="0"/>
            <a:r>
              <a:rPr lang="fr-FR" dirty="0" smtClean="0"/>
              <a:t>La température se situe entre 28 et 33 °C ;  </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0"/>
            <a:ext cx="7772400" cy="914400"/>
          </a:xfrm>
        </p:spPr>
        <p:txBody>
          <a:bodyPr/>
          <a:lstStyle/>
          <a:p>
            <a:pPr eaLnBrk="1" hangingPunct="1"/>
            <a:r>
              <a:rPr lang="fr-FR" sz="4000" dirty="0" smtClean="0"/>
              <a:t>Acides Aminés</a:t>
            </a:r>
          </a:p>
        </p:txBody>
      </p:sp>
      <p:sp>
        <p:nvSpPr>
          <p:cNvPr id="1028" name="Text Box 3"/>
          <p:cNvSpPr txBox="1">
            <a:spLocks noChangeArrowheads="1"/>
          </p:cNvSpPr>
          <p:nvPr/>
        </p:nvSpPr>
        <p:spPr bwMode="auto">
          <a:xfrm>
            <a:off x="0" y="990600"/>
            <a:ext cx="9144000" cy="457200"/>
          </a:xfrm>
          <a:prstGeom prst="rect">
            <a:avLst/>
          </a:prstGeom>
          <a:noFill/>
          <a:ln w="9525">
            <a:noFill/>
            <a:miter lim="800000"/>
            <a:headEnd/>
            <a:tailEnd/>
          </a:ln>
        </p:spPr>
        <p:txBody>
          <a:bodyPr>
            <a:spAutoFit/>
          </a:bodyPr>
          <a:lstStyle/>
          <a:p>
            <a:pPr>
              <a:spcBef>
                <a:spcPct val="50000"/>
              </a:spcBef>
            </a:pPr>
            <a:r>
              <a:rPr lang="fr-FR"/>
              <a:t>Formule générale : </a:t>
            </a:r>
          </a:p>
        </p:txBody>
      </p:sp>
      <p:graphicFrame>
        <p:nvGraphicFramePr>
          <p:cNvPr id="1026" name="Object 4"/>
          <p:cNvGraphicFramePr>
            <a:graphicFrameLocks noChangeAspect="1"/>
          </p:cNvGraphicFramePr>
          <p:nvPr/>
        </p:nvGraphicFramePr>
        <p:xfrm>
          <a:off x="2667000" y="838200"/>
          <a:ext cx="2314575" cy="1362075"/>
        </p:xfrm>
        <a:graphic>
          <a:graphicData uri="http://schemas.openxmlformats.org/presentationml/2006/ole">
            <p:oleObj spid="_x0000_s1026" name="Image bitmap" r:id="rId3" imgW="2314286" imgH="1362265" progId="PBrush">
              <p:embed/>
            </p:oleObj>
          </a:graphicData>
        </a:graphic>
      </p:graphicFrame>
      <p:sp>
        <p:nvSpPr>
          <p:cNvPr id="1029" name="Text Box 5"/>
          <p:cNvSpPr txBox="1">
            <a:spLocks noChangeArrowheads="1"/>
          </p:cNvSpPr>
          <p:nvPr/>
        </p:nvSpPr>
        <p:spPr bwMode="auto">
          <a:xfrm>
            <a:off x="0" y="2643182"/>
            <a:ext cx="9144000" cy="3247043"/>
          </a:xfrm>
          <a:prstGeom prst="rect">
            <a:avLst/>
          </a:prstGeom>
          <a:noFill/>
          <a:ln w="9525">
            <a:noFill/>
            <a:miter lim="800000"/>
            <a:headEnd/>
            <a:tailEnd/>
          </a:ln>
        </p:spPr>
        <p:txBody>
          <a:bodyPr wrap="square">
            <a:spAutoFit/>
          </a:bodyPr>
          <a:lstStyle/>
          <a:p>
            <a:pPr>
              <a:spcBef>
                <a:spcPct val="50000"/>
              </a:spcBef>
            </a:pPr>
            <a:r>
              <a:rPr lang="fr-FR" dirty="0"/>
              <a:t> </a:t>
            </a:r>
            <a:r>
              <a:rPr lang="fr-FR" dirty="0" smtClean="0"/>
              <a:t> </a:t>
            </a:r>
          </a:p>
          <a:p>
            <a:pPr>
              <a:spcBef>
                <a:spcPct val="50000"/>
              </a:spcBef>
            </a:pPr>
            <a:r>
              <a:rPr lang="fr-FR" sz="3200" dirty="0" smtClean="0">
                <a:latin typeface="Times New Roman" pitchFamily="18" charset="0"/>
                <a:cs typeface="Times New Roman" pitchFamily="18" charset="0"/>
              </a:rPr>
              <a:t>indispensables </a:t>
            </a:r>
            <a:r>
              <a:rPr lang="fr-FR" sz="3200" dirty="0">
                <a:latin typeface="Times New Roman" pitchFamily="18" charset="0"/>
                <a:cs typeface="Times New Roman" pitchFamily="18" charset="0"/>
              </a:rPr>
              <a:t>: Lys, Met, </a:t>
            </a:r>
            <a:r>
              <a:rPr lang="fr-FR" sz="3200" dirty="0" err="1">
                <a:latin typeface="Times New Roman" pitchFamily="18" charset="0"/>
                <a:cs typeface="Times New Roman" pitchFamily="18" charset="0"/>
              </a:rPr>
              <a:t>Thr</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Phe</a:t>
            </a:r>
            <a:r>
              <a:rPr lang="fr-FR" sz="3200" dirty="0">
                <a:latin typeface="Times New Roman" pitchFamily="18" charset="0"/>
                <a:cs typeface="Times New Roman" pitchFamily="18" charset="0"/>
              </a:rPr>
              <a:t>, Ile, Leu, Val, (</a:t>
            </a:r>
            <a:r>
              <a:rPr lang="fr-FR" sz="3200" dirty="0" err="1">
                <a:latin typeface="Times New Roman" pitchFamily="18" charset="0"/>
                <a:cs typeface="Times New Roman" pitchFamily="18" charset="0"/>
              </a:rPr>
              <a:t>His</a:t>
            </a:r>
            <a:r>
              <a:rPr lang="fr-FR" sz="3200" dirty="0" smtClean="0">
                <a:latin typeface="Times New Roman" pitchFamily="18" charset="0"/>
                <a:cs typeface="Times New Roman" pitchFamily="18" charset="0"/>
              </a:rPr>
              <a:t>)</a:t>
            </a:r>
          </a:p>
          <a:p>
            <a:pPr>
              <a:spcBef>
                <a:spcPct val="50000"/>
              </a:spcBef>
            </a:pPr>
            <a:r>
              <a:rPr lang="fr-FR" sz="3200" dirty="0" smtClean="0">
                <a:latin typeface="Times New Roman" pitchFamily="18" charset="0"/>
                <a:cs typeface="Times New Roman" pitchFamily="18" charset="0"/>
              </a:rPr>
              <a:t>non </a:t>
            </a:r>
            <a:r>
              <a:rPr lang="fr-FR" sz="3200" dirty="0">
                <a:latin typeface="Times New Roman" pitchFamily="18" charset="0"/>
                <a:cs typeface="Times New Roman" pitchFamily="18" charset="0"/>
              </a:rPr>
              <a:t>Indispensable: Glu, </a:t>
            </a:r>
            <a:r>
              <a:rPr lang="fr-FR" sz="3200" dirty="0" err="1">
                <a:latin typeface="Times New Roman" pitchFamily="18" charset="0"/>
                <a:cs typeface="Times New Roman" pitchFamily="18" charset="0"/>
              </a:rPr>
              <a:t>Gly</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Asp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Asn</a:t>
            </a:r>
            <a:r>
              <a:rPr lang="fr-FR" sz="3200" dirty="0">
                <a:latin typeface="Times New Roman" pitchFamily="18" charset="0"/>
                <a:cs typeface="Times New Roman" pitchFamily="18" charset="0"/>
              </a:rPr>
              <a:t>, </a:t>
            </a:r>
            <a:r>
              <a:rPr lang="fr-FR" sz="3200" dirty="0" smtClean="0">
                <a:latin typeface="Times New Roman" pitchFamily="18" charset="0"/>
                <a:cs typeface="Times New Roman" pitchFamily="18" charset="0"/>
              </a:rPr>
              <a:t>, </a:t>
            </a:r>
            <a:r>
              <a:rPr lang="fr-FR" sz="3200" dirty="0" err="1">
                <a:latin typeface="Times New Roman" pitchFamily="18" charset="0"/>
                <a:cs typeface="Times New Roman" pitchFamily="18" charset="0"/>
              </a:rPr>
              <a:t>Ser</a:t>
            </a:r>
            <a:r>
              <a:rPr lang="fr-FR" sz="3200" dirty="0">
                <a:latin typeface="Times New Roman" pitchFamily="18" charset="0"/>
                <a:cs typeface="Times New Roman" pitchFamily="18" charset="0"/>
              </a:rPr>
              <a:t>, Tyr, </a:t>
            </a:r>
            <a:r>
              <a:rPr lang="fr-FR" sz="3200" dirty="0" err="1">
                <a:latin typeface="Times New Roman" pitchFamily="18" charset="0"/>
                <a:cs typeface="Times New Roman" pitchFamily="18" charset="0"/>
              </a:rPr>
              <a:t>Ala</a:t>
            </a:r>
            <a:r>
              <a:rPr lang="fr-FR" sz="3200" dirty="0">
                <a:latin typeface="Times New Roman" pitchFamily="18" charset="0"/>
                <a:cs typeface="Times New Roman" pitchFamily="18" charset="0"/>
              </a:rPr>
              <a:t>, Pro, </a:t>
            </a:r>
            <a:r>
              <a:rPr lang="fr-FR" sz="3200" dirty="0" err="1">
                <a:latin typeface="Times New Roman" pitchFamily="18" charset="0"/>
                <a:cs typeface="Times New Roman" pitchFamily="18" charset="0"/>
              </a:rPr>
              <a:t>Cys</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Arg</a:t>
            </a:r>
            <a:endParaRPr lang="fr-FR" sz="3200" dirty="0">
              <a:latin typeface="Times New Roman" pitchFamily="18" charset="0"/>
              <a:cs typeface="Times New Roman" pitchFamily="18" charset="0"/>
            </a:endParaRPr>
          </a:p>
          <a:p>
            <a:pPr>
              <a:spcBef>
                <a:spcPct val="50000"/>
              </a:spcBef>
            </a:pPr>
            <a:r>
              <a:rPr lang="fr-FR" dirty="0" smtClean="0"/>
              <a:t>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7772400" cy="914400"/>
          </a:xfrm>
        </p:spPr>
        <p:txBody>
          <a:bodyPr/>
          <a:lstStyle/>
          <a:p>
            <a:pPr eaLnBrk="1" hangingPunct="1"/>
            <a:r>
              <a:rPr lang="fr-FR" dirty="0" smtClean="0">
                <a:solidFill>
                  <a:srgbClr val="FF0000"/>
                </a:solidFill>
              </a:rPr>
              <a:t>Utilisation des Acides Amines</a:t>
            </a:r>
          </a:p>
        </p:txBody>
      </p:sp>
      <p:sp>
        <p:nvSpPr>
          <p:cNvPr id="10243" name="Text Box 3"/>
          <p:cNvSpPr txBox="1">
            <a:spLocks noChangeArrowheads="1"/>
          </p:cNvSpPr>
          <p:nvPr/>
        </p:nvSpPr>
        <p:spPr bwMode="auto">
          <a:xfrm>
            <a:off x="304800" y="1371600"/>
            <a:ext cx="8839200" cy="5539978"/>
          </a:xfrm>
          <a:prstGeom prst="rect">
            <a:avLst/>
          </a:prstGeom>
          <a:noFill/>
          <a:ln w="9525">
            <a:noFill/>
            <a:miter lim="800000"/>
            <a:headEnd/>
            <a:tailEnd/>
          </a:ln>
        </p:spPr>
        <p:txBody>
          <a:bodyPr>
            <a:spAutoFit/>
          </a:bodyPr>
          <a:lstStyle/>
          <a:p>
            <a:pPr>
              <a:spcBef>
                <a:spcPct val="50000"/>
              </a:spcBef>
            </a:pPr>
            <a:r>
              <a:rPr lang="fr-FR" sz="2800" dirty="0">
                <a:latin typeface="Times New Roman" pitchFamily="18" charset="0"/>
                <a:cs typeface="Times New Roman" pitchFamily="18" charset="0"/>
              </a:rPr>
              <a:t>Alimentation Humaine : </a:t>
            </a:r>
            <a:r>
              <a:rPr lang="fr-FR" sz="2800" dirty="0" smtClean="0">
                <a:latin typeface="Times New Roman" pitchFamily="18" charset="0"/>
                <a:cs typeface="Times New Roman" pitchFamily="18" charset="0"/>
              </a:rPr>
              <a:t>LYS. Glu </a:t>
            </a:r>
            <a:r>
              <a:rPr lang="fr-FR" sz="2800" dirty="0">
                <a:latin typeface="Times New Roman" pitchFamily="18" charset="0"/>
                <a:cs typeface="Times New Roman" pitchFamily="18" charset="0"/>
              </a:rPr>
              <a:t>(MSG), </a:t>
            </a:r>
            <a:r>
              <a:rPr lang="fr-FR" sz="2800" dirty="0" err="1">
                <a:latin typeface="Times New Roman" pitchFamily="18" charset="0"/>
                <a:cs typeface="Times New Roman" pitchFamily="18" charset="0"/>
              </a:rPr>
              <a:t>Asp</a:t>
            </a:r>
            <a:r>
              <a:rPr lang="fr-FR" sz="2800" dirty="0">
                <a:latin typeface="Times New Roman" pitchFamily="18" charset="0"/>
                <a:cs typeface="Times New Roman" pitchFamily="18" charset="0"/>
              </a:rPr>
              <a:t> et </a:t>
            </a:r>
            <a:r>
              <a:rPr lang="fr-FR" sz="2800" dirty="0" err="1">
                <a:latin typeface="Times New Roman" pitchFamily="18" charset="0"/>
                <a:cs typeface="Times New Roman" pitchFamily="18" charset="0"/>
              </a:rPr>
              <a:t>Phe</a:t>
            </a:r>
            <a:r>
              <a:rPr lang="fr-FR" sz="2800" dirty="0">
                <a:latin typeface="Times New Roman" pitchFamily="18" charset="0"/>
                <a:cs typeface="Times New Roman" pitchFamily="18" charset="0"/>
              </a:rPr>
              <a:t> (précurseur Aspartame)</a:t>
            </a:r>
          </a:p>
          <a:p>
            <a:pPr>
              <a:spcBef>
                <a:spcPct val="50000"/>
              </a:spcBef>
            </a:pPr>
            <a:r>
              <a:rPr lang="fr-FR" sz="2800" dirty="0">
                <a:latin typeface="Times New Roman" pitchFamily="18" charset="0"/>
                <a:cs typeface="Times New Roman" pitchFamily="18" charset="0"/>
              </a:rPr>
              <a:t>Alimentation Animale : DL Met, Lys, </a:t>
            </a:r>
            <a:r>
              <a:rPr lang="fr-FR" sz="2800" dirty="0" err="1">
                <a:latin typeface="Times New Roman" pitchFamily="18" charset="0"/>
                <a:cs typeface="Times New Roman" pitchFamily="18" charset="0"/>
              </a:rPr>
              <a:t>Thr</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Trp</a:t>
            </a:r>
            <a:endParaRPr lang="fr-FR" sz="2800" dirty="0">
              <a:latin typeface="Times New Roman" pitchFamily="18" charset="0"/>
              <a:cs typeface="Times New Roman" pitchFamily="18" charset="0"/>
            </a:endParaRPr>
          </a:p>
          <a:p>
            <a:pPr>
              <a:spcBef>
                <a:spcPct val="50000"/>
              </a:spcBef>
            </a:pPr>
            <a:r>
              <a:rPr lang="fr-FR" sz="2800" dirty="0">
                <a:latin typeface="Times New Roman" pitchFamily="18" charset="0"/>
                <a:cs typeface="Times New Roman" pitchFamily="18" charset="0"/>
              </a:rPr>
              <a:t>Agriculture : </a:t>
            </a:r>
            <a:r>
              <a:rPr lang="fr-FR" sz="2800" dirty="0" err="1">
                <a:latin typeface="Times New Roman" pitchFamily="18" charset="0"/>
                <a:cs typeface="Times New Roman" pitchFamily="18" charset="0"/>
              </a:rPr>
              <a:t>Gly</a:t>
            </a:r>
            <a:r>
              <a:rPr lang="fr-FR" sz="2800" dirty="0">
                <a:latin typeface="Times New Roman" pitchFamily="18" charset="0"/>
                <a:cs typeface="Times New Roman" pitchFamily="18" charset="0"/>
              </a:rPr>
              <a:t> (précurseur </a:t>
            </a:r>
            <a:r>
              <a:rPr lang="fr-FR" sz="2800" dirty="0" err="1">
                <a:latin typeface="Times New Roman" pitchFamily="18" charset="0"/>
                <a:cs typeface="Times New Roman" pitchFamily="18" charset="0"/>
              </a:rPr>
              <a:t>glyfosate</a:t>
            </a:r>
            <a:r>
              <a:rPr lang="fr-FR" sz="2800" dirty="0">
                <a:latin typeface="Times New Roman" pitchFamily="18" charset="0"/>
                <a:cs typeface="Times New Roman" pitchFamily="18" charset="0"/>
              </a:rPr>
              <a:t> et </a:t>
            </a:r>
            <a:r>
              <a:rPr lang="fr-FR" sz="2800" dirty="0" err="1">
                <a:latin typeface="Times New Roman" pitchFamily="18" charset="0"/>
                <a:cs typeface="Times New Roman" pitchFamily="18" charset="0"/>
              </a:rPr>
              <a:t>glyphosinate</a:t>
            </a:r>
            <a:r>
              <a:rPr lang="fr-FR" sz="2800" dirty="0">
                <a:latin typeface="Times New Roman" pitchFamily="18" charset="0"/>
                <a:cs typeface="Times New Roman" pitchFamily="18" charset="0"/>
              </a:rPr>
              <a:t>)</a:t>
            </a:r>
          </a:p>
          <a:p>
            <a:pPr>
              <a:spcBef>
                <a:spcPct val="50000"/>
              </a:spcBef>
            </a:pPr>
            <a:r>
              <a:rPr lang="fr-FR" sz="2800" dirty="0">
                <a:latin typeface="Times New Roman" pitchFamily="18" charset="0"/>
                <a:cs typeface="Times New Roman" pitchFamily="18" charset="0"/>
              </a:rPr>
              <a:t>Pharmacie : Glu (sels), </a:t>
            </a:r>
            <a:r>
              <a:rPr lang="fr-FR" sz="2800" dirty="0" err="1">
                <a:latin typeface="Times New Roman" pitchFamily="18" charset="0"/>
                <a:cs typeface="Times New Roman" pitchFamily="18" charset="0"/>
              </a:rPr>
              <a:t>Asp</a:t>
            </a:r>
            <a:r>
              <a:rPr lang="fr-FR" sz="2800" dirty="0">
                <a:latin typeface="Times New Roman" pitchFamily="18" charset="0"/>
                <a:cs typeface="Times New Roman" pitchFamily="18" charset="0"/>
              </a:rPr>
              <a:t> (sels), </a:t>
            </a:r>
            <a:r>
              <a:rPr lang="fr-FR" sz="2800" dirty="0" err="1">
                <a:latin typeface="Times New Roman" pitchFamily="18" charset="0"/>
                <a:cs typeface="Times New Roman" pitchFamily="18" charset="0"/>
              </a:rPr>
              <a:t>Arg</a:t>
            </a:r>
            <a:r>
              <a:rPr lang="fr-FR" sz="2800" dirty="0">
                <a:latin typeface="Times New Roman" pitchFamily="18" charset="0"/>
                <a:cs typeface="Times New Roman" pitchFamily="18" charset="0"/>
              </a:rPr>
              <a:t> (sels), L DOPA (</a:t>
            </a:r>
            <a:r>
              <a:rPr lang="fr-FR" sz="2800" dirty="0" err="1">
                <a:latin typeface="Times New Roman" pitchFamily="18" charset="0"/>
                <a:cs typeface="Times New Roman" pitchFamily="18" charset="0"/>
              </a:rPr>
              <a:t>dihydroxyphenylalanine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Acétyl-cystéine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Gln</a:t>
            </a:r>
            <a:endParaRPr lang="fr-FR" sz="2800" dirty="0">
              <a:latin typeface="Times New Roman" pitchFamily="18" charset="0"/>
              <a:cs typeface="Times New Roman" pitchFamily="18" charset="0"/>
            </a:endParaRPr>
          </a:p>
          <a:p>
            <a:pPr>
              <a:spcBef>
                <a:spcPct val="50000"/>
              </a:spcBef>
            </a:pPr>
            <a:r>
              <a:rPr lang="fr-FR" sz="2800" dirty="0">
                <a:latin typeface="Times New Roman" pitchFamily="18" charset="0"/>
                <a:cs typeface="Times New Roman" pitchFamily="18" charset="0"/>
              </a:rPr>
              <a:t>Alimentation parentérale : 17 AA </a:t>
            </a:r>
          </a:p>
          <a:p>
            <a:pPr>
              <a:spcBef>
                <a:spcPct val="50000"/>
              </a:spcBef>
            </a:pPr>
            <a:r>
              <a:rPr lang="fr-FR" sz="2800" dirty="0">
                <a:latin typeface="Times New Roman" pitchFamily="18" charset="0"/>
                <a:cs typeface="Times New Roman" pitchFamily="18" charset="0"/>
              </a:rPr>
              <a:t>Cosmétologie : </a:t>
            </a:r>
            <a:r>
              <a:rPr lang="fr-FR" sz="2800" dirty="0" err="1">
                <a:latin typeface="Times New Roman" pitchFamily="18" charset="0"/>
                <a:cs typeface="Times New Roman" pitchFamily="18" charset="0"/>
              </a:rPr>
              <a:t>Cys</a:t>
            </a:r>
            <a:r>
              <a:rPr lang="fr-FR" sz="2800" dirty="0">
                <a:latin typeface="Times New Roman" pitchFamily="18" charset="0"/>
                <a:cs typeface="Times New Roman" pitchFamily="18" charset="0"/>
              </a:rPr>
              <a:t>, Tyr, </a:t>
            </a:r>
            <a:r>
              <a:rPr lang="fr-FR" sz="2800" dirty="0" err="1">
                <a:latin typeface="Times New Roman" pitchFamily="18" charset="0"/>
                <a:cs typeface="Times New Roman" pitchFamily="18" charset="0"/>
              </a:rPr>
              <a:t>Hydroxyproline</a:t>
            </a:r>
            <a:endParaRPr lang="fr-FR" sz="2800" dirty="0">
              <a:latin typeface="Times New Roman" pitchFamily="18" charset="0"/>
              <a:cs typeface="Times New Roman" pitchFamily="18" charset="0"/>
            </a:endParaRPr>
          </a:p>
          <a:p>
            <a:pPr>
              <a:spcBef>
                <a:spcPct val="50000"/>
              </a:spcBef>
            </a:pPr>
            <a:r>
              <a:rPr lang="fr-FR" sz="2000" dirty="0" smtClean="0"/>
              <a:t> </a:t>
            </a:r>
            <a:endParaRPr lang="fr-FR" sz="2000" dirty="0"/>
          </a:p>
          <a:p>
            <a:pPr>
              <a:spcBef>
                <a:spcPct val="50000"/>
              </a:spcBef>
            </a:pPr>
            <a:r>
              <a:rPr lang="fr-FR" sz="2000" dirty="0"/>
              <a:t>	</a:t>
            </a:r>
            <a:r>
              <a:rPr lang="fr-FR" sz="2000" dirty="0" smtClean="0"/>
              <a:t> </a:t>
            </a:r>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Toshiba\Pictures\img062.jpg"/>
          <p:cNvPicPr>
            <a:picLocks noGrp="1" noChangeAspect="1" noChangeArrowheads="1"/>
          </p:cNvPicPr>
          <p:nvPr>
            <p:ph idx="1"/>
          </p:nvPr>
        </p:nvPicPr>
        <p:blipFill>
          <a:blip r:embed="rId2" cstate="print"/>
          <a:srcRect/>
          <a:stretch>
            <a:fillRect/>
          </a:stretch>
        </p:blipFill>
        <p:spPr bwMode="auto">
          <a:xfrm>
            <a:off x="1610868" y="1496886"/>
            <a:ext cx="5922264" cy="3718064"/>
          </a:xfrm>
          <a:prstGeom prst="rect">
            <a:avLst/>
          </a:prstGeom>
          <a:noFill/>
        </p:spPr>
      </p:pic>
      <p:sp>
        <p:nvSpPr>
          <p:cNvPr id="3" name="ZoneTexte 2"/>
          <p:cNvSpPr txBox="1"/>
          <p:nvPr/>
        </p:nvSpPr>
        <p:spPr>
          <a:xfrm>
            <a:off x="2143108" y="357166"/>
            <a:ext cx="5143536" cy="1200329"/>
          </a:xfrm>
          <a:prstGeom prst="rect">
            <a:avLst/>
          </a:prstGeom>
          <a:noFill/>
        </p:spPr>
        <p:txBody>
          <a:bodyPr wrap="square" rtlCol="0">
            <a:spAutoFit/>
          </a:bodyPr>
          <a:lstStyle/>
          <a:p>
            <a:r>
              <a:rPr lang="fr-FR" sz="2400" dirty="0" smtClean="0">
                <a:solidFill>
                  <a:srgbClr val="FF0000"/>
                </a:solidFill>
                <a:latin typeface="Times New Roman" pitchFamily="18" charset="0"/>
                <a:cs typeface="Times New Roman" pitchFamily="18" charset="0"/>
              </a:rPr>
              <a:t>           BACTERIES OU LEVURES</a:t>
            </a:r>
          </a:p>
          <a:p>
            <a:r>
              <a:rPr lang="fr-FR" sz="2400" dirty="0" smtClean="0">
                <a:solidFill>
                  <a:srgbClr val="FF0000"/>
                </a:solidFill>
                <a:latin typeface="Times New Roman" pitchFamily="18" charset="0"/>
                <a:cs typeface="Times New Roman" pitchFamily="18" charset="0"/>
              </a:rPr>
              <a:t>Comme protéines d’organismes unicellulaires</a:t>
            </a:r>
            <a:endParaRPr lang="fr-FR"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762000"/>
          </a:xfrm>
        </p:spPr>
        <p:txBody>
          <a:bodyPr/>
          <a:lstStyle/>
          <a:p>
            <a:pPr eaLnBrk="1" hangingPunct="1"/>
            <a:r>
              <a:rPr lang="fr-FR" sz="3200" b="1" dirty="0" smtClean="0">
                <a:solidFill>
                  <a:srgbClr val="FF0000"/>
                </a:solidFill>
              </a:rPr>
              <a:t>ACIDE GLUTAMIQUE (GLUTAMATE</a:t>
            </a:r>
            <a:r>
              <a:rPr lang="fr-FR" sz="4000" b="1" dirty="0" smtClean="0"/>
              <a:t>)</a:t>
            </a:r>
          </a:p>
        </p:txBody>
      </p:sp>
      <p:sp>
        <p:nvSpPr>
          <p:cNvPr id="11267" name="Text Box 3"/>
          <p:cNvSpPr txBox="1">
            <a:spLocks noChangeArrowheads="1"/>
          </p:cNvSpPr>
          <p:nvPr/>
        </p:nvSpPr>
        <p:spPr bwMode="auto">
          <a:xfrm>
            <a:off x="762000" y="739775"/>
            <a:ext cx="7848600" cy="4893647"/>
          </a:xfrm>
          <a:prstGeom prst="rect">
            <a:avLst/>
          </a:prstGeom>
          <a:noFill/>
          <a:ln w="9525">
            <a:noFill/>
            <a:miter lim="800000"/>
            <a:headEnd/>
            <a:tailEnd/>
          </a:ln>
        </p:spPr>
        <p:txBody>
          <a:bodyPr>
            <a:spAutoFit/>
          </a:bodyPr>
          <a:lstStyle/>
          <a:p>
            <a:pPr>
              <a:spcBef>
                <a:spcPct val="50000"/>
              </a:spcBef>
            </a:pPr>
            <a:r>
              <a:rPr lang="fr-FR" sz="2400" b="1" dirty="0">
                <a:latin typeface="Times New Roman" pitchFamily="18" charset="0"/>
                <a:cs typeface="Times New Roman" pitchFamily="18" charset="0"/>
              </a:rPr>
              <a:t>Utilisation</a:t>
            </a:r>
          </a:p>
          <a:p>
            <a:pPr>
              <a:spcBef>
                <a:spcPct val="50000"/>
              </a:spcBef>
            </a:pPr>
            <a:r>
              <a:rPr lang="fr-FR" sz="2400" dirty="0" smtClean="0">
                <a:latin typeface="Times New Roman" pitchFamily="18" charset="0"/>
                <a:cs typeface="Times New Roman" pitchFamily="18" charset="0"/>
              </a:rPr>
              <a:t>Alimentation </a:t>
            </a:r>
            <a:r>
              <a:rPr lang="fr-FR" sz="2400" dirty="0">
                <a:latin typeface="Times New Roman" pitchFamily="18" charset="0"/>
                <a:cs typeface="Times New Roman" pitchFamily="18" charset="0"/>
              </a:rPr>
              <a:t>Humaine</a:t>
            </a:r>
          </a:p>
          <a:p>
            <a:pPr>
              <a:spcBef>
                <a:spcPct val="50000"/>
              </a:spcBef>
            </a:pPr>
            <a:r>
              <a:rPr lang="fr-FR" sz="2400" dirty="0" smtClean="0">
                <a:latin typeface="Times New Roman" pitchFamily="18" charset="0"/>
                <a:cs typeface="Times New Roman" pitchFamily="18" charset="0"/>
              </a:rPr>
              <a:t>AA </a:t>
            </a:r>
            <a:r>
              <a:rPr lang="fr-FR" sz="2400" dirty="0">
                <a:latin typeface="Times New Roman" pitchFamily="18" charset="0"/>
                <a:cs typeface="Times New Roman" pitchFamily="18" charset="0"/>
              </a:rPr>
              <a:t>non essentiel</a:t>
            </a:r>
          </a:p>
          <a:p>
            <a:pPr>
              <a:spcBef>
                <a:spcPct val="50000"/>
              </a:spcBef>
            </a:pPr>
            <a:r>
              <a:rPr lang="fr-FR" sz="2400" dirty="0" smtClean="0">
                <a:latin typeface="Times New Roman" pitchFamily="18" charset="0"/>
                <a:cs typeface="Times New Roman" pitchFamily="18" charset="0"/>
              </a:rPr>
              <a:t>Goût </a:t>
            </a:r>
            <a:r>
              <a:rPr lang="fr-FR" sz="2400" dirty="0">
                <a:latin typeface="Times New Roman" pitchFamily="18" charset="0"/>
                <a:cs typeface="Times New Roman" pitchFamily="18" charset="0"/>
              </a:rPr>
              <a:t>fondamental : </a:t>
            </a:r>
            <a:r>
              <a:rPr lang="fr-FR" sz="2400"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a:p>
            <a:pPr>
              <a:spcBef>
                <a:spcPct val="50000"/>
              </a:spcBef>
            </a:pPr>
            <a:r>
              <a:rPr lang="fr-FR" sz="2400" b="1" dirty="0" smtClean="0">
                <a:latin typeface="Times New Roman" pitchFamily="18" charset="0"/>
                <a:cs typeface="Times New Roman" pitchFamily="18" charset="0"/>
              </a:rPr>
              <a:t>Production</a:t>
            </a:r>
            <a:endParaRPr lang="fr-FR" sz="2400" b="1" dirty="0">
              <a:latin typeface="Times New Roman" pitchFamily="18" charset="0"/>
              <a:cs typeface="Times New Roman" pitchFamily="18" charset="0"/>
            </a:endParaRPr>
          </a:p>
          <a:p>
            <a:pPr>
              <a:spcBef>
                <a:spcPct val="50000"/>
              </a:spcBef>
            </a:pPr>
            <a:r>
              <a:rPr lang="fr-FR" sz="2400" dirty="0" smtClean="0">
                <a:latin typeface="Times New Roman" pitchFamily="18" charset="0"/>
                <a:cs typeface="Times New Roman" pitchFamily="18" charset="0"/>
              </a:rPr>
              <a:t>extraction </a:t>
            </a:r>
            <a:r>
              <a:rPr lang="fr-FR" sz="2400" dirty="0">
                <a:latin typeface="Times New Roman" pitchFamily="18" charset="0"/>
                <a:cs typeface="Times New Roman" pitchFamily="18" charset="0"/>
              </a:rPr>
              <a:t>du gluten de blé (début 20ème </a:t>
            </a:r>
            <a:r>
              <a:rPr lang="fr-FR" sz="2400" dirty="0" smtClean="0">
                <a:latin typeface="Times New Roman" pitchFamily="18" charset="0"/>
                <a:cs typeface="Times New Roman" pitchFamily="18" charset="0"/>
              </a:rPr>
              <a:t>siècle)</a:t>
            </a:r>
          </a:p>
          <a:p>
            <a:pPr>
              <a:spcBef>
                <a:spcPct val="50000"/>
              </a:spcBef>
            </a:pPr>
            <a:r>
              <a:rPr lang="fr-FR" sz="2400" dirty="0" smtClean="0">
                <a:latin typeface="Times New Roman" pitchFamily="18" charset="0"/>
                <a:cs typeface="Times New Roman" pitchFamily="18" charset="0"/>
              </a:rPr>
              <a:t>extraction </a:t>
            </a:r>
            <a:r>
              <a:rPr lang="fr-FR" sz="2400" dirty="0">
                <a:latin typeface="Times New Roman" pitchFamily="18" charset="0"/>
                <a:cs typeface="Times New Roman" pitchFamily="18" charset="0"/>
              </a:rPr>
              <a:t>de mélasse de betterave (mi 20ème siècle)</a:t>
            </a:r>
          </a:p>
          <a:p>
            <a:pPr>
              <a:spcBef>
                <a:spcPct val="50000"/>
              </a:spcBef>
            </a:pPr>
            <a:r>
              <a:rPr lang="fr-FR" sz="2400" dirty="0" smtClean="0">
                <a:latin typeface="Times New Roman" pitchFamily="18" charset="0"/>
                <a:cs typeface="Times New Roman" pitchFamily="18" charset="0"/>
              </a:rPr>
              <a:t>fermentation </a:t>
            </a:r>
            <a:r>
              <a:rPr lang="fr-FR" sz="2400" dirty="0">
                <a:latin typeface="Times New Roman" pitchFamily="18" charset="0"/>
                <a:cs typeface="Times New Roman" pitchFamily="18" charset="0"/>
              </a:rPr>
              <a:t>(1960</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a:spcBef>
                <a:spcPct val="50000"/>
              </a:spcBef>
            </a:pPr>
            <a:r>
              <a:rPr lang="fr-FR" sz="2400" dirty="0">
                <a:latin typeface="Times New Roman" pitchFamily="18" charset="0"/>
                <a:cs typeface="Times New Roman" pitchFamily="18" charset="0"/>
              </a:rPr>
              <a:t>	</a:t>
            </a:r>
          </a:p>
        </p:txBody>
      </p:sp>
      <p:pic>
        <p:nvPicPr>
          <p:cNvPr id="4" name="Image 3" descr="1200px-D-Glutamine.svg.png"/>
          <p:cNvPicPr/>
          <p:nvPr/>
        </p:nvPicPr>
        <p:blipFill>
          <a:blip r:embed="rId2" cstate="print"/>
          <a:stretch>
            <a:fillRect/>
          </a:stretch>
        </p:blipFill>
        <p:spPr>
          <a:xfrm>
            <a:off x="5715008" y="1214422"/>
            <a:ext cx="2733675" cy="13620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i="1" dirty="0" smtClean="0">
                <a:latin typeface="Times New Roman" pitchFamily="18" charset="0"/>
                <a:cs typeface="Times New Roman" pitchFamily="18" charset="0"/>
              </a:rPr>
              <a:t>Souche productrice : </a:t>
            </a:r>
            <a:r>
              <a:rPr lang="fr-FR" sz="3600" i="1" dirty="0" err="1" smtClean="0">
                <a:solidFill>
                  <a:srgbClr val="FF0000"/>
                </a:solidFill>
                <a:latin typeface="Times New Roman" pitchFamily="18" charset="0"/>
                <a:cs typeface="Times New Roman" pitchFamily="18" charset="0"/>
              </a:rPr>
              <a:t>Corynebacterium</a:t>
            </a:r>
            <a:r>
              <a:rPr lang="fr-FR" sz="3600" i="1" dirty="0" smtClean="0">
                <a:solidFill>
                  <a:srgbClr val="FF0000"/>
                </a:solidFill>
                <a:latin typeface="Times New Roman" pitchFamily="18" charset="0"/>
                <a:cs typeface="Times New Roman" pitchFamily="18" charset="0"/>
              </a:rPr>
              <a:t> </a:t>
            </a:r>
            <a:r>
              <a:rPr lang="fr-FR" sz="3600" i="1" dirty="0" err="1" smtClean="0">
                <a:solidFill>
                  <a:srgbClr val="FF0000"/>
                </a:solidFill>
                <a:latin typeface="Times New Roman" pitchFamily="18" charset="0"/>
                <a:cs typeface="Times New Roman" pitchFamily="18" charset="0"/>
              </a:rPr>
              <a:t>glutamicum</a:t>
            </a:r>
            <a:endParaRPr lang="fr-FR" sz="3600" i="1" dirty="0">
              <a:solidFill>
                <a:srgbClr val="FF0000"/>
              </a:solidFill>
              <a:latin typeface="Times New Roman" pitchFamily="18" charset="0"/>
              <a:cs typeface="Times New Roman" pitchFamily="18" charset="0"/>
            </a:endParaRPr>
          </a:p>
        </p:txBody>
      </p:sp>
      <p:sp>
        <p:nvSpPr>
          <p:cNvPr id="41990" name="Rectangle 6"/>
          <p:cNvSpPr>
            <a:spLocks noChangeArrowheads="1"/>
          </p:cNvSpPr>
          <p:nvPr/>
        </p:nvSpPr>
        <p:spPr bwMode="auto">
          <a:xfrm>
            <a:off x="0" y="0"/>
            <a:ext cx="231154"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2" name="Rectangle 8"/>
          <p:cNvSpPr>
            <a:spLocks noChangeArrowheads="1"/>
          </p:cNvSpPr>
          <p:nvPr/>
        </p:nvSpPr>
        <p:spPr bwMode="auto">
          <a:xfrm>
            <a:off x="0" y="928670"/>
            <a:ext cx="878684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sng"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sng" strike="noStrike" cap="none" normalizeH="0" baseline="0" dirty="0" smtClean="0">
              <a:ln>
                <a:noFill/>
              </a:ln>
              <a:solidFill>
                <a:schemeClr val="tx1"/>
              </a:solidFill>
              <a:effectLst/>
              <a:latin typeface="Calibri" pitchFamily="34" charset="0"/>
              <a:ea typeface="Calibri" pitchFamily="34" charset="0"/>
              <a:cs typeface="Arial" pitchFamily="34" charset="0"/>
            </a:endParaRPr>
          </a:p>
          <a:p>
            <a:endParaRPr lang="fr-FR" sz="2800" b="1" u="sng" dirty="0" smtClean="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Règne:  </a:t>
            </a:r>
            <a:r>
              <a:rPr lang="fr-FR" sz="2800" dirty="0" err="1" smtClean="0">
                <a:latin typeface="Times New Roman" pitchFamily="18" charset="0"/>
                <a:cs typeface="Times New Roman" pitchFamily="18" charset="0"/>
              </a:rPr>
              <a:t>Bacteria</a:t>
            </a:r>
            <a:endParaRPr lang="fr-FR" sz="2800" dirty="0" smtClean="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Classe :   </a:t>
            </a:r>
            <a:r>
              <a:rPr lang="fr-FR" sz="2800" dirty="0" err="1" smtClean="0">
                <a:latin typeface="Times New Roman" pitchFamily="18" charset="0"/>
                <a:cs typeface="Times New Roman" pitchFamily="18" charset="0"/>
              </a:rPr>
              <a:t>Actinobacteria</a:t>
            </a:r>
            <a:endParaRPr lang="fr-FR" sz="2800" dirty="0" smtClean="0">
              <a:latin typeface="Times New Roman" pitchFamily="18" charset="0"/>
              <a:cs typeface="Times New Roman" pitchFamily="18" charset="0"/>
            </a:endParaRPr>
          </a:p>
          <a:p>
            <a:r>
              <a:rPr kumimoji="0" lang="fr-F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Sous-classe :</a:t>
            </a:r>
            <a:r>
              <a:rPr kumimoji="0" lang="fr-FR" sz="28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Actinobacteridae</a:t>
            </a:r>
            <a:endParaRPr lang="fr-FR" sz="2800" dirty="0" smtClean="0">
              <a:latin typeface="Times New Roman" pitchFamily="18" charset="0"/>
              <a:ea typeface="Calibri" pitchFamily="34" charset="0"/>
              <a:cs typeface="Times New Roman" pitchFamily="18" charset="0"/>
            </a:endParaRPr>
          </a:p>
          <a:p>
            <a:r>
              <a:rPr kumimoji="0" lang="fr-F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Ordre :  </a:t>
            </a:r>
            <a:r>
              <a:rPr kumimoji="0" lang="fr-FR" sz="28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Actinomycetales</a:t>
            </a:r>
            <a:endParaRPr lang="fr-FR" sz="2800" dirty="0" smtClean="0">
              <a:latin typeface="Times New Roman" pitchFamily="18" charset="0"/>
              <a:ea typeface="Calibri" pitchFamily="34" charset="0"/>
              <a:cs typeface="Times New Roman" pitchFamily="18" charset="0"/>
            </a:endParaRPr>
          </a:p>
          <a:p>
            <a:r>
              <a:rPr kumimoji="0" lang="fr-F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Famille :  </a:t>
            </a:r>
            <a:r>
              <a:rPr kumimoji="0" lang="fr-FR" sz="28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Corynebacteriaceae</a:t>
            </a:r>
            <a:endParaRPr lang="fr-FR" sz="2800" dirty="0" smtClean="0">
              <a:latin typeface="Times New Roman" pitchFamily="18" charset="0"/>
              <a:ea typeface="Calibri" pitchFamily="34" charset="0"/>
              <a:cs typeface="Times New Roman" pitchFamily="18" charset="0"/>
            </a:endParaRPr>
          </a:p>
          <a:p>
            <a:r>
              <a:rPr kumimoji="0" lang="fr-F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Genre :  </a:t>
            </a:r>
            <a:r>
              <a:rPr kumimoji="0" lang="fr-FR" sz="28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Corynebacterium</a:t>
            </a:r>
            <a:endParaRPr kumimoji="0" lang="fr-FR" sz="28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Espèce:</a:t>
            </a:r>
            <a:r>
              <a:rPr kumimoji="0" lang="fr-FR"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Corynebacterium</a:t>
            </a:r>
            <a:r>
              <a:rPr kumimoji="0" lang="fr-FR"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glutamicum</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 name="Image 10" descr="290px-Corynebacterium_diphtheriae_Gram_stain.jpg"/>
          <p:cNvPicPr/>
          <p:nvPr/>
        </p:nvPicPr>
        <p:blipFill>
          <a:blip r:embed="rId2"/>
          <a:stretch>
            <a:fillRect/>
          </a:stretch>
        </p:blipFill>
        <p:spPr>
          <a:xfrm>
            <a:off x="6286512" y="2143116"/>
            <a:ext cx="2284095" cy="17049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474344"/>
            <a:ext cx="8715404" cy="5816977"/>
          </a:xfrm>
          <a:prstGeom prst="rect">
            <a:avLst/>
          </a:prstGeom>
        </p:spPr>
        <p:txBody>
          <a:bodyPr wrap="square">
            <a:spAutoFit/>
          </a:bodyPr>
          <a:lstStyle/>
          <a:p>
            <a:pPr>
              <a:buNone/>
            </a:pPr>
            <a:endParaRPr lang="fr-FR" dirty="0" smtClean="0">
              <a:latin typeface="Arial Rounded MT Bold" pitchFamily="34" charset="0"/>
            </a:endParaRPr>
          </a:p>
          <a:p>
            <a:pPr>
              <a:buNone/>
            </a:pPr>
            <a:endParaRPr lang="fr-FR" dirty="0" smtClean="0">
              <a:latin typeface="Arial Rounded MT Bold" pitchFamily="34" charset="0"/>
            </a:endParaRPr>
          </a:p>
          <a:p>
            <a:pPr>
              <a:buNone/>
            </a:pPr>
            <a:r>
              <a:rPr lang="fr-FR" sz="2800" dirty="0" smtClean="0">
                <a:latin typeface="Times New Roman" pitchFamily="18" charset="0"/>
                <a:cs typeface="Times New Roman" pitchFamily="18" charset="0"/>
              </a:rPr>
              <a:t>Actuellement, il y a environ 50 espèces validées de </a:t>
            </a:r>
            <a:r>
              <a:rPr lang="fr-FR" sz="2800" i="1" dirty="0" err="1" smtClean="0">
                <a:latin typeface="Times New Roman" pitchFamily="18" charset="0"/>
                <a:cs typeface="Times New Roman" pitchFamily="18" charset="0"/>
              </a:rPr>
              <a:t>Corynebacterium</a:t>
            </a:r>
            <a:r>
              <a:rPr lang="fr-FR" sz="2800" dirty="0" smtClean="0">
                <a:latin typeface="Times New Roman" pitchFamily="18" charset="0"/>
                <a:cs typeface="Times New Roman" pitchFamily="18" charset="0"/>
              </a:rPr>
              <a:t> et certaines  présentent un intérêt industriel dont </a:t>
            </a:r>
            <a:r>
              <a:rPr lang="fr-FR" sz="2800" i="1" dirty="0" err="1" smtClean="0">
                <a:latin typeface="Times New Roman" pitchFamily="18" charset="0"/>
                <a:cs typeface="Times New Roman" pitchFamily="18" charset="0"/>
              </a:rPr>
              <a:t>C.glutamicum</a:t>
            </a:r>
            <a:r>
              <a:rPr lang="fr-FR" sz="2800" u="sng"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a:t>
            </a:r>
            <a:endParaRPr lang="fr-FR" sz="2800" u="sng" dirty="0" smtClean="0">
              <a:latin typeface="Times New Roman" pitchFamily="18" charset="0"/>
              <a:cs typeface="Times New Roman" pitchFamily="18" charset="0"/>
            </a:endParaRPr>
          </a:p>
          <a:p>
            <a:pPr>
              <a:buNone/>
            </a:pPr>
            <a:r>
              <a:rPr lang="fr-FR" sz="2800" dirty="0" smtClean="0">
                <a:latin typeface="Times New Roman" pitchFamily="18" charset="0"/>
                <a:cs typeface="Times New Roman" pitchFamily="18" charset="0"/>
              </a:rPr>
              <a:t>     </a:t>
            </a:r>
            <a:r>
              <a:rPr lang="fr-FR" sz="2800" i="1" dirty="0" err="1" smtClean="0">
                <a:latin typeface="Times New Roman" pitchFamily="18" charset="0"/>
                <a:cs typeface="Times New Roman" pitchFamily="18" charset="0"/>
              </a:rPr>
              <a:t>C.glutamicum</a:t>
            </a:r>
            <a:r>
              <a:rPr lang="fr-FR" sz="2800" dirty="0" smtClean="0">
                <a:latin typeface="Times New Roman" pitchFamily="18" charset="0"/>
                <a:cs typeface="Times New Roman" pitchFamily="18" charset="0"/>
              </a:rPr>
              <a:t> est une bactérie du sol aérobie facultative, mésophile, non pathogène, des bacilles à Gram positif, non </a:t>
            </a:r>
            <a:r>
              <a:rPr lang="fr-FR" sz="2800" dirty="0" err="1" smtClean="0">
                <a:latin typeface="Times New Roman" pitchFamily="18" charset="0"/>
                <a:cs typeface="Times New Roman" pitchFamily="18" charset="0"/>
              </a:rPr>
              <a:t>sporulante</a:t>
            </a:r>
            <a:r>
              <a:rPr lang="fr-FR" sz="2800" dirty="0" smtClean="0">
                <a:latin typeface="Times New Roman" pitchFamily="18" charset="0"/>
                <a:cs typeface="Times New Roman" pitchFamily="18" charset="0"/>
              </a:rPr>
              <a:t>  immobiles et auxotrophes pour la biotine  et sont caractérisés par un ADN génomique riche en guanine  et en cytosine (G+C% est compris entre 53 et 58 )  ).</a:t>
            </a:r>
          </a:p>
          <a:p>
            <a:pPr>
              <a:buNone/>
            </a:pPr>
            <a:r>
              <a:rPr lang="fr-FR" sz="2800" dirty="0" smtClean="0">
                <a:latin typeface="Times New Roman" pitchFamily="18" charset="0"/>
                <a:cs typeface="Times New Roman" pitchFamily="18" charset="0"/>
              </a:rPr>
              <a:t>Cette bactérie est utilisé industriellement pour la production à grande échelle des acides aminés, en particulier l’acide glutamique et la lysine  ).sa  température maximale de croissance est de 35 °C.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Enveloppe particulière de </a:t>
            </a:r>
            <a:r>
              <a:rPr lang="fr-FR" sz="3200" dirty="0" err="1" smtClean="0">
                <a:solidFill>
                  <a:srgbClr val="FF0000"/>
                </a:solidFill>
              </a:rPr>
              <a:t>Corynebacterium</a:t>
            </a:r>
            <a:r>
              <a:rPr lang="fr-FR" sz="3200" dirty="0" smtClean="0">
                <a:solidFill>
                  <a:srgbClr val="FF0000"/>
                </a:solidFill>
              </a:rPr>
              <a:t/>
            </a:r>
            <a:br>
              <a:rPr lang="fr-FR" sz="3200" dirty="0" smtClean="0">
                <a:solidFill>
                  <a:srgbClr val="FF0000"/>
                </a:solidFill>
              </a:rPr>
            </a:br>
            <a:endParaRPr lang="fr-FR" sz="3200" dirty="0">
              <a:solidFill>
                <a:srgbClr val="FF0000"/>
              </a:solidFill>
            </a:endParaRPr>
          </a:p>
        </p:txBody>
      </p:sp>
      <p:pic>
        <p:nvPicPr>
          <p:cNvPr id="3" name="Image 2"/>
          <p:cNvPicPr/>
          <p:nvPr/>
        </p:nvPicPr>
        <p:blipFill>
          <a:blip r:embed="rId2"/>
          <a:srcRect/>
          <a:stretch>
            <a:fillRect/>
          </a:stretch>
        </p:blipFill>
        <p:spPr bwMode="auto">
          <a:xfrm>
            <a:off x="642910" y="1500174"/>
            <a:ext cx="7786742"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429784" cy="6583362"/>
          </a:xfrm>
        </p:spPr>
        <p:txBody>
          <a:bodyPr>
            <a:normAutofit fontScale="90000"/>
          </a:bodyPr>
          <a:lstStyle/>
          <a:p>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solidFill>
                  <a:srgbClr val="FF0000"/>
                </a:solidFill>
                <a:latin typeface="Times New Roman" pitchFamily="18" charset="0"/>
                <a:cs typeface="Times New Roman" pitchFamily="18" charset="0"/>
              </a:rPr>
              <a:t>La complexité de la paroi de </a:t>
            </a:r>
            <a:r>
              <a:rPr lang="fr-FR" sz="3100" dirty="0" err="1" smtClean="0">
                <a:solidFill>
                  <a:srgbClr val="FF0000"/>
                </a:solidFill>
                <a:latin typeface="Times New Roman" pitchFamily="18" charset="0"/>
                <a:cs typeface="Times New Roman" pitchFamily="18" charset="0"/>
              </a:rPr>
              <a:t>corynecterium</a:t>
            </a:r>
            <a:r>
              <a:rPr lang="fr-FR" sz="3100" dirty="0" smtClean="0">
                <a:solidFill>
                  <a:srgbClr val="FF0000"/>
                </a:solidFill>
                <a:latin typeface="Times New Roman" pitchFamily="18" charset="0"/>
                <a:cs typeface="Times New Roman" pitchFamily="18" charset="0"/>
              </a:rPr>
              <a:t>  pose des problèmes de sécrétion de l’acide glutamique </a:t>
            </a: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on peut améliorer la sécrétion en jouant sur certains paramètres et la composition du milieu de culture</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r>
            <a:br>
              <a:rPr lang="fr-FR" sz="3100" dirty="0" smtClean="0">
                <a:latin typeface="Times New Roman" pitchFamily="18" charset="0"/>
                <a:cs typeface="Times New Roman" pitchFamily="18" charset="0"/>
              </a:rPr>
            </a:br>
            <a:endParaRPr lang="fr-FR" sz="3100" dirty="0">
              <a:latin typeface="Times New Roman" pitchFamily="18" charset="0"/>
              <a:cs typeface="Times New Roman" pitchFamily="18" charset="0"/>
            </a:endParaRPr>
          </a:p>
        </p:txBody>
      </p:sp>
      <p:sp>
        <p:nvSpPr>
          <p:cNvPr id="44034" name="Rectangle 2"/>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2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2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2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fr-FR" sz="12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2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fr-FR" sz="1200" b="1" dirty="0" smtClean="0">
                <a:latin typeface="Calibri" pitchFamily="34" charset="0"/>
                <a:ea typeface="Calibri" pitchFamily="34" charset="0"/>
                <a:cs typeface="Arial" pitchFamily="34" charset="0"/>
              </a:rPr>
              <a:t>1</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Limitation en biotine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provoque une réduction des phospholipides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une augmentation du rapport acide gras saturés/instaurés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Ajout de la pénicilline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elle modifie l'enveloppe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fr-FR"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C.glutamicum</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 empêchant la synthèse du peptidoglycane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Choc de température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entraine une modification</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la composition de la membrane chez </a:t>
            </a:r>
            <a:r>
              <a:rPr kumimoji="0" lang="fr-FR"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C.glutamicum</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 activation de la biosynthèse des acides gras saturé</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 l'inactivation de la biosynthèse des acides gras insaturés.</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txBody>
          <a:bodyPr>
            <a:normAutofit/>
          </a:bodyPr>
          <a:lstStyle/>
          <a:p>
            <a:r>
              <a:rPr lang="fr-FR" u="sng" dirty="0" smtClean="0">
                <a:solidFill>
                  <a:srgbClr val="FF0000"/>
                </a:solidFill>
                <a:latin typeface="Times New Roman" pitchFamily="18" charset="0"/>
                <a:cs typeface="Times New Roman" pitchFamily="18" charset="0"/>
              </a:rPr>
              <a:t>METABOLITE SECONDAIRE </a:t>
            </a:r>
            <a:br>
              <a:rPr lang="fr-FR" u="sng" dirty="0" smtClean="0">
                <a:solidFill>
                  <a:srgbClr val="FF0000"/>
                </a:solidFill>
                <a:latin typeface="Times New Roman" pitchFamily="18" charset="0"/>
                <a:cs typeface="Times New Roman" pitchFamily="18" charset="0"/>
              </a:rPr>
            </a:br>
            <a:r>
              <a:rPr lang="fr-FR" u="sng" dirty="0" smtClean="0">
                <a:solidFill>
                  <a:srgbClr val="FF0000"/>
                </a:solidFill>
                <a:latin typeface="Times New Roman" pitchFamily="18" charset="0"/>
                <a:cs typeface="Times New Roman" pitchFamily="18" charset="0"/>
              </a:rPr>
              <a:t/>
            </a:r>
            <a:br>
              <a:rPr lang="fr-FR" u="sng" dirty="0" smtClean="0">
                <a:solidFill>
                  <a:srgbClr val="FF0000"/>
                </a:solidFill>
                <a:latin typeface="Times New Roman" pitchFamily="18" charset="0"/>
                <a:cs typeface="Times New Roman" pitchFamily="18" charset="0"/>
              </a:rPr>
            </a:br>
            <a:r>
              <a:rPr lang="fr-FR" u="sng" dirty="0" err="1" smtClean="0">
                <a:solidFill>
                  <a:srgbClr val="FF0000"/>
                </a:solidFill>
                <a:latin typeface="Times New Roman" pitchFamily="18" charset="0"/>
                <a:cs typeface="Times New Roman" pitchFamily="18" charset="0"/>
              </a:rPr>
              <a:t>Penicilline</a:t>
            </a:r>
            <a:r>
              <a:rPr lang="fr-FR" u="sng" dirty="0" smtClean="0">
                <a:solidFill>
                  <a:srgbClr val="FF0000"/>
                </a:solidFill>
                <a:latin typeface="Times New Roman" pitchFamily="18" charset="0"/>
                <a:cs typeface="Times New Roman" pitchFamily="18" charset="0"/>
              </a:rPr>
              <a:t> G : </a:t>
            </a:r>
            <a:r>
              <a:rPr lang="fr-FR" u="sng" dirty="0" err="1" smtClean="0">
                <a:latin typeface="Times New Roman" pitchFamily="18" charset="0"/>
                <a:cs typeface="Times New Roman" pitchFamily="18" charset="0"/>
              </a:rPr>
              <a:t>penicilline</a:t>
            </a:r>
            <a:r>
              <a:rPr lang="fr-FR" u="sng" dirty="0" smtClean="0">
                <a:latin typeface="Times New Roman" pitchFamily="18" charset="0"/>
                <a:cs typeface="Times New Roman" pitchFamily="18" charset="0"/>
              </a:rPr>
              <a:t> naturelle</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t/>
            </a:r>
            <a:br>
              <a:rPr lang="fr-FR" u="sng"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500042"/>
            <a:ext cx="8229600" cy="5626121"/>
          </a:xfrm>
        </p:spPr>
        <p:txBody>
          <a:bodyPr>
            <a:normAutofit fontScale="92500" lnSpcReduction="10000"/>
          </a:bodyPr>
          <a:lstStyle/>
          <a:p>
            <a:pPr>
              <a:buNone/>
            </a:pPr>
            <a:endParaRPr lang="fr-FR" dirty="0" smtClean="0"/>
          </a:p>
          <a:p>
            <a:r>
              <a:rPr lang="fr-FR" sz="4000" dirty="0" smtClean="0">
                <a:latin typeface="Times New Roman" pitchFamily="18" charset="0"/>
                <a:cs typeface="Times New Roman" pitchFamily="18" charset="0"/>
              </a:rPr>
              <a:t>Ces molécules  sont  généralement  synthétisées en fin de croissance active.  </a:t>
            </a:r>
            <a:endParaRPr lang="fr-FR" dirty="0" smtClean="0"/>
          </a:p>
          <a:p>
            <a:r>
              <a:rPr lang="fr-FR" sz="4000" dirty="0" smtClean="0">
                <a:latin typeface="Times New Roman" pitchFamily="18" charset="0"/>
                <a:cs typeface="Times New Roman" pitchFamily="18" charset="0"/>
              </a:rPr>
              <a:t>Les pénicillines naturelles sont produites par </a:t>
            </a:r>
            <a:r>
              <a:rPr lang="fr-FR" sz="4000" i="1" dirty="0" smtClean="0">
                <a:latin typeface="Times New Roman" pitchFamily="18" charset="0"/>
                <a:cs typeface="Times New Roman" pitchFamily="18" charset="0"/>
              </a:rPr>
              <a:t>penicillium </a:t>
            </a:r>
            <a:r>
              <a:rPr lang="fr-FR" sz="4000" i="1" dirty="0" err="1" smtClean="0">
                <a:latin typeface="Times New Roman" pitchFamily="18" charset="0"/>
                <a:cs typeface="Times New Roman" pitchFamily="18" charset="0"/>
              </a:rPr>
              <a:t>chrysogenum</a:t>
            </a:r>
            <a:r>
              <a:rPr lang="fr-FR" sz="4000" i="1" dirty="0" smtClean="0">
                <a:latin typeface="Times New Roman" pitchFamily="18" charset="0"/>
                <a:cs typeface="Times New Roman" pitchFamily="18" charset="0"/>
              </a:rPr>
              <a:t>. Les </a:t>
            </a:r>
            <a:r>
              <a:rPr lang="fr-FR" sz="4000" dirty="0" smtClean="0">
                <a:latin typeface="Times New Roman" pitchFamily="18" charset="0"/>
                <a:cs typeface="Times New Roman" pitchFamily="18" charset="0"/>
              </a:rPr>
              <a:t>rendements actuels sont supérieurs à 40 g/l. Des aspergillus sont capables de synthétiser également cette molécule  mais sans atteindre les résultats obtenus avec les penicillium</a:t>
            </a:r>
          </a:p>
          <a:p>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2428892"/>
          </a:xfrm>
        </p:spPr>
        <p:txBody>
          <a:bodyPr>
            <a:normAutofit fontScale="90000"/>
          </a:bodyPr>
          <a:lstStyle/>
          <a:p>
            <a:r>
              <a:rPr lang="fr-FR" sz="2700" b="1" dirty="0" smtClean="0">
                <a:solidFill>
                  <a:srgbClr val="FFFF00"/>
                </a:solidFill>
                <a:latin typeface="Times New Roman" panose="02020603050405020304" pitchFamily="18" charset="0"/>
                <a:cs typeface="Times New Roman" panose="02020603050405020304" pitchFamily="18" charset="0"/>
              </a:rPr>
              <a:t/>
            </a:r>
            <a:br>
              <a:rPr lang="fr-FR" sz="2700" b="1" dirty="0" smtClean="0">
                <a:solidFill>
                  <a:srgbClr val="FFFF00"/>
                </a:solidFill>
                <a:latin typeface="Times New Roman" panose="02020603050405020304" pitchFamily="18" charset="0"/>
                <a:cs typeface="Times New Roman" panose="02020603050405020304" pitchFamily="18" charset="0"/>
              </a:rPr>
            </a:br>
            <a:r>
              <a:rPr lang="fr-FR" sz="2700" b="1" dirty="0" smtClean="0">
                <a:solidFill>
                  <a:srgbClr val="FFFF00"/>
                </a:solidFill>
                <a:latin typeface="Times New Roman" panose="02020603050405020304" pitchFamily="18" charset="0"/>
                <a:cs typeface="Times New Roman" panose="02020603050405020304" pitchFamily="18" charset="0"/>
              </a:rPr>
              <a:t/>
            </a:r>
            <a:br>
              <a:rPr lang="fr-FR" sz="2700" b="1" dirty="0" smtClean="0">
                <a:solidFill>
                  <a:srgbClr val="FFFF00"/>
                </a:solidFill>
                <a:latin typeface="Times New Roman" panose="02020603050405020304" pitchFamily="18" charset="0"/>
                <a:cs typeface="Times New Roman" panose="02020603050405020304" pitchFamily="18" charset="0"/>
              </a:rPr>
            </a:br>
            <a:r>
              <a:rPr lang="fr-FR" sz="2700" b="1" dirty="0" smtClean="0">
                <a:solidFill>
                  <a:srgbClr val="FF0000"/>
                </a:solidFill>
                <a:latin typeface="Times New Roman" panose="02020603050405020304" pitchFamily="18" charset="0"/>
                <a:cs typeface="Times New Roman" panose="02020603050405020304" pitchFamily="18" charset="0"/>
              </a:rPr>
              <a:t>La pénicilline: </a:t>
            </a:r>
            <a:r>
              <a:rPr lang="fr-FR" sz="2700" b="1" dirty="0" smtClean="0">
                <a:latin typeface="Times New Roman" panose="02020603050405020304" pitchFamily="18" charset="0"/>
                <a:cs typeface="Times New Roman" panose="02020603050405020304" pitchFamily="18" charset="0"/>
              </a:rPr>
              <a:t>est un antibiotique appartenant à la famille </a:t>
            </a:r>
            <a:br>
              <a:rPr lang="fr-FR" sz="2700" b="1" dirty="0" smtClean="0">
                <a:latin typeface="Times New Roman" panose="02020603050405020304" pitchFamily="18" charset="0"/>
                <a:cs typeface="Times New Roman" panose="02020603050405020304" pitchFamily="18" charset="0"/>
              </a:rPr>
            </a:br>
            <a:r>
              <a:rPr lang="fr-FR" sz="2700" b="1" dirty="0" smtClean="0">
                <a:latin typeface="Times New Roman" panose="02020603050405020304" pitchFamily="18" charset="0"/>
                <a:cs typeface="Times New Roman" panose="02020603050405020304" pitchFamily="18" charset="0"/>
              </a:rPr>
              <a:t>des bêta-</a:t>
            </a:r>
            <a:r>
              <a:rPr lang="fr-FR" sz="2700" b="1" dirty="0" err="1" smtClean="0">
                <a:latin typeface="Times New Roman" panose="02020603050405020304" pitchFamily="18" charset="0"/>
                <a:cs typeface="Times New Roman" panose="02020603050405020304" pitchFamily="18" charset="0"/>
              </a:rPr>
              <a:t>lactamines</a:t>
            </a:r>
            <a:r>
              <a:rPr lang="fr-FR" sz="2700" b="1" dirty="0" smtClean="0">
                <a:latin typeface="Times New Roman" panose="02020603050405020304" pitchFamily="18" charset="0"/>
                <a:cs typeface="Times New Roman" panose="02020603050405020304" pitchFamily="18" charset="0"/>
              </a:rPr>
              <a:t>  se sont des dérivés de l’acide 6- </a:t>
            </a:r>
            <a:r>
              <a:rPr lang="fr-FR" sz="2700" b="1" dirty="0" err="1" smtClean="0">
                <a:latin typeface="Times New Roman" panose="02020603050405020304" pitchFamily="18" charset="0"/>
                <a:cs typeface="Times New Roman" panose="02020603050405020304" pitchFamily="18" charset="0"/>
              </a:rPr>
              <a:t>aminopénicillaniques</a:t>
            </a:r>
            <a:r>
              <a:rPr lang="fr-FR" sz="2700" b="1" dirty="0" smtClean="0">
                <a:latin typeface="Times New Roman" panose="02020603050405020304" pitchFamily="18" charset="0"/>
                <a:cs typeface="Times New Roman" panose="02020603050405020304" pitchFamily="18" charset="0"/>
              </a:rPr>
              <a:t> et ne diffèrent les uns des autres que par la chaine latérale fixée en groupe aminé</a:t>
            </a:r>
            <a:br>
              <a:rPr lang="fr-FR" sz="2700" b="1" dirty="0" smtClean="0">
                <a:latin typeface="Times New Roman" panose="02020603050405020304" pitchFamily="18" charset="0"/>
                <a:cs typeface="Times New Roman" panose="02020603050405020304" pitchFamily="18" charset="0"/>
              </a:rPr>
            </a:br>
            <a:r>
              <a:rPr lang="fr-FR" sz="2700" b="1" dirty="0" smtClean="0">
                <a:solidFill>
                  <a:schemeClr val="accent1"/>
                </a:solidFill>
                <a:latin typeface="Times New Roman" panose="02020603050405020304" pitchFamily="18" charset="0"/>
                <a:cs typeface="Times New Roman" panose="02020603050405020304" pitchFamily="18" charset="0"/>
              </a:rPr>
              <a:t>R =  </a:t>
            </a:r>
            <a:r>
              <a:rPr lang="fr-FR" sz="2700" b="1" dirty="0" err="1" smtClean="0">
                <a:solidFill>
                  <a:schemeClr val="accent1"/>
                </a:solidFill>
                <a:latin typeface="Times New Roman" panose="02020603050405020304" pitchFamily="18" charset="0"/>
                <a:cs typeface="Times New Roman" panose="02020603050405020304" pitchFamily="18" charset="0"/>
              </a:rPr>
              <a:t>benzyl</a:t>
            </a:r>
            <a:r>
              <a:rPr lang="fr-FR" sz="2700" b="1" dirty="0" smtClean="0">
                <a:solidFill>
                  <a:schemeClr val="accent1"/>
                </a:solidFill>
                <a:latin typeface="Times New Roman" panose="02020603050405020304" pitchFamily="18" charset="0"/>
                <a:cs typeface="Times New Roman" panose="02020603050405020304" pitchFamily="18" charset="0"/>
              </a:rPr>
              <a:t> :  </a:t>
            </a:r>
            <a:r>
              <a:rPr lang="fr-FR" sz="2700" b="1" dirty="0" err="1" smtClean="0">
                <a:solidFill>
                  <a:schemeClr val="accent1"/>
                </a:solidFill>
                <a:latin typeface="Times New Roman" panose="02020603050405020304" pitchFamily="18" charset="0"/>
                <a:cs typeface="Times New Roman" panose="02020603050405020304" pitchFamily="18" charset="0"/>
              </a:rPr>
              <a:t>Penicilline</a:t>
            </a:r>
            <a:r>
              <a:rPr lang="fr-FR" sz="2700" b="1" dirty="0" smtClean="0">
                <a:solidFill>
                  <a:schemeClr val="accent1"/>
                </a:solidFill>
                <a:latin typeface="Times New Roman" panose="02020603050405020304" pitchFamily="18" charset="0"/>
                <a:cs typeface="Times New Roman" panose="02020603050405020304" pitchFamily="18" charset="0"/>
              </a:rPr>
              <a:t> G = </a:t>
            </a:r>
            <a:r>
              <a:rPr lang="fr-FR" sz="2700" b="1" dirty="0" err="1" smtClean="0">
                <a:solidFill>
                  <a:schemeClr val="accent1"/>
                </a:solidFill>
                <a:latin typeface="Times New Roman" panose="02020603050405020304" pitchFamily="18" charset="0"/>
                <a:cs typeface="Times New Roman" panose="02020603050405020304" pitchFamily="18" charset="0"/>
              </a:rPr>
              <a:t>Benzylpenicilline</a:t>
            </a:r>
            <a:r>
              <a:rPr lang="fr-FR" sz="2700" b="1" dirty="0" smtClean="0">
                <a:solidFill>
                  <a:schemeClr val="accent1"/>
                </a:solidFill>
                <a:latin typeface="Times New Roman" panose="02020603050405020304" pitchFamily="18" charset="0"/>
                <a:cs typeface="Times New Roman" panose="02020603050405020304" pitchFamily="18" charset="0"/>
              </a:rPr>
              <a:t> (naturelle)</a:t>
            </a: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fr-FR" dirty="0"/>
          </a:p>
        </p:txBody>
      </p:sp>
      <p:pic>
        <p:nvPicPr>
          <p:cNvPr id="4" name="Espace réservé du contenu 3" descr="C:\Users\hp\Pictures\Saved Pictures\Penicillin-core.pn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366178" y="1935163"/>
            <a:ext cx="6411644"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latin typeface="Times New Roman" pitchFamily="18" charset="0"/>
                <a:cs typeface="Times New Roman" pitchFamily="18" charset="0"/>
              </a:rPr>
              <a:t>LES PENICILLINES</a:t>
            </a:r>
            <a:br>
              <a:rPr lang="fr-FR" dirty="0" smtClean="0">
                <a:solidFill>
                  <a:srgbClr val="FF0000"/>
                </a:solidFill>
                <a:latin typeface="Times New Roman" pitchFamily="18" charset="0"/>
                <a:cs typeface="Times New Roman" pitchFamily="18" charset="0"/>
              </a:rPr>
            </a:br>
            <a:r>
              <a:rPr lang="fr-FR" dirty="0" smtClean="0">
                <a:solidFill>
                  <a:srgbClr val="FF0000"/>
                </a:solidFill>
                <a:latin typeface="Times New Roman" pitchFamily="18" charset="0"/>
                <a:cs typeface="Times New Roman" pitchFamily="18" charset="0"/>
              </a:rPr>
              <a:t>semi synthétiques</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FF0000"/>
                </a:solidFill>
                <a:latin typeface="Times New Roman" pitchFamily="18" charset="0"/>
                <a:cs typeface="Times New Roman" pitchFamily="18" charset="0"/>
              </a:rPr>
              <a:t> </a:t>
            </a:r>
            <a:r>
              <a:rPr lang="fr-FR" dirty="0" smtClean="0"/>
              <a:t>Ce groupe de molécules correspond à l'introduction de nouveaux radicaux au cycle b lactames </a:t>
            </a:r>
          </a:p>
          <a:p>
            <a:r>
              <a:rPr lang="fr-FR" dirty="0" smtClean="0"/>
              <a:t>Comme l’introduction d'un groupement amine sur le carbone alpha de la fonction </a:t>
            </a:r>
            <a:r>
              <a:rPr lang="fr-FR" dirty="0" err="1" smtClean="0"/>
              <a:t>carboxamide</a:t>
            </a:r>
            <a:r>
              <a:rPr lang="fr-FR" dirty="0" smtClean="0"/>
              <a:t> de la pénicilline G.</a:t>
            </a:r>
          </a:p>
          <a:p>
            <a:r>
              <a:rPr lang="fr-FR" dirty="0" smtClean="0"/>
              <a:t> Ce sont des pénicillines </a:t>
            </a:r>
            <a:r>
              <a:rPr lang="fr-FR" dirty="0" err="1" smtClean="0"/>
              <a:t>hémisynthétiques</a:t>
            </a:r>
            <a:r>
              <a:rPr lang="fr-FR" dirty="0" smtClean="0"/>
              <a:t> à spectre élargi ou modifié, essentiellement dans le sens d'un déplacement d'activité vers les germes à Gram négatif.</a:t>
            </a:r>
          </a:p>
          <a:p>
            <a:r>
              <a:rPr lang="fr-FR" dirty="0" smtClean="0"/>
              <a:t>Deux </a:t>
            </a:r>
            <a:r>
              <a:rPr lang="fr-FR" dirty="0" err="1" smtClean="0"/>
              <a:t>aminopénicillines</a:t>
            </a:r>
            <a:r>
              <a:rPr lang="fr-FR" dirty="0" smtClean="0"/>
              <a:t> sont actuellement commercialisées : </a:t>
            </a:r>
            <a:r>
              <a:rPr lang="fr-FR" dirty="0" smtClean="0">
                <a:solidFill>
                  <a:schemeClr val="accent1"/>
                </a:solidFill>
                <a:latin typeface="Times New Roman" pitchFamily="18" charset="0"/>
                <a:cs typeface="Times New Roman" pitchFamily="18" charset="0"/>
              </a:rPr>
              <a:t>l'ampicilline et l'</a:t>
            </a:r>
            <a:r>
              <a:rPr lang="fr-FR" dirty="0" err="1" smtClean="0">
                <a:solidFill>
                  <a:schemeClr val="accent1"/>
                </a:solidFill>
                <a:latin typeface="Times New Roman" pitchFamily="18" charset="0"/>
                <a:cs typeface="Times New Roman" pitchFamily="18" charset="0"/>
              </a:rPr>
              <a:t>amoxicilline</a:t>
            </a:r>
            <a:endParaRPr lang="fr-FR" dirty="0" smtClean="0">
              <a:solidFill>
                <a:schemeClr val="accent1"/>
              </a:solidFill>
              <a:latin typeface="Times New Roman" pitchFamily="18" charset="0"/>
              <a:cs typeface="Times New Roman" pitchFamily="18" charset="0"/>
            </a:endParaRPr>
          </a:p>
          <a:p>
            <a:endParaRPr lang="fr-FR" dirty="0" smtClean="0">
              <a:solidFill>
                <a:srgbClr val="FF0000"/>
              </a:solidFill>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CAGHQJWT"/>
          <p:cNvPicPr>
            <a:picLocks noChangeAspect="1" noChangeArrowheads="1"/>
          </p:cNvPicPr>
          <p:nvPr/>
        </p:nvPicPr>
        <p:blipFill>
          <a:blip r:embed="rId3" cstate="print"/>
          <a:srcRect/>
          <a:stretch>
            <a:fillRect/>
          </a:stretch>
        </p:blipFill>
        <p:spPr bwMode="auto">
          <a:xfrm>
            <a:off x="785786" y="3500438"/>
            <a:ext cx="3429024" cy="2582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1" descr="CASD6NW5"/>
          <p:cNvPicPr>
            <a:picLocks noChangeAspect="1" noChangeArrowheads="1"/>
          </p:cNvPicPr>
          <p:nvPr/>
        </p:nvPicPr>
        <p:blipFill>
          <a:blip r:embed="rId4" cstate="print"/>
          <a:srcRect/>
          <a:stretch>
            <a:fillRect/>
          </a:stretch>
        </p:blipFill>
        <p:spPr bwMode="auto">
          <a:xfrm>
            <a:off x="4572000" y="3500438"/>
            <a:ext cx="3571900" cy="2706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ZoneTexte 3"/>
          <p:cNvSpPr txBox="1">
            <a:spLocks noChangeArrowheads="1"/>
          </p:cNvSpPr>
          <p:nvPr/>
        </p:nvSpPr>
        <p:spPr bwMode="auto">
          <a:xfrm>
            <a:off x="857250" y="571500"/>
            <a:ext cx="6500813" cy="461963"/>
          </a:xfrm>
          <a:prstGeom prst="rect">
            <a:avLst/>
          </a:prstGeom>
          <a:noFill/>
          <a:ln w="9525">
            <a:noFill/>
            <a:miter lim="800000"/>
            <a:headEnd/>
            <a:tailEnd/>
          </a:ln>
        </p:spPr>
        <p:txBody>
          <a:bodyPr>
            <a:spAutoFit/>
          </a:bodyPr>
          <a:lstStyle/>
          <a:p>
            <a:r>
              <a:rPr lang="fr-FR" sz="2400" b="1" dirty="0">
                <a:solidFill>
                  <a:srgbClr val="FF0000"/>
                </a:solidFill>
              </a:rPr>
              <a:t>Spécification technique du produit fini</a:t>
            </a:r>
          </a:p>
        </p:txBody>
      </p:sp>
      <p:sp>
        <p:nvSpPr>
          <p:cNvPr id="5" name="ZoneTexte 4"/>
          <p:cNvSpPr txBox="1">
            <a:spLocks noChangeArrowheads="1"/>
          </p:cNvSpPr>
          <p:nvPr/>
        </p:nvSpPr>
        <p:spPr bwMode="auto">
          <a:xfrm>
            <a:off x="500063" y="1214438"/>
            <a:ext cx="6429375" cy="1754187"/>
          </a:xfrm>
          <a:prstGeom prst="rect">
            <a:avLst/>
          </a:prstGeom>
          <a:noFill/>
          <a:ln w="9525">
            <a:noFill/>
            <a:miter lim="800000"/>
            <a:headEnd/>
            <a:tailEnd/>
          </a:ln>
        </p:spPr>
        <p:txBody>
          <a:bodyPr>
            <a:spAutoFit/>
          </a:bodyPr>
          <a:lstStyle/>
          <a:p>
            <a:r>
              <a:rPr lang="fr-FR" b="1" dirty="0"/>
              <a:t>Formule:                                  </a:t>
            </a:r>
            <a:r>
              <a:rPr lang="fr-FR" dirty="0"/>
              <a:t>C16H17KN2O4S</a:t>
            </a:r>
          </a:p>
          <a:p>
            <a:r>
              <a:rPr lang="fr-FR" b="1" dirty="0"/>
              <a:t>Poids moléculaire:                   </a:t>
            </a:r>
            <a:r>
              <a:rPr lang="fr-FR" dirty="0"/>
              <a:t>372,48 Da</a:t>
            </a:r>
          </a:p>
          <a:p>
            <a:r>
              <a:rPr lang="fr-FR" b="1" dirty="0"/>
              <a:t>Aspect</a:t>
            </a:r>
            <a:r>
              <a:rPr lang="fr-FR" dirty="0"/>
              <a:t> :                                    poudre blanche cristalline</a:t>
            </a:r>
          </a:p>
          <a:p>
            <a:r>
              <a:rPr lang="fr-FR" b="1" dirty="0"/>
              <a:t>pH:                                           </a:t>
            </a:r>
            <a:r>
              <a:rPr lang="fr-FR" dirty="0"/>
              <a:t>entre 5 et 7,5</a:t>
            </a:r>
          </a:p>
          <a:p>
            <a:r>
              <a:rPr lang="fr-FR" b="1" dirty="0"/>
              <a:t>Pureté:                                     </a:t>
            </a:r>
            <a:r>
              <a:rPr lang="fr-FR" dirty="0"/>
              <a:t>pas moins de 98,5%</a:t>
            </a:r>
          </a:p>
          <a:p>
            <a:r>
              <a:rPr lang="fr-FR" b="1" dirty="0"/>
              <a:t>Contenance en Pénicilline G:  </a:t>
            </a:r>
            <a:r>
              <a:rPr lang="fr-FR" dirty="0"/>
              <a:t>1590 UI/mg au minimum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latin typeface="Times New Roman" pitchFamily="18" charset="0"/>
                <a:cs typeface="Times New Roman" pitchFamily="18" charset="0"/>
              </a:rPr>
              <a:t>Les acides nucléiques problème majeur en nutrition humaine</a:t>
            </a:r>
            <a:endParaRPr lang="fr-FR" sz="32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lnSpcReduction="10000"/>
          </a:bodyPr>
          <a:lstStyle/>
          <a:p>
            <a:pPr>
              <a:buNone/>
            </a:pPr>
            <a:r>
              <a:rPr lang="fr-FR" dirty="0" smtClean="0">
                <a:latin typeface="Times New Roman" pitchFamily="18" charset="0"/>
                <a:cs typeface="Times New Roman" pitchFamily="18" charset="0"/>
              </a:rPr>
              <a:t> La teneur  en ARN et ADN  est importante notamment chez les bactéries ce qui écarte leur utilisation en alimentation humaine, car il peuvent engendrer la goutte</a:t>
            </a:r>
          </a:p>
          <a:p>
            <a:r>
              <a:rPr lang="fr-FR" dirty="0" smtClean="0">
                <a:latin typeface="Times New Roman" pitchFamily="18" charset="0"/>
                <a:cs typeface="Times New Roman" pitchFamily="18" charset="0"/>
              </a:rPr>
              <a:t>La goutte est due à une augmentation de l'acide urique (hyper uricémie) qui elle-même provient de la dégradation des aliments riches en bases puriques.</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Cette </a:t>
            </a:r>
            <a:r>
              <a:rPr lang="fr-FR" dirty="0" err="1" smtClean="0">
                <a:latin typeface="Times New Roman" pitchFamily="18" charset="0"/>
                <a:cs typeface="Times New Roman" pitchFamily="18" charset="0"/>
              </a:rPr>
              <a:t>hyperuricémie</a:t>
            </a:r>
            <a:r>
              <a:rPr lang="fr-FR" dirty="0" smtClean="0">
                <a:latin typeface="Times New Roman" pitchFamily="18" charset="0"/>
                <a:cs typeface="Times New Roman" pitchFamily="18" charset="0"/>
              </a:rPr>
              <a:t> va se traduire, dans certains cas, par une crise de goutte qui correspond au dépôt de cristaux d'acide urique : inflammation brutale et très douloureuse d'une articulation, la plus communément touchée est celle du gros orteil</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5D3C7899-F55E-403C-9E00-FDDD45F08DEA}"/>
              </a:ext>
            </a:extLst>
          </p:cNvPr>
          <p:cNvSpPr>
            <a:spLocks noGrp="1"/>
          </p:cNvSpPr>
          <p:nvPr>
            <p:ph type="sldNum" sz="quarter" idx="12"/>
          </p:nvPr>
        </p:nvSpPr>
        <p:spPr/>
        <p:txBody>
          <a:bodyPr/>
          <a:lstStyle/>
          <a:p>
            <a:fld id="{6D22F896-40B5-4ADD-8801-0D06FADFA095}" type="slidenum">
              <a:rPr lang="en-US" smtClean="0"/>
              <a:pPr/>
              <a:t>40</a:t>
            </a:fld>
            <a:endParaRPr lang="en-US" dirty="0"/>
          </a:p>
        </p:txBody>
      </p:sp>
      <p:sp>
        <p:nvSpPr>
          <p:cNvPr id="7" name="Rectangle 6">
            <a:extLst>
              <a:ext uri="{FF2B5EF4-FFF2-40B4-BE49-F238E27FC236}">
                <a16:creationId xmlns:a16="http://schemas.microsoft.com/office/drawing/2014/main" xmlns="" id="{F3B4510F-6164-4A4D-9851-E8CAD9351420}"/>
              </a:ext>
            </a:extLst>
          </p:cNvPr>
          <p:cNvSpPr/>
          <p:nvPr/>
        </p:nvSpPr>
        <p:spPr>
          <a:xfrm>
            <a:off x="288711" y="3553193"/>
            <a:ext cx="4572000" cy="2939266"/>
          </a:xfrm>
          <a:prstGeom prst="rect">
            <a:avLst/>
          </a:prstGeom>
        </p:spPr>
        <p:txBody>
          <a:bodyPr>
            <a:spAutoFit/>
          </a:bodyPr>
          <a:lstStyle/>
          <a:p>
            <a:r>
              <a:rPr lang="fr-FR" sz="3100" b="1"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fr-FR" sz="2100" b="1" dirty="0" smtClean="0">
                <a:solidFill>
                  <a:schemeClr val="bg1"/>
                </a:solidFill>
                <a:latin typeface="Times New Roman" panose="02020603050405020304" pitchFamily="18" charset="0"/>
                <a:cs typeface="Times New Roman" panose="02020603050405020304" pitchFamily="18" charset="0"/>
              </a:rPr>
              <a:t>  </a:t>
            </a:r>
            <a:endParaRPr lang="fr-FR" sz="2100" b="1" dirty="0">
              <a:solidFill>
                <a:schemeClr val="bg1"/>
              </a:solidFill>
              <a:latin typeface="Times New Roman" panose="02020603050405020304" pitchFamily="18" charset="0"/>
              <a:cs typeface="Times New Roman" panose="02020603050405020304" pitchFamily="18" charset="0"/>
            </a:endParaRPr>
          </a:p>
          <a:p>
            <a:r>
              <a:rPr lang="fr-FR" sz="2200" b="1" dirty="0">
                <a:latin typeface="Times New Roman" panose="02020603050405020304" pitchFamily="18" charset="0"/>
                <a:cs typeface="Times New Roman" panose="02020603050405020304" pitchFamily="18" charset="0"/>
              </a:rPr>
              <a:t>Règne : </a:t>
            </a:r>
            <a:r>
              <a:rPr lang="fr-FR" sz="2200" b="1" i="1" dirty="0">
                <a:latin typeface="Times New Roman" panose="02020603050405020304" pitchFamily="18" charset="0"/>
                <a:cs typeface="Times New Roman" panose="02020603050405020304" pitchFamily="18" charset="0"/>
              </a:rPr>
              <a:t>Fungi</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Division : </a:t>
            </a:r>
            <a:r>
              <a:rPr lang="fr-FR" sz="2200" b="1" i="1" dirty="0" err="1">
                <a:latin typeface="Times New Roman" panose="02020603050405020304" pitchFamily="18" charset="0"/>
                <a:cs typeface="Times New Roman" panose="02020603050405020304" pitchFamily="18" charset="0"/>
              </a:rPr>
              <a:t>Ascomycota</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Sous-division : </a:t>
            </a:r>
            <a:r>
              <a:rPr lang="fr-FR" sz="2200" b="1" i="1" dirty="0" err="1">
                <a:latin typeface="Times New Roman" panose="02020603050405020304" pitchFamily="18" charset="0"/>
                <a:cs typeface="Times New Roman" panose="02020603050405020304" pitchFamily="18" charset="0"/>
              </a:rPr>
              <a:t>Pezizomycotina</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Classe : </a:t>
            </a:r>
            <a:r>
              <a:rPr lang="fr-FR" sz="2200" b="1" i="1" dirty="0" err="1">
                <a:latin typeface="Times New Roman" panose="02020603050405020304" pitchFamily="18" charset="0"/>
                <a:cs typeface="Times New Roman" panose="02020603050405020304" pitchFamily="18" charset="0"/>
              </a:rPr>
              <a:t>Eurotiomycetes</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Ordre : </a:t>
            </a:r>
            <a:r>
              <a:rPr lang="fr-FR" sz="2200" b="1" i="1" dirty="0" err="1">
                <a:latin typeface="Times New Roman" panose="02020603050405020304" pitchFamily="18" charset="0"/>
                <a:cs typeface="Times New Roman" panose="02020603050405020304" pitchFamily="18" charset="0"/>
              </a:rPr>
              <a:t>Eurotiales</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Famille : </a:t>
            </a:r>
            <a:r>
              <a:rPr lang="fr-FR" sz="2200" b="1" i="1" dirty="0" err="1">
                <a:latin typeface="Times New Roman" panose="02020603050405020304" pitchFamily="18" charset="0"/>
                <a:cs typeface="Times New Roman" panose="02020603050405020304" pitchFamily="18" charset="0"/>
              </a:rPr>
              <a:t>Trichocomaceae</a:t>
            </a:r>
            <a:r>
              <a:rPr lang="fr-FR" sz="2200" b="1" dirty="0">
                <a:latin typeface="Times New Roman" panose="02020603050405020304" pitchFamily="18" charset="0"/>
                <a:cs typeface="Times New Roman" panose="02020603050405020304" pitchFamily="18" charset="0"/>
              </a:rPr>
              <a:t> </a:t>
            </a:r>
          </a:p>
          <a:p>
            <a:r>
              <a:rPr lang="fr-FR" sz="2200" b="1" dirty="0">
                <a:latin typeface="Times New Roman" panose="02020603050405020304" pitchFamily="18" charset="0"/>
                <a:cs typeface="Times New Roman" panose="02020603050405020304" pitchFamily="18" charset="0"/>
              </a:rPr>
              <a:t>Genre : </a:t>
            </a:r>
            <a:r>
              <a:rPr lang="fr-FR" sz="2200" b="1" i="1" dirty="0">
                <a:latin typeface="Times New Roman" panose="02020603050405020304" pitchFamily="18" charset="0"/>
                <a:cs typeface="Times New Roman" panose="02020603050405020304" pitchFamily="18" charset="0"/>
              </a:rPr>
              <a:t>Penicillium</a:t>
            </a:r>
            <a:r>
              <a:rPr lang="fr-FR" sz="2200" b="1" dirty="0">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xmlns="" id="{78339D59-33F2-4779-B614-6DF11817960D}"/>
              </a:ext>
            </a:extLst>
          </p:cNvPr>
          <p:cNvSpPr/>
          <p:nvPr/>
        </p:nvSpPr>
        <p:spPr>
          <a:xfrm>
            <a:off x="195416" y="295729"/>
            <a:ext cx="237566" cy="369332"/>
          </a:xfrm>
          <a:prstGeom prst="rect">
            <a:avLst/>
          </a:prstGeom>
        </p:spPr>
        <p:txBody>
          <a:bodyPr wrap="none">
            <a:spAutoFit/>
          </a:bodyPr>
          <a:lstStyle/>
          <a:p>
            <a:r>
              <a:rPr lang="fr-FR" dirty="0">
                <a:ln w="13462">
                  <a:solidFill>
                    <a:schemeClr val="bg1"/>
                  </a:solidFill>
                  <a:prstDash val="solid"/>
                </a:ln>
                <a:solidFill>
                  <a:srgbClr val="FF0000"/>
                </a:solidFill>
                <a:effectLst>
                  <a:outerShdw dist="38100" dir="2700000" algn="bl" rotWithShape="0">
                    <a:schemeClr val="accent5"/>
                  </a:outerShdw>
                </a:effectLst>
              </a:rPr>
              <a:t> </a:t>
            </a:r>
            <a:endParaRPr lang="fr-FR" dirty="0"/>
          </a:p>
        </p:txBody>
      </p:sp>
      <p:sp>
        <p:nvSpPr>
          <p:cNvPr id="11" name="Rectangle 10">
            <a:extLst>
              <a:ext uri="{FF2B5EF4-FFF2-40B4-BE49-F238E27FC236}">
                <a16:creationId xmlns:a16="http://schemas.microsoft.com/office/drawing/2014/main" xmlns="" id="{D6D6E8FD-4670-4329-BA70-452C3D239ABA}"/>
              </a:ext>
            </a:extLst>
          </p:cNvPr>
          <p:cNvSpPr/>
          <p:nvPr/>
        </p:nvSpPr>
        <p:spPr>
          <a:xfrm>
            <a:off x="195416" y="921213"/>
            <a:ext cx="6983361" cy="769441"/>
          </a:xfrm>
          <a:prstGeom prst="rect">
            <a:avLst/>
          </a:prstGeom>
        </p:spPr>
        <p:txBody>
          <a:bodyPr wrap="square">
            <a:spAutoFit/>
          </a:bodyPr>
          <a:lstStyle/>
          <a:p>
            <a:pPr marL="285750" indent="-285750">
              <a:buFont typeface="Arial" panose="020B0604020202020204" pitchFamily="34" charset="0"/>
              <a:buChar char="•"/>
            </a:pPr>
            <a:r>
              <a:rPr lang="fr-FR" sz="2200" b="1" i="1" dirty="0">
                <a:latin typeface="Times New Roman" panose="02020603050405020304" pitchFamily="18" charset="0"/>
                <a:cs typeface="Times New Roman" panose="02020603050405020304" pitchFamily="18" charset="0"/>
              </a:rPr>
              <a:t>Penicillium</a:t>
            </a:r>
            <a:r>
              <a:rPr lang="fr-FR" sz="2200" b="1" i="1" dirty="0"/>
              <a:t> </a:t>
            </a:r>
            <a:r>
              <a:rPr lang="fr-FR" sz="2200" b="1" i="1" dirty="0">
                <a:latin typeface="Times New Roman" panose="02020603050405020304" pitchFamily="18" charset="0"/>
                <a:cs typeface="Times New Roman" panose="02020603050405020304" pitchFamily="18" charset="0"/>
              </a:rPr>
              <a:t>chrysogenum  </a:t>
            </a:r>
            <a:r>
              <a:rPr lang="fr-FR" sz="2200" b="1" dirty="0">
                <a:latin typeface="Times New Roman" panose="02020603050405020304" pitchFamily="18" charset="0"/>
                <a:cs typeface="Times New Roman" panose="02020603050405020304" pitchFamily="18" charset="0"/>
              </a:rPr>
              <a:t>est une moisissure qui se reproduit par des conidies (chaînes sèches de spores )</a:t>
            </a:r>
          </a:p>
        </p:txBody>
      </p:sp>
      <p:sp>
        <p:nvSpPr>
          <p:cNvPr id="14" name="Rectangle 13">
            <a:extLst>
              <a:ext uri="{FF2B5EF4-FFF2-40B4-BE49-F238E27FC236}">
                <a16:creationId xmlns:a16="http://schemas.microsoft.com/office/drawing/2014/main" xmlns="" id="{A7C43771-6296-4408-9B34-38D50F5F6096}"/>
              </a:ext>
            </a:extLst>
          </p:cNvPr>
          <p:cNvSpPr/>
          <p:nvPr/>
        </p:nvSpPr>
        <p:spPr>
          <a:xfrm>
            <a:off x="288711" y="225691"/>
            <a:ext cx="5252996" cy="569387"/>
          </a:xfrm>
          <a:prstGeom prst="rect">
            <a:avLst/>
          </a:prstGeom>
        </p:spPr>
        <p:txBody>
          <a:bodyPr wrap="square">
            <a:spAutoFit/>
          </a:bodyPr>
          <a:lstStyle/>
          <a:p>
            <a:r>
              <a:rPr lang="fr-FR" sz="31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Microorganisme producteur : </a:t>
            </a:r>
            <a:r>
              <a:rPr lang="fr-FR" sz="3100" b="1" dirty="0">
                <a:solidFill>
                  <a:schemeClr val="bg1"/>
                </a:solidFill>
                <a:latin typeface="Times New Roman" panose="02020603050405020304" pitchFamily="18" charset="0"/>
                <a:cs typeface="Times New Roman" panose="02020603050405020304" pitchFamily="18" charset="0"/>
              </a:rPr>
              <a:t>  </a:t>
            </a:r>
          </a:p>
        </p:txBody>
      </p:sp>
      <p:sp>
        <p:nvSpPr>
          <p:cNvPr id="15" name="ZoneTexte 14">
            <a:extLst>
              <a:ext uri="{FF2B5EF4-FFF2-40B4-BE49-F238E27FC236}">
                <a16:creationId xmlns:a16="http://schemas.microsoft.com/office/drawing/2014/main" xmlns="" id="{6991EC3D-5FFF-4F43-814C-B10DA10E0204}"/>
              </a:ext>
            </a:extLst>
          </p:cNvPr>
          <p:cNvSpPr txBox="1"/>
          <p:nvPr/>
        </p:nvSpPr>
        <p:spPr>
          <a:xfrm>
            <a:off x="195417" y="1823694"/>
            <a:ext cx="6839564" cy="1384995"/>
          </a:xfrm>
          <a:prstGeom prst="rect">
            <a:avLst/>
          </a:prstGeom>
          <a:noFill/>
        </p:spPr>
        <p:txBody>
          <a:bodyPr wrap="square" rtlCol="0">
            <a:spAutoFit/>
          </a:bodyPr>
          <a:lstStyle/>
          <a:p>
            <a:pPr marL="285750" indent="-285750"/>
            <a:r>
              <a:rPr lang="fr-FR" altLang="fr-FR" sz="2200" b="1" dirty="0" smtClean="0">
                <a:latin typeface="Times New Roman" panose="02020603050405020304" pitchFamily="18" charset="0"/>
                <a:cs typeface="Times New Roman" panose="02020603050405020304" pitchFamily="18" charset="0"/>
              </a:rPr>
              <a:t>Mésophiles </a:t>
            </a:r>
            <a:r>
              <a:rPr lang="fr-FR" altLang="fr-FR" sz="2200" b="1" dirty="0" smtClean="0">
                <a:latin typeface="Times New Roman" panose="02020603050405020304" pitchFamily="18" charset="0"/>
                <a:ea typeface="Cambria Math" panose="02040503050406030204" pitchFamily="18" charset="0"/>
                <a:cs typeface="Times New Roman" panose="02020603050405020304" pitchFamily="18" charset="0"/>
              </a:rPr>
              <a:t>peuvent </a:t>
            </a:r>
            <a:r>
              <a:rPr lang="fr-FR" altLang="fr-FR" sz="2200" b="1" dirty="0">
                <a:latin typeface="Times New Roman" panose="02020603050405020304" pitchFamily="18" charset="0"/>
                <a:ea typeface="Cambria Math" panose="02040503050406030204" pitchFamily="18" charset="0"/>
                <a:cs typeface="Times New Roman" panose="02020603050405020304" pitchFamily="18" charset="0"/>
              </a:rPr>
              <a:t>se développer entre 5 et 37°C </a:t>
            </a:r>
            <a:r>
              <a:rPr lang="fr-FR" altLang="fr-FR" sz="2200" b="1" dirty="0" smtClean="0">
                <a:latin typeface="Times New Roman" panose="02020603050405020304" pitchFamily="18" charset="0"/>
                <a:ea typeface="Cambria Math" panose="02040503050406030204" pitchFamily="18" charset="0"/>
                <a:cs typeface="Times New Roman" panose="02020603050405020304" pitchFamily="18" charset="0"/>
              </a:rPr>
              <a:t>avec un </a:t>
            </a:r>
            <a:r>
              <a:rPr lang="fr-FR" altLang="fr-FR" sz="2200" b="1" dirty="0">
                <a:latin typeface="Times New Roman" panose="02020603050405020304" pitchFamily="18" charset="0"/>
                <a:ea typeface="Cambria Math" panose="02040503050406030204" pitchFamily="18" charset="0"/>
                <a:cs typeface="Times New Roman" panose="02020603050405020304" pitchFamily="18" charset="0"/>
              </a:rPr>
              <a:t>optimum à 23°C. il germe </a:t>
            </a:r>
            <a:r>
              <a:rPr lang="fr-FR" altLang="fr-FR" sz="2200" b="1" dirty="0" smtClean="0">
                <a:latin typeface="Times New Roman" panose="02020603050405020304" pitchFamily="18" charset="0"/>
                <a:ea typeface="Cambria Math" panose="02040503050406030204" pitchFamily="18" charset="0"/>
                <a:cs typeface="Times New Roman" panose="02020603050405020304" pitchFamily="18" charset="0"/>
              </a:rPr>
              <a:t>bien</a:t>
            </a:r>
          </a:p>
          <a:p>
            <a:pPr marL="285750" indent="-285750"/>
            <a:r>
              <a:rPr lang="fr-FR" altLang="fr-FR" sz="2200" b="1" dirty="0" smtClean="0">
                <a:latin typeface="Times New Roman" panose="02020603050405020304" pitchFamily="18" charset="0"/>
                <a:ea typeface="Cambria Math" panose="02040503050406030204" pitchFamily="18" charset="0"/>
                <a:cs typeface="Times New Roman" panose="02020603050405020304" pitchFamily="18" charset="0"/>
              </a:rPr>
              <a:t> </a:t>
            </a:r>
            <a:r>
              <a:rPr lang="fr-FR" altLang="fr-FR" sz="2200" b="1" dirty="0">
                <a:latin typeface="Times New Roman" panose="02020603050405020304" pitchFamily="18" charset="0"/>
                <a:ea typeface="Cambria Math" panose="02040503050406030204" pitchFamily="18" charset="0"/>
                <a:cs typeface="Times New Roman" panose="02020603050405020304" pitchFamily="18" charset="0"/>
              </a:rPr>
              <a:t>entre 20 et 30°C </a:t>
            </a:r>
          </a:p>
          <a:p>
            <a:endParaRPr lang="fr-FR" altLang="fr-FR" b="1" dirty="0">
              <a:solidFill>
                <a:schemeClr val="bg1"/>
              </a:solidFill>
              <a:latin typeface="Cambria Math" panose="02040503050406030204" pitchFamily="18" charset="0"/>
            </a:endParaRPr>
          </a:p>
        </p:txBody>
      </p:sp>
      <p:sp>
        <p:nvSpPr>
          <p:cNvPr id="16" name="Rectangle 15">
            <a:extLst>
              <a:ext uri="{FF2B5EF4-FFF2-40B4-BE49-F238E27FC236}">
                <a16:creationId xmlns:a16="http://schemas.microsoft.com/office/drawing/2014/main" xmlns="" id="{97F7FFF5-C2D1-47C1-99D1-844B9C1AADB6}"/>
              </a:ext>
            </a:extLst>
          </p:cNvPr>
          <p:cNvSpPr/>
          <p:nvPr/>
        </p:nvSpPr>
        <p:spPr>
          <a:xfrm>
            <a:off x="288711" y="2720006"/>
            <a:ext cx="5540589" cy="1107996"/>
          </a:xfrm>
          <a:prstGeom prst="rect">
            <a:avLst/>
          </a:prstGeom>
        </p:spPr>
        <p:txBody>
          <a:bodyPr wrap="square">
            <a:spAutoFit/>
          </a:bodyPr>
          <a:lstStyle/>
          <a:p>
            <a:pPr marL="285750" indent="-285750"/>
            <a:endParaRPr lang="fr-FR" altLang="fr-FR" sz="22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altLang="fr-FR" sz="2200" b="1" dirty="0" smtClean="0">
                <a:latin typeface="Times New Roman" panose="02020603050405020304" pitchFamily="18" charset="0"/>
                <a:cs typeface="Times New Roman" panose="02020603050405020304" pitchFamily="18" charset="0"/>
              </a:rPr>
              <a:t>Croissance optimale </a:t>
            </a:r>
            <a:r>
              <a:rPr lang="fr-FR" altLang="fr-FR" sz="2200" b="1" dirty="0">
                <a:latin typeface="Times New Roman" panose="02020603050405020304" pitchFamily="18" charset="0"/>
                <a:cs typeface="Times New Roman" panose="02020603050405020304" pitchFamily="18" charset="0"/>
              </a:rPr>
              <a:t>à pH 6,8 alors que la biosynthèse de pénicilline l’est </a:t>
            </a:r>
            <a:r>
              <a:rPr lang="fr-FR" altLang="fr-FR" sz="2200" b="1" dirty="0" smtClean="0">
                <a:latin typeface="Times New Roman" panose="02020603050405020304" pitchFamily="18" charset="0"/>
                <a:cs typeface="Times New Roman" panose="02020603050405020304" pitchFamily="18" charset="0"/>
              </a:rPr>
              <a:t>(7,2 - </a:t>
            </a:r>
            <a:r>
              <a:rPr lang="fr-FR" altLang="fr-FR" sz="2200" b="1" dirty="0">
                <a:latin typeface="Times New Roman" panose="02020603050405020304" pitchFamily="18" charset="0"/>
                <a:cs typeface="Times New Roman" panose="02020603050405020304" pitchFamily="18" charset="0"/>
              </a:rPr>
              <a:t>7, </a:t>
            </a:r>
            <a:r>
              <a:rPr lang="fr-FR" altLang="fr-FR" sz="2200" b="1" dirty="0" smtClean="0">
                <a:latin typeface="Times New Roman" panose="02020603050405020304" pitchFamily="18" charset="0"/>
                <a:cs typeface="Times New Roman" panose="02020603050405020304" pitchFamily="18" charset="0"/>
              </a:rPr>
              <a:t>3)  </a:t>
            </a:r>
            <a:endParaRPr lang="fr-FR" altLang="fr-FR" b="1" dirty="0">
              <a:solidFill>
                <a:schemeClr val="bg1"/>
              </a:solidFill>
              <a:latin typeface="Cambria Math" panose="02040503050406030204" pitchFamily="18" charset="0"/>
            </a:endParaRPr>
          </a:p>
        </p:txBody>
      </p:sp>
      <p:pic>
        <p:nvPicPr>
          <p:cNvPr id="12" name="Picture 19" descr="Afficher l'image en taille réelle">
            <a:hlinkClick r:id="rId2"/>
          </p:cNvPr>
          <p:cNvPicPr>
            <a:picLocks noChangeAspect="1" noChangeArrowheads="1"/>
          </p:cNvPicPr>
          <p:nvPr/>
        </p:nvPicPr>
        <p:blipFill>
          <a:blip r:embed="rId3"/>
          <a:srcRect/>
          <a:stretch>
            <a:fillRect/>
          </a:stretch>
        </p:blipFill>
        <p:spPr bwMode="auto">
          <a:xfrm>
            <a:off x="6072198" y="1928802"/>
            <a:ext cx="2857520" cy="4572032"/>
          </a:xfrm>
          <a:prstGeom prst="rect">
            <a:avLst/>
          </a:prstGeom>
          <a:noFill/>
          <a:ln w="9525">
            <a:noFill/>
            <a:miter lim="800000"/>
            <a:headEnd/>
            <a:tailEnd/>
          </a:ln>
        </p:spPr>
      </p:pic>
    </p:spTree>
    <p:extLst>
      <p:ext uri="{BB962C8B-B14F-4D97-AF65-F5344CB8AC3E}">
        <p14:creationId xmlns:p14="http://schemas.microsoft.com/office/powerpoint/2010/main" xmlns="" val="8021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543800" cy="1244600"/>
          </a:xfrm>
        </p:spPr>
        <p:txBody>
          <a:bodyPr>
            <a:normAutofit fontScale="90000"/>
          </a:bodyPr>
          <a:lstStyle/>
          <a:p>
            <a:pPr eaLnBrk="1" hangingPunct="1">
              <a:defRPr/>
            </a:pPr>
            <a:r>
              <a:rPr lang="fr-FR" sz="4000" dirty="0" smtClean="0">
                <a:latin typeface="Arial" pitchFamily="34" charset="0"/>
              </a:rPr>
              <a:t>I- Production industrielle</a:t>
            </a:r>
            <a:br>
              <a:rPr lang="fr-FR" sz="4000" dirty="0" smtClean="0">
                <a:latin typeface="Arial" pitchFamily="34" charset="0"/>
              </a:rPr>
            </a:br>
            <a:endParaRPr lang="fr-FR" sz="4000" dirty="0" smtClean="0">
              <a:latin typeface="Arial" pitchFamily="34" charset="0"/>
            </a:endParaRPr>
          </a:p>
        </p:txBody>
      </p:sp>
      <p:sp>
        <p:nvSpPr>
          <p:cNvPr id="10243" name="Rectangle 3"/>
          <p:cNvSpPr>
            <a:spLocks noGrp="1" noChangeArrowheads="1"/>
          </p:cNvSpPr>
          <p:nvPr>
            <p:ph idx="1"/>
          </p:nvPr>
        </p:nvSpPr>
        <p:spPr>
          <a:xfrm>
            <a:off x="457200" y="1125538"/>
            <a:ext cx="8229600" cy="5000625"/>
          </a:xfrm>
        </p:spPr>
        <p:txBody>
          <a:bodyPr/>
          <a:lstStyle/>
          <a:p>
            <a:pPr algn="l" rtl="0" eaLnBrk="1" hangingPunct="1">
              <a:lnSpc>
                <a:spcPct val="80000"/>
              </a:lnSpc>
              <a:defRPr/>
            </a:pPr>
            <a:r>
              <a:rPr lang="fr-FR" b="1" dirty="0" smtClean="0">
                <a:latin typeface="Arial" pitchFamily="34" charset="0"/>
              </a:rPr>
              <a:t>I- 1 les souches</a:t>
            </a:r>
          </a:p>
          <a:p>
            <a:pPr algn="l" rtl="0" eaLnBrk="1" hangingPunct="1">
              <a:lnSpc>
                <a:spcPct val="90000"/>
              </a:lnSpc>
              <a:buFont typeface="Wingdings" pitchFamily="2" charset="2"/>
              <a:buChar char="Ø"/>
              <a:defRPr/>
            </a:pPr>
            <a:r>
              <a:rPr lang="fr-FR" sz="2000" b="1" dirty="0" smtClean="0">
                <a:latin typeface="Arial" pitchFamily="34" charset="0"/>
              </a:rPr>
              <a:t>La première utilisée est </a:t>
            </a:r>
            <a:r>
              <a:rPr lang="fr-FR" sz="2000" b="1" i="1" dirty="0" smtClean="0">
                <a:latin typeface="Arial" pitchFamily="34" charset="0"/>
              </a:rPr>
              <a:t>Penicillium </a:t>
            </a:r>
            <a:r>
              <a:rPr lang="fr-FR" sz="2000" b="1" i="1" dirty="0" err="1" smtClean="0">
                <a:latin typeface="Arial" pitchFamily="34" charset="0"/>
              </a:rPr>
              <a:t>notatum</a:t>
            </a:r>
            <a:r>
              <a:rPr lang="fr-FR" sz="2000" b="1" i="1" dirty="0" smtClean="0">
                <a:latin typeface="Arial" pitchFamily="34" charset="0"/>
              </a:rPr>
              <a:t>.  </a:t>
            </a:r>
            <a:r>
              <a:rPr lang="fr-FR" sz="2000" dirty="0" smtClean="0">
                <a:latin typeface="Arial" pitchFamily="34" charset="0"/>
              </a:rPr>
              <a:t>Elle avait un faible rendement (</a:t>
            </a:r>
            <a:r>
              <a:rPr lang="fr-FR" sz="2000" b="1" dirty="0" smtClean="0">
                <a:latin typeface="Arial" pitchFamily="34" charset="0"/>
              </a:rPr>
              <a:t>4 UI /ml 200 h</a:t>
            </a:r>
            <a:r>
              <a:rPr lang="fr-FR" sz="2000" dirty="0" smtClean="0">
                <a:latin typeface="Arial" pitchFamily="34" charset="0"/>
              </a:rPr>
              <a:t>).</a:t>
            </a:r>
          </a:p>
          <a:p>
            <a:pPr algn="l" rtl="0" eaLnBrk="1" hangingPunct="1">
              <a:lnSpc>
                <a:spcPct val="90000"/>
              </a:lnSpc>
              <a:buFont typeface="Wingdings" pitchFamily="2" charset="2"/>
              <a:buNone/>
              <a:defRPr/>
            </a:pPr>
            <a:endParaRPr lang="fr-FR" sz="2000" dirty="0" smtClean="0">
              <a:latin typeface="Arial" pitchFamily="34" charset="0"/>
            </a:endParaRPr>
          </a:p>
          <a:p>
            <a:pPr algn="l" rtl="0" eaLnBrk="1" hangingPunct="1">
              <a:lnSpc>
                <a:spcPct val="90000"/>
              </a:lnSpc>
              <a:buFont typeface="Wingdings" pitchFamily="2" charset="2"/>
              <a:buChar char="Ø"/>
              <a:defRPr/>
            </a:pPr>
            <a:r>
              <a:rPr lang="fr-FR" sz="2000" dirty="0" smtClean="0">
                <a:latin typeface="Arial" pitchFamily="34" charset="0"/>
              </a:rPr>
              <a:t>L’amélioration du milieu de culture  à abouti à un rendement de </a:t>
            </a:r>
            <a:r>
              <a:rPr lang="fr-FR" sz="2000" b="1" dirty="0" smtClean="0">
                <a:latin typeface="Arial" pitchFamily="34" charset="0"/>
              </a:rPr>
              <a:t>40 UI / ml</a:t>
            </a:r>
            <a:r>
              <a:rPr lang="fr-FR" sz="2000" dirty="0" smtClean="0">
                <a:latin typeface="Arial" pitchFamily="34" charset="0"/>
              </a:rPr>
              <a:t> pendant </a:t>
            </a:r>
            <a:r>
              <a:rPr lang="fr-FR" sz="2000" b="1" dirty="0" smtClean="0">
                <a:latin typeface="Arial" pitchFamily="34" charset="0"/>
              </a:rPr>
              <a:t>200h.</a:t>
            </a:r>
          </a:p>
          <a:p>
            <a:pPr algn="l" rtl="0" eaLnBrk="1" hangingPunct="1">
              <a:lnSpc>
                <a:spcPct val="80000"/>
              </a:lnSpc>
              <a:buFont typeface="Wingdings" pitchFamily="2" charset="2"/>
              <a:buNone/>
              <a:defRPr/>
            </a:pPr>
            <a:endParaRPr lang="fr-FR" sz="2000" b="1" dirty="0" smtClean="0">
              <a:latin typeface="Arial" pitchFamily="34" charset="0"/>
            </a:endParaRPr>
          </a:p>
          <a:p>
            <a:pPr algn="l" rtl="0" eaLnBrk="1" hangingPunct="1">
              <a:lnSpc>
                <a:spcPct val="90000"/>
              </a:lnSpc>
              <a:buFont typeface="Wingdings" pitchFamily="2" charset="2"/>
              <a:buChar char="Ø"/>
              <a:defRPr/>
            </a:pPr>
            <a:r>
              <a:rPr lang="fr-FR" sz="2000" dirty="0" smtClean="0">
                <a:latin typeface="Arial" pitchFamily="34" charset="0"/>
              </a:rPr>
              <a:t>Un champignon trouvé sur un melon, </a:t>
            </a:r>
            <a:r>
              <a:rPr lang="fr-FR" sz="2000" b="1" i="1" dirty="0" smtClean="0">
                <a:latin typeface="Arial" pitchFamily="34" charset="0"/>
              </a:rPr>
              <a:t>Penicillium </a:t>
            </a:r>
            <a:r>
              <a:rPr lang="fr-FR" sz="2000" b="1" i="1" dirty="0" err="1" smtClean="0">
                <a:latin typeface="Arial" pitchFamily="34" charset="0"/>
              </a:rPr>
              <a:t>chrysogenum</a:t>
            </a:r>
            <a:r>
              <a:rPr lang="fr-FR" sz="2000" dirty="0" smtClean="0">
                <a:latin typeface="Arial" pitchFamily="34" charset="0"/>
              </a:rPr>
              <a:t>   a permis de produire </a:t>
            </a:r>
            <a:r>
              <a:rPr lang="fr-FR" sz="2000" b="1" dirty="0" smtClean="0">
                <a:latin typeface="Arial" pitchFamily="34" charset="0"/>
              </a:rPr>
              <a:t>80 UI / </a:t>
            </a:r>
            <a:r>
              <a:rPr lang="fr-FR" sz="2000" b="1" dirty="0" err="1" smtClean="0">
                <a:latin typeface="Arial" pitchFamily="34" charset="0"/>
              </a:rPr>
              <a:t>mL</a:t>
            </a:r>
            <a:r>
              <a:rPr lang="fr-FR" sz="2000" b="1" dirty="0" smtClean="0">
                <a:latin typeface="Arial" pitchFamily="34" charset="0"/>
              </a:rPr>
              <a:t> </a:t>
            </a:r>
            <a:r>
              <a:rPr lang="fr-FR" sz="2000" dirty="0" smtClean="0">
                <a:latin typeface="Arial" pitchFamily="34" charset="0"/>
              </a:rPr>
              <a:t>et  en </a:t>
            </a:r>
            <a:r>
              <a:rPr lang="fr-FR" sz="2000" u="sng" dirty="0" smtClean="0">
                <a:latin typeface="Arial" pitchFamily="34" charset="0"/>
              </a:rPr>
              <a:t>culture liquide</a:t>
            </a:r>
            <a:r>
              <a:rPr lang="fr-FR" sz="2000" dirty="0" smtClean="0">
                <a:latin typeface="Arial" pitchFamily="34" charset="0"/>
              </a:rPr>
              <a:t>. </a:t>
            </a:r>
          </a:p>
          <a:p>
            <a:pPr algn="l" rtl="0" eaLnBrk="1" hangingPunct="1">
              <a:lnSpc>
                <a:spcPct val="80000"/>
              </a:lnSpc>
              <a:buFont typeface="Wingdings" pitchFamily="2" charset="2"/>
              <a:buNone/>
              <a:defRPr/>
            </a:pPr>
            <a:endParaRPr lang="fr-FR" sz="2000" dirty="0" smtClean="0">
              <a:latin typeface="Arial" pitchFamily="34" charset="0"/>
            </a:endParaRPr>
          </a:p>
          <a:p>
            <a:pPr algn="l" rtl="0" eaLnBrk="1" hangingPunct="1">
              <a:lnSpc>
                <a:spcPct val="90000"/>
              </a:lnSpc>
              <a:buFont typeface="Wingdings" pitchFamily="2" charset="2"/>
              <a:buChar char="Ø"/>
              <a:defRPr/>
            </a:pPr>
            <a:r>
              <a:rPr lang="fr-FR" sz="2000" dirty="0" smtClean="0">
                <a:latin typeface="Arial" pitchFamily="34" charset="0"/>
              </a:rPr>
              <a:t>La sélection génétique d'un mutant a rapidement permis d'atteindre </a:t>
            </a:r>
            <a:r>
              <a:rPr lang="fr-FR" sz="2000" b="1" dirty="0" smtClean="0">
                <a:latin typeface="Arial" pitchFamily="34" charset="0"/>
              </a:rPr>
              <a:t>250 UI / </a:t>
            </a:r>
            <a:r>
              <a:rPr lang="fr-FR" sz="2000" b="1" dirty="0" err="1" smtClean="0">
                <a:latin typeface="Arial" pitchFamily="34" charset="0"/>
              </a:rPr>
              <a:t>mL</a:t>
            </a:r>
            <a:r>
              <a:rPr lang="fr-FR" sz="2000" dirty="0" smtClean="0">
                <a:latin typeface="Arial" pitchFamily="34" charset="0"/>
              </a:rPr>
              <a:t>,  </a:t>
            </a:r>
            <a:r>
              <a:rPr lang="fr-FR" sz="2000" b="1" dirty="0" smtClean="0">
                <a:latin typeface="Arial" pitchFamily="34" charset="0"/>
              </a:rPr>
              <a:t>900UI</a:t>
            </a:r>
            <a:r>
              <a:rPr lang="fr-FR" sz="2000" dirty="0" smtClean="0">
                <a:latin typeface="Arial" pitchFamily="34" charset="0"/>
              </a:rPr>
              <a:t> puis   </a:t>
            </a:r>
            <a:r>
              <a:rPr lang="fr-FR" sz="2000" b="1" dirty="0" smtClean="0">
                <a:latin typeface="Arial" pitchFamily="34" charset="0"/>
              </a:rPr>
              <a:t>2500 UI / </a:t>
            </a:r>
            <a:r>
              <a:rPr lang="fr-FR" sz="2000" b="1" dirty="0" err="1" smtClean="0">
                <a:latin typeface="Arial" pitchFamily="34" charset="0"/>
              </a:rPr>
              <a:t>mL</a:t>
            </a:r>
            <a:r>
              <a:rPr lang="fr-FR" sz="2000" b="1" dirty="0" smtClean="0">
                <a:latin typeface="Arial" pitchFamily="34" charset="0"/>
              </a:rPr>
              <a:t>.</a:t>
            </a:r>
          </a:p>
          <a:p>
            <a:pPr algn="l" rtl="0" eaLnBrk="1" hangingPunct="1">
              <a:lnSpc>
                <a:spcPct val="80000"/>
              </a:lnSpc>
              <a:buFont typeface="Wingdings" pitchFamily="2" charset="2"/>
              <a:buChar char="Ø"/>
              <a:defRPr/>
            </a:pPr>
            <a:endParaRPr lang="fr-FR" sz="2000" b="1" dirty="0" smtClean="0">
              <a:latin typeface="Arial" pitchFamily="34" charset="0"/>
            </a:endParaRPr>
          </a:p>
          <a:p>
            <a:pPr algn="l" rtl="0" eaLnBrk="1" hangingPunct="1">
              <a:lnSpc>
                <a:spcPct val="90000"/>
              </a:lnSpc>
              <a:buFont typeface="Wingdings" pitchFamily="2" charset="2"/>
              <a:buChar char="Ø"/>
              <a:defRPr/>
            </a:pPr>
            <a:r>
              <a:rPr lang="fr-FR" sz="2000" dirty="0" smtClean="0">
                <a:latin typeface="Arial" pitchFamily="34" charset="0"/>
              </a:rPr>
              <a:t>Aujourd'hui, les sélections successives ont abouti à des souches qui produisent plus de </a:t>
            </a:r>
            <a:r>
              <a:rPr lang="fr-FR" sz="2000" b="1" dirty="0" smtClean="0">
                <a:latin typeface="Arial" pitchFamily="34" charset="0"/>
              </a:rPr>
              <a:t>60 000 UI/ </a:t>
            </a:r>
            <a:r>
              <a:rPr lang="fr-FR" sz="2000" b="1" dirty="0" err="1" smtClean="0">
                <a:latin typeface="Arial" pitchFamily="34" charset="0"/>
              </a:rPr>
              <a:t>mL</a:t>
            </a:r>
            <a:r>
              <a:rPr lang="fr-FR" sz="2000" b="1" dirty="0" smtClean="0">
                <a:latin typeface="Arial" pitchFamily="34" charset="0"/>
              </a:rPr>
              <a:t> </a:t>
            </a:r>
            <a:r>
              <a:rPr lang="fr-FR" sz="2000" dirty="0" smtClean="0">
                <a:latin typeface="Arial" pitchFamily="34" charset="0"/>
              </a:rPr>
              <a:t>de culture</a:t>
            </a:r>
            <a:r>
              <a:rPr lang="fr-FR" sz="2000" b="1" dirty="0" smtClean="0">
                <a:latin typeface="Arial" pitchFamily="34" charset="0"/>
              </a:rPr>
              <a:t> en 200 heures   </a:t>
            </a:r>
          </a:p>
          <a:p>
            <a:pPr algn="l" rtl="0" eaLnBrk="1" hangingPunct="1">
              <a:lnSpc>
                <a:spcPct val="90000"/>
              </a:lnSpc>
              <a:defRPr/>
            </a:pPr>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srcRect/>
          <a:stretch>
            <a:fillRect/>
          </a:stretch>
        </p:blipFill>
        <p:spPr bwMode="auto">
          <a:xfrm>
            <a:off x="827088" y="692150"/>
            <a:ext cx="7358062" cy="5500688"/>
          </a:xfrm>
          <a:prstGeom prst="rect">
            <a:avLst/>
          </a:prstGeom>
          <a:noFill/>
          <a:ln w="9525">
            <a:noFill/>
            <a:miter lim="800000"/>
            <a:headEnd/>
            <a:tailEnd/>
          </a:ln>
        </p:spPr>
      </p:pic>
      <p:sp>
        <p:nvSpPr>
          <p:cNvPr id="19459" name="ZoneTexte 7"/>
          <p:cNvSpPr txBox="1">
            <a:spLocks noChangeArrowheads="1"/>
          </p:cNvSpPr>
          <p:nvPr/>
        </p:nvSpPr>
        <p:spPr bwMode="auto">
          <a:xfrm>
            <a:off x="1500188" y="71438"/>
            <a:ext cx="6108700" cy="677862"/>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COMMENT FABRIQUE-T-ON LA PÉNICILLINE ? </a:t>
            </a:r>
          </a:p>
          <a:p>
            <a:r>
              <a:rPr lang="fr-FR" b="1">
                <a:latin typeface="Verdana" pitchFamily="34" charset="0"/>
              </a:rPr>
              <a:t> </a:t>
            </a:r>
            <a:endParaRPr lang="fr-FR">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ppt_w</p:attrName>
                                        </p:attrNameLst>
                                      </p:cBhvr>
                                      <p:tavLst>
                                        <p:tav tm="0">
                                          <p:val>
                                            <p:strVal val="#ppt_w*0.70"/>
                                          </p:val>
                                        </p:tav>
                                        <p:tav tm="100000">
                                          <p:val>
                                            <p:strVal val="#ppt_w"/>
                                          </p:val>
                                        </p:tav>
                                      </p:tavLst>
                                    </p:anim>
                                    <p:anim calcmode="lin" valueType="num">
                                      <p:cBhvr>
                                        <p:cTn id="8" dur="1000" fill="hold"/>
                                        <p:tgtEl>
                                          <p:spTgt spid="19459"/>
                                        </p:tgtEl>
                                        <p:attrNameLst>
                                          <p:attrName>ppt_h</p:attrName>
                                        </p:attrNameLst>
                                      </p:cBhvr>
                                      <p:tavLst>
                                        <p:tav tm="0">
                                          <p:val>
                                            <p:strVal val="#ppt_h"/>
                                          </p:val>
                                        </p:tav>
                                        <p:tav tm="100000">
                                          <p:val>
                                            <p:strVal val="#ppt_h"/>
                                          </p:val>
                                        </p:tav>
                                      </p:tavLst>
                                    </p:anim>
                                    <p:animEffect transition="in" filter="fade">
                                      <p:cBhvr>
                                        <p:cTn id="9" dur="1000"/>
                                        <p:tgtEl>
                                          <p:spTgt spid="1945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ipe(down)">
                                      <p:cBhvr>
                                        <p:cTn id="14" dur="580">
                                          <p:stCondLst>
                                            <p:cond delay="0"/>
                                          </p:stCondLst>
                                        </p:cTn>
                                        <p:tgtEl>
                                          <p:spTgt spid="19458"/>
                                        </p:tgtEl>
                                      </p:cBhvr>
                                    </p:animEffect>
                                    <p:anim calcmode="lin" valueType="num">
                                      <p:cBhvr>
                                        <p:cTn id="15"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20" dur="26">
                                          <p:stCondLst>
                                            <p:cond delay="650"/>
                                          </p:stCondLst>
                                        </p:cTn>
                                        <p:tgtEl>
                                          <p:spTgt spid="19458"/>
                                        </p:tgtEl>
                                      </p:cBhvr>
                                      <p:to x="100000" y="60000"/>
                                    </p:animScale>
                                    <p:animScale>
                                      <p:cBhvr>
                                        <p:cTn id="21" dur="166" decel="50000">
                                          <p:stCondLst>
                                            <p:cond delay="676"/>
                                          </p:stCondLst>
                                        </p:cTn>
                                        <p:tgtEl>
                                          <p:spTgt spid="19458"/>
                                        </p:tgtEl>
                                      </p:cBhvr>
                                      <p:to x="100000" y="100000"/>
                                    </p:animScale>
                                    <p:animScale>
                                      <p:cBhvr>
                                        <p:cTn id="22" dur="26">
                                          <p:stCondLst>
                                            <p:cond delay="1312"/>
                                          </p:stCondLst>
                                        </p:cTn>
                                        <p:tgtEl>
                                          <p:spTgt spid="19458"/>
                                        </p:tgtEl>
                                      </p:cBhvr>
                                      <p:to x="100000" y="80000"/>
                                    </p:animScale>
                                    <p:animScale>
                                      <p:cBhvr>
                                        <p:cTn id="23" dur="166" decel="50000">
                                          <p:stCondLst>
                                            <p:cond delay="1338"/>
                                          </p:stCondLst>
                                        </p:cTn>
                                        <p:tgtEl>
                                          <p:spTgt spid="19458"/>
                                        </p:tgtEl>
                                      </p:cBhvr>
                                      <p:to x="100000" y="100000"/>
                                    </p:animScale>
                                    <p:animScale>
                                      <p:cBhvr>
                                        <p:cTn id="24" dur="26">
                                          <p:stCondLst>
                                            <p:cond delay="1642"/>
                                          </p:stCondLst>
                                        </p:cTn>
                                        <p:tgtEl>
                                          <p:spTgt spid="19458"/>
                                        </p:tgtEl>
                                      </p:cBhvr>
                                      <p:to x="100000" y="90000"/>
                                    </p:animScale>
                                    <p:animScale>
                                      <p:cBhvr>
                                        <p:cTn id="25" dur="166" decel="50000">
                                          <p:stCondLst>
                                            <p:cond delay="1668"/>
                                          </p:stCondLst>
                                        </p:cTn>
                                        <p:tgtEl>
                                          <p:spTgt spid="19458"/>
                                        </p:tgtEl>
                                      </p:cBhvr>
                                      <p:to x="100000" y="100000"/>
                                    </p:animScale>
                                    <p:animScale>
                                      <p:cBhvr>
                                        <p:cTn id="26" dur="26">
                                          <p:stCondLst>
                                            <p:cond delay="1808"/>
                                          </p:stCondLst>
                                        </p:cTn>
                                        <p:tgtEl>
                                          <p:spTgt spid="19458"/>
                                        </p:tgtEl>
                                      </p:cBhvr>
                                      <p:to x="100000" y="95000"/>
                                    </p:animScale>
                                    <p:animScale>
                                      <p:cBhvr>
                                        <p:cTn id="27" dur="166" decel="50000">
                                          <p:stCondLst>
                                            <p:cond delay="1834"/>
                                          </p:stCondLst>
                                        </p:cTn>
                                        <p:tgtEl>
                                          <p:spTgt spid="19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gif510"/>
          <p:cNvPicPr>
            <a:picLocks noChangeAspect="1" noChangeArrowheads="1"/>
          </p:cNvPicPr>
          <p:nvPr/>
        </p:nvPicPr>
        <p:blipFill>
          <a:blip r:embed="rId3"/>
          <a:srcRect/>
          <a:stretch>
            <a:fillRect/>
          </a:stretch>
        </p:blipFill>
        <p:spPr bwMode="auto">
          <a:xfrm>
            <a:off x="714375" y="571500"/>
            <a:ext cx="7929563" cy="5643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80">
                                          <p:stCondLst>
                                            <p:cond delay="0"/>
                                          </p:stCondLst>
                                        </p:cTn>
                                        <p:tgtEl>
                                          <p:spTgt spid="26626"/>
                                        </p:tgtEl>
                                      </p:cBhvr>
                                    </p:animEffect>
                                    <p:anim calcmode="lin" valueType="num">
                                      <p:cBhvr>
                                        <p:cTn id="8"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6"/>
                                        </p:tgtEl>
                                      </p:cBhvr>
                                      <p:to x="100000" y="60000"/>
                                    </p:animScale>
                                    <p:animScale>
                                      <p:cBhvr>
                                        <p:cTn id="14" dur="166" decel="50000">
                                          <p:stCondLst>
                                            <p:cond delay="676"/>
                                          </p:stCondLst>
                                        </p:cTn>
                                        <p:tgtEl>
                                          <p:spTgt spid="26626"/>
                                        </p:tgtEl>
                                      </p:cBhvr>
                                      <p:to x="100000" y="100000"/>
                                    </p:animScale>
                                    <p:animScale>
                                      <p:cBhvr>
                                        <p:cTn id="15" dur="26">
                                          <p:stCondLst>
                                            <p:cond delay="1312"/>
                                          </p:stCondLst>
                                        </p:cTn>
                                        <p:tgtEl>
                                          <p:spTgt spid="26626"/>
                                        </p:tgtEl>
                                      </p:cBhvr>
                                      <p:to x="100000" y="80000"/>
                                    </p:animScale>
                                    <p:animScale>
                                      <p:cBhvr>
                                        <p:cTn id="16" dur="166" decel="50000">
                                          <p:stCondLst>
                                            <p:cond delay="1338"/>
                                          </p:stCondLst>
                                        </p:cTn>
                                        <p:tgtEl>
                                          <p:spTgt spid="26626"/>
                                        </p:tgtEl>
                                      </p:cBhvr>
                                      <p:to x="100000" y="100000"/>
                                    </p:animScale>
                                    <p:animScale>
                                      <p:cBhvr>
                                        <p:cTn id="17" dur="26">
                                          <p:stCondLst>
                                            <p:cond delay="1642"/>
                                          </p:stCondLst>
                                        </p:cTn>
                                        <p:tgtEl>
                                          <p:spTgt spid="26626"/>
                                        </p:tgtEl>
                                      </p:cBhvr>
                                      <p:to x="100000" y="90000"/>
                                    </p:animScale>
                                    <p:animScale>
                                      <p:cBhvr>
                                        <p:cTn id="18" dur="166" decel="50000">
                                          <p:stCondLst>
                                            <p:cond delay="1668"/>
                                          </p:stCondLst>
                                        </p:cTn>
                                        <p:tgtEl>
                                          <p:spTgt spid="26626"/>
                                        </p:tgtEl>
                                      </p:cBhvr>
                                      <p:to x="100000" y="100000"/>
                                    </p:animScale>
                                    <p:animScale>
                                      <p:cBhvr>
                                        <p:cTn id="19" dur="26">
                                          <p:stCondLst>
                                            <p:cond delay="1808"/>
                                          </p:stCondLst>
                                        </p:cTn>
                                        <p:tgtEl>
                                          <p:spTgt spid="26626"/>
                                        </p:tgtEl>
                                      </p:cBhvr>
                                      <p:to x="100000" y="95000"/>
                                    </p:animScale>
                                    <p:animScale>
                                      <p:cBhvr>
                                        <p:cTn id="20" dur="166" decel="50000">
                                          <p:stCondLst>
                                            <p:cond delay="1834"/>
                                          </p:stCondLst>
                                        </p:cTn>
                                        <p:tgtEl>
                                          <p:spTgt spid="266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1">
              <a:buNone/>
            </a:pPr>
            <a:endParaRPr lang="fr-FR" b="1" dirty="0" smtClean="0">
              <a:solidFill>
                <a:srgbClr val="FF0000"/>
              </a:solidFill>
            </a:endParaRPr>
          </a:p>
          <a:p>
            <a:pPr lvl="1">
              <a:buNone/>
            </a:pPr>
            <a:endParaRPr lang="fr-FR" b="1" dirty="0" smtClean="0">
              <a:solidFill>
                <a:srgbClr val="FF0000"/>
              </a:solidFill>
            </a:endParaRPr>
          </a:p>
          <a:p>
            <a:pPr lvl="1">
              <a:buNone/>
            </a:pPr>
            <a:r>
              <a:rPr lang="fr-FR" b="1" dirty="0" smtClean="0">
                <a:solidFill>
                  <a:srgbClr val="FF0000"/>
                </a:solidFill>
              </a:rPr>
              <a:t>			LES   ENZYMES  INDUSTRIELLES</a:t>
            </a:r>
            <a:endParaRPr lang="fr-FR"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457200" y="214290"/>
            <a:ext cx="8229600" cy="6643710"/>
          </a:xfrm>
        </p:spPr>
        <p:txBody>
          <a:bodyPr>
            <a:normAutofit/>
          </a:bodyPr>
          <a:lstStyle/>
          <a:p>
            <a:pPr marL="609600" indent="-609600" eaLnBrk="1" hangingPunct="1">
              <a:buNone/>
            </a:pPr>
            <a:r>
              <a:rPr lang="fr-FR" sz="2800" dirty="0" smtClean="0"/>
              <a:t>Les enzymes sont regroupées dans des divisions:</a:t>
            </a:r>
          </a:p>
          <a:p>
            <a:pPr marL="609600" indent="-609600" eaLnBrk="1" hangingPunct="1">
              <a:buNone/>
            </a:pPr>
            <a:r>
              <a:rPr lang="fr-FR" dirty="0" smtClean="0"/>
              <a:t>Oxydoréductases, Transférases, </a:t>
            </a:r>
            <a:r>
              <a:rPr lang="fr-FR" dirty="0" smtClean="0">
                <a:solidFill>
                  <a:srgbClr val="0070C0"/>
                </a:solidFill>
              </a:rPr>
              <a:t>Hydrolases</a:t>
            </a:r>
          </a:p>
          <a:p>
            <a:pPr marL="609600" indent="-609600" eaLnBrk="1" hangingPunct="1">
              <a:buNone/>
            </a:pPr>
            <a:r>
              <a:rPr lang="fr-FR" dirty="0" smtClean="0"/>
              <a:t>Lyases, </a:t>
            </a:r>
            <a:r>
              <a:rPr lang="fr-FR" dirty="0" err="1" smtClean="0"/>
              <a:t>Isomérases,Ligases</a:t>
            </a:r>
            <a:endParaRPr lang="fr-FR" dirty="0" smtClean="0"/>
          </a:p>
          <a:p>
            <a:pPr>
              <a:buNone/>
            </a:pPr>
            <a:r>
              <a:rPr lang="fr-FR" dirty="0" smtClean="0"/>
              <a:t>Les hydrolases sont les plus produites industriellement par voie microbiologique</a:t>
            </a:r>
          </a:p>
          <a:p>
            <a:pPr>
              <a:buNone/>
            </a:pPr>
            <a:r>
              <a:rPr lang="fr-FR" dirty="0" smtClean="0"/>
              <a:t>Elles sont classées par famille dont les plus importantes  sont celle qui </a:t>
            </a:r>
            <a:r>
              <a:rPr lang="fr-FR" dirty="0" err="1" smtClean="0"/>
              <a:t>hydroysent</a:t>
            </a:r>
            <a:r>
              <a:rPr lang="fr-FR" dirty="0" smtClean="0"/>
              <a:t> les </a:t>
            </a:r>
            <a:r>
              <a:rPr lang="fr-FR" dirty="0" smtClean="0">
                <a:solidFill>
                  <a:srgbClr val="FF0000"/>
                </a:solidFill>
              </a:rPr>
              <a:t>glucides et les protéases et les lipases </a:t>
            </a:r>
            <a:endParaRPr lang="fr-FR" sz="2400" dirty="0" smtClean="0">
              <a:solidFill>
                <a:srgbClr val="FF0000"/>
              </a:solidFill>
            </a:endParaRPr>
          </a:p>
          <a:p>
            <a:pPr marL="609600" indent="-609600">
              <a:buNone/>
            </a:pPr>
            <a:r>
              <a:rPr lang="fr-FR" dirty="0" smtClean="0"/>
              <a:t>Elles  trouvent des applications dans divers domaines</a:t>
            </a:r>
          </a:p>
        </p:txBody>
      </p:sp>
      <p:sp>
        <p:nvSpPr>
          <p:cNvPr id="38914" name="Espace réservé du numéro de diapositive 5"/>
          <p:cNvSpPr>
            <a:spLocks noGrp="1"/>
          </p:cNvSpPr>
          <p:nvPr>
            <p:ph type="sldNum" sz="quarter" idx="12"/>
          </p:nvPr>
        </p:nvSpPr>
        <p:spPr>
          <a:noFill/>
        </p:spPr>
        <p:txBody>
          <a:bodyPr/>
          <a:lstStyle/>
          <a:p>
            <a:fld id="{8EABF4BF-DD35-4610-BC24-46946F47E66A}" type="slidenum">
              <a:rPr lang="fr-FR" smtClean="0">
                <a:latin typeface="Times New Roman" pitchFamily="18" charset="0"/>
              </a:rPr>
              <a:pPr/>
              <a:t>45</a:t>
            </a:fld>
            <a:endParaRPr lang="fr-FR" smtClean="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09600" y="0"/>
            <a:ext cx="7772400" cy="685800"/>
          </a:xfrm>
        </p:spPr>
        <p:txBody>
          <a:bodyPr>
            <a:normAutofit/>
          </a:bodyPr>
          <a:lstStyle/>
          <a:p>
            <a:pPr eaLnBrk="1" hangingPunct="1"/>
            <a:r>
              <a:rPr lang="fr-FR" sz="4000" dirty="0" smtClean="0"/>
              <a:t>Alimentation Humaine</a:t>
            </a:r>
          </a:p>
        </p:txBody>
      </p:sp>
      <p:sp>
        <p:nvSpPr>
          <p:cNvPr id="53250" name="Espace réservé du numéro de diapositive 4"/>
          <p:cNvSpPr>
            <a:spLocks noGrp="1"/>
          </p:cNvSpPr>
          <p:nvPr>
            <p:ph type="sldNum" sz="quarter" idx="12"/>
          </p:nvPr>
        </p:nvSpPr>
        <p:spPr>
          <a:noFill/>
        </p:spPr>
        <p:txBody>
          <a:bodyPr/>
          <a:lstStyle/>
          <a:p>
            <a:fld id="{9127BB10-EC7E-43A5-AB5A-85EAB9985921}" type="slidenum">
              <a:rPr lang="fr-FR" smtClean="0">
                <a:latin typeface="Times New Roman" pitchFamily="18" charset="0"/>
              </a:rPr>
              <a:pPr/>
              <a:t>46</a:t>
            </a:fld>
            <a:endParaRPr lang="fr-FR" smtClean="0">
              <a:latin typeface="Times New Roman" pitchFamily="18" charset="0"/>
            </a:endParaRPr>
          </a:p>
        </p:txBody>
      </p:sp>
      <p:sp>
        <p:nvSpPr>
          <p:cNvPr id="53252" name="Text Box 3"/>
          <p:cNvSpPr txBox="1">
            <a:spLocks noChangeArrowheads="1"/>
          </p:cNvSpPr>
          <p:nvPr/>
        </p:nvSpPr>
        <p:spPr bwMode="auto">
          <a:xfrm>
            <a:off x="381000" y="714356"/>
            <a:ext cx="8458200" cy="6740307"/>
          </a:xfrm>
          <a:prstGeom prst="rect">
            <a:avLst/>
          </a:prstGeom>
          <a:noFill/>
          <a:ln w="9525">
            <a:noFill/>
            <a:miter lim="800000"/>
            <a:headEnd/>
            <a:tailEnd/>
          </a:ln>
        </p:spPr>
        <p:txBody>
          <a:bodyPr wrap="square">
            <a:spAutoFit/>
          </a:bodyPr>
          <a:lstStyle/>
          <a:p>
            <a:pPr>
              <a:spcBef>
                <a:spcPct val="50000"/>
              </a:spcBef>
            </a:pPr>
            <a:r>
              <a:rPr lang="fr-FR" sz="2400" b="1" dirty="0" smtClean="0"/>
              <a:t>Les enzymes industrielles sont utilisées au cours de la production de tous les principaux aliments industrialisés : bière, jus de fruits, pain, arôme, huiles alimentaires... </a:t>
            </a:r>
          </a:p>
          <a:p>
            <a:pPr>
              <a:spcBef>
                <a:spcPct val="50000"/>
              </a:spcBef>
            </a:pPr>
            <a:r>
              <a:rPr lang="fr-FR" sz="2400" dirty="0" smtClean="0"/>
              <a:t>Invertase 	: Sucre inverti (glucose + fructose)</a:t>
            </a:r>
          </a:p>
          <a:p>
            <a:pPr>
              <a:spcBef>
                <a:spcPct val="50000"/>
              </a:spcBef>
            </a:pPr>
            <a:r>
              <a:rPr lang="fr-FR" sz="2400" dirty="0" err="1" smtClean="0"/>
              <a:t>Pectinase</a:t>
            </a:r>
            <a:r>
              <a:rPr lang="fr-FR" sz="2400" dirty="0" smtClean="0"/>
              <a:t>	 : Jus de fruits (pomme, raisin…)</a:t>
            </a:r>
          </a:p>
          <a:p>
            <a:pPr>
              <a:spcBef>
                <a:spcPct val="50000"/>
              </a:spcBef>
            </a:pPr>
            <a:r>
              <a:rPr lang="fr-FR" sz="2400" dirty="0" smtClean="0"/>
              <a:t>Beta-</a:t>
            </a:r>
            <a:r>
              <a:rPr lang="fr-FR" sz="2400" dirty="0" err="1" smtClean="0"/>
              <a:t>Glucanase</a:t>
            </a:r>
            <a:r>
              <a:rPr lang="fr-FR" sz="2400" dirty="0" smtClean="0"/>
              <a:t> : Brasserie</a:t>
            </a:r>
          </a:p>
          <a:p>
            <a:pPr>
              <a:spcBef>
                <a:spcPct val="50000"/>
              </a:spcBef>
            </a:pPr>
            <a:r>
              <a:rPr lang="fr-FR" sz="2400" dirty="0" smtClean="0"/>
              <a:t>Lactase 	: Lait et produit laitiers</a:t>
            </a:r>
          </a:p>
          <a:p>
            <a:pPr>
              <a:spcBef>
                <a:spcPct val="50000"/>
              </a:spcBef>
            </a:pPr>
            <a:r>
              <a:rPr lang="fr-FR" sz="2400" dirty="0" err="1" smtClean="0"/>
              <a:t>Lyzozyme</a:t>
            </a:r>
            <a:r>
              <a:rPr lang="fr-FR" sz="2400" dirty="0" smtClean="0"/>
              <a:t>	: Fromagerie</a:t>
            </a:r>
          </a:p>
          <a:p>
            <a:pPr>
              <a:spcBef>
                <a:spcPct val="50000"/>
              </a:spcBef>
            </a:pPr>
            <a:r>
              <a:rPr lang="fr-FR" sz="2400" dirty="0" smtClean="0"/>
              <a:t>Amylase	: Boulangerie + amidonnerie    et sucrerie</a:t>
            </a:r>
          </a:p>
          <a:p>
            <a:pPr>
              <a:spcBef>
                <a:spcPct val="50000"/>
              </a:spcBef>
            </a:pPr>
            <a:r>
              <a:rPr lang="fr-FR" sz="2400" dirty="0" smtClean="0"/>
              <a:t>Amylases, </a:t>
            </a:r>
            <a:r>
              <a:rPr lang="fr-FR" sz="2400" dirty="0" err="1" smtClean="0"/>
              <a:t>pullulanases</a:t>
            </a:r>
            <a:r>
              <a:rPr lang="fr-FR" sz="2400" dirty="0" smtClean="0"/>
              <a:t>, </a:t>
            </a:r>
            <a:r>
              <a:rPr lang="fr-FR" sz="2400" dirty="0" err="1" smtClean="0"/>
              <a:t>glucosidases</a:t>
            </a:r>
            <a:r>
              <a:rPr lang="fr-FR" sz="2400" dirty="0" smtClean="0"/>
              <a:t>, </a:t>
            </a:r>
            <a:r>
              <a:rPr lang="fr-FR" sz="2400" dirty="0" err="1" smtClean="0"/>
              <a:t>glucoamylases</a:t>
            </a:r>
            <a:r>
              <a:rPr lang="fr-FR" sz="2400" dirty="0" smtClean="0"/>
              <a:t>, glucose isomérase: sucreries production de sirop , sucres liquides</a:t>
            </a:r>
          </a:p>
          <a:p>
            <a:pPr>
              <a:spcBef>
                <a:spcPct val="50000"/>
              </a:spcBef>
            </a:pPr>
            <a:endParaRPr lang="fr-FR" sz="2400" dirty="0" smtClean="0"/>
          </a:p>
          <a:p>
            <a:pPr>
              <a:spcBef>
                <a:spcPct val="50000"/>
              </a:spcBef>
            </a:pPr>
            <a:endParaRPr lang="fr-F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p:cNvSpPr>
            <a:spLocks noGrp="1"/>
          </p:cNvSpPr>
          <p:nvPr>
            <p:ph type="sldNum" sz="quarter" idx="12"/>
          </p:nvPr>
        </p:nvSpPr>
        <p:spPr>
          <a:noFill/>
        </p:spPr>
        <p:txBody>
          <a:bodyPr/>
          <a:lstStyle/>
          <a:p>
            <a:fld id="{E9278C99-C6AA-4016-A1D5-D85C8E83528E}" type="slidenum">
              <a:rPr lang="fr-FR" smtClean="0">
                <a:latin typeface="Times New Roman" pitchFamily="18" charset="0"/>
              </a:rPr>
              <a:pPr/>
              <a:t>47</a:t>
            </a:fld>
            <a:endParaRPr lang="fr-FR" smtClean="0">
              <a:latin typeface="Times New Roman" pitchFamily="18" charset="0"/>
            </a:endParaRPr>
          </a:p>
        </p:txBody>
      </p:sp>
      <p:sp>
        <p:nvSpPr>
          <p:cNvPr id="44037" name="Rectangle 8"/>
          <p:cNvSpPr>
            <a:spLocks noGrp="1" noChangeArrowheads="1"/>
          </p:cNvSpPr>
          <p:nvPr>
            <p:ph type="title" idx="4294967295"/>
          </p:nvPr>
        </p:nvSpPr>
        <p:spPr>
          <a:xfrm>
            <a:off x="0" y="0"/>
            <a:ext cx="7772400" cy="928688"/>
          </a:xfrm>
        </p:spPr>
        <p:txBody>
          <a:bodyPr/>
          <a:lstStyle/>
          <a:p>
            <a:pPr eaLnBrk="1" hangingPunct="1"/>
            <a:r>
              <a:rPr lang="fr-FR" sz="4000" b="1" dirty="0" smtClean="0">
                <a:solidFill>
                  <a:srgbClr val="FF0000"/>
                </a:solidFill>
              </a:rPr>
              <a:t>DETERGENTS</a:t>
            </a:r>
          </a:p>
        </p:txBody>
      </p:sp>
      <p:sp>
        <p:nvSpPr>
          <p:cNvPr id="44035" name="Rectangle 6"/>
          <p:cNvSpPr>
            <a:spLocks noChangeArrowheads="1"/>
          </p:cNvSpPr>
          <p:nvPr/>
        </p:nvSpPr>
        <p:spPr bwMode="auto">
          <a:xfrm>
            <a:off x="428596" y="785794"/>
            <a:ext cx="6402331" cy="828432"/>
          </a:xfrm>
          <a:prstGeom prst="rect">
            <a:avLst/>
          </a:prstGeom>
          <a:noFill/>
          <a:ln w="12700">
            <a:noFill/>
            <a:miter lim="800000"/>
            <a:headEnd/>
            <a:tailEnd/>
          </a:ln>
        </p:spPr>
        <p:txBody>
          <a:bodyPr wrap="square" lIns="90488" tIns="44450" rIns="90488" bIns="44450">
            <a:spAutoFit/>
          </a:bodyPr>
          <a:lstStyle/>
          <a:p>
            <a:pPr defTabSz="762000" eaLnBrk="0" hangingPunct="0"/>
            <a:r>
              <a:rPr lang="fr-FR" sz="2400" dirty="0" smtClean="0"/>
              <a:t> </a:t>
            </a:r>
            <a:endParaRPr lang="fr-FR" sz="2400" dirty="0"/>
          </a:p>
          <a:p>
            <a:pPr defTabSz="762000" eaLnBrk="0" hangingPunct="0"/>
            <a:r>
              <a:rPr lang="fr-FR" sz="2400" dirty="0" smtClean="0">
                <a:solidFill>
                  <a:srgbClr val="FF0000"/>
                </a:solidFill>
              </a:rPr>
              <a:t>90</a:t>
            </a:r>
            <a:r>
              <a:rPr lang="fr-FR" sz="2400" dirty="0">
                <a:solidFill>
                  <a:srgbClr val="FF0000"/>
                </a:solidFill>
              </a:rPr>
              <a:t>% </a:t>
            </a:r>
            <a:r>
              <a:rPr lang="fr-FR" sz="2400" dirty="0" smtClean="0">
                <a:solidFill>
                  <a:srgbClr val="FF0000"/>
                </a:solidFill>
              </a:rPr>
              <a:t>des  </a:t>
            </a:r>
            <a:r>
              <a:rPr lang="fr-FR" sz="2400" dirty="0">
                <a:solidFill>
                  <a:srgbClr val="FF0000"/>
                </a:solidFill>
              </a:rPr>
              <a:t>détergents contiennent des enzymes</a:t>
            </a:r>
          </a:p>
        </p:txBody>
      </p:sp>
      <p:sp>
        <p:nvSpPr>
          <p:cNvPr id="44036" name="Rectangle 7"/>
          <p:cNvSpPr>
            <a:spLocks noChangeArrowheads="1"/>
          </p:cNvSpPr>
          <p:nvPr/>
        </p:nvSpPr>
        <p:spPr bwMode="auto">
          <a:xfrm>
            <a:off x="357158" y="1643050"/>
            <a:ext cx="6110905" cy="3783087"/>
          </a:xfrm>
          <a:prstGeom prst="rect">
            <a:avLst/>
          </a:prstGeom>
          <a:noFill/>
          <a:ln w="12700">
            <a:noFill/>
            <a:miter lim="800000"/>
            <a:headEnd/>
            <a:tailEnd/>
          </a:ln>
        </p:spPr>
        <p:txBody>
          <a:bodyPr wrap="none" lIns="90488" tIns="44450" rIns="90488" bIns="44450">
            <a:spAutoFit/>
          </a:bodyPr>
          <a:lstStyle/>
          <a:p>
            <a:pPr defTabSz="762000" eaLnBrk="0" hangingPunct="0"/>
            <a:r>
              <a:rPr lang="fr-FR" sz="2400" dirty="0"/>
              <a:t>- PROTEASES : </a:t>
            </a:r>
            <a:r>
              <a:rPr lang="fr-FR" sz="2400" dirty="0" err="1"/>
              <a:t>oeuf</a:t>
            </a:r>
            <a:r>
              <a:rPr lang="fr-FR" sz="2400" dirty="0"/>
              <a:t>, </a:t>
            </a:r>
            <a:r>
              <a:rPr lang="fr-FR" sz="2400" dirty="0" smtClean="0"/>
              <a:t>sang )</a:t>
            </a:r>
            <a:endParaRPr lang="fr-FR" sz="2400" dirty="0"/>
          </a:p>
          <a:p>
            <a:pPr defTabSz="762000" eaLnBrk="0" hangingPunct="0"/>
            <a:r>
              <a:rPr lang="fr-FR" sz="2400" dirty="0"/>
              <a:t>- LIPASES : huiles, graisses...</a:t>
            </a:r>
          </a:p>
          <a:p>
            <a:pPr defTabSz="762000" eaLnBrk="0" hangingPunct="0"/>
            <a:r>
              <a:rPr lang="fr-FR" sz="2400" dirty="0"/>
              <a:t>- AMYLASES : pomme de terre, pâtes...</a:t>
            </a:r>
          </a:p>
          <a:p>
            <a:pPr defTabSz="762000" eaLnBrk="0" hangingPunct="0"/>
            <a:r>
              <a:rPr lang="fr-FR" sz="2400" dirty="0"/>
              <a:t>- CELLULASES : raviver et assouplir les tissus </a:t>
            </a:r>
          </a:p>
          <a:p>
            <a:pPr defTabSz="762000" eaLnBrk="0" hangingPunct="0"/>
            <a:r>
              <a:rPr lang="fr-FR" sz="2400" dirty="0"/>
              <a:t>en coton en digérant les parties endommagées </a:t>
            </a:r>
          </a:p>
          <a:p>
            <a:pPr defTabSz="762000" eaLnBrk="0" hangingPunct="0"/>
            <a:r>
              <a:rPr lang="fr-FR" sz="2400" dirty="0"/>
              <a:t>des fibres textiles </a:t>
            </a:r>
            <a:r>
              <a:rPr lang="fr-FR" sz="2400" dirty="0" smtClean="0"/>
              <a:t> </a:t>
            </a:r>
            <a:endParaRPr lang="fr-FR" sz="2400" dirty="0"/>
          </a:p>
          <a:p>
            <a:pPr defTabSz="762000" eaLnBrk="0" hangingPunct="0"/>
            <a:r>
              <a:rPr lang="fr-FR" b="1" dirty="0"/>
              <a:t>Besoins exprimés </a:t>
            </a:r>
            <a:r>
              <a:rPr lang="fr-FR" sz="2400" dirty="0"/>
              <a:t> </a:t>
            </a:r>
          </a:p>
          <a:p>
            <a:pPr defTabSz="762000" eaLnBrk="0" hangingPunct="0"/>
            <a:r>
              <a:rPr lang="fr-FR" sz="2400" dirty="0"/>
              <a:t>- pH alcalin</a:t>
            </a:r>
          </a:p>
          <a:p>
            <a:pPr defTabSz="762000" eaLnBrk="0" hangingPunct="0"/>
            <a:r>
              <a:rPr lang="fr-FR" sz="2400" dirty="0"/>
              <a:t>- basse température </a:t>
            </a:r>
          </a:p>
          <a:p>
            <a:pPr defTabSz="762000" eaLnBrk="0" hangingPunct="0"/>
            <a:r>
              <a:rPr lang="fr-FR" sz="2400" dirty="0"/>
              <a:t>- résistance à la force ionique et aux surfactants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5983311"/>
          </a:xfrm>
        </p:spPr>
        <p:txBody>
          <a:bodyPr>
            <a:normAutofit lnSpcReduction="10000"/>
          </a:bodyPr>
          <a:lstStyle/>
          <a:p>
            <a:pPr lvl="5">
              <a:buNone/>
            </a:pPr>
            <a:r>
              <a:rPr lang="fr-FR" sz="3500" dirty="0" smtClean="0">
                <a:solidFill>
                  <a:srgbClr val="FF0000"/>
                </a:solidFill>
                <a:latin typeface="Times New Roman" pitchFamily="18" charset="0"/>
                <a:cs typeface="Times New Roman" pitchFamily="18" charset="0"/>
              </a:rPr>
              <a:t> MO PRODUCTEURS</a:t>
            </a:r>
          </a:p>
          <a:p>
            <a:r>
              <a:rPr lang="fr-FR" b="1" dirty="0" smtClean="0">
                <a:solidFill>
                  <a:srgbClr val="00B0F0"/>
                </a:solidFill>
              </a:rPr>
              <a:t>Amylases  α et β</a:t>
            </a:r>
            <a:endParaRPr lang="fr-FR" dirty="0" smtClean="0">
              <a:solidFill>
                <a:srgbClr val="00B0F0"/>
              </a:solidFill>
            </a:endParaRPr>
          </a:p>
          <a:p>
            <a:r>
              <a:rPr lang="fr-FR" sz="2600" b="1" dirty="0" smtClean="0"/>
              <a:t> </a:t>
            </a:r>
            <a:r>
              <a:rPr lang="fr-FR" sz="3000" dirty="0" smtClean="0">
                <a:latin typeface="Times New Roman" pitchFamily="18" charset="0"/>
                <a:cs typeface="Times New Roman" pitchFamily="18" charset="0"/>
              </a:rPr>
              <a:t>produites par </a:t>
            </a:r>
            <a:r>
              <a:rPr lang="fr-FR" sz="3000" b="1" dirty="0" err="1" smtClean="0">
                <a:latin typeface="Times New Roman" pitchFamily="18" charset="0"/>
                <a:cs typeface="Times New Roman" pitchFamily="18" charset="0"/>
              </a:rPr>
              <a:t>Bacillus</a:t>
            </a:r>
            <a:r>
              <a:rPr lang="fr-FR" sz="3000" b="1" dirty="0" smtClean="0">
                <a:latin typeface="Times New Roman" pitchFamily="18" charset="0"/>
                <a:cs typeface="Times New Roman" pitchFamily="18" charset="0"/>
              </a:rPr>
              <a:t> </a:t>
            </a:r>
            <a:r>
              <a:rPr lang="fr-FR" sz="3000" b="1" dirty="0" err="1" smtClean="0">
                <a:latin typeface="Times New Roman" pitchFamily="18" charset="0"/>
                <a:cs typeface="Times New Roman" pitchFamily="18" charset="0"/>
              </a:rPr>
              <a:t>licheniformis</a:t>
            </a:r>
            <a:r>
              <a:rPr lang="fr-FR" sz="3000" dirty="0" smtClean="0">
                <a:latin typeface="Times New Roman" pitchFamily="18" charset="0"/>
                <a:cs typeface="Times New Roman" pitchFamily="18" charset="0"/>
              </a:rPr>
              <a:t>, elle est relativement stable à 60°c  </a:t>
            </a:r>
          </a:p>
          <a:p>
            <a:r>
              <a:rPr lang="fr-FR" b="1" dirty="0" smtClean="0">
                <a:solidFill>
                  <a:srgbClr val="00B0F0"/>
                </a:solidFill>
              </a:rPr>
              <a:t>Lactases (B galactosidase</a:t>
            </a:r>
            <a:r>
              <a:rPr lang="fr-FR" b="1" dirty="0" smtClean="0"/>
              <a:t>)</a:t>
            </a:r>
            <a:endParaRPr lang="fr-FR" dirty="0" smtClean="0"/>
          </a:p>
          <a:p>
            <a:r>
              <a:rPr lang="fr-FR" dirty="0" smtClean="0"/>
              <a:t>Utilisée en alimentation humaine pour améliorer la digestibilité du lait, fromage, yaourt (intolérance au lactose)</a:t>
            </a:r>
          </a:p>
          <a:p>
            <a:r>
              <a:rPr lang="fr-FR" dirty="0" smtClean="0"/>
              <a:t>Elle est produite industriellement par les levures du genre </a:t>
            </a:r>
            <a:r>
              <a:rPr lang="fr-FR" dirty="0" err="1" smtClean="0"/>
              <a:t>Kluyveromyces</a:t>
            </a:r>
            <a:endParaRPr lang="fr-FR" dirty="0" smtClean="0"/>
          </a:p>
          <a:p>
            <a:r>
              <a:rPr lang="fr-FR" b="1" i="1" dirty="0" smtClean="0"/>
              <a:t>K. </a:t>
            </a:r>
            <a:r>
              <a:rPr lang="fr-FR" b="1" i="1" dirty="0" err="1" smtClean="0"/>
              <a:t>lactis</a:t>
            </a:r>
            <a:r>
              <a:rPr lang="fr-FR" b="1" i="1" dirty="0" smtClean="0"/>
              <a:t> et K </a:t>
            </a:r>
            <a:r>
              <a:rPr lang="fr-FR" b="1" i="1" dirty="0" err="1" smtClean="0"/>
              <a:t>fragilis</a:t>
            </a:r>
            <a:r>
              <a:rPr lang="fr-FR" b="1" i="1" dirty="0" smtClean="0"/>
              <a:t> </a:t>
            </a:r>
            <a:r>
              <a:rPr lang="fr-FR" dirty="0" smtClean="0"/>
              <a:t>sur des substrats à base de lactosérum</a:t>
            </a:r>
          </a:p>
          <a:p>
            <a:r>
              <a:rPr lang="fr-FR" i="1" dirty="0" smtClean="0"/>
              <a:t>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92500" lnSpcReduction="10000"/>
          </a:bodyPr>
          <a:lstStyle/>
          <a:p>
            <a:r>
              <a:rPr lang="fr-FR" b="1" dirty="0" smtClean="0"/>
              <a:t>Les protéases</a:t>
            </a:r>
            <a:endParaRPr lang="fr-FR" dirty="0" smtClean="0"/>
          </a:p>
          <a:p>
            <a:r>
              <a:rPr lang="fr-FR" dirty="0" smtClean="0"/>
              <a:t>On les différencie en fonction de leur pH d’activité</a:t>
            </a:r>
            <a:r>
              <a:rPr lang="fr-FR" b="1" dirty="0" smtClean="0"/>
              <a:t>, </a:t>
            </a:r>
            <a:r>
              <a:rPr lang="fr-FR" dirty="0" smtClean="0"/>
              <a:t>protéases alcaline, acide et neutres et de la température., protéases thermostables </a:t>
            </a:r>
          </a:p>
          <a:p>
            <a:r>
              <a:rPr lang="fr-FR" dirty="0" smtClean="0"/>
              <a:t>Les protéases industrielles sont utilisées en industrie agroalimentaire ( présure) et en industries des détergents , et en tannerie (cuir et peau)</a:t>
            </a:r>
          </a:p>
          <a:p>
            <a:r>
              <a:rPr lang="fr-FR" dirty="0" smtClean="0"/>
              <a:t>La présure : un grand nombre d’enzymes protéolytiques ont les propriétés de coaguler le lait</a:t>
            </a:r>
          </a:p>
          <a:p>
            <a:r>
              <a:rPr lang="fr-FR" dirty="0" smtClean="0"/>
              <a:t>Les plus utilisées sont le protéases d’origine animale (mélange de </a:t>
            </a:r>
            <a:r>
              <a:rPr lang="fr-FR" dirty="0" err="1" smtClean="0"/>
              <a:t>chymosine</a:t>
            </a:r>
            <a:r>
              <a:rPr lang="fr-FR" dirty="0" smtClean="0"/>
              <a:t> et de pepsine ) mais elles sont de plus en plus remplacées par les protéases d’origine microbiennes tel que celle extraite de </a:t>
            </a:r>
            <a:r>
              <a:rPr lang="fr-FR" i="1" dirty="0" smtClean="0"/>
              <a:t>Mucor </a:t>
            </a:r>
            <a:r>
              <a:rPr lang="fr-FR" i="1" dirty="0" err="1" smtClean="0"/>
              <a:t>miehei</a:t>
            </a:r>
            <a:r>
              <a:rPr lang="fr-FR" i="1" dirty="0" smtClean="0"/>
              <a:t> </a:t>
            </a:r>
          </a:p>
          <a:p>
            <a:r>
              <a:rPr lang="fr-FR" dirty="0" smtClean="0"/>
              <a:t>Les préparations d’origine végétales sont rarement utilisée en raison de leur pouvoir coagulant variable et leur activité protéolytique excessive</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92500" lnSpcReduction="10000"/>
          </a:bodyPr>
          <a:lstStyle/>
          <a:p>
            <a:pPr>
              <a:buNone/>
            </a:pPr>
            <a:r>
              <a:rPr lang="fr-FR" dirty="0" smtClean="0"/>
              <a:t>    		</a:t>
            </a:r>
            <a:r>
              <a:rPr lang="fr-FR" dirty="0" smtClean="0">
                <a:solidFill>
                  <a:srgbClr val="FF0000"/>
                </a:solidFill>
              </a:rPr>
              <a:t>LES MYCOPROTÉINES ou protéines mycéliennes  </a:t>
            </a:r>
          </a:p>
          <a:p>
            <a:pPr>
              <a:buNone/>
            </a:pPr>
            <a:r>
              <a:rPr lang="fr-FR" dirty="0" smtClean="0">
                <a:solidFill>
                  <a:srgbClr val="FF0000"/>
                </a:solidFill>
              </a:rPr>
              <a:t>LE QUORN  </a:t>
            </a:r>
            <a:r>
              <a:rPr lang="fr-FR" dirty="0" smtClean="0"/>
              <a:t>nom commercial d’une </a:t>
            </a:r>
            <a:r>
              <a:rPr lang="fr-FR" dirty="0" err="1" smtClean="0"/>
              <a:t>mycoprotéine</a:t>
            </a:r>
            <a:r>
              <a:rPr lang="fr-FR" dirty="0" smtClean="0"/>
              <a:t>  obtenue par culture d’un champignon du genre </a:t>
            </a:r>
            <a:r>
              <a:rPr lang="fr-FR" dirty="0" err="1" smtClean="0"/>
              <a:t>Fusarium</a:t>
            </a:r>
            <a:r>
              <a:rPr lang="fr-FR" dirty="0" smtClean="0"/>
              <a:t> isolé en Angleterre à partir d’échantillon de sol</a:t>
            </a:r>
          </a:p>
          <a:p>
            <a:r>
              <a:rPr lang="pt-BR" b="1" dirty="0" smtClean="0"/>
              <a:t>Fusarium  graminearum</a:t>
            </a:r>
            <a:endParaRPr lang="fr-FR" dirty="0" smtClean="0"/>
          </a:p>
          <a:p>
            <a:r>
              <a:rPr lang="pt-BR" b="1" dirty="0" smtClean="0"/>
              <a:t>Fusarium  Venenatum</a:t>
            </a:r>
            <a:endParaRPr lang="fr-FR" dirty="0" smtClean="0"/>
          </a:p>
          <a:p>
            <a:r>
              <a:rPr lang="fr-FR" dirty="0" smtClean="0"/>
              <a:t>Classe des </a:t>
            </a:r>
            <a:r>
              <a:rPr lang="fr-FR" dirty="0" err="1" smtClean="0"/>
              <a:t>sordariaceae</a:t>
            </a:r>
            <a:r>
              <a:rPr lang="fr-FR" dirty="0" smtClean="0"/>
              <a:t>, Ordre des </a:t>
            </a:r>
            <a:r>
              <a:rPr lang="fr-FR" dirty="0" err="1" smtClean="0"/>
              <a:t>hypocréales</a:t>
            </a:r>
            <a:r>
              <a:rPr lang="fr-FR" dirty="0" smtClean="0"/>
              <a:t>, famille des </a:t>
            </a:r>
            <a:r>
              <a:rPr lang="fr-FR" dirty="0" err="1" smtClean="0"/>
              <a:t>Nectriaceae</a:t>
            </a:r>
            <a:endParaRPr lang="fr-FR" dirty="0" smtClean="0"/>
          </a:p>
          <a:p>
            <a:r>
              <a:rPr lang="pt-BR" b="1" dirty="0" smtClean="0"/>
              <a:t>Fusarium  graminearum</a:t>
            </a:r>
            <a:r>
              <a:rPr lang="fr-FR" dirty="0" smtClean="0"/>
              <a:t> est le nom de la forme ana morphe ou asexuelle les formes sexuelles peuvent être appelée différemment </a:t>
            </a:r>
          </a:p>
          <a:p>
            <a:r>
              <a:rPr lang="fr-FR" dirty="0" smtClean="0"/>
              <a:t>La souche produit en effet 2 types de spores : des macro conidies qui sont la forme asexuée et des ascospores contenues dans des périthèces qui représentent la forme sexuée</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92500" lnSpcReduction="20000"/>
          </a:bodyPr>
          <a:lstStyle/>
          <a:p>
            <a:r>
              <a:rPr lang="fr-FR" dirty="0" smtClean="0"/>
              <a:t>Actuellement la présure est produite par génie génétique sur E ;coli modifiée portant l’information génétique de la </a:t>
            </a:r>
            <a:r>
              <a:rPr lang="fr-FR" dirty="0" err="1" smtClean="0"/>
              <a:t>chymosine</a:t>
            </a:r>
            <a:r>
              <a:rPr lang="fr-FR" dirty="0" smtClean="0"/>
              <a:t> prélevée dans les cellules de l’estomac de veau</a:t>
            </a:r>
          </a:p>
          <a:p>
            <a:r>
              <a:rPr lang="fr-FR" dirty="0" smtClean="0"/>
              <a:t>Les protéases utilisées dans les détergents, éliminent les impuretés protéiques , elles sont les composants essentiels des détergents modernes ;, elles sont utilisées à de faibles concentrations  et évitent les températures de lavage élevées </a:t>
            </a:r>
          </a:p>
          <a:p>
            <a:r>
              <a:rPr lang="fr-FR" dirty="0" smtClean="0"/>
              <a:t>Les protéases thermostables isolées à partir isolées à partir des MO </a:t>
            </a:r>
            <a:r>
              <a:rPr lang="fr-FR" dirty="0" err="1" smtClean="0"/>
              <a:t>hyperthermophiles</a:t>
            </a:r>
            <a:r>
              <a:rPr lang="fr-FR" dirty="0" smtClean="0"/>
              <a:t> </a:t>
            </a:r>
          </a:p>
          <a:p>
            <a:r>
              <a:rPr lang="fr-FR" dirty="0" smtClean="0"/>
              <a:t>MO producteurs </a:t>
            </a:r>
          </a:p>
          <a:p>
            <a:r>
              <a:rPr lang="fr-FR" i="1" dirty="0" err="1" smtClean="0"/>
              <a:t>Bacillus</a:t>
            </a:r>
            <a:r>
              <a:rPr lang="fr-FR" i="1" dirty="0" smtClean="0"/>
              <a:t> </a:t>
            </a:r>
            <a:r>
              <a:rPr lang="fr-FR" i="1" dirty="0" err="1" smtClean="0"/>
              <a:t>licheniformis</a:t>
            </a:r>
            <a:endParaRPr lang="fr-FR" i="1" dirty="0" smtClean="0"/>
          </a:p>
          <a:p>
            <a:r>
              <a:rPr lang="fr-FR" i="1" dirty="0" err="1" smtClean="0"/>
              <a:t>Bacillus</a:t>
            </a:r>
            <a:r>
              <a:rPr lang="fr-FR" i="1" dirty="0" smtClean="0"/>
              <a:t> </a:t>
            </a:r>
            <a:r>
              <a:rPr lang="fr-FR" i="1" dirty="0" err="1" smtClean="0"/>
              <a:t>subtilis</a:t>
            </a:r>
            <a:endParaRPr lang="fr-FR" i="1" dirty="0" smtClean="0"/>
          </a:p>
          <a:p>
            <a:r>
              <a:rPr lang="fr-FR" i="1" dirty="0" err="1" smtClean="0"/>
              <a:t>Bacllus</a:t>
            </a:r>
            <a:r>
              <a:rPr lang="fr-FR" i="1" dirty="0" smtClean="0"/>
              <a:t> </a:t>
            </a:r>
            <a:r>
              <a:rPr lang="fr-FR" i="1" dirty="0" err="1" smtClean="0"/>
              <a:t>Âmyloliquefacien</a:t>
            </a:r>
            <a:r>
              <a:rPr lang="fr-FR" dirty="0" err="1" smtClean="0"/>
              <a:t>s</a:t>
            </a:r>
            <a:r>
              <a:rPr lang="fr-FR" dirty="0" smtClean="0"/>
              <a:t> </a:t>
            </a:r>
          </a:p>
          <a:p>
            <a:r>
              <a:rPr lang="fr-FR" dirty="0" smtClean="0"/>
              <a:t>Elles sont </a:t>
            </a:r>
            <a:r>
              <a:rPr lang="fr-FR" dirty="0" err="1" smtClean="0"/>
              <a:t>egalement</a:t>
            </a:r>
            <a:r>
              <a:rPr lang="fr-FR" dirty="0" smtClean="0"/>
              <a:t> d’origine fongiques ou d’</a:t>
            </a:r>
            <a:r>
              <a:rPr lang="fr-FR" dirty="0" err="1" smtClean="0"/>
              <a:t>archeae</a:t>
            </a:r>
            <a:r>
              <a:rPr lang="fr-FR" dirty="0" smtClean="0"/>
              <a:t> ( </a:t>
            </a:r>
            <a:r>
              <a:rPr lang="fr-FR" dirty="0" err="1" smtClean="0"/>
              <a:t>Pyrococcus</a:t>
            </a:r>
            <a:r>
              <a:rPr lang="fr-FR" dirty="0" smtClean="0"/>
              <a: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a:bodyPr>
          <a:lstStyle/>
          <a:p>
            <a:r>
              <a:rPr lang="fr-FR" b="1" dirty="0" smtClean="0"/>
              <a:t>Les lipases </a:t>
            </a:r>
            <a:endParaRPr lang="fr-FR" dirty="0" smtClean="0"/>
          </a:p>
          <a:p>
            <a:r>
              <a:rPr lang="fr-FR" dirty="0" smtClean="0"/>
              <a:t>Elles catalysent l’hydrolyse des triglycérides dans les détergents, elles sont utilisées pour éliminer les taches de graisse présentes dans les tissus  mais leur efficacité est limitée dans les détergents en raison de leur faible stabilité dans les milieux dénaturants (</a:t>
            </a:r>
            <a:r>
              <a:rPr lang="fr-FR" dirty="0" smtClean="0"/>
              <a:t>pH élevé</a:t>
            </a:r>
            <a:r>
              <a:rPr lang="fr-FR" dirty="0" smtClean="0"/>
              <a:t> ; </a:t>
            </a:r>
            <a:r>
              <a:rPr lang="fr-FR" dirty="0" err="1" smtClean="0"/>
              <a:t>metaux</a:t>
            </a:r>
            <a:r>
              <a:rPr lang="fr-FR" dirty="0" smtClean="0"/>
              <a:t> lourds ..)</a:t>
            </a:r>
          </a:p>
          <a:p>
            <a:r>
              <a:rPr lang="fr-FR" dirty="0" smtClean="0"/>
              <a:t>Elles sont produites par les champignons filamenteux : </a:t>
            </a:r>
          </a:p>
          <a:p>
            <a:r>
              <a:rPr lang="fr-FR" i="1" dirty="0" smtClean="0"/>
              <a:t>Aspergillus </a:t>
            </a:r>
            <a:r>
              <a:rPr lang="fr-FR" i="1" dirty="0" err="1" smtClean="0"/>
              <a:t>oryzae</a:t>
            </a:r>
            <a:endParaRPr lang="fr-FR" i="1" dirty="0" smtClean="0"/>
          </a:p>
          <a:p>
            <a:r>
              <a:rPr lang="fr-FR" dirty="0" smtClean="0"/>
              <a:t>Mais aussi par des bactéries du genre </a:t>
            </a:r>
            <a:r>
              <a:rPr lang="fr-FR" dirty="0" err="1" smtClean="0"/>
              <a:t>pseudomonas</a:t>
            </a:r>
            <a:endParaRPr lang="fr-FR" dirty="0" smtClean="0"/>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a:bodyPr>
          <a:lstStyle/>
          <a:p>
            <a:r>
              <a:rPr lang="fr-FR" b="1" dirty="0" err="1" smtClean="0"/>
              <a:t>Penicilline</a:t>
            </a:r>
            <a:r>
              <a:rPr lang="fr-FR" b="1" dirty="0" smtClean="0"/>
              <a:t> </a:t>
            </a:r>
            <a:r>
              <a:rPr lang="fr-FR" b="1" dirty="0" err="1" smtClean="0"/>
              <a:t>amidase</a:t>
            </a:r>
            <a:r>
              <a:rPr lang="fr-FR" dirty="0" smtClean="0"/>
              <a:t> ; </a:t>
            </a:r>
          </a:p>
          <a:p>
            <a:r>
              <a:rPr lang="fr-FR" dirty="0" smtClean="0"/>
              <a:t>utilisée dans la fabrication de pénicillines semi synthétiques, elle libère l’acide </a:t>
            </a:r>
            <a:r>
              <a:rPr lang="fr-FR" dirty="0" err="1" smtClean="0"/>
              <a:t>aminopenicillanique</a:t>
            </a:r>
            <a:r>
              <a:rPr lang="fr-FR" dirty="0" smtClean="0"/>
              <a:t> </a:t>
            </a:r>
          </a:p>
          <a:p>
            <a:r>
              <a:rPr lang="fr-FR" dirty="0" smtClean="0"/>
              <a:t>Origine </a:t>
            </a:r>
            <a:r>
              <a:rPr lang="fr-FR" i="1" dirty="0" err="1" smtClean="0"/>
              <a:t>E.coli</a:t>
            </a:r>
            <a:r>
              <a:rPr lang="fr-FR" i="1" dirty="0" smtClean="0"/>
              <a:t> </a:t>
            </a:r>
            <a:r>
              <a:rPr lang="fr-FR" dirty="0" smtClean="0"/>
              <a:t>intracellulaire </a:t>
            </a:r>
          </a:p>
          <a:p>
            <a:r>
              <a:rPr lang="fr-FR" i="1" dirty="0" err="1" smtClean="0"/>
              <a:t>Bacillus</a:t>
            </a:r>
            <a:r>
              <a:rPr lang="fr-FR" i="1" dirty="0" smtClean="0"/>
              <a:t> </a:t>
            </a:r>
            <a:r>
              <a:rPr lang="fr-FR" i="1" dirty="0" err="1" smtClean="0"/>
              <a:t>megaterieum</a:t>
            </a:r>
            <a:r>
              <a:rPr lang="fr-FR" i="1" dirty="0" smtClean="0"/>
              <a:t> </a:t>
            </a:r>
            <a:r>
              <a:rPr lang="fr-FR" dirty="0" smtClean="0"/>
              <a:t>extracellulaire</a:t>
            </a:r>
          </a:p>
          <a:p>
            <a:r>
              <a:rPr lang="fr-FR" b="1" dirty="0" err="1" smtClean="0"/>
              <a:t>Taq</a:t>
            </a:r>
            <a:r>
              <a:rPr lang="fr-FR" b="1" dirty="0" smtClean="0"/>
              <a:t> polymérase (</a:t>
            </a:r>
            <a:r>
              <a:rPr lang="fr-FR" b="1" dirty="0" err="1" smtClean="0"/>
              <a:t>taq</a:t>
            </a:r>
            <a:r>
              <a:rPr lang="fr-FR" b="1" dirty="0" smtClean="0"/>
              <a:t> </a:t>
            </a:r>
            <a:r>
              <a:rPr lang="fr-FR" b="1" dirty="0" err="1" smtClean="0"/>
              <a:t>pol</a:t>
            </a:r>
            <a:r>
              <a:rPr lang="fr-FR" b="1" dirty="0" smtClean="0"/>
              <a:t>) </a:t>
            </a:r>
            <a:endParaRPr lang="fr-FR" dirty="0" smtClean="0"/>
          </a:p>
          <a:p>
            <a:r>
              <a:rPr lang="fr-FR" dirty="0" smtClean="0"/>
              <a:t>ADN polymérase thermorésistant extraite de la bactérie </a:t>
            </a:r>
            <a:r>
              <a:rPr lang="fr-FR" dirty="0" err="1" smtClean="0"/>
              <a:t>Thermus</a:t>
            </a:r>
            <a:r>
              <a:rPr lang="fr-FR" dirty="0" smtClean="0"/>
              <a:t> </a:t>
            </a:r>
            <a:r>
              <a:rPr lang="fr-FR" dirty="0" err="1" smtClean="0"/>
              <a:t>aquaticus</a:t>
            </a:r>
            <a:r>
              <a:rPr lang="fr-FR" dirty="0" smtClean="0"/>
              <a:t> , sa température d’action est 72 °C</a:t>
            </a:r>
          </a:p>
          <a:p>
            <a:r>
              <a:rPr lang="fr-FR" dirty="0" smtClean="0"/>
              <a:t>Règne </a:t>
            </a:r>
            <a:r>
              <a:rPr lang="fr-FR" dirty="0" err="1" smtClean="0"/>
              <a:t>Bacteria</a:t>
            </a:r>
            <a:r>
              <a:rPr lang="fr-FR" dirty="0" smtClean="0"/>
              <a:t>, division  </a:t>
            </a:r>
            <a:r>
              <a:rPr lang="fr-FR" dirty="0" err="1" smtClean="0"/>
              <a:t>Deinococcus</a:t>
            </a:r>
            <a:r>
              <a:rPr lang="fr-FR" dirty="0" smtClean="0"/>
              <a:t>, </a:t>
            </a:r>
            <a:r>
              <a:rPr lang="fr-FR" dirty="0" err="1" smtClean="0"/>
              <a:t>Thermus</a:t>
            </a:r>
            <a:endParaRPr lang="fr-FR" dirty="0" smtClean="0"/>
          </a:p>
          <a:p>
            <a:r>
              <a:rPr lang="fr-FR" dirty="0" smtClean="0"/>
              <a:t>Classe </a:t>
            </a:r>
            <a:r>
              <a:rPr lang="fr-FR" dirty="0" err="1" smtClean="0"/>
              <a:t>Dinococci</a:t>
            </a:r>
            <a:r>
              <a:rPr lang="fr-FR" dirty="0" smtClean="0"/>
              <a:t>, ordre Thermales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1957388"/>
            <a:ext cx="8229600" cy="4900612"/>
          </a:xfrm>
        </p:spPr>
        <p:txBody>
          <a:bodyPr>
            <a:normAutofit fontScale="92500" lnSpcReduction="10000"/>
          </a:bodyPr>
          <a:lstStyle/>
          <a:p>
            <a:pPr>
              <a:buFont typeface="Wingdings" pitchFamily="2" charset="2"/>
              <a:buChar char="Ø"/>
              <a:defRPr/>
            </a:pPr>
            <a:r>
              <a:rPr lang="fr-FR" dirty="0" smtClean="0"/>
              <a:t>Riches en protéines de qualité équivalentes à celles du lait  contiennent tous les acides aminés essentiels . Elle contient peu de calories  (régimes hypocaloriques) et des fibres alimentaires essentielles  pour le système digestif</a:t>
            </a:r>
          </a:p>
          <a:p>
            <a:pPr>
              <a:buFont typeface="Wingdings" pitchFamily="2" charset="2"/>
              <a:buChar char="Ø"/>
              <a:defRPr/>
            </a:pPr>
            <a:r>
              <a:rPr lang="fr-FR" dirty="0" smtClean="0"/>
              <a:t>Moins grasses et moins caloriques que les viandes les plus maigres; </a:t>
            </a:r>
          </a:p>
          <a:p>
            <a:pPr>
              <a:buFont typeface="Wingdings" pitchFamily="2" charset="2"/>
              <a:buChar char="Ø"/>
              <a:defRPr/>
            </a:pPr>
            <a:r>
              <a:rPr lang="fr-FR" dirty="0" smtClean="0"/>
              <a:t>totalement dénudées de cholestérol;</a:t>
            </a:r>
          </a:p>
          <a:p>
            <a:pPr>
              <a:buFont typeface="Wingdings" pitchFamily="2" charset="2"/>
              <a:buChar char="Ø"/>
              <a:defRPr/>
            </a:pPr>
            <a:r>
              <a:rPr lang="fr-FR" dirty="0" smtClean="0"/>
              <a:t>Un meilleur profil lipidique que la viande;</a:t>
            </a:r>
          </a:p>
          <a:p>
            <a:pPr>
              <a:buFont typeface="Wingdings" pitchFamily="2" charset="2"/>
              <a:buChar char="Ø"/>
              <a:defRPr/>
            </a:pPr>
            <a:r>
              <a:rPr lang="fr-FR" dirty="0" smtClean="0"/>
              <a:t>Potentiel nutritionnel, clinique et commercial à l’échelle mondiale;</a:t>
            </a:r>
          </a:p>
          <a:p>
            <a:pPr>
              <a:buFont typeface="Wingdings" pitchFamily="2" charset="2"/>
              <a:buChar char="Ø"/>
              <a:defRPr/>
            </a:pPr>
            <a:r>
              <a:rPr lang="fr-FR" dirty="0" smtClean="0"/>
              <a:t>Effet puissant sur la satiété; </a:t>
            </a:r>
          </a:p>
          <a:p>
            <a:pPr>
              <a:buFont typeface="Wingdings" pitchFamily="2" charset="2"/>
              <a:buChar char="Ø"/>
              <a:defRPr/>
            </a:pPr>
            <a:r>
              <a:rPr lang="fr-FR" dirty="0" smtClean="0"/>
              <a:t>Source de Mg, Zn, Fe, et de K;  </a:t>
            </a:r>
          </a:p>
          <a:p>
            <a:pPr>
              <a:buFont typeface="Arial" pitchFamily="34" charset="0"/>
              <a:buNone/>
              <a:defRPr/>
            </a:pPr>
            <a:r>
              <a:rPr lang="fr-FR" dirty="0" smtClean="0"/>
              <a:t> </a:t>
            </a:r>
          </a:p>
        </p:txBody>
      </p:sp>
      <p:sp>
        <p:nvSpPr>
          <p:cNvPr id="8" name="Titre 1"/>
          <p:cNvSpPr txBox="1">
            <a:spLocks/>
          </p:cNvSpPr>
          <p:nvPr/>
        </p:nvSpPr>
        <p:spPr>
          <a:xfrm>
            <a:off x="571472" y="285728"/>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fontScale="97500" lnSpcReduction="10000"/>
          </a:bodyPr>
          <a:lstStyle/>
          <a:p>
            <a:pPr algn="ctr" fontAlgn="auto">
              <a:spcAft>
                <a:spcPts val="0"/>
              </a:spcAft>
              <a:defRPr/>
            </a:pPr>
            <a:r>
              <a:rPr lang="fr-FR" sz="3600" dirty="0" smtClean="0"/>
              <a:t> LES  MYCOPROTÉINES</a:t>
            </a:r>
          </a:p>
          <a:p>
            <a:pPr algn="ctr" fontAlgn="auto">
              <a:spcAft>
                <a:spcPts val="0"/>
              </a:spcAft>
              <a:defRPr/>
            </a:pPr>
            <a:r>
              <a:rPr lang="fr-FR" sz="3600" dirty="0" smtClean="0"/>
              <a:t>EX : LE QUORN </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98110C26-85F4-420B-9040-2F8F9599FC17}" type="datetime1">
              <a:rPr lang="fr-FR"/>
              <a:pPr>
                <a:defRPr/>
              </a:pPr>
              <a:t>04/04/2024</a:t>
            </a:fld>
            <a:endParaRPr lang="fr-FR"/>
          </a:p>
        </p:txBody>
      </p:sp>
      <p:sp>
        <p:nvSpPr>
          <p:cNvPr id="3" name="Espace réservé du pied de page 2"/>
          <p:cNvSpPr>
            <a:spLocks noGrp="1"/>
          </p:cNvSpPr>
          <p:nvPr>
            <p:ph type="ftr" sz="quarter" idx="11"/>
          </p:nvPr>
        </p:nvSpPr>
        <p:spPr/>
        <p:txBody>
          <a:bodyPr/>
          <a:lstStyle/>
          <a:p>
            <a:pPr>
              <a:defRPr/>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pPr>
              <a:defRPr/>
            </a:pPr>
            <a:fld id="{B26F5C25-5174-4F43-91A5-71000D09ED03}" type="slidenum">
              <a:rPr lang="fr-FR"/>
              <a:pPr>
                <a:defRPr/>
              </a:pPr>
              <a:t>7</a:t>
            </a:fld>
            <a:endParaRPr lang="fr-FR" dirty="0"/>
          </a:p>
        </p:txBody>
      </p:sp>
      <p:sp>
        <p:nvSpPr>
          <p:cNvPr id="5" name="Rectangle 4"/>
          <p:cNvSpPr/>
          <p:nvPr/>
        </p:nvSpPr>
        <p:spPr>
          <a:xfrm>
            <a:off x="0" y="0"/>
            <a:ext cx="9144000" cy="1000108"/>
          </a:xfrm>
          <a:prstGeom prst="rect">
            <a:avLst/>
          </a:prstGeom>
          <a:gradFill>
            <a:gsLst>
              <a:gs pos="19000">
                <a:schemeClr val="accent6">
                  <a:shade val="51000"/>
                  <a:satMod val="130000"/>
                  <a:alpha val="7000"/>
                </a:scheme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defRPr/>
            </a:pPr>
            <a:r>
              <a:rPr lang="fr-FR" sz="1600" dirty="0">
                <a:solidFill>
                  <a:schemeClr val="tx1"/>
                </a:solidFill>
                <a:latin typeface="Times New Roman" pitchFamily="18" charset="0"/>
                <a:ea typeface="Calibri" pitchFamily="34" charset="0"/>
                <a:cs typeface="Times New Roman" pitchFamily="18" charset="0"/>
              </a:rPr>
              <a:t>    </a:t>
            </a:r>
            <a:r>
              <a:rPr lang="fr-FR" sz="1600" dirty="0" smtClean="0">
                <a:solidFill>
                  <a:schemeClr val="tx1"/>
                </a:solidFill>
                <a:latin typeface="Times New Roman" pitchFamily="18" charset="0"/>
                <a:ea typeface="Calibri" pitchFamily="34" charset="0"/>
                <a:cs typeface="Times New Roman" pitchFamily="18" charset="0"/>
              </a:rPr>
              <a:t> </a:t>
            </a:r>
            <a:endParaRPr lang="fr-FR" b="1" dirty="0">
              <a:solidFill>
                <a:schemeClr val="tx1"/>
              </a:solidFill>
              <a:latin typeface="Times New Roman" pitchFamily="18" charset="0"/>
              <a:cs typeface="Times New Roman" pitchFamily="18" charset="0"/>
            </a:endParaRPr>
          </a:p>
        </p:txBody>
      </p:sp>
      <p:sp>
        <p:nvSpPr>
          <p:cNvPr id="24584" name="Oval 1" descr="Sans titre"/>
          <p:cNvSpPr>
            <a:spLocks noChangeArrowheads="1"/>
          </p:cNvSpPr>
          <p:nvPr/>
        </p:nvSpPr>
        <p:spPr bwMode="auto">
          <a:xfrm>
            <a:off x="8215313" y="214313"/>
            <a:ext cx="752475" cy="447675"/>
          </a:xfrm>
          <a:prstGeom prst="ellipse">
            <a:avLst/>
          </a:prstGeom>
          <a:blipFill dpi="0" rotWithShape="1">
            <a:blip r:embed="rId2" cstate="print"/>
            <a:srcRect/>
            <a:stretch>
              <a:fillRect/>
            </a:stretch>
          </a:blipFill>
          <a:ln w="9525">
            <a:noFill/>
            <a:round/>
            <a:headEnd/>
            <a:tailEnd/>
          </a:ln>
        </p:spPr>
        <p:txBody>
          <a:bodyPr/>
          <a:lstStyle/>
          <a:p>
            <a:endParaRPr lang="fr-FR">
              <a:latin typeface="Calibri" pitchFamily="34" charset="0"/>
            </a:endParaRPr>
          </a:p>
        </p:txBody>
      </p:sp>
      <p:sp>
        <p:nvSpPr>
          <p:cNvPr id="41985" name="Rectangle 1"/>
          <p:cNvSpPr>
            <a:spLocks noChangeArrowheads="1"/>
          </p:cNvSpPr>
          <p:nvPr/>
        </p:nvSpPr>
        <p:spPr bwMode="auto">
          <a:xfrm>
            <a:off x="714375" y="928688"/>
            <a:ext cx="7358063" cy="584775"/>
          </a:xfrm>
          <a:prstGeom prst="rect">
            <a:avLst/>
          </a:prstGeom>
          <a:noFill/>
          <a:ln w="9525">
            <a:noFill/>
            <a:miter lim="800000"/>
            <a:headEnd/>
            <a:tailEnd/>
          </a:ln>
        </p:spPr>
        <p:txBody>
          <a:bodyPr anchor="ctr">
            <a:spAutoFit/>
          </a:bodyPr>
          <a:lstStyle/>
          <a:p>
            <a:r>
              <a:rPr lang="fr-FR" sz="3200" b="1" dirty="0" smtClean="0">
                <a:solidFill>
                  <a:srgbClr val="FF0000"/>
                </a:solidFill>
                <a:latin typeface="Times New Roman" pitchFamily="18" charset="0"/>
                <a:ea typeface="Calibri" pitchFamily="34" charset="0"/>
                <a:cs typeface="Times New Roman" pitchFamily="18" charset="0"/>
              </a:rPr>
              <a:t>                la </a:t>
            </a:r>
            <a:r>
              <a:rPr lang="fr-FR" sz="3200" b="1" dirty="0">
                <a:solidFill>
                  <a:srgbClr val="FF0000"/>
                </a:solidFill>
                <a:latin typeface="Times New Roman" pitchFamily="18" charset="0"/>
                <a:ea typeface="Calibri" pitchFamily="34" charset="0"/>
                <a:cs typeface="Times New Roman" pitchFamily="18" charset="0"/>
              </a:rPr>
              <a:t>réduction du taux d'ARN</a:t>
            </a:r>
            <a:endParaRPr lang="fr-FR" sz="3200" dirty="0">
              <a:solidFill>
                <a:srgbClr val="FF0000"/>
              </a:solidFill>
              <a:latin typeface="Times New Roman" pitchFamily="18" charset="0"/>
              <a:ea typeface="Calibri" pitchFamily="34" charset="0"/>
              <a:cs typeface="Times New Roman" pitchFamily="18" charset="0"/>
            </a:endParaRPr>
          </a:p>
        </p:txBody>
      </p:sp>
      <p:sp>
        <p:nvSpPr>
          <p:cNvPr id="41987" name="Rectangle 3"/>
          <p:cNvSpPr>
            <a:spLocks noChangeArrowheads="1"/>
          </p:cNvSpPr>
          <p:nvPr/>
        </p:nvSpPr>
        <p:spPr bwMode="auto">
          <a:xfrm>
            <a:off x="285750" y="1500188"/>
            <a:ext cx="9144000" cy="1015663"/>
          </a:xfrm>
          <a:prstGeom prst="rect">
            <a:avLst/>
          </a:prstGeom>
          <a:noFill/>
          <a:ln w="9525">
            <a:noFill/>
            <a:miter lim="800000"/>
            <a:headEnd/>
            <a:tailEnd/>
          </a:ln>
        </p:spPr>
        <p:txBody>
          <a:bodyPr wrap="square" anchor="ctr">
            <a:spAutoFit/>
          </a:bodyPr>
          <a:lstStyle/>
          <a:p>
            <a:r>
              <a:rPr lang="fr-FR" sz="2000" dirty="0">
                <a:latin typeface="Times New Roman" pitchFamily="18" charset="0"/>
                <a:ea typeface="Calibri" pitchFamily="34" charset="0"/>
                <a:cs typeface="Times New Roman" pitchFamily="18" charset="0"/>
              </a:rPr>
              <a:t>La présence d’ARN donne à la biomasse un goût </a:t>
            </a:r>
            <a:r>
              <a:rPr lang="fr-FR" sz="2000" dirty="0" smtClean="0">
                <a:latin typeface="Times New Roman" pitchFamily="18" charset="0"/>
                <a:ea typeface="Calibri" pitchFamily="34" charset="0"/>
                <a:cs typeface="Times New Roman" pitchFamily="18" charset="0"/>
              </a:rPr>
              <a:t>désagréable et peut provoquer la maladie de la goutte, Il </a:t>
            </a:r>
            <a:r>
              <a:rPr lang="fr-FR" sz="2000" dirty="0">
                <a:latin typeface="Times New Roman" pitchFamily="18" charset="0"/>
                <a:ea typeface="Calibri" pitchFamily="34" charset="0"/>
                <a:cs typeface="Times New Roman" pitchFamily="18" charset="0"/>
              </a:rPr>
              <a:t>importe donc de les éliminer. Cette élimination se réalise en conditions </a:t>
            </a:r>
            <a:r>
              <a:rPr lang="fr-FR" sz="2000" dirty="0" smtClean="0">
                <a:latin typeface="Times New Roman" pitchFamily="18" charset="0"/>
                <a:ea typeface="Calibri" pitchFamily="34" charset="0"/>
                <a:cs typeface="Times New Roman" pitchFamily="18" charset="0"/>
              </a:rPr>
              <a:t>stériles  et   utilise  des  </a:t>
            </a:r>
            <a:r>
              <a:rPr lang="fr-FR" sz="2000" dirty="0" err="1" smtClean="0">
                <a:latin typeface="Times New Roman" pitchFamily="18" charset="0"/>
                <a:ea typeface="Calibri" pitchFamily="34" charset="0"/>
                <a:cs typeface="Times New Roman" pitchFamily="18" charset="0"/>
              </a:rPr>
              <a:t>ARNase</a:t>
            </a:r>
            <a:r>
              <a:rPr lang="fr-FR" sz="2000" dirty="0" smtClean="0">
                <a:latin typeface="Times New Roman" pitchFamily="18" charset="0"/>
                <a:ea typeface="Calibri" pitchFamily="34" charset="0"/>
                <a:cs typeface="Times New Roman" pitchFamily="18" charset="0"/>
              </a:rPr>
              <a:t> cellulaires.</a:t>
            </a:r>
            <a:endParaRPr lang="fr-FR" sz="2000" dirty="0">
              <a:latin typeface="Times New Roman" pitchFamily="18" charset="0"/>
              <a:ea typeface="Calibri" pitchFamily="34" charset="0"/>
              <a:cs typeface="Times New Roman" pitchFamily="18" charset="0"/>
            </a:endParaRPr>
          </a:p>
        </p:txBody>
      </p:sp>
      <p:sp>
        <p:nvSpPr>
          <p:cNvPr id="41988" name="Rectangle 4"/>
          <p:cNvSpPr>
            <a:spLocks noChangeArrowheads="1"/>
          </p:cNvSpPr>
          <p:nvPr/>
        </p:nvSpPr>
        <p:spPr bwMode="auto">
          <a:xfrm>
            <a:off x="500063" y="2928934"/>
            <a:ext cx="1319212" cy="369332"/>
          </a:xfrm>
          <a:prstGeom prst="rect">
            <a:avLst/>
          </a:prstGeom>
          <a:noFill/>
          <a:ln w="9525">
            <a:noFill/>
            <a:miter lim="800000"/>
            <a:headEnd/>
            <a:tailEnd/>
          </a:ln>
        </p:spPr>
        <p:txBody>
          <a:bodyPr wrap="square" anchor="ctr">
            <a:spAutoFit/>
          </a:bodyPr>
          <a:lstStyle/>
          <a:p>
            <a:r>
              <a:rPr lang="fr-FR" b="1">
                <a:latin typeface="Times New Roman" pitchFamily="18" charset="0"/>
                <a:ea typeface="Calibri" pitchFamily="34" charset="0"/>
                <a:cs typeface="Times New Roman" pitchFamily="18" charset="0"/>
              </a:rPr>
              <a:t>Le principe</a:t>
            </a:r>
            <a:endParaRPr lang="fr-FR">
              <a:latin typeface="Times New Roman" pitchFamily="18" charset="0"/>
              <a:ea typeface="Calibri" pitchFamily="34" charset="0"/>
              <a:cs typeface="Times New Roman" pitchFamily="18" charset="0"/>
            </a:endParaRPr>
          </a:p>
        </p:txBody>
      </p:sp>
      <p:sp>
        <p:nvSpPr>
          <p:cNvPr id="41989" name="Rectangle 5"/>
          <p:cNvSpPr>
            <a:spLocks noChangeArrowheads="1"/>
          </p:cNvSpPr>
          <p:nvPr/>
        </p:nvSpPr>
        <p:spPr bwMode="auto">
          <a:xfrm>
            <a:off x="285750" y="3357563"/>
            <a:ext cx="7858125" cy="646331"/>
          </a:xfrm>
          <a:prstGeom prst="rect">
            <a:avLst/>
          </a:prstGeom>
          <a:noFill/>
          <a:ln w="9525">
            <a:noFill/>
            <a:miter lim="800000"/>
            <a:headEnd/>
            <a:tailEnd/>
          </a:ln>
        </p:spPr>
        <p:txBody>
          <a:bodyPr wrap="square" anchor="ctr">
            <a:spAutoFit/>
          </a:bodyPr>
          <a:lstStyle/>
          <a:p>
            <a:r>
              <a:rPr lang="fr-FR" dirty="0" smtClean="0">
                <a:latin typeface="Times New Roman" pitchFamily="18" charset="0"/>
                <a:ea typeface="Calibri" pitchFamily="34" charset="0"/>
                <a:cs typeface="Times New Roman" pitchFamily="18" charset="0"/>
              </a:rPr>
              <a:t>On applique d’abord Un </a:t>
            </a:r>
            <a:r>
              <a:rPr lang="fr-FR" dirty="0">
                <a:latin typeface="Times New Roman" pitchFamily="18" charset="0"/>
                <a:ea typeface="Calibri" pitchFamily="34" charset="0"/>
                <a:cs typeface="Times New Roman" pitchFamily="18" charset="0"/>
              </a:rPr>
              <a:t>choc thermique </a:t>
            </a:r>
            <a:r>
              <a:rPr lang="fr-FR" dirty="0" smtClean="0">
                <a:latin typeface="Times New Roman" pitchFamily="18" charset="0"/>
                <a:ea typeface="Calibri" pitchFamily="34" charset="0"/>
                <a:cs typeface="Times New Roman" pitchFamily="18" charset="0"/>
              </a:rPr>
              <a:t>  </a:t>
            </a:r>
            <a:r>
              <a:rPr lang="fr-FR" dirty="0">
                <a:latin typeface="Times New Roman" pitchFamily="18" charset="0"/>
                <a:ea typeface="Calibri" pitchFamily="34" charset="0"/>
                <a:cs typeface="Times New Roman" pitchFamily="18" charset="0"/>
              </a:rPr>
              <a:t>aux cellules aboutit à une série complexe de réponses biochimiques par la cellule, à savoir </a:t>
            </a:r>
            <a:r>
              <a:rPr lang="fr-FR" dirty="0">
                <a:latin typeface="Calibri" pitchFamily="34" charset="0"/>
                <a:ea typeface="Calibri" pitchFamily="34" charset="0"/>
                <a:cs typeface="TimesNewRoman"/>
              </a:rPr>
              <a:t>:</a:t>
            </a:r>
            <a:endParaRPr lang="fr-FR" dirty="0"/>
          </a:p>
        </p:txBody>
      </p:sp>
      <p:sp>
        <p:nvSpPr>
          <p:cNvPr id="15" name="Rectangle 14"/>
          <p:cNvSpPr>
            <a:spLocks noChangeArrowheads="1"/>
          </p:cNvSpPr>
          <p:nvPr/>
        </p:nvSpPr>
        <p:spPr bwMode="auto">
          <a:xfrm>
            <a:off x="785813" y="4572008"/>
            <a:ext cx="8001000" cy="369332"/>
          </a:xfrm>
          <a:prstGeom prst="rect">
            <a:avLst/>
          </a:prstGeom>
          <a:noFill/>
          <a:ln w="9525">
            <a:noFill/>
            <a:miter lim="800000"/>
            <a:headEnd/>
            <a:tailEnd/>
          </a:ln>
        </p:spPr>
        <p:txBody>
          <a:bodyPr wrap="square">
            <a:spAutoFit/>
          </a:bodyPr>
          <a:lstStyle/>
          <a:p>
            <a:r>
              <a:rPr lang="fr-FR" dirty="0">
                <a:latin typeface="Times New Roman" pitchFamily="18" charset="0"/>
                <a:cs typeface="Times New Roman" pitchFamily="18" charset="0"/>
              </a:rPr>
              <a:t>• la décomposition des ribosomes aboutissant à la libération des ARN</a:t>
            </a:r>
          </a:p>
        </p:txBody>
      </p:sp>
      <p:sp>
        <p:nvSpPr>
          <p:cNvPr id="41991" name="Rectangle 7"/>
          <p:cNvSpPr>
            <a:spLocks noChangeArrowheads="1"/>
          </p:cNvSpPr>
          <p:nvPr/>
        </p:nvSpPr>
        <p:spPr bwMode="auto">
          <a:xfrm>
            <a:off x="785813" y="4071942"/>
            <a:ext cx="8072437" cy="400110"/>
          </a:xfrm>
          <a:prstGeom prst="rect">
            <a:avLst/>
          </a:prstGeom>
          <a:noFill/>
          <a:ln w="9525">
            <a:noFill/>
            <a:miter lim="800000"/>
            <a:headEnd/>
            <a:tailEnd/>
          </a:ln>
        </p:spPr>
        <p:txBody>
          <a:bodyPr wrap="square" anchor="ctr">
            <a:spAutoFit/>
          </a:bodyPr>
          <a:lstStyle/>
          <a:p>
            <a:r>
              <a:rPr lang="fr-FR" b="1" dirty="0">
                <a:latin typeface="Times New Roman" pitchFamily="18" charset="0"/>
                <a:ea typeface="Calibri" pitchFamily="34" charset="0"/>
                <a:cs typeface="Times New Roman" pitchFamily="18" charset="0"/>
              </a:rPr>
              <a:t>•</a:t>
            </a:r>
            <a:r>
              <a:rPr lang="fr-FR" sz="1200" dirty="0">
                <a:latin typeface="Times New Roman" pitchFamily="18" charset="0"/>
                <a:ea typeface="Calibri" pitchFamily="34" charset="0"/>
                <a:cs typeface="Times New Roman" pitchFamily="18" charset="0"/>
              </a:rPr>
              <a:t> </a:t>
            </a:r>
            <a:r>
              <a:rPr lang="fr-FR" sz="2000" dirty="0">
                <a:latin typeface="Times New Roman" pitchFamily="18" charset="0"/>
                <a:ea typeface="Calibri" pitchFamily="34" charset="0"/>
                <a:cs typeface="Times New Roman" pitchFamily="18" charset="0"/>
              </a:rPr>
              <a:t>une inactivation des protéases cellulaires,</a:t>
            </a:r>
          </a:p>
        </p:txBody>
      </p:sp>
      <p:sp>
        <p:nvSpPr>
          <p:cNvPr id="17" name="Rectangle 16"/>
          <p:cNvSpPr>
            <a:spLocks noChangeArrowheads="1"/>
          </p:cNvSpPr>
          <p:nvPr/>
        </p:nvSpPr>
        <p:spPr bwMode="auto">
          <a:xfrm>
            <a:off x="785813" y="5072074"/>
            <a:ext cx="8215312" cy="646331"/>
          </a:xfrm>
          <a:prstGeom prst="rect">
            <a:avLst/>
          </a:prstGeom>
          <a:noFill/>
          <a:ln w="9525">
            <a:noFill/>
            <a:miter lim="800000"/>
            <a:headEnd/>
            <a:tailEnd/>
          </a:ln>
        </p:spPr>
        <p:txBody>
          <a:bodyPr wrap="square">
            <a:spAutoFit/>
          </a:bodyPr>
          <a:lstStyle/>
          <a:p>
            <a:r>
              <a:rPr lang="fr-FR" dirty="0">
                <a:latin typeface="Times New Roman" pitchFamily="18" charset="0"/>
                <a:cs typeface="Times New Roman" pitchFamily="18" charset="0"/>
              </a:rPr>
              <a:t>• l'inactivation d'un inhibiteur </a:t>
            </a:r>
            <a:r>
              <a:rPr lang="fr-FR" dirty="0" err="1">
                <a:latin typeface="Times New Roman" pitchFamily="18" charset="0"/>
                <a:cs typeface="Times New Roman" pitchFamily="18" charset="0"/>
              </a:rPr>
              <a:t>thermo-sensible</a:t>
            </a:r>
            <a:r>
              <a:rPr lang="fr-FR" dirty="0">
                <a:latin typeface="Times New Roman" pitchFamily="18" charset="0"/>
                <a:cs typeface="Times New Roman" pitchFamily="18" charset="0"/>
              </a:rPr>
              <a:t> de l’</a:t>
            </a:r>
            <a:r>
              <a:rPr lang="fr-FR" dirty="0" err="1">
                <a:latin typeface="Times New Roman" pitchFamily="18" charset="0"/>
                <a:cs typeface="Times New Roman" pitchFamily="18" charset="0"/>
              </a:rPr>
              <a:t>ARNase</a:t>
            </a:r>
            <a:r>
              <a:rPr lang="fr-FR" dirty="0" smtClean="0">
                <a:latin typeface="Times New Roman" pitchFamily="18" charset="0"/>
                <a:cs typeface="Times New Roman" pitchFamily="18" charset="0"/>
              </a:rPr>
              <a:t>. Avant de faire agir les ARN ases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barn(inHorizontal)">
                                      <p:cBhvr>
                                        <p:cTn id="13" dur="500"/>
                                        <p:tgtEl>
                                          <p:spTgt spid="4198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 calcmode="lin" valueType="num">
                                      <p:cBhvr additive="base">
                                        <p:cTn id="18" dur="500" fill="hold"/>
                                        <p:tgtEl>
                                          <p:spTgt spid="41988"/>
                                        </p:tgtEl>
                                        <p:attrNameLst>
                                          <p:attrName>ppt_x</p:attrName>
                                        </p:attrNameLst>
                                      </p:cBhvr>
                                      <p:tavLst>
                                        <p:tav tm="0">
                                          <p:val>
                                            <p:strVal val="#ppt_x"/>
                                          </p:val>
                                        </p:tav>
                                        <p:tav tm="100000">
                                          <p:val>
                                            <p:strVal val="#ppt_x"/>
                                          </p:val>
                                        </p:tav>
                                      </p:tavLst>
                                    </p:anim>
                                    <p:anim calcmode="lin" valueType="num">
                                      <p:cBhvr additive="base">
                                        <p:cTn id="19"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989"/>
                                        </p:tgtEl>
                                        <p:attrNameLst>
                                          <p:attrName>style.visibility</p:attrName>
                                        </p:attrNameLst>
                                      </p:cBhvr>
                                      <p:to>
                                        <p:strVal val="visible"/>
                                      </p:to>
                                    </p:set>
                                    <p:anim calcmode="lin" valueType="num">
                                      <p:cBhvr additive="base">
                                        <p:cTn id="24" dur="500" fill="hold"/>
                                        <p:tgtEl>
                                          <p:spTgt spid="41989"/>
                                        </p:tgtEl>
                                        <p:attrNameLst>
                                          <p:attrName>ppt_x</p:attrName>
                                        </p:attrNameLst>
                                      </p:cBhvr>
                                      <p:tavLst>
                                        <p:tav tm="0">
                                          <p:val>
                                            <p:strVal val="#ppt_x"/>
                                          </p:val>
                                        </p:tav>
                                        <p:tav tm="100000">
                                          <p:val>
                                            <p:strVal val="#ppt_x"/>
                                          </p:val>
                                        </p:tav>
                                      </p:tavLst>
                                    </p:anim>
                                    <p:anim calcmode="lin" valueType="num">
                                      <p:cBhvr additive="base">
                                        <p:cTn id="25"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1991"/>
                                        </p:tgtEl>
                                        <p:attrNameLst>
                                          <p:attrName>style.visibility</p:attrName>
                                        </p:attrNameLst>
                                      </p:cBhvr>
                                      <p:to>
                                        <p:strVal val="visible"/>
                                      </p:to>
                                    </p:set>
                                    <p:animEffect transition="in" filter="box(in)">
                                      <p:cBhvr>
                                        <p:cTn id="30" dur="500"/>
                                        <p:tgtEl>
                                          <p:spTgt spid="4199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41987" grpId="0"/>
      <p:bldP spid="41988" grpId="0"/>
      <p:bldP spid="41989" grpId="0"/>
      <p:bldP spid="15" grpId="0"/>
      <p:bldP spid="4199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defRPr/>
            </a:pPr>
            <a:r>
              <a:rPr lang="fr-FR" sz="3600" dirty="0" smtClean="0"/>
              <a:t>Conditionnement et conservation</a:t>
            </a:r>
            <a:endParaRPr lang="fr-FR" sz="3600" dirty="0"/>
          </a:p>
        </p:txBody>
      </p:sp>
      <p:sp>
        <p:nvSpPr>
          <p:cNvPr id="4" name="ZoneTexte 3"/>
          <p:cNvSpPr txBox="1">
            <a:spLocks noChangeArrowheads="1"/>
          </p:cNvSpPr>
          <p:nvPr/>
        </p:nvSpPr>
        <p:spPr bwMode="auto">
          <a:xfrm>
            <a:off x="142875" y="1785938"/>
            <a:ext cx="9001125" cy="1477962"/>
          </a:xfrm>
          <a:prstGeom prst="rect">
            <a:avLst/>
          </a:prstGeom>
          <a:noFill/>
          <a:ln w="9525">
            <a:noFill/>
            <a:miter lim="800000"/>
            <a:headEnd/>
            <a:tailEnd/>
          </a:ln>
        </p:spPr>
        <p:txBody>
          <a:bodyPr>
            <a:spAutoFit/>
          </a:bodyPr>
          <a:lstStyle/>
          <a:p>
            <a:pPr>
              <a:lnSpc>
                <a:spcPct val="150000"/>
              </a:lnSpc>
              <a:buFont typeface="Wingdings" pitchFamily="2" charset="2"/>
              <a:buChar char="Ø"/>
            </a:pPr>
            <a:r>
              <a:rPr lang="fr-FR" sz="2000"/>
              <a:t>16h dans des récipients non fermés hermétiquement à 25°C et 48h à 4°C </a:t>
            </a:r>
          </a:p>
          <a:p>
            <a:pPr>
              <a:lnSpc>
                <a:spcPct val="150000"/>
              </a:lnSpc>
              <a:buFont typeface="Wingdings" pitchFamily="2" charset="2"/>
              <a:buChar char="Ø"/>
            </a:pPr>
            <a:r>
              <a:rPr lang="fr-FR" sz="2000"/>
              <a:t>Plus d’un an dans des récipients fermes hermétiquement à -25°C </a:t>
            </a:r>
          </a:p>
          <a:p>
            <a:pPr>
              <a:lnSpc>
                <a:spcPct val="150000"/>
              </a:lnSpc>
              <a:buFont typeface="Wingdings" pitchFamily="2" charset="2"/>
              <a:buChar char="Ø"/>
            </a:pPr>
            <a:r>
              <a:rPr lang="fr-FR" sz="2000"/>
              <a:t>Plusieurs années  après déshydratation à température ordinaire  </a:t>
            </a:r>
          </a:p>
        </p:txBody>
      </p:sp>
      <p:pic>
        <p:nvPicPr>
          <p:cNvPr id="5121" name="Picture 1"/>
          <p:cNvPicPr>
            <a:picLocks noChangeAspect="1" noChangeArrowheads="1"/>
          </p:cNvPicPr>
          <p:nvPr/>
        </p:nvPicPr>
        <p:blipFill>
          <a:blip r:embed="rId2" cstate="print"/>
          <a:srcRect/>
          <a:stretch>
            <a:fillRect/>
          </a:stretch>
        </p:blipFill>
        <p:spPr bwMode="auto">
          <a:xfrm>
            <a:off x="214313" y="3786188"/>
            <a:ext cx="3028950" cy="229552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330575" y="3857625"/>
            <a:ext cx="2955925" cy="21431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357938" y="3857625"/>
            <a:ext cx="2643187" cy="2143125"/>
          </a:xfrm>
          <a:prstGeom prst="rect">
            <a:avLst/>
          </a:prstGeom>
          <a:noFill/>
          <a:ln w="9525">
            <a:noFill/>
            <a:miter lim="800000"/>
            <a:headEnd/>
            <a:tailEnd/>
          </a:ln>
        </p:spPr>
      </p:pic>
      <p:sp>
        <p:nvSpPr>
          <p:cNvPr id="8" name="ZoneTexte 7"/>
          <p:cNvSpPr txBox="1">
            <a:spLocks noChangeArrowheads="1"/>
          </p:cNvSpPr>
          <p:nvPr/>
        </p:nvSpPr>
        <p:spPr bwMode="auto">
          <a:xfrm>
            <a:off x="857250" y="6286500"/>
            <a:ext cx="6429375" cy="369888"/>
          </a:xfrm>
          <a:prstGeom prst="rect">
            <a:avLst/>
          </a:prstGeom>
          <a:noFill/>
          <a:ln w="9525">
            <a:noFill/>
            <a:miter lim="800000"/>
            <a:headEnd/>
            <a:tailEnd/>
          </a:ln>
        </p:spPr>
        <p:txBody>
          <a:bodyPr>
            <a:spAutoFit/>
          </a:bodyPr>
          <a:lstStyle/>
          <a:p>
            <a:pPr algn="ctr"/>
            <a:r>
              <a:rPr lang="fr-FR" b="1"/>
              <a:t>Les  formes  commerciales des mycoprotéines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121"/>
                                        </p:tgtEl>
                                        <p:attrNameLst>
                                          <p:attrName>style.visibility</p:attrName>
                                        </p:attrNameLst>
                                      </p:cBhvr>
                                      <p:to>
                                        <p:strVal val="visible"/>
                                      </p:to>
                                    </p:set>
                                    <p:anim calcmode="lin" valueType="num">
                                      <p:cBhvr>
                                        <p:cTn id="28" dur="1000" fill="hold"/>
                                        <p:tgtEl>
                                          <p:spTgt spid="5121"/>
                                        </p:tgtEl>
                                        <p:attrNameLst>
                                          <p:attrName>ppt_x</p:attrName>
                                        </p:attrNameLst>
                                      </p:cBhvr>
                                      <p:tavLst>
                                        <p:tav tm="0">
                                          <p:val>
                                            <p:strVal val="#ppt_x-.2"/>
                                          </p:val>
                                        </p:tav>
                                        <p:tav tm="100000">
                                          <p:val>
                                            <p:strVal val="#ppt_x"/>
                                          </p:val>
                                        </p:tav>
                                      </p:tavLst>
                                    </p:anim>
                                    <p:anim calcmode="lin" valueType="num">
                                      <p:cBhvr>
                                        <p:cTn id="29" dur="1000" fill="hold"/>
                                        <p:tgtEl>
                                          <p:spTgt spid="512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21"/>
                                        </p:tgtEl>
                                      </p:cBhvr>
                                    </p:animEffect>
                                  </p:childTnLst>
                                </p:cTn>
                              </p:par>
                              <p:par>
                                <p:cTn id="31" presetID="29"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anim calcmode="lin" valueType="num">
                                      <p:cBhvr>
                                        <p:cTn id="33" dur="1000" fill="hold"/>
                                        <p:tgtEl>
                                          <p:spTgt spid="5122"/>
                                        </p:tgtEl>
                                        <p:attrNameLst>
                                          <p:attrName>ppt_x</p:attrName>
                                        </p:attrNameLst>
                                      </p:cBhvr>
                                      <p:tavLst>
                                        <p:tav tm="0">
                                          <p:val>
                                            <p:strVal val="#ppt_x-.2"/>
                                          </p:val>
                                        </p:tav>
                                        <p:tav tm="100000">
                                          <p:val>
                                            <p:strVal val="#ppt_x"/>
                                          </p:val>
                                        </p:tav>
                                      </p:tavLst>
                                    </p:anim>
                                    <p:anim calcmode="lin" valueType="num">
                                      <p:cBhvr>
                                        <p:cTn id="34"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22"/>
                                        </p:tgtEl>
                                      </p:cBhvr>
                                    </p:animEffect>
                                  </p:childTnLst>
                                </p:cTn>
                              </p:par>
                              <p:par>
                                <p:cTn id="36" presetID="29" presetClass="entr" presetSubtype="0" fill="hold" nodeType="withEffect">
                                  <p:stCondLst>
                                    <p:cond delay="0"/>
                                  </p:stCondLst>
                                  <p:childTnLst>
                                    <p:set>
                                      <p:cBhvr>
                                        <p:cTn id="37" dur="1" fill="hold">
                                          <p:stCondLst>
                                            <p:cond delay="0"/>
                                          </p:stCondLst>
                                        </p:cTn>
                                        <p:tgtEl>
                                          <p:spTgt spid="5124"/>
                                        </p:tgtEl>
                                        <p:attrNameLst>
                                          <p:attrName>style.visibility</p:attrName>
                                        </p:attrNameLst>
                                      </p:cBhvr>
                                      <p:to>
                                        <p:strVal val="visible"/>
                                      </p:to>
                                    </p:set>
                                    <p:anim calcmode="lin" valueType="num">
                                      <p:cBhvr>
                                        <p:cTn id="38" dur="1000" fill="hold"/>
                                        <p:tgtEl>
                                          <p:spTgt spid="5124"/>
                                        </p:tgtEl>
                                        <p:attrNameLst>
                                          <p:attrName>ppt_x</p:attrName>
                                        </p:attrNameLst>
                                      </p:cBhvr>
                                      <p:tavLst>
                                        <p:tav tm="0">
                                          <p:val>
                                            <p:strVal val="#ppt_x-.2"/>
                                          </p:val>
                                        </p:tav>
                                        <p:tav tm="100000">
                                          <p:val>
                                            <p:strVal val="#ppt_x"/>
                                          </p:val>
                                        </p:tav>
                                      </p:tavLst>
                                    </p:anim>
                                    <p:anim calcmode="lin" valueType="num">
                                      <p:cBhvr>
                                        <p:cTn id="39"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24"/>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ppt_x</p:attrName>
                                        </p:attrNameLst>
                                      </p:cBhvr>
                                      <p:tavLst>
                                        <p:tav tm="0">
                                          <p:val>
                                            <p:strVal val="#ppt_x-.2"/>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8913"/>
            <a:ext cx="9144000" cy="777875"/>
          </a:xfrm>
        </p:spPr>
        <p:txBody>
          <a:bodyPr>
            <a:normAutofit fontScale="90000"/>
          </a:bodyPr>
          <a:lstStyle/>
          <a:p>
            <a:pPr marL="1117600" indent="-1117600" eaLnBrk="1" hangingPunct="1"/>
            <a:r>
              <a:rPr lang="fr-FR" b="1" i="1" dirty="0" smtClean="0">
                <a:latin typeface="Times New Roman" pitchFamily="18" charset="0"/>
                <a:cs typeface="Times New Roman" pitchFamily="18" charset="0"/>
              </a:rPr>
              <a:t> Spiruline</a:t>
            </a:r>
          </a:p>
        </p:txBody>
      </p:sp>
      <p:sp>
        <p:nvSpPr>
          <p:cNvPr id="4099" name="Rectangle 3"/>
          <p:cNvSpPr>
            <a:spLocks noGrp="1" noChangeArrowheads="1"/>
          </p:cNvSpPr>
          <p:nvPr>
            <p:ph idx="1"/>
          </p:nvPr>
        </p:nvSpPr>
        <p:spPr>
          <a:xfrm>
            <a:off x="0" y="2065338"/>
            <a:ext cx="9144000" cy="649287"/>
          </a:xfrm>
        </p:spPr>
        <p:txBody>
          <a:bodyPr/>
          <a:lstStyle/>
          <a:p>
            <a:pPr marL="609600" indent="-609600" eaLnBrk="1" hangingPunct="1">
              <a:lnSpc>
                <a:spcPct val="80000"/>
              </a:lnSpc>
              <a:buNone/>
            </a:pPr>
            <a:r>
              <a:rPr lang="fr-FR" sz="2400" dirty="0" smtClean="0">
                <a:latin typeface="Times New Roman" pitchFamily="18" charset="0"/>
                <a:cs typeface="Times New Roman" pitchFamily="18" charset="0"/>
              </a:rPr>
              <a:t>cyanobactéries. </a:t>
            </a:r>
          </a:p>
        </p:txBody>
      </p:sp>
      <p:sp>
        <p:nvSpPr>
          <p:cNvPr id="5122" name="Rectangle 6"/>
          <p:cNvSpPr>
            <a:spLocks noGrp="1" noChangeArrowheads="1"/>
          </p:cNvSpPr>
          <p:nvPr>
            <p:ph type="sldNum" sz="quarter" idx="12"/>
          </p:nvPr>
        </p:nvSpPr>
        <p:spPr>
          <a:noFill/>
        </p:spPr>
        <p:txBody>
          <a:bodyPr/>
          <a:lstStyle/>
          <a:p>
            <a:fld id="{ED1AEEE8-17C1-4B0A-8C58-09291CA5B4E7}" type="slidenum">
              <a:rPr lang="fr-FR" smtClean="0"/>
              <a:pPr/>
              <a:t>9</a:t>
            </a:fld>
            <a:endParaRPr lang="fr-FR" smtClean="0"/>
          </a:p>
        </p:txBody>
      </p:sp>
      <p:pic>
        <p:nvPicPr>
          <p:cNvPr id="4100" name="Image 3"/>
          <p:cNvPicPr>
            <a:picLocks noChangeAspect="1" noChangeArrowheads="1"/>
          </p:cNvPicPr>
          <p:nvPr/>
        </p:nvPicPr>
        <p:blipFill>
          <a:blip r:embed="rId2" cstate="print">
            <a:lum bright="10000"/>
          </a:blip>
          <a:srcRect/>
          <a:stretch>
            <a:fillRect/>
          </a:stretch>
        </p:blipFill>
        <p:spPr bwMode="auto">
          <a:xfrm>
            <a:off x="0" y="4076700"/>
            <a:ext cx="9144000" cy="1644650"/>
          </a:xfrm>
          <a:prstGeom prst="rect">
            <a:avLst/>
          </a:prstGeom>
          <a:noFill/>
          <a:ln w="9525">
            <a:noFill/>
            <a:miter lim="800000"/>
            <a:headEnd/>
            <a:tailEnd/>
          </a:ln>
        </p:spPr>
      </p:pic>
      <p:sp>
        <p:nvSpPr>
          <p:cNvPr id="4101" name="Text Box 8"/>
          <p:cNvSpPr txBox="1">
            <a:spLocks noChangeArrowheads="1"/>
          </p:cNvSpPr>
          <p:nvPr/>
        </p:nvSpPr>
        <p:spPr bwMode="auto">
          <a:xfrm>
            <a:off x="539750" y="5876925"/>
            <a:ext cx="8135938" cy="396875"/>
          </a:xfrm>
          <a:prstGeom prst="rect">
            <a:avLst/>
          </a:prstGeom>
          <a:noFill/>
          <a:ln w="9525">
            <a:noFill/>
            <a:miter lim="800000"/>
            <a:headEnd/>
            <a:tailEnd/>
          </a:ln>
        </p:spPr>
        <p:txBody>
          <a:bodyPr>
            <a:spAutoFit/>
          </a:bodyPr>
          <a:lstStyle/>
          <a:p>
            <a:pPr>
              <a:spcBef>
                <a:spcPct val="50000"/>
              </a:spcBef>
            </a:pPr>
            <a:r>
              <a:rPr lang="fr-FR" sz="2000" b="1">
                <a:latin typeface="Times New Roman" pitchFamily="18" charset="0"/>
                <a:cs typeface="Times New Roman" pitchFamily="18" charset="0"/>
              </a:rPr>
              <a:t> Filaments des deux espèces de spiruline observés au microscope optique</a:t>
            </a:r>
            <a:r>
              <a:rPr lang="fr-FR" sz="2000">
                <a:latin typeface="Times New Roman" pitchFamily="18" charset="0"/>
                <a:cs typeface="Times New Roman" pitchFamily="18" charset="0"/>
              </a:rPr>
              <a:t> </a:t>
            </a:r>
          </a:p>
        </p:txBody>
      </p:sp>
      <p:sp>
        <p:nvSpPr>
          <p:cNvPr id="4103" name="Rectangle 7"/>
          <p:cNvSpPr>
            <a:spLocks noChangeArrowheads="1"/>
          </p:cNvSpPr>
          <p:nvPr/>
        </p:nvSpPr>
        <p:spPr bwMode="auto">
          <a:xfrm>
            <a:off x="0" y="1268413"/>
            <a:ext cx="9144000" cy="387798"/>
          </a:xfrm>
          <a:prstGeom prst="rect">
            <a:avLst/>
          </a:prstGeom>
          <a:noFill/>
          <a:ln w="9525">
            <a:noFill/>
            <a:miter lim="800000"/>
            <a:headEnd/>
            <a:tailEnd/>
          </a:ln>
        </p:spPr>
        <p:txBody>
          <a:bodyPr>
            <a:spAutoFit/>
          </a:bodyPr>
          <a:lstStyle/>
          <a:p>
            <a:pPr>
              <a:lnSpc>
                <a:spcPct val="80000"/>
              </a:lnSpc>
              <a:spcBef>
                <a:spcPct val="20000"/>
              </a:spcBef>
            </a:pPr>
            <a:r>
              <a:rPr lang="fr-FR" sz="2400" dirty="0">
                <a:latin typeface="Times New Roman" pitchFamily="18" charset="0"/>
              </a:rPr>
              <a:t>C’est </a:t>
            </a:r>
            <a:r>
              <a:rPr lang="fr-FR" sz="2400" dirty="0" smtClean="0">
                <a:latin typeface="Times New Roman" pitchFamily="18" charset="0"/>
              </a:rPr>
              <a:t>une </a:t>
            </a:r>
            <a:r>
              <a:rPr lang="fr-FR" sz="2400" dirty="0" err="1" smtClean="0">
                <a:latin typeface="Times New Roman" pitchFamily="18" charset="0"/>
              </a:rPr>
              <a:t>microalgue</a:t>
            </a:r>
            <a:r>
              <a:rPr lang="fr-FR" sz="2400" dirty="0" smtClean="0">
                <a:latin typeface="Times New Roman" pitchFamily="18" charset="0"/>
              </a:rPr>
              <a:t> </a:t>
            </a:r>
            <a:r>
              <a:rPr lang="fr-FR" sz="2400" dirty="0">
                <a:latin typeface="Times New Roman" pitchFamily="18" charset="0"/>
              </a:rPr>
              <a:t>aquatique  dénommé </a:t>
            </a:r>
            <a:r>
              <a:rPr lang="fr-FR" sz="2400" b="1" dirty="0">
                <a:latin typeface="Times New Roman" pitchFamily="18" charset="0"/>
              </a:rPr>
              <a:t>«algue bleue»</a:t>
            </a:r>
            <a:r>
              <a:rPr lang="fr-FR" sz="2400" dirty="0">
                <a:latin typeface="Times New Roman" pitchFamily="18" charset="0"/>
              </a:rPr>
              <a:t> pluricellulaire. </a:t>
            </a:r>
          </a:p>
        </p:txBody>
      </p:sp>
      <p:sp>
        <p:nvSpPr>
          <p:cNvPr id="4104" name="Rectangle 8"/>
          <p:cNvSpPr>
            <a:spLocks noChangeArrowheads="1"/>
          </p:cNvSpPr>
          <p:nvPr/>
        </p:nvSpPr>
        <p:spPr bwMode="auto">
          <a:xfrm>
            <a:off x="0" y="2924175"/>
            <a:ext cx="9144000" cy="683264"/>
          </a:xfrm>
          <a:prstGeom prst="rect">
            <a:avLst/>
          </a:prstGeom>
          <a:noFill/>
          <a:ln w="9525">
            <a:noFill/>
            <a:miter lim="800000"/>
            <a:headEnd/>
            <a:tailEnd/>
          </a:ln>
        </p:spPr>
        <p:txBody>
          <a:bodyPr>
            <a:spAutoFit/>
          </a:bodyPr>
          <a:lstStyle/>
          <a:p>
            <a:pPr>
              <a:lnSpc>
                <a:spcPct val="80000"/>
              </a:lnSpc>
              <a:spcBef>
                <a:spcPct val="20000"/>
              </a:spcBef>
            </a:pPr>
            <a:r>
              <a:rPr lang="fr-FR" sz="2400" dirty="0">
                <a:latin typeface="Times New Roman" pitchFamily="18" charset="0"/>
              </a:rPr>
              <a:t>Ne mesurant pas plus de 0,2 à 0,3 mm de long, elle est à peine visible à l'</a:t>
            </a:r>
            <a:r>
              <a:rPr lang="fr-FR" sz="2400" dirty="0" err="1">
                <a:latin typeface="Times New Roman" pitchFamily="18" charset="0"/>
              </a:rPr>
              <a:t>oeil</a:t>
            </a:r>
            <a:r>
              <a:rPr lang="fr-FR" sz="2400" dirty="0">
                <a:latin typeface="Times New Roman" pitchFamily="18" charset="0"/>
              </a:rPr>
              <a:t>  nu, mais </a:t>
            </a:r>
            <a:r>
              <a:rPr lang="fr-FR" sz="2400" dirty="0" smtClean="0">
                <a:latin typeface="Times New Roman" pitchFamily="18" charset="0"/>
              </a:rPr>
              <a:t>coloré </a:t>
            </a:r>
            <a:r>
              <a:rPr lang="fr-FR" sz="2400" dirty="0">
                <a:latin typeface="Times New Roman" pitchFamily="18" charset="0"/>
              </a:rPr>
              <a:t>en vert.                          </a:t>
            </a:r>
            <a:endParaRPr lang="fr-FR"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1000" fill="hold"/>
                                        <p:tgtEl>
                                          <p:spTgt spid="4103"/>
                                        </p:tgtEl>
                                        <p:attrNameLst>
                                          <p:attrName>ppt_w</p:attrName>
                                        </p:attrNameLst>
                                      </p:cBhvr>
                                      <p:tavLst>
                                        <p:tav tm="0">
                                          <p:val>
                                            <p:fltVal val="0"/>
                                          </p:val>
                                        </p:tav>
                                        <p:tav tm="100000">
                                          <p:val>
                                            <p:strVal val="#ppt_w"/>
                                          </p:val>
                                        </p:tav>
                                      </p:tavLst>
                                    </p:anim>
                                    <p:anim calcmode="lin" valueType="num">
                                      <p:cBhvr>
                                        <p:cTn id="13" dur="1000" fill="hold"/>
                                        <p:tgtEl>
                                          <p:spTgt spid="4103"/>
                                        </p:tgtEl>
                                        <p:attrNameLst>
                                          <p:attrName>ppt_h</p:attrName>
                                        </p:attrNameLst>
                                      </p:cBhvr>
                                      <p:tavLst>
                                        <p:tav tm="0">
                                          <p:val>
                                            <p:fltVal val="0"/>
                                          </p:val>
                                        </p:tav>
                                        <p:tav tm="100000">
                                          <p:val>
                                            <p:strVal val="#ppt_h"/>
                                          </p:val>
                                        </p:tav>
                                      </p:tavLst>
                                    </p:anim>
                                    <p:anim calcmode="lin" valueType="num">
                                      <p:cBhvr>
                                        <p:cTn id="14" dur="1000" fill="hold"/>
                                        <p:tgtEl>
                                          <p:spTgt spid="4103"/>
                                        </p:tgtEl>
                                        <p:attrNameLst>
                                          <p:attrName>style.rotation</p:attrName>
                                        </p:attrNameLst>
                                      </p:cBhvr>
                                      <p:tavLst>
                                        <p:tav tm="0">
                                          <p:val>
                                            <p:fltVal val="360"/>
                                          </p:val>
                                        </p:tav>
                                        <p:tav tm="100000">
                                          <p:val>
                                            <p:fltVal val="0"/>
                                          </p:val>
                                        </p:tav>
                                      </p:tavLst>
                                    </p:anim>
                                    <p:animEffect transition="in" filter="fade">
                                      <p:cBhvr>
                                        <p:cTn id="15" dur="1000"/>
                                        <p:tgtEl>
                                          <p:spTgt spid="4103"/>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099">
                                            <p:txEl>
                                              <p:pRg st="0" end="0"/>
                                            </p:txEl>
                                          </p:spTgt>
                                        </p:tgtEl>
                                        <p:attrNameLst>
                                          <p:attrName>style.visibility</p:attrName>
                                        </p:attrNameLst>
                                      </p:cBhvr>
                                      <p:to>
                                        <p:strVal val="visible"/>
                                      </p:to>
                                    </p:set>
                                    <p:anim calcmode="lin" valueType="num">
                                      <p:cBhvr>
                                        <p:cTn id="20"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099">
                                            <p:txEl>
                                              <p:pRg st="0" end="0"/>
                                            </p:txEl>
                                          </p:spTgt>
                                        </p:tgtEl>
                                        <p:attrNameLst>
                                          <p:attrName>style.rotation</p:attrName>
                                        </p:attrNameLst>
                                      </p:cBhvr>
                                      <p:tavLst>
                                        <p:tav tm="0">
                                          <p:val>
                                            <p:fltVal val="360"/>
                                          </p:val>
                                        </p:tav>
                                        <p:tav tm="100000">
                                          <p:val>
                                            <p:fltVal val="0"/>
                                          </p:val>
                                        </p:tav>
                                      </p:tavLst>
                                    </p:anim>
                                    <p:animEffect transition="in" filter="fade">
                                      <p:cBhvr>
                                        <p:cTn id="23" dur="1000"/>
                                        <p:tgtEl>
                                          <p:spTgt spid="40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1000" fill="hold"/>
                                        <p:tgtEl>
                                          <p:spTgt spid="4104"/>
                                        </p:tgtEl>
                                        <p:attrNameLst>
                                          <p:attrName>ppt_w</p:attrName>
                                        </p:attrNameLst>
                                      </p:cBhvr>
                                      <p:tavLst>
                                        <p:tav tm="0">
                                          <p:val>
                                            <p:fltVal val="0"/>
                                          </p:val>
                                        </p:tav>
                                        <p:tav tm="100000">
                                          <p:val>
                                            <p:strVal val="#ppt_w"/>
                                          </p:val>
                                        </p:tav>
                                      </p:tavLst>
                                    </p:anim>
                                    <p:anim calcmode="lin" valueType="num">
                                      <p:cBhvr>
                                        <p:cTn id="29" dur="1000" fill="hold"/>
                                        <p:tgtEl>
                                          <p:spTgt spid="4104"/>
                                        </p:tgtEl>
                                        <p:attrNameLst>
                                          <p:attrName>ppt_h</p:attrName>
                                        </p:attrNameLst>
                                      </p:cBhvr>
                                      <p:tavLst>
                                        <p:tav tm="0">
                                          <p:val>
                                            <p:fltVal val="0"/>
                                          </p:val>
                                        </p:tav>
                                        <p:tav tm="100000">
                                          <p:val>
                                            <p:strVal val="#ppt_h"/>
                                          </p:val>
                                        </p:tav>
                                      </p:tavLst>
                                    </p:anim>
                                    <p:anim calcmode="lin" valueType="num">
                                      <p:cBhvr>
                                        <p:cTn id="30" dur="1000" fill="hold"/>
                                        <p:tgtEl>
                                          <p:spTgt spid="4104"/>
                                        </p:tgtEl>
                                        <p:attrNameLst>
                                          <p:attrName>style.rotation</p:attrName>
                                        </p:attrNameLst>
                                      </p:cBhvr>
                                      <p:tavLst>
                                        <p:tav tm="0">
                                          <p:val>
                                            <p:fltVal val="360"/>
                                          </p:val>
                                        </p:tav>
                                        <p:tav tm="100000">
                                          <p:val>
                                            <p:fltVal val="0"/>
                                          </p:val>
                                        </p:tav>
                                      </p:tavLst>
                                    </p:anim>
                                    <p:animEffect transition="in" filter="fade">
                                      <p:cBhvr>
                                        <p:cTn id="31" dur="1000"/>
                                        <p:tgtEl>
                                          <p:spTgt spid="410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blinds(horizontal)">
                                      <p:cBhvr>
                                        <p:cTn id="36" dur="2000"/>
                                        <p:tgtEl>
                                          <p:spTgt spid="4100"/>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4101"/>
                                        </p:tgtEl>
                                        <p:attrNameLst>
                                          <p:attrName>style.visibility</p:attrName>
                                        </p:attrNameLst>
                                      </p:cBhvr>
                                      <p:to>
                                        <p:strVal val="visible"/>
                                      </p:to>
                                    </p:set>
                                    <p:anim calcmode="lin" valueType="num">
                                      <p:cBhvr>
                                        <p:cTn id="39" dur="1000" fill="hold"/>
                                        <p:tgtEl>
                                          <p:spTgt spid="4101"/>
                                        </p:tgtEl>
                                        <p:attrNameLst>
                                          <p:attrName>ppt_w</p:attrName>
                                        </p:attrNameLst>
                                      </p:cBhvr>
                                      <p:tavLst>
                                        <p:tav tm="0">
                                          <p:val>
                                            <p:fltVal val="0"/>
                                          </p:val>
                                        </p:tav>
                                        <p:tav tm="100000">
                                          <p:val>
                                            <p:strVal val="#ppt_w"/>
                                          </p:val>
                                        </p:tav>
                                      </p:tavLst>
                                    </p:anim>
                                    <p:anim calcmode="lin" valueType="num">
                                      <p:cBhvr>
                                        <p:cTn id="40" dur="1000" fill="hold"/>
                                        <p:tgtEl>
                                          <p:spTgt spid="4101"/>
                                        </p:tgtEl>
                                        <p:attrNameLst>
                                          <p:attrName>ppt_h</p:attrName>
                                        </p:attrNameLst>
                                      </p:cBhvr>
                                      <p:tavLst>
                                        <p:tav tm="0">
                                          <p:val>
                                            <p:fltVal val="0"/>
                                          </p:val>
                                        </p:tav>
                                        <p:tav tm="100000">
                                          <p:val>
                                            <p:strVal val="#ppt_h"/>
                                          </p:val>
                                        </p:tav>
                                      </p:tavLst>
                                    </p:anim>
                                    <p:anim calcmode="lin" valueType="num">
                                      <p:cBhvr>
                                        <p:cTn id="41" dur="1000" fill="hold"/>
                                        <p:tgtEl>
                                          <p:spTgt spid="4101"/>
                                        </p:tgtEl>
                                        <p:attrNameLst>
                                          <p:attrName>style.rotation</p:attrName>
                                        </p:attrNameLst>
                                      </p:cBhvr>
                                      <p:tavLst>
                                        <p:tav tm="0">
                                          <p:val>
                                            <p:fltVal val="360"/>
                                          </p:val>
                                        </p:tav>
                                        <p:tav tm="100000">
                                          <p:val>
                                            <p:fltVal val="0"/>
                                          </p:val>
                                        </p:tav>
                                      </p:tavLst>
                                    </p:anim>
                                    <p:animEffect transition="in" filter="fade">
                                      <p:cBhvr>
                                        <p:cTn id="42"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1" grpId="0"/>
      <p:bldP spid="4103" grpId="0"/>
      <p:bldP spid="410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6557</TotalTime>
  <Words>2169</Words>
  <Application>Microsoft Office PowerPoint</Application>
  <PresentationFormat>Affichage à l'écran (4:3)</PresentationFormat>
  <Paragraphs>381</Paragraphs>
  <Slides>52</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54" baseType="lpstr">
      <vt:lpstr>Débit</vt:lpstr>
      <vt:lpstr>Image bitmap</vt:lpstr>
      <vt:lpstr>Diapositive 1</vt:lpstr>
      <vt:lpstr>Diapositive 2</vt:lpstr>
      <vt:lpstr>Diapositive 3</vt:lpstr>
      <vt:lpstr>Les acides nucléiques problème majeur en nutrition humaine</vt:lpstr>
      <vt:lpstr>Diapositive 5</vt:lpstr>
      <vt:lpstr>Diapositive 6</vt:lpstr>
      <vt:lpstr>Diapositive 7</vt:lpstr>
      <vt:lpstr>Conditionnement et conservation</vt:lpstr>
      <vt:lpstr> Spiruline</vt:lpstr>
      <vt:lpstr>Diapositive 10</vt:lpstr>
      <vt:lpstr>Diapositive 11</vt:lpstr>
      <vt:lpstr>Diapositive 12</vt:lpstr>
      <vt:lpstr> </vt:lpstr>
      <vt:lpstr>Diapositive 14</vt:lpstr>
      <vt:lpstr>Diapositive 15</vt:lpstr>
      <vt:lpstr> Les photobioréacteurs:</vt:lpstr>
      <vt:lpstr>Diapositive 17</vt:lpstr>
      <vt:lpstr>Diapositive 18</vt:lpstr>
      <vt:lpstr>Diapositive 19</vt:lpstr>
      <vt:lpstr>Diapositive 20</vt:lpstr>
      <vt:lpstr>LES METABOLITES PRIMAIRES</vt:lpstr>
      <vt:lpstr> ACIDE CITRIQUE </vt:lpstr>
      <vt:lpstr>Diapositive 23</vt:lpstr>
      <vt:lpstr>Diapositive 24</vt:lpstr>
      <vt:lpstr>MICROORGANISMES PRODUCTEURS</vt:lpstr>
      <vt:lpstr> ASPERGILLUS        reproduction asexuée par des conidies</vt:lpstr>
      <vt:lpstr>Diapositive 27</vt:lpstr>
      <vt:lpstr>Acides Aminés</vt:lpstr>
      <vt:lpstr>Utilisation des Acides Amines</vt:lpstr>
      <vt:lpstr>ACIDE GLUTAMIQUE (GLUTAMATE)</vt:lpstr>
      <vt:lpstr>Souche productrice : Corynebacterium glutamicum</vt:lpstr>
      <vt:lpstr>Diapositive 32</vt:lpstr>
      <vt:lpstr>Enveloppe particulière de Corynebacterium </vt:lpstr>
      <vt:lpstr>    La complexité de la paroi de corynecterium  pose des problèmes de sécrétion de l’acide glutamique   on peut améliorer la sécrétion en jouant sur certains paramètres et la composition du milieu de culture                 </vt:lpstr>
      <vt:lpstr>METABOLITE SECONDAIRE   Penicilline G : penicilline naturelle</vt:lpstr>
      <vt:lpstr>  </vt:lpstr>
      <vt:lpstr>  La pénicilline: est un antibiotique appartenant à la famille  des bêta-lactamines  se sont des dérivés de l’acide 6- aminopénicillaniques et ne diffèrent les uns des autres que par la chaine latérale fixée en groupe aminé R =  benzyl :  Penicilline G = Benzylpenicilline (naturelle) </vt:lpstr>
      <vt:lpstr>LES PENICILLINES semi synthétiques</vt:lpstr>
      <vt:lpstr>Diapositive 39</vt:lpstr>
      <vt:lpstr>Diapositive 40</vt:lpstr>
      <vt:lpstr>I- Production industrielle </vt:lpstr>
      <vt:lpstr>Diapositive 42</vt:lpstr>
      <vt:lpstr>Diapositive 43</vt:lpstr>
      <vt:lpstr>Diapositive 44</vt:lpstr>
      <vt:lpstr>Diapositive 45</vt:lpstr>
      <vt:lpstr>Alimentation Humaine</vt:lpstr>
      <vt:lpstr>DETERGENTS</vt:lpstr>
      <vt:lpstr>Diapositive 48</vt:lpstr>
      <vt:lpstr>Diapositive 49</vt:lpstr>
      <vt:lpstr>Diapositive 50</vt:lpstr>
      <vt:lpstr>Diapositive 51</vt:lpstr>
      <vt:lpstr>Diapositive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VMI</cp:lastModifiedBy>
  <cp:revision>334</cp:revision>
  <dcterms:created xsi:type="dcterms:W3CDTF">2010-04-14T08:23:37Z</dcterms:created>
  <dcterms:modified xsi:type="dcterms:W3CDTF">2024-04-04T14:16:01Z</dcterms:modified>
</cp:coreProperties>
</file>