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83" r:id="rId2"/>
    <p:sldId id="259" r:id="rId3"/>
    <p:sldId id="309" r:id="rId4"/>
    <p:sldId id="260" r:id="rId5"/>
    <p:sldId id="306" r:id="rId6"/>
    <p:sldId id="268" r:id="rId7"/>
    <p:sldId id="308" r:id="rId8"/>
    <p:sldId id="261" r:id="rId9"/>
    <p:sldId id="313" r:id="rId10"/>
    <p:sldId id="265" r:id="rId11"/>
    <p:sldId id="307" r:id="rId12"/>
    <p:sldId id="310" r:id="rId13"/>
    <p:sldId id="269" r:id="rId14"/>
    <p:sldId id="270" r:id="rId15"/>
    <p:sldId id="282" r:id="rId16"/>
    <p:sldId id="271" r:id="rId17"/>
    <p:sldId id="281" r:id="rId18"/>
    <p:sldId id="273" r:id="rId19"/>
    <p:sldId id="275" r:id="rId20"/>
    <p:sldId id="272" r:id="rId21"/>
    <p:sldId id="277"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3F5E0B5-7F81-4383-BE79-8579110C2D14}" type="datetimeFigureOut">
              <a:rPr lang="fr-FR" smtClean="0"/>
              <a:t>09/12/2023</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2B3A854E-429A-42B8-80F4-755EFE8CCAA3}" type="slidenum">
              <a:rPr lang="fr-FR" smtClean="0"/>
              <a:t>‹N°›</a:t>
            </a:fld>
            <a:endParaRPr lang="fr-F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01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3F5E0B5-7F81-4383-BE79-8579110C2D14}" type="datetimeFigureOut">
              <a:rPr lang="fr-FR" smtClean="0"/>
              <a:t>09/12/2023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3A854E-429A-42B8-80F4-755EFE8CCAA3}" type="slidenum">
              <a:rPr lang="fr-FR" smtClean="0"/>
              <a:t>‹N°›</a:t>
            </a:fld>
            <a:endParaRPr lang="fr-FR"/>
          </a:p>
        </p:txBody>
      </p:sp>
    </p:spTree>
    <p:extLst>
      <p:ext uri="{BB962C8B-B14F-4D97-AF65-F5344CB8AC3E}">
        <p14:creationId xmlns:p14="http://schemas.microsoft.com/office/powerpoint/2010/main" val="124763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3F5E0B5-7F81-4383-BE79-8579110C2D14}"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3A854E-429A-42B8-80F4-755EFE8CCAA3}" type="slidenum">
              <a:rPr lang="fr-FR" smtClean="0"/>
              <a:t>‹N°›</a:t>
            </a:fld>
            <a:endParaRPr lang="fr-F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9209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3F5E0B5-7F81-4383-BE79-8579110C2D14}"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3A854E-429A-42B8-80F4-755EFE8CCAA3}"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860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3F5E0B5-7F81-4383-BE79-8579110C2D14}"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3A854E-429A-42B8-80F4-755EFE8CCAA3}" type="slidenum">
              <a:rPr lang="fr-FR" smtClean="0"/>
              <a:t>‹N°›</a:t>
            </a:fld>
            <a:endParaRPr lang="fr-FR"/>
          </a:p>
        </p:txBody>
      </p:sp>
    </p:spTree>
    <p:extLst>
      <p:ext uri="{BB962C8B-B14F-4D97-AF65-F5344CB8AC3E}">
        <p14:creationId xmlns:p14="http://schemas.microsoft.com/office/powerpoint/2010/main" val="2283472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3F5E0B5-7F81-4383-BE79-8579110C2D14}"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3A854E-429A-42B8-80F4-755EFE8CCAA3}"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294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3F5E0B5-7F81-4383-BE79-8579110C2D14}"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3A854E-429A-42B8-80F4-755EFE8CCAA3}" type="slidenum">
              <a:rPr lang="fr-FR" smtClean="0"/>
              <a:t>‹N°›</a:t>
            </a:fld>
            <a:endParaRPr lang="fr-F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92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3F5E0B5-7F81-4383-BE79-8579110C2D14}"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3A854E-429A-42B8-80F4-755EFE8CCAA3}" type="slidenum">
              <a:rPr lang="fr-FR" smtClean="0"/>
              <a:t>‹N°›</a:t>
            </a:fld>
            <a:endParaRPr lang="fr-F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607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3F5E0B5-7F81-4383-BE79-8579110C2D14}"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3A854E-429A-42B8-80F4-755EFE8CCAA3}" type="slidenum">
              <a:rPr lang="fr-FR" smtClean="0"/>
              <a:t>‹N°›</a:t>
            </a:fld>
            <a:endParaRPr lang="fr-F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161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3F5E0B5-7F81-4383-BE79-8579110C2D14}"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3A854E-429A-42B8-80F4-755EFE8CCAA3}" type="slidenum">
              <a:rPr lang="fr-FR" smtClean="0"/>
              <a:t>‹N°›</a:t>
            </a:fld>
            <a:endParaRPr lang="fr-FR"/>
          </a:p>
        </p:txBody>
      </p:sp>
    </p:spTree>
    <p:extLst>
      <p:ext uri="{BB962C8B-B14F-4D97-AF65-F5344CB8AC3E}">
        <p14:creationId xmlns:p14="http://schemas.microsoft.com/office/powerpoint/2010/main" val="411792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3F5E0B5-7F81-4383-BE79-8579110C2D14}"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B3A854E-429A-42B8-80F4-755EFE8CCAA3}" type="slidenum">
              <a:rPr lang="fr-FR" smtClean="0"/>
              <a:t>‹N°›</a:t>
            </a:fld>
            <a:endParaRPr lang="fr-F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286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3F5E0B5-7F81-4383-BE79-8579110C2D14}" type="datetimeFigureOut">
              <a:rPr lang="fr-FR" smtClean="0"/>
              <a:t>09/12/2023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3A854E-429A-42B8-80F4-755EFE8CCAA3}" type="slidenum">
              <a:rPr lang="fr-FR" smtClean="0"/>
              <a:t>‹N°›</a:t>
            </a:fld>
            <a:endParaRPr lang="fr-FR"/>
          </a:p>
        </p:txBody>
      </p:sp>
    </p:spTree>
    <p:extLst>
      <p:ext uri="{BB962C8B-B14F-4D97-AF65-F5344CB8AC3E}">
        <p14:creationId xmlns:p14="http://schemas.microsoft.com/office/powerpoint/2010/main" val="192518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3F5E0B5-7F81-4383-BE79-8579110C2D14}" type="datetimeFigureOut">
              <a:rPr lang="fr-FR" smtClean="0"/>
              <a:t>09/12/2023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B3A854E-429A-42B8-80F4-755EFE8CCAA3}" type="slidenum">
              <a:rPr lang="fr-FR" smtClean="0"/>
              <a:t>‹N°›</a:t>
            </a:fld>
            <a:endParaRPr lang="fr-F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88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3F5E0B5-7F81-4383-BE79-8579110C2D14}" type="datetimeFigureOut">
              <a:rPr lang="fr-FR" smtClean="0"/>
              <a:t>09/12/2023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B3A854E-429A-42B8-80F4-755EFE8CCAA3}" type="slidenum">
              <a:rPr lang="fr-FR" smtClean="0"/>
              <a:t>‹N°›</a:t>
            </a:fld>
            <a:endParaRPr lang="fr-F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166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5E0B5-7F81-4383-BE79-8579110C2D14}" type="datetimeFigureOut">
              <a:rPr lang="fr-FR" smtClean="0"/>
              <a:t>09/12/2023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B3A854E-429A-42B8-80F4-755EFE8CCAA3}" type="slidenum">
              <a:rPr lang="fr-FR" smtClean="0"/>
              <a:t>‹N°›</a:t>
            </a:fld>
            <a:endParaRPr lang="fr-FR"/>
          </a:p>
        </p:txBody>
      </p:sp>
    </p:spTree>
    <p:extLst>
      <p:ext uri="{BB962C8B-B14F-4D97-AF65-F5344CB8AC3E}">
        <p14:creationId xmlns:p14="http://schemas.microsoft.com/office/powerpoint/2010/main" val="68949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3F5E0B5-7F81-4383-BE79-8579110C2D14}" type="datetimeFigureOut">
              <a:rPr lang="fr-FR" smtClean="0"/>
              <a:t>09/12/2023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3A854E-429A-42B8-80F4-755EFE8CCAA3}" type="slidenum">
              <a:rPr lang="fr-FR" smtClean="0"/>
              <a:t>‹N°›</a:t>
            </a:fld>
            <a:endParaRPr lang="fr-F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728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3F5E0B5-7F81-4383-BE79-8579110C2D14}" type="datetimeFigureOut">
              <a:rPr lang="fr-FR" smtClean="0"/>
              <a:t>09/12/2023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B3A854E-429A-42B8-80F4-755EFE8CCAA3}" type="slidenum">
              <a:rPr lang="fr-FR" smtClean="0"/>
              <a:t>‹N°›</a:t>
            </a:fld>
            <a:endParaRPr lang="fr-FR"/>
          </a:p>
        </p:txBody>
      </p:sp>
    </p:spTree>
    <p:extLst>
      <p:ext uri="{BB962C8B-B14F-4D97-AF65-F5344CB8AC3E}">
        <p14:creationId xmlns:p14="http://schemas.microsoft.com/office/powerpoint/2010/main" val="1328800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F5E0B5-7F81-4383-BE79-8579110C2D14}" type="datetimeFigureOut">
              <a:rPr lang="fr-FR" smtClean="0"/>
              <a:t>09/12/2023</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3A854E-429A-42B8-80F4-755EFE8CCAA3}" type="slidenum">
              <a:rPr lang="fr-FR" smtClean="0"/>
              <a:t>‹N°›</a:t>
            </a:fld>
            <a:endParaRPr lang="fr-FR"/>
          </a:p>
        </p:txBody>
      </p:sp>
    </p:spTree>
    <p:extLst>
      <p:ext uri="{BB962C8B-B14F-4D97-AF65-F5344CB8AC3E}">
        <p14:creationId xmlns:p14="http://schemas.microsoft.com/office/powerpoint/2010/main" val="245765326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persee/" TargetMode="External"/><Relationship Id="rId2" Type="http://schemas.openxmlformats.org/officeDocument/2006/relationships/hyperlink" Target="http://www.revue.org/" TargetMode="External"/><Relationship Id="rId1" Type="http://schemas.openxmlformats.org/officeDocument/2006/relationships/slideLayout" Target="../slideLayouts/slideLayout4.xml"/><Relationship Id="rId4" Type="http://schemas.openxmlformats.org/officeDocument/2006/relationships/hyperlink" Target="http://www.ceris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2504" y="597096"/>
            <a:ext cx="8797960" cy="2203855"/>
          </a:xfrm>
        </p:spPr>
        <p:txBody>
          <a:bodyPr/>
          <a:lstStyle/>
          <a:p>
            <a:pPr algn="r"/>
            <a:r>
              <a:rPr lang="fr-FR" sz="4000" b="1" dirty="0" smtClean="0"/>
              <a:t>Types de </a:t>
            </a:r>
            <a:r>
              <a:rPr lang="fr-FR" sz="4000" b="1" dirty="0" smtClean="0"/>
              <a:t>documents</a:t>
            </a:r>
            <a:br>
              <a:rPr lang="fr-FR" sz="4000" b="1" dirty="0" smtClean="0"/>
            </a:br>
            <a:r>
              <a:rPr lang="fr-FR" sz="2400" b="1" dirty="0" smtClean="0"/>
              <a:t>cours 2</a:t>
            </a:r>
            <a:endParaRPr lang="fr-FR" sz="2400" b="1" dirty="0"/>
          </a:p>
        </p:txBody>
      </p:sp>
      <p:pic>
        <p:nvPicPr>
          <p:cNvPr id="4" name="Espace réservé du contenu 3"/>
          <p:cNvPicPr>
            <a:picLocks noGrp="1" noChangeAspect="1"/>
          </p:cNvPicPr>
          <p:nvPr>
            <p:ph idx="1"/>
          </p:nvPr>
        </p:nvPicPr>
        <p:blipFill>
          <a:blip r:embed="rId2"/>
          <a:stretch>
            <a:fillRect/>
          </a:stretch>
        </p:blipFill>
        <p:spPr>
          <a:xfrm>
            <a:off x="1295400" y="3080119"/>
            <a:ext cx="9601200" cy="2272563"/>
          </a:xfrm>
          <a:prstGeom prst="rect">
            <a:avLst/>
          </a:prstGeom>
        </p:spPr>
      </p:pic>
    </p:spTree>
    <p:extLst>
      <p:ext uri="{BB962C8B-B14F-4D97-AF65-F5344CB8AC3E}">
        <p14:creationId xmlns:p14="http://schemas.microsoft.com/office/powerpoint/2010/main" val="3647292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Les revues scientifiques</a:t>
            </a:r>
            <a:endParaRPr lang="fr-FR" dirty="0"/>
          </a:p>
        </p:txBody>
      </p:sp>
      <p:sp>
        <p:nvSpPr>
          <p:cNvPr id="3" name="Espace réservé du contenu 2"/>
          <p:cNvSpPr>
            <a:spLocks noGrp="1"/>
          </p:cNvSpPr>
          <p:nvPr>
            <p:ph sz="half" idx="1"/>
          </p:nvPr>
        </p:nvSpPr>
        <p:spPr>
          <a:xfrm>
            <a:off x="1298447" y="2285999"/>
            <a:ext cx="5371859" cy="3922296"/>
          </a:xfrm>
        </p:spPr>
        <p:txBody>
          <a:bodyPr>
            <a:noAutofit/>
          </a:bodyPr>
          <a:lstStyle/>
          <a:p>
            <a:pPr marL="0" indent="0" algn="just">
              <a:buNone/>
            </a:pPr>
            <a:r>
              <a:rPr lang="fr-FR" sz="2000" b="1" dirty="0"/>
              <a:t>Les revues scientifiques / périodiques / « </a:t>
            </a:r>
            <a:r>
              <a:rPr lang="fr-FR" sz="2000" b="1" i="1" dirty="0" err="1"/>
              <a:t>journals</a:t>
            </a:r>
            <a:r>
              <a:rPr lang="fr-FR" sz="2000" b="1" i="1" dirty="0"/>
              <a:t> </a:t>
            </a:r>
            <a:r>
              <a:rPr lang="fr-FR" sz="2000" b="1" dirty="0"/>
              <a:t>» (anglais) </a:t>
            </a:r>
            <a:r>
              <a:rPr lang="fr-FR" sz="2000" dirty="0"/>
              <a:t>C’est dans ces revues que sont publiés des articles scientifiques. </a:t>
            </a:r>
            <a:endParaRPr lang="fr-FR" sz="2000" dirty="0" smtClean="0"/>
          </a:p>
          <a:p>
            <a:pPr marL="0" indent="0" algn="just">
              <a:buNone/>
            </a:pPr>
            <a:r>
              <a:rPr lang="fr-FR" sz="2000" dirty="0" smtClean="0"/>
              <a:t>De </a:t>
            </a:r>
            <a:r>
              <a:rPr lang="fr-FR" sz="2000" dirty="0"/>
              <a:t>manière générale, le périodique est une publication </a:t>
            </a:r>
            <a:r>
              <a:rPr lang="fr-FR" sz="2000" b="1" dirty="0"/>
              <a:t>collective </a:t>
            </a:r>
            <a:r>
              <a:rPr lang="fr-FR" sz="2000" dirty="0"/>
              <a:t>(plusieurs auteurs contribuent) qui paraît à </a:t>
            </a:r>
            <a:r>
              <a:rPr lang="fr-FR" sz="2000" b="1" dirty="0"/>
              <a:t>intervalles réguliers </a:t>
            </a:r>
            <a:r>
              <a:rPr lang="fr-FR" sz="2000" dirty="0"/>
              <a:t>pendant un </a:t>
            </a:r>
            <a:r>
              <a:rPr lang="fr-FR" sz="2000" b="1" dirty="0"/>
              <a:t>temps illimité. </a:t>
            </a:r>
            <a:r>
              <a:rPr lang="fr-FR" sz="2000" dirty="0"/>
              <a:t>Ses </a:t>
            </a:r>
            <a:r>
              <a:rPr lang="fr-FR" sz="2000" b="1" dirty="0"/>
              <a:t>fascicules </a:t>
            </a:r>
            <a:r>
              <a:rPr lang="fr-FR" sz="2000" dirty="0"/>
              <a:t>s’enchaînent pour former une série continue (les fascicules d’une année sont ensuite rassemblés en un </a:t>
            </a:r>
            <a:r>
              <a:rPr lang="fr-FR" sz="2000" b="1" dirty="0"/>
              <a:t>volume</a:t>
            </a:r>
            <a:r>
              <a:rPr lang="fr-FR" sz="2000" dirty="0"/>
              <a:t>). Il se définit donc par son </a:t>
            </a:r>
            <a:r>
              <a:rPr lang="fr-FR" sz="2000" b="1" dirty="0"/>
              <a:t>rythme de parution </a:t>
            </a:r>
            <a:r>
              <a:rPr lang="fr-FR" sz="2000" dirty="0" smtClean="0"/>
              <a:t>(mensuel, trimestriel, annuel…). </a:t>
            </a:r>
          </a:p>
          <a:p>
            <a:pPr marL="0" indent="0" algn="just">
              <a:buNone/>
            </a:pPr>
            <a:r>
              <a:rPr lang="fr-FR" sz="1400" dirty="0"/>
              <a:t>	</a:t>
            </a:r>
          </a:p>
          <a:p>
            <a:endParaRPr lang="fr-FR" sz="1400"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05700" y="2483318"/>
            <a:ext cx="3707732" cy="2964581"/>
          </a:xfrm>
        </p:spPr>
      </p:pic>
    </p:spTree>
    <p:extLst>
      <p:ext uri="{BB962C8B-B14F-4D97-AF65-F5344CB8AC3E}">
        <p14:creationId xmlns:p14="http://schemas.microsoft.com/office/powerpoint/2010/main" val="1304528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838200" y="924025"/>
            <a:ext cx="5181600" cy="5252938"/>
          </a:xfrm>
        </p:spPr>
        <p:txBody>
          <a:bodyPr>
            <a:normAutofit fontScale="85000" lnSpcReduction="20000"/>
          </a:bodyPr>
          <a:lstStyle/>
          <a:p>
            <a:pPr marL="0" indent="0" algn="just">
              <a:buNone/>
            </a:pPr>
            <a:r>
              <a:rPr lang="fr-FR" dirty="0"/>
              <a:t>Il existe </a:t>
            </a:r>
            <a:r>
              <a:rPr lang="fr-FR" b="1" dirty="0"/>
              <a:t>différents types de revues</a:t>
            </a:r>
            <a:r>
              <a:rPr lang="fr-FR" dirty="0"/>
              <a:t>, avec des utilités académiques qui diffèrent :</a:t>
            </a:r>
          </a:p>
          <a:p>
            <a:pPr marL="0" indent="0" algn="just">
              <a:buNone/>
            </a:pPr>
            <a:r>
              <a:rPr lang="fr-FR" dirty="0"/>
              <a:t> • </a:t>
            </a:r>
            <a:r>
              <a:rPr lang="fr-FR" b="1" dirty="0"/>
              <a:t>Revues scientifiques, </a:t>
            </a:r>
            <a:r>
              <a:rPr lang="fr-FR" dirty="0"/>
              <a:t>destinées à la communauté scientifique en général (</a:t>
            </a:r>
            <a:r>
              <a:rPr lang="fr-FR" i="1" dirty="0"/>
              <a:t>Nature</a:t>
            </a:r>
            <a:r>
              <a:rPr lang="fr-FR" dirty="0"/>
              <a:t>, </a:t>
            </a:r>
            <a:r>
              <a:rPr lang="fr-FR" i="1" dirty="0"/>
              <a:t>Science</a:t>
            </a:r>
            <a:r>
              <a:rPr lang="fr-FR" dirty="0"/>
              <a:t>) </a:t>
            </a:r>
          </a:p>
          <a:p>
            <a:pPr marL="0" indent="0" algn="just">
              <a:buNone/>
            </a:pPr>
            <a:r>
              <a:rPr lang="fr-FR" dirty="0"/>
              <a:t>• </a:t>
            </a:r>
            <a:r>
              <a:rPr lang="fr-FR" b="1" dirty="0"/>
              <a:t>Revues scientifiques qui publient des articles qui concernent une discipline particulière</a:t>
            </a:r>
            <a:r>
              <a:rPr lang="fr-FR" dirty="0"/>
              <a:t>, comme les revues médicales généralistes (</a:t>
            </a:r>
            <a:r>
              <a:rPr lang="fr-FR" i="1" dirty="0"/>
              <a:t>The New </a:t>
            </a:r>
            <a:r>
              <a:rPr lang="fr-FR" i="1" dirty="0" err="1"/>
              <a:t>England</a:t>
            </a:r>
            <a:r>
              <a:rPr lang="fr-FR" i="1" dirty="0"/>
              <a:t> Journal of </a:t>
            </a:r>
            <a:r>
              <a:rPr lang="fr-FR" i="1" dirty="0" err="1"/>
              <a:t>Medicine</a:t>
            </a:r>
            <a:r>
              <a:rPr lang="fr-FR" dirty="0"/>
              <a:t>, </a:t>
            </a:r>
            <a:r>
              <a:rPr lang="fr-FR" i="1" dirty="0"/>
              <a:t>The Lancet</a:t>
            </a:r>
            <a:r>
              <a:rPr lang="fr-FR" dirty="0"/>
              <a:t>, </a:t>
            </a:r>
            <a:r>
              <a:rPr lang="fr-FR" i="1" dirty="0"/>
              <a:t>Journal of American </a:t>
            </a:r>
            <a:r>
              <a:rPr lang="fr-FR" i="1" dirty="0" err="1"/>
              <a:t>Medical</a:t>
            </a:r>
            <a:r>
              <a:rPr lang="fr-FR" i="1" dirty="0"/>
              <a:t> Association</a:t>
            </a:r>
            <a:r>
              <a:rPr lang="fr-FR" dirty="0"/>
              <a:t>, </a:t>
            </a:r>
            <a:r>
              <a:rPr lang="fr-FR" i="1" dirty="0" err="1"/>
              <a:t>Annals</a:t>
            </a:r>
            <a:r>
              <a:rPr lang="fr-FR" i="1" dirty="0"/>
              <a:t> of </a:t>
            </a:r>
            <a:r>
              <a:rPr lang="fr-FR" i="1" dirty="0" err="1"/>
              <a:t>Internal</a:t>
            </a:r>
            <a:r>
              <a:rPr lang="fr-FR" i="1" dirty="0"/>
              <a:t> </a:t>
            </a:r>
            <a:r>
              <a:rPr lang="fr-FR" i="1" dirty="0" err="1"/>
              <a:t>Medicine</a:t>
            </a:r>
            <a:r>
              <a:rPr lang="fr-FR" dirty="0"/>
              <a:t>, </a:t>
            </a:r>
            <a:r>
              <a:rPr lang="fr-FR" i="1" dirty="0"/>
              <a:t>British </a:t>
            </a:r>
            <a:r>
              <a:rPr lang="fr-FR" i="1" dirty="0" err="1"/>
              <a:t>Medical</a:t>
            </a:r>
            <a:r>
              <a:rPr lang="fr-FR" i="1" dirty="0"/>
              <a:t> Journal</a:t>
            </a:r>
            <a:r>
              <a:rPr lang="fr-FR" dirty="0"/>
              <a:t>…) </a:t>
            </a:r>
          </a:p>
          <a:p>
            <a:pPr marL="0" indent="0" algn="just">
              <a:buNone/>
            </a:pPr>
            <a:r>
              <a:rPr lang="fr-FR" dirty="0"/>
              <a:t>• </a:t>
            </a:r>
            <a:r>
              <a:rPr lang="fr-FR" b="1" dirty="0"/>
              <a:t>Revues scientifiques concernant un sujet spécifique </a:t>
            </a:r>
            <a:r>
              <a:rPr lang="fr-FR" dirty="0"/>
              <a:t>(</a:t>
            </a:r>
            <a:r>
              <a:rPr lang="fr-FR" i="1" dirty="0" err="1"/>
              <a:t>Neurovascular</a:t>
            </a:r>
            <a:r>
              <a:rPr lang="fr-FR" i="1" dirty="0"/>
              <a:t> Imaging</a:t>
            </a:r>
            <a:r>
              <a:rPr lang="fr-FR" dirty="0"/>
              <a:t>).</a:t>
            </a:r>
          </a:p>
          <a:p>
            <a:pPr marL="0" indent="0" algn="just">
              <a:buNone/>
            </a:pPr>
            <a:r>
              <a:rPr lang="fr-FR" dirty="0"/>
              <a:t> • </a:t>
            </a:r>
            <a:r>
              <a:rPr lang="fr-FR" b="1" dirty="0"/>
              <a:t>Revues professionnelles</a:t>
            </a:r>
            <a:r>
              <a:rPr lang="fr-FR" dirty="0"/>
              <a:t>, dont l’objectif est d’informer les membres de la profession. Les auteurs sont des membres de cette profession, et ses praticiens en sont le public cible (</a:t>
            </a:r>
            <a:r>
              <a:rPr lang="fr-FR" i="1" dirty="0"/>
              <a:t>Le Pharmacien</a:t>
            </a:r>
            <a:r>
              <a:rPr lang="fr-FR" dirty="0"/>
              <a:t>…). </a:t>
            </a:r>
          </a:p>
          <a:p>
            <a:endParaRPr lang="fr-FR" dirty="0"/>
          </a:p>
        </p:txBody>
      </p:sp>
      <p:sp>
        <p:nvSpPr>
          <p:cNvPr id="5" name="Espace réservé du contenu 4"/>
          <p:cNvSpPr>
            <a:spLocks noGrp="1"/>
          </p:cNvSpPr>
          <p:nvPr>
            <p:ph sz="half" idx="2"/>
          </p:nvPr>
        </p:nvSpPr>
        <p:spPr>
          <a:xfrm>
            <a:off x="6172200" y="1915427"/>
            <a:ext cx="5181600" cy="3330341"/>
          </a:xfrm>
        </p:spPr>
        <p:txBody>
          <a:bodyPr>
            <a:normAutofit fontScale="85000" lnSpcReduction="20000"/>
          </a:bodyPr>
          <a:lstStyle/>
          <a:p>
            <a:pPr algn="just"/>
            <a:r>
              <a:rPr lang="fr-FR" dirty="0"/>
              <a:t>les </a:t>
            </a:r>
            <a:r>
              <a:rPr lang="fr-FR" b="1" dirty="0"/>
              <a:t>articles de revues scientifiques </a:t>
            </a:r>
            <a:r>
              <a:rPr lang="fr-FR" dirty="0"/>
              <a:t>(« </a:t>
            </a:r>
            <a:r>
              <a:rPr lang="fr-FR" i="1" dirty="0" err="1"/>
              <a:t>papers</a:t>
            </a:r>
            <a:r>
              <a:rPr lang="fr-FR" i="1" dirty="0"/>
              <a:t> </a:t>
            </a:r>
            <a:r>
              <a:rPr lang="fr-FR" dirty="0"/>
              <a:t>», « </a:t>
            </a:r>
            <a:r>
              <a:rPr lang="fr-FR" i="1" dirty="0"/>
              <a:t>journal articles </a:t>
            </a:r>
            <a:r>
              <a:rPr lang="fr-FR" dirty="0"/>
              <a:t>»). </a:t>
            </a:r>
            <a:r>
              <a:rPr lang="fr-FR" dirty="0" smtClean="0"/>
              <a:t>ont </a:t>
            </a:r>
            <a:r>
              <a:rPr lang="fr-FR" dirty="0"/>
              <a:t>généralement tous une structure similaire et vont comporter un titre, un abstract (résumé), des mots-clés, une introduction, un matériel et méthodes, des résultats, une discussion </a:t>
            </a:r>
            <a:r>
              <a:rPr lang="fr-FR" dirty="0" smtClean="0"/>
              <a:t>et </a:t>
            </a:r>
            <a:r>
              <a:rPr lang="fr-FR" dirty="0"/>
              <a:t>une conclusion). </a:t>
            </a:r>
            <a:endParaRPr lang="fr-FR" dirty="0" smtClean="0"/>
          </a:p>
          <a:p>
            <a:pPr algn="just"/>
            <a:r>
              <a:rPr lang="fr-FR" dirty="0" smtClean="0"/>
              <a:t>Lorsqu’un </a:t>
            </a:r>
            <a:r>
              <a:rPr lang="fr-FR" dirty="0"/>
              <a:t>article a été écrit, il est soumis à l’éditeur de la revue et sera revu par les pairs</a:t>
            </a:r>
            <a:r>
              <a:rPr lang="fr-FR" dirty="0" smtClean="0"/>
              <a:t>.</a:t>
            </a:r>
            <a:endParaRPr lang="fr-FR" dirty="0"/>
          </a:p>
        </p:txBody>
      </p:sp>
    </p:spTree>
    <p:extLst>
      <p:ext uri="{BB962C8B-B14F-4D97-AF65-F5344CB8AC3E}">
        <p14:creationId xmlns:p14="http://schemas.microsoft.com/office/powerpoint/2010/main" val="2389203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838200" y="693019"/>
            <a:ext cx="5181600" cy="5483944"/>
          </a:xfrm>
        </p:spPr>
        <p:txBody>
          <a:bodyPr>
            <a:noAutofit/>
          </a:bodyPr>
          <a:lstStyle/>
          <a:p>
            <a:pPr marL="0" indent="0" algn="just">
              <a:buNone/>
            </a:pPr>
            <a:r>
              <a:rPr lang="fr-FR" sz="2000" b="1" dirty="0"/>
              <a:t>Les articles de revues scientifiques </a:t>
            </a:r>
            <a:r>
              <a:rPr lang="fr-FR" sz="2000" dirty="0"/>
              <a:t>offrent une information </a:t>
            </a:r>
            <a:r>
              <a:rPr lang="fr-FR" sz="2000" b="1" dirty="0"/>
              <a:t>spécifique</a:t>
            </a:r>
            <a:r>
              <a:rPr lang="fr-FR" sz="2000" dirty="0"/>
              <a:t>, avec un niveau d’analyse variable mais habituellement plus profond qu’un article de journal de type « </a:t>
            </a:r>
            <a:r>
              <a:rPr lang="fr-FR" sz="2000" i="1" dirty="0" err="1"/>
              <a:t>newspaper</a:t>
            </a:r>
            <a:r>
              <a:rPr lang="fr-FR" sz="2000" i="1" dirty="0"/>
              <a:t> </a:t>
            </a:r>
            <a:r>
              <a:rPr lang="fr-FR" sz="2000" dirty="0"/>
              <a:t>». Son contenu est souvent plus </a:t>
            </a:r>
            <a:r>
              <a:rPr lang="fr-FR" sz="2000" b="1" dirty="0"/>
              <a:t>actuel </a:t>
            </a:r>
            <a:r>
              <a:rPr lang="fr-FR" sz="2000" dirty="0"/>
              <a:t>que dans les livres. </a:t>
            </a:r>
            <a:endParaRPr lang="fr-FR" sz="2000" dirty="0" smtClean="0"/>
          </a:p>
          <a:p>
            <a:pPr marL="0" indent="0" algn="just">
              <a:buNone/>
            </a:pPr>
            <a:r>
              <a:rPr lang="fr-FR" sz="2000" dirty="0" smtClean="0"/>
              <a:t>Les </a:t>
            </a:r>
            <a:r>
              <a:rPr lang="fr-FR" sz="2000" dirty="0"/>
              <a:t>articles scientifiques ont pour objectif de </a:t>
            </a:r>
            <a:r>
              <a:rPr lang="fr-FR" sz="2000" b="1" dirty="0"/>
              <a:t>diffuser des réflexions théoriques </a:t>
            </a:r>
            <a:r>
              <a:rPr lang="fr-FR" sz="2000" dirty="0"/>
              <a:t>sur la discipline ou les </a:t>
            </a:r>
            <a:r>
              <a:rPr lang="fr-FR" sz="2000" b="1" dirty="0"/>
              <a:t>résultats de recherches originales ou d’expériences</a:t>
            </a:r>
            <a:r>
              <a:rPr lang="fr-FR" sz="2000" dirty="0"/>
              <a:t>. Ils sont donc destinés à un </a:t>
            </a:r>
            <a:r>
              <a:rPr lang="fr-FR" sz="2000" b="1" dirty="0"/>
              <a:t>public spécialisé</a:t>
            </a:r>
            <a:r>
              <a:rPr lang="fr-FR" sz="2000" dirty="0"/>
              <a:t>. sont généralement validés par un comité éditorial et </a:t>
            </a:r>
            <a:r>
              <a:rPr lang="fr-FR" sz="2000" b="1" dirty="0"/>
              <a:t>contrôlés par des pairs</a:t>
            </a:r>
            <a:r>
              <a:rPr lang="fr-FR" sz="2000" dirty="0"/>
              <a:t>. Pour les repérer, l’outil le plus efficace reste les </a:t>
            </a:r>
            <a:r>
              <a:rPr lang="fr-FR" sz="2000" b="1" dirty="0"/>
              <a:t>bases de données spécialisées</a:t>
            </a:r>
            <a:r>
              <a:rPr lang="fr-FR" sz="2000" dirty="0" smtClean="0"/>
              <a:t>.</a:t>
            </a:r>
            <a:endParaRPr lang="fr-FR" sz="2200" dirty="0"/>
          </a:p>
        </p:txBody>
      </p:sp>
      <p:sp>
        <p:nvSpPr>
          <p:cNvPr id="6" name="Espace réservé du contenu 5"/>
          <p:cNvSpPr>
            <a:spLocks noGrp="1"/>
          </p:cNvSpPr>
          <p:nvPr>
            <p:ph sz="half" idx="2"/>
          </p:nvPr>
        </p:nvSpPr>
        <p:spPr>
          <a:xfrm>
            <a:off x="6172200" y="693019"/>
            <a:ext cx="5181600" cy="5483944"/>
          </a:xfrm>
        </p:spPr>
        <p:txBody>
          <a:bodyPr>
            <a:normAutofit/>
          </a:bodyPr>
          <a:lstStyle/>
          <a:p>
            <a:pPr algn="just"/>
            <a:r>
              <a:rPr lang="fr-FR" dirty="0" smtClean="0"/>
              <a:t>A </a:t>
            </a:r>
            <a:r>
              <a:rPr lang="fr-FR" dirty="0"/>
              <a:t>chaque revue est associé un </a:t>
            </a:r>
            <a:r>
              <a:rPr lang="fr-FR" b="1" dirty="0"/>
              <a:t>ISSN </a:t>
            </a:r>
            <a:r>
              <a:rPr lang="fr-FR" dirty="0"/>
              <a:t>(« </a:t>
            </a:r>
            <a:r>
              <a:rPr lang="fr-FR" i="1" dirty="0"/>
              <a:t>International Standard Serial </a:t>
            </a:r>
            <a:r>
              <a:rPr lang="fr-FR" i="1" dirty="0" err="1"/>
              <a:t>Number</a:t>
            </a:r>
            <a:r>
              <a:rPr lang="fr-FR" i="1" dirty="0"/>
              <a:t> </a:t>
            </a:r>
            <a:r>
              <a:rPr lang="fr-FR" dirty="0"/>
              <a:t>»), un code chiffré international correspondant à la carte d’identité codée du périodique. </a:t>
            </a:r>
            <a:endParaRPr lang="fr-FR" dirty="0" smtClean="0"/>
          </a:p>
          <a:p>
            <a:pPr algn="just"/>
            <a:endParaRPr lang="fr-FR" dirty="0"/>
          </a:p>
          <a:p>
            <a:r>
              <a:rPr lang="fr-FR" dirty="0"/>
              <a:t>Il existe des plateformes de revue en ligne , ex: </a:t>
            </a:r>
            <a:r>
              <a:rPr lang="fr-FR" dirty="0">
                <a:hlinkClick r:id="rId2"/>
              </a:rPr>
              <a:t>www.revue.org</a:t>
            </a:r>
            <a:r>
              <a:rPr lang="fr-FR" dirty="0"/>
              <a:t>   www. Cairn.info     </a:t>
            </a:r>
            <a:r>
              <a:rPr lang="fr-FR" dirty="0">
                <a:hlinkClick r:id="rId3"/>
              </a:rPr>
              <a:t>www.persee</a:t>
            </a:r>
            <a:r>
              <a:rPr lang="fr-FR" dirty="0"/>
              <a:t>.fr     </a:t>
            </a:r>
          </a:p>
          <a:p>
            <a:r>
              <a:rPr lang="fr-FR" dirty="0"/>
              <a:t> Algerian </a:t>
            </a:r>
            <a:r>
              <a:rPr lang="fr-FR" dirty="0" err="1"/>
              <a:t>Scientific</a:t>
            </a:r>
            <a:r>
              <a:rPr lang="fr-FR" dirty="0"/>
              <a:t> </a:t>
            </a:r>
            <a:r>
              <a:rPr lang="fr-FR" dirty="0" err="1"/>
              <a:t>Journals</a:t>
            </a:r>
            <a:r>
              <a:rPr lang="fr-FR" dirty="0"/>
              <a:t> Platform  </a:t>
            </a:r>
            <a:r>
              <a:rPr lang="fr-FR" dirty="0">
                <a:hlinkClick r:id="rId4"/>
              </a:rPr>
              <a:t>www.</a:t>
            </a:r>
            <a:r>
              <a:rPr lang="fr-FR" dirty="0"/>
              <a:t> asjp.</a:t>
            </a:r>
            <a:r>
              <a:rPr lang="fr-FR" dirty="0">
                <a:hlinkClick r:id="rId4"/>
              </a:rPr>
              <a:t>cerist</a:t>
            </a:r>
            <a:r>
              <a:rPr lang="fr-FR" dirty="0"/>
              <a:t>.dz</a:t>
            </a:r>
          </a:p>
          <a:p>
            <a:pPr algn="just"/>
            <a:endParaRPr lang="fr-FR" dirty="0"/>
          </a:p>
          <a:p>
            <a:pPr marL="0" indent="0">
              <a:buNone/>
            </a:pPr>
            <a:endParaRPr lang="fr-FR" dirty="0"/>
          </a:p>
        </p:txBody>
      </p:sp>
    </p:spTree>
    <p:extLst>
      <p:ext uri="{BB962C8B-B14F-4D97-AF65-F5344CB8AC3E}">
        <p14:creationId xmlns:p14="http://schemas.microsoft.com/office/powerpoint/2010/main" val="4246082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914069"/>
          </a:xfrm>
        </p:spPr>
        <p:txBody>
          <a:bodyPr/>
          <a:lstStyle/>
          <a:p>
            <a:r>
              <a:rPr lang="fr-FR" sz="3200" b="1" dirty="0"/>
              <a:t>Les publications gouvernementales et rapports </a:t>
            </a:r>
            <a:endParaRPr lang="fr-FR" sz="3200" dirty="0"/>
          </a:p>
        </p:txBody>
      </p:sp>
      <p:sp>
        <p:nvSpPr>
          <p:cNvPr id="3" name="Espace réservé du contenu 2"/>
          <p:cNvSpPr>
            <a:spLocks noGrp="1"/>
          </p:cNvSpPr>
          <p:nvPr>
            <p:ph sz="half" idx="1"/>
          </p:nvPr>
        </p:nvSpPr>
        <p:spPr>
          <a:xfrm>
            <a:off x="838199" y="1588168"/>
            <a:ext cx="7362525" cy="4812632"/>
          </a:xfrm>
        </p:spPr>
        <p:txBody>
          <a:bodyPr>
            <a:normAutofit/>
          </a:bodyPr>
          <a:lstStyle/>
          <a:p>
            <a:pPr marL="0" indent="0" algn="just">
              <a:buNone/>
            </a:pPr>
            <a:r>
              <a:rPr lang="fr-FR" sz="2000" dirty="0" smtClean="0"/>
              <a:t>Les </a:t>
            </a:r>
            <a:r>
              <a:rPr lang="fr-FR" sz="2000" b="1" dirty="0"/>
              <a:t>publications gouvernementales et internationales </a:t>
            </a:r>
            <a:r>
              <a:rPr lang="fr-FR" sz="2000" dirty="0"/>
              <a:t>se composent principalement des documents officiels des ministères et des organismes publics. </a:t>
            </a:r>
            <a:endParaRPr lang="fr-FR" sz="2000" dirty="0" smtClean="0"/>
          </a:p>
          <a:p>
            <a:pPr marL="0" indent="0" algn="just">
              <a:buNone/>
            </a:pPr>
            <a:r>
              <a:rPr lang="fr-FR" sz="2000" dirty="0" smtClean="0"/>
              <a:t>Il </a:t>
            </a:r>
            <a:r>
              <a:rPr lang="fr-FR" sz="2000" dirty="0"/>
              <a:t>existe différents types de rapports </a:t>
            </a:r>
            <a:r>
              <a:rPr lang="fr-FR" sz="2000" dirty="0" smtClean="0"/>
              <a:t>:</a:t>
            </a:r>
          </a:p>
          <a:p>
            <a:pPr marL="0" indent="0" algn="just">
              <a:buNone/>
            </a:pPr>
            <a:r>
              <a:rPr lang="fr-FR" sz="2000" dirty="0" smtClean="0"/>
              <a:t> </a:t>
            </a:r>
            <a:r>
              <a:rPr lang="fr-FR" sz="2000" dirty="0"/>
              <a:t>• </a:t>
            </a:r>
            <a:r>
              <a:rPr lang="fr-FR" sz="2000" b="1" dirty="0"/>
              <a:t>Rapports de commissions </a:t>
            </a:r>
            <a:r>
              <a:rPr lang="fr-FR" sz="2000" dirty="0"/>
              <a:t>et </a:t>
            </a:r>
            <a:r>
              <a:rPr lang="fr-FR" sz="2000" b="1" dirty="0"/>
              <a:t>rapports techniques et scientifiques : </a:t>
            </a:r>
            <a:r>
              <a:rPr lang="fr-FR" sz="2000" dirty="0"/>
              <a:t>ils contiennent de l’information </a:t>
            </a:r>
            <a:r>
              <a:rPr lang="fr-FR" sz="2000" b="1" dirty="0"/>
              <a:t>récente</a:t>
            </a:r>
            <a:r>
              <a:rPr lang="fr-FR" sz="2000" dirty="0"/>
              <a:t> qu’on ne retrouvera pas ailleurs et étudient une réalité délimitée dans le temps. Ce sont des documents de synthèse qui permettent d’en faire bénéficier un public plus étendu. Ils font souvent suite à des </a:t>
            </a:r>
            <a:r>
              <a:rPr lang="fr-FR" sz="2000" b="1" dirty="0"/>
              <a:t>mandats </a:t>
            </a:r>
            <a:r>
              <a:rPr lang="fr-FR" sz="2000" dirty="0"/>
              <a:t>gouvernementaux / d’organismes internationaux = </a:t>
            </a:r>
            <a:r>
              <a:rPr lang="fr-FR" sz="2000" b="1" dirty="0"/>
              <a:t>commandes </a:t>
            </a:r>
            <a:r>
              <a:rPr lang="fr-FR" sz="2000" dirty="0"/>
              <a:t>d’une institution. </a:t>
            </a:r>
            <a:endParaRPr lang="fr-FR" sz="2000" dirty="0" smtClean="0"/>
          </a:p>
          <a:p>
            <a:pPr marL="0" indent="0" algn="just">
              <a:buNone/>
            </a:pPr>
            <a:r>
              <a:rPr lang="fr-FR" sz="2000" dirty="0" smtClean="0"/>
              <a:t>• </a:t>
            </a:r>
            <a:r>
              <a:rPr lang="fr-FR" sz="2000" b="1" dirty="0"/>
              <a:t>Rapports annuels </a:t>
            </a:r>
            <a:r>
              <a:rPr lang="fr-FR" sz="2000" dirty="0"/>
              <a:t>: Ils dressent le portrait et le bilan d’une organisation pour une année donnée. Y sont évoquées la gestion des finances, les orientations </a:t>
            </a:r>
            <a:r>
              <a:rPr lang="fr-FR" sz="2000" dirty="0" smtClean="0"/>
              <a:t>stratégiques.</a:t>
            </a:r>
            <a:endParaRPr lang="fr-FR" sz="2000"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856607" y="2425568"/>
            <a:ext cx="2388453" cy="2847916"/>
          </a:xfrm>
        </p:spPr>
      </p:pic>
    </p:spTree>
    <p:extLst>
      <p:ext uri="{BB962C8B-B14F-4D97-AF65-F5344CB8AC3E}">
        <p14:creationId xmlns:p14="http://schemas.microsoft.com/office/powerpoint/2010/main" val="3267284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711914"/>
          </a:xfrm>
        </p:spPr>
        <p:txBody>
          <a:bodyPr>
            <a:normAutofit/>
          </a:bodyPr>
          <a:lstStyle/>
          <a:p>
            <a:r>
              <a:rPr lang="fr-FR" sz="3600" b="1" dirty="0"/>
              <a:t>Les thèses et mémoires </a:t>
            </a:r>
            <a:endParaRPr lang="fr-FR" sz="3600" dirty="0"/>
          </a:p>
        </p:txBody>
      </p:sp>
      <p:sp>
        <p:nvSpPr>
          <p:cNvPr id="3" name="Espace réservé du contenu 2"/>
          <p:cNvSpPr>
            <a:spLocks noGrp="1"/>
          </p:cNvSpPr>
          <p:nvPr>
            <p:ph sz="half" idx="1"/>
          </p:nvPr>
        </p:nvSpPr>
        <p:spPr>
          <a:xfrm>
            <a:off x="1103312" y="2060575"/>
            <a:ext cx="6808654" cy="4195763"/>
          </a:xfrm>
        </p:spPr>
        <p:txBody>
          <a:bodyPr>
            <a:normAutofit fontScale="92500" lnSpcReduction="10000"/>
          </a:bodyPr>
          <a:lstStyle/>
          <a:p>
            <a:pPr marL="0" indent="0" algn="just">
              <a:buNone/>
            </a:pPr>
            <a:r>
              <a:rPr lang="fr-FR" dirty="0" smtClean="0"/>
              <a:t>Ces </a:t>
            </a:r>
            <a:r>
              <a:rPr lang="fr-FR" b="1" dirty="0"/>
              <a:t>rapports de recherche </a:t>
            </a:r>
            <a:r>
              <a:rPr lang="fr-FR" dirty="0"/>
              <a:t>sont spécifiquement rédigés dans le cadre des études supérieures universitaires et exposent les résultats des auteurs. Il s’agit de la </a:t>
            </a:r>
            <a:r>
              <a:rPr lang="fr-FR" b="1" dirty="0"/>
              <a:t>dernière étape du processus de formation du chercheur </a:t>
            </a:r>
            <a:r>
              <a:rPr lang="fr-FR" dirty="0"/>
              <a:t>et démontre sa </a:t>
            </a:r>
            <a:r>
              <a:rPr lang="fr-FR" b="1" dirty="0"/>
              <a:t>capacité à mener un travail de recherche </a:t>
            </a:r>
            <a:r>
              <a:rPr lang="fr-FR" dirty="0"/>
              <a:t>en toute autonomie</a:t>
            </a:r>
            <a:r>
              <a:rPr lang="fr-FR" dirty="0" smtClean="0"/>
              <a:t>.</a:t>
            </a:r>
          </a:p>
          <a:p>
            <a:pPr marL="0" indent="0" algn="just">
              <a:buNone/>
            </a:pPr>
            <a:r>
              <a:rPr lang="fr-FR" dirty="0" smtClean="0"/>
              <a:t> </a:t>
            </a:r>
            <a:r>
              <a:rPr lang="fr-FR" dirty="0"/>
              <a:t>Ces documents recèlent donc une information inédite et ne sont pas pris en charge par un éditeur. Toutefois, les thèses sont de plus en plus </a:t>
            </a:r>
            <a:r>
              <a:rPr lang="fr-FR" b="1" dirty="0"/>
              <a:t>accessibles en ligne</a:t>
            </a:r>
            <a:r>
              <a:rPr lang="fr-FR" dirty="0"/>
              <a:t>, et souvent déposées en libre accès dans des </a:t>
            </a:r>
            <a:r>
              <a:rPr lang="fr-FR" b="1" dirty="0"/>
              <a:t>dépôts institutionnels </a:t>
            </a:r>
            <a:r>
              <a:rPr lang="fr-FR" dirty="0"/>
              <a:t>(bases de données de la littérature publiée par les chercheurs et enseignants de l’université). </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91573" y="2937250"/>
            <a:ext cx="2105025" cy="2171700"/>
          </a:xfrm>
        </p:spPr>
      </p:pic>
    </p:spTree>
    <p:extLst>
      <p:ext uri="{BB962C8B-B14F-4D97-AF65-F5344CB8AC3E}">
        <p14:creationId xmlns:p14="http://schemas.microsoft.com/office/powerpoint/2010/main" val="1210881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Articles de journaux (presse) </a:t>
            </a:r>
            <a:br>
              <a:rPr lang="fr-FR" dirty="0"/>
            </a:br>
            <a:endParaRPr lang="fr-FR" dirty="0"/>
          </a:p>
        </p:txBody>
      </p:sp>
      <p:sp>
        <p:nvSpPr>
          <p:cNvPr id="3" name="Espace réservé du contenu 2"/>
          <p:cNvSpPr>
            <a:spLocks noGrp="1"/>
          </p:cNvSpPr>
          <p:nvPr>
            <p:ph sz="half" idx="1"/>
          </p:nvPr>
        </p:nvSpPr>
        <p:spPr>
          <a:xfrm>
            <a:off x="838199" y="1825625"/>
            <a:ext cx="6053489" cy="4351338"/>
          </a:xfrm>
        </p:spPr>
        <p:txBody>
          <a:bodyPr>
            <a:normAutofit fontScale="85000" lnSpcReduction="20000"/>
          </a:bodyPr>
          <a:lstStyle/>
          <a:p>
            <a:pPr marL="0" indent="0" algn="just">
              <a:buNone/>
            </a:pPr>
            <a:r>
              <a:rPr lang="fr-FR" dirty="0"/>
              <a:t>à ne pas confondre avec les articles de revues scientifiques (« </a:t>
            </a:r>
            <a:r>
              <a:rPr lang="fr-FR" i="1" dirty="0"/>
              <a:t>revue </a:t>
            </a:r>
            <a:r>
              <a:rPr lang="fr-FR" dirty="0"/>
              <a:t>» = « </a:t>
            </a:r>
            <a:r>
              <a:rPr lang="fr-FR" i="1" dirty="0"/>
              <a:t>journal </a:t>
            </a:r>
            <a:r>
              <a:rPr lang="fr-FR" dirty="0"/>
              <a:t>» en anglais). </a:t>
            </a:r>
            <a:endParaRPr lang="fr-FR" dirty="0" smtClean="0"/>
          </a:p>
          <a:p>
            <a:pPr marL="0" indent="0" algn="just">
              <a:buNone/>
            </a:pPr>
            <a:r>
              <a:rPr lang="fr-FR" dirty="0" smtClean="0"/>
              <a:t>On </a:t>
            </a:r>
            <a:r>
              <a:rPr lang="fr-FR" dirty="0"/>
              <a:t>y retrouve de </a:t>
            </a:r>
            <a:r>
              <a:rPr lang="fr-FR" b="1" dirty="0"/>
              <a:t>l’information factuelle, politique et statistique </a:t>
            </a:r>
            <a:r>
              <a:rPr lang="fr-FR" dirty="0"/>
              <a:t>sur les événements </a:t>
            </a:r>
            <a:r>
              <a:rPr lang="fr-FR" b="1" dirty="0"/>
              <a:t>d’actualité locale</a:t>
            </a:r>
            <a:r>
              <a:rPr lang="fr-FR" dirty="0"/>
              <a:t>, nationale et  internationale.</a:t>
            </a:r>
          </a:p>
          <a:p>
            <a:pPr marL="0" indent="0" algn="just">
              <a:buNone/>
            </a:pPr>
            <a:r>
              <a:rPr lang="fr-FR" dirty="0"/>
              <a:t>Les sujets y sont souvent traités </a:t>
            </a:r>
            <a:r>
              <a:rPr lang="fr-FR" b="1" dirty="0"/>
              <a:t>d’un point de vue plus informatif </a:t>
            </a:r>
            <a:r>
              <a:rPr lang="fr-FR" dirty="0"/>
              <a:t>qu’analytique.</a:t>
            </a:r>
          </a:p>
          <a:p>
            <a:pPr marL="0" indent="0" algn="just">
              <a:buNone/>
            </a:pPr>
            <a:r>
              <a:rPr lang="fr-FR" dirty="0"/>
              <a:t>Les articles de journaux actualisent les données, présentent divers faits, informent sur les derniers développements politiques, culturels ou scientifiques par exemple et fournissent des renseignements ponctuels qui peuvent être plus difficilement repérables dans d’autres sources d’information comme c’est le cas notamment avec certains renseignements statistiques.</a:t>
            </a:r>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38712" y="2300439"/>
            <a:ext cx="3349591" cy="2500956"/>
          </a:xfrm>
        </p:spPr>
      </p:pic>
    </p:spTree>
    <p:extLst>
      <p:ext uri="{BB962C8B-B14F-4D97-AF65-F5344CB8AC3E}">
        <p14:creationId xmlns:p14="http://schemas.microsoft.com/office/powerpoint/2010/main" val="298809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documents d’archives </a:t>
            </a:r>
            <a:r>
              <a:rPr lang="fr-FR" dirty="0"/>
              <a:t/>
            </a:r>
            <a:br>
              <a:rPr lang="fr-FR" dirty="0"/>
            </a:br>
            <a:endParaRPr lang="fr-FR" dirty="0"/>
          </a:p>
        </p:txBody>
      </p:sp>
      <p:sp>
        <p:nvSpPr>
          <p:cNvPr id="3" name="Espace réservé du contenu 2"/>
          <p:cNvSpPr>
            <a:spLocks noGrp="1"/>
          </p:cNvSpPr>
          <p:nvPr>
            <p:ph sz="half" idx="1"/>
          </p:nvPr>
        </p:nvSpPr>
        <p:spPr>
          <a:xfrm>
            <a:off x="1103312" y="2060575"/>
            <a:ext cx="6558397" cy="4195763"/>
          </a:xfrm>
        </p:spPr>
        <p:txBody>
          <a:bodyPr>
            <a:normAutofit/>
          </a:bodyPr>
          <a:lstStyle/>
          <a:p>
            <a:pPr marL="0" indent="0" algn="just">
              <a:buNone/>
            </a:pPr>
            <a:r>
              <a:rPr lang="fr-FR" b="1" dirty="0" smtClean="0"/>
              <a:t>Les </a:t>
            </a:r>
            <a:r>
              <a:rPr lang="fr-FR" b="1" dirty="0"/>
              <a:t>archives </a:t>
            </a:r>
            <a:r>
              <a:rPr lang="fr-FR" dirty="0"/>
              <a:t>sont les sources à privilégier pour documenter </a:t>
            </a:r>
            <a:r>
              <a:rPr lang="fr-FR" b="1" dirty="0"/>
              <a:t>le </a:t>
            </a:r>
            <a:r>
              <a:rPr lang="fr-FR" b="1" dirty="0" smtClean="0"/>
              <a:t>passé</a:t>
            </a:r>
            <a:r>
              <a:rPr lang="fr-FR" dirty="0" smtClean="0"/>
              <a:t>. Qu’il </a:t>
            </a:r>
            <a:r>
              <a:rPr lang="fr-FR" dirty="0"/>
              <a:t>s’agisse de documents personnels, </a:t>
            </a:r>
            <a:r>
              <a:rPr lang="fr-FR" dirty="0" smtClean="0"/>
              <a:t>publics, administratifs</a:t>
            </a:r>
            <a:r>
              <a:rPr lang="fr-FR" dirty="0"/>
              <a:t>, financiers ou techniques, elles constituent des matériaux indispensables à l’histoire. </a:t>
            </a:r>
            <a:r>
              <a:rPr lang="fr-FR" dirty="0" smtClean="0"/>
              <a:t>Ces documents ayant des dates, formes et supports (imprimé, audiovisuel, sonore ou </a:t>
            </a:r>
            <a:r>
              <a:rPr lang="fr-FR" dirty="0"/>
              <a:t>électronique</a:t>
            </a:r>
            <a:r>
              <a:rPr lang="fr-FR" dirty="0" smtClean="0"/>
              <a:t>) sont   conservés et classés. </a:t>
            </a:r>
          </a:p>
          <a:p>
            <a:pPr marL="0" indent="0" algn="just">
              <a:buNone/>
            </a:pPr>
            <a:r>
              <a:rPr lang="fr-FR" dirty="0" smtClean="0"/>
              <a:t>(</a:t>
            </a:r>
            <a:r>
              <a:rPr lang="fr-FR" dirty="0"/>
              <a:t>ex : anciens plans de construction ou </a:t>
            </a:r>
            <a:r>
              <a:rPr lang="fr-FR" dirty="0" smtClean="0"/>
              <a:t>d’aménagement, les archives diplomatiques, les archives de la guerre d’Algérie).</a:t>
            </a:r>
            <a:endParaRPr lang="fr-FR" dirty="0"/>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84252" y="2962642"/>
            <a:ext cx="2466975" cy="1847850"/>
          </a:xfrm>
        </p:spPr>
      </p:pic>
    </p:spTree>
    <p:extLst>
      <p:ext uri="{BB962C8B-B14F-4D97-AF65-F5344CB8AC3E}">
        <p14:creationId xmlns:p14="http://schemas.microsoft.com/office/powerpoint/2010/main" val="21238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brevets </a:t>
            </a:r>
            <a:r>
              <a:rPr lang="fr-FR" b="1" dirty="0"/>
              <a:t/>
            </a:r>
            <a:br>
              <a:rPr lang="fr-FR" b="1" dirty="0"/>
            </a:br>
            <a:endParaRPr lang="fr-FR" dirty="0"/>
          </a:p>
        </p:txBody>
      </p:sp>
      <p:sp>
        <p:nvSpPr>
          <p:cNvPr id="3" name="Espace réservé du contenu 2"/>
          <p:cNvSpPr>
            <a:spLocks noGrp="1"/>
          </p:cNvSpPr>
          <p:nvPr>
            <p:ph sz="half" idx="1"/>
          </p:nvPr>
        </p:nvSpPr>
        <p:spPr>
          <a:xfrm>
            <a:off x="1103312" y="2060575"/>
            <a:ext cx="5518869" cy="4195763"/>
          </a:xfrm>
        </p:spPr>
        <p:txBody>
          <a:bodyPr>
            <a:normAutofit fontScale="92500" lnSpcReduction="10000"/>
          </a:bodyPr>
          <a:lstStyle/>
          <a:p>
            <a:pPr marL="0" indent="0" algn="just">
              <a:buNone/>
            </a:pPr>
            <a:r>
              <a:rPr lang="fr-FR" dirty="0" smtClean="0"/>
              <a:t>Le </a:t>
            </a:r>
            <a:r>
              <a:rPr lang="fr-FR" dirty="0"/>
              <a:t>brevet est un document légal émis par les gouvernements pour des produits ou des procédés nouveaux susceptibles d’applications industrielles.</a:t>
            </a:r>
          </a:p>
          <a:p>
            <a:pPr marL="0" indent="0" algn="just">
              <a:buNone/>
            </a:pPr>
            <a:r>
              <a:rPr lang="fr-FR" dirty="0"/>
              <a:t>Un brevet est un </a:t>
            </a:r>
            <a:r>
              <a:rPr lang="fr-FR" b="1" dirty="0"/>
              <a:t>droit exclusif et à durée déterminée d'exploitation d'une invention. </a:t>
            </a:r>
            <a:r>
              <a:rPr lang="fr-FR" dirty="0" smtClean="0"/>
              <a:t>Le </a:t>
            </a:r>
            <a:r>
              <a:rPr lang="fr-FR" dirty="0"/>
              <a:t>titulaire d'un brevet jouit, pendant un certain temps, du droit d'interdire aux tiers d'utiliser et de copier son invention. Pour obtenir un brevet, l'invention doit être </a:t>
            </a:r>
            <a:r>
              <a:rPr lang="fr-FR" b="1" dirty="0"/>
              <a:t>originale</a:t>
            </a:r>
            <a:r>
              <a:rPr lang="fr-FR" dirty="0"/>
              <a:t>, susceptible d'une </a:t>
            </a:r>
            <a:r>
              <a:rPr lang="fr-FR" b="1" dirty="0"/>
              <a:t>application industrielle </a:t>
            </a:r>
            <a:r>
              <a:rPr lang="fr-FR" dirty="0"/>
              <a:t>et, évidemment, </a:t>
            </a:r>
            <a:r>
              <a:rPr lang="fr-FR" b="1" dirty="0"/>
              <a:t>licite</a:t>
            </a:r>
            <a:r>
              <a:rPr lang="fr-FR" dirty="0"/>
              <a:t>. Ces exigences sont vérifiées par l'organisme délivrant les brevets. </a:t>
            </a:r>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30748" y="3193348"/>
            <a:ext cx="2562225" cy="1790700"/>
          </a:xfrm>
        </p:spPr>
      </p:pic>
    </p:spTree>
    <p:extLst>
      <p:ext uri="{BB962C8B-B14F-4D97-AF65-F5344CB8AC3E}">
        <p14:creationId xmlns:p14="http://schemas.microsoft.com/office/powerpoint/2010/main" val="1362664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394281"/>
          </a:xfrm>
        </p:spPr>
        <p:txBody>
          <a:bodyPr>
            <a:normAutofit fontScale="90000"/>
          </a:bodyPr>
          <a:lstStyle/>
          <a:p>
            <a:r>
              <a:rPr lang="fr-FR" b="1" dirty="0" smtClean="0"/>
              <a:t>Les cartes</a:t>
            </a:r>
            <a:endParaRPr lang="fr-FR" dirty="0"/>
          </a:p>
        </p:txBody>
      </p:sp>
      <p:sp>
        <p:nvSpPr>
          <p:cNvPr id="3" name="Espace réservé du contenu 2"/>
          <p:cNvSpPr>
            <a:spLocks noGrp="1"/>
          </p:cNvSpPr>
          <p:nvPr>
            <p:ph sz="half" idx="1"/>
          </p:nvPr>
        </p:nvSpPr>
        <p:spPr/>
        <p:txBody>
          <a:bodyPr>
            <a:normAutofit fontScale="92500" lnSpcReduction="20000"/>
          </a:bodyPr>
          <a:lstStyle/>
          <a:p>
            <a:pPr marL="0" indent="0" algn="just">
              <a:buNone/>
            </a:pPr>
            <a:r>
              <a:rPr lang="fr-FR" dirty="0" smtClean="0"/>
              <a:t>Ce </a:t>
            </a:r>
            <a:r>
              <a:rPr lang="fr-FR" dirty="0"/>
              <a:t>type de documents aide à visualiser la réalité d’un territoire. Les multiples formes de représentation aident à comprendre et situer les phénomènes de géographie physique ainsi que les phénomènes sociaux, politiques, économiques, etc.</a:t>
            </a:r>
          </a:p>
          <a:p>
            <a:pPr marL="0" indent="0" algn="just">
              <a:buNone/>
            </a:pPr>
            <a:r>
              <a:rPr lang="fr-FR" dirty="0"/>
              <a:t>Il peut s’agir de cartes topographiques, géologiques, climatiques, écoforestières, de plans (utilisation du sol ou autres), de photographies aériennes, etc.</a:t>
            </a:r>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21537" y="3348831"/>
            <a:ext cx="2638425" cy="1733550"/>
          </a:xfrm>
        </p:spPr>
      </p:pic>
    </p:spTree>
    <p:extLst>
      <p:ext uri="{BB962C8B-B14F-4D97-AF65-F5344CB8AC3E}">
        <p14:creationId xmlns:p14="http://schemas.microsoft.com/office/powerpoint/2010/main" val="2926484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données Statistiques </a:t>
            </a:r>
            <a:r>
              <a:rPr lang="fr-FR" dirty="0"/>
              <a:t/>
            </a:r>
            <a:br>
              <a:rPr lang="fr-FR" dirty="0"/>
            </a:br>
            <a:endParaRPr lang="fr-FR" dirty="0"/>
          </a:p>
        </p:txBody>
      </p:sp>
      <p:sp>
        <p:nvSpPr>
          <p:cNvPr id="3" name="Espace réservé du contenu 2"/>
          <p:cNvSpPr>
            <a:spLocks noGrp="1"/>
          </p:cNvSpPr>
          <p:nvPr>
            <p:ph sz="half" idx="1"/>
          </p:nvPr>
        </p:nvSpPr>
        <p:spPr/>
        <p:txBody>
          <a:bodyPr>
            <a:normAutofit/>
          </a:bodyPr>
          <a:lstStyle/>
          <a:p>
            <a:pPr marL="0" indent="0" algn="just">
              <a:buNone/>
            </a:pPr>
            <a:r>
              <a:rPr lang="fr-FR" dirty="0" smtClean="0"/>
              <a:t>Ce </a:t>
            </a:r>
            <a:r>
              <a:rPr lang="fr-FR" dirty="0"/>
              <a:t>type d’information permet de </a:t>
            </a:r>
            <a:r>
              <a:rPr lang="fr-FR" dirty="0" smtClean="0"/>
              <a:t>décrire quantitativement </a:t>
            </a:r>
            <a:r>
              <a:rPr lang="fr-FR" dirty="0"/>
              <a:t>une situation actuelle. Outre les données statistiques, on peut aussi exploiter, par exemple, des données financières, marketing et des données géo-spatiales.</a:t>
            </a:r>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97387" y="2532564"/>
            <a:ext cx="3028950" cy="1514475"/>
          </a:xfrm>
        </p:spPr>
      </p:pic>
    </p:spTree>
    <p:extLst>
      <p:ext uri="{BB962C8B-B14F-4D97-AF65-F5344CB8AC3E}">
        <p14:creationId xmlns:p14="http://schemas.microsoft.com/office/powerpoint/2010/main" val="292283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1048823"/>
          </a:xfrm>
        </p:spPr>
        <p:txBody>
          <a:bodyPr/>
          <a:lstStyle/>
          <a:p>
            <a:r>
              <a:rPr lang="fr-FR" sz="4000" b="1" dirty="0"/>
              <a:t>Les livres (monographies) </a:t>
            </a:r>
            <a:endParaRPr lang="fr-FR" sz="4000" dirty="0"/>
          </a:p>
        </p:txBody>
      </p:sp>
      <p:sp>
        <p:nvSpPr>
          <p:cNvPr id="3" name="Espace réservé du contenu 2"/>
          <p:cNvSpPr>
            <a:spLocks noGrp="1"/>
          </p:cNvSpPr>
          <p:nvPr>
            <p:ph sz="half" idx="1"/>
          </p:nvPr>
        </p:nvSpPr>
        <p:spPr>
          <a:xfrm>
            <a:off x="838200" y="1337912"/>
            <a:ext cx="5774356" cy="5130265"/>
          </a:xfrm>
        </p:spPr>
        <p:txBody>
          <a:bodyPr>
            <a:normAutofit fontScale="85000" lnSpcReduction="10000"/>
          </a:bodyPr>
          <a:lstStyle/>
          <a:p>
            <a:pPr marL="0" indent="0" algn="just">
              <a:buNone/>
            </a:pPr>
            <a:r>
              <a:rPr lang="fr-FR" b="1" dirty="0" smtClean="0"/>
              <a:t>Livre est </a:t>
            </a:r>
            <a:r>
              <a:rPr lang="fr-FR" b="1" dirty="0"/>
              <a:t>publié de manière non périodique. </a:t>
            </a:r>
            <a:r>
              <a:rPr lang="fr-FR" dirty="0"/>
              <a:t>Il s’agit d’ouvrages à consulter pour faire un </a:t>
            </a:r>
            <a:r>
              <a:rPr lang="fr-FR" b="1" dirty="0"/>
              <a:t>point sur son sujet, </a:t>
            </a:r>
            <a:r>
              <a:rPr lang="fr-FR" dirty="0"/>
              <a:t>trouver des arguments et étayer les idées que nous souhaitons formuler. </a:t>
            </a:r>
            <a:endParaRPr lang="ar-MA" dirty="0" smtClean="0"/>
          </a:p>
          <a:p>
            <a:pPr marL="0" indent="0" algn="just">
              <a:buNone/>
            </a:pPr>
            <a:r>
              <a:rPr lang="fr-FR" dirty="0" smtClean="0"/>
              <a:t>En </a:t>
            </a:r>
            <a:r>
              <a:rPr lang="fr-FR" dirty="0"/>
              <a:t>général, les livres traitent d’</a:t>
            </a:r>
            <a:r>
              <a:rPr lang="fr-FR" b="1" dirty="0"/>
              <a:t>un sujet </a:t>
            </a:r>
            <a:r>
              <a:rPr lang="fr-FR" dirty="0"/>
              <a:t>en profondeur et font référence à des personnes, des événements, des recherches, des faits passés ou </a:t>
            </a:r>
            <a:r>
              <a:rPr lang="fr-FR" dirty="0" smtClean="0"/>
              <a:t>contemporains. </a:t>
            </a:r>
          </a:p>
          <a:p>
            <a:pPr marL="0" indent="0" algn="just">
              <a:buNone/>
            </a:pPr>
            <a:r>
              <a:rPr lang="fr-FR" dirty="0" smtClean="0"/>
              <a:t>Un livre est composé d’une table de matière, le sommaire et les chapitres (répartis parfois en sous chapitres), il peut contenir un index (liste alphabétique des sujets traités dans l’ouvrage), le lexique et le glossaire (liste alphabétique de certains mots contenant dans le livre avec leur définition), la bibliographie (liste des documents écrits utilisés), la webographie (liste des documents en ligne utilisés), les notes (des informations complémentaires en bas de pages ou en fin de chapitre ou fin d’ouvrage), les annexes (liste indicative)</a:t>
            </a: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99091" y="2278597"/>
            <a:ext cx="1733550" cy="2638425"/>
          </a:xfrm>
        </p:spPr>
      </p:pic>
    </p:spTree>
    <p:extLst>
      <p:ext uri="{BB962C8B-B14F-4D97-AF65-F5344CB8AC3E}">
        <p14:creationId xmlns:p14="http://schemas.microsoft.com/office/powerpoint/2010/main" val="2380415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710672" cy="894819"/>
          </a:xfrm>
        </p:spPr>
        <p:txBody>
          <a:bodyPr>
            <a:normAutofit fontScale="90000"/>
          </a:bodyPr>
          <a:lstStyle/>
          <a:p>
            <a:r>
              <a:rPr lang="fr-FR" sz="4000" b="1" dirty="0" smtClean="0"/>
              <a:t/>
            </a:r>
            <a:br>
              <a:rPr lang="fr-FR" sz="4000" b="1" dirty="0" smtClean="0"/>
            </a:br>
            <a:r>
              <a:rPr lang="fr-FR" sz="4000" b="1" dirty="0"/>
              <a:t/>
            </a:r>
            <a:br>
              <a:rPr lang="fr-FR" sz="4000" b="1" dirty="0"/>
            </a:br>
            <a:r>
              <a:rPr lang="fr-FR" sz="4000" b="1" dirty="0" smtClean="0"/>
              <a:t>Les documents sonores et les vidéos</a:t>
            </a:r>
            <a:r>
              <a:rPr lang="fr-FR" b="1" dirty="0" smtClean="0"/>
              <a:t/>
            </a:r>
            <a:br>
              <a:rPr lang="fr-FR" b="1" dirty="0" smtClean="0"/>
            </a:br>
            <a:r>
              <a:rPr lang="fr-FR" b="1" dirty="0"/>
              <a:t/>
            </a:r>
            <a:br>
              <a:rPr lang="fr-FR" b="1" dirty="0"/>
            </a:br>
            <a:endParaRPr lang="fr-FR" b="1" dirty="0"/>
          </a:p>
        </p:txBody>
      </p:sp>
      <p:sp>
        <p:nvSpPr>
          <p:cNvPr id="3" name="Espace réservé du contenu 2"/>
          <p:cNvSpPr>
            <a:spLocks noGrp="1"/>
          </p:cNvSpPr>
          <p:nvPr>
            <p:ph sz="half" idx="1"/>
          </p:nvPr>
        </p:nvSpPr>
        <p:spPr>
          <a:xfrm>
            <a:off x="838200" y="2050181"/>
            <a:ext cx="6034238" cy="4126782"/>
          </a:xfrm>
        </p:spPr>
        <p:txBody>
          <a:bodyPr>
            <a:normAutofit/>
          </a:bodyPr>
          <a:lstStyle/>
          <a:p>
            <a:pPr marL="0" indent="0" algn="just">
              <a:buNone/>
            </a:pPr>
            <a:r>
              <a:rPr lang="fr-FR" dirty="0" smtClean="0"/>
              <a:t>Les diverses formes d’enregistrement sonores et vidéo peuvent être prises en compte dans la recherche documentaire à titre d’illustrations ou de documents de référence. Traditionnellement disponibles en médiathèque, ils sont aujourd’hui consultables sur internet. </a:t>
            </a:r>
            <a:endParaRPr lang="fr-FR" dirty="0"/>
          </a:p>
          <a:p>
            <a:pPr marL="0" indent="0" algn="just">
              <a:buNone/>
            </a:pPr>
            <a:r>
              <a:rPr lang="fr-FR" dirty="0" smtClean="0"/>
              <a:t>Exemples: Les enregistrements musicaux, les entretiens radiophoniques, les émissions de télévision, les reportages et les documentaires, les podcasts, les films…</a:t>
            </a:r>
            <a:r>
              <a:rPr lang="fr-FR" dirty="0" err="1" smtClean="0"/>
              <a:t>etc</a:t>
            </a:r>
            <a:endParaRPr lang="fr-FR" dirty="0" smtClean="0"/>
          </a:p>
          <a:p>
            <a:pPr marL="0" indent="0">
              <a:buNone/>
            </a:pPr>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46051" y="2789188"/>
            <a:ext cx="2524125" cy="1809750"/>
          </a:xfrm>
        </p:spPr>
      </p:pic>
    </p:spTree>
    <p:extLst>
      <p:ext uri="{BB962C8B-B14F-4D97-AF65-F5344CB8AC3E}">
        <p14:creationId xmlns:p14="http://schemas.microsoft.com/office/powerpoint/2010/main" val="3258840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903177" cy="1400530"/>
          </a:xfrm>
        </p:spPr>
        <p:txBody>
          <a:bodyPr>
            <a:normAutofit fontScale="90000"/>
          </a:bodyPr>
          <a:lstStyle/>
          <a:p>
            <a:r>
              <a:rPr lang="fr-FR" sz="3100" b="1" dirty="0" smtClean="0"/>
              <a:t/>
            </a:r>
            <a:br>
              <a:rPr lang="fr-FR" sz="3100" b="1" dirty="0" smtClean="0"/>
            </a:br>
            <a:r>
              <a:rPr lang="fr-FR" sz="3100" b="1" dirty="0"/>
              <a:t/>
            </a:r>
            <a:br>
              <a:rPr lang="fr-FR" sz="3100" b="1" dirty="0"/>
            </a:br>
            <a:r>
              <a:rPr lang="fr-FR" sz="3600" b="1" dirty="0" smtClean="0"/>
              <a:t>Les textes législatifs  </a:t>
            </a:r>
            <a:r>
              <a:rPr lang="fr-FR" sz="3600" b="1" dirty="0"/>
              <a:t>et </a:t>
            </a:r>
            <a:r>
              <a:rPr lang="fr-FR" sz="3600" b="1" dirty="0" smtClean="0"/>
              <a:t>règlementaires </a:t>
            </a:r>
            <a:r>
              <a:rPr lang="fr-FR" sz="3600" b="1" dirty="0"/>
              <a:t>/ Normes </a:t>
            </a:r>
            <a:r>
              <a:rPr lang="fr-FR" b="1" dirty="0"/>
              <a:t/>
            </a:r>
            <a:br>
              <a:rPr lang="fr-FR" b="1" dirty="0"/>
            </a:br>
            <a:endParaRPr lang="fr-FR" dirty="0"/>
          </a:p>
        </p:txBody>
      </p:sp>
      <p:sp>
        <p:nvSpPr>
          <p:cNvPr id="3" name="Espace réservé du contenu 2"/>
          <p:cNvSpPr>
            <a:spLocks noGrp="1"/>
          </p:cNvSpPr>
          <p:nvPr>
            <p:ph sz="half" idx="1"/>
          </p:nvPr>
        </p:nvSpPr>
        <p:spPr/>
        <p:txBody>
          <a:bodyPr/>
          <a:lstStyle/>
          <a:p>
            <a:pPr marL="0" indent="0" algn="just">
              <a:buNone/>
            </a:pPr>
            <a:r>
              <a:rPr lang="fr-FR" dirty="0" smtClean="0"/>
              <a:t>Les </a:t>
            </a:r>
            <a:r>
              <a:rPr lang="fr-FR" dirty="0"/>
              <a:t>recueils juridiques présentent l’aspect légal d’un fait, d’une situation ou d’un évènement. Ils sont de nature variée : lois, règlements, conventions, jurisprudence, traités</a:t>
            </a:r>
            <a:r>
              <a:rPr lang="fr-FR" dirty="0" smtClean="0"/>
              <a:t>.</a:t>
            </a:r>
          </a:p>
          <a:p>
            <a:pPr marL="0" indent="0" algn="just">
              <a:buNone/>
            </a:pPr>
            <a:r>
              <a:rPr lang="fr-FR" dirty="0" smtClean="0"/>
              <a:t>Ex: le code de la famille, le règlement intérieur des études à l’université</a:t>
            </a:r>
          </a:p>
          <a:p>
            <a:pPr marL="0" indent="0" algn="just">
              <a:buNone/>
            </a:pPr>
            <a:endParaRPr lang="fr-FR" dirty="0"/>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07709" y="2285616"/>
            <a:ext cx="2143125" cy="2143125"/>
          </a:xfrm>
        </p:spPr>
      </p:pic>
    </p:spTree>
    <p:extLst>
      <p:ext uri="{BB962C8B-B14F-4D97-AF65-F5344CB8AC3E}">
        <p14:creationId xmlns:p14="http://schemas.microsoft.com/office/powerpoint/2010/main" val="83528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9899" y="155643"/>
            <a:ext cx="9601196" cy="1047515"/>
          </a:xfrm>
        </p:spPr>
        <p:txBody>
          <a:bodyPr>
            <a:normAutofit fontScale="90000"/>
          </a:bodyPr>
          <a:lstStyle/>
          <a:p>
            <a:r>
              <a:rPr lang="fr-FR" dirty="0" smtClean="0"/>
              <a:t/>
            </a:r>
            <a:br>
              <a:rPr lang="fr-FR" dirty="0" smtClean="0"/>
            </a:br>
            <a:r>
              <a:rPr lang="fr-FR" b="1" dirty="0" smtClean="0"/>
              <a:t>Les critères descriptifs du livre</a:t>
            </a:r>
            <a:endParaRPr lang="fr-FR" b="1" dirty="0"/>
          </a:p>
        </p:txBody>
      </p:sp>
      <p:sp>
        <p:nvSpPr>
          <p:cNvPr id="3" name="Espace réservé du contenu 2"/>
          <p:cNvSpPr>
            <a:spLocks noGrp="1"/>
          </p:cNvSpPr>
          <p:nvPr>
            <p:ph sz="half" idx="1"/>
          </p:nvPr>
        </p:nvSpPr>
        <p:spPr>
          <a:xfrm>
            <a:off x="838200" y="1825625"/>
            <a:ext cx="5880234" cy="4351338"/>
          </a:xfrm>
        </p:spPr>
        <p:txBody>
          <a:bodyPr>
            <a:normAutofit fontScale="92500" lnSpcReduction="20000"/>
          </a:bodyPr>
          <a:lstStyle/>
          <a:p>
            <a:pPr algn="just"/>
            <a:r>
              <a:rPr lang="fr-FR" dirty="0" smtClean="0"/>
              <a:t>La page de titre, située au début du livre, comporte le titre complet, et parfois un sous titre, le nom de l’auteur, celui de l’</a:t>
            </a:r>
            <a:r>
              <a:rPr lang="fr-FR" dirty="0"/>
              <a:t>é</a:t>
            </a:r>
            <a:r>
              <a:rPr lang="fr-FR" dirty="0" smtClean="0"/>
              <a:t>diteur, et parfois la collection. On trouve la cote sur le dos des livres dans les bibliothèques.</a:t>
            </a:r>
          </a:p>
          <a:p>
            <a:pPr algn="just"/>
            <a:r>
              <a:rPr lang="fr-FR" dirty="0" smtClean="0"/>
              <a:t>Le lieu et l’année d’édition ainsi que le numéro ISBN permettent d’identifier le livre (</a:t>
            </a:r>
            <a:r>
              <a:rPr lang="fr-FR" dirty="0"/>
              <a:t>l’</a:t>
            </a:r>
            <a:r>
              <a:rPr lang="fr-FR" b="1" dirty="0"/>
              <a:t>ISBN </a:t>
            </a:r>
            <a:r>
              <a:rPr lang="fr-FR" dirty="0"/>
              <a:t>(« </a:t>
            </a:r>
            <a:r>
              <a:rPr lang="fr-FR" i="1" dirty="0"/>
              <a:t>International Standard Book </a:t>
            </a:r>
            <a:r>
              <a:rPr lang="fr-FR" i="1" dirty="0" err="1"/>
              <a:t>Number</a:t>
            </a:r>
            <a:r>
              <a:rPr lang="fr-FR" i="1" dirty="0"/>
              <a:t> </a:t>
            </a:r>
            <a:r>
              <a:rPr lang="fr-FR" dirty="0" smtClean="0"/>
              <a:t>» un système international de numérisation des livres qui permet d’identifier un tire à l’aide d’un code numérique. </a:t>
            </a:r>
          </a:p>
          <a:p>
            <a:pPr algn="just"/>
            <a:r>
              <a:rPr lang="fr-FR" dirty="0" smtClean="0"/>
              <a:t>le livre sur support papier peut coexister avec le livre numérique ; le e-book</a:t>
            </a:r>
            <a:endParaRPr lang="fr-FR" dirty="0"/>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45694" y="2059806"/>
            <a:ext cx="3869354" cy="3455469"/>
          </a:xfrm>
        </p:spPr>
      </p:pic>
    </p:spTree>
    <p:extLst>
      <p:ext uri="{BB962C8B-B14F-4D97-AF65-F5344CB8AC3E}">
        <p14:creationId xmlns:p14="http://schemas.microsoft.com/office/powerpoint/2010/main" val="82101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634912"/>
          </a:xfrm>
        </p:spPr>
        <p:txBody>
          <a:bodyPr>
            <a:normAutofit fontScale="90000"/>
          </a:bodyPr>
          <a:lstStyle/>
          <a:p>
            <a:r>
              <a:rPr lang="fr-FR" b="1" dirty="0"/>
              <a:t>L</a:t>
            </a:r>
            <a:r>
              <a:rPr lang="fr-FR" b="1" dirty="0" smtClean="0"/>
              <a:t>es </a:t>
            </a:r>
            <a:r>
              <a:rPr lang="fr-FR" b="1" dirty="0"/>
              <a:t>ouvrages </a:t>
            </a:r>
            <a:r>
              <a:rPr lang="fr-FR" b="1" dirty="0" smtClean="0"/>
              <a:t>collectifs</a:t>
            </a:r>
            <a:endParaRPr lang="fr-FR" b="1" dirty="0"/>
          </a:p>
        </p:txBody>
      </p:sp>
      <p:sp>
        <p:nvSpPr>
          <p:cNvPr id="3" name="Espace réservé du contenu 2"/>
          <p:cNvSpPr>
            <a:spLocks noGrp="1"/>
          </p:cNvSpPr>
          <p:nvPr>
            <p:ph sz="half" idx="1"/>
          </p:nvPr>
        </p:nvSpPr>
        <p:spPr>
          <a:xfrm>
            <a:off x="1103313" y="1819175"/>
            <a:ext cx="5172360" cy="4437163"/>
          </a:xfrm>
        </p:spPr>
        <p:txBody>
          <a:bodyPr>
            <a:normAutofit fontScale="92500" lnSpcReduction="10000"/>
          </a:bodyPr>
          <a:lstStyle/>
          <a:p>
            <a:pPr marL="0" indent="0" algn="just">
              <a:buNone/>
            </a:pPr>
            <a:r>
              <a:rPr lang="fr-FR" dirty="0"/>
              <a:t>Il existe également des monographies qui sont des </a:t>
            </a:r>
            <a:r>
              <a:rPr lang="fr-FR" b="1" dirty="0"/>
              <a:t>ouvrages collectifs</a:t>
            </a:r>
            <a:r>
              <a:rPr lang="fr-FR" dirty="0"/>
              <a:t>. Il s’agit d’un ouvrage sur un seul sujet, qui contient plusieurs participations (articles, chapitres) avec pour chacune, un ou plusieurs auteur(s) et un titre spécifique. </a:t>
            </a:r>
            <a:endParaRPr lang="ar-MA" dirty="0" smtClean="0"/>
          </a:p>
          <a:p>
            <a:pPr marL="0" indent="0" algn="just">
              <a:buNone/>
            </a:pPr>
            <a:r>
              <a:rPr lang="fr-FR" dirty="0" smtClean="0"/>
              <a:t>Ces </a:t>
            </a:r>
            <a:r>
              <a:rPr lang="fr-FR" dirty="0"/>
              <a:t>livres sont réalisés sous la direction d’un ou plusieurs éditeurs scientifiques (en anglais : </a:t>
            </a:r>
            <a:r>
              <a:rPr lang="fr-FR" i="1" dirty="0"/>
              <a:t>Editor</a:t>
            </a:r>
            <a:r>
              <a:rPr lang="fr-FR" dirty="0"/>
              <a:t>) qui coordonnent le travail des auteurs. Ils sont publiés par un éditeur commercial (en anglais : </a:t>
            </a:r>
            <a:r>
              <a:rPr lang="fr-FR" i="1" dirty="0"/>
              <a:t>Publisher</a:t>
            </a:r>
            <a:r>
              <a:rPr lang="fr-FR" dirty="0"/>
              <a:t>) qui se charge de la mise en page, de l’impression, de la diffusion (publicité) et de la vente</a:t>
            </a:r>
            <a:r>
              <a:rPr lang="fr-FR" dirty="0" smtClean="0"/>
              <a:t>.</a:t>
            </a:r>
            <a:endParaRPr lang="ar-MA" dirty="0" smtClean="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69212" y="2901156"/>
            <a:ext cx="1743075" cy="2628900"/>
          </a:xfrm>
        </p:spPr>
      </p:pic>
    </p:spTree>
    <p:extLst>
      <p:ext uri="{BB962C8B-B14F-4D97-AF65-F5344CB8AC3E}">
        <p14:creationId xmlns:p14="http://schemas.microsoft.com/office/powerpoint/2010/main" val="545508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295402" y="982133"/>
            <a:ext cx="9601196" cy="923670"/>
          </a:xfrm>
        </p:spPr>
        <p:txBody>
          <a:bodyPr/>
          <a:lstStyle/>
          <a:p>
            <a:r>
              <a:rPr lang="fr-FR" dirty="0" smtClean="0"/>
              <a:t>Les Manuels /guides/précis</a:t>
            </a:r>
            <a:endParaRPr lang="fr-FR" dirty="0"/>
          </a:p>
        </p:txBody>
      </p:sp>
      <p:sp>
        <p:nvSpPr>
          <p:cNvPr id="3" name="Espace réservé du contenu 2"/>
          <p:cNvSpPr>
            <a:spLocks noGrp="1"/>
          </p:cNvSpPr>
          <p:nvPr>
            <p:ph sz="half" idx="1"/>
          </p:nvPr>
        </p:nvSpPr>
        <p:spPr>
          <a:xfrm>
            <a:off x="1103312" y="2060575"/>
            <a:ext cx="5557370" cy="4195763"/>
          </a:xfrm>
        </p:spPr>
        <p:txBody>
          <a:bodyPr>
            <a:normAutofit lnSpcReduction="10000"/>
          </a:bodyPr>
          <a:lstStyle/>
          <a:p>
            <a:pPr algn="just"/>
            <a:r>
              <a:rPr lang="fr-FR" dirty="0"/>
              <a:t> Les monographies comprennent aussi des </a:t>
            </a:r>
            <a:r>
              <a:rPr lang="fr-FR" b="1" dirty="0"/>
              <a:t>manuels </a:t>
            </a:r>
            <a:r>
              <a:rPr lang="fr-FR" dirty="0"/>
              <a:t>(ouvrages didactiques ou scolaires renfermant les notions essentielles d’un art/science/technique</a:t>
            </a:r>
            <a:r>
              <a:rPr lang="fr-FR" dirty="0" smtClean="0"/>
              <a:t>).</a:t>
            </a:r>
          </a:p>
          <a:p>
            <a:pPr algn="just"/>
            <a:r>
              <a:rPr lang="fr-FR" dirty="0" smtClean="0"/>
              <a:t> </a:t>
            </a:r>
            <a:r>
              <a:rPr lang="fr-FR" dirty="0"/>
              <a:t>les </a:t>
            </a:r>
            <a:r>
              <a:rPr lang="fr-FR" b="1" dirty="0"/>
              <a:t>abrégés </a:t>
            </a:r>
            <a:r>
              <a:rPr lang="fr-FR" dirty="0"/>
              <a:t>(contient le résumé d’une science, d’un livre d’études</a:t>
            </a:r>
            <a:r>
              <a:rPr lang="fr-FR" dirty="0" smtClean="0"/>
              <a:t>).</a:t>
            </a:r>
          </a:p>
          <a:p>
            <a:pPr algn="just"/>
            <a:r>
              <a:rPr lang="fr-FR" dirty="0" smtClean="0"/>
              <a:t> </a:t>
            </a:r>
            <a:r>
              <a:rPr lang="fr-FR" dirty="0"/>
              <a:t>les </a:t>
            </a:r>
            <a:r>
              <a:rPr lang="fr-FR" b="1" dirty="0"/>
              <a:t>guides ou </a:t>
            </a:r>
            <a:r>
              <a:rPr lang="fr-FR" b="1" dirty="0" err="1"/>
              <a:t>handbooks</a:t>
            </a:r>
            <a:r>
              <a:rPr lang="fr-FR" b="1" dirty="0"/>
              <a:t> </a:t>
            </a:r>
            <a:r>
              <a:rPr lang="fr-FR" dirty="0"/>
              <a:t>(contient des renseignements classés sur tel ou tel sujet) et les </a:t>
            </a:r>
            <a:r>
              <a:rPr lang="fr-FR" b="1" dirty="0"/>
              <a:t>précis </a:t>
            </a:r>
            <a:r>
              <a:rPr lang="fr-FR" dirty="0"/>
              <a:t>(ouvrage qui expose brièvement les éléments essentiels d’une discipline). </a:t>
            </a: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64450" y="2910681"/>
            <a:ext cx="1752600" cy="2609850"/>
          </a:xfrm>
        </p:spPr>
      </p:pic>
    </p:spTree>
    <p:extLst>
      <p:ext uri="{BB962C8B-B14F-4D97-AF65-F5344CB8AC3E}">
        <p14:creationId xmlns:p14="http://schemas.microsoft.com/office/powerpoint/2010/main" val="10760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15035"/>
          </a:xfrm>
        </p:spPr>
        <p:txBody>
          <a:bodyPr/>
          <a:lstStyle/>
          <a:p>
            <a:r>
              <a:rPr lang="fr-FR" b="1" dirty="0" smtClean="0"/>
              <a:t>Dictionnaires</a:t>
            </a:r>
            <a:endParaRPr lang="fr-FR" dirty="0"/>
          </a:p>
        </p:txBody>
      </p:sp>
      <p:sp>
        <p:nvSpPr>
          <p:cNvPr id="3" name="Espace réservé du contenu 2"/>
          <p:cNvSpPr>
            <a:spLocks noGrp="1"/>
          </p:cNvSpPr>
          <p:nvPr>
            <p:ph sz="half" idx="1"/>
          </p:nvPr>
        </p:nvSpPr>
        <p:spPr>
          <a:xfrm>
            <a:off x="838199" y="1751799"/>
            <a:ext cx="8546433" cy="4408370"/>
          </a:xfrm>
        </p:spPr>
        <p:txBody>
          <a:bodyPr>
            <a:noAutofit/>
          </a:bodyPr>
          <a:lstStyle/>
          <a:p>
            <a:pPr marL="0" indent="0" algn="just">
              <a:buNone/>
            </a:pPr>
            <a:r>
              <a:rPr lang="fr-FR" sz="1800" dirty="0" smtClean="0"/>
              <a:t>Il </a:t>
            </a:r>
            <a:r>
              <a:rPr lang="fr-FR" sz="1800" dirty="0"/>
              <a:t>s’agit </a:t>
            </a:r>
            <a:r>
              <a:rPr lang="fr-FR" sz="1800" b="1" dirty="0"/>
              <a:t>d’ouvrages de </a:t>
            </a:r>
            <a:r>
              <a:rPr lang="fr-FR" sz="1800" b="1" dirty="0" smtClean="0"/>
              <a:t>référence </a:t>
            </a:r>
            <a:r>
              <a:rPr lang="fr-FR" sz="1800" dirty="0" smtClean="0"/>
              <a:t>qui</a:t>
            </a:r>
            <a:r>
              <a:rPr lang="fr-FR" sz="1800" dirty="0"/>
              <a:t>  font le point sur des grands thèmes (généraux ou spécialisés)</a:t>
            </a:r>
            <a:r>
              <a:rPr lang="fr-FR" sz="1800" b="1" dirty="0" smtClean="0"/>
              <a:t> </a:t>
            </a:r>
            <a:r>
              <a:rPr lang="fr-FR" sz="1800" dirty="0"/>
              <a:t>à consulter au </a:t>
            </a:r>
            <a:r>
              <a:rPr lang="fr-FR" sz="1800" b="1" dirty="0"/>
              <a:t>début d’une recherche</a:t>
            </a:r>
            <a:r>
              <a:rPr lang="fr-FR" sz="1800" dirty="0"/>
              <a:t>, car ils peuvent fournir une information de synthèse sur un sujet. </a:t>
            </a:r>
            <a:endParaRPr lang="fr-FR" sz="1800" dirty="0" smtClean="0"/>
          </a:p>
          <a:p>
            <a:pPr marL="0" indent="0" algn="just">
              <a:buNone/>
            </a:pPr>
            <a:r>
              <a:rPr lang="fr-FR" sz="1800" dirty="0" smtClean="0"/>
              <a:t>Les dictionnaires se différencient par leur contenu, leur présentation étant quasiment identique: articles classés par ordre alphabétique plus au moins long selon le nombre de sens d’un terme.</a:t>
            </a:r>
          </a:p>
          <a:p>
            <a:pPr marL="0" indent="0" algn="just">
              <a:buNone/>
            </a:pPr>
            <a:r>
              <a:rPr lang="fr-FR" sz="1800" dirty="0" smtClean="0"/>
              <a:t>On distingue:</a:t>
            </a:r>
          </a:p>
          <a:p>
            <a:pPr algn="just">
              <a:buFontTx/>
              <a:buChar char="-"/>
            </a:pPr>
            <a:r>
              <a:rPr lang="fr-FR" sz="1800" dirty="0" smtClean="0"/>
              <a:t>Les dictionnaire de langue (le robert, le Larousse)</a:t>
            </a:r>
          </a:p>
          <a:p>
            <a:pPr algn="just">
              <a:buFontTx/>
              <a:buChar char="-"/>
            </a:pPr>
            <a:r>
              <a:rPr lang="fr-FR" sz="1800" dirty="0" smtClean="0"/>
              <a:t>Dictionnaire spécialisés par disciplines (histoire, physique…) ex dictionnaire de biochimie moderne ou par thème (ex: dictionnaire de l’éducation) ou </a:t>
            </a:r>
            <a:r>
              <a:rPr lang="fr-FR" sz="1800" dirty="0"/>
              <a:t>dictionnaire biographiques ex: dictionnaire biographique de militants nationalistes algériens</a:t>
            </a:r>
            <a:endParaRPr lang="fr-FR" sz="1800" dirty="0" smtClean="0"/>
          </a:p>
          <a:p>
            <a:pPr algn="just">
              <a:buFontTx/>
              <a:buChar char="-"/>
            </a:pPr>
            <a:r>
              <a:rPr lang="fr-FR" sz="1800" dirty="0" smtClean="0"/>
              <a:t>Les dictionnaires encyclopédiques  (plus volumineux) </a:t>
            </a:r>
            <a:r>
              <a:rPr lang="fr-FR" sz="1800" dirty="0"/>
              <a:t>ex dictionnaire encyclopédique de la musique</a:t>
            </a:r>
            <a:endParaRPr lang="fr-FR" sz="1800" dirty="0" smtClean="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34525" y="2523389"/>
            <a:ext cx="1819275" cy="2514600"/>
          </a:xfrm>
        </p:spPr>
      </p:pic>
    </p:spTree>
    <p:extLst>
      <p:ext uri="{BB962C8B-B14F-4D97-AF65-F5344CB8AC3E}">
        <p14:creationId xmlns:p14="http://schemas.microsoft.com/office/powerpoint/2010/main" val="2089759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827417"/>
          </a:xfrm>
        </p:spPr>
        <p:txBody>
          <a:bodyPr>
            <a:normAutofit/>
          </a:bodyPr>
          <a:lstStyle/>
          <a:p>
            <a:pPr algn="ctr"/>
            <a:r>
              <a:rPr lang="fr-FR" sz="4000" b="1" dirty="0" smtClean="0"/>
              <a:t>Les encyclopédies</a:t>
            </a:r>
            <a:endParaRPr lang="fr-FR" sz="4000" b="1" dirty="0"/>
          </a:p>
        </p:txBody>
      </p:sp>
      <p:sp>
        <p:nvSpPr>
          <p:cNvPr id="3" name="Espace réservé du contenu 2"/>
          <p:cNvSpPr>
            <a:spLocks noGrp="1"/>
          </p:cNvSpPr>
          <p:nvPr>
            <p:ph sz="half" idx="1"/>
          </p:nvPr>
        </p:nvSpPr>
        <p:spPr>
          <a:xfrm>
            <a:off x="1103311" y="1905803"/>
            <a:ext cx="6279265" cy="4350536"/>
          </a:xfrm>
        </p:spPr>
        <p:txBody>
          <a:bodyPr>
            <a:normAutofit fontScale="92500" lnSpcReduction="20000"/>
          </a:bodyPr>
          <a:lstStyle/>
          <a:p>
            <a:pPr marL="0" indent="0" algn="just">
              <a:buNone/>
            </a:pPr>
            <a:r>
              <a:rPr lang="fr-FR" dirty="0" smtClean="0"/>
              <a:t>Les encyclopédies permettent d’approfondir une recherche. Elles offrent plusieurs approches des notions en replaçant le sens d’un mot ou d’un concept dans un contexte scientifique, culturel, économique, historique, géopolitique…il s’agit d’un ouvrage de référence.</a:t>
            </a:r>
          </a:p>
          <a:p>
            <a:pPr marL="0" indent="0" algn="just">
              <a:buNone/>
            </a:pPr>
            <a:r>
              <a:rPr lang="fr-FR" dirty="0" smtClean="0"/>
              <a:t>Une encyclopédie est une œuvre de synthèse détaillée qui traite l’ensemble des connaissances humaines. son usage nécessite la consultation de l’</a:t>
            </a:r>
            <a:r>
              <a:rPr lang="fr-FR" b="1" dirty="0" smtClean="0"/>
              <a:t>index</a:t>
            </a:r>
            <a:r>
              <a:rPr lang="fr-FR" dirty="0" smtClean="0"/>
              <a:t> (qui indique pour chaque mot les rubriques qui lui correspondent.</a:t>
            </a:r>
          </a:p>
          <a:p>
            <a:pPr marL="0" indent="0" algn="just">
              <a:buNone/>
            </a:pPr>
            <a:r>
              <a:rPr lang="fr-FR" dirty="0" smtClean="0"/>
              <a:t> ex </a:t>
            </a:r>
            <a:r>
              <a:rPr lang="fr-FR" dirty="0" err="1" smtClean="0"/>
              <a:t>encyclopaedia</a:t>
            </a:r>
            <a:r>
              <a:rPr lang="fr-FR" dirty="0" smtClean="0"/>
              <a:t> </a:t>
            </a:r>
            <a:r>
              <a:rPr lang="fr-FR" dirty="0" err="1" smtClean="0"/>
              <a:t>britannica</a:t>
            </a:r>
            <a:r>
              <a:rPr lang="fr-FR" dirty="0" smtClean="0"/>
              <a:t>, </a:t>
            </a:r>
            <a:r>
              <a:rPr lang="fr-FR" dirty="0" err="1" smtClean="0"/>
              <a:t>encyclopedia</a:t>
            </a:r>
            <a:r>
              <a:rPr lang="fr-FR" dirty="0" smtClean="0"/>
              <a:t> </a:t>
            </a:r>
            <a:r>
              <a:rPr lang="fr-FR" dirty="0" err="1" smtClean="0"/>
              <a:t>universalis</a:t>
            </a:r>
            <a:r>
              <a:rPr lang="fr-FR" dirty="0" smtClean="0"/>
              <a:t> (sous forme imprimé et en ligne, par abonnement payant,  rédigée par des </a:t>
            </a:r>
            <a:r>
              <a:rPr lang="fr-FR" dirty="0" err="1" smtClean="0"/>
              <a:t>specialistes</a:t>
            </a:r>
            <a:r>
              <a:rPr lang="fr-FR" dirty="0" smtClean="0"/>
              <a:t> </a:t>
            </a:r>
            <a:r>
              <a:rPr lang="fr-FR" dirty="0" err="1" smtClean="0"/>
              <a:t>encyclopedie</a:t>
            </a:r>
            <a:r>
              <a:rPr lang="fr-FR" dirty="0" smtClean="0"/>
              <a:t> </a:t>
            </a:r>
            <a:r>
              <a:rPr lang="fr-FR" dirty="0" err="1" smtClean="0"/>
              <a:t>Wikipedia</a:t>
            </a:r>
            <a:r>
              <a:rPr lang="fr-FR" dirty="0" smtClean="0"/>
              <a:t> en ligne libre et gratuite, (non reconnue académiquement)</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59148" y="2945171"/>
            <a:ext cx="2476500" cy="1847850"/>
          </a:xfrm>
        </p:spPr>
      </p:pic>
    </p:spTree>
    <p:extLst>
      <p:ext uri="{BB962C8B-B14F-4D97-AF65-F5344CB8AC3E}">
        <p14:creationId xmlns:p14="http://schemas.microsoft.com/office/powerpoint/2010/main" val="43940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702289"/>
          </a:xfrm>
        </p:spPr>
        <p:txBody>
          <a:bodyPr>
            <a:normAutofit fontScale="90000"/>
          </a:bodyPr>
          <a:lstStyle/>
          <a:p>
            <a:r>
              <a:rPr lang="fr-FR" b="1" dirty="0" smtClean="0"/>
              <a:t>les </a:t>
            </a:r>
            <a:r>
              <a:rPr lang="fr-FR" b="1" dirty="0"/>
              <a:t>colloques</a:t>
            </a:r>
            <a:endParaRPr lang="fr-FR" dirty="0"/>
          </a:p>
        </p:txBody>
      </p:sp>
      <p:sp>
        <p:nvSpPr>
          <p:cNvPr id="3" name="Espace réservé du contenu 2"/>
          <p:cNvSpPr>
            <a:spLocks noGrp="1"/>
          </p:cNvSpPr>
          <p:nvPr>
            <p:ph sz="half" idx="1"/>
          </p:nvPr>
        </p:nvSpPr>
        <p:spPr>
          <a:xfrm>
            <a:off x="914400" y="1825625"/>
            <a:ext cx="6169793" cy="4351338"/>
          </a:xfrm>
        </p:spPr>
        <p:txBody>
          <a:bodyPr>
            <a:normAutofit lnSpcReduction="10000"/>
          </a:bodyPr>
          <a:lstStyle/>
          <a:p>
            <a:pPr marL="0" indent="0" algn="just">
              <a:buNone/>
            </a:pPr>
            <a:r>
              <a:rPr lang="fr-FR" dirty="0"/>
              <a:t>Un </a:t>
            </a:r>
            <a:r>
              <a:rPr lang="fr-FR" b="1" dirty="0"/>
              <a:t>colloque scientifique </a:t>
            </a:r>
            <a:r>
              <a:rPr lang="fr-FR" dirty="0"/>
              <a:t>est un </a:t>
            </a:r>
            <a:r>
              <a:rPr lang="fr-FR" b="1" dirty="0"/>
              <a:t>congrès </a:t>
            </a:r>
            <a:r>
              <a:rPr lang="fr-FR" dirty="0"/>
              <a:t>organisé par des sociétés savantes, des institutions ou des sociétés commerciales. Il s’agit d’une </a:t>
            </a:r>
            <a:r>
              <a:rPr lang="fr-FR" b="1" dirty="0"/>
              <a:t>réunion </a:t>
            </a:r>
            <a:r>
              <a:rPr lang="fr-FR" dirty="0"/>
              <a:t>de personnes qui </a:t>
            </a:r>
            <a:r>
              <a:rPr lang="fr-FR" b="1" dirty="0"/>
              <a:t>débattent </a:t>
            </a:r>
            <a:r>
              <a:rPr lang="fr-FR" dirty="0"/>
              <a:t>des questions communes et </a:t>
            </a:r>
            <a:r>
              <a:rPr lang="fr-FR" b="1" dirty="0"/>
              <a:t>divulguent le résultat </a:t>
            </a:r>
            <a:r>
              <a:rPr lang="fr-FR" dirty="0"/>
              <a:t>de leurs études. C’est donc une rencontre entre de nombreux participants ayant pour objet la confrontation et la diffusion de résultats de travaux et de recherches ou, plus généralement, l’échange d’informations. Ils se déroulent généralement pendant plus d’une </a:t>
            </a:r>
            <a:r>
              <a:rPr lang="fr-FR" dirty="0" smtClean="0"/>
              <a:t>journée.</a:t>
            </a:r>
          </a:p>
          <a:p>
            <a:pPr marL="0" indent="0" algn="just">
              <a:buNone/>
            </a:pPr>
            <a:r>
              <a:rPr lang="ar-MA" dirty="0" smtClean="0"/>
              <a:t> </a:t>
            </a:r>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0584" y="2477294"/>
            <a:ext cx="3663215" cy="2508592"/>
          </a:xfrm>
        </p:spPr>
      </p:pic>
    </p:spTree>
    <p:extLst>
      <p:ext uri="{BB962C8B-B14F-4D97-AF65-F5344CB8AC3E}">
        <p14:creationId xmlns:p14="http://schemas.microsoft.com/office/powerpoint/2010/main" val="239293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586786"/>
          </a:xfrm>
        </p:spPr>
        <p:txBody>
          <a:bodyPr>
            <a:normAutofit fontScale="90000"/>
          </a:bodyPr>
          <a:lstStyle/>
          <a:p>
            <a:r>
              <a:rPr lang="fr-FR" b="1" dirty="0"/>
              <a:t>Actes de colloques</a:t>
            </a:r>
            <a:endParaRPr lang="fr-FR" dirty="0"/>
          </a:p>
        </p:txBody>
      </p:sp>
      <p:sp>
        <p:nvSpPr>
          <p:cNvPr id="3" name="Espace réservé du contenu 2"/>
          <p:cNvSpPr>
            <a:spLocks noGrp="1"/>
          </p:cNvSpPr>
          <p:nvPr>
            <p:ph sz="half" idx="1"/>
          </p:nvPr>
        </p:nvSpPr>
        <p:spPr>
          <a:xfrm>
            <a:off x="1103312" y="1780675"/>
            <a:ext cx="6731652" cy="4475664"/>
          </a:xfrm>
        </p:spPr>
        <p:txBody>
          <a:bodyPr>
            <a:normAutofit fontScale="92500" lnSpcReduction="20000"/>
          </a:bodyPr>
          <a:lstStyle/>
          <a:p>
            <a:pPr marL="0" indent="0" algn="just">
              <a:buNone/>
            </a:pPr>
            <a:r>
              <a:rPr lang="fr-FR" b="1" dirty="0"/>
              <a:t>Actes de colloques (« </a:t>
            </a:r>
            <a:r>
              <a:rPr lang="fr-FR" b="1" i="1" dirty="0" err="1"/>
              <a:t>proceedings</a:t>
            </a:r>
            <a:r>
              <a:rPr lang="fr-FR" b="1" i="1" dirty="0"/>
              <a:t> </a:t>
            </a:r>
            <a:r>
              <a:rPr lang="fr-FR" b="1" dirty="0"/>
              <a:t>») </a:t>
            </a:r>
            <a:r>
              <a:rPr lang="fr-FR" dirty="0"/>
              <a:t>Aussi appelés actes de congrès, actes de conférence ou comptes rendus de conférence</a:t>
            </a:r>
            <a:r>
              <a:rPr lang="fr-FR" dirty="0" smtClean="0"/>
              <a:t>.</a:t>
            </a:r>
          </a:p>
          <a:p>
            <a:pPr marL="0" indent="0" algn="just">
              <a:buNone/>
            </a:pPr>
            <a:r>
              <a:rPr lang="fr-FR" dirty="0" smtClean="0"/>
              <a:t> </a:t>
            </a:r>
            <a:r>
              <a:rPr lang="fr-FR" dirty="0"/>
              <a:t>Il s’agit du </a:t>
            </a:r>
            <a:r>
              <a:rPr lang="fr-FR" b="1" dirty="0"/>
              <a:t>recueil des communications présentées lors d’un congrès ou d’un colloque</a:t>
            </a:r>
            <a:r>
              <a:rPr lang="fr-FR" dirty="0"/>
              <a:t>, par des chercheurs ou des spécialistes et publiées suite à ce congrès. Chaque communication contient le </a:t>
            </a:r>
            <a:r>
              <a:rPr lang="fr-FR" b="1" dirty="0"/>
              <a:t>résumé détaillé de la présentation faite par un ou plusieurs chercheurs</a:t>
            </a:r>
            <a:r>
              <a:rPr lang="fr-FR" dirty="0"/>
              <a:t>. Le principe est donc comparable à celui d’un ouvrage collectif, si ce n’est que l’éditeur scientifique peut aussi être l’organisateur du rassemblement. Ce type de documents aborde les </a:t>
            </a:r>
            <a:r>
              <a:rPr lang="fr-FR" b="1" dirty="0"/>
              <a:t>derniers résultats de recherche </a:t>
            </a:r>
            <a:r>
              <a:rPr lang="fr-FR" dirty="0"/>
              <a:t>sur un </a:t>
            </a:r>
            <a:r>
              <a:rPr lang="fr-FR" b="1" dirty="0"/>
              <a:t>thème spécifique</a:t>
            </a:r>
            <a:r>
              <a:rPr lang="fr-FR" dirty="0"/>
              <a:t>. Leur contenu précède souvent ceux publiés dans les articles. </a:t>
            </a:r>
          </a:p>
          <a:p>
            <a:endParaRPr lang="fr-FR"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925635" y="2701608"/>
            <a:ext cx="1800225" cy="2543175"/>
          </a:xfrm>
        </p:spPr>
      </p:pic>
    </p:spTree>
    <p:extLst>
      <p:ext uri="{BB962C8B-B14F-4D97-AF65-F5344CB8AC3E}">
        <p14:creationId xmlns:p14="http://schemas.microsoft.com/office/powerpoint/2010/main" val="14330656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ncrustatio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281</TotalTime>
  <Words>1825</Words>
  <Application>Microsoft Office PowerPoint</Application>
  <PresentationFormat>Grand écran</PresentationFormat>
  <Paragraphs>80</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Garamond</vt:lpstr>
      <vt:lpstr>Times New Roman</vt:lpstr>
      <vt:lpstr>Organique</vt:lpstr>
      <vt:lpstr>Types de documents cours 2</vt:lpstr>
      <vt:lpstr>Les livres (monographies) </vt:lpstr>
      <vt:lpstr> Les critères descriptifs du livre</vt:lpstr>
      <vt:lpstr>Les ouvrages collectifs</vt:lpstr>
      <vt:lpstr>Les Manuels /guides/précis</vt:lpstr>
      <vt:lpstr>Dictionnaires</vt:lpstr>
      <vt:lpstr>Les encyclopédies</vt:lpstr>
      <vt:lpstr>les colloques</vt:lpstr>
      <vt:lpstr>Actes de colloques</vt:lpstr>
      <vt:lpstr>Les revues scientifiques</vt:lpstr>
      <vt:lpstr>Présentation PowerPoint</vt:lpstr>
      <vt:lpstr>Présentation PowerPoint</vt:lpstr>
      <vt:lpstr>Les publications gouvernementales et rapports </vt:lpstr>
      <vt:lpstr>Les thèses et mémoires </vt:lpstr>
      <vt:lpstr>Articles de journaux (presse)  </vt:lpstr>
      <vt:lpstr>Les documents d’archives  </vt:lpstr>
      <vt:lpstr>Les brevets  </vt:lpstr>
      <vt:lpstr>Les cartes</vt:lpstr>
      <vt:lpstr>Les données Statistiques  </vt:lpstr>
      <vt:lpstr>  Les documents sonores et les vidéos  </vt:lpstr>
      <vt:lpstr>  Les textes législatifs  et règlementaires / Normes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50</cp:revision>
  <dcterms:created xsi:type="dcterms:W3CDTF">2023-10-13T11:17:30Z</dcterms:created>
  <dcterms:modified xsi:type="dcterms:W3CDTF">2023-12-09T16:45:52Z</dcterms:modified>
</cp:coreProperties>
</file>