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56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344503"/>
      </p:ext>
    </p:extLst>
  </p:cSld>
  <p:clrMapOvr>
    <a:masterClrMapping/>
  </p:clrMapOvr>
  <p:transition spd="med"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303696"/>
      </p:ext>
    </p:extLst>
  </p:cSld>
  <p:clrMapOvr>
    <a:masterClrMapping/>
  </p:clrMapOvr>
  <p:transition spd="med"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227484"/>
      </p:ext>
    </p:extLst>
  </p:cSld>
  <p:clrMapOvr>
    <a:masterClrMapping/>
  </p:clrMapOvr>
  <p:transition spd="med"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022471"/>
      </p:ext>
    </p:extLst>
  </p:cSld>
  <p:clrMapOvr>
    <a:masterClrMapping/>
  </p:clrMapOvr>
  <p:transition spd="med"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740388"/>
      </p:ext>
    </p:extLst>
  </p:cSld>
  <p:clrMapOvr>
    <a:masterClrMapping/>
  </p:clrMapOvr>
  <p:transition spd="med">
    <p:pull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425507"/>
      </p:ext>
    </p:extLst>
  </p:cSld>
  <p:clrMapOvr>
    <a:masterClrMapping/>
  </p:clrMapOvr>
  <p:transition spd="med">
    <p:pull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841633"/>
      </p:ext>
    </p:extLst>
  </p:cSld>
  <p:clrMapOvr>
    <a:masterClrMapping/>
  </p:clrMapOvr>
  <p:transition spd="med">
    <p:pull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627596"/>
      </p:ext>
    </p:extLst>
  </p:cSld>
  <p:clrMapOvr>
    <a:masterClrMapping/>
  </p:clrMapOvr>
  <p:transition spd="med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129080"/>
      </p:ext>
    </p:extLst>
  </p:cSld>
  <p:clrMapOvr>
    <a:masterClrMapping/>
  </p:clrMapOvr>
  <p:transition spd="med">
    <p:pull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660008"/>
      </p:ext>
    </p:extLst>
  </p:cSld>
  <p:clrMapOvr>
    <a:masterClrMapping/>
  </p:clrMapOvr>
  <p:transition spd="med">
    <p:pull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316221"/>
      </p:ext>
    </p:extLst>
  </p:cSld>
  <p:clrMapOvr>
    <a:masterClrMapping/>
  </p:clrMapOvr>
  <p:transition spd="med">
    <p:pull dir="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F3956-DFBF-4A99-92C2-C55E4A965F4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D002-0E43-4D2D-8A2C-0B2B8A7DBD2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8265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F3956-DFBF-4A99-92C2-C55E4A965F4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D002-0E43-4D2D-8A2C-0B2B8A7DBD2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4837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F3956-DFBF-4A99-92C2-C55E4A965F4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D002-0E43-4D2D-8A2C-0B2B8A7DBD2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2716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F3956-DFBF-4A99-92C2-C55E4A965F4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D002-0E43-4D2D-8A2C-0B2B8A7DBD2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4560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F3956-DFBF-4A99-92C2-C55E4A965F4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D002-0E43-4D2D-8A2C-0B2B8A7DBD2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3018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F3956-DFBF-4A99-92C2-C55E4A965F4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D002-0E43-4D2D-8A2C-0B2B8A7DBD2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0441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F3956-DFBF-4A99-92C2-C55E4A965F4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D002-0E43-4D2D-8A2C-0B2B8A7DBD2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203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F3956-DFBF-4A99-92C2-C55E4A965F4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D002-0E43-4D2D-8A2C-0B2B8A7DBD2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2422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F3956-DFBF-4A99-92C2-C55E4A965F4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D002-0E43-4D2D-8A2C-0B2B8A7DBD2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371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F3956-DFBF-4A99-92C2-C55E4A965F4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D002-0E43-4D2D-8A2C-0B2B8A7DBD2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8075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F3956-DFBF-4A99-92C2-C55E4A965F4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D002-0E43-4D2D-8A2C-0B2B8A7DBD2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6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23/11/2023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23/11/2023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23/11/2023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23/11/2023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23/11/2023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23/11/2023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23/11/2023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585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F3956-DFBF-4A99-92C2-C55E4A965F4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ED002-0E43-4D2D-8A2C-0B2B8A7DBD2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106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verbes-francais.fr/citations-gregoire-lacroix/" TargetMode="Externa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D%C3%A9pendance_(autonomie)" TargetMode="External"/><Relationship Id="rId2" Type="http://schemas.openxmlformats.org/officeDocument/2006/relationships/hyperlink" Target="https://fr.wikipedia.org/wiki/Homo_sapiens" TargetMode="External"/><Relationship Id="rId1" Type="http://schemas.openxmlformats.org/officeDocument/2006/relationships/slideLayout" Target="../slideLayouts/slideLayout28.xml"/><Relationship Id="rId6" Type="http://schemas.openxmlformats.org/officeDocument/2006/relationships/hyperlink" Target="https://fr.wikipedia.org/wiki/Naissance" TargetMode="External"/><Relationship Id="rId5" Type="http://schemas.openxmlformats.org/officeDocument/2006/relationships/hyperlink" Target="https://fr.wikipedia.org/wiki/Convention_relative_aux_droits_de_l'enfant" TargetMode="External"/><Relationship Id="rId4" Type="http://schemas.openxmlformats.org/officeDocument/2006/relationships/hyperlink" Target="https://fr.wikipedia.org/wiki/Parent_(famille)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4282" y="2132856"/>
            <a:ext cx="8822214" cy="287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prstClr val="black"/>
                </a:solidFill>
                <a:latin typeface="Book Antiqua" pitchFamily="18" charset="0"/>
              </a:rPr>
              <a:t> </a:t>
            </a:r>
            <a:endParaRPr lang="fr-FR" sz="1400" b="1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algn="ctr"/>
            <a:endParaRPr lang="fr-FR" sz="1400" b="1" dirty="0" smtClean="0">
              <a:solidFill>
                <a:srgbClr val="FFFF00"/>
              </a:solidFill>
              <a:latin typeface="Book Antiqua" pitchFamily="18" charset="0"/>
            </a:endParaRPr>
          </a:p>
          <a:p>
            <a:pPr algn="ctr"/>
            <a:r>
              <a:rPr lang="fr-FR" sz="3600" b="1" dirty="0" smtClean="0">
                <a:solidFill>
                  <a:srgbClr val="FF0000"/>
                </a:solidFill>
                <a:latin typeface="Bookman Old Style" pitchFamily="18" charset="0"/>
              </a:rPr>
              <a:t>LE DEVELOPPEMENT                 SENSORI-MOTEUR DE L’ENFANT      DE A à Z .</a:t>
            </a:r>
            <a:endParaRPr lang="fr-FR" sz="2400" b="1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 algn="ctr"/>
            <a:r>
              <a:rPr lang="fr-FR" sz="2400" b="1" dirty="0" smtClean="0">
                <a:solidFill>
                  <a:srgbClr val="FF0000"/>
                </a:solidFill>
                <a:latin typeface="Bookman Old Style" pitchFamily="18" charset="0"/>
              </a:rPr>
              <a:t>                                                    </a:t>
            </a:r>
            <a:r>
              <a:rPr lang="fr-FR" sz="1600" b="1" dirty="0" smtClean="0">
                <a:solidFill>
                  <a:srgbClr val="7030A0"/>
                </a:solidFill>
                <a:latin typeface="Bookman Old Style" pitchFamily="18" charset="0"/>
              </a:rPr>
              <a:t>Dr. LAOUDJ.M (HDR) </a:t>
            </a:r>
          </a:p>
          <a:p>
            <a:pPr algn="ctr"/>
            <a:r>
              <a:rPr lang="fr-FR" sz="1600" b="1" dirty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fr-FR" sz="1600" b="1" dirty="0" smtClean="0">
                <a:solidFill>
                  <a:srgbClr val="FF0000"/>
                </a:solidFill>
                <a:latin typeface="Bookman Old Style" pitchFamily="18" charset="0"/>
              </a:rPr>
              <a:t>                                    </a:t>
            </a:r>
          </a:p>
          <a:p>
            <a:pPr algn="ctr"/>
            <a:endParaRPr lang="fr-FR" sz="500" dirty="0">
              <a:solidFill>
                <a:srgbClr val="FFFF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550979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fr-FR" sz="3600" b="1" u="sng" dirty="0" smtClean="0">
                <a:solidFill>
                  <a:srgbClr val="FF0000"/>
                </a:solidFill>
              </a:rPr>
              <a:t>           AU STADE DU BÉBÉ OU NOURRISSON: </a:t>
            </a:r>
            <a:br>
              <a:rPr lang="fr-FR" sz="3600" b="1" u="sng" dirty="0" smtClean="0">
                <a:solidFill>
                  <a:srgbClr val="FF0000"/>
                </a:solidFill>
              </a:rPr>
            </a:br>
            <a:r>
              <a:rPr lang="fr-FR" sz="3600" b="1" dirty="0" smtClean="0"/>
              <a:t/>
            </a:r>
            <a:br>
              <a:rPr lang="fr-FR" sz="3600" b="1" dirty="0" smtClean="0"/>
            </a:br>
            <a:r>
              <a:rPr lang="fr-FR" sz="3600" b="1" dirty="0" smtClean="0">
                <a:solidFill>
                  <a:srgbClr val="FF0000"/>
                </a:solidFill>
                <a:latin typeface="Bookman Old Style"/>
              </a:rPr>
              <a:t>■</a:t>
            </a:r>
            <a:r>
              <a:rPr lang="fr-FR" sz="3600" b="1" dirty="0" smtClean="0">
                <a:latin typeface="Bookman Old Style"/>
              </a:rPr>
              <a:t> </a:t>
            </a:r>
            <a:r>
              <a:rPr lang="fr-FR" sz="3600" b="1" dirty="0" smtClean="0"/>
              <a:t>Son poids augmente  progressivement, sa  </a:t>
            </a:r>
            <a:br>
              <a:rPr lang="fr-FR" sz="3600" b="1" dirty="0" smtClean="0"/>
            </a:br>
            <a:r>
              <a:rPr lang="fr-FR" sz="3600" b="1" dirty="0"/>
              <a:t> </a:t>
            </a:r>
            <a:r>
              <a:rPr lang="fr-FR" sz="3600" b="1" dirty="0" smtClean="0"/>
              <a:t>   taille et son périmètre crânien, à 12 mois             </a:t>
            </a:r>
            <a:br>
              <a:rPr lang="fr-FR" sz="3600" b="1" dirty="0" smtClean="0"/>
            </a:br>
            <a:r>
              <a:rPr lang="fr-FR" sz="3600" b="1" dirty="0"/>
              <a:t> </a:t>
            </a:r>
            <a:r>
              <a:rPr lang="fr-FR" sz="3600" b="1" dirty="0" smtClean="0"/>
              <a:t>   il pèse 8,5 kg, sa taille est de 75 cm. </a:t>
            </a:r>
            <a:br>
              <a:rPr lang="fr-FR" sz="3600" b="1" dirty="0" smtClean="0"/>
            </a:br>
            <a:r>
              <a:rPr lang="fr-FR" sz="3600" b="1" dirty="0" smtClean="0"/>
              <a:t/>
            </a:r>
            <a:br>
              <a:rPr lang="fr-FR" sz="3600" b="1" dirty="0" smtClean="0"/>
            </a:b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292716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476672"/>
            <a:ext cx="864096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fr-FR" sz="4400" b="1" dirty="0" smtClean="0">
                <a:solidFill>
                  <a:prstClr val="black"/>
                </a:solidFill>
              </a:rPr>
              <a:t>Il </a:t>
            </a:r>
            <a:r>
              <a:rPr lang="fr-FR" sz="4400" b="1" dirty="0">
                <a:solidFill>
                  <a:prstClr val="black"/>
                </a:solidFill>
              </a:rPr>
              <a:t>commence à </a:t>
            </a:r>
            <a:r>
              <a:rPr lang="fr-FR" sz="4400" b="1" dirty="0">
                <a:solidFill>
                  <a:srgbClr val="FF0000"/>
                </a:solidFill>
              </a:rPr>
              <a:t>sourire  à 40 jours </a:t>
            </a:r>
            <a:r>
              <a:rPr lang="fr-FR" sz="4400" b="1" dirty="0">
                <a:solidFill>
                  <a:prstClr val="black"/>
                </a:solidFill>
              </a:rPr>
              <a:t>, </a:t>
            </a:r>
            <a:endParaRPr lang="fr-FR" sz="4400" b="1" dirty="0" smtClean="0">
              <a:solidFill>
                <a:prstClr val="black"/>
              </a:solidFill>
            </a:endParaRPr>
          </a:p>
          <a:p>
            <a:pPr marL="571500" indent="-571500">
              <a:buFont typeface="Wingdings" pitchFamily="2" charset="2"/>
              <a:buChar char="q"/>
            </a:pPr>
            <a:r>
              <a:rPr lang="fr-FR" sz="4400" b="1" dirty="0">
                <a:solidFill>
                  <a:prstClr val="black"/>
                </a:solidFill>
              </a:rPr>
              <a:t>T</a:t>
            </a:r>
            <a:r>
              <a:rPr lang="fr-FR" sz="4400" b="1" dirty="0" smtClean="0">
                <a:solidFill>
                  <a:prstClr val="black"/>
                </a:solidFill>
              </a:rPr>
              <a:t>ient </a:t>
            </a:r>
            <a:r>
              <a:rPr lang="fr-FR" sz="4400" b="1" dirty="0">
                <a:solidFill>
                  <a:srgbClr val="FF0000"/>
                </a:solidFill>
              </a:rPr>
              <a:t>son cou à 03 mois</a:t>
            </a:r>
            <a:r>
              <a:rPr lang="fr-FR" sz="4400" b="1" dirty="0">
                <a:solidFill>
                  <a:prstClr val="black"/>
                </a:solidFill>
              </a:rPr>
              <a:t>, </a:t>
            </a:r>
            <a:endParaRPr lang="fr-FR" sz="4400" b="1" dirty="0" smtClean="0">
              <a:solidFill>
                <a:prstClr val="black"/>
              </a:solidFill>
            </a:endParaRPr>
          </a:p>
          <a:p>
            <a:pPr marL="571500" indent="-571500">
              <a:buFont typeface="Wingdings" pitchFamily="2" charset="2"/>
              <a:buChar char="q"/>
            </a:pPr>
            <a:r>
              <a:rPr lang="fr-FR" sz="4400" b="1" dirty="0" smtClean="0">
                <a:solidFill>
                  <a:srgbClr val="FF0000"/>
                </a:solidFill>
              </a:rPr>
              <a:t>s’assoie</a:t>
            </a:r>
            <a:r>
              <a:rPr lang="fr-FR" sz="4400" b="1" dirty="0" smtClean="0">
                <a:solidFill>
                  <a:prstClr val="black"/>
                </a:solidFill>
              </a:rPr>
              <a:t> </a:t>
            </a:r>
            <a:r>
              <a:rPr lang="fr-FR" sz="4400" b="1" dirty="0">
                <a:solidFill>
                  <a:prstClr val="black"/>
                </a:solidFill>
              </a:rPr>
              <a:t>avec support à 6 mois et sans support à 08mois</a:t>
            </a:r>
            <a:r>
              <a:rPr lang="fr-FR" sz="4400" b="1" dirty="0" smtClean="0">
                <a:solidFill>
                  <a:prstClr val="black"/>
                </a:solidFill>
              </a:rPr>
              <a:t>,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fr-FR" sz="4400" b="1" dirty="0" smtClean="0">
                <a:solidFill>
                  <a:srgbClr val="FF0000"/>
                </a:solidFill>
              </a:rPr>
              <a:t>Se </a:t>
            </a:r>
            <a:r>
              <a:rPr lang="fr-FR" sz="4400" b="1" dirty="0">
                <a:solidFill>
                  <a:srgbClr val="FF0000"/>
                </a:solidFill>
              </a:rPr>
              <a:t>met debout </a:t>
            </a:r>
            <a:r>
              <a:rPr lang="fr-FR" sz="4400" b="1" dirty="0" smtClean="0">
                <a:solidFill>
                  <a:prstClr val="black"/>
                </a:solidFill>
              </a:rPr>
              <a:t>à </a:t>
            </a:r>
            <a:r>
              <a:rPr lang="fr-FR" sz="4400" b="1" dirty="0">
                <a:solidFill>
                  <a:prstClr val="black"/>
                </a:solidFill>
              </a:rPr>
              <a:t>10 </a:t>
            </a:r>
            <a:r>
              <a:rPr lang="fr-FR" sz="4400" b="1" dirty="0" smtClean="0">
                <a:solidFill>
                  <a:prstClr val="black"/>
                </a:solidFill>
              </a:rPr>
              <a:t>mois, 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fr-FR" sz="4400" b="1" dirty="0" smtClean="0">
                <a:solidFill>
                  <a:srgbClr val="FF0000"/>
                </a:solidFill>
              </a:rPr>
              <a:t>Marche</a:t>
            </a:r>
            <a:r>
              <a:rPr lang="fr-FR" sz="4400" b="1" dirty="0" smtClean="0">
                <a:solidFill>
                  <a:prstClr val="black"/>
                </a:solidFill>
              </a:rPr>
              <a:t> </a:t>
            </a:r>
            <a:r>
              <a:rPr lang="fr-FR" sz="4400" b="1" dirty="0">
                <a:solidFill>
                  <a:prstClr val="black"/>
                </a:solidFill>
              </a:rPr>
              <a:t>à partir de 12 </a:t>
            </a:r>
            <a:r>
              <a:rPr lang="fr-FR" sz="4400" b="1" dirty="0" smtClean="0">
                <a:solidFill>
                  <a:prstClr val="black"/>
                </a:solidFill>
              </a:rPr>
              <a:t>mois,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fr-FR" sz="4400" b="1" dirty="0" smtClean="0">
                <a:solidFill>
                  <a:prstClr val="black"/>
                </a:solidFill>
              </a:rPr>
              <a:t>Ses </a:t>
            </a:r>
            <a:r>
              <a:rPr lang="fr-FR" sz="4400" b="1" dirty="0">
                <a:solidFill>
                  <a:prstClr val="black"/>
                </a:solidFill>
              </a:rPr>
              <a:t>premières incisives apparaissent à 06 mois. </a:t>
            </a:r>
            <a:endParaRPr lang="fr-F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37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71500" indent="-571500" algn="l">
              <a:buFont typeface="Wingdings" pitchFamily="2" charset="2"/>
              <a:buChar char="q"/>
            </a:pPr>
            <a:r>
              <a:rPr lang="fr-FR" b="1" dirty="0" smtClean="0">
                <a:solidFill>
                  <a:srgbClr val="FF0000"/>
                </a:solidFill>
              </a:rPr>
              <a:t>A 3 mois </a:t>
            </a:r>
            <a:r>
              <a:rPr lang="fr-FR" b="1" dirty="0" smtClean="0"/>
              <a:t>il perçoit les couleurs de base, d’abord le rouge et le vert, </a:t>
            </a:r>
            <a:br>
              <a:rPr lang="fr-FR" b="1" dirty="0" smtClean="0"/>
            </a:br>
            <a:r>
              <a:rPr lang="fr-FR" b="1" dirty="0" smtClean="0"/>
              <a:t> </a:t>
            </a:r>
            <a:br>
              <a:rPr lang="fr-FR" b="1" dirty="0" smtClean="0"/>
            </a:br>
            <a:r>
              <a:rPr lang="fr-FR" b="1" dirty="0" smtClean="0">
                <a:solidFill>
                  <a:srgbClr val="FF0000"/>
                </a:solidFill>
              </a:rPr>
              <a:t>Vers 5 mois  </a:t>
            </a:r>
            <a:r>
              <a:rPr lang="fr-FR" b="1" dirty="0" smtClean="0"/>
              <a:t>le reste des couleurs.      </a:t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/>
              <a:t>Sa vision est à 60° et cordonne bien son regard elle atteint le niveau adulte à  partir de </a:t>
            </a:r>
            <a:r>
              <a:rPr lang="fr-FR" b="1" dirty="0" smtClean="0">
                <a:solidFill>
                  <a:srgbClr val="FF0000"/>
                </a:solidFill>
              </a:rPr>
              <a:t>l’âge de 02 ans</a:t>
            </a:r>
            <a:r>
              <a:rPr lang="fr-FR" b="1" dirty="0" smtClean="0"/>
              <a:t>. </a:t>
            </a:r>
            <a:br>
              <a:rPr lang="fr-FR" b="1" dirty="0" smtClean="0"/>
            </a:b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86642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fr-FR" sz="4000" b="1" dirty="0" smtClean="0">
                <a:solidFill>
                  <a:srgbClr val="FF0000"/>
                </a:solidFill>
                <a:latin typeface="Bookman Old Style"/>
              </a:rPr>
              <a:t>■</a:t>
            </a:r>
            <a:r>
              <a:rPr lang="fr-FR" sz="4000" b="1" dirty="0" smtClean="0">
                <a:latin typeface="Bookman Old Style"/>
              </a:rPr>
              <a:t> </a:t>
            </a:r>
            <a:r>
              <a:rPr lang="fr-FR" sz="4000" b="1" dirty="0" smtClean="0"/>
              <a:t>Si le Nourrisson ne reconnait encore pas sa maman visuellement au cours des tous premiers mois de la vie. Il commence à    le faire à partir de 06 mois . </a:t>
            </a:r>
            <a:br>
              <a:rPr lang="fr-FR" sz="4000" b="1" dirty="0" smtClean="0"/>
            </a:br>
            <a:r>
              <a:rPr lang="fr-FR" sz="4000" b="1" dirty="0"/>
              <a:t/>
            </a:r>
            <a:br>
              <a:rPr lang="fr-FR" sz="4000" b="1" dirty="0"/>
            </a:br>
            <a:r>
              <a:rPr lang="fr-FR" sz="4000" b="1" dirty="0" smtClean="0">
                <a:solidFill>
                  <a:srgbClr val="FF0000"/>
                </a:solidFill>
                <a:latin typeface="Bookman Old Style"/>
              </a:rPr>
              <a:t>■</a:t>
            </a:r>
            <a:r>
              <a:rPr lang="fr-FR" sz="4000" b="1" dirty="0" smtClean="0">
                <a:latin typeface="Bookman Old Style"/>
              </a:rPr>
              <a:t> </a:t>
            </a:r>
            <a:r>
              <a:rPr lang="fr-FR" sz="4000" b="1" dirty="0" smtClean="0"/>
              <a:t>Il s’habituera rapidement au son de sa voix et à son haleine. Il appréciera son contact physique, sa chaleur et s’assoupit (somnole) au son des battements de son cœur.  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111791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fr-FR" sz="4000" b="1" dirty="0" smtClean="0">
                <a:solidFill>
                  <a:srgbClr val="FF0000"/>
                </a:solidFill>
                <a:latin typeface="Bookman Old Style"/>
              </a:rPr>
              <a:t>■</a:t>
            </a:r>
            <a:r>
              <a:rPr lang="fr-FR" sz="4000" b="1" dirty="0" smtClean="0">
                <a:latin typeface="Bookman Old Style"/>
              </a:rPr>
              <a:t> </a:t>
            </a:r>
            <a:r>
              <a:rPr lang="fr-FR" sz="4000" b="1" dirty="0" smtClean="0"/>
              <a:t>Le nourrisson  commence à s’éveiller et à s’intéresser à ce qui l’entoure, il prononce  les premiers mots à 12 mois, puis jusqu’à l’âge de 03 ans il continue de parler pour lui-même (égocentrisme).</a:t>
            </a:r>
            <a:br>
              <a:rPr lang="fr-FR" sz="4000" b="1" dirty="0" smtClean="0"/>
            </a:b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smtClean="0">
                <a:solidFill>
                  <a:srgbClr val="FF0000"/>
                </a:solidFill>
                <a:latin typeface="Bookman Old Style"/>
              </a:rPr>
              <a:t>■</a:t>
            </a:r>
            <a:r>
              <a:rPr lang="fr-FR" sz="4000" b="1" dirty="0" smtClean="0">
                <a:latin typeface="Bookman Old Style"/>
              </a:rPr>
              <a:t> </a:t>
            </a:r>
            <a:r>
              <a:rPr lang="fr-FR" sz="4000" b="1" dirty="0" smtClean="0"/>
              <a:t>Jusqu’à l’âge de 2 ans , il ne se reconnait pas sur une photographie bien qu’il reconnait les membres de son entourage.   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47823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A SUIVRE ….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430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297634"/>
          </a:xfrm>
        </p:spPr>
        <p:txBody>
          <a:bodyPr>
            <a:normAutofit/>
          </a:bodyPr>
          <a:lstStyle/>
          <a:p>
            <a:r>
              <a:rPr lang="fr-FR" sz="5300" b="1" dirty="0" smtClean="0">
                <a:solidFill>
                  <a:srgbClr val="FF0000"/>
                </a:solidFill>
              </a:rPr>
              <a:t>INTRODUCTION :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019354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55076"/>
            <a:ext cx="9144000" cy="612475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fr-FR" sz="4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4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fr-FR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fr-FR" sz="4400" b="1" i="1" dirty="0" smtClean="0">
                <a:solidFill>
                  <a:srgbClr val="7030A0"/>
                </a:solidFill>
                <a:latin typeface="Bookman Old Style" pitchFamily="18" charset="0"/>
                <a:cs typeface="Arial" pitchFamily="34" charset="0"/>
              </a:rPr>
              <a:t>Comment un </a:t>
            </a:r>
            <a:r>
              <a:rPr lang="fr-FR" sz="4400" b="1" i="1" dirty="0" smtClean="0">
                <a:solidFill>
                  <a:srgbClr val="FF0000"/>
                </a:solidFill>
                <a:latin typeface="Bookman Old Style" pitchFamily="18" charset="0"/>
                <a:cs typeface="Arial" pitchFamily="34" charset="0"/>
              </a:rPr>
              <a:t>spermatozoïde</a:t>
            </a:r>
            <a:r>
              <a:rPr lang="fr-FR" sz="4400" b="1" i="1" dirty="0" smtClean="0">
                <a:solidFill>
                  <a:srgbClr val="7030A0"/>
                </a:solidFill>
                <a:latin typeface="Bookman Old Style" pitchFamily="18" charset="0"/>
                <a:cs typeface="Arial" pitchFamily="34" charset="0"/>
              </a:rPr>
              <a:t> peut-il, de but en blanc, décider de faire un enfant     à un </a:t>
            </a:r>
            <a:r>
              <a:rPr lang="fr-FR" sz="4400" b="1" i="1" dirty="0" smtClean="0">
                <a:solidFill>
                  <a:srgbClr val="FF0000"/>
                </a:solidFill>
                <a:latin typeface="Bookman Old Style" pitchFamily="18" charset="0"/>
                <a:cs typeface="Arial" pitchFamily="34" charset="0"/>
              </a:rPr>
              <a:t>ovule</a:t>
            </a:r>
            <a:r>
              <a:rPr lang="fr-FR" sz="4400" b="1" i="1" dirty="0" smtClean="0">
                <a:solidFill>
                  <a:srgbClr val="7030A0"/>
                </a:solidFill>
                <a:latin typeface="Bookman Old Style" pitchFamily="18" charset="0"/>
                <a:cs typeface="Arial" pitchFamily="34" charset="0"/>
              </a:rPr>
              <a:t> dont il vient          à peine de faire sa connaissance ?</a:t>
            </a:r>
            <a:r>
              <a:rPr lang="fr-FR" sz="4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  »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4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prstClr val="black"/>
                </a:solidFill>
                <a:latin typeface="Helvetica"/>
                <a:cs typeface="Arial" pitchFamily="34" charset="0"/>
                <a:hlinkClick r:id="rId2"/>
              </a:rPr>
              <a:t>GRÉGOIRE LACROIX</a:t>
            </a:r>
            <a:r>
              <a:rPr lang="fr-FR" sz="2400" dirty="0" smtClean="0">
                <a:solidFill>
                  <a:prstClr val="black"/>
                </a:solidFill>
                <a:latin typeface="Helvetica"/>
                <a:cs typeface="Arial" pitchFamily="34" charset="0"/>
              </a:rPr>
              <a:t>. </a:t>
            </a:r>
            <a:r>
              <a:rPr lang="fr-FR" sz="2400" i="1" dirty="0" smtClean="0">
                <a:solidFill>
                  <a:prstClr val="black"/>
                </a:solidFill>
                <a:latin typeface="Helvetica"/>
                <a:cs typeface="Arial" pitchFamily="34" charset="0"/>
              </a:rPr>
              <a:t>(Les euphorismes de Grégoire-2006</a:t>
            </a:r>
            <a:r>
              <a:rPr lang="fr-FR" sz="2400" dirty="0" smtClean="0">
                <a:solidFill>
                  <a:srgbClr val="FF0000"/>
                </a:solidFill>
                <a:latin typeface="Helvetica"/>
                <a:cs typeface="Arial" pitchFamily="34" charset="0"/>
              </a:rPr>
              <a:t>)</a:t>
            </a:r>
            <a:r>
              <a:rPr lang="fr-F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5084800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l"/>
            <a:r>
              <a:rPr lang="fr-FR" sz="3200" b="1" i="0" dirty="0" smtClean="0">
                <a:solidFill>
                  <a:srgbClr val="FF0000"/>
                </a:solidFill>
                <a:effectLst/>
                <a:latin typeface="Bookman Old Style"/>
              </a:rPr>
              <a:t>► </a:t>
            </a:r>
            <a:r>
              <a:rPr lang="fr-FR" sz="3200" b="1" i="0" dirty="0" smtClean="0">
                <a:solidFill>
                  <a:srgbClr val="FF0000"/>
                </a:solidFill>
                <a:effectLst/>
                <a:latin typeface="Arial"/>
              </a:rPr>
              <a:t>Un</a:t>
            </a:r>
            <a:r>
              <a:rPr lang="fr-FR" sz="3200" b="1" i="0" dirty="0" smtClean="0">
                <a:solidFill>
                  <a:srgbClr val="202122"/>
                </a:solidFill>
                <a:effectLst/>
                <a:latin typeface="Arial"/>
              </a:rPr>
              <a:t> </a:t>
            </a:r>
            <a:r>
              <a:rPr lang="fr-FR" sz="3200" b="1" i="0" dirty="0" smtClean="0">
                <a:solidFill>
                  <a:srgbClr val="FF0000"/>
                </a:solidFill>
                <a:effectLst/>
                <a:latin typeface="Arial"/>
              </a:rPr>
              <a:t>enfant</a:t>
            </a:r>
            <a:r>
              <a:rPr lang="fr-FR" sz="3200" b="1" i="0" dirty="0" smtClean="0">
                <a:solidFill>
                  <a:srgbClr val="202122"/>
                </a:solidFill>
                <a:effectLst/>
                <a:latin typeface="Arial"/>
              </a:rPr>
              <a:t> est un jeune </a:t>
            </a:r>
            <a:r>
              <a:rPr lang="fr-FR" sz="3200" b="1" i="0" u="none" strike="noStrike" dirty="0" smtClean="0">
                <a:solidFill>
                  <a:srgbClr val="0645AD"/>
                </a:solidFill>
                <a:effectLst/>
                <a:latin typeface="Arial"/>
                <a:hlinkClick r:id="rId2" tooltip="Homo sapiens"/>
              </a:rPr>
              <a:t>être humain</a:t>
            </a:r>
            <a:r>
              <a:rPr lang="fr-FR" sz="3200" b="1" i="0" dirty="0" smtClean="0">
                <a:solidFill>
                  <a:srgbClr val="202122"/>
                </a:solidFill>
                <a:effectLst/>
                <a:latin typeface="Arial"/>
              </a:rPr>
              <a:t> en cours de développement et </a:t>
            </a:r>
            <a:r>
              <a:rPr lang="fr-FR" sz="3200" b="1" i="0" u="none" strike="noStrike" dirty="0" smtClean="0">
                <a:solidFill>
                  <a:srgbClr val="0645AD"/>
                </a:solidFill>
                <a:effectLst/>
                <a:latin typeface="Arial"/>
                <a:hlinkClick r:id="rId3" tooltip="Dépendance (autonomie)"/>
              </a:rPr>
              <a:t>dépendant</a:t>
            </a:r>
            <a:r>
              <a:rPr lang="fr-FR" sz="3200" b="1" i="0" dirty="0" smtClean="0">
                <a:solidFill>
                  <a:srgbClr val="202122"/>
                </a:solidFill>
                <a:effectLst/>
                <a:latin typeface="Arial"/>
              </a:rPr>
              <a:t>  de ses   </a:t>
            </a:r>
            <a:r>
              <a:rPr lang="fr-FR" sz="3200" b="1" i="0" u="none" strike="noStrike" dirty="0" smtClean="0">
                <a:solidFill>
                  <a:srgbClr val="0645AD"/>
                </a:solidFill>
                <a:effectLst/>
                <a:latin typeface="Arial"/>
                <a:hlinkClick r:id="rId4" tooltip="Parent (famille)"/>
              </a:rPr>
              <a:t>parents</a:t>
            </a:r>
            <a:r>
              <a:rPr lang="fr-FR" sz="3200" b="1" i="0" dirty="0" smtClean="0">
                <a:solidFill>
                  <a:srgbClr val="202122"/>
                </a:solidFill>
                <a:effectLst/>
                <a:latin typeface="Arial"/>
              </a:rPr>
              <a:t> ou d’autres substituts.            </a:t>
            </a:r>
            <a:br>
              <a:rPr lang="fr-FR" sz="3200" b="1" i="0" dirty="0" smtClean="0">
                <a:solidFill>
                  <a:srgbClr val="202122"/>
                </a:solidFill>
                <a:effectLst/>
                <a:latin typeface="Arial"/>
              </a:rPr>
            </a:br>
            <a:r>
              <a:rPr lang="fr-FR" sz="3200" b="1" dirty="0">
                <a:solidFill>
                  <a:srgbClr val="202122"/>
                </a:solidFill>
                <a:latin typeface="Arial"/>
              </a:rPr>
              <a:t/>
            </a:r>
            <a:br>
              <a:rPr lang="fr-FR" sz="3200" b="1" dirty="0">
                <a:solidFill>
                  <a:srgbClr val="202122"/>
                </a:solidFill>
                <a:latin typeface="Arial"/>
              </a:rPr>
            </a:br>
            <a:r>
              <a:rPr lang="fr-FR" sz="3200" b="1" dirty="0" smtClean="0">
                <a:solidFill>
                  <a:srgbClr val="FF0000"/>
                </a:solidFill>
                <a:latin typeface="Bookman Old Style"/>
              </a:rPr>
              <a:t>►</a:t>
            </a:r>
            <a:r>
              <a:rPr lang="fr-FR" sz="3200" b="1" dirty="0" smtClean="0">
                <a:solidFill>
                  <a:srgbClr val="202122"/>
                </a:solidFill>
                <a:latin typeface="Bookman Old Style"/>
              </a:rPr>
              <a:t> </a:t>
            </a:r>
            <a:r>
              <a:rPr lang="fr-FR" sz="3200" b="1" i="0" dirty="0" smtClean="0">
                <a:solidFill>
                  <a:srgbClr val="202122"/>
                </a:solidFill>
                <a:effectLst/>
                <a:latin typeface="Arial"/>
              </a:rPr>
              <a:t>La </a:t>
            </a:r>
            <a:r>
              <a:rPr lang="fr-FR" sz="3200" b="1" i="0" u="none" strike="noStrike" dirty="0" smtClean="0">
                <a:solidFill>
                  <a:srgbClr val="0645AD"/>
                </a:solidFill>
                <a:effectLst/>
                <a:latin typeface="Arial"/>
                <a:hlinkClick r:id="rId5" tooltip="Convention relative aux droits de l'enfant"/>
              </a:rPr>
              <a:t>convention relative aux droits de l'enfant</a:t>
            </a:r>
            <a:r>
              <a:rPr lang="fr-FR" sz="3200" b="1" i="0" dirty="0" smtClean="0">
                <a:solidFill>
                  <a:srgbClr val="202122"/>
                </a:solidFill>
                <a:effectLst/>
                <a:latin typeface="Arial"/>
              </a:rPr>
              <a:t> définit l'enfance comme la période       de la vie humaine allant de la </a:t>
            </a:r>
            <a:r>
              <a:rPr lang="fr-FR" sz="3200" b="1" i="0" u="none" strike="noStrike" dirty="0" smtClean="0">
                <a:solidFill>
                  <a:srgbClr val="0645AD"/>
                </a:solidFill>
                <a:effectLst/>
                <a:latin typeface="Arial"/>
                <a:hlinkClick r:id="rId6" tooltip="Naissance"/>
              </a:rPr>
              <a:t>naissance</a:t>
            </a:r>
            <a:r>
              <a:rPr lang="fr-FR" sz="3200" b="1" i="0" dirty="0" smtClean="0">
                <a:solidFill>
                  <a:srgbClr val="202122"/>
                </a:solidFill>
                <a:effectLst/>
                <a:latin typeface="Arial"/>
              </a:rPr>
              <a:t> à             l’âge de 18 ans. </a:t>
            </a:r>
            <a:br>
              <a:rPr lang="fr-FR" sz="3200" b="1" i="0" dirty="0" smtClean="0">
                <a:solidFill>
                  <a:srgbClr val="202122"/>
                </a:solidFill>
                <a:effectLst/>
                <a:latin typeface="Arial"/>
              </a:rPr>
            </a:br>
            <a:r>
              <a:rPr lang="fr-FR" sz="3200" b="1" i="0" dirty="0" smtClean="0">
                <a:solidFill>
                  <a:srgbClr val="202122"/>
                </a:solidFill>
                <a:effectLst/>
                <a:latin typeface="Arial"/>
              </a:rPr>
              <a:t/>
            </a:r>
            <a:br>
              <a:rPr lang="fr-FR" sz="3200" b="1" i="0" dirty="0" smtClean="0">
                <a:solidFill>
                  <a:srgbClr val="202122"/>
                </a:solidFill>
                <a:effectLst/>
                <a:latin typeface="Arial"/>
              </a:rPr>
            </a:br>
            <a:r>
              <a:rPr lang="fr-FR" sz="3200" b="1" i="0" dirty="0" smtClean="0">
                <a:solidFill>
                  <a:srgbClr val="FF0000"/>
                </a:solidFill>
                <a:effectLst/>
                <a:latin typeface="Bookman Old Style"/>
              </a:rPr>
              <a:t>►</a:t>
            </a:r>
            <a:r>
              <a:rPr lang="fr-FR" sz="3200" b="1" i="0" dirty="0" smtClean="0">
                <a:solidFill>
                  <a:srgbClr val="202122"/>
                </a:solidFill>
                <a:effectLst/>
                <a:latin typeface="Bookman Old Style"/>
              </a:rPr>
              <a:t> </a:t>
            </a:r>
            <a:r>
              <a:rPr lang="fr-FR" sz="3200" b="1" dirty="0" smtClean="0">
                <a:latin typeface="Arial"/>
              </a:rPr>
              <a:t>Le terme </a:t>
            </a:r>
            <a:r>
              <a:rPr lang="fr-FR" sz="3200" b="1" i="1" dirty="0" smtClean="0">
                <a:solidFill>
                  <a:srgbClr val="FF0000"/>
                </a:solidFill>
                <a:latin typeface="Arial"/>
              </a:rPr>
              <a:t>enfant </a:t>
            </a:r>
            <a:r>
              <a:rPr lang="fr-FR" sz="3200" b="1" dirty="0" smtClean="0">
                <a:solidFill>
                  <a:srgbClr val="202122"/>
                </a:solidFill>
                <a:latin typeface="Arial"/>
              </a:rPr>
              <a:t>renvoie au </a:t>
            </a:r>
            <a:r>
              <a:rPr lang="fr-FR" sz="3200" b="1" dirty="0">
                <a:solidFill>
                  <a:srgbClr val="202122"/>
                </a:solidFill>
                <a:latin typeface="Arial"/>
              </a:rPr>
              <a:t>statut généalogique, à la filiation légale, </a:t>
            </a:r>
            <a:r>
              <a:rPr lang="fr-FR" sz="3200" b="1" dirty="0" smtClean="0">
                <a:solidFill>
                  <a:srgbClr val="202122"/>
                </a:solidFill>
                <a:latin typeface="Arial"/>
              </a:rPr>
              <a:t>                   ou encore à </a:t>
            </a:r>
            <a:r>
              <a:rPr lang="fr-FR" sz="3200" b="1" dirty="0">
                <a:solidFill>
                  <a:srgbClr val="202122"/>
                </a:solidFill>
                <a:latin typeface="Arial"/>
              </a:rPr>
              <a:t>un lien affectif ou social.</a:t>
            </a:r>
            <a:r>
              <a:rPr lang="fr-FR" sz="3200" b="1" i="0" dirty="0" smtClean="0">
                <a:solidFill>
                  <a:srgbClr val="202122"/>
                </a:solidFill>
                <a:effectLst/>
                <a:latin typeface="Arial"/>
              </a:rPr>
              <a:t/>
            </a:r>
            <a:br>
              <a:rPr lang="fr-FR" sz="3200" b="1" i="0" dirty="0" smtClean="0">
                <a:solidFill>
                  <a:srgbClr val="202122"/>
                </a:solidFill>
                <a:effectLst/>
                <a:latin typeface="Arial"/>
              </a:rPr>
            </a:br>
            <a:r>
              <a:rPr lang="fr-FR" sz="1600" b="0" i="0" dirty="0" smtClean="0">
                <a:solidFill>
                  <a:srgbClr val="202122"/>
                </a:solidFill>
                <a:effectLst/>
                <a:latin typeface="Arial"/>
              </a:rPr>
              <a:t/>
            </a:r>
            <a:br>
              <a:rPr lang="fr-FR" sz="1600" b="0" i="0" dirty="0" smtClean="0">
                <a:solidFill>
                  <a:srgbClr val="202122"/>
                </a:solidFill>
                <a:effectLst/>
                <a:latin typeface="Arial"/>
              </a:rPr>
            </a:br>
            <a:endParaRPr lang="fr-FR" sz="1600" b="0" i="0" dirty="0">
              <a:solidFill>
                <a:srgbClr val="202122"/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3038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1798"/>
          </a:xfrm>
        </p:spPr>
        <p:txBody>
          <a:bodyPr>
            <a:normAutofit/>
          </a:bodyPr>
          <a:lstStyle/>
          <a:p>
            <a:pPr algn="l"/>
            <a:r>
              <a:rPr lang="fr-FR" sz="3200" b="1" dirty="0" smtClean="0">
                <a:solidFill>
                  <a:srgbClr val="FF0000"/>
                </a:solidFill>
                <a:latin typeface="Bookman Old Style"/>
              </a:rPr>
              <a:t>►</a:t>
            </a:r>
            <a:r>
              <a:rPr lang="fr-FR" sz="3200" b="1" dirty="0" smtClean="0">
                <a:solidFill>
                  <a:srgbClr val="202122"/>
                </a:solidFill>
                <a:latin typeface="Bookman Old Style"/>
              </a:rPr>
              <a:t> </a:t>
            </a:r>
            <a:r>
              <a:rPr lang="fr-FR" sz="3200" b="1" dirty="0" smtClean="0">
                <a:solidFill>
                  <a:srgbClr val="202122"/>
                </a:solidFill>
              </a:rPr>
              <a:t>La </a:t>
            </a:r>
            <a:r>
              <a:rPr lang="fr-FR" sz="3200" b="1" dirty="0">
                <a:solidFill>
                  <a:srgbClr val="202122"/>
                </a:solidFill>
              </a:rPr>
              <a:t>définition de </a:t>
            </a:r>
            <a:r>
              <a:rPr lang="fr-FR" sz="3200" b="1" dirty="0" smtClean="0">
                <a:solidFill>
                  <a:srgbClr val="202122"/>
                </a:solidFill>
              </a:rPr>
              <a:t>l'enfant peut différer selon </a:t>
            </a:r>
            <a:r>
              <a:rPr lang="fr-FR" sz="3200" b="1" dirty="0">
                <a:solidFill>
                  <a:srgbClr val="202122"/>
                </a:solidFill>
              </a:rPr>
              <a:t>les disciplines qui </a:t>
            </a:r>
            <a:r>
              <a:rPr lang="fr-FR" sz="3200" b="1" dirty="0" smtClean="0">
                <a:solidFill>
                  <a:srgbClr val="202122"/>
                </a:solidFill>
              </a:rPr>
              <a:t>le traitent. Le Droit</a:t>
            </a:r>
            <a:r>
              <a:rPr lang="fr-FR" sz="3200" b="1" dirty="0">
                <a:solidFill>
                  <a:srgbClr val="202122"/>
                </a:solidFill>
              </a:rPr>
              <a:t>, </a:t>
            </a:r>
            <a:r>
              <a:rPr lang="fr-FR" sz="3200" b="1" dirty="0" smtClean="0">
                <a:solidFill>
                  <a:srgbClr val="202122"/>
                </a:solidFill>
              </a:rPr>
              <a:t>la Psychologie</a:t>
            </a:r>
            <a:r>
              <a:rPr lang="fr-FR" sz="3200" b="1" dirty="0">
                <a:solidFill>
                  <a:srgbClr val="202122"/>
                </a:solidFill>
              </a:rPr>
              <a:t>, </a:t>
            </a:r>
            <a:r>
              <a:rPr lang="fr-FR" sz="3200" b="1" dirty="0" smtClean="0">
                <a:solidFill>
                  <a:srgbClr val="202122"/>
                </a:solidFill>
              </a:rPr>
              <a:t>   la </a:t>
            </a:r>
            <a:r>
              <a:rPr lang="fr-FR" sz="3200" b="1" dirty="0">
                <a:solidFill>
                  <a:srgbClr val="202122"/>
                </a:solidFill>
              </a:rPr>
              <a:t>M</a:t>
            </a:r>
            <a:r>
              <a:rPr lang="fr-FR" sz="3200" b="1" dirty="0" smtClean="0">
                <a:solidFill>
                  <a:srgbClr val="202122"/>
                </a:solidFill>
              </a:rPr>
              <a:t>édecine</a:t>
            </a:r>
            <a:r>
              <a:rPr lang="fr-FR" sz="3200" b="1" dirty="0">
                <a:solidFill>
                  <a:srgbClr val="202122"/>
                </a:solidFill>
              </a:rPr>
              <a:t>, </a:t>
            </a:r>
            <a:r>
              <a:rPr lang="fr-FR" sz="3200" b="1" dirty="0" smtClean="0">
                <a:solidFill>
                  <a:srgbClr val="202122"/>
                </a:solidFill>
              </a:rPr>
              <a:t>la Biologie </a:t>
            </a:r>
            <a:r>
              <a:rPr lang="fr-FR" sz="3200" b="1" dirty="0">
                <a:solidFill>
                  <a:srgbClr val="202122"/>
                </a:solidFill>
              </a:rPr>
              <a:t>ne fixent pas exactement </a:t>
            </a:r>
            <a:r>
              <a:rPr lang="fr-FR" sz="3200" b="1" dirty="0" smtClean="0">
                <a:solidFill>
                  <a:srgbClr val="202122"/>
                </a:solidFill>
              </a:rPr>
              <a:t>  les </a:t>
            </a:r>
            <a:r>
              <a:rPr lang="fr-FR" sz="3200" b="1" dirty="0">
                <a:solidFill>
                  <a:srgbClr val="202122"/>
                </a:solidFill>
              </a:rPr>
              <a:t>mêmes repères. </a:t>
            </a:r>
            <a:r>
              <a:rPr lang="fr-FR" sz="3200" b="1" dirty="0" smtClean="0">
                <a:solidFill>
                  <a:srgbClr val="202122"/>
                </a:solidFill>
              </a:rPr>
              <a:t/>
            </a:r>
            <a:br>
              <a:rPr lang="fr-FR" sz="3200" b="1" dirty="0" smtClean="0">
                <a:solidFill>
                  <a:srgbClr val="202122"/>
                </a:solidFill>
              </a:rPr>
            </a:br>
            <a:r>
              <a:rPr lang="fr-FR" sz="3200" b="1" dirty="0" smtClean="0">
                <a:solidFill>
                  <a:srgbClr val="202122"/>
                </a:solidFill>
              </a:rPr>
              <a:t/>
            </a:r>
            <a:br>
              <a:rPr lang="fr-FR" sz="3200" b="1" dirty="0" smtClean="0">
                <a:solidFill>
                  <a:srgbClr val="202122"/>
                </a:solidFill>
              </a:rPr>
            </a:br>
            <a:r>
              <a:rPr lang="fr-FR" sz="3200" b="1" dirty="0" smtClean="0">
                <a:solidFill>
                  <a:srgbClr val="FF0000"/>
                </a:solidFill>
                <a:latin typeface="Bookman Old Style"/>
              </a:rPr>
              <a:t>►</a:t>
            </a:r>
            <a:r>
              <a:rPr lang="fr-FR" sz="3200" b="1" dirty="0" smtClean="0">
                <a:solidFill>
                  <a:srgbClr val="202122"/>
                </a:solidFill>
                <a:latin typeface="Bookman Old Style"/>
              </a:rPr>
              <a:t> </a:t>
            </a:r>
            <a:r>
              <a:rPr lang="fr-FR" sz="3200" b="1" dirty="0" smtClean="0">
                <a:solidFill>
                  <a:srgbClr val="202122"/>
                </a:solidFill>
              </a:rPr>
              <a:t>L’enfance commence </a:t>
            </a:r>
            <a:r>
              <a:rPr lang="fr-FR" sz="3200" b="1" dirty="0">
                <a:solidFill>
                  <a:srgbClr val="202122"/>
                </a:solidFill>
              </a:rPr>
              <a:t>soit à </a:t>
            </a:r>
            <a:r>
              <a:rPr lang="fr-FR" sz="3200" b="1" dirty="0" smtClean="0">
                <a:solidFill>
                  <a:srgbClr val="FF0000"/>
                </a:solidFill>
              </a:rPr>
              <a:t>la naissance</a:t>
            </a:r>
            <a:r>
              <a:rPr lang="fr-FR" sz="3200" b="1" dirty="0" smtClean="0">
                <a:solidFill>
                  <a:srgbClr val="202122"/>
                </a:solidFill>
              </a:rPr>
              <a:t>, </a:t>
            </a:r>
            <a:r>
              <a:rPr lang="fr-FR" sz="3200" b="1" dirty="0">
                <a:solidFill>
                  <a:srgbClr val="202122"/>
                </a:solidFill>
              </a:rPr>
              <a:t>soit à l'âge de la </a:t>
            </a:r>
            <a:r>
              <a:rPr lang="fr-FR" sz="3200" b="1" dirty="0" smtClean="0">
                <a:solidFill>
                  <a:srgbClr val="202122"/>
                </a:solidFill>
              </a:rPr>
              <a:t>parole et  elle </a:t>
            </a:r>
            <a:r>
              <a:rPr lang="fr-FR" sz="3200" b="1" dirty="0">
                <a:solidFill>
                  <a:srgbClr val="202122"/>
                </a:solidFill>
              </a:rPr>
              <a:t>se termine soit </a:t>
            </a:r>
            <a:r>
              <a:rPr lang="fr-FR" sz="3200" b="1" dirty="0" smtClean="0">
                <a:solidFill>
                  <a:srgbClr val="202122"/>
                </a:solidFill>
              </a:rPr>
              <a:t>à </a:t>
            </a:r>
            <a:r>
              <a:rPr lang="fr-FR" sz="3200" b="1" dirty="0" smtClean="0">
                <a:solidFill>
                  <a:srgbClr val="FF0000"/>
                </a:solidFill>
              </a:rPr>
              <a:t>l’adolescence</a:t>
            </a:r>
            <a:r>
              <a:rPr lang="fr-FR" sz="3200" b="1" dirty="0" smtClean="0">
                <a:solidFill>
                  <a:srgbClr val="202122"/>
                </a:solidFill>
              </a:rPr>
              <a:t> avec </a:t>
            </a:r>
            <a:r>
              <a:rPr lang="fr-FR" sz="3200" b="1" dirty="0">
                <a:solidFill>
                  <a:srgbClr val="202122"/>
                </a:solidFill>
              </a:rPr>
              <a:t>l'entrée dans la puberté, soit à l'âge adulte et à l'âge légal de </a:t>
            </a:r>
            <a:r>
              <a:rPr lang="fr-FR" sz="3200" b="1" dirty="0">
                <a:solidFill>
                  <a:srgbClr val="FF0000"/>
                </a:solidFill>
              </a:rPr>
              <a:t>la </a:t>
            </a:r>
            <a:r>
              <a:rPr lang="fr-FR" sz="3200" b="1" dirty="0" smtClean="0">
                <a:solidFill>
                  <a:srgbClr val="FF0000"/>
                </a:solidFill>
              </a:rPr>
              <a:t>majorité civile</a:t>
            </a:r>
            <a:r>
              <a:rPr lang="fr-FR" sz="3200" b="1" dirty="0" smtClean="0">
                <a:solidFill>
                  <a:srgbClr val="202122"/>
                </a:solidFill>
              </a:rPr>
              <a:t>, </a:t>
            </a:r>
            <a:r>
              <a:rPr lang="fr-FR" sz="3200" b="1" dirty="0">
                <a:solidFill>
                  <a:srgbClr val="202122"/>
                </a:solidFill>
              </a:rPr>
              <a:t>âge légalement différent d'un pays à l'autre.</a:t>
            </a:r>
            <a:br>
              <a:rPr lang="fr-FR" sz="3200" b="1" dirty="0">
                <a:solidFill>
                  <a:srgbClr val="202122"/>
                </a:solidFill>
              </a:rPr>
            </a:b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50319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41368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b="1" dirty="0" smtClean="0">
                <a:solidFill>
                  <a:srgbClr val="FF0000"/>
                </a:solidFill>
                <a:latin typeface="Arial"/>
              </a:rPr>
              <a:t/>
            </a:r>
            <a:br>
              <a:rPr lang="fr-FR" sz="3200" b="1" dirty="0" smtClean="0">
                <a:solidFill>
                  <a:srgbClr val="FF0000"/>
                </a:solidFill>
                <a:latin typeface="Arial"/>
              </a:rPr>
            </a:br>
            <a:r>
              <a:rPr lang="fr-FR" sz="3200" b="1" dirty="0" smtClean="0">
                <a:solidFill>
                  <a:srgbClr val="FF0000"/>
                </a:solidFill>
                <a:latin typeface="Bookman Old Style"/>
              </a:rPr>
              <a:t>► </a:t>
            </a:r>
            <a:r>
              <a:rPr lang="fr-FR" sz="3200" b="1" dirty="0" smtClean="0">
                <a:solidFill>
                  <a:srgbClr val="FF0000"/>
                </a:solidFill>
                <a:latin typeface="Arial"/>
              </a:rPr>
              <a:t>L'enfant</a:t>
            </a:r>
            <a:r>
              <a:rPr lang="fr-FR" sz="3200" b="1" dirty="0" smtClean="0">
                <a:solidFill>
                  <a:srgbClr val="202122"/>
                </a:solidFill>
                <a:latin typeface="Arial"/>
              </a:rPr>
              <a:t> </a:t>
            </a:r>
            <a:r>
              <a:rPr lang="fr-FR" sz="3200" b="1" dirty="0">
                <a:solidFill>
                  <a:srgbClr val="202122"/>
                </a:solidFill>
                <a:latin typeface="Arial"/>
              </a:rPr>
              <a:t>est étudié plus spécifiquement par </a:t>
            </a:r>
            <a:r>
              <a:rPr lang="fr-FR" sz="3200" b="1" dirty="0" smtClean="0">
                <a:solidFill>
                  <a:srgbClr val="202122"/>
                </a:solidFill>
                <a:latin typeface="Arial"/>
              </a:rPr>
              <a:t>plusieurs disciplines </a:t>
            </a:r>
            <a:r>
              <a:rPr lang="fr-FR" sz="3200" b="1" dirty="0">
                <a:solidFill>
                  <a:srgbClr val="202122"/>
                </a:solidFill>
                <a:latin typeface="Arial"/>
              </a:rPr>
              <a:t>comme </a:t>
            </a:r>
            <a:r>
              <a:rPr lang="fr-FR" sz="3200" b="1" dirty="0">
                <a:solidFill>
                  <a:srgbClr val="FF0000"/>
                </a:solidFill>
                <a:latin typeface="Arial"/>
              </a:rPr>
              <a:t>la </a:t>
            </a:r>
            <a:r>
              <a:rPr lang="fr-FR" sz="3200" b="1" dirty="0" smtClean="0">
                <a:solidFill>
                  <a:srgbClr val="FF0000"/>
                </a:solidFill>
                <a:latin typeface="Arial"/>
              </a:rPr>
              <a:t>pédiatrie </a:t>
            </a:r>
            <a:r>
              <a:rPr lang="fr-FR" sz="3200" b="1" dirty="0" smtClean="0">
                <a:solidFill>
                  <a:srgbClr val="202122"/>
                </a:solidFill>
                <a:latin typeface="Arial"/>
              </a:rPr>
              <a:t>et par de </a:t>
            </a:r>
            <a:r>
              <a:rPr lang="fr-FR" sz="3200" b="1" dirty="0">
                <a:solidFill>
                  <a:srgbClr val="202122"/>
                </a:solidFill>
                <a:latin typeface="Arial"/>
              </a:rPr>
              <a:t>nombreuses spécialités </a:t>
            </a:r>
            <a:r>
              <a:rPr lang="fr-FR" sz="3200" b="1" dirty="0" smtClean="0">
                <a:solidFill>
                  <a:srgbClr val="202122"/>
                </a:solidFill>
                <a:latin typeface="Arial"/>
              </a:rPr>
              <a:t>médicales </a:t>
            </a:r>
            <a:r>
              <a:rPr lang="fr-FR" sz="3200" b="1" dirty="0">
                <a:solidFill>
                  <a:srgbClr val="202122"/>
                </a:solidFill>
                <a:latin typeface="Arial"/>
              </a:rPr>
              <a:t>comme </a:t>
            </a:r>
            <a:r>
              <a:rPr lang="fr-FR" sz="3200" b="1" dirty="0">
                <a:solidFill>
                  <a:srgbClr val="FF0000"/>
                </a:solidFill>
                <a:latin typeface="Arial"/>
              </a:rPr>
              <a:t>la </a:t>
            </a:r>
            <a:r>
              <a:rPr lang="fr-FR" sz="3200" b="1" dirty="0" smtClean="0">
                <a:solidFill>
                  <a:srgbClr val="FF0000"/>
                </a:solidFill>
                <a:latin typeface="Arial"/>
              </a:rPr>
              <a:t>pédopsychiatrie</a:t>
            </a:r>
            <a:r>
              <a:rPr lang="fr-FR" sz="3200" b="1" dirty="0" smtClean="0">
                <a:solidFill>
                  <a:srgbClr val="202122"/>
                </a:solidFill>
                <a:latin typeface="Arial"/>
              </a:rPr>
              <a:t>, </a:t>
            </a:r>
            <a:r>
              <a:rPr lang="fr-FR" sz="3200" b="1" dirty="0">
                <a:solidFill>
                  <a:srgbClr val="FF0000"/>
                </a:solidFill>
                <a:latin typeface="Arial"/>
              </a:rPr>
              <a:t>la </a:t>
            </a:r>
            <a:r>
              <a:rPr lang="fr-FR" sz="3200" b="1" dirty="0" smtClean="0">
                <a:solidFill>
                  <a:srgbClr val="FF0000"/>
                </a:solidFill>
                <a:latin typeface="Arial"/>
              </a:rPr>
              <a:t>chirurgie pédiatrique</a:t>
            </a:r>
            <a:r>
              <a:rPr lang="fr-FR" sz="3200" b="1" dirty="0" smtClean="0">
                <a:solidFill>
                  <a:srgbClr val="202122"/>
                </a:solidFill>
                <a:latin typeface="Arial"/>
              </a:rPr>
              <a:t>, </a:t>
            </a:r>
            <a:r>
              <a:rPr lang="fr-FR" sz="3200" b="1" dirty="0" smtClean="0">
                <a:solidFill>
                  <a:srgbClr val="FF0000"/>
                </a:solidFill>
                <a:latin typeface="Arial"/>
              </a:rPr>
              <a:t>l’oncologie pédiatrique</a:t>
            </a:r>
            <a:r>
              <a:rPr lang="fr-FR" sz="3200" b="1" dirty="0" smtClean="0">
                <a:solidFill>
                  <a:srgbClr val="202122"/>
                </a:solidFill>
                <a:latin typeface="Arial"/>
              </a:rPr>
              <a:t>, </a:t>
            </a:r>
            <a:r>
              <a:rPr lang="fr-FR" sz="3200" b="1" dirty="0" smtClean="0">
                <a:solidFill>
                  <a:srgbClr val="FF0000"/>
                </a:solidFill>
                <a:latin typeface="Arial"/>
              </a:rPr>
              <a:t>la neuro-pédiatrie… </a:t>
            </a:r>
            <a:r>
              <a:rPr lang="fr-FR" sz="3200" b="1" dirty="0">
                <a:solidFill>
                  <a:srgbClr val="202122"/>
                </a:solidFill>
                <a:latin typeface="Arial"/>
              </a:rPr>
              <a:t>etc. </a:t>
            </a:r>
            <a:r>
              <a:rPr lang="fr-FR" sz="3200" b="1" dirty="0" smtClean="0">
                <a:solidFill>
                  <a:srgbClr val="202122"/>
                </a:solidFill>
                <a:latin typeface="Arial"/>
              </a:rPr>
              <a:t/>
            </a:r>
            <a:br>
              <a:rPr lang="fr-FR" sz="3200" b="1" dirty="0" smtClean="0">
                <a:solidFill>
                  <a:srgbClr val="202122"/>
                </a:solidFill>
                <a:latin typeface="Arial"/>
              </a:rPr>
            </a:br>
            <a:r>
              <a:rPr lang="fr-FR" sz="3200" b="1" dirty="0">
                <a:solidFill>
                  <a:srgbClr val="202122"/>
                </a:solidFill>
                <a:latin typeface="Arial"/>
              </a:rPr>
              <a:t/>
            </a:r>
            <a:br>
              <a:rPr lang="fr-FR" sz="3200" b="1" dirty="0">
                <a:solidFill>
                  <a:srgbClr val="202122"/>
                </a:solidFill>
                <a:latin typeface="Arial"/>
              </a:rPr>
            </a:br>
            <a:r>
              <a:rPr lang="fr-FR" sz="3200" b="1" dirty="0" smtClean="0">
                <a:solidFill>
                  <a:srgbClr val="FF0000"/>
                </a:solidFill>
                <a:latin typeface="Bookman Old Style"/>
              </a:rPr>
              <a:t>►</a:t>
            </a:r>
            <a:r>
              <a:rPr lang="fr-FR" sz="3200" b="1" dirty="0" smtClean="0">
                <a:solidFill>
                  <a:srgbClr val="202122"/>
                </a:solidFill>
                <a:latin typeface="Bookman Old Style"/>
              </a:rPr>
              <a:t> </a:t>
            </a:r>
            <a:r>
              <a:rPr lang="fr-FR" sz="3200" b="1" dirty="0" smtClean="0">
                <a:solidFill>
                  <a:srgbClr val="202122"/>
                </a:solidFill>
                <a:latin typeface="Arial"/>
              </a:rPr>
              <a:t>Dans </a:t>
            </a:r>
            <a:r>
              <a:rPr lang="fr-FR" sz="3200" b="1" dirty="0">
                <a:solidFill>
                  <a:srgbClr val="202122"/>
                </a:solidFill>
                <a:latin typeface="Arial"/>
              </a:rPr>
              <a:t>le domaine des sciences </a:t>
            </a:r>
            <a:r>
              <a:rPr lang="fr-FR" sz="3200" b="1" dirty="0" smtClean="0">
                <a:solidFill>
                  <a:srgbClr val="202122"/>
                </a:solidFill>
                <a:latin typeface="Arial"/>
              </a:rPr>
              <a:t>psychologiques  il est </a:t>
            </a:r>
            <a:r>
              <a:rPr lang="fr-FR" sz="3200" b="1" dirty="0">
                <a:solidFill>
                  <a:srgbClr val="202122"/>
                </a:solidFill>
                <a:latin typeface="Arial"/>
              </a:rPr>
              <a:t>étudiée par la </a:t>
            </a:r>
            <a:r>
              <a:rPr lang="fr-FR" sz="3200" b="1" dirty="0" smtClean="0">
                <a:solidFill>
                  <a:srgbClr val="FF0000"/>
                </a:solidFill>
                <a:latin typeface="Arial"/>
              </a:rPr>
              <a:t>Psychologie du  développement </a:t>
            </a:r>
            <a:r>
              <a:rPr lang="fr-FR" sz="3200" b="1" dirty="0" smtClean="0">
                <a:solidFill>
                  <a:srgbClr val="202122"/>
                </a:solidFill>
                <a:latin typeface="Arial"/>
              </a:rPr>
              <a:t>, </a:t>
            </a:r>
            <a:r>
              <a:rPr lang="fr-FR" sz="3200" b="1" dirty="0">
                <a:solidFill>
                  <a:srgbClr val="FF0000"/>
                </a:solidFill>
                <a:latin typeface="Arial"/>
              </a:rPr>
              <a:t>la </a:t>
            </a:r>
            <a:r>
              <a:rPr lang="fr-FR" sz="3200" b="1" dirty="0" smtClean="0">
                <a:solidFill>
                  <a:srgbClr val="FF0000"/>
                </a:solidFill>
                <a:latin typeface="Arial"/>
              </a:rPr>
              <a:t>Psychologie de  l’enfant et de l’adolescent</a:t>
            </a:r>
            <a:r>
              <a:rPr lang="fr-FR" sz="3200" b="1" dirty="0" smtClean="0">
                <a:solidFill>
                  <a:srgbClr val="202122"/>
                </a:solidFill>
                <a:latin typeface="Arial"/>
              </a:rPr>
              <a:t>, </a:t>
            </a:r>
            <a:r>
              <a:rPr lang="fr-FR" sz="3200" b="1" dirty="0" smtClean="0">
                <a:latin typeface="Arial"/>
              </a:rPr>
              <a:t>et </a:t>
            </a:r>
            <a:r>
              <a:rPr lang="fr-FR" sz="3200" b="1" dirty="0" smtClean="0">
                <a:solidFill>
                  <a:srgbClr val="FF0000"/>
                </a:solidFill>
                <a:latin typeface="Arial"/>
              </a:rPr>
              <a:t>les</a:t>
            </a:r>
            <a:r>
              <a:rPr lang="fr-FR" sz="3200" b="1" dirty="0">
                <a:solidFill>
                  <a:srgbClr val="FF0000"/>
                </a:solidFill>
                <a:latin typeface="Arial"/>
              </a:rPr>
              <a:t> </a:t>
            </a:r>
            <a:r>
              <a:rPr lang="fr-FR" sz="3200" b="1" dirty="0" smtClean="0">
                <a:solidFill>
                  <a:srgbClr val="FF0000"/>
                </a:solidFill>
                <a:latin typeface="Arial"/>
              </a:rPr>
              <a:t>sciences de l’éducation</a:t>
            </a:r>
            <a:r>
              <a:rPr lang="fr-FR" sz="3200" b="1" dirty="0" smtClean="0">
                <a:solidFill>
                  <a:srgbClr val="202122"/>
                </a:solidFill>
                <a:latin typeface="Arial"/>
              </a:rPr>
              <a:t>….etc.</a:t>
            </a:r>
            <a:r>
              <a:rPr lang="fr-FR" sz="1600" dirty="0">
                <a:solidFill>
                  <a:srgbClr val="202122"/>
                </a:solidFill>
                <a:latin typeface="Arial"/>
              </a:rPr>
              <a:t/>
            </a:r>
            <a:br>
              <a:rPr lang="fr-FR" sz="1600" dirty="0">
                <a:solidFill>
                  <a:srgbClr val="202122"/>
                </a:solidFill>
                <a:latin typeface="Arial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323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322714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rgbClr val="FF0000"/>
                </a:solidFill>
                <a:latin typeface="Bookman Old Style"/>
              </a:rPr>
              <a:t>■</a:t>
            </a:r>
            <a:r>
              <a:rPr lang="fr-FR" dirty="0" smtClean="0">
                <a:latin typeface="Bookman Old Style"/>
              </a:rPr>
              <a:t> </a:t>
            </a:r>
            <a:r>
              <a:rPr lang="fr-FR" sz="4000" b="1" dirty="0" smtClean="0">
                <a:solidFill>
                  <a:srgbClr val="FF0000"/>
                </a:solidFill>
              </a:rPr>
              <a:t>Bébé ou nourrisson </a:t>
            </a:r>
            <a:r>
              <a:rPr lang="fr-FR" sz="4000" b="1" dirty="0" smtClean="0"/>
              <a:t>: de la naissance </a:t>
            </a:r>
            <a:br>
              <a:rPr lang="fr-FR" sz="4000" b="1" dirty="0" smtClean="0"/>
            </a:br>
            <a:r>
              <a:rPr lang="fr-FR" sz="4000" b="1" dirty="0"/>
              <a:t> </a:t>
            </a:r>
            <a:r>
              <a:rPr lang="fr-FR" sz="4000" b="1" dirty="0" smtClean="0"/>
              <a:t>   à 2 ans.</a:t>
            </a:r>
            <a:br>
              <a:rPr lang="fr-FR" sz="4000" b="1" dirty="0" smtClean="0"/>
            </a:b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smtClean="0">
                <a:solidFill>
                  <a:srgbClr val="FF0000"/>
                </a:solidFill>
                <a:latin typeface="Bookman Old Style"/>
              </a:rPr>
              <a:t>■</a:t>
            </a:r>
            <a:r>
              <a:rPr lang="fr-FR" sz="4000" b="1" dirty="0" smtClean="0">
                <a:latin typeface="Bookman Old Style"/>
              </a:rPr>
              <a:t> </a:t>
            </a:r>
            <a:r>
              <a:rPr lang="fr-FR" sz="4000" b="1" dirty="0" smtClean="0">
                <a:solidFill>
                  <a:srgbClr val="FF0000"/>
                </a:solidFill>
              </a:rPr>
              <a:t>Enfant</a:t>
            </a:r>
            <a:r>
              <a:rPr lang="fr-FR" sz="4000" b="1" dirty="0" smtClean="0"/>
              <a:t> : de 2 ans à 10-12 ans.</a:t>
            </a:r>
            <a:br>
              <a:rPr lang="fr-FR" sz="4000" b="1" dirty="0" smtClean="0"/>
            </a:b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smtClean="0">
                <a:solidFill>
                  <a:srgbClr val="FF0000"/>
                </a:solidFill>
                <a:latin typeface="Bookman Old Style"/>
              </a:rPr>
              <a:t>■</a:t>
            </a:r>
            <a:r>
              <a:rPr lang="fr-FR" sz="4000" b="1" dirty="0" smtClean="0">
                <a:latin typeface="Bookman Old Style"/>
              </a:rPr>
              <a:t> </a:t>
            </a:r>
            <a:r>
              <a:rPr lang="fr-FR" sz="4000" b="1" dirty="0" err="1" smtClean="0"/>
              <a:t>Pubert</a:t>
            </a:r>
            <a:r>
              <a:rPr lang="fr-FR" sz="4000" b="1" dirty="0" smtClean="0"/>
              <a:t> /</a:t>
            </a:r>
            <a:r>
              <a:rPr lang="fr-FR" sz="4000" b="1" dirty="0" smtClean="0">
                <a:solidFill>
                  <a:srgbClr val="FF0000"/>
                </a:solidFill>
              </a:rPr>
              <a:t>Adolescent(e)</a:t>
            </a:r>
            <a:r>
              <a:rPr lang="fr-FR" sz="4000" b="1" dirty="0" smtClean="0"/>
              <a:t> : de 10-12 ans   </a:t>
            </a:r>
            <a:br>
              <a:rPr lang="fr-FR" sz="4000" b="1" dirty="0" smtClean="0"/>
            </a:br>
            <a:r>
              <a:rPr lang="fr-FR" sz="4000" b="1" dirty="0"/>
              <a:t> </a:t>
            </a:r>
            <a:r>
              <a:rPr lang="fr-FR" sz="4000" b="1" dirty="0" smtClean="0"/>
              <a:t>   à 18 ans environ</a:t>
            </a:r>
            <a:r>
              <a:rPr lang="fr-FR" sz="4000" dirty="0" smtClean="0"/>
              <a:t>. 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82549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 fontScale="90000"/>
          </a:bodyPr>
          <a:lstStyle/>
          <a:p>
            <a:pPr algn="l"/>
            <a:r>
              <a:rPr lang="fr-FR" sz="4000" b="1" u="sng" dirty="0" smtClean="0">
                <a:solidFill>
                  <a:srgbClr val="FF0000"/>
                </a:solidFill>
              </a:rPr>
              <a:t>                               À LA NAISSANCE </a:t>
            </a:r>
            <a:br>
              <a:rPr lang="fr-FR" sz="4000" b="1" u="sng" dirty="0" smtClean="0">
                <a:solidFill>
                  <a:srgbClr val="FF0000"/>
                </a:solidFill>
              </a:rPr>
            </a:br>
            <a:r>
              <a:rPr lang="fr-FR" sz="4000" b="1" dirty="0">
                <a:solidFill>
                  <a:srgbClr val="FF0000"/>
                </a:solidFill>
              </a:rPr>
              <a:t>L</a:t>
            </a:r>
            <a:r>
              <a:rPr lang="fr-FR" sz="4000" b="1" dirty="0" smtClean="0">
                <a:solidFill>
                  <a:srgbClr val="FF0000"/>
                </a:solidFill>
              </a:rPr>
              <a:t>e N-né </a:t>
            </a:r>
            <a:r>
              <a:rPr lang="fr-FR" sz="4000" b="1" dirty="0" smtClean="0"/>
              <a:t>possède quelques capacité physiques et sensorielles: </a:t>
            </a:r>
            <a:br>
              <a:rPr lang="fr-FR" sz="4000" b="1" dirty="0" smtClean="0"/>
            </a:b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smtClean="0">
                <a:solidFill>
                  <a:srgbClr val="FF0000"/>
                </a:solidFill>
                <a:latin typeface="Bookman Old Style"/>
              </a:rPr>
              <a:t>■</a:t>
            </a:r>
            <a:r>
              <a:rPr lang="fr-FR" sz="4000" b="1" dirty="0" smtClean="0">
                <a:latin typeface="Bookman Old Style"/>
              </a:rPr>
              <a:t> </a:t>
            </a:r>
            <a:r>
              <a:rPr lang="fr-FR" sz="4000" b="1" dirty="0" smtClean="0">
                <a:solidFill>
                  <a:srgbClr val="FF0000"/>
                </a:solidFill>
              </a:rPr>
              <a:t>Le N-né </a:t>
            </a:r>
            <a:r>
              <a:rPr lang="fr-FR" sz="4000" b="1" dirty="0" smtClean="0"/>
              <a:t>est sensible à la lumière, mais ne semble pas percevoir les couleur, par contre il entend.</a:t>
            </a:r>
            <a:br>
              <a:rPr lang="fr-FR" sz="4000" b="1" dirty="0" smtClean="0"/>
            </a:b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smtClean="0">
                <a:solidFill>
                  <a:srgbClr val="FF0000"/>
                </a:solidFill>
                <a:latin typeface="Bookman Old Style"/>
              </a:rPr>
              <a:t>■</a:t>
            </a:r>
            <a:r>
              <a:rPr lang="fr-FR" sz="4000" b="1" dirty="0" smtClean="0">
                <a:latin typeface="Bookman Old Style"/>
              </a:rPr>
              <a:t> </a:t>
            </a:r>
            <a:r>
              <a:rPr lang="fr-FR" sz="4000" b="1" dirty="0" smtClean="0"/>
              <a:t>Durant les premiers mois , il n’arrive pas à coordonner son regard , il est myope. Il ne voit bien que les objets situés à 20 ou 30 cm. 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389281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/>
            <a:r>
              <a:rPr lang="fr-FR" b="1" dirty="0" smtClean="0">
                <a:solidFill>
                  <a:srgbClr val="FF0000"/>
                </a:solidFill>
                <a:latin typeface="Bookman Old Style"/>
              </a:rPr>
              <a:t>■</a:t>
            </a:r>
            <a:r>
              <a:rPr lang="fr-FR" b="1" dirty="0" smtClean="0">
                <a:latin typeface="Bookman Old Style"/>
              </a:rPr>
              <a:t> </a:t>
            </a:r>
            <a:r>
              <a:rPr lang="fr-FR" b="1" dirty="0" smtClean="0">
                <a:solidFill>
                  <a:srgbClr val="FF0000"/>
                </a:solidFill>
              </a:rPr>
              <a:t>Le N-né </a:t>
            </a:r>
            <a:r>
              <a:rPr lang="fr-FR" b="1" dirty="0" smtClean="0"/>
              <a:t>est sensible  à la faim au   </a:t>
            </a:r>
            <a:br>
              <a:rPr lang="fr-FR" b="1" dirty="0" smtClean="0"/>
            </a:br>
            <a:r>
              <a:rPr lang="fr-FR" b="1" dirty="0"/>
              <a:t> </a:t>
            </a:r>
            <a:r>
              <a:rPr lang="fr-FR" b="1" dirty="0" smtClean="0"/>
              <a:t>   froid, bruit et s’exprime par les </a:t>
            </a:r>
            <a:br>
              <a:rPr lang="fr-FR" b="1" dirty="0" smtClean="0"/>
            </a:br>
            <a:r>
              <a:rPr lang="fr-FR" b="1" dirty="0"/>
              <a:t> </a:t>
            </a:r>
            <a:r>
              <a:rPr lang="fr-FR" b="1" dirty="0" smtClean="0"/>
              <a:t>   pleurs.</a:t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>
                <a:solidFill>
                  <a:srgbClr val="FF0000"/>
                </a:solidFill>
                <a:latin typeface="Bookman Old Style"/>
              </a:rPr>
              <a:t>■</a:t>
            </a:r>
            <a:r>
              <a:rPr lang="fr-FR" b="1" dirty="0" smtClean="0">
                <a:latin typeface="Bookman Old Style"/>
              </a:rPr>
              <a:t> </a:t>
            </a:r>
            <a:r>
              <a:rPr lang="fr-FR" b="1" dirty="0" smtClean="0"/>
              <a:t>Vivant dans un microcosme,              </a:t>
            </a:r>
            <a:br>
              <a:rPr lang="fr-FR" b="1" dirty="0" smtClean="0"/>
            </a:br>
            <a:r>
              <a:rPr lang="fr-FR" b="1" dirty="0"/>
              <a:t> </a:t>
            </a:r>
            <a:r>
              <a:rPr lang="fr-FR" b="1" dirty="0" smtClean="0"/>
              <a:t>   il ne reconnait ni les personnes qui </a:t>
            </a:r>
            <a:br>
              <a:rPr lang="fr-FR" b="1" dirty="0" smtClean="0"/>
            </a:br>
            <a:r>
              <a:rPr lang="fr-FR" b="1" dirty="0"/>
              <a:t> </a:t>
            </a:r>
            <a:r>
              <a:rPr lang="fr-FR" b="1" dirty="0" smtClean="0"/>
              <a:t>   l’entourent, ni le milieu où il se </a:t>
            </a:r>
            <a:br>
              <a:rPr lang="fr-FR" b="1" dirty="0" smtClean="0"/>
            </a:br>
            <a:r>
              <a:rPr lang="fr-FR" b="1" dirty="0"/>
              <a:t> </a:t>
            </a:r>
            <a:r>
              <a:rPr lang="fr-FR" b="1" dirty="0" smtClean="0"/>
              <a:t>   trouve.</a:t>
            </a:r>
            <a:br>
              <a:rPr lang="fr-FR" b="1" dirty="0" smtClean="0"/>
            </a:b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40199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224</Words>
  <Application>Microsoft Office PowerPoint</Application>
  <PresentationFormat>Affichage à l'écran (4:3)</PresentationFormat>
  <Paragraphs>27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15</vt:i4>
      </vt:variant>
    </vt:vector>
  </HeadingPairs>
  <TitlesOfParts>
    <vt:vector size="18" baseType="lpstr">
      <vt:lpstr>Thème Office</vt:lpstr>
      <vt:lpstr>1_Thème Office</vt:lpstr>
      <vt:lpstr>2_Thème Office</vt:lpstr>
      <vt:lpstr>Présentation PowerPoint</vt:lpstr>
      <vt:lpstr>INTRODUCTION : </vt:lpstr>
      <vt:lpstr>Présentation PowerPoint</vt:lpstr>
      <vt:lpstr>► Un enfant est un jeune être humain en cours de développement et dépendant  de ses   parents ou d’autres substituts.              ► La convention relative aux droits de l'enfant définit l'enfance comme la période       de la vie humaine allant de la naissance à             l’âge de 18 ans.   ► Le terme enfant renvoie au statut généalogique, à la filiation légale,                    ou encore à un lien affectif ou social.  </vt:lpstr>
      <vt:lpstr>► La définition de l'enfant peut différer selon les disciplines qui le traitent. Le Droit, la Psychologie,    la Médecine, la Biologie ne fixent pas exactement   les mêmes repères.   ► L’enfance commence soit à la naissance, soit à l'âge de la parole et  elle se termine soit à l’adolescence avec l'entrée dans la puberté, soit à l'âge adulte et à l'âge légal de la majorité civile, âge légalement différent d'un pays à l'autre. </vt:lpstr>
      <vt:lpstr> ► L'enfant est étudié plus spécifiquement par plusieurs disciplines comme la pédiatrie et par de nombreuses spécialités médicales comme la pédopsychiatrie, la chirurgie pédiatrique, l’oncologie pédiatrique, la neuro-pédiatrie… etc.   ► Dans le domaine des sciences psychologiques  il est étudiée par la Psychologie du  développement , la Psychologie de  l’enfant et de l’adolescent, et les sciences de l’éducation….etc. </vt:lpstr>
      <vt:lpstr>■ Bébé ou nourrisson : de la naissance      à 2 ans.  ■ Enfant : de 2 ans à 10-12 ans.  ■ Pubert /Adolescent(e) : de 10-12 ans        à 18 ans environ. </vt:lpstr>
      <vt:lpstr>                               À LA NAISSANCE  Le N-né possède quelques capacité physiques et sensorielles:   ■ Le N-né est sensible à la lumière, mais ne semble pas percevoir les couleur, par contre il entend.  ■ Durant les premiers mois , il n’arrive pas à coordonner son regard , il est myope. Il ne voit bien que les objets situés à 20 ou 30 cm. </vt:lpstr>
      <vt:lpstr>■ Le N-né est sensible  à la faim au        froid, bruit et s’exprime par les      pleurs.  ■ Vivant dans un microcosme,                   il ne reconnait ni les personnes qui      l’entourent, ni le milieu où il se      trouve. </vt:lpstr>
      <vt:lpstr>           AU STADE DU BÉBÉ OU NOURRISSON:   ■ Son poids augmente  progressivement, sa       taille et son périmètre crânien, à 12 mois                  il pèse 8,5 kg, sa taille est de 75 cm.   </vt:lpstr>
      <vt:lpstr>Présentation PowerPoint</vt:lpstr>
      <vt:lpstr>A 3 mois il perçoit les couleurs de base, d’abord le rouge et le vert,    Vers 5 mois  le reste des couleurs.        Sa vision est à 60° et cordonne bien son regard elle atteint le niveau adulte à  partir de l’âge de 02 ans.  </vt:lpstr>
      <vt:lpstr>■ Si le Nourrisson ne reconnait encore pas sa maman visuellement au cours des tous premiers mois de la vie. Il commence à    le faire à partir de 06 mois .   ■ Il s’habituera rapidement au son de sa voix et à son haleine. Il appréciera son contact physique, sa chaleur et s’assoupit (somnole) au son des battements de son cœur.  </vt:lpstr>
      <vt:lpstr>■ Le nourrisson  commence à s’éveiller et à s’intéresser à ce qui l’entoure, il prononce  les premiers mots à 12 mois, puis jusqu’à l’âge de 03 ans il continue de parler pour lui-même (égocentrisme).  ■ Jusqu’à l’âge de 2 ans , il ne se reconnait pas sur une photographie bien qu’il reconnait les membres de son entourage.   </vt:lpstr>
      <vt:lpstr>A SUIVRE ….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smarttech</dc:creator>
  <cp:lastModifiedBy>smarttech</cp:lastModifiedBy>
  <cp:revision>3</cp:revision>
  <dcterms:created xsi:type="dcterms:W3CDTF">2023-11-19T14:50:10Z</dcterms:created>
  <dcterms:modified xsi:type="dcterms:W3CDTF">2023-11-23T08:20:19Z</dcterms:modified>
</cp:coreProperties>
</file>