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9" r:id="rId23"/>
    <p:sldId id="278"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3/9/2026</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40F4739-9812-4A9F-890D-2AD6BA5F6EE8}" type="datetimeFigureOut">
              <a:rPr lang="en-US" dirty="0"/>
              <a:t>3/9/2026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8845AC5-A3F8-44AA-BA8F-596CDCC976D3}" type="datetimeFigureOut">
              <a:rPr lang="en-US" dirty="0"/>
              <a:t>3/9/2026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fr-FR" smtClean="0"/>
              <a:t>Modifiez le style du titre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873B183-A821-4095-A363-9EC968635539}" type="datetimeFigureOut">
              <a:rPr lang="en-US" dirty="0"/>
              <a:t>3/9/2026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74D01B4-0AA5-45E6-B2E6-5FA4078AEBCF}" type="datetimeFigureOut">
              <a:rPr lang="en-US" dirty="0"/>
              <a:t>3/9/2026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3/9/2026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3/9/2026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3/9/2026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3/9/2026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3/9/2026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AAA073D-A903-47F8-8D16-77642FB0DF1F}" type="datetimeFigureOut">
              <a:rPr lang="en-US" dirty="0"/>
              <a:t>3/9/2026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3/9/2026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3/9/2026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3/9/2026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3/9/2026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E665CEB-0076-4E37-B880-BCEA9784DE0A}" type="datetimeFigureOut">
              <a:rPr lang="en-US" dirty="0"/>
              <a:t>3/9/2026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6149E5E-3896-4118-99A7-7B85668F1C5E}" type="datetimeFigureOut">
              <a:rPr lang="en-US" dirty="0"/>
              <a:t>3/9/2026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3/9/2026</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54955" y="2099733"/>
            <a:ext cx="8825658" cy="2093444"/>
          </a:xfrm>
        </p:spPr>
        <p:txBody>
          <a:bodyPr/>
          <a:lstStyle/>
          <a:p>
            <a:r>
              <a:rPr lang="fr-FR" b="1" dirty="0">
                <a:solidFill>
                  <a:srgbClr val="C00000"/>
                </a:solidFill>
              </a:rPr>
              <a:t>Recherche simple et recherche avancée</a:t>
            </a:r>
          </a:p>
        </p:txBody>
      </p:sp>
      <p:sp>
        <p:nvSpPr>
          <p:cNvPr id="3" name="Sous-titre 2"/>
          <p:cNvSpPr>
            <a:spLocks noGrp="1"/>
          </p:cNvSpPr>
          <p:nvPr>
            <p:ph type="subTitle" idx="1"/>
          </p:nvPr>
        </p:nvSpPr>
        <p:spPr/>
        <p:txBody>
          <a:bodyPr>
            <a:normAutofit/>
          </a:bodyPr>
          <a:lstStyle/>
          <a:p>
            <a:pPr algn="r"/>
            <a:r>
              <a:rPr lang="fr-FR" sz="2400" b="1" dirty="0" smtClean="0">
                <a:solidFill>
                  <a:srgbClr val="00B0F0"/>
                </a:solidFill>
              </a:rPr>
              <a:t>Cours : 09</a:t>
            </a:r>
            <a:endParaRPr lang="fr-FR" sz="2400" b="1" dirty="0">
              <a:solidFill>
                <a:srgbClr val="00B0F0"/>
              </a:solidFill>
            </a:endParaRPr>
          </a:p>
        </p:txBody>
      </p:sp>
    </p:spTree>
    <p:extLst>
      <p:ext uri="{BB962C8B-B14F-4D97-AF65-F5344CB8AC3E}">
        <p14:creationId xmlns:p14="http://schemas.microsoft.com/office/powerpoint/2010/main" val="1801917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bg1"/>
                </a:solidFill>
                <a:latin typeface="Times New Roman" panose="02020603050405020304" pitchFamily="18" charset="0"/>
                <a:cs typeface="Times New Roman" panose="02020603050405020304" pitchFamily="18" charset="0"/>
              </a:rPr>
              <a:t>La recherche </a:t>
            </a:r>
            <a:r>
              <a:rPr lang="fr-FR" b="1" dirty="0" smtClean="0">
                <a:solidFill>
                  <a:schemeClr val="bg1"/>
                </a:solidFill>
                <a:latin typeface="Times New Roman" panose="02020603050405020304" pitchFamily="18" charset="0"/>
                <a:cs typeface="Times New Roman" panose="02020603050405020304" pitchFamily="18" charset="0"/>
              </a:rPr>
              <a:t>documentaire avancée </a:t>
            </a:r>
            <a:endParaRPr lang="fr-FR" b="1"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154955" y="2442754"/>
            <a:ext cx="8761412" cy="3577046"/>
          </a:xfrm>
        </p:spPr>
        <p:txBody>
          <a:bodyPr>
            <a:normAutofit lnSpcReduction="10000"/>
          </a:bodyPr>
          <a:lstStyle/>
          <a:p>
            <a:r>
              <a:rPr lang="fr-FR" sz="2400" u="sng" dirty="0" smtClean="0">
                <a:solidFill>
                  <a:schemeClr val="tx1"/>
                </a:solidFill>
                <a:latin typeface="Times New Roman" panose="02020603050405020304" pitchFamily="18" charset="0"/>
                <a:cs typeface="Times New Roman" panose="02020603050405020304" pitchFamily="18" charset="0"/>
              </a:rPr>
              <a:t>La </a:t>
            </a:r>
            <a:r>
              <a:rPr lang="fr-FR" sz="2400" b="1" u="sng" dirty="0">
                <a:solidFill>
                  <a:schemeClr val="tx1"/>
                </a:solidFill>
                <a:latin typeface="Times New Roman" panose="02020603050405020304" pitchFamily="18" charset="0"/>
                <a:cs typeface="Times New Roman" panose="02020603050405020304" pitchFamily="18" charset="0"/>
              </a:rPr>
              <a:t>recherche avancée</a:t>
            </a:r>
            <a:r>
              <a:rPr lang="fr-FR" sz="2400" u="sng" dirty="0">
                <a:solidFill>
                  <a:schemeClr val="tx1"/>
                </a:solidFill>
                <a:latin typeface="Times New Roman" panose="02020603050405020304" pitchFamily="18" charset="0"/>
                <a:cs typeface="Times New Roman" panose="02020603050405020304" pitchFamily="18" charset="0"/>
              </a:rPr>
              <a:t> permet de :</a:t>
            </a:r>
          </a:p>
          <a:p>
            <a:pPr>
              <a:buFont typeface="Arial" panose="020B0604020202020204" pitchFamily="34" charset="0"/>
              <a:buChar char="•"/>
            </a:pPr>
            <a:r>
              <a:rPr lang="fr-FR" sz="2400" dirty="0">
                <a:solidFill>
                  <a:schemeClr val="tx1"/>
                </a:solidFill>
                <a:latin typeface="Times New Roman" panose="02020603050405020304" pitchFamily="18" charset="0"/>
                <a:cs typeface="Times New Roman" panose="02020603050405020304" pitchFamily="18" charset="0"/>
              </a:rPr>
              <a:t>Préciser la recherche</a:t>
            </a:r>
          </a:p>
          <a:p>
            <a:pPr>
              <a:buFont typeface="Arial" panose="020B0604020202020204" pitchFamily="34" charset="0"/>
              <a:buChar char="•"/>
            </a:pPr>
            <a:r>
              <a:rPr lang="fr-FR" sz="2400" dirty="0">
                <a:solidFill>
                  <a:schemeClr val="tx1"/>
                </a:solidFill>
                <a:latin typeface="Times New Roman" panose="02020603050405020304" pitchFamily="18" charset="0"/>
                <a:cs typeface="Times New Roman" panose="02020603050405020304" pitchFamily="18" charset="0"/>
              </a:rPr>
              <a:t>Filtrer </a:t>
            </a:r>
            <a:r>
              <a:rPr lang="fr-FR" sz="2400" dirty="0" smtClean="0">
                <a:solidFill>
                  <a:schemeClr val="tx1"/>
                </a:solidFill>
                <a:latin typeface="Times New Roman" panose="02020603050405020304" pitchFamily="18" charset="0"/>
                <a:cs typeface="Times New Roman" panose="02020603050405020304" pitchFamily="18" charset="0"/>
              </a:rPr>
              <a:t>mieux les </a:t>
            </a:r>
            <a:r>
              <a:rPr lang="fr-FR" sz="2400" dirty="0">
                <a:solidFill>
                  <a:schemeClr val="tx1"/>
                </a:solidFill>
                <a:latin typeface="Times New Roman" panose="02020603050405020304" pitchFamily="18" charset="0"/>
                <a:cs typeface="Times New Roman" panose="02020603050405020304" pitchFamily="18" charset="0"/>
              </a:rPr>
              <a:t>résultats</a:t>
            </a:r>
          </a:p>
          <a:p>
            <a:pPr>
              <a:buFont typeface="Arial" panose="020B0604020202020204" pitchFamily="34" charset="0"/>
              <a:buChar char="•"/>
            </a:pPr>
            <a:r>
              <a:rPr lang="fr-FR" sz="2400" dirty="0">
                <a:solidFill>
                  <a:schemeClr val="tx1"/>
                </a:solidFill>
                <a:latin typeface="Times New Roman" panose="02020603050405020304" pitchFamily="18" charset="0"/>
                <a:cs typeface="Times New Roman" panose="02020603050405020304" pitchFamily="18" charset="0"/>
              </a:rPr>
              <a:t>Gagner du temps</a:t>
            </a:r>
          </a:p>
          <a:p>
            <a:pPr>
              <a:buFont typeface="Arial" panose="020B0604020202020204" pitchFamily="34" charset="0"/>
              <a:buChar char="•"/>
            </a:pPr>
            <a:r>
              <a:rPr lang="fr-FR" sz="2400" dirty="0">
                <a:solidFill>
                  <a:schemeClr val="tx1"/>
                </a:solidFill>
                <a:latin typeface="Times New Roman" panose="02020603050405020304" pitchFamily="18" charset="0"/>
                <a:cs typeface="Times New Roman" panose="02020603050405020304" pitchFamily="18" charset="0"/>
              </a:rPr>
              <a:t>Trouver des documents </a:t>
            </a:r>
            <a:r>
              <a:rPr lang="fr-FR" sz="2400" b="1" dirty="0">
                <a:solidFill>
                  <a:schemeClr val="tx1"/>
                </a:solidFill>
                <a:latin typeface="Times New Roman" panose="02020603050405020304" pitchFamily="18" charset="0"/>
                <a:cs typeface="Times New Roman" panose="02020603050405020304" pitchFamily="18" charset="0"/>
              </a:rPr>
              <a:t>scientifiques</a:t>
            </a:r>
            <a:r>
              <a:rPr lang="fr-FR" sz="2400" dirty="0">
                <a:solidFill>
                  <a:schemeClr val="tx1"/>
                </a:solidFill>
                <a:latin typeface="Times New Roman" panose="02020603050405020304" pitchFamily="18" charset="0"/>
                <a:cs typeface="Times New Roman" panose="02020603050405020304" pitchFamily="18" charset="0"/>
              </a:rPr>
              <a:t> et </a:t>
            </a:r>
            <a:r>
              <a:rPr lang="fr-FR" sz="2400" b="1" dirty="0">
                <a:solidFill>
                  <a:schemeClr val="tx1"/>
                </a:solidFill>
                <a:latin typeface="Times New Roman" panose="02020603050405020304" pitchFamily="18" charset="0"/>
                <a:cs typeface="Times New Roman" panose="02020603050405020304" pitchFamily="18" charset="0"/>
              </a:rPr>
              <a:t>pertinents</a:t>
            </a:r>
            <a:endParaRPr lang="fr-FR" sz="2400" dirty="0">
              <a:solidFill>
                <a:schemeClr val="tx1"/>
              </a:solidFill>
              <a:latin typeface="Times New Roman" panose="02020603050405020304" pitchFamily="18" charset="0"/>
              <a:cs typeface="Times New Roman" panose="02020603050405020304" pitchFamily="18" charset="0"/>
            </a:endParaRPr>
          </a:p>
          <a:p>
            <a:pPr marL="0" lvl="0" indent="0" algn="ctr">
              <a:lnSpc>
                <a:spcPct val="150000"/>
              </a:lnSpc>
              <a:buClr>
                <a:srgbClr val="ACD433"/>
              </a:buClr>
              <a:buNone/>
            </a:pPr>
            <a:r>
              <a:rPr lang="fr-FR" sz="2400" dirty="0">
                <a:solidFill>
                  <a:srgbClr val="C00000"/>
                </a:solidFill>
                <a:latin typeface="Times New Roman" panose="02020603050405020304" pitchFamily="18" charset="0"/>
                <a:cs typeface="Times New Roman" panose="02020603050405020304" pitchFamily="18" charset="0"/>
              </a:rPr>
              <a:t>Est un processus qui permet de trouver des informations </a:t>
            </a:r>
            <a:r>
              <a:rPr lang="fr-FR" sz="2400" b="1" dirty="0">
                <a:solidFill>
                  <a:srgbClr val="C00000"/>
                </a:solidFill>
                <a:latin typeface="Times New Roman" panose="02020603050405020304" pitchFamily="18" charset="0"/>
                <a:cs typeface="Times New Roman" panose="02020603050405020304" pitchFamily="18" charset="0"/>
              </a:rPr>
              <a:t>complètes</a:t>
            </a:r>
            <a:r>
              <a:rPr lang="fr-FR" sz="2400" dirty="0">
                <a:solidFill>
                  <a:srgbClr val="C00000"/>
                </a:solidFill>
                <a:latin typeface="Times New Roman" panose="02020603050405020304" pitchFamily="18" charset="0"/>
                <a:cs typeface="Times New Roman" panose="02020603050405020304" pitchFamily="18" charset="0"/>
              </a:rPr>
              <a:t> et </a:t>
            </a:r>
            <a:r>
              <a:rPr lang="fr-FR" sz="2400" b="1" dirty="0">
                <a:solidFill>
                  <a:srgbClr val="C00000"/>
                </a:solidFill>
                <a:latin typeface="Times New Roman" panose="02020603050405020304" pitchFamily="18" charset="0"/>
                <a:cs typeface="Times New Roman" panose="02020603050405020304" pitchFamily="18" charset="0"/>
              </a:rPr>
              <a:t>spécialisées</a:t>
            </a:r>
            <a:r>
              <a:rPr lang="fr-FR" sz="2400" dirty="0">
                <a:solidFill>
                  <a:srgbClr val="C00000"/>
                </a:solidFill>
                <a:latin typeface="Times New Roman" panose="02020603050405020304" pitchFamily="18" charset="0"/>
                <a:cs typeface="Times New Roman" panose="02020603050405020304" pitchFamily="18" charset="0"/>
              </a:rPr>
              <a:t> sur un sujet précis. </a:t>
            </a:r>
          </a:p>
          <a:p>
            <a:pPr>
              <a:lnSpc>
                <a:spcPct val="150000"/>
              </a:lnSpc>
            </a:pPr>
            <a:endParaRPr lang="fr-FR" sz="24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endParaRPr lang="fr-FR"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854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latin typeface="Times New Roman" panose="02020603050405020304" pitchFamily="18" charset="0"/>
                <a:cs typeface="Times New Roman" panose="02020603050405020304" pitchFamily="18" charset="0"/>
              </a:rPr>
              <a:t>Les caractéristiques de la recherche avancée</a:t>
            </a:r>
            <a:endParaRPr lang="fr-FR" sz="32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154955" y="2377441"/>
            <a:ext cx="9713342" cy="3918856"/>
          </a:xfrm>
        </p:spPr>
        <p:txBody>
          <a:bodyPr>
            <a:normAutofit lnSpcReduction="10000"/>
          </a:bodyPr>
          <a:lstStyle/>
          <a:p>
            <a:pPr>
              <a:buFont typeface="Wingdings" panose="05000000000000000000" pitchFamily="2" charset="2"/>
              <a:buChar char="q"/>
            </a:pPr>
            <a:r>
              <a:rPr lang="fr-FR" sz="2000" b="1" dirty="0" smtClean="0">
                <a:solidFill>
                  <a:schemeClr val="tx1"/>
                </a:solidFill>
                <a:latin typeface="Times New Roman" panose="02020603050405020304" pitchFamily="18" charset="0"/>
                <a:cs typeface="Times New Roman" panose="02020603050405020304" pitchFamily="18" charset="0"/>
              </a:rPr>
              <a:t>Précision : </a:t>
            </a:r>
          </a:p>
          <a:p>
            <a:pPr marL="0" indent="0">
              <a:buNone/>
            </a:pPr>
            <a:r>
              <a:rPr lang="fr-FR" sz="2000" dirty="0" smtClean="0">
                <a:solidFill>
                  <a:schemeClr val="tx1"/>
                </a:solidFill>
                <a:latin typeface="Times New Roman" panose="02020603050405020304" pitchFamily="18" charset="0"/>
                <a:cs typeface="Times New Roman" panose="02020603050405020304" pitchFamily="18" charset="0"/>
              </a:rPr>
              <a:t>La </a:t>
            </a:r>
            <a:r>
              <a:rPr lang="fr-FR" sz="2000" dirty="0">
                <a:solidFill>
                  <a:schemeClr val="tx1"/>
                </a:solidFill>
                <a:latin typeface="Times New Roman" panose="02020603050405020304" pitchFamily="18" charset="0"/>
                <a:cs typeface="Times New Roman" panose="02020603050405020304" pitchFamily="18" charset="0"/>
              </a:rPr>
              <a:t>recherche avancée permet d’obtenir des résultats plus précis en ciblant exactement le sujet recherché</a:t>
            </a:r>
            <a:r>
              <a:rPr lang="fr-FR" sz="2000" dirty="0" smtClean="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fr-FR" sz="2000" b="1" dirty="0" smtClean="0">
                <a:solidFill>
                  <a:schemeClr val="tx1"/>
                </a:solidFill>
                <a:latin typeface="Times New Roman" panose="02020603050405020304" pitchFamily="18" charset="0"/>
                <a:cs typeface="Times New Roman" panose="02020603050405020304" pitchFamily="18" charset="0"/>
              </a:rPr>
              <a:t>Utilisation </a:t>
            </a:r>
            <a:r>
              <a:rPr lang="fr-FR" sz="2000" b="1" dirty="0">
                <a:solidFill>
                  <a:schemeClr val="tx1"/>
                </a:solidFill>
                <a:latin typeface="Times New Roman" panose="02020603050405020304" pitchFamily="18" charset="0"/>
                <a:cs typeface="Times New Roman" panose="02020603050405020304" pitchFamily="18" charset="0"/>
              </a:rPr>
              <a:t>de mots-clés </a:t>
            </a:r>
            <a:r>
              <a:rPr lang="fr-FR" sz="2000" b="1" dirty="0" smtClean="0">
                <a:solidFill>
                  <a:schemeClr val="tx1"/>
                </a:solidFill>
                <a:latin typeface="Times New Roman" panose="02020603050405020304" pitchFamily="18" charset="0"/>
                <a:cs typeface="Times New Roman" panose="02020603050405020304" pitchFamily="18" charset="0"/>
              </a:rPr>
              <a:t>contrôlés :  </a:t>
            </a:r>
          </a:p>
          <a:p>
            <a:pPr marL="0" indent="0">
              <a:buNone/>
            </a:pPr>
            <a:r>
              <a:rPr lang="fr-FR" sz="2000" dirty="0" smtClean="0">
                <a:solidFill>
                  <a:schemeClr val="tx1"/>
                </a:solidFill>
                <a:latin typeface="Times New Roman" panose="02020603050405020304" pitchFamily="18" charset="0"/>
                <a:cs typeface="Times New Roman" panose="02020603050405020304" pitchFamily="18" charset="0"/>
              </a:rPr>
              <a:t>Elle </a:t>
            </a:r>
            <a:r>
              <a:rPr lang="fr-FR" sz="2000" dirty="0">
                <a:solidFill>
                  <a:schemeClr val="tx1"/>
                </a:solidFill>
                <a:latin typeface="Times New Roman" panose="02020603050405020304" pitchFamily="18" charset="0"/>
                <a:cs typeface="Times New Roman" panose="02020603050405020304" pitchFamily="18" charset="0"/>
              </a:rPr>
              <a:t>repose sur le choix réfléchi de mots-clés pertinents et de leurs synonymes</a:t>
            </a:r>
            <a:r>
              <a:rPr lang="fr-FR" sz="2000" dirty="0" smtClean="0">
                <a:solidFill>
                  <a:schemeClr val="tx1"/>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q"/>
            </a:pPr>
            <a:r>
              <a:rPr lang="fr-FR" sz="2000" b="1" dirty="0" smtClean="0">
                <a:solidFill>
                  <a:schemeClr val="tx1"/>
                </a:solidFill>
                <a:latin typeface="Times New Roman" panose="02020603050405020304" pitchFamily="18" charset="0"/>
                <a:cs typeface="Times New Roman" panose="02020603050405020304" pitchFamily="18" charset="0"/>
              </a:rPr>
              <a:t>Usage </a:t>
            </a:r>
            <a:r>
              <a:rPr lang="fr-FR" sz="2000" b="1" dirty="0">
                <a:solidFill>
                  <a:schemeClr val="tx1"/>
                </a:solidFill>
                <a:latin typeface="Times New Roman" panose="02020603050405020304" pitchFamily="18" charset="0"/>
                <a:cs typeface="Times New Roman" panose="02020603050405020304" pitchFamily="18" charset="0"/>
              </a:rPr>
              <a:t>des opérateurs </a:t>
            </a:r>
            <a:r>
              <a:rPr lang="fr-FR" sz="2000" b="1" dirty="0" smtClean="0">
                <a:solidFill>
                  <a:schemeClr val="tx1"/>
                </a:solidFill>
                <a:latin typeface="Times New Roman" panose="02020603050405020304" pitchFamily="18" charset="0"/>
                <a:cs typeface="Times New Roman" panose="02020603050405020304" pitchFamily="18" charset="0"/>
              </a:rPr>
              <a:t>logiques</a:t>
            </a:r>
          </a:p>
          <a:p>
            <a:pPr marL="0" indent="0">
              <a:buNone/>
            </a:pPr>
            <a:r>
              <a:rPr lang="fr-FR" sz="2000" dirty="0" smtClean="0">
                <a:solidFill>
                  <a:schemeClr val="tx1"/>
                </a:solidFill>
                <a:latin typeface="Times New Roman" panose="02020603050405020304" pitchFamily="18" charset="0"/>
                <a:cs typeface="Times New Roman" panose="02020603050405020304" pitchFamily="18" charset="0"/>
              </a:rPr>
              <a:t>La </a:t>
            </a:r>
            <a:r>
              <a:rPr lang="fr-FR" sz="2000" dirty="0">
                <a:solidFill>
                  <a:schemeClr val="tx1"/>
                </a:solidFill>
                <a:latin typeface="Times New Roman" panose="02020603050405020304" pitchFamily="18" charset="0"/>
                <a:cs typeface="Times New Roman" panose="02020603050405020304" pitchFamily="18" charset="0"/>
              </a:rPr>
              <a:t>recherche avancée utilise des opérateurs comme </a:t>
            </a:r>
            <a:r>
              <a:rPr lang="fr-FR" sz="2000" b="1" dirty="0">
                <a:solidFill>
                  <a:schemeClr val="tx1"/>
                </a:solidFill>
                <a:latin typeface="Times New Roman" panose="02020603050405020304" pitchFamily="18" charset="0"/>
                <a:cs typeface="Times New Roman" panose="02020603050405020304" pitchFamily="18" charset="0"/>
              </a:rPr>
              <a:t>AND</a:t>
            </a:r>
            <a:r>
              <a:rPr lang="fr-FR" sz="2000" dirty="0">
                <a:solidFill>
                  <a:schemeClr val="tx1"/>
                </a:solidFill>
                <a:latin typeface="Times New Roman" panose="02020603050405020304" pitchFamily="18" charset="0"/>
                <a:cs typeface="Times New Roman" panose="02020603050405020304" pitchFamily="18" charset="0"/>
              </a:rPr>
              <a:t>, </a:t>
            </a:r>
            <a:r>
              <a:rPr lang="fr-FR" sz="2000" b="1" dirty="0">
                <a:solidFill>
                  <a:schemeClr val="tx1"/>
                </a:solidFill>
                <a:latin typeface="Times New Roman" panose="02020603050405020304" pitchFamily="18" charset="0"/>
                <a:cs typeface="Times New Roman" panose="02020603050405020304" pitchFamily="18" charset="0"/>
              </a:rPr>
              <a:t>OR </a:t>
            </a:r>
            <a:r>
              <a:rPr lang="fr-FR" sz="2000" dirty="0">
                <a:solidFill>
                  <a:schemeClr val="tx1"/>
                </a:solidFill>
                <a:latin typeface="Times New Roman" panose="02020603050405020304" pitchFamily="18" charset="0"/>
                <a:cs typeface="Times New Roman" panose="02020603050405020304" pitchFamily="18" charset="0"/>
              </a:rPr>
              <a:t>et </a:t>
            </a:r>
            <a:r>
              <a:rPr lang="fr-FR" sz="2000" b="1" dirty="0">
                <a:solidFill>
                  <a:schemeClr val="tx1"/>
                </a:solidFill>
                <a:latin typeface="Times New Roman" panose="02020603050405020304" pitchFamily="18" charset="0"/>
                <a:cs typeface="Times New Roman" panose="02020603050405020304" pitchFamily="18" charset="0"/>
              </a:rPr>
              <a:t>NOT </a:t>
            </a:r>
            <a:r>
              <a:rPr lang="fr-FR" sz="2000" dirty="0">
                <a:solidFill>
                  <a:schemeClr val="tx1"/>
                </a:solidFill>
                <a:latin typeface="Times New Roman" panose="02020603050405020304" pitchFamily="18" charset="0"/>
                <a:cs typeface="Times New Roman" panose="02020603050405020304" pitchFamily="18" charset="0"/>
              </a:rPr>
              <a:t>pour combiner ou exclure des termes</a:t>
            </a:r>
            <a:r>
              <a:rPr lang="fr-FR" sz="2000" dirty="0" smtClean="0">
                <a:solidFill>
                  <a:schemeClr val="tx1"/>
                </a:solidFill>
                <a:latin typeface="Times New Roman" panose="02020603050405020304" pitchFamily="18" charset="0"/>
                <a:cs typeface="Times New Roman" panose="02020603050405020304" pitchFamily="18" charset="0"/>
              </a:rPr>
              <a:t>.</a:t>
            </a:r>
          </a:p>
          <a:p>
            <a:pPr lvl="0">
              <a:buClr>
                <a:srgbClr val="ACD433"/>
              </a:buClr>
              <a:buFont typeface="Wingdings" panose="05000000000000000000" pitchFamily="2" charset="2"/>
              <a:buChar char="q"/>
            </a:pPr>
            <a:r>
              <a:rPr lang="fr-FR" sz="2000" b="1" dirty="0">
                <a:solidFill>
                  <a:prstClr val="black"/>
                </a:solidFill>
                <a:latin typeface="Times New Roman" panose="02020603050405020304" pitchFamily="18" charset="0"/>
                <a:cs typeface="Times New Roman" panose="02020603050405020304" pitchFamily="18" charset="0"/>
              </a:rPr>
              <a:t>Filtrage des résultats : </a:t>
            </a:r>
          </a:p>
          <a:p>
            <a:pPr marL="0" lvl="0" indent="0">
              <a:buClr>
                <a:srgbClr val="ACD433"/>
              </a:buClr>
              <a:buNone/>
            </a:pPr>
            <a:r>
              <a:rPr lang="fr-FR" sz="2000" dirty="0">
                <a:solidFill>
                  <a:prstClr val="black"/>
                </a:solidFill>
                <a:latin typeface="Times New Roman" panose="02020603050405020304" pitchFamily="18" charset="0"/>
                <a:cs typeface="Times New Roman" panose="02020603050405020304" pitchFamily="18" charset="0"/>
              </a:rPr>
              <a:t>Elle permet de limiter les résultats par date, langue, type de document ou discipline.</a:t>
            </a:r>
            <a:endParaRPr lang="fr-FR"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574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a:solidFill>
                  <a:srgbClr val="EBEBEB"/>
                </a:solidFill>
                <a:latin typeface="Times New Roman" panose="02020603050405020304" pitchFamily="18" charset="0"/>
                <a:cs typeface="Times New Roman" panose="02020603050405020304" pitchFamily="18" charset="0"/>
              </a:rPr>
              <a:t>Les caractéristiques de la recherche avancée</a:t>
            </a:r>
            <a:endParaRPr lang="fr-FR" dirty="0"/>
          </a:p>
        </p:txBody>
      </p:sp>
      <p:sp>
        <p:nvSpPr>
          <p:cNvPr id="3" name="Espace réservé du contenu 2"/>
          <p:cNvSpPr>
            <a:spLocks noGrp="1"/>
          </p:cNvSpPr>
          <p:nvPr>
            <p:ph idx="1"/>
          </p:nvPr>
        </p:nvSpPr>
        <p:spPr>
          <a:xfrm>
            <a:off x="836023" y="2299063"/>
            <a:ext cx="9993086" cy="4284617"/>
          </a:xfrm>
        </p:spPr>
        <p:txBody>
          <a:bodyPr>
            <a:noAutofit/>
          </a:bodyPr>
          <a:lstStyle/>
          <a:p>
            <a:pPr>
              <a:buFont typeface="Wingdings" panose="05000000000000000000" pitchFamily="2" charset="2"/>
              <a:buChar char="q"/>
            </a:pPr>
            <a:r>
              <a:rPr lang="fr-FR" sz="2000" b="1" dirty="0" smtClean="0">
                <a:solidFill>
                  <a:schemeClr val="tx1"/>
                </a:solidFill>
                <a:latin typeface="Times New Roman" panose="02020603050405020304" pitchFamily="18" charset="0"/>
                <a:cs typeface="Times New Roman" panose="02020603050405020304" pitchFamily="18" charset="0"/>
              </a:rPr>
              <a:t>Gain </a:t>
            </a:r>
            <a:r>
              <a:rPr lang="fr-FR" sz="2000" b="1" dirty="0">
                <a:solidFill>
                  <a:schemeClr val="tx1"/>
                </a:solidFill>
                <a:latin typeface="Times New Roman" panose="02020603050405020304" pitchFamily="18" charset="0"/>
                <a:cs typeface="Times New Roman" panose="02020603050405020304" pitchFamily="18" charset="0"/>
              </a:rPr>
              <a:t>de </a:t>
            </a:r>
            <a:r>
              <a:rPr lang="fr-FR" sz="2000" b="1" dirty="0" smtClean="0">
                <a:solidFill>
                  <a:schemeClr val="tx1"/>
                </a:solidFill>
                <a:latin typeface="Times New Roman" panose="02020603050405020304" pitchFamily="18" charset="0"/>
                <a:cs typeface="Times New Roman" panose="02020603050405020304" pitchFamily="18" charset="0"/>
              </a:rPr>
              <a:t>temps :  </a:t>
            </a:r>
          </a:p>
          <a:p>
            <a:pPr marL="0" indent="0">
              <a:buNone/>
            </a:pPr>
            <a:r>
              <a:rPr lang="fr-FR" sz="2000" dirty="0" smtClean="0">
                <a:solidFill>
                  <a:schemeClr val="tx1"/>
                </a:solidFill>
                <a:latin typeface="Times New Roman" panose="02020603050405020304" pitchFamily="18" charset="0"/>
                <a:cs typeface="Times New Roman" panose="02020603050405020304" pitchFamily="18" charset="0"/>
              </a:rPr>
              <a:t>En </a:t>
            </a:r>
            <a:r>
              <a:rPr lang="fr-FR" sz="2000" dirty="0">
                <a:solidFill>
                  <a:schemeClr val="tx1"/>
                </a:solidFill>
                <a:latin typeface="Times New Roman" panose="02020603050405020304" pitchFamily="18" charset="0"/>
                <a:cs typeface="Times New Roman" panose="02020603050405020304" pitchFamily="18" charset="0"/>
              </a:rPr>
              <a:t>réduisant le nombre de résultats inutiles, la recherche avancée fait gagner du temps à l’utilisateur</a:t>
            </a:r>
            <a:r>
              <a:rPr lang="fr-FR" sz="2000" dirty="0" smtClean="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fr-FR" sz="2000" b="1" dirty="0" smtClean="0">
                <a:solidFill>
                  <a:schemeClr val="tx1"/>
                </a:solidFill>
                <a:latin typeface="Times New Roman" panose="02020603050405020304" pitchFamily="18" charset="0"/>
                <a:cs typeface="Times New Roman" panose="02020603050405020304" pitchFamily="18" charset="0"/>
              </a:rPr>
              <a:t>Accès </a:t>
            </a:r>
            <a:r>
              <a:rPr lang="fr-FR" sz="2000" b="1" dirty="0">
                <a:solidFill>
                  <a:schemeClr val="tx1"/>
                </a:solidFill>
                <a:latin typeface="Times New Roman" panose="02020603050405020304" pitchFamily="18" charset="0"/>
                <a:cs typeface="Times New Roman" panose="02020603050405020304" pitchFamily="18" charset="0"/>
              </a:rPr>
              <a:t>à des sources scientifiques </a:t>
            </a:r>
            <a:r>
              <a:rPr lang="fr-FR" sz="2000" b="1" dirty="0" smtClean="0">
                <a:solidFill>
                  <a:schemeClr val="tx1"/>
                </a:solidFill>
                <a:latin typeface="Times New Roman" panose="02020603050405020304" pitchFamily="18" charset="0"/>
                <a:cs typeface="Times New Roman" panose="02020603050405020304" pitchFamily="18" charset="0"/>
              </a:rPr>
              <a:t>fiables :  </a:t>
            </a:r>
          </a:p>
          <a:p>
            <a:pPr marL="0" indent="0">
              <a:buNone/>
            </a:pPr>
            <a:r>
              <a:rPr lang="fr-FR" sz="2000" dirty="0" smtClean="0">
                <a:solidFill>
                  <a:schemeClr val="tx1"/>
                </a:solidFill>
                <a:latin typeface="Times New Roman" panose="02020603050405020304" pitchFamily="18" charset="0"/>
                <a:cs typeface="Times New Roman" panose="02020603050405020304" pitchFamily="18" charset="0"/>
              </a:rPr>
              <a:t>La </a:t>
            </a:r>
            <a:r>
              <a:rPr lang="fr-FR" sz="2000" dirty="0">
                <a:solidFill>
                  <a:schemeClr val="tx1"/>
                </a:solidFill>
                <a:latin typeface="Times New Roman" panose="02020603050405020304" pitchFamily="18" charset="0"/>
                <a:cs typeface="Times New Roman" panose="02020603050405020304" pitchFamily="18" charset="0"/>
              </a:rPr>
              <a:t>recherche avancée facilite l’accès à des documents académiques validés (articles, ouvrages, thèses</a:t>
            </a:r>
            <a:r>
              <a:rPr lang="fr-FR" sz="2000" dirty="0" smtClean="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fr-FR" sz="2000" b="1" dirty="0">
                <a:solidFill>
                  <a:schemeClr val="tx1"/>
                </a:solidFill>
                <a:latin typeface="Times New Roman" panose="02020603050405020304" pitchFamily="18" charset="0"/>
                <a:cs typeface="Times New Roman" panose="02020603050405020304" pitchFamily="18" charset="0"/>
              </a:rPr>
              <a:t>Adaptation au niveau universitaire</a:t>
            </a:r>
            <a:r>
              <a:rPr lang="fr-FR" sz="2000" dirty="0">
                <a:solidFill>
                  <a:schemeClr val="tx1"/>
                </a:solidFill>
                <a:latin typeface="Times New Roman" panose="02020603050405020304" pitchFamily="18" charset="0"/>
                <a:cs typeface="Times New Roman" panose="02020603050405020304" pitchFamily="18" charset="0"/>
              </a:rPr>
              <a:t/>
            </a:r>
            <a:br>
              <a:rPr lang="fr-FR" sz="2000" dirty="0">
                <a:solidFill>
                  <a:schemeClr val="tx1"/>
                </a:solidFill>
                <a:latin typeface="Times New Roman" panose="02020603050405020304" pitchFamily="18" charset="0"/>
                <a:cs typeface="Times New Roman" panose="02020603050405020304" pitchFamily="18" charset="0"/>
              </a:rPr>
            </a:br>
            <a:r>
              <a:rPr lang="fr-FR" sz="2000" dirty="0">
                <a:solidFill>
                  <a:schemeClr val="tx1"/>
                </a:solidFill>
                <a:latin typeface="Times New Roman" panose="02020603050405020304" pitchFamily="18" charset="0"/>
                <a:cs typeface="Times New Roman" panose="02020603050405020304" pitchFamily="18" charset="0"/>
              </a:rPr>
              <a:t>Elle est particulièrement adaptée aux exigences du travail universitaire et scientifique</a:t>
            </a:r>
            <a:r>
              <a:rPr lang="fr-FR" sz="2000" dirty="0" smtClean="0">
                <a:latin typeface="Times New Roman" panose="02020603050405020304" pitchFamily="18" charset="0"/>
                <a:cs typeface="Times New Roman" panose="02020603050405020304" pitchFamily="18" charset="0"/>
              </a:rPr>
              <a:t>.</a:t>
            </a:r>
            <a:endParaRPr lang="fr-FR"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fr-FR" sz="2000" b="1" dirty="0" smtClean="0">
                <a:solidFill>
                  <a:schemeClr val="tx1"/>
                </a:solidFill>
                <a:latin typeface="Times New Roman" panose="02020603050405020304" pitchFamily="18" charset="0"/>
                <a:cs typeface="Times New Roman" panose="02020603050405020304" pitchFamily="18" charset="0"/>
              </a:rPr>
              <a:t>Organisation </a:t>
            </a:r>
            <a:r>
              <a:rPr lang="fr-FR" sz="2000" b="1" dirty="0">
                <a:solidFill>
                  <a:schemeClr val="tx1"/>
                </a:solidFill>
                <a:latin typeface="Times New Roman" panose="02020603050405020304" pitchFamily="18" charset="0"/>
                <a:cs typeface="Times New Roman" panose="02020603050405020304" pitchFamily="18" charset="0"/>
              </a:rPr>
              <a:t>méthodique de la recherche</a:t>
            </a:r>
            <a:r>
              <a:rPr lang="fr-FR" sz="2000" dirty="0">
                <a:solidFill>
                  <a:schemeClr val="tx1"/>
                </a:solidFill>
                <a:latin typeface="Times New Roman" panose="02020603050405020304" pitchFamily="18" charset="0"/>
                <a:cs typeface="Times New Roman" panose="02020603050405020304" pitchFamily="18" charset="0"/>
              </a:rPr>
              <a:t/>
            </a:r>
            <a:br>
              <a:rPr lang="fr-FR" sz="2000" dirty="0">
                <a:solidFill>
                  <a:schemeClr val="tx1"/>
                </a:solidFill>
                <a:latin typeface="Times New Roman" panose="02020603050405020304" pitchFamily="18" charset="0"/>
                <a:cs typeface="Times New Roman" panose="02020603050405020304" pitchFamily="18" charset="0"/>
              </a:rPr>
            </a:br>
            <a:r>
              <a:rPr lang="fr-FR" sz="2000" dirty="0">
                <a:solidFill>
                  <a:schemeClr val="tx1"/>
                </a:solidFill>
                <a:latin typeface="Times New Roman" panose="02020603050405020304" pitchFamily="18" charset="0"/>
                <a:cs typeface="Times New Roman" panose="02020603050405020304" pitchFamily="18" charset="0"/>
              </a:rPr>
              <a:t>La recherche avancée suit une démarche structurée et réfléchie, contrairement à une recherche spontanée.</a:t>
            </a:r>
          </a:p>
          <a:p>
            <a:pPr>
              <a:buFont typeface="Wingdings" panose="05000000000000000000" pitchFamily="2" charset="2"/>
              <a:buChar char="q"/>
            </a:pPr>
            <a:endParaRPr lang="fr-FR"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1414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3" y="770709"/>
            <a:ext cx="8761413" cy="909923"/>
          </a:xfrm>
        </p:spPr>
        <p:txBody>
          <a:bodyPr/>
          <a:lstStyle/>
          <a:p>
            <a:r>
              <a:rPr lang="fr-FR" b="1" dirty="0" smtClean="0"/>
              <a:t>Utilisations des techniques de recherche avancées: </a:t>
            </a:r>
            <a:endParaRPr lang="fr-FR" b="1" dirty="0"/>
          </a:p>
        </p:txBody>
      </p:sp>
      <p:sp>
        <p:nvSpPr>
          <p:cNvPr id="3" name="Espace réservé du contenu 2"/>
          <p:cNvSpPr>
            <a:spLocks noGrp="1"/>
          </p:cNvSpPr>
          <p:nvPr>
            <p:ph idx="1"/>
          </p:nvPr>
        </p:nvSpPr>
        <p:spPr>
          <a:xfrm>
            <a:off x="1154954" y="2603500"/>
            <a:ext cx="9425959" cy="3416300"/>
          </a:xfrm>
        </p:spPr>
        <p:txBody>
          <a:bodyPr/>
          <a:lstStyle/>
          <a:p>
            <a:pPr marL="0" indent="0">
              <a:buNone/>
            </a:pPr>
            <a:r>
              <a:rPr lang="fr-FR" sz="2000" dirty="0" smtClean="0">
                <a:solidFill>
                  <a:schemeClr val="tx1"/>
                </a:solidFill>
                <a:latin typeface="Times New Roman" panose="02020603050405020304" pitchFamily="18" charset="0"/>
                <a:cs typeface="Times New Roman" panose="02020603050405020304" pitchFamily="18" charset="0"/>
              </a:rPr>
              <a:t>La recherche documentaire avancée utilise des techniques de recherche qui permettent de trouver des informations plus précises et pertinentes. Ces techniques peuvent inclure </a:t>
            </a:r>
            <a:r>
              <a:rPr lang="fr-FR" dirty="0" smtClean="0">
                <a:solidFill>
                  <a:schemeClr val="tx1"/>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q"/>
            </a:pPr>
            <a:r>
              <a:rPr lang="fr-FR" b="1" dirty="0">
                <a:solidFill>
                  <a:schemeClr val="tx1"/>
                </a:solidFill>
                <a:latin typeface="Times New Roman" panose="02020603050405020304" pitchFamily="18" charset="0"/>
                <a:cs typeface="Times New Roman" panose="02020603050405020304" pitchFamily="18" charset="0"/>
              </a:rPr>
              <a:t>Recherche </a:t>
            </a:r>
            <a:r>
              <a:rPr lang="fr-FR" b="1" dirty="0" smtClean="0">
                <a:solidFill>
                  <a:schemeClr val="tx1"/>
                </a:solidFill>
                <a:latin typeface="Times New Roman" panose="02020603050405020304" pitchFamily="18" charset="0"/>
                <a:cs typeface="Times New Roman" panose="02020603050405020304" pitchFamily="18" charset="0"/>
              </a:rPr>
              <a:t> booléenne : </a:t>
            </a:r>
            <a:r>
              <a:rPr lang="fr-FR" dirty="0" smtClean="0">
                <a:solidFill>
                  <a:schemeClr val="tx1"/>
                </a:solidFill>
                <a:latin typeface="Times New Roman" panose="02020603050405020304" pitchFamily="18" charset="0"/>
                <a:cs typeface="Times New Roman" panose="02020603050405020304" pitchFamily="18" charset="0"/>
              </a:rPr>
              <a:t>Cette technique permet de combiner plusieurs mots-clés dans une requête de recherche. </a:t>
            </a:r>
            <a:endParaRPr lang="fr-FR"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fr-FR" b="1" dirty="0" smtClean="0">
                <a:solidFill>
                  <a:schemeClr val="tx1"/>
                </a:solidFill>
                <a:latin typeface="Times New Roman" panose="02020603050405020304" pitchFamily="18" charset="0"/>
                <a:cs typeface="Times New Roman" panose="02020603050405020304" pitchFamily="18" charset="0"/>
              </a:rPr>
              <a:t>Recherche par </a:t>
            </a:r>
            <a:r>
              <a:rPr lang="fr-FR" b="1" dirty="0" err="1" smtClean="0">
                <a:solidFill>
                  <a:schemeClr val="tx1"/>
                </a:solidFill>
                <a:latin typeface="Times New Roman" panose="02020603050405020304" pitchFamily="18" charset="0"/>
                <a:cs typeface="Times New Roman" panose="02020603050405020304" pitchFamily="18" charset="0"/>
              </a:rPr>
              <a:t>Trancature</a:t>
            </a:r>
            <a:r>
              <a:rPr lang="fr-FR" b="1" dirty="0">
                <a:solidFill>
                  <a:schemeClr val="tx1"/>
                </a:solidFill>
                <a:latin typeface="Times New Roman" panose="02020603050405020304" pitchFamily="18" charset="0"/>
                <a:cs typeface="Times New Roman" panose="02020603050405020304" pitchFamily="18" charset="0"/>
              </a:rPr>
              <a:t> </a:t>
            </a:r>
            <a:r>
              <a:rPr lang="fr-FR" b="1" dirty="0" smtClean="0">
                <a:solidFill>
                  <a:schemeClr val="tx1"/>
                </a:solidFill>
                <a:latin typeface="Times New Roman" panose="02020603050405020304" pitchFamily="18" charset="0"/>
                <a:cs typeface="Times New Roman" panose="02020603050405020304" pitchFamily="18" charset="0"/>
              </a:rPr>
              <a:t>:  </a:t>
            </a:r>
            <a:r>
              <a:rPr lang="fr-FR" dirty="0" smtClean="0">
                <a:solidFill>
                  <a:schemeClr val="tx1"/>
                </a:solidFill>
                <a:latin typeface="Times New Roman" panose="02020603050405020304" pitchFamily="18" charset="0"/>
                <a:cs typeface="Times New Roman" panose="02020603050405020304" pitchFamily="18" charset="0"/>
              </a:rPr>
              <a:t>Cette technique permet de rechercher des mots avec des variations d’orthographe ou de terminaison.   </a:t>
            </a:r>
            <a:r>
              <a:rPr lang="fr-FR" dirty="0" err="1" smtClean="0">
                <a:solidFill>
                  <a:schemeClr val="tx1"/>
                </a:solidFill>
                <a:latin typeface="Times New Roman" panose="02020603050405020304" pitchFamily="18" charset="0"/>
                <a:cs typeface="Times New Roman" panose="02020603050405020304" pitchFamily="18" charset="0"/>
              </a:rPr>
              <a:t>Communicat</a:t>
            </a:r>
            <a:r>
              <a:rPr lang="fr-FR" dirty="0" smtClean="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fr-FR" b="1" dirty="0">
                <a:solidFill>
                  <a:schemeClr val="tx1"/>
                </a:solidFill>
                <a:latin typeface="Times New Roman" panose="02020603050405020304" pitchFamily="18" charset="0"/>
                <a:cs typeface="Times New Roman" panose="02020603050405020304" pitchFamily="18" charset="0"/>
              </a:rPr>
              <a:t>Recherche par </a:t>
            </a:r>
            <a:r>
              <a:rPr lang="fr-FR" b="1" dirty="0" smtClean="0">
                <a:solidFill>
                  <a:schemeClr val="tx1"/>
                </a:solidFill>
                <a:latin typeface="Times New Roman" panose="02020603050405020304" pitchFamily="18" charset="0"/>
                <a:cs typeface="Times New Roman" panose="02020603050405020304" pitchFamily="18" charset="0"/>
              </a:rPr>
              <a:t>champs :  </a:t>
            </a:r>
            <a:r>
              <a:rPr lang="fr-FR" dirty="0">
                <a:solidFill>
                  <a:schemeClr val="tx1"/>
                </a:solidFill>
                <a:latin typeface="Times New Roman" panose="02020603050405020304" pitchFamily="18" charset="0"/>
                <a:cs typeface="Times New Roman" panose="02020603050405020304" pitchFamily="18" charset="0"/>
              </a:rPr>
              <a:t>cette technique permet de rechercher des mots dans des champs spécifiques, </a:t>
            </a:r>
            <a:r>
              <a:rPr lang="fr-FR" dirty="0" smtClean="0">
                <a:solidFill>
                  <a:schemeClr val="tx1"/>
                </a:solidFill>
                <a:latin typeface="Times New Roman" panose="02020603050405020304" pitchFamily="18" charset="0"/>
                <a:cs typeface="Times New Roman" panose="02020603050405020304" pitchFamily="18" charset="0"/>
              </a:rPr>
              <a:t>d’un </a:t>
            </a:r>
            <a:r>
              <a:rPr lang="fr-FR" dirty="0">
                <a:solidFill>
                  <a:schemeClr val="tx1"/>
                </a:solidFill>
                <a:latin typeface="Times New Roman" panose="02020603050405020304" pitchFamily="18" charset="0"/>
                <a:cs typeface="Times New Roman" panose="02020603050405020304" pitchFamily="18" charset="0"/>
              </a:rPr>
              <a:t>document tels que le titre, </a:t>
            </a:r>
            <a:r>
              <a:rPr lang="fr-FR" dirty="0" smtClean="0">
                <a:solidFill>
                  <a:schemeClr val="tx1"/>
                </a:solidFill>
                <a:latin typeface="Times New Roman" panose="02020603050405020304" pitchFamily="18" charset="0"/>
                <a:cs typeface="Times New Roman" panose="02020603050405020304" pitchFamily="18" charset="0"/>
              </a:rPr>
              <a:t>l’auteur </a:t>
            </a:r>
            <a:r>
              <a:rPr lang="fr-FR" dirty="0">
                <a:solidFill>
                  <a:schemeClr val="tx1"/>
                </a:solidFill>
                <a:latin typeface="Times New Roman" panose="02020603050405020304" pitchFamily="18" charset="0"/>
                <a:cs typeface="Times New Roman" panose="02020603050405020304" pitchFamily="18" charset="0"/>
              </a:rPr>
              <a:t>ou le sujet</a:t>
            </a:r>
          </a:p>
        </p:txBody>
      </p:sp>
    </p:spTree>
    <p:extLst>
      <p:ext uri="{BB962C8B-B14F-4D97-AF65-F5344CB8AC3E}">
        <p14:creationId xmlns:p14="http://schemas.microsoft.com/office/powerpoint/2010/main" val="2998124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EBEBEB"/>
                </a:solidFill>
              </a:rPr>
              <a:t>Avantages de la Recherche Avancée </a:t>
            </a:r>
            <a:endParaRPr lang="fr-FR" dirty="0"/>
          </a:p>
        </p:txBody>
      </p:sp>
      <p:sp>
        <p:nvSpPr>
          <p:cNvPr id="3" name="Espace réservé du contenu 2"/>
          <p:cNvSpPr>
            <a:spLocks noGrp="1"/>
          </p:cNvSpPr>
          <p:nvPr>
            <p:ph sz="half" idx="1"/>
          </p:nvPr>
        </p:nvSpPr>
        <p:spPr>
          <a:xfrm>
            <a:off x="457200" y="2603500"/>
            <a:ext cx="5522912" cy="3549106"/>
          </a:xfrm>
        </p:spPr>
        <p:txBody>
          <a:bodyPr>
            <a:normAutofit/>
          </a:bodyPr>
          <a:lstStyle/>
          <a:p>
            <a:pPr algn="just">
              <a:buFont typeface="Wingdings" panose="05000000000000000000" pitchFamily="2" charset="2"/>
              <a:buChar char="v"/>
            </a:pPr>
            <a:r>
              <a:rPr lang="fr-FR" b="1" dirty="0">
                <a:solidFill>
                  <a:schemeClr val="tx1"/>
                </a:solidFill>
                <a:latin typeface="Times New Roman" panose="02020603050405020304" pitchFamily="18" charset="0"/>
                <a:cs typeface="Times New Roman" panose="02020603050405020304" pitchFamily="18" charset="0"/>
              </a:rPr>
              <a:t>Résultats plus </a:t>
            </a:r>
            <a:r>
              <a:rPr lang="fr-FR" b="1" dirty="0" smtClean="0">
                <a:solidFill>
                  <a:schemeClr val="tx1"/>
                </a:solidFill>
                <a:latin typeface="Times New Roman" panose="02020603050405020304" pitchFamily="18" charset="0"/>
                <a:cs typeface="Times New Roman" panose="02020603050405020304" pitchFamily="18" charset="0"/>
              </a:rPr>
              <a:t>pertinents: </a:t>
            </a:r>
          </a:p>
          <a:p>
            <a:pPr marL="0" indent="0" algn="just">
              <a:buNone/>
            </a:pPr>
            <a:r>
              <a:rPr lang="fr-FR" dirty="0" smtClean="0">
                <a:solidFill>
                  <a:schemeClr val="tx1"/>
                </a:solidFill>
                <a:latin typeface="Times New Roman" panose="02020603050405020304" pitchFamily="18" charset="0"/>
                <a:cs typeface="Times New Roman" panose="02020603050405020304" pitchFamily="18" charset="0"/>
              </a:rPr>
              <a:t>La </a:t>
            </a:r>
            <a:r>
              <a:rPr lang="fr-FR" dirty="0">
                <a:solidFill>
                  <a:schemeClr val="tx1"/>
                </a:solidFill>
                <a:latin typeface="Times New Roman" panose="02020603050405020304" pitchFamily="18" charset="0"/>
                <a:cs typeface="Times New Roman" panose="02020603050405020304" pitchFamily="18" charset="0"/>
              </a:rPr>
              <a:t>recherche documentaire avancée permet d’obtenir des résultats directement liés au sujet </a:t>
            </a:r>
            <a:r>
              <a:rPr lang="fr-FR" dirty="0" smtClean="0">
                <a:solidFill>
                  <a:schemeClr val="tx1"/>
                </a:solidFill>
                <a:latin typeface="Times New Roman" panose="02020603050405020304" pitchFamily="18" charset="0"/>
                <a:cs typeface="Times New Roman" panose="02020603050405020304" pitchFamily="18" charset="0"/>
              </a:rPr>
              <a:t>étudié.</a:t>
            </a:r>
          </a:p>
          <a:p>
            <a:pPr algn="just">
              <a:buFont typeface="Wingdings" panose="05000000000000000000" pitchFamily="2" charset="2"/>
              <a:buChar char="v"/>
            </a:pPr>
            <a:r>
              <a:rPr lang="fr-FR" b="1" dirty="0" smtClean="0">
                <a:solidFill>
                  <a:schemeClr val="tx1"/>
                </a:solidFill>
                <a:latin typeface="Times New Roman" panose="02020603050405020304" pitchFamily="18" charset="0"/>
                <a:cs typeface="Times New Roman" panose="02020603050405020304" pitchFamily="18" charset="0"/>
              </a:rPr>
              <a:t>Gain </a:t>
            </a:r>
            <a:r>
              <a:rPr lang="fr-FR" b="1" dirty="0">
                <a:solidFill>
                  <a:schemeClr val="tx1"/>
                </a:solidFill>
                <a:latin typeface="Times New Roman" panose="02020603050405020304" pitchFamily="18" charset="0"/>
                <a:cs typeface="Times New Roman" panose="02020603050405020304" pitchFamily="18" charset="0"/>
              </a:rPr>
              <a:t>de </a:t>
            </a:r>
            <a:r>
              <a:rPr lang="fr-FR" b="1" dirty="0" smtClean="0">
                <a:solidFill>
                  <a:schemeClr val="tx1"/>
                </a:solidFill>
                <a:latin typeface="Times New Roman" panose="02020603050405020304" pitchFamily="18" charset="0"/>
                <a:cs typeface="Times New Roman" panose="02020603050405020304" pitchFamily="18" charset="0"/>
              </a:rPr>
              <a:t>temps :  </a:t>
            </a:r>
          </a:p>
          <a:p>
            <a:pPr marL="0" indent="0" algn="just">
              <a:buNone/>
            </a:pPr>
            <a:r>
              <a:rPr lang="fr-FR" dirty="0" smtClean="0">
                <a:solidFill>
                  <a:schemeClr val="tx1"/>
                </a:solidFill>
                <a:latin typeface="Times New Roman" panose="02020603050405020304" pitchFamily="18" charset="0"/>
                <a:cs typeface="Times New Roman" panose="02020603050405020304" pitchFamily="18" charset="0"/>
              </a:rPr>
              <a:t>Elle </a:t>
            </a:r>
            <a:r>
              <a:rPr lang="fr-FR" dirty="0">
                <a:solidFill>
                  <a:schemeClr val="tx1"/>
                </a:solidFill>
                <a:latin typeface="Times New Roman" panose="02020603050405020304" pitchFamily="18" charset="0"/>
                <a:cs typeface="Times New Roman" panose="02020603050405020304" pitchFamily="18" charset="0"/>
              </a:rPr>
              <a:t>réduit le nombre de documents inutiles et permet de trouver plus rapidement l’information </a:t>
            </a:r>
            <a:r>
              <a:rPr lang="fr-FR" dirty="0" smtClean="0">
                <a:solidFill>
                  <a:schemeClr val="tx1"/>
                </a:solidFill>
                <a:latin typeface="Times New Roman" panose="02020603050405020304" pitchFamily="18" charset="0"/>
                <a:cs typeface="Times New Roman" panose="02020603050405020304" pitchFamily="18" charset="0"/>
              </a:rPr>
              <a:t>recherchée.</a:t>
            </a:r>
          </a:p>
          <a:p>
            <a:pPr algn="just">
              <a:buFont typeface="Wingdings" panose="05000000000000000000" pitchFamily="2" charset="2"/>
              <a:buChar char="v"/>
            </a:pPr>
            <a:r>
              <a:rPr lang="fr-FR" b="1" dirty="0" smtClean="0">
                <a:solidFill>
                  <a:schemeClr val="tx1"/>
                </a:solidFill>
                <a:latin typeface="Times New Roman" panose="02020603050405020304" pitchFamily="18" charset="0"/>
                <a:cs typeface="Times New Roman" panose="02020603050405020304" pitchFamily="18" charset="0"/>
              </a:rPr>
              <a:t>Accès </a:t>
            </a:r>
            <a:r>
              <a:rPr lang="fr-FR" b="1" dirty="0">
                <a:solidFill>
                  <a:schemeClr val="tx1"/>
                </a:solidFill>
                <a:latin typeface="Times New Roman" panose="02020603050405020304" pitchFamily="18" charset="0"/>
                <a:cs typeface="Times New Roman" panose="02020603050405020304" pitchFamily="18" charset="0"/>
              </a:rPr>
              <a:t>à des sources </a:t>
            </a:r>
            <a:r>
              <a:rPr lang="fr-FR" b="1" dirty="0" smtClean="0">
                <a:solidFill>
                  <a:schemeClr val="tx1"/>
                </a:solidFill>
                <a:latin typeface="Times New Roman" panose="02020603050405020304" pitchFamily="18" charset="0"/>
                <a:cs typeface="Times New Roman" panose="02020603050405020304" pitchFamily="18" charset="0"/>
              </a:rPr>
              <a:t>fiables : </a:t>
            </a:r>
          </a:p>
          <a:p>
            <a:pPr marL="0" indent="0" algn="just">
              <a:buNone/>
            </a:pPr>
            <a:r>
              <a:rPr lang="fr-FR" dirty="0" smtClean="0">
                <a:solidFill>
                  <a:schemeClr val="tx1"/>
                </a:solidFill>
                <a:latin typeface="Times New Roman" panose="02020603050405020304" pitchFamily="18" charset="0"/>
                <a:cs typeface="Times New Roman" panose="02020603050405020304" pitchFamily="18" charset="0"/>
              </a:rPr>
              <a:t>La </a:t>
            </a:r>
            <a:r>
              <a:rPr lang="fr-FR" dirty="0">
                <a:solidFill>
                  <a:schemeClr val="tx1"/>
                </a:solidFill>
                <a:latin typeface="Times New Roman" panose="02020603050405020304" pitchFamily="18" charset="0"/>
                <a:cs typeface="Times New Roman" panose="02020603050405020304" pitchFamily="18" charset="0"/>
              </a:rPr>
              <a:t>recherche avancée facilite l’accès à des documents scientifiques et académiques de qualité.</a:t>
            </a:r>
          </a:p>
        </p:txBody>
      </p:sp>
      <p:sp>
        <p:nvSpPr>
          <p:cNvPr id="4" name="Espace réservé du contenu 3"/>
          <p:cNvSpPr>
            <a:spLocks noGrp="1"/>
          </p:cNvSpPr>
          <p:nvPr>
            <p:ph sz="half" idx="2"/>
          </p:nvPr>
        </p:nvSpPr>
        <p:spPr>
          <a:xfrm>
            <a:off x="6208711" y="2603500"/>
            <a:ext cx="5169037" cy="3416300"/>
          </a:xfrm>
        </p:spPr>
        <p:txBody>
          <a:bodyPr>
            <a:normAutofit/>
          </a:bodyPr>
          <a:lstStyle/>
          <a:p>
            <a:pPr algn="just">
              <a:buFont typeface="Wingdings" panose="05000000000000000000" pitchFamily="2" charset="2"/>
              <a:buChar char="v"/>
            </a:pPr>
            <a:r>
              <a:rPr lang="fr-FR" sz="2000" b="1" dirty="0">
                <a:solidFill>
                  <a:schemeClr val="tx1"/>
                </a:solidFill>
                <a:latin typeface="Times New Roman" panose="02020603050405020304" pitchFamily="18" charset="0"/>
                <a:cs typeface="Times New Roman" panose="02020603050405020304" pitchFamily="18" charset="0"/>
              </a:rPr>
              <a:t>Meilleure organisation du </a:t>
            </a:r>
            <a:r>
              <a:rPr lang="fr-FR" sz="2000" b="1" dirty="0" smtClean="0">
                <a:solidFill>
                  <a:schemeClr val="tx1"/>
                </a:solidFill>
                <a:latin typeface="Times New Roman" panose="02020603050405020304" pitchFamily="18" charset="0"/>
                <a:cs typeface="Times New Roman" panose="02020603050405020304" pitchFamily="18" charset="0"/>
              </a:rPr>
              <a:t>travail : </a:t>
            </a:r>
          </a:p>
          <a:p>
            <a:pPr marL="0" indent="0" algn="just">
              <a:buNone/>
            </a:pPr>
            <a:r>
              <a:rPr lang="fr-FR" sz="2000" dirty="0" smtClean="0">
                <a:solidFill>
                  <a:schemeClr val="tx1"/>
                </a:solidFill>
                <a:latin typeface="Times New Roman" panose="02020603050405020304" pitchFamily="18" charset="0"/>
                <a:cs typeface="Times New Roman" panose="02020603050405020304" pitchFamily="18" charset="0"/>
              </a:rPr>
              <a:t>Elle </a:t>
            </a:r>
            <a:r>
              <a:rPr lang="fr-FR" sz="2000" dirty="0">
                <a:solidFill>
                  <a:schemeClr val="tx1"/>
                </a:solidFill>
                <a:latin typeface="Times New Roman" panose="02020603050405020304" pitchFamily="18" charset="0"/>
                <a:cs typeface="Times New Roman" panose="02020603050405020304" pitchFamily="18" charset="0"/>
              </a:rPr>
              <a:t>aide l’étudiant à structurer sa démarche de recherche de manière méthodique et logique</a:t>
            </a:r>
            <a:r>
              <a:rPr lang="fr-FR" sz="2000" dirty="0" smtClean="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fr-FR" sz="2000" b="1" dirty="0" smtClean="0">
                <a:solidFill>
                  <a:schemeClr val="tx1"/>
                </a:solidFill>
                <a:latin typeface="Times New Roman" panose="02020603050405020304" pitchFamily="18" charset="0"/>
                <a:cs typeface="Times New Roman" panose="02020603050405020304" pitchFamily="18" charset="0"/>
              </a:rPr>
              <a:t>Amélioration </a:t>
            </a:r>
            <a:r>
              <a:rPr lang="fr-FR" sz="2000" b="1" dirty="0">
                <a:solidFill>
                  <a:schemeClr val="tx1"/>
                </a:solidFill>
                <a:latin typeface="Times New Roman" panose="02020603050405020304" pitchFamily="18" charset="0"/>
                <a:cs typeface="Times New Roman" panose="02020603050405020304" pitchFamily="18" charset="0"/>
              </a:rPr>
              <a:t>de la qualité des travaux </a:t>
            </a:r>
            <a:r>
              <a:rPr lang="fr-FR" sz="2000" b="1" dirty="0" smtClean="0">
                <a:solidFill>
                  <a:schemeClr val="tx1"/>
                </a:solidFill>
                <a:latin typeface="Times New Roman" panose="02020603050405020304" pitchFamily="18" charset="0"/>
                <a:cs typeface="Times New Roman" panose="02020603050405020304" pitchFamily="18" charset="0"/>
              </a:rPr>
              <a:t>universitaires : </a:t>
            </a:r>
          </a:p>
          <a:p>
            <a:pPr marL="0" indent="0" algn="just">
              <a:buNone/>
            </a:pPr>
            <a:r>
              <a:rPr lang="fr-FR" sz="2000" dirty="0" smtClean="0">
                <a:solidFill>
                  <a:schemeClr val="tx1"/>
                </a:solidFill>
                <a:latin typeface="Times New Roman" panose="02020603050405020304" pitchFamily="18" charset="0"/>
                <a:cs typeface="Times New Roman" panose="02020603050405020304" pitchFamily="18" charset="0"/>
              </a:rPr>
              <a:t>L’utilisation </a:t>
            </a:r>
            <a:r>
              <a:rPr lang="fr-FR" sz="2000" dirty="0">
                <a:solidFill>
                  <a:schemeClr val="tx1"/>
                </a:solidFill>
                <a:latin typeface="Times New Roman" panose="02020603050405020304" pitchFamily="18" charset="0"/>
                <a:cs typeface="Times New Roman" panose="02020603050405020304" pitchFamily="18" charset="0"/>
              </a:rPr>
              <a:t>de la recherche avancée améliore la qualité des devoirs grâce à des sources pertinentes et bien sélectionnées.</a:t>
            </a:r>
          </a:p>
        </p:txBody>
      </p:sp>
    </p:spTree>
    <p:extLst>
      <p:ext uri="{BB962C8B-B14F-4D97-AF65-F5344CB8AC3E}">
        <p14:creationId xmlns:p14="http://schemas.microsoft.com/office/powerpoint/2010/main" val="2830179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1-Les opérateurs booléens : </a:t>
            </a:r>
            <a:endParaRPr lang="fr-FR" b="1" dirty="0"/>
          </a:p>
        </p:txBody>
      </p:sp>
      <p:sp>
        <p:nvSpPr>
          <p:cNvPr id="3" name="Espace réservé du contenu 2"/>
          <p:cNvSpPr>
            <a:spLocks noGrp="1"/>
          </p:cNvSpPr>
          <p:nvPr>
            <p:ph idx="1"/>
          </p:nvPr>
        </p:nvSpPr>
        <p:spPr/>
        <p:txBody>
          <a:bodyPr>
            <a:normAutofit/>
          </a:bodyPr>
          <a:lstStyle/>
          <a:p>
            <a:pPr algn="just"/>
            <a:r>
              <a:rPr lang="fr-FR" sz="2000" dirty="0" smtClean="0">
                <a:solidFill>
                  <a:schemeClr val="tx1"/>
                </a:solidFill>
                <a:latin typeface="Times New Roman" panose="02020603050405020304" pitchFamily="18" charset="0"/>
                <a:cs typeface="Times New Roman" panose="02020603050405020304" pitchFamily="18" charset="0"/>
              </a:rPr>
              <a:t>Les opérateurs booléens  sont des termes utilisés pour combiner ou modifier des mots clés dans une recherche afin d’affiner les résultats. </a:t>
            </a:r>
          </a:p>
          <a:p>
            <a:pPr algn="just"/>
            <a:r>
              <a:rPr lang="fr-FR" sz="2000" dirty="0" smtClean="0">
                <a:solidFill>
                  <a:schemeClr val="tx1"/>
                </a:solidFill>
                <a:latin typeface="Times New Roman" panose="02020603050405020304" pitchFamily="18" charset="0"/>
                <a:cs typeface="Times New Roman" panose="02020603050405020304" pitchFamily="18" charset="0"/>
              </a:rPr>
              <a:t>Les opérateurs booléens </a:t>
            </a:r>
            <a:r>
              <a:rPr lang="fr-FR" sz="2000" b="1" dirty="0" smtClean="0">
                <a:solidFill>
                  <a:schemeClr val="tx1"/>
                </a:solidFill>
                <a:latin typeface="Times New Roman" panose="02020603050405020304" pitchFamily="18" charset="0"/>
                <a:cs typeface="Times New Roman" panose="02020603050405020304" pitchFamily="18" charset="0"/>
              </a:rPr>
              <a:t>Et,</a:t>
            </a:r>
            <a:r>
              <a:rPr lang="fr-FR" sz="2000" dirty="0" smtClean="0">
                <a:solidFill>
                  <a:schemeClr val="tx1"/>
                </a:solidFill>
                <a:latin typeface="Times New Roman" panose="02020603050405020304" pitchFamily="18" charset="0"/>
                <a:cs typeface="Times New Roman" panose="02020603050405020304" pitchFamily="18" charset="0"/>
              </a:rPr>
              <a:t> </a:t>
            </a:r>
            <a:r>
              <a:rPr lang="fr-FR" sz="2000" b="1" dirty="0" smtClean="0">
                <a:solidFill>
                  <a:schemeClr val="tx1"/>
                </a:solidFill>
                <a:latin typeface="Times New Roman" panose="02020603050405020304" pitchFamily="18" charset="0"/>
                <a:cs typeface="Times New Roman" panose="02020603050405020304" pitchFamily="18" charset="0"/>
              </a:rPr>
              <a:t>Ou</a:t>
            </a:r>
            <a:r>
              <a:rPr lang="fr-FR" sz="2000" dirty="0" smtClean="0">
                <a:solidFill>
                  <a:schemeClr val="tx1"/>
                </a:solidFill>
                <a:latin typeface="Times New Roman" panose="02020603050405020304" pitchFamily="18" charset="0"/>
                <a:cs typeface="Times New Roman" panose="02020603050405020304" pitchFamily="18" charset="0"/>
              </a:rPr>
              <a:t>, et </a:t>
            </a:r>
            <a:r>
              <a:rPr lang="fr-FR" sz="2000" b="1" dirty="0">
                <a:solidFill>
                  <a:schemeClr val="tx1"/>
                </a:solidFill>
                <a:latin typeface="Times New Roman" panose="02020603050405020304" pitchFamily="18" charset="0"/>
                <a:cs typeface="Times New Roman" panose="02020603050405020304" pitchFamily="18" charset="0"/>
              </a:rPr>
              <a:t>S</a:t>
            </a:r>
            <a:r>
              <a:rPr lang="fr-FR" sz="2000" b="1" dirty="0" smtClean="0">
                <a:solidFill>
                  <a:schemeClr val="tx1"/>
                </a:solidFill>
                <a:latin typeface="Times New Roman" panose="02020603050405020304" pitchFamily="18" charset="0"/>
                <a:cs typeface="Times New Roman" panose="02020603050405020304" pitchFamily="18" charset="0"/>
              </a:rPr>
              <a:t>auf</a:t>
            </a:r>
            <a:r>
              <a:rPr lang="fr-FR" sz="2000" dirty="0" smtClean="0">
                <a:solidFill>
                  <a:schemeClr val="tx1"/>
                </a:solidFill>
                <a:latin typeface="Times New Roman" panose="02020603050405020304" pitchFamily="18" charset="0"/>
                <a:cs typeface="Times New Roman" panose="02020603050405020304" pitchFamily="18" charset="0"/>
              </a:rPr>
              <a:t> ne sont pas réservés uniquement aux recherches documentaires avancées en ligne, mais ils peuvent être utilisés dans presque tous les types de recherches, qu’elles soient effectuées sur des bases de données en ligne, des moteurs de recherche ou même des systèmes de gestion de bibliothèque. </a:t>
            </a:r>
          </a:p>
          <a:p>
            <a:endParaRPr lang="fr-FR"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5044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principaux opérateurs Booléens: </a:t>
            </a:r>
            <a:endParaRPr lang="fr-FR" b="1" dirty="0"/>
          </a:p>
        </p:txBody>
      </p:sp>
      <p:sp>
        <p:nvSpPr>
          <p:cNvPr id="3" name="Espace réservé du contenu 2"/>
          <p:cNvSpPr>
            <a:spLocks noGrp="1"/>
          </p:cNvSpPr>
          <p:nvPr>
            <p:ph idx="1"/>
          </p:nvPr>
        </p:nvSpPr>
        <p:spPr>
          <a:xfrm>
            <a:off x="1154954" y="2603500"/>
            <a:ext cx="8968759" cy="3416300"/>
          </a:xfrm>
        </p:spPr>
        <p:txBody>
          <a:bodyPr>
            <a:normAutofit/>
          </a:bodyPr>
          <a:lstStyle/>
          <a:p>
            <a:r>
              <a:rPr lang="fr-FR" b="1" dirty="0">
                <a:solidFill>
                  <a:schemeClr val="tx1"/>
                </a:solidFill>
                <a:latin typeface="Times New Roman" panose="02020603050405020304" pitchFamily="18" charset="0"/>
                <a:cs typeface="Times New Roman" panose="02020603050405020304" pitchFamily="18" charset="0"/>
              </a:rPr>
              <a:t>Opérateur ET (AND)</a:t>
            </a:r>
          </a:p>
          <a:p>
            <a:pPr marL="0" indent="0">
              <a:buNone/>
            </a:pPr>
            <a:r>
              <a:rPr lang="fr-FR" b="1" dirty="0">
                <a:solidFill>
                  <a:schemeClr val="tx1"/>
                </a:solidFill>
                <a:latin typeface="Times New Roman" panose="02020603050405020304" pitchFamily="18" charset="0"/>
                <a:cs typeface="Times New Roman" panose="02020603050405020304" pitchFamily="18" charset="0"/>
              </a:rPr>
              <a:t>Explication :</a:t>
            </a:r>
            <a:r>
              <a:rPr lang="fr-FR" dirty="0">
                <a:solidFill>
                  <a:schemeClr val="tx1"/>
                </a:solidFill>
                <a:latin typeface="Times New Roman" panose="02020603050405020304" pitchFamily="18" charset="0"/>
                <a:cs typeface="Times New Roman" panose="02020603050405020304" pitchFamily="18" charset="0"/>
              </a:rPr>
              <a:t/>
            </a:r>
            <a:br>
              <a:rPr lang="fr-FR" dirty="0">
                <a:solidFill>
                  <a:schemeClr val="tx1"/>
                </a:solidFill>
                <a:latin typeface="Times New Roman" panose="02020603050405020304" pitchFamily="18" charset="0"/>
                <a:cs typeface="Times New Roman" panose="02020603050405020304" pitchFamily="18" charset="0"/>
              </a:rPr>
            </a:br>
            <a:r>
              <a:rPr lang="fr-FR" dirty="0">
                <a:solidFill>
                  <a:schemeClr val="tx1"/>
                </a:solidFill>
                <a:latin typeface="Times New Roman" panose="02020603050405020304" pitchFamily="18" charset="0"/>
                <a:cs typeface="Times New Roman" panose="02020603050405020304" pitchFamily="18" charset="0"/>
              </a:rPr>
              <a:t>L’opérateur ET permet de rechercher des documents qui contiennent </a:t>
            </a:r>
            <a:r>
              <a:rPr lang="fr-FR" b="1" dirty="0">
                <a:solidFill>
                  <a:schemeClr val="tx1"/>
                </a:solidFill>
                <a:latin typeface="Times New Roman" panose="02020603050405020304" pitchFamily="18" charset="0"/>
                <a:cs typeface="Times New Roman" panose="02020603050405020304" pitchFamily="18" charset="0"/>
              </a:rPr>
              <a:t>tous les termes indiqués</a:t>
            </a:r>
            <a:r>
              <a:rPr lang="fr-FR" dirty="0">
                <a:solidFill>
                  <a:schemeClr val="tx1"/>
                </a:solidFill>
                <a:latin typeface="Times New Roman" panose="02020603050405020304" pitchFamily="18" charset="0"/>
                <a:cs typeface="Times New Roman" panose="02020603050405020304" pitchFamily="18" charset="0"/>
              </a:rPr>
              <a:t>.</a:t>
            </a:r>
          </a:p>
          <a:p>
            <a:r>
              <a:rPr lang="fr-FR" b="1" dirty="0">
                <a:solidFill>
                  <a:schemeClr val="tx1"/>
                </a:solidFill>
                <a:latin typeface="Times New Roman" panose="02020603050405020304" pitchFamily="18" charset="0"/>
                <a:cs typeface="Times New Roman" panose="02020603050405020304" pitchFamily="18" charset="0"/>
              </a:rPr>
              <a:t>Exemple </a:t>
            </a:r>
            <a:r>
              <a:rPr lang="fr-FR" b="1" dirty="0" smtClean="0">
                <a:solidFill>
                  <a:schemeClr val="tx1"/>
                </a:solidFill>
                <a:latin typeface="Times New Roman" panose="02020603050405020304" pitchFamily="18" charset="0"/>
                <a:cs typeface="Times New Roman" panose="02020603050405020304" pitchFamily="18" charset="0"/>
              </a:rPr>
              <a:t>:  Chômage Et jeunes diplômés. </a:t>
            </a:r>
            <a:r>
              <a:rPr lang="fr-FR" dirty="0">
                <a:solidFill>
                  <a:schemeClr val="tx1"/>
                </a:solidFill>
                <a:latin typeface="Times New Roman" panose="02020603050405020304" pitchFamily="18" charset="0"/>
                <a:cs typeface="Times New Roman" panose="02020603050405020304" pitchFamily="18" charset="0"/>
              </a:rPr>
              <a:t>C</a:t>
            </a:r>
            <a:r>
              <a:rPr lang="fr-FR" dirty="0" smtClean="0">
                <a:solidFill>
                  <a:schemeClr val="tx1"/>
                </a:solidFill>
                <a:latin typeface="Times New Roman" panose="02020603050405020304" pitchFamily="18" charset="0"/>
                <a:cs typeface="Times New Roman" panose="02020603050405020304" pitchFamily="18" charset="0"/>
              </a:rPr>
              <a:t>ette recherche nous donnera des informations sur les deux termes </a:t>
            </a:r>
            <a:r>
              <a:rPr lang="fr-FR" i="1" dirty="0" smtClean="0">
                <a:solidFill>
                  <a:schemeClr val="tx1"/>
                </a:solidFill>
                <a:latin typeface="Times New Roman" panose="02020603050405020304" pitchFamily="18" charset="0"/>
                <a:cs typeface="Times New Roman" panose="02020603050405020304" pitchFamily="18" charset="0"/>
              </a:rPr>
              <a:t>Chômage </a:t>
            </a:r>
            <a:r>
              <a:rPr lang="fr-FR" dirty="0" smtClean="0">
                <a:solidFill>
                  <a:schemeClr val="tx1"/>
                </a:solidFill>
                <a:latin typeface="Times New Roman" panose="02020603050405020304" pitchFamily="18" charset="0"/>
                <a:cs typeface="Times New Roman" panose="02020603050405020304" pitchFamily="18" charset="0"/>
              </a:rPr>
              <a:t>et </a:t>
            </a:r>
            <a:r>
              <a:rPr lang="fr-FR" i="1" dirty="0" smtClean="0">
                <a:solidFill>
                  <a:schemeClr val="tx1"/>
                </a:solidFill>
                <a:latin typeface="Times New Roman" panose="02020603050405020304" pitchFamily="18" charset="0"/>
                <a:cs typeface="Times New Roman" panose="02020603050405020304" pitchFamily="18" charset="0"/>
              </a:rPr>
              <a:t>Jeunes diplômés</a:t>
            </a:r>
            <a:r>
              <a:rPr lang="fr-FR" dirty="0" smtClean="0">
                <a:solidFill>
                  <a:schemeClr val="tx1"/>
                </a:solidFill>
                <a:latin typeface="Times New Roman" panose="02020603050405020304" pitchFamily="18" charset="0"/>
                <a:cs typeface="Times New Roman" panose="02020603050405020304" pitchFamily="18" charset="0"/>
              </a:rPr>
              <a:t>.   </a:t>
            </a:r>
            <a:endParaRPr lang="fr-FR" dirty="0">
              <a:solidFill>
                <a:schemeClr val="tx1"/>
              </a:solidFill>
              <a:latin typeface="Times New Roman" panose="02020603050405020304" pitchFamily="18" charset="0"/>
              <a:cs typeface="Times New Roman" panose="02020603050405020304" pitchFamily="18" charset="0"/>
            </a:endParaRPr>
          </a:p>
          <a:p>
            <a:r>
              <a:rPr lang="fr-FR" b="1" dirty="0">
                <a:solidFill>
                  <a:schemeClr val="tx1"/>
                </a:solidFill>
                <a:latin typeface="Times New Roman" panose="02020603050405020304" pitchFamily="18" charset="0"/>
                <a:cs typeface="Times New Roman" panose="02020603050405020304" pitchFamily="18" charset="0"/>
              </a:rPr>
              <a:t>Opérateur OU (OR</a:t>
            </a:r>
            <a:r>
              <a:rPr lang="fr-FR" b="1"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fr-FR" dirty="0" smtClean="0">
                <a:solidFill>
                  <a:schemeClr val="tx1"/>
                </a:solidFill>
                <a:latin typeface="Times New Roman" panose="02020603050405020304" pitchFamily="18" charset="0"/>
                <a:cs typeface="Times New Roman" panose="02020603050405020304" pitchFamily="18" charset="0"/>
              </a:rPr>
              <a:t>Explication :  L’opérateur </a:t>
            </a:r>
            <a:r>
              <a:rPr lang="fr-FR" dirty="0">
                <a:solidFill>
                  <a:schemeClr val="tx1"/>
                </a:solidFill>
                <a:latin typeface="Times New Roman" panose="02020603050405020304" pitchFamily="18" charset="0"/>
                <a:cs typeface="Times New Roman" panose="02020603050405020304" pitchFamily="18" charset="0"/>
              </a:rPr>
              <a:t>OU permet d’élargir la recherche en acceptant l’un ou l’autre des termes</a:t>
            </a:r>
            <a:r>
              <a:rPr lang="fr-FR" dirty="0" smtClean="0">
                <a:solidFill>
                  <a:schemeClr val="tx1"/>
                </a:solidFill>
                <a:latin typeface="Times New Roman" panose="02020603050405020304" pitchFamily="18" charset="0"/>
                <a:cs typeface="Times New Roman" panose="02020603050405020304" pitchFamily="18" charset="0"/>
              </a:rPr>
              <a:t>. </a:t>
            </a:r>
          </a:p>
          <a:p>
            <a:r>
              <a:rPr lang="fr-FR" b="1" dirty="0" smtClean="0">
                <a:solidFill>
                  <a:schemeClr val="tx1"/>
                </a:solidFill>
                <a:latin typeface="Times New Roman" panose="02020603050405020304" pitchFamily="18" charset="0"/>
                <a:cs typeface="Times New Roman" panose="02020603050405020304" pitchFamily="18" charset="0"/>
              </a:rPr>
              <a:t>Exemple :  La consommation de drogue des lycées</a:t>
            </a:r>
            <a:r>
              <a:rPr lang="fr-FR" b="1" dirty="0" smtClean="0">
                <a:latin typeface="Times New Roman" panose="02020603050405020304" pitchFamily="18" charset="0"/>
                <a:cs typeface="Times New Roman" panose="02020603050405020304" pitchFamily="18" charset="0"/>
              </a:rPr>
              <a:t> </a:t>
            </a:r>
            <a:r>
              <a:rPr lang="fr-FR" b="1" dirty="0" smtClean="0">
                <a:solidFill>
                  <a:srgbClr val="C00000"/>
                </a:solidFill>
                <a:latin typeface="Times New Roman" panose="02020603050405020304" pitchFamily="18" charset="0"/>
                <a:cs typeface="Times New Roman" panose="02020603050405020304" pitchFamily="18" charset="0"/>
              </a:rPr>
              <a:t>ou </a:t>
            </a:r>
            <a:r>
              <a:rPr lang="fr-FR" b="1" dirty="0" smtClean="0">
                <a:solidFill>
                  <a:schemeClr val="tx1"/>
                </a:solidFill>
                <a:latin typeface="Times New Roman" panose="02020603050405020304" pitchFamily="18" charset="0"/>
                <a:cs typeface="Times New Roman" panose="02020603050405020304" pitchFamily="18" charset="0"/>
              </a:rPr>
              <a:t>étudiants </a:t>
            </a:r>
            <a:endParaRPr lang="fr-FR"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8798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54955" y="2377439"/>
            <a:ext cx="9621902" cy="4036423"/>
          </a:xfrm>
        </p:spPr>
        <p:txBody>
          <a:bodyPr>
            <a:normAutofit/>
          </a:bodyPr>
          <a:lstStyle/>
          <a:p>
            <a:r>
              <a:rPr lang="fr-FR" b="1" dirty="0">
                <a:solidFill>
                  <a:schemeClr val="tx1"/>
                </a:solidFill>
                <a:latin typeface="Times New Roman" panose="02020603050405020304" pitchFamily="18" charset="0"/>
                <a:cs typeface="Times New Roman" panose="02020603050405020304" pitchFamily="18" charset="0"/>
              </a:rPr>
              <a:t>Opérateur SAUF (NOT)</a:t>
            </a:r>
          </a:p>
          <a:p>
            <a:pPr marL="0" indent="0">
              <a:buNone/>
            </a:pPr>
            <a:r>
              <a:rPr lang="fr-FR" b="1" dirty="0">
                <a:solidFill>
                  <a:schemeClr val="tx1"/>
                </a:solidFill>
                <a:latin typeface="Times New Roman" panose="02020603050405020304" pitchFamily="18" charset="0"/>
                <a:cs typeface="Times New Roman" panose="02020603050405020304" pitchFamily="18" charset="0"/>
              </a:rPr>
              <a:t>Explication :</a:t>
            </a:r>
            <a:r>
              <a:rPr lang="fr-FR" dirty="0">
                <a:solidFill>
                  <a:schemeClr val="tx1"/>
                </a:solidFill>
                <a:latin typeface="Times New Roman" panose="02020603050405020304" pitchFamily="18" charset="0"/>
                <a:cs typeface="Times New Roman" panose="02020603050405020304" pitchFamily="18" charset="0"/>
              </a:rPr>
              <a:t/>
            </a:r>
            <a:br>
              <a:rPr lang="fr-FR" dirty="0">
                <a:solidFill>
                  <a:schemeClr val="tx1"/>
                </a:solidFill>
                <a:latin typeface="Times New Roman" panose="02020603050405020304" pitchFamily="18" charset="0"/>
                <a:cs typeface="Times New Roman" panose="02020603050405020304" pitchFamily="18" charset="0"/>
              </a:rPr>
            </a:br>
            <a:r>
              <a:rPr lang="fr-FR" dirty="0">
                <a:solidFill>
                  <a:schemeClr val="tx1"/>
                </a:solidFill>
                <a:latin typeface="Times New Roman" panose="02020603050405020304" pitchFamily="18" charset="0"/>
                <a:cs typeface="Times New Roman" panose="02020603050405020304" pitchFamily="18" charset="0"/>
              </a:rPr>
              <a:t>L’opérateur SAUF permet d’exclure un terme pour </a:t>
            </a:r>
            <a:r>
              <a:rPr lang="fr-FR" b="1" dirty="0">
                <a:solidFill>
                  <a:schemeClr val="tx1"/>
                </a:solidFill>
                <a:latin typeface="Times New Roman" panose="02020603050405020304" pitchFamily="18" charset="0"/>
                <a:cs typeface="Times New Roman" panose="02020603050405020304" pitchFamily="18" charset="0"/>
              </a:rPr>
              <a:t>éliminer des résultats non pertinents</a:t>
            </a:r>
            <a:r>
              <a:rPr lang="fr-FR" dirty="0">
                <a:solidFill>
                  <a:schemeClr val="tx1"/>
                </a:solidFill>
                <a:latin typeface="Times New Roman" panose="02020603050405020304" pitchFamily="18" charset="0"/>
                <a:cs typeface="Times New Roman" panose="02020603050405020304" pitchFamily="18" charset="0"/>
              </a:rPr>
              <a:t>.</a:t>
            </a:r>
          </a:p>
          <a:p>
            <a:r>
              <a:rPr lang="fr-FR" b="1" dirty="0">
                <a:solidFill>
                  <a:schemeClr val="tx1"/>
                </a:solidFill>
                <a:latin typeface="Times New Roman" panose="02020603050405020304" pitchFamily="18" charset="0"/>
                <a:cs typeface="Times New Roman" panose="02020603050405020304" pitchFamily="18" charset="0"/>
              </a:rPr>
              <a:t>Exemple </a:t>
            </a:r>
            <a:r>
              <a:rPr lang="fr-FR" b="1" dirty="0" smtClean="0">
                <a:solidFill>
                  <a:schemeClr val="tx1"/>
                </a:solidFill>
                <a:latin typeface="Times New Roman" panose="02020603050405020304" pitchFamily="18" charset="0"/>
                <a:cs typeface="Times New Roman" panose="02020603050405020304" pitchFamily="18" charset="0"/>
              </a:rPr>
              <a:t>: </a:t>
            </a:r>
            <a:r>
              <a:rPr lang="fr-FR" dirty="0" smtClean="0">
                <a:solidFill>
                  <a:schemeClr val="tx1"/>
                </a:solidFill>
                <a:latin typeface="Times New Roman" panose="02020603050405020304" pitchFamily="18" charset="0"/>
                <a:cs typeface="Times New Roman" panose="02020603050405020304" pitchFamily="18" charset="0"/>
              </a:rPr>
              <a:t>Les recettes de gâteaux sauf chocolat </a:t>
            </a:r>
            <a:endParaRPr lang="fr-FR" dirty="0">
              <a:solidFill>
                <a:schemeClr val="tx1"/>
              </a:solidFill>
              <a:latin typeface="Times New Roman" panose="02020603050405020304" pitchFamily="18" charset="0"/>
              <a:cs typeface="Times New Roman" panose="02020603050405020304" pitchFamily="18" charset="0"/>
            </a:endParaRPr>
          </a:p>
          <a:p>
            <a:endParaRPr lang="fr-FR" sz="800" dirty="0" smtClean="0"/>
          </a:p>
          <a:p>
            <a:r>
              <a:rPr lang="fr-FR" b="1" dirty="0">
                <a:solidFill>
                  <a:schemeClr val="tx1"/>
                </a:solidFill>
                <a:latin typeface="Times New Roman" panose="02020603050405020304" pitchFamily="18" charset="0"/>
                <a:cs typeface="Times New Roman" panose="02020603050405020304" pitchFamily="18" charset="0"/>
              </a:rPr>
              <a:t>O</a:t>
            </a:r>
            <a:r>
              <a:rPr lang="fr-FR" b="1" dirty="0" smtClean="0">
                <a:solidFill>
                  <a:schemeClr val="tx1"/>
                </a:solidFill>
                <a:latin typeface="Times New Roman" panose="02020603050405020304" pitchFamily="18" charset="0"/>
                <a:cs typeface="Times New Roman" panose="02020603050405020304" pitchFamily="18" charset="0"/>
              </a:rPr>
              <a:t>pérateur NEAR </a:t>
            </a:r>
          </a:p>
          <a:p>
            <a:pPr marL="0" indent="0">
              <a:buNone/>
            </a:pPr>
            <a:r>
              <a:rPr lang="fr-FR" b="1" dirty="0" smtClean="0">
                <a:solidFill>
                  <a:schemeClr val="tx1"/>
                </a:solidFill>
                <a:latin typeface="Times New Roman" panose="02020603050405020304" pitchFamily="18" charset="0"/>
                <a:cs typeface="Times New Roman" panose="02020603050405020304" pitchFamily="18" charset="0"/>
              </a:rPr>
              <a:t>Explication : </a:t>
            </a:r>
          </a:p>
          <a:p>
            <a:pPr marL="0" indent="0">
              <a:buNone/>
            </a:pPr>
            <a:r>
              <a:rPr lang="fr-FR" dirty="0" smtClean="0">
                <a:solidFill>
                  <a:schemeClr val="tx1"/>
                </a:solidFill>
                <a:latin typeface="Times New Roman" panose="02020603050405020304" pitchFamily="18" charset="0"/>
                <a:cs typeface="Times New Roman" panose="02020603050405020304" pitchFamily="18" charset="0"/>
              </a:rPr>
              <a:t>L’opérateur </a:t>
            </a:r>
            <a:r>
              <a:rPr lang="fr-FR" dirty="0">
                <a:solidFill>
                  <a:schemeClr val="tx1"/>
                </a:solidFill>
                <a:latin typeface="Times New Roman" panose="02020603050405020304" pitchFamily="18" charset="0"/>
                <a:cs typeface="Times New Roman" panose="02020603050405020304" pitchFamily="18" charset="0"/>
              </a:rPr>
              <a:t>NEAR sert à rechercher des documents où deux mots apparaissent proches l’un de l’autre dans le texte, ce qui indique un lien fort entre les concepts</a:t>
            </a:r>
            <a:r>
              <a:rPr lang="fr-FR" dirty="0" smtClean="0">
                <a:solidFill>
                  <a:schemeClr val="tx1"/>
                </a:solidFill>
                <a:latin typeface="Times New Roman" panose="02020603050405020304" pitchFamily="18" charset="0"/>
                <a:cs typeface="Times New Roman" panose="02020603050405020304" pitchFamily="18" charset="0"/>
              </a:rPr>
              <a:t>. </a:t>
            </a:r>
          </a:p>
          <a:p>
            <a:pPr marL="0" indent="0">
              <a:buNone/>
            </a:pPr>
            <a:r>
              <a:rPr lang="fr-FR" b="1" dirty="0" smtClean="0">
                <a:solidFill>
                  <a:schemeClr val="tx1"/>
                </a:solidFill>
                <a:latin typeface="Times New Roman" panose="02020603050405020304" pitchFamily="18" charset="0"/>
                <a:cs typeface="Times New Roman" panose="02020603050405020304" pitchFamily="18" charset="0"/>
              </a:rPr>
              <a:t>Exemple :  </a:t>
            </a:r>
            <a:r>
              <a:rPr lang="fr-FR" dirty="0" smtClean="0">
                <a:solidFill>
                  <a:schemeClr val="tx1"/>
                </a:solidFill>
                <a:latin typeface="Times New Roman" panose="02020603050405020304" pitchFamily="18" charset="0"/>
                <a:cs typeface="Times New Roman" panose="02020603050405020304" pitchFamily="18" charset="0"/>
              </a:rPr>
              <a:t>Chômage jeunes </a:t>
            </a:r>
          </a:p>
          <a:p>
            <a:pPr marL="0" indent="0" algn="ctr">
              <a:buNone/>
            </a:pPr>
            <a:r>
              <a:rPr lang="fr-FR" b="1" dirty="0">
                <a:solidFill>
                  <a:schemeClr val="tx1"/>
                </a:solidFill>
                <a:latin typeface="Times New Roman" panose="02020603050405020304" pitchFamily="18" charset="0"/>
                <a:cs typeface="Times New Roman" panose="02020603050405020304" pitchFamily="18" charset="0"/>
              </a:rPr>
              <a:t>NEAR n’est pas accepté partout</a:t>
            </a:r>
            <a:r>
              <a:rPr lang="fr-FR" dirty="0">
                <a:solidFill>
                  <a:schemeClr val="tx1"/>
                </a:solidFill>
                <a:latin typeface="Times New Roman" panose="02020603050405020304" pitchFamily="18" charset="0"/>
                <a:cs typeface="Times New Roman" panose="02020603050405020304" pitchFamily="18" charset="0"/>
              </a:rPr>
              <a:t> (souvent dans les bases académiques, pas toujours sur Google).</a:t>
            </a:r>
          </a:p>
          <a:p>
            <a:pPr marL="0" indent="0">
              <a:buNone/>
            </a:pPr>
            <a:endParaRPr lang="fr-F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2418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Autres opérateurs : </a:t>
            </a:r>
            <a:endParaRPr lang="fr-FR" b="1" dirty="0"/>
          </a:p>
        </p:txBody>
      </p:sp>
      <p:sp>
        <p:nvSpPr>
          <p:cNvPr id="3" name="Espace réservé du contenu 2"/>
          <p:cNvSpPr>
            <a:spLocks noGrp="1"/>
          </p:cNvSpPr>
          <p:nvPr>
            <p:ph idx="1"/>
          </p:nvPr>
        </p:nvSpPr>
        <p:spPr>
          <a:xfrm>
            <a:off x="1154953" y="2603500"/>
            <a:ext cx="10052976" cy="3862614"/>
          </a:xfrm>
        </p:spPr>
        <p:txBody>
          <a:bodyPr>
            <a:normAutofit/>
          </a:bodyPr>
          <a:lstStyle/>
          <a:p>
            <a:r>
              <a:rPr lang="fr-FR" b="1" dirty="0">
                <a:solidFill>
                  <a:schemeClr val="tx1"/>
                </a:solidFill>
                <a:latin typeface="Times New Roman" panose="02020603050405020304" pitchFamily="18" charset="0"/>
                <a:cs typeface="Times New Roman" panose="02020603050405020304" pitchFamily="18" charset="0"/>
              </a:rPr>
              <a:t>Les guillemets " "</a:t>
            </a:r>
          </a:p>
          <a:p>
            <a:pPr marL="0" indent="0">
              <a:buNone/>
            </a:pPr>
            <a:r>
              <a:rPr lang="fr-FR" b="1" dirty="0">
                <a:solidFill>
                  <a:schemeClr val="tx1"/>
                </a:solidFill>
                <a:latin typeface="Times New Roman" panose="02020603050405020304" pitchFamily="18" charset="0"/>
                <a:cs typeface="Times New Roman" panose="02020603050405020304" pitchFamily="18" charset="0"/>
              </a:rPr>
              <a:t>Explication :</a:t>
            </a:r>
            <a:r>
              <a:rPr lang="fr-FR" dirty="0">
                <a:solidFill>
                  <a:schemeClr val="tx1"/>
                </a:solidFill>
                <a:latin typeface="Times New Roman" panose="02020603050405020304" pitchFamily="18" charset="0"/>
                <a:cs typeface="Times New Roman" panose="02020603050405020304" pitchFamily="18" charset="0"/>
              </a:rPr>
              <a:t/>
            </a:r>
            <a:br>
              <a:rPr lang="fr-FR" dirty="0">
                <a:solidFill>
                  <a:schemeClr val="tx1"/>
                </a:solidFill>
                <a:latin typeface="Times New Roman" panose="02020603050405020304" pitchFamily="18" charset="0"/>
                <a:cs typeface="Times New Roman" panose="02020603050405020304" pitchFamily="18" charset="0"/>
              </a:rPr>
            </a:br>
            <a:r>
              <a:rPr lang="fr-FR" dirty="0">
                <a:solidFill>
                  <a:schemeClr val="tx1"/>
                </a:solidFill>
                <a:latin typeface="Times New Roman" panose="02020603050405020304" pitchFamily="18" charset="0"/>
                <a:cs typeface="Times New Roman" panose="02020603050405020304" pitchFamily="18" charset="0"/>
              </a:rPr>
              <a:t>Les guillemets permettent de rechercher une </a:t>
            </a:r>
            <a:r>
              <a:rPr lang="fr-FR" b="1" dirty="0">
                <a:solidFill>
                  <a:schemeClr val="tx1"/>
                </a:solidFill>
                <a:latin typeface="Times New Roman" panose="02020603050405020304" pitchFamily="18" charset="0"/>
                <a:cs typeface="Times New Roman" panose="02020603050405020304" pitchFamily="18" charset="0"/>
              </a:rPr>
              <a:t>expression exacte</a:t>
            </a:r>
            <a:r>
              <a:rPr lang="fr-FR" dirty="0">
                <a:solidFill>
                  <a:schemeClr val="tx1"/>
                </a:solidFill>
                <a:latin typeface="Times New Roman" panose="02020603050405020304" pitchFamily="18" charset="0"/>
                <a:cs typeface="Times New Roman" panose="02020603050405020304" pitchFamily="18" charset="0"/>
              </a:rPr>
              <a:t>, avec les mots dans le même ordre.</a:t>
            </a:r>
          </a:p>
          <a:p>
            <a:pPr algn="just"/>
            <a:r>
              <a:rPr lang="fr-FR" b="1" dirty="0">
                <a:solidFill>
                  <a:schemeClr val="tx1"/>
                </a:solidFill>
                <a:latin typeface="Times New Roman" panose="02020603050405020304" pitchFamily="18" charset="0"/>
                <a:cs typeface="Times New Roman" panose="02020603050405020304" pitchFamily="18" charset="0"/>
              </a:rPr>
              <a:t>Exemple </a:t>
            </a:r>
            <a:r>
              <a:rPr lang="fr-FR" b="1" dirty="0" smtClean="0">
                <a:solidFill>
                  <a:schemeClr val="tx1"/>
                </a:solidFill>
                <a:latin typeface="Times New Roman" panose="02020603050405020304" pitchFamily="18" charset="0"/>
                <a:cs typeface="Times New Roman" panose="02020603050405020304" pitchFamily="18" charset="0"/>
              </a:rPr>
              <a:t>:  « violence conjugale »</a:t>
            </a:r>
            <a:r>
              <a:rPr lang="fr-FR" dirty="0" smtClean="0">
                <a:solidFill>
                  <a:schemeClr val="tx1"/>
                </a:solidFill>
                <a:latin typeface="Times New Roman" panose="02020603050405020304" pitchFamily="18" charset="0"/>
                <a:cs typeface="Times New Roman" panose="02020603050405020304" pitchFamily="18" charset="0"/>
              </a:rPr>
              <a:t>,</a:t>
            </a:r>
            <a:r>
              <a:rPr lang="fr-FR" b="1" dirty="0" smtClean="0">
                <a:solidFill>
                  <a:schemeClr val="tx1"/>
                </a:solidFill>
                <a:latin typeface="Times New Roman" panose="02020603050405020304" pitchFamily="18" charset="0"/>
                <a:cs typeface="Times New Roman" panose="02020603050405020304" pitchFamily="18" charset="0"/>
              </a:rPr>
              <a:t> </a:t>
            </a:r>
            <a:r>
              <a:rPr lang="fr-FR" dirty="0">
                <a:solidFill>
                  <a:schemeClr val="tx1"/>
                </a:solidFill>
                <a:latin typeface="Times New Roman" panose="02020603050405020304" pitchFamily="18" charset="0"/>
                <a:cs typeface="Times New Roman" panose="02020603050405020304" pitchFamily="18" charset="0"/>
              </a:rPr>
              <a:t>c</a:t>
            </a:r>
            <a:r>
              <a:rPr lang="fr-FR" dirty="0" smtClean="0">
                <a:solidFill>
                  <a:schemeClr val="tx1"/>
                </a:solidFill>
                <a:latin typeface="Times New Roman" panose="02020603050405020304" pitchFamily="18" charset="0"/>
                <a:cs typeface="Times New Roman" panose="02020603050405020304" pitchFamily="18" charset="0"/>
              </a:rPr>
              <a:t>’est </a:t>
            </a:r>
            <a:r>
              <a:rPr lang="fr-FR" dirty="0" smtClean="0">
                <a:solidFill>
                  <a:schemeClr val="tx1"/>
                </a:solidFill>
                <a:latin typeface="Times New Roman" panose="02020603050405020304" pitchFamily="18" charset="0"/>
                <a:cs typeface="Times New Roman" panose="02020603050405020304" pitchFamily="18" charset="0"/>
              </a:rPr>
              <a:t>une recherche par expression, l’utilisation des guillemets permet de lancer une recherche sur une chaîne de caractères, même mot dans le même ordre. Exemple, vitamine D recherchera les références contenu de cette expression dans l’ordre où sont saisis les termes.</a:t>
            </a:r>
          </a:p>
          <a:p>
            <a:r>
              <a:rPr lang="fr-FR" b="1" dirty="0" smtClean="0">
                <a:solidFill>
                  <a:schemeClr val="tx1"/>
                </a:solidFill>
                <a:latin typeface="Times New Roman" panose="02020603050405020304" pitchFamily="18" charset="0"/>
                <a:cs typeface="Times New Roman" panose="02020603050405020304" pitchFamily="18" charset="0"/>
              </a:rPr>
              <a:t>Les parenthèses (..)</a:t>
            </a:r>
          </a:p>
          <a:p>
            <a:pPr marL="0" indent="0">
              <a:buNone/>
            </a:pPr>
            <a:r>
              <a:rPr lang="fr-FR" b="1" dirty="0" smtClean="0">
                <a:solidFill>
                  <a:schemeClr val="tx1"/>
                </a:solidFill>
                <a:latin typeface="Times New Roman" panose="02020603050405020304" pitchFamily="18" charset="0"/>
                <a:cs typeface="Times New Roman" panose="02020603050405020304" pitchFamily="18" charset="0"/>
              </a:rPr>
              <a:t>Explications : </a:t>
            </a:r>
            <a:r>
              <a:rPr lang="fr-FR" dirty="0" smtClean="0">
                <a:solidFill>
                  <a:schemeClr val="tx1"/>
                </a:solidFill>
                <a:latin typeface="Times New Roman" panose="02020603050405020304" pitchFamily="18" charset="0"/>
                <a:cs typeface="Times New Roman" panose="02020603050405020304" pitchFamily="18" charset="0"/>
              </a:rPr>
              <a:t>Utilisé pour regrouper des termes et contrôler l’ordre des opérations dans la recherche. </a:t>
            </a:r>
          </a:p>
          <a:p>
            <a:r>
              <a:rPr lang="fr-FR" b="1" dirty="0" smtClean="0">
                <a:solidFill>
                  <a:schemeClr val="tx1"/>
                </a:solidFill>
                <a:latin typeface="Times New Roman" panose="02020603050405020304" pitchFamily="18" charset="0"/>
                <a:cs typeface="Times New Roman" panose="02020603050405020304" pitchFamily="18" charset="0"/>
              </a:rPr>
              <a:t>Par exemple : </a:t>
            </a:r>
            <a:r>
              <a:rPr lang="fr-FR" dirty="0" smtClean="0">
                <a:solidFill>
                  <a:schemeClr val="tx1"/>
                </a:solidFill>
                <a:latin typeface="Times New Roman" panose="02020603050405020304" pitchFamily="18" charset="0"/>
                <a:cs typeface="Times New Roman" panose="02020603050405020304" pitchFamily="18" charset="0"/>
              </a:rPr>
              <a:t>(Sociologie ou psychologie ) et motivation au travail </a:t>
            </a:r>
            <a:endParaRPr lang="fr-FR" dirty="0">
              <a:solidFill>
                <a:schemeClr val="tx1"/>
              </a:solidFill>
              <a:latin typeface="Times New Roman" panose="02020603050405020304" pitchFamily="18" charset="0"/>
              <a:cs typeface="Times New Roman" panose="02020603050405020304" pitchFamily="18" charset="0"/>
            </a:endParaRPr>
          </a:p>
          <a:p>
            <a:pPr marL="0" indent="0">
              <a:buNone/>
            </a:pPr>
            <a:endParaRPr lang="fr-FR" dirty="0"/>
          </a:p>
          <a:p>
            <a:endParaRPr lang="fr-FR" dirty="0"/>
          </a:p>
        </p:txBody>
      </p:sp>
    </p:spTree>
    <p:extLst>
      <p:ext uri="{BB962C8B-B14F-4D97-AF65-F5344CB8AC3E}">
        <p14:creationId xmlns:p14="http://schemas.microsoft.com/office/powerpoint/2010/main" val="1040158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EBEBEB"/>
                </a:solidFill>
              </a:rPr>
              <a:t>Autres opérateurs : </a:t>
            </a:r>
            <a:endParaRPr lang="fr-FR" dirty="0"/>
          </a:p>
        </p:txBody>
      </p:sp>
      <p:sp>
        <p:nvSpPr>
          <p:cNvPr id="3" name="Espace réservé du contenu 2"/>
          <p:cNvSpPr>
            <a:spLocks noGrp="1"/>
          </p:cNvSpPr>
          <p:nvPr>
            <p:ph idx="1"/>
          </p:nvPr>
        </p:nvSpPr>
        <p:spPr>
          <a:xfrm>
            <a:off x="1154954" y="2603500"/>
            <a:ext cx="9125515" cy="3797300"/>
          </a:xfrm>
        </p:spPr>
        <p:txBody>
          <a:bodyPr>
            <a:normAutofit fontScale="92500" lnSpcReduction="10000"/>
          </a:bodyPr>
          <a:lstStyle/>
          <a:p>
            <a:r>
              <a:rPr lang="fr-FR" sz="2200" b="1" dirty="0">
                <a:solidFill>
                  <a:schemeClr val="tx1"/>
                </a:solidFill>
                <a:latin typeface="Times New Roman" panose="02020603050405020304" pitchFamily="18" charset="0"/>
                <a:cs typeface="Times New Roman" panose="02020603050405020304" pitchFamily="18" charset="0"/>
              </a:rPr>
              <a:t>La troncature (*)</a:t>
            </a:r>
          </a:p>
          <a:p>
            <a:pPr marL="0" indent="0">
              <a:buNone/>
            </a:pPr>
            <a:r>
              <a:rPr lang="fr-FR" sz="2200" b="1" dirty="0">
                <a:solidFill>
                  <a:schemeClr val="tx1"/>
                </a:solidFill>
                <a:latin typeface="Times New Roman" panose="02020603050405020304" pitchFamily="18" charset="0"/>
                <a:cs typeface="Times New Roman" panose="02020603050405020304" pitchFamily="18" charset="0"/>
              </a:rPr>
              <a:t>Explication :</a:t>
            </a:r>
            <a:r>
              <a:rPr lang="fr-FR" sz="2200" dirty="0">
                <a:solidFill>
                  <a:schemeClr val="tx1"/>
                </a:solidFill>
                <a:latin typeface="Times New Roman" panose="02020603050405020304" pitchFamily="18" charset="0"/>
                <a:cs typeface="Times New Roman" panose="02020603050405020304" pitchFamily="18" charset="0"/>
              </a:rPr>
              <a:t/>
            </a:r>
            <a:br>
              <a:rPr lang="fr-FR" sz="2200" dirty="0">
                <a:solidFill>
                  <a:schemeClr val="tx1"/>
                </a:solidFill>
                <a:latin typeface="Times New Roman" panose="02020603050405020304" pitchFamily="18" charset="0"/>
                <a:cs typeface="Times New Roman" panose="02020603050405020304" pitchFamily="18" charset="0"/>
              </a:rPr>
            </a:br>
            <a:r>
              <a:rPr lang="fr-FR" sz="2200" dirty="0">
                <a:solidFill>
                  <a:schemeClr val="tx1"/>
                </a:solidFill>
                <a:latin typeface="Times New Roman" panose="02020603050405020304" pitchFamily="18" charset="0"/>
                <a:cs typeface="Times New Roman" panose="02020603050405020304" pitchFamily="18" charset="0"/>
              </a:rPr>
              <a:t>La troncature permet de rechercher </a:t>
            </a:r>
            <a:r>
              <a:rPr lang="fr-FR" sz="2200" b="1" dirty="0">
                <a:solidFill>
                  <a:schemeClr val="tx1"/>
                </a:solidFill>
                <a:latin typeface="Times New Roman" panose="02020603050405020304" pitchFamily="18" charset="0"/>
                <a:cs typeface="Times New Roman" panose="02020603050405020304" pitchFamily="18" charset="0"/>
              </a:rPr>
              <a:t>toutes les formes d’un mot</a:t>
            </a:r>
            <a:r>
              <a:rPr lang="fr-FR" sz="2200" dirty="0">
                <a:solidFill>
                  <a:schemeClr val="tx1"/>
                </a:solidFill>
                <a:latin typeface="Times New Roman" panose="02020603050405020304" pitchFamily="18" charset="0"/>
                <a:cs typeface="Times New Roman" panose="02020603050405020304" pitchFamily="18" charset="0"/>
              </a:rPr>
              <a:t> à partir de sa racine.</a:t>
            </a:r>
          </a:p>
          <a:p>
            <a:r>
              <a:rPr lang="fr-FR" sz="2200" b="1" dirty="0">
                <a:solidFill>
                  <a:schemeClr val="tx1"/>
                </a:solidFill>
                <a:latin typeface="Times New Roman" panose="02020603050405020304" pitchFamily="18" charset="0"/>
                <a:cs typeface="Times New Roman" panose="02020603050405020304" pitchFamily="18" charset="0"/>
              </a:rPr>
              <a:t>Exemple </a:t>
            </a:r>
            <a:r>
              <a:rPr lang="fr-FR" sz="2200" b="1" dirty="0" smtClean="0">
                <a:solidFill>
                  <a:schemeClr val="tx1"/>
                </a:solidFill>
                <a:latin typeface="Times New Roman" panose="02020603050405020304" pitchFamily="18" charset="0"/>
                <a:cs typeface="Times New Roman" panose="02020603050405020304" pitchFamily="18" charset="0"/>
              </a:rPr>
              <a:t>: </a:t>
            </a:r>
            <a:r>
              <a:rPr lang="fr-FR" sz="2200" dirty="0" err="1" smtClean="0">
                <a:solidFill>
                  <a:schemeClr val="tx1"/>
                </a:solidFill>
                <a:latin typeface="Times New Roman" panose="02020603050405020304" pitchFamily="18" charset="0"/>
                <a:cs typeface="Times New Roman" panose="02020603050405020304" pitchFamily="18" charset="0"/>
              </a:rPr>
              <a:t>éduc</a:t>
            </a:r>
            <a:r>
              <a:rPr lang="fr-FR" sz="2200" dirty="0" smtClean="0">
                <a:solidFill>
                  <a:schemeClr val="tx1"/>
                </a:solidFill>
                <a:latin typeface="Times New Roman" panose="02020603050405020304" pitchFamily="18" charset="0"/>
                <a:cs typeface="Times New Roman" panose="02020603050405020304" pitchFamily="18" charset="0"/>
              </a:rPr>
              <a:t>*      éducation, éducation, éducatif </a:t>
            </a:r>
          </a:p>
          <a:p>
            <a:endParaRPr lang="fr-FR" sz="2200" dirty="0">
              <a:solidFill>
                <a:schemeClr val="tx1"/>
              </a:solidFill>
              <a:latin typeface="Times New Roman" panose="02020603050405020304" pitchFamily="18" charset="0"/>
              <a:cs typeface="Times New Roman" panose="02020603050405020304" pitchFamily="18" charset="0"/>
            </a:endParaRPr>
          </a:p>
          <a:p>
            <a:r>
              <a:rPr lang="fr-FR" sz="2200" b="1" dirty="0">
                <a:solidFill>
                  <a:schemeClr val="tx1"/>
                </a:solidFill>
                <a:latin typeface="Times New Roman" panose="02020603050405020304" pitchFamily="18" charset="0"/>
                <a:cs typeface="Times New Roman" panose="02020603050405020304" pitchFamily="18" charset="0"/>
              </a:rPr>
              <a:t>La casse (majuscule / minuscule)</a:t>
            </a:r>
          </a:p>
          <a:p>
            <a:pPr marL="0" indent="0">
              <a:buNone/>
            </a:pPr>
            <a:r>
              <a:rPr lang="fr-FR" sz="2200" b="1" dirty="0">
                <a:solidFill>
                  <a:schemeClr val="tx1"/>
                </a:solidFill>
                <a:latin typeface="Times New Roman" panose="02020603050405020304" pitchFamily="18" charset="0"/>
                <a:cs typeface="Times New Roman" panose="02020603050405020304" pitchFamily="18" charset="0"/>
              </a:rPr>
              <a:t>Explication :</a:t>
            </a:r>
            <a:r>
              <a:rPr lang="fr-FR" sz="2200" dirty="0">
                <a:solidFill>
                  <a:schemeClr val="tx1"/>
                </a:solidFill>
                <a:latin typeface="Times New Roman" panose="02020603050405020304" pitchFamily="18" charset="0"/>
                <a:cs typeface="Times New Roman" panose="02020603050405020304" pitchFamily="18" charset="0"/>
              </a:rPr>
              <a:t/>
            </a:r>
            <a:br>
              <a:rPr lang="fr-FR" sz="2200" dirty="0">
                <a:solidFill>
                  <a:schemeClr val="tx1"/>
                </a:solidFill>
                <a:latin typeface="Times New Roman" panose="02020603050405020304" pitchFamily="18" charset="0"/>
                <a:cs typeface="Times New Roman" panose="02020603050405020304" pitchFamily="18" charset="0"/>
              </a:rPr>
            </a:br>
            <a:r>
              <a:rPr lang="fr-FR" sz="2200" dirty="0">
                <a:solidFill>
                  <a:schemeClr val="tx1"/>
                </a:solidFill>
                <a:latin typeface="Times New Roman" panose="02020603050405020304" pitchFamily="18" charset="0"/>
                <a:cs typeface="Times New Roman" panose="02020603050405020304" pitchFamily="18" charset="0"/>
              </a:rPr>
              <a:t>La casse correspond à l’utilisation des </a:t>
            </a:r>
            <a:r>
              <a:rPr lang="fr-FR" sz="2200" b="1" dirty="0">
                <a:solidFill>
                  <a:schemeClr val="tx1"/>
                </a:solidFill>
                <a:latin typeface="Times New Roman" panose="02020603050405020304" pitchFamily="18" charset="0"/>
                <a:cs typeface="Times New Roman" panose="02020603050405020304" pitchFamily="18" charset="0"/>
              </a:rPr>
              <a:t>majuscules ou minuscules</a:t>
            </a:r>
            <a:r>
              <a:rPr lang="fr-FR" sz="2200" dirty="0">
                <a:solidFill>
                  <a:schemeClr val="tx1"/>
                </a:solidFill>
                <a:latin typeface="Times New Roman" panose="02020603050405020304" pitchFamily="18" charset="0"/>
                <a:cs typeface="Times New Roman" panose="02020603050405020304" pitchFamily="18" charset="0"/>
              </a:rPr>
              <a:t> dans la recherche.</a:t>
            </a:r>
            <a:br>
              <a:rPr lang="fr-FR" sz="2200" dirty="0">
                <a:solidFill>
                  <a:schemeClr val="tx1"/>
                </a:solidFill>
                <a:latin typeface="Times New Roman" panose="02020603050405020304" pitchFamily="18" charset="0"/>
                <a:cs typeface="Times New Roman" panose="02020603050405020304" pitchFamily="18" charset="0"/>
              </a:rPr>
            </a:br>
            <a:r>
              <a:rPr lang="fr-FR" sz="2200" dirty="0">
                <a:solidFill>
                  <a:schemeClr val="tx1"/>
                </a:solidFill>
                <a:latin typeface="Times New Roman" panose="02020603050405020304" pitchFamily="18" charset="0"/>
                <a:cs typeface="Times New Roman" panose="02020603050405020304" pitchFamily="18" charset="0"/>
              </a:rPr>
              <a:t>Dans la plupart des moteurs de recherche, </a:t>
            </a:r>
            <a:r>
              <a:rPr lang="fr-FR" sz="2200" b="1" dirty="0">
                <a:solidFill>
                  <a:schemeClr val="tx1"/>
                </a:solidFill>
                <a:latin typeface="Times New Roman" panose="02020603050405020304" pitchFamily="18" charset="0"/>
                <a:cs typeface="Times New Roman" panose="02020603050405020304" pitchFamily="18" charset="0"/>
              </a:rPr>
              <a:t>elle n’influence pas les résultats</a:t>
            </a:r>
            <a:r>
              <a:rPr lang="fr-FR" sz="2200" dirty="0" smtClean="0">
                <a:solidFill>
                  <a:schemeClr val="tx1"/>
                </a:solidFill>
                <a:latin typeface="Times New Roman" panose="02020603050405020304" pitchFamily="18" charset="0"/>
                <a:cs typeface="Times New Roman" panose="02020603050405020304" pitchFamily="18" charset="0"/>
              </a:rPr>
              <a:t>.</a:t>
            </a:r>
          </a:p>
          <a:p>
            <a:r>
              <a:rPr lang="fr-FR" sz="2200" dirty="0" smtClean="0">
                <a:solidFill>
                  <a:schemeClr val="tx1"/>
                </a:solidFill>
                <a:latin typeface="Times New Roman" panose="02020603050405020304" pitchFamily="18" charset="0"/>
                <a:cs typeface="Times New Roman" panose="02020603050405020304" pitchFamily="18" charset="0"/>
              </a:rPr>
              <a:t>Exemple: ONU</a:t>
            </a:r>
            <a:endParaRPr lang="fr-FR" sz="2200" dirty="0">
              <a:solidFill>
                <a:schemeClr val="tx1"/>
              </a:solidFill>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381951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bg1"/>
                </a:solidFill>
              </a:rPr>
              <a:t>Les objectifs pédagogique</a:t>
            </a:r>
            <a:endParaRPr lang="fr-FR" b="1" dirty="0">
              <a:solidFill>
                <a:schemeClr val="bg1"/>
              </a:solidFill>
            </a:endParaRPr>
          </a:p>
        </p:txBody>
      </p:sp>
      <p:sp>
        <p:nvSpPr>
          <p:cNvPr id="3" name="Espace réservé du contenu 2"/>
          <p:cNvSpPr>
            <a:spLocks noGrp="1"/>
          </p:cNvSpPr>
          <p:nvPr>
            <p:ph idx="1"/>
          </p:nvPr>
        </p:nvSpPr>
        <p:spPr>
          <a:xfrm>
            <a:off x="888274" y="2603499"/>
            <a:ext cx="9705703" cy="3810363"/>
          </a:xfrm>
        </p:spPr>
        <p:txBody>
          <a:bodyPr>
            <a:normAutofit/>
          </a:bodyPr>
          <a:lstStyle/>
          <a:p>
            <a:pPr marL="0" indent="0">
              <a:buNone/>
            </a:pPr>
            <a:r>
              <a:rPr lang="fr-FR" u="sng" dirty="0">
                <a:solidFill>
                  <a:schemeClr val="tx1"/>
                </a:solidFill>
                <a:latin typeface="Times New Roman" panose="02020603050405020304" pitchFamily="18" charset="0"/>
                <a:cs typeface="Times New Roman" panose="02020603050405020304" pitchFamily="18" charset="0"/>
              </a:rPr>
              <a:t>À la fin du cours, l’étudiant doit être capable de :</a:t>
            </a:r>
          </a:p>
          <a:p>
            <a:pPr>
              <a:buFont typeface="Arial" panose="020B0604020202020204" pitchFamily="34" charset="0"/>
              <a:buChar char="•"/>
            </a:pPr>
            <a:r>
              <a:rPr lang="fr-FR" dirty="0" smtClean="0">
                <a:solidFill>
                  <a:schemeClr val="tx1"/>
                </a:solidFill>
                <a:latin typeface="Times New Roman" panose="02020603050405020304" pitchFamily="18" charset="0"/>
                <a:cs typeface="Times New Roman" panose="02020603050405020304" pitchFamily="18" charset="0"/>
              </a:rPr>
              <a:t>Comprendre </a:t>
            </a:r>
            <a:r>
              <a:rPr lang="fr-FR" dirty="0">
                <a:solidFill>
                  <a:schemeClr val="tx1"/>
                </a:solidFill>
                <a:latin typeface="Times New Roman" panose="02020603050405020304" pitchFamily="18" charset="0"/>
                <a:cs typeface="Times New Roman" panose="02020603050405020304" pitchFamily="18" charset="0"/>
              </a:rPr>
              <a:t>la différence entre </a:t>
            </a:r>
            <a:r>
              <a:rPr lang="fr-FR" b="1" dirty="0">
                <a:solidFill>
                  <a:schemeClr val="tx1"/>
                </a:solidFill>
                <a:latin typeface="Times New Roman" panose="02020603050405020304" pitchFamily="18" charset="0"/>
                <a:cs typeface="Times New Roman" panose="02020603050405020304" pitchFamily="18" charset="0"/>
              </a:rPr>
              <a:t>recherche simple</a:t>
            </a:r>
            <a:r>
              <a:rPr lang="fr-FR" dirty="0">
                <a:solidFill>
                  <a:schemeClr val="tx1"/>
                </a:solidFill>
                <a:latin typeface="Times New Roman" panose="02020603050405020304" pitchFamily="18" charset="0"/>
                <a:cs typeface="Times New Roman" panose="02020603050405020304" pitchFamily="18" charset="0"/>
              </a:rPr>
              <a:t> et </a:t>
            </a:r>
            <a:r>
              <a:rPr lang="fr-FR" b="1" dirty="0">
                <a:solidFill>
                  <a:schemeClr val="tx1"/>
                </a:solidFill>
                <a:latin typeface="Times New Roman" panose="02020603050405020304" pitchFamily="18" charset="0"/>
                <a:cs typeface="Times New Roman" panose="02020603050405020304" pitchFamily="18" charset="0"/>
              </a:rPr>
              <a:t>recherche </a:t>
            </a:r>
            <a:r>
              <a:rPr lang="fr-FR" b="1" dirty="0" smtClean="0">
                <a:solidFill>
                  <a:schemeClr val="tx1"/>
                </a:solidFill>
                <a:latin typeface="Times New Roman" panose="02020603050405020304" pitchFamily="18" charset="0"/>
                <a:cs typeface="Times New Roman" panose="02020603050405020304" pitchFamily="18" charset="0"/>
              </a:rPr>
              <a:t>avancée en ligne</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Trouver des documents </a:t>
            </a:r>
            <a:r>
              <a:rPr lang="fr-FR" b="1" dirty="0">
                <a:solidFill>
                  <a:schemeClr val="tx1"/>
                </a:solidFill>
                <a:latin typeface="Times New Roman" panose="02020603050405020304" pitchFamily="18" charset="0"/>
                <a:cs typeface="Times New Roman" panose="02020603050405020304" pitchFamily="18" charset="0"/>
              </a:rPr>
              <a:t>pertinents et </a:t>
            </a:r>
            <a:r>
              <a:rPr lang="fr-FR" b="1" dirty="0" smtClean="0">
                <a:solidFill>
                  <a:schemeClr val="tx1"/>
                </a:solidFill>
                <a:latin typeface="Times New Roman" panose="02020603050405020304" pitchFamily="18" charset="0"/>
                <a:cs typeface="Times New Roman" panose="02020603050405020304" pitchFamily="18" charset="0"/>
              </a:rPr>
              <a:t>fiables</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Utiliser des </a:t>
            </a:r>
            <a:r>
              <a:rPr lang="fr-FR" b="1" dirty="0">
                <a:solidFill>
                  <a:schemeClr val="tx1"/>
                </a:solidFill>
                <a:latin typeface="Times New Roman" panose="02020603050405020304" pitchFamily="18" charset="0"/>
                <a:cs typeface="Times New Roman" panose="02020603050405020304" pitchFamily="18" charset="0"/>
              </a:rPr>
              <a:t>mots-clés efficaces</a:t>
            </a:r>
            <a:endParaRPr lang="fr-FR"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Appliquer les opérateurs booléens et autres techniques pour affiner une recherche documentaire avancée.</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Utiliser efficacement des outils et techniques comme la troncature et les guillemets pour optimiser les résultats de recherche</a:t>
            </a:r>
            <a:r>
              <a:rPr lang="fr-FR" dirty="0" smtClean="0">
                <a:solidFill>
                  <a:schemeClr val="tx1"/>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Éviter les erreurs fréquentes de recherche sur Internet</a:t>
            </a:r>
            <a:endParaRPr lang="fr-FR" dirty="0" smtClean="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fr-FR" dirty="0">
              <a:solidFill>
                <a:srgbClr val="000000"/>
              </a:solidFill>
              <a:latin typeface="Arial" panose="020B0604020202020204" pitchFamily="34" charset="0"/>
            </a:endParaRPr>
          </a:p>
        </p:txBody>
      </p:sp>
    </p:spTree>
    <p:extLst>
      <p:ext uri="{BB962C8B-B14F-4D97-AF65-F5344CB8AC3E}">
        <p14:creationId xmlns:p14="http://schemas.microsoft.com/office/powerpoint/2010/main" val="433191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résumé: </a:t>
            </a:r>
            <a:endParaRPr lang="fr-FR" dirty="0"/>
          </a:p>
        </p:txBody>
      </p:sp>
      <p:sp>
        <p:nvSpPr>
          <p:cNvPr id="3" name="Espace réservé du contenu 2"/>
          <p:cNvSpPr>
            <a:spLocks noGrp="1"/>
          </p:cNvSpPr>
          <p:nvPr>
            <p:ph idx="1"/>
          </p:nvPr>
        </p:nvSpPr>
        <p:spPr>
          <a:xfrm>
            <a:off x="535578" y="2351314"/>
            <a:ext cx="10502536" cy="4389120"/>
          </a:xfrm>
        </p:spPr>
        <p:txBody>
          <a:bodyPr>
            <a:normAutofit fontScale="77500" lnSpcReduction="20000"/>
          </a:bodyPr>
          <a:lstStyle/>
          <a:p>
            <a:pPr marL="0" indent="0" algn="ctr">
              <a:buNone/>
            </a:pPr>
            <a:r>
              <a:rPr lang="fr-FR" sz="3100" b="1" dirty="0">
                <a:solidFill>
                  <a:schemeClr val="tx1"/>
                </a:solidFill>
                <a:latin typeface="Times New Roman" panose="02020603050405020304" pitchFamily="18" charset="0"/>
                <a:cs typeface="Times New Roman" panose="02020603050405020304" pitchFamily="18" charset="0"/>
              </a:rPr>
              <a:t>Sujet </a:t>
            </a:r>
            <a:r>
              <a:rPr lang="fr-FR" sz="3100" b="1" dirty="0" smtClean="0">
                <a:solidFill>
                  <a:schemeClr val="tx1"/>
                </a:solidFill>
                <a:latin typeface="Times New Roman" panose="02020603050405020304" pitchFamily="18" charset="0"/>
                <a:cs typeface="Times New Roman" panose="02020603050405020304" pitchFamily="18" charset="0"/>
              </a:rPr>
              <a:t>: </a:t>
            </a:r>
            <a:r>
              <a:rPr lang="fr-FR" sz="3100" dirty="0" smtClean="0">
                <a:solidFill>
                  <a:schemeClr val="tx1"/>
                </a:solidFill>
                <a:latin typeface="Times New Roman" panose="02020603050405020304" pitchFamily="18" charset="0"/>
                <a:cs typeface="Times New Roman" panose="02020603050405020304" pitchFamily="18" charset="0"/>
              </a:rPr>
              <a:t>L’impact </a:t>
            </a:r>
            <a:r>
              <a:rPr lang="fr-FR" sz="3100" dirty="0">
                <a:solidFill>
                  <a:schemeClr val="tx1"/>
                </a:solidFill>
                <a:latin typeface="Times New Roman" panose="02020603050405020304" pitchFamily="18" charset="0"/>
                <a:cs typeface="Times New Roman" panose="02020603050405020304" pitchFamily="18" charset="0"/>
              </a:rPr>
              <a:t>du chômage sur l’insertion sociale des jeunes </a:t>
            </a:r>
            <a:r>
              <a:rPr lang="fr-FR" sz="3100" dirty="0" smtClean="0">
                <a:solidFill>
                  <a:schemeClr val="tx1"/>
                </a:solidFill>
                <a:latin typeface="Times New Roman" panose="02020603050405020304" pitchFamily="18" charset="0"/>
                <a:cs typeface="Times New Roman" panose="02020603050405020304" pitchFamily="18" charset="0"/>
              </a:rPr>
              <a:t>diplômés  </a:t>
            </a:r>
          </a:p>
          <a:p>
            <a:pPr marL="0" indent="0">
              <a:buNone/>
            </a:pPr>
            <a:r>
              <a:rPr lang="fr-FR" b="1" dirty="0">
                <a:solidFill>
                  <a:srgbClr val="C00000"/>
                </a:solidFill>
                <a:latin typeface="Times New Roman" panose="02020603050405020304" pitchFamily="18" charset="0"/>
                <a:cs typeface="Times New Roman" panose="02020603050405020304" pitchFamily="18" charset="0"/>
              </a:rPr>
              <a:t>Étape 1 : Définir les </a:t>
            </a:r>
            <a:r>
              <a:rPr lang="fr-FR" b="1" dirty="0" smtClean="0">
                <a:solidFill>
                  <a:srgbClr val="C00000"/>
                </a:solidFill>
                <a:latin typeface="Times New Roman" panose="02020603050405020304" pitchFamily="18" charset="0"/>
                <a:cs typeface="Times New Roman" panose="02020603050405020304" pitchFamily="18" charset="0"/>
              </a:rPr>
              <a:t>mots-clés </a:t>
            </a:r>
          </a:p>
          <a:p>
            <a:r>
              <a:rPr lang="fr-FR" u="sng" dirty="0">
                <a:solidFill>
                  <a:schemeClr val="tx1"/>
                </a:solidFill>
                <a:latin typeface="Times New Roman" panose="02020603050405020304" pitchFamily="18" charset="0"/>
                <a:cs typeface="Times New Roman" panose="02020603050405020304" pitchFamily="18" charset="0"/>
              </a:rPr>
              <a:t>Mots-clés possibles :</a:t>
            </a:r>
          </a:p>
          <a:p>
            <a:pPr>
              <a:buFont typeface="Arial" panose="020B0604020202020204" pitchFamily="34" charset="0"/>
              <a:buChar char="•"/>
            </a:pPr>
            <a:r>
              <a:rPr lang="fr-FR" dirty="0" smtClean="0">
                <a:solidFill>
                  <a:schemeClr val="tx1"/>
                </a:solidFill>
                <a:latin typeface="Times New Roman" panose="02020603050405020304" pitchFamily="18" charset="0"/>
                <a:cs typeface="Times New Roman" panose="02020603050405020304" pitchFamily="18" charset="0"/>
              </a:rPr>
              <a:t>Chômage;  jeunes diplômés ; insertion professionnelle; emploi; précarité</a:t>
            </a:r>
            <a:endParaRPr lang="fr-FR" dirty="0">
              <a:solidFill>
                <a:schemeClr val="tx1"/>
              </a:solidFill>
              <a:latin typeface="Times New Roman" panose="02020603050405020304" pitchFamily="18" charset="0"/>
              <a:cs typeface="Times New Roman" panose="02020603050405020304" pitchFamily="18" charset="0"/>
            </a:endParaRPr>
          </a:p>
          <a:p>
            <a:r>
              <a:rPr lang="fr-FR" dirty="0" smtClean="0">
                <a:solidFill>
                  <a:schemeClr val="tx1"/>
                </a:solidFill>
                <a:latin typeface="Times New Roman" panose="02020603050405020304" pitchFamily="18" charset="0"/>
                <a:cs typeface="Times New Roman" panose="02020603050405020304" pitchFamily="18" charset="0"/>
              </a:rPr>
              <a:t> </a:t>
            </a:r>
            <a:r>
              <a:rPr lang="fr-FR" u="sng" dirty="0">
                <a:solidFill>
                  <a:schemeClr val="tx1"/>
                </a:solidFill>
                <a:latin typeface="Times New Roman" panose="02020603050405020304" pitchFamily="18" charset="0"/>
                <a:cs typeface="Times New Roman" panose="02020603050405020304" pitchFamily="18" charset="0"/>
              </a:rPr>
              <a:t>Toujours penser aux </a:t>
            </a:r>
            <a:r>
              <a:rPr lang="fr-FR" b="1" u="sng" dirty="0" smtClean="0">
                <a:solidFill>
                  <a:schemeClr val="tx1"/>
                </a:solidFill>
                <a:latin typeface="Times New Roman" panose="02020603050405020304" pitchFamily="18" charset="0"/>
                <a:cs typeface="Times New Roman" panose="02020603050405020304" pitchFamily="18" charset="0"/>
              </a:rPr>
              <a:t>synonymes :</a:t>
            </a:r>
            <a:endParaRPr lang="fr-FR" u="sng"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jeunes → jeunesse</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chômage → emploi, insertion professionnelle</a:t>
            </a:r>
          </a:p>
          <a:p>
            <a:pPr marL="0" indent="0">
              <a:buNone/>
            </a:pPr>
            <a:r>
              <a:rPr lang="fr-FR" b="1" dirty="0">
                <a:solidFill>
                  <a:srgbClr val="C00000"/>
                </a:solidFill>
                <a:latin typeface="Times New Roman" panose="02020603050405020304" pitchFamily="18" charset="0"/>
                <a:cs typeface="Times New Roman" panose="02020603050405020304" pitchFamily="18" charset="0"/>
              </a:rPr>
              <a:t>Étape 2 : Utiliser les opérateurs </a:t>
            </a:r>
            <a:r>
              <a:rPr lang="fr-FR" b="1" dirty="0" smtClean="0">
                <a:solidFill>
                  <a:srgbClr val="C00000"/>
                </a:solidFill>
                <a:latin typeface="Times New Roman" panose="02020603050405020304" pitchFamily="18" charset="0"/>
                <a:cs typeface="Times New Roman" panose="02020603050405020304" pitchFamily="18" charset="0"/>
              </a:rPr>
              <a:t>booléens (Et, OU, Sauf) </a:t>
            </a:r>
          </a:p>
          <a:p>
            <a:pPr marL="0" indent="0">
              <a:buNone/>
            </a:pPr>
            <a:r>
              <a:rPr lang="fr-FR" b="1" dirty="0">
                <a:solidFill>
                  <a:srgbClr val="C00000"/>
                </a:solidFill>
                <a:latin typeface="Times New Roman" panose="02020603050405020304" pitchFamily="18" charset="0"/>
                <a:cs typeface="Times New Roman" panose="02020603050405020304" pitchFamily="18" charset="0"/>
              </a:rPr>
              <a:t>Étape 3 : Utiliser les filtres</a:t>
            </a:r>
          </a:p>
          <a:p>
            <a:r>
              <a:rPr lang="fr-FR" u="sng" dirty="0">
                <a:solidFill>
                  <a:schemeClr val="tx1"/>
                </a:solidFill>
                <a:latin typeface="Times New Roman" panose="02020603050405020304" pitchFamily="18" charset="0"/>
                <a:cs typeface="Times New Roman" panose="02020603050405020304" pitchFamily="18" charset="0"/>
              </a:rPr>
              <a:t>Dans les bases de données</a:t>
            </a:r>
            <a:r>
              <a:rPr lang="fr-FR" dirty="0">
                <a:solidFill>
                  <a:schemeClr val="tx1"/>
                </a:solidFill>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Date de publication</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Type de document (article, ouvrage, thèse)</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Langue</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Discipline</a:t>
            </a:r>
          </a:p>
          <a:p>
            <a:pPr marL="0" indent="0">
              <a:buNone/>
            </a:pPr>
            <a:endParaRPr lang="fr-FR" dirty="0"/>
          </a:p>
        </p:txBody>
      </p:sp>
    </p:spTree>
    <p:extLst>
      <p:ext uri="{BB962C8B-B14F-4D97-AF65-F5344CB8AC3E}">
        <p14:creationId xmlns:p14="http://schemas.microsoft.com/office/powerpoint/2010/main" val="2249661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a:t>Comparaison recherche simple / recherche avancée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682936633"/>
              </p:ext>
            </p:extLst>
          </p:nvPr>
        </p:nvGraphicFramePr>
        <p:xfrm>
          <a:off x="1691278" y="3004456"/>
          <a:ext cx="8761412" cy="3122025"/>
        </p:xfrm>
        <a:graphic>
          <a:graphicData uri="http://schemas.openxmlformats.org/drawingml/2006/table">
            <a:tbl>
              <a:tblPr/>
              <a:tblGrid>
                <a:gridCol w="4380706"/>
                <a:gridCol w="4380706"/>
              </a:tblGrid>
              <a:tr h="624405">
                <a:tc>
                  <a:txBody>
                    <a:bodyPr/>
                    <a:lstStyle/>
                    <a:p>
                      <a:r>
                        <a:rPr lang="fr-FR" sz="2000" b="1" dirty="0">
                          <a:solidFill>
                            <a:schemeClr val="tx1"/>
                          </a:solidFill>
                          <a:latin typeface="Times New Roman" panose="02020603050405020304" pitchFamily="18" charset="0"/>
                          <a:cs typeface="Times New Roman" panose="02020603050405020304" pitchFamily="18" charset="0"/>
                        </a:rPr>
                        <a:t>Recherche simple</a:t>
                      </a:r>
                    </a:p>
                  </a:txBody>
                  <a:tcPr anchor="ctr">
                    <a:lnL>
                      <a:noFill/>
                    </a:lnL>
                    <a:lnR>
                      <a:noFill/>
                    </a:lnR>
                    <a:lnT>
                      <a:noFill/>
                    </a:lnT>
                    <a:lnB>
                      <a:noFill/>
                    </a:lnB>
                  </a:tcPr>
                </a:tc>
                <a:tc>
                  <a:txBody>
                    <a:bodyPr/>
                    <a:lstStyle/>
                    <a:p>
                      <a:r>
                        <a:rPr lang="fr-FR" sz="2000" b="1" dirty="0">
                          <a:solidFill>
                            <a:schemeClr val="tx1"/>
                          </a:solidFill>
                          <a:latin typeface="Times New Roman" panose="02020603050405020304" pitchFamily="18" charset="0"/>
                          <a:cs typeface="Times New Roman" panose="02020603050405020304" pitchFamily="18" charset="0"/>
                        </a:rPr>
                        <a:t>Recherche avancée</a:t>
                      </a:r>
                    </a:p>
                  </a:txBody>
                  <a:tcPr anchor="ctr">
                    <a:lnL>
                      <a:noFill/>
                    </a:lnL>
                    <a:lnR>
                      <a:noFill/>
                    </a:lnR>
                    <a:lnT>
                      <a:noFill/>
                    </a:lnT>
                    <a:lnB>
                      <a:noFill/>
                    </a:lnB>
                  </a:tcPr>
                </a:tc>
              </a:tr>
              <a:tr h="624405">
                <a:tc>
                  <a:txBody>
                    <a:bodyPr/>
                    <a:lstStyle/>
                    <a:p>
                      <a:r>
                        <a:rPr lang="fr-FR" sz="2000" dirty="0">
                          <a:solidFill>
                            <a:schemeClr val="tx1"/>
                          </a:solidFill>
                          <a:latin typeface="Times New Roman" panose="02020603050405020304" pitchFamily="18" charset="0"/>
                          <a:cs typeface="Times New Roman" panose="02020603050405020304" pitchFamily="18" charset="0"/>
                        </a:rPr>
                        <a:t>Rapide</a:t>
                      </a:r>
                    </a:p>
                  </a:txBody>
                  <a:tcPr anchor="ctr">
                    <a:lnL>
                      <a:noFill/>
                    </a:lnL>
                    <a:lnR>
                      <a:noFill/>
                    </a:lnR>
                    <a:lnT>
                      <a:noFill/>
                    </a:lnT>
                    <a:lnB>
                      <a:noFill/>
                    </a:lnB>
                  </a:tcPr>
                </a:tc>
                <a:tc>
                  <a:txBody>
                    <a:bodyPr/>
                    <a:lstStyle/>
                    <a:p>
                      <a:r>
                        <a:rPr lang="fr-FR" sz="2000" dirty="0">
                          <a:solidFill>
                            <a:schemeClr val="tx1"/>
                          </a:solidFill>
                          <a:latin typeface="Times New Roman" panose="02020603050405020304" pitchFamily="18" charset="0"/>
                          <a:cs typeface="Times New Roman" panose="02020603050405020304" pitchFamily="18" charset="0"/>
                        </a:rPr>
                        <a:t>Plus précise</a:t>
                      </a:r>
                    </a:p>
                  </a:txBody>
                  <a:tcPr anchor="ctr">
                    <a:lnL>
                      <a:noFill/>
                    </a:lnL>
                    <a:lnR>
                      <a:noFill/>
                    </a:lnR>
                    <a:lnT>
                      <a:noFill/>
                    </a:lnT>
                    <a:lnB>
                      <a:noFill/>
                    </a:lnB>
                  </a:tcPr>
                </a:tc>
              </a:tr>
              <a:tr h="624405">
                <a:tc>
                  <a:txBody>
                    <a:bodyPr/>
                    <a:lstStyle/>
                    <a:p>
                      <a:r>
                        <a:rPr lang="fr-FR" sz="2000" dirty="0">
                          <a:solidFill>
                            <a:schemeClr val="tx1"/>
                          </a:solidFill>
                          <a:latin typeface="Times New Roman" panose="02020603050405020304" pitchFamily="18" charset="0"/>
                          <a:cs typeface="Times New Roman" panose="02020603050405020304" pitchFamily="18" charset="0"/>
                        </a:rPr>
                        <a:t>Peu de contrôle</a:t>
                      </a:r>
                    </a:p>
                  </a:txBody>
                  <a:tcPr anchor="ctr">
                    <a:lnL>
                      <a:noFill/>
                    </a:lnL>
                    <a:lnR>
                      <a:noFill/>
                    </a:lnR>
                    <a:lnT>
                      <a:noFill/>
                    </a:lnT>
                    <a:lnB>
                      <a:noFill/>
                    </a:lnB>
                  </a:tcPr>
                </a:tc>
                <a:tc>
                  <a:txBody>
                    <a:bodyPr/>
                    <a:lstStyle/>
                    <a:p>
                      <a:r>
                        <a:rPr lang="fr-FR" sz="2000" dirty="0">
                          <a:solidFill>
                            <a:schemeClr val="tx1"/>
                          </a:solidFill>
                          <a:latin typeface="Times New Roman" panose="02020603050405020304" pitchFamily="18" charset="0"/>
                          <a:cs typeface="Times New Roman" panose="02020603050405020304" pitchFamily="18" charset="0"/>
                        </a:rPr>
                        <a:t>Résultats filtrés</a:t>
                      </a:r>
                    </a:p>
                  </a:txBody>
                  <a:tcPr anchor="ctr">
                    <a:lnL>
                      <a:noFill/>
                    </a:lnL>
                    <a:lnR>
                      <a:noFill/>
                    </a:lnR>
                    <a:lnT>
                      <a:noFill/>
                    </a:lnT>
                    <a:lnB>
                      <a:noFill/>
                    </a:lnB>
                  </a:tcPr>
                </a:tc>
              </a:tr>
              <a:tr h="624405">
                <a:tc>
                  <a:txBody>
                    <a:bodyPr/>
                    <a:lstStyle/>
                    <a:p>
                      <a:r>
                        <a:rPr lang="fr-FR" sz="2000" dirty="0">
                          <a:solidFill>
                            <a:schemeClr val="tx1"/>
                          </a:solidFill>
                          <a:latin typeface="Times New Roman" panose="02020603050405020304" pitchFamily="18" charset="0"/>
                          <a:cs typeface="Times New Roman" panose="02020603050405020304" pitchFamily="18" charset="0"/>
                        </a:rPr>
                        <a:t>Beaucoup de résultats</a:t>
                      </a:r>
                    </a:p>
                  </a:txBody>
                  <a:tcPr anchor="ctr">
                    <a:lnL>
                      <a:noFill/>
                    </a:lnL>
                    <a:lnR>
                      <a:noFill/>
                    </a:lnR>
                    <a:lnT>
                      <a:noFill/>
                    </a:lnT>
                    <a:lnB>
                      <a:noFill/>
                    </a:lnB>
                  </a:tcPr>
                </a:tc>
                <a:tc>
                  <a:txBody>
                    <a:bodyPr/>
                    <a:lstStyle/>
                    <a:p>
                      <a:r>
                        <a:rPr lang="fr-FR" sz="2000" dirty="0">
                          <a:solidFill>
                            <a:schemeClr val="tx1"/>
                          </a:solidFill>
                          <a:latin typeface="Times New Roman" panose="02020603050405020304" pitchFamily="18" charset="0"/>
                          <a:cs typeface="Times New Roman" panose="02020603050405020304" pitchFamily="18" charset="0"/>
                        </a:rPr>
                        <a:t>Résultats ciblés</a:t>
                      </a:r>
                    </a:p>
                  </a:txBody>
                  <a:tcPr anchor="ctr">
                    <a:lnL>
                      <a:noFill/>
                    </a:lnL>
                    <a:lnR>
                      <a:noFill/>
                    </a:lnR>
                    <a:lnT>
                      <a:noFill/>
                    </a:lnT>
                    <a:lnB>
                      <a:noFill/>
                    </a:lnB>
                  </a:tcPr>
                </a:tc>
              </a:tr>
              <a:tr h="624405">
                <a:tc>
                  <a:txBody>
                    <a:bodyPr/>
                    <a:lstStyle/>
                    <a:p>
                      <a:r>
                        <a:rPr lang="fr-FR" sz="2000">
                          <a:solidFill>
                            <a:schemeClr val="tx1"/>
                          </a:solidFill>
                          <a:latin typeface="Times New Roman" panose="02020603050405020304" pitchFamily="18" charset="0"/>
                          <a:cs typeface="Times New Roman" panose="02020603050405020304" pitchFamily="18" charset="0"/>
                        </a:rPr>
                        <a:t>Niveau débutant</a:t>
                      </a:r>
                    </a:p>
                  </a:txBody>
                  <a:tcPr anchor="ctr">
                    <a:lnL>
                      <a:noFill/>
                    </a:lnL>
                    <a:lnR>
                      <a:noFill/>
                    </a:lnR>
                    <a:lnT>
                      <a:noFill/>
                    </a:lnT>
                    <a:lnB>
                      <a:noFill/>
                    </a:lnB>
                  </a:tcPr>
                </a:tc>
                <a:tc>
                  <a:txBody>
                    <a:bodyPr/>
                    <a:lstStyle/>
                    <a:p>
                      <a:r>
                        <a:rPr lang="fr-FR" sz="2000" dirty="0">
                          <a:solidFill>
                            <a:schemeClr val="tx1"/>
                          </a:solidFill>
                          <a:latin typeface="Times New Roman" panose="02020603050405020304" pitchFamily="18" charset="0"/>
                          <a:cs typeface="Times New Roman" panose="02020603050405020304" pitchFamily="18" charset="0"/>
                        </a:rPr>
                        <a:t>Niveau universitaire</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4048172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Tableau comparatif entre RS et RA</a:t>
            </a:r>
            <a:endParaRPr lang="fr-FR" b="1"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467062745"/>
              </p:ext>
            </p:extLst>
          </p:nvPr>
        </p:nvGraphicFramePr>
        <p:xfrm>
          <a:off x="822960" y="1841862"/>
          <a:ext cx="10306594" cy="4833178"/>
        </p:xfrm>
        <a:graphic>
          <a:graphicData uri="http://schemas.openxmlformats.org/drawingml/2006/table">
            <a:tbl>
              <a:tblPr firstRow="1" bandRow="1">
                <a:tableStyleId>{5C22544A-7EE6-4342-B048-85BDC9FD1C3A}</a:tableStyleId>
              </a:tblPr>
              <a:tblGrid>
                <a:gridCol w="3019973"/>
                <a:gridCol w="3851090"/>
                <a:gridCol w="3435531"/>
              </a:tblGrid>
              <a:tr h="204529">
                <a:tc>
                  <a:txBody>
                    <a:bodyPr/>
                    <a:lstStyle/>
                    <a:p>
                      <a:pPr algn="ctr"/>
                      <a:r>
                        <a:rPr lang="fr-FR" sz="1800" dirty="0" smtClean="0">
                          <a:solidFill>
                            <a:schemeClr val="tx1"/>
                          </a:solidFill>
                          <a:latin typeface="Times New Roman" panose="02020603050405020304" pitchFamily="18" charset="0"/>
                          <a:cs typeface="Times New Roman" panose="02020603050405020304" pitchFamily="18" charset="0"/>
                        </a:rPr>
                        <a:t>Fonctionnalité </a:t>
                      </a:r>
                      <a:endParaRPr lang="fr-F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fr-FR" sz="1800" dirty="0" smtClean="0">
                          <a:solidFill>
                            <a:schemeClr val="tx1"/>
                          </a:solidFill>
                          <a:latin typeface="Times New Roman" panose="02020603050405020304" pitchFamily="18" charset="0"/>
                          <a:cs typeface="Times New Roman" panose="02020603050405020304" pitchFamily="18" charset="0"/>
                        </a:rPr>
                        <a:t>Recherche simple </a:t>
                      </a:r>
                      <a:endParaRPr lang="fr-F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fr-FR" sz="1800" dirty="0" smtClean="0">
                          <a:solidFill>
                            <a:schemeClr val="tx1"/>
                          </a:solidFill>
                          <a:latin typeface="Times New Roman" panose="02020603050405020304" pitchFamily="18" charset="0"/>
                          <a:cs typeface="Times New Roman" panose="02020603050405020304" pitchFamily="18" charset="0"/>
                        </a:rPr>
                        <a:t>Recherche</a:t>
                      </a:r>
                      <a:r>
                        <a:rPr lang="fr-FR" sz="1800" baseline="0" dirty="0" smtClean="0">
                          <a:solidFill>
                            <a:schemeClr val="tx1"/>
                          </a:solidFill>
                          <a:latin typeface="Times New Roman" panose="02020603050405020304" pitchFamily="18" charset="0"/>
                          <a:cs typeface="Times New Roman" panose="02020603050405020304" pitchFamily="18" charset="0"/>
                        </a:rPr>
                        <a:t> avancée </a:t>
                      </a:r>
                      <a:endParaRPr lang="fr-FR" sz="1800" dirty="0">
                        <a:solidFill>
                          <a:schemeClr val="tx1"/>
                        </a:solidFill>
                        <a:latin typeface="Times New Roman" panose="02020603050405020304" pitchFamily="18" charset="0"/>
                        <a:cs typeface="Times New Roman" panose="02020603050405020304" pitchFamily="18" charset="0"/>
                      </a:endParaRPr>
                    </a:p>
                  </a:txBody>
                  <a:tcPr/>
                </a:tc>
              </a:tr>
              <a:tr h="542069">
                <a:tc>
                  <a:txBody>
                    <a:bodyPr/>
                    <a:lstStyle/>
                    <a:p>
                      <a:pPr algn="ctr"/>
                      <a:r>
                        <a:rPr lang="fr-FR" b="1" dirty="0" smtClean="0">
                          <a:latin typeface="Times New Roman" panose="02020603050405020304" pitchFamily="18" charset="0"/>
                          <a:cs typeface="Times New Roman" panose="02020603050405020304" pitchFamily="18" charset="0"/>
                        </a:rPr>
                        <a:t>Objectif</a:t>
                      </a:r>
                      <a:r>
                        <a:rPr lang="fr-FR" b="1" baseline="0" dirty="0" smtClean="0">
                          <a:latin typeface="Times New Roman" panose="02020603050405020304" pitchFamily="18" charset="0"/>
                          <a:cs typeface="Times New Roman" panose="02020603050405020304" pitchFamily="18" charset="0"/>
                        </a:rPr>
                        <a:t> </a:t>
                      </a:r>
                      <a:endParaRPr lang="fr-FR" b="1"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Obtenir</a:t>
                      </a:r>
                      <a:r>
                        <a:rPr lang="fr-FR" baseline="0" dirty="0" smtClean="0">
                          <a:latin typeface="Times New Roman" panose="02020603050405020304" pitchFamily="18" charset="0"/>
                          <a:cs typeface="Times New Roman" panose="02020603050405020304" pitchFamily="18" charset="0"/>
                        </a:rPr>
                        <a:t> une vue d’ensemble sur le sujet</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Trouver des informations précises et pertinentes</a:t>
                      </a:r>
                      <a:endParaRPr lang="fr-FR" dirty="0">
                        <a:latin typeface="Times New Roman" panose="02020603050405020304" pitchFamily="18" charset="0"/>
                        <a:cs typeface="Times New Roman" panose="02020603050405020304" pitchFamily="18" charset="0"/>
                      </a:endParaRPr>
                    </a:p>
                  </a:txBody>
                  <a:tcPr/>
                </a:tc>
              </a:tr>
              <a:tr h="542069">
                <a:tc>
                  <a:txBody>
                    <a:bodyPr/>
                    <a:lstStyle/>
                    <a:p>
                      <a:pPr algn="ctr"/>
                      <a:r>
                        <a:rPr lang="fr-FR" b="1" dirty="0" smtClean="0">
                          <a:latin typeface="Times New Roman" panose="02020603050405020304" pitchFamily="18" charset="0"/>
                          <a:cs typeface="Times New Roman" panose="02020603050405020304" pitchFamily="18" charset="0"/>
                        </a:rPr>
                        <a:t>Moteur de recherche</a:t>
                      </a:r>
                      <a:r>
                        <a:rPr lang="fr-FR" b="1" baseline="0" dirty="0" smtClean="0">
                          <a:latin typeface="Times New Roman" panose="02020603050405020304" pitchFamily="18" charset="0"/>
                          <a:cs typeface="Times New Roman" panose="02020603050405020304" pitchFamily="18" charset="0"/>
                        </a:rPr>
                        <a:t> </a:t>
                      </a:r>
                      <a:endParaRPr lang="fr-FR" b="1"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Google,</a:t>
                      </a:r>
                      <a:r>
                        <a:rPr lang="fr-FR" baseline="0" dirty="0" smtClean="0">
                          <a:latin typeface="Times New Roman" panose="02020603050405020304" pitchFamily="18" charset="0"/>
                          <a:cs typeface="Times New Roman" panose="02020603050405020304" pitchFamily="18" charset="0"/>
                        </a:rPr>
                        <a:t> Bing</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err="1" smtClean="0">
                          <a:latin typeface="Times New Roman" panose="02020603050405020304" pitchFamily="18" charset="0"/>
                          <a:cs typeface="Times New Roman" panose="02020603050405020304" pitchFamily="18" charset="0"/>
                        </a:rPr>
                        <a:t>PubMed</a:t>
                      </a:r>
                      <a:r>
                        <a:rPr lang="fr-FR" dirty="0" smtClean="0">
                          <a:latin typeface="Times New Roman" panose="02020603050405020304" pitchFamily="18" charset="0"/>
                          <a:cs typeface="Times New Roman" panose="02020603050405020304" pitchFamily="18" charset="0"/>
                        </a:rPr>
                        <a:t>, Web</a:t>
                      </a:r>
                      <a:r>
                        <a:rPr lang="fr-FR" baseline="0" dirty="0" smtClean="0">
                          <a:latin typeface="Times New Roman" panose="02020603050405020304" pitchFamily="18" charset="0"/>
                          <a:cs typeface="Times New Roman" panose="02020603050405020304" pitchFamily="18" charset="0"/>
                        </a:rPr>
                        <a:t> of science, </a:t>
                      </a:r>
                      <a:r>
                        <a:rPr lang="fr-FR" baseline="0" dirty="0" err="1" smtClean="0">
                          <a:latin typeface="Times New Roman" panose="02020603050405020304" pitchFamily="18" charset="0"/>
                          <a:cs typeface="Times New Roman" panose="02020603050405020304" pitchFamily="18" charset="0"/>
                        </a:rPr>
                        <a:t>Scopus</a:t>
                      </a:r>
                      <a:endParaRPr lang="fr-FR" dirty="0">
                        <a:latin typeface="Times New Roman" panose="02020603050405020304" pitchFamily="18" charset="0"/>
                        <a:cs typeface="Times New Roman" panose="02020603050405020304" pitchFamily="18" charset="0"/>
                      </a:endParaRPr>
                    </a:p>
                  </a:txBody>
                  <a:tcPr/>
                </a:tc>
              </a:tr>
              <a:tr h="314056">
                <a:tc>
                  <a:txBody>
                    <a:bodyPr/>
                    <a:lstStyle/>
                    <a:p>
                      <a:pPr algn="ctr"/>
                      <a:r>
                        <a:rPr lang="fr-FR" b="1" dirty="0" smtClean="0">
                          <a:latin typeface="Times New Roman" panose="02020603050405020304" pitchFamily="18" charset="0"/>
                          <a:cs typeface="Times New Roman" panose="02020603050405020304" pitchFamily="18" charset="0"/>
                        </a:rPr>
                        <a:t>Bases de données</a:t>
                      </a:r>
                      <a:r>
                        <a:rPr lang="fr-FR" b="1" baseline="0" dirty="0" smtClean="0">
                          <a:latin typeface="Times New Roman" panose="02020603050405020304" pitchFamily="18" charset="0"/>
                          <a:cs typeface="Times New Roman" panose="02020603050405020304" pitchFamily="18" charset="0"/>
                        </a:rPr>
                        <a:t> </a:t>
                      </a:r>
                      <a:endParaRPr lang="fr-FR" b="1"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Google</a:t>
                      </a:r>
                      <a:r>
                        <a:rPr lang="fr-FR" baseline="0" dirty="0" smtClean="0">
                          <a:latin typeface="Times New Roman" panose="02020603050405020304" pitchFamily="18" charset="0"/>
                          <a:cs typeface="Times New Roman" panose="02020603050405020304" pitchFamily="18" charset="0"/>
                        </a:rPr>
                        <a:t> </a:t>
                      </a:r>
                      <a:r>
                        <a:rPr lang="fr-FR" baseline="0" dirty="0" err="1" smtClean="0">
                          <a:latin typeface="Times New Roman" panose="02020603050405020304" pitchFamily="18" charset="0"/>
                          <a:cs typeface="Times New Roman" panose="02020603050405020304" pitchFamily="18" charset="0"/>
                        </a:rPr>
                        <a:t>scholar</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Cairn, Persée </a:t>
                      </a:r>
                      <a:endParaRPr lang="fr-FR" dirty="0">
                        <a:latin typeface="Times New Roman" panose="02020603050405020304" pitchFamily="18" charset="0"/>
                        <a:cs typeface="Times New Roman" panose="02020603050405020304" pitchFamily="18" charset="0"/>
                      </a:endParaRPr>
                    </a:p>
                  </a:txBody>
                  <a:tcPr/>
                </a:tc>
              </a:tr>
              <a:tr h="542069">
                <a:tc>
                  <a:txBody>
                    <a:bodyPr/>
                    <a:lstStyle/>
                    <a:p>
                      <a:pPr algn="ctr"/>
                      <a:r>
                        <a:rPr lang="fr-FR" b="1" dirty="0" smtClean="0">
                          <a:latin typeface="Times New Roman" panose="02020603050405020304" pitchFamily="18" charset="0"/>
                          <a:cs typeface="Times New Roman" panose="02020603050405020304" pitchFamily="18" charset="0"/>
                        </a:rPr>
                        <a:t>Filtres </a:t>
                      </a:r>
                      <a:endParaRPr lang="fr-FR" b="1"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Limités (par langue, date) </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Avancés par type de documents, auteur ..)</a:t>
                      </a:r>
                      <a:endParaRPr lang="fr-FR" dirty="0">
                        <a:latin typeface="Times New Roman" panose="02020603050405020304" pitchFamily="18" charset="0"/>
                        <a:cs typeface="Times New Roman" panose="02020603050405020304" pitchFamily="18" charset="0"/>
                      </a:endParaRPr>
                    </a:p>
                  </a:txBody>
                  <a:tcPr/>
                </a:tc>
              </a:tr>
              <a:tr h="314056">
                <a:tc>
                  <a:txBody>
                    <a:bodyPr/>
                    <a:lstStyle/>
                    <a:p>
                      <a:pPr algn="ctr"/>
                      <a:r>
                        <a:rPr lang="fr-FR" b="1" dirty="0" smtClean="0">
                          <a:latin typeface="Times New Roman" panose="02020603050405020304" pitchFamily="18" charset="0"/>
                          <a:cs typeface="Times New Roman" panose="02020603050405020304" pitchFamily="18" charset="0"/>
                        </a:rPr>
                        <a:t>Opérateurs Booléens </a:t>
                      </a:r>
                      <a:endParaRPr lang="fr-FR" b="1"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Non disponibles</a:t>
                      </a:r>
                      <a:r>
                        <a:rPr lang="fr-FR" baseline="0" dirty="0" smtClean="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Disponibles (And,</a:t>
                      </a:r>
                      <a:r>
                        <a:rPr lang="fr-FR" baseline="0" dirty="0" smtClean="0">
                          <a:latin typeface="Times New Roman" panose="02020603050405020304" pitchFamily="18" charset="0"/>
                          <a:cs typeface="Times New Roman" panose="02020603050405020304" pitchFamily="18" charset="0"/>
                        </a:rPr>
                        <a:t> Or, Not)</a:t>
                      </a:r>
                      <a:endParaRPr lang="fr-FR" dirty="0">
                        <a:latin typeface="Times New Roman" panose="02020603050405020304" pitchFamily="18" charset="0"/>
                        <a:cs typeface="Times New Roman" panose="02020603050405020304" pitchFamily="18" charset="0"/>
                      </a:endParaRPr>
                    </a:p>
                  </a:txBody>
                  <a:tcPr/>
                </a:tc>
              </a:tr>
              <a:tr h="542069">
                <a:tc>
                  <a:txBody>
                    <a:bodyPr/>
                    <a:lstStyle/>
                    <a:p>
                      <a:pPr algn="ctr"/>
                      <a:r>
                        <a:rPr lang="fr-FR" b="1" dirty="0" smtClean="0">
                          <a:latin typeface="Times New Roman" panose="02020603050405020304" pitchFamily="18" charset="0"/>
                          <a:cs typeface="Times New Roman" panose="02020603050405020304" pitchFamily="18" charset="0"/>
                        </a:rPr>
                        <a:t>Fonctionnalité de recherche </a:t>
                      </a:r>
                      <a:endParaRPr lang="fr-FR" b="1"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Limitées </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Avancées (recherche par mots clés)</a:t>
                      </a:r>
                      <a:endParaRPr lang="fr-FR" dirty="0">
                        <a:latin typeface="Times New Roman" panose="02020603050405020304" pitchFamily="18" charset="0"/>
                        <a:cs typeface="Times New Roman" panose="02020603050405020304" pitchFamily="18" charset="0"/>
                      </a:endParaRPr>
                    </a:p>
                  </a:txBody>
                  <a:tcPr/>
                </a:tc>
              </a:tr>
              <a:tr h="314056">
                <a:tc>
                  <a:txBody>
                    <a:bodyPr/>
                    <a:lstStyle/>
                    <a:p>
                      <a:pPr algn="ctr"/>
                      <a:r>
                        <a:rPr lang="fr-FR" b="1" dirty="0" smtClean="0">
                          <a:latin typeface="Times New Roman" panose="02020603050405020304" pitchFamily="18" charset="0"/>
                          <a:cs typeface="Times New Roman" panose="02020603050405020304" pitchFamily="18" charset="0"/>
                        </a:rPr>
                        <a:t>Complexité</a:t>
                      </a:r>
                      <a:r>
                        <a:rPr lang="fr-FR" b="1" baseline="0" dirty="0" smtClean="0">
                          <a:latin typeface="Times New Roman" panose="02020603050405020304" pitchFamily="18" charset="0"/>
                          <a:cs typeface="Times New Roman" panose="02020603050405020304" pitchFamily="18" charset="0"/>
                        </a:rPr>
                        <a:t> </a:t>
                      </a:r>
                      <a:endParaRPr lang="fr-FR" b="1"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Rapide et facile</a:t>
                      </a:r>
                      <a:r>
                        <a:rPr lang="fr-FR" baseline="0" dirty="0" smtClean="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Plus lente et complexe </a:t>
                      </a:r>
                      <a:endParaRPr lang="fr-FR" dirty="0">
                        <a:latin typeface="Times New Roman" panose="02020603050405020304" pitchFamily="18" charset="0"/>
                        <a:cs typeface="Times New Roman" panose="02020603050405020304" pitchFamily="18" charset="0"/>
                      </a:endParaRPr>
                    </a:p>
                  </a:txBody>
                  <a:tcPr/>
                </a:tc>
              </a:tr>
              <a:tr h="542069">
                <a:tc>
                  <a:txBody>
                    <a:bodyPr/>
                    <a:lstStyle/>
                    <a:p>
                      <a:pPr algn="ctr"/>
                      <a:r>
                        <a:rPr lang="fr-FR" b="1" dirty="0" smtClean="0">
                          <a:latin typeface="Times New Roman" panose="02020603050405020304" pitchFamily="18" charset="0"/>
                          <a:cs typeface="Times New Roman" panose="02020603050405020304" pitchFamily="18" charset="0"/>
                        </a:rPr>
                        <a:t>Connaissances requis</a:t>
                      </a:r>
                      <a:r>
                        <a:rPr lang="fr-FR" b="1" baseline="0" dirty="0" smtClean="0">
                          <a:latin typeface="Times New Roman" panose="02020603050405020304" pitchFamily="18" charset="0"/>
                          <a:cs typeface="Times New Roman" panose="02020603050405020304" pitchFamily="18" charset="0"/>
                        </a:rPr>
                        <a:t> </a:t>
                      </a:r>
                      <a:endParaRPr lang="fr-FR" b="1"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Aucune </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Connaissances en recherche documentaire </a:t>
                      </a:r>
                      <a:endParaRPr lang="fr-FR" dirty="0">
                        <a:latin typeface="Times New Roman" panose="02020603050405020304" pitchFamily="18" charset="0"/>
                        <a:cs typeface="Times New Roman" panose="02020603050405020304" pitchFamily="18" charset="0"/>
                      </a:endParaRPr>
                    </a:p>
                  </a:txBody>
                  <a:tcPr/>
                </a:tc>
              </a:tr>
              <a:tr h="139779">
                <a:tc>
                  <a:txBody>
                    <a:bodyPr/>
                    <a:lstStyle/>
                    <a:p>
                      <a:pPr algn="ctr"/>
                      <a:r>
                        <a:rPr lang="fr-FR" b="1" dirty="0" smtClean="0">
                          <a:latin typeface="Times New Roman" panose="02020603050405020304" pitchFamily="18" charset="0"/>
                          <a:cs typeface="Times New Roman" panose="02020603050405020304" pitchFamily="18" charset="0"/>
                        </a:rPr>
                        <a:t>Coût</a:t>
                      </a:r>
                      <a:r>
                        <a:rPr lang="fr-FR" b="1" baseline="0" dirty="0" smtClean="0">
                          <a:latin typeface="Times New Roman" panose="02020603050405020304" pitchFamily="18" charset="0"/>
                          <a:cs typeface="Times New Roman" panose="02020603050405020304" pitchFamily="18" charset="0"/>
                        </a:rPr>
                        <a:t> </a:t>
                      </a:r>
                      <a:endParaRPr lang="fr-FR" b="1"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  Gratuit </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Payant</a:t>
                      </a:r>
                      <a:r>
                        <a:rPr lang="fr-FR" baseline="0" dirty="0" smtClean="0">
                          <a:latin typeface="Times New Roman" panose="02020603050405020304" pitchFamily="18" charset="0"/>
                          <a:cs typeface="Times New Roman" panose="02020603050405020304" pitchFamily="18" charset="0"/>
                        </a:rPr>
                        <a:t> pour certains outils </a:t>
                      </a:r>
                      <a:endParaRPr lang="fr-FR"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162853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Pour conclure, </a:t>
            </a:r>
            <a:endParaRPr lang="fr-FR" b="1" dirty="0"/>
          </a:p>
        </p:txBody>
      </p:sp>
      <p:sp>
        <p:nvSpPr>
          <p:cNvPr id="3" name="Espace réservé du contenu 2"/>
          <p:cNvSpPr>
            <a:spLocks noGrp="1"/>
          </p:cNvSpPr>
          <p:nvPr>
            <p:ph idx="1"/>
          </p:nvPr>
        </p:nvSpPr>
        <p:spPr/>
        <p:txBody>
          <a:bodyPr>
            <a:normAutofit/>
          </a:bodyPr>
          <a:lstStyle/>
          <a:p>
            <a:r>
              <a:rPr lang="fr-FR" sz="2000" u="sng" dirty="0">
                <a:solidFill>
                  <a:schemeClr val="tx1"/>
                </a:solidFill>
                <a:latin typeface="Times New Roman" panose="02020603050405020304" pitchFamily="18" charset="0"/>
                <a:cs typeface="Times New Roman" panose="02020603050405020304" pitchFamily="18" charset="0"/>
              </a:rPr>
              <a:t>À retenir :</a:t>
            </a:r>
          </a:p>
          <a:p>
            <a:pPr>
              <a:buFont typeface="Arial" panose="020B0604020202020204" pitchFamily="34" charset="0"/>
              <a:buChar char="•"/>
            </a:pPr>
            <a:r>
              <a:rPr lang="fr-FR" sz="2000" dirty="0">
                <a:solidFill>
                  <a:schemeClr val="tx1"/>
                </a:solidFill>
                <a:latin typeface="Times New Roman" panose="02020603050405020304" pitchFamily="18" charset="0"/>
                <a:cs typeface="Times New Roman" panose="02020603050405020304" pitchFamily="18" charset="0"/>
              </a:rPr>
              <a:t>Google n’est pas interdit, mais </a:t>
            </a:r>
            <a:r>
              <a:rPr lang="fr-FR" sz="2000" b="1" dirty="0">
                <a:solidFill>
                  <a:schemeClr val="tx1"/>
                </a:solidFill>
                <a:latin typeface="Times New Roman" panose="02020603050405020304" pitchFamily="18" charset="0"/>
                <a:cs typeface="Times New Roman" panose="02020603050405020304" pitchFamily="18" charset="0"/>
              </a:rPr>
              <a:t>insuffisant</a:t>
            </a:r>
            <a:endParaRPr lang="fr-FR" sz="20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fr-FR" sz="2000" dirty="0">
                <a:solidFill>
                  <a:schemeClr val="tx1"/>
                </a:solidFill>
                <a:latin typeface="Times New Roman" panose="02020603050405020304" pitchFamily="18" charset="0"/>
                <a:cs typeface="Times New Roman" panose="02020603050405020304" pitchFamily="18" charset="0"/>
              </a:rPr>
              <a:t>Une bonne recherche commence par </a:t>
            </a:r>
            <a:r>
              <a:rPr lang="fr-FR" sz="2000" b="1" dirty="0">
                <a:solidFill>
                  <a:schemeClr val="tx1"/>
                </a:solidFill>
                <a:latin typeface="Times New Roman" panose="02020603050405020304" pitchFamily="18" charset="0"/>
                <a:cs typeface="Times New Roman" panose="02020603050405020304" pitchFamily="18" charset="0"/>
              </a:rPr>
              <a:t>de bons mots-clés</a:t>
            </a:r>
            <a:endParaRPr lang="fr-FR" sz="20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fr-FR" sz="2000" dirty="0">
                <a:solidFill>
                  <a:schemeClr val="tx1"/>
                </a:solidFill>
                <a:latin typeface="Times New Roman" panose="02020603050405020304" pitchFamily="18" charset="0"/>
                <a:cs typeface="Times New Roman" panose="02020603050405020304" pitchFamily="18" charset="0"/>
              </a:rPr>
              <a:t>La recherche avancée est </a:t>
            </a:r>
            <a:r>
              <a:rPr lang="fr-FR" sz="2000" b="1" dirty="0">
                <a:solidFill>
                  <a:schemeClr val="tx1"/>
                </a:solidFill>
                <a:latin typeface="Times New Roman" panose="02020603050405020304" pitchFamily="18" charset="0"/>
                <a:cs typeface="Times New Roman" panose="02020603050405020304" pitchFamily="18" charset="0"/>
              </a:rPr>
              <a:t>indispensable à l’université</a:t>
            </a:r>
            <a:endParaRPr lang="fr-FR" sz="20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fr-FR" sz="2000" dirty="0">
                <a:solidFill>
                  <a:schemeClr val="tx1"/>
                </a:solidFill>
                <a:latin typeface="Times New Roman" panose="02020603050405020304" pitchFamily="18" charset="0"/>
                <a:cs typeface="Times New Roman" panose="02020603050405020304" pitchFamily="18" charset="0"/>
              </a:rPr>
              <a:t>La qualité du travail dépend de la qualité des sources</a:t>
            </a:r>
          </a:p>
          <a:p>
            <a:endParaRPr lang="fr-FR" sz="2000" dirty="0" smtClean="0">
              <a:solidFill>
                <a:schemeClr val="tx1"/>
              </a:solidFill>
              <a:latin typeface="Times New Roman" panose="02020603050405020304" pitchFamily="18" charset="0"/>
              <a:cs typeface="Times New Roman" panose="02020603050405020304" pitchFamily="18" charset="0"/>
            </a:endParaRPr>
          </a:p>
          <a:p>
            <a:pPr marL="0" indent="0" algn="ctr">
              <a:buNone/>
            </a:pPr>
            <a:r>
              <a:rPr lang="fr-FR" sz="2000" b="1" dirty="0">
                <a:solidFill>
                  <a:srgbClr val="C00000"/>
                </a:solidFill>
                <a:latin typeface="Times New Roman" panose="02020603050405020304" pitchFamily="18" charset="0"/>
                <a:cs typeface="Times New Roman" panose="02020603050405020304" pitchFamily="18" charset="0"/>
              </a:rPr>
              <a:t>« Chercher moins, mais chercher mieux »</a:t>
            </a:r>
          </a:p>
        </p:txBody>
      </p:sp>
    </p:spTree>
    <p:extLst>
      <p:ext uri="{BB962C8B-B14F-4D97-AF65-F5344CB8AC3E}">
        <p14:creationId xmlns:p14="http://schemas.microsoft.com/office/powerpoint/2010/main" val="1673844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170346" y="2603500"/>
            <a:ext cx="7613734" cy="3416300"/>
          </a:xfrm>
          <a:prstGeom prst="rect">
            <a:avLst/>
          </a:prstGeom>
        </p:spPr>
      </p:pic>
    </p:spTree>
    <p:extLst>
      <p:ext uri="{BB962C8B-B14F-4D97-AF65-F5344CB8AC3E}">
        <p14:creationId xmlns:p14="http://schemas.microsoft.com/office/powerpoint/2010/main" val="342762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4" y="973668"/>
            <a:ext cx="8761413" cy="706964"/>
          </a:xfrm>
        </p:spPr>
        <p:txBody>
          <a:bodyPr/>
          <a:lstStyle/>
          <a:p>
            <a:r>
              <a:rPr lang="fr-FR" b="1" dirty="0" smtClean="0">
                <a:solidFill>
                  <a:schemeClr val="bg1"/>
                </a:solidFill>
              </a:rPr>
              <a:t>Introduction</a:t>
            </a:r>
            <a:endParaRPr lang="fr-FR" b="1" dirty="0">
              <a:solidFill>
                <a:schemeClr val="bg1"/>
              </a:solidFill>
            </a:endParaRPr>
          </a:p>
        </p:txBody>
      </p:sp>
      <p:sp>
        <p:nvSpPr>
          <p:cNvPr id="3" name="Espace réservé du contenu 2"/>
          <p:cNvSpPr>
            <a:spLocks noGrp="1"/>
          </p:cNvSpPr>
          <p:nvPr>
            <p:ph idx="1"/>
          </p:nvPr>
        </p:nvSpPr>
        <p:spPr>
          <a:xfrm>
            <a:off x="1154954" y="2603499"/>
            <a:ext cx="9634966" cy="3601357"/>
          </a:xfrm>
        </p:spPr>
        <p:txBody>
          <a:bodyPr/>
          <a:lstStyle/>
          <a:p>
            <a:pPr algn="just"/>
            <a:r>
              <a:rPr lang="fr-FR" dirty="0" smtClean="0">
                <a:solidFill>
                  <a:schemeClr val="tx1"/>
                </a:solidFill>
                <a:latin typeface="Times New Roman" panose="02020603050405020304" pitchFamily="18" charset="0"/>
                <a:cs typeface="Times New Roman" panose="02020603050405020304" pitchFamily="18" charset="0"/>
              </a:rPr>
              <a:t>La recherche documentaire qu’elle soit </a:t>
            </a:r>
            <a:r>
              <a:rPr lang="fr-FR" b="1" dirty="0" smtClean="0">
                <a:solidFill>
                  <a:schemeClr val="tx1"/>
                </a:solidFill>
                <a:latin typeface="Times New Roman" panose="02020603050405020304" pitchFamily="18" charset="0"/>
                <a:cs typeface="Times New Roman" panose="02020603050405020304" pitchFamily="18" charset="0"/>
              </a:rPr>
              <a:t>simple</a:t>
            </a:r>
            <a:r>
              <a:rPr lang="fr-FR" dirty="0" smtClean="0">
                <a:solidFill>
                  <a:schemeClr val="tx1"/>
                </a:solidFill>
                <a:latin typeface="Times New Roman" panose="02020603050405020304" pitchFamily="18" charset="0"/>
                <a:cs typeface="Times New Roman" panose="02020603050405020304" pitchFamily="18" charset="0"/>
              </a:rPr>
              <a:t> ou </a:t>
            </a:r>
            <a:r>
              <a:rPr lang="fr-FR" b="1" dirty="0" smtClean="0">
                <a:solidFill>
                  <a:schemeClr val="tx1"/>
                </a:solidFill>
                <a:latin typeface="Times New Roman" panose="02020603050405020304" pitchFamily="18" charset="0"/>
                <a:cs typeface="Times New Roman" panose="02020603050405020304" pitchFamily="18" charset="0"/>
              </a:rPr>
              <a:t>avancée</a:t>
            </a:r>
            <a:r>
              <a:rPr lang="fr-FR" dirty="0" smtClean="0">
                <a:solidFill>
                  <a:schemeClr val="tx1"/>
                </a:solidFill>
                <a:latin typeface="Times New Roman" panose="02020603050405020304" pitchFamily="18" charset="0"/>
                <a:cs typeface="Times New Roman" panose="02020603050405020304" pitchFamily="18" charset="0"/>
              </a:rPr>
              <a:t> constitue une étape essentielle dans l’</a:t>
            </a:r>
            <a:r>
              <a:rPr lang="fr-FR" dirty="0" err="1" smtClean="0">
                <a:solidFill>
                  <a:schemeClr val="tx1"/>
                </a:solidFill>
                <a:latin typeface="Times New Roman" panose="02020603050405020304" pitchFamily="18" charset="0"/>
                <a:cs typeface="Times New Roman" panose="02020603050405020304" pitchFamily="18" charset="0"/>
              </a:rPr>
              <a:t>accés</a:t>
            </a:r>
            <a:r>
              <a:rPr lang="fr-FR" dirty="0" smtClean="0">
                <a:solidFill>
                  <a:schemeClr val="tx1"/>
                </a:solidFill>
                <a:latin typeface="Times New Roman" panose="02020603050405020304" pitchFamily="18" charset="0"/>
                <a:cs typeface="Times New Roman" panose="02020603050405020304" pitchFamily="18" charset="0"/>
              </a:rPr>
              <a:t> à des informations pertinentes et fiables. </a:t>
            </a:r>
          </a:p>
          <a:p>
            <a:pPr algn="just"/>
            <a:r>
              <a:rPr lang="fr-FR" dirty="0" smtClean="0">
                <a:solidFill>
                  <a:schemeClr val="tx1"/>
                </a:solidFill>
                <a:latin typeface="Times New Roman" panose="02020603050405020304" pitchFamily="18" charset="0"/>
                <a:cs typeface="Times New Roman" panose="02020603050405020304" pitchFamily="18" charset="0"/>
              </a:rPr>
              <a:t>Cependant, face à la quantité massive des données disponibles en ligne ou dans es bases de données, il est indispensable de maitriser des techniques adaptées à chaque situation. </a:t>
            </a:r>
          </a:p>
          <a:p>
            <a:pPr algn="just"/>
            <a:r>
              <a:rPr lang="fr-FR" dirty="0" smtClean="0">
                <a:solidFill>
                  <a:schemeClr val="tx1"/>
                </a:solidFill>
                <a:latin typeface="Times New Roman" panose="02020603050405020304" pitchFamily="18" charset="0"/>
                <a:cs typeface="Times New Roman" panose="02020603050405020304" pitchFamily="18" charset="0"/>
              </a:rPr>
              <a:t>Savoir choisir entre une recherche simple, rapide et directe, une recherche avancée, plus précise et ciblée est une compétence clé pour optimiser le temps et l’</a:t>
            </a:r>
            <a:r>
              <a:rPr lang="fr-FR" dirty="0">
                <a:solidFill>
                  <a:schemeClr val="tx1"/>
                </a:solidFill>
                <a:latin typeface="Times New Roman" panose="02020603050405020304" pitchFamily="18" charset="0"/>
                <a:cs typeface="Times New Roman" panose="02020603050405020304" pitchFamily="18" charset="0"/>
              </a:rPr>
              <a:t>e</a:t>
            </a:r>
            <a:r>
              <a:rPr lang="fr-FR" dirty="0" smtClean="0">
                <a:solidFill>
                  <a:schemeClr val="tx1"/>
                </a:solidFill>
                <a:latin typeface="Times New Roman" panose="02020603050405020304" pitchFamily="18" charset="0"/>
                <a:cs typeface="Times New Roman" panose="02020603050405020304" pitchFamily="18" charset="0"/>
              </a:rPr>
              <a:t>fficacité dans la recherche documentaire. </a:t>
            </a:r>
          </a:p>
          <a:p>
            <a:pPr algn="just"/>
            <a:r>
              <a:rPr lang="fr-FR" dirty="0" smtClean="0">
                <a:solidFill>
                  <a:schemeClr val="tx1"/>
                </a:solidFill>
                <a:latin typeface="Times New Roman" panose="02020603050405020304" pitchFamily="18" charset="0"/>
                <a:cs typeface="Times New Roman" panose="02020603050405020304" pitchFamily="18" charset="0"/>
              </a:rPr>
              <a:t>Ce cours vise à présenter les distinctions entre ces deux types de recherche et à en détailler les méthodologies. </a:t>
            </a:r>
            <a:endParaRPr lang="fr-FR" dirty="0">
              <a:solidFill>
                <a:schemeClr val="tx1"/>
              </a:solidFill>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51725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49086" y="2403565"/>
            <a:ext cx="10162903" cy="4193177"/>
          </a:xfrm>
        </p:spPr>
        <p:txBody>
          <a:bodyPr>
            <a:normAutofit lnSpcReduction="10000"/>
          </a:bodyPr>
          <a:lstStyle/>
          <a:p>
            <a:r>
              <a:rPr lang="fr-FR" sz="2400" dirty="0" smtClean="0">
                <a:solidFill>
                  <a:srgbClr val="C00000"/>
                </a:solidFill>
                <a:latin typeface="Times New Roman" panose="02020603050405020304" pitchFamily="18" charset="0"/>
                <a:cs typeface="Times New Roman" panose="02020603050405020304" pitchFamily="18" charset="0"/>
              </a:rPr>
              <a:t>1-La recherche documentaire simple : </a:t>
            </a:r>
            <a:endParaRPr lang="fr-FR" sz="2400" dirty="0">
              <a:solidFill>
                <a:srgbClr val="C00000"/>
              </a:solidFill>
              <a:latin typeface="Times New Roman" panose="02020603050405020304" pitchFamily="18" charset="0"/>
              <a:cs typeface="Times New Roman" panose="02020603050405020304" pitchFamily="18" charset="0"/>
            </a:endParaRPr>
          </a:p>
          <a:p>
            <a:pPr marL="0" indent="0">
              <a:buNone/>
            </a:pPr>
            <a:r>
              <a:rPr lang="fr-FR" sz="2000" dirty="0" smtClean="0">
                <a:solidFill>
                  <a:schemeClr val="tx1"/>
                </a:solidFill>
                <a:latin typeface="Times New Roman" panose="02020603050405020304" pitchFamily="18" charset="0"/>
                <a:cs typeface="Times New Roman" panose="02020603050405020304" pitchFamily="18" charset="0"/>
              </a:rPr>
              <a:t>Une approche accessible qui s’appuie sur </a:t>
            </a:r>
            <a:r>
              <a:rPr lang="fr-FR" sz="2000" b="1" dirty="0" smtClean="0">
                <a:solidFill>
                  <a:schemeClr val="tx1"/>
                </a:solidFill>
                <a:latin typeface="Times New Roman" panose="02020603050405020304" pitchFamily="18" charset="0"/>
                <a:cs typeface="Times New Roman" panose="02020603050405020304" pitchFamily="18" charset="0"/>
              </a:rPr>
              <a:t>des mots généraux idéales </a:t>
            </a:r>
            <a:r>
              <a:rPr lang="fr-FR" sz="2000" dirty="0" smtClean="0">
                <a:solidFill>
                  <a:schemeClr val="tx1"/>
                </a:solidFill>
                <a:latin typeface="Times New Roman" panose="02020603050405020304" pitchFamily="18" charset="0"/>
                <a:cs typeface="Times New Roman" panose="02020603050405020304" pitchFamily="18" charset="0"/>
              </a:rPr>
              <a:t>pour obtenir les résultats rapides ou explorer un sujet de manière globale. </a:t>
            </a:r>
          </a:p>
          <a:p>
            <a:pPr marL="0" indent="0">
              <a:buNone/>
            </a:pPr>
            <a:endParaRPr lang="fr-FR" sz="8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fr-FR" sz="2400" dirty="0" smtClean="0">
                <a:solidFill>
                  <a:srgbClr val="C00000"/>
                </a:solidFill>
                <a:latin typeface="Times New Roman" panose="02020603050405020304" pitchFamily="18" charset="0"/>
                <a:cs typeface="Times New Roman" panose="02020603050405020304" pitchFamily="18" charset="0"/>
              </a:rPr>
              <a:t>2- La recherche documentaire avancée : </a:t>
            </a:r>
          </a:p>
          <a:p>
            <a:pPr marL="0" indent="0">
              <a:buNone/>
            </a:pPr>
            <a:r>
              <a:rPr lang="fr-FR" sz="2000" dirty="0" smtClean="0">
                <a:solidFill>
                  <a:schemeClr val="tx1"/>
                </a:solidFill>
                <a:latin typeface="Times New Roman" panose="02020603050405020304" pitchFamily="18" charset="0"/>
                <a:cs typeface="Times New Roman" panose="02020603050405020304" pitchFamily="18" charset="0"/>
              </a:rPr>
              <a:t>Qui permet </a:t>
            </a:r>
            <a:r>
              <a:rPr lang="fr-FR" sz="2000" b="1" dirty="0" smtClean="0">
                <a:solidFill>
                  <a:schemeClr val="tx1"/>
                </a:solidFill>
                <a:latin typeface="Times New Roman" panose="02020603050405020304" pitchFamily="18" charset="0"/>
                <a:cs typeface="Times New Roman" panose="02020603050405020304" pitchFamily="18" charset="0"/>
              </a:rPr>
              <a:t>d’affiner les résultats </a:t>
            </a:r>
            <a:r>
              <a:rPr lang="fr-FR" sz="2000" dirty="0" smtClean="0">
                <a:solidFill>
                  <a:schemeClr val="tx1"/>
                </a:solidFill>
                <a:latin typeface="Times New Roman" panose="02020603050405020304" pitchFamily="18" charset="0"/>
                <a:cs typeface="Times New Roman" panose="02020603050405020304" pitchFamily="18" charset="0"/>
              </a:rPr>
              <a:t>grâce à des outils spécifiques. Nous examinerons les </a:t>
            </a:r>
            <a:r>
              <a:rPr lang="fr-FR" sz="2000" i="1" dirty="0" smtClean="0">
                <a:solidFill>
                  <a:schemeClr val="tx1"/>
                </a:solidFill>
                <a:latin typeface="Times New Roman" panose="02020603050405020304" pitchFamily="18" charset="0"/>
                <a:cs typeface="Times New Roman" panose="02020603050405020304" pitchFamily="18" charset="0"/>
              </a:rPr>
              <a:t>caractéristique</a:t>
            </a:r>
            <a:r>
              <a:rPr lang="fr-FR" sz="2000" dirty="0" smtClean="0">
                <a:solidFill>
                  <a:schemeClr val="tx1"/>
                </a:solidFill>
                <a:latin typeface="Times New Roman" panose="02020603050405020304" pitchFamily="18" charset="0"/>
                <a:cs typeface="Times New Roman" panose="02020603050405020304" pitchFamily="18" charset="0"/>
              </a:rPr>
              <a:t>s ainsi que les </a:t>
            </a:r>
            <a:r>
              <a:rPr lang="fr-FR" sz="2000" i="1" dirty="0" smtClean="0">
                <a:solidFill>
                  <a:schemeClr val="tx1"/>
                </a:solidFill>
                <a:latin typeface="Times New Roman" panose="02020603050405020304" pitchFamily="18" charset="0"/>
                <a:cs typeface="Times New Roman" panose="02020603050405020304" pitchFamily="18" charset="0"/>
              </a:rPr>
              <a:t>nombreux avantages</a:t>
            </a:r>
            <a:r>
              <a:rPr lang="fr-FR" sz="2000" dirty="0" smtClean="0">
                <a:solidFill>
                  <a:schemeClr val="tx1"/>
                </a:solidFill>
                <a:latin typeface="Times New Roman" panose="02020603050405020304" pitchFamily="18" charset="0"/>
                <a:cs typeface="Times New Roman" panose="02020603050405020304" pitchFamily="18" charset="0"/>
              </a:rPr>
              <a:t>, notamment la réduction du bruit documentaire et l’obtention des résultats hautement pertinent. </a:t>
            </a:r>
          </a:p>
          <a:p>
            <a:pPr marL="0" indent="0">
              <a:buNone/>
            </a:pPr>
            <a:r>
              <a:rPr lang="fr-FR" sz="2000" dirty="0" smtClean="0">
                <a:solidFill>
                  <a:schemeClr val="tx1"/>
                </a:solidFill>
                <a:latin typeface="Times New Roman" panose="02020603050405020304" pitchFamily="18" charset="0"/>
                <a:cs typeface="Times New Roman" panose="02020603050405020304" pitchFamily="18" charset="0"/>
              </a:rPr>
              <a:t>Un aspect central de la Recherche Avancée est l’utilisation </a:t>
            </a:r>
            <a:r>
              <a:rPr lang="fr-FR" sz="2000" b="1" dirty="0" smtClean="0">
                <a:solidFill>
                  <a:schemeClr val="tx1"/>
                </a:solidFill>
                <a:latin typeface="Times New Roman" panose="02020603050405020304" pitchFamily="18" charset="0"/>
                <a:cs typeface="Times New Roman" panose="02020603050405020304" pitchFamily="18" charset="0"/>
              </a:rPr>
              <a:t>des opérateurs Booléens</a:t>
            </a:r>
            <a:r>
              <a:rPr lang="fr-FR" sz="2000" dirty="0" smtClean="0">
                <a:solidFill>
                  <a:schemeClr val="tx1"/>
                </a:solidFill>
                <a:latin typeface="Times New Roman" panose="02020603050405020304" pitchFamily="18" charset="0"/>
                <a:cs typeface="Times New Roman" panose="02020603050405020304" pitchFamily="18" charset="0"/>
              </a:rPr>
              <a:t>, des outils puissants pour </a:t>
            </a:r>
            <a:r>
              <a:rPr lang="fr-FR" sz="2000" i="1" dirty="0" smtClean="0">
                <a:solidFill>
                  <a:schemeClr val="tx1"/>
                </a:solidFill>
                <a:latin typeface="Times New Roman" panose="02020603050405020304" pitchFamily="18" charset="0"/>
                <a:cs typeface="Times New Roman" panose="02020603050405020304" pitchFamily="18" charset="0"/>
              </a:rPr>
              <a:t>combiner</a:t>
            </a:r>
            <a:r>
              <a:rPr lang="fr-FR" sz="2000" dirty="0" smtClean="0">
                <a:solidFill>
                  <a:schemeClr val="tx1"/>
                </a:solidFill>
                <a:latin typeface="Times New Roman" panose="02020603050405020304" pitchFamily="18" charset="0"/>
                <a:cs typeface="Times New Roman" panose="02020603050405020304" pitchFamily="18" charset="0"/>
              </a:rPr>
              <a:t>, </a:t>
            </a:r>
            <a:r>
              <a:rPr lang="fr-FR" sz="2000" i="1" dirty="0" smtClean="0">
                <a:solidFill>
                  <a:schemeClr val="tx1"/>
                </a:solidFill>
                <a:latin typeface="Times New Roman" panose="02020603050405020304" pitchFamily="18" charset="0"/>
                <a:cs typeface="Times New Roman" panose="02020603050405020304" pitchFamily="18" charset="0"/>
              </a:rPr>
              <a:t>exclure </a:t>
            </a:r>
            <a:r>
              <a:rPr lang="fr-FR" sz="2000" dirty="0" smtClean="0">
                <a:solidFill>
                  <a:schemeClr val="tx1"/>
                </a:solidFill>
                <a:latin typeface="Times New Roman" panose="02020603050405020304" pitchFamily="18" charset="0"/>
                <a:cs typeface="Times New Roman" panose="02020603050405020304" pitchFamily="18" charset="0"/>
              </a:rPr>
              <a:t>ou </a:t>
            </a:r>
            <a:r>
              <a:rPr lang="fr-FR" sz="2000" i="1" dirty="0" smtClean="0">
                <a:solidFill>
                  <a:schemeClr val="tx1"/>
                </a:solidFill>
                <a:latin typeface="Times New Roman" panose="02020603050405020304" pitchFamily="18" charset="0"/>
                <a:cs typeface="Times New Roman" panose="02020603050405020304" pitchFamily="18" charset="0"/>
              </a:rPr>
              <a:t>hiérarchiser les termes de recherche.  </a:t>
            </a:r>
          </a:p>
          <a:p>
            <a:pPr marL="0" indent="0">
              <a:buNone/>
            </a:pPr>
            <a:r>
              <a:rPr lang="fr-FR" sz="2000" dirty="0" smtClean="0">
                <a:solidFill>
                  <a:schemeClr val="tx1"/>
                </a:solidFill>
                <a:latin typeface="Times New Roman" panose="02020603050405020304" pitchFamily="18" charset="0"/>
                <a:cs typeface="Times New Roman" panose="02020603050405020304" pitchFamily="18" charset="0"/>
              </a:rPr>
              <a:t>Nous expliquerons leurs importance et nous détaillerons les principaux opérateurs comme : </a:t>
            </a:r>
            <a:r>
              <a:rPr lang="fr-FR" sz="2000" b="1" dirty="0" smtClean="0">
                <a:solidFill>
                  <a:schemeClr val="tx1"/>
                </a:solidFill>
                <a:latin typeface="Times New Roman" panose="02020603050405020304" pitchFamily="18" charset="0"/>
                <a:cs typeface="Times New Roman" panose="02020603050405020304" pitchFamily="18" charset="0"/>
              </a:rPr>
              <a:t>Et, OU et Sauf. </a:t>
            </a:r>
          </a:p>
          <a:p>
            <a:pPr marL="0" indent="0">
              <a:buNone/>
            </a:pPr>
            <a:endParaRPr lang="fr-FR" sz="20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fr-FR" sz="20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fr-FR" sz="2000" b="1" dirty="0">
              <a:solidFill>
                <a:schemeClr val="tx1"/>
              </a:solidFill>
              <a:latin typeface="Times New Roman" panose="02020603050405020304" pitchFamily="18" charset="0"/>
              <a:cs typeface="Times New Roman" panose="02020603050405020304" pitchFamily="18" charset="0"/>
            </a:endParaRPr>
          </a:p>
          <a:p>
            <a:pPr marL="0" indent="0">
              <a:buNone/>
            </a:pPr>
            <a:endParaRPr lang="fr-FR"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387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latin typeface="Times New Roman" panose="02020603050405020304" pitchFamily="18" charset="0"/>
                <a:cs typeface="Times New Roman" panose="02020603050405020304" pitchFamily="18" charset="0"/>
              </a:rPr>
              <a:t/>
            </a:r>
            <a:br>
              <a:rPr lang="fr-FR" dirty="0" smtClean="0">
                <a:solidFill>
                  <a:schemeClr val="tx1"/>
                </a:solidFill>
                <a:latin typeface="Times New Roman" panose="02020603050405020304" pitchFamily="18" charset="0"/>
                <a:cs typeface="Times New Roman" panose="02020603050405020304" pitchFamily="18" charset="0"/>
              </a:rPr>
            </a:br>
            <a:endParaRPr lang="fr-FR" dirty="0"/>
          </a:p>
        </p:txBody>
      </p:sp>
      <p:sp>
        <p:nvSpPr>
          <p:cNvPr id="3" name="Espace réservé du contenu 2"/>
          <p:cNvSpPr>
            <a:spLocks noGrp="1"/>
          </p:cNvSpPr>
          <p:nvPr>
            <p:ph idx="1"/>
          </p:nvPr>
        </p:nvSpPr>
        <p:spPr/>
        <p:txBody>
          <a:bodyPr>
            <a:normAutofit/>
          </a:bodyPr>
          <a:lstStyle/>
          <a:p>
            <a:endParaRPr lang="fr-FR" sz="24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fr-FR" sz="2400" dirty="0">
                <a:solidFill>
                  <a:schemeClr val="tx1"/>
                </a:solidFill>
                <a:latin typeface="Times New Roman" panose="02020603050405020304" pitchFamily="18" charset="0"/>
                <a:cs typeface="Times New Roman" panose="02020603050405020304" pitchFamily="18" charset="0"/>
              </a:rPr>
              <a:t>Pourquoi la recherche documentaire ?</a:t>
            </a:r>
            <a:br>
              <a:rPr lang="fr-FR" sz="2400" dirty="0">
                <a:solidFill>
                  <a:schemeClr val="tx1"/>
                </a:solidFill>
                <a:latin typeface="Times New Roman" panose="02020603050405020304" pitchFamily="18" charset="0"/>
                <a:cs typeface="Times New Roman" panose="02020603050405020304" pitchFamily="18" charset="0"/>
              </a:rPr>
            </a:br>
            <a:endParaRPr lang="fr-FR" sz="2400" dirty="0">
              <a:solidFill>
                <a:schemeClr val="tx1"/>
              </a:solidFill>
              <a:latin typeface="Times New Roman" panose="02020603050405020304" pitchFamily="18" charset="0"/>
              <a:cs typeface="Times New Roman" panose="02020603050405020304" pitchFamily="18" charset="0"/>
            </a:endParaRPr>
          </a:p>
          <a:p>
            <a:r>
              <a:rPr lang="fr-FR" sz="2400" dirty="0" smtClean="0">
                <a:solidFill>
                  <a:schemeClr val="tx1"/>
                </a:solidFill>
                <a:latin typeface="Times New Roman" panose="02020603050405020304" pitchFamily="18" charset="0"/>
                <a:cs typeface="Times New Roman" panose="02020603050405020304" pitchFamily="18" charset="0"/>
              </a:rPr>
              <a:t>En </a:t>
            </a:r>
            <a:r>
              <a:rPr lang="fr-FR" sz="2400" dirty="0">
                <a:solidFill>
                  <a:schemeClr val="tx1"/>
                </a:solidFill>
                <a:latin typeface="Times New Roman" panose="02020603050405020304" pitchFamily="18" charset="0"/>
                <a:cs typeface="Times New Roman" panose="02020603050405020304" pitchFamily="18" charset="0"/>
              </a:rPr>
              <a:t>sciences sociales, </a:t>
            </a:r>
            <a:r>
              <a:rPr lang="fr-FR" sz="2400" b="1" dirty="0">
                <a:solidFill>
                  <a:schemeClr val="tx1"/>
                </a:solidFill>
                <a:latin typeface="Times New Roman" panose="02020603050405020304" pitchFamily="18" charset="0"/>
                <a:cs typeface="Times New Roman" panose="02020603050405020304" pitchFamily="18" charset="0"/>
              </a:rPr>
              <a:t>bien chercher = bien </a:t>
            </a:r>
            <a:r>
              <a:rPr lang="fr-FR" sz="2400" b="1" dirty="0" smtClean="0">
                <a:solidFill>
                  <a:schemeClr val="tx1"/>
                </a:solidFill>
                <a:latin typeface="Times New Roman" panose="02020603050405020304" pitchFamily="18" charset="0"/>
                <a:cs typeface="Times New Roman" panose="02020603050405020304" pitchFamily="18" charset="0"/>
              </a:rPr>
              <a:t>travailler</a:t>
            </a:r>
          </a:p>
          <a:p>
            <a:endParaRPr lang="fr-FR" sz="24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fr-FR" sz="2400" dirty="0" smtClean="0">
                <a:solidFill>
                  <a:schemeClr val="tx1"/>
                </a:solidFill>
                <a:latin typeface="Times New Roman" panose="02020603050405020304" pitchFamily="18" charset="0"/>
                <a:cs typeface="Times New Roman" panose="02020603050405020304" pitchFamily="18" charset="0"/>
              </a:rPr>
              <a:t>Quand </a:t>
            </a:r>
            <a:r>
              <a:rPr lang="fr-FR" sz="2400" dirty="0">
                <a:solidFill>
                  <a:schemeClr val="tx1"/>
                </a:solidFill>
                <a:latin typeface="Times New Roman" panose="02020603050405020304" pitchFamily="18" charset="0"/>
                <a:cs typeface="Times New Roman" panose="02020603050405020304" pitchFamily="18" charset="0"/>
              </a:rPr>
              <a:t>vous cherchez des informations pour un devoir, que faites-vous en premier </a:t>
            </a:r>
            <a:r>
              <a:rPr lang="fr-FR" sz="2400" dirty="0" smtClean="0">
                <a:solidFill>
                  <a:schemeClr val="tx1"/>
                </a:solidFill>
                <a:latin typeface="Times New Roman" panose="02020603050405020304" pitchFamily="18" charset="0"/>
                <a:cs typeface="Times New Roman" panose="02020603050405020304" pitchFamily="18" charset="0"/>
              </a:rPr>
              <a:t>? </a:t>
            </a:r>
            <a:endParaRPr lang="fr-FR"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39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bg1"/>
                </a:solidFill>
                <a:latin typeface="Times New Roman" panose="02020603050405020304" pitchFamily="18" charset="0"/>
                <a:cs typeface="Times New Roman" panose="02020603050405020304" pitchFamily="18" charset="0"/>
              </a:rPr>
              <a:t>La recherche simple </a:t>
            </a:r>
          </a:p>
        </p:txBody>
      </p:sp>
      <p:sp>
        <p:nvSpPr>
          <p:cNvPr id="3" name="Espace réservé du contenu 2"/>
          <p:cNvSpPr>
            <a:spLocks noGrp="1"/>
          </p:cNvSpPr>
          <p:nvPr>
            <p:ph idx="1"/>
          </p:nvPr>
        </p:nvSpPr>
        <p:spPr>
          <a:xfrm>
            <a:off x="1154954" y="2603499"/>
            <a:ext cx="9517399" cy="3836489"/>
          </a:xfrm>
        </p:spPr>
        <p:txBody>
          <a:bodyPr>
            <a:normAutofit lnSpcReduction="10000"/>
          </a:bodyPr>
          <a:lstStyle/>
          <a:p>
            <a:pPr marL="0" indent="0">
              <a:buNone/>
            </a:pPr>
            <a:r>
              <a:rPr lang="fr-FR" sz="2400" dirty="0" smtClean="0">
                <a:solidFill>
                  <a:schemeClr val="tx1"/>
                </a:solidFill>
                <a:latin typeface="Times New Roman" panose="02020603050405020304" pitchFamily="18" charset="0"/>
                <a:cs typeface="Times New Roman" panose="02020603050405020304" pitchFamily="18" charset="0"/>
              </a:rPr>
              <a:t>La </a:t>
            </a:r>
            <a:r>
              <a:rPr lang="fr-FR" sz="2400" b="1" dirty="0">
                <a:solidFill>
                  <a:schemeClr val="tx1"/>
                </a:solidFill>
                <a:latin typeface="Times New Roman" panose="02020603050405020304" pitchFamily="18" charset="0"/>
                <a:cs typeface="Times New Roman" panose="02020603050405020304" pitchFamily="18" charset="0"/>
              </a:rPr>
              <a:t>recherche simple</a:t>
            </a:r>
            <a:r>
              <a:rPr lang="fr-FR" sz="2400" dirty="0">
                <a:solidFill>
                  <a:schemeClr val="tx1"/>
                </a:solidFill>
                <a:latin typeface="Times New Roman" panose="02020603050405020304" pitchFamily="18" charset="0"/>
                <a:cs typeface="Times New Roman" panose="02020603050405020304" pitchFamily="18" charset="0"/>
              </a:rPr>
              <a:t> consiste à </a:t>
            </a:r>
            <a:r>
              <a:rPr lang="fr-FR" sz="2400" dirty="0" smtClean="0">
                <a:solidFill>
                  <a:schemeClr val="tx1"/>
                </a:solidFill>
                <a:latin typeface="Times New Roman" panose="02020603050405020304" pitchFamily="18" charset="0"/>
                <a:cs typeface="Times New Roman" panose="02020603050405020304" pitchFamily="18" charset="0"/>
              </a:rPr>
              <a:t>:</a:t>
            </a:r>
          </a:p>
          <a:p>
            <a:pPr marL="0" indent="0">
              <a:buNone/>
            </a:pPr>
            <a:endParaRPr lang="fr-FR" sz="8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fr-FR" sz="2400" dirty="0">
                <a:solidFill>
                  <a:schemeClr val="tx1"/>
                </a:solidFill>
                <a:latin typeface="Times New Roman" panose="02020603050405020304" pitchFamily="18" charset="0"/>
                <a:cs typeface="Times New Roman" panose="02020603050405020304" pitchFamily="18" charset="0"/>
              </a:rPr>
              <a:t>Taper </a:t>
            </a:r>
            <a:r>
              <a:rPr lang="fr-FR" sz="2400" b="1" dirty="0">
                <a:solidFill>
                  <a:schemeClr val="tx1"/>
                </a:solidFill>
                <a:latin typeface="Times New Roman" panose="02020603050405020304" pitchFamily="18" charset="0"/>
                <a:cs typeface="Times New Roman" panose="02020603050405020304" pitchFamily="18" charset="0"/>
              </a:rPr>
              <a:t>un ou plusieurs mots</a:t>
            </a:r>
            <a:r>
              <a:rPr lang="fr-FR" sz="2400" dirty="0">
                <a:solidFill>
                  <a:schemeClr val="tx1"/>
                </a:solidFill>
                <a:latin typeface="Times New Roman" panose="02020603050405020304" pitchFamily="18" charset="0"/>
                <a:cs typeface="Times New Roman" panose="02020603050405020304" pitchFamily="18" charset="0"/>
              </a:rPr>
              <a:t> dans une barre de recherche</a:t>
            </a:r>
          </a:p>
          <a:p>
            <a:pPr>
              <a:buFont typeface="Arial" panose="020B0604020202020204" pitchFamily="34" charset="0"/>
              <a:buChar char="•"/>
            </a:pPr>
            <a:r>
              <a:rPr lang="fr-FR" sz="2400" dirty="0">
                <a:solidFill>
                  <a:schemeClr val="tx1"/>
                </a:solidFill>
                <a:latin typeface="Times New Roman" panose="02020603050405020304" pitchFamily="18" charset="0"/>
                <a:cs typeface="Times New Roman" panose="02020603050405020304" pitchFamily="18" charset="0"/>
              </a:rPr>
              <a:t>Laisser le moteur proposer les résultats automatiquement</a:t>
            </a:r>
          </a:p>
          <a:p>
            <a:r>
              <a:rPr lang="fr-FR" sz="2400" dirty="0" smtClean="0">
                <a:solidFill>
                  <a:schemeClr val="tx1"/>
                </a:solidFill>
                <a:latin typeface="Times New Roman" panose="02020603050405020304" pitchFamily="18" charset="0"/>
                <a:cs typeface="Times New Roman" panose="02020603050405020304" pitchFamily="18" charset="0"/>
              </a:rPr>
              <a:t>C’est </a:t>
            </a:r>
            <a:r>
              <a:rPr lang="fr-FR" sz="2400" dirty="0">
                <a:solidFill>
                  <a:schemeClr val="tx1"/>
                </a:solidFill>
                <a:latin typeface="Times New Roman" panose="02020603050405020304" pitchFamily="18" charset="0"/>
                <a:cs typeface="Times New Roman" panose="02020603050405020304" pitchFamily="18" charset="0"/>
              </a:rPr>
              <a:t>la forme de recherche </a:t>
            </a:r>
            <a:r>
              <a:rPr lang="fr-FR" sz="2400" b="1" dirty="0">
                <a:solidFill>
                  <a:schemeClr val="tx1"/>
                </a:solidFill>
                <a:latin typeface="Times New Roman" panose="02020603050405020304" pitchFamily="18" charset="0"/>
                <a:cs typeface="Times New Roman" panose="02020603050405020304" pitchFamily="18" charset="0"/>
              </a:rPr>
              <a:t>la plus courante</a:t>
            </a:r>
            <a:r>
              <a:rPr lang="fr-FR" sz="2400" dirty="0">
                <a:solidFill>
                  <a:schemeClr val="tx1"/>
                </a:solidFill>
                <a:latin typeface="Times New Roman" panose="02020603050405020304" pitchFamily="18" charset="0"/>
                <a:cs typeface="Times New Roman" panose="02020603050405020304" pitchFamily="18" charset="0"/>
              </a:rPr>
              <a:t> et </a:t>
            </a:r>
            <a:r>
              <a:rPr lang="fr-FR" sz="2400" b="1" dirty="0">
                <a:solidFill>
                  <a:schemeClr val="tx1"/>
                </a:solidFill>
                <a:latin typeface="Times New Roman" panose="02020603050405020304" pitchFamily="18" charset="0"/>
                <a:cs typeface="Times New Roman" panose="02020603050405020304" pitchFamily="18" charset="0"/>
              </a:rPr>
              <a:t>la plus intuitive</a:t>
            </a:r>
            <a:r>
              <a:rPr lang="fr-FR" sz="2400" dirty="0" smtClean="0">
                <a:solidFill>
                  <a:schemeClr val="tx1"/>
                </a:solidFill>
                <a:latin typeface="Times New Roman" panose="02020603050405020304" pitchFamily="18" charset="0"/>
                <a:cs typeface="Times New Roman" panose="02020603050405020304" pitchFamily="18" charset="0"/>
              </a:rPr>
              <a:t>.</a:t>
            </a:r>
          </a:p>
          <a:p>
            <a:endParaRPr lang="fr-FR" sz="2400" dirty="0">
              <a:solidFill>
                <a:schemeClr val="tx1"/>
              </a:solidFill>
              <a:latin typeface="Times New Roman" panose="02020603050405020304" pitchFamily="18" charset="0"/>
              <a:cs typeface="Times New Roman" panose="02020603050405020304" pitchFamily="18" charset="0"/>
            </a:endParaRPr>
          </a:p>
          <a:p>
            <a:pPr marL="0" indent="0" algn="ctr">
              <a:buNone/>
            </a:pPr>
            <a:r>
              <a:rPr lang="fr-FR" sz="2400" dirty="0" smtClean="0">
                <a:solidFill>
                  <a:srgbClr val="C00000"/>
                </a:solidFill>
                <a:latin typeface="Times New Roman" panose="02020603050405020304" pitchFamily="18" charset="0"/>
                <a:cs typeface="Times New Roman" panose="02020603050405020304" pitchFamily="18" charset="0"/>
              </a:rPr>
              <a:t>La Recherche simple est un processus qui permet de trouver des informations sur un sujet précis en utilisant des sources facilement accessibles. </a:t>
            </a:r>
            <a:endParaRPr lang="fr-FR"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5302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sz="2000" b="1" dirty="0">
                <a:solidFill>
                  <a:schemeClr val="tx1"/>
                </a:solidFill>
                <a:latin typeface="Times New Roman" panose="02020603050405020304" pitchFamily="18" charset="0"/>
                <a:cs typeface="Times New Roman" panose="02020603050405020304" pitchFamily="18" charset="0"/>
              </a:rPr>
              <a:t>Outils de recherche simple</a:t>
            </a:r>
          </a:p>
          <a:p>
            <a:pPr>
              <a:buFont typeface="Arial" panose="020B0604020202020204" pitchFamily="34" charset="0"/>
              <a:buChar char="•"/>
            </a:pPr>
            <a:r>
              <a:rPr lang="fr-FR" sz="2000" dirty="0">
                <a:solidFill>
                  <a:schemeClr val="tx1"/>
                </a:solidFill>
                <a:latin typeface="Times New Roman" panose="02020603050405020304" pitchFamily="18" charset="0"/>
                <a:cs typeface="Times New Roman" panose="02020603050405020304" pitchFamily="18" charset="0"/>
              </a:rPr>
              <a:t>Google</a:t>
            </a:r>
          </a:p>
          <a:p>
            <a:pPr>
              <a:buFont typeface="Arial" panose="020B0604020202020204" pitchFamily="34" charset="0"/>
              <a:buChar char="•"/>
            </a:pPr>
            <a:r>
              <a:rPr lang="fr-FR" sz="2000" dirty="0">
                <a:solidFill>
                  <a:schemeClr val="tx1"/>
                </a:solidFill>
                <a:latin typeface="Times New Roman" panose="02020603050405020304" pitchFamily="18" charset="0"/>
                <a:cs typeface="Times New Roman" panose="02020603050405020304" pitchFamily="18" charset="0"/>
              </a:rPr>
              <a:t>Google </a:t>
            </a:r>
            <a:r>
              <a:rPr lang="fr-FR" sz="2000" dirty="0" err="1">
                <a:solidFill>
                  <a:schemeClr val="tx1"/>
                </a:solidFill>
                <a:latin typeface="Times New Roman" panose="02020603050405020304" pitchFamily="18" charset="0"/>
                <a:cs typeface="Times New Roman" panose="02020603050405020304" pitchFamily="18" charset="0"/>
              </a:rPr>
              <a:t>Scholar</a:t>
            </a:r>
            <a:endParaRPr lang="fr-FR" sz="20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fr-FR" sz="2000" dirty="0">
                <a:solidFill>
                  <a:schemeClr val="tx1"/>
                </a:solidFill>
                <a:latin typeface="Times New Roman" panose="02020603050405020304" pitchFamily="18" charset="0"/>
                <a:cs typeface="Times New Roman" panose="02020603050405020304" pitchFamily="18" charset="0"/>
              </a:rPr>
              <a:t>Catalogue de la bibliothèque universitaire</a:t>
            </a:r>
          </a:p>
          <a:p>
            <a:pPr>
              <a:buFont typeface="Arial" panose="020B0604020202020204" pitchFamily="34" charset="0"/>
              <a:buChar char="•"/>
            </a:pPr>
            <a:r>
              <a:rPr lang="fr-FR" sz="2000" dirty="0">
                <a:solidFill>
                  <a:schemeClr val="tx1"/>
                </a:solidFill>
                <a:latin typeface="Times New Roman" panose="02020603050405020304" pitchFamily="18" charset="0"/>
                <a:cs typeface="Times New Roman" panose="02020603050405020304" pitchFamily="18" charset="0"/>
              </a:rPr>
              <a:t>Cairn</a:t>
            </a:r>
          </a:p>
          <a:p>
            <a:endParaRPr lang="fr-FR" dirty="0"/>
          </a:p>
        </p:txBody>
      </p:sp>
    </p:spTree>
    <p:extLst>
      <p:ext uri="{BB962C8B-B14F-4D97-AF65-F5344CB8AC3E}">
        <p14:creationId xmlns:p14="http://schemas.microsoft.com/office/powerpoint/2010/main" val="2993525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bg1"/>
                </a:solidFill>
              </a:rPr>
              <a:t>Exemple : </a:t>
            </a:r>
            <a:endParaRPr lang="fr-FR" b="1" dirty="0">
              <a:solidFill>
                <a:schemeClr val="bg1"/>
              </a:solidFill>
            </a:endParaRPr>
          </a:p>
        </p:txBody>
      </p:sp>
      <p:sp>
        <p:nvSpPr>
          <p:cNvPr id="3" name="Espace réservé du contenu 2"/>
          <p:cNvSpPr>
            <a:spLocks noGrp="1"/>
          </p:cNvSpPr>
          <p:nvPr>
            <p:ph sz="half" idx="1"/>
          </p:nvPr>
        </p:nvSpPr>
        <p:spPr/>
        <p:txBody>
          <a:bodyPr>
            <a:normAutofit/>
          </a:bodyPr>
          <a:lstStyle/>
          <a:p>
            <a:r>
              <a:rPr lang="fr-FR" sz="2400" b="1" dirty="0">
                <a:solidFill>
                  <a:schemeClr val="tx1"/>
                </a:solidFill>
                <a:latin typeface="Times New Roman" panose="02020603050405020304" pitchFamily="18" charset="0"/>
                <a:cs typeface="Times New Roman" panose="02020603050405020304" pitchFamily="18" charset="0"/>
              </a:rPr>
              <a:t>Sujet </a:t>
            </a:r>
            <a:r>
              <a:rPr lang="fr-FR" sz="2400" b="1" dirty="0" smtClean="0">
                <a:solidFill>
                  <a:schemeClr val="tx1"/>
                </a:solidFill>
                <a:latin typeface="Times New Roman" panose="02020603050405020304" pitchFamily="18" charset="0"/>
                <a:cs typeface="Times New Roman" panose="02020603050405020304" pitchFamily="18" charset="0"/>
              </a:rPr>
              <a:t>:</a:t>
            </a:r>
            <a:r>
              <a:rPr lang="fr-FR" sz="2400" dirty="0" smtClean="0">
                <a:solidFill>
                  <a:schemeClr val="tx1"/>
                </a:solidFill>
                <a:latin typeface="Times New Roman" panose="02020603050405020304" pitchFamily="18" charset="0"/>
                <a:cs typeface="Times New Roman" panose="02020603050405020304" pitchFamily="18" charset="0"/>
              </a:rPr>
              <a:t> La violence conjugale </a:t>
            </a:r>
            <a:endParaRPr lang="fr-FR" sz="2400" dirty="0">
              <a:solidFill>
                <a:schemeClr val="tx1"/>
              </a:solidFill>
              <a:latin typeface="Times New Roman" panose="02020603050405020304" pitchFamily="18" charset="0"/>
              <a:cs typeface="Times New Roman" panose="02020603050405020304" pitchFamily="18" charset="0"/>
            </a:endParaRPr>
          </a:p>
          <a:p>
            <a:endParaRPr lang="fr-FR" sz="24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fr-FR" sz="2400" b="1" dirty="0">
                <a:solidFill>
                  <a:srgbClr val="C00000"/>
                </a:solidFill>
                <a:latin typeface="Times New Roman" panose="02020603050405020304" pitchFamily="18" charset="0"/>
                <a:cs typeface="Times New Roman" panose="02020603050405020304" pitchFamily="18" charset="0"/>
              </a:rPr>
              <a:t>Recherche simple </a:t>
            </a:r>
            <a:r>
              <a:rPr lang="fr-FR" sz="2400" b="1" dirty="0" smtClean="0">
                <a:solidFill>
                  <a:srgbClr val="C00000"/>
                </a:solidFill>
                <a:latin typeface="Times New Roman" panose="02020603050405020304" pitchFamily="18" charset="0"/>
                <a:cs typeface="Times New Roman" panose="02020603050405020304" pitchFamily="18" charset="0"/>
              </a:rPr>
              <a:t>: </a:t>
            </a:r>
          </a:p>
          <a:p>
            <a:pPr lvl="0">
              <a:buClr>
                <a:srgbClr val="ACD433"/>
              </a:buClr>
            </a:pPr>
            <a:r>
              <a:rPr lang="fr-FR" sz="2400" dirty="0">
                <a:solidFill>
                  <a:prstClr val="black"/>
                </a:solidFill>
                <a:latin typeface="Times New Roman" panose="02020603050405020304" pitchFamily="18" charset="0"/>
                <a:cs typeface="Times New Roman" panose="02020603050405020304" pitchFamily="18" charset="0"/>
              </a:rPr>
              <a:t>La violence conjugale </a:t>
            </a:r>
          </a:p>
          <a:p>
            <a:pPr marL="0" lvl="0" indent="0">
              <a:buClr>
                <a:srgbClr val="ACD433"/>
              </a:buClr>
              <a:buNone/>
            </a:pPr>
            <a:endParaRPr lang="fr-FR" sz="2400" dirty="0">
              <a:solidFill>
                <a:prstClr val="black"/>
              </a:solidFill>
              <a:latin typeface="Times New Roman" panose="02020603050405020304" pitchFamily="18" charset="0"/>
              <a:cs typeface="Times New Roman" panose="02020603050405020304" pitchFamily="18" charset="0"/>
            </a:endParaRPr>
          </a:p>
          <a:p>
            <a:pPr marL="0" indent="0">
              <a:buNone/>
            </a:pPr>
            <a:endParaRPr lang="fr-FR" sz="2400" dirty="0">
              <a:solidFill>
                <a:schemeClr val="tx1"/>
              </a:solidFill>
              <a:latin typeface="Times New Roman" panose="02020603050405020304" pitchFamily="18" charset="0"/>
              <a:cs typeface="Times New Roman" panose="02020603050405020304" pitchFamily="18" charset="0"/>
            </a:endParaRPr>
          </a:p>
          <a:p>
            <a:endParaRPr lang="fr-FR" sz="2400" dirty="0">
              <a:solidFill>
                <a:schemeClr val="tx1"/>
              </a:solidFill>
              <a:latin typeface="Times New Roman" panose="02020603050405020304" pitchFamily="18" charset="0"/>
              <a:cs typeface="Times New Roman" panose="02020603050405020304" pitchFamily="18" charset="0"/>
            </a:endParaRPr>
          </a:p>
        </p:txBody>
      </p:sp>
      <p:sp>
        <p:nvSpPr>
          <p:cNvPr id="4" name="Espace réservé du contenu 3"/>
          <p:cNvSpPr>
            <a:spLocks noGrp="1"/>
          </p:cNvSpPr>
          <p:nvPr>
            <p:ph sz="half" idx="2"/>
          </p:nvPr>
        </p:nvSpPr>
        <p:spPr>
          <a:xfrm>
            <a:off x="6126481" y="2620554"/>
            <a:ext cx="5943600" cy="3727995"/>
          </a:xfrm>
        </p:spPr>
        <p:txBody>
          <a:bodyPr>
            <a:normAutofit/>
          </a:bodyPr>
          <a:lstStyle/>
          <a:p>
            <a:r>
              <a:rPr lang="fr-FR" b="1" dirty="0">
                <a:solidFill>
                  <a:srgbClr val="C00000"/>
                </a:solidFill>
                <a:latin typeface="Times New Roman" panose="02020603050405020304" pitchFamily="18" charset="0"/>
                <a:cs typeface="Times New Roman" panose="02020603050405020304" pitchFamily="18" charset="0"/>
              </a:rPr>
              <a:t>Avantages :</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Rapide</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Facile</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Accessible à tous</a:t>
            </a:r>
          </a:p>
          <a:p>
            <a:r>
              <a:rPr lang="fr-FR" b="1" dirty="0">
                <a:solidFill>
                  <a:srgbClr val="C00000"/>
                </a:solidFill>
                <a:latin typeface="Times New Roman" panose="02020603050405020304" pitchFamily="18" charset="0"/>
                <a:cs typeface="Times New Roman" panose="02020603050405020304" pitchFamily="18" charset="0"/>
              </a:rPr>
              <a:t>Limites :</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Trop de résultats</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Résultats parfois non fiables</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Manque de précision</a:t>
            </a:r>
          </a:p>
          <a:p>
            <a:pPr>
              <a:buFont typeface="Arial" panose="020B0604020202020204" pitchFamily="34" charset="0"/>
              <a:buChar char="•"/>
            </a:pPr>
            <a:r>
              <a:rPr lang="fr-FR" dirty="0">
                <a:solidFill>
                  <a:schemeClr val="tx1"/>
                </a:solidFill>
                <a:latin typeface="Times New Roman" panose="02020603050405020304" pitchFamily="18" charset="0"/>
                <a:cs typeface="Times New Roman" panose="02020603050405020304" pitchFamily="18" charset="0"/>
              </a:rPr>
              <a:t>Mélange de documents (articles, blogs, forums…)</a:t>
            </a:r>
          </a:p>
          <a:p>
            <a:endParaRPr lang="fr-FR" dirty="0"/>
          </a:p>
        </p:txBody>
      </p:sp>
    </p:spTree>
    <p:extLst>
      <p:ext uri="{BB962C8B-B14F-4D97-AF65-F5344CB8AC3E}">
        <p14:creationId xmlns:p14="http://schemas.microsoft.com/office/powerpoint/2010/main" val="187785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342900" lvl="0" indent="-342900">
              <a:spcBef>
                <a:spcPts val="1000"/>
              </a:spcBef>
            </a:pPr>
            <a:r>
              <a:rPr lang="fr-FR" sz="1800" b="1" dirty="0" smtClean="0">
                <a:solidFill>
                  <a:prstClr val="black">
                    <a:lumMod val="75000"/>
                    <a:lumOff val="25000"/>
                  </a:prstClr>
                </a:solidFill>
              </a:rPr>
              <a:t/>
            </a:r>
            <a:br>
              <a:rPr lang="fr-FR" sz="1800" b="1" dirty="0" smtClean="0">
                <a:solidFill>
                  <a:prstClr val="black">
                    <a:lumMod val="75000"/>
                    <a:lumOff val="25000"/>
                  </a:prstClr>
                </a:solidFill>
              </a:rPr>
            </a:br>
            <a:r>
              <a:rPr lang="fr-FR" sz="2800" b="1" dirty="0" smtClean="0">
                <a:solidFill>
                  <a:schemeClr val="bg1"/>
                </a:solidFill>
                <a:latin typeface="Times New Roman" panose="02020603050405020304" pitchFamily="18" charset="0"/>
                <a:cs typeface="Times New Roman" panose="02020603050405020304" pitchFamily="18" charset="0"/>
              </a:rPr>
              <a:t>Erreurs </a:t>
            </a:r>
            <a:r>
              <a:rPr lang="fr-FR" sz="2800" b="1" dirty="0">
                <a:solidFill>
                  <a:schemeClr val="bg1"/>
                </a:solidFill>
                <a:latin typeface="Times New Roman" panose="02020603050405020304" pitchFamily="18" charset="0"/>
                <a:cs typeface="Times New Roman" panose="02020603050405020304" pitchFamily="18" charset="0"/>
              </a:rPr>
              <a:t>fréquentes des étudiants</a:t>
            </a:r>
            <a:br>
              <a:rPr lang="fr-FR" sz="2800" b="1" dirty="0">
                <a:solidFill>
                  <a:schemeClr val="bg1"/>
                </a:solidFill>
                <a:latin typeface="Times New Roman" panose="02020603050405020304" pitchFamily="18" charset="0"/>
                <a:cs typeface="Times New Roman" panose="02020603050405020304" pitchFamily="18" charset="0"/>
              </a:rPr>
            </a:br>
            <a:endParaRPr lang="fr-FR" sz="2800"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154955" y="2795450"/>
            <a:ext cx="8761412" cy="3224349"/>
          </a:xfrm>
        </p:spPr>
        <p:txBody>
          <a:bodyPr>
            <a:normAutofit/>
          </a:bodyPr>
          <a:lstStyle/>
          <a:p>
            <a:pPr>
              <a:buFont typeface="Arial" panose="020B0604020202020204" pitchFamily="34" charset="0"/>
              <a:buChar char="•"/>
            </a:pPr>
            <a:r>
              <a:rPr lang="fr-FR" sz="2400" dirty="0" smtClean="0">
                <a:solidFill>
                  <a:schemeClr val="tx1"/>
                </a:solidFill>
                <a:latin typeface="Times New Roman" panose="02020603050405020304" pitchFamily="18" charset="0"/>
                <a:cs typeface="Times New Roman" panose="02020603050405020304" pitchFamily="18" charset="0"/>
              </a:rPr>
              <a:t>Copier-coller </a:t>
            </a:r>
            <a:r>
              <a:rPr lang="fr-FR" sz="2400" dirty="0">
                <a:solidFill>
                  <a:schemeClr val="tx1"/>
                </a:solidFill>
                <a:latin typeface="Times New Roman" panose="02020603050405020304" pitchFamily="18" charset="0"/>
                <a:cs typeface="Times New Roman" panose="02020603050405020304" pitchFamily="18" charset="0"/>
              </a:rPr>
              <a:t>tout le sujet du devoir</a:t>
            </a:r>
          </a:p>
          <a:p>
            <a:pPr>
              <a:buFont typeface="Arial" panose="020B0604020202020204" pitchFamily="34" charset="0"/>
              <a:buChar char="•"/>
            </a:pPr>
            <a:r>
              <a:rPr lang="fr-FR" sz="2400" dirty="0">
                <a:solidFill>
                  <a:schemeClr val="tx1"/>
                </a:solidFill>
                <a:latin typeface="Times New Roman" panose="02020603050405020304" pitchFamily="18" charset="0"/>
                <a:cs typeface="Times New Roman" panose="02020603050405020304" pitchFamily="18" charset="0"/>
              </a:rPr>
              <a:t>Utiliser des phrases complètes</a:t>
            </a:r>
          </a:p>
          <a:p>
            <a:pPr>
              <a:buFont typeface="Arial" panose="020B0604020202020204" pitchFamily="34" charset="0"/>
              <a:buChar char="•"/>
            </a:pPr>
            <a:r>
              <a:rPr lang="fr-FR" sz="2400" dirty="0">
                <a:solidFill>
                  <a:schemeClr val="tx1"/>
                </a:solidFill>
                <a:latin typeface="Times New Roman" panose="02020603050405020304" pitchFamily="18" charset="0"/>
                <a:cs typeface="Times New Roman" panose="02020603050405020304" pitchFamily="18" charset="0"/>
              </a:rPr>
              <a:t>Ne pas vérifier la source</a:t>
            </a:r>
          </a:p>
          <a:p>
            <a:pPr>
              <a:buFont typeface="Arial" panose="020B0604020202020204" pitchFamily="34" charset="0"/>
              <a:buChar char="•"/>
            </a:pPr>
            <a:r>
              <a:rPr lang="fr-FR" sz="2400" dirty="0">
                <a:solidFill>
                  <a:schemeClr val="tx1"/>
                </a:solidFill>
                <a:latin typeface="Times New Roman" panose="02020603050405020304" pitchFamily="18" charset="0"/>
                <a:cs typeface="Times New Roman" panose="02020603050405020304" pitchFamily="18" charset="0"/>
              </a:rPr>
              <a:t>Se limiter à la première page de </a:t>
            </a:r>
            <a:r>
              <a:rPr lang="fr-FR" sz="2400" dirty="0" smtClean="0">
                <a:solidFill>
                  <a:schemeClr val="tx1"/>
                </a:solidFill>
                <a:latin typeface="Times New Roman" panose="02020603050405020304" pitchFamily="18" charset="0"/>
                <a:cs typeface="Times New Roman" panose="02020603050405020304" pitchFamily="18" charset="0"/>
              </a:rPr>
              <a:t>résultats</a:t>
            </a:r>
          </a:p>
          <a:p>
            <a:endParaRPr lang="fr-FR" sz="2400" dirty="0"/>
          </a:p>
        </p:txBody>
      </p:sp>
    </p:spTree>
    <p:extLst>
      <p:ext uri="{BB962C8B-B14F-4D97-AF65-F5344CB8AC3E}">
        <p14:creationId xmlns:p14="http://schemas.microsoft.com/office/powerpoint/2010/main" val="27023170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rection Ion">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Salle Ion</Template>
  <TotalTime>271</TotalTime>
  <Words>1232</Words>
  <Application>Microsoft Office PowerPoint</Application>
  <PresentationFormat>Grand écran</PresentationFormat>
  <Paragraphs>201</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Century Gothic</vt:lpstr>
      <vt:lpstr>Times New Roman</vt:lpstr>
      <vt:lpstr>Wingdings</vt:lpstr>
      <vt:lpstr>Wingdings 3</vt:lpstr>
      <vt:lpstr>Direction Ion</vt:lpstr>
      <vt:lpstr>Recherche simple et recherche avancée</vt:lpstr>
      <vt:lpstr>Les objectifs pédagogique</vt:lpstr>
      <vt:lpstr>Introduction</vt:lpstr>
      <vt:lpstr>Présentation PowerPoint</vt:lpstr>
      <vt:lpstr> </vt:lpstr>
      <vt:lpstr>La recherche simple </vt:lpstr>
      <vt:lpstr>Présentation PowerPoint</vt:lpstr>
      <vt:lpstr>Exemple : </vt:lpstr>
      <vt:lpstr> Erreurs fréquentes des étudiants </vt:lpstr>
      <vt:lpstr>La recherche documentaire avancée </vt:lpstr>
      <vt:lpstr>Les caractéristiques de la recherche avancée</vt:lpstr>
      <vt:lpstr>Les caractéristiques de la recherche avancée</vt:lpstr>
      <vt:lpstr>Utilisations des techniques de recherche avancées: </vt:lpstr>
      <vt:lpstr>Avantages de la Recherche Avancée </vt:lpstr>
      <vt:lpstr>1-Les opérateurs booléens : </vt:lpstr>
      <vt:lpstr>Les principaux opérateurs Booléens: </vt:lpstr>
      <vt:lpstr>Présentation PowerPoint</vt:lpstr>
      <vt:lpstr>Autres opérateurs : </vt:lpstr>
      <vt:lpstr>Autres opérateurs : </vt:lpstr>
      <vt:lpstr>EN résumé: </vt:lpstr>
      <vt:lpstr>Comparaison recherche simple / recherche avancée</vt:lpstr>
      <vt:lpstr>Tableau comparatif entre RS et RA</vt:lpstr>
      <vt:lpstr>Pour conclure,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Recherche simple et recherche avancée</dc:title>
  <dc:creator>ATLAS PC</dc:creator>
  <cp:lastModifiedBy>ATLAS PC</cp:lastModifiedBy>
  <cp:revision>30</cp:revision>
  <dcterms:created xsi:type="dcterms:W3CDTF">2026-02-13T20:05:26Z</dcterms:created>
  <dcterms:modified xsi:type="dcterms:W3CDTF">2026-03-09T21:17:07Z</dcterms:modified>
</cp:coreProperties>
</file>