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7"/>
  </p:notesMasterIdLst>
  <p:sldIdLst>
    <p:sldId id="293" r:id="rId2"/>
    <p:sldId id="294" r:id="rId3"/>
    <p:sldId id="295" r:id="rId4"/>
    <p:sldId id="297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3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74"/>
  </p:normalViewPr>
  <p:slideViewPr>
    <p:cSldViewPr>
      <p:cViewPr varScale="1">
        <p:scale>
          <a:sx n="90" d="100"/>
          <a:sy n="90" d="100"/>
        </p:scale>
        <p:origin x="164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53374-D234-4A63-B8D9-D3AC9CECCE82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F210A9-A567-4A9C-B0EE-FF11214C4A8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BD2154-1EE9-4598-AC3B-776FC60F18BD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2154-1EE9-4598-AC3B-776FC60F18BD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2154-1EE9-4598-AC3B-776FC60F18BD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BD2154-1EE9-4598-AC3B-776FC60F18BD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BD2154-1EE9-4598-AC3B-776FC60F18BD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2154-1EE9-4598-AC3B-776FC60F18BD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2154-1EE9-4598-AC3B-776FC60F18BD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BD2154-1EE9-4598-AC3B-776FC60F18BD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2154-1EE9-4598-AC3B-776FC60F18BD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BD2154-1EE9-4598-AC3B-776FC60F18BD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BD2154-1EE9-4598-AC3B-776FC60F18BD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BD2154-1EE9-4598-AC3B-776FC60F18BD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Présentation du programme</a:t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BMGG : biologie </a:t>
            </a:r>
            <a:r>
              <a:rPr lang="fr-FR" dirty="0" err="1"/>
              <a:t>moleculaire</a:t>
            </a:r>
            <a:r>
              <a:rPr lang="fr-FR" dirty="0"/>
              <a:t> et </a:t>
            </a:r>
            <a:r>
              <a:rPr lang="fr-FR" dirty="0" err="1"/>
              <a:t>genie</a:t>
            </a:r>
            <a:r>
              <a:rPr lang="fr-FR" dirty="0"/>
              <a:t> </a:t>
            </a:r>
            <a:r>
              <a:rPr lang="fr-FR" dirty="0" err="1"/>
              <a:t>genetique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b="1" dirty="0"/>
              <a:t>Biologie moléculaire </a:t>
            </a:r>
            <a:endParaRPr lang="fr-FR" dirty="0"/>
          </a:p>
          <a:p>
            <a:r>
              <a:rPr lang="fr-FR" b="1" dirty="0"/>
              <a:t>I-  ADN </a:t>
            </a:r>
            <a:endParaRPr lang="fr-FR" dirty="0"/>
          </a:p>
          <a:p>
            <a:r>
              <a:rPr lang="fr-FR" dirty="0"/>
              <a:t>1- Structure et propriétés </a:t>
            </a:r>
          </a:p>
          <a:p>
            <a:r>
              <a:rPr lang="fr-FR" dirty="0"/>
              <a:t>2- Réplication de l’ADN </a:t>
            </a:r>
          </a:p>
          <a:p>
            <a:r>
              <a:rPr lang="fr-FR" dirty="0"/>
              <a:t>3- Mutabilité et mécanisme de réparation de l’ADN </a:t>
            </a:r>
          </a:p>
          <a:p>
            <a:r>
              <a:rPr lang="fr-FR" dirty="0"/>
              <a:t> </a:t>
            </a:r>
          </a:p>
          <a:p>
            <a:r>
              <a:rPr lang="fr-FR" b="1" dirty="0"/>
              <a:t>II- ARN </a:t>
            </a:r>
            <a:endParaRPr lang="fr-FR" dirty="0"/>
          </a:p>
          <a:p>
            <a:r>
              <a:rPr lang="fr-FR" dirty="0"/>
              <a:t>1-  Différents types d’ARN, description, structure et propriétés </a:t>
            </a:r>
          </a:p>
          <a:p>
            <a:r>
              <a:rPr lang="fr-FR" dirty="0"/>
              <a:t>2- Transcription de l’ADN en ARN </a:t>
            </a:r>
          </a:p>
          <a:p>
            <a:r>
              <a:rPr lang="fr-FR" dirty="0"/>
              <a:t>3- Modifications post-</a:t>
            </a:r>
            <a:r>
              <a:rPr lang="fr-FR" dirty="0" err="1"/>
              <a:t>transcriptionnelles</a:t>
            </a:r>
            <a:r>
              <a:rPr lang="fr-FR" dirty="0"/>
              <a:t>. </a:t>
            </a:r>
          </a:p>
          <a:p>
            <a:r>
              <a:rPr lang="fr-FR" dirty="0"/>
              <a:t> </a:t>
            </a:r>
          </a:p>
          <a:p>
            <a:r>
              <a:rPr lang="fr-FR" b="1" dirty="0"/>
              <a:t>III- Biosynthèse des protéines </a:t>
            </a:r>
            <a:endParaRPr lang="fr-FR" dirty="0"/>
          </a:p>
          <a:p>
            <a:r>
              <a:rPr lang="fr-FR" dirty="0"/>
              <a:t>1-  Traduction </a:t>
            </a:r>
          </a:p>
          <a:p>
            <a:r>
              <a:rPr lang="fr-FR" dirty="0"/>
              <a:t>2-  Code génétique </a:t>
            </a:r>
          </a:p>
          <a:p>
            <a:r>
              <a:rPr lang="fr-FR" dirty="0"/>
              <a:t>3-  Etapes de la synthèse protéique </a:t>
            </a:r>
          </a:p>
          <a:p>
            <a:r>
              <a:rPr lang="fr-FR" dirty="0"/>
              <a:t> </a:t>
            </a:r>
          </a:p>
          <a:p>
            <a:r>
              <a:rPr lang="fr-FR" b="1" dirty="0"/>
              <a:t>IV- Régulation de  l’expression génique chez les procaryotes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1143000"/>
          </a:xfrm>
        </p:spPr>
        <p:txBody>
          <a:bodyPr/>
          <a:lstStyle/>
          <a:p>
            <a:r>
              <a:rPr lang="fr-FR" dirty="0" err="1"/>
              <a:t>Genie</a:t>
            </a:r>
            <a:r>
              <a:rPr lang="fr-FR" dirty="0"/>
              <a:t> </a:t>
            </a:r>
            <a:r>
              <a:rPr lang="fr-FR" dirty="0" err="1"/>
              <a:t>genetique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4873752"/>
          </a:xfrm>
        </p:spPr>
        <p:txBody>
          <a:bodyPr>
            <a:normAutofit fontScale="55000" lnSpcReduction="20000"/>
          </a:bodyPr>
          <a:lstStyle/>
          <a:p>
            <a:endParaRPr lang="fr-FR" dirty="0"/>
          </a:p>
          <a:p>
            <a:pPr lvl="0">
              <a:lnSpc>
                <a:spcPct val="120000"/>
              </a:lnSpc>
            </a:pPr>
            <a:r>
              <a:rPr lang="fr-FR" sz="2500" dirty="0"/>
              <a:t>1.Techniques de base de la biologie moléculaire : </a:t>
            </a:r>
          </a:p>
          <a:p>
            <a:pPr>
              <a:lnSpc>
                <a:spcPct val="120000"/>
              </a:lnSpc>
            </a:pPr>
            <a:r>
              <a:rPr lang="fr-FR" sz="2500" dirty="0"/>
              <a:t>- Préparation des acides nucléiques (extraction et purification) </a:t>
            </a:r>
          </a:p>
          <a:p>
            <a:pPr>
              <a:lnSpc>
                <a:spcPct val="120000"/>
              </a:lnSpc>
            </a:pPr>
            <a:r>
              <a:rPr lang="fr-FR" sz="2500" dirty="0"/>
              <a:t> -Séparations des acides nucléiques (électrophorèse sur gel d’agarose, en champ pulsé,…...). --Détection, caractérisation et identification des acides nucléiques (transfert sur membrane, marquage, hybridation…). </a:t>
            </a:r>
          </a:p>
          <a:p>
            <a:pPr>
              <a:lnSpc>
                <a:spcPct val="120000"/>
              </a:lnSpc>
            </a:pPr>
            <a:r>
              <a:rPr lang="fr-FR" sz="2500" dirty="0"/>
              <a:t>- Le séquençage de l'ADN. </a:t>
            </a:r>
          </a:p>
          <a:p>
            <a:pPr>
              <a:lnSpc>
                <a:spcPct val="120000"/>
              </a:lnSpc>
            </a:pPr>
            <a:r>
              <a:rPr lang="fr-FR" sz="2500" dirty="0"/>
              <a:t>- Amplification in vitro des acides nucléiques (PCR, RT (reverse-transcriptase)- PCR …).</a:t>
            </a:r>
          </a:p>
          <a:p>
            <a:pPr lvl="0">
              <a:lnSpc>
                <a:spcPct val="120000"/>
              </a:lnSpc>
            </a:pPr>
            <a:r>
              <a:rPr lang="fr-FR" sz="2500" dirty="0"/>
              <a:t> 2. Clonage in vivo : -</a:t>
            </a:r>
          </a:p>
          <a:p>
            <a:pPr>
              <a:lnSpc>
                <a:spcPct val="120000"/>
              </a:lnSpc>
            </a:pPr>
            <a:r>
              <a:rPr lang="fr-FR" sz="2500" dirty="0"/>
              <a:t>- Éléments nécessaires au clonage :</a:t>
            </a:r>
          </a:p>
          <a:p>
            <a:pPr>
              <a:lnSpc>
                <a:spcPct val="120000"/>
              </a:lnSpc>
            </a:pPr>
            <a:r>
              <a:rPr lang="fr-FR" sz="2500" dirty="0"/>
              <a:t>- l’ADN à cloner, enzymes de restriction, enzymes de </a:t>
            </a:r>
            <a:r>
              <a:rPr lang="fr-FR" sz="2500" dirty="0" err="1"/>
              <a:t>ligation</a:t>
            </a:r>
            <a:r>
              <a:rPr lang="fr-FR" sz="2500" dirty="0"/>
              <a:t>, les vecteurs de clonage, leur construction et leurs caractéristiques, les cellules hôtes. –</a:t>
            </a:r>
          </a:p>
          <a:p>
            <a:pPr>
              <a:lnSpc>
                <a:spcPct val="120000"/>
              </a:lnSpc>
            </a:pPr>
            <a:r>
              <a:rPr lang="fr-FR" sz="2500" dirty="0"/>
              <a:t>- Les étapes du clonage : construction du vecteur, insertion de l’ADN à cloner, transformation des bactéries, sélection des recombinants, analyse des recombinants. </a:t>
            </a:r>
          </a:p>
          <a:p>
            <a:pPr>
              <a:lnSpc>
                <a:spcPct val="120000"/>
              </a:lnSpc>
              <a:buNone/>
            </a:pPr>
            <a:r>
              <a:rPr lang="fr-FR" sz="2500" dirty="0"/>
              <a:t>   3.  Synthèse de protéines recombinantes,</a:t>
            </a:r>
          </a:p>
          <a:p>
            <a:pPr>
              <a:lnSpc>
                <a:spcPct val="120000"/>
              </a:lnSpc>
            </a:pPr>
            <a:r>
              <a:rPr lang="fr-FR" sz="2500" dirty="0"/>
              <a:t>           - </a:t>
            </a:r>
            <a:r>
              <a:rPr lang="fr-FR" sz="2500" dirty="0" err="1"/>
              <a:t>ADNc</a:t>
            </a:r>
            <a:r>
              <a:rPr lang="fr-FR" sz="2500" dirty="0"/>
              <a:t> et vecteurs d’expression. Exemple de production de protéine par E. coli et par Saccharomyces </a:t>
            </a:r>
            <a:r>
              <a:rPr lang="fr-FR" sz="2500" dirty="0" err="1"/>
              <a:t>cerevisiae</a:t>
            </a:r>
            <a:r>
              <a:rPr lang="fr-FR" sz="25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fr-FR" dirty="0"/>
              <a:t>Les différents chapitres de la  partie biologie moléculaire peuvent être représentés par le dogme central de la biologie moléculaire représenté par le digramme de la diapo suivante</a:t>
            </a:r>
          </a:p>
        </p:txBody>
      </p:sp>
    </p:spTree>
    <p:extLst>
      <p:ext uri="{BB962C8B-B14F-4D97-AF65-F5344CB8AC3E}">
        <p14:creationId xmlns:p14="http://schemas.microsoft.com/office/powerpoint/2010/main" val="1156404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fr-FR" sz="4000"/>
              <a:t>Dogme central de la biologie moléculaire</a:t>
            </a:r>
          </a:p>
        </p:txBody>
      </p:sp>
      <p:pic>
        <p:nvPicPr>
          <p:cNvPr id="12291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0" y="1600200"/>
            <a:ext cx="7467600" cy="4873752"/>
          </a:xfrm>
          <a:noFill/>
        </p:spPr>
      </p:pic>
    </p:spTree>
    <p:extLst>
      <p:ext uri="{BB962C8B-B14F-4D97-AF65-F5344CB8AC3E}">
        <p14:creationId xmlns:p14="http://schemas.microsoft.com/office/powerpoint/2010/main" val="5214383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129</TotalTime>
  <Words>290</Words>
  <Application>Microsoft Macintosh PowerPoint</Application>
  <PresentationFormat>Affichage à l'écran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Calibri</vt:lpstr>
      <vt:lpstr>Century Schoolbook</vt:lpstr>
      <vt:lpstr>Wingdings</vt:lpstr>
      <vt:lpstr>Wingdings 2</vt:lpstr>
      <vt:lpstr>Oriel</vt:lpstr>
      <vt:lpstr>Présentation du programme </vt:lpstr>
      <vt:lpstr>BMGG : biologie moleculaire et genie genetique</vt:lpstr>
      <vt:lpstr>Genie genetique</vt:lpstr>
      <vt:lpstr>Présentation PowerPoint</vt:lpstr>
      <vt:lpstr>Dogme central de la biologie moléculaire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SpeedOne</dc:creator>
  <cp:lastModifiedBy>Microsoft Office User</cp:lastModifiedBy>
  <cp:revision>25</cp:revision>
  <dcterms:created xsi:type="dcterms:W3CDTF">2009-02-14T18:34:19Z</dcterms:created>
  <dcterms:modified xsi:type="dcterms:W3CDTF">2021-01-03T10:10:11Z</dcterms:modified>
</cp:coreProperties>
</file>