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4" r:id="rId1"/>
  </p:sldMasterIdLst>
  <p:notesMasterIdLst>
    <p:notesMasterId r:id="rId55"/>
  </p:notesMasterIdLst>
  <p:sldIdLst>
    <p:sldId id="256" r:id="rId2"/>
    <p:sldId id="258" r:id="rId3"/>
    <p:sldId id="399" r:id="rId4"/>
    <p:sldId id="398" r:id="rId5"/>
    <p:sldId id="267" r:id="rId6"/>
    <p:sldId id="263" r:id="rId7"/>
    <p:sldId id="340" r:id="rId8"/>
    <p:sldId id="339" r:id="rId9"/>
    <p:sldId id="379" r:id="rId10"/>
    <p:sldId id="378" r:id="rId11"/>
    <p:sldId id="356" r:id="rId12"/>
    <p:sldId id="342" r:id="rId13"/>
    <p:sldId id="344" r:id="rId14"/>
    <p:sldId id="330" r:id="rId15"/>
    <p:sldId id="331" r:id="rId16"/>
    <p:sldId id="332" r:id="rId17"/>
    <p:sldId id="333" r:id="rId18"/>
    <p:sldId id="334" r:id="rId19"/>
    <p:sldId id="346" r:id="rId20"/>
    <p:sldId id="274" r:id="rId21"/>
    <p:sldId id="292" r:id="rId22"/>
    <p:sldId id="272" r:id="rId23"/>
    <p:sldId id="327" r:id="rId24"/>
    <p:sldId id="328" r:id="rId25"/>
    <p:sldId id="329" r:id="rId26"/>
    <p:sldId id="324" r:id="rId27"/>
    <p:sldId id="348" r:id="rId28"/>
    <p:sldId id="351" r:id="rId29"/>
    <p:sldId id="326" r:id="rId30"/>
    <p:sldId id="376" r:id="rId31"/>
    <p:sldId id="352" r:id="rId32"/>
    <p:sldId id="354" r:id="rId33"/>
    <p:sldId id="360" r:id="rId34"/>
    <p:sldId id="362" r:id="rId35"/>
    <p:sldId id="364" r:id="rId36"/>
    <p:sldId id="366" r:id="rId37"/>
    <p:sldId id="368" r:id="rId38"/>
    <p:sldId id="393" r:id="rId39"/>
    <p:sldId id="394" r:id="rId40"/>
    <p:sldId id="395" r:id="rId41"/>
    <p:sldId id="396" r:id="rId42"/>
    <p:sldId id="397" r:id="rId43"/>
    <p:sldId id="370" r:id="rId44"/>
    <p:sldId id="374" r:id="rId45"/>
    <p:sldId id="372" r:id="rId46"/>
    <p:sldId id="384" r:id="rId47"/>
    <p:sldId id="385" r:id="rId48"/>
    <p:sldId id="388" r:id="rId49"/>
    <p:sldId id="389" r:id="rId50"/>
    <p:sldId id="390" r:id="rId51"/>
    <p:sldId id="391" r:id="rId52"/>
    <p:sldId id="392" r:id="rId53"/>
    <p:sldId id="380"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84588" autoAdjust="0"/>
  </p:normalViewPr>
  <p:slideViewPr>
    <p:cSldViewPr>
      <p:cViewPr varScale="1">
        <p:scale>
          <a:sx n="61" d="100"/>
          <a:sy n="61" d="100"/>
        </p:scale>
        <p:origin x="-16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FB9A2-50CA-4BC2-A232-737332F40F05}" type="datetimeFigureOut">
              <a:rPr lang="fr-FR" smtClean="0"/>
              <a:pPr/>
              <a:t>23/04/2023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94B01-B0C3-4E69-A811-CB63B4CF927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14</a:t>
            </a:fld>
            <a:endParaRPr lang="fr-FR" dirty="0"/>
          </a:p>
        </p:txBody>
      </p:sp>
    </p:spTree>
    <p:extLst>
      <p:ext uri="{BB962C8B-B14F-4D97-AF65-F5344CB8AC3E}">
        <p14:creationId xmlns:p14="http://schemas.microsoft.com/office/powerpoint/2010/main" xmlns="" val="196266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r>
              <a:rPr lang="fr-FR" b="1" dirty="0"/>
              <a:t>La procédure GRAPHES génère des graphiques en élaborant des statistiques à partir des données du fichier actif. Plusieurs catégories de graphiques peuvent être obtenus : bâtons, bâtons 3D, courbes, aires,… .</a:t>
            </a:r>
          </a:p>
          <a:p>
            <a:pPr defTabSz="886877">
              <a:defRPr/>
            </a:pP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26</a:t>
            </a:fld>
            <a:endParaRPr lang="fr-FR" dirty="0"/>
          </a:p>
        </p:txBody>
      </p:sp>
    </p:spTree>
    <p:extLst>
      <p:ext uri="{BB962C8B-B14F-4D97-AF65-F5344CB8AC3E}">
        <p14:creationId xmlns:p14="http://schemas.microsoft.com/office/powerpoint/2010/main" xmlns="" val="81185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endParaRPr lang="fr-FR" b="1" dirty="0" smtClean="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27</a:t>
            </a:fld>
            <a:endParaRPr lang="fr-FR" dirty="0"/>
          </a:p>
        </p:txBody>
      </p:sp>
    </p:spTree>
    <p:extLst>
      <p:ext uri="{BB962C8B-B14F-4D97-AF65-F5344CB8AC3E}">
        <p14:creationId xmlns:p14="http://schemas.microsoft.com/office/powerpoint/2010/main" xmlns="" val="8968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r>
              <a:rPr lang="fr-FR" b="1" dirty="0" smtClean="0"/>
              <a:t>La procédure GRAPHES génère des graphiques en élaborant des statistiques à partir des données du fichier actif. Plusieurs catégories de graphiques peuvent être obtenus : bâtons, bâtons 3D, courbes, aires,… .</a:t>
            </a:r>
          </a:p>
          <a:p>
            <a:pPr defTabSz="886877">
              <a:defRPr/>
            </a:pPr>
            <a:endParaRPr lang="fr-FR" b="1" dirty="0" smtClean="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28</a:t>
            </a:fld>
            <a:endParaRPr lang="fr-FR" dirty="0"/>
          </a:p>
        </p:txBody>
      </p:sp>
    </p:spTree>
    <p:extLst>
      <p:ext uri="{BB962C8B-B14F-4D97-AF65-F5344CB8AC3E}">
        <p14:creationId xmlns:p14="http://schemas.microsoft.com/office/powerpoint/2010/main" xmlns="" val="81185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r>
              <a:rPr lang="fr-FR" b="1" dirty="0"/>
              <a:t>Pour obtenir des informations (en forme de tableaux ou graphiques) sur la distribution d'une variable (fréquences, tendance (mode, médiane, moyenne, …), dispersion (variance, écart type, intervalle interquartile, …)</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29</a:t>
            </a:fld>
            <a:endParaRPr lang="fr-FR" dirty="0"/>
          </a:p>
        </p:txBody>
      </p:sp>
    </p:spTree>
    <p:extLst>
      <p:ext uri="{BB962C8B-B14F-4D97-AF65-F5344CB8AC3E}">
        <p14:creationId xmlns:p14="http://schemas.microsoft.com/office/powerpoint/2010/main" xmlns="" val="53616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endParaRPr lang="fr-FR" b="1" dirty="0" smtClean="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31</a:t>
            </a:fld>
            <a:endParaRPr lang="fr-FR" dirty="0"/>
          </a:p>
        </p:txBody>
      </p:sp>
    </p:spTree>
    <p:extLst>
      <p:ext uri="{BB962C8B-B14F-4D97-AF65-F5344CB8AC3E}">
        <p14:creationId xmlns:p14="http://schemas.microsoft.com/office/powerpoint/2010/main" xmlns="" val="2423524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endParaRPr lang="fr-FR" b="1" dirty="0" smtClean="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32</a:t>
            </a:fld>
            <a:endParaRPr lang="fr-FR" dirty="0"/>
          </a:p>
        </p:txBody>
      </p:sp>
    </p:spTree>
    <p:extLst>
      <p:ext uri="{BB962C8B-B14F-4D97-AF65-F5344CB8AC3E}">
        <p14:creationId xmlns:p14="http://schemas.microsoft.com/office/powerpoint/2010/main" xmlns="" val="352142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1094B01-B0C3-4E69-A811-CB63B4CF9274}" type="slidenum">
              <a:rPr lang="fr-FR" smtClean="0"/>
              <a:pPr/>
              <a:t>40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15</a:t>
            </a:fld>
            <a:endParaRPr lang="fr-FR" dirty="0"/>
          </a:p>
        </p:txBody>
      </p:sp>
    </p:spTree>
    <p:extLst>
      <p:ext uri="{BB962C8B-B14F-4D97-AF65-F5344CB8AC3E}">
        <p14:creationId xmlns:p14="http://schemas.microsoft.com/office/powerpoint/2010/main" xmlns="" val="161755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16</a:t>
            </a:fld>
            <a:endParaRPr lang="fr-FR" dirty="0"/>
          </a:p>
        </p:txBody>
      </p:sp>
    </p:spTree>
    <p:extLst>
      <p:ext uri="{BB962C8B-B14F-4D97-AF65-F5344CB8AC3E}">
        <p14:creationId xmlns:p14="http://schemas.microsoft.com/office/powerpoint/2010/main" xmlns="" val="174078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17</a:t>
            </a:fld>
            <a:endParaRPr lang="fr-FR" dirty="0"/>
          </a:p>
        </p:txBody>
      </p:sp>
    </p:spTree>
    <p:extLst>
      <p:ext uri="{BB962C8B-B14F-4D97-AF65-F5344CB8AC3E}">
        <p14:creationId xmlns:p14="http://schemas.microsoft.com/office/powerpoint/2010/main" xmlns="" val="40358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tableau de codage de la base de données doit contenir les informations suivantes :</a:t>
            </a:r>
          </a:p>
          <a:p>
            <a:pPr lvl="0"/>
            <a:r>
              <a:rPr lang="fr-FR" b="1" i="1" dirty="0"/>
              <a:t>Nom de la variable</a:t>
            </a:r>
            <a:r>
              <a:rPr lang="fr-FR" dirty="0"/>
              <a:t> </a:t>
            </a:r>
          </a:p>
          <a:p>
            <a:pPr lvl="0"/>
            <a:r>
              <a:rPr lang="fr-FR" b="1" i="1" dirty="0"/>
              <a:t>Etiquette de la variable</a:t>
            </a:r>
            <a:endParaRPr lang="fr-FR" dirty="0"/>
          </a:p>
          <a:p>
            <a:pPr lvl="0"/>
            <a:r>
              <a:rPr lang="fr-FR" b="1" i="1" dirty="0"/>
              <a:t>Etiquettes des valeurs</a:t>
            </a:r>
            <a:r>
              <a:rPr lang="fr-FR" dirty="0"/>
              <a:t> (value labels) : n’oubliez pas une variable d’identification qui établit une relation entre les documents d’un cas et les données dans le fichier (ex : questionnaire et preuve de carnet de vaccination) ;</a:t>
            </a:r>
          </a:p>
          <a:p>
            <a:pPr lvl="0"/>
            <a:r>
              <a:rPr lang="fr-FR" b="1" i="1" dirty="0"/>
              <a:t>Numéro d’identification (ID variable)</a:t>
            </a:r>
            <a:r>
              <a:rPr lang="fr-FR" dirty="0"/>
              <a:t> : doit être noté sur les questionnaires pour que l’on puisse facilement retrouver le document d’un sujet afin de contrôler ou corriger des valeurs dans la base de données.</a:t>
            </a:r>
          </a:p>
          <a:p>
            <a:pPr defTabSz="886877">
              <a:defRPr/>
            </a:pP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18</a:t>
            </a:fld>
            <a:endParaRPr lang="fr-FR" dirty="0"/>
          </a:p>
        </p:txBody>
      </p:sp>
    </p:spTree>
    <p:extLst>
      <p:ext uri="{BB962C8B-B14F-4D97-AF65-F5344CB8AC3E}">
        <p14:creationId xmlns:p14="http://schemas.microsoft.com/office/powerpoint/2010/main" xmlns="" val="205122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r>
              <a:rPr lang="fr-FR" b="1" dirty="0" smtClean="0"/>
              <a:t>Variable alphanumériques/série de caractères </a:t>
            </a:r>
            <a:r>
              <a:rPr lang="fr-FR" dirty="0" smtClean="0"/>
              <a:t>Ex : Nom du répondant.</a:t>
            </a:r>
          </a:p>
          <a:p>
            <a:pPr defTabSz="886877">
              <a:defRPr/>
            </a:pPr>
            <a:r>
              <a:rPr lang="fr-CI" b="1" dirty="0" smtClean="0"/>
              <a:t>Questions à réponses courtes </a:t>
            </a:r>
            <a:r>
              <a:rPr lang="fr-FR" dirty="0" smtClean="0"/>
              <a:t>Ex : </a:t>
            </a:r>
            <a:r>
              <a:rPr lang="fr-FR" b="1" i="1" dirty="0" smtClean="0"/>
              <a:t>quelle est votre nationalité ?</a:t>
            </a:r>
            <a:r>
              <a:rPr lang="fr-FR" b="1" dirty="0" smtClean="0"/>
              <a:t> </a:t>
            </a:r>
            <a:r>
              <a:rPr lang="fr-FR" dirty="0" smtClean="0"/>
              <a:t>on peut coder les différentes réponses de la façon suivante : 1=Nigérienne ;  2=Ivoirienne ; 3=Tchadienne … on en fait une liste.</a:t>
            </a:r>
          </a:p>
          <a:p>
            <a:pPr lvl="0"/>
            <a:r>
              <a:rPr lang="fr-CI" b="1" dirty="0" smtClean="0"/>
              <a:t>Questions à réponses multiples </a:t>
            </a:r>
            <a:r>
              <a:rPr lang="fr-FR" dirty="0" smtClean="0"/>
              <a:t>Ex : </a:t>
            </a:r>
            <a:r>
              <a:rPr lang="fr-FR" b="1" i="1" dirty="0" smtClean="0"/>
              <a:t>quelles sont les activités que vous exercez ?</a:t>
            </a:r>
            <a:endParaRPr lang="fr-FR" dirty="0" smtClean="0"/>
          </a:p>
          <a:p>
            <a:pPr lvl="0"/>
            <a:r>
              <a:rPr lang="fr-FR" dirty="0" smtClean="0"/>
              <a:t>Elevage      B. Commerce     C. Petits métiers    X. Autre à préciser</a:t>
            </a:r>
            <a:endParaRPr lang="fr-FR" b="1" dirty="0" smtClean="0"/>
          </a:p>
          <a:p>
            <a:pPr defTabSz="886877">
              <a:defRPr/>
            </a:pPr>
            <a:endParaRPr lang="fr-FR" b="1" dirty="0" smtClean="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19</a:t>
            </a:fld>
            <a:endParaRPr lang="fr-FR" dirty="0"/>
          </a:p>
        </p:txBody>
      </p:sp>
    </p:spTree>
    <p:extLst>
      <p:ext uri="{BB962C8B-B14F-4D97-AF65-F5344CB8AC3E}">
        <p14:creationId xmlns:p14="http://schemas.microsoft.com/office/powerpoint/2010/main" xmlns="" val="166485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r>
              <a:rPr lang="fr-FR" b="1" dirty="0"/>
              <a:t>Transformer les variables dans une base de données fait partie des tâches à réaliser avant l’analyse de données proprement dite (statistiques descriptives, régression). Les données collectées se présentent généralement sous la forme brute, et elles sont inadaptées à une analyse statistique poussée.</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23</a:t>
            </a:fld>
            <a:endParaRPr lang="fr-FR" dirty="0"/>
          </a:p>
        </p:txBody>
      </p:sp>
    </p:spTree>
    <p:extLst>
      <p:ext uri="{BB962C8B-B14F-4D97-AF65-F5344CB8AC3E}">
        <p14:creationId xmlns:p14="http://schemas.microsoft.com/office/powerpoint/2010/main" xmlns="" val="237163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24</a:t>
            </a:fld>
            <a:endParaRPr lang="fr-FR" dirty="0"/>
          </a:p>
        </p:txBody>
      </p:sp>
    </p:spTree>
    <p:extLst>
      <p:ext uri="{BB962C8B-B14F-4D97-AF65-F5344CB8AC3E}">
        <p14:creationId xmlns:p14="http://schemas.microsoft.com/office/powerpoint/2010/main" xmlns="" val="3983388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877">
              <a:defRPr/>
            </a:pP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25</a:t>
            </a:fld>
            <a:endParaRPr lang="fr-FR" dirty="0"/>
          </a:p>
        </p:txBody>
      </p:sp>
    </p:spTree>
    <p:extLst>
      <p:ext uri="{BB962C8B-B14F-4D97-AF65-F5344CB8AC3E}">
        <p14:creationId xmlns:p14="http://schemas.microsoft.com/office/powerpoint/2010/main" xmlns="" val="27891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387F40A-89A5-4EDA-A070-398F8735F94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87F40A-89A5-4EDA-A070-398F8735F94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87F40A-89A5-4EDA-A070-398F8735F94C}"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marL="9502">
              <a:lnSpc>
                <a:spcPts val="1033"/>
              </a:lnSpc>
              <a:defRPr sz="900" b="1" i="0">
                <a:solidFill>
                  <a:schemeClr val="tx1"/>
                </a:solidFill>
                <a:latin typeface="Times New Roman"/>
                <a:cs typeface="Times New Roman"/>
              </a:defRPr>
            </a:lvl1pPr>
          </a:lstStyle>
          <a:p>
            <a:r>
              <a:rPr lang="fr-FR" dirty="0" smtClean="0"/>
              <a:t>TP </a:t>
            </a:r>
            <a:r>
              <a:rPr lang="fr-FR" spc="-4" dirty="0" smtClean="0"/>
              <a:t>d’Informatique </a:t>
            </a:r>
            <a:r>
              <a:rPr lang="fr-FR" dirty="0" smtClean="0"/>
              <a:t>V : </a:t>
            </a:r>
            <a:r>
              <a:rPr lang="fr-FR" spc="-4" dirty="0" smtClean="0"/>
              <a:t>Logiciel SPSS </a:t>
            </a:r>
            <a:r>
              <a:rPr lang="fr-FR" dirty="0" smtClean="0"/>
              <a:t>20.0, 2019 │ </a:t>
            </a:r>
            <a:r>
              <a:rPr lang="fr-FR" spc="-4" dirty="0" smtClean="0"/>
              <a:t>Ir. BASOSILA BATWANYELE</a:t>
            </a:r>
            <a:r>
              <a:rPr lang="fr-FR" spc="75" dirty="0" smtClean="0"/>
              <a:t> </a:t>
            </a:r>
            <a:r>
              <a:rPr lang="fr-FR" spc="-4" dirty="0" smtClean="0"/>
              <a:t>Eric</a:t>
            </a:r>
          </a:p>
          <a:p>
            <a:pPr marL="2352730">
              <a:lnSpc>
                <a:spcPts val="1055"/>
              </a:lnSpc>
            </a:pPr>
            <a:r>
              <a:rPr lang="fr-FR" b="0" spc="-4" dirty="0" smtClean="0"/>
              <a:t>Assistant</a:t>
            </a:r>
            <a:r>
              <a:rPr lang="fr-FR" b="0" spc="7" dirty="0" smtClean="0"/>
              <a:t> </a:t>
            </a:r>
            <a:r>
              <a:rPr lang="fr-FR" b="0" spc="-4" dirty="0" smtClean="0"/>
              <a:t>d'Enseignement/IFA-</a:t>
            </a:r>
            <a:r>
              <a:rPr lang="fr-FR" b="0" spc="-4" dirty="0" err="1" smtClean="0"/>
              <a:t>Yangambi</a:t>
            </a:r>
            <a:endParaRPr lang="fr-FR" b="0" spc="-4"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xmlns="" val="1052259783"/>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87F40A-89A5-4EDA-A070-398F8735F94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87F40A-89A5-4EDA-A070-398F8735F94C}"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87F40A-89A5-4EDA-A070-398F8735F94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387F40A-89A5-4EDA-A070-398F8735F94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387F40A-89A5-4EDA-A070-398F8735F94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387F40A-89A5-4EDA-A070-398F8735F94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87F40A-89A5-4EDA-A070-398F8735F94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4559B88-B8C6-4857-9CA2-036206F46314}" type="datetimeFigureOut">
              <a:rPr lang="fr-FR" smtClean="0"/>
              <a:pPr/>
              <a:t>23/04/2023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387F40A-89A5-4EDA-A070-398F8735F94C}"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559B88-B8C6-4857-9CA2-036206F46314}" type="datetimeFigureOut">
              <a:rPr lang="fr-FR" smtClean="0"/>
              <a:pPr/>
              <a:t>23/04/2023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87F40A-89A5-4EDA-A070-398F8735F94C}"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hyperlink" Target="zim://A/Algorithme_des_k-moyennes.html" TargetMode="External"/><Relationship Id="rId3" Type="http://schemas.openxmlformats.org/officeDocument/2006/relationships/hyperlink" Target="zim://A/Loi_de_Student.html" TargetMode="External"/><Relationship Id="rId7" Type="http://schemas.openxmlformats.org/officeDocument/2006/relationships/hyperlink" Target="zim://A/Analyse_factorielle.html" TargetMode="External"/><Relationship Id="rId2" Type="http://schemas.openxmlformats.org/officeDocument/2006/relationships/hyperlink" Target="zim://A/Moyenne.html" TargetMode="External"/><Relationship Id="rId1" Type="http://schemas.openxmlformats.org/officeDocument/2006/relationships/slideLayout" Target="../slideLayouts/slideLayout2.xml"/><Relationship Id="rId6" Type="http://schemas.openxmlformats.org/officeDocument/2006/relationships/hyperlink" Target="zim://A/R%C3%A9gression_lin%C3%A9aire.html" TargetMode="External"/><Relationship Id="rId5" Type="http://schemas.openxmlformats.org/officeDocument/2006/relationships/hyperlink" Target="zim://A/Corr%C3%A9lation_%28math%C3%A9matiques%29.html" TargetMode="External"/><Relationship Id="rId10" Type="http://schemas.openxmlformats.org/officeDocument/2006/relationships/hyperlink" Target="zim://A/Analyse_discriminante.html" TargetMode="External"/><Relationship Id="rId4" Type="http://schemas.openxmlformats.org/officeDocument/2006/relationships/hyperlink" Target="zim://A/ANOVA.html" TargetMode="External"/><Relationship Id="rId9" Type="http://schemas.openxmlformats.org/officeDocument/2006/relationships/hyperlink" Target="zim://A/Regroupement_hi%C3%A9rarchique.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file:///C:\Users\compaq\Downloads\Questionnaire_sous_Spss.pdf" TargetMode="External"/><Relationship Id="rId2" Type="http://schemas.openxmlformats.org/officeDocument/2006/relationships/hyperlink" Target="https://fr.slideshare.net/AdadChrif?utm_campaign=profiletracking&amp;utm_medium=sssite&amp;utm_source=ssslideview" TargetMode="External"/><Relationship Id="rId1" Type="http://schemas.openxmlformats.org/officeDocument/2006/relationships/slideLayout" Target="../slideLayouts/slideLayout2.xml"/><Relationship Id="rId6" Type="http://schemas.openxmlformats.org/officeDocument/2006/relationships/hyperlink" Target="https://spss.espaceweb.usherbrooke.ca/procedure-spss-24/" TargetMode="External"/><Relationship Id="rId5" Type="http://schemas.openxmlformats.org/officeDocument/2006/relationships/hyperlink" Target="https://spss.espaceweb.usherbrooke.ca/interpretation-23/" TargetMode="External"/><Relationship Id="rId4" Type="http://schemas.openxmlformats.org/officeDocument/2006/relationships/hyperlink" Target="https://spss.espaceweb.usherbrooke.ca/procedure-spss-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Chapitre 3 :  Initiation au logiciel SPSS et traitement de données </a:t>
            </a:r>
            <a:br>
              <a:rPr lang="fr-FR" dirty="0" smtClean="0"/>
            </a:br>
            <a:endParaRPr lang="fr-FR" dirty="0"/>
          </a:p>
        </p:txBody>
      </p:sp>
      <p:sp>
        <p:nvSpPr>
          <p:cNvPr id="3" name="Sous-titre 2"/>
          <p:cNvSpPr>
            <a:spLocks noGrp="1"/>
          </p:cNvSpPr>
          <p:nvPr>
            <p:ph type="subTitle" idx="1"/>
          </p:nvPr>
        </p:nvSpPr>
        <p:spPr/>
        <p:txBody>
          <a:bodyPr/>
          <a:lstStyle/>
          <a:p>
            <a:r>
              <a:rPr lang="fr-FR" dirty="0" smtClean="0"/>
              <a:t>Master 1  FCI</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9571" y="2494630"/>
            <a:ext cx="5862583" cy="386050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31458" y="285728"/>
            <a:ext cx="8626822" cy="1528704"/>
          </a:xfrm>
          <a:prstGeom prst="rect">
            <a:avLst/>
          </a:prstGeom>
        </p:spPr>
        <p:txBody>
          <a:bodyPr vert="horz" wrap="square" lIns="0" tIns="177880" rIns="0" bIns="0" rtlCol="0">
            <a:spAutoFit/>
          </a:bodyPr>
          <a:lstStyle/>
          <a:p>
            <a:pPr marL="307550" indent="-299237">
              <a:spcBef>
                <a:spcPts val="1401"/>
              </a:spcBef>
              <a:buFont typeface="Wingdings"/>
              <a:buChar char=""/>
              <a:tabLst>
                <a:tab pos="307134" algn="l"/>
                <a:tab pos="307550" algn="l"/>
              </a:tabLst>
            </a:pPr>
            <a:r>
              <a:rPr sz="2200" spc="105" dirty="0">
                <a:latin typeface="Trebuchet MS"/>
                <a:cs typeface="Trebuchet MS"/>
              </a:rPr>
              <a:t>Chaque</a:t>
            </a:r>
            <a:r>
              <a:rPr sz="2200" spc="-105" dirty="0">
                <a:latin typeface="Trebuchet MS"/>
                <a:cs typeface="Trebuchet MS"/>
              </a:rPr>
              <a:t> </a:t>
            </a:r>
            <a:r>
              <a:rPr sz="2200" b="1" spc="118" dirty="0">
                <a:latin typeface="Trebuchet MS"/>
                <a:cs typeface="Trebuchet MS"/>
              </a:rPr>
              <a:t>ligne</a:t>
            </a:r>
            <a:r>
              <a:rPr sz="2200" b="1" spc="-115" dirty="0">
                <a:latin typeface="Trebuchet MS"/>
                <a:cs typeface="Trebuchet MS"/>
              </a:rPr>
              <a:t> </a:t>
            </a:r>
            <a:r>
              <a:rPr sz="2200" spc="33" dirty="0">
                <a:latin typeface="Trebuchet MS"/>
                <a:cs typeface="Trebuchet MS"/>
              </a:rPr>
              <a:t>représente</a:t>
            </a:r>
            <a:r>
              <a:rPr sz="2200" spc="-95" dirty="0">
                <a:latin typeface="Trebuchet MS"/>
                <a:cs typeface="Trebuchet MS"/>
              </a:rPr>
              <a:t> </a:t>
            </a:r>
            <a:r>
              <a:rPr sz="2200" spc="46" dirty="0">
                <a:latin typeface="Trebuchet MS"/>
                <a:cs typeface="Trebuchet MS"/>
              </a:rPr>
              <a:t>un</a:t>
            </a:r>
            <a:r>
              <a:rPr sz="2200" spc="-118" dirty="0">
                <a:latin typeface="Trebuchet MS"/>
                <a:cs typeface="Trebuchet MS"/>
              </a:rPr>
              <a:t> </a:t>
            </a:r>
            <a:r>
              <a:rPr sz="2200" dirty="0">
                <a:latin typeface="Trebuchet MS"/>
                <a:cs typeface="Trebuchet MS"/>
              </a:rPr>
              <a:t>cas,</a:t>
            </a:r>
            <a:r>
              <a:rPr sz="2200" spc="-284" dirty="0">
                <a:latin typeface="Trebuchet MS"/>
                <a:cs typeface="Trebuchet MS"/>
              </a:rPr>
              <a:t> </a:t>
            </a:r>
            <a:r>
              <a:rPr sz="2200" spc="72" dirty="0">
                <a:latin typeface="Trebuchet MS"/>
                <a:cs typeface="Trebuchet MS"/>
              </a:rPr>
              <a:t>par</a:t>
            </a:r>
            <a:r>
              <a:rPr sz="2200" spc="-115" dirty="0">
                <a:latin typeface="Trebuchet MS"/>
                <a:cs typeface="Trebuchet MS"/>
              </a:rPr>
              <a:t> </a:t>
            </a:r>
            <a:r>
              <a:rPr sz="2200" spc="52" dirty="0">
                <a:latin typeface="Trebuchet MS"/>
                <a:cs typeface="Trebuchet MS"/>
              </a:rPr>
              <a:t>exemple</a:t>
            </a:r>
            <a:r>
              <a:rPr sz="2200" spc="-92" dirty="0">
                <a:latin typeface="Trebuchet MS"/>
                <a:cs typeface="Trebuchet MS"/>
              </a:rPr>
              <a:t> </a:t>
            </a:r>
            <a:r>
              <a:rPr sz="2200" b="1" spc="72" dirty="0">
                <a:latin typeface="Trebuchet MS"/>
                <a:cs typeface="Trebuchet MS"/>
              </a:rPr>
              <a:t>un</a:t>
            </a:r>
            <a:r>
              <a:rPr sz="2200" b="1" spc="-118" dirty="0">
                <a:latin typeface="Trebuchet MS"/>
                <a:cs typeface="Trebuchet MS"/>
              </a:rPr>
              <a:t> </a:t>
            </a:r>
            <a:r>
              <a:rPr sz="2200" b="1" spc="20" dirty="0">
                <a:latin typeface="Trebuchet MS"/>
                <a:cs typeface="Trebuchet MS"/>
              </a:rPr>
              <a:t>sujet</a:t>
            </a:r>
            <a:r>
              <a:rPr sz="2200" b="1" spc="-105" dirty="0">
                <a:latin typeface="Trebuchet MS"/>
                <a:cs typeface="Trebuchet MS"/>
              </a:rPr>
              <a:t> </a:t>
            </a:r>
            <a:r>
              <a:rPr sz="2200" spc="46" dirty="0">
                <a:latin typeface="Trebuchet MS"/>
                <a:cs typeface="Trebuchet MS"/>
              </a:rPr>
              <a:t>(case)</a:t>
            </a:r>
            <a:endParaRPr sz="2200">
              <a:latin typeface="Trebuchet MS"/>
              <a:cs typeface="Trebuchet MS"/>
            </a:endParaRPr>
          </a:p>
          <a:p>
            <a:pPr marL="307550" indent="-299237">
              <a:spcBef>
                <a:spcPts val="1335"/>
              </a:spcBef>
              <a:buFont typeface="Wingdings"/>
              <a:buChar char=""/>
              <a:tabLst>
                <a:tab pos="307134" algn="l"/>
                <a:tab pos="307550" algn="l"/>
              </a:tabLst>
            </a:pPr>
            <a:r>
              <a:rPr sz="2200" spc="105" dirty="0">
                <a:latin typeface="Trebuchet MS"/>
                <a:cs typeface="Trebuchet MS"/>
              </a:rPr>
              <a:t>Chaque</a:t>
            </a:r>
            <a:r>
              <a:rPr sz="2200" spc="-105" dirty="0">
                <a:latin typeface="Trebuchet MS"/>
                <a:cs typeface="Trebuchet MS"/>
              </a:rPr>
              <a:t> </a:t>
            </a:r>
            <a:r>
              <a:rPr sz="2200" b="1" spc="59" dirty="0">
                <a:latin typeface="Trebuchet MS"/>
                <a:cs typeface="Trebuchet MS"/>
              </a:rPr>
              <a:t>colonne</a:t>
            </a:r>
            <a:r>
              <a:rPr sz="2200" b="1" spc="-105" dirty="0">
                <a:latin typeface="Trebuchet MS"/>
                <a:cs typeface="Trebuchet MS"/>
              </a:rPr>
              <a:t> </a:t>
            </a:r>
            <a:r>
              <a:rPr sz="2200" spc="33" dirty="0">
                <a:latin typeface="Trebuchet MS"/>
                <a:cs typeface="Trebuchet MS"/>
              </a:rPr>
              <a:t>représente</a:t>
            </a:r>
            <a:r>
              <a:rPr sz="2200" spc="-92" dirty="0">
                <a:latin typeface="Trebuchet MS"/>
                <a:cs typeface="Trebuchet MS"/>
              </a:rPr>
              <a:t> </a:t>
            </a:r>
            <a:r>
              <a:rPr sz="2200" b="1" spc="46" dirty="0">
                <a:latin typeface="Trebuchet MS"/>
                <a:cs typeface="Trebuchet MS"/>
              </a:rPr>
              <a:t>une</a:t>
            </a:r>
            <a:r>
              <a:rPr sz="2200" b="1" spc="-108" dirty="0">
                <a:latin typeface="Trebuchet MS"/>
                <a:cs typeface="Trebuchet MS"/>
              </a:rPr>
              <a:t> </a:t>
            </a:r>
            <a:r>
              <a:rPr sz="2200" b="1" spc="82" dirty="0">
                <a:latin typeface="Trebuchet MS"/>
                <a:cs typeface="Trebuchet MS"/>
              </a:rPr>
              <a:t>variable</a:t>
            </a:r>
            <a:r>
              <a:rPr sz="2200" b="1" spc="-105" dirty="0">
                <a:latin typeface="Trebuchet MS"/>
                <a:cs typeface="Trebuchet MS"/>
              </a:rPr>
              <a:t> </a:t>
            </a:r>
            <a:r>
              <a:rPr sz="2200" spc="43" dirty="0">
                <a:latin typeface="Trebuchet MS"/>
                <a:cs typeface="Trebuchet MS"/>
              </a:rPr>
              <a:t>(variable)</a:t>
            </a:r>
            <a:endParaRPr sz="2200">
              <a:latin typeface="Trebuchet MS"/>
              <a:cs typeface="Trebuchet MS"/>
            </a:endParaRPr>
          </a:p>
          <a:p>
            <a:pPr marL="307550" indent="-299237">
              <a:spcBef>
                <a:spcPts val="1335"/>
              </a:spcBef>
              <a:buFont typeface="Wingdings"/>
              <a:buChar char=""/>
              <a:tabLst>
                <a:tab pos="307134" algn="l"/>
                <a:tab pos="307550" algn="l"/>
              </a:tabLst>
            </a:pPr>
            <a:r>
              <a:rPr sz="2200" spc="105" dirty="0">
                <a:latin typeface="Trebuchet MS"/>
                <a:cs typeface="Trebuchet MS"/>
              </a:rPr>
              <a:t>Chaque </a:t>
            </a:r>
            <a:r>
              <a:rPr sz="2200" b="1" spc="79" dirty="0">
                <a:latin typeface="Trebuchet MS"/>
                <a:cs typeface="Trebuchet MS"/>
              </a:rPr>
              <a:t>cellule </a:t>
            </a:r>
            <a:r>
              <a:rPr sz="2200" spc="-13" dirty="0">
                <a:latin typeface="Trebuchet MS"/>
                <a:cs typeface="Trebuchet MS"/>
              </a:rPr>
              <a:t>contient </a:t>
            </a:r>
            <a:r>
              <a:rPr sz="2200" i="1" spc="13" dirty="0">
                <a:latin typeface="Georgia"/>
                <a:cs typeface="Georgia"/>
              </a:rPr>
              <a:t>une </a:t>
            </a:r>
            <a:r>
              <a:rPr sz="2200" i="1" spc="-59" dirty="0">
                <a:latin typeface="Georgia"/>
                <a:cs typeface="Georgia"/>
              </a:rPr>
              <a:t>valeur </a:t>
            </a:r>
            <a:r>
              <a:rPr sz="2200" i="1" spc="-20" dirty="0">
                <a:latin typeface="Georgia"/>
                <a:cs typeface="Georgia"/>
              </a:rPr>
              <a:t>d'un </a:t>
            </a:r>
            <a:r>
              <a:rPr sz="2200" i="1" spc="-3" dirty="0">
                <a:latin typeface="Georgia"/>
                <a:cs typeface="Georgia"/>
              </a:rPr>
              <a:t>cas </a:t>
            </a:r>
            <a:r>
              <a:rPr sz="2200" i="1" spc="-72" dirty="0">
                <a:latin typeface="Georgia"/>
                <a:cs typeface="Georgia"/>
              </a:rPr>
              <a:t>sur </a:t>
            </a:r>
            <a:r>
              <a:rPr sz="2200" i="1" spc="13" dirty="0">
                <a:latin typeface="Georgia"/>
                <a:cs typeface="Georgia"/>
              </a:rPr>
              <a:t>une</a:t>
            </a:r>
            <a:r>
              <a:rPr sz="2200" i="1" spc="-232" dirty="0">
                <a:latin typeface="Georgia"/>
                <a:cs typeface="Georgia"/>
              </a:rPr>
              <a:t> </a:t>
            </a:r>
            <a:r>
              <a:rPr sz="2200" i="1" spc="-39" dirty="0">
                <a:latin typeface="Georgia"/>
                <a:cs typeface="Georgia"/>
              </a:rPr>
              <a:t>variable</a:t>
            </a:r>
            <a:endParaRPr sz="2200">
              <a:latin typeface="Georgia"/>
              <a:cs typeface="Georgia"/>
            </a:endParaRPr>
          </a:p>
        </p:txBody>
      </p:sp>
      <p:graphicFrame>
        <p:nvGraphicFramePr>
          <p:cNvPr id="8" name="object 8"/>
          <p:cNvGraphicFramePr>
            <a:graphicFrameLocks noGrp="1"/>
          </p:cNvGraphicFramePr>
          <p:nvPr/>
        </p:nvGraphicFramePr>
        <p:xfrm>
          <a:off x="1465882" y="3499994"/>
          <a:ext cx="5863057" cy="2828320"/>
        </p:xfrm>
        <a:graphic>
          <a:graphicData uri="http://schemas.openxmlformats.org/drawingml/2006/table">
            <a:tbl>
              <a:tblPr firstRow="1" bandRow="1">
                <a:tableStyleId>{2D5ABB26-0587-4C30-8999-92F81FD0307C}</a:tableStyleId>
              </a:tblPr>
              <a:tblGrid>
                <a:gridCol w="681457"/>
                <a:gridCol w="820828"/>
                <a:gridCol w="4360772"/>
              </a:tblGrid>
              <a:tr h="525750">
                <a:tc>
                  <a:txBody>
                    <a:bodyPr/>
                    <a:lstStyle/>
                    <a:p>
                      <a:pPr>
                        <a:lnSpc>
                          <a:spcPct val="100000"/>
                        </a:lnSpc>
                      </a:pPr>
                      <a:endParaRPr sz="2400">
                        <a:latin typeface="Times New Roman"/>
                        <a:cs typeface="Times New Roman"/>
                      </a:endParaRPr>
                    </a:p>
                  </a:txBody>
                  <a:tcPr marL="0" marR="0" marT="0" marB="0">
                    <a:lnR w="97536">
                      <a:solidFill>
                        <a:srgbClr val="FF0000"/>
                      </a:solidFill>
                      <a:prstDash val="solid"/>
                    </a:lnR>
                    <a:lnT w="76200">
                      <a:solidFill>
                        <a:srgbClr val="FF0000"/>
                      </a:solidFill>
                      <a:prstDash val="solid"/>
                    </a:lnT>
                    <a:lnB w="76200">
                      <a:solidFill>
                        <a:srgbClr val="FF0000"/>
                      </a:solidFill>
                      <a:prstDash val="solid"/>
                    </a:lnB>
                  </a:tcPr>
                </a:tc>
                <a:tc>
                  <a:txBody>
                    <a:bodyPr/>
                    <a:lstStyle/>
                    <a:p>
                      <a:pPr>
                        <a:lnSpc>
                          <a:spcPct val="100000"/>
                        </a:lnSpc>
                      </a:pPr>
                      <a:endParaRPr sz="2400">
                        <a:latin typeface="Times New Roman"/>
                        <a:cs typeface="Times New Roman"/>
                      </a:endParaRPr>
                    </a:p>
                  </a:txBody>
                  <a:tcPr marL="0" marR="0" marT="0" marB="0">
                    <a:lnL w="97536">
                      <a:solidFill>
                        <a:srgbClr val="FF0000"/>
                      </a:solidFill>
                      <a:prstDash val="solid"/>
                    </a:lnL>
                    <a:lnR w="76200">
                      <a:solidFill>
                        <a:srgbClr val="FF0000"/>
                      </a:solidFill>
                      <a:prstDash val="solid"/>
                    </a:lnR>
                    <a:lnT w="76200">
                      <a:solidFill>
                        <a:srgbClr val="FF0000"/>
                      </a:solidFill>
                      <a:prstDash val="solid"/>
                    </a:lnT>
                    <a:lnB w="76200">
                      <a:solidFill>
                        <a:srgbClr val="FF0000"/>
                      </a:solidFill>
                      <a:prstDash val="solid"/>
                    </a:lnB>
                  </a:tcPr>
                </a:tc>
                <a:tc>
                  <a:txBody>
                    <a:bodyPr/>
                    <a:lstStyle/>
                    <a:p>
                      <a:pPr>
                        <a:lnSpc>
                          <a:spcPct val="100000"/>
                        </a:lnSpc>
                      </a:pPr>
                      <a:endParaRPr sz="2400">
                        <a:latin typeface="Times New Roman"/>
                        <a:cs typeface="Times New Roman"/>
                      </a:endParaRPr>
                    </a:p>
                  </a:txBody>
                  <a:tcPr marL="0" marR="0" marT="0" marB="0">
                    <a:lnL w="76200">
                      <a:solidFill>
                        <a:srgbClr val="FF0000"/>
                      </a:solidFill>
                      <a:prstDash val="solid"/>
                    </a:lnL>
                    <a:lnT w="76200">
                      <a:solidFill>
                        <a:srgbClr val="FF0000"/>
                      </a:solidFill>
                      <a:prstDash val="solid"/>
                    </a:lnT>
                    <a:lnB w="76200">
                      <a:solidFill>
                        <a:srgbClr val="FF0000"/>
                      </a:solidFill>
                      <a:prstDash val="solid"/>
                    </a:lnB>
                  </a:tcPr>
                </a:tc>
              </a:tr>
              <a:tr h="292917">
                <a:tc>
                  <a:txBody>
                    <a:bodyPr/>
                    <a:lstStyle/>
                    <a:p>
                      <a:pPr>
                        <a:lnSpc>
                          <a:spcPct val="100000"/>
                        </a:lnSpc>
                      </a:pPr>
                      <a:endParaRPr sz="1800">
                        <a:latin typeface="Times New Roman"/>
                        <a:cs typeface="Times New Roman"/>
                      </a:endParaRPr>
                    </a:p>
                  </a:txBody>
                  <a:tcPr marL="0" marR="0" marT="0" marB="0">
                    <a:lnL w="76200">
                      <a:solidFill>
                        <a:srgbClr val="FF0000"/>
                      </a:solidFill>
                      <a:prstDash val="solid"/>
                    </a:lnL>
                    <a:lnR w="97536">
                      <a:solidFill>
                        <a:srgbClr val="FF0000"/>
                      </a:solidFill>
                      <a:prstDash val="solid"/>
                    </a:lnR>
                    <a:lnT w="76200">
                      <a:solidFill>
                        <a:srgbClr val="FF0000"/>
                      </a:solidFill>
                      <a:prstDash val="solid"/>
                    </a:lnT>
                    <a:lnB w="76200">
                      <a:solidFill>
                        <a:srgbClr val="FF0000"/>
                      </a:solidFill>
                      <a:prstDash val="solid"/>
                    </a:lnB>
                  </a:tcPr>
                </a:tc>
                <a:tc>
                  <a:txBody>
                    <a:bodyPr/>
                    <a:lstStyle/>
                    <a:p>
                      <a:pPr>
                        <a:lnSpc>
                          <a:spcPct val="100000"/>
                        </a:lnSpc>
                      </a:pPr>
                      <a:endParaRPr sz="1800">
                        <a:latin typeface="Times New Roman"/>
                        <a:cs typeface="Times New Roman"/>
                      </a:endParaRPr>
                    </a:p>
                  </a:txBody>
                  <a:tcPr marL="0" marR="0" marT="0" marB="0">
                    <a:lnL w="97536">
                      <a:solidFill>
                        <a:srgbClr val="FF0000"/>
                      </a:solidFill>
                      <a:prstDash val="solid"/>
                    </a:lnL>
                    <a:lnR w="76200">
                      <a:solidFill>
                        <a:srgbClr val="FF0000"/>
                      </a:solidFill>
                      <a:prstDash val="solid"/>
                    </a:lnR>
                    <a:lnT w="76200">
                      <a:solidFill>
                        <a:srgbClr val="FF0000"/>
                      </a:solidFill>
                      <a:prstDash val="solid"/>
                    </a:lnT>
                    <a:lnB w="76200">
                      <a:solidFill>
                        <a:srgbClr val="FF0000"/>
                      </a:solidFill>
                      <a:prstDash val="solid"/>
                    </a:lnB>
                  </a:tcPr>
                </a:tc>
                <a:tc>
                  <a:txBody>
                    <a:bodyPr/>
                    <a:lstStyle/>
                    <a:p>
                      <a:pPr>
                        <a:lnSpc>
                          <a:spcPct val="100000"/>
                        </a:lnSpc>
                      </a:pPr>
                      <a:endParaRPr sz="1800">
                        <a:latin typeface="Times New Roman"/>
                        <a:cs typeface="Times New Roman"/>
                      </a:endParaRPr>
                    </a:p>
                  </a:txBody>
                  <a:tcPr marL="0" marR="0" marT="0" marB="0">
                    <a:lnL w="76200">
                      <a:solidFill>
                        <a:srgbClr val="FF0000"/>
                      </a:solidFill>
                      <a:prstDash val="solid"/>
                    </a:lnL>
                    <a:lnR w="76200">
                      <a:solidFill>
                        <a:srgbClr val="FF0000"/>
                      </a:solidFill>
                      <a:prstDash val="solid"/>
                    </a:lnR>
                    <a:lnT w="76200">
                      <a:solidFill>
                        <a:srgbClr val="FF0000"/>
                      </a:solidFill>
                      <a:prstDash val="solid"/>
                    </a:lnT>
                    <a:lnB w="76200">
                      <a:solidFill>
                        <a:srgbClr val="FF0000"/>
                      </a:solidFill>
                      <a:prstDash val="solid"/>
                    </a:lnB>
                  </a:tcPr>
                </a:tc>
              </a:tr>
              <a:tr h="2009653">
                <a:tc>
                  <a:txBody>
                    <a:bodyPr/>
                    <a:lstStyle/>
                    <a:p>
                      <a:pPr>
                        <a:lnSpc>
                          <a:spcPct val="100000"/>
                        </a:lnSpc>
                      </a:pPr>
                      <a:endParaRPr sz="2400">
                        <a:latin typeface="Times New Roman"/>
                        <a:cs typeface="Times New Roman"/>
                      </a:endParaRPr>
                    </a:p>
                  </a:txBody>
                  <a:tcPr marL="0" marR="0" marT="0" marB="0">
                    <a:lnR w="76200">
                      <a:solidFill>
                        <a:srgbClr val="FF0000"/>
                      </a:solidFill>
                      <a:prstDash val="solid"/>
                    </a:lnR>
                    <a:lnT w="76200">
                      <a:solidFill>
                        <a:srgbClr val="FF0000"/>
                      </a:solidFill>
                      <a:prstDash val="solid"/>
                    </a:lnT>
                    <a:lnB w="76200">
                      <a:solidFill>
                        <a:srgbClr val="FF0000"/>
                      </a:solidFill>
                      <a:prstDash val="solid"/>
                    </a:lnB>
                  </a:tcPr>
                </a:tc>
                <a:tc>
                  <a:txBody>
                    <a:bodyPr/>
                    <a:lstStyle/>
                    <a:p>
                      <a:pPr>
                        <a:lnSpc>
                          <a:spcPct val="100000"/>
                        </a:lnSpc>
                      </a:pPr>
                      <a:endParaRPr sz="2400">
                        <a:latin typeface="Times New Roman"/>
                        <a:cs typeface="Times New Roman"/>
                      </a:endParaRPr>
                    </a:p>
                  </a:txBody>
                  <a:tcPr marL="0" marR="0" marT="0" marB="0">
                    <a:lnL w="76200">
                      <a:solidFill>
                        <a:srgbClr val="FF0000"/>
                      </a:solidFill>
                      <a:prstDash val="solid"/>
                    </a:lnL>
                    <a:lnR w="76200">
                      <a:solidFill>
                        <a:srgbClr val="FF0000"/>
                      </a:solidFill>
                      <a:prstDash val="solid"/>
                    </a:lnR>
                    <a:lnT w="76200">
                      <a:solidFill>
                        <a:srgbClr val="FF0000"/>
                      </a:solidFill>
                      <a:prstDash val="solid"/>
                    </a:lnT>
                    <a:lnB w="76200">
                      <a:solidFill>
                        <a:srgbClr val="FF0000"/>
                      </a:solidFill>
                      <a:prstDash val="solid"/>
                    </a:lnB>
                  </a:tcPr>
                </a:tc>
                <a:tc>
                  <a:txBody>
                    <a:bodyPr/>
                    <a:lstStyle/>
                    <a:p>
                      <a:pPr>
                        <a:lnSpc>
                          <a:spcPct val="100000"/>
                        </a:lnSpc>
                      </a:pPr>
                      <a:endParaRPr sz="2400">
                        <a:latin typeface="Times New Roman"/>
                        <a:cs typeface="Times New Roman"/>
                      </a:endParaRPr>
                    </a:p>
                  </a:txBody>
                  <a:tcPr marL="0" marR="0" marT="0" marB="0">
                    <a:lnL w="76200">
                      <a:solidFill>
                        <a:srgbClr val="FF0000"/>
                      </a:solidFill>
                      <a:prstDash val="solid"/>
                    </a:lnL>
                    <a:lnT w="76200">
                      <a:solidFill>
                        <a:srgbClr val="FF0000"/>
                      </a:solidFill>
                      <a:prstDash val="solid"/>
                    </a:lnT>
                    <a:lnB w="76200">
                      <a:solidFill>
                        <a:srgbClr val="FF0000"/>
                      </a:solidFill>
                      <a:prstDash val="soli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47500" lnSpcReduction="20000"/>
          </a:bodyPr>
          <a:lstStyle/>
          <a:p>
            <a:endParaRPr lang="fr-FR" sz="3600" b="1" dirty="0" smtClean="0"/>
          </a:p>
          <a:p>
            <a:r>
              <a:rPr lang="fr-FR" sz="4500" b="1" dirty="0" smtClean="0">
                <a:latin typeface="Times New Roman" pitchFamily="18" charset="0"/>
                <a:cs typeface="Times New Roman" pitchFamily="18" charset="0"/>
              </a:rPr>
              <a:t>L’onglet « Affichage des variables » </a:t>
            </a:r>
            <a:r>
              <a:rPr lang="fr-FR" sz="4500" dirty="0" smtClean="0">
                <a:latin typeface="Times New Roman" pitchFamily="18" charset="0"/>
                <a:cs typeface="Times New Roman" pitchFamily="18" charset="0"/>
              </a:rPr>
              <a:t>: il s’agit de définir les caractéristiques des variables :</a:t>
            </a:r>
          </a:p>
          <a:p>
            <a:endParaRPr lang="fr-FR" sz="4500" dirty="0" smtClean="0">
              <a:latin typeface="Times New Roman" pitchFamily="18" charset="0"/>
              <a:cs typeface="Times New Roman" pitchFamily="18" charset="0"/>
            </a:endParaRPr>
          </a:p>
          <a:p>
            <a:r>
              <a:rPr lang="fr-FR" sz="4500" b="1" dirty="0" smtClean="0">
                <a:latin typeface="Times New Roman" pitchFamily="18" charset="0"/>
                <a:cs typeface="Times New Roman" pitchFamily="18" charset="0"/>
              </a:rPr>
              <a:t>Nom </a:t>
            </a:r>
            <a:r>
              <a:rPr lang="fr-FR" sz="4500" dirty="0" smtClean="0">
                <a:latin typeface="Times New Roman" pitchFamily="18" charset="0"/>
                <a:cs typeface="Times New Roman" pitchFamily="18" charset="0"/>
              </a:rPr>
              <a:t>: C’est le nom de la variable tel qu’il est affiché dans l’onglet « Affichage des données </a:t>
            </a:r>
            <a:endParaRPr lang="fr-FR" sz="4500" b="1" dirty="0" smtClean="0">
              <a:latin typeface="Times New Roman" pitchFamily="18" charset="0"/>
              <a:cs typeface="Times New Roman" pitchFamily="18" charset="0"/>
            </a:endParaRPr>
          </a:p>
          <a:p>
            <a:r>
              <a:rPr lang="fr-FR" sz="4500" b="1" dirty="0" smtClean="0">
                <a:latin typeface="Times New Roman" pitchFamily="18" charset="0"/>
                <a:cs typeface="Times New Roman" pitchFamily="18" charset="0"/>
              </a:rPr>
              <a:t>Type </a:t>
            </a:r>
            <a:r>
              <a:rPr lang="fr-FR" sz="4500" dirty="0" smtClean="0">
                <a:latin typeface="Times New Roman" pitchFamily="18" charset="0"/>
                <a:cs typeface="Times New Roman" pitchFamily="18" charset="0"/>
              </a:rPr>
              <a:t>: C’est la caractéristique de votre variable, en général, on se limite à </a:t>
            </a:r>
            <a:r>
              <a:rPr lang="fr-FR" sz="4500" b="1" dirty="0" smtClean="0">
                <a:latin typeface="Times New Roman" pitchFamily="18" charset="0"/>
                <a:cs typeface="Times New Roman" pitchFamily="18" charset="0"/>
              </a:rPr>
              <a:t>« Chaîne » </a:t>
            </a:r>
            <a:r>
              <a:rPr lang="fr-FR" sz="4500" dirty="0" smtClean="0">
                <a:latin typeface="Times New Roman" pitchFamily="18" charset="0"/>
                <a:cs typeface="Times New Roman" pitchFamily="18" charset="0"/>
              </a:rPr>
              <a:t>lorsqu’il s’agit de données </a:t>
            </a:r>
            <a:r>
              <a:rPr lang="fr-FR" sz="4500" dirty="0" err="1" smtClean="0">
                <a:latin typeface="Times New Roman" pitchFamily="18" charset="0"/>
                <a:cs typeface="Times New Roman" pitchFamily="18" charset="0"/>
              </a:rPr>
              <a:t>qualititaveset</a:t>
            </a:r>
            <a:r>
              <a:rPr lang="fr-FR" sz="4500" dirty="0" smtClean="0">
                <a:latin typeface="Times New Roman" pitchFamily="18" charset="0"/>
                <a:cs typeface="Times New Roman" pitchFamily="18" charset="0"/>
              </a:rPr>
              <a:t> à « </a:t>
            </a:r>
            <a:r>
              <a:rPr lang="fr-FR" sz="4500" b="1" dirty="0" smtClean="0">
                <a:latin typeface="Times New Roman" pitchFamily="18" charset="0"/>
                <a:cs typeface="Times New Roman" pitchFamily="18" charset="0"/>
              </a:rPr>
              <a:t>Numérique</a:t>
            </a:r>
            <a:r>
              <a:rPr lang="fr-FR" sz="4500" dirty="0" smtClean="0">
                <a:latin typeface="Times New Roman" pitchFamily="18" charset="0"/>
                <a:cs typeface="Times New Roman" pitchFamily="18" charset="0"/>
              </a:rPr>
              <a:t> » lorsque l’on travaille avec des chiffres. </a:t>
            </a:r>
            <a:endParaRPr lang="fr-FR" sz="4500" b="1" dirty="0" smtClean="0">
              <a:latin typeface="Times New Roman" pitchFamily="18" charset="0"/>
              <a:cs typeface="Times New Roman" pitchFamily="18" charset="0"/>
            </a:endParaRPr>
          </a:p>
          <a:p>
            <a:r>
              <a:rPr lang="fr-FR" sz="4500" b="1" dirty="0" smtClean="0">
                <a:latin typeface="Times New Roman" pitchFamily="18" charset="0"/>
                <a:cs typeface="Times New Roman" pitchFamily="18" charset="0"/>
              </a:rPr>
              <a:t>Décimales </a:t>
            </a:r>
            <a:r>
              <a:rPr lang="fr-FR" sz="4500" dirty="0" smtClean="0">
                <a:latin typeface="Times New Roman" pitchFamily="18" charset="0"/>
                <a:cs typeface="Times New Roman" pitchFamily="18" charset="0"/>
              </a:rPr>
              <a:t>: nombre de décimales désirées pour les données numériques</a:t>
            </a:r>
          </a:p>
          <a:p>
            <a:r>
              <a:rPr lang="fr-FR" sz="4500" dirty="0" smtClean="0">
                <a:latin typeface="Times New Roman" pitchFamily="18" charset="0"/>
                <a:cs typeface="Times New Roman" pitchFamily="18" charset="0"/>
              </a:rPr>
              <a:t> </a:t>
            </a:r>
            <a:r>
              <a:rPr lang="fr-FR" sz="4500" b="1" dirty="0" smtClean="0">
                <a:latin typeface="Times New Roman" pitchFamily="18" charset="0"/>
                <a:cs typeface="Times New Roman" pitchFamily="18" charset="0"/>
              </a:rPr>
              <a:t>Etiquette </a:t>
            </a:r>
            <a:r>
              <a:rPr lang="fr-FR" sz="4500" dirty="0" smtClean="0">
                <a:latin typeface="Times New Roman" pitchFamily="18" charset="0"/>
                <a:cs typeface="Times New Roman" pitchFamily="18" charset="0"/>
              </a:rPr>
              <a:t>: c’est le nom de la variable telle que vous voulez qu’il apparaisse dans le tableau de résultats (ex : pour la variable « </a:t>
            </a:r>
            <a:r>
              <a:rPr lang="fr-FR" sz="4500" dirty="0" err="1" smtClean="0">
                <a:latin typeface="Times New Roman" pitchFamily="18" charset="0"/>
                <a:cs typeface="Times New Roman" pitchFamily="18" charset="0"/>
              </a:rPr>
              <a:t>Sit</a:t>
            </a:r>
            <a:r>
              <a:rPr lang="fr-FR" sz="4500" dirty="0" smtClean="0">
                <a:latin typeface="Times New Roman" pitchFamily="18" charset="0"/>
                <a:cs typeface="Times New Roman" pitchFamily="18" charset="0"/>
              </a:rPr>
              <a:t> », vous voulez afficher</a:t>
            </a:r>
          </a:p>
          <a:p>
            <a:r>
              <a:rPr lang="fr-FR" sz="4500" dirty="0" smtClean="0">
                <a:latin typeface="Times New Roman" pitchFamily="18" charset="0"/>
                <a:cs typeface="Times New Roman" pitchFamily="18" charset="0"/>
              </a:rPr>
              <a:t>Situation)</a:t>
            </a:r>
          </a:p>
          <a:p>
            <a:r>
              <a:rPr lang="fr-FR" sz="4500" b="1" dirty="0" smtClean="0">
                <a:latin typeface="Times New Roman" pitchFamily="18" charset="0"/>
                <a:cs typeface="Times New Roman" pitchFamily="18" charset="0"/>
              </a:rPr>
              <a:t>Valeur </a:t>
            </a:r>
            <a:r>
              <a:rPr lang="fr-FR" sz="4500" dirty="0" smtClean="0">
                <a:latin typeface="Times New Roman" pitchFamily="18" charset="0"/>
                <a:cs typeface="Times New Roman" pitchFamily="18" charset="0"/>
              </a:rPr>
              <a:t>: cette fonction donne la possibilité de labelliser des modalités (ex : pour la variable sexe, il va être affiché 1 ou 0, il suffit de définir que 1 correspond à Homme et 0 à Femme)</a:t>
            </a:r>
          </a:p>
          <a:p>
            <a:r>
              <a:rPr lang="fr-FR" sz="4500" b="1" dirty="0" smtClean="0">
                <a:latin typeface="Times New Roman" pitchFamily="18" charset="0"/>
                <a:cs typeface="Times New Roman" pitchFamily="18" charset="0"/>
              </a:rPr>
              <a:t>Manquant </a:t>
            </a:r>
            <a:r>
              <a:rPr lang="fr-FR" sz="4500" dirty="0" smtClean="0">
                <a:latin typeface="Times New Roman" pitchFamily="18" charset="0"/>
                <a:cs typeface="Times New Roman" pitchFamily="18" charset="0"/>
              </a:rPr>
              <a:t>: il s’agit ici de définir les valeurs que vous ne souhaitez pas intégrer dans vos calculs. Ex : une variable de satisfaction notée de 1 à 4, la modalité 5 correspondant aux « sans opinion », vous ne voulez pas retenir les sans opinion dans vos calculs alors entrez le chiffre 5 dans cette caractéristique « Manquant »</a:t>
            </a:r>
          </a:p>
          <a:p>
            <a:r>
              <a:rPr lang="fr-FR" sz="4500" dirty="0" smtClean="0">
                <a:latin typeface="Times New Roman" pitchFamily="18" charset="0"/>
                <a:cs typeface="Times New Roman" pitchFamily="18" charset="0"/>
              </a:rPr>
              <a:t> </a:t>
            </a:r>
            <a:r>
              <a:rPr lang="fr-FR" sz="4500" b="1" dirty="0" smtClean="0">
                <a:latin typeface="Times New Roman" pitchFamily="18" charset="0"/>
                <a:cs typeface="Times New Roman" pitchFamily="18" charset="0"/>
              </a:rPr>
              <a:t>Mesure </a:t>
            </a:r>
            <a:r>
              <a:rPr lang="fr-FR" sz="4500" dirty="0" smtClean="0">
                <a:latin typeface="Times New Roman" pitchFamily="18" charset="0"/>
                <a:cs typeface="Times New Roman" pitchFamily="18" charset="0"/>
              </a:rPr>
              <a:t>: correspond à l’unité de mesure que vous voulez retenir : Echelle,</a:t>
            </a:r>
          </a:p>
          <a:p>
            <a:r>
              <a:rPr lang="fr-FR" sz="4500" dirty="0" smtClean="0">
                <a:latin typeface="Times New Roman" pitchFamily="18" charset="0"/>
                <a:cs typeface="Times New Roman" pitchFamily="18" charset="0"/>
              </a:rPr>
              <a:t>Nominale ou Ordinale. (Echelle par défaut pour les variables de type numérique, Nominale par défaut pour les variables de type chaîne)</a:t>
            </a:r>
          </a:p>
          <a:p>
            <a:endParaRPr lang="fr-FR" sz="3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nglet Affichage des&#10;données&#10;Onglet Affichage des&#10;variables Editeur de données&#10; "/>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om du fichier&#10;Avec extension SAV Menu Barre d’outils&#10;Case&#10;Cellule&#10;Rubrique&#10;Cellule&#10;Grille de&#10;données&#10;** Editeur de donnée..."/>
          <p:cNvPicPr>
            <a:picLocks noGrp="1"/>
          </p:cNvPicPr>
          <p:nvPr>
            <p:ph idx="1"/>
          </p:nvPr>
        </p:nvPicPr>
        <p:blipFill>
          <a:blip r:embed="rId2" cstate="print"/>
          <a:stretch>
            <a:fillRect/>
          </a:stretch>
        </p:blipFill>
        <p:spPr bwMode="auto">
          <a:xfrm>
            <a:off x="1648763" y="1935163"/>
            <a:ext cx="5846473"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4" y="357167"/>
            <a:ext cx="5166182" cy="714380"/>
          </a:xfrm>
        </p:spPr>
        <p:txBody>
          <a:bodyPr>
            <a:normAutofit/>
          </a:bodyPr>
          <a:lstStyle/>
          <a:p>
            <a:pPr marL="88900" algn="l" defTabSz="363538">
              <a:spcBef>
                <a:spcPts val="300"/>
              </a:spcBef>
              <a:spcAft>
                <a:spcPts val="300"/>
              </a:spcAft>
            </a:pPr>
            <a:r>
              <a:rPr lang="fr-FR" sz="2400" b="1" dirty="0" smtClean="0"/>
              <a:t>III. </a:t>
            </a:r>
            <a:r>
              <a:rPr lang="fr-FR" sz="2400" b="1" dirty="0" smtClean="0"/>
              <a:t>Découverte </a:t>
            </a:r>
            <a:r>
              <a:rPr lang="fr-FR" sz="2400" b="1" dirty="0"/>
              <a:t>de SPSS</a:t>
            </a:r>
          </a:p>
        </p:txBody>
      </p:sp>
      <p:sp>
        <p:nvSpPr>
          <p:cNvPr id="3" name="Content Placeholder 2"/>
          <p:cNvSpPr>
            <a:spLocks noGrp="1"/>
          </p:cNvSpPr>
          <p:nvPr>
            <p:ph idx="1"/>
          </p:nvPr>
        </p:nvSpPr>
        <p:spPr>
          <a:xfrm>
            <a:off x="133138" y="1857364"/>
            <a:ext cx="4938928" cy="4714908"/>
          </a:xfrm>
        </p:spPr>
        <p:txBody>
          <a:bodyPr>
            <a:noAutofit/>
          </a:bodyPr>
          <a:lstStyle/>
          <a:p>
            <a:pPr>
              <a:buFont typeface="Wingdings" panose="05000000000000000000" pitchFamily="2" charset="2"/>
              <a:buChar char="§"/>
            </a:pPr>
            <a:r>
              <a:rPr lang="fr-FR" sz="2000" b="1" dirty="0" smtClean="0">
                <a:solidFill>
                  <a:schemeClr val="accent6">
                    <a:lumMod val="50000"/>
                  </a:schemeClr>
                </a:solidFill>
              </a:rPr>
              <a:t>L’éditeur </a:t>
            </a:r>
            <a:r>
              <a:rPr lang="fr-FR" sz="2000" b="1" dirty="0">
                <a:solidFill>
                  <a:schemeClr val="accent6">
                    <a:lumMod val="50000"/>
                  </a:schemeClr>
                </a:solidFill>
              </a:rPr>
              <a:t>de </a:t>
            </a:r>
            <a:r>
              <a:rPr lang="fr-FR" sz="2000" b="1" dirty="0" smtClean="0">
                <a:solidFill>
                  <a:schemeClr val="accent6">
                    <a:lumMod val="50000"/>
                  </a:schemeClr>
                </a:solidFill>
              </a:rPr>
              <a:t>données</a:t>
            </a:r>
            <a:r>
              <a:rPr lang="fr-FR" sz="2000" dirty="0" smtClean="0">
                <a:solidFill>
                  <a:schemeClr val="accent6">
                    <a:lumMod val="50000"/>
                  </a:schemeClr>
                </a:solidFill>
              </a:rPr>
              <a:t>: </a:t>
            </a:r>
            <a:r>
              <a:rPr lang="fr-FR" sz="2000" dirty="0" smtClean="0">
                <a:cs typeface="Times" panose="02020603050405020304" pitchFamily="18" charset="0"/>
              </a:rPr>
              <a:t>cette </a:t>
            </a:r>
            <a:r>
              <a:rPr lang="fr-FR" sz="2000" dirty="0">
                <a:cs typeface="Times" panose="02020603050405020304" pitchFamily="18" charset="0"/>
              </a:rPr>
              <a:t>fenêtre permet </a:t>
            </a:r>
            <a:r>
              <a:rPr lang="fr-FR" sz="2000" dirty="0" smtClean="0">
                <a:cs typeface="Times" panose="02020603050405020304" pitchFamily="18" charset="0"/>
              </a:rPr>
              <a:t>de créer </a:t>
            </a:r>
            <a:r>
              <a:rPr lang="fr-FR" sz="2000" dirty="0">
                <a:cs typeface="Times" panose="02020603050405020304" pitchFamily="18" charset="0"/>
              </a:rPr>
              <a:t>de nouveaux fichiers de données ou modifier des fichiers de données existants. </a:t>
            </a:r>
            <a:r>
              <a:rPr lang="fr-FR" sz="2000" b="1" i="1" dirty="0">
                <a:solidFill>
                  <a:schemeClr val="accent5">
                    <a:lumMod val="50000"/>
                  </a:schemeClr>
                </a:solidFill>
                <a:cs typeface="Times" panose="02020603050405020304" pitchFamily="18" charset="0"/>
              </a:rPr>
              <a:t>Un fichier de données à l’extension </a:t>
            </a:r>
            <a:r>
              <a:rPr lang="fr-FR" sz="2000" b="1" i="1" dirty="0" smtClean="0">
                <a:solidFill>
                  <a:schemeClr val="accent5">
                    <a:lumMod val="50000"/>
                  </a:schemeClr>
                </a:solidFill>
                <a:cs typeface="Times" panose="02020603050405020304" pitchFamily="18" charset="0"/>
              </a:rPr>
              <a:t>«.</a:t>
            </a:r>
            <a:r>
              <a:rPr lang="fr-FR" sz="2000" b="1" i="1" dirty="0" err="1">
                <a:solidFill>
                  <a:schemeClr val="accent5">
                    <a:lumMod val="50000"/>
                  </a:schemeClr>
                </a:solidFill>
                <a:cs typeface="Times" panose="02020603050405020304" pitchFamily="18" charset="0"/>
              </a:rPr>
              <a:t>sav</a:t>
            </a:r>
            <a:r>
              <a:rPr lang="fr-FR" sz="2000" b="1" i="1" dirty="0" smtClean="0">
                <a:solidFill>
                  <a:schemeClr val="accent5">
                    <a:lumMod val="50000"/>
                  </a:schemeClr>
                </a:solidFill>
                <a:cs typeface="Times" panose="02020603050405020304" pitchFamily="18" charset="0"/>
              </a:rPr>
              <a:t>.»</a:t>
            </a:r>
            <a:endParaRPr lang="fr-FR" sz="2000" dirty="0">
              <a:solidFill>
                <a:schemeClr val="accent5">
                  <a:lumMod val="50000"/>
                </a:schemeClr>
              </a:solidFill>
              <a:cs typeface="Times" panose="02020603050405020304" pitchFamily="18" charset="0"/>
            </a:endParaRPr>
          </a:p>
          <a:p>
            <a:pPr>
              <a:buFont typeface="Wingdings" panose="05000000000000000000" pitchFamily="2" charset="2"/>
              <a:buChar char="§"/>
            </a:pPr>
            <a:endParaRPr lang="fr-FR" sz="2000" b="1" dirty="0" smtClean="0">
              <a:cs typeface="Times" panose="02020603050405020304" pitchFamily="18" charset="0"/>
            </a:endParaRPr>
          </a:p>
          <a:p>
            <a:pPr>
              <a:buFont typeface="Wingdings" panose="05000000000000000000" pitchFamily="2" charset="2"/>
              <a:buChar char="§"/>
            </a:pPr>
            <a:r>
              <a:rPr lang="fr-FR" sz="2000" b="1" dirty="0" smtClean="0">
                <a:solidFill>
                  <a:schemeClr val="accent6">
                    <a:lumMod val="50000"/>
                  </a:schemeClr>
                </a:solidFill>
              </a:rPr>
              <a:t>La </a:t>
            </a:r>
            <a:r>
              <a:rPr lang="fr-FR" sz="2000" b="1" dirty="0">
                <a:solidFill>
                  <a:schemeClr val="accent6">
                    <a:lumMod val="50000"/>
                  </a:schemeClr>
                </a:solidFill>
              </a:rPr>
              <a:t>fenêtre des résultats/ </a:t>
            </a:r>
            <a:r>
              <a:rPr lang="fr-FR" sz="2000" b="1" dirty="0" smtClean="0">
                <a:solidFill>
                  <a:schemeClr val="accent6">
                    <a:lumMod val="50000"/>
                  </a:schemeClr>
                </a:solidFill>
              </a:rPr>
              <a:t>Viewer: </a:t>
            </a:r>
            <a:r>
              <a:rPr lang="fr-FR" sz="2000" dirty="0" smtClean="0"/>
              <a:t>s’ouvre </a:t>
            </a:r>
            <a:r>
              <a:rPr lang="fr-FR" sz="2000" dirty="0"/>
              <a:t>automatiquement </a:t>
            </a:r>
            <a:r>
              <a:rPr lang="fr-FR" sz="2000" dirty="0" smtClean="0"/>
              <a:t>la 1</a:t>
            </a:r>
            <a:r>
              <a:rPr lang="fr-FR" sz="2000" baseline="30000" dirty="0" smtClean="0"/>
              <a:t>ère</a:t>
            </a:r>
            <a:r>
              <a:rPr lang="fr-FR" sz="2000" dirty="0"/>
              <a:t> </a:t>
            </a:r>
            <a:r>
              <a:rPr lang="fr-FR" sz="2000" dirty="0" smtClean="0"/>
              <a:t>fois </a:t>
            </a:r>
            <a:r>
              <a:rPr lang="fr-FR" sz="2000" dirty="0"/>
              <a:t>que vous exécutez une procédure qui génère des </a:t>
            </a:r>
            <a:r>
              <a:rPr lang="fr-FR" sz="2000" dirty="0" smtClean="0"/>
              <a:t>résultats (tableaux </a:t>
            </a:r>
            <a:r>
              <a:rPr lang="fr-FR" sz="2000" dirty="0"/>
              <a:t>et diagrammes</a:t>
            </a:r>
            <a:r>
              <a:rPr lang="fr-FR" sz="2000" dirty="0" smtClean="0"/>
              <a:t>) : </a:t>
            </a:r>
            <a:r>
              <a:rPr lang="fr-FR" sz="2000" b="1" i="1" dirty="0" smtClean="0">
                <a:solidFill>
                  <a:schemeClr val="accent5">
                    <a:lumMod val="50000"/>
                  </a:schemeClr>
                </a:solidFill>
              </a:rPr>
              <a:t>c’est </a:t>
            </a:r>
            <a:r>
              <a:rPr lang="fr-FR" sz="2000" b="1" i="1" dirty="0">
                <a:solidFill>
                  <a:schemeClr val="accent5">
                    <a:lumMod val="50000"/>
                  </a:schemeClr>
                </a:solidFill>
              </a:rPr>
              <a:t>un fichier d’extension </a:t>
            </a:r>
            <a:r>
              <a:rPr lang="fr-FR" sz="2000" b="1" i="1" dirty="0" smtClean="0">
                <a:solidFill>
                  <a:schemeClr val="accent5">
                    <a:lumMod val="50000"/>
                  </a:schemeClr>
                </a:solidFill>
              </a:rPr>
              <a:t>«.</a:t>
            </a:r>
            <a:r>
              <a:rPr lang="fr-FR" sz="2000" b="1" i="1" dirty="0" err="1" smtClean="0">
                <a:solidFill>
                  <a:schemeClr val="accent5">
                    <a:lumMod val="50000"/>
                  </a:schemeClr>
                </a:solidFill>
              </a:rPr>
              <a:t>spo</a:t>
            </a:r>
            <a:r>
              <a:rPr lang="fr-FR" sz="2000" b="1" i="1" dirty="0">
                <a:solidFill>
                  <a:schemeClr val="accent5">
                    <a:lumMod val="50000"/>
                  </a:schemeClr>
                </a:solidFill>
              </a:rPr>
              <a:t>.</a:t>
            </a:r>
            <a:r>
              <a:rPr lang="fr-FR" sz="2000" b="1" i="1" dirty="0" smtClean="0">
                <a:solidFill>
                  <a:schemeClr val="accent5">
                    <a:lumMod val="50000"/>
                  </a:schemeClr>
                </a:solidFill>
              </a:rPr>
              <a:t>»</a:t>
            </a:r>
            <a:endParaRPr lang="fr-FR" sz="2000" dirty="0">
              <a:solidFill>
                <a:schemeClr val="accent5">
                  <a:lumMod val="50000"/>
                </a:schemeClr>
              </a:solidFill>
              <a:cs typeface="Times" panose="02020603050405020304" pitchFamily="18" charset="0"/>
            </a:endParaRPr>
          </a:p>
        </p:txBody>
      </p:sp>
      <p:sp>
        <p:nvSpPr>
          <p:cNvPr id="6" name="Rectangle 5"/>
          <p:cNvSpPr/>
          <p:nvPr/>
        </p:nvSpPr>
        <p:spPr>
          <a:xfrm>
            <a:off x="251520" y="1285860"/>
            <a:ext cx="3139257" cy="369332"/>
          </a:xfrm>
          <a:prstGeom prst="rect">
            <a:avLst/>
          </a:prstGeom>
        </p:spPr>
        <p:txBody>
          <a:bodyPr wrap="square">
            <a:spAutoFit/>
          </a:bodyPr>
          <a:lstStyle/>
          <a:p>
            <a:pPr algn="just"/>
            <a:r>
              <a:rPr lang="fr-CI" b="1" dirty="0">
                <a:solidFill>
                  <a:srgbClr val="00B0F0"/>
                </a:solidFill>
              </a:rPr>
              <a:t>Types de fenêtre dans SPSS</a:t>
            </a:r>
          </a:p>
        </p:txBody>
      </p:sp>
      <p:pic>
        <p:nvPicPr>
          <p:cNvPr id="16" name="Image 15"/>
          <p:cNvPicPr/>
          <p:nvPr/>
        </p:nvPicPr>
        <p:blipFill>
          <a:blip r:embed="rId3">
            <a:extLst>
              <a:ext uri="{28A0092B-C50C-407E-A947-70E740481C1C}">
                <a14:useLocalDpi xmlns:a14="http://schemas.microsoft.com/office/drawing/2010/main" xmlns="" val="0"/>
              </a:ext>
            </a:extLst>
          </a:blip>
          <a:srcRect/>
          <a:stretch>
            <a:fillRect/>
          </a:stretch>
        </p:blipFill>
        <p:spPr bwMode="auto">
          <a:xfrm>
            <a:off x="5229916" y="714356"/>
            <a:ext cx="3662564" cy="2498620"/>
          </a:xfrm>
          <a:prstGeom prst="rect">
            <a:avLst/>
          </a:prstGeom>
          <a:noFill/>
          <a:ln>
            <a:noFill/>
          </a:ln>
        </p:spPr>
      </p:pic>
      <p:pic>
        <p:nvPicPr>
          <p:cNvPr id="17" name="Image 16"/>
          <p:cNvPicPr/>
          <p:nvPr/>
        </p:nvPicPr>
        <p:blipFill>
          <a:blip r:embed="rId4">
            <a:extLst>
              <a:ext uri="{28A0092B-C50C-407E-A947-70E740481C1C}">
                <a14:useLocalDpi xmlns:a14="http://schemas.microsoft.com/office/drawing/2010/main" xmlns="" val="0"/>
              </a:ext>
            </a:extLst>
          </a:blip>
          <a:srcRect/>
          <a:stretch>
            <a:fillRect/>
          </a:stretch>
        </p:blipFill>
        <p:spPr bwMode="auto">
          <a:xfrm>
            <a:off x="5229916" y="3401686"/>
            <a:ext cx="3662564" cy="3170586"/>
          </a:xfrm>
          <a:prstGeom prst="rect">
            <a:avLst/>
          </a:prstGeom>
          <a:noFill/>
          <a:ln>
            <a:noFill/>
          </a:ln>
        </p:spPr>
      </p:pic>
    </p:spTree>
    <p:extLst>
      <p:ext uri="{BB962C8B-B14F-4D97-AF65-F5344CB8AC3E}">
        <p14:creationId xmlns:p14="http://schemas.microsoft.com/office/powerpoint/2010/main" xmlns="" val="21335961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13" y="2500306"/>
            <a:ext cx="4003721" cy="2800902"/>
          </a:xfrm>
        </p:spPr>
        <p:txBody>
          <a:bodyPr>
            <a:noAutofit/>
          </a:bodyPr>
          <a:lstStyle/>
          <a:p>
            <a:pPr marL="0" indent="0">
              <a:buNone/>
            </a:pPr>
            <a:r>
              <a:rPr lang="fr-FR" sz="2400" dirty="0" smtClean="0">
                <a:latin typeface="Times New Roman" pitchFamily="18" charset="0"/>
                <a:cs typeface="Times New Roman" pitchFamily="18" charset="0"/>
              </a:rPr>
              <a:t>Lorsqu'une </a:t>
            </a:r>
            <a:r>
              <a:rPr lang="fr-FR" sz="2400" dirty="0">
                <a:latin typeface="Times New Roman" pitchFamily="18" charset="0"/>
                <a:cs typeface="Times New Roman" pitchFamily="18" charset="0"/>
              </a:rPr>
              <a:t>commande est complète, on peut l'exécuter en allant dans le menu "</a:t>
            </a:r>
            <a:r>
              <a:rPr lang="fr-FR" sz="2400" dirty="0" err="1">
                <a:solidFill>
                  <a:schemeClr val="accent1">
                    <a:lumMod val="50000"/>
                  </a:schemeClr>
                </a:solidFill>
                <a:latin typeface="Times New Roman" pitchFamily="18" charset="0"/>
                <a:cs typeface="Times New Roman" pitchFamily="18" charset="0"/>
              </a:rPr>
              <a:t>Run</a:t>
            </a:r>
            <a:r>
              <a:rPr lang="fr-FR" sz="2400" dirty="0">
                <a:solidFill>
                  <a:schemeClr val="accent1">
                    <a:lumMod val="50000"/>
                  </a:schemeClr>
                </a:solidFill>
                <a:latin typeface="Times New Roman" pitchFamily="18" charset="0"/>
                <a:cs typeface="Times New Roman" pitchFamily="18" charset="0"/>
              </a:rPr>
              <a:t> : </a:t>
            </a:r>
            <a:r>
              <a:rPr lang="fr-FR" sz="2400" dirty="0" err="1">
                <a:solidFill>
                  <a:schemeClr val="accent1">
                    <a:lumMod val="50000"/>
                  </a:schemeClr>
                </a:solidFill>
                <a:latin typeface="Times New Roman" pitchFamily="18" charset="0"/>
                <a:cs typeface="Times New Roman" pitchFamily="18" charset="0"/>
              </a:rPr>
              <a:t>Current</a:t>
            </a:r>
            <a:r>
              <a:rPr lang="fr-FR" sz="2400" dirty="0">
                <a:latin typeface="Times New Roman" pitchFamily="18" charset="0"/>
                <a:cs typeface="Times New Roman" pitchFamily="18" charset="0"/>
              </a:rPr>
              <a:t>" (ou encore en tapant Ctrl-R</a:t>
            </a:r>
            <a:r>
              <a:rPr lang="fr-FR" sz="2400" dirty="0" smtClean="0">
                <a:latin typeface="Times New Roman" pitchFamily="18" charset="0"/>
                <a:cs typeface="Times New Roman" pitchFamily="18" charset="0"/>
              </a:rPr>
              <a:t>).</a:t>
            </a:r>
            <a:endParaRPr lang="fr-CI" sz="2400" b="1" dirty="0" smtClean="0">
              <a:latin typeface="Times New Roman" pitchFamily="18" charset="0"/>
              <a:cs typeface="Times New Roman" pitchFamily="18" charset="0"/>
            </a:endParaRPr>
          </a:p>
          <a:p>
            <a:pPr marL="0" indent="0" algn="just">
              <a:buNone/>
            </a:pPr>
            <a:endParaRPr lang="fr-CI" sz="2200" b="1" dirty="0">
              <a:cs typeface="Times" panose="02020603050405020304" pitchFamily="18" charset="0"/>
            </a:endParaRPr>
          </a:p>
          <a:p>
            <a:pPr marL="0" indent="0" algn="just">
              <a:buNone/>
            </a:pPr>
            <a:endParaRPr lang="fr-FR" sz="2200" b="1" dirty="0" smtClean="0">
              <a:cs typeface="Times" panose="02020603050405020304" pitchFamily="18" charset="0"/>
            </a:endParaRPr>
          </a:p>
        </p:txBody>
      </p:sp>
      <p:pic>
        <p:nvPicPr>
          <p:cNvPr id="14" name="Image 13"/>
          <p:cNvPicPr/>
          <p:nvPr/>
        </p:nvPicPr>
        <p:blipFill>
          <a:blip r:embed="rId3">
            <a:extLst>
              <a:ext uri="{28A0092B-C50C-407E-A947-70E740481C1C}">
                <a14:useLocalDpi xmlns:a14="http://schemas.microsoft.com/office/drawing/2010/main" xmlns="" val="0"/>
              </a:ext>
            </a:extLst>
          </a:blip>
          <a:srcRect/>
          <a:stretch>
            <a:fillRect/>
          </a:stretch>
        </p:blipFill>
        <p:spPr bwMode="auto">
          <a:xfrm>
            <a:off x="4366011" y="2285992"/>
            <a:ext cx="4378199" cy="3711063"/>
          </a:xfrm>
          <a:prstGeom prst="rect">
            <a:avLst/>
          </a:prstGeom>
          <a:noFill/>
          <a:ln>
            <a:noFill/>
          </a:ln>
        </p:spPr>
      </p:pic>
      <p:sp>
        <p:nvSpPr>
          <p:cNvPr id="5" name="Rectangle 4"/>
          <p:cNvSpPr/>
          <p:nvPr/>
        </p:nvSpPr>
        <p:spPr>
          <a:xfrm>
            <a:off x="280247" y="928671"/>
            <a:ext cx="8463963" cy="769441"/>
          </a:xfrm>
          <a:prstGeom prst="rect">
            <a:avLst/>
          </a:prstGeom>
        </p:spPr>
        <p:txBody>
          <a:bodyPr wrap="square">
            <a:spAutoFit/>
          </a:bodyPr>
          <a:lstStyle/>
          <a:p>
            <a:r>
              <a:rPr lang="fr-FR" sz="2200" b="1" dirty="0">
                <a:latin typeface="Times New Roman" pitchFamily="18" charset="0"/>
                <a:cs typeface="Times New Roman" pitchFamily="18" charset="0"/>
              </a:rPr>
              <a:t>La fenêtre de syntaxe: </a:t>
            </a:r>
            <a:r>
              <a:rPr lang="fr-FR" sz="2200" dirty="0">
                <a:latin typeface="Times New Roman" pitchFamily="18" charset="0"/>
                <a:cs typeface="Times New Roman" pitchFamily="18" charset="0"/>
              </a:rPr>
              <a:t>permet d’écrire les commandes d’analyses statistiques; </a:t>
            </a:r>
            <a:r>
              <a:rPr lang="fr-FR" sz="2200" i="1" dirty="0">
                <a:latin typeface="Times New Roman" pitchFamily="18" charset="0"/>
                <a:cs typeface="Times New Roman" pitchFamily="18" charset="0"/>
              </a:rPr>
              <a:t>c’est un fichier </a:t>
            </a:r>
            <a:r>
              <a:rPr lang="fr-FR" sz="2200" b="1" i="1" dirty="0">
                <a:latin typeface="Times New Roman" pitchFamily="18" charset="0"/>
                <a:cs typeface="Times New Roman" pitchFamily="18" charset="0"/>
              </a:rPr>
              <a:t>«.</a:t>
            </a:r>
            <a:r>
              <a:rPr lang="fr-FR" sz="2200" b="1" i="1" dirty="0" err="1">
                <a:latin typeface="Times New Roman" pitchFamily="18" charset="0"/>
                <a:cs typeface="Times New Roman" pitchFamily="18" charset="0"/>
              </a:rPr>
              <a:t>sps</a:t>
            </a:r>
            <a:r>
              <a:rPr lang="fr-FR" sz="2200" b="1" i="1" dirty="0">
                <a:latin typeface="Times New Roman" pitchFamily="18" charset="0"/>
                <a:cs typeface="Times New Roman" pitchFamily="18" charset="0"/>
              </a:rPr>
              <a:t>.».</a:t>
            </a:r>
          </a:p>
        </p:txBody>
      </p:sp>
    </p:spTree>
    <p:extLst>
      <p:ext uri="{BB962C8B-B14F-4D97-AF65-F5344CB8AC3E}">
        <p14:creationId xmlns:p14="http://schemas.microsoft.com/office/powerpoint/2010/main" xmlns="" val="103482557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54" y="1785926"/>
            <a:ext cx="8622988" cy="5072073"/>
          </a:xfrm>
        </p:spPr>
        <p:txBody>
          <a:bodyPr>
            <a:noAutofit/>
          </a:bodyPr>
          <a:lstStyle/>
          <a:p>
            <a:pPr marL="0" indent="0" algn="just">
              <a:buNone/>
            </a:pPr>
            <a:r>
              <a:rPr lang="fr-FR" sz="2400" dirty="0">
                <a:latin typeface="Times New Roman" pitchFamily="18" charset="0"/>
                <a:cs typeface="Times New Roman" pitchFamily="18" charset="0"/>
              </a:rPr>
              <a:t>La barre des boutons est uniquement un raccourci de la barre des </a:t>
            </a:r>
            <a:r>
              <a:rPr lang="fr-FR" sz="2400" dirty="0" smtClean="0">
                <a:latin typeface="Times New Roman" pitchFamily="18" charset="0"/>
                <a:cs typeface="Times New Roman" pitchFamily="18" charset="0"/>
              </a:rPr>
              <a:t>menus</a:t>
            </a:r>
          </a:p>
          <a:p>
            <a:pPr marL="0" indent="0" algn="just">
              <a:buNone/>
            </a:pPr>
            <a:r>
              <a:rPr lang="fr-CI" sz="2400" dirty="0" smtClean="0">
                <a:latin typeface="Times New Roman" pitchFamily="18" charset="0"/>
                <a:cs typeface="Times New Roman" pitchFamily="18" charset="0"/>
              </a:rPr>
              <a:t>La barre des menus contient :</a:t>
            </a:r>
          </a:p>
          <a:p>
            <a:pPr>
              <a:buFont typeface="Wingdings" panose="05000000000000000000" pitchFamily="2" charset="2"/>
              <a:buChar char="ü"/>
            </a:pPr>
            <a:r>
              <a:rPr lang="fr-FR" sz="2400" b="1" dirty="0" smtClean="0">
                <a:solidFill>
                  <a:schemeClr val="accent1">
                    <a:lumMod val="50000"/>
                  </a:schemeClr>
                </a:solidFill>
                <a:latin typeface="Times New Roman" pitchFamily="18" charset="0"/>
                <a:cs typeface="Times New Roman" pitchFamily="18" charset="0"/>
              </a:rPr>
              <a:t>FICHIER</a:t>
            </a:r>
            <a:r>
              <a:rPr lang="fr-FR" sz="2400" b="1" dirty="0">
                <a:solidFill>
                  <a:schemeClr val="accent1">
                    <a:lumMod val="50000"/>
                  </a:schemeClr>
                </a:solidFill>
                <a:latin typeface="Times New Roman" pitchFamily="18" charset="0"/>
                <a:cs typeface="Times New Roman" pitchFamily="18" charset="0"/>
              </a:rPr>
              <a:t>/ FILE</a:t>
            </a:r>
            <a:r>
              <a:rPr lang="fr-FR" sz="2400" dirty="0">
                <a:latin typeface="Times New Roman" pitchFamily="18" charset="0"/>
                <a:cs typeface="Times New Roman" pitchFamily="18" charset="0"/>
              </a:rPr>
              <a:t> : permet la gestion des fichiers (ex : ouvrir un nouveau fichier, fermer, enregistrer, etc</a:t>
            </a:r>
            <a:r>
              <a:rPr lang="fr-FR" sz="2400" dirty="0" smtClean="0">
                <a:latin typeface="Times New Roman" pitchFamily="18" charset="0"/>
                <a:cs typeface="Times New Roman" pitchFamily="18" charset="0"/>
              </a:rPr>
              <a:t>.)</a:t>
            </a:r>
          </a:p>
          <a:p>
            <a:pPr>
              <a:buFont typeface="Wingdings" panose="05000000000000000000" pitchFamily="2" charset="2"/>
              <a:buChar char="ü"/>
            </a:pPr>
            <a:r>
              <a:rPr lang="fr-FR" sz="2400" b="1" dirty="0">
                <a:solidFill>
                  <a:schemeClr val="accent5">
                    <a:lumMod val="50000"/>
                  </a:schemeClr>
                </a:solidFill>
                <a:latin typeface="Times New Roman" pitchFamily="18" charset="0"/>
                <a:cs typeface="Times New Roman" pitchFamily="18" charset="0"/>
              </a:rPr>
              <a:t>EDITION/ EDIT</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 permet d’effectuer les opérations de traitement de texte (ex : copier, couper, coller, sélectionner, etc</a:t>
            </a:r>
            <a:r>
              <a:rPr lang="fr-FR" sz="2400" dirty="0" smtClean="0">
                <a:latin typeface="Times New Roman" pitchFamily="18" charset="0"/>
                <a:cs typeface="Times New Roman" pitchFamily="18" charset="0"/>
              </a:rPr>
              <a:t>.)</a:t>
            </a:r>
          </a:p>
          <a:p>
            <a:pPr>
              <a:buFont typeface="Wingdings" panose="05000000000000000000" pitchFamily="2" charset="2"/>
              <a:buChar char="ü"/>
            </a:pPr>
            <a:r>
              <a:rPr lang="fr-FR" sz="2400" b="1" dirty="0">
                <a:solidFill>
                  <a:schemeClr val="accent6">
                    <a:lumMod val="75000"/>
                  </a:schemeClr>
                </a:solidFill>
                <a:latin typeface="Times New Roman" pitchFamily="18" charset="0"/>
                <a:cs typeface="Times New Roman" pitchFamily="18" charset="0"/>
              </a:rPr>
              <a:t>AFFICHAGE/ VIEW</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 permet de définir les options de l’écran (ex : barres d’outils</a:t>
            </a:r>
            <a:r>
              <a:rPr lang="fr-FR" sz="2400" dirty="0" smtClean="0">
                <a:latin typeface="Times New Roman" pitchFamily="18" charset="0"/>
                <a:cs typeface="Times New Roman" pitchFamily="18" charset="0"/>
              </a:rPr>
              <a:t>)</a:t>
            </a:r>
          </a:p>
          <a:p>
            <a:pPr>
              <a:buFont typeface="Wingdings" panose="05000000000000000000" pitchFamily="2" charset="2"/>
              <a:buChar char="ü"/>
            </a:pPr>
            <a:r>
              <a:rPr lang="fr-FR" sz="2400" b="1" dirty="0">
                <a:solidFill>
                  <a:schemeClr val="accent3">
                    <a:lumMod val="75000"/>
                  </a:schemeClr>
                </a:solidFill>
                <a:latin typeface="Times New Roman" pitchFamily="18" charset="0"/>
                <a:cs typeface="Times New Roman" pitchFamily="18" charset="0"/>
              </a:rPr>
              <a:t>DONNÉES/ DATA</a:t>
            </a:r>
            <a:r>
              <a:rPr lang="fr-FR" sz="2400" dirty="0">
                <a:solidFill>
                  <a:schemeClr val="accent3">
                    <a:lumMod val="75000"/>
                  </a:schemeClr>
                </a:solidFill>
                <a:latin typeface="Times New Roman" pitchFamily="18" charset="0"/>
                <a:cs typeface="Times New Roman" pitchFamily="18" charset="0"/>
              </a:rPr>
              <a:t> </a:t>
            </a:r>
            <a:r>
              <a:rPr lang="fr-FR" sz="2400" dirty="0">
                <a:latin typeface="Times New Roman" pitchFamily="18" charset="0"/>
                <a:cs typeface="Times New Roman" pitchFamily="18" charset="0"/>
              </a:rPr>
              <a:t>: traite de tout ce qui est lié à la gestion de la barre de données (ex : définir ou insérer une variable, trier les données, etc</a:t>
            </a:r>
            <a:r>
              <a:rPr lang="fr-FR" sz="2400" dirty="0" smtClean="0">
                <a:latin typeface="Times New Roman" pitchFamily="18" charset="0"/>
                <a:cs typeface="Times New Roman" pitchFamily="18" charset="0"/>
              </a:rPr>
              <a:t>.)</a:t>
            </a:r>
            <a:endParaRPr lang="fr-FR" sz="2400" b="1" dirty="0" smtClean="0">
              <a:latin typeface="Times New Roman" pitchFamily="18" charset="0"/>
              <a:cs typeface="Times New Roman" pitchFamily="18" charset="0"/>
            </a:endParaRPr>
          </a:p>
        </p:txBody>
      </p:sp>
      <p:sp>
        <p:nvSpPr>
          <p:cNvPr id="6" name="Rectangle 5"/>
          <p:cNvSpPr/>
          <p:nvPr/>
        </p:nvSpPr>
        <p:spPr>
          <a:xfrm>
            <a:off x="163854" y="928670"/>
            <a:ext cx="6336972" cy="461665"/>
          </a:xfrm>
          <a:prstGeom prst="rect">
            <a:avLst/>
          </a:prstGeom>
        </p:spPr>
        <p:txBody>
          <a:bodyPr wrap="square">
            <a:spAutoFit/>
          </a:bodyPr>
          <a:lstStyle/>
          <a:p>
            <a:pPr algn="just"/>
            <a:r>
              <a:rPr lang="fr-FR" sz="2400" b="1" dirty="0">
                <a:solidFill>
                  <a:schemeClr val="accent6">
                    <a:lumMod val="50000"/>
                  </a:schemeClr>
                </a:solidFill>
              </a:rPr>
              <a:t>Barre des menus et Barre des boutons</a:t>
            </a:r>
            <a:endParaRPr lang="fr-CI" sz="2400" b="1" dirty="0">
              <a:solidFill>
                <a:schemeClr val="accent6">
                  <a:lumMod val="50000"/>
                </a:schemeClr>
              </a:solidFill>
            </a:endParaRPr>
          </a:p>
        </p:txBody>
      </p:sp>
    </p:spTree>
    <p:extLst>
      <p:ext uri="{BB962C8B-B14F-4D97-AF65-F5344CB8AC3E}">
        <p14:creationId xmlns:p14="http://schemas.microsoft.com/office/powerpoint/2010/main" xmlns="" val="116775962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736"/>
            <a:ext cx="9144000" cy="5429264"/>
          </a:xfrm>
        </p:spPr>
        <p:txBody>
          <a:bodyPr>
            <a:noAutofit/>
          </a:bodyPr>
          <a:lstStyle/>
          <a:p>
            <a:pPr marL="0" indent="0" algn="just">
              <a:buNone/>
            </a:pPr>
            <a:r>
              <a:rPr lang="fr-CI" sz="2200" dirty="0" smtClean="0">
                <a:latin typeface="Times New Roman" pitchFamily="18" charset="0"/>
                <a:cs typeface="Times New Roman" pitchFamily="18" charset="0"/>
              </a:rPr>
              <a:t>La barre des menus contient </a:t>
            </a:r>
            <a:r>
              <a:rPr lang="fr-CI" sz="2200" i="1" dirty="0" smtClean="0">
                <a:latin typeface="Times New Roman" pitchFamily="18" charset="0"/>
                <a:cs typeface="Times New Roman" pitchFamily="18" charset="0"/>
              </a:rPr>
              <a:t>(suite)</a:t>
            </a:r>
            <a:r>
              <a:rPr lang="fr-CI" sz="2200" dirty="0" smtClean="0">
                <a:latin typeface="Times New Roman" pitchFamily="18" charset="0"/>
                <a:cs typeface="Times New Roman" pitchFamily="18" charset="0"/>
              </a:rPr>
              <a:t>:</a:t>
            </a:r>
          </a:p>
          <a:p>
            <a:pPr>
              <a:buFont typeface="Wingdings" panose="05000000000000000000" pitchFamily="2" charset="2"/>
              <a:buChar char="ü"/>
            </a:pPr>
            <a:r>
              <a:rPr lang="fr-FR" sz="2200" b="1" dirty="0">
                <a:solidFill>
                  <a:schemeClr val="accent6">
                    <a:lumMod val="50000"/>
                  </a:schemeClr>
                </a:solidFill>
                <a:latin typeface="Times New Roman" pitchFamily="18" charset="0"/>
                <a:cs typeface="Times New Roman" pitchFamily="18" charset="0"/>
              </a:rPr>
              <a:t>TRANSFORMER / TRANSFORM</a:t>
            </a:r>
            <a:r>
              <a:rPr lang="fr-FR" sz="2200" dirty="0">
                <a:latin typeface="Times New Roman" pitchFamily="18" charset="0"/>
                <a:cs typeface="Times New Roman" pitchFamily="18" charset="0"/>
              </a:rPr>
              <a:t> : présente les différentes opérations de transformation possibles sur les variables de la barre de données (ex : recodification, catégorisation, création d’indices, etc</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a:p>
            <a:pPr>
              <a:buFont typeface="Wingdings" panose="05000000000000000000" pitchFamily="2" charset="2"/>
              <a:buChar char="ü"/>
            </a:pPr>
            <a:r>
              <a:rPr lang="fr-FR" sz="2200" b="1" dirty="0" smtClean="0">
                <a:solidFill>
                  <a:schemeClr val="accent5">
                    <a:lumMod val="50000"/>
                  </a:schemeClr>
                </a:solidFill>
                <a:latin typeface="Times New Roman" pitchFamily="18" charset="0"/>
                <a:cs typeface="Times New Roman" pitchFamily="18" charset="0"/>
              </a:rPr>
              <a:t>ANALYSE</a:t>
            </a:r>
            <a:r>
              <a:rPr lang="fr-FR" sz="2200" b="1" dirty="0">
                <a:solidFill>
                  <a:schemeClr val="accent5">
                    <a:lumMod val="50000"/>
                  </a:schemeClr>
                </a:solidFill>
                <a:latin typeface="Times New Roman" pitchFamily="18" charset="0"/>
                <a:cs typeface="Times New Roman" pitchFamily="18" charset="0"/>
              </a:rPr>
              <a:t>/ ANALYZE</a:t>
            </a:r>
            <a:r>
              <a:rPr lang="fr-FR" sz="2200" b="1" dirty="0">
                <a:solidFill>
                  <a:srgbClr val="00B050"/>
                </a:solidFill>
                <a:latin typeface="Times New Roman" pitchFamily="18" charset="0"/>
                <a:cs typeface="Times New Roman" pitchFamily="18" charset="0"/>
              </a:rPr>
              <a:t> </a:t>
            </a:r>
            <a:r>
              <a:rPr lang="fr-FR" sz="2200" b="1" dirty="0">
                <a:solidFill>
                  <a:schemeClr val="tx1">
                    <a:lumMod val="75000"/>
                  </a:schemeClr>
                </a:solidFill>
                <a:latin typeface="Times New Roman" pitchFamily="18" charset="0"/>
                <a:cs typeface="Times New Roman" pitchFamily="18" charset="0"/>
              </a:rPr>
              <a:t>: </a:t>
            </a:r>
            <a:r>
              <a:rPr lang="fr-FR" sz="2200" dirty="0">
                <a:solidFill>
                  <a:schemeClr val="tx1">
                    <a:lumMod val="75000"/>
                  </a:schemeClr>
                </a:solidFill>
                <a:latin typeface="Times New Roman" pitchFamily="18" charset="0"/>
                <a:cs typeface="Times New Roman" pitchFamily="18" charset="0"/>
              </a:rPr>
              <a:t>p</a:t>
            </a:r>
            <a:r>
              <a:rPr lang="fr-FR" sz="2200" dirty="0">
                <a:latin typeface="Times New Roman" pitchFamily="18" charset="0"/>
                <a:cs typeface="Times New Roman" pitchFamily="18" charset="0"/>
              </a:rPr>
              <a:t>ermet d’accéder à toutes les analyses statistiques que SPSS rend possibles (ex : analyses descriptives, corrélations, etc</a:t>
            </a:r>
            <a:r>
              <a:rPr lang="fr-FR" sz="2200" dirty="0" smtClean="0">
                <a:latin typeface="Times New Roman" pitchFamily="18" charset="0"/>
                <a:cs typeface="Times New Roman" pitchFamily="18" charset="0"/>
              </a:rPr>
              <a:t>.)</a:t>
            </a:r>
          </a:p>
          <a:p>
            <a:pPr>
              <a:buFont typeface="Wingdings" panose="05000000000000000000" pitchFamily="2" charset="2"/>
              <a:buChar char="ü"/>
            </a:pPr>
            <a:r>
              <a:rPr lang="fr-FR" sz="2200" b="1" dirty="0">
                <a:solidFill>
                  <a:schemeClr val="accent1">
                    <a:lumMod val="50000"/>
                  </a:schemeClr>
                </a:solidFill>
                <a:latin typeface="Times New Roman" pitchFamily="18" charset="0"/>
                <a:cs typeface="Times New Roman" pitchFamily="18" charset="0"/>
              </a:rPr>
              <a:t>GRAPHES/ GRAPHS</a:t>
            </a:r>
            <a:r>
              <a:rPr lang="fr-FR" sz="2200" dirty="0">
                <a:latin typeface="Times New Roman" pitchFamily="18" charset="0"/>
                <a:cs typeface="Times New Roman" pitchFamily="18" charset="0"/>
              </a:rPr>
              <a:t> : présente tous les types de graphiques que SPSS permet de créer (ex : histogrammes, boîtes à moustaches, courbes, etc</a:t>
            </a:r>
            <a:r>
              <a:rPr lang="fr-FR" sz="2200" dirty="0" smtClean="0">
                <a:latin typeface="Times New Roman" pitchFamily="18" charset="0"/>
                <a:cs typeface="Times New Roman" pitchFamily="18" charset="0"/>
              </a:rPr>
              <a:t>.)</a:t>
            </a:r>
          </a:p>
          <a:p>
            <a:pPr>
              <a:buFont typeface="Wingdings" panose="05000000000000000000" pitchFamily="2" charset="2"/>
              <a:buChar char="ü"/>
            </a:pPr>
            <a:r>
              <a:rPr lang="fr-FR" sz="2200" b="1" dirty="0">
                <a:solidFill>
                  <a:srgbClr val="0070C0"/>
                </a:solidFill>
                <a:latin typeface="Times New Roman" pitchFamily="18" charset="0"/>
                <a:cs typeface="Times New Roman" pitchFamily="18" charset="0"/>
              </a:rPr>
              <a:t>OUTILITAIRES/ UTILITIES</a:t>
            </a:r>
            <a:r>
              <a:rPr lang="fr-FR" sz="2200" dirty="0">
                <a:latin typeface="Times New Roman" pitchFamily="18" charset="0"/>
                <a:cs typeface="Times New Roman" pitchFamily="18" charset="0"/>
              </a:rPr>
              <a:t> : comprend les utilitaires du programme (ex : informations sur les fichiers, informations sur les variables, etc</a:t>
            </a:r>
            <a:r>
              <a:rPr lang="fr-FR" sz="2200" dirty="0" smtClean="0">
                <a:latin typeface="Times New Roman" pitchFamily="18" charset="0"/>
                <a:cs typeface="Times New Roman" pitchFamily="18" charset="0"/>
              </a:rPr>
              <a:t>.)</a:t>
            </a:r>
          </a:p>
          <a:p>
            <a:pPr>
              <a:buFont typeface="Wingdings" panose="05000000000000000000" pitchFamily="2" charset="2"/>
              <a:buChar char="ü"/>
            </a:pPr>
            <a:r>
              <a:rPr lang="fr-FR" sz="2200" b="1" dirty="0">
                <a:solidFill>
                  <a:schemeClr val="accent2">
                    <a:lumMod val="50000"/>
                  </a:schemeClr>
                </a:solidFill>
                <a:latin typeface="Times New Roman" pitchFamily="18" charset="0"/>
                <a:cs typeface="Times New Roman" pitchFamily="18" charset="0"/>
              </a:rPr>
              <a:t>FENÊTRE/ WINDOWS</a:t>
            </a:r>
            <a:r>
              <a:rPr lang="fr-FR" sz="2200" dirty="0">
                <a:latin typeface="Times New Roman" pitchFamily="18" charset="0"/>
                <a:cs typeface="Times New Roman" pitchFamily="18" charset="0"/>
              </a:rPr>
              <a:t> : permet la gestion des </a:t>
            </a:r>
            <a:r>
              <a:rPr lang="fr-FR" sz="2200" dirty="0" smtClean="0">
                <a:latin typeface="Times New Roman" pitchFamily="18" charset="0"/>
                <a:cs typeface="Times New Roman" pitchFamily="18" charset="0"/>
              </a:rPr>
              <a:t>fenêtres</a:t>
            </a:r>
          </a:p>
          <a:p>
            <a:pPr>
              <a:buFont typeface="Wingdings" panose="05000000000000000000" pitchFamily="2" charset="2"/>
              <a:buChar char="ü"/>
            </a:pPr>
            <a:r>
              <a:rPr lang="fr-FR" sz="2200" b="1" dirty="0">
                <a:solidFill>
                  <a:schemeClr val="accent6">
                    <a:lumMod val="75000"/>
                  </a:schemeClr>
                </a:solidFill>
                <a:latin typeface="Times New Roman" pitchFamily="18" charset="0"/>
                <a:cs typeface="Times New Roman" pitchFamily="18" charset="0"/>
              </a:rPr>
              <a:t>AIDE/ HELP</a:t>
            </a:r>
            <a:r>
              <a:rPr lang="fr-FR" sz="2200" dirty="0">
                <a:latin typeface="Times New Roman" pitchFamily="18" charset="0"/>
                <a:cs typeface="Times New Roman" pitchFamily="18" charset="0"/>
              </a:rPr>
              <a:t> : propose des rubriques d’aide à l’utilisation de </a:t>
            </a:r>
            <a:r>
              <a:rPr lang="fr-FR" sz="2200" dirty="0" err="1" smtClean="0">
                <a:latin typeface="Times New Roman" pitchFamily="18" charset="0"/>
                <a:cs typeface="Times New Roman" pitchFamily="18" charset="0"/>
              </a:rPr>
              <a:t>SPSS</a:t>
            </a:r>
            <a:endParaRPr lang="fr-FR" sz="2200" dirty="0">
              <a:latin typeface="Times New Roman" pitchFamily="18" charset="0"/>
              <a:cs typeface="Times New Roman" pitchFamily="18" charset="0"/>
            </a:endParaRPr>
          </a:p>
        </p:txBody>
      </p:sp>
      <p:sp>
        <p:nvSpPr>
          <p:cNvPr id="6" name="Rectangle 5"/>
          <p:cNvSpPr/>
          <p:nvPr/>
        </p:nvSpPr>
        <p:spPr>
          <a:xfrm>
            <a:off x="571472" y="0"/>
            <a:ext cx="6786610" cy="461665"/>
          </a:xfrm>
          <a:prstGeom prst="rect">
            <a:avLst/>
          </a:prstGeom>
        </p:spPr>
        <p:txBody>
          <a:bodyPr wrap="square">
            <a:spAutoFit/>
          </a:bodyPr>
          <a:lstStyle/>
          <a:p>
            <a:pPr algn="just"/>
            <a:r>
              <a:rPr lang="fr-FR" sz="2400" b="1" dirty="0">
                <a:solidFill>
                  <a:srgbClr val="00B0F0"/>
                </a:solidFill>
              </a:rPr>
              <a:t>Barre des menus et Barre des boutons</a:t>
            </a:r>
            <a:endParaRPr lang="fr-CI" sz="2400" b="1" dirty="0">
              <a:solidFill>
                <a:srgbClr val="00B0F0"/>
              </a:solidFill>
            </a:endParaRPr>
          </a:p>
        </p:txBody>
      </p:sp>
    </p:spTree>
    <p:extLst>
      <p:ext uri="{BB962C8B-B14F-4D97-AF65-F5344CB8AC3E}">
        <p14:creationId xmlns:p14="http://schemas.microsoft.com/office/powerpoint/2010/main" xmlns="" val="208065650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54" y="500042"/>
            <a:ext cx="8905725" cy="928694"/>
          </a:xfrm>
        </p:spPr>
        <p:txBody>
          <a:bodyPr>
            <a:noAutofit/>
          </a:bodyPr>
          <a:lstStyle/>
          <a:p>
            <a:pPr marL="88900" algn="l" defTabSz="363538">
              <a:spcBef>
                <a:spcPts val="300"/>
              </a:spcBef>
              <a:spcAft>
                <a:spcPts val="300"/>
              </a:spcAft>
            </a:pPr>
            <a:r>
              <a:rPr lang="fr-FR" sz="2400" b="1" dirty="0" smtClean="0"/>
              <a:t>Entrer </a:t>
            </a:r>
            <a:r>
              <a:rPr lang="fr-FR" sz="2400" b="1" dirty="0" smtClean="0"/>
              <a:t>les données à partir du questionnaire</a:t>
            </a:r>
            <a:endParaRPr lang="fr-FR" sz="2400" b="1" dirty="0"/>
          </a:p>
        </p:txBody>
      </p:sp>
      <p:sp>
        <p:nvSpPr>
          <p:cNvPr id="3" name="Content Placeholder 2"/>
          <p:cNvSpPr>
            <a:spLocks noGrp="1"/>
          </p:cNvSpPr>
          <p:nvPr>
            <p:ph idx="1"/>
          </p:nvPr>
        </p:nvSpPr>
        <p:spPr>
          <a:xfrm>
            <a:off x="0" y="1643050"/>
            <a:ext cx="9143999" cy="5214950"/>
          </a:xfrm>
        </p:spPr>
        <p:txBody>
          <a:bodyPr>
            <a:normAutofit/>
          </a:bodyPr>
          <a:lstStyle/>
          <a:p>
            <a:pPr marL="0" indent="0" algn="just">
              <a:buNone/>
            </a:pPr>
            <a:r>
              <a:rPr lang="fr-CI" sz="2200" b="1" dirty="0" smtClean="0">
                <a:solidFill>
                  <a:schemeClr val="accent6">
                    <a:lumMod val="50000"/>
                  </a:schemeClr>
                </a:solidFill>
                <a:latin typeface="Times New Roman" pitchFamily="18" charset="0"/>
                <a:cs typeface="Times New Roman" pitchFamily="18" charset="0"/>
              </a:rPr>
              <a:t>Saisie des données</a:t>
            </a:r>
          </a:p>
          <a:p>
            <a:pPr marL="0" indent="0" algn="just">
              <a:buNone/>
            </a:pPr>
            <a:r>
              <a:rPr lang="fr-FR" sz="2200" dirty="0">
                <a:latin typeface="Times New Roman" pitchFamily="18" charset="0"/>
                <a:cs typeface="Times New Roman" pitchFamily="18" charset="0"/>
              </a:rPr>
              <a:t>Avec SPSS, on peut ajouter les données de deux façons </a:t>
            </a:r>
            <a:r>
              <a:rPr lang="fr-FR" sz="2200" dirty="0" smtClean="0">
                <a:latin typeface="Times New Roman" pitchFamily="18" charset="0"/>
                <a:cs typeface="Times New Roman" pitchFamily="18" charset="0"/>
              </a:rPr>
              <a:t>différentes:</a:t>
            </a:r>
          </a:p>
          <a:p>
            <a:r>
              <a:rPr lang="fr-FR" sz="2200" b="1" i="1" dirty="0" smtClean="0">
                <a:solidFill>
                  <a:schemeClr val="accent5">
                    <a:lumMod val="50000"/>
                  </a:schemeClr>
                </a:solidFill>
                <a:latin typeface="Times New Roman" pitchFamily="18" charset="0"/>
                <a:cs typeface="Times New Roman" pitchFamily="18" charset="0"/>
              </a:rPr>
              <a:t>1</a:t>
            </a:r>
            <a:r>
              <a:rPr lang="fr-FR" sz="2200" b="1" i="1" baseline="30000" dirty="0" smtClean="0">
                <a:solidFill>
                  <a:schemeClr val="accent5">
                    <a:lumMod val="50000"/>
                  </a:schemeClr>
                </a:solidFill>
                <a:latin typeface="Times New Roman" pitchFamily="18" charset="0"/>
                <a:cs typeface="Times New Roman" pitchFamily="18" charset="0"/>
              </a:rPr>
              <a:t>ère</a:t>
            </a:r>
            <a:r>
              <a:rPr lang="fr-FR" sz="2200" b="1" i="1" dirty="0" smtClean="0">
                <a:solidFill>
                  <a:schemeClr val="accent5">
                    <a:lumMod val="50000"/>
                  </a:schemeClr>
                </a:solidFill>
                <a:latin typeface="Times New Roman" pitchFamily="18" charset="0"/>
                <a:cs typeface="Times New Roman" pitchFamily="18" charset="0"/>
              </a:rPr>
              <a:t> façon </a:t>
            </a:r>
            <a:r>
              <a:rPr lang="fr-FR" sz="2200" dirty="0" smtClean="0">
                <a:latin typeface="Times New Roman" pitchFamily="18" charset="0"/>
                <a:cs typeface="Times New Roman" pitchFamily="18" charset="0"/>
              </a:rPr>
              <a:t>: </a:t>
            </a:r>
            <a:r>
              <a:rPr lang="fr-FR" sz="2200" b="1" dirty="0" smtClean="0">
                <a:latin typeface="Times New Roman" pitchFamily="18" charset="0"/>
                <a:cs typeface="Times New Roman" pitchFamily="18" charset="0"/>
              </a:rPr>
              <a:t>saisir </a:t>
            </a:r>
            <a:r>
              <a:rPr lang="fr-FR" sz="2200" b="1" dirty="0">
                <a:latin typeface="Times New Roman" pitchFamily="18" charset="0"/>
                <a:cs typeface="Times New Roman" pitchFamily="18" charset="0"/>
              </a:rPr>
              <a:t>directement </a:t>
            </a:r>
            <a:r>
              <a:rPr lang="fr-FR" sz="2200" dirty="0">
                <a:latin typeface="Times New Roman" pitchFamily="18" charset="0"/>
                <a:cs typeface="Times New Roman" pitchFamily="18" charset="0"/>
              </a:rPr>
              <a:t>dans l’écran </a:t>
            </a:r>
            <a:r>
              <a:rPr lang="fr-FR" sz="2200" b="1" i="1" dirty="0" smtClean="0">
                <a:solidFill>
                  <a:schemeClr val="accent2">
                    <a:lumMod val="50000"/>
                  </a:schemeClr>
                </a:solidFill>
                <a:latin typeface="Times New Roman" pitchFamily="18" charset="0"/>
                <a:cs typeface="Times New Roman" pitchFamily="18" charset="0"/>
              </a:rPr>
              <a:t>AFFICHAGE/VIEW</a:t>
            </a:r>
          </a:p>
          <a:p>
            <a:r>
              <a:rPr lang="fr-FR" sz="2200" b="1" i="1" dirty="0" smtClean="0">
                <a:solidFill>
                  <a:schemeClr val="accent5">
                    <a:lumMod val="50000"/>
                  </a:schemeClr>
                </a:solidFill>
                <a:latin typeface="Times New Roman" pitchFamily="18" charset="0"/>
                <a:cs typeface="Times New Roman" pitchFamily="18" charset="0"/>
              </a:rPr>
              <a:t>2</a:t>
            </a:r>
            <a:r>
              <a:rPr lang="fr-FR" sz="2200" b="1" i="1" baseline="30000" dirty="0" smtClean="0">
                <a:solidFill>
                  <a:schemeClr val="accent5">
                    <a:lumMod val="50000"/>
                  </a:schemeClr>
                </a:solidFill>
                <a:latin typeface="Times New Roman" pitchFamily="18" charset="0"/>
                <a:cs typeface="Times New Roman" pitchFamily="18" charset="0"/>
              </a:rPr>
              <a:t>ème</a:t>
            </a:r>
            <a:r>
              <a:rPr lang="fr-FR" sz="2200" b="1" i="1" dirty="0" smtClean="0">
                <a:solidFill>
                  <a:schemeClr val="accent5">
                    <a:lumMod val="50000"/>
                  </a:schemeClr>
                </a:solidFill>
                <a:latin typeface="Times New Roman" pitchFamily="18" charset="0"/>
                <a:cs typeface="Times New Roman" pitchFamily="18" charset="0"/>
              </a:rPr>
              <a:t> façon </a:t>
            </a:r>
            <a:r>
              <a:rPr lang="fr-FR" sz="2200" b="1" i="1" dirty="0" smtClean="0">
                <a:latin typeface="Times New Roman" pitchFamily="18" charset="0"/>
                <a:cs typeface="Times New Roman" pitchFamily="18" charset="0"/>
              </a:rPr>
              <a:t>: importer </a:t>
            </a:r>
            <a:r>
              <a:rPr lang="fr-FR" sz="2200" b="1" i="1" dirty="0">
                <a:latin typeface="Times New Roman" pitchFamily="18" charset="0"/>
                <a:cs typeface="Times New Roman" pitchFamily="18" charset="0"/>
              </a:rPr>
              <a:t>les données </a:t>
            </a:r>
            <a:r>
              <a:rPr lang="fr-FR" sz="2200" dirty="0">
                <a:latin typeface="Times New Roman" pitchFamily="18" charset="0"/>
                <a:cs typeface="Times New Roman" pitchFamily="18" charset="0"/>
              </a:rPr>
              <a:t>d’un autre logiciel, par exemple Excel ou Access, </a:t>
            </a:r>
            <a:r>
              <a:rPr lang="fr-FR" sz="2200" dirty="0" smtClean="0">
                <a:latin typeface="Times New Roman" pitchFamily="18" charset="0"/>
                <a:cs typeface="Times New Roman" pitchFamily="18" charset="0"/>
              </a:rPr>
              <a:t>etc.</a:t>
            </a:r>
          </a:p>
          <a:p>
            <a:pPr marL="0" indent="0" algn="just">
              <a:buNone/>
            </a:pPr>
            <a:endParaRPr lang="fr-FR" sz="2400" dirty="0" smtClean="0">
              <a:solidFill>
                <a:schemeClr val="accent6">
                  <a:lumMod val="50000"/>
                </a:schemeClr>
              </a:solidFill>
              <a:latin typeface="Times New Roman" pitchFamily="18" charset="0"/>
              <a:cs typeface="Times New Roman" pitchFamily="18" charset="0"/>
            </a:endParaRPr>
          </a:p>
          <a:p>
            <a:pPr marL="0" indent="0" algn="just">
              <a:buNone/>
            </a:pPr>
            <a:r>
              <a:rPr lang="fr-FR" sz="2200" b="1" dirty="0">
                <a:solidFill>
                  <a:schemeClr val="accent6">
                    <a:lumMod val="50000"/>
                  </a:schemeClr>
                </a:solidFill>
                <a:latin typeface="Times New Roman" pitchFamily="18" charset="0"/>
                <a:cs typeface="Times New Roman" pitchFamily="18" charset="0"/>
              </a:rPr>
              <a:t>Encoder le </a:t>
            </a:r>
            <a:r>
              <a:rPr lang="fr-FR" sz="2200" b="1" dirty="0" smtClean="0">
                <a:solidFill>
                  <a:schemeClr val="accent6">
                    <a:lumMod val="50000"/>
                  </a:schemeClr>
                </a:solidFill>
                <a:latin typeface="Times New Roman" pitchFamily="18" charset="0"/>
                <a:cs typeface="Times New Roman" pitchFamily="18" charset="0"/>
              </a:rPr>
              <a:t>questionnaire</a:t>
            </a:r>
          </a:p>
          <a:p>
            <a:pPr marL="0" indent="0" algn="just">
              <a:buNone/>
            </a:pPr>
            <a:r>
              <a:rPr lang="fr-FR" sz="2200" dirty="0">
                <a:latin typeface="Times New Roman" pitchFamily="18" charset="0"/>
                <a:cs typeface="Times New Roman" pitchFamily="18" charset="0"/>
              </a:rPr>
              <a:t>Il est recommandé de résumer les informations les plus importantes sur les variables rassemblées dans un « tableau de codage ». Ce tableau de codage à deux utilités à deux moments bien précis </a:t>
            </a:r>
            <a:r>
              <a:rPr lang="fr-FR" sz="2200" dirty="0" smtClean="0">
                <a:latin typeface="Times New Roman" pitchFamily="18" charset="0"/>
                <a:cs typeface="Times New Roman" pitchFamily="18" charset="0"/>
              </a:rPr>
              <a:t>:</a:t>
            </a:r>
          </a:p>
          <a:p>
            <a:pPr lvl="0" algn="just">
              <a:buFont typeface="Wingdings" panose="05000000000000000000" pitchFamily="2" charset="2"/>
              <a:buChar char="§"/>
            </a:pPr>
            <a:r>
              <a:rPr lang="fr-FR" sz="2200" b="1" dirty="0">
                <a:solidFill>
                  <a:schemeClr val="accent5">
                    <a:lumMod val="50000"/>
                  </a:schemeClr>
                </a:solidFill>
                <a:latin typeface="Times New Roman" pitchFamily="18" charset="0"/>
                <a:cs typeface="Times New Roman" pitchFamily="18" charset="0"/>
              </a:rPr>
              <a:t>Pendant l’entrée des </a:t>
            </a:r>
            <a:r>
              <a:rPr lang="fr-FR" sz="2200" b="1" dirty="0" smtClean="0">
                <a:solidFill>
                  <a:schemeClr val="accent5">
                    <a:lumMod val="50000"/>
                  </a:schemeClr>
                </a:solidFill>
                <a:latin typeface="Times New Roman" pitchFamily="18" charset="0"/>
                <a:cs typeface="Times New Roman" pitchFamily="18" charset="0"/>
              </a:rPr>
              <a:t>données</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comme règle de codage des </a:t>
            </a:r>
            <a:r>
              <a:rPr lang="fr-FR" sz="2200" dirty="0" smtClean="0">
                <a:latin typeface="Times New Roman" pitchFamily="18" charset="0"/>
                <a:cs typeface="Times New Roman" pitchFamily="18" charset="0"/>
              </a:rPr>
              <a:t>variables;</a:t>
            </a:r>
          </a:p>
          <a:p>
            <a:pPr lvl="0" algn="just">
              <a:buFont typeface="Wingdings" panose="05000000000000000000" pitchFamily="2" charset="2"/>
              <a:buChar char="§"/>
            </a:pPr>
            <a:r>
              <a:rPr lang="fr-FR" sz="2200" b="1" dirty="0" smtClean="0">
                <a:solidFill>
                  <a:schemeClr val="accent5">
                    <a:lumMod val="50000"/>
                  </a:schemeClr>
                </a:solidFill>
                <a:latin typeface="Times New Roman" pitchFamily="18" charset="0"/>
                <a:cs typeface="Times New Roman" pitchFamily="18" charset="0"/>
              </a:rPr>
              <a:t>Après </a:t>
            </a:r>
            <a:r>
              <a:rPr lang="fr-FR" sz="2200" b="1" dirty="0">
                <a:solidFill>
                  <a:schemeClr val="accent5">
                    <a:lumMod val="50000"/>
                  </a:schemeClr>
                </a:solidFill>
                <a:latin typeface="Times New Roman" pitchFamily="18" charset="0"/>
                <a:cs typeface="Times New Roman" pitchFamily="18" charset="0"/>
              </a:rPr>
              <a:t>l’entrée des </a:t>
            </a:r>
            <a:r>
              <a:rPr lang="fr-FR" sz="2200" b="1" dirty="0" smtClean="0">
                <a:solidFill>
                  <a:schemeClr val="accent5">
                    <a:lumMod val="50000"/>
                  </a:schemeClr>
                </a:solidFill>
                <a:latin typeface="Times New Roman" pitchFamily="18" charset="0"/>
                <a:cs typeface="Times New Roman" pitchFamily="18" charset="0"/>
              </a:rPr>
              <a:t>données</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comme description compacte du fichier des données</a:t>
            </a:r>
            <a:r>
              <a:rPr lang="fr-FR" sz="22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a:p>
            <a:pPr marL="0" indent="0" algn="just">
              <a:buNone/>
            </a:pPr>
            <a:endParaRPr lang="fr-FR" sz="2400" dirty="0">
              <a:solidFill>
                <a:srgbClr val="00B0F0"/>
              </a:solidFill>
            </a:endParaRPr>
          </a:p>
          <a:p>
            <a:pPr marL="0" indent="0" algn="just">
              <a:buNone/>
            </a:pPr>
            <a:endParaRPr lang="fr-CI" sz="2400" dirty="0">
              <a:solidFill>
                <a:srgbClr val="00B0F0"/>
              </a:solidFill>
            </a:endParaRPr>
          </a:p>
          <a:p>
            <a:pPr marL="0" indent="0" algn="just">
              <a:buNone/>
            </a:pPr>
            <a:endParaRPr lang="fr-CI" sz="2400" dirty="0" smtClean="0">
              <a:solidFill>
                <a:srgbClr val="00B0F0"/>
              </a:solidFill>
            </a:endParaRPr>
          </a:p>
          <a:p>
            <a:pPr marL="0" indent="0" algn="just">
              <a:buNone/>
            </a:pPr>
            <a:endParaRPr lang="fr-FR" sz="2400" dirty="0">
              <a:solidFill>
                <a:srgbClr val="00B0F0"/>
              </a:solidFill>
            </a:endParaRPr>
          </a:p>
        </p:txBody>
      </p:sp>
    </p:spTree>
    <p:extLst>
      <p:ext uri="{BB962C8B-B14F-4D97-AF65-F5344CB8AC3E}">
        <p14:creationId xmlns:p14="http://schemas.microsoft.com/office/powerpoint/2010/main" xmlns="" val="352153872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379" y="714356"/>
            <a:ext cx="8814477" cy="5857916"/>
          </a:xfrm>
        </p:spPr>
        <p:txBody>
          <a:bodyPr>
            <a:normAutofit/>
          </a:bodyPr>
          <a:lstStyle/>
          <a:p>
            <a:pPr marL="0" lvl="0" indent="0">
              <a:buNone/>
            </a:pPr>
            <a:r>
              <a:rPr lang="fr-FR" sz="2400" b="1" dirty="0">
                <a:solidFill>
                  <a:schemeClr val="accent6">
                    <a:lumMod val="50000"/>
                  </a:schemeClr>
                </a:solidFill>
              </a:rPr>
              <a:t>Comment coder les réponses</a:t>
            </a:r>
          </a:p>
          <a:p>
            <a:pPr marL="0" indent="0" algn="just">
              <a:buNone/>
            </a:pPr>
            <a:r>
              <a:rPr lang="fr-FR" sz="2400" dirty="0"/>
              <a:t>Le codage dépend du type de </a:t>
            </a:r>
            <a:r>
              <a:rPr lang="fr-FR" sz="2400" dirty="0" smtClean="0"/>
              <a:t>variable.</a:t>
            </a:r>
          </a:p>
          <a:p>
            <a:pPr algn="just">
              <a:buFont typeface="Wingdings" panose="05000000000000000000" pitchFamily="2" charset="2"/>
              <a:buChar char="ü"/>
            </a:pPr>
            <a:r>
              <a:rPr lang="fr-FR" sz="2400" b="1" dirty="0">
                <a:solidFill>
                  <a:schemeClr val="accent3">
                    <a:lumMod val="75000"/>
                  </a:schemeClr>
                </a:solidFill>
              </a:rPr>
              <a:t>Coder les variables alphanumériques/série de caractères</a:t>
            </a:r>
            <a:r>
              <a:rPr lang="fr-FR" sz="2400" b="1" dirty="0"/>
              <a:t> : </a:t>
            </a:r>
            <a:r>
              <a:rPr lang="fr-FR" sz="2400" dirty="0">
                <a:cs typeface="Times New Roman" panose="02020603050405020304" pitchFamily="18" charset="0"/>
              </a:rPr>
              <a:t>il faut entrer les caractères et définir la variable comme </a:t>
            </a:r>
            <a:r>
              <a:rPr lang="fr-FR" sz="2400" b="1" i="1" dirty="0">
                <a:solidFill>
                  <a:schemeClr val="accent1">
                    <a:lumMod val="50000"/>
                  </a:schemeClr>
                </a:solidFill>
                <a:cs typeface="Times New Roman" panose="02020603050405020304" pitchFamily="18" charset="0"/>
              </a:rPr>
              <a:t>String</a:t>
            </a:r>
            <a:r>
              <a:rPr lang="fr-FR" sz="2400" dirty="0">
                <a:cs typeface="Times New Roman" panose="02020603050405020304" pitchFamily="18" charset="0"/>
              </a:rPr>
              <a:t> (chaîne de caractères</a:t>
            </a:r>
            <a:r>
              <a:rPr lang="fr-FR" sz="2400" dirty="0" smtClean="0">
                <a:cs typeface="Times New Roman" panose="02020603050405020304" pitchFamily="18" charset="0"/>
              </a:rPr>
              <a:t>)</a:t>
            </a:r>
          </a:p>
          <a:p>
            <a:pPr algn="just">
              <a:buFont typeface="Wingdings" panose="05000000000000000000" pitchFamily="2" charset="2"/>
              <a:buChar char="ü"/>
            </a:pPr>
            <a:r>
              <a:rPr lang="fr-FR" sz="2400" b="1" dirty="0">
                <a:solidFill>
                  <a:schemeClr val="accent4">
                    <a:lumMod val="75000"/>
                  </a:schemeClr>
                </a:solidFill>
              </a:rPr>
              <a:t>Coder les </a:t>
            </a:r>
            <a:r>
              <a:rPr lang="fr-FR" sz="2400" b="1" dirty="0" smtClean="0">
                <a:solidFill>
                  <a:schemeClr val="accent4">
                    <a:lumMod val="75000"/>
                  </a:schemeClr>
                </a:solidFill>
              </a:rPr>
              <a:t>questions </a:t>
            </a:r>
            <a:r>
              <a:rPr lang="fr-FR" sz="2400" b="1" dirty="0">
                <a:solidFill>
                  <a:schemeClr val="accent4">
                    <a:lumMod val="75000"/>
                  </a:schemeClr>
                </a:solidFill>
              </a:rPr>
              <a:t>à réponses courtes</a:t>
            </a:r>
            <a:r>
              <a:rPr lang="fr-FR" sz="2400" b="1" dirty="0"/>
              <a:t> : </a:t>
            </a:r>
            <a:r>
              <a:rPr lang="fr-FR" sz="2400" dirty="0"/>
              <a:t>coder les réponses ouvertes avec des valeurs </a:t>
            </a:r>
            <a:r>
              <a:rPr lang="fr-FR" sz="2400" dirty="0" smtClean="0"/>
              <a:t>numériques</a:t>
            </a:r>
          </a:p>
          <a:p>
            <a:pPr algn="just">
              <a:buFont typeface="Wingdings" panose="05000000000000000000" pitchFamily="2" charset="2"/>
              <a:buChar char="ü"/>
            </a:pPr>
            <a:r>
              <a:rPr lang="fr-FR" sz="2400" b="1" dirty="0">
                <a:solidFill>
                  <a:schemeClr val="accent2">
                    <a:lumMod val="50000"/>
                  </a:schemeClr>
                </a:solidFill>
              </a:rPr>
              <a:t>Coder les réponses multiples</a:t>
            </a:r>
            <a:r>
              <a:rPr lang="fr-FR" sz="2400" b="1" dirty="0"/>
              <a:t> :</a:t>
            </a:r>
            <a:r>
              <a:rPr lang="fr-FR" sz="2400" dirty="0"/>
              <a:t> il faut </a:t>
            </a:r>
            <a:r>
              <a:rPr lang="fr-FR" sz="2400" b="1" dirty="0">
                <a:solidFill>
                  <a:schemeClr val="accent1">
                    <a:lumMod val="50000"/>
                  </a:schemeClr>
                </a:solidFill>
              </a:rPr>
              <a:t>créer</a:t>
            </a:r>
            <a:r>
              <a:rPr lang="fr-FR" sz="2400" dirty="0">
                <a:solidFill>
                  <a:schemeClr val="accent1">
                    <a:lumMod val="50000"/>
                  </a:schemeClr>
                </a:solidFill>
              </a:rPr>
              <a:t> </a:t>
            </a:r>
            <a:r>
              <a:rPr lang="fr-FR" sz="2400" dirty="0"/>
              <a:t>une variable pour chaque catégorie, de sorte que si la catégorie est choisie, la variable prend 1 et elle prend 0 dans le cas </a:t>
            </a:r>
            <a:r>
              <a:rPr lang="fr-FR" sz="2400" dirty="0" smtClean="0"/>
              <a:t>contraire</a:t>
            </a:r>
          </a:p>
          <a:p>
            <a:pPr algn="just">
              <a:buFont typeface="Wingdings" panose="05000000000000000000" pitchFamily="2" charset="2"/>
              <a:buChar char="ü"/>
            </a:pPr>
            <a:r>
              <a:rPr lang="fr-FR" sz="2400" b="1" dirty="0">
                <a:solidFill>
                  <a:schemeClr val="accent6">
                    <a:lumMod val="75000"/>
                  </a:schemeClr>
                </a:solidFill>
              </a:rPr>
              <a:t>Coder les réponses ouvertes</a:t>
            </a:r>
            <a:r>
              <a:rPr lang="fr-FR" sz="2400" b="1" dirty="0"/>
              <a:t> :</a:t>
            </a:r>
            <a:r>
              <a:rPr lang="fr-FR" sz="2400" dirty="0"/>
              <a:t> il faut regrouper les informations en catégorie grâce à l’analyse de </a:t>
            </a:r>
            <a:r>
              <a:rPr lang="fr-FR" sz="2400" dirty="0" smtClean="0"/>
              <a:t>contenu</a:t>
            </a:r>
            <a:endParaRPr lang="fr-FR" sz="2400" dirty="0">
              <a:solidFill>
                <a:srgbClr val="00B0F0"/>
              </a:solidFill>
            </a:endParaRPr>
          </a:p>
          <a:p>
            <a:pPr marL="0" indent="0" algn="just">
              <a:buNone/>
            </a:pPr>
            <a:endParaRPr lang="fr-CI" sz="2200" dirty="0">
              <a:solidFill>
                <a:srgbClr val="00B0F0"/>
              </a:solidFill>
            </a:endParaRPr>
          </a:p>
          <a:p>
            <a:pPr marL="0" indent="0" algn="just">
              <a:buNone/>
            </a:pPr>
            <a:endParaRPr lang="fr-CI" sz="2200" dirty="0" smtClean="0">
              <a:solidFill>
                <a:srgbClr val="00B0F0"/>
              </a:solidFill>
            </a:endParaRPr>
          </a:p>
          <a:p>
            <a:pPr marL="0" indent="0" algn="just">
              <a:buNone/>
            </a:pPr>
            <a:endParaRPr lang="fr-FR" sz="2200" dirty="0">
              <a:solidFill>
                <a:srgbClr val="00B0F0"/>
              </a:solidFill>
            </a:endParaRPr>
          </a:p>
        </p:txBody>
      </p:sp>
    </p:spTree>
    <p:extLst>
      <p:ext uri="{BB962C8B-B14F-4D97-AF65-F5344CB8AC3E}">
        <p14:creationId xmlns:p14="http://schemas.microsoft.com/office/powerpoint/2010/main" xmlns="" val="339794486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r>
              <a:rPr lang="fr-FR" b="1" dirty="0" smtClean="0"/>
              <a:t>1. Qu'est-ce que SPSS</a:t>
            </a:r>
          </a:p>
          <a:p>
            <a:endParaRPr lang="fr-FR" dirty="0" smtClean="0"/>
          </a:p>
          <a:p>
            <a:r>
              <a:rPr lang="fr-FR" dirty="0" smtClean="0"/>
              <a:t>SPSS signifie « </a:t>
            </a:r>
            <a:r>
              <a:rPr lang="fr-FR" i="1" dirty="0" err="1" smtClean="0"/>
              <a:t>Statistical</a:t>
            </a:r>
            <a:r>
              <a:rPr lang="fr-FR" i="1" dirty="0" smtClean="0"/>
              <a:t> Package for the Social Sciences</a:t>
            </a:r>
            <a:r>
              <a:rPr lang="fr-FR" dirty="0" smtClean="0"/>
              <a:t> ». Son objectif est </a:t>
            </a:r>
            <a:r>
              <a:rPr lang="fr-FR" dirty="0" smtClean="0">
                <a:solidFill>
                  <a:srgbClr val="FF0000"/>
                </a:solidFill>
              </a:rPr>
              <a:t>d'offrir un logiciel permettant de réaliser la totalité des analyses statistiques habituellement utilisées en sciences humaines</a:t>
            </a:r>
            <a:r>
              <a:rPr lang="fr-FR" dirty="0" smtClean="0"/>
              <a:t>. C'est un logiciel très complet .</a:t>
            </a:r>
          </a:p>
          <a:p>
            <a:r>
              <a:rPr lang="fr-FR" dirty="0" smtClean="0"/>
              <a:t> </a:t>
            </a:r>
            <a:r>
              <a:rPr lang="fr-FR" dirty="0" smtClean="0"/>
              <a:t>La </a:t>
            </a:r>
            <a:r>
              <a:rPr lang="fr-FR" dirty="0" smtClean="0"/>
              <a:t>première version de SPSS a été mise en vente en 1968 et fait partie des programmes les plus largement utilisés pour l'analyse statistique en sciences sociales. En ce jour, son utilisation s’est de plus en plus rependue dans plusieurs domaines notamment les sciences naturelles. Actuellement, il est à son 25ème version (SPSS 25.0) actuellement</a:t>
            </a:r>
            <a:r>
              <a:rPr lang="fr-FR" dirty="0" smtClean="0"/>
              <a:t>.</a:t>
            </a:r>
          </a:p>
          <a:p>
            <a:r>
              <a:rPr lang="fr-FR" dirty="0" smtClean="0"/>
              <a:t>Il existe bien d'autres logiciels comme S-Plus, R ou SAS qui permettent d'atteindre les mêmes buts, c'est-à-dire faire des analyses statistiques.</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endParaRPr lang="fr-FR" sz="2800" b="1" dirty="0" smtClean="0"/>
          </a:p>
          <a:p>
            <a:pPr>
              <a:buNone/>
            </a:pPr>
            <a:endParaRPr lang="fr-FR" sz="2800" b="1" dirty="0" smtClean="0"/>
          </a:p>
          <a:p>
            <a:endParaRPr lang="fr-FR" sz="2800" b="1" dirty="0" smtClean="0"/>
          </a:p>
          <a:p>
            <a:r>
              <a:rPr lang="fr-FR" sz="2800" b="1" dirty="0" smtClean="0"/>
              <a:t>Comment va-t-on procéder à la mise en place de chacune des questions dans SPSS? D’abord, il convient de voir quels sont les </a:t>
            </a:r>
            <a:r>
              <a:rPr lang="fr-FR" sz="2800" b="1" dirty="0" smtClean="0">
                <a:solidFill>
                  <a:srgbClr val="00B0F0"/>
                </a:solidFill>
              </a:rPr>
              <a:t>types de variables</a:t>
            </a:r>
            <a:r>
              <a:rPr lang="fr-FR" sz="2800" b="1" dirty="0" smtClean="0"/>
              <a:t> contenues dans le questionnaire en vue de réaliser leur codification. Puis saisir ces mêmes variables dans la fenêtre des données </a:t>
            </a:r>
            <a:r>
              <a:rPr lang="fr-FR" sz="2800" dirty="0" smtClean="0"/>
              <a:t>.</a:t>
            </a:r>
            <a:endParaRPr lang="fr-F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En statistiques, il existes deux catégories de variables :&#10;Variables quantitatives Variables qualitatives&#10;Continues Discrè..."/>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sz="3100" b="1" dirty="0" smtClean="0"/>
              <a:t>Objectifs du questionnaire</a:t>
            </a:r>
            <a:r>
              <a:rPr lang="fr-FR" dirty="0" smtClean="0"/>
              <a:t> </a:t>
            </a:r>
            <a:endParaRPr lang="fr-FR" dirty="0"/>
          </a:p>
        </p:txBody>
      </p:sp>
      <p:sp>
        <p:nvSpPr>
          <p:cNvPr id="3" name="Espace réservé du contenu 2"/>
          <p:cNvSpPr>
            <a:spLocks noGrp="1"/>
          </p:cNvSpPr>
          <p:nvPr>
            <p:ph idx="1"/>
          </p:nvPr>
        </p:nvSpPr>
        <p:spPr>
          <a:xfrm>
            <a:off x="0" y="1124744"/>
            <a:ext cx="9144000" cy="5733256"/>
          </a:xfrm>
        </p:spPr>
        <p:txBody>
          <a:bodyPr>
            <a:normAutofit/>
          </a:bodyPr>
          <a:lstStyle/>
          <a:p>
            <a:r>
              <a:rPr lang="fr-FR" sz="2800" b="1" dirty="0" smtClean="0"/>
              <a:t>Le questionnaire est un document écrit sous forme de </a:t>
            </a:r>
            <a:r>
              <a:rPr lang="fr-FR" sz="2800" b="1" dirty="0" smtClean="0">
                <a:solidFill>
                  <a:srgbClr val="00B0F0"/>
                </a:solidFill>
              </a:rPr>
              <a:t>questions ouvertes ou fermées</a:t>
            </a:r>
            <a:r>
              <a:rPr lang="fr-FR" sz="2800" b="1" dirty="0" smtClean="0"/>
              <a:t>, distribué à un groupe </a:t>
            </a:r>
            <a:r>
              <a:rPr lang="fr-FR" sz="2800" b="1" dirty="0" smtClean="0">
                <a:solidFill>
                  <a:srgbClr val="00B0F0"/>
                </a:solidFill>
              </a:rPr>
              <a:t>d’individus</a:t>
            </a:r>
            <a:r>
              <a:rPr lang="fr-FR" sz="2800" b="1" dirty="0" smtClean="0"/>
              <a:t> d’une population. Il vise à </a:t>
            </a:r>
            <a:r>
              <a:rPr lang="fr-FR" sz="2800" b="1" dirty="0" smtClean="0">
                <a:solidFill>
                  <a:srgbClr val="00B0F0"/>
                </a:solidFill>
              </a:rPr>
              <a:t>récolter</a:t>
            </a:r>
            <a:r>
              <a:rPr lang="fr-FR" sz="2800" b="1" dirty="0" smtClean="0"/>
              <a:t> des informations et de les </a:t>
            </a:r>
            <a:r>
              <a:rPr lang="fr-FR" sz="2800" b="1" dirty="0" smtClean="0">
                <a:solidFill>
                  <a:srgbClr val="00B0F0"/>
                </a:solidFill>
              </a:rPr>
              <a:t>analyser</a:t>
            </a:r>
            <a:r>
              <a:rPr lang="fr-FR" sz="2800" b="1" dirty="0" smtClean="0"/>
              <a:t> en vue de comprendre et d’expliquer un phénomène donné. </a:t>
            </a:r>
            <a:endParaRPr lang="fr-FR" sz="2800" dirty="0" smtClean="0"/>
          </a:p>
          <a:p>
            <a:r>
              <a:rPr lang="fr-FR" sz="2800" b="1" dirty="0" smtClean="0"/>
              <a:t>Cependant avant de procéder à cette analyse, il est nécessaire de passer </a:t>
            </a:r>
            <a:r>
              <a:rPr lang="fr-FR" sz="2800" b="1" dirty="0" smtClean="0">
                <a:solidFill>
                  <a:srgbClr val="00B0F0"/>
                </a:solidFill>
              </a:rPr>
              <a:t>au codification des variables</a:t>
            </a:r>
            <a:r>
              <a:rPr lang="fr-FR" sz="2800" b="1" dirty="0" smtClean="0"/>
              <a:t>. Sans la définition claire des objectifs, (qu’est ce qu’on veut chercher et vérifier), le questionnaire, n’a aucune valeur scientifique.</a:t>
            </a:r>
          </a:p>
          <a:p>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38" y="785795"/>
            <a:ext cx="8694527" cy="642942"/>
          </a:xfrm>
        </p:spPr>
        <p:txBody>
          <a:bodyPr>
            <a:normAutofit/>
          </a:bodyPr>
          <a:lstStyle/>
          <a:p>
            <a:pPr marL="88900" algn="just" defTabSz="363538">
              <a:spcBef>
                <a:spcPts val="300"/>
              </a:spcBef>
              <a:spcAft>
                <a:spcPts val="300"/>
              </a:spcAft>
            </a:pPr>
            <a:r>
              <a:rPr lang="fr-FR" sz="2400" dirty="0"/>
              <a:t>4. Préparation des données</a:t>
            </a:r>
          </a:p>
        </p:txBody>
      </p:sp>
      <p:sp>
        <p:nvSpPr>
          <p:cNvPr id="3" name="Content Placeholder 2"/>
          <p:cNvSpPr>
            <a:spLocks noGrp="1"/>
          </p:cNvSpPr>
          <p:nvPr>
            <p:ph idx="1"/>
          </p:nvPr>
        </p:nvSpPr>
        <p:spPr>
          <a:xfrm>
            <a:off x="326359" y="1643050"/>
            <a:ext cx="8568951" cy="5000660"/>
          </a:xfrm>
        </p:spPr>
        <p:txBody>
          <a:bodyPr>
            <a:noAutofit/>
          </a:bodyPr>
          <a:lstStyle/>
          <a:p>
            <a:pPr marL="0" indent="0" algn="just">
              <a:buNone/>
            </a:pPr>
            <a:r>
              <a:rPr lang="fr-CI" sz="2200" b="1" dirty="0" smtClean="0">
                <a:solidFill>
                  <a:schemeClr val="accent6">
                    <a:lumMod val="50000"/>
                  </a:schemeClr>
                </a:solidFill>
                <a:latin typeface="Times New Roman" pitchFamily="18" charset="0"/>
                <a:cs typeface="Times New Roman" pitchFamily="18" charset="0"/>
              </a:rPr>
              <a:t>Transformer les données</a:t>
            </a:r>
            <a:endParaRPr lang="fr-FR" sz="2200" b="1" dirty="0" smtClean="0">
              <a:solidFill>
                <a:schemeClr val="accent6">
                  <a:lumMod val="50000"/>
                </a:schemeClr>
              </a:solidFill>
              <a:latin typeface="Times New Roman" pitchFamily="18" charset="0"/>
              <a:cs typeface="Times New Roman" pitchFamily="18" charset="0"/>
            </a:endParaRPr>
          </a:p>
          <a:p>
            <a:pPr marL="0" indent="0" algn="just">
              <a:buNone/>
            </a:pPr>
            <a:r>
              <a:rPr lang="fr-FR" sz="2200" dirty="0" smtClean="0">
                <a:latin typeface="Times New Roman" pitchFamily="18" charset="0"/>
                <a:cs typeface="Times New Roman" pitchFamily="18" charset="0"/>
              </a:rPr>
              <a:t>Le logiciel </a:t>
            </a:r>
            <a:r>
              <a:rPr lang="fr-FR" sz="2200" dirty="0">
                <a:latin typeface="Times New Roman" pitchFamily="18" charset="0"/>
                <a:cs typeface="Times New Roman" pitchFamily="18" charset="0"/>
              </a:rPr>
              <a:t>SPSS permet certaines procédures de </a:t>
            </a:r>
            <a:r>
              <a:rPr lang="fr-FR" sz="2200" dirty="0" smtClean="0">
                <a:latin typeface="Times New Roman" pitchFamily="18" charset="0"/>
                <a:cs typeface="Times New Roman" pitchFamily="18" charset="0"/>
              </a:rPr>
              <a:t>transformation :</a:t>
            </a:r>
          </a:p>
          <a:p>
            <a:pPr>
              <a:buFont typeface="Wingdings" panose="05000000000000000000" pitchFamily="2" charset="2"/>
              <a:buChar char="§"/>
            </a:pPr>
            <a:r>
              <a:rPr lang="fr-FR" sz="2200" b="1" dirty="0">
                <a:solidFill>
                  <a:schemeClr val="accent1">
                    <a:lumMod val="75000"/>
                  </a:schemeClr>
                </a:solidFill>
                <a:latin typeface="Times New Roman" pitchFamily="18" charset="0"/>
                <a:cs typeface="Times New Roman" pitchFamily="18" charset="0"/>
              </a:rPr>
              <a:t>Créer une nouvelle variable à partir d’une formule de calcul</a:t>
            </a:r>
            <a:r>
              <a:rPr lang="fr-FR" sz="2200" dirty="0">
                <a:latin typeface="Times New Roman" pitchFamily="18" charset="0"/>
                <a:cs typeface="Times New Roman" pitchFamily="18" charset="0"/>
              </a:rPr>
              <a:t>, faisant intervenir un ou plusieurs </a:t>
            </a:r>
            <a:r>
              <a:rPr lang="fr-FR" sz="2200" dirty="0" smtClean="0">
                <a:latin typeface="Times New Roman" pitchFamily="18" charset="0"/>
                <a:cs typeface="Times New Roman" pitchFamily="18" charset="0"/>
              </a:rPr>
              <a:t>paramètres</a:t>
            </a:r>
            <a:r>
              <a:rPr lang="fr-FR" sz="2200" dirty="0">
                <a:latin typeface="Times New Roman" pitchFamily="18" charset="0"/>
                <a:cs typeface="Times New Roman" pitchFamily="18" charset="0"/>
              </a:rPr>
              <a:t> </a:t>
            </a:r>
            <a:r>
              <a:rPr lang="fr-FR" sz="2200" dirty="0" smtClean="0">
                <a:latin typeface="Times New Roman" pitchFamily="18" charset="0"/>
                <a:cs typeface="Times New Roman" pitchFamily="18" charset="0"/>
              </a:rPr>
              <a:t>(calculer </a:t>
            </a:r>
            <a:r>
              <a:rPr lang="fr-FR" sz="2200" dirty="0">
                <a:latin typeface="Times New Roman" pitchFamily="18" charset="0"/>
                <a:cs typeface="Times New Roman" pitchFamily="18" charset="0"/>
              </a:rPr>
              <a:t>des scores d’échelle, des sous échelle ; centrer et réduire une variable, etc</a:t>
            </a:r>
            <a:r>
              <a:rPr lang="fr-FR" sz="2200" dirty="0" smtClean="0">
                <a:latin typeface="Times New Roman" pitchFamily="18" charset="0"/>
                <a:cs typeface="Times New Roman" pitchFamily="18" charset="0"/>
              </a:rPr>
              <a:t>.)</a:t>
            </a:r>
          </a:p>
          <a:p>
            <a:pPr>
              <a:buFont typeface="Wingdings" panose="05000000000000000000" pitchFamily="2" charset="2"/>
              <a:buChar char="§"/>
            </a:pPr>
            <a:r>
              <a:rPr lang="fr-FR" sz="2200" dirty="0" smtClean="0">
                <a:latin typeface="Times New Roman" pitchFamily="18" charset="0"/>
                <a:cs typeface="Times New Roman" pitchFamily="18" charset="0"/>
              </a:rPr>
              <a:t>Changer </a:t>
            </a:r>
            <a:r>
              <a:rPr lang="fr-FR" sz="2200" dirty="0">
                <a:latin typeface="Times New Roman" pitchFamily="18" charset="0"/>
                <a:cs typeface="Times New Roman" pitchFamily="18" charset="0"/>
              </a:rPr>
              <a:t>la présentation des données d’une variable, en regroupant certaines valeurs d’une ou des variables cela s’appelle </a:t>
            </a:r>
            <a:r>
              <a:rPr lang="fr-FR" sz="2200" b="1" dirty="0" smtClean="0">
                <a:latin typeface="Times New Roman" pitchFamily="18" charset="0"/>
                <a:cs typeface="Times New Roman" pitchFamily="18" charset="0"/>
              </a:rPr>
              <a:t>« </a:t>
            </a:r>
            <a:r>
              <a:rPr lang="fr-FR" sz="2200" b="1" dirty="0" smtClean="0">
                <a:solidFill>
                  <a:schemeClr val="accent3">
                    <a:lumMod val="50000"/>
                  </a:schemeClr>
                </a:solidFill>
                <a:latin typeface="Times New Roman" pitchFamily="18" charset="0"/>
                <a:cs typeface="Times New Roman" pitchFamily="18" charset="0"/>
              </a:rPr>
              <a:t>Recodage</a:t>
            </a:r>
            <a:r>
              <a:rPr lang="fr-FR" sz="2200" b="1" dirty="0" smtClean="0">
                <a:solidFill>
                  <a:srgbClr val="00B050"/>
                </a:solidFill>
                <a:latin typeface="Times New Roman" pitchFamily="18" charset="0"/>
                <a:cs typeface="Times New Roman" pitchFamily="18" charset="0"/>
              </a:rPr>
              <a:t> </a:t>
            </a:r>
            <a:r>
              <a:rPr lang="fr-FR" sz="2200" b="1" dirty="0" smtClean="0">
                <a:latin typeface="Times New Roman" pitchFamily="18" charset="0"/>
                <a:cs typeface="Times New Roman" pitchFamily="18" charset="0"/>
              </a:rPr>
              <a:t>»</a:t>
            </a:r>
            <a:endParaRPr lang="fr-FR" sz="2200" dirty="0" smtClean="0">
              <a:latin typeface="Times New Roman" pitchFamily="18" charset="0"/>
              <a:cs typeface="Times New Roman" pitchFamily="18" charset="0"/>
            </a:endParaRPr>
          </a:p>
          <a:p>
            <a:pPr marL="0" indent="0">
              <a:spcBef>
                <a:spcPts val="1800"/>
              </a:spcBef>
              <a:buNone/>
            </a:pPr>
            <a:r>
              <a:rPr lang="fr-FR" sz="2200" b="1" i="1" dirty="0">
                <a:latin typeface="Times New Roman" pitchFamily="18" charset="0"/>
                <a:cs typeface="Times New Roman" pitchFamily="18" charset="0"/>
              </a:rPr>
              <a:t>D’autres procédures de transformation sont disponibles également sous SPSS</a:t>
            </a:r>
            <a:endParaRPr lang="fr-FR" sz="2200" b="1" i="1" dirty="0" smtClean="0">
              <a:latin typeface="Times New Roman" pitchFamily="18" charset="0"/>
              <a:cs typeface="Times New Roman" pitchFamily="18" charset="0"/>
            </a:endParaRPr>
          </a:p>
          <a:p>
            <a:pPr marL="0" indent="0" algn="just">
              <a:lnSpc>
                <a:spcPct val="120000"/>
              </a:lnSpc>
              <a:buNone/>
            </a:pPr>
            <a:endParaRPr lang="fr-FR" sz="2200" dirty="0">
              <a:cs typeface="Times New Roman" panose="02020603050405020304" pitchFamily="18" charset="0"/>
            </a:endParaRPr>
          </a:p>
        </p:txBody>
      </p:sp>
    </p:spTree>
    <p:extLst>
      <p:ext uri="{BB962C8B-B14F-4D97-AF65-F5344CB8AC3E}">
        <p14:creationId xmlns:p14="http://schemas.microsoft.com/office/powerpoint/2010/main" xmlns="" val="86369956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346" y="714356"/>
            <a:ext cx="4922595" cy="5929354"/>
          </a:xfrm>
        </p:spPr>
        <p:txBody>
          <a:bodyPr>
            <a:noAutofit/>
          </a:bodyPr>
          <a:lstStyle/>
          <a:p>
            <a:pPr marL="0" indent="0" algn="just">
              <a:buNone/>
            </a:pPr>
            <a:r>
              <a:rPr lang="fr-CI" sz="2400" b="1" dirty="0" smtClean="0">
                <a:solidFill>
                  <a:srgbClr val="00B0F0"/>
                </a:solidFill>
                <a:latin typeface="Times New Roman" pitchFamily="18" charset="0"/>
                <a:cs typeface="Times New Roman" pitchFamily="18" charset="0"/>
              </a:rPr>
              <a:t>Recoder les variables</a:t>
            </a:r>
            <a:endParaRPr lang="fr-FR" sz="2400" b="1" dirty="0" smtClean="0">
              <a:solidFill>
                <a:srgbClr val="00B0F0"/>
              </a:solidFill>
              <a:latin typeface="Times New Roman" pitchFamily="18" charset="0"/>
              <a:cs typeface="Times New Roman" pitchFamily="18" charset="0"/>
            </a:endParaRPr>
          </a:p>
          <a:p>
            <a:pPr marL="0" indent="0" algn="just">
              <a:buNone/>
            </a:pPr>
            <a:r>
              <a:rPr lang="fr-FR" sz="2400" dirty="0">
                <a:latin typeface="Times New Roman" pitchFamily="18" charset="0"/>
                <a:cs typeface="Times New Roman" pitchFamily="18" charset="0"/>
              </a:rPr>
              <a:t>Pour recoder les valeurs d’une variable il faut </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a:p>
            <a:pPr lvl="0">
              <a:buFont typeface="Wingdings" panose="05000000000000000000" pitchFamily="2" charset="2"/>
              <a:buChar char="ü"/>
            </a:pPr>
            <a:r>
              <a:rPr lang="fr-FR" sz="2400" dirty="0" smtClean="0">
                <a:latin typeface="Times New Roman" pitchFamily="18" charset="0"/>
                <a:cs typeface="Times New Roman" pitchFamily="18" charset="0"/>
              </a:rPr>
              <a:t>Sélectionner </a:t>
            </a:r>
            <a:r>
              <a:rPr lang="fr-FR" sz="2400" b="1" dirty="0" smtClean="0">
                <a:solidFill>
                  <a:schemeClr val="accent2">
                    <a:lumMod val="50000"/>
                  </a:schemeClr>
                </a:solidFill>
                <a:latin typeface="Times New Roman" pitchFamily="18" charset="0"/>
                <a:cs typeface="Times New Roman" pitchFamily="18" charset="0"/>
              </a:rPr>
              <a:t>Transformer </a:t>
            </a:r>
            <a:r>
              <a:rPr lang="fr-FR" sz="2400" b="1" dirty="0">
                <a:solidFill>
                  <a:schemeClr val="accent2">
                    <a:lumMod val="50000"/>
                  </a:schemeClr>
                </a:solidFill>
                <a:latin typeface="Times New Roman" pitchFamily="18" charset="0"/>
                <a:cs typeface="Times New Roman" pitchFamily="18" charset="0"/>
              </a:rPr>
              <a:t>&gt; Recoder des variables &gt; Dans une variable différente</a:t>
            </a:r>
            <a:endParaRPr lang="fr-FR" sz="2400" dirty="0" smtClean="0">
              <a:solidFill>
                <a:schemeClr val="accent2">
                  <a:lumMod val="50000"/>
                </a:schemeClr>
              </a:solidFill>
              <a:latin typeface="Times New Roman" pitchFamily="18" charset="0"/>
              <a:cs typeface="Times New Roman" pitchFamily="18" charset="0"/>
            </a:endParaRPr>
          </a:p>
          <a:p>
            <a:pPr marL="0" lvl="0" indent="0">
              <a:buNone/>
            </a:pPr>
            <a:r>
              <a:rPr lang="fr-FR" sz="2400" dirty="0" smtClean="0">
                <a:latin typeface="Times New Roman" pitchFamily="18" charset="0"/>
                <a:cs typeface="Times New Roman" pitchFamily="18" charset="0"/>
              </a:rPr>
              <a:t>Sélectionner </a:t>
            </a:r>
            <a:r>
              <a:rPr lang="fr-FR" sz="2400" dirty="0">
                <a:latin typeface="Times New Roman" pitchFamily="18" charset="0"/>
                <a:cs typeface="Times New Roman" pitchFamily="18" charset="0"/>
              </a:rPr>
              <a:t>les variables </a:t>
            </a:r>
            <a:r>
              <a:rPr lang="fr-FR" sz="2400" dirty="0" smtClean="0">
                <a:latin typeface="Times New Roman" pitchFamily="18" charset="0"/>
                <a:cs typeface="Times New Roman" pitchFamily="18" charset="0"/>
              </a:rPr>
              <a:t>que </a:t>
            </a:r>
            <a:r>
              <a:rPr lang="fr-FR" sz="2400" dirty="0">
                <a:latin typeface="Times New Roman" pitchFamily="18" charset="0"/>
                <a:cs typeface="Times New Roman" pitchFamily="18" charset="0"/>
              </a:rPr>
              <a:t>vous désirez recoder. </a:t>
            </a:r>
            <a:r>
              <a:rPr lang="fr-FR" sz="2400" i="1" dirty="0">
                <a:latin typeface="Times New Roman" pitchFamily="18" charset="0"/>
                <a:cs typeface="Times New Roman" pitchFamily="18" charset="0"/>
              </a:rPr>
              <a:t>Si vous sélectionnez plusieurs variables, elles doivent être du même type (numérique ou alphanumérique)</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a:p>
            <a:pPr lvl="0">
              <a:buFont typeface="Wingdings" panose="05000000000000000000" pitchFamily="2" charset="2"/>
              <a:buChar char="ü"/>
            </a:pPr>
            <a:r>
              <a:rPr lang="fr-FR" sz="2400" dirty="0">
                <a:latin typeface="Times New Roman" pitchFamily="18" charset="0"/>
                <a:cs typeface="Times New Roman" pitchFamily="18" charset="0"/>
              </a:rPr>
              <a:t>Cliquer sur </a:t>
            </a:r>
            <a:r>
              <a:rPr lang="fr-FR" sz="2400" b="1" dirty="0">
                <a:solidFill>
                  <a:schemeClr val="accent2">
                    <a:lumMod val="50000"/>
                  </a:schemeClr>
                </a:solidFill>
                <a:latin typeface="Times New Roman" pitchFamily="18" charset="0"/>
                <a:cs typeface="Times New Roman" pitchFamily="18" charset="0"/>
              </a:rPr>
              <a:t>Anciennes et nouvelles valeurs</a:t>
            </a:r>
            <a:r>
              <a:rPr lang="fr-FR" sz="2400" b="1" dirty="0">
                <a:solidFill>
                  <a:srgbClr val="00B050"/>
                </a:solidFill>
                <a:latin typeface="Times New Roman" pitchFamily="18" charset="0"/>
                <a:cs typeface="Times New Roman" pitchFamily="18" charset="0"/>
              </a:rPr>
              <a:t> </a:t>
            </a:r>
            <a:r>
              <a:rPr lang="fr-FR" sz="2400" dirty="0">
                <a:latin typeface="Times New Roman" pitchFamily="18" charset="0"/>
                <a:cs typeface="Times New Roman" pitchFamily="18" charset="0"/>
              </a:rPr>
              <a:t>et spécifier comment recoder les valeurs.</a:t>
            </a:r>
          </a:p>
          <a:p>
            <a:pPr marL="0" indent="0" algn="just">
              <a:lnSpc>
                <a:spcPct val="120000"/>
              </a:lnSpc>
              <a:buNone/>
            </a:pPr>
            <a:endParaRPr lang="fr-FR" sz="2400" dirty="0">
              <a:cs typeface="Times New Roman" panose="02020603050405020304" pitchFamily="18" charset="0"/>
            </a:endParaRPr>
          </a:p>
        </p:txBody>
      </p:sp>
      <p:pic>
        <p:nvPicPr>
          <p:cNvPr id="14" name="Image 13"/>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357" y="857232"/>
            <a:ext cx="3338239" cy="2806874"/>
          </a:xfrm>
          <a:prstGeom prst="rect">
            <a:avLst/>
          </a:prstGeom>
          <a:noFill/>
          <a:ln>
            <a:noFill/>
          </a:ln>
        </p:spPr>
      </p:pic>
      <p:pic>
        <p:nvPicPr>
          <p:cNvPr id="15" name="Image 14"/>
          <p:cNvPicPr/>
          <p:nvPr/>
        </p:nvPicPr>
        <p:blipFill>
          <a:blip r:embed="rId4">
            <a:extLst>
              <a:ext uri="{28A0092B-C50C-407E-A947-70E740481C1C}">
                <a14:useLocalDpi xmlns:a14="http://schemas.microsoft.com/office/drawing/2010/main" xmlns="" val="0"/>
              </a:ext>
            </a:extLst>
          </a:blip>
          <a:srcRect/>
          <a:stretch>
            <a:fillRect/>
          </a:stretch>
        </p:blipFill>
        <p:spPr bwMode="auto">
          <a:xfrm>
            <a:off x="5294229" y="3895477"/>
            <a:ext cx="3378367" cy="2676795"/>
          </a:xfrm>
          <a:prstGeom prst="rect">
            <a:avLst/>
          </a:prstGeom>
          <a:noFill/>
          <a:ln>
            <a:noFill/>
          </a:ln>
        </p:spPr>
      </p:pic>
    </p:spTree>
    <p:extLst>
      <p:ext uri="{BB962C8B-B14F-4D97-AF65-F5344CB8AC3E}">
        <p14:creationId xmlns:p14="http://schemas.microsoft.com/office/powerpoint/2010/main" xmlns="" val="51079079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113" y="1214422"/>
            <a:ext cx="4544903" cy="2025437"/>
          </a:xfrm>
        </p:spPr>
        <p:txBody>
          <a:bodyPr>
            <a:noAutofit/>
          </a:bodyPr>
          <a:lstStyle/>
          <a:p>
            <a:pPr marL="0" indent="0" algn="just">
              <a:buNone/>
            </a:pPr>
            <a:r>
              <a:rPr lang="fr-CI" sz="2200" b="1" dirty="0" smtClean="0">
                <a:solidFill>
                  <a:schemeClr val="accent6">
                    <a:lumMod val="50000"/>
                  </a:schemeClr>
                </a:solidFill>
                <a:latin typeface="Times New Roman" pitchFamily="18" charset="0"/>
                <a:cs typeface="Times New Roman" pitchFamily="18" charset="0"/>
              </a:rPr>
              <a:t>Construire les indicateurs</a:t>
            </a:r>
          </a:p>
          <a:p>
            <a:pPr marL="0" indent="0">
              <a:buNone/>
            </a:pPr>
            <a:r>
              <a:rPr lang="fr-FR" sz="2000" dirty="0" smtClean="0">
                <a:latin typeface="Times New Roman" pitchFamily="18" charset="0"/>
                <a:cs typeface="Times New Roman" pitchFamily="18" charset="0"/>
              </a:rPr>
              <a:t>Pour </a:t>
            </a:r>
            <a:r>
              <a:rPr lang="fr-FR" sz="2000" dirty="0">
                <a:latin typeface="Times New Roman" pitchFamily="18" charset="0"/>
                <a:cs typeface="Times New Roman" pitchFamily="18" charset="0"/>
              </a:rPr>
              <a:t>construire une nouvelle variable à partir de plusieurs </a:t>
            </a:r>
            <a:r>
              <a:rPr lang="fr-FR" sz="2000" dirty="0" smtClean="0">
                <a:latin typeface="Times New Roman" pitchFamily="18" charset="0"/>
                <a:cs typeface="Times New Roman" pitchFamily="18" charset="0"/>
              </a:rPr>
              <a:t>variables </a:t>
            </a:r>
            <a:r>
              <a:rPr lang="fr-FR" sz="2000" dirty="0">
                <a:latin typeface="Times New Roman" pitchFamily="18" charset="0"/>
                <a:cs typeface="Times New Roman" pitchFamily="18" charset="0"/>
              </a:rPr>
              <a:t>de </a:t>
            </a:r>
            <a:r>
              <a:rPr lang="fr-FR" sz="2000" dirty="0" smtClean="0">
                <a:latin typeface="Times New Roman" pitchFamily="18" charset="0"/>
                <a:cs typeface="Times New Roman" pitchFamily="18" charset="0"/>
              </a:rPr>
              <a:t>départ :</a:t>
            </a:r>
          </a:p>
          <a:p>
            <a:pPr marL="0" indent="0">
              <a:buNone/>
            </a:pPr>
            <a:r>
              <a:rPr lang="fr-FR" sz="2000" b="1" dirty="0">
                <a:solidFill>
                  <a:schemeClr val="accent5">
                    <a:lumMod val="50000"/>
                  </a:schemeClr>
                </a:solidFill>
                <a:latin typeface="Times New Roman" pitchFamily="18" charset="0"/>
                <a:cs typeface="Times New Roman" pitchFamily="18" charset="0"/>
              </a:rPr>
              <a:t>Transformer &gt; Calculer la variable</a:t>
            </a:r>
            <a:endParaRPr lang="fr-FR" sz="2000" b="1" dirty="0" smtClean="0">
              <a:solidFill>
                <a:schemeClr val="accent5">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endParaRPr lang="fr-FR" dirty="0"/>
          </a:p>
        </p:txBody>
      </p:sp>
      <p:pic>
        <p:nvPicPr>
          <p:cNvPr id="16" name="Image 15"/>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1278940"/>
            <a:ext cx="4070601" cy="2266781"/>
          </a:xfrm>
          <a:prstGeom prst="rect">
            <a:avLst/>
          </a:prstGeom>
          <a:noFill/>
          <a:ln>
            <a:noFill/>
          </a:ln>
        </p:spPr>
      </p:pic>
      <p:sp>
        <p:nvSpPr>
          <p:cNvPr id="5" name="ZoneTexte 4"/>
          <p:cNvSpPr txBox="1"/>
          <p:nvPr/>
        </p:nvSpPr>
        <p:spPr>
          <a:xfrm>
            <a:off x="90591" y="3771452"/>
            <a:ext cx="4625425" cy="2308324"/>
          </a:xfrm>
          <a:prstGeom prst="rect">
            <a:avLst/>
          </a:prstGeom>
          <a:noFill/>
        </p:spPr>
        <p:txBody>
          <a:bodyPr wrap="square" rtlCol="0">
            <a:spAutoFit/>
          </a:bodyPr>
          <a:lstStyle/>
          <a:p>
            <a:pPr lvl="0"/>
            <a:r>
              <a:rPr lang="fr-FR" sz="2200" b="1" dirty="0">
                <a:solidFill>
                  <a:schemeClr val="accent6">
                    <a:lumMod val="50000"/>
                  </a:schemeClr>
                </a:solidFill>
                <a:latin typeface="Times New Roman" pitchFamily="18" charset="0"/>
                <a:cs typeface="Times New Roman" pitchFamily="18" charset="0"/>
              </a:rPr>
              <a:t>Transformer les données en utilisant la page </a:t>
            </a:r>
            <a:r>
              <a:rPr lang="fr-FR" sz="2200" b="1" dirty="0" smtClean="0">
                <a:solidFill>
                  <a:schemeClr val="accent6">
                    <a:lumMod val="50000"/>
                  </a:schemeClr>
                </a:solidFill>
                <a:latin typeface="Times New Roman" pitchFamily="18" charset="0"/>
                <a:cs typeface="Times New Roman" pitchFamily="18" charset="0"/>
              </a:rPr>
              <a:t>syntaxe</a:t>
            </a:r>
          </a:p>
          <a:p>
            <a:r>
              <a:rPr lang="fr-FR" sz="2000" b="1" dirty="0">
                <a:solidFill>
                  <a:schemeClr val="accent5">
                    <a:lumMod val="50000"/>
                  </a:schemeClr>
                </a:solidFill>
                <a:latin typeface="Times New Roman" pitchFamily="18" charset="0"/>
                <a:cs typeface="Times New Roman" pitchFamily="18" charset="0"/>
              </a:rPr>
              <a:t>Transformer </a:t>
            </a:r>
            <a:r>
              <a:rPr lang="fr-FR" sz="2000" b="1" dirty="0" smtClean="0">
                <a:solidFill>
                  <a:schemeClr val="accent5">
                    <a:lumMod val="50000"/>
                  </a:schemeClr>
                </a:solidFill>
                <a:latin typeface="Times New Roman" pitchFamily="18" charset="0"/>
                <a:cs typeface="Times New Roman" pitchFamily="18" charset="0"/>
              </a:rPr>
              <a:t>&gt;</a:t>
            </a:r>
            <a:r>
              <a:rPr lang="fr-FR" sz="2000" b="1" dirty="0">
                <a:solidFill>
                  <a:schemeClr val="accent5">
                    <a:lumMod val="50000"/>
                  </a:schemeClr>
                </a:solidFill>
                <a:latin typeface="Times New Roman" pitchFamily="18" charset="0"/>
                <a:cs typeface="Times New Roman" pitchFamily="18" charset="0"/>
              </a:rPr>
              <a:t> Calculer la variable</a:t>
            </a:r>
            <a:r>
              <a:rPr lang="fr-FR" sz="2000" b="1" dirty="0" smtClean="0">
                <a:solidFill>
                  <a:schemeClr val="accent5">
                    <a:lumMod val="50000"/>
                  </a:schemeClr>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et </a:t>
            </a:r>
            <a:r>
              <a:rPr lang="fr-FR" sz="2000" dirty="0">
                <a:latin typeface="Times New Roman" pitchFamily="18" charset="0"/>
                <a:cs typeface="Times New Roman" pitchFamily="18" charset="0"/>
              </a:rPr>
              <a:t>appuyer sur le bouton </a:t>
            </a:r>
            <a:r>
              <a:rPr lang="fr-FR" sz="2000" dirty="0" smtClean="0">
                <a:latin typeface="Times New Roman" pitchFamily="18" charset="0"/>
                <a:cs typeface="Times New Roman" pitchFamily="18" charset="0"/>
              </a:rPr>
              <a:t>«</a:t>
            </a:r>
            <a:r>
              <a:rPr lang="fr-FR" sz="2000" b="1" dirty="0" smtClean="0">
                <a:solidFill>
                  <a:schemeClr val="accent5">
                    <a:lumMod val="50000"/>
                  </a:schemeClr>
                </a:solidFill>
                <a:latin typeface="Times New Roman" pitchFamily="18" charset="0"/>
                <a:cs typeface="Times New Roman" pitchFamily="18" charset="0"/>
              </a:rPr>
              <a:t>Coller</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au lieu de </a:t>
            </a:r>
            <a:r>
              <a:rPr lang="fr-FR" sz="2000" dirty="0" smtClean="0">
                <a:latin typeface="Times New Roman" pitchFamily="18" charset="0"/>
                <a:cs typeface="Times New Roman" pitchFamily="18" charset="0"/>
              </a:rPr>
              <a:t>«</a:t>
            </a:r>
            <a:r>
              <a:rPr lang="fr-FR" sz="2000" b="1" dirty="0" smtClean="0">
                <a:solidFill>
                  <a:schemeClr val="accent6">
                    <a:lumMod val="50000"/>
                  </a:schemeClr>
                </a:solidFill>
                <a:latin typeface="Times New Roman" pitchFamily="18" charset="0"/>
                <a:cs typeface="Times New Roman" pitchFamily="18" charset="0"/>
              </a:rPr>
              <a:t>OK</a:t>
            </a:r>
            <a:r>
              <a:rPr lang="fr-FR" sz="2000" dirty="0" smtClean="0">
                <a:latin typeface="Times New Roman" pitchFamily="18" charset="0"/>
                <a:cs typeface="Times New Roman" pitchFamily="18" charset="0"/>
              </a:rPr>
              <a:t>». </a:t>
            </a:r>
          </a:p>
          <a:p>
            <a:r>
              <a:rPr lang="fr-FR" sz="2000" i="1" dirty="0" smtClean="0">
                <a:latin typeface="Times New Roman" pitchFamily="18" charset="0"/>
                <a:cs typeface="Times New Roman" pitchFamily="18" charset="0"/>
              </a:rPr>
              <a:t>La </a:t>
            </a:r>
            <a:r>
              <a:rPr lang="fr-FR" sz="2000" i="1" dirty="0">
                <a:latin typeface="Times New Roman" pitchFamily="18" charset="0"/>
                <a:cs typeface="Times New Roman" pitchFamily="18" charset="0"/>
              </a:rPr>
              <a:t>commande exécutée s’inscrira dans la page de syntaxe</a:t>
            </a:r>
            <a:r>
              <a:rPr lang="fr-FR" sz="2000" i="1" dirty="0" smtClean="0">
                <a:latin typeface="Times New Roman" pitchFamily="18" charset="0"/>
                <a:cs typeface="Times New Roman" pitchFamily="18" charset="0"/>
              </a:rPr>
              <a:t>.</a:t>
            </a:r>
            <a:endParaRPr lang="fr-FR" sz="2000" i="1" dirty="0">
              <a:latin typeface="Times New Roman" pitchFamily="18" charset="0"/>
              <a:cs typeface="Times New Roman" pitchFamily="18" charset="0"/>
            </a:endParaRPr>
          </a:p>
        </p:txBody>
      </p:sp>
      <p:sp>
        <p:nvSpPr>
          <p:cNvPr id="6" name="ZoneTexte 5"/>
          <p:cNvSpPr txBox="1"/>
          <p:nvPr/>
        </p:nvSpPr>
        <p:spPr>
          <a:xfrm>
            <a:off x="5274690" y="4337809"/>
            <a:ext cx="3839823" cy="1015663"/>
          </a:xfrm>
          <a:prstGeom prst="rect">
            <a:avLst/>
          </a:prstGeom>
          <a:noFill/>
        </p:spPr>
        <p:txBody>
          <a:bodyPr wrap="square" rtlCol="0">
            <a:spAutoFit/>
          </a:bodyPr>
          <a:lstStyle/>
          <a:p>
            <a:pPr lvl="0"/>
            <a:r>
              <a:rPr lang="fr-FR" sz="2000" dirty="0">
                <a:latin typeface="Times New Roman" pitchFamily="18" charset="0"/>
                <a:cs typeface="Times New Roman" pitchFamily="18" charset="0"/>
              </a:rPr>
              <a:t>Pour exécuter les commandes, on les </a:t>
            </a:r>
            <a:r>
              <a:rPr lang="fr-FR" sz="2000" dirty="0" smtClean="0">
                <a:latin typeface="Times New Roman" pitchFamily="18" charset="0"/>
                <a:cs typeface="Times New Roman" pitchFamily="18" charset="0"/>
              </a:rPr>
              <a:t>sélectionne </a:t>
            </a:r>
            <a:r>
              <a:rPr lang="fr-FR" sz="2000" dirty="0">
                <a:latin typeface="Times New Roman" pitchFamily="18" charset="0"/>
                <a:cs typeface="Times New Roman" pitchFamily="18" charset="0"/>
              </a:rPr>
              <a:t>et on envoie la syntaxe en appuyant sur le bouton </a:t>
            </a:r>
            <a:endParaRPr lang="fr-FR" sz="2000"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8077173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500"/>
                                        <p:tgtEl>
                                          <p:spTgt spid="5">
                                            <p:txEl>
                                              <p:pRg st="2" end="2"/>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up)">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 y="1269831"/>
            <a:ext cx="5799026" cy="425881"/>
          </a:xfrm>
        </p:spPr>
        <p:txBody>
          <a:bodyPr>
            <a:noAutofit/>
          </a:bodyPr>
          <a:lstStyle/>
          <a:p>
            <a:pPr marL="88900" algn="just" defTabSz="363538">
              <a:spcBef>
                <a:spcPts val="300"/>
              </a:spcBef>
              <a:spcAft>
                <a:spcPts val="300"/>
              </a:spcAft>
            </a:pPr>
            <a:r>
              <a:rPr lang="fr-FR" sz="2400" b="1" dirty="0" smtClean="0"/>
              <a:t>5. Représentations graphiques</a:t>
            </a:r>
            <a:endParaRPr lang="fr-FR" sz="2400" b="1" dirty="0"/>
          </a:p>
        </p:txBody>
      </p:sp>
      <p:sp>
        <p:nvSpPr>
          <p:cNvPr id="3" name="Content Placeholder 2"/>
          <p:cNvSpPr>
            <a:spLocks noGrp="1"/>
          </p:cNvSpPr>
          <p:nvPr>
            <p:ph idx="1"/>
          </p:nvPr>
        </p:nvSpPr>
        <p:spPr>
          <a:xfrm>
            <a:off x="122359" y="1916832"/>
            <a:ext cx="8698113" cy="4320480"/>
          </a:xfrm>
        </p:spPr>
        <p:txBody>
          <a:bodyPr>
            <a:noAutofit/>
          </a:bodyPr>
          <a:lstStyle/>
          <a:p>
            <a:pPr marL="0" indent="0" algn="just">
              <a:buNone/>
            </a:pPr>
            <a:r>
              <a:rPr lang="fr-FR" sz="2000" b="1" dirty="0" smtClean="0">
                <a:solidFill>
                  <a:schemeClr val="accent4">
                    <a:lumMod val="50000"/>
                  </a:schemeClr>
                </a:solidFill>
                <a:latin typeface="Times New Roman" pitchFamily="18" charset="0"/>
                <a:cs typeface="Times New Roman" pitchFamily="18" charset="0"/>
              </a:rPr>
              <a:t>Graphiques </a:t>
            </a:r>
            <a:r>
              <a:rPr lang="fr-FR" sz="2000" b="1" dirty="0">
                <a:solidFill>
                  <a:schemeClr val="accent4">
                    <a:lumMod val="50000"/>
                  </a:schemeClr>
                </a:solidFill>
                <a:latin typeface="Times New Roman" pitchFamily="18" charset="0"/>
                <a:cs typeface="Times New Roman" pitchFamily="18" charset="0"/>
              </a:rPr>
              <a:t>pour les variables nominales et ordinales (fréquences)</a:t>
            </a:r>
          </a:p>
          <a:p>
            <a:pPr marL="0" indent="0" algn="just">
              <a:buNone/>
            </a:pPr>
            <a:r>
              <a:rPr lang="fr-FR" sz="2000" dirty="0" smtClean="0">
                <a:latin typeface="Times New Roman" pitchFamily="18" charset="0"/>
                <a:cs typeface="Times New Roman" pitchFamily="18" charset="0"/>
              </a:rPr>
              <a:t>Sélectionner</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b="1" dirty="0" smtClean="0">
                <a:solidFill>
                  <a:schemeClr val="accent2">
                    <a:lumMod val="75000"/>
                  </a:schemeClr>
                </a:solidFill>
                <a:latin typeface="Times New Roman" pitchFamily="18" charset="0"/>
                <a:cs typeface="Times New Roman" pitchFamily="18" charset="0"/>
              </a:rPr>
              <a:t>Graphes </a:t>
            </a:r>
            <a:r>
              <a:rPr lang="fr-FR" sz="2000" b="1" dirty="0">
                <a:solidFill>
                  <a:schemeClr val="accent2">
                    <a:lumMod val="75000"/>
                  </a:schemeClr>
                </a:solidFill>
                <a:latin typeface="Times New Roman" pitchFamily="18" charset="0"/>
                <a:cs typeface="Times New Roman" pitchFamily="18" charset="0"/>
              </a:rPr>
              <a:t>&gt; Générateur de diagrammes &gt; Galerie </a:t>
            </a:r>
            <a:r>
              <a:rPr lang="fr-FR" sz="2000" dirty="0">
                <a:solidFill>
                  <a:srgbClr val="00B050"/>
                </a:solidFill>
                <a:latin typeface="Times New Roman" pitchFamily="18" charset="0"/>
                <a:cs typeface="Times New Roman" pitchFamily="18" charset="0"/>
              </a:rPr>
              <a:t>(s’il n’est pas sélectionné)</a:t>
            </a:r>
            <a:r>
              <a:rPr lang="fr-FR" sz="2000" dirty="0">
                <a:latin typeface="Times New Roman" pitchFamily="18" charset="0"/>
                <a:cs typeface="Times New Roman" pitchFamily="18" charset="0"/>
              </a:rPr>
              <a:t> ;</a:t>
            </a:r>
          </a:p>
          <a:p>
            <a:pPr lvl="0" algn="just"/>
            <a:r>
              <a:rPr lang="fr-FR" sz="2000" dirty="0">
                <a:latin typeface="Times New Roman" pitchFamily="18" charset="0"/>
                <a:cs typeface="Times New Roman" pitchFamily="18" charset="0"/>
              </a:rPr>
              <a:t>Cliquer sur le diagramme dont vous avez besoin et faites le glisser dans </a:t>
            </a:r>
            <a:r>
              <a:rPr lang="fr-FR" sz="2000" dirty="0" smtClean="0">
                <a:solidFill>
                  <a:schemeClr val="accent3">
                    <a:lumMod val="50000"/>
                  </a:schemeClr>
                </a:solidFill>
                <a:latin typeface="Times New Roman" pitchFamily="18" charset="0"/>
                <a:cs typeface="Times New Roman" pitchFamily="18" charset="0"/>
              </a:rPr>
              <a:t>la </a:t>
            </a:r>
            <a:r>
              <a:rPr lang="fr-FR" sz="2000" dirty="0">
                <a:solidFill>
                  <a:schemeClr val="accent3">
                    <a:lumMod val="50000"/>
                  </a:schemeClr>
                </a:solidFill>
                <a:latin typeface="Times New Roman" pitchFamily="18" charset="0"/>
                <a:cs typeface="Times New Roman" pitchFamily="18" charset="0"/>
              </a:rPr>
              <a:t>zone étendue au-dessus de la galerie</a:t>
            </a:r>
            <a:r>
              <a:rPr lang="fr-FR" sz="2000" dirty="0">
                <a:latin typeface="Times New Roman" pitchFamily="18" charset="0"/>
                <a:cs typeface="Times New Roman" pitchFamily="18" charset="0"/>
              </a:rPr>
              <a:t> ;</a:t>
            </a:r>
          </a:p>
          <a:p>
            <a:pPr lvl="0" algn="just">
              <a:spcAft>
                <a:spcPts val="600"/>
              </a:spcAft>
            </a:pPr>
            <a:r>
              <a:rPr lang="fr-FR" sz="2000" dirty="0">
                <a:latin typeface="Times New Roman" pitchFamily="18" charset="0"/>
                <a:cs typeface="Times New Roman" pitchFamily="18" charset="0"/>
              </a:rPr>
              <a:t>Renseigner les axes à partir des variables qui sont à gauche ; sélectionner et faire glisser dans le cadre de l’axe réservé</a:t>
            </a:r>
            <a:r>
              <a:rPr lang="fr-FR" sz="2000" dirty="0" smtClean="0">
                <a:latin typeface="Times New Roman" pitchFamily="18" charset="0"/>
                <a:cs typeface="Times New Roman" pitchFamily="18" charset="0"/>
              </a:rPr>
              <a:t>.</a:t>
            </a:r>
          </a:p>
          <a:p>
            <a:pPr marL="0" indent="0" algn="just">
              <a:buNone/>
            </a:pPr>
            <a:r>
              <a:rPr lang="fr-FR" sz="2000" b="1" dirty="0">
                <a:solidFill>
                  <a:schemeClr val="accent4">
                    <a:lumMod val="50000"/>
                  </a:schemeClr>
                </a:solidFill>
                <a:latin typeface="Times New Roman" pitchFamily="18" charset="0"/>
                <a:cs typeface="Times New Roman" pitchFamily="18" charset="0"/>
              </a:rPr>
              <a:t>Graphiques pour les variables </a:t>
            </a:r>
            <a:r>
              <a:rPr lang="fr-FR" sz="2000" b="1" dirty="0" smtClean="0">
                <a:solidFill>
                  <a:schemeClr val="accent4">
                    <a:lumMod val="50000"/>
                  </a:schemeClr>
                </a:solidFill>
                <a:latin typeface="Times New Roman" pitchFamily="18" charset="0"/>
                <a:cs typeface="Times New Roman" pitchFamily="18" charset="0"/>
              </a:rPr>
              <a:t>métrique</a:t>
            </a:r>
          </a:p>
          <a:p>
            <a:pPr marL="0" lvl="0" indent="0">
              <a:buNone/>
            </a:pPr>
            <a:r>
              <a:rPr lang="fr-FR" sz="2000" b="1" dirty="0" smtClean="0">
                <a:solidFill>
                  <a:schemeClr val="accent2">
                    <a:lumMod val="75000"/>
                  </a:schemeClr>
                </a:solidFill>
                <a:latin typeface="Times New Roman" pitchFamily="18" charset="0"/>
                <a:cs typeface="Times New Roman" pitchFamily="18" charset="0"/>
              </a:rPr>
              <a:t>Graphes</a:t>
            </a:r>
            <a:r>
              <a:rPr lang="fr-FR" sz="2000" dirty="0" smtClean="0">
                <a:solidFill>
                  <a:schemeClr val="accent2">
                    <a:lumMod val="75000"/>
                  </a:schemeClr>
                </a:solidFill>
                <a:latin typeface="Times New Roman" pitchFamily="18" charset="0"/>
                <a:cs typeface="Times New Roman" pitchFamily="18" charset="0"/>
              </a:rPr>
              <a:t> </a:t>
            </a:r>
            <a:r>
              <a:rPr lang="fr-FR" sz="2000" dirty="0">
                <a:solidFill>
                  <a:schemeClr val="accent2">
                    <a:lumMod val="75000"/>
                  </a:schemeClr>
                </a:solidFill>
                <a:latin typeface="Times New Roman" pitchFamily="18" charset="0"/>
                <a:cs typeface="Times New Roman" pitchFamily="18" charset="0"/>
              </a:rPr>
              <a:t>&gt; </a:t>
            </a:r>
            <a:r>
              <a:rPr lang="fr-FR" sz="2000" b="1" dirty="0">
                <a:solidFill>
                  <a:schemeClr val="accent2">
                    <a:lumMod val="75000"/>
                  </a:schemeClr>
                </a:solidFill>
                <a:latin typeface="Times New Roman" pitchFamily="18" charset="0"/>
                <a:cs typeface="Times New Roman" pitchFamily="18" charset="0"/>
              </a:rPr>
              <a:t>Générateur de diagrammes</a:t>
            </a:r>
            <a:r>
              <a:rPr lang="fr-FR" sz="2000" dirty="0">
                <a:solidFill>
                  <a:schemeClr val="accent2">
                    <a:lumMod val="75000"/>
                  </a:schemeClr>
                </a:solidFill>
                <a:latin typeface="Times New Roman" pitchFamily="18" charset="0"/>
                <a:cs typeface="Times New Roman" pitchFamily="18" charset="0"/>
              </a:rPr>
              <a:t> &gt; </a:t>
            </a:r>
            <a:r>
              <a:rPr lang="fr-FR" sz="2000" b="1" dirty="0">
                <a:solidFill>
                  <a:schemeClr val="accent2">
                    <a:lumMod val="75000"/>
                  </a:schemeClr>
                </a:solidFill>
                <a:latin typeface="Times New Roman" pitchFamily="18" charset="0"/>
                <a:cs typeface="Times New Roman" pitchFamily="18" charset="0"/>
              </a:rPr>
              <a:t>Galerie</a:t>
            </a:r>
            <a:r>
              <a:rPr lang="fr-FR" sz="2000" dirty="0">
                <a:solidFill>
                  <a:schemeClr val="accent2">
                    <a:lumMod val="75000"/>
                  </a:schemeClr>
                </a:solidFill>
                <a:latin typeface="Times New Roman" pitchFamily="18" charset="0"/>
                <a:cs typeface="Times New Roman" pitchFamily="18" charset="0"/>
              </a:rPr>
              <a:t> </a:t>
            </a:r>
            <a:r>
              <a:rPr lang="fr-FR" sz="2000" dirty="0">
                <a:solidFill>
                  <a:srgbClr val="00B050"/>
                </a:solidFill>
                <a:latin typeface="Times New Roman" pitchFamily="18" charset="0"/>
                <a:cs typeface="Times New Roman" pitchFamily="18" charset="0"/>
              </a:rPr>
              <a:t>(s’il n’est pas sélectionné</a:t>
            </a:r>
            <a:r>
              <a:rPr lang="fr-FR" sz="2000" dirty="0" smtClean="0">
                <a:solidFill>
                  <a:srgbClr val="00B050"/>
                </a:solidFill>
                <a:latin typeface="Times New Roman" pitchFamily="18" charset="0"/>
                <a:cs typeface="Times New Roman" pitchFamily="18" charset="0"/>
              </a:rPr>
              <a:t>)</a:t>
            </a:r>
            <a:r>
              <a:rPr lang="fr-FR" sz="2000" dirty="0">
                <a:solidFill>
                  <a:srgbClr val="00B050"/>
                </a:solidFill>
                <a:latin typeface="Times New Roman" pitchFamily="18" charset="0"/>
                <a:cs typeface="Times New Roman" pitchFamily="18" charset="0"/>
              </a:rPr>
              <a:t> </a:t>
            </a:r>
            <a:r>
              <a:rPr lang="fr-FR" sz="2000" dirty="0" smtClean="0">
                <a:solidFill>
                  <a:srgbClr val="00B050"/>
                </a:solidFill>
                <a:latin typeface="Times New Roman" pitchFamily="18" charset="0"/>
                <a:cs typeface="Times New Roman" pitchFamily="18" charset="0"/>
              </a:rPr>
              <a:t>&gt; </a:t>
            </a:r>
            <a:r>
              <a:rPr lang="fr-FR" sz="2000" dirty="0">
                <a:latin typeface="Times New Roman" pitchFamily="18" charset="0"/>
                <a:cs typeface="Times New Roman" pitchFamily="18" charset="0"/>
              </a:rPr>
              <a:t>cliquer et faire glisser </a:t>
            </a:r>
            <a:r>
              <a:rPr lang="fr-FR" sz="2000" b="1" dirty="0" smtClean="0">
                <a:solidFill>
                  <a:srgbClr val="00B050"/>
                </a:solidFill>
                <a:latin typeface="Times New Roman" pitchFamily="18" charset="0"/>
                <a:cs typeface="Times New Roman" pitchFamily="18" charset="0"/>
              </a:rPr>
              <a:t>Histogramme </a:t>
            </a:r>
            <a:r>
              <a:rPr lang="fr-FR" sz="2000" dirty="0">
                <a:latin typeface="Times New Roman" pitchFamily="18" charset="0"/>
                <a:cs typeface="Times New Roman" pitchFamily="18" charset="0"/>
              </a:rPr>
              <a:t>l’espace réservé </a:t>
            </a:r>
            <a:r>
              <a:rPr lang="fr-FR" sz="2000" dirty="0" smtClean="0">
                <a:latin typeface="Times New Roman" pitchFamily="18" charset="0"/>
                <a:cs typeface="Times New Roman" pitchFamily="18" charset="0"/>
              </a:rPr>
              <a:t>&gt; renseigner les axes</a:t>
            </a:r>
            <a:endParaRPr lang="fr-FR" sz="2000" dirty="0">
              <a:solidFill>
                <a:srgbClr val="00B050"/>
              </a:solidFill>
              <a:latin typeface="Times New Roman" pitchFamily="18" charset="0"/>
              <a:cs typeface="Times New Roman" pitchFamily="18" charset="0"/>
            </a:endParaRPr>
          </a:p>
          <a:p>
            <a:pPr marL="0" indent="0" algn="just">
              <a:buNone/>
            </a:pPr>
            <a:r>
              <a:rPr lang="fr-CI" sz="2000" b="1" dirty="0" smtClean="0">
                <a:latin typeface="Times New Roman" pitchFamily="18" charset="0"/>
                <a:cs typeface="Times New Roman" pitchFamily="18" charset="0"/>
              </a:rPr>
              <a:t>Ou</a:t>
            </a:r>
            <a:r>
              <a:rPr lang="fr-CI" sz="2000" dirty="0" smtClean="0">
                <a:latin typeface="Times New Roman" pitchFamily="18" charset="0"/>
                <a:cs typeface="Times New Roman" pitchFamily="18" charset="0"/>
              </a:rPr>
              <a:t> </a:t>
            </a:r>
            <a:r>
              <a:rPr lang="fr-FR" sz="2000" b="1" dirty="0">
                <a:solidFill>
                  <a:schemeClr val="accent4">
                    <a:lumMod val="50000"/>
                  </a:schemeClr>
                </a:solidFill>
                <a:latin typeface="Times New Roman" pitchFamily="18" charset="0"/>
                <a:cs typeface="Times New Roman" pitchFamily="18" charset="0"/>
              </a:rPr>
              <a:t>Graphes</a:t>
            </a:r>
            <a:r>
              <a:rPr lang="fr-FR" sz="2000" dirty="0">
                <a:solidFill>
                  <a:schemeClr val="accent4">
                    <a:lumMod val="50000"/>
                  </a:schemeClr>
                </a:solidFill>
                <a:latin typeface="Times New Roman" pitchFamily="18" charset="0"/>
                <a:cs typeface="Times New Roman" pitchFamily="18" charset="0"/>
              </a:rPr>
              <a:t> &gt; </a:t>
            </a:r>
            <a:r>
              <a:rPr lang="fr-FR" sz="2000" b="1" dirty="0">
                <a:solidFill>
                  <a:schemeClr val="accent4">
                    <a:lumMod val="50000"/>
                  </a:schemeClr>
                </a:solidFill>
                <a:latin typeface="Times New Roman" pitchFamily="18" charset="0"/>
                <a:cs typeface="Times New Roman" pitchFamily="18" charset="0"/>
              </a:rPr>
              <a:t>Boîtes de dialogue ancienne version</a:t>
            </a:r>
            <a:r>
              <a:rPr lang="fr-FR" sz="2000" dirty="0">
                <a:solidFill>
                  <a:schemeClr val="accent4">
                    <a:lumMod val="50000"/>
                  </a:schemeClr>
                </a:solidFill>
                <a:latin typeface="Times New Roman" pitchFamily="18" charset="0"/>
                <a:cs typeface="Times New Roman" pitchFamily="18" charset="0"/>
              </a:rPr>
              <a:t> &gt; </a:t>
            </a:r>
            <a:r>
              <a:rPr lang="fr-FR" sz="2000" b="1" dirty="0" smtClean="0">
                <a:solidFill>
                  <a:schemeClr val="accent4">
                    <a:lumMod val="50000"/>
                  </a:schemeClr>
                </a:solidFill>
                <a:latin typeface="Times New Roman" pitchFamily="18" charset="0"/>
                <a:cs typeface="Times New Roman" pitchFamily="18" charset="0"/>
              </a:rPr>
              <a:t>Histogramme</a:t>
            </a:r>
            <a:endParaRPr lang="fr-CI" sz="2000" b="1" dirty="0" smtClean="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4798612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835" y="928670"/>
            <a:ext cx="4192149" cy="3809741"/>
          </a:xfrm>
        </p:spPr>
        <p:txBody>
          <a:bodyPr>
            <a:noAutofit/>
          </a:bodyPr>
          <a:lstStyle/>
          <a:p>
            <a:pPr marL="0" indent="0" algn="just">
              <a:buNone/>
            </a:pPr>
            <a:r>
              <a:rPr lang="fr-CI" sz="2000" b="1" dirty="0" smtClean="0">
                <a:solidFill>
                  <a:srgbClr val="00B0F0"/>
                </a:solidFill>
                <a:latin typeface="Times New Roman" pitchFamily="18" charset="0"/>
                <a:cs typeface="Times New Roman" pitchFamily="18" charset="0"/>
              </a:rPr>
              <a:t>Fréquence </a:t>
            </a:r>
          </a:p>
          <a:p>
            <a:pPr marL="0" indent="0" algn="just">
              <a:buNone/>
            </a:pPr>
            <a:r>
              <a:rPr lang="fr-FR" sz="2000" dirty="0">
                <a:latin typeface="Times New Roman" pitchFamily="18" charset="0"/>
                <a:cs typeface="Times New Roman" pitchFamily="18" charset="0"/>
              </a:rPr>
              <a:t>Les tableaux de fréquences indiquent pour une variable donnée, toutes les valeurs prises par cette variable, le nombre de fois que chaque valeur apparaît et la proportion qu’elle représente par rapport à l’ensemble des autres valeurs de la </a:t>
            </a:r>
            <a:r>
              <a:rPr lang="fr-FR" sz="2000" dirty="0" smtClean="0">
                <a:latin typeface="Times New Roman" pitchFamily="18" charset="0"/>
                <a:cs typeface="Times New Roman" pitchFamily="18" charset="0"/>
              </a:rPr>
              <a:t>variable. </a:t>
            </a:r>
            <a:endParaRPr lang="fr-CI" sz="2000" b="1" dirty="0" smtClean="0">
              <a:solidFill>
                <a:srgbClr val="00B0F0"/>
              </a:solidFill>
              <a:latin typeface="Times New Roman" pitchFamily="18" charset="0"/>
              <a:cs typeface="Times New Roman" pitchFamily="18" charset="0"/>
            </a:endParaRPr>
          </a:p>
        </p:txBody>
      </p:sp>
      <p:pic>
        <p:nvPicPr>
          <p:cNvPr id="15" name="Image 14"/>
          <p:cNvPicPr/>
          <p:nvPr/>
        </p:nvPicPr>
        <p:blipFill>
          <a:blip r:embed="rId3">
            <a:extLst>
              <a:ext uri="{28A0092B-C50C-407E-A947-70E740481C1C}">
                <a14:useLocalDpi xmlns:a14="http://schemas.microsoft.com/office/drawing/2010/main" xmlns="" val="0"/>
              </a:ext>
            </a:extLst>
          </a:blip>
          <a:srcRect/>
          <a:stretch>
            <a:fillRect/>
          </a:stretch>
        </p:blipFill>
        <p:spPr bwMode="auto">
          <a:xfrm>
            <a:off x="4612915" y="2138370"/>
            <a:ext cx="4320480" cy="2304256"/>
          </a:xfrm>
          <a:prstGeom prst="rect">
            <a:avLst/>
          </a:prstGeom>
          <a:noFill/>
          <a:ln>
            <a:noFill/>
          </a:ln>
        </p:spPr>
      </p:pic>
      <p:sp>
        <p:nvSpPr>
          <p:cNvPr id="5" name="Rectangle 4"/>
          <p:cNvSpPr/>
          <p:nvPr/>
        </p:nvSpPr>
        <p:spPr>
          <a:xfrm>
            <a:off x="188644" y="4936940"/>
            <a:ext cx="8631828" cy="1015663"/>
          </a:xfrm>
          <a:prstGeom prst="rect">
            <a:avLst/>
          </a:prstGeom>
        </p:spPr>
        <p:txBody>
          <a:bodyPr wrap="square">
            <a:spAutoFit/>
          </a:bodyPr>
          <a:lstStyle/>
          <a:p>
            <a:pPr algn="just"/>
            <a:r>
              <a:rPr lang="fr-FR" sz="2000" b="1" dirty="0">
                <a:solidFill>
                  <a:srgbClr val="00B050"/>
                </a:solidFill>
                <a:latin typeface="Times New Roman" pitchFamily="18" charset="0"/>
                <a:cs typeface="Times New Roman" pitchFamily="18" charset="0"/>
              </a:rPr>
              <a:t>Analyse &gt; Statistiques descriptives &gt; Effectifs</a:t>
            </a:r>
          </a:p>
          <a:p>
            <a:pPr algn="just"/>
            <a:r>
              <a:rPr lang="fr-FR" sz="2000" dirty="0">
                <a:latin typeface="Times New Roman" pitchFamily="18" charset="0"/>
                <a:cs typeface="Times New Roman" pitchFamily="18" charset="0"/>
              </a:rPr>
              <a:t>Choisissez les variables à analyser et faites-les glisser dans la liste </a:t>
            </a:r>
            <a:r>
              <a:rPr lang="fr-FR" sz="2000" b="1" dirty="0">
                <a:solidFill>
                  <a:srgbClr val="00B050"/>
                </a:solidFill>
                <a:latin typeface="Times New Roman" pitchFamily="18" charset="0"/>
                <a:cs typeface="Times New Roman" pitchFamily="18" charset="0"/>
              </a:rPr>
              <a:t>Variable(s)</a:t>
            </a:r>
            <a:r>
              <a:rPr lang="fr-FR" sz="2000" dirty="0">
                <a:latin typeface="Times New Roman" pitchFamily="18" charset="0"/>
                <a:cs typeface="Times New Roman" pitchFamily="18" charset="0"/>
              </a:rPr>
              <a:t> à droite &gt; </a:t>
            </a:r>
            <a:r>
              <a:rPr lang="fr-FR" sz="2000" b="1" dirty="0">
                <a:solidFill>
                  <a:srgbClr val="00B050"/>
                </a:solidFill>
                <a:latin typeface="Times New Roman" pitchFamily="18" charset="0"/>
                <a:cs typeface="Times New Roman" pitchFamily="18" charset="0"/>
              </a:rPr>
              <a:t>OK</a:t>
            </a:r>
            <a:endParaRPr lang="fr-FR" sz="20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052856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59" y="1142984"/>
            <a:ext cx="8698113" cy="5094328"/>
          </a:xfrm>
        </p:spPr>
        <p:txBody>
          <a:bodyPr>
            <a:noAutofit/>
          </a:bodyPr>
          <a:lstStyle/>
          <a:p>
            <a:pPr marL="0" indent="0" algn="just">
              <a:buNone/>
            </a:pPr>
            <a:r>
              <a:rPr lang="fr-FR" sz="2000" b="1" dirty="0" smtClean="0">
                <a:solidFill>
                  <a:schemeClr val="accent4">
                    <a:lumMod val="50000"/>
                  </a:schemeClr>
                </a:solidFill>
                <a:latin typeface="Times New Roman" pitchFamily="18" charset="0"/>
                <a:cs typeface="Times New Roman" pitchFamily="18" charset="0"/>
              </a:rPr>
              <a:t>Graphiques </a:t>
            </a:r>
            <a:r>
              <a:rPr lang="fr-FR" sz="2000" b="1" dirty="0">
                <a:solidFill>
                  <a:schemeClr val="accent4">
                    <a:lumMod val="50000"/>
                  </a:schemeClr>
                </a:solidFill>
                <a:latin typeface="Times New Roman" pitchFamily="18" charset="0"/>
                <a:cs typeface="Times New Roman" pitchFamily="18" charset="0"/>
              </a:rPr>
              <a:t>pour les variables nominales et ordinales (fréquences)</a:t>
            </a:r>
          </a:p>
          <a:p>
            <a:pPr marL="0" indent="0" algn="just">
              <a:buNone/>
            </a:pPr>
            <a:r>
              <a:rPr lang="fr-FR" sz="2000" dirty="0" smtClean="0">
                <a:latin typeface="Times New Roman" pitchFamily="18" charset="0"/>
                <a:cs typeface="Times New Roman" pitchFamily="18" charset="0"/>
              </a:rPr>
              <a:t>Sélectionner</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 </a:t>
            </a:r>
            <a:r>
              <a:rPr lang="fr-FR" sz="2000" b="1" dirty="0" smtClean="0">
                <a:solidFill>
                  <a:schemeClr val="accent2">
                    <a:lumMod val="75000"/>
                  </a:schemeClr>
                </a:solidFill>
                <a:latin typeface="Times New Roman" pitchFamily="18" charset="0"/>
                <a:cs typeface="Times New Roman" pitchFamily="18" charset="0"/>
              </a:rPr>
              <a:t>Graphes </a:t>
            </a:r>
            <a:r>
              <a:rPr lang="fr-FR" sz="2000" b="1" dirty="0">
                <a:solidFill>
                  <a:schemeClr val="accent2">
                    <a:lumMod val="75000"/>
                  </a:schemeClr>
                </a:solidFill>
                <a:latin typeface="Times New Roman" pitchFamily="18" charset="0"/>
                <a:cs typeface="Times New Roman" pitchFamily="18" charset="0"/>
              </a:rPr>
              <a:t>&gt; Générateur de diagrammes &gt; Galerie </a:t>
            </a:r>
            <a:r>
              <a:rPr lang="fr-FR" sz="2000" dirty="0">
                <a:solidFill>
                  <a:srgbClr val="00B050"/>
                </a:solidFill>
                <a:latin typeface="Times New Roman" pitchFamily="18" charset="0"/>
                <a:cs typeface="Times New Roman" pitchFamily="18" charset="0"/>
              </a:rPr>
              <a:t>(s’il n’est pas sélectionné)</a:t>
            </a:r>
            <a:r>
              <a:rPr lang="fr-FR" sz="2000" dirty="0">
                <a:latin typeface="Times New Roman" pitchFamily="18" charset="0"/>
                <a:cs typeface="Times New Roman" pitchFamily="18" charset="0"/>
              </a:rPr>
              <a:t> ;</a:t>
            </a:r>
          </a:p>
          <a:p>
            <a:pPr lvl="0" algn="just"/>
            <a:r>
              <a:rPr lang="fr-FR" sz="2000" dirty="0">
                <a:latin typeface="Times New Roman" pitchFamily="18" charset="0"/>
                <a:cs typeface="Times New Roman" pitchFamily="18" charset="0"/>
              </a:rPr>
              <a:t>Cliquer sur le diagramme dont vous avez besoin et faites le glisser dans </a:t>
            </a:r>
            <a:r>
              <a:rPr lang="fr-FR" sz="2000" dirty="0" smtClean="0">
                <a:solidFill>
                  <a:schemeClr val="accent3">
                    <a:lumMod val="50000"/>
                  </a:schemeClr>
                </a:solidFill>
                <a:latin typeface="Times New Roman" pitchFamily="18" charset="0"/>
                <a:cs typeface="Times New Roman" pitchFamily="18" charset="0"/>
              </a:rPr>
              <a:t>la </a:t>
            </a:r>
            <a:r>
              <a:rPr lang="fr-FR" sz="2000" dirty="0">
                <a:solidFill>
                  <a:schemeClr val="accent3">
                    <a:lumMod val="50000"/>
                  </a:schemeClr>
                </a:solidFill>
                <a:latin typeface="Times New Roman" pitchFamily="18" charset="0"/>
                <a:cs typeface="Times New Roman" pitchFamily="18" charset="0"/>
              </a:rPr>
              <a:t>zone étendue au-dessus de la galerie</a:t>
            </a:r>
            <a:r>
              <a:rPr lang="fr-FR" sz="2000" dirty="0">
                <a:latin typeface="Times New Roman" pitchFamily="18" charset="0"/>
                <a:cs typeface="Times New Roman" pitchFamily="18" charset="0"/>
              </a:rPr>
              <a:t> ;</a:t>
            </a:r>
          </a:p>
          <a:p>
            <a:pPr lvl="0" algn="just">
              <a:spcAft>
                <a:spcPts val="600"/>
              </a:spcAft>
            </a:pPr>
            <a:r>
              <a:rPr lang="fr-FR" sz="2000" dirty="0">
                <a:latin typeface="Times New Roman" pitchFamily="18" charset="0"/>
                <a:cs typeface="Times New Roman" pitchFamily="18" charset="0"/>
              </a:rPr>
              <a:t>Renseigner les axes à partir des variables qui sont à gauche ; sélectionner et faire glisser dans le cadre de l’axe réservé</a:t>
            </a:r>
            <a:r>
              <a:rPr lang="fr-FR" sz="2000" dirty="0" smtClean="0">
                <a:latin typeface="Times New Roman" pitchFamily="18" charset="0"/>
                <a:cs typeface="Times New Roman" pitchFamily="18" charset="0"/>
              </a:rPr>
              <a:t>.</a:t>
            </a:r>
          </a:p>
          <a:p>
            <a:pPr marL="0" indent="0" algn="just">
              <a:buNone/>
            </a:pPr>
            <a:r>
              <a:rPr lang="fr-FR" sz="2000" b="1" dirty="0">
                <a:solidFill>
                  <a:schemeClr val="accent4">
                    <a:lumMod val="50000"/>
                  </a:schemeClr>
                </a:solidFill>
                <a:latin typeface="Times New Roman" pitchFamily="18" charset="0"/>
                <a:cs typeface="Times New Roman" pitchFamily="18" charset="0"/>
              </a:rPr>
              <a:t>Graphiques pour les variables </a:t>
            </a:r>
            <a:r>
              <a:rPr lang="fr-FR" sz="2000" b="1" dirty="0" smtClean="0">
                <a:solidFill>
                  <a:schemeClr val="accent4">
                    <a:lumMod val="50000"/>
                  </a:schemeClr>
                </a:solidFill>
                <a:latin typeface="Times New Roman" pitchFamily="18" charset="0"/>
                <a:cs typeface="Times New Roman" pitchFamily="18" charset="0"/>
              </a:rPr>
              <a:t>métrique</a:t>
            </a:r>
          </a:p>
          <a:p>
            <a:pPr marL="0" lvl="0" indent="0">
              <a:buNone/>
            </a:pPr>
            <a:r>
              <a:rPr lang="fr-FR" sz="2000" b="1" dirty="0" smtClean="0">
                <a:solidFill>
                  <a:schemeClr val="accent2">
                    <a:lumMod val="75000"/>
                  </a:schemeClr>
                </a:solidFill>
                <a:latin typeface="Times New Roman" pitchFamily="18" charset="0"/>
                <a:cs typeface="Times New Roman" pitchFamily="18" charset="0"/>
              </a:rPr>
              <a:t>Graphes</a:t>
            </a:r>
            <a:r>
              <a:rPr lang="fr-FR" sz="2000" dirty="0" smtClean="0">
                <a:solidFill>
                  <a:schemeClr val="accent2">
                    <a:lumMod val="75000"/>
                  </a:schemeClr>
                </a:solidFill>
                <a:latin typeface="Times New Roman" pitchFamily="18" charset="0"/>
                <a:cs typeface="Times New Roman" pitchFamily="18" charset="0"/>
              </a:rPr>
              <a:t> </a:t>
            </a:r>
            <a:r>
              <a:rPr lang="fr-FR" sz="2000" dirty="0">
                <a:solidFill>
                  <a:schemeClr val="accent2">
                    <a:lumMod val="75000"/>
                  </a:schemeClr>
                </a:solidFill>
                <a:latin typeface="Times New Roman" pitchFamily="18" charset="0"/>
                <a:cs typeface="Times New Roman" pitchFamily="18" charset="0"/>
              </a:rPr>
              <a:t>&gt; </a:t>
            </a:r>
            <a:r>
              <a:rPr lang="fr-FR" sz="2000" b="1" dirty="0">
                <a:solidFill>
                  <a:schemeClr val="accent2">
                    <a:lumMod val="75000"/>
                  </a:schemeClr>
                </a:solidFill>
                <a:latin typeface="Times New Roman" pitchFamily="18" charset="0"/>
                <a:cs typeface="Times New Roman" pitchFamily="18" charset="0"/>
              </a:rPr>
              <a:t>Générateur de diagrammes</a:t>
            </a:r>
            <a:r>
              <a:rPr lang="fr-FR" sz="2000" dirty="0">
                <a:solidFill>
                  <a:schemeClr val="accent2">
                    <a:lumMod val="75000"/>
                  </a:schemeClr>
                </a:solidFill>
                <a:latin typeface="Times New Roman" pitchFamily="18" charset="0"/>
                <a:cs typeface="Times New Roman" pitchFamily="18" charset="0"/>
              </a:rPr>
              <a:t> &gt; </a:t>
            </a:r>
            <a:r>
              <a:rPr lang="fr-FR" sz="2000" b="1" dirty="0">
                <a:solidFill>
                  <a:schemeClr val="accent2">
                    <a:lumMod val="75000"/>
                  </a:schemeClr>
                </a:solidFill>
                <a:latin typeface="Times New Roman" pitchFamily="18" charset="0"/>
                <a:cs typeface="Times New Roman" pitchFamily="18" charset="0"/>
              </a:rPr>
              <a:t>Galerie</a:t>
            </a:r>
            <a:r>
              <a:rPr lang="fr-FR" sz="2000" dirty="0">
                <a:solidFill>
                  <a:schemeClr val="accent2">
                    <a:lumMod val="75000"/>
                  </a:schemeClr>
                </a:solidFill>
                <a:latin typeface="Times New Roman" pitchFamily="18" charset="0"/>
                <a:cs typeface="Times New Roman" pitchFamily="18" charset="0"/>
              </a:rPr>
              <a:t> </a:t>
            </a:r>
            <a:r>
              <a:rPr lang="fr-FR" sz="2000" dirty="0">
                <a:solidFill>
                  <a:srgbClr val="00B050"/>
                </a:solidFill>
                <a:latin typeface="Times New Roman" pitchFamily="18" charset="0"/>
                <a:cs typeface="Times New Roman" pitchFamily="18" charset="0"/>
              </a:rPr>
              <a:t>(s’il n’est pas sélectionné</a:t>
            </a:r>
            <a:r>
              <a:rPr lang="fr-FR" sz="2000" dirty="0" smtClean="0">
                <a:solidFill>
                  <a:srgbClr val="00B050"/>
                </a:solidFill>
                <a:latin typeface="Times New Roman" pitchFamily="18" charset="0"/>
                <a:cs typeface="Times New Roman" pitchFamily="18" charset="0"/>
              </a:rPr>
              <a:t>)</a:t>
            </a:r>
            <a:r>
              <a:rPr lang="fr-FR" sz="2000" dirty="0">
                <a:solidFill>
                  <a:srgbClr val="00B050"/>
                </a:solidFill>
                <a:latin typeface="Times New Roman" pitchFamily="18" charset="0"/>
                <a:cs typeface="Times New Roman" pitchFamily="18" charset="0"/>
              </a:rPr>
              <a:t> </a:t>
            </a:r>
            <a:r>
              <a:rPr lang="fr-FR" sz="2000" dirty="0" smtClean="0">
                <a:solidFill>
                  <a:srgbClr val="00B050"/>
                </a:solidFill>
                <a:latin typeface="Times New Roman" pitchFamily="18" charset="0"/>
                <a:cs typeface="Times New Roman" pitchFamily="18" charset="0"/>
              </a:rPr>
              <a:t>&gt; </a:t>
            </a:r>
            <a:r>
              <a:rPr lang="fr-FR" sz="2000" dirty="0">
                <a:latin typeface="Times New Roman" pitchFamily="18" charset="0"/>
                <a:cs typeface="Times New Roman" pitchFamily="18" charset="0"/>
              </a:rPr>
              <a:t>cliquer et faire glisser </a:t>
            </a:r>
            <a:r>
              <a:rPr lang="fr-FR" sz="2000" b="1" dirty="0" smtClean="0">
                <a:solidFill>
                  <a:srgbClr val="00B050"/>
                </a:solidFill>
                <a:latin typeface="Times New Roman" pitchFamily="18" charset="0"/>
                <a:cs typeface="Times New Roman" pitchFamily="18" charset="0"/>
              </a:rPr>
              <a:t>Histogramme </a:t>
            </a:r>
            <a:r>
              <a:rPr lang="fr-FR" sz="2000" dirty="0">
                <a:latin typeface="Times New Roman" pitchFamily="18" charset="0"/>
                <a:cs typeface="Times New Roman" pitchFamily="18" charset="0"/>
              </a:rPr>
              <a:t>l’espace réservé </a:t>
            </a:r>
            <a:r>
              <a:rPr lang="fr-FR" sz="2000" dirty="0" smtClean="0">
                <a:latin typeface="Times New Roman" pitchFamily="18" charset="0"/>
                <a:cs typeface="Times New Roman" pitchFamily="18" charset="0"/>
              </a:rPr>
              <a:t>&gt; renseigner les axes</a:t>
            </a:r>
            <a:endParaRPr lang="fr-FR" sz="2000" dirty="0">
              <a:solidFill>
                <a:srgbClr val="00B050"/>
              </a:solidFill>
              <a:latin typeface="Times New Roman" pitchFamily="18" charset="0"/>
              <a:cs typeface="Times New Roman" pitchFamily="18" charset="0"/>
            </a:endParaRPr>
          </a:p>
          <a:p>
            <a:pPr marL="0" indent="0" algn="just">
              <a:buNone/>
            </a:pPr>
            <a:r>
              <a:rPr lang="fr-CI" sz="2000" b="1" dirty="0" smtClean="0">
                <a:latin typeface="Times New Roman" pitchFamily="18" charset="0"/>
                <a:cs typeface="Times New Roman" pitchFamily="18" charset="0"/>
              </a:rPr>
              <a:t>Ou</a:t>
            </a:r>
            <a:r>
              <a:rPr lang="fr-CI" sz="2000" dirty="0" smtClean="0">
                <a:latin typeface="Times New Roman" pitchFamily="18" charset="0"/>
                <a:cs typeface="Times New Roman" pitchFamily="18" charset="0"/>
              </a:rPr>
              <a:t> </a:t>
            </a:r>
            <a:r>
              <a:rPr lang="fr-FR" sz="2000" b="1" dirty="0">
                <a:solidFill>
                  <a:schemeClr val="accent4">
                    <a:lumMod val="50000"/>
                  </a:schemeClr>
                </a:solidFill>
                <a:latin typeface="Times New Roman" pitchFamily="18" charset="0"/>
                <a:cs typeface="Times New Roman" pitchFamily="18" charset="0"/>
              </a:rPr>
              <a:t>Graphes</a:t>
            </a:r>
            <a:r>
              <a:rPr lang="fr-FR" sz="2000" dirty="0">
                <a:solidFill>
                  <a:schemeClr val="accent4">
                    <a:lumMod val="50000"/>
                  </a:schemeClr>
                </a:solidFill>
                <a:latin typeface="Times New Roman" pitchFamily="18" charset="0"/>
                <a:cs typeface="Times New Roman" pitchFamily="18" charset="0"/>
              </a:rPr>
              <a:t> &gt; </a:t>
            </a:r>
            <a:r>
              <a:rPr lang="fr-FR" sz="2000" b="1" dirty="0">
                <a:solidFill>
                  <a:schemeClr val="accent4">
                    <a:lumMod val="50000"/>
                  </a:schemeClr>
                </a:solidFill>
                <a:latin typeface="Times New Roman" pitchFamily="18" charset="0"/>
                <a:cs typeface="Times New Roman" pitchFamily="18" charset="0"/>
              </a:rPr>
              <a:t>Boîtes de dialogue ancienne version</a:t>
            </a:r>
            <a:r>
              <a:rPr lang="fr-FR" sz="2000" dirty="0">
                <a:solidFill>
                  <a:schemeClr val="accent4">
                    <a:lumMod val="50000"/>
                  </a:schemeClr>
                </a:solidFill>
                <a:latin typeface="Times New Roman" pitchFamily="18" charset="0"/>
                <a:cs typeface="Times New Roman" pitchFamily="18" charset="0"/>
              </a:rPr>
              <a:t> &gt; </a:t>
            </a:r>
            <a:r>
              <a:rPr lang="fr-FR" sz="2000" b="1" dirty="0" smtClean="0">
                <a:solidFill>
                  <a:schemeClr val="accent4">
                    <a:lumMod val="50000"/>
                  </a:schemeClr>
                </a:solidFill>
                <a:latin typeface="Times New Roman" pitchFamily="18" charset="0"/>
                <a:cs typeface="Times New Roman" pitchFamily="18" charset="0"/>
              </a:rPr>
              <a:t>Histogramme</a:t>
            </a:r>
            <a:endParaRPr lang="fr-CI" sz="2000" b="1" dirty="0" smtClean="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4798612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00108"/>
            <a:ext cx="4552528" cy="673294"/>
          </a:xfrm>
        </p:spPr>
        <p:txBody>
          <a:bodyPr>
            <a:noAutofit/>
          </a:bodyPr>
          <a:lstStyle/>
          <a:p>
            <a:pPr marL="88900" algn="just" defTabSz="363538">
              <a:spcBef>
                <a:spcPts val="300"/>
              </a:spcBef>
              <a:spcAft>
                <a:spcPts val="300"/>
              </a:spcAft>
            </a:pPr>
            <a:r>
              <a:rPr lang="fr-FR" sz="2200" b="1" dirty="0" smtClean="0"/>
              <a:t>6. Mesures descriptives </a:t>
            </a:r>
            <a:endParaRPr lang="fr-FR" sz="2200" b="1" dirty="0"/>
          </a:p>
        </p:txBody>
      </p:sp>
      <p:sp>
        <p:nvSpPr>
          <p:cNvPr id="3" name="Content Placeholder 2"/>
          <p:cNvSpPr>
            <a:spLocks noGrp="1"/>
          </p:cNvSpPr>
          <p:nvPr>
            <p:ph idx="1"/>
          </p:nvPr>
        </p:nvSpPr>
        <p:spPr>
          <a:xfrm>
            <a:off x="32905" y="1916833"/>
            <a:ext cx="8976951" cy="2880319"/>
          </a:xfrm>
        </p:spPr>
        <p:txBody>
          <a:bodyPr>
            <a:noAutofit/>
          </a:bodyPr>
          <a:lstStyle/>
          <a:p>
            <a:pPr marL="0" indent="0" algn="just">
              <a:buNone/>
            </a:pPr>
            <a:r>
              <a:rPr lang="fr-FR" sz="2000" b="1" dirty="0" smtClean="0">
                <a:solidFill>
                  <a:schemeClr val="accent4">
                    <a:lumMod val="50000"/>
                  </a:schemeClr>
                </a:solidFill>
                <a:cs typeface="Times New Roman" panose="02020603050405020304" pitchFamily="18" charset="0"/>
              </a:rPr>
              <a:t>Mesures descriptives</a:t>
            </a:r>
          </a:p>
          <a:p>
            <a:pPr marL="0" indent="0" algn="just">
              <a:buNone/>
            </a:pPr>
            <a:r>
              <a:rPr lang="fr-FR" sz="2000" b="1" dirty="0" smtClean="0">
                <a:solidFill>
                  <a:schemeClr val="accent2">
                    <a:lumMod val="75000"/>
                  </a:schemeClr>
                </a:solidFill>
              </a:rPr>
              <a:t>Analyse &gt; Statistiques descriptives &gt; Effectifs</a:t>
            </a:r>
            <a:endParaRPr lang="fr-FR" sz="2000" dirty="0" smtClean="0">
              <a:solidFill>
                <a:schemeClr val="accent2">
                  <a:lumMod val="75000"/>
                </a:schemeClr>
              </a:solidFill>
            </a:endParaRPr>
          </a:p>
          <a:p>
            <a:pPr>
              <a:buFont typeface="Wingdings" panose="05000000000000000000" pitchFamily="2" charset="2"/>
              <a:buChar char="ü"/>
            </a:pPr>
            <a:r>
              <a:rPr lang="fr-FR" sz="2000" b="1" i="1" dirty="0" smtClean="0">
                <a:solidFill>
                  <a:schemeClr val="accent1">
                    <a:lumMod val="75000"/>
                  </a:schemeClr>
                </a:solidFill>
              </a:rPr>
              <a:t>Afficher les tableaux d’effectifs</a:t>
            </a:r>
            <a:r>
              <a:rPr lang="fr-FR" sz="2000" b="1" i="1" dirty="0" smtClean="0"/>
              <a:t> : </a:t>
            </a:r>
            <a:r>
              <a:rPr lang="fr-FR" sz="2000" dirty="0" smtClean="0"/>
              <a:t>tableaux de distribution de fréquences</a:t>
            </a:r>
          </a:p>
          <a:p>
            <a:pPr>
              <a:buFont typeface="Wingdings" panose="05000000000000000000" pitchFamily="2" charset="2"/>
              <a:buChar char="ü"/>
            </a:pPr>
            <a:r>
              <a:rPr lang="fr-FR" sz="2000" i="1" dirty="0" smtClean="0"/>
              <a:t>Le bouton</a:t>
            </a:r>
            <a:r>
              <a:rPr lang="fr-FR" sz="2000" b="1" i="1" dirty="0" smtClean="0"/>
              <a:t> </a:t>
            </a:r>
            <a:r>
              <a:rPr lang="fr-FR" sz="2000" b="1" i="1" dirty="0" smtClean="0">
                <a:solidFill>
                  <a:schemeClr val="accent1">
                    <a:lumMod val="75000"/>
                  </a:schemeClr>
                </a:solidFill>
              </a:rPr>
              <a:t>Statistiques</a:t>
            </a:r>
            <a:r>
              <a:rPr lang="fr-FR" sz="2000" dirty="0" smtClean="0"/>
              <a:t> : permet d’ajouter des statistiques de </a:t>
            </a:r>
            <a:r>
              <a:rPr lang="fr-FR" sz="2000" dirty="0" err="1" smtClean="0"/>
              <a:t>Fractiles</a:t>
            </a:r>
            <a:r>
              <a:rPr lang="fr-FR" sz="2000" dirty="0" smtClean="0"/>
              <a:t>, de Tendances centrale, de dispersion et de distribution</a:t>
            </a:r>
          </a:p>
          <a:p>
            <a:pPr>
              <a:buFont typeface="Wingdings" panose="05000000000000000000" pitchFamily="2" charset="2"/>
              <a:buChar char="ü"/>
            </a:pPr>
            <a:r>
              <a:rPr lang="fr-FR" sz="2000" i="1" dirty="0" smtClean="0"/>
              <a:t>Le bouton </a:t>
            </a:r>
            <a:r>
              <a:rPr lang="fr-FR" sz="2000" b="1" i="1" dirty="0" smtClean="0">
                <a:solidFill>
                  <a:schemeClr val="accent1">
                    <a:lumMod val="75000"/>
                  </a:schemeClr>
                </a:solidFill>
              </a:rPr>
              <a:t>Diagrammes</a:t>
            </a:r>
            <a:r>
              <a:rPr lang="fr-FR" sz="2000" dirty="0" smtClean="0"/>
              <a:t> : permet d’ajouter un diagramme au tableau de fréquences</a:t>
            </a:r>
          </a:p>
        </p:txBody>
      </p:sp>
      <p:sp>
        <p:nvSpPr>
          <p:cNvPr id="4" name="Slide Number Placeholder 3"/>
          <p:cNvSpPr>
            <a:spLocks noGrp="1"/>
          </p:cNvSpPr>
          <p:nvPr>
            <p:ph type="sldNum" sz="quarter" idx="12"/>
          </p:nvPr>
        </p:nvSpPr>
        <p:spPr/>
        <p:txBody>
          <a:bodyPr/>
          <a:lstStyle/>
          <a:p>
            <a:fld id="{02C702AE-1502-43AE-8DBA-2BCAD3408EF2}" type="slidenum">
              <a:rPr lang="fr-FR" smtClean="0"/>
              <a:pPr/>
              <a:t>29</a:t>
            </a:fld>
            <a:endParaRPr lang="fr-FR"/>
          </a:p>
        </p:txBody>
      </p:sp>
      <p:sp>
        <p:nvSpPr>
          <p:cNvPr id="5" name="Rectangle 4"/>
          <p:cNvSpPr/>
          <p:nvPr/>
        </p:nvSpPr>
        <p:spPr>
          <a:xfrm>
            <a:off x="1455409" y="5040583"/>
            <a:ext cx="6912768" cy="1200329"/>
          </a:xfrm>
          <a:prstGeom prst="rect">
            <a:avLst/>
          </a:prstGeom>
        </p:spPr>
        <p:txBody>
          <a:bodyPr wrap="square">
            <a:spAutoFit/>
          </a:bodyPr>
          <a:lstStyle/>
          <a:p>
            <a:pPr algn="just"/>
            <a:r>
              <a:rPr lang="fr-FR" b="1" i="1" u="sng" dirty="0">
                <a:solidFill>
                  <a:srgbClr val="C00000"/>
                </a:solidFill>
              </a:rPr>
              <a:t>Attention</a:t>
            </a:r>
            <a:r>
              <a:rPr lang="fr-FR" b="1" i="1" dirty="0">
                <a:solidFill>
                  <a:srgbClr val="C00000"/>
                </a:solidFill>
              </a:rPr>
              <a:t> : le choix des statistiques dépend de l'échelle de mesure, mais </a:t>
            </a:r>
            <a:r>
              <a:rPr lang="fr-FR" b="1" i="1" dirty="0" err="1">
                <a:solidFill>
                  <a:srgbClr val="C00000"/>
                </a:solidFill>
              </a:rPr>
              <a:t>SPSS</a:t>
            </a:r>
            <a:r>
              <a:rPr lang="fr-FR" b="1" i="1" dirty="0">
                <a:solidFill>
                  <a:srgbClr val="C00000"/>
                </a:solidFill>
              </a:rPr>
              <a:t> calcule tous les coefficients pour toutes les variables choisies - même si ça n'a pas de sens!</a:t>
            </a:r>
            <a:endParaRPr lang="fr-FR" dirty="0">
              <a:solidFill>
                <a:srgbClr val="C00000"/>
              </a:solidFill>
            </a:endParaRPr>
          </a:p>
          <a:p>
            <a:pPr algn="just"/>
            <a:endParaRPr lang="fr-CI" b="1" dirty="0">
              <a:solidFill>
                <a:srgbClr val="C00000"/>
              </a:solidFill>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5040583"/>
            <a:ext cx="938505" cy="829109"/>
          </a:xfrm>
          <a:prstGeom prst="rect">
            <a:avLst/>
          </a:prstGeom>
        </p:spPr>
      </p:pic>
    </p:spTree>
    <p:extLst>
      <p:ext uri="{BB962C8B-B14F-4D97-AF65-F5344CB8AC3E}">
        <p14:creationId xmlns:p14="http://schemas.microsoft.com/office/powerpoint/2010/main" xmlns="" val="385215348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704088"/>
            <a:ext cx="8115328" cy="510334"/>
          </a:xfrm>
        </p:spPr>
        <p:txBody>
          <a:bodyPr>
            <a:normAutofit fontScale="90000"/>
          </a:bodyPr>
          <a:lstStyle/>
          <a:p>
            <a:pPr lvl="1" algn="ctr" rtl="0">
              <a:spcBef>
                <a:spcPct val="0"/>
              </a:spcBef>
            </a:pPr>
            <a:r>
              <a:rPr lang="fr-FR" sz="2700" b="1" dirty="0"/>
              <a:t>Fonctions de SPSS</a:t>
            </a:r>
            <a:r>
              <a:rPr lang="fr-FR" b="1" dirty="0"/>
              <a:t/>
            </a:r>
            <a:br>
              <a:rPr lang="fr-FR" b="1" dirty="0"/>
            </a:br>
            <a:endParaRPr lang="fr-FR" dirty="0"/>
          </a:p>
        </p:txBody>
      </p:sp>
      <p:sp>
        <p:nvSpPr>
          <p:cNvPr id="3" name="Espace réservé du contenu 2"/>
          <p:cNvSpPr>
            <a:spLocks noGrp="1"/>
          </p:cNvSpPr>
          <p:nvPr>
            <p:ph idx="1"/>
          </p:nvPr>
        </p:nvSpPr>
        <p:spPr>
          <a:xfrm>
            <a:off x="457200" y="1285860"/>
            <a:ext cx="8229600" cy="5038740"/>
          </a:xfrm>
        </p:spPr>
        <p:txBody>
          <a:bodyPr>
            <a:normAutofit fontScale="85000" lnSpcReduction="20000"/>
          </a:bodyPr>
          <a:lstStyle/>
          <a:p>
            <a:r>
              <a:rPr lang="fr-FR" sz="2800" dirty="0" smtClean="0"/>
              <a:t>Fonctions </a:t>
            </a:r>
            <a:r>
              <a:rPr lang="fr-FR" sz="2800" dirty="0" smtClean="0"/>
              <a:t>statistiques incluses dans le logiciel de base :</a:t>
            </a:r>
          </a:p>
          <a:p>
            <a:pPr lvl="0"/>
            <a:r>
              <a:rPr lang="fr-FR" sz="2800" dirty="0" smtClean="0"/>
              <a:t>Statistique descriptive : valeur central (moyenne, médiane ou mode), mesure de dispersion (écart-type, quartiles), Cross tabulation, Fréquences</a:t>
            </a:r>
            <a:endParaRPr lang="fr-FR" sz="2400" dirty="0" smtClean="0"/>
          </a:p>
          <a:p>
            <a:pPr lvl="0"/>
            <a:r>
              <a:rPr lang="fr-FR" sz="2800" dirty="0" smtClean="0"/>
              <a:t>Statistique </a:t>
            </a:r>
            <a:r>
              <a:rPr lang="fr-FR" sz="2800" dirty="0" err="1" smtClean="0"/>
              <a:t>bivariée</a:t>
            </a:r>
            <a:r>
              <a:rPr lang="fr-FR" sz="2800" dirty="0" smtClean="0"/>
              <a:t> : </a:t>
            </a:r>
            <a:r>
              <a:rPr lang="fr-FR" sz="2800" dirty="0" smtClean="0">
                <a:hlinkClick r:id="rId2"/>
              </a:rPr>
              <a:t>Moyennes,</a:t>
            </a:r>
            <a:r>
              <a:rPr lang="fr-FR" sz="2800" dirty="0" smtClean="0"/>
              <a:t> </a:t>
            </a:r>
            <a:r>
              <a:rPr lang="fr-FR" sz="2800" dirty="0" smtClean="0">
                <a:hlinkClick r:id="rId3"/>
              </a:rPr>
              <a:t>test t,</a:t>
            </a:r>
            <a:r>
              <a:rPr lang="fr-FR" sz="2800" dirty="0" smtClean="0"/>
              <a:t> </a:t>
            </a:r>
            <a:r>
              <a:rPr lang="fr-FR" sz="2800" dirty="0" smtClean="0">
                <a:hlinkClick r:id="rId4"/>
              </a:rPr>
              <a:t>ANOVA</a:t>
            </a:r>
            <a:r>
              <a:rPr lang="fr-FR" sz="2800" dirty="0" smtClean="0"/>
              <a:t>, </a:t>
            </a:r>
            <a:r>
              <a:rPr lang="fr-FR" sz="2800" dirty="0" smtClean="0">
                <a:hlinkClick r:id="rId5"/>
              </a:rPr>
              <a:t>Corrélation</a:t>
            </a:r>
            <a:r>
              <a:rPr lang="fr-FR" sz="2800" dirty="0" smtClean="0"/>
              <a:t> (</a:t>
            </a:r>
            <a:r>
              <a:rPr lang="fr-FR" sz="2800" dirty="0" err="1" smtClean="0"/>
              <a:t>bivariée</a:t>
            </a:r>
            <a:r>
              <a:rPr lang="fr-FR" sz="2800" dirty="0" smtClean="0"/>
              <a:t>, partielle, distances), tests non paramétriques</a:t>
            </a:r>
            <a:endParaRPr lang="fr-FR" sz="2400" dirty="0" smtClean="0"/>
          </a:p>
          <a:p>
            <a:pPr lvl="0"/>
            <a:r>
              <a:rPr lang="fr-FR" sz="2800" dirty="0" smtClean="0"/>
              <a:t>Prédiction pour numérique </a:t>
            </a:r>
            <a:r>
              <a:rPr lang="fr-FR" sz="2800" dirty="0" err="1" smtClean="0"/>
              <a:t>outcomes</a:t>
            </a:r>
            <a:r>
              <a:rPr lang="fr-FR" sz="2800" dirty="0" smtClean="0"/>
              <a:t> : </a:t>
            </a:r>
            <a:r>
              <a:rPr lang="fr-FR" sz="2800" dirty="0" smtClean="0">
                <a:hlinkClick r:id="rId6"/>
              </a:rPr>
              <a:t>régression linéaire</a:t>
            </a:r>
            <a:endParaRPr lang="fr-FR" sz="2400" dirty="0" smtClean="0"/>
          </a:p>
          <a:p>
            <a:pPr lvl="0"/>
            <a:r>
              <a:rPr lang="fr-FR" sz="2800" dirty="0" smtClean="0"/>
              <a:t>Prédiction pour groupes identifiants : </a:t>
            </a:r>
            <a:r>
              <a:rPr lang="fr-FR" sz="2800" dirty="0" smtClean="0">
                <a:hlinkClick r:id="rId7"/>
              </a:rPr>
              <a:t>Analyse factorielle</a:t>
            </a:r>
            <a:r>
              <a:rPr lang="fr-FR" sz="2800" dirty="0" smtClean="0"/>
              <a:t>, analyse de groupe (deux pas, </a:t>
            </a:r>
            <a:r>
              <a:rPr lang="fr-FR" sz="2800" dirty="0" smtClean="0">
                <a:hlinkClick r:id="rId8"/>
              </a:rPr>
              <a:t>K-moyennes,</a:t>
            </a:r>
            <a:r>
              <a:rPr lang="fr-FR" sz="2800" dirty="0" smtClean="0"/>
              <a:t> </a:t>
            </a:r>
            <a:r>
              <a:rPr lang="fr-FR" sz="2800" dirty="0" smtClean="0">
                <a:hlinkClick r:id="rId9"/>
              </a:rPr>
              <a:t>hiérarchique</a:t>
            </a:r>
            <a:r>
              <a:rPr lang="fr-FR" sz="2800" dirty="0" smtClean="0"/>
              <a:t>), </a:t>
            </a:r>
            <a:r>
              <a:rPr lang="fr-FR" sz="2800" dirty="0" smtClean="0">
                <a:hlinkClick r:id="rId10"/>
              </a:rPr>
              <a:t>analyse discriminante </a:t>
            </a:r>
            <a:r>
              <a:rPr lang="fr-FR" sz="2800" dirty="0" smtClean="0"/>
              <a:t>(en marketing)</a:t>
            </a:r>
            <a:endParaRPr lang="fr-FR" sz="2400" dirty="0" smtClean="0"/>
          </a:p>
          <a:p>
            <a:r>
              <a:rPr lang="fr-FR" sz="2800" dirty="0" smtClean="0"/>
              <a:t>Des modules peuvent être ajoutés pour augmenter les possibilités du logiciel. Cependant, pour les présents travaux, nous n’aborderons que quelques-unes des fonctions statistiques de</a:t>
            </a:r>
          </a:p>
          <a:p>
            <a:r>
              <a:rPr lang="fr-FR" sz="2800" dirty="0" smtClean="0"/>
              <a:t>« base ».</a:t>
            </a:r>
            <a:endParaRPr lang="fr-F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253" y="85657"/>
            <a:ext cx="3469666" cy="439280"/>
          </a:xfrm>
          <a:prstGeom prst="rect">
            <a:avLst/>
          </a:prstGeom>
        </p:spPr>
        <p:txBody>
          <a:bodyPr vert="horz" wrap="square" lIns="0" tIns="8312" rIns="0" bIns="0" rtlCol="0">
            <a:spAutoFit/>
          </a:bodyPr>
          <a:lstStyle/>
          <a:p>
            <a:pPr marL="8312">
              <a:spcBef>
                <a:spcPts val="65"/>
              </a:spcBef>
            </a:pPr>
            <a:r>
              <a:rPr sz="2800" spc="118" dirty="0"/>
              <a:t>Analyse</a:t>
            </a:r>
            <a:r>
              <a:rPr sz="2800" spc="-213" dirty="0"/>
              <a:t> </a:t>
            </a:r>
            <a:r>
              <a:rPr sz="2800" spc="69" dirty="0"/>
              <a:t>descriptive</a:t>
            </a:r>
          </a:p>
        </p:txBody>
      </p:sp>
      <p:sp>
        <p:nvSpPr>
          <p:cNvPr id="3" name="object 3"/>
          <p:cNvSpPr txBox="1"/>
          <p:nvPr/>
        </p:nvSpPr>
        <p:spPr>
          <a:xfrm>
            <a:off x="4282045" y="106223"/>
            <a:ext cx="4707818" cy="329599"/>
          </a:xfrm>
          <a:prstGeom prst="rect">
            <a:avLst/>
          </a:prstGeom>
          <a:ln w="9143">
            <a:solidFill>
              <a:srgbClr val="DAE2F3"/>
            </a:solidFill>
          </a:ln>
        </p:spPr>
        <p:txBody>
          <a:bodyPr vert="horz" wrap="square" lIns="0" tIns="21611" rIns="0" bIns="0" rtlCol="0">
            <a:spAutoFit/>
          </a:bodyPr>
          <a:lstStyle/>
          <a:p>
            <a:pPr marL="1729343">
              <a:spcBef>
                <a:spcPts val="170"/>
              </a:spcBef>
            </a:pPr>
            <a:r>
              <a:rPr sz="2000" spc="72" dirty="0">
                <a:solidFill>
                  <a:srgbClr val="2E5496"/>
                </a:solidFill>
                <a:latin typeface="Trebuchet MS"/>
                <a:cs typeface="Trebuchet MS"/>
              </a:rPr>
              <a:t>Rappelle</a:t>
            </a:r>
            <a:r>
              <a:rPr sz="2000" spc="-154" dirty="0">
                <a:solidFill>
                  <a:srgbClr val="2E5496"/>
                </a:solidFill>
                <a:latin typeface="Trebuchet MS"/>
                <a:cs typeface="Trebuchet MS"/>
              </a:rPr>
              <a:t> </a:t>
            </a:r>
            <a:r>
              <a:rPr sz="2000" spc="43" dirty="0">
                <a:solidFill>
                  <a:srgbClr val="2E5496"/>
                </a:solidFill>
                <a:latin typeface="Trebuchet MS"/>
                <a:cs typeface="Trebuchet MS"/>
              </a:rPr>
              <a:t>théorique</a:t>
            </a:r>
            <a:endParaRPr sz="2000">
              <a:latin typeface="Trebuchet MS"/>
              <a:cs typeface="Trebuchet MS"/>
            </a:endParaRPr>
          </a:p>
        </p:txBody>
      </p:sp>
      <p:graphicFrame>
        <p:nvGraphicFramePr>
          <p:cNvPr id="4" name="object 4"/>
          <p:cNvGraphicFramePr>
            <a:graphicFrameLocks noGrp="1"/>
          </p:cNvGraphicFramePr>
          <p:nvPr/>
        </p:nvGraphicFramePr>
        <p:xfrm>
          <a:off x="321619" y="1122315"/>
          <a:ext cx="8638632" cy="5155944"/>
        </p:xfrm>
        <a:graphic>
          <a:graphicData uri="http://schemas.openxmlformats.org/drawingml/2006/table">
            <a:tbl>
              <a:tblPr firstRow="1" bandRow="1">
                <a:tableStyleId>{2D5ABB26-0587-4C30-8999-92F81FD0307C}</a:tableStyleId>
              </a:tblPr>
              <a:tblGrid>
                <a:gridCol w="2159658"/>
                <a:gridCol w="2159658"/>
                <a:gridCol w="2159658"/>
                <a:gridCol w="2159658"/>
              </a:tblGrid>
              <a:tr h="429630">
                <a:tc>
                  <a:txBody>
                    <a:bodyPr/>
                    <a:lstStyle/>
                    <a:p>
                      <a:pPr algn="ctr">
                        <a:lnSpc>
                          <a:spcPct val="100000"/>
                        </a:lnSpc>
                        <a:spcBef>
                          <a:spcPts val="259"/>
                        </a:spcBef>
                      </a:pPr>
                      <a:r>
                        <a:rPr sz="2300" b="1" spc="120" dirty="0">
                          <a:solidFill>
                            <a:srgbClr val="2E5496"/>
                          </a:solidFill>
                          <a:latin typeface="Trebuchet MS"/>
                          <a:cs typeface="Trebuchet MS"/>
                        </a:rPr>
                        <a:t>Variables</a:t>
                      </a:r>
                      <a:r>
                        <a:rPr sz="2300" b="1" spc="-190" dirty="0">
                          <a:solidFill>
                            <a:srgbClr val="2E5496"/>
                          </a:solidFill>
                          <a:latin typeface="Trebuchet MS"/>
                          <a:cs typeface="Trebuchet MS"/>
                        </a:rPr>
                        <a:t> </a:t>
                      </a:r>
                      <a:r>
                        <a:rPr sz="2300" dirty="0">
                          <a:solidFill>
                            <a:srgbClr val="2E5496"/>
                          </a:solidFill>
                          <a:latin typeface="Wingdings"/>
                          <a:cs typeface="Wingdings"/>
                        </a:rPr>
                        <a:t></a:t>
                      </a:r>
                      <a:endParaRPr sz="2300">
                        <a:latin typeface="Wingdings"/>
                        <a:cs typeface="Wingdings"/>
                      </a:endParaRPr>
                    </a:p>
                  </a:txBody>
                  <a:tcPr marL="0" marR="0" marT="23247" marB="0">
                    <a:lnL w="12700">
                      <a:solidFill>
                        <a:srgbClr val="000000"/>
                      </a:solidFill>
                      <a:prstDash val="solid"/>
                    </a:lnL>
                    <a:lnR w="76200">
                      <a:solidFill>
                        <a:srgbClr val="000000"/>
                      </a:solidFill>
                      <a:prstDash val="solid"/>
                    </a:lnR>
                    <a:lnT w="12700">
                      <a:solidFill>
                        <a:srgbClr val="000000"/>
                      </a:solidFill>
                      <a:prstDash val="solid"/>
                    </a:lnT>
                    <a:lnB w="76200">
                      <a:solidFill>
                        <a:srgbClr val="000000"/>
                      </a:solidFill>
                      <a:prstDash val="solid"/>
                    </a:lnB>
                  </a:tcPr>
                </a:tc>
                <a:tc>
                  <a:txBody>
                    <a:bodyPr/>
                    <a:lstStyle/>
                    <a:p>
                      <a:pPr algn="ctr">
                        <a:lnSpc>
                          <a:spcPct val="100000"/>
                        </a:lnSpc>
                        <a:spcBef>
                          <a:spcPts val="259"/>
                        </a:spcBef>
                      </a:pPr>
                      <a:r>
                        <a:rPr sz="2300" b="1" spc="105" dirty="0">
                          <a:solidFill>
                            <a:srgbClr val="2E5496"/>
                          </a:solidFill>
                          <a:latin typeface="Trebuchet MS"/>
                          <a:cs typeface="Trebuchet MS"/>
                        </a:rPr>
                        <a:t>Qualitative</a:t>
                      </a:r>
                      <a:endParaRPr sz="2300">
                        <a:latin typeface="Trebuchet MS"/>
                        <a:cs typeface="Trebuchet MS"/>
                      </a:endParaRPr>
                    </a:p>
                  </a:txBody>
                  <a:tcPr marL="0" marR="0" marT="23247" marB="0">
                    <a:lnL w="762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c>
                  <a:txBody>
                    <a:bodyPr/>
                    <a:lstStyle/>
                    <a:p>
                      <a:pPr algn="ctr">
                        <a:lnSpc>
                          <a:spcPct val="100000"/>
                        </a:lnSpc>
                        <a:spcBef>
                          <a:spcPts val="259"/>
                        </a:spcBef>
                      </a:pPr>
                      <a:r>
                        <a:rPr sz="2300" b="1" spc="165" dirty="0">
                          <a:solidFill>
                            <a:srgbClr val="2E5496"/>
                          </a:solidFill>
                          <a:latin typeface="Trebuchet MS"/>
                          <a:cs typeface="Trebuchet MS"/>
                        </a:rPr>
                        <a:t>Ordinale</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c>
                  <a:txBody>
                    <a:bodyPr/>
                    <a:lstStyle/>
                    <a:p>
                      <a:pPr marL="635" algn="ctr">
                        <a:lnSpc>
                          <a:spcPct val="100000"/>
                        </a:lnSpc>
                        <a:spcBef>
                          <a:spcPts val="259"/>
                        </a:spcBef>
                      </a:pPr>
                      <a:r>
                        <a:rPr sz="2300" b="1" spc="75" dirty="0">
                          <a:solidFill>
                            <a:srgbClr val="2E5496"/>
                          </a:solidFill>
                          <a:latin typeface="Trebuchet MS"/>
                          <a:cs typeface="Trebuchet MS"/>
                        </a:rPr>
                        <a:t>Quantitative</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r>
              <a:tr h="429720">
                <a:tc>
                  <a:txBody>
                    <a:bodyPr/>
                    <a:lstStyle/>
                    <a:p>
                      <a:pPr algn="ctr">
                        <a:lnSpc>
                          <a:spcPct val="100000"/>
                        </a:lnSpc>
                        <a:spcBef>
                          <a:spcPts val="260"/>
                        </a:spcBef>
                      </a:pPr>
                      <a:r>
                        <a:rPr sz="2300" spc="95" dirty="0">
                          <a:latin typeface="Trebuchet MS"/>
                          <a:cs typeface="Trebuchet MS"/>
                        </a:rPr>
                        <a:t>Fréquence</a:t>
                      </a:r>
                      <a:endParaRPr sz="2300">
                        <a:latin typeface="Trebuchet MS"/>
                        <a:cs typeface="Trebuchet MS"/>
                      </a:endParaRPr>
                    </a:p>
                  </a:txBody>
                  <a:tcPr marL="0" marR="0" marT="23247" marB="0">
                    <a:lnL w="12700">
                      <a:solidFill>
                        <a:srgbClr val="000000"/>
                      </a:solidFill>
                      <a:prstDash val="solid"/>
                    </a:lnL>
                    <a:lnR w="76200">
                      <a:solidFill>
                        <a:srgbClr val="000000"/>
                      </a:solidFill>
                      <a:prstDash val="solid"/>
                    </a:lnR>
                    <a:lnT w="76200">
                      <a:solidFill>
                        <a:srgbClr val="000000"/>
                      </a:solidFill>
                      <a:prstDash val="solid"/>
                    </a:lnT>
                    <a:lnB w="12700">
                      <a:solidFill>
                        <a:srgbClr val="000000"/>
                      </a:solidFill>
                      <a:prstDash val="solid"/>
                    </a:lnB>
                  </a:tcPr>
                </a:tc>
                <a:tc>
                  <a:txBody>
                    <a:bodyPr/>
                    <a:lstStyle/>
                    <a:p>
                      <a:pPr algn="ctr">
                        <a:lnSpc>
                          <a:spcPct val="100000"/>
                        </a:lnSpc>
                        <a:spcBef>
                          <a:spcPts val="260"/>
                        </a:spcBef>
                      </a:pPr>
                      <a:r>
                        <a:rPr sz="2300" b="1" dirty="0">
                          <a:latin typeface="Trebuchet MS"/>
                          <a:cs typeface="Trebuchet MS"/>
                        </a:rPr>
                        <a:t>X</a:t>
                      </a:r>
                      <a:endParaRPr sz="2300">
                        <a:latin typeface="Trebuchet MS"/>
                        <a:cs typeface="Trebuchet MS"/>
                      </a:endParaRPr>
                    </a:p>
                  </a:txBody>
                  <a:tcPr marL="0" marR="0" marT="23247" marB="0">
                    <a:lnL w="76200">
                      <a:solidFill>
                        <a:srgbClr val="000000"/>
                      </a:solidFill>
                      <a:prstDash val="solid"/>
                    </a:lnL>
                    <a:lnR w="12700">
                      <a:solidFill>
                        <a:srgbClr val="000000"/>
                      </a:solidFill>
                      <a:prstDash val="solid"/>
                    </a:lnR>
                    <a:lnT w="76200">
                      <a:solidFill>
                        <a:srgbClr val="000000"/>
                      </a:solidFill>
                      <a:prstDash val="solid"/>
                    </a:lnT>
                    <a:lnB w="12700">
                      <a:solidFill>
                        <a:srgbClr val="000000"/>
                      </a:solidFill>
                      <a:prstDash val="solid"/>
                    </a:lnB>
                  </a:tcPr>
                </a:tc>
                <a:tc>
                  <a:txBody>
                    <a:bodyPr/>
                    <a:lstStyle/>
                    <a:p>
                      <a:pPr marL="635" algn="ctr">
                        <a:lnSpc>
                          <a:spcPct val="100000"/>
                        </a:lnSpc>
                        <a:spcBef>
                          <a:spcPts val="260"/>
                        </a:spcBef>
                      </a:pPr>
                      <a:r>
                        <a:rPr sz="2300" b="1" dirty="0">
                          <a:latin typeface="Trebuchet MS"/>
                          <a:cs typeface="Trebuchet MS"/>
                        </a:rPr>
                        <a:t>X</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76200">
                      <a:solidFill>
                        <a:srgbClr val="000000"/>
                      </a:solidFill>
                      <a:prstDash val="solid"/>
                    </a:lnT>
                    <a:lnB w="12700">
                      <a:solidFill>
                        <a:srgbClr val="000000"/>
                      </a:solidFill>
                      <a:prstDash val="solid"/>
                    </a:lnB>
                  </a:tcPr>
                </a:tc>
                <a:tc>
                  <a:txBody>
                    <a:bodyPr/>
                    <a:lstStyle/>
                    <a:p>
                      <a:pPr marL="1905" algn="ctr">
                        <a:lnSpc>
                          <a:spcPct val="100000"/>
                        </a:lnSpc>
                        <a:spcBef>
                          <a:spcPts val="260"/>
                        </a:spcBef>
                      </a:pPr>
                      <a:r>
                        <a:rPr sz="2300" b="1" dirty="0">
                          <a:solidFill>
                            <a:srgbClr val="FF0000"/>
                          </a:solidFill>
                          <a:latin typeface="Trebuchet MS"/>
                          <a:cs typeface="Trebuchet MS"/>
                        </a:rPr>
                        <a:t>O</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76200">
                      <a:solidFill>
                        <a:srgbClr val="000000"/>
                      </a:solidFill>
                      <a:prstDash val="solid"/>
                    </a:lnT>
                    <a:lnB w="12700">
                      <a:solidFill>
                        <a:srgbClr val="000000"/>
                      </a:solidFill>
                      <a:prstDash val="solid"/>
                    </a:lnB>
                  </a:tcPr>
                </a:tc>
              </a:tr>
              <a:tr h="429630">
                <a:tc>
                  <a:txBody>
                    <a:bodyPr/>
                    <a:lstStyle/>
                    <a:p>
                      <a:pPr algn="ctr">
                        <a:lnSpc>
                          <a:spcPct val="100000"/>
                        </a:lnSpc>
                        <a:spcBef>
                          <a:spcPts val="259"/>
                        </a:spcBef>
                      </a:pPr>
                      <a:r>
                        <a:rPr sz="2300" spc="125" dirty="0">
                          <a:latin typeface="Trebuchet MS"/>
                          <a:cs typeface="Trebuchet MS"/>
                        </a:rPr>
                        <a:t>Moyenne</a:t>
                      </a:r>
                      <a:endParaRPr sz="2300">
                        <a:latin typeface="Trebuchet MS"/>
                        <a:cs typeface="Trebuchet MS"/>
                      </a:endParaRPr>
                    </a:p>
                  </a:txBody>
                  <a:tcPr marL="0" marR="0" marT="23247"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59"/>
                        </a:spcBef>
                      </a:pPr>
                      <a:r>
                        <a:rPr sz="2300" b="1" dirty="0">
                          <a:solidFill>
                            <a:srgbClr val="FF0000"/>
                          </a:solidFill>
                          <a:latin typeface="Trebuchet MS"/>
                          <a:cs typeface="Trebuchet MS"/>
                        </a:rPr>
                        <a:t>O</a:t>
                      </a:r>
                      <a:endParaRPr sz="2300">
                        <a:latin typeface="Trebuchet MS"/>
                        <a:cs typeface="Trebuchet MS"/>
                      </a:endParaRPr>
                    </a:p>
                  </a:txBody>
                  <a:tcPr marL="0" marR="0" marT="23247"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59"/>
                        </a:spcBef>
                      </a:pPr>
                      <a:r>
                        <a:rPr sz="2300" b="1" dirty="0">
                          <a:solidFill>
                            <a:srgbClr val="FF0000"/>
                          </a:solidFill>
                          <a:latin typeface="Trebuchet MS"/>
                          <a:cs typeface="Trebuchet MS"/>
                        </a:rPr>
                        <a:t>O</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59"/>
                        </a:spcBef>
                      </a:pPr>
                      <a:r>
                        <a:rPr sz="2300" b="1" dirty="0">
                          <a:latin typeface="Trebuchet MS"/>
                          <a:cs typeface="Trebuchet MS"/>
                        </a:rPr>
                        <a:t>X</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9631">
                <a:tc>
                  <a:txBody>
                    <a:bodyPr/>
                    <a:lstStyle/>
                    <a:p>
                      <a:pPr algn="ctr">
                        <a:lnSpc>
                          <a:spcPct val="100000"/>
                        </a:lnSpc>
                        <a:spcBef>
                          <a:spcPts val="260"/>
                        </a:spcBef>
                      </a:pPr>
                      <a:r>
                        <a:rPr sz="2300" spc="240" dirty="0">
                          <a:latin typeface="Trebuchet MS"/>
                          <a:cs typeface="Trebuchet MS"/>
                        </a:rPr>
                        <a:t>Mode</a:t>
                      </a:r>
                      <a:endParaRPr sz="2300">
                        <a:latin typeface="Trebuchet MS"/>
                        <a:cs typeface="Trebuchet MS"/>
                      </a:endParaRPr>
                    </a:p>
                  </a:txBody>
                  <a:tcPr marL="0" marR="0" marT="23247"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0"/>
                        </a:spcBef>
                      </a:pPr>
                      <a:r>
                        <a:rPr sz="2300" b="1" dirty="0">
                          <a:latin typeface="Trebuchet MS"/>
                          <a:cs typeface="Trebuchet MS"/>
                        </a:rPr>
                        <a:t>X</a:t>
                      </a:r>
                      <a:endParaRPr sz="2300">
                        <a:latin typeface="Trebuchet MS"/>
                        <a:cs typeface="Trebuchet MS"/>
                      </a:endParaRPr>
                    </a:p>
                  </a:txBody>
                  <a:tcPr marL="0" marR="0" marT="23247"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60"/>
                        </a:spcBef>
                      </a:pPr>
                      <a:r>
                        <a:rPr sz="2300" b="1" dirty="0">
                          <a:latin typeface="Trebuchet MS"/>
                          <a:cs typeface="Trebuchet MS"/>
                        </a:rPr>
                        <a:t>X</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60"/>
                        </a:spcBef>
                      </a:pPr>
                      <a:r>
                        <a:rPr sz="2300" b="1" dirty="0">
                          <a:solidFill>
                            <a:srgbClr val="FF0000"/>
                          </a:solidFill>
                          <a:latin typeface="Trebuchet MS"/>
                          <a:cs typeface="Trebuchet MS"/>
                        </a:rPr>
                        <a:t>O</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9720">
                <a:tc>
                  <a:txBody>
                    <a:bodyPr/>
                    <a:lstStyle/>
                    <a:p>
                      <a:pPr algn="ctr">
                        <a:lnSpc>
                          <a:spcPct val="100000"/>
                        </a:lnSpc>
                        <a:spcBef>
                          <a:spcPts val="260"/>
                        </a:spcBef>
                      </a:pPr>
                      <a:r>
                        <a:rPr sz="2300" spc="150" dirty="0">
                          <a:latin typeface="Trebuchet MS"/>
                          <a:cs typeface="Trebuchet MS"/>
                        </a:rPr>
                        <a:t>Médiane</a:t>
                      </a:r>
                      <a:endParaRPr sz="2300">
                        <a:latin typeface="Trebuchet MS"/>
                        <a:cs typeface="Trebuchet MS"/>
                      </a:endParaRPr>
                    </a:p>
                  </a:txBody>
                  <a:tcPr marL="0" marR="0" marT="23247"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0"/>
                        </a:spcBef>
                      </a:pPr>
                      <a:r>
                        <a:rPr sz="2300" b="1" dirty="0">
                          <a:latin typeface="Trebuchet MS"/>
                          <a:cs typeface="Trebuchet MS"/>
                        </a:rPr>
                        <a:t>-</a:t>
                      </a:r>
                      <a:endParaRPr sz="2300">
                        <a:latin typeface="Trebuchet MS"/>
                        <a:cs typeface="Trebuchet MS"/>
                      </a:endParaRPr>
                    </a:p>
                  </a:txBody>
                  <a:tcPr marL="0" marR="0" marT="23247"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0"/>
                        </a:spcBef>
                      </a:pPr>
                      <a:r>
                        <a:rPr sz="2300" b="1" dirty="0">
                          <a:solidFill>
                            <a:srgbClr val="FF0000"/>
                          </a:solidFill>
                          <a:latin typeface="Trebuchet MS"/>
                          <a:cs typeface="Trebuchet MS"/>
                        </a:rPr>
                        <a:t>O</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0"/>
                        </a:spcBef>
                      </a:pPr>
                      <a:r>
                        <a:rPr sz="2300" b="1" dirty="0">
                          <a:latin typeface="Trebuchet MS"/>
                          <a:cs typeface="Trebuchet MS"/>
                        </a:rPr>
                        <a:t>X</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9631">
                <a:tc>
                  <a:txBody>
                    <a:bodyPr/>
                    <a:lstStyle/>
                    <a:p>
                      <a:pPr algn="ctr">
                        <a:lnSpc>
                          <a:spcPct val="100000"/>
                        </a:lnSpc>
                        <a:spcBef>
                          <a:spcPts val="260"/>
                        </a:spcBef>
                      </a:pPr>
                      <a:r>
                        <a:rPr sz="2300" spc="40" dirty="0">
                          <a:latin typeface="Trebuchet MS"/>
                          <a:cs typeface="Trebuchet MS"/>
                        </a:rPr>
                        <a:t>Ecart</a:t>
                      </a:r>
                      <a:r>
                        <a:rPr sz="2300" spc="-190" dirty="0">
                          <a:latin typeface="Trebuchet MS"/>
                          <a:cs typeface="Trebuchet MS"/>
                        </a:rPr>
                        <a:t> </a:t>
                      </a:r>
                      <a:r>
                        <a:rPr sz="2300" spc="55" dirty="0">
                          <a:latin typeface="Trebuchet MS"/>
                          <a:cs typeface="Trebuchet MS"/>
                        </a:rPr>
                        <a:t>type</a:t>
                      </a:r>
                      <a:endParaRPr sz="2300">
                        <a:latin typeface="Trebuchet MS"/>
                        <a:cs typeface="Trebuchet MS"/>
                      </a:endParaRPr>
                    </a:p>
                  </a:txBody>
                  <a:tcPr marL="0" marR="0" marT="23247"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0"/>
                        </a:spcBef>
                      </a:pPr>
                      <a:r>
                        <a:rPr sz="2300" b="1" dirty="0">
                          <a:latin typeface="Trebuchet MS"/>
                          <a:cs typeface="Trebuchet MS"/>
                        </a:rPr>
                        <a:t>-</a:t>
                      </a:r>
                      <a:endParaRPr sz="2300">
                        <a:latin typeface="Trebuchet MS"/>
                        <a:cs typeface="Trebuchet MS"/>
                      </a:endParaRPr>
                    </a:p>
                  </a:txBody>
                  <a:tcPr marL="0" marR="0" marT="23247"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0"/>
                        </a:spcBef>
                      </a:pPr>
                      <a:r>
                        <a:rPr sz="2300" b="1" dirty="0">
                          <a:solidFill>
                            <a:srgbClr val="FF0000"/>
                          </a:solidFill>
                          <a:latin typeface="Trebuchet MS"/>
                          <a:cs typeface="Trebuchet MS"/>
                        </a:rPr>
                        <a:t>O</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0"/>
                        </a:spcBef>
                      </a:pPr>
                      <a:r>
                        <a:rPr sz="2300" b="1" dirty="0">
                          <a:latin typeface="Trebuchet MS"/>
                          <a:cs typeface="Trebuchet MS"/>
                        </a:rPr>
                        <a:t>X</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9631">
                <a:tc>
                  <a:txBody>
                    <a:bodyPr/>
                    <a:lstStyle/>
                    <a:p>
                      <a:pPr algn="ctr">
                        <a:lnSpc>
                          <a:spcPct val="100000"/>
                        </a:lnSpc>
                        <a:spcBef>
                          <a:spcPts val="260"/>
                        </a:spcBef>
                      </a:pPr>
                      <a:r>
                        <a:rPr sz="2300" spc="60" dirty="0">
                          <a:latin typeface="Trebuchet MS"/>
                          <a:cs typeface="Trebuchet MS"/>
                        </a:rPr>
                        <a:t>Variance</a:t>
                      </a:r>
                      <a:endParaRPr sz="2300">
                        <a:latin typeface="Trebuchet MS"/>
                        <a:cs typeface="Trebuchet MS"/>
                      </a:endParaRPr>
                    </a:p>
                  </a:txBody>
                  <a:tcPr marL="0" marR="0" marT="23247"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0"/>
                        </a:spcBef>
                      </a:pPr>
                      <a:r>
                        <a:rPr sz="2300" b="1" dirty="0">
                          <a:latin typeface="Trebuchet MS"/>
                          <a:cs typeface="Trebuchet MS"/>
                        </a:rPr>
                        <a:t>-</a:t>
                      </a:r>
                      <a:endParaRPr sz="2300">
                        <a:latin typeface="Trebuchet MS"/>
                        <a:cs typeface="Trebuchet MS"/>
                      </a:endParaRPr>
                    </a:p>
                  </a:txBody>
                  <a:tcPr marL="0" marR="0" marT="23247"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0"/>
                        </a:spcBef>
                      </a:pPr>
                      <a:r>
                        <a:rPr sz="2300" b="1" dirty="0">
                          <a:solidFill>
                            <a:srgbClr val="FF0000"/>
                          </a:solidFill>
                          <a:latin typeface="Trebuchet MS"/>
                          <a:cs typeface="Trebuchet MS"/>
                        </a:rPr>
                        <a:t>O</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0"/>
                        </a:spcBef>
                      </a:pPr>
                      <a:r>
                        <a:rPr sz="2300" b="1" dirty="0">
                          <a:latin typeface="Trebuchet MS"/>
                          <a:cs typeface="Trebuchet MS"/>
                        </a:rPr>
                        <a:t>X</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9720">
                <a:tc>
                  <a:txBody>
                    <a:bodyPr/>
                    <a:lstStyle/>
                    <a:p>
                      <a:pPr algn="ctr">
                        <a:lnSpc>
                          <a:spcPct val="100000"/>
                        </a:lnSpc>
                        <a:spcBef>
                          <a:spcPts val="265"/>
                        </a:spcBef>
                      </a:pPr>
                      <a:r>
                        <a:rPr sz="2300" spc="135" dirty="0">
                          <a:latin typeface="Trebuchet MS"/>
                          <a:cs typeface="Trebuchet MS"/>
                        </a:rPr>
                        <a:t>Minimum</a:t>
                      </a:r>
                      <a:endParaRPr sz="2300">
                        <a:latin typeface="Trebuchet MS"/>
                        <a:cs typeface="Trebuchet MS"/>
                      </a:endParaRPr>
                    </a:p>
                  </a:txBody>
                  <a:tcPr marL="0" marR="0" marT="23695"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5"/>
                        </a:spcBef>
                      </a:pPr>
                      <a:r>
                        <a:rPr sz="2300" b="1" dirty="0">
                          <a:latin typeface="Trebuchet MS"/>
                          <a:cs typeface="Trebuchet MS"/>
                        </a:rPr>
                        <a:t>-</a:t>
                      </a:r>
                      <a:endParaRPr sz="2300">
                        <a:latin typeface="Trebuchet MS"/>
                        <a:cs typeface="Trebuchet MS"/>
                      </a:endParaRPr>
                    </a:p>
                  </a:txBody>
                  <a:tcPr marL="0" marR="0" marT="23695"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5"/>
                        </a:spcBef>
                      </a:pPr>
                      <a:r>
                        <a:rPr sz="2300" b="1" dirty="0">
                          <a:solidFill>
                            <a:srgbClr val="FF0000"/>
                          </a:solidFill>
                          <a:latin typeface="Trebuchet MS"/>
                          <a:cs typeface="Trebuchet MS"/>
                        </a:rPr>
                        <a:t>O</a:t>
                      </a:r>
                      <a:endParaRPr sz="2300">
                        <a:latin typeface="Trebuchet MS"/>
                        <a:cs typeface="Trebuchet MS"/>
                      </a:endParaRPr>
                    </a:p>
                  </a:txBody>
                  <a:tcPr marL="0" marR="0" marT="23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5"/>
                        </a:spcBef>
                      </a:pPr>
                      <a:r>
                        <a:rPr sz="2300" b="1" dirty="0">
                          <a:latin typeface="Trebuchet MS"/>
                          <a:cs typeface="Trebuchet MS"/>
                        </a:rPr>
                        <a:t>X</a:t>
                      </a:r>
                      <a:endParaRPr sz="2300">
                        <a:latin typeface="Trebuchet MS"/>
                        <a:cs typeface="Trebuchet MS"/>
                      </a:endParaRPr>
                    </a:p>
                  </a:txBody>
                  <a:tcPr marL="0" marR="0" marT="23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9631">
                <a:tc>
                  <a:txBody>
                    <a:bodyPr/>
                    <a:lstStyle/>
                    <a:p>
                      <a:pPr algn="ctr">
                        <a:lnSpc>
                          <a:spcPct val="100000"/>
                        </a:lnSpc>
                        <a:spcBef>
                          <a:spcPts val="260"/>
                        </a:spcBef>
                      </a:pPr>
                      <a:r>
                        <a:rPr sz="2300" spc="145" dirty="0">
                          <a:latin typeface="Trebuchet MS"/>
                          <a:cs typeface="Trebuchet MS"/>
                        </a:rPr>
                        <a:t>Maximum</a:t>
                      </a:r>
                      <a:endParaRPr sz="2300">
                        <a:latin typeface="Trebuchet MS"/>
                        <a:cs typeface="Trebuchet MS"/>
                      </a:endParaRPr>
                    </a:p>
                  </a:txBody>
                  <a:tcPr marL="0" marR="0" marT="23247"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60"/>
                        </a:spcBef>
                      </a:pPr>
                      <a:r>
                        <a:rPr sz="2300" b="1" dirty="0">
                          <a:latin typeface="Trebuchet MS"/>
                          <a:cs typeface="Trebuchet MS"/>
                        </a:rPr>
                        <a:t>-</a:t>
                      </a:r>
                      <a:endParaRPr sz="2300">
                        <a:latin typeface="Trebuchet MS"/>
                        <a:cs typeface="Trebuchet MS"/>
                      </a:endParaRPr>
                    </a:p>
                  </a:txBody>
                  <a:tcPr marL="0" marR="0" marT="23247"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60"/>
                        </a:spcBef>
                      </a:pPr>
                      <a:r>
                        <a:rPr sz="2300" b="1" dirty="0">
                          <a:solidFill>
                            <a:srgbClr val="FF0000"/>
                          </a:solidFill>
                          <a:latin typeface="Trebuchet MS"/>
                          <a:cs typeface="Trebuchet MS"/>
                        </a:rPr>
                        <a:t>O</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60"/>
                        </a:spcBef>
                      </a:pPr>
                      <a:r>
                        <a:rPr sz="2300" b="1" dirty="0">
                          <a:latin typeface="Trebuchet MS"/>
                          <a:cs typeface="Trebuchet MS"/>
                        </a:rPr>
                        <a:t>X</a:t>
                      </a:r>
                      <a:endParaRPr sz="2300">
                        <a:latin typeface="Trebuchet MS"/>
                        <a:cs typeface="Trebuchet MS"/>
                      </a:endParaRPr>
                    </a:p>
                  </a:txBody>
                  <a:tcPr marL="0" marR="0" marT="2324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29720">
                <a:tc>
                  <a:txBody>
                    <a:bodyPr/>
                    <a:lstStyle/>
                    <a:p>
                      <a:pPr algn="ctr">
                        <a:lnSpc>
                          <a:spcPct val="100000"/>
                        </a:lnSpc>
                        <a:spcBef>
                          <a:spcPts val="265"/>
                        </a:spcBef>
                      </a:pPr>
                      <a:r>
                        <a:rPr sz="2300" spc="65" dirty="0">
                          <a:latin typeface="Trebuchet MS"/>
                          <a:cs typeface="Trebuchet MS"/>
                        </a:rPr>
                        <a:t>Quartiles</a:t>
                      </a:r>
                      <a:endParaRPr sz="2300">
                        <a:latin typeface="Trebuchet MS"/>
                        <a:cs typeface="Trebuchet MS"/>
                      </a:endParaRPr>
                    </a:p>
                  </a:txBody>
                  <a:tcPr marL="0" marR="0" marT="23695" marB="0">
                    <a:lnL w="12700">
                      <a:solidFill>
                        <a:srgbClr val="000000"/>
                      </a:solidFill>
                      <a:prstDash val="solid"/>
                    </a:lnL>
                    <a:lnR w="76200">
                      <a:solidFill>
                        <a:srgbClr val="000000"/>
                      </a:solidFill>
                      <a:prstDash val="solid"/>
                    </a:lnR>
                    <a:lnT w="12700">
                      <a:solidFill>
                        <a:srgbClr val="000000"/>
                      </a:solidFill>
                      <a:prstDash val="solid"/>
                    </a:lnT>
                    <a:lnB w="76200">
                      <a:solidFill>
                        <a:srgbClr val="000000"/>
                      </a:solidFill>
                      <a:prstDash val="solid"/>
                    </a:lnB>
                  </a:tcPr>
                </a:tc>
                <a:tc>
                  <a:txBody>
                    <a:bodyPr/>
                    <a:lstStyle/>
                    <a:p>
                      <a:pPr algn="ctr">
                        <a:lnSpc>
                          <a:spcPct val="100000"/>
                        </a:lnSpc>
                        <a:spcBef>
                          <a:spcPts val="265"/>
                        </a:spcBef>
                      </a:pPr>
                      <a:r>
                        <a:rPr sz="2300" b="1" dirty="0">
                          <a:latin typeface="Trebuchet MS"/>
                          <a:cs typeface="Trebuchet MS"/>
                        </a:rPr>
                        <a:t>-</a:t>
                      </a:r>
                      <a:endParaRPr sz="2300">
                        <a:latin typeface="Trebuchet MS"/>
                        <a:cs typeface="Trebuchet MS"/>
                      </a:endParaRPr>
                    </a:p>
                  </a:txBody>
                  <a:tcPr marL="0" marR="0" marT="23695" marB="0">
                    <a:lnL w="762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c>
                  <a:txBody>
                    <a:bodyPr/>
                    <a:lstStyle/>
                    <a:p>
                      <a:pPr marL="1270" algn="ctr">
                        <a:lnSpc>
                          <a:spcPct val="100000"/>
                        </a:lnSpc>
                        <a:spcBef>
                          <a:spcPts val="265"/>
                        </a:spcBef>
                      </a:pPr>
                      <a:r>
                        <a:rPr sz="2300" b="1" dirty="0">
                          <a:solidFill>
                            <a:srgbClr val="FF0000"/>
                          </a:solidFill>
                          <a:latin typeface="Trebuchet MS"/>
                          <a:cs typeface="Trebuchet MS"/>
                        </a:rPr>
                        <a:t>O</a:t>
                      </a:r>
                      <a:endParaRPr sz="2300">
                        <a:latin typeface="Trebuchet MS"/>
                        <a:cs typeface="Trebuchet MS"/>
                      </a:endParaRPr>
                    </a:p>
                  </a:txBody>
                  <a:tcPr marL="0" marR="0" marT="23695" marB="0">
                    <a:lnL w="127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c>
                  <a:txBody>
                    <a:bodyPr/>
                    <a:lstStyle/>
                    <a:p>
                      <a:pPr marL="1270" algn="ctr">
                        <a:lnSpc>
                          <a:spcPct val="100000"/>
                        </a:lnSpc>
                        <a:spcBef>
                          <a:spcPts val="265"/>
                        </a:spcBef>
                      </a:pPr>
                      <a:r>
                        <a:rPr sz="2300" b="1" dirty="0">
                          <a:latin typeface="Trebuchet MS"/>
                          <a:cs typeface="Trebuchet MS"/>
                        </a:rPr>
                        <a:t>X</a:t>
                      </a:r>
                      <a:endParaRPr sz="2300">
                        <a:latin typeface="Trebuchet MS"/>
                        <a:cs typeface="Trebuchet MS"/>
                      </a:endParaRPr>
                    </a:p>
                  </a:txBody>
                  <a:tcPr marL="0" marR="0" marT="23695" marB="0">
                    <a:lnL w="127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r>
              <a:tr h="429631">
                <a:tc>
                  <a:txBody>
                    <a:bodyPr/>
                    <a:lstStyle/>
                    <a:p>
                      <a:pPr algn="ctr">
                        <a:lnSpc>
                          <a:spcPct val="100000"/>
                        </a:lnSpc>
                        <a:spcBef>
                          <a:spcPts val="265"/>
                        </a:spcBef>
                      </a:pPr>
                      <a:r>
                        <a:rPr sz="2300" spc="135" dirty="0">
                          <a:latin typeface="Trebuchet MS"/>
                          <a:cs typeface="Trebuchet MS"/>
                        </a:rPr>
                        <a:t>Légende</a:t>
                      </a:r>
                      <a:r>
                        <a:rPr sz="2300" spc="-190" dirty="0">
                          <a:latin typeface="Trebuchet MS"/>
                          <a:cs typeface="Trebuchet MS"/>
                        </a:rPr>
                        <a:t> </a:t>
                      </a:r>
                      <a:r>
                        <a:rPr sz="2300" spc="-240" dirty="0">
                          <a:latin typeface="Trebuchet MS"/>
                          <a:cs typeface="Trebuchet MS"/>
                        </a:rPr>
                        <a:t>:</a:t>
                      </a:r>
                      <a:endParaRPr sz="2300">
                        <a:latin typeface="Trebuchet MS"/>
                        <a:cs typeface="Trebuchet MS"/>
                      </a:endParaRPr>
                    </a:p>
                  </a:txBody>
                  <a:tcPr marL="0" marR="0" marT="23695" marB="0">
                    <a:lnL w="12700">
                      <a:solidFill>
                        <a:srgbClr val="000000"/>
                      </a:solidFill>
                      <a:prstDash val="solid"/>
                    </a:lnL>
                    <a:lnR w="76200">
                      <a:solidFill>
                        <a:srgbClr val="000000"/>
                      </a:solidFill>
                      <a:prstDash val="solid"/>
                    </a:lnR>
                    <a:lnT w="76200">
                      <a:solidFill>
                        <a:srgbClr val="000000"/>
                      </a:solidFill>
                      <a:prstDash val="solid"/>
                    </a:lnT>
                    <a:lnB w="12700">
                      <a:solidFill>
                        <a:srgbClr val="000000"/>
                      </a:solidFill>
                      <a:prstDash val="solid"/>
                    </a:lnB>
                  </a:tcPr>
                </a:tc>
                <a:tc gridSpan="3">
                  <a:txBody>
                    <a:bodyPr/>
                    <a:lstStyle/>
                    <a:p>
                      <a:pPr marL="91440">
                        <a:lnSpc>
                          <a:spcPct val="100000"/>
                        </a:lnSpc>
                        <a:spcBef>
                          <a:spcPts val="265"/>
                        </a:spcBef>
                      </a:pPr>
                      <a:r>
                        <a:rPr sz="2300" b="1" spc="484" dirty="0">
                          <a:solidFill>
                            <a:srgbClr val="FF0000"/>
                          </a:solidFill>
                          <a:latin typeface="Trebuchet MS"/>
                          <a:cs typeface="Trebuchet MS"/>
                        </a:rPr>
                        <a:t>O</a:t>
                      </a:r>
                      <a:r>
                        <a:rPr sz="2300" b="1" spc="-170" dirty="0">
                          <a:solidFill>
                            <a:srgbClr val="FF0000"/>
                          </a:solidFill>
                          <a:latin typeface="Trebuchet MS"/>
                          <a:cs typeface="Trebuchet MS"/>
                        </a:rPr>
                        <a:t> </a:t>
                      </a:r>
                      <a:r>
                        <a:rPr sz="2300" b="1" spc="265" dirty="0">
                          <a:solidFill>
                            <a:srgbClr val="FF0000"/>
                          </a:solidFill>
                          <a:latin typeface="Trebuchet MS"/>
                          <a:cs typeface="Trebuchet MS"/>
                        </a:rPr>
                        <a:t>=</a:t>
                      </a:r>
                      <a:r>
                        <a:rPr sz="2300" b="1" spc="-165" dirty="0">
                          <a:solidFill>
                            <a:srgbClr val="FF0000"/>
                          </a:solidFill>
                          <a:latin typeface="Trebuchet MS"/>
                          <a:cs typeface="Trebuchet MS"/>
                        </a:rPr>
                        <a:t> </a:t>
                      </a:r>
                      <a:r>
                        <a:rPr sz="2300" b="1" spc="135" dirty="0">
                          <a:solidFill>
                            <a:srgbClr val="FF0000"/>
                          </a:solidFill>
                          <a:latin typeface="Trebuchet MS"/>
                          <a:cs typeface="Trebuchet MS"/>
                        </a:rPr>
                        <a:t>Possible</a:t>
                      </a:r>
                      <a:r>
                        <a:rPr sz="2300" b="1" spc="-145" dirty="0">
                          <a:solidFill>
                            <a:srgbClr val="FF0000"/>
                          </a:solidFill>
                          <a:latin typeface="Trebuchet MS"/>
                          <a:cs typeface="Trebuchet MS"/>
                        </a:rPr>
                        <a:t> </a:t>
                      </a:r>
                      <a:r>
                        <a:rPr sz="2300" b="1" spc="250" dirty="0">
                          <a:solidFill>
                            <a:srgbClr val="FF0000"/>
                          </a:solidFill>
                          <a:latin typeface="Trebuchet MS"/>
                          <a:cs typeface="Trebuchet MS"/>
                        </a:rPr>
                        <a:t>mais</a:t>
                      </a:r>
                      <a:r>
                        <a:rPr sz="2300" b="1" spc="-175" dirty="0">
                          <a:solidFill>
                            <a:srgbClr val="FF0000"/>
                          </a:solidFill>
                          <a:latin typeface="Trebuchet MS"/>
                          <a:cs typeface="Trebuchet MS"/>
                        </a:rPr>
                        <a:t> </a:t>
                      </a:r>
                      <a:r>
                        <a:rPr sz="2300" b="1" spc="185" dirty="0">
                          <a:solidFill>
                            <a:srgbClr val="FF0000"/>
                          </a:solidFill>
                          <a:latin typeface="Trebuchet MS"/>
                          <a:cs typeface="Trebuchet MS"/>
                        </a:rPr>
                        <a:t>pas</a:t>
                      </a:r>
                      <a:r>
                        <a:rPr sz="2300" b="1" spc="-170" dirty="0">
                          <a:solidFill>
                            <a:srgbClr val="FF0000"/>
                          </a:solidFill>
                          <a:latin typeface="Trebuchet MS"/>
                          <a:cs typeface="Trebuchet MS"/>
                        </a:rPr>
                        <a:t> </a:t>
                      </a:r>
                      <a:r>
                        <a:rPr sz="2300" b="1" spc="45" dirty="0">
                          <a:solidFill>
                            <a:srgbClr val="FF0000"/>
                          </a:solidFill>
                          <a:latin typeface="Trebuchet MS"/>
                          <a:cs typeface="Trebuchet MS"/>
                        </a:rPr>
                        <a:t>toujours</a:t>
                      </a:r>
                      <a:endParaRPr sz="2300">
                        <a:latin typeface="Trebuchet MS"/>
                        <a:cs typeface="Trebuchet MS"/>
                      </a:endParaRPr>
                    </a:p>
                  </a:txBody>
                  <a:tcPr marL="0" marR="0" marT="23695" marB="0">
                    <a:lnL w="76200">
                      <a:solidFill>
                        <a:srgbClr val="000000"/>
                      </a:solidFill>
                      <a:prstDash val="solid"/>
                    </a:lnL>
                    <a:lnR w="12700">
                      <a:solidFill>
                        <a:srgbClr val="000000"/>
                      </a:solidFill>
                      <a:prstDash val="solid"/>
                    </a:lnR>
                    <a:lnT w="762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9649">
                <a:tc>
                  <a:txBody>
                    <a:bodyPr/>
                    <a:lstStyle/>
                    <a:p>
                      <a:pPr>
                        <a:lnSpc>
                          <a:spcPct val="100000"/>
                        </a:lnSpc>
                      </a:pPr>
                      <a:endParaRPr sz="2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1440">
                        <a:lnSpc>
                          <a:spcPct val="100000"/>
                        </a:lnSpc>
                        <a:spcBef>
                          <a:spcPts val="265"/>
                        </a:spcBef>
                      </a:pPr>
                      <a:r>
                        <a:rPr sz="2300" b="1" spc="445" dirty="0">
                          <a:latin typeface="Trebuchet MS"/>
                          <a:cs typeface="Trebuchet MS"/>
                        </a:rPr>
                        <a:t>X</a:t>
                      </a:r>
                      <a:r>
                        <a:rPr sz="2300" b="1" spc="-170" dirty="0">
                          <a:latin typeface="Trebuchet MS"/>
                          <a:cs typeface="Trebuchet MS"/>
                        </a:rPr>
                        <a:t> </a:t>
                      </a:r>
                      <a:r>
                        <a:rPr sz="2300" b="1" spc="265" dirty="0">
                          <a:latin typeface="Trebuchet MS"/>
                          <a:cs typeface="Trebuchet MS"/>
                        </a:rPr>
                        <a:t>=</a:t>
                      </a:r>
                      <a:r>
                        <a:rPr sz="2300" b="1" spc="-165" dirty="0">
                          <a:latin typeface="Trebuchet MS"/>
                          <a:cs typeface="Trebuchet MS"/>
                        </a:rPr>
                        <a:t> </a:t>
                      </a:r>
                      <a:r>
                        <a:rPr sz="2300" b="1" spc="80" dirty="0">
                          <a:latin typeface="Trebuchet MS"/>
                          <a:cs typeface="Trebuchet MS"/>
                        </a:rPr>
                        <a:t>ce</a:t>
                      </a:r>
                      <a:r>
                        <a:rPr sz="2300" b="1" spc="-165" dirty="0">
                          <a:latin typeface="Trebuchet MS"/>
                          <a:cs typeface="Trebuchet MS"/>
                        </a:rPr>
                        <a:t> </a:t>
                      </a:r>
                      <a:r>
                        <a:rPr sz="2300" b="1" spc="140" dirty="0">
                          <a:latin typeface="Trebuchet MS"/>
                          <a:cs typeface="Trebuchet MS"/>
                        </a:rPr>
                        <a:t>qui</a:t>
                      </a:r>
                      <a:r>
                        <a:rPr sz="2300" b="1" spc="-165" dirty="0">
                          <a:latin typeface="Trebuchet MS"/>
                          <a:cs typeface="Trebuchet MS"/>
                        </a:rPr>
                        <a:t> </a:t>
                      </a:r>
                      <a:r>
                        <a:rPr sz="2300" b="1" spc="25" dirty="0">
                          <a:latin typeface="Trebuchet MS"/>
                          <a:cs typeface="Trebuchet MS"/>
                        </a:rPr>
                        <a:t>est</a:t>
                      </a:r>
                      <a:r>
                        <a:rPr sz="2300" b="1" spc="-165" dirty="0">
                          <a:latin typeface="Trebuchet MS"/>
                          <a:cs typeface="Trebuchet MS"/>
                        </a:rPr>
                        <a:t> </a:t>
                      </a:r>
                      <a:r>
                        <a:rPr sz="2300" b="1" spc="145" dirty="0">
                          <a:latin typeface="Trebuchet MS"/>
                          <a:cs typeface="Trebuchet MS"/>
                        </a:rPr>
                        <a:t>recommandé</a:t>
                      </a:r>
                      <a:endParaRPr sz="2300">
                        <a:latin typeface="Trebuchet MS"/>
                        <a:cs typeface="Trebuchet MS"/>
                      </a:endParaRPr>
                    </a:p>
                  </a:txBody>
                  <a:tcPr marL="0" marR="0" marT="23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049" y="1700808"/>
            <a:ext cx="8976951" cy="4248472"/>
          </a:xfrm>
        </p:spPr>
        <p:txBody>
          <a:bodyPr>
            <a:noAutofit/>
          </a:bodyPr>
          <a:lstStyle/>
          <a:p>
            <a:pPr marL="0" indent="0" algn="just">
              <a:buNone/>
            </a:pPr>
            <a:r>
              <a:rPr lang="fr-FR" sz="2000" b="1" dirty="0" smtClean="0">
                <a:solidFill>
                  <a:srgbClr val="00B0F0"/>
                </a:solidFill>
                <a:cs typeface="Times New Roman" panose="02020603050405020304" pitchFamily="18" charset="0"/>
              </a:rPr>
              <a:t>Sélectionner des cas</a:t>
            </a:r>
            <a:endParaRPr lang="fr-FR" sz="2000" b="1" dirty="0">
              <a:solidFill>
                <a:srgbClr val="00B0F0"/>
              </a:solidFill>
              <a:cs typeface="Times New Roman" panose="02020603050405020304" pitchFamily="18" charset="0"/>
            </a:endParaRPr>
          </a:p>
          <a:p>
            <a:pPr marL="0" indent="0" algn="just">
              <a:buNone/>
            </a:pPr>
            <a:r>
              <a:rPr lang="fr-FR" sz="2000" b="1" dirty="0" smtClean="0">
                <a:solidFill>
                  <a:schemeClr val="accent5">
                    <a:lumMod val="50000"/>
                  </a:schemeClr>
                </a:solidFill>
              </a:rPr>
              <a:t>Données </a:t>
            </a:r>
            <a:r>
              <a:rPr lang="fr-FR" sz="2000" b="1" dirty="0">
                <a:solidFill>
                  <a:schemeClr val="accent5">
                    <a:lumMod val="50000"/>
                  </a:schemeClr>
                </a:solidFill>
              </a:rPr>
              <a:t>&gt; Sélectionner des observations </a:t>
            </a:r>
            <a:r>
              <a:rPr lang="fr-FR" sz="2000" b="1" dirty="0"/>
              <a:t>&gt; </a:t>
            </a:r>
            <a:r>
              <a:rPr lang="fr-FR" sz="2000" dirty="0">
                <a:solidFill>
                  <a:schemeClr val="tx1">
                    <a:lumMod val="75000"/>
                  </a:schemeClr>
                </a:solidFill>
              </a:rPr>
              <a:t>choisir </a:t>
            </a:r>
            <a:r>
              <a:rPr lang="fr-FR" sz="2000" b="1" dirty="0" smtClean="0">
                <a:solidFill>
                  <a:schemeClr val="tx1">
                    <a:lumMod val="75000"/>
                  </a:schemeClr>
                </a:solidFill>
              </a:rPr>
              <a:t>« </a:t>
            </a:r>
            <a:r>
              <a:rPr lang="fr-FR" sz="2000" b="1" dirty="0" smtClean="0">
                <a:solidFill>
                  <a:schemeClr val="accent5">
                    <a:lumMod val="50000"/>
                  </a:schemeClr>
                </a:solidFill>
              </a:rPr>
              <a:t>Selon </a:t>
            </a:r>
            <a:r>
              <a:rPr lang="fr-FR" sz="2000" b="1" dirty="0">
                <a:solidFill>
                  <a:schemeClr val="accent5">
                    <a:lumMod val="50000"/>
                  </a:schemeClr>
                </a:solidFill>
              </a:rPr>
              <a:t>une condition </a:t>
            </a:r>
            <a:r>
              <a:rPr lang="fr-FR" sz="2000" b="1" dirty="0" smtClean="0">
                <a:solidFill>
                  <a:schemeClr val="accent5">
                    <a:lumMod val="50000"/>
                  </a:schemeClr>
                </a:solidFill>
              </a:rPr>
              <a:t>logique </a:t>
            </a:r>
            <a:r>
              <a:rPr lang="fr-FR" sz="2000" b="1" dirty="0" smtClean="0">
                <a:solidFill>
                  <a:schemeClr val="tx1">
                    <a:lumMod val="75000"/>
                  </a:schemeClr>
                </a:solidFill>
              </a:rPr>
              <a:t>» </a:t>
            </a:r>
            <a:r>
              <a:rPr lang="fr-FR" sz="2000" dirty="0">
                <a:solidFill>
                  <a:schemeClr val="tx1">
                    <a:lumMod val="75000"/>
                  </a:schemeClr>
                </a:solidFill>
              </a:rPr>
              <a:t>et cliquer sur</a:t>
            </a:r>
            <a:r>
              <a:rPr lang="fr-FR" sz="2000" b="1" dirty="0">
                <a:solidFill>
                  <a:schemeClr val="tx1">
                    <a:lumMod val="75000"/>
                  </a:schemeClr>
                </a:solidFill>
              </a:rPr>
              <a:t> </a:t>
            </a:r>
            <a:r>
              <a:rPr lang="fr-FR" sz="2000" b="1" dirty="0" smtClean="0">
                <a:solidFill>
                  <a:schemeClr val="tx1">
                    <a:lumMod val="75000"/>
                  </a:schemeClr>
                </a:solidFill>
              </a:rPr>
              <a:t>« </a:t>
            </a:r>
            <a:r>
              <a:rPr lang="fr-FR" sz="2000" b="1" dirty="0" smtClean="0">
                <a:solidFill>
                  <a:schemeClr val="accent5">
                    <a:lumMod val="50000"/>
                  </a:schemeClr>
                </a:solidFill>
              </a:rPr>
              <a:t>Si </a:t>
            </a:r>
            <a:r>
              <a:rPr lang="fr-FR" sz="2000" b="1" dirty="0" smtClean="0">
                <a:solidFill>
                  <a:schemeClr val="tx1">
                    <a:lumMod val="75000"/>
                  </a:schemeClr>
                </a:solidFill>
              </a:rPr>
              <a:t>»</a:t>
            </a:r>
            <a:r>
              <a:rPr lang="fr-FR" sz="2000" b="1" dirty="0" smtClean="0"/>
              <a:t> </a:t>
            </a:r>
            <a:r>
              <a:rPr lang="fr-FR" sz="2000" dirty="0"/>
              <a:t>et définir la condition à l’aide de la variable, </a:t>
            </a:r>
            <a:r>
              <a:rPr lang="fr-FR" sz="2000" dirty="0" smtClean="0"/>
              <a:t>ainsi </a:t>
            </a:r>
            <a:r>
              <a:rPr lang="fr-FR" sz="2000" dirty="0"/>
              <a:t>que des opérateurs relationnels et des opérateurs logiques. Cliquer sur </a:t>
            </a:r>
            <a:r>
              <a:rPr lang="fr-FR" sz="2000" b="1" dirty="0">
                <a:solidFill>
                  <a:schemeClr val="accent5">
                    <a:lumMod val="50000"/>
                  </a:schemeClr>
                </a:solidFill>
              </a:rPr>
              <a:t>Poursuivre &gt; ok</a:t>
            </a:r>
            <a:r>
              <a:rPr lang="fr-FR" sz="2000" b="1" dirty="0"/>
              <a:t>.</a:t>
            </a:r>
            <a:endParaRPr lang="fr-FR" sz="2000" dirty="0"/>
          </a:p>
          <a:p>
            <a:pPr lvl="0"/>
            <a:r>
              <a:rPr lang="fr-FR" sz="2000" dirty="0" smtClean="0"/>
              <a:t>Dans </a:t>
            </a:r>
            <a:r>
              <a:rPr lang="fr-FR" sz="2000" i="1" dirty="0"/>
              <a:t>l’affichage des variables</a:t>
            </a:r>
            <a:r>
              <a:rPr lang="fr-FR" sz="2000" dirty="0"/>
              <a:t>, une nouvelle variable nommée « </a:t>
            </a:r>
            <a:r>
              <a:rPr lang="fr-FR" sz="2000" b="1" dirty="0" err="1"/>
              <a:t>filter</a:t>
            </a:r>
            <a:r>
              <a:rPr lang="fr-FR" sz="2000" b="1" dirty="0"/>
              <a:t>_$</a:t>
            </a:r>
            <a:r>
              <a:rPr lang="fr-FR" sz="2000" dirty="0"/>
              <a:t> ». les valeurs de cette variable filtre sont </a:t>
            </a:r>
            <a:r>
              <a:rPr lang="fr-FR" sz="2000" b="1" i="1" dirty="0"/>
              <a:t>1=le cas est sélectionné </a:t>
            </a:r>
            <a:r>
              <a:rPr lang="fr-FR" sz="2000" dirty="0"/>
              <a:t>ou </a:t>
            </a:r>
            <a:r>
              <a:rPr lang="fr-FR" sz="2000" b="1" i="1" dirty="0"/>
              <a:t>0=le cas n’est pas sélectionné</a:t>
            </a:r>
            <a:r>
              <a:rPr lang="fr-FR" sz="2000" dirty="0"/>
              <a:t>.</a:t>
            </a:r>
          </a:p>
          <a:p>
            <a:pPr lvl="0"/>
            <a:r>
              <a:rPr lang="fr-FR" sz="2000" dirty="0"/>
              <a:t>Une fois cette fonction est en marche, seuls les cas sélectionnés (avec une valeur de 1 sur la variable filtre) seront utilisés dans les analyses qui suivront.</a:t>
            </a:r>
          </a:p>
          <a:p>
            <a:pPr marL="0" indent="0" algn="just">
              <a:buNone/>
            </a:pPr>
            <a:r>
              <a:rPr lang="fr-FR" sz="2000" dirty="0"/>
              <a:t>Pour la </a:t>
            </a:r>
            <a:r>
              <a:rPr lang="fr-FR" sz="2000" dirty="0" smtClean="0">
                <a:solidFill>
                  <a:schemeClr val="tx1">
                    <a:lumMod val="75000"/>
                  </a:schemeClr>
                </a:solidFill>
              </a:rPr>
              <a:t>désactiver : </a:t>
            </a:r>
            <a:r>
              <a:rPr lang="fr-FR" sz="2000" b="1" dirty="0" smtClean="0">
                <a:solidFill>
                  <a:schemeClr val="accent5">
                    <a:lumMod val="50000"/>
                  </a:schemeClr>
                </a:solidFill>
              </a:rPr>
              <a:t>Données </a:t>
            </a:r>
            <a:r>
              <a:rPr lang="fr-FR" sz="2000" b="1" dirty="0">
                <a:solidFill>
                  <a:schemeClr val="accent5">
                    <a:lumMod val="50000"/>
                  </a:schemeClr>
                </a:solidFill>
              </a:rPr>
              <a:t>&gt; Sélectionner des observations &gt; </a:t>
            </a:r>
            <a:r>
              <a:rPr lang="fr-FR" sz="2000" dirty="0">
                <a:solidFill>
                  <a:schemeClr val="accent5">
                    <a:lumMod val="50000"/>
                  </a:schemeClr>
                </a:solidFill>
              </a:rPr>
              <a:t>Cocher </a:t>
            </a:r>
            <a:r>
              <a:rPr lang="fr-FR" sz="2000" b="1" dirty="0" smtClean="0">
                <a:solidFill>
                  <a:schemeClr val="accent5">
                    <a:lumMod val="50000"/>
                  </a:schemeClr>
                </a:solidFill>
              </a:rPr>
              <a:t>«Toutes </a:t>
            </a:r>
            <a:r>
              <a:rPr lang="fr-FR" sz="2000" b="1" dirty="0">
                <a:solidFill>
                  <a:schemeClr val="accent5">
                    <a:lumMod val="50000"/>
                  </a:schemeClr>
                </a:solidFill>
              </a:rPr>
              <a:t>les </a:t>
            </a:r>
            <a:r>
              <a:rPr lang="fr-FR" sz="2000" b="1" dirty="0" smtClean="0">
                <a:solidFill>
                  <a:schemeClr val="accent5">
                    <a:lumMod val="50000"/>
                  </a:schemeClr>
                </a:solidFill>
              </a:rPr>
              <a:t>observations» </a:t>
            </a:r>
            <a:r>
              <a:rPr lang="fr-FR" sz="2000" b="1" dirty="0">
                <a:solidFill>
                  <a:schemeClr val="accent5">
                    <a:lumMod val="50000"/>
                  </a:schemeClr>
                </a:solidFill>
              </a:rPr>
              <a:t>&gt; ok</a:t>
            </a:r>
            <a:r>
              <a:rPr lang="fr-FR" sz="2000" b="1" dirty="0" smtClean="0">
                <a:solidFill>
                  <a:schemeClr val="tx1">
                    <a:lumMod val="75000"/>
                  </a:schemeClr>
                </a:solidFill>
              </a:rPr>
              <a:t>.</a:t>
            </a:r>
            <a:endParaRPr lang="fr-CI" sz="2000" b="1" dirty="0" smtClean="0">
              <a:solidFill>
                <a:schemeClr val="tx1">
                  <a:lumMod val="75000"/>
                </a:schemeClr>
              </a:solidFill>
              <a:cs typeface="Times New Roman" panose="02020603050405020304" pitchFamily="18" charset="0"/>
            </a:endParaRPr>
          </a:p>
        </p:txBody>
      </p:sp>
    </p:spTree>
    <p:extLst>
      <p:ext uri="{BB962C8B-B14F-4D97-AF65-F5344CB8AC3E}">
        <p14:creationId xmlns:p14="http://schemas.microsoft.com/office/powerpoint/2010/main" xmlns="" val="298302899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063" y="1142984"/>
            <a:ext cx="8571543" cy="4953742"/>
          </a:xfrm>
        </p:spPr>
        <p:txBody>
          <a:bodyPr>
            <a:noAutofit/>
          </a:bodyPr>
          <a:lstStyle/>
          <a:p>
            <a:pPr marL="0" indent="0" algn="just">
              <a:buNone/>
            </a:pPr>
            <a:r>
              <a:rPr lang="fr-FR" sz="2000" b="1" dirty="0" smtClean="0">
                <a:solidFill>
                  <a:schemeClr val="accent4"/>
                </a:solidFill>
                <a:cs typeface="Times New Roman" panose="02020603050405020304" pitchFamily="18" charset="0"/>
              </a:rPr>
              <a:t>Comparer les groupes</a:t>
            </a:r>
            <a:endParaRPr lang="fr-FR" sz="2000" b="1" dirty="0">
              <a:solidFill>
                <a:schemeClr val="accent4"/>
              </a:solidFill>
              <a:cs typeface="Times New Roman" panose="02020603050405020304" pitchFamily="18" charset="0"/>
            </a:endParaRPr>
          </a:p>
          <a:p>
            <a:pPr marL="0" indent="0" algn="just">
              <a:buNone/>
            </a:pPr>
            <a:r>
              <a:rPr lang="fr-FR" sz="2000" dirty="0" smtClean="0"/>
              <a:t>L’on </a:t>
            </a:r>
            <a:r>
              <a:rPr lang="fr-FR" sz="2000" dirty="0"/>
              <a:t>peut analyser séparément des sous-groupes de l’échantillon afin de les </a:t>
            </a:r>
            <a:r>
              <a:rPr lang="fr-FR" sz="2000" dirty="0" smtClean="0"/>
              <a:t>comparer.</a:t>
            </a:r>
          </a:p>
          <a:p>
            <a:pPr marL="0" indent="0" algn="just">
              <a:buNone/>
            </a:pPr>
            <a:r>
              <a:rPr lang="fr-FR" sz="2000" b="1" dirty="0">
                <a:solidFill>
                  <a:schemeClr val="accent3">
                    <a:lumMod val="75000"/>
                  </a:schemeClr>
                </a:solidFill>
              </a:rPr>
              <a:t>Données &gt; Scinder un fichier &gt; Comparer les </a:t>
            </a:r>
            <a:r>
              <a:rPr lang="fr-FR" sz="2000" b="1" dirty="0" smtClean="0">
                <a:solidFill>
                  <a:schemeClr val="accent3">
                    <a:lumMod val="75000"/>
                  </a:schemeClr>
                </a:solidFill>
              </a:rPr>
              <a:t>groupes</a:t>
            </a:r>
            <a:endParaRPr lang="fr-FR" sz="2000" dirty="0">
              <a:solidFill>
                <a:schemeClr val="accent3">
                  <a:lumMod val="75000"/>
                </a:schemeClr>
              </a:solidFill>
            </a:endParaRPr>
          </a:p>
          <a:p>
            <a:pPr marL="0" indent="0" algn="just">
              <a:buNone/>
            </a:pPr>
            <a:r>
              <a:rPr lang="fr-FR" sz="2000" b="1" i="1" dirty="0"/>
              <a:t>Les options </a:t>
            </a:r>
            <a:r>
              <a:rPr lang="fr-FR" sz="2000" b="1" i="1" dirty="0" smtClean="0"/>
              <a:t>:</a:t>
            </a:r>
          </a:p>
          <a:p>
            <a:pPr>
              <a:buFont typeface="Wingdings" panose="05000000000000000000" pitchFamily="2" charset="2"/>
              <a:buChar char="ü"/>
            </a:pPr>
            <a:r>
              <a:rPr lang="fr-FR" sz="2000" b="1" i="1" dirty="0" smtClean="0"/>
              <a:t>« Comparer </a:t>
            </a:r>
            <a:r>
              <a:rPr lang="fr-FR" sz="2000" b="1" i="1" dirty="0"/>
              <a:t>les </a:t>
            </a:r>
            <a:r>
              <a:rPr lang="fr-FR" sz="2000" b="1" i="1" dirty="0" smtClean="0"/>
              <a:t>groupes »</a:t>
            </a:r>
            <a:r>
              <a:rPr lang="fr-FR" sz="2000" b="1" i="1" dirty="0"/>
              <a:t> : donne un tableau commun pour les sous-groupes</a:t>
            </a:r>
            <a:r>
              <a:rPr lang="fr-FR" sz="2000" b="1" i="1" dirty="0" smtClean="0"/>
              <a:t>.</a:t>
            </a:r>
          </a:p>
          <a:p>
            <a:pPr>
              <a:buFont typeface="Wingdings" panose="05000000000000000000" pitchFamily="2" charset="2"/>
              <a:buChar char="ü"/>
            </a:pPr>
            <a:r>
              <a:rPr lang="fr-FR" sz="2000" b="1" i="1" dirty="0" smtClean="0"/>
              <a:t>« Séparer </a:t>
            </a:r>
            <a:r>
              <a:rPr lang="fr-FR" sz="2000" b="1" i="1" dirty="0"/>
              <a:t>les résultats par </a:t>
            </a:r>
            <a:r>
              <a:rPr lang="fr-FR" sz="2000" b="1" i="1" dirty="0" smtClean="0"/>
              <a:t>groupe »</a:t>
            </a:r>
            <a:r>
              <a:rPr lang="fr-FR" sz="2000" b="1" i="1" dirty="0"/>
              <a:t> : donne des tableaux séparés pour les sous-groupes</a:t>
            </a:r>
            <a:r>
              <a:rPr lang="fr-FR" sz="2000" b="1" i="1" dirty="0" smtClean="0"/>
              <a:t>.</a:t>
            </a:r>
          </a:p>
          <a:p>
            <a:pPr marL="0" indent="0" algn="just">
              <a:buNone/>
            </a:pPr>
            <a:endParaRPr lang="fr-FR" sz="2000" dirty="0" smtClean="0"/>
          </a:p>
          <a:p>
            <a:pPr marL="0" indent="0" algn="just">
              <a:buNone/>
            </a:pPr>
            <a:r>
              <a:rPr lang="fr-FR" sz="2000" dirty="0" smtClean="0"/>
              <a:t>Pour </a:t>
            </a:r>
            <a:r>
              <a:rPr lang="fr-FR" sz="2000" dirty="0"/>
              <a:t>la désactiver, </a:t>
            </a:r>
            <a:r>
              <a:rPr lang="fr-FR" sz="2000" b="1" dirty="0" smtClean="0">
                <a:solidFill>
                  <a:schemeClr val="accent3">
                    <a:lumMod val="75000"/>
                  </a:schemeClr>
                </a:solidFill>
              </a:rPr>
              <a:t>Données </a:t>
            </a:r>
            <a:r>
              <a:rPr lang="fr-FR" sz="2000" b="1" dirty="0">
                <a:solidFill>
                  <a:schemeClr val="accent3">
                    <a:lumMod val="75000"/>
                  </a:schemeClr>
                </a:solidFill>
              </a:rPr>
              <a:t>&gt; Scinder un fichier &gt; Analyser toutes les observations, ne pas créer de groupes</a:t>
            </a:r>
            <a:r>
              <a:rPr lang="fr-FR" sz="2000" dirty="0">
                <a:solidFill>
                  <a:schemeClr val="accent3">
                    <a:lumMod val="75000"/>
                  </a:schemeClr>
                </a:solidFill>
              </a:rPr>
              <a:t>.</a:t>
            </a:r>
          </a:p>
          <a:p>
            <a:pPr marL="0" indent="0" algn="just">
              <a:buNone/>
            </a:pPr>
            <a:endParaRPr lang="fr-FR" sz="2000" dirty="0">
              <a:solidFill>
                <a:srgbClr val="00B050"/>
              </a:solidFill>
            </a:endParaRPr>
          </a:p>
          <a:p>
            <a:pPr marL="0" indent="0" algn="just">
              <a:buNone/>
            </a:pPr>
            <a:endParaRPr lang="fr-CI" sz="2000" b="1" dirty="0" smtClean="0">
              <a:solidFill>
                <a:srgbClr val="00B0F0"/>
              </a:solidFill>
              <a:cs typeface="Times New Roman" panose="02020603050405020304" pitchFamily="18" charset="0"/>
            </a:endParaRPr>
          </a:p>
        </p:txBody>
      </p:sp>
    </p:spTree>
    <p:extLst>
      <p:ext uri="{BB962C8B-B14F-4D97-AF65-F5344CB8AC3E}">
        <p14:creationId xmlns:p14="http://schemas.microsoft.com/office/powerpoint/2010/main" xmlns="" val="347739406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254" y="85657"/>
            <a:ext cx="4026755" cy="377725"/>
          </a:xfrm>
          <a:prstGeom prst="rect">
            <a:avLst/>
          </a:prstGeom>
        </p:spPr>
        <p:txBody>
          <a:bodyPr vert="horz" wrap="square" lIns="0" tIns="8312" rIns="0" bIns="0" rtlCol="0">
            <a:spAutoFit/>
          </a:bodyPr>
          <a:lstStyle/>
          <a:p>
            <a:pPr marL="8312">
              <a:spcBef>
                <a:spcPts val="65"/>
              </a:spcBef>
            </a:pPr>
            <a:r>
              <a:rPr lang="fr-FR" sz="2400" spc="-20" dirty="0" smtClean="0"/>
              <a:t>7. </a:t>
            </a:r>
            <a:r>
              <a:rPr sz="2400" spc="-20" smtClean="0"/>
              <a:t>Statistique</a:t>
            </a:r>
            <a:r>
              <a:rPr sz="2400" spc="-164" smtClean="0"/>
              <a:t> </a:t>
            </a:r>
            <a:r>
              <a:rPr sz="2400" spc="-10" dirty="0"/>
              <a:t>inférentielle</a:t>
            </a:r>
          </a:p>
        </p:txBody>
      </p:sp>
      <p:sp>
        <p:nvSpPr>
          <p:cNvPr id="4" name="object 4"/>
          <p:cNvSpPr txBox="1"/>
          <p:nvPr/>
        </p:nvSpPr>
        <p:spPr>
          <a:xfrm>
            <a:off x="1008209" y="5579390"/>
            <a:ext cx="6810227" cy="698931"/>
          </a:xfrm>
          <a:prstGeom prst="rect">
            <a:avLst/>
          </a:prstGeom>
          <a:ln w="9144">
            <a:solidFill>
              <a:srgbClr val="FF0000"/>
            </a:solidFill>
          </a:ln>
        </p:spPr>
        <p:txBody>
          <a:bodyPr vert="horz" wrap="square" lIns="0" tIns="21612" rIns="0" bIns="0" rtlCol="0">
            <a:spAutoFit/>
          </a:bodyPr>
          <a:lstStyle/>
          <a:p>
            <a:pPr marL="1509902" marR="164165" indent="-1342828">
              <a:spcBef>
                <a:spcPts val="170"/>
              </a:spcBef>
            </a:pPr>
            <a:r>
              <a:rPr sz="2200" spc="-43" dirty="0">
                <a:solidFill>
                  <a:srgbClr val="001F5F"/>
                </a:solidFill>
                <a:latin typeface="Trebuchet MS"/>
                <a:cs typeface="Trebuchet MS"/>
              </a:rPr>
              <a:t>Test</a:t>
            </a:r>
            <a:r>
              <a:rPr sz="2200" spc="-115" dirty="0">
                <a:solidFill>
                  <a:srgbClr val="001F5F"/>
                </a:solidFill>
                <a:latin typeface="Trebuchet MS"/>
                <a:cs typeface="Trebuchet MS"/>
              </a:rPr>
              <a:t> </a:t>
            </a:r>
            <a:r>
              <a:rPr sz="2200" spc="56" dirty="0">
                <a:latin typeface="Trebuchet MS"/>
                <a:cs typeface="Trebuchet MS"/>
              </a:rPr>
              <a:t>mécanisme</a:t>
            </a:r>
            <a:r>
              <a:rPr sz="2200" spc="-108" dirty="0">
                <a:latin typeface="Trebuchet MS"/>
                <a:cs typeface="Trebuchet MS"/>
              </a:rPr>
              <a:t> </a:t>
            </a:r>
            <a:r>
              <a:rPr sz="2200" spc="79" dirty="0">
                <a:latin typeface="Trebuchet MS"/>
                <a:cs typeface="Trebuchet MS"/>
              </a:rPr>
              <a:t>pour</a:t>
            </a:r>
            <a:r>
              <a:rPr sz="2200" spc="-124" dirty="0">
                <a:latin typeface="Trebuchet MS"/>
                <a:cs typeface="Trebuchet MS"/>
              </a:rPr>
              <a:t> </a:t>
            </a:r>
            <a:r>
              <a:rPr sz="2200" spc="10" dirty="0">
                <a:latin typeface="Trebuchet MS"/>
                <a:cs typeface="Trebuchet MS"/>
              </a:rPr>
              <a:t>trancher</a:t>
            </a:r>
            <a:r>
              <a:rPr sz="2200" spc="-111" dirty="0">
                <a:latin typeface="Trebuchet MS"/>
                <a:cs typeface="Trebuchet MS"/>
              </a:rPr>
              <a:t> </a:t>
            </a:r>
            <a:r>
              <a:rPr sz="2200" spc="-20" dirty="0">
                <a:latin typeface="Trebuchet MS"/>
                <a:cs typeface="Trebuchet MS"/>
              </a:rPr>
              <a:t>entre</a:t>
            </a:r>
            <a:r>
              <a:rPr sz="2200" spc="-111" dirty="0">
                <a:latin typeface="Trebuchet MS"/>
                <a:cs typeface="Trebuchet MS"/>
              </a:rPr>
              <a:t> </a:t>
            </a:r>
            <a:r>
              <a:rPr sz="2200" spc="36" dirty="0">
                <a:latin typeface="Trebuchet MS"/>
                <a:cs typeface="Trebuchet MS"/>
              </a:rPr>
              <a:t>2</a:t>
            </a:r>
            <a:r>
              <a:rPr sz="2200" spc="-124" dirty="0">
                <a:latin typeface="Trebuchet MS"/>
                <a:cs typeface="Trebuchet MS"/>
              </a:rPr>
              <a:t> </a:t>
            </a:r>
            <a:r>
              <a:rPr sz="2200" spc="56" dirty="0">
                <a:latin typeface="Trebuchet MS"/>
                <a:cs typeface="Trebuchet MS"/>
              </a:rPr>
              <a:t>hypothèses</a:t>
            </a:r>
            <a:r>
              <a:rPr sz="2200" spc="-95" dirty="0">
                <a:latin typeface="Trebuchet MS"/>
                <a:cs typeface="Trebuchet MS"/>
              </a:rPr>
              <a:t> </a:t>
            </a:r>
            <a:r>
              <a:rPr sz="2200" spc="23" dirty="0">
                <a:latin typeface="Trebuchet MS"/>
                <a:cs typeface="Trebuchet MS"/>
              </a:rPr>
              <a:t>au  </a:t>
            </a:r>
            <a:r>
              <a:rPr sz="2200" spc="72" dirty="0">
                <a:latin typeface="Trebuchet MS"/>
                <a:cs typeface="Trebuchet MS"/>
              </a:rPr>
              <a:t>vu</a:t>
            </a:r>
            <a:r>
              <a:rPr sz="2200" spc="-121" dirty="0">
                <a:latin typeface="Trebuchet MS"/>
                <a:cs typeface="Trebuchet MS"/>
              </a:rPr>
              <a:t> </a:t>
            </a:r>
            <a:r>
              <a:rPr sz="2200" spc="108" dirty="0">
                <a:latin typeface="Trebuchet MS"/>
                <a:cs typeface="Trebuchet MS"/>
              </a:rPr>
              <a:t>des</a:t>
            </a:r>
            <a:r>
              <a:rPr sz="2200" spc="-111" dirty="0">
                <a:latin typeface="Trebuchet MS"/>
                <a:cs typeface="Trebuchet MS"/>
              </a:rPr>
              <a:t> </a:t>
            </a:r>
            <a:r>
              <a:rPr sz="2200" spc="-7" dirty="0">
                <a:latin typeface="Trebuchet MS"/>
                <a:cs typeface="Trebuchet MS"/>
              </a:rPr>
              <a:t>résultats</a:t>
            </a:r>
            <a:r>
              <a:rPr sz="2200" spc="-108" dirty="0">
                <a:latin typeface="Trebuchet MS"/>
                <a:cs typeface="Trebuchet MS"/>
              </a:rPr>
              <a:t> </a:t>
            </a:r>
            <a:r>
              <a:rPr sz="2200" spc="69" dirty="0">
                <a:latin typeface="Trebuchet MS"/>
                <a:cs typeface="Trebuchet MS"/>
              </a:rPr>
              <a:t>d'un</a:t>
            </a:r>
            <a:r>
              <a:rPr sz="2200" spc="-118" dirty="0">
                <a:latin typeface="Trebuchet MS"/>
                <a:cs typeface="Trebuchet MS"/>
              </a:rPr>
              <a:t> </a:t>
            </a:r>
            <a:r>
              <a:rPr sz="2200" spc="13" dirty="0">
                <a:latin typeface="Trebuchet MS"/>
                <a:cs typeface="Trebuchet MS"/>
              </a:rPr>
              <a:t>échantillon</a:t>
            </a:r>
            <a:endParaRPr sz="2200">
              <a:latin typeface="Trebuchet MS"/>
              <a:cs typeface="Trebuchet MS"/>
            </a:endParaRPr>
          </a:p>
        </p:txBody>
      </p:sp>
      <p:sp>
        <p:nvSpPr>
          <p:cNvPr id="5" name="object 5"/>
          <p:cNvSpPr txBox="1"/>
          <p:nvPr/>
        </p:nvSpPr>
        <p:spPr>
          <a:xfrm>
            <a:off x="2804792" y="837981"/>
            <a:ext cx="3216982" cy="359537"/>
          </a:xfrm>
          <a:prstGeom prst="rect">
            <a:avLst/>
          </a:prstGeom>
          <a:ln w="9144">
            <a:solidFill>
              <a:srgbClr val="4471C4"/>
            </a:solidFill>
          </a:ln>
        </p:spPr>
        <p:txBody>
          <a:bodyPr vert="horz" wrap="square" lIns="0" tIns="20780" rIns="0" bIns="0" rtlCol="0">
            <a:spAutoFit/>
          </a:bodyPr>
          <a:lstStyle/>
          <a:p>
            <a:pPr marL="60263">
              <a:spcBef>
                <a:spcPts val="164"/>
              </a:spcBef>
            </a:pPr>
            <a:r>
              <a:rPr sz="2200" spc="59" dirty="0">
                <a:latin typeface="Trebuchet MS"/>
                <a:cs typeface="Trebuchet MS"/>
              </a:rPr>
              <a:t>Questions </a:t>
            </a:r>
            <a:r>
              <a:rPr sz="2200" spc="105" dirty="0">
                <a:latin typeface="Trebuchet MS"/>
                <a:cs typeface="Trebuchet MS"/>
              </a:rPr>
              <a:t>de</a:t>
            </a:r>
            <a:r>
              <a:rPr sz="2200" spc="-284" dirty="0">
                <a:latin typeface="Trebuchet MS"/>
                <a:cs typeface="Trebuchet MS"/>
              </a:rPr>
              <a:t> </a:t>
            </a:r>
            <a:r>
              <a:rPr sz="2200" spc="33" dirty="0">
                <a:latin typeface="Trebuchet MS"/>
                <a:cs typeface="Trebuchet MS"/>
              </a:rPr>
              <a:t>recherche</a:t>
            </a:r>
            <a:endParaRPr sz="2200">
              <a:latin typeface="Trebuchet MS"/>
              <a:cs typeface="Trebuchet MS"/>
            </a:endParaRPr>
          </a:p>
        </p:txBody>
      </p:sp>
      <p:grpSp>
        <p:nvGrpSpPr>
          <p:cNvPr id="6" name="object 6"/>
          <p:cNvGrpSpPr/>
          <p:nvPr/>
        </p:nvGrpSpPr>
        <p:grpSpPr>
          <a:xfrm>
            <a:off x="4239405" y="1296135"/>
            <a:ext cx="299667" cy="442149"/>
            <a:chOff x="6818376" y="1840991"/>
            <a:chExt cx="481965" cy="628015"/>
          </a:xfrm>
        </p:grpSpPr>
        <p:sp>
          <p:nvSpPr>
            <p:cNvPr id="7" name="object 7"/>
            <p:cNvSpPr/>
            <p:nvPr/>
          </p:nvSpPr>
          <p:spPr>
            <a:xfrm>
              <a:off x="6824472" y="1847087"/>
              <a:ext cx="469900" cy="615950"/>
            </a:xfrm>
            <a:custGeom>
              <a:avLst/>
              <a:gdLst/>
              <a:ahLst/>
              <a:cxnLst/>
              <a:rect l="l" t="t" r="r" b="b"/>
              <a:pathLst>
                <a:path w="469900" h="615950">
                  <a:moveTo>
                    <a:pt x="352044" y="0"/>
                  </a:moveTo>
                  <a:lnTo>
                    <a:pt x="117348" y="0"/>
                  </a:lnTo>
                  <a:lnTo>
                    <a:pt x="117348" y="381000"/>
                  </a:lnTo>
                  <a:lnTo>
                    <a:pt x="0" y="381000"/>
                  </a:lnTo>
                  <a:lnTo>
                    <a:pt x="234696" y="615696"/>
                  </a:lnTo>
                  <a:lnTo>
                    <a:pt x="469392" y="381000"/>
                  </a:lnTo>
                  <a:lnTo>
                    <a:pt x="352044" y="381000"/>
                  </a:lnTo>
                  <a:lnTo>
                    <a:pt x="352044" y="0"/>
                  </a:lnTo>
                  <a:close/>
                </a:path>
              </a:pathLst>
            </a:custGeom>
            <a:solidFill>
              <a:srgbClr val="4471C4"/>
            </a:solidFill>
          </p:spPr>
          <p:txBody>
            <a:bodyPr wrap="square" lIns="0" tIns="0" rIns="0" bIns="0" rtlCol="0"/>
            <a:lstStyle/>
            <a:p>
              <a:endParaRPr/>
            </a:p>
          </p:txBody>
        </p:sp>
        <p:sp>
          <p:nvSpPr>
            <p:cNvPr id="8" name="object 8"/>
            <p:cNvSpPr/>
            <p:nvPr/>
          </p:nvSpPr>
          <p:spPr>
            <a:xfrm>
              <a:off x="6824472" y="1847087"/>
              <a:ext cx="469900" cy="615950"/>
            </a:xfrm>
            <a:custGeom>
              <a:avLst/>
              <a:gdLst/>
              <a:ahLst/>
              <a:cxnLst/>
              <a:rect l="l" t="t" r="r" b="b"/>
              <a:pathLst>
                <a:path w="469900" h="615950">
                  <a:moveTo>
                    <a:pt x="0" y="381000"/>
                  </a:moveTo>
                  <a:lnTo>
                    <a:pt x="117348" y="381000"/>
                  </a:lnTo>
                  <a:lnTo>
                    <a:pt x="117348" y="0"/>
                  </a:lnTo>
                  <a:lnTo>
                    <a:pt x="352044" y="0"/>
                  </a:lnTo>
                  <a:lnTo>
                    <a:pt x="352044" y="381000"/>
                  </a:lnTo>
                  <a:lnTo>
                    <a:pt x="469392" y="381000"/>
                  </a:lnTo>
                  <a:lnTo>
                    <a:pt x="234696" y="615696"/>
                  </a:lnTo>
                  <a:lnTo>
                    <a:pt x="0" y="381000"/>
                  </a:lnTo>
                  <a:close/>
                </a:path>
              </a:pathLst>
            </a:custGeom>
            <a:ln w="12192">
              <a:solidFill>
                <a:srgbClr val="4471C4"/>
              </a:solidFill>
            </a:ln>
          </p:spPr>
          <p:txBody>
            <a:bodyPr wrap="square" lIns="0" tIns="0" rIns="0" bIns="0" rtlCol="0"/>
            <a:lstStyle/>
            <a:p>
              <a:endParaRPr/>
            </a:p>
          </p:txBody>
        </p:sp>
      </p:grpSp>
      <p:sp>
        <p:nvSpPr>
          <p:cNvPr id="9" name="object 9"/>
          <p:cNvSpPr txBox="1"/>
          <p:nvPr/>
        </p:nvSpPr>
        <p:spPr>
          <a:xfrm>
            <a:off x="2804792" y="1801499"/>
            <a:ext cx="3216982" cy="359956"/>
          </a:xfrm>
          <a:prstGeom prst="rect">
            <a:avLst/>
          </a:prstGeom>
          <a:ln w="9144">
            <a:solidFill>
              <a:srgbClr val="4471C4"/>
            </a:solidFill>
          </a:ln>
        </p:spPr>
        <p:txBody>
          <a:bodyPr vert="horz" wrap="square" lIns="0" tIns="21195" rIns="0" bIns="0" rtlCol="0">
            <a:spAutoFit/>
          </a:bodyPr>
          <a:lstStyle/>
          <a:p>
            <a:pPr algn="ctr">
              <a:spcBef>
                <a:spcPts val="166"/>
              </a:spcBef>
            </a:pPr>
            <a:r>
              <a:rPr sz="2200" spc="65" dirty="0">
                <a:latin typeface="Trebuchet MS"/>
                <a:cs typeface="Trebuchet MS"/>
              </a:rPr>
              <a:t>Hypothèses</a:t>
            </a:r>
            <a:endParaRPr sz="2200">
              <a:latin typeface="Trebuchet MS"/>
              <a:cs typeface="Trebuchet MS"/>
            </a:endParaRPr>
          </a:p>
        </p:txBody>
      </p:sp>
      <p:sp>
        <p:nvSpPr>
          <p:cNvPr id="10" name="object 10"/>
          <p:cNvSpPr/>
          <p:nvPr/>
        </p:nvSpPr>
        <p:spPr>
          <a:xfrm>
            <a:off x="2094592" y="2225586"/>
            <a:ext cx="2321139" cy="621869"/>
          </a:xfrm>
          <a:custGeom>
            <a:avLst/>
            <a:gdLst/>
            <a:ahLst/>
            <a:cxnLst/>
            <a:rect l="l" t="t" r="r" b="b"/>
            <a:pathLst>
              <a:path w="3733165" h="883285">
                <a:moveTo>
                  <a:pt x="75057" y="798449"/>
                </a:moveTo>
                <a:lnTo>
                  <a:pt x="0" y="860043"/>
                </a:lnTo>
                <a:lnTo>
                  <a:pt x="94361" y="883157"/>
                </a:lnTo>
                <a:lnTo>
                  <a:pt x="88659" y="858138"/>
                </a:lnTo>
                <a:lnTo>
                  <a:pt x="73787" y="858138"/>
                </a:lnTo>
                <a:lnTo>
                  <a:pt x="67437" y="829944"/>
                </a:lnTo>
                <a:lnTo>
                  <a:pt x="81507" y="826753"/>
                </a:lnTo>
                <a:lnTo>
                  <a:pt x="75057" y="798449"/>
                </a:lnTo>
                <a:close/>
              </a:path>
              <a:path w="3733165" h="883285">
                <a:moveTo>
                  <a:pt x="81507" y="826753"/>
                </a:moveTo>
                <a:lnTo>
                  <a:pt x="67437" y="829944"/>
                </a:lnTo>
                <a:lnTo>
                  <a:pt x="73787" y="858138"/>
                </a:lnTo>
                <a:lnTo>
                  <a:pt x="87928" y="854931"/>
                </a:lnTo>
                <a:lnTo>
                  <a:pt x="81507" y="826753"/>
                </a:lnTo>
                <a:close/>
              </a:path>
              <a:path w="3733165" h="883285">
                <a:moveTo>
                  <a:pt x="87928" y="854931"/>
                </a:moveTo>
                <a:lnTo>
                  <a:pt x="73787" y="858138"/>
                </a:lnTo>
                <a:lnTo>
                  <a:pt x="88659" y="858138"/>
                </a:lnTo>
                <a:lnTo>
                  <a:pt x="87928" y="854931"/>
                </a:lnTo>
                <a:close/>
              </a:path>
              <a:path w="3733165" h="883285">
                <a:moveTo>
                  <a:pt x="3726688" y="0"/>
                </a:moveTo>
                <a:lnTo>
                  <a:pt x="81507" y="826753"/>
                </a:lnTo>
                <a:lnTo>
                  <a:pt x="87928" y="854931"/>
                </a:lnTo>
                <a:lnTo>
                  <a:pt x="3733165" y="28194"/>
                </a:lnTo>
                <a:lnTo>
                  <a:pt x="3726688" y="0"/>
                </a:lnTo>
                <a:close/>
              </a:path>
            </a:pathLst>
          </a:custGeom>
          <a:solidFill>
            <a:srgbClr val="4471C4"/>
          </a:solidFill>
        </p:spPr>
        <p:txBody>
          <a:bodyPr wrap="square" lIns="0" tIns="0" rIns="0" bIns="0" rtlCol="0"/>
          <a:lstStyle/>
          <a:p>
            <a:endParaRPr/>
          </a:p>
        </p:txBody>
      </p:sp>
      <p:sp>
        <p:nvSpPr>
          <p:cNvPr id="11" name="object 11"/>
          <p:cNvSpPr txBox="1"/>
          <p:nvPr/>
        </p:nvSpPr>
        <p:spPr>
          <a:xfrm>
            <a:off x="486101" y="2830467"/>
            <a:ext cx="3216193" cy="359956"/>
          </a:xfrm>
          <a:prstGeom prst="rect">
            <a:avLst/>
          </a:prstGeom>
          <a:ln w="9144">
            <a:solidFill>
              <a:srgbClr val="4471C4"/>
            </a:solidFill>
          </a:ln>
        </p:spPr>
        <p:txBody>
          <a:bodyPr vert="horz" wrap="square" lIns="0" tIns="21195" rIns="0" bIns="0" rtlCol="0">
            <a:spAutoFit/>
          </a:bodyPr>
          <a:lstStyle/>
          <a:p>
            <a:pPr marL="342876">
              <a:spcBef>
                <a:spcPts val="166"/>
              </a:spcBef>
            </a:pPr>
            <a:r>
              <a:rPr sz="2200" spc="62" dirty="0">
                <a:latin typeface="Trebuchet MS"/>
                <a:cs typeface="Trebuchet MS"/>
              </a:rPr>
              <a:t>Hypothèse </a:t>
            </a:r>
            <a:r>
              <a:rPr sz="2200" spc="20" dirty="0">
                <a:latin typeface="Trebuchet MS"/>
                <a:cs typeface="Trebuchet MS"/>
              </a:rPr>
              <a:t>nulle</a:t>
            </a:r>
            <a:r>
              <a:rPr sz="2200" spc="-278" dirty="0">
                <a:latin typeface="Trebuchet MS"/>
                <a:cs typeface="Trebuchet MS"/>
              </a:rPr>
              <a:t> </a:t>
            </a:r>
            <a:r>
              <a:rPr sz="2200" spc="43" dirty="0">
                <a:latin typeface="Trebuchet MS"/>
                <a:cs typeface="Trebuchet MS"/>
              </a:rPr>
              <a:t>(H</a:t>
            </a:r>
            <a:r>
              <a:rPr sz="2200" spc="63" baseline="-20987" dirty="0">
                <a:latin typeface="Trebuchet MS"/>
                <a:cs typeface="Trebuchet MS"/>
              </a:rPr>
              <a:t>0</a:t>
            </a:r>
            <a:r>
              <a:rPr sz="2200" spc="43" dirty="0">
                <a:latin typeface="Trebuchet MS"/>
                <a:cs typeface="Trebuchet MS"/>
              </a:rPr>
              <a:t>)</a:t>
            </a:r>
            <a:endParaRPr sz="2200">
              <a:latin typeface="Trebuchet MS"/>
              <a:cs typeface="Trebuchet MS"/>
            </a:endParaRPr>
          </a:p>
        </p:txBody>
      </p:sp>
      <p:sp>
        <p:nvSpPr>
          <p:cNvPr id="12" name="object 12"/>
          <p:cNvSpPr txBox="1"/>
          <p:nvPr/>
        </p:nvSpPr>
        <p:spPr>
          <a:xfrm>
            <a:off x="4780464" y="2836905"/>
            <a:ext cx="3216193" cy="1037065"/>
          </a:xfrm>
          <a:prstGeom prst="rect">
            <a:avLst/>
          </a:prstGeom>
          <a:ln w="9144">
            <a:solidFill>
              <a:srgbClr val="4471C4"/>
            </a:solidFill>
          </a:ln>
        </p:spPr>
        <p:txBody>
          <a:bodyPr vert="horz" wrap="square" lIns="0" tIns="21195" rIns="0" bIns="0" rtlCol="0">
            <a:spAutoFit/>
          </a:bodyPr>
          <a:lstStyle/>
          <a:p>
            <a:pPr marL="539042" marR="64835" indent="-470052">
              <a:spcBef>
                <a:spcPts val="166"/>
              </a:spcBef>
            </a:pPr>
            <a:r>
              <a:rPr sz="2200" spc="62" dirty="0">
                <a:latin typeface="Trebuchet MS"/>
                <a:cs typeface="Trebuchet MS"/>
              </a:rPr>
              <a:t>Hypothèse </a:t>
            </a:r>
            <a:r>
              <a:rPr sz="2200" spc="-10" dirty="0">
                <a:latin typeface="Trebuchet MS"/>
                <a:cs typeface="Trebuchet MS"/>
              </a:rPr>
              <a:t>alternative</a:t>
            </a:r>
            <a:r>
              <a:rPr sz="2200" spc="-311" dirty="0">
                <a:latin typeface="Trebuchet MS"/>
                <a:cs typeface="Trebuchet MS"/>
              </a:rPr>
              <a:t> </a:t>
            </a:r>
            <a:r>
              <a:rPr sz="2200" spc="52" dirty="0">
                <a:latin typeface="Trebuchet MS"/>
                <a:cs typeface="Trebuchet MS"/>
              </a:rPr>
              <a:t>ou  </a:t>
            </a:r>
            <a:r>
              <a:rPr sz="2200" spc="105" dirty="0">
                <a:latin typeface="Trebuchet MS"/>
                <a:cs typeface="Trebuchet MS"/>
              </a:rPr>
              <a:t>de </a:t>
            </a:r>
            <a:r>
              <a:rPr sz="2200" spc="33" dirty="0">
                <a:latin typeface="Trebuchet MS"/>
                <a:cs typeface="Trebuchet MS"/>
              </a:rPr>
              <a:t>recherche</a:t>
            </a:r>
            <a:r>
              <a:rPr sz="2200" spc="-324" dirty="0">
                <a:latin typeface="Trebuchet MS"/>
                <a:cs typeface="Trebuchet MS"/>
              </a:rPr>
              <a:t> </a:t>
            </a:r>
            <a:r>
              <a:rPr sz="2200" spc="43" dirty="0">
                <a:latin typeface="Trebuchet MS"/>
                <a:cs typeface="Trebuchet MS"/>
              </a:rPr>
              <a:t>(H</a:t>
            </a:r>
            <a:r>
              <a:rPr sz="2200" spc="63" baseline="-20987" dirty="0">
                <a:latin typeface="Trebuchet MS"/>
                <a:cs typeface="Trebuchet MS"/>
              </a:rPr>
              <a:t>1</a:t>
            </a:r>
            <a:r>
              <a:rPr sz="2200" spc="43" dirty="0">
                <a:latin typeface="Trebuchet MS"/>
                <a:cs typeface="Trebuchet MS"/>
              </a:rPr>
              <a:t>)</a:t>
            </a:r>
            <a:endParaRPr sz="2200">
              <a:latin typeface="Trebuchet MS"/>
              <a:cs typeface="Trebuchet MS"/>
            </a:endParaRPr>
          </a:p>
        </p:txBody>
      </p:sp>
      <p:sp>
        <p:nvSpPr>
          <p:cNvPr id="13" name="object 13"/>
          <p:cNvSpPr/>
          <p:nvPr/>
        </p:nvSpPr>
        <p:spPr>
          <a:xfrm>
            <a:off x="4410914" y="2225675"/>
            <a:ext cx="1978041" cy="625893"/>
          </a:xfrm>
          <a:custGeom>
            <a:avLst/>
            <a:gdLst/>
            <a:ahLst/>
            <a:cxnLst/>
            <a:rect l="l" t="t" r="r" b="b"/>
            <a:pathLst>
              <a:path w="3181350" h="889000">
                <a:moveTo>
                  <a:pt x="3093347" y="860477"/>
                </a:moveTo>
                <a:lnTo>
                  <a:pt x="3085846" y="888491"/>
                </a:lnTo>
                <a:lnTo>
                  <a:pt x="3180969" y="869061"/>
                </a:lnTo>
                <a:lnTo>
                  <a:pt x="3175535" y="864235"/>
                </a:lnTo>
                <a:lnTo>
                  <a:pt x="3107308" y="864235"/>
                </a:lnTo>
                <a:lnTo>
                  <a:pt x="3093347" y="860477"/>
                </a:lnTo>
                <a:close/>
              </a:path>
              <a:path w="3181350" h="889000">
                <a:moveTo>
                  <a:pt x="3100830" y="832534"/>
                </a:moveTo>
                <a:lnTo>
                  <a:pt x="3093347" y="860477"/>
                </a:lnTo>
                <a:lnTo>
                  <a:pt x="3107308" y="864235"/>
                </a:lnTo>
                <a:lnTo>
                  <a:pt x="3114802" y="836295"/>
                </a:lnTo>
                <a:lnTo>
                  <a:pt x="3100830" y="832534"/>
                </a:lnTo>
                <a:close/>
              </a:path>
              <a:path w="3181350" h="889000">
                <a:moveTo>
                  <a:pt x="3108325" y="804545"/>
                </a:moveTo>
                <a:lnTo>
                  <a:pt x="3100830" y="832534"/>
                </a:lnTo>
                <a:lnTo>
                  <a:pt x="3114802" y="836295"/>
                </a:lnTo>
                <a:lnTo>
                  <a:pt x="3107308" y="864235"/>
                </a:lnTo>
                <a:lnTo>
                  <a:pt x="3175535" y="864235"/>
                </a:lnTo>
                <a:lnTo>
                  <a:pt x="3108325" y="804545"/>
                </a:lnTo>
                <a:close/>
              </a:path>
              <a:path w="3181350" h="889000">
                <a:moveTo>
                  <a:pt x="7620" y="0"/>
                </a:moveTo>
                <a:lnTo>
                  <a:pt x="0" y="27940"/>
                </a:lnTo>
                <a:lnTo>
                  <a:pt x="3093347" y="860477"/>
                </a:lnTo>
                <a:lnTo>
                  <a:pt x="3100830" y="832534"/>
                </a:lnTo>
                <a:lnTo>
                  <a:pt x="7620" y="0"/>
                </a:lnTo>
                <a:close/>
              </a:path>
            </a:pathLst>
          </a:custGeom>
          <a:solidFill>
            <a:srgbClr val="4471C4"/>
          </a:solidFill>
        </p:spPr>
        <p:txBody>
          <a:bodyPr wrap="square" lIns="0" tIns="0" rIns="0" bIns="0" rtlCol="0"/>
          <a:lstStyle/>
          <a:p>
            <a:endParaRPr/>
          </a:p>
        </p:txBody>
      </p:sp>
      <p:sp>
        <p:nvSpPr>
          <p:cNvPr id="14" name="object 14"/>
          <p:cNvSpPr/>
          <p:nvPr/>
        </p:nvSpPr>
        <p:spPr>
          <a:xfrm>
            <a:off x="2067586" y="3264479"/>
            <a:ext cx="54090" cy="642434"/>
          </a:xfrm>
          <a:custGeom>
            <a:avLst/>
            <a:gdLst/>
            <a:ahLst/>
            <a:cxnLst/>
            <a:rect l="l" t="t" r="r" b="b"/>
            <a:pathLst>
              <a:path w="86995" h="912495">
                <a:moveTo>
                  <a:pt x="28956" y="825500"/>
                </a:moveTo>
                <a:lnTo>
                  <a:pt x="0" y="825500"/>
                </a:lnTo>
                <a:lnTo>
                  <a:pt x="43434" y="912367"/>
                </a:lnTo>
                <a:lnTo>
                  <a:pt x="79629" y="839977"/>
                </a:lnTo>
                <a:lnTo>
                  <a:pt x="28956" y="839977"/>
                </a:lnTo>
                <a:lnTo>
                  <a:pt x="28956" y="825500"/>
                </a:lnTo>
                <a:close/>
              </a:path>
              <a:path w="86995" h="912495">
                <a:moveTo>
                  <a:pt x="57912" y="0"/>
                </a:moveTo>
                <a:lnTo>
                  <a:pt x="28956" y="0"/>
                </a:lnTo>
                <a:lnTo>
                  <a:pt x="28956" y="839977"/>
                </a:lnTo>
                <a:lnTo>
                  <a:pt x="57912" y="839977"/>
                </a:lnTo>
                <a:lnTo>
                  <a:pt x="57912" y="0"/>
                </a:lnTo>
                <a:close/>
              </a:path>
              <a:path w="86995" h="912495">
                <a:moveTo>
                  <a:pt x="86868" y="825500"/>
                </a:moveTo>
                <a:lnTo>
                  <a:pt x="57912" y="825500"/>
                </a:lnTo>
                <a:lnTo>
                  <a:pt x="57912" y="839977"/>
                </a:lnTo>
                <a:lnTo>
                  <a:pt x="79629" y="839977"/>
                </a:lnTo>
                <a:lnTo>
                  <a:pt x="86868" y="825500"/>
                </a:lnTo>
                <a:close/>
              </a:path>
            </a:pathLst>
          </a:custGeom>
          <a:solidFill>
            <a:srgbClr val="4471C4"/>
          </a:solidFill>
        </p:spPr>
        <p:txBody>
          <a:bodyPr wrap="square" lIns="0" tIns="0" rIns="0" bIns="0" rtlCol="0"/>
          <a:lstStyle/>
          <a:p>
            <a:endParaRPr/>
          </a:p>
        </p:txBody>
      </p:sp>
      <p:sp>
        <p:nvSpPr>
          <p:cNvPr id="15" name="object 15"/>
          <p:cNvSpPr txBox="1"/>
          <p:nvPr/>
        </p:nvSpPr>
        <p:spPr>
          <a:xfrm>
            <a:off x="486101" y="3906645"/>
            <a:ext cx="3216193" cy="1036646"/>
          </a:xfrm>
          <a:prstGeom prst="rect">
            <a:avLst/>
          </a:prstGeom>
          <a:ln w="9144">
            <a:solidFill>
              <a:srgbClr val="4471C4"/>
            </a:solidFill>
          </a:ln>
        </p:spPr>
        <p:txBody>
          <a:bodyPr vert="horz" wrap="square" lIns="0" tIns="20780" rIns="0" bIns="0" rtlCol="0">
            <a:spAutoFit/>
          </a:bodyPr>
          <a:lstStyle/>
          <a:p>
            <a:pPr marL="533224" marR="529068" algn="ctr">
              <a:spcBef>
                <a:spcPts val="164"/>
              </a:spcBef>
            </a:pPr>
            <a:r>
              <a:rPr sz="2200" spc="49" dirty="0">
                <a:latin typeface="Trebuchet MS"/>
                <a:cs typeface="Trebuchet MS"/>
              </a:rPr>
              <a:t>hypothèse </a:t>
            </a:r>
            <a:r>
              <a:rPr sz="2200" spc="105" dirty="0">
                <a:latin typeface="Trebuchet MS"/>
                <a:cs typeface="Trebuchet MS"/>
              </a:rPr>
              <a:t>de</a:t>
            </a:r>
            <a:r>
              <a:rPr sz="2200" spc="-317" dirty="0">
                <a:latin typeface="Trebuchet MS"/>
                <a:cs typeface="Trebuchet MS"/>
              </a:rPr>
              <a:t> </a:t>
            </a:r>
            <a:r>
              <a:rPr sz="2200" spc="62" dirty="0">
                <a:latin typeface="Trebuchet MS"/>
                <a:cs typeface="Trebuchet MS"/>
              </a:rPr>
              <a:t>non  </a:t>
            </a:r>
            <a:r>
              <a:rPr sz="2200" spc="7" dirty="0">
                <a:latin typeface="Trebuchet MS"/>
                <a:cs typeface="Trebuchet MS"/>
              </a:rPr>
              <a:t>différence</a:t>
            </a:r>
            <a:endParaRPr sz="2200">
              <a:latin typeface="Trebuchet MS"/>
              <a:cs typeface="Trebuchet MS"/>
            </a:endParaRPr>
          </a:p>
          <a:p>
            <a:pPr marL="69822" algn="ctr">
              <a:spcBef>
                <a:spcPts val="3"/>
              </a:spcBef>
            </a:pPr>
            <a:r>
              <a:rPr sz="2200" spc="-36" dirty="0">
                <a:latin typeface="Trebuchet MS"/>
                <a:cs typeface="Trebuchet MS"/>
              </a:rPr>
              <a:t>----- </a:t>
            </a:r>
            <a:r>
              <a:rPr sz="2200" spc="314" dirty="0">
                <a:latin typeface="Trebuchet MS"/>
                <a:cs typeface="Trebuchet MS"/>
              </a:rPr>
              <a:t>=</a:t>
            </a:r>
            <a:r>
              <a:rPr sz="2200" spc="-206" dirty="0">
                <a:latin typeface="Trebuchet MS"/>
                <a:cs typeface="Trebuchet MS"/>
              </a:rPr>
              <a:t> </a:t>
            </a:r>
            <a:r>
              <a:rPr sz="2200" spc="-36" dirty="0">
                <a:latin typeface="Trebuchet MS"/>
                <a:cs typeface="Trebuchet MS"/>
              </a:rPr>
              <a:t>-----</a:t>
            </a:r>
            <a:endParaRPr sz="2200">
              <a:latin typeface="Trebuchet MS"/>
              <a:cs typeface="Trebuchet MS"/>
            </a:endParaRPr>
          </a:p>
        </p:txBody>
      </p:sp>
      <p:sp>
        <p:nvSpPr>
          <p:cNvPr id="16" name="object 16"/>
          <p:cNvSpPr/>
          <p:nvPr/>
        </p:nvSpPr>
        <p:spPr>
          <a:xfrm>
            <a:off x="5803834" y="5229911"/>
            <a:ext cx="445355" cy="0"/>
          </a:xfrm>
          <a:custGeom>
            <a:avLst/>
            <a:gdLst/>
            <a:ahLst/>
            <a:cxnLst/>
            <a:rect l="l" t="t" r="r" b="b"/>
            <a:pathLst>
              <a:path w="716279">
                <a:moveTo>
                  <a:pt x="0" y="0"/>
                </a:moveTo>
                <a:lnTo>
                  <a:pt x="716278" y="0"/>
                </a:lnTo>
              </a:path>
            </a:pathLst>
          </a:custGeom>
          <a:ln w="37953">
            <a:solidFill>
              <a:srgbClr val="000000"/>
            </a:solidFill>
            <a:prstDash val="lgDash"/>
          </a:ln>
        </p:spPr>
        <p:txBody>
          <a:bodyPr wrap="square" lIns="0" tIns="0" rIns="0" bIns="0" rtlCol="0"/>
          <a:lstStyle/>
          <a:p>
            <a:endParaRPr/>
          </a:p>
        </p:txBody>
      </p:sp>
      <p:sp>
        <p:nvSpPr>
          <p:cNvPr id="17" name="object 17"/>
          <p:cNvSpPr txBox="1"/>
          <p:nvPr/>
        </p:nvSpPr>
        <p:spPr>
          <a:xfrm>
            <a:off x="4795625" y="3887332"/>
            <a:ext cx="3216982" cy="1390589"/>
          </a:xfrm>
          <a:prstGeom prst="rect">
            <a:avLst/>
          </a:prstGeom>
          <a:ln w="9144">
            <a:solidFill>
              <a:srgbClr val="4471C4"/>
            </a:solidFill>
          </a:ln>
        </p:spPr>
        <p:txBody>
          <a:bodyPr vert="horz" wrap="square" lIns="0" tIns="20780" rIns="0" bIns="0" rtlCol="0">
            <a:spAutoFit/>
          </a:bodyPr>
          <a:lstStyle/>
          <a:p>
            <a:pPr algn="ctr">
              <a:spcBef>
                <a:spcPts val="164"/>
              </a:spcBef>
            </a:pPr>
            <a:r>
              <a:rPr sz="2200" spc="49" dirty="0">
                <a:latin typeface="Trebuchet MS"/>
                <a:cs typeface="Trebuchet MS"/>
              </a:rPr>
              <a:t>hypothèse </a:t>
            </a:r>
            <a:r>
              <a:rPr sz="2200" spc="105" dirty="0">
                <a:latin typeface="Trebuchet MS"/>
                <a:cs typeface="Trebuchet MS"/>
              </a:rPr>
              <a:t>de</a:t>
            </a:r>
            <a:r>
              <a:rPr sz="2200" spc="-288" dirty="0">
                <a:latin typeface="Trebuchet MS"/>
                <a:cs typeface="Trebuchet MS"/>
              </a:rPr>
              <a:t> </a:t>
            </a:r>
            <a:r>
              <a:rPr sz="2200" spc="7" dirty="0">
                <a:latin typeface="Trebuchet MS"/>
                <a:cs typeface="Trebuchet MS"/>
              </a:rPr>
              <a:t>différence</a:t>
            </a:r>
            <a:endParaRPr sz="2200">
              <a:latin typeface="Trebuchet MS"/>
              <a:cs typeface="Trebuchet MS"/>
            </a:endParaRPr>
          </a:p>
          <a:p>
            <a:pPr algn="ctr">
              <a:spcBef>
                <a:spcPts val="16"/>
              </a:spcBef>
            </a:pPr>
            <a:r>
              <a:rPr sz="2200" spc="-3" dirty="0">
                <a:latin typeface="Arial"/>
                <a:cs typeface="Arial"/>
              </a:rPr>
              <a:t>----- ≠</a:t>
            </a:r>
            <a:r>
              <a:rPr sz="2200" spc="-20" dirty="0">
                <a:latin typeface="Arial"/>
                <a:cs typeface="Arial"/>
              </a:rPr>
              <a:t> </a:t>
            </a:r>
            <a:r>
              <a:rPr sz="2200" spc="-7" dirty="0">
                <a:latin typeface="Arial"/>
                <a:cs typeface="Arial"/>
              </a:rPr>
              <a:t>-----</a:t>
            </a:r>
            <a:endParaRPr sz="2200">
              <a:latin typeface="Arial"/>
              <a:cs typeface="Arial"/>
            </a:endParaRPr>
          </a:p>
          <a:p>
            <a:pPr marL="831" algn="ctr">
              <a:lnSpc>
                <a:spcPts val="2664"/>
              </a:lnSpc>
            </a:pPr>
            <a:r>
              <a:rPr sz="2200" spc="-7" dirty="0">
                <a:latin typeface="Arial"/>
                <a:cs typeface="Arial"/>
              </a:rPr>
              <a:t>----- </a:t>
            </a:r>
            <a:r>
              <a:rPr sz="2200" spc="-3" dirty="0">
                <a:latin typeface="Arial"/>
                <a:cs typeface="Arial"/>
              </a:rPr>
              <a:t>&gt;</a:t>
            </a:r>
            <a:r>
              <a:rPr sz="2200" spc="7" dirty="0">
                <a:latin typeface="Arial"/>
                <a:cs typeface="Arial"/>
              </a:rPr>
              <a:t> </a:t>
            </a:r>
            <a:r>
              <a:rPr sz="2200" spc="-7" dirty="0">
                <a:latin typeface="Arial"/>
                <a:cs typeface="Arial"/>
              </a:rPr>
              <a:t>-----</a:t>
            </a:r>
            <a:endParaRPr sz="2200">
              <a:latin typeface="Arial"/>
              <a:cs typeface="Arial"/>
            </a:endParaRPr>
          </a:p>
          <a:p>
            <a:pPr marL="4572" algn="ctr">
              <a:lnSpc>
                <a:spcPts val="2664"/>
              </a:lnSpc>
            </a:pPr>
            <a:r>
              <a:rPr sz="2200" spc="-3" dirty="0">
                <a:latin typeface="Arial"/>
                <a:cs typeface="Arial"/>
              </a:rPr>
              <a:t>&lt;</a:t>
            </a:r>
            <a:endParaRPr sz="2200">
              <a:latin typeface="Arial"/>
              <a:cs typeface="Arial"/>
            </a:endParaRPr>
          </a:p>
        </p:txBody>
      </p:sp>
      <p:sp>
        <p:nvSpPr>
          <p:cNvPr id="18" name="object 18"/>
          <p:cNvSpPr/>
          <p:nvPr/>
        </p:nvSpPr>
        <p:spPr>
          <a:xfrm>
            <a:off x="6560149" y="5229911"/>
            <a:ext cx="445355" cy="0"/>
          </a:xfrm>
          <a:custGeom>
            <a:avLst/>
            <a:gdLst/>
            <a:ahLst/>
            <a:cxnLst/>
            <a:rect l="l" t="t" r="r" b="b"/>
            <a:pathLst>
              <a:path w="716279">
                <a:moveTo>
                  <a:pt x="0" y="0"/>
                </a:moveTo>
                <a:lnTo>
                  <a:pt x="716278" y="0"/>
                </a:lnTo>
              </a:path>
            </a:pathLst>
          </a:custGeom>
          <a:ln w="37953">
            <a:solidFill>
              <a:srgbClr val="000000"/>
            </a:solidFill>
            <a:prstDash val="lgDash"/>
          </a:ln>
        </p:spPr>
        <p:txBody>
          <a:bodyPr wrap="square" lIns="0" tIns="0" rIns="0" bIns="0" rtlCol="0"/>
          <a:lstStyle/>
          <a:p>
            <a:endParaRPr/>
          </a:p>
        </p:txBody>
      </p:sp>
      <p:sp>
        <p:nvSpPr>
          <p:cNvPr id="19" name="object 19"/>
          <p:cNvSpPr/>
          <p:nvPr/>
        </p:nvSpPr>
        <p:spPr>
          <a:xfrm>
            <a:off x="6373636" y="3639300"/>
            <a:ext cx="54090" cy="249016"/>
          </a:xfrm>
          <a:custGeom>
            <a:avLst/>
            <a:gdLst/>
            <a:ahLst/>
            <a:cxnLst/>
            <a:rect l="l" t="t" r="r" b="b"/>
            <a:pathLst>
              <a:path w="86995" h="353695">
                <a:moveTo>
                  <a:pt x="28956" y="267836"/>
                </a:moveTo>
                <a:lnTo>
                  <a:pt x="0" y="269875"/>
                </a:lnTo>
                <a:lnTo>
                  <a:pt x="49402" y="353440"/>
                </a:lnTo>
                <a:lnTo>
                  <a:pt x="78971" y="282193"/>
                </a:lnTo>
                <a:lnTo>
                  <a:pt x="29972" y="282193"/>
                </a:lnTo>
                <a:lnTo>
                  <a:pt x="28956" y="267836"/>
                </a:lnTo>
                <a:close/>
              </a:path>
              <a:path w="86995" h="353695">
                <a:moveTo>
                  <a:pt x="57792" y="265807"/>
                </a:moveTo>
                <a:lnTo>
                  <a:pt x="28956" y="267836"/>
                </a:lnTo>
                <a:lnTo>
                  <a:pt x="29972" y="282193"/>
                </a:lnTo>
                <a:lnTo>
                  <a:pt x="58800" y="280162"/>
                </a:lnTo>
                <a:lnTo>
                  <a:pt x="57792" y="265807"/>
                </a:lnTo>
                <a:close/>
              </a:path>
              <a:path w="86995" h="353695">
                <a:moveTo>
                  <a:pt x="86614" y="263778"/>
                </a:moveTo>
                <a:lnTo>
                  <a:pt x="57792" y="265807"/>
                </a:lnTo>
                <a:lnTo>
                  <a:pt x="58800" y="280162"/>
                </a:lnTo>
                <a:lnTo>
                  <a:pt x="29972" y="282193"/>
                </a:lnTo>
                <a:lnTo>
                  <a:pt x="78971" y="282193"/>
                </a:lnTo>
                <a:lnTo>
                  <a:pt x="86614" y="263778"/>
                </a:lnTo>
                <a:close/>
              </a:path>
              <a:path w="86995" h="353695">
                <a:moveTo>
                  <a:pt x="39116" y="0"/>
                </a:moveTo>
                <a:lnTo>
                  <a:pt x="10160" y="2031"/>
                </a:lnTo>
                <a:lnTo>
                  <a:pt x="28956" y="267836"/>
                </a:lnTo>
                <a:lnTo>
                  <a:pt x="57792" y="265807"/>
                </a:lnTo>
                <a:lnTo>
                  <a:pt x="39116" y="0"/>
                </a:lnTo>
                <a:close/>
              </a:path>
            </a:pathLst>
          </a:custGeom>
          <a:solidFill>
            <a:srgbClr val="4471C4"/>
          </a:solid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92482" y="1053074"/>
            <a:ext cx="8065732" cy="4293763"/>
          </a:xfrm>
          <a:prstGeom prst="rect">
            <a:avLst/>
          </a:prstGeom>
        </p:spPr>
        <p:txBody>
          <a:bodyPr vert="horz" wrap="square" lIns="0" tIns="7897" rIns="0" bIns="0" rtlCol="0">
            <a:spAutoFit/>
          </a:bodyPr>
          <a:lstStyle/>
          <a:p>
            <a:pPr marL="8312">
              <a:spcBef>
                <a:spcPts val="62"/>
              </a:spcBef>
            </a:pPr>
            <a:r>
              <a:rPr lang="fr-FR" sz="2400" spc="85" dirty="0" smtClean="0">
                <a:solidFill>
                  <a:srgbClr val="2E5496"/>
                </a:solidFill>
                <a:latin typeface="Trebuchet MS"/>
                <a:cs typeface="Trebuchet MS"/>
              </a:rPr>
              <a:t>Rappel</a:t>
            </a:r>
            <a:r>
              <a:rPr lang="fr-FR" sz="2400" spc="-177" dirty="0" smtClean="0">
                <a:solidFill>
                  <a:srgbClr val="2E5496"/>
                </a:solidFill>
                <a:latin typeface="Trebuchet MS"/>
                <a:cs typeface="Trebuchet MS"/>
              </a:rPr>
              <a:t> </a:t>
            </a:r>
            <a:r>
              <a:rPr lang="fr-FR" sz="2400" spc="46" dirty="0" smtClean="0">
                <a:solidFill>
                  <a:srgbClr val="2E5496"/>
                </a:solidFill>
                <a:latin typeface="Trebuchet MS"/>
                <a:cs typeface="Trebuchet MS"/>
              </a:rPr>
              <a:t>théorique</a:t>
            </a:r>
            <a:endParaRPr lang="fr-FR" sz="2400" dirty="0" smtClean="0">
              <a:latin typeface="Trebuchet MS"/>
              <a:cs typeface="Trebuchet MS"/>
            </a:endParaRPr>
          </a:p>
          <a:p>
            <a:pPr marL="8312">
              <a:spcBef>
                <a:spcPts val="62"/>
              </a:spcBef>
            </a:pPr>
            <a:r>
              <a:rPr sz="2200" spc="23" smtClean="0">
                <a:solidFill>
                  <a:srgbClr val="001F5F"/>
                </a:solidFill>
                <a:latin typeface="Trebuchet MS"/>
                <a:cs typeface="Trebuchet MS"/>
              </a:rPr>
              <a:t>Acceptation</a:t>
            </a:r>
            <a:r>
              <a:rPr sz="2200" spc="-98" smtClean="0">
                <a:solidFill>
                  <a:srgbClr val="001F5F"/>
                </a:solidFill>
                <a:latin typeface="Trebuchet MS"/>
                <a:cs typeface="Trebuchet MS"/>
              </a:rPr>
              <a:t> </a:t>
            </a:r>
            <a:r>
              <a:rPr sz="2200" spc="56" dirty="0">
                <a:solidFill>
                  <a:srgbClr val="001F5F"/>
                </a:solidFill>
                <a:latin typeface="Trebuchet MS"/>
                <a:cs typeface="Trebuchet MS"/>
              </a:rPr>
              <a:t>ou</a:t>
            </a:r>
            <a:r>
              <a:rPr sz="2200" spc="-118" dirty="0">
                <a:solidFill>
                  <a:srgbClr val="001F5F"/>
                </a:solidFill>
                <a:latin typeface="Trebuchet MS"/>
                <a:cs typeface="Trebuchet MS"/>
              </a:rPr>
              <a:t> </a:t>
            </a:r>
            <a:r>
              <a:rPr sz="2200" spc="-62" dirty="0">
                <a:solidFill>
                  <a:srgbClr val="001F5F"/>
                </a:solidFill>
                <a:latin typeface="Trebuchet MS"/>
                <a:cs typeface="Trebuchet MS"/>
              </a:rPr>
              <a:t>rejet</a:t>
            </a:r>
            <a:r>
              <a:rPr sz="2200" spc="-118" dirty="0">
                <a:solidFill>
                  <a:srgbClr val="001F5F"/>
                </a:solidFill>
                <a:latin typeface="Trebuchet MS"/>
                <a:cs typeface="Trebuchet MS"/>
              </a:rPr>
              <a:t> </a:t>
            </a:r>
            <a:r>
              <a:rPr sz="2200" spc="23" dirty="0">
                <a:solidFill>
                  <a:srgbClr val="001F5F"/>
                </a:solidFill>
                <a:latin typeface="Trebuchet MS"/>
                <a:cs typeface="Trebuchet MS"/>
              </a:rPr>
              <a:t>d’une</a:t>
            </a:r>
            <a:r>
              <a:rPr sz="2200" spc="-111" dirty="0">
                <a:solidFill>
                  <a:srgbClr val="001F5F"/>
                </a:solidFill>
                <a:latin typeface="Trebuchet MS"/>
                <a:cs typeface="Trebuchet MS"/>
              </a:rPr>
              <a:t> </a:t>
            </a:r>
            <a:r>
              <a:rPr sz="2200" spc="49" dirty="0">
                <a:solidFill>
                  <a:srgbClr val="001F5F"/>
                </a:solidFill>
                <a:latin typeface="Trebuchet MS"/>
                <a:cs typeface="Trebuchet MS"/>
              </a:rPr>
              <a:t>hypothèse</a:t>
            </a:r>
            <a:r>
              <a:rPr sz="2200" spc="-85" dirty="0">
                <a:solidFill>
                  <a:srgbClr val="001F5F"/>
                </a:solidFill>
                <a:latin typeface="Trebuchet MS"/>
                <a:cs typeface="Trebuchet MS"/>
              </a:rPr>
              <a:t> </a:t>
            </a:r>
            <a:r>
              <a:rPr sz="2200" spc="-170" dirty="0">
                <a:latin typeface="Trebuchet MS"/>
                <a:cs typeface="Trebuchet MS"/>
              </a:rPr>
              <a:t>:</a:t>
            </a:r>
            <a:r>
              <a:rPr sz="2200" spc="-386" dirty="0">
                <a:latin typeface="Trebuchet MS"/>
                <a:cs typeface="Trebuchet MS"/>
              </a:rPr>
              <a:t> </a:t>
            </a:r>
            <a:r>
              <a:rPr sz="2200" spc="72" dirty="0">
                <a:latin typeface="Trebuchet MS"/>
                <a:cs typeface="Trebuchet MS"/>
              </a:rPr>
              <a:t>TESTS</a:t>
            </a:r>
            <a:r>
              <a:rPr sz="2200" spc="-111" dirty="0">
                <a:latin typeface="Trebuchet MS"/>
                <a:cs typeface="Trebuchet MS"/>
              </a:rPr>
              <a:t> </a:t>
            </a:r>
            <a:r>
              <a:rPr sz="2200" spc="85" dirty="0">
                <a:latin typeface="Trebuchet MS"/>
                <a:cs typeface="Trebuchet MS"/>
              </a:rPr>
              <a:t>STATISTIQUES</a:t>
            </a:r>
            <a:endParaRPr sz="2200">
              <a:latin typeface="Trebuchet MS"/>
              <a:cs typeface="Trebuchet MS"/>
            </a:endParaRPr>
          </a:p>
          <a:p>
            <a:pPr>
              <a:spcBef>
                <a:spcPts val="33"/>
              </a:spcBef>
            </a:pPr>
            <a:endParaRPr sz="3000">
              <a:latin typeface="Trebuchet MS"/>
              <a:cs typeface="Trebuchet MS"/>
            </a:endParaRPr>
          </a:p>
          <a:p>
            <a:pPr marL="307550" indent="-299237">
              <a:buFont typeface="Wingdings"/>
              <a:buChar char=""/>
              <a:tabLst>
                <a:tab pos="307134" algn="l"/>
                <a:tab pos="307550" algn="l"/>
              </a:tabLst>
            </a:pPr>
            <a:r>
              <a:rPr sz="2200" spc="95" smtClean="0">
                <a:latin typeface="Trebuchet MS"/>
                <a:cs typeface="Trebuchet MS"/>
              </a:rPr>
              <a:t>Approche</a:t>
            </a:r>
            <a:r>
              <a:rPr sz="2200" spc="-105" smtClean="0">
                <a:latin typeface="Trebuchet MS"/>
                <a:cs typeface="Trebuchet MS"/>
              </a:rPr>
              <a:t> </a:t>
            </a:r>
            <a:r>
              <a:rPr sz="2200" spc="3" smtClean="0">
                <a:latin typeface="Trebuchet MS"/>
                <a:cs typeface="Trebuchet MS"/>
              </a:rPr>
              <a:t>traditionnelle</a:t>
            </a:r>
            <a:r>
              <a:rPr sz="2200" spc="-118" smtClean="0">
                <a:latin typeface="Trebuchet MS"/>
                <a:cs typeface="Trebuchet MS"/>
              </a:rPr>
              <a:t> </a:t>
            </a:r>
            <a:r>
              <a:rPr sz="2200" spc="-170" smtClean="0">
                <a:latin typeface="Trebuchet MS"/>
                <a:cs typeface="Trebuchet MS"/>
              </a:rPr>
              <a:t>:</a:t>
            </a:r>
            <a:r>
              <a:rPr sz="2200" spc="-291" smtClean="0">
                <a:latin typeface="Trebuchet MS"/>
                <a:cs typeface="Trebuchet MS"/>
              </a:rPr>
              <a:t> </a:t>
            </a:r>
            <a:r>
              <a:rPr sz="2200" spc="88" smtClean="0">
                <a:latin typeface="Trebuchet MS"/>
                <a:cs typeface="Trebuchet MS"/>
              </a:rPr>
              <a:t>usage</a:t>
            </a:r>
            <a:r>
              <a:rPr sz="2200" spc="-101" smtClean="0">
                <a:latin typeface="Trebuchet MS"/>
                <a:cs typeface="Trebuchet MS"/>
              </a:rPr>
              <a:t> </a:t>
            </a:r>
            <a:r>
              <a:rPr sz="2200" spc="108" smtClean="0">
                <a:latin typeface="Trebuchet MS"/>
                <a:cs typeface="Trebuchet MS"/>
              </a:rPr>
              <a:t>des</a:t>
            </a:r>
            <a:r>
              <a:rPr sz="2200" spc="-134" smtClean="0">
                <a:latin typeface="Trebuchet MS"/>
                <a:cs typeface="Trebuchet MS"/>
              </a:rPr>
              <a:t> </a:t>
            </a:r>
            <a:r>
              <a:rPr sz="2200" spc="16" smtClean="0">
                <a:latin typeface="Trebuchet MS"/>
                <a:cs typeface="Trebuchet MS"/>
              </a:rPr>
              <a:t>tables</a:t>
            </a:r>
            <a:endParaRPr sz="2200" smtClean="0">
              <a:latin typeface="Trebuchet MS"/>
              <a:cs typeface="Trebuchet MS"/>
            </a:endParaRPr>
          </a:p>
          <a:p>
            <a:pPr marL="307550" marR="3325" indent="-299237">
              <a:lnSpc>
                <a:spcPts val="4006"/>
              </a:lnSpc>
              <a:spcBef>
                <a:spcPts val="357"/>
              </a:spcBef>
              <a:buFont typeface="Wingdings"/>
              <a:buChar char=""/>
              <a:tabLst>
                <a:tab pos="307134" algn="l"/>
                <a:tab pos="307550" algn="l"/>
              </a:tabLst>
            </a:pPr>
            <a:r>
              <a:rPr sz="2200" spc="95" smtClean="0">
                <a:latin typeface="Trebuchet MS"/>
                <a:cs typeface="Trebuchet MS"/>
              </a:rPr>
              <a:t>Approche</a:t>
            </a:r>
            <a:r>
              <a:rPr sz="2200" spc="-108" smtClean="0">
                <a:latin typeface="Trebuchet MS"/>
                <a:cs typeface="Trebuchet MS"/>
              </a:rPr>
              <a:t> </a:t>
            </a:r>
            <a:r>
              <a:rPr sz="2200" spc="85" dirty="0">
                <a:latin typeface="Trebuchet MS"/>
                <a:cs typeface="Trebuchet MS"/>
              </a:rPr>
              <a:t>moderne</a:t>
            </a:r>
            <a:r>
              <a:rPr sz="2200" spc="-108" dirty="0">
                <a:latin typeface="Trebuchet MS"/>
                <a:cs typeface="Trebuchet MS"/>
              </a:rPr>
              <a:t> </a:t>
            </a:r>
            <a:r>
              <a:rPr sz="2200" spc="13" dirty="0">
                <a:latin typeface="Trebuchet MS"/>
                <a:cs typeface="Trebuchet MS"/>
              </a:rPr>
              <a:t>(informatique</a:t>
            </a:r>
            <a:r>
              <a:rPr sz="2200" spc="-128" dirty="0">
                <a:latin typeface="Trebuchet MS"/>
                <a:cs typeface="Trebuchet MS"/>
              </a:rPr>
              <a:t> </a:t>
            </a:r>
            <a:r>
              <a:rPr sz="2200" spc="-3" dirty="0">
                <a:latin typeface="Wingdings"/>
                <a:cs typeface="Wingdings"/>
              </a:rPr>
              <a:t></a:t>
            </a:r>
            <a:r>
              <a:rPr sz="2200" spc="-7" dirty="0">
                <a:latin typeface="Times New Roman"/>
                <a:cs typeface="Times New Roman"/>
              </a:rPr>
              <a:t> </a:t>
            </a:r>
            <a:r>
              <a:rPr sz="2200" spc="33" dirty="0">
                <a:latin typeface="Trebuchet MS"/>
                <a:cs typeface="Trebuchet MS"/>
              </a:rPr>
              <a:t>SPSS):</a:t>
            </a:r>
            <a:r>
              <a:rPr sz="2200" spc="-295" dirty="0">
                <a:latin typeface="Trebuchet MS"/>
                <a:cs typeface="Trebuchet MS"/>
              </a:rPr>
              <a:t> </a:t>
            </a:r>
            <a:r>
              <a:rPr sz="2200" spc="59" dirty="0">
                <a:latin typeface="Trebuchet MS"/>
                <a:cs typeface="Trebuchet MS"/>
              </a:rPr>
              <a:t>comparaison</a:t>
            </a:r>
            <a:r>
              <a:rPr sz="2200" spc="-115" dirty="0">
                <a:latin typeface="Trebuchet MS"/>
                <a:cs typeface="Trebuchet MS"/>
              </a:rPr>
              <a:t> </a:t>
            </a:r>
            <a:r>
              <a:rPr sz="2200" spc="108" dirty="0">
                <a:latin typeface="Trebuchet MS"/>
                <a:cs typeface="Trebuchet MS"/>
              </a:rPr>
              <a:t>des  </a:t>
            </a:r>
            <a:r>
              <a:rPr sz="2200" spc="46" dirty="0">
                <a:latin typeface="Trebuchet MS"/>
                <a:cs typeface="Trebuchet MS"/>
              </a:rPr>
              <a:t>probabilités</a:t>
            </a:r>
            <a:r>
              <a:rPr sz="2200" spc="-115" dirty="0">
                <a:latin typeface="Trebuchet MS"/>
                <a:cs typeface="Trebuchet MS"/>
              </a:rPr>
              <a:t> </a:t>
            </a:r>
            <a:r>
              <a:rPr sz="2200" spc="33" dirty="0">
                <a:latin typeface="Trebuchet MS"/>
                <a:cs typeface="Trebuchet MS"/>
              </a:rPr>
              <a:t>(p-value)</a:t>
            </a:r>
            <a:endParaRPr sz="2200">
              <a:latin typeface="Trebuchet MS"/>
              <a:cs typeface="Trebuchet MS"/>
            </a:endParaRPr>
          </a:p>
          <a:p>
            <a:pPr>
              <a:spcBef>
                <a:spcPts val="16"/>
              </a:spcBef>
              <a:buFont typeface="Wingdings"/>
              <a:buChar char=""/>
            </a:pPr>
            <a:endParaRPr sz="2200">
              <a:latin typeface="Trebuchet MS"/>
              <a:cs typeface="Trebuchet MS"/>
            </a:endParaRPr>
          </a:p>
          <a:p>
            <a:pPr marL="76887"/>
            <a:r>
              <a:rPr sz="2200" spc="82" dirty="0">
                <a:solidFill>
                  <a:srgbClr val="001F5F"/>
                </a:solidFill>
                <a:latin typeface="Trebuchet MS"/>
                <a:cs typeface="Trebuchet MS"/>
              </a:rPr>
              <a:t>Quelque</a:t>
            </a:r>
            <a:r>
              <a:rPr sz="2200" spc="-118" dirty="0">
                <a:solidFill>
                  <a:srgbClr val="001F5F"/>
                </a:solidFill>
                <a:latin typeface="Trebuchet MS"/>
                <a:cs typeface="Trebuchet MS"/>
              </a:rPr>
              <a:t> </a:t>
            </a:r>
            <a:r>
              <a:rPr sz="2200" spc="-3" dirty="0">
                <a:solidFill>
                  <a:srgbClr val="001F5F"/>
                </a:solidFill>
                <a:latin typeface="Trebuchet MS"/>
                <a:cs typeface="Trebuchet MS"/>
              </a:rPr>
              <a:t>soit</a:t>
            </a:r>
            <a:r>
              <a:rPr sz="2200" spc="-115" dirty="0">
                <a:solidFill>
                  <a:srgbClr val="001F5F"/>
                </a:solidFill>
                <a:latin typeface="Trebuchet MS"/>
                <a:cs typeface="Trebuchet MS"/>
              </a:rPr>
              <a:t> </a:t>
            </a:r>
            <a:r>
              <a:rPr sz="2200" spc="33" dirty="0">
                <a:solidFill>
                  <a:srgbClr val="001F5F"/>
                </a:solidFill>
                <a:latin typeface="Trebuchet MS"/>
                <a:cs typeface="Trebuchet MS"/>
              </a:rPr>
              <a:t>l’approche</a:t>
            </a:r>
            <a:r>
              <a:rPr sz="2200" spc="-108" dirty="0">
                <a:solidFill>
                  <a:srgbClr val="001F5F"/>
                </a:solidFill>
                <a:latin typeface="Trebuchet MS"/>
                <a:cs typeface="Trebuchet MS"/>
              </a:rPr>
              <a:t> </a:t>
            </a:r>
            <a:r>
              <a:rPr sz="2200" spc="-16" dirty="0">
                <a:solidFill>
                  <a:srgbClr val="001F5F"/>
                </a:solidFill>
                <a:latin typeface="Trebuchet MS"/>
                <a:cs typeface="Trebuchet MS"/>
              </a:rPr>
              <a:t>utilisée,</a:t>
            </a:r>
            <a:r>
              <a:rPr sz="2200" spc="-298" dirty="0">
                <a:solidFill>
                  <a:srgbClr val="001F5F"/>
                </a:solidFill>
                <a:latin typeface="Trebuchet MS"/>
                <a:cs typeface="Trebuchet MS"/>
              </a:rPr>
              <a:t> </a:t>
            </a:r>
            <a:r>
              <a:rPr sz="2200" spc="26" dirty="0">
                <a:solidFill>
                  <a:srgbClr val="001F5F"/>
                </a:solidFill>
                <a:latin typeface="Trebuchet MS"/>
                <a:cs typeface="Trebuchet MS"/>
              </a:rPr>
              <a:t>le</a:t>
            </a:r>
            <a:r>
              <a:rPr sz="2200" spc="-115" dirty="0">
                <a:solidFill>
                  <a:srgbClr val="001F5F"/>
                </a:solidFill>
                <a:latin typeface="Trebuchet MS"/>
                <a:cs typeface="Trebuchet MS"/>
              </a:rPr>
              <a:t> </a:t>
            </a:r>
            <a:r>
              <a:rPr sz="2200" spc="62" dirty="0">
                <a:solidFill>
                  <a:srgbClr val="001F5F"/>
                </a:solidFill>
                <a:latin typeface="Trebuchet MS"/>
                <a:cs typeface="Trebuchet MS"/>
              </a:rPr>
              <a:t>choix</a:t>
            </a:r>
            <a:r>
              <a:rPr sz="2200" spc="-111" dirty="0">
                <a:solidFill>
                  <a:srgbClr val="001F5F"/>
                </a:solidFill>
                <a:latin typeface="Trebuchet MS"/>
                <a:cs typeface="Trebuchet MS"/>
              </a:rPr>
              <a:t> </a:t>
            </a:r>
            <a:r>
              <a:rPr sz="2200" spc="105" dirty="0">
                <a:solidFill>
                  <a:srgbClr val="001F5F"/>
                </a:solidFill>
                <a:latin typeface="Trebuchet MS"/>
                <a:cs typeface="Trebuchet MS"/>
              </a:rPr>
              <a:t>de</a:t>
            </a:r>
            <a:r>
              <a:rPr sz="2200" spc="-108" dirty="0">
                <a:solidFill>
                  <a:srgbClr val="001F5F"/>
                </a:solidFill>
                <a:latin typeface="Trebuchet MS"/>
                <a:cs typeface="Trebuchet MS"/>
              </a:rPr>
              <a:t> </a:t>
            </a:r>
            <a:r>
              <a:rPr sz="2200" spc="-62" dirty="0">
                <a:solidFill>
                  <a:srgbClr val="001F5F"/>
                </a:solidFill>
                <a:latin typeface="Trebuchet MS"/>
                <a:cs typeface="Trebuchet MS"/>
              </a:rPr>
              <a:t>test</a:t>
            </a:r>
            <a:r>
              <a:rPr sz="2200" spc="-111" dirty="0">
                <a:solidFill>
                  <a:srgbClr val="001F5F"/>
                </a:solidFill>
                <a:latin typeface="Trebuchet MS"/>
                <a:cs typeface="Trebuchet MS"/>
              </a:rPr>
              <a:t> </a:t>
            </a:r>
            <a:r>
              <a:rPr sz="2200" spc="88" dirty="0">
                <a:solidFill>
                  <a:srgbClr val="001F5F"/>
                </a:solidFill>
                <a:latin typeface="Trebuchet MS"/>
                <a:cs typeface="Trebuchet MS"/>
              </a:rPr>
              <a:t>se</a:t>
            </a:r>
            <a:r>
              <a:rPr sz="2200" spc="-118" dirty="0">
                <a:solidFill>
                  <a:srgbClr val="001F5F"/>
                </a:solidFill>
                <a:latin typeface="Trebuchet MS"/>
                <a:cs typeface="Trebuchet MS"/>
              </a:rPr>
              <a:t> </a:t>
            </a:r>
            <a:r>
              <a:rPr sz="2200" spc="95" dirty="0">
                <a:solidFill>
                  <a:srgbClr val="001F5F"/>
                </a:solidFill>
                <a:latin typeface="Trebuchet MS"/>
                <a:cs typeface="Trebuchet MS"/>
              </a:rPr>
              <a:t>base</a:t>
            </a:r>
            <a:r>
              <a:rPr sz="2200" spc="-105" dirty="0">
                <a:solidFill>
                  <a:srgbClr val="001F5F"/>
                </a:solidFill>
                <a:latin typeface="Trebuchet MS"/>
                <a:cs typeface="Trebuchet MS"/>
              </a:rPr>
              <a:t> </a:t>
            </a:r>
            <a:r>
              <a:rPr sz="2200" spc="69" dirty="0">
                <a:solidFill>
                  <a:srgbClr val="001F5F"/>
                </a:solidFill>
                <a:latin typeface="Trebuchet MS"/>
                <a:cs typeface="Trebuchet MS"/>
              </a:rPr>
              <a:t>sur</a:t>
            </a:r>
            <a:r>
              <a:rPr sz="2200" spc="-105" dirty="0">
                <a:solidFill>
                  <a:srgbClr val="001F5F"/>
                </a:solidFill>
                <a:latin typeface="Trebuchet MS"/>
                <a:cs typeface="Trebuchet MS"/>
              </a:rPr>
              <a:t> </a:t>
            </a:r>
            <a:r>
              <a:rPr sz="2200" spc="-170" dirty="0">
                <a:solidFill>
                  <a:srgbClr val="001F5F"/>
                </a:solidFill>
                <a:latin typeface="Trebuchet MS"/>
                <a:cs typeface="Trebuchet MS"/>
              </a:rPr>
              <a:t>:</a:t>
            </a:r>
            <a:endParaRPr sz="2200">
              <a:latin typeface="Trebuchet MS"/>
              <a:cs typeface="Trebuchet MS"/>
            </a:endParaRPr>
          </a:p>
          <a:p>
            <a:pPr marL="376125" lvl="1" indent="-299652">
              <a:spcBef>
                <a:spcPts val="1335"/>
              </a:spcBef>
              <a:buFont typeface="Wingdings"/>
              <a:buChar char=""/>
              <a:tabLst>
                <a:tab pos="376125" algn="l"/>
                <a:tab pos="376540" algn="l"/>
              </a:tabLst>
            </a:pPr>
            <a:r>
              <a:rPr sz="2200" spc="26" dirty="0">
                <a:latin typeface="Trebuchet MS"/>
                <a:cs typeface="Trebuchet MS"/>
              </a:rPr>
              <a:t>le</a:t>
            </a:r>
            <a:r>
              <a:rPr sz="2200" spc="-118" dirty="0">
                <a:latin typeface="Trebuchet MS"/>
                <a:cs typeface="Trebuchet MS"/>
              </a:rPr>
              <a:t> </a:t>
            </a:r>
            <a:r>
              <a:rPr sz="2200" spc="36" dirty="0">
                <a:latin typeface="Trebuchet MS"/>
                <a:cs typeface="Trebuchet MS"/>
              </a:rPr>
              <a:t>type</a:t>
            </a:r>
            <a:r>
              <a:rPr sz="2200" spc="-118" dirty="0">
                <a:latin typeface="Trebuchet MS"/>
                <a:cs typeface="Trebuchet MS"/>
              </a:rPr>
              <a:t> </a:t>
            </a:r>
            <a:r>
              <a:rPr sz="2200" spc="105" dirty="0">
                <a:latin typeface="Trebuchet MS"/>
                <a:cs typeface="Trebuchet MS"/>
              </a:rPr>
              <a:t>de</a:t>
            </a:r>
            <a:r>
              <a:rPr sz="2200" spc="-115" dirty="0">
                <a:latin typeface="Trebuchet MS"/>
                <a:cs typeface="Trebuchet MS"/>
              </a:rPr>
              <a:t> </a:t>
            </a:r>
            <a:r>
              <a:rPr sz="2200" spc="52" dirty="0">
                <a:latin typeface="Trebuchet MS"/>
                <a:cs typeface="Trebuchet MS"/>
              </a:rPr>
              <a:t>variable</a:t>
            </a:r>
            <a:r>
              <a:rPr sz="2200" spc="-115" dirty="0">
                <a:latin typeface="Trebuchet MS"/>
                <a:cs typeface="Trebuchet MS"/>
              </a:rPr>
              <a:t> </a:t>
            </a:r>
            <a:r>
              <a:rPr sz="2200" spc="-82" dirty="0">
                <a:latin typeface="Trebuchet MS"/>
                <a:cs typeface="Trebuchet MS"/>
              </a:rPr>
              <a:t>et</a:t>
            </a:r>
            <a:endParaRPr sz="2200">
              <a:latin typeface="Trebuchet MS"/>
              <a:cs typeface="Trebuchet MS"/>
            </a:endParaRPr>
          </a:p>
          <a:p>
            <a:pPr marL="376125" lvl="1" indent="-299652">
              <a:spcBef>
                <a:spcPts val="1338"/>
              </a:spcBef>
              <a:buFont typeface="Wingdings"/>
              <a:buChar char=""/>
              <a:tabLst>
                <a:tab pos="376125" algn="l"/>
                <a:tab pos="376540" algn="l"/>
              </a:tabLst>
            </a:pPr>
            <a:r>
              <a:rPr sz="2200" dirty="0">
                <a:latin typeface="Trebuchet MS"/>
                <a:cs typeface="Trebuchet MS"/>
              </a:rPr>
              <a:t>la </a:t>
            </a:r>
            <a:r>
              <a:rPr sz="2200" spc="13" dirty="0">
                <a:latin typeface="Trebuchet MS"/>
                <a:cs typeface="Trebuchet MS"/>
              </a:rPr>
              <a:t>normalité </a:t>
            </a:r>
            <a:r>
              <a:rPr sz="2200" spc="108" dirty="0">
                <a:latin typeface="Trebuchet MS"/>
                <a:cs typeface="Trebuchet MS"/>
              </a:rPr>
              <a:t>des</a:t>
            </a:r>
            <a:r>
              <a:rPr sz="2200" spc="-353" dirty="0">
                <a:latin typeface="Trebuchet MS"/>
                <a:cs typeface="Trebuchet MS"/>
              </a:rPr>
              <a:t> </a:t>
            </a:r>
            <a:r>
              <a:rPr sz="2200" spc="82" dirty="0">
                <a:latin typeface="Trebuchet MS"/>
                <a:cs typeface="Trebuchet MS"/>
              </a:rPr>
              <a:t>données</a:t>
            </a:r>
            <a:endParaRPr sz="2200">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71604" y="0"/>
            <a:ext cx="4707818" cy="329599"/>
          </a:xfrm>
          <a:prstGeom prst="rect">
            <a:avLst/>
          </a:prstGeom>
          <a:ln w="9143">
            <a:solidFill>
              <a:srgbClr val="DAE2F3"/>
            </a:solidFill>
          </a:ln>
        </p:spPr>
        <p:txBody>
          <a:bodyPr vert="horz" wrap="square" lIns="0" tIns="21611" rIns="0" bIns="0" rtlCol="0">
            <a:spAutoFit/>
          </a:bodyPr>
          <a:lstStyle/>
          <a:p>
            <a:pPr marL="2140379">
              <a:spcBef>
                <a:spcPts val="170"/>
              </a:spcBef>
            </a:pPr>
            <a:r>
              <a:rPr sz="2000" spc="-16" dirty="0">
                <a:solidFill>
                  <a:srgbClr val="2E5496"/>
                </a:solidFill>
                <a:latin typeface="Trebuchet MS"/>
                <a:cs typeface="Trebuchet MS"/>
              </a:rPr>
              <a:t>Tests</a:t>
            </a:r>
            <a:r>
              <a:rPr sz="2000" spc="-157" dirty="0">
                <a:solidFill>
                  <a:srgbClr val="2E5496"/>
                </a:solidFill>
                <a:latin typeface="Trebuchet MS"/>
                <a:cs typeface="Trebuchet MS"/>
              </a:rPr>
              <a:t> </a:t>
            </a:r>
            <a:r>
              <a:rPr sz="2000" spc="-3" dirty="0">
                <a:solidFill>
                  <a:srgbClr val="2E5496"/>
                </a:solidFill>
                <a:latin typeface="Trebuchet MS"/>
                <a:cs typeface="Trebuchet MS"/>
              </a:rPr>
              <a:t>statistiques</a:t>
            </a:r>
            <a:endParaRPr sz="2000">
              <a:latin typeface="Trebuchet MS"/>
              <a:cs typeface="Trebuchet MS"/>
            </a:endParaRPr>
          </a:p>
        </p:txBody>
      </p:sp>
      <p:sp>
        <p:nvSpPr>
          <p:cNvPr id="4" name="object 4"/>
          <p:cNvSpPr txBox="1"/>
          <p:nvPr/>
        </p:nvSpPr>
        <p:spPr>
          <a:xfrm>
            <a:off x="2804792" y="837981"/>
            <a:ext cx="3216982" cy="359537"/>
          </a:xfrm>
          <a:prstGeom prst="rect">
            <a:avLst/>
          </a:prstGeom>
          <a:ln w="9144">
            <a:solidFill>
              <a:srgbClr val="4471C4"/>
            </a:solidFill>
          </a:ln>
        </p:spPr>
        <p:txBody>
          <a:bodyPr vert="horz" wrap="square" lIns="0" tIns="20780" rIns="0" bIns="0" rtlCol="0">
            <a:spAutoFit/>
          </a:bodyPr>
          <a:lstStyle/>
          <a:p>
            <a:pPr marL="60263">
              <a:spcBef>
                <a:spcPts val="164"/>
              </a:spcBef>
            </a:pPr>
            <a:r>
              <a:rPr sz="2200" spc="26" dirty="0">
                <a:latin typeface="Trebuchet MS"/>
                <a:cs typeface="Trebuchet MS"/>
              </a:rPr>
              <a:t>Normalité </a:t>
            </a:r>
            <a:r>
              <a:rPr sz="2200" spc="108" dirty="0">
                <a:latin typeface="Trebuchet MS"/>
                <a:cs typeface="Trebuchet MS"/>
              </a:rPr>
              <a:t>des</a:t>
            </a:r>
            <a:r>
              <a:rPr sz="2200" spc="-272" dirty="0">
                <a:latin typeface="Trebuchet MS"/>
                <a:cs typeface="Trebuchet MS"/>
              </a:rPr>
              <a:t> </a:t>
            </a:r>
            <a:r>
              <a:rPr sz="2200" spc="82" dirty="0">
                <a:latin typeface="Trebuchet MS"/>
                <a:cs typeface="Trebuchet MS"/>
              </a:rPr>
              <a:t>données</a:t>
            </a:r>
            <a:endParaRPr sz="2200">
              <a:latin typeface="Trebuchet MS"/>
              <a:cs typeface="Trebuchet MS"/>
            </a:endParaRPr>
          </a:p>
        </p:txBody>
      </p:sp>
      <p:grpSp>
        <p:nvGrpSpPr>
          <p:cNvPr id="5" name="object 5"/>
          <p:cNvGrpSpPr/>
          <p:nvPr/>
        </p:nvGrpSpPr>
        <p:grpSpPr>
          <a:xfrm>
            <a:off x="1731675" y="1261800"/>
            <a:ext cx="7295064" cy="624999"/>
            <a:chOff x="2785110" y="1792223"/>
            <a:chExt cx="11732895" cy="887730"/>
          </a:xfrm>
        </p:grpSpPr>
        <p:sp>
          <p:nvSpPr>
            <p:cNvPr id="6" name="object 6"/>
            <p:cNvSpPr/>
            <p:nvPr/>
          </p:nvSpPr>
          <p:spPr>
            <a:xfrm>
              <a:off x="2785110" y="1792223"/>
              <a:ext cx="4314825" cy="306070"/>
            </a:xfrm>
            <a:custGeom>
              <a:avLst/>
              <a:gdLst/>
              <a:ahLst/>
              <a:cxnLst/>
              <a:rect l="l" t="t" r="r" b="b"/>
              <a:pathLst>
                <a:path w="4314825" h="306069">
                  <a:moveTo>
                    <a:pt x="84200" y="218948"/>
                  </a:moveTo>
                  <a:lnTo>
                    <a:pt x="0" y="267334"/>
                  </a:lnTo>
                  <a:lnTo>
                    <a:pt x="89281" y="305561"/>
                  </a:lnTo>
                  <a:lnTo>
                    <a:pt x="87642" y="277621"/>
                  </a:lnTo>
                  <a:lnTo>
                    <a:pt x="73151" y="277621"/>
                  </a:lnTo>
                  <a:lnTo>
                    <a:pt x="71373" y="248665"/>
                  </a:lnTo>
                  <a:lnTo>
                    <a:pt x="85894" y="247814"/>
                  </a:lnTo>
                  <a:lnTo>
                    <a:pt x="84200" y="218948"/>
                  </a:lnTo>
                  <a:close/>
                </a:path>
                <a:path w="4314825" h="306069">
                  <a:moveTo>
                    <a:pt x="85894" y="247814"/>
                  </a:moveTo>
                  <a:lnTo>
                    <a:pt x="71373" y="248665"/>
                  </a:lnTo>
                  <a:lnTo>
                    <a:pt x="73151" y="277621"/>
                  </a:lnTo>
                  <a:lnTo>
                    <a:pt x="87592" y="276775"/>
                  </a:lnTo>
                  <a:lnTo>
                    <a:pt x="85894" y="247814"/>
                  </a:lnTo>
                  <a:close/>
                </a:path>
                <a:path w="4314825" h="306069">
                  <a:moveTo>
                    <a:pt x="87592" y="276775"/>
                  </a:moveTo>
                  <a:lnTo>
                    <a:pt x="73151" y="277621"/>
                  </a:lnTo>
                  <a:lnTo>
                    <a:pt x="87642" y="277621"/>
                  </a:lnTo>
                  <a:lnTo>
                    <a:pt x="87592" y="276775"/>
                  </a:lnTo>
                  <a:close/>
                </a:path>
                <a:path w="4314825" h="306069">
                  <a:moveTo>
                    <a:pt x="4312793" y="0"/>
                  </a:moveTo>
                  <a:lnTo>
                    <a:pt x="85894" y="247814"/>
                  </a:lnTo>
                  <a:lnTo>
                    <a:pt x="87592" y="276775"/>
                  </a:lnTo>
                  <a:lnTo>
                    <a:pt x="4314570" y="28955"/>
                  </a:lnTo>
                  <a:lnTo>
                    <a:pt x="4312793" y="0"/>
                  </a:lnTo>
                  <a:close/>
                </a:path>
              </a:pathLst>
            </a:custGeom>
            <a:solidFill>
              <a:srgbClr val="4471C4"/>
            </a:solidFill>
          </p:spPr>
          <p:txBody>
            <a:bodyPr wrap="square" lIns="0" tIns="0" rIns="0" bIns="0" rtlCol="0"/>
            <a:lstStyle/>
            <a:p>
              <a:endParaRPr/>
            </a:p>
          </p:txBody>
        </p:sp>
        <p:sp>
          <p:nvSpPr>
            <p:cNvPr id="7" name="object 7"/>
            <p:cNvSpPr/>
            <p:nvPr/>
          </p:nvSpPr>
          <p:spPr>
            <a:xfrm>
              <a:off x="8068056" y="2058923"/>
              <a:ext cx="6445250" cy="615950"/>
            </a:xfrm>
            <a:custGeom>
              <a:avLst/>
              <a:gdLst/>
              <a:ahLst/>
              <a:cxnLst/>
              <a:rect l="l" t="t" r="r" b="b"/>
              <a:pathLst>
                <a:path w="6445250" h="615950">
                  <a:moveTo>
                    <a:pt x="0" y="615696"/>
                  </a:moveTo>
                  <a:lnTo>
                    <a:pt x="6444996" y="615696"/>
                  </a:lnTo>
                  <a:lnTo>
                    <a:pt x="6444996" y="0"/>
                  </a:lnTo>
                  <a:lnTo>
                    <a:pt x="0" y="0"/>
                  </a:lnTo>
                  <a:lnTo>
                    <a:pt x="0" y="615696"/>
                  </a:lnTo>
                  <a:close/>
                </a:path>
              </a:pathLst>
            </a:custGeom>
            <a:ln w="9144">
              <a:solidFill>
                <a:srgbClr val="4471C4"/>
              </a:solidFill>
            </a:ln>
          </p:spPr>
          <p:txBody>
            <a:bodyPr wrap="square" lIns="0" tIns="0" rIns="0" bIns="0" rtlCol="0"/>
            <a:lstStyle/>
            <a:p>
              <a:endParaRPr/>
            </a:p>
          </p:txBody>
        </p:sp>
      </p:grpSp>
      <p:sp>
        <p:nvSpPr>
          <p:cNvPr id="8" name="object 8"/>
          <p:cNvSpPr txBox="1"/>
          <p:nvPr/>
        </p:nvSpPr>
        <p:spPr>
          <a:xfrm>
            <a:off x="123184" y="1449568"/>
            <a:ext cx="8796954" cy="698091"/>
          </a:xfrm>
          <a:prstGeom prst="rect">
            <a:avLst/>
          </a:prstGeom>
          <a:ln w="9144">
            <a:solidFill>
              <a:srgbClr val="4471C4"/>
            </a:solidFill>
          </a:ln>
        </p:spPr>
        <p:txBody>
          <a:bodyPr vert="horz" wrap="square" lIns="0" tIns="20780" rIns="0" bIns="0" rtlCol="0">
            <a:spAutoFit/>
          </a:bodyPr>
          <a:lstStyle/>
          <a:p>
            <a:pPr marL="172477">
              <a:spcBef>
                <a:spcPts val="164"/>
              </a:spcBef>
              <a:tabLst>
                <a:tab pos="5267825" algn="l"/>
              </a:tabLst>
            </a:pPr>
            <a:r>
              <a:rPr sz="2200" spc="10" dirty="0">
                <a:latin typeface="Trebuchet MS"/>
                <a:cs typeface="Trebuchet MS"/>
              </a:rPr>
              <a:t>Suivent </a:t>
            </a:r>
            <a:r>
              <a:rPr sz="2200" spc="49" dirty="0">
                <a:latin typeface="Trebuchet MS"/>
                <a:cs typeface="Trebuchet MS"/>
              </a:rPr>
              <a:t>une</a:t>
            </a:r>
            <a:r>
              <a:rPr sz="2200" spc="-232" dirty="0">
                <a:latin typeface="Trebuchet MS"/>
                <a:cs typeface="Trebuchet MS"/>
              </a:rPr>
              <a:t> </a:t>
            </a:r>
            <a:r>
              <a:rPr sz="2200" spc="29" dirty="0">
                <a:latin typeface="Trebuchet MS"/>
                <a:cs typeface="Trebuchet MS"/>
              </a:rPr>
              <a:t>loi</a:t>
            </a:r>
            <a:r>
              <a:rPr sz="2200" spc="-124" dirty="0">
                <a:latin typeface="Trebuchet MS"/>
                <a:cs typeface="Trebuchet MS"/>
              </a:rPr>
              <a:t> </a:t>
            </a:r>
            <a:r>
              <a:rPr sz="2200" spc="46" dirty="0">
                <a:latin typeface="Trebuchet MS"/>
                <a:cs typeface="Trebuchet MS"/>
              </a:rPr>
              <a:t>normale	</a:t>
            </a:r>
            <a:r>
              <a:rPr sz="2200" spc="118" dirty="0">
                <a:latin typeface="Trebuchet MS"/>
                <a:cs typeface="Trebuchet MS"/>
              </a:rPr>
              <a:t>Ne</a:t>
            </a:r>
            <a:r>
              <a:rPr sz="2200" spc="-124" dirty="0">
                <a:latin typeface="Trebuchet MS"/>
                <a:cs typeface="Trebuchet MS"/>
              </a:rPr>
              <a:t> </a:t>
            </a:r>
            <a:r>
              <a:rPr sz="2200" spc="10" dirty="0">
                <a:latin typeface="Trebuchet MS"/>
                <a:cs typeface="Trebuchet MS"/>
              </a:rPr>
              <a:t>suivent</a:t>
            </a:r>
            <a:r>
              <a:rPr sz="2200" spc="-115" dirty="0">
                <a:latin typeface="Trebuchet MS"/>
                <a:cs typeface="Trebuchet MS"/>
              </a:rPr>
              <a:t> </a:t>
            </a:r>
            <a:r>
              <a:rPr sz="2200" spc="92" dirty="0">
                <a:latin typeface="Trebuchet MS"/>
                <a:cs typeface="Trebuchet MS"/>
              </a:rPr>
              <a:t>pas</a:t>
            </a:r>
            <a:r>
              <a:rPr sz="2200" spc="-118" dirty="0">
                <a:latin typeface="Trebuchet MS"/>
                <a:cs typeface="Trebuchet MS"/>
              </a:rPr>
              <a:t> </a:t>
            </a:r>
            <a:r>
              <a:rPr sz="2200" spc="49" dirty="0">
                <a:latin typeface="Trebuchet MS"/>
                <a:cs typeface="Trebuchet MS"/>
              </a:rPr>
              <a:t>une</a:t>
            </a:r>
            <a:r>
              <a:rPr sz="2200" spc="-121" dirty="0">
                <a:latin typeface="Trebuchet MS"/>
                <a:cs typeface="Trebuchet MS"/>
              </a:rPr>
              <a:t> </a:t>
            </a:r>
            <a:r>
              <a:rPr sz="2200" spc="29" dirty="0">
                <a:latin typeface="Trebuchet MS"/>
                <a:cs typeface="Trebuchet MS"/>
              </a:rPr>
              <a:t>loi</a:t>
            </a:r>
            <a:r>
              <a:rPr sz="2200" spc="-118" dirty="0">
                <a:latin typeface="Trebuchet MS"/>
                <a:cs typeface="Trebuchet MS"/>
              </a:rPr>
              <a:t> </a:t>
            </a:r>
            <a:r>
              <a:rPr sz="2200" spc="46" dirty="0">
                <a:latin typeface="Trebuchet MS"/>
                <a:cs typeface="Trebuchet MS"/>
              </a:rPr>
              <a:t>normale</a:t>
            </a:r>
            <a:endParaRPr sz="2200">
              <a:latin typeface="Trebuchet MS"/>
              <a:cs typeface="Trebuchet MS"/>
            </a:endParaRPr>
          </a:p>
        </p:txBody>
      </p:sp>
      <p:sp>
        <p:nvSpPr>
          <p:cNvPr id="9" name="object 9"/>
          <p:cNvSpPr/>
          <p:nvPr/>
        </p:nvSpPr>
        <p:spPr>
          <a:xfrm>
            <a:off x="4412731" y="1261800"/>
            <a:ext cx="2607777" cy="215039"/>
          </a:xfrm>
          <a:custGeom>
            <a:avLst/>
            <a:gdLst/>
            <a:ahLst/>
            <a:cxnLst/>
            <a:rect l="l" t="t" r="r" b="b"/>
            <a:pathLst>
              <a:path w="4194175" h="305435">
                <a:moveTo>
                  <a:pt x="4109592" y="218820"/>
                </a:moveTo>
                <a:lnTo>
                  <a:pt x="4107858" y="247668"/>
                </a:lnTo>
                <a:lnTo>
                  <a:pt x="4122292" y="248538"/>
                </a:lnTo>
                <a:lnTo>
                  <a:pt x="4120514" y="277494"/>
                </a:lnTo>
                <a:lnTo>
                  <a:pt x="4106065" y="277494"/>
                </a:lnTo>
                <a:lnTo>
                  <a:pt x="4104385" y="305434"/>
                </a:lnTo>
                <a:lnTo>
                  <a:pt x="4169858" y="277494"/>
                </a:lnTo>
                <a:lnTo>
                  <a:pt x="4120514" y="277494"/>
                </a:lnTo>
                <a:lnTo>
                  <a:pt x="4106117" y="276626"/>
                </a:lnTo>
                <a:lnTo>
                  <a:pt x="4171893" y="276626"/>
                </a:lnTo>
                <a:lnTo>
                  <a:pt x="4193666" y="267334"/>
                </a:lnTo>
                <a:lnTo>
                  <a:pt x="4109592" y="218820"/>
                </a:lnTo>
                <a:close/>
              </a:path>
              <a:path w="4194175" h="305435">
                <a:moveTo>
                  <a:pt x="4107858" y="247668"/>
                </a:moveTo>
                <a:lnTo>
                  <a:pt x="4106117" y="276626"/>
                </a:lnTo>
                <a:lnTo>
                  <a:pt x="4120514" y="277494"/>
                </a:lnTo>
                <a:lnTo>
                  <a:pt x="4122292" y="248538"/>
                </a:lnTo>
                <a:lnTo>
                  <a:pt x="4107858" y="247668"/>
                </a:lnTo>
                <a:close/>
              </a:path>
              <a:path w="4194175" h="305435">
                <a:moveTo>
                  <a:pt x="1777" y="0"/>
                </a:moveTo>
                <a:lnTo>
                  <a:pt x="0" y="28955"/>
                </a:lnTo>
                <a:lnTo>
                  <a:pt x="4106117" y="276626"/>
                </a:lnTo>
                <a:lnTo>
                  <a:pt x="4107858" y="247668"/>
                </a:lnTo>
                <a:lnTo>
                  <a:pt x="1777" y="0"/>
                </a:lnTo>
                <a:close/>
              </a:path>
            </a:pathLst>
          </a:custGeom>
          <a:solidFill>
            <a:srgbClr val="4471C4"/>
          </a:solidFill>
        </p:spPr>
        <p:txBody>
          <a:bodyPr wrap="square" lIns="0" tIns="0" rIns="0" bIns="0" rtlCol="0"/>
          <a:lstStyle/>
          <a:p>
            <a:endParaRPr/>
          </a:p>
        </p:txBody>
      </p:sp>
      <p:sp>
        <p:nvSpPr>
          <p:cNvPr id="10" name="object 10"/>
          <p:cNvSpPr txBox="1"/>
          <p:nvPr/>
        </p:nvSpPr>
        <p:spPr>
          <a:xfrm>
            <a:off x="123183" y="2268236"/>
            <a:ext cx="3216193" cy="359118"/>
          </a:xfrm>
          <a:prstGeom prst="rect">
            <a:avLst/>
          </a:prstGeom>
          <a:ln w="9144">
            <a:solidFill>
              <a:srgbClr val="4471C4"/>
            </a:solidFill>
          </a:ln>
        </p:spPr>
        <p:txBody>
          <a:bodyPr vert="horz" wrap="square" lIns="0" tIns="20365" rIns="0" bIns="0" rtlCol="0">
            <a:spAutoFit/>
          </a:bodyPr>
          <a:lstStyle/>
          <a:p>
            <a:pPr marL="375709">
              <a:spcBef>
                <a:spcPts val="160"/>
              </a:spcBef>
            </a:pPr>
            <a:r>
              <a:rPr sz="2200" spc="-13" dirty="0">
                <a:latin typeface="Trebuchet MS"/>
                <a:cs typeface="Trebuchet MS"/>
              </a:rPr>
              <a:t>Tests</a:t>
            </a:r>
            <a:r>
              <a:rPr sz="2200" spc="-111" dirty="0">
                <a:latin typeface="Trebuchet MS"/>
                <a:cs typeface="Trebuchet MS"/>
              </a:rPr>
              <a:t> </a:t>
            </a:r>
            <a:r>
              <a:rPr sz="2200" spc="43" dirty="0">
                <a:latin typeface="Trebuchet MS"/>
                <a:cs typeface="Trebuchet MS"/>
              </a:rPr>
              <a:t>paramétriques</a:t>
            </a:r>
            <a:endParaRPr sz="2200">
              <a:latin typeface="Trebuchet MS"/>
              <a:cs typeface="Trebuchet MS"/>
            </a:endParaRPr>
          </a:p>
        </p:txBody>
      </p:sp>
      <p:sp>
        <p:nvSpPr>
          <p:cNvPr id="11" name="object 11"/>
          <p:cNvSpPr/>
          <p:nvPr/>
        </p:nvSpPr>
        <p:spPr>
          <a:xfrm>
            <a:off x="1704669" y="1883580"/>
            <a:ext cx="54090" cy="384924"/>
          </a:xfrm>
          <a:custGeom>
            <a:avLst/>
            <a:gdLst/>
            <a:ahLst/>
            <a:cxnLst/>
            <a:rect l="l" t="t" r="r" b="b"/>
            <a:pathLst>
              <a:path w="86994" h="546735">
                <a:moveTo>
                  <a:pt x="28956" y="459867"/>
                </a:moveTo>
                <a:lnTo>
                  <a:pt x="0" y="459867"/>
                </a:lnTo>
                <a:lnTo>
                  <a:pt x="43434" y="546734"/>
                </a:lnTo>
                <a:lnTo>
                  <a:pt x="79629" y="474345"/>
                </a:lnTo>
                <a:lnTo>
                  <a:pt x="28956" y="474345"/>
                </a:lnTo>
                <a:lnTo>
                  <a:pt x="28956" y="459867"/>
                </a:lnTo>
                <a:close/>
              </a:path>
              <a:path w="86994" h="546735">
                <a:moveTo>
                  <a:pt x="57912" y="0"/>
                </a:moveTo>
                <a:lnTo>
                  <a:pt x="28956" y="0"/>
                </a:lnTo>
                <a:lnTo>
                  <a:pt x="28956" y="474345"/>
                </a:lnTo>
                <a:lnTo>
                  <a:pt x="57912" y="474345"/>
                </a:lnTo>
                <a:lnTo>
                  <a:pt x="57912" y="0"/>
                </a:lnTo>
                <a:close/>
              </a:path>
              <a:path w="86994" h="546735">
                <a:moveTo>
                  <a:pt x="86868" y="459867"/>
                </a:moveTo>
                <a:lnTo>
                  <a:pt x="57912" y="459867"/>
                </a:lnTo>
                <a:lnTo>
                  <a:pt x="57912" y="474345"/>
                </a:lnTo>
                <a:lnTo>
                  <a:pt x="79629" y="474345"/>
                </a:lnTo>
                <a:lnTo>
                  <a:pt x="86868" y="459867"/>
                </a:lnTo>
                <a:close/>
              </a:path>
            </a:pathLst>
          </a:custGeom>
          <a:solidFill>
            <a:srgbClr val="4471C4"/>
          </a:solidFill>
        </p:spPr>
        <p:txBody>
          <a:bodyPr wrap="square" lIns="0" tIns="0" rIns="0" bIns="0" rtlCol="0"/>
          <a:lstStyle/>
          <a:p>
            <a:endParaRPr/>
          </a:p>
        </p:txBody>
      </p:sp>
      <p:sp>
        <p:nvSpPr>
          <p:cNvPr id="12" name="object 12"/>
          <p:cNvSpPr txBox="1"/>
          <p:nvPr/>
        </p:nvSpPr>
        <p:spPr>
          <a:xfrm>
            <a:off x="5411543" y="2266090"/>
            <a:ext cx="3216982" cy="359118"/>
          </a:xfrm>
          <a:prstGeom prst="rect">
            <a:avLst/>
          </a:prstGeom>
          <a:ln w="9143">
            <a:solidFill>
              <a:srgbClr val="4471C4"/>
            </a:solidFill>
          </a:ln>
        </p:spPr>
        <p:txBody>
          <a:bodyPr vert="horz" wrap="square" lIns="0" tIns="20365" rIns="0" bIns="0" rtlCol="0">
            <a:spAutoFit/>
          </a:bodyPr>
          <a:lstStyle/>
          <a:p>
            <a:pPr marL="98499">
              <a:spcBef>
                <a:spcPts val="160"/>
              </a:spcBef>
            </a:pPr>
            <a:r>
              <a:rPr sz="2200" spc="-13" dirty="0">
                <a:latin typeface="Trebuchet MS"/>
                <a:cs typeface="Trebuchet MS"/>
              </a:rPr>
              <a:t>Tests </a:t>
            </a:r>
            <a:r>
              <a:rPr sz="2200" spc="62" dirty="0">
                <a:latin typeface="Trebuchet MS"/>
                <a:cs typeface="Trebuchet MS"/>
              </a:rPr>
              <a:t>non</a:t>
            </a:r>
            <a:r>
              <a:rPr sz="2200" spc="-236" dirty="0">
                <a:latin typeface="Trebuchet MS"/>
                <a:cs typeface="Trebuchet MS"/>
              </a:rPr>
              <a:t> </a:t>
            </a:r>
            <a:r>
              <a:rPr sz="2200" spc="43" dirty="0">
                <a:latin typeface="Trebuchet MS"/>
                <a:cs typeface="Trebuchet MS"/>
              </a:rPr>
              <a:t>paramétriques</a:t>
            </a:r>
            <a:endParaRPr sz="2200">
              <a:latin typeface="Trebuchet MS"/>
              <a:cs typeface="Trebuchet MS"/>
            </a:endParaRPr>
          </a:p>
        </p:txBody>
      </p:sp>
      <p:sp>
        <p:nvSpPr>
          <p:cNvPr id="13" name="object 13"/>
          <p:cNvSpPr/>
          <p:nvPr/>
        </p:nvSpPr>
        <p:spPr>
          <a:xfrm>
            <a:off x="6993975" y="1883580"/>
            <a:ext cx="54090" cy="383136"/>
          </a:xfrm>
          <a:custGeom>
            <a:avLst/>
            <a:gdLst/>
            <a:ahLst/>
            <a:cxnLst/>
            <a:rect l="l" t="t" r="r" b="b"/>
            <a:pathLst>
              <a:path w="86995" h="544194">
                <a:moveTo>
                  <a:pt x="28955" y="456819"/>
                </a:moveTo>
                <a:lnTo>
                  <a:pt x="0" y="456819"/>
                </a:lnTo>
                <a:lnTo>
                  <a:pt x="43433" y="543686"/>
                </a:lnTo>
                <a:lnTo>
                  <a:pt x="79628" y="471297"/>
                </a:lnTo>
                <a:lnTo>
                  <a:pt x="28955" y="471297"/>
                </a:lnTo>
                <a:lnTo>
                  <a:pt x="28955" y="456819"/>
                </a:lnTo>
                <a:close/>
              </a:path>
              <a:path w="86995" h="544194">
                <a:moveTo>
                  <a:pt x="57911" y="0"/>
                </a:moveTo>
                <a:lnTo>
                  <a:pt x="28955" y="0"/>
                </a:lnTo>
                <a:lnTo>
                  <a:pt x="28955" y="471297"/>
                </a:lnTo>
                <a:lnTo>
                  <a:pt x="57911" y="471297"/>
                </a:lnTo>
                <a:lnTo>
                  <a:pt x="57911" y="0"/>
                </a:lnTo>
                <a:close/>
              </a:path>
              <a:path w="86995" h="544194">
                <a:moveTo>
                  <a:pt x="86867" y="456819"/>
                </a:moveTo>
                <a:lnTo>
                  <a:pt x="57911" y="456819"/>
                </a:lnTo>
                <a:lnTo>
                  <a:pt x="57911" y="471297"/>
                </a:lnTo>
                <a:lnTo>
                  <a:pt x="79628" y="471297"/>
                </a:lnTo>
                <a:lnTo>
                  <a:pt x="86867" y="456819"/>
                </a:lnTo>
                <a:close/>
              </a:path>
            </a:pathLst>
          </a:custGeom>
          <a:solidFill>
            <a:srgbClr val="4471C4"/>
          </a:solidFill>
        </p:spPr>
        <p:txBody>
          <a:bodyPr wrap="square" lIns="0" tIns="0" rIns="0" bIns="0" rtlCol="0"/>
          <a:lstStyle/>
          <a:p>
            <a:endParaRPr/>
          </a:p>
        </p:txBody>
      </p:sp>
      <p:sp>
        <p:nvSpPr>
          <p:cNvPr id="14" name="object 14"/>
          <p:cNvSpPr/>
          <p:nvPr/>
        </p:nvSpPr>
        <p:spPr>
          <a:xfrm>
            <a:off x="1723384" y="2698225"/>
            <a:ext cx="244393" cy="620528"/>
          </a:xfrm>
          <a:custGeom>
            <a:avLst/>
            <a:gdLst/>
            <a:ahLst/>
            <a:cxnLst/>
            <a:rect l="l" t="t" r="r" b="b"/>
            <a:pathLst>
              <a:path w="393064" h="881379">
                <a:moveTo>
                  <a:pt x="339362" y="806689"/>
                </a:moveTo>
                <a:lnTo>
                  <a:pt x="312800" y="818006"/>
                </a:lnTo>
                <a:lnTo>
                  <a:pt x="386842" y="880871"/>
                </a:lnTo>
                <a:lnTo>
                  <a:pt x="390509" y="820038"/>
                </a:lnTo>
                <a:lnTo>
                  <a:pt x="345058" y="820038"/>
                </a:lnTo>
                <a:lnTo>
                  <a:pt x="339362" y="806689"/>
                </a:lnTo>
                <a:close/>
              </a:path>
              <a:path w="393064" h="881379">
                <a:moveTo>
                  <a:pt x="366056" y="795316"/>
                </a:moveTo>
                <a:lnTo>
                  <a:pt x="339362" y="806689"/>
                </a:lnTo>
                <a:lnTo>
                  <a:pt x="345058" y="820038"/>
                </a:lnTo>
                <a:lnTo>
                  <a:pt x="371729" y="808608"/>
                </a:lnTo>
                <a:lnTo>
                  <a:pt x="366056" y="795316"/>
                </a:lnTo>
                <a:close/>
              </a:path>
              <a:path w="393064" h="881379">
                <a:moveTo>
                  <a:pt x="392683" y="783970"/>
                </a:moveTo>
                <a:lnTo>
                  <a:pt x="366056" y="795316"/>
                </a:lnTo>
                <a:lnTo>
                  <a:pt x="371729" y="808608"/>
                </a:lnTo>
                <a:lnTo>
                  <a:pt x="345058" y="820038"/>
                </a:lnTo>
                <a:lnTo>
                  <a:pt x="390509" y="820038"/>
                </a:lnTo>
                <a:lnTo>
                  <a:pt x="392683" y="783970"/>
                </a:lnTo>
                <a:close/>
              </a:path>
              <a:path w="393064" h="881379">
                <a:moveTo>
                  <a:pt x="26669" y="0"/>
                </a:moveTo>
                <a:lnTo>
                  <a:pt x="0" y="11429"/>
                </a:lnTo>
                <a:lnTo>
                  <a:pt x="339362" y="806689"/>
                </a:lnTo>
                <a:lnTo>
                  <a:pt x="366056" y="795316"/>
                </a:lnTo>
                <a:lnTo>
                  <a:pt x="26669" y="0"/>
                </a:lnTo>
                <a:close/>
              </a:path>
            </a:pathLst>
          </a:custGeom>
          <a:solidFill>
            <a:srgbClr val="4471C4"/>
          </a:solidFill>
        </p:spPr>
        <p:txBody>
          <a:bodyPr wrap="square" lIns="0" tIns="0" rIns="0" bIns="0" rtlCol="0"/>
          <a:lstStyle/>
          <a:p>
            <a:endParaRPr/>
          </a:p>
        </p:txBody>
      </p:sp>
      <p:sp>
        <p:nvSpPr>
          <p:cNvPr id="15" name="object 15"/>
          <p:cNvSpPr txBox="1"/>
          <p:nvPr/>
        </p:nvSpPr>
        <p:spPr>
          <a:xfrm>
            <a:off x="123184" y="3317591"/>
            <a:ext cx="3680499" cy="1985290"/>
          </a:xfrm>
          <a:prstGeom prst="rect">
            <a:avLst/>
          </a:prstGeom>
          <a:ln w="9144">
            <a:solidFill>
              <a:srgbClr val="4471C4"/>
            </a:solidFill>
          </a:ln>
        </p:spPr>
        <p:txBody>
          <a:bodyPr vert="horz" wrap="square" lIns="0" tIns="129670" rIns="0" bIns="0" rtlCol="0">
            <a:spAutoFit/>
          </a:bodyPr>
          <a:lstStyle/>
          <a:p>
            <a:pPr marL="358669" indent="-299652">
              <a:spcBef>
                <a:spcPts val="1021"/>
              </a:spcBef>
              <a:buFont typeface="Wingdings"/>
              <a:buChar char=""/>
              <a:tabLst>
                <a:tab pos="358669" algn="l"/>
                <a:tab pos="359085" algn="l"/>
              </a:tabLst>
            </a:pPr>
            <a:r>
              <a:rPr sz="2200" spc="-46" dirty="0">
                <a:solidFill>
                  <a:srgbClr val="001F5F"/>
                </a:solidFill>
                <a:latin typeface="Trebuchet MS"/>
                <a:cs typeface="Trebuchet MS"/>
              </a:rPr>
              <a:t>Test </a:t>
            </a:r>
            <a:r>
              <a:rPr sz="2200" spc="-213" dirty="0">
                <a:solidFill>
                  <a:srgbClr val="001F5F"/>
                </a:solidFill>
                <a:latin typeface="Trebuchet MS"/>
                <a:cs typeface="Trebuchet MS"/>
              </a:rPr>
              <a:t>t </a:t>
            </a:r>
            <a:r>
              <a:rPr sz="2200" spc="105" dirty="0">
                <a:solidFill>
                  <a:srgbClr val="001F5F"/>
                </a:solidFill>
                <a:latin typeface="Trebuchet MS"/>
                <a:cs typeface="Trebuchet MS"/>
              </a:rPr>
              <a:t>de</a:t>
            </a:r>
            <a:r>
              <a:rPr sz="2200" spc="-92" dirty="0">
                <a:solidFill>
                  <a:srgbClr val="001F5F"/>
                </a:solidFill>
                <a:latin typeface="Trebuchet MS"/>
                <a:cs typeface="Trebuchet MS"/>
              </a:rPr>
              <a:t> </a:t>
            </a:r>
            <a:r>
              <a:rPr sz="2200" spc="-3" dirty="0">
                <a:solidFill>
                  <a:srgbClr val="001F5F"/>
                </a:solidFill>
                <a:latin typeface="Trebuchet MS"/>
                <a:cs typeface="Trebuchet MS"/>
              </a:rPr>
              <a:t>Student</a:t>
            </a:r>
            <a:endParaRPr sz="2200">
              <a:latin typeface="Trebuchet MS"/>
              <a:cs typeface="Trebuchet MS"/>
            </a:endParaRPr>
          </a:p>
          <a:p>
            <a:pPr marL="358669" indent="-299652">
              <a:spcBef>
                <a:spcPts val="1335"/>
              </a:spcBef>
              <a:buFont typeface="Wingdings"/>
              <a:buChar char=""/>
              <a:tabLst>
                <a:tab pos="358669" algn="l"/>
                <a:tab pos="359085" algn="l"/>
              </a:tabLst>
            </a:pPr>
            <a:r>
              <a:rPr sz="2200" spc="180" dirty="0">
                <a:solidFill>
                  <a:srgbClr val="001F5F"/>
                </a:solidFill>
                <a:latin typeface="Trebuchet MS"/>
                <a:cs typeface="Trebuchet MS"/>
              </a:rPr>
              <a:t>ANOVA</a:t>
            </a:r>
            <a:endParaRPr sz="2200">
              <a:latin typeface="Trebuchet MS"/>
              <a:cs typeface="Trebuchet MS"/>
            </a:endParaRPr>
          </a:p>
          <a:p>
            <a:pPr marL="358669" indent="-299652">
              <a:spcBef>
                <a:spcPts val="1335"/>
              </a:spcBef>
              <a:buFont typeface="Wingdings"/>
              <a:buChar char=""/>
              <a:tabLst>
                <a:tab pos="358669" algn="l"/>
                <a:tab pos="359085" algn="l"/>
              </a:tabLst>
            </a:pPr>
            <a:r>
              <a:rPr sz="2200" spc="52" dirty="0">
                <a:solidFill>
                  <a:srgbClr val="001F5F"/>
                </a:solidFill>
                <a:latin typeface="Trebuchet MS"/>
                <a:cs typeface="Trebuchet MS"/>
              </a:rPr>
              <a:t>Corrélation </a:t>
            </a:r>
            <a:r>
              <a:rPr sz="2200" spc="59" dirty="0">
                <a:solidFill>
                  <a:srgbClr val="001F5F"/>
                </a:solidFill>
                <a:latin typeface="Trebuchet MS"/>
                <a:cs typeface="Trebuchet MS"/>
              </a:rPr>
              <a:t>r </a:t>
            </a:r>
            <a:r>
              <a:rPr sz="2200" spc="105" dirty="0">
                <a:solidFill>
                  <a:srgbClr val="001F5F"/>
                </a:solidFill>
                <a:latin typeface="Trebuchet MS"/>
                <a:cs typeface="Trebuchet MS"/>
              </a:rPr>
              <a:t>de</a:t>
            </a:r>
            <a:r>
              <a:rPr sz="2200" spc="-471" dirty="0">
                <a:solidFill>
                  <a:srgbClr val="001F5F"/>
                </a:solidFill>
                <a:latin typeface="Trebuchet MS"/>
                <a:cs typeface="Trebuchet MS"/>
              </a:rPr>
              <a:t> </a:t>
            </a:r>
            <a:r>
              <a:rPr sz="2200" spc="46" dirty="0">
                <a:solidFill>
                  <a:srgbClr val="001F5F"/>
                </a:solidFill>
                <a:latin typeface="Trebuchet MS"/>
                <a:cs typeface="Trebuchet MS"/>
              </a:rPr>
              <a:t>Pearson</a:t>
            </a:r>
            <a:endParaRPr sz="2200">
              <a:latin typeface="Trebuchet MS"/>
              <a:cs typeface="Trebuchet MS"/>
            </a:endParaRPr>
          </a:p>
          <a:p>
            <a:pPr marL="358669" indent="-299652">
              <a:spcBef>
                <a:spcPts val="1335"/>
              </a:spcBef>
              <a:buFont typeface="Wingdings"/>
              <a:buChar char=""/>
              <a:tabLst>
                <a:tab pos="358669" algn="l"/>
                <a:tab pos="359085" algn="l"/>
              </a:tabLst>
            </a:pPr>
            <a:r>
              <a:rPr sz="2200" spc="-33" dirty="0">
                <a:latin typeface="Trebuchet MS"/>
                <a:cs typeface="Trebuchet MS"/>
              </a:rPr>
              <a:t>Etc.</a:t>
            </a:r>
            <a:endParaRPr sz="2200">
              <a:latin typeface="Trebuchet MS"/>
              <a:cs typeface="Trebuchet MS"/>
            </a:endParaRPr>
          </a:p>
        </p:txBody>
      </p:sp>
      <p:sp>
        <p:nvSpPr>
          <p:cNvPr id="16" name="object 16"/>
          <p:cNvSpPr/>
          <p:nvPr/>
        </p:nvSpPr>
        <p:spPr>
          <a:xfrm>
            <a:off x="7012374" y="2697152"/>
            <a:ext cx="182801" cy="621422"/>
          </a:xfrm>
          <a:custGeom>
            <a:avLst/>
            <a:gdLst/>
            <a:ahLst/>
            <a:cxnLst/>
            <a:rect l="l" t="t" r="r" b="b"/>
            <a:pathLst>
              <a:path w="294004" h="882650">
                <a:moveTo>
                  <a:pt x="238150" y="803339"/>
                </a:moveTo>
                <a:lnTo>
                  <a:pt x="210312" y="811656"/>
                </a:lnTo>
                <a:lnTo>
                  <a:pt x="276860" y="882395"/>
                </a:lnTo>
                <a:lnTo>
                  <a:pt x="288280" y="817244"/>
                </a:lnTo>
                <a:lnTo>
                  <a:pt x="242316" y="817244"/>
                </a:lnTo>
                <a:lnTo>
                  <a:pt x="238150" y="803339"/>
                </a:lnTo>
                <a:close/>
              </a:path>
              <a:path w="294004" h="882650">
                <a:moveTo>
                  <a:pt x="265832" y="795068"/>
                </a:moveTo>
                <a:lnTo>
                  <a:pt x="238150" y="803339"/>
                </a:lnTo>
                <a:lnTo>
                  <a:pt x="242316" y="817244"/>
                </a:lnTo>
                <a:lnTo>
                  <a:pt x="270001" y="808989"/>
                </a:lnTo>
                <a:lnTo>
                  <a:pt x="265832" y="795068"/>
                </a:lnTo>
                <a:close/>
              </a:path>
              <a:path w="294004" h="882650">
                <a:moveTo>
                  <a:pt x="293624" y="786764"/>
                </a:moveTo>
                <a:lnTo>
                  <a:pt x="265832" y="795068"/>
                </a:lnTo>
                <a:lnTo>
                  <a:pt x="270001" y="808989"/>
                </a:lnTo>
                <a:lnTo>
                  <a:pt x="242316" y="817244"/>
                </a:lnTo>
                <a:lnTo>
                  <a:pt x="288280" y="817244"/>
                </a:lnTo>
                <a:lnTo>
                  <a:pt x="293624" y="786764"/>
                </a:lnTo>
                <a:close/>
              </a:path>
              <a:path w="294004" h="882650">
                <a:moveTo>
                  <a:pt x="27686" y="0"/>
                </a:moveTo>
                <a:lnTo>
                  <a:pt x="0" y="8381"/>
                </a:lnTo>
                <a:lnTo>
                  <a:pt x="238150" y="803339"/>
                </a:lnTo>
                <a:lnTo>
                  <a:pt x="265832" y="795068"/>
                </a:lnTo>
                <a:lnTo>
                  <a:pt x="27686" y="0"/>
                </a:lnTo>
                <a:close/>
              </a:path>
            </a:pathLst>
          </a:custGeom>
          <a:solidFill>
            <a:srgbClr val="4471C4"/>
          </a:solidFill>
        </p:spPr>
        <p:txBody>
          <a:bodyPr wrap="square" lIns="0" tIns="0" rIns="0" bIns="0" rtlCol="0"/>
          <a:lstStyle/>
          <a:p>
            <a:endParaRPr/>
          </a:p>
        </p:txBody>
      </p:sp>
      <p:sp>
        <p:nvSpPr>
          <p:cNvPr id="17" name="object 17"/>
          <p:cNvSpPr txBox="1"/>
          <p:nvPr/>
        </p:nvSpPr>
        <p:spPr>
          <a:xfrm>
            <a:off x="5343317" y="3317590"/>
            <a:ext cx="3680499" cy="2390862"/>
          </a:xfrm>
          <a:prstGeom prst="rect">
            <a:avLst/>
          </a:prstGeom>
          <a:ln w="9143">
            <a:solidFill>
              <a:srgbClr val="4471C4"/>
            </a:solidFill>
          </a:ln>
        </p:spPr>
        <p:txBody>
          <a:bodyPr vert="horz" wrap="square" lIns="0" tIns="20780" rIns="0" bIns="0" rtlCol="0">
            <a:spAutoFit/>
          </a:bodyPr>
          <a:lstStyle/>
          <a:p>
            <a:pPr marL="359500" indent="-299652">
              <a:spcBef>
                <a:spcPts val="164"/>
              </a:spcBef>
              <a:buFont typeface="Wingdings"/>
              <a:buChar char=""/>
              <a:tabLst>
                <a:tab pos="359500" algn="l"/>
                <a:tab pos="359916" algn="l"/>
              </a:tabLst>
            </a:pPr>
            <a:r>
              <a:rPr sz="2200" spc="92" dirty="0">
                <a:solidFill>
                  <a:srgbClr val="001F5F"/>
                </a:solidFill>
                <a:latin typeface="Trebuchet MS"/>
                <a:cs typeface="Trebuchet MS"/>
              </a:rPr>
              <a:t>Chi-deux</a:t>
            </a:r>
            <a:endParaRPr sz="2200">
              <a:latin typeface="Trebuchet MS"/>
              <a:cs typeface="Trebuchet MS"/>
            </a:endParaRPr>
          </a:p>
          <a:p>
            <a:pPr marL="359500" indent="-299652">
              <a:buFont typeface="Wingdings"/>
              <a:buChar char=""/>
              <a:tabLst>
                <a:tab pos="359500" algn="l"/>
                <a:tab pos="359916" algn="l"/>
              </a:tabLst>
            </a:pPr>
            <a:r>
              <a:rPr sz="2200" spc="-62" dirty="0">
                <a:latin typeface="Trebuchet MS"/>
                <a:cs typeface="Trebuchet MS"/>
              </a:rPr>
              <a:t>test </a:t>
            </a:r>
            <a:r>
              <a:rPr sz="2200" spc="105" dirty="0">
                <a:latin typeface="Trebuchet MS"/>
                <a:cs typeface="Trebuchet MS"/>
              </a:rPr>
              <a:t>de</a:t>
            </a:r>
            <a:r>
              <a:rPr sz="2200" spc="-340" dirty="0">
                <a:latin typeface="Trebuchet MS"/>
                <a:cs typeface="Trebuchet MS"/>
              </a:rPr>
              <a:t> </a:t>
            </a:r>
            <a:r>
              <a:rPr sz="2200" spc="79" dirty="0">
                <a:latin typeface="Trebuchet MS"/>
                <a:cs typeface="Trebuchet MS"/>
              </a:rPr>
              <a:t>Wilcoxon</a:t>
            </a:r>
            <a:endParaRPr sz="2200">
              <a:latin typeface="Trebuchet MS"/>
              <a:cs typeface="Trebuchet MS"/>
            </a:endParaRPr>
          </a:p>
          <a:p>
            <a:pPr marL="359500" indent="-299652">
              <a:buFont typeface="Wingdings"/>
              <a:buChar char=""/>
              <a:tabLst>
                <a:tab pos="359500" algn="l"/>
                <a:tab pos="359916" algn="l"/>
              </a:tabLst>
            </a:pPr>
            <a:r>
              <a:rPr sz="2200" spc="-62" dirty="0">
                <a:latin typeface="Trebuchet MS"/>
                <a:cs typeface="Trebuchet MS"/>
              </a:rPr>
              <a:t>test </a:t>
            </a:r>
            <a:r>
              <a:rPr sz="2200" spc="105" dirty="0">
                <a:latin typeface="Trebuchet MS"/>
                <a:cs typeface="Trebuchet MS"/>
              </a:rPr>
              <a:t>de</a:t>
            </a:r>
            <a:r>
              <a:rPr sz="2200" spc="-177" dirty="0">
                <a:latin typeface="Trebuchet MS"/>
                <a:cs typeface="Trebuchet MS"/>
              </a:rPr>
              <a:t> </a:t>
            </a:r>
            <a:r>
              <a:rPr sz="2200" spc="69" dirty="0">
                <a:latin typeface="Trebuchet MS"/>
                <a:cs typeface="Trebuchet MS"/>
              </a:rPr>
              <a:t>Mann-Whitney</a:t>
            </a:r>
            <a:endParaRPr sz="2200">
              <a:latin typeface="Trebuchet MS"/>
              <a:cs typeface="Trebuchet MS"/>
            </a:endParaRPr>
          </a:p>
          <a:p>
            <a:pPr marL="359500" indent="-299652">
              <a:spcBef>
                <a:spcPts val="3"/>
              </a:spcBef>
              <a:buFont typeface="Wingdings"/>
              <a:buChar char=""/>
              <a:tabLst>
                <a:tab pos="359500" algn="l"/>
                <a:tab pos="359916" algn="l"/>
              </a:tabLst>
            </a:pPr>
            <a:r>
              <a:rPr sz="2200" spc="-62" dirty="0">
                <a:latin typeface="Trebuchet MS"/>
                <a:cs typeface="Trebuchet MS"/>
              </a:rPr>
              <a:t>test </a:t>
            </a:r>
            <a:r>
              <a:rPr sz="2200" spc="105" dirty="0">
                <a:latin typeface="Trebuchet MS"/>
                <a:cs typeface="Trebuchet MS"/>
              </a:rPr>
              <a:t>de</a:t>
            </a:r>
            <a:r>
              <a:rPr sz="2200" spc="-173" dirty="0">
                <a:latin typeface="Trebuchet MS"/>
                <a:cs typeface="Trebuchet MS"/>
              </a:rPr>
              <a:t> </a:t>
            </a:r>
            <a:r>
              <a:rPr sz="2200" spc="52" dirty="0">
                <a:latin typeface="Trebuchet MS"/>
                <a:cs typeface="Trebuchet MS"/>
              </a:rPr>
              <a:t>Kruskal-Wallis</a:t>
            </a:r>
            <a:endParaRPr sz="2200">
              <a:latin typeface="Trebuchet MS"/>
              <a:cs typeface="Trebuchet MS"/>
            </a:endParaRPr>
          </a:p>
          <a:p>
            <a:pPr marL="359500" indent="-299652">
              <a:buFont typeface="Wingdings"/>
              <a:buChar char=""/>
              <a:tabLst>
                <a:tab pos="359500" algn="l"/>
                <a:tab pos="359916" algn="l"/>
              </a:tabLst>
            </a:pPr>
            <a:r>
              <a:rPr sz="2200" spc="26" dirty="0">
                <a:latin typeface="Trebuchet MS"/>
                <a:cs typeface="Trebuchet MS"/>
              </a:rPr>
              <a:t>corrélation </a:t>
            </a:r>
            <a:r>
              <a:rPr sz="2200" spc="-88" dirty="0">
                <a:latin typeface="Trebuchet MS"/>
                <a:cs typeface="Trebuchet MS"/>
              </a:rPr>
              <a:t>ρ </a:t>
            </a:r>
            <a:r>
              <a:rPr sz="2200" spc="105" dirty="0">
                <a:latin typeface="Trebuchet MS"/>
                <a:cs typeface="Trebuchet MS"/>
              </a:rPr>
              <a:t>de</a:t>
            </a:r>
            <a:r>
              <a:rPr sz="2200" spc="-308" dirty="0">
                <a:latin typeface="Trebuchet MS"/>
                <a:cs typeface="Trebuchet MS"/>
              </a:rPr>
              <a:t> </a:t>
            </a:r>
            <a:r>
              <a:rPr sz="2200" spc="65" dirty="0">
                <a:latin typeface="Trebuchet MS"/>
                <a:cs typeface="Trebuchet MS"/>
              </a:rPr>
              <a:t>Spearman</a:t>
            </a:r>
            <a:endParaRPr sz="2200">
              <a:latin typeface="Trebuchet MS"/>
              <a:cs typeface="Trebuchet MS"/>
            </a:endParaRPr>
          </a:p>
          <a:p>
            <a:pPr marL="359500" indent="-299652">
              <a:buFont typeface="Wingdings"/>
              <a:buChar char=""/>
              <a:tabLst>
                <a:tab pos="359500" algn="l"/>
                <a:tab pos="359916" algn="l"/>
              </a:tabLst>
            </a:pPr>
            <a:r>
              <a:rPr sz="2200" spc="-33" dirty="0">
                <a:latin typeface="Trebuchet MS"/>
                <a:cs typeface="Trebuchet MS"/>
              </a:rPr>
              <a:t>Etc.</a:t>
            </a:r>
            <a:endParaRPr sz="2200">
              <a:latin typeface="Trebuchet MS"/>
              <a:cs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00166" y="285728"/>
            <a:ext cx="4707818" cy="347225"/>
          </a:xfrm>
          <a:prstGeom prst="rect">
            <a:avLst/>
          </a:prstGeom>
          <a:ln w="9143">
            <a:solidFill>
              <a:srgbClr val="DAE2F3"/>
            </a:solidFill>
          </a:ln>
        </p:spPr>
        <p:txBody>
          <a:bodyPr vert="horz" wrap="square" lIns="0" tIns="39067" rIns="0" bIns="0" rtlCol="0">
            <a:spAutoFit/>
          </a:bodyPr>
          <a:lstStyle/>
          <a:p>
            <a:pPr marL="123020">
              <a:spcBef>
                <a:spcPts val="308"/>
              </a:spcBef>
            </a:pPr>
            <a:r>
              <a:rPr sz="2000" spc="144" dirty="0">
                <a:solidFill>
                  <a:srgbClr val="FF0000"/>
                </a:solidFill>
                <a:latin typeface="Trebuchet MS"/>
                <a:cs typeface="Trebuchet MS"/>
              </a:rPr>
              <a:t>Choix</a:t>
            </a:r>
            <a:r>
              <a:rPr sz="2000" spc="-137" dirty="0">
                <a:solidFill>
                  <a:srgbClr val="FF0000"/>
                </a:solidFill>
                <a:latin typeface="Trebuchet MS"/>
                <a:cs typeface="Trebuchet MS"/>
              </a:rPr>
              <a:t> </a:t>
            </a:r>
            <a:r>
              <a:rPr sz="2000" spc="121" dirty="0">
                <a:solidFill>
                  <a:srgbClr val="FF0000"/>
                </a:solidFill>
                <a:latin typeface="Trebuchet MS"/>
                <a:cs typeface="Trebuchet MS"/>
              </a:rPr>
              <a:t>de</a:t>
            </a:r>
            <a:r>
              <a:rPr sz="2000" spc="-137" dirty="0">
                <a:solidFill>
                  <a:srgbClr val="FF0000"/>
                </a:solidFill>
                <a:latin typeface="Trebuchet MS"/>
                <a:cs typeface="Trebuchet MS"/>
              </a:rPr>
              <a:t> </a:t>
            </a:r>
            <a:r>
              <a:rPr sz="2000" spc="-72" dirty="0">
                <a:solidFill>
                  <a:srgbClr val="FF0000"/>
                </a:solidFill>
                <a:latin typeface="Trebuchet MS"/>
                <a:cs typeface="Trebuchet MS"/>
              </a:rPr>
              <a:t>test</a:t>
            </a:r>
            <a:r>
              <a:rPr sz="2000" spc="-134" dirty="0">
                <a:solidFill>
                  <a:srgbClr val="FF0000"/>
                </a:solidFill>
                <a:latin typeface="Trebuchet MS"/>
                <a:cs typeface="Trebuchet MS"/>
              </a:rPr>
              <a:t> </a:t>
            </a:r>
            <a:r>
              <a:rPr sz="2000" spc="-200" dirty="0">
                <a:solidFill>
                  <a:srgbClr val="FF0000"/>
                </a:solidFill>
                <a:latin typeface="Trebuchet MS"/>
                <a:cs typeface="Trebuchet MS"/>
              </a:rPr>
              <a:t>:</a:t>
            </a:r>
            <a:r>
              <a:rPr sz="2000" spc="-350" dirty="0">
                <a:solidFill>
                  <a:srgbClr val="FF0000"/>
                </a:solidFill>
                <a:latin typeface="Trebuchet MS"/>
                <a:cs typeface="Trebuchet MS"/>
              </a:rPr>
              <a:t> </a:t>
            </a:r>
            <a:r>
              <a:rPr sz="2000" spc="43" dirty="0">
                <a:solidFill>
                  <a:srgbClr val="FF0000"/>
                </a:solidFill>
                <a:latin typeface="Trebuchet MS"/>
                <a:cs typeface="Trebuchet MS"/>
              </a:rPr>
              <a:t>type</a:t>
            </a:r>
            <a:r>
              <a:rPr sz="2000" spc="-128" dirty="0">
                <a:solidFill>
                  <a:srgbClr val="FF0000"/>
                </a:solidFill>
                <a:latin typeface="Trebuchet MS"/>
                <a:cs typeface="Trebuchet MS"/>
              </a:rPr>
              <a:t> </a:t>
            </a:r>
            <a:r>
              <a:rPr sz="2000" spc="121" dirty="0">
                <a:solidFill>
                  <a:srgbClr val="FF0000"/>
                </a:solidFill>
                <a:latin typeface="Trebuchet MS"/>
                <a:cs typeface="Trebuchet MS"/>
              </a:rPr>
              <a:t>de</a:t>
            </a:r>
            <a:r>
              <a:rPr sz="2000" spc="-137" dirty="0">
                <a:solidFill>
                  <a:srgbClr val="FF0000"/>
                </a:solidFill>
                <a:latin typeface="Trebuchet MS"/>
                <a:cs typeface="Trebuchet MS"/>
              </a:rPr>
              <a:t> </a:t>
            </a:r>
            <a:r>
              <a:rPr sz="2000" spc="59" dirty="0">
                <a:solidFill>
                  <a:srgbClr val="FF0000"/>
                </a:solidFill>
                <a:latin typeface="Trebuchet MS"/>
                <a:cs typeface="Trebuchet MS"/>
              </a:rPr>
              <a:t>variable</a:t>
            </a:r>
            <a:endParaRPr sz="2000">
              <a:solidFill>
                <a:srgbClr val="FF0000"/>
              </a:solidFill>
              <a:latin typeface="Trebuchet MS"/>
              <a:cs typeface="Trebuchet MS"/>
            </a:endParaRPr>
          </a:p>
        </p:txBody>
      </p:sp>
      <p:graphicFrame>
        <p:nvGraphicFramePr>
          <p:cNvPr id="4" name="object 4"/>
          <p:cNvGraphicFramePr>
            <a:graphicFrameLocks noGrp="1"/>
          </p:cNvGraphicFramePr>
          <p:nvPr/>
        </p:nvGraphicFramePr>
        <p:xfrm>
          <a:off x="214282" y="1285860"/>
          <a:ext cx="8358247" cy="4682794"/>
        </p:xfrm>
        <a:graphic>
          <a:graphicData uri="http://schemas.openxmlformats.org/drawingml/2006/table">
            <a:tbl>
              <a:tblPr firstRow="1" bandRow="1">
                <a:tableStyleId>{2D5ABB26-0587-4C30-8999-92F81FD0307C}</a:tableStyleId>
              </a:tblPr>
              <a:tblGrid>
                <a:gridCol w="2039333"/>
                <a:gridCol w="1627441"/>
                <a:gridCol w="1920101"/>
                <a:gridCol w="1363103"/>
                <a:gridCol w="1408269"/>
              </a:tblGrid>
              <a:tr h="600586">
                <a:tc>
                  <a:txBody>
                    <a:bodyPr/>
                    <a:lstStyle/>
                    <a:p>
                      <a:pPr algn="ctr">
                        <a:lnSpc>
                          <a:spcPct val="100000"/>
                        </a:lnSpc>
                        <a:spcBef>
                          <a:spcPts val="930"/>
                        </a:spcBef>
                      </a:pPr>
                      <a:r>
                        <a:rPr sz="1800" b="1" spc="100" dirty="0">
                          <a:latin typeface="Times New Roman" pitchFamily="18" charset="0"/>
                          <a:cs typeface="Times New Roman" pitchFamily="18" charset="0"/>
                        </a:rPr>
                        <a:t>Variables</a:t>
                      </a:r>
                      <a:endParaRPr sz="1800">
                        <a:latin typeface="Times New Roman" pitchFamily="18" charset="0"/>
                        <a:cs typeface="Times New Roman" pitchFamily="18" charset="0"/>
                      </a:endParaRPr>
                    </a:p>
                  </a:txBody>
                  <a:tcPr marL="0" marR="0" marT="8315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a:latin typeface="Times New Roman" pitchFamily="18" charset="0"/>
                        <a:cs typeface="Times New Roman" pitchFamily="18" charset="0"/>
                      </a:endParaRPr>
                    </a:p>
                  </a:txBody>
                  <a:tcPr marL="0" marR="0" marT="0"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marL="148590" algn="ctr">
                        <a:lnSpc>
                          <a:spcPct val="100000"/>
                        </a:lnSpc>
                        <a:spcBef>
                          <a:spcPts val="930"/>
                        </a:spcBef>
                      </a:pPr>
                      <a:r>
                        <a:rPr sz="1800" b="1" spc="25" dirty="0">
                          <a:latin typeface="Times New Roman" pitchFamily="18" charset="0"/>
                          <a:cs typeface="Times New Roman" pitchFamily="18" charset="0"/>
                        </a:rPr>
                        <a:t>Une</a:t>
                      </a:r>
                      <a:r>
                        <a:rPr sz="1800" b="1" spc="-150" dirty="0">
                          <a:latin typeface="Times New Roman" pitchFamily="18" charset="0"/>
                          <a:cs typeface="Times New Roman" pitchFamily="18" charset="0"/>
                        </a:rPr>
                        <a:t> </a:t>
                      </a:r>
                      <a:r>
                        <a:rPr sz="1800" b="1" spc="35" dirty="0">
                          <a:latin typeface="Times New Roman" pitchFamily="18" charset="0"/>
                          <a:cs typeface="Times New Roman" pitchFamily="18" charset="0"/>
                        </a:rPr>
                        <a:t>quantitative</a:t>
                      </a:r>
                      <a:endParaRPr sz="1800">
                        <a:latin typeface="Times New Roman" pitchFamily="18" charset="0"/>
                        <a:cs typeface="Times New Roman" pitchFamily="18" charset="0"/>
                      </a:endParaRPr>
                    </a:p>
                  </a:txBody>
                  <a:tcPr marL="0" marR="0" marT="83154"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pPr marL="635" algn="ctr">
                        <a:lnSpc>
                          <a:spcPct val="100000"/>
                        </a:lnSpc>
                        <a:spcBef>
                          <a:spcPts val="930"/>
                        </a:spcBef>
                      </a:pPr>
                      <a:r>
                        <a:rPr sz="1800" b="1" spc="25" dirty="0">
                          <a:latin typeface="Times New Roman" pitchFamily="18" charset="0"/>
                          <a:cs typeface="Times New Roman" pitchFamily="18" charset="0"/>
                        </a:rPr>
                        <a:t>Une</a:t>
                      </a:r>
                      <a:r>
                        <a:rPr sz="1800" b="1" spc="-140" dirty="0">
                          <a:latin typeface="Times New Roman" pitchFamily="18" charset="0"/>
                          <a:cs typeface="Times New Roman" pitchFamily="18" charset="0"/>
                        </a:rPr>
                        <a:t> </a:t>
                      </a:r>
                      <a:r>
                        <a:rPr sz="1800" b="1" spc="60" dirty="0">
                          <a:latin typeface="Times New Roman" pitchFamily="18" charset="0"/>
                          <a:cs typeface="Times New Roman" pitchFamily="18" charset="0"/>
                        </a:rPr>
                        <a:t>qualitative</a:t>
                      </a:r>
                      <a:endParaRPr sz="1800">
                        <a:latin typeface="Times New Roman" pitchFamily="18" charset="0"/>
                        <a:cs typeface="Times New Roman" pitchFamily="18" charset="0"/>
                      </a:endParaRPr>
                    </a:p>
                  </a:txBody>
                  <a:tcPr marL="0" marR="0" marT="8315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1132342">
                <a:tc>
                  <a:txBody>
                    <a:bodyPr/>
                    <a:lstStyle/>
                    <a:p>
                      <a:pPr algn="ctr">
                        <a:lnSpc>
                          <a:spcPct val="100000"/>
                        </a:lnSpc>
                      </a:pPr>
                      <a:endParaRPr sz="1800">
                        <a:latin typeface="Times New Roman" pitchFamily="18" charset="0"/>
                        <a:cs typeface="Times New Roman" pitchFamily="18"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c>
                  <a:txBody>
                    <a:bodyPr/>
                    <a:lstStyle/>
                    <a:p>
                      <a:pPr marL="603885" marR="398780" indent="-198120" algn="ctr">
                        <a:lnSpc>
                          <a:spcPct val="100000"/>
                        </a:lnSpc>
                        <a:spcBef>
                          <a:spcPts val="290"/>
                        </a:spcBef>
                      </a:pPr>
                      <a:r>
                        <a:rPr sz="1800" b="1" spc="-5" dirty="0">
                          <a:latin typeface="Times New Roman" pitchFamily="18" charset="0"/>
                          <a:cs typeface="Times New Roman" pitchFamily="18" charset="0"/>
                        </a:rPr>
                        <a:t>Nombre</a:t>
                      </a:r>
                      <a:r>
                        <a:rPr sz="1800" b="1" spc="-65" dirty="0">
                          <a:latin typeface="Times New Roman" pitchFamily="18" charset="0"/>
                          <a:cs typeface="Times New Roman" pitchFamily="18" charset="0"/>
                        </a:rPr>
                        <a:t> </a:t>
                      </a:r>
                      <a:r>
                        <a:rPr sz="1800" b="1" spc="-5" dirty="0">
                          <a:latin typeface="Times New Roman" pitchFamily="18" charset="0"/>
                          <a:cs typeface="Times New Roman" pitchFamily="18" charset="0"/>
                        </a:rPr>
                        <a:t>de  modalité</a:t>
                      </a:r>
                      <a:endParaRPr sz="1800">
                        <a:latin typeface="Times New Roman" pitchFamily="18" charset="0"/>
                        <a:cs typeface="Times New Roman" pitchFamily="18" charset="0"/>
                      </a:endParaRPr>
                    </a:p>
                  </a:txBody>
                  <a:tcPr marL="0" marR="0" marT="25930" marB="0">
                    <a:lnL w="12700">
                      <a:solidFill>
                        <a:srgbClr val="000000"/>
                      </a:solidFill>
                      <a:prstDash val="solid"/>
                    </a:lnL>
                    <a:lnR w="76200">
                      <a:solidFill>
                        <a:srgbClr val="000000"/>
                      </a:solidFill>
                      <a:prstDash val="solid"/>
                    </a:lnR>
                    <a:lnT w="12700">
                      <a:solidFill>
                        <a:srgbClr val="000000"/>
                      </a:solidFill>
                      <a:prstDash val="solid"/>
                    </a:lnT>
                    <a:lnB w="76200">
                      <a:solidFill>
                        <a:srgbClr val="000000"/>
                      </a:solidFill>
                      <a:prstDash val="solid"/>
                    </a:lnB>
                  </a:tcPr>
                </a:tc>
                <a:tc>
                  <a:txBody>
                    <a:bodyPr/>
                    <a:lstStyle/>
                    <a:p>
                      <a:pPr algn="ctr">
                        <a:lnSpc>
                          <a:spcPct val="100000"/>
                        </a:lnSpc>
                      </a:pPr>
                      <a:endParaRPr sz="1800">
                        <a:latin typeface="Times New Roman" pitchFamily="18" charset="0"/>
                        <a:cs typeface="Times New Roman" pitchFamily="18" charset="0"/>
                      </a:endParaRPr>
                    </a:p>
                  </a:txBody>
                  <a:tcPr marL="0" marR="0" marT="0" marB="0">
                    <a:lnL w="762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c>
                  <a:txBody>
                    <a:bodyPr/>
                    <a:lstStyle/>
                    <a:p>
                      <a:pPr algn="ctr">
                        <a:lnSpc>
                          <a:spcPct val="100000"/>
                        </a:lnSpc>
                        <a:spcBef>
                          <a:spcPts val="10"/>
                        </a:spcBef>
                      </a:pPr>
                      <a:endParaRPr sz="1800">
                        <a:latin typeface="Times New Roman" pitchFamily="18" charset="0"/>
                        <a:cs typeface="Times New Roman" pitchFamily="18" charset="0"/>
                      </a:endParaRPr>
                    </a:p>
                    <a:p>
                      <a:pPr marL="92075" algn="ctr">
                        <a:lnSpc>
                          <a:spcPct val="100000"/>
                        </a:lnSpc>
                        <a:spcBef>
                          <a:spcPts val="5"/>
                        </a:spcBef>
                      </a:pPr>
                      <a:r>
                        <a:rPr sz="1800" spc="145" dirty="0">
                          <a:latin typeface="Times New Roman" pitchFamily="18" charset="0"/>
                          <a:cs typeface="Times New Roman" pitchFamily="18" charset="0"/>
                        </a:rPr>
                        <a:t>Deux</a:t>
                      </a:r>
                      <a:endParaRPr sz="1800">
                        <a:latin typeface="Times New Roman" pitchFamily="18" charset="0"/>
                        <a:cs typeface="Times New Roman" pitchFamily="18" charset="0"/>
                      </a:endParaRPr>
                    </a:p>
                  </a:txBody>
                  <a:tcPr marL="0" marR="0" marT="894" marB="0">
                    <a:lnL w="127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c>
                  <a:txBody>
                    <a:bodyPr/>
                    <a:lstStyle/>
                    <a:p>
                      <a:pPr marL="92075" marR="810260" algn="ctr">
                        <a:lnSpc>
                          <a:spcPct val="100000"/>
                        </a:lnSpc>
                        <a:spcBef>
                          <a:spcPts val="1955"/>
                        </a:spcBef>
                      </a:pPr>
                      <a:r>
                        <a:rPr sz="1800" spc="50" smtClean="0">
                          <a:latin typeface="Times New Roman" pitchFamily="18" charset="0"/>
                          <a:cs typeface="Times New Roman" pitchFamily="18" charset="0"/>
                        </a:rPr>
                        <a:t>Plus</a:t>
                      </a:r>
                      <a:r>
                        <a:rPr sz="1800" spc="130" smtClean="0">
                          <a:latin typeface="Times New Roman" pitchFamily="18" charset="0"/>
                          <a:cs typeface="Times New Roman" pitchFamily="18" charset="0"/>
                        </a:rPr>
                        <a:t>de  </a:t>
                      </a:r>
                      <a:r>
                        <a:rPr sz="1800" spc="110" dirty="0">
                          <a:latin typeface="Times New Roman" pitchFamily="18" charset="0"/>
                          <a:cs typeface="Times New Roman" pitchFamily="18" charset="0"/>
                        </a:rPr>
                        <a:t>deux</a:t>
                      </a:r>
                      <a:endParaRPr sz="1800">
                        <a:latin typeface="Times New Roman" pitchFamily="18" charset="0"/>
                        <a:cs typeface="Times New Roman" pitchFamily="18" charset="0"/>
                      </a:endParaRPr>
                    </a:p>
                  </a:txBody>
                  <a:tcPr marL="0" marR="0" marT="174803" marB="0">
                    <a:lnL w="12700">
                      <a:solidFill>
                        <a:srgbClr val="000000"/>
                      </a:solidFill>
                      <a:prstDash val="solid"/>
                    </a:lnL>
                    <a:lnR w="12700">
                      <a:solidFill>
                        <a:srgbClr val="000000"/>
                      </a:solidFill>
                      <a:prstDash val="solid"/>
                    </a:lnR>
                    <a:lnT w="12700">
                      <a:solidFill>
                        <a:srgbClr val="000000"/>
                      </a:solidFill>
                      <a:prstDash val="solid"/>
                    </a:lnT>
                    <a:lnB w="76200">
                      <a:solidFill>
                        <a:srgbClr val="000000"/>
                      </a:solidFill>
                      <a:prstDash val="solid"/>
                    </a:lnB>
                  </a:tcPr>
                </a:tc>
              </a:tr>
              <a:tr h="749807">
                <a:tc>
                  <a:txBody>
                    <a:bodyPr/>
                    <a:lstStyle/>
                    <a:p>
                      <a:pPr algn="ctr">
                        <a:lnSpc>
                          <a:spcPct val="100000"/>
                        </a:lnSpc>
                        <a:spcBef>
                          <a:spcPts val="2855"/>
                        </a:spcBef>
                      </a:pPr>
                      <a:r>
                        <a:rPr sz="1800" b="1" spc="25" dirty="0">
                          <a:latin typeface="Times New Roman" pitchFamily="18" charset="0"/>
                          <a:cs typeface="Times New Roman" pitchFamily="18" charset="0"/>
                        </a:rPr>
                        <a:t>Une</a:t>
                      </a:r>
                      <a:r>
                        <a:rPr sz="1800" b="1" spc="-150" dirty="0">
                          <a:latin typeface="Times New Roman" pitchFamily="18" charset="0"/>
                          <a:cs typeface="Times New Roman" pitchFamily="18" charset="0"/>
                        </a:rPr>
                        <a:t> </a:t>
                      </a:r>
                      <a:r>
                        <a:rPr sz="1800" b="1" spc="35" dirty="0">
                          <a:latin typeface="Times New Roman" pitchFamily="18" charset="0"/>
                          <a:cs typeface="Times New Roman" pitchFamily="18" charset="0"/>
                        </a:rPr>
                        <a:t>quantitative</a:t>
                      </a:r>
                      <a:endParaRPr sz="1800">
                        <a:latin typeface="Times New Roman" pitchFamily="18" charset="0"/>
                        <a:cs typeface="Times New Roman" pitchFamily="18" charset="0"/>
                      </a:endParaRPr>
                    </a:p>
                  </a:txBody>
                  <a:tcPr marL="0" marR="0" marT="255275" marB="0">
                    <a:lnL w="12700">
                      <a:solidFill>
                        <a:srgbClr val="000000"/>
                      </a:solidFill>
                      <a:prstDash val="solid"/>
                    </a:lnL>
                    <a:lnR w="12700">
                      <a:solidFill>
                        <a:srgbClr val="000000"/>
                      </a:solidFill>
                      <a:prstDash val="solid"/>
                    </a:lnR>
                    <a:lnT w="76200">
                      <a:solidFill>
                        <a:srgbClr val="000000"/>
                      </a:solidFill>
                      <a:prstDash val="solid"/>
                    </a:lnT>
                    <a:lnB w="12700">
                      <a:solidFill>
                        <a:srgbClr val="000000"/>
                      </a:solidFill>
                      <a:prstDash val="solid"/>
                    </a:lnB>
                  </a:tcPr>
                </a:tc>
                <a:tc>
                  <a:txBody>
                    <a:bodyPr/>
                    <a:lstStyle/>
                    <a:p>
                      <a:pPr algn="ctr">
                        <a:lnSpc>
                          <a:spcPct val="100000"/>
                        </a:lnSpc>
                      </a:pPr>
                      <a:endParaRPr sz="1800">
                        <a:latin typeface="Times New Roman" pitchFamily="18" charset="0"/>
                        <a:cs typeface="Times New Roman" pitchFamily="18" charset="0"/>
                      </a:endParaRPr>
                    </a:p>
                  </a:txBody>
                  <a:tcPr marL="0" marR="0" marT="0" marB="0">
                    <a:lnL w="12700">
                      <a:solidFill>
                        <a:srgbClr val="000000"/>
                      </a:solidFill>
                      <a:prstDash val="solid"/>
                    </a:lnL>
                    <a:lnR w="76200">
                      <a:solidFill>
                        <a:srgbClr val="000000"/>
                      </a:solidFill>
                      <a:prstDash val="solid"/>
                    </a:lnR>
                    <a:lnT w="76200">
                      <a:solidFill>
                        <a:srgbClr val="000000"/>
                      </a:solidFill>
                      <a:prstDash val="solid"/>
                    </a:lnT>
                    <a:lnB w="12700">
                      <a:solidFill>
                        <a:srgbClr val="000000"/>
                      </a:solidFill>
                      <a:prstDash val="solid"/>
                    </a:lnB>
                  </a:tcPr>
                </a:tc>
                <a:tc>
                  <a:txBody>
                    <a:bodyPr/>
                    <a:lstStyle/>
                    <a:p>
                      <a:pPr marL="535940" algn="ctr">
                        <a:lnSpc>
                          <a:spcPct val="100000"/>
                        </a:lnSpc>
                        <a:spcBef>
                          <a:spcPts val="2855"/>
                        </a:spcBef>
                      </a:pPr>
                      <a:r>
                        <a:rPr sz="1800" b="1" spc="55" dirty="0">
                          <a:solidFill>
                            <a:srgbClr val="001F5F"/>
                          </a:solidFill>
                          <a:latin typeface="Times New Roman" pitchFamily="18" charset="0"/>
                          <a:cs typeface="Times New Roman" pitchFamily="18" charset="0"/>
                        </a:rPr>
                        <a:t>r </a:t>
                      </a:r>
                      <a:r>
                        <a:rPr sz="1800" b="1" spc="60" dirty="0">
                          <a:solidFill>
                            <a:srgbClr val="001F5F"/>
                          </a:solidFill>
                          <a:latin typeface="Times New Roman" pitchFamily="18" charset="0"/>
                          <a:cs typeface="Times New Roman" pitchFamily="18" charset="0"/>
                        </a:rPr>
                        <a:t>de</a:t>
                      </a:r>
                      <a:r>
                        <a:rPr sz="1800" b="1" spc="-385" dirty="0">
                          <a:solidFill>
                            <a:srgbClr val="001F5F"/>
                          </a:solidFill>
                          <a:latin typeface="Times New Roman" pitchFamily="18" charset="0"/>
                          <a:cs typeface="Times New Roman" pitchFamily="18" charset="0"/>
                        </a:rPr>
                        <a:t> </a:t>
                      </a:r>
                      <a:r>
                        <a:rPr sz="1800" b="1" spc="90" dirty="0">
                          <a:solidFill>
                            <a:srgbClr val="001F5F"/>
                          </a:solidFill>
                          <a:latin typeface="Times New Roman" pitchFamily="18" charset="0"/>
                          <a:cs typeface="Times New Roman" pitchFamily="18" charset="0"/>
                        </a:rPr>
                        <a:t>Pearson</a:t>
                      </a:r>
                      <a:endParaRPr sz="1800">
                        <a:latin typeface="Times New Roman" pitchFamily="18" charset="0"/>
                        <a:cs typeface="Times New Roman" pitchFamily="18" charset="0"/>
                      </a:endParaRPr>
                    </a:p>
                  </a:txBody>
                  <a:tcPr marL="0" marR="0" marT="255275" marB="0">
                    <a:lnL w="76200">
                      <a:solidFill>
                        <a:srgbClr val="000000"/>
                      </a:solidFill>
                      <a:prstDash val="solid"/>
                    </a:lnL>
                    <a:lnR w="12700">
                      <a:solidFill>
                        <a:srgbClr val="000000"/>
                      </a:solidFill>
                      <a:prstDash val="solid"/>
                    </a:lnR>
                    <a:lnT w="76200">
                      <a:solidFill>
                        <a:srgbClr val="000000"/>
                      </a:solidFill>
                      <a:prstDash val="solid"/>
                    </a:lnT>
                    <a:lnB w="12700">
                      <a:solidFill>
                        <a:srgbClr val="000000"/>
                      </a:solidFill>
                      <a:prstDash val="solid"/>
                    </a:lnB>
                  </a:tcPr>
                </a:tc>
                <a:tc>
                  <a:txBody>
                    <a:bodyPr/>
                    <a:lstStyle/>
                    <a:p>
                      <a:pPr marL="255904" algn="ctr">
                        <a:lnSpc>
                          <a:spcPct val="100000"/>
                        </a:lnSpc>
                        <a:spcBef>
                          <a:spcPts val="2855"/>
                        </a:spcBef>
                      </a:pPr>
                      <a:r>
                        <a:rPr sz="1800" b="1" spc="-150" dirty="0">
                          <a:solidFill>
                            <a:srgbClr val="001F5F"/>
                          </a:solidFill>
                          <a:latin typeface="Times New Roman" pitchFamily="18" charset="0"/>
                          <a:cs typeface="Times New Roman" pitchFamily="18" charset="0"/>
                        </a:rPr>
                        <a:t>t </a:t>
                      </a:r>
                      <a:r>
                        <a:rPr sz="1800" b="1" spc="60" dirty="0">
                          <a:solidFill>
                            <a:srgbClr val="001F5F"/>
                          </a:solidFill>
                          <a:latin typeface="Times New Roman" pitchFamily="18" charset="0"/>
                          <a:cs typeface="Times New Roman" pitchFamily="18" charset="0"/>
                        </a:rPr>
                        <a:t>de</a:t>
                      </a:r>
                      <a:r>
                        <a:rPr sz="1800" b="1" spc="-190" dirty="0">
                          <a:solidFill>
                            <a:srgbClr val="001F5F"/>
                          </a:solidFill>
                          <a:latin typeface="Times New Roman" pitchFamily="18" charset="0"/>
                          <a:cs typeface="Times New Roman" pitchFamily="18" charset="0"/>
                        </a:rPr>
                        <a:t> </a:t>
                      </a:r>
                      <a:r>
                        <a:rPr sz="1800" b="1" spc="5" dirty="0">
                          <a:solidFill>
                            <a:srgbClr val="001F5F"/>
                          </a:solidFill>
                          <a:latin typeface="Times New Roman" pitchFamily="18" charset="0"/>
                          <a:cs typeface="Times New Roman" pitchFamily="18" charset="0"/>
                        </a:rPr>
                        <a:t>Student</a:t>
                      </a:r>
                      <a:endParaRPr sz="1800">
                        <a:latin typeface="Times New Roman" pitchFamily="18" charset="0"/>
                        <a:cs typeface="Times New Roman" pitchFamily="18" charset="0"/>
                      </a:endParaRPr>
                    </a:p>
                  </a:txBody>
                  <a:tcPr marL="0" marR="0" marT="255275" marB="0">
                    <a:lnL w="12700">
                      <a:solidFill>
                        <a:srgbClr val="000000"/>
                      </a:solidFill>
                      <a:prstDash val="solid"/>
                    </a:lnL>
                    <a:lnR w="12700">
                      <a:solidFill>
                        <a:srgbClr val="000000"/>
                      </a:solidFill>
                      <a:prstDash val="solid"/>
                    </a:lnR>
                    <a:lnT w="76200">
                      <a:solidFill>
                        <a:srgbClr val="000000"/>
                      </a:solidFill>
                      <a:prstDash val="solid"/>
                    </a:lnT>
                    <a:lnB w="12700">
                      <a:solidFill>
                        <a:srgbClr val="000000"/>
                      </a:solidFill>
                      <a:prstDash val="solid"/>
                    </a:lnB>
                  </a:tcPr>
                </a:tc>
                <a:tc>
                  <a:txBody>
                    <a:bodyPr/>
                    <a:lstStyle/>
                    <a:p>
                      <a:pPr marL="635" algn="ctr">
                        <a:lnSpc>
                          <a:spcPct val="100000"/>
                        </a:lnSpc>
                        <a:spcBef>
                          <a:spcPts val="2855"/>
                        </a:spcBef>
                      </a:pPr>
                      <a:r>
                        <a:rPr sz="1800" b="1" spc="195" dirty="0">
                          <a:solidFill>
                            <a:srgbClr val="001F5F"/>
                          </a:solidFill>
                          <a:latin typeface="Times New Roman" pitchFamily="18" charset="0"/>
                          <a:cs typeface="Times New Roman" pitchFamily="18" charset="0"/>
                        </a:rPr>
                        <a:t>ANOVA</a:t>
                      </a:r>
                      <a:r>
                        <a:rPr sz="1800" b="1" spc="-190" dirty="0">
                          <a:solidFill>
                            <a:srgbClr val="001F5F"/>
                          </a:solidFill>
                          <a:latin typeface="Times New Roman" pitchFamily="18" charset="0"/>
                          <a:cs typeface="Times New Roman" pitchFamily="18" charset="0"/>
                        </a:rPr>
                        <a:t> </a:t>
                      </a:r>
                      <a:r>
                        <a:rPr sz="1800" b="1" spc="409" dirty="0">
                          <a:solidFill>
                            <a:srgbClr val="001F5F"/>
                          </a:solidFill>
                          <a:latin typeface="Times New Roman" pitchFamily="18" charset="0"/>
                          <a:cs typeface="Times New Roman" pitchFamily="18" charset="0"/>
                        </a:rPr>
                        <a:t>I</a:t>
                      </a:r>
                      <a:endParaRPr sz="1800">
                        <a:latin typeface="Times New Roman" pitchFamily="18" charset="0"/>
                        <a:cs typeface="Times New Roman" pitchFamily="18" charset="0"/>
                      </a:endParaRPr>
                    </a:p>
                  </a:txBody>
                  <a:tcPr marL="0" marR="0" marT="255275" marB="0">
                    <a:lnL w="12700">
                      <a:solidFill>
                        <a:srgbClr val="000000"/>
                      </a:solidFill>
                      <a:prstDash val="solid"/>
                    </a:lnL>
                    <a:lnR w="12700">
                      <a:solidFill>
                        <a:srgbClr val="000000"/>
                      </a:solidFill>
                      <a:prstDash val="solid"/>
                    </a:lnR>
                    <a:lnT w="76200">
                      <a:solidFill>
                        <a:srgbClr val="000000"/>
                      </a:solidFill>
                      <a:prstDash val="solid"/>
                    </a:lnT>
                    <a:lnB w="12700">
                      <a:solidFill>
                        <a:srgbClr val="000000"/>
                      </a:solidFill>
                      <a:prstDash val="solid"/>
                    </a:lnB>
                  </a:tcPr>
                </a:tc>
              </a:tr>
              <a:tr h="697483">
                <a:tc rowSpan="2">
                  <a:txBody>
                    <a:bodyPr/>
                    <a:lstStyle/>
                    <a:p>
                      <a:pPr algn="ctr">
                        <a:lnSpc>
                          <a:spcPct val="100000"/>
                        </a:lnSpc>
                      </a:pPr>
                      <a:endParaRPr sz="1800">
                        <a:latin typeface="Times New Roman" pitchFamily="18" charset="0"/>
                        <a:cs typeface="Times New Roman" pitchFamily="18" charset="0"/>
                      </a:endParaRPr>
                    </a:p>
                    <a:p>
                      <a:pPr marL="354965" algn="ctr">
                        <a:lnSpc>
                          <a:spcPct val="100000"/>
                        </a:lnSpc>
                        <a:spcBef>
                          <a:spcPts val="2930"/>
                        </a:spcBef>
                      </a:pPr>
                      <a:r>
                        <a:rPr sz="1800" b="1" spc="25" dirty="0">
                          <a:latin typeface="Times New Roman" pitchFamily="18" charset="0"/>
                          <a:cs typeface="Times New Roman" pitchFamily="18" charset="0"/>
                        </a:rPr>
                        <a:t>Une</a:t>
                      </a:r>
                      <a:r>
                        <a:rPr sz="1800" b="1" spc="-150" dirty="0">
                          <a:latin typeface="Times New Roman" pitchFamily="18" charset="0"/>
                          <a:cs typeface="Times New Roman" pitchFamily="18" charset="0"/>
                        </a:rPr>
                        <a:t> </a:t>
                      </a:r>
                      <a:r>
                        <a:rPr sz="1800" b="1" spc="60" dirty="0">
                          <a:latin typeface="Times New Roman" pitchFamily="18" charset="0"/>
                          <a:cs typeface="Times New Roman" pitchFamily="18" charset="0"/>
                        </a:rPr>
                        <a:t>qualitative</a:t>
                      </a:r>
                      <a:endParaRPr sz="1800">
                        <a:latin typeface="Times New Roman" pitchFamily="18" charset="0"/>
                        <a:cs typeface="Times New Roman" pitchFamily="18"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180"/>
                        </a:spcBef>
                      </a:pPr>
                      <a:r>
                        <a:rPr sz="1800" spc="145" dirty="0">
                          <a:latin typeface="Times New Roman" pitchFamily="18" charset="0"/>
                          <a:cs typeface="Times New Roman" pitchFamily="18" charset="0"/>
                        </a:rPr>
                        <a:t>Deux</a:t>
                      </a:r>
                      <a:endParaRPr sz="1800">
                        <a:latin typeface="Times New Roman" pitchFamily="18" charset="0"/>
                        <a:cs typeface="Times New Roman" pitchFamily="18" charset="0"/>
                      </a:endParaRPr>
                    </a:p>
                  </a:txBody>
                  <a:tcPr marL="0" marR="0" marT="194921"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marL="604520" algn="ctr">
                        <a:lnSpc>
                          <a:spcPct val="100000"/>
                        </a:lnSpc>
                        <a:spcBef>
                          <a:spcPts val="2180"/>
                        </a:spcBef>
                      </a:pPr>
                      <a:r>
                        <a:rPr sz="1800" b="1" spc="-150" dirty="0">
                          <a:solidFill>
                            <a:srgbClr val="001F5F"/>
                          </a:solidFill>
                          <a:latin typeface="Times New Roman" pitchFamily="18" charset="0"/>
                          <a:cs typeface="Times New Roman" pitchFamily="18" charset="0"/>
                        </a:rPr>
                        <a:t>t </a:t>
                      </a:r>
                      <a:r>
                        <a:rPr sz="1800" b="1" spc="60" dirty="0">
                          <a:solidFill>
                            <a:srgbClr val="001F5F"/>
                          </a:solidFill>
                          <a:latin typeface="Times New Roman" pitchFamily="18" charset="0"/>
                          <a:cs typeface="Times New Roman" pitchFamily="18" charset="0"/>
                        </a:rPr>
                        <a:t>de</a:t>
                      </a:r>
                      <a:r>
                        <a:rPr sz="1800" b="1" spc="-175" dirty="0">
                          <a:solidFill>
                            <a:srgbClr val="001F5F"/>
                          </a:solidFill>
                          <a:latin typeface="Times New Roman" pitchFamily="18" charset="0"/>
                          <a:cs typeface="Times New Roman" pitchFamily="18" charset="0"/>
                        </a:rPr>
                        <a:t> </a:t>
                      </a:r>
                      <a:r>
                        <a:rPr sz="1800" b="1" spc="5" dirty="0">
                          <a:solidFill>
                            <a:srgbClr val="001F5F"/>
                          </a:solidFill>
                          <a:latin typeface="Times New Roman" pitchFamily="18" charset="0"/>
                          <a:cs typeface="Times New Roman" pitchFamily="18" charset="0"/>
                        </a:rPr>
                        <a:t>Student</a:t>
                      </a:r>
                      <a:endParaRPr sz="1800">
                        <a:latin typeface="Times New Roman" pitchFamily="18" charset="0"/>
                        <a:cs typeface="Times New Roman" pitchFamily="18" charset="0"/>
                      </a:endParaRPr>
                    </a:p>
                  </a:txBody>
                  <a:tcPr marL="0" marR="0" marT="194921"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340"/>
                        </a:spcBef>
                      </a:pPr>
                      <a:r>
                        <a:rPr sz="1800" b="1" spc="240" baseline="-16865" dirty="0">
                          <a:solidFill>
                            <a:srgbClr val="001F5F"/>
                          </a:solidFill>
                          <a:latin typeface="Times New Roman" pitchFamily="18" charset="0"/>
                          <a:cs typeface="Times New Roman" pitchFamily="18" charset="0"/>
                        </a:rPr>
                        <a:t>X</a:t>
                      </a:r>
                      <a:r>
                        <a:rPr sz="1800" b="1" spc="160" dirty="0">
                          <a:solidFill>
                            <a:srgbClr val="001F5F"/>
                          </a:solidFill>
                          <a:latin typeface="Times New Roman" pitchFamily="18" charset="0"/>
                          <a:cs typeface="Times New Roman" pitchFamily="18" charset="0"/>
                        </a:rPr>
                        <a:t>2</a:t>
                      </a:r>
                      <a:endParaRPr sz="1800">
                        <a:latin typeface="Times New Roman" pitchFamily="18" charset="0"/>
                        <a:cs typeface="Times New Roman" pitchFamily="18" charset="0"/>
                      </a:endParaRPr>
                    </a:p>
                  </a:txBody>
                  <a:tcPr marL="0" marR="0" marT="1198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340"/>
                        </a:spcBef>
                      </a:pPr>
                      <a:r>
                        <a:rPr sz="1800" b="1" spc="240" baseline="-16865" dirty="0">
                          <a:solidFill>
                            <a:srgbClr val="001F5F"/>
                          </a:solidFill>
                          <a:latin typeface="Times New Roman" pitchFamily="18" charset="0"/>
                          <a:cs typeface="Times New Roman" pitchFamily="18" charset="0"/>
                        </a:rPr>
                        <a:t>X</a:t>
                      </a:r>
                      <a:r>
                        <a:rPr sz="1800" b="1" spc="160" dirty="0">
                          <a:solidFill>
                            <a:srgbClr val="001F5F"/>
                          </a:solidFill>
                          <a:latin typeface="Times New Roman" pitchFamily="18" charset="0"/>
                          <a:cs typeface="Times New Roman" pitchFamily="18" charset="0"/>
                        </a:rPr>
                        <a:t>2</a:t>
                      </a:r>
                      <a:endParaRPr sz="1800">
                        <a:latin typeface="Times New Roman" pitchFamily="18" charset="0"/>
                        <a:cs typeface="Times New Roman" pitchFamily="18" charset="0"/>
                      </a:endParaRPr>
                    </a:p>
                  </a:txBody>
                  <a:tcPr marL="0" marR="0" marT="1198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04088">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780"/>
                        </a:spcBef>
                      </a:pPr>
                      <a:r>
                        <a:rPr sz="1800" spc="50" dirty="0">
                          <a:latin typeface="Times New Roman" pitchFamily="18" charset="0"/>
                          <a:cs typeface="Times New Roman" pitchFamily="18" charset="0"/>
                        </a:rPr>
                        <a:t>Plus </a:t>
                      </a:r>
                      <a:r>
                        <a:rPr sz="1800" spc="130" dirty="0">
                          <a:latin typeface="Times New Roman" pitchFamily="18" charset="0"/>
                          <a:cs typeface="Times New Roman" pitchFamily="18" charset="0"/>
                        </a:rPr>
                        <a:t>de</a:t>
                      </a:r>
                      <a:r>
                        <a:rPr sz="1800" spc="-380" dirty="0">
                          <a:latin typeface="Times New Roman" pitchFamily="18" charset="0"/>
                          <a:cs typeface="Times New Roman" pitchFamily="18" charset="0"/>
                        </a:rPr>
                        <a:t> </a:t>
                      </a:r>
                      <a:r>
                        <a:rPr sz="1800" spc="110" dirty="0">
                          <a:latin typeface="Times New Roman" pitchFamily="18" charset="0"/>
                          <a:cs typeface="Times New Roman" pitchFamily="18" charset="0"/>
                        </a:rPr>
                        <a:t>deux</a:t>
                      </a:r>
                      <a:endParaRPr sz="1800">
                        <a:latin typeface="Times New Roman" pitchFamily="18" charset="0"/>
                        <a:cs typeface="Times New Roman" pitchFamily="18" charset="0"/>
                      </a:endParaRPr>
                    </a:p>
                  </a:txBody>
                  <a:tcPr marL="0" marR="0" marT="248569"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marL="813435" algn="ctr">
                        <a:lnSpc>
                          <a:spcPct val="100000"/>
                        </a:lnSpc>
                        <a:spcBef>
                          <a:spcPts val="2780"/>
                        </a:spcBef>
                      </a:pPr>
                      <a:r>
                        <a:rPr sz="1800" b="1" spc="195" dirty="0">
                          <a:solidFill>
                            <a:srgbClr val="001F5F"/>
                          </a:solidFill>
                          <a:latin typeface="Times New Roman" pitchFamily="18" charset="0"/>
                          <a:cs typeface="Times New Roman" pitchFamily="18" charset="0"/>
                        </a:rPr>
                        <a:t>ANOVA</a:t>
                      </a:r>
                      <a:r>
                        <a:rPr sz="1800" b="1" spc="-180" dirty="0">
                          <a:solidFill>
                            <a:srgbClr val="001F5F"/>
                          </a:solidFill>
                          <a:latin typeface="Times New Roman" pitchFamily="18" charset="0"/>
                          <a:cs typeface="Times New Roman" pitchFamily="18" charset="0"/>
                        </a:rPr>
                        <a:t> </a:t>
                      </a:r>
                      <a:r>
                        <a:rPr sz="1800" b="1" spc="409" dirty="0">
                          <a:solidFill>
                            <a:srgbClr val="001F5F"/>
                          </a:solidFill>
                          <a:latin typeface="Times New Roman" pitchFamily="18" charset="0"/>
                          <a:cs typeface="Times New Roman" pitchFamily="18" charset="0"/>
                        </a:rPr>
                        <a:t>I</a:t>
                      </a:r>
                      <a:endParaRPr sz="1800">
                        <a:latin typeface="Times New Roman" pitchFamily="18" charset="0"/>
                        <a:cs typeface="Times New Roman" pitchFamily="18" charset="0"/>
                      </a:endParaRPr>
                    </a:p>
                  </a:txBody>
                  <a:tcPr marL="0" marR="0" marT="248569"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939"/>
                        </a:spcBef>
                      </a:pPr>
                      <a:r>
                        <a:rPr sz="1800" b="1" spc="240" baseline="-16865" dirty="0">
                          <a:solidFill>
                            <a:srgbClr val="001F5F"/>
                          </a:solidFill>
                          <a:latin typeface="Times New Roman" pitchFamily="18" charset="0"/>
                          <a:cs typeface="Times New Roman" pitchFamily="18" charset="0"/>
                        </a:rPr>
                        <a:t>X</a:t>
                      </a:r>
                      <a:r>
                        <a:rPr sz="1800" b="1" spc="160" dirty="0">
                          <a:solidFill>
                            <a:srgbClr val="001F5F"/>
                          </a:solidFill>
                          <a:latin typeface="Times New Roman" pitchFamily="18" charset="0"/>
                          <a:cs typeface="Times New Roman" pitchFamily="18" charset="0"/>
                        </a:rPr>
                        <a:t>2</a:t>
                      </a:r>
                      <a:endParaRPr sz="1800">
                        <a:latin typeface="Times New Roman" pitchFamily="18" charset="0"/>
                        <a:cs typeface="Times New Roman" pitchFamily="18" charset="0"/>
                      </a:endParaRPr>
                    </a:p>
                  </a:txBody>
                  <a:tcPr marL="0" marR="0" marT="17346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939"/>
                        </a:spcBef>
                      </a:pPr>
                      <a:r>
                        <a:rPr sz="1800" b="1" spc="240" baseline="-16865" dirty="0">
                          <a:solidFill>
                            <a:srgbClr val="001F5F"/>
                          </a:solidFill>
                          <a:latin typeface="Times New Roman" pitchFamily="18" charset="0"/>
                          <a:cs typeface="Times New Roman" pitchFamily="18" charset="0"/>
                        </a:rPr>
                        <a:t>X</a:t>
                      </a:r>
                      <a:r>
                        <a:rPr sz="1800" b="1" spc="160" dirty="0">
                          <a:solidFill>
                            <a:srgbClr val="001F5F"/>
                          </a:solidFill>
                          <a:latin typeface="Times New Roman" pitchFamily="18" charset="0"/>
                          <a:cs typeface="Times New Roman" pitchFamily="18" charset="0"/>
                        </a:rPr>
                        <a:t>2</a:t>
                      </a:r>
                      <a:endParaRPr sz="1800">
                        <a:latin typeface="Times New Roman" pitchFamily="18" charset="0"/>
                        <a:cs typeface="Times New Roman" pitchFamily="18" charset="0"/>
                      </a:endParaRPr>
                    </a:p>
                  </a:txBody>
                  <a:tcPr marL="0" marR="0" marT="17346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44380">
                <a:tc>
                  <a:txBody>
                    <a:bodyPr/>
                    <a:lstStyle/>
                    <a:p>
                      <a:pPr algn="ctr">
                        <a:lnSpc>
                          <a:spcPct val="100000"/>
                        </a:lnSpc>
                        <a:spcBef>
                          <a:spcPts val="2785"/>
                        </a:spcBef>
                      </a:pPr>
                      <a:r>
                        <a:rPr sz="1800" b="1" spc="95" dirty="0">
                          <a:latin typeface="Times New Roman" pitchFamily="18" charset="0"/>
                          <a:cs typeface="Times New Roman" pitchFamily="18" charset="0"/>
                        </a:rPr>
                        <a:t>Aucune</a:t>
                      </a:r>
                      <a:endParaRPr sz="1800">
                        <a:latin typeface="Times New Roman" pitchFamily="18" charset="0"/>
                        <a:cs typeface="Times New Roman" pitchFamily="18" charset="0"/>
                      </a:endParaRPr>
                    </a:p>
                  </a:txBody>
                  <a:tcPr marL="0" marR="0" marT="24901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endParaRPr sz="1800">
                        <a:latin typeface="Times New Roman" pitchFamily="18" charset="0"/>
                        <a:cs typeface="Times New Roman" pitchFamily="18" charset="0"/>
                      </a:endParaRPr>
                    </a:p>
                  </a:txBody>
                  <a:tcPr marL="0" marR="0" marT="0" marB="0">
                    <a:lnL w="12700">
                      <a:solidFill>
                        <a:srgbClr val="000000"/>
                      </a:solidFill>
                      <a:prstDash val="solid"/>
                    </a:lnL>
                    <a:lnR w="76200">
                      <a:solidFill>
                        <a:srgbClr val="000000"/>
                      </a:solidFill>
                      <a:prstDash val="solid"/>
                    </a:lnR>
                    <a:lnT w="12700">
                      <a:solidFill>
                        <a:srgbClr val="000000"/>
                      </a:solidFill>
                      <a:prstDash val="solid"/>
                    </a:lnT>
                    <a:lnB w="12700">
                      <a:solidFill>
                        <a:srgbClr val="000000"/>
                      </a:solidFill>
                      <a:prstDash val="solid"/>
                    </a:lnB>
                  </a:tcPr>
                </a:tc>
                <a:tc>
                  <a:txBody>
                    <a:bodyPr/>
                    <a:lstStyle/>
                    <a:p>
                      <a:pPr marL="560070" algn="ctr">
                        <a:lnSpc>
                          <a:spcPct val="100000"/>
                        </a:lnSpc>
                        <a:spcBef>
                          <a:spcPts val="2785"/>
                        </a:spcBef>
                      </a:pPr>
                      <a:r>
                        <a:rPr sz="1800" b="1" spc="-150" dirty="0">
                          <a:solidFill>
                            <a:srgbClr val="001F5F"/>
                          </a:solidFill>
                          <a:latin typeface="Times New Roman" pitchFamily="18" charset="0"/>
                          <a:cs typeface="Times New Roman" pitchFamily="18" charset="0"/>
                        </a:rPr>
                        <a:t>t </a:t>
                      </a:r>
                      <a:r>
                        <a:rPr sz="1800" b="1" spc="60" dirty="0">
                          <a:solidFill>
                            <a:srgbClr val="001F5F"/>
                          </a:solidFill>
                          <a:latin typeface="Times New Roman" pitchFamily="18" charset="0"/>
                          <a:cs typeface="Times New Roman" pitchFamily="18" charset="0"/>
                        </a:rPr>
                        <a:t>de</a:t>
                      </a:r>
                      <a:r>
                        <a:rPr sz="1800" b="1" spc="-175" dirty="0">
                          <a:solidFill>
                            <a:srgbClr val="001F5F"/>
                          </a:solidFill>
                          <a:latin typeface="Times New Roman" pitchFamily="18" charset="0"/>
                          <a:cs typeface="Times New Roman" pitchFamily="18" charset="0"/>
                        </a:rPr>
                        <a:t> </a:t>
                      </a:r>
                      <a:r>
                        <a:rPr sz="1800" b="1" spc="5" dirty="0">
                          <a:solidFill>
                            <a:srgbClr val="001F5F"/>
                          </a:solidFill>
                          <a:latin typeface="Times New Roman" pitchFamily="18" charset="0"/>
                          <a:cs typeface="Times New Roman" pitchFamily="18" charset="0"/>
                        </a:rPr>
                        <a:t>Student</a:t>
                      </a:r>
                      <a:endParaRPr sz="1800">
                        <a:latin typeface="Times New Roman" pitchFamily="18" charset="0"/>
                        <a:cs typeface="Times New Roman" pitchFamily="18" charset="0"/>
                      </a:endParaRPr>
                    </a:p>
                  </a:txBody>
                  <a:tcPr marL="0" marR="0" marT="249016" marB="0">
                    <a:lnL w="762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939"/>
                        </a:spcBef>
                      </a:pPr>
                      <a:r>
                        <a:rPr sz="1800" b="1" spc="240" baseline="-16865" dirty="0">
                          <a:solidFill>
                            <a:srgbClr val="001F5F"/>
                          </a:solidFill>
                          <a:latin typeface="Times New Roman" pitchFamily="18" charset="0"/>
                          <a:cs typeface="Times New Roman" pitchFamily="18" charset="0"/>
                        </a:rPr>
                        <a:t>X</a:t>
                      </a:r>
                      <a:r>
                        <a:rPr sz="1800" b="1" spc="160" dirty="0">
                          <a:solidFill>
                            <a:srgbClr val="001F5F"/>
                          </a:solidFill>
                          <a:latin typeface="Times New Roman" pitchFamily="18" charset="0"/>
                          <a:cs typeface="Times New Roman" pitchFamily="18" charset="0"/>
                        </a:rPr>
                        <a:t>2</a:t>
                      </a:r>
                      <a:endParaRPr sz="1800">
                        <a:latin typeface="Times New Roman" pitchFamily="18" charset="0"/>
                        <a:cs typeface="Times New Roman" pitchFamily="18" charset="0"/>
                      </a:endParaRPr>
                    </a:p>
                  </a:txBody>
                  <a:tcPr marL="0" marR="0" marT="17346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939"/>
                        </a:spcBef>
                      </a:pPr>
                      <a:r>
                        <a:rPr sz="1800" b="1" spc="240" baseline="-16865" dirty="0">
                          <a:solidFill>
                            <a:srgbClr val="001F5F"/>
                          </a:solidFill>
                          <a:latin typeface="Times New Roman" pitchFamily="18" charset="0"/>
                          <a:cs typeface="Times New Roman" pitchFamily="18" charset="0"/>
                        </a:rPr>
                        <a:t>X</a:t>
                      </a:r>
                      <a:r>
                        <a:rPr sz="1800" b="1" spc="160" dirty="0">
                          <a:solidFill>
                            <a:srgbClr val="001F5F"/>
                          </a:solidFill>
                          <a:latin typeface="Times New Roman" pitchFamily="18" charset="0"/>
                          <a:cs typeface="Times New Roman" pitchFamily="18" charset="0"/>
                        </a:rPr>
                        <a:t>2</a:t>
                      </a:r>
                      <a:endParaRPr sz="1800">
                        <a:latin typeface="Times New Roman" pitchFamily="18" charset="0"/>
                        <a:cs typeface="Times New Roman" pitchFamily="18" charset="0"/>
                      </a:endParaRPr>
                    </a:p>
                  </a:txBody>
                  <a:tcPr marL="0" marR="0" marT="17346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254" y="85657"/>
            <a:ext cx="4026755" cy="439280"/>
          </a:xfrm>
          <a:prstGeom prst="rect">
            <a:avLst/>
          </a:prstGeom>
        </p:spPr>
        <p:txBody>
          <a:bodyPr vert="horz" wrap="square" lIns="0" tIns="8312" rIns="0" bIns="0" rtlCol="0">
            <a:spAutoFit/>
          </a:bodyPr>
          <a:lstStyle/>
          <a:p>
            <a:pPr marL="8312">
              <a:spcBef>
                <a:spcPts val="65"/>
              </a:spcBef>
            </a:pPr>
            <a:r>
              <a:rPr sz="2800" spc="-20" dirty="0"/>
              <a:t>Statistique</a:t>
            </a:r>
            <a:r>
              <a:rPr sz="2800" spc="-164" dirty="0"/>
              <a:t> </a:t>
            </a:r>
            <a:r>
              <a:rPr sz="2800" spc="-10" dirty="0"/>
              <a:t>inférentielle</a:t>
            </a:r>
          </a:p>
        </p:txBody>
      </p:sp>
      <p:sp>
        <p:nvSpPr>
          <p:cNvPr id="3" name="object 3"/>
          <p:cNvSpPr txBox="1"/>
          <p:nvPr/>
        </p:nvSpPr>
        <p:spPr>
          <a:xfrm>
            <a:off x="4282045" y="106223"/>
            <a:ext cx="4707818" cy="391154"/>
          </a:xfrm>
          <a:prstGeom prst="rect">
            <a:avLst/>
          </a:prstGeom>
          <a:ln w="9143">
            <a:solidFill>
              <a:srgbClr val="DAE2F3"/>
            </a:solidFill>
          </a:ln>
        </p:spPr>
        <p:txBody>
          <a:bodyPr vert="horz" wrap="square" lIns="0" tIns="21611" rIns="0" bIns="0" rtlCol="0">
            <a:spAutoFit/>
          </a:bodyPr>
          <a:lstStyle/>
          <a:p>
            <a:pPr marL="566889">
              <a:spcBef>
                <a:spcPts val="170"/>
              </a:spcBef>
            </a:pPr>
            <a:r>
              <a:rPr sz="2400" spc="118" dirty="0">
                <a:solidFill>
                  <a:srgbClr val="FF0000"/>
                </a:solidFill>
                <a:latin typeface="Trebuchet MS"/>
                <a:cs typeface="Trebuchet MS"/>
              </a:rPr>
              <a:t>Chi-deux</a:t>
            </a:r>
            <a:r>
              <a:rPr sz="2400" spc="-173" dirty="0">
                <a:solidFill>
                  <a:srgbClr val="FF0000"/>
                </a:solidFill>
                <a:latin typeface="Trebuchet MS"/>
                <a:cs typeface="Trebuchet MS"/>
              </a:rPr>
              <a:t> </a:t>
            </a:r>
            <a:r>
              <a:rPr sz="2400" spc="79" dirty="0">
                <a:solidFill>
                  <a:srgbClr val="FF0000"/>
                </a:solidFill>
                <a:latin typeface="Trebuchet MS"/>
                <a:cs typeface="Trebuchet MS"/>
              </a:rPr>
              <a:t>d’indépendance</a:t>
            </a:r>
            <a:endParaRPr sz="2400">
              <a:solidFill>
                <a:srgbClr val="FF0000"/>
              </a:solidFill>
              <a:latin typeface="Trebuchet MS"/>
              <a:cs typeface="Trebuchet MS"/>
            </a:endParaRPr>
          </a:p>
        </p:txBody>
      </p:sp>
      <p:sp>
        <p:nvSpPr>
          <p:cNvPr id="4" name="object 4"/>
          <p:cNvSpPr txBox="1"/>
          <p:nvPr/>
        </p:nvSpPr>
        <p:spPr>
          <a:xfrm>
            <a:off x="206253" y="749892"/>
            <a:ext cx="7794771" cy="4560724"/>
          </a:xfrm>
          <a:prstGeom prst="rect">
            <a:avLst/>
          </a:prstGeom>
        </p:spPr>
        <p:txBody>
          <a:bodyPr vert="horz" wrap="square" lIns="0" tIns="178296" rIns="0" bIns="0" rtlCol="0">
            <a:spAutoFit/>
          </a:bodyPr>
          <a:lstStyle/>
          <a:p>
            <a:pPr marL="8312">
              <a:spcBef>
                <a:spcPts val="1404"/>
              </a:spcBef>
            </a:pPr>
            <a:r>
              <a:rPr sz="2200" spc="39" dirty="0">
                <a:latin typeface="Trebuchet MS"/>
                <a:cs typeface="Trebuchet MS"/>
              </a:rPr>
              <a:t>Procédure </a:t>
            </a:r>
            <a:r>
              <a:rPr sz="2200" spc="85" dirty="0">
                <a:latin typeface="Trebuchet MS"/>
                <a:cs typeface="Trebuchet MS"/>
              </a:rPr>
              <a:t>sous </a:t>
            </a:r>
            <a:r>
              <a:rPr sz="2200" spc="88" dirty="0">
                <a:latin typeface="Trebuchet MS"/>
                <a:cs typeface="Trebuchet MS"/>
              </a:rPr>
              <a:t>SPSS</a:t>
            </a:r>
            <a:r>
              <a:rPr sz="2200" spc="-455" dirty="0">
                <a:latin typeface="Trebuchet MS"/>
                <a:cs typeface="Trebuchet MS"/>
              </a:rPr>
              <a:t> </a:t>
            </a:r>
            <a:r>
              <a:rPr sz="2200" spc="-170" dirty="0">
                <a:latin typeface="Trebuchet MS"/>
                <a:cs typeface="Trebuchet MS"/>
              </a:rPr>
              <a:t>:</a:t>
            </a:r>
            <a:endParaRPr sz="2200">
              <a:latin typeface="Trebuchet MS"/>
              <a:cs typeface="Trebuchet MS"/>
            </a:endParaRPr>
          </a:p>
          <a:p>
            <a:pPr marL="345370" indent="-337473">
              <a:spcBef>
                <a:spcPts val="1338"/>
              </a:spcBef>
              <a:buAutoNum type="arabicParenR"/>
              <a:tabLst>
                <a:tab pos="345785" algn="l"/>
              </a:tabLst>
            </a:pPr>
            <a:r>
              <a:rPr sz="2200" spc="124" dirty="0">
                <a:latin typeface="Trebuchet MS"/>
                <a:cs typeface="Trebuchet MS"/>
              </a:rPr>
              <a:t>Menu</a:t>
            </a:r>
            <a:r>
              <a:rPr sz="2200" spc="-115" dirty="0">
                <a:latin typeface="Trebuchet MS"/>
                <a:cs typeface="Trebuchet MS"/>
              </a:rPr>
              <a:t> </a:t>
            </a:r>
            <a:r>
              <a:rPr sz="2200" b="1" spc="101" dirty="0">
                <a:latin typeface="Trebuchet MS"/>
                <a:cs typeface="Trebuchet MS"/>
              </a:rPr>
              <a:t>Analyse</a:t>
            </a:r>
            <a:endParaRPr sz="2200">
              <a:latin typeface="Trebuchet MS"/>
              <a:cs typeface="Trebuchet MS"/>
            </a:endParaRPr>
          </a:p>
          <a:p>
            <a:pPr marL="345370" indent="-337473">
              <a:spcBef>
                <a:spcPts val="1335"/>
              </a:spcBef>
              <a:buAutoNum type="arabicParenR"/>
              <a:tabLst>
                <a:tab pos="345785" algn="l"/>
              </a:tabLst>
            </a:pPr>
            <a:r>
              <a:rPr sz="2200" b="1" spc="43" dirty="0">
                <a:latin typeface="Trebuchet MS"/>
                <a:cs typeface="Trebuchet MS"/>
              </a:rPr>
              <a:t>Statistiques</a:t>
            </a:r>
            <a:r>
              <a:rPr sz="2200" b="1" spc="-88" dirty="0">
                <a:latin typeface="Trebuchet MS"/>
                <a:cs typeface="Trebuchet MS"/>
              </a:rPr>
              <a:t> </a:t>
            </a:r>
            <a:r>
              <a:rPr sz="2200" b="1" spc="72" dirty="0">
                <a:latin typeface="Trebuchet MS"/>
                <a:cs typeface="Trebuchet MS"/>
              </a:rPr>
              <a:t>descriptives</a:t>
            </a:r>
            <a:endParaRPr sz="2200">
              <a:latin typeface="Trebuchet MS"/>
              <a:cs typeface="Trebuchet MS"/>
            </a:endParaRPr>
          </a:p>
          <a:p>
            <a:pPr marL="345370" indent="-337473">
              <a:spcBef>
                <a:spcPts val="1335"/>
              </a:spcBef>
              <a:buAutoNum type="arabicParenR"/>
              <a:tabLst>
                <a:tab pos="345785" algn="l"/>
              </a:tabLst>
            </a:pPr>
            <a:r>
              <a:rPr sz="2200" b="1" spc="65" dirty="0">
                <a:latin typeface="Trebuchet MS"/>
                <a:cs typeface="Trebuchet MS"/>
              </a:rPr>
              <a:t>Tableaux</a:t>
            </a:r>
            <a:r>
              <a:rPr sz="2200" b="1" spc="-121" dirty="0">
                <a:latin typeface="Trebuchet MS"/>
                <a:cs typeface="Trebuchet MS"/>
              </a:rPr>
              <a:t> </a:t>
            </a:r>
            <a:r>
              <a:rPr sz="2200" b="1" spc="88" dirty="0">
                <a:latin typeface="Trebuchet MS"/>
                <a:cs typeface="Trebuchet MS"/>
              </a:rPr>
              <a:t>croisés</a:t>
            </a:r>
            <a:endParaRPr sz="2200">
              <a:latin typeface="Trebuchet MS"/>
              <a:cs typeface="Trebuchet MS"/>
            </a:endParaRPr>
          </a:p>
          <a:p>
            <a:pPr marL="345370" indent="-337473">
              <a:spcBef>
                <a:spcPts val="1335"/>
              </a:spcBef>
              <a:buAutoNum type="arabicParenR"/>
              <a:tabLst>
                <a:tab pos="345785" algn="l"/>
              </a:tabLst>
            </a:pPr>
            <a:r>
              <a:rPr sz="2200" spc="16" dirty="0">
                <a:latin typeface="Trebuchet MS"/>
                <a:cs typeface="Trebuchet MS"/>
              </a:rPr>
              <a:t>Entrer</a:t>
            </a:r>
            <a:r>
              <a:rPr sz="2200" spc="-111" dirty="0">
                <a:latin typeface="Trebuchet MS"/>
                <a:cs typeface="Trebuchet MS"/>
              </a:rPr>
              <a:t> </a:t>
            </a:r>
            <a:r>
              <a:rPr sz="2200" spc="52" dirty="0">
                <a:latin typeface="Trebuchet MS"/>
                <a:cs typeface="Trebuchet MS"/>
              </a:rPr>
              <a:t>variable</a:t>
            </a:r>
            <a:r>
              <a:rPr sz="2200" spc="-128" dirty="0">
                <a:latin typeface="Trebuchet MS"/>
                <a:cs typeface="Trebuchet MS"/>
              </a:rPr>
              <a:t> </a:t>
            </a:r>
            <a:r>
              <a:rPr sz="2200" spc="49" dirty="0">
                <a:latin typeface="Trebuchet MS"/>
                <a:cs typeface="Trebuchet MS"/>
              </a:rPr>
              <a:t>indépendante</a:t>
            </a:r>
            <a:r>
              <a:rPr sz="2200" spc="-101" dirty="0">
                <a:latin typeface="Trebuchet MS"/>
                <a:cs typeface="Trebuchet MS"/>
              </a:rPr>
              <a:t> </a:t>
            </a:r>
            <a:r>
              <a:rPr sz="2200" spc="56">
                <a:latin typeface="Trebuchet MS"/>
                <a:cs typeface="Trebuchet MS"/>
              </a:rPr>
              <a:t>en</a:t>
            </a:r>
            <a:r>
              <a:rPr sz="2200" spc="-115">
                <a:latin typeface="Trebuchet MS"/>
                <a:cs typeface="Trebuchet MS"/>
              </a:rPr>
              <a:t> </a:t>
            </a:r>
            <a:r>
              <a:rPr sz="2200" spc="79" smtClean="0">
                <a:latin typeface="Trebuchet MS"/>
                <a:cs typeface="Trebuchet MS"/>
              </a:rPr>
              <a:t>ligne</a:t>
            </a:r>
            <a:endParaRPr sz="2200">
              <a:latin typeface="Trebuchet MS"/>
              <a:cs typeface="Trebuchet MS"/>
            </a:endParaRPr>
          </a:p>
          <a:p>
            <a:pPr marL="345370" indent="-337473">
              <a:spcBef>
                <a:spcPts val="1338"/>
              </a:spcBef>
              <a:buAutoNum type="arabicParenR"/>
              <a:tabLst>
                <a:tab pos="345785" algn="l"/>
              </a:tabLst>
            </a:pPr>
            <a:r>
              <a:rPr sz="2200" spc="16" dirty="0">
                <a:latin typeface="Trebuchet MS"/>
                <a:cs typeface="Trebuchet MS"/>
              </a:rPr>
              <a:t>Entrer</a:t>
            </a:r>
            <a:r>
              <a:rPr sz="2200" spc="-111" dirty="0">
                <a:latin typeface="Trebuchet MS"/>
                <a:cs typeface="Trebuchet MS"/>
              </a:rPr>
              <a:t> </a:t>
            </a:r>
            <a:r>
              <a:rPr sz="2200" spc="52" dirty="0">
                <a:latin typeface="Trebuchet MS"/>
                <a:cs typeface="Trebuchet MS"/>
              </a:rPr>
              <a:t>variable</a:t>
            </a:r>
            <a:r>
              <a:rPr sz="2200" spc="-128" dirty="0">
                <a:latin typeface="Trebuchet MS"/>
                <a:cs typeface="Trebuchet MS"/>
              </a:rPr>
              <a:t> </a:t>
            </a:r>
            <a:r>
              <a:rPr sz="2200" spc="52" dirty="0">
                <a:latin typeface="Trebuchet MS"/>
                <a:cs typeface="Trebuchet MS"/>
              </a:rPr>
              <a:t>dépendante</a:t>
            </a:r>
            <a:r>
              <a:rPr sz="2200" spc="-95" dirty="0">
                <a:latin typeface="Trebuchet MS"/>
                <a:cs typeface="Trebuchet MS"/>
              </a:rPr>
              <a:t> </a:t>
            </a:r>
            <a:r>
              <a:rPr sz="2200" spc="56">
                <a:latin typeface="Trebuchet MS"/>
                <a:cs typeface="Trebuchet MS"/>
              </a:rPr>
              <a:t>en</a:t>
            </a:r>
            <a:r>
              <a:rPr sz="2200" spc="-115">
                <a:latin typeface="Trebuchet MS"/>
                <a:cs typeface="Trebuchet MS"/>
              </a:rPr>
              <a:t> </a:t>
            </a:r>
            <a:r>
              <a:rPr sz="2200" spc="52" smtClean="0">
                <a:latin typeface="Trebuchet MS"/>
                <a:cs typeface="Trebuchet MS"/>
              </a:rPr>
              <a:t>colonne</a:t>
            </a:r>
            <a:endParaRPr sz="2200">
              <a:latin typeface="Trebuchet MS"/>
              <a:cs typeface="Trebuchet MS"/>
            </a:endParaRPr>
          </a:p>
          <a:p>
            <a:pPr marL="345370" indent="-337473">
              <a:spcBef>
                <a:spcPts val="1335"/>
              </a:spcBef>
              <a:buAutoNum type="arabicParenR"/>
              <a:tabLst>
                <a:tab pos="345785" algn="l"/>
              </a:tabLst>
            </a:pPr>
            <a:r>
              <a:rPr sz="2200" spc="108" dirty="0">
                <a:latin typeface="Trebuchet MS"/>
                <a:cs typeface="Trebuchet MS"/>
              </a:rPr>
              <a:t>Cocher</a:t>
            </a:r>
            <a:r>
              <a:rPr sz="2200" spc="-88" dirty="0">
                <a:latin typeface="Trebuchet MS"/>
                <a:cs typeface="Trebuchet MS"/>
              </a:rPr>
              <a:t> </a:t>
            </a:r>
            <a:r>
              <a:rPr sz="2200" b="1" spc="46" dirty="0">
                <a:latin typeface="Trebuchet MS"/>
                <a:cs typeface="Trebuchet MS"/>
              </a:rPr>
              <a:t>afficher</a:t>
            </a:r>
            <a:r>
              <a:rPr sz="2200" b="1" spc="-105" dirty="0">
                <a:latin typeface="Trebuchet MS"/>
                <a:cs typeface="Trebuchet MS"/>
              </a:rPr>
              <a:t> </a:t>
            </a:r>
            <a:r>
              <a:rPr sz="2200" b="1" spc="98" dirty="0">
                <a:latin typeface="Trebuchet MS"/>
                <a:cs typeface="Trebuchet MS"/>
              </a:rPr>
              <a:t>les</a:t>
            </a:r>
            <a:r>
              <a:rPr sz="2200" b="1" spc="-115" dirty="0">
                <a:latin typeface="Trebuchet MS"/>
                <a:cs typeface="Trebuchet MS"/>
              </a:rPr>
              <a:t> </a:t>
            </a:r>
            <a:r>
              <a:rPr sz="2200" b="1" spc="147" dirty="0">
                <a:latin typeface="Trebuchet MS"/>
                <a:cs typeface="Trebuchet MS"/>
              </a:rPr>
              <a:t>diagrammes</a:t>
            </a:r>
            <a:r>
              <a:rPr sz="2200" b="1" spc="-95" dirty="0">
                <a:latin typeface="Trebuchet MS"/>
                <a:cs typeface="Trebuchet MS"/>
              </a:rPr>
              <a:t> </a:t>
            </a:r>
            <a:r>
              <a:rPr sz="2200" b="1" spc="33" dirty="0">
                <a:latin typeface="Trebuchet MS"/>
                <a:cs typeface="Trebuchet MS"/>
              </a:rPr>
              <a:t>en</a:t>
            </a:r>
            <a:r>
              <a:rPr sz="2200" b="1" spc="-108" dirty="0">
                <a:latin typeface="Trebuchet MS"/>
                <a:cs typeface="Trebuchet MS"/>
              </a:rPr>
              <a:t> </a:t>
            </a:r>
            <a:r>
              <a:rPr sz="2200" b="1" spc="59" dirty="0">
                <a:latin typeface="Trebuchet MS"/>
                <a:cs typeface="Trebuchet MS"/>
              </a:rPr>
              <a:t>bâtons</a:t>
            </a:r>
            <a:r>
              <a:rPr sz="2200" b="1" spc="-92" dirty="0">
                <a:latin typeface="Trebuchet MS"/>
                <a:cs typeface="Trebuchet MS"/>
              </a:rPr>
              <a:t> </a:t>
            </a:r>
            <a:r>
              <a:rPr sz="2200" b="1" spc="43" dirty="0">
                <a:latin typeface="Trebuchet MS"/>
                <a:cs typeface="Trebuchet MS"/>
              </a:rPr>
              <a:t>juxtaposés</a:t>
            </a:r>
            <a:endParaRPr sz="2200">
              <a:latin typeface="Trebuchet MS"/>
              <a:cs typeface="Trebuchet MS"/>
            </a:endParaRPr>
          </a:p>
          <a:p>
            <a:pPr marL="345370" indent="-337473">
              <a:spcBef>
                <a:spcPts val="1335"/>
              </a:spcBef>
              <a:buAutoNum type="arabicParenR"/>
              <a:tabLst>
                <a:tab pos="345785" algn="l"/>
              </a:tabLst>
            </a:pPr>
            <a:r>
              <a:rPr sz="2200" spc="49" dirty="0">
                <a:latin typeface="Trebuchet MS"/>
                <a:cs typeface="Trebuchet MS"/>
              </a:rPr>
              <a:t>cliquer </a:t>
            </a:r>
            <a:r>
              <a:rPr sz="2200" spc="69" dirty="0">
                <a:latin typeface="Trebuchet MS"/>
                <a:cs typeface="Trebuchet MS"/>
              </a:rPr>
              <a:t>sur</a:t>
            </a:r>
            <a:r>
              <a:rPr sz="2200" spc="-288" dirty="0">
                <a:latin typeface="Trebuchet MS"/>
                <a:cs typeface="Trebuchet MS"/>
              </a:rPr>
              <a:t> </a:t>
            </a:r>
            <a:r>
              <a:rPr sz="2200" b="1" spc="43" dirty="0">
                <a:latin typeface="Trebuchet MS"/>
                <a:cs typeface="Trebuchet MS"/>
              </a:rPr>
              <a:t>Statistiques</a:t>
            </a:r>
            <a:endParaRPr sz="2200">
              <a:latin typeface="Trebuchet MS"/>
              <a:cs typeface="Trebuchet MS"/>
            </a:endParaRPr>
          </a:p>
          <a:p>
            <a:pPr marL="345370" indent="-337473">
              <a:spcBef>
                <a:spcPts val="1335"/>
              </a:spcBef>
              <a:buAutoNum type="arabicParenR"/>
              <a:tabLst>
                <a:tab pos="345785" algn="l"/>
              </a:tabLst>
            </a:pPr>
            <a:r>
              <a:rPr sz="2200" spc="59" dirty="0">
                <a:latin typeface="Trebuchet MS"/>
                <a:cs typeface="Trebuchet MS"/>
              </a:rPr>
              <a:t>cocher</a:t>
            </a:r>
            <a:r>
              <a:rPr sz="2200" spc="-95" dirty="0">
                <a:latin typeface="Trebuchet MS"/>
                <a:cs typeface="Trebuchet MS"/>
              </a:rPr>
              <a:t> </a:t>
            </a:r>
            <a:r>
              <a:rPr sz="2200" b="1" spc="85" dirty="0">
                <a:latin typeface="Trebuchet MS"/>
                <a:cs typeface="Trebuchet MS"/>
              </a:rPr>
              <a:t>Chi-deux</a:t>
            </a:r>
            <a:r>
              <a:rPr sz="2200" b="1" spc="-101" dirty="0">
                <a:latin typeface="Trebuchet MS"/>
                <a:cs typeface="Trebuchet MS"/>
              </a:rPr>
              <a:t> </a:t>
            </a:r>
            <a:r>
              <a:rPr sz="2200" spc="79" dirty="0">
                <a:latin typeface="Trebuchet MS"/>
                <a:cs typeface="Trebuchet MS"/>
              </a:rPr>
              <a:t>puis</a:t>
            </a:r>
            <a:r>
              <a:rPr sz="2200" spc="-115" dirty="0">
                <a:latin typeface="Trebuchet MS"/>
                <a:cs typeface="Trebuchet MS"/>
              </a:rPr>
              <a:t> </a:t>
            </a:r>
            <a:r>
              <a:rPr sz="2200" b="1" spc="72" dirty="0">
                <a:latin typeface="Trebuchet MS"/>
                <a:cs typeface="Trebuchet MS"/>
              </a:rPr>
              <a:t>poursuivre</a:t>
            </a:r>
            <a:r>
              <a:rPr sz="2200" b="1" spc="-95" dirty="0">
                <a:latin typeface="Trebuchet MS"/>
                <a:cs typeface="Trebuchet MS"/>
              </a:rPr>
              <a:t> </a:t>
            </a:r>
            <a:r>
              <a:rPr sz="2200" spc="-79" dirty="0">
                <a:latin typeface="Trebuchet MS"/>
                <a:cs typeface="Trebuchet MS"/>
              </a:rPr>
              <a:t>et</a:t>
            </a:r>
            <a:r>
              <a:rPr sz="2200" spc="-111" dirty="0">
                <a:latin typeface="Trebuchet MS"/>
                <a:cs typeface="Trebuchet MS"/>
              </a:rPr>
              <a:t> </a:t>
            </a:r>
            <a:r>
              <a:rPr sz="2200" b="1" spc="350" dirty="0">
                <a:latin typeface="Trebuchet MS"/>
                <a:cs typeface="Trebuchet MS"/>
              </a:rPr>
              <a:t>OK</a:t>
            </a:r>
            <a:endParaRPr sz="2200">
              <a:latin typeface="Trebuchet MS"/>
              <a:cs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14282" y="1000108"/>
            <a:ext cx="3786214" cy="5354817"/>
          </a:xfrm>
        </p:spPr>
        <p:txBody>
          <a:bodyPr>
            <a:normAutofit fontScale="92500"/>
          </a:bodyPr>
          <a:lstStyle/>
          <a:p>
            <a:r>
              <a:rPr lang="fr-FR" dirty="0" smtClean="0"/>
              <a:t> Contrairement aux autres tests de statistiques </a:t>
            </a:r>
            <a:r>
              <a:rPr lang="fr-FR" dirty="0" err="1" smtClean="0"/>
              <a:t>inférentielles</a:t>
            </a:r>
            <a:r>
              <a:rPr lang="fr-FR" dirty="0" smtClean="0"/>
              <a:t>, </a:t>
            </a:r>
            <a:r>
              <a:rPr lang="fr-FR" dirty="0" smtClean="0">
                <a:solidFill>
                  <a:srgbClr val="FF0000"/>
                </a:solidFill>
              </a:rPr>
              <a:t>le test de Chi-2 </a:t>
            </a:r>
            <a:r>
              <a:rPr lang="fr-FR" dirty="0" smtClean="0"/>
              <a:t>se trouve dans le menu </a:t>
            </a:r>
            <a:r>
              <a:rPr lang="fr-FR" b="1" dirty="0" smtClean="0"/>
              <a:t>Statistiques Descriptives – Tableaux croisés</a:t>
            </a:r>
            <a:r>
              <a:rPr lang="fr-FR" dirty="0" smtClean="0"/>
              <a:t>. C’est le même chemin que pour faire un tableau croisé, pour la simple raison que la statistique du Chi-2 est calculée à partir du tableau croisé </a:t>
            </a:r>
            <a:endParaRPr lang="fr-FR" dirty="0"/>
          </a:p>
        </p:txBody>
      </p:sp>
      <p:pic>
        <p:nvPicPr>
          <p:cNvPr id="5" name="Espace réservé du contenu 4" descr="http://spss.espaceweb.usherbrooke.ca/wp-content/uploads/2021/04/Tableaucroise1-1.png"/>
          <p:cNvPicPr>
            <a:picLocks noGrp="1"/>
          </p:cNvPicPr>
          <p:nvPr>
            <p:ph sz="half" idx="2"/>
          </p:nvPr>
        </p:nvPicPr>
        <p:blipFill>
          <a:blip r:embed="rId2"/>
          <a:srcRect/>
          <a:stretch>
            <a:fillRect/>
          </a:stretch>
        </p:blipFill>
        <p:spPr bwMode="auto">
          <a:xfrm>
            <a:off x="4214810" y="928671"/>
            <a:ext cx="4471990" cy="528641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857232"/>
            <a:ext cx="3071802" cy="5497693"/>
          </a:xfrm>
        </p:spPr>
        <p:txBody>
          <a:bodyPr>
            <a:normAutofit/>
          </a:bodyPr>
          <a:lstStyle/>
          <a:p>
            <a:r>
              <a:rPr lang="fr-FR" dirty="0" smtClean="0"/>
              <a:t>  Dans la boite principale, vous insérez la variable en rangée dans la boite </a:t>
            </a:r>
            <a:r>
              <a:rPr lang="fr-FR" b="1" dirty="0" smtClean="0"/>
              <a:t>Ligne(s) </a:t>
            </a:r>
            <a:r>
              <a:rPr lang="fr-FR" dirty="0" smtClean="0"/>
              <a:t>et l’autre dans la boite </a:t>
            </a:r>
            <a:r>
              <a:rPr lang="fr-FR" b="1" dirty="0" smtClean="0"/>
              <a:t>Colonne(s)</a:t>
            </a:r>
            <a:r>
              <a:rPr lang="fr-FR" dirty="0" smtClean="0"/>
              <a:t>.</a:t>
            </a:r>
            <a:endParaRPr lang="fr-FR" dirty="0"/>
          </a:p>
        </p:txBody>
      </p:sp>
      <p:pic>
        <p:nvPicPr>
          <p:cNvPr id="6" name="Espace réservé du contenu 5" descr="http://spss.espaceweb.usherbrooke.ca/wp-content/uploads/2021/04/chi2-7.png"/>
          <p:cNvPicPr>
            <a:picLocks noGrp="1"/>
          </p:cNvPicPr>
          <p:nvPr>
            <p:ph sz="half" idx="2"/>
          </p:nvPr>
        </p:nvPicPr>
        <p:blipFill>
          <a:blip r:embed="rId2"/>
          <a:srcRect/>
          <a:stretch>
            <a:fillRect/>
          </a:stretch>
        </p:blipFill>
        <p:spPr bwMode="auto">
          <a:xfrm>
            <a:off x="3143240" y="714356"/>
            <a:ext cx="5543560" cy="564360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Les présents travaux pratiques ont pour objectif </a:t>
            </a:r>
            <a:r>
              <a:rPr lang="fr-FR" dirty="0" smtClean="0"/>
              <a:t>la </a:t>
            </a:r>
            <a:r>
              <a:rPr lang="fr-FR" dirty="0" smtClean="0"/>
              <a:t>maitrise d’utilisation des fonctions statistiques de base sous le logiciel SPSS. </a:t>
            </a:r>
            <a:r>
              <a:rPr lang="fr-FR" dirty="0" smtClean="0"/>
              <a:t>Spécifiquement: </a:t>
            </a:r>
            <a:r>
              <a:rPr lang="fr-FR" dirty="0" smtClean="0"/>
              <a:t> </a:t>
            </a:r>
          </a:p>
          <a:p>
            <a:pPr lvl="0"/>
            <a:r>
              <a:rPr lang="fr-FR" dirty="0" smtClean="0"/>
              <a:t>Se familiariser avec l’interface SPSS ;</a:t>
            </a:r>
          </a:p>
          <a:p>
            <a:pPr lvl="0"/>
            <a:r>
              <a:rPr lang="fr-FR" dirty="0" smtClean="0"/>
              <a:t>Effectuer des analyses descriptives et </a:t>
            </a:r>
            <a:r>
              <a:rPr lang="fr-FR" dirty="0" err="1" smtClean="0"/>
              <a:t>inférentielles</a:t>
            </a:r>
            <a:r>
              <a:rPr lang="fr-FR" dirty="0" smtClean="0"/>
              <a:t> de base avec SPSS ;</a:t>
            </a:r>
          </a:p>
          <a:p>
            <a:pPr lvl="0"/>
            <a:r>
              <a:rPr lang="fr-FR" dirty="0" smtClean="0"/>
              <a:t>Interpréter les résultats issus de ces analyses.</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571480"/>
            <a:ext cx="5643570" cy="6286520"/>
          </a:xfrm>
        </p:spPr>
        <p:txBody>
          <a:bodyPr>
            <a:normAutofit fontScale="62500" lnSpcReduction="20000"/>
          </a:bodyPr>
          <a:lstStyle/>
          <a:p>
            <a:pPr>
              <a:buNone/>
            </a:pPr>
            <a:r>
              <a:rPr lang="fr-FR" dirty="0" smtClean="0"/>
              <a:t>  </a:t>
            </a:r>
          </a:p>
          <a:p>
            <a:r>
              <a:rPr lang="fr-FR" sz="3000" dirty="0" smtClean="0"/>
              <a:t>Dans le bas de la boite principale, vous indiquez si vous désirez obtenir le graphique à barres (</a:t>
            </a:r>
            <a:r>
              <a:rPr lang="fr-FR" sz="3000" b="1" dirty="0" smtClean="0"/>
              <a:t>Afficher les diagrammes en bâtons juxtaposés</a:t>
            </a:r>
            <a:r>
              <a:rPr lang="fr-FR" sz="3000" dirty="0" smtClean="0"/>
              <a:t>) qui illustrera les fréquences observées. </a:t>
            </a:r>
          </a:p>
          <a:p>
            <a:r>
              <a:rPr lang="fr-FR" sz="3000" dirty="0" smtClean="0"/>
              <a:t>  Si vous cochez </a:t>
            </a:r>
            <a:r>
              <a:rPr lang="fr-FR" sz="3000" b="1" dirty="0" smtClean="0"/>
              <a:t>Supprimer les tableaux</a:t>
            </a:r>
            <a:r>
              <a:rPr lang="fr-FR" sz="3000" dirty="0" smtClean="0"/>
              <a:t>, vous obtiendrez seulement un tableau présentant le nombre de réponses valides et le graphique à barres.</a:t>
            </a:r>
          </a:p>
          <a:p>
            <a:pPr>
              <a:buNone/>
            </a:pPr>
            <a:endParaRPr lang="fr-FR" sz="3000" b="1" dirty="0" smtClean="0"/>
          </a:p>
          <a:p>
            <a:r>
              <a:rPr lang="fr-FR" sz="3000" b="1" dirty="0" smtClean="0"/>
              <a:t>Tableau croisé en strates : ajout d’une variable contrôle</a:t>
            </a:r>
            <a:endParaRPr lang="fr-FR" sz="3000" dirty="0" smtClean="0"/>
          </a:p>
          <a:p>
            <a:r>
              <a:rPr lang="fr-FR" sz="3000" dirty="0" smtClean="0"/>
              <a:t>Pour ce faire, vous devez ajouter la ou les variables contrôles, qui seront aussi placées en colonne, dans la boite </a:t>
            </a:r>
            <a:r>
              <a:rPr lang="fr-FR" sz="3000" b="1" dirty="0" smtClean="0"/>
              <a:t>Couche</a:t>
            </a:r>
            <a:r>
              <a:rPr lang="fr-FR" sz="3000" i="1" dirty="0" smtClean="0"/>
              <a:t>.</a:t>
            </a:r>
            <a:r>
              <a:rPr lang="fr-FR" sz="3000" dirty="0" smtClean="0"/>
              <a:t> Si vous insérez plus d’une variable contrôle, vous devez appuyer sur le bouton </a:t>
            </a:r>
            <a:r>
              <a:rPr lang="fr-FR" sz="3000" b="1" dirty="0" smtClean="0"/>
              <a:t>SUIVANT</a:t>
            </a:r>
            <a:r>
              <a:rPr lang="fr-FR" sz="3000" dirty="0" smtClean="0"/>
              <a:t> avant d’ajouter la deuxième variable.</a:t>
            </a:r>
            <a:endParaRPr lang="fr-FR" sz="3000" b="1" dirty="0" smtClean="0"/>
          </a:p>
          <a:p>
            <a:r>
              <a:rPr lang="fr-FR" sz="3000" b="1" dirty="0" smtClean="0"/>
              <a:t>Le bouton EXACT : </a:t>
            </a:r>
            <a:r>
              <a:rPr lang="fr-FR" sz="3000" dirty="0" smtClean="0"/>
              <a:t>Cette option vous permet de choisir si vous désirez que les calculs soient faits à partir des nombres arrondis ou des nombres exacts.</a:t>
            </a:r>
          </a:p>
          <a:p>
            <a:endParaRPr lang="fr-FR" sz="3000" dirty="0"/>
          </a:p>
        </p:txBody>
      </p:sp>
      <p:pic>
        <p:nvPicPr>
          <p:cNvPr id="5" name="Espace réservé du contenu 4" descr="http://spss.espaceweb.usherbrooke.ca/wp-content/uploads/2021/04/chi2-10.png"/>
          <p:cNvPicPr>
            <a:picLocks noGrp="1"/>
          </p:cNvPicPr>
          <p:nvPr>
            <p:ph sz="half" idx="2"/>
          </p:nvPr>
        </p:nvPicPr>
        <p:blipFill>
          <a:blip r:embed="rId3"/>
          <a:srcRect/>
          <a:stretch>
            <a:fillRect/>
          </a:stretch>
        </p:blipFill>
        <p:spPr bwMode="auto">
          <a:xfrm>
            <a:off x="5357817" y="1357298"/>
            <a:ext cx="3500463" cy="385372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42918"/>
            <a:ext cx="4572000" cy="6215082"/>
          </a:xfrm>
        </p:spPr>
        <p:txBody>
          <a:bodyPr>
            <a:normAutofit fontScale="92500" lnSpcReduction="10000"/>
          </a:bodyPr>
          <a:lstStyle/>
          <a:p>
            <a:r>
              <a:rPr lang="fr-FR" b="1" dirty="0" smtClean="0"/>
              <a:t>Le bouton STATISTIQUES</a:t>
            </a:r>
            <a:endParaRPr lang="fr-FR" dirty="0" smtClean="0"/>
          </a:p>
          <a:p>
            <a:r>
              <a:rPr lang="fr-FR" dirty="0" smtClean="0"/>
              <a:t>Ce bouton permet de choisir le type de test que vous désirez utiliser pour évaluer s’il y a une association significative entre les variables.</a:t>
            </a:r>
          </a:p>
          <a:p>
            <a:r>
              <a:rPr lang="fr-FR" dirty="0" smtClean="0"/>
              <a:t>Dans notre cas, nous choisissons le test de </a:t>
            </a:r>
            <a:r>
              <a:rPr lang="fr-FR" b="1" dirty="0" smtClean="0"/>
              <a:t>Khi-carré </a:t>
            </a:r>
            <a:r>
              <a:rPr lang="fr-FR" dirty="0" smtClean="0"/>
              <a:t>plutôt que le test de corrélations. Ce dernier est habituellement utilisé pour évaluer s’il existe une relation entre des variables continues, mais il est également possible de calculer un coefficient de corrélation entre deux variables catégorielles dans certains contextes</a:t>
            </a:r>
            <a:endParaRPr lang="fr-FR" dirty="0"/>
          </a:p>
        </p:txBody>
      </p:sp>
      <p:pic>
        <p:nvPicPr>
          <p:cNvPr id="5" name="Espace réservé du contenu 4" descr="http://spss.espaceweb.usherbrooke.ca/wp-content/uploads/2021/04/chi2-11-1.png"/>
          <p:cNvPicPr>
            <a:picLocks noGrp="1"/>
          </p:cNvPicPr>
          <p:nvPr>
            <p:ph sz="half" idx="2"/>
          </p:nvPr>
        </p:nvPicPr>
        <p:blipFill>
          <a:blip r:embed="rId2"/>
          <a:srcRect/>
          <a:stretch>
            <a:fillRect/>
          </a:stretch>
        </p:blipFill>
        <p:spPr bwMode="auto">
          <a:xfrm>
            <a:off x="4714876" y="714356"/>
            <a:ext cx="4429124" cy="614364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28"/>
            <a:ext cx="9144000" cy="6572272"/>
          </a:xfrm>
        </p:spPr>
        <p:txBody>
          <a:bodyPr>
            <a:normAutofit fontScale="85000" lnSpcReduction="20000"/>
          </a:bodyPr>
          <a:lstStyle/>
          <a:p>
            <a:r>
              <a:rPr lang="fr-FR" dirty="0" smtClean="0"/>
              <a:t>L’encadré </a:t>
            </a:r>
            <a:r>
              <a:rPr lang="fr-FR" b="1" dirty="0" smtClean="0"/>
              <a:t>Nominales</a:t>
            </a:r>
            <a:r>
              <a:rPr lang="fr-FR" dirty="0" smtClean="0"/>
              <a:t> vous offre différents tests pour apprécier la force de l’association évaluée par le Chi-2 pour des variables catégorielles nominales.</a:t>
            </a:r>
          </a:p>
          <a:p>
            <a:pPr lvl="0"/>
            <a:r>
              <a:rPr lang="fr-FR" b="1" dirty="0" smtClean="0"/>
              <a:t>Coefficient de contingence</a:t>
            </a:r>
            <a:r>
              <a:rPr lang="fr-FR" dirty="0" smtClean="0"/>
              <a:t> : cette mesure est basée sur le Chi-2. Sa valeur oscille entre 0 et 1, mais puisqu’elle atteint rarement son maximum, le V de Cramer lui est préféré.</a:t>
            </a:r>
          </a:p>
          <a:p>
            <a:pPr lvl="0"/>
            <a:r>
              <a:rPr lang="fr-FR" b="1" dirty="0" smtClean="0"/>
              <a:t>Phi et V de Cramer</a:t>
            </a:r>
            <a:r>
              <a:rPr lang="fr-FR" dirty="0" smtClean="0"/>
              <a:t> : ces deux mesures sont aussi basées sur le Chi-2, mais elles ajustent la statistique en fonction de la taille de l’échantillon et des degrés de liberté. </a:t>
            </a:r>
            <a:r>
              <a:rPr lang="fr-FR" dirty="0" smtClean="0">
                <a:solidFill>
                  <a:srgbClr val="FF0000"/>
                </a:solidFill>
              </a:rPr>
              <a:t>Le V de Cramer est  le plus utilisé.</a:t>
            </a:r>
          </a:p>
          <a:p>
            <a:pPr lvl="0"/>
            <a:r>
              <a:rPr lang="fr-FR" b="1" dirty="0" smtClean="0"/>
              <a:t>Lambda</a:t>
            </a:r>
            <a:r>
              <a:rPr lang="fr-FR" dirty="0" smtClean="0"/>
              <a:t> : ce test reflète la proportion de la réduction de l’erreur associée au modèle lorsque la valeur de la variable indépendante est utilisée pour prédire la variable dépendante. Lorsque la valeur est 1, la variable indépendante prédit parfaitement la variable dépendante. Lorsque la valeur est 0, la variable indépendante ne permet pas de prédire la variable dépendante.</a:t>
            </a:r>
          </a:p>
          <a:p>
            <a:pPr lvl="0"/>
            <a:r>
              <a:rPr lang="fr-FR" b="1" dirty="0" smtClean="0"/>
              <a:t>Le coefficient d’incertitude </a:t>
            </a:r>
            <a:r>
              <a:rPr lang="fr-FR" dirty="0" smtClean="0"/>
              <a:t>: cette mesure d’association indique la proportion de la réduction de l’erreur associée au modèle lorsqu’une variable est utilisée pour en prédire une autre.</a:t>
            </a:r>
          </a:p>
          <a:p>
            <a:r>
              <a:rPr lang="fr-FR" dirty="0" smtClean="0"/>
              <a:t>Dans notre cas, nous choisissons le Phi et le V de Cramer.</a:t>
            </a:r>
          </a:p>
          <a:p>
            <a:r>
              <a:rPr lang="fr-FR" dirty="0" smtClean="0"/>
              <a:t>L’ encadré </a:t>
            </a:r>
            <a:r>
              <a:rPr lang="fr-FR" b="1" dirty="0" smtClean="0"/>
              <a:t>Ordinales</a:t>
            </a:r>
            <a:r>
              <a:rPr lang="fr-FR" dirty="0" smtClean="0"/>
              <a:t> offre des tests similaires à ceux proposés dans l’encadré </a:t>
            </a:r>
            <a:r>
              <a:rPr lang="fr-FR" b="1" dirty="0" smtClean="0"/>
              <a:t>Nominales</a:t>
            </a:r>
            <a:r>
              <a:rPr lang="fr-FR" dirty="0" smtClean="0"/>
              <a:t>, mais ces tests sont utilisés lorsque le Chi-2 évalue l’association entre différentes variables catégorielles ordinales.</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254" y="85657"/>
            <a:ext cx="4026755" cy="439280"/>
          </a:xfrm>
          <a:prstGeom prst="rect">
            <a:avLst/>
          </a:prstGeom>
        </p:spPr>
        <p:txBody>
          <a:bodyPr vert="horz" wrap="square" lIns="0" tIns="8312" rIns="0" bIns="0" rtlCol="0">
            <a:spAutoFit/>
          </a:bodyPr>
          <a:lstStyle/>
          <a:p>
            <a:pPr marL="8312">
              <a:spcBef>
                <a:spcPts val="65"/>
              </a:spcBef>
            </a:pPr>
            <a:r>
              <a:rPr sz="2800" spc="-20" dirty="0"/>
              <a:t>Statistique</a:t>
            </a:r>
            <a:r>
              <a:rPr sz="2800" spc="-164" dirty="0"/>
              <a:t> </a:t>
            </a:r>
            <a:r>
              <a:rPr sz="2800" spc="-10" dirty="0"/>
              <a:t>inférentielle</a:t>
            </a:r>
          </a:p>
        </p:txBody>
      </p:sp>
      <p:sp>
        <p:nvSpPr>
          <p:cNvPr id="3" name="object 3"/>
          <p:cNvSpPr txBox="1"/>
          <p:nvPr/>
        </p:nvSpPr>
        <p:spPr>
          <a:xfrm>
            <a:off x="4282045" y="106223"/>
            <a:ext cx="4707818" cy="347225"/>
          </a:xfrm>
          <a:prstGeom prst="rect">
            <a:avLst/>
          </a:prstGeom>
          <a:ln w="9143">
            <a:solidFill>
              <a:srgbClr val="DAE2F3"/>
            </a:solidFill>
          </a:ln>
        </p:spPr>
        <p:txBody>
          <a:bodyPr vert="horz" wrap="square" lIns="0" tIns="39067" rIns="0" bIns="0" rtlCol="0">
            <a:spAutoFit/>
          </a:bodyPr>
          <a:lstStyle/>
          <a:p>
            <a:pPr marL="172893">
              <a:spcBef>
                <a:spcPts val="308"/>
              </a:spcBef>
              <a:tabLst>
                <a:tab pos="2856470" algn="l"/>
              </a:tabLst>
            </a:pPr>
            <a:r>
              <a:rPr sz="2000" spc="-52" dirty="0">
                <a:solidFill>
                  <a:srgbClr val="FF0000"/>
                </a:solidFill>
                <a:latin typeface="Trebuchet MS"/>
                <a:cs typeface="Trebuchet MS"/>
              </a:rPr>
              <a:t>Test </a:t>
            </a:r>
            <a:r>
              <a:rPr sz="2000" spc="-252" dirty="0">
                <a:solidFill>
                  <a:srgbClr val="FF0000"/>
                </a:solidFill>
                <a:latin typeface="Trebuchet MS"/>
                <a:cs typeface="Trebuchet MS"/>
              </a:rPr>
              <a:t>t</a:t>
            </a:r>
            <a:r>
              <a:rPr sz="2000" spc="-200" dirty="0">
                <a:solidFill>
                  <a:srgbClr val="FF0000"/>
                </a:solidFill>
                <a:latin typeface="Trebuchet MS"/>
                <a:cs typeface="Trebuchet MS"/>
              </a:rPr>
              <a:t> </a:t>
            </a:r>
            <a:r>
              <a:rPr sz="2000" spc="121" dirty="0">
                <a:solidFill>
                  <a:srgbClr val="FF0000"/>
                </a:solidFill>
                <a:latin typeface="Trebuchet MS"/>
                <a:cs typeface="Trebuchet MS"/>
              </a:rPr>
              <a:t>de</a:t>
            </a:r>
            <a:r>
              <a:rPr sz="2000" spc="-134" dirty="0">
                <a:solidFill>
                  <a:srgbClr val="FF0000"/>
                </a:solidFill>
                <a:latin typeface="Trebuchet MS"/>
                <a:cs typeface="Trebuchet MS"/>
              </a:rPr>
              <a:t> </a:t>
            </a:r>
            <a:r>
              <a:rPr sz="2000" spc="-3" dirty="0">
                <a:solidFill>
                  <a:srgbClr val="FF0000"/>
                </a:solidFill>
                <a:latin typeface="Trebuchet MS"/>
                <a:cs typeface="Trebuchet MS"/>
              </a:rPr>
              <a:t>Student	</a:t>
            </a:r>
            <a:r>
              <a:rPr sz="2000" spc="121" dirty="0">
                <a:solidFill>
                  <a:srgbClr val="FF0000"/>
                </a:solidFill>
                <a:latin typeface="Trebuchet MS"/>
                <a:cs typeface="Trebuchet MS"/>
              </a:rPr>
              <a:t>de</a:t>
            </a:r>
            <a:r>
              <a:rPr sz="2000" spc="-164" dirty="0">
                <a:solidFill>
                  <a:srgbClr val="FF0000"/>
                </a:solidFill>
                <a:latin typeface="Trebuchet MS"/>
                <a:cs typeface="Trebuchet MS"/>
              </a:rPr>
              <a:t> </a:t>
            </a:r>
            <a:r>
              <a:rPr sz="2000" spc="7" dirty="0">
                <a:solidFill>
                  <a:srgbClr val="FF0000"/>
                </a:solidFill>
                <a:latin typeface="Trebuchet MS"/>
                <a:cs typeface="Trebuchet MS"/>
              </a:rPr>
              <a:t>différence</a:t>
            </a:r>
            <a:endParaRPr sz="2000">
              <a:solidFill>
                <a:srgbClr val="FF0000"/>
              </a:solidFill>
              <a:latin typeface="Trebuchet MS"/>
              <a:cs typeface="Trebuchet MS"/>
            </a:endParaRPr>
          </a:p>
        </p:txBody>
      </p:sp>
      <p:sp>
        <p:nvSpPr>
          <p:cNvPr id="4" name="object 4"/>
          <p:cNvSpPr txBox="1"/>
          <p:nvPr/>
        </p:nvSpPr>
        <p:spPr>
          <a:xfrm>
            <a:off x="206254" y="749893"/>
            <a:ext cx="8391870" cy="4565853"/>
          </a:xfrm>
          <a:prstGeom prst="rect">
            <a:avLst/>
          </a:prstGeom>
        </p:spPr>
        <p:txBody>
          <a:bodyPr vert="horz" wrap="square" lIns="0" tIns="178296" rIns="0" bIns="0" rtlCol="0">
            <a:spAutoFit/>
          </a:bodyPr>
          <a:lstStyle/>
          <a:p>
            <a:pPr marL="8312">
              <a:spcBef>
                <a:spcPts val="1404"/>
              </a:spcBef>
            </a:pPr>
            <a:r>
              <a:rPr sz="2200" spc="39" dirty="0">
                <a:latin typeface="Trebuchet MS"/>
                <a:cs typeface="Trebuchet MS"/>
              </a:rPr>
              <a:t>Procédure </a:t>
            </a:r>
            <a:r>
              <a:rPr sz="2200" spc="85" dirty="0">
                <a:latin typeface="Trebuchet MS"/>
                <a:cs typeface="Trebuchet MS"/>
              </a:rPr>
              <a:t>sous </a:t>
            </a:r>
            <a:r>
              <a:rPr sz="2200" spc="88" dirty="0">
                <a:latin typeface="Trebuchet MS"/>
                <a:cs typeface="Trebuchet MS"/>
              </a:rPr>
              <a:t>SPSS</a:t>
            </a:r>
            <a:r>
              <a:rPr sz="2200" spc="-455" dirty="0">
                <a:latin typeface="Trebuchet MS"/>
                <a:cs typeface="Trebuchet MS"/>
              </a:rPr>
              <a:t> </a:t>
            </a:r>
            <a:r>
              <a:rPr sz="2200" spc="-170" dirty="0">
                <a:latin typeface="Trebuchet MS"/>
                <a:cs typeface="Trebuchet MS"/>
              </a:rPr>
              <a:t>:</a:t>
            </a:r>
            <a:endParaRPr sz="2200">
              <a:latin typeface="Trebuchet MS"/>
              <a:cs typeface="Trebuchet MS"/>
            </a:endParaRPr>
          </a:p>
          <a:p>
            <a:pPr marL="345370" indent="-337473">
              <a:spcBef>
                <a:spcPts val="1338"/>
              </a:spcBef>
              <a:buAutoNum type="arabicParenR"/>
              <a:tabLst>
                <a:tab pos="345785" algn="l"/>
              </a:tabLst>
            </a:pPr>
            <a:r>
              <a:rPr sz="2200" spc="124" dirty="0">
                <a:latin typeface="Trebuchet MS"/>
                <a:cs typeface="Trebuchet MS"/>
              </a:rPr>
              <a:t>Menu</a:t>
            </a:r>
            <a:r>
              <a:rPr sz="2200" spc="-115" dirty="0">
                <a:latin typeface="Trebuchet MS"/>
                <a:cs typeface="Trebuchet MS"/>
              </a:rPr>
              <a:t> </a:t>
            </a:r>
            <a:r>
              <a:rPr sz="2200" b="1" spc="101" dirty="0">
                <a:latin typeface="Trebuchet MS"/>
                <a:cs typeface="Trebuchet MS"/>
              </a:rPr>
              <a:t>Analyse</a:t>
            </a:r>
            <a:endParaRPr sz="2200">
              <a:latin typeface="Trebuchet MS"/>
              <a:cs typeface="Trebuchet MS"/>
            </a:endParaRPr>
          </a:p>
          <a:p>
            <a:pPr marL="345370" indent="-337473">
              <a:spcBef>
                <a:spcPts val="1335"/>
              </a:spcBef>
              <a:buAutoNum type="arabicParenR"/>
              <a:tabLst>
                <a:tab pos="345785" algn="l"/>
              </a:tabLst>
            </a:pPr>
            <a:r>
              <a:rPr sz="2200" b="1" spc="118" dirty="0">
                <a:latin typeface="Trebuchet MS"/>
                <a:cs typeface="Trebuchet MS"/>
              </a:rPr>
              <a:t>Comparer </a:t>
            </a:r>
            <a:r>
              <a:rPr sz="2200" b="1" spc="98" dirty="0">
                <a:latin typeface="Trebuchet MS"/>
                <a:cs typeface="Trebuchet MS"/>
              </a:rPr>
              <a:t>les</a:t>
            </a:r>
            <a:r>
              <a:rPr sz="2200" b="1" spc="-337" dirty="0">
                <a:latin typeface="Trebuchet MS"/>
                <a:cs typeface="Trebuchet MS"/>
              </a:rPr>
              <a:t> </a:t>
            </a:r>
            <a:r>
              <a:rPr sz="2200" b="1" spc="72" dirty="0">
                <a:latin typeface="Trebuchet MS"/>
                <a:cs typeface="Trebuchet MS"/>
              </a:rPr>
              <a:t>moyennes</a:t>
            </a:r>
            <a:endParaRPr sz="2200">
              <a:latin typeface="Trebuchet MS"/>
              <a:cs typeface="Trebuchet MS"/>
            </a:endParaRPr>
          </a:p>
          <a:p>
            <a:pPr marL="345370" indent="-337473">
              <a:spcBef>
                <a:spcPts val="1335"/>
              </a:spcBef>
              <a:buAutoNum type="arabicParenR"/>
              <a:tabLst>
                <a:tab pos="345785" algn="l"/>
              </a:tabLst>
            </a:pPr>
            <a:r>
              <a:rPr sz="2200" b="1" dirty="0">
                <a:latin typeface="Trebuchet MS"/>
                <a:cs typeface="Trebuchet MS"/>
              </a:rPr>
              <a:t>Test </a:t>
            </a:r>
            <a:r>
              <a:rPr sz="2200" b="1" spc="-118" dirty="0">
                <a:latin typeface="Trebuchet MS"/>
                <a:cs typeface="Trebuchet MS"/>
              </a:rPr>
              <a:t>t </a:t>
            </a:r>
            <a:r>
              <a:rPr sz="2200" b="1" spc="56" dirty="0">
                <a:latin typeface="Trebuchet MS"/>
                <a:cs typeface="Trebuchet MS"/>
              </a:rPr>
              <a:t>pour </a:t>
            </a:r>
            <a:r>
              <a:rPr sz="2200" b="1" spc="69" dirty="0">
                <a:latin typeface="Trebuchet MS"/>
                <a:cs typeface="Trebuchet MS"/>
              </a:rPr>
              <a:t>échantillons</a:t>
            </a:r>
            <a:r>
              <a:rPr sz="2200" b="1" spc="-373" dirty="0">
                <a:latin typeface="Trebuchet MS"/>
                <a:cs typeface="Trebuchet MS"/>
              </a:rPr>
              <a:t> </a:t>
            </a:r>
            <a:r>
              <a:rPr sz="2200" b="1" spc="65" dirty="0">
                <a:latin typeface="Trebuchet MS"/>
                <a:cs typeface="Trebuchet MS"/>
              </a:rPr>
              <a:t>indépendants</a:t>
            </a:r>
            <a:endParaRPr sz="2200">
              <a:latin typeface="Trebuchet MS"/>
              <a:cs typeface="Trebuchet MS"/>
            </a:endParaRPr>
          </a:p>
          <a:p>
            <a:pPr marL="345370" indent="-337473">
              <a:spcBef>
                <a:spcPts val="1335"/>
              </a:spcBef>
              <a:buAutoNum type="arabicParenR"/>
              <a:tabLst>
                <a:tab pos="345785" algn="l"/>
              </a:tabLst>
            </a:pPr>
            <a:r>
              <a:rPr sz="2200" spc="16" dirty="0">
                <a:latin typeface="Trebuchet MS"/>
                <a:cs typeface="Trebuchet MS"/>
              </a:rPr>
              <a:t>Entrer</a:t>
            </a:r>
            <a:r>
              <a:rPr sz="2200" spc="-111" dirty="0">
                <a:latin typeface="Trebuchet MS"/>
                <a:cs typeface="Trebuchet MS"/>
              </a:rPr>
              <a:t> </a:t>
            </a:r>
            <a:r>
              <a:rPr sz="2200" dirty="0">
                <a:latin typeface="Trebuchet MS"/>
                <a:cs typeface="Trebuchet MS"/>
              </a:rPr>
              <a:t>la</a:t>
            </a:r>
            <a:r>
              <a:rPr sz="2200" spc="-115" dirty="0">
                <a:latin typeface="Trebuchet MS"/>
                <a:cs typeface="Trebuchet MS"/>
              </a:rPr>
              <a:t> </a:t>
            </a:r>
            <a:r>
              <a:rPr sz="2200" spc="49" dirty="0">
                <a:latin typeface="Trebuchet MS"/>
                <a:cs typeface="Trebuchet MS"/>
              </a:rPr>
              <a:t>variable</a:t>
            </a:r>
            <a:r>
              <a:rPr sz="2200" spc="-115" dirty="0">
                <a:latin typeface="Trebuchet MS"/>
                <a:cs typeface="Trebuchet MS"/>
              </a:rPr>
              <a:t> </a:t>
            </a:r>
            <a:r>
              <a:rPr sz="2200" spc="-29" dirty="0">
                <a:latin typeface="Trebuchet MS"/>
                <a:cs typeface="Trebuchet MS"/>
              </a:rPr>
              <a:t>quantitative</a:t>
            </a:r>
            <a:r>
              <a:rPr sz="2200" spc="-95" dirty="0">
                <a:latin typeface="Trebuchet MS"/>
                <a:cs typeface="Trebuchet MS"/>
              </a:rPr>
              <a:t> </a:t>
            </a:r>
            <a:r>
              <a:rPr sz="2200" b="1" spc="92" dirty="0">
                <a:latin typeface="Trebuchet MS"/>
                <a:cs typeface="Trebuchet MS"/>
              </a:rPr>
              <a:t>variables</a:t>
            </a:r>
            <a:r>
              <a:rPr sz="2200" b="1" spc="-98" dirty="0">
                <a:latin typeface="Trebuchet MS"/>
                <a:cs typeface="Trebuchet MS"/>
              </a:rPr>
              <a:t> </a:t>
            </a:r>
            <a:r>
              <a:rPr sz="2200" b="1" spc="108" dirty="0">
                <a:latin typeface="Trebuchet MS"/>
                <a:cs typeface="Trebuchet MS"/>
              </a:rPr>
              <a:t>à</a:t>
            </a:r>
            <a:r>
              <a:rPr sz="2200" b="1" spc="-115" dirty="0">
                <a:latin typeface="Trebuchet MS"/>
                <a:cs typeface="Trebuchet MS"/>
              </a:rPr>
              <a:t> </a:t>
            </a:r>
            <a:r>
              <a:rPr sz="2200" b="1" spc="-10" dirty="0">
                <a:latin typeface="Trebuchet MS"/>
                <a:cs typeface="Trebuchet MS"/>
              </a:rPr>
              <a:t>tester</a:t>
            </a:r>
            <a:r>
              <a:rPr sz="2200" b="1" spc="-72" dirty="0">
                <a:latin typeface="Trebuchet MS"/>
                <a:cs typeface="Trebuchet MS"/>
              </a:rPr>
              <a:t> </a:t>
            </a:r>
            <a:r>
              <a:rPr sz="2200" spc="75" dirty="0">
                <a:latin typeface="Trebuchet MS"/>
                <a:cs typeface="Trebuchet MS"/>
              </a:rPr>
              <a:t>(poids)</a:t>
            </a:r>
            <a:endParaRPr sz="2200">
              <a:latin typeface="Trebuchet MS"/>
              <a:cs typeface="Trebuchet MS"/>
            </a:endParaRPr>
          </a:p>
          <a:p>
            <a:pPr marL="345370" indent="-337473">
              <a:spcBef>
                <a:spcPts val="1338"/>
              </a:spcBef>
              <a:buAutoNum type="arabicParenR"/>
              <a:tabLst>
                <a:tab pos="345785" algn="l"/>
              </a:tabLst>
            </a:pPr>
            <a:r>
              <a:rPr sz="2200" spc="16" dirty="0">
                <a:latin typeface="Trebuchet MS"/>
                <a:cs typeface="Trebuchet MS"/>
              </a:rPr>
              <a:t>Entrer</a:t>
            </a:r>
            <a:r>
              <a:rPr sz="2200" spc="-108" dirty="0">
                <a:latin typeface="Trebuchet MS"/>
                <a:cs typeface="Trebuchet MS"/>
              </a:rPr>
              <a:t> </a:t>
            </a:r>
            <a:r>
              <a:rPr sz="2200" dirty="0">
                <a:latin typeface="Trebuchet MS"/>
                <a:cs typeface="Trebuchet MS"/>
              </a:rPr>
              <a:t>la</a:t>
            </a:r>
            <a:r>
              <a:rPr sz="2200" spc="-115" dirty="0">
                <a:latin typeface="Trebuchet MS"/>
                <a:cs typeface="Trebuchet MS"/>
              </a:rPr>
              <a:t> </a:t>
            </a:r>
            <a:r>
              <a:rPr sz="2200" spc="49" dirty="0">
                <a:latin typeface="Trebuchet MS"/>
                <a:cs typeface="Trebuchet MS"/>
              </a:rPr>
              <a:t>variable</a:t>
            </a:r>
            <a:r>
              <a:rPr sz="2200" spc="-115" dirty="0">
                <a:latin typeface="Trebuchet MS"/>
                <a:cs typeface="Trebuchet MS"/>
              </a:rPr>
              <a:t> </a:t>
            </a:r>
            <a:r>
              <a:rPr sz="2200" spc="-16" dirty="0">
                <a:latin typeface="Trebuchet MS"/>
                <a:cs typeface="Trebuchet MS"/>
              </a:rPr>
              <a:t>qualitative</a:t>
            </a:r>
            <a:r>
              <a:rPr sz="2200" spc="-121" dirty="0">
                <a:latin typeface="Trebuchet MS"/>
                <a:cs typeface="Trebuchet MS"/>
              </a:rPr>
              <a:t> </a:t>
            </a:r>
            <a:r>
              <a:rPr sz="2200" spc="75" dirty="0">
                <a:latin typeface="Trebuchet MS"/>
                <a:cs typeface="Trebuchet MS"/>
              </a:rPr>
              <a:t>bimodales</a:t>
            </a:r>
            <a:r>
              <a:rPr sz="2200" spc="-108" dirty="0">
                <a:latin typeface="Trebuchet MS"/>
                <a:cs typeface="Trebuchet MS"/>
              </a:rPr>
              <a:t> </a:t>
            </a:r>
            <a:r>
              <a:rPr sz="2200" spc="72" dirty="0">
                <a:latin typeface="Trebuchet MS"/>
                <a:cs typeface="Trebuchet MS"/>
              </a:rPr>
              <a:t>(deux</a:t>
            </a:r>
            <a:r>
              <a:rPr sz="2200" spc="-115" dirty="0">
                <a:latin typeface="Trebuchet MS"/>
                <a:cs typeface="Trebuchet MS"/>
              </a:rPr>
              <a:t> </a:t>
            </a:r>
            <a:r>
              <a:rPr sz="2200" spc="26" dirty="0">
                <a:latin typeface="Trebuchet MS"/>
                <a:cs typeface="Trebuchet MS"/>
              </a:rPr>
              <a:t>modalités)</a:t>
            </a:r>
            <a:r>
              <a:rPr sz="2200" spc="-101" dirty="0">
                <a:latin typeface="Trebuchet MS"/>
                <a:cs typeface="Trebuchet MS"/>
              </a:rPr>
              <a:t> </a:t>
            </a:r>
            <a:r>
              <a:rPr sz="2200" spc="82" dirty="0">
                <a:latin typeface="Trebuchet MS"/>
                <a:cs typeface="Trebuchet MS"/>
              </a:rPr>
              <a:t>dans</a:t>
            </a:r>
            <a:endParaRPr sz="2200">
              <a:latin typeface="Trebuchet MS"/>
              <a:cs typeface="Trebuchet MS"/>
            </a:endParaRPr>
          </a:p>
          <a:p>
            <a:pPr marL="345370">
              <a:spcBef>
                <a:spcPts val="1335"/>
              </a:spcBef>
            </a:pPr>
            <a:r>
              <a:rPr sz="2200" b="1" spc="52" dirty="0">
                <a:latin typeface="Trebuchet MS"/>
                <a:cs typeface="Trebuchet MS"/>
              </a:rPr>
              <a:t>critères</a:t>
            </a:r>
            <a:r>
              <a:rPr sz="2200" b="1" spc="-101" dirty="0">
                <a:latin typeface="Trebuchet MS"/>
                <a:cs typeface="Trebuchet MS"/>
              </a:rPr>
              <a:t> </a:t>
            </a:r>
            <a:r>
              <a:rPr sz="2200" b="1" spc="46" dirty="0">
                <a:latin typeface="Trebuchet MS"/>
                <a:cs typeface="Trebuchet MS"/>
              </a:rPr>
              <a:t>de</a:t>
            </a:r>
            <a:r>
              <a:rPr sz="2200" b="1" spc="-111" dirty="0">
                <a:latin typeface="Trebuchet MS"/>
                <a:cs typeface="Trebuchet MS"/>
              </a:rPr>
              <a:t> </a:t>
            </a:r>
            <a:r>
              <a:rPr sz="2200" b="1" spc="59" dirty="0">
                <a:latin typeface="Trebuchet MS"/>
                <a:cs typeface="Trebuchet MS"/>
              </a:rPr>
              <a:t>regroupement</a:t>
            </a:r>
            <a:r>
              <a:rPr sz="2200" b="1" spc="-95" dirty="0">
                <a:latin typeface="Trebuchet MS"/>
                <a:cs typeface="Trebuchet MS"/>
              </a:rPr>
              <a:t> </a:t>
            </a:r>
            <a:r>
              <a:rPr sz="2200" b="1" spc="46" dirty="0">
                <a:latin typeface="Trebuchet MS"/>
                <a:cs typeface="Trebuchet MS"/>
              </a:rPr>
              <a:t>qualitatif</a:t>
            </a:r>
            <a:r>
              <a:rPr sz="2200" b="1" spc="-95" dirty="0">
                <a:latin typeface="Trebuchet MS"/>
                <a:cs typeface="Trebuchet MS"/>
              </a:rPr>
              <a:t> </a:t>
            </a:r>
            <a:r>
              <a:rPr sz="2200" b="1" spc="88" dirty="0">
                <a:latin typeface="Trebuchet MS"/>
                <a:cs typeface="Trebuchet MS"/>
              </a:rPr>
              <a:t>numérique</a:t>
            </a:r>
            <a:endParaRPr sz="2200">
              <a:latin typeface="Trebuchet MS"/>
              <a:cs typeface="Trebuchet MS"/>
            </a:endParaRPr>
          </a:p>
          <a:p>
            <a:pPr marL="345370" marR="3325" indent="-337473">
              <a:lnSpc>
                <a:spcPct val="150000"/>
              </a:lnSpc>
              <a:buAutoNum type="arabicParenR" startAt="6"/>
              <a:tabLst>
                <a:tab pos="345785" algn="l"/>
                <a:tab pos="4639842" algn="l"/>
              </a:tabLst>
            </a:pPr>
            <a:r>
              <a:rPr sz="2200" spc="92" dirty="0">
                <a:latin typeface="Trebuchet MS"/>
                <a:cs typeface="Trebuchet MS"/>
              </a:rPr>
              <a:t>Cliquer </a:t>
            </a:r>
            <a:r>
              <a:rPr sz="2200" spc="69" dirty="0">
                <a:latin typeface="Trebuchet MS"/>
                <a:cs typeface="Trebuchet MS"/>
              </a:rPr>
              <a:t>sur </a:t>
            </a:r>
            <a:r>
              <a:rPr sz="2200" b="1" spc="59" dirty="0">
                <a:latin typeface="Trebuchet MS"/>
                <a:cs typeface="Trebuchet MS"/>
              </a:rPr>
              <a:t>définir</a:t>
            </a:r>
            <a:r>
              <a:rPr sz="2200" b="1" spc="-488" dirty="0">
                <a:latin typeface="Trebuchet MS"/>
                <a:cs typeface="Trebuchet MS"/>
              </a:rPr>
              <a:t> </a:t>
            </a:r>
            <a:r>
              <a:rPr sz="2200" b="1" spc="98" dirty="0">
                <a:latin typeface="Trebuchet MS"/>
                <a:cs typeface="Trebuchet MS"/>
              </a:rPr>
              <a:t>les</a:t>
            </a:r>
            <a:r>
              <a:rPr sz="2200" b="1" spc="-105" dirty="0">
                <a:latin typeface="Trebuchet MS"/>
                <a:cs typeface="Trebuchet MS"/>
              </a:rPr>
              <a:t> </a:t>
            </a:r>
            <a:r>
              <a:rPr sz="2200" b="1" spc="95" dirty="0">
                <a:latin typeface="Trebuchet MS"/>
                <a:cs typeface="Trebuchet MS"/>
              </a:rPr>
              <a:t>groupes	</a:t>
            </a:r>
            <a:r>
              <a:rPr sz="2200" spc="-79" dirty="0">
                <a:latin typeface="Trebuchet MS"/>
                <a:cs typeface="Trebuchet MS"/>
              </a:rPr>
              <a:t>et</a:t>
            </a:r>
            <a:r>
              <a:rPr sz="2200" spc="-121" dirty="0">
                <a:latin typeface="Trebuchet MS"/>
                <a:cs typeface="Trebuchet MS"/>
              </a:rPr>
              <a:t> </a:t>
            </a:r>
            <a:r>
              <a:rPr sz="2200" spc="39" dirty="0">
                <a:latin typeface="Trebuchet MS"/>
                <a:cs typeface="Trebuchet MS"/>
              </a:rPr>
              <a:t>reprendre</a:t>
            </a:r>
            <a:r>
              <a:rPr sz="2200" spc="-115" dirty="0">
                <a:latin typeface="Trebuchet MS"/>
                <a:cs typeface="Trebuchet MS"/>
              </a:rPr>
              <a:t> </a:t>
            </a:r>
            <a:r>
              <a:rPr sz="2200" spc="56" dirty="0">
                <a:latin typeface="Trebuchet MS"/>
                <a:cs typeface="Trebuchet MS"/>
              </a:rPr>
              <a:t>les</a:t>
            </a:r>
            <a:r>
              <a:rPr sz="2200" spc="-118" dirty="0">
                <a:latin typeface="Trebuchet MS"/>
                <a:cs typeface="Trebuchet MS"/>
              </a:rPr>
              <a:t> </a:t>
            </a:r>
            <a:r>
              <a:rPr sz="2200" spc="92" dirty="0">
                <a:latin typeface="Trebuchet MS"/>
                <a:cs typeface="Trebuchet MS"/>
              </a:rPr>
              <a:t>codes</a:t>
            </a:r>
            <a:r>
              <a:rPr sz="2200" spc="-101" dirty="0">
                <a:latin typeface="Trebuchet MS"/>
                <a:cs typeface="Trebuchet MS"/>
              </a:rPr>
              <a:t> </a:t>
            </a:r>
            <a:r>
              <a:rPr sz="2200" spc="108" dirty="0">
                <a:latin typeface="Trebuchet MS"/>
                <a:cs typeface="Trebuchet MS"/>
              </a:rPr>
              <a:t>des</a:t>
            </a:r>
            <a:r>
              <a:rPr sz="2200" spc="-118" dirty="0">
                <a:latin typeface="Trebuchet MS"/>
                <a:cs typeface="Trebuchet MS"/>
              </a:rPr>
              <a:t> </a:t>
            </a:r>
            <a:r>
              <a:rPr sz="2200" spc="88" dirty="0">
                <a:latin typeface="Trebuchet MS"/>
                <a:cs typeface="Trebuchet MS"/>
              </a:rPr>
              <a:t>deux  </a:t>
            </a:r>
            <a:r>
              <a:rPr sz="2200" spc="26" dirty="0">
                <a:latin typeface="Trebuchet MS"/>
                <a:cs typeface="Trebuchet MS"/>
              </a:rPr>
              <a:t>modalités </a:t>
            </a:r>
            <a:r>
              <a:rPr sz="2200" spc="82" dirty="0">
                <a:latin typeface="Trebuchet MS"/>
                <a:cs typeface="Trebuchet MS"/>
              </a:rPr>
              <a:t>dans </a:t>
            </a:r>
            <a:r>
              <a:rPr sz="2200" spc="52" dirty="0">
                <a:latin typeface="Trebuchet MS"/>
                <a:cs typeface="Trebuchet MS"/>
              </a:rPr>
              <a:t>chaque </a:t>
            </a:r>
            <a:r>
              <a:rPr sz="2200" spc="72">
                <a:latin typeface="Trebuchet MS"/>
                <a:cs typeface="Trebuchet MS"/>
              </a:rPr>
              <a:t>champs </a:t>
            </a:r>
            <a:r>
              <a:rPr sz="2200" spc="79" smtClean="0">
                <a:latin typeface="Trebuchet MS"/>
                <a:cs typeface="Trebuchet MS"/>
              </a:rPr>
              <a:t>puis</a:t>
            </a:r>
            <a:r>
              <a:rPr sz="2200" spc="-105" smtClean="0">
                <a:latin typeface="Trebuchet MS"/>
                <a:cs typeface="Trebuchet MS"/>
              </a:rPr>
              <a:t> </a:t>
            </a:r>
            <a:r>
              <a:rPr sz="2200" b="1" spc="72" dirty="0">
                <a:latin typeface="Trebuchet MS"/>
                <a:cs typeface="Trebuchet MS"/>
              </a:rPr>
              <a:t>poursuivre</a:t>
            </a:r>
            <a:r>
              <a:rPr sz="2200" b="1" spc="-101" dirty="0">
                <a:latin typeface="Trebuchet MS"/>
                <a:cs typeface="Trebuchet MS"/>
              </a:rPr>
              <a:t> </a:t>
            </a:r>
            <a:r>
              <a:rPr sz="2200" spc="-79" dirty="0">
                <a:latin typeface="Trebuchet MS"/>
                <a:cs typeface="Trebuchet MS"/>
              </a:rPr>
              <a:t>et</a:t>
            </a:r>
            <a:r>
              <a:rPr sz="2200" spc="-111" dirty="0">
                <a:latin typeface="Trebuchet MS"/>
                <a:cs typeface="Trebuchet MS"/>
              </a:rPr>
              <a:t> </a:t>
            </a:r>
            <a:r>
              <a:rPr sz="2200" b="1" spc="347" dirty="0">
                <a:latin typeface="Trebuchet MS"/>
                <a:cs typeface="Trebuchet MS"/>
              </a:rPr>
              <a:t>OK</a:t>
            </a:r>
            <a:endParaRPr sz="2200">
              <a:latin typeface="Trebuchet MS"/>
              <a:cs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254" y="85657"/>
            <a:ext cx="4026755" cy="439280"/>
          </a:xfrm>
          <a:prstGeom prst="rect">
            <a:avLst/>
          </a:prstGeom>
        </p:spPr>
        <p:txBody>
          <a:bodyPr vert="horz" wrap="square" lIns="0" tIns="8312" rIns="0" bIns="0" rtlCol="0">
            <a:spAutoFit/>
          </a:bodyPr>
          <a:lstStyle/>
          <a:p>
            <a:pPr marL="8312">
              <a:spcBef>
                <a:spcPts val="65"/>
              </a:spcBef>
            </a:pPr>
            <a:r>
              <a:rPr sz="2800" spc="-20" dirty="0"/>
              <a:t>Statistique</a:t>
            </a:r>
            <a:r>
              <a:rPr sz="2800" spc="-164" dirty="0"/>
              <a:t> </a:t>
            </a:r>
            <a:r>
              <a:rPr sz="2800" spc="-10" dirty="0"/>
              <a:t>inférentielle</a:t>
            </a:r>
          </a:p>
        </p:txBody>
      </p:sp>
      <p:sp>
        <p:nvSpPr>
          <p:cNvPr id="3" name="object 3"/>
          <p:cNvSpPr txBox="1"/>
          <p:nvPr/>
        </p:nvSpPr>
        <p:spPr>
          <a:xfrm>
            <a:off x="4282045" y="106223"/>
            <a:ext cx="4707818" cy="347225"/>
          </a:xfrm>
          <a:prstGeom prst="rect">
            <a:avLst/>
          </a:prstGeom>
          <a:ln w="9143">
            <a:solidFill>
              <a:srgbClr val="DAE2F3"/>
            </a:solidFill>
          </a:ln>
        </p:spPr>
        <p:txBody>
          <a:bodyPr vert="horz" wrap="square" lIns="0" tIns="39067" rIns="0" bIns="0" rtlCol="0">
            <a:spAutoFit/>
          </a:bodyPr>
          <a:lstStyle/>
          <a:p>
            <a:pPr marL="172893">
              <a:spcBef>
                <a:spcPts val="308"/>
              </a:spcBef>
              <a:tabLst>
                <a:tab pos="2856470" algn="l"/>
              </a:tabLst>
            </a:pPr>
            <a:r>
              <a:rPr sz="2000" spc="-52">
                <a:solidFill>
                  <a:srgbClr val="FF0000"/>
                </a:solidFill>
                <a:latin typeface="Trebuchet MS"/>
                <a:cs typeface="Trebuchet MS"/>
              </a:rPr>
              <a:t>Test </a:t>
            </a:r>
            <a:r>
              <a:rPr sz="2000" spc="-252" smtClean="0">
                <a:solidFill>
                  <a:srgbClr val="FF0000"/>
                </a:solidFill>
                <a:latin typeface="Trebuchet MS"/>
                <a:cs typeface="Trebuchet MS"/>
              </a:rPr>
              <a:t>t</a:t>
            </a:r>
            <a:r>
              <a:rPr lang="fr-FR" sz="2000" spc="-252" dirty="0" smtClean="0">
                <a:solidFill>
                  <a:srgbClr val="FF0000"/>
                </a:solidFill>
                <a:latin typeface="Trebuchet MS"/>
                <a:cs typeface="Trebuchet MS"/>
              </a:rPr>
              <a:t> </a:t>
            </a:r>
            <a:r>
              <a:rPr sz="2000" spc="-200" smtClean="0">
                <a:solidFill>
                  <a:srgbClr val="FF0000"/>
                </a:solidFill>
                <a:latin typeface="Trebuchet MS"/>
                <a:cs typeface="Trebuchet MS"/>
              </a:rPr>
              <a:t> </a:t>
            </a:r>
            <a:r>
              <a:rPr sz="2000" spc="121" dirty="0">
                <a:solidFill>
                  <a:srgbClr val="FF0000"/>
                </a:solidFill>
                <a:latin typeface="Trebuchet MS"/>
                <a:cs typeface="Trebuchet MS"/>
              </a:rPr>
              <a:t>de</a:t>
            </a:r>
            <a:r>
              <a:rPr sz="2000" spc="-134" dirty="0">
                <a:solidFill>
                  <a:srgbClr val="FF0000"/>
                </a:solidFill>
                <a:latin typeface="Trebuchet MS"/>
                <a:cs typeface="Trebuchet MS"/>
              </a:rPr>
              <a:t> </a:t>
            </a:r>
            <a:r>
              <a:rPr sz="2000" spc="-3" dirty="0">
                <a:solidFill>
                  <a:srgbClr val="FF0000"/>
                </a:solidFill>
                <a:latin typeface="Trebuchet MS"/>
                <a:cs typeface="Trebuchet MS"/>
              </a:rPr>
              <a:t>Student	</a:t>
            </a:r>
            <a:r>
              <a:rPr sz="2000" spc="121" dirty="0">
                <a:solidFill>
                  <a:srgbClr val="FF0000"/>
                </a:solidFill>
                <a:latin typeface="Trebuchet MS"/>
                <a:cs typeface="Trebuchet MS"/>
              </a:rPr>
              <a:t>de</a:t>
            </a:r>
            <a:r>
              <a:rPr sz="2000" spc="-164" dirty="0">
                <a:solidFill>
                  <a:srgbClr val="FF0000"/>
                </a:solidFill>
                <a:latin typeface="Trebuchet MS"/>
                <a:cs typeface="Trebuchet MS"/>
              </a:rPr>
              <a:t> </a:t>
            </a:r>
            <a:r>
              <a:rPr sz="2000" spc="7" dirty="0">
                <a:solidFill>
                  <a:srgbClr val="FF0000"/>
                </a:solidFill>
                <a:latin typeface="Trebuchet MS"/>
                <a:cs typeface="Trebuchet MS"/>
              </a:rPr>
              <a:t>différence</a:t>
            </a:r>
            <a:endParaRPr sz="2000">
              <a:solidFill>
                <a:srgbClr val="FF0000"/>
              </a:solidFill>
              <a:latin typeface="Trebuchet MS"/>
              <a:cs typeface="Trebuchet MS"/>
            </a:endParaRPr>
          </a:p>
        </p:txBody>
      </p:sp>
      <p:sp>
        <p:nvSpPr>
          <p:cNvPr id="4" name="object 4"/>
          <p:cNvSpPr txBox="1"/>
          <p:nvPr/>
        </p:nvSpPr>
        <p:spPr>
          <a:xfrm>
            <a:off x="206253" y="749892"/>
            <a:ext cx="8449119" cy="4058022"/>
          </a:xfrm>
          <a:prstGeom prst="rect">
            <a:avLst/>
          </a:prstGeom>
        </p:spPr>
        <p:txBody>
          <a:bodyPr vert="horz" wrap="square" lIns="0" tIns="178296" rIns="0" bIns="0" rtlCol="0">
            <a:spAutoFit/>
          </a:bodyPr>
          <a:lstStyle/>
          <a:p>
            <a:pPr marL="8312">
              <a:spcBef>
                <a:spcPts val="1404"/>
              </a:spcBef>
            </a:pPr>
            <a:r>
              <a:rPr sz="2200" spc="39" dirty="0">
                <a:latin typeface="Trebuchet MS"/>
                <a:cs typeface="Trebuchet MS"/>
              </a:rPr>
              <a:t>Procédure </a:t>
            </a:r>
            <a:r>
              <a:rPr sz="2200" spc="85" dirty="0">
                <a:latin typeface="Trebuchet MS"/>
                <a:cs typeface="Trebuchet MS"/>
              </a:rPr>
              <a:t>sous </a:t>
            </a:r>
            <a:r>
              <a:rPr sz="2200" spc="88" dirty="0">
                <a:latin typeface="Trebuchet MS"/>
                <a:cs typeface="Trebuchet MS"/>
              </a:rPr>
              <a:t>SPSS</a:t>
            </a:r>
            <a:r>
              <a:rPr sz="2200" spc="-455" dirty="0">
                <a:latin typeface="Trebuchet MS"/>
                <a:cs typeface="Trebuchet MS"/>
              </a:rPr>
              <a:t> </a:t>
            </a:r>
            <a:r>
              <a:rPr sz="2200" spc="-170" dirty="0">
                <a:latin typeface="Trebuchet MS"/>
                <a:cs typeface="Trebuchet MS"/>
              </a:rPr>
              <a:t>:</a:t>
            </a:r>
            <a:endParaRPr sz="2200">
              <a:latin typeface="Trebuchet MS"/>
              <a:cs typeface="Trebuchet MS"/>
            </a:endParaRPr>
          </a:p>
          <a:p>
            <a:pPr marL="345370" indent="-337473">
              <a:spcBef>
                <a:spcPts val="1338"/>
              </a:spcBef>
              <a:buAutoNum type="arabicParenR"/>
              <a:tabLst>
                <a:tab pos="345785" algn="l"/>
              </a:tabLst>
            </a:pPr>
            <a:r>
              <a:rPr sz="2200" spc="124" dirty="0">
                <a:latin typeface="Trebuchet MS"/>
                <a:cs typeface="Trebuchet MS"/>
              </a:rPr>
              <a:t>Menu</a:t>
            </a:r>
            <a:r>
              <a:rPr sz="2200" spc="-115" dirty="0">
                <a:latin typeface="Trebuchet MS"/>
                <a:cs typeface="Trebuchet MS"/>
              </a:rPr>
              <a:t> </a:t>
            </a:r>
            <a:r>
              <a:rPr sz="2200" b="1" spc="101" dirty="0">
                <a:latin typeface="Trebuchet MS"/>
                <a:cs typeface="Trebuchet MS"/>
              </a:rPr>
              <a:t>Analyse</a:t>
            </a:r>
            <a:endParaRPr sz="2200">
              <a:latin typeface="Trebuchet MS"/>
              <a:cs typeface="Trebuchet MS"/>
            </a:endParaRPr>
          </a:p>
          <a:p>
            <a:pPr marL="345370" indent="-337473">
              <a:spcBef>
                <a:spcPts val="1335"/>
              </a:spcBef>
              <a:buAutoNum type="arabicParenR"/>
              <a:tabLst>
                <a:tab pos="345785" algn="l"/>
              </a:tabLst>
            </a:pPr>
            <a:r>
              <a:rPr sz="2200" b="1" spc="118" dirty="0">
                <a:latin typeface="Trebuchet MS"/>
                <a:cs typeface="Trebuchet MS"/>
              </a:rPr>
              <a:t>Comparer </a:t>
            </a:r>
            <a:r>
              <a:rPr sz="2200" b="1" spc="98" dirty="0">
                <a:latin typeface="Trebuchet MS"/>
                <a:cs typeface="Trebuchet MS"/>
              </a:rPr>
              <a:t>les</a:t>
            </a:r>
            <a:r>
              <a:rPr sz="2200" b="1" spc="-337" dirty="0">
                <a:latin typeface="Trebuchet MS"/>
                <a:cs typeface="Trebuchet MS"/>
              </a:rPr>
              <a:t> </a:t>
            </a:r>
            <a:r>
              <a:rPr sz="2200" b="1" spc="72" dirty="0">
                <a:latin typeface="Trebuchet MS"/>
                <a:cs typeface="Trebuchet MS"/>
              </a:rPr>
              <a:t>moyennes</a:t>
            </a:r>
            <a:endParaRPr sz="2200">
              <a:latin typeface="Trebuchet MS"/>
              <a:cs typeface="Trebuchet MS"/>
            </a:endParaRPr>
          </a:p>
          <a:p>
            <a:pPr marL="345370" indent="-337473">
              <a:spcBef>
                <a:spcPts val="1335"/>
              </a:spcBef>
              <a:buAutoNum type="arabicParenR"/>
              <a:tabLst>
                <a:tab pos="345785" algn="l"/>
              </a:tabLst>
            </a:pPr>
            <a:r>
              <a:rPr sz="2200" b="1" dirty="0">
                <a:latin typeface="Trebuchet MS"/>
                <a:cs typeface="Trebuchet MS"/>
              </a:rPr>
              <a:t>Test </a:t>
            </a:r>
            <a:r>
              <a:rPr sz="2200" b="1" spc="-118" dirty="0">
                <a:latin typeface="Trebuchet MS"/>
                <a:cs typeface="Trebuchet MS"/>
              </a:rPr>
              <a:t>t </a:t>
            </a:r>
            <a:r>
              <a:rPr sz="2200" b="1" spc="56" dirty="0">
                <a:latin typeface="Trebuchet MS"/>
                <a:cs typeface="Trebuchet MS"/>
              </a:rPr>
              <a:t>pour </a:t>
            </a:r>
            <a:r>
              <a:rPr sz="2200" b="1" spc="69" dirty="0">
                <a:latin typeface="Trebuchet MS"/>
                <a:cs typeface="Trebuchet MS"/>
              </a:rPr>
              <a:t>échantillons</a:t>
            </a:r>
            <a:r>
              <a:rPr sz="2200" b="1" spc="-373" dirty="0">
                <a:latin typeface="Trebuchet MS"/>
                <a:cs typeface="Trebuchet MS"/>
              </a:rPr>
              <a:t> </a:t>
            </a:r>
            <a:r>
              <a:rPr sz="2200" b="1" spc="72" dirty="0">
                <a:latin typeface="Trebuchet MS"/>
                <a:cs typeface="Trebuchet MS"/>
              </a:rPr>
              <a:t>unique</a:t>
            </a:r>
            <a:endParaRPr sz="2200">
              <a:latin typeface="Trebuchet MS"/>
              <a:cs typeface="Trebuchet MS"/>
            </a:endParaRPr>
          </a:p>
          <a:p>
            <a:pPr marL="345370" indent="-337473">
              <a:spcBef>
                <a:spcPts val="1335"/>
              </a:spcBef>
              <a:buAutoNum type="arabicParenR"/>
              <a:tabLst>
                <a:tab pos="345785" algn="l"/>
              </a:tabLst>
            </a:pPr>
            <a:r>
              <a:rPr sz="2200" spc="16" dirty="0">
                <a:latin typeface="Trebuchet MS"/>
                <a:cs typeface="Trebuchet MS"/>
              </a:rPr>
              <a:t>Entrer</a:t>
            </a:r>
            <a:r>
              <a:rPr sz="2200" spc="-111" dirty="0">
                <a:latin typeface="Trebuchet MS"/>
                <a:cs typeface="Trebuchet MS"/>
              </a:rPr>
              <a:t> </a:t>
            </a:r>
            <a:r>
              <a:rPr sz="2200" dirty="0">
                <a:latin typeface="Trebuchet MS"/>
                <a:cs typeface="Trebuchet MS"/>
              </a:rPr>
              <a:t>la</a:t>
            </a:r>
            <a:r>
              <a:rPr sz="2200" spc="-115" dirty="0">
                <a:latin typeface="Trebuchet MS"/>
                <a:cs typeface="Trebuchet MS"/>
              </a:rPr>
              <a:t> </a:t>
            </a:r>
            <a:r>
              <a:rPr sz="2200" spc="49" dirty="0">
                <a:latin typeface="Trebuchet MS"/>
                <a:cs typeface="Trebuchet MS"/>
              </a:rPr>
              <a:t>variable</a:t>
            </a:r>
            <a:r>
              <a:rPr sz="2200" spc="-115" dirty="0">
                <a:latin typeface="Trebuchet MS"/>
                <a:cs typeface="Trebuchet MS"/>
              </a:rPr>
              <a:t> </a:t>
            </a:r>
            <a:r>
              <a:rPr sz="2200" spc="-29" dirty="0">
                <a:latin typeface="Trebuchet MS"/>
                <a:cs typeface="Trebuchet MS"/>
              </a:rPr>
              <a:t>quantitative</a:t>
            </a:r>
            <a:r>
              <a:rPr sz="2200" spc="-95" dirty="0">
                <a:latin typeface="Trebuchet MS"/>
                <a:cs typeface="Trebuchet MS"/>
              </a:rPr>
              <a:t> </a:t>
            </a:r>
            <a:r>
              <a:rPr sz="2200" b="1" spc="92" dirty="0">
                <a:latin typeface="Trebuchet MS"/>
                <a:cs typeface="Trebuchet MS"/>
              </a:rPr>
              <a:t>variables</a:t>
            </a:r>
            <a:r>
              <a:rPr sz="2200" b="1" spc="-98" dirty="0">
                <a:latin typeface="Trebuchet MS"/>
                <a:cs typeface="Trebuchet MS"/>
              </a:rPr>
              <a:t> </a:t>
            </a:r>
            <a:r>
              <a:rPr sz="2200" b="1" spc="108">
                <a:latin typeface="Trebuchet MS"/>
                <a:cs typeface="Trebuchet MS"/>
              </a:rPr>
              <a:t>à</a:t>
            </a:r>
            <a:r>
              <a:rPr sz="2200" b="1" spc="-115">
                <a:latin typeface="Trebuchet MS"/>
                <a:cs typeface="Trebuchet MS"/>
              </a:rPr>
              <a:t> </a:t>
            </a:r>
            <a:r>
              <a:rPr sz="2200" b="1" spc="-10" smtClean="0">
                <a:latin typeface="Trebuchet MS"/>
                <a:cs typeface="Trebuchet MS"/>
              </a:rPr>
              <a:t>tester</a:t>
            </a:r>
            <a:endParaRPr sz="2200">
              <a:latin typeface="Trebuchet MS"/>
              <a:cs typeface="Trebuchet MS"/>
            </a:endParaRPr>
          </a:p>
          <a:p>
            <a:pPr marL="345370" marR="3325" indent="-337473">
              <a:lnSpc>
                <a:spcPct val="150000"/>
              </a:lnSpc>
              <a:spcBef>
                <a:spcPts val="3"/>
              </a:spcBef>
              <a:buAutoNum type="arabicParenR"/>
              <a:tabLst>
                <a:tab pos="345785" algn="l"/>
              </a:tabLst>
            </a:pPr>
            <a:r>
              <a:rPr sz="2200" spc="16" dirty="0">
                <a:latin typeface="Trebuchet MS"/>
                <a:cs typeface="Trebuchet MS"/>
              </a:rPr>
              <a:t>Entrer</a:t>
            </a:r>
            <a:r>
              <a:rPr sz="2200" spc="-108" dirty="0">
                <a:latin typeface="Trebuchet MS"/>
                <a:cs typeface="Trebuchet MS"/>
              </a:rPr>
              <a:t> </a:t>
            </a:r>
            <a:r>
              <a:rPr sz="2200" dirty="0">
                <a:latin typeface="Trebuchet MS"/>
                <a:cs typeface="Trebuchet MS"/>
              </a:rPr>
              <a:t>la</a:t>
            </a:r>
            <a:r>
              <a:rPr sz="2200" spc="-115" dirty="0">
                <a:latin typeface="Trebuchet MS"/>
                <a:cs typeface="Trebuchet MS"/>
              </a:rPr>
              <a:t> </a:t>
            </a:r>
            <a:r>
              <a:rPr sz="2200" spc="43" dirty="0">
                <a:latin typeface="Trebuchet MS"/>
                <a:cs typeface="Trebuchet MS"/>
              </a:rPr>
              <a:t>moyenne</a:t>
            </a:r>
            <a:r>
              <a:rPr sz="2200" spc="-101" dirty="0">
                <a:latin typeface="Trebuchet MS"/>
                <a:cs typeface="Trebuchet MS"/>
              </a:rPr>
              <a:t> </a:t>
            </a:r>
            <a:r>
              <a:rPr sz="2200" spc="33">
                <a:latin typeface="Trebuchet MS"/>
                <a:cs typeface="Trebuchet MS"/>
              </a:rPr>
              <a:t>théorique</a:t>
            </a:r>
            <a:r>
              <a:rPr sz="2200" spc="-108">
                <a:latin typeface="Trebuchet MS"/>
                <a:cs typeface="Trebuchet MS"/>
              </a:rPr>
              <a:t> </a:t>
            </a:r>
            <a:r>
              <a:rPr sz="2200" spc="82" smtClean="0">
                <a:latin typeface="Trebuchet MS"/>
                <a:cs typeface="Trebuchet MS"/>
              </a:rPr>
              <a:t>dans</a:t>
            </a:r>
            <a:r>
              <a:rPr sz="2200" spc="-108" smtClean="0">
                <a:latin typeface="Trebuchet MS"/>
                <a:cs typeface="Trebuchet MS"/>
              </a:rPr>
              <a:t> </a:t>
            </a:r>
            <a:r>
              <a:rPr sz="2200" spc="26" dirty="0">
                <a:latin typeface="Trebuchet MS"/>
                <a:cs typeface="Trebuchet MS"/>
              </a:rPr>
              <a:t>le</a:t>
            </a:r>
            <a:r>
              <a:rPr sz="2200" spc="-115" dirty="0">
                <a:latin typeface="Trebuchet MS"/>
                <a:cs typeface="Trebuchet MS"/>
              </a:rPr>
              <a:t> </a:t>
            </a:r>
            <a:r>
              <a:rPr sz="2200" spc="75" dirty="0">
                <a:latin typeface="Trebuchet MS"/>
                <a:cs typeface="Trebuchet MS"/>
              </a:rPr>
              <a:t>champs</a:t>
            </a:r>
            <a:r>
              <a:rPr sz="2200" spc="-82" dirty="0">
                <a:latin typeface="Trebuchet MS"/>
                <a:cs typeface="Trebuchet MS"/>
              </a:rPr>
              <a:t> </a:t>
            </a:r>
            <a:r>
              <a:rPr sz="2200" b="1" spc="65" dirty="0">
                <a:latin typeface="Trebuchet MS"/>
                <a:cs typeface="Trebuchet MS"/>
              </a:rPr>
              <a:t>valeur</a:t>
            </a:r>
            <a:r>
              <a:rPr sz="2200" b="1" spc="-98" dirty="0">
                <a:latin typeface="Trebuchet MS"/>
                <a:cs typeface="Trebuchet MS"/>
              </a:rPr>
              <a:t> </a:t>
            </a:r>
            <a:r>
              <a:rPr sz="2200" b="1" spc="46" dirty="0">
                <a:latin typeface="Trebuchet MS"/>
                <a:cs typeface="Trebuchet MS"/>
              </a:rPr>
              <a:t>de  </a:t>
            </a:r>
            <a:r>
              <a:rPr sz="2200" b="1" spc="-20" dirty="0">
                <a:latin typeface="Trebuchet MS"/>
                <a:cs typeface="Trebuchet MS"/>
              </a:rPr>
              <a:t>test</a:t>
            </a:r>
            <a:endParaRPr sz="2200">
              <a:latin typeface="Trebuchet MS"/>
              <a:cs typeface="Trebuchet MS"/>
            </a:endParaRPr>
          </a:p>
          <a:p>
            <a:pPr marL="345370" indent="-337473">
              <a:spcBef>
                <a:spcPts val="1335"/>
              </a:spcBef>
              <a:buAutoNum type="arabicParenR"/>
              <a:tabLst>
                <a:tab pos="345785" algn="l"/>
              </a:tabLst>
            </a:pPr>
            <a:r>
              <a:rPr sz="2200" spc="92" dirty="0">
                <a:latin typeface="Trebuchet MS"/>
                <a:cs typeface="Trebuchet MS"/>
              </a:rPr>
              <a:t>Cliquer</a:t>
            </a:r>
            <a:r>
              <a:rPr sz="2200" spc="-115" dirty="0">
                <a:latin typeface="Trebuchet MS"/>
                <a:cs typeface="Trebuchet MS"/>
              </a:rPr>
              <a:t> </a:t>
            </a:r>
            <a:r>
              <a:rPr sz="2200" spc="69" dirty="0">
                <a:latin typeface="Trebuchet MS"/>
                <a:cs typeface="Trebuchet MS"/>
              </a:rPr>
              <a:t>sur</a:t>
            </a:r>
            <a:r>
              <a:rPr sz="2200" spc="-124" dirty="0">
                <a:latin typeface="Trebuchet MS"/>
                <a:cs typeface="Trebuchet MS"/>
              </a:rPr>
              <a:t> </a:t>
            </a:r>
            <a:r>
              <a:rPr sz="2200" b="1" dirty="0">
                <a:latin typeface="Trebuchet MS"/>
                <a:cs typeface="Trebuchet MS"/>
              </a:rPr>
              <a:t>option</a:t>
            </a:r>
            <a:r>
              <a:rPr sz="2200" dirty="0">
                <a:latin typeface="Trebuchet MS"/>
                <a:cs typeface="Trebuchet MS"/>
              </a:rPr>
              <a:t>,</a:t>
            </a:r>
            <a:r>
              <a:rPr sz="2200" spc="-284" dirty="0">
                <a:latin typeface="Trebuchet MS"/>
                <a:cs typeface="Trebuchet MS"/>
              </a:rPr>
              <a:t> </a:t>
            </a:r>
            <a:r>
              <a:rPr sz="2200" spc="13" dirty="0">
                <a:latin typeface="Trebuchet MS"/>
                <a:cs typeface="Trebuchet MS"/>
              </a:rPr>
              <a:t>ensuite</a:t>
            </a:r>
            <a:r>
              <a:rPr sz="2200" spc="-105" dirty="0">
                <a:latin typeface="Trebuchet MS"/>
                <a:cs typeface="Trebuchet MS"/>
              </a:rPr>
              <a:t> </a:t>
            </a:r>
            <a:r>
              <a:rPr sz="2200" spc="-52" dirty="0">
                <a:latin typeface="Trebuchet MS"/>
                <a:cs typeface="Trebuchet MS"/>
              </a:rPr>
              <a:t>mettez</a:t>
            </a:r>
            <a:r>
              <a:rPr sz="2200" spc="-108" dirty="0">
                <a:latin typeface="Trebuchet MS"/>
                <a:cs typeface="Trebuchet MS"/>
              </a:rPr>
              <a:t> </a:t>
            </a:r>
            <a:r>
              <a:rPr sz="2200" spc="36" dirty="0">
                <a:latin typeface="Trebuchet MS"/>
                <a:cs typeface="Trebuchet MS"/>
              </a:rPr>
              <a:t>95</a:t>
            </a:r>
            <a:r>
              <a:rPr sz="2200" spc="-121" dirty="0">
                <a:latin typeface="Trebuchet MS"/>
                <a:cs typeface="Trebuchet MS"/>
              </a:rPr>
              <a:t> </a:t>
            </a:r>
            <a:r>
              <a:rPr sz="2200" spc="818" dirty="0">
                <a:latin typeface="Trebuchet MS"/>
                <a:cs typeface="Trebuchet MS"/>
              </a:rPr>
              <a:t>%</a:t>
            </a:r>
            <a:r>
              <a:rPr sz="2200" spc="-108" dirty="0">
                <a:latin typeface="Trebuchet MS"/>
                <a:cs typeface="Trebuchet MS"/>
              </a:rPr>
              <a:t> </a:t>
            </a:r>
            <a:r>
              <a:rPr sz="2200" spc="82" dirty="0">
                <a:latin typeface="Trebuchet MS"/>
                <a:cs typeface="Trebuchet MS"/>
              </a:rPr>
              <a:t>dans</a:t>
            </a:r>
            <a:r>
              <a:rPr sz="2200" spc="-92" dirty="0">
                <a:latin typeface="Trebuchet MS"/>
                <a:cs typeface="Trebuchet MS"/>
              </a:rPr>
              <a:t> </a:t>
            </a:r>
            <a:r>
              <a:rPr sz="2200" b="1" spc="56" dirty="0">
                <a:latin typeface="Trebuchet MS"/>
                <a:cs typeface="Trebuchet MS"/>
              </a:rPr>
              <a:t>pourcentage</a:t>
            </a:r>
            <a:r>
              <a:rPr sz="2200" b="1" spc="-85" dirty="0">
                <a:latin typeface="Trebuchet MS"/>
                <a:cs typeface="Trebuchet MS"/>
              </a:rPr>
              <a:t> </a:t>
            </a:r>
            <a:r>
              <a:rPr sz="2200" b="1" spc="46" dirty="0">
                <a:latin typeface="Trebuchet MS"/>
                <a:cs typeface="Trebuchet MS"/>
              </a:rPr>
              <a:t>de</a:t>
            </a:r>
            <a:endParaRPr sz="2200">
              <a:latin typeface="Trebuchet MS"/>
              <a:cs typeface="Trebuchet MS"/>
            </a:endParaRPr>
          </a:p>
          <a:p>
            <a:pPr marL="345370">
              <a:spcBef>
                <a:spcPts val="1335"/>
              </a:spcBef>
            </a:pPr>
            <a:r>
              <a:rPr sz="2200" b="1" spc="65" dirty="0">
                <a:latin typeface="Trebuchet MS"/>
                <a:cs typeface="Trebuchet MS"/>
              </a:rPr>
              <a:t>l’intervalle</a:t>
            </a:r>
            <a:r>
              <a:rPr sz="2200" b="1" spc="-98" dirty="0">
                <a:latin typeface="Trebuchet MS"/>
                <a:cs typeface="Trebuchet MS"/>
              </a:rPr>
              <a:t> </a:t>
            </a:r>
            <a:r>
              <a:rPr sz="2200" b="1" spc="46" dirty="0">
                <a:latin typeface="Trebuchet MS"/>
                <a:cs typeface="Trebuchet MS"/>
              </a:rPr>
              <a:t>de</a:t>
            </a:r>
            <a:r>
              <a:rPr sz="2200" b="1" spc="-118" dirty="0">
                <a:latin typeface="Trebuchet MS"/>
                <a:cs typeface="Trebuchet MS"/>
              </a:rPr>
              <a:t> </a:t>
            </a:r>
            <a:r>
              <a:rPr sz="2200" b="1" spc="49" dirty="0">
                <a:latin typeface="Trebuchet MS"/>
                <a:cs typeface="Trebuchet MS"/>
              </a:rPr>
              <a:t>confiance,</a:t>
            </a:r>
            <a:r>
              <a:rPr sz="2200" b="1" spc="-88" dirty="0">
                <a:latin typeface="Trebuchet MS"/>
                <a:cs typeface="Trebuchet MS"/>
              </a:rPr>
              <a:t> </a:t>
            </a:r>
            <a:r>
              <a:rPr sz="2200" spc="79" dirty="0">
                <a:latin typeface="Trebuchet MS"/>
                <a:cs typeface="Trebuchet MS"/>
              </a:rPr>
              <a:t>puis</a:t>
            </a:r>
            <a:r>
              <a:rPr sz="2200" spc="-111" dirty="0">
                <a:latin typeface="Trebuchet MS"/>
                <a:cs typeface="Trebuchet MS"/>
              </a:rPr>
              <a:t> </a:t>
            </a:r>
            <a:r>
              <a:rPr sz="2200" b="1" spc="72" dirty="0">
                <a:latin typeface="Trebuchet MS"/>
                <a:cs typeface="Trebuchet MS"/>
              </a:rPr>
              <a:t>poursuivre</a:t>
            </a:r>
            <a:r>
              <a:rPr sz="2200" b="1" spc="-92" dirty="0">
                <a:latin typeface="Trebuchet MS"/>
                <a:cs typeface="Trebuchet MS"/>
              </a:rPr>
              <a:t> </a:t>
            </a:r>
            <a:r>
              <a:rPr sz="2200" spc="-79" dirty="0">
                <a:latin typeface="Trebuchet MS"/>
                <a:cs typeface="Trebuchet MS"/>
              </a:rPr>
              <a:t>et</a:t>
            </a:r>
            <a:r>
              <a:rPr sz="2200" spc="-118" dirty="0">
                <a:latin typeface="Trebuchet MS"/>
                <a:cs typeface="Trebuchet MS"/>
              </a:rPr>
              <a:t> </a:t>
            </a:r>
            <a:r>
              <a:rPr sz="2200" b="1" spc="347" dirty="0">
                <a:latin typeface="Trebuchet MS"/>
                <a:cs typeface="Trebuchet MS"/>
              </a:rPr>
              <a:t>OK</a:t>
            </a:r>
            <a:endParaRPr sz="2200">
              <a:latin typeface="Trebuchet MS"/>
              <a:cs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254" y="85657"/>
            <a:ext cx="4026755" cy="439280"/>
          </a:xfrm>
          <a:prstGeom prst="rect">
            <a:avLst/>
          </a:prstGeom>
        </p:spPr>
        <p:txBody>
          <a:bodyPr vert="horz" wrap="square" lIns="0" tIns="8312" rIns="0" bIns="0" rtlCol="0">
            <a:spAutoFit/>
          </a:bodyPr>
          <a:lstStyle/>
          <a:p>
            <a:pPr marL="8312">
              <a:spcBef>
                <a:spcPts val="65"/>
              </a:spcBef>
            </a:pPr>
            <a:r>
              <a:rPr sz="2800" spc="-20" dirty="0"/>
              <a:t>Statistique</a:t>
            </a:r>
            <a:r>
              <a:rPr sz="2800" spc="-164" dirty="0"/>
              <a:t> </a:t>
            </a:r>
            <a:r>
              <a:rPr sz="2800" spc="-10" dirty="0"/>
              <a:t>inférentielle</a:t>
            </a:r>
          </a:p>
        </p:txBody>
      </p:sp>
      <p:sp>
        <p:nvSpPr>
          <p:cNvPr id="4" name="object 4"/>
          <p:cNvSpPr txBox="1"/>
          <p:nvPr/>
        </p:nvSpPr>
        <p:spPr>
          <a:xfrm>
            <a:off x="206253" y="1643050"/>
            <a:ext cx="7811092" cy="3383478"/>
          </a:xfrm>
          <a:prstGeom prst="rect">
            <a:avLst/>
          </a:prstGeom>
        </p:spPr>
        <p:txBody>
          <a:bodyPr vert="horz" wrap="square" lIns="0" tIns="178296" rIns="0" bIns="0" rtlCol="0">
            <a:spAutoFit/>
          </a:bodyPr>
          <a:lstStyle/>
          <a:p>
            <a:pPr marL="8312">
              <a:spcBef>
                <a:spcPts val="1404"/>
              </a:spcBef>
            </a:pPr>
            <a:r>
              <a:rPr sz="2200" spc="39" smtClean="0">
                <a:latin typeface="Trebuchet MS"/>
                <a:cs typeface="Trebuchet MS"/>
              </a:rPr>
              <a:t>Procédure </a:t>
            </a:r>
            <a:r>
              <a:rPr sz="2200" spc="85" dirty="0">
                <a:latin typeface="Trebuchet MS"/>
                <a:cs typeface="Trebuchet MS"/>
              </a:rPr>
              <a:t>sous </a:t>
            </a:r>
            <a:r>
              <a:rPr sz="2200" spc="88" dirty="0">
                <a:latin typeface="Trebuchet MS"/>
                <a:cs typeface="Trebuchet MS"/>
              </a:rPr>
              <a:t>SPSS</a:t>
            </a:r>
            <a:r>
              <a:rPr sz="2200" spc="-455" dirty="0">
                <a:latin typeface="Trebuchet MS"/>
                <a:cs typeface="Trebuchet MS"/>
              </a:rPr>
              <a:t> </a:t>
            </a:r>
            <a:r>
              <a:rPr sz="2200" spc="-170" dirty="0">
                <a:latin typeface="Trebuchet MS"/>
                <a:cs typeface="Trebuchet MS"/>
              </a:rPr>
              <a:t>:</a:t>
            </a:r>
            <a:endParaRPr sz="2200">
              <a:latin typeface="Trebuchet MS"/>
              <a:cs typeface="Trebuchet MS"/>
            </a:endParaRPr>
          </a:p>
          <a:p>
            <a:pPr marL="345370" indent="-337473">
              <a:spcBef>
                <a:spcPts val="1338"/>
              </a:spcBef>
              <a:buAutoNum type="arabicParenR"/>
              <a:tabLst>
                <a:tab pos="345785" algn="l"/>
              </a:tabLst>
            </a:pPr>
            <a:r>
              <a:rPr sz="2200" spc="124" dirty="0">
                <a:latin typeface="Trebuchet MS"/>
                <a:cs typeface="Trebuchet MS"/>
              </a:rPr>
              <a:t>Menu</a:t>
            </a:r>
            <a:r>
              <a:rPr sz="2200" spc="-115" dirty="0">
                <a:latin typeface="Trebuchet MS"/>
                <a:cs typeface="Trebuchet MS"/>
              </a:rPr>
              <a:t> </a:t>
            </a:r>
            <a:r>
              <a:rPr sz="2200" b="1" spc="101" dirty="0">
                <a:latin typeface="Trebuchet MS"/>
                <a:cs typeface="Trebuchet MS"/>
              </a:rPr>
              <a:t>Analyse</a:t>
            </a:r>
            <a:endParaRPr sz="2200">
              <a:latin typeface="Trebuchet MS"/>
              <a:cs typeface="Trebuchet MS"/>
            </a:endParaRPr>
          </a:p>
          <a:p>
            <a:pPr marL="345370" indent="-337473">
              <a:spcBef>
                <a:spcPts val="1335"/>
              </a:spcBef>
              <a:buAutoNum type="arabicParenR"/>
              <a:tabLst>
                <a:tab pos="345785" algn="l"/>
              </a:tabLst>
            </a:pPr>
            <a:r>
              <a:rPr sz="2200" b="1" spc="65" dirty="0">
                <a:latin typeface="Trebuchet MS"/>
                <a:cs typeface="Trebuchet MS"/>
              </a:rPr>
              <a:t>Corrélation, </a:t>
            </a:r>
            <a:r>
              <a:rPr sz="2200" spc="79" dirty="0">
                <a:latin typeface="Trebuchet MS"/>
                <a:cs typeface="Trebuchet MS"/>
              </a:rPr>
              <a:t>puis</a:t>
            </a:r>
            <a:r>
              <a:rPr sz="2200" spc="-272" dirty="0">
                <a:latin typeface="Trebuchet MS"/>
                <a:cs typeface="Trebuchet MS"/>
              </a:rPr>
              <a:t> </a:t>
            </a:r>
            <a:r>
              <a:rPr sz="2200" b="1" spc="75" dirty="0">
                <a:latin typeface="Trebuchet MS"/>
                <a:cs typeface="Trebuchet MS"/>
              </a:rPr>
              <a:t>bivariée</a:t>
            </a:r>
            <a:endParaRPr sz="2200">
              <a:latin typeface="Trebuchet MS"/>
              <a:cs typeface="Trebuchet MS"/>
            </a:endParaRPr>
          </a:p>
          <a:p>
            <a:pPr marL="345370" indent="-337473">
              <a:spcBef>
                <a:spcPts val="1335"/>
              </a:spcBef>
              <a:buAutoNum type="arabicParenR"/>
              <a:tabLst>
                <a:tab pos="345785" algn="l"/>
                <a:tab pos="5977267" algn="l"/>
              </a:tabLst>
            </a:pPr>
            <a:r>
              <a:rPr sz="2200" spc="16" dirty="0">
                <a:latin typeface="Trebuchet MS"/>
                <a:cs typeface="Trebuchet MS"/>
              </a:rPr>
              <a:t>Entrer</a:t>
            </a:r>
            <a:r>
              <a:rPr sz="2200" spc="-101" dirty="0">
                <a:latin typeface="Trebuchet MS"/>
                <a:cs typeface="Trebuchet MS"/>
              </a:rPr>
              <a:t> </a:t>
            </a:r>
            <a:r>
              <a:rPr sz="2200" spc="56" dirty="0">
                <a:latin typeface="Trebuchet MS"/>
                <a:cs typeface="Trebuchet MS"/>
              </a:rPr>
              <a:t>les</a:t>
            </a:r>
            <a:r>
              <a:rPr sz="2200" spc="-111" dirty="0">
                <a:latin typeface="Trebuchet MS"/>
                <a:cs typeface="Trebuchet MS"/>
              </a:rPr>
              <a:t> </a:t>
            </a:r>
            <a:r>
              <a:rPr sz="2200" spc="88" dirty="0">
                <a:latin typeface="Trebuchet MS"/>
                <a:cs typeface="Trebuchet MS"/>
              </a:rPr>
              <a:t>deux</a:t>
            </a:r>
            <a:r>
              <a:rPr sz="2200" spc="-101" dirty="0">
                <a:latin typeface="Trebuchet MS"/>
                <a:cs typeface="Trebuchet MS"/>
              </a:rPr>
              <a:t> </a:t>
            </a:r>
            <a:r>
              <a:rPr sz="2200" spc="59" dirty="0">
                <a:latin typeface="Trebuchet MS"/>
                <a:cs typeface="Trebuchet MS"/>
              </a:rPr>
              <a:t>variables</a:t>
            </a:r>
            <a:r>
              <a:rPr sz="2200" spc="-111" dirty="0">
                <a:latin typeface="Trebuchet MS"/>
                <a:cs typeface="Trebuchet MS"/>
              </a:rPr>
              <a:t> </a:t>
            </a:r>
            <a:r>
              <a:rPr sz="2200" spc="-7" dirty="0">
                <a:latin typeface="Trebuchet MS"/>
                <a:cs typeface="Trebuchet MS"/>
              </a:rPr>
              <a:t>qualitatives</a:t>
            </a:r>
            <a:r>
              <a:rPr sz="2200" spc="-92" dirty="0">
                <a:latin typeface="Trebuchet MS"/>
                <a:cs typeface="Trebuchet MS"/>
              </a:rPr>
              <a:t> </a:t>
            </a:r>
            <a:r>
              <a:rPr sz="2200" spc="82" dirty="0">
                <a:latin typeface="Trebuchet MS"/>
                <a:cs typeface="Trebuchet MS"/>
              </a:rPr>
              <a:t>dans	</a:t>
            </a:r>
            <a:r>
              <a:rPr sz="2200" b="1" spc="92" dirty="0">
                <a:latin typeface="Trebuchet MS"/>
                <a:cs typeface="Trebuchet MS"/>
              </a:rPr>
              <a:t>variables</a:t>
            </a:r>
            <a:endParaRPr sz="2200">
              <a:latin typeface="Trebuchet MS"/>
              <a:cs typeface="Trebuchet MS"/>
            </a:endParaRPr>
          </a:p>
          <a:p>
            <a:pPr marL="345370" indent="-337473">
              <a:spcBef>
                <a:spcPts val="1335"/>
              </a:spcBef>
              <a:buAutoNum type="arabicParenR"/>
              <a:tabLst>
                <a:tab pos="345785" algn="l"/>
              </a:tabLst>
            </a:pPr>
            <a:r>
              <a:rPr sz="2200" spc="108" dirty="0">
                <a:latin typeface="Trebuchet MS"/>
                <a:cs typeface="Trebuchet MS"/>
              </a:rPr>
              <a:t>Cocher</a:t>
            </a:r>
            <a:r>
              <a:rPr sz="2200" spc="-88" dirty="0">
                <a:latin typeface="Trebuchet MS"/>
                <a:cs typeface="Trebuchet MS"/>
              </a:rPr>
              <a:t> </a:t>
            </a:r>
            <a:r>
              <a:rPr sz="2200" b="1" spc="72" dirty="0">
                <a:latin typeface="Trebuchet MS"/>
                <a:cs typeface="Trebuchet MS"/>
              </a:rPr>
              <a:t>Pearson</a:t>
            </a:r>
            <a:r>
              <a:rPr sz="2200" b="1" spc="-95" dirty="0">
                <a:latin typeface="Trebuchet MS"/>
                <a:cs typeface="Trebuchet MS"/>
              </a:rPr>
              <a:t> </a:t>
            </a:r>
            <a:r>
              <a:rPr sz="2200" spc="85" dirty="0">
                <a:latin typeface="Trebuchet MS"/>
                <a:cs typeface="Trebuchet MS"/>
              </a:rPr>
              <a:t>se</a:t>
            </a:r>
            <a:r>
              <a:rPr sz="2200" spc="-115" dirty="0">
                <a:latin typeface="Trebuchet MS"/>
                <a:cs typeface="Trebuchet MS"/>
              </a:rPr>
              <a:t> </a:t>
            </a:r>
            <a:r>
              <a:rPr sz="2200" spc="-26" dirty="0">
                <a:latin typeface="Trebuchet MS"/>
                <a:cs typeface="Trebuchet MS"/>
              </a:rPr>
              <a:t>trouvant</a:t>
            </a:r>
            <a:r>
              <a:rPr sz="2200" spc="-111" dirty="0">
                <a:latin typeface="Trebuchet MS"/>
                <a:cs typeface="Trebuchet MS"/>
              </a:rPr>
              <a:t> </a:t>
            </a:r>
            <a:r>
              <a:rPr sz="2200" spc="82" dirty="0">
                <a:latin typeface="Trebuchet MS"/>
                <a:cs typeface="Trebuchet MS"/>
              </a:rPr>
              <a:t>sous</a:t>
            </a:r>
            <a:r>
              <a:rPr sz="2200" spc="-98" dirty="0">
                <a:latin typeface="Trebuchet MS"/>
                <a:cs typeface="Trebuchet MS"/>
              </a:rPr>
              <a:t> </a:t>
            </a:r>
            <a:r>
              <a:rPr sz="2200" b="1" spc="29" dirty="0">
                <a:latin typeface="Trebuchet MS"/>
                <a:cs typeface="Trebuchet MS"/>
              </a:rPr>
              <a:t>coefficient</a:t>
            </a:r>
            <a:r>
              <a:rPr sz="2200" b="1" spc="-85" dirty="0">
                <a:latin typeface="Trebuchet MS"/>
                <a:cs typeface="Trebuchet MS"/>
              </a:rPr>
              <a:t> </a:t>
            </a:r>
            <a:r>
              <a:rPr sz="2200" b="1" spc="46" dirty="0">
                <a:latin typeface="Trebuchet MS"/>
                <a:cs typeface="Trebuchet MS"/>
              </a:rPr>
              <a:t>de</a:t>
            </a:r>
            <a:r>
              <a:rPr sz="2200" b="1" spc="-115" dirty="0">
                <a:latin typeface="Trebuchet MS"/>
                <a:cs typeface="Trebuchet MS"/>
              </a:rPr>
              <a:t> </a:t>
            </a:r>
            <a:r>
              <a:rPr sz="2200" b="1" spc="52" dirty="0">
                <a:latin typeface="Trebuchet MS"/>
                <a:cs typeface="Trebuchet MS"/>
              </a:rPr>
              <a:t>corrélation</a:t>
            </a:r>
            <a:endParaRPr sz="2200">
              <a:latin typeface="Trebuchet MS"/>
              <a:cs typeface="Trebuchet MS"/>
            </a:endParaRPr>
          </a:p>
          <a:p>
            <a:pPr marL="345370" indent="-337473">
              <a:spcBef>
                <a:spcPts val="1338"/>
              </a:spcBef>
              <a:buAutoNum type="arabicParenR"/>
              <a:tabLst>
                <a:tab pos="345785" algn="l"/>
              </a:tabLst>
            </a:pPr>
            <a:r>
              <a:rPr sz="2200" spc="108" dirty="0">
                <a:latin typeface="Trebuchet MS"/>
                <a:cs typeface="Trebuchet MS"/>
              </a:rPr>
              <a:t>Cocher</a:t>
            </a:r>
            <a:r>
              <a:rPr sz="2200" spc="-95" dirty="0">
                <a:latin typeface="Trebuchet MS"/>
                <a:cs typeface="Trebuchet MS"/>
              </a:rPr>
              <a:t> </a:t>
            </a:r>
            <a:r>
              <a:rPr sz="2200" b="1" spc="23" dirty="0">
                <a:latin typeface="Trebuchet MS"/>
                <a:cs typeface="Trebuchet MS"/>
              </a:rPr>
              <a:t>repérer</a:t>
            </a:r>
            <a:r>
              <a:rPr sz="2200" b="1" spc="-98" dirty="0">
                <a:latin typeface="Trebuchet MS"/>
                <a:cs typeface="Trebuchet MS"/>
              </a:rPr>
              <a:t> </a:t>
            </a:r>
            <a:r>
              <a:rPr sz="2200" b="1" spc="98" dirty="0">
                <a:latin typeface="Trebuchet MS"/>
                <a:cs typeface="Trebuchet MS"/>
              </a:rPr>
              <a:t>les</a:t>
            </a:r>
            <a:r>
              <a:rPr sz="2200" b="1" spc="-121" dirty="0">
                <a:latin typeface="Trebuchet MS"/>
                <a:cs typeface="Trebuchet MS"/>
              </a:rPr>
              <a:t> </a:t>
            </a:r>
            <a:r>
              <a:rPr sz="2200" b="1" spc="62" dirty="0">
                <a:latin typeface="Trebuchet MS"/>
                <a:cs typeface="Trebuchet MS"/>
              </a:rPr>
              <a:t>corrélations</a:t>
            </a:r>
            <a:r>
              <a:rPr sz="2200" b="1" spc="-95" dirty="0">
                <a:latin typeface="Trebuchet MS"/>
                <a:cs typeface="Trebuchet MS"/>
              </a:rPr>
              <a:t> </a:t>
            </a:r>
            <a:r>
              <a:rPr sz="2200" b="1" spc="79" dirty="0">
                <a:latin typeface="Trebuchet MS"/>
                <a:cs typeface="Trebuchet MS"/>
              </a:rPr>
              <a:t>significatives,</a:t>
            </a:r>
            <a:r>
              <a:rPr sz="2200" b="1" spc="-82" dirty="0">
                <a:latin typeface="Trebuchet MS"/>
                <a:cs typeface="Trebuchet MS"/>
              </a:rPr>
              <a:t> </a:t>
            </a:r>
            <a:r>
              <a:rPr sz="2200" spc="79" dirty="0">
                <a:latin typeface="Trebuchet MS"/>
                <a:cs typeface="Trebuchet MS"/>
              </a:rPr>
              <a:t>puis</a:t>
            </a:r>
            <a:r>
              <a:rPr sz="2200" spc="-108" dirty="0">
                <a:latin typeface="Trebuchet MS"/>
                <a:cs typeface="Trebuchet MS"/>
              </a:rPr>
              <a:t> </a:t>
            </a:r>
            <a:r>
              <a:rPr sz="2200" b="1" spc="347" dirty="0">
                <a:latin typeface="Trebuchet MS"/>
                <a:cs typeface="Trebuchet MS"/>
              </a:rPr>
              <a:t>OK</a:t>
            </a:r>
            <a:endParaRPr sz="2200">
              <a:latin typeface="Trebuchet MS"/>
              <a:cs typeface="Trebuchet MS"/>
            </a:endParaRPr>
          </a:p>
        </p:txBody>
      </p:sp>
      <p:sp>
        <p:nvSpPr>
          <p:cNvPr id="8" name="object 3"/>
          <p:cNvSpPr txBox="1"/>
          <p:nvPr/>
        </p:nvSpPr>
        <p:spPr>
          <a:xfrm>
            <a:off x="4282045" y="106223"/>
            <a:ext cx="4707818" cy="391154"/>
          </a:xfrm>
          <a:prstGeom prst="rect">
            <a:avLst/>
          </a:prstGeom>
          <a:ln w="9143">
            <a:solidFill>
              <a:srgbClr val="DAE2F3"/>
            </a:solidFill>
          </a:ln>
        </p:spPr>
        <p:txBody>
          <a:bodyPr vert="horz" wrap="square" lIns="0" tIns="21611" rIns="0" bIns="0" rtlCol="0">
            <a:spAutoFit/>
          </a:bodyPr>
          <a:lstStyle/>
          <a:p>
            <a:pPr marL="785498" algn="ctr">
              <a:spcBef>
                <a:spcPts val="170"/>
              </a:spcBef>
            </a:pPr>
            <a:r>
              <a:rPr sz="2400" spc="65" dirty="0">
                <a:solidFill>
                  <a:srgbClr val="FF0000"/>
                </a:solidFill>
                <a:latin typeface="Trebuchet MS"/>
                <a:cs typeface="Trebuchet MS"/>
              </a:rPr>
              <a:t>Corrélation </a:t>
            </a:r>
            <a:r>
              <a:rPr sz="2400" spc="79" dirty="0">
                <a:solidFill>
                  <a:srgbClr val="FF0000"/>
                </a:solidFill>
                <a:latin typeface="Trebuchet MS"/>
                <a:cs typeface="Trebuchet MS"/>
              </a:rPr>
              <a:t>r </a:t>
            </a:r>
            <a:r>
              <a:rPr sz="2400" spc="131" dirty="0">
                <a:solidFill>
                  <a:srgbClr val="FF0000"/>
                </a:solidFill>
                <a:latin typeface="Trebuchet MS"/>
                <a:cs typeface="Trebuchet MS"/>
              </a:rPr>
              <a:t>de</a:t>
            </a:r>
            <a:r>
              <a:rPr sz="2400" spc="-596" dirty="0">
                <a:solidFill>
                  <a:srgbClr val="FF0000"/>
                </a:solidFill>
                <a:latin typeface="Trebuchet MS"/>
                <a:cs typeface="Trebuchet MS"/>
              </a:rPr>
              <a:t> </a:t>
            </a:r>
            <a:r>
              <a:rPr sz="2400" spc="59" dirty="0">
                <a:solidFill>
                  <a:srgbClr val="FF0000"/>
                </a:solidFill>
                <a:latin typeface="Trebuchet MS"/>
                <a:cs typeface="Trebuchet MS"/>
              </a:rPr>
              <a:t>Pearson</a:t>
            </a:r>
            <a:endParaRPr sz="2400">
              <a:solidFill>
                <a:srgbClr val="FF0000"/>
              </a:solidFill>
              <a:latin typeface="Trebuchet MS"/>
              <a:cs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14282" y="1071546"/>
            <a:ext cx="3429024" cy="5286412"/>
          </a:xfrm>
        </p:spPr>
        <p:txBody>
          <a:bodyPr>
            <a:normAutofit/>
          </a:bodyPr>
          <a:lstStyle/>
          <a:p>
            <a:r>
              <a:rPr lang="fr-FR" sz="2400" dirty="0" smtClean="0"/>
              <a:t>La corrélation se trouve dans le menu </a:t>
            </a:r>
            <a:r>
              <a:rPr lang="fr-FR" sz="2400" b="1" dirty="0" smtClean="0"/>
              <a:t>Analyse</a:t>
            </a:r>
            <a:r>
              <a:rPr lang="fr-FR" sz="2400" dirty="0" smtClean="0"/>
              <a:t>, sous </a:t>
            </a:r>
            <a:r>
              <a:rPr lang="fr-FR" sz="2400" b="1" dirty="0" smtClean="0"/>
              <a:t>Corrélation</a:t>
            </a:r>
            <a:r>
              <a:rPr lang="fr-FR" sz="2400" dirty="0" smtClean="0"/>
              <a:t>. Choisissez </a:t>
            </a:r>
            <a:r>
              <a:rPr lang="fr-FR" sz="2400" b="1" dirty="0" err="1" smtClean="0"/>
              <a:t>Bivariée</a:t>
            </a:r>
            <a:r>
              <a:rPr lang="fr-FR" sz="2400" b="1" dirty="0" smtClean="0"/>
              <a:t> </a:t>
            </a:r>
          </a:p>
          <a:p>
            <a:pPr>
              <a:buNone/>
            </a:pPr>
            <a:r>
              <a:rPr lang="fr-FR" sz="2400" dirty="0" smtClean="0"/>
              <a:t>(corrélation entre deux variables). </a:t>
            </a:r>
          </a:p>
          <a:p>
            <a:pPr>
              <a:buNone/>
            </a:pPr>
            <a:r>
              <a:rPr lang="fr-FR" sz="2400" dirty="0" smtClean="0"/>
              <a:t>La corrélation partielle tient compte d’une variable contrôle).</a:t>
            </a:r>
            <a:endParaRPr lang="fr-FR" sz="2400" dirty="0"/>
          </a:p>
        </p:txBody>
      </p:sp>
      <p:pic>
        <p:nvPicPr>
          <p:cNvPr id="5" name="Espace réservé du contenu 4" descr="http://spss.espaceweb.usherbrooke.ca/wp-content/uploads/2021/04/correlation7.png"/>
          <p:cNvPicPr>
            <a:picLocks noGrp="1"/>
          </p:cNvPicPr>
          <p:nvPr>
            <p:ph sz="half" idx="2"/>
          </p:nvPr>
        </p:nvPicPr>
        <p:blipFill>
          <a:blip r:embed="rId2"/>
          <a:srcRect/>
          <a:stretch>
            <a:fillRect/>
          </a:stretch>
        </p:blipFill>
        <p:spPr bwMode="auto">
          <a:xfrm>
            <a:off x="3786182" y="285728"/>
            <a:ext cx="4900618" cy="628654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14282" y="428604"/>
            <a:ext cx="3429024" cy="6215106"/>
          </a:xfrm>
        </p:spPr>
        <p:txBody>
          <a:bodyPr>
            <a:normAutofit/>
          </a:bodyPr>
          <a:lstStyle/>
          <a:p>
            <a:r>
              <a:rPr lang="fr-FR" sz="2400" dirty="0" smtClean="0"/>
              <a:t>Dans la boite de dialogue principale, vous insérez, à l’aide de la flèche, les variables continues à tester dans la boite </a:t>
            </a:r>
            <a:r>
              <a:rPr lang="fr-FR" sz="2400" b="1" dirty="0" smtClean="0"/>
              <a:t>Variable</a:t>
            </a:r>
            <a:r>
              <a:rPr lang="fr-FR" sz="2400" dirty="0" smtClean="0"/>
              <a:t>. Vous pouvez évaluer la relation entre deux ou plusieurs variables continues à la fois. Puisque vous vous intéressez aux relations simples, vous n’insérez que deux variables</a:t>
            </a:r>
            <a:endParaRPr lang="fr-FR" sz="2400" dirty="0"/>
          </a:p>
        </p:txBody>
      </p:sp>
      <p:pic>
        <p:nvPicPr>
          <p:cNvPr id="7" name="Espace réservé du contenu 6" descr="http://spss.espaceweb.usherbrooke.ca/wp-content/uploads/2021/04/correlation8.png"/>
          <p:cNvPicPr>
            <a:picLocks noGrp="1"/>
          </p:cNvPicPr>
          <p:nvPr>
            <p:ph sz="half" idx="2"/>
          </p:nvPr>
        </p:nvPicPr>
        <p:blipFill>
          <a:blip r:embed="rId2"/>
          <a:srcRect/>
          <a:stretch>
            <a:fillRect/>
          </a:stretch>
        </p:blipFill>
        <p:spPr bwMode="auto">
          <a:xfrm>
            <a:off x="3428992" y="214290"/>
            <a:ext cx="5715008" cy="664371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642918"/>
            <a:ext cx="8572560" cy="5929354"/>
          </a:xfrm>
        </p:spPr>
        <p:txBody>
          <a:bodyPr>
            <a:normAutofit fontScale="92500" lnSpcReduction="10000"/>
          </a:bodyPr>
          <a:lstStyle/>
          <a:p>
            <a:pPr>
              <a:buNone/>
            </a:pPr>
            <a:r>
              <a:rPr lang="fr-FR" dirty="0" smtClean="0"/>
              <a:t> Vous avez le choix entre trois coefficients de corrélation : </a:t>
            </a:r>
          </a:p>
          <a:p>
            <a:pPr lvl="0"/>
            <a:r>
              <a:rPr lang="fr-FR" b="1" dirty="0" smtClean="0"/>
              <a:t>Pearson</a:t>
            </a:r>
            <a:r>
              <a:rPr lang="fr-FR" dirty="0" smtClean="0"/>
              <a:t> (par défaut) : coefficient calculé pour des variables continues</a:t>
            </a:r>
          </a:p>
          <a:p>
            <a:pPr lvl="0"/>
            <a:r>
              <a:rPr lang="fr-FR" b="1" dirty="0" err="1" smtClean="0"/>
              <a:t>Kendall’s</a:t>
            </a:r>
            <a:r>
              <a:rPr lang="fr-FR" b="1" dirty="0" smtClean="0"/>
              <a:t> tau-b</a:t>
            </a:r>
            <a:r>
              <a:rPr lang="fr-FR" dirty="0" smtClean="0"/>
              <a:t> et </a:t>
            </a:r>
            <a:r>
              <a:rPr lang="fr-FR" b="1" dirty="0" smtClean="0"/>
              <a:t>Spearman</a:t>
            </a:r>
            <a:r>
              <a:rPr lang="fr-FR" dirty="0" smtClean="0"/>
              <a:t> : ces tests sont des mesures non-paramétriques. Le coefficient est calculé pour des variables catégorielles ordinales.</a:t>
            </a:r>
          </a:p>
          <a:p>
            <a:r>
              <a:rPr lang="fr-FR" dirty="0" smtClean="0"/>
              <a:t>4.    Vous pouvez déterminer ensuite le type de test d’hypothèse à vérifier. Si l’hypothèse de recherche indique clairement dans quel sens va l’association, vous pouvez choisir le test unilatéral, sinon, vous laissez l’option par défaut du test bilatéral.</a:t>
            </a:r>
          </a:p>
          <a:p>
            <a:r>
              <a:rPr lang="fr-FR" dirty="0" smtClean="0"/>
              <a:t>    Vous laissez également coché l’option </a:t>
            </a:r>
            <a:r>
              <a:rPr lang="fr-FR" b="1" dirty="0" smtClean="0"/>
              <a:t>Repérer les corrélations significatives</a:t>
            </a:r>
            <a:r>
              <a:rPr lang="fr-FR" dirty="0" smtClean="0"/>
              <a:t> pour que SPSS les mette en évidence par des astérisques.</a:t>
            </a:r>
          </a:p>
          <a:p>
            <a:r>
              <a:rPr lang="fr-FR" dirty="0" smtClean="0"/>
              <a:t>   Vous cliquez ensuite sur Options.</a:t>
            </a:r>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642918"/>
            <a:ext cx="8572560" cy="5929354"/>
          </a:xfrm>
        </p:spPr>
        <p:txBody>
          <a:bodyPr>
            <a:normAutofit fontScale="92500" lnSpcReduction="10000"/>
          </a:bodyPr>
          <a:lstStyle/>
          <a:p>
            <a:r>
              <a:rPr lang="fr-FR" b="1" dirty="0" smtClean="0"/>
              <a:t>Le bouton OPTIONS</a:t>
            </a:r>
            <a:endParaRPr lang="fr-FR" dirty="0" smtClean="0"/>
          </a:p>
          <a:p>
            <a:r>
              <a:rPr lang="fr-FR" dirty="0" smtClean="0"/>
              <a:t>Les options offertes avec la corrélation se résument à deux choses : les statistiques que vous voulez obtenir et ce que vous désirez faire avec les valeurs manquantes.</a:t>
            </a:r>
          </a:p>
          <a:p>
            <a:r>
              <a:rPr lang="fr-FR" dirty="0" smtClean="0"/>
              <a:t>Vous pouvez afficher les </a:t>
            </a:r>
            <a:r>
              <a:rPr lang="fr-FR" b="1" dirty="0" smtClean="0"/>
              <a:t>moyennes et écart-types</a:t>
            </a:r>
            <a:r>
              <a:rPr lang="fr-FR" dirty="0" smtClean="0"/>
              <a:t> pour chacune des variables que vous testez ainsi que le </a:t>
            </a:r>
            <a:r>
              <a:rPr lang="fr-FR" b="1" dirty="0" smtClean="0"/>
              <a:t>produit des écarts et covariances</a:t>
            </a:r>
            <a:r>
              <a:rPr lang="fr-FR" dirty="0" smtClean="0"/>
              <a:t>. En fait, c’est le résultat du calcul de la covariance que nous avons vu dans le rappel théorique.</a:t>
            </a:r>
          </a:p>
          <a:p>
            <a:r>
              <a:rPr lang="fr-FR" dirty="0" smtClean="0"/>
              <a:t>Ensuite, vous pouvez soit conserver l’option par défaut et effectuer la corrélation à partir de toutes les valeurs valides dans chaque cellule, donc exclure les valeurs manquantes du calcul du coefficient pour chaque paire de variables (</a:t>
            </a:r>
            <a:r>
              <a:rPr lang="fr-FR" b="1" dirty="0" smtClean="0"/>
              <a:t>Exclure seulement les composantes non valides</a:t>
            </a:r>
            <a:r>
              <a:rPr lang="fr-FR" dirty="0" smtClean="0"/>
              <a:t>), soit exclure de tous les calculs toutes les valeurs manquantes pour l’ensemble des variables testées (</a:t>
            </a:r>
            <a:r>
              <a:rPr lang="fr-FR" b="1" dirty="0" smtClean="0"/>
              <a:t>Exclure toute observation incomplète</a:t>
            </a:r>
            <a:r>
              <a:rPr lang="fr-FR" dirty="0" smtClean="0"/>
              <a:t>).</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338"/>
            <a:ext cx="8329642" cy="714380"/>
          </a:xfrm>
        </p:spPr>
        <p:txBody>
          <a:bodyPr>
            <a:normAutofit fontScale="90000"/>
          </a:bodyPr>
          <a:lstStyle/>
          <a:p>
            <a:r>
              <a:rPr lang="fr-FR" sz="2800" b="1" u="sng" dirty="0" smtClean="0"/>
              <a:t/>
            </a:r>
            <a:br>
              <a:rPr lang="fr-FR" sz="2800" b="1" u="sng" dirty="0" smtClean="0"/>
            </a:br>
            <a:r>
              <a:rPr lang="fr-FR" sz="2800" b="1" u="sng" dirty="0" smtClean="0"/>
              <a:t> </a:t>
            </a:r>
            <a:r>
              <a:rPr lang="fr-FR" sz="2700" b="1" u="sng" dirty="0" smtClean="0">
                <a:latin typeface="Times New Roman" pitchFamily="18" charset="0"/>
                <a:cs typeface="Times New Roman" pitchFamily="18" charset="0"/>
              </a:rPr>
              <a:t>Que </a:t>
            </a:r>
            <a:r>
              <a:rPr lang="fr-FR" sz="2700" b="1" u="sng" dirty="0">
                <a:latin typeface="Times New Roman" pitchFamily="18" charset="0"/>
                <a:cs typeface="Times New Roman" pitchFamily="18" charset="0"/>
              </a:rPr>
              <a:t>peut faire SPSS ?</a:t>
            </a:r>
            <a:r>
              <a:rPr lang="fr-FR" sz="2700" dirty="0">
                <a:latin typeface="Times New Roman" pitchFamily="18" charset="0"/>
                <a:cs typeface="Times New Roman" pitchFamily="18" charset="0"/>
              </a:rPr>
              <a:t/>
            </a:r>
            <a:br>
              <a:rPr lang="fr-FR" sz="2700" dirty="0">
                <a:latin typeface="Times New Roman" pitchFamily="18" charset="0"/>
                <a:cs typeface="Times New Roman" pitchFamily="18" charset="0"/>
              </a:rPr>
            </a:br>
            <a:endParaRPr lang="fr-FR" sz="27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500042"/>
            <a:ext cx="9144000" cy="6357958"/>
          </a:xfrm>
        </p:spPr>
        <p:txBody>
          <a:bodyPr>
            <a:normAutofit fontScale="32500" lnSpcReduction="20000"/>
          </a:bodyPr>
          <a:lstStyle/>
          <a:p>
            <a:pPr>
              <a:buNone/>
            </a:pPr>
            <a:r>
              <a:rPr lang="fr-FR" sz="7000" b="1" dirty="0"/>
              <a:t/>
            </a:r>
            <a:br>
              <a:rPr lang="fr-FR" sz="7000" b="1" dirty="0"/>
            </a:br>
            <a:r>
              <a:rPr lang="fr-FR" sz="7000" b="1" dirty="0" smtClean="0"/>
              <a:t>           </a:t>
            </a:r>
            <a:r>
              <a:rPr lang="fr-FR" sz="7200" b="1" dirty="0" smtClean="0">
                <a:latin typeface="Times New Roman" pitchFamily="18" charset="0"/>
                <a:cs typeface="Times New Roman" pitchFamily="18" charset="0"/>
              </a:rPr>
              <a:t>1</a:t>
            </a:r>
            <a:r>
              <a:rPr lang="fr-FR" sz="7200" b="1" dirty="0">
                <a:latin typeface="Times New Roman" pitchFamily="18" charset="0"/>
                <a:cs typeface="Times New Roman" pitchFamily="18" charset="0"/>
              </a:rPr>
              <a:t>. La saisie des données et la gestion des bases de </a:t>
            </a:r>
            <a:r>
              <a:rPr lang="fr-FR" sz="7200" b="1" dirty="0" smtClean="0">
                <a:latin typeface="Times New Roman" pitchFamily="18" charset="0"/>
                <a:cs typeface="Times New Roman" pitchFamily="18" charset="0"/>
              </a:rPr>
              <a:t>données</a:t>
            </a:r>
          </a:p>
          <a:p>
            <a:r>
              <a:rPr lang="fr-FR" sz="7200" dirty="0" smtClean="0">
                <a:latin typeface="Times New Roman" pitchFamily="18" charset="0"/>
                <a:cs typeface="Times New Roman" pitchFamily="18" charset="0"/>
              </a:rPr>
              <a:t>Saisie </a:t>
            </a:r>
            <a:r>
              <a:rPr lang="fr-FR" sz="7200" dirty="0">
                <a:latin typeface="Times New Roman" pitchFamily="18" charset="0"/>
                <a:cs typeface="Times New Roman" pitchFamily="18" charset="0"/>
              </a:rPr>
              <a:t>des données : on organise une enquête</a:t>
            </a:r>
            <a:r>
              <a:rPr lang="fr-FR" sz="7200" dirty="0" smtClean="0">
                <a:latin typeface="Times New Roman" pitchFamily="18" charset="0"/>
                <a:cs typeface="Times New Roman" pitchFamily="18" charset="0"/>
              </a:rPr>
              <a:t>, on </a:t>
            </a:r>
            <a:r>
              <a:rPr lang="fr-FR" sz="7200" dirty="0">
                <a:latin typeface="Times New Roman" pitchFamily="18" charset="0"/>
                <a:cs typeface="Times New Roman" pitchFamily="18" charset="0"/>
              </a:rPr>
              <a:t>crée un masque de saisie et on entre les données ;</a:t>
            </a:r>
          </a:p>
          <a:p>
            <a:pPr lvl="0"/>
            <a:r>
              <a:rPr lang="fr-FR" sz="7200" dirty="0">
                <a:latin typeface="Times New Roman" pitchFamily="18" charset="0"/>
                <a:cs typeface="Times New Roman" pitchFamily="18" charset="0"/>
              </a:rPr>
              <a:t>Gestion de bases de données : on peut importer/exporter des bases de données sur </a:t>
            </a:r>
            <a:r>
              <a:rPr lang="fr-FR" sz="7200" dirty="0" smtClean="0">
                <a:latin typeface="Times New Roman" pitchFamily="18" charset="0"/>
                <a:cs typeface="Times New Roman" pitchFamily="18" charset="0"/>
              </a:rPr>
              <a:t>SPSS,</a:t>
            </a:r>
            <a:endParaRPr lang="fr-FR" sz="7200" b="1" dirty="0">
              <a:latin typeface="Times New Roman" pitchFamily="18" charset="0"/>
              <a:cs typeface="Times New Roman" pitchFamily="18" charset="0"/>
            </a:endParaRPr>
          </a:p>
          <a:p>
            <a:pPr>
              <a:buNone/>
            </a:pPr>
            <a:r>
              <a:rPr lang="fr-FR" sz="7200" b="1" dirty="0" smtClean="0">
                <a:latin typeface="Times New Roman" pitchFamily="18" charset="0"/>
                <a:cs typeface="Times New Roman" pitchFamily="18" charset="0"/>
              </a:rPr>
              <a:t>                      2</a:t>
            </a:r>
            <a:r>
              <a:rPr lang="fr-FR" sz="7200" b="1" dirty="0">
                <a:latin typeface="Times New Roman" pitchFamily="18" charset="0"/>
                <a:cs typeface="Times New Roman" pitchFamily="18" charset="0"/>
              </a:rPr>
              <a:t>. Le traitement des données</a:t>
            </a:r>
          </a:p>
          <a:p>
            <a:pPr lvl="0"/>
            <a:r>
              <a:rPr lang="fr-FR" sz="7200" dirty="0">
                <a:latin typeface="Times New Roman" pitchFamily="18" charset="0"/>
                <a:cs typeface="Times New Roman" pitchFamily="18" charset="0"/>
              </a:rPr>
              <a:t>Traitement des données manquantes (</a:t>
            </a:r>
            <a:r>
              <a:rPr lang="fr-FR" sz="7200" dirty="0" err="1">
                <a:latin typeface="Times New Roman" pitchFamily="18" charset="0"/>
                <a:cs typeface="Times New Roman" pitchFamily="18" charset="0"/>
              </a:rPr>
              <a:t>missingvalues</a:t>
            </a:r>
            <a:r>
              <a:rPr lang="fr-FR" sz="7200" dirty="0">
                <a:latin typeface="Times New Roman" pitchFamily="18" charset="0"/>
                <a:cs typeface="Times New Roman" pitchFamily="18" charset="0"/>
              </a:rPr>
              <a:t>)</a:t>
            </a:r>
          </a:p>
          <a:p>
            <a:pPr lvl="0"/>
            <a:r>
              <a:rPr lang="fr-FR" sz="7200" dirty="0">
                <a:latin typeface="Times New Roman" pitchFamily="18" charset="0"/>
                <a:cs typeface="Times New Roman" pitchFamily="18" charset="0"/>
              </a:rPr>
              <a:t>Recodage de variables (exemple l’</a:t>
            </a:r>
            <a:r>
              <a:rPr lang="fr-FR" sz="7200" dirty="0" err="1">
                <a:latin typeface="Times New Roman" pitchFamily="18" charset="0"/>
                <a:cs typeface="Times New Roman" pitchFamily="18" charset="0"/>
              </a:rPr>
              <a:t>age</a:t>
            </a:r>
            <a:r>
              <a:rPr lang="fr-FR" sz="7200" dirty="0">
                <a:latin typeface="Times New Roman" pitchFamily="18" charset="0"/>
                <a:cs typeface="Times New Roman" pitchFamily="18" charset="0"/>
              </a:rPr>
              <a:t> en classes d’</a:t>
            </a:r>
            <a:r>
              <a:rPr lang="fr-FR" sz="7200" dirty="0" err="1">
                <a:latin typeface="Times New Roman" pitchFamily="18" charset="0"/>
                <a:cs typeface="Times New Roman" pitchFamily="18" charset="0"/>
              </a:rPr>
              <a:t>age</a:t>
            </a:r>
            <a:r>
              <a:rPr lang="fr-FR" sz="7200" dirty="0">
                <a:latin typeface="Times New Roman" pitchFamily="18" charset="0"/>
                <a:cs typeface="Times New Roman" pitchFamily="18" charset="0"/>
              </a:rPr>
              <a:t>)</a:t>
            </a:r>
          </a:p>
          <a:p>
            <a:pPr>
              <a:buNone/>
            </a:pPr>
            <a:endParaRPr lang="fr-FR" sz="7200" dirty="0">
              <a:latin typeface="Times New Roman" pitchFamily="18" charset="0"/>
              <a:cs typeface="Times New Roman" pitchFamily="18" charset="0"/>
            </a:endParaRPr>
          </a:p>
          <a:p>
            <a:pPr>
              <a:buNone/>
            </a:pPr>
            <a:r>
              <a:rPr lang="fr-FR" sz="7200" dirty="0" smtClean="0">
                <a:latin typeface="Times New Roman" pitchFamily="18" charset="0"/>
                <a:cs typeface="Times New Roman" pitchFamily="18" charset="0"/>
              </a:rPr>
              <a:t>                          </a:t>
            </a:r>
            <a:r>
              <a:rPr lang="fr-FR" sz="7200" dirty="0">
                <a:latin typeface="Times New Roman" pitchFamily="18" charset="0"/>
                <a:cs typeface="Times New Roman" pitchFamily="18" charset="0"/>
              </a:rPr>
              <a:t> </a:t>
            </a:r>
            <a:r>
              <a:rPr lang="fr-FR" sz="7200" b="1" dirty="0" smtClean="0">
                <a:latin typeface="Times New Roman" pitchFamily="18" charset="0"/>
                <a:cs typeface="Times New Roman" pitchFamily="18" charset="0"/>
              </a:rPr>
              <a:t>3. L’analyse des données</a:t>
            </a:r>
          </a:p>
          <a:p>
            <a:r>
              <a:rPr lang="fr-FR" sz="7200" dirty="0" smtClean="0">
                <a:latin typeface="Times New Roman" pitchFamily="18" charset="0"/>
                <a:cs typeface="Times New Roman" pitchFamily="18" charset="0"/>
              </a:rPr>
              <a:t>Analyse </a:t>
            </a:r>
            <a:r>
              <a:rPr lang="fr-FR" sz="7200" b="1" dirty="0" err="1" smtClean="0">
                <a:solidFill>
                  <a:srgbClr val="FF0000"/>
                </a:solidFill>
                <a:latin typeface="Times New Roman" pitchFamily="18" charset="0"/>
                <a:cs typeface="Times New Roman" pitchFamily="18" charset="0"/>
              </a:rPr>
              <a:t>univariée</a:t>
            </a:r>
            <a:r>
              <a:rPr lang="fr-FR" sz="7200" dirty="0" smtClean="0">
                <a:latin typeface="Times New Roman" pitchFamily="18" charset="0"/>
                <a:cs typeface="Times New Roman" pitchFamily="18" charset="0"/>
              </a:rPr>
              <a:t>: étude de la distribution d’une ou de plusieurs variables (</a:t>
            </a:r>
            <a:r>
              <a:rPr lang="fr-FR" sz="7200" dirty="0" err="1" smtClean="0">
                <a:latin typeface="Times New Roman" pitchFamily="18" charset="0"/>
                <a:cs typeface="Times New Roman" pitchFamily="18" charset="0"/>
              </a:rPr>
              <a:t>prevalence</a:t>
            </a:r>
            <a:r>
              <a:rPr lang="fr-FR" sz="7200" dirty="0" smtClean="0">
                <a:latin typeface="Times New Roman" pitchFamily="18" charset="0"/>
                <a:cs typeface="Times New Roman" pitchFamily="18" charset="0"/>
              </a:rPr>
              <a:t>, incidence, moyenne...).</a:t>
            </a:r>
          </a:p>
          <a:p>
            <a:r>
              <a:rPr lang="fr-FR" sz="7200" dirty="0" smtClean="0">
                <a:latin typeface="Times New Roman" pitchFamily="18" charset="0"/>
                <a:cs typeface="Times New Roman" pitchFamily="18" charset="0"/>
              </a:rPr>
              <a:t>Analyse </a:t>
            </a:r>
            <a:r>
              <a:rPr lang="fr-FR" sz="7200" b="1" dirty="0" err="1" smtClean="0">
                <a:solidFill>
                  <a:srgbClr val="FF0000"/>
                </a:solidFill>
                <a:latin typeface="Times New Roman" pitchFamily="18" charset="0"/>
                <a:cs typeface="Times New Roman" pitchFamily="18" charset="0"/>
              </a:rPr>
              <a:t>bivariée</a:t>
            </a:r>
            <a:r>
              <a:rPr lang="fr-FR" sz="7200" b="1" dirty="0" smtClean="0">
                <a:solidFill>
                  <a:srgbClr val="FF0000"/>
                </a:solidFill>
                <a:latin typeface="Times New Roman" pitchFamily="18" charset="0"/>
                <a:cs typeface="Times New Roman" pitchFamily="18" charset="0"/>
              </a:rPr>
              <a:t>:</a:t>
            </a:r>
            <a:r>
              <a:rPr lang="fr-FR" sz="7200" dirty="0" smtClean="0">
                <a:latin typeface="Times New Roman" pitchFamily="18" charset="0"/>
                <a:cs typeface="Times New Roman" pitchFamily="18" charset="0"/>
              </a:rPr>
              <a:t> étude du degré de liaison et/ou de corrélation entre deux variables (relation entre tabagisme et cancer du poumon)</a:t>
            </a:r>
          </a:p>
          <a:p>
            <a:r>
              <a:rPr lang="fr-FR" sz="7200" dirty="0" smtClean="0">
                <a:latin typeface="Times New Roman" pitchFamily="18" charset="0"/>
                <a:cs typeface="Times New Roman" pitchFamily="18" charset="0"/>
              </a:rPr>
              <a:t>Analyse </a:t>
            </a:r>
            <a:r>
              <a:rPr lang="fr-FR" sz="7200" b="1" u="sng" dirty="0" err="1" smtClean="0">
                <a:solidFill>
                  <a:srgbClr val="FF0000"/>
                </a:solidFill>
                <a:latin typeface="Times New Roman" pitchFamily="18" charset="0"/>
                <a:cs typeface="Times New Roman" pitchFamily="18" charset="0"/>
              </a:rPr>
              <a:t>multivariée</a:t>
            </a:r>
            <a:r>
              <a:rPr lang="fr-FR" sz="7200" dirty="0" smtClean="0">
                <a:latin typeface="Times New Roman" pitchFamily="18" charset="0"/>
                <a:cs typeface="Times New Roman" pitchFamily="18" charset="0"/>
              </a:rPr>
              <a:t>: ex : analyse causale (recherche des facteurs de risques d'une maladie)</a:t>
            </a:r>
          </a:p>
          <a:p>
            <a:pPr>
              <a:buNone/>
            </a:pPr>
            <a:r>
              <a:rPr lang="fr-FR" sz="72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785818"/>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Exemple: Le test de </a:t>
            </a:r>
            <a:r>
              <a:rPr lang="fr-FR" dirty="0" err="1" smtClean="0"/>
              <a:t>speraman</a:t>
            </a:r>
            <a:r>
              <a:rPr lang="fr-FR" dirty="0" smtClean="0"/>
              <a:t> </a:t>
            </a:r>
            <a:endParaRPr lang="fr-FR" dirty="0"/>
          </a:p>
        </p:txBody>
      </p:sp>
      <p:sp>
        <p:nvSpPr>
          <p:cNvPr id="3" name="Espace réservé du contenu 2"/>
          <p:cNvSpPr>
            <a:spLocks noGrp="1"/>
          </p:cNvSpPr>
          <p:nvPr>
            <p:ph idx="1"/>
          </p:nvPr>
        </p:nvSpPr>
        <p:spPr>
          <a:xfrm>
            <a:off x="0" y="1357298"/>
            <a:ext cx="8786842" cy="5214974"/>
          </a:xfrm>
        </p:spPr>
        <p:txBody>
          <a:bodyPr>
            <a:normAutofit fontScale="85000" lnSpcReduction="10000"/>
          </a:bodyPr>
          <a:lstStyle/>
          <a:p>
            <a:r>
              <a:rPr lang="fr-FR" dirty="0" smtClean="0"/>
              <a:t>Dans cet exemple, nous avons réalisé une corrélation entre l’espérance de vie des femmes (LIFEEXPF) et le taux de natalité par 1 000 habitants (BIRTHRAT) à partir de la base de données COUNTRY.SAV. Nous désirions savoir s’il existait une relation linéaire significative entre ces deux variables. </a:t>
            </a:r>
          </a:p>
          <a:p>
            <a:endParaRPr lang="fr-FR" dirty="0" smtClean="0"/>
          </a:p>
          <a:p>
            <a:r>
              <a:rPr lang="fr-FR" dirty="0" smtClean="0"/>
              <a:t>Le tableau de corrélation est assez simple à interpréter. Il s’agit d’un tableau croisé entre les variables mises en relation.</a:t>
            </a:r>
          </a:p>
          <a:p>
            <a:r>
              <a:rPr lang="fr-FR" dirty="0" smtClean="0"/>
              <a:t>Nous pouvons voir dans chaque case présentant le croisement de deux variables la valeur du coefficient accompagné d’astérisques si la corrélation est significative, le degré de signification qui y est associé et le nombre d’observations qui ont été croisées.</a:t>
            </a:r>
          </a:p>
          <a:p>
            <a:r>
              <a:rPr lang="fr-FR" dirty="0" smtClean="0"/>
              <a:t>Puisque la corrélation est une mesure symétrique, on constate que le coefficient est le même pour l’association entre l’espérance de vie et le taux de natalité et pour l’association entre le taux de natalité et l’espérance de vie.</a:t>
            </a:r>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571504"/>
          </a:xfrm>
        </p:spPr>
        <p:txBody>
          <a:bodyPr>
            <a:normAutofit/>
          </a:bodyPr>
          <a:lstStyle/>
          <a:p>
            <a:pPr rtl="1"/>
            <a:r>
              <a:rPr lang="fr-FR" sz="2400" dirty="0" smtClean="0"/>
              <a:t>Exemple</a:t>
            </a:r>
            <a:endParaRPr lang="fr-FR" sz="2400" dirty="0"/>
          </a:p>
        </p:txBody>
      </p:sp>
      <p:sp>
        <p:nvSpPr>
          <p:cNvPr id="3" name="Espace réservé du contenu 2"/>
          <p:cNvSpPr>
            <a:spLocks noGrp="1"/>
          </p:cNvSpPr>
          <p:nvPr>
            <p:ph sz="half" idx="1"/>
          </p:nvPr>
        </p:nvSpPr>
        <p:spPr>
          <a:xfrm>
            <a:off x="457200" y="1285860"/>
            <a:ext cx="3186106" cy="5069065"/>
          </a:xfrm>
        </p:spPr>
        <p:txBody>
          <a:bodyPr>
            <a:normAutofit fontScale="70000" lnSpcReduction="20000"/>
          </a:bodyPr>
          <a:lstStyle/>
          <a:p>
            <a:r>
              <a:rPr lang="fr-FR" dirty="0" smtClean="0"/>
              <a:t>Nous constatons  que la corrélation est significative, nous pouvons donc rejeter l’hypothèse nulle d’absence de relation entre le taux de natalité et l’espérance de vie. Ceci signifie que la probabilité d’obtenir un coefficient de cette taille dans une population où ces deux variables ne sont pas reliées est de moins de 5 %. Nous acceptons  l’hypothèse alternative: il existe une relation linéaire négative (puisque le coefficient est négatif) entre les deux variables.</a:t>
            </a:r>
            <a:endParaRPr lang="fr-FR" dirty="0"/>
          </a:p>
        </p:txBody>
      </p:sp>
      <p:pic>
        <p:nvPicPr>
          <p:cNvPr id="5" name="Espace réservé du contenu 4" descr="http://spss.espaceweb.usherbrooke.ca/wp-content/uploads/2021/04/correlation11.png"/>
          <p:cNvPicPr>
            <a:picLocks noGrp="1"/>
          </p:cNvPicPr>
          <p:nvPr>
            <p:ph sz="half" idx="2"/>
          </p:nvPr>
        </p:nvPicPr>
        <p:blipFill>
          <a:blip r:embed="rId2"/>
          <a:srcRect/>
          <a:stretch>
            <a:fillRect/>
          </a:stretch>
        </p:blipFill>
        <p:spPr bwMode="auto">
          <a:xfrm>
            <a:off x="3643306" y="357166"/>
            <a:ext cx="5214974" cy="621510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653210"/>
          </a:xfrm>
        </p:spPr>
        <p:txBody>
          <a:bodyPr>
            <a:normAutofit/>
          </a:bodyPr>
          <a:lstStyle/>
          <a:p>
            <a:r>
              <a:rPr lang="fr-FR" sz="2800" b="1" dirty="0" smtClean="0"/>
              <a:t>Exemple ( la suite)</a:t>
            </a:r>
            <a:endParaRPr lang="fr-FR" sz="2800" b="1" dirty="0"/>
          </a:p>
        </p:txBody>
      </p:sp>
      <p:sp>
        <p:nvSpPr>
          <p:cNvPr id="3" name="Espace réservé du contenu 2"/>
          <p:cNvSpPr>
            <a:spLocks noGrp="1"/>
          </p:cNvSpPr>
          <p:nvPr>
            <p:ph idx="1"/>
          </p:nvPr>
        </p:nvSpPr>
        <p:spPr>
          <a:xfrm>
            <a:off x="214282" y="1643050"/>
            <a:ext cx="8929718" cy="4681550"/>
          </a:xfrm>
        </p:spPr>
        <p:txBody>
          <a:bodyPr>
            <a:normAutofit/>
          </a:bodyPr>
          <a:lstStyle/>
          <a:p>
            <a:r>
              <a:rPr lang="fr-FR" dirty="0" smtClean="0"/>
              <a:t>Le coefficient de corrélation significatif nous donne deux informations que l’on doit interpréter:</a:t>
            </a:r>
          </a:p>
          <a:p>
            <a:r>
              <a:rPr lang="fr-FR" dirty="0" smtClean="0"/>
              <a:t>1) </a:t>
            </a:r>
            <a:r>
              <a:rPr lang="fr-FR" b="1" dirty="0" smtClean="0"/>
              <a:t>le sens de la relation entre les variables</a:t>
            </a:r>
            <a:r>
              <a:rPr lang="fr-FR" dirty="0" smtClean="0"/>
              <a:t> : Comme le coefficient est négatif, plus le taux de natalité d’un pays est élevé, plus l’espérance de vie diminue. Nous pouvons également dire que plus l’espérance de vie d’un pays est élevée, plus le taux de natalité diminue.</a:t>
            </a:r>
          </a:p>
          <a:p>
            <a:r>
              <a:rPr lang="fr-FR" dirty="0" smtClean="0"/>
              <a:t>2) </a:t>
            </a:r>
            <a:r>
              <a:rPr lang="fr-FR" b="1" dirty="0" smtClean="0"/>
              <a:t>la force de la relation (la taille d’effet)</a:t>
            </a:r>
            <a:r>
              <a:rPr lang="fr-FR" dirty="0" smtClean="0"/>
              <a:t> : En examinant la valeur du coefficient (r = – 0,87), nous pouvons dire que l’effet de la relation entre ces deux variables est de grande taille et que l’association est très forte.</a:t>
            </a:r>
          </a:p>
          <a:p>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dirty="0" smtClean="0"/>
              <a:t>Référencés bibliographiques</a:t>
            </a:r>
            <a:endParaRPr lang="fr-FR" dirty="0"/>
          </a:p>
        </p:txBody>
      </p:sp>
      <p:sp>
        <p:nvSpPr>
          <p:cNvPr id="3" name="Espace réservé du contenu 2"/>
          <p:cNvSpPr>
            <a:spLocks noGrp="1"/>
          </p:cNvSpPr>
          <p:nvPr>
            <p:ph idx="1"/>
          </p:nvPr>
        </p:nvSpPr>
        <p:spPr>
          <a:xfrm>
            <a:off x="457200" y="1142984"/>
            <a:ext cx="8229600" cy="5181616"/>
          </a:xfrm>
        </p:spPr>
        <p:txBody>
          <a:bodyPr>
            <a:normAutofit/>
          </a:bodyPr>
          <a:lstStyle/>
          <a:p>
            <a:pPr marL="514350" lvl="0" indent="-514350" fontAlgn="base">
              <a:spcBef>
                <a:spcPct val="0"/>
              </a:spcBef>
              <a:spcAft>
                <a:spcPct val="0"/>
              </a:spcAft>
              <a:buClrTx/>
              <a:buSzTx/>
              <a:buAutoNum type="arabicParenR"/>
            </a:pPr>
            <a:r>
              <a:rPr lang="fr-FR" sz="2000" dirty="0" err="1" smtClean="0">
                <a:ea typeface="Calibri" pitchFamily="34" charset="0"/>
                <a:cs typeface="Arial" pitchFamily="34" charset="0"/>
                <a:hlinkClick r:id="rId2"/>
              </a:rPr>
              <a:t>Adad</a:t>
            </a:r>
            <a:r>
              <a:rPr lang="fr-FR" sz="2000" dirty="0" smtClean="0">
                <a:ea typeface="Calibri" pitchFamily="34" charset="0"/>
                <a:cs typeface="Arial" pitchFamily="34" charset="0"/>
                <a:hlinkClick r:id="rId2"/>
              </a:rPr>
              <a:t> Med Chérif</a:t>
            </a:r>
            <a:r>
              <a:rPr lang="fr-FR" sz="2000" dirty="0" smtClean="0">
                <a:ea typeface="Calibri" pitchFamily="34" charset="0"/>
                <a:cs typeface="Arial" pitchFamily="34" charset="0"/>
              </a:rPr>
              <a:t>,   Université  d’</a:t>
            </a:r>
            <a:r>
              <a:rPr lang="fr-FR" sz="2000" dirty="0" err="1" smtClean="0">
                <a:ea typeface="Calibri" pitchFamily="34" charset="0"/>
                <a:cs typeface="Arial" pitchFamily="34" charset="0"/>
              </a:rPr>
              <a:t>OumEl</a:t>
            </a:r>
            <a:r>
              <a:rPr lang="fr-FR" sz="2000" dirty="0" smtClean="0">
                <a:ea typeface="Calibri" pitchFamily="34" charset="0"/>
                <a:cs typeface="Arial" pitchFamily="34" charset="0"/>
              </a:rPr>
              <a:t> </a:t>
            </a:r>
            <a:r>
              <a:rPr lang="fr-FR" sz="2000" dirty="0" err="1" smtClean="0">
                <a:ea typeface="Calibri" pitchFamily="34" charset="0"/>
                <a:cs typeface="Arial" pitchFamily="34" charset="0"/>
              </a:rPr>
              <a:t>Bouaghi</a:t>
            </a:r>
            <a:r>
              <a:rPr lang="fr-FR" sz="2000" dirty="0" smtClean="0">
                <a:ea typeface="Calibri" pitchFamily="34" charset="0"/>
                <a:cs typeface="Arial" pitchFamily="34" charset="0"/>
              </a:rPr>
              <a:t> </a:t>
            </a:r>
            <a:r>
              <a:rPr lang="en-GB" sz="2000" dirty="0" smtClean="0">
                <a:ea typeface="Calibri" pitchFamily="34" charset="0"/>
                <a:cs typeface="Arial" pitchFamily="34" charset="0"/>
              </a:rPr>
              <a:t>;</a:t>
            </a:r>
            <a:r>
              <a:rPr lang="fr-FR" sz="2000" dirty="0" smtClean="0">
                <a:ea typeface="Calibri" pitchFamily="34" charset="0"/>
                <a:cs typeface="Arial" pitchFamily="34" charset="0"/>
              </a:rPr>
              <a:t>Algérie,</a:t>
            </a:r>
            <a:r>
              <a:rPr lang="fr-FR" sz="2000" dirty="0" smtClean="0">
                <a:ea typeface="Calibri" pitchFamily="34" charset="0"/>
                <a:cs typeface="Arial" pitchFamily="34" charset="0"/>
                <a:hlinkClick r:id="rId3" action="ppaction://hlinkfile"/>
              </a:rPr>
              <a:t>file:///C:/Users/compaq/Downloads/Questionnaire_sous_Spss.pdf</a:t>
            </a:r>
            <a:endParaRPr lang="fr-FR" sz="2000" dirty="0" smtClean="0">
              <a:ea typeface="Calibri" pitchFamily="34" charset="0"/>
              <a:cs typeface="Arial" pitchFamily="34" charset="0"/>
            </a:endParaRPr>
          </a:p>
          <a:p>
            <a:pPr marL="514350" lvl="0" indent="-514350" fontAlgn="base">
              <a:spcBef>
                <a:spcPct val="0"/>
              </a:spcBef>
              <a:spcAft>
                <a:spcPct val="0"/>
              </a:spcAft>
              <a:buClrTx/>
              <a:buSzTx/>
              <a:buAutoNum type="arabicParenR"/>
            </a:pPr>
            <a:r>
              <a:rPr lang="fr-FR" sz="2000" b="1" spc="-5" dirty="0" smtClean="0">
                <a:latin typeface="Times New Roman"/>
                <a:cs typeface="Times New Roman"/>
              </a:rPr>
              <a:t>BASOSILA BATWANYELE</a:t>
            </a:r>
            <a:r>
              <a:rPr lang="fr-FR" sz="2000" b="1" spc="5" dirty="0" smtClean="0">
                <a:latin typeface="Times New Roman"/>
                <a:cs typeface="Times New Roman"/>
              </a:rPr>
              <a:t> </a:t>
            </a:r>
            <a:r>
              <a:rPr lang="fr-FR" sz="2000" b="1" spc="-5" dirty="0" smtClean="0">
                <a:latin typeface="Times New Roman"/>
                <a:cs typeface="Times New Roman"/>
              </a:rPr>
              <a:t>Eric  ( 2019) Travaux Pratiques d’Informatique V</a:t>
            </a:r>
            <a:r>
              <a:rPr lang="fr-FR" sz="2000" b="1" spc="20" dirty="0" smtClean="0">
                <a:latin typeface="Times New Roman"/>
                <a:cs typeface="Times New Roman"/>
              </a:rPr>
              <a:t> </a:t>
            </a:r>
            <a:r>
              <a:rPr lang="fr-FR" sz="2000" b="1" spc="-5" dirty="0" smtClean="0">
                <a:latin typeface="Times New Roman"/>
                <a:cs typeface="Times New Roman"/>
              </a:rPr>
              <a:t>: </a:t>
            </a:r>
            <a:r>
              <a:rPr lang="fr-FR" sz="2000" dirty="0" smtClean="0">
                <a:latin typeface="Times New Roman"/>
                <a:cs typeface="Times New Roman"/>
              </a:rPr>
              <a:t>Analyse </a:t>
            </a:r>
            <a:r>
              <a:rPr lang="fr-FR" sz="2000" spc="-5" dirty="0" smtClean="0">
                <a:latin typeface="Times New Roman"/>
                <a:cs typeface="Times New Roman"/>
              </a:rPr>
              <a:t>des </a:t>
            </a:r>
            <a:r>
              <a:rPr lang="fr-FR" sz="2000" dirty="0" smtClean="0">
                <a:latin typeface="Times New Roman"/>
                <a:cs typeface="Times New Roman"/>
              </a:rPr>
              <a:t>données </a:t>
            </a:r>
            <a:r>
              <a:rPr lang="fr-FR" sz="2000" spc="-5" dirty="0" smtClean="0">
                <a:latin typeface="Times New Roman"/>
                <a:cs typeface="Times New Roman"/>
              </a:rPr>
              <a:t>avec le logiciel</a:t>
            </a:r>
            <a:r>
              <a:rPr lang="fr-FR" sz="2000" spc="-25" dirty="0" smtClean="0">
                <a:latin typeface="Times New Roman"/>
                <a:cs typeface="Times New Roman"/>
              </a:rPr>
              <a:t> </a:t>
            </a:r>
            <a:r>
              <a:rPr lang="fr-FR" sz="2000" spc="-5" dirty="0" smtClean="0">
                <a:latin typeface="Times New Roman"/>
                <a:cs typeface="Times New Roman"/>
              </a:rPr>
              <a:t>SPSS, </a:t>
            </a:r>
            <a:r>
              <a:rPr lang="fr-FR" sz="2000" b="1" spc="-5" dirty="0" smtClean="0">
                <a:latin typeface="Times New Roman"/>
                <a:cs typeface="Times New Roman"/>
              </a:rPr>
              <a:t>I</a:t>
            </a:r>
            <a:r>
              <a:rPr lang="fr-FR" sz="2000" b="1" dirty="0" smtClean="0">
                <a:latin typeface="Times New Roman"/>
                <a:cs typeface="Times New Roman"/>
              </a:rPr>
              <a:t>nstitut </a:t>
            </a:r>
            <a:r>
              <a:rPr lang="fr-FR" sz="2000" b="1" spc="-5" dirty="0" smtClean="0">
                <a:latin typeface="Times New Roman"/>
                <a:cs typeface="Times New Roman"/>
              </a:rPr>
              <a:t>facultaire des sciences agronomiques de </a:t>
            </a:r>
            <a:r>
              <a:rPr lang="fr-FR" sz="2000" b="1" spc="-5" dirty="0" err="1" smtClean="0">
                <a:latin typeface="Times New Roman"/>
                <a:cs typeface="Times New Roman"/>
              </a:rPr>
              <a:t>Yangambi</a:t>
            </a:r>
            <a:r>
              <a:rPr lang="fr-FR" sz="2000" b="1" spc="-5" dirty="0" smtClean="0">
                <a:latin typeface="Times New Roman"/>
                <a:cs typeface="Times New Roman"/>
              </a:rPr>
              <a:t> , CONGO.</a:t>
            </a:r>
          </a:p>
          <a:p>
            <a:pPr marL="514350" indent="-514350" fontAlgn="base">
              <a:spcBef>
                <a:spcPct val="0"/>
              </a:spcBef>
              <a:spcAft>
                <a:spcPct val="0"/>
              </a:spcAft>
              <a:buClrTx/>
              <a:buSzTx/>
              <a:buFont typeface="Wingdings 2"/>
              <a:buAutoNum type="arabicParenR"/>
            </a:pPr>
            <a:r>
              <a:rPr lang="fr-FR" sz="2000" b="1" dirty="0" smtClean="0"/>
              <a:t>Assistance Technique  NIPN( 2019) Introduction </a:t>
            </a:r>
            <a:r>
              <a:rPr lang="fr-FR" sz="2000" b="1" dirty="0" smtClean="0">
                <a:latin typeface="Trebuchet MS"/>
                <a:ea typeface="+mj-ea"/>
                <a:cs typeface="Arial" panose="020B0604020202020204" pitchFamily="34" charset="0"/>
              </a:rPr>
              <a:t>au traitement des données avec SPSS. </a:t>
            </a:r>
            <a:endParaRPr lang="fr-FR" sz="2000" b="1" spc="-5" dirty="0" smtClean="0">
              <a:latin typeface="Times New Roman"/>
              <a:cs typeface="Times New Roman"/>
            </a:endParaRPr>
          </a:p>
          <a:p>
            <a:pPr marL="514350" lvl="0" indent="-514350" fontAlgn="base">
              <a:spcBef>
                <a:spcPct val="0"/>
              </a:spcBef>
              <a:spcAft>
                <a:spcPct val="0"/>
              </a:spcAft>
              <a:buClrTx/>
              <a:buSzTx/>
              <a:buAutoNum type="arabicParenR"/>
            </a:pPr>
            <a:r>
              <a:rPr lang="fr-FR" sz="2000" dirty="0" smtClean="0">
                <a:latin typeface="Times New Roman"/>
                <a:cs typeface="Times New Roman"/>
                <a:hlinkClick r:id="rId4"/>
              </a:rPr>
              <a:t>https://spss.espaceweb.usherbrooke.ca/procedure-spss-25/</a:t>
            </a:r>
            <a:endParaRPr lang="fr-FR" sz="2000" dirty="0" smtClean="0">
              <a:latin typeface="Times New Roman"/>
              <a:cs typeface="Times New Roman"/>
            </a:endParaRPr>
          </a:p>
          <a:p>
            <a:pPr marL="514350" lvl="0" indent="-514350" fontAlgn="base">
              <a:spcBef>
                <a:spcPct val="0"/>
              </a:spcBef>
              <a:spcAft>
                <a:spcPct val="0"/>
              </a:spcAft>
              <a:buClrTx/>
              <a:buSzTx/>
              <a:buAutoNum type="arabicParenR"/>
            </a:pPr>
            <a:r>
              <a:rPr lang="fr-FR" sz="2000" dirty="0" smtClean="0">
                <a:latin typeface="Times New Roman"/>
                <a:cs typeface="Times New Roman"/>
                <a:hlinkClick r:id="rId5"/>
              </a:rPr>
              <a:t>https://spss.espaceweb.usherbrooke.ca/interpretation-23/</a:t>
            </a:r>
            <a:endParaRPr lang="fr-FR" sz="2000" dirty="0" smtClean="0">
              <a:latin typeface="Times New Roman"/>
              <a:cs typeface="Times New Roman"/>
            </a:endParaRPr>
          </a:p>
          <a:p>
            <a:pPr marL="514350" lvl="0" indent="-514350" fontAlgn="base">
              <a:spcBef>
                <a:spcPct val="0"/>
              </a:spcBef>
              <a:spcAft>
                <a:spcPct val="0"/>
              </a:spcAft>
              <a:buClrTx/>
              <a:buSzTx/>
              <a:buAutoNum type="arabicParenR"/>
            </a:pPr>
            <a:r>
              <a:rPr lang="fr-FR" sz="2000" dirty="0" smtClean="0">
                <a:latin typeface="Times New Roman"/>
                <a:cs typeface="Times New Roman"/>
                <a:hlinkClick r:id="rId6"/>
              </a:rPr>
              <a:t>https://spss.espaceweb.usherbrooke.ca/procedure-spss-24/</a:t>
            </a:r>
            <a:endParaRPr lang="fr-FR" sz="2000" dirty="0" smtClean="0">
              <a:latin typeface="Times New Roman"/>
              <a:cs typeface="Times New Roman"/>
            </a:endParaRPr>
          </a:p>
          <a:p>
            <a:pPr marL="514350" lvl="0" indent="-514350" fontAlgn="base">
              <a:spcBef>
                <a:spcPct val="0"/>
              </a:spcBef>
              <a:spcAft>
                <a:spcPct val="0"/>
              </a:spcAft>
              <a:buClrTx/>
              <a:buSzTx/>
              <a:buAutoNum type="arabicParenR"/>
            </a:pPr>
            <a:endParaRPr lang="fr-FR" sz="2000" dirty="0" smtClean="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642918"/>
            <a:ext cx="8472518" cy="6000792"/>
          </a:xfrm>
        </p:spPr>
        <p:txBody>
          <a:bodyPr/>
          <a:lstStyle/>
          <a:p>
            <a:r>
              <a:rPr lang="fr-FR" sz="2400" dirty="0"/>
              <a:t>Choisir le menu de </a:t>
            </a:r>
            <a:r>
              <a:rPr lang="fr-FR" sz="2400" dirty="0" smtClean="0"/>
              <a:t>gauche            au </a:t>
            </a:r>
            <a:r>
              <a:rPr lang="fr-FR" sz="2400" dirty="0"/>
              <a:t>bas de votre écran.</a:t>
            </a:r>
          </a:p>
          <a:p>
            <a:r>
              <a:rPr lang="fr-FR" sz="2400" b="1" dirty="0"/>
              <a:t>Ouvrir </a:t>
            </a:r>
            <a:r>
              <a:rPr lang="fr-FR" sz="2400" dirty="0"/>
              <a:t>ensuite IBM SPSS </a:t>
            </a:r>
            <a:r>
              <a:rPr lang="fr-FR" sz="2400" dirty="0" err="1"/>
              <a:t>Statistics</a:t>
            </a:r>
            <a:r>
              <a:rPr lang="fr-FR" sz="2400" dirty="0"/>
              <a:t> 24 en double-cliquant son icône</a:t>
            </a:r>
            <a:r>
              <a:rPr lang="fr-FR" sz="2400" b="1" dirty="0"/>
              <a:t> </a:t>
            </a:r>
            <a:r>
              <a:rPr lang="fr-FR" sz="2400" dirty="0"/>
              <a:t>sous </a:t>
            </a:r>
            <a:r>
              <a:rPr lang="fr-FR" sz="2400" dirty="0" smtClean="0"/>
              <a:t>       la </a:t>
            </a:r>
            <a:r>
              <a:rPr lang="fr-FR" sz="2400" dirty="0"/>
              <a:t>lettre I</a:t>
            </a:r>
            <a:r>
              <a:rPr lang="fr-FR" sz="2400" dirty="0" smtClean="0"/>
              <a:t>.</a:t>
            </a:r>
            <a:r>
              <a:rPr lang="fr-FR" sz="2400" dirty="0"/>
              <a:t> </a:t>
            </a:r>
          </a:p>
          <a:p>
            <a:pPr>
              <a:buNone/>
            </a:pPr>
            <a:r>
              <a:rPr lang="fr-FR" dirty="0" smtClean="0"/>
              <a:t/>
            </a:r>
            <a:br>
              <a:rPr lang="fr-FR" dirty="0" smtClean="0"/>
            </a:br>
            <a:endParaRPr lang="fr-FR" dirty="0"/>
          </a:p>
        </p:txBody>
      </p:sp>
      <p:pic>
        <p:nvPicPr>
          <p:cNvPr id="4" name="Image 3" descr="http://pagesped.cahuntsic.ca/sc_sociales/psy/methosite/images/spss/exercice/menuwindows.jpg"/>
          <p:cNvPicPr/>
          <p:nvPr/>
        </p:nvPicPr>
        <p:blipFill>
          <a:blip r:embed="rId2" cstate="print"/>
          <a:srcRect/>
          <a:stretch>
            <a:fillRect/>
          </a:stretch>
        </p:blipFill>
        <p:spPr bwMode="auto">
          <a:xfrm>
            <a:off x="714348" y="2214554"/>
            <a:ext cx="7786742" cy="4429156"/>
          </a:xfrm>
          <a:prstGeom prst="rect">
            <a:avLst/>
          </a:prstGeom>
          <a:noFill/>
          <a:ln w="9525">
            <a:noFill/>
            <a:miter lim="800000"/>
            <a:headEnd/>
            <a:tailEnd/>
          </a:ln>
        </p:spPr>
      </p:pic>
      <p:pic>
        <p:nvPicPr>
          <p:cNvPr id="5" name="Image 4" descr="http://pagesped.cahuntsic.ca/sc_sociales/psy/methosite/images/spss/windows.jpg"/>
          <p:cNvPicPr/>
          <p:nvPr/>
        </p:nvPicPr>
        <p:blipFill>
          <a:blip r:embed="rId3" cstate="print"/>
          <a:srcRect/>
          <a:stretch>
            <a:fillRect/>
          </a:stretch>
        </p:blipFill>
        <p:spPr bwMode="auto">
          <a:xfrm flipV="1">
            <a:off x="4000496" y="642918"/>
            <a:ext cx="428628" cy="428628"/>
          </a:xfrm>
          <a:prstGeom prst="rect">
            <a:avLst/>
          </a:prstGeom>
          <a:noFill/>
          <a:ln w="9525">
            <a:noFill/>
            <a:miter lim="800000"/>
            <a:headEnd/>
            <a:tailEnd/>
          </a:ln>
        </p:spPr>
      </p:pic>
      <p:pic>
        <p:nvPicPr>
          <p:cNvPr id="7" name="Image 6" descr="http://pagesped.cahuntsic.ca/sc_sociales/psy/methosite/images/spss/logospss.jpg"/>
          <p:cNvPicPr/>
          <p:nvPr/>
        </p:nvPicPr>
        <p:blipFill>
          <a:blip r:embed="rId4" cstate="print"/>
          <a:srcRect/>
          <a:stretch>
            <a:fillRect/>
          </a:stretch>
        </p:blipFill>
        <p:spPr bwMode="auto">
          <a:xfrm>
            <a:off x="1857356" y="1500174"/>
            <a:ext cx="676275" cy="523876"/>
          </a:xfrm>
          <a:prstGeom prst="rect">
            <a:avLst/>
          </a:prstGeom>
          <a:noFill/>
          <a:ln w="9525">
            <a:noFill/>
            <a:miter lim="800000"/>
            <a:headEnd/>
            <a:tailEnd/>
          </a:ln>
        </p:spPr>
      </p:pic>
      <p:sp>
        <p:nvSpPr>
          <p:cNvPr id="8" name="Rectangle 7"/>
          <p:cNvSpPr/>
          <p:nvPr/>
        </p:nvSpPr>
        <p:spPr>
          <a:xfrm>
            <a:off x="2000232" y="0"/>
            <a:ext cx="4000528" cy="369332"/>
          </a:xfrm>
          <a:prstGeom prst="rect">
            <a:avLst/>
          </a:prstGeom>
        </p:spPr>
        <p:txBody>
          <a:bodyPr wrap="square">
            <a:spAutoFit/>
          </a:bodyPr>
          <a:lstStyle/>
          <a:p>
            <a:r>
              <a:rPr lang="fr-FR" b="1" dirty="0" smtClean="0"/>
              <a:t>2. Comment démarrer SPSS</a:t>
            </a:r>
            <a:endParaRPr lang="fr-F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
            <a:ext cx="9144000" cy="1758535"/>
          </a:xfrm>
          <a:prstGeom prst="rect">
            <a:avLst/>
          </a:prstGeom>
        </p:spPr>
        <p:txBody>
          <a:bodyPr vert="horz" wrap="square" lIns="0" tIns="9502" rIns="0" bIns="0" rtlCol="0">
            <a:spAutoFit/>
          </a:bodyPr>
          <a:lstStyle/>
          <a:p>
            <a:pPr algn="ctr">
              <a:spcBef>
                <a:spcPts val="75"/>
              </a:spcBef>
            </a:pPr>
            <a:r>
              <a:rPr sz="900" dirty="0">
                <a:latin typeface="Times New Roman"/>
                <a:cs typeface="Times New Roman"/>
              </a:rPr>
              <a:t>1</a:t>
            </a:r>
            <a:endParaRPr sz="900">
              <a:latin typeface="Times New Roman"/>
              <a:cs typeface="Times New Roman"/>
            </a:endParaRPr>
          </a:p>
          <a:p>
            <a:pPr>
              <a:spcBef>
                <a:spcPts val="22"/>
              </a:spcBef>
            </a:pPr>
            <a:endParaRPr sz="1300">
              <a:latin typeface="Times New Roman"/>
              <a:cs typeface="Times New Roman"/>
            </a:endParaRPr>
          </a:p>
          <a:p>
            <a:pPr marL="180541"/>
            <a:r>
              <a:rPr b="1" spc="-4" smtClean="0">
                <a:latin typeface="Times New Roman" pitchFamily="18" charset="0"/>
                <a:cs typeface="Times New Roman" pitchFamily="18" charset="0"/>
              </a:rPr>
              <a:t>Créer </a:t>
            </a:r>
            <a:r>
              <a:rPr b="1" spc="-4" dirty="0">
                <a:latin typeface="Times New Roman" pitchFamily="18" charset="0"/>
                <a:cs typeface="Times New Roman" pitchFamily="18" charset="0"/>
              </a:rPr>
              <a:t>un nouveau fichier de données </a:t>
            </a:r>
            <a:r>
              <a:rPr b="1" spc="-4">
                <a:latin typeface="Times New Roman" pitchFamily="18" charset="0"/>
                <a:cs typeface="Times New Roman" pitchFamily="18" charset="0"/>
              </a:rPr>
              <a:t>dans</a:t>
            </a:r>
            <a:r>
              <a:rPr b="1" spc="67">
                <a:latin typeface="Times New Roman" pitchFamily="18" charset="0"/>
                <a:cs typeface="Times New Roman" pitchFamily="18" charset="0"/>
              </a:rPr>
              <a:t> </a:t>
            </a:r>
            <a:r>
              <a:rPr b="1" spc="-4" smtClean="0">
                <a:latin typeface="Times New Roman" pitchFamily="18" charset="0"/>
                <a:cs typeface="Times New Roman" pitchFamily="18" charset="0"/>
              </a:rPr>
              <a:t>SPSS</a:t>
            </a:r>
            <a:r>
              <a:rPr lang="fr-FR" b="1" spc="-4" dirty="0" smtClean="0">
                <a:latin typeface="Times New Roman" pitchFamily="18" charset="0"/>
                <a:cs typeface="Times New Roman" pitchFamily="18" charset="0"/>
              </a:rPr>
              <a:t>  </a:t>
            </a:r>
            <a:r>
              <a:rPr smtClean="0">
                <a:latin typeface="Times New Roman" pitchFamily="18" charset="0"/>
                <a:cs typeface="Times New Roman" pitchFamily="18" charset="0"/>
              </a:rPr>
              <a:t>Plusieurs </a:t>
            </a:r>
            <a:r>
              <a:rPr dirty="0">
                <a:latin typeface="Times New Roman" pitchFamily="18" charset="0"/>
                <a:cs typeface="Times New Roman" pitchFamily="18" charset="0"/>
              </a:rPr>
              <a:t>options </a:t>
            </a:r>
            <a:r>
              <a:rPr spc="-4" dirty="0">
                <a:latin typeface="Times New Roman" pitchFamily="18" charset="0"/>
                <a:cs typeface="Times New Roman" pitchFamily="18" charset="0"/>
              </a:rPr>
              <a:t>s’offrent </a:t>
            </a:r>
            <a:r>
              <a:rPr dirty="0">
                <a:latin typeface="Times New Roman" pitchFamily="18" charset="0"/>
                <a:cs typeface="Times New Roman" pitchFamily="18" charset="0"/>
              </a:rPr>
              <a:t>à vous</a:t>
            </a:r>
            <a:r>
              <a:rPr spc="4" dirty="0">
                <a:latin typeface="Times New Roman" pitchFamily="18" charset="0"/>
                <a:cs typeface="Times New Roman" pitchFamily="18" charset="0"/>
              </a:rPr>
              <a:t> </a:t>
            </a:r>
            <a:r>
              <a:rPr dirty="0">
                <a:latin typeface="Times New Roman" pitchFamily="18" charset="0"/>
                <a:cs typeface="Times New Roman" pitchFamily="18" charset="0"/>
              </a:rPr>
              <a:t>:</a:t>
            </a:r>
            <a:endParaRPr>
              <a:latin typeface="Times New Roman" pitchFamily="18" charset="0"/>
              <a:cs typeface="Times New Roman" pitchFamily="18" charset="0"/>
            </a:endParaRPr>
          </a:p>
          <a:p>
            <a:pPr marL="294091" indent="-171039">
              <a:spcBef>
                <a:spcPts val="468"/>
              </a:spcBef>
              <a:buSzPct val="83333"/>
              <a:buFont typeface="Wingdings"/>
              <a:buChar char=""/>
              <a:tabLst>
                <a:tab pos="294091" algn="l"/>
                <a:tab pos="294566" algn="l"/>
              </a:tabLst>
            </a:pPr>
            <a:r>
              <a:rPr spc="-4" dirty="0">
                <a:latin typeface="Times New Roman" pitchFamily="18" charset="0"/>
                <a:cs typeface="Times New Roman" pitchFamily="18" charset="0"/>
              </a:rPr>
              <a:t>Lorsqu'on</a:t>
            </a:r>
            <a:r>
              <a:rPr spc="41" dirty="0">
                <a:latin typeface="Times New Roman" pitchFamily="18" charset="0"/>
                <a:cs typeface="Times New Roman" pitchFamily="18" charset="0"/>
              </a:rPr>
              <a:t> </a:t>
            </a:r>
            <a:r>
              <a:rPr dirty="0">
                <a:latin typeface="Times New Roman" pitchFamily="18" charset="0"/>
                <a:cs typeface="Times New Roman" pitchFamily="18" charset="0"/>
              </a:rPr>
              <a:t>démarre</a:t>
            </a:r>
            <a:r>
              <a:rPr spc="41" dirty="0">
                <a:latin typeface="Times New Roman" pitchFamily="18" charset="0"/>
                <a:cs typeface="Times New Roman" pitchFamily="18" charset="0"/>
              </a:rPr>
              <a:t> </a:t>
            </a:r>
            <a:r>
              <a:rPr spc="-4" dirty="0">
                <a:latin typeface="Times New Roman" pitchFamily="18" charset="0"/>
                <a:cs typeface="Times New Roman" pitchFamily="18" charset="0"/>
              </a:rPr>
              <a:t>SPSS,</a:t>
            </a:r>
            <a:r>
              <a:rPr spc="41" dirty="0">
                <a:latin typeface="Times New Roman" pitchFamily="18" charset="0"/>
                <a:cs typeface="Times New Roman" pitchFamily="18" charset="0"/>
              </a:rPr>
              <a:t> </a:t>
            </a:r>
            <a:r>
              <a:rPr dirty="0">
                <a:latin typeface="Times New Roman" pitchFamily="18" charset="0"/>
                <a:cs typeface="Times New Roman" pitchFamily="18" charset="0"/>
              </a:rPr>
              <a:t>une</a:t>
            </a:r>
            <a:r>
              <a:rPr spc="41" dirty="0">
                <a:latin typeface="Times New Roman" pitchFamily="18" charset="0"/>
                <a:cs typeface="Times New Roman" pitchFamily="18" charset="0"/>
              </a:rPr>
              <a:t> </a:t>
            </a:r>
            <a:r>
              <a:rPr spc="-4" dirty="0">
                <a:latin typeface="Times New Roman" pitchFamily="18" charset="0"/>
                <a:cs typeface="Times New Roman" pitchFamily="18" charset="0"/>
              </a:rPr>
              <a:t>fenêtre</a:t>
            </a:r>
            <a:r>
              <a:rPr spc="60" dirty="0">
                <a:latin typeface="Times New Roman" pitchFamily="18" charset="0"/>
                <a:cs typeface="Times New Roman" pitchFamily="18" charset="0"/>
              </a:rPr>
              <a:t> </a:t>
            </a:r>
            <a:r>
              <a:rPr dirty="0">
                <a:latin typeface="Times New Roman" pitchFamily="18" charset="0"/>
                <a:cs typeface="Times New Roman" pitchFamily="18" charset="0"/>
              </a:rPr>
              <a:t>«</a:t>
            </a:r>
            <a:r>
              <a:rPr spc="-7" dirty="0">
                <a:latin typeface="Times New Roman" pitchFamily="18" charset="0"/>
                <a:cs typeface="Times New Roman" pitchFamily="18" charset="0"/>
              </a:rPr>
              <a:t> </a:t>
            </a:r>
            <a:r>
              <a:rPr b="1" dirty="0">
                <a:latin typeface="Times New Roman" pitchFamily="18" charset="0"/>
                <a:cs typeface="Times New Roman" pitchFamily="18" charset="0"/>
              </a:rPr>
              <a:t>Que</a:t>
            </a:r>
            <a:r>
              <a:rPr b="1" spc="41" dirty="0">
                <a:latin typeface="Times New Roman" pitchFamily="18" charset="0"/>
                <a:cs typeface="Times New Roman" pitchFamily="18" charset="0"/>
              </a:rPr>
              <a:t> </a:t>
            </a:r>
            <a:r>
              <a:rPr b="1" spc="-4" dirty="0">
                <a:latin typeface="Times New Roman" pitchFamily="18" charset="0"/>
                <a:cs typeface="Times New Roman" pitchFamily="18" charset="0"/>
              </a:rPr>
              <a:t>voulez-vous</a:t>
            </a:r>
            <a:r>
              <a:rPr b="1" spc="49" dirty="0">
                <a:latin typeface="Times New Roman" pitchFamily="18" charset="0"/>
                <a:cs typeface="Times New Roman" pitchFamily="18" charset="0"/>
              </a:rPr>
              <a:t> </a:t>
            </a:r>
            <a:r>
              <a:rPr b="1" dirty="0">
                <a:latin typeface="Times New Roman" pitchFamily="18" charset="0"/>
                <a:cs typeface="Times New Roman" pitchFamily="18" charset="0"/>
              </a:rPr>
              <a:t>faire</a:t>
            </a:r>
            <a:r>
              <a:rPr b="1" spc="41" dirty="0">
                <a:latin typeface="Times New Roman" pitchFamily="18" charset="0"/>
                <a:cs typeface="Times New Roman" pitchFamily="18" charset="0"/>
              </a:rPr>
              <a:t> </a:t>
            </a:r>
            <a:r>
              <a:rPr b="1" dirty="0">
                <a:latin typeface="Times New Roman" pitchFamily="18" charset="0"/>
                <a:cs typeface="Times New Roman" pitchFamily="18" charset="0"/>
              </a:rPr>
              <a:t>?</a:t>
            </a:r>
            <a:r>
              <a:rPr b="1" spc="19" dirty="0">
                <a:latin typeface="Times New Roman" pitchFamily="18" charset="0"/>
                <a:cs typeface="Times New Roman" pitchFamily="18" charset="0"/>
              </a:rPr>
              <a:t> </a:t>
            </a:r>
            <a:r>
              <a:rPr dirty="0">
                <a:latin typeface="Times New Roman" pitchFamily="18" charset="0"/>
                <a:cs typeface="Times New Roman" pitchFamily="18" charset="0"/>
              </a:rPr>
              <a:t>»</a:t>
            </a:r>
            <a:r>
              <a:rPr spc="26" dirty="0">
                <a:latin typeface="Times New Roman" pitchFamily="18" charset="0"/>
                <a:cs typeface="Times New Roman" pitchFamily="18" charset="0"/>
              </a:rPr>
              <a:t> </a:t>
            </a:r>
            <a:r>
              <a:rPr dirty="0">
                <a:latin typeface="Times New Roman" pitchFamily="18" charset="0"/>
                <a:cs typeface="Times New Roman" pitchFamily="18" charset="0"/>
              </a:rPr>
              <a:t>apparaît</a:t>
            </a:r>
            <a:r>
              <a:rPr spc="45" dirty="0">
                <a:latin typeface="Times New Roman" pitchFamily="18" charset="0"/>
                <a:cs typeface="Times New Roman" pitchFamily="18" charset="0"/>
              </a:rPr>
              <a:t> </a:t>
            </a:r>
            <a:r>
              <a:rPr spc="-4" dirty="0">
                <a:latin typeface="Times New Roman" pitchFamily="18" charset="0"/>
                <a:cs typeface="Times New Roman" pitchFamily="18" charset="0"/>
              </a:rPr>
              <a:t>par</a:t>
            </a:r>
            <a:r>
              <a:rPr spc="45" dirty="0">
                <a:latin typeface="Times New Roman" pitchFamily="18" charset="0"/>
                <a:cs typeface="Times New Roman" pitchFamily="18" charset="0"/>
              </a:rPr>
              <a:t> </a:t>
            </a:r>
            <a:r>
              <a:rPr spc="-4" dirty="0">
                <a:latin typeface="Times New Roman" pitchFamily="18" charset="0"/>
                <a:cs typeface="Times New Roman" pitchFamily="18" charset="0"/>
              </a:rPr>
              <a:t>défaut.</a:t>
            </a:r>
            <a:endParaRPr>
              <a:latin typeface="Times New Roman" pitchFamily="18" charset="0"/>
              <a:cs typeface="Times New Roman" pitchFamily="18" charset="0"/>
            </a:endParaRPr>
          </a:p>
          <a:p>
            <a:pPr marL="294091" marR="3801">
              <a:lnSpc>
                <a:spcPct val="143300"/>
              </a:lnSpc>
              <a:spcBef>
                <a:spcPts val="11"/>
              </a:spcBef>
            </a:pPr>
            <a:r>
              <a:rPr spc="-4" dirty="0">
                <a:latin typeface="Times New Roman" pitchFamily="18" charset="0"/>
                <a:cs typeface="Times New Roman" pitchFamily="18" charset="0"/>
              </a:rPr>
              <a:t>On</a:t>
            </a:r>
            <a:r>
              <a:rPr spc="-22" dirty="0">
                <a:latin typeface="Times New Roman" pitchFamily="18" charset="0"/>
                <a:cs typeface="Times New Roman" pitchFamily="18" charset="0"/>
              </a:rPr>
              <a:t> </a:t>
            </a:r>
            <a:r>
              <a:rPr spc="-4" dirty="0">
                <a:latin typeface="Times New Roman" pitchFamily="18" charset="0"/>
                <a:cs typeface="Times New Roman" pitchFamily="18" charset="0"/>
              </a:rPr>
              <a:t>sélectionne</a:t>
            </a:r>
            <a:r>
              <a:rPr dirty="0">
                <a:latin typeface="Times New Roman" pitchFamily="18" charset="0"/>
                <a:cs typeface="Times New Roman" pitchFamily="18" charset="0"/>
              </a:rPr>
              <a:t> «</a:t>
            </a:r>
            <a:r>
              <a:rPr spc="-22" dirty="0">
                <a:latin typeface="Times New Roman" pitchFamily="18" charset="0"/>
                <a:cs typeface="Times New Roman" pitchFamily="18" charset="0"/>
              </a:rPr>
              <a:t> </a:t>
            </a:r>
            <a:r>
              <a:rPr b="1" spc="-4" dirty="0">
                <a:latin typeface="Times New Roman" pitchFamily="18" charset="0"/>
                <a:cs typeface="Times New Roman" pitchFamily="18" charset="0"/>
              </a:rPr>
              <a:t>Saisir</a:t>
            </a:r>
            <a:r>
              <a:rPr b="1" spc="-19" dirty="0">
                <a:latin typeface="Times New Roman" pitchFamily="18" charset="0"/>
                <a:cs typeface="Times New Roman" pitchFamily="18" charset="0"/>
              </a:rPr>
              <a:t> </a:t>
            </a:r>
            <a:r>
              <a:rPr b="1" dirty="0">
                <a:latin typeface="Times New Roman" pitchFamily="18" charset="0"/>
                <a:cs typeface="Times New Roman" pitchFamily="18" charset="0"/>
              </a:rPr>
              <a:t>des</a:t>
            </a:r>
            <a:r>
              <a:rPr b="1" spc="-15" dirty="0">
                <a:latin typeface="Times New Roman" pitchFamily="18" charset="0"/>
                <a:cs typeface="Times New Roman" pitchFamily="18" charset="0"/>
              </a:rPr>
              <a:t> </a:t>
            </a:r>
            <a:r>
              <a:rPr b="1" spc="-4" dirty="0">
                <a:latin typeface="Times New Roman" pitchFamily="18" charset="0"/>
                <a:cs typeface="Times New Roman" pitchFamily="18" charset="0"/>
              </a:rPr>
              <a:t>données</a:t>
            </a:r>
            <a:r>
              <a:rPr b="1" spc="30" dirty="0">
                <a:latin typeface="Times New Roman" pitchFamily="18" charset="0"/>
                <a:cs typeface="Times New Roman" pitchFamily="18" charset="0"/>
              </a:rPr>
              <a:t> </a:t>
            </a:r>
            <a:r>
              <a:rPr dirty="0">
                <a:latin typeface="Times New Roman" pitchFamily="18" charset="0"/>
                <a:cs typeface="Times New Roman" pitchFamily="18" charset="0"/>
              </a:rPr>
              <a:t>»</a:t>
            </a:r>
            <a:r>
              <a:rPr spc="-41" dirty="0">
                <a:latin typeface="Times New Roman" pitchFamily="18" charset="0"/>
                <a:cs typeface="Times New Roman" pitchFamily="18" charset="0"/>
              </a:rPr>
              <a:t> </a:t>
            </a:r>
            <a:r>
              <a:rPr dirty="0">
                <a:latin typeface="Times New Roman" pitchFamily="18" charset="0"/>
                <a:cs typeface="Times New Roman" pitchFamily="18" charset="0"/>
              </a:rPr>
              <a:t>(1)</a:t>
            </a:r>
            <a:r>
              <a:rPr spc="-22" dirty="0">
                <a:latin typeface="Times New Roman" pitchFamily="18" charset="0"/>
                <a:cs typeface="Times New Roman" pitchFamily="18" charset="0"/>
              </a:rPr>
              <a:t> </a:t>
            </a:r>
            <a:r>
              <a:rPr dirty="0">
                <a:latin typeface="Times New Roman" pitchFamily="18" charset="0"/>
                <a:cs typeface="Times New Roman" pitchFamily="18" charset="0"/>
              </a:rPr>
              <a:t>ou</a:t>
            </a:r>
            <a:r>
              <a:rPr spc="4" dirty="0">
                <a:latin typeface="Times New Roman" pitchFamily="18" charset="0"/>
                <a:cs typeface="Times New Roman" pitchFamily="18" charset="0"/>
              </a:rPr>
              <a:t> </a:t>
            </a:r>
            <a:r>
              <a:rPr dirty="0">
                <a:latin typeface="Times New Roman" pitchFamily="18" charset="0"/>
                <a:cs typeface="Times New Roman" pitchFamily="18" charset="0"/>
              </a:rPr>
              <a:t>«</a:t>
            </a:r>
            <a:r>
              <a:rPr spc="-15" dirty="0">
                <a:latin typeface="Times New Roman" pitchFamily="18" charset="0"/>
                <a:cs typeface="Times New Roman" pitchFamily="18" charset="0"/>
              </a:rPr>
              <a:t> </a:t>
            </a:r>
            <a:r>
              <a:rPr b="1" dirty="0">
                <a:latin typeface="Times New Roman" pitchFamily="18" charset="0"/>
                <a:cs typeface="Times New Roman" pitchFamily="18" charset="0"/>
              </a:rPr>
              <a:t>Annuler</a:t>
            </a:r>
            <a:r>
              <a:rPr b="1" spc="19" dirty="0">
                <a:latin typeface="Times New Roman" pitchFamily="18" charset="0"/>
                <a:cs typeface="Times New Roman" pitchFamily="18" charset="0"/>
              </a:rPr>
              <a:t> </a:t>
            </a:r>
            <a:r>
              <a:rPr dirty="0">
                <a:latin typeface="Times New Roman" pitchFamily="18" charset="0"/>
                <a:cs typeface="Times New Roman" pitchFamily="18" charset="0"/>
              </a:rPr>
              <a:t>»</a:t>
            </a:r>
            <a:r>
              <a:rPr spc="-45" dirty="0">
                <a:latin typeface="Times New Roman" pitchFamily="18" charset="0"/>
                <a:cs typeface="Times New Roman" pitchFamily="18" charset="0"/>
              </a:rPr>
              <a:t> </a:t>
            </a:r>
            <a:r>
              <a:rPr dirty="0">
                <a:latin typeface="Times New Roman" pitchFamily="18" charset="0"/>
                <a:cs typeface="Times New Roman" pitchFamily="18" charset="0"/>
              </a:rPr>
              <a:t>(2)</a:t>
            </a:r>
            <a:r>
              <a:rPr spc="-22" dirty="0">
                <a:latin typeface="Times New Roman" pitchFamily="18" charset="0"/>
                <a:cs typeface="Times New Roman" pitchFamily="18" charset="0"/>
              </a:rPr>
              <a:t> </a:t>
            </a:r>
            <a:r>
              <a:rPr spc="-4" dirty="0">
                <a:latin typeface="Times New Roman" pitchFamily="18" charset="0"/>
                <a:cs typeface="Times New Roman" pitchFamily="18" charset="0"/>
              </a:rPr>
              <a:t>et</a:t>
            </a:r>
            <a:r>
              <a:rPr spc="-15" dirty="0">
                <a:latin typeface="Times New Roman" pitchFamily="18" charset="0"/>
                <a:cs typeface="Times New Roman" pitchFamily="18" charset="0"/>
              </a:rPr>
              <a:t> </a:t>
            </a:r>
            <a:r>
              <a:rPr dirty="0">
                <a:latin typeface="Times New Roman" pitchFamily="18" charset="0"/>
                <a:cs typeface="Times New Roman" pitchFamily="18" charset="0"/>
              </a:rPr>
              <a:t>on</a:t>
            </a:r>
            <a:r>
              <a:rPr spc="-15" dirty="0">
                <a:latin typeface="Times New Roman" pitchFamily="18" charset="0"/>
                <a:cs typeface="Times New Roman" pitchFamily="18" charset="0"/>
              </a:rPr>
              <a:t> </a:t>
            </a:r>
            <a:r>
              <a:rPr spc="-4" dirty="0">
                <a:latin typeface="Times New Roman" pitchFamily="18" charset="0"/>
                <a:cs typeface="Times New Roman" pitchFamily="18" charset="0"/>
              </a:rPr>
              <a:t>obtient</a:t>
            </a:r>
            <a:r>
              <a:rPr spc="-15" dirty="0">
                <a:latin typeface="Times New Roman" pitchFamily="18" charset="0"/>
                <a:cs typeface="Times New Roman" pitchFamily="18" charset="0"/>
              </a:rPr>
              <a:t> </a:t>
            </a:r>
            <a:r>
              <a:rPr dirty="0">
                <a:latin typeface="Times New Roman" pitchFamily="18" charset="0"/>
                <a:cs typeface="Times New Roman" pitchFamily="18" charset="0"/>
              </a:rPr>
              <a:t>un</a:t>
            </a:r>
            <a:r>
              <a:rPr spc="-15" dirty="0">
                <a:latin typeface="Times New Roman" pitchFamily="18" charset="0"/>
                <a:cs typeface="Times New Roman" pitchFamily="18" charset="0"/>
              </a:rPr>
              <a:t> </a:t>
            </a:r>
            <a:r>
              <a:rPr spc="-4" dirty="0">
                <a:latin typeface="Times New Roman" pitchFamily="18" charset="0"/>
                <a:cs typeface="Times New Roman" pitchFamily="18" charset="0"/>
              </a:rPr>
              <a:t>éditeur</a:t>
            </a:r>
            <a:r>
              <a:rPr spc="-19" dirty="0">
                <a:latin typeface="Times New Roman" pitchFamily="18" charset="0"/>
                <a:cs typeface="Times New Roman" pitchFamily="18" charset="0"/>
              </a:rPr>
              <a:t> </a:t>
            </a:r>
            <a:r>
              <a:rPr dirty="0">
                <a:latin typeface="Times New Roman" pitchFamily="18" charset="0"/>
                <a:cs typeface="Times New Roman" pitchFamily="18" charset="0"/>
              </a:rPr>
              <a:t>de  </a:t>
            </a:r>
            <a:r>
              <a:rPr spc="-4" dirty="0">
                <a:latin typeface="Times New Roman" pitchFamily="18" charset="0"/>
                <a:cs typeface="Times New Roman" pitchFamily="18" charset="0"/>
              </a:rPr>
              <a:t>données vide.</a:t>
            </a:r>
            <a:endParaRPr>
              <a:latin typeface="Times New Roman" pitchFamily="18" charset="0"/>
              <a:cs typeface="Times New Roman" pitchFamily="18" charset="0"/>
            </a:endParaRPr>
          </a:p>
        </p:txBody>
      </p:sp>
      <p:sp>
        <p:nvSpPr>
          <p:cNvPr id="3" name="object 3"/>
          <p:cNvSpPr txBox="1"/>
          <p:nvPr/>
        </p:nvSpPr>
        <p:spPr>
          <a:xfrm>
            <a:off x="357158" y="6143645"/>
            <a:ext cx="8143932" cy="801863"/>
          </a:xfrm>
          <a:prstGeom prst="rect">
            <a:avLst/>
          </a:prstGeom>
        </p:spPr>
        <p:txBody>
          <a:bodyPr vert="horz" wrap="square" lIns="0" tIns="9502" rIns="0" bIns="0" rtlCol="0">
            <a:spAutoFit/>
          </a:bodyPr>
          <a:lstStyle/>
          <a:p>
            <a:pPr marL="180066" marR="3801" indent="-171039">
              <a:lnSpc>
                <a:spcPct val="143300"/>
              </a:lnSpc>
              <a:spcBef>
                <a:spcPts val="75"/>
              </a:spcBef>
              <a:buSzPct val="83333"/>
              <a:buFont typeface="Wingdings"/>
              <a:buChar char=""/>
              <a:tabLst>
                <a:tab pos="180066" algn="l"/>
                <a:tab pos="180541" algn="l"/>
              </a:tabLst>
            </a:pPr>
            <a:r>
              <a:rPr spc="-4" dirty="0">
                <a:latin typeface="Times New Roman"/>
                <a:cs typeface="Times New Roman"/>
              </a:rPr>
              <a:t>Si </a:t>
            </a:r>
            <a:r>
              <a:rPr dirty="0">
                <a:latin typeface="Times New Roman" pitchFamily="18" charset="0"/>
                <a:cs typeface="Times New Roman" pitchFamily="18" charset="0"/>
              </a:rPr>
              <a:t>on </a:t>
            </a:r>
            <a:r>
              <a:rPr spc="-4" dirty="0">
                <a:latin typeface="Times New Roman" pitchFamily="18" charset="0"/>
                <a:cs typeface="Times New Roman" pitchFamily="18" charset="0"/>
              </a:rPr>
              <a:t>se </a:t>
            </a:r>
            <a:r>
              <a:rPr dirty="0">
                <a:latin typeface="Times New Roman" pitchFamily="18" charset="0"/>
                <a:cs typeface="Times New Roman" pitchFamily="18" charset="0"/>
              </a:rPr>
              <a:t>trouve </a:t>
            </a:r>
            <a:r>
              <a:rPr spc="-4" dirty="0">
                <a:latin typeface="Times New Roman" pitchFamily="18" charset="0"/>
                <a:cs typeface="Times New Roman" pitchFamily="18" charset="0"/>
              </a:rPr>
              <a:t>déjà </a:t>
            </a:r>
            <a:r>
              <a:rPr dirty="0">
                <a:latin typeface="Times New Roman" pitchFamily="18" charset="0"/>
                <a:cs typeface="Times New Roman" pitchFamily="18" charset="0"/>
              </a:rPr>
              <a:t>dans </a:t>
            </a:r>
            <a:r>
              <a:rPr spc="-4" dirty="0">
                <a:latin typeface="Times New Roman" pitchFamily="18" charset="0"/>
                <a:cs typeface="Times New Roman" pitchFamily="18" charset="0"/>
              </a:rPr>
              <a:t>l'éditeur </a:t>
            </a:r>
            <a:r>
              <a:rPr dirty="0">
                <a:latin typeface="Times New Roman" pitchFamily="18" charset="0"/>
                <a:cs typeface="Times New Roman" pitchFamily="18" charset="0"/>
              </a:rPr>
              <a:t>des </a:t>
            </a:r>
            <a:r>
              <a:rPr spc="-4" dirty="0">
                <a:latin typeface="Times New Roman" pitchFamily="18" charset="0"/>
                <a:cs typeface="Times New Roman" pitchFamily="18" charset="0"/>
              </a:rPr>
              <a:t>données </a:t>
            </a:r>
            <a:r>
              <a:rPr dirty="0">
                <a:latin typeface="Times New Roman" pitchFamily="18" charset="0"/>
                <a:cs typeface="Times New Roman" pitchFamily="18" charset="0"/>
              </a:rPr>
              <a:t>(p. ex., un </a:t>
            </a:r>
            <a:r>
              <a:rPr spc="-4" dirty="0">
                <a:latin typeface="Times New Roman" pitchFamily="18" charset="0"/>
                <a:cs typeface="Times New Roman" pitchFamily="18" charset="0"/>
              </a:rPr>
              <a:t>autre fichier </a:t>
            </a:r>
            <a:r>
              <a:rPr spc="4" dirty="0">
                <a:latin typeface="Times New Roman" pitchFamily="18" charset="0"/>
                <a:cs typeface="Times New Roman" pitchFamily="18" charset="0"/>
              </a:rPr>
              <a:t>de </a:t>
            </a:r>
            <a:r>
              <a:rPr spc="-4" dirty="0">
                <a:latin typeface="Times New Roman" pitchFamily="18" charset="0"/>
                <a:cs typeface="Times New Roman" pitchFamily="18" charset="0"/>
              </a:rPr>
              <a:t>données est  ouvert), </a:t>
            </a:r>
            <a:r>
              <a:rPr dirty="0">
                <a:latin typeface="Times New Roman" pitchFamily="18" charset="0"/>
                <a:cs typeface="Times New Roman" pitchFamily="18" charset="0"/>
              </a:rPr>
              <a:t>il </a:t>
            </a:r>
            <a:r>
              <a:rPr spc="-4" dirty="0">
                <a:latin typeface="Times New Roman" pitchFamily="18" charset="0"/>
                <a:cs typeface="Times New Roman" pitchFamily="18" charset="0"/>
              </a:rPr>
              <a:t>faut </a:t>
            </a:r>
            <a:r>
              <a:rPr dirty="0">
                <a:latin typeface="Times New Roman" pitchFamily="18" charset="0"/>
                <a:cs typeface="Times New Roman" pitchFamily="18" charset="0"/>
              </a:rPr>
              <a:t>cliquer </a:t>
            </a:r>
            <a:r>
              <a:rPr spc="-4" dirty="0">
                <a:latin typeface="Times New Roman" pitchFamily="18" charset="0"/>
                <a:cs typeface="Times New Roman" pitchFamily="18" charset="0"/>
              </a:rPr>
              <a:t>sur </a:t>
            </a:r>
            <a:r>
              <a:rPr b="1" spc="-4" dirty="0">
                <a:latin typeface="Times New Roman" pitchFamily="18" charset="0"/>
                <a:cs typeface="Times New Roman" pitchFamily="18" charset="0"/>
              </a:rPr>
              <a:t>Fichier | Nouveau |</a:t>
            </a:r>
            <a:r>
              <a:rPr b="1" spc="15" dirty="0">
                <a:latin typeface="Times New Roman" pitchFamily="18" charset="0"/>
                <a:cs typeface="Times New Roman" pitchFamily="18" charset="0"/>
              </a:rPr>
              <a:t> </a:t>
            </a:r>
            <a:r>
              <a:rPr b="1" spc="-4" dirty="0">
                <a:latin typeface="Times New Roman" pitchFamily="18" charset="0"/>
                <a:cs typeface="Times New Roman" pitchFamily="18" charset="0"/>
              </a:rPr>
              <a:t>Données</a:t>
            </a:r>
            <a:endParaRPr>
              <a:latin typeface="Times New Roman" pitchFamily="18" charset="0"/>
              <a:cs typeface="Times New Roman" pitchFamily="18" charset="0"/>
            </a:endParaRPr>
          </a:p>
        </p:txBody>
      </p:sp>
      <p:sp>
        <p:nvSpPr>
          <p:cNvPr id="4" name="object 4"/>
          <p:cNvSpPr/>
          <p:nvPr/>
        </p:nvSpPr>
        <p:spPr>
          <a:xfrm>
            <a:off x="214282" y="1714488"/>
            <a:ext cx="8715436" cy="44291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pagesped.cahuntsic.ca/sc_sociales/psy/methosite/images/spss/exercice/exercice3.jpg"/>
          <p:cNvPicPr>
            <a:picLocks noGrp="1"/>
          </p:cNvPicPr>
          <p:nvPr>
            <p:ph idx="1"/>
          </p:nvPr>
        </p:nvPicPr>
        <p:blipFill>
          <a:blip r:embed="rId2" cstate="print"/>
          <a:srcRect/>
          <a:stretch>
            <a:fillRect/>
          </a:stretch>
        </p:blipFill>
        <p:spPr bwMode="auto">
          <a:xfrm>
            <a:off x="0" y="836712"/>
            <a:ext cx="8892480" cy="6021288"/>
          </a:xfrm>
          <a:prstGeom prst="rect">
            <a:avLst/>
          </a:prstGeom>
          <a:noFill/>
          <a:ln w="9525">
            <a:noFill/>
            <a:miter lim="800000"/>
            <a:headEnd/>
            <a:tailEnd/>
          </a:ln>
        </p:spPr>
      </p:pic>
      <p:sp>
        <p:nvSpPr>
          <p:cNvPr id="5" name="Rectangle 4"/>
          <p:cNvSpPr/>
          <p:nvPr/>
        </p:nvSpPr>
        <p:spPr>
          <a:xfrm>
            <a:off x="357158" y="0"/>
            <a:ext cx="7429552" cy="830997"/>
          </a:xfrm>
          <a:prstGeom prst="rect">
            <a:avLst/>
          </a:prstGeom>
        </p:spPr>
        <p:txBody>
          <a:bodyPr wrap="square">
            <a:spAutoFit/>
          </a:bodyPr>
          <a:lstStyle/>
          <a:p>
            <a:r>
              <a:rPr lang="fr-FR" sz="2400" dirty="0" smtClean="0"/>
              <a:t>Une matrice de données vierge (=vide) finira par s'ouvrir, comme ceci :</a:t>
            </a:r>
            <a:endParaRPr lang="fr-F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p:nvPr/>
        </p:nvSpPr>
        <p:spPr>
          <a:xfrm>
            <a:off x="428596" y="714356"/>
            <a:ext cx="8215370" cy="542928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464</TotalTime>
  <Words>2067</Words>
  <Application>Microsoft Office PowerPoint</Application>
  <PresentationFormat>Affichage à l'écran (4:3)</PresentationFormat>
  <Paragraphs>391</Paragraphs>
  <Slides>53</Slides>
  <Notes>16</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Débit</vt:lpstr>
      <vt:lpstr>Chapitre 3 :  Initiation au logiciel SPSS et traitement de données  </vt:lpstr>
      <vt:lpstr>Diapositive 2</vt:lpstr>
      <vt:lpstr>Fonctions de SPSS </vt:lpstr>
      <vt:lpstr>Diapositive 4</vt:lpstr>
      <vt:lpstr>  Que peut faire SPSS ? </vt:lpstr>
      <vt:lpstr>Diapositive 6</vt:lpstr>
      <vt:lpstr>Diapositive 7</vt:lpstr>
      <vt:lpstr>Diapositive 8</vt:lpstr>
      <vt:lpstr>Diapositive 9</vt:lpstr>
      <vt:lpstr>Diapositive 10</vt:lpstr>
      <vt:lpstr>Diapositive 11</vt:lpstr>
      <vt:lpstr>Diapositive 12</vt:lpstr>
      <vt:lpstr>Diapositive 13</vt:lpstr>
      <vt:lpstr>III. Découverte de SPSS</vt:lpstr>
      <vt:lpstr>Diapositive 15</vt:lpstr>
      <vt:lpstr>Diapositive 16</vt:lpstr>
      <vt:lpstr>Diapositive 17</vt:lpstr>
      <vt:lpstr>Entrer les données à partir du questionnaire</vt:lpstr>
      <vt:lpstr>Diapositive 19</vt:lpstr>
      <vt:lpstr>Diapositive 20</vt:lpstr>
      <vt:lpstr>Diapositive 21</vt:lpstr>
      <vt:lpstr>Objectifs du questionnaire </vt:lpstr>
      <vt:lpstr>4. Préparation des données</vt:lpstr>
      <vt:lpstr>Diapositive 24</vt:lpstr>
      <vt:lpstr>Diapositive 25</vt:lpstr>
      <vt:lpstr>5. Représentations graphiques</vt:lpstr>
      <vt:lpstr>Diapositive 27</vt:lpstr>
      <vt:lpstr>Diapositive 28</vt:lpstr>
      <vt:lpstr>6. Mesures descriptives </vt:lpstr>
      <vt:lpstr>Analyse descriptive</vt:lpstr>
      <vt:lpstr>Diapositive 31</vt:lpstr>
      <vt:lpstr>Diapositive 32</vt:lpstr>
      <vt:lpstr>7. Statistique inférentielle</vt:lpstr>
      <vt:lpstr>Diapositive 34</vt:lpstr>
      <vt:lpstr>Diapositive 35</vt:lpstr>
      <vt:lpstr>Diapositive 36</vt:lpstr>
      <vt:lpstr>Statistique inférentielle</vt:lpstr>
      <vt:lpstr>Diapositive 38</vt:lpstr>
      <vt:lpstr>Diapositive 39</vt:lpstr>
      <vt:lpstr>Diapositive 40</vt:lpstr>
      <vt:lpstr>Diapositive 41</vt:lpstr>
      <vt:lpstr>Diapositive 42</vt:lpstr>
      <vt:lpstr>Statistique inférentielle</vt:lpstr>
      <vt:lpstr>Statistique inférentielle</vt:lpstr>
      <vt:lpstr>Statistique inférentielle</vt:lpstr>
      <vt:lpstr>Diapositive 46</vt:lpstr>
      <vt:lpstr>Diapositive 47</vt:lpstr>
      <vt:lpstr>Diapositive 48</vt:lpstr>
      <vt:lpstr>Diapositive 49</vt:lpstr>
      <vt:lpstr>     Exemple: Le test de speraman </vt:lpstr>
      <vt:lpstr>Exemple</vt:lpstr>
      <vt:lpstr>Exemple ( la suite)</vt:lpstr>
      <vt:lpstr>Référencés bibliographiques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HoC</dc:creator>
  <cp:lastModifiedBy>HoC</cp:lastModifiedBy>
  <cp:revision>102</cp:revision>
  <dcterms:created xsi:type="dcterms:W3CDTF">2019-05-05T18:27:39Z</dcterms:created>
  <dcterms:modified xsi:type="dcterms:W3CDTF">2023-04-23T15:23:55Z</dcterms:modified>
</cp:coreProperties>
</file>