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sldIdLst>
    <p:sldId id="256" r:id="rId2"/>
    <p:sldId id="276" r:id="rId3"/>
    <p:sldId id="258" r:id="rId4"/>
    <p:sldId id="266" r:id="rId5"/>
    <p:sldId id="259" r:id="rId6"/>
    <p:sldId id="437" r:id="rId7"/>
    <p:sldId id="438" r:id="rId8"/>
    <p:sldId id="264" r:id="rId9"/>
    <p:sldId id="293" r:id="rId10"/>
    <p:sldId id="334" r:id="rId11"/>
    <p:sldId id="335" r:id="rId12"/>
    <p:sldId id="304" r:id="rId13"/>
    <p:sldId id="273" r:id="rId14"/>
    <p:sldId id="336" r:id="rId15"/>
    <p:sldId id="331" r:id="rId16"/>
    <p:sldId id="345" r:id="rId17"/>
    <p:sldId id="349" r:id="rId18"/>
    <p:sldId id="348" r:id="rId19"/>
    <p:sldId id="350" r:id="rId20"/>
    <p:sldId id="355" r:id="rId21"/>
    <p:sldId id="296" r:id="rId22"/>
    <p:sldId id="272" r:id="rId23"/>
    <p:sldId id="469" r:id="rId24"/>
    <p:sldId id="439" r:id="rId25"/>
    <p:sldId id="440" r:id="rId26"/>
    <p:sldId id="441" r:id="rId27"/>
    <p:sldId id="442" r:id="rId28"/>
    <p:sldId id="443" r:id="rId29"/>
    <p:sldId id="444" r:id="rId30"/>
    <p:sldId id="448" r:id="rId31"/>
    <p:sldId id="449" r:id="rId32"/>
    <p:sldId id="450" r:id="rId33"/>
    <p:sldId id="451" r:id="rId34"/>
    <p:sldId id="452" r:id="rId35"/>
    <p:sldId id="453" r:id="rId36"/>
    <p:sldId id="455" r:id="rId37"/>
    <p:sldId id="456" r:id="rId38"/>
    <p:sldId id="457" r:id="rId39"/>
    <p:sldId id="458" r:id="rId40"/>
    <p:sldId id="460" r:id="rId41"/>
    <p:sldId id="463" r:id="rId42"/>
    <p:sldId id="465" r:id="rId43"/>
    <p:sldId id="466" r:id="rId44"/>
    <p:sldId id="467" r:id="rId45"/>
    <p:sldId id="468" r:id="rId46"/>
    <p:sldId id="475" r:id="rId47"/>
    <p:sldId id="473" r:id="rId48"/>
    <p:sldId id="474" r:id="rId49"/>
    <p:sldId id="476" r:id="rId50"/>
    <p:sldId id="308" r:id="rId51"/>
    <p:sldId id="472" r:id="rId52"/>
    <p:sldId id="303" r:id="rId53"/>
    <p:sldId id="311" r:id="rId54"/>
    <p:sldId id="477" r:id="rId55"/>
    <p:sldId id="312" r:id="rId56"/>
    <p:sldId id="479" r:id="rId57"/>
    <p:sldId id="480" r:id="rId58"/>
    <p:sldId id="485" r:id="rId59"/>
    <p:sldId id="481" r:id="rId60"/>
    <p:sldId id="482" r:id="rId61"/>
    <p:sldId id="483" r:id="rId62"/>
    <p:sldId id="487" r:id="rId63"/>
    <p:sldId id="486" r:id="rId64"/>
    <p:sldId id="412" r:id="rId65"/>
    <p:sldId id="423" r:id="rId66"/>
    <p:sldId id="424" r:id="rId67"/>
    <p:sldId id="414" r:id="rId68"/>
    <p:sldId id="418" r:id="rId69"/>
    <p:sldId id="427" r:id="rId70"/>
    <p:sldId id="419" r:id="rId71"/>
    <p:sldId id="417" r:id="rId72"/>
    <p:sldId id="429" r:id="rId73"/>
    <p:sldId id="430" r:id="rId74"/>
    <p:sldId id="431" r:id="rId75"/>
    <p:sldId id="433" r:id="rId76"/>
    <p:sldId id="435" r:id="rId77"/>
    <p:sldId id="489" r:id="rId78"/>
    <p:sldId id="432" r:id="rId79"/>
    <p:sldId id="428" r:id="rId8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ilisateur Windows" initials="UW" lastIdx="1" clrIdx="0">
    <p:extLst>
      <p:ext uri="{19B8F6BF-5375-455C-9EA6-DF929625EA0E}">
        <p15:presenceInfo xmlns:p15="http://schemas.microsoft.com/office/powerpoint/2012/main" userId="469078b5ba8ef81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4511" autoAdjust="0"/>
  </p:normalViewPr>
  <p:slideViewPr>
    <p:cSldViewPr snapToGrid="0">
      <p:cViewPr varScale="1">
        <p:scale>
          <a:sx n="109" d="100"/>
          <a:sy n="109" d="100"/>
        </p:scale>
        <p:origin x="612" y="108"/>
      </p:cViewPr>
      <p:guideLst/>
    </p:cSldViewPr>
  </p:slideViewPr>
  <p:outlineViewPr>
    <p:cViewPr>
      <p:scale>
        <a:sx n="33" d="100"/>
        <a:sy n="33" d="100"/>
      </p:scale>
      <p:origin x="0" y="-20572"/>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0-01T20:02:49.890" idx="1">
    <p:pos x="10" y="10"/>
    <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65722C-8111-4F57-95D2-B88391A553F4}"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fr-FR"/>
        </a:p>
      </dgm:t>
    </dgm:pt>
    <dgm:pt modelId="{DC2302F0-7295-48E1-9A31-12BC37D7FE54}">
      <dgm:prSet/>
      <dgm:spPr/>
      <dgm:t>
        <a:bodyPr/>
        <a:lstStyle/>
        <a:p>
          <a:pPr rtl="0"/>
          <a:r>
            <a:rPr lang="fr-FR" dirty="0" smtClean="0"/>
            <a:t>1. Biens de grande consommation (alimentaires, cosmétiques, hygiène, …) </a:t>
          </a:r>
          <a:endParaRPr lang="fr-FR" dirty="0"/>
        </a:p>
      </dgm:t>
    </dgm:pt>
    <dgm:pt modelId="{6944F44A-3B40-4C98-B40C-8BD1225D4469}" type="parTrans" cxnId="{565E188B-8AF5-4860-9215-0AC93D99EC4B}">
      <dgm:prSet/>
      <dgm:spPr/>
      <dgm:t>
        <a:bodyPr/>
        <a:lstStyle/>
        <a:p>
          <a:endParaRPr lang="fr-FR"/>
        </a:p>
      </dgm:t>
    </dgm:pt>
    <dgm:pt modelId="{09DC4F75-CDEE-452A-BD56-2A13D31CFA52}" type="sibTrans" cxnId="{565E188B-8AF5-4860-9215-0AC93D99EC4B}">
      <dgm:prSet/>
      <dgm:spPr/>
      <dgm:t>
        <a:bodyPr/>
        <a:lstStyle/>
        <a:p>
          <a:endParaRPr lang="fr-FR"/>
        </a:p>
      </dgm:t>
    </dgm:pt>
    <dgm:pt modelId="{CFA9C7BE-5580-43B7-899A-08E82355AB1D}">
      <dgm:prSet/>
      <dgm:spPr/>
      <dgm:t>
        <a:bodyPr/>
        <a:lstStyle/>
        <a:p>
          <a:pPr rtl="0"/>
          <a:r>
            <a:rPr lang="fr-FR" dirty="0" smtClean="0"/>
            <a:t>2. Biens semi durables (automobile, électroménager, meubles, …)</a:t>
          </a:r>
          <a:endParaRPr lang="fr-FR" dirty="0"/>
        </a:p>
      </dgm:t>
    </dgm:pt>
    <dgm:pt modelId="{AA1D31C4-C3E1-45E8-B674-4D8B7CB5548F}" type="parTrans" cxnId="{3B3D4CF4-8DD7-4C69-8180-5F3D2A54BC82}">
      <dgm:prSet/>
      <dgm:spPr/>
      <dgm:t>
        <a:bodyPr/>
        <a:lstStyle/>
        <a:p>
          <a:endParaRPr lang="fr-FR"/>
        </a:p>
      </dgm:t>
    </dgm:pt>
    <dgm:pt modelId="{F6A6DF6E-C6AE-4A25-A493-5E5280378D15}" type="sibTrans" cxnId="{3B3D4CF4-8DD7-4C69-8180-5F3D2A54BC82}">
      <dgm:prSet/>
      <dgm:spPr/>
      <dgm:t>
        <a:bodyPr/>
        <a:lstStyle/>
        <a:p>
          <a:endParaRPr lang="fr-FR"/>
        </a:p>
      </dgm:t>
    </dgm:pt>
    <dgm:pt modelId="{E6D78B16-3F22-4E3F-81EB-CCCDD6F63B0E}">
      <dgm:prSet/>
      <dgm:spPr/>
      <dgm:t>
        <a:bodyPr/>
        <a:lstStyle/>
        <a:p>
          <a:pPr rtl="0"/>
          <a:r>
            <a:rPr lang="fr-FR" dirty="0" smtClean="0"/>
            <a:t>3. Services au grand public (banque, tourisme, grande distribution, …)</a:t>
          </a:r>
          <a:endParaRPr lang="fr-FR" dirty="0"/>
        </a:p>
      </dgm:t>
    </dgm:pt>
    <dgm:pt modelId="{DE4B276D-DDDA-47FA-BCD1-6228700F84B2}" type="parTrans" cxnId="{A86EBF3E-1410-46C2-9D3C-9C3CBD1D80AC}">
      <dgm:prSet/>
      <dgm:spPr/>
      <dgm:t>
        <a:bodyPr/>
        <a:lstStyle/>
        <a:p>
          <a:endParaRPr lang="fr-FR"/>
        </a:p>
      </dgm:t>
    </dgm:pt>
    <dgm:pt modelId="{3A38F92D-977B-46F6-B0B6-4218357B174A}" type="sibTrans" cxnId="{A86EBF3E-1410-46C2-9D3C-9C3CBD1D80AC}">
      <dgm:prSet/>
      <dgm:spPr/>
      <dgm:t>
        <a:bodyPr/>
        <a:lstStyle/>
        <a:p>
          <a:endParaRPr lang="fr-FR"/>
        </a:p>
      </dgm:t>
    </dgm:pt>
    <dgm:pt modelId="{4E3B6047-8001-448C-9B08-1864342C66EB}">
      <dgm:prSet/>
      <dgm:spPr/>
      <dgm:t>
        <a:bodyPr/>
        <a:lstStyle/>
        <a:p>
          <a:pPr rtl="0"/>
          <a:r>
            <a:rPr lang="fr-FR" dirty="0" smtClean="0"/>
            <a:t>5. Biens industriels (équipement, machines, informatique, …)</a:t>
          </a:r>
          <a:endParaRPr lang="fr-FR" dirty="0"/>
        </a:p>
      </dgm:t>
    </dgm:pt>
    <dgm:pt modelId="{33CBBA52-8130-4333-AB95-863BE7C9D3AF}" type="parTrans" cxnId="{D92279F2-F242-4DDD-970D-7687D1C92A16}">
      <dgm:prSet/>
      <dgm:spPr/>
      <dgm:t>
        <a:bodyPr/>
        <a:lstStyle/>
        <a:p>
          <a:endParaRPr lang="fr-FR"/>
        </a:p>
      </dgm:t>
    </dgm:pt>
    <dgm:pt modelId="{C3D62BD6-6A36-447B-A1C1-A3EBA3862770}" type="sibTrans" cxnId="{D92279F2-F242-4DDD-970D-7687D1C92A16}">
      <dgm:prSet/>
      <dgm:spPr/>
      <dgm:t>
        <a:bodyPr/>
        <a:lstStyle/>
        <a:p>
          <a:endParaRPr lang="fr-FR"/>
        </a:p>
      </dgm:t>
    </dgm:pt>
    <dgm:pt modelId="{2C307F44-59E2-473F-9062-40417C159183}">
      <dgm:prSet/>
      <dgm:spPr/>
      <dgm:t>
        <a:bodyPr/>
        <a:lstStyle/>
        <a:p>
          <a:pPr rtl="0"/>
          <a:r>
            <a:rPr lang="fr-FR" dirty="0" smtClean="0"/>
            <a:t>6. Partis politiques (marketing électoral)</a:t>
          </a:r>
          <a:endParaRPr lang="fr-FR" dirty="0"/>
        </a:p>
      </dgm:t>
    </dgm:pt>
    <dgm:pt modelId="{63A79A9A-E01A-4646-B435-48B415C8953E}" type="parTrans" cxnId="{CBAD507A-59B8-4ACE-B8E7-5CA92B1E1323}">
      <dgm:prSet/>
      <dgm:spPr/>
      <dgm:t>
        <a:bodyPr/>
        <a:lstStyle/>
        <a:p>
          <a:endParaRPr lang="fr-FR"/>
        </a:p>
      </dgm:t>
    </dgm:pt>
    <dgm:pt modelId="{B29508BF-4CEC-429C-BF6B-F1FC6DC3C035}" type="sibTrans" cxnId="{CBAD507A-59B8-4ACE-B8E7-5CA92B1E1323}">
      <dgm:prSet/>
      <dgm:spPr/>
      <dgm:t>
        <a:bodyPr/>
        <a:lstStyle/>
        <a:p>
          <a:endParaRPr lang="fr-FR"/>
        </a:p>
      </dgm:t>
    </dgm:pt>
    <dgm:pt modelId="{698D2B88-7AE7-4A10-937A-D4186CFB8799}">
      <dgm:prSet/>
      <dgm:spPr/>
      <dgm:t>
        <a:bodyPr/>
        <a:lstStyle/>
        <a:p>
          <a:pPr rtl="0"/>
          <a:r>
            <a:rPr lang="fr-FR" dirty="0" smtClean="0"/>
            <a:t>7. Organisations à but non lucratif (philanthropiques, religieuses, …)</a:t>
          </a:r>
          <a:endParaRPr lang="fr-FR" dirty="0"/>
        </a:p>
      </dgm:t>
    </dgm:pt>
    <dgm:pt modelId="{999C9357-D4D3-4AA0-9EC4-8B1D891EBB26}" type="parTrans" cxnId="{037DBDB1-C6FC-4757-AE41-4247CC3E9465}">
      <dgm:prSet/>
      <dgm:spPr/>
      <dgm:t>
        <a:bodyPr/>
        <a:lstStyle/>
        <a:p>
          <a:endParaRPr lang="fr-FR"/>
        </a:p>
      </dgm:t>
    </dgm:pt>
    <dgm:pt modelId="{17AAA5ED-BAC2-42AB-9176-B7069CF04A1D}" type="sibTrans" cxnId="{037DBDB1-C6FC-4757-AE41-4247CC3E9465}">
      <dgm:prSet/>
      <dgm:spPr/>
      <dgm:t>
        <a:bodyPr/>
        <a:lstStyle/>
        <a:p>
          <a:endParaRPr lang="fr-FR"/>
        </a:p>
      </dgm:t>
    </dgm:pt>
    <dgm:pt modelId="{E90DA28D-FEBD-43BA-945F-94D54D6ABE1C}">
      <dgm:prSet/>
      <dgm:spPr/>
      <dgm:t>
        <a:bodyPr/>
        <a:lstStyle/>
        <a:p>
          <a:pPr rtl="0"/>
          <a:r>
            <a:rPr lang="fr-FR" dirty="0" smtClean="0"/>
            <a:t>8. Organismes publics (gouvernement, administrations, …)</a:t>
          </a:r>
          <a:endParaRPr lang="fr-FR" dirty="0"/>
        </a:p>
      </dgm:t>
    </dgm:pt>
    <dgm:pt modelId="{05B3D8B9-D95E-4848-A851-D348A2B581E0}" type="parTrans" cxnId="{453998BC-920A-4419-9A45-EA669C347FD0}">
      <dgm:prSet/>
      <dgm:spPr/>
      <dgm:t>
        <a:bodyPr/>
        <a:lstStyle/>
        <a:p>
          <a:endParaRPr lang="fr-FR"/>
        </a:p>
      </dgm:t>
    </dgm:pt>
    <dgm:pt modelId="{4061F84C-E030-4428-9A52-9B191190CEF5}" type="sibTrans" cxnId="{453998BC-920A-4419-9A45-EA669C347FD0}">
      <dgm:prSet/>
      <dgm:spPr/>
      <dgm:t>
        <a:bodyPr/>
        <a:lstStyle/>
        <a:p>
          <a:endParaRPr lang="fr-FR"/>
        </a:p>
      </dgm:t>
    </dgm:pt>
    <dgm:pt modelId="{43C77456-045E-4F6B-95ED-24C2557CB8F1}">
      <dgm:prSet/>
      <dgm:spPr/>
      <dgm:t>
        <a:bodyPr/>
        <a:lstStyle/>
        <a:p>
          <a:pPr rtl="0"/>
          <a:r>
            <a:rPr lang="fr-FR" dirty="0" smtClean="0"/>
            <a:t>4. Services aux entreprises : banque, transport, assurances v, conseil …</a:t>
          </a:r>
          <a:endParaRPr lang="fr-FR" dirty="0"/>
        </a:p>
      </dgm:t>
    </dgm:pt>
    <dgm:pt modelId="{4A89DF64-71E8-40C2-A4A3-8468FA8E5E3B}" type="parTrans" cxnId="{0803975D-1C68-47F5-89A8-391255670608}">
      <dgm:prSet/>
      <dgm:spPr/>
      <dgm:t>
        <a:bodyPr/>
        <a:lstStyle/>
        <a:p>
          <a:endParaRPr lang="fr-FR"/>
        </a:p>
      </dgm:t>
    </dgm:pt>
    <dgm:pt modelId="{DD23A9FE-0CF3-42A0-A0E0-2FF5AC735461}" type="sibTrans" cxnId="{0803975D-1C68-47F5-89A8-391255670608}">
      <dgm:prSet/>
      <dgm:spPr/>
      <dgm:t>
        <a:bodyPr/>
        <a:lstStyle/>
        <a:p>
          <a:endParaRPr lang="fr-FR"/>
        </a:p>
      </dgm:t>
    </dgm:pt>
    <dgm:pt modelId="{5A30175E-A734-4633-B07A-D8F7F028D06F}" type="pres">
      <dgm:prSet presAssocID="{6065722C-8111-4F57-95D2-B88391A553F4}" presName="vert0" presStyleCnt="0">
        <dgm:presLayoutVars>
          <dgm:dir/>
          <dgm:animOne val="branch"/>
          <dgm:animLvl val="lvl"/>
        </dgm:presLayoutVars>
      </dgm:prSet>
      <dgm:spPr/>
      <dgm:t>
        <a:bodyPr/>
        <a:lstStyle/>
        <a:p>
          <a:endParaRPr lang="fr-FR"/>
        </a:p>
      </dgm:t>
    </dgm:pt>
    <dgm:pt modelId="{9B848D37-5C3E-49E1-8359-B51E3A347268}" type="pres">
      <dgm:prSet presAssocID="{DC2302F0-7295-48E1-9A31-12BC37D7FE54}" presName="thickLine" presStyleLbl="alignNode1" presStyleIdx="0" presStyleCnt="8"/>
      <dgm:spPr/>
    </dgm:pt>
    <dgm:pt modelId="{71E663FE-2839-45BE-85D5-1CC2757FC670}" type="pres">
      <dgm:prSet presAssocID="{DC2302F0-7295-48E1-9A31-12BC37D7FE54}" presName="horz1" presStyleCnt="0"/>
      <dgm:spPr/>
    </dgm:pt>
    <dgm:pt modelId="{15146105-F333-4988-ACB3-438D6902027E}" type="pres">
      <dgm:prSet presAssocID="{DC2302F0-7295-48E1-9A31-12BC37D7FE54}" presName="tx1" presStyleLbl="revTx" presStyleIdx="0" presStyleCnt="8"/>
      <dgm:spPr/>
      <dgm:t>
        <a:bodyPr/>
        <a:lstStyle/>
        <a:p>
          <a:endParaRPr lang="fr-FR"/>
        </a:p>
      </dgm:t>
    </dgm:pt>
    <dgm:pt modelId="{D3FA9246-2715-4FB7-A904-F3C6375057DD}" type="pres">
      <dgm:prSet presAssocID="{DC2302F0-7295-48E1-9A31-12BC37D7FE54}" presName="vert1" presStyleCnt="0"/>
      <dgm:spPr/>
    </dgm:pt>
    <dgm:pt modelId="{CC4BE006-9B38-4C36-8D8D-FDAB94365E95}" type="pres">
      <dgm:prSet presAssocID="{CFA9C7BE-5580-43B7-899A-08E82355AB1D}" presName="thickLine" presStyleLbl="alignNode1" presStyleIdx="1" presStyleCnt="8"/>
      <dgm:spPr/>
    </dgm:pt>
    <dgm:pt modelId="{FFF4498A-427C-4F9B-BFB5-68383E273F7F}" type="pres">
      <dgm:prSet presAssocID="{CFA9C7BE-5580-43B7-899A-08E82355AB1D}" presName="horz1" presStyleCnt="0"/>
      <dgm:spPr/>
    </dgm:pt>
    <dgm:pt modelId="{64C8A954-81FC-4549-8D66-FE8E08528083}" type="pres">
      <dgm:prSet presAssocID="{CFA9C7BE-5580-43B7-899A-08E82355AB1D}" presName="tx1" presStyleLbl="revTx" presStyleIdx="1" presStyleCnt="8"/>
      <dgm:spPr/>
      <dgm:t>
        <a:bodyPr/>
        <a:lstStyle/>
        <a:p>
          <a:endParaRPr lang="fr-FR"/>
        </a:p>
      </dgm:t>
    </dgm:pt>
    <dgm:pt modelId="{0573F556-203C-4F5D-869C-2DAFA3299AF0}" type="pres">
      <dgm:prSet presAssocID="{CFA9C7BE-5580-43B7-899A-08E82355AB1D}" presName="vert1" presStyleCnt="0"/>
      <dgm:spPr/>
    </dgm:pt>
    <dgm:pt modelId="{1D003CE7-1E6D-41B8-9B38-D7FDECEB7A0F}" type="pres">
      <dgm:prSet presAssocID="{E6D78B16-3F22-4E3F-81EB-CCCDD6F63B0E}" presName="thickLine" presStyleLbl="alignNode1" presStyleIdx="2" presStyleCnt="8"/>
      <dgm:spPr/>
    </dgm:pt>
    <dgm:pt modelId="{33837D29-B22C-4641-8E47-B15367E3450F}" type="pres">
      <dgm:prSet presAssocID="{E6D78B16-3F22-4E3F-81EB-CCCDD6F63B0E}" presName="horz1" presStyleCnt="0"/>
      <dgm:spPr/>
    </dgm:pt>
    <dgm:pt modelId="{F8C9394E-9F3A-46F9-A837-64DB9D8103D6}" type="pres">
      <dgm:prSet presAssocID="{E6D78B16-3F22-4E3F-81EB-CCCDD6F63B0E}" presName="tx1" presStyleLbl="revTx" presStyleIdx="2" presStyleCnt="8"/>
      <dgm:spPr/>
      <dgm:t>
        <a:bodyPr/>
        <a:lstStyle/>
        <a:p>
          <a:endParaRPr lang="fr-FR"/>
        </a:p>
      </dgm:t>
    </dgm:pt>
    <dgm:pt modelId="{388884B6-2FCA-43EF-82FD-C0F05D278D82}" type="pres">
      <dgm:prSet presAssocID="{E6D78B16-3F22-4E3F-81EB-CCCDD6F63B0E}" presName="vert1" presStyleCnt="0"/>
      <dgm:spPr/>
    </dgm:pt>
    <dgm:pt modelId="{8310EE18-8B30-4475-84EE-884EADC71F61}" type="pres">
      <dgm:prSet presAssocID="{43C77456-045E-4F6B-95ED-24C2557CB8F1}" presName="thickLine" presStyleLbl="alignNode1" presStyleIdx="3" presStyleCnt="8"/>
      <dgm:spPr/>
    </dgm:pt>
    <dgm:pt modelId="{E6F59E3C-1E3D-4CE3-8AF8-4316927F2345}" type="pres">
      <dgm:prSet presAssocID="{43C77456-045E-4F6B-95ED-24C2557CB8F1}" presName="horz1" presStyleCnt="0"/>
      <dgm:spPr/>
    </dgm:pt>
    <dgm:pt modelId="{8C61CAD7-736A-4783-9A2E-9CB53D0070F4}" type="pres">
      <dgm:prSet presAssocID="{43C77456-045E-4F6B-95ED-24C2557CB8F1}" presName="tx1" presStyleLbl="revTx" presStyleIdx="3" presStyleCnt="8"/>
      <dgm:spPr/>
      <dgm:t>
        <a:bodyPr/>
        <a:lstStyle/>
        <a:p>
          <a:endParaRPr lang="fr-FR"/>
        </a:p>
      </dgm:t>
    </dgm:pt>
    <dgm:pt modelId="{CD61D399-3D95-46BD-813D-6143B549DE94}" type="pres">
      <dgm:prSet presAssocID="{43C77456-045E-4F6B-95ED-24C2557CB8F1}" presName="vert1" presStyleCnt="0"/>
      <dgm:spPr/>
    </dgm:pt>
    <dgm:pt modelId="{6004A67D-B781-4DD7-AD05-866473CE625D}" type="pres">
      <dgm:prSet presAssocID="{4E3B6047-8001-448C-9B08-1864342C66EB}" presName="thickLine" presStyleLbl="alignNode1" presStyleIdx="4" presStyleCnt="8"/>
      <dgm:spPr/>
    </dgm:pt>
    <dgm:pt modelId="{22470617-D8F5-4E4A-B049-9AB5F1F27EEE}" type="pres">
      <dgm:prSet presAssocID="{4E3B6047-8001-448C-9B08-1864342C66EB}" presName="horz1" presStyleCnt="0"/>
      <dgm:spPr/>
    </dgm:pt>
    <dgm:pt modelId="{C02B8BD9-BBAC-4F0B-B831-87304B2BB049}" type="pres">
      <dgm:prSet presAssocID="{4E3B6047-8001-448C-9B08-1864342C66EB}" presName="tx1" presStyleLbl="revTx" presStyleIdx="4" presStyleCnt="8"/>
      <dgm:spPr/>
      <dgm:t>
        <a:bodyPr/>
        <a:lstStyle/>
        <a:p>
          <a:endParaRPr lang="fr-FR"/>
        </a:p>
      </dgm:t>
    </dgm:pt>
    <dgm:pt modelId="{17097258-ED24-404E-BCB0-D20604112705}" type="pres">
      <dgm:prSet presAssocID="{4E3B6047-8001-448C-9B08-1864342C66EB}" presName="vert1" presStyleCnt="0"/>
      <dgm:spPr/>
    </dgm:pt>
    <dgm:pt modelId="{935CAD25-4FFE-4084-8847-741D31B2FBEE}" type="pres">
      <dgm:prSet presAssocID="{2C307F44-59E2-473F-9062-40417C159183}" presName="thickLine" presStyleLbl="alignNode1" presStyleIdx="5" presStyleCnt="8"/>
      <dgm:spPr/>
    </dgm:pt>
    <dgm:pt modelId="{B6BF317C-0A4F-4CDF-A24B-0F5EF88AF5DB}" type="pres">
      <dgm:prSet presAssocID="{2C307F44-59E2-473F-9062-40417C159183}" presName="horz1" presStyleCnt="0"/>
      <dgm:spPr/>
    </dgm:pt>
    <dgm:pt modelId="{D6C58FCA-A83E-41D5-BD05-3E9168AADF9C}" type="pres">
      <dgm:prSet presAssocID="{2C307F44-59E2-473F-9062-40417C159183}" presName="tx1" presStyleLbl="revTx" presStyleIdx="5" presStyleCnt="8"/>
      <dgm:spPr/>
      <dgm:t>
        <a:bodyPr/>
        <a:lstStyle/>
        <a:p>
          <a:endParaRPr lang="fr-FR"/>
        </a:p>
      </dgm:t>
    </dgm:pt>
    <dgm:pt modelId="{176CC704-2B34-439A-A3D0-71C4FBD89BDF}" type="pres">
      <dgm:prSet presAssocID="{2C307F44-59E2-473F-9062-40417C159183}" presName="vert1" presStyleCnt="0"/>
      <dgm:spPr/>
    </dgm:pt>
    <dgm:pt modelId="{076AF84F-B987-49C6-8DA5-F2B9BBBCE05F}" type="pres">
      <dgm:prSet presAssocID="{698D2B88-7AE7-4A10-937A-D4186CFB8799}" presName="thickLine" presStyleLbl="alignNode1" presStyleIdx="6" presStyleCnt="8"/>
      <dgm:spPr/>
    </dgm:pt>
    <dgm:pt modelId="{5D2A17A8-22F3-429D-A4CD-51C8E3795489}" type="pres">
      <dgm:prSet presAssocID="{698D2B88-7AE7-4A10-937A-D4186CFB8799}" presName="horz1" presStyleCnt="0"/>
      <dgm:spPr/>
    </dgm:pt>
    <dgm:pt modelId="{077E17DB-1BF1-49EF-95FB-2192393B0AB9}" type="pres">
      <dgm:prSet presAssocID="{698D2B88-7AE7-4A10-937A-D4186CFB8799}" presName="tx1" presStyleLbl="revTx" presStyleIdx="6" presStyleCnt="8"/>
      <dgm:spPr/>
      <dgm:t>
        <a:bodyPr/>
        <a:lstStyle/>
        <a:p>
          <a:endParaRPr lang="fr-FR"/>
        </a:p>
      </dgm:t>
    </dgm:pt>
    <dgm:pt modelId="{103B6A3D-C217-44F1-AA0B-C22CBCC039CB}" type="pres">
      <dgm:prSet presAssocID="{698D2B88-7AE7-4A10-937A-D4186CFB8799}" presName="vert1" presStyleCnt="0"/>
      <dgm:spPr/>
    </dgm:pt>
    <dgm:pt modelId="{45565A15-8207-42AD-8208-99C0A5A3D97C}" type="pres">
      <dgm:prSet presAssocID="{E90DA28D-FEBD-43BA-945F-94D54D6ABE1C}" presName="thickLine" presStyleLbl="alignNode1" presStyleIdx="7" presStyleCnt="8"/>
      <dgm:spPr/>
    </dgm:pt>
    <dgm:pt modelId="{8550E08D-87FA-4A27-9990-89D7D36658E9}" type="pres">
      <dgm:prSet presAssocID="{E90DA28D-FEBD-43BA-945F-94D54D6ABE1C}" presName="horz1" presStyleCnt="0"/>
      <dgm:spPr/>
    </dgm:pt>
    <dgm:pt modelId="{AD618722-BA66-4A9A-8BB5-C829CE0F3E6E}" type="pres">
      <dgm:prSet presAssocID="{E90DA28D-FEBD-43BA-945F-94D54D6ABE1C}" presName="tx1" presStyleLbl="revTx" presStyleIdx="7" presStyleCnt="8"/>
      <dgm:spPr/>
      <dgm:t>
        <a:bodyPr/>
        <a:lstStyle/>
        <a:p>
          <a:endParaRPr lang="fr-FR"/>
        </a:p>
      </dgm:t>
    </dgm:pt>
    <dgm:pt modelId="{38DD50B5-8D9D-444C-908A-394F37C5DE34}" type="pres">
      <dgm:prSet presAssocID="{E90DA28D-FEBD-43BA-945F-94D54D6ABE1C}" presName="vert1" presStyleCnt="0"/>
      <dgm:spPr/>
    </dgm:pt>
  </dgm:ptLst>
  <dgm:cxnLst>
    <dgm:cxn modelId="{0127B04E-362E-417E-ACC3-9F711A02E4D8}" type="presOf" srcId="{DC2302F0-7295-48E1-9A31-12BC37D7FE54}" destId="{15146105-F333-4988-ACB3-438D6902027E}" srcOrd="0" destOrd="0" presId="urn:microsoft.com/office/officeart/2008/layout/LinedList"/>
    <dgm:cxn modelId="{CF568EAD-AB85-445B-BFF1-552FF3737F8F}" type="presOf" srcId="{CFA9C7BE-5580-43B7-899A-08E82355AB1D}" destId="{64C8A954-81FC-4549-8D66-FE8E08528083}" srcOrd="0" destOrd="0" presId="urn:microsoft.com/office/officeart/2008/layout/LinedList"/>
    <dgm:cxn modelId="{4801F5D1-9915-4789-A0A6-12366C5860FA}" type="presOf" srcId="{E6D78B16-3F22-4E3F-81EB-CCCDD6F63B0E}" destId="{F8C9394E-9F3A-46F9-A837-64DB9D8103D6}" srcOrd="0" destOrd="0" presId="urn:microsoft.com/office/officeart/2008/layout/LinedList"/>
    <dgm:cxn modelId="{66E0565F-0A67-4F0A-B743-7A9BA213610E}" type="presOf" srcId="{43C77456-045E-4F6B-95ED-24C2557CB8F1}" destId="{8C61CAD7-736A-4783-9A2E-9CB53D0070F4}" srcOrd="0" destOrd="0" presId="urn:microsoft.com/office/officeart/2008/layout/LinedList"/>
    <dgm:cxn modelId="{3B3D4CF4-8DD7-4C69-8180-5F3D2A54BC82}" srcId="{6065722C-8111-4F57-95D2-B88391A553F4}" destId="{CFA9C7BE-5580-43B7-899A-08E82355AB1D}" srcOrd="1" destOrd="0" parTransId="{AA1D31C4-C3E1-45E8-B674-4D8B7CB5548F}" sibTransId="{F6A6DF6E-C6AE-4A25-A493-5E5280378D15}"/>
    <dgm:cxn modelId="{CBAD507A-59B8-4ACE-B8E7-5CA92B1E1323}" srcId="{6065722C-8111-4F57-95D2-B88391A553F4}" destId="{2C307F44-59E2-473F-9062-40417C159183}" srcOrd="5" destOrd="0" parTransId="{63A79A9A-E01A-4646-B435-48B415C8953E}" sibTransId="{B29508BF-4CEC-429C-BF6B-F1FC6DC3C035}"/>
    <dgm:cxn modelId="{D92279F2-F242-4DDD-970D-7687D1C92A16}" srcId="{6065722C-8111-4F57-95D2-B88391A553F4}" destId="{4E3B6047-8001-448C-9B08-1864342C66EB}" srcOrd="4" destOrd="0" parTransId="{33CBBA52-8130-4333-AB95-863BE7C9D3AF}" sibTransId="{C3D62BD6-6A36-447B-A1C1-A3EBA3862770}"/>
    <dgm:cxn modelId="{0803975D-1C68-47F5-89A8-391255670608}" srcId="{6065722C-8111-4F57-95D2-B88391A553F4}" destId="{43C77456-045E-4F6B-95ED-24C2557CB8F1}" srcOrd="3" destOrd="0" parTransId="{4A89DF64-71E8-40C2-A4A3-8468FA8E5E3B}" sibTransId="{DD23A9FE-0CF3-42A0-A0E0-2FF5AC735461}"/>
    <dgm:cxn modelId="{A86EBF3E-1410-46C2-9D3C-9C3CBD1D80AC}" srcId="{6065722C-8111-4F57-95D2-B88391A553F4}" destId="{E6D78B16-3F22-4E3F-81EB-CCCDD6F63B0E}" srcOrd="2" destOrd="0" parTransId="{DE4B276D-DDDA-47FA-BCD1-6228700F84B2}" sibTransId="{3A38F92D-977B-46F6-B0B6-4218357B174A}"/>
    <dgm:cxn modelId="{A94EA743-2EF1-4B64-8DEE-3624E840A61F}" type="presOf" srcId="{E90DA28D-FEBD-43BA-945F-94D54D6ABE1C}" destId="{AD618722-BA66-4A9A-8BB5-C829CE0F3E6E}" srcOrd="0" destOrd="0" presId="urn:microsoft.com/office/officeart/2008/layout/LinedList"/>
    <dgm:cxn modelId="{E3279A95-F5D2-4ADA-A5A4-46C4119278F5}" type="presOf" srcId="{698D2B88-7AE7-4A10-937A-D4186CFB8799}" destId="{077E17DB-1BF1-49EF-95FB-2192393B0AB9}" srcOrd="0" destOrd="0" presId="urn:microsoft.com/office/officeart/2008/layout/LinedList"/>
    <dgm:cxn modelId="{453998BC-920A-4419-9A45-EA669C347FD0}" srcId="{6065722C-8111-4F57-95D2-B88391A553F4}" destId="{E90DA28D-FEBD-43BA-945F-94D54D6ABE1C}" srcOrd="7" destOrd="0" parTransId="{05B3D8B9-D95E-4848-A851-D348A2B581E0}" sibTransId="{4061F84C-E030-4428-9A52-9B191190CEF5}"/>
    <dgm:cxn modelId="{3101E844-DBA1-41D5-9371-A6FB1416348E}" type="presOf" srcId="{2C307F44-59E2-473F-9062-40417C159183}" destId="{D6C58FCA-A83E-41D5-BD05-3E9168AADF9C}" srcOrd="0" destOrd="0" presId="urn:microsoft.com/office/officeart/2008/layout/LinedList"/>
    <dgm:cxn modelId="{037DBDB1-C6FC-4757-AE41-4247CC3E9465}" srcId="{6065722C-8111-4F57-95D2-B88391A553F4}" destId="{698D2B88-7AE7-4A10-937A-D4186CFB8799}" srcOrd="6" destOrd="0" parTransId="{999C9357-D4D3-4AA0-9EC4-8B1D891EBB26}" sibTransId="{17AAA5ED-BAC2-42AB-9176-B7069CF04A1D}"/>
    <dgm:cxn modelId="{565E188B-8AF5-4860-9215-0AC93D99EC4B}" srcId="{6065722C-8111-4F57-95D2-B88391A553F4}" destId="{DC2302F0-7295-48E1-9A31-12BC37D7FE54}" srcOrd="0" destOrd="0" parTransId="{6944F44A-3B40-4C98-B40C-8BD1225D4469}" sibTransId="{09DC4F75-CDEE-452A-BD56-2A13D31CFA52}"/>
    <dgm:cxn modelId="{1B34B15B-02ED-4E36-B988-9D80B6B51FE4}" type="presOf" srcId="{6065722C-8111-4F57-95D2-B88391A553F4}" destId="{5A30175E-A734-4633-B07A-D8F7F028D06F}" srcOrd="0" destOrd="0" presId="urn:microsoft.com/office/officeart/2008/layout/LinedList"/>
    <dgm:cxn modelId="{4379F226-904D-49CE-A5BC-DE961B0413A3}" type="presOf" srcId="{4E3B6047-8001-448C-9B08-1864342C66EB}" destId="{C02B8BD9-BBAC-4F0B-B831-87304B2BB049}" srcOrd="0" destOrd="0" presId="urn:microsoft.com/office/officeart/2008/layout/LinedList"/>
    <dgm:cxn modelId="{42882521-19F7-4D05-B2EE-83BA22902864}" type="presParOf" srcId="{5A30175E-A734-4633-B07A-D8F7F028D06F}" destId="{9B848D37-5C3E-49E1-8359-B51E3A347268}" srcOrd="0" destOrd="0" presId="urn:microsoft.com/office/officeart/2008/layout/LinedList"/>
    <dgm:cxn modelId="{DA0254B6-D155-490E-B6E7-2205AB131753}" type="presParOf" srcId="{5A30175E-A734-4633-B07A-D8F7F028D06F}" destId="{71E663FE-2839-45BE-85D5-1CC2757FC670}" srcOrd="1" destOrd="0" presId="urn:microsoft.com/office/officeart/2008/layout/LinedList"/>
    <dgm:cxn modelId="{85D98D5B-06C8-4FD6-BB9D-BBE35CCC2ACE}" type="presParOf" srcId="{71E663FE-2839-45BE-85D5-1CC2757FC670}" destId="{15146105-F333-4988-ACB3-438D6902027E}" srcOrd="0" destOrd="0" presId="urn:microsoft.com/office/officeart/2008/layout/LinedList"/>
    <dgm:cxn modelId="{BD4BFD97-A3D8-437D-B60B-8AEE8F979E35}" type="presParOf" srcId="{71E663FE-2839-45BE-85D5-1CC2757FC670}" destId="{D3FA9246-2715-4FB7-A904-F3C6375057DD}" srcOrd="1" destOrd="0" presId="urn:microsoft.com/office/officeart/2008/layout/LinedList"/>
    <dgm:cxn modelId="{D5EF24C5-D433-4CFF-8ECB-F74CD5D5AD7F}" type="presParOf" srcId="{5A30175E-A734-4633-B07A-D8F7F028D06F}" destId="{CC4BE006-9B38-4C36-8D8D-FDAB94365E95}" srcOrd="2" destOrd="0" presId="urn:microsoft.com/office/officeart/2008/layout/LinedList"/>
    <dgm:cxn modelId="{3F7D4FDC-81E9-4B4D-B174-824BD8F00C23}" type="presParOf" srcId="{5A30175E-A734-4633-B07A-D8F7F028D06F}" destId="{FFF4498A-427C-4F9B-BFB5-68383E273F7F}" srcOrd="3" destOrd="0" presId="urn:microsoft.com/office/officeart/2008/layout/LinedList"/>
    <dgm:cxn modelId="{A500283A-0657-4386-A0DA-B76D8B9B7DE1}" type="presParOf" srcId="{FFF4498A-427C-4F9B-BFB5-68383E273F7F}" destId="{64C8A954-81FC-4549-8D66-FE8E08528083}" srcOrd="0" destOrd="0" presId="urn:microsoft.com/office/officeart/2008/layout/LinedList"/>
    <dgm:cxn modelId="{A5C406F7-BE32-4528-8381-1E5576FAE1D4}" type="presParOf" srcId="{FFF4498A-427C-4F9B-BFB5-68383E273F7F}" destId="{0573F556-203C-4F5D-869C-2DAFA3299AF0}" srcOrd="1" destOrd="0" presId="urn:microsoft.com/office/officeart/2008/layout/LinedList"/>
    <dgm:cxn modelId="{F00D3A6F-D2D3-4CFF-8978-66D3FBF9FC7E}" type="presParOf" srcId="{5A30175E-A734-4633-B07A-D8F7F028D06F}" destId="{1D003CE7-1E6D-41B8-9B38-D7FDECEB7A0F}" srcOrd="4" destOrd="0" presId="urn:microsoft.com/office/officeart/2008/layout/LinedList"/>
    <dgm:cxn modelId="{DC9E0189-7332-4DFB-9B49-1FFA139864E0}" type="presParOf" srcId="{5A30175E-A734-4633-B07A-D8F7F028D06F}" destId="{33837D29-B22C-4641-8E47-B15367E3450F}" srcOrd="5" destOrd="0" presId="urn:microsoft.com/office/officeart/2008/layout/LinedList"/>
    <dgm:cxn modelId="{5CECF9D7-009C-4107-8E4F-D1F4FDFB9DD6}" type="presParOf" srcId="{33837D29-B22C-4641-8E47-B15367E3450F}" destId="{F8C9394E-9F3A-46F9-A837-64DB9D8103D6}" srcOrd="0" destOrd="0" presId="urn:microsoft.com/office/officeart/2008/layout/LinedList"/>
    <dgm:cxn modelId="{47E2DAC7-BB39-4F4A-AE80-1DAE386908F3}" type="presParOf" srcId="{33837D29-B22C-4641-8E47-B15367E3450F}" destId="{388884B6-2FCA-43EF-82FD-C0F05D278D82}" srcOrd="1" destOrd="0" presId="urn:microsoft.com/office/officeart/2008/layout/LinedList"/>
    <dgm:cxn modelId="{1624215A-1C8D-4202-BE9F-8A9FF0B740C1}" type="presParOf" srcId="{5A30175E-A734-4633-B07A-D8F7F028D06F}" destId="{8310EE18-8B30-4475-84EE-884EADC71F61}" srcOrd="6" destOrd="0" presId="urn:microsoft.com/office/officeart/2008/layout/LinedList"/>
    <dgm:cxn modelId="{A548FA48-2AC5-4925-81C1-1BC868819E33}" type="presParOf" srcId="{5A30175E-A734-4633-B07A-D8F7F028D06F}" destId="{E6F59E3C-1E3D-4CE3-8AF8-4316927F2345}" srcOrd="7" destOrd="0" presId="urn:microsoft.com/office/officeart/2008/layout/LinedList"/>
    <dgm:cxn modelId="{9AAE7A1D-0AAD-4387-9D7E-A4FFE72A0899}" type="presParOf" srcId="{E6F59E3C-1E3D-4CE3-8AF8-4316927F2345}" destId="{8C61CAD7-736A-4783-9A2E-9CB53D0070F4}" srcOrd="0" destOrd="0" presId="urn:microsoft.com/office/officeart/2008/layout/LinedList"/>
    <dgm:cxn modelId="{C67D4C71-BA82-410F-8DA4-39686C26FD0F}" type="presParOf" srcId="{E6F59E3C-1E3D-4CE3-8AF8-4316927F2345}" destId="{CD61D399-3D95-46BD-813D-6143B549DE94}" srcOrd="1" destOrd="0" presId="urn:microsoft.com/office/officeart/2008/layout/LinedList"/>
    <dgm:cxn modelId="{13909D65-6CD2-4EBD-933F-979893998D49}" type="presParOf" srcId="{5A30175E-A734-4633-B07A-D8F7F028D06F}" destId="{6004A67D-B781-4DD7-AD05-866473CE625D}" srcOrd="8" destOrd="0" presId="urn:microsoft.com/office/officeart/2008/layout/LinedList"/>
    <dgm:cxn modelId="{F279210F-0B4A-4E60-9461-975DE3054BED}" type="presParOf" srcId="{5A30175E-A734-4633-B07A-D8F7F028D06F}" destId="{22470617-D8F5-4E4A-B049-9AB5F1F27EEE}" srcOrd="9" destOrd="0" presId="urn:microsoft.com/office/officeart/2008/layout/LinedList"/>
    <dgm:cxn modelId="{4F4EA48B-6A13-474F-9327-B4A597DA1C1C}" type="presParOf" srcId="{22470617-D8F5-4E4A-B049-9AB5F1F27EEE}" destId="{C02B8BD9-BBAC-4F0B-B831-87304B2BB049}" srcOrd="0" destOrd="0" presId="urn:microsoft.com/office/officeart/2008/layout/LinedList"/>
    <dgm:cxn modelId="{D14C609A-026B-4551-9777-81C13B26C84F}" type="presParOf" srcId="{22470617-D8F5-4E4A-B049-9AB5F1F27EEE}" destId="{17097258-ED24-404E-BCB0-D20604112705}" srcOrd="1" destOrd="0" presId="urn:microsoft.com/office/officeart/2008/layout/LinedList"/>
    <dgm:cxn modelId="{CFF7C27C-8201-4EA4-8DEE-75EE9F4017EE}" type="presParOf" srcId="{5A30175E-A734-4633-B07A-D8F7F028D06F}" destId="{935CAD25-4FFE-4084-8847-741D31B2FBEE}" srcOrd="10" destOrd="0" presId="urn:microsoft.com/office/officeart/2008/layout/LinedList"/>
    <dgm:cxn modelId="{B3795C66-1DD8-43F0-ADF7-5004F18C8043}" type="presParOf" srcId="{5A30175E-A734-4633-B07A-D8F7F028D06F}" destId="{B6BF317C-0A4F-4CDF-A24B-0F5EF88AF5DB}" srcOrd="11" destOrd="0" presId="urn:microsoft.com/office/officeart/2008/layout/LinedList"/>
    <dgm:cxn modelId="{C8F07976-8011-4398-8406-2AAF165D193D}" type="presParOf" srcId="{B6BF317C-0A4F-4CDF-A24B-0F5EF88AF5DB}" destId="{D6C58FCA-A83E-41D5-BD05-3E9168AADF9C}" srcOrd="0" destOrd="0" presId="urn:microsoft.com/office/officeart/2008/layout/LinedList"/>
    <dgm:cxn modelId="{01F9708D-DBE2-4688-803F-902F24FA1FBC}" type="presParOf" srcId="{B6BF317C-0A4F-4CDF-A24B-0F5EF88AF5DB}" destId="{176CC704-2B34-439A-A3D0-71C4FBD89BDF}" srcOrd="1" destOrd="0" presId="urn:microsoft.com/office/officeart/2008/layout/LinedList"/>
    <dgm:cxn modelId="{FB83DDF4-419D-40B8-AC30-52F1436913CF}" type="presParOf" srcId="{5A30175E-A734-4633-B07A-D8F7F028D06F}" destId="{076AF84F-B987-49C6-8DA5-F2B9BBBCE05F}" srcOrd="12" destOrd="0" presId="urn:microsoft.com/office/officeart/2008/layout/LinedList"/>
    <dgm:cxn modelId="{47854161-536A-4A47-9239-DD70F9192A38}" type="presParOf" srcId="{5A30175E-A734-4633-B07A-D8F7F028D06F}" destId="{5D2A17A8-22F3-429D-A4CD-51C8E3795489}" srcOrd="13" destOrd="0" presId="urn:microsoft.com/office/officeart/2008/layout/LinedList"/>
    <dgm:cxn modelId="{F6AC61B3-66A9-47BF-851F-BC8470007B3F}" type="presParOf" srcId="{5D2A17A8-22F3-429D-A4CD-51C8E3795489}" destId="{077E17DB-1BF1-49EF-95FB-2192393B0AB9}" srcOrd="0" destOrd="0" presId="urn:microsoft.com/office/officeart/2008/layout/LinedList"/>
    <dgm:cxn modelId="{75EC7250-1DA7-4F5A-9C42-57723DF54FFF}" type="presParOf" srcId="{5D2A17A8-22F3-429D-A4CD-51C8E3795489}" destId="{103B6A3D-C217-44F1-AA0B-C22CBCC039CB}" srcOrd="1" destOrd="0" presId="urn:microsoft.com/office/officeart/2008/layout/LinedList"/>
    <dgm:cxn modelId="{E4BAF9D8-1421-48C4-9A1A-80D6F254CAFB}" type="presParOf" srcId="{5A30175E-A734-4633-B07A-D8F7F028D06F}" destId="{45565A15-8207-42AD-8208-99C0A5A3D97C}" srcOrd="14" destOrd="0" presId="urn:microsoft.com/office/officeart/2008/layout/LinedList"/>
    <dgm:cxn modelId="{ED8D5129-3AE1-4807-B6DB-3AC83B17B04B}" type="presParOf" srcId="{5A30175E-A734-4633-B07A-D8F7F028D06F}" destId="{8550E08D-87FA-4A27-9990-89D7D36658E9}" srcOrd="15" destOrd="0" presId="urn:microsoft.com/office/officeart/2008/layout/LinedList"/>
    <dgm:cxn modelId="{1192C054-C3B7-462F-9920-B2065DC902AB}" type="presParOf" srcId="{8550E08D-87FA-4A27-9990-89D7D36658E9}" destId="{AD618722-BA66-4A9A-8BB5-C829CE0F3E6E}" srcOrd="0" destOrd="0" presId="urn:microsoft.com/office/officeart/2008/layout/LinedList"/>
    <dgm:cxn modelId="{E4FE1C94-3F22-4E03-8CF9-9F1CF7B4FB1E}" type="presParOf" srcId="{8550E08D-87FA-4A27-9990-89D7D36658E9}" destId="{38DD50B5-8D9D-444C-908A-394F37C5DE3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73AC48-FBA2-49D4-892C-AFFAD6780088}"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fr-FR"/>
        </a:p>
      </dgm:t>
    </dgm:pt>
    <dgm:pt modelId="{4AFA7004-3E1C-4208-9788-32E7F695092C}">
      <dgm:prSet/>
      <dgm:spPr/>
      <dgm:t>
        <a:bodyPr/>
        <a:lstStyle/>
        <a:p>
          <a:pPr rtl="0"/>
          <a:r>
            <a:rPr lang="fr-FR" b="1" dirty="0" smtClean="0"/>
            <a:t>Informations quantitatives Informations qualitatives </a:t>
          </a:r>
          <a:endParaRPr lang="fr-FR" dirty="0"/>
        </a:p>
      </dgm:t>
    </dgm:pt>
    <dgm:pt modelId="{32CB0345-8494-42D7-87A2-CA4CD6E8EA36}" type="parTrans" cxnId="{136A9EFC-E90E-44AB-9614-A5DD0373C3FC}">
      <dgm:prSet/>
      <dgm:spPr/>
      <dgm:t>
        <a:bodyPr/>
        <a:lstStyle/>
        <a:p>
          <a:endParaRPr lang="fr-FR"/>
        </a:p>
      </dgm:t>
    </dgm:pt>
    <dgm:pt modelId="{447E69B3-A26F-4A16-A8E6-44901C2EE5ED}" type="sibTrans" cxnId="{136A9EFC-E90E-44AB-9614-A5DD0373C3FC}">
      <dgm:prSet/>
      <dgm:spPr/>
      <dgm:t>
        <a:bodyPr/>
        <a:lstStyle/>
        <a:p>
          <a:endParaRPr lang="fr-FR"/>
        </a:p>
      </dgm:t>
    </dgm:pt>
    <dgm:pt modelId="{88CB6AC2-94FE-4175-A184-EF969BF83F13}">
      <dgm:prSet/>
      <dgm:spPr/>
      <dgm:t>
        <a:bodyPr/>
        <a:lstStyle/>
        <a:p>
          <a:pPr rtl="0"/>
          <a:r>
            <a:rPr lang="fr-FR" b="1" dirty="0" smtClean="0"/>
            <a:t>Informations internes Informations externes </a:t>
          </a:r>
          <a:endParaRPr lang="fr-FR" dirty="0"/>
        </a:p>
      </dgm:t>
    </dgm:pt>
    <dgm:pt modelId="{0FB3C4C7-F9B8-4225-8345-9D5D464A6786}" type="parTrans" cxnId="{40450342-301D-4337-8462-44DE3F35F415}">
      <dgm:prSet/>
      <dgm:spPr/>
      <dgm:t>
        <a:bodyPr/>
        <a:lstStyle/>
        <a:p>
          <a:endParaRPr lang="fr-FR"/>
        </a:p>
      </dgm:t>
    </dgm:pt>
    <dgm:pt modelId="{868C3BD8-8ED2-49F9-8027-EA1BC598DB26}" type="sibTrans" cxnId="{40450342-301D-4337-8462-44DE3F35F415}">
      <dgm:prSet/>
      <dgm:spPr/>
      <dgm:t>
        <a:bodyPr/>
        <a:lstStyle/>
        <a:p>
          <a:endParaRPr lang="fr-FR"/>
        </a:p>
      </dgm:t>
    </dgm:pt>
    <dgm:pt modelId="{B1334FB0-5A34-4E6A-AC87-A2C0169435A8}">
      <dgm:prSet/>
      <dgm:spPr/>
      <dgm:t>
        <a:bodyPr/>
        <a:lstStyle/>
        <a:p>
          <a:pPr rtl="0"/>
          <a:r>
            <a:rPr lang="fr-FR" b="1" dirty="0" smtClean="0"/>
            <a:t>Informations primaires Informations secondaires</a:t>
          </a:r>
          <a:endParaRPr lang="fr-FR" dirty="0"/>
        </a:p>
      </dgm:t>
    </dgm:pt>
    <dgm:pt modelId="{DE8E0201-075F-491A-BEB2-F91D555935D1}" type="parTrans" cxnId="{24E434C6-B679-489F-A6DE-3C26BFA34523}">
      <dgm:prSet/>
      <dgm:spPr/>
      <dgm:t>
        <a:bodyPr/>
        <a:lstStyle/>
        <a:p>
          <a:endParaRPr lang="fr-FR"/>
        </a:p>
      </dgm:t>
    </dgm:pt>
    <dgm:pt modelId="{A24A62E1-224E-4BC9-8EE6-35966434338A}" type="sibTrans" cxnId="{24E434C6-B679-489F-A6DE-3C26BFA34523}">
      <dgm:prSet/>
      <dgm:spPr/>
      <dgm:t>
        <a:bodyPr/>
        <a:lstStyle/>
        <a:p>
          <a:endParaRPr lang="fr-FR"/>
        </a:p>
      </dgm:t>
    </dgm:pt>
    <dgm:pt modelId="{7E56FEED-6FAC-48FD-BB7E-DDC451ECF090}">
      <dgm:prSet/>
      <dgm:spPr/>
      <dgm:t>
        <a:bodyPr/>
        <a:lstStyle/>
        <a:p>
          <a:pPr rtl="0"/>
          <a:r>
            <a:rPr lang="fr-FR" b="1" dirty="0" smtClean="0"/>
            <a:t>Informations permanentes Informations ponctuelles </a:t>
          </a:r>
          <a:endParaRPr lang="fr-FR" dirty="0"/>
        </a:p>
      </dgm:t>
    </dgm:pt>
    <dgm:pt modelId="{4E849AF1-9339-489A-97F0-85C1B5FEAFB2}" type="parTrans" cxnId="{EA72A44E-5C53-41EA-A167-0670677A2A25}">
      <dgm:prSet/>
      <dgm:spPr/>
      <dgm:t>
        <a:bodyPr/>
        <a:lstStyle/>
        <a:p>
          <a:endParaRPr lang="fr-FR"/>
        </a:p>
      </dgm:t>
    </dgm:pt>
    <dgm:pt modelId="{FF431590-DB8C-4F1B-87A1-B24BA422A512}" type="sibTrans" cxnId="{EA72A44E-5C53-41EA-A167-0670677A2A25}">
      <dgm:prSet/>
      <dgm:spPr/>
      <dgm:t>
        <a:bodyPr/>
        <a:lstStyle/>
        <a:p>
          <a:endParaRPr lang="fr-FR"/>
        </a:p>
      </dgm:t>
    </dgm:pt>
    <dgm:pt modelId="{D7B88390-110F-4C85-921B-9EE48DB7E3D2}" type="pres">
      <dgm:prSet presAssocID="{7073AC48-FBA2-49D4-892C-AFFAD6780088}" presName="matrix" presStyleCnt="0">
        <dgm:presLayoutVars>
          <dgm:chMax val="1"/>
          <dgm:dir/>
          <dgm:resizeHandles val="exact"/>
        </dgm:presLayoutVars>
      </dgm:prSet>
      <dgm:spPr/>
      <dgm:t>
        <a:bodyPr/>
        <a:lstStyle/>
        <a:p>
          <a:endParaRPr lang="fr-FR"/>
        </a:p>
      </dgm:t>
    </dgm:pt>
    <dgm:pt modelId="{266E9578-DDAA-4238-830B-C8C5E9F09F85}" type="pres">
      <dgm:prSet presAssocID="{7073AC48-FBA2-49D4-892C-AFFAD6780088}" presName="diamond" presStyleLbl="bgShp" presStyleIdx="0" presStyleCnt="1" custLinFactNeighborX="-4823" custLinFactNeighborY="-15036"/>
      <dgm:spPr/>
    </dgm:pt>
    <dgm:pt modelId="{4C7A3876-3BF2-4F6B-A730-658BA700655E}" type="pres">
      <dgm:prSet presAssocID="{7073AC48-FBA2-49D4-892C-AFFAD6780088}" presName="quad1" presStyleLbl="node1" presStyleIdx="0" presStyleCnt="4">
        <dgm:presLayoutVars>
          <dgm:chMax val="0"/>
          <dgm:chPref val="0"/>
          <dgm:bulletEnabled val="1"/>
        </dgm:presLayoutVars>
      </dgm:prSet>
      <dgm:spPr/>
      <dgm:t>
        <a:bodyPr/>
        <a:lstStyle/>
        <a:p>
          <a:endParaRPr lang="fr-FR"/>
        </a:p>
      </dgm:t>
    </dgm:pt>
    <dgm:pt modelId="{D6929682-C2B4-4EC9-AC7B-2BF57240EBD1}" type="pres">
      <dgm:prSet presAssocID="{7073AC48-FBA2-49D4-892C-AFFAD6780088}" presName="quad2" presStyleLbl="node1" presStyleIdx="1" presStyleCnt="4">
        <dgm:presLayoutVars>
          <dgm:chMax val="0"/>
          <dgm:chPref val="0"/>
          <dgm:bulletEnabled val="1"/>
        </dgm:presLayoutVars>
      </dgm:prSet>
      <dgm:spPr/>
      <dgm:t>
        <a:bodyPr/>
        <a:lstStyle/>
        <a:p>
          <a:endParaRPr lang="fr-FR"/>
        </a:p>
      </dgm:t>
    </dgm:pt>
    <dgm:pt modelId="{5652DB54-2AC1-4893-94B4-E64437ED1459}" type="pres">
      <dgm:prSet presAssocID="{7073AC48-FBA2-49D4-892C-AFFAD6780088}" presName="quad3" presStyleLbl="node1" presStyleIdx="2" presStyleCnt="4">
        <dgm:presLayoutVars>
          <dgm:chMax val="0"/>
          <dgm:chPref val="0"/>
          <dgm:bulletEnabled val="1"/>
        </dgm:presLayoutVars>
      </dgm:prSet>
      <dgm:spPr/>
      <dgm:t>
        <a:bodyPr/>
        <a:lstStyle/>
        <a:p>
          <a:endParaRPr lang="fr-FR"/>
        </a:p>
      </dgm:t>
    </dgm:pt>
    <dgm:pt modelId="{44CF58C0-4C64-4A9A-ABA4-1BCD74E08481}" type="pres">
      <dgm:prSet presAssocID="{7073AC48-FBA2-49D4-892C-AFFAD6780088}" presName="quad4" presStyleLbl="node1" presStyleIdx="3" presStyleCnt="4">
        <dgm:presLayoutVars>
          <dgm:chMax val="0"/>
          <dgm:chPref val="0"/>
          <dgm:bulletEnabled val="1"/>
        </dgm:presLayoutVars>
      </dgm:prSet>
      <dgm:spPr/>
      <dgm:t>
        <a:bodyPr/>
        <a:lstStyle/>
        <a:p>
          <a:endParaRPr lang="fr-FR"/>
        </a:p>
      </dgm:t>
    </dgm:pt>
  </dgm:ptLst>
  <dgm:cxnLst>
    <dgm:cxn modelId="{EA72A44E-5C53-41EA-A167-0670677A2A25}" srcId="{7073AC48-FBA2-49D4-892C-AFFAD6780088}" destId="{7E56FEED-6FAC-48FD-BB7E-DDC451ECF090}" srcOrd="3" destOrd="0" parTransId="{4E849AF1-9339-489A-97F0-85C1B5FEAFB2}" sibTransId="{FF431590-DB8C-4F1B-87A1-B24BA422A512}"/>
    <dgm:cxn modelId="{247B7AF2-370B-40B3-97F4-AA755253361F}" type="presOf" srcId="{7073AC48-FBA2-49D4-892C-AFFAD6780088}" destId="{D7B88390-110F-4C85-921B-9EE48DB7E3D2}" srcOrd="0" destOrd="0" presId="urn:microsoft.com/office/officeart/2005/8/layout/matrix3"/>
    <dgm:cxn modelId="{24E434C6-B679-489F-A6DE-3C26BFA34523}" srcId="{7073AC48-FBA2-49D4-892C-AFFAD6780088}" destId="{B1334FB0-5A34-4E6A-AC87-A2C0169435A8}" srcOrd="2" destOrd="0" parTransId="{DE8E0201-075F-491A-BEB2-F91D555935D1}" sibTransId="{A24A62E1-224E-4BC9-8EE6-35966434338A}"/>
    <dgm:cxn modelId="{40450342-301D-4337-8462-44DE3F35F415}" srcId="{7073AC48-FBA2-49D4-892C-AFFAD6780088}" destId="{88CB6AC2-94FE-4175-A184-EF969BF83F13}" srcOrd="1" destOrd="0" parTransId="{0FB3C4C7-F9B8-4225-8345-9D5D464A6786}" sibTransId="{868C3BD8-8ED2-49F9-8027-EA1BC598DB26}"/>
    <dgm:cxn modelId="{2A68D8F1-860F-4BEC-BD4A-FC3D8B8C17C6}" type="presOf" srcId="{4AFA7004-3E1C-4208-9788-32E7F695092C}" destId="{4C7A3876-3BF2-4F6B-A730-658BA700655E}" srcOrd="0" destOrd="0" presId="urn:microsoft.com/office/officeart/2005/8/layout/matrix3"/>
    <dgm:cxn modelId="{AB62117C-1994-4DB5-8D53-D6F0ACF37F52}" type="presOf" srcId="{B1334FB0-5A34-4E6A-AC87-A2C0169435A8}" destId="{5652DB54-2AC1-4893-94B4-E64437ED1459}" srcOrd="0" destOrd="0" presId="urn:microsoft.com/office/officeart/2005/8/layout/matrix3"/>
    <dgm:cxn modelId="{2DDF742E-8E7E-47E0-B0F1-964DA7E21AEB}" type="presOf" srcId="{88CB6AC2-94FE-4175-A184-EF969BF83F13}" destId="{D6929682-C2B4-4EC9-AC7B-2BF57240EBD1}" srcOrd="0" destOrd="0" presId="urn:microsoft.com/office/officeart/2005/8/layout/matrix3"/>
    <dgm:cxn modelId="{136A9EFC-E90E-44AB-9614-A5DD0373C3FC}" srcId="{7073AC48-FBA2-49D4-892C-AFFAD6780088}" destId="{4AFA7004-3E1C-4208-9788-32E7F695092C}" srcOrd="0" destOrd="0" parTransId="{32CB0345-8494-42D7-87A2-CA4CD6E8EA36}" sibTransId="{447E69B3-A26F-4A16-A8E6-44901C2EE5ED}"/>
    <dgm:cxn modelId="{9B560072-64EF-4061-9155-6BC8D6B457E0}" type="presOf" srcId="{7E56FEED-6FAC-48FD-BB7E-DDC451ECF090}" destId="{44CF58C0-4C64-4A9A-ABA4-1BCD74E08481}" srcOrd="0" destOrd="0" presId="urn:microsoft.com/office/officeart/2005/8/layout/matrix3"/>
    <dgm:cxn modelId="{2FC3C95C-27B6-421C-BD5E-98CE32DCBE3D}" type="presParOf" srcId="{D7B88390-110F-4C85-921B-9EE48DB7E3D2}" destId="{266E9578-DDAA-4238-830B-C8C5E9F09F85}" srcOrd="0" destOrd="0" presId="urn:microsoft.com/office/officeart/2005/8/layout/matrix3"/>
    <dgm:cxn modelId="{62174EFB-EEF0-4AF0-A93F-8FC15FB3A6F2}" type="presParOf" srcId="{D7B88390-110F-4C85-921B-9EE48DB7E3D2}" destId="{4C7A3876-3BF2-4F6B-A730-658BA700655E}" srcOrd="1" destOrd="0" presId="urn:microsoft.com/office/officeart/2005/8/layout/matrix3"/>
    <dgm:cxn modelId="{A7BA192B-9A0F-40CD-8637-202206C710C6}" type="presParOf" srcId="{D7B88390-110F-4C85-921B-9EE48DB7E3D2}" destId="{D6929682-C2B4-4EC9-AC7B-2BF57240EBD1}" srcOrd="2" destOrd="0" presId="urn:microsoft.com/office/officeart/2005/8/layout/matrix3"/>
    <dgm:cxn modelId="{B09534FD-9307-4A83-859D-6E423CD55454}" type="presParOf" srcId="{D7B88390-110F-4C85-921B-9EE48DB7E3D2}" destId="{5652DB54-2AC1-4893-94B4-E64437ED1459}" srcOrd="3" destOrd="0" presId="urn:microsoft.com/office/officeart/2005/8/layout/matrix3"/>
    <dgm:cxn modelId="{EBD6A0D6-D11C-479F-A842-604FECCFA42E}" type="presParOf" srcId="{D7B88390-110F-4C85-921B-9EE48DB7E3D2}" destId="{44CF58C0-4C64-4A9A-ABA4-1BCD74E08481}"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D9C367-8301-44A8-A0E8-4FB43B6250C0}" type="doc">
      <dgm:prSet loTypeId="urn:microsoft.com/office/officeart/2008/layout/PictureStrips" loCatId="picture" qsTypeId="urn:microsoft.com/office/officeart/2005/8/quickstyle/simple1" qsCatId="simple" csTypeId="urn:microsoft.com/office/officeart/2005/8/colors/accent1_2" csCatId="accent1" phldr="1"/>
      <dgm:spPr/>
      <dgm:t>
        <a:bodyPr/>
        <a:lstStyle/>
        <a:p>
          <a:endParaRPr lang="fr-FR"/>
        </a:p>
      </dgm:t>
    </dgm:pt>
    <dgm:pt modelId="{36A198C0-419C-46C3-97D0-E57AA8FC67E8}">
      <dgm:prSet/>
      <dgm:spPr/>
      <dgm:t>
        <a:bodyPr/>
        <a:lstStyle/>
        <a:p>
          <a:pPr rtl="0"/>
          <a:r>
            <a:rPr lang="fr-FR" b="1" dirty="0" smtClean="0"/>
            <a:t>Variables  environnementales </a:t>
          </a:r>
          <a:r>
            <a:rPr lang="fr-FR" dirty="0" smtClean="0"/>
            <a:t>: le niveau de la demande, conjoncture économique, taux, d’intérêt, évolution technologique, concurrence, évolution démographique, contexte politico- administratif, sensibilité à la RSE</a:t>
          </a:r>
          <a:endParaRPr lang="fr-FR" dirty="0"/>
        </a:p>
      </dgm:t>
    </dgm:pt>
    <dgm:pt modelId="{51ABDFFB-CA00-4A59-A56B-BE9CD3E29AFA}" type="parTrans" cxnId="{33EFAEEE-CCD7-4778-ADBA-1AA024FFEC7D}">
      <dgm:prSet/>
      <dgm:spPr/>
      <dgm:t>
        <a:bodyPr/>
        <a:lstStyle/>
        <a:p>
          <a:endParaRPr lang="fr-FR"/>
        </a:p>
      </dgm:t>
    </dgm:pt>
    <dgm:pt modelId="{89E5001E-F954-478F-A484-1AFFE798C88A}" type="sibTrans" cxnId="{33EFAEEE-CCD7-4778-ADBA-1AA024FFEC7D}">
      <dgm:prSet/>
      <dgm:spPr/>
      <dgm:t>
        <a:bodyPr/>
        <a:lstStyle/>
        <a:p>
          <a:endParaRPr lang="fr-FR"/>
        </a:p>
      </dgm:t>
    </dgm:pt>
    <dgm:pt modelId="{C91BBD2C-FC29-4EB3-85E3-06A9CACA5482}">
      <dgm:prSet/>
      <dgm:spPr/>
      <dgm:t>
        <a:bodyPr/>
        <a:lstStyle/>
        <a:p>
          <a:pPr rtl="0"/>
          <a:r>
            <a:rPr lang="fr-FR" b="1" dirty="0" smtClean="0"/>
            <a:t>Variables organisationnelles </a:t>
          </a:r>
          <a:r>
            <a:rPr lang="fr-FR" dirty="0" smtClean="0"/>
            <a:t>: les objectifs, politiques  et les structures, procédures et systèmes définis par les entreprises influencent grandement le processus d’achat</a:t>
          </a:r>
          <a:endParaRPr lang="fr-FR" dirty="0"/>
        </a:p>
      </dgm:t>
    </dgm:pt>
    <dgm:pt modelId="{D9B0CC4E-E0B0-41E5-B8DF-96B29A9F5D0A}" type="parTrans" cxnId="{75B4DC39-EFDC-4088-9BEE-772B5C37009F}">
      <dgm:prSet/>
      <dgm:spPr/>
      <dgm:t>
        <a:bodyPr/>
        <a:lstStyle/>
        <a:p>
          <a:endParaRPr lang="fr-FR"/>
        </a:p>
      </dgm:t>
    </dgm:pt>
    <dgm:pt modelId="{394841E5-4FFF-4DA8-A4D5-96792BD779D0}" type="sibTrans" cxnId="{75B4DC39-EFDC-4088-9BEE-772B5C37009F}">
      <dgm:prSet/>
      <dgm:spPr/>
      <dgm:t>
        <a:bodyPr/>
        <a:lstStyle/>
        <a:p>
          <a:endParaRPr lang="fr-FR"/>
        </a:p>
      </dgm:t>
    </dgm:pt>
    <dgm:pt modelId="{CA02A067-63C6-4EB4-A1AC-3946C0C45421}">
      <dgm:prSet/>
      <dgm:spPr/>
      <dgm:t>
        <a:bodyPr/>
        <a:lstStyle/>
        <a:p>
          <a:pPr rtl="0"/>
          <a:r>
            <a:rPr lang="fr-FR" b="1" dirty="0" smtClean="0"/>
            <a:t>Variables interpersonnelles : </a:t>
          </a:r>
          <a:r>
            <a:rPr lang="fr-FR" dirty="0" smtClean="0"/>
            <a:t>les relations entre les individus en termes d’intérêt, d’autorité, de statut, empathie, …</a:t>
          </a:r>
          <a:endParaRPr lang="fr-FR" dirty="0"/>
        </a:p>
      </dgm:t>
    </dgm:pt>
    <dgm:pt modelId="{1B0BA27E-E16A-41A2-8F6C-67E68AC88DC4}" type="parTrans" cxnId="{29C934D4-0360-4B00-A7F2-61BF8D9DA89E}">
      <dgm:prSet/>
      <dgm:spPr/>
      <dgm:t>
        <a:bodyPr/>
        <a:lstStyle/>
        <a:p>
          <a:endParaRPr lang="fr-FR"/>
        </a:p>
      </dgm:t>
    </dgm:pt>
    <dgm:pt modelId="{DDD1100B-2581-4969-91D1-8DF6DD039D48}" type="sibTrans" cxnId="{29C934D4-0360-4B00-A7F2-61BF8D9DA89E}">
      <dgm:prSet/>
      <dgm:spPr/>
      <dgm:t>
        <a:bodyPr/>
        <a:lstStyle/>
        <a:p>
          <a:endParaRPr lang="fr-FR"/>
        </a:p>
      </dgm:t>
    </dgm:pt>
    <dgm:pt modelId="{C3AA7EFE-3188-4EE4-BF29-DEB5E4B6567A}">
      <dgm:prSet/>
      <dgm:spPr/>
      <dgm:t>
        <a:bodyPr/>
        <a:lstStyle/>
        <a:p>
          <a:pPr rtl="0"/>
          <a:r>
            <a:rPr lang="fr-FR" b="1" dirty="0" smtClean="0"/>
            <a:t>Variables individuelles : </a:t>
          </a:r>
          <a:r>
            <a:rPr lang="fr-FR" dirty="0" smtClean="0"/>
            <a:t>Age, personnalité, responsabilités, éducation, attitude à l’égard du risque , culture de chaque participant  à la prise de décision</a:t>
          </a:r>
          <a:endParaRPr lang="fr-FR" dirty="0"/>
        </a:p>
      </dgm:t>
    </dgm:pt>
    <dgm:pt modelId="{1FACC075-FFA3-4DAF-A0A1-454F209DE6F8}" type="parTrans" cxnId="{5420518F-BDB5-46F4-9550-A1C1129881B6}">
      <dgm:prSet/>
      <dgm:spPr/>
      <dgm:t>
        <a:bodyPr/>
        <a:lstStyle/>
        <a:p>
          <a:endParaRPr lang="fr-FR"/>
        </a:p>
      </dgm:t>
    </dgm:pt>
    <dgm:pt modelId="{D7081529-CF81-4FD8-AC90-F68C29ECA46C}" type="sibTrans" cxnId="{5420518F-BDB5-46F4-9550-A1C1129881B6}">
      <dgm:prSet/>
      <dgm:spPr/>
      <dgm:t>
        <a:bodyPr/>
        <a:lstStyle/>
        <a:p>
          <a:endParaRPr lang="fr-FR"/>
        </a:p>
      </dgm:t>
    </dgm:pt>
    <dgm:pt modelId="{0AC106B2-4AD2-40E0-9DE8-F46F12381E70}" type="pres">
      <dgm:prSet presAssocID="{4CD9C367-8301-44A8-A0E8-4FB43B6250C0}" presName="Name0" presStyleCnt="0">
        <dgm:presLayoutVars>
          <dgm:dir/>
          <dgm:resizeHandles val="exact"/>
        </dgm:presLayoutVars>
      </dgm:prSet>
      <dgm:spPr/>
      <dgm:t>
        <a:bodyPr/>
        <a:lstStyle/>
        <a:p>
          <a:endParaRPr lang="fr-FR"/>
        </a:p>
      </dgm:t>
    </dgm:pt>
    <dgm:pt modelId="{CFEC9239-E589-4DD5-91A1-E6996D3486E1}" type="pres">
      <dgm:prSet presAssocID="{36A198C0-419C-46C3-97D0-E57AA8FC67E8}" presName="composite" presStyleCnt="0"/>
      <dgm:spPr/>
    </dgm:pt>
    <dgm:pt modelId="{75347682-6ACC-4E3D-8A18-00F823101112}" type="pres">
      <dgm:prSet presAssocID="{36A198C0-419C-46C3-97D0-E57AA8FC67E8}" presName="rect1" presStyleLbl="trAlignAcc1" presStyleIdx="0" presStyleCnt="4">
        <dgm:presLayoutVars>
          <dgm:bulletEnabled val="1"/>
        </dgm:presLayoutVars>
      </dgm:prSet>
      <dgm:spPr/>
      <dgm:t>
        <a:bodyPr/>
        <a:lstStyle/>
        <a:p>
          <a:endParaRPr lang="fr-FR"/>
        </a:p>
      </dgm:t>
    </dgm:pt>
    <dgm:pt modelId="{B249C84D-A299-48AF-AE58-2A9DD6A8ADA4}" type="pres">
      <dgm:prSet presAssocID="{36A198C0-419C-46C3-97D0-E57AA8FC67E8}" presName="rect2" presStyleLbl="fgImgPlace1" presStyleIdx="0" presStyleCnt="4" custScaleX="3751"/>
      <dgm:spPr/>
    </dgm:pt>
    <dgm:pt modelId="{D1721F05-CCA1-4378-AE55-DE44177F0727}" type="pres">
      <dgm:prSet presAssocID="{89E5001E-F954-478F-A484-1AFFE798C88A}" presName="sibTrans" presStyleCnt="0"/>
      <dgm:spPr/>
    </dgm:pt>
    <dgm:pt modelId="{77D06917-8AAD-46DE-ABDD-BFF7C0D48AD5}" type="pres">
      <dgm:prSet presAssocID="{C91BBD2C-FC29-4EB3-85E3-06A9CACA5482}" presName="composite" presStyleCnt="0"/>
      <dgm:spPr/>
    </dgm:pt>
    <dgm:pt modelId="{7482F09C-FC27-41B0-9216-AD4643830AFE}" type="pres">
      <dgm:prSet presAssocID="{C91BBD2C-FC29-4EB3-85E3-06A9CACA5482}" presName="rect1" presStyleLbl="trAlignAcc1" presStyleIdx="1" presStyleCnt="4">
        <dgm:presLayoutVars>
          <dgm:bulletEnabled val="1"/>
        </dgm:presLayoutVars>
      </dgm:prSet>
      <dgm:spPr/>
      <dgm:t>
        <a:bodyPr/>
        <a:lstStyle/>
        <a:p>
          <a:endParaRPr lang="fr-FR"/>
        </a:p>
      </dgm:t>
    </dgm:pt>
    <dgm:pt modelId="{22A4C2F8-9CB5-45CD-89BC-F65BE7C1D195}" type="pres">
      <dgm:prSet presAssocID="{C91BBD2C-FC29-4EB3-85E3-06A9CACA5482}" presName="rect2" presStyleLbl="fgImgPlace1" presStyleIdx="1" presStyleCnt="4" custFlipHor="1" custScaleX="4701"/>
      <dgm:spPr/>
    </dgm:pt>
    <dgm:pt modelId="{5C8A5173-4189-4D31-8771-28307CF4EFA8}" type="pres">
      <dgm:prSet presAssocID="{394841E5-4FFF-4DA8-A4D5-96792BD779D0}" presName="sibTrans" presStyleCnt="0"/>
      <dgm:spPr/>
    </dgm:pt>
    <dgm:pt modelId="{2FAC9F3E-D38C-4D2C-AE77-623B6609ED30}" type="pres">
      <dgm:prSet presAssocID="{CA02A067-63C6-4EB4-A1AC-3946C0C45421}" presName="composite" presStyleCnt="0"/>
      <dgm:spPr/>
    </dgm:pt>
    <dgm:pt modelId="{57F409BF-490F-4137-9AAA-A4DEA8ED6D77}" type="pres">
      <dgm:prSet presAssocID="{CA02A067-63C6-4EB4-A1AC-3946C0C45421}" presName="rect1" presStyleLbl="trAlignAcc1" presStyleIdx="2" presStyleCnt="4">
        <dgm:presLayoutVars>
          <dgm:bulletEnabled val="1"/>
        </dgm:presLayoutVars>
      </dgm:prSet>
      <dgm:spPr/>
      <dgm:t>
        <a:bodyPr/>
        <a:lstStyle/>
        <a:p>
          <a:endParaRPr lang="fr-FR"/>
        </a:p>
      </dgm:t>
    </dgm:pt>
    <dgm:pt modelId="{6F6215A7-50FD-4297-8C83-1B0AF543ECC6}" type="pres">
      <dgm:prSet presAssocID="{CA02A067-63C6-4EB4-A1AC-3946C0C45421}" presName="rect2" presStyleLbl="fgImgPlace1" presStyleIdx="2" presStyleCnt="4" custScaleX="3681"/>
      <dgm:spPr/>
    </dgm:pt>
    <dgm:pt modelId="{8B0AE77B-8F4B-4EBB-933D-7CCE9790EB17}" type="pres">
      <dgm:prSet presAssocID="{DDD1100B-2581-4969-91D1-8DF6DD039D48}" presName="sibTrans" presStyleCnt="0"/>
      <dgm:spPr/>
    </dgm:pt>
    <dgm:pt modelId="{9F6F2A21-3354-4717-A435-24A75D078F9A}" type="pres">
      <dgm:prSet presAssocID="{C3AA7EFE-3188-4EE4-BF29-DEB5E4B6567A}" presName="composite" presStyleCnt="0"/>
      <dgm:spPr/>
    </dgm:pt>
    <dgm:pt modelId="{8A74E0D0-903A-4AD9-A4BB-94883E56FEAE}" type="pres">
      <dgm:prSet presAssocID="{C3AA7EFE-3188-4EE4-BF29-DEB5E4B6567A}" presName="rect1" presStyleLbl="trAlignAcc1" presStyleIdx="3" presStyleCnt="4">
        <dgm:presLayoutVars>
          <dgm:bulletEnabled val="1"/>
        </dgm:presLayoutVars>
      </dgm:prSet>
      <dgm:spPr/>
      <dgm:t>
        <a:bodyPr/>
        <a:lstStyle/>
        <a:p>
          <a:endParaRPr lang="fr-FR"/>
        </a:p>
      </dgm:t>
    </dgm:pt>
    <dgm:pt modelId="{1409BAD4-5578-4280-8FFE-1363E81D2E4E}" type="pres">
      <dgm:prSet presAssocID="{C3AA7EFE-3188-4EE4-BF29-DEB5E4B6567A}" presName="rect2" presStyleLbl="fgImgPlace1" presStyleIdx="3" presStyleCnt="4" custFlipHor="1" custScaleX="3606"/>
      <dgm:spPr/>
    </dgm:pt>
  </dgm:ptLst>
  <dgm:cxnLst>
    <dgm:cxn modelId="{3F0DCB2C-ED8D-4B37-BF41-2AEBD2DC281C}" type="presOf" srcId="{36A198C0-419C-46C3-97D0-E57AA8FC67E8}" destId="{75347682-6ACC-4E3D-8A18-00F823101112}" srcOrd="0" destOrd="0" presId="urn:microsoft.com/office/officeart/2008/layout/PictureStrips"/>
    <dgm:cxn modelId="{75B4DC39-EFDC-4088-9BEE-772B5C37009F}" srcId="{4CD9C367-8301-44A8-A0E8-4FB43B6250C0}" destId="{C91BBD2C-FC29-4EB3-85E3-06A9CACA5482}" srcOrd="1" destOrd="0" parTransId="{D9B0CC4E-E0B0-41E5-B8DF-96B29A9F5D0A}" sibTransId="{394841E5-4FFF-4DA8-A4D5-96792BD779D0}"/>
    <dgm:cxn modelId="{804467E8-9936-414A-8BFB-519E85B0A308}" type="presOf" srcId="{C91BBD2C-FC29-4EB3-85E3-06A9CACA5482}" destId="{7482F09C-FC27-41B0-9216-AD4643830AFE}" srcOrd="0" destOrd="0" presId="urn:microsoft.com/office/officeart/2008/layout/PictureStrips"/>
    <dgm:cxn modelId="{B4E91CB6-F975-45F6-A5C8-2A6D9D745F58}" type="presOf" srcId="{4CD9C367-8301-44A8-A0E8-4FB43B6250C0}" destId="{0AC106B2-4AD2-40E0-9DE8-F46F12381E70}" srcOrd="0" destOrd="0" presId="urn:microsoft.com/office/officeart/2008/layout/PictureStrips"/>
    <dgm:cxn modelId="{33EFAEEE-CCD7-4778-ADBA-1AA024FFEC7D}" srcId="{4CD9C367-8301-44A8-A0E8-4FB43B6250C0}" destId="{36A198C0-419C-46C3-97D0-E57AA8FC67E8}" srcOrd="0" destOrd="0" parTransId="{51ABDFFB-CA00-4A59-A56B-BE9CD3E29AFA}" sibTransId="{89E5001E-F954-478F-A484-1AFFE798C88A}"/>
    <dgm:cxn modelId="{9F9CE4A6-4D41-4CA0-AA79-18EBF45DDE20}" type="presOf" srcId="{C3AA7EFE-3188-4EE4-BF29-DEB5E4B6567A}" destId="{8A74E0D0-903A-4AD9-A4BB-94883E56FEAE}" srcOrd="0" destOrd="0" presId="urn:microsoft.com/office/officeart/2008/layout/PictureStrips"/>
    <dgm:cxn modelId="{AC4C6A85-508D-49C1-9D6F-DF3AFF575C76}" type="presOf" srcId="{CA02A067-63C6-4EB4-A1AC-3946C0C45421}" destId="{57F409BF-490F-4137-9AAA-A4DEA8ED6D77}" srcOrd="0" destOrd="0" presId="urn:microsoft.com/office/officeart/2008/layout/PictureStrips"/>
    <dgm:cxn modelId="{29C934D4-0360-4B00-A7F2-61BF8D9DA89E}" srcId="{4CD9C367-8301-44A8-A0E8-4FB43B6250C0}" destId="{CA02A067-63C6-4EB4-A1AC-3946C0C45421}" srcOrd="2" destOrd="0" parTransId="{1B0BA27E-E16A-41A2-8F6C-67E68AC88DC4}" sibTransId="{DDD1100B-2581-4969-91D1-8DF6DD039D48}"/>
    <dgm:cxn modelId="{5420518F-BDB5-46F4-9550-A1C1129881B6}" srcId="{4CD9C367-8301-44A8-A0E8-4FB43B6250C0}" destId="{C3AA7EFE-3188-4EE4-BF29-DEB5E4B6567A}" srcOrd="3" destOrd="0" parTransId="{1FACC075-FFA3-4DAF-A0A1-454F209DE6F8}" sibTransId="{D7081529-CF81-4FD8-AC90-F68C29ECA46C}"/>
    <dgm:cxn modelId="{CF499FB2-DEE1-4D83-AA82-9A26961456F3}" type="presParOf" srcId="{0AC106B2-4AD2-40E0-9DE8-F46F12381E70}" destId="{CFEC9239-E589-4DD5-91A1-E6996D3486E1}" srcOrd="0" destOrd="0" presId="urn:microsoft.com/office/officeart/2008/layout/PictureStrips"/>
    <dgm:cxn modelId="{DD49B6D2-6928-4EE9-82D4-FC136914BB54}" type="presParOf" srcId="{CFEC9239-E589-4DD5-91A1-E6996D3486E1}" destId="{75347682-6ACC-4E3D-8A18-00F823101112}" srcOrd="0" destOrd="0" presId="urn:microsoft.com/office/officeart/2008/layout/PictureStrips"/>
    <dgm:cxn modelId="{391E9D02-C492-4A96-9DBD-07D60D44AE9F}" type="presParOf" srcId="{CFEC9239-E589-4DD5-91A1-E6996D3486E1}" destId="{B249C84D-A299-48AF-AE58-2A9DD6A8ADA4}" srcOrd="1" destOrd="0" presId="urn:microsoft.com/office/officeart/2008/layout/PictureStrips"/>
    <dgm:cxn modelId="{A11891AD-DA6A-4C09-9499-2918849218EE}" type="presParOf" srcId="{0AC106B2-4AD2-40E0-9DE8-F46F12381E70}" destId="{D1721F05-CCA1-4378-AE55-DE44177F0727}" srcOrd="1" destOrd="0" presId="urn:microsoft.com/office/officeart/2008/layout/PictureStrips"/>
    <dgm:cxn modelId="{E314D760-B1C9-4C20-8DD9-9F636A7D3E74}" type="presParOf" srcId="{0AC106B2-4AD2-40E0-9DE8-F46F12381E70}" destId="{77D06917-8AAD-46DE-ABDD-BFF7C0D48AD5}" srcOrd="2" destOrd="0" presId="urn:microsoft.com/office/officeart/2008/layout/PictureStrips"/>
    <dgm:cxn modelId="{61A52C37-5A42-4C24-9BF4-570A8AFB56A7}" type="presParOf" srcId="{77D06917-8AAD-46DE-ABDD-BFF7C0D48AD5}" destId="{7482F09C-FC27-41B0-9216-AD4643830AFE}" srcOrd="0" destOrd="0" presId="urn:microsoft.com/office/officeart/2008/layout/PictureStrips"/>
    <dgm:cxn modelId="{D7DC0ED0-3FDF-4397-9699-CFA75D68EBF9}" type="presParOf" srcId="{77D06917-8AAD-46DE-ABDD-BFF7C0D48AD5}" destId="{22A4C2F8-9CB5-45CD-89BC-F65BE7C1D195}" srcOrd="1" destOrd="0" presId="urn:microsoft.com/office/officeart/2008/layout/PictureStrips"/>
    <dgm:cxn modelId="{4F9F4442-0A92-43A3-BCEA-499AADCE2A56}" type="presParOf" srcId="{0AC106B2-4AD2-40E0-9DE8-F46F12381E70}" destId="{5C8A5173-4189-4D31-8771-28307CF4EFA8}" srcOrd="3" destOrd="0" presId="urn:microsoft.com/office/officeart/2008/layout/PictureStrips"/>
    <dgm:cxn modelId="{DDA06F35-BAEB-4126-A83B-5D16A370C70D}" type="presParOf" srcId="{0AC106B2-4AD2-40E0-9DE8-F46F12381E70}" destId="{2FAC9F3E-D38C-4D2C-AE77-623B6609ED30}" srcOrd="4" destOrd="0" presId="urn:microsoft.com/office/officeart/2008/layout/PictureStrips"/>
    <dgm:cxn modelId="{19AAC40E-10BE-4EAC-A1C9-A2F86B9CBC25}" type="presParOf" srcId="{2FAC9F3E-D38C-4D2C-AE77-623B6609ED30}" destId="{57F409BF-490F-4137-9AAA-A4DEA8ED6D77}" srcOrd="0" destOrd="0" presId="urn:microsoft.com/office/officeart/2008/layout/PictureStrips"/>
    <dgm:cxn modelId="{47F47EAF-A14A-44D4-9C09-E7F09479DE60}" type="presParOf" srcId="{2FAC9F3E-D38C-4D2C-AE77-623B6609ED30}" destId="{6F6215A7-50FD-4297-8C83-1B0AF543ECC6}" srcOrd="1" destOrd="0" presId="urn:microsoft.com/office/officeart/2008/layout/PictureStrips"/>
    <dgm:cxn modelId="{99B2F078-6E8B-45FB-87DB-F1838592F649}" type="presParOf" srcId="{0AC106B2-4AD2-40E0-9DE8-F46F12381E70}" destId="{8B0AE77B-8F4B-4EBB-933D-7CCE9790EB17}" srcOrd="5" destOrd="0" presId="urn:microsoft.com/office/officeart/2008/layout/PictureStrips"/>
    <dgm:cxn modelId="{834DD31C-1109-400E-912C-3484DE852895}" type="presParOf" srcId="{0AC106B2-4AD2-40E0-9DE8-F46F12381E70}" destId="{9F6F2A21-3354-4717-A435-24A75D078F9A}" srcOrd="6" destOrd="0" presId="urn:microsoft.com/office/officeart/2008/layout/PictureStrips"/>
    <dgm:cxn modelId="{D9444979-A894-4EF9-A8CE-1C5A246B6728}" type="presParOf" srcId="{9F6F2A21-3354-4717-A435-24A75D078F9A}" destId="{8A74E0D0-903A-4AD9-A4BB-94883E56FEAE}" srcOrd="0" destOrd="0" presId="urn:microsoft.com/office/officeart/2008/layout/PictureStrips"/>
    <dgm:cxn modelId="{926FB02D-1794-4A22-8C41-D8F7A42811E4}" type="presParOf" srcId="{9F6F2A21-3354-4717-A435-24A75D078F9A}" destId="{1409BAD4-5578-4280-8FFE-1363E81D2E4E}"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C787CB-66E2-4459-9C6D-44D0CD39795A}" type="doc">
      <dgm:prSet loTypeId="urn:microsoft.com/office/officeart/2005/8/layout/process4" loCatId="process" qsTypeId="urn:microsoft.com/office/officeart/2005/8/quickstyle/simple1" qsCatId="simple" csTypeId="urn:microsoft.com/office/officeart/2005/8/colors/accent2_5" csCatId="accent2" phldr="1"/>
      <dgm:spPr/>
      <dgm:t>
        <a:bodyPr/>
        <a:lstStyle/>
        <a:p>
          <a:endParaRPr lang="fr-FR"/>
        </a:p>
      </dgm:t>
    </dgm:pt>
    <dgm:pt modelId="{44AEBA22-2118-4B39-B80B-DC4B5D6E5736}">
      <dgm:prSet custT="1"/>
      <dgm:spPr/>
      <dgm:t>
        <a:bodyPr/>
        <a:lstStyle/>
        <a:p>
          <a:pPr rtl="0"/>
          <a:r>
            <a:rPr lang="fr-FR" sz="2000" b="1" dirty="0" smtClean="0">
              <a:solidFill>
                <a:schemeClr val="tx1">
                  <a:lumMod val="95000"/>
                  <a:lumOff val="5000"/>
                </a:schemeClr>
              </a:solidFill>
            </a:rPr>
            <a:t>Reconnaissance d’un besoin à satisfaire </a:t>
          </a:r>
          <a:endParaRPr lang="fr-FR" sz="2000" b="1" dirty="0">
            <a:solidFill>
              <a:schemeClr val="tx1">
                <a:lumMod val="95000"/>
                <a:lumOff val="5000"/>
              </a:schemeClr>
            </a:solidFill>
          </a:endParaRPr>
        </a:p>
      </dgm:t>
    </dgm:pt>
    <dgm:pt modelId="{CF500AA0-1D57-4E41-BF40-9E998163C9C6}" type="parTrans" cxnId="{AE9180C1-49B5-49C0-8D00-BACA6C0B0237}">
      <dgm:prSet/>
      <dgm:spPr/>
      <dgm:t>
        <a:bodyPr/>
        <a:lstStyle/>
        <a:p>
          <a:endParaRPr lang="fr-FR" sz="2800" b="1">
            <a:solidFill>
              <a:schemeClr val="tx1">
                <a:lumMod val="95000"/>
                <a:lumOff val="5000"/>
              </a:schemeClr>
            </a:solidFill>
          </a:endParaRPr>
        </a:p>
      </dgm:t>
    </dgm:pt>
    <dgm:pt modelId="{9527098E-E809-420A-9AB6-F47B08023EEB}" type="sibTrans" cxnId="{AE9180C1-49B5-49C0-8D00-BACA6C0B0237}">
      <dgm:prSet/>
      <dgm:spPr/>
      <dgm:t>
        <a:bodyPr/>
        <a:lstStyle/>
        <a:p>
          <a:endParaRPr lang="fr-FR" sz="2800" b="1">
            <a:solidFill>
              <a:schemeClr val="tx1">
                <a:lumMod val="95000"/>
                <a:lumOff val="5000"/>
              </a:schemeClr>
            </a:solidFill>
          </a:endParaRPr>
        </a:p>
      </dgm:t>
    </dgm:pt>
    <dgm:pt modelId="{F62BAC21-B4FB-4928-AB96-F0777469043B}">
      <dgm:prSet custT="1"/>
      <dgm:spPr/>
      <dgm:t>
        <a:bodyPr/>
        <a:lstStyle/>
        <a:p>
          <a:pPr rtl="0"/>
          <a:r>
            <a:rPr lang="fr-FR" sz="2000" b="1" dirty="0" smtClean="0">
              <a:solidFill>
                <a:schemeClr val="tx1">
                  <a:lumMod val="95000"/>
                  <a:lumOff val="5000"/>
                </a:schemeClr>
              </a:solidFill>
            </a:rPr>
            <a:t>La détermination des spécifications techniques et des  quantités de produit</a:t>
          </a:r>
          <a:endParaRPr lang="fr-FR" sz="2000" b="1" dirty="0">
            <a:solidFill>
              <a:schemeClr val="tx1">
                <a:lumMod val="95000"/>
                <a:lumOff val="5000"/>
              </a:schemeClr>
            </a:solidFill>
          </a:endParaRPr>
        </a:p>
      </dgm:t>
    </dgm:pt>
    <dgm:pt modelId="{7F2EA27B-F5D3-4C40-93FC-A000271ED183}" type="parTrans" cxnId="{474924ED-521A-4441-98EB-41F59108E1FA}">
      <dgm:prSet/>
      <dgm:spPr/>
      <dgm:t>
        <a:bodyPr/>
        <a:lstStyle/>
        <a:p>
          <a:endParaRPr lang="fr-FR" sz="2800" b="1">
            <a:solidFill>
              <a:schemeClr val="tx1">
                <a:lumMod val="95000"/>
                <a:lumOff val="5000"/>
              </a:schemeClr>
            </a:solidFill>
          </a:endParaRPr>
        </a:p>
      </dgm:t>
    </dgm:pt>
    <dgm:pt modelId="{48B925F9-F8CC-4E76-87CC-C0B818268CF6}" type="sibTrans" cxnId="{474924ED-521A-4441-98EB-41F59108E1FA}">
      <dgm:prSet/>
      <dgm:spPr/>
      <dgm:t>
        <a:bodyPr/>
        <a:lstStyle/>
        <a:p>
          <a:endParaRPr lang="fr-FR" sz="2800" b="1">
            <a:solidFill>
              <a:schemeClr val="tx1">
                <a:lumMod val="95000"/>
                <a:lumOff val="5000"/>
              </a:schemeClr>
            </a:solidFill>
          </a:endParaRPr>
        </a:p>
      </dgm:t>
    </dgm:pt>
    <dgm:pt modelId="{176EC9C1-6602-403B-9230-777DBD2675D6}">
      <dgm:prSet custT="1"/>
      <dgm:spPr/>
      <dgm:t>
        <a:bodyPr/>
        <a:lstStyle/>
        <a:p>
          <a:pPr rtl="0"/>
          <a:r>
            <a:rPr lang="fr-FR" sz="2000" b="1" dirty="0" smtClean="0">
              <a:solidFill>
                <a:schemeClr val="tx1">
                  <a:lumMod val="95000"/>
                  <a:lumOff val="5000"/>
                </a:schemeClr>
              </a:solidFill>
            </a:rPr>
            <a:t>La recherche de fournisseurs</a:t>
          </a:r>
          <a:endParaRPr lang="fr-FR" sz="2000" b="1" dirty="0">
            <a:solidFill>
              <a:schemeClr val="tx1">
                <a:lumMod val="95000"/>
                <a:lumOff val="5000"/>
              </a:schemeClr>
            </a:solidFill>
          </a:endParaRPr>
        </a:p>
      </dgm:t>
    </dgm:pt>
    <dgm:pt modelId="{487A07F0-1EAD-458D-87A2-59C16115B0D2}" type="parTrans" cxnId="{D0AEA7EF-4C24-4DF6-876E-B35656F654E2}">
      <dgm:prSet/>
      <dgm:spPr/>
      <dgm:t>
        <a:bodyPr/>
        <a:lstStyle/>
        <a:p>
          <a:endParaRPr lang="fr-FR" sz="2800" b="1">
            <a:solidFill>
              <a:schemeClr val="tx1">
                <a:lumMod val="95000"/>
                <a:lumOff val="5000"/>
              </a:schemeClr>
            </a:solidFill>
          </a:endParaRPr>
        </a:p>
      </dgm:t>
    </dgm:pt>
    <dgm:pt modelId="{07FB7B36-AE13-46F2-B440-0AA3F7F71338}" type="sibTrans" cxnId="{D0AEA7EF-4C24-4DF6-876E-B35656F654E2}">
      <dgm:prSet/>
      <dgm:spPr/>
      <dgm:t>
        <a:bodyPr/>
        <a:lstStyle/>
        <a:p>
          <a:endParaRPr lang="fr-FR" sz="2800" b="1">
            <a:solidFill>
              <a:schemeClr val="tx1">
                <a:lumMod val="95000"/>
                <a:lumOff val="5000"/>
              </a:schemeClr>
            </a:solidFill>
          </a:endParaRPr>
        </a:p>
      </dgm:t>
    </dgm:pt>
    <dgm:pt modelId="{78F56791-2116-418D-8FCD-C1C1EC39AE76}">
      <dgm:prSet custT="1"/>
      <dgm:spPr/>
      <dgm:t>
        <a:bodyPr/>
        <a:lstStyle/>
        <a:p>
          <a:pPr rtl="0"/>
          <a:r>
            <a:rPr lang="fr-FR" sz="2000" b="1" dirty="0" smtClean="0">
              <a:solidFill>
                <a:schemeClr val="tx1">
                  <a:lumMod val="95000"/>
                  <a:lumOff val="5000"/>
                </a:schemeClr>
              </a:solidFill>
            </a:rPr>
            <a:t>L’analyse et l’évaluation des propositions</a:t>
          </a:r>
          <a:endParaRPr lang="fr-FR" sz="2000" b="1" dirty="0">
            <a:solidFill>
              <a:schemeClr val="tx1">
                <a:lumMod val="95000"/>
                <a:lumOff val="5000"/>
              </a:schemeClr>
            </a:solidFill>
          </a:endParaRPr>
        </a:p>
      </dgm:t>
    </dgm:pt>
    <dgm:pt modelId="{80AF0F47-DD2F-4C00-80FF-623660CC14C2}" type="parTrans" cxnId="{7F1344B3-91C9-46EC-BF9E-3D30EED8B6EF}">
      <dgm:prSet/>
      <dgm:spPr/>
      <dgm:t>
        <a:bodyPr/>
        <a:lstStyle/>
        <a:p>
          <a:endParaRPr lang="fr-FR" sz="2800" b="1">
            <a:solidFill>
              <a:schemeClr val="tx1">
                <a:lumMod val="95000"/>
                <a:lumOff val="5000"/>
              </a:schemeClr>
            </a:solidFill>
          </a:endParaRPr>
        </a:p>
      </dgm:t>
    </dgm:pt>
    <dgm:pt modelId="{3177E644-427A-45E3-8E6C-394A776214D5}" type="sibTrans" cxnId="{7F1344B3-91C9-46EC-BF9E-3D30EED8B6EF}">
      <dgm:prSet/>
      <dgm:spPr/>
      <dgm:t>
        <a:bodyPr/>
        <a:lstStyle/>
        <a:p>
          <a:endParaRPr lang="fr-FR" sz="2800" b="1">
            <a:solidFill>
              <a:schemeClr val="tx1">
                <a:lumMod val="95000"/>
                <a:lumOff val="5000"/>
              </a:schemeClr>
            </a:solidFill>
          </a:endParaRPr>
        </a:p>
      </dgm:t>
    </dgm:pt>
    <dgm:pt modelId="{C9F7F747-45FC-4059-B78D-2C8E4B885801}">
      <dgm:prSet custT="1"/>
      <dgm:spPr/>
      <dgm:t>
        <a:bodyPr/>
        <a:lstStyle/>
        <a:p>
          <a:pPr rtl="0"/>
          <a:r>
            <a:rPr lang="fr-FR" sz="2000" b="1" dirty="0" smtClean="0">
              <a:solidFill>
                <a:schemeClr val="tx1">
                  <a:lumMod val="95000"/>
                  <a:lumOff val="5000"/>
                </a:schemeClr>
              </a:solidFill>
            </a:rPr>
            <a:t>Le choix d’un ou plusieurs fournisseurs</a:t>
          </a:r>
          <a:endParaRPr lang="fr-FR" sz="2000" b="1" dirty="0">
            <a:solidFill>
              <a:schemeClr val="tx1">
                <a:lumMod val="95000"/>
                <a:lumOff val="5000"/>
              </a:schemeClr>
            </a:solidFill>
          </a:endParaRPr>
        </a:p>
      </dgm:t>
    </dgm:pt>
    <dgm:pt modelId="{11E848A6-86D6-419D-B816-BE4F36C54BC9}" type="parTrans" cxnId="{A7BAF198-2C22-4AE7-A6B6-713EA7715CE9}">
      <dgm:prSet/>
      <dgm:spPr/>
      <dgm:t>
        <a:bodyPr/>
        <a:lstStyle/>
        <a:p>
          <a:endParaRPr lang="fr-FR" sz="2800" b="1">
            <a:solidFill>
              <a:schemeClr val="tx1">
                <a:lumMod val="95000"/>
                <a:lumOff val="5000"/>
              </a:schemeClr>
            </a:solidFill>
          </a:endParaRPr>
        </a:p>
      </dgm:t>
    </dgm:pt>
    <dgm:pt modelId="{0F84A497-D1B7-4926-8405-53529448358A}" type="sibTrans" cxnId="{A7BAF198-2C22-4AE7-A6B6-713EA7715CE9}">
      <dgm:prSet/>
      <dgm:spPr/>
      <dgm:t>
        <a:bodyPr/>
        <a:lstStyle/>
        <a:p>
          <a:endParaRPr lang="fr-FR" sz="2800" b="1">
            <a:solidFill>
              <a:schemeClr val="tx1">
                <a:lumMod val="95000"/>
                <a:lumOff val="5000"/>
              </a:schemeClr>
            </a:solidFill>
          </a:endParaRPr>
        </a:p>
      </dgm:t>
    </dgm:pt>
    <dgm:pt modelId="{ABA88EDD-5325-4960-8CDE-38AB4E88A841}">
      <dgm:prSet custT="1"/>
      <dgm:spPr/>
      <dgm:t>
        <a:bodyPr/>
        <a:lstStyle/>
        <a:p>
          <a:pPr rtl="0"/>
          <a:r>
            <a:rPr lang="fr-FR" sz="2000" b="1" dirty="0" smtClean="0">
              <a:solidFill>
                <a:schemeClr val="tx1">
                  <a:lumMod val="95000"/>
                  <a:lumOff val="5000"/>
                </a:schemeClr>
              </a:solidFill>
            </a:rPr>
            <a:t>Le contrôle des performances</a:t>
          </a:r>
          <a:endParaRPr lang="fr-FR" sz="2000" b="1" dirty="0">
            <a:solidFill>
              <a:schemeClr val="tx1">
                <a:lumMod val="95000"/>
                <a:lumOff val="5000"/>
              </a:schemeClr>
            </a:solidFill>
          </a:endParaRPr>
        </a:p>
      </dgm:t>
    </dgm:pt>
    <dgm:pt modelId="{DB9E0E0F-7761-46C9-ABD8-28AC77D165B4}" type="parTrans" cxnId="{56F37676-E3F1-4376-9461-ED151A0CD230}">
      <dgm:prSet/>
      <dgm:spPr/>
      <dgm:t>
        <a:bodyPr/>
        <a:lstStyle/>
        <a:p>
          <a:endParaRPr lang="fr-FR" sz="2800" b="1">
            <a:solidFill>
              <a:schemeClr val="tx1">
                <a:lumMod val="95000"/>
                <a:lumOff val="5000"/>
              </a:schemeClr>
            </a:solidFill>
          </a:endParaRPr>
        </a:p>
      </dgm:t>
    </dgm:pt>
    <dgm:pt modelId="{A20FFBEF-13BC-4B7F-98CA-00DD5E87FB3E}" type="sibTrans" cxnId="{56F37676-E3F1-4376-9461-ED151A0CD230}">
      <dgm:prSet/>
      <dgm:spPr/>
      <dgm:t>
        <a:bodyPr/>
        <a:lstStyle/>
        <a:p>
          <a:endParaRPr lang="fr-FR" sz="2800" b="1">
            <a:solidFill>
              <a:schemeClr val="tx1">
                <a:lumMod val="95000"/>
                <a:lumOff val="5000"/>
              </a:schemeClr>
            </a:solidFill>
          </a:endParaRPr>
        </a:p>
      </dgm:t>
    </dgm:pt>
    <dgm:pt modelId="{3DE735A1-8F52-4EA9-913E-8B88CDC08F43}" type="pres">
      <dgm:prSet presAssocID="{FDC787CB-66E2-4459-9C6D-44D0CD39795A}" presName="Name0" presStyleCnt="0">
        <dgm:presLayoutVars>
          <dgm:dir/>
          <dgm:animLvl val="lvl"/>
          <dgm:resizeHandles val="exact"/>
        </dgm:presLayoutVars>
      </dgm:prSet>
      <dgm:spPr/>
      <dgm:t>
        <a:bodyPr/>
        <a:lstStyle/>
        <a:p>
          <a:endParaRPr lang="fr-FR"/>
        </a:p>
      </dgm:t>
    </dgm:pt>
    <dgm:pt modelId="{6DC53EA5-F780-43B0-B19A-A77D9E047DC3}" type="pres">
      <dgm:prSet presAssocID="{ABA88EDD-5325-4960-8CDE-38AB4E88A841}" presName="boxAndChildren" presStyleCnt="0"/>
      <dgm:spPr/>
    </dgm:pt>
    <dgm:pt modelId="{464530FF-363C-4613-8345-78904DCB57BB}" type="pres">
      <dgm:prSet presAssocID="{ABA88EDD-5325-4960-8CDE-38AB4E88A841}" presName="parentTextBox" presStyleLbl="node1" presStyleIdx="0" presStyleCnt="6"/>
      <dgm:spPr/>
      <dgm:t>
        <a:bodyPr/>
        <a:lstStyle/>
        <a:p>
          <a:endParaRPr lang="fr-FR"/>
        </a:p>
      </dgm:t>
    </dgm:pt>
    <dgm:pt modelId="{56F289C5-3115-4E67-8AD8-8DDB4422B1B2}" type="pres">
      <dgm:prSet presAssocID="{0F84A497-D1B7-4926-8405-53529448358A}" presName="sp" presStyleCnt="0"/>
      <dgm:spPr/>
    </dgm:pt>
    <dgm:pt modelId="{62802595-04E4-48AA-8702-7B0555EE68F8}" type="pres">
      <dgm:prSet presAssocID="{C9F7F747-45FC-4059-B78D-2C8E4B885801}" presName="arrowAndChildren" presStyleCnt="0"/>
      <dgm:spPr/>
    </dgm:pt>
    <dgm:pt modelId="{D0861C52-E9D1-4DA0-B1FF-39119823D793}" type="pres">
      <dgm:prSet presAssocID="{C9F7F747-45FC-4059-B78D-2C8E4B885801}" presName="parentTextArrow" presStyleLbl="node1" presStyleIdx="1" presStyleCnt="6"/>
      <dgm:spPr/>
      <dgm:t>
        <a:bodyPr/>
        <a:lstStyle/>
        <a:p>
          <a:endParaRPr lang="fr-FR"/>
        </a:p>
      </dgm:t>
    </dgm:pt>
    <dgm:pt modelId="{3E311271-2DEC-403A-A0D1-67B12251F77F}" type="pres">
      <dgm:prSet presAssocID="{3177E644-427A-45E3-8E6C-394A776214D5}" presName="sp" presStyleCnt="0"/>
      <dgm:spPr/>
    </dgm:pt>
    <dgm:pt modelId="{1C8C0E87-1EB7-4118-800B-3FA3065A967A}" type="pres">
      <dgm:prSet presAssocID="{78F56791-2116-418D-8FCD-C1C1EC39AE76}" presName="arrowAndChildren" presStyleCnt="0"/>
      <dgm:spPr/>
    </dgm:pt>
    <dgm:pt modelId="{A538A1E6-1FEF-42AD-AB22-6C3F982E8D8E}" type="pres">
      <dgm:prSet presAssocID="{78F56791-2116-418D-8FCD-C1C1EC39AE76}" presName="parentTextArrow" presStyleLbl="node1" presStyleIdx="2" presStyleCnt="6"/>
      <dgm:spPr/>
      <dgm:t>
        <a:bodyPr/>
        <a:lstStyle/>
        <a:p>
          <a:endParaRPr lang="fr-FR"/>
        </a:p>
      </dgm:t>
    </dgm:pt>
    <dgm:pt modelId="{B8FDC325-4470-4153-B866-28063B7D04CC}" type="pres">
      <dgm:prSet presAssocID="{07FB7B36-AE13-46F2-B440-0AA3F7F71338}" presName="sp" presStyleCnt="0"/>
      <dgm:spPr/>
    </dgm:pt>
    <dgm:pt modelId="{3EE3EDDE-7A0D-44A8-BA43-ED89D9506616}" type="pres">
      <dgm:prSet presAssocID="{176EC9C1-6602-403B-9230-777DBD2675D6}" presName="arrowAndChildren" presStyleCnt="0"/>
      <dgm:spPr/>
    </dgm:pt>
    <dgm:pt modelId="{3E4EE474-93F5-49AD-B970-6C2C2E1075E5}" type="pres">
      <dgm:prSet presAssocID="{176EC9C1-6602-403B-9230-777DBD2675D6}" presName="parentTextArrow" presStyleLbl="node1" presStyleIdx="3" presStyleCnt="6"/>
      <dgm:spPr/>
      <dgm:t>
        <a:bodyPr/>
        <a:lstStyle/>
        <a:p>
          <a:endParaRPr lang="fr-FR"/>
        </a:p>
      </dgm:t>
    </dgm:pt>
    <dgm:pt modelId="{136344AF-2D1F-496F-AFB4-1C814EA2A95B}" type="pres">
      <dgm:prSet presAssocID="{48B925F9-F8CC-4E76-87CC-C0B818268CF6}" presName="sp" presStyleCnt="0"/>
      <dgm:spPr/>
    </dgm:pt>
    <dgm:pt modelId="{05E83D74-F97C-49A6-9A25-BA81BE766AE1}" type="pres">
      <dgm:prSet presAssocID="{F62BAC21-B4FB-4928-AB96-F0777469043B}" presName="arrowAndChildren" presStyleCnt="0"/>
      <dgm:spPr/>
    </dgm:pt>
    <dgm:pt modelId="{B9087B3D-B51B-472F-B02D-2A90BC76D940}" type="pres">
      <dgm:prSet presAssocID="{F62BAC21-B4FB-4928-AB96-F0777469043B}" presName="parentTextArrow" presStyleLbl="node1" presStyleIdx="4" presStyleCnt="6"/>
      <dgm:spPr/>
      <dgm:t>
        <a:bodyPr/>
        <a:lstStyle/>
        <a:p>
          <a:endParaRPr lang="fr-FR"/>
        </a:p>
      </dgm:t>
    </dgm:pt>
    <dgm:pt modelId="{0038B265-1A8B-4D6B-810C-5EED0CE5DA26}" type="pres">
      <dgm:prSet presAssocID="{9527098E-E809-420A-9AB6-F47B08023EEB}" presName="sp" presStyleCnt="0"/>
      <dgm:spPr/>
    </dgm:pt>
    <dgm:pt modelId="{C3D857D1-8893-4269-A83E-258FE548608D}" type="pres">
      <dgm:prSet presAssocID="{44AEBA22-2118-4B39-B80B-DC4B5D6E5736}" presName="arrowAndChildren" presStyleCnt="0"/>
      <dgm:spPr/>
    </dgm:pt>
    <dgm:pt modelId="{122A45AE-FD1E-4848-9691-915A9263536C}" type="pres">
      <dgm:prSet presAssocID="{44AEBA22-2118-4B39-B80B-DC4B5D6E5736}" presName="parentTextArrow" presStyleLbl="node1" presStyleIdx="5" presStyleCnt="6"/>
      <dgm:spPr/>
      <dgm:t>
        <a:bodyPr/>
        <a:lstStyle/>
        <a:p>
          <a:endParaRPr lang="fr-FR"/>
        </a:p>
      </dgm:t>
    </dgm:pt>
  </dgm:ptLst>
  <dgm:cxnLst>
    <dgm:cxn modelId="{EDE0B5F6-3C87-4A2F-849E-F91EA5CBC829}" type="presOf" srcId="{176EC9C1-6602-403B-9230-777DBD2675D6}" destId="{3E4EE474-93F5-49AD-B970-6C2C2E1075E5}" srcOrd="0" destOrd="0" presId="urn:microsoft.com/office/officeart/2005/8/layout/process4"/>
    <dgm:cxn modelId="{9F4931B2-F43E-4DE6-AB1F-2703F8C753ED}" type="presOf" srcId="{FDC787CB-66E2-4459-9C6D-44D0CD39795A}" destId="{3DE735A1-8F52-4EA9-913E-8B88CDC08F43}" srcOrd="0" destOrd="0" presId="urn:microsoft.com/office/officeart/2005/8/layout/process4"/>
    <dgm:cxn modelId="{3DA715FF-71D9-478F-8418-1962AA28AEB4}" type="presOf" srcId="{78F56791-2116-418D-8FCD-C1C1EC39AE76}" destId="{A538A1E6-1FEF-42AD-AB22-6C3F982E8D8E}" srcOrd="0" destOrd="0" presId="urn:microsoft.com/office/officeart/2005/8/layout/process4"/>
    <dgm:cxn modelId="{7F1344B3-91C9-46EC-BF9E-3D30EED8B6EF}" srcId="{FDC787CB-66E2-4459-9C6D-44D0CD39795A}" destId="{78F56791-2116-418D-8FCD-C1C1EC39AE76}" srcOrd="3" destOrd="0" parTransId="{80AF0F47-DD2F-4C00-80FF-623660CC14C2}" sibTransId="{3177E644-427A-45E3-8E6C-394A776214D5}"/>
    <dgm:cxn modelId="{D0AEA7EF-4C24-4DF6-876E-B35656F654E2}" srcId="{FDC787CB-66E2-4459-9C6D-44D0CD39795A}" destId="{176EC9C1-6602-403B-9230-777DBD2675D6}" srcOrd="2" destOrd="0" parTransId="{487A07F0-1EAD-458D-87A2-59C16115B0D2}" sibTransId="{07FB7B36-AE13-46F2-B440-0AA3F7F71338}"/>
    <dgm:cxn modelId="{474924ED-521A-4441-98EB-41F59108E1FA}" srcId="{FDC787CB-66E2-4459-9C6D-44D0CD39795A}" destId="{F62BAC21-B4FB-4928-AB96-F0777469043B}" srcOrd="1" destOrd="0" parTransId="{7F2EA27B-F5D3-4C40-93FC-A000271ED183}" sibTransId="{48B925F9-F8CC-4E76-87CC-C0B818268CF6}"/>
    <dgm:cxn modelId="{A7BAF198-2C22-4AE7-A6B6-713EA7715CE9}" srcId="{FDC787CB-66E2-4459-9C6D-44D0CD39795A}" destId="{C9F7F747-45FC-4059-B78D-2C8E4B885801}" srcOrd="4" destOrd="0" parTransId="{11E848A6-86D6-419D-B816-BE4F36C54BC9}" sibTransId="{0F84A497-D1B7-4926-8405-53529448358A}"/>
    <dgm:cxn modelId="{0626C511-B19C-4E8A-BEDD-1C47A92EE821}" type="presOf" srcId="{F62BAC21-B4FB-4928-AB96-F0777469043B}" destId="{B9087B3D-B51B-472F-B02D-2A90BC76D940}" srcOrd="0" destOrd="0" presId="urn:microsoft.com/office/officeart/2005/8/layout/process4"/>
    <dgm:cxn modelId="{AE9180C1-49B5-49C0-8D00-BACA6C0B0237}" srcId="{FDC787CB-66E2-4459-9C6D-44D0CD39795A}" destId="{44AEBA22-2118-4B39-B80B-DC4B5D6E5736}" srcOrd="0" destOrd="0" parTransId="{CF500AA0-1D57-4E41-BF40-9E998163C9C6}" sibTransId="{9527098E-E809-420A-9AB6-F47B08023EEB}"/>
    <dgm:cxn modelId="{56F37676-E3F1-4376-9461-ED151A0CD230}" srcId="{FDC787CB-66E2-4459-9C6D-44D0CD39795A}" destId="{ABA88EDD-5325-4960-8CDE-38AB4E88A841}" srcOrd="5" destOrd="0" parTransId="{DB9E0E0F-7761-46C9-ABD8-28AC77D165B4}" sibTransId="{A20FFBEF-13BC-4B7F-98CA-00DD5E87FB3E}"/>
    <dgm:cxn modelId="{62C9E04F-E337-470A-88F3-28732C6F6445}" type="presOf" srcId="{44AEBA22-2118-4B39-B80B-DC4B5D6E5736}" destId="{122A45AE-FD1E-4848-9691-915A9263536C}" srcOrd="0" destOrd="0" presId="urn:microsoft.com/office/officeart/2005/8/layout/process4"/>
    <dgm:cxn modelId="{B5A91651-192D-43AA-9704-E33408D3EBB2}" type="presOf" srcId="{C9F7F747-45FC-4059-B78D-2C8E4B885801}" destId="{D0861C52-E9D1-4DA0-B1FF-39119823D793}" srcOrd="0" destOrd="0" presId="urn:microsoft.com/office/officeart/2005/8/layout/process4"/>
    <dgm:cxn modelId="{E34E6ACF-972C-4F01-A4EB-A7C10ABD052F}" type="presOf" srcId="{ABA88EDD-5325-4960-8CDE-38AB4E88A841}" destId="{464530FF-363C-4613-8345-78904DCB57BB}" srcOrd="0" destOrd="0" presId="urn:microsoft.com/office/officeart/2005/8/layout/process4"/>
    <dgm:cxn modelId="{EB00662E-9B58-41B2-B0BC-3F5D68ABF738}" type="presParOf" srcId="{3DE735A1-8F52-4EA9-913E-8B88CDC08F43}" destId="{6DC53EA5-F780-43B0-B19A-A77D9E047DC3}" srcOrd="0" destOrd="0" presId="urn:microsoft.com/office/officeart/2005/8/layout/process4"/>
    <dgm:cxn modelId="{85EC0A5C-DA34-44E6-B60F-74BB2FF27996}" type="presParOf" srcId="{6DC53EA5-F780-43B0-B19A-A77D9E047DC3}" destId="{464530FF-363C-4613-8345-78904DCB57BB}" srcOrd="0" destOrd="0" presId="urn:microsoft.com/office/officeart/2005/8/layout/process4"/>
    <dgm:cxn modelId="{1868710B-5253-43CC-99FC-BE5594E8F3A2}" type="presParOf" srcId="{3DE735A1-8F52-4EA9-913E-8B88CDC08F43}" destId="{56F289C5-3115-4E67-8AD8-8DDB4422B1B2}" srcOrd="1" destOrd="0" presId="urn:microsoft.com/office/officeart/2005/8/layout/process4"/>
    <dgm:cxn modelId="{8AA580DA-B302-48DF-8F34-8A321E14DF90}" type="presParOf" srcId="{3DE735A1-8F52-4EA9-913E-8B88CDC08F43}" destId="{62802595-04E4-48AA-8702-7B0555EE68F8}" srcOrd="2" destOrd="0" presId="urn:microsoft.com/office/officeart/2005/8/layout/process4"/>
    <dgm:cxn modelId="{00C9E874-E0FD-434F-9483-5328440F3D93}" type="presParOf" srcId="{62802595-04E4-48AA-8702-7B0555EE68F8}" destId="{D0861C52-E9D1-4DA0-B1FF-39119823D793}" srcOrd="0" destOrd="0" presId="urn:microsoft.com/office/officeart/2005/8/layout/process4"/>
    <dgm:cxn modelId="{5FDD91F7-13B6-41EF-B431-953F3EC2B450}" type="presParOf" srcId="{3DE735A1-8F52-4EA9-913E-8B88CDC08F43}" destId="{3E311271-2DEC-403A-A0D1-67B12251F77F}" srcOrd="3" destOrd="0" presId="urn:microsoft.com/office/officeart/2005/8/layout/process4"/>
    <dgm:cxn modelId="{D92EDC4E-E11B-4817-919B-703923CEDABE}" type="presParOf" srcId="{3DE735A1-8F52-4EA9-913E-8B88CDC08F43}" destId="{1C8C0E87-1EB7-4118-800B-3FA3065A967A}" srcOrd="4" destOrd="0" presId="urn:microsoft.com/office/officeart/2005/8/layout/process4"/>
    <dgm:cxn modelId="{348E247F-228F-44B5-87DD-7FB168D55EE7}" type="presParOf" srcId="{1C8C0E87-1EB7-4118-800B-3FA3065A967A}" destId="{A538A1E6-1FEF-42AD-AB22-6C3F982E8D8E}" srcOrd="0" destOrd="0" presId="urn:microsoft.com/office/officeart/2005/8/layout/process4"/>
    <dgm:cxn modelId="{FDE6046A-4B25-4427-8997-24B6962CB716}" type="presParOf" srcId="{3DE735A1-8F52-4EA9-913E-8B88CDC08F43}" destId="{B8FDC325-4470-4153-B866-28063B7D04CC}" srcOrd="5" destOrd="0" presId="urn:microsoft.com/office/officeart/2005/8/layout/process4"/>
    <dgm:cxn modelId="{34EFFD5B-ADCA-4431-9B0F-681527C8A8C6}" type="presParOf" srcId="{3DE735A1-8F52-4EA9-913E-8B88CDC08F43}" destId="{3EE3EDDE-7A0D-44A8-BA43-ED89D9506616}" srcOrd="6" destOrd="0" presId="urn:microsoft.com/office/officeart/2005/8/layout/process4"/>
    <dgm:cxn modelId="{C3EAC804-B276-4DC1-9674-10A459BEAAAE}" type="presParOf" srcId="{3EE3EDDE-7A0D-44A8-BA43-ED89D9506616}" destId="{3E4EE474-93F5-49AD-B970-6C2C2E1075E5}" srcOrd="0" destOrd="0" presId="urn:microsoft.com/office/officeart/2005/8/layout/process4"/>
    <dgm:cxn modelId="{C5BB3EFA-9C1F-4C14-8A75-1B4AF9B93342}" type="presParOf" srcId="{3DE735A1-8F52-4EA9-913E-8B88CDC08F43}" destId="{136344AF-2D1F-496F-AFB4-1C814EA2A95B}" srcOrd="7" destOrd="0" presId="urn:microsoft.com/office/officeart/2005/8/layout/process4"/>
    <dgm:cxn modelId="{406CF7B1-088C-4433-93D3-5D0D2B0F15A6}" type="presParOf" srcId="{3DE735A1-8F52-4EA9-913E-8B88CDC08F43}" destId="{05E83D74-F97C-49A6-9A25-BA81BE766AE1}" srcOrd="8" destOrd="0" presId="urn:microsoft.com/office/officeart/2005/8/layout/process4"/>
    <dgm:cxn modelId="{BCB65B6D-8F68-4809-B982-2E13A606887E}" type="presParOf" srcId="{05E83D74-F97C-49A6-9A25-BA81BE766AE1}" destId="{B9087B3D-B51B-472F-B02D-2A90BC76D940}" srcOrd="0" destOrd="0" presId="urn:microsoft.com/office/officeart/2005/8/layout/process4"/>
    <dgm:cxn modelId="{EF6DCED5-F6BF-4D8B-88E9-445D28F84D6D}" type="presParOf" srcId="{3DE735A1-8F52-4EA9-913E-8B88CDC08F43}" destId="{0038B265-1A8B-4D6B-810C-5EED0CE5DA26}" srcOrd="9" destOrd="0" presId="urn:microsoft.com/office/officeart/2005/8/layout/process4"/>
    <dgm:cxn modelId="{FADB1E99-304D-48FC-BD91-E26FD7B85511}" type="presParOf" srcId="{3DE735A1-8F52-4EA9-913E-8B88CDC08F43}" destId="{C3D857D1-8893-4269-A83E-258FE548608D}" srcOrd="10" destOrd="0" presId="urn:microsoft.com/office/officeart/2005/8/layout/process4"/>
    <dgm:cxn modelId="{24E8267F-36B3-44F7-A30E-22019C1FAB72}" type="presParOf" srcId="{C3D857D1-8893-4269-A83E-258FE548608D}" destId="{122A45AE-FD1E-4848-9691-915A9263536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09F5004-E35C-4444-8CE0-D9F259219FBA}" type="doc">
      <dgm:prSet loTypeId="urn:microsoft.com/office/officeart/2005/8/layout/hProcess9" loCatId="process" qsTypeId="urn:microsoft.com/office/officeart/2005/8/quickstyle/simple1" qsCatId="simple" csTypeId="urn:microsoft.com/office/officeart/2005/8/colors/accent1_2" csCatId="accent1" phldr="1"/>
      <dgm:spPr/>
    </dgm:pt>
    <dgm:pt modelId="{B92F896E-567D-49E0-BCB3-DBD36D48B9CD}">
      <dgm:prSet phldrT="[Texte]"/>
      <dgm:spPr/>
      <dgm:t>
        <a:bodyPr/>
        <a:lstStyle/>
        <a:p>
          <a:r>
            <a:rPr lang="fr-FR" b="1" dirty="0" smtClean="0"/>
            <a:t>Marketing indifférencié (de masse)</a:t>
          </a:r>
          <a:endParaRPr lang="fr-FR" b="1" dirty="0"/>
        </a:p>
      </dgm:t>
    </dgm:pt>
    <dgm:pt modelId="{64ADFD55-354C-4BF9-AFD7-333A0C9274C9}" type="parTrans" cxnId="{41DBBAB9-090B-43BB-8A72-1C64B1EAC530}">
      <dgm:prSet/>
      <dgm:spPr/>
      <dgm:t>
        <a:bodyPr/>
        <a:lstStyle/>
        <a:p>
          <a:endParaRPr lang="fr-FR" b="1"/>
        </a:p>
      </dgm:t>
    </dgm:pt>
    <dgm:pt modelId="{6D6909FF-CAAD-49E0-A34D-7405371C9FE9}" type="sibTrans" cxnId="{41DBBAB9-090B-43BB-8A72-1C64B1EAC530}">
      <dgm:prSet/>
      <dgm:spPr/>
      <dgm:t>
        <a:bodyPr/>
        <a:lstStyle/>
        <a:p>
          <a:endParaRPr lang="fr-FR" b="1"/>
        </a:p>
      </dgm:t>
    </dgm:pt>
    <dgm:pt modelId="{3AB702DB-DD75-41FC-83CF-C3CA582A62DF}">
      <dgm:prSet phldrT="[Texte]"/>
      <dgm:spPr/>
      <dgm:t>
        <a:bodyPr/>
        <a:lstStyle/>
        <a:p>
          <a:r>
            <a:rPr lang="fr-FR" b="1" dirty="0" smtClean="0"/>
            <a:t>Marketing concentré (de niche)</a:t>
          </a:r>
          <a:endParaRPr lang="fr-FR" b="1" dirty="0"/>
        </a:p>
      </dgm:t>
    </dgm:pt>
    <dgm:pt modelId="{9D2D6364-10AB-4DA4-88E1-2B0B48D08639}" type="parTrans" cxnId="{E98D3349-B23E-483A-BE5F-19FD352F2640}">
      <dgm:prSet/>
      <dgm:spPr/>
      <dgm:t>
        <a:bodyPr/>
        <a:lstStyle/>
        <a:p>
          <a:endParaRPr lang="fr-FR" b="1"/>
        </a:p>
      </dgm:t>
    </dgm:pt>
    <dgm:pt modelId="{121A91E7-7CD0-4F8D-A4E8-5B0A30E89FA0}" type="sibTrans" cxnId="{E98D3349-B23E-483A-BE5F-19FD352F2640}">
      <dgm:prSet/>
      <dgm:spPr/>
      <dgm:t>
        <a:bodyPr/>
        <a:lstStyle/>
        <a:p>
          <a:endParaRPr lang="fr-FR" b="1"/>
        </a:p>
      </dgm:t>
    </dgm:pt>
    <dgm:pt modelId="{6205C86B-4148-45E9-8D6C-95B593443B09}">
      <dgm:prSet phldrT="[Texte]"/>
      <dgm:spPr/>
      <dgm:t>
        <a:bodyPr/>
        <a:lstStyle/>
        <a:p>
          <a:r>
            <a:rPr lang="fr-FR" b="1" dirty="0" smtClean="0"/>
            <a:t>Marketing différencié  (segmenté)</a:t>
          </a:r>
          <a:endParaRPr lang="fr-FR" b="1" dirty="0"/>
        </a:p>
      </dgm:t>
    </dgm:pt>
    <dgm:pt modelId="{6E15CE9F-A60E-4E25-8F3B-2284C0D82C2D}" type="sibTrans" cxnId="{EB8D6F8E-11D6-41A2-9E57-F882E77BCE6F}">
      <dgm:prSet/>
      <dgm:spPr/>
      <dgm:t>
        <a:bodyPr/>
        <a:lstStyle/>
        <a:p>
          <a:endParaRPr lang="fr-FR" b="1"/>
        </a:p>
      </dgm:t>
    </dgm:pt>
    <dgm:pt modelId="{64EF800F-47BD-4A65-872A-CD4F4527674A}" type="parTrans" cxnId="{EB8D6F8E-11D6-41A2-9E57-F882E77BCE6F}">
      <dgm:prSet/>
      <dgm:spPr/>
      <dgm:t>
        <a:bodyPr/>
        <a:lstStyle/>
        <a:p>
          <a:endParaRPr lang="fr-FR" b="1"/>
        </a:p>
      </dgm:t>
    </dgm:pt>
    <dgm:pt modelId="{426B9CFC-FAA8-477D-95CF-B8E43B8ED3B1}">
      <dgm:prSet phldrT="[Texte]"/>
      <dgm:spPr/>
      <dgm:t>
        <a:bodyPr/>
        <a:lstStyle/>
        <a:p>
          <a:r>
            <a:rPr lang="fr-FR" b="1" dirty="0" smtClean="0"/>
            <a:t>Micromarketing (localisé ou individualisé) </a:t>
          </a:r>
          <a:endParaRPr lang="fr-FR" b="1" dirty="0"/>
        </a:p>
      </dgm:t>
    </dgm:pt>
    <dgm:pt modelId="{B9A0B56F-1A97-44F9-A904-29EDCF296CA2}" type="parTrans" cxnId="{144513AD-E2F8-4E78-91A7-10F42B7544E2}">
      <dgm:prSet/>
      <dgm:spPr/>
      <dgm:t>
        <a:bodyPr/>
        <a:lstStyle/>
        <a:p>
          <a:endParaRPr lang="fr-FR" b="1"/>
        </a:p>
      </dgm:t>
    </dgm:pt>
    <dgm:pt modelId="{81C3C921-EC7C-462F-B8DD-D2D338047597}" type="sibTrans" cxnId="{144513AD-E2F8-4E78-91A7-10F42B7544E2}">
      <dgm:prSet/>
      <dgm:spPr/>
      <dgm:t>
        <a:bodyPr/>
        <a:lstStyle/>
        <a:p>
          <a:endParaRPr lang="fr-FR" b="1"/>
        </a:p>
      </dgm:t>
    </dgm:pt>
    <dgm:pt modelId="{2F39DF21-838A-4E04-8228-28850F1E23F8}" type="pres">
      <dgm:prSet presAssocID="{009F5004-E35C-4444-8CE0-D9F259219FBA}" presName="CompostProcess" presStyleCnt="0">
        <dgm:presLayoutVars>
          <dgm:dir/>
          <dgm:resizeHandles val="exact"/>
        </dgm:presLayoutVars>
      </dgm:prSet>
      <dgm:spPr/>
    </dgm:pt>
    <dgm:pt modelId="{BEE6FBC3-0D47-47E8-9708-AD55C2EF7019}" type="pres">
      <dgm:prSet presAssocID="{009F5004-E35C-4444-8CE0-D9F259219FBA}" presName="arrow" presStyleLbl="bgShp" presStyleIdx="0" presStyleCnt="1"/>
      <dgm:spPr/>
    </dgm:pt>
    <dgm:pt modelId="{34E40E8B-28C2-4D2F-B5AF-1478C34B16B2}" type="pres">
      <dgm:prSet presAssocID="{009F5004-E35C-4444-8CE0-D9F259219FBA}" presName="linearProcess" presStyleCnt="0"/>
      <dgm:spPr/>
    </dgm:pt>
    <dgm:pt modelId="{21CDDFAB-D988-403A-AD69-94F6777C8AD1}" type="pres">
      <dgm:prSet presAssocID="{B92F896E-567D-49E0-BCB3-DBD36D48B9CD}" presName="textNode" presStyleLbl="node1" presStyleIdx="0" presStyleCnt="4">
        <dgm:presLayoutVars>
          <dgm:bulletEnabled val="1"/>
        </dgm:presLayoutVars>
      </dgm:prSet>
      <dgm:spPr/>
      <dgm:t>
        <a:bodyPr/>
        <a:lstStyle/>
        <a:p>
          <a:endParaRPr lang="fr-FR"/>
        </a:p>
      </dgm:t>
    </dgm:pt>
    <dgm:pt modelId="{BB555053-415F-44A4-B6E7-385DFE3FD20C}" type="pres">
      <dgm:prSet presAssocID="{6D6909FF-CAAD-49E0-A34D-7405371C9FE9}" presName="sibTrans" presStyleCnt="0"/>
      <dgm:spPr/>
    </dgm:pt>
    <dgm:pt modelId="{A67989DF-0410-4D79-BA4C-AC81097F6A00}" type="pres">
      <dgm:prSet presAssocID="{6205C86B-4148-45E9-8D6C-95B593443B09}" presName="textNode" presStyleLbl="node1" presStyleIdx="1" presStyleCnt="4">
        <dgm:presLayoutVars>
          <dgm:bulletEnabled val="1"/>
        </dgm:presLayoutVars>
      </dgm:prSet>
      <dgm:spPr/>
      <dgm:t>
        <a:bodyPr/>
        <a:lstStyle/>
        <a:p>
          <a:endParaRPr lang="fr-FR"/>
        </a:p>
      </dgm:t>
    </dgm:pt>
    <dgm:pt modelId="{7E5BBFD8-D25A-4760-9851-73774A4D694D}" type="pres">
      <dgm:prSet presAssocID="{6E15CE9F-A60E-4E25-8F3B-2284C0D82C2D}" presName="sibTrans" presStyleCnt="0"/>
      <dgm:spPr/>
    </dgm:pt>
    <dgm:pt modelId="{49DFB8F8-3890-4E11-8E61-88EA3E1ABF8E}" type="pres">
      <dgm:prSet presAssocID="{3AB702DB-DD75-41FC-83CF-C3CA582A62DF}" presName="textNode" presStyleLbl="node1" presStyleIdx="2" presStyleCnt="4">
        <dgm:presLayoutVars>
          <dgm:bulletEnabled val="1"/>
        </dgm:presLayoutVars>
      </dgm:prSet>
      <dgm:spPr/>
      <dgm:t>
        <a:bodyPr/>
        <a:lstStyle/>
        <a:p>
          <a:endParaRPr lang="fr-FR"/>
        </a:p>
      </dgm:t>
    </dgm:pt>
    <dgm:pt modelId="{4581211D-6B24-4083-8733-BD93881D13DE}" type="pres">
      <dgm:prSet presAssocID="{121A91E7-7CD0-4F8D-A4E8-5B0A30E89FA0}" presName="sibTrans" presStyleCnt="0"/>
      <dgm:spPr/>
    </dgm:pt>
    <dgm:pt modelId="{1FF12BD5-2A25-4103-B8EB-7DF603C5735A}" type="pres">
      <dgm:prSet presAssocID="{426B9CFC-FAA8-477D-95CF-B8E43B8ED3B1}" presName="textNode" presStyleLbl="node1" presStyleIdx="3" presStyleCnt="4">
        <dgm:presLayoutVars>
          <dgm:bulletEnabled val="1"/>
        </dgm:presLayoutVars>
      </dgm:prSet>
      <dgm:spPr/>
      <dgm:t>
        <a:bodyPr/>
        <a:lstStyle/>
        <a:p>
          <a:endParaRPr lang="fr-FR"/>
        </a:p>
      </dgm:t>
    </dgm:pt>
  </dgm:ptLst>
  <dgm:cxnLst>
    <dgm:cxn modelId="{E98D3349-B23E-483A-BE5F-19FD352F2640}" srcId="{009F5004-E35C-4444-8CE0-D9F259219FBA}" destId="{3AB702DB-DD75-41FC-83CF-C3CA582A62DF}" srcOrd="2" destOrd="0" parTransId="{9D2D6364-10AB-4DA4-88E1-2B0B48D08639}" sibTransId="{121A91E7-7CD0-4F8D-A4E8-5B0A30E89FA0}"/>
    <dgm:cxn modelId="{9E53E699-8487-4D7C-8ED9-F93B9D347B61}" type="presOf" srcId="{3AB702DB-DD75-41FC-83CF-C3CA582A62DF}" destId="{49DFB8F8-3890-4E11-8E61-88EA3E1ABF8E}" srcOrd="0" destOrd="0" presId="urn:microsoft.com/office/officeart/2005/8/layout/hProcess9"/>
    <dgm:cxn modelId="{898FB273-B716-4BFB-A994-DA9A14CA1356}" type="presOf" srcId="{009F5004-E35C-4444-8CE0-D9F259219FBA}" destId="{2F39DF21-838A-4E04-8228-28850F1E23F8}" srcOrd="0" destOrd="0" presId="urn:microsoft.com/office/officeart/2005/8/layout/hProcess9"/>
    <dgm:cxn modelId="{FB5E0E54-8B6F-46EA-898A-4A1F1A36CB46}" type="presOf" srcId="{B92F896E-567D-49E0-BCB3-DBD36D48B9CD}" destId="{21CDDFAB-D988-403A-AD69-94F6777C8AD1}" srcOrd="0" destOrd="0" presId="urn:microsoft.com/office/officeart/2005/8/layout/hProcess9"/>
    <dgm:cxn modelId="{EB8D6F8E-11D6-41A2-9E57-F882E77BCE6F}" srcId="{009F5004-E35C-4444-8CE0-D9F259219FBA}" destId="{6205C86B-4148-45E9-8D6C-95B593443B09}" srcOrd="1" destOrd="0" parTransId="{64EF800F-47BD-4A65-872A-CD4F4527674A}" sibTransId="{6E15CE9F-A60E-4E25-8F3B-2284C0D82C2D}"/>
    <dgm:cxn modelId="{F8B2DCC0-FC29-4188-A400-EC371EAE9E08}" type="presOf" srcId="{426B9CFC-FAA8-477D-95CF-B8E43B8ED3B1}" destId="{1FF12BD5-2A25-4103-B8EB-7DF603C5735A}" srcOrd="0" destOrd="0" presId="urn:microsoft.com/office/officeart/2005/8/layout/hProcess9"/>
    <dgm:cxn modelId="{144513AD-E2F8-4E78-91A7-10F42B7544E2}" srcId="{009F5004-E35C-4444-8CE0-D9F259219FBA}" destId="{426B9CFC-FAA8-477D-95CF-B8E43B8ED3B1}" srcOrd="3" destOrd="0" parTransId="{B9A0B56F-1A97-44F9-A904-29EDCF296CA2}" sibTransId="{81C3C921-EC7C-462F-B8DD-D2D338047597}"/>
    <dgm:cxn modelId="{AF563F65-9CCF-48AF-B2F5-CFDD3E9087A7}" type="presOf" srcId="{6205C86B-4148-45E9-8D6C-95B593443B09}" destId="{A67989DF-0410-4D79-BA4C-AC81097F6A00}" srcOrd="0" destOrd="0" presId="urn:microsoft.com/office/officeart/2005/8/layout/hProcess9"/>
    <dgm:cxn modelId="{41DBBAB9-090B-43BB-8A72-1C64B1EAC530}" srcId="{009F5004-E35C-4444-8CE0-D9F259219FBA}" destId="{B92F896E-567D-49E0-BCB3-DBD36D48B9CD}" srcOrd="0" destOrd="0" parTransId="{64ADFD55-354C-4BF9-AFD7-333A0C9274C9}" sibTransId="{6D6909FF-CAAD-49E0-A34D-7405371C9FE9}"/>
    <dgm:cxn modelId="{A098DF49-5CDB-458D-866C-9996B69EFC6A}" type="presParOf" srcId="{2F39DF21-838A-4E04-8228-28850F1E23F8}" destId="{BEE6FBC3-0D47-47E8-9708-AD55C2EF7019}" srcOrd="0" destOrd="0" presId="urn:microsoft.com/office/officeart/2005/8/layout/hProcess9"/>
    <dgm:cxn modelId="{4E994D94-73AE-4EC5-AB14-58071FC27C6B}" type="presParOf" srcId="{2F39DF21-838A-4E04-8228-28850F1E23F8}" destId="{34E40E8B-28C2-4D2F-B5AF-1478C34B16B2}" srcOrd="1" destOrd="0" presId="urn:microsoft.com/office/officeart/2005/8/layout/hProcess9"/>
    <dgm:cxn modelId="{46F5CCB1-FC91-4AE4-B31D-5CE3A8E17271}" type="presParOf" srcId="{34E40E8B-28C2-4D2F-B5AF-1478C34B16B2}" destId="{21CDDFAB-D988-403A-AD69-94F6777C8AD1}" srcOrd="0" destOrd="0" presId="urn:microsoft.com/office/officeart/2005/8/layout/hProcess9"/>
    <dgm:cxn modelId="{48CA25C7-F2E5-4DC5-BE88-78E5A944A0DA}" type="presParOf" srcId="{34E40E8B-28C2-4D2F-B5AF-1478C34B16B2}" destId="{BB555053-415F-44A4-B6E7-385DFE3FD20C}" srcOrd="1" destOrd="0" presId="urn:microsoft.com/office/officeart/2005/8/layout/hProcess9"/>
    <dgm:cxn modelId="{FCBC4BF4-340F-4F36-A577-716AADA974B6}" type="presParOf" srcId="{34E40E8B-28C2-4D2F-B5AF-1478C34B16B2}" destId="{A67989DF-0410-4D79-BA4C-AC81097F6A00}" srcOrd="2" destOrd="0" presId="urn:microsoft.com/office/officeart/2005/8/layout/hProcess9"/>
    <dgm:cxn modelId="{4C159F0D-F88B-4D8C-8D44-6F85D8D7BAF2}" type="presParOf" srcId="{34E40E8B-28C2-4D2F-B5AF-1478C34B16B2}" destId="{7E5BBFD8-D25A-4760-9851-73774A4D694D}" srcOrd="3" destOrd="0" presId="urn:microsoft.com/office/officeart/2005/8/layout/hProcess9"/>
    <dgm:cxn modelId="{1865D290-BE70-4653-A1EC-4BF77A1B8BEE}" type="presParOf" srcId="{34E40E8B-28C2-4D2F-B5AF-1478C34B16B2}" destId="{49DFB8F8-3890-4E11-8E61-88EA3E1ABF8E}" srcOrd="4" destOrd="0" presId="urn:microsoft.com/office/officeart/2005/8/layout/hProcess9"/>
    <dgm:cxn modelId="{F4AFDAE0-DC7B-4F3B-AA38-3D5AF2265404}" type="presParOf" srcId="{34E40E8B-28C2-4D2F-B5AF-1478C34B16B2}" destId="{4581211D-6B24-4083-8733-BD93881D13DE}" srcOrd="5" destOrd="0" presId="urn:microsoft.com/office/officeart/2005/8/layout/hProcess9"/>
    <dgm:cxn modelId="{EA468FA0-B7E0-447D-BC26-BFBBEC20F202}" type="presParOf" srcId="{34E40E8B-28C2-4D2F-B5AF-1478C34B16B2}" destId="{1FF12BD5-2A25-4103-B8EB-7DF603C5735A}"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A43CEE-E563-46FC-8042-2258E0AF3FE3}" type="doc">
      <dgm:prSet loTypeId="urn:microsoft.com/office/officeart/2008/layout/RadialCluster" loCatId="relationship" qsTypeId="urn:microsoft.com/office/officeart/2005/8/quickstyle/simple1" qsCatId="simple" csTypeId="urn:microsoft.com/office/officeart/2005/8/colors/accent0_1" csCatId="mainScheme" phldr="1"/>
      <dgm:spPr/>
      <dgm:t>
        <a:bodyPr/>
        <a:lstStyle/>
        <a:p>
          <a:endParaRPr lang="fr-FR"/>
        </a:p>
      </dgm:t>
    </dgm:pt>
    <dgm:pt modelId="{3CC5BE00-11EF-448B-8C41-17B5250B3BCC}">
      <dgm:prSet custT="1"/>
      <dgm:spPr>
        <a:solidFill>
          <a:schemeClr val="accent1">
            <a:lumMod val="40000"/>
            <a:lumOff val="60000"/>
          </a:schemeClr>
        </a:solidFill>
      </dgm:spPr>
      <dgm:t>
        <a:bodyPr/>
        <a:lstStyle/>
        <a:p>
          <a:pPr rtl="0"/>
          <a:r>
            <a:rPr lang="fr-FR" sz="1600" b="1" dirty="0" smtClean="0"/>
            <a:t>Consommateurs cibles et positionnement choisi</a:t>
          </a:r>
          <a:endParaRPr lang="fr-FR" sz="1600" dirty="0"/>
        </a:p>
      </dgm:t>
    </dgm:pt>
    <dgm:pt modelId="{A7192715-41B0-45A4-A933-7CA781738C87}" type="parTrans" cxnId="{0ED3342D-07F1-4E53-A25E-088EED51AC49}">
      <dgm:prSet/>
      <dgm:spPr/>
      <dgm:t>
        <a:bodyPr/>
        <a:lstStyle/>
        <a:p>
          <a:endParaRPr lang="fr-FR" sz="2800"/>
        </a:p>
      </dgm:t>
    </dgm:pt>
    <dgm:pt modelId="{515CFF62-DFF9-4F3D-9615-B29B327EFB2B}" type="sibTrans" cxnId="{0ED3342D-07F1-4E53-A25E-088EED51AC49}">
      <dgm:prSet/>
      <dgm:spPr/>
      <dgm:t>
        <a:bodyPr/>
        <a:lstStyle/>
        <a:p>
          <a:endParaRPr lang="fr-FR" sz="2800"/>
        </a:p>
      </dgm:t>
    </dgm:pt>
    <dgm:pt modelId="{E6A72945-DBA8-4445-BAC3-9DF222EF1F3E}">
      <dgm:prSet custT="1"/>
      <dgm:spPr/>
      <dgm:t>
        <a:bodyPr/>
        <a:lstStyle/>
        <a:p>
          <a:pPr rtl="0"/>
          <a:r>
            <a:rPr lang="fr-FR" sz="1800" b="1" dirty="0" smtClean="0"/>
            <a:t>Produit : </a:t>
          </a:r>
          <a:r>
            <a:rPr lang="fr-FR" sz="1800" dirty="0" smtClean="0"/>
            <a:t>gamme , qualité, design, nom de marque, services, packaging, </a:t>
          </a:r>
          <a:endParaRPr lang="fr-FR" sz="1800" dirty="0"/>
        </a:p>
      </dgm:t>
    </dgm:pt>
    <dgm:pt modelId="{923797FA-97C8-47BF-9A24-E1F139BE1F4E}" type="parTrans" cxnId="{A9216BBF-6E42-480D-AF45-5FBE31ACE030}">
      <dgm:prSet/>
      <dgm:spPr/>
      <dgm:t>
        <a:bodyPr/>
        <a:lstStyle/>
        <a:p>
          <a:endParaRPr lang="fr-FR" sz="2800"/>
        </a:p>
      </dgm:t>
    </dgm:pt>
    <dgm:pt modelId="{4FB3AD86-12EC-4303-B413-D369C3460064}" type="sibTrans" cxnId="{A9216BBF-6E42-480D-AF45-5FBE31ACE030}">
      <dgm:prSet/>
      <dgm:spPr/>
      <dgm:t>
        <a:bodyPr/>
        <a:lstStyle/>
        <a:p>
          <a:endParaRPr lang="fr-FR" sz="2800"/>
        </a:p>
      </dgm:t>
    </dgm:pt>
    <dgm:pt modelId="{6BD56B88-275E-4E44-9C5A-F7109CB927E2}">
      <dgm:prSet custT="1"/>
      <dgm:spPr/>
      <dgm:t>
        <a:bodyPr/>
        <a:lstStyle/>
        <a:p>
          <a:pPr rtl="0"/>
          <a:r>
            <a:rPr lang="fr-FR" sz="1800" b="1" dirty="0" smtClean="0"/>
            <a:t>Prix: </a:t>
          </a:r>
          <a:r>
            <a:rPr lang="fr-FR" sz="1800" dirty="0" smtClean="0"/>
            <a:t>prix fixé, remises, conditions de vente, modalités de payement, conditions de crédit</a:t>
          </a:r>
          <a:endParaRPr lang="fr-FR" sz="1800" dirty="0"/>
        </a:p>
      </dgm:t>
    </dgm:pt>
    <dgm:pt modelId="{54818108-C688-406A-9709-FCC88D3E71C8}" type="parTrans" cxnId="{4E3ED9DD-F4DF-48DF-B244-15627798EAAD}">
      <dgm:prSet/>
      <dgm:spPr/>
      <dgm:t>
        <a:bodyPr/>
        <a:lstStyle/>
        <a:p>
          <a:endParaRPr lang="fr-FR" sz="2800"/>
        </a:p>
      </dgm:t>
    </dgm:pt>
    <dgm:pt modelId="{151598A4-D808-4404-B460-5F232BA40E2E}" type="sibTrans" cxnId="{4E3ED9DD-F4DF-48DF-B244-15627798EAAD}">
      <dgm:prSet/>
      <dgm:spPr/>
      <dgm:t>
        <a:bodyPr/>
        <a:lstStyle/>
        <a:p>
          <a:endParaRPr lang="fr-FR" sz="2800"/>
        </a:p>
      </dgm:t>
    </dgm:pt>
    <dgm:pt modelId="{34A03BFC-81B2-49A0-9A42-E86EDCB54A93}">
      <dgm:prSet custT="1"/>
      <dgm:spPr/>
      <dgm:t>
        <a:bodyPr/>
        <a:lstStyle/>
        <a:p>
          <a:pPr rtl="0"/>
          <a:r>
            <a:rPr lang="fr-FR" sz="1800" b="1" dirty="0" smtClean="0"/>
            <a:t>Distribution :</a:t>
          </a:r>
          <a:r>
            <a:rPr lang="fr-FR" sz="1800" dirty="0" smtClean="0"/>
            <a:t> circuits de distribution, réseau de distribution, assortiment, emplacements, disponibilité, logistique,</a:t>
          </a:r>
          <a:endParaRPr lang="fr-FR" sz="1800" dirty="0"/>
        </a:p>
      </dgm:t>
    </dgm:pt>
    <dgm:pt modelId="{6F880CD9-A1FC-4093-80B1-7B265DD844B9}" type="parTrans" cxnId="{67D12A82-AC34-4FF6-B1DC-34A17E641EA7}">
      <dgm:prSet/>
      <dgm:spPr/>
      <dgm:t>
        <a:bodyPr/>
        <a:lstStyle/>
        <a:p>
          <a:endParaRPr lang="fr-FR" sz="2800"/>
        </a:p>
      </dgm:t>
    </dgm:pt>
    <dgm:pt modelId="{67E7E2F3-5CFC-4123-ACF9-98B470E63E1B}" type="sibTrans" cxnId="{67D12A82-AC34-4FF6-B1DC-34A17E641EA7}">
      <dgm:prSet/>
      <dgm:spPr/>
      <dgm:t>
        <a:bodyPr/>
        <a:lstStyle/>
        <a:p>
          <a:endParaRPr lang="fr-FR" sz="2800"/>
        </a:p>
      </dgm:t>
    </dgm:pt>
    <dgm:pt modelId="{65F0D798-5ECB-4AA2-B93C-52DD4E1DC936}">
      <dgm:prSet custT="1"/>
      <dgm:spPr/>
      <dgm:t>
        <a:bodyPr/>
        <a:lstStyle/>
        <a:p>
          <a:pPr rtl="0"/>
          <a:r>
            <a:rPr lang="fr-FR" sz="1600" b="1" dirty="0" smtClean="0"/>
            <a:t>Communication :  </a:t>
          </a:r>
          <a:r>
            <a:rPr lang="fr-FR" sz="1600" dirty="0" smtClean="0"/>
            <a:t>publicité, marketing direct, promotion des ventes, relations publiques, force de vente, </a:t>
          </a:r>
          <a:endParaRPr lang="fr-FR" sz="1600" dirty="0"/>
        </a:p>
      </dgm:t>
    </dgm:pt>
    <dgm:pt modelId="{ADE68C80-A1AC-40EB-BD90-AF84DAC61D79}" type="parTrans" cxnId="{7B0B4AA5-FC3E-4ECA-A9DF-8D597622C089}">
      <dgm:prSet/>
      <dgm:spPr/>
      <dgm:t>
        <a:bodyPr/>
        <a:lstStyle/>
        <a:p>
          <a:endParaRPr lang="fr-FR" sz="2800"/>
        </a:p>
      </dgm:t>
    </dgm:pt>
    <dgm:pt modelId="{CE346BCA-A760-438C-A53D-2D80778A5E1B}" type="sibTrans" cxnId="{7B0B4AA5-FC3E-4ECA-A9DF-8D597622C089}">
      <dgm:prSet/>
      <dgm:spPr/>
      <dgm:t>
        <a:bodyPr/>
        <a:lstStyle/>
        <a:p>
          <a:endParaRPr lang="fr-FR" sz="2800"/>
        </a:p>
      </dgm:t>
    </dgm:pt>
    <dgm:pt modelId="{A75A54F4-0050-4879-B285-19AA8F7CC5C1}" type="pres">
      <dgm:prSet presAssocID="{B0A43CEE-E563-46FC-8042-2258E0AF3FE3}" presName="Name0" presStyleCnt="0">
        <dgm:presLayoutVars>
          <dgm:chMax val="1"/>
          <dgm:chPref val="1"/>
          <dgm:dir/>
          <dgm:animOne val="branch"/>
          <dgm:animLvl val="lvl"/>
        </dgm:presLayoutVars>
      </dgm:prSet>
      <dgm:spPr/>
      <dgm:t>
        <a:bodyPr/>
        <a:lstStyle/>
        <a:p>
          <a:endParaRPr lang="fr-FR"/>
        </a:p>
      </dgm:t>
    </dgm:pt>
    <dgm:pt modelId="{77DA469E-0133-4EF0-B65A-1F9755166D7D}" type="pres">
      <dgm:prSet presAssocID="{3CC5BE00-11EF-448B-8C41-17B5250B3BCC}" presName="singleCycle" presStyleCnt="0"/>
      <dgm:spPr/>
    </dgm:pt>
    <dgm:pt modelId="{DE8E7580-3559-4EB5-BBAE-9E0328ADFB76}" type="pres">
      <dgm:prSet presAssocID="{3CC5BE00-11EF-448B-8C41-17B5250B3BCC}" presName="singleCenter" presStyleLbl="node1" presStyleIdx="0" presStyleCnt="5">
        <dgm:presLayoutVars>
          <dgm:chMax val="7"/>
          <dgm:chPref val="7"/>
        </dgm:presLayoutVars>
      </dgm:prSet>
      <dgm:spPr/>
      <dgm:t>
        <a:bodyPr/>
        <a:lstStyle/>
        <a:p>
          <a:endParaRPr lang="fr-FR"/>
        </a:p>
      </dgm:t>
    </dgm:pt>
    <dgm:pt modelId="{BE8B6ACD-AC9F-4815-B91B-6105B451A313}" type="pres">
      <dgm:prSet presAssocID="{923797FA-97C8-47BF-9A24-E1F139BE1F4E}" presName="Name56" presStyleLbl="parChTrans1D2" presStyleIdx="0" presStyleCnt="4"/>
      <dgm:spPr/>
      <dgm:t>
        <a:bodyPr/>
        <a:lstStyle/>
        <a:p>
          <a:endParaRPr lang="fr-FR"/>
        </a:p>
      </dgm:t>
    </dgm:pt>
    <dgm:pt modelId="{5BE0FD0A-1726-46D7-A943-FE41B19E5B3C}" type="pres">
      <dgm:prSet presAssocID="{E6A72945-DBA8-4445-BAC3-9DF222EF1F3E}" presName="text0" presStyleLbl="node1" presStyleIdx="1" presStyleCnt="5" custScaleX="376582" custRadScaleRad="80533" custRadScaleInc="570">
        <dgm:presLayoutVars>
          <dgm:bulletEnabled val="1"/>
        </dgm:presLayoutVars>
      </dgm:prSet>
      <dgm:spPr/>
      <dgm:t>
        <a:bodyPr/>
        <a:lstStyle/>
        <a:p>
          <a:endParaRPr lang="fr-FR"/>
        </a:p>
      </dgm:t>
    </dgm:pt>
    <dgm:pt modelId="{4A97A547-474D-41C7-976C-0FC2082A6BD4}" type="pres">
      <dgm:prSet presAssocID="{54818108-C688-406A-9709-FCC88D3E71C8}" presName="Name56" presStyleLbl="parChTrans1D2" presStyleIdx="1" presStyleCnt="4"/>
      <dgm:spPr/>
      <dgm:t>
        <a:bodyPr/>
        <a:lstStyle/>
        <a:p>
          <a:endParaRPr lang="fr-FR"/>
        </a:p>
      </dgm:t>
    </dgm:pt>
    <dgm:pt modelId="{2479733A-7CEA-4DD4-8695-7CC7CAB434A1}" type="pres">
      <dgm:prSet presAssocID="{6BD56B88-275E-4E44-9C5A-F7109CB927E2}" presName="text0" presStyleLbl="node1" presStyleIdx="2" presStyleCnt="5" custScaleX="353834" custRadScaleRad="137234" custRadScaleInc="1673">
        <dgm:presLayoutVars>
          <dgm:bulletEnabled val="1"/>
        </dgm:presLayoutVars>
      </dgm:prSet>
      <dgm:spPr/>
      <dgm:t>
        <a:bodyPr/>
        <a:lstStyle/>
        <a:p>
          <a:endParaRPr lang="fr-FR"/>
        </a:p>
      </dgm:t>
    </dgm:pt>
    <dgm:pt modelId="{AE4B7391-8A30-42EA-8A46-0CB730C4A6A1}" type="pres">
      <dgm:prSet presAssocID="{6F880CD9-A1FC-4093-80B1-7B265DD844B9}" presName="Name56" presStyleLbl="parChTrans1D2" presStyleIdx="2" presStyleCnt="4"/>
      <dgm:spPr/>
      <dgm:t>
        <a:bodyPr/>
        <a:lstStyle/>
        <a:p>
          <a:endParaRPr lang="fr-FR"/>
        </a:p>
      </dgm:t>
    </dgm:pt>
    <dgm:pt modelId="{B377E7F1-456C-47AA-9760-6197307102AF}" type="pres">
      <dgm:prSet presAssocID="{34A03BFC-81B2-49A0-9A42-E86EDCB54A93}" presName="text0" presStyleLbl="node1" presStyleIdx="3" presStyleCnt="5" custScaleX="501357" custScaleY="101772" custRadScaleRad="80172" custRadScaleInc="572">
        <dgm:presLayoutVars>
          <dgm:bulletEnabled val="1"/>
        </dgm:presLayoutVars>
      </dgm:prSet>
      <dgm:spPr/>
      <dgm:t>
        <a:bodyPr/>
        <a:lstStyle/>
        <a:p>
          <a:endParaRPr lang="fr-FR"/>
        </a:p>
      </dgm:t>
    </dgm:pt>
    <dgm:pt modelId="{D9FC45C1-28AA-4186-9BBA-A2300F103A97}" type="pres">
      <dgm:prSet presAssocID="{ADE68C80-A1AC-40EB-BD90-AF84DAC61D79}" presName="Name56" presStyleLbl="parChTrans1D2" presStyleIdx="3" presStyleCnt="4"/>
      <dgm:spPr/>
      <dgm:t>
        <a:bodyPr/>
        <a:lstStyle/>
        <a:p>
          <a:endParaRPr lang="fr-FR"/>
        </a:p>
      </dgm:t>
    </dgm:pt>
    <dgm:pt modelId="{7334FE17-6684-4907-ADD6-5E42F2573931}" type="pres">
      <dgm:prSet presAssocID="{65F0D798-5ECB-4AA2-B93C-52DD4E1DC936}" presName="text0" presStyleLbl="node1" presStyleIdx="4" presStyleCnt="5" custScaleX="308694" custRadScaleRad="124517" custRadScaleInc="737">
        <dgm:presLayoutVars>
          <dgm:bulletEnabled val="1"/>
        </dgm:presLayoutVars>
      </dgm:prSet>
      <dgm:spPr/>
      <dgm:t>
        <a:bodyPr/>
        <a:lstStyle/>
        <a:p>
          <a:endParaRPr lang="fr-FR"/>
        </a:p>
      </dgm:t>
    </dgm:pt>
  </dgm:ptLst>
  <dgm:cxnLst>
    <dgm:cxn modelId="{67D12A82-AC34-4FF6-B1DC-34A17E641EA7}" srcId="{3CC5BE00-11EF-448B-8C41-17B5250B3BCC}" destId="{34A03BFC-81B2-49A0-9A42-E86EDCB54A93}" srcOrd="2" destOrd="0" parTransId="{6F880CD9-A1FC-4093-80B1-7B265DD844B9}" sibTransId="{67E7E2F3-5CFC-4123-ACF9-98B470E63E1B}"/>
    <dgm:cxn modelId="{4E3ED9DD-F4DF-48DF-B244-15627798EAAD}" srcId="{3CC5BE00-11EF-448B-8C41-17B5250B3BCC}" destId="{6BD56B88-275E-4E44-9C5A-F7109CB927E2}" srcOrd="1" destOrd="0" parTransId="{54818108-C688-406A-9709-FCC88D3E71C8}" sibTransId="{151598A4-D808-4404-B460-5F232BA40E2E}"/>
    <dgm:cxn modelId="{3186DD6A-D68A-4092-AB29-A5AA85B67906}" type="presOf" srcId="{3CC5BE00-11EF-448B-8C41-17B5250B3BCC}" destId="{DE8E7580-3559-4EB5-BBAE-9E0328ADFB76}" srcOrd="0" destOrd="0" presId="urn:microsoft.com/office/officeart/2008/layout/RadialCluster"/>
    <dgm:cxn modelId="{A9216BBF-6E42-480D-AF45-5FBE31ACE030}" srcId="{3CC5BE00-11EF-448B-8C41-17B5250B3BCC}" destId="{E6A72945-DBA8-4445-BAC3-9DF222EF1F3E}" srcOrd="0" destOrd="0" parTransId="{923797FA-97C8-47BF-9A24-E1F139BE1F4E}" sibTransId="{4FB3AD86-12EC-4303-B413-D369C3460064}"/>
    <dgm:cxn modelId="{2CB52B76-6B63-49BA-914B-8B5E6488A104}" type="presOf" srcId="{E6A72945-DBA8-4445-BAC3-9DF222EF1F3E}" destId="{5BE0FD0A-1726-46D7-A943-FE41B19E5B3C}" srcOrd="0" destOrd="0" presId="urn:microsoft.com/office/officeart/2008/layout/RadialCluster"/>
    <dgm:cxn modelId="{2926212C-BB23-4CDF-897B-724030C92B2B}" type="presOf" srcId="{65F0D798-5ECB-4AA2-B93C-52DD4E1DC936}" destId="{7334FE17-6684-4907-ADD6-5E42F2573931}" srcOrd="0" destOrd="0" presId="urn:microsoft.com/office/officeart/2008/layout/RadialCluster"/>
    <dgm:cxn modelId="{33455E49-16D7-4BC3-A2F2-0A80EA3C65E1}" type="presOf" srcId="{6BD56B88-275E-4E44-9C5A-F7109CB927E2}" destId="{2479733A-7CEA-4DD4-8695-7CC7CAB434A1}" srcOrd="0" destOrd="0" presId="urn:microsoft.com/office/officeart/2008/layout/RadialCluster"/>
    <dgm:cxn modelId="{7B0B4AA5-FC3E-4ECA-A9DF-8D597622C089}" srcId="{3CC5BE00-11EF-448B-8C41-17B5250B3BCC}" destId="{65F0D798-5ECB-4AA2-B93C-52DD4E1DC936}" srcOrd="3" destOrd="0" parTransId="{ADE68C80-A1AC-40EB-BD90-AF84DAC61D79}" sibTransId="{CE346BCA-A760-438C-A53D-2D80778A5E1B}"/>
    <dgm:cxn modelId="{8FF0E3B0-7D40-4A02-AAF8-62B1EEA9B13B}" type="presOf" srcId="{54818108-C688-406A-9709-FCC88D3E71C8}" destId="{4A97A547-474D-41C7-976C-0FC2082A6BD4}" srcOrd="0" destOrd="0" presId="urn:microsoft.com/office/officeart/2008/layout/RadialCluster"/>
    <dgm:cxn modelId="{D5D9DA5E-1C07-44C3-817F-73A089AEBE39}" type="presOf" srcId="{6F880CD9-A1FC-4093-80B1-7B265DD844B9}" destId="{AE4B7391-8A30-42EA-8A46-0CB730C4A6A1}" srcOrd="0" destOrd="0" presId="urn:microsoft.com/office/officeart/2008/layout/RadialCluster"/>
    <dgm:cxn modelId="{1A3C6D0B-BAA1-47C0-B300-5E4630371896}" type="presOf" srcId="{34A03BFC-81B2-49A0-9A42-E86EDCB54A93}" destId="{B377E7F1-456C-47AA-9760-6197307102AF}" srcOrd="0" destOrd="0" presId="urn:microsoft.com/office/officeart/2008/layout/RadialCluster"/>
    <dgm:cxn modelId="{42109B1B-C78A-41DB-BC39-540ABFFEE772}" type="presOf" srcId="{ADE68C80-A1AC-40EB-BD90-AF84DAC61D79}" destId="{D9FC45C1-28AA-4186-9BBA-A2300F103A97}" srcOrd="0" destOrd="0" presId="urn:microsoft.com/office/officeart/2008/layout/RadialCluster"/>
    <dgm:cxn modelId="{9D53DE3E-387C-4FF1-B329-3D2063A218FF}" type="presOf" srcId="{923797FA-97C8-47BF-9A24-E1F139BE1F4E}" destId="{BE8B6ACD-AC9F-4815-B91B-6105B451A313}" srcOrd="0" destOrd="0" presId="urn:microsoft.com/office/officeart/2008/layout/RadialCluster"/>
    <dgm:cxn modelId="{0ED3342D-07F1-4E53-A25E-088EED51AC49}" srcId="{B0A43CEE-E563-46FC-8042-2258E0AF3FE3}" destId="{3CC5BE00-11EF-448B-8C41-17B5250B3BCC}" srcOrd="0" destOrd="0" parTransId="{A7192715-41B0-45A4-A933-7CA781738C87}" sibTransId="{515CFF62-DFF9-4F3D-9615-B29B327EFB2B}"/>
    <dgm:cxn modelId="{BC2D6C16-A950-45C7-A283-F1D601024D98}" type="presOf" srcId="{B0A43CEE-E563-46FC-8042-2258E0AF3FE3}" destId="{A75A54F4-0050-4879-B285-19AA8F7CC5C1}" srcOrd="0" destOrd="0" presId="urn:microsoft.com/office/officeart/2008/layout/RadialCluster"/>
    <dgm:cxn modelId="{CC5DA2E2-4248-4E0B-A947-547DB0D71EE7}" type="presParOf" srcId="{A75A54F4-0050-4879-B285-19AA8F7CC5C1}" destId="{77DA469E-0133-4EF0-B65A-1F9755166D7D}" srcOrd="0" destOrd="0" presId="urn:microsoft.com/office/officeart/2008/layout/RadialCluster"/>
    <dgm:cxn modelId="{292E0A93-E42C-4874-BDA2-E046794C3BC3}" type="presParOf" srcId="{77DA469E-0133-4EF0-B65A-1F9755166D7D}" destId="{DE8E7580-3559-4EB5-BBAE-9E0328ADFB76}" srcOrd="0" destOrd="0" presId="urn:microsoft.com/office/officeart/2008/layout/RadialCluster"/>
    <dgm:cxn modelId="{65F7C91F-B6C5-4D4E-BB48-3DB8E8011BC8}" type="presParOf" srcId="{77DA469E-0133-4EF0-B65A-1F9755166D7D}" destId="{BE8B6ACD-AC9F-4815-B91B-6105B451A313}" srcOrd="1" destOrd="0" presId="urn:microsoft.com/office/officeart/2008/layout/RadialCluster"/>
    <dgm:cxn modelId="{A27A6FF5-676F-476C-BA13-2A5CE1BBDBBB}" type="presParOf" srcId="{77DA469E-0133-4EF0-B65A-1F9755166D7D}" destId="{5BE0FD0A-1726-46D7-A943-FE41B19E5B3C}" srcOrd="2" destOrd="0" presId="urn:microsoft.com/office/officeart/2008/layout/RadialCluster"/>
    <dgm:cxn modelId="{C9163FCC-610A-49DE-8A89-E2C4AE67DB3E}" type="presParOf" srcId="{77DA469E-0133-4EF0-B65A-1F9755166D7D}" destId="{4A97A547-474D-41C7-976C-0FC2082A6BD4}" srcOrd="3" destOrd="0" presId="urn:microsoft.com/office/officeart/2008/layout/RadialCluster"/>
    <dgm:cxn modelId="{00238CFA-4A45-4264-9382-B374D53E7446}" type="presParOf" srcId="{77DA469E-0133-4EF0-B65A-1F9755166D7D}" destId="{2479733A-7CEA-4DD4-8695-7CC7CAB434A1}" srcOrd="4" destOrd="0" presId="urn:microsoft.com/office/officeart/2008/layout/RadialCluster"/>
    <dgm:cxn modelId="{ED8F088D-C2E5-4656-A15C-13FD378DDD69}" type="presParOf" srcId="{77DA469E-0133-4EF0-B65A-1F9755166D7D}" destId="{AE4B7391-8A30-42EA-8A46-0CB730C4A6A1}" srcOrd="5" destOrd="0" presId="urn:microsoft.com/office/officeart/2008/layout/RadialCluster"/>
    <dgm:cxn modelId="{BABBAF2D-40FF-4977-A8E7-AC15877D18E9}" type="presParOf" srcId="{77DA469E-0133-4EF0-B65A-1F9755166D7D}" destId="{B377E7F1-456C-47AA-9760-6197307102AF}" srcOrd="6" destOrd="0" presId="urn:microsoft.com/office/officeart/2008/layout/RadialCluster"/>
    <dgm:cxn modelId="{D8BDCD60-5199-4213-9F90-1565F65CA680}" type="presParOf" srcId="{77DA469E-0133-4EF0-B65A-1F9755166D7D}" destId="{D9FC45C1-28AA-4186-9BBA-A2300F103A97}" srcOrd="7" destOrd="0" presId="urn:microsoft.com/office/officeart/2008/layout/RadialCluster"/>
    <dgm:cxn modelId="{9CEA58DF-D1C9-4FF7-BDA4-D1B33681362A}" type="presParOf" srcId="{77DA469E-0133-4EF0-B65A-1F9755166D7D}" destId="{7334FE17-6684-4907-ADD6-5E42F2573931}"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48D37-5C3E-49E1-8359-B51E3A347268}">
      <dsp:nvSpPr>
        <dsp:cNvPr id="0" name=""/>
        <dsp:cNvSpPr/>
      </dsp:nvSpPr>
      <dsp:spPr>
        <a:xfrm>
          <a:off x="0" y="0"/>
          <a:ext cx="89154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146105-F333-4988-ACB3-438D6902027E}">
      <dsp:nvSpPr>
        <dsp:cNvPr id="0" name=""/>
        <dsp:cNvSpPr/>
      </dsp:nvSpPr>
      <dsp:spPr>
        <a:xfrm>
          <a:off x="0" y="0"/>
          <a:ext cx="8915400" cy="47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r-FR" sz="1900" kern="1200" dirty="0" smtClean="0"/>
            <a:t>1. Biens de grande consommation (alimentaires, cosmétiques, hygiène, …) </a:t>
          </a:r>
          <a:endParaRPr lang="fr-FR" sz="1900" kern="1200" dirty="0"/>
        </a:p>
      </dsp:txBody>
      <dsp:txXfrm>
        <a:off x="0" y="0"/>
        <a:ext cx="8915400" cy="472202"/>
      </dsp:txXfrm>
    </dsp:sp>
    <dsp:sp modelId="{CC4BE006-9B38-4C36-8D8D-FDAB94365E95}">
      <dsp:nvSpPr>
        <dsp:cNvPr id="0" name=""/>
        <dsp:cNvSpPr/>
      </dsp:nvSpPr>
      <dsp:spPr>
        <a:xfrm>
          <a:off x="0" y="472202"/>
          <a:ext cx="89154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C8A954-81FC-4549-8D66-FE8E08528083}">
      <dsp:nvSpPr>
        <dsp:cNvPr id="0" name=""/>
        <dsp:cNvSpPr/>
      </dsp:nvSpPr>
      <dsp:spPr>
        <a:xfrm>
          <a:off x="0" y="472202"/>
          <a:ext cx="8915400" cy="47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r-FR" sz="1900" kern="1200" dirty="0" smtClean="0"/>
            <a:t>2. Biens semi durables (automobile, électroménager, meubles, …)</a:t>
          </a:r>
          <a:endParaRPr lang="fr-FR" sz="1900" kern="1200" dirty="0"/>
        </a:p>
      </dsp:txBody>
      <dsp:txXfrm>
        <a:off x="0" y="472202"/>
        <a:ext cx="8915400" cy="472202"/>
      </dsp:txXfrm>
    </dsp:sp>
    <dsp:sp modelId="{1D003CE7-1E6D-41B8-9B38-D7FDECEB7A0F}">
      <dsp:nvSpPr>
        <dsp:cNvPr id="0" name=""/>
        <dsp:cNvSpPr/>
      </dsp:nvSpPr>
      <dsp:spPr>
        <a:xfrm>
          <a:off x="0" y="944405"/>
          <a:ext cx="89154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C9394E-9F3A-46F9-A837-64DB9D8103D6}">
      <dsp:nvSpPr>
        <dsp:cNvPr id="0" name=""/>
        <dsp:cNvSpPr/>
      </dsp:nvSpPr>
      <dsp:spPr>
        <a:xfrm>
          <a:off x="0" y="944405"/>
          <a:ext cx="8915400" cy="47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r-FR" sz="1900" kern="1200" dirty="0" smtClean="0"/>
            <a:t>3. Services au grand public (banque, tourisme, grande distribution, …)</a:t>
          </a:r>
          <a:endParaRPr lang="fr-FR" sz="1900" kern="1200" dirty="0"/>
        </a:p>
      </dsp:txBody>
      <dsp:txXfrm>
        <a:off x="0" y="944405"/>
        <a:ext cx="8915400" cy="472202"/>
      </dsp:txXfrm>
    </dsp:sp>
    <dsp:sp modelId="{8310EE18-8B30-4475-84EE-884EADC71F61}">
      <dsp:nvSpPr>
        <dsp:cNvPr id="0" name=""/>
        <dsp:cNvSpPr/>
      </dsp:nvSpPr>
      <dsp:spPr>
        <a:xfrm>
          <a:off x="0" y="1416608"/>
          <a:ext cx="89154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61CAD7-736A-4783-9A2E-9CB53D0070F4}">
      <dsp:nvSpPr>
        <dsp:cNvPr id="0" name=""/>
        <dsp:cNvSpPr/>
      </dsp:nvSpPr>
      <dsp:spPr>
        <a:xfrm>
          <a:off x="0" y="1416608"/>
          <a:ext cx="8915400" cy="47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r-FR" sz="1900" kern="1200" dirty="0" smtClean="0"/>
            <a:t>4. Services aux entreprises : banque, transport, assurances v, conseil …</a:t>
          </a:r>
          <a:endParaRPr lang="fr-FR" sz="1900" kern="1200" dirty="0"/>
        </a:p>
      </dsp:txBody>
      <dsp:txXfrm>
        <a:off x="0" y="1416608"/>
        <a:ext cx="8915400" cy="472202"/>
      </dsp:txXfrm>
    </dsp:sp>
    <dsp:sp modelId="{6004A67D-B781-4DD7-AD05-866473CE625D}">
      <dsp:nvSpPr>
        <dsp:cNvPr id="0" name=""/>
        <dsp:cNvSpPr/>
      </dsp:nvSpPr>
      <dsp:spPr>
        <a:xfrm>
          <a:off x="0" y="1888811"/>
          <a:ext cx="89154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2B8BD9-BBAC-4F0B-B831-87304B2BB049}">
      <dsp:nvSpPr>
        <dsp:cNvPr id="0" name=""/>
        <dsp:cNvSpPr/>
      </dsp:nvSpPr>
      <dsp:spPr>
        <a:xfrm>
          <a:off x="0" y="1888810"/>
          <a:ext cx="8915400" cy="47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r-FR" sz="1900" kern="1200" dirty="0" smtClean="0"/>
            <a:t>5. Biens industriels (équipement, machines, informatique, …)</a:t>
          </a:r>
          <a:endParaRPr lang="fr-FR" sz="1900" kern="1200" dirty="0"/>
        </a:p>
      </dsp:txBody>
      <dsp:txXfrm>
        <a:off x="0" y="1888810"/>
        <a:ext cx="8915400" cy="472202"/>
      </dsp:txXfrm>
    </dsp:sp>
    <dsp:sp modelId="{935CAD25-4FFE-4084-8847-741D31B2FBEE}">
      <dsp:nvSpPr>
        <dsp:cNvPr id="0" name=""/>
        <dsp:cNvSpPr/>
      </dsp:nvSpPr>
      <dsp:spPr>
        <a:xfrm>
          <a:off x="0" y="2361013"/>
          <a:ext cx="89154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C58FCA-A83E-41D5-BD05-3E9168AADF9C}">
      <dsp:nvSpPr>
        <dsp:cNvPr id="0" name=""/>
        <dsp:cNvSpPr/>
      </dsp:nvSpPr>
      <dsp:spPr>
        <a:xfrm>
          <a:off x="0" y="2361013"/>
          <a:ext cx="8915400" cy="47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r-FR" sz="1900" kern="1200" dirty="0" smtClean="0"/>
            <a:t>6. Partis politiques (marketing électoral)</a:t>
          </a:r>
          <a:endParaRPr lang="fr-FR" sz="1900" kern="1200" dirty="0"/>
        </a:p>
      </dsp:txBody>
      <dsp:txXfrm>
        <a:off x="0" y="2361013"/>
        <a:ext cx="8915400" cy="472202"/>
      </dsp:txXfrm>
    </dsp:sp>
    <dsp:sp modelId="{076AF84F-B987-49C6-8DA5-F2B9BBBCE05F}">
      <dsp:nvSpPr>
        <dsp:cNvPr id="0" name=""/>
        <dsp:cNvSpPr/>
      </dsp:nvSpPr>
      <dsp:spPr>
        <a:xfrm>
          <a:off x="0" y="2833216"/>
          <a:ext cx="89154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7E17DB-1BF1-49EF-95FB-2192393B0AB9}">
      <dsp:nvSpPr>
        <dsp:cNvPr id="0" name=""/>
        <dsp:cNvSpPr/>
      </dsp:nvSpPr>
      <dsp:spPr>
        <a:xfrm>
          <a:off x="0" y="2833216"/>
          <a:ext cx="8915400" cy="47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r-FR" sz="1900" kern="1200" dirty="0" smtClean="0"/>
            <a:t>7. Organisations à but non lucratif (philanthropiques, religieuses, …)</a:t>
          </a:r>
          <a:endParaRPr lang="fr-FR" sz="1900" kern="1200" dirty="0"/>
        </a:p>
      </dsp:txBody>
      <dsp:txXfrm>
        <a:off x="0" y="2833216"/>
        <a:ext cx="8915400" cy="472202"/>
      </dsp:txXfrm>
    </dsp:sp>
    <dsp:sp modelId="{45565A15-8207-42AD-8208-99C0A5A3D97C}">
      <dsp:nvSpPr>
        <dsp:cNvPr id="0" name=""/>
        <dsp:cNvSpPr/>
      </dsp:nvSpPr>
      <dsp:spPr>
        <a:xfrm>
          <a:off x="0" y="3305419"/>
          <a:ext cx="89154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618722-BA66-4A9A-8BB5-C829CE0F3E6E}">
      <dsp:nvSpPr>
        <dsp:cNvPr id="0" name=""/>
        <dsp:cNvSpPr/>
      </dsp:nvSpPr>
      <dsp:spPr>
        <a:xfrm>
          <a:off x="0" y="3305419"/>
          <a:ext cx="8915400" cy="47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fr-FR" sz="1900" kern="1200" dirty="0" smtClean="0"/>
            <a:t>8. Organismes publics (gouvernement, administrations, …)</a:t>
          </a:r>
          <a:endParaRPr lang="fr-FR" sz="1900" kern="1200" dirty="0"/>
        </a:p>
      </dsp:txBody>
      <dsp:txXfrm>
        <a:off x="0" y="3305419"/>
        <a:ext cx="8915400" cy="4722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E9578-DDAA-4238-830B-C8C5E9F09F85}">
      <dsp:nvSpPr>
        <dsp:cNvPr id="0" name=""/>
        <dsp:cNvSpPr/>
      </dsp:nvSpPr>
      <dsp:spPr>
        <a:xfrm>
          <a:off x="3415232" y="0"/>
          <a:ext cx="3475196" cy="3475196"/>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7A3876-3BF2-4F6B-A730-658BA700655E}">
      <dsp:nvSpPr>
        <dsp:cNvPr id="0" name=""/>
        <dsp:cNvSpPr/>
      </dsp:nvSpPr>
      <dsp:spPr>
        <a:xfrm>
          <a:off x="3912984" y="330143"/>
          <a:ext cx="1355326" cy="13553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fr-FR" sz="1300" b="1" kern="1200" dirty="0" smtClean="0"/>
            <a:t>Informations quantitatives Informations qualitatives </a:t>
          </a:r>
          <a:endParaRPr lang="fr-FR" sz="1300" kern="1200" dirty="0"/>
        </a:p>
      </dsp:txBody>
      <dsp:txXfrm>
        <a:off x="3979146" y="396305"/>
        <a:ext cx="1223002" cy="1223002"/>
      </dsp:txXfrm>
    </dsp:sp>
    <dsp:sp modelId="{D6929682-C2B4-4EC9-AC7B-2BF57240EBD1}">
      <dsp:nvSpPr>
        <dsp:cNvPr id="0" name=""/>
        <dsp:cNvSpPr/>
      </dsp:nvSpPr>
      <dsp:spPr>
        <a:xfrm>
          <a:off x="5372566" y="330143"/>
          <a:ext cx="1355326" cy="13553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fr-FR" sz="1300" b="1" kern="1200" dirty="0" smtClean="0"/>
            <a:t>Informations internes Informations externes </a:t>
          </a:r>
          <a:endParaRPr lang="fr-FR" sz="1300" kern="1200" dirty="0"/>
        </a:p>
      </dsp:txBody>
      <dsp:txXfrm>
        <a:off x="5438728" y="396305"/>
        <a:ext cx="1223002" cy="1223002"/>
      </dsp:txXfrm>
    </dsp:sp>
    <dsp:sp modelId="{5652DB54-2AC1-4893-94B4-E64437ED1459}">
      <dsp:nvSpPr>
        <dsp:cNvPr id="0" name=""/>
        <dsp:cNvSpPr/>
      </dsp:nvSpPr>
      <dsp:spPr>
        <a:xfrm>
          <a:off x="3912984" y="1789725"/>
          <a:ext cx="1355326" cy="13553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fr-FR" sz="1300" b="1" kern="1200" dirty="0" smtClean="0"/>
            <a:t>Informations primaires Informations secondaires</a:t>
          </a:r>
          <a:endParaRPr lang="fr-FR" sz="1300" kern="1200" dirty="0"/>
        </a:p>
      </dsp:txBody>
      <dsp:txXfrm>
        <a:off x="3979146" y="1855887"/>
        <a:ext cx="1223002" cy="1223002"/>
      </dsp:txXfrm>
    </dsp:sp>
    <dsp:sp modelId="{44CF58C0-4C64-4A9A-ABA4-1BCD74E08481}">
      <dsp:nvSpPr>
        <dsp:cNvPr id="0" name=""/>
        <dsp:cNvSpPr/>
      </dsp:nvSpPr>
      <dsp:spPr>
        <a:xfrm>
          <a:off x="5372566" y="1789725"/>
          <a:ext cx="1355326" cy="135532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fr-FR" sz="1300" b="1" kern="1200" dirty="0" smtClean="0"/>
            <a:t>Informations permanentes Informations ponctuelles </a:t>
          </a:r>
          <a:endParaRPr lang="fr-FR" sz="1300" kern="1200" dirty="0"/>
        </a:p>
      </dsp:txBody>
      <dsp:txXfrm>
        <a:off x="5438728" y="1855887"/>
        <a:ext cx="1223002" cy="1223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347682-6ACC-4E3D-8A18-00F823101112}">
      <dsp:nvSpPr>
        <dsp:cNvPr id="0" name=""/>
        <dsp:cNvSpPr/>
      </dsp:nvSpPr>
      <dsp:spPr>
        <a:xfrm>
          <a:off x="3299" y="1178212"/>
          <a:ext cx="5795972" cy="1811241"/>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14" tIns="68580" rIns="68580" bIns="68580" numCol="1" spcCol="1270" anchor="ctr" anchorCtr="0">
          <a:noAutofit/>
        </a:bodyPr>
        <a:lstStyle/>
        <a:p>
          <a:pPr lvl="0" algn="l" defTabSz="800100" rtl="0">
            <a:lnSpc>
              <a:spcPct val="90000"/>
            </a:lnSpc>
            <a:spcBef>
              <a:spcPct val="0"/>
            </a:spcBef>
            <a:spcAft>
              <a:spcPct val="35000"/>
            </a:spcAft>
          </a:pPr>
          <a:r>
            <a:rPr lang="fr-FR" sz="1800" b="1" kern="1200" dirty="0" smtClean="0"/>
            <a:t>Variables  environnementales </a:t>
          </a:r>
          <a:r>
            <a:rPr lang="fr-FR" sz="1800" kern="1200" dirty="0" smtClean="0"/>
            <a:t>: le niveau de la demande, conjoncture économique, taux, d’intérêt, évolution technologique, concurrence, évolution démographique, contexte politico- administratif, sensibilité à la RSE</a:t>
          </a:r>
          <a:endParaRPr lang="fr-FR" sz="1800" kern="1200" dirty="0"/>
        </a:p>
      </dsp:txBody>
      <dsp:txXfrm>
        <a:off x="3299" y="1178212"/>
        <a:ext cx="5795972" cy="1811241"/>
      </dsp:txXfrm>
    </dsp:sp>
    <dsp:sp modelId="{B249C84D-A299-48AF-AE58-2A9DD6A8ADA4}">
      <dsp:nvSpPr>
        <dsp:cNvPr id="0" name=""/>
        <dsp:cNvSpPr/>
      </dsp:nvSpPr>
      <dsp:spPr>
        <a:xfrm>
          <a:off x="371956" y="916589"/>
          <a:ext cx="47557" cy="190180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82F09C-FC27-41B0-9216-AD4643830AFE}">
      <dsp:nvSpPr>
        <dsp:cNvPr id="0" name=""/>
        <dsp:cNvSpPr/>
      </dsp:nvSpPr>
      <dsp:spPr>
        <a:xfrm>
          <a:off x="6112810" y="1178212"/>
          <a:ext cx="5795972" cy="1811241"/>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14" tIns="68580" rIns="68580" bIns="68580" numCol="1" spcCol="1270" anchor="ctr" anchorCtr="0">
          <a:noAutofit/>
        </a:bodyPr>
        <a:lstStyle/>
        <a:p>
          <a:pPr lvl="0" algn="l" defTabSz="800100" rtl="0">
            <a:lnSpc>
              <a:spcPct val="90000"/>
            </a:lnSpc>
            <a:spcBef>
              <a:spcPct val="0"/>
            </a:spcBef>
            <a:spcAft>
              <a:spcPct val="35000"/>
            </a:spcAft>
          </a:pPr>
          <a:r>
            <a:rPr lang="fr-FR" sz="1800" b="1" kern="1200" dirty="0" smtClean="0"/>
            <a:t>Variables organisationnelles </a:t>
          </a:r>
          <a:r>
            <a:rPr lang="fr-FR" sz="1800" kern="1200" dirty="0" smtClean="0"/>
            <a:t>: les objectifs, politiques  et les structures, procédures et systèmes définis par les entreprises influencent grandement le processus d’achat</a:t>
          </a:r>
          <a:endParaRPr lang="fr-FR" sz="1800" kern="1200" dirty="0"/>
        </a:p>
      </dsp:txBody>
      <dsp:txXfrm>
        <a:off x="6112810" y="1178212"/>
        <a:ext cx="5795972" cy="1811241"/>
      </dsp:txXfrm>
    </dsp:sp>
    <dsp:sp modelId="{22A4C2F8-9CB5-45CD-89BC-F65BE7C1D195}">
      <dsp:nvSpPr>
        <dsp:cNvPr id="0" name=""/>
        <dsp:cNvSpPr/>
      </dsp:nvSpPr>
      <dsp:spPr>
        <a:xfrm flipH="1">
          <a:off x="6475444" y="916589"/>
          <a:ext cx="59602" cy="190180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F409BF-490F-4137-9AAA-A4DEA8ED6D77}">
      <dsp:nvSpPr>
        <dsp:cNvPr id="0" name=""/>
        <dsp:cNvSpPr/>
      </dsp:nvSpPr>
      <dsp:spPr>
        <a:xfrm>
          <a:off x="3299" y="3458364"/>
          <a:ext cx="5795972" cy="1811241"/>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14" tIns="68580" rIns="68580" bIns="68580" numCol="1" spcCol="1270" anchor="ctr" anchorCtr="0">
          <a:noAutofit/>
        </a:bodyPr>
        <a:lstStyle/>
        <a:p>
          <a:pPr lvl="0" algn="l" defTabSz="800100" rtl="0">
            <a:lnSpc>
              <a:spcPct val="90000"/>
            </a:lnSpc>
            <a:spcBef>
              <a:spcPct val="0"/>
            </a:spcBef>
            <a:spcAft>
              <a:spcPct val="35000"/>
            </a:spcAft>
          </a:pPr>
          <a:r>
            <a:rPr lang="fr-FR" sz="1800" b="1" kern="1200" dirty="0" smtClean="0"/>
            <a:t>Variables interpersonnelles : </a:t>
          </a:r>
          <a:r>
            <a:rPr lang="fr-FR" sz="1800" kern="1200" dirty="0" smtClean="0"/>
            <a:t>les relations entre les individus en termes d’intérêt, d’autorité, de statut, empathie, …</a:t>
          </a:r>
          <a:endParaRPr lang="fr-FR" sz="1800" kern="1200" dirty="0"/>
        </a:p>
      </dsp:txBody>
      <dsp:txXfrm>
        <a:off x="3299" y="3458364"/>
        <a:ext cx="5795972" cy="1811241"/>
      </dsp:txXfrm>
    </dsp:sp>
    <dsp:sp modelId="{6F6215A7-50FD-4297-8C83-1B0AF543ECC6}">
      <dsp:nvSpPr>
        <dsp:cNvPr id="0" name=""/>
        <dsp:cNvSpPr/>
      </dsp:nvSpPr>
      <dsp:spPr>
        <a:xfrm>
          <a:off x="372399" y="3196740"/>
          <a:ext cx="46670" cy="190180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74E0D0-903A-4AD9-A4BB-94883E56FEAE}">
      <dsp:nvSpPr>
        <dsp:cNvPr id="0" name=""/>
        <dsp:cNvSpPr/>
      </dsp:nvSpPr>
      <dsp:spPr>
        <a:xfrm>
          <a:off x="6112810" y="3458364"/>
          <a:ext cx="5795972" cy="1811241"/>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14" tIns="68580" rIns="68580" bIns="68580" numCol="1" spcCol="1270" anchor="ctr" anchorCtr="0">
          <a:noAutofit/>
        </a:bodyPr>
        <a:lstStyle/>
        <a:p>
          <a:pPr lvl="0" algn="l" defTabSz="800100" rtl="0">
            <a:lnSpc>
              <a:spcPct val="90000"/>
            </a:lnSpc>
            <a:spcBef>
              <a:spcPct val="0"/>
            </a:spcBef>
            <a:spcAft>
              <a:spcPct val="35000"/>
            </a:spcAft>
          </a:pPr>
          <a:r>
            <a:rPr lang="fr-FR" sz="1800" b="1" kern="1200" dirty="0" smtClean="0"/>
            <a:t>Variables individuelles : </a:t>
          </a:r>
          <a:r>
            <a:rPr lang="fr-FR" sz="1800" kern="1200" dirty="0" smtClean="0"/>
            <a:t>Age, personnalité, responsabilités, éducation, attitude à l’égard du risque , culture de chaque participant  à la prise de décision</a:t>
          </a:r>
          <a:endParaRPr lang="fr-FR" sz="1800" kern="1200" dirty="0"/>
        </a:p>
      </dsp:txBody>
      <dsp:txXfrm>
        <a:off x="6112810" y="3458364"/>
        <a:ext cx="5795972" cy="1811241"/>
      </dsp:txXfrm>
    </dsp:sp>
    <dsp:sp modelId="{1409BAD4-5578-4280-8FFE-1363E81D2E4E}">
      <dsp:nvSpPr>
        <dsp:cNvPr id="0" name=""/>
        <dsp:cNvSpPr/>
      </dsp:nvSpPr>
      <dsp:spPr>
        <a:xfrm flipH="1">
          <a:off x="6482386" y="3196740"/>
          <a:ext cx="45719" cy="1901803"/>
        </a:xfrm>
        <a:prstGeom prst="rect">
          <a:avLst/>
        </a:prstGeom>
        <a:solidFill>
          <a:schemeClr val="accent1">
            <a:tint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530FF-363C-4613-8345-78904DCB57BB}">
      <dsp:nvSpPr>
        <dsp:cNvPr id="0" name=""/>
        <dsp:cNvSpPr/>
      </dsp:nvSpPr>
      <dsp:spPr>
        <a:xfrm>
          <a:off x="0" y="4264977"/>
          <a:ext cx="9470539" cy="559776"/>
        </a:xfrm>
        <a:prstGeom prst="rect">
          <a:avLst/>
        </a:prstGeom>
        <a:solidFill>
          <a:schemeClr val="accent2">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fr-FR" sz="2000" b="1" kern="1200" dirty="0" smtClean="0">
              <a:solidFill>
                <a:schemeClr val="tx1">
                  <a:lumMod val="95000"/>
                  <a:lumOff val="5000"/>
                </a:schemeClr>
              </a:solidFill>
            </a:rPr>
            <a:t>Le contrôle des performances</a:t>
          </a:r>
          <a:endParaRPr lang="fr-FR" sz="2000" b="1" kern="1200" dirty="0">
            <a:solidFill>
              <a:schemeClr val="tx1">
                <a:lumMod val="95000"/>
                <a:lumOff val="5000"/>
              </a:schemeClr>
            </a:solidFill>
          </a:endParaRPr>
        </a:p>
      </dsp:txBody>
      <dsp:txXfrm>
        <a:off x="0" y="4264977"/>
        <a:ext cx="9470539" cy="559776"/>
      </dsp:txXfrm>
    </dsp:sp>
    <dsp:sp modelId="{D0861C52-E9D1-4DA0-B1FF-39119823D793}">
      <dsp:nvSpPr>
        <dsp:cNvPr id="0" name=""/>
        <dsp:cNvSpPr/>
      </dsp:nvSpPr>
      <dsp:spPr>
        <a:xfrm rot="10800000">
          <a:off x="0" y="3412438"/>
          <a:ext cx="9470539" cy="860935"/>
        </a:xfrm>
        <a:prstGeom prst="upArrowCallout">
          <a:avLst/>
        </a:prstGeom>
        <a:solidFill>
          <a:schemeClr val="accent2">
            <a:alpha val="90000"/>
            <a:hueOff val="0"/>
            <a:satOff val="0"/>
            <a:lumOff val="0"/>
            <a:alphaOff val="-8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fr-FR" sz="2000" b="1" kern="1200" dirty="0" smtClean="0">
              <a:solidFill>
                <a:schemeClr val="tx1">
                  <a:lumMod val="95000"/>
                  <a:lumOff val="5000"/>
                </a:schemeClr>
              </a:solidFill>
            </a:rPr>
            <a:t>Le choix d’un ou plusieurs fournisseurs</a:t>
          </a:r>
          <a:endParaRPr lang="fr-FR" sz="2000" b="1" kern="1200" dirty="0">
            <a:solidFill>
              <a:schemeClr val="tx1">
                <a:lumMod val="95000"/>
                <a:lumOff val="5000"/>
              </a:schemeClr>
            </a:solidFill>
          </a:endParaRPr>
        </a:p>
      </dsp:txBody>
      <dsp:txXfrm rot="10800000">
        <a:off x="0" y="3412438"/>
        <a:ext cx="9470539" cy="559410"/>
      </dsp:txXfrm>
    </dsp:sp>
    <dsp:sp modelId="{A538A1E6-1FEF-42AD-AB22-6C3F982E8D8E}">
      <dsp:nvSpPr>
        <dsp:cNvPr id="0" name=""/>
        <dsp:cNvSpPr/>
      </dsp:nvSpPr>
      <dsp:spPr>
        <a:xfrm rot="10800000">
          <a:off x="0" y="2559899"/>
          <a:ext cx="9470539" cy="860935"/>
        </a:xfrm>
        <a:prstGeom prst="upArrowCallout">
          <a:avLst/>
        </a:prstGeom>
        <a:solidFill>
          <a:schemeClr val="accent2">
            <a:alpha val="90000"/>
            <a:hueOff val="0"/>
            <a:satOff val="0"/>
            <a:lumOff val="0"/>
            <a:alphaOff val="-16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fr-FR" sz="2000" b="1" kern="1200" dirty="0" smtClean="0">
              <a:solidFill>
                <a:schemeClr val="tx1">
                  <a:lumMod val="95000"/>
                  <a:lumOff val="5000"/>
                </a:schemeClr>
              </a:solidFill>
            </a:rPr>
            <a:t>L’analyse et l’évaluation des propositions</a:t>
          </a:r>
          <a:endParaRPr lang="fr-FR" sz="2000" b="1" kern="1200" dirty="0">
            <a:solidFill>
              <a:schemeClr val="tx1">
                <a:lumMod val="95000"/>
                <a:lumOff val="5000"/>
              </a:schemeClr>
            </a:solidFill>
          </a:endParaRPr>
        </a:p>
      </dsp:txBody>
      <dsp:txXfrm rot="10800000">
        <a:off x="0" y="2559899"/>
        <a:ext cx="9470539" cy="559410"/>
      </dsp:txXfrm>
    </dsp:sp>
    <dsp:sp modelId="{3E4EE474-93F5-49AD-B970-6C2C2E1075E5}">
      <dsp:nvSpPr>
        <dsp:cNvPr id="0" name=""/>
        <dsp:cNvSpPr/>
      </dsp:nvSpPr>
      <dsp:spPr>
        <a:xfrm rot="10800000">
          <a:off x="0" y="1707361"/>
          <a:ext cx="9470539" cy="860935"/>
        </a:xfrm>
        <a:prstGeom prst="upArrowCallout">
          <a:avLst/>
        </a:prstGeom>
        <a:solidFill>
          <a:schemeClr val="accent2">
            <a:alpha val="90000"/>
            <a:hueOff val="0"/>
            <a:satOff val="0"/>
            <a:lumOff val="0"/>
            <a:alphaOff val="-24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fr-FR" sz="2000" b="1" kern="1200" dirty="0" smtClean="0">
              <a:solidFill>
                <a:schemeClr val="tx1">
                  <a:lumMod val="95000"/>
                  <a:lumOff val="5000"/>
                </a:schemeClr>
              </a:solidFill>
            </a:rPr>
            <a:t>La recherche de fournisseurs</a:t>
          </a:r>
          <a:endParaRPr lang="fr-FR" sz="2000" b="1" kern="1200" dirty="0">
            <a:solidFill>
              <a:schemeClr val="tx1">
                <a:lumMod val="95000"/>
                <a:lumOff val="5000"/>
              </a:schemeClr>
            </a:solidFill>
          </a:endParaRPr>
        </a:p>
      </dsp:txBody>
      <dsp:txXfrm rot="10800000">
        <a:off x="0" y="1707361"/>
        <a:ext cx="9470539" cy="559410"/>
      </dsp:txXfrm>
    </dsp:sp>
    <dsp:sp modelId="{B9087B3D-B51B-472F-B02D-2A90BC76D940}">
      <dsp:nvSpPr>
        <dsp:cNvPr id="0" name=""/>
        <dsp:cNvSpPr/>
      </dsp:nvSpPr>
      <dsp:spPr>
        <a:xfrm rot="10800000">
          <a:off x="0" y="854822"/>
          <a:ext cx="9470539" cy="860935"/>
        </a:xfrm>
        <a:prstGeom prst="upArrowCallout">
          <a:avLst/>
        </a:prstGeom>
        <a:solidFill>
          <a:schemeClr val="accent2">
            <a:alpha val="90000"/>
            <a:hueOff val="0"/>
            <a:satOff val="0"/>
            <a:lumOff val="0"/>
            <a:alphaOff val="-32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fr-FR" sz="2000" b="1" kern="1200" dirty="0" smtClean="0">
              <a:solidFill>
                <a:schemeClr val="tx1">
                  <a:lumMod val="95000"/>
                  <a:lumOff val="5000"/>
                </a:schemeClr>
              </a:solidFill>
            </a:rPr>
            <a:t>La détermination des spécifications techniques et des  quantités de produit</a:t>
          </a:r>
          <a:endParaRPr lang="fr-FR" sz="2000" b="1" kern="1200" dirty="0">
            <a:solidFill>
              <a:schemeClr val="tx1">
                <a:lumMod val="95000"/>
                <a:lumOff val="5000"/>
              </a:schemeClr>
            </a:solidFill>
          </a:endParaRPr>
        </a:p>
      </dsp:txBody>
      <dsp:txXfrm rot="10800000">
        <a:off x="0" y="854822"/>
        <a:ext cx="9470539" cy="559410"/>
      </dsp:txXfrm>
    </dsp:sp>
    <dsp:sp modelId="{122A45AE-FD1E-4848-9691-915A9263536C}">
      <dsp:nvSpPr>
        <dsp:cNvPr id="0" name=""/>
        <dsp:cNvSpPr/>
      </dsp:nvSpPr>
      <dsp:spPr>
        <a:xfrm rot="10800000">
          <a:off x="0" y="2283"/>
          <a:ext cx="9470539" cy="860935"/>
        </a:xfrm>
        <a:prstGeom prst="upArrowCallout">
          <a:avLst/>
        </a:prstGeom>
        <a:solidFill>
          <a:schemeClr val="accent2">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fr-FR" sz="2000" b="1" kern="1200" dirty="0" smtClean="0">
              <a:solidFill>
                <a:schemeClr val="tx1">
                  <a:lumMod val="95000"/>
                  <a:lumOff val="5000"/>
                </a:schemeClr>
              </a:solidFill>
            </a:rPr>
            <a:t>Reconnaissance d’un besoin à satisfaire </a:t>
          </a:r>
          <a:endParaRPr lang="fr-FR" sz="2000" b="1" kern="1200" dirty="0">
            <a:solidFill>
              <a:schemeClr val="tx1">
                <a:lumMod val="95000"/>
                <a:lumOff val="5000"/>
              </a:schemeClr>
            </a:solidFill>
          </a:endParaRPr>
        </a:p>
      </dsp:txBody>
      <dsp:txXfrm rot="10800000">
        <a:off x="0" y="2283"/>
        <a:ext cx="9470539" cy="5594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E6FBC3-0D47-47E8-9708-AD55C2EF7019}">
      <dsp:nvSpPr>
        <dsp:cNvPr id="0" name=""/>
        <dsp:cNvSpPr/>
      </dsp:nvSpPr>
      <dsp:spPr>
        <a:xfrm>
          <a:off x="755468" y="0"/>
          <a:ext cx="8561976"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CDDFAB-D988-403A-AD69-94F6777C8AD1}">
      <dsp:nvSpPr>
        <dsp:cNvPr id="0" name=""/>
        <dsp:cNvSpPr/>
      </dsp:nvSpPr>
      <dsp:spPr>
        <a:xfrm>
          <a:off x="5041" y="1625600"/>
          <a:ext cx="2424778" cy="216746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FR" sz="2100" b="1" kern="1200" dirty="0" smtClean="0"/>
            <a:t>Marketing indifférencié (de masse)</a:t>
          </a:r>
          <a:endParaRPr lang="fr-FR" sz="2100" b="1" kern="1200" dirty="0"/>
        </a:p>
      </dsp:txBody>
      <dsp:txXfrm>
        <a:off x="110848" y="1731407"/>
        <a:ext cx="2213164" cy="1955852"/>
      </dsp:txXfrm>
    </dsp:sp>
    <dsp:sp modelId="{A67989DF-0410-4D79-BA4C-AC81097F6A00}">
      <dsp:nvSpPr>
        <dsp:cNvPr id="0" name=""/>
        <dsp:cNvSpPr/>
      </dsp:nvSpPr>
      <dsp:spPr>
        <a:xfrm>
          <a:off x="2551058" y="1625600"/>
          <a:ext cx="2424778" cy="216746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FR" sz="2100" b="1" kern="1200" dirty="0" smtClean="0"/>
            <a:t>Marketing différencié  (segmenté)</a:t>
          </a:r>
          <a:endParaRPr lang="fr-FR" sz="2100" b="1" kern="1200" dirty="0"/>
        </a:p>
      </dsp:txBody>
      <dsp:txXfrm>
        <a:off x="2656865" y="1731407"/>
        <a:ext cx="2213164" cy="1955852"/>
      </dsp:txXfrm>
    </dsp:sp>
    <dsp:sp modelId="{49DFB8F8-3890-4E11-8E61-88EA3E1ABF8E}">
      <dsp:nvSpPr>
        <dsp:cNvPr id="0" name=""/>
        <dsp:cNvSpPr/>
      </dsp:nvSpPr>
      <dsp:spPr>
        <a:xfrm>
          <a:off x="5097076" y="1625600"/>
          <a:ext cx="2424778" cy="216746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FR" sz="2100" b="1" kern="1200" dirty="0" smtClean="0"/>
            <a:t>Marketing concentré (de niche)</a:t>
          </a:r>
          <a:endParaRPr lang="fr-FR" sz="2100" b="1" kern="1200" dirty="0"/>
        </a:p>
      </dsp:txBody>
      <dsp:txXfrm>
        <a:off x="5202883" y="1731407"/>
        <a:ext cx="2213164" cy="1955852"/>
      </dsp:txXfrm>
    </dsp:sp>
    <dsp:sp modelId="{1FF12BD5-2A25-4103-B8EB-7DF603C5735A}">
      <dsp:nvSpPr>
        <dsp:cNvPr id="0" name=""/>
        <dsp:cNvSpPr/>
      </dsp:nvSpPr>
      <dsp:spPr>
        <a:xfrm>
          <a:off x="7643094" y="1625600"/>
          <a:ext cx="2424778" cy="216746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fr-FR" sz="2100" b="1" kern="1200" dirty="0" smtClean="0"/>
            <a:t>Micromarketing (localisé ou individualisé) </a:t>
          </a:r>
          <a:endParaRPr lang="fr-FR" sz="2100" b="1" kern="1200" dirty="0"/>
        </a:p>
      </dsp:txBody>
      <dsp:txXfrm>
        <a:off x="7748901" y="1731407"/>
        <a:ext cx="2213164" cy="19558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E7580-3559-4EB5-BBAE-9E0328ADFB76}">
      <dsp:nvSpPr>
        <dsp:cNvPr id="0" name=""/>
        <dsp:cNvSpPr/>
      </dsp:nvSpPr>
      <dsp:spPr>
        <a:xfrm>
          <a:off x="4879069" y="2262178"/>
          <a:ext cx="1943955" cy="1943955"/>
        </a:xfrm>
        <a:prstGeom prst="roundRect">
          <a:avLst/>
        </a:prstGeom>
        <a:solidFill>
          <a:schemeClr val="accent1">
            <a:lumMod val="40000"/>
            <a:lumOff val="6000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0">
            <a:lnSpc>
              <a:spcPct val="90000"/>
            </a:lnSpc>
            <a:spcBef>
              <a:spcPct val="0"/>
            </a:spcBef>
            <a:spcAft>
              <a:spcPct val="35000"/>
            </a:spcAft>
          </a:pPr>
          <a:r>
            <a:rPr lang="fr-FR" sz="1600" b="1" kern="1200" dirty="0" smtClean="0"/>
            <a:t>Consommateurs cibles et positionnement choisi</a:t>
          </a:r>
          <a:endParaRPr lang="fr-FR" sz="1600" kern="1200" dirty="0"/>
        </a:p>
      </dsp:txBody>
      <dsp:txXfrm>
        <a:off x="4973965" y="2357074"/>
        <a:ext cx="1754163" cy="1754163"/>
      </dsp:txXfrm>
    </dsp:sp>
    <dsp:sp modelId="{BE8B6ACD-AC9F-4815-B91B-6105B451A313}">
      <dsp:nvSpPr>
        <dsp:cNvPr id="0" name=""/>
        <dsp:cNvSpPr/>
      </dsp:nvSpPr>
      <dsp:spPr>
        <a:xfrm rot="16215390">
          <a:off x="5625884" y="2031635"/>
          <a:ext cx="461090" cy="0"/>
        </a:xfrm>
        <a:custGeom>
          <a:avLst/>
          <a:gdLst/>
          <a:ahLst/>
          <a:cxnLst/>
          <a:rect l="0" t="0" r="0" b="0"/>
          <a:pathLst>
            <a:path>
              <a:moveTo>
                <a:pt x="0" y="0"/>
              </a:moveTo>
              <a:lnTo>
                <a:pt x="461090" y="0"/>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E0FD0A-1726-46D7-A943-FE41B19E5B3C}">
      <dsp:nvSpPr>
        <dsp:cNvPr id="0" name=""/>
        <dsp:cNvSpPr/>
      </dsp:nvSpPr>
      <dsp:spPr>
        <a:xfrm>
          <a:off x="3407980" y="498641"/>
          <a:ext cx="4904793" cy="1302450"/>
        </a:xfrm>
        <a:prstGeom prst="roundRect">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fr-FR" sz="1800" b="1" kern="1200" dirty="0" smtClean="0"/>
            <a:t>Produit : </a:t>
          </a:r>
          <a:r>
            <a:rPr lang="fr-FR" sz="1800" kern="1200" dirty="0" smtClean="0"/>
            <a:t>gamme , qualité, design, nom de marque, services, packaging, </a:t>
          </a:r>
          <a:endParaRPr lang="fr-FR" sz="1800" kern="1200" dirty="0"/>
        </a:p>
      </dsp:txBody>
      <dsp:txXfrm>
        <a:off x="3471560" y="562221"/>
        <a:ext cx="4777633" cy="1175290"/>
      </dsp:txXfrm>
    </dsp:sp>
    <dsp:sp modelId="{4A97A547-474D-41C7-976C-0FC2082A6BD4}">
      <dsp:nvSpPr>
        <dsp:cNvPr id="0" name=""/>
        <dsp:cNvSpPr/>
      </dsp:nvSpPr>
      <dsp:spPr>
        <a:xfrm rot="45171">
          <a:off x="6823013" y="3248737"/>
          <a:ext cx="275297" cy="0"/>
        </a:xfrm>
        <a:custGeom>
          <a:avLst/>
          <a:gdLst/>
          <a:ahLst/>
          <a:cxnLst/>
          <a:rect l="0" t="0" r="0" b="0"/>
          <a:pathLst>
            <a:path>
              <a:moveTo>
                <a:pt x="0" y="0"/>
              </a:moveTo>
              <a:lnTo>
                <a:pt x="275297" y="0"/>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79733A-7CEA-4DD4-8695-7CC7CAB434A1}">
      <dsp:nvSpPr>
        <dsp:cNvPr id="0" name=""/>
        <dsp:cNvSpPr/>
      </dsp:nvSpPr>
      <dsp:spPr>
        <a:xfrm>
          <a:off x="7098298" y="2629599"/>
          <a:ext cx="4608512" cy="1302450"/>
        </a:xfrm>
        <a:prstGeom prst="roundRect">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fr-FR" sz="1800" b="1" kern="1200" dirty="0" smtClean="0"/>
            <a:t>Prix: </a:t>
          </a:r>
          <a:r>
            <a:rPr lang="fr-FR" sz="1800" kern="1200" dirty="0" smtClean="0"/>
            <a:t>prix fixé, remises, conditions de vente, modalités de payement, conditions de crédit</a:t>
          </a:r>
          <a:endParaRPr lang="fr-FR" sz="1800" kern="1200" dirty="0"/>
        </a:p>
      </dsp:txBody>
      <dsp:txXfrm>
        <a:off x="7161878" y="2693179"/>
        <a:ext cx="4481352" cy="1175290"/>
      </dsp:txXfrm>
    </dsp:sp>
    <dsp:sp modelId="{AE4B7391-8A30-42EA-8A46-0CB730C4A6A1}">
      <dsp:nvSpPr>
        <dsp:cNvPr id="0" name=""/>
        <dsp:cNvSpPr/>
      </dsp:nvSpPr>
      <dsp:spPr>
        <a:xfrm rot="5415444">
          <a:off x="5625587" y="4426236"/>
          <a:ext cx="440207" cy="0"/>
        </a:xfrm>
        <a:custGeom>
          <a:avLst/>
          <a:gdLst/>
          <a:ahLst/>
          <a:cxnLst/>
          <a:rect l="0" t="0" r="0" b="0"/>
          <a:pathLst>
            <a:path>
              <a:moveTo>
                <a:pt x="0" y="0"/>
              </a:moveTo>
              <a:lnTo>
                <a:pt x="440207" y="0"/>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77E7F1-456C-47AA-9760-6197307102AF}">
      <dsp:nvSpPr>
        <dsp:cNvPr id="0" name=""/>
        <dsp:cNvSpPr/>
      </dsp:nvSpPr>
      <dsp:spPr>
        <a:xfrm>
          <a:off x="2576761" y="4646337"/>
          <a:ext cx="6529926" cy="1325529"/>
        </a:xfrm>
        <a:prstGeom prst="roundRect">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fr-FR" sz="1800" b="1" kern="1200" dirty="0" smtClean="0"/>
            <a:t>Distribution :</a:t>
          </a:r>
          <a:r>
            <a:rPr lang="fr-FR" sz="1800" kern="1200" dirty="0" smtClean="0"/>
            <a:t> circuits de distribution, réseau de distribution, assortiment, emplacements, disponibilité, logistique,</a:t>
          </a:r>
          <a:endParaRPr lang="fr-FR" sz="1800" kern="1200" dirty="0"/>
        </a:p>
      </dsp:txBody>
      <dsp:txXfrm>
        <a:off x="2641468" y="4711044"/>
        <a:ext cx="6400512" cy="1196115"/>
      </dsp:txXfrm>
    </dsp:sp>
    <dsp:sp modelId="{D9FC45C1-28AA-4186-9BBA-A2300F103A97}">
      <dsp:nvSpPr>
        <dsp:cNvPr id="0" name=""/>
        <dsp:cNvSpPr/>
      </dsp:nvSpPr>
      <dsp:spPr>
        <a:xfrm rot="10819899">
          <a:off x="4638712" y="3227834"/>
          <a:ext cx="240358" cy="0"/>
        </a:xfrm>
        <a:custGeom>
          <a:avLst/>
          <a:gdLst/>
          <a:ahLst/>
          <a:cxnLst/>
          <a:rect l="0" t="0" r="0" b="0"/>
          <a:pathLst>
            <a:path>
              <a:moveTo>
                <a:pt x="0" y="0"/>
              </a:moveTo>
              <a:lnTo>
                <a:pt x="240358" y="0"/>
              </a:lnTo>
            </a:path>
          </a:pathLst>
        </a:custGeom>
        <a:noFill/>
        <a:ln w="15875" cap="rnd"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34FE17-6684-4907-ADD6-5E42F2573931}">
      <dsp:nvSpPr>
        <dsp:cNvPr id="0" name=""/>
        <dsp:cNvSpPr/>
      </dsp:nvSpPr>
      <dsp:spPr>
        <a:xfrm>
          <a:off x="618127" y="2564277"/>
          <a:ext cx="4020586" cy="1302450"/>
        </a:xfrm>
        <a:prstGeom prst="roundRect">
          <a:avLst/>
        </a:prstGeom>
        <a:solidFill>
          <a:schemeClr val="lt1">
            <a:hueOff val="0"/>
            <a:satOff val="0"/>
            <a:lumOff val="0"/>
            <a:alphaOff val="0"/>
          </a:schemeClr>
        </a:solidFill>
        <a:ln w="1587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rtl="0">
            <a:lnSpc>
              <a:spcPct val="90000"/>
            </a:lnSpc>
            <a:spcBef>
              <a:spcPct val="0"/>
            </a:spcBef>
            <a:spcAft>
              <a:spcPct val="35000"/>
            </a:spcAft>
          </a:pPr>
          <a:r>
            <a:rPr lang="fr-FR" sz="1600" b="1" kern="1200" dirty="0" smtClean="0"/>
            <a:t>Communication :  </a:t>
          </a:r>
          <a:r>
            <a:rPr lang="fr-FR" sz="1600" kern="1200" dirty="0" smtClean="0"/>
            <a:t>publicité, marketing direct, promotion des ventes, relations publiques, force de vente, </a:t>
          </a:r>
          <a:endParaRPr lang="fr-FR" sz="1600" kern="1200" dirty="0"/>
        </a:p>
      </dsp:txBody>
      <dsp:txXfrm>
        <a:off x="681707" y="2627857"/>
        <a:ext cx="3893426" cy="117529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0CA5911-3EE3-424B-B2E8-4338DEA24C81}" type="datetimeFigureOut">
              <a:rPr lang="fr-FR" smtClean="0"/>
              <a:t>27/01/2024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3896540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0CA5911-3EE3-424B-B2E8-4338DEA24C81}" type="datetimeFigureOut">
              <a:rPr lang="fr-FR" smtClean="0"/>
              <a:t>27/01/2024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292848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0CA5911-3EE3-424B-B2E8-4338DEA24C81}" type="datetimeFigureOut">
              <a:rPr lang="fr-FR" smtClean="0"/>
              <a:t>27/01/2024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017BEC-9D5C-47D4-B86E-252C5A9F8E60}"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77835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50CA5911-3EE3-424B-B2E8-4338DEA24C81}" type="datetimeFigureOut">
              <a:rPr lang="fr-FR" smtClean="0"/>
              <a:t>27/01/2024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3143549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50CA5911-3EE3-424B-B2E8-4338DEA24C81}" type="datetimeFigureOut">
              <a:rPr lang="fr-FR" smtClean="0"/>
              <a:t>27/01/2024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017BEC-9D5C-47D4-B86E-252C5A9F8E60}"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5780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50CA5911-3EE3-424B-B2E8-4338DEA24C81}" type="datetimeFigureOut">
              <a:rPr lang="fr-FR" smtClean="0"/>
              <a:t>27/01/2024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4249868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0CA5911-3EE3-424B-B2E8-4338DEA24C81}" type="datetimeFigureOut">
              <a:rPr lang="fr-FR" smtClean="0"/>
              <a:t>27/01/2024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1378341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0CA5911-3EE3-424B-B2E8-4338DEA24C81}" type="datetimeFigureOut">
              <a:rPr lang="fr-FR" smtClean="0"/>
              <a:t>27/01/2024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5994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0CA5911-3EE3-424B-B2E8-4338DEA24C81}" type="datetimeFigureOut">
              <a:rPr lang="fr-FR" smtClean="0"/>
              <a:t>27/01/2024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2508210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0CA5911-3EE3-424B-B2E8-4338DEA24C81}" type="datetimeFigureOut">
              <a:rPr lang="fr-FR" smtClean="0"/>
              <a:t>27/01/2024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570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0CA5911-3EE3-424B-B2E8-4338DEA24C81}" type="datetimeFigureOut">
              <a:rPr lang="fr-FR" smtClean="0"/>
              <a:t>27/01/2024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2915362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0CA5911-3EE3-424B-B2E8-4338DEA24C81}" type="datetimeFigureOut">
              <a:rPr lang="fr-FR" smtClean="0"/>
              <a:t>27/01/2024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190312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50CA5911-3EE3-424B-B2E8-4338DEA24C81}" type="datetimeFigureOut">
              <a:rPr lang="fr-FR" smtClean="0"/>
              <a:t>27/01/2024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2816434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CA5911-3EE3-424B-B2E8-4338DEA24C81}" type="datetimeFigureOut">
              <a:rPr lang="fr-FR" smtClean="0"/>
              <a:t>27/01/2024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319962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0CA5911-3EE3-424B-B2E8-4338DEA24C81}" type="datetimeFigureOut">
              <a:rPr lang="fr-FR" smtClean="0"/>
              <a:t>27/01/2024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367710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0CA5911-3EE3-424B-B2E8-4338DEA24C81}" type="datetimeFigureOut">
              <a:rPr lang="fr-FR" smtClean="0"/>
              <a:t>27/01/2024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6017BEC-9D5C-47D4-B86E-252C5A9F8E60}" type="slidenum">
              <a:rPr lang="fr-FR" smtClean="0"/>
              <a:t>‹N°›</a:t>
            </a:fld>
            <a:endParaRPr lang="fr-FR"/>
          </a:p>
        </p:txBody>
      </p:sp>
    </p:spTree>
    <p:extLst>
      <p:ext uri="{BB962C8B-B14F-4D97-AF65-F5344CB8AC3E}">
        <p14:creationId xmlns:p14="http://schemas.microsoft.com/office/powerpoint/2010/main" val="52749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0CA5911-3EE3-424B-B2E8-4338DEA24C81}" type="datetimeFigureOut">
              <a:rPr lang="fr-FR" smtClean="0"/>
              <a:t>27/01/2024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6017BEC-9D5C-47D4-B86E-252C5A9F8E60}" type="slidenum">
              <a:rPr lang="fr-FR" smtClean="0"/>
              <a:t>‹N°›</a:t>
            </a:fld>
            <a:endParaRPr lang="fr-FR"/>
          </a:p>
        </p:txBody>
      </p:sp>
    </p:spTree>
    <p:extLst>
      <p:ext uri="{BB962C8B-B14F-4D97-AF65-F5344CB8AC3E}">
        <p14:creationId xmlns:p14="http://schemas.microsoft.com/office/powerpoint/2010/main" val="940469485"/>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 id="2147483846" r:id="rId14"/>
    <p:sldLayoutId id="2147483847" r:id="rId15"/>
    <p:sldLayoutId id="214748384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23220" y="263769"/>
            <a:ext cx="8915399" cy="2262781"/>
          </a:xfrm>
        </p:spPr>
        <p:txBody>
          <a:bodyPr/>
          <a:lstStyle/>
          <a:p>
            <a:pPr algn="ctr"/>
            <a:r>
              <a:rPr lang="fr-FR" u="sng" dirty="0" smtClean="0"/>
              <a:t>Support de cours </a:t>
            </a:r>
            <a:endParaRPr lang="fr-FR" dirty="0"/>
          </a:p>
        </p:txBody>
      </p:sp>
      <p:sp>
        <p:nvSpPr>
          <p:cNvPr id="3" name="Sous-titre 2"/>
          <p:cNvSpPr>
            <a:spLocks noGrp="1"/>
          </p:cNvSpPr>
          <p:nvPr>
            <p:ph type="subTitle" idx="1"/>
          </p:nvPr>
        </p:nvSpPr>
        <p:spPr>
          <a:xfrm>
            <a:off x="2386990" y="2816695"/>
            <a:ext cx="8915399" cy="1126283"/>
          </a:xfrm>
        </p:spPr>
        <p:txBody>
          <a:bodyPr>
            <a:normAutofit/>
          </a:bodyPr>
          <a:lstStyle/>
          <a:p>
            <a:r>
              <a:rPr lang="fr-FR" sz="5400" b="1" dirty="0" smtClean="0">
                <a:solidFill>
                  <a:schemeClr val="accent1">
                    <a:lumMod val="60000"/>
                    <a:lumOff val="40000"/>
                  </a:schemeClr>
                </a:solidFill>
              </a:rPr>
              <a:t> </a:t>
            </a:r>
            <a:r>
              <a:rPr lang="fr-FR" sz="5400" b="1" dirty="0">
                <a:solidFill>
                  <a:schemeClr val="accent1">
                    <a:lumMod val="60000"/>
                    <a:lumOff val="40000"/>
                  </a:schemeClr>
                </a:solidFill>
              </a:rPr>
              <a:t>PRINCIPES </a:t>
            </a:r>
            <a:r>
              <a:rPr lang="fr-FR" sz="5400" b="1" dirty="0" smtClean="0">
                <a:solidFill>
                  <a:schemeClr val="accent1">
                    <a:lumMod val="60000"/>
                    <a:lumOff val="40000"/>
                  </a:schemeClr>
                </a:solidFill>
              </a:rPr>
              <a:t>DE MARKETING</a:t>
            </a:r>
            <a:endParaRPr lang="fr-FR" b="1" dirty="0">
              <a:solidFill>
                <a:schemeClr val="accent1">
                  <a:lumMod val="60000"/>
                  <a:lumOff val="40000"/>
                </a:schemeClr>
              </a:solidFill>
            </a:endParaRPr>
          </a:p>
        </p:txBody>
      </p:sp>
    </p:spTree>
    <p:extLst>
      <p:ext uri="{BB962C8B-B14F-4D97-AF65-F5344CB8AC3E}">
        <p14:creationId xmlns:p14="http://schemas.microsoft.com/office/powerpoint/2010/main" val="4243550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chemeClr val="accent1">
                    <a:lumMod val="60000"/>
                    <a:lumOff val="40000"/>
                  </a:schemeClr>
                </a:solidFill>
              </a:rPr>
              <a:t>La restructuration du département marketing </a:t>
            </a:r>
            <a:endParaRPr lang="fr-FR" sz="2800" b="1" dirty="0">
              <a:solidFill>
                <a:schemeClr val="accent1">
                  <a:lumMod val="60000"/>
                  <a:lumOff val="40000"/>
                </a:schemeClr>
              </a:solidFill>
            </a:endParaRPr>
          </a:p>
        </p:txBody>
      </p:sp>
      <p:sp>
        <p:nvSpPr>
          <p:cNvPr id="3" name="Espace réservé du contenu 2"/>
          <p:cNvSpPr>
            <a:spLocks noGrp="1"/>
          </p:cNvSpPr>
          <p:nvPr>
            <p:ph idx="1"/>
          </p:nvPr>
        </p:nvSpPr>
        <p:spPr>
          <a:xfrm>
            <a:off x="2025749" y="2133600"/>
            <a:ext cx="9478864" cy="4372998"/>
          </a:xfrm>
        </p:spPr>
        <p:txBody>
          <a:bodyPr>
            <a:normAutofit/>
          </a:bodyPr>
          <a:lstStyle/>
          <a:p>
            <a:pPr algn="just"/>
            <a:r>
              <a:rPr lang="fr-FR" sz="2400" b="1" dirty="0" smtClean="0"/>
              <a:t>La place du marketing dans l’entreprise se traduit au plan structurel. Le </a:t>
            </a:r>
            <a:r>
              <a:rPr lang="fr-FR" sz="2400" b="1" dirty="0"/>
              <a:t>département marketing </a:t>
            </a:r>
            <a:r>
              <a:rPr lang="fr-FR" sz="2400" dirty="0"/>
              <a:t>tel qu’il existe aujourd’hui dans nombre d’entreprises est le résultat </a:t>
            </a:r>
            <a:r>
              <a:rPr lang="fr-FR" sz="2400" b="1" dirty="0"/>
              <a:t>d’une évolution </a:t>
            </a:r>
            <a:r>
              <a:rPr lang="fr-FR" sz="2400" dirty="0"/>
              <a:t>que l’on </a:t>
            </a:r>
            <a:r>
              <a:rPr lang="fr-FR" sz="2400" b="1" dirty="0"/>
              <a:t>peut décomposer en six étapes </a:t>
            </a:r>
            <a:r>
              <a:rPr lang="fr-FR" sz="2400" dirty="0"/>
              <a:t>: </a:t>
            </a:r>
            <a:endParaRPr lang="fr-FR" sz="2400" dirty="0" smtClean="0"/>
          </a:p>
          <a:p>
            <a:pPr marL="717550">
              <a:spcBef>
                <a:spcPts val="0"/>
              </a:spcBef>
              <a:buFont typeface="+mj-lt"/>
              <a:buAutoNum type="arabicPeriod"/>
            </a:pPr>
            <a:r>
              <a:rPr lang="fr-FR" sz="2000" dirty="0" smtClean="0"/>
              <a:t>le </a:t>
            </a:r>
            <a:r>
              <a:rPr lang="fr-FR" sz="2000" dirty="0"/>
              <a:t>service des ventes</a:t>
            </a:r>
            <a:r>
              <a:rPr lang="fr-FR" sz="2000" dirty="0" smtClean="0"/>
              <a:t>,</a:t>
            </a:r>
          </a:p>
          <a:p>
            <a:pPr marL="717550">
              <a:spcBef>
                <a:spcPts val="0"/>
              </a:spcBef>
              <a:buFont typeface="+mj-lt"/>
              <a:buAutoNum type="arabicPeriod"/>
            </a:pPr>
            <a:r>
              <a:rPr lang="fr-FR" sz="2000" dirty="0" smtClean="0"/>
              <a:t>le </a:t>
            </a:r>
            <a:r>
              <a:rPr lang="fr-FR" sz="2000" dirty="0"/>
              <a:t>service commercial, </a:t>
            </a:r>
            <a:endParaRPr lang="fr-FR" sz="2000" dirty="0" smtClean="0"/>
          </a:p>
          <a:p>
            <a:pPr marL="717550">
              <a:spcBef>
                <a:spcPts val="0"/>
              </a:spcBef>
              <a:buFont typeface="+mj-lt"/>
              <a:buAutoNum type="arabicPeriod"/>
            </a:pPr>
            <a:r>
              <a:rPr lang="fr-FR" sz="2000" dirty="0" smtClean="0"/>
              <a:t>le </a:t>
            </a:r>
            <a:r>
              <a:rPr lang="fr-FR" sz="2000" dirty="0"/>
              <a:t>service marketing autonome, </a:t>
            </a:r>
            <a:r>
              <a:rPr lang="fr-FR" sz="2000" dirty="0" smtClean="0"/>
              <a:t> </a:t>
            </a:r>
          </a:p>
          <a:p>
            <a:pPr marL="717550">
              <a:spcBef>
                <a:spcPts val="0"/>
              </a:spcBef>
              <a:buFont typeface="+mj-lt"/>
              <a:buAutoNum type="arabicPeriod"/>
            </a:pPr>
            <a:r>
              <a:rPr lang="fr-FR" sz="2000" dirty="0" smtClean="0"/>
              <a:t>le </a:t>
            </a:r>
            <a:r>
              <a:rPr lang="fr-FR" sz="2000" dirty="0"/>
              <a:t>département marketing</a:t>
            </a:r>
            <a:r>
              <a:rPr lang="fr-FR" sz="2000" dirty="0" smtClean="0"/>
              <a:t>,</a:t>
            </a:r>
          </a:p>
          <a:p>
            <a:pPr marL="717550">
              <a:spcBef>
                <a:spcPts val="0"/>
              </a:spcBef>
              <a:buFont typeface="+mj-lt"/>
              <a:buAutoNum type="arabicPeriod"/>
            </a:pPr>
            <a:r>
              <a:rPr lang="fr-FR" sz="2000" dirty="0" smtClean="0"/>
              <a:t> </a:t>
            </a:r>
            <a:r>
              <a:rPr lang="fr-FR" sz="2000" dirty="0"/>
              <a:t>l’entreprise orientée vers le marketing </a:t>
            </a:r>
            <a:endParaRPr lang="fr-FR" sz="2000" dirty="0" smtClean="0"/>
          </a:p>
          <a:p>
            <a:pPr marL="717550">
              <a:spcBef>
                <a:spcPts val="0"/>
              </a:spcBef>
              <a:buFont typeface="+mj-lt"/>
              <a:buAutoNum type="arabicPeriod"/>
            </a:pPr>
            <a:r>
              <a:rPr lang="fr-FR" sz="2000" dirty="0" smtClean="0"/>
              <a:t>l’entreprise </a:t>
            </a:r>
            <a:r>
              <a:rPr lang="fr-FR" sz="2000" dirty="0"/>
              <a:t>organisée à partir de centres d’activités. </a:t>
            </a:r>
            <a:endParaRPr lang="fr-FR" sz="2000" b="1" dirty="0" smtClean="0"/>
          </a:p>
          <a:p>
            <a:pPr marL="0" indent="0">
              <a:buNone/>
            </a:pPr>
            <a:endParaRPr lang="fr-FR" sz="2400" dirty="0"/>
          </a:p>
        </p:txBody>
      </p:sp>
    </p:spTree>
    <p:extLst>
      <p:ext uri="{BB962C8B-B14F-4D97-AF65-F5344CB8AC3E}">
        <p14:creationId xmlns:p14="http://schemas.microsoft.com/office/powerpoint/2010/main" val="1706419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chemeClr val="accent1">
                    <a:lumMod val="60000"/>
                    <a:lumOff val="40000"/>
                  </a:schemeClr>
                </a:solidFill>
              </a:rPr>
              <a:t>La restructuration du département marketing </a:t>
            </a:r>
            <a:endParaRPr lang="fr-FR" sz="2800" b="1" dirty="0">
              <a:solidFill>
                <a:schemeClr val="accent1">
                  <a:lumMod val="60000"/>
                  <a:lumOff val="40000"/>
                </a:schemeClr>
              </a:solidFill>
            </a:endParaRPr>
          </a:p>
        </p:txBody>
      </p:sp>
      <p:sp>
        <p:nvSpPr>
          <p:cNvPr id="3" name="Espace réservé du contenu 2"/>
          <p:cNvSpPr>
            <a:spLocks noGrp="1"/>
          </p:cNvSpPr>
          <p:nvPr>
            <p:ph idx="1"/>
          </p:nvPr>
        </p:nvSpPr>
        <p:spPr>
          <a:xfrm>
            <a:off x="2025749" y="2133600"/>
            <a:ext cx="9478864" cy="4372998"/>
          </a:xfrm>
        </p:spPr>
        <p:txBody>
          <a:bodyPr>
            <a:normAutofit fontScale="92500" lnSpcReduction="10000"/>
          </a:bodyPr>
          <a:lstStyle/>
          <a:p>
            <a:r>
              <a:rPr lang="fr-FR" b="1" dirty="0" smtClean="0">
                <a:solidFill>
                  <a:srgbClr val="00B050"/>
                </a:solidFill>
              </a:rPr>
              <a:t>Le marketing  met le client au centre de l’activité de l’entreprise; il s’efforce </a:t>
            </a:r>
            <a:r>
              <a:rPr lang="fr-FR" b="1" u="sng" dirty="0" smtClean="0">
                <a:solidFill>
                  <a:srgbClr val="00B050"/>
                </a:solidFill>
              </a:rPr>
              <a:t>de faire converger </a:t>
            </a:r>
            <a:r>
              <a:rPr lang="fr-FR" b="1" dirty="0" smtClean="0">
                <a:solidFill>
                  <a:srgbClr val="00B050"/>
                </a:solidFill>
              </a:rPr>
              <a:t>l’ensemble des efforts de l ’entreprise pour satisfaire le client, tout en optimisant l’efficacité interne de l’entreprise</a:t>
            </a:r>
          </a:p>
          <a:p>
            <a:r>
              <a:rPr lang="fr-FR" b="1" dirty="0" smtClean="0"/>
              <a:t>L’entreprise </a:t>
            </a:r>
            <a:r>
              <a:rPr lang="fr-FR" b="1" dirty="0"/>
              <a:t>orientée vers le marketing </a:t>
            </a:r>
            <a:r>
              <a:rPr lang="fr-FR" b="1" dirty="0" smtClean="0"/>
              <a:t>: </a:t>
            </a:r>
            <a:r>
              <a:rPr lang="fr-FR" dirty="0" smtClean="0"/>
              <a:t>Ce </a:t>
            </a:r>
            <a:r>
              <a:rPr lang="fr-FR" dirty="0"/>
              <a:t>n’est que </a:t>
            </a:r>
            <a:r>
              <a:rPr lang="fr-FR" dirty="0" smtClean="0"/>
              <a:t>lorsque toutes les fonctions de l’entreprise acceptent </a:t>
            </a:r>
            <a:r>
              <a:rPr lang="fr-FR" dirty="0"/>
              <a:t>de reconnaître que tout le monde </a:t>
            </a:r>
            <a:r>
              <a:rPr lang="fr-FR" dirty="0" smtClean="0"/>
              <a:t>« </a:t>
            </a:r>
            <a:r>
              <a:rPr lang="fr-FR" b="1" dirty="0" smtClean="0"/>
              <a:t>pense </a:t>
            </a:r>
            <a:r>
              <a:rPr lang="fr-FR" b="1" dirty="0"/>
              <a:t>et travaille pour le client </a:t>
            </a:r>
            <a:r>
              <a:rPr lang="fr-FR" dirty="0"/>
              <a:t>» que </a:t>
            </a:r>
            <a:r>
              <a:rPr lang="fr-FR" b="1" dirty="0"/>
              <a:t>le marketing devient une véritable philosophie d’entreprise</a:t>
            </a:r>
            <a:r>
              <a:rPr lang="fr-FR" dirty="0" smtClean="0"/>
              <a:t>.</a:t>
            </a:r>
          </a:p>
          <a:p>
            <a:r>
              <a:rPr lang="fr-FR" b="1" dirty="0" smtClean="0"/>
              <a:t>Le marketing est une attitude personnelle et une culture d’entreprise </a:t>
            </a:r>
            <a:r>
              <a:rPr lang="fr-FR" dirty="0" smtClean="0"/>
              <a:t>qui se caractérise par le souci de comprendre son public pour mieux s’y adapter et mieux l’influencer.</a:t>
            </a:r>
          </a:p>
          <a:p>
            <a:r>
              <a:rPr lang="fr-FR" b="1" dirty="0" smtClean="0"/>
              <a:t>De nombreuses décisions de l’entreprise  seront dictées par ce souci de satisfaire le consommateur :</a:t>
            </a:r>
            <a:r>
              <a:rPr lang="fr-FR" dirty="0" smtClean="0"/>
              <a:t> conception de produits, mode de production, politique d’approvisionnement, logistique, culture d’entreprise, …   </a:t>
            </a:r>
          </a:p>
          <a:p>
            <a:r>
              <a:rPr lang="fr-FR" dirty="0" smtClean="0"/>
              <a:t>Le service marketing doit avoir des interactions multiples avec toutes les fonctions de l’entreprise . </a:t>
            </a:r>
            <a:r>
              <a:rPr lang="fr-FR" b="1" dirty="0" smtClean="0"/>
              <a:t>Le marketing s’inscrit dans une vision de développement globale de l’entreprise.</a:t>
            </a:r>
          </a:p>
          <a:p>
            <a:pPr marL="0" indent="0">
              <a:buNone/>
            </a:pPr>
            <a:endParaRPr lang="fr-FR" dirty="0"/>
          </a:p>
        </p:txBody>
      </p:sp>
    </p:spTree>
    <p:extLst>
      <p:ext uri="{BB962C8B-B14F-4D97-AF65-F5344CB8AC3E}">
        <p14:creationId xmlns:p14="http://schemas.microsoft.com/office/powerpoint/2010/main" val="1759427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dirty="0" smtClean="0">
                <a:solidFill>
                  <a:schemeClr val="accent1">
                    <a:lumMod val="60000"/>
                    <a:lumOff val="40000"/>
                  </a:schemeClr>
                </a:solidFill>
              </a:rPr>
              <a:t>Les champs d’application du marketing</a:t>
            </a:r>
            <a:endParaRPr lang="fr-FR" b="1" dirty="0">
              <a:solidFill>
                <a:schemeClr val="accent1">
                  <a:lumMod val="60000"/>
                  <a:lumOff val="40000"/>
                </a:schemeClr>
              </a:solidFill>
            </a:endParaRPr>
          </a:p>
        </p:txBody>
      </p:sp>
      <p:graphicFrame>
        <p:nvGraphicFramePr>
          <p:cNvPr id="7" name="Espace réservé du contenu 6"/>
          <p:cNvGraphicFramePr>
            <a:graphicFrameLocks noGrp="1"/>
          </p:cNvGraphicFramePr>
          <p:nvPr>
            <p:ph idx="1"/>
            <p:extLst/>
          </p:nvPr>
        </p:nvGraphicFramePr>
        <p:xfrm>
          <a:off x="2589212" y="2133600"/>
          <a:ext cx="8915400" cy="3777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018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chemeClr val="accent1">
                    <a:lumMod val="60000"/>
                    <a:lumOff val="40000"/>
                  </a:schemeClr>
                </a:solidFill>
              </a:rPr>
              <a:t>Les champs d’application du marketing</a:t>
            </a:r>
            <a:br>
              <a:rPr lang="fr-FR" b="1" dirty="0">
                <a:solidFill>
                  <a:schemeClr val="accent1">
                    <a:lumMod val="60000"/>
                    <a:lumOff val="40000"/>
                  </a:schemeClr>
                </a:solidFill>
              </a:rPr>
            </a:br>
            <a:endParaRPr lang="fr-FR" b="1" dirty="0">
              <a:solidFill>
                <a:schemeClr val="accent1">
                  <a:lumMod val="60000"/>
                  <a:lumOff val="40000"/>
                </a:schemeClr>
              </a:solidFill>
            </a:endParaRPr>
          </a:p>
        </p:txBody>
      </p:sp>
      <p:sp>
        <p:nvSpPr>
          <p:cNvPr id="3" name="Espace réservé du contenu 2"/>
          <p:cNvSpPr>
            <a:spLocks noGrp="1"/>
          </p:cNvSpPr>
          <p:nvPr>
            <p:ph idx="1"/>
          </p:nvPr>
        </p:nvSpPr>
        <p:spPr>
          <a:xfrm>
            <a:off x="1784837" y="2211356"/>
            <a:ext cx="10016301" cy="3993502"/>
          </a:xfrm>
        </p:spPr>
        <p:txBody>
          <a:bodyPr>
            <a:noAutofit/>
          </a:bodyPr>
          <a:lstStyle/>
          <a:p>
            <a:pPr marL="0" indent="0">
              <a:buNone/>
            </a:pPr>
            <a:r>
              <a:rPr lang="fr-FR" sz="2400" dirty="0" smtClean="0"/>
              <a:t>Le </a:t>
            </a:r>
            <a:r>
              <a:rPr lang="fr-FR" sz="2400" dirty="0"/>
              <a:t>marketing a élargi son champs d’application pour toutes sortes </a:t>
            </a:r>
            <a:r>
              <a:rPr lang="fr-FR" sz="2400" dirty="0" smtClean="0"/>
              <a:t>d’échanges et d’organismes</a:t>
            </a:r>
            <a:r>
              <a:rPr lang="fr-FR" sz="2400" dirty="0"/>
              <a:t>, </a:t>
            </a:r>
            <a:r>
              <a:rPr lang="fr-FR" sz="2400" dirty="0" smtClean="0"/>
              <a:t>à but </a:t>
            </a:r>
            <a:r>
              <a:rPr lang="fr-FR" sz="2400" dirty="0"/>
              <a:t>lucratif ou non, dans les pays industriels comme dans </a:t>
            </a:r>
            <a:r>
              <a:rPr lang="fr-FR" sz="2400" dirty="0" smtClean="0"/>
              <a:t>ceux en voie de développement, sur le marché domestique et sur le marché international.</a:t>
            </a:r>
          </a:p>
          <a:p>
            <a:r>
              <a:rPr lang="fr-FR" sz="2000" dirty="0" smtClean="0">
                <a:solidFill>
                  <a:schemeClr val="tx1">
                    <a:lumMod val="95000"/>
                    <a:lumOff val="5000"/>
                  </a:schemeClr>
                </a:solidFill>
              </a:rPr>
              <a:t>Marketing </a:t>
            </a:r>
            <a:r>
              <a:rPr lang="fr-FR" sz="2000" dirty="0">
                <a:solidFill>
                  <a:schemeClr val="tx1">
                    <a:lumMod val="95000"/>
                    <a:lumOff val="5000"/>
                  </a:schemeClr>
                </a:solidFill>
              </a:rPr>
              <a:t>du secteur </a:t>
            </a:r>
            <a:r>
              <a:rPr lang="fr-FR" sz="2000" dirty="0" smtClean="0">
                <a:solidFill>
                  <a:schemeClr val="tx1">
                    <a:lumMod val="95000"/>
                    <a:lumOff val="5000"/>
                  </a:schemeClr>
                </a:solidFill>
              </a:rPr>
              <a:t>commercial</a:t>
            </a:r>
          </a:p>
          <a:p>
            <a:r>
              <a:rPr lang="fr-FR" sz="2000" dirty="0">
                <a:solidFill>
                  <a:schemeClr val="tx1">
                    <a:lumMod val="95000"/>
                    <a:lumOff val="5000"/>
                  </a:schemeClr>
                </a:solidFill>
              </a:rPr>
              <a:t>Marketing des secteurs à but non lucratif</a:t>
            </a:r>
          </a:p>
          <a:p>
            <a:r>
              <a:rPr lang="fr-FR" sz="2000" dirty="0" smtClean="0">
                <a:solidFill>
                  <a:schemeClr val="tx1">
                    <a:lumMod val="95000"/>
                    <a:lumOff val="5000"/>
                  </a:schemeClr>
                </a:solidFill>
              </a:rPr>
              <a:t>Marketing </a:t>
            </a:r>
            <a:r>
              <a:rPr lang="fr-FR" sz="2000" dirty="0">
                <a:solidFill>
                  <a:schemeClr val="tx1">
                    <a:lumMod val="95000"/>
                    <a:lumOff val="5000"/>
                  </a:schemeClr>
                </a:solidFill>
              </a:rPr>
              <a:t>dans le secteur </a:t>
            </a:r>
            <a:r>
              <a:rPr lang="fr-FR" sz="2000" dirty="0" smtClean="0">
                <a:solidFill>
                  <a:schemeClr val="tx1">
                    <a:lumMod val="95000"/>
                    <a:lumOff val="5000"/>
                  </a:schemeClr>
                </a:solidFill>
              </a:rPr>
              <a:t>international</a:t>
            </a:r>
          </a:p>
          <a:p>
            <a:r>
              <a:rPr lang="fr-FR" sz="2000" dirty="0" smtClean="0">
                <a:solidFill>
                  <a:schemeClr val="tx1">
                    <a:lumMod val="95000"/>
                    <a:lumOff val="5000"/>
                  </a:schemeClr>
                </a:solidFill>
              </a:rPr>
              <a:t>Marketing électronique </a:t>
            </a:r>
            <a:endParaRPr lang="fr-FR" sz="2000" dirty="0">
              <a:solidFill>
                <a:schemeClr val="tx1">
                  <a:lumMod val="95000"/>
                  <a:lumOff val="5000"/>
                </a:schemeClr>
              </a:solidFill>
            </a:endParaRPr>
          </a:p>
          <a:p>
            <a:pPr marL="0" indent="0">
              <a:buNone/>
            </a:pPr>
            <a:endParaRPr lang="fr-FR" sz="2400" b="1" dirty="0">
              <a:solidFill>
                <a:schemeClr val="accent1">
                  <a:lumMod val="60000"/>
                  <a:lumOff val="40000"/>
                </a:schemeClr>
              </a:solidFill>
            </a:endParaRPr>
          </a:p>
        </p:txBody>
      </p:sp>
    </p:spTree>
    <p:extLst>
      <p:ext uri="{BB962C8B-B14F-4D97-AF65-F5344CB8AC3E}">
        <p14:creationId xmlns:p14="http://schemas.microsoft.com/office/powerpoint/2010/main" val="2911249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765075"/>
          </a:xfrm>
        </p:spPr>
        <p:txBody>
          <a:bodyPr>
            <a:normAutofit/>
          </a:bodyPr>
          <a:lstStyle/>
          <a:p>
            <a:r>
              <a:rPr lang="fr-FR" sz="3200" b="1" dirty="0" smtClean="0">
                <a:solidFill>
                  <a:srgbClr val="FF0000"/>
                </a:solidFill>
              </a:rPr>
              <a:t>L’évolution du marketing</a:t>
            </a:r>
            <a:endParaRPr lang="fr-FR" sz="3200" b="1" dirty="0">
              <a:solidFill>
                <a:srgbClr val="FF0000"/>
              </a:solidFill>
            </a:endParaRPr>
          </a:p>
        </p:txBody>
      </p:sp>
      <p:sp>
        <p:nvSpPr>
          <p:cNvPr id="3" name="Espace réservé du contenu 2"/>
          <p:cNvSpPr>
            <a:spLocks noGrp="1"/>
          </p:cNvSpPr>
          <p:nvPr>
            <p:ph idx="1"/>
          </p:nvPr>
        </p:nvSpPr>
        <p:spPr>
          <a:xfrm>
            <a:off x="1837592" y="2133600"/>
            <a:ext cx="9891346" cy="4223238"/>
          </a:xfrm>
        </p:spPr>
        <p:txBody>
          <a:bodyPr/>
          <a:lstStyle/>
          <a:p>
            <a:r>
              <a:rPr lang="fr-FR" sz="2000" dirty="0" smtClean="0"/>
              <a:t>L’apparition du markéting au début du 20 siècle est lié au développement de grandes entreprises qui souhaitent internaliser la   ’</a:t>
            </a:r>
            <a:r>
              <a:rPr lang="fr-FR" sz="2000" b="1" dirty="0" smtClean="0"/>
              <a:t>médiation marchande’ </a:t>
            </a:r>
            <a:r>
              <a:rPr lang="fr-FR" sz="1600" b="1" dirty="0" smtClean="0"/>
              <a:t>(</a:t>
            </a:r>
            <a:r>
              <a:rPr lang="fr-FR" sz="1600" dirty="0" smtClean="0"/>
              <a:t>Franc </a:t>
            </a:r>
            <a:r>
              <a:rPr lang="fr-FR" sz="1600" dirty="0" err="1" smtClean="0"/>
              <a:t>Cochoy</a:t>
            </a:r>
            <a:r>
              <a:rPr lang="fr-FR" sz="1600" dirty="0" smtClean="0"/>
              <a:t>, l’histoire du marketing).</a:t>
            </a:r>
          </a:p>
          <a:p>
            <a:r>
              <a:rPr lang="fr-FR" sz="2000" dirty="0" smtClean="0"/>
              <a:t>Ensuite le concept suit les </a:t>
            </a:r>
            <a:r>
              <a:rPr lang="fr-FR" sz="2000" b="1" dirty="0" smtClean="0"/>
              <a:t>évolutions économiques et sociales.</a:t>
            </a:r>
          </a:p>
          <a:p>
            <a:endParaRPr lang="fr-FR" sz="1600" dirty="0" smtClean="0"/>
          </a:p>
          <a:p>
            <a:endParaRPr lang="fr-FR" b="1" dirty="0"/>
          </a:p>
        </p:txBody>
      </p:sp>
      <p:graphicFrame>
        <p:nvGraphicFramePr>
          <p:cNvPr id="4" name="Tableau 3"/>
          <p:cNvGraphicFramePr>
            <a:graphicFrameLocks noGrp="1"/>
          </p:cNvGraphicFramePr>
          <p:nvPr>
            <p:extLst>
              <p:ext uri="{D42A27DB-BD31-4B8C-83A1-F6EECF244321}">
                <p14:modId xmlns:p14="http://schemas.microsoft.com/office/powerpoint/2010/main" val="519776168"/>
              </p:ext>
            </p:extLst>
          </p:nvPr>
        </p:nvGraphicFramePr>
        <p:xfrm>
          <a:off x="2074985" y="4016782"/>
          <a:ext cx="8645940" cy="1981200"/>
        </p:xfrm>
        <a:graphic>
          <a:graphicData uri="http://schemas.openxmlformats.org/drawingml/2006/table">
            <a:tbl>
              <a:tblPr firstRow="1" bandRow="1">
                <a:tableStyleId>{5940675A-B579-460E-94D1-54222C63F5DA}</a:tableStyleId>
              </a:tblPr>
              <a:tblGrid>
                <a:gridCol w="2542863">
                  <a:extLst>
                    <a:ext uri="{9D8B030D-6E8A-4147-A177-3AD203B41FA5}">
                      <a16:colId xmlns:a16="http://schemas.microsoft.com/office/drawing/2014/main" val="20000"/>
                    </a:ext>
                  </a:extLst>
                </a:gridCol>
                <a:gridCol w="6103077">
                  <a:extLst>
                    <a:ext uri="{9D8B030D-6E8A-4147-A177-3AD203B41FA5}">
                      <a16:colId xmlns:a16="http://schemas.microsoft.com/office/drawing/2014/main" val="20001"/>
                    </a:ext>
                  </a:extLst>
                </a:gridCol>
              </a:tblGrid>
              <a:tr h="370840">
                <a:tc>
                  <a:txBody>
                    <a:bodyPr/>
                    <a:lstStyle/>
                    <a:p>
                      <a:r>
                        <a:rPr lang="fr-FR" sz="2000" b="1" dirty="0" smtClean="0"/>
                        <a:t>Avant 1900</a:t>
                      </a:r>
                      <a:endParaRPr lang="fr-FR" sz="2000" b="1" dirty="0"/>
                    </a:p>
                  </a:txBody>
                  <a:tcPr/>
                </a:tc>
                <a:tc>
                  <a:txBody>
                    <a:bodyPr/>
                    <a:lstStyle/>
                    <a:p>
                      <a:r>
                        <a:rPr lang="fr-FR" sz="2000" dirty="0" smtClean="0"/>
                        <a:t>Le</a:t>
                      </a:r>
                      <a:r>
                        <a:rPr lang="fr-FR" sz="2000" baseline="0" dirty="0" smtClean="0"/>
                        <a:t> commerce traditionnel de proximité</a:t>
                      </a:r>
                      <a:endParaRPr lang="fr-FR" sz="2000" dirty="0"/>
                    </a:p>
                  </a:txBody>
                  <a:tcPr/>
                </a:tc>
                <a:extLst>
                  <a:ext uri="{0D108BD9-81ED-4DB2-BD59-A6C34878D82A}">
                    <a16:rowId xmlns:a16="http://schemas.microsoft.com/office/drawing/2014/main" val="10000"/>
                  </a:ext>
                </a:extLst>
              </a:tr>
              <a:tr h="370840">
                <a:tc>
                  <a:txBody>
                    <a:bodyPr/>
                    <a:lstStyle/>
                    <a:p>
                      <a:r>
                        <a:rPr lang="fr-FR" sz="2000" b="1" dirty="0" smtClean="0"/>
                        <a:t> </a:t>
                      </a:r>
                      <a:r>
                        <a:rPr lang="fr-FR" sz="2000" b="1" baseline="0" dirty="0" smtClean="0"/>
                        <a:t>1950-1970</a:t>
                      </a:r>
                      <a:endParaRPr lang="fr-FR" sz="2000" b="1" dirty="0"/>
                    </a:p>
                  </a:txBody>
                  <a:tcPr/>
                </a:tc>
                <a:tc>
                  <a:txBody>
                    <a:bodyPr/>
                    <a:lstStyle/>
                    <a:p>
                      <a:r>
                        <a:rPr lang="fr-FR" sz="2000" dirty="0" smtClean="0"/>
                        <a:t>Le marketing de </a:t>
                      </a:r>
                      <a:r>
                        <a:rPr lang="fr-FR" sz="2000" b="1" dirty="0" smtClean="0"/>
                        <a:t>masse </a:t>
                      </a:r>
                      <a:r>
                        <a:rPr lang="fr-FR" sz="2000" b="0" dirty="0" smtClean="0">
                          <a:solidFill>
                            <a:schemeClr val="tx1"/>
                          </a:solidFill>
                        </a:rPr>
                        <a:t>(one to </a:t>
                      </a:r>
                      <a:r>
                        <a:rPr lang="fr-FR" sz="2000" b="0" dirty="0" err="1" smtClean="0">
                          <a:solidFill>
                            <a:schemeClr val="tx1"/>
                          </a:solidFill>
                        </a:rPr>
                        <a:t>many</a:t>
                      </a:r>
                      <a:r>
                        <a:rPr lang="fr-FR" sz="2000" b="0" dirty="0" smtClean="0">
                          <a:solidFill>
                            <a:schemeClr val="tx1"/>
                          </a:solidFill>
                        </a:rPr>
                        <a:t>)</a:t>
                      </a:r>
                      <a:endParaRPr lang="fr-FR" sz="2000" b="0" dirty="0">
                        <a:solidFill>
                          <a:schemeClr val="tx1"/>
                        </a:solidFill>
                      </a:endParaRPr>
                    </a:p>
                  </a:txBody>
                  <a:tcPr/>
                </a:tc>
                <a:extLst>
                  <a:ext uri="{0D108BD9-81ED-4DB2-BD59-A6C34878D82A}">
                    <a16:rowId xmlns:a16="http://schemas.microsoft.com/office/drawing/2014/main" val="10001"/>
                  </a:ext>
                </a:extLst>
              </a:tr>
              <a:tr h="370840">
                <a:tc>
                  <a:txBody>
                    <a:bodyPr/>
                    <a:lstStyle/>
                    <a:p>
                      <a:r>
                        <a:rPr lang="fr-FR" sz="2000" b="1" dirty="0" smtClean="0"/>
                        <a:t>1970-1980</a:t>
                      </a:r>
                      <a:endParaRPr lang="fr-FR" sz="2000" b="1" dirty="0"/>
                    </a:p>
                  </a:txBody>
                  <a:tcPr/>
                </a:tc>
                <a:tc>
                  <a:txBody>
                    <a:bodyPr/>
                    <a:lstStyle/>
                    <a:p>
                      <a:pPr marL="0" indent="0">
                        <a:buNone/>
                      </a:pPr>
                      <a:r>
                        <a:rPr lang="fr-FR" sz="2000" dirty="0" smtClean="0"/>
                        <a:t>Le marketing de </a:t>
                      </a:r>
                      <a:r>
                        <a:rPr lang="fr-FR" sz="2000" b="1" dirty="0" smtClean="0"/>
                        <a:t>segmenté </a:t>
                      </a:r>
                      <a:r>
                        <a:rPr lang="fr-FR" sz="2000" b="0" dirty="0" smtClean="0">
                          <a:solidFill>
                            <a:schemeClr val="tx1"/>
                          </a:solidFill>
                        </a:rPr>
                        <a:t>(one to few)</a:t>
                      </a:r>
                    </a:p>
                  </a:txBody>
                  <a:tcPr/>
                </a:tc>
                <a:extLst>
                  <a:ext uri="{0D108BD9-81ED-4DB2-BD59-A6C34878D82A}">
                    <a16:rowId xmlns:a16="http://schemas.microsoft.com/office/drawing/2014/main" val="10002"/>
                  </a:ext>
                </a:extLst>
              </a:tr>
              <a:tr h="370840">
                <a:tc>
                  <a:txBody>
                    <a:bodyPr/>
                    <a:lstStyle/>
                    <a:p>
                      <a:r>
                        <a:rPr lang="fr-FR" sz="2000" b="1" dirty="0" smtClean="0"/>
                        <a:t>1980-2000</a:t>
                      </a:r>
                      <a:endParaRPr lang="fr-FR" sz="2000" b="1" dirty="0"/>
                    </a:p>
                  </a:txBody>
                  <a:tcPr/>
                </a:tc>
                <a:tc>
                  <a:txBody>
                    <a:bodyPr/>
                    <a:lstStyle/>
                    <a:p>
                      <a:r>
                        <a:rPr lang="fr-FR" sz="2000" dirty="0" smtClean="0"/>
                        <a:t>Le</a:t>
                      </a:r>
                      <a:r>
                        <a:rPr lang="fr-FR" sz="2000" baseline="0" dirty="0" smtClean="0"/>
                        <a:t> marketing </a:t>
                      </a:r>
                      <a:r>
                        <a:rPr lang="fr-FR" sz="2000" b="1" baseline="0" dirty="0" smtClean="0"/>
                        <a:t>relationnel</a:t>
                      </a:r>
                      <a:endParaRPr lang="fr-FR" sz="2000" b="1" dirty="0"/>
                    </a:p>
                  </a:txBody>
                  <a:tcPr/>
                </a:tc>
                <a:extLst>
                  <a:ext uri="{0D108BD9-81ED-4DB2-BD59-A6C34878D82A}">
                    <a16:rowId xmlns:a16="http://schemas.microsoft.com/office/drawing/2014/main" val="10003"/>
                  </a:ext>
                </a:extLst>
              </a:tr>
              <a:tr h="370840">
                <a:tc>
                  <a:txBody>
                    <a:bodyPr/>
                    <a:lstStyle/>
                    <a:p>
                      <a:r>
                        <a:rPr lang="fr-FR" sz="2000" b="1" dirty="0" smtClean="0"/>
                        <a:t>À partir de 2000</a:t>
                      </a:r>
                      <a:endParaRPr lang="fr-FR" sz="2000" b="1" dirty="0"/>
                    </a:p>
                  </a:txBody>
                  <a:tcPr/>
                </a:tc>
                <a:tc>
                  <a:txBody>
                    <a:bodyPr/>
                    <a:lstStyle/>
                    <a:p>
                      <a:r>
                        <a:rPr lang="fr-FR" sz="2000" dirty="0" smtClean="0"/>
                        <a:t>Le marketing </a:t>
                      </a:r>
                      <a:r>
                        <a:rPr lang="fr-FR" sz="2000" b="1" dirty="0" smtClean="0"/>
                        <a:t>individualisé</a:t>
                      </a:r>
                      <a:r>
                        <a:rPr lang="fr-FR" sz="2000" dirty="0" smtClean="0"/>
                        <a:t> (one to one) </a:t>
                      </a:r>
                      <a:endParaRPr lang="fr-FR" sz="20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5487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59457"/>
          </a:xfrm>
        </p:spPr>
        <p:txBody>
          <a:bodyPr>
            <a:normAutofit/>
          </a:bodyPr>
          <a:lstStyle/>
          <a:p>
            <a:r>
              <a:rPr lang="fr-FR" sz="2800" b="1" dirty="0" smtClean="0">
                <a:solidFill>
                  <a:schemeClr val="accent1">
                    <a:lumMod val="60000"/>
                    <a:lumOff val="40000"/>
                  </a:schemeClr>
                </a:solidFill>
              </a:rPr>
              <a:t>Les 3 dimensions du marketing</a:t>
            </a:r>
            <a:endParaRPr lang="fr-FR" sz="2800" b="1" dirty="0">
              <a:solidFill>
                <a:schemeClr val="accent1">
                  <a:lumMod val="60000"/>
                  <a:lumOff val="40000"/>
                </a:schemeClr>
              </a:solidFill>
            </a:endParaRPr>
          </a:p>
        </p:txBody>
      </p:sp>
      <p:sp>
        <p:nvSpPr>
          <p:cNvPr id="3" name="Espace réservé du contenu 2"/>
          <p:cNvSpPr>
            <a:spLocks noGrp="1"/>
          </p:cNvSpPr>
          <p:nvPr>
            <p:ph idx="1"/>
          </p:nvPr>
        </p:nvSpPr>
        <p:spPr>
          <a:xfrm>
            <a:off x="1171976" y="1483567"/>
            <a:ext cx="10659239" cy="5085183"/>
          </a:xfrm>
        </p:spPr>
        <p:txBody>
          <a:bodyPr>
            <a:normAutofit/>
          </a:bodyPr>
          <a:lstStyle/>
          <a:p>
            <a:pPr marL="457200" indent="-457200">
              <a:buAutoNum type="arabicPeriod"/>
            </a:pPr>
            <a:r>
              <a:rPr lang="fr-FR" sz="2400" b="1" dirty="0" smtClean="0">
                <a:solidFill>
                  <a:schemeClr val="tx1"/>
                </a:solidFill>
              </a:rPr>
              <a:t>La </a:t>
            </a:r>
            <a:r>
              <a:rPr lang="fr-FR" sz="2400" b="1" dirty="0" smtClean="0">
                <a:solidFill>
                  <a:schemeClr val="tx1"/>
                </a:solidFill>
              </a:rPr>
              <a:t>dimension philosophique </a:t>
            </a:r>
            <a:endParaRPr lang="fr-FR" sz="2400" dirty="0" smtClean="0">
              <a:solidFill>
                <a:schemeClr val="tx1"/>
              </a:solidFill>
            </a:endParaRPr>
          </a:p>
          <a:p>
            <a:pPr marL="457200" indent="-457200">
              <a:buAutoNum type="arabicPeriod"/>
            </a:pPr>
            <a:r>
              <a:rPr lang="fr-FR" sz="2400" b="1" dirty="0" smtClean="0">
                <a:solidFill>
                  <a:schemeClr val="tx1"/>
                </a:solidFill>
              </a:rPr>
              <a:t> </a:t>
            </a:r>
            <a:r>
              <a:rPr lang="fr-FR" sz="2400" b="1" dirty="0">
                <a:solidFill>
                  <a:schemeClr val="tx1"/>
                </a:solidFill>
              </a:rPr>
              <a:t>La dimension </a:t>
            </a:r>
            <a:r>
              <a:rPr lang="fr-FR" sz="2400" b="1" dirty="0" smtClean="0">
                <a:solidFill>
                  <a:schemeClr val="tx1"/>
                </a:solidFill>
              </a:rPr>
              <a:t>managériale</a:t>
            </a:r>
            <a:r>
              <a:rPr lang="fr-FR" sz="2400" dirty="0" smtClean="0">
                <a:solidFill>
                  <a:schemeClr val="tx1"/>
                </a:solidFill>
              </a:rPr>
              <a:t> </a:t>
            </a:r>
          </a:p>
          <a:p>
            <a:pPr marL="457200" indent="-457200">
              <a:buAutoNum type="arabicPeriod"/>
            </a:pPr>
            <a:r>
              <a:rPr lang="fr-FR" sz="2400" b="1" dirty="0" smtClean="0">
                <a:solidFill>
                  <a:schemeClr val="tx1"/>
                </a:solidFill>
              </a:rPr>
              <a:t>La </a:t>
            </a:r>
            <a:r>
              <a:rPr lang="fr-FR" sz="2400" b="1" dirty="0">
                <a:solidFill>
                  <a:schemeClr val="tx1"/>
                </a:solidFill>
              </a:rPr>
              <a:t>dimension </a:t>
            </a:r>
            <a:r>
              <a:rPr lang="fr-FR" sz="2400" b="1" dirty="0" smtClean="0">
                <a:solidFill>
                  <a:schemeClr val="tx1"/>
                </a:solidFill>
              </a:rPr>
              <a:t>scientifique</a:t>
            </a:r>
            <a:endParaRPr lang="fr-FR" sz="2400" dirty="0" smtClean="0">
              <a:solidFill>
                <a:schemeClr val="tx1"/>
              </a:solidFill>
            </a:endParaRPr>
          </a:p>
        </p:txBody>
      </p:sp>
    </p:spTree>
    <p:extLst>
      <p:ext uri="{BB962C8B-B14F-4D97-AF65-F5344CB8AC3E}">
        <p14:creationId xmlns:p14="http://schemas.microsoft.com/office/powerpoint/2010/main" val="3833401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A53010">
                    <a:lumMod val="60000"/>
                    <a:lumOff val="40000"/>
                  </a:srgbClr>
                </a:solidFill>
              </a:rPr>
              <a:t>Les filières du marketing</a:t>
            </a:r>
            <a:endParaRPr lang="fr-FR" sz="3200" dirty="0"/>
          </a:p>
        </p:txBody>
      </p:sp>
      <p:sp>
        <p:nvSpPr>
          <p:cNvPr id="3" name="Espace réservé du contenu 2"/>
          <p:cNvSpPr>
            <a:spLocks noGrp="1"/>
          </p:cNvSpPr>
          <p:nvPr>
            <p:ph idx="1"/>
          </p:nvPr>
        </p:nvSpPr>
        <p:spPr>
          <a:xfrm>
            <a:off x="1623527" y="1595535"/>
            <a:ext cx="10226351" cy="4945224"/>
          </a:xfrm>
        </p:spPr>
        <p:txBody>
          <a:bodyPr>
            <a:normAutofit/>
          </a:bodyPr>
          <a:lstStyle/>
          <a:p>
            <a:pPr marL="0" indent="0">
              <a:buNone/>
            </a:pPr>
            <a:r>
              <a:rPr lang="fr-FR" sz="2400" b="1" dirty="0" smtClean="0">
                <a:solidFill>
                  <a:srgbClr val="0070C0"/>
                </a:solidFill>
              </a:rPr>
              <a:t>1/ La filière classique </a:t>
            </a:r>
          </a:p>
          <a:p>
            <a:r>
              <a:rPr lang="fr-FR" sz="2000" dirty="0" smtClean="0"/>
              <a:t>c’est la demande qui crée l’offre : Le marketing a  pour objectif de déterminer les besoins des consommateurs  et de créer un produit parfaitement adapté.</a:t>
            </a:r>
          </a:p>
          <a:p>
            <a:r>
              <a:rPr lang="fr-FR" sz="2000" dirty="0" smtClean="0"/>
              <a:t> </a:t>
            </a:r>
            <a:r>
              <a:rPr lang="fr-FR" dirty="0" smtClean="0"/>
              <a:t>exemple </a:t>
            </a:r>
            <a:r>
              <a:rPr lang="fr-FR" b="1" dirty="0" smtClean="0"/>
              <a:t>: </a:t>
            </a:r>
            <a:r>
              <a:rPr lang="fr-FR" dirty="0" smtClean="0"/>
              <a:t>les pâtes à cuisson rapide en réponse à un besoin des nouveaux modes de vie,  révélé par des études de marché.</a:t>
            </a:r>
          </a:p>
          <a:p>
            <a:endParaRPr lang="fr-FR" dirty="0" smtClean="0"/>
          </a:p>
          <a:p>
            <a:pPr marL="0" indent="0">
              <a:buNone/>
            </a:pPr>
            <a:r>
              <a:rPr lang="fr-FR" sz="2400" b="1" dirty="0">
                <a:solidFill>
                  <a:srgbClr val="0070C0"/>
                </a:solidFill>
              </a:rPr>
              <a:t>2/ La filière inversée: </a:t>
            </a:r>
          </a:p>
          <a:p>
            <a:r>
              <a:rPr lang="fr-FR" sz="2000" dirty="0"/>
              <a:t>associer l’orientation marché avec une nouvelle logique </a:t>
            </a:r>
            <a:r>
              <a:rPr lang="fr-FR" sz="2000" dirty="0" smtClean="0"/>
              <a:t>d’offre : détection </a:t>
            </a:r>
            <a:r>
              <a:rPr lang="fr-FR" sz="2000" dirty="0"/>
              <a:t>de besoins latents et élaboration d’offres inédites</a:t>
            </a:r>
            <a:r>
              <a:rPr lang="fr-FR" dirty="0" smtClean="0"/>
              <a:t>. </a:t>
            </a:r>
            <a:r>
              <a:rPr lang="fr-FR" sz="2000" dirty="0" smtClean="0"/>
              <a:t>Les </a:t>
            </a:r>
            <a:r>
              <a:rPr lang="fr-FR" sz="2000" dirty="0"/>
              <a:t>innovations radicales sortent rarement de l’imagination des consommateurs</a:t>
            </a:r>
            <a:r>
              <a:rPr lang="fr-FR" sz="2000" dirty="0" smtClean="0"/>
              <a:t>.</a:t>
            </a:r>
            <a:r>
              <a:rPr lang="fr-FR" sz="2000" dirty="0"/>
              <a:t> C’est l’offre qui crée la demande en raison des véritables inconnues technologiques des clients</a:t>
            </a:r>
            <a:r>
              <a:rPr lang="fr-FR" sz="2000" dirty="0" smtClean="0"/>
              <a:t>.</a:t>
            </a:r>
            <a:r>
              <a:rPr lang="fr-FR" sz="2000" dirty="0"/>
              <a:t> </a:t>
            </a:r>
            <a:endParaRPr lang="fr-FR" sz="2000" dirty="0" smtClean="0"/>
          </a:p>
          <a:p>
            <a:r>
              <a:rPr lang="fr-FR" sz="1900" dirty="0" smtClean="0"/>
              <a:t>Exemple </a:t>
            </a:r>
            <a:r>
              <a:rPr lang="fr-FR" sz="1900" dirty="0"/>
              <a:t>: dans l’industrie automobile, le segment monospace inventé ne correspondait pas à une demande formulée explicitement par les consommateurs </a:t>
            </a:r>
          </a:p>
          <a:p>
            <a:endParaRPr lang="fr-FR" sz="2000" dirty="0"/>
          </a:p>
        </p:txBody>
      </p:sp>
    </p:spTree>
    <p:extLst>
      <p:ext uri="{BB962C8B-B14F-4D97-AF65-F5344CB8AC3E}">
        <p14:creationId xmlns:p14="http://schemas.microsoft.com/office/powerpoint/2010/main" val="1258120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solidFill>
                  <a:srgbClr val="FF0000"/>
                </a:solidFill>
              </a:rPr>
              <a:t>Définitions </a:t>
            </a:r>
            <a:r>
              <a:rPr lang="fr-FR" sz="3200" b="1" dirty="0">
                <a:solidFill>
                  <a:srgbClr val="FF0000"/>
                </a:solidFill>
              </a:rPr>
              <a:t>du marketing</a:t>
            </a:r>
            <a:endParaRPr lang="fr-FR" dirty="0"/>
          </a:p>
        </p:txBody>
      </p:sp>
      <p:sp>
        <p:nvSpPr>
          <p:cNvPr id="3" name="Espace réservé du contenu 2"/>
          <p:cNvSpPr>
            <a:spLocks noGrp="1"/>
          </p:cNvSpPr>
          <p:nvPr>
            <p:ph idx="1"/>
          </p:nvPr>
        </p:nvSpPr>
        <p:spPr>
          <a:xfrm>
            <a:off x="1983921" y="2133599"/>
            <a:ext cx="9993086" cy="4422321"/>
          </a:xfrm>
        </p:spPr>
        <p:txBody>
          <a:bodyPr>
            <a:normAutofit/>
          </a:bodyPr>
          <a:lstStyle/>
          <a:p>
            <a:r>
              <a:rPr lang="fr-FR" sz="2000" dirty="0" smtClean="0">
                <a:solidFill>
                  <a:srgbClr val="7030A0"/>
                </a:solidFill>
              </a:rPr>
              <a:t>Le marketing est  </a:t>
            </a:r>
            <a:r>
              <a:rPr lang="fr-FR" sz="2000" b="1" dirty="0" smtClean="0">
                <a:solidFill>
                  <a:srgbClr val="7030A0"/>
                </a:solidFill>
              </a:rPr>
              <a:t>«</a:t>
            </a:r>
            <a:r>
              <a:rPr lang="fr-FR" sz="2000" dirty="0" smtClean="0">
                <a:solidFill>
                  <a:srgbClr val="7030A0"/>
                </a:solidFill>
              </a:rPr>
              <a:t> </a:t>
            </a:r>
            <a:r>
              <a:rPr lang="fr-FR" sz="2000" b="1" dirty="0" smtClean="0">
                <a:solidFill>
                  <a:srgbClr val="7030A0"/>
                </a:solidFill>
              </a:rPr>
              <a:t>l’ensembles de méthodes et des moyen </a:t>
            </a:r>
            <a:r>
              <a:rPr lang="fr-FR" sz="2000" dirty="0" smtClean="0">
                <a:solidFill>
                  <a:srgbClr val="7030A0"/>
                </a:solidFill>
              </a:rPr>
              <a:t>dont dispose une </a:t>
            </a:r>
            <a:r>
              <a:rPr lang="fr-FR" sz="2000" b="1" dirty="0" smtClean="0">
                <a:solidFill>
                  <a:srgbClr val="7030A0"/>
                </a:solidFill>
              </a:rPr>
              <a:t>organisation</a:t>
            </a:r>
            <a:r>
              <a:rPr lang="fr-FR" sz="2000" dirty="0" smtClean="0">
                <a:solidFill>
                  <a:srgbClr val="7030A0"/>
                </a:solidFill>
              </a:rPr>
              <a:t> pour promouvoir dans les </a:t>
            </a:r>
            <a:r>
              <a:rPr lang="fr-FR" sz="2000" b="1" dirty="0" smtClean="0">
                <a:solidFill>
                  <a:srgbClr val="7030A0"/>
                </a:solidFill>
              </a:rPr>
              <a:t>publics </a:t>
            </a:r>
            <a:r>
              <a:rPr lang="fr-FR" sz="2000" dirty="0" smtClean="0">
                <a:solidFill>
                  <a:srgbClr val="7030A0"/>
                </a:solidFill>
              </a:rPr>
              <a:t>auxquels elle s’intéresse des </a:t>
            </a:r>
            <a:r>
              <a:rPr lang="fr-FR" sz="2000" b="1" dirty="0" smtClean="0">
                <a:solidFill>
                  <a:srgbClr val="7030A0"/>
                </a:solidFill>
              </a:rPr>
              <a:t>comportements favorables à la réalisation de ses propres objectifs</a:t>
            </a:r>
            <a:r>
              <a:rPr lang="fr-FR" sz="2000" dirty="0" smtClean="0">
                <a:solidFill>
                  <a:srgbClr val="7030A0"/>
                </a:solidFill>
              </a:rPr>
              <a:t>.»</a:t>
            </a:r>
            <a:r>
              <a:rPr lang="fr-FR" sz="2000" b="1" dirty="0" smtClean="0">
                <a:solidFill>
                  <a:srgbClr val="7030A0"/>
                </a:solidFill>
              </a:rPr>
              <a:t> </a:t>
            </a:r>
            <a:r>
              <a:rPr lang="fr-FR" sz="2400" dirty="0" smtClean="0">
                <a:solidFill>
                  <a:srgbClr val="7030A0"/>
                </a:solidFill>
              </a:rPr>
              <a:t>(</a:t>
            </a:r>
            <a:r>
              <a:rPr lang="fr-FR" dirty="0" err="1" smtClean="0">
                <a:solidFill>
                  <a:srgbClr val="7030A0"/>
                </a:solidFill>
              </a:rPr>
              <a:t>Lendrevie</a:t>
            </a:r>
            <a:r>
              <a:rPr lang="fr-FR" dirty="0" smtClean="0">
                <a:solidFill>
                  <a:srgbClr val="7030A0"/>
                </a:solidFill>
              </a:rPr>
              <a:t> et </a:t>
            </a:r>
            <a:r>
              <a:rPr lang="fr-FR" dirty="0" err="1" smtClean="0">
                <a:solidFill>
                  <a:srgbClr val="7030A0"/>
                </a:solidFill>
              </a:rPr>
              <a:t>Lindon</a:t>
            </a:r>
            <a:r>
              <a:rPr lang="fr-FR" dirty="0" smtClean="0">
                <a:solidFill>
                  <a:srgbClr val="7030A0"/>
                </a:solidFill>
              </a:rPr>
              <a:t>, 2000)</a:t>
            </a:r>
          </a:p>
          <a:p>
            <a:r>
              <a:rPr lang="fr-FR" dirty="0">
                <a:solidFill>
                  <a:srgbClr val="7030A0"/>
                </a:solidFill>
              </a:rPr>
              <a:t>selon P. </a:t>
            </a:r>
            <a:r>
              <a:rPr lang="fr-FR" dirty="0" err="1">
                <a:solidFill>
                  <a:srgbClr val="7030A0"/>
                </a:solidFill>
              </a:rPr>
              <a:t>kotler</a:t>
            </a:r>
            <a:r>
              <a:rPr lang="fr-FR" dirty="0">
                <a:solidFill>
                  <a:srgbClr val="7030A0"/>
                </a:solidFill>
              </a:rPr>
              <a:t> 2014, le marketing est « un processus par lequel les entreprises </a:t>
            </a:r>
            <a:r>
              <a:rPr lang="fr-FR" b="1" dirty="0">
                <a:solidFill>
                  <a:srgbClr val="7030A0"/>
                </a:solidFill>
              </a:rPr>
              <a:t>créent de la valeur</a:t>
            </a:r>
            <a:r>
              <a:rPr lang="fr-FR" dirty="0">
                <a:solidFill>
                  <a:srgbClr val="7030A0"/>
                </a:solidFill>
              </a:rPr>
              <a:t> pour les </a:t>
            </a:r>
            <a:r>
              <a:rPr lang="fr-FR" b="1" dirty="0">
                <a:solidFill>
                  <a:srgbClr val="7030A0"/>
                </a:solidFill>
              </a:rPr>
              <a:t>consommateurs  et la société</a:t>
            </a:r>
            <a:r>
              <a:rPr lang="fr-FR" dirty="0">
                <a:solidFill>
                  <a:srgbClr val="7030A0"/>
                </a:solidFill>
              </a:rPr>
              <a:t>, nouent des </a:t>
            </a:r>
            <a:r>
              <a:rPr lang="fr-FR" b="1" dirty="0">
                <a:solidFill>
                  <a:srgbClr val="7030A0"/>
                </a:solidFill>
              </a:rPr>
              <a:t>relations fortes </a:t>
            </a:r>
            <a:r>
              <a:rPr lang="fr-FR" dirty="0">
                <a:solidFill>
                  <a:srgbClr val="7030A0"/>
                </a:solidFill>
              </a:rPr>
              <a:t>avec les consommateurs qui permettent </a:t>
            </a:r>
            <a:r>
              <a:rPr lang="fr-FR" b="1" dirty="0">
                <a:solidFill>
                  <a:srgbClr val="7030A0"/>
                </a:solidFill>
              </a:rPr>
              <a:t>en retour </a:t>
            </a:r>
            <a:r>
              <a:rPr lang="fr-FR" dirty="0">
                <a:solidFill>
                  <a:srgbClr val="7030A0"/>
                </a:solidFill>
              </a:rPr>
              <a:t>de </a:t>
            </a:r>
            <a:r>
              <a:rPr lang="fr-FR" b="1" dirty="0">
                <a:solidFill>
                  <a:srgbClr val="7030A0"/>
                </a:solidFill>
              </a:rPr>
              <a:t>créer de la valeur pour l’entreprise</a:t>
            </a:r>
            <a:r>
              <a:rPr lang="fr-FR" dirty="0">
                <a:solidFill>
                  <a:srgbClr val="7030A0"/>
                </a:solidFill>
              </a:rPr>
              <a:t>. »</a:t>
            </a:r>
          </a:p>
          <a:p>
            <a:r>
              <a:rPr lang="fr-FR" dirty="0">
                <a:solidFill>
                  <a:srgbClr val="7030A0"/>
                </a:solidFill>
              </a:rPr>
              <a:t>Selon J.  </a:t>
            </a:r>
            <a:r>
              <a:rPr lang="fr-FR" dirty="0" err="1">
                <a:solidFill>
                  <a:srgbClr val="7030A0"/>
                </a:solidFill>
              </a:rPr>
              <a:t>Lendrevie</a:t>
            </a:r>
            <a:r>
              <a:rPr lang="fr-FR" dirty="0">
                <a:solidFill>
                  <a:srgbClr val="7030A0"/>
                </a:solidFill>
              </a:rPr>
              <a:t>, « Le marketing est </a:t>
            </a:r>
            <a:r>
              <a:rPr lang="fr-FR" b="1" dirty="0">
                <a:solidFill>
                  <a:srgbClr val="7030A0"/>
                </a:solidFill>
              </a:rPr>
              <a:t>l’effort d’adaptation  </a:t>
            </a:r>
            <a:r>
              <a:rPr lang="fr-FR" dirty="0">
                <a:solidFill>
                  <a:srgbClr val="7030A0"/>
                </a:solidFill>
              </a:rPr>
              <a:t>des organisations </a:t>
            </a:r>
            <a:r>
              <a:rPr lang="fr-FR" b="1" dirty="0">
                <a:solidFill>
                  <a:srgbClr val="7030A0"/>
                </a:solidFill>
              </a:rPr>
              <a:t>à des marchés concurrentiels</a:t>
            </a:r>
            <a:r>
              <a:rPr lang="fr-FR" dirty="0">
                <a:solidFill>
                  <a:srgbClr val="7030A0"/>
                </a:solidFill>
              </a:rPr>
              <a:t>  pour </a:t>
            </a:r>
            <a:r>
              <a:rPr lang="fr-FR" b="1" dirty="0">
                <a:solidFill>
                  <a:srgbClr val="7030A0"/>
                </a:solidFill>
              </a:rPr>
              <a:t>influencer en leur faveur le comportement des publics dont elles dépendent</a:t>
            </a:r>
            <a:r>
              <a:rPr lang="fr-FR" dirty="0">
                <a:solidFill>
                  <a:srgbClr val="7030A0"/>
                </a:solidFill>
              </a:rPr>
              <a:t>, par une offre dont la valeur perçue est </a:t>
            </a:r>
            <a:r>
              <a:rPr lang="fr-FR" b="1" dirty="0">
                <a:solidFill>
                  <a:srgbClr val="7030A0"/>
                </a:solidFill>
              </a:rPr>
              <a:t>durablement supérieure </a:t>
            </a:r>
            <a:r>
              <a:rPr lang="fr-FR" dirty="0">
                <a:solidFill>
                  <a:srgbClr val="7030A0"/>
                </a:solidFill>
              </a:rPr>
              <a:t>à celle des concurrents. »</a:t>
            </a:r>
          </a:p>
          <a:p>
            <a:endParaRPr lang="fr-FR" dirty="0" smtClean="0">
              <a:solidFill>
                <a:srgbClr val="7030A0"/>
              </a:solidFill>
            </a:endParaRPr>
          </a:p>
          <a:p>
            <a:endParaRPr lang="fr-FR" dirty="0" smtClean="0">
              <a:solidFill>
                <a:srgbClr val="7030A0"/>
              </a:solidFill>
            </a:endParaRPr>
          </a:p>
          <a:p>
            <a:endParaRPr lang="fr-FR" dirty="0" smtClean="0"/>
          </a:p>
        </p:txBody>
      </p:sp>
    </p:spTree>
    <p:extLst>
      <p:ext uri="{BB962C8B-B14F-4D97-AF65-F5344CB8AC3E}">
        <p14:creationId xmlns:p14="http://schemas.microsoft.com/office/powerpoint/2010/main" val="2831997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FF0000"/>
                </a:solidFill>
              </a:rPr>
              <a:t>Définitions du marketing</a:t>
            </a:r>
            <a:endParaRPr lang="fr-FR" sz="3200" b="1" dirty="0">
              <a:solidFill>
                <a:srgbClr val="FF0000"/>
              </a:solidFill>
            </a:endParaRPr>
          </a:p>
        </p:txBody>
      </p:sp>
      <p:sp>
        <p:nvSpPr>
          <p:cNvPr id="3" name="Espace réservé du contenu 2"/>
          <p:cNvSpPr>
            <a:spLocks noGrp="1" noChangeAspect="1"/>
          </p:cNvSpPr>
          <p:nvPr>
            <p:ph idx="1"/>
          </p:nvPr>
        </p:nvSpPr>
        <p:spPr>
          <a:xfrm>
            <a:off x="1832962" y="1415562"/>
            <a:ext cx="9983900" cy="4879730"/>
          </a:xfrm>
        </p:spPr>
        <p:txBody>
          <a:bodyPr>
            <a:normAutofit/>
          </a:bodyPr>
          <a:lstStyle/>
          <a:p>
            <a:pPr marL="0" indent="0">
              <a:buNone/>
            </a:pPr>
            <a:r>
              <a:rPr lang="fr-FR" sz="2400" dirty="0" smtClean="0"/>
              <a:t>Le marketing est «</a:t>
            </a:r>
            <a:r>
              <a:rPr lang="fr-FR" sz="2400" dirty="0" smtClean="0">
                <a:solidFill>
                  <a:srgbClr val="002060"/>
                </a:solidFill>
              </a:rPr>
              <a:t> à la fois </a:t>
            </a:r>
            <a:r>
              <a:rPr lang="fr-FR" sz="2400" b="1" u="sng" dirty="0" smtClean="0">
                <a:solidFill>
                  <a:srgbClr val="002060"/>
                </a:solidFill>
              </a:rPr>
              <a:t>un état d’esprit </a:t>
            </a:r>
            <a:r>
              <a:rPr lang="fr-FR" sz="2400" dirty="0" smtClean="0">
                <a:solidFill>
                  <a:srgbClr val="002060"/>
                </a:solidFill>
              </a:rPr>
              <a:t>qui consiste à se placer systématiquement du point de vue du consommateur de façon à répondre au mieux à ses besoins </a:t>
            </a:r>
            <a:r>
              <a:rPr lang="fr-FR" sz="2400" u="sng" dirty="0" smtClean="0">
                <a:solidFill>
                  <a:srgbClr val="002060"/>
                </a:solidFill>
              </a:rPr>
              <a:t>; </a:t>
            </a:r>
            <a:r>
              <a:rPr lang="fr-FR" sz="2400" b="1" u="sng" dirty="0" smtClean="0">
                <a:solidFill>
                  <a:srgbClr val="002060"/>
                </a:solidFill>
              </a:rPr>
              <a:t>Une démarche </a:t>
            </a:r>
            <a:r>
              <a:rPr lang="fr-FR" sz="2400" dirty="0" smtClean="0">
                <a:solidFill>
                  <a:srgbClr val="002060"/>
                </a:solidFill>
              </a:rPr>
              <a:t>allant de </a:t>
            </a:r>
            <a:r>
              <a:rPr lang="fr-FR" sz="2400" b="1" dirty="0" smtClean="0">
                <a:solidFill>
                  <a:srgbClr val="002060"/>
                </a:solidFill>
              </a:rPr>
              <a:t>l’analyse du marché et de son environnement à la planification, puis à la mise en œuvre </a:t>
            </a:r>
            <a:r>
              <a:rPr lang="fr-FR" sz="2400" dirty="0" smtClean="0">
                <a:solidFill>
                  <a:srgbClr val="002060"/>
                </a:solidFill>
              </a:rPr>
              <a:t>jusqu'au  suivi et contrôle des décisions concernant le produit, son prix, sa distribution et sa communication ; et </a:t>
            </a:r>
            <a:r>
              <a:rPr lang="fr-FR" sz="2400" b="1" u="sng" dirty="0" smtClean="0">
                <a:solidFill>
                  <a:srgbClr val="002060"/>
                </a:solidFill>
              </a:rPr>
              <a:t>des techniques </a:t>
            </a:r>
            <a:r>
              <a:rPr lang="fr-FR" sz="2400" dirty="0" smtClean="0">
                <a:solidFill>
                  <a:srgbClr val="002060"/>
                </a:solidFill>
              </a:rPr>
              <a:t>rigoureuses permettant à une entreprise de </a:t>
            </a:r>
            <a:r>
              <a:rPr lang="fr-FR" sz="2400" b="1" dirty="0" smtClean="0">
                <a:solidFill>
                  <a:srgbClr val="002060"/>
                </a:solidFill>
              </a:rPr>
              <a:t>conquérir </a:t>
            </a:r>
            <a:r>
              <a:rPr lang="fr-FR" sz="2400" dirty="0" smtClean="0">
                <a:solidFill>
                  <a:srgbClr val="002060"/>
                </a:solidFill>
              </a:rPr>
              <a:t>des marchés, des clientèles, voire de les </a:t>
            </a:r>
            <a:r>
              <a:rPr lang="fr-FR" sz="2400" b="1" dirty="0" smtClean="0">
                <a:solidFill>
                  <a:srgbClr val="002060"/>
                </a:solidFill>
              </a:rPr>
              <a:t>créer</a:t>
            </a:r>
            <a:r>
              <a:rPr lang="fr-FR" sz="2400" dirty="0" smtClean="0">
                <a:solidFill>
                  <a:srgbClr val="002060"/>
                </a:solidFill>
              </a:rPr>
              <a:t>, de les </a:t>
            </a:r>
            <a:r>
              <a:rPr lang="fr-FR" sz="2400" b="1" dirty="0" smtClean="0">
                <a:solidFill>
                  <a:srgbClr val="002060"/>
                </a:solidFill>
              </a:rPr>
              <a:t>conserver</a:t>
            </a:r>
            <a:r>
              <a:rPr lang="fr-FR" sz="2400" dirty="0" smtClean="0">
                <a:solidFill>
                  <a:srgbClr val="002060"/>
                </a:solidFill>
              </a:rPr>
              <a:t>, de les développer et d’atteindre ses objectifs. »</a:t>
            </a:r>
            <a:r>
              <a:rPr lang="fr-FR" sz="2400" dirty="0" smtClean="0"/>
              <a:t>    </a:t>
            </a:r>
            <a:r>
              <a:rPr lang="fr-FR" dirty="0">
                <a:solidFill>
                  <a:schemeClr val="bg2">
                    <a:lumMod val="10000"/>
                  </a:schemeClr>
                </a:solidFill>
              </a:rPr>
              <a:t>Y</a:t>
            </a:r>
            <a:r>
              <a:rPr lang="fr-FR" dirty="0" smtClean="0">
                <a:solidFill>
                  <a:schemeClr val="bg2">
                    <a:lumMod val="10000"/>
                  </a:schemeClr>
                </a:solidFill>
              </a:rPr>
              <a:t>ves CHIROUZE</a:t>
            </a:r>
          </a:p>
          <a:p>
            <a:endParaRPr lang="fr-FR" dirty="0"/>
          </a:p>
        </p:txBody>
      </p:sp>
    </p:spTree>
    <p:extLst>
      <p:ext uri="{BB962C8B-B14F-4D97-AF65-F5344CB8AC3E}">
        <p14:creationId xmlns:p14="http://schemas.microsoft.com/office/powerpoint/2010/main" val="3398380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00244"/>
          </a:xfrm>
        </p:spPr>
        <p:txBody>
          <a:bodyPr>
            <a:normAutofit/>
          </a:bodyPr>
          <a:lstStyle/>
          <a:p>
            <a:r>
              <a:rPr lang="fr-FR" sz="2800" b="1" dirty="0" smtClean="0">
                <a:solidFill>
                  <a:srgbClr val="FF0000"/>
                </a:solidFill>
              </a:rPr>
              <a:t>L’</a:t>
            </a:r>
            <a:r>
              <a:rPr lang="fr-FR" sz="2800" b="1" dirty="0">
                <a:solidFill>
                  <a:srgbClr val="FF0000"/>
                </a:solidFill>
              </a:rPr>
              <a:t>é</a:t>
            </a:r>
            <a:r>
              <a:rPr lang="fr-FR" sz="2800" b="1" dirty="0" smtClean="0">
                <a:solidFill>
                  <a:srgbClr val="FF0000"/>
                </a:solidFill>
              </a:rPr>
              <a:t>thique du marketing</a:t>
            </a:r>
            <a:endParaRPr lang="fr-FR" sz="2800" b="1" dirty="0">
              <a:solidFill>
                <a:srgbClr val="FF0000"/>
              </a:solidFill>
            </a:endParaRPr>
          </a:p>
        </p:txBody>
      </p:sp>
      <p:sp>
        <p:nvSpPr>
          <p:cNvPr id="3" name="Espace réservé du contenu 2"/>
          <p:cNvSpPr>
            <a:spLocks noGrp="1"/>
          </p:cNvSpPr>
          <p:nvPr>
            <p:ph idx="1"/>
          </p:nvPr>
        </p:nvSpPr>
        <p:spPr>
          <a:xfrm>
            <a:off x="1617785" y="1784838"/>
            <a:ext cx="10359222" cy="4958862"/>
          </a:xfrm>
        </p:spPr>
        <p:txBody>
          <a:bodyPr>
            <a:normAutofit/>
          </a:bodyPr>
          <a:lstStyle/>
          <a:p>
            <a:r>
              <a:rPr lang="fr-FR" sz="2000" b="1" dirty="0">
                <a:solidFill>
                  <a:srgbClr val="00B050"/>
                </a:solidFill>
              </a:rPr>
              <a:t>En influençant le consommateur, le marketing peut être perçu </a:t>
            </a:r>
            <a:r>
              <a:rPr lang="fr-FR" sz="2000" b="1" dirty="0">
                <a:solidFill>
                  <a:schemeClr val="accent1">
                    <a:lumMod val="60000"/>
                    <a:lumOff val="40000"/>
                  </a:schemeClr>
                </a:solidFill>
              </a:rPr>
              <a:t>comme amoral</a:t>
            </a:r>
            <a:r>
              <a:rPr lang="fr-FR" sz="2000" b="1" dirty="0" smtClean="0">
                <a:solidFill>
                  <a:schemeClr val="accent1">
                    <a:lumMod val="60000"/>
                    <a:lumOff val="40000"/>
                  </a:schemeClr>
                </a:solidFill>
              </a:rPr>
              <a:t>. </a:t>
            </a:r>
            <a:r>
              <a:rPr lang="fr-FR" b="1" i="1" dirty="0" smtClean="0">
                <a:solidFill>
                  <a:srgbClr val="7030A0"/>
                </a:solidFill>
              </a:rPr>
              <a:t>Le terme marketing </a:t>
            </a:r>
            <a:r>
              <a:rPr lang="fr-FR" b="1" i="1" dirty="0">
                <a:solidFill>
                  <a:srgbClr val="7030A0"/>
                </a:solidFill>
              </a:rPr>
              <a:t>est </a:t>
            </a:r>
            <a:r>
              <a:rPr lang="fr-FR" b="1" i="1" dirty="0" smtClean="0">
                <a:solidFill>
                  <a:srgbClr val="7030A0"/>
                </a:solidFill>
              </a:rPr>
              <a:t>parfois assorti d’une «</a:t>
            </a:r>
            <a:r>
              <a:rPr lang="fr-FR" b="1" i="1" u="sng" dirty="0" smtClean="0">
                <a:solidFill>
                  <a:srgbClr val="7030A0"/>
                </a:solidFill>
              </a:rPr>
              <a:t> </a:t>
            </a:r>
            <a:r>
              <a:rPr lang="fr-FR" b="1" i="1" dirty="0" smtClean="0">
                <a:solidFill>
                  <a:srgbClr val="7030A0"/>
                </a:solidFill>
              </a:rPr>
              <a:t>connotation négative </a:t>
            </a:r>
            <a:r>
              <a:rPr lang="fr-FR" i="1" dirty="0" smtClean="0">
                <a:solidFill>
                  <a:srgbClr val="7030A0"/>
                </a:solidFill>
              </a:rPr>
              <a:t>reflétant l’idée d’une </a:t>
            </a:r>
            <a:r>
              <a:rPr lang="fr-FR" b="1" i="1" dirty="0" smtClean="0">
                <a:solidFill>
                  <a:srgbClr val="7030A0"/>
                </a:solidFill>
              </a:rPr>
              <a:t>manipulation des </a:t>
            </a:r>
            <a:r>
              <a:rPr lang="fr-FR" i="1" dirty="0" smtClean="0">
                <a:solidFill>
                  <a:srgbClr val="7030A0"/>
                </a:solidFill>
              </a:rPr>
              <a:t>esprits, d’une </a:t>
            </a:r>
            <a:r>
              <a:rPr lang="fr-FR" b="1" i="1" dirty="0" smtClean="0">
                <a:solidFill>
                  <a:srgbClr val="7030A0"/>
                </a:solidFill>
              </a:rPr>
              <a:t>tromperie</a:t>
            </a:r>
            <a:r>
              <a:rPr lang="fr-FR" i="1" dirty="0" smtClean="0">
                <a:solidFill>
                  <a:srgbClr val="7030A0"/>
                </a:solidFill>
              </a:rPr>
              <a:t>, d’une </a:t>
            </a:r>
            <a:r>
              <a:rPr lang="fr-FR" b="1" i="1" dirty="0" smtClean="0">
                <a:solidFill>
                  <a:srgbClr val="7030A0"/>
                </a:solidFill>
              </a:rPr>
              <a:t>influence déguisée clandestine</a:t>
            </a:r>
            <a:r>
              <a:rPr lang="fr-FR" i="1" dirty="0" smtClean="0">
                <a:solidFill>
                  <a:srgbClr val="7030A0"/>
                </a:solidFill>
              </a:rPr>
              <a:t>.» </a:t>
            </a:r>
            <a:r>
              <a:rPr lang="fr-FR" sz="1400" i="1" dirty="0" smtClean="0">
                <a:solidFill>
                  <a:srgbClr val="7030A0"/>
                </a:solidFill>
              </a:rPr>
              <a:t>(</a:t>
            </a:r>
            <a:r>
              <a:rPr lang="fr-FR" sz="1400" i="1" dirty="0" err="1" smtClean="0">
                <a:solidFill>
                  <a:srgbClr val="7030A0"/>
                </a:solidFill>
              </a:rPr>
              <a:t>Chiriouze</a:t>
            </a:r>
            <a:r>
              <a:rPr lang="fr-FR" sz="1400" i="1" dirty="0" smtClean="0">
                <a:solidFill>
                  <a:srgbClr val="7030A0"/>
                </a:solidFill>
              </a:rPr>
              <a:t> 2003).</a:t>
            </a:r>
          </a:p>
          <a:p>
            <a:r>
              <a:rPr lang="fr-FR" sz="2000" b="1" dirty="0" smtClean="0"/>
              <a:t>certaines dérives du marketing </a:t>
            </a:r>
            <a:r>
              <a:rPr lang="fr-FR" sz="2000" dirty="0" smtClean="0"/>
              <a:t>se </a:t>
            </a:r>
            <a:r>
              <a:rPr lang="fr-FR" sz="2000" b="1" dirty="0" smtClean="0"/>
              <a:t>traduisent par des pratiques agressives, intrusives ou sournoises</a:t>
            </a:r>
            <a:r>
              <a:rPr lang="fr-FR" sz="2000" dirty="0" smtClean="0"/>
              <a:t>.</a:t>
            </a:r>
          </a:p>
          <a:p>
            <a:r>
              <a:rPr lang="fr-FR" sz="2000" b="1" dirty="0" smtClean="0"/>
              <a:t>Certains  consommateurs sont éclairés, aguerris et rodés aux techniques du marketing  </a:t>
            </a:r>
            <a:r>
              <a:rPr lang="fr-FR" sz="2000" dirty="0" smtClean="0"/>
              <a:t>et compris lorsqu'elles relèvent de ‘</a:t>
            </a:r>
            <a:r>
              <a:rPr lang="fr-FR" sz="2000" b="1" dirty="0" smtClean="0">
                <a:solidFill>
                  <a:schemeClr val="tx1">
                    <a:lumMod val="95000"/>
                    <a:lumOff val="5000"/>
                  </a:schemeClr>
                </a:solidFill>
              </a:rPr>
              <a:t>l’</a:t>
            </a:r>
            <a:r>
              <a:rPr lang="fr-FR" sz="2000" b="1" dirty="0" err="1" smtClean="0">
                <a:solidFill>
                  <a:schemeClr val="tx1">
                    <a:lumMod val="95000"/>
                    <a:lumOff val="5000"/>
                  </a:schemeClr>
                </a:solidFill>
              </a:rPr>
              <a:t>undercover</a:t>
            </a:r>
            <a:r>
              <a:rPr lang="fr-FR" sz="2000" b="1" dirty="0" smtClean="0">
                <a:solidFill>
                  <a:schemeClr val="tx1">
                    <a:lumMod val="95000"/>
                    <a:lumOff val="5000"/>
                  </a:schemeClr>
                </a:solidFill>
              </a:rPr>
              <a:t> marketing’ (marketing furtif). </a:t>
            </a:r>
            <a:endParaRPr lang="fr-FR" sz="2000" b="1" dirty="0">
              <a:solidFill>
                <a:schemeClr val="tx1">
                  <a:lumMod val="95000"/>
                  <a:lumOff val="5000"/>
                </a:schemeClr>
              </a:solidFill>
            </a:endParaRPr>
          </a:p>
          <a:p>
            <a:r>
              <a:rPr lang="fr-FR" sz="2000" dirty="0" smtClean="0"/>
              <a:t>les responsables marketing s’imposent </a:t>
            </a:r>
            <a:r>
              <a:rPr lang="fr-FR" sz="2000" b="1" dirty="0" smtClean="0"/>
              <a:t>des codes de conduite qui garantissent l’intégrité des pratiques. </a:t>
            </a:r>
          </a:p>
          <a:p>
            <a:r>
              <a:rPr lang="fr-FR" sz="2000" dirty="0" smtClean="0"/>
              <a:t>Exemple : </a:t>
            </a:r>
            <a:r>
              <a:rPr lang="fr-FR" sz="2000" b="1" dirty="0" smtClean="0"/>
              <a:t>le code d’éthique stipulé par AMA</a:t>
            </a:r>
            <a:r>
              <a:rPr lang="fr-FR" sz="2000" dirty="0" smtClean="0"/>
              <a:t> </a:t>
            </a:r>
            <a:r>
              <a:rPr lang="fr-FR" sz="2000" dirty="0"/>
              <a:t>pour </a:t>
            </a:r>
            <a:r>
              <a:rPr lang="fr-FR" sz="2000" dirty="0" smtClean="0"/>
              <a:t>guider les professionnels du marketing et éviter les actions immorales.</a:t>
            </a:r>
          </a:p>
        </p:txBody>
      </p:sp>
    </p:spTree>
    <p:extLst>
      <p:ext uri="{BB962C8B-B14F-4D97-AF65-F5344CB8AC3E}">
        <p14:creationId xmlns:p14="http://schemas.microsoft.com/office/powerpoint/2010/main" val="28654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chemeClr val="accent1">
                    <a:lumMod val="60000"/>
                    <a:lumOff val="40000"/>
                  </a:schemeClr>
                </a:solidFill>
              </a:rPr>
              <a:t>PROGRAMME DU COURS « PRINCIPES DE MARKETING »</a:t>
            </a:r>
          </a:p>
        </p:txBody>
      </p:sp>
      <p:sp>
        <p:nvSpPr>
          <p:cNvPr id="3" name="Espace réservé du contenu 2"/>
          <p:cNvSpPr>
            <a:spLocks noGrp="1"/>
          </p:cNvSpPr>
          <p:nvPr>
            <p:ph idx="1"/>
          </p:nvPr>
        </p:nvSpPr>
        <p:spPr>
          <a:xfrm>
            <a:off x="1714500" y="3068514"/>
            <a:ext cx="9790112" cy="3455377"/>
          </a:xfrm>
        </p:spPr>
        <p:txBody>
          <a:bodyPr>
            <a:normAutofit/>
          </a:bodyPr>
          <a:lstStyle/>
          <a:p>
            <a:pPr>
              <a:lnSpc>
                <a:spcPct val="150000"/>
              </a:lnSpc>
            </a:pPr>
            <a:r>
              <a:rPr lang="fr-FR" dirty="0"/>
              <a:t>CHAPITRE </a:t>
            </a:r>
            <a:r>
              <a:rPr lang="fr-FR" dirty="0" smtClean="0"/>
              <a:t>INTRODUCTIF : FONDEMENTS DU MARKETING</a:t>
            </a:r>
          </a:p>
          <a:p>
            <a:pPr>
              <a:lnSpc>
                <a:spcPct val="150000"/>
              </a:lnSpc>
            </a:pPr>
            <a:r>
              <a:rPr lang="fr-FR" dirty="0" smtClean="0"/>
              <a:t>CHAPITRE I : </a:t>
            </a:r>
            <a:r>
              <a:rPr lang="fr-FR" dirty="0"/>
              <a:t>PLAN STRATEGIQUE GENERAL </a:t>
            </a:r>
          </a:p>
          <a:p>
            <a:pPr>
              <a:lnSpc>
                <a:spcPct val="150000"/>
              </a:lnSpc>
            </a:pPr>
            <a:r>
              <a:rPr lang="fr-FR" dirty="0"/>
              <a:t>CHAPITRE II: PLAN STRATEGIQUE </a:t>
            </a:r>
            <a:r>
              <a:rPr lang="fr-FR" dirty="0" smtClean="0"/>
              <a:t>D’ACTIVITE </a:t>
            </a:r>
          </a:p>
          <a:p>
            <a:pPr>
              <a:lnSpc>
                <a:spcPct val="150000"/>
              </a:lnSpc>
            </a:pPr>
            <a:r>
              <a:rPr lang="fr-FR" dirty="0" smtClean="0"/>
              <a:t>CHAPITRE </a:t>
            </a:r>
            <a:r>
              <a:rPr lang="fr-FR" dirty="0"/>
              <a:t>III: LES PRINCIPES DU MIX </a:t>
            </a:r>
            <a:r>
              <a:rPr lang="fr-FR" dirty="0" smtClean="0"/>
              <a:t>MARKETING</a:t>
            </a:r>
          </a:p>
        </p:txBody>
      </p:sp>
    </p:spTree>
    <p:extLst>
      <p:ext uri="{BB962C8B-B14F-4D97-AF65-F5344CB8AC3E}">
        <p14:creationId xmlns:p14="http://schemas.microsoft.com/office/powerpoint/2010/main" val="29402884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09036"/>
          </a:xfrm>
        </p:spPr>
        <p:txBody>
          <a:bodyPr>
            <a:normAutofit/>
          </a:bodyPr>
          <a:lstStyle/>
          <a:p>
            <a:r>
              <a:rPr lang="fr-FR" sz="3200" b="1" dirty="0" smtClean="0">
                <a:solidFill>
                  <a:srgbClr val="FF0000"/>
                </a:solidFill>
              </a:rPr>
              <a:t>L’environnement marketing</a:t>
            </a:r>
            <a:endParaRPr lang="fr-FR" sz="3200" b="1" dirty="0">
              <a:solidFill>
                <a:srgbClr val="FF0000"/>
              </a:solidFill>
            </a:endParaRPr>
          </a:p>
        </p:txBody>
      </p:sp>
      <p:sp>
        <p:nvSpPr>
          <p:cNvPr id="3" name="Espace réservé du contenu 2"/>
          <p:cNvSpPr>
            <a:spLocks noGrp="1"/>
          </p:cNvSpPr>
          <p:nvPr>
            <p:ph idx="1"/>
          </p:nvPr>
        </p:nvSpPr>
        <p:spPr>
          <a:xfrm>
            <a:off x="1591407" y="1626577"/>
            <a:ext cx="10491735" cy="4791807"/>
          </a:xfrm>
        </p:spPr>
        <p:txBody>
          <a:bodyPr>
            <a:noAutofit/>
          </a:bodyPr>
          <a:lstStyle/>
          <a:p>
            <a:r>
              <a:rPr lang="fr-FR" sz="2000" dirty="0" smtClean="0"/>
              <a:t>Les </a:t>
            </a:r>
            <a:r>
              <a:rPr lang="fr-FR" sz="2000" dirty="0" smtClean="0"/>
              <a:t>entreprises </a:t>
            </a:r>
            <a:r>
              <a:rPr lang="fr-FR" sz="2000" dirty="0" smtClean="0"/>
              <a:t>cherchent à se distinguer sur leur marché, tenant compte de leurs propres capacités, de leur marché, et de  l’environnement dans lequel elles se trouvent.</a:t>
            </a:r>
          </a:p>
          <a:p>
            <a:r>
              <a:rPr lang="fr-FR" sz="2000" dirty="0" smtClean="0"/>
              <a:t>Distinguer entre : </a:t>
            </a:r>
          </a:p>
          <a:p>
            <a:pPr marL="989013" indent="-363538">
              <a:buFont typeface="Arial" panose="020B0604020202020204" pitchFamily="34" charset="0"/>
              <a:buChar char="•"/>
            </a:pPr>
            <a:r>
              <a:rPr lang="fr-FR" sz="2000" b="1" dirty="0" smtClean="0"/>
              <a:t>l’environnement immédiat/spécifique(microenvironnement) : </a:t>
            </a:r>
            <a:r>
              <a:rPr lang="fr-FR" sz="2000" dirty="0" smtClean="0"/>
              <a:t>le marché au sens large ou  tous les acteurs impliqués dans la production, la distribution et la communication de l’offre </a:t>
            </a:r>
          </a:p>
          <a:p>
            <a:pPr marL="989013" indent="-363538">
              <a:buFont typeface="Arial" panose="020B0604020202020204" pitchFamily="34" charset="0"/>
              <a:buChar char="•"/>
            </a:pPr>
            <a:r>
              <a:rPr lang="fr-FR" sz="2000" dirty="0" smtClean="0"/>
              <a:t>l’</a:t>
            </a:r>
            <a:r>
              <a:rPr lang="fr-FR" sz="2000" b="1" dirty="0" smtClean="0"/>
              <a:t>environnement </a:t>
            </a:r>
            <a:r>
              <a:rPr lang="fr-FR" sz="2000" b="1" dirty="0"/>
              <a:t>général </a:t>
            </a:r>
            <a:r>
              <a:rPr lang="fr-FR" sz="2000" b="1" dirty="0" smtClean="0"/>
              <a:t>(le </a:t>
            </a:r>
            <a:r>
              <a:rPr lang="fr-FR" sz="2000" b="1" dirty="0"/>
              <a:t>macro-environnement ) </a:t>
            </a:r>
            <a:r>
              <a:rPr lang="fr-FR" sz="2000" b="1" dirty="0" smtClean="0"/>
              <a:t>:  </a:t>
            </a:r>
            <a:r>
              <a:rPr lang="fr-FR" sz="2000" dirty="0" smtClean="0"/>
              <a:t>les environnements démographique, économique, technologique, politico-réglementaire, naturel et socioculturel peuvent avoir un impact majeur sur le secteur d’activité.  Déceler toute tendances significatives et adapter la stratégie marketing en conséquence .</a:t>
            </a:r>
          </a:p>
        </p:txBody>
      </p:sp>
    </p:spTree>
    <p:extLst>
      <p:ext uri="{BB962C8B-B14F-4D97-AF65-F5344CB8AC3E}">
        <p14:creationId xmlns:p14="http://schemas.microsoft.com/office/powerpoint/2010/main" val="749311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1">
                    <a:lumMod val="60000"/>
                    <a:lumOff val="40000"/>
                  </a:schemeClr>
                </a:solidFill>
              </a:rPr>
              <a:t>La démarche marketing</a:t>
            </a:r>
            <a:endParaRPr lang="fr-FR" dirty="0"/>
          </a:p>
        </p:txBody>
      </p:sp>
      <p:sp>
        <p:nvSpPr>
          <p:cNvPr id="3" name="Espace réservé du contenu 2"/>
          <p:cNvSpPr>
            <a:spLocks noGrp="1"/>
          </p:cNvSpPr>
          <p:nvPr>
            <p:ph idx="1"/>
          </p:nvPr>
        </p:nvSpPr>
        <p:spPr>
          <a:xfrm>
            <a:off x="1456267" y="2133600"/>
            <a:ext cx="10048345" cy="4445000"/>
          </a:xfrm>
        </p:spPr>
        <p:txBody>
          <a:bodyPr>
            <a:normAutofit fontScale="85000" lnSpcReduction="20000"/>
          </a:bodyPr>
          <a:lstStyle/>
          <a:p>
            <a:r>
              <a:rPr lang="fr-FR" sz="2400" dirty="0" smtClean="0"/>
              <a:t>Elle correspond </a:t>
            </a:r>
            <a:r>
              <a:rPr lang="fr-FR" sz="2400" dirty="0"/>
              <a:t>à </a:t>
            </a:r>
            <a:r>
              <a:rPr lang="fr-FR" sz="2400" b="1" dirty="0"/>
              <a:t>l’ensemble des actions </a:t>
            </a:r>
            <a:r>
              <a:rPr lang="fr-FR" sz="2400" dirty="0"/>
              <a:t>entreprises par une organisation </a:t>
            </a:r>
            <a:r>
              <a:rPr lang="fr-FR" sz="2400" b="1" dirty="0"/>
              <a:t>pour valoriser son offre </a:t>
            </a:r>
            <a:r>
              <a:rPr lang="fr-FR" sz="2400" dirty="0"/>
              <a:t>et faire </a:t>
            </a:r>
            <a:r>
              <a:rPr lang="fr-FR" sz="2400" dirty="0" smtClean="0"/>
              <a:t>que </a:t>
            </a:r>
            <a:r>
              <a:rPr lang="fr-FR" sz="2400" dirty="0"/>
              <a:t>cette dernière </a:t>
            </a:r>
            <a:r>
              <a:rPr lang="fr-FR" sz="2400" b="1" dirty="0"/>
              <a:t>rencontre le ou les </a:t>
            </a:r>
            <a:r>
              <a:rPr lang="fr-FR" sz="2400" b="1" dirty="0" smtClean="0"/>
              <a:t>marchés ciblés</a:t>
            </a:r>
            <a:r>
              <a:rPr lang="fr-FR" sz="2400" b="1" dirty="0"/>
              <a:t>.</a:t>
            </a:r>
          </a:p>
          <a:p>
            <a:r>
              <a:rPr lang="fr-FR" sz="2400" b="1" dirty="0" smtClean="0">
                <a:solidFill>
                  <a:srgbClr val="00B050"/>
                </a:solidFill>
              </a:rPr>
              <a:t>La démarche marketing </a:t>
            </a:r>
            <a:r>
              <a:rPr lang="fr-FR" sz="2400" dirty="0" smtClean="0">
                <a:solidFill>
                  <a:srgbClr val="00B050"/>
                </a:solidFill>
              </a:rPr>
              <a:t>se caractérise par </a:t>
            </a:r>
            <a:r>
              <a:rPr lang="fr-FR" sz="2400" b="1" dirty="0" smtClean="0">
                <a:solidFill>
                  <a:srgbClr val="00B050"/>
                </a:solidFill>
              </a:rPr>
              <a:t>le souci constant </a:t>
            </a:r>
            <a:r>
              <a:rPr lang="fr-FR" sz="2400" dirty="0" smtClean="0">
                <a:solidFill>
                  <a:srgbClr val="00B050"/>
                </a:solidFill>
              </a:rPr>
              <a:t>de </a:t>
            </a:r>
            <a:r>
              <a:rPr lang="fr-FR" sz="2400" b="1" dirty="0" smtClean="0">
                <a:solidFill>
                  <a:srgbClr val="00B050"/>
                </a:solidFill>
              </a:rPr>
              <a:t>connaitre le marché</a:t>
            </a:r>
            <a:r>
              <a:rPr lang="fr-FR" sz="2400" dirty="0" smtClean="0">
                <a:solidFill>
                  <a:srgbClr val="00B050"/>
                </a:solidFill>
              </a:rPr>
              <a:t>, pour </a:t>
            </a:r>
            <a:r>
              <a:rPr lang="fr-FR" sz="2400" b="1" dirty="0" smtClean="0">
                <a:solidFill>
                  <a:srgbClr val="00B050"/>
                </a:solidFill>
              </a:rPr>
              <a:t>mieux s’y adapter </a:t>
            </a:r>
            <a:r>
              <a:rPr lang="fr-FR" sz="2400" dirty="0" smtClean="0">
                <a:solidFill>
                  <a:srgbClr val="00B050"/>
                </a:solidFill>
              </a:rPr>
              <a:t>et pour </a:t>
            </a:r>
            <a:r>
              <a:rPr lang="fr-FR" sz="2400" b="1" dirty="0" smtClean="0">
                <a:solidFill>
                  <a:srgbClr val="00B050"/>
                </a:solidFill>
              </a:rPr>
              <a:t>agir sur lui plus efficacement</a:t>
            </a:r>
            <a:r>
              <a:rPr lang="fr-FR" sz="2400" dirty="0" smtClean="0">
                <a:solidFill>
                  <a:srgbClr val="00B050"/>
                </a:solidFill>
              </a:rPr>
              <a:t>; </a:t>
            </a:r>
            <a:r>
              <a:rPr lang="fr-FR" sz="2400" b="1" dirty="0" smtClean="0">
                <a:solidFill>
                  <a:schemeClr val="accent1">
                    <a:lumMod val="60000"/>
                    <a:lumOff val="40000"/>
                  </a:schemeClr>
                </a:solidFill>
              </a:rPr>
              <a:t>Les étapes de la démarche marketing : </a:t>
            </a:r>
            <a:r>
              <a:rPr lang="fr-FR" sz="2400" dirty="0" smtClean="0"/>
              <a:t>Connaitre le marché, s’y adapter, et agir </a:t>
            </a:r>
            <a:r>
              <a:rPr lang="fr-FR" sz="2400" dirty="0"/>
              <a:t>sur </a:t>
            </a:r>
            <a:r>
              <a:rPr lang="fr-FR" sz="2400" dirty="0" smtClean="0"/>
              <a:t>lui.</a:t>
            </a:r>
          </a:p>
          <a:p>
            <a:r>
              <a:rPr lang="fr-FR" sz="2400" b="1" u="sng" dirty="0">
                <a:solidFill>
                  <a:srgbClr val="00B050"/>
                </a:solidFill>
              </a:rPr>
              <a:t>La démarche marketing se concrétise à 2 niveaux </a:t>
            </a:r>
            <a:r>
              <a:rPr lang="fr-FR" sz="2400" b="1" u="sng" dirty="0" smtClean="0">
                <a:solidFill>
                  <a:srgbClr val="00B050"/>
                </a:solidFill>
              </a:rPr>
              <a:t>:</a:t>
            </a:r>
            <a:endParaRPr lang="fr-FR" sz="2400" b="1" u="sng" dirty="0">
              <a:solidFill>
                <a:srgbClr val="00B050"/>
              </a:solidFill>
            </a:endParaRPr>
          </a:p>
          <a:p>
            <a:pPr>
              <a:buFont typeface="Arial" panose="020B0604020202020204" pitchFamily="34" charset="0"/>
              <a:buChar char="•"/>
            </a:pPr>
            <a:r>
              <a:rPr lang="fr-FR" sz="2400" b="1" u="sng" dirty="0"/>
              <a:t>Un niveau stratégique </a:t>
            </a:r>
            <a:r>
              <a:rPr lang="fr-FR" sz="2400" dirty="0"/>
              <a:t>: dans le cadre d’une </a:t>
            </a:r>
            <a:r>
              <a:rPr lang="fr-FR" sz="2400" b="1" dirty="0"/>
              <a:t>réflexion à long terme</a:t>
            </a:r>
            <a:r>
              <a:rPr lang="fr-FR" sz="2400" dirty="0"/>
              <a:t>, il a pour </a:t>
            </a:r>
            <a:r>
              <a:rPr lang="fr-FR" sz="2400" b="1" dirty="0"/>
              <a:t>mission d’orienter l’entreprise vers des activités </a:t>
            </a:r>
            <a:r>
              <a:rPr lang="fr-FR" sz="2400" dirty="0" smtClean="0"/>
              <a:t>qui, </a:t>
            </a:r>
            <a:r>
              <a:rPr lang="fr-FR" sz="2400" dirty="0"/>
              <a:t>compte tenu des conditions du marché et de ses capacités, lui offrent les </a:t>
            </a:r>
            <a:r>
              <a:rPr lang="fr-FR" sz="2400" b="1" dirty="0"/>
              <a:t>meilleurs perspectives de rentabilité</a:t>
            </a:r>
            <a:r>
              <a:rPr lang="fr-FR" sz="2400" dirty="0"/>
              <a:t>. </a:t>
            </a:r>
          </a:p>
          <a:p>
            <a:pPr>
              <a:buFont typeface="Arial" panose="020B0604020202020204" pitchFamily="34" charset="0"/>
              <a:buChar char="•"/>
            </a:pPr>
            <a:r>
              <a:rPr lang="fr-FR" sz="2400" b="1" u="sng" dirty="0" smtClean="0"/>
              <a:t>un </a:t>
            </a:r>
            <a:r>
              <a:rPr lang="fr-FR" sz="2400" b="1" u="sng" dirty="0"/>
              <a:t>niveau opérationnel </a:t>
            </a:r>
            <a:r>
              <a:rPr lang="fr-FR" sz="2400" b="1" dirty="0">
                <a:effectLst>
                  <a:outerShdw blurRad="38100" dist="38100" dir="2700000" algn="tl">
                    <a:srgbClr val="000000">
                      <a:alpha val="43137"/>
                    </a:srgbClr>
                  </a:outerShdw>
                </a:effectLst>
              </a:rPr>
              <a:t>: </a:t>
            </a:r>
            <a:r>
              <a:rPr lang="fr-FR" sz="2400" dirty="0"/>
              <a:t>dans une </a:t>
            </a:r>
            <a:r>
              <a:rPr lang="fr-FR" sz="2400" b="1" dirty="0"/>
              <a:t>perspective de cours terme</a:t>
            </a:r>
            <a:r>
              <a:rPr lang="fr-FR" sz="2400" dirty="0"/>
              <a:t>, </a:t>
            </a:r>
            <a:r>
              <a:rPr lang="fr-FR" sz="2400" b="1" dirty="0"/>
              <a:t>le plan de marchéage </a:t>
            </a:r>
            <a:r>
              <a:rPr lang="fr-FR" sz="2400" dirty="0"/>
              <a:t>(marketing mix) va combiner les moyens d’action commerciale susceptible </a:t>
            </a:r>
            <a:r>
              <a:rPr lang="fr-FR" sz="2400" b="1" dirty="0"/>
              <a:t>d’assurer la réussite de la stratégie adoptée.</a:t>
            </a:r>
          </a:p>
          <a:p>
            <a:endParaRPr lang="fr-FR" sz="2400" dirty="0"/>
          </a:p>
        </p:txBody>
      </p:sp>
    </p:spTree>
    <p:extLst>
      <p:ext uri="{BB962C8B-B14F-4D97-AF65-F5344CB8AC3E}">
        <p14:creationId xmlns:p14="http://schemas.microsoft.com/office/powerpoint/2010/main" val="36059242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1">
                    <a:lumMod val="60000"/>
                    <a:lumOff val="40000"/>
                  </a:schemeClr>
                </a:solidFill>
              </a:rPr>
              <a:t>La démarche marketing</a:t>
            </a:r>
          </a:p>
        </p:txBody>
      </p:sp>
      <p:pic>
        <p:nvPicPr>
          <p:cNvPr id="4" name="Espace réservé du contenu 3"/>
          <p:cNvPicPr>
            <a:picLocks noGrp="1" noChangeAspect="1"/>
          </p:cNvPicPr>
          <p:nvPr>
            <p:ph idx="1"/>
          </p:nvPr>
        </p:nvPicPr>
        <p:blipFill>
          <a:blip r:embed="rId2"/>
          <a:stretch>
            <a:fillRect/>
          </a:stretch>
        </p:blipFill>
        <p:spPr>
          <a:xfrm>
            <a:off x="1884784" y="1547447"/>
            <a:ext cx="9853126" cy="5064368"/>
          </a:xfrm>
          <a:prstGeom prst="rect">
            <a:avLst/>
          </a:prstGeom>
        </p:spPr>
      </p:pic>
    </p:spTree>
    <p:extLst>
      <p:ext uri="{BB962C8B-B14F-4D97-AF65-F5344CB8AC3E}">
        <p14:creationId xmlns:p14="http://schemas.microsoft.com/office/powerpoint/2010/main" val="24716218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1">
                    <a:lumMod val="60000"/>
                    <a:lumOff val="40000"/>
                  </a:schemeClr>
                </a:solidFill>
              </a:rPr>
              <a:t>Chapitre II : L’information </a:t>
            </a:r>
            <a:r>
              <a:rPr lang="fr-FR" b="1" dirty="0">
                <a:solidFill>
                  <a:schemeClr val="accent1">
                    <a:lumMod val="60000"/>
                    <a:lumOff val="40000"/>
                  </a:schemeClr>
                </a:solidFill>
              </a:rPr>
              <a:t>marketing</a:t>
            </a:r>
            <a:endParaRPr lang="fr-FR" dirty="0"/>
          </a:p>
        </p:txBody>
      </p:sp>
      <p:sp>
        <p:nvSpPr>
          <p:cNvPr id="3" name="Espace réservé du contenu 2"/>
          <p:cNvSpPr>
            <a:spLocks noGrp="1"/>
          </p:cNvSpPr>
          <p:nvPr>
            <p:ph idx="1"/>
          </p:nvPr>
        </p:nvSpPr>
        <p:spPr/>
        <p:txBody>
          <a:bodyPr/>
          <a:lstStyle/>
          <a:p>
            <a:pPr>
              <a:buFont typeface="+mj-lt"/>
              <a:buAutoNum type="arabicPeriod"/>
            </a:pPr>
            <a:r>
              <a:rPr lang="fr-FR" sz="2000" dirty="0" smtClean="0">
                <a:solidFill>
                  <a:schemeClr val="tx1">
                    <a:lumMod val="95000"/>
                    <a:lumOff val="5000"/>
                  </a:schemeClr>
                </a:solidFill>
              </a:rPr>
              <a:t>Le rôle de l ’information en </a:t>
            </a:r>
            <a:r>
              <a:rPr lang="fr-FR" sz="2000" dirty="0" smtClean="0">
                <a:solidFill>
                  <a:schemeClr val="tx1">
                    <a:lumMod val="95000"/>
                    <a:lumOff val="5000"/>
                  </a:schemeClr>
                </a:solidFill>
              </a:rPr>
              <a:t>marketing</a:t>
            </a:r>
            <a:endParaRPr lang="fr-FR" sz="2000" dirty="0" smtClean="0">
              <a:solidFill>
                <a:schemeClr val="tx1">
                  <a:lumMod val="95000"/>
                  <a:lumOff val="5000"/>
                </a:schemeClr>
              </a:solidFill>
            </a:endParaRPr>
          </a:p>
          <a:p>
            <a:pPr>
              <a:buFont typeface="+mj-lt"/>
              <a:buAutoNum type="arabicPeriod"/>
            </a:pPr>
            <a:r>
              <a:rPr lang="fr-FR" sz="2000" dirty="0" smtClean="0">
                <a:solidFill>
                  <a:schemeClr val="tx1">
                    <a:lumMod val="95000"/>
                    <a:lumOff val="5000"/>
                  </a:schemeClr>
                </a:solidFill>
              </a:rPr>
              <a:t>Les types d’informations utilisées par le marketing</a:t>
            </a:r>
          </a:p>
          <a:p>
            <a:pPr>
              <a:buFont typeface="+mj-lt"/>
              <a:buAutoNum type="arabicPeriod"/>
            </a:pPr>
            <a:r>
              <a:rPr lang="fr-FR" sz="2000" dirty="0">
                <a:solidFill>
                  <a:schemeClr val="tx1">
                    <a:lumMod val="95000"/>
                    <a:lumOff val="5000"/>
                  </a:schemeClr>
                </a:solidFill>
              </a:rPr>
              <a:t>L</a:t>
            </a:r>
            <a:r>
              <a:rPr lang="fr-FR" sz="2000" dirty="0" smtClean="0">
                <a:solidFill>
                  <a:schemeClr val="tx1">
                    <a:lumMod val="95000"/>
                    <a:lumOff val="5000"/>
                  </a:schemeClr>
                </a:solidFill>
              </a:rPr>
              <a:t>es </a:t>
            </a:r>
            <a:r>
              <a:rPr lang="fr-FR" sz="2000" dirty="0" smtClean="0">
                <a:solidFill>
                  <a:schemeClr val="tx1">
                    <a:lumMod val="95000"/>
                    <a:lumOff val="5000"/>
                  </a:schemeClr>
                </a:solidFill>
              </a:rPr>
              <a:t>études de marchés</a:t>
            </a:r>
          </a:p>
          <a:p>
            <a:pPr>
              <a:buFont typeface="+mj-lt"/>
              <a:buAutoNum type="arabicPeriod"/>
            </a:pPr>
            <a:r>
              <a:rPr lang="fr-FR" sz="2000" dirty="0">
                <a:solidFill>
                  <a:schemeClr val="tx1">
                    <a:lumMod val="95000"/>
                    <a:lumOff val="5000"/>
                  </a:schemeClr>
                </a:solidFill>
              </a:rPr>
              <a:t>L</a:t>
            </a:r>
            <a:r>
              <a:rPr lang="fr-FR" sz="2000" dirty="0" smtClean="0">
                <a:solidFill>
                  <a:schemeClr val="tx1">
                    <a:lumMod val="95000"/>
                    <a:lumOff val="5000"/>
                  </a:schemeClr>
                </a:solidFill>
              </a:rPr>
              <a:t>e </a:t>
            </a:r>
            <a:r>
              <a:rPr lang="fr-FR" sz="2000" dirty="0" smtClean="0">
                <a:solidFill>
                  <a:schemeClr val="tx1">
                    <a:lumMod val="95000"/>
                    <a:lumOff val="5000"/>
                  </a:schemeClr>
                </a:solidFill>
              </a:rPr>
              <a:t>Système d’Information Marketing (SIM)</a:t>
            </a:r>
          </a:p>
          <a:p>
            <a:pPr>
              <a:buFont typeface="+mj-lt"/>
              <a:buAutoNum type="arabicPeriod"/>
            </a:pPr>
            <a:r>
              <a:rPr lang="fr-FR" sz="2000" dirty="0" smtClean="0">
                <a:solidFill>
                  <a:schemeClr val="tx1">
                    <a:lumMod val="95000"/>
                    <a:lumOff val="5000"/>
                  </a:schemeClr>
                </a:solidFill>
              </a:rPr>
              <a:t>Le comportement du consommateur </a:t>
            </a:r>
            <a:r>
              <a:rPr lang="fr-FR" sz="2000" dirty="0" smtClean="0">
                <a:solidFill>
                  <a:schemeClr val="tx1">
                    <a:lumMod val="95000"/>
                    <a:lumOff val="5000"/>
                  </a:schemeClr>
                </a:solidFill>
              </a:rPr>
              <a:t>en BtoC</a:t>
            </a:r>
            <a:endParaRPr lang="fr-FR" sz="2000" dirty="0" smtClean="0">
              <a:solidFill>
                <a:schemeClr val="tx1">
                  <a:lumMod val="95000"/>
                  <a:lumOff val="5000"/>
                </a:schemeClr>
              </a:solidFill>
            </a:endParaRPr>
          </a:p>
          <a:p>
            <a:pPr>
              <a:buFont typeface="+mj-lt"/>
              <a:buAutoNum type="arabicPeriod"/>
            </a:pPr>
            <a:r>
              <a:rPr lang="fr-FR" sz="2000" dirty="0" smtClean="0">
                <a:solidFill>
                  <a:schemeClr val="tx1">
                    <a:lumMod val="95000"/>
                    <a:lumOff val="5000"/>
                  </a:schemeClr>
                </a:solidFill>
              </a:rPr>
              <a:t>Le comportement du consommateur organisationnel</a:t>
            </a:r>
          </a:p>
          <a:p>
            <a:endParaRPr lang="fr-FR" b="1" dirty="0" smtClean="0">
              <a:solidFill>
                <a:schemeClr val="accent1">
                  <a:lumMod val="60000"/>
                  <a:lumOff val="40000"/>
                </a:schemeClr>
              </a:solidFill>
            </a:endParaRPr>
          </a:p>
          <a:p>
            <a:endParaRPr lang="fr-FR" dirty="0"/>
          </a:p>
        </p:txBody>
      </p:sp>
    </p:spTree>
    <p:extLst>
      <p:ext uri="{BB962C8B-B14F-4D97-AF65-F5344CB8AC3E}">
        <p14:creationId xmlns:p14="http://schemas.microsoft.com/office/powerpoint/2010/main" val="1955527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11571" y="457056"/>
            <a:ext cx="8911687" cy="804640"/>
          </a:xfrm>
        </p:spPr>
        <p:txBody>
          <a:bodyPr>
            <a:normAutofit/>
          </a:bodyPr>
          <a:lstStyle/>
          <a:p>
            <a:r>
              <a:rPr lang="fr-FR" sz="2800" b="1" dirty="0" smtClean="0">
                <a:solidFill>
                  <a:schemeClr val="accent1">
                    <a:lumMod val="60000"/>
                    <a:lumOff val="40000"/>
                  </a:schemeClr>
                </a:solidFill>
              </a:rPr>
              <a:t>L’information marketing</a:t>
            </a:r>
            <a:endParaRPr lang="fr-FR" sz="2800" b="1" dirty="0">
              <a:solidFill>
                <a:schemeClr val="accent1">
                  <a:lumMod val="60000"/>
                  <a:lumOff val="40000"/>
                </a:schemeClr>
              </a:solidFill>
            </a:endParaRPr>
          </a:p>
        </p:txBody>
      </p:sp>
      <p:sp>
        <p:nvSpPr>
          <p:cNvPr id="3" name="Espace réservé du contenu 2"/>
          <p:cNvSpPr>
            <a:spLocks noGrp="1"/>
          </p:cNvSpPr>
          <p:nvPr>
            <p:ph idx="1"/>
          </p:nvPr>
        </p:nvSpPr>
        <p:spPr>
          <a:xfrm>
            <a:off x="1119673" y="1410986"/>
            <a:ext cx="11168743" cy="4604658"/>
          </a:xfrm>
        </p:spPr>
        <p:txBody>
          <a:bodyPr>
            <a:noAutofit/>
          </a:bodyPr>
          <a:lstStyle/>
          <a:p>
            <a:r>
              <a:rPr lang="fr-FR" sz="2000" b="1" dirty="0" smtClean="0">
                <a:solidFill>
                  <a:schemeClr val="accent1">
                    <a:lumMod val="60000"/>
                    <a:lumOff val="40000"/>
                  </a:schemeClr>
                </a:solidFill>
              </a:rPr>
              <a:t>Le rôle de l’information en marketing :  </a:t>
            </a:r>
          </a:p>
          <a:p>
            <a:pPr marL="0" indent="0">
              <a:buNone/>
            </a:pPr>
            <a:r>
              <a:rPr lang="fr-FR" sz="2000" dirty="0" smtClean="0"/>
              <a:t>L’entreprise est amenée à prendre une </a:t>
            </a:r>
            <a:r>
              <a:rPr lang="fr-FR" sz="2000" b="1" dirty="0" smtClean="0"/>
              <a:t>multitude de décisions stratégiques et opérationnelles </a:t>
            </a:r>
            <a:r>
              <a:rPr lang="fr-FR" sz="2000" dirty="0" smtClean="0"/>
              <a:t>nécessitant la collecte et la gestion de masses importantes de données. </a:t>
            </a:r>
          </a:p>
          <a:p>
            <a:pPr marL="0" indent="0">
              <a:buNone/>
            </a:pPr>
            <a:r>
              <a:rPr lang="fr-FR" sz="2000" b="1" dirty="0" smtClean="0"/>
              <a:t>Le besoin en information est vital en amont de la prise de décision et en aval</a:t>
            </a:r>
            <a:r>
              <a:rPr lang="fr-FR" sz="2000" dirty="0" smtClean="0"/>
              <a:t>.</a:t>
            </a:r>
          </a:p>
          <a:p>
            <a:r>
              <a:rPr lang="fr-FR" sz="2000" b="1" dirty="0">
                <a:solidFill>
                  <a:schemeClr val="accent1">
                    <a:lumMod val="60000"/>
                    <a:lumOff val="40000"/>
                  </a:schemeClr>
                </a:solidFill>
              </a:rPr>
              <a:t>Les </a:t>
            </a:r>
            <a:r>
              <a:rPr lang="fr-FR" sz="2000" b="1" dirty="0" smtClean="0">
                <a:solidFill>
                  <a:schemeClr val="accent1">
                    <a:lumMod val="60000"/>
                    <a:lumOff val="40000"/>
                  </a:schemeClr>
                </a:solidFill>
              </a:rPr>
              <a:t>types d’informations </a:t>
            </a:r>
            <a:endParaRPr lang="fr-FR" sz="2000" b="1" dirty="0">
              <a:solidFill>
                <a:schemeClr val="accent1">
                  <a:lumMod val="60000"/>
                  <a:lumOff val="40000"/>
                </a:schemeClr>
              </a:solidFill>
            </a:endParaRPr>
          </a:p>
          <a:p>
            <a:pPr marL="0" indent="0">
              <a:buNone/>
            </a:pPr>
            <a:endParaRPr lang="fr-FR" sz="2000" dirty="0" smtClean="0"/>
          </a:p>
          <a:p>
            <a:pPr marL="0" indent="0">
              <a:buNone/>
            </a:pPr>
            <a:endParaRPr lang="fr-FR" sz="2000" dirty="0" smtClean="0"/>
          </a:p>
        </p:txBody>
      </p:sp>
      <p:graphicFrame>
        <p:nvGraphicFramePr>
          <p:cNvPr id="7" name="Espace réservé du contenu 4"/>
          <p:cNvGraphicFramePr>
            <a:graphicFrameLocks/>
          </p:cNvGraphicFramePr>
          <p:nvPr>
            <p:extLst/>
          </p:nvPr>
        </p:nvGraphicFramePr>
        <p:xfrm>
          <a:off x="1446975" y="3303036"/>
          <a:ext cx="10640878" cy="3475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1575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accent1">
                    <a:lumMod val="60000"/>
                    <a:lumOff val="40000"/>
                  </a:schemeClr>
                </a:solidFill>
              </a:rPr>
              <a:t>Les études de marché</a:t>
            </a: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1763486" y="1487156"/>
            <a:ext cx="9741126" cy="5093258"/>
          </a:xfrm>
        </p:spPr>
        <p:txBody>
          <a:bodyPr>
            <a:normAutofit fontScale="92500" lnSpcReduction="10000"/>
          </a:bodyPr>
          <a:lstStyle/>
          <a:p>
            <a:pPr marL="0" indent="0">
              <a:buNone/>
            </a:pPr>
            <a:r>
              <a:rPr lang="fr-FR" b="1" dirty="0" smtClean="0">
                <a:solidFill>
                  <a:schemeClr val="accent1">
                    <a:lumMod val="60000"/>
                    <a:lumOff val="40000"/>
                  </a:schemeClr>
                </a:solidFill>
              </a:rPr>
              <a:t>Définition : </a:t>
            </a:r>
          </a:p>
          <a:p>
            <a:pPr algn="just"/>
            <a:r>
              <a:rPr lang="fr-FR" b="1" dirty="0" smtClean="0">
                <a:solidFill>
                  <a:srgbClr val="002060"/>
                </a:solidFill>
              </a:rPr>
              <a:t>l’étude de marché regroupe un ensemble d’outils et de techniques, permettant de rechercher et d’analyser des données sur un marché, dans le but d’aider la prise de décisions marketing concernant un produit ou un service présent ou pressenti  sur ce marché.  </a:t>
            </a:r>
          </a:p>
          <a:p>
            <a:r>
              <a:rPr lang="fr-FR" dirty="0" smtClean="0"/>
              <a:t>Le recours aux études de marché permet à l’entreprise de compléter ses informations pour lui permettre de prendre la décision la plus adaptée  au marché et à ses objectifs.</a:t>
            </a:r>
          </a:p>
          <a:p>
            <a:pPr marL="0" indent="0">
              <a:buNone/>
            </a:pPr>
            <a:r>
              <a:rPr lang="fr-FR" sz="2000" b="1" dirty="0">
                <a:solidFill>
                  <a:schemeClr val="accent1">
                    <a:lumMod val="60000"/>
                    <a:lumOff val="40000"/>
                  </a:schemeClr>
                </a:solidFill>
              </a:rPr>
              <a:t>la démarche générale de mise en place d’une étude de </a:t>
            </a:r>
            <a:r>
              <a:rPr lang="fr-FR" sz="2000" b="1" dirty="0" smtClean="0">
                <a:solidFill>
                  <a:schemeClr val="accent1">
                    <a:lumMod val="60000"/>
                    <a:lumOff val="40000"/>
                  </a:schemeClr>
                </a:solidFill>
              </a:rPr>
              <a:t>marché</a:t>
            </a:r>
            <a:endParaRPr lang="fr-FR" dirty="0" smtClean="0"/>
          </a:p>
          <a:p>
            <a:r>
              <a:rPr lang="fr-FR" dirty="0" smtClean="0"/>
              <a:t>Déterminer le problème marketing</a:t>
            </a:r>
          </a:p>
          <a:p>
            <a:r>
              <a:rPr lang="fr-FR" dirty="0" smtClean="0"/>
              <a:t>Définitions </a:t>
            </a:r>
            <a:r>
              <a:rPr lang="fr-FR" dirty="0"/>
              <a:t>des objectifs de l’étude de marché</a:t>
            </a:r>
          </a:p>
          <a:p>
            <a:r>
              <a:rPr lang="fr-FR" dirty="0"/>
              <a:t>Définition du contenu de l’étude : définir les informations désirées (</a:t>
            </a:r>
          </a:p>
          <a:p>
            <a:r>
              <a:rPr lang="fr-FR" dirty="0"/>
              <a:t>Définition du plan d’étude</a:t>
            </a:r>
          </a:p>
          <a:p>
            <a:r>
              <a:rPr lang="fr-FR" dirty="0"/>
              <a:t>Réalisation de l’étude</a:t>
            </a:r>
          </a:p>
          <a:p>
            <a:r>
              <a:rPr lang="fr-FR" dirty="0"/>
              <a:t>A</a:t>
            </a:r>
            <a:r>
              <a:rPr lang="fr-FR" dirty="0" smtClean="0"/>
              <a:t>nalyse </a:t>
            </a:r>
            <a:r>
              <a:rPr lang="fr-FR" dirty="0"/>
              <a:t>des résultats</a:t>
            </a:r>
          </a:p>
          <a:p>
            <a:r>
              <a:rPr lang="fr-FR" dirty="0"/>
              <a:t>Elaboration du rapport d’étude</a:t>
            </a:r>
          </a:p>
          <a:p>
            <a:pPr marL="0" indent="0">
              <a:buNone/>
            </a:pPr>
            <a:endParaRPr lang="fr-FR" dirty="0"/>
          </a:p>
        </p:txBody>
      </p:sp>
    </p:spTree>
    <p:extLst>
      <p:ext uri="{BB962C8B-B14F-4D97-AF65-F5344CB8AC3E}">
        <p14:creationId xmlns:p14="http://schemas.microsoft.com/office/powerpoint/2010/main" val="682544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698504"/>
          </a:xfrm>
        </p:spPr>
        <p:txBody>
          <a:bodyPr>
            <a:normAutofit/>
          </a:bodyPr>
          <a:lstStyle/>
          <a:p>
            <a:r>
              <a:rPr lang="fr-FR" sz="2800" b="1" dirty="0">
                <a:solidFill>
                  <a:schemeClr val="accent1">
                    <a:lumMod val="60000"/>
                    <a:lumOff val="40000"/>
                  </a:schemeClr>
                </a:solidFill>
              </a:rPr>
              <a:t>Les études de marché</a:t>
            </a:r>
          </a:p>
        </p:txBody>
      </p:sp>
      <p:sp>
        <p:nvSpPr>
          <p:cNvPr id="3" name="Espace réservé du contenu 2"/>
          <p:cNvSpPr>
            <a:spLocks noGrp="1"/>
          </p:cNvSpPr>
          <p:nvPr>
            <p:ph idx="1"/>
          </p:nvPr>
        </p:nvSpPr>
        <p:spPr>
          <a:xfrm>
            <a:off x="1707501" y="1508448"/>
            <a:ext cx="9974425" cy="5050971"/>
          </a:xfrm>
        </p:spPr>
        <p:txBody>
          <a:bodyPr>
            <a:noAutofit/>
          </a:bodyPr>
          <a:lstStyle/>
          <a:p>
            <a:pPr marL="0" indent="0">
              <a:buNone/>
            </a:pPr>
            <a:r>
              <a:rPr lang="fr-FR" sz="2000" b="1" dirty="0">
                <a:solidFill>
                  <a:schemeClr val="accent1">
                    <a:lumMod val="60000"/>
                    <a:lumOff val="40000"/>
                  </a:schemeClr>
                </a:solidFill>
              </a:rPr>
              <a:t>Les types d’études</a:t>
            </a:r>
          </a:p>
          <a:p>
            <a:pPr>
              <a:buFont typeface="+mj-lt"/>
              <a:buAutoNum type="arabicPeriod"/>
            </a:pPr>
            <a:r>
              <a:rPr lang="fr-FR" sz="2000" b="1" dirty="0" smtClean="0">
                <a:solidFill>
                  <a:schemeClr val="accent1">
                    <a:lumMod val="60000"/>
                    <a:lumOff val="40000"/>
                  </a:schemeClr>
                </a:solidFill>
              </a:rPr>
              <a:t>Les études documentaires  </a:t>
            </a:r>
          </a:p>
          <a:p>
            <a:pPr marL="0" indent="0">
              <a:buNone/>
            </a:pPr>
            <a:r>
              <a:rPr lang="fr-FR" sz="2000" b="1" dirty="0" smtClean="0">
                <a:solidFill>
                  <a:schemeClr val="accent1">
                    <a:lumMod val="60000"/>
                    <a:lumOff val="40000"/>
                  </a:schemeClr>
                </a:solidFill>
              </a:rPr>
              <a:t>2</a:t>
            </a:r>
            <a:r>
              <a:rPr lang="fr-FR" sz="2000" b="1" dirty="0">
                <a:solidFill>
                  <a:schemeClr val="accent1">
                    <a:lumMod val="60000"/>
                    <a:lumOff val="40000"/>
                  </a:schemeClr>
                </a:solidFill>
              </a:rPr>
              <a:t>. Les études qualitatives </a:t>
            </a:r>
          </a:p>
          <a:p>
            <a:pPr marL="0" indent="0">
              <a:buNone/>
            </a:pPr>
            <a:r>
              <a:rPr lang="fr-FR" sz="2000" b="1" dirty="0" smtClean="0">
                <a:solidFill>
                  <a:schemeClr val="accent1">
                    <a:lumMod val="60000"/>
                    <a:lumOff val="40000"/>
                  </a:schemeClr>
                </a:solidFill>
              </a:rPr>
              <a:t>3</a:t>
            </a:r>
            <a:r>
              <a:rPr lang="fr-FR" sz="2000" b="1" dirty="0">
                <a:solidFill>
                  <a:schemeClr val="accent1">
                    <a:lumMod val="60000"/>
                    <a:lumOff val="40000"/>
                  </a:schemeClr>
                </a:solidFill>
              </a:rPr>
              <a:t>. Les études quantitatives </a:t>
            </a:r>
          </a:p>
        </p:txBody>
      </p:sp>
    </p:spTree>
    <p:extLst>
      <p:ext uri="{BB962C8B-B14F-4D97-AF65-F5344CB8AC3E}">
        <p14:creationId xmlns:p14="http://schemas.microsoft.com/office/powerpoint/2010/main" val="2269717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967298"/>
          </a:xfrm>
        </p:spPr>
        <p:txBody>
          <a:bodyPr/>
          <a:lstStyle/>
          <a:p>
            <a:r>
              <a:rPr lang="fr-FR" sz="2800" b="1" dirty="0">
                <a:solidFill>
                  <a:schemeClr val="accent1">
                    <a:lumMod val="60000"/>
                    <a:lumOff val="40000"/>
                  </a:schemeClr>
                </a:solidFill>
              </a:rPr>
              <a:t>Les études de marché</a:t>
            </a:r>
            <a:endParaRPr lang="fr-FR" dirty="0"/>
          </a:p>
        </p:txBody>
      </p:sp>
      <p:sp>
        <p:nvSpPr>
          <p:cNvPr id="3" name="Espace réservé du contenu 2"/>
          <p:cNvSpPr>
            <a:spLocks noGrp="1"/>
          </p:cNvSpPr>
          <p:nvPr>
            <p:ph idx="1"/>
          </p:nvPr>
        </p:nvSpPr>
        <p:spPr>
          <a:xfrm>
            <a:off x="2022231" y="1802422"/>
            <a:ext cx="9803423" cy="4747847"/>
          </a:xfrm>
        </p:spPr>
        <p:txBody>
          <a:bodyPr>
            <a:normAutofit lnSpcReduction="10000"/>
          </a:bodyPr>
          <a:lstStyle/>
          <a:p>
            <a:r>
              <a:rPr lang="fr-FR" sz="2800" b="1" dirty="0" smtClean="0">
                <a:solidFill>
                  <a:schemeClr val="accent1">
                    <a:lumMod val="60000"/>
                    <a:lumOff val="40000"/>
                  </a:schemeClr>
                </a:solidFill>
              </a:rPr>
              <a:t>Méthodologie de sondage  :</a:t>
            </a:r>
          </a:p>
          <a:p>
            <a:pPr>
              <a:buFont typeface="+mj-lt"/>
              <a:buAutoNum type="arabicPeriod"/>
            </a:pPr>
            <a:r>
              <a:rPr lang="fr-FR" sz="2400" b="1" dirty="0" smtClean="0"/>
              <a:t>Définition de la base de sondage </a:t>
            </a:r>
            <a:r>
              <a:rPr lang="fr-FR" sz="2400" dirty="0" smtClean="0"/>
              <a:t>(ensemble de la population à étudier)</a:t>
            </a:r>
          </a:p>
          <a:p>
            <a:pPr>
              <a:buFont typeface="+mj-lt"/>
              <a:buAutoNum type="arabicPeriod"/>
            </a:pPr>
            <a:r>
              <a:rPr lang="fr-FR" sz="2400" b="1" dirty="0" smtClean="0"/>
              <a:t>le choix de la méthode d’échantillonnage </a:t>
            </a:r>
            <a:r>
              <a:rPr lang="fr-FR" sz="2400" dirty="0" smtClean="0"/>
              <a:t>: probabilistes (, non probabilistes (quotas, itinéraires)</a:t>
            </a:r>
          </a:p>
          <a:p>
            <a:pPr>
              <a:buFont typeface="+mj-lt"/>
              <a:buAutoNum type="arabicPeriod"/>
            </a:pPr>
            <a:r>
              <a:rPr lang="fr-FR" sz="2400" b="1" dirty="0" smtClean="0"/>
              <a:t>Définition de la taille de l’échantillon</a:t>
            </a:r>
          </a:p>
          <a:p>
            <a:pPr>
              <a:buFont typeface="+mj-lt"/>
              <a:buAutoNum type="arabicPeriod"/>
            </a:pPr>
            <a:r>
              <a:rPr lang="fr-FR" sz="2400" b="1" dirty="0" smtClean="0"/>
              <a:t>Le choix du mode d’administration du questionnaire </a:t>
            </a:r>
            <a:r>
              <a:rPr lang="fr-FR" sz="2400" dirty="0" smtClean="0"/>
              <a:t>(</a:t>
            </a:r>
            <a:r>
              <a:rPr lang="fr-FR" sz="2400" dirty="0" smtClean="0">
                <a:solidFill>
                  <a:schemeClr val="accent6">
                    <a:lumMod val="75000"/>
                  </a:schemeClr>
                </a:solidFill>
              </a:rPr>
              <a:t>en face à face, par téléphone, postale, en ligne)</a:t>
            </a:r>
          </a:p>
          <a:p>
            <a:pPr>
              <a:buFont typeface="+mj-lt"/>
              <a:buAutoNum type="arabicPeriod"/>
            </a:pPr>
            <a:r>
              <a:rPr lang="fr-FR" sz="2400" b="1" dirty="0" smtClean="0"/>
              <a:t>L’élaboration du questionnaire et ses pré-tests</a:t>
            </a:r>
          </a:p>
          <a:p>
            <a:pPr>
              <a:buFont typeface="+mj-lt"/>
              <a:buAutoNum type="arabicPeriod"/>
            </a:pPr>
            <a:r>
              <a:rPr lang="fr-FR" sz="2400" b="1" dirty="0" smtClean="0"/>
              <a:t>Le traitement et l’analyse des données collectées et synthèse des </a:t>
            </a:r>
            <a:r>
              <a:rPr lang="fr-FR" sz="2400" b="1" dirty="0" smtClean="0"/>
              <a:t>résultats</a:t>
            </a:r>
            <a:endParaRPr lang="fr-FR" sz="2400" b="1" dirty="0" smtClean="0"/>
          </a:p>
          <a:p>
            <a:pPr>
              <a:buFont typeface="+mj-lt"/>
              <a:buAutoNum type="arabicPeriod"/>
            </a:pPr>
            <a:endParaRPr lang="fr-FR" sz="2400" b="1" dirty="0" smtClean="0"/>
          </a:p>
          <a:p>
            <a:pPr>
              <a:buFont typeface="+mj-lt"/>
              <a:buAutoNum type="arabicPeriod"/>
            </a:pPr>
            <a:endParaRPr lang="fr-FR" sz="2400" dirty="0"/>
          </a:p>
        </p:txBody>
      </p:sp>
    </p:spTree>
    <p:extLst>
      <p:ext uri="{BB962C8B-B14F-4D97-AF65-F5344CB8AC3E}">
        <p14:creationId xmlns:p14="http://schemas.microsoft.com/office/powerpoint/2010/main" val="1094739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02354"/>
          </a:xfrm>
        </p:spPr>
        <p:txBody>
          <a:bodyPr/>
          <a:lstStyle/>
          <a:p>
            <a:r>
              <a:rPr lang="fr-FR" sz="2800" b="1" dirty="0">
                <a:solidFill>
                  <a:schemeClr val="accent1">
                    <a:lumMod val="60000"/>
                    <a:lumOff val="40000"/>
                  </a:schemeClr>
                </a:solidFill>
              </a:rPr>
              <a:t>Les études de marché</a:t>
            </a:r>
            <a:endParaRPr lang="fr-FR" dirty="0"/>
          </a:p>
        </p:txBody>
      </p:sp>
      <p:sp>
        <p:nvSpPr>
          <p:cNvPr id="3" name="Espace réservé du contenu 2"/>
          <p:cNvSpPr>
            <a:spLocks noGrp="1"/>
          </p:cNvSpPr>
          <p:nvPr>
            <p:ph idx="1"/>
          </p:nvPr>
        </p:nvSpPr>
        <p:spPr>
          <a:xfrm>
            <a:off x="1885949" y="1714499"/>
            <a:ext cx="9927771" cy="4645479"/>
          </a:xfrm>
        </p:spPr>
        <p:txBody>
          <a:bodyPr>
            <a:normAutofit/>
          </a:bodyPr>
          <a:lstStyle/>
          <a:p>
            <a:pPr lvl="0">
              <a:buClr>
                <a:srgbClr val="A53010"/>
              </a:buClr>
            </a:pPr>
            <a:r>
              <a:rPr lang="fr-FR" sz="2400" b="1" dirty="0">
                <a:solidFill>
                  <a:srgbClr val="A53010">
                    <a:lumMod val="60000"/>
                    <a:lumOff val="40000"/>
                  </a:srgbClr>
                </a:solidFill>
              </a:rPr>
              <a:t>Les autres types </a:t>
            </a:r>
            <a:r>
              <a:rPr lang="fr-FR" sz="2400" b="1" dirty="0" smtClean="0">
                <a:solidFill>
                  <a:srgbClr val="A53010">
                    <a:lumMod val="60000"/>
                    <a:lumOff val="40000"/>
                  </a:srgbClr>
                </a:solidFill>
              </a:rPr>
              <a:t>d’enquêtes </a:t>
            </a:r>
            <a:r>
              <a:rPr lang="fr-FR" sz="2400" b="1" dirty="0">
                <a:solidFill>
                  <a:srgbClr val="A53010">
                    <a:lumMod val="60000"/>
                    <a:lumOff val="40000"/>
                  </a:srgbClr>
                </a:solidFill>
              </a:rPr>
              <a:t>quantitatives</a:t>
            </a:r>
            <a:r>
              <a:rPr lang="fr-FR" sz="2400" b="1" dirty="0" smtClean="0">
                <a:solidFill>
                  <a:srgbClr val="A53010">
                    <a:lumMod val="60000"/>
                    <a:lumOff val="40000"/>
                  </a:srgbClr>
                </a:solidFill>
              </a:rPr>
              <a:t>:</a:t>
            </a:r>
          </a:p>
          <a:p>
            <a:pPr marL="457200" indent="-457200">
              <a:buAutoNum type="alphaLcParenR"/>
            </a:pPr>
            <a:r>
              <a:rPr lang="fr-FR" sz="2400" b="1" dirty="0" smtClean="0">
                <a:solidFill>
                  <a:schemeClr val="accent1">
                    <a:lumMod val="60000"/>
                    <a:lumOff val="40000"/>
                  </a:schemeClr>
                </a:solidFill>
              </a:rPr>
              <a:t>Les </a:t>
            </a:r>
            <a:r>
              <a:rPr lang="fr-FR" sz="2400" b="1" dirty="0">
                <a:solidFill>
                  <a:schemeClr val="accent1">
                    <a:lumMod val="60000"/>
                    <a:lumOff val="40000"/>
                  </a:schemeClr>
                </a:solidFill>
              </a:rPr>
              <a:t>panels </a:t>
            </a:r>
            <a:endParaRPr lang="fr-FR" sz="2400" b="1" dirty="0" smtClean="0">
              <a:solidFill>
                <a:schemeClr val="accent1">
                  <a:lumMod val="60000"/>
                  <a:lumOff val="40000"/>
                </a:schemeClr>
              </a:solidFill>
            </a:endParaRPr>
          </a:p>
          <a:p>
            <a:pPr marL="457200" indent="-457200">
              <a:buAutoNum type="alphaLcParenR"/>
            </a:pPr>
            <a:r>
              <a:rPr lang="fr-FR" sz="2400" b="1" dirty="0" smtClean="0">
                <a:solidFill>
                  <a:srgbClr val="FF0000"/>
                </a:solidFill>
              </a:rPr>
              <a:t>Les </a:t>
            </a:r>
            <a:r>
              <a:rPr lang="fr-FR" sz="2400" b="1" dirty="0" smtClean="0">
                <a:solidFill>
                  <a:srgbClr val="FF0000"/>
                </a:solidFill>
              </a:rPr>
              <a:t>baromètres </a:t>
            </a:r>
            <a:r>
              <a:rPr lang="fr-FR" sz="2400" b="1" dirty="0" smtClean="0">
                <a:solidFill>
                  <a:srgbClr val="FF0000"/>
                </a:solidFill>
              </a:rPr>
              <a:t>   </a:t>
            </a:r>
          </a:p>
          <a:p>
            <a:pPr marL="457200" indent="-457200">
              <a:buAutoNum type="alphaLcParenR"/>
            </a:pPr>
            <a:r>
              <a:rPr lang="fr-FR" sz="2400" b="1" dirty="0" smtClean="0">
                <a:solidFill>
                  <a:srgbClr val="FF0000"/>
                </a:solidFill>
              </a:rPr>
              <a:t>Les </a:t>
            </a:r>
            <a:r>
              <a:rPr lang="fr-FR" sz="2400" b="1" dirty="0" smtClean="0">
                <a:solidFill>
                  <a:srgbClr val="FF0000"/>
                </a:solidFill>
              </a:rPr>
              <a:t>enquêtes collectives (omnibus)</a:t>
            </a:r>
            <a:r>
              <a:rPr lang="fr-FR" sz="2400" dirty="0" smtClean="0">
                <a:solidFill>
                  <a:srgbClr val="FF0000"/>
                </a:solidFill>
              </a:rPr>
              <a:t> </a:t>
            </a:r>
            <a:endParaRPr lang="fr-FR" sz="2400" dirty="0" smtClean="0"/>
          </a:p>
          <a:p>
            <a:pPr marL="457200" indent="-457200">
              <a:buAutoNum type="alphaLcParenR"/>
            </a:pPr>
            <a:r>
              <a:rPr lang="fr-FR" sz="2400" b="1" dirty="0" smtClean="0">
                <a:solidFill>
                  <a:srgbClr val="FF0000"/>
                </a:solidFill>
              </a:rPr>
              <a:t>Les tests</a:t>
            </a:r>
            <a:endParaRPr lang="fr-FR" sz="2000" b="1" dirty="0" smtClean="0"/>
          </a:p>
        </p:txBody>
      </p:sp>
    </p:spTree>
    <p:extLst>
      <p:ext uri="{BB962C8B-B14F-4D97-AF65-F5344CB8AC3E}">
        <p14:creationId xmlns:p14="http://schemas.microsoft.com/office/powerpoint/2010/main" val="278127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96751" y="624110"/>
            <a:ext cx="9834465" cy="990086"/>
          </a:xfrm>
          <a:noFill/>
        </p:spPr>
        <p:txBody>
          <a:bodyPr/>
          <a:lstStyle/>
          <a:p>
            <a:r>
              <a:rPr lang="fr-FR" sz="2800" b="1" dirty="0" smtClean="0">
                <a:solidFill>
                  <a:srgbClr val="A53010">
                    <a:lumMod val="60000"/>
                    <a:lumOff val="40000"/>
                  </a:srgbClr>
                </a:solidFill>
              </a:rPr>
              <a:t>L’organisation de l ’information : Le </a:t>
            </a:r>
            <a:r>
              <a:rPr lang="fr-FR" sz="2800" b="1" dirty="0">
                <a:solidFill>
                  <a:srgbClr val="A53010">
                    <a:lumMod val="60000"/>
                    <a:lumOff val="40000"/>
                  </a:srgbClr>
                </a:solidFill>
              </a:rPr>
              <a:t>Système d’Information Marketing (SIM</a:t>
            </a:r>
            <a:r>
              <a:rPr lang="fr-FR" sz="2800" b="1" dirty="0" smtClean="0">
                <a:solidFill>
                  <a:srgbClr val="A53010">
                    <a:lumMod val="60000"/>
                    <a:lumOff val="40000"/>
                  </a:srgbClr>
                </a:solidFill>
              </a:rPr>
              <a:t>) : </a:t>
            </a:r>
            <a:endParaRPr lang="fr-FR" dirty="0"/>
          </a:p>
        </p:txBody>
      </p:sp>
      <p:sp>
        <p:nvSpPr>
          <p:cNvPr id="3" name="Espace réservé du contenu 2"/>
          <p:cNvSpPr>
            <a:spLocks noGrp="1"/>
          </p:cNvSpPr>
          <p:nvPr>
            <p:ph idx="1"/>
          </p:nvPr>
        </p:nvSpPr>
        <p:spPr>
          <a:xfrm>
            <a:off x="1866122" y="1968760"/>
            <a:ext cx="10086392" cy="4805264"/>
          </a:xfrm>
        </p:spPr>
        <p:txBody>
          <a:bodyPr>
            <a:normAutofit/>
          </a:bodyPr>
          <a:lstStyle/>
          <a:p>
            <a:pPr lvl="0">
              <a:buClr>
                <a:srgbClr val="A53010"/>
              </a:buClr>
            </a:pPr>
            <a:r>
              <a:rPr lang="fr-FR" sz="2800" b="1" dirty="0">
                <a:solidFill>
                  <a:srgbClr val="A53010">
                    <a:lumMod val="60000"/>
                    <a:lumOff val="40000"/>
                  </a:srgbClr>
                </a:solidFill>
              </a:rPr>
              <a:t>Définition SIM :</a:t>
            </a:r>
          </a:p>
          <a:p>
            <a:pPr marL="0" lvl="0" indent="0">
              <a:buClr>
                <a:srgbClr val="A53010"/>
              </a:buClr>
              <a:buNone/>
            </a:pPr>
            <a:r>
              <a:rPr lang="fr-FR" sz="2400" dirty="0" smtClean="0">
                <a:solidFill>
                  <a:prstClr val="black">
                    <a:lumMod val="75000"/>
                    <a:lumOff val="25000"/>
                  </a:prstClr>
                </a:solidFill>
              </a:rPr>
              <a:t>« réseau complexe de personnes, de logiciels, de matériel et de procédures qui collectent, trient, analysent, évaluent et diffusent un flux ordonné d’informations pertinentes pour servir de base aux décisions marketing.  »</a:t>
            </a:r>
          </a:p>
          <a:p>
            <a:pPr marL="0" lvl="0" indent="0">
              <a:buClr>
                <a:srgbClr val="A53010"/>
              </a:buClr>
              <a:buNone/>
            </a:pPr>
            <a:r>
              <a:rPr lang="fr-FR" sz="2400" dirty="0" smtClean="0">
                <a:solidFill>
                  <a:prstClr val="black">
                    <a:lumMod val="75000"/>
                    <a:lumOff val="25000"/>
                  </a:prstClr>
                </a:solidFill>
              </a:rPr>
              <a:t>« Ensemble structuré de moyens humains, matériels et procédures qui permet de collecter, trier,  d’analyser et de diffuser l’ensemble des informations utiles  nécessaires, pertinentes à la prise de décisions marketing .» </a:t>
            </a:r>
          </a:p>
          <a:p>
            <a:pPr>
              <a:buClr>
                <a:srgbClr val="A53010"/>
              </a:buClr>
            </a:pPr>
            <a:r>
              <a:rPr lang="fr-FR" sz="2400" b="1" dirty="0" smtClean="0">
                <a:solidFill>
                  <a:schemeClr val="accent6">
                    <a:lumMod val="75000"/>
                  </a:schemeClr>
                </a:solidFill>
              </a:rPr>
              <a:t>Enjeu principal  : </a:t>
            </a:r>
            <a:r>
              <a:rPr lang="fr-FR" sz="2400" dirty="0" smtClean="0">
                <a:solidFill>
                  <a:schemeClr val="accent6">
                    <a:lumMod val="75000"/>
                  </a:schemeClr>
                </a:solidFill>
              </a:rPr>
              <a:t>réduire l’incertitude pour la prise de décisions , </a:t>
            </a:r>
            <a:r>
              <a:rPr lang="fr-FR" sz="2400" dirty="0">
                <a:solidFill>
                  <a:schemeClr val="accent6">
                    <a:lumMod val="75000"/>
                  </a:schemeClr>
                </a:solidFill>
              </a:rPr>
              <a:t>e</a:t>
            </a:r>
            <a:r>
              <a:rPr lang="fr-FR" sz="2400" dirty="0" smtClean="0">
                <a:solidFill>
                  <a:schemeClr val="accent6">
                    <a:lumMod val="75000"/>
                  </a:schemeClr>
                </a:solidFill>
              </a:rPr>
              <a:t>n fournissant des informations </a:t>
            </a:r>
            <a:r>
              <a:rPr lang="fr-FR" sz="2400" dirty="0" smtClean="0">
                <a:solidFill>
                  <a:schemeClr val="accent6">
                    <a:lumMod val="75000"/>
                  </a:schemeClr>
                </a:solidFill>
              </a:rPr>
              <a:t>fiables </a:t>
            </a:r>
            <a:r>
              <a:rPr lang="fr-FR" sz="2400" dirty="0" smtClean="0">
                <a:solidFill>
                  <a:schemeClr val="accent6">
                    <a:lumMod val="75000"/>
                  </a:schemeClr>
                </a:solidFill>
              </a:rPr>
              <a:t>et  pertinentes. </a:t>
            </a:r>
          </a:p>
        </p:txBody>
      </p:sp>
    </p:spTree>
    <p:extLst>
      <p:ext uri="{BB962C8B-B14F-4D97-AF65-F5344CB8AC3E}">
        <p14:creationId xmlns:p14="http://schemas.microsoft.com/office/powerpoint/2010/main" val="34986397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CHPITRE I : </a:t>
            </a:r>
            <a:r>
              <a:rPr lang="fr-FR" dirty="0"/>
              <a:t>introduction </a:t>
            </a:r>
            <a:r>
              <a:rPr lang="fr-FR" dirty="0" smtClean="0"/>
              <a:t>au marketing</a:t>
            </a:r>
            <a:endParaRPr lang="fr-FR" dirty="0"/>
          </a:p>
        </p:txBody>
      </p:sp>
      <p:sp>
        <p:nvSpPr>
          <p:cNvPr id="3" name="Espace réservé du contenu 2"/>
          <p:cNvSpPr>
            <a:spLocks noGrp="1"/>
          </p:cNvSpPr>
          <p:nvPr>
            <p:ph idx="1"/>
          </p:nvPr>
        </p:nvSpPr>
        <p:spPr>
          <a:xfrm>
            <a:off x="2589212" y="2133599"/>
            <a:ext cx="8915400" cy="4407159"/>
          </a:xfrm>
        </p:spPr>
        <p:txBody>
          <a:bodyPr>
            <a:noAutofit/>
          </a:bodyPr>
          <a:lstStyle/>
          <a:p>
            <a:pPr marL="0" indent="0">
              <a:lnSpc>
                <a:spcPct val="150000"/>
              </a:lnSpc>
              <a:buNone/>
            </a:pPr>
            <a:r>
              <a:rPr lang="fr-FR" sz="1600" b="1" dirty="0">
                <a:solidFill>
                  <a:srgbClr val="FF0000"/>
                </a:solidFill>
              </a:rPr>
              <a:t>CHAPITRE </a:t>
            </a:r>
            <a:r>
              <a:rPr lang="fr-FR" sz="1600" b="1" dirty="0" smtClean="0">
                <a:solidFill>
                  <a:srgbClr val="FF0000"/>
                </a:solidFill>
              </a:rPr>
              <a:t>INTRODUCTIF</a:t>
            </a:r>
          </a:p>
          <a:p>
            <a:pPr>
              <a:lnSpc>
                <a:spcPct val="150000"/>
              </a:lnSpc>
            </a:pPr>
            <a:r>
              <a:rPr lang="fr-FR" sz="1600" dirty="0" smtClean="0">
                <a:solidFill>
                  <a:schemeClr val="tx1">
                    <a:lumMod val="95000"/>
                    <a:lumOff val="5000"/>
                  </a:schemeClr>
                </a:solidFill>
              </a:rPr>
              <a:t>L’IMPORTANCE  ET LE RÔLE DU MARKETING</a:t>
            </a:r>
          </a:p>
          <a:p>
            <a:pPr>
              <a:lnSpc>
                <a:spcPct val="150000"/>
              </a:lnSpc>
            </a:pPr>
            <a:r>
              <a:rPr lang="fr-FR" sz="1600" dirty="0" smtClean="0"/>
              <a:t>EVOLUTION </a:t>
            </a:r>
            <a:r>
              <a:rPr lang="fr-FR" sz="1600" dirty="0"/>
              <a:t>DU CONCEPT MARKETING</a:t>
            </a:r>
          </a:p>
          <a:p>
            <a:pPr>
              <a:lnSpc>
                <a:spcPct val="150000"/>
              </a:lnSpc>
            </a:pPr>
            <a:r>
              <a:rPr lang="fr-FR" sz="1600" dirty="0" smtClean="0"/>
              <a:t>EVOLUTION </a:t>
            </a:r>
            <a:r>
              <a:rPr lang="fr-FR" sz="1600" dirty="0"/>
              <a:t>DE LA FONCTION MARKETING </a:t>
            </a:r>
            <a:r>
              <a:rPr lang="fr-FR" sz="1600" dirty="0" smtClean="0"/>
              <a:t>DANSL’ENTREPRISE</a:t>
            </a:r>
            <a:endParaRPr lang="fr-FR" sz="1600" dirty="0"/>
          </a:p>
          <a:p>
            <a:pPr>
              <a:lnSpc>
                <a:spcPct val="150000"/>
              </a:lnSpc>
            </a:pPr>
            <a:r>
              <a:rPr lang="fr-FR" sz="1600" dirty="0" smtClean="0"/>
              <a:t>DIMENSIONS </a:t>
            </a:r>
            <a:r>
              <a:rPr lang="fr-FR" sz="1600" dirty="0"/>
              <a:t>DU MARKETING</a:t>
            </a:r>
          </a:p>
          <a:p>
            <a:pPr>
              <a:lnSpc>
                <a:spcPct val="150000"/>
              </a:lnSpc>
            </a:pPr>
            <a:r>
              <a:rPr lang="fr-FR" sz="1600" dirty="0" smtClean="0"/>
              <a:t>QUELQUES </a:t>
            </a:r>
            <a:r>
              <a:rPr lang="fr-FR" sz="1600" dirty="0"/>
              <a:t>DEFINITIONS DU CONCEPT </a:t>
            </a:r>
            <a:r>
              <a:rPr lang="fr-FR" sz="1600" dirty="0" smtClean="0"/>
              <a:t>MARKETING</a:t>
            </a:r>
          </a:p>
          <a:p>
            <a:pPr>
              <a:lnSpc>
                <a:spcPct val="150000"/>
              </a:lnSpc>
            </a:pPr>
            <a:r>
              <a:rPr lang="fr-FR" sz="1600" dirty="0" smtClean="0"/>
              <a:t>QUELQUES CONCEPTS CLÉS EN MARKETING</a:t>
            </a:r>
          </a:p>
          <a:p>
            <a:pPr>
              <a:lnSpc>
                <a:spcPct val="150000"/>
              </a:lnSpc>
            </a:pPr>
            <a:r>
              <a:rPr lang="fr-FR" sz="1600" dirty="0" smtClean="0"/>
              <a:t>CHAMPS </a:t>
            </a:r>
            <a:r>
              <a:rPr lang="fr-FR" sz="1600" dirty="0"/>
              <a:t>D’APPLICATION DU </a:t>
            </a:r>
            <a:r>
              <a:rPr lang="fr-FR" sz="1600" dirty="0" smtClean="0"/>
              <a:t>MARKETING</a:t>
            </a:r>
          </a:p>
          <a:p>
            <a:pPr>
              <a:lnSpc>
                <a:spcPct val="150000"/>
              </a:lnSpc>
            </a:pPr>
            <a:r>
              <a:rPr lang="fr-FR" sz="1600" dirty="0" smtClean="0"/>
              <a:t>L’ENVIRONNEMENT MARKETING</a:t>
            </a:r>
            <a:endParaRPr lang="fr-FR" sz="1600" dirty="0"/>
          </a:p>
        </p:txBody>
      </p:sp>
    </p:spTree>
    <p:extLst>
      <p:ext uri="{BB962C8B-B14F-4D97-AF65-F5344CB8AC3E}">
        <p14:creationId xmlns:p14="http://schemas.microsoft.com/office/powerpoint/2010/main" val="4401663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chemeClr val="accent1">
                    <a:lumMod val="75000"/>
                  </a:schemeClr>
                </a:solidFill>
              </a:rPr>
              <a:t>Le comportement du consommateur</a:t>
            </a:r>
            <a:endParaRPr lang="fr-FR" sz="2800" b="1" dirty="0">
              <a:solidFill>
                <a:schemeClr val="accent1">
                  <a:lumMod val="75000"/>
                </a:schemeClr>
              </a:solidFill>
            </a:endParaRPr>
          </a:p>
        </p:txBody>
      </p:sp>
      <p:sp>
        <p:nvSpPr>
          <p:cNvPr id="3" name="Espace réservé du contenu 2"/>
          <p:cNvSpPr>
            <a:spLocks noGrp="1"/>
          </p:cNvSpPr>
          <p:nvPr>
            <p:ph idx="1"/>
          </p:nvPr>
        </p:nvSpPr>
        <p:spPr>
          <a:xfrm>
            <a:off x="1278294" y="1767839"/>
            <a:ext cx="10487608" cy="4978193"/>
          </a:xfrm>
        </p:spPr>
        <p:txBody>
          <a:bodyPr>
            <a:normAutofit fontScale="85000" lnSpcReduction="20000"/>
          </a:bodyPr>
          <a:lstStyle/>
          <a:p>
            <a:pPr marL="0" indent="0">
              <a:buNone/>
            </a:pPr>
            <a:r>
              <a:rPr lang="fr-FR" sz="2400" b="1" dirty="0" smtClean="0">
                <a:solidFill>
                  <a:schemeClr val="accent1">
                    <a:lumMod val="60000"/>
                    <a:lumOff val="40000"/>
                  </a:schemeClr>
                </a:solidFill>
              </a:rPr>
              <a:t>Définition : </a:t>
            </a:r>
          </a:p>
          <a:p>
            <a:pPr marL="0" indent="0" algn="just">
              <a:buNone/>
            </a:pPr>
            <a:r>
              <a:rPr lang="fr-FR" sz="2400" dirty="0" smtClean="0"/>
              <a:t>« actions ou réaction  d’un individu résultant de son attitude par rapport à quelqu'un ou quelque chose</a:t>
            </a:r>
            <a:r>
              <a:rPr lang="fr-FR" sz="2400" dirty="0"/>
              <a:t>.</a:t>
            </a:r>
            <a:r>
              <a:rPr lang="fr-FR" sz="2400" dirty="0" smtClean="0"/>
              <a:t>»</a:t>
            </a:r>
          </a:p>
          <a:p>
            <a:pPr algn="just"/>
            <a:r>
              <a:rPr lang="fr-FR" sz="2400" dirty="0" smtClean="0"/>
              <a:t>« le </a:t>
            </a:r>
            <a:r>
              <a:rPr lang="fr-FR" sz="2400" dirty="0"/>
              <a:t>comportement affiché </a:t>
            </a:r>
            <a:r>
              <a:rPr lang="fr-FR" sz="2400" dirty="0" smtClean="0"/>
              <a:t>par le </a:t>
            </a:r>
            <a:r>
              <a:rPr lang="fr-FR" sz="2400" dirty="0"/>
              <a:t>consommateur, dans la </a:t>
            </a:r>
            <a:r>
              <a:rPr lang="fr-FR" sz="2400" dirty="0" smtClean="0"/>
              <a:t>recherche, l’achat</a:t>
            </a:r>
            <a:r>
              <a:rPr lang="fr-FR" sz="2400" dirty="0"/>
              <a:t>, </a:t>
            </a:r>
            <a:r>
              <a:rPr lang="fr-FR" sz="2400" dirty="0" smtClean="0"/>
              <a:t>l’utilisation  et l’évaluation des </a:t>
            </a:r>
            <a:r>
              <a:rPr lang="fr-FR" sz="2400" dirty="0"/>
              <a:t>produits </a:t>
            </a:r>
            <a:r>
              <a:rPr lang="fr-FR" sz="2400" dirty="0" smtClean="0"/>
              <a:t>qu’il attend de </a:t>
            </a:r>
            <a:r>
              <a:rPr lang="fr-FR" sz="2400" dirty="0"/>
              <a:t>satisfaire </a:t>
            </a:r>
            <a:r>
              <a:rPr lang="fr-FR" sz="2400" dirty="0" smtClean="0"/>
              <a:t>ses besoins. »</a:t>
            </a:r>
            <a:endParaRPr lang="fr-FR" sz="2400" dirty="0"/>
          </a:p>
          <a:p>
            <a:pPr algn="just"/>
            <a:r>
              <a:rPr lang="fr-FR" sz="2400" dirty="0"/>
              <a:t>Le comportement du consommateur se concentre sur la façon dont les individus prennent des décisions à dépenser leurs ressources disponibles (temps, argent, effort) sur des éléments liés à la consommation qui comprend ce qu’ils achètent, pourquoi ils achètent, quand ils l’achètent, où ils l’achètent, combien de fois ils l’achètent, combien de fois l’utilisent, comment ils évaluent après l’achat et de l’impact de ces évaluations sur les achats futurs, et comment ils en disposent</a:t>
            </a:r>
            <a:r>
              <a:rPr lang="fr-FR" sz="2400" dirty="0" smtClean="0"/>
              <a:t>.</a:t>
            </a:r>
          </a:p>
          <a:p>
            <a:pPr algn="just"/>
            <a:r>
              <a:rPr lang="fr-FR" sz="2400" dirty="0"/>
              <a:t/>
            </a:r>
            <a:br>
              <a:rPr lang="fr-FR" sz="2400" dirty="0"/>
            </a:br>
            <a:r>
              <a:rPr lang="fr-FR" sz="2400" dirty="0" smtClean="0"/>
              <a:t>L’étude du comportement du consommateur a pour ambition d’aider le responsable marketing  à prendre les bonnes décisions.</a:t>
            </a:r>
          </a:p>
          <a:p>
            <a:pPr marL="0" indent="0" algn="just">
              <a:buNone/>
            </a:pPr>
            <a:endParaRPr lang="fr-FR" sz="2400" dirty="0" smtClean="0"/>
          </a:p>
          <a:p>
            <a:pPr marL="0" indent="0" algn="just">
              <a:buNone/>
            </a:pPr>
            <a:r>
              <a:rPr lang="fr-FR" sz="2400" dirty="0" smtClean="0"/>
              <a:t> </a:t>
            </a:r>
            <a:endParaRPr lang="fr-FR" sz="2400" dirty="0"/>
          </a:p>
        </p:txBody>
      </p:sp>
    </p:spTree>
    <p:extLst>
      <p:ext uri="{BB962C8B-B14F-4D97-AF65-F5344CB8AC3E}">
        <p14:creationId xmlns:p14="http://schemas.microsoft.com/office/powerpoint/2010/main" val="32502310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0139" y="624110"/>
            <a:ext cx="9694473" cy="1280890"/>
          </a:xfrm>
        </p:spPr>
        <p:txBody>
          <a:bodyPr/>
          <a:lstStyle/>
          <a:p>
            <a:r>
              <a:rPr lang="fr-FR" sz="2800" b="1" dirty="0">
                <a:solidFill>
                  <a:srgbClr val="A53010">
                    <a:lumMod val="75000"/>
                  </a:srgbClr>
                </a:solidFill>
              </a:rPr>
              <a:t>Le comportement du consommateur</a:t>
            </a:r>
            <a:endParaRPr lang="fr-FR" dirty="0"/>
          </a:p>
        </p:txBody>
      </p:sp>
      <p:sp>
        <p:nvSpPr>
          <p:cNvPr id="3" name="Espace réservé du contenu 2"/>
          <p:cNvSpPr>
            <a:spLocks noGrp="1"/>
          </p:cNvSpPr>
          <p:nvPr>
            <p:ph idx="1"/>
          </p:nvPr>
        </p:nvSpPr>
        <p:spPr>
          <a:xfrm>
            <a:off x="1884784" y="1660849"/>
            <a:ext cx="10039738" cy="5057191"/>
          </a:xfrm>
        </p:spPr>
        <p:txBody>
          <a:bodyPr>
            <a:noAutofit/>
          </a:bodyPr>
          <a:lstStyle/>
          <a:p>
            <a:pPr marL="0" indent="0">
              <a:buNone/>
            </a:pPr>
            <a:r>
              <a:rPr lang="fr-FR" sz="2400" b="1" dirty="0" smtClean="0">
                <a:solidFill>
                  <a:srgbClr val="FF0000"/>
                </a:solidFill>
              </a:rPr>
              <a:t>Deux </a:t>
            </a:r>
            <a:r>
              <a:rPr lang="fr-FR" sz="2400" b="1" dirty="0">
                <a:solidFill>
                  <a:srgbClr val="FF0000"/>
                </a:solidFill>
              </a:rPr>
              <a:t>types différents d’entités de consommation </a:t>
            </a:r>
            <a:r>
              <a:rPr lang="fr-FR" sz="2400" b="1" dirty="0" smtClean="0">
                <a:solidFill>
                  <a:srgbClr val="FF0000"/>
                </a:solidFill>
              </a:rPr>
              <a:t>:</a:t>
            </a:r>
          </a:p>
          <a:p>
            <a:r>
              <a:rPr lang="fr-FR" sz="2000" dirty="0" smtClean="0"/>
              <a:t>le </a:t>
            </a:r>
            <a:r>
              <a:rPr lang="fr-FR" sz="2000" dirty="0"/>
              <a:t>consommateur personnel et le consommateur organisationnel.</a:t>
            </a:r>
            <a:br>
              <a:rPr lang="fr-FR" sz="2000" dirty="0"/>
            </a:br>
            <a:r>
              <a:rPr lang="fr-FR" sz="2000" u="sng" dirty="0" smtClean="0"/>
              <a:t>Le c</a:t>
            </a:r>
            <a:r>
              <a:rPr lang="fr-FR" sz="2000" b="1" u="sng" dirty="0" smtClean="0"/>
              <a:t>onsommateur </a:t>
            </a:r>
            <a:r>
              <a:rPr lang="fr-FR" sz="2000" b="1" u="sng" dirty="0"/>
              <a:t>personnel</a:t>
            </a:r>
            <a:r>
              <a:rPr lang="fr-FR" sz="2000" b="1" dirty="0"/>
              <a:t> </a:t>
            </a:r>
            <a:r>
              <a:rPr lang="fr-FR" sz="2000" b="1" dirty="0" smtClean="0"/>
              <a:t>: </a:t>
            </a:r>
            <a:r>
              <a:rPr lang="fr-FR" sz="2000" dirty="0" smtClean="0"/>
              <a:t>achète </a:t>
            </a:r>
            <a:r>
              <a:rPr lang="fr-FR" sz="2000" dirty="0"/>
              <a:t>des biens et des services pour son propre usage, pour l’usage du ménage ou comme un </a:t>
            </a:r>
            <a:r>
              <a:rPr lang="fr-FR" sz="2000" dirty="0" smtClean="0"/>
              <a:t>cadeau. </a:t>
            </a:r>
            <a:r>
              <a:rPr lang="fr-FR" sz="2000" dirty="0"/>
              <a:t>Les produits sont achetés pour utilisation finale par des individus, </a:t>
            </a:r>
            <a:endParaRPr lang="fr-FR" sz="2000" dirty="0" smtClean="0"/>
          </a:p>
          <a:p>
            <a:r>
              <a:rPr lang="fr-FR" sz="2000" b="1" u="sng" dirty="0" smtClean="0"/>
              <a:t>Le consommateur organisationnel </a:t>
            </a:r>
            <a:r>
              <a:rPr lang="fr-FR" sz="2000" b="1" dirty="0" smtClean="0"/>
              <a:t>:  </a:t>
            </a:r>
            <a:r>
              <a:rPr lang="fr-FR" sz="2000" dirty="0" smtClean="0"/>
              <a:t>La </a:t>
            </a:r>
            <a:r>
              <a:rPr lang="fr-FR" sz="2000" dirty="0"/>
              <a:t>consommation structurelle comprend </a:t>
            </a:r>
            <a:r>
              <a:rPr lang="fr-FR" sz="2000" dirty="0" smtClean="0"/>
              <a:t>les organisations à but </a:t>
            </a:r>
            <a:r>
              <a:rPr lang="fr-FR" sz="2000" dirty="0"/>
              <a:t>lucratif et non lucratif, des agences gouvernementales (locales, régionales, nationales</a:t>
            </a:r>
            <a:r>
              <a:rPr lang="fr-FR" sz="2000" dirty="0" smtClean="0"/>
              <a:t>), institutionnels </a:t>
            </a:r>
            <a:r>
              <a:rPr lang="fr-FR" sz="2000" dirty="0"/>
              <a:t>(écoles, </a:t>
            </a:r>
            <a:r>
              <a:rPr lang="fr-FR" sz="2000" dirty="0" smtClean="0"/>
              <a:t>hôpitaux, prisons</a:t>
            </a:r>
            <a:r>
              <a:rPr lang="fr-FR" sz="2000" dirty="0"/>
              <a:t>), </a:t>
            </a:r>
            <a:r>
              <a:rPr lang="fr-FR" sz="2000" dirty="0" smtClean="0"/>
              <a:t>industriels, et tous ceux </a:t>
            </a:r>
            <a:r>
              <a:rPr lang="fr-FR" sz="2000" dirty="0"/>
              <a:t>qui achètent des </a:t>
            </a:r>
            <a:r>
              <a:rPr lang="fr-FR" sz="2000" dirty="0" smtClean="0"/>
              <a:t>produits et </a:t>
            </a:r>
            <a:r>
              <a:rPr lang="fr-FR" sz="2000" dirty="0"/>
              <a:t>services afin </a:t>
            </a:r>
            <a:r>
              <a:rPr lang="fr-FR" sz="2000" dirty="0" smtClean="0"/>
              <a:t>d’en produire d’autres et gérer </a:t>
            </a:r>
            <a:r>
              <a:rPr lang="fr-FR" sz="2000" dirty="0"/>
              <a:t>leurs </a:t>
            </a:r>
            <a:r>
              <a:rPr lang="fr-FR" sz="2000" dirty="0" smtClean="0"/>
              <a:t>organisations. </a:t>
            </a:r>
            <a:r>
              <a:rPr lang="fr-FR" sz="2000" dirty="0"/>
              <a:t/>
            </a:r>
            <a:br>
              <a:rPr lang="fr-FR" sz="2000" dirty="0"/>
            </a:br>
            <a:endParaRPr lang="fr-FR" sz="2000" dirty="0"/>
          </a:p>
        </p:txBody>
      </p:sp>
    </p:spTree>
    <p:extLst>
      <p:ext uri="{BB962C8B-B14F-4D97-AF65-F5344CB8AC3E}">
        <p14:creationId xmlns:p14="http://schemas.microsoft.com/office/powerpoint/2010/main" val="28991107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ZoneTexte 17"/>
          <p:cNvSpPr txBox="1"/>
          <p:nvPr/>
        </p:nvSpPr>
        <p:spPr>
          <a:xfrm>
            <a:off x="8363415" y="2296583"/>
            <a:ext cx="3702205" cy="418227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fr-FR" sz="1600" b="1" dirty="0" smtClean="0">
              <a:solidFill>
                <a:srgbClr val="A53010">
                  <a:lumMod val="60000"/>
                  <a:lumOff val="40000"/>
                </a:srgbClr>
              </a:solidFill>
            </a:endParaRPr>
          </a:p>
        </p:txBody>
      </p:sp>
      <p:sp>
        <p:nvSpPr>
          <p:cNvPr id="2" name="Titre 1"/>
          <p:cNvSpPr>
            <a:spLocks noGrp="1"/>
          </p:cNvSpPr>
          <p:nvPr>
            <p:ph type="title"/>
          </p:nvPr>
        </p:nvSpPr>
        <p:spPr>
          <a:xfrm>
            <a:off x="2001911" y="131278"/>
            <a:ext cx="8911687" cy="1280890"/>
          </a:xfrm>
        </p:spPr>
        <p:txBody>
          <a:bodyPr>
            <a:normAutofit fontScale="90000"/>
          </a:bodyPr>
          <a:lstStyle/>
          <a:p>
            <a:r>
              <a:rPr lang="fr-FR" sz="2800" b="1" dirty="0" smtClean="0">
                <a:solidFill>
                  <a:srgbClr val="A53010">
                    <a:lumMod val="75000"/>
                  </a:srgbClr>
                </a:solidFill>
              </a:rPr>
              <a:t>Le comportement </a:t>
            </a:r>
            <a:r>
              <a:rPr lang="fr-FR" sz="2800" b="1" dirty="0">
                <a:solidFill>
                  <a:srgbClr val="A53010">
                    <a:lumMod val="75000"/>
                  </a:srgbClr>
                </a:solidFill>
              </a:rPr>
              <a:t>du </a:t>
            </a:r>
            <a:r>
              <a:rPr lang="fr-FR" sz="2800" b="1" dirty="0" smtClean="0">
                <a:solidFill>
                  <a:srgbClr val="A53010">
                    <a:lumMod val="75000"/>
                  </a:srgbClr>
                </a:solidFill>
              </a:rPr>
              <a:t>consommateur </a:t>
            </a:r>
            <a:br>
              <a:rPr lang="fr-FR" sz="2800" b="1" dirty="0" smtClean="0">
                <a:solidFill>
                  <a:srgbClr val="A53010">
                    <a:lumMod val="75000"/>
                  </a:srgbClr>
                </a:solidFill>
              </a:rPr>
            </a:br>
            <a:r>
              <a:rPr lang="fr-FR" sz="2700" b="1" dirty="0">
                <a:solidFill>
                  <a:schemeClr val="accent1">
                    <a:lumMod val="60000"/>
                    <a:lumOff val="40000"/>
                  </a:schemeClr>
                </a:solidFill>
              </a:rPr>
              <a:t>Modèle simplifié du comportement d’achat</a:t>
            </a:r>
            <a:r>
              <a:rPr lang="fr-FR" dirty="0"/>
              <a:t/>
            </a:r>
            <a:br>
              <a:rPr lang="fr-FR" dirty="0"/>
            </a:br>
            <a:endParaRPr lang="fr-FR" dirty="0"/>
          </a:p>
        </p:txBody>
      </p:sp>
      <p:sp>
        <p:nvSpPr>
          <p:cNvPr id="4" name="ZoneTexte 3"/>
          <p:cNvSpPr txBox="1"/>
          <p:nvPr/>
        </p:nvSpPr>
        <p:spPr>
          <a:xfrm>
            <a:off x="8889570" y="1792372"/>
            <a:ext cx="2649894" cy="369332"/>
          </a:xfrm>
          <a:prstGeom prst="rect">
            <a:avLst/>
          </a:prstGeom>
          <a:noFill/>
        </p:spPr>
        <p:txBody>
          <a:bodyPr wrap="square" rtlCol="0">
            <a:spAutoFit/>
          </a:bodyPr>
          <a:lstStyle/>
          <a:p>
            <a:r>
              <a:rPr lang="fr-FR" b="1" dirty="0" smtClean="0">
                <a:solidFill>
                  <a:srgbClr val="A53010">
                    <a:lumMod val="60000"/>
                    <a:lumOff val="40000"/>
                  </a:srgbClr>
                </a:solidFill>
              </a:rPr>
              <a:t>Processus de décision</a:t>
            </a:r>
            <a:endParaRPr lang="fr-FR" b="1" dirty="0">
              <a:solidFill>
                <a:srgbClr val="A53010">
                  <a:lumMod val="60000"/>
                  <a:lumOff val="40000"/>
                </a:srgbClr>
              </a:solidFill>
            </a:endParaRPr>
          </a:p>
        </p:txBody>
      </p:sp>
      <p:sp>
        <p:nvSpPr>
          <p:cNvPr id="5" name="ZoneTexte 4"/>
          <p:cNvSpPr txBox="1"/>
          <p:nvPr/>
        </p:nvSpPr>
        <p:spPr>
          <a:xfrm>
            <a:off x="1887894" y="1335989"/>
            <a:ext cx="3013787" cy="646331"/>
          </a:xfrm>
          <a:prstGeom prst="rect">
            <a:avLst/>
          </a:prstGeom>
          <a:noFill/>
        </p:spPr>
        <p:txBody>
          <a:bodyPr wrap="square" rtlCol="0">
            <a:spAutoFit/>
          </a:bodyPr>
          <a:lstStyle/>
          <a:p>
            <a:pPr algn="ctr"/>
            <a:r>
              <a:rPr lang="fr-FR" b="1" dirty="0" smtClean="0">
                <a:solidFill>
                  <a:srgbClr val="A53010">
                    <a:lumMod val="60000"/>
                    <a:lumOff val="40000"/>
                  </a:srgbClr>
                </a:solidFill>
              </a:rPr>
              <a:t>Variables influençant le processus de décision </a:t>
            </a:r>
            <a:endParaRPr lang="fr-FR" b="1" dirty="0">
              <a:solidFill>
                <a:srgbClr val="A53010">
                  <a:lumMod val="60000"/>
                  <a:lumOff val="40000"/>
                </a:srgbClr>
              </a:solidFill>
            </a:endParaRPr>
          </a:p>
        </p:txBody>
      </p:sp>
      <p:sp>
        <p:nvSpPr>
          <p:cNvPr id="6" name="Rectangle 5"/>
          <p:cNvSpPr/>
          <p:nvPr/>
        </p:nvSpPr>
        <p:spPr>
          <a:xfrm>
            <a:off x="1894115" y="2054274"/>
            <a:ext cx="3007566" cy="2554545"/>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fr-FR" sz="1600" b="1" u="sng" dirty="0" smtClean="0">
                <a:solidFill>
                  <a:prstClr val="black"/>
                </a:solidFill>
              </a:rPr>
              <a:t>Variables individuelles</a:t>
            </a:r>
          </a:p>
          <a:p>
            <a:pPr algn="ctr"/>
            <a:r>
              <a:rPr lang="fr-FR" sz="1600" dirty="0" smtClean="0">
                <a:solidFill>
                  <a:prstClr val="black"/>
                </a:solidFill>
              </a:rPr>
              <a:t>Besoins et motivations</a:t>
            </a:r>
          </a:p>
          <a:p>
            <a:pPr algn="ctr"/>
            <a:r>
              <a:rPr lang="fr-FR" sz="1600" dirty="0" smtClean="0">
                <a:solidFill>
                  <a:prstClr val="black"/>
                </a:solidFill>
              </a:rPr>
              <a:t>Personnalité</a:t>
            </a:r>
          </a:p>
          <a:p>
            <a:pPr algn="ctr"/>
            <a:r>
              <a:rPr lang="fr-FR" sz="1600" dirty="0" smtClean="0">
                <a:solidFill>
                  <a:prstClr val="black"/>
                </a:solidFill>
              </a:rPr>
              <a:t>attitudes</a:t>
            </a:r>
          </a:p>
          <a:p>
            <a:pPr algn="ctr"/>
            <a:r>
              <a:rPr lang="fr-FR" sz="1600" dirty="0" smtClean="0">
                <a:solidFill>
                  <a:prstClr val="black"/>
                </a:solidFill>
              </a:rPr>
              <a:t>Implication  </a:t>
            </a:r>
          </a:p>
          <a:p>
            <a:pPr algn="ctr"/>
            <a:r>
              <a:rPr lang="fr-FR" sz="1600" dirty="0" smtClean="0">
                <a:solidFill>
                  <a:prstClr val="black"/>
                </a:solidFill>
              </a:rPr>
              <a:t>Age, sexe,  éduction</a:t>
            </a:r>
          </a:p>
          <a:p>
            <a:pPr algn="ctr"/>
            <a:r>
              <a:rPr lang="fr-FR" sz="1600" dirty="0" smtClean="0">
                <a:solidFill>
                  <a:prstClr val="black"/>
                </a:solidFill>
              </a:rPr>
              <a:t>Profession et CSP</a:t>
            </a:r>
          </a:p>
          <a:p>
            <a:pPr algn="ctr"/>
            <a:r>
              <a:rPr lang="fr-FR" sz="1600" dirty="0" smtClean="0">
                <a:solidFill>
                  <a:prstClr val="black"/>
                </a:solidFill>
              </a:rPr>
              <a:t>Ressources personnelles</a:t>
            </a:r>
          </a:p>
          <a:p>
            <a:pPr algn="ctr"/>
            <a:r>
              <a:rPr lang="fr-FR" sz="1600" dirty="0" smtClean="0">
                <a:solidFill>
                  <a:prstClr val="black"/>
                </a:solidFill>
              </a:rPr>
              <a:t>Valeurs et Styles de vie</a:t>
            </a:r>
          </a:p>
          <a:p>
            <a:pPr algn="ctr"/>
            <a:r>
              <a:rPr lang="fr-FR" sz="1600" dirty="0" smtClean="0">
                <a:solidFill>
                  <a:prstClr val="black"/>
                </a:solidFill>
              </a:rPr>
              <a:t>Expérience   </a:t>
            </a:r>
            <a:endParaRPr lang="fr-FR" sz="1600" dirty="0">
              <a:solidFill>
                <a:prstClr val="black"/>
              </a:solidFill>
            </a:endParaRPr>
          </a:p>
        </p:txBody>
      </p:sp>
      <p:sp>
        <p:nvSpPr>
          <p:cNvPr id="13" name="Rectangle 12"/>
          <p:cNvSpPr/>
          <p:nvPr/>
        </p:nvSpPr>
        <p:spPr>
          <a:xfrm>
            <a:off x="1887894" y="4742329"/>
            <a:ext cx="3013787" cy="1091682"/>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600" b="1" u="sng" dirty="0" err="1" smtClean="0">
                <a:solidFill>
                  <a:prstClr val="black"/>
                </a:solidFill>
              </a:rPr>
              <a:t>Vribles</a:t>
            </a:r>
            <a:r>
              <a:rPr lang="fr-FR" sz="1600" b="1" u="sng" dirty="0" smtClean="0">
                <a:solidFill>
                  <a:prstClr val="black"/>
                </a:solidFill>
              </a:rPr>
              <a:t> socioculturelles</a:t>
            </a:r>
          </a:p>
          <a:p>
            <a:pPr algn="ctr"/>
            <a:r>
              <a:rPr lang="fr-FR" sz="1600" dirty="0">
                <a:solidFill>
                  <a:prstClr val="black"/>
                </a:solidFill>
              </a:rPr>
              <a:t>Culture, </a:t>
            </a:r>
            <a:r>
              <a:rPr lang="fr-FR" sz="1600" dirty="0" smtClean="0">
                <a:solidFill>
                  <a:prstClr val="black"/>
                </a:solidFill>
              </a:rPr>
              <a:t>classe sociale </a:t>
            </a:r>
            <a:endParaRPr lang="fr-FR" sz="1600" dirty="0">
              <a:solidFill>
                <a:prstClr val="black"/>
              </a:solidFill>
            </a:endParaRPr>
          </a:p>
          <a:p>
            <a:pPr algn="ctr"/>
            <a:r>
              <a:rPr lang="fr-FR" sz="1600" dirty="0" smtClean="0">
                <a:solidFill>
                  <a:prstClr val="black"/>
                </a:solidFill>
              </a:rPr>
              <a:t>groupes, famille  </a:t>
            </a:r>
            <a:endParaRPr lang="fr-FR" sz="1600" dirty="0">
              <a:solidFill>
                <a:prstClr val="black"/>
              </a:solidFill>
            </a:endParaRPr>
          </a:p>
        </p:txBody>
      </p:sp>
      <p:sp>
        <p:nvSpPr>
          <p:cNvPr id="3" name="Rectangle à coins arrondis 2"/>
          <p:cNvSpPr/>
          <p:nvPr/>
        </p:nvSpPr>
        <p:spPr>
          <a:xfrm>
            <a:off x="8633088" y="2627897"/>
            <a:ext cx="3228359" cy="4529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solidFill>
                  <a:prstClr val="black"/>
                </a:solidFill>
              </a:rPr>
              <a:t>Reconnaissance du besoin</a:t>
            </a:r>
          </a:p>
        </p:txBody>
      </p:sp>
      <p:sp>
        <p:nvSpPr>
          <p:cNvPr id="8" name="Rectangle à coins arrondis 7"/>
          <p:cNvSpPr/>
          <p:nvPr/>
        </p:nvSpPr>
        <p:spPr>
          <a:xfrm>
            <a:off x="8633067" y="3331546"/>
            <a:ext cx="3228359" cy="47768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solidFill>
                  <a:prstClr val="black"/>
                </a:solidFill>
              </a:rPr>
              <a:t>Recherche d’informations</a:t>
            </a:r>
          </a:p>
        </p:txBody>
      </p:sp>
      <p:sp>
        <p:nvSpPr>
          <p:cNvPr id="10" name="Rectangle à coins arrondis 9"/>
          <p:cNvSpPr/>
          <p:nvPr/>
        </p:nvSpPr>
        <p:spPr>
          <a:xfrm>
            <a:off x="8633067" y="4036969"/>
            <a:ext cx="3228359" cy="5835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solidFill>
                  <a:prstClr val="black"/>
                </a:solidFill>
              </a:rPr>
              <a:t>Evaluation des alternatives</a:t>
            </a:r>
          </a:p>
        </p:txBody>
      </p:sp>
      <p:sp>
        <p:nvSpPr>
          <p:cNvPr id="11" name="Rectangle à coins arrondis 10"/>
          <p:cNvSpPr/>
          <p:nvPr/>
        </p:nvSpPr>
        <p:spPr>
          <a:xfrm>
            <a:off x="8633067" y="4867939"/>
            <a:ext cx="3228359" cy="5835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solidFill>
                  <a:prstClr val="black"/>
                </a:solidFill>
              </a:rPr>
              <a:t>Décision d’achat</a:t>
            </a:r>
          </a:p>
        </p:txBody>
      </p:sp>
      <p:sp>
        <p:nvSpPr>
          <p:cNvPr id="12" name="Rectangle à coins arrondis 11"/>
          <p:cNvSpPr/>
          <p:nvPr/>
        </p:nvSpPr>
        <p:spPr>
          <a:xfrm>
            <a:off x="8633068" y="5698909"/>
            <a:ext cx="3228359" cy="5835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solidFill>
                  <a:prstClr val="black"/>
                </a:solidFill>
              </a:rPr>
              <a:t>Evaluation post achat</a:t>
            </a:r>
          </a:p>
        </p:txBody>
      </p:sp>
      <p:sp>
        <p:nvSpPr>
          <p:cNvPr id="7" name="Rectangle 6"/>
          <p:cNvSpPr/>
          <p:nvPr/>
        </p:nvSpPr>
        <p:spPr>
          <a:xfrm>
            <a:off x="1887894" y="6077415"/>
            <a:ext cx="3013787" cy="61331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u="sng" dirty="0" smtClean="0">
                <a:solidFill>
                  <a:prstClr val="black"/>
                </a:solidFill>
              </a:rPr>
              <a:t>Variables  </a:t>
            </a:r>
            <a:r>
              <a:rPr lang="fr-FR" sz="1600" b="1" u="sng" dirty="0" smtClean="0">
                <a:solidFill>
                  <a:prstClr val="black"/>
                </a:solidFill>
              </a:rPr>
              <a:t>situationnelles</a:t>
            </a:r>
            <a:endParaRPr lang="fr-FR" sz="1600" b="1" u="sng" dirty="0" smtClean="0">
              <a:solidFill>
                <a:prstClr val="black"/>
              </a:solidFill>
            </a:endParaRPr>
          </a:p>
        </p:txBody>
      </p:sp>
      <p:sp>
        <p:nvSpPr>
          <p:cNvPr id="14" name="Accolade fermante 13"/>
          <p:cNvSpPr/>
          <p:nvPr/>
        </p:nvSpPr>
        <p:spPr>
          <a:xfrm>
            <a:off x="5508702" y="1412168"/>
            <a:ext cx="245327" cy="52785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prstClr val="black"/>
              </a:solidFill>
            </a:endParaRPr>
          </a:p>
        </p:txBody>
      </p:sp>
      <p:cxnSp>
        <p:nvCxnSpPr>
          <p:cNvPr id="16" name="Connecteur droit avec flèche 15"/>
          <p:cNvCxnSpPr/>
          <p:nvPr/>
        </p:nvCxnSpPr>
        <p:spPr>
          <a:xfrm flipV="1">
            <a:off x="5631365" y="4036502"/>
            <a:ext cx="2732050" cy="14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5865541" y="6177776"/>
            <a:ext cx="2419815" cy="5129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u="sng" dirty="0" smtClean="0">
                <a:solidFill>
                  <a:prstClr val="black"/>
                </a:solidFill>
              </a:rPr>
              <a:t>Variables marketing </a:t>
            </a:r>
          </a:p>
        </p:txBody>
      </p:sp>
      <p:cxnSp>
        <p:nvCxnSpPr>
          <p:cNvPr id="24" name="Connecteur droit avec flèche 23"/>
          <p:cNvCxnSpPr/>
          <p:nvPr/>
        </p:nvCxnSpPr>
        <p:spPr>
          <a:xfrm>
            <a:off x="7075448" y="4608819"/>
            <a:ext cx="12099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26"/>
          <p:cNvCxnSpPr>
            <a:stCxn id="22" idx="0"/>
          </p:cNvCxnSpPr>
          <p:nvPr/>
        </p:nvCxnSpPr>
        <p:spPr>
          <a:xfrm flipH="1" flipV="1">
            <a:off x="7075448" y="4608819"/>
            <a:ext cx="1" cy="156895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81161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02025" y="624110"/>
            <a:ext cx="9638522" cy="1280890"/>
          </a:xfrm>
        </p:spPr>
        <p:txBody>
          <a:bodyPr>
            <a:normAutofit fontScale="90000"/>
          </a:bodyPr>
          <a:lstStyle/>
          <a:p>
            <a:r>
              <a:rPr lang="fr-FR" sz="3100" b="1" dirty="0" smtClean="0">
                <a:solidFill>
                  <a:schemeClr val="accent1">
                    <a:lumMod val="60000"/>
                    <a:lumOff val="40000"/>
                  </a:schemeClr>
                </a:solidFill>
              </a:rPr>
              <a:t>Les </a:t>
            </a:r>
            <a:r>
              <a:rPr lang="fr-FR" sz="3100" b="1" dirty="0">
                <a:solidFill>
                  <a:schemeClr val="accent1">
                    <a:lumMod val="60000"/>
                    <a:lumOff val="40000"/>
                  </a:schemeClr>
                </a:solidFill>
              </a:rPr>
              <a:t>facteurs explicatifs du comportement du consommateur</a:t>
            </a:r>
            <a:br>
              <a:rPr lang="fr-FR" sz="3100" b="1" dirty="0">
                <a:solidFill>
                  <a:schemeClr val="accent1">
                    <a:lumMod val="60000"/>
                    <a:lumOff val="40000"/>
                  </a:schemeClr>
                </a:solidFill>
              </a:rPr>
            </a:br>
            <a:endParaRPr lang="fr-FR" dirty="0"/>
          </a:p>
        </p:txBody>
      </p:sp>
      <p:sp>
        <p:nvSpPr>
          <p:cNvPr id="3" name="Espace réservé du contenu 2"/>
          <p:cNvSpPr>
            <a:spLocks noGrp="1"/>
          </p:cNvSpPr>
          <p:nvPr>
            <p:ph idx="1"/>
          </p:nvPr>
        </p:nvSpPr>
        <p:spPr>
          <a:xfrm>
            <a:off x="2202025" y="1825679"/>
            <a:ext cx="9573208" cy="4565789"/>
          </a:xfrm>
        </p:spPr>
        <p:txBody>
          <a:bodyPr>
            <a:noAutofit/>
          </a:bodyPr>
          <a:lstStyle/>
          <a:p>
            <a:pPr marL="0" indent="0">
              <a:buNone/>
            </a:pPr>
            <a:r>
              <a:rPr lang="fr-FR" sz="2000" dirty="0" smtClean="0"/>
              <a:t>Le comportement d’achat de l’individu est influencé consciemment ou non par divers facteurs internes et externes : individuels, interpersonnels, socioculturels et situationnels.</a:t>
            </a:r>
          </a:p>
          <a:p>
            <a:pPr>
              <a:buFont typeface="+mj-lt"/>
              <a:buAutoNum type="arabicParenR"/>
            </a:pPr>
            <a:r>
              <a:rPr lang="fr-FR" sz="2000" b="1" dirty="0" smtClean="0">
                <a:solidFill>
                  <a:srgbClr val="0070C0"/>
                </a:solidFill>
              </a:rPr>
              <a:t>Les facteurs individuels :</a:t>
            </a:r>
          </a:p>
          <a:p>
            <a:pPr>
              <a:buFont typeface="+mj-lt"/>
              <a:buAutoNum type="alphaLcParenR"/>
            </a:pPr>
            <a:r>
              <a:rPr lang="fr-FR" sz="2000" b="1" dirty="0" smtClean="0">
                <a:solidFill>
                  <a:schemeClr val="accent1">
                    <a:lumMod val="60000"/>
                    <a:lumOff val="40000"/>
                  </a:schemeClr>
                </a:solidFill>
              </a:rPr>
              <a:t>Les besoins : </a:t>
            </a:r>
          </a:p>
          <a:p>
            <a:pPr marL="0" indent="0">
              <a:buNone/>
            </a:pPr>
            <a:r>
              <a:rPr lang="fr-FR" sz="2000" dirty="0" smtClean="0"/>
              <a:t>« situation inconfortable provoquée par un état de manque physiologique (faim, soiffe, …) ou psychologique (affection, reconnaissance, …)</a:t>
            </a:r>
          </a:p>
          <a:p>
            <a:r>
              <a:rPr lang="fr-FR" sz="2000" b="1" dirty="0" smtClean="0"/>
              <a:t>Hiérarchie des besoins (pyramide) de </a:t>
            </a:r>
            <a:r>
              <a:rPr lang="fr-FR" sz="2000" b="1" dirty="0" err="1" smtClean="0"/>
              <a:t>Maslow</a:t>
            </a:r>
            <a:r>
              <a:rPr lang="fr-FR" sz="2000" b="1" dirty="0" smtClean="0"/>
              <a:t> </a:t>
            </a:r>
            <a:r>
              <a:rPr lang="fr-FR" sz="2000" dirty="0" smtClean="0"/>
              <a:t>:  5 niveaux de besoins</a:t>
            </a:r>
          </a:p>
          <a:p>
            <a:pPr marL="0" indent="0">
              <a:buNone/>
            </a:pPr>
            <a:endParaRPr lang="fr-FR" sz="2000" dirty="0" smtClean="0"/>
          </a:p>
          <a:p>
            <a:endParaRPr lang="fr-FR" sz="2000" dirty="0"/>
          </a:p>
        </p:txBody>
      </p:sp>
    </p:spTree>
    <p:extLst>
      <p:ext uri="{BB962C8B-B14F-4D97-AF65-F5344CB8AC3E}">
        <p14:creationId xmlns:p14="http://schemas.microsoft.com/office/powerpoint/2010/main" val="41479245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17064" y="0"/>
            <a:ext cx="8911687" cy="1280890"/>
          </a:xfrm>
        </p:spPr>
        <p:txBody>
          <a:bodyPr/>
          <a:lstStyle/>
          <a:p>
            <a:r>
              <a:rPr lang="fr-FR" sz="2800" b="1" dirty="0">
                <a:solidFill>
                  <a:srgbClr val="A53010">
                    <a:lumMod val="60000"/>
                    <a:lumOff val="40000"/>
                  </a:srgbClr>
                </a:solidFill>
              </a:rPr>
              <a:t>Les facteurs explicatifs du comportement du consommateur</a:t>
            </a:r>
            <a:endParaRPr lang="fr-FR" dirty="0"/>
          </a:p>
        </p:txBody>
      </p:sp>
      <p:sp>
        <p:nvSpPr>
          <p:cNvPr id="4" name="Triangle isocèle 3"/>
          <p:cNvSpPr/>
          <p:nvPr/>
        </p:nvSpPr>
        <p:spPr>
          <a:xfrm>
            <a:off x="3401568" y="1487697"/>
            <a:ext cx="7424928" cy="4670507"/>
          </a:xfrm>
          <a:prstGeom prst="triangle">
            <a:avLst>
              <a:gd name="adj" fmla="val 49704"/>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a:solidFill>
                <a:prstClr val="black"/>
              </a:solidFill>
            </a:endParaRPr>
          </a:p>
        </p:txBody>
      </p:sp>
      <p:cxnSp>
        <p:nvCxnSpPr>
          <p:cNvPr id="6" name="Connecteur droit 5"/>
          <p:cNvCxnSpPr/>
          <p:nvPr/>
        </p:nvCxnSpPr>
        <p:spPr>
          <a:xfrm flipV="1">
            <a:off x="4199222" y="5454917"/>
            <a:ext cx="5822302" cy="27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5552161" y="3738975"/>
            <a:ext cx="31164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6167535" y="2920482"/>
            <a:ext cx="1810138" cy="18661"/>
          </a:xfrm>
          <a:prstGeom prst="line">
            <a:avLst/>
          </a:prstGeom>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5588590" y="2118018"/>
            <a:ext cx="4731067" cy="646331"/>
          </a:xfrm>
          <a:prstGeom prst="rect">
            <a:avLst/>
          </a:prstGeom>
          <a:noFill/>
        </p:spPr>
        <p:txBody>
          <a:bodyPr wrap="square" rtlCol="0">
            <a:spAutoFit/>
          </a:bodyPr>
          <a:lstStyle/>
          <a:p>
            <a:r>
              <a:rPr lang="fr-FR" b="1" dirty="0" smtClean="0">
                <a:solidFill>
                  <a:prstClr val="black"/>
                </a:solidFill>
              </a:rPr>
              <a:t>Besoins d’accomplissement :</a:t>
            </a:r>
          </a:p>
          <a:p>
            <a:r>
              <a:rPr lang="fr-FR" dirty="0" smtClean="0">
                <a:solidFill>
                  <a:prstClr val="black"/>
                </a:solidFill>
              </a:rPr>
              <a:t>Réalisation de soi, d’épanouissement, … </a:t>
            </a:r>
            <a:endParaRPr lang="fr-FR" dirty="0">
              <a:solidFill>
                <a:prstClr val="black"/>
              </a:solidFill>
            </a:endParaRPr>
          </a:p>
        </p:txBody>
      </p:sp>
      <p:sp>
        <p:nvSpPr>
          <p:cNvPr id="18" name="ZoneTexte 17"/>
          <p:cNvSpPr txBox="1"/>
          <p:nvPr/>
        </p:nvSpPr>
        <p:spPr>
          <a:xfrm>
            <a:off x="5088293" y="2959058"/>
            <a:ext cx="5231364" cy="646331"/>
          </a:xfrm>
          <a:prstGeom prst="rect">
            <a:avLst/>
          </a:prstGeom>
          <a:noFill/>
        </p:spPr>
        <p:txBody>
          <a:bodyPr wrap="square" rtlCol="0">
            <a:spAutoFit/>
          </a:bodyPr>
          <a:lstStyle/>
          <a:p>
            <a:r>
              <a:rPr lang="fr-FR" b="1" dirty="0" smtClean="0">
                <a:solidFill>
                  <a:prstClr val="black"/>
                </a:solidFill>
              </a:rPr>
              <a:t>Besoins d’estime  :</a:t>
            </a:r>
          </a:p>
          <a:p>
            <a:r>
              <a:rPr lang="fr-FR" dirty="0" smtClean="0">
                <a:solidFill>
                  <a:prstClr val="black"/>
                </a:solidFill>
              </a:rPr>
              <a:t>Considération, respect, statut, prestige, … </a:t>
            </a:r>
            <a:endParaRPr lang="fr-FR" dirty="0">
              <a:solidFill>
                <a:prstClr val="black"/>
              </a:solidFill>
            </a:endParaRPr>
          </a:p>
        </p:txBody>
      </p:sp>
      <p:sp>
        <p:nvSpPr>
          <p:cNvPr id="19" name="ZoneTexte 18"/>
          <p:cNvSpPr txBox="1"/>
          <p:nvPr/>
        </p:nvSpPr>
        <p:spPr>
          <a:xfrm>
            <a:off x="4745509" y="3872562"/>
            <a:ext cx="6757061" cy="646331"/>
          </a:xfrm>
          <a:prstGeom prst="rect">
            <a:avLst/>
          </a:prstGeom>
          <a:noFill/>
        </p:spPr>
        <p:txBody>
          <a:bodyPr wrap="square" rtlCol="0">
            <a:spAutoFit/>
          </a:bodyPr>
          <a:lstStyle/>
          <a:p>
            <a:r>
              <a:rPr lang="fr-FR" b="1" dirty="0" smtClean="0">
                <a:solidFill>
                  <a:prstClr val="black"/>
                </a:solidFill>
              </a:rPr>
              <a:t>Besoins sociaux / d’appartenance</a:t>
            </a:r>
          </a:p>
          <a:p>
            <a:r>
              <a:rPr lang="fr-FR" dirty="0" smtClean="0">
                <a:solidFill>
                  <a:prstClr val="black"/>
                </a:solidFill>
              </a:rPr>
              <a:t>Appartenance, intégration dans un groupe, affection, … </a:t>
            </a:r>
            <a:endParaRPr lang="fr-FR" dirty="0">
              <a:solidFill>
                <a:prstClr val="black"/>
              </a:solidFill>
            </a:endParaRPr>
          </a:p>
        </p:txBody>
      </p:sp>
      <p:sp>
        <p:nvSpPr>
          <p:cNvPr id="20" name="ZoneTexte 19"/>
          <p:cNvSpPr txBox="1"/>
          <p:nvPr/>
        </p:nvSpPr>
        <p:spPr>
          <a:xfrm>
            <a:off x="3937518" y="4713602"/>
            <a:ext cx="4731067" cy="923330"/>
          </a:xfrm>
          <a:prstGeom prst="rect">
            <a:avLst/>
          </a:prstGeom>
          <a:noFill/>
        </p:spPr>
        <p:txBody>
          <a:bodyPr wrap="square" rtlCol="0">
            <a:spAutoFit/>
          </a:bodyPr>
          <a:lstStyle/>
          <a:p>
            <a:r>
              <a:rPr lang="fr-FR" b="1" dirty="0" smtClean="0">
                <a:solidFill>
                  <a:prstClr val="black"/>
                </a:solidFill>
              </a:rPr>
              <a:t>Besoins de sécurité</a:t>
            </a:r>
          </a:p>
          <a:p>
            <a:r>
              <a:rPr lang="fr-FR" dirty="0" smtClean="0">
                <a:solidFill>
                  <a:prstClr val="black"/>
                </a:solidFill>
              </a:rPr>
              <a:t>Protection physique, sociale et morale, … </a:t>
            </a:r>
            <a:endParaRPr lang="fr-FR" dirty="0">
              <a:solidFill>
                <a:prstClr val="black"/>
              </a:solidFill>
            </a:endParaRPr>
          </a:p>
        </p:txBody>
      </p:sp>
      <p:sp>
        <p:nvSpPr>
          <p:cNvPr id="21" name="ZoneTexte 20"/>
          <p:cNvSpPr txBox="1"/>
          <p:nvPr/>
        </p:nvSpPr>
        <p:spPr>
          <a:xfrm>
            <a:off x="3512977" y="5468912"/>
            <a:ext cx="5416419" cy="646331"/>
          </a:xfrm>
          <a:prstGeom prst="rect">
            <a:avLst/>
          </a:prstGeom>
          <a:noFill/>
        </p:spPr>
        <p:txBody>
          <a:bodyPr wrap="square" rtlCol="0">
            <a:spAutoFit/>
          </a:bodyPr>
          <a:lstStyle/>
          <a:p>
            <a:r>
              <a:rPr lang="fr-FR" b="1" dirty="0" smtClean="0">
                <a:solidFill>
                  <a:prstClr val="black"/>
                </a:solidFill>
              </a:rPr>
              <a:t>Besoins physiologiques :</a:t>
            </a:r>
          </a:p>
          <a:p>
            <a:r>
              <a:rPr lang="fr-FR" dirty="0" smtClean="0">
                <a:solidFill>
                  <a:prstClr val="black"/>
                </a:solidFill>
              </a:rPr>
              <a:t>Respirer, boire, manger, dormir, éliminer, ...</a:t>
            </a:r>
            <a:endParaRPr lang="fr-FR" dirty="0">
              <a:solidFill>
                <a:prstClr val="black"/>
              </a:solidFill>
            </a:endParaRPr>
          </a:p>
        </p:txBody>
      </p:sp>
      <p:sp>
        <p:nvSpPr>
          <p:cNvPr id="23" name="Ellipse 22"/>
          <p:cNvSpPr/>
          <p:nvPr/>
        </p:nvSpPr>
        <p:spPr>
          <a:xfrm>
            <a:off x="1280074" y="5648173"/>
            <a:ext cx="1778372" cy="59518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prstClr val="black"/>
                </a:solidFill>
              </a:rPr>
              <a:t>Niveau 1</a:t>
            </a:r>
            <a:endParaRPr lang="fr-FR" sz="1400" dirty="0">
              <a:solidFill>
                <a:prstClr val="black"/>
              </a:solidFill>
            </a:endParaRPr>
          </a:p>
        </p:txBody>
      </p:sp>
      <p:sp>
        <p:nvSpPr>
          <p:cNvPr id="24" name="Ellipse 23"/>
          <p:cNvSpPr/>
          <p:nvPr/>
        </p:nvSpPr>
        <p:spPr>
          <a:xfrm>
            <a:off x="1891171" y="4632797"/>
            <a:ext cx="1778372" cy="66053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prstClr val="black"/>
                </a:solidFill>
              </a:rPr>
              <a:t>Niveau 2</a:t>
            </a:r>
            <a:endParaRPr lang="fr-FR" sz="1400" dirty="0">
              <a:solidFill>
                <a:prstClr val="black"/>
              </a:solidFill>
            </a:endParaRPr>
          </a:p>
        </p:txBody>
      </p:sp>
      <p:sp>
        <p:nvSpPr>
          <p:cNvPr id="25" name="Ellipse 24"/>
          <p:cNvSpPr/>
          <p:nvPr/>
        </p:nvSpPr>
        <p:spPr>
          <a:xfrm>
            <a:off x="2725493" y="3651986"/>
            <a:ext cx="1778372" cy="62597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prstClr val="black"/>
                </a:solidFill>
              </a:rPr>
              <a:t>Niveau 3</a:t>
            </a:r>
            <a:endParaRPr lang="fr-FR" sz="1400" dirty="0">
              <a:solidFill>
                <a:prstClr val="black"/>
              </a:solidFill>
            </a:endParaRPr>
          </a:p>
        </p:txBody>
      </p:sp>
      <p:sp>
        <p:nvSpPr>
          <p:cNvPr id="26" name="Ellipse 25"/>
          <p:cNvSpPr/>
          <p:nvPr/>
        </p:nvSpPr>
        <p:spPr>
          <a:xfrm>
            <a:off x="3401568" y="2691885"/>
            <a:ext cx="1778372" cy="60526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prstClr val="black"/>
                </a:solidFill>
              </a:rPr>
              <a:t>Niveau 4</a:t>
            </a:r>
            <a:endParaRPr lang="fr-FR" sz="1400" dirty="0">
              <a:solidFill>
                <a:prstClr val="black"/>
              </a:solidFill>
            </a:endParaRPr>
          </a:p>
        </p:txBody>
      </p:sp>
      <p:sp>
        <p:nvSpPr>
          <p:cNvPr id="27" name="Ellipse 26"/>
          <p:cNvSpPr/>
          <p:nvPr/>
        </p:nvSpPr>
        <p:spPr>
          <a:xfrm>
            <a:off x="4192565" y="1681666"/>
            <a:ext cx="1778372" cy="553865"/>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400" dirty="0" smtClean="0">
                <a:solidFill>
                  <a:prstClr val="black"/>
                </a:solidFill>
              </a:rPr>
              <a:t>Niveau 5</a:t>
            </a:r>
            <a:endParaRPr lang="fr-FR" sz="1400" dirty="0">
              <a:solidFill>
                <a:prstClr val="black"/>
              </a:solidFill>
            </a:endParaRPr>
          </a:p>
        </p:txBody>
      </p:sp>
      <p:cxnSp>
        <p:nvCxnSpPr>
          <p:cNvPr id="5" name="Connecteur droit 4"/>
          <p:cNvCxnSpPr/>
          <p:nvPr/>
        </p:nvCxnSpPr>
        <p:spPr>
          <a:xfrm>
            <a:off x="4665306" y="4632797"/>
            <a:ext cx="487991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604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4107" y="496785"/>
            <a:ext cx="9125306" cy="1280890"/>
          </a:xfrm>
        </p:spPr>
        <p:txBody>
          <a:bodyPr/>
          <a:lstStyle/>
          <a:p>
            <a:r>
              <a:rPr lang="fr-FR" sz="2800" b="1" dirty="0">
                <a:solidFill>
                  <a:srgbClr val="A53010">
                    <a:lumMod val="60000"/>
                    <a:lumOff val="40000"/>
                  </a:srgbClr>
                </a:solidFill>
              </a:rPr>
              <a:t>Les facteurs explicatifs du comportement du consommateur</a:t>
            </a:r>
            <a:endParaRPr lang="fr-FR" dirty="0"/>
          </a:p>
        </p:txBody>
      </p:sp>
      <p:sp>
        <p:nvSpPr>
          <p:cNvPr id="3" name="Espace réservé du contenu 2"/>
          <p:cNvSpPr>
            <a:spLocks noGrp="1"/>
          </p:cNvSpPr>
          <p:nvPr>
            <p:ph idx="1"/>
          </p:nvPr>
        </p:nvSpPr>
        <p:spPr>
          <a:xfrm>
            <a:off x="2146041" y="1735494"/>
            <a:ext cx="9806473" cy="5122506"/>
          </a:xfrm>
        </p:spPr>
        <p:txBody>
          <a:bodyPr>
            <a:normAutofit fontScale="92500"/>
          </a:bodyPr>
          <a:lstStyle/>
          <a:p>
            <a:pPr marL="0" indent="0">
              <a:buNone/>
            </a:pPr>
            <a:r>
              <a:rPr lang="fr-FR" sz="2000" b="1" dirty="0" smtClean="0">
                <a:solidFill>
                  <a:schemeClr val="accent1">
                    <a:lumMod val="60000"/>
                    <a:lumOff val="40000"/>
                  </a:schemeClr>
                </a:solidFill>
              </a:rPr>
              <a:t>b</a:t>
            </a:r>
            <a:r>
              <a:rPr lang="fr-FR" sz="2000" b="1" dirty="0" smtClean="0">
                <a:solidFill>
                  <a:schemeClr val="accent1">
                    <a:lumMod val="60000"/>
                    <a:lumOff val="40000"/>
                  </a:schemeClr>
                </a:solidFill>
              </a:rPr>
              <a:t>) </a:t>
            </a:r>
            <a:r>
              <a:rPr lang="fr-FR" sz="2800" b="1" dirty="0" smtClean="0">
                <a:solidFill>
                  <a:schemeClr val="accent1">
                    <a:lumMod val="60000"/>
                    <a:lumOff val="40000"/>
                  </a:schemeClr>
                </a:solidFill>
              </a:rPr>
              <a:t>Les motivations et les freins  </a:t>
            </a:r>
            <a:r>
              <a:rPr lang="fr-FR" sz="2800" b="1" dirty="0">
                <a:solidFill>
                  <a:schemeClr val="accent1">
                    <a:lumMod val="60000"/>
                    <a:lumOff val="40000"/>
                  </a:schemeClr>
                </a:solidFill>
              </a:rPr>
              <a:t>:  </a:t>
            </a:r>
            <a:endParaRPr lang="fr-FR" sz="2800" b="1" dirty="0" smtClean="0">
              <a:solidFill>
                <a:schemeClr val="accent1">
                  <a:lumMod val="60000"/>
                  <a:lumOff val="40000"/>
                </a:schemeClr>
              </a:solidFill>
            </a:endParaRPr>
          </a:p>
          <a:p>
            <a:r>
              <a:rPr lang="fr-FR" sz="2400" dirty="0" smtClean="0"/>
              <a:t>«</a:t>
            </a:r>
            <a:r>
              <a:rPr lang="fr-FR" sz="2400" dirty="0"/>
              <a:t>une motivation est </a:t>
            </a:r>
            <a:r>
              <a:rPr lang="fr-FR" sz="2400" b="1" dirty="0"/>
              <a:t>une énergie</a:t>
            </a:r>
            <a:r>
              <a:rPr lang="fr-FR" sz="2400" dirty="0"/>
              <a:t> qui pousse le consommateur à agir pour satisfaire un besoin</a:t>
            </a:r>
            <a:r>
              <a:rPr lang="fr-FR" sz="2400" dirty="0" smtClean="0"/>
              <a:t>.»</a:t>
            </a:r>
          </a:p>
          <a:p>
            <a:pPr marL="0" indent="0">
              <a:buNone/>
            </a:pPr>
            <a:r>
              <a:rPr lang="fr-FR" sz="2000" dirty="0" smtClean="0"/>
              <a:t> Écart </a:t>
            </a:r>
            <a:r>
              <a:rPr lang="fr-FR" sz="2000" b="1" dirty="0" smtClean="0">
                <a:solidFill>
                  <a:schemeClr val="accent1">
                    <a:lumMod val="60000"/>
                    <a:lumOff val="40000"/>
                  </a:schemeClr>
                </a:solidFill>
              </a:rPr>
              <a:t>→</a:t>
            </a:r>
            <a:r>
              <a:rPr lang="fr-FR" sz="2000" dirty="0" smtClean="0"/>
              <a:t> déséquilibre</a:t>
            </a:r>
            <a:r>
              <a:rPr lang="fr-FR" sz="2000" b="1" dirty="0">
                <a:solidFill>
                  <a:srgbClr val="A53010">
                    <a:lumMod val="60000"/>
                    <a:lumOff val="40000"/>
                  </a:srgbClr>
                </a:solidFill>
              </a:rPr>
              <a:t> </a:t>
            </a:r>
            <a:r>
              <a:rPr lang="fr-FR" sz="2000" b="1" dirty="0" smtClean="0">
                <a:solidFill>
                  <a:srgbClr val="A53010">
                    <a:lumMod val="60000"/>
                    <a:lumOff val="40000"/>
                  </a:srgbClr>
                </a:solidFill>
              </a:rPr>
              <a:t>→ </a:t>
            </a:r>
            <a:r>
              <a:rPr lang="fr-FR" sz="2000" dirty="0" smtClean="0">
                <a:solidFill>
                  <a:schemeClr val="tx1">
                    <a:lumMod val="95000"/>
                    <a:lumOff val="5000"/>
                  </a:schemeClr>
                </a:solidFill>
              </a:rPr>
              <a:t>pulsion </a:t>
            </a:r>
            <a:r>
              <a:rPr lang="fr-FR" sz="2000" b="1" dirty="0" smtClean="0">
                <a:solidFill>
                  <a:schemeClr val="accent1">
                    <a:lumMod val="60000"/>
                    <a:lumOff val="40000"/>
                  </a:schemeClr>
                </a:solidFill>
              </a:rPr>
              <a:t>→ </a:t>
            </a:r>
            <a:r>
              <a:rPr lang="fr-FR" sz="2000" b="1" dirty="0" smtClean="0">
                <a:solidFill>
                  <a:schemeClr val="tx1">
                    <a:lumMod val="95000"/>
                    <a:lumOff val="5000"/>
                  </a:schemeClr>
                </a:solidFill>
              </a:rPr>
              <a:t>besoin</a:t>
            </a:r>
            <a:r>
              <a:rPr lang="fr-FR" sz="2000" b="1" dirty="0">
                <a:solidFill>
                  <a:schemeClr val="accent1">
                    <a:lumMod val="60000"/>
                    <a:lumOff val="40000"/>
                  </a:schemeClr>
                </a:solidFill>
              </a:rPr>
              <a:t> </a:t>
            </a:r>
            <a:r>
              <a:rPr lang="fr-FR" sz="2000" b="1" dirty="0" smtClean="0">
                <a:solidFill>
                  <a:schemeClr val="accent1">
                    <a:lumMod val="60000"/>
                    <a:lumOff val="40000"/>
                  </a:schemeClr>
                </a:solidFill>
              </a:rPr>
              <a:t>→ </a:t>
            </a:r>
            <a:r>
              <a:rPr lang="fr-FR" sz="2000" b="1" dirty="0" smtClean="0">
                <a:solidFill>
                  <a:schemeClr val="tx1">
                    <a:lumMod val="95000"/>
                    <a:lumOff val="5000"/>
                  </a:schemeClr>
                </a:solidFill>
              </a:rPr>
              <a:t>motivation</a:t>
            </a:r>
            <a:r>
              <a:rPr lang="fr-FR" sz="2000" b="1" dirty="0" smtClean="0">
                <a:solidFill>
                  <a:schemeClr val="accent1">
                    <a:lumMod val="60000"/>
                    <a:lumOff val="40000"/>
                  </a:schemeClr>
                </a:solidFill>
              </a:rPr>
              <a:t> </a:t>
            </a:r>
            <a:r>
              <a:rPr lang="fr-FR" sz="2000" b="1" dirty="0">
                <a:solidFill>
                  <a:schemeClr val="accent1">
                    <a:lumMod val="60000"/>
                    <a:lumOff val="40000"/>
                  </a:schemeClr>
                </a:solidFill>
              </a:rPr>
              <a:t>→</a:t>
            </a:r>
            <a:r>
              <a:rPr lang="fr-FR" sz="2000" b="1" dirty="0" smtClean="0">
                <a:solidFill>
                  <a:schemeClr val="accent1">
                    <a:lumMod val="60000"/>
                    <a:lumOff val="40000"/>
                  </a:schemeClr>
                </a:solidFill>
              </a:rPr>
              <a:t> </a:t>
            </a:r>
            <a:r>
              <a:rPr lang="fr-FR" sz="2000" dirty="0" smtClean="0">
                <a:solidFill>
                  <a:schemeClr val="tx1">
                    <a:lumMod val="95000"/>
                    <a:lumOff val="5000"/>
                  </a:schemeClr>
                </a:solidFill>
              </a:rPr>
              <a:t>comportement</a:t>
            </a:r>
            <a:r>
              <a:rPr lang="fr-FR" sz="2000" b="1" dirty="0">
                <a:solidFill>
                  <a:schemeClr val="accent1">
                    <a:lumMod val="60000"/>
                    <a:lumOff val="40000"/>
                  </a:schemeClr>
                </a:solidFill>
              </a:rPr>
              <a:t> </a:t>
            </a:r>
            <a:r>
              <a:rPr lang="fr-FR" sz="2000" b="1" dirty="0" smtClean="0">
                <a:solidFill>
                  <a:schemeClr val="accent1">
                    <a:lumMod val="60000"/>
                    <a:lumOff val="40000"/>
                  </a:schemeClr>
                </a:solidFill>
              </a:rPr>
              <a:t>→ </a:t>
            </a:r>
            <a:r>
              <a:rPr lang="fr-FR" sz="2000" dirty="0" smtClean="0">
                <a:solidFill>
                  <a:schemeClr val="tx1">
                    <a:lumMod val="95000"/>
                    <a:lumOff val="5000"/>
                  </a:schemeClr>
                </a:solidFill>
              </a:rPr>
              <a:t>objectif </a:t>
            </a:r>
            <a:r>
              <a:rPr lang="fr-FR" sz="2000" b="1" dirty="0" smtClean="0">
                <a:solidFill>
                  <a:schemeClr val="accent1">
                    <a:lumMod val="60000"/>
                    <a:lumOff val="40000"/>
                  </a:schemeClr>
                </a:solidFill>
              </a:rPr>
              <a:t>→  </a:t>
            </a:r>
            <a:r>
              <a:rPr lang="fr-FR" sz="2000" dirty="0" smtClean="0">
                <a:solidFill>
                  <a:schemeClr val="tx1">
                    <a:lumMod val="95000"/>
                    <a:lumOff val="5000"/>
                  </a:schemeClr>
                </a:solidFill>
              </a:rPr>
              <a:t>rééquilibrage</a:t>
            </a:r>
          </a:p>
          <a:p>
            <a:r>
              <a:rPr lang="fr-FR" sz="2000" dirty="0" smtClean="0">
                <a:solidFill>
                  <a:schemeClr val="tx1">
                    <a:lumMod val="95000"/>
                    <a:lumOff val="5000"/>
                  </a:schemeClr>
                </a:solidFill>
              </a:rPr>
              <a:t>Ces forces sont fréquemment contrebalancées par des courants contraires qui empêchent l’achat  appelés </a:t>
            </a:r>
            <a:r>
              <a:rPr lang="fr-FR" sz="2000" b="1" dirty="0" smtClean="0">
                <a:solidFill>
                  <a:schemeClr val="tx1">
                    <a:lumMod val="95000"/>
                    <a:lumOff val="5000"/>
                  </a:schemeClr>
                </a:solidFill>
              </a:rPr>
              <a:t>freins</a:t>
            </a:r>
            <a:r>
              <a:rPr lang="fr-FR" sz="2000" dirty="0" smtClean="0">
                <a:solidFill>
                  <a:schemeClr val="tx1">
                    <a:lumMod val="95000"/>
                    <a:lumOff val="5000"/>
                  </a:schemeClr>
                </a:solidFill>
              </a:rPr>
              <a:t> (inhibitions, peurs).</a:t>
            </a:r>
          </a:p>
          <a:p>
            <a:pPr marL="0" indent="0">
              <a:buNone/>
            </a:pPr>
            <a:r>
              <a:rPr lang="fr-FR" sz="2400" b="1" dirty="0" smtClean="0"/>
              <a:t>Classifications des motivations d’achat : </a:t>
            </a:r>
            <a:r>
              <a:rPr lang="fr-FR" sz="2400" b="1" dirty="0" smtClean="0">
                <a:solidFill>
                  <a:srgbClr val="FF0000"/>
                </a:solidFill>
              </a:rPr>
              <a:t>Typologie de HENRI </a:t>
            </a:r>
            <a:r>
              <a:rPr lang="fr-FR" sz="2400" b="1" dirty="0" err="1" smtClean="0">
                <a:solidFill>
                  <a:srgbClr val="FF0000"/>
                </a:solidFill>
              </a:rPr>
              <a:t>Joannis</a:t>
            </a:r>
            <a:r>
              <a:rPr lang="fr-FR" sz="2400" b="1" dirty="0" smtClean="0">
                <a:solidFill>
                  <a:srgbClr val="FF0000"/>
                </a:solidFill>
              </a:rPr>
              <a:t> </a:t>
            </a:r>
          </a:p>
          <a:p>
            <a:pPr marL="0" indent="0">
              <a:buNone/>
            </a:pPr>
            <a:r>
              <a:rPr lang="fr-FR" sz="2400" b="1" dirty="0"/>
              <a:t> </a:t>
            </a:r>
            <a:r>
              <a:rPr lang="fr-FR" sz="2400" b="1" dirty="0" smtClean="0"/>
              <a:t> -  Motivations hédonistes </a:t>
            </a:r>
            <a:r>
              <a:rPr lang="fr-FR" sz="2400" dirty="0" smtClean="0"/>
              <a:t>: recherche du plaisir comme but de la vie</a:t>
            </a:r>
          </a:p>
          <a:p>
            <a:pPr marL="0" indent="0">
              <a:buNone/>
            </a:pPr>
            <a:r>
              <a:rPr lang="fr-FR" sz="2400" b="1" dirty="0" smtClean="0"/>
              <a:t>  -  Motivations oblatives : </a:t>
            </a:r>
            <a:r>
              <a:rPr lang="fr-FR" sz="2400" dirty="0" smtClean="0"/>
              <a:t>recherche du plaisir pour notre entourage</a:t>
            </a:r>
          </a:p>
          <a:p>
            <a:pPr marL="0" indent="0">
              <a:buNone/>
            </a:pPr>
            <a:r>
              <a:rPr lang="fr-FR" sz="2400" b="1" dirty="0" smtClean="0"/>
              <a:t>  -  Motivations d’auto-expression :  </a:t>
            </a:r>
            <a:r>
              <a:rPr lang="fr-FR" sz="2400" dirty="0" smtClean="0"/>
              <a:t>besoin d’exprimer qui on est.</a:t>
            </a:r>
            <a:endParaRPr lang="fr-FR" sz="2400" b="1" dirty="0" smtClean="0"/>
          </a:p>
          <a:p>
            <a:pPr>
              <a:buFont typeface="Arial" panose="020B0604020202020204" pitchFamily="34" charset="0"/>
              <a:buChar char="•"/>
            </a:pPr>
            <a:endParaRPr lang="fr-FR" sz="2400" dirty="0"/>
          </a:p>
        </p:txBody>
      </p:sp>
    </p:spTree>
    <p:extLst>
      <p:ext uri="{BB962C8B-B14F-4D97-AF65-F5344CB8AC3E}">
        <p14:creationId xmlns:p14="http://schemas.microsoft.com/office/powerpoint/2010/main" val="19663410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8090" y="46655"/>
            <a:ext cx="9115975" cy="1280890"/>
          </a:xfrm>
        </p:spPr>
        <p:txBody>
          <a:bodyPr/>
          <a:lstStyle/>
          <a:p>
            <a:r>
              <a:rPr lang="fr-FR" sz="2800" b="1" dirty="0">
                <a:solidFill>
                  <a:srgbClr val="A53010">
                    <a:lumMod val="60000"/>
                    <a:lumOff val="40000"/>
                  </a:srgbClr>
                </a:solidFill>
              </a:rPr>
              <a:t>Les facteurs explicatifs du comportement du consommateur</a:t>
            </a:r>
            <a:endParaRPr lang="fr-FR" dirty="0"/>
          </a:p>
        </p:txBody>
      </p:sp>
      <p:sp>
        <p:nvSpPr>
          <p:cNvPr id="3" name="Espace réservé du contenu 2"/>
          <p:cNvSpPr>
            <a:spLocks noGrp="1"/>
          </p:cNvSpPr>
          <p:nvPr>
            <p:ph idx="1"/>
          </p:nvPr>
        </p:nvSpPr>
        <p:spPr>
          <a:xfrm>
            <a:off x="1791478" y="1134208"/>
            <a:ext cx="10039738" cy="5546511"/>
          </a:xfrm>
        </p:spPr>
        <p:txBody>
          <a:bodyPr>
            <a:normAutofit/>
          </a:bodyPr>
          <a:lstStyle/>
          <a:p>
            <a:pPr marL="0" indent="0">
              <a:buClr>
                <a:srgbClr val="A53010"/>
              </a:buClr>
              <a:buNone/>
            </a:pPr>
            <a:r>
              <a:rPr lang="fr-FR" sz="2000" b="1" dirty="0" smtClean="0">
                <a:solidFill>
                  <a:schemeClr val="accent1">
                    <a:lumMod val="60000"/>
                    <a:lumOff val="40000"/>
                  </a:schemeClr>
                </a:solidFill>
              </a:rPr>
              <a:t>C. </a:t>
            </a:r>
            <a:r>
              <a:rPr lang="fr-FR" sz="2000" b="1" dirty="0">
                <a:solidFill>
                  <a:schemeClr val="accent1">
                    <a:lumMod val="60000"/>
                    <a:lumOff val="40000"/>
                  </a:schemeClr>
                </a:solidFill>
              </a:rPr>
              <a:t>La personnalité </a:t>
            </a:r>
          </a:p>
          <a:p>
            <a:pPr marL="0" lvl="0" indent="0">
              <a:buClr>
                <a:srgbClr val="A53010"/>
              </a:buClr>
              <a:buNone/>
            </a:pPr>
            <a:r>
              <a:rPr lang="fr-FR" sz="2000" b="1" dirty="0" smtClean="0">
                <a:solidFill>
                  <a:schemeClr val="accent1">
                    <a:lumMod val="60000"/>
                    <a:lumOff val="40000"/>
                  </a:schemeClr>
                </a:solidFill>
              </a:rPr>
              <a:t>D. </a:t>
            </a:r>
            <a:r>
              <a:rPr lang="fr-FR" sz="2000" b="1" dirty="0" smtClean="0">
                <a:solidFill>
                  <a:schemeClr val="accent1">
                    <a:lumMod val="60000"/>
                    <a:lumOff val="40000"/>
                  </a:schemeClr>
                </a:solidFill>
              </a:rPr>
              <a:t>Les </a:t>
            </a:r>
            <a:r>
              <a:rPr lang="fr-FR" sz="2000" b="1" dirty="0" smtClean="0">
                <a:solidFill>
                  <a:schemeClr val="accent1">
                    <a:lumMod val="60000"/>
                    <a:lumOff val="40000"/>
                  </a:schemeClr>
                </a:solidFill>
              </a:rPr>
              <a:t>attitudes : </a:t>
            </a:r>
          </a:p>
          <a:p>
            <a:pPr marL="0" lvl="0" indent="0">
              <a:buClr>
                <a:srgbClr val="A53010"/>
              </a:buClr>
              <a:buNone/>
            </a:pPr>
            <a:r>
              <a:rPr lang="fr-FR" sz="2000" i="1" dirty="0" smtClean="0">
                <a:solidFill>
                  <a:schemeClr val="tx1">
                    <a:lumMod val="95000"/>
                    <a:lumOff val="5000"/>
                  </a:schemeClr>
                </a:solidFill>
              </a:rPr>
              <a:t>L’attitude est l’ensemble des éléments (connaissances, croyances et sentiments) dont dispose un individu pour évaluer un produit ou une marque. </a:t>
            </a:r>
          </a:p>
          <a:p>
            <a:pPr marL="0" lvl="0" indent="0">
              <a:buClr>
                <a:srgbClr val="A53010"/>
              </a:buClr>
              <a:buNone/>
            </a:pPr>
            <a:r>
              <a:rPr lang="fr-FR" sz="2000" i="1" dirty="0" smtClean="0">
                <a:solidFill>
                  <a:schemeClr val="tx1">
                    <a:lumMod val="95000"/>
                    <a:lumOff val="5000"/>
                  </a:schemeClr>
                </a:solidFill>
              </a:rPr>
              <a:t>« une prédisposition plus ou moins favorable à l’égard d’un objet (produit, marque, entreprise, individu, religion, …).</a:t>
            </a:r>
          </a:p>
          <a:p>
            <a:pPr>
              <a:buClr>
                <a:srgbClr val="A53010"/>
              </a:buClr>
            </a:pPr>
            <a:r>
              <a:rPr lang="fr-FR" sz="2200" b="1" dirty="0" smtClean="0">
                <a:solidFill>
                  <a:schemeClr val="tx1">
                    <a:lumMod val="95000"/>
                    <a:lumOff val="5000"/>
                  </a:schemeClr>
                </a:solidFill>
              </a:rPr>
              <a:t>Les 3 composantes/dimensions de l’attitude :</a:t>
            </a:r>
          </a:p>
          <a:p>
            <a:pPr marL="541338">
              <a:buClr>
                <a:srgbClr val="A53010"/>
              </a:buClr>
              <a:buFont typeface="Arial" panose="020B0604020202020204" pitchFamily="34" charset="0"/>
              <a:buChar char="•"/>
            </a:pPr>
            <a:r>
              <a:rPr lang="fr-FR" b="1" dirty="0" smtClean="0">
                <a:solidFill>
                  <a:schemeClr val="tx1">
                    <a:lumMod val="95000"/>
                    <a:lumOff val="5000"/>
                  </a:schemeClr>
                </a:solidFill>
              </a:rPr>
              <a:t>Dimension cognitive </a:t>
            </a:r>
            <a:endParaRPr lang="fr-FR" b="1" dirty="0">
              <a:solidFill>
                <a:schemeClr val="tx1">
                  <a:lumMod val="95000"/>
                  <a:lumOff val="5000"/>
                </a:schemeClr>
              </a:solidFill>
            </a:endParaRPr>
          </a:p>
          <a:p>
            <a:pPr marL="541338">
              <a:buClr>
                <a:srgbClr val="A53010"/>
              </a:buClr>
              <a:buFont typeface="Arial" panose="020B0604020202020204" pitchFamily="34" charset="0"/>
              <a:buChar char="•"/>
            </a:pPr>
            <a:r>
              <a:rPr lang="fr-FR" b="1" dirty="0" smtClean="0">
                <a:solidFill>
                  <a:schemeClr val="tx1">
                    <a:lumMod val="95000"/>
                    <a:lumOff val="5000"/>
                  </a:schemeClr>
                </a:solidFill>
              </a:rPr>
              <a:t>Dimension </a:t>
            </a:r>
            <a:r>
              <a:rPr lang="fr-FR" b="1" dirty="0" smtClean="0">
                <a:solidFill>
                  <a:schemeClr val="tx1">
                    <a:lumMod val="95000"/>
                    <a:lumOff val="5000"/>
                  </a:schemeClr>
                </a:solidFill>
              </a:rPr>
              <a:t>affective </a:t>
            </a:r>
            <a:endParaRPr lang="fr-FR" b="1" dirty="0" smtClean="0">
              <a:solidFill>
                <a:schemeClr val="tx1">
                  <a:lumMod val="95000"/>
                  <a:lumOff val="5000"/>
                </a:schemeClr>
              </a:solidFill>
            </a:endParaRPr>
          </a:p>
          <a:p>
            <a:pPr marL="541338">
              <a:buClr>
                <a:srgbClr val="A53010"/>
              </a:buClr>
              <a:buFont typeface="Arial" panose="020B0604020202020204" pitchFamily="34" charset="0"/>
              <a:buChar char="•"/>
            </a:pPr>
            <a:r>
              <a:rPr lang="fr-FR" b="1" dirty="0" smtClean="0">
                <a:solidFill>
                  <a:schemeClr val="tx1">
                    <a:lumMod val="95000"/>
                    <a:lumOff val="5000"/>
                  </a:schemeClr>
                </a:solidFill>
              </a:rPr>
              <a:t>Dimension </a:t>
            </a:r>
            <a:r>
              <a:rPr lang="fr-FR" b="1" dirty="0" smtClean="0">
                <a:solidFill>
                  <a:schemeClr val="tx1">
                    <a:lumMod val="95000"/>
                    <a:lumOff val="5000"/>
                  </a:schemeClr>
                </a:solidFill>
              </a:rPr>
              <a:t>conative </a:t>
            </a:r>
            <a:endParaRPr lang="fr-FR" b="1" dirty="0" smtClean="0">
              <a:solidFill>
                <a:schemeClr val="tx1">
                  <a:lumMod val="95000"/>
                  <a:lumOff val="5000"/>
                </a:schemeClr>
              </a:solidFill>
            </a:endParaRPr>
          </a:p>
        </p:txBody>
      </p:sp>
    </p:spTree>
    <p:extLst>
      <p:ext uri="{BB962C8B-B14F-4D97-AF65-F5344CB8AC3E}">
        <p14:creationId xmlns:p14="http://schemas.microsoft.com/office/powerpoint/2010/main" val="37811016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A53010">
                    <a:lumMod val="60000"/>
                    <a:lumOff val="40000"/>
                  </a:srgbClr>
                </a:solidFill>
              </a:rPr>
              <a:t>Les facteurs explicatifs du comportement du consommateur</a:t>
            </a:r>
            <a:endParaRPr lang="fr-FR" dirty="0"/>
          </a:p>
        </p:txBody>
      </p:sp>
      <p:sp>
        <p:nvSpPr>
          <p:cNvPr id="3" name="Espace réservé du contenu 2"/>
          <p:cNvSpPr>
            <a:spLocks noGrp="1"/>
          </p:cNvSpPr>
          <p:nvPr>
            <p:ph idx="1"/>
          </p:nvPr>
        </p:nvSpPr>
        <p:spPr>
          <a:xfrm>
            <a:off x="2146041" y="2133600"/>
            <a:ext cx="9358571" cy="4407159"/>
          </a:xfrm>
        </p:spPr>
        <p:txBody>
          <a:bodyPr>
            <a:noAutofit/>
          </a:bodyPr>
          <a:lstStyle/>
          <a:p>
            <a:pPr marL="0" indent="0">
              <a:buNone/>
            </a:pPr>
            <a:r>
              <a:rPr lang="fr-FR" sz="2400" b="1" dirty="0">
                <a:solidFill>
                  <a:schemeClr val="accent1">
                    <a:lumMod val="60000"/>
                    <a:lumOff val="40000"/>
                  </a:schemeClr>
                </a:solidFill>
              </a:rPr>
              <a:t>E</a:t>
            </a:r>
            <a:r>
              <a:rPr lang="fr-FR" sz="2400" b="1" dirty="0" smtClean="0">
                <a:solidFill>
                  <a:schemeClr val="accent1">
                    <a:lumMod val="60000"/>
                    <a:lumOff val="40000"/>
                  </a:schemeClr>
                </a:solidFill>
              </a:rPr>
              <a:t>) </a:t>
            </a:r>
            <a:r>
              <a:rPr lang="fr-FR" sz="2400" b="1" dirty="0" smtClean="0">
                <a:solidFill>
                  <a:schemeClr val="accent1">
                    <a:lumMod val="60000"/>
                    <a:lumOff val="40000"/>
                  </a:schemeClr>
                </a:solidFill>
              </a:rPr>
              <a:t>La perception</a:t>
            </a:r>
          </a:p>
          <a:p>
            <a:pPr marL="0" indent="0">
              <a:buNone/>
            </a:pPr>
            <a:r>
              <a:rPr lang="fr-FR" sz="2400" dirty="0" smtClean="0"/>
              <a:t>Le comportement de l’individu dépond de sa perception de la </a:t>
            </a:r>
            <a:r>
              <a:rPr lang="fr-FR" sz="2400" dirty="0" smtClean="0"/>
              <a:t>situation, </a:t>
            </a:r>
            <a:r>
              <a:rPr lang="fr-FR" sz="2400" dirty="0" smtClean="0"/>
              <a:t>en fonction du flux d’informations  que perçoivent ses 5 sens (vue, ouïe, toucher, odorat, goût</a:t>
            </a:r>
            <a:r>
              <a:rPr lang="fr-FR" sz="2400" dirty="0" smtClean="0"/>
              <a:t>).</a:t>
            </a:r>
            <a:endParaRPr lang="fr-FR" sz="2400" dirty="0" smtClean="0"/>
          </a:p>
        </p:txBody>
      </p:sp>
    </p:spTree>
    <p:extLst>
      <p:ext uri="{BB962C8B-B14F-4D97-AF65-F5344CB8AC3E}">
        <p14:creationId xmlns:p14="http://schemas.microsoft.com/office/powerpoint/2010/main" val="12646198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A53010">
                    <a:lumMod val="60000"/>
                    <a:lumOff val="40000"/>
                  </a:srgbClr>
                </a:solidFill>
              </a:rPr>
              <a:t>Les facteurs explicatifs du comportement du consommateur</a:t>
            </a:r>
            <a:endParaRPr lang="fr-FR" dirty="0"/>
          </a:p>
        </p:txBody>
      </p:sp>
      <p:sp>
        <p:nvSpPr>
          <p:cNvPr id="3" name="Espace réservé du contenu 2"/>
          <p:cNvSpPr>
            <a:spLocks noGrp="1"/>
          </p:cNvSpPr>
          <p:nvPr>
            <p:ph idx="1"/>
          </p:nvPr>
        </p:nvSpPr>
        <p:spPr>
          <a:xfrm>
            <a:off x="2094688" y="1905000"/>
            <a:ext cx="9941801" cy="3623666"/>
          </a:xfrm>
        </p:spPr>
        <p:txBody>
          <a:bodyPr>
            <a:noAutofit/>
          </a:bodyPr>
          <a:lstStyle/>
          <a:p>
            <a:pPr marL="0" indent="0">
              <a:buNone/>
            </a:pPr>
            <a:r>
              <a:rPr lang="fr-FR" sz="2400" b="1" dirty="0" smtClean="0">
                <a:solidFill>
                  <a:schemeClr val="accent1">
                    <a:lumMod val="60000"/>
                    <a:lumOff val="40000"/>
                  </a:schemeClr>
                </a:solidFill>
              </a:rPr>
              <a:t>F. </a:t>
            </a:r>
            <a:r>
              <a:rPr lang="fr-FR" sz="2400" b="1" u="sng" dirty="0" smtClean="0">
                <a:solidFill>
                  <a:schemeClr val="accent1">
                    <a:lumMod val="60000"/>
                    <a:lumOff val="40000"/>
                  </a:schemeClr>
                </a:solidFill>
              </a:rPr>
              <a:t>Le </a:t>
            </a:r>
            <a:r>
              <a:rPr lang="fr-FR" sz="2400" b="1" u="sng" dirty="0" smtClean="0">
                <a:solidFill>
                  <a:schemeClr val="accent1">
                    <a:lumMod val="60000"/>
                    <a:lumOff val="40000"/>
                  </a:schemeClr>
                </a:solidFill>
              </a:rPr>
              <a:t>style de </a:t>
            </a:r>
            <a:r>
              <a:rPr lang="fr-FR" sz="2400" b="1" u="sng" dirty="0">
                <a:solidFill>
                  <a:schemeClr val="accent1">
                    <a:lumMod val="60000"/>
                    <a:lumOff val="40000"/>
                  </a:schemeClr>
                </a:solidFill>
              </a:rPr>
              <a:t>vie </a:t>
            </a:r>
            <a:r>
              <a:rPr lang="fr-FR" sz="2400" b="1" dirty="0">
                <a:solidFill>
                  <a:schemeClr val="accent1">
                    <a:lumMod val="60000"/>
                    <a:lumOff val="40000"/>
                  </a:schemeClr>
                </a:solidFill>
              </a:rPr>
              <a:t>: </a:t>
            </a:r>
          </a:p>
          <a:p>
            <a:pPr marL="0" indent="0">
              <a:buNone/>
            </a:pPr>
            <a:r>
              <a:rPr lang="fr-FR" sz="2400" dirty="0" smtClean="0">
                <a:solidFill>
                  <a:schemeClr val="tx1">
                    <a:lumMod val="95000"/>
                    <a:lumOff val="5000"/>
                  </a:schemeClr>
                </a:solidFill>
              </a:rPr>
              <a:t>La manière de vivre et de penser d’un groupe d’individus,  « il reflète </a:t>
            </a:r>
            <a:r>
              <a:rPr lang="fr-FR" sz="2400" dirty="0">
                <a:solidFill>
                  <a:schemeClr val="tx1">
                    <a:lumMod val="95000"/>
                    <a:lumOff val="5000"/>
                  </a:schemeClr>
                </a:solidFill>
              </a:rPr>
              <a:t>l’approche d’un individu face à son environnement. </a:t>
            </a:r>
            <a:r>
              <a:rPr lang="fr-FR" sz="2400" dirty="0" smtClean="0">
                <a:solidFill>
                  <a:schemeClr val="tx1">
                    <a:lumMod val="95000"/>
                    <a:lumOff val="5000"/>
                  </a:schemeClr>
                </a:solidFill>
              </a:rPr>
              <a:t>« Les </a:t>
            </a:r>
            <a:r>
              <a:rPr lang="fr-FR" sz="2400" dirty="0">
                <a:solidFill>
                  <a:schemeClr val="tx1">
                    <a:lumMod val="95000"/>
                    <a:lumOff val="5000"/>
                  </a:schemeClr>
                </a:solidFill>
              </a:rPr>
              <a:t>styles de vie sont liés aux valeurs de l’individu, ses centres </a:t>
            </a:r>
            <a:r>
              <a:rPr lang="fr-FR" sz="2400" dirty="0" smtClean="0">
                <a:solidFill>
                  <a:schemeClr val="tx1">
                    <a:lumMod val="95000"/>
                    <a:lumOff val="5000"/>
                  </a:schemeClr>
                </a:solidFill>
              </a:rPr>
              <a:t>d’intérêt </a:t>
            </a:r>
            <a:r>
              <a:rPr lang="fr-FR" sz="2400" dirty="0">
                <a:solidFill>
                  <a:schemeClr val="tx1">
                    <a:lumMod val="95000"/>
                    <a:lumOff val="5000"/>
                  </a:schemeClr>
                </a:solidFill>
              </a:rPr>
              <a:t>et ses activités</a:t>
            </a:r>
            <a:r>
              <a:rPr lang="fr-FR" sz="2400" dirty="0" smtClean="0">
                <a:solidFill>
                  <a:schemeClr val="tx1">
                    <a:lumMod val="95000"/>
                    <a:lumOff val="5000"/>
                  </a:schemeClr>
                </a:solidFill>
              </a:rPr>
              <a:t>.</a:t>
            </a:r>
            <a:endParaRPr lang="fr-FR" sz="2400" dirty="0" smtClean="0">
              <a:solidFill>
                <a:schemeClr val="tx1">
                  <a:lumMod val="95000"/>
                  <a:lumOff val="5000"/>
                </a:schemeClr>
              </a:solidFill>
            </a:endParaRPr>
          </a:p>
        </p:txBody>
      </p:sp>
    </p:spTree>
    <p:extLst>
      <p:ext uri="{BB962C8B-B14F-4D97-AF65-F5344CB8AC3E}">
        <p14:creationId xmlns:p14="http://schemas.microsoft.com/office/powerpoint/2010/main" val="24900739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6592" y="204233"/>
            <a:ext cx="8911687" cy="952763"/>
          </a:xfrm>
        </p:spPr>
        <p:txBody>
          <a:bodyPr>
            <a:normAutofit/>
          </a:bodyPr>
          <a:lstStyle/>
          <a:p>
            <a:r>
              <a:rPr lang="fr-FR" sz="2800" b="1" dirty="0">
                <a:solidFill>
                  <a:srgbClr val="A53010">
                    <a:lumMod val="60000"/>
                    <a:lumOff val="40000"/>
                  </a:srgbClr>
                </a:solidFill>
              </a:rPr>
              <a:t>Les facteurs explicatifs du comportement du </a:t>
            </a:r>
            <a:r>
              <a:rPr lang="fr-FR" sz="2800" b="1" dirty="0" smtClean="0">
                <a:solidFill>
                  <a:srgbClr val="A53010">
                    <a:lumMod val="60000"/>
                    <a:lumOff val="40000"/>
                  </a:srgbClr>
                </a:solidFill>
              </a:rPr>
              <a:t>consommateur</a:t>
            </a:r>
            <a:endParaRPr lang="fr-FR" sz="4000" dirty="0"/>
          </a:p>
        </p:txBody>
      </p:sp>
      <p:sp>
        <p:nvSpPr>
          <p:cNvPr id="3" name="Espace réservé du contenu 2"/>
          <p:cNvSpPr>
            <a:spLocks noGrp="1"/>
          </p:cNvSpPr>
          <p:nvPr>
            <p:ph idx="1"/>
          </p:nvPr>
        </p:nvSpPr>
        <p:spPr>
          <a:xfrm>
            <a:off x="1460810" y="1156996"/>
            <a:ext cx="10611585" cy="5607698"/>
          </a:xfrm>
        </p:spPr>
        <p:txBody>
          <a:bodyPr>
            <a:noAutofit/>
          </a:bodyPr>
          <a:lstStyle/>
          <a:p>
            <a:pPr marL="0" indent="0">
              <a:buNone/>
              <a:tabLst>
                <a:tab pos="8966200" algn="l"/>
              </a:tabLst>
            </a:pPr>
            <a:r>
              <a:rPr lang="fr-FR" sz="2400" b="1" dirty="0" smtClean="0">
                <a:solidFill>
                  <a:srgbClr val="0070C0"/>
                </a:solidFill>
              </a:rPr>
              <a:t>Les </a:t>
            </a:r>
            <a:r>
              <a:rPr lang="fr-FR" sz="2400" b="1" dirty="0">
                <a:solidFill>
                  <a:srgbClr val="0070C0"/>
                </a:solidFill>
              </a:rPr>
              <a:t>facteurs </a:t>
            </a:r>
            <a:r>
              <a:rPr lang="fr-FR" sz="2400" b="1" dirty="0" smtClean="0">
                <a:solidFill>
                  <a:srgbClr val="0070C0"/>
                </a:solidFill>
              </a:rPr>
              <a:t>sociodémographiques </a:t>
            </a:r>
          </a:p>
          <a:p>
            <a:pPr>
              <a:tabLst>
                <a:tab pos="8966200" algn="l"/>
              </a:tabLst>
            </a:pPr>
            <a:r>
              <a:rPr lang="fr-FR" dirty="0" smtClean="0">
                <a:solidFill>
                  <a:schemeClr val="tx1">
                    <a:lumMod val="95000"/>
                    <a:lumOff val="5000"/>
                  </a:schemeClr>
                </a:solidFill>
              </a:rPr>
              <a:t>Révèlent particulièrement les capacités </a:t>
            </a:r>
            <a:r>
              <a:rPr lang="fr-FR" dirty="0">
                <a:solidFill>
                  <a:schemeClr val="tx1">
                    <a:lumMod val="95000"/>
                    <a:lumOff val="5000"/>
                  </a:schemeClr>
                </a:solidFill>
              </a:rPr>
              <a:t>de </a:t>
            </a:r>
            <a:r>
              <a:rPr lang="fr-FR" dirty="0" smtClean="0">
                <a:solidFill>
                  <a:schemeClr val="tx1">
                    <a:lumMod val="95000"/>
                    <a:lumOff val="5000"/>
                  </a:schemeClr>
                </a:solidFill>
              </a:rPr>
              <a:t>traitement </a:t>
            </a:r>
            <a:r>
              <a:rPr lang="fr-FR" dirty="0">
                <a:solidFill>
                  <a:schemeClr val="tx1">
                    <a:lumMod val="95000"/>
                    <a:lumOff val="5000"/>
                  </a:schemeClr>
                </a:solidFill>
              </a:rPr>
              <a:t>de </a:t>
            </a:r>
            <a:r>
              <a:rPr lang="fr-FR" dirty="0" smtClean="0">
                <a:solidFill>
                  <a:schemeClr val="tx1">
                    <a:lumMod val="95000"/>
                    <a:lumOff val="5000"/>
                  </a:schemeClr>
                </a:solidFill>
              </a:rPr>
              <a:t>l’information</a:t>
            </a:r>
            <a:r>
              <a:rPr lang="fr-FR" sz="2400" b="1" dirty="0" smtClean="0">
                <a:solidFill>
                  <a:srgbClr val="0070C0"/>
                </a:solidFill>
              </a:rPr>
              <a:t> </a:t>
            </a:r>
            <a:endParaRPr lang="fr-FR" sz="2400" b="1" dirty="0">
              <a:solidFill>
                <a:srgbClr val="0070C0"/>
              </a:solidFill>
            </a:endParaRPr>
          </a:p>
          <a:p>
            <a:pPr marL="625475"/>
            <a:r>
              <a:rPr lang="fr-FR" sz="2000" b="1" dirty="0" smtClean="0">
                <a:solidFill>
                  <a:schemeClr val="tx1">
                    <a:lumMod val="95000"/>
                    <a:lumOff val="5000"/>
                  </a:schemeClr>
                </a:solidFill>
              </a:rPr>
              <a:t>L'âge</a:t>
            </a:r>
            <a:endParaRPr lang="fr-FR" sz="2000" dirty="0" smtClean="0">
              <a:solidFill>
                <a:schemeClr val="tx1">
                  <a:lumMod val="95000"/>
                  <a:lumOff val="5000"/>
                </a:schemeClr>
              </a:solidFill>
            </a:endParaRPr>
          </a:p>
          <a:p>
            <a:pPr marL="625475"/>
            <a:r>
              <a:rPr lang="fr-FR" sz="2000" b="1" dirty="0" smtClean="0">
                <a:solidFill>
                  <a:schemeClr val="tx1">
                    <a:lumMod val="95000"/>
                    <a:lumOff val="5000"/>
                  </a:schemeClr>
                </a:solidFill>
              </a:rPr>
              <a:t>Le sexe </a:t>
            </a:r>
            <a:r>
              <a:rPr lang="fr-FR" sz="2000" b="1" dirty="0" smtClean="0">
                <a:solidFill>
                  <a:schemeClr val="tx1">
                    <a:lumMod val="95000"/>
                    <a:lumOff val="5000"/>
                  </a:schemeClr>
                </a:solidFill>
              </a:rPr>
              <a:t>Le </a:t>
            </a:r>
            <a:r>
              <a:rPr lang="fr-FR" sz="2000" b="1" dirty="0" smtClean="0">
                <a:solidFill>
                  <a:schemeClr val="tx1">
                    <a:lumMod val="95000"/>
                    <a:lumOff val="5000"/>
                  </a:schemeClr>
                </a:solidFill>
              </a:rPr>
              <a:t>niveau d’instruction </a:t>
            </a:r>
            <a:endParaRPr lang="fr-FR" sz="2000" b="1" dirty="0" smtClean="0">
              <a:solidFill>
                <a:schemeClr val="tx1">
                  <a:lumMod val="95000"/>
                  <a:lumOff val="5000"/>
                </a:schemeClr>
              </a:solidFill>
            </a:endParaRPr>
          </a:p>
          <a:p>
            <a:pPr marL="625475"/>
            <a:r>
              <a:rPr lang="fr-FR" sz="2000" b="1" dirty="0" smtClean="0">
                <a:solidFill>
                  <a:schemeClr val="tx1">
                    <a:lumMod val="95000"/>
                    <a:lumOff val="5000"/>
                  </a:schemeClr>
                </a:solidFill>
              </a:rPr>
              <a:t>Les </a:t>
            </a:r>
            <a:r>
              <a:rPr lang="fr-FR" sz="2000" b="1" dirty="0" smtClean="0">
                <a:solidFill>
                  <a:schemeClr val="tx1">
                    <a:lumMod val="95000"/>
                    <a:lumOff val="5000"/>
                  </a:schemeClr>
                </a:solidFill>
              </a:rPr>
              <a:t>ressources </a:t>
            </a:r>
            <a:r>
              <a:rPr lang="fr-FR" sz="2000" dirty="0" smtClean="0">
                <a:solidFill>
                  <a:schemeClr val="tx1">
                    <a:lumMod val="95000"/>
                    <a:lumOff val="5000"/>
                  </a:schemeClr>
                </a:solidFill>
              </a:rPr>
              <a:t>: </a:t>
            </a:r>
            <a:r>
              <a:rPr lang="fr-FR" sz="2000" b="1" dirty="0" smtClean="0">
                <a:solidFill>
                  <a:schemeClr val="tx1">
                    <a:lumMod val="95000"/>
                    <a:lumOff val="5000"/>
                  </a:schemeClr>
                </a:solidFill>
              </a:rPr>
              <a:t>financières </a:t>
            </a:r>
            <a:r>
              <a:rPr lang="fr-FR" sz="2000" dirty="0">
                <a:solidFill>
                  <a:schemeClr val="tx1">
                    <a:lumMod val="95000"/>
                    <a:lumOff val="5000"/>
                  </a:schemeClr>
                </a:solidFill>
              </a:rPr>
              <a:t>/</a:t>
            </a:r>
            <a:r>
              <a:rPr lang="fr-FR" sz="2000" dirty="0" smtClean="0">
                <a:solidFill>
                  <a:schemeClr val="tx1">
                    <a:lumMod val="95000"/>
                    <a:lumOff val="5000"/>
                  </a:schemeClr>
                </a:solidFill>
              </a:rPr>
              <a:t> </a:t>
            </a:r>
            <a:r>
              <a:rPr lang="fr-FR" sz="2000" b="1" dirty="0" smtClean="0">
                <a:solidFill>
                  <a:schemeClr val="tx1">
                    <a:lumMod val="95000"/>
                    <a:lumOff val="5000"/>
                  </a:schemeClr>
                </a:solidFill>
              </a:rPr>
              <a:t>temporelles</a:t>
            </a:r>
            <a:r>
              <a:rPr lang="fr-FR" sz="2000" dirty="0" smtClean="0">
                <a:solidFill>
                  <a:schemeClr val="tx1">
                    <a:lumMod val="95000"/>
                    <a:lumOff val="5000"/>
                  </a:schemeClr>
                </a:solidFill>
              </a:rPr>
              <a:t>. </a:t>
            </a:r>
            <a:endParaRPr lang="fr-FR" sz="2000" dirty="0" smtClean="0">
              <a:solidFill>
                <a:schemeClr val="tx1">
                  <a:lumMod val="95000"/>
                  <a:lumOff val="5000"/>
                </a:schemeClr>
              </a:solidFill>
            </a:endParaRPr>
          </a:p>
          <a:p>
            <a:pPr marL="625475" lvl="0">
              <a:buClr>
                <a:srgbClr val="A53010"/>
              </a:buClr>
            </a:pPr>
            <a:r>
              <a:rPr lang="fr-FR" sz="2000" b="1" dirty="0">
                <a:solidFill>
                  <a:prstClr val="black">
                    <a:lumMod val="95000"/>
                    <a:lumOff val="5000"/>
                  </a:prstClr>
                </a:solidFill>
              </a:rPr>
              <a:t>La profession et la catégorie socioprofessionnelle (PCS</a:t>
            </a:r>
            <a:r>
              <a:rPr lang="fr-FR" sz="2000" b="1" dirty="0" smtClean="0">
                <a:solidFill>
                  <a:prstClr val="black">
                    <a:lumMod val="95000"/>
                    <a:lumOff val="5000"/>
                  </a:prstClr>
                </a:solidFill>
              </a:rPr>
              <a:t>)</a:t>
            </a:r>
            <a:endParaRPr lang="fr-FR" sz="2400" b="1" dirty="0" smtClean="0">
              <a:solidFill>
                <a:schemeClr val="tx1">
                  <a:lumMod val="95000"/>
                  <a:lumOff val="5000"/>
                </a:schemeClr>
              </a:solidFill>
            </a:endParaRPr>
          </a:p>
          <a:p>
            <a:pPr>
              <a:buAutoNum type="alphaLcParenR"/>
            </a:pPr>
            <a:endParaRPr lang="fr-FR" sz="2400" b="1" dirty="0">
              <a:solidFill>
                <a:schemeClr val="tx1">
                  <a:lumMod val="95000"/>
                  <a:lumOff val="5000"/>
                </a:schemeClr>
              </a:solidFill>
            </a:endParaRPr>
          </a:p>
          <a:p>
            <a:pPr>
              <a:buAutoNum type="alphaLcParenR"/>
            </a:pPr>
            <a:endParaRPr lang="fr-FR" sz="2400" dirty="0"/>
          </a:p>
        </p:txBody>
      </p:sp>
    </p:spTree>
    <p:extLst>
      <p:ext uri="{BB962C8B-B14F-4D97-AF65-F5344CB8AC3E}">
        <p14:creationId xmlns:p14="http://schemas.microsoft.com/office/powerpoint/2010/main" val="252912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2425" y="624110"/>
            <a:ext cx="8911687" cy="1280890"/>
          </a:xfrm>
        </p:spPr>
        <p:txBody>
          <a:bodyPr/>
          <a:lstStyle/>
          <a:p>
            <a:r>
              <a:rPr lang="fr-FR" dirty="0" smtClean="0">
                <a:solidFill>
                  <a:srgbClr val="FF0000"/>
                </a:solidFill>
              </a:rPr>
              <a:t>L’</a:t>
            </a:r>
            <a:r>
              <a:rPr lang="fr-FR" dirty="0">
                <a:solidFill>
                  <a:srgbClr val="FF0000"/>
                </a:solidFill>
              </a:rPr>
              <a:t>é</a:t>
            </a:r>
            <a:r>
              <a:rPr lang="fr-FR" dirty="0" smtClean="0">
                <a:solidFill>
                  <a:srgbClr val="FF0000"/>
                </a:solidFill>
              </a:rPr>
              <a:t>mergence du marketing</a:t>
            </a:r>
            <a:endParaRPr lang="fr-FR" dirty="0">
              <a:solidFill>
                <a:srgbClr val="FF0000"/>
              </a:solidFill>
            </a:endParaRPr>
          </a:p>
        </p:txBody>
      </p:sp>
      <p:sp>
        <p:nvSpPr>
          <p:cNvPr id="3" name="Espace réservé du contenu 2"/>
          <p:cNvSpPr>
            <a:spLocks noGrp="1"/>
          </p:cNvSpPr>
          <p:nvPr>
            <p:ph idx="1"/>
          </p:nvPr>
        </p:nvSpPr>
        <p:spPr>
          <a:xfrm>
            <a:off x="1971675" y="2133600"/>
            <a:ext cx="9532937" cy="3777622"/>
          </a:xfrm>
        </p:spPr>
        <p:txBody>
          <a:bodyPr/>
          <a:lstStyle/>
          <a:p>
            <a:r>
              <a:rPr lang="fr-FR" dirty="0"/>
              <a:t>Le terme « marketing » est apparu aux Etats-Unis </a:t>
            </a:r>
            <a:r>
              <a:rPr lang="fr-FR" dirty="0" smtClean="0"/>
              <a:t>au  début du 20 me siècle, et se propage dans les économies capitalistes évoluées dans </a:t>
            </a:r>
            <a:r>
              <a:rPr lang="fr-FR" dirty="0"/>
              <a:t>les années </a:t>
            </a:r>
            <a:r>
              <a:rPr lang="fr-FR" dirty="0" smtClean="0"/>
              <a:t>50 via les filiales des sociétés américaines. </a:t>
            </a:r>
          </a:p>
          <a:p>
            <a:r>
              <a:rPr lang="fr-FR" dirty="0"/>
              <a:t>L’entreprise peut appréhender une activité économique </a:t>
            </a:r>
            <a:r>
              <a:rPr lang="fr-FR" b="1" dirty="0"/>
              <a:t>au travers de différentes approches. </a:t>
            </a:r>
          </a:p>
          <a:p>
            <a:r>
              <a:rPr lang="fr-FR" dirty="0" smtClean="0"/>
              <a:t>Si aujourd’hui le </a:t>
            </a:r>
            <a:r>
              <a:rPr lang="fr-FR" dirty="0"/>
              <a:t>marketing semble indispensable au succès de toute entreprise, il n’en a </a:t>
            </a:r>
            <a:r>
              <a:rPr lang="fr-FR" dirty="0" smtClean="0"/>
              <a:t>pas toujours </a:t>
            </a:r>
            <a:r>
              <a:rPr lang="fr-FR" dirty="0"/>
              <a:t>été de même</a:t>
            </a:r>
            <a:r>
              <a:rPr lang="fr-FR" dirty="0" smtClean="0"/>
              <a:t>.</a:t>
            </a:r>
          </a:p>
          <a:p>
            <a:endParaRPr lang="fr-FR" b="1" dirty="0"/>
          </a:p>
          <a:p>
            <a:r>
              <a:rPr lang="fr-FR" dirty="0" smtClean="0"/>
              <a:t>------------------------/---------------------------- </a:t>
            </a:r>
            <a:r>
              <a:rPr lang="fr-FR" dirty="0"/>
              <a:t>/---------------------------/ </a:t>
            </a:r>
            <a:r>
              <a:rPr lang="fr-FR" dirty="0" smtClean="0"/>
              <a:t>------------------------&gt;</a:t>
            </a:r>
            <a:endParaRPr lang="fr-FR" dirty="0"/>
          </a:p>
        </p:txBody>
      </p:sp>
      <p:sp>
        <p:nvSpPr>
          <p:cNvPr id="4" name="ZoneTexte 3"/>
          <p:cNvSpPr txBox="1"/>
          <p:nvPr/>
        </p:nvSpPr>
        <p:spPr>
          <a:xfrm>
            <a:off x="7134225" y="5069676"/>
            <a:ext cx="1790700" cy="646331"/>
          </a:xfrm>
          <a:prstGeom prst="rect">
            <a:avLst/>
          </a:prstGeom>
          <a:noFill/>
        </p:spPr>
        <p:txBody>
          <a:bodyPr wrap="square" rtlCol="0">
            <a:spAutoFit/>
          </a:bodyPr>
          <a:lstStyle/>
          <a:p>
            <a:r>
              <a:rPr lang="fr-FR" dirty="0"/>
              <a:t>phase de marketing</a:t>
            </a:r>
          </a:p>
        </p:txBody>
      </p:sp>
      <p:sp>
        <p:nvSpPr>
          <p:cNvPr id="5" name="ZoneTexte 4"/>
          <p:cNvSpPr txBox="1"/>
          <p:nvPr/>
        </p:nvSpPr>
        <p:spPr>
          <a:xfrm>
            <a:off x="5076825" y="5098251"/>
            <a:ext cx="1790700" cy="646331"/>
          </a:xfrm>
          <a:prstGeom prst="rect">
            <a:avLst/>
          </a:prstGeom>
          <a:noFill/>
        </p:spPr>
        <p:txBody>
          <a:bodyPr wrap="square" rtlCol="0">
            <a:spAutoFit/>
          </a:bodyPr>
          <a:lstStyle/>
          <a:p>
            <a:r>
              <a:rPr lang="fr-FR" dirty="0"/>
              <a:t>phase de </a:t>
            </a:r>
            <a:r>
              <a:rPr lang="fr-FR" dirty="0" smtClean="0"/>
              <a:t>vente</a:t>
            </a:r>
            <a:endParaRPr lang="fr-FR" dirty="0"/>
          </a:p>
        </p:txBody>
      </p:sp>
      <p:sp>
        <p:nvSpPr>
          <p:cNvPr id="6" name="ZoneTexte 5"/>
          <p:cNvSpPr txBox="1"/>
          <p:nvPr/>
        </p:nvSpPr>
        <p:spPr>
          <a:xfrm>
            <a:off x="2257425" y="4996650"/>
            <a:ext cx="1790700" cy="646331"/>
          </a:xfrm>
          <a:prstGeom prst="rect">
            <a:avLst/>
          </a:prstGeom>
          <a:noFill/>
        </p:spPr>
        <p:txBody>
          <a:bodyPr wrap="square" rtlCol="0">
            <a:spAutoFit/>
          </a:bodyPr>
          <a:lstStyle/>
          <a:p>
            <a:r>
              <a:rPr lang="fr-FR" dirty="0"/>
              <a:t>phase de </a:t>
            </a:r>
            <a:r>
              <a:rPr lang="fr-FR" dirty="0" smtClean="0"/>
              <a:t>production</a:t>
            </a:r>
            <a:endParaRPr lang="fr-FR" dirty="0"/>
          </a:p>
        </p:txBody>
      </p:sp>
      <p:sp>
        <p:nvSpPr>
          <p:cNvPr id="14" name="ZoneTexte 13"/>
          <p:cNvSpPr txBox="1"/>
          <p:nvPr/>
        </p:nvSpPr>
        <p:spPr>
          <a:xfrm>
            <a:off x="9050214" y="5069676"/>
            <a:ext cx="1522535" cy="646331"/>
          </a:xfrm>
          <a:prstGeom prst="rect">
            <a:avLst/>
          </a:prstGeom>
          <a:noFill/>
        </p:spPr>
        <p:txBody>
          <a:bodyPr wrap="square" rtlCol="0">
            <a:spAutoFit/>
          </a:bodyPr>
          <a:lstStyle/>
          <a:p>
            <a:pPr algn="ctr"/>
            <a:r>
              <a:rPr lang="fr-FR" dirty="0"/>
              <a:t>phase </a:t>
            </a:r>
            <a:r>
              <a:rPr lang="fr-FR" dirty="0" smtClean="0"/>
              <a:t>sociétale</a:t>
            </a:r>
            <a:endParaRPr lang="fr-FR" dirty="0"/>
          </a:p>
        </p:txBody>
      </p:sp>
    </p:spTree>
    <p:extLst>
      <p:ext uri="{BB962C8B-B14F-4D97-AF65-F5344CB8AC3E}">
        <p14:creationId xmlns:p14="http://schemas.microsoft.com/office/powerpoint/2010/main" val="4174285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93297" y="624110"/>
            <a:ext cx="9411315" cy="1280890"/>
          </a:xfrm>
        </p:spPr>
        <p:txBody>
          <a:bodyPr/>
          <a:lstStyle/>
          <a:p>
            <a:pPr algn="ctr"/>
            <a:r>
              <a:rPr lang="fr-FR" sz="3200" b="1" dirty="0">
                <a:solidFill>
                  <a:schemeClr val="accent1">
                    <a:lumMod val="75000"/>
                  </a:schemeClr>
                </a:solidFill>
              </a:rPr>
              <a:t>Les facteurs explicatifs du comportement du consommateur</a:t>
            </a:r>
            <a:endParaRPr lang="fr-FR" dirty="0">
              <a:solidFill>
                <a:schemeClr val="accent1">
                  <a:lumMod val="75000"/>
                </a:schemeClr>
              </a:solidFill>
            </a:endParaRPr>
          </a:p>
        </p:txBody>
      </p:sp>
      <p:sp>
        <p:nvSpPr>
          <p:cNvPr id="3" name="Espace réservé du contenu 2"/>
          <p:cNvSpPr>
            <a:spLocks noGrp="1"/>
          </p:cNvSpPr>
          <p:nvPr>
            <p:ph idx="1"/>
          </p:nvPr>
        </p:nvSpPr>
        <p:spPr>
          <a:xfrm>
            <a:off x="360485" y="1547446"/>
            <a:ext cx="11642462" cy="5084848"/>
          </a:xfrm>
        </p:spPr>
        <p:txBody>
          <a:bodyPr>
            <a:normAutofit/>
          </a:bodyPr>
          <a:lstStyle/>
          <a:p>
            <a:pPr marL="0" lvl="0" indent="0">
              <a:buClr>
                <a:srgbClr val="A53010"/>
              </a:buClr>
              <a:buNone/>
              <a:tabLst>
                <a:tab pos="8966200" algn="l"/>
              </a:tabLst>
            </a:pPr>
            <a:r>
              <a:rPr lang="fr-FR" sz="2800" b="1" dirty="0">
                <a:solidFill>
                  <a:srgbClr val="0070C0"/>
                </a:solidFill>
              </a:rPr>
              <a:t>Les facteurs socio-culturels </a:t>
            </a:r>
            <a:endParaRPr lang="fr-FR" sz="2400" dirty="0"/>
          </a:p>
          <a:p>
            <a:pPr marL="0" indent="0">
              <a:buNone/>
            </a:pPr>
            <a:r>
              <a:rPr lang="fr-FR" sz="2400" b="1" dirty="0">
                <a:solidFill>
                  <a:schemeClr val="accent1">
                    <a:lumMod val="60000"/>
                    <a:lumOff val="40000"/>
                  </a:schemeClr>
                </a:solidFill>
              </a:rPr>
              <a:t>a) La culture : </a:t>
            </a:r>
          </a:p>
          <a:p>
            <a:pPr marL="0" indent="0">
              <a:buNone/>
            </a:pPr>
            <a:endParaRPr lang="fr-FR" sz="2400" dirty="0">
              <a:solidFill>
                <a:schemeClr val="tx1">
                  <a:lumMod val="95000"/>
                  <a:lumOff val="5000"/>
                </a:schemeClr>
              </a:solidFill>
            </a:endParaRPr>
          </a:p>
          <a:p>
            <a:pPr marL="0" indent="0">
              <a:buNone/>
            </a:pPr>
            <a:r>
              <a:rPr lang="fr-FR" sz="2400" b="1" dirty="0">
                <a:solidFill>
                  <a:srgbClr val="C00000"/>
                </a:solidFill>
              </a:rPr>
              <a:t>b) La classe sociale </a:t>
            </a:r>
          </a:p>
          <a:p>
            <a:pPr marL="0" indent="0">
              <a:buNone/>
            </a:pPr>
            <a:r>
              <a:rPr lang="fr-FR" sz="2400" b="1" dirty="0" smtClean="0">
                <a:solidFill>
                  <a:schemeClr val="accent1">
                    <a:lumMod val="60000"/>
                    <a:lumOff val="40000"/>
                  </a:schemeClr>
                </a:solidFill>
              </a:rPr>
              <a:t>c) Les </a:t>
            </a:r>
            <a:r>
              <a:rPr lang="fr-FR" sz="2400" b="1" dirty="0">
                <a:solidFill>
                  <a:schemeClr val="accent1">
                    <a:lumMod val="60000"/>
                    <a:lumOff val="40000"/>
                  </a:schemeClr>
                </a:solidFill>
              </a:rPr>
              <a:t>groupes d’influence : </a:t>
            </a:r>
          </a:p>
          <a:p>
            <a:pPr>
              <a:buFont typeface="Arial" panose="020B0604020202020204" pitchFamily="34" charset="0"/>
              <a:buChar char="•"/>
            </a:pPr>
            <a:r>
              <a:rPr lang="fr-FR" sz="2000" b="1" dirty="0">
                <a:solidFill>
                  <a:srgbClr val="FF0000"/>
                </a:solidFill>
              </a:rPr>
              <a:t>Groupes </a:t>
            </a:r>
            <a:r>
              <a:rPr lang="fr-FR" sz="2000" b="1" dirty="0" smtClean="0">
                <a:solidFill>
                  <a:srgbClr val="FF0000"/>
                </a:solidFill>
              </a:rPr>
              <a:t>d’appartenance</a:t>
            </a:r>
            <a:endParaRPr lang="fr-FR" sz="2000" dirty="0" smtClean="0">
              <a:solidFill>
                <a:schemeClr val="tx1">
                  <a:lumMod val="95000"/>
                  <a:lumOff val="5000"/>
                </a:schemeClr>
              </a:solidFill>
            </a:endParaRPr>
          </a:p>
          <a:p>
            <a:pPr>
              <a:buFont typeface="Arial" panose="020B0604020202020204" pitchFamily="34" charset="0"/>
              <a:buChar char="•"/>
            </a:pPr>
            <a:r>
              <a:rPr lang="fr-FR" sz="2000" b="1" dirty="0" smtClean="0">
                <a:solidFill>
                  <a:srgbClr val="FF0000"/>
                </a:solidFill>
              </a:rPr>
              <a:t>Groupes </a:t>
            </a:r>
            <a:r>
              <a:rPr lang="fr-FR" sz="2000" b="1" dirty="0">
                <a:solidFill>
                  <a:srgbClr val="FF0000"/>
                </a:solidFill>
              </a:rPr>
              <a:t>de </a:t>
            </a:r>
            <a:r>
              <a:rPr lang="fr-FR" sz="2000" b="1" dirty="0" smtClean="0">
                <a:solidFill>
                  <a:srgbClr val="FF0000"/>
                </a:solidFill>
              </a:rPr>
              <a:t>référence</a:t>
            </a:r>
            <a:endParaRPr lang="fr-FR" sz="2000" dirty="0">
              <a:solidFill>
                <a:schemeClr val="tx1">
                  <a:lumMod val="95000"/>
                  <a:lumOff val="5000"/>
                </a:schemeClr>
              </a:solidFill>
            </a:endParaRPr>
          </a:p>
        </p:txBody>
      </p:sp>
    </p:spTree>
    <p:extLst>
      <p:ext uri="{BB962C8B-B14F-4D97-AF65-F5344CB8AC3E}">
        <p14:creationId xmlns:p14="http://schemas.microsoft.com/office/powerpoint/2010/main" val="3284951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1949" y="624110"/>
            <a:ext cx="9652663" cy="1280890"/>
          </a:xfrm>
        </p:spPr>
        <p:txBody>
          <a:bodyPr/>
          <a:lstStyle/>
          <a:p>
            <a:r>
              <a:rPr lang="fr-FR" sz="3200" b="1" dirty="0">
                <a:solidFill>
                  <a:schemeClr val="accent1">
                    <a:lumMod val="75000"/>
                  </a:schemeClr>
                </a:solidFill>
              </a:rPr>
              <a:t>Les facteurs explicatifs du comportement du consommateur</a:t>
            </a:r>
            <a:endParaRPr lang="fr-FR" dirty="0">
              <a:solidFill>
                <a:schemeClr val="accent1">
                  <a:lumMod val="75000"/>
                </a:schemeClr>
              </a:solidFill>
            </a:endParaRPr>
          </a:p>
        </p:txBody>
      </p:sp>
      <p:sp>
        <p:nvSpPr>
          <p:cNvPr id="3" name="Espace réservé du contenu 2"/>
          <p:cNvSpPr>
            <a:spLocks noGrp="1"/>
          </p:cNvSpPr>
          <p:nvPr>
            <p:ph idx="1"/>
          </p:nvPr>
        </p:nvSpPr>
        <p:spPr>
          <a:xfrm>
            <a:off x="1736203" y="2071396"/>
            <a:ext cx="10000526" cy="4129075"/>
          </a:xfrm>
        </p:spPr>
        <p:txBody>
          <a:bodyPr>
            <a:normAutofit/>
          </a:bodyPr>
          <a:lstStyle/>
          <a:p>
            <a:pPr marL="0" indent="0">
              <a:buNone/>
            </a:pPr>
            <a:r>
              <a:rPr lang="fr-FR" sz="2400" b="1" dirty="0" smtClean="0">
                <a:solidFill>
                  <a:srgbClr val="0070C0"/>
                </a:solidFill>
              </a:rPr>
              <a:t>Les facteurs situationnels</a:t>
            </a:r>
          </a:p>
          <a:p>
            <a:pPr>
              <a:buFont typeface="Arial" panose="020B0604020202020204" pitchFamily="34" charset="0"/>
              <a:buChar char="•"/>
            </a:pPr>
            <a:r>
              <a:rPr lang="fr-FR" sz="2400" b="1" dirty="0" smtClean="0"/>
              <a:t>La situation d’usage </a:t>
            </a:r>
            <a:r>
              <a:rPr lang="fr-FR" sz="2400" dirty="0" smtClean="0"/>
              <a:t>: la façon dont le consommateur compte faire usage du produit (travail/ vacances)</a:t>
            </a:r>
            <a:endParaRPr lang="fr-FR" sz="2400" dirty="0"/>
          </a:p>
          <a:p>
            <a:pPr>
              <a:buFont typeface="Arial" panose="020B0604020202020204" pitchFamily="34" charset="0"/>
              <a:buChar char="•"/>
            </a:pPr>
            <a:r>
              <a:rPr lang="fr-FR" sz="2400" b="1" dirty="0" smtClean="0"/>
              <a:t>La situation d’achat :</a:t>
            </a:r>
            <a:r>
              <a:rPr lang="fr-FR" sz="2400" dirty="0" smtClean="0"/>
              <a:t> l’environnement du consommateur au moment de faire l’achat. (facteurs  physique, humeur, , temporel, social, …)</a:t>
            </a:r>
          </a:p>
          <a:p>
            <a:pPr>
              <a:buFont typeface="Arial" panose="020B0604020202020204" pitchFamily="34" charset="0"/>
              <a:buChar char="•"/>
            </a:pPr>
            <a:endParaRPr lang="fr-FR" sz="2400" dirty="0"/>
          </a:p>
        </p:txBody>
      </p:sp>
    </p:spTree>
    <p:extLst>
      <p:ext uri="{BB962C8B-B14F-4D97-AF65-F5344CB8AC3E}">
        <p14:creationId xmlns:p14="http://schemas.microsoft.com/office/powerpoint/2010/main" val="5005716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1">
                    <a:lumMod val="75000"/>
                  </a:schemeClr>
                </a:solidFill>
              </a:rPr>
              <a:t>Le processus de décision d’achat du consommateur </a:t>
            </a:r>
            <a:endParaRPr lang="fr-FR" dirty="0"/>
          </a:p>
        </p:txBody>
      </p:sp>
      <p:sp>
        <p:nvSpPr>
          <p:cNvPr id="3" name="Espace réservé du contenu 2"/>
          <p:cNvSpPr>
            <a:spLocks noGrp="1"/>
          </p:cNvSpPr>
          <p:nvPr>
            <p:ph idx="1"/>
          </p:nvPr>
        </p:nvSpPr>
        <p:spPr/>
        <p:txBody>
          <a:bodyPr>
            <a:normAutofit/>
          </a:bodyPr>
          <a:lstStyle/>
          <a:p>
            <a:r>
              <a:rPr lang="fr-FR" sz="2400" dirty="0" smtClean="0"/>
              <a:t>Le nombre de phases et d’étapes tend à différer selon la complexité de l’achat.</a:t>
            </a:r>
          </a:p>
          <a:p>
            <a:pPr marL="0" indent="0">
              <a:buNone/>
            </a:pPr>
            <a:r>
              <a:rPr lang="fr-FR" sz="2400" b="1" dirty="0" smtClean="0">
                <a:solidFill>
                  <a:schemeClr val="accent1">
                    <a:lumMod val="60000"/>
                    <a:lumOff val="40000"/>
                  </a:schemeClr>
                </a:solidFill>
              </a:rPr>
              <a:t>Les types d’achats : </a:t>
            </a:r>
          </a:p>
          <a:p>
            <a:pPr marL="541338">
              <a:buFont typeface="Arial" panose="020B0604020202020204" pitchFamily="34" charset="0"/>
              <a:buChar char="•"/>
            </a:pPr>
            <a:r>
              <a:rPr lang="fr-FR" sz="2400" b="1" dirty="0"/>
              <a:t>L</a:t>
            </a:r>
            <a:r>
              <a:rPr lang="fr-FR" sz="2400" b="1" dirty="0" smtClean="0"/>
              <a:t>’achat routinier</a:t>
            </a:r>
          </a:p>
          <a:p>
            <a:pPr marL="541338">
              <a:buFont typeface="Arial" panose="020B0604020202020204" pitchFamily="34" charset="0"/>
              <a:buChar char="•"/>
            </a:pPr>
            <a:r>
              <a:rPr lang="fr-FR" sz="2400" b="1" dirty="0" smtClean="0"/>
              <a:t>L’achat impulsif  </a:t>
            </a:r>
          </a:p>
          <a:p>
            <a:pPr marL="541338">
              <a:buFont typeface="Arial" panose="020B0604020202020204" pitchFamily="34" charset="0"/>
              <a:buChar char="•"/>
            </a:pPr>
            <a:r>
              <a:rPr lang="fr-FR" sz="2400" b="1" dirty="0" smtClean="0"/>
              <a:t>L’achat </a:t>
            </a:r>
            <a:r>
              <a:rPr lang="fr-FR" sz="2400" b="1" dirty="0" smtClean="0"/>
              <a:t>réfléchi</a:t>
            </a:r>
            <a:endParaRPr lang="fr-FR" sz="2400" b="1" dirty="0"/>
          </a:p>
        </p:txBody>
      </p:sp>
    </p:spTree>
    <p:extLst>
      <p:ext uri="{BB962C8B-B14F-4D97-AF65-F5344CB8AC3E}">
        <p14:creationId xmlns:p14="http://schemas.microsoft.com/office/powerpoint/2010/main" val="28513040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6833" y="624110"/>
            <a:ext cx="9787779" cy="812804"/>
          </a:xfrm>
        </p:spPr>
        <p:txBody>
          <a:bodyPr>
            <a:normAutofit/>
          </a:bodyPr>
          <a:lstStyle/>
          <a:p>
            <a:r>
              <a:rPr lang="fr-FR" sz="2800" b="1" dirty="0">
                <a:solidFill>
                  <a:srgbClr val="A53010">
                    <a:lumMod val="75000"/>
                  </a:srgbClr>
                </a:solidFill>
              </a:rPr>
              <a:t>Le </a:t>
            </a:r>
            <a:r>
              <a:rPr lang="fr-FR" sz="2800" b="1" dirty="0" smtClean="0">
                <a:solidFill>
                  <a:srgbClr val="A53010">
                    <a:lumMod val="75000"/>
                  </a:srgbClr>
                </a:solidFill>
              </a:rPr>
              <a:t>comportement de l’acheteur professionnel</a:t>
            </a:r>
            <a:endParaRPr lang="fr-FR" sz="3200" dirty="0"/>
          </a:p>
        </p:txBody>
      </p:sp>
      <p:sp>
        <p:nvSpPr>
          <p:cNvPr id="3" name="Espace réservé du contenu 2"/>
          <p:cNvSpPr>
            <a:spLocks noGrp="1"/>
          </p:cNvSpPr>
          <p:nvPr>
            <p:ph idx="1"/>
          </p:nvPr>
        </p:nvSpPr>
        <p:spPr>
          <a:xfrm>
            <a:off x="1650777" y="1436914"/>
            <a:ext cx="10348390" cy="5355772"/>
          </a:xfrm>
        </p:spPr>
        <p:txBody>
          <a:bodyPr>
            <a:normAutofit fontScale="77500" lnSpcReduction="20000"/>
          </a:bodyPr>
          <a:lstStyle/>
          <a:p>
            <a:pPr marL="0" indent="0">
              <a:buNone/>
            </a:pPr>
            <a:r>
              <a:rPr lang="fr-FR" sz="2400" dirty="0" smtClean="0"/>
              <a:t>Le processus d’achat organisationnel est plus long, plus complexe et collectif.</a:t>
            </a:r>
          </a:p>
          <a:p>
            <a:pPr marL="457200" indent="-457200">
              <a:buFont typeface="+mj-lt"/>
              <a:buAutoNum type="arabicParenR"/>
            </a:pPr>
            <a:r>
              <a:rPr lang="fr-FR" sz="2800" b="1" dirty="0" smtClean="0">
                <a:solidFill>
                  <a:schemeClr val="accent1">
                    <a:lumMod val="60000"/>
                    <a:lumOff val="40000"/>
                  </a:schemeClr>
                </a:solidFill>
              </a:rPr>
              <a:t>Caractéristiques du processus d’achat industriel :</a:t>
            </a:r>
          </a:p>
          <a:p>
            <a:pPr marL="541338" indent="-271463">
              <a:buFont typeface="Arial" panose="020B0604020202020204" pitchFamily="34" charset="0"/>
              <a:buChar char="•"/>
            </a:pPr>
            <a:r>
              <a:rPr lang="fr-FR" sz="2400" b="1" dirty="0" smtClean="0"/>
              <a:t>Des acheteurs professionnels : </a:t>
            </a:r>
            <a:r>
              <a:rPr lang="fr-FR" sz="2400" dirty="0" smtClean="0"/>
              <a:t>qui répondent aux besoins d’autres personnes au sein de l'organisation</a:t>
            </a:r>
          </a:p>
          <a:p>
            <a:pPr marL="541338" indent="-271463">
              <a:buFont typeface="Arial" panose="020B0604020202020204" pitchFamily="34" charset="0"/>
              <a:buChar char="•"/>
            </a:pPr>
            <a:r>
              <a:rPr lang="fr-FR" sz="2400" b="1" dirty="0" smtClean="0"/>
              <a:t>Complexité du processus d’achat </a:t>
            </a:r>
            <a:r>
              <a:rPr lang="fr-FR" sz="2400" dirty="0" smtClean="0"/>
              <a:t>: produits complexe, enjeux importants , processus complexe,</a:t>
            </a:r>
          </a:p>
          <a:p>
            <a:pPr marL="541338" indent="-271463">
              <a:buFont typeface="Arial" panose="020B0604020202020204" pitchFamily="34" charset="0"/>
              <a:buChar char="•"/>
            </a:pPr>
            <a:r>
              <a:rPr lang="fr-FR" sz="2400" b="1" dirty="0" smtClean="0"/>
              <a:t>Un processus d’achat rationnel :  décision réfléchie, collégiale, prise par des professionnels </a:t>
            </a:r>
            <a:r>
              <a:rPr lang="fr-FR" sz="2400" dirty="0" smtClean="0"/>
              <a:t>avec des contraintes et des influences diverses.</a:t>
            </a:r>
          </a:p>
          <a:p>
            <a:pPr marL="541338" indent="-271463">
              <a:buFont typeface="Arial" panose="020B0604020202020204" pitchFamily="34" charset="0"/>
              <a:buChar char="•"/>
            </a:pPr>
            <a:r>
              <a:rPr lang="fr-FR" sz="2400" b="1" dirty="0" smtClean="0"/>
              <a:t>Des influences multiples :</a:t>
            </a:r>
            <a:r>
              <a:rPr lang="fr-FR" sz="2400" dirty="0" smtClean="0"/>
              <a:t> à l’intérieur et en dehors de l’entreprise : initiateurs, prescripteurs, décideur final, acheteurs, …</a:t>
            </a:r>
          </a:p>
          <a:p>
            <a:pPr marL="541338" indent="-271463">
              <a:buFont typeface="Arial" panose="020B0604020202020204" pitchFamily="34" charset="0"/>
              <a:buChar char="•"/>
            </a:pPr>
            <a:r>
              <a:rPr lang="fr-FR" sz="2400" b="1" dirty="0" smtClean="0"/>
              <a:t>Une vente par étapes et un rôle actif du client</a:t>
            </a:r>
          </a:p>
          <a:p>
            <a:pPr marL="541338" indent="-271463">
              <a:buFont typeface="Arial" panose="020B0604020202020204" pitchFamily="34" charset="0"/>
              <a:buChar char="•"/>
            </a:pPr>
            <a:r>
              <a:rPr lang="fr-FR" sz="2400" b="1" dirty="0" smtClean="0"/>
              <a:t>……</a:t>
            </a:r>
          </a:p>
          <a:p>
            <a:pPr marL="0" indent="0">
              <a:buNone/>
            </a:pPr>
            <a:r>
              <a:rPr lang="fr-FR" sz="2800" b="1" dirty="0" smtClean="0">
                <a:solidFill>
                  <a:schemeClr val="accent1">
                    <a:lumMod val="60000"/>
                    <a:lumOff val="40000"/>
                  </a:schemeClr>
                </a:solidFill>
              </a:rPr>
              <a:t>2) Les situations d’achat:</a:t>
            </a:r>
          </a:p>
          <a:p>
            <a:r>
              <a:rPr lang="fr-FR" sz="2400" b="1" dirty="0" smtClean="0"/>
              <a:t>L’achat nouveau : </a:t>
            </a:r>
            <a:r>
              <a:rPr lang="fr-FR" sz="2400" dirty="0" smtClean="0"/>
              <a:t>processus d’achat complexe</a:t>
            </a:r>
          </a:p>
          <a:p>
            <a:r>
              <a:rPr lang="fr-FR" sz="2400" b="1" dirty="0" smtClean="0"/>
              <a:t>L’achat modifié : </a:t>
            </a:r>
            <a:r>
              <a:rPr lang="fr-FR" sz="2400" dirty="0" smtClean="0"/>
              <a:t>processus d’achat à la complexité limitée</a:t>
            </a:r>
          </a:p>
          <a:p>
            <a:r>
              <a:rPr lang="fr-FR" sz="2400" b="1" dirty="0" smtClean="0"/>
              <a:t>L’achat à l’identique </a:t>
            </a:r>
            <a:r>
              <a:rPr lang="fr-FR" sz="2400" dirty="0" smtClean="0"/>
              <a:t>: processus d’achat routinier.</a:t>
            </a:r>
          </a:p>
        </p:txBody>
      </p:sp>
    </p:spTree>
    <p:extLst>
      <p:ext uri="{BB962C8B-B14F-4D97-AF65-F5344CB8AC3E}">
        <p14:creationId xmlns:p14="http://schemas.microsoft.com/office/powerpoint/2010/main" val="14444692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50127"/>
          </a:xfrm>
        </p:spPr>
        <p:txBody>
          <a:bodyPr>
            <a:normAutofit fontScale="90000"/>
          </a:bodyPr>
          <a:lstStyle/>
          <a:p>
            <a:pPr lvl="0"/>
            <a:r>
              <a:rPr lang="fr-FR" sz="2800" b="1" dirty="0">
                <a:solidFill>
                  <a:srgbClr val="A53010">
                    <a:lumMod val="75000"/>
                  </a:srgbClr>
                </a:solidFill>
              </a:rPr>
              <a:t>Le comportement de l’acheteur </a:t>
            </a:r>
            <a:r>
              <a:rPr lang="fr-FR" sz="2800" b="1" dirty="0" smtClean="0">
                <a:solidFill>
                  <a:srgbClr val="A53010">
                    <a:lumMod val="75000"/>
                  </a:srgbClr>
                </a:solidFill>
              </a:rPr>
              <a:t>professionnel</a:t>
            </a:r>
            <a:br>
              <a:rPr lang="fr-FR" sz="2800" b="1" dirty="0" smtClean="0">
                <a:solidFill>
                  <a:srgbClr val="A53010">
                    <a:lumMod val="75000"/>
                  </a:srgbClr>
                </a:solidFill>
              </a:rPr>
            </a:br>
            <a:r>
              <a:rPr lang="fr-FR" sz="2200" b="1" dirty="0">
                <a:solidFill>
                  <a:schemeClr val="accent1">
                    <a:lumMod val="60000"/>
                    <a:lumOff val="40000"/>
                  </a:schemeClr>
                </a:solidFill>
              </a:rPr>
              <a:t>Les variables </a:t>
            </a:r>
            <a:r>
              <a:rPr lang="fr-FR" sz="2200" b="1" dirty="0" smtClean="0">
                <a:solidFill>
                  <a:schemeClr val="accent1">
                    <a:lumMod val="60000"/>
                    <a:lumOff val="40000"/>
                  </a:schemeClr>
                </a:solidFill>
              </a:rPr>
              <a:t>influençant </a:t>
            </a:r>
            <a:r>
              <a:rPr lang="fr-FR" sz="2200" b="1" dirty="0">
                <a:solidFill>
                  <a:schemeClr val="accent1">
                    <a:lumMod val="60000"/>
                    <a:lumOff val="40000"/>
                  </a:schemeClr>
                </a:solidFill>
              </a:rPr>
              <a:t>le processus </a:t>
            </a:r>
            <a:r>
              <a:rPr lang="fr-FR" sz="2200" b="1" dirty="0" smtClean="0">
                <a:solidFill>
                  <a:schemeClr val="accent1">
                    <a:lumMod val="60000"/>
                    <a:lumOff val="40000"/>
                  </a:schemeClr>
                </a:solidFill>
              </a:rPr>
              <a:t>d’achat </a:t>
            </a:r>
            <a:r>
              <a:rPr lang="fr-FR" sz="2200" b="1" dirty="0">
                <a:solidFill>
                  <a:schemeClr val="accent1">
                    <a:lumMod val="60000"/>
                    <a:lumOff val="40000"/>
                  </a:schemeClr>
                </a:solidFill>
              </a:rPr>
              <a:t>industriel</a:t>
            </a:r>
            <a:r>
              <a:rPr lang="fr-FR" sz="2200" dirty="0">
                <a:solidFill>
                  <a:schemeClr val="accent1">
                    <a:lumMod val="60000"/>
                    <a:lumOff val="40000"/>
                  </a:schemeClr>
                </a:solidFill>
              </a:rPr>
              <a:t/>
            </a:r>
            <a:br>
              <a:rPr lang="fr-FR" sz="2200" dirty="0">
                <a:solidFill>
                  <a:schemeClr val="accent1">
                    <a:lumMod val="60000"/>
                    <a:lumOff val="40000"/>
                  </a:schemeClr>
                </a:solidFill>
              </a:rPr>
            </a:br>
            <a:endParaRPr lang="fr-FR" dirty="0">
              <a:solidFill>
                <a:schemeClr val="accent1">
                  <a:lumMod val="60000"/>
                  <a:lumOff val="40000"/>
                </a:schemeClr>
              </a:solidFill>
            </a:endParaRPr>
          </a:p>
        </p:txBody>
      </p:sp>
      <p:graphicFrame>
        <p:nvGraphicFramePr>
          <p:cNvPr id="4" name="Espace réservé du contenu 3"/>
          <p:cNvGraphicFramePr>
            <a:graphicFrameLocks noGrp="1"/>
          </p:cNvGraphicFramePr>
          <p:nvPr>
            <p:ph idx="1"/>
            <p:extLst/>
          </p:nvPr>
        </p:nvGraphicFramePr>
        <p:xfrm>
          <a:off x="279918" y="1390261"/>
          <a:ext cx="11912082" cy="6186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58861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4073" y="624110"/>
            <a:ext cx="9470539" cy="1280890"/>
          </a:xfrm>
        </p:spPr>
        <p:txBody>
          <a:bodyPr>
            <a:normAutofit fontScale="90000"/>
          </a:bodyPr>
          <a:lstStyle/>
          <a:p>
            <a:r>
              <a:rPr lang="fr-FR" b="1" dirty="0">
                <a:solidFill>
                  <a:srgbClr val="A53010">
                    <a:lumMod val="75000"/>
                  </a:srgbClr>
                </a:solidFill>
              </a:rPr>
              <a:t>Le comportement de l’acheteur </a:t>
            </a:r>
            <a:r>
              <a:rPr lang="fr-FR" b="1" dirty="0" smtClean="0">
                <a:solidFill>
                  <a:srgbClr val="A53010">
                    <a:lumMod val="75000"/>
                  </a:srgbClr>
                </a:solidFill>
              </a:rPr>
              <a:t>professionnel</a:t>
            </a:r>
            <a:br>
              <a:rPr lang="fr-FR" b="1" dirty="0" smtClean="0">
                <a:solidFill>
                  <a:srgbClr val="A53010">
                    <a:lumMod val="75000"/>
                  </a:srgbClr>
                </a:solidFill>
              </a:rPr>
            </a:br>
            <a:r>
              <a:rPr lang="fr-FR" sz="2700" b="1" dirty="0" smtClean="0">
                <a:solidFill>
                  <a:schemeClr val="accent1">
                    <a:lumMod val="60000"/>
                    <a:lumOff val="40000"/>
                  </a:schemeClr>
                </a:solidFill>
              </a:rPr>
              <a:t>Les </a:t>
            </a:r>
            <a:r>
              <a:rPr lang="fr-FR" sz="2700" b="1" dirty="0">
                <a:solidFill>
                  <a:schemeClr val="accent1">
                    <a:lumMod val="60000"/>
                    <a:lumOff val="40000"/>
                  </a:schemeClr>
                </a:solidFill>
              </a:rPr>
              <a:t>phases du processus de décision d’achat  des </a:t>
            </a:r>
            <a:r>
              <a:rPr lang="fr-FR" sz="2700" b="1" dirty="0" smtClean="0">
                <a:solidFill>
                  <a:schemeClr val="accent1">
                    <a:lumMod val="60000"/>
                    <a:lumOff val="40000"/>
                  </a:schemeClr>
                </a:solidFill>
              </a:rPr>
              <a:t>entreprises</a:t>
            </a:r>
            <a:endParaRPr lang="fr-FR" sz="2700" dirty="0"/>
          </a:p>
        </p:txBody>
      </p:sp>
      <p:graphicFrame>
        <p:nvGraphicFramePr>
          <p:cNvPr id="4" name="Espace réservé du contenu 3"/>
          <p:cNvGraphicFramePr>
            <a:graphicFrameLocks noGrp="1"/>
          </p:cNvGraphicFramePr>
          <p:nvPr>
            <p:ph idx="1"/>
            <p:extLst/>
          </p:nvPr>
        </p:nvGraphicFramePr>
        <p:xfrm>
          <a:off x="2034073" y="1816358"/>
          <a:ext cx="9470539" cy="4827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07620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1">
                    <a:lumMod val="60000"/>
                    <a:lumOff val="40000"/>
                  </a:schemeClr>
                </a:solidFill>
              </a:rPr>
              <a:t>Chapitre III/ Le marketing stratégique</a:t>
            </a:r>
            <a:endParaRPr lang="fr-FR" b="1" dirty="0">
              <a:solidFill>
                <a:schemeClr val="accent1">
                  <a:lumMod val="60000"/>
                  <a:lumOff val="40000"/>
                </a:schemeClr>
              </a:solidFill>
            </a:endParaRPr>
          </a:p>
        </p:txBody>
      </p:sp>
      <p:sp>
        <p:nvSpPr>
          <p:cNvPr id="3" name="Espace réservé du contenu 2"/>
          <p:cNvSpPr>
            <a:spLocks noGrp="1"/>
          </p:cNvSpPr>
          <p:nvPr>
            <p:ph idx="1"/>
          </p:nvPr>
        </p:nvSpPr>
        <p:spPr/>
        <p:txBody>
          <a:bodyPr>
            <a:normAutofit/>
          </a:bodyPr>
          <a:lstStyle/>
          <a:p>
            <a:r>
              <a:rPr lang="fr-FR" sz="2400" dirty="0" smtClean="0"/>
              <a:t>La planification stratégique</a:t>
            </a:r>
          </a:p>
          <a:p>
            <a:r>
              <a:rPr lang="fr-FR" sz="2400" dirty="0" smtClean="0"/>
              <a:t>Le plan stratégique général</a:t>
            </a:r>
          </a:p>
          <a:p>
            <a:r>
              <a:rPr lang="fr-FR" sz="2400" dirty="0" smtClean="0"/>
              <a:t>Le plan stratégique d’activité</a:t>
            </a:r>
          </a:p>
          <a:p>
            <a:r>
              <a:rPr lang="fr-FR" sz="2400" dirty="0" smtClean="0"/>
              <a:t>Le plan produit</a:t>
            </a:r>
            <a:endParaRPr lang="fr-FR" sz="2400" dirty="0"/>
          </a:p>
        </p:txBody>
      </p:sp>
    </p:spTree>
    <p:extLst>
      <p:ext uri="{BB962C8B-B14F-4D97-AF65-F5344CB8AC3E}">
        <p14:creationId xmlns:p14="http://schemas.microsoft.com/office/powerpoint/2010/main" val="1272313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20687" y="624110"/>
            <a:ext cx="9283926" cy="672845"/>
          </a:xfrm>
        </p:spPr>
        <p:txBody>
          <a:bodyPr>
            <a:noAutofit/>
          </a:bodyPr>
          <a:lstStyle/>
          <a:p>
            <a:r>
              <a:rPr lang="fr-FR" sz="3200" b="1" dirty="0" smtClean="0">
                <a:solidFill>
                  <a:schemeClr val="accent1">
                    <a:lumMod val="60000"/>
                    <a:lumOff val="40000"/>
                  </a:schemeClr>
                </a:solidFill>
              </a:rPr>
              <a:t>Le marketing stratégique</a:t>
            </a: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1567542" y="1399590"/>
            <a:ext cx="10412963" cy="4758613"/>
          </a:xfrm>
        </p:spPr>
        <p:txBody>
          <a:bodyPr>
            <a:noAutofit/>
          </a:bodyPr>
          <a:lstStyle/>
          <a:p>
            <a:pPr algn="just"/>
            <a:r>
              <a:rPr lang="fr-FR" sz="2400" dirty="0">
                <a:solidFill>
                  <a:schemeClr val="tx1"/>
                </a:solidFill>
              </a:rPr>
              <a:t>L</a:t>
            </a:r>
            <a:r>
              <a:rPr lang="fr-FR" sz="2400" dirty="0" smtClean="0">
                <a:solidFill>
                  <a:schemeClr val="tx1"/>
                </a:solidFill>
              </a:rPr>
              <a:t>a </a:t>
            </a:r>
            <a:r>
              <a:rPr lang="fr-FR" sz="2400" dirty="0" smtClean="0">
                <a:solidFill>
                  <a:schemeClr val="tx1"/>
                </a:solidFill>
              </a:rPr>
              <a:t>stratégie est l’orientation de l’activité de l’entreprise à long terme. Elle organise le devenir de l’entreprise afin de répondre aux besoins du marché et aux attentes des différentes parties prenantes.</a:t>
            </a:r>
          </a:p>
          <a:p>
            <a:pPr algn="just"/>
            <a:r>
              <a:rPr lang="fr-FR" sz="2400" dirty="0">
                <a:solidFill>
                  <a:schemeClr val="tx1">
                    <a:lumMod val="95000"/>
                    <a:lumOff val="5000"/>
                  </a:schemeClr>
                </a:solidFill>
              </a:rPr>
              <a:t>L</a:t>
            </a:r>
            <a:r>
              <a:rPr lang="fr-FR" sz="2400" dirty="0" smtClean="0">
                <a:solidFill>
                  <a:schemeClr val="tx1">
                    <a:lumMod val="95000"/>
                    <a:lumOff val="5000"/>
                  </a:schemeClr>
                </a:solidFill>
              </a:rPr>
              <a:t>e </a:t>
            </a:r>
            <a:r>
              <a:rPr lang="fr-FR" sz="2400" dirty="0" smtClean="0">
                <a:solidFill>
                  <a:schemeClr val="tx1">
                    <a:lumMod val="95000"/>
                    <a:lumOff val="5000"/>
                  </a:schemeClr>
                </a:solidFill>
              </a:rPr>
              <a:t>processus de planification stratégique commence par la définition globale des buts et de la mission de l’entreprise, qui permet d’établir les objectifs qui guident  l’entreprise toute entière. Elle permet  ensuite de définir le portefeuilles d’activité et les moyens alloués à </a:t>
            </a:r>
            <a:r>
              <a:rPr lang="fr-FR" sz="2400" dirty="0">
                <a:solidFill>
                  <a:schemeClr val="tx1">
                    <a:lumMod val="95000"/>
                    <a:lumOff val="5000"/>
                  </a:schemeClr>
                </a:solidFill>
              </a:rPr>
              <a:t>c</a:t>
            </a:r>
            <a:r>
              <a:rPr lang="fr-FR" sz="2400" dirty="0" smtClean="0">
                <a:solidFill>
                  <a:schemeClr val="tx1">
                    <a:lumMod val="95000"/>
                    <a:lumOff val="5000"/>
                  </a:schemeClr>
                </a:solidFill>
              </a:rPr>
              <a:t>haque </a:t>
            </a:r>
            <a:r>
              <a:rPr lang="fr-FR" sz="2400" dirty="0" smtClean="0">
                <a:solidFill>
                  <a:schemeClr val="tx1">
                    <a:lumMod val="95000"/>
                    <a:lumOff val="5000"/>
                  </a:schemeClr>
                </a:solidFill>
              </a:rPr>
              <a:t>DAS. Et après de développer des plans marketing détaillés  pour atteindre les objectifs de l’entreprise.</a:t>
            </a:r>
          </a:p>
          <a:p>
            <a:pPr marL="0" indent="0" algn="just">
              <a:buNone/>
            </a:pPr>
            <a:endParaRPr lang="fr-FR" sz="2000" dirty="0">
              <a:solidFill>
                <a:schemeClr val="tx1">
                  <a:lumMod val="95000"/>
                  <a:lumOff val="5000"/>
                </a:schemeClr>
              </a:solidFill>
            </a:endParaRPr>
          </a:p>
        </p:txBody>
      </p:sp>
    </p:spTree>
    <p:extLst>
      <p:ext uri="{BB962C8B-B14F-4D97-AF65-F5344CB8AC3E}">
        <p14:creationId xmlns:p14="http://schemas.microsoft.com/office/powerpoint/2010/main" val="29765628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20687" y="624110"/>
            <a:ext cx="9283926" cy="672845"/>
          </a:xfrm>
        </p:spPr>
        <p:txBody>
          <a:bodyPr>
            <a:noAutofit/>
          </a:bodyPr>
          <a:lstStyle/>
          <a:p>
            <a:r>
              <a:rPr lang="fr-FR" sz="3200" b="1" dirty="0" smtClean="0">
                <a:solidFill>
                  <a:schemeClr val="accent1">
                    <a:lumMod val="60000"/>
                    <a:lumOff val="40000"/>
                  </a:schemeClr>
                </a:solidFill>
              </a:rPr>
              <a:t>Etapes du marketing stratégique </a:t>
            </a:r>
            <a:br>
              <a:rPr lang="fr-FR" sz="3200" b="1" dirty="0" smtClean="0">
                <a:solidFill>
                  <a:schemeClr val="accent1">
                    <a:lumMod val="60000"/>
                    <a:lumOff val="40000"/>
                  </a:schemeClr>
                </a:solidFill>
              </a:rPr>
            </a:b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1712152" y="1929104"/>
            <a:ext cx="10300996" cy="4758613"/>
          </a:xfrm>
        </p:spPr>
        <p:txBody>
          <a:bodyPr>
            <a:noAutofit/>
          </a:bodyPr>
          <a:lstStyle/>
          <a:p>
            <a:r>
              <a:rPr lang="fr-FR" sz="2400" dirty="0" smtClean="0"/>
              <a:t> </a:t>
            </a:r>
            <a:endParaRPr lang="fr-FR" sz="2400" b="1" dirty="0"/>
          </a:p>
        </p:txBody>
      </p:sp>
      <p:sp>
        <p:nvSpPr>
          <p:cNvPr id="4" name="Rectangle 3"/>
          <p:cNvSpPr/>
          <p:nvPr/>
        </p:nvSpPr>
        <p:spPr>
          <a:xfrm>
            <a:off x="2220687" y="1602535"/>
            <a:ext cx="3461656" cy="79310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t>Analyse des opportunités et menaces marché</a:t>
            </a:r>
          </a:p>
        </p:txBody>
      </p:sp>
      <p:sp>
        <p:nvSpPr>
          <p:cNvPr id="5" name="Rectangle 4"/>
          <p:cNvSpPr/>
          <p:nvPr/>
        </p:nvSpPr>
        <p:spPr>
          <a:xfrm>
            <a:off x="7355634" y="1541886"/>
            <a:ext cx="3461656" cy="79310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t>Analyse des forces et faiblesses de l’entreprise </a:t>
            </a:r>
          </a:p>
        </p:txBody>
      </p:sp>
      <p:sp>
        <p:nvSpPr>
          <p:cNvPr id="6" name="Rectangle 5"/>
          <p:cNvSpPr/>
          <p:nvPr/>
        </p:nvSpPr>
        <p:spPr>
          <a:xfrm>
            <a:off x="4659087" y="2806182"/>
            <a:ext cx="3461656" cy="79310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t>Synthèse et choix stratégiques</a:t>
            </a:r>
          </a:p>
        </p:txBody>
      </p:sp>
      <p:sp>
        <p:nvSpPr>
          <p:cNvPr id="7" name="Rectangle 6"/>
          <p:cNvSpPr/>
          <p:nvPr/>
        </p:nvSpPr>
        <p:spPr>
          <a:xfrm>
            <a:off x="4627379" y="4372478"/>
            <a:ext cx="3461656" cy="79310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t>Choix des domaines d’activité stratégiques</a:t>
            </a:r>
          </a:p>
        </p:txBody>
      </p:sp>
      <p:sp>
        <p:nvSpPr>
          <p:cNvPr id="8" name="Rectangle 7"/>
          <p:cNvSpPr/>
          <p:nvPr/>
        </p:nvSpPr>
        <p:spPr>
          <a:xfrm>
            <a:off x="4627379" y="5835647"/>
            <a:ext cx="3461656" cy="79310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600" b="1" dirty="0" smtClean="0"/>
              <a:t>Segmentation, </a:t>
            </a:r>
          </a:p>
          <a:p>
            <a:pPr algn="ctr"/>
            <a:r>
              <a:rPr lang="fr-FR" sz="1600" b="1" dirty="0" smtClean="0"/>
              <a:t>Ciblage et Positionnement</a:t>
            </a:r>
          </a:p>
        </p:txBody>
      </p:sp>
      <p:sp>
        <p:nvSpPr>
          <p:cNvPr id="9" name="Flèche courbée vers le bas 8"/>
          <p:cNvSpPr/>
          <p:nvPr/>
        </p:nvSpPr>
        <p:spPr>
          <a:xfrm rot="7051567">
            <a:off x="8085340" y="2639428"/>
            <a:ext cx="1394380" cy="837362"/>
          </a:xfrm>
          <a:prstGeom prst="curved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600" b="1" u="sng" dirty="0" smtClean="0">
              <a:solidFill>
                <a:schemeClr val="tx1"/>
              </a:solidFill>
            </a:endParaRPr>
          </a:p>
        </p:txBody>
      </p:sp>
      <p:sp>
        <p:nvSpPr>
          <p:cNvPr id="11" name="Flèche courbée vers le bas 10"/>
          <p:cNvSpPr/>
          <p:nvPr/>
        </p:nvSpPr>
        <p:spPr>
          <a:xfrm rot="14511352" flipH="1">
            <a:off x="3323091" y="2739763"/>
            <a:ext cx="1421823" cy="840720"/>
          </a:xfrm>
          <a:prstGeom prst="curved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600" b="1" u="sng" dirty="0" smtClean="0">
              <a:solidFill>
                <a:schemeClr val="tx1"/>
              </a:solidFill>
            </a:endParaRPr>
          </a:p>
        </p:txBody>
      </p:sp>
      <p:sp>
        <p:nvSpPr>
          <p:cNvPr id="12" name="Flèche vers le bas 11"/>
          <p:cNvSpPr/>
          <p:nvPr/>
        </p:nvSpPr>
        <p:spPr>
          <a:xfrm>
            <a:off x="6273210" y="3599284"/>
            <a:ext cx="308344" cy="773194"/>
          </a:xfrm>
          <a:prstGeom prst="downArrow">
            <a:avLst/>
          </a:prstGeom>
          <a:solidFill>
            <a:schemeClr val="bg1">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600" b="1" u="sng" dirty="0" smtClean="0"/>
          </a:p>
        </p:txBody>
      </p:sp>
      <p:sp>
        <p:nvSpPr>
          <p:cNvPr id="14" name="Flèche vers le bas 13"/>
          <p:cNvSpPr/>
          <p:nvPr/>
        </p:nvSpPr>
        <p:spPr>
          <a:xfrm>
            <a:off x="6235743" y="5145672"/>
            <a:ext cx="345811" cy="689975"/>
          </a:xfrm>
          <a:prstGeom prst="downArrow">
            <a:avLst/>
          </a:prstGeom>
          <a:solidFill>
            <a:schemeClr val="bg1">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600" b="1" u="sng" dirty="0" smtClean="0"/>
          </a:p>
        </p:txBody>
      </p:sp>
    </p:spTree>
    <p:extLst>
      <p:ext uri="{BB962C8B-B14F-4D97-AF65-F5344CB8AC3E}">
        <p14:creationId xmlns:p14="http://schemas.microsoft.com/office/powerpoint/2010/main" val="35963083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20687" y="624110"/>
            <a:ext cx="9283926" cy="672845"/>
          </a:xfrm>
        </p:spPr>
        <p:txBody>
          <a:bodyPr>
            <a:noAutofit/>
          </a:bodyPr>
          <a:lstStyle/>
          <a:p>
            <a:r>
              <a:rPr lang="fr-FR" sz="3200" b="1" dirty="0" smtClean="0">
                <a:solidFill>
                  <a:schemeClr val="accent1">
                    <a:lumMod val="60000"/>
                    <a:lumOff val="40000"/>
                  </a:schemeClr>
                </a:solidFill>
              </a:rPr>
              <a:t>La stratégie marketing</a:t>
            </a:r>
            <a:br>
              <a:rPr lang="fr-FR" sz="3200" b="1" dirty="0" smtClean="0">
                <a:solidFill>
                  <a:schemeClr val="accent1">
                    <a:lumMod val="60000"/>
                    <a:lumOff val="40000"/>
                  </a:schemeClr>
                </a:solidFill>
              </a:rPr>
            </a:br>
            <a:r>
              <a:rPr lang="fr-FR" sz="3200" b="1" dirty="0" smtClean="0">
                <a:solidFill>
                  <a:schemeClr val="accent1">
                    <a:lumMod val="60000"/>
                    <a:lumOff val="40000"/>
                  </a:schemeClr>
                </a:solidFill>
              </a:rPr>
              <a:t>1/ Le plan stratégique général</a:t>
            </a: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1707502" y="1772815"/>
            <a:ext cx="10300996" cy="4758613"/>
          </a:xfrm>
        </p:spPr>
        <p:txBody>
          <a:bodyPr>
            <a:noAutofit/>
          </a:bodyPr>
          <a:lstStyle/>
          <a:p>
            <a:r>
              <a:rPr lang="fr-FR" sz="2000" dirty="0"/>
              <a:t>La direction générale définit </a:t>
            </a:r>
            <a:r>
              <a:rPr lang="fr-FR" sz="2000" b="1" dirty="0"/>
              <a:t>les grandes orientations générales objectifs généraux)  </a:t>
            </a:r>
            <a:r>
              <a:rPr lang="fr-FR" sz="2000" dirty="0"/>
              <a:t>dans lesquelles s’inscrivent l’activité de </a:t>
            </a:r>
            <a:r>
              <a:rPr lang="fr-FR" sz="2000" dirty="0" smtClean="0"/>
              <a:t>l’entreprise. </a:t>
            </a:r>
          </a:p>
          <a:p>
            <a:r>
              <a:rPr lang="fr-FR" sz="2000" b="1" dirty="0" smtClean="0"/>
              <a:t>il a pour but la définition des objectifs généraux de l’entreprise</a:t>
            </a:r>
            <a:r>
              <a:rPr lang="fr-FR" sz="2000" dirty="0" smtClean="0"/>
              <a:t>. Il consiste en un travail d’analyse et de réflexion situé en amont de toute action opérationnelle.</a:t>
            </a:r>
          </a:p>
          <a:p>
            <a:pPr marL="0" indent="0">
              <a:buNone/>
            </a:pPr>
            <a:r>
              <a:rPr lang="fr-FR" sz="2000" b="1" u="sng" dirty="0" smtClean="0">
                <a:solidFill>
                  <a:srgbClr val="0070C0"/>
                </a:solidFill>
              </a:rPr>
              <a:t>ETAPES PRINCIPALES </a:t>
            </a:r>
            <a:r>
              <a:rPr lang="fr-FR" sz="2000" b="1" u="sng" dirty="0">
                <a:solidFill>
                  <a:srgbClr val="0070C0"/>
                </a:solidFill>
              </a:rPr>
              <a:t>étapes </a:t>
            </a:r>
            <a:r>
              <a:rPr lang="fr-FR" sz="2000" b="1" u="sng" dirty="0" smtClean="0">
                <a:solidFill>
                  <a:srgbClr val="0070C0"/>
                </a:solidFill>
              </a:rPr>
              <a:t>de </a:t>
            </a:r>
            <a:r>
              <a:rPr lang="fr-FR" sz="2000" b="1" u="sng" dirty="0" smtClean="0">
                <a:solidFill>
                  <a:srgbClr val="0070C0"/>
                </a:solidFill>
              </a:rPr>
              <a:t>la  </a:t>
            </a:r>
            <a:r>
              <a:rPr lang="fr-FR" sz="2000" b="1" u="sng" dirty="0">
                <a:solidFill>
                  <a:srgbClr val="0070C0"/>
                </a:solidFill>
              </a:rPr>
              <a:t>planification des </a:t>
            </a:r>
            <a:r>
              <a:rPr lang="fr-FR" sz="2000" b="1" u="sng" dirty="0" smtClean="0">
                <a:solidFill>
                  <a:srgbClr val="0070C0"/>
                </a:solidFill>
              </a:rPr>
              <a:t>activités</a:t>
            </a:r>
          </a:p>
          <a:p>
            <a:pPr marL="1009650" indent="-563563">
              <a:buFont typeface="+mj-lt"/>
              <a:buAutoNum type="arabicPeriod"/>
            </a:pPr>
            <a:r>
              <a:rPr lang="fr-FR" sz="2000" b="1" dirty="0" smtClean="0">
                <a:solidFill>
                  <a:schemeClr val="tx1"/>
                </a:solidFill>
              </a:rPr>
              <a:t>Définition de la </a:t>
            </a:r>
            <a:r>
              <a:rPr lang="fr-FR" sz="2000" b="1" dirty="0">
                <a:solidFill>
                  <a:schemeClr val="tx1"/>
                </a:solidFill>
              </a:rPr>
              <a:t>mission </a:t>
            </a:r>
            <a:r>
              <a:rPr lang="fr-FR" sz="2000" b="1" dirty="0" smtClean="0">
                <a:solidFill>
                  <a:schemeClr val="tx1"/>
                </a:solidFill>
              </a:rPr>
              <a:t>de l’entreprise</a:t>
            </a:r>
            <a:endParaRPr lang="fr-FR" sz="2000" b="1" dirty="0">
              <a:solidFill>
                <a:schemeClr val="tx1"/>
              </a:solidFill>
            </a:endParaRPr>
          </a:p>
          <a:p>
            <a:pPr marL="1009650" indent="-563563">
              <a:buFont typeface="+mj-lt"/>
              <a:buAutoNum type="arabicPeriod"/>
            </a:pPr>
            <a:r>
              <a:rPr lang="fr-FR" sz="2000" b="1" dirty="0" smtClean="0"/>
              <a:t>L’analyse externe </a:t>
            </a:r>
            <a:r>
              <a:rPr lang="fr-FR" sz="2000" b="1" dirty="0"/>
              <a:t>et l’analyse interne </a:t>
            </a:r>
            <a:r>
              <a:rPr lang="fr-FR" sz="2000" b="1" dirty="0" smtClean="0"/>
              <a:t> </a:t>
            </a:r>
          </a:p>
          <a:p>
            <a:pPr marL="1009650" indent="-563563">
              <a:buFont typeface="+mj-lt"/>
              <a:buAutoNum type="arabicPeriod"/>
            </a:pPr>
            <a:r>
              <a:rPr lang="fr-FR" sz="2000" b="1" dirty="0"/>
              <a:t>L</a:t>
            </a:r>
            <a:r>
              <a:rPr lang="fr-FR" sz="2000" b="1" dirty="0" smtClean="0"/>
              <a:t>e </a:t>
            </a:r>
            <a:r>
              <a:rPr lang="fr-FR" sz="2000" b="1" dirty="0" smtClean="0"/>
              <a:t>choix du portefeuille d’activité </a:t>
            </a:r>
            <a:r>
              <a:rPr lang="fr-FR" dirty="0" smtClean="0"/>
              <a:t>(des différents couples produits-marchés de l’entreprise ( Domaines </a:t>
            </a:r>
            <a:r>
              <a:rPr lang="fr-FR" dirty="0"/>
              <a:t>d</a:t>
            </a:r>
            <a:r>
              <a:rPr lang="fr-FR" dirty="0" smtClean="0"/>
              <a:t>’Activité Stratégiques :  DAS)</a:t>
            </a:r>
          </a:p>
          <a:p>
            <a:pPr marL="1009650" indent="-563563">
              <a:buFont typeface="+mj-lt"/>
              <a:buAutoNum type="arabicPeriod"/>
            </a:pPr>
            <a:r>
              <a:rPr lang="fr-FR" b="1" dirty="0" smtClean="0">
                <a:solidFill>
                  <a:prstClr val="black">
                    <a:lumMod val="75000"/>
                    <a:lumOff val="25000"/>
                  </a:prstClr>
                </a:solidFill>
              </a:rPr>
              <a:t>Analyse </a:t>
            </a:r>
            <a:r>
              <a:rPr lang="fr-FR" b="1" dirty="0" smtClean="0"/>
              <a:t>des différentes stratégies existantes  (</a:t>
            </a:r>
            <a:r>
              <a:rPr lang="fr-FR" dirty="0" smtClean="0">
                <a:solidFill>
                  <a:schemeClr val="tx1"/>
                </a:solidFill>
              </a:rPr>
              <a:t>Identification des </a:t>
            </a:r>
            <a:r>
              <a:rPr lang="fr-FR" dirty="0">
                <a:solidFill>
                  <a:schemeClr val="tx1"/>
                </a:solidFill>
              </a:rPr>
              <a:t>opportunités de </a:t>
            </a:r>
            <a:r>
              <a:rPr lang="fr-FR" dirty="0" smtClean="0">
                <a:solidFill>
                  <a:schemeClr val="tx1"/>
                </a:solidFill>
              </a:rPr>
              <a:t>développement)</a:t>
            </a:r>
            <a:endParaRPr lang="fr-FR" dirty="0">
              <a:solidFill>
                <a:schemeClr val="tx1"/>
              </a:solidFill>
            </a:endParaRPr>
          </a:p>
          <a:p>
            <a:pPr marL="1009650" indent="-563563">
              <a:buFont typeface="+mj-lt"/>
              <a:buAutoNum type="arabicPeriod"/>
            </a:pPr>
            <a:endParaRPr lang="fr-FR" b="1" dirty="0" smtClean="0"/>
          </a:p>
        </p:txBody>
      </p:sp>
    </p:spTree>
    <p:extLst>
      <p:ext uri="{BB962C8B-B14F-4D97-AF65-F5344CB8AC3E}">
        <p14:creationId xmlns:p14="http://schemas.microsoft.com/office/powerpoint/2010/main" val="1032547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accent1">
                    <a:lumMod val="60000"/>
                    <a:lumOff val="40000"/>
                  </a:schemeClr>
                </a:solidFill>
              </a:rPr>
              <a:t>Les optiques de l’entreprise dans ses relations avec le marché</a:t>
            </a: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2250831" y="2133600"/>
            <a:ext cx="9253781" cy="3777622"/>
          </a:xfrm>
        </p:spPr>
        <p:txBody>
          <a:bodyPr/>
          <a:lstStyle/>
          <a:p>
            <a:pPr marL="0" indent="0">
              <a:buNone/>
            </a:pPr>
            <a:r>
              <a:rPr lang="fr-FR" b="1" dirty="0" smtClean="0">
                <a:solidFill>
                  <a:schemeClr val="accent1">
                    <a:lumMod val="60000"/>
                    <a:lumOff val="40000"/>
                  </a:schemeClr>
                </a:solidFill>
              </a:rPr>
              <a:t>Les différentes optiques envisageables dans le pilotage d’une organisation :</a:t>
            </a:r>
          </a:p>
          <a:p>
            <a:pPr>
              <a:buFont typeface="+mj-lt"/>
              <a:buAutoNum type="arabicPeriod"/>
            </a:pPr>
            <a:r>
              <a:rPr lang="fr-FR" dirty="0" smtClean="0"/>
              <a:t> l’optique production</a:t>
            </a:r>
          </a:p>
          <a:p>
            <a:pPr>
              <a:buFont typeface="+mj-lt"/>
              <a:buAutoNum type="arabicPeriod"/>
            </a:pPr>
            <a:r>
              <a:rPr lang="fr-FR" dirty="0" smtClean="0"/>
              <a:t>L’optique vente</a:t>
            </a:r>
          </a:p>
          <a:p>
            <a:pPr>
              <a:buFont typeface="+mj-lt"/>
              <a:buAutoNum type="arabicPeriod"/>
            </a:pPr>
            <a:r>
              <a:rPr lang="fr-FR" dirty="0" smtClean="0"/>
              <a:t>L’optique marketing</a:t>
            </a:r>
          </a:p>
          <a:p>
            <a:pPr>
              <a:buFont typeface="+mj-lt"/>
              <a:buAutoNum type="arabicPeriod"/>
            </a:pPr>
            <a:r>
              <a:rPr lang="fr-FR" dirty="0" smtClean="0"/>
              <a:t>L’optique marketing sociétal/ holiste</a:t>
            </a:r>
            <a:endParaRPr lang="fr-FR" dirty="0"/>
          </a:p>
        </p:txBody>
      </p:sp>
    </p:spTree>
    <p:extLst>
      <p:ext uri="{BB962C8B-B14F-4D97-AF65-F5344CB8AC3E}">
        <p14:creationId xmlns:p14="http://schemas.microsoft.com/office/powerpoint/2010/main" val="59016251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1080" y="138918"/>
            <a:ext cx="8911687" cy="1280890"/>
          </a:xfrm>
        </p:spPr>
        <p:txBody>
          <a:bodyPr>
            <a:normAutofit/>
          </a:bodyPr>
          <a:lstStyle/>
          <a:p>
            <a:r>
              <a:rPr lang="fr-FR" sz="3200" b="1" dirty="0">
                <a:solidFill>
                  <a:srgbClr val="FF0000"/>
                </a:solidFill>
              </a:rPr>
              <a:t>Le plan stratégique </a:t>
            </a:r>
            <a:r>
              <a:rPr lang="fr-FR" sz="3200" b="1" dirty="0" smtClean="0">
                <a:solidFill>
                  <a:srgbClr val="FF0000"/>
                </a:solidFill>
              </a:rPr>
              <a:t>général</a:t>
            </a:r>
            <a:br>
              <a:rPr lang="fr-FR" sz="3200" b="1" dirty="0" smtClean="0">
                <a:solidFill>
                  <a:srgbClr val="FF0000"/>
                </a:solidFill>
              </a:rPr>
            </a:br>
            <a:r>
              <a:rPr lang="fr-FR" sz="3200" b="1" dirty="0" smtClean="0">
                <a:solidFill>
                  <a:schemeClr val="accent1">
                    <a:lumMod val="60000"/>
                    <a:lumOff val="40000"/>
                  </a:schemeClr>
                </a:solidFill>
              </a:rPr>
              <a:t>1. Définition de la mission de l’entreprise</a:t>
            </a: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1925515" y="1345223"/>
            <a:ext cx="9979270" cy="5336931"/>
          </a:xfrm>
        </p:spPr>
        <p:txBody>
          <a:bodyPr>
            <a:normAutofit/>
          </a:bodyPr>
          <a:lstStyle/>
          <a:p>
            <a:r>
              <a:rPr lang="fr-FR" sz="2400" b="1" dirty="0" smtClean="0"/>
              <a:t>Une organisation trouve sa mission dans l’accomplissement d’une tache spécifique au sein de son environnement. </a:t>
            </a:r>
            <a:r>
              <a:rPr lang="fr-FR" sz="2000" dirty="0" smtClean="0"/>
              <a:t>(</a:t>
            </a:r>
          </a:p>
          <a:p>
            <a:r>
              <a:rPr lang="fr-FR" sz="2000" b="1" dirty="0" smtClean="0"/>
              <a:t>Sa mission est  définie autour des questions quels </a:t>
            </a:r>
            <a:r>
              <a:rPr lang="fr-FR" sz="2000" dirty="0" smtClean="0"/>
              <a:t>(métier, clients, valeur à apporter, l’avenir). </a:t>
            </a:r>
            <a:r>
              <a:rPr lang="fr-FR" sz="2000" b="1" dirty="0" smtClean="0"/>
              <a:t>Elle reflète une vision de l’entreprise à long terme</a:t>
            </a:r>
            <a:r>
              <a:rPr lang="fr-FR" sz="2000" dirty="0" smtClean="0"/>
              <a:t> (5 à 10 ans)</a:t>
            </a:r>
          </a:p>
          <a:p>
            <a:r>
              <a:rPr lang="fr-FR" sz="2000" b="1" dirty="0" smtClean="0"/>
              <a:t>Exemples</a:t>
            </a:r>
            <a:r>
              <a:rPr lang="fr-FR" sz="2000" dirty="0" smtClean="0"/>
              <a:t> :</a:t>
            </a:r>
          </a:p>
          <a:p>
            <a:pPr marL="809625" indent="-273050">
              <a:spcBef>
                <a:spcPts val="0"/>
              </a:spcBef>
              <a:buFont typeface="Arial" panose="020B0604020202020204" pitchFamily="34" charset="0"/>
              <a:buChar char="•"/>
            </a:pPr>
            <a:r>
              <a:rPr lang="fr-FR" sz="2000" dirty="0" smtClean="0"/>
              <a:t> </a:t>
            </a:r>
            <a:r>
              <a:rPr lang="fr-FR" b="1" dirty="0" smtClean="0"/>
              <a:t>Danone </a:t>
            </a:r>
            <a:r>
              <a:rPr lang="fr-FR" dirty="0" smtClean="0"/>
              <a:t>: apporter la santé par l’alimentation au plus grand nombre.</a:t>
            </a:r>
          </a:p>
          <a:p>
            <a:pPr marL="809625" indent="-273050">
              <a:spcBef>
                <a:spcPts val="0"/>
              </a:spcBef>
              <a:buFont typeface="Arial" panose="020B0604020202020204" pitchFamily="34" charset="0"/>
              <a:buChar char="•"/>
            </a:pPr>
            <a:r>
              <a:rPr lang="fr-FR" dirty="0" smtClean="0"/>
              <a:t> </a:t>
            </a:r>
            <a:r>
              <a:rPr lang="fr-FR" b="1" dirty="0" smtClean="0"/>
              <a:t>eBay : </a:t>
            </a:r>
            <a:r>
              <a:rPr lang="fr-FR" dirty="0" smtClean="0"/>
              <a:t>fournir une plateforme internationale sur laquelle on peut quasi tout acheter.  </a:t>
            </a:r>
          </a:p>
          <a:p>
            <a:pPr marL="809625" indent="-273050">
              <a:spcBef>
                <a:spcPts val="0"/>
              </a:spcBef>
              <a:buFont typeface="Arial" panose="020B0604020202020204" pitchFamily="34" charset="0"/>
              <a:buChar char="•"/>
            </a:pPr>
            <a:r>
              <a:rPr lang="fr-FR" b="1" dirty="0" smtClean="0"/>
              <a:t>Google</a:t>
            </a:r>
            <a:r>
              <a:rPr lang="fr-FR" dirty="0" smtClean="0"/>
              <a:t> : organiser l’information disponible  et la rendre universellement accessible et utilisable. </a:t>
            </a:r>
          </a:p>
          <a:p>
            <a:r>
              <a:rPr lang="fr-FR" sz="2000" b="1" dirty="0" smtClean="0"/>
              <a:t>La mission de l’entreprise peut évoluer et être redéfinie  </a:t>
            </a:r>
            <a:endParaRPr lang="fr-FR" sz="2000" b="1" dirty="0" smtClean="0"/>
          </a:p>
          <a:p>
            <a:r>
              <a:rPr lang="fr-FR" sz="2000" b="1" dirty="0" smtClean="0"/>
              <a:t>La </a:t>
            </a:r>
            <a:r>
              <a:rPr lang="fr-FR" sz="2000" b="1" dirty="0" smtClean="0"/>
              <a:t>mission de l’entreprise est convertie en </a:t>
            </a:r>
            <a:r>
              <a:rPr lang="fr-FR" sz="2000" b="1" dirty="0" smtClean="0"/>
              <a:t>objectifs</a:t>
            </a:r>
            <a:endParaRPr lang="fr-FR" sz="2000" dirty="0"/>
          </a:p>
        </p:txBody>
      </p:sp>
    </p:spTree>
    <p:extLst>
      <p:ext uri="{BB962C8B-B14F-4D97-AF65-F5344CB8AC3E}">
        <p14:creationId xmlns:p14="http://schemas.microsoft.com/office/powerpoint/2010/main" val="37393668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8908" y="286653"/>
            <a:ext cx="8911687" cy="872996"/>
          </a:xfrm>
        </p:spPr>
        <p:txBody>
          <a:bodyPr>
            <a:normAutofit fontScale="90000"/>
          </a:bodyPr>
          <a:lstStyle/>
          <a:p>
            <a:r>
              <a:rPr lang="fr-FR" sz="3200" b="1" dirty="0">
                <a:solidFill>
                  <a:srgbClr val="FF0000"/>
                </a:solidFill>
              </a:rPr>
              <a:t>Le plan stratégique général</a:t>
            </a:r>
            <a:br>
              <a:rPr lang="fr-FR" sz="3200" b="1" dirty="0">
                <a:solidFill>
                  <a:srgbClr val="FF0000"/>
                </a:solidFill>
              </a:rPr>
            </a:br>
            <a:r>
              <a:rPr lang="fr-FR" sz="3200" b="1" dirty="0" smtClean="0">
                <a:solidFill>
                  <a:srgbClr val="FF0000"/>
                </a:solidFill>
              </a:rPr>
              <a:t>2. </a:t>
            </a:r>
            <a:r>
              <a:rPr lang="fr-FR" sz="3200" b="1" dirty="0" smtClean="0">
                <a:solidFill>
                  <a:schemeClr val="accent1">
                    <a:lumMod val="60000"/>
                    <a:lumOff val="40000"/>
                  </a:schemeClr>
                </a:solidFill>
              </a:rPr>
              <a:t>l’analyse SWOT et le diagnostic </a:t>
            </a: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1434353" y="1651335"/>
            <a:ext cx="10620798" cy="5206665"/>
          </a:xfrm>
        </p:spPr>
        <p:txBody>
          <a:bodyPr>
            <a:normAutofit fontScale="92500" lnSpcReduction="10000"/>
          </a:bodyPr>
          <a:lstStyle/>
          <a:p>
            <a:r>
              <a:rPr lang="fr-FR" sz="2000" b="1" dirty="0" smtClean="0"/>
              <a:t>SWOT </a:t>
            </a:r>
            <a:r>
              <a:rPr lang="fr-FR" sz="2000" dirty="0" smtClean="0"/>
              <a:t>( Forces, Faiblesses, Opportunités et Menaces). La matrice </a:t>
            </a:r>
            <a:r>
              <a:rPr lang="fr-FR" sz="2000" b="1" dirty="0" smtClean="0"/>
              <a:t>SWOT permet d’analyser les </a:t>
            </a:r>
            <a:r>
              <a:rPr lang="fr-FR" sz="2000" dirty="0" smtClean="0"/>
              <a:t>forces et les faiblesses, compte tenu des opportunités et des menaces sur son marché et son environnement général.</a:t>
            </a:r>
          </a:p>
          <a:p>
            <a:pPr marL="457200" indent="-457200">
              <a:buAutoNum type="alphaLcParenR"/>
            </a:pPr>
            <a:r>
              <a:rPr lang="fr-FR" sz="2000" b="1" dirty="0" smtClean="0">
                <a:solidFill>
                  <a:srgbClr val="0070C0"/>
                </a:solidFill>
              </a:rPr>
              <a:t>L’analyse externe (opportunités et menaces)</a:t>
            </a:r>
          </a:p>
          <a:p>
            <a:pPr marL="0" indent="0">
              <a:buNone/>
            </a:pPr>
            <a:r>
              <a:rPr lang="fr-FR" sz="2000" dirty="0" smtClean="0"/>
              <a:t> </a:t>
            </a:r>
            <a:r>
              <a:rPr lang="fr-FR" dirty="0"/>
              <a:t>I</a:t>
            </a:r>
            <a:r>
              <a:rPr lang="fr-FR" dirty="0" smtClean="0"/>
              <a:t>dentifier </a:t>
            </a:r>
            <a:r>
              <a:rPr lang="fr-FR" dirty="0"/>
              <a:t>pour chaque élément de l’environnement les tendances et les opportunités et les menaces qu’elles impliquent pour l’entreprise</a:t>
            </a:r>
            <a:r>
              <a:rPr lang="fr-FR" dirty="0" smtClean="0"/>
              <a:t>. L’entreprise </a:t>
            </a:r>
            <a:r>
              <a:rPr lang="fr-FR" dirty="0"/>
              <a:t>doit analyser à la fois </a:t>
            </a:r>
            <a:r>
              <a:rPr lang="fr-FR" dirty="0" smtClean="0"/>
              <a:t>:</a:t>
            </a:r>
            <a:endParaRPr lang="fr-FR" sz="2000" b="1" dirty="0" smtClean="0">
              <a:solidFill>
                <a:srgbClr val="0070C0"/>
              </a:solidFill>
            </a:endParaRPr>
          </a:p>
          <a:p>
            <a:pPr marL="538163">
              <a:buFont typeface="Arial" panose="020B0604020202020204" pitchFamily="34" charset="0"/>
              <a:buChar char="•"/>
            </a:pPr>
            <a:r>
              <a:rPr lang="fr-FR" sz="2000" b="1" dirty="0" smtClean="0"/>
              <a:t>le macro-environnement  : </a:t>
            </a:r>
            <a:r>
              <a:rPr lang="fr-FR" sz="2000" dirty="0" smtClean="0"/>
              <a:t>outils d’analyse : tel que le modèle PESTEL</a:t>
            </a:r>
          </a:p>
          <a:p>
            <a:pPr marL="538163">
              <a:buFont typeface="Arial" panose="020B0604020202020204" pitchFamily="34" charset="0"/>
              <a:buChar char="•"/>
            </a:pPr>
            <a:r>
              <a:rPr lang="fr-FR" sz="2000" b="1" dirty="0" smtClean="0"/>
              <a:t>le microenvironnement : </a:t>
            </a:r>
            <a:r>
              <a:rPr lang="fr-FR" sz="2000" dirty="0" smtClean="0"/>
              <a:t>en identifiant tous les phénomènes susceptibles  d’affecter son activité. Exemples d’outils le modèle des 5 forces de Porter d’analyse de l concurrence, …</a:t>
            </a:r>
          </a:p>
          <a:p>
            <a:pPr marL="0" lvl="0" indent="0">
              <a:buClr>
                <a:srgbClr val="A53010"/>
              </a:buClr>
              <a:buNone/>
            </a:pPr>
            <a:r>
              <a:rPr lang="fr-FR" b="1" dirty="0">
                <a:solidFill>
                  <a:srgbClr val="0070C0"/>
                </a:solidFill>
              </a:rPr>
              <a:t>b) L’analyse interne (forces et faiblesses)</a:t>
            </a:r>
          </a:p>
          <a:p>
            <a:pPr marL="0" lvl="0" indent="0">
              <a:buClr>
                <a:srgbClr val="A53010"/>
              </a:buClr>
              <a:buNone/>
            </a:pPr>
            <a:r>
              <a:rPr lang="fr-FR" dirty="0">
                <a:solidFill>
                  <a:prstClr val="black">
                    <a:lumMod val="95000"/>
                    <a:lumOff val="5000"/>
                  </a:prstClr>
                </a:solidFill>
              </a:rPr>
              <a:t>Examiner les compétences dans les différents domaines </a:t>
            </a:r>
            <a:r>
              <a:rPr lang="fr-FR" dirty="0" smtClean="0">
                <a:solidFill>
                  <a:prstClr val="black">
                    <a:lumMod val="95000"/>
                    <a:lumOff val="5000"/>
                  </a:prstClr>
                </a:solidFill>
              </a:rPr>
              <a:t>d’activité (marketing</a:t>
            </a:r>
            <a:r>
              <a:rPr lang="fr-FR" dirty="0">
                <a:solidFill>
                  <a:prstClr val="black">
                    <a:lumMod val="95000"/>
                    <a:lumOff val="5000"/>
                  </a:prstClr>
                </a:solidFill>
              </a:rPr>
              <a:t>, finance, production, ressources humaines), en notant chaque facteur (performance) sur une échelle et le pondérant selon son degrés d’importance.</a:t>
            </a:r>
          </a:p>
          <a:p>
            <a:pPr lvl="0">
              <a:buClr>
                <a:srgbClr val="A53010"/>
              </a:buClr>
            </a:pPr>
            <a:r>
              <a:rPr lang="fr-FR" sz="2000" b="1" dirty="0">
                <a:solidFill>
                  <a:srgbClr val="A53010">
                    <a:lumMod val="60000"/>
                    <a:lumOff val="40000"/>
                  </a:srgbClr>
                </a:solidFill>
              </a:rPr>
              <a:t>Le diagnostic </a:t>
            </a:r>
            <a:r>
              <a:rPr lang="fr-FR" sz="2000" b="1" dirty="0" smtClean="0">
                <a:solidFill>
                  <a:srgbClr val="A53010">
                    <a:lumMod val="60000"/>
                    <a:lumOff val="40000"/>
                  </a:srgbClr>
                </a:solidFill>
              </a:rPr>
              <a:t> : </a:t>
            </a:r>
            <a:r>
              <a:rPr lang="fr-FR" sz="2000" dirty="0" smtClean="0">
                <a:solidFill>
                  <a:prstClr val="black"/>
                </a:solidFill>
              </a:rPr>
              <a:t>dégager </a:t>
            </a:r>
            <a:r>
              <a:rPr lang="fr-FR" sz="2000" dirty="0">
                <a:solidFill>
                  <a:prstClr val="black"/>
                </a:solidFill>
              </a:rPr>
              <a:t>dans un diagnostic les points essentiels de </a:t>
            </a:r>
            <a:r>
              <a:rPr lang="fr-FR" sz="2000" dirty="0" smtClean="0">
                <a:solidFill>
                  <a:prstClr val="black"/>
                </a:solidFill>
              </a:rPr>
              <a:t>l’analyse, </a:t>
            </a:r>
            <a:r>
              <a:rPr lang="fr-FR" sz="2000" dirty="0">
                <a:solidFill>
                  <a:prstClr val="black"/>
                </a:solidFill>
              </a:rPr>
              <a:t>puis les confronter pour identifier les enjeux majeurs qui se posent.</a:t>
            </a:r>
          </a:p>
          <a:p>
            <a:pPr marL="195263" indent="0">
              <a:buNone/>
            </a:pPr>
            <a:endParaRPr lang="fr-FR" sz="2000" dirty="0" smtClean="0"/>
          </a:p>
        </p:txBody>
      </p:sp>
    </p:spTree>
    <p:extLst>
      <p:ext uri="{BB962C8B-B14F-4D97-AF65-F5344CB8AC3E}">
        <p14:creationId xmlns:p14="http://schemas.microsoft.com/office/powerpoint/2010/main" val="23652096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53074" y="199567"/>
            <a:ext cx="9862424" cy="1280890"/>
          </a:xfrm>
        </p:spPr>
        <p:txBody>
          <a:bodyPr>
            <a:normAutofit fontScale="90000"/>
          </a:bodyPr>
          <a:lstStyle/>
          <a:p>
            <a:r>
              <a:rPr lang="fr-FR" sz="3200" b="1" dirty="0">
                <a:solidFill>
                  <a:srgbClr val="FF0000"/>
                </a:solidFill>
              </a:rPr>
              <a:t>Le plan stratégique </a:t>
            </a:r>
            <a:r>
              <a:rPr lang="fr-FR" sz="3200" b="1" dirty="0" smtClean="0">
                <a:solidFill>
                  <a:srgbClr val="FF0000"/>
                </a:solidFill>
              </a:rPr>
              <a:t>général</a:t>
            </a:r>
            <a:br>
              <a:rPr lang="fr-FR" sz="3200" b="1" dirty="0" smtClean="0">
                <a:solidFill>
                  <a:srgbClr val="FF0000"/>
                </a:solidFill>
              </a:rPr>
            </a:br>
            <a:r>
              <a:rPr lang="fr-FR" sz="3200" b="1" dirty="0" smtClean="0">
                <a:solidFill>
                  <a:srgbClr val="FF0000"/>
                </a:solidFill>
              </a:rPr>
              <a:t>3</a:t>
            </a:r>
            <a:r>
              <a:rPr lang="fr-FR" sz="3200" b="1" dirty="0" smtClean="0">
                <a:solidFill>
                  <a:schemeClr val="accent1">
                    <a:lumMod val="60000"/>
                    <a:lumOff val="40000"/>
                  </a:schemeClr>
                </a:solidFill>
              </a:rPr>
              <a:t>. </a:t>
            </a:r>
            <a:r>
              <a:rPr lang="fr-FR" sz="2200" b="1" dirty="0" smtClean="0">
                <a:solidFill>
                  <a:schemeClr val="accent1">
                    <a:lumMod val="60000"/>
                    <a:lumOff val="40000"/>
                  </a:schemeClr>
                </a:solidFill>
              </a:rPr>
              <a:t>Définition de ses domaines d’activités stratégiques (son portefeuille d’activités)</a:t>
            </a:r>
            <a:endParaRPr lang="fr-FR" sz="2200" b="1" dirty="0">
              <a:solidFill>
                <a:schemeClr val="accent1">
                  <a:lumMod val="60000"/>
                  <a:lumOff val="40000"/>
                </a:schemeClr>
              </a:solidFill>
            </a:endParaRPr>
          </a:p>
        </p:txBody>
      </p:sp>
      <p:sp>
        <p:nvSpPr>
          <p:cNvPr id="3" name="Espace réservé du contenu 2"/>
          <p:cNvSpPr>
            <a:spLocks noGrp="1"/>
          </p:cNvSpPr>
          <p:nvPr>
            <p:ph idx="1"/>
          </p:nvPr>
        </p:nvSpPr>
        <p:spPr>
          <a:xfrm>
            <a:off x="1363361" y="1589315"/>
            <a:ext cx="10752439" cy="4866502"/>
          </a:xfrm>
        </p:spPr>
        <p:txBody>
          <a:bodyPr>
            <a:noAutofit/>
          </a:bodyPr>
          <a:lstStyle/>
          <a:p>
            <a:pPr algn="just"/>
            <a:r>
              <a:rPr lang="fr-FR" sz="2000" dirty="0"/>
              <a:t>L’entreprise peut avoir plusieurs métiers lorsque ses compétences portent sur plusieurs activités; Elle doit alors se structurer en DAS </a:t>
            </a:r>
            <a:r>
              <a:rPr lang="fr-FR" sz="2000" dirty="0">
                <a:solidFill>
                  <a:srgbClr val="00B050"/>
                </a:solidFill>
              </a:rPr>
              <a:t>(</a:t>
            </a:r>
            <a:r>
              <a:rPr lang="fr-FR" sz="2000" b="1" dirty="0">
                <a:solidFill>
                  <a:srgbClr val="00B050"/>
                </a:solidFill>
              </a:rPr>
              <a:t>segmentions stratégique</a:t>
            </a:r>
            <a:r>
              <a:rPr lang="fr-FR" sz="2000" b="1" dirty="0"/>
              <a:t>). </a:t>
            </a:r>
          </a:p>
          <a:p>
            <a:pPr algn="just"/>
            <a:r>
              <a:rPr lang="fr-FR" sz="2000" b="1" dirty="0" smtClean="0"/>
              <a:t>on peut définir un</a:t>
            </a:r>
            <a:r>
              <a:rPr lang="fr-FR" sz="2000" b="1" dirty="0" smtClean="0">
                <a:solidFill>
                  <a:schemeClr val="accent1">
                    <a:lumMod val="60000"/>
                    <a:lumOff val="40000"/>
                  </a:schemeClr>
                </a:solidFill>
              </a:rPr>
              <a:t> domaine d’activité stratégique/DAS (Strategic Business Unit/SBU) </a:t>
            </a:r>
            <a:r>
              <a:rPr lang="fr-FR" sz="2000" dirty="0" smtClean="0"/>
              <a:t>à partir </a:t>
            </a:r>
            <a:r>
              <a:rPr lang="fr-FR" sz="2000" b="1" dirty="0" smtClean="0"/>
              <a:t>de 3 dimensions </a:t>
            </a:r>
            <a:r>
              <a:rPr lang="fr-FR" sz="2000" dirty="0" smtClean="0"/>
              <a:t>: la clientèle à laquelle on s’dresse, les besoins que l’on cherche à satisfaire et la technologie privilégiée. </a:t>
            </a:r>
            <a:endParaRPr lang="fr-FR" sz="2000" dirty="0" smtClean="0"/>
          </a:p>
          <a:p>
            <a:pPr algn="just"/>
            <a:r>
              <a:rPr lang="fr-FR" sz="2000" dirty="0" smtClean="0"/>
              <a:t>À </a:t>
            </a:r>
            <a:r>
              <a:rPr lang="fr-FR" sz="2000" dirty="0" smtClean="0"/>
              <a:t>partir de la définition de la mission de l’entreprise et des objectifs, les mangers </a:t>
            </a:r>
            <a:r>
              <a:rPr lang="fr-FR" sz="2000" b="1" dirty="0" smtClean="0"/>
              <a:t>planifient l’ensemble des marchés sur lesquels l’entreprise va opérer</a:t>
            </a:r>
            <a:r>
              <a:rPr lang="fr-FR" sz="2000" dirty="0" smtClean="0"/>
              <a:t>. (ils établissent leur portefeuille d’activités), L’entreprise doit d’bord </a:t>
            </a:r>
            <a:r>
              <a:rPr lang="fr-FR" sz="2000" b="1" dirty="0" smtClean="0"/>
              <a:t>analyser son portefeuille d’activités actuel</a:t>
            </a:r>
            <a:r>
              <a:rPr lang="fr-FR" sz="2000" dirty="0" smtClean="0"/>
              <a:t>, </a:t>
            </a:r>
            <a:r>
              <a:rPr lang="fr-FR" sz="2000" dirty="0" smtClean="0">
                <a:solidFill>
                  <a:srgbClr val="00B050"/>
                </a:solidFill>
              </a:rPr>
              <a:t>puis </a:t>
            </a:r>
            <a:r>
              <a:rPr lang="fr-FR" sz="2000" b="1" dirty="0" smtClean="0">
                <a:solidFill>
                  <a:srgbClr val="00B050"/>
                </a:solidFill>
              </a:rPr>
              <a:t>concevoir son futur portefeuille  </a:t>
            </a:r>
            <a:r>
              <a:rPr lang="fr-FR" sz="2000" dirty="0" smtClean="0">
                <a:solidFill>
                  <a:srgbClr val="00B050"/>
                </a:solidFill>
              </a:rPr>
              <a:t>en développant </a:t>
            </a:r>
            <a:r>
              <a:rPr lang="fr-FR" sz="2000" b="1" dirty="0" smtClean="0">
                <a:solidFill>
                  <a:srgbClr val="00B050"/>
                </a:solidFill>
              </a:rPr>
              <a:t>des stratégies de croissance</a:t>
            </a:r>
            <a:r>
              <a:rPr lang="fr-FR" sz="2000" dirty="0" smtClean="0">
                <a:solidFill>
                  <a:srgbClr val="00B050"/>
                </a:solidFill>
              </a:rPr>
              <a:t>  sur certains marchés ou </a:t>
            </a:r>
            <a:r>
              <a:rPr lang="fr-FR" sz="2000" b="1" dirty="0" smtClean="0">
                <a:solidFill>
                  <a:srgbClr val="00B050"/>
                </a:solidFill>
              </a:rPr>
              <a:t>d’abandon </a:t>
            </a:r>
            <a:r>
              <a:rPr lang="fr-FR" sz="2000" b="1" dirty="0" smtClean="0">
                <a:solidFill>
                  <a:srgbClr val="00B050"/>
                </a:solidFill>
              </a:rPr>
              <a:t>de certaines activités (décider </a:t>
            </a:r>
            <a:r>
              <a:rPr lang="fr-FR" sz="2000" b="1" dirty="0">
                <a:solidFill>
                  <a:srgbClr val="00B050"/>
                </a:solidFill>
              </a:rPr>
              <a:t>de l’allocation des </a:t>
            </a:r>
            <a:r>
              <a:rPr lang="fr-FR" sz="2000" b="1" dirty="0" smtClean="0">
                <a:solidFill>
                  <a:srgbClr val="00B050"/>
                </a:solidFill>
              </a:rPr>
              <a:t>ressources).</a:t>
            </a:r>
            <a:endParaRPr lang="fr-FR" sz="2000" b="1" dirty="0">
              <a:solidFill>
                <a:srgbClr val="00B050"/>
              </a:solidFill>
            </a:endParaRPr>
          </a:p>
          <a:p>
            <a:pPr marL="0" indent="0">
              <a:buNone/>
            </a:pPr>
            <a:endParaRPr lang="fr-FR" sz="2000" dirty="0" smtClean="0"/>
          </a:p>
          <a:p>
            <a:endParaRPr lang="fr-FR" sz="2000" dirty="0" smtClean="0"/>
          </a:p>
          <a:p>
            <a:endParaRPr lang="fr-FR" sz="2000" dirty="0" smtClean="0"/>
          </a:p>
          <a:p>
            <a:endParaRPr lang="fr-FR" sz="2000" dirty="0"/>
          </a:p>
        </p:txBody>
      </p:sp>
    </p:spTree>
    <p:extLst>
      <p:ext uri="{BB962C8B-B14F-4D97-AF65-F5344CB8AC3E}">
        <p14:creationId xmlns:p14="http://schemas.microsoft.com/office/powerpoint/2010/main" val="4461166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0894" y="228600"/>
            <a:ext cx="9903875" cy="1280890"/>
          </a:xfrm>
        </p:spPr>
        <p:txBody>
          <a:bodyPr>
            <a:normAutofit fontScale="90000"/>
          </a:bodyPr>
          <a:lstStyle/>
          <a:p>
            <a:r>
              <a:rPr lang="fr-FR" sz="3200" b="1" dirty="0">
                <a:solidFill>
                  <a:srgbClr val="FF0000"/>
                </a:solidFill>
              </a:rPr>
              <a:t>Le plan stratégique général </a:t>
            </a:r>
            <a:r>
              <a:rPr lang="fr-FR" sz="3200" b="1" dirty="0" smtClean="0">
                <a:solidFill>
                  <a:srgbClr val="FF0000"/>
                </a:solidFill>
              </a:rPr>
              <a:t/>
            </a:r>
            <a:br>
              <a:rPr lang="fr-FR" sz="3200" b="1" dirty="0" smtClean="0">
                <a:solidFill>
                  <a:srgbClr val="FF0000"/>
                </a:solidFill>
              </a:rPr>
            </a:br>
            <a:r>
              <a:rPr lang="fr-FR" sz="3200" b="1" dirty="0" smtClean="0">
                <a:solidFill>
                  <a:schemeClr val="accent1">
                    <a:lumMod val="60000"/>
                    <a:lumOff val="40000"/>
                  </a:schemeClr>
                </a:solidFill>
              </a:rPr>
              <a:t>3. </a:t>
            </a:r>
            <a:r>
              <a:rPr lang="fr-FR" sz="3200" b="1" dirty="0">
                <a:solidFill>
                  <a:schemeClr val="accent1">
                    <a:lumMod val="60000"/>
                    <a:lumOff val="40000"/>
                  </a:schemeClr>
                </a:solidFill>
              </a:rPr>
              <a:t>Définition de ses domaines d’activités stratégiques (son portefeuille d’activités)</a:t>
            </a:r>
          </a:p>
        </p:txBody>
      </p:sp>
      <p:sp>
        <p:nvSpPr>
          <p:cNvPr id="3" name="Espace réservé du contenu 2"/>
          <p:cNvSpPr>
            <a:spLocks noGrp="1"/>
          </p:cNvSpPr>
          <p:nvPr>
            <p:ph idx="1"/>
          </p:nvPr>
        </p:nvSpPr>
        <p:spPr>
          <a:xfrm>
            <a:off x="1404256" y="1676401"/>
            <a:ext cx="10787743" cy="4988010"/>
          </a:xfrm>
        </p:spPr>
        <p:txBody>
          <a:bodyPr>
            <a:normAutofit/>
          </a:bodyPr>
          <a:lstStyle/>
          <a:p>
            <a:pPr marL="0" indent="0">
              <a:buNone/>
            </a:pPr>
            <a:r>
              <a:rPr lang="fr-FR" sz="2000" b="1" dirty="0" smtClean="0">
                <a:solidFill>
                  <a:srgbClr val="0070C0"/>
                </a:solidFill>
              </a:rPr>
              <a:t>1; L’analyse </a:t>
            </a:r>
            <a:r>
              <a:rPr lang="fr-FR" sz="2000" b="1" dirty="0">
                <a:solidFill>
                  <a:srgbClr val="0070C0"/>
                </a:solidFill>
              </a:rPr>
              <a:t>du portefeuille d’activité existant </a:t>
            </a:r>
            <a:r>
              <a:rPr lang="fr-FR" sz="2000" b="1" dirty="0" smtClean="0">
                <a:solidFill>
                  <a:srgbClr val="0070C0"/>
                </a:solidFill>
              </a:rPr>
              <a:t> : </a:t>
            </a:r>
          </a:p>
          <a:p>
            <a:pPr marL="0" indent="0">
              <a:buNone/>
            </a:pPr>
            <a:r>
              <a:rPr lang="fr-FR" sz="2000" b="1" dirty="0" smtClean="0">
                <a:solidFill>
                  <a:schemeClr val="tx1"/>
                </a:solidFill>
              </a:rPr>
              <a:t>Evaluer </a:t>
            </a:r>
            <a:r>
              <a:rPr lang="fr-FR" sz="2000" b="1" dirty="0">
                <a:solidFill>
                  <a:schemeClr val="tx1"/>
                </a:solidFill>
              </a:rPr>
              <a:t>les produits et les </a:t>
            </a:r>
            <a:r>
              <a:rPr lang="fr-FR" sz="2000" b="1" dirty="0" smtClean="0">
                <a:solidFill>
                  <a:schemeClr val="tx1"/>
                </a:solidFill>
              </a:rPr>
              <a:t>domaines </a:t>
            </a:r>
            <a:r>
              <a:rPr lang="fr-FR" sz="2000" b="1" dirty="0">
                <a:solidFill>
                  <a:schemeClr val="tx1"/>
                </a:solidFill>
              </a:rPr>
              <a:t>d’activités  de l’entreprise (diagnostic),</a:t>
            </a:r>
            <a:r>
              <a:rPr lang="fr-FR" sz="2000" dirty="0">
                <a:solidFill>
                  <a:schemeClr val="tx1"/>
                </a:solidFill>
              </a:rPr>
              <a:t> pour augmenter ses investissements dans les plus rentables et au détriment des moins rentables. </a:t>
            </a:r>
          </a:p>
          <a:p>
            <a:pPr marL="0" indent="0">
              <a:buNone/>
            </a:pPr>
            <a:r>
              <a:rPr lang="fr-FR" sz="2000" b="1" dirty="0">
                <a:solidFill>
                  <a:schemeClr val="tx1"/>
                </a:solidFill>
              </a:rPr>
              <a:t>Identifier les domaines d’activités  clés de l’entreprise (DAS</a:t>
            </a:r>
            <a:r>
              <a:rPr lang="fr-FR" sz="2000" b="1" dirty="0" smtClean="0">
                <a:solidFill>
                  <a:schemeClr val="tx1"/>
                </a:solidFill>
              </a:rPr>
              <a:t>)</a:t>
            </a:r>
          </a:p>
          <a:p>
            <a:pPr marL="0" indent="0">
              <a:buNone/>
            </a:pPr>
            <a:r>
              <a:rPr lang="fr-FR" sz="2000" b="1" dirty="0" smtClean="0">
                <a:solidFill>
                  <a:srgbClr val="0070C0"/>
                </a:solidFill>
              </a:rPr>
              <a:t>2. Attribution </a:t>
            </a:r>
            <a:r>
              <a:rPr lang="fr-FR" sz="2000" b="1" dirty="0">
                <a:solidFill>
                  <a:srgbClr val="0070C0"/>
                </a:solidFill>
              </a:rPr>
              <a:t>des ressources à chaque domaine d’activité </a:t>
            </a:r>
            <a:r>
              <a:rPr lang="fr-FR" sz="2000" b="1" dirty="0" smtClean="0">
                <a:solidFill>
                  <a:srgbClr val="0070C0"/>
                </a:solidFill>
              </a:rPr>
              <a:t>stratégique :</a:t>
            </a:r>
          </a:p>
          <a:p>
            <a:pPr marL="0" indent="0">
              <a:buNone/>
            </a:pPr>
            <a:r>
              <a:rPr lang="fr-FR" sz="2000" b="1" dirty="0" smtClean="0">
                <a:solidFill>
                  <a:schemeClr val="accent1">
                    <a:lumMod val="60000"/>
                    <a:lumOff val="40000"/>
                  </a:schemeClr>
                </a:solidFill>
              </a:rPr>
              <a:t> </a:t>
            </a:r>
            <a:r>
              <a:rPr lang="fr-FR" sz="2000" b="1" dirty="0" smtClean="0">
                <a:solidFill>
                  <a:schemeClr val="tx1"/>
                </a:solidFill>
              </a:rPr>
              <a:t>Définir </a:t>
            </a:r>
            <a:r>
              <a:rPr lang="fr-FR" sz="2000" b="1" dirty="0">
                <a:solidFill>
                  <a:schemeClr val="tx1"/>
                </a:solidFill>
              </a:rPr>
              <a:t>l’attractivité des différents DAS  </a:t>
            </a:r>
            <a:r>
              <a:rPr lang="fr-FR" sz="2000" dirty="0">
                <a:solidFill>
                  <a:schemeClr val="tx1"/>
                </a:solidFill>
              </a:rPr>
              <a:t>et décider de l’importance à accorder à chacun d’eux; </a:t>
            </a:r>
            <a:endParaRPr lang="fr-FR" sz="2000" dirty="0" smtClean="0">
              <a:solidFill>
                <a:schemeClr val="tx1"/>
              </a:solidFill>
            </a:endParaRPr>
          </a:p>
          <a:p>
            <a:r>
              <a:rPr lang="fr-FR" sz="2000" dirty="0" smtClean="0">
                <a:solidFill>
                  <a:schemeClr val="tx1"/>
                </a:solidFill>
              </a:rPr>
              <a:t>La </a:t>
            </a:r>
            <a:r>
              <a:rPr lang="fr-FR" sz="2000" dirty="0">
                <a:solidFill>
                  <a:schemeClr val="tx1"/>
                </a:solidFill>
              </a:rPr>
              <a:t>plupart des méthodes d’analyse évaluent les DAS </a:t>
            </a:r>
            <a:r>
              <a:rPr lang="fr-FR" sz="2000" b="1" dirty="0">
                <a:solidFill>
                  <a:schemeClr val="tx1"/>
                </a:solidFill>
              </a:rPr>
              <a:t>selon 2 dimensions: </a:t>
            </a:r>
            <a:r>
              <a:rPr lang="fr-FR" sz="2000" dirty="0">
                <a:solidFill>
                  <a:schemeClr val="tx1"/>
                </a:solidFill>
              </a:rPr>
              <a:t>La croissance du marché ou du secteur industriel concerné et la part de marché dans ce marché ou secteur.</a:t>
            </a:r>
          </a:p>
          <a:p>
            <a:r>
              <a:rPr lang="fr-FR" sz="2000" b="1" dirty="0" smtClean="0">
                <a:solidFill>
                  <a:srgbClr val="00B050"/>
                </a:solidFill>
              </a:rPr>
              <a:t>outils </a:t>
            </a:r>
            <a:r>
              <a:rPr lang="fr-FR" sz="2000" b="1" dirty="0">
                <a:solidFill>
                  <a:srgbClr val="00B050"/>
                </a:solidFill>
              </a:rPr>
              <a:t>stratégiques d’analyse  du portefeuille </a:t>
            </a:r>
            <a:r>
              <a:rPr lang="fr-FR" sz="2000" b="1" dirty="0" smtClean="0">
                <a:solidFill>
                  <a:schemeClr val="tx1"/>
                </a:solidFill>
              </a:rPr>
              <a:t> </a:t>
            </a:r>
            <a:r>
              <a:rPr lang="fr-FR" sz="2000" dirty="0">
                <a:solidFill>
                  <a:schemeClr val="tx1"/>
                </a:solidFill>
              </a:rPr>
              <a:t>: les matrices BCG, Mc </a:t>
            </a:r>
            <a:r>
              <a:rPr lang="fr-FR" sz="2000" dirty="0" err="1">
                <a:solidFill>
                  <a:schemeClr val="tx1"/>
                </a:solidFill>
              </a:rPr>
              <a:t>Kinsey,Arthur</a:t>
            </a:r>
            <a:r>
              <a:rPr lang="fr-FR" sz="2000" dirty="0">
                <a:solidFill>
                  <a:schemeClr val="tx1"/>
                </a:solidFill>
              </a:rPr>
              <a:t> </a:t>
            </a:r>
            <a:r>
              <a:rPr lang="fr-FR" sz="2000" dirty="0" err="1" smtClean="0">
                <a:solidFill>
                  <a:schemeClr val="tx1"/>
                </a:solidFill>
              </a:rPr>
              <a:t>Doo</a:t>
            </a:r>
            <a:r>
              <a:rPr lang="fr-FR" sz="2000" dirty="0" smtClean="0">
                <a:solidFill>
                  <a:schemeClr val="tx1"/>
                </a:solidFill>
              </a:rPr>
              <a:t> </a:t>
            </a:r>
            <a:r>
              <a:rPr lang="fr-FR" sz="2000" dirty="0" err="1">
                <a:solidFill>
                  <a:schemeClr val="tx1"/>
                </a:solidFill>
              </a:rPr>
              <a:t>Little</a:t>
            </a:r>
            <a:r>
              <a:rPr lang="fr-FR" sz="2000" dirty="0">
                <a:solidFill>
                  <a:schemeClr val="tx1"/>
                </a:solidFill>
              </a:rPr>
              <a:t>, </a:t>
            </a:r>
            <a:r>
              <a:rPr lang="fr-FR" sz="2000" dirty="0" smtClean="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11115937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03474"/>
          </a:xfrm>
        </p:spPr>
        <p:txBody>
          <a:bodyPr>
            <a:normAutofit fontScale="90000"/>
          </a:bodyPr>
          <a:lstStyle/>
          <a:p>
            <a:r>
              <a:rPr lang="fr-FR" sz="3200" b="1" dirty="0">
                <a:solidFill>
                  <a:srgbClr val="A53010">
                    <a:lumMod val="60000"/>
                    <a:lumOff val="40000"/>
                  </a:srgbClr>
                </a:solidFill>
              </a:rPr>
              <a:t>Le plan stratégique </a:t>
            </a:r>
            <a:r>
              <a:rPr lang="fr-FR" sz="3200" b="1" dirty="0" smtClean="0">
                <a:solidFill>
                  <a:srgbClr val="A53010">
                    <a:lumMod val="60000"/>
                    <a:lumOff val="40000"/>
                  </a:srgbClr>
                </a:solidFill>
              </a:rPr>
              <a:t>général</a:t>
            </a:r>
            <a:br>
              <a:rPr lang="fr-FR" sz="3200" b="1" dirty="0" smtClean="0">
                <a:solidFill>
                  <a:srgbClr val="A53010">
                    <a:lumMod val="60000"/>
                    <a:lumOff val="40000"/>
                  </a:srgbClr>
                </a:solidFill>
              </a:rPr>
            </a:br>
            <a:r>
              <a:rPr lang="fr-FR" sz="2200" b="1" dirty="0" smtClean="0">
                <a:solidFill>
                  <a:srgbClr val="A53010">
                    <a:lumMod val="60000"/>
                    <a:lumOff val="40000"/>
                  </a:srgbClr>
                </a:solidFill>
              </a:rPr>
              <a:t>définition du portefeuille d’activité</a:t>
            </a:r>
            <a:endParaRPr lang="fr-FR" sz="2200" dirty="0"/>
          </a:p>
        </p:txBody>
      </p:sp>
      <p:sp>
        <p:nvSpPr>
          <p:cNvPr id="3" name="Espace réservé du contenu 2"/>
          <p:cNvSpPr>
            <a:spLocks noGrp="1"/>
          </p:cNvSpPr>
          <p:nvPr>
            <p:ph idx="1"/>
          </p:nvPr>
        </p:nvSpPr>
        <p:spPr>
          <a:xfrm>
            <a:off x="1251857" y="1665514"/>
            <a:ext cx="10600174" cy="4757057"/>
          </a:xfrm>
        </p:spPr>
        <p:txBody>
          <a:bodyPr/>
          <a:lstStyle/>
          <a:p>
            <a:r>
              <a:rPr lang="fr-FR" sz="2000" b="1" dirty="0" smtClean="0">
                <a:solidFill>
                  <a:schemeClr val="accent1">
                    <a:lumMod val="60000"/>
                    <a:lumOff val="40000"/>
                  </a:schemeClr>
                </a:solidFill>
              </a:rPr>
              <a:t>Le </a:t>
            </a:r>
            <a:r>
              <a:rPr lang="fr-FR" sz="2000" b="1" dirty="0">
                <a:solidFill>
                  <a:schemeClr val="accent1">
                    <a:lumMod val="60000"/>
                    <a:lumOff val="40000"/>
                  </a:schemeClr>
                </a:solidFill>
              </a:rPr>
              <a:t>modèle du Boston Consulting Group  (BCG</a:t>
            </a:r>
            <a:r>
              <a:rPr lang="fr-FR" sz="2000" b="1" dirty="0" smtClean="0">
                <a:solidFill>
                  <a:schemeClr val="accent1">
                    <a:lumMod val="60000"/>
                    <a:lumOff val="40000"/>
                  </a:schemeClr>
                </a:solidFill>
              </a:rPr>
              <a:t>) </a:t>
            </a:r>
            <a:r>
              <a:rPr lang="fr-FR" sz="2000" dirty="0" smtClean="0">
                <a:solidFill>
                  <a:schemeClr val="tx1">
                    <a:lumMod val="95000"/>
                    <a:lumOff val="5000"/>
                  </a:schemeClr>
                </a:solidFill>
              </a:rPr>
              <a:t>:  une analyse à partir du taux de croissance d’un marché (TCM) et de la part de marché relative (PDM) permet de déterminer 4 types principaux de produits.</a:t>
            </a:r>
            <a:endParaRPr lang="fr-FR" sz="2000" dirty="0">
              <a:solidFill>
                <a:schemeClr val="tx1">
                  <a:lumMod val="95000"/>
                  <a:lumOff val="5000"/>
                </a:schemeClr>
              </a:solidFill>
            </a:endParaRPr>
          </a:p>
          <a:p>
            <a:endParaRPr lang="fr-FR" b="1" dirty="0">
              <a:solidFill>
                <a:schemeClr val="accent1">
                  <a:lumMod val="60000"/>
                  <a:lumOff val="40000"/>
                </a:schemeClr>
              </a:solidFill>
            </a:endParaRPr>
          </a:p>
          <a:p>
            <a:endParaRPr lang="fr-FR" dirty="0"/>
          </a:p>
        </p:txBody>
      </p:sp>
      <p:sp>
        <p:nvSpPr>
          <p:cNvPr id="4" name="Rectangle 3"/>
          <p:cNvSpPr/>
          <p:nvPr/>
        </p:nvSpPr>
        <p:spPr>
          <a:xfrm>
            <a:off x="4158692" y="3588322"/>
            <a:ext cx="2960915" cy="9703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prstClr val="black"/>
                </a:solidFill>
              </a:rPr>
              <a:t>Produits </a:t>
            </a:r>
            <a:r>
              <a:rPr lang="fr-FR" sz="2000" b="1" dirty="0" smtClean="0">
                <a:solidFill>
                  <a:srgbClr val="FF0000"/>
                </a:solidFill>
              </a:rPr>
              <a:t>« Stars » </a:t>
            </a:r>
            <a:endParaRPr lang="fr-FR" sz="2000" b="1" dirty="0">
              <a:solidFill>
                <a:srgbClr val="FF0000"/>
              </a:solidFill>
            </a:endParaRPr>
          </a:p>
        </p:txBody>
      </p:sp>
      <p:sp>
        <p:nvSpPr>
          <p:cNvPr id="5" name="Rectangle 4"/>
          <p:cNvSpPr/>
          <p:nvPr/>
        </p:nvSpPr>
        <p:spPr>
          <a:xfrm>
            <a:off x="7119607" y="3588322"/>
            <a:ext cx="2880048" cy="9703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prstClr val="black"/>
                </a:solidFill>
              </a:rPr>
              <a:t>Produits « </a:t>
            </a:r>
            <a:r>
              <a:rPr lang="fr-FR" sz="2000" b="1" dirty="0" smtClean="0">
                <a:solidFill>
                  <a:srgbClr val="FF0000"/>
                </a:solidFill>
              </a:rPr>
              <a:t>Dilemmes </a:t>
            </a:r>
            <a:r>
              <a:rPr lang="fr-FR" sz="2000" b="1" dirty="0" smtClean="0">
                <a:solidFill>
                  <a:prstClr val="black"/>
                </a:solidFill>
              </a:rPr>
              <a:t>» </a:t>
            </a:r>
            <a:endParaRPr lang="fr-FR" sz="2000" b="1" dirty="0">
              <a:solidFill>
                <a:prstClr val="black"/>
              </a:solidFill>
            </a:endParaRPr>
          </a:p>
        </p:txBody>
      </p:sp>
      <p:sp>
        <p:nvSpPr>
          <p:cNvPr id="6" name="Rectangle 5"/>
          <p:cNvSpPr/>
          <p:nvPr/>
        </p:nvSpPr>
        <p:spPr>
          <a:xfrm>
            <a:off x="4158692" y="4558706"/>
            <a:ext cx="2960913" cy="9703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prstClr val="black"/>
                </a:solidFill>
              </a:rPr>
              <a:t>Produits « </a:t>
            </a:r>
            <a:r>
              <a:rPr lang="fr-FR" sz="2000" b="1" dirty="0" smtClean="0">
                <a:solidFill>
                  <a:srgbClr val="FF0000"/>
                </a:solidFill>
              </a:rPr>
              <a:t>Vaches à lait  </a:t>
            </a:r>
            <a:r>
              <a:rPr lang="fr-FR" sz="2000" b="1" dirty="0" smtClean="0">
                <a:solidFill>
                  <a:prstClr val="black"/>
                </a:solidFill>
              </a:rPr>
              <a:t>» </a:t>
            </a:r>
            <a:endParaRPr lang="fr-FR" sz="2000" b="1" dirty="0">
              <a:solidFill>
                <a:prstClr val="black"/>
              </a:solidFill>
            </a:endParaRPr>
          </a:p>
        </p:txBody>
      </p:sp>
      <p:sp>
        <p:nvSpPr>
          <p:cNvPr id="7" name="Rectangle 6"/>
          <p:cNvSpPr/>
          <p:nvPr/>
        </p:nvSpPr>
        <p:spPr>
          <a:xfrm>
            <a:off x="7119606" y="4556515"/>
            <a:ext cx="2880049" cy="9703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solidFill>
                  <a:prstClr val="black"/>
                </a:solidFill>
              </a:rPr>
              <a:t>Produits «</a:t>
            </a:r>
            <a:r>
              <a:rPr lang="fr-FR" sz="2000" b="1" dirty="0" smtClean="0">
                <a:solidFill>
                  <a:srgbClr val="FF0000"/>
                </a:solidFill>
              </a:rPr>
              <a:t> Poids Morts </a:t>
            </a:r>
            <a:r>
              <a:rPr lang="fr-FR" sz="2000" b="1" dirty="0" smtClean="0">
                <a:solidFill>
                  <a:prstClr val="black"/>
                </a:solidFill>
              </a:rPr>
              <a:t>» </a:t>
            </a:r>
            <a:endParaRPr lang="fr-FR" sz="2000" b="1" dirty="0">
              <a:solidFill>
                <a:prstClr val="black"/>
              </a:solidFill>
            </a:endParaRPr>
          </a:p>
        </p:txBody>
      </p:sp>
      <p:cxnSp>
        <p:nvCxnSpPr>
          <p:cNvPr id="9" name="Connecteur droit avec flèche 8"/>
          <p:cNvCxnSpPr/>
          <p:nvPr/>
        </p:nvCxnSpPr>
        <p:spPr>
          <a:xfrm flipV="1">
            <a:off x="3934757" y="3476849"/>
            <a:ext cx="0" cy="22096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2399169" y="4269457"/>
            <a:ext cx="1339646" cy="400110"/>
          </a:xfrm>
          <a:prstGeom prst="rect">
            <a:avLst/>
          </a:prstGeom>
          <a:noFill/>
        </p:spPr>
        <p:txBody>
          <a:bodyPr wrap="square" rtlCol="0">
            <a:spAutoFit/>
          </a:bodyPr>
          <a:lstStyle/>
          <a:p>
            <a:r>
              <a:rPr lang="fr-FR" sz="2000" dirty="0" smtClean="0">
                <a:solidFill>
                  <a:prstClr val="black"/>
                </a:solidFill>
              </a:rPr>
              <a:t>TCM (%)</a:t>
            </a:r>
            <a:endParaRPr lang="fr-FR" sz="2000" dirty="0">
              <a:solidFill>
                <a:prstClr val="black"/>
              </a:solidFill>
            </a:endParaRPr>
          </a:p>
        </p:txBody>
      </p:sp>
      <p:cxnSp>
        <p:nvCxnSpPr>
          <p:cNvPr id="12" name="Connecteur droit avec flèche 11"/>
          <p:cNvCxnSpPr/>
          <p:nvPr/>
        </p:nvCxnSpPr>
        <p:spPr>
          <a:xfrm flipV="1">
            <a:off x="4158692" y="5686513"/>
            <a:ext cx="6084038" cy="58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6517183" y="5902552"/>
            <a:ext cx="914400" cy="400110"/>
          </a:xfrm>
          <a:prstGeom prst="rect">
            <a:avLst/>
          </a:prstGeom>
          <a:noFill/>
        </p:spPr>
        <p:txBody>
          <a:bodyPr wrap="square" rtlCol="0">
            <a:spAutoFit/>
          </a:bodyPr>
          <a:lstStyle/>
          <a:p>
            <a:r>
              <a:rPr lang="fr-FR" sz="2000" dirty="0" smtClean="0">
                <a:solidFill>
                  <a:prstClr val="black"/>
                </a:solidFill>
              </a:rPr>
              <a:t>PDM</a:t>
            </a:r>
            <a:endParaRPr lang="fr-FR" sz="2000" dirty="0">
              <a:solidFill>
                <a:prstClr val="black"/>
              </a:solidFill>
            </a:endParaRPr>
          </a:p>
        </p:txBody>
      </p:sp>
      <p:sp>
        <p:nvSpPr>
          <p:cNvPr id="14" name="ZoneTexte 13"/>
          <p:cNvSpPr txBox="1"/>
          <p:nvPr/>
        </p:nvSpPr>
        <p:spPr>
          <a:xfrm>
            <a:off x="3477590" y="3476849"/>
            <a:ext cx="331269" cy="400110"/>
          </a:xfrm>
          <a:prstGeom prst="rect">
            <a:avLst/>
          </a:prstGeom>
          <a:noFill/>
        </p:spPr>
        <p:txBody>
          <a:bodyPr wrap="square" rtlCol="0">
            <a:spAutoFit/>
          </a:bodyPr>
          <a:lstStyle/>
          <a:p>
            <a:r>
              <a:rPr lang="fr-FR" sz="2000" b="1" dirty="0">
                <a:solidFill>
                  <a:prstClr val="black"/>
                </a:solidFill>
              </a:rPr>
              <a:t>+</a:t>
            </a:r>
          </a:p>
        </p:txBody>
      </p:sp>
      <p:sp>
        <p:nvSpPr>
          <p:cNvPr id="16" name="ZoneTexte 15"/>
          <p:cNvSpPr txBox="1"/>
          <p:nvPr/>
        </p:nvSpPr>
        <p:spPr>
          <a:xfrm>
            <a:off x="10247651" y="5722114"/>
            <a:ext cx="331269" cy="400110"/>
          </a:xfrm>
          <a:prstGeom prst="rect">
            <a:avLst/>
          </a:prstGeom>
          <a:noFill/>
        </p:spPr>
        <p:txBody>
          <a:bodyPr wrap="square" rtlCol="0">
            <a:spAutoFit/>
          </a:bodyPr>
          <a:lstStyle/>
          <a:p>
            <a:r>
              <a:rPr lang="fr-FR" sz="2000" b="1" dirty="0" smtClean="0">
                <a:solidFill>
                  <a:prstClr val="black"/>
                </a:solidFill>
              </a:rPr>
              <a:t>-</a:t>
            </a:r>
            <a:endParaRPr lang="fr-FR" sz="2000" b="1" dirty="0">
              <a:solidFill>
                <a:prstClr val="black"/>
              </a:solidFill>
            </a:endParaRPr>
          </a:p>
        </p:txBody>
      </p:sp>
      <p:sp>
        <p:nvSpPr>
          <p:cNvPr id="17" name="ZoneTexte 16"/>
          <p:cNvSpPr txBox="1"/>
          <p:nvPr/>
        </p:nvSpPr>
        <p:spPr>
          <a:xfrm>
            <a:off x="3993057" y="5807843"/>
            <a:ext cx="331269" cy="400110"/>
          </a:xfrm>
          <a:prstGeom prst="rect">
            <a:avLst/>
          </a:prstGeom>
          <a:noFill/>
        </p:spPr>
        <p:txBody>
          <a:bodyPr wrap="square" rtlCol="0">
            <a:spAutoFit/>
          </a:bodyPr>
          <a:lstStyle/>
          <a:p>
            <a:r>
              <a:rPr lang="fr-FR" sz="2000" b="1" dirty="0">
                <a:solidFill>
                  <a:prstClr val="black"/>
                </a:solidFill>
              </a:rPr>
              <a:t>+</a:t>
            </a:r>
          </a:p>
        </p:txBody>
      </p:sp>
      <p:sp>
        <p:nvSpPr>
          <p:cNvPr id="18" name="ZoneTexte 17"/>
          <p:cNvSpPr txBox="1"/>
          <p:nvPr/>
        </p:nvSpPr>
        <p:spPr>
          <a:xfrm>
            <a:off x="3478758" y="5517607"/>
            <a:ext cx="331269" cy="400110"/>
          </a:xfrm>
          <a:prstGeom prst="rect">
            <a:avLst/>
          </a:prstGeom>
          <a:noFill/>
        </p:spPr>
        <p:txBody>
          <a:bodyPr wrap="square" rtlCol="0">
            <a:spAutoFit/>
          </a:bodyPr>
          <a:lstStyle/>
          <a:p>
            <a:r>
              <a:rPr lang="fr-FR" sz="2000" b="1" dirty="0" smtClean="0">
                <a:solidFill>
                  <a:prstClr val="black"/>
                </a:solidFill>
              </a:rPr>
              <a:t>- </a:t>
            </a:r>
            <a:endParaRPr lang="fr-FR" sz="2000" b="1" dirty="0">
              <a:solidFill>
                <a:prstClr val="black"/>
              </a:solidFill>
            </a:endParaRPr>
          </a:p>
        </p:txBody>
      </p:sp>
      <p:sp>
        <p:nvSpPr>
          <p:cNvPr id="11" name="Forme libre 10"/>
          <p:cNvSpPr/>
          <p:nvPr/>
        </p:nvSpPr>
        <p:spPr>
          <a:xfrm>
            <a:off x="4642004" y="2952591"/>
            <a:ext cx="4115452" cy="2043404"/>
          </a:xfrm>
          <a:custGeom>
            <a:avLst/>
            <a:gdLst>
              <a:gd name="connsiteX0" fmla="*/ 4115452 w 4115452"/>
              <a:gd name="connsiteY0" fmla="*/ 802433 h 2043404"/>
              <a:gd name="connsiteX1" fmla="*/ 4068799 w 4115452"/>
              <a:gd name="connsiteY1" fmla="*/ 783772 h 2043404"/>
              <a:gd name="connsiteX2" fmla="*/ 4050137 w 4115452"/>
              <a:gd name="connsiteY2" fmla="*/ 765110 h 2043404"/>
              <a:gd name="connsiteX3" fmla="*/ 3994154 w 4115452"/>
              <a:gd name="connsiteY3" fmla="*/ 737119 h 2043404"/>
              <a:gd name="connsiteX4" fmla="*/ 3947501 w 4115452"/>
              <a:gd name="connsiteY4" fmla="*/ 709127 h 2043404"/>
              <a:gd name="connsiteX5" fmla="*/ 3882186 w 4115452"/>
              <a:gd name="connsiteY5" fmla="*/ 662474 h 2043404"/>
              <a:gd name="connsiteX6" fmla="*/ 3863525 w 4115452"/>
              <a:gd name="connsiteY6" fmla="*/ 643812 h 2043404"/>
              <a:gd name="connsiteX7" fmla="*/ 3816872 w 4115452"/>
              <a:gd name="connsiteY7" fmla="*/ 597159 h 2043404"/>
              <a:gd name="connsiteX8" fmla="*/ 3779550 w 4115452"/>
              <a:gd name="connsiteY8" fmla="*/ 587829 h 2043404"/>
              <a:gd name="connsiteX9" fmla="*/ 3714235 w 4115452"/>
              <a:gd name="connsiteY9" fmla="*/ 559837 h 2043404"/>
              <a:gd name="connsiteX10" fmla="*/ 3639591 w 4115452"/>
              <a:gd name="connsiteY10" fmla="*/ 522514 h 2043404"/>
              <a:gd name="connsiteX11" fmla="*/ 3536954 w 4115452"/>
              <a:gd name="connsiteY11" fmla="*/ 485192 h 2043404"/>
              <a:gd name="connsiteX12" fmla="*/ 3480970 w 4115452"/>
              <a:gd name="connsiteY12" fmla="*/ 466531 h 2043404"/>
              <a:gd name="connsiteX13" fmla="*/ 3443648 w 4115452"/>
              <a:gd name="connsiteY13" fmla="*/ 447870 h 2043404"/>
              <a:gd name="connsiteX14" fmla="*/ 3369003 w 4115452"/>
              <a:gd name="connsiteY14" fmla="*/ 429208 h 2043404"/>
              <a:gd name="connsiteX15" fmla="*/ 3331680 w 4115452"/>
              <a:gd name="connsiteY15" fmla="*/ 410547 h 2043404"/>
              <a:gd name="connsiteX16" fmla="*/ 3294358 w 4115452"/>
              <a:gd name="connsiteY16" fmla="*/ 401216 h 2043404"/>
              <a:gd name="connsiteX17" fmla="*/ 3238374 w 4115452"/>
              <a:gd name="connsiteY17" fmla="*/ 382555 h 2043404"/>
              <a:gd name="connsiteX18" fmla="*/ 3201052 w 4115452"/>
              <a:gd name="connsiteY18" fmla="*/ 373225 h 2043404"/>
              <a:gd name="connsiteX19" fmla="*/ 3173060 w 4115452"/>
              <a:gd name="connsiteY19" fmla="*/ 363894 h 2043404"/>
              <a:gd name="connsiteX20" fmla="*/ 3135737 w 4115452"/>
              <a:gd name="connsiteY20" fmla="*/ 354563 h 2043404"/>
              <a:gd name="connsiteX21" fmla="*/ 3089084 w 4115452"/>
              <a:gd name="connsiteY21" fmla="*/ 335902 h 2043404"/>
              <a:gd name="connsiteX22" fmla="*/ 3033101 w 4115452"/>
              <a:gd name="connsiteY22" fmla="*/ 326572 h 2043404"/>
              <a:gd name="connsiteX23" fmla="*/ 2986448 w 4115452"/>
              <a:gd name="connsiteY23" fmla="*/ 317241 h 2043404"/>
              <a:gd name="connsiteX24" fmla="*/ 2958456 w 4115452"/>
              <a:gd name="connsiteY24" fmla="*/ 298580 h 2043404"/>
              <a:gd name="connsiteX25" fmla="*/ 2911803 w 4115452"/>
              <a:gd name="connsiteY25" fmla="*/ 289249 h 2043404"/>
              <a:gd name="connsiteX26" fmla="*/ 2874480 w 4115452"/>
              <a:gd name="connsiteY26" fmla="*/ 279919 h 2043404"/>
              <a:gd name="connsiteX27" fmla="*/ 2781174 w 4115452"/>
              <a:gd name="connsiteY27" fmla="*/ 251927 h 2043404"/>
              <a:gd name="connsiteX28" fmla="*/ 2743852 w 4115452"/>
              <a:gd name="connsiteY28" fmla="*/ 233265 h 2043404"/>
              <a:gd name="connsiteX29" fmla="*/ 2669207 w 4115452"/>
              <a:gd name="connsiteY29" fmla="*/ 214604 h 2043404"/>
              <a:gd name="connsiteX30" fmla="*/ 2631884 w 4115452"/>
              <a:gd name="connsiteY30" fmla="*/ 205274 h 2043404"/>
              <a:gd name="connsiteX31" fmla="*/ 2557240 w 4115452"/>
              <a:gd name="connsiteY31" fmla="*/ 177282 h 2043404"/>
              <a:gd name="connsiteX32" fmla="*/ 2473264 w 4115452"/>
              <a:gd name="connsiteY32" fmla="*/ 149290 h 2043404"/>
              <a:gd name="connsiteX33" fmla="*/ 2398619 w 4115452"/>
              <a:gd name="connsiteY33" fmla="*/ 130629 h 2043404"/>
              <a:gd name="connsiteX34" fmla="*/ 2267991 w 4115452"/>
              <a:gd name="connsiteY34" fmla="*/ 102637 h 2043404"/>
              <a:gd name="connsiteX35" fmla="*/ 2239999 w 4115452"/>
              <a:gd name="connsiteY35" fmla="*/ 93306 h 2043404"/>
              <a:gd name="connsiteX36" fmla="*/ 2118701 w 4115452"/>
              <a:gd name="connsiteY36" fmla="*/ 65314 h 2043404"/>
              <a:gd name="connsiteX37" fmla="*/ 2053386 w 4115452"/>
              <a:gd name="connsiteY37" fmla="*/ 55984 h 2043404"/>
              <a:gd name="connsiteX38" fmla="*/ 1950750 w 4115452"/>
              <a:gd name="connsiteY38" fmla="*/ 37323 h 2043404"/>
              <a:gd name="connsiteX39" fmla="*/ 1820121 w 4115452"/>
              <a:gd name="connsiteY39" fmla="*/ 18661 h 2043404"/>
              <a:gd name="connsiteX40" fmla="*/ 1782799 w 4115452"/>
              <a:gd name="connsiteY40" fmla="*/ 9331 h 2043404"/>
              <a:gd name="connsiteX41" fmla="*/ 1502880 w 4115452"/>
              <a:gd name="connsiteY41" fmla="*/ 0 h 2043404"/>
              <a:gd name="connsiteX42" fmla="*/ 1120325 w 4115452"/>
              <a:gd name="connsiteY42" fmla="*/ 9331 h 2043404"/>
              <a:gd name="connsiteX43" fmla="*/ 1092333 w 4115452"/>
              <a:gd name="connsiteY43" fmla="*/ 27992 h 2043404"/>
              <a:gd name="connsiteX44" fmla="*/ 1036350 w 4115452"/>
              <a:gd name="connsiteY44" fmla="*/ 37323 h 2043404"/>
              <a:gd name="connsiteX45" fmla="*/ 1008358 w 4115452"/>
              <a:gd name="connsiteY45" fmla="*/ 46653 h 2043404"/>
              <a:gd name="connsiteX46" fmla="*/ 943044 w 4115452"/>
              <a:gd name="connsiteY46" fmla="*/ 65314 h 2043404"/>
              <a:gd name="connsiteX47" fmla="*/ 887060 w 4115452"/>
              <a:gd name="connsiteY47" fmla="*/ 93306 h 2043404"/>
              <a:gd name="connsiteX48" fmla="*/ 821746 w 4115452"/>
              <a:gd name="connsiteY48" fmla="*/ 130629 h 2043404"/>
              <a:gd name="connsiteX49" fmla="*/ 775093 w 4115452"/>
              <a:gd name="connsiteY49" fmla="*/ 158621 h 2043404"/>
              <a:gd name="connsiteX50" fmla="*/ 737770 w 4115452"/>
              <a:gd name="connsiteY50" fmla="*/ 195943 h 2043404"/>
              <a:gd name="connsiteX51" fmla="*/ 709778 w 4115452"/>
              <a:gd name="connsiteY51" fmla="*/ 205274 h 2043404"/>
              <a:gd name="connsiteX52" fmla="*/ 681786 w 4115452"/>
              <a:gd name="connsiteY52" fmla="*/ 223935 h 2043404"/>
              <a:gd name="connsiteX53" fmla="*/ 616472 w 4115452"/>
              <a:gd name="connsiteY53" fmla="*/ 270588 h 2043404"/>
              <a:gd name="connsiteX54" fmla="*/ 579150 w 4115452"/>
              <a:gd name="connsiteY54" fmla="*/ 307910 h 2043404"/>
              <a:gd name="connsiteX55" fmla="*/ 523166 w 4115452"/>
              <a:gd name="connsiteY55" fmla="*/ 391886 h 2043404"/>
              <a:gd name="connsiteX56" fmla="*/ 504505 w 4115452"/>
              <a:gd name="connsiteY56" fmla="*/ 419878 h 2043404"/>
              <a:gd name="connsiteX57" fmla="*/ 457852 w 4115452"/>
              <a:gd name="connsiteY57" fmla="*/ 475861 h 2043404"/>
              <a:gd name="connsiteX58" fmla="*/ 448521 w 4115452"/>
              <a:gd name="connsiteY58" fmla="*/ 513184 h 2043404"/>
              <a:gd name="connsiteX59" fmla="*/ 401868 w 4115452"/>
              <a:gd name="connsiteY59" fmla="*/ 578498 h 2043404"/>
              <a:gd name="connsiteX60" fmla="*/ 364546 w 4115452"/>
              <a:gd name="connsiteY60" fmla="*/ 653143 h 2043404"/>
              <a:gd name="connsiteX61" fmla="*/ 355215 w 4115452"/>
              <a:gd name="connsiteY61" fmla="*/ 681135 h 2043404"/>
              <a:gd name="connsiteX62" fmla="*/ 336554 w 4115452"/>
              <a:gd name="connsiteY62" fmla="*/ 709127 h 2043404"/>
              <a:gd name="connsiteX63" fmla="*/ 317893 w 4115452"/>
              <a:gd name="connsiteY63" fmla="*/ 746449 h 2043404"/>
              <a:gd name="connsiteX64" fmla="*/ 308562 w 4115452"/>
              <a:gd name="connsiteY64" fmla="*/ 774441 h 2043404"/>
              <a:gd name="connsiteX65" fmla="*/ 280570 w 4115452"/>
              <a:gd name="connsiteY65" fmla="*/ 793102 h 2043404"/>
              <a:gd name="connsiteX66" fmla="*/ 252578 w 4115452"/>
              <a:gd name="connsiteY66" fmla="*/ 821094 h 2043404"/>
              <a:gd name="connsiteX67" fmla="*/ 233917 w 4115452"/>
              <a:gd name="connsiteY67" fmla="*/ 849086 h 2043404"/>
              <a:gd name="connsiteX68" fmla="*/ 205925 w 4115452"/>
              <a:gd name="connsiteY68" fmla="*/ 858416 h 2043404"/>
              <a:gd name="connsiteX69" fmla="*/ 159272 w 4115452"/>
              <a:gd name="connsiteY69" fmla="*/ 942392 h 2043404"/>
              <a:gd name="connsiteX70" fmla="*/ 93958 w 4115452"/>
              <a:gd name="connsiteY70" fmla="*/ 1026368 h 2043404"/>
              <a:gd name="connsiteX71" fmla="*/ 75297 w 4115452"/>
              <a:gd name="connsiteY71" fmla="*/ 1063690 h 2043404"/>
              <a:gd name="connsiteX72" fmla="*/ 56635 w 4115452"/>
              <a:gd name="connsiteY72" fmla="*/ 1119674 h 2043404"/>
              <a:gd name="connsiteX73" fmla="*/ 37974 w 4115452"/>
              <a:gd name="connsiteY73" fmla="*/ 1156996 h 2043404"/>
              <a:gd name="connsiteX74" fmla="*/ 9982 w 4115452"/>
              <a:gd name="connsiteY74" fmla="*/ 1250302 h 2043404"/>
              <a:gd name="connsiteX75" fmla="*/ 37974 w 4115452"/>
              <a:gd name="connsiteY75" fmla="*/ 1530221 h 2043404"/>
              <a:gd name="connsiteX76" fmla="*/ 65966 w 4115452"/>
              <a:gd name="connsiteY76" fmla="*/ 1548882 h 2043404"/>
              <a:gd name="connsiteX77" fmla="*/ 112619 w 4115452"/>
              <a:gd name="connsiteY77" fmla="*/ 1604865 h 2043404"/>
              <a:gd name="connsiteX78" fmla="*/ 131280 w 4115452"/>
              <a:gd name="connsiteY78" fmla="*/ 1632857 h 2043404"/>
              <a:gd name="connsiteX79" fmla="*/ 159272 w 4115452"/>
              <a:gd name="connsiteY79" fmla="*/ 1651519 h 2043404"/>
              <a:gd name="connsiteX80" fmla="*/ 196595 w 4115452"/>
              <a:gd name="connsiteY80" fmla="*/ 1679510 h 2043404"/>
              <a:gd name="connsiteX81" fmla="*/ 243248 w 4115452"/>
              <a:gd name="connsiteY81" fmla="*/ 1726163 h 2043404"/>
              <a:gd name="connsiteX82" fmla="*/ 299231 w 4115452"/>
              <a:gd name="connsiteY82" fmla="*/ 1763486 h 2043404"/>
              <a:gd name="connsiteX83" fmla="*/ 373876 w 4115452"/>
              <a:gd name="connsiteY83" fmla="*/ 1819470 h 2043404"/>
              <a:gd name="connsiteX84" fmla="*/ 448521 w 4115452"/>
              <a:gd name="connsiteY84" fmla="*/ 1875453 h 2043404"/>
              <a:gd name="connsiteX85" fmla="*/ 476513 w 4115452"/>
              <a:gd name="connsiteY85" fmla="*/ 1894114 h 2043404"/>
              <a:gd name="connsiteX86" fmla="*/ 495174 w 4115452"/>
              <a:gd name="connsiteY86" fmla="*/ 1912776 h 2043404"/>
              <a:gd name="connsiteX87" fmla="*/ 523166 w 4115452"/>
              <a:gd name="connsiteY87" fmla="*/ 1922106 h 2043404"/>
              <a:gd name="connsiteX88" fmla="*/ 597811 w 4115452"/>
              <a:gd name="connsiteY88" fmla="*/ 1950098 h 2043404"/>
              <a:gd name="connsiteX89" fmla="*/ 653795 w 4115452"/>
              <a:gd name="connsiteY89" fmla="*/ 1968759 h 2043404"/>
              <a:gd name="connsiteX90" fmla="*/ 737770 w 4115452"/>
              <a:gd name="connsiteY90" fmla="*/ 1978090 h 2043404"/>
              <a:gd name="connsiteX91" fmla="*/ 840407 w 4115452"/>
              <a:gd name="connsiteY91" fmla="*/ 1996751 h 2043404"/>
              <a:gd name="connsiteX92" fmla="*/ 915052 w 4115452"/>
              <a:gd name="connsiteY92" fmla="*/ 2015412 h 2043404"/>
              <a:gd name="connsiteX93" fmla="*/ 952374 w 4115452"/>
              <a:gd name="connsiteY93" fmla="*/ 2024743 h 2043404"/>
              <a:gd name="connsiteX94" fmla="*/ 1446897 w 4115452"/>
              <a:gd name="connsiteY94" fmla="*/ 2043404 h 2043404"/>
              <a:gd name="connsiteX95" fmla="*/ 2072048 w 4115452"/>
              <a:gd name="connsiteY95" fmla="*/ 2034074 h 2043404"/>
              <a:gd name="connsiteX96" fmla="*/ 2137362 w 4115452"/>
              <a:gd name="connsiteY96" fmla="*/ 2024743 h 2043404"/>
              <a:gd name="connsiteX97" fmla="*/ 2249329 w 4115452"/>
              <a:gd name="connsiteY97" fmla="*/ 1996751 h 2043404"/>
              <a:gd name="connsiteX98" fmla="*/ 2286652 w 4115452"/>
              <a:gd name="connsiteY98" fmla="*/ 1987421 h 2043404"/>
              <a:gd name="connsiteX99" fmla="*/ 2314644 w 4115452"/>
              <a:gd name="connsiteY99" fmla="*/ 1978090 h 2043404"/>
              <a:gd name="connsiteX100" fmla="*/ 2370627 w 4115452"/>
              <a:gd name="connsiteY100" fmla="*/ 1968759 h 2043404"/>
              <a:gd name="connsiteX101" fmla="*/ 2435942 w 4115452"/>
              <a:gd name="connsiteY101" fmla="*/ 1940768 h 2043404"/>
              <a:gd name="connsiteX102" fmla="*/ 2529248 w 4115452"/>
              <a:gd name="connsiteY102" fmla="*/ 1912776 h 2043404"/>
              <a:gd name="connsiteX103" fmla="*/ 2622554 w 4115452"/>
              <a:gd name="connsiteY103" fmla="*/ 1884784 h 2043404"/>
              <a:gd name="connsiteX104" fmla="*/ 2687868 w 4115452"/>
              <a:gd name="connsiteY104" fmla="*/ 1856792 h 2043404"/>
              <a:gd name="connsiteX105" fmla="*/ 2743852 w 4115452"/>
              <a:gd name="connsiteY105" fmla="*/ 1847461 h 2043404"/>
              <a:gd name="connsiteX106" fmla="*/ 2781174 w 4115452"/>
              <a:gd name="connsiteY106" fmla="*/ 1838131 h 2043404"/>
              <a:gd name="connsiteX107" fmla="*/ 2809166 w 4115452"/>
              <a:gd name="connsiteY107" fmla="*/ 1819470 h 2043404"/>
              <a:gd name="connsiteX108" fmla="*/ 2846489 w 4115452"/>
              <a:gd name="connsiteY108" fmla="*/ 1810139 h 2043404"/>
              <a:gd name="connsiteX109" fmla="*/ 2958456 w 4115452"/>
              <a:gd name="connsiteY109" fmla="*/ 1791478 h 2043404"/>
              <a:gd name="connsiteX110" fmla="*/ 3014440 w 4115452"/>
              <a:gd name="connsiteY110" fmla="*/ 1772816 h 2043404"/>
              <a:gd name="connsiteX111" fmla="*/ 3070423 w 4115452"/>
              <a:gd name="connsiteY111" fmla="*/ 1735494 h 2043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4115452" h="2043404">
                <a:moveTo>
                  <a:pt x="4115452" y="802433"/>
                </a:moveTo>
                <a:cubicBezTo>
                  <a:pt x="4099901" y="796213"/>
                  <a:pt x="4083341" y="792082"/>
                  <a:pt x="4068799" y="783772"/>
                </a:cubicBezTo>
                <a:cubicBezTo>
                  <a:pt x="4061161" y="779407"/>
                  <a:pt x="4057007" y="770606"/>
                  <a:pt x="4050137" y="765110"/>
                </a:cubicBezTo>
                <a:cubicBezTo>
                  <a:pt x="4024297" y="744438"/>
                  <a:pt x="4023720" y="746974"/>
                  <a:pt x="3994154" y="737119"/>
                </a:cubicBezTo>
                <a:cubicBezTo>
                  <a:pt x="3925210" y="668172"/>
                  <a:pt x="4032280" y="769683"/>
                  <a:pt x="3947501" y="709127"/>
                </a:cubicBezTo>
                <a:cubicBezTo>
                  <a:pt x="3870015" y="653781"/>
                  <a:pt x="3945433" y="683555"/>
                  <a:pt x="3882186" y="662474"/>
                </a:cubicBezTo>
                <a:cubicBezTo>
                  <a:pt x="3875966" y="656253"/>
                  <a:pt x="3869020" y="650681"/>
                  <a:pt x="3863525" y="643812"/>
                </a:cubicBezTo>
                <a:cubicBezTo>
                  <a:pt x="3841890" y="616768"/>
                  <a:pt x="3850947" y="611763"/>
                  <a:pt x="3816872" y="597159"/>
                </a:cubicBezTo>
                <a:cubicBezTo>
                  <a:pt x="3805085" y="592108"/>
                  <a:pt x="3791991" y="590939"/>
                  <a:pt x="3779550" y="587829"/>
                </a:cubicBezTo>
                <a:cubicBezTo>
                  <a:pt x="3712784" y="543319"/>
                  <a:pt x="3794575" y="593313"/>
                  <a:pt x="3714235" y="559837"/>
                </a:cubicBezTo>
                <a:cubicBezTo>
                  <a:pt x="3688557" y="549137"/>
                  <a:pt x="3665982" y="531311"/>
                  <a:pt x="3639591" y="522514"/>
                </a:cubicBezTo>
                <a:cubicBezTo>
                  <a:pt x="3476227" y="468060"/>
                  <a:pt x="3679772" y="537125"/>
                  <a:pt x="3536954" y="485192"/>
                </a:cubicBezTo>
                <a:cubicBezTo>
                  <a:pt x="3518468" y="478470"/>
                  <a:pt x="3498564" y="475328"/>
                  <a:pt x="3480970" y="466531"/>
                </a:cubicBezTo>
                <a:cubicBezTo>
                  <a:pt x="3468529" y="460311"/>
                  <a:pt x="3456843" y="452269"/>
                  <a:pt x="3443648" y="447870"/>
                </a:cubicBezTo>
                <a:cubicBezTo>
                  <a:pt x="3419317" y="439759"/>
                  <a:pt x="3391943" y="440678"/>
                  <a:pt x="3369003" y="429208"/>
                </a:cubicBezTo>
                <a:cubicBezTo>
                  <a:pt x="3356562" y="422988"/>
                  <a:pt x="3344704" y="415431"/>
                  <a:pt x="3331680" y="410547"/>
                </a:cubicBezTo>
                <a:cubicBezTo>
                  <a:pt x="3319673" y="406044"/>
                  <a:pt x="3306641" y="404901"/>
                  <a:pt x="3294358" y="401216"/>
                </a:cubicBezTo>
                <a:cubicBezTo>
                  <a:pt x="3275517" y="395564"/>
                  <a:pt x="3257215" y="388207"/>
                  <a:pt x="3238374" y="382555"/>
                </a:cubicBezTo>
                <a:cubicBezTo>
                  <a:pt x="3226091" y="378870"/>
                  <a:pt x="3213382" y="376748"/>
                  <a:pt x="3201052" y="373225"/>
                </a:cubicBezTo>
                <a:cubicBezTo>
                  <a:pt x="3191595" y="370523"/>
                  <a:pt x="3182517" y="366596"/>
                  <a:pt x="3173060" y="363894"/>
                </a:cubicBezTo>
                <a:cubicBezTo>
                  <a:pt x="3160730" y="360371"/>
                  <a:pt x="3147903" y="358618"/>
                  <a:pt x="3135737" y="354563"/>
                </a:cubicBezTo>
                <a:cubicBezTo>
                  <a:pt x="3119848" y="349267"/>
                  <a:pt x="3105243" y="340309"/>
                  <a:pt x="3089084" y="335902"/>
                </a:cubicBezTo>
                <a:cubicBezTo>
                  <a:pt x="3070832" y="330924"/>
                  <a:pt x="3051714" y="329956"/>
                  <a:pt x="3033101" y="326572"/>
                </a:cubicBezTo>
                <a:cubicBezTo>
                  <a:pt x="3017498" y="323735"/>
                  <a:pt x="3001999" y="320351"/>
                  <a:pt x="2986448" y="317241"/>
                </a:cubicBezTo>
                <a:cubicBezTo>
                  <a:pt x="2977117" y="311021"/>
                  <a:pt x="2968956" y="302518"/>
                  <a:pt x="2958456" y="298580"/>
                </a:cubicBezTo>
                <a:cubicBezTo>
                  <a:pt x="2943607" y="293012"/>
                  <a:pt x="2927284" y="292689"/>
                  <a:pt x="2911803" y="289249"/>
                </a:cubicBezTo>
                <a:cubicBezTo>
                  <a:pt x="2899285" y="286467"/>
                  <a:pt x="2886921" y="283029"/>
                  <a:pt x="2874480" y="279919"/>
                </a:cubicBezTo>
                <a:cubicBezTo>
                  <a:pt x="2786073" y="235713"/>
                  <a:pt x="2897347" y="286779"/>
                  <a:pt x="2781174" y="251927"/>
                </a:cubicBezTo>
                <a:cubicBezTo>
                  <a:pt x="2767851" y="247930"/>
                  <a:pt x="2756637" y="238744"/>
                  <a:pt x="2743852" y="233265"/>
                </a:cubicBezTo>
                <a:cubicBezTo>
                  <a:pt x="2716925" y="221725"/>
                  <a:pt x="2699526" y="221342"/>
                  <a:pt x="2669207" y="214604"/>
                </a:cubicBezTo>
                <a:cubicBezTo>
                  <a:pt x="2656689" y="211822"/>
                  <a:pt x="2644325" y="208384"/>
                  <a:pt x="2631884" y="205274"/>
                </a:cubicBezTo>
                <a:cubicBezTo>
                  <a:pt x="2566557" y="172609"/>
                  <a:pt x="2623301" y="197608"/>
                  <a:pt x="2557240" y="177282"/>
                </a:cubicBezTo>
                <a:cubicBezTo>
                  <a:pt x="2529039" y="168605"/>
                  <a:pt x="2501889" y="156446"/>
                  <a:pt x="2473264" y="149290"/>
                </a:cubicBezTo>
                <a:cubicBezTo>
                  <a:pt x="2448382" y="143070"/>
                  <a:pt x="2422950" y="138739"/>
                  <a:pt x="2398619" y="130629"/>
                </a:cubicBezTo>
                <a:cubicBezTo>
                  <a:pt x="2318847" y="104039"/>
                  <a:pt x="2362154" y="114408"/>
                  <a:pt x="2267991" y="102637"/>
                </a:cubicBezTo>
                <a:cubicBezTo>
                  <a:pt x="2258660" y="99527"/>
                  <a:pt x="2249488" y="95894"/>
                  <a:pt x="2239999" y="93306"/>
                </a:cubicBezTo>
                <a:cubicBezTo>
                  <a:pt x="2205770" y="83971"/>
                  <a:pt x="2155999" y="71530"/>
                  <a:pt x="2118701" y="65314"/>
                </a:cubicBezTo>
                <a:cubicBezTo>
                  <a:pt x="2097008" y="61698"/>
                  <a:pt x="2075079" y="59600"/>
                  <a:pt x="2053386" y="55984"/>
                </a:cubicBezTo>
                <a:cubicBezTo>
                  <a:pt x="1917719" y="33373"/>
                  <a:pt x="2106432" y="60676"/>
                  <a:pt x="1950750" y="37323"/>
                </a:cubicBezTo>
                <a:cubicBezTo>
                  <a:pt x="1907252" y="30798"/>
                  <a:pt x="1863508" y="25892"/>
                  <a:pt x="1820121" y="18661"/>
                </a:cubicBezTo>
                <a:cubicBezTo>
                  <a:pt x="1807472" y="16553"/>
                  <a:pt x="1795600" y="10084"/>
                  <a:pt x="1782799" y="9331"/>
                </a:cubicBezTo>
                <a:cubicBezTo>
                  <a:pt x="1689602" y="3849"/>
                  <a:pt x="1596186" y="3110"/>
                  <a:pt x="1502880" y="0"/>
                </a:cubicBezTo>
                <a:cubicBezTo>
                  <a:pt x="1375362" y="3110"/>
                  <a:pt x="1247586" y="654"/>
                  <a:pt x="1120325" y="9331"/>
                </a:cubicBezTo>
                <a:cubicBezTo>
                  <a:pt x="1109137" y="10094"/>
                  <a:pt x="1102972" y="24446"/>
                  <a:pt x="1092333" y="27992"/>
                </a:cubicBezTo>
                <a:cubicBezTo>
                  <a:pt x="1074385" y="33975"/>
                  <a:pt x="1054818" y="33219"/>
                  <a:pt x="1036350" y="37323"/>
                </a:cubicBezTo>
                <a:cubicBezTo>
                  <a:pt x="1026749" y="39457"/>
                  <a:pt x="1017815" y="43951"/>
                  <a:pt x="1008358" y="46653"/>
                </a:cubicBezTo>
                <a:cubicBezTo>
                  <a:pt x="926355" y="70082"/>
                  <a:pt x="1010150" y="42946"/>
                  <a:pt x="943044" y="65314"/>
                </a:cubicBezTo>
                <a:cubicBezTo>
                  <a:pt x="899585" y="108773"/>
                  <a:pt x="955845" y="58914"/>
                  <a:pt x="887060" y="93306"/>
                </a:cubicBezTo>
                <a:cubicBezTo>
                  <a:pt x="774070" y="149800"/>
                  <a:pt x="907368" y="102086"/>
                  <a:pt x="821746" y="130629"/>
                </a:cubicBezTo>
                <a:cubicBezTo>
                  <a:pt x="752788" y="199584"/>
                  <a:pt x="859885" y="98055"/>
                  <a:pt x="775093" y="158621"/>
                </a:cubicBezTo>
                <a:cubicBezTo>
                  <a:pt x="760776" y="168847"/>
                  <a:pt x="752087" y="185717"/>
                  <a:pt x="737770" y="195943"/>
                </a:cubicBezTo>
                <a:cubicBezTo>
                  <a:pt x="729767" y="201660"/>
                  <a:pt x="718575" y="200875"/>
                  <a:pt x="709778" y="205274"/>
                </a:cubicBezTo>
                <a:cubicBezTo>
                  <a:pt x="699748" y="210289"/>
                  <a:pt x="690911" y="217417"/>
                  <a:pt x="681786" y="223935"/>
                </a:cubicBezTo>
                <a:cubicBezTo>
                  <a:pt x="600772" y="281802"/>
                  <a:pt x="682441" y="226610"/>
                  <a:pt x="616472" y="270588"/>
                </a:cubicBezTo>
                <a:cubicBezTo>
                  <a:pt x="591592" y="345232"/>
                  <a:pt x="628912" y="258148"/>
                  <a:pt x="579150" y="307910"/>
                </a:cubicBezTo>
                <a:cubicBezTo>
                  <a:pt x="579147" y="307913"/>
                  <a:pt x="532498" y="377888"/>
                  <a:pt x="523166" y="391886"/>
                </a:cubicBezTo>
                <a:cubicBezTo>
                  <a:pt x="516946" y="401217"/>
                  <a:pt x="512434" y="411949"/>
                  <a:pt x="504505" y="419878"/>
                </a:cubicBezTo>
                <a:cubicBezTo>
                  <a:pt x="468584" y="455799"/>
                  <a:pt x="483833" y="436891"/>
                  <a:pt x="457852" y="475861"/>
                </a:cubicBezTo>
                <a:cubicBezTo>
                  <a:pt x="454742" y="488302"/>
                  <a:pt x="453573" y="501397"/>
                  <a:pt x="448521" y="513184"/>
                </a:cubicBezTo>
                <a:cubicBezTo>
                  <a:pt x="442557" y="527101"/>
                  <a:pt x="407019" y="569667"/>
                  <a:pt x="401868" y="578498"/>
                </a:cubicBezTo>
                <a:cubicBezTo>
                  <a:pt x="387851" y="602527"/>
                  <a:pt x="373343" y="626752"/>
                  <a:pt x="364546" y="653143"/>
                </a:cubicBezTo>
                <a:cubicBezTo>
                  <a:pt x="361436" y="662474"/>
                  <a:pt x="359614" y="672338"/>
                  <a:pt x="355215" y="681135"/>
                </a:cubicBezTo>
                <a:cubicBezTo>
                  <a:pt x="350200" y="691165"/>
                  <a:pt x="342118" y="699390"/>
                  <a:pt x="336554" y="709127"/>
                </a:cubicBezTo>
                <a:cubicBezTo>
                  <a:pt x="329653" y="721203"/>
                  <a:pt x="323372" y="733665"/>
                  <a:pt x="317893" y="746449"/>
                </a:cubicBezTo>
                <a:cubicBezTo>
                  <a:pt x="314019" y="755489"/>
                  <a:pt x="314706" y="766761"/>
                  <a:pt x="308562" y="774441"/>
                </a:cubicBezTo>
                <a:cubicBezTo>
                  <a:pt x="301557" y="783198"/>
                  <a:pt x="289185" y="785923"/>
                  <a:pt x="280570" y="793102"/>
                </a:cubicBezTo>
                <a:cubicBezTo>
                  <a:pt x="270433" y="801550"/>
                  <a:pt x="261026" y="810957"/>
                  <a:pt x="252578" y="821094"/>
                </a:cubicBezTo>
                <a:cubicBezTo>
                  <a:pt x="245399" y="829709"/>
                  <a:pt x="242674" y="842081"/>
                  <a:pt x="233917" y="849086"/>
                </a:cubicBezTo>
                <a:cubicBezTo>
                  <a:pt x="226237" y="855230"/>
                  <a:pt x="215256" y="855306"/>
                  <a:pt x="205925" y="858416"/>
                </a:cubicBezTo>
                <a:cubicBezTo>
                  <a:pt x="194192" y="893617"/>
                  <a:pt x="191357" y="910307"/>
                  <a:pt x="159272" y="942392"/>
                </a:cubicBezTo>
                <a:cubicBezTo>
                  <a:pt x="128553" y="973111"/>
                  <a:pt x="116280" y="981724"/>
                  <a:pt x="93958" y="1026368"/>
                </a:cubicBezTo>
                <a:cubicBezTo>
                  <a:pt x="87738" y="1038809"/>
                  <a:pt x="80463" y="1050776"/>
                  <a:pt x="75297" y="1063690"/>
                </a:cubicBezTo>
                <a:cubicBezTo>
                  <a:pt x="67991" y="1081954"/>
                  <a:pt x="65432" y="1102080"/>
                  <a:pt x="56635" y="1119674"/>
                </a:cubicBezTo>
                <a:cubicBezTo>
                  <a:pt x="50415" y="1132115"/>
                  <a:pt x="43140" y="1144082"/>
                  <a:pt x="37974" y="1156996"/>
                </a:cubicBezTo>
                <a:cubicBezTo>
                  <a:pt x="22832" y="1194853"/>
                  <a:pt x="19147" y="1213645"/>
                  <a:pt x="9982" y="1250302"/>
                </a:cubicBezTo>
                <a:cubicBezTo>
                  <a:pt x="10321" y="1259447"/>
                  <a:pt x="-26044" y="1466203"/>
                  <a:pt x="37974" y="1530221"/>
                </a:cubicBezTo>
                <a:cubicBezTo>
                  <a:pt x="45903" y="1538150"/>
                  <a:pt x="56635" y="1542662"/>
                  <a:pt x="65966" y="1548882"/>
                </a:cubicBezTo>
                <a:cubicBezTo>
                  <a:pt x="112298" y="1618381"/>
                  <a:pt x="52750" y="1533023"/>
                  <a:pt x="112619" y="1604865"/>
                </a:cubicBezTo>
                <a:cubicBezTo>
                  <a:pt x="119798" y="1613480"/>
                  <a:pt x="123351" y="1624927"/>
                  <a:pt x="131280" y="1632857"/>
                </a:cubicBezTo>
                <a:cubicBezTo>
                  <a:pt x="139210" y="1640787"/>
                  <a:pt x="150147" y="1645001"/>
                  <a:pt x="159272" y="1651519"/>
                </a:cubicBezTo>
                <a:cubicBezTo>
                  <a:pt x="171926" y="1660558"/>
                  <a:pt x="184972" y="1669179"/>
                  <a:pt x="196595" y="1679510"/>
                </a:cubicBezTo>
                <a:cubicBezTo>
                  <a:pt x="213032" y="1694121"/>
                  <a:pt x="224949" y="1713964"/>
                  <a:pt x="243248" y="1726163"/>
                </a:cubicBezTo>
                <a:cubicBezTo>
                  <a:pt x="261909" y="1738604"/>
                  <a:pt x="283372" y="1747627"/>
                  <a:pt x="299231" y="1763486"/>
                </a:cubicBezTo>
                <a:cubicBezTo>
                  <a:pt x="352839" y="1817094"/>
                  <a:pt x="325020" y="1803184"/>
                  <a:pt x="373876" y="1819470"/>
                </a:cubicBezTo>
                <a:cubicBezTo>
                  <a:pt x="427484" y="1873078"/>
                  <a:pt x="399665" y="1859169"/>
                  <a:pt x="448521" y="1875453"/>
                </a:cubicBezTo>
                <a:cubicBezTo>
                  <a:pt x="457852" y="1881673"/>
                  <a:pt x="467756" y="1887109"/>
                  <a:pt x="476513" y="1894114"/>
                </a:cubicBezTo>
                <a:cubicBezTo>
                  <a:pt x="483382" y="1899610"/>
                  <a:pt x="487631" y="1908250"/>
                  <a:pt x="495174" y="1912776"/>
                </a:cubicBezTo>
                <a:cubicBezTo>
                  <a:pt x="503608" y="1917836"/>
                  <a:pt x="514126" y="1918232"/>
                  <a:pt x="523166" y="1922106"/>
                </a:cubicBezTo>
                <a:cubicBezTo>
                  <a:pt x="620507" y="1963823"/>
                  <a:pt x="502237" y="1921427"/>
                  <a:pt x="597811" y="1950098"/>
                </a:cubicBezTo>
                <a:cubicBezTo>
                  <a:pt x="616652" y="1955750"/>
                  <a:pt x="634245" y="1966587"/>
                  <a:pt x="653795" y="1968759"/>
                </a:cubicBezTo>
                <a:lnTo>
                  <a:pt x="737770" y="1978090"/>
                </a:lnTo>
                <a:cubicBezTo>
                  <a:pt x="848404" y="2005749"/>
                  <a:pt x="673262" y="1963323"/>
                  <a:pt x="840407" y="1996751"/>
                </a:cubicBezTo>
                <a:cubicBezTo>
                  <a:pt x="865556" y="2001781"/>
                  <a:pt x="890170" y="2009192"/>
                  <a:pt x="915052" y="2015412"/>
                </a:cubicBezTo>
                <a:cubicBezTo>
                  <a:pt x="927493" y="2018522"/>
                  <a:pt x="939588" y="2023759"/>
                  <a:pt x="952374" y="2024743"/>
                </a:cubicBezTo>
                <a:cubicBezTo>
                  <a:pt x="1197753" y="2043619"/>
                  <a:pt x="1033133" y="2033061"/>
                  <a:pt x="1446897" y="2043404"/>
                </a:cubicBezTo>
                <a:lnTo>
                  <a:pt x="2072048" y="2034074"/>
                </a:lnTo>
                <a:cubicBezTo>
                  <a:pt x="2094032" y="2033480"/>
                  <a:pt x="2115669" y="2028359"/>
                  <a:pt x="2137362" y="2024743"/>
                </a:cubicBezTo>
                <a:cubicBezTo>
                  <a:pt x="2191487" y="2015722"/>
                  <a:pt x="2189797" y="2012986"/>
                  <a:pt x="2249329" y="1996751"/>
                </a:cubicBezTo>
                <a:cubicBezTo>
                  <a:pt x="2261701" y="1993377"/>
                  <a:pt x="2274322" y="1990944"/>
                  <a:pt x="2286652" y="1987421"/>
                </a:cubicBezTo>
                <a:cubicBezTo>
                  <a:pt x="2296109" y="1984719"/>
                  <a:pt x="2305043" y="1980224"/>
                  <a:pt x="2314644" y="1978090"/>
                </a:cubicBezTo>
                <a:cubicBezTo>
                  <a:pt x="2333112" y="1973986"/>
                  <a:pt x="2352159" y="1972863"/>
                  <a:pt x="2370627" y="1968759"/>
                </a:cubicBezTo>
                <a:cubicBezTo>
                  <a:pt x="2404418" y="1961250"/>
                  <a:pt x="2400282" y="1955032"/>
                  <a:pt x="2435942" y="1940768"/>
                </a:cubicBezTo>
                <a:cubicBezTo>
                  <a:pt x="2501946" y="1914366"/>
                  <a:pt x="2474240" y="1929279"/>
                  <a:pt x="2529248" y="1912776"/>
                </a:cubicBezTo>
                <a:cubicBezTo>
                  <a:pt x="2642830" y="1878701"/>
                  <a:pt x="2536528" y="1906289"/>
                  <a:pt x="2622554" y="1884784"/>
                </a:cubicBezTo>
                <a:cubicBezTo>
                  <a:pt x="2645373" y="1873374"/>
                  <a:pt x="2663157" y="1862284"/>
                  <a:pt x="2687868" y="1856792"/>
                </a:cubicBezTo>
                <a:cubicBezTo>
                  <a:pt x="2706336" y="1852688"/>
                  <a:pt x="2725301" y="1851171"/>
                  <a:pt x="2743852" y="1847461"/>
                </a:cubicBezTo>
                <a:cubicBezTo>
                  <a:pt x="2756426" y="1844946"/>
                  <a:pt x="2768733" y="1841241"/>
                  <a:pt x="2781174" y="1838131"/>
                </a:cubicBezTo>
                <a:cubicBezTo>
                  <a:pt x="2790505" y="1831911"/>
                  <a:pt x="2798859" y="1823887"/>
                  <a:pt x="2809166" y="1819470"/>
                </a:cubicBezTo>
                <a:cubicBezTo>
                  <a:pt x="2820953" y="1814418"/>
                  <a:pt x="2833970" y="1812921"/>
                  <a:pt x="2846489" y="1810139"/>
                </a:cubicBezTo>
                <a:cubicBezTo>
                  <a:pt x="2895611" y="1799223"/>
                  <a:pt x="2903924" y="1799268"/>
                  <a:pt x="2958456" y="1791478"/>
                </a:cubicBezTo>
                <a:cubicBezTo>
                  <a:pt x="2977117" y="1785257"/>
                  <a:pt x="2998073" y="1783727"/>
                  <a:pt x="3014440" y="1772816"/>
                </a:cubicBezTo>
                <a:lnTo>
                  <a:pt x="3070423" y="1735494"/>
                </a:lnTo>
              </a:path>
            </a:pathLst>
          </a:custGeom>
          <a:noFill/>
          <a:ln>
            <a:tailEnd type="arrow"/>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solidFill>
                <a:prstClr val="black"/>
              </a:solidFill>
            </a:endParaRPr>
          </a:p>
        </p:txBody>
      </p:sp>
    </p:spTree>
    <p:extLst>
      <p:ext uri="{BB962C8B-B14F-4D97-AF65-F5344CB8AC3E}">
        <p14:creationId xmlns:p14="http://schemas.microsoft.com/office/powerpoint/2010/main" val="16395159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85354" y="373738"/>
            <a:ext cx="10306646" cy="1531261"/>
          </a:xfrm>
        </p:spPr>
        <p:txBody>
          <a:bodyPr>
            <a:normAutofit/>
          </a:bodyPr>
          <a:lstStyle/>
          <a:p>
            <a:r>
              <a:rPr lang="fr-FR" sz="2800" b="1" dirty="0">
                <a:solidFill>
                  <a:srgbClr val="FF0000"/>
                </a:solidFill>
              </a:rPr>
              <a:t>Le plan stratégique général</a:t>
            </a:r>
            <a:br>
              <a:rPr lang="fr-FR" sz="2800" b="1" dirty="0">
                <a:solidFill>
                  <a:srgbClr val="FF0000"/>
                </a:solidFill>
              </a:rPr>
            </a:br>
            <a:r>
              <a:rPr lang="fr-FR" sz="2800" b="1" dirty="0">
                <a:solidFill>
                  <a:schemeClr val="accent1">
                    <a:lumMod val="60000"/>
                    <a:lumOff val="40000"/>
                  </a:schemeClr>
                </a:solidFill>
              </a:rPr>
              <a:t>4. </a:t>
            </a:r>
            <a:r>
              <a:rPr lang="fr-FR" sz="2800" b="1" dirty="0" smtClean="0">
                <a:solidFill>
                  <a:schemeClr val="accent1">
                    <a:lumMod val="60000"/>
                    <a:lumOff val="40000"/>
                  </a:schemeClr>
                </a:solidFill>
              </a:rPr>
              <a:t>Evaluer </a:t>
            </a:r>
            <a:r>
              <a:rPr lang="fr-FR" sz="2800" b="1" dirty="0">
                <a:solidFill>
                  <a:schemeClr val="accent1">
                    <a:lumMod val="60000"/>
                    <a:lumOff val="40000"/>
                  </a:schemeClr>
                </a:solidFill>
              </a:rPr>
              <a:t>les opportunités de croissance (</a:t>
            </a:r>
            <a:r>
              <a:rPr lang="fr-FR" sz="2200" b="1" dirty="0" smtClean="0">
                <a:solidFill>
                  <a:schemeClr val="accent1">
                    <a:lumMod val="60000"/>
                    <a:lumOff val="40000"/>
                  </a:schemeClr>
                </a:solidFill>
              </a:rPr>
              <a:t>Développer les stratégies de croissance)</a:t>
            </a:r>
            <a:endParaRPr lang="fr-FR" sz="2200" b="1" dirty="0">
              <a:solidFill>
                <a:schemeClr val="accent1">
                  <a:lumMod val="60000"/>
                  <a:lumOff val="40000"/>
                </a:schemeClr>
              </a:solidFill>
            </a:endParaRPr>
          </a:p>
        </p:txBody>
      </p:sp>
      <p:sp>
        <p:nvSpPr>
          <p:cNvPr id="3" name="Espace réservé du contenu 2"/>
          <p:cNvSpPr>
            <a:spLocks noGrp="1"/>
          </p:cNvSpPr>
          <p:nvPr>
            <p:ph idx="1"/>
          </p:nvPr>
        </p:nvSpPr>
        <p:spPr>
          <a:xfrm>
            <a:off x="1577591" y="1762897"/>
            <a:ext cx="10614409" cy="4939354"/>
          </a:xfrm>
        </p:spPr>
        <p:txBody>
          <a:bodyPr>
            <a:normAutofit/>
          </a:bodyPr>
          <a:lstStyle/>
          <a:p>
            <a:r>
              <a:rPr lang="fr-FR" sz="2000" dirty="0" smtClean="0"/>
              <a:t>L’entreprise </a:t>
            </a:r>
            <a:r>
              <a:rPr lang="fr-FR" sz="2000" dirty="0"/>
              <a:t>peut développer de nouvelles activités, supprimer certaines déjà existantes ou modifier leurs taille afin de croitre et être plus compétitive et rentable</a:t>
            </a:r>
            <a:r>
              <a:rPr lang="fr-FR" sz="2000" dirty="0" smtClean="0"/>
              <a:t>.</a:t>
            </a:r>
          </a:p>
          <a:p>
            <a:r>
              <a:rPr lang="fr-FR" sz="2000" dirty="0" smtClean="0"/>
              <a:t>analyser </a:t>
            </a:r>
            <a:r>
              <a:rPr lang="fr-FR" sz="2000" dirty="0"/>
              <a:t>les différentes stratégies de développement qui s’offrent à l’entreprise </a:t>
            </a:r>
            <a:r>
              <a:rPr lang="fr-FR" sz="2000" b="1" dirty="0"/>
              <a:t>permet de faciliter la détermination des objectifs généraux de l’entreprise</a:t>
            </a:r>
            <a:r>
              <a:rPr lang="fr-FR" sz="2000" dirty="0" smtClean="0"/>
              <a:t>.</a:t>
            </a:r>
          </a:p>
          <a:p>
            <a:pPr>
              <a:buFont typeface="Wingdings 3" charset="2"/>
              <a:buAutoNum type="alphaLcParenR"/>
            </a:pPr>
            <a:r>
              <a:rPr lang="fr-FR" sz="2400" b="1" dirty="0">
                <a:solidFill>
                  <a:schemeClr val="accent1">
                    <a:lumMod val="60000"/>
                    <a:lumOff val="40000"/>
                  </a:schemeClr>
                </a:solidFill>
              </a:rPr>
              <a:t>La matrice produits-marchés d’ANSOF : </a:t>
            </a:r>
          </a:p>
          <a:p>
            <a:pPr marL="0" indent="0">
              <a:buNone/>
            </a:pPr>
            <a:r>
              <a:rPr lang="fr-FR" sz="2000" dirty="0"/>
              <a:t>il définit 4 stratégie à partir de deux axes : </a:t>
            </a:r>
            <a:r>
              <a:rPr lang="fr-FR" sz="2000" b="1" dirty="0" smtClean="0"/>
              <a:t> </a:t>
            </a:r>
            <a:r>
              <a:rPr lang="fr-FR" sz="2000" b="1" dirty="0"/>
              <a:t>marchés de </a:t>
            </a:r>
            <a:r>
              <a:rPr lang="fr-FR" sz="2000" b="1" dirty="0" smtClean="0"/>
              <a:t>l’entreprise  </a:t>
            </a:r>
            <a:r>
              <a:rPr lang="fr-FR" sz="2000" b="1" dirty="0"/>
              <a:t>et produits de l’entreprise</a:t>
            </a:r>
          </a:p>
          <a:p>
            <a:pPr marL="0" indent="0">
              <a:buNone/>
            </a:pPr>
            <a:endParaRPr lang="fr-FR" sz="2000" dirty="0" smtClean="0"/>
          </a:p>
          <a:p>
            <a:endParaRPr lang="fr-FR" sz="2000" dirty="0" smtClean="0"/>
          </a:p>
          <a:p>
            <a:pPr marL="0" indent="0">
              <a:buNone/>
            </a:pPr>
            <a:endParaRPr lang="fr-FR" sz="2000" dirty="0"/>
          </a:p>
        </p:txBody>
      </p:sp>
      <p:graphicFrame>
        <p:nvGraphicFramePr>
          <p:cNvPr id="5" name="Tableau 4"/>
          <p:cNvGraphicFramePr>
            <a:graphicFrameLocks noGrp="1"/>
          </p:cNvGraphicFramePr>
          <p:nvPr>
            <p:extLst>
              <p:ext uri="{D42A27DB-BD31-4B8C-83A1-F6EECF244321}">
                <p14:modId xmlns:p14="http://schemas.microsoft.com/office/powerpoint/2010/main" val="1172511956"/>
              </p:ext>
            </p:extLst>
          </p:nvPr>
        </p:nvGraphicFramePr>
        <p:xfrm>
          <a:off x="1969477" y="4996543"/>
          <a:ext cx="9070428" cy="1498880"/>
        </p:xfrm>
        <a:graphic>
          <a:graphicData uri="http://schemas.openxmlformats.org/drawingml/2006/table">
            <a:tbl>
              <a:tblPr firstRow="1" bandRow="1">
                <a:tableStyleId>{5940675A-B579-460E-94D1-54222C63F5DA}</a:tableStyleId>
              </a:tblPr>
              <a:tblGrid>
                <a:gridCol w="2804200">
                  <a:extLst>
                    <a:ext uri="{9D8B030D-6E8A-4147-A177-3AD203B41FA5}">
                      <a16:colId xmlns:a16="http://schemas.microsoft.com/office/drawing/2014/main" val="20000"/>
                    </a:ext>
                  </a:extLst>
                </a:gridCol>
                <a:gridCol w="3242752">
                  <a:extLst>
                    <a:ext uri="{9D8B030D-6E8A-4147-A177-3AD203B41FA5}">
                      <a16:colId xmlns:a16="http://schemas.microsoft.com/office/drawing/2014/main" val="20001"/>
                    </a:ext>
                  </a:extLst>
                </a:gridCol>
                <a:gridCol w="3023476">
                  <a:extLst>
                    <a:ext uri="{9D8B030D-6E8A-4147-A177-3AD203B41FA5}">
                      <a16:colId xmlns:a16="http://schemas.microsoft.com/office/drawing/2014/main" val="20002"/>
                    </a:ext>
                  </a:extLst>
                </a:gridCol>
              </a:tblGrid>
              <a:tr h="401600">
                <a:tc>
                  <a:txBody>
                    <a:bodyPr/>
                    <a:lstStyle/>
                    <a:p>
                      <a:endParaRPr lang="fr-FR" sz="2000" dirty="0"/>
                    </a:p>
                  </a:txBody>
                  <a:tcPr/>
                </a:tc>
                <a:tc>
                  <a:txBody>
                    <a:bodyPr/>
                    <a:lstStyle/>
                    <a:p>
                      <a:r>
                        <a:rPr lang="fr-FR" sz="2000" b="1" dirty="0" smtClean="0"/>
                        <a:t>Produits actuels</a:t>
                      </a:r>
                      <a:endParaRPr lang="fr-FR" sz="2000" b="1" dirty="0"/>
                    </a:p>
                  </a:txBody>
                  <a:tcPr/>
                </a:tc>
                <a:tc>
                  <a:txBody>
                    <a:bodyPr/>
                    <a:lstStyle/>
                    <a:p>
                      <a:r>
                        <a:rPr lang="fr-FR" sz="2000" b="1" dirty="0" smtClean="0"/>
                        <a:t>Produits nouveaux</a:t>
                      </a:r>
                      <a:endParaRPr lang="fr-FR" sz="2000" b="1" dirty="0"/>
                    </a:p>
                  </a:txBody>
                  <a:tcPr/>
                </a:tc>
                <a:extLst>
                  <a:ext uri="{0D108BD9-81ED-4DB2-BD59-A6C34878D82A}">
                    <a16:rowId xmlns:a16="http://schemas.microsoft.com/office/drawing/2014/main" val="10000"/>
                  </a:ext>
                </a:extLst>
              </a:tr>
              <a:tr h="370840">
                <a:tc>
                  <a:txBody>
                    <a:bodyPr/>
                    <a:lstStyle/>
                    <a:p>
                      <a:r>
                        <a:rPr lang="fr-FR" sz="2000" b="1" dirty="0" smtClean="0"/>
                        <a:t>Marchés</a:t>
                      </a:r>
                      <a:r>
                        <a:rPr lang="fr-FR" sz="2000" b="1" baseline="0" dirty="0" smtClean="0"/>
                        <a:t> nouveaux </a:t>
                      </a:r>
                      <a:endParaRPr lang="fr-FR" sz="2000" b="1" dirty="0"/>
                    </a:p>
                  </a:txBody>
                  <a:tcPr/>
                </a:tc>
                <a:tc>
                  <a:txBody>
                    <a:bodyPr/>
                    <a:lstStyle/>
                    <a:p>
                      <a:r>
                        <a:rPr lang="fr-FR" sz="2000" b="1" dirty="0" smtClean="0">
                          <a:solidFill>
                            <a:srgbClr val="0070C0"/>
                          </a:solidFill>
                        </a:rPr>
                        <a:t>Extension de marché</a:t>
                      </a:r>
                      <a:endParaRPr lang="fr-FR" sz="2000" b="1" dirty="0">
                        <a:solidFill>
                          <a:srgbClr val="0070C0"/>
                        </a:solidFill>
                      </a:endParaRPr>
                    </a:p>
                  </a:txBody>
                  <a:tcPr/>
                </a:tc>
                <a:tc>
                  <a:txBody>
                    <a:bodyPr/>
                    <a:lstStyle/>
                    <a:p>
                      <a:r>
                        <a:rPr lang="fr-FR" sz="2000" b="1" dirty="0" smtClean="0">
                          <a:solidFill>
                            <a:srgbClr val="0070C0"/>
                          </a:solidFill>
                        </a:rPr>
                        <a:t>diversification</a:t>
                      </a:r>
                      <a:endParaRPr lang="fr-FR" sz="2000" b="1" dirty="0">
                        <a:solidFill>
                          <a:srgbClr val="0070C0"/>
                        </a:solidFill>
                      </a:endParaRPr>
                    </a:p>
                  </a:txBody>
                  <a:tcPr/>
                </a:tc>
                <a:extLst>
                  <a:ext uri="{0D108BD9-81ED-4DB2-BD59-A6C34878D82A}">
                    <a16:rowId xmlns:a16="http://schemas.microsoft.com/office/drawing/2014/main" val="10001"/>
                  </a:ext>
                </a:extLst>
              </a:tr>
              <a:tr h="370840">
                <a:tc>
                  <a:txBody>
                    <a:bodyPr/>
                    <a:lstStyle/>
                    <a:p>
                      <a:r>
                        <a:rPr lang="fr-FR" sz="2000" b="1" dirty="0" smtClean="0"/>
                        <a:t>Marchés actuels </a:t>
                      </a:r>
                      <a:endParaRPr lang="fr-FR" sz="2000" b="1" dirty="0"/>
                    </a:p>
                  </a:txBody>
                  <a:tcPr/>
                </a:tc>
                <a:tc>
                  <a:txBody>
                    <a:bodyPr/>
                    <a:lstStyle/>
                    <a:p>
                      <a:r>
                        <a:rPr lang="fr-FR" sz="2000" b="1" dirty="0" smtClean="0">
                          <a:solidFill>
                            <a:srgbClr val="0070C0"/>
                          </a:solidFill>
                        </a:rPr>
                        <a:t>Pénétration de marché</a:t>
                      </a:r>
                      <a:endParaRPr lang="fr-FR" sz="2000" b="1" dirty="0">
                        <a:solidFill>
                          <a:srgbClr val="0070C0"/>
                        </a:solidFill>
                      </a:endParaRPr>
                    </a:p>
                  </a:txBody>
                  <a:tcPr/>
                </a:tc>
                <a:tc>
                  <a:txBody>
                    <a:bodyPr/>
                    <a:lstStyle/>
                    <a:p>
                      <a:r>
                        <a:rPr lang="fr-FR" sz="2000" b="1" dirty="0" smtClean="0">
                          <a:solidFill>
                            <a:srgbClr val="0070C0"/>
                          </a:solidFill>
                        </a:rPr>
                        <a:t>Développement de produits</a:t>
                      </a:r>
                      <a:endParaRPr lang="fr-FR" sz="2000" b="1" dirty="0">
                        <a:solidFill>
                          <a:srgbClr val="0070C0"/>
                        </a:solidFill>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27661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8137" y="624110"/>
            <a:ext cx="8911687" cy="751269"/>
          </a:xfrm>
        </p:spPr>
        <p:txBody>
          <a:bodyPr>
            <a:normAutofit fontScale="90000"/>
          </a:bodyPr>
          <a:lstStyle/>
          <a:p>
            <a:r>
              <a:rPr lang="fr-FR" sz="3200" b="1" dirty="0">
                <a:solidFill>
                  <a:srgbClr val="A53010">
                    <a:lumMod val="60000"/>
                    <a:lumOff val="40000"/>
                  </a:srgbClr>
                </a:solidFill>
              </a:rPr>
              <a:t>Le plan stratégique </a:t>
            </a:r>
            <a:r>
              <a:rPr lang="fr-FR" sz="3200" b="1" dirty="0" smtClean="0">
                <a:solidFill>
                  <a:srgbClr val="A53010">
                    <a:lumMod val="60000"/>
                    <a:lumOff val="40000"/>
                  </a:srgbClr>
                </a:solidFill>
              </a:rPr>
              <a:t>général</a:t>
            </a:r>
            <a:br>
              <a:rPr lang="fr-FR" sz="3200" b="1" dirty="0" smtClean="0">
                <a:solidFill>
                  <a:srgbClr val="A53010">
                    <a:lumMod val="60000"/>
                    <a:lumOff val="40000"/>
                  </a:srgbClr>
                </a:solidFill>
              </a:rPr>
            </a:br>
            <a:r>
              <a:rPr lang="fr-FR" sz="2700" b="1" dirty="0">
                <a:solidFill>
                  <a:schemeClr val="accent1">
                    <a:lumMod val="60000"/>
                    <a:lumOff val="40000"/>
                  </a:schemeClr>
                </a:solidFill>
              </a:rPr>
              <a:t>les différentes stratégies de développement</a:t>
            </a:r>
            <a:endParaRPr lang="fr-FR" dirty="0"/>
          </a:p>
        </p:txBody>
      </p:sp>
      <p:sp>
        <p:nvSpPr>
          <p:cNvPr id="3" name="Espace réservé du contenu 2"/>
          <p:cNvSpPr>
            <a:spLocks noGrp="1"/>
          </p:cNvSpPr>
          <p:nvPr>
            <p:ph idx="1"/>
          </p:nvPr>
        </p:nvSpPr>
        <p:spPr>
          <a:xfrm>
            <a:off x="1958136" y="1642188"/>
            <a:ext cx="9537177" cy="5057192"/>
          </a:xfrm>
        </p:spPr>
        <p:txBody>
          <a:bodyPr>
            <a:normAutofit/>
          </a:bodyPr>
          <a:lstStyle/>
          <a:p>
            <a:pPr marL="0" indent="0">
              <a:buNone/>
            </a:pPr>
            <a:r>
              <a:rPr lang="fr-FR" sz="2400" b="1" dirty="0" smtClean="0">
                <a:solidFill>
                  <a:schemeClr val="accent1">
                    <a:lumMod val="60000"/>
                    <a:lumOff val="40000"/>
                  </a:schemeClr>
                </a:solidFill>
              </a:rPr>
              <a:t>b) les stratégies de base/ génériques  de Porter : </a:t>
            </a:r>
          </a:p>
          <a:p>
            <a:r>
              <a:rPr lang="fr-FR" sz="2000" dirty="0" smtClean="0"/>
              <a:t>en fonction de deux critères : </a:t>
            </a:r>
          </a:p>
          <a:p>
            <a:pPr marL="1073150" indent="0">
              <a:buFont typeface="Arial" panose="020B0604020202020204" pitchFamily="34" charset="0"/>
              <a:buChar char="•"/>
            </a:pPr>
            <a:r>
              <a:rPr lang="fr-FR" sz="2000" b="1" dirty="0" smtClean="0"/>
              <a:t> la cible (segment/ totalité du marché),</a:t>
            </a:r>
          </a:p>
          <a:p>
            <a:pPr marL="1073150" indent="0">
              <a:buFont typeface="Arial" panose="020B0604020202020204" pitchFamily="34" charset="0"/>
              <a:buChar char="•"/>
            </a:pPr>
            <a:r>
              <a:rPr lang="fr-FR" sz="2000" b="1" dirty="0" smtClean="0"/>
              <a:t> un avantage concurrentiel </a:t>
            </a:r>
            <a:r>
              <a:rPr lang="fr-FR" sz="2000" dirty="0" smtClean="0"/>
              <a:t>(qualité du produit/ coûts réduits)</a:t>
            </a:r>
            <a:endParaRPr lang="fr-FR" sz="2000" dirty="0"/>
          </a:p>
        </p:txBody>
      </p:sp>
      <p:graphicFrame>
        <p:nvGraphicFramePr>
          <p:cNvPr id="4" name="Tableau 3"/>
          <p:cNvGraphicFramePr>
            <a:graphicFrameLocks noGrp="1"/>
          </p:cNvGraphicFramePr>
          <p:nvPr>
            <p:extLst/>
          </p:nvPr>
        </p:nvGraphicFramePr>
        <p:xfrm>
          <a:off x="2099389" y="3498979"/>
          <a:ext cx="9190652" cy="3004460"/>
        </p:xfrm>
        <a:graphic>
          <a:graphicData uri="http://schemas.openxmlformats.org/drawingml/2006/table">
            <a:tbl>
              <a:tblPr firstRow="1" bandRow="1">
                <a:tableStyleId>{5940675A-B579-460E-94D1-54222C63F5DA}</a:tableStyleId>
              </a:tblPr>
              <a:tblGrid>
                <a:gridCol w="2297663">
                  <a:extLst>
                    <a:ext uri="{9D8B030D-6E8A-4147-A177-3AD203B41FA5}">
                      <a16:colId xmlns:a16="http://schemas.microsoft.com/office/drawing/2014/main" val="20000"/>
                    </a:ext>
                  </a:extLst>
                </a:gridCol>
                <a:gridCol w="2297663">
                  <a:extLst>
                    <a:ext uri="{9D8B030D-6E8A-4147-A177-3AD203B41FA5}">
                      <a16:colId xmlns:a16="http://schemas.microsoft.com/office/drawing/2014/main" val="20001"/>
                    </a:ext>
                  </a:extLst>
                </a:gridCol>
                <a:gridCol w="2297663">
                  <a:extLst>
                    <a:ext uri="{9D8B030D-6E8A-4147-A177-3AD203B41FA5}">
                      <a16:colId xmlns:a16="http://schemas.microsoft.com/office/drawing/2014/main" val="20002"/>
                    </a:ext>
                  </a:extLst>
                </a:gridCol>
                <a:gridCol w="2297663">
                  <a:extLst>
                    <a:ext uri="{9D8B030D-6E8A-4147-A177-3AD203B41FA5}">
                      <a16:colId xmlns:a16="http://schemas.microsoft.com/office/drawing/2014/main" val="20003"/>
                    </a:ext>
                  </a:extLst>
                </a:gridCol>
              </a:tblGrid>
              <a:tr h="751115">
                <a:tc gridSpan="2">
                  <a:txBody>
                    <a:bodyPr/>
                    <a:lstStyle/>
                    <a:p>
                      <a:endParaRPr lang="fr-FR" sz="2000" dirty="0"/>
                    </a:p>
                  </a:txBody>
                  <a:tcPr>
                    <a:lnL w="12700" cmpd="sng">
                      <a:noFill/>
                    </a:lnL>
                  </a:tcPr>
                </a:tc>
                <a:tc hMerge="1">
                  <a:txBody>
                    <a:bodyPr/>
                    <a:lstStyle/>
                    <a:p>
                      <a:endParaRPr lang="fr-FR" dirty="0"/>
                    </a:p>
                  </a:txBody>
                  <a:tcPr/>
                </a:tc>
                <a:tc gridSpan="2">
                  <a:txBody>
                    <a:bodyPr/>
                    <a:lstStyle/>
                    <a:p>
                      <a:pPr algn="ctr"/>
                      <a:r>
                        <a:rPr lang="fr-FR" sz="2400" b="1" dirty="0" smtClean="0">
                          <a:solidFill>
                            <a:schemeClr val="tx1">
                              <a:lumMod val="95000"/>
                              <a:lumOff val="5000"/>
                            </a:schemeClr>
                          </a:solidFill>
                        </a:rPr>
                        <a:t>Avantage concurrentiel</a:t>
                      </a:r>
                      <a:endParaRPr lang="fr-FR" sz="2400" b="1" dirty="0">
                        <a:solidFill>
                          <a:schemeClr val="tx1">
                            <a:lumMod val="95000"/>
                            <a:lumOff val="5000"/>
                          </a:schemeClr>
                        </a:solidFill>
                      </a:endParaRPr>
                    </a:p>
                  </a:txBody>
                  <a:tcPr/>
                </a:tc>
                <a:tc hMerge="1">
                  <a:txBody>
                    <a:bodyPr/>
                    <a:lstStyle/>
                    <a:p>
                      <a:endParaRPr lang="fr-FR" dirty="0"/>
                    </a:p>
                  </a:txBody>
                  <a:tcPr/>
                </a:tc>
                <a:extLst>
                  <a:ext uri="{0D108BD9-81ED-4DB2-BD59-A6C34878D82A}">
                    <a16:rowId xmlns:a16="http://schemas.microsoft.com/office/drawing/2014/main" val="10000"/>
                  </a:ext>
                </a:extLst>
              </a:tr>
              <a:tr h="751115">
                <a:tc gridSpan="2">
                  <a:txBody>
                    <a:bodyPr/>
                    <a:lstStyle/>
                    <a:p>
                      <a:endParaRPr lang="fr-FR" sz="2000" dirty="0"/>
                    </a:p>
                  </a:txBody>
                  <a:tcPr/>
                </a:tc>
                <a:tc hMerge="1">
                  <a:txBody>
                    <a:bodyPr/>
                    <a:lstStyle/>
                    <a:p>
                      <a:endParaRPr lang="fr-FR" dirty="0"/>
                    </a:p>
                  </a:txBody>
                  <a:tcPr/>
                </a:tc>
                <a:tc>
                  <a:txBody>
                    <a:bodyPr/>
                    <a:lstStyle/>
                    <a:p>
                      <a:r>
                        <a:rPr lang="fr-FR" sz="2000" b="1" dirty="0" smtClean="0"/>
                        <a:t>qualité du produit</a:t>
                      </a:r>
                      <a:endParaRPr lang="fr-FR" sz="2000" b="1" dirty="0"/>
                    </a:p>
                  </a:txBody>
                  <a:tcPr/>
                </a:tc>
                <a:tc>
                  <a:txBody>
                    <a:bodyPr/>
                    <a:lstStyle/>
                    <a:p>
                      <a:r>
                        <a:rPr lang="fr-FR" sz="2000" b="1" dirty="0" smtClean="0"/>
                        <a:t> coûts de productivité</a:t>
                      </a:r>
                      <a:endParaRPr lang="fr-FR" sz="2000" b="1" dirty="0"/>
                    </a:p>
                  </a:txBody>
                  <a:tcPr/>
                </a:tc>
                <a:extLst>
                  <a:ext uri="{0D108BD9-81ED-4DB2-BD59-A6C34878D82A}">
                    <a16:rowId xmlns:a16="http://schemas.microsoft.com/office/drawing/2014/main" val="10001"/>
                  </a:ext>
                </a:extLst>
              </a:tr>
              <a:tr h="751115">
                <a:tc rowSpan="2">
                  <a:txBody>
                    <a:bodyPr/>
                    <a:lstStyle/>
                    <a:p>
                      <a:endParaRPr lang="fr-FR" sz="2000" b="1" dirty="0" smtClean="0">
                        <a:solidFill>
                          <a:schemeClr val="tx1">
                            <a:lumMod val="95000"/>
                            <a:lumOff val="5000"/>
                          </a:schemeClr>
                        </a:solidFill>
                      </a:endParaRPr>
                    </a:p>
                    <a:p>
                      <a:endParaRPr lang="fr-FR" sz="2000" b="1" dirty="0" smtClean="0">
                        <a:solidFill>
                          <a:schemeClr val="tx1">
                            <a:lumMod val="95000"/>
                            <a:lumOff val="5000"/>
                          </a:schemeClr>
                        </a:solidFill>
                      </a:endParaRPr>
                    </a:p>
                    <a:p>
                      <a:pPr algn="ctr"/>
                      <a:r>
                        <a:rPr lang="fr-FR" sz="2400" b="1" dirty="0" smtClean="0">
                          <a:solidFill>
                            <a:schemeClr val="tx1">
                              <a:lumMod val="95000"/>
                              <a:lumOff val="5000"/>
                            </a:schemeClr>
                          </a:solidFill>
                        </a:rPr>
                        <a:t>Cible </a:t>
                      </a:r>
                      <a:endParaRPr lang="fr-FR" sz="2400" b="1" dirty="0">
                        <a:solidFill>
                          <a:schemeClr val="tx1">
                            <a:lumMod val="95000"/>
                            <a:lumOff val="5000"/>
                          </a:schemeClr>
                        </a:solidFill>
                      </a:endParaRPr>
                    </a:p>
                  </a:txBody>
                  <a:tcPr/>
                </a:tc>
                <a:tc>
                  <a:txBody>
                    <a:bodyPr/>
                    <a:lstStyle/>
                    <a:p>
                      <a:r>
                        <a:rPr lang="fr-FR" sz="2000" b="1" dirty="0" smtClean="0"/>
                        <a:t>totalité du marché</a:t>
                      </a:r>
                      <a:endParaRPr lang="fr-FR" sz="2000" b="1" dirty="0"/>
                    </a:p>
                  </a:txBody>
                  <a:tcPr/>
                </a:tc>
                <a:tc>
                  <a:txBody>
                    <a:bodyPr/>
                    <a:lstStyle/>
                    <a:p>
                      <a:r>
                        <a:rPr lang="fr-FR" sz="2000" b="1" dirty="0" smtClean="0">
                          <a:solidFill>
                            <a:srgbClr val="0070C0"/>
                          </a:solidFill>
                        </a:rPr>
                        <a:t>Différenciation </a:t>
                      </a:r>
                      <a:endParaRPr lang="fr-FR" sz="2000" b="1" dirty="0">
                        <a:solidFill>
                          <a:srgbClr val="0070C0"/>
                        </a:solidFill>
                      </a:endParaRPr>
                    </a:p>
                  </a:txBody>
                  <a:tcPr/>
                </a:tc>
                <a:tc>
                  <a:txBody>
                    <a:bodyPr/>
                    <a:lstStyle/>
                    <a:p>
                      <a:r>
                        <a:rPr lang="fr-FR" sz="2000" b="1" dirty="0" smtClean="0">
                          <a:solidFill>
                            <a:srgbClr val="0070C0"/>
                          </a:solidFill>
                        </a:rPr>
                        <a:t>Domination par les couts</a:t>
                      </a:r>
                      <a:endParaRPr lang="fr-FR" sz="2000" b="1" dirty="0">
                        <a:solidFill>
                          <a:srgbClr val="0070C0"/>
                        </a:solidFill>
                      </a:endParaRPr>
                    </a:p>
                  </a:txBody>
                  <a:tcPr/>
                </a:tc>
                <a:extLst>
                  <a:ext uri="{0D108BD9-81ED-4DB2-BD59-A6C34878D82A}">
                    <a16:rowId xmlns:a16="http://schemas.microsoft.com/office/drawing/2014/main" val="10002"/>
                  </a:ext>
                </a:extLst>
              </a:tr>
              <a:tr h="751115">
                <a:tc vMerge="1">
                  <a:txBody>
                    <a:bodyPr/>
                    <a:lstStyle/>
                    <a:p>
                      <a:endParaRPr lang="fr-FR" dirty="0"/>
                    </a:p>
                  </a:txBody>
                  <a:tcPr/>
                </a:tc>
                <a:tc>
                  <a:txBody>
                    <a:bodyPr/>
                    <a:lstStyle/>
                    <a:p>
                      <a:r>
                        <a:rPr lang="fr-FR" sz="2000" b="1" dirty="0" smtClean="0"/>
                        <a:t>un seul segment</a:t>
                      </a:r>
                      <a:endParaRPr lang="fr-FR" sz="2000" b="1" dirty="0"/>
                    </a:p>
                  </a:txBody>
                  <a:tcPr/>
                </a:tc>
                <a:tc>
                  <a:txBody>
                    <a:bodyPr/>
                    <a:lstStyle/>
                    <a:p>
                      <a:r>
                        <a:rPr lang="fr-FR" sz="2000" b="1" dirty="0" smtClean="0">
                          <a:solidFill>
                            <a:srgbClr val="0070C0"/>
                          </a:solidFill>
                        </a:rPr>
                        <a:t>Spécialisation </a:t>
                      </a:r>
                      <a:endParaRPr lang="fr-FR" sz="2000" b="1" dirty="0">
                        <a:solidFill>
                          <a:srgbClr val="0070C0"/>
                        </a:solidFill>
                      </a:endParaRPr>
                    </a:p>
                  </a:txBody>
                  <a:tcPr/>
                </a:tc>
                <a:tc>
                  <a:txBody>
                    <a:bodyPr/>
                    <a:lstStyle/>
                    <a:p>
                      <a:r>
                        <a:rPr lang="fr-FR" sz="2000" b="1" dirty="0" smtClean="0">
                          <a:solidFill>
                            <a:srgbClr val="0070C0"/>
                          </a:solidFill>
                        </a:rPr>
                        <a:t>Spécialisation </a:t>
                      </a:r>
                      <a:endParaRPr lang="fr-FR" sz="2000" b="1" dirty="0">
                        <a:solidFill>
                          <a:srgbClr val="0070C0"/>
                        </a:solidFill>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672684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22135"/>
          </a:xfrm>
        </p:spPr>
        <p:txBody>
          <a:bodyPr>
            <a:normAutofit fontScale="90000"/>
          </a:bodyPr>
          <a:lstStyle/>
          <a:p>
            <a:r>
              <a:rPr lang="fr-FR" b="1" dirty="0">
                <a:solidFill>
                  <a:srgbClr val="A53010">
                    <a:lumMod val="60000"/>
                    <a:lumOff val="40000"/>
                  </a:srgbClr>
                </a:solidFill>
              </a:rPr>
              <a:t>Le plan stratégique </a:t>
            </a:r>
            <a:r>
              <a:rPr lang="fr-FR" b="1" dirty="0" smtClean="0">
                <a:solidFill>
                  <a:srgbClr val="A53010">
                    <a:lumMod val="60000"/>
                    <a:lumOff val="40000"/>
                  </a:srgbClr>
                </a:solidFill>
              </a:rPr>
              <a:t>général</a:t>
            </a:r>
            <a:br>
              <a:rPr lang="fr-FR" b="1" dirty="0" smtClean="0">
                <a:solidFill>
                  <a:srgbClr val="A53010">
                    <a:lumMod val="60000"/>
                    <a:lumOff val="40000"/>
                  </a:srgbClr>
                </a:solidFill>
              </a:rPr>
            </a:br>
            <a:r>
              <a:rPr lang="fr-FR" sz="3100" b="1" dirty="0">
                <a:solidFill>
                  <a:schemeClr val="accent1">
                    <a:lumMod val="60000"/>
                    <a:lumOff val="40000"/>
                  </a:schemeClr>
                </a:solidFill>
              </a:rPr>
              <a:t>les différentes stratégies de développement</a:t>
            </a:r>
            <a:endParaRPr lang="fr-FR" sz="3100" dirty="0"/>
          </a:p>
        </p:txBody>
      </p:sp>
      <p:sp>
        <p:nvSpPr>
          <p:cNvPr id="3" name="Espace réservé du contenu 2"/>
          <p:cNvSpPr>
            <a:spLocks noGrp="1"/>
          </p:cNvSpPr>
          <p:nvPr>
            <p:ph idx="1"/>
          </p:nvPr>
        </p:nvSpPr>
        <p:spPr>
          <a:xfrm>
            <a:off x="1931437" y="1726163"/>
            <a:ext cx="10086392" cy="4693298"/>
          </a:xfrm>
        </p:spPr>
        <p:txBody>
          <a:bodyPr>
            <a:normAutofit fontScale="92500"/>
          </a:bodyPr>
          <a:lstStyle/>
          <a:p>
            <a:pPr marL="0" indent="0">
              <a:buNone/>
            </a:pPr>
            <a:r>
              <a:rPr lang="fr-FR" sz="2400" b="1" dirty="0">
                <a:solidFill>
                  <a:schemeClr val="accent1">
                    <a:lumMod val="60000"/>
                    <a:lumOff val="40000"/>
                  </a:schemeClr>
                </a:solidFill>
              </a:rPr>
              <a:t>c</a:t>
            </a:r>
            <a:r>
              <a:rPr lang="fr-FR" sz="2400" b="1" dirty="0" smtClean="0">
                <a:solidFill>
                  <a:schemeClr val="accent1">
                    <a:lumMod val="60000"/>
                    <a:lumOff val="40000"/>
                  </a:schemeClr>
                </a:solidFill>
              </a:rPr>
              <a:t>) les stratégies de croissance : </a:t>
            </a:r>
          </a:p>
          <a:p>
            <a:pPr marL="0" indent="0">
              <a:buNone/>
            </a:pPr>
            <a:r>
              <a:rPr lang="fr-FR" sz="2400" b="1" dirty="0"/>
              <a:t>L’entreprise peut choisir de développer de nouvelles activités  </a:t>
            </a:r>
            <a:r>
              <a:rPr lang="fr-FR" sz="2400" b="1" dirty="0">
                <a:solidFill>
                  <a:srgbClr val="0070C0"/>
                </a:solidFill>
              </a:rPr>
              <a:t>en interne ou par croissance externe </a:t>
            </a:r>
            <a:r>
              <a:rPr lang="fr-FR" sz="2400" dirty="0"/>
              <a:t>en fonction de ses objectifs de vente et de rentabilité.</a:t>
            </a:r>
          </a:p>
          <a:p>
            <a:r>
              <a:rPr lang="fr-FR" sz="2400" b="1" dirty="0" smtClean="0"/>
              <a:t>Elle </a:t>
            </a:r>
            <a:r>
              <a:rPr lang="fr-FR" sz="2400" b="1" dirty="0"/>
              <a:t>peut parvenir  de trois manières :</a:t>
            </a:r>
          </a:p>
          <a:p>
            <a:pPr marL="704850">
              <a:buFont typeface="+mj-lt"/>
              <a:buAutoNum type="arabicPeriod"/>
            </a:pPr>
            <a:r>
              <a:rPr lang="fr-FR" sz="2400" b="1" dirty="0"/>
              <a:t>La croissance intensive</a:t>
            </a:r>
            <a:r>
              <a:rPr lang="fr-FR" sz="2400" dirty="0"/>
              <a:t>: opportunités liées à l’activité actuelle de l’entreprise et concernent ses produits ou marchés existants</a:t>
            </a:r>
          </a:p>
          <a:p>
            <a:pPr marL="704850">
              <a:buFont typeface="+mj-lt"/>
              <a:buAutoNum type="arabicPeriod"/>
            </a:pPr>
            <a:r>
              <a:rPr lang="fr-FR" sz="2400" b="1" dirty="0"/>
              <a:t>La croissance par intégration </a:t>
            </a:r>
            <a:r>
              <a:rPr lang="fr-FR" sz="2400" dirty="0"/>
              <a:t>: par acquisition de nouvelles activités liées à celles de l’entreprise</a:t>
            </a:r>
          </a:p>
          <a:p>
            <a:pPr marL="704850">
              <a:buFont typeface="+mj-lt"/>
              <a:buAutoNum type="arabicPeriod"/>
            </a:pPr>
            <a:r>
              <a:rPr lang="fr-FR" sz="2400" b="1" dirty="0"/>
              <a:t>La croissance par diversification </a:t>
            </a:r>
            <a:r>
              <a:rPr lang="fr-FR" sz="2400" dirty="0"/>
              <a:t>: les opportunités trouvent leurs origine en dehors du champs d’activité actuel de l’entreprise.</a:t>
            </a:r>
          </a:p>
          <a:p>
            <a:pPr marL="0" indent="0">
              <a:buNone/>
            </a:pPr>
            <a:endParaRPr lang="fr-FR" sz="2400" b="1" dirty="0" smtClean="0">
              <a:solidFill>
                <a:schemeClr val="accent1">
                  <a:lumMod val="60000"/>
                  <a:lumOff val="40000"/>
                </a:schemeClr>
              </a:solidFill>
            </a:endParaRPr>
          </a:p>
          <a:p>
            <a:pPr marL="0" indent="0">
              <a:buNone/>
            </a:pPr>
            <a:endParaRPr lang="fr-FR" sz="2000" dirty="0"/>
          </a:p>
        </p:txBody>
      </p:sp>
    </p:spTree>
    <p:extLst>
      <p:ext uri="{BB962C8B-B14F-4D97-AF65-F5344CB8AC3E}">
        <p14:creationId xmlns:p14="http://schemas.microsoft.com/office/powerpoint/2010/main" val="7903446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22135"/>
          </a:xfrm>
        </p:spPr>
        <p:txBody>
          <a:bodyPr/>
          <a:lstStyle/>
          <a:p>
            <a:r>
              <a:rPr lang="fr-FR" b="1" dirty="0">
                <a:solidFill>
                  <a:srgbClr val="A53010">
                    <a:lumMod val="60000"/>
                    <a:lumOff val="40000"/>
                  </a:srgbClr>
                </a:solidFill>
              </a:rPr>
              <a:t>Le plan stratégique général</a:t>
            </a:r>
            <a:endParaRPr lang="fr-FR" dirty="0"/>
          </a:p>
        </p:txBody>
      </p:sp>
      <p:sp>
        <p:nvSpPr>
          <p:cNvPr id="3" name="Espace réservé du contenu 2"/>
          <p:cNvSpPr>
            <a:spLocks noGrp="1"/>
          </p:cNvSpPr>
          <p:nvPr>
            <p:ph idx="1"/>
          </p:nvPr>
        </p:nvSpPr>
        <p:spPr>
          <a:xfrm>
            <a:off x="1931437" y="1726163"/>
            <a:ext cx="10086392" cy="4693298"/>
          </a:xfrm>
        </p:spPr>
        <p:txBody>
          <a:bodyPr>
            <a:normAutofit/>
          </a:bodyPr>
          <a:lstStyle/>
          <a:p>
            <a:pPr marL="0" indent="0">
              <a:buNone/>
            </a:pPr>
            <a:r>
              <a:rPr lang="fr-FR" sz="2400" b="1" dirty="0">
                <a:solidFill>
                  <a:schemeClr val="accent1">
                    <a:lumMod val="60000"/>
                    <a:lumOff val="40000"/>
                  </a:schemeClr>
                </a:solidFill>
              </a:rPr>
              <a:t>c</a:t>
            </a:r>
            <a:r>
              <a:rPr lang="fr-FR" sz="2400" b="1" dirty="0" smtClean="0">
                <a:solidFill>
                  <a:schemeClr val="accent1">
                    <a:lumMod val="60000"/>
                    <a:lumOff val="40000"/>
                  </a:schemeClr>
                </a:solidFill>
              </a:rPr>
              <a:t>) les stratégies de croissance : </a:t>
            </a:r>
          </a:p>
          <a:p>
            <a:pPr marL="0" indent="0">
              <a:buNone/>
            </a:pPr>
            <a:r>
              <a:rPr lang="fr-FR" sz="2400" b="1" dirty="0" smtClean="0">
                <a:solidFill>
                  <a:srgbClr val="00B050"/>
                </a:solidFill>
              </a:rPr>
              <a:t>i) Les stratégies de croissance intensive : </a:t>
            </a:r>
          </a:p>
          <a:p>
            <a:pPr marL="0" indent="0">
              <a:buNone/>
            </a:pPr>
            <a:endParaRPr lang="fr-FR" sz="2000" dirty="0"/>
          </a:p>
        </p:txBody>
      </p:sp>
      <p:graphicFrame>
        <p:nvGraphicFramePr>
          <p:cNvPr id="4" name="Tableau 3"/>
          <p:cNvGraphicFramePr>
            <a:graphicFrameLocks noGrp="1"/>
          </p:cNvGraphicFramePr>
          <p:nvPr>
            <p:extLst>
              <p:ext uri="{D42A27DB-BD31-4B8C-83A1-F6EECF244321}">
                <p14:modId xmlns:p14="http://schemas.microsoft.com/office/powerpoint/2010/main" val="835900113"/>
              </p:ext>
            </p:extLst>
          </p:nvPr>
        </p:nvGraphicFramePr>
        <p:xfrm>
          <a:off x="1441579" y="2955904"/>
          <a:ext cx="10478278" cy="3657600"/>
        </p:xfrm>
        <a:graphic>
          <a:graphicData uri="http://schemas.openxmlformats.org/drawingml/2006/table">
            <a:tbl>
              <a:tblPr firstRow="1" bandRow="1">
                <a:tableStyleId>{5940675A-B579-460E-94D1-54222C63F5DA}</a:tableStyleId>
              </a:tblPr>
              <a:tblGrid>
                <a:gridCol w="2083631">
                  <a:extLst>
                    <a:ext uri="{9D8B030D-6E8A-4147-A177-3AD203B41FA5}">
                      <a16:colId xmlns:a16="http://schemas.microsoft.com/office/drawing/2014/main" val="20000"/>
                    </a:ext>
                  </a:extLst>
                </a:gridCol>
                <a:gridCol w="8394647">
                  <a:extLst>
                    <a:ext uri="{9D8B030D-6E8A-4147-A177-3AD203B41FA5}">
                      <a16:colId xmlns:a16="http://schemas.microsoft.com/office/drawing/2014/main" val="20001"/>
                    </a:ext>
                  </a:extLst>
                </a:gridCol>
              </a:tblGrid>
              <a:tr h="370840">
                <a:tc>
                  <a:txBody>
                    <a:bodyPr/>
                    <a:lstStyle/>
                    <a:p>
                      <a:r>
                        <a:rPr lang="fr-FR" sz="2400" b="1" dirty="0" smtClean="0"/>
                        <a:t>stratégie</a:t>
                      </a:r>
                      <a:endParaRPr lang="fr-FR" sz="2400" b="1" dirty="0"/>
                    </a:p>
                  </a:txBody>
                  <a:tcPr/>
                </a:tc>
                <a:tc>
                  <a:txBody>
                    <a:bodyPr/>
                    <a:lstStyle/>
                    <a:p>
                      <a:r>
                        <a:rPr lang="fr-FR" sz="2400" b="1" dirty="0" smtClean="0"/>
                        <a:t>Description </a:t>
                      </a:r>
                      <a:endParaRPr lang="fr-FR" sz="2400" b="1" dirty="0"/>
                    </a:p>
                  </a:txBody>
                  <a:tcPr/>
                </a:tc>
                <a:extLst>
                  <a:ext uri="{0D108BD9-81ED-4DB2-BD59-A6C34878D82A}">
                    <a16:rowId xmlns:a16="http://schemas.microsoft.com/office/drawing/2014/main" val="10000"/>
                  </a:ext>
                </a:extLst>
              </a:tr>
              <a:tr h="370840">
                <a:tc>
                  <a:txBody>
                    <a:bodyPr/>
                    <a:lstStyle/>
                    <a:p>
                      <a:r>
                        <a:rPr lang="fr-FR" sz="2400" b="1" dirty="0" smtClean="0">
                          <a:solidFill>
                            <a:srgbClr val="0070C0"/>
                          </a:solidFill>
                        </a:rPr>
                        <a:t>Pénétration de marché</a:t>
                      </a:r>
                      <a:endParaRPr lang="fr-FR" sz="2400" b="1" dirty="0">
                        <a:solidFill>
                          <a:srgbClr val="0070C0"/>
                        </a:solidFill>
                      </a:endParaRPr>
                    </a:p>
                  </a:txBody>
                  <a:tcPr/>
                </a:tc>
                <a:tc>
                  <a:txBody>
                    <a:bodyPr/>
                    <a:lstStyle/>
                    <a:p>
                      <a:r>
                        <a:rPr lang="fr-FR" sz="2400" dirty="0" smtClean="0"/>
                        <a:t>augmenter les ventes par : l’augmentation de la fréquence et quantités achetées, du nombre de consommateurs potentiels, …</a:t>
                      </a:r>
                      <a:endParaRPr lang="fr-FR" sz="2400" dirty="0"/>
                    </a:p>
                  </a:txBody>
                  <a:tcPr/>
                </a:tc>
                <a:extLst>
                  <a:ext uri="{0D108BD9-81ED-4DB2-BD59-A6C34878D82A}">
                    <a16:rowId xmlns:a16="http://schemas.microsoft.com/office/drawing/2014/main" val="10001"/>
                  </a:ext>
                </a:extLst>
              </a:tr>
              <a:tr h="370840">
                <a:tc>
                  <a:txBody>
                    <a:bodyPr/>
                    <a:lstStyle/>
                    <a:p>
                      <a:r>
                        <a:rPr lang="fr-FR" sz="2400" b="1" dirty="0" smtClean="0">
                          <a:solidFill>
                            <a:srgbClr val="0070C0"/>
                          </a:solidFill>
                        </a:rPr>
                        <a:t>Extension de marché</a:t>
                      </a:r>
                      <a:endParaRPr lang="fr-FR" sz="2400" b="1" dirty="0">
                        <a:solidFill>
                          <a:srgbClr val="0070C0"/>
                        </a:solidFill>
                      </a:endParaRPr>
                    </a:p>
                  </a:txBody>
                  <a:tcPr/>
                </a:tc>
                <a:tc>
                  <a:txBody>
                    <a:bodyPr/>
                    <a:lstStyle/>
                    <a:p>
                      <a:r>
                        <a:rPr lang="fr-FR" sz="2400" dirty="0" smtClean="0"/>
                        <a:t>Étendre le marché géographiquement,</a:t>
                      </a:r>
                      <a:r>
                        <a:rPr lang="fr-FR" sz="2400" baseline="0" dirty="0" smtClean="0"/>
                        <a:t> commercialement (nouveaux circuits de distribution)</a:t>
                      </a:r>
                      <a:endParaRPr lang="fr-FR" sz="2400" dirty="0"/>
                    </a:p>
                  </a:txBody>
                  <a:tcPr/>
                </a:tc>
                <a:extLst>
                  <a:ext uri="{0D108BD9-81ED-4DB2-BD59-A6C34878D82A}">
                    <a16:rowId xmlns:a16="http://schemas.microsoft.com/office/drawing/2014/main" val="10002"/>
                  </a:ext>
                </a:extLst>
              </a:tr>
              <a:tr h="370840">
                <a:tc>
                  <a:txBody>
                    <a:bodyPr/>
                    <a:lstStyle/>
                    <a:p>
                      <a:r>
                        <a:rPr lang="fr-FR" sz="2400" b="1" dirty="0" smtClean="0">
                          <a:solidFill>
                            <a:srgbClr val="0070C0"/>
                          </a:solidFill>
                        </a:rPr>
                        <a:t>Développement de produits</a:t>
                      </a:r>
                      <a:endParaRPr lang="fr-FR" sz="2400" b="1" dirty="0">
                        <a:solidFill>
                          <a:srgbClr val="0070C0"/>
                        </a:solidFill>
                      </a:endParaRPr>
                    </a:p>
                  </a:txBody>
                  <a:tcPr/>
                </a:tc>
                <a:tc>
                  <a:txBody>
                    <a:bodyPr/>
                    <a:lstStyle/>
                    <a:p>
                      <a:r>
                        <a:rPr lang="fr-FR" sz="2400" dirty="0" smtClean="0"/>
                        <a:t>Travailler sur les produits (innovation): améliorations, étendre les gammes de produits, …</a:t>
                      </a:r>
                      <a:endParaRPr lang="fr-FR" sz="24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7315873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80727" y="1735494"/>
            <a:ext cx="9815804" cy="4175728"/>
          </a:xfrm>
        </p:spPr>
        <p:txBody>
          <a:bodyPr/>
          <a:lstStyle/>
          <a:p>
            <a:pPr marL="0" lvl="0" indent="0">
              <a:buClr>
                <a:srgbClr val="A53010"/>
              </a:buClr>
              <a:buNone/>
            </a:pPr>
            <a:r>
              <a:rPr lang="fr-FR" sz="2400" b="1" dirty="0" smtClean="0">
                <a:solidFill>
                  <a:schemeClr val="accent1">
                    <a:lumMod val="60000"/>
                    <a:lumOff val="40000"/>
                  </a:schemeClr>
                </a:solidFill>
              </a:rPr>
              <a:t>c) </a:t>
            </a:r>
            <a:r>
              <a:rPr lang="fr-FR" sz="2400" b="1" dirty="0">
                <a:solidFill>
                  <a:schemeClr val="accent1">
                    <a:lumMod val="60000"/>
                    <a:lumOff val="40000"/>
                  </a:schemeClr>
                </a:solidFill>
              </a:rPr>
              <a:t>les stratégies de croissance :</a:t>
            </a:r>
            <a:endParaRPr lang="fr-FR" sz="2400" b="1" dirty="0" smtClean="0">
              <a:solidFill>
                <a:srgbClr val="00B050"/>
              </a:solidFill>
            </a:endParaRPr>
          </a:p>
          <a:p>
            <a:pPr marL="0" lvl="0" indent="0">
              <a:buClr>
                <a:srgbClr val="A53010"/>
              </a:buClr>
              <a:buNone/>
            </a:pPr>
            <a:r>
              <a:rPr lang="fr-FR" sz="2400" b="1" dirty="0" smtClean="0">
                <a:solidFill>
                  <a:srgbClr val="00B050"/>
                </a:solidFill>
              </a:rPr>
              <a:t>ii) </a:t>
            </a:r>
            <a:r>
              <a:rPr lang="fr-FR" sz="2400" b="1" dirty="0">
                <a:solidFill>
                  <a:srgbClr val="00B050"/>
                </a:solidFill>
              </a:rPr>
              <a:t>Les stratégies de croissance </a:t>
            </a:r>
            <a:r>
              <a:rPr lang="fr-FR" sz="2400" b="1" dirty="0" smtClean="0">
                <a:solidFill>
                  <a:srgbClr val="00B050"/>
                </a:solidFill>
              </a:rPr>
              <a:t>par intégration </a:t>
            </a:r>
            <a:r>
              <a:rPr lang="fr-FR" sz="2400" b="1" dirty="0">
                <a:solidFill>
                  <a:srgbClr val="00B050"/>
                </a:solidFill>
              </a:rPr>
              <a:t>: </a:t>
            </a:r>
          </a:p>
          <a:p>
            <a:endParaRPr lang="fr-FR" dirty="0"/>
          </a:p>
        </p:txBody>
      </p:sp>
      <p:sp>
        <p:nvSpPr>
          <p:cNvPr id="4" name="Titre 1"/>
          <p:cNvSpPr>
            <a:spLocks noGrp="1"/>
          </p:cNvSpPr>
          <p:nvPr>
            <p:ph type="title"/>
          </p:nvPr>
        </p:nvSpPr>
        <p:spPr/>
        <p:txBody>
          <a:bodyPr/>
          <a:lstStyle/>
          <a:p>
            <a:r>
              <a:rPr lang="fr-FR" b="1" dirty="0">
                <a:solidFill>
                  <a:srgbClr val="A53010">
                    <a:lumMod val="60000"/>
                    <a:lumOff val="40000"/>
                  </a:srgbClr>
                </a:solidFill>
              </a:rPr>
              <a:t>Le plan stratégique général</a:t>
            </a: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1607622006"/>
              </p:ext>
            </p:extLst>
          </p:nvPr>
        </p:nvGraphicFramePr>
        <p:xfrm>
          <a:off x="1968759" y="3107062"/>
          <a:ext cx="10058400" cy="2804160"/>
        </p:xfrm>
        <a:graphic>
          <a:graphicData uri="http://schemas.openxmlformats.org/drawingml/2006/table">
            <a:tbl>
              <a:tblPr firstRow="1" bandRow="1">
                <a:tableStyleId>{5940675A-B579-460E-94D1-54222C63F5DA}</a:tableStyleId>
              </a:tblPr>
              <a:tblGrid>
                <a:gridCol w="2000137">
                  <a:extLst>
                    <a:ext uri="{9D8B030D-6E8A-4147-A177-3AD203B41FA5}">
                      <a16:colId xmlns:a16="http://schemas.microsoft.com/office/drawing/2014/main" val="20000"/>
                    </a:ext>
                  </a:extLst>
                </a:gridCol>
                <a:gridCol w="8058263">
                  <a:extLst>
                    <a:ext uri="{9D8B030D-6E8A-4147-A177-3AD203B41FA5}">
                      <a16:colId xmlns:a16="http://schemas.microsoft.com/office/drawing/2014/main" val="20001"/>
                    </a:ext>
                  </a:extLst>
                </a:gridCol>
              </a:tblGrid>
              <a:tr h="370840">
                <a:tc>
                  <a:txBody>
                    <a:bodyPr/>
                    <a:lstStyle/>
                    <a:p>
                      <a:r>
                        <a:rPr lang="fr-FR" sz="2000" b="1" dirty="0" smtClean="0"/>
                        <a:t>stratégie</a:t>
                      </a:r>
                      <a:endParaRPr lang="fr-FR" sz="2000" b="1" dirty="0"/>
                    </a:p>
                  </a:txBody>
                  <a:tcPr/>
                </a:tc>
                <a:tc>
                  <a:txBody>
                    <a:bodyPr/>
                    <a:lstStyle/>
                    <a:p>
                      <a:r>
                        <a:rPr lang="fr-FR" sz="2000" b="1" dirty="0" smtClean="0"/>
                        <a:t>Description </a:t>
                      </a:r>
                      <a:endParaRPr lang="fr-FR" sz="2000" b="1" dirty="0"/>
                    </a:p>
                  </a:txBody>
                  <a:tcPr/>
                </a:tc>
                <a:extLst>
                  <a:ext uri="{0D108BD9-81ED-4DB2-BD59-A6C34878D82A}">
                    <a16:rowId xmlns:a16="http://schemas.microsoft.com/office/drawing/2014/main" val="10000"/>
                  </a:ext>
                </a:extLst>
              </a:tr>
              <a:tr h="370840">
                <a:tc>
                  <a:txBody>
                    <a:bodyPr/>
                    <a:lstStyle/>
                    <a:p>
                      <a:r>
                        <a:rPr lang="fr-FR" sz="2000" b="1" dirty="0" smtClean="0">
                          <a:solidFill>
                            <a:srgbClr val="0070C0"/>
                          </a:solidFill>
                        </a:rPr>
                        <a:t>Intégration amont</a:t>
                      </a:r>
                      <a:endParaRPr lang="fr-FR" sz="2000" b="1" dirty="0">
                        <a:solidFill>
                          <a:srgbClr val="0070C0"/>
                        </a:solidFill>
                      </a:endParaRPr>
                    </a:p>
                  </a:txBody>
                  <a:tcPr/>
                </a:tc>
                <a:tc>
                  <a:txBody>
                    <a:bodyPr/>
                    <a:lstStyle/>
                    <a:p>
                      <a:r>
                        <a:rPr lang="fr-FR" sz="2000" dirty="0" smtClean="0"/>
                        <a:t>Prendre le contrôle d’un ou plusieurs fournisseurs pour assurer ses approvisionnements.</a:t>
                      </a:r>
                      <a:endParaRPr lang="fr-FR" sz="2000" dirty="0"/>
                    </a:p>
                  </a:txBody>
                  <a:tcPr/>
                </a:tc>
                <a:extLst>
                  <a:ext uri="{0D108BD9-81ED-4DB2-BD59-A6C34878D82A}">
                    <a16:rowId xmlns:a16="http://schemas.microsoft.com/office/drawing/2014/main" val="10001"/>
                  </a:ext>
                </a:extLst>
              </a:tr>
              <a:tr h="370840">
                <a:tc>
                  <a:txBody>
                    <a:bodyPr/>
                    <a:lstStyle/>
                    <a:p>
                      <a:r>
                        <a:rPr lang="fr-FR" sz="2000" b="1" dirty="0" smtClean="0">
                          <a:solidFill>
                            <a:srgbClr val="0070C0"/>
                          </a:solidFill>
                        </a:rPr>
                        <a:t>Intégration aval</a:t>
                      </a:r>
                      <a:endParaRPr lang="fr-FR" sz="2000" b="1" dirty="0">
                        <a:solidFill>
                          <a:srgbClr val="0070C0"/>
                        </a:solidFill>
                      </a:endParaRPr>
                    </a:p>
                  </a:txBody>
                  <a:tcPr/>
                </a:tc>
                <a:tc>
                  <a:txBody>
                    <a:bodyPr/>
                    <a:lstStyle/>
                    <a:p>
                      <a:r>
                        <a:rPr lang="fr-FR" sz="2000" dirty="0" smtClean="0"/>
                        <a:t>Prendre le contrôle d’un ou plusieurs réseaux de distribution pour assurer ses débouchés commerciaux.</a:t>
                      </a:r>
                      <a:endParaRPr lang="fr-FR" sz="2000" dirty="0"/>
                    </a:p>
                  </a:txBody>
                  <a:tcPr/>
                </a:tc>
                <a:extLst>
                  <a:ext uri="{0D108BD9-81ED-4DB2-BD59-A6C34878D82A}">
                    <a16:rowId xmlns:a16="http://schemas.microsoft.com/office/drawing/2014/main" val="10002"/>
                  </a:ext>
                </a:extLst>
              </a:tr>
              <a:tr h="370840">
                <a:tc>
                  <a:txBody>
                    <a:bodyPr/>
                    <a:lstStyle/>
                    <a:p>
                      <a:r>
                        <a:rPr lang="fr-FR" sz="2000" b="1" dirty="0" smtClean="0">
                          <a:solidFill>
                            <a:srgbClr val="0070C0"/>
                          </a:solidFill>
                        </a:rPr>
                        <a:t>Intégration horizontale</a:t>
                      </a:r>
                      <a:endParaRPr lang="fr-FR" sz="2000" b="1" dirty="0">
                        <a:solidFill>
                          <a:srgbClr val="0070C0"/>
                        </a:solidFill>
                      </a:endParaRPr>
                    </a:p>
                  </a:txBody>
                  <a:tcPr/>
                </a:tc>
                <a:tc>
                  <a:txBody>
                    <a:bodyPr/>
                    <a:lstStyle/>
                    <a:p>
                      <a:r>
                        <a:rPr lang="fr-FR" sz="2000" dirty="0" smtClean="0"/>
                        <a:t>Prendre le contrôle d’un ou plusieurs concurrents</a:t>
                      </a:r>
                      <a:r>
                        <a:rPr lang="fr-FR" sz="2000" baseline="0" dirty="0" smtClean="0"/>
                        <a:t> permettant d’absorber un concurrent gênant ou d’atteindre une taille plus importante et avoir un fort pouvoir de négociation.</a:t>
                      </a:r>
                      <a:endParaRPr lang="fr-FR" sz="20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23366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924772"/>
          </a:xfrm>
        </p:spPr>
        <p:txBody>
          <a:bodyPr>
            <a:normAutofit/>
          </a:bodyPr>
          <a:lstStyle/>
          <a:p>
            <a:r>
              <a:rPr lang="fr-FR" sz="3200" b="1" dirty="0" smtClean="0">
                <a:solidFill>
                  <a:schemeClr val="accent1">
                    <a:lumMod val="60000"/>
                    <a:lumOff val="40000"/>
                  </a:schemeClr>
                </a:solidFill>
              </a:rPr>
              <a:t>Les concepts </a:t>
            </a:r>
            <a:r>
              <a:rPr lang="fr-FR" sz="3200" b="1" dirty="0">
                <a:solidFill>
                  <a:schemeClr val="accent1">
                    <a:lumMod val="60000"/>
                    <a:lumOff val="40000"/>
                  </a:schemeClr>
                </a:solidFill>
              </a:rPr>
              <a:t>clés du </a:t>
            </a:r>
            <a:r>
              <a:rPr lang="fr-FR" sz="3200" b="1" dirty="0" smtClean="0">
                <a:solidFill>
                  <a:schemeClr val="accent1">
                    <a:lumMod val="60000"/>
                    <a:lumOff val="40000"/>
                  </a:schemeClr>
                </a:solidFill>
              </a:rPr>
              <a:t>marketing</a:t>
            </a: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1698171" y="1492903"/>
            <a:ext cx="10198360" cy="5062138"/>
          </a:xfrm>
        </p:spPr>
        <p:txBody>
          <a:bodyPr>
            <a:normAutofit fontScale="85000" lnSpcReduction="10000"/>
          </a:bodyPr>
          <a:lstStyle/>
          <a:p>
            <a:pPr marL="0" indent="0">
              <a:buNone/>
            </a:pPr>
            <a:r>
              <a:rPr lang="fr-FR" sz="2000" b="1" dirty="0"/>
              <a:t>marketing et marché sont deux notions indissociables : le </a:t>
            </a:r>
            <a:r>
              <a:rPr lang="fr-FR" sz="2000" b="1" dirty="0">
                <a:solidFill>
                  <a:schemeClr val="accent1">
                    <a:lumMod val="60000"/>
                    <a:lumOff val="40000"/>
                  </a:schemeClr>
                </a:solidFill>
              </a:rPr>
              <a:t>marketing</a:t>
            </a:r>
            <a:r>
              <a:rPr lang="fr-FR" sz="2000" b="1" dirty="0"/>
              <a:t> s’intéresse à des </a:t>
            </a:r>
            <a:r>
              <a:rPr lang="fr-FR" sz="2000" b="1" dirty="0">
                <a:solidFill>
                  <a:schemeClr val="accent1">
                    <a:lumMod val="60000"/>
                    <a:lumOff val="40000"/>
                  </a:schemeClr>
                </a:solidFill>
              </a:rPr>
              <a:t>marchés</a:t>
            </a:r>
            <a:r>
              <a:rPr lang="fr-FR" sz="2000" b="1" dirty="0"/>
              <a:t>, définis par des possibilités </a:t>
            </a:r>
            <a:r>
              <a:rPr lang="fr-FR" sz="2000" b="1" dirty="0">
                <a:solidFill>
                  <a:schemeClr val="accent1">
                    <a:lumMod val="60000"/>
                    <a:lumOff val="40000"/>
                  </a:schemeClr>
                </a:solidFill>
              </a:rPr>
              <a:t>d’échange</a:t>
            </a:r>
            <a:r>
              <a:rPr lang="fr-FR" sz="2000" b="1" dirty="0"/>
              <a:t> en vue de satisfaire des </a:t>
            </a:r>
            <a:r>
              <a:rPr lang="fr-FR" sz="2000" b="1" dirty="0">
                <a:solidFill>
                  <a:schemeClr val="accent1">
                    <a:lumMod val="60000"/>
                    <a:lumOff val="40000"/>
                  </a:schemeClr>
                </a:solidFill>
              </a:rPr>
              <a:t>besoins</a:t>
            </a:r>
            <a:r>
              <a:rPr lang="fr-FR" sz="2000" b="1" dirty="0"/>
              <a:t> et des </a:t>
            </a:r>
            <a:r>
              <a:rPr lang="fr-FR" sz="2000" b="1" dirty="0">
                <a:solidFill>
                  <a:schemeClr val="accent1">
                    <a:lumMod val="60000"/>
                    <a:lumOff val="40000"/>
                  </a:schemeClr>
                </a:solidFill>
              </a:rPr>
              <a:t>désirs</a:t>
            </a:r>
            <a:r>
              <a:rPr lang="fr-FR" sz="2000" b="1" dirty="0" smtClean="0"/>
              <a:t>.</a:t>
            </a:r>
            <a:endParaRPr lang="fr-FR" sz="2000" b="1" dirty="0" smtClean="0">
              <a:solidFill>
                <a:schemeClr val="accent1">
                  <a:lumMod val="60000"/>
                  <a:lumOff val="40000"/>
                </a:schemeClr>
              </a:solidFill>
            </a:endParaRPr>
          </a:p>
          <a:p>
            <a:r>
              <a:rPr lang="fr-FR" sz="2000" b="1" dirty="0" smtClean="0">
                <a:solidFill>
                  <a:schemeClr val="accent1">
                    <a:lumMod val="60000"/>
                    <a:lumOff val="40000"/>
                  </a:schemeClr>
                </a:solidFill>
              </a:rPr>
              <a:t>Marché</a:t>
            </a:r>
            <a:r>
              <a:rPr lang="fr-FR" sz="2000" dirty="0" smtClean="0">
                <a:solidFill>
                  <a:schemeClr val="accent1">
                    <a:lumMod val="60000"/>
                    <a:lumOff val="40000"/>
                  </a:schemeClr>
                </a:solidFill>
              </a:rPr>
              <a:t> </a:t>
            </a:r>
            <a:r>
              <a:rPr lang="fr-FR" sz="2000" dirty="0" smtClean="0"/>
              <a:t>:  « est la rencontre entre une offre et une demande solvable. »  </a:t>
            </a:r>
            <a:r>
              <a:rPr lang="fr-FR" dirty="0" smtClean="0"/>
              <a:t>J. </a:t>
            </a:r>
            <a:r>
              <a:rPr lang="fr-FR" dirty="0" err="1" smtClean="0"/>
              <a:t>Lendrevie</a:t>
            </a:r>
            <a:r>
              <a:rPr lang="fr-FR" dirty="0" smtClean="0"/>
              <a:t>. </a:t>
            </a:r>
            <a:r>
              <a:rPr lang="fr-FR" b="1" dirty="0" smtClean="0"/>
              <a:t>un marché </a:t>
            </a:r>
            <a:r>
              <a:rPr lang="fr-FR" dirty="0" smtClean="0"/>
              <a:t>d’un produit, d’une marque, d’une entreprise, d’une catégorie de produits, d’un segment de marché, d’un besoin;  Il peut </a:t>
            </a:r>
            <a:r>
              <a:rPr lang="fr-FR" dirty="0"/>
              <a:t>être </a:t>
            </a:r>
            <a:r>
              <a:rPr lang="fr-FR" b="1" dirty="0"/>
              <a:t>évalué  </a:t>
            </a:r>
            <a:r>
              <a:rPr lang="fr-FR" b="1" dirty="0" smtClean="0"/>
              <a:t>en volume ou en valeur. </a:t>
            </a:r>
            <a:r>
              <a:rPr lang="fr-FR" sz="2000" b="1" dirty="0" smtClean="0"/>
              <a:t>Différence entre marché réel et marché potentiel de l’entreprise.</a:t>
            </a:r>
          </a:p>
          <a:p>
            <a:r>
              <a:rPr lang="fr-FR" sz="2000" b="1" dirty="0">
                <a:solidFill>
                  <a:schemeClr val="accent1">
                    <a:lumMod val="60000"/>
                    <a:lumOff val="40000"/>
                  </a:schemeClr>
                </a:solidFill>
              </a:rPr>
              <a:t>Echange</a:t>
            </a:r>
            <a:r>
              <a:rPr lang="fr-FR" sz="2000" b="1" dirty="0"/>
              <a:t> </a:t>
            </a:r>
            <a:r>
              <a:rPr lang="fr-FR" sz="2000" dirty="0"/>
              <a:t>:</a:t>
            </a:r>
            <a:r>
              <a:rPr lang="fr-FR" sz="2400" dirty="0"/>
              <a:t> </a:t>
            </a:r>
            <a:r>
              <a:rPr lang="fr-FR" sz="2000" dirty="0"/>
              <a:t>acte qui consiste à obtenir quelque chose de quelqu’un en contrepartie d’autre chose. Si les parties échangent, il y a transaction. Si les accords entre les parties se prolongent, on parle de relations.≡ passage du marketing transactionnel ou marketing relationnel.</a:t>
            </a:r>
          </a:p>
          <a:p>
            <a:r>
              <a:rPr lang="fr-FR" sz="2000" b="1" dirty="0">
                <a:solidFill>
                  <a:schemeClr val="accent1">
                    <a:lumMod val="60000"/>
                    <a:lumOff val="40000"/>
                  </a:schemeClr>
                </a:solidFill>
              </a:rPr>
              <a:t>Besoin et désir </a:t>
            </a:r>
            <a:r>
              <a:rPr lang="fr-FR" sz="2000" dirty="0">
                <a:solidFill>
                  <a:schemeClr val="accent1">
                    <a:lumMod val="60000"/>
                    <a:lumOff val="40000"/>
                  </a:schemeClr>
                </a:solidFill>
              </a:rPr>
              <a:t> </a:t>
            </a:r>
            <a:r>
              <a:rPr lang="fr-FR" sz="2000" dirty="0"/>
              <a:t>: le besoin est un sentiment de manque (manger, se vêtir, s’abriter…), l est inhérent à la nature humaine. Les besoins sont en nombre limité, les désirs culturellement différenciés sont infinis.</a:t>
            </a:r>
          </a:p>
          <a:p>
            <a:r>
              <a:rPr lang="fr-FR" sz="2000" b="1" dirty="0">
                <a:solidFill>
                  <a:schemeClr val="accent1">
                    <a:lumMod val="60000"/>
                    <a:lumOff val="40000"/>
                  </a:schemeClr>
                </a:solidFill>
              </a:rPr>
              <a:t>Produit</a:t>
            </a:r>
            <a:r>
              <a:rPr lang="fr-FR" sz="2000" b="1" dirty="0"/>
              <a:t> </a:t>
            </a:r>
            <a:r>
              <a:rPr lang="fr-FR" sz="2000" dirty="0"/>
              <a:t>: toute entité susceptible de satisfaire un besoin ou un désir : bien, service, idée…</a:t>
            </a:r>
          </a:p>
          <a:p>
            <a:r>
              <a:rPr lang="fr-FR" sz="2000" b="1" dirty="0">
                <a:solidFill>
                  <a:schemeClr val="accent1">
                    <a:lumMod val="60000"/>
                    <a:lumOff val="40000"/>
                  </a:schemeClr>
                </a:solidFill>
              </a:rPr>
              <a:t>La part de marché </a:t>
            </a:r>
            <a:r>
              <a:rPr lang="fr-FR" sz="2000" dirty="0"/>
              <a:t>:  rapport  entre les ventes d’un produit ou d’une </a:t>
            </a:r>
            <a:r>
              <a:rPr lang="fr-FR" sz="2000" dirty="0" smtClean="0"/>
              <a:t>marque ou d’une entreprise  </a:t>
            </a:r>
            <a:r>
              <a:rPr lang="fr-FR" sz="2000" dirty="0"/>
              <a:t>et les ventes </a:t>
            </a:r>
            <a:r>
              <a:rPr lang="fr-FR" sz="2000" dirty="0" smtClean="0"/>
              <a:t>globales sur le </a:t>
            </a:r>
            <a:r>
              <a:rPr lang="fr-FR" sz="2000" dirty="0" err="1" smtClean="0"/>
              <a:t>mrché</a:t>
            </a:r>
            <a:r>
              <a:rPr lang="fr-FR" sz="2000" dirty="0" smtClean="0"/>
              <a:t> </a:t>
            </a:r>
            <a:r>
              <a:rPr lang="fr-FR" sz="2000" dirty="0"/>
              <a:t>; c’est l’indicateur le plus utilisé pour situer la </a:t>
            </a:r>
            <a:r>
              <a:rPr lang="fr-FR" sz="2000" b="1" dirty="0"/>
              <a:t>position concurrentielle </a:t>
            </a:r>
            <a:r>
              <a:rPr lang="fr-FR" sz="2000" dirty="0"/>
              <a:t>d’un produit, d’une marque, d’une entreprise.</a:t>
            </a:r>
            <a:endParaRPr lang="fr-FR" sz="2000" b="1" dirty="0" smtClean="0"/>
          </a:p>
          <a:p>
            <a:endParaRPr lang="fr-FR" sz="2000" b="1" dirty="0"/>
          </a:p>
        </p:txBody>
      </p:sp>
    </p:spTree>
    <p:extLst>
      <p:ext uri="{BB962C8B-B14F-4D97-AF65-F5344CB8AC3E}">
        <p14:creationId xmlns:p14="http://schemas.microsoft.com/office/powerpoint/2010/main" val="1872878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80727" y="1735494"/>
            <a:ext cx="9815804" cy="4175728"/>
          </a:xfrm>
        </p:spPr>
        <p:txBody>
          <a:bodyPr/>
          <a:lstStyle/>
          <a:p>
            <a:pPr marL="0" lvl="0" indent="0">
              <a:buClr>
                <a:srgbClr val="A53010"/>
              </a:buClr>
              <a:buNone/>
            </a:pPr>
            <a:r>
              <a:rPr lang="fr-FR" sz="2400" b="1" dirty="0" smtClean="0">
                <a:solidFill>
                  <a:schemeClr val="accent1">
                    <a:lumMod val="60000"/>
                    <a:lumOff val="40000"/>
                  </a:schemeClr>
                </a:solidFill>
              </a:rPr>
              <a:t>c) </a:t>
            </a:r>
            <a:r>
              <a:rPr lang="fr-FR" sz="2400" b="1" dirty="0">
                <a:solidFill>
                  <a:schemeClr val="accent1">
                    <a:lumMod val="60000"/>
                    <a:lumOff val="40000"/>
                  </a:schemeClr>
                </a:solidFill>
              </a:rPr>
              <a:t>les stratégies de croissance :</a:t>
            </a:r>
            <a:endParaRPr lang="fr-FR" sz="2400" b="1" dirty="0" smtClean="0">
              <a:solidFill>
                <a:srgbClr val="00B050"/>
              </a:solidFill>
            </a:endParaRPr>
          </a:p>
          <a:p>
            <a:pPr marL="0" lvl="0" indent="0">
              <a:buClr>
                <a:srgbClr val="A53010"/>
              </a:buClr>
              <a:buNone/>
            </a:pPr>
            <a:r>
              <a:rPr lang="fr-FR" sz="2400" b="1" dirty="0" smtClean="0">
                <a:solidFill>
                  <a:srgbClr val="00B050"/>
                </a:solidFill>
              </a:rPr>
              <a:t>iii) </a:t>
            </a:r>
            <a:r>
              <a:rPr lang="fr-FR" sz="2400" b="1" dirty="0">
                <a:solidFill>
                  <a:srgbClr val="00B050"/>
                </a:solidFill>
              </a:rPr>
              <a:t>Les stratégies de croissance </a:t>
            </a:r>
            <a:r>
              <a:rPr lang="fr-FR" sz="2400" b="1" dirty="0" smtClean="0">
                <a:solidFill>
                  <a:srgbClr val="00B050"/>
                </a:solidFill>
              </a:rPr>
              <a:t>par diversification </a:t>
            </a:r>
            <a:r>
              <a:rPr lang="fr-FR" sz="2400" b="1" dirty="0">
                <a:solidFill>
                  <a:srgbClr val="00B050"/>
                </a:solidFill>
              </a:rPr>
              <a:t>: </a:t>
            </a:r>
          </a:p>
          <a:p>
            <a:endParaRPr lang="fr-FR" dirty="0"/>
          </a:p>
        </p:txBody>
      </p:sp>
      <p:sp>
        <p:nvSpPr>
          <p:cNvPr id="4" name="Titre 1"/>
          <p:cNvSpPr>
            <a:spLocks noGrp="1"/>
          </p:cNvSpPr>
          <p:nvPr>
            <p:ph type="title"/>
          </p:nvPr>
        </p:nvSpPr>
        <p:spPr>
          <a:xfrm>
            <a:off x="2080727" y="624110"/>
            <a:ext cx="9423885" cy="934102"/>
          </a:xfrm>
        </p:spPr>
        <p:txBody>
          <a:bodyPr>
            <a:normAutofit/>
          </a:bodyPr>
          <a:lstStyle/>
          <a:p>
            <a:r>
              <a:rPr lang="fr-FR" sz="3200" b="1" dirty="0">
                <a:solidFill>
                  <a:srgbClr val="A53010">
                    <a:lumMod val="60000"/>
                    <a:lumOff val="40000"/>
                  </a:srgbClr>
                </a:solidFill>
              </a:rPr>
              <a:t>Le plan stratégique général</a:t>
            </a:r>
            <a:endParaRPr lang="fr-FR" sz="3200" dirty="0"/>
          </a:p>
        </p:txBody>
      </p:sp>
      <p:graphicFrame>
        <p:nvGraphicFramePr>
          <p:cNvPr id="6" name="Tableau 5"/>
          <p:cNvGraphicFramePr>
            <a:graphicFrameLocks noGrp="1"/>
          </p:cNvGraphicFramePr>
          <p:nvPr>
            <p:extLst>
              <p:ext uri="{D42A27DB-BD31-4B8C-83A1-F6EECF244321}">
                <p14:modId xmlns:p14="http://schemas.microsoft.com/office/powerpoint/2010/main" val="213005219"/>
              </p:ext>
            </p:extLst>
          </p:nvPr>
        </p:nvGraphicFramePr>
        <p:xfrm>
          <a:off x="1968759" y="3107062"/>
          <a:ext cx="10058400" cy="2804160"/>
        </p:xfrm>
        <a:graphic>
          <a:graphicData uri="http://schemas.openxmlformats.org/drawingml/2006/table">
            <a:tbl>
              <a:tblPr firstRow="1" bandRow="1">
                <a:tableStyleId>{5940675A-B579-460E-94D1-54222C63F5DA}</a:tableStyleId>
              </a:tblPr>
              <a:tblGrid>
                <a:gridCol w="2000137">
                  <a:extLst>
                    <a:ext uri="{9D8B030D-6E8A-4147-A177-3AD203B41FA5}">
                      <a16:colId xmlns:a16="http://schemas.microsoft.com/office/drawing/2014/main" val="20000"/>
                    </a:ext>
                  </a:extLst>
                </a:gridCol>
                <a:gridCol w="8058263">
                  <a:extLst>
                    <a:ext uri="{9D8B030D-6E8A-4147-A177-3AD203B41FA5}">
                      <a16:colId xmlns:a16="http://schemas.microsoft.com/office/drawing/2014/main" val="20001"/>
                    </a:ext>
                  </a:extLst>
                </a:gridCol>
              </a:tblGrid>
              <a:tr h="370840">
                <a:tc>
                  <a:txBody>
                    <a:bodyPr/>
                    <a:lstStyle/>
                    <a:p>
                      <a:r>
                        <a:rPr lang="fr-FR" sz="2000" b="1" dirty="0" smtClean="0"/>
                        <a:t>stratégie</a:t>
                      </a:r>
                      <a:endParaRPr lang="fr-FR" sz="2000" b="1" dirty="0"/>
                    </a:p>
                  </a:txBody>
                  <a:tcPr/>
                </a:tc>
                <a:tc>
                  <a:txBody>
                    <a:bodyPr/>
                    <a:lstStyle/>
                    <a:p>
                      <a:r>
                        <a:rPr lang="fr-FR" sz="2000" b="1" dirty="0" smtClean="0"/>
                        <a:t>Description </a:t>
                      </a:r>
                      <a:endParaRPr lang="fr-FR" sz="2000" b="1" dirty="0"/>
                    </a:p>
                  </a:txBody>
                  <a:tcPr/>
                </a:tc>
                <a:extLst>
                  <a:ext uri="{0D108BD9-81ED-4DB2-BD59-A6C34878D82A}">
                    <a16:rowId xmlns:a16="http://schemas.microsoft.com/office/drawing/2014/main" val="10000"/>
                  </a:ext>
                </a:extLst>
              </a:tr>
              <a:tr h="370840">
                <a:tc>
                  <a:txBody>
                    <a:bodyPr/>
                    <a:lstStyle/>
                    <a:p>
                      <a:r>
                        <a:rPr lang="fr-FR" sz="2000" b="1" dirty="0" smtClean="0">
                          <a:solidFill>
                            <a:srgbClr val="0070C0"/>
                          </a:solidFill>
                        </a:rPr>
                        <a:t>Diversification concentrique</a:t>
                      </a:r>
                      <a:endParaRPr lang="fr-FR" sz="2000" b="1" dirty="0">
                        <a:solidFill>
                          <a:srgbClr val="0070C0"/>
                        </a:solidFill>
                      </a:endParaRPr>
                    </a:p>
                  </a:txBody>
                  <a:tcPr/>
                </a:tc>
                <a:tc>
                  <a:txBody>
                    <a:bodyPr/>
                    <a:lstStyle/>
                    <a:p>
                      <a:r>
                        <a:rPr lang="fr-FR" sz="2000" dirty="0" smtClean="0"/>
                        <a:t>Développer une ou plusieurs activités complémentaires à un produit-marché</a:t>
                      </a:r>
                      <a:r>
                        <a:rPr lang="fr-FR" sz="2000" baseline="0" dirty="0" smtClean="0"/>
                        <a:t> existant</a:t>
                      </a:r>
                      <a:r>
                        <a:rPr lang="fr-FR" sz="2000" dirty="0" smtClean="0"/>
                        <a:t>.</a:t>
                      </a:r>
                      <a:endParaRPr lang="fr-FR" sz="2000" dirty="0"/>
                    </a:p>
                  </a:txBody>
                  <a:tcPr/>
                </a:tc>
                <a:extLst>
                  <a:ext uri="{0D108BD9-81ED-4DB2-BD59-A6C34878D82A}">
                    <a16:rowId xmlns:a16="http://schemas.microsoft.com/office/drawing/2014/main" val="10001"/>
                  </a:ext>
                </a:extLst>
              </a:tr>
              <a:tr h="370840">
                <a:tc>
                  <a:txBody>
                    <a:bodyPr/>
                    <a:lstStyle/>
                    <a:p>
                      <a:r>
                        <a:rPr lang="fr-FR" sz="2000" b="1" dirty="0" smtClean="0">
                          <a:solidFill>
                            <a:srgbClr val="0070C0"/>
                          </a:solidFill>
                        </a:rPr>
                        <a:t>Diversification horizontale</a:t>
                      </a:r>
                      <a:endParaRPr lang="fr-FR" sz="2000" b="1" dirty="0">
                        <a:solidFill>
                          <a:srgbClr val="0070C0"/>
                        </a:solidFill>
                      </a:endParaRPr>
                    </a:p>
                  </a:txBody>
                  <a:tcPr/>
                </a:tc>
                <a:tc>
                  <a:txBody>
                    <a:bodyPr/>
                    <a:lstStyle/>
                    <a:p>
                      <a:r>
                        <a:rPr lang="fr-FR" sz="2000" dirty="0" smtClean="0"/>
                        <a:t>Développer une ou plusieurs activités nouvelles auprès de la clientèle existante.</a:t>
                      </a:r>
                      <a:endParaRPr lang="fr-FR" sz="2000" dirty="0"/>
                    </a:p>
                  </a:txBody>
                  <a:tcPr/>
                </a:tc>
                <a:extLst>
                  <a:ext uri="{0D108BD9-81ED-4DB2-BD59-A6C34878D82A}">
                    <a16:rowId xmlns:a16="http://schemas.microsoft.com/office/drawing/2014/main" val="10002"/>
                  </a:ext>
                </a:extLst>
              </a:tr>
              <a:tr h="370840">
                <a:tc>
                  <a:txBody>
                    <a:bodyPr/>
                    <a:lstStyle/>
                    <a:p>
                      <a:r>
                        <a:rPr lang="fr-FR" sz="2000" b="1" dirty="0" smtClean="0">
                          <a:solidFill>
                            <a:srgbClr val="0070C0"/>
                          </a:solidFill>
                        </a:rPr>
                        <a:t>Diversification par conglomérat </a:t>
                      </a:r>
                      <a:endParaRPr lang="fr-FR" sz="2000" b="1" dirty="0">
                        <a:solidFill>
                          <a:srgbClr val="0070C0"/>
                        </a:solidFill>
                      </a:endParaRPr>
                    </a:p>
                  </a:txBody>
                  <a:tcPr/>
                </a:tc>
                <a:tc>
                  <a:txBody>
                    <a:bodyPr/>
                    <a:lstStyle/>
                    <a:p>
                      <a:r>
                        <a:rPr lang="fr-FR" sz="2000" dirty="0" smtClean="0"/>
                        <a:t>Développer une ou plusieurs activités nouvelles auprès d’une clientèle nouvelle.</a:t>
                      </a:r>
                      <a:endParaRPr lang="fr-FR" sz="20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8189382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68788"/>
          </a:xfrm>
        </p:spPr>
        <p:txBody>
          <a:bodyPr/>
          <a:lstStyle/>
          <a:p>
            <a:r>
              <a:rPr lang="fr-FR" sz="3200" b="1" dirty="0">
                <a:solidFill>
                  <a:srgbClr val="A53010">
                    <a:lumMod val="60000"/>
                    <a:lumOff val="40000"/>
                  </a:srgbClr>
                </a:solidFill>
              </a:rPr>
              <a:t>Le plan stratégique général</a:t>
            </a:r>
            <a:endParaRPr lang="fr-FR" dirty="0"/>
          </a:p>
        </p:txBody>
      </p:sp>
      <p:sp>
        <p:nvSpPr>
          <p:cNvPr id="3" name="Espace réservé du contenu 2"/>
          <p:cNvSpPr>
            <a:spLocks noGrp="1"/>
          </p:cNvSpPr>
          <p:nvPr>
            <p:ph idx="1"/>
          </p:nvPr>
        </p:nvSpPr>
        <p:spPr>
          <a:xfrm>
            <a:off x="1604865" y="1604865"/>
            <a:ext cx="10030407" cy="3802504"/>
          </a:xfrm>
        </p:spPr>
        <p:txBody>
          <a:bodyPr>
            <a:normAutofit/>
          </a:bodyPr>
          <a:lstStyle/>
          <a:p>
            <a:pPr marL="0" indent="0">
              <a:buClr>
                <a:srgbClr val="A53010"/>
              </a:buClr>
              <a:buNone/>
            </a:pPr>
            <a:r>
              <a:rPr lang="fr-FR" sz="2400" b="1" dirty="0">
                <a:solidFill>
                  <a:schemeClr val="accent1">
                    <a:lumMod val="60000"/>
                    <a:lumOff val="40000"/>
                  </a:schemeClr>
                </a:solidFill>
              </a:rPr>
              <a:t>d</a:t>
            </a:r>
            <a:r>
              <a:rPr lang="fr-FR" sz="2400" b="1" dirty="0" smtClean="0">
                <a:solidFill>
                  <a:schemeClr val="accent1">
                    <a:lumMod val="60000"/>
                    <a:lumOff val="40000"/>
                  </a:schemeClr>
                </a:solidFill>
              </a:rPr>
              <a:t>) </a:t>
            </a:r>
            <a:r>
              <a:rPr lang="fr-FR" sz="2400" b="1" dirty="0">
                <a:solidFill>
                  <a:schemeClr val="accent1">
                    <a:lumMod val="60000"/>
                    <a:lumOff val="40000"/>
                  </a:schemeClr>
                </a:solidFill>
              </a:rPr>
              <a:t>Les </a:t>
            </a:r>
            <a:r>
              <a:rPr lang="fr-FR" sz="2400" b="1" dirty="0" smtClean="0">
                <a:solidFill>
                  <a:schemeClr val="accent1">
                    <a:lumMod val="60000"/>
                    <a:lumOff val="40000"/>
                  </a:schemeClr>
                </a:solidFill>
              </a:rPr>
              <a:t>stratégies par rapport à  la </a:t>
            </a:r>
            <a:r>
              <a:rPr lang="fr-FR" sz="2400" b="1" dirty="0">
                <a:solidFill>
                  <a:schemeClr val="accent1">
                    <a:lumMod val="60000"/>
                    <a:lumOff val="40000"/>
                  </a:schemeClr>
                </a:solidFill>
              </a:rPr>
              <a:t>concurrence </a:t>
            </a:r>
            <a:r>
              <a:rPr lang="fr-FR" sz="2400" b="1" dirty="0" smtClean="0">
                <a:solidFill>
                  <a:schemeClr val="accent1">
                    <a:lumMod val="60000"/>
                    <a:lumOff val="40000"/>
                  </a:schemeClr>
                </a:solidFill>
              </a:rPr>
              <a:t>:</a:t>
            </a:r>
            <a:endParaRPr lang="fr-FR" sz="2400" b="1" dirty="0">
              <a:solidFill>
                <a:schemeClr val="accent1">
                  <a:lumMod val="60000"/>
                  <a:lumOff val="40000"/>
                </a:schemeClr>
              </a:solidFill>
            </a:endParaRPr>
          </a:p>
        </p:txBody>
      </p:sp>
      <p:graphicFrame>
        <p:nvGraphicFramePr>
          <p:cNvPr id="4" name="Tableau 3"/>
          <p:cNvGraphicFramePr>
            <a:graphicFrameLocks noGrp="1"/>
          </p:cNvGraphicFramePr>
          <p:nvPr>
            <p:extLst/>
          </p:nvPr>
        </p:nvGraphicFramePr>
        <p:xfrm>
          <a:off x="1810105" y="2379306"/>
          <a:ext cx="10133079" cy="3810000"/>
        </p:xfrm>
        <a:graphic>
          <a:graphicData uri="http://schemas.openxmlformats.org/drawingml/2006/table">
            <a:tbl>
              <a:tblPr firstRow="1" bandRow="1">
                <a:tableStyleId>{5940675A-B579-460E-94D1-54222C63F5DA}</a:tableStyleId>
              </a:tblPr>
              <a:tblGrid>
                <a:gridCol w="2014987">
                  <a:extLst>
                    <a:ext uri="{9D8B030D-6E8A-4147-A177-3AD203B41FA5}">
                      <a16:colId xmlns:a16="http://schemas.microsoft.com/office/drawing/2014/main" val="20000"/>
                    </a:ext>
                  </a:extLst>
                </a:gridCol>
                <a:gridCol w="8118092">
                  <a:extLst>
                    <a:ext uri="{9D8B030D-6E8A-4147-A177-3AD203B41FA5}">
                      <a16:colId xmlns:a16="http://schemas.microsoft.com/office/drawing/2014/main" val="20001"/>
                    </a:ext>
                  </a:extLst>
                </a:gridCol>
              </a:tblGrid>
              <a:tr h="370840">
                <a:tc>
                  <a:txBody>
                    <a:bodyPr/>
                    <a:lstStyle/>
                    <a:p>
                      <a:r>
                        <a:rPr lang="fr-FR" sz="2000" b="1" dirty="0" smtClean="0"/>
                        <a:t>stratégies</a:t>
                      </a:r>
                      <a:endParaRPr lang="fr-FR" sz="2000" b="1" dirty="0"/>
                    </a:p>
                  </a:txBody>
                  <a:tcPr/>
                </a:tc>
                <a:tc>
                  <a:txBody>
                    <a:bodyPr/>
                    <a:lstStyle/>
                    <a:p>
                      <a:r>
                        <a:rPr lang="fr-FR" sz="2000" b="1" dirty="0" smtClean="0"/>
                        <a:t>Descriptions </a:t>
                      </a:r>
                      <a:endParaRPr lang="fr-FR" sz="2000" b="1" dirty="0"/>
                    </a:p>
                  </a:txBody>
                  <a:tcPr/>
                </a:tc>
                <a:extLst>
                  <a:ext uri="{0D108BD9-81ED-4DB2-BD59-A6C34878D82A}">
                    <a16:rowId xmlns:a16="http://schemas.microsoft.com/office/drawing/2014/main" val="10000"/>
                  </a:ext>
                </a:extLst>
              </a:tr>
              <a:tr h="370840">
                <a:tc>
                  <a:txBody>
                    <a:bodyPr/>
                    <a:lstStyle/>
                    <a:p>
                      <a:r>
                        <a:rPr lang="fr-FR" sz="2000" b="1" dirty="0" smtClean="0">
                          <a:solidFill>
                            <a:srgbClr val="0070C0"/>
                          </a:solidFill>
                        </a:rPr>
                        <a:t>leader</a:t>
                      </a:r>
                      <a:endParaRPr lang="fr-FR" sz="2000" b="1" dirty="0">
                        <a:solidFill>
                          <a:srgbClr val="0070C0"/>
                        </a:solidFill>
                      </a:endParaRPr>
                    </a:p>
                  </a:txBody>
                  <a:tcPr/>
                </a:tc>
                <a:tc>
                  <a:txBody>
                    <a:bodyPr/>
                    <a:lstStyle/>
                    <a:p>
                      <a:r>
                        <a:rPr lang="fr-FR" sz="2000" dirty="0" smtClean="0"/>
                        <a:t>Trois stratégies différentes sont possibles pour le leader :</a:t>
                      </a:r>
                    </a:p>
                    <a:p>
                      <a:pPr marL="342900" indent="-342900">
                        <a:buFont typeface="Arial" panose="020B0604020202020204" pitchFamily="34" charset="0"/>
                        <a:buChar char="•"/>
                      </a:pPr>
                      <a:r>
                        <a:rPr lang="fr-FR" sz="2000" b="1" dirty="0" smtClean="0"/>
                        <a:t>accroissement de la demande globale </a:t>
                      </a:r>
                      <a:r>
                        <a:rPr lang="fr-FR" sz="2000" dirty="0" smtClean="0"/>
                        <a:t>(croissance intensive)</a:t>
                      </a:r>
                    </a:p>
                    <a:p>
                      <a:pPr marL="342900" indent="-342900">
                        <a:buFont typeface="Arial" panose="020B0604020202020204" pitchFamily="34" charset="0"/>
                        <a:buChar char="•"/>
                      </a:pPr>
                      <a:r>
                        <a:rPr lang="fr-FR" sz="2000" b="1" dirty="0" smtClean="0"/>
                        <a:t>Protection de sa part de marché</a:t>
                      </a:r>
                    </a:p>
                    <a:p>
                      <a:pPr marL="342900" indent="-342900">
                        <a:buFont typeface="Arial" panose="020B0604020202020204" pitchFamily="34" charset="0"/>
                        <a:buChar char="•"/>
                      </a:pPr>
                      <a:r>
                        <a:rPr lang="fr-FR" sz="2000" b="1" dirty="0" smtClean="0"/>
                        <a:t>Stratégie</a:t>
                      </a:r>
                      <a:r>
                        <a:rPr lang="fr-FR" sz="2000" b="1" baseline="0" dirty="0" smtClean="0"/>
                        <a:t> d’extension de marché</a:t>
                      </a:r>
                      <a:endParaRPr lang="fr-FR" sz="2000" b="1" dirty="0"/>
                    </a:p>
                  </a:txBody>
                  <a:tcPr/>
                </a:tc>
                <a:extLst>
                  <a:ext uri="{0D108BD9-81ED-4DB2-BD59-A6C34878D82A}">
                    <a16:rowId xmlns:a16="http://schemas.microsoft.com/office/drawing/2014/main" val="10001"/>
                  </a:ext>
                </a:extLst>
              </a:tr>
              <a:tr h="370840">
                <a:tc>
                  <a:txBody>
                    <a:bodyPr/>
                    <a:lstStyle/>
                    <a:p>
                      <a:r>
                        <a:rPr lang="fr-FR" sz="2000" b="1" dirty="0" smtClean="0">
                          <a:solidFill>
                            <a:srgbClr val="0070C0"/>
                          </a:solidFill>
                        </a:rPr>
                        <a:t>challenger</a:t>
                      </a:r>
                      <a:endParaRPr lang="fr-FR" sz="2000" b="1" dirty="0">
                        <a:solidFill>
                          <a:srgbClr val="0070C0"/>
                        </a:solidFill>
                      </a:endParaRPr>
                    </a:p>
                  </a:txBody>
                  <a:tcPr/>
                </a:tc>
                <a:tc>
                  <a:txBody>
                    <a:bodyPr/>
                    <a:lstStyle/>
                    <a:p>
                      <a:r>
                        <a:rPr lang="fr-FR" sz="2000" b="1" dirty="0" smtClean="0"/>
                        <a:t>Stratégies offensives  </a:t>
                      </a:r>
                      <a:r>
                        <a:rPr lang="fr-FR" sz="2000" dirty="0" smtClean="0"/>
                        <a:t>dirigées vers le leader pour le déloger: bisse des prix, innovation,</a:t>
                      </a:r>
                      <a:r>
                        <a:rPr lang="fr-FR" sz="2000" baseline="0" dirty="0" smtClean="0"/>
                        <a:t> réduction des coûts, publicité,</a:t>
                      </a:r>
                      <a:endParaRPr lang="fr-FR" sz="2000" dirty="0"/>
                    </a:p>
                  </a:txBody>
                  <a:tcPr/>
                </a:tc>
                <a:extLst>
                  <a:ext uri="{0D108BD9-81ED-4DB2-BD59-A6C34878D82A}">
                    <a16:rowId xmlns:a16="http://schemas.microsoft.com/office/drawing/2014/main" val="10002"/>
                  </a:ext>
                </a:extLst>
              </a:tr>
              <a:tr h="370840">
                <a:tc>
                  <a:txBody>
                    <a:bodyPr/>
                    <a:lstStyle/>
                    <a:p>
                      <a:r>
                        <a:rPr lang="fr-FR" sz="2000" b="1" dirty="0" smtClean="0">
                          <a:solidFill>
                            <a:srgbClr val="0070C0"/>
                          </a:solidFill>
                        </a:rPr>
                        <a:t>Suiveur </a:t>
                      </a:r>
                    </a:p>
                  </a:txBody>
                  <a:tcPr/>
                </a:tc>
                <a:tc>
                  <a:txBody>
                    <a:bodyPr/>
                    <a:lstStyle/>
                    <a:p>
                      <a:r>
                        <a:rPr lang="fr-FR" sz="2000" b="1" dirty="0" smtClean="0"/>
                        <a:t>Suivre les stratégies des meilleurs</a:t>
                      </a:r>
                      <a:r>
                        <a:rPr lang="fr-FR" sz="2000" dirty="0" smtClean="0"/>
                        <a:t>.</a:t>
                      </a:r>
                      <a:endParaRPr lang="fr-FR" sz="2000" dirty="0"/>
                    </a:p>
                  </a:txBody>
                  <a:tcPr/>
                </a:tc>
                <a:extLst>
                  <a:ext uri="{0D108BD9-81ED-4DB2-BD59-A6C34878D82A}">
                    <a16:rowId xmlns:a16="http://schemas.microsoft.com/office/drawing/2014/main" val="10003"/>
                  </a:ext>
                </a:extLst>
              </a:tr>
              <a:tr h="370840">
                <a:tc>
                  <a:txBody>
                    <a:bodyPr/>
                    <a:lstStyle/>
                    <a:p>
                      <a:r>
                        <a:rPr lang="fr-FR" sz="2000" b="1" dirty="0" smtClean="0">
                          <a:solidFill>
                            <a:srgbClr val="0070C0"/>
                          </a:solidFill>
                        </a:rPr>
                        <a:t>Spécialiste </a:t>
                      </a:r>
                    </a:p>
                  </a:txBody>
                  <a:tcPr/>
                </a:tc>
                <a:tc>
                  <a:txBody>
                    <a:bodyPr/>
                    <a:lstStyle/>
                    <a:p>
                      <a:r>
                        <a:rPr lang="fr-FR" sz="2000" dirty="0" smtClean="0"/>
                        <a:t>Spécialiste sur un segment, elle doit </a:t>
                      </a:r>
                      <a:r>
                        <a:rPr lang="fr-FR" sz="2000" b="1" dirty="0" smtClean="0"/>
                        <a:t>posséder suffisamment d’avance</a:t>
                      </a:r>
                      <a:r>
                        <a:rPr lang="fr-FR" sz="2000" dirty="0" smtClean="0"/>
                        <a:t> pour se développer et se protéger des attaques sur son créneau.</a:t>
                      </a:r>
                      <a:endParaRPr lang="fr-FR" sz="20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29975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A53010">
                    <a:lumMod val="60000"/>
                    <a:lumOff val="40000"/>
                  </a:srgbClr>
                </a:solidFill>
              </a:rPr>
              <a:t>Le plan stratégique </a:t>
            </a:r>
            <a:r>
              <a:rPr lang="fr-FR" b="1" dirty="0" smtClean="0">
                <a:solidFill>
                  <a:srgbClr val="A53010">
                    <a:lumMod val="60000"/>
                    <a:lumOff val="40000"/>
                  </a:srgbClr>
                </a:solidFill>
              </a:rPr>
              <a:t>général</a:t>
            </a:r>
            <a:r>
              <a:rPr lang="fr-FR" b="1" dirty="0">
                <a:solidFill>
                  <a:srgbClr val="A53010">
                    <a:lumMod val="60000"/>
                    <a:lumOff val="40000"/>
                  </a:srgbClr>
                </a:solidFill>
              </a:rPr>
              <a:t/>
            </a:r>
            <a:br>
              <a:rPr lang="fr-FR" b="1" dirty="0">
                <a:solidFill>
                  <a:srgbClr val="A53010">
                    <a:lumMod val="60000"/>
                    <a:lumOff val="40000"/>
                  </a:srgbClr>
                </a:solidFill>
              </a:rPr>
            </a:br>
            <a:r>
              <a:rPr lang="fr-FR" sz="2700" b="1" dirty="0" smtClean="0">
                <a:solidFill>
                  <a:schemeClr val="accent1">
                    <a:lumMod val="60000"/>
                    <a:lumOff val="40000"/>
                  </a:schemeClr>
                </a:solidFill>
              </a:rPr>
              <a:t>Définition </a:t>
            </a:r>
            <a:r>
              <a:rPr lang="fr-FR" sz="2700" b="1" dirty="0">
                <a:solidFill>
                  <a:schemeClr val="accent1">
                    <a:lumMod val="60000"/>
                    <a:lumOff val="40000"/>
                  </a:schemeClr>
                </a:solidFill>
              </a:rPr>
              <a:t>des objectifs généraux de l’entreprise</a:t>
            </a:r>
            <a:br>
              <a:rPr lang="fr-FR" sz="2700" b="1" dirty="0">
                <a:solidFill>
                  <a:schemeClr val="accent1">
                    <a:lumMod val="60000"/>
                    <a:lumOff val="40000"/>
                  </a:schemeClr>
                </a:solidFill>
              </a:rPr>
            </a:br>
            <a:endParaRPr lang="fr-FR" dirty="0"/>
          </a:p>
        </p:txBody>
      </p:sp>
      <p:sp>
        <p:nvSpPr>
          <p:cNvPr id="3" name="Espace réservé du contenu 2"/>
          <p:cNvSpPr>
            <a:spLocks noGrp="1"/>
          </p:cNvSpPr>
          <p:nvPr>
            <p:ph idx="1"/>
          </p:nvPr>
        </p:nvSpPr>
        <p:spPr>
          <a:xfrm>
            <a:off x="1520160" y="2006379"/>
            <a:ext cx="10357987" cy="4620758"/>
          </a:xfrm>
        </p:spPr>
        <p:txBody>
          <a:bodyPr>
            <a:normAutofit/>
          </a:bodyPr>
          <a:lstStyle/>
          <a:p>
            <a:r>
              <a:rPr lang="fr-FR" sz="2400" dirty="0" smtClean="0"/>
              <a:t>Une étape incontournable de la stratégie.</a:t>
            </a:r>
          </a:p>
          <a:p>
            <a:r>
              <a:rPr lang="fr-FR" sz="2400" dirty="0" smtClean="0"/>
              <a:t>Ils correspondent aux buts que se fixent les dirigeants de l’entreprise.</a:t>
            </a:r>
          </a:p>
          <a:p>
            <a:pPr marL="806450">
              <a:buFont typeface="Arial" panose="020B0604020202020204" pitchFamily="34" charset="0"/>
              <a:buChar char="•"/>
            </a:pPr>
            <a:r>
              <a:rPr lang="fr-FR" sz="2400" dirty="0" smtClean="0"/>
              <a:t>dans un premier temps </a:t>
            </a:r>
            <a:r>
              <a:rPr lang="fr-FR" sz="2400" b="1" dirty="0" smtClean="0"/>
              <a:t>les buts sont généraux et qualitatifs </a:t>
            </a:r>
            <a:r>
              <a:rPr lang="fr-FR" sz="2400" dirty="0" smtClean="0"/>
              <a:t>: améliorer l’image de l’entreprise, développer la rentabilité, devenir leader sur tel ou tel marché, ..</a:t>
            </a:r>
          </a:p>
          <a:p>
            <a:pPr marL="806450">
              <a:buFont typeface="Arial" panose="020B0604020202020204" pitchFamily="34" charset="0"/>
              <a:buChar char="•"/>
            </a:pPr>
            <a:r>
              <a:rPr lang="fr-FR" sz="2400" dirty="0" smtClean="0"/>
              <a:t>Dans un second temps ces </a:t>
            </a:r>
            <a:r>
              <a:rPr lang="fr-FR" sz="2400" b="1" dirty="0" smtClean="0"/>
              <a:t>objectifs sont chiffrés  </a:t>
            </a:r>
            <a:r>
              <a:rPr lang="fr-FR" sz="2400" dirty="0" smtClean="0"/>
              <a:t>pour permettre de mesurer l’ampleur des efforts à consentir et la progression  pour les atteindre.</a:t>
            </a:r>
          </a:p>
          <a:p>
            <a:pPr marL="0" indent="0">
              <a:buNone/>
            </a:pPr>
            <a:endParaRPr lang="fr-FR" sz="2800" b="1" dirty="0"/>
          </a:p>
        </p:txBody>
      </p:sp>
    </p:spTree>
    <p:extLst>
      <p:ext uri="{BB962C8B-B14F-4D97-AF65-F5344CB8AC3E}">
        <p14:creationId xmlns:p14="http://schemas.microsoft.com/office/powerpoint/2010/main" val="189442164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28388" y="1919335"/>
            <a:ext cx="9576224" cy="3991887"/>
          </a:xfrm>
        </p:spPr>
        <p:txBody>
          <a:bodyPr>
            <a:normAutofit/>
          </a:bodyPr>
          <a:lstStyle/>
          <a:p>
            <a:r>
              <a:rPr lang="fr-FR" sz="2400" dirty="0" smtClean="0"/>
              <a:t>Il permet d’élaborer la stratégie marketing qui comprend trois éléments principaux.</a:t>
            </a:r>
          </a:p>
          <a:p>
            <a:pPr marL="920750" indent="-457200">
              <a:buFont typeface="+mj-lt"/>
              <a:buAutoNum type="arabicParenR"/>
            </a:pPr>
            <a:r>
              <a:rPr lang="fr-FR" sz="2400" dirty="0" smtClean="0"/>
              <a:t>La segmentation du marché</a:t>
            </a:r>
          </a:p>
          <a:p>
            <a:pPr marL="920750" indent="-457200">
              <a:buFont typeface="+mj-lt"/>
              <a:buAutoNum type="arabicParenR"/>
            </a:pPr>
            <a:r>
              <a:rPr lang="fr-FR" sz="2400" dirty="0"/>
              <a:t>Le choix d'un ou de plusieurs marchés </a:t>
            </a:r>
            <a:r>
              <a:rPr lang="fr-FR" sz="2400" dirty="0" smtClean="0"/>
              <a:t>cibles</a:t>
            </a:r>
          </a:p>
          <a:p>
            <a:pPr marL="920750" indent="-457200">
              <a:buFont typeface="+mj-lt"/>
              <a:buAutoNum type="arabicParenR"/>
            </a:pPr>
            <a:r>
              <a:rPr lang="fr-FR" sz="2400" dirty="0" smtClean="0"/>
              <a:t>Le positionnement sur le marché cible et sa déclinaison en différents plans d’action.</a:t>
            </a:r>
            <a:endParaRPr lang="fr-FR" sz="2400" dirty="0"/>
          </a:p>
        </p:txBody>
      </p:sp>
      <p:sp>
        <p:nvSpPr>
          <p:cNvPr id="4" name="Titre 1"/>
          <p:cNvSpPr>
            <a:spLocks noGrp="1"/>
          </p:cNvSpPr>
          <p:nvPr>
            <p:ph type="title"/>
          </p:nvPr>
        </p:nvSpPr>
        <p:spPr>
          <a:xfrm>
            <a:off x="2592925" y="624110"/>
            <a:ext cx="8911687" cy="797284"/>
          </a:xfrm>
        </p:spPr>
        <p:txBody>
          <a:bodyPr>
            <a:normAutofit/>
          </a:bodyPr>
          <a:lstStyle/>
          <a:p>
            <a:r>
              <a:rPr lang="fr-FR" sz="3200" b="1" dirty="0">
                <a:solidFill>
                  <a:srgbClr val="A53010">
                    <a:lumMod val="60000"/>
                    <a:lumOff val="40000"/>
                  </a:srgbClr>
                </a:solidFill>
              </a:rPr>
              <a:t>Le plan stratégique </a:t>
            </a:r>
            <a:r>
              <a:rPr lang="fr-FR" sz="3200" b="1" dirty="0" smtClean="0">
                <a:solidFill>
                  <a:srgbClr val="A53010">
                    <a:lumMod val="60000"/>
                    <a:lumOff val="40000"/>
                  </a:srgbClr>
                </a:solidFill>
              </a:rPr>
              <a:t>d’activité</a:t>
            </a:r>
            <a:endParaRPr lang="fr-FR" sz="3200" dirty="0"/>
          </a:p>
        </p:txBody>
      </p:sp>
    </p:spTree>
    <p:extLst>
      <p:ext uri="{BB962C8B-B14F-4D97-AF65-F5344CB8AC3E}">
        <p14:creationId xmlns:p14="http://schemas.microsoft.com/office/powerpoint/2010/main" val="320046433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b="1" dirty="0">
                <a:solidFill>
                  <a:srgbClr val="A53010">
                    <a:lumMod val="60000"/>
                    <a:lumOff val="40000"/>
                  </a:srgbClr>
                </a:solidFill>
              </a:rPr>
              <a:t>Le plan stratégique </a:t>
            </a:r>
            <a:r>
              <a:rPr lang="fr-FR" sz="3200" b="1" dirty="0" smtClean="0">
                <a:solidFill>
                  <a:srgbClr val="A53010">
                    <a:lumMod val="60000"/>
                    <a:lumOff val="40000"/>
                  </a:srgbClr>
                </a:solidFill>
              </a:rPr>
              <a:t>d’activité</a:t>
            </a:r>
            <a:r>
              <a:rPr lang="fr-FR" sz="3200" b="1" dirty="0">
                <a:solidFill>
                  <a:srgbClr val="A53010">
                    <a:lumMod val="60000"/>
                    <a:lumOff val="40000"/>
                  </a:srgbClr>
                </a:solidFill>
              </a:rPr>
              <a:t/>
            </a:r>
            <a:br>
              <a:rPr lang="fr-FR" sz="3200" b="1" dirty="0">
                <a:solidFill>
                  <a:srgbClr val="A53010">
                    <a:lumMod val="60000"/>
                    <a:lumOff val="40000"/>
                  </a:srgbClr>
                </a:solidFill>
              </a:rPr>
            </a:br>
            <a:r>
              <a:rPr lang="fr-FR" sz="3100" b="1" dirty="0" smtClean="0">
                <a:solidFill>
                  <a:srgbClr val="00B050"/>
                </a:solidFill>
              </a:rPr>
              <a:t>1) La </a:t>
            </a:r>
            <a:r>
              <a:rPr lang="fr-FR" sz="3100" b="1" dirty="0">
                <a:solidFill>
                  <a:srgbClr val="00B050"/>
                </a:solidFill>
              </a:rPr>
              <a:t>segmentation du marché</a:t>
            </a:r>
            <a:r>
              <a:rPr lang="fr-FR" sz="3100" dirty="0"/>
              <a:t/>
            </a:r>
            <a:br>
              <a:rPr lang="fr-FR" sz="3100" dirty="0"/>
            </a:br>
            <a:endParaRPr lang="fr-FR" dirty="0"/>
          </a:p>
        </p:txBody>
      </p:sp>
      <p:sp>
        <p:nvSpPr>
          <p:cNvPr id="3" name="Espace réservé du contenu 2"/>
          <p:cNvSpPr>
            <a:spLocks noGrp="1"/>
          </p:cNvSpPr>
          <p:nvPr>
            <p:ph idx="1"/>
          </p:nvPr>
        </p:nvSpPr>
        <p:spPr>
          <a:xfrm>
            <a:off x="1531088" y="1818167"/>
            <a:ext cx="10356112" cy="4678326"/>
          </a:xfrm>
        </p:spPr>
        <p:txBody>
          <a:bodyPr>
            <a:normAutofit/>
          </a:bodyPr>
          <a:lstStyle/>
          <a:p>
            <a:r>
              <a:rPr lang="fr-FR" sz="2000" dirty="0" smtClean="0"/>
              <a:t>analyser le </a:t>
            </a:r>
            <a:r>
              <a:rPr lang="fr-FR" sz="2000" b="1" dirty="0" smtClean="0"/>
              <a:t>marché souvent très  hétérogène</a:t>
            </a:r>
            <a:r>
              <a:rPr lang="fr-FR" sz="2000" dirty="0" smtClean="0"/>
              <a:t>, en le </a:t>
            </a:r>
            <a:r>
              <a:rPr lang="fr-FR" sz="2000" b="1" dirty="0" smtClean="0"/>
              <a:t>décomposant en sous-ensembles homogènes</a:t>
            </a:r>
            <a:r>
              <a:rPr lang="fr-FR" sz="2000" dirty="0" smtClean="0"/>
              <a:t> (segments), composés de personnes au comportements communs à l’égard d’un produit. </a:t>
            </a:r>
          </a:p>
          <a:p>
            <a:r>
              <a:rPr lang="fr-FR" sz="2000" b="1" dirty="0" smtClean="0"/>
              <a:t>La segmentation marketing</a:t>
            </a:r>
            <a:r>
              <a:rPr lang="fr-FR" sz="2000" dirty="0" smtClean="0"/>
              <a:t> s’applique à chaque DAS, et peut varier d’un DAS à un autre. </a:t>
            </a:r>
          </a:p>
          <a:p>
            <a:r>
              <a:rPr lang="fr-FR" sz="2000" b="1" dirty="0" smtClean="0"/>
              <a:t>La segmentation permet </a:t>
            </a:r>
            <a:r>
              <a:rPr lang="fr-FR" sz="2000" dirty="0" smtClean="0"/>
              <a:t>d’adapter un produit aux besoins différents des consommateurs </a:t>
            </a:r>
            <a:r>
              <a:rPr lang="fr-FR" sz="2000" dirty="0"/>
              <a:t>cibles et de se différencier de </a:t>
            </a:r>
            <a:r>
              <a:rPr lang="fr-FR" sz="2000" dirty="0" smtClean="0"/>
              <a:t>la </a:t>
            </a:r>
            <a:r>
              <a:rPr lang="fr-FR" sz="2000" dirty="0"/>
              <a:t>concurrence. </a:t>
            </a:r>
            <a:r>
              <a:rPr lang="fr-FR" sz="2000" dirty="0" smtClean="0"/>
              <a:t> Ex: Le  groupe Accor propose des hôtels adaptés à chaque segment de clientèle avec ses différentes marques : Formule  1, Mercure, Novotel, Sofitel, </a:t>
            </a:r>
          </a:p>
          <a:p>
            <a:r>
              <a:rPr lang="fr-FR" sz="2000" b="1" dirty="0" smtClean="0"/>
              <a:t>Un critère de segmentation  </a:t>
            </a:r>
            <a:r>
              <a:rPr lang="fr-FR" sz="2000" dirty="0" smtClean="0"/>
              <a:t>est une variable permettant d’expliquer les différences de comportement étudiées entre les segments. Les critères sont très nombreux et chacun est attaché à une méthode de segmentation.</a:t>
            </a:r>
          </a:p>
          <a:p>
            <a:pPr marL="0" indent="0">
              <a:buNone/>
            </a:pPr>
            <a:endParaRPr lang="fr-FR" sz="2000" dirty="0" smtClean="0"/>
          </a:p>
          <a:p>
            <a:endParaRPr lang="fr-FR" sz="2000" dirty="0"/>
          </a:p>
        </p:txBody>
      </p:sp>
    </p:spTree>
    <p:extLst>
      <p:ext uri="{BB962C8B-B14F-4D97-AF65-F5344CB8AC3E}">
        <p14:creationId xmlns:p14="http://schemas.microsoft.com/office/powerpoint/2010/main" val="100713733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b="1" dirty="0">
                <a:solidFill>
                  <a:srgbClr val="A53010">
                    <a:lumMod val="60000"/>
                    <a:lumOff val="40000"/>
                  </a:srgbClr>
                </a:solidFill>
              </a:rPr>
              <a:t>Le plan stratégique </a:t>
            </a:r>
            <a:r>
              <a:rPr lang="fr-FR" sz="3200" b="1" dirty="0" smtClean="0">
                <a:solidFill>
                  <a:srgbClr val="A53010">
                    <a:lumMod val="60000"/>
                    <a:lumOff val="40000"/>
                  </a:srgbClr>
                </a:solidFill>
              </a:rPr>
              <a:t>d’activité</a:t>
            </a:r>
            <a:r>
              <a:rPr lang="fr-FR" sz="3200" b="1" dirty="0">
                <a:solidFill>
                  <a:srgbClr val="A53010">
                    <a:lumMod val="60000"/>
                    <a:lumOff val="40000"/>
                  </a:srgbClr>
                </a:solidFill>
              </a:rPr>
              <a:t/>
            </a:r>
            <a:br>
              <a:rPr lang="fr-FR" sz="3200" b="1" dirty="0">
                <a:solidFill>
                  <a:srgbClr val="A53010">
                    <a:lumMod val="60000"/>
                    <a:lumOff val="40000"/>
                  </a:srgbClr>
                </a:solidFill>
              </a:rPr>
            </a:br>
            <a:r>
              <a:rPr lang="fr-FR" sz="3100" b="1" dirty="0" smtClean="0">
                <a:solidFill>
                  <a:srgbClr val="00B050"/>
                </a:solidFill>
              </a:rPr>
              <a:t>1) La </a:t>
            </a:r>
            <a:r>
              <a:rPr lang="fr-FR" sz="3100" b="1" dirty="0">
                <a:solidFill>
                  <a:srgbClr val="00B050"/>
                </a:solidFill>
              </a:rPr>
              <a:t>segmentation du marché</a:t>
            </a:r>
            <a:r>
              <a:rPr lang="fr-FR" sz="3100" dirty="0"/>
              <a:t/>
            </a:r>
            <a:br>
              <a:rPr lang="fr-FR" sz="3100" dirty="0"/>
            </a:br>
            <a:endParaRPr lang="fr-FR" dirty="0"/>
          </a:p>
        </p:txBody>
      </p:sp>
      <p:sp>
        <p:nvSpPr>
          <p:cNvPr id="3" name="Espace réservé du contenu 2"/>
          <p:cNvSpPr>
            <a:spLocks noGrp="1"/>
          </p:cNvSpPr>
          <p:nvPr>
            <p:ph idx="1"/>
          </p:nvPr>
        </p:nvSpPr>
        <p:spPr>
          <a:xfrm>
            <a:off x="1531088" y="1818167"/>
            <a:ext cx="10356112" cy="4678326"/>
          </a:xfrm>
        </p:spPr>
        <p:txBody>
          <a:bodyPr>
            <a:normAutofit/>
          </a:bodyPr>
          <a:lstStyle/>
          <a:p>
            <a:r>
              <a:rPr lang="fr-FR" sz="2400" b="1" dirty="0" smtClean="0">
                <a:solidFill>
                  <a:schemeClr val="accent1">
                    <a:lumMod val="60000"/>
                    <a:lumOff val="40000"/>
                  </a:schemeClr>
                </a:solidFill>
              </a:rPr>
              <a:t>Le processus de segmentation:</a:t>
            </a:r>
            <a:r>
              <a:rPr lang="fr-FR" sz="2000" dirty="0" smtClean="0"/>
              <a:t> </a:t>
            </a:r>
            <a:endParaRPr lang="fr-FR" sz="2000" dirty="0" smtClean="0">
              <a:solidFill>
                <a:schemeClr val="accent1">
                  <a:lumMod val="60000"/>
                  <a:lumOff val="40000"/>
                </a:schemeClr>
              </a:solidFill>
            </a:endParaRPr>
          </a:p>
          <a:p>
            <a:pPr marL="457200" indent="-457200">
              <a:buFont typeface="+mj-lt"/>
              <a:buAutoNum type="arabicPeriod"/>
            </a:pPr>
            <a:r>
              <a:rPr lang="fr-FR" sz="2000" dirty="0" smtClean="0"/>
              <a:t>Identification des variables  de segmentation</a:t>
            </a:r>
          </a:p>
          <a:p>
            <a:pPr marL="457200" indent="-457200">
              <a:buFont typeface="+mj-lt"/>
              <a:buAutoNum type="arabicPeriod"/>
            </a:pPr>
            <a:r>
              <a:rPr lang="fr-FR" sz="2000" dirty="0" smtClean="0"/>
              <a:t>L’identification des segments </a:t>
            </a:r>
          </a:p>
          <a:p>
            <a:pPr marL="457200" indent="-457200">
              <a:buFont typeface="+mj-lt"/>
              <a:buAutoNum type="arabicPeriod"/>
            </a:pPr>
            <a:r>
              <a:rPr lang="fr-FR" sz="2000" dirty="0" smtClean="0"/>
              <a:t>L’établissement des profils des segments </a:t>
            </a:r>
            <a:r>
              <a:rPr lang="fr-FR" sz="2000" dirty="0" smtClean="0"/>
              <a:t>réalisés </a:t>
            </a:r>
            <a:r>
              <a:rPr lang="fr-FR" sz="2000" dirty="0" smtClean="0"/>
              <a:t>à partir de l’analyse des comportements (description des segments obtenus avec précision).</a:t>
            </a:r>
            <a:endParaRPr lang="fr-FR" sz="2000" dirty="0"/>
          </a:p>
        </p:txBody>
      </p:sp>
    </p:spTree>
    <p:extLst>
      <p:ext uri="{BB962C8B-B14F-4D97-AF65-F5344CB8AC3E}">
        <p14:creationId xmlns:p14="http://schemas.microsoft.com/office/powerpoint/2010/main" val="15618625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1018078"/>
          </a:xfrm>
        </p:spPr>
        <p:txBody>
          <a:bodyPr>
            <a:normAutofit fontScale="90000"/>
          </a:bodyPr>
          <a:lstStyle/>
          <a:p>
            <a:r>
              <a:rPr lang="fr-FR" sz="2900" b="1" dirty="0">
                <a:solidFill>
                  <a:srgbClr val="A53010">
                    <a:lumMod val="60000"/>
                    <a:lumOff val="40000"/>
                  </a:srgbClr>
                </a:solidFill>
              </a:rPr>
              <a:t>Le plan stratégique d’activité</a:t>
            </a:r>
            <a:br>
              <a:rPr lang="fr-FR" sz="2900" b="1" dirty="0">
                <a:solidFill>
                  <a:srgbClr val="A53010">
                    <a:lumMod val="60000"/>
                    <a:lumOff val="40000"/>
                  </a:srgbClr>
                </a:solidFill>
              </a:rPr>
            </a:br>
            <a:r>
              <a:rPr lang="fr-FR" sz="2400" b="1" dirty="0">
                <a:solidFill>
                  <a:srgbClr val="00B050"/>
                </a:solidFill>
              </a:rPr>
              <a:t>1) La segmentation du marché</a:t>
            </a:r>
            <a:r>
              <a:rPr lang="fr-FR" sz="3200" dirty="0">
                <a:solidFill>
                  <a:prstClr val="black">
                    <a:lumMod val="85000"/>
                    <a:lumOff val="15000"/>
                  </a:prstClr>
                </a:solidFill>
              </a:rPr>
              <a:t/>
            </a:r>
            <a:br>
              <a:rPr lang="fr-FR" sz="3200" dirty="0">
                <a:solidFill>
                  <a:prstClr val="black">
                    <a:lumMod val="85000"/>
                    <a:lumOff val="15000"/>
                  </a:prstClr>
                </a:solidFill>
              </a:rPr>
            </a:br>
            <a:endParaRPr lang="fr-FR" dirty="0"/>
          </a:p>
        </p:txBody>
      </p:sp>
      <p:sp>
        <p:nvSpPr>
          <p:cNvPr id="3" name="Espace réservé du contenu 2"/>
          <p:cNvSpPr>
            <a:spLocks noGrp="1"/>
          </p:cNvSpPr>
          <p:nvPr>
            <p:ph idx="1"/>
          </p:nvPr>
        </p:nvSpPr>
        <p:spPr>
          <a:xfrm>
            <a:off x="1791479" y="1735494"/>
            <a:ext cx="10198358" cy="4175727"/>
          </a:xfrm>
        </p:spPr>
        <p:txBody>
          <a:bodyPr/>
          <a:lstStyle/>
          <a:p>
            <a:pPr marL="457200" indent="-457200">
              <a:buFont typeface="+mj-lt"/>
              <a:buAutoNum type="alphaUcPeriod"/>
            </a:pPr>
            <a:r>
              <a:rPr lang="fr-FR" sz="2000" b="1" dirty="0">
                <a:solidFill>
                  <a:schemeClr val="accent1">
                    <a:lumMod val="60000"/>
                    <a:lumOff val="40000"/>
                  </a:schemeClr>
                </a:solidFill>
              </a:rPr>
              <a:t>Les facteurs de segmentation des marchés de </a:t>
            </a:r>
            <a:r>
              <a:rPr lang="fr-FR" sz="2000" b="1" dirty="0" smtClean="0">
                <a:solidFill>
                  <a:schemeClr val="accent1">
                    <a:lumMod val="60000"/>
                    <a:lumOff val="40000"/>
                  </a:schemeClr>
                </a:solidFill>
              </a:rPr>
              <a:t>consommation</a:t>
            </a:r>
          </a:p>
          <a:p>
            <a:pPr marL="0" indent="0">
              <a:buNone/>
            </a:pPr>
            <a:r>
              <a:rPr lang="fr-FR" b="1" dirty="0" smtClean="0">
                <a:solidFill>
                  <a:schemeClr val="accent1">
                    <a:lumMod val="60000"/>
                    <a:lumOff val="40000"/>
                  </a:schemeClr>
                </a:solidFill>
              </a:rPr>
              <a:t> </a:t>
            </a:r>
            <a:endParaRPr lang="fr-FR" b="1" dirty="0">
              <a:solidFill>
                <a:schemeClr val="accent1">
                  <a:lumMod val="60000"/>
                  <a:lumOff val="40000"/>
                </a:schemeClr>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641737006"/>
              </p:ext>
            </p:extLst>
          </p:nvPr>
        </p:nvGraphicFramePr>
        <p:xfrm>
          <a:off x="1724056" y="2351313"/>
          <a:ext cx="9780556" cy="2895600"/>
        </p:xfrm>
        <a:graphic>
          <a:graphicData uri="http://schemas.openxmlformats.org/drawingml/2006/table">
            <a:tbl>
              <a:tblPr firstRow="1" bandRow="1">
                <a:tableStyleId>{5940675A-B579-460E-94D1-54222C63F5DA}</a:tableStyleId>
              </a:tblPr>
              <a:tblGrid>
                <a:gridCol w="7205340">
                  <a:extLst>
                    <a:ext uri="{9D8B030D-6E8A-4147-A177-3AD203B41FA5}">
                      <a16:colId xmlns:a16="http://schemas.microsoft.com/office/drawing/2014/main" val="20000"/>
                    </a:ext>
                  </a:extLst>
                </a:gridCol>
                <a:gridCol w="2575216">
                  <a:extLst>
                    <a:ext uri="{9D8B030D-6E8A-4147-A177-3AD203B41FA5}">
                      <a16:colId xmlns:a16="http://schemas.microsoft.com/office/drawing/2014/main" val="20001"/>
                    </a:ext>
                  </a:extLst>
                </a:gridCol>
              </a:tblGrid>
              <a:tr h="370840">
                <a:tc>
                  <a:txBody>
                    <a:bodyPr/>
                    <a:lstStyle/>
                    <a:p>
                      <a:r>
                        <a:rPr lang="fr-FR" sz="2000" b="1" dirty="0" smtClean="0">
                          <a:solidFill>
                            <a:srgbClr val="0070C0"/>
                          </a:solidFill>
                        </a:rPr>
                        <a:t>  critères liés au consommateur</a:t>
                      </a:r>
                      <a:endParaRPr lang="fr-FR" sz="2000" b="1" dirty="0">
                        <a:solidFill>
                          <a:srgbClr val="0070C0"/>
                        </a:solidFill>
                      </a:endParaRPr>
                    </a:p>
                  </a:txBody>
                  <a:tcPr/>
                </a:tc>
                <a:tc>
                  <a:txBody>
                    <a:bodyPr/>
                    <a:lstStyle/>
                    <a:p>
                      <a:r>
                        <a:rPr lang="fr-FR" sz="2000" b="1" dirty="0" smtClean="0">
                          <a:solidFill>
                            <a:srgbClr val="0070C0"/>
                          </a:solidFill>
                        </a:rPr>
                        <a:t>Critères comportementaux</a:t>
                      </a:r>
                      <a:endParaRPr lang="fr-FR" sz="2000" b="1" dirty="0">
                        <a:solidFill>
                          <a:srgbClr val="0070C0"/>
                        </a:solidFill>
                      </a:endParaRPr>
                    </a:p>
                  </a:txBody>
                  <a:tcPr/>
                </a:tc>
                <a:extLst>
                  <a:ext uri="{0D108BD9-81ED-4DB2-BD59-A6C34878D82A}">
                    <a16:rowId xmlns:a16="http://schemas.microsoft.com/office/drawing/2014/main" val="10000"/>
                  </a:ext>
                </a:extLst>
              </a:tr>
              <a:tr h="370840">
                <a:tc>
                  <a:txBody>
                    <a:bodyPr/>
                    <a:lstStyle/>
                    <a:p>
                      <a:r>
                        <a:rPr lang="fr-FR" b="1" dirty="0" smtClean="0"/>
                        <a:t>Critères sociodémographiques : </a:t>
                      </a:r>
                      <a:r>
                        <a:rPr lang="fr-FR" dirty="0" smtClean="0"/>
                        <a:t>Age, sexe,</a:t>
                      </a:r>
                      <a:r>
                        <a:rPr lang="fr-FR" baseline="0" dirty="0" smtClean="0"/>
                        <a:t> taille du foyer, revenu, catégorie socioprofessionnelle (CSP), niveau d’instruction, …</a:t>
                      </a:r>
                      <a:endParaRPr lang="fr-FR" dirty="0"/>
                    </a:p>
                  </a:txBody>
                  <a:tcPr/>
                </a:tc>
                <a:tc rowSpan="3">
                  <a:txBody>
                    <a:bodyPr/>
                    <a:lstStyle/>
                    <a:p>
                      <a:r>
                        <a:rPr lang="fr-FR" dirty="0" smtClean="0"/>
                        <a:t>Situations d’achat, avantages recherchés, situations d’usage, niveau d’utilisation, fidélité</a:t>
                      </a:r>
                      <a:r>
                        <a:rPr lang="fr-FR" baseline="0" dirty="0" smtClean="0"/>
                        <a:t> à la marque/ produit</a:t>
                      </a:r>
                      <a:r>
                        <a:rPr lang="fr-FR" dirty="0" smtClean="0"/>
                        <a:t> </a:t>
                      </a:r>
                      <a:endParaRPr lang="fr-FR" dirty="0"/>
                    </a:p>
                  </a:txBody>
                  <a:tcPr/>
                </a:tc>
                <a:extLst>
                  <a:ext uri="{0D108BD9-81ED-4DB2-BD59-A6C34878D82A}">
                    <a16:rowId xmlns:a16="http://schemas.microsoft.com/office/drawing/2014/main" val="10001"/>
                  </a:ext>
                </a:extLst>
              </a:tr>
              <a:tr h="370840">
                <a:tc>
                  <a:txBody>
                    <a:bodyPr/>
                    <a:lstStyle/>
                    <a:p>
                      <a:r>
                        <a:rPr lang="fr-FR" b="1" dirty="0" smtClean="0"/>
                        <a:t>Critères psycho-graphiques : </a:t>
                      </a:r>
                      <a:r>
                        <a:rPr lang="fr-FR" dirty="0" smtClean="0"/>
                        <a:t>style</a:t>
                      </a:r>
                      <a:r>
                        <a:rPr lang="fr-FR" baseline="0" dirty="0" smtClean="0"/>
                        <a:t> de vie, personnalité, valeurs…</a:t>
                      </a:r>
                      <a:endParaRPr lang="fr-FR" dirty="0"/>
                    </a:p>
                  </a:txBody>
                  <a:tcPr/>
                </a:tc>
                <a:tc vMerge="1">
                  <a:txBody>
                    <a:bodyPr/>
                    <a:lstStyle/>
                    <a:p>
                      <a:endParaRPr lang="fr-FR" dirty="0"/>
                    </a:p>
                  </a:txBody>
                  <a:tcPr/>
                </a:tc>
                <a:extLst>
                  <a:ext uri="{0D108BD9-81ED-4DB2-BD59-A6C34878D82A}">
                    <a16:rowId xmlns:a16="http://schemas.microsoft.com/office/drawing/2014/main" val="10002"/>
                  </a:ext>
                </a:extLst>
              </a:tr>
              <a:tr h="370840">
                <a:tc>
                  <a:txBody>
                    <a:bodyPr/>
                    <a:lstStyle/>
                    <a:p>
                      <a:r>
                        <a:rPr lang="fr-FR" dirty="0" smtClean="0"/>
                        <a:t>C</a:t>
                      </a:r>
                      <a:r>
                        <a:rPr lang="fr-FR" b="1" dirty="0" smtClean="0"/>
                        <a:t>ritères géographiques </a:t>
                      </a:r>
                      <a:r>
                        <a:rPr lang="fr-FR" dirty="0" smtClean="0"/>
                        <a:t>: </a:t>
                      </a:r>
                      <a:r>
                        <a:rPr lang="fr-FR" sz="1800" dirty="0" smtClean="0"/>
                        <a:t>La région, le climat, la localisation, taille d’agglomération, le type d’habitat,</a:t>
                      </a:r>
                      <a:r>
                        <a:rPr lang="fr-FR" sz="1800" baseline="0" dirty="0" smtClean="0"/>
                        <a:t> …</a:t>
                      </a:r>
                      <a:endParaRPr lang="fr-FR" sz="1800" dirty="0"/>
                    </a:p>
                  </a:txBody>
                  <a:tcPr/>
                </a:tc>
                <a:tc vMerge="1">
                  <a:txBody>
                    <a:bodyPr/>
                    <a:lstStyle/>
                    <a:p>
                      <a:endParaRPr lang="fr-FR" dirty="0"/>
                    </a:p>
                  </a:txBody>
                  <a:tcPr/>
                </a:tc>
                <a:extLst>
                  <a:ext uri="{0D108BD9-81ED-4DB2-BD59-A6C34878D82A}">
                    <a16:rowId xmlns:a16="http://schemas.microsoft.com/office/drawing/2014/main" val="10003"/>
                  </a:ext>
                </a:extLst>
              </a:tr>
            </a:tbl>
          </a:graphicData>
        </a:graphic>
      </p:graphicFrame>
      <p:sp>
        <p:nvSpPr>
          <p:cNvPr id="6" name="ZoneTexte 5"/>
          <p:cNvSpPr txBox="1"/>
          <p:nvPr/>
        </p:nvSpPr>
        <p:spPr>
          <a:xfrm>
            <a:off x="2313992" y="5421086"/>
            <a:ext cx="9190620" cy="584775"/>
          </a:xfrm>
          <a:prstGeom prst="rect">
            <a:avLst/>
          </a:prstGeom>
          <a:noFill/>
        </p:spPr>
        <p:txBody>
          <a:bodyPr wrap="square" rtlCol="0">
            <a:spAutoFit/>
          </a:bodyPr>
          <a:lstStyle/>
          <a:p>
            <a:pPr algn="ctr"/>
            <a:r>
              <a:rPr lang="fr-FR" sz="1600" b="1"/>
              <a:t>Le géomarketing se base sur  une segmentation associant  les critères géographiques  et comportementaux </a:t>
            </a:r>
            <a:endParaRPr lang="fr-FR" sz="1600" b="1" dirty="0"/>
          </a:p>
        </p:txBody>
      </p:sp>
    </p:spTree>
    <p:extLst>
      <p:ext uri="{BB962C8B-B14F-4D97-AF65-F5344CB8AC3E}">
        <p14:creationId xmlns:p14="http://schemas.microsoft.com/office/powerpoint/2010/main" val="283104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1120714"/>
          </a:xfrm>
        </p:spPr>
        <p:txBody>
          <a:bodyPr>
            <a:normAutofit fontScale="90000"/>
          </a:bodyPr>
          <a:lstStyle/>
          <a:p>
            <a:r>
              <a:rPr lang="fr-FR" sz="3100" b="1" dirty="0">
                <a:solidFill>
                  <a:srgbClr val="A53010">
                    <a:lumMod val="60000"/>
                    <a:lumOff val="40000"/>
                  </a:srgbClr>
                </a:solidFill>
              </a:rPr>
              <a:t>Le plan stratégique </a:t>
            </a:r>
            <a:r>
              <a:rPr lang="fr-FR" sz="3100" b="1" dirty="0" smtClean="0">
                <a:solidFill>
                  <a:srgbClr val="A53010">
                    <a:lumMod val="60000"/>
                    <a:lumOff val="40000"/>
                  </a:srgbClr>
                </a:solidFill>
              </a:rPr>
              <a:t>  d’activité</a:t>
            </a:r>
            <a:r>
              <a:rPr lang="fr-FR" sz="3100" b="1" dirty="0">
                <a:solidFill>
                  <a:srgbClr val="A53010">
                    <a:lumMod val="60000"/>
                    <a:lumOff val="40000"/>
                  </a:srgbClr>
                </a:solidFill>
              </a:rPr>
              <a:t/>
            </a:r>
            <a:br>
              <a:rPr lang="fr-FR" sz="3100" b="1" dirty="0">
                <a:solidFill>
                  <a:srgbClr val="A53010">
                    <a:lumMod val="60000"/>
                    <a:lumOff val="40000"/>
                  </a:srgbClr>
                </a:solidFill>
              </a:rPr>
            </a:br>
            <a:r>
              <a:rPr lang="fr-FR" sz="2700" b="1" dirty="0">
                <a:solidFill>
                  <a:srgbClr val="00B050"/>
                </a:solidFill>
              </a:rPr>
              <a:t>1) La </a:t>
            </a:r>
            <a:r>
              <a:rPr lang="fr-FR" sz="2700" b="1" dirty="0" smtClean="0">
                <a:solidFill>
                  <a:srgbClr val="00B050"/>
                </a:solidFill>
              </a:rPr>
              <a:t>segmentation </a:t>
            </a:r>
            <a:r>
              <a:rPr lang="fr-FR" sz="2700" b="1" dirty="0">
                <a:solidFill>
                  <a:srgbClr val="00B050"/>
                </a:solidFill>
              </a:rPr>
              <a:t>du marché</a:t>
            </a:r>
            <a:r>
              <a:rPr lang="fr-FR" sz="3200" dirty="0">
                <a:solidFill>
                  <a:prstClr val="black">
                    <a:lumMod val="85000"/>
                    <a:lumOff val="15000"/>
                  </a:prstClr>
                </a:solidFill>
              </a:rPr>
              <a:t/>
            </a:r>
            <a:br>
              <a:rPr lang="fr-FR" sz="3200" dirty="0">
                <a:solidFill>
                  <a:prstClr val="black">
                    <a:lumMod val="85000"/>
                    <a:lumOff val="15000"/>
                  </a:prstClr>
                </a:solidFill>
              </a:rPr>
            </a:br>
            <a:endParaRPr lang="fr-FR" dirty="0"/>
          </a:p>
        </p:txBody>
      </p:sp>
      <p:sp>
        <p:nvSpPr>
          <p:cNvPr id="3" name="Espace réservé du contenu 2"/>
          <p:cNvSpPr>
            <a:spLocks noGrp="1"/>
          </p:cNvSpPr>
          <p:nvPr>
            <p:ph idx="1"/>
          </p:nvPr>
        </p:nvSpPr>
        <p:spPr>
          <a:xfrm>
            <a:off x="1698170" y="1744824"/>
            <a:ext cx="10375641" cy="4870580"/>
          </a:xfrm>
        </p:spPr>
        <p:txBody>
          <a:bodyPr>
            <a:normAutofit/>
          </a:bodyPr>
          <a:lstStyle/>
          <a:p>
            <a:pPr marL="0" indent="0">
              <a:buNone/>
            </a:pPr>
            <a:r>
              <a:rPr lang="fr-FR" sz="2600" b="1" dirty="0" smtClean="0">
                <a:solidFill>
                  <a:schemeClr val="accent1">
                    <a:lumMod val="60000"/>
                    <a:lumOff val="40000"/>
                  </a:schemeClr>
                </a:solidFill>
              </a:rPr>
              <a:t>Les caractéristiques d’une bonne segmentation  (efficace):</a:t>
            </a:r>
          </a:p>
          <a:p>
            <a:r>
              <a:rPr lang="fr-FR" sz="2000" dirty="0" smtClean="0">
                <a:solidFill>
                  <a:schemeClr val="tx1"/>
                </a:solidFill>
              </a:rPr>
              <a:t>Il est nécessaire de choisir le ou les critères de segmentions selon leur </a:t>
            </a:r>
            <a:r>
              <a:rPr lang="fr-FR" sz="2000" b="1" dirty="0" smtClean="0">
                <a:solidFill>
                  <a:schemeClr val="tx1"/>
                </a:solidFill>
              </a:rPr>
              <a:t>pertinence </a:t>
            </a:r>
            <a:r>
              <a:rPr lang="fr-FR" sz="2000" dirty="0" smtClean="0">
                <a:solidFill>
                  <a:schemeClr val="tx1"/>
                </a:solidFill>
              </a:rPr>
              <a:t>sur chaque marché</a:t>
            </a:r>
          </a:p>
          <a:p>
            <a:r>
              <a:rPr lang="fr-FR" sz="2000" dirty="0" smtClean="0">
                <a:solidFill>
                  <a:schemeClr val="tx1"/>
                </a:solidFill>
              </a:rPr>
              <a:t>Trouver </a:t>
            </a:r>
            <a:r>
              <a:rPr lang="fr-FR" sz="2000" b="1" dirty="0" smtClean="0">
                <a:solidFill>
                  <a:schemeClr val="tx1"/>
                </a:solidFill>
              </a:rPr>
              <a:t>un nouveau critère de segmentation  </a:t>
            </a:r>
            <a:r>
              <a:rPr lang="fr-FR" sz="2000" dirty="0" smtClean="0">
                <a:solidFill>
                  <a:schemeClr val="tx1"/>
                </a:solidFill>
              </a:rPr>
              <a:t>peut permettre d’acquérir un avantage concurrentiel important. </a:t>
            </a:r>
          </a:p>
          <a:p>
            <a:r>
              <a:rPr lang="fr-FR" sz="2400" b="1" dirty="0" smtClean="0">
                <a:solidFill>
                  <a:srgbClr val="0070C0"/>
                </a:solidFill>
              </a:rPr>
              <a:t>Les segments doivent être : </a:t>
            </a:r>
          </a:p>
          <a:p>
            <a:pPr marL="625475">
              <a:buFont typeface="Arial" panose="020B0604020202020204" pitchFamily="34" charset="0"/>
              <a:buChar char="•"/>
            </a:pPr>
            <a:r>
              <a:rPr lang="fr-FR" sz="2000" b="1" dirty="0" smtClean="0"/>
              <a:t>Mesurables </a:t>
            </a:r>
            <a:endParaRPr lang="fr-FR" sz="2000" b="1" dirty="0" smtClean="0"/>
          </a:p>
          <a:p>
            <a:pPr marL="625475">
              <a:buFont typeface="Arial" panose="020B0604020202020204" pitchFamily="34" charset="0"/>
              <a:buChar char="•"/>
            </a:pPr>
            <a:r>
              <a:rPr lang="fr-FR" sz="2000" b="1" dirty="0" smtClean="0"/>
              <a:t>Accessibles</a:t>
            </a:r>
            <a:endParaRPr lang="fr-FR" sz="2000" dirty="0" smtClean="0"/>
          </a:p>
          <a:p>
            <a:pPr marL="625475">
              <a:buFont typeface="Arial" panose="020B0604020202020204" pitchFamily="34" charset="0"/>
              <a:buChar char="•"/>
            </a:pPr>
            <a:r>
              <a:rPr lang="fr-FR" sz="2000" b="1" dirty="0" smtClean="0"/>
              <a:t>Substantiels </a:t>
            </a:r>
            <a:endParaRPr lang="fr-FR" sz="2000" dirty="0" smtClean="0"/>
          </a:p>
          <a:p>
            <a:pPr marL="625475">
              <a:buFont typeface="Arial" panose="020B0604020202020204" pitchFamily="34" charset="0"/>
              <a:buChar char="•"/>
            </a:pPr>
            <a:r>
              <a:rPr lang="fr-FR" sz="2000" b="1" dirty="0" smtClean="0"/>
              <a:t>Différenciables </a:t>
            </a:r>
            <a:endParaRPr lang="fr-FR" sz="2000" dirty="0" smtClean="0"/>
          </a:p>
          <a:p>
            <a:pPr marL="625475">
              <a:buFont typeface="Arial" panose="020B0604020202020204" pitchFamily="34" charset="0"/>
              <a:buChar char="•"/>
            </a:pPr>
            <a:r>
              <a:rPr lang="fr-FR" sz="2000" b="1" dirty="0" smtClean="0"/>
              <a:t>Exploitables</a:t>
            </a:r>
            <a:endParaRPr lang="fr-FR" sz="2000" dirty="0" smtClean="0"/>
          </a:p>
        </p:txBody>
      </p:sp>
    </p:spTree>
    <p:extLst>
      <p:ext uri="{BB962C8B-B14F-4D97-AF65-F5344CB8AC3E}">
        <p14:creationId xmlns:p14="http://schemas.microsoft.com/office/powerpoint/2010/main" val="428552289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a:solidFill>
                  <a:srgbClr val="A53010">
                    <a:lumMod val="60000"/>
                    <a:lumOff val="40000"/>
                  </a:srgbClr>
                </a:solidFill>
              </a:rPr>
              <a:t>Le plan stratégique d’activité</a:t>
            </a:r>
            <a:br>
              <a:rPr lang="fr-FR" sz="3100" b="1" dirty="0">
                <a:solidFill>
                  <a:srgbClr val="A53010">
                    <a:lumMod val="60000"/>
                    <a:lumOff val="40000"/>
                  </a:srgbClr>
                </a:solidFill>
              </a:rPr>
            </a:br>
            <a:r>
              <a:rPr lang="fr-FR" sz="2700" b="1" dirty="0">
                <a:solidFill>
                  <a:srgbClr val="00B050"/>
                </a:solidFill>
              </a:rPr>
              <a:t>2</a:t>
            </a:r>
            <a:r>
              <a:rPr lang="fr-FR" sz="2700" b="1" dirty="0" smtClean="0">
                <a:solidFill>
                  <a:srgbClr val="00B050"/>
                </a:solidFill>
              </a:rPr>
              <a:t>) Le ciblage </a:t>
            </a:r>
            <a:r>
              <a:rPr lang="fr-FR" sz="3200" dirty="0">
                <a:solidFill>
                  <a:prstClr val="black">
                    <a:lumMod val="85000"/>
                    <a:lumOff val="15000"/>
                  </a:prstClr>
                </a:solidFill>
              </a:rPr>
              <a:t/>
            </a:r>
            <a:br>
              <a:rPr lang="fr-FR" sz="3200" dirty="0">
                <a:solidFill>
                  <a:prstClr val="black">
                    <a:lumMod val="85000"/>
                    <a:lumOff val="15000"/>
                  </a:prstClr>
                </a:solidFill>
              </a:rPr>
            </a:br>
            <a:endParaRPr lang="fr-FR" dirty="0"/>
          </a:p>
        </p:txBody>
      </p:sp>
      <p:sp>
        <p:nvSpPr>
          <p:cNvPr id="3" name="Espace réservé du contenu 2"/>
          <p:cNvSpPr>
            <a:spLocks noGrp="1"/>
          </p:cNvSpPr>
          <p:nvPr>
            <p:ph idx="1"/>
          </p:nvPr>
        </p:nvSpPr>
        <p:spPr>
          <a:xfrm>
            <a:off x="1905000" y="1621971"/>
            <a:ext cx="10123714" cy="5152053"/>
          </a:xfrm>
        </p:spPr>
        <p:txBody>
          <a:bodyPr>
            <a:normAutofit fontScale="92500" lnSpcReduction="20000"/>
          </a:bodyPr>
          <a:lstStyle/>
          <a:p>
            <a:pPr algn="just"/>
            <a:r>
              <a:rPr lang="fr-FR" sz="2600" dirty="0" smtClean="0">
                <a:solidFill>
                  <a:schemeClr val="tx1"/>
                </a:solidFill>
              </a:rPr>
              <a:t>La segmentation permet de mettre en évidence le degrés </a:t>
            </a:r>
            <a:r>
              <a:rPr lang="fr-FR" sz="2600" dirty="0" smtClean="0">
                <a:solidFill>
                  <a:schemeClr val="tx1"/>
                </a:solidFill>
              </a:rPr>
              <a:t>d’hétérogénéité  </a:t>
            </a:r>
            <a:r>
              <a:rPr lang="fr-FR" sz="2600" dirty="0" smtClean="0">
                <a:solidFill>
                  <a:schemeClr val="tx1"/>
                </a:solidFill>
              </a:rPr>
              <a:t>d’un marché. L’entreprise doit ensuite évaluer les différents segments et choisir ceux sur lesquels elle portera son effort.</a:t>
            </a:r>
            <a:endParaRPr lang="fr-FR" sz="2600" dirty="0">
              <a:solidFill>
                <a:schemeClr val="tx1"/>
              </a:solidFill>
            </a:endParaRPr>
          </a:p>
          <a:p>
            <a:pPr marL="457200" indent="-457200" algn="just">
              <a:buFont typeface="+mj-lt"/>
              <a:buAutoNum type="arabicParenR"/>
            </a:pPr>
            <a:r>
              <a:rPr lang="fr-FR" sz="2800" b="1" dirty="0">
                <a:solidFill>
                  <a:srgbClr val="0070C0"/>
                </a:solidFill>
              </a:rPr>
              <a:t>L’évaluation des segments </a:t>
            </a:r>
          </a:p>
          <a:p>
            <a:pPr algn="just"/>
            <a:r>
              <a:rPr lang="fr-FR" sz="2400" dirty="0"/>
              <a:t>Evaluer l’attractivité relative des segments prendre en </a:t>
            </a:r>
            <a:r>
              <a:rPr lang="fr-FR" sz="2400" dirty="0" smtClean="0"/>
              <a:t>compte </a:t>
            </a:r>
            <a:r>
              <a:rPr lang="fr-FR" sz="2400" dirty="0"/>
              <a:t>2 facteurs :</a:t>
            </a:r>
          </a:p>
          <a:p>
            <a:pPr marL="804863" indent="-457200" algn="just">
              <a:buFont typeface="+mj-lt"/>
              <a:buAutoNum type="alphaLcPeriod"/>
            </a:pPr>
            <a:r>
              <a:rPr lang="fr-FR" sz="2400" b="1" dirty="0"/>
              <a:t>L’attractivité du segment considéré </a:t>
            </a:r>
            <a:r>
              <a:rPr lang="fr-FR" sz="2400" dirty="0"/>
              <a:t>(notamment sa taille et sa croissance) </a:t>
            </a:r>
          </a:p>
          <a:p>
            <a:pPr marL="804863" indent="-457200" algn="just">
              <a:buFont typeface="+mj-lt"/>
              <a:buAutoNum type="alphaLcPeriod"/>
            </a:pPr>
            <a:r>
              <a:rPr lang="fr-FR" sz="2400" b="1" dirty="0"/>
              <a:t>Les objectifs et les ressources de l’entreprise.</a:t>
            </a:r>
          </a:p>
          <a:p>
            <a:pPr marL="347663" indent="0" algn="just">
              <a:buNone/>
            </a:pPr>
            <a:endParaRPr lang="fr-FR" sz="2400" b="1" dirty="0"/>
          </a:p>
          <a:p>
            <a:pPr marL="690563" algn="just"/>
            <a:r>
              <a:rPr lang="fr-FR" sz="2400" b="1" dirty="0" smtClean="0"/>
              <a:t>L’entreprise </a:t>
            </a:r>
            <a:r>
              <a:rPr lang="fr-FR" sz="2400" b="1" dirty="0"/>
              <a:t>ne devrait s’attaquer qu’aux seuls segments où elle peut </a:t>
            </a:r>
            <a:r>
              <a:rPr lang="fr-FR" sz="2400" b="1" dirty="0">
                <a:solidFill>
                  <a:srgbClr val="0070C0"/>
                </a:solidFill>
              </a:rPr>
              <a:t>apporter une valeur supérieure grâce à un avantage concurrentiel durable.</a:t>
            </a:r>
          </a:p>
          <a:p>
            <a:endParaRPr lang="fr-FR" sz="2200" dirty="0" smtClean="0">
              <a:solidFill>
                <a:schemeClr val="tx1"/>
              </a:solidFill>
            </a:endParaRPr>
          </a:p>
        </p:txBody>
      </p:sp>
    </p:spTree>
    <p:extLst>
      <p:ext uri="{BB962C8B-B14F-4D97-AF65-F5344CB8AC3E}">
        <p14:creationId xmlns:p14="http://schemas.microsoft.com/office/powerpoint/2010/main" val="16490450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a:solidFill>
                  <a:srgbClr val="A53010">
                    <a:lumMod val="60000"/>
                    <a:lumOff val="40000"/>
                  </a:srgbClr>
                </a:solidFill>
              </a:rPr>
              <a:t>Le plan stratégique d’activité</a:t>
            </a:r>
            <a:br>
              <a:rPr lang="fr-FR" sz="3100" b="1" dirty="0">
                <a:solidFill>
                  <a:srgbClr val="A53010">
                    <a:lumMod val="60000"/>
                    <a:lumOff val="40000"/>
                  </a:srgbClr>
                </a:solidFill>
              </a:rPr>
            </a:br>
            <a:r>
              <a:rPr lang="fr-FR" sz="2700" b="1" dirty="0">
                <a:solidFill>
                  <a:srgbClr val="00B050"/>
                </a:solidFill>
              </a:rPr>
              <a:t>2</a:t>
            </a:r>
            <a:r>
              <a:rPr lang="fr-FR" sz="2700" b="1" dirty="0" smtClean="0">
                <a:solidFill>
                  <a:srgbClr val="00B050"/>
                </a:solidFill>
              </a:rPr>
              <a:t>) Le ciblage </a:t>
            </a:r>
            <a:r>
              <a:rPr lang="fr-FR" sz="3200" dirty="0">
                <a:solidFill>
                  <a:prstClr val="black">
                    <a:lumMod val="85000"/>
                    <a:lumOff val="15000"/>
                  </a:prstClr>
                </a:solidFill>
              </a:rPr>
              <a:t/>
            </a:r>
            <a:br>
              <a:rPr lang="fr-FR" sz="3200" dirty="0">
                <a:solidFill>
                  <a:prstClr val="black">
                    <a:lumMod val="85000"/>
                    <a:lumOff val="15000"/>
                  </a:prstClr>
                </a:solidFill>
              </a:rPr>
            </a:br>
            <a:endParaRPr lang="fr-FR" dirty="0"/>
          </a:p>
        </p:txBody>
      </p:sp>
      <p:sp>
        <p:nvSpPr>
          <p:cNvPr id="3" name="Espace réservé du contenu 2"/>
          <p:cNvSpPr>
            <a:spLocks noGrp="1"/>
          </p:cNvSpPr>
          <p:nvPr>
            <p:ph idx="1"/>
          </p:nvPr>
        </p:nvSpPr>
        <p:spPr>
          <a:xfrm>
            <a:off x="1643743" y="1621971"/>
            <a:ext cx="10384971" cy="5148943"/>
          </a:xfrm>
        </p:spPr>
        <p:txBody>
          <a:bodyPr>
            <a:normAutofit/>
          </a:bodyPr>
          <a:lstStyle/>
          <a:p>
            <a:pPr marL="0" indent="0">
              <a:buNone/>
            </a:pPr>
            <a:r>
              <a:rPr lang="fr-FR" sz="2000" b="1" dirty="0" smtClean="0">
                <a:solidFill>
                  <a:schemeClr val="accent1">
                    <a:lumMod val="60000"/>
                    <a:lumOff val="40000"/>
                  </a:schemeClr>
                </a:solidFill>
              </a:rPr>
              <a:t>2) </a:t>
            </a:r>
            <a:r>
              <a:rPr lang="fr-FR" sz="2000" b="1" dirty="0" smtClean="0">
                <a:solidFill>
                  <a:srgbClr val="0070C0"/>
                </a:solidFill>
              </a:rPr>
              <a:t>Le choix des segments</a:t>
            </a:r>
          </a:p>
          <a:p>
            <a:pPr marL="0" indent="0">
              <a:buNone/>
            </a:pPr>
            <a:r>
              <a:rPr lang="fr-FR" sz="2000" dirty="0" smtClean="0">
                <a:solidFill>
                  <a:schemeClr val="tx1"/>
                </a:solidFill>
              </a:rPr>
              <a:t>Après l’évaluation </a:t>
            </a:r>
            <a:r>
              <a:rPr lang="fr-FR" sz="2000" dirty="0" smtClean="0">
                <a:solidFill>
                  <a:schemeClr val="tx1"/>
                </a:solidFill>
              </a:rPr>
              <a:t>il s’agit de sélectionner  ceux auxquels l’entreprise souhaite proposer une offre commerciale</a:t>
            </a:r>
            <a:r>
              <a:rPr lang="fr-FR" sz="2000" dirty="0" smtClean="0">
                <a:solidFill>
                  <a:schemeClr val="tx1"/>
                </a:solidFill>
              </a:rPr>
              <a:t>.</a:t>
            </a:r>
          </a:p>
          <a:p>
            <a:pPr marL="0" indent="0">
              <a:buNone/>
            </a:pPr>
            <a:endParaRPr lang="fr-FR" sz="2000" dirty="0" smtClean="0">
              <a:solidFill>
                <a:schemeClr val="tx1"/>
              </a:solidFill>
            </a:endParaRPr>
          </a:p>
          <a:p>
            <a:r>
              <a:rPr lang="fr-FR" sz="2000" b="1" dirty="0" smtClean="0">
                <a:solidFill>
                  <a:schemeClr val="tx1"/>
                </a:solidFill>
              </a:rPr>
              <a:t>Un marché cible </a:t>
            </a:r>
            <a:r>
              <a:rPr lang="fr-FR" sz="2000" dirty="0" smtClean="0">
                <a:solidFill>
                  <a:schemeClr val="tx1"/>
                </a:solidFill>
              </a:rPr>
              <a:t>est « un ensemble d’acheteurs ayant en commun certaines caractéristiques, ou partageant certains besoins auxquels l’entreprise se propose de répondre.</a:t>
            </a:r>
          </a:p>
          <a:p>
            <a:pPr marL="288925" indent="0">
              <a:buNone/>
            </a:pPr>
            <a:endParaRPr lang="fr-FR" sz="2000" dirty="0" smtClean="0">
              <a:solidFill>
                <a:schemeClr val="tx1"/>
              </a:solidFill>
            </a:endParaRPr>
          </a:p>
        </p:txBody>
      </p:sp>
    </p:spTree>
    <p:extLst>
      <p:ext uri="{BB962C8B-B14F-4D97-AF65-F5344CB8AC3E}">
        <p14:creationId xmlns:p14="http://schemas.microsoft.com/office/powerpoint/2010/main" val="1217441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1941" y="624110"/>
            <a:ext cx="9974392" cy="775219"/>
          </a:xfrm>
        </p:spPr>
        <p:txBody>
          <a:bodyPr>
            <a:normAutofit/>
          </a:bodyPr>
          <a:lstStyle/>
          <a:p>
            <a:r>
              <a:rPr lang="fr-FR" sz="3200" b="1" dirty="0">
                <a:solidFill>
                  <a:schemeClr val="accent1">
                    <a:lumMod val="60000"/>
                    <a:lumOff val="40000"/>
                  </a:schemeClr>
                </a:solidFill>
              </a:rPr>
              <a:t>Les concepts clés du marketing</a:t>
            </a:r>
          </a:p>
        </p:txBody>
      </p:sp>
      <p:cxnSp>
        <p:nvCxnSpPr>
          <p:cNvPr id="5" name="Connecteur droit avec flèche 4"/>
          <p:cNvCxnSpPr/>
          <p:nvPr/>
        </p:nvCxnSpPr>
        <p:spPr>
          <a:xfrm>
            <a:off x="1536610" y="3356136"/>
            <a:ext cx="10105053" cy="24322"/>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2408777" y="3030796"/>
            <a:ext cx="1688841" cy="307777"/>
          </a:xfrm>
          <a:prstGeom prst="rect">
            <a:avLst/>
          </a:prstGeom>
          <a:noFill/>
        </p:spPr>
        <p:txBody>
          <a:bodyPr wrap="square" rtlCol="0">
            <a:spAutoFit/>
          </a:bodyPr>
          <a:lstStyle/>
          <a:p>
            <a:r>
              <a:rPr lang="fr-FR" sz="1400" dirty="0" smtClean="0">
                <a:solidFill>
                  <a:prstClr val="black"/>
                </a:solidFill>
              </a:rPr>
              <a:t>Avant l’achat</a:t>
            </a:r>
            <a:endParaRPr lang="fr-FR" sz="1400" dirty="0">
              <a:solidFill>
                <a:prstClr val="black"/>
              </a:solidFill>
            </a:endParaRPr>
          </a:p>
        </p:txBody>
      </p:sp>
      <p:sp>
        <p:nvSpPr>
          <p:cNvPr id="9" name="ZoneTexte 8"/>
          <p:cNvSpPr txBox="1"/>
          <p:nvPr/>
        </p:nvSpPr>
        <p:spPr>
          <a:xfrm>
            <a:off x="9952822" y="3036935"/>
            <a:ext cx="1688841" cy="307777"/>
          </a:xfrm>
          <a:prstGeom prst="rect">
            <a:avLst/>
          </a:prstGeom>
          <a:noFill/>
        </p:spPr>
        <p:txBody>
          <a:bodyPr wrap="square" rtlCol="0">
            <a:spAutoFit/>
          </a:bodyPr>
          <a:lstStyle/>
          <a:p>
            <a:r>
              <a:rPr lang="fr-FR" sz="1400" dirty="0" smtClean="0">
                <a:solidFill>
                  <a:prstClr val="black"/>
                </a:solidFill>
              </a:rPr>
              <a:t>après l’achat</a:t>
            </a:r>
            <a:endParaRPr lang="fr-FR" sz="1400" dirty="0">
              <a:solidFill>
                <a:prstClr val="black"/>
              </a:solidFill>
            </a:endParaRPr>
          </a:p>
        </p:txBody>
      </p:sp>
      <p:sp>
        <p:nvSpPr>
          <p:cNvPr id="10" name="Ellipse 9"/>
          <p:cNvSpPr/>
          <p:nvPr/>
        </p:nvSpPr>
        <p:spPr>
          <a:xfrm>
            <a:off x="4749801" y="4833257"/>
            <a:ext cx="1903445" cy="8117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prstClr val="white"/>
                </a:solidFill>
              </a:rPr>
              <a:t>Valeur perçue</a:t>
            </a:r>
            <a:endParaRPr lang="fr-FR" dirty="0">
              <a:solidFill>
                <a:prstClr val="white"/>
              </a:solidFill>
            </a:endParaRPr>
          </a:p>
        </p:txBody>
      </p:sp>
      <p:sp>
        <p:nvSpPr>
          <p:cNvPr id="11" name="Ellipse 10"/>
          <p:cNvSpPr/>
          <p:nvPr/>
        </p:nvSpPr>
        <p:spPr>
          <a:xfrm>
            <a:off x="1464906" y="3447462"/>
            <a:ext cx="2985796" cy="156285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200" b="1" u="sng" dirty="0" smtClean="0">
                <a:solidFill>
                  <a:prstClr val="black"/>
                </a:solidFill>
              </a:rPr>
              <a:t>Bénéfices perçus: </a:t>
            </a:r>
          </a:p>
          <a:p>
            <a:r>
              <a:rPr lang="fr-FR" sz="1200" dirty="0" smtClean="0">
                <a:solidFill>
                  <a:prstClr val="black"/>
                </a:solidFill>
              </a:rPr>
              <a:t>Produit principal</a:t>
            </a:r>
          </a:p>
          <a:p>
            <a:r>
              <a:rPr lang="fr-FR" sz="1200" dirty="0" smtClean="0">
                <a:solidFill>
                  <a:prstClr val="black"/>
                </a:solidFill>
              </a:rPr>
              <a:t>Performances</a:t>
            </a:r>
          </a:p>
          <a:p>
            <a:r>
              <a:rPr lang="fr-FR" sz="1200" dirty="0" smtClean="0">
                <a:solidFill>
                  <a:prstClr val="black"/>
                </a:solidFill>
              </a:rPr>
              <a:t>qualité</a:t>
            </a:r>
          </a:p>
          <a:p>
            <a:r>
              <a:rPr lang="fr-FR" sz="1200" dirty="0" smtClean="0">
                <a:solidFill>
                  <a:prstClr val="black"/>
                </a:solidFill>
              </a:rPr>
              <a:t>Services associés</a:t>
            </a:r>
          </a:p>
          <a:p>
            <a:r>
              <a:rPr lang="fr-FR" sz="1200" dirty="0" smtClean="0">
                <a:solidFill>
                  <a:prstClr val="black"/>
                </a:solidFill>
              </a:rPr>
              <a:t>marque</a:t>
            </a:r>
            <a:endParaRPr lang="fr-FR" sz="1200" dirty="0">
              <a:solidFill>
                <a:prstClr val="black"/>
              </a:solidFill>
            </a:endParaRPr>
          </a:p>
        </p:txBody>
      </p:sp>
      <p:sp>
        <p:nvSpPr>
          <p:cNvPr id="12" name="Ellipse 11"/>
          <p:cNvSpPr/>
          <p:nvPr/>
        </p:nvSpPr>
        <p:spPr>
          <a:xfrm>
            <a:off x="1418251" y="5273090"/>
            <a:ext cx="3100873" cy="141073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200" b="1" u="sng" dirty="0" smtClean="0">
                <a:solidFill>
                  <a:prstClr val="black"/>
                </a:solidFill>
              </a:rPr>
              <a:t>coûts perçus : </a:t>
            </a:r>
          </a:p>
          <a:p>
            <a:r>
              <a:rPr lang="fr-FR" sz="1200" dirty="0" smtClean="0">
                <a:solidFill>
                  <a:prstClr val="black"/>
                </a:solidFill>
              </a:rPr>
              <a:t>Prix</a:t>
            </a:r>
          </a:p>
          <a:p>
            <a:r>
              <a:rPr lang="fr-FR" sz="1200" dirty="0" smtClean="0">
                <a:solidFill>
                  <a:prstClr val="black"/>
                </a:solidFill>
              </a:rPr>
              <a:t>Efforts</a:t>
            </a:r>
          </a:p>
          <a:p>
            <a:r>
              <a:rPr lang="fr-FR" sz="1200" dirty="0" smtClean="0">
                <a:solidFill>
                  <a:prstClr val="black"/>
                </a:solidFill>
              </a:rPr>
              <a:t>Temps</a:t>
            </a:r>
          </a:p>
          <a:p>
            <a:r>
              <a:rPr lang="fr-FR" sz="1200" dirty="0" smtClean="0">
                <a:solidFill>
                  <a:prstClr val="black"/>
                </a:solidFill>
              </a:rPr>
              <a:t>Coût de changement</a:t>
            </a:r>
          </a:p>
          <a:p>
            <a:r>
              <a:rPr lang="fr-FR" sz="1200" dirty="0" smtClean="0">
                <a:solidFill>
                  <a:prstClr val="black"/>
                </a:solidFill>
              </a:rPr>
              <a:t>Risque perçu</a:t>
            </a:r>
            <a:endParaRPr lang="fr-FR" sz="1200" dirty="0">
              <a:solidFill>
                <a:prstClr val="black"/>
              </a:solidFill>
            </a:endParaRPr>
          </a:p>
        </p:txBody>
      </p:sp>
      <p:cxnSp>
        <p:nvCxnSpPr>
          <p:cNvPr id="14" name="Connecteur droit avec flèche 13"/>
          <p:cNvCxnSpPr>
            <a:stCxn id="11" idx="4"/>
            <a:endCxn id="12" idx="0"/>
          </p:cNvCxnSpPr>
          <p:nvPr/>
        </p:nvCxnSpPr>
        <p:spPr>
          <a:xfrm>
            <a:off x="2957804" y="5010313"/>
            <a:ext cx="10884" cy="26277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a:stCxn id="11" idx="6"/>
            <a:endCxn id="10" idx="1"/>
          </p:cNvCxnSpPr>
          <p:nvPr/>
        </p:nvCxnSpPr>
        <p:spPr>
          <a:xfrm>
            <a:off x="4450702" y="4228888"/>
            <a:ext cx="577852" cy="7232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12" idx="6"/>
            <a:endCxn id="10" idx="3"/>
          </p:cNvCxnSpPr>
          <p:nvPr/>
        </p:nvCxnSpPr>
        <p:spPr>
          <a:xfrm flipV="1">
            <a:off x="4519124" y="5526140"/>
            <a:ext cx="509430" cy="452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Ellipse 21"/>
          <p:cNvSpPr/>
          <p:nvPr/>
        </p:nvSpPr>
        <p:spPr>
          <a:xfrm>
            <a:off x="4599996" y="5837853"/>
            <a:ext cx="2183363" cy="84597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400" b="1" dirty="0" smtClean="0">
                <a:solidFill>
                  <a:prstClr val="black"/>
                </a:solidFill>
              </a:rPr>
              <a:t>Valeur perçue des offres concurrentes </a:t>
            </a:r>
            <a:endParaRPr lang="fr-FR" sz="1400" b="1" dirty="0">
              <a:solidFill>
                <a:prstClr val="black"/>
              </a:solidFill>
            </a:endParaRPr>
          </a:p>
        </p:txBody>
      </p:sp>
      <p:cxnSp>
        <p:nvCxnSpPr>
          <p:cNvPr id="24" name="Connecteur droit avec flèche 23"/>
          <p:cNvCxnSpPr>
            <a:stCxn id="22" idx="0"/>
            <a:endCxn id="10" idx="4"/>
          </p:cNvCxnSpPr>
          <p:nvPr/>
        </p:nvCxnSpPr>
        <p:spPr>
          <a:xfrm flipV="1">
            <a:off x="5691678" y="5645020"/>
            <a:ext cx="9846" cy="1928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7236930" y="4822779"/>
            <a:ext cx="2080727" cy="5740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prstClr val="white"/>
                </a:solidFill>
              </a:rPr>
              <a:t>expérience</a:t>
            </a:r>
            <a:endParaRPr lang="fr-FR" dirty="0">
              <a:solidFill>
                <a:prstClr val="white"/>
              </a:solidFill>
            </a:endParaRPr>
          </a:p>
        </p:txBody>
      </p:sp>
      <p:cxnSp>
        <p:nvCxnSpPr>
          <p:cNvPr id="27" name="Connecteur droit 26"/>
          <p:cNvCxnSpPr/>
          <p:nvPr/>
        </p:nvCxnSpPr>
        <p:spPr>
          <a:xfrm flipH="1">
            <a:off x="6910876" y="3152144"/>
            <a:ext cx="41469" cy="4470972"/>
          </a:xfrm>
          <a:prstGeom prst="line">
            <a:avLst/>
          </a:prstGeom>
          <a:ln>
            <a:solidFill>
              <a:schemeClr val="accent1">
                <a:shade val="9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9643710" y="3494653"/>
            <a:ext cx="1932621" cy="4648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solidFill>
                  <a:prstClr val="black"/>
                </a:solidFill>
              </a:rPr>
              <a:t>Intention de rachat</a:t>
            </a:r>
            <a:endParaRPr lang="fr-FR" sz="1400" b="1" dirty="0">
              <a:solidFill>
                <a:prstClr val="black"/>
              </a:solidFill>
            </a:endParaRPr>
          </a:p>
        </p:txBody>
      </p:sp>
      <p:sp>
        <p:nvSpPr>
          <p:cNvPr id="30" name="Rectangle 29"/>
          <p:cNvSpPr/>
          <p:nvPr/>
        </p:nvSpPr>
        <p:spPr>
          <a:xfrm>
            <a:off x="9643711" y="4241461"/>
            <a:ext cx="1932621" cy="4648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solidFill>
                  <a:prstClr val="black"/>
                </a:solidFill>
              </a:rPr>
              <a:t>Satisfaction </a:t>
            </a:r>
            <a:endParaRPr lang="fr-FR" sz="1400" b="1" dirty="0">
              <a:solidFill>
                <a:prstClr val="black"/>
              </a:solidFill>
            </a:endParaRPr>
          </a:p>
        </p:txBody>
      </p:sp>
      <p:sp>
        <p:nvSpPr>
          <p:cNvPr id="31" name="Rectangle 30"/>
          <p:cNvSpPr/>
          <p:nvPr/>
        </p:nvSpPr>
        <p:spPr>
          <a:xfrm>
            <a:off x="9643712" y="5529363"/>
            <a:ext cx="1932621" cy="4648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solidFill>
                  <a:prstClr val="black"/>
                </a:solidFill>
              </a:rPr>
              <a:t>Insatisfaction  </a:t>
            </a:r>
            <a:endParaRPr lang="fr-FR" sz="1400" b="1" dirty="0">
              <a:solidFill>
                <a:prstClr val="black"/>
              </a:solidFill>
            </a:endParaRPr>
          </a:p>
        </p:txBody>
      </p:sp>
      <p:sp>
        <p:nvSpPr>
          <p:cNvPr id="32" name="Rectangle 31"/>
          <p:cNvSpPr/>
          <p:nvPr/>
        </p:nvSpPr>
        <p:spPr>
          <a:xfrm>
            <a:off x="9647414" y="6226629"/>
            <a:ext cx="1932621" cy="4648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400" b="1" dirty="0" smtClean="0">
                <a:solidFill>
                  <a:prstClr val="black"/>
                </a:solidFill>
              </a:rPr>
              <a:t>Probabilité de défection</a:t>
            </a:r>
            <a:endParaRPr lang="fr-FR" sz="1400" b="1" dirty="0">
              <a:solidFill>
                <a:prstClr val="black"/>
              </a:solidFill>
            </a:endParaRPr>
          </a:p>
        </p:txBody>
      </p:sp>
      <p:cxnSp>
        <p:nvCxnSpPr>
          <p:cNvPr id="34" name="Connecteur droit avec flèche 33"/>
          <p:cNvCxnSpPr>
            <a:stCxn id="30" idx="0"/>
            <a:endCxn id="29" idx="2"/>
          </p:cNvCxnSpPr>
          <p:nvPr/>
        </p:nvCxnSpPr>
        <p:spPr>
          <a:xfrm flipH="1" flipV="1">
            <a:off x="10610021" y="3959497"/>
            <a:ext cx="1" cy="28196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a:stCxn id="25" idx="0"/>
          </p:cNvCxnSpPr>
          <p:nvPr/>
        </p:nvCxnSpPr>
        <p:spPr>
          <a:xfrm flipV="1">
            <a:off x="8277294" y="4450165"/>
            <a:ext cx="1366417" cy="372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a:stCxn id="25" idx="2"/>
            <a:endCxn id="31" idx="1"/>
          </p:cNvCxnSpPr>
          <p:nvPr/>
        </p:nvCxnSpPr>
        <p:spPr>
          <a:xfrm>
            <a:off x="8277294" y="5396782"/>
            <a:ext cx="1366418" cy="365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10" idx="6"/>
            <a:endCxn id="25" idx="1"/>
          </p:cNvCxnSpPr>
          <p:nvPr/>
        </p:nvCxnSpPr>
        <p:spPr>
          <a:xfrm flipV="1">
            <a:off x="6653246" y="5109781"/>
            <a:ext cx="583684" cy="12935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a:stCxn id="31" idx="2"/>
            <a:endCxn id="32" idx="0"/>
          </p:cNvCxnSpPr>
          <p:nvPr/>
        </p:nvCxnSpPr>
        <p:spPr>
          <a:xfrm>
            <a:off x="10610023" y="5994207"/>
            <a:ext cx="3702" cy="2324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a:stCxn id="29" idx="1"/>
            <a:endCxn id="10" idx="0"/>
          </p:cNvCxnSpPr>
          <p:nvPr/>
        </p:nvCxnSpPr>
        <p:spPr>
          <a:xfrm flipH="1">
            <a:off x="5701524" y="3727075"/>
            <a:ext cx="3942186" cy="1106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1182047" y="1493688"/>
            <a:ext cx="10817120" cy="1046440"/>
          </a:xfrm>
          <a:prstGeom prst="rect">
            <a:avLst/>
          </a:prstGeom>
          <a:noFill/>
        </p:spPr>
        <p:txBody>
          <a:bodyPr wrap="square" rtlCol="0">
            <a:spAutoFit/>
          </a:bodyPr>
          <a:lstStyle/>
          <a:p>
            <a:pPr marL="285750" indent="-285750">
              <a:buFont typeface="Arial" panose="020B0604020202020204" pitchFamily="34" charset="0"/>
              <a:buChar char="•"/>
            </a:pPr>
            <a:r>
              <a:rPr lang="fr-FR" b="1" dirty="0">
                <a:solidFill>
                  <a:srgbClr val="A53010">
                    <a:lumMod val="60000"/>
                    <a:lumOff val="40000"/>
                  </a:srgbClr>
                </a:solidFill>
              </a:rPr>
              <a:t>La valeur perçue </a:t>
            </a:r>
            <a:r>
              <a:rPr lang="fr-FR" sz="1600" b="1" dirty="0">
                <a:solidFill>
                  <a:prstClr val="black">
                    <a:lumMod val="95000"/>
                    <a:lumOff val="5000"/>
                  </a:prstClr>
                </a:solidFill>
              </a:rPr>
              <a:t>: </a:t>
            </a:r>
            <a:r>
              <a:rPr lang="fr-FR" sz="1600" dirty="0">
                <a:solidFill>
                  <a:prstClr val="black">
                    <a:lumMod val="95000"/>
                    <a:lumOff val="5000"/>
                  </a:prstClr>
                </a:solidFill>
              </a:rPr>
              <a:t>la valeur  pour les consommateurs résulte de la différence entre les gains liés à une offre et son coût ( monétaire et non monétaire). </a:t>
            </a:r>
            <a:r>
              <a:rPr lang="fr-FR" sz="1400" dirty="0">
                <a:solidFill>
                  <a:prstClr val="black">
                    <a:lumMod val="95000"/>
                    <a:lumOff val="5000"/>
                  </a:prstClr>
                </a:solidFill>
              </a:rPr>
              <a:t>L’appréciation des gains par les consommateurs dépend de leurs attentes, de la façon dont l’entreprise satisfait leurs besoins et elle toujours relative à la valeur perçue des offres concurrentes</a:t>
            </a:r>
            <a:endParaRPr lang="fr-FR" sz="1400" dirty="0" smtClean="0">
              <a:solidFill>
                <a:prstClr val="black">
                  <a:lumMod val="95000"/>
                  <a:lumOff val="5000"/>
                </a:prstClr>
              </a:solidFill>
            </a:endParaRPr>
          </a:p>
        </p:txBody>
      </p:sp>
      <p:sp>
        <p:nvSpPr>
          <p:cNvPr id="65" name="ZoneTexte 64"/>
          <p:cNvSpPr txBox="1"/>
          <p:nvPr/>
        </p:nvSpPr>
        <p:spPr>
          <a:xfrm>
            <a:off x="3256384" y="2621902"/>
            <a:ext cx="6696438" cy="338554"/>
          </a:xfrm>
          <a:prstGeom prst="rect">
            <a:avLst/>
          </a:prstGeom>
          <a:noFill/>
        </p:spPr>
        <p:txBody>
          <a:bodyPr wrap="square" rtlCol="0">
            <a:spAutoFit/>
          </a:bodyPr>
          <a:lstStyle/>
          <a:p>
            <a:r>
              <a:rPr lang="fr-FR" sz="1600" b="1">
                <a:solidFill>
                  <a:srgbClr val="A53010">
                    <a:lumMod val="60000"/>
                    <a:lumOff val="40000"/>
                  </a:srgbClr>
                </a:solidFill>
              </a:rPr>
              <a:t>Les mécanismes de perception de la valeur</a:t>
            </a:r>
            <a:endParaRPr lang="fr-FR" sz="1600" b="1" dirty="0" smtClean="0">
              <a:solidFill>
                <a:srgbClr val="A53010">
                  <a:lumMod val="60000"/>
                  <a:lumOff val="40000"/>
                </a:srgbClr>
              </a:solidFill>
            </a:endParaRPr>
          </a:p>
        </p:txBody>
      </p:sp>
    </p:spTree>
    <p:extLst>
      <p:ext uri="{BB962C8B-B14F-4D97-AF65-F5344CB8AC3E}">
        <p14:creationId xmlns:p14="http://schemas.microsoft.com/office/powerpoint/2010/main" val="394220030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a:solidFill>
                  <a:srgbClr val="A53010">
                    <a:lumMod val="60000"/>
                    <a:lumOff val="40000"/>
                  </a:srgbClr>
                </a:solidFill>
              </a:rPr>
              <a:t>Le plan stratégique d’activité</a:t>
            </a:r>
            <a:br>
              <a:rPr lang="fr-FR" sz="3100" b="1" dirty="0">
                <a:solidFill>
                  <a:srgbClr val="A53010">
                    <a:lumMod val="60000"/>
                    <a:lumOff val="40000"/>
                  </a:srgbClr>
                </a:solidFill>
              </a:rPr>
            </a:br>
            <a:r>
              <a:rPr lang="fr-FR" sz="2700" b="1" dirty="0">
                <a:solidFill>
                  <a:srgbClr val="00B050"/>
                </a:solidFill>
              </a:rPr>
              <a:t>2</a:t>
            </a:r>
            <a:r>
              <a:rPr lang="fr-FR" sz="2700" b="1" dirty="0" smtClean="0">
                <a:solidFill>
                  <a:srgbClr val="00B050"/>
                </a:solidFill>
              </a:rPr>
              <a:t>) Le ciblage </a:t>
            </a:r>
            <a:r>
              <a:rPr lang="fr-FR" sz="3200" dirty="0">
                <a:solidFill>
                  <a:prstClr val="black">
                    <a:lumMod val="85000"/>
                    <a:lumOff val="15000"/>
                  </a:prstClr>
                </a:solidFill>
              </a:rPr>
              <a:t/>
            </a:r>
            <a:br>
              <a:rPr lang="fr-FR" sz="3200" dirty="0">
                <a:solidFill>
                  <a:prstClr val="black">
                    <a:lumMod val="85000"/>
                    <a:lumOff val="15000"/>
                  </a:prstClr>
                </a:solidFill>
              </a:rPr>
            </a:br>
            <a:endParaRPr lang="fr-FR" dirty="0"/>
          </a:p>
        </p:txBody>
      </p:sp>
      <p:sp>
        <p:nvSpPr>
          <p:cNvPr id="3" name="Espace réservé du contenu 2"/>
          <p:cNvSpPr>
            <a:spLocks noGrp="1"/>
          </p:cNvSpPr>
          <p:nvPr>
            <p:ph idx="1"/>
          </p:nvPr>
        </p:nvSpPr>
        <p:spPr/>
        <p:txBody>
          <a:bodyPr>
            <a:normAutofit/>
          </a:bodyPr>
          <a:lstStyle/>
          <a:p>
            <a:pPr marL="0" indent="0">
              <a:buNone/>
            </a:pPr>
            <a:r>
              <a:rPr lang="fr-FR" sz="2800" b="1" dirty="0" err="1" smtClean="0">
                <a:solidFill>
                  <a:srgbClr val="0070C0"/>
                </a:solidFill>
              </a:rPr>
              <a:t>Mrketing</a:t>
            </a:r>
            <a:r>
              <a:rPr lang="fr-FR" sz="2800" b="1" dirty="0" smtClean="0">
                <a:solidFill>
                  <a:srgbClr val="0070C0"/>
                </a:solidFill>
              </a:rPr>
              <a:t> indifférencié (de </a:t>
            </a:r>
            <a:r>
              <a:rPr lang="fr-FR" sz="2800" b="1" dirty="0" err="1" smtClean="0">
                <a:solidFill>
                  <a:srgbClr val="0070C0"/>
                </a:solidFill>
              </a:rPr>
              <a:t>msse</a:t>
            </a:r>
            <a:r>
              <a:rPr lang="fr-FR" sz="2800" b="1" dirty="0" smtClean="0">
                <a:solidFill>
                  <a:srgbClr val="0070C0"/>
                </a:solidFill>
              </a:rPr>
              <a:t>)</a:t>
            </a:r>
          </a:p>
          <a:p>
            <a:pPr marL="0" indent="0">
              <a:buNone/>
            </a:pPr>
            <a:r>
              <a:rPr lang="fr-FR" sz="2800" b="1" dirty="0" err="1" smtClean="0">
                <a:solidFill>
                  <a:srgbClr val="0070C0"/>
                </a:solidFill>
              </a:rPr>
              <a:t>Mrketing</a:t>
            </a:r>
            <a:r>
              <a:rPr lang="fr-FR" sz="2800" b="1" dirty="0" smtClean="0">
                <a:solidFill>
                  <a:srgbClr val="0070C0"/>
                </a:solidFill>
              </a:rPr>
              <a:t> différencié ((</a:t>
            </a:r>
            <a:r>
              <a:rPr lang="fr-FR" sz="2800" b="1" dirty="0" err="1" smtClean="0">
                <a:solidFill>
                  <a:srgbClr val="0070C0"/>
                </a:solidFill>
              </a:rPr>
              <a:t>ségmenté</a:t>
            </a:r>
            <a:r>
              <a:rPr lang="fr-FR" sz="2800" b="1" dirty="0" smtClean="0">
                <a:solidFill>
                  <a:srgbClr val="0070C0"/>
                </a:solidFill>
              </a:rPr>
              <a:t>)</a:t>
            </a:r>
          </a:p>
          <a:p>
            <a:pPr marL="0" indent="0">
              <a:buNone/>
            </a:pPr>
            <a:r>
              <a:rPr lang="fr-FR" sz="2800" b="1" dirty="0" err="1" smtClean="0">
                <a:solidFill>
                  <a:srgbClr val="0070C0"/>
                </a:solidFill>
              </a:rPr>
              <a:t>Mrketing</a:t>
            </a:r>
            <a:r>
              <a:rPr lang="fr-FR" sz="2800" b="1" dirty="0" smtClean="0">
                <a:solidFill>
                  <a:srgbClr val="0070C0"/>
                </a:solidFill>
              </a:rPr>
              <a:t> concentré (de niche)</a:t>
            </a:r>
          </a:p>
          <a:p>
            <a:pPr marL="0" indent="0">
              <a:buNone/>
            </a:pPr>
            <a:r>
              <a:rPr lang="fr-FR" sz="2800" b="1" dirty="0" err="1" smtClean="0">
                <a:solidFill>
                  <a:srgbClr val="0070C0"/>
                </a:solidFill>
              </a:rPr>
              <a:t>Micromrketing</a:t>
            </a:r>
            <a:r>
              <a:rPr lang="fr-FR" sz="2800" b="1" dirty="0" smtClean="0">
                <a:solidFill>
                  <a:srgbClr val="0070C0"/>
                </a:solidFill>
              </a:rPr>
              <a:t>  (</a:t>
            </a:r>
            <a:r>
              <a:rPr lang="fr-FR" sz="2800" b="1" dirty="0" err="1" smtClean="0">
                <a:solidFill>
                  <a:srgbClr val="0070C0"/>
                </a:solidFill>
              </a:rPr>
              <a:t>mrketing</a:t>
            </a:r>
            <a:r>
              <a:rPr lang="fr-FR" sz="2800" b="1" dirty="0" smtClean="0">
                <a:solidFill>
                  <a:srgbClr val="0070C0"/>
                </a:solidFill>
              </a:rPr>
              <a:t> </a:t>
            </a:r>
            <a:r>
              <a:rPr lang="fr-FR" sz="2800" b="1" dirty="0" err="1" smtClean="0">
                <a:solidFill>
                  <a:srgbClr val="0070C0"/>
                </a:solidFill>
              </a:rPr>
              <a:t>loclisé</a:t>
            </a:r>
            <a:r>
              <a:rPr lang="fr-FR" sz="2800" b="1" dirty="0" smtClean="0">
                <a:solidFill>
                  <a:srgbClr val="0070C0"/>
                </a:solidFill>
              </a:rPr>
              <a:t> ou </a:t>
            </a:r>
            <a:r>
              <a:rPr lang="fr-FR" sz="2800" b="1" dirty="0" err="1" smtClean="0">
                <a:solidFill>
                  <a:srgbClr val="0070C0"/>
                </a:solidFill>
              </a:rPr>
              <a:t>individulisé</a:t>
            </a:r>
            <a:r>
              <a:rPr lang="fr-FR" sz="2800" b="1" dirty="0" smtClean="0">
                <a:solidFill>
                  <a:srgbClr val="0070C0"/>
                </a:solidFill>
              </a:rPr>
              <a:t>)</a:t>
            </a:r>
          </a:p>
        </p:txBody>
      </p:sp>
      <p:graphicFrame>
        <p:nvGraphicFramePr>
          <p:cNvPr id="8" name="Diagramme 7"/>
          <p:cNvGraphicFramePr/>
          <p:nvPr>
            <p:extLst>
              <p:ext uri="{D42A27DB-BD31-4B8C-83A1-F6EECF244321}">
                <p14:modId xmlns:p14="http://schemas.microsoft.com/office/powerpoint/2010/main" val="3797479893"/>
              </p:ext>
            </p:extLst>
          </p:nvPr>
        </p:nvGraphicFramePr>
        <p:xfrm>
          <a:off x="2032000" y="719666"/>
          <a:ext cx="10072914"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p:cNvSpPr txBox="1"/>
          <p:nvPr/>
        </p:nvSpPr>
        <p:spPr>
          <a:xfrm>
            <a:off x="1643743" y="5170714"/>
            <a:ext cx="2514600" cy="400110"/>
          </a:xfrm>
          <a:prstGeom prst="rect">
            <a:avLst/>
          </a:prstGeom>
          <a:noFill/>
        </p:spPr>
        <p:txBody>
          <a:bodyPr wrap="square" rtlCol="0">
            <a:spAutoFit/>
          </a:bodyPr>
          <a:lstStyle/>
          <a:p>
            <a:pPr algn="ctr"/>
            <a:r>
              <a:rPr lang="fr-FR" sz="2000" b="1" dirty="0" smtClean="0">
                <a:solidFill>
                  <a:schemeClr val="accent1">
                    <a:lumMod val="60000"/>
                    <a:lumOff val="40000"/>
                  </a:schemeClr>
                </a:solidFill>
              </a:rPr>
              <a:t>Ciblage large </a:t>
            </a:r>
          </a:p>
        </p:txBody>
      </p:sp>
      <p:sp>
        <p:nvSpPr>
          <p:cNvPr id="10" name="ZoneTexte 9"/>
          <p:cNvSpPr txBox="1"/>
          <p:nvPr/>
        </p:nvSpPr>
        <p:spPr>
          <a:xfrm>
            <a:off x="9416143" y="5570824"/>
            <a:ext cx="2514600" cy="400110"/>
          </a:xfrm>
          <a:prstGeom prst="rect">
            <a:avLst/>
          </a:prstGeom>
          <a:noFill/>
        </p:spPr>
        <p:txBody>
          <a:bodyPr wrap="square" rtlCol="0">
            <a:spAutoFit/>
          </a:bodyPr>
          <a:lstStyle/>
          <a:p>
            <a:pPr algn="ctr"/>
            <a:r>
              <a:rPr lang="fr-FR" sz="2000" b="1" dirty="0" smtClean="0">
                <a:solidFill>
                  <a:schemeClr val="accent1">
                    <a:lumMod val="60000"/>
                    <a:lumOff val="40000"/>
                  </a:schemeClr>
                </a:solidFill>
              </a:rPr>
              <a:t>Ciblage étroit </a:t>
            </a:r>
          </a:p>
        </p:txBody>
      </p:sp>
    </p:spTree>
    <p:extLst>
      <p:ext uri="{BB962C8B-B14F-4D97-AF65-F5344CB8AC3E}">
        <p14:creationId xmlns:p14="http://schemas.microsoft.com/office/powerpoint/2010/main" val="426764601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A53010">
                    <a:lumMod val="60000"/>
                    <a:lumOff val="40000"/>
                  </a:srgbClr>
                </a:solidFill>
              </a:rPr>
              <a:t>Le plan stratégique d’activité</a:t>
            </a:r>
            <a:r>
              <a:rPr lang="fr-FR" b="1" dirty="0" smtClean="0">
                <a:solidFill>
                  <a:srgbClr val="00B050"/>
                </a:solidFill>
              </a:rPr>
              <a:t/>
            </a:r>
            <a:br>
              <a:rPr lang="fr-FR" b="1" dirty="0" smtClean="0">
                <a:solidFill>
                  <a:srgbClr val="00B050"/>
                </a:solidFill>
              </a:rPr>
            </a:br>
            <a:r>
              <a:rPr lang="fr-FR" sz="2800" b="1" dirty="0" smtClean="0">
                <a:solidFill>
                  <a:srgbClr val="00B050"/>
                </a:solidFill>
              </a:rPr>
              <a:t>3) </a:t>
            </a:r>
            <a:r>
              <a:rPr lang="fr-FR" sz="2800" b="1" dirty="0">
                <a:solidFill>
                  <a:srgbClr val="00B050"/>
                </a:solidFill>
              </a:rPr>
              <a:t>Le </a:t>
            </a:r>
            <a:r>
              <a:rPr lang="fr-FR" sz="2800" b="1" dirty="0" smtClean="0">
                <a:solidFill>
                  <a:srgbClr val="00B050"/>
                </a:solidFill>
              </a:rPr>
              <a:t>positionnement </a:t>
            </a:r>
            <a:endParaRPr lang="fr-FR" sz="2800" dirty="0"/>
          </a:p>
        </p:txBody>
      </p:sp>
      <p:sp>
        <p:nvSpPr>
          <p:cNvPr id="3" name="Espace réservé du contenu 2"/>
          <p:cNvSpPr>
            <a:spLocks noGrp="1"/>
          </p:cNvSpPr>
          <p:nvPr>
            <p:ph idx="1"/>
          </p:nvPr>
        </p:nvSpPr>
        <p:spPr>
          <a:xfrm>
            <a:off x="1861456" y="1828799"/>
            <a:ext cx="10101944" cy="4680857"/>
          </a:xfrm>
        </p:spPr>
        <p:txBody>
          <a:bodyPr>
            <a:normAutofit/>
          </a:bodyPr>
          <a:lstStyle/>
          <a:p>
            <a:r>
              <a:rPr lang="fr-FR" sz="2000" b="1" dirty="0" smtClean="0"/>
              <a:t>Le positionnement d’un produit</a:t>
            </a:r>
            <a:r>
              <a:rPr lang="fr-FR" sz="2000" dirty="0" smtClean="0"/>
              <a:t> désigne </a:t>
            </a:r>
            <a:r>
              <a:rPr lang="fr-FR" sz="2000" b="1" dirty="0" smtClean="0">
                <a:solidFill>
                  <a:srgbClr val="0070C0"/>
                </a:solidFill>
              </a:rPr>
              <a:t>« la façon dont il se trouve défini  par les consommateurs  sur le plan de ses attributs essentiels -  autrement dit, la place qu’il occupe dans leur esprit  comparativement aux produits concurrents.» </a:t>
            </a:r>
            <a:r>
              <a:rPr lang="fr-FR" sz="1600" dirty="0" smtClean="0"/>
              <a:t>exemples : </a:t>
            </a:r>
            <a:r>
              <a:rPr lang="fr-FR" sz="1600" dirty="0" err="1" smtClean="0"/>
              <a:t>Duracell</a:t>
            </a:r>
            <a:r>
              <a:rPr lang="fr-FR" sz="1600" dirty="0" smtClean="0"/>
              <a:t> (longévité </a:t>
            </a:r>
            <a:r>
              <a:rPr lang="fr-FR" sz="1600" dirty="0"/>
              <a:t>des </a:t>
            </a:r>
            <a:r>
              <a:rPr lang="fr-FR" sz="1600" dirty="0" smtClean="0"/>
              <a:t>piles) , </a:t>
            </a:r>
            <a:r>
              <a:rPr lang="fr-FR" sz="1600" dirty="0"/>
              <a:t>Dyson </a:t>
            </a:r>
            <a:r>
              <a:rPr lang="fr-FR" sz="1600" dirty="0" smtClean="0"/>
              <a:t>(design des produits, et maitrise des technologies de l’air), </a:t>
            </a:r>
            <a:r>
              <a:rPr lang="fr-FR" sz="1600" dirty="0" err="1" smtClean="0"/>
              <a:t>kiri</a:t>
            </a:r>
            <a:r>
              <a:rPr lang="fr-FR" sz="1600" dirty="0" smtClean="0"/>
              <a:t> (</a:t>
            </a:r>
            <a:r>
              <a:rPr lang="fr-FR" sz="1600" dirty="0"/>
              <a:t>le principe qu’il s’dresse aux </a:t>
            </a:r>
            <a:r>
              <a:rPr lang="fr-FR" sz="1600" dirty="0" smtClean="0"/>
              <a:t>enfants), …</a:t>
            </a:r>
            <a:endParaRPr lang="fr-FR" sz="1900" dirty="0" smtClean="0"/>
          </a:p>
          <a:p>
            <a:pPr marL="0" indent="0">
              <a:buNone/>
            </a:pPr>
            <a:endParaRPr lang="fr-FR" sz="2000" dirty="0" smtClean="0"/>
          </a:p>
          <a:p>
            <a:pPr marL="0" indent="0">
              <a:buNone/>
            </a:pPr>
            <a:endParaRPr lang="fr-FR" sz="2000" dirty="0"/>
          </a:p>
        </p:txBody>
      </p:sp>
    </p:spTree>
    <p:extLst>
      <p:ext uri="{BB962C8B-B14F-4D97-AF65-F5344CB8AC3E}">
        <p14:creationId xmlns:p14="http://schemas.microsoft.com/office/powerpoint/2010/main" val="214186320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A53010">
                    <a:lumMod val="60000"/>
                    <a:lumOff val="40000"/>
                  </a:srgbClr>
                </a:solidFill>
              </a:rPr>
              <a:t>Le plan stratégique d’activité</a:t>
            </a:r>
            <a:r>
              <a:rPr lang="fr-FR" b="1" dirty="0" smtClean="0">
                <a:solidFill>
                  <a:srgbClr val="00B050"/>
                </a:solidFill>
              </a:rPr>
              <a:t/>
            </a:r>
            <a:br>
              <a:rPr lang="fr-FR" b="1" dirty="0" smtClean="0">
                <a:solidFill>
                  <a:srgbClr val="00B050"/>
                </a:solidFill>
              </a:rPr>
            </a:br>
            <a:r>
              <a:rPr lang="fr-FR" sz="2800" b="1" dirty="0" smtClean="0">
                <a:solidFill>
                  <a:srgbClr val="00B050"/>
                </a:solidFill>
              </a:rPr>
              <a:t>3) </a:t>
            </a:r>
            <a:r>
              <a:rPr lang="fr-FR" sz="2800" b="1" dirty="0">
                <a:solidFill>
                  <a:srgbClr val="00B050"/>
                </a:solidFill>
              </a:rPr>
              <a:t>Le </a:t>
            </a:r>
            <a:r>
              <a:rPr lang="fr-FR" sz="2800" b="1" dirty="0" smtClean="0">
                <a:solidFill>
                  <a:srgbClr val="00B050"/>
                </a:solidFill>
              </a:rPr>
              <a:t>positionnement </a:t>
            </a:r>
            <a:endParaRPr lang="fr-FR" sz="2800" dirty="0"/>
          </a:p>
        </p:txBody>
      </p:sp>
      <p:sp>
        <p:nvSpPr>
          <p:cNvPr id="3" name="Espace réservé du contenu 2"/>
          <p:cNvSpPr>
            <a:spLocks noGrp="1"/>
          </p:cNvSpPr>
          <p:nvPr>
            <p:ph idx="1"/>
          </p:nvPr>
        </p:nvSpPr>
        <p:spPr>
          <a:xfrm>
            <a:off x="1861456" y="1828799"/>
            <a:ext cx="10101944" cy="4680857"/>
          </a:xfrm>
        </p:spPr>
        <p:txBody>
          <a:bodyPr>
            <a:normAutofit/>
          </a:bodyPr>
          <a:lstStyle/>
          <a:p>
            <a:r>
              <a:rPr lang="fr-FR" sz="2400" b="1" dirty="0" smtClean="0">
                <a:solidFill>
                  <a:srgbClr val="0070C0"/>
                </a:solidFill>
              </a:rPr>
              <a:t>Le processus de positionnement</a:t>
            </a:r>
          </a:p>
          <a:p>
            <a:pPr marL="0" indent="0">
              <a:buNone/>
            </a:pPr>
            <a:r>
              <a:rPr lang="fr-FR" sz="2000" dirty="0" smtClean="0"/>
              <a:t>Il s’articule en étapes :</a:t>
            </a:r>
          </a:p>
          <a:p>
            <a:pPr marL="830263" indent="-457200">
              <a:buFont typeface="+mj-lt"/>
              <a:buAutoNum type="arabicPeriod"/>
            </a:pPr>
            <a:r>
              <a:rPr lang="fr-FR" sz="2000" dirty="0" smtClean="0"/>
              <a:t>identifier l’ensemble des avantages concurrentiels possibles</a:t>
            </a:r>
          </a:p>
          <a:p>
            <a:pPr marL="830263" indent="-457200">
              <a:buFont typeface="+mj-lt"/>
              <a:buAutoNum type="arabicPeriod"/>
            </a:pPr>
            <a:r>
              <a:rPr lang="fr-FR" sz="2000" dirty="0" smtClean="0"/>
              <a:t>Sélectionner l’avantage ou les avantages les plus pertinents d’entre eux.</a:t>
            </a:r>
          </a:p>
          <a:p>
            <a:pPr marL="830263" indent="-457200">
              <a:buFont typeface="+mj-lt"/>
              <a:buAutoNum type="arabicPeriod"/>
            </a:pPr>
            <a:r>
              <a:rPr lang="fr-FR" sz="2000" dirty="0" smtClean="0"/>
              <a:t>Choisir une stratégie globale de positionnement.</a:t>
            </a:r>
          </a:p>
          <a:p>
            <a:pPr marL="547688" indent="-457200">
              <a:buAutoNum type="arabicPeriod"/>
            </a:pPr>
            <a:endParaRPr lang="fr-FR" sz="2000" dirty="0"/>
          </a:p>
          <a:p>
            <a:pPr marL="0" indent="0">
              <a:buNone/>
            </a:pPr>
            <a:endParaRPr lang="fr-FR" sz="2000" dirty="0" smtClean="0">
              <a:solidFill>
                <a:schemeClr val="tx1">
                  <a:lumMod val="95000"/>
                  <a:lumOff val="5000"/>
                </a:schemeClr>
              </a:solidFill>
            </a:endParaRPr>
          </a:p>
          <a:p>
            <a:pPr marL="0" indent="0">
              <a:buNone/>
            </a:pPr>
            <a:endParaRPr lang="fr-FR" sz="2000" dirty="0" smtClean="0">
              <a:solidFill>
                <a:schemeClr val="tx1">
                  <a:lumMod val="95000"/>
                  <a:lumOff val="5000"/>
                </a:schemeClr>
              </a:solidFill>
            </a:endParaRPr>
          </a:p>
          <a:p>
            <a:endParaRPr lang="fr-FR" sz="2000" dirty="0" smtClean="0"/>
          </a:p>
          <a:p>
            <a:pPr marL="0" indent="0">
              <a:buNone/>
            </a:pPr>
            <a:endParaRPr lang="fr-FR" sz="2000" dirty="0"/>
          </a:p>
        </p:txBody>
      </p:sp>
    </p:spTree>
    <p:extLst>
      <p:ext uri="{BB962C8B-B14F-4D97-AF65-F5344CB8AC3E}">
        <p14:creationId xmlns:p14="http://schemas.microsoft.com/office/powerpoint/2010/main" val="230828698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A53010">
                    <a:lumMod val="60000"/>
                    <a:lumOff val="40000"/>
                  </a:srgbClr>
                </a:solidFill>
              </a:rPr>
              <a:t>Le plan stratégique d’activité</a:t>
            </a:r>
            <a:r>
              <a:rPr lang="fr-FR" b="1" dirty="0" smtClean="0">
                <a:solidFill>
                  <a:srgbClr val="00B050"/>
                </a:solidFill>
              </a:rPr>
              <a:t/>
            </a:r>
            <a:br>
              <a:rPr lang="fr-FR" b="1" dirty="0" smtClean="0">
                <a:solidFill>
                  <a:srgbClr val="00B050"/>
                </a:solidFill>
              </a:rPr>
            </a:br>
            <a:r>
              <a:rPr lang="fr-FR" sz="2800" b="1" dirty="0" smtClean="0">
                <a:solidFill>
                  <a:srgbClr val="00B050"/>
                </a:solidFill>
              </a:rPr>
              <a:t>3) </a:t>
            </a:r>
            <a:r>
              <a:rPr lang="fr-FR" sz="2800" b="1" dirty="0">
                <a:solidFill>
                  <a:srgbClr val="00B050"/>
                </a:solidFill>
              </a:rPr>
              <a:t>Le </a:t>
            </a:r>
            <a:r>
              <a:rPr lang="fr-FR" sz="2800" b="1" dirty="0" smtClean="0">
                <a:solidFill>
                  <a:srgbClr val="00B050"/>
                </a:solidFill>
              </a:rPr>
              <a:t>positionnement </a:t>
            </a:r>
            <a:endParaRPr lang="fr-FR" sz="2800" dirty="0"/>
          </a:p>
        </p:txBody>
      </p:sp>
      <p:sp>
        <p:nvSpPr>
          <p:cNvPr id="3" name="Espace réservé du contenu 2"/>
          <p:cNvSpPr>
            <a:spLocks noGrp="1"/>
          </p:cNvSpPr>
          <p:nvPr>
            <p:ph idx="1"/>
          </p:nvPr>
        </p:nvSpPr>
        <p:spPr>
          <a:xfrm>
            <a:off x="1861456" y="1828799"/>
            <a:ext cx="10101944" cy="4680857"/>
          </a:xfrm>
        </p:spPr>
        <p:txBody>
          <a:bodyPr>
            <a:normAutofit fontScale="70000" lnSpcReduction="20000"/>
          </a:bodyPr>
          <a:lstStyle/>
          <a:p>
            <a:r>
              <a:rPr lang="fr-FR" sz="2400" b="1" dirty="0" smtClean="0">
                <a:solidFill>
                  <a:srgbClr val="0070C0"/>
                </a:solidFill>
              </a:rPr>
              <a:t>Le processus de positionnement</a:t>
            </a:r>
          </a:p>
          <a:p>
            <a:pPr marL="830263" indent="-457200">
              <a:buFont typeface="+mj-lt"/>
              <a:buAutoNum type="arabicPeriod"/>
            </a:pPr>
            <a:r>
              <a:rPr lang="fr-FR" sz="2200" b="1" dirty="0">
                <a:solidFill>
                  <a:schemeClr val="accent1">
                    <a:lumMod val="60000"/>
                    <a:lumOff val="40000"/>
                  </a:schemeClr>
                </a:solidFill>
              </a:rPr>
              <a:t>I</a:t>
            </a:r>
            <a:r>
              <a:rPr lang="fr-FR" sz="2200" b="1" dirty="0" smtClean="0">
                <a:solidFill>
                  <a:schemeClr val="accent1">
                    <a:lumMod val="60000"/>
                    <a:lumOff val="40000"/>
                  </a:schemeClr>
                </a:solidFill>
              </a:rPr>
              <a:t>dentifier </a:t>
            </a:r>
            <a:r>
              <a:rPr lang="fr-FR" sz="2200" b="1" dirty="0" smtClean="0">
                <a:solidFill>
                  <a:schemeClr val="accent1">
                    <a:lumMod val="60000"/>
                    <a:lumOff val="40000"/>
                  </a:schemeClr>
                </a:solidFill>
              </a:rPr>
              <a:t>les avantages concurrentiels possibles</a:t>
            </a:r>
          </a:p>
          <a:p>
            <a:pPr marL="361950"/>
            <a:r>
              <a:rPr lang="fr-FR" sz="2000" dirty="0" smtClean="0"/>
              <a:t>E</a:t>
            </a:r>
            <a:r>
              <a:rPr lang="fr-FR" sz="2000" dirty="0" smtClean="0"/>
              <a:t>nvisager </a:t>
            </a:r>
            <a:r>
              <a:rPr lang="fr-FR" sz="2000" dirty="0" smtClean="0"/>
              <a:t>l’expérience globale du client vis-à-vis du produit ou du service proposé</a:t>
            </a:r>
          </a:p>
          <a:p>
            <a:pPr marL="361950"/>
            <a:r>
              <a:rPr lang="fr-FR" sz="2000" b="1" dirty="0" smtClean="0"/>
              <a:t>Il existe trois types de  stratégies  de positionnement : l’innovation, l’imitation et la différenciation</a:t>
            </a:r>
          </a:p>
          <a:p>
            <a:pPr marL="361950"/>
            <a:r>
              <a:rPr lang="fr-FR" sz="2000" b="1" dirty="0" smtClean="0"/>
              <a:t>05 supports principaux de différenciation peuvent être exploités</a:t>
            </a:r>
          </a:p>
          <a:p>
            <a:pPr marL="715963">
              <a:buFont typeface="Arial" panose="020B0604020202020204" pitchFamily="34" charset="0"/>
              <a:buChar char="•"/>
            </a:pPr>
            <a:r>
              <a:rPr lang="fr-FR" sz="2000" b="1" dirty="0" smtClean="0">
                <a:solidFill>
                  <a:schemeClr val="tx1">
                    <a:lumMod val="95000"/>
                    <a:lumOff val="5000"/>
                  </a:schemeClr>
                </a:solidFill>
              </a:rPr>
              <a:t>La différenciation par </a:t>
            </a:r>
            <a:r>
              <a:rPr lang="fr-FR" sz="2000" b="1" dirty="0">
                <a:solidFill>
                  <a:schemeClr val="tx1">
                    <a:lumMod val="95000"/>
                    <a:lumOff val="5000"/>
                  </a:schemeClr>
                </a:solidFill>
              </a:rPr>
              <a:t>le </a:t>
            </a:r>
            <a:r>
              <a:rPr lang="fr-FR" sz="2000" b="1" dirty="0" smtClean="0">
                <a:solidFill>
                  <a:schemeClr val="tx1">
                    <a:lumMod val="95000"/>
                    <a:lumOff val="5000"/>
                  </a:schemeClr>
                </a:solidFill>
              </a:rPr>
              <a:t>produit</a:t>
            </a:r>
            <a:r>
              <a:rPr lang="fr-FR" sz="2000" dirty="0" smtClean="0">
                <a:solidFill>
                  <a:schemeClr val="tx1">
                    <a:lumMod val="95000"/>
                    <a:lumOff val="5000"/>
                  </a:schemeClr>
                </a:solidFill>
              </a:rPr>
              <a:t> (caractéristiques, performance, aspect, conception des produits) : sécurité (Volvo), réduction de bruit (Whirlpool) </a:t>
            </a:r>
          </a:p>
          <a:p>
            <a:pPr marL="715963">
              <a:buFont typeface="Arial" panose="020B0604020202020204" pitchFamily="34" charset="0"/>
              <a:buChar char="•"/>
            </a:pPr>
            <a:r>
              <a:rPr lang="fr-FR" sz="2000" b="1" dirty="0" smtClean="0">
                <a:solidFill>
                  <a:schemeClr val="tx1">
                    <a:lumMod val="95000"/>
                    <a:lumOff val="5000"/>
                  </a:schemeClr>
                </a:solidFill>
              </a:rPr>
              <a:t>La différenciation par le prix </a:t>
            </a:r>
          </a:p>
          <a:p>
            <a:pPr marL="715963">
              <a:buFont typeface="Arial" panose="020B0604020202020204" pitchFamily="34" charset="0"/>
              <a:buChar char="•"/>
            </a:pPr>
            <a:r>
              <a:rPr lang="fr-FR" sz="2000" b="1" dirty="0">
                <a:solidFill>
                  <a:schemeClr val="tx1">
                    <a:lumMod val="95000"/>
                    <a:lumOff val="5000"/>
                  </a:schemeClr>
                </a:solidFill>
              </a:rPr>
              <a:t>La différenciation par </a:t>
            </a:r>
            <a:r>
              <a:rPr lang="fr-FR" sz="2000" b="1" dirty="0" smtClean="0">
                <a:solidFill>
                  <a:schemeClr val="tx1">
                    <a:lumMod val="95000"/>
                    <a:lumOff val="5000"/>
                  </a:schemeClr>
                </a:solidFill>
              </a:rPr>
              <a:t>les services : </a:t>
            </a:r>
            <a:r>
              <a:rPr lang="fr-FR" sz="2000" dirty="0" smtClean="0">
                <a:solidFill>
                  <a:schemeClr val="tx1">
                    <a:lumMod val="95000"/>
                    <a:lumOff val="5000"/>
                  </a:schemeClr>
                </a:solidFill>
              </a:rPr>
              <a:t>cessions de formation, prestions de conseil, information, interventions d’assistance, …</a:t>
            </a:r>
            <a:endParaRPr lang="fr-FR" sz="2000" dirty="0">
              <a:solidFill>
                <a:schemeClr val="tx1">
                  <a:lumMod val="95000"/>
                  <a:lumOff val="5000"/>
                </a:schemeClr>
              </a:solidFill>
            </a:endParaRPr>
          </a:p>
          <a:p>
            <a:pPr marL="715963">
              <a:buFont typeface="Arial" panose="020B0604020202020204" pitchFamily="34" charset="0"/>
              <a:buChar char="•"/>
            </a:pPr>
            <a:r>
              <a:rPr lang="fr-FR" sz="2000" b="1" dirty="0" smtClean="0">
                <a:solidFill>
                  <a:schemeClr val="tx1">
                    <a:lumMod val="95000"/>
                    <a:lumOff val="5000"/>
                  </a:schemeClr>
                </a:solidFill>
              </a:rPr>
              <a:t>La différenciation par </a:t>
            </a:r>
            <a:r>
              <a:rPr lang="fr-FR" sz="2000" b="1" dirty="0">
                <a:solidFill>
                  <a:schemeClr val="tx1">
                    <a:lumMod val="95000"/>
                    <a:lumOff val="5000"/>
                  </a:schemeClr>
                </a:solidFill>
              </a:rPr>
              <a:t>les circuits de </a:t>
            </a:r>
            <a:r>
              <a:rPr lang="fr-FR" sz="2000" b="1" dirty="0" smtClean="0">
                <a:solidFill>
                  <a:schemeClr val="tx1">
                    <a:lumMod val="95000"/>
                    <a:lumOff val="5000"/>
                  </a:schemeClr>
                </a:solidFill>
              </a:rPr>
              <a:t>distribution </a:t>
            </a:r>
            <a:r>
              <a:rPr lang="fr-FR" sz="2000" dirty="0" smtClean="0">
                <a:solidFill>
                  <a:schemeClr val="tx1">
                    <a:lumMod val="95000"/>
                    <a:lumOff val="5000"/>
                  </a:schemeClr>
                </a:solidFill>
              </a:rPr>
              <a:t>: en fonction de la couverture, du niveau d’expertise et du degrés de performance de leur point de vente. </a:t>
            </a:r>
          </a:p>
          <a:p>
            <a:pPr marL="715963">
              <a:buFont typeface="Arial" panose="020B0604020202020204" pitchFamily="34" charset="0"/>
              <a:buChar char="•"/>
            </a:pPr>
            <a:r>
              <a:rPr lang="fr-FR" sz="2000" b="1" dirty="0" smtClean="0">
                <a:solidFill>
                  <a:schemeClr val="tx1">
                    <a:lumMod val="95000"/>
                    <a:lumOff val="5000"/>
                  </a:schemeClr>
                </a:solidFill>
              </a:rPr>
              <a:t>La différenciation par </a:t>
            </a:r>
            <a:r>
              <a:rPr lang="fr-FR" sz="2000" b="1" dirty="0">
                <a:solidFill>
                  <a:schemeClr val="tx1">
                    <a:lumMod val="95000"/>
                    <a:lumOff val="5000"/>
                  </a:schemeClr>
                </a:solidFill>
              </a:rPr>
              <a:t>le </a:t>
            </a:r>
            <a:r>
              <a:rPr lang="fr-FR" sz="2000" b="1" dirty="0" smtClean="0">
                <a:solidFill>
                  <a:schemeClr val="tx1">
                    <a:lumMod val="95000"/>
                    <a:lumOff val="5000"/>
                  </a:schemeClr>
                </a:solidFill>
              </a:rPr>
              <a:t>personnel :  </a:t>
            </a:r>
            <a:r>
              <a:rPr lang="fr-FR" sz="2000" dirty="0" smtClean="0">
                <a:solidFill>
                  <a:schemeClr val="tx1">
                    <a:lumMod val="95000"/>
                    <a:lumOff val="5000"/>
                  </a:schemeClr>
                </a:solidFill>
              </a:rPr>
              <a:t>recrutement et formation de personnel permet de dégager un avantage concurrentiel non négligeable : le personnel éléments de service, d’image </a:t>
            </a:r>
          </a:p>
          <a:p>
            <a:pPr marL="715963">
              <a:buFont typeface="Arial" panose="020B0604020202020204" pitchFamily="34" charset="0"/>
              <a:buChar char="•"/>
            </a:pPr>
            <a:r>
              <a:rPr lang="fr-FR" sz="2000" b="1" dirty="0">
                <a:solidFill>
                  <a:schemeClr val="tx1">
                    <a:lumMod val="95000"/>
                    <a:lumOff val="5000"/>
                  </a:schemeClr>
                </a:solidFill>
              </a:rPr>
              <a:t>La différenciation par </a:t>
            </a:r>
            <a:r>
              <a:rPr lang="fr-FR" sz="2000" b="1" dirty="0" smtClean="0">
                <a:solidFill>
                  <a:schemeClr val="tx1">
                    <a:lumMod val="95000"/>
                    <a:lumOff val="5000"/>
                  </a:schemeClr>
                </a:solidFill>
              </a:rPr>
              <a:t>l’image </a:t>
            </a:r>
            <a:r>
              <a:rPr lang="fr-FR" sz="2000" dirty="0" smtClean="0">
                <a:solidFill>
                  <a:schemeClr val="tx1">
                    <a:lumMod val="95000"/>
                    <a:lumOff val="5000"/>
                  </a:schemeClr>
                </a:solidFill>
              </a:rPr>
              <a:t>: l’image doit véhiculer les avantages et le positionnement distinctif du produit.</a:t>
            </a:r>
            <a:endParaRPr lang="fr-FR" sz="2000" dirty="0">
              <a:solidFill>
                <a:schemeClr val="tx1">
                  <a:lumMod val="95000"/>
                  <a:lumOff val="5000"/>
                </a:schemeClr>
              </a:solidFill>
            </a:endParaRPr>
          </a:p>
          <a:p>
            <a:pPr marL="715963">
              <a:buFont typeface="Arial" panose="020B0604020202020204" pitchFamily="34" charset="0"/>
              <a:buChar char="•"/>
            </a:pPr>
            <a:endParaRPr lang="fr-FR" sz="2000" dirty="0">
              <a:solidFill>
                <a:schemeClr val="tx1">
                  <a:lumMod val="95000"/>
                  <a:lumOff val="5000"/>
                </a:schemeClr>
              </a:solidFill>
            </a:endParaRPr>
          </a:p>
          <a:p>
            <a:pPr marL="361950"/>
            <a:endParaRPr lang="fr-FR" sz="2000" b="1" dirty="0" smtClean="0"/>
          </a:p>
          <a:p>
            <a:pPr marL="361950"/>
            <a:endParaRPr lang="fr-FR" sz="2000" dirty="0" smtClean="0"/>
          </a:p>
          <a:p>
            <a:pPr marL="0" indent="0">
              <a:buNone/>
            </a:pPr>
            <a:endParaRPr lang="fr-FR" sz="2000" dirty="0" smtClean="0">
              <a:solidFill>
                <a:schemeClr val="tx1">
                  <a:lumMod val="95000"/>
                  <a:lumOff val="5000"/>
                </a:schemeClr>
              </a:solidFill>
            </a:endParaRPr>
          </a:p>
          <a:p>
            <a:pPr marL="0" indent="0">
              <a:buNone/>
            </a:pPr>
            <a:endParaRPr lang="fr-FR" sz="2000" dirty="0" smtClean="0">
              <a:solidFill>
                <a:schemeClr val="tx1">
                  <a:lumMod val="95000"/>
                  <a:lumOff val="5000"/>
                </a:schemeClr>
              </a:solidFill>
            </a:endParaRPr>
          </a:p>
          <a:p>
            <a:endParaRPr lang="fr-FR" sz="2000" dirty="0" smtClean="0"/>
          </a:p>
          <a:p>
            <a:pPr marL="0" indent="0">
              <a:buNone/>
            </a:pPr>
            <a:endParaRPr lang="fr-FR" sz="2000" dirty="0"/>
          </a:p>
        </p:txBody>
      </p:sp>
    </p:spTree>
    <p:extLst>
      <p:ext uri="{BB962C8B-B14F-4D97-AF65-F5344CB8AC3E}">
        <p14:creationId xmlns:p14="http://schemas.microsoft.com/office/powerpoint/2010/main" val="388012414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A53010">
                    <a:lumMod val="60000"/>
                    <a:lumOff val="40000"/>
                  </a:srgbClr>
                </a:solidFill>
              </a:rPr>
              <a:t>Le plan stratégique d’activité</a:t>
            </a:r>
            <a:r>
              <a:rPr lang="fr-FR" b="1" dirty="0" smtClean="0">
                <a:solidFill>
                  <a:srgbClr val="00B050"/>
                </a:solidFill>
              </a:rPr>
              <a:t/>
            </a:r>
            <a:br>
              <a:rPr lang="fr-FR" b="1" dirty="0" smtClean="0">
                <a:solidFill>
                  <a:srgbClr val="00B050"/>
                </a:solidFill>
              </a:rPr>
            </a:br>
            <a:r>
              <a:rPr lang="fr-FR" sz="2800" b="1" dirty="0" smtClean="0">
                <a:solidFill>
                  <a:srgbClr val="00B050"/>
                </a:solidFill>
              </a:rPr>
              <a:t>3) </a:t>
            </a:r>
            <a:r>
              <a:rPr lang="fr-FR" sz="2800" b="1" dirty="0">
                <a:solidFill>
                  <a:srgbClr val="00B050"/>
                </a:solidFill>
              </a:rPr>
              <a:t>Le </a:t>
            </a:r>
            <a:r>
              <a:rPr lang="fr-FR" sz="2800" b="1" dirty="0" smtClean="0">
                <a:solidFill>
                  <a:srgbClr val="00B050"/>
                </a:solidFill>
              </a:rPr>
              <a:t>positionnement </a:t>
            </a:r>
            <a:endParaRPr lang="fr-FR" sz="2800" dirty="0"/>
          </a:p>
        </p:txBody>
      </p:sp>
      <p:sp>
        <p:nvSpPr>
          <p:cNvPr id="3" name="Espace réservé du contenu 2"/>
          <p:cNvSpPr>
            <a:spLocks noGrp="1"/>
          </p:cNvSpPr>
          <p:nvPr>
            <p:ph idx="1"/>
          </p:nvPr>
        </p:nvSpPr>
        <p:spPr>
          <a:xfrm>
            <a:off x="1679509" y="1828799"/>
            <a:ext cx="10440955" cy="4680857"/>
          </a:xfrm>
        </p:spPr>
        <p:txBody>
          <a:bodyPr>
            <a:normAutofit/>
          </a:bodyPr>
          <a:lstStyle/>
          <a:p>
            <a:r>
              <a:rPr lang="fr-FR" sz="2400" b="1" dirty="0" smtClean="0">
                <a:solidFill>
                  <a:srgbClr val="0070C0"/>
                </a:solidFill>
              </a:rPr>
              <a:t>Le processus de positionnement</a:t>
            </a:r>
          </a:p>
          <a:p>
            <a:pPr marL="0" indent="0">
              <a:buNone/>
            </a:pPr>
            <a:r>
              <a:rPr lang="fr-FR" sz="2000" b="1" dirty="0" smtClean="0">
                <a:solidFill>
                  <a:schemeClr val="accent1">
                    <a:lumMod val="60000"/>
                    <a:lumOff val="40000"/>
                  </a:schemeClr>
                </a:solidFill>
              </a:rPr>
              <a:t>2. Sélectionner les avantages concurrentiels pertinents</a:t>
            </a:r>
          </a:p>
          <a:p>
            <a:r>
              <a:rPr lang="fr-FR" sz="2000" b="1" u="sng" dirty="0" smtClean="0">
                <a:solidFill>
                  <a:schemeClr val="tx1">
                    <a:lumMod val="95000"/>
                    <a:lumOff val="5000"/>
                  </a:schemeClr>
                </a:solidFill>
              </a:rPr>
              <a:t>Les </a:t>
            </a:r>
            <a:r>
              <a:rPr lang="fr-FR" sz="2000" b="1" u="sng" dirty="0" smtClean="0">
                <a:solidFill>
                  <a:schemeClr val="tx1">
                    <a:lumMod val="95000"/>
                    <a:lumOff val="5000"/>
                  </a:schemeClr>
                </a:solidFill>
              </a:rPr>
              <a:t>caractéristiques d’un bon positionnement : </a:t>
            </a:r>
            <a:endParaRPr lang="fr-FR" sz="2000" b="1" dirty="0" smtClean="0">
              <a:solidFill>
                <a:schemeClr val="tx1">
                  <a:lumMod val="95000"/>
                  <a:lumOff val="5000"/>
                </a:schemeClr>
              </a:solidFill>
            </a:endParaRPr>
          </a:p>
          <a:p>
            <a:pPr marL="625475">
              <a:buFont typeface="Arial" panose="020B0604020202020204" pitchFamily="34" charset="0"/>
              <a:buChar char="•"/>
            </a:pPr>
            <a:r>
              <a:rPr lang="fr-FR" sz="2000" b="1" dirty="0" smtClean="0">
                <a:solidFill>
                  <a:schemeClr val="tx1">
                    <a:lumMod val="95000"/>
                    <a:lumOff val="5000"/>
                  </a:schemeClr>
                </a:solidFill>
              </a:rPr>
              <a:t>Attractif (pertinent ) : </a:t>
            </a:r>
            <a:r>
              <a:rPr lang="fr-FR" sz="2000" dirty="0" smtClean="0">
                <a:solidFill>
                  <a:schemeClr val="tx1">
                    <a:lumMod val="95000"/>
                    <a:lumOff val="5000"/>
                  </a:schemeClr>
                </a:solidFill>
              </a:rPr>
              <a:t>offrir un avantage substantiel aux yeux des clients visés.</a:t>
            </a:r>
          </a:p>
          <a:p>
            <a:pPr marL="625475">
              <a:buFont typeface="Arial" panose="020B0604020202020204" pitchFamily="34" charset="0"/>
              <a:buChar char="•"/>
            </a:pPr>
            <a:r>
              <a:rPr lang="fr-FR" sz="2000" b="1" dirty="0" smtClean="0">
                <a:solidFill>
                  <a:schemeClr val="tx1">
                    <a:lumMod val="95000"/>
                    <a:lumOff val="5000"/>
                  </a:schemeClr>
                </a:solidFill>
              </a:rPr>
              <a:t>Distinctif  (original): </a:t>
            </a:r>
            <a:r>
              <a:rPr lang="fr-FR" sz="2000" dirty="0" smtClean="0">
                <a:solidFill>
                  <a:schemeClr val="tx1">
                    <a:lumMod val="95000"/>
                    <a:lumOff val="5000"/>
                  </a:schemeClr>
                </a:solidFill>
              </a:rPr>
              <a:t>impossible à apporter par les concurrents;</a:t>
            </a:r>
          </a:p>
          <a:p>
            <a:pPr marL="625475">
              <a:buFont typeface="Arial" panose="020B0604020202020204" pitchFamily="34" charset="0"/>
              <a:buChar char="•"/>
            </a:pPr>
            <a:r>
              <a:rPr lang="fr-FR" sz="2000" b="1" dirty="0" smtClean="0">
                <a:solidFill>
                  <a:schemeClr val="tx1">
                    <a:lumMod val="95000"/>
                    <a:lumOff val="5000"/>
                  </a:schemeClr>
                </a:solidFill>
              </a:rPr>
              <a:t>Crédible : </a:t>
            </a:r>
            <a:r>
              <a:rPr lang="fr-FR" sz="2000" dirty="0" smtClean="0">
                <a:solidFill>
                  <a:schemeClr val="tx1">
                    <a:lumMod val="95000"/>
                    <a:lumOff val="5000"/>
                  </a:schemeClr>
                </a:solidFill>
              </a:rPr>
              <a:t>reposer sur des caractéristiques supérieures réelles</a:t>
            </a:r>
          </a:p>
          <a:p>
            <a:pPr marL="625475">
              <a:buFont typeface="Arial" panose="020B0604020202020204" pitchFamily="34" charset="0"/>
              <a:buChar char="•"/>
            </a:pPr>
            <a:r>
              <a:rPr lang="fr-FR" sz="2000" b="1" dirty="0" smtClean="0">
                <a:solidFill>
                  <a:schemeClr val="tx1">
                    <a:lumMod val="95000"/>
                    <a:lumOff val="5000"/>
                  </a:schemeClr>
                </a:solidFill>
              </a:rPr>
              <a:t>Défendable</a:t>
            </a:r>
            <a:r>
              <a:rPr lang="fr-FR" sz="2000" dirty="0" smtClean="0">
                <a:solidFill>
                  <a:schemeClr val="tx1">
                    <a:lumMod val="95000"/>
                    <a:lumOff val="5000"/>
                  </a:schemeClr>
                </a:solidFill>
              </a:rPr>
              <a:t>/durable : difficile à copier ou à imiter,</a:t>
            </a:r>
          </a:p>
          <a:p>
            <a:pPr marL="625475">
              <a:buFont typeface="Arial" panose="020B0604020202020204" pitchFamily="34" charset="0"/>
              <a:buChar char="•"/>
            </a:pPr>
            <a:r>
              <a:rPr lang="fr-FR" sz="2000" b="1" dirty="0">
                <a:solidFill>
                  <a:schemeClr val="tx1">
                    <a:lumMod val="95000"/>
                    <a:lumOff val="5000"/>
                  </a:schemeClr>
                </a:solidFill>
              </a:rPr>
              <a:t>Communicable </a:t>
            </a:r>
            <a:r>
              <a:rPr lang="fr-FR" sz="2000" dirty="0">
                <a:solidFill>
                  <a:schemeClr val="tx1">
                    <a:lumMod val="95000"/>
                    <a:lumOff val="5000"/>
                  </a:schemeClr>
                </a:solidFill>
              </a:rPr>
              <a:t>: présente un intérêt clair, visible et explicite</a:t>
            </a:r>
          </a:p>
          <a:p>
            <a:pPr marL="625475">
              <a:buFont typeface="Arial" panose="020B0604020202020204" pitchFamily="34" charset="0"/>
              <a:buChar char="•"/>
            </a:pPr>
            <a:r>
              <a:rPr lang="fr-FR" sz="2000" b="1" dirty="0" smtClean="0">
                <a:solidFill>
                  <a:schemeClr val="tx1">
                    <a:lumMod val="95000"/>
                    <a:lumOff val="5000"/>
                  </a:schemeClr>
                </a:solidFill>
              </a:rPr>
              <a:t>Rentable : </a:t>
            </a:r>
            <a:r>
              <a:rPr lang="fr-FR" sz="2000" dirty="0" smtClean="0">
                <a:solidFill>
                  <a:schemeClr val="tx1">
                    <a:lumMod val="95000"/>
                    <a:lumOff val="5000"/>
                  </a:schemeClr>
                </a:solidFill>
              </a:rPr>
              <a:t>les recettes dégagées de son exploitation doivent enrichir l’entreprise.</a:t>
            </a:r>
          </a:p>
          <a:p>
            <a:endParaRPr lang="fr-FR" sz="2000" dirty="0" smtClean="0">
              <a:solidFill>
                <a:schemeClr val="tx1">
                  <a:lumMod val="95000"/>
                  <a:lumOff val="5000"/>
                </a:schemeClr>
              </a:solidFill>
            </a:endParaRPr>
          </a:p>
          <a:p>
            <a:endParaRPr lang="fr-FR" sz="2000" dirty="0" smtClean="0">
              <a:solidFill>
                <a:schemeClr val="tx1">
                  <a:lumMod val="95000"/>
                  <a:lumOff val="5000"/>
                </a:schemeClr>
              </a:solidFill>
            </a:endParaRPr>
          </a:p>
          <a:p>
            <a:endParaRPr lang="fr-FR" sz="2000" dirty="0" smtClean="0">
              <a:solidFill>
                <a:schemeClr val="tx1">
                  <a:lumMod val="95000"/>
                  <a:lumOff val="5000"/>
                </a:schemeClr>
              </a:solidFill>
            </a:endParaRPr>
          </a:p>
          <a:p>
            <a:pPr marL="0" indent="0">
              <a:buNone/>
            </a:pPr>
            <a:endParaRPr lang="fr-FR" sz="2000" dirty="0" smtClean="0">
              <a:solidFill>
                <a:schemeClr val="tx1">
                  <a:lumMod val="95000"/>
                  <a:lumOff val="5000"/>
                </a:schemeClr>
              </a:solidFill>
            </a:endParaRPr>
          </a:p>
          <a:p>
            <a:pPr marL="0" indent="0">
              <a:buNone/>
            </a:pPr>
            <a:endParaRPr lang="fr-FR" sz="2000" dirty="0" smtClean="0">
              <a:solidFill>
                <a:schemeClr val="tx1">
                  <a:lumMod val="95000"/>
                  <a:lumOff val="5000"/>
                </a:schemeClr>
              </a:solidFill>
            </a:endParaRPr>
          </a:p>
          <a:p>
            <a:pPr marL="0" indent="0">
              <a:buNone/>
            </a:pPr>
            <a:endParaRPr lang="fr-FR" sz="2000" dirty="0" smtClean="0">
              <a:solidFill>
                <a:schemeClr val="tx1">
                  <a:lumMod val="95000"/>
                  <a:lumOff val="5000"/>
                </a:schemeClr>
              </a:solidFill>
            </a:endParaRPr>
          </a:p>
          <a:p>
            <a:endParaRPr lang="fr-FR" sz="2000" dirty="0" smtClean="0"/>
          </a:p>
          <a:p>
            <a:pPr marL="0" indent="0">
              <a:buNone/>
            </a:pPr>
            <a:endParaRPr lang="fr-FR" sz="2000" dirty="0"/>
          </a:p>
        </p:txBody>
      </p:sp>
    </p:spTree>
    <p:extLst>
      <p:ext uri="{BB962C8B-B14F-4D97-AF65-F5344CB8AC3E}">
        <p14:creationId xmlns:p14="http://schemas.microsoft.com/office/powerpoint/2010/main" val="225134006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A53010">
                    <a:lumMod val="60000"/>
                    <a:lumOff val="40000"/>
                  </a:srgbClr>
                </a:solidFill>
              </a:rPr>
              <a:t>Le plan stratégique d’activité</a:t>
            </a:r>
            <a:r>
              <a:rPr lang="fr-FR" b="1" dirty="0" smtClean="0">
                <a:solidFill>
                  <a:srgbClr val="00B050"/>
                </a:solidFill>
              </a:rPr>
              <a:t/>
            </a:r>
            <a:br>
              <a:rPr lang="fr-FR" b="1" dirty="0" smtClean="0">
                <a:solidFill>
                  <a:srgbClr val="00B050"/>
                </a:solidFill>
              </a:rPr>
            </a:br>
            <a:r>
              <a:rPr lang="fr-FR" sz="2800" b="1" dirty="0" smtClean="0">
                <a:solidFill>
                  <a:srgbClr val="00B050"/>
                </a:solidFill>
              </a:rPr>
              <a:t>3) </a:t>
            </a:r>
            <a:r>
              <a:rPr lang="fr-FR" sz="2800" b="1" dirty="0">
                <a:solidFill>
                  <a:srgbClr val="00B050"/>
                </a:solidFill>
              </a:rPr>
              <a:t>Le </a:t>
            </a:r>
            <a:r>
              <a:rPr lang="fr-FR" sz="2800" b="1" dirty="0" smtClean="0">
                <a:solidFill>
                  <a:srgbClr val="00B050"/>
                </a:solidFill>
              </a:rPr>
              <a:t>positionnement </a:t>
            </a:r>
            <a:endParaRPr lang="fr-FR" sz="2800" dirty="0"/>
          </a:p>
        </p:txBody>
      </p:sp>
      <p:sp>
        <p:nvSpPr>
          <p:cNvPr id="3" name="Espace réservé du contenu 2"/>
          <p:cNvSpPr>
            <a:spLocks noGrp="1"/>
          </p:cNvSpPr>
          <p:nvPr>
            <p:ph idx="1"/>
          </p:nvPr>
        </p:nvSpPr>
        <p:spPr>
          <a:xfrm>
            <a:off x="1679509" y="1828799"/>
            <a:ext cx="10440955" cy="4680857"/>
          </a:xfrm>
        </p:spPr>
        <p:txBody>
          <a:bodyPr>
            <a:normAutofit/>
          </a:bodyPr>
          <a:lstStyle/>
          <a:p>
            <a:r>
              <a:rPr lang="fr-FR" sz="2400" b="1" dirty="0" smtClean="0">
                <a:solidFill>
                  <a:srgbClr val="0070C0"/>
                </a:solidFill>
              </a:rPr>
              <a:t>Le processus de positionnement</a:t>
            </a:r>
          </a:p>
          <a:p>
            <a:pPr marL="0" indent="0">
              <a:buNone/>
            </a:pPr>
            <a:r>
              <a:rPr lang="fr-FR" sz="2000" b="1" dirty="0" smtClean="0">
                <a:solidFill>
                  <a:schemeClr val="accent1">
                    <a:lumMod val="60000"/>
                    <a:lumOff val="40000"/>
                  </a:schemeClr>
                </a:solidFill>
              </a:rPr>
              <a:t>3. Choisir une stratégie globale de positionnement</a:t>
            </a:r>
          </a:p>
          <a:p>
            <a:endParaRPr lang="fr-FR" sz="2000" dirty="0" smtClean="0">
              <a:solidFill>
                <a:schemeClr val="tx1">
                  <a:lumMod val="95000"/>
                  <a:lumOff val="5000"/>
                </a:schemeClr>
              </a:solidFill>
            </a:endParaRPr>
          </a:p>
          <a:p>
            <a:pPr marL="0" indent="0">
              <a:buNone/>
            </a:pPr>
            <a:r>
              <a:rPr lang="fr-FR" sz="2000" b="1" dirty="0" smtClean="0">
                <a:solidFill>
                  <a:srgbClr val="FF0000"/>
                </a:solidFill>
              </a:rPr>
              <a:t>4</a:t>
            </a:r>
            <a:r>
              <a:rPr lang="fr-FR" sz="2100" b="1" dirty="0">
                <a:solidFill>
                  <a:schemeClr val="accent1">
                    <a:lumMod val="60000"/>
                    <a:lumOff val="40000"/>
                  </a:schemeClr>
                </a:solidFill>
              </a:rPr>
              <a:t>. Formuler le positionnement choisi </a:t>
            </a:r>
            <a:r>
              <a:rPr lang="fr-FR" sz="2000" b="1" dirty="0" smtClean="0">
                <a:solidFill>
                  <a:srgbClr val="FF0000"/>
                </a:solidFill>
              </a:rPr>
              <a:t>: </a:t>
            </a:r>
          </a:p>
          <a:p>
            <a:pPr marL="0" indent="0">
              <a:buNone/>
            </a:pPr>
            <a:r>
              <a:rPr lang="fr-FR" sz="2000" dirty="0" smtClean="0">
                <a:solidFill>
                  <a:schemeClr val="tx1">
                    <a:lumMod val="95000"/>
                    <a:lumOff val="5000"/>
                  </a:schemeClr>
                </a:solidFill>
              </a:rPr>
              <a:t>Il doit être résumé sous forme d’un  </a:t>
            </a:r>
            <a:r>
              <a:rPr lang="fr-FR" sz="2000" b="1" dirty="0" smtClean="0">
                <a:solidFill>
                  <a:srgbClr val="0070C0"/>
                </a:solidFill>
              </a:rPr>
              <a:t>« énoncé de positionnement », </a:t>
            </a:r>
            <a:r>
              <a:rPr lang="fr-FR" sz="2000" dirty="0" smtClean="0">
                <a:solidFill>
                  <a:schemeClr val="tx1"/>
                </a:solidFill>
              </a:rPr>
              <a:t>qui stipule le </a:t>
            </a:r>
            <a:r>
              <a:rPr lang="fr-FR" sz="2000" dirty="0" smtClean="0">
                <a:solidFill>
                  <a:schemeClr val="tx1">
                    <a:lumMod val="95000"/>
                    <a:lumOff val="5000"/>
                  </a:schemeClr>
                </a:solidFill>
              </a:rPr>
              <a:t>segment et le besoin visés, le concept de base du positionnement et ses axes de différenciation spécifiques.</a:t>
            </a:r>
          </a:p>
          <a:p>
            <a:r>
              <a:rPr lang="fr-FR" sz="2000" dirty="0" smtClean="0">
                <a:solidFill>
                  <a:schemeClr val="tx1">
                    <a:lumMod val="95000"/>
                    <a:lumOff val="5000"/>
                  </a:schemeClr>
                </a:solidFill>
              </a:rPr>
              <a:t>Faire </a:t>
            </a:r>
            <a:r>
              <a:rPr lang="fr-FR" sz="2000" dirty="0">
                <a:solidFill>
                  <a:schemeClr val="tx1">
                    <a:lumMod val="95000"/>
                    <a:lumOff val="5000"/>
                  </a:schemeClr>
                </a:solidFill>
              </a:rPr>
              <a:t>connaitre et mettre en œuvre le positionnement auprès de la cible visé. L’ensemble de son Mix marketing doit soutenir s stratégie de positionnement. L’action concrète est indisponible.</a:t>
            </a:r>
          </a:p>
          <a:p>
            <a:pPr marL="0" indent="0">
              <a:buNone/>
            </a:pPr>
            <a:r>
              <a:rPr lang="fr-FR" sz="2000" dirty="0">
                <a:solidFill>
                  <a:schemeClr val="tx1">
                    <a:lumMod val="95000"/>
                    <a:lumOff val="5000"/>
                  </a:schemeClr>
                </a:solidFill>
              </a:rPr>
              <a:t> </a:t>
            </a:r>
          </a:p>
          <a:p>
            <a:pPr marL="0" indent="0">
              <a:buNone/>
            </a:pPr>
            <a:endParaRPr lang="fr-FR" sz="2000" dirty="0" smtClean="0">
              <a:solidFill>
                <a:schemeClr val="tx1">
                  <a:lumMod val="95000"/>
                  <a:lumOff val="5000"/>
                </a:schemeClr>
              </a:solidFill>
            </a:endParaRPr>
          </a:p>
          <a:p>
            <a:pPr marL="0" indent="0">
              <a:buNone/>
            </a:pPr>
            <a:endParaRPr lang="fr-FR" sz="2000" dirty="0" smtClean="0">
              <a:solidFill>
                <a:schemeClr val="tx1">
                  <a:lumMod val="95000"/>
                  <a:lumOff val="5000"/>
                </a:schemeClr>
              </a:solidFill>
            </a:endParaRPr>
          </a:p>
          <a:p>
            <a:endParaRPr lang="fr-FR" sz="2000" dirty="0" smtClean="0"/>
          </a:p>
          <a:p>
            <a:pPr marL="0" indent="0">
              <a:buNone/>
            </a:pPr>
            <a:endParaRPr lang="fr-FR" sz="2000" dirty="0"/>
          </a:p>
        </p:txBody>
      </p:sp>
    </p:spTree>
    <p:extLst>
      <p:ext uri="{BB962C8B-B14F-4D97-AF65-F5344CB8AC3E}">
        <p14:creationId xmlns:p14="http://schemas.microsoft.com/office/powerpoint/2010/main" val="31505838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b="1" dirty="0">
                <a:solidFill>
                  <a:srgbClr val="A53010">
                    <a:lumMod val="60000"/>
                    <a:lumOff val="40000"/>
                  </a:srgbClr>
                </a:solidFill>
              </a:rPr>
              <a:t>Le plan stratégique d’activité</a:t>
            </a:r>
            <a:r>
              <a:rPr lang="fr-FR" b="1" dirty="0" smtClean="0">
                <a:solidFill>
                  <a:srgbClr val="00B050"/>
                </a:solidFill>
              </a:rPr>
              <a:t/>
            </a:r>
            <a:br>
              <a:rPr lang="fr-FR" b="1" dirty="0" smtClean="0">
                <a:solidFill>
                  <a:srgbClr val="00B050"/>
                </a:solidFill>
              </a:rPr>
            </a:br>
            <a:r>
              <a:rPr lang="fr-FR" sz="2800" b="1" dirty="0" smtClean="0">
                <a:solidFill>
                  <a:srgbClr val="00B050"/>
                </a:solidFill>
              </a:rPr>
              <a:t>3) </a:t>
            </a:r>
            <a:r>
              <a:rPr lang="fr-FR" sz="2800" b="1" dirty="0">
                <a:solidFill>
                  <a:srgbClr val="00B050"/>
                </a:solidFill>
              </a:rPr>
              <a:t>Le </a:t>
            </a:r>
            <a:r>
              <a:rPr lang="fr-FR" sz="2800" b="1" dirty="0" smtClean="0">
                <a:solidFill>
                  <a:srgbClr val="00B050"/>
                </a:solidFill>
              </a:rPr>
              <a:t>positionnement </a:t>
            </a:r>
            <a:endParaRPr lang="fr-FR" sz="2800" dirty="0"/>
          </a:p>
        </p:txBody>
      </p:sp>
      <p:sp>
        <p:nvSpPr>
          <p:cNvPr id="3" name="Espace réservé du contenu 2"/>
          <p:cNvSpPr>
            <a:spLocks noGrp="1"/>
          </p:cNvSpPr>
          <p:nvPr>
            <p:ph idx="1"/>
          </p:nvPr>
        </p:nvSpPr>
        <p:spPr>
          <a:xfrm>
            <a:off x="1679509" y="1828799"/>
            <a:ext cx="10440955" cy="4680857"/>
          </a:xfrm>
        </p:spPr>
        <p:txBody>
          <a:bodyPr>
            <a:normAutofit fontScale="92500" lnSpcReduction="20000"/>
          </a:bodyPr>
          <a:lstStyle/>
          <a:p>
            <a:r>
              <a:rPr lang="fr-FR" sz="2400" b="1" dirty="0" smtClean="0">
                <a:solidFill>
                  <a:srgbClr val="0070C0"/>
                </a:solidFill>
              </a:rPr>
              <a:t>Les stratégies de positionnement</a:t>
            </a:r>
          </a:p>
          <a:p>
            <a:pPr marL="457200" indent="-457200">
              <a:buFont typeface="+mj-lt"/>
              <a:buAutoNum type="arabicPeriod"/>
            </a:pPr>
            <a:r>
              <a:rPr lang="fr-FR" sz="2000" b="1" dirty="0" smtClean="0">
                <a:solidFill>
                  <a:schemeClr val="accent1">
                    <a:lumMod val="60000"/>
                    <a:lumOff val="40000"/>
                  </a:schemeClr>
                </a:solidFill>
              </a:rPr>
              <a:t>La stratégie de différenciation</a:t>
            </a:r>
          </a:p>
          <a:p>
            <a:pPr marL="457200" indent="-457200">
              <a:buFont typeface="+mj-lt"/>
              <a:buAutoNum type="arabicPeriod"/>
            </a:pPr>
            <a:r>
              <a:rPr lang="fr-FR" sz="2000" b="1" dirty="0">
                <a:solidFill>
                  <a:schemeClr val="accent1">
                    <a:lumMod val="60000"/>
                    <a:lumOff val="40000"/>
                  </a:schemeClr>
                </a:solidFill>
              </a:rPr>
              <a:t>La stratégie </a:t>
            </a:r>
            <a:r>
              <a:rPr lang="fr-FR" sz="2000" b="1" dirty="0" smtClean="0">
                <a:solidFill>
                  <a:schemeClr val="accent1">
                    <a:lumMod val="60000"/>
                    <a:lumOff val="40000"/>
                  </a:schemeClr>
                </a:solidFill>
              </a:rPr>
              <a:t>de d’imitation</a:t>
            </a:r>
          </a:p>
          <a:p>
            <a:pPr marL="457200" indent="-457200">
              <a:buFont typeface="+mj-lt"/>
              <a:buAutoNum type="arabicPeriod"/>
            </a:pPr>
            <a:r>
              <a:rPr lang="fr-FR" sz="2000" b="1" dirty="0">
                <a:solidFill>
                  <a:schemeClr val="accent1">
                    <a:lumMod val="60000"/>
                    <a:lumOff val="40000"/>
                  </a:schemeClr>
                </a:solidFill>
              </a:rPr>
              <a:t>La stratégie </a:t>
            </a:r>
            <a:r>
              <a:rPr lang="fr-FR" sz="2000" b="1" dirty="0" smtClean="0">
                <a:solidFill>
                  <a:schemeClr val="accent1">
                    <a:lumMod val="60000"/>
                    <a:lumOff val="40000"/>
                  </a:schemeClr>
                </a:solidFill>
              </a:rPr>
              <a:t>d’innovation  </a:t>
            </a:r>
          </a:p>
          <a:p>
            <a:endParaRPr lang="fr-FR" sz="2000" dirty="0" smtClean="0">
              <a:solidFill>
                <a:schemeClr val="tx1">
                  <a:lumMod val="95000"/>
                  <a:lumOff val="5000"/>
                </a:schemeClr>
              </a:solidFill>
            </a:endParaRPr>
          </a:p>
          <a:p>
            <a:endParaRPr lang="fr-FR" sz="2000" dirty="0" smtClean="0">
              <a:solidFill>
                <a:schemeClr val="tx1">
                  <a:lumMod val="95000"/>
                  <a:lumOff val="5000"/>
                </a:schemeClr>
              </a:solidFill>
            </a:endParaRPr>
          </a:p>
          <a:p>
            <a:r>
              <a:rPr lang="fr-FR" sz="2000" b="1" dirty="0" smtClean="0">
                <a:solidFill>
                  <a:schemeClr val="tx1">
                    <a:lumMod val="95000"/>
                    <a:lumOff val="5000"/>
                  </a:schemeClr>
                </a:solidFill>
              </a:rPr>
              <a:t>Les déclinaisons (du positionnement </a:t>
            </a:r>
          </a:p>
          <a:p>
            <a:pPr>
              <a:buFont typeface="Arial" panose="020B0604020202020204" pitchFamily="34" charset="0"/>
              <a:buChar char="•"/>
            </a:pPr>
            <a:r>
              <a:rPr lang="fr-FR" sz="2000" dirty="0" smtClean="0">
                <a:solidFill>
                  <a:schemeClr val="tx1">
                    <a:lumMod val="95000"/>
                    <a:lumOff val="5000"/>
                  </a:schemeClr>
                </a:solidFill>
              </a:rPr>
              <a:t>La politique produit</a:t>
            </a:r>
          </a:p>
          <a:p>
            <a:pPr>
              <a:buFont typeface="Arial" panose="020B0604020202020204" pitchFamily="34" charset="0"/>
              <a:buChar char="•"/>
            </a:pPr>
            <a:r>
              <a:rPr lang="fr-FR" sz="2000" dirty="0">
                <a:solidFill>
                  <a:prstClr val="black">
                    <a:lumMod val="95000"/>
                    <a:lumOff val="5000"/>
                  </a:prstClr>
                </a:solidFill>
              </a:rPr>
              <a:t>La </a:t>
            </a:r>
            <a:r>
              <a:rPr lang="fr-FR" sz="2000" dirty="0" smtClean="0">
                <a:solidFill>
                  <a:prstClr val="black">
                    <a:lumMod val="95000"/>
                    <a:lumOff val="5000"/>
                  </a:prstClr>
                </a:solidFill>
              </a:rPr>
              <a:t>politique prix</a:t>
            </a:r>
          </a:p>
          <a:p>
            <a:pPr>
              <a:buFont typeface="Arial" panose="020B0604020202020204" pitchFamily="34" charset="0"/>
              <a:buChar char="•"/>
            </a:pPr>
            <a:r>
              <a:rPr lang="fr-FR" sz="2000" dirty="0">
                <a:solidFill>
                  <a:prstClr val="black">
                    <a:lumMod val="95000"/>
                    <a:lumOff val="5000"/>
                  </a:prstClr>
                </a:solidFill>
              </a:rPr>
              <a:t>La </a:t>
            </a:r>
            <a:r>
              <a:rPr lang="fr-FR" sz="2000" dirty="0" smtClean="0">
                <a:solidFill>
                  <a:prstClr val="black">
                    <a:lumMod val="95000"/>
                    <a:lumOff val="5000"/>
                  </a:prstClr>
                </a:solidFill>
              </a:rPr>
              <a:t>politique distribution</a:t>
            </a:r>
          </a:p>
          <a:p>
            <a:pPr>
              <a:buFont typeface="Arial" panose="020B0604020202020204" pitchFamily="34" charset="0"/>
              <a:buChar char="•"/>
            </a:pPr>
            <a:r>
              <a:rPr lang="fr-FR" sz="2000" dirty="0">
                <a:solidFill>
                  <a:schemeClr val="tx1">
                    <a:lumMod val="95000"/>
                    <a:lumOff val="5000"/>
                  </a:schemeClr>
                </a:solidFill>
              </a:rPr>
              <a:t>La politique </a:t>
            </a:r>
            <a:r>
              <a:rPr lang="fr-FR" sz="2000" dirty="0" smtClean="0">
                <a:solidFill>
                  <a:prstClr val="black">
                    <a:lumMod val="95000"/>
                    <a:lumOff val="5000"/>
                  </a:prstClr>
                </a:solidFill>
              </a:rPr>
              <a:t>communication </a:t>
            </a:r>
            <a:endParaRPr lang="fr-FR" sz="2000" dirty="0" smtClean="0">
              <a:solidFill>
                <a:schemeClr val="tx1">
                  <a:lumMod val="95000"/>
                  <a:lumOff val="5000"/>
                </a:schemeClr>
              </a:solidFill>
            </a:endParaRPr>
          </a:p>
          <a:p>
            <a:pPr marL="0" indent="0">
              <a:buNone/>
            </a:pPr>
            <a:endParaRPr lang="fr-FR" sz="2000" dirty="0" smtClean="0">
              <a:solidFill>
                <a:schemeClr val="tx1">
                  <a:lumMod val="95000"/>
                  <a:lumOff val="5000"/>
                </a:schemeClr>
              </a:solidFill>
            </a:endParaRPr>
          </a:p>
          <a:p>
            <a:pPr marL="0" indent="0">
              <a:buNone/>
            </a:pPr>
            <a:r>
              <a:rPr lang="fr-FR" sz="2000" dirty="0" smtClean="0">
                <a:solidFill>
                  <a:schemeClr val="tx1">
                    <a:lumMod val="95000"/>
                    <a:lumOff val="5000"/>
                  </a:schemeClr>
                </a:solidFill>
              </a:rPr>
              <a:t>	</a:t>
            </a:r>
          </a:p>
          <a:p>
            <a:pPr marL="0" indent="0">
              <a:buNone/>
            </a:pPr>
            <a:endParaRPr lang="fr-FR" sz="2000" dirty="0" smtClean="0">
              <a:solidFill>
                <a:schemeClr val="tx1">
                  <a:lumMod val="95000"/>
                  <a:lumOff val="5000"/>
                </a:schemeClr>
              </a:solidFill>
            </a:endParaRPr>
          </a:p>
          <a:p>
            <a:endParaRPr lang="fr-FR" sz="2000" dirty="0" smtClean="0"/>
          </a:p>
          <a:p>
            <a:pPr marL="0" indent="0">
              <a:buNone/>
            </a:pPr>
            <a:endParaRPr lang="fr-FR" sz="2000" dirty="0"/>
          </a:p>
        </p:txBody>
      </p:sp>
    </p:spTree>
    <p:extLst>
      <p:ext uri="{BB962C8B-B14F-4D97-AF65-F5344CB8AC3E}">
        <p14:creationId xmlns:p14="http://schemas.microsoft.com/office/powerpoint/2010/main" val="296884830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accent1">
                    <a:lumMod val="60000"/>
                    <a:lumOff val="40000"/>
                  </a:schemeClr>
                </a:solidFill>
              </a:rPr>
              <a:t>3) Le plan marketing produit</a:t>
            </a:r>
            <a:endParaRPr lang="fr-FR" sz="3200" b="1" dirty="0">
              <a:solidFill>
                <a:schemeClr val="accent1">
                  <a:lumMod val="60000"/>
                  <a:lumOff val="40000"/>
                </a:schemeClr>
              </a:solidFill>
            </a:endParaRPr>
          </a:p>
        </p:txBody>
      </p:sp>
      <p:sp>
        <p:nvSpPr>
          <p:cNvPr id="3" name="Espace réservé du contenu 2"/>
          <p:cNvSpPr>
            <a:spLocks noGrp="1"/>
          </p:cNvSpPr>
          <p:nvPr>
            <p:ph idx="1"/>
          </p:nvPr>
        </p:nvSpPr>
        <p:spPr>
          <a:xfrm>
            <a:off x="1891553" y="1649506"/>
            <a:ext cx="10040471" cy="4261716"/>
          </a:xfrm>
        </p:spPr>
        <p:txBody>
          <a:bodyPr>
            <a:normAutofit/>
          </a:bodyPr>
          <a:lstStyle/>
          <a:p>
            <a:r>
              <a:rPr lang="fr-FR" b="1" dirty="0" smtClean="0"/>
              <a:t>Le plan marketing </a:t>
            </a:r>
            <a:r>
              <a:rPr lang="fr-FR" b="1" dirty="0" smtClean="0"/>
              <a:t>produit</a:t>
            </a:r>
            <a:r>
              <a:rPr lang="fr-FR" dirty="0" smtClean="0"/>
              <a:t> </a:t>
            </a:r>
            <a:r>
              <a:rPr lang="fr-FR" dirty="0"/>
              <a:t>indique comment l’entreprise atteindra </a:t>
            </a:r>
            <a:r>
              <a:rPr lang="fr-FR" dirty="0" smtClean="0"/>
              <a:t>ses objectifs à travers une description précise des stratégies marketing à adopter et des opérations à réaliser. Il est coordonné avec les autres plans développés par les autres départements de l’entreprise</a:t>
            </a:r>
            <a:r>
              <a:rPr lang="fr-FR" dirty="0" smtClean="0"/>
              <a:t>.</a:t>
            </a:r>
          </a:p>
          <a:p>
            <a:pPr marL="0" indent="0">
              <a:buNone/>
            </a:pPr>
            <a:endParaRPr lang="fr-FR" dirty="0" smtClean="0"/>
          </a:p>
          <a:p>
            <a:r>
              <a:rPr lang="fr-FR" dirty="0" smtClean="0"/>
              <a:t> il repose sur un document écrit de longueur extrêmement variable  (5 à 50 pages). Il résume les résultats de l’analyse de l’environnement, énonce le diagnostic, les objectifs, la stratégie marketing et le plan d’action relatif au produit ou à la marque</a:t>
            </a:r>
            <a:r>
              <a:rPr lang="fr-FR" dirty="0" smtClean="0"/>
              <a:t>.</a:t>
            </a:r>
            <a:endParaRPr lang="fr-FR" dirty="0" smtClean="0"/>
          </a:p>
        </p:txBody>
      </p:sp>
    </p:spTree>
    <p:extLst>
      <p:ext uri="{BB962C8B-B14F-4D97-AF65-F5344CB8AC3E}">
        <p14:creationId xmlns:p14="http://schemas.microsoft.com/office/powerpoint/2010/main" val="13928038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1">
                    <a:lumMod val="60000"/>
                    <a:lumOff val="40000"/>
                  </a:schemeClr>
                </a:solidFill>
              </a:rPr>
              <a:t>Le mix marketing </a:t>
            </a:r>
            <a:endParaRPr lang="fr-FR" b="1" dirty="0">
              <a:solidFill>
                <a:schemeClr val="accent1">
                  <a:lumMod val="60000"/>
                  <a:lumOff val="40000"/>
                </a:schemeClr>
              </a:solidFill>
            </a:endParaRPr>
          </a:p>
        </p:txBody>
      </p:sp>
      <p:sp>
        <p:nvSpPr>
          <p:cNvPr id="3" name="Espace réservé du contenu 2"/>
          <p:cNvSpPr>
            <a:spLocks noGrp="1"/>
          </p:cNvSpPr>
          <p:nvPr>
            <p:ph idx="1"/>
          </p:nvPr>
        </p:nvSpPr>
        <p:spPr>
          <a:xfrm>
            <a:off x="1987420" y="1511559"/>
            <a:ext cx="10039739" cy="5262465"/>
          </a:xfrm>
        </p:spPr>
        <p:txBody>
          <a:bodyPr>
            <a:normAutofit/>
          </a:bodyPr>
          <a:lstStyle/>
          <a:p>
            <a:r>
              <a:rPr lang="fr-FR" sz="2000" dirty="0" smtClean="0"/>
              <a:t>A</a:t>
            </a:r>
            <a:r>
              <a:rPr lang="fr-FR" sz="2000" dirty="0" smtClean="0"/>
              <a:t>lors </a:t>
            </a:r>
            <a:r>
              <a:rPr lang="fr-FR" sz="2000" dirty="0" smtClean="0"/>
              <a:t>que la planification marketing s’ intéresse au contenu et au pourquoi des activités marketing, la mise en œuvre dans la phase opérationnelle concerne le qui, le où, le quand et le comment.</a:t>
            </a:r>
          </a:p>
          <a:p>
            <a:r>
              <a:rPr lang="fr-FR" sz="2000" dirty="0"/>
              <a:t>Tout les membres du système marketing doivent coopérer pour implémenter les stratégies et les plans marketing. </a:t>
            </a:r>
          </a:p>
          <a:p>
            <a:r>
              <a:rPr lang="fr-FR" sz="2000" dirty="0" smtClean="0">
                <a:solidFill>
                  <a:srgbClr val="00B050"/>
                </a:solidFill>
              </a:rPr>
              <a:t>La </a:t>
            </a:r>
            <a:r>
              <a:rPr lang="fr-FR" sz="2000" dirty="0">
                <a:solidFill>
                  <a:srgbClr val="00B050"/>
                </a:solidFill>
              </a:rPr>
              <a:t>planification  stratégique permet à l’entreprise de décider ce qu’elle souhaite faire de chaque domaine d’activité stratégique. </a:t>
            </a:r>
            <a:r>
              <a:rPr lang="fr-FR" sz="2000" dirty="0" smtClean="0">
                <a:solidFill>
                  <a:srgbClr val="00B050"/>
                </a:solidFill>
              </a:rPr>
              <a:t>Il </a:t>
            </a:r>
            <a:r>
              <a:rPr lang="fr-FR" sz="2000" dirty="0">
                <a:solidFill>
                  <a:srgbClr val="00B050"/>
                </a:solidFill>
              </a:rPr>
              <a:t>est ensuite nécessaire  de </a:t>
            </a:r>
            <a:r>
              <a:rPr lang="fr-FR" sz="2000" b="1" dirty="0">
                <a:solidFill>
                  <a:srgbClr val="00B050"/>
                </a:solidFill>
              </a:rPr>
              <a:t>mettre en place un plan marketing</a:t>
            </a:r>
            <a:r>
              <a:rPr lang="fr-FR" sz="2000" dirty="0">
                <a:solidFill>
                  <a:srgbClr val="00B050"/>
                </a:solidFill>
              </a:rPr>
              <a:t> détaillé pour chaque activité, produit ou marque.  </a:t>
            </a:r>
          </a:p>
          <a:p>
            <a:r>
              <a:rPr lang="fr-FR" sz="2000" b="1" dirty="0" smtClean="0">
                <a:solidFill>
                  <a:srgbClr val="0070C0"/>
                </a:solidFill>
              </a:rPr>
              <a:t>Les différents leviers d’action du mix marketing  </a:t>
            </a:r>
            <a:r>
              <a:rPr lang="fr-FR" sz="2000" dirty="0" smtClean="0"/>
              <a:t>peuvent être classés en 4 groupes de variables (les 4 P) : Product (produit), Price (prix), Place (distribution), Promotion (communication)</a:t>
            </a:r>
          </a:p>
          <a:p>
            <a:endParaRPr lang="fr-FR" sz="2000" dirty="0"/>
          </a:p>
        </p:txBody>
      </p:sp>
    </p:spTree>
    <p:extLst>
      <p:ext uri="{BB962C8B-B14F-4D97-AF65-F5344CB8AC3E}">
        <p14:creationId xmlns:p14="http://schemas.microsoft.com/office/powerpoint/2010/main" val="19858782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03676" y="148248"/>
            <a:ext cx="8911687" cy="1280890"/>
          </a:xfrm>
        </p:spPr>
        <p:txBody>
          <a:bodyPr/>
          <a:lstStyle/>
          <a:p>
            <a:r>
              <a:rPr lang="fr-FR" b="1" dirty="0" smtClean="0">
                <a:solidFill>
                  <a:schemeClr val="accent1">
                    <a:lumMod val="60000"/>
                    <a:lumOff val="40000"/>
                  </a:schemeClr>
                </a:solidFill>
              </a:rPr>
              <a:t>Les 4 composantes </a:t>
            </a:r>
            <a:r>
              <a:rPr lang="fr-FR" b="1" dirty="0">
                <a:solidFill>
                  <a:schemeClr val="accent1">
                    <a:lumMod val="60000"/>
                    <a:lumOff val="40000"/>
                  </a:schemeClr>
                </a:solidFill>
              </a:rPr>
              <a:t>du mix marketing </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182345340"/>
              </p:ext>
            </p:extLst>
          </p:nvPr>
        </p:nvGraphicFramePr>
        <p:xfrm>
          <a:off x="195943" y="863339"/>
          <a:ext cx="11996057" cy="64798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7082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chemeClr val="accent1">
                    <a:lumMod val="60000"/>
                    <a:lumOff val="40000"/>
                  </a:schemeClr>
                </a:solidFill>
              </a:rPr>
              <a:t>EVOLUTION DE LA FONCTION MARKETING </a:t>
            </a:r>
            <a:r>
              <a:rPr lang="fr-FR" sz="2800" b="1" dirty="0" smtClean="0">
                <a:solidFill>
                  <a:schemeClr val="accent1">
                    <a:lumMod val="60000"/>
                    <a:lumOff val="40000"/>
                  </a:schemeClr>
                </a:solidFill>
              </a:rPr>
              <a:t>EN</a:t>
            </a:r>
            <a:r>
              <a:rPr lang="fr-FR" sz="2800" b="1" dirty="0">
                <a:solidFill>
                  <a:schemeClr val="accent1">
                    <a:lumMod val="60000"/>
                    <a:lumOff val="40000"/>
                  </a:schemeClr>
                </a:solidFill>
              </a:rPr>
              <a:t/>
            </a:r>
            <a:br>
              <a:rPr lang="fr-FR" sz="2800" b="1" dirty="0">
                <a:solidFill>
                  <a:schemeClr val="accent1">
                    <a:lumMod val="60000"/>
                    <a:lumOff val="40000"/>
                  </a:schemeClr>
                </a:solidFill>
              </a:rPr>
            </a:br>
            <a:r>
              <a:rPr lang="fr-FR" sz="2800" b="1" dirty="0" smtClean="0">
                <a:solidFill>
                  <a:schemeClr val="accent1">
                    <a:lumMod val="60000"/>
                    <a:lumOff val="40000"/>
                  </a:schemeClr>
                </a:solidFill>
              </a:rPr>
              <a:t>L’ENTREPRISE</a:t>
            </a:r>
            <a:endParaRPr lang="fr-FR" sz="2800" b="1" dirty="0">
              <a:solidFill>
                <a:schemeClr val="accent1">
                  <a:lumMod val="60000"/>
                  <a:lumOff val="40000"/>
                </a:schemeClr>
              </a:solidFill>
            </a:endParaRPr>
          </a:p>
        </p:txBody>
      </p:sp>
      <p:sp>
        <p:nvSpPr>
          <p:cNvPr id="3" name="Espace réservé du contenu 2"/>
          <p:cNvSpPr>
            <a:spLocks noGrp="1"/>
          </p:cNvSpPr>
          <p:nvPr>
            <p:ph idx="1"/>
          </p:nvPr>
        </p:nvSpPr>
        <p:spPr>
          <a:xfrm>
            <a:off x="1670538" y="1904999"/>
            <a:ext cx="9834074" cy="4460631"/>
          </a:xfrm>
        </p:spPr>
        <p:txBody>
          <a:bodyPr>
            <a:normAutofit/>
          </a:bodyPr>
          <a:lstStyle/>
          <a:p>
            <a:r>
              <a:rPr lang="fr-FR" dirty="0" smtClean="0">
                <a:solidFill>
                  <a:schemeClr val="accent6">
                    <a:lumMod val="75000"/>
                  </a:schemeClr>
                </a:solidFill>
              </a:rPr>
              <a:t>Après son avènement, </a:t>
            </a:r>
            <a:r>
              <a:rPr lang="fr-FR" dirty="0">
                <a:solidFill>
                  <a:schemeClr val="accent6">
                    <a:lumMod val="75000"/>
                  </a:schemeClr>
                </a:solidFill>
              </a:rPr>
              <a:t>le marketing connaît une expansion dans l’entreprise</a:t>
            </a:r>
            <a:r>
              <a:rPr lang="fr-FR" dirty="0"/>
              <a:t>. L’évolution des conceptions relatives au rôle du marketing au sein de l’entreprise peut être </a:t>
            </a:r>
            <a:r>
              <a:rPr lang="fr-FR" dirty="0" smtClean="0"/>
              <a:t>synthétisée </a:t>
            </a:r>
            <a:r>
              <a:rPr lang="fr-FR" dirty="0"/>
              <a:t>dans </a:t>
            </a:r>
            <a:r>
              <a:rPr lang="fr-FR" dirty="0" smtClean="0"/>
              <a:t>le processus suivant : </a:t>
            </a:r>
          </a:p>
          <a:p>
            <a:pPr>
              <a:buFont typeface="+mj-lt"/>
              <a:buAutoNum type="arabicPeriod"/>
            </a:pPr>
            <a:r>
              <a:rPr lang="fr-FR" b="1" dirty="0" smtClean="0"/>
              <a:t>Au </a:t>
            </a:r>
            <a:r>
              <a:rPr lang="fr-FR" b="1" dirty="0"/>
              <a:t>début, la fonction commerciale est envisagée comme l’une des quatre principales fonctions </a:t>
            </a:r>
            <a:r>
              <a:rPr lang="fr-FR" dirty="0"/>
              <a:t>contribuant, à part égale, à l’équilibre global de </a:t>
            </a:r>
            <a:r>
              <a:rPr lang="fr-FR" dirty="0" smtClean="0"/>
              <a:t>l’entreprise. </a:t>
            </a:r>
            <a:endParaRPr lang="fr-FR" dirty="0" smtClean="0"/>
          </a:p>
          <a:p>
            <a:pPr>
              <a:buFont typeface="+mj-lt"/>
              <a:buAutoNum type="arabicPeriod"/>
            </a:pPr>
            <a:r>
              <a:rPr lang="fr-FR" dirty="0" smtClean="0"/>
              <a:t>les </a:t>
            </a:r>
            <a:r>
              <a:rPr lang="fr-FR" dirty="0"/>
              <a:t>responsables marketing </a:t>
            </a:r>
            <a:r>
              <a:rPr lang="fr-FR" dirty="0" smtClean="0"/>
              <a:t>considèrent leur </a:t>
            </a:r>
            <a:r>
              <a:rPr lang="fr-FR" dirty="0"/>
              <a:t>fonction est </a:t>
            </a:r>
            <a:r>
              <a:rPr lang="fr-FR" b="1" dirty="0"/>
              <a:t>plus importante que les </a:t>
            </a:r>
            <a:r>
              <a:rPr lang="fr-FR" b="1" dirty="0" smtClean="0"/>
              <a:t>autres</a:t>
            </a:r>
            <a:r>
              <a:rPr lang="fr-FR" dirty="0" smtClean="0"/>
              <a:t>.</a:t>
            </a:r>
            <a:endParaRPr lang="fr-FR" dirty="0" smtClean="0"/>
          </a:p>
          <a:p>
            <a:pPr>
              <a:buFont typeface="+mj-lt"/>
              <a:buAutoNum type="arabicPeriod"/>
            </a:pPr>
            <a:r>
              <a:rPr lang="fr-FR" dirty="0"/>
              <a:t>L</a:t>
            </a:r>
            <a:r>
              <a:rPr lang="fr-FR" dirty="0" smtClean="0"/>
              <a:t>e </a:t>
            </a:r>
            <a:r>
              <a:rPr lang="fr-FR" dirty="0"/>
              <a:t>marketing </a:t>
            </a:r>
            <a:r>
              <a:rPr lang="fr-FR" dirty="0" smtClean="0"/>
              <a:t>est la </a:t>
            </a:r>
            <a:r>
              <a:rPr lang="fr-FR" b="1" dirty="0"/>
              <a:t>fonction primordiale </a:t>
            </a:r>
            <a:r>
              <a:rPr lang="fr-FR" dirty="0"/>
              <a:t>de </a:t>
            </a:r>
            <a:r>
              <a:rPr lang="fr-FR" dirty="0" smtClean="0"/>
              <a:t>l’entreprise : il </a:t>
            </a:r>
            <a:r>
              <a:rPr lang="fr-FR" b="1" dirty="0" smtClean="0"/>
              <a:t>devient </a:t>
            </a:r>
            <a:r>
              <a:rPr lang="fr-FR" b="1" dirty="0"/>
              <a:t>alors le noyau d’activité </a:t>
            </a:r>
            <a:r>
              <a:rPr lang="fr-FR" dirty="0"/>
              <a:t>de </a:t>
            </a:r>
            <a:r>
              <a:rPr lang="fr-FR" dirty="0" smtClean="0"/>
              <a:t>l’organisation. </a:t>
            </a:r>
            <a:endParaRPr lang="fr-FR" dirty="0" smtClean="0"/>
          </a:p>
          <a:p>
            <a:pPr>
              <a:buFont typeface="+mj-lt"/>
              <a:buAutoNum type="arabicPeriod"/>
            </a:pPr>
            <a:r>
              <a:rPr lang="fr-FR" b="1" dirty="0" smtClean="0"/>
              <a:t>C’est le </a:t>
            </a:r>
            <a:r>
              <a:rPr lang="fr-FR" b="1" dirty="0"/>
              <a:t>client </a:t>
            </a:r>
            <a:r>
              <a:rPr lang="fr-FR" b="1" dirty="0" smtClean="0"/>
              <a:t>(et </a:t>
            </a:r>
            <a:r>
              <a:rPr lang="fr-FR" b="1" dirty="0"/>
              <a:t>non le </a:t>
            </a:r>
            <a:r>
              <a:rPr lang="fr-FR" b="1" dirty="0" smtClean="0"/>
              <a:t>marketing), </a:t>
            </a:r>
            <a:r>
              <a:rPr lang="fr-FR" b="1" dirty="0"/>
              <a:t>qui est </a:t>
            </a:r>
            <a:r>
              <a:rPr lang="fr-FR" b="1" dirty="0" smtClean="0"/>
              <a:t>promu au </a:t>
            </a:r>
            <a:r>
              <a:rPr lang="fr-FR" b="1" dirty="0"/>
              <a:t>centre de </a:t>
            </a:r>
            <a:r>
              <a:rPr lang="fr-FR" b="1" dirty="0" smtClean="0"/>
              <a:t>l’affaire.</a:t>
            </a:r>
            <a:endParaRPr lang="fr-FR" dirty="0" smtClean="0"/>
          </a:p>
          <a:p>
            <a:pPr algn="just">
              <a:buFont typeface="+mj-lt"/>
              <a:buAutoNum type="arabicPeriod"/>
            </a:pPr>
            <a:r>
              <a:rPr lang="fr-FR" b="1" dirty="0"/>
              <a:t>L</a:t>
            </a:r>
            <a:r>
              <a:rPr lang="fr-FR" b="1" dirty="0" smtClean="0"/>
              <a:t>a </a:t>
            </a:r>
            <a:r>
              <a:rPr lang="fr-FR" b="1" dirty="0"/>
              <a:t>valeur créée pour la </a:t>
            </a:r>
            <a:r>
              <a:rPr lang="fr-FR" b="1" dirty="0" smtClean="0"/>
              <a:t>clientèle est </a:t>
            </a:r>
            <a:r>
              <a:rPr lang="fr-FR" b="1" dirty="0"/>
              <a:t>l’objectif suprême de l’activité managériale. </a:t>
            </a:r>
            <a:r>
              <a:rPr lang="fr-FR" b="1" dirty="0" smtClean="0"/>
              <a:t>le </a:t>
            </a:r>
            <a:r>
              <a:rPr lang="fr-FR" b="1" dirty="0"/>
              <a:t>marketing </a:t>
            </a:r>
            <a:r>
              <a:rPr lang="fr-FR" b="1" dirty="0" smtClean="0"/>
              <a:t>réoccupe </a:t>
            </a:r>
            <a:r>
              <a:rPr lang="fr-FR" b="1" dirty="0"/>
              <a:t>une place privilégiée au sein de </a:t>
            </a:r>
            <a:r>
              <a:rPr lang="fr-FR" b="1" dirty="0" smtClean="0"/>
              <a:t>l’entreprise</a:t>
            </a:r>
            <a:r>
              <a:rPr lang="fr-FR" b="1" dirty="0"/>
              <a:t>.</a:t>
            </a:r>
            <a:endParaRPr lang="fr-FR" dirty="0" smtClean="0"/>
          </a:p>
        </p:txBody>
      </p:sp>
    </p:spTree>
    <p:extLst>
      <p:ext uri="{BB962C8B-B14F-4D97-AF65-F5344CB8AC3E}">
        <p14:creationId xmlns:p14="http://schemas.microsoft.com/office/powerpoint/2010/main" val="580970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b="1" dirty="0">
                <a:solidFill>
                  <a:srgbClr val="A53010">
                    <a:lumMod val="60000"/>
                    <a:lumOff val="40000"/>
                  </a:srgbClr>
                </a:solidFill>
              </a:rPr>
              <a:t>EVOLUTION DE LA FONCTION MARKETING DANS</a:t>
            </a:r>
            <a:br>
              <a:rPr lang="fr-FR" sz="2400" b="1" dirty="0">
                <a:solidFill>
                  <a:srgbClr val="A53010">
                    <a:lumMod val="60000"/>
                    <a:lumOff val="40000"/>
                  </a:srgbClr>
                </a:solidFill>
              </a:rPr>
            </a:br>
            <a:r>
              <a:rPr lang="fr-FR" sz="2400" b="1" dirty="0">
                <a:solidFill>
                  <a:srgbClr val="A53010">
                    <a:lumMod val="60000"/>
                    <a:lumOff val="40000"/>
                  </a:srgbClr>
                </a:solidFill>
              </a:rPr>
              <a:t>L’ENTREPRISE</a:t>
            </a:r>
            <a:endParaRPr lang="fr-FR" b="1" dirty="0"/>
          </a:p>
        </p:txBody>
      </p:sp>
      <p:sp>
        <p:nvSpPr>
          <p:cNvPr id="3" name="Espace réservé du contenu 2"/>
          <p:cNvSpPr>
            <a:spLocks noGrp="1"/>
          </p:cNvSpPr>
          <p:nvPr>
            <p:ph idx="1"/>
          </p:nvPr>
        </p:nvSpPr>
        <p:spPr/>
        <p:txBody>
          <a:bodyPr>
            <a:normAutofit/>
          </a:bodyPr>
          <a:lstStyle/>
          <a:p>
            <a:r>
              <a:rPr lang="fr-FR" sz="2400" dirty="0" smtClean="0"/>
              <a:t>La remise en cause de la structure fonctionnelle de l’entreprise au profit de structures plus flexibles qui facilitent la communication et limitent les risques de cloisonnement entre fonctions confère au marketing </a:t>
            </a:r>
            <a:r>
              <a:rPr lang="fr-FR" sz="2400" b="1" dirty="0" smtClean="0"/>
              <a:t>un rôle de coordination transversale</a:t>
            </a:r>
            <a:r>
              <a:rPr lang="fr-FR" sz="2400" dirty="0" smtClean="0"/>
              <a:t> </a:t>
            </a:r>
            <a:r>
              <a:rPr lang="fr-FR" sz="2400" b="1" dirty="0" smtClean="0"/>
              <a:t>plutôt que de direction hiérarchique.</a:t>
            </a:r>
          </a:p>
          <a:p>
            <a:r>
              <a:rPr lang="fr-FR" sz="2400" b="1" dirty="0" smtClean="0"/>
              <a:t>Il devient une fonction de gestion de l’information relative au marché comme à l’organisation elle-même et à ses sources de compétence distinctives. </a:t>
            </a:r>
            <a:endParaRPr lang="fr-FR" sz="2400" b="1" dirty="0"/>
          </a:p>
        </p:txBody>
      </p:sp>
    </p:spTree>
    <p:extLst>
      <p:ext uri="{BB962C8B-B14F-4D97-AF65-F5344CB8AC3E}">
        <p14:creationId xmlns:p14="http://schemas.microsoft.com/office/powerpoint/2010/main" val="1792637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spDef>
      <a:spPr/>
      <a:bodyPr rtlCol="0" anchor="ctr"/>
      <a:lstStyle>
        <a:defPPr algn="ctr">
          <a:defRPr sz="1600" b="1" u="sng" dirty="0" smtClean="0"/>
        </a:defPPr>
      </a:lstStyle>
      <a:style>
        <a:lnRef idx="2">
          <a:schemeClr val="accent2"/>
        </a:lnRef>
        <a:fillRef idx="1">
          <a:schemeClr val="lt1"/>
        </a:fillRef>
        <a:effectRef idx="0">
          <a:schemeClr val="accent2"/>
        </a:effectRef>
        <a:fontRef idx="minor">
          <a:schemeClr val="dk1"/>
        </a:fontRef>
      </a:style>
    </a:spDef>
    <a:txDef>
      <a:spPr>
        <a:noFill/>
      </a:spPr>
      <a:bodyPr wrap="square" rtlCol="0">
        <a:spAutoFit/>
      </a:bodyPr>
      <a:lstStyle>
        <a:defPPr>
          <a:defRPr sz="1600" b="1" dirty="0" smtClean="0">
            <a:solidFill>
              <a:schemeClr val="accent1">
                <a:lumMod val="60000"/>
                <a:lumOff val="40000"/>
              </a:schemeClr>
            </a:solidFill>
          </a:defRPr>
        </a:defPPr>
      </a:lstStyle>
    </a:txDef>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73483</TotalTime>
  <Words>5066</Words>
  <Application>Microsoft Office PowerPoint</Application>
  <PresentationFormat>Grand écran</PresentationFormat>
  <Paragraphs>638</Paragraphs>
  <Slides>79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79</vt:i4>
      </vt:variant>
    </vt:vector>
  </HeadingPairs>
  <TitlesOfParts>
    <vt:vector size="83" baseType="lpstr">
      <vt:lpstr>Arial</vt:lpstr>
      <vt:lpstr>Century Gothic</vt:lpstr>
      <vt:lpstr>Wingdings 3</vt:lpstr>
      <vt:lpstr>Brin</vt:lpstr>
      <vt:lpstr>Support de cours </vt:lpstr>
      <vt:lpstr>PROGRAMME DU COURS « PRINCIPES DE MARKETING »</vt:lpstr>
      <vt:lpstr>CHPITRE I : introduction au marketing</vt:lpstr>
      <vt:lpstr>L’émergence du marketing</vt:lpstr>
      <vt:lpstr>Les optiques de l’entreprise dans ses relations avec le marché</vt:lpstr>
      <vt:lpstr>Les concepts clés du marketing</vt:lpstr>
      <vt:lpstr>Les concepts clés du marketing</vt:lpstr>
      <vt:lpstr>EVOLUTION DE LA FONCTION MARKETING EN L’ENTREPRISE</vt:lpstr>
      <vt:lpstr>EVOLUTION DE LA FONCTION MARKETING DANS L’ENTREPRISE</vt:lpstr>
      <vt:lpstr>La restructuration du département marketing </vt:lpstr>
      <vt:lpstr>La restructuration du département marketing </vt:lpstr>
      <vt:lpstr>Les champs d’application du marketing</vt:lpstr>
      <vt:lpstr>Les champs d’application du marketing </vt:lpstr>
      <vt:lpstr>L’évolution du marketing</vt:lpstr>
      <vt:lpstr>Les 3 dimensions du marketing</vt:lpstr>
      <vt:lpstr>Les filières du marketing</vt:lpstr>
      <vt:lpstr>Définitions du marketing</vt:lpstr>
      <vt:lpstr>Définitions du marketing</vt:lpstr>
      <vt:lpstr>L’éthique du marketing</vt:lpstr>
      <vt:lpstr>L’environnement marketing</vt:lpstr>
      <vt:lpstr>La démarche marketing</vt:lpstr>
      <vt:lpstr>La démarche marketing</vt:lpstr>
      <vt:lpstr>Chapitre II : L’information marketing</vt:lpstr>
      <vt:lpstr>L’information marketing</vt:lpstr>
      <vt:lpstr>Les études de marché</vt:lpstr>
      <vt:lpstr>Les études de marché</vt:lpstr>
      <vt:lpstr>Les études de marché</vt:lpstr>
      <vt:lpstr>Les études de marché</vt:lpstr>
      <vt:lpstr>L’organisation de l ’information : Le Système d’Information Marketing (SIM) : </vt:lpstr>
      <vt:lpstr>Le comportement du consommateur</vt:lpstr>
      <vt:lpstr>Le comportement du consommateur</vt:lpstr>
      <vt:lpstr>Le comportement du consommateur  Modèle simplifié du comportement d’achat </vt:lpstr>
      <vt:lpstr>Les facteurs explicatifs du comportement du consommateur </vt:lpstr>
      <vt:lpstr>Les facteurs explicatifs du comportement du consommateur</vt:lpstr>
      <vt:lpstr>Les facteurs explicatifs du comportement du consommateur</vt:lpstr>
      <vt:lpstr>Les facteurs explicatifs du comportement du consommateur</vt:lpstr>
      <vt:lpstr>Les facteurs explicatifs du comportement du consommateur</vt:lpstr>
      <vt:lpstr>Les facteurs explicatifs du comportement du consommateur</vt:lpstr>
      <vt:lpstr>Les facteurs explicatifs du comportement du consommateur</vt:lpstr>
      <vt:lpstr>Les facteurs explicatifs du comportement du consommateur</vt:lpstr>
      <vt:lpstr>Les facteurs explicatifs du comportement du consommateur</vt:lpstr>
      <vt:lpstr>Le processus de décision d’achat du consommateur </vt:lpstr>
      <vt:lpstr>Le comportement de l’acheteur professionnel</vt:lpstr>
      <vt:lpstr>Le comportement de l’acheteur professionnel Les variables influençant le processus d’achat industriel </vt:lpstr>
      <vt:lpstr>Le comportement de l’acheteur professionnel Les phases du processus de décision d’achat  des entreprises</vt:lpstr>
      <vt:lpstr>Chapitre III/ Le marketing stratégique</vt:lpstr>
      <vt:lpstr>Le marketing stratégique</vt:lpstr>
      <vt:lpstr>Etapes du marketing stratégique  </vt:lpstr>
      <vt:lpstr>La stratégie marketing 1/ Le plan stratégique général</vt:lpstr>
      <vt:lpstr>Le plan stratégique général 1. Définition de la mission de l’entreprise</vt:lpstr>
      <vt:lpstr>Le plan stratégique général 2. l’analyse SWOT et le diagnostic </vt:lpstr>
      <vt:lpstr>Le plan stratégique général 3. Définition de ses domaines d’activités stratégiques (son portefeuille d’activités)</vt:lpstr>
      <vt:lpstr>Le plan stratégique général  3. Définition de ses domaines d’activités stratégiques (son portefeuille d’activités)</vt:lpstr>
      <vt:lpstr>Le plan stratégique général définition du portefeuille d’activité</vt:lpstr>
      <vt:lpstr>Le plan stratégique général 4. Evaluer les opportunités de croissance (Développer les stratégies de croissance)</vt:lpstr>
      <vt:lpstr>Le plan stratégique général les différentes stratégies de développement</vt:lpstr>
      <vt:lpstr>Le plan stratégique général les différentes stratégies de développement</vt:lpstr>
      <vt:lpstr>Le plan stratégique général</vt:lpstr>
      <vt:lpstr>Le plan stratégique général</vt:lpstr>
      <vt:lpstr>Le plan stratégique général</vt:lpstr>
      <vt:lpstr>Le plan stratégique général</vt:lpstr>
      <vt:lpstr>Le plan stratégique général Définition des objectifs généraux de l’entreprise </vt:lpstr>
      <vt:lpstr>Le plan stratégique d’activité</vt:lpstr>
      <vt:lpstr>Le plan stratégique d’activité 1) La segmentation du marché </vt:lpstr>
      <vt:lpstr>Le plan stratégique d’activité 1) La segmentation du marché </vt:lpstr>
      <vt:lpstr>Le plan stratégique d’activité 1) La segmentation du marché </vt:lpstr>
      <vt:lpstr>Le plan stratégique   d’activité 1) La segmentation du marché </vt:lpstr>
      <vt:lpstr>Le plan stratégique d’activité 2) Le ciblage  </vt:lpstr>
      <vt:lpstr>Le plan stratégique d’activité 2) Le ciblage  </vt:lpstr>
      <vt:lpstr>Le plan stratégique d’activité 2) Le ciblage  </vt:lpstr>
      <vt:lpstr>Le plan stratégique d’activité 3) Le positionnement </vt:lpstr>
      <vt:lpstr>Le plan stratégique d’activité 3) Le positionnement </vt:lpstr>
      <vt:lpstr>Le plan stratégique d’activité 3) Le positionnement </vt:lpstr>
      <vt:lpstr>Le plan stratégique d’activité 3) Le positionnement </vt:lpstr>
      <vt:lpstr>Le plan stratégique d’activité 3) Le positionnement </vt:lpstr>
      <vt:lpstr>Le plan stratégique d’activité 3) Le positionnement </vt:lpstr>
      <vt:lpstr>3) Le plan marketing produit</vt:lpstr>
      <vt:lpstr>Le mix marketing </vt:lpstr>
      <vt:lpstr>Les 4 composantes du mix marketing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 LES PRINCIPES DU MRKETING</dc:title>
  <dc:creator>Utilisateur Windows</dc:creator>
  <cp:lastModifiedBy>TIAB</cp:lastModifiedBy>
  <cp:revision>755</cp:revision>
  <dcterms:created xsi:type="dcterms:W3CDTF">2023-09-26T10:23:37Z</dcterms:created>
  <dcterms:modified xsi:type="dcterms:W3CDTF">2024-01-27T21:36:19Z</dcterms:modified>
</cp:coreProperties>
</file>