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6" r:id="rId6"/>
    <p:sldId id="262" r:id="rId7"/>
    <p:sldId id="264" r:id="rId8"/>
    <p:sldId id="265" r:id="rId9"/>
    <p:sldId id="268" r:id="rId10"/>
    <p:sldId id="269" r:id="rId11"/>
    <p:sldId id="271"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5" d="100"/>
          <a:sy n="115" d="100"/>
        </p:scale>
        <p:origin x="-133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D22A052-0651-4574-A532-B5CC136A0265}"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22A052-0651-4574-A532-B5CC136A0265}"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22A052-0651-4574-A532-B5CC136A0265}"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22A052-0651-4574-A532-B5CC136A0265}"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D22A052-0651-4574-A532-B5CC136A0265}" type="datetimeFigureOut">
              <a:rPr lang="fr-FR" smtClean="0"/>
              <a:t>10/03/2022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D22A052-0651-4574-A532-B5CC136A0265}" type="datetimeFigureOut">
              <a:rPr lang="fr-FR" smtClean="0"/>
              <a:t>10/03/2022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D22A052-0651-4574-A532-B5CC136A0265}" type="datetimeFigureOut">
              <a:rPr lang="fr-FR" smtClean="0"/>
              <a:t>10/03/2022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D22A052-0651-4574-A532-B5CC136A0265}" type="datetimeFigureOut">
              <a:rPr lang="fr-FR" smtClean="0"/>
              <a:t>10/03/2022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D22A052-0651-4574-A532-B5CC136A0265}" type="datetimeFigureOut">
              <a:rPr lang="fr-FR" smtClean="0"/>
              <a:t>10/03/2022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D22A052-0651-4574-A532-B5CC136A0265}" type="datetimeFigureOut">
              <a:rPr lang="fr-FR" smtClean="0"/>
              <a:t>10/03/2022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D22A052-0651-4574-A532-B5CC136A0265}" type="datetimeFigureOut">
              <a:rPr lang="fr-FR" smtClean="0"/>
              <a:t>10/03/2022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9D402E-832D-4ED8-A759-6E9DEE4ED8A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2A052-0651-4574-A532-B5CC136A0265}" type="datetimeFigureOut">
              <a:rPr lang="fr-FR" smtClean="0"/>
              <a:t>10/03/2022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D402E-832D-4ED8-A759-6E9DEE4ED8A3}"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Principles of Economics 2ed</a:t>
            </a:r>
            <a:endParaRPr lang="fr-FR" dirty="0"/>
          </a:p>
        </p:txBody>
      </p:sp>
      <p:sp>
        <p:nvSpPr>
          <p:cNvPr id="3" name="Sous-titre 2"/>
          <p:cNvSpPr>
            <a:spLocks noGrp="1"/>
          </p:cNvSpPr>
          <p:nvPr>
            <p:ph type="subTitle" idx="1"/>
          </p:nvPr>
        </p:nvSpPr>
        <p:spPr/>
        <p:txBody>
          <a:bodyPr/>
          <a:lstStyle/>
          <a:p>
            <a:r>
              <a:rPr lang="en-US" dirty="0" smtClean="0"/>
              <a:t>Lecture 1:</a:t>
            </a:r>
          </a:p>
          <a:p>
            <a:r>
              <a:rPr lang="en-US" dirty="0" err="1" smtClean="0"/>
              <a:t>Labour</a:t>
            </a:r>
            <a:r>
              <a:rPr lang="en-US" dirty="0" smtClean="0"/>
              <a:t> and Financial Markets</a:t>
            </a:r>
          </a:p>
          <a:p>
            <a:r>
              <a:rPr lang="en-US" dirty="0" smtClean="0"/>
              <a:t>Chapter 4 of your textbook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 the gaps</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Complete the gaps in the text:</a:t>
            </a:r>
          </a:p>
          <a:p>
            <a:pPr lvl="1"/>
            <a:r>
              <a:rPr lang="en-US" dirty="0" smtClean="0"/>
              <a:t>The evolution of Nike began in 1962, when Phil Knight, a business student at Stanford’s business school, wrote a paper on how a US firm could use Japanese technology to break the German dominance of the athletic shoes industry in the United States. After graduation, Knight </a:t>
            </a:r>
            <a:r>
              <a:rPr lang="en-US" dirty="0" err="1" smtClean="0"/>
              <a:t>cisited</a:t>
            </a:r>
            <a:r>
              <a:rPr lang="en-US" dirty="0" smtClean="0"/>
              <a:t> the </a:t>
            </a:r>
            <a:r>
              <a:rPr lang="en-US" dirty="0" err="1" smtClean="0"/>
              <a:t>Unitsuka</a:t>
            </a:r>
            <a:r>
              <a:rPr lang="en-US" dirty="0" smtClean="0"/>
              <a:t> Tiger shoe company in Japan. He made a licensing agreement with that company to ……. a shoe that he sold in the United States under the name Blue Ribbon Sports (BRS). In 1972, Knight ……. his shoes to Canada. In 1974, he ………. his operations into Australia. In 1977, the firm licensed factories in Taiwan and Korea to produce athletic shoes and then sold the shoes in Asian countries. In 1978, BRS become Nike, Inc., ……. to export shoes to Europe and South America. As a result of its exporting and its direct foreign investment, Nike’s international sales reached $1 billion by 1992 and were over $19 billion by 2009.</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Forming a paragraph</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Put the following sentences in a correct order to form a meaningful paragraph</a:t>
            </a:r>
          </a:p>
          <a:p>
            <a:pPr lvl="1"/>
            <a:r>
              <a:rPr lang="en-US" dirty="0" smtClean="0"/>
              <a:t>The manager responds:</a:t>
            </a:r>
          </a:p>
          <a:p>
            <a:pPr lvl="1"/>
            <a:r>
              <a:rPr lang="en-US" dirty="0" smtClean="0"/>
              <a:t>“Maybe the results aren’t really that good and he is trying to avoid a big disappointment”.</a:t>
            </a:r>
          </a:p>
          <a:p>
            <a:pPr lvl="1"/>
            <a:r>
              <a:rPr lang="en-US" dirty="0" smtClean="0"/>
              <a:t>“Everyone expects that the figures will be good, we have already bought currency A on this expectations. The point is, will it be better than the market expects or worse? I do not really know. The Prime Minister has been a bit pessimistic on the economy of late, maybe the results are very good and he is trying to lower our expectations so that the results are a nice surprise”.</a:t>
            </a:r>
          </a:p>
          <a:p>
            <a:pPr lvl="1"/>
            <a:r>
              <a:rPr lang="en-US" dirty="0" smtClean="0"/>
              <a:t>The recruit replies:</a:t>
            </a:r>
            <a:endParaRPr lang="en-US" dirty="0" smtClean="0"/>
          </a:p>
          <a:p>
            <a:pPr lvl="1"/>
            <a:r>
              <a:rPr lang="en-US" dirty="0" smtClean="0"/>
              <a:t>The trading department of </a:t>
            </a:r>
            <a:r>
              <a:rPr lang="en-US" dirty="0" err="1" smtClean="0"/>
              <a:t>Anybank</a:t>
            </a:r>
            <a:r>
              <a:rPr lang="en-US" dirty="0" smtClean="0"/>
              <a:t> plc is actively buying and selling Currency A. It expects good balance of payments figures to be announced tomorrow. </a:t>
            </a:r>
          </a:p>
          <a:p>
            <a:pPr lvl="1"/>
            <a:r>
              <a:rPr lang="en-US" dirty="0" smtClean="0"/>
              <a:t>“</a:t>
            </a:r>
            <a:r>
              <a:rPr lang="en-US" dirty="0" err="1" smtClean="0"/>
              <a:t>Mmm</a:t>
            </a:r>
            <a:r>
              <a:rPr lang="en-US" dirty="0" smtClean="0"/>
              <a:t>…who knows…OK, we haven’t really got any fresh information on this currency, we will not make any further purchases or sales.”</a:t>
            </a:r>
          </a:p>
          <a:p>
            <a:pPr lvl="1"/>
            <a:r>
              <a:rPr lang="en-US" dirty="0" smtClean="0"/>
              <a:t>The manager explains to a new recruit:</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Key terms</a:t>
            </a:r>
            <a:endParaRPr lang="fr-FR" dirty="0"/>
          </a:p>
        </p:txBody>
      </p:sp>
      <p:sp>
        <p:nvSpPr>
          <p:cNvPr id="3" name="Espace réservé du contenu 2"/>
          <p:cNvSpPr>
            <a:spLocks noGrp="1"/>
          </p:cNvSpPr>
          <p:nvPr>
            <p:ph idx="1"/>
          </p:nvPr>
        </p:nvSpPr>
        <p:spPr/>
        <p:txBody>
          <a:bodyPr/>
          <a:lstStyle/>
          <a:p>
            <a:r>
              <a:rPr lang="en-US" dirty="0" err="1" smtClean="0"/>
              <a:t>Familiarise</a:t>
            </a:r>
            <a:r>
              <a:rPr lang="en-US" dirty="0" smtClean="0"/>
              <a:t> yourself with the key terms presented on page 103 of your textbook</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Read chapter 4 of your textbook and answer the following questions:</a:t>
            </a:r>
          </a:p>
          <a:p>
            <a:pPr lvl="2"/>
            <a:r>
              <a:rPr lang="en-US" dirty="0" smtClean="0"/>
              <a:t>1. What are the factors that have led to the recent increase in the demand for healthcare and nursing in the US?</a:t>
            </a:r>
          </a:p>
          <a:p>
            <a:pPr lvl="2"/>
            <a:r>
              <a:rPr lang="en-US" dirty="0" smtClean="0"/>
              <a:t>2. Provide brief definitions for the terms ‘</a:t>
            </a:r>
            <a:r>
              <a:rPr lang="en-US" dirty="0" err="1" smtClean="0"/>
              <a:t>labour</a:t>
            </a:r>
            <a:r>
              <a:rPr lang="en-US" dirty="0" smtClean="0"/>
              <a:t> market’ and ‘financial services markets’.</a:t>
            </a:r>
          </a:p>
          <a:p>
            <a:pPr lvl="2"/>
            <a:r>
              <a:rPr lang="en-US" dirty="0" smtClean="0"/>
              <a:t>3. Explain how the ‘law of demand’ and the ‘law of supply’ work in </a:t>
            </a:r>
            <a:r>
              <a:rPr lang="en-US" dirty="0" err="1" smtClean="0"/>
              <a:t>labour</a:t>
            </a:r>
            <a:r>
              <a:rPr lang="en-US" dirty="0" smtClean="0"/>
              <a:t> markets.</a:t>
            </a:r>
          </a:p>
          <a:p>
            <a:pPr lvl="2"/>
            <a:r>
              <a:rPr lang="en-US" dirty="0" smtClean="0"/>
              <a:t>4. Explain why increasing nurses’ wages would affect the demand for nursing jobs.</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 (cont.)</a:t>
            </a:r>
            <a:endParaRPr lang="fr-FR" dirty="0"/>
          </a:p>
        </p:txBody>
      </p:sp>
      <p:sp>
        <p:nvSpPr>
          <p:cNvPr id="3" name="Espace réservé du contenu 2"/>
          <p:cNvSpPr>
            <a:spLocks noGrp="1"/>
          </p:cNvSpPr>
          <p:nvPr>
            <p:ph idx="1"/>
          </p:nvPr>
        </p:nvSpPr>
        <p:spPr/>
        <p:txBody>
          <a:bodyPr/>
          <a:lstStyle/>
          <a:p>
            <a:r>
              <a:rPr lang="en-US" dirty="0" smtClean="0"/>
              <a:t>Read chapter 4 of your textbook and answer the following questions:</a:t>
            </a:r>
          </a:p>
          <a:p>
            <a:pPr lvl="2"/>
            <a:r>
              <a:rPr lang="en-US" dirty="0" smtClean="0"/>
              <a:t>5. Discuss how economic forces can ensure that </a:t>
            </a:r>
            <a:r>
              <a:rPr lang="en-US" dirty="0" err="1" smtClean="0"/>
              <a:t>labour</a:t>
            </a:r>
            <a:r>
              <a:rPr lang="en-US" dirty="0" smtClean="0"/>
              <a:t> markets remain at equilibrium.</a:t>
            </a:r>
          </a:p>
          <a:p>
            <a:pPr lvl="2"/>
            <a:r>
              <a:rPr lang="en-US" dirty="0" smtClean="0"/>
              <a:t>6. What does ‘derived demand’ mean? Support your answer with some example.</a:t>
            </a:r>
          </a:p>
          <a:p>
            <a:pPr lvl="2"/>
            <a:r>
              <a:rPr lang="en-US" dirty="0" smtClean="0"/>
              <a:t>7. Explain the various factors that can shift </a:t>
            </a:r>
            <a:r>
              <a:rPr lang="en-US" dirty="0" err="1" smtClean="0"/>
              <a:t>labour</a:t>
            </a:r>
            <a:r>
              <a:rPr lang="en-US" dirty="0" smtClean="0"/>
              <a:t> demand</a:t>
            </a:r>
          </a:p>
          <a:p>
            <a:pPr lvl="2"/>
            <a:r>
              <a:rPr lang="en-US" dirty="0" smtClean="0"/>
              <a:t>8. Discuss the various factors that can shift </a:t>
            </a:r>
            <a:r>
              <a:rPr lang="en-US" dirty="0" err="1" smtClean="0"/>
              <a:t>labour</a:t>
            </a:r>
            <a:r>
              <a:rPr lang="en-US" dirty="0" smtClean="0"/>
              <a:t> supply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 (cont.)</a:t>
            </a:r>
            <a:endParaRPr lang="fr-FR" dirty="0"/>
          </a:p>
        </p:txBody>
      </p:sp>
      <p:sp>
        <p:nvSpPr>
          <p:cNvPr id="3" name="Espace réservé du contenu 2"/>
          <p:cNvSpPr>
            <a:spLocks noGrp="1"/>
          </p:cNvSpPr>
          <p:nvPr>
            <p:ph idx="1"/>
          </p:nvPr>
        </p:nvSpPr>
        <p:spPr/>
        <p:txBody>
          <a:bodyPr/>
          <a:lstStyle/>
          <a:p>
            <a:pPr lvl="2"/>
            <a:r>
              <a:rPr lang="en-US" dirty="0" smtClean="0"/>
              <a:t>9. Who are the suppliers and the demanders for financial capital?</a:t>
            </a:r>
          </a:p>
          <a:p>
            <a:pPr lvl="2"/>
            <a:r>
              <a:rPr lang="en-US" dirty="0" smtClean="0"/>
              <a:t>10. How does the law of demand and the law of supply work in the context of financial markets?</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a:t>
            </a:r>
            <a:endParaRPr lang="fr-FR" dirty="0"/>
          </a:p>
        </p:txBody>
      </p:sp>
      <p:sp>
        <p:nvSpPr>
          <p:cNvPr id="3" name="Espace réservé du contenu 2"/>
          <p:cNvSpPr>
            <a:spLocks noGrp="1"/>
          </p:cNvSpPr>
          <p:nvPr>
            <p:ph idx="1"/>
          </p:nvPr>
        </p:nvSpPr>
        <p:spPr/>
        <p:txBody>
          <a:bodyPr/>
          <a:lstStyle/>
          <a:p>
            <a:r>
              <a:rPr lang="en-US" dirty="0" smtClean="0"/>
              <a:t>1. Wage ceiling means</a:t>
            </a:r>
          </a:p>
          <a:p>
            <a:pPr lvl="1"/>
            <a:r>
              <a:rPr lang="en-US" dirty="0" smtClean="0"/>
              <a:t>a. Wage floor</a:t>
            </a:r>
          </a:p>
          <a:p>
            <a:pPr lvl="1"/>
            <a:r>
              <a:rPr lang="en-US" dirty="0"/>
              <a:t>b</a:t>
            </a:r>
            <a:r>
              <a:rPr lang="en-US" dirty="0" smtClean="0"/>
              <a:t>. Minimum wage</a:t>
            </a:r>
          </a:p>
          <a:p>
            <a:pPr lvl="1"/>
            <a:r>
              <a:rPr lang="en-US" dirty="0"/>
              <a:t>c</a:t>
            </a:r>
            <a:r>
              <a:rPr lang="en-US" dirty="0" smtClean="0"/>
              <a:t>. Living wage</a:t>
            </a:r>
          </a:p>
          <a:p>
            <a:pPr lvl="1"/>
            <a:r>
              <a:rPr lang="en-US" dirty="0" smtClean="0"/>
              <a:t>d. Politically popular wage</a:t>
            </a:r>
          </a:p>
          <a:p>
            <a:pPr lvl="1"/>
            <a:r>
              <a:rPr lang="en-US" dirty="0"/>
              <a:t>e</a:t>
            </a:r>
            <a:r>
              <a:rPr lang="en-US" dirty="0" smtClean="0"/>
              <a:t>. Politically unpopular wage</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r>
              <a:rPr lang="en-US" dirty="0" smtClean="0"/>
              <a:t>2. Living wage is</a:t>
            </a:r>
          </a:p>
          <a:p>
            <a:pPr lvl="1"/>
            <a:r>
              <a:rPr lang="en-US" dirty="0"/>
              <a:t>a</a:t>
            </a:r>
            <a:r>
              <a:rPr lang="en-US" dirty="0" smtClean="0"/>
              <a:t>. the same as the minimum wage</a:t>
            </a:r>
          </a:p>
          <a:p>
            <a:pPr lvl="1"/>
            <a:r>
              <a:rPr lang="en-US" dirty="0" smtClean="0"/>
              <a:t>b. the same as the maximum wage</a:t>
            </a:r>
          </a:p>
          <a:p>
            <a:pPr lvl="1"/>
            <a:r>
              <a:rPr lang="en-US" dirty="0" smtClean="0"/>
              <a:t>c. a wage that ensures a minimum standard of living</a:t>
            </a:r>
          </a:p>
          <a:p>
            <a:pPr lvl="1"/>
            <a:r>
              <a:rPr lang="en-US" dirty="0"/>
              <a:t>e</a:t>
            </a:r>
            <a:r>
              <a:rPr lang="en-US" dirty="0" smtClean="0"/>
              <a:t>. a wage that ensures a luxurious standard of living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pPr lvl="2"/>
            <a:r>
              <a:rPr lang="en-US" dirty="0" smtClean="0"/>
              <a:t>3. If interest rate is below equilibrium</a:t>
            </a:r>
          </a:p>
          <a:p>
            <a:pPr lvl="3"/>
            <a:r>
              <a:rPr lang="en-US" dirty="0" smtClean="0"/>
              <a:t>a. Some financial firms will reduce their fees to attract more people;</a:t>
            </a:r>
          </a:p>
          <a:p>
            <a:pPr lvl="3"/>
            <a:r>
              <a:rPr lang="en-US" dirty="0" smtClean="0"/>
              <a:t>b. Financial firms will have the opportunity to rise their interest rates;</a:t>
            </a:r>
            <a:endParaRPr lang="en-US" dirty="0" smtClean="0"/>
          </a:p>
          <a:p>
            <a:pPr lvl="3"/>
            <a:r>
              <a:rPr lang="en-US" dirty="0" smtClean="0"/>
              <a:t>c. Fewer people will be willing borrow;</a:t>
            </a:r>
          </a:p>
          <a:p>
            <a:pPr lvl="3"/>
            <a:r>
              <a:rPr lang="en-US" dirty="0" smtClean="0"/>
              <a:t>d. Not many people are eager to borrow;</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r>
              <a:rPr lang="en-US" dirty="0" smtClean="0"/>
              <a:t>4. Usury laws</a:t>
            </a:r>
          </a:p>
          <a:p>
            <a:pPr lvl="1"/>
            <a:r>
              <a:rPr lang="en-US" dirty="0"/>
              <a:t>a</a:t>
            </a:r>
            <a:r>
              <a:rPr lang="en-US" dirty="0" smtClean="0"/>
              <a:t>. prevent the government from rising interest rate;</a:t>
            </a:r>
          </a:p>
          <a:p>
            <a:pPr lvl="1"/>
            <a:r>
              <a:rPr lang="en-US" dirty="0"/>
              <a:t>b</a:t>
            </a:r>
            <a:r>
              <a:rPr lang="en-US" dirty="0" smtClean="0"/>
              <a:t>. prevent some banks from reducing their interest expenses;</a:t>
            </a:r>
          </a:p>
          <a:p>
            <a:pPr lvl="1"/>
            <a:r>
              <a:rPr lang="en-US" dirty="0" smtClean="0"/>
              <a:t>c. force some financial services firms to disclose their interest expenses;</a:t>
            </a:r>
          </a:p>
          <a:p>
            <a:pPr lvl="1"/>
            <a:r>
              <a:rPr lang="en-US" dirty="0" smtClean="0"/>
              <a:t>d. impose an upper limit on the interest that lenders can earn;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532</TotalTime>
  <Words>795</Words>
  <Application>Microsoft Office PowerPoint</Application>
  <PresentationFormat>Affichage à l'écran (4:3)</PresentationFormat>
  <Paragraphs>58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Principles of Economics 2ed</vt:lpstr>
      <vt:lpstr>Key terms</vt:lpstr>
      <vt:lpstr>Conceptual questions</vt:lpstr>
      <vt:lpstr>Conceptual questions (cont.)</vt:lpstr>
      <vt:lpstr>Conceptual questions (cont.)</vt:lpstr>
      <vt:lpstr>MCQs</vt:lpstr>
      <vt:lpstr>MCQs (cont.)</vt:lpstr>
      <vt:lpstr>MCQs (cont.)</vt:lpstr>
      <vt:lpstr>MCQs (cont.)</vt:lpstr>
      <vt:lpstr>Fill the gaps</vt:lpstr>
      <vt:lpstr>Forming a paragraph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2ed</dc:title>
  <dc:creator>pci</dc:creator>
  <cp:lastModifiedBy>pci</cp:lastModifiedBy>
  <cp:revision>15</cp:revision>
  <dcterms:created xsi:type="dcterms:W3CDTF">2022-03-10T07:48:40Z</dcterms:created>
  <dcterms:modified xsi:type="dcterms:W3CDTF">2022-03-10T16:41:30Z</dcterms:modified>
</cp:coreProperties>
</file>