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4" r:id="rId4"/>
    <p:sldId id="265" r:id="rId5"/>
    <p:sldId id="257" r:id="rId6"/>
    <p:sldId id="258" r:id="rId7"/>
    <p:sldId id="259" r:id="rId8"/>
    <p:sldId id="260" r:id="rId9"/>
    <p:sldId id="261" r:id="rId10"/>
    <p:sldId id="262" r:id="rId11"/>
    <p:sldId id="273" r:id="rId12"/>
    <p:sldId id="274" r:id="rId13"/>
    <p:sldId id="275" r:id="rId14"/>
    <p:sldId id="276" r:id="rId15"/>
    <p:sldId id="277" r:id="rId16"/>
    <p:sldId id="278" r:id="rId17"/>
    <p:sldId id="279" r:id="rId18"/>
    <p:sldId id="280" r:id="rId19"/>
    <p:sldId id="281" r:id="rId20"/>
    <p:sldId id="282" r:id="rId21"/>
    <p:sldId id="283" r:id="rId22"/>
    <p:sldId id="263" r:id="rId23"/>
    <p:sldId id="271" r:id="rId24"/>
    <p:sldId id="267" r:id="rId25"/>
    <p:sldId id="268" r:id="rId26"/>
    <p:sldId id="269" r:id="rId27"/>
    <p:sldId id="270" r:id="rId28"/>
    <p:sldId id="272"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37B97E4-9360-4E98-9410-2D12E6C8B775}" type="datetimeFigureOut">
              <a:rPr lang="fr-FR" smtClean="0"/>
              <a:pPr/>
              <a:t>07/05/2024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06C799-974C-4A3E-BEF9-E85B776D174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7B97E4-9360-4E98-9410-2D12E6C8B775}" type="datetimeFigureOut">
              <a:rPr lang="fr-FR" smtClean="0"/>
              <a:pPr/>
              <a:t>07/05/2024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06C799-974C-4A3E-BEF9-E85B776D174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7B97E4-9360-4E98-9410-2D12E6C8B775}" type="datetimeFigureOut">
              <a:rPr lang="fr-FR" smtClean="0"/>
              <a:pPr/>
              <a:t>07/05/2024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06C799-974C-4A3E-BEF9-E85B776D174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7B97E4-9360-4E98-9410-2D12E6C8B775}" type="datetimeFigureOut">
              <a:rPr lang="fr-FR" smtClean="0"/>
              <a:pPr/>
              <a:t>07/05/2024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06C799-974C-4A3E-BEF9-E85B776D174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37B97E4-9360-4E98-9410-2D12E6C8B775}" type="datetimeFigureOut">
              <a:rPr lang="fr-FR" smtClean="0"/>
              <a:pPr/>
              <a:t>07/05/2024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06C799-974C-4A3E-BEF9-E85B776D174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37B97E4-9360-4E98-9410-2D12E6C8B775}" type="datetimeFigureOut">
              <a:rPr lang="fr-FR" smtClean="0"/>
              <a:pPr/>
              <a:t>07/05/2024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06C799-974C-4A3E-BEF9-E85B776D174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37B97E4-9360-4E98-9410-2D12E6C8B775}" type="datetimeFigureOut">
              <a:rPr lang="fr-FR" smtClean="0"/>
              <a:pPr/>
              <a:t>07/05/2024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F06C799-974C-4A3E-BEF9-E85B776D174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37B97E4-9360-4E98-9410-2D12E6C8B775}" type="datetimeFigureOut">
              <a:rPr lang="fr-FR" smtClean="0"/>
              <a:pPr/>
              <a:t>07/05/2024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F06C799-974C-4A3E-BEF9-E85B776D174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37B97E4-9360-4E98-9410-2D12E6C8B775}" type="datetimeFigureOut">
              <a:rPr lang="fr-FR" smtClean="0"/>
              <a:pPr/>
              <a:t>07/05/2024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F06C799-974C-4A3E-BEF9-E85B776D174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37B97E4-9360-4E98-9410-2D12E6C8B775}" type="datetimeFigureOut">
              <a:rPr lang="fr-FR" smtClean="0"/>
              <a:pPr/>
              <a:t>07/05/2024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06C799-974C-4A3E-BEF9-E85B776D174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37B97E4-9360-4E98-9410-2D12E6C8B775}" type="datetimeFigureOut">
              <a:rPr lang="fr-FR" smtClean="0"/>
              <a:pPr/>
              <a:t>07/05/2024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06C799-974C-4A3E-BEF9-E85B776D174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B97E4-9360-4E98-9410-2D12E6C8B775}" type="datetimeFigureOut">
              <a:rPr lang="fr-FR" smtClean="0"/>
              <a:pPr/>
              <a:t>07/05/2024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C799-974C-4A3E-BEF9-E85B776D174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4291"/>
            <a:ext cx="7772400" cy="1428760"/>
          </a:xfrm>
        </p:spPr>
        <p:txBody>
          <a:bodyPr>
            <a:noAutofit/>
          </a:bodyPr>
          <a:lstStyle/>
          <a:p>
            <a:r>
              <a:rPr lang="fr-FR" sz="2000" dirty="0" smtClean="0">
                <a:solidFill>
                  <a:schemeClr val="tx2"/>
                </a:solidFill>
                <a:latin typeface="Times New Roman" pitchFamily="18" charset="0"/>
                <a:cs typeface="Times New Roman" pitchFamily="18" charset="0"/>
              </a:rPr>
              <a:t/>
            </a:r>
            <a:br>
              <a:rPr lang="fr-FR" sz="2000" dirty="0" smtClean="0">
                <a:solidFill>
                  <a:schemeClr val="tx2"/>
                </a:solidFill>
                <a:latin typeface="Times New Roman" pitchFamily="18" charset="0"/>
                <a:cs typeface="Times New Roman" pitchFamily="18" charset="0"/>
              </a:rPr>
            </a:br>
            <a:r>
              <a:rPr lang="fr-FR" sz="2000" dirty="0" smtClean="0">
                <a:solidFill>
                  <a:schemeClr val="tx2"/>
                </a:solidFill>
                <a:latin typeface="Times New Roman" pitchFamily="18" charset="0"/>
                <a:cs typeface="Times New Roman" pitchFamily="18" charset="0"/>
              </a:rPr>
              <a:t>République Algérienne Démocratique et Populaire Ministère de l’Enseignement Supérieur et de la Recherche Scientifique</a:t>
            </a:r>
            <a:br>
              <a:rPr lang="fr-FR" sz="2000" dirty="0" smtClean="0">
                <a:solidFill>
                  <a:schemeClr val="tx2"/>
                </a:solidFill>
                <a:latin typeface="Times New Roman" pitchFamily="18" charset="0"/>
                <a:cs typeface="Times New Roman" pitchFamily="18" charset="0"/>
              </a:rPr>
            </a:br>
            <a:r>
              <a:rPr lang="fr-FR" sz="2000" dirty="0" smtClean="0">
                <a:solidFill>
                  <a:schemeClr val="tx2"/>
                </a:solidFill>
                <a:latin typeface="Times New Roman" pitchFamily="18" charset="0"/>
                <a:cs typeface="Times New Roman" pitchFamily="18" charset="0"/>
              </a:rPr>
              <a:t>Université A.MIRA-BEJAIA</a:t>
            </a:r>
            <a:br>
              <a:rPr lang="fr-FR" sz="2000" dirty="0" smtClean="0">
                <a:solidFill>
                  <a:schemeClr val="tx2"/>
                </a:solidFill>
                <a:latin typeface="Times New Roman" pitchFamily="18" charset="0"/>
                <a:cs typeface="Times New Roman" pitchFamily="18" charset="0"/>
              </a:rPr>
            </a:br>
            <a:r>
              <a:rPr lang="fr-FR" sz="2000" dirty="0" smtClean="0">
                <a:solidFill>
                  <a:schemeClr val="tx2"/>
                </a:solidFill>
                <a:latin typeface="Times New Roman" pitchFamily="18" charset="0"/>
                <a:cs typeface="Times New Roman" pitchFamily="18" charset="0"/>
              </a:rPr>
              <a:t>Faculté des Lettres et des Langues Département de français </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endParaRPr lang="fr-FR" sz="2000" dirty="0">
              <a:latin typeface="Times New Roman" pitchFamily="18" charset="0"/>
              <a:cs typeface="Times New Roman" pitchFamily="18" charset="0"/>
            </a:endParaRPr>
          </a:p>
        </p:txBody>
      </p:sp>
      <p:sp>
        <p:nvSpPr>
          <p:cNvPr id="3" name="Sous-titre 2"/>
          <p:cNvSpPr>
            <a:spLocks noGrp="1"/>
          </p:cNvSpPr>
          <p:nvPr>
            <p:ph type="subTitle" idx="1"/>
          </p:nvPr>
        </p:nvSpPr>
        <p:spPr>
          <a:xfrm>
            <a:off x="1371600" y="1785926"/>
            <a:ext cx="6400800" cy="3852874"/>
          </a:xfrm>
        </p:spPr>
        <p:txBody>
          <a:bodyPr>
            <a:normAutofit fontScale="85000" lnSpcReduction="20000"/>
          </a:bodyPr>
          <a:lstStyle/>
          <a:p>
            <a:endParaRPr lang="fr-FR" sz="2600" b="1" dirty="0" smtClean="0">
              <a:latin typeface="Times New Roman" pitchFamily="18" charset="0"/>
              <a:cs typeface="Times New Roman" pitchFamily="18" charset="0"/>
            </a:endParaRPr>
          </a:p>
          <a:p>
            <a:endParaRPr lang="fr-FR" sz="2600" b="1" dirty="0">
              <a:latin typeface="Times New Roman" pitchFamily="18" charset="0"/>
              <a:cs typeface="Times New Roman" pitchFamily="18" charset="0"/>
            </a:endParaRPr>
          </a:p>
          <a:p>
            <a:endParaRPr lang="fr-FR" sz="2600" b="1" dirty="0" smtClean="0">
              <a:latin typeface="Times New Roman" pitchFamily="18" charset="0"/>
              <a:cs typeface="Times New Roman" pitchFamily="18" charset="0"/>
            </a:endParaRPr>
          </a:p>
          <a:p>
            <a:endParaRPr lang="fr-FR" sz="2600" b="1" dirty="0">
              <a:latin typeface="Times New Roman" pitchFamily="18" charset="0"/>
              <a:cs typeface="Times New Roman" pitchFamily="18" charset="0"/>
            </a:endParaRPr>
          </a:p>
          <a:p>
            <a:r>
              <a:rPr lang="fr-FR" sz="2600" b="1" dirty="0" smtClean="0">
                <a:latin typeface="Times New Roman" pitchFamily="18" charset="0"/>
                <a:cs typeface="Times New Roman" pitchFamily="18" charset="0"/>
              </a:rPr>
              <a:t>Module d’enseignement :Sémiologie </a:t>
            </a:r>
            <a:endParaRPr lang="fr-FR" sz="2600" dirty="0" smtClean="0">
              <a:latin typeface="Times New Roman" pitchFamily="18" charset="0"/>
              <a:cs typeface="Times New Roman" pitchFamily="18" charset="0"/>
            </a:endParaRPr>
          </a:p>
          <a:p>
            <a:r>
              <a:rPr lang="fr-FR" sz="2600" b="1" dirty="0" smtClean="0">
                <a:latin typeface="Times New Roman" pitchFamily="18" charset="0"/>
                <a:cs typeface="Times New Roman" pitchFamily="18" charset="0"/>
              </a:rPr>
              <a:t>               Elaboré par  ABADI D. </a:t>
            </a:r>
            <a:endParaRPr lang="fr-FR" sz="2600" dirty="0" smtClean="0">
              <a:latin typeface="Times New Roman" pitchFamily="18" charset="0"/>
              <a:cs typeface="Times New Roman" pitchFamily="18" charset="0"/>
            </a:endParaRPr>
          </a:p>
          <a:p>
            <a:r>
              <a:rPr lang="fr-FR" sz="2600" b="1" dirty="0" smtClean="0">
                <a:latin typeface="Times New Roman" pitchFamily="18" charset="0"/>
                <a:cs typeface="Times New Roman" pitchFamily="18" charset="0"/>
              </a:rPr>
              <a:t>                  Présenté par BELLIL K.</a:t>
            </a:r>
          </a:p>
          <a:p>
            <a:endParaRPr lang="fr-FR" sz="2600" dirty="0" smtClean="0">
              <a:latin typeface="Times New Roman" pitchFamily="18" charset="0"/>
              <a:cs typeface="Times New Roman" pitchFamily="18" charset="0"/>
            </a:endParaRPr>
          </a:p>
          <a:p>
            <a:r>
              <a:rPr lang="fr-FR" sz="2600" dirty="0" smtClean="0">
                <a:latin typeface="Times New Roman" pitchFamily="18" charset="0"/>
                <a:cs typeface="Times New Roman" pitchFamily="18" charset="0"/>
              </a:rPr>
              <a:t>        Public ciblé : Master I. Sciences du langage </a:t>
            </a:r>
            <a:r>
              <a:rPr lang="fr-FR" sz="2600" dirty="0" smtClean="0">
                <a:latin typeface="Times New Roman" pitchFamily="18" charset="0"/>
                <a:cs typeface="Times New Roman" pitchFamily="18" charset="0"/>
              </a:rPr>
              <a:t>G1</a:t>
            </a:r>
            <a:endParaRPr lang="fr-FR" sz="2600" dirty="0" smtClean="0">
              <a:latin typeface="Times New Roman" pitchFamily="18" charset="0"/>
              <a:cs typeface="Times New Roman" pitchFamily="18" charset="0"/>
            </a:endParaRPr>
          </a:p>
          <a:p>
            <a:r>
              <a:rPr lang="fr-FR" sz="2600" dirty="0" smtClean="0">
                <a:latin typeface="Times New Roman" pitchFamily="18" charset="0"/>
                <a:cs typeface="Times New Roman" pitchFamily="18" charset="0"/>
              </a:rPr>
              <a:t>      </a:t>
            </a:r>
          </a:p>
          <a:p>
            <a:r>
              <a:rPr lang="fr-FR" sz="2600" smtClean="0">
                <a:latin typeface="Times New Roman" pitchFamily="18" charset="0"/>
                <a:cs typeface="Times New Roman" pitchFamily="18" charset="0"/>
              </a:rPr>
              <a:t>2023/2024 </a:t>
            </a:r>
            <a:endParaRPr lang="fr-FR" sz="2600" dirty="0" smtClean="0">
              <a:latin typeface="Times New Roman" pitchFamily="18" charset="0"/>
              <a:cs typeface="Times New Roman" pitchFamily="18" charset="0"/>
            </a:endParaRPr>
          </a:p>
          <a:p>
            <a:endParaRPr lang="fr-FR" dirty="0"/>
          </a:p>
        </p:txBody>
      </p:sp>
      <p:pic>
        <p:nvPicPr>
          <p:cNvPr id="4" name="image1.png" descr="https://encrypted-tbn1.gstatic.com/images?q=tbn:ANd9GcQMdoNlgePON2OCSbqp4gvDV95tIYE-bSnWidQblJmSqr-BRjlZT3bGAdxx"/>
          <p:cNvPicPr/>
          <p:nvPr/>
        </p:nvPicPr>
        <p:blipFill>
          <a:blip r:embed="rId2" cstate="print"/>
          <a:stretch>
            <a:fillRect/>
          </a:stretch>
        </p:blipFill>
        <p:spPr>
          <a:xfrm>
            <a:off x="3562865" y="1857364"/>
            <a:ext cx="2018270" cy="7143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fontScale="92500" lnSpcReduction="20000"/>
          </a:bodyPr>
          <a:lstStyle/>
          <a:p>
            <a:pPr algn="just">
              <a:buNone/>
            </a:pPr>
            <a:r>
              <a:rPr lang="fr-FR" dirty="0">
                <a:solidFill>
                  <a:srgbClr val="00B0F0"/>
                </a:solidFill>
                <a:latin typeface="Times New Roman" pitchFamily="18" charset="0"/>
                <a:cs typeface="Times New Roman" pitchFamily="18" charset="0"/>
              </a:rPr>
              <a:t> Bleu </a:t>
            </a:r>
            <a:r>
              <a:rPr lang="fr-FR" dirty="0">
                <a:latin typeface="Times New Roman" pitchFamily="18" charset="0"/>
                <a:cs typeface="Times New Roman" pitchFamily="18" charset="0"/>
              </a:rPr>
              <a:t>: nous rappelle tout d’abord la nature et l’infini, car elle nous </a:t>
            </a:r>
            <a:r>
              <a:rPr lang="fr-FR" dirty="0" smtClean="0">
                <a:latin typeface="Times New Roman" pitchFamily="18" charset="0"/>
                <a:cs typeface="Times New Roman" pitchFamily="18" charset="0"/>
              </a:rPr>
              <a:t>fait </a:t>
            </a:r>
            <a:r>
              <a:rPr lang="fr-FR" dirty="0">
                <a:latin typeface="Times New Roman" pitchFamily="18" charset="0"/>
                <a:cs typeface="Times New Roman" pitchFamily="18" charset="0"/>
              </a:rPr>
              <a:t>penser directement au ciel et à la mer, à l’air. Il évoque le calme, la </a:t>
            </a:r>
            <a:r>
              <a:rPr lang="fr-FR" dirty="0" smtClean="0">
                <a:latin typeface="Times New Roman" pitchFamily="18" charset="0"/>
                <a:cs typeface="Times New Roman" pitchFamily="18" charset="0"/>
              </a:rPr>
              <a:t>paix</a:t>
            </a:r>
            <a:r>
              <a:rPr lang="fr-FR" dirty="0">
                <a:latin typeface="Times New Roman" pitchFamily="18" charset="0"/>
                <a:cs typeface="Times New Roman" pitchFamily="18" charset="0"/>
              </a:rPr>
              <a:t>, la sécurité</a:t>
            </a:r>
            <a:r>
              <a:rPr lang="fr-FR" dirty="0" smtClean="0">
                <a:latin typeface="Times New Roman" pitchFamily="18" charset="0"/>
                <a:cs typeface="Times New Roman" pitchFamily="18" charset="0"/>
              </a:rPr>
              <a:t>.</a:t>
            </a:r>
          </a:p>
          <a:p>
            <a:pPr algn="just">
              <a:buNone/>
            </a:pPr>
            <a:endParaRPr lang="fr-FR" dirty="0" smtClean="0">
              <a:latin typeface="Times New Roman" pitchFamily="18" charset="0"/>
              <a:cs typeface="Times New Roman" pitchFamily="18" charset="0"/>
            </a:endParaRPr>
          </a:p>
          <a:p>
            <a:pPr algn="just">
              <a:buNone/>
            </a:pPr>
            <a:r>
              <a:rPr lang="fr-FR" dirty="0">
                <a:solidFill>
                  <a:srgbClr val="FF99FF"/>
                </a:solidFill>
                <a:latin typeface="Times New Roman" pitchFamily="18" charset="0"/>
                <a:cs typeface="Times New Roman" pitchFamily="18" charset="0"/>
              </a:rPr>
              <a:t> Rose </a:t>
            </a:r>
            <a:r>
              <a:rPr lang="fr-FR" dirty="0">
                <a:latin typeface="Times New Roman" pitchFamily="18" charset="0"/>
                <a:cs typeface="Times New Roman" pitchFamily="18" charset="0"/>
              </a:rPr>
              <a:t>: est la couleur qui représente des valeurs plutôt positives comme </a:t>
            </a:r>
            <a:r>
              <a:rPr lang="fr-FR" dirty="0" smtClean="0">
                <a:latin typeface="Times New Roman" pitchFamily="18" charset="0"/>
                <a:cs typeface="Times New Roman" pitchFamily="18" charset="0"/>
              </a:rPr>
              <a:t>l’innocence</a:t>
            </a:r>
            <a:r>
              <a:rPr lang="fr-FR" dirty="0">
                <a:latin typeface="Times New Roman" pitchFamily="18" charset="0"/>
                <a:cs typeface="Times New Roman" pitchFamily="18" charset="0"/>
              </a:rPr>
              <a:t>, le calme, la douceur, la paix, le romantisme, le sucré et la </a:t>
            </a:r>
            <a:r>
              <a:rPr lang="fr-FR" dirty="0" smtClean="0">
                <a:latin typeface="Times New Roman" pitchFamily="18" charset="0"/>
                <a:cs typeface="Times New Roman" pitchFamily="18" charset="0"/>
              </a:rPr>
              <a:t>confiance</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lgn="just">
              <a:buNone/>
            </a:pPr>
            <a:endParaRPr lang="fr-FR" dirty="0" smtClean="0">
              <a:latin typeface="Times New Roman" pitchFamily="18" charset="0"/>
              <a:cs typeface="Times New Roman" pitchFamily="18" charset="0"/>
            </a:endParaRPr>
          </a:p>
          <a:p>
            <a:pPr algn="just">
              <a:buNone/>
            </a:pPr>
            <a:r>
              <a:rPr lang="fr-FR" b="1" dirty="0">
                <a:latin typeface="Times New Roman" pitchFamily="18" charset="0"/>
                <a:cs typeface="Times New Roman" pitchFamily="18" charset="0"/>
              </a:rPr>
              <a:t> Noir </a:t>
            </a:r>
            <a:r>
              <a:rPr lang="fr-FR" dirty="0">
                <a:latin typeface="Times New Roman" pitchFamily="18" charset="0"/>
                <a:cs typeface="Times New Roman" pitchFamily="18" charset="0"/>
              </a:rPr>
              <a:t>: est un mélange saturé de toutes les couleurs, et est la couleur </a:t>
            </a:r>
            <a:r>
              <a:rPr lang="fr-FR" dirty="0" smtClean="0">
                <a:latin typeface="Times New Roman" pitchFamily="18" charset="0"/>
                <a:cs typeface="Times New Roman" pitchFamily="18" charset="0"/>
              </a:rPr>
              <a:t>la </a:t>
            </a:r>
            <a:r>
              <a:rPr lang="fr-FR" dirty="0">
                <a:latin typeface="Times New Roman" pitchFamily="18" charset="0"/>
                <a:cs typeface="Times New Roman" pitchFamily="18" charset="0"/>
              </a:rPr>
              <a:t>plus négative c’est la nuit, le mystère, l’inconnu. Il </a:t>
            </a:r>
            <a:r>
              <a:rPr lang="fr-FR" dirty="0" smtClean="0">
                <a:latin typeface="Times New Roman" pitchFamily="18" charset="0"/>
                <a:cs typeface="Times New Roman" pitchFamily="18" charset="0"/>
              </a:rPr>
              <a:t>symbolise </a:t>
            </a:r>
            <a:r>
              <a:rPr lang="fr-FR" dirty="0">
                <a:latin typeface="Times New Roman" pitchFamily="18" charset="0"/>
                <a:cs typeface="Times New Roman" pitchFamily="18" charset="0"/>
              </a:rPr>
              <a:t>la tristesse.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071802" y="2643182"/>
            <a:ext cx="2857500" cy="28765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txBody>
          <a:bodyPr>
            <a:normAutofit fontScale="85000" lnSpcReduction="20000"/>
          </a:bodyPr>
          <a:lstStyle/>
          <a:p>
            <a:pPr algn="just">
              <a:buNone/>
            </a:pPr>
            <a:r>
              <a:rPr lang="fr-FR" b="1" dirty="0" smtClean="0">
                <a:latin typeface="Times New Roman" pitchFamily="18" charset="0"/>
                <a:cs typeface="Times New Roman" pitchFamily="18" charset="0"/>
              </a:rPr>
              <a:t>Le cercle chromatique</a:t>
            </a:r>
          </a:p>
          <a:p>
            <a:pPr algn="just" fontAlgn="base">
              <a:buNone/>
            </a:pPr>
            <a:endParaRPr lang="fr-FR" dirty="0" smtClean="0">
              <a:latin typeface="Times New Roman" pitchFamily="18" charset="0"/>
              <a:cs typeface="Times New Roman" pitchFamily="18" charset="0"/>
            </a:endParaRPr>
          </a:p>
          <a:p>
            <a:pPr algn="just" fontAlgn="base">
              <a:buNone/>
            </a:pPr>
            <a:r>
              <a:rPr lang="fr-FR" dirty="0" smtClean="0">
                <a:latin typeface="Times New Roman" pitchFamily="18" charset="0"/>
                <a:cs typeface="Times New Roman" pitchFamily="18" charset="0"/>
              </a:rPr>
              <a:t>	Ce diagramme ou camembert (visuel cercle chromatique avec les 3 couleurs primaires et les 3 couleurs secondaires) vous sert à comprendre les principales relations entre les couleurs.</a:t>
            </a:r>
          </a:p>
          <a:p>
            <a:pPr algn="just" fontAlgn="base">
              <a:buNone/>
            </a:pPr>
            <a:r>
              <a:rPr lang="fr-FR" dirty="0" smtClean="0">
                <a:latin typeface="Times New Roman" pitchFamily="18" charset="0"/>
                <a:cs typeface="Times New Roman" pitchFamily="18" charset="0"/>
              </a:rPr>
              <a:t> </a:t>
            </a:r>
          </a:p>
          <a:p>
            <a:pPr algn="just" fontAlgn="base">
              <a:buNone/>
            </a:pPr>
            <a:r>
              <a:rPr lang="fr-FR" dirty="0" smtClean="0">
                <a:latin typeface="Times New Roman" pitchFamily="18" charset="0"/>
                <a:cs typeface="Times New Roman" pitchFamily="18" charset="0"/>
              </a:rPr>
              <a:t>	Le rouge est placé en haut du cercle, puis dans le sens des aiguilles d’une montre viennent le orange, le jaune, le vert, le bleu et le violet. Un conseil : en dessinant ou en peignant votre propre cercle chromatique, vous mémoriserez durablement les relations entre les couleurs. Et affiché près de votre plan de travail, il vous permettra de vérifier en un clin d’œil les bons mélanges.</a:t>
            </a:r>
          </a:p>
          <a:p>
            <a:pPr>
              <a:buNone/>
            </a:pP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normAutofit fontScale="85000" lnSpcReduction="20000"/>
          </a:bodyPr>
          <a:lstStyle/>
          <a:p>
            <a:pPr algn="just">
              <a:buNone/>
            </a:pPr>
            <a:r>
              <a:rPr lang="fr-FR" b="1" dirty="0" smtClean="0">
                <a:latin typeface="Times New Roman" pitchFamily="18" charset="0"/>
                <a:cs typeface="Times New Roman" pitchFamily="18" charset="0"/>
              </a:rPr>
              <a:t>Les couleurs primaires et secondaires</a:t>
            </a:r>
          </a:p>
          <a:p>
            <a:pPr algn="just" fontAlgn="base">
              <a:buNone/>
            </a:pPr>
            <a:r>
              <a:rPr lang="fr-FR" dirty="0" smtClean="0">
                <a:latin typeface="Times New Roman" pitchFamily="18" charset="0"/>
                <a:cs typeface="Times New Roman" pitchFamily="18" charset="0"/>
              </a:rPr>
              <a:t>	les couleurs primaires sont le rouge, le jaune et le bleu. Elles sont dites primaires car elles ne peuvent être obtenues par le mélange d’autres couleurs. À l’inverse, elles servent de base aux différents mélanges, appelés couleurs secondaires.</a:t>
            </a:r>
          </a:p>
          <a:p>
            <a:pPr algn="just" fontAlgn="base">
              <a:buNone/>
            </a:pPr>
            <a:r>
              <a:rPr lang="fr-FR" dirty="0" smtClean="0">
                <a:latin typeface="Times New Roman" pitchFamily="18" charset="0"/>
                <a:cs typeface="Times New Roman" pitchFamily="18" charset="0"/>
              </a:rPr>
              <a:t>	L’orange, le vert et le violet sont les trois couleurs secondaires obtenues en mélangeant deux primaires. Dans le cercle chromatique, chacune d’elle se situe entre les deux couleurs primaires entrant dans sa composition :</a:t>
            </a:r>
          </a:p>
          <a:p>
            <a:pPr algn="just" fontAlgn="base"/>
            <a:r>
              <a:rPr lang="fr-FR" dirty="0" smtClean="0">
                <a:latin typeface="Times New Roman" pitchFamily="18" charset="0"/>
                <a:cs typeface="Times New Roman" pitchFamily="18" charset="0"/>
              </a:rPr>
              <a:t>rouge + jaune = orange</a:t>
            </a:r>
          </a:p>
          <a:p>
            <a:pPr algn="just" fontAlgn="base"/>
            <a:r>
              <a:rPr lang="fr-FR" dirty="0" smtClean="0">
                <a:latin typeface="Times New Roman" pitchFamily="18" charset="0"/>
                <a:cs typeface="Times New Roman" pitchFamily="18" charset="0"/>
              </a:rPr>
              <a:t>jaune + bleu = vert</a:t>
            </a:r>
          </a:p>
          <a:p>
            <a:pPr algn="just" fontAlgn="base"/>
            <a:r>
              <a:rPr lang="fr-FR" dirty="0" smtClean="0">
                <a:latin typeface="Times New Roman" pitchFamily="18" charset="0"/>
                <a:cs typeface="Times New Roman" pitchFamily="18" charset="0"/>
              </a:rPr>
              <a:t>bleu + rouge = violet</a:t>
            </a:r>
          </a:p>
          <a:p>
            <a:pPr>
              <a:buNone/>
            </a:pP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lstStyle/>
          <a:p>
            <a:pPr algn="just">
              <a:buNone/>
            </a:pPr>
            <a:r>
              <a:rPr lang="fr-FR" b="1" dirty="0" smtClean="0">
                <a:latin typeface="Times New Roman" pitchFamily="18" charset="0"/>
                <a:cs typeface="Times New Roman" pitchFamily="18" charset="0"/>
              </a:rPr>
              <a:t>Les couleurs complémentaires</a:t>
            </a:r>
          </a:p>
          <a:p>
            <a:pPr algn="just" fontAlgn="base">
              <a:buNone/>
            </a:pPr>
            <a:r>
              <a:rPr lang="fr-FR" dirty="0" smtClean="0">
                <a:latin typeface="Times New Roman" pitchFamily="18" charset="0"/>
                <a:cs typeface="Times New Roman" pitchFamily="18" charset="0"/>
              </a:rPr>
              <a:t>	Sur le cercle chromatique, ce sont les couleurs diamétralement opposées. Elles fonctionnent par paire, composée d’une couleur primaire et d’une couleur secondaire :</a:t>
            </a:r>
          </a:p>
          <a:p>
            <a:pPr algn="just" fontAlgn="base"/>
            <a:r>
              <a:rPr lang="fr-FR" dirty="0" smtClean="0">
                <a:latin typeface="Times New Roman" pitchFamily="18" charset="0"/>
                <a:cs typeface="Times New Roman" pitchFamily="18" charset="0"/>
              </a:rPr>
              <a:t>rouge et vert</a:t>
            </a:r>
          </a:p>
          <a:p>
            <a:pPr algn="just" fontAlgn="base"/>
            <a:r>
              <a:rPr lang="fr-FR" dirty="0" smtClean="0">
                <a:latin typeface="Times New Roman" pitchFamily="18" charset="0"/>
                <a:cs typeface="Times New Roman" pitchFamily="18" charset="0"/>
              </a:rPr>
              <a:t>jaune et violet</a:t>
            </a:r>
          </a:p>
          <a:p>
            <a:pPr algn="just" fontAlgn="base"/>
            <a:r>
              <a:rPr lang="fr-FR" dirty="0" smtClean="0">
                <a:latin typeface="Times New Roman" pitchFamily="18" charset="0"/>
                <a:cs typeface="Times New Roman" pitchFamily="18" charset="0"/>
              </a:rPr>
              <a:t>bleu et orange</a:t>
            </a:r>
          </a:p>
          <a:p>
            <a:pPr>
              <a:buNone/>
            </a:pPr>
            <a:endParaRPr lang="fr-FR" b="1" dirty="0" smtClean="0"/>
          </a:p>
          <a:p>
            <a:pPr>
              <a:buNone/>
            </a:pP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fontScale="85000" lnSpcReduction="20000"/>
          </a:bodyPr>
          <a:lstStyle/>
          <a:p>
            <a:pPr algn="just">
              <a:buNone/>
            </a:pPr>
            <a:r>
              <a:rPr lang="fr-FR" b="1" dirty="0" smtClean="0">
                <a:latin typeface="Times New Roman" pitchFamily="18" charset="0"/>
                <a:cs typeface="Times New Roman" pitchFamily="18" charset="0"/>
              </a:rPr>
              <a:t>Exercice n° 1 </a:t>
            </a:r>
          </a:p>
          <a:p>
            <a:pPr algn="just">
              <a:buNone/>
            </a:pPr>
            <a:r>
              <a:rPr lang="fr-FR" dirty="0" smtClean="0">
                <a:latin typeface="Times New Roman" pitchFamily="18" charset="0"/>
                <a:cs typeface="Times New Roman" pitchFamily="18" charset="0"/>
              </a:rPr>
              <a:t>Q1 : Quelle est la couleur complémentaire du rouge ? </a:t>
            </a:r>
          </a:p>
          <a:p>
            <a:pPr algn="just">
              <a:buNone/>
            </a:pPr>
            <a:r>
              <a:rPr lang="fr-FR" dirty="0" smtClean="0">
                <a:latin typeface="Times New Roman" pitchFamily="18" charset="0"/>
                <a:cs typeface="Times New Roman" pitchFamily="18" charset="0"/>
              </a:rPr>
              <a:t>a vert </a:t>
            </a:r>
          </a:p>
          <a:p>
            <a:pPr algn="just">
              <a:buNone/>
            </a:pPr>
            <a:r>
              <a:rPr lang="fr-FR" dirty="0" smtClean="0">
                <a:latin typeface="Times New Roman" pitchFamily="18" charset="0"/>
                <a:cs typeface="Times New Roman" pitchFamily="18" charset="0"/>
              </a:rPr>
              <a:t>b jaune </a:t>
            </a:r>
          </a:p>
          <a:p>
            <a:pPr algn="just">
              <a:buNone/>
            </a:pPr>
            <a:r>
              <a:rPr lang="fr-FR" dirty="0" smtClean="0">
                <a:latin typeface="Times New Roman" pitchFamily="18" charset="0"/>
                <a:cs typeface="Times New Roman" pitchFamily="18" charset="0"/>
              </a:rPr>
              <a:t>c orange </a:t>
            </a:r>
          </a:p>
          <a:p>
            <a:pPr algn="just">
              <a:buNone/>
            </a:pPr>
            <a:r>
              <a:rPr lang="fr-FR" dirty="0" smtClean="0">
                <a:latin typeface="Times New Roman" pitchFamily="18" charset="0"/>
                <a:cs typeface="Times New Roman" pitchFamily="18" charset="0"/>
              </a:rPr>
              <a:t>Q2 : Qu’appelle-t-on une couleur chaude ? </a:t>
            </a:r>
          </a:p>
          <a:p>
            <a:pPr algn="just">
              <a:buNone/>
            </a:pPr>
            <a:r>
              <a:rPr lang="fr-FR" dirty="0" smtClean="0">
                <a:latin typeface="Times New Roman" pitchFamily="18" charset="0"/>
                <a:cs typeface="Times New Roman" pitchFamily="18" charset="0"/>
              </a:rPr>
              <a:t>a le jaune </a:t>
            </a:r>
          </a:p>
          <a:p>
            <a:pPr algn="just">
              <a:buNone/>
            </a:pPr>
            <a:r>
              <a:rPr lang="fr-FR" dirty="0" smtClean="0">
                <a:latin typeface="Times New Roman" pitchFamily="18" charset="0"/>
                <a:cs typeface="Times New Roman" pitchFamily="18" charset="0"/>
              </a:rPr>
              <a:t>b les couleurs claires </a:t>
            </a:r>
          </a:p>
          <a:p>
            <a:pPr algn="just">
              <a:buNone/>
            </a:pPr>
            <a:r>
              <a:rPr lang="fr-FR" dirty="0" smtClean="0">
                <a:latin typeface="Times New Roman" pitchFamily="18" charset="0"/>
                <a:cs typeface="Times New Roman" pitchFamily="18" charset="0"/>
              </a:rPr>
              <a:t>c les couleurs entre le jaune et le rouge </a:t>
            </a:r>
          </a:p>
          <a:p>
            <a:pPr algn="just">
              <a:buNone/>
            </a:pPr>
            <a:r>
              <a:rPr lang="fr-FR" dirty="0" smtClean="0">
                <a:latin typeface="Times New Roman" pitchFamily="18" charset="0"/>
                <a:cs typeface="Times New Roman" pitchFamily="18" charset="0"/>
              </a:rPr>
              <a:t>Q3 : Combien y a t'il de couleurs primaires ? </a:t>
            </a:r>
          </a:p>
          <a:p>
            <a:pPr algn="just">
              <a:buNone/>
            </a:pPr>
            <a:r>
              <a:rPr lang="fr-FR" dirty="0" smtClean="0">
                <a:latin typeface="Times New Roman" pitchFamily="18" charset="0"/>
                <a:cs typeface="Times New Roman" pitchFamily="18" charset="0"/>
              </a:rPr>
              <a:t>a 7 </a:t>
            </a:r>
          </a:p>
          <a:p>
            <a:pPr algn="just">
              <a:buNone/>
            </a:pPr>
            <a:r>
              <a:rPr lang="fr-FR" dirty="0" smtClean="0">
                <a:latin typeface="Times New Roman" pitchFamily="18" charset="0"/>
                <a:cs typeface="Times New Roman" pitchFamily="18" charset="0"/>
              </a:rPr>
              <a:t>b 9 </a:t>
            </a:r>
          </a:p>
          <a:p>
            <a:pPr algn="just">
              <a:buNone/>
            </a:pPr>
            <a:r>
              <a:rPr lang="fr-FR" dirty="0" smtClean="0">
                <a:latin typeface="Times New Roman" pitchFamily="18" charset="0"/>
                <a:cs typeface="Times New Roman" pitchFamily="18" charset="0"/>
              </a:rPr>
              <a:t>c 3 </a:t>
            </a:r>
            <a:endParaRPr lang="fr-FR"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fontScale="77500" lnSpcReduction="20000"/>
          </a:bodyPr>
          <a:lstStyle/>
          <a:p>
            <a:pPr algn="just">
              <a:buNone/>
            </a:pPr>
            <a:r>
              <a:rPr lang="fr-FR" dirty="0" smtClean="0">
                <a:latin typeface="Times New Roman" pitchFamily="18" charset="0"/>
                <a:cs typeface="Times New Roman" pitchFamily="18" charset="0"/>
              </a:rPr>
              <a:t>Q4 : Quelle est la couleur complémentaire de l'orange </a:t>
            </a:r>
          </a:p>
          <a:p>
            <a:pPr algn="just">
              <a:buNone/>
            </a:pPr>
            <a:r>
              <a:rPr lang="fr-FR" dirty="0" smtClean="0">
                <a:latin typeface="Times New Roman" pitchFamily="18" charset="0"/>
                <a:cs typeface="Times New Roman" pitchFamily="18" charset="0"/>
              </a:rPr>
              <a:t>a le bleu </a:t>
            </a:r>
          </a:p>
          <a:p>
            <a:pPr algn="just">
              <a:buNone/>
            </a:pPr>
            <a:r>
              <a:rPr lang="fr-FR" dirty="0" smtClean="0">
                <a:latin typeface="Times New Roman" pitchFamily="18" charset="0"/>
                <a:cs typeface="Times New Roman" pitchFamily="18" charset="0"/>
              </a:rPr>
              <a:t>b le jaune </a:t>
            </a:r>
          </a:p>
          <a:p>
            <a:pPr algn="just">
              <a:buNone/>
            </a:pPr>
            <a:r>
              <a:rPr lang="fr-FR" dirty="0" smtClean="0">
                <a:latin typeface="Times New Roman" pitchFamily="18" charset="0"/>
                <a:cs typeface="Times New Roman" pitchFamily="18" charset="0"/>
              </a:rPr>
              <a:t>c le vert </a:t>
            </a:r>
          </a:p>
          <a:p>
            <a:pPr algn="just">
              <a:buNone/>
            </a:pPr>
            <a:r>
              <a:rPr lang="fr-FR" dirty="0" smtClean="0">
                <a:latin typeface="Times New Roman" pitchFamily="18" charset="0"/>
                <a:cs typeface="Times New Roman" pitchFamily="18" charset="0"/>
              </a:rPr>
              <a:t>Q5 : Où trouve-t-on une couleur complémentaire d'une autre sur le cercle </a:t>
            </a:r>
          </a:p>
          <a:p>
            <a:pPr algn="just">
              <a:buNone/>
            </a:pPr>
            <a:r>
              <a:rPr lang="fr-FR" dirty="0" smtClean="0">
                <a:latin typeface="Times New Roman" pitchFamily="18" charset="0"/>
                <a:cs typeface="Times New Roman" pitchFamily="18" charset="0"/>
              </a:rPr>
              <a:t>chromatique ? </a:t>
            </a:r>
          </a:p>
          <a:p>
            <a:pPr algn="just">
              <a:buNone/>
            </a:pPr>
            <a:r>
              <a:rPr lang="fr-FR" dirty="0" smtClean="0">
                <a:latin typeface="Times New Roman" pitchFamily="18" charset="0"/>
                <a:cs typeface="Times New Roman" pitchFamily="18" charset="0"/>
              </a:rPr>
              <a:t>a juste à coté </a:t>
            </a:r>
          </a:p>
          <a:p>
            <a:pPr algn="just">
              <a:buNone/>
            </a:pPr>
            <a:r>
              <a:rPr lang="fr-FR" dirty="0" smtClean="0">
                <a:latin typeface="Times New Roman" pitchFamily="18" charset="0"/>
                <a:cs typeface="Times New Roman" pitchFamily="18" charset="0"/>
              </a:rPr>
              <a:t>b diamétralement à son opposé </a:t>
            </a:r>
          </a:p>
          <a:p>
            <a:pPr algn="just">
              <a:buNone/>
            </a:pPr>
            <a:r>
              <a:rPr lang="fr-FR" dirty="0" smtClean="0">
                <a:latin typeface="Times New Roman" pitchFamily="18" charset="0"/>
                <a:cs typeface="Times New Roman" pitchFamily="18" charset="0"/>
              </a:rPr>
              <a:t>c elle n'y est pas </a:t>
            </a:r>
          </a:p>
          <a:p>
            <a:pPr algn="just">
              <a:buNone/>
            </a:pPr>
            <a:r>
              <a:rPr lang="fr-FR" dirty="0" smtClean="0">
                <a:latin typeface="Times New Roman" pitchFamily="18" charset="0"/>
                <a:cs typeface="Times New Roman" pitchFamily="18" charset="0"/>
              </a:rPr>
              <a:t>Q6 : Qu’obtient-on en mélangeant trois couleurs primaires ? </a:t>
            </a:r>
          </a:p>
          <a:p>
            <a:pPr algn="just">
              <a:buNone/>
            </a:pPr>
            <a:r>
              <a:rPr lang="fr-FR" dirty="0" smtClean="0">
                <a:latin typeface="Times New Roman" pitchFamily="18" charset="0"/>
                <a:cs typeface="Times New Roman" pitchFamily="18" charset="0"/>
              </a:rPr>
              <a:t>a du gris </a:t>
            </a:r>
          </a:p>
          <a:p>
            <a:pPr algn="just">
              <a:buNone/>
            </a:pPr>
            <a:r>
              <a:rPr lang="fr-FR" dirty="0" smtClean="0">
                <a:latin typeface="Times New Roman" pitchFamily="18" charset="0"/>
                <a:cs typeface="Times New Roman" pitchFamily="18" charset="0"/>
              </a:rPr>
              <a:t>b du noir </a:t>
            </a:r>
          </a:p>
          <a:p>
            <a:pPr algn="just">
              <a:buNone/>
            </a:pPr>
            <a:r>
              <a:rPr lang="fr-FR" dirty="0" smtClean="0">
                <a:latin typeface="Times New Roman" pitchFamily="18" charset="0"/>
                <a:cs typeface="Times New Roman" pitchFamily="18" charset="0"/>
              </a:rPr>
              <a:t>c du marron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fontScale="85000" lnSpcReduction="20000"/>
          </a:bodyPr>
          <a:lstStyle/>
          <a:p>
            <a:pPr algn="just">
              <a:buNone/>
            </a:pPr>
            <a:r>
              <a:rPr lang="fr-FR" dirty="0" smtClean="0">
                <a:latin typeface="Times New Roman" pitchFamily="18" charset="0"/>
                <a:cs typeface="Times New Roman" pitchFamily="18" charset="0"/>
              </a:rPr>
              <a:t>Q7 : Quel est le complémentaire du violet? </a:t>
            </a:r>
          </a:p>
          <a:p>
            <a:pPr algn="just">
              <a:buNone/>
            </a:pPr>
            <a:r>
              <a:rPr lang="fr-FR" dirty="0" smtClean="0">
                <a:latin typeface="Times New Roman" pitchFamily="18" charset="0"/>
                <a:cs typeface="Times New Roman" pitchFamily="18" charset="0"/>
              </a:rPr>
              <a:t>a le rouge </a:t>
            </a:r>
          </a:p>
          <a:p>
            <a:pPr algn="just">
              <a:buNone/>
            </a:pPr>
            <a:r>
              <a:rPr lang="fr-FR" dirty="0" smtClean="0">
                <a:latin typeface="Times New Roman" pitchFamily="18" charset="0"/>
                <a:cs typeface="Times New Roman" pitchFamily="18" charset="0"/>
              </a:rPr>
              <a:t>b le vert </a:t>
            </a:r>
          </a:p>
          <a:p>
            <a:pPr algn="just">
              <a:buNone/>
            </a:pPr>
            <a:r>
              <a:rPr lang="fr-FR" dirty="0" smtClean="0">
                <a:latin typeface="Times New Roman" pitchFamily="18" charset="0"/>
                <a:cs typeface="Times New Roman" pitchFamily="18" charset="0"/>
              </a:rPr>
              <a:t>c le jaune </a:t>
            </a:r>
          </a:p>
          <a:p>
            <a:pPr algn="just">
              <a:buNone/>
            </a:pPr>
            <a:r>
              <a:rPr lang="fr-FR" dirty="0" smtClean="0">
                <a:latin typeface="Times New Roman" pitchFamily="18" charset="0"/>
                <a:cs typeface="Times New Roman" pitchFamily="18" charset="0"/>
              </a:rPr>
              <a:t>Q8 : Que signifie la valeur d'une couleur ? </a:t>
            </a:r>
          </a:p>
          <a:p>
            <a:pPr algn="just">
              <a:buNone/>
            </a:pPr>
            <a:r>
              <a:rPr lang="fr-FR" dirty="0" smtClean="0">
                <a:latin typeface="Times New Roman" pitchFamily="18" charset="0"/>
                <a:cs typeface="Times New Roman" pitchFamily="18" charset="0"/>
              </a:rPr>
              <a:t>a caractérise son degré de clarté ou d'obscurité. </a:t>
            </a:r>
          </a:p>
          <a:p>
            <a:pPr algn="just">
              <a:buNone/>
            </a:pPr>
            <a:r>
              <a:rPr lang="fr-FR" dirty="0" smtClean="0">
                <a:latin typeface="Times New Roman" pitchFamily="18" charset="0"/>
                <a:cs typeface="Times New Roman" pitchFamily="18" charset="0"/>
              </a:rPr>
              <a:t>b son prix </a:t>
            </a:r>
          </a:p>
          <a:p>
            <a:pPr algn="just">
              <a:buNone/>
            </a:pPr>
            <a:r>
              <a:rPr lang="fr-FR" dirty="0" smtClean="0">
                <a:latin typeface="Times New Roman" pitchFamily="18" charset="0"/>
                <a:cs typeface="Times New Roman" pitchFamily="18" charset="0"/>
              </a:rPr>
              <a:t>c son efficacité </a:t>
            </a:r>
          </a:p>
          <a:p>
            <a:pPr algn="just">
              <a:buNone/>
            </a:pPr>
            <a:r>
              <a:rPr lang="fr-FR" dirty="0" smtClean="0">
                <a:latin typeface="Times New Roman" pitchFamily="18" charset="0"/>
                <a:cs typeface="Times New Roman" pitchFamily="18" charset="0"/>
              </a:rPr>
              <a:t>Q9 : Comment dégrade-t-on une couleur pour la rendre plus claire ? </a:t>
            </a:r>
          </a:p>
          <a:p>
            <a:pPr algn="just">
              <a:buNone/>
            </a:pPr>
            <a:r>
              <a:rPr lang="fr-FR" dirty="0" smtClean="0">
                <a:latin typeface="Times New Roman" pitchFamily="18" charset="0"/>
                <a:cs typeface="Times New Roman" pitchFamily="18" charset="0"/>
              </a:rPr>
              <a:t>a en y ajoutant du blanc </a:t>
            </a:r>
          </a:p>
          <a:p>
            <a:pPr algn="just">
              <a:buNone/>
            </a:pPr>
            <a:r>
              <a:rPr lang="fr-FR" dirty="0" smtClean="0">
                <a:latin typeface="Times New Roman" pitchFamily="18" charset="0"/>
                <a:cs typeface="Times New Roman" pitchFamily="18" charset="0"/>
              </a:rPr>
              <a:t>b en y ajoutant du jaune </a:t>
            </a:r>
          </a:p>
          <a:p>
            <a:pPr algn="just">
              <a:buNone/>
            </a:pPr>
            <a:r>
              <a:rPr lang="fr-FR" dirty="0" smtClean="0">
                <a:latin typeface="Times New Roman" pitchFamily="18" charset="0"/>
                <a:cs typeface="Times New Roman" pitchFamily="18" charset="0"/>
              </a:rPr>
              <a:t>c en y ajoutant du noir </a:t>
            </a:r>
          </a:p>
          <a:p>
            <a:pPr>
              <a:buNone/>
            </a:pP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fontScale="85000" lnSpcReduction="20000"/>
          </a:bodyPr>
          <a:lstStyle/>
          <a:p>
            <a:pPr algn="just">
              <a:buNone/>
            </a:pPr>
            <a:r>
              <a:rPr lang="fr-FR" dirty="0" smtClean="0">
                <a:latin typeface="Times New Roman" pitchFamily="18" charset="0"/>
                <a:cs typeface="Times New Roman" pitchFamily="18" charset="0"/>
              </a:rPr>
              <a:t>Q10 : Comment rabat-on une couleur pour la rendre plus foncée ? </a:t>
            </a:r>
          </a:p>
          <a:p>
            <a:pPr algn="just">
              <a:buNone/>
            </a:pPr>
            <a:r>
              <a:rPr lang="fr-FR" dirty="0" smtClean="0">
                <a:latin typeface="Times New Roman" pitchFamily="18" charset="0"/>
                <a:cs typeface="Times New Roman" pitchFamily="18" charset="0"/>
              </a:rPr>
              <a:t>a en y ajoutant du bleu </a:t>
            </a:r>
          </a:p>
          <a:p>
            <a:pPr algn="just">
              <a:buNone/>
            </a:pPr>
            <a:r>
              <a:rPr lang="fr-FR" dirty="0" smtClean="0">
                <a:latin typeface="Times New Roman" pitchFamily="18" charset="0"/>
                <a:cs typeface="Times New Roman" pitchFamily="18" charset="0"/>
              </a:rPr>
              <a:t>b en y ajoutant du noir </a:t>
            </a:r>
          </a:p>
          <a:p>
            <a:pPr algn="just">
              <a:buNone/>
            </a:pPr>
            <a:r>
              <a:rPr lang="fr-FR" dirty="0" smtClean="0">
                <a:latin typeface="Times New Roman" pitchFamily="18" charset="0"/>
                <a:cs typeface="Times New Roman" pitchFamily="18" charset="0"/>
              </a:rPr>
              <a:t>c en y ajoutant du blanc </a:t>
            </a:r>
          </a:p>
          <a:p>
            <a:pPr algn="just">
              <a:buNone/>
            </a:pPr>
            <a:r>
              <a:rPr lang="fr-FR" dirty="0" smtClean="0">
                <a:latin typeface="Times New Roman" pitchFamily="18" charset="0"/>
                <a:cs typeface="Times New Roman" pitchFamily="18" charset="0"/>
              </a:rPr>
              <a:t>Q11 : Comment obtient-on une couleur rompue ? </a:t>
            </a:r>
          </a:p>
          <a:p>
            <a:pPr algn="just">
              <a:buNone/>
            </a:pPr>
            <a:r>
              <a:rPr lang="fr-FR" dirty="0" smtClean="0">
                <a:latin typeface="Times New Roman" pitchFamily="18" charset="0"/>
                <a:cs typeface="Times New Roman" pitchFamily="18" charset="0"/>
              </a:rPr>
              <a:t>a en y ajoutant du rouge </a:t>
            </a:r>
          </a:p>
          <a:p>
            <a:pPr algn="just">
              <a:buNone/>
            </a:pPr>
            <a:r>
              <a:rPr lang="fr-FR" dirty="0" smtClean="0">
                <a:latin typeface="Times New Roman" pitchFamily="18" charset="0"/>
                <a:cs typeface="Times New Roman" pitchFamily="18" charset="0"/>
              </a:rPr>
              <a:t>b en y ajoutant du noir </a:t>
            </a:r>
          </a:p>
          <a:p>
            <a:pPr algn="just">
              <a:buNone/>
            </a:pPr>
            <a:r>
              <a:rPr lang="fr-FR" dirty="0" smtClean="0">
                <a:latin typeface="Times New Roman" pitchFamily="18" charset="0"/>
                <a:cs typeface="Times New Roman" pitchFamily="18" charset="0"/>
              </a:rPr>
              <a:t>c en y ajoutant sa complémentaire </a:t>
            </a:r>
          </a:p>
          <a:p>
            <a:pPr algn="just">
              <a:buNone/>
            </a:pPr>
            <a:r>
              <a:rPr lang="fr-FR" dirty="0" smtClean="0">
                <a:latin typeface="Times New Roman" pitchFamily="18" charset="0"/>
                <a:cs typeface="Times New Roman" pitchFamily="18" charset="0"/>
              </a:rPr>
              <a:t>Q12 : Quel est le contraste maximum entre deux couleurs ? </a:t>
            </a:r>
          </a:p>
          <a:p>
            <a:pPr algn="just">
              <a:buNone/>
            </a:pPr>
            <a:r>
              <a:rPr lang="fr-FR" dirty="0" smtClean="0">
                <a:latin typeface="Times New Roman" pitchFamily="18" charset="0"/>
                <a:cs typeface="Times New Roman" pitchFamily="18" charset="0"/>
              </a:rPr>
              <a:t>a entre le bleu et vert </a:t>
            </a:r>
          </a:p>
          <a:p>
            <a:pPr algn="just">
              <a:buNone/>
            </a:pPr>
            <a:r>
              <a:rPr lang="fr-FR" dirty="0" smtClean="0">
                <a:latin typeface="Times New Roman" pitchFamily="18" charset="0"/>
                <a:cs typeface="Times New Roman" pitchFamily="18" charset="0"/>
              </a:rPr>
              <a:t>b entre deux complémentaires. </a:t>
            </a:r>
          </a:p>
          <a:p>
            <a:pPr algn="just">
              <a:buNone/>
            </a:pPr>
            <a:r>
              <a:rPr lang="fr-FR" dirty="0" smtClean="0">
                <a:latin typeface="Times New Roman" pitchFamily="18" charset="0"/>
                <a:cs typeface="Times New Roman" pitchFamily="18" charset="0"/>
              </a:rPr>
              <a:t>c entre le jaune et l'orange </a:t>
            </a:r>
            <a:endParaRPr lang="fr-FR"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fontScale="85000" lnSpcReduction="20000"/>
          </a:bodyPr>
          <a:lstStyle/>
          <a:p>
            <a:pPr algn="just">
              <a:buNone/>
            </a:pPr>
            <a:r>
              <a:rPr lang="fr-FR" dirty="0" smtClean="0">
                <a:latin typeface="Times New Roman" pitchFamily="18" charset="0"/>
                <a:cs typeface="Times New Roman" pitchFamily="18" charset="0"/>
              </a:rPr>
              <a:t>Q13: Quelles couleurs marquent le plus fort contraste du clair-obscur ? </a:t>
            </a:r>
          </a:p>
          <a:p>
            <a:pPr algn="just">
              <a:buNone/>
            </a:pPr>
            <a:r>
              <a:rPr lang="fr-FR" dirty="0" smtClean="0">
                <a:latin typeface="Times New Roman" pitchFamily="18" charset="0"/>
                <a:cs typeface="Times New Roman" pitchFamily="18" charset="0"/>
              </a:rPr>
              <a:t>a Le rouge et le bleu </a:t>
            </a:r>
          </a:p>
          <a:p>
            <a:pPr algn="just">
              <a:buNone/>
            </a:pPr>
            <a:r>
              <a:rPr lang="fr-FR" dirty="0" smtClean="0">
                <a:latin typeface="Times New Roman" pitchFamily="18" charset="0"/>
                <a:cs typeface="Times New Roman" pitchFamily="18" charset="0"/>
              </a:rPr>
              <a:t>b le blanc et le noir </a:t>
            </a:r>
          </a:p>
          <a:p>
            <a:pPr algn="just">
              <a:buNone/>
            </a:pPr>
            <a:r>
              <a:rPr lang="fr-FR" dirty="0" smtClean="0">
                <a:latin typeface="Times New Roman" pitchFamily="18" charset="0"/>
                <a:cs typeface="Times New Roman" pitchFamily="18" charset="0"/>
              </a:rPr>
              <a:t>c le violet et le vert </a:t>
            </a:r>
          </a:p>
          <a:p>
            <a:pPr algn="just">
              <a:buNone/>
            </a:pPr>
            <a:r>
              <a:rPr lang="fr-FR" dirty="0" smtClean="0">
                <a:latin typeface="Times New Roman" pitchFamily="18" charset="0"/>
                <a:cs typeface="Times New Roman" pitchFamily="18" charset="0"/>
              </a:rPr>
              <a:t>Q14 : À partir de quel mélange à part égal crée-t-on un Gris Neutre ? </a:t>
            </a:r>
          </a:p>
          <a:p>
            <a:pPr algn="just">
              <a:buNone/>
            </a:pPr>
            <a:r>
              <a:rPr lang="fr-FR" dirty="0" smtClean="0">
                <a:latin typeface="Times New Roman" pitchFamily="18" charset="0"/>
                <a:cs typeface="Times New Roman" pitchFamily="18" charset="0"/>
              </a:rPr>
              <a:t>a du blanc et du noir </a:t>
            </a:r>
          </a:p>
          <a:p>
            <a:pPr algn="just">
              <a:buNone/>
            </a:pPr>
            <a:r>
              <a:rPr lang="fr-FR" dirty="0" smtClean="0">
                <a:latin typeface="Times New Roman" pitchFamily="18" charset="0"/>
                <a:cs typeface="Times New Roman" pitchFamily="18" charset="0"/>
              </a:rPr>
              <a:t>b du rouge et du vert </a:t>
            </a:r>
          </a:p>
          <a:p>
            <a:pPr algn="just">
              <a:buNone/>
            </a:pPr>
            <a:r>
              <a:rPr lang="fr-FR" dirty="0" smtClean="0">
                <a:latin typeface="Times New Roman" pitchFamily="18" charset="0"/>
                <a:cs typeface="Times New Roman" pitchFamily="18" charset="0"/>
              </a:rPr>
              <a:t>c du violet et du jaune </a:t>
            </a:r>
          </a:p>
          <a:p>
            <a:pPr algn="just">
              <a:buNone/>
            </a:pPr>
            <a:r>
              <a:rPr lang="fr-FR" dirty="0" smtClean="0">
                <a:latin typeface="Times New Roman" pitchFamily="18" charset="0"/>
                <a:cs typeface="Times New Roman" pitchFamily="18" charset="0"/>
              </a:rPr>
              <a:t>Q15 : À partir de quel mélange crée-t-on un Gris Coloré ? </a:t>
            </a:r>
          </a:p>
          <a:p>
            <a:pPr algn="just">
              <a:buNone/>
            </a:pPr>
            <a:r>
              <a:rPr lang="fr-FR" dirty="0" smtClean="0">
                <a:latin typeface="Times New Roman" pitchFamily="18" charset="0"/>
                <a:cs typeface="Times New Roman" pitchFamily="18" charset="0"/>
              </a:rPr>
              <a:t>a du noir et du blanc </a:t>
            </a:r>
          </a:p>
          <a:p>
            <a:pPr algn="just">
              <a:buNone/>
            </a:pPr>
            <a:r>
              <a:rPr lang="fr-FR" dirty="0" smtClean="0">
                <a:latin typeface="Times New Roman" pitchFamily="18" charset="0"/>
                <a:cs typeface="Times New Roman" pitchFamily="18" charset="0"/>
              </a:rPr>
              <a:t>b du vert de l'orange et du violet </a:t>
            </a:r>
          </a:p>
          <a:p>
            <a:pPr algn="just">
              <a:buNone/>
            </a:pPr>
            <a:r>
              <a:rPr lang="fr-FR" dirty="0" smtClean="0">
                <a:latin typeface="Times New Roman" pitchFamily="18" charset="0"/>
                <a:cs typeface="Times New Roman" pitchFamily="18" charset="0"/>
              </a:rPr>
              <a:t>c des trois couleurs primaires </a:t>
            </a:r>
            <a:endParaRPr lang="fr-FR"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lstStyle/>
          <a:p>
            <a:pPr>
              <a:buNone/>
            </a:pPr>
            <a:r>
              <a:rPr lang="fr-FR" b="1" dirty="0" smtClean="0">
                <a:latin typeface="Times New Roman" pitchFamily="18" charset="0"/>
                <a:cs typeface="Times New Roman" pitchFamily="18" charset="0"/>
              </a:rPr>
              <a:t>Exercice :</a:t>
            </a:r>
          </a:p>
          <a:p>
            <a:pPr>
              <a:buNone/>
            </a:pPr>
            <a:r>
              <a:rPr lang="fr-FR" dirty="0" smtClean="0">
                <a:latin typeface="Times New Roman" pitchFamily="18" charset="0"/>
                <a:cs typeface="Times New Roman" pitchFamily="18" charset="0"/>
              </a:rPr>
              <a:t>	Quelle est la fonction du texte dans les différentes aux images ci-dessous.  </a:t>
            </a:r>
            <a:endParaRPr lang="fr-FR"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fontScale="92500" lnSpcReduction="10000"/>
          </a:bodyPr>
          <a:lstStyle/>
          <a:p>
            <a:pPr algn="just">
              <a:buNone/>
            </a:pPr>
            <a:r>
              <a:rPr lang="fr-FR" dirty="0" smtClean="0">
                <a:latin typeface="Times New Roman" pitchFamily="18" charset="0"/>
                <a:cs typeface="Times New Roman" pitchFamily="18" charset="0"/>
              </a:rPr>
              <a:t>Q16 : Comment se nomme la reproduction imprimée en deux couleurs ? </a:t>
            </a:r>
          </a:p>
          <a:p>
            <a:pPr algn="just">
              <a:buNone/>
            </a:pPr>
            <a:r>
              <a:rPr lang="fr-FR" dirty="0" smtClean="0">
                <a:latin typeface="Times New Roman" pitchFamily="18" charset="0"/>
                <a:cs typeface="Times New Roman" pitchFamily="18" charset="0"/>
              </a:rPr>
              <a:t>a monochromie </a:t>
            </a:r>
          </a:p>
          <a:p>
            <a:pPr algn="just">
              <a:buNone/>
            </a:pPr>
            <a:r>
              <a:rPr lang="fr-FR" dirty="0" smtClean="0">
                <a:latin typeface="Times New Roman" pitchFamily="18" charset="0"/>
                <a:cs typeface="Times New Roman" pitchFamily="18" charset="0"/>
              </a:rPr>
              <a:t>b dualomanie </a:t>
            </a:r>
          </a:p>
          <a:p>
            <a:pPr algn="just">
              <a:buNone/>
            </a:pPr>
            <a:r>
              <a:rPr lang="fr-FR" dirty="0" smtClean="0">
                <a:latin typeface="Times New Roman" pitchFamily="18" charset="0"/>
                <a:cs typeface="Times New Roman" pitchFamily="18" charset="0"/>
              </a:rPr>
              <a:t>c bichromie </a:t>
            </a:r>
          </a:p>
          <a:p>
            <a:pPr algn="just">
              <a:buNone/>
            </a:pPr>
            <a:r>
              <a:rPr lang="fr-FR" dirty="0" smtClean="0">
                <a:latin typeface="Times New Roman" pitchFamily="18" charset="0"/>
                <a:cs typeface="Times New Roman" pitchFamily="18" charset="0"/>
              </a:rPr>
              <a:t>Q17 : Comment appelle-t-on la capacité d'un corps à s'opposer à la </a:t>
            </a:r>
          </a:p>
          <a:p>
            <a:pPr algn="just">
              <a:buNone/>
            </a:pPr>
            <a:r>
              <a:rPr lang="fr-FR" dirty="0" smtClean="0">
                <a:latin typeface="Times New Roman" pitchFamily="18" charset="0"/>
                <a:cs typeface="Times New Roman" pitchFamily="18" charset="0"/>
              </a:rPr>
              <a:t>transmission des rayons lumineux ? </a:t>
            </a:r>
          </a:p>
          <a:p>
            <a:pPr algn="just">
              <a:buNone/>
            </a:pPr>
            <a:r>
              <a:rPr lang="fr-FR" dirty="0" smtClean="0">
                <a:latin typeface="Times New Roman" pitchFamily="18" charset="0"/>
                <a:cs typeface="Times New Roman" pitchFamily="18" charset="0"/>
              </a:rPr>
              <a:t>a l'opacité </a:t>
            </a:r>
          </a:p>
          <a:p>
            <a:pPr algn="just">
              <a:buNone/>
            </a:pPr>
            <a:r>
              <a:rPr lang="fr-FR" dirty="0" smtClean="0">
                <a:latin typeface="Times New Roman" pitchFamily="18" charset="0"/>
                <a:cs typeface="Times New Roman" pitchFamily="18" charset="0"/>
              </a:rPr>
              <a:t>b l'anti luminosité </a:t>
            </a:r>
          </a:p>
          <a:p>
            <a:pPr algn="just">
              <a:buNone/>
            </a:pPr>
            <a:r>
              <a:rPr lang="fr-FR" dirty="0" smtClean="0">
                <a:latin typeface="Times New Roman" pitchFamily="18" charset="0"/>
                <a:cs typeface="Times New Roman" pitchFamily="18" charset="0"/>
              </a:rPr>
              <a:t>c la noireté </a:t>
            </a:r>
            <a:endParaRPr lang="fr-FR"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txBody>
          <a:bodyPr>
            <a:normAutofit fontScale="85000" lnSpcReduction="10000"/>
          </a:bodyPr>
          <a:lstStyle/>
          <a:p>
            <a:pPr algn="just">
              <a:buNone/>
            </a:pPr>
            <a:r>
              <a:rPr lang="fr-FR" dirty="0" smtClean="0">
                <a:latin typeface="Times New Roman" pitchFamily="18" charset="0"/>
                <a:cs typeface="Times New Roman" pitchFamily="18" charset="0"/>
              </a:rPr>
              <a:t>Q18 : Qu’appelle-t-on une harmonie ? </a:t>
            </a:r>
          </a:p>
          <a:p>
            <a:pPr algn="just">
              <a:buNone/>
            </a:pPr>
            <a:r>
              <a:rPr lang="fr-FR" dirty="0" smtClean="0">
                <a:latin typeface="Times New Roman" pitchFamily="18" charset="0"/>
                <a:cs typeface="Times New Roman" pitchFamily="18" charset="0"/>
              </a:rPr>
              <a:t>a un ensemble de couleur réunies selon une loi commune </a:t>
            </a:r>
          </a:p>
          <a:p>
            <a:pPr algn="just">
              <a:buNone/>
            </a:pPr>
            <a:r>
              <a:rPr lang="fr-FR" dirty="0" smtClean="0">
                <a:latin typeface="Times New Roman" pitchFamily="18" charset="0"/>
                <a:cs typeface="Times New Roman" pitchFamily="18" charset="0"/>
              </a:rPr>
              <a:t>b un couple de couleurs complémentaires </a:t>
            </a:r>
          </a:p>
          <a:p>
            <a:pPr algn="just">
              <a:buNone/>
            </a:pPr>
            <a:r>
              <a:rPr lang="fr-FR" dirty="0" smtClean="0">
                <a:latin typeface="Times New Roman" pitchFamily="18" charset="0"/>
                <a:cs typeface="Times New Roman" pitchFamily="18" charset="0"/>
              </a:rPr>
              <a:t>c la différence entre deux couleurs </a:t>
            </a:r>
          </a:p>
          <a:p>
            <a:pPr algn="just">
              <a:buNone/>
            </a:pPr>
            <a:r>
              <a:rPr lang="fr-FR" dirty="0" smtClean="0">
                <a:latin typeface="Times New Roman" pitchFamily="18" charset="0"/>
                <a:cs typeface="Times New Roman" pitchFamily="18" charset="0"/>
              </a:rPr>
              <a:t>Q19 : Qu’appelle-t-on un camaïeu ? </a:t>
            </a:r>
          </a:p>
          <a:p>
            <a:pPr algn="just">
              <a:buNone/>
            </a:pPr>
            <a:r>
              <a:rPr lang="fr-FR" dirty="0" smtClean="0">
                <a:latin typeface="Times New Roman" pitchFamily="18" charset="0"/>
                <a:cs typeface="Times New Roman" pitchFamily="18" charset="0"/>
              </a:rPr>
              <a:t>a une harmonie de couleurs claires </a:t>
            </a:r>
          </a:p>
          <a:p>
            <a:pPr algn="just">
              <a:buNone/>
            </a:pPr>
            <a:r>
              <a:rPr lang="fr-FR" dirty="0" smtClean="0">
                <a:latin typeface="Times New Roman" pitchFamily="18" charset="0"/>
                <a:cs typeface="Times New Roman" pitchFamily="18" charset="0"/>
              </a:rPr>
              <a:t>b l’ensemble des valeurs d’une couleur </a:t>
            </a:r>
          </a:p>
          <a:p>
            <a:pPr algn="just">
              <a:buNone/>
            </a:pPr>
            <a:r>
              <a:rPr lang="fr-FR" dirty="0" smtClean="0">
                <a:latin typeface="Times New Roman" pitchFamily="18" charset="0"/>
                <a:cs typeface="Times New Roman" pitchFamily="18" charset="0"/>
              </a:rPr>
              <a:t>c un contraste de couleurs </a:t>
            </a:r>
          </a:p>
          <a:p>
            <a:pPr algn="just">
              <a:buNone/>
            </a:pPr>
            <a:r>
              <a:rPr lang="fr-FR" dirty="0" smtClean="0">
                <a:latin typeface="Times New Roman" pitchFamily="18" charset="0"/>
                <a:cs typeface="Times New Roman" pitchFamily="18" charset="0"/>
              </a:rPr>
              <a:t>Q20 : Comment appelle-t-on une harmonie de couleur claires ? </a:t>
            </a:r>
          </a:p>
          <a:p>
            <a:pPr algn="just">
              <a:buNone/>
            </a:pPr>
            <a:r>
              <a:rPr lang="fr-FR" dirty="0" smtClean="0">
                <a:latin typeface="Times New Roman" pitchFamily="18" charset="0"/>
                <a:cs typeface="Times New Roman" pitchFamily="18" charset="0"/>
              </a:rPr>
              <a:t>a une gamme de couleurs vives </a:t>
            </a:r>
          </a:p>
          <a:p>
            <a:pPr algn="just">
              <a:buNone/>
            </a:pPr>
            <a:r>
              <a:rPr lang="fr-FR" dirty="0" smtClean="0">
                <a:latin typeface="Times New Roman" pitchFamily="18" charset="0"/>
                <a:cs typeface="Times New Roman" pitchFamily="18" charset="0"/>
              </a:rPr>
              <a:t>b une gamme de couleurs pastels </a:t>
            </a:r>
          </a:p>
          <a:p>
            <a:pPr algn="just">
              <a:buNone/>
            </a:pPr>
            <a:r>
              <a:rPr lang="fr-FR" dirty="0" smtClean="0">
                <a:latin typeface="Times New Roman" pitchFamily="18" charset="0"/>
                <a:cs typeface="Times New Roman" pitchFamily="18" charset="0"/>
              </a:rPr>
              <a:t>c une gamme de couleurs contrastées </a:t>
            </a:r>
            <a:endParaRPr lang="fr-FR"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lstStyle/>
          <a:p>
            <a:pPr algn="just">
              <a:buNone/>
            </a:pPr>
            <a:r>
              <a:rPr lang="fr-FR" b="1" dirty="0">
                <a:latin typeface="Times New Roman" pitchFamily="18" charset="0"/>
                <a:cs typeface="Times New Roman" pitchFamily="18" charset="0"/>
              </a:rPr>
              <a:t>La lumière et l'éclairage: </a:t>
            </a:r>
            <a:endParaRPr lang="fr-FR" dirty="0" smtClean="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	Comme </a:t>
            </a:r>
            <a:r>
              <a:rPr lang="fr-FR" dirty="0">
                <a:latin typeface="Times New Roman" pitchFamily="18" charset="0"/>
                <a:cs typeface="Times New Roman" pitchFamily="18" charset="0"/>
              </a:rPr>
              <a:t>la couleur, la lumière et l'éclairage, naturels ou artificiels, ont </a:t>
            </a:r>
            <a:r>
              <a:rPr lang="fr-FR" dirty="0" smtClean="0">
                <a:latin typeface="Times New Roman" pitchFamily="18" charset="0"/>
                <a:cs typeface="Times New Roman" pitchFamily="18" charset="0"/>
              </a:rPr>
              <a:t>une </a:t>
            </a:r>
            <a:r>
              <a:rPr lang="fr-FR" dirty="0">
                <a:latin typeface="Times New Roman" pitchFamily="18" charset="0"/>
                <a:cs typeface="Times New Roman" pitchFamily="18" charset="0"/>
              </a:rPr>
              <a:t>signification particulière dans l'image. Ils peuvent nous informer sur le </a:t>
            </a:r>
            <a:r>
              <a:rPr lang="fr-FR" dirty="0" smtClean="0">
                <a:latin typeface="Times New Roman" pitchFamily="18" charset="0"/>
                <a:cs typeface="Times New Roman" pitchFamily="18" charset="0"/>
              </a:rPr>
              <a:t>moment </a:t>
            </a:r>
            <a:r>
              <a:rPr lang="fr-FR" dirty="0">
                <a:latin typeface="Times New Roman" pitchFamily="18" charset="0"/>
                <a:cs typeface="Times New Roman" pitchFamily="18" charset="0"/>
              </a:rPr>
              <a:t>et le lieu de la prise de vue qui peut être à l'intérieur ou à l'extérieur, de </a:t>
            </a:r>
            <a:r>
              <a:rPr lang="fr-FR" dirty="0" smtClean="0">
                <a:latin typeface="Times New Roman" pitchFamily="18" charset="0"/>
                <a:cs typeface="Times New Roman" pitchFamily="18" charset="0"/>
              </a:rPr>
              <a:t>jour </a:t>
            </a:r>
            <a:r>
              <a:rPr lang="fr-FR" dirty="0">
                <a:latin typeface="Times New Roman" pitchFamily="18" charset="0"/>
                <a:cs typeface="Times New Roman" pitchFamily="18" charset="0"/>
              </a:rPr>
              <a:t>ou de </a:t>
            </a:r>
            <a:r>
              <a:rPr lang="fr-FR" dirty="0" smtClean="0">
                <a:latin typeface="Times New Roman" pitchFamily="18" charset="0"/>
                <a:cs typeface="Times New Roman" pitchFamily="18" charset="0"/>
              </a:rPr>
              <a:t>nuit.</a:t>
            </a:r>
            <a:endParaRPr lang="fr-FR"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lstStyle/>
          <a:p>
            <a:pPr>
              <a:buNone/>
            </a:pPr>
            <a:r>
              <a:rPr lang="fr-FR" b="1" dirty="0" smtClean="0">
                <a:latin typeface="Times New Roman" pitchFamily="18" charset="0"/>
                <a:cs typeface="Times New Roman" pitchFamily="18" charset="0"/>
              </a:rPr>
              <a:t>Exercice 2: </a:t>
            </a:r>
          </a:p>
          <a:p>
            <a:pPr>
              <a:buNone/>
            </a:pPr>
            <a:r>
              <a:rPr lang="fr-FR" dirty="0" smtClean="0">
                <a:latin typeface="Times New Roman" pitchFamily="18" charset="0"/>
                <a:cs typeface="Times New Roman" pitchFamily="18" charset="0"/>
              </a:rPr>
              <a:t>	Étudiez les couleurs, la lumière et l’éclairage dans ces images publicitaires. </a:t>
            </a:r>
            <a:endParaRPr lang="fr-FR"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773641" y="428625"/>
            <a:ext cx="7596717" cy="569753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2428860" y="642938"/>
            <a:ext cx="5429287" cy="548322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2833904" y="603589"/>
            <a:ext cx="3476191" cy="541904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2600080" y="714375"/>
            <a:ext cx="3943840" cy="541178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fr-FR" dirty="0" smtClean="0"/>
          </a:p>
          <a:p>
            <a:pPr>
              <a:buNone/>
            </a:pPr>
            <a:endParaRPr lang="fr-FR" dirty="0"/>
          </a:p>
          <a:p>
            <a:pPr>
              <a:buNone/>
            </a:pPr>
            <a:r>
              <a:rPr lang="fr-FR" dirty="0" smtClean="0"/>
              <a:t>                  </a:t>
            </a:r>
            <a:r>
              <a:rPr lang="fr-FR" b="1" dirty="0" smtClean="0">
                <a:latin typeface="Times New Roman" pitchFamily="18" charset="0"/>
                <a:cs typeface="Times New Roman" pitchFamily="18" charset="0"/>
              </a:rPr>
              <a:t>    Merci de votre attention </a:t>
            </a:r>
            <a:endParaRPr lang="fr-FR"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85720" y="1214422"/>
            <a:ext cx="4000528" cy="4214842"/>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572000" y="1285860"/>
            <a:ext cx="3600000" cy="418206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srcRect/>
          <a:stretch>
            <a:fillRect/>
          </a:stretch>
        </p:blipFill>
        <p:spPr bwMode="auto">
          <a:xfrm>
            <a:off x="1000100" y="571480"/>
            <a:ext cx="7143800" cy="552390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lstStyle/>
          <a:p>
            <a:pPr algn="just">
              <a:buNone/>
            </a:pPr>
            <a:r>
              <a:rPr lang="fr-FR" b="1" dirty="0" smtClean="0"/>
              <a:t> 	</a:t>
            </a:r>
            <a:r>
              <a:rPr lang="fr-FR" b="1" dirty="0" smtClean="0">
                <a:latin typeface="Times New Roman" pitchFamily="18" charset="0"/>
                <a:cs typeface="Times New Roman" pitchFamily="18" charset="0"/>
              </a:rPr>
              <a:t>Les </a:t>
            </a:r>
            <a:r>
              <a:rPr lang="fr-FR" b="1" dirty="0">
                <a:latin typeface="Times New Roman" pitchFamily="18" charset="0"/>
                <a:cs typeface="Times New Roman" pitchFamily="18" charset="0"/>
              </a:rPr>
              <a:t>signes plastiques non spécifiques : </a:t>
            </a:r>
            <a:endParaRPr lang="fr-FR" dirty="0" smtClean="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	</a:t>
            </a:r>
          </a:p>
          <a:p>
            <a:pPr algn="just">
              <a:buNone/>
            </a:pP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Dans </a:t>
            </a:r>
            <a:r>
              <a:rPr lang="fr-FR" dirty="0">
                <a:latin typeface="Times New Roman" pitchFamily="18" charset="0"/>
                <a:cs typeface="Times New Roman" pitchFamily="18" charset="0"/>
              </a:rPr>
              <a:t>cette première catégorie de signes, Martine Joly met la couleur, </a:t>
            </a:r>
            <a:r>
              <a:rPr lang="fr-FR" dirty="0" smtClean="0">
                <a:latin typeface="Times New Roman" pitchFamily="18" charset="0"/>
                <a:cs typeface="Times New Roman" pitchFamily="18" charset="0"/>
              </a:rPr>
              <a:t>la </a:t>
            </a:r>
            <a:r>
              <a:rPr lang="fr-FR" dirty="0">
                <a:latin typeface="Times New Roman" pitchFamily="18" charset="0"/>
                <a:cs typeface="Times New Roman" pitchFamily="18" charset="0"/>
              </a:rPr>
              <a:t>lumière et l’éclairage. Ce sont les signes qui ne sont pas spécifiques aux </a:t>
            </a:r>
            <a:r>
              <a:rPr lang="fr-FR" dirty="0" smtClean="0">
                <a:latin typeface="Times New Roman" pitchFamily="18" charset="0"/>
                <a:cs typeface="Times New Roman" pitchFamily="18" charset="0"/>
              </a:rPr>
              <a:t>messages </a:t>
            </a:r>
            <a:r>
              <a:rPr lang="fr-FR" dirty="0">
                <a:latin typeface="Times New Roman" pitchFamily="18" charset="0"/>
                <a:cs typeface="Times New Roman" pitchFamily="18" charset="0"/>
              </a:rPr>
              <a:t>visuels</a:t>
            </a:r>
            <a:r>
              <a:rPr lang="fr-FR"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fontScale="92500" lnSpcReduction="20000"/>
          </a:bodyPr>
          <a:lstStyle/>
          <a:p>
            <a:pPr algn="just">
              <a:buNone/>
            </a:pPr>
            <a:r>
              <a:rPr lang="fr-FR" b="1" dirty="0">
                <a:latin typeface="Times New Roman" pitchFamily="18" charset="0"/>
                <a:cs typeface="Times New Roman" pitchFamily="18" charset="0"/>
              </a:rPr>
              <a:t>La couleur : </a:t>
            </a:r>
            <a:endParaRPr lang="fr-FR" dirty="0" smtClean="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	On </a:t>
            </a:r>
            <a:r>
              <a:rPr lang="fr-FR" dirty="0">
                <a:latin typeface="Times New Roman" pitchFamily="18" charset="0"/>
                <a:cs typeface="Times New Roman" pitchFamily="18" charset="0"/>
              </a:rPr>
              <a:t>distingue souvent entre le vocabulaire des couleurs, leur </a:t>
            </a:r>
            <a:r>
              <a:rPr lang="fr-FR" dirty="0" smtClean="0">
                <a:latin typeface="Times New Roman" pitchFamily="18" charset="0"/>
                <a:cs typeface="Times New Roman" pitchFamily="18" charset="0"/>
              </a:rPr>
              <a:t>symbolisme </a:t>
            </a:r>
            <a:r>
              <a:rPr lang="fr-FR" dirty="0">
                <a:latin typeface="Times New Roman" pitchFamily="18" charset="0"/>
                <a:cs typeface="Times New Roman" pitchFamily="18" charset="0"/>
              </a:rPr>
              <a:t>et leurs effets psychologiques. Du point de </a:t>
            </a:r>
            <a:r>
              <a:rPr lang="fr-FR" dirty="0" smtClean="0">
                <a:latin typeface="Times New Roman" pitchFamily="18" charset="0"/>
                <a:cs typeface="Times New Roman" pitchFamily="18" charset="0"/>
              </a:rPr>
              <a:t>vue </a:t>
            </a:r>
            <a:r>
              <a:rPr lang="fr-FR" dirty="0">
                <a:latin typeface="Times New Roman" pitchFamily="18" charset="0"/>
                <a:cs typeface="Times New Roman" pitchFamily="18" charset="0"/>
              </a:rPr>
              <a:t>de leur vocabulaire, on </a:t>
            </a:r>
            <a:r>
              <a:rPr lang="fr-FR" dirty="0" smtClean="0">
                <a:latin typeface="Times New Roman" pitchFamily="18" charset="0"/>
                <a:cs typeface="Times New Roman" pitchFamily="18" charset="0"/>
              </a:rPr>
              <a:t>reconnaît </a:t>
            </a:r>
            <a:r>
              <a:rPr lang="fr-FR" dirty="0">
                <a:latin typeface="Times New Roman" pitchFamily="18" charset="0"/>
                <a:cs typeface="Times New Roman" pitchFamily="18" charset="0"/>
              </a:rPr>
              <a:t>la différence entre certaines couleurs dites chaudes, appelées aussi </a:t>
            </a:r>
            <a:r>
              <a:rPr lang="fr-FR" dirty="0" smtClean="0">
                <a:latin typeface="Times New Roman" pitchFamily="18" charset="0"/>
                <a:cs typeface="Times New Roman" pitchFamily="18" charset="0"/>
              </a:rPr>
              <a:t>couleurs </a:t>
            </a:r>
            <a:r>
              <a:rPr lang="fr-FR" dirty="0">
                <a:latin typeface="Times New Roman" pitchFamily="18" charset="0"/>
                <a:cs typeface="Times New Roman" pitchFamily="18" charset="0"/>
              </a:rPr>
              <a:t>« solaires » comme le rouge, le jaune, l’ocre, et des couleurs froides dites </a:t>
            </a:r>
            <a:r>
              <a:rPr lang="fr-FR" dirty="0" smtClean="0">
                <a:latin typeface="Times New Roman" pitchFamily="18" charset="0"/>
                <a:cs typeface="Times New Roman" pitchFamily="18" charset="0"/>
              </a:rPr>
              <a:t>couleurs </a:t>
            </a:r>
            <a:r>
              <a:rPr lang="fr-FR" dirty="0">
                <a:latin typeface="Times New Roman" pitchFamily="18" charset="0"/>
                <a:cs typeface="Times New Roman" pitchFamily="18" charset="0"/>
              </a:rPr>
              <a:t>célestes ou aquatiques comme le bleu, le vert. Sur le plan symbolique, les </a:t>
            </a:r>
            <a:r>
              <a:rPr lang="fr-FR" dirty="0" smtClean="0">
                <a:latin typeface="Times New Roman" pitchFamily="18" charset="0"/>
                <a:cs typeface="Times New Roman" pitchFamily="18" charset="0"/>
              </a:rPr>
              <a:t>couleurs </a:t>
            </a:r>
            <a:r>
              <a:rPr lang="fr-FR" dirty="0">
                <a:latin typeface="Times New Roman" pitchFamily="18" charset="0"/>
                <a:cs typeface="Times New Roman" pitchFamily="18" charset="0"/>
              </a:rPr>
              <a:t>sont parlantes et leurs significations sont différentes d’une société à </a:t>
            </a:r>
            <a:r>
              <a:rPr lang="fr-FR" dirty="0" smtClean="0">
                <a:latin typeface="Times New Roman" pitchFamily="18" charset="0"/>
                <a:cs typeface="Times New Roman" pitchFamily="18" charset="0"/>
              </a:rPr>
              <a:t>l’autre</a:t>
            </a:r>
            <a:r>
              <a:rPr lang="fr-FR" dirty="0">
                <a:latin typeface="Times New Roman" pitchFamily="18" charset="0"/>
                <a:cs typeface="Times New Roman" pitchFamily="18" charset="0"/>
              </a:rPr>
              <a:t>. Par associations implicites ou explicites, on leur attribue des valeurs qui </a:t>
            </a:r>
            <a:r>
              <a:rPr lang="fr-FR" dirty="0" smtClean="0">
                <a:latin typeface="Times New Roman" pitchFamily="18" charset="0"/>
                <a:cs typeface="Times New Roman" pitchFamily="18" charset="0"/>
              </a:rPr>
              <a:t>ont </a:t>
            </a:r>
            <a:r>
              <a:rPr lang="fr-FR" dirty="0">
                <a:latin typeface="Times New Roman" pitchFamily="18" charset="0"/>
                <a:cs typeface="Times New Roman" pitchFamily="18" charset="0"/>
              </a:rPr>
              <a:t>le plus souvent des relations avec leur usage symbolique.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a:bodyPr>
          <a:lstStyle/>
          <a:p>
            <a:pPr algn="just">
              <a:buNone/>
            </a:pPr>
            <a:r>
              <a:rPr lang="fr-FR" dirty="0" smtClean="0">
                <a:latin typeface="Times New Roman" pitchFamily="18" charset="0"/>
                <a:cs typeface="Times New Roman" pitchFamily="18" charset="0"/>
              </a:rPr>
              <a:t>		</a:t>
            </a:r>
          </a:p>
          <a:p>
            <a:pPr algn="just">
              <a:buNone/>
            </a:pP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Si </a:t>
            </a:r>
            <a:r>
              <a:rPr lang="fr-FR" dirty="0">
                <a:latin typeface="Times New Roman" pitchFamily="18" charset="0"/>
                <a:cs typeface="Times New Roman" pitchFamily="18" charset="0"/>
              </a:rPr>
              <a:t>la signification des couleurs varie d'une société à l'autre, voire </a:t>
            </a:r>
            <a:r>
              <a:rPr lang="fr-FR" dirty="0" smtClean="0">
                <a:latin typeface="Times New Roman" pitchFamily="18" charset="0"/>
                <a:cs typeface="Times New Roman" pitchFamily="18" charset="0"/>
              </a:rPr>
              <a:t>même </a:t>
            </a:r>
            <a:r>
              <a:rPr lang="fr-FR" dirty="0">
                <a:latin typeface="Times New Roman" pitchFamily="18" charset="0"/>
                <a:cs typeface="Times New Roman" pitchFamily="18" charset="0"/>
              </a:rPr>
              <a:t>à l'intérieur d'une même société, il reste par conséquent difficile d'établir une grille absolue </a:t>
            </a:r>
            <a:r>
              <a:rPr lang="fr-FR" dirty="0" smtClean="0">
                <a:latin typeface="Times New Roman" pitchFamily="18" charset="0"/>
                <a:cs typeface="Times New Roman" pitchFamily="18" charset="0"/>
              </a:rPr>
              <a:t>d'interprétation. De ce fait, il n y’ a : </a:t>
            </a:r>
            <a:r>
              <a:rPr lang="fr-FR" dirty="0">
                <a:latin typeface="Times New Roman" pitchFamily="18" charset="0"/>
                <a:cs typeface="Times New Roman" pitchFamily="18" charset="0"/>
              </a:rPr>
              <a:t>«</a:t>
            </a:r>
            <a:r>
              <a:rPr lang="fr-FR" i="1" dirty="0">
                <a:latin typeface="Times New Roman" pitchFamily="18" charset="0"/>
                <a:cs typeface="Times New Roman" pitchFamily="18" charset="0"/>
              </a:rPr>
              <a:t>pas de grille absolue d'interprétation des </a:t>
            </a:r>
            <a:r>
              <a:rPr lang="fr-FR" i="1" dirty="0" smtClean="0">
                <a:latin typeface="Times New Roman" pitchFamily="18" charset="0"/>
                <a:cs typeface="Times New Roman" pitchFamily="18" charset="0"/>
              </a:rPr>
              <a:t>couleurs</a:t>
            </a:r>
            <a:r>
              <a:rPr lang="fr-FR" i="1" dirty="0">
                <a:latin typeface="Times New Roman" pitchFamily="18" charset="0"/>
                <a:cs typeface="Times New Roman" pitchFamily="18" charset="0"/>
              </a:rPr>
              <a:t>, mais de la sensibilité à son entourage, à sa propre culture, à sa propre </a:t>
            </a:r>
            <a:r>
              <a:rPr lang="fr-FR" i="1" dirty="0" smtClean="0">
                <a:latin typeface="Times New Roman" pitchFamily="18" charset="0"/>
                <a:cs typeface="Times New Roman" pitchFamily="18" charset="0"/>
              </a:rPr>
              <a:t>histoire</a:t>
            </a:r>
            <a:r>
              <a:rPr lang="fr-FR" i="1" dirty="0">
                <a:latin typeface="Times New Roman" pitchFamily="18" charset="0"/>
                <a:cs typeface="Times New Roman" pitchFamily="18" charset="0"/>
              </a:rPr>
              <a:t>, ainsi qu'à celles des </a:t>
            </a:r>
            <a:r>
              <a:rPr lang="fr-FR" i="1" dirty="0" smtClean="0">
                <a:latin typeface="Times New Roman" pitchFamily="18" charset="0"/>
                <a:cs typeface="Times New Roman" pitchFamily="18" charset="0"/>
              </a:rPr>
              <a:t>autres</a:t>
            </a:r>
            <a:r>
              <a:rPr lang="fr-FR" dirty="0" smtClean="0">
                <a:latin typeface="Times New Roman" pitchFamily="18" charset="0"/>
                <a:cs typeface="Times New Roman" pitchFamily="18" charset="0"/>
              </a:rPr>
              <a:t>» (Martine Joly (ibid.104)</a:t>
            </a:r>
          </a:p>
          <a:p>
            <a:pPr algn="just">
              <a:buNone/>
            </a:pP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normAutofit fontScale="77500" lnSpcReduction="20000"/>
          </a:bodyPr>
          <a:lstStyle/>
          <a:p>
            <a:pPr algn="just">
              <a:buNone/>
            </a:pPr>
            <a:r>
              <a:rPr lang="fr-FR" b="1" dirty="0">
                <a:latin typeface="Times New Roman" pitchFamily="18" charset="0"/>
                <a:cs typeface="Times New Roman" pitchFamily="18" charset="0"/>
              </a:rPr>
              <a:t>Les </a:t>
            </a:r>
            <a:r>
              <a:rPr lang="fr-FR" b="1" dirty="0" smtClean="0">
                <a:latin typeface="Times New Roman" pitchFamily="18" charset="0"/>
                <a:cs typeface="Times New Roman" pitchFamily="18" charset="0"/>
              </a:rPr>
              <a:t>couleurs chaudes</a:t>
            </a:r>
            <a:endParaRPr lang="fr-FR" b="1" dirty="0" smtClean="0">
              <a:solidFill>
                <a:srgbClr val="FF0000"/>
              </a:solidFill>
              <a:latin typeface="Times New Roman" pitchFamily="18" charset="0"/>
              <a:cs typeface="Times New Roman" pitchFamily="18" charset="0"/>
            </a:endParaRPr>
          </a:p>
          <a:p>
            <a:pPr algn="just">
              <a:buNone/>
            </a:pPr>
            <a:endParaRPr lang="fr-FR" dirty="0">
              <a:solidFill>
                <a:srgbClr val="FF0000"/>
              </a:solidFill>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 </a:t>
            </a:r>
            <a:r>
              <a:rPr lang="fr-FR" dirty="0">
                <a:solidFill>
                  <a:srgbClr val="FF0000"/>
                </a:solidFill>
                <a:latin typeface="Times New Roman" pitchFamily="18" charset="0"/>
                <a:cs typeface="Times New Roman" pitchFamily="18" charset="0"/>
              </a:rPr>
              <a:t>Rouge</a:t>
            </a:r>
            <a:r>
              <a:rPr lang="fr-FR" dirty="0">
                <a:latin typeface="Times New Roman" pitchFamily="18" charset="0"/>
                <a:cs typeface="Times New Roman" pitchFamily="18" charset="0"/>
              </a:rPr>
              <a:t> : est la couleur des signe utilisés dans la publicité afin d’attirer </a:t>
            </a:r>
            <a:r>
              <a:rPr lang="fr-FR" dirty="0" smtClean="0">
                <a:latin typeface="Times New Roman" pitchFamily="18" charset="0"/>
                <a:cs typeface="Times New Roman" pitchFamily="18" charset="0"/>
              </a:rPr>
              <a:t>l’intention</a:t>
            </a:r>
            <a:r>
              <a:rPr lang="fr-FR" dirty="0">
                <a:latin typeface="Times New Roman" pitchFamily="18" charset="0"/>
                <a:cs typeface="Times New Roman" pitchFamily="18" charset="0"/>
              </a:rPr>
              <a:t>, elle s'impose comme une couleur énergique, </a:t>
            </a:r>
            <a:r>
              <a:rPr lang="fr-FR" dirty="0" smtClean="0">
                <a:latin typeface="Times New Roman" pitchFamily="18" charset="0"/>
                <a:cs typeface="Times New Roman" pitchFamily="18" charset="0"/>
              </a:rPr>
              <a:t>pénétrante, rassurante </a:t>
            </a:r>
            <a:r>
              <a:rPr lang="fr-FR" dirty="0">
                <a:latin typeface="Times New Roman" pitchFamily="18" charset="0"/>
                <a:cs typeface="Times New Roman" pitchFamily="18" charset="0"/>
              </a:rPr>
              <a:t>et enveloppante .C’est la couleur la plus puissante, la plus </a:t>
            </a:r>
            <a:r>
              <a:rPr lang="fr-FR" dirty="0" smtClean="0">
                <a:latin typeface="Times New Roman" pitchFamily="18" charset="0"/>
                <a:cs typeface="Times New Roman" pitchFamily="18" charset="0"/>
              </a:rPr>
              <a:t>active.</a:t>
            </a:r>
          </a:p>
          <a:p>
            <a:pPr algn="just">
              <a:buNone/>
            </a:pPr>
            <a:endParaRPr lang="fr-FR" dirty="0" smtClean="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 </a:t>
            </a:r>
            <a:r>
              <a:rPr lang="fr-FR" dirty="0">
                <a:solidFill>
                  <a:srgbClr val="FFC000"/>
                </a:solidFill>
                <a:latin typeface="Times New Roman" pitchFamily="18" charset="0"/>
                <a:cs typeface="Times New Roman" pitchFamily="18" charset="0"/>
              </a:rPr>
              <a:t>Orange</a:t>
            </a:r>
            <a:r>
              <a:rPr lang="fr-FR" dirty="0">
                <a:latin typeface="Times New Roman" pitchFamily="18" charset="0"/>
                <a:cs typeface="Times New Roman" pitchFamily="18" charset="0"/>
              </a:rPr>
              <a:t> : cette couler a longtemps été considérée comme la couleur </a:t>
            </a:r>
            <a:r>
              <a:rPr lang="fr-FR" dirty="0" smtClean="0">
                <a:latin typeface="Times New Roman" pitchFamily="18" charset="0"/>
                <a:cs typeface="Times New Roman" pitchFamily="18" charset="0"/>
              </a:rPr>
              <a:t>de la </a:t>
            </a:r>
            <a:r>
              <a:rPr lang="fr-FR" dirty="0">
                <a:latin typeface="Times New Roman" pitchFamily="18" charset="0"/>
                <a:cs typeface="Times New Roman" pitchFamily="18" charset="0"/>
              </a:rPr>
              <a:t>communication car elle est associée à l’énergie, l’action, la </a:t>
            </a:r>
            <a:r>
              <a:rPr lang="fr-FR" dirty="0" smtClean="0">
                <a:latin typeface="Times New Roman" pitchFamily="18" charset="0"/>
                <a:cs typeface="Times New Roman" pitchFamily="18" charset="0"/>
              </a:rPr>
              <a:t>nouveauté</a:t>
            </a:r>
            <a:r>
              <a:rPr lang="fr-FR" dirty="0">
                <a:latin typeface="Times New Roman" pitchFamily="18" charset="0"/>
                <a:cs typeface="Times New Roman" pitchFamily="18" charset="0"/>
              </a:rPr>
              <a:t>, elle transmet la joie, le plaisir et l’optimisme, et évoque le </a:t>
            </a:r>
            <a:r>
              <a:rPr lang="fr-FR" dirty="0" smtClean="0">
                <a:latin typeface="Times New Roman" pitchFamily="18" charset="0"/>
                <a:cs typeface="Times New Roman" pitchFamily="18" charset="0"/>
              </a:rPr>
              <a:t>soleil</a:t>
            </a:r>
            <a:r>
              <a:rPr lang="fr-FR" dirty="0">
                <a:latin typeface="Times New Roman" pitchFamily="18" charset="0"/>
                <a:cs typeface="Times New Roman" pitchFamily="18" charset="0"/>
              </a:rPr>
              <a:t>, la chaleur, le feu, et la lumière</a:t>
            </a:r>
            <a:r>
              <a:rPr lang="fr-FR" dirty="0" smtClean="0">
                <a:latin typeface="Times New Roman" pitchFamily="18" charset="0"/>
                <a:cs typeface="Times New Roman" pitchFamily="18" charset="0"/>
              </a:rPr>
              <a:t>.</a:t>
            </a:r>
          </a:p>
          <a:p>
            <a:pPr algn="just">
              <a:buNone/>
            </a:pPr>
            <a:endParaRPr lang="fr-FR" dirty="0" smtClean="0">
              <a:latin typeface="Times New Roman" pitchFamily="18" charset="0"/>
              <a:cs typeface="Times New Roman" pitchFamily="18" charset="0"/>
            </a:endParaRPr>
          </a:p>
          <a:p>
            <a:pPr algn="just">
              <a:buNone/>
            </a:pPr>
            <a:r>
              <a:rPr lang="fr-FR" dirty="0">
                <a:solidFill>
                  <a:srgbClr val="FFFF00"/>
                </a:solidFill>
                <a:latin typeface="Times New Roman" pitchFamily="18" charset="0"/>
                <a:cs typeface="Times New Roman" pitchFamily="18" charset="0"/>
              </a:rPr>
              <a:t> Jaune</a:t>
            </a:r>
            <a:r>
              <a:rPr lang="fr-FR" dirty="0">
                <a:latin typeface="Times New Roman" pitchFamily="18" charset="0"/>
                <a:cs typeface="Times New Roman" pitchFamily="18" charset="0"/>
              </a:rPr>
              <a:t> : Donne l’impression de la chaleur et de lumière, il signifié le </a:t>
            </a:r>
            <a:r>
              <a:rPr lang="fr-FR" dirty="0" smtClean="0">
                <a:latin typeface="Times New Roman" pitchFamily="18" charset="0"/>
                <a:cs typeface="Times New Roman" pitchFamily="18" charset="0"/>
              </a:rPr>
              <a:t>pouvoir </a:t>
            </a:r>
            <a:r>
              <a:rPr lang="fr-FR" dirty="0">
                <a:latin typeface="Times New Roman" pitchFamily="18" charset="0"/>
                <a:cs typeface="Times New Roman" pitchFamily="18" charset="0"/>
              </a:rPr>
              <a:t>personnel, la fête, la joie, la puissance, la </a:t>
            </a:r>
            <a:r>
              <a:rPr lang="fr-FR" dirty="0" smtClean="0">
                <a:latin typeface="Times New Roman" pitchFamily="18" charset="0"/>
                <a:cs typeface="Times New Roman" pitchFamily="18" charset="0"/>
              </a:rPr>
              <a:t>connaissance </a:t>
            </a:r>
            <a:r>
              <a:rPr lang="fr-FR" dirty="0">
                <a:latin typeface="Times New Roman" pitchFamily="18" charset="0"/>
                <a:cs typeface="Times New Roman" pitchFamily="18" charset="0"/>
              </a:rPr>
              <a:t>et l’amitié</a:t>
            </a:r>
            <a:r>
              <a:rPr lang="fr-FR" dirty="0" smtClean="0">
                <a:latin typeface="Times New Roman" pitchFamily="18" charset="0"/>
                <a:cs typeface="Times New Roman" pitchFamily="18" charset="0"/>
              </a:rPr>
              <a:t>.</a:t>
            </a:r>
          </a:p>
          <a:p>
            <a:pPr algn="just">
              <a:buNone/>
            </a:pPr>
            <a:endParaRPr lang="fr-FR"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normAutofit fontScale="77500" lnSpcReduction="20000"/>
          </a:bodyPr>
          <a:lstStyle/>
          <a:p>
            <a:pPr algn="just">
              <a:buNone/>
            </a:pPr>
            <a:r>
              <a:rPr lang="fr-FR" b="1" dirty="0">
                <a:latin typeface="Times New Roman" pitchFamily="18" charset="0"/>
                <a:cs typeface="Times New Roman" pitchFamily="18" charset="0"/>
              </a:rPr>
              <a:t>Les </a:t>
            </a:r>
            <a:r>
              <a:rPr lang="fr-FR" b="1" dirty="0" smtClean="0">
                <a:latin typeface="Times New Roman" pitchFamily="18" charset="0"/>
                <a:cs typeface="Times New Roman" pitchFamily="18" charset="0"/>
              </a:rPr>
              <a:t>couleurs froides</a:t>
            </a:r>
          </a:p>
          <a:p>
            <a:pPr algn="just">
              <a:buNone/>
            </a:pPr>
            <a:endParaRPr lang="fr-FR" dirty="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Blanc : évoque principalement des valeurs positives comme la pureté, </a:t>
            </a:r>
            <a:r>
              <a:rPr lang="fr-FR" dirty="0" smtClean="0">
                <a:latin typeface="Times New Roman" pitchFamily="18" charset="0"/>
                <a:cs typeface="Times New Roman" pitchFamily="18" charset="0"/>
              </a:rPr>
              <a:t>l’équilibre </a:t>
            </a:r>
            <a:r>
              <a:rPr lang="fr-FR" dirty="0">
                <a:latin typeface="Times New Roman" pitchFamily="18" charset="0"/>
                <a:cs typeface="Times New Roman" pitchFamily="18" charset="0"/>
              </a:rPr>
              <a:t>ou l’innocence. Il nous fait penser encore au calme, à la paix </a:t>
            </a:r>
            <a:r>
              <a:rPr lang="fr-FR" dirty="0" smtClean="0">
                <a:latin typeface="Times New Roman" pitchFamily="18" charset="0"/>
                <a:cs typeface="Times New Roman" pitchFamily="18" charset="0"/>
              </a:rPr>
              <a:t>et </a:t>
            </a:r>
            <a:r>
              <a:rPr lang="fr-FR" dirty="0">
                <a:latin typeface="Times New Roman" pitchFamily="18" charset="0"/>
                <a:cs typeface="Times New Roman" pitchFamily="18" charset="0"/>
              </a:rPr>
              <a:t>à </a:t>
            </a:r>
            <a:r>
              <a:rPr lang="fr-FR" dirty="0" smtClean="0">
                <a:latin typeface="Times New Roman" pitchFamily="18" charset="0"/>
                <a:cs typeface="Times New Roman" pitchFamily="18" charset="0"/>
              </a:rPr>
              <a:t>la </a:t>
            </a:r>
            <a:r>
              <a:rPr lang="fr-FR" dirty="0">
                <a:latin typeface="Times New Roman" pitchFamily="18" charset="0"/>
                <a:cs typeface="Times New Roman" pitchFamily="18" charset="0"/>
              </a:rPr>
              <a:t>sérénité. Il pourvoit de la lumière</a:t>
            </a:r>
            <a:r>
              <a:rPr lang="fr-FR" dirty="0" smtClean="0">
                <a:latin typeface="Times New Roman" pitchFamily="18" charset="0"/>
                <a:cs typeface="Times New Roman" pitchFamily="18" charset="0"/>
              </a:rPr>
              <a:t>.</a:t>
            </a:r>
          </a:p>
          <a:p>
            <a:pPr algn="just">
              <a:buNone/>
            </a:pPr>
            <a:r>
              <a:rPr lang="fr-FR" dirty="0" smtClean="0">
                <a:latin typeface="Times New Roman" pitchFamily="18" charset="0"/>
                <a:cs typeface="Times New Roman" pitchFamily="18" charset="0"/>
              </a:rPr>
              <a:t> </a:t>
            </a:r>
          </a:p>
          <a:p>
            <a:pPr algn="just">
              <a:buNone/>
            </a:pPr>
            <a:r>
              <a:rPr lang="fr-FR" dirty="0">
                <a:solidFill>
                  <a:srgbClr val="00B050"/>
                </a:solidFill>
                <a:latin typeface="Times New Roman" pitchFamily="18" charset="0"/>
                <a:cs typeface="Times New Roman" pitchFamily="18" charset="0"/>
              </a:rPr>
              <a:t> Vert </a:t>
            </a:r>
            <a:r>
              <a:rPr lang="fr-FR" dirty="0">
                <a:latin typeface="Times New Roman" pitchFamily="18" charset="0"/>
                <a:cs typeface="Times New Roman" pitchFamily="18" charset="0"/>
              </a:rPr>
              <a:t>: c’est une couleur qui fait penser à la nature, à la stabilisation, </a:t>
            </a:r>
            <a:r>
              <a:rPr lang="fr-FR" dirty="0" smtClean="0">
                <a:latin typeface="Times New Roman" pitchFamily="18" charset="0"/>
                <a:cs typeface="Times New Roman" pitchFamily="18" charset="0"/>
              </a:rPr>
              <a:t>à </a:t>
            </a:r>
            <a:r>
              <a:rPr lang="fr-FR" dirty="0">
                <a:latin typeface="Times New Roman" pitchFamily="18" charset="0"/>
                <a:cs typeface="Times New Roman" pitchFamily="18" charset="0"/>
              </a:rPr>
              <a:t>l’équilibre. Il est symbole de bonheur, de la réussite, de l’énergie, de la </a:t>
            </a:r>
            <a:r>
              <a:rPr lang="fr-FR" dirty="0" smtClean="0">
                <a:latin typeface="Times New Roman" pitchFamily="18" charset="0"/>
                <a:cs typeface="Times New Roman" pitchFamily="18" charset="0"/>
              </a:rPr>
              <a:t>jeunesse </a:t>
            </a:r>
            <a:r>
              <a:rPr lang="fr-FR" dirty="0">
                <a:latin typeface="Times New Roman" pitchFamily="18" charset="0"/>
                <a:cs typeface="Times New Roman" pitchFamily="18" charset="0"/>
              </a:rPr>
              <a:t>et de la fraîcheur. </a:t>
            </a:r>
            <a:endParaRPr lang="fr-FR" dirty="0" smtClean="0">
              <a:latin typeface="Times New Roman" pitchFamily="18" charset="0"/>
              <a:cs typeface="Times New Roman" pitchFamily="18" charset="0"/>
            </a:endParaRPr>
          </a:p>
          <a:p>
            <a:pPr algn="just">
              <a:buNone/>
            </a:pPr>
            <a:endParaRPr lang="fr-FR" dirty="0" smtClean="0">
              <a:latin typeface="Times New Roman" pitchFamily="18" charset="0"/>
              <a:cs typeface="Times New Roman" pitchFamily="18" charset="0"/>
            </a:endParaRPr>
          </a:p>
          <a:p>
            <a:pPr algn="just">
              <a:buNone/>
            </a:pPr>
            <a:r>
              <a:rPr lang="fr-FR" dirty="0">
                <a:solidFill>
                  <a:srgbClr val="7030A0"/>
                </a:solidFill>
                <a:latin typeface="Times New Roman" pitchFamily="18" charset="0"/>
                <a:cs typeface="Times New Roman" pitchFamily="18" charset="0"/>
              </a:rPr>
              <a:t> Violet </a:t>
            </a:r>
            <a:r>
              <a:rPr lang="fr-FR" dirty="0">
                <a:latin typeface="Times New Roman" pitchFamily="18" charset="0"/>
                <a:cs typeface="Times New Roman" pitchFamily="18" charset="0"/>
              </a:rPr>
              <a:t>: c’est la couleur de la tempérance, il inspire la douceur et le </a:t>
            </a:r>
            <a:r>
              <a:rPr lang="fr-FR" dirty="0" smtClean="0">
                <a:latin typeface="Times New Roman" pitchFamily="18" charset="0"/>
                <a:cs typeface="Times New Roman" pitchFamily="18" charset="0"/>
              </a:rPr>
              <a:t>rêve</a:t>
            </a:r>
            <a:r>
              <a:rPr lang="fr-FR" dirty="0">
                <a:latin typeface="Times New Roman" pitchFamily="18" charset="0"/>
                <a:cs typeface="Times New Roman" pitchFamily="18" charset="0"/>
              </a:rPr>
              <a:t>. Il renvoie à la magie, au fantastique, à l’imaginaire, et évoque le </a:t>
            </a:r>
            <a:r>
              <a:rPr lang="fr-FR" dirty="0" smtClean="0">
                <a:latin typeface="Times New Roman" pitchFamily="18" charset="0"/>
                <a:cs typeface="Times New Roman" pitchFamily="18" charset="0"/>
              </a:rPr>
              <a:t>calme et </a:t>
            </a:r>
            <a:r>
              <a:rPr lang="fr-FR" dirty="0">
                <a:latin typeface="Times New Roman" pitchFamily="18" charset="0"/>
                <a:cs typeface="Times New Roman" pitchFamily="18" charset="0"/>
              </a:rPr>
              <a:t>la spiritualité, et la noblesse.</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884</Words>
  <Application>Microsoft Office PowerPoint</Application>
  <PresentationFormat>Affichage à l'écran (4:3)</PresentationFormat>
  <Paragraphs>147</Paragraphs>
  <Slides>28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28</vt:i4>
      </vt:variant>
    </vt:vector>
  </HeadingPairs>
  <TitlesOfParts>
    <vt:vector size="32" baseType="lpstr">
      <vt:lpstr>Arial</vt:lpstr>
      <vt:lpstr>Calibri</vt:lpstr>
      <vt:lpstr>Times New Roman</vt:lpstr>
      <vt:lpstr>Thème Office</vt:lpstr>
      <vt:lpstr> République Algérienne Démocratique et Populaire Ministère de l’Enseignement Supérieur et de la Recherche Scientifique Université A.MIRA-BEJAIA Faculté des Lettres et des Langues Département de français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Windows</dc:creator>
  <cp:lastModifiedBy>VMI</cp:lastModifiedBy>
  <cp:revision>11</cp:revision>
  <dcterms:created xsi:type="dcterms:W3CDTF">2021-05-29T12:32:22Z</dcterms:created>
  <dcterms:modified xsi:type="dcterms:W3CDTF">2024-05-07T18:00:35Z</dcterms:modified>
</cp:coreProperties>
</file>