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59"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0285CD-3CD9-4DED-834C-A6D4F079E14E}"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fr-FR"/>
        </a:p>
      </dgm:t>
    </dgm:pt>
    <dgm:pt modelId="{2F2468A1-283D-4BE8-BEFF-05AF16D1CD22}">
      <dgm:prSet phldrT="[Text]"/>
      <dgm:spPr/>
      <dgm:t>
        <a:bodyPr/>
        <a:lstStyle/>
        <a:p>
          <a:r>
            <a:rPr lang="fr-FR" b="1" dirty="0" smtClean="0">
              <a:solidFill>
                <a:schemeClr val="bg1"/>
              </a:solidFill>
            </a:rPr>
            <a:t>Structure and </a:t>
          </a:r>
          <a:r>
            <a:rPr lang="fr-FR" b="1" dirty="0" err="1" smtClean="0">
              <a:solidFill>
                <a:schemeClr val="bg1"/>
              </a:solidFill>
            </a:rPr>
            <a:t>property</a:t>
          </a:r>
          <a:endParaRPr lang="fr-FR" b="1" dirty="0">
            <a:solidFill>
              <a:schemeClr val="bg1"/>
            </a:solidFill>
          </a:endParaRPr>
        </a:p>
      </dgm:t>
    </dgm:pt>
    <dgm:pt modelId="{4CEE8952-B51A-43D2-AB79-D496769D66B7}" type="parTrans" cxnId="{E9A34E5A-5F44-4771-8939-C622D7F5A973}">
      <dgm:prSet/>
      <dgm:spPr/>
      <dgm:t>
        <a:bodyPr/>
        <a:lstStyle/>
        <a:p>
          <a:endParaRPr lang="fr-FR" b="1">
            <a:solidFill>
              <a:schemeClr val="bg1"/>
            </a:solidFill>
          </a:endParaRPr>
        </a:p>
      </dgm:t>
    </dgm:pt>
    <dgm:pt modelId="{31EAEF79-B42B-4D29-86AB-D5C69FC8489B}" type="sibTrans" cxnId="{E9A34E5A-5F44-4771-8939-C622D7F5A973}">
      <dgm:prSet/>
      <dgm:spPr/>
      <dgm:t>
        <a:bodyPr/>
        <a:lstStyle/>
        <a:p>
          <a:endParaRPr lang="fr-FR" b="1">
            <a:solidFill>
              <a:schemeClr val="bg1"/>
            </a:solidFill>
          </a:endParaRPr>
        </a:p>
      </dgm:t>
    </dgm:pt>
    <dgm:pt modelId="{FED592BB-4CAB-4D7B-8BD4-669D1E69FA27}">
      <dgm:prSet phldrT="[Text]"/>
      <dgm:spPr/>
      <dgm:t>
        <a:bodyPr/>
        <a:lstStyle/>
        <a:p>
          <a:r>
            <a:rPr lang="fr-FR" b="1" dirty="0" err="1" smtClean="0">
              <a:solidFill>
                <a:schemeClr val="bg1"/>
              </a:solidFill>
            </a:rPr>
            <a:t>kinetic</a:t>
          </a:r>
          <a:r>
            <a:rPr lang="fr-FR" b="1" dirty="0" smtClean="0">
              <a:solidFill>
                <a:schemeClr val="bg1"/>
              </a:solidFill>
            </a:rPr>
            <a:t> </a:t>
          </a:r>
          <a:endParaRPr lang="fr-FR" b="1" dirty="0">
            <a:solidFill>
              <a:schemeClr val="bg1"/>
            </a:solidFill>
          </a:endParaRPr>
        </a:p>
      </dgm:t>
    </dgm:pt>
    <dgm:pt modelId="{DB80E876-3620-4952-B92C-46ABDC40B2EB}" type="parTrans" cxnId="{4357F04C-FF78-46A5-9D31-CE707F66A596}">
      <dgm:prSet/>
      <dgm:spPr/>
      <dgm:t>
        <a:bodyPr/>
        <a:lstStyle/>
        <a:p>
          <a:endParaRPr lang="fr-FR" b="1">
            <a:solidFill>
              <a:schemeClr val="bg1"/>
            </a:solidFill>
          </a:endParaRPr>
        </a:p>
      </dgm:t>
    </dgm:pt>
    <dgm:pt modelId="{B1555270-BCB4-4146-8EDB-09E157C90B36}" type="sibTrans" cxnId="{4357F04C-FF78-46A5-9D31-CE707F66A596}">
      <dgm:prSet/>
      <dgm:spPr/>
      <dgm:t>
        <a:bodyPr/>
        <a:lstStyle/>
        <a:p>
          <a:endParaRPr lang="fr-FR" b="1">
            <a:solidFill>
              <a:schemeClr val="bg1"/>
            </a:solidFill>
          </a:endParaRPr>
        </a:p>
      </dgm:t>
    </dgm:pt>
    <dgm:pt modelId="{B781852A-E515-4280-B7C0-35344EDC8228}">
      <dgm:prSet phldrT="[Text]"/>
      <dgm:spPr/>
      <dgm:t>
        <a:bodyPr/>
        <a:lstStyle/>
        <a:p>
          <a:r>
            <a:rPr lang="fr-FR" b="1" dirty="0" smtClean="0">
              <a:solidFill>
                <a:schemeClr val="bg1"/>
              </a:solidFill>
            </a:rPr>
            <a:t>Concept </a:t>
          </a:r>
          <a:r>
            <a:rPr lang="fr-FR" b="1" dirty="0" smtClean="0">
              <a:solidFill>
                <a:schemeClr val="bg1"/>
              </a:solidFill>
            </a:rPr>
            <a:t>and </a:t>
          </a:r>
          <a:r>
            <a:rPr lang="fr-FR" b="1" dirty="0" smtClean="0">
              <a:solidFill>
                <a:schemeClr val="bg1"/>
              </a:solidFill>
            </a:rPr>
            <a:t>mode </a:t>
          </a:r>
          <a:r>
            <a:rPr lang="fr-FR" b="1" dirty="0" smtClean="0">
              <a:solidFill>
                <a:schemeClr val="bg1"/>
              </a:solidFill>
            </a:rPr>
            <a:t>of action </a:t>
          </a:r>
          <a:endParaRPr lang="fr-FR" b="1" dirty="0">
            <a:solidFill>
              <a:schemeClr val="bg1"/>
            </a:solidFill>
          </a:endParaRPr>
        </a:p>
      </dgm:t>
    </dgm:pt>
    <dgm:pt modelId="{A990CFF7-6D08-43D6-B19F-1CCF578303C4}" type="parTrans" cxnId="{F4A13D31-8C2E-4E01-ABEE-6BBC3BBBA1BF}">
      <dgm:prSet/>
      <dgm:spPr/>
      <dgm:t>
        <a:bodyPr/>
        <a:lstStyle/>
        <a:p>
          <a:endParaRPr lang="fr-FR" b="1">
            <a:solidFill>
              <a:schemeClr val="bg1"/>
            </a:solidFill>
          </a:endParaRPr>
        </a:p>
      </dgm:t>
    </dgm:pt>
    <dgm:pt modelId="{B4837BB9-A5F1-4756-93B7-4AA0B971A520}" type="sibTrans" cxnId="{F4A13D31-8C2E-4E01-ABEE-6BBC3BBBA1BF}">
      <dgm:prSet/>
      <dgm:spPr/>
      <dgm:t>
        <a:bodyPr/>
        <a:lstStyle/>
        <a:p>
          <a:endParaRPr lang="fr-FR" b="1">
            <a:solidFill>
              <a:schemeClr val="bg1"/>
            </a:solidFill>
          </a:endParaRPr>
        </a:p>
      </dgm:t>
    </dgm:pt>
    <dgm:pt modelId="{C657A50E-7542-4CD2-B651-BE0FC94FE6AB}">
      <dgm:prSet phldrT="[Text]"/>
      <dgm:spPr/>
      <dgm:t>
        <a:bodyPr/>
        <a:lstStyle/>
        <a:p>
          <a:r>
            <a:rPr lang="fr-FR" b="1" dirty="0" err="1" smtClean="0">
              <a:solidFill>
                <a:schemeClr val="bg1"/>
              </a:solidFill>
            </a:rPr>
            <a:t>Factors</a:t>
          </a:r>
          <a:r>
            <a:rPr lang="fr-FR" b="1" dirty="0" smtClean="0">
              <a:solidFill>
                <a:schemeClr val="bg1"/>
              </a:solidFill>
            </a:rPr>
            <a:t> </a:t>
          </a:r>
          <a:r>
            <a:rPr lang="fr-FR" b="1" dirty="0" err="1" smtClean="0">
              <a:solidFill>
                <a:schemeClr val="bg1"/>
              </a:solidFill>
            </a:rPr>
            <a:t>affecting</a:t>
          </a:r>
          <a:r>
            <a:rPr lang="fr-FR" b="1" dirty="0" smtClean="0">
              <a:solidFill>
                <a:schemeClr val="bg1"/>
              </a:solidFill>
            </a:rPr>
            <a:t>  enzyme </a:t>
          </a:r>
          <a:r>
            <a:rPr lang="fr-FR" b="1" dirty="0" err="1" smtClean="0">
              <a:solidFill>
                <a:schemeClr val="bg1"/>
              </a:solidFill>
            </a:rPr>
            <a:t>activity</a:t>
          </a:r>
          <a:endParaRPr lang="fr-FR" b="1" dirty="0">
            <a:solidFill>
              <a:schemeClr val="bg1"/>
            </a:solidFill>
          </a:endParaRPr>
        </a:p>
      </dgm:t>
    </dgm:pt>
    <dgm:pt modelId="{B5885B25-A906-4325-A186-E95A3E9057DE}" type="parTrans" cxnId="{C3FF7936-6074-4903-A542-C0D9D099C8FF}">
      <dgm:prSet/>
      <dgm:spPr/>
      <dgm:t>
        <a:bodyPr/>
        <a:lstStyle/>
        <a:p>
          <a:endParaRPr lang="fr-FR" b="1">
            <a:solidFill>
              <a:schemeClr val="bg1"/>
            </a:solidFill>
          </a:endParaRPr>
        </a:p>
      </dgm:t>
    </dgm:pt>
    <dgm:pt modelId="{86E4740C-F35A-4180-8CF4-CFF1403C7215}" type="sibTrans" cxnId="{C3FF7936-6074-4903-A542-C0D9D099C8FF}">
      <dgm:prSet/>
      <dgm:spPr/>
      <dgm:t>
        <a:bodyPr/>
        <a:lstStyle/>
        <a:p>
          <a:endParaRPr lang="fr-FR" b="1">
            <a:solidFill>
              <a:schemeClr val="bg1"/>
            </a:solidFill>
          </a:endParaRPr>
        </a:p>
      </dgm:t>
    </dgm:pt>
    <dgm:pt modelId="{24DF35CC-6B9B-4B3C-B2E5-FA8108AB04F6}" type="pres">
      <dgm:prSet presAssocID="{7B0285CD-3CD9-4DED-834C-A6D4F079E14E}" presName="linear" presStyleCnt="0">
        <dgm:presLayoutVars>
          <dgm:dir/>
          <dgm:animLvl val="lvl"/>
          <dgm:resizeHandles val="exact"/>
        </dgm:presLayoutVars>
      </dgm:prSet>
      <dgm:spPr/>
      <dgm:t>
        <a:bodyPr/>
        <a:lstStyle/>
        <a:p>
          <a:endParaRPr lang="fr-FR"/>
        </a:p>
      </dgm:t>
    </dgm:pt>
    <dgm:pt modelId="{35F5CA7C-0E20-455C-8B44-B84F32C4CE84}" type="pres">
      <dgm:prSet presAssocID="{2F2468A1-283D-4BE8-BEFF-05AF16D1CD22}" presName="parentLin" presStyleCnt="0"/>
      <dgm:spPr/>
    </dgm:pt>
    <dgm:pt modelId="{A316FCF6-0B48-4889-B282-6F7EC6E381AE}" type="pres">
      <dgm:prSet presAssocID="{2F2468A1-283D-4BE8-BEFF-05AF16D1CD22}" presName="parentLeftMargin" presStyleLbl="node1" presStyleIdx="0" presStyleCnt="4"/>
      <dgm:spPr/>
      <dgm:t>
        <a:bodyPr/>
        <a:lstStyle/>
        <a:p>
          <a:endParaRPr lang="fr-FR"/>
        </a:p>
      </dgm:t>
    </dgm:pt>
    <dgm:pt modelId="{A63696DB-D1B8-4A35-929B-EFF72500B68F}" type="pres">
      <dgm:prSet presAssocID="{2F2468A1-283D-4BE8-BEFF-05AF16D1CD22}" presName="parentText" presStyleLbl="node1" presStyleIdx="0" presStyleCnt="4">
        <dgm:presLayoutVars>
          <dgm:chMax val="0"/>
          <dgm:bulletEnabled val="1"/>
        </dgm:presLayoutVars>
      </dgm:prSet>
      <dgm:spPr/>
      <dgm:t>
        <a:bodyPr/>
        <a:lstStyle/>
        <a:p>
          <a:endParaRPr lang="fr-FR"/>
        </a:p>
      </dgm:t>
    </dgm:pt>
    <dgm:pt modelId="{BB90BFDA-E9D9-4CB6-AAFB-AD8505B9E8EA}" type="pres">
      <dgm:prSet presAssocID="{2F2468A1-283D-4BE8-BEFF-05AF16D1CD22}" presName="negativeSpace" presStyleCnt="0"/>
      <dgm:spPr/>
    </dgm:pt>
    <dgm:pt modelId="{1ACCAF27-DC24-44A7-918C-5CEEC60CA320}" type="pres">
      <dgm:prSet presAssocID="{2F2468A1-283D-4BE8-BEFF-05AF16D1CD22}" presName="childText" presStyleLbl="conFgAcc1" presStyleIdx="0" presStyleCnt="4">
        <dgm:presLayoutVars>
          <dgm:bulletEnabled val="1"/>
        </dgm:presLayoutVars>
      </dgm:prSet>
      <dgm:spPr/>
    </dgm:pt>
    <dgm:pt modelId="{50F5EF83-78A0-4FAA-A5B0-3100CFE2036B}" type="pres">
      <dgm:prSet presAssocID="{31EAEF79-B42B-4D29-86AB-D5C69FC8489B}" presName="spaceBetweenRectangles" presStyleCnt="0"/>
      <dgm:spPr/>
    </dgm:pt>
    <dgm:pt modelId="{1CDF5E6D-ABC5-4F89-BEFE-6468E3ED4028}" type="pres">
      <dgm:prSet presAssocID="{FED592BB-4CAB-4D7B-8BD4-669D1E69FA27}" presName="parentLin" presStyleCnt="0"/>
      <dgm:spPr/>
    </dgm:pt>
    <dgm:pt modelId="{6064BA6C-CB35-4636-972A-03E579E57C3A}" type="pres">
      <dgm:prSet presAssocID="{FED592BB-4CAB-4D7B-8BD4-669D1E69FA27}" presName="parentLeftMargin" presStyleLbl="node1" presStyleIdx="0" presStyleCnt="4"/>
      <dgm:spPr/>
      <dgm:t>
        <a:bodyPr/>
        <a:lstStyle/>
        <a:p>
          <a:endParaRPr lang="fr-FR"/>
        </a:p>
      </dgm:t>
    </dgm:pt>
    <dgm:pt modelId="{A0B8DAC0-567B-4823-9868-D17814F17B10}" type="pres">
      <dgm:prSet presAssocID="{FED592BB-4CAB-4D7B-8BD4-669D1E69FA27}" presName="parentText" presStyleLbl="node1" presStyleIdx="1" presStyleCnt="4">
        <dgm:presLayoutVars>
          <dgm:chMax val="0"/>
          <dgm:bulletEnabled val="1"/>
        </dgm:presLayoutVars>
      </dgm:prSet>
      <dgm:spPr/>
      <dgm:t>
        <a:bodyPr/>
        <a:lstStyle/>
        <a:p>
          <a:endParaRPr lang="fr-FR"/>
        </a:p>
      </dgm:t>
    </dgm:pt>
    <dgm:pt modelId="{BF43FFC6-51FA-42B3-B6E5-72989D46F2CD}" type="pres">
      <dgm:prSet presAssocID="{FED592BB-4CAB-4D7B-8BD4-669D1E69FA27}" presName="negativeSpace" presStyleCnt="0"/>
      <dgm:spPr/>
    </dgm:pt>
    <dgm:pt modelId="{999A26D9-3F9D-4E08-A5D1-3E08AA186BF1}" type="pres">
      <dgm:prSet presAssocID="{FED592BB-4CAB-4D7B-8BD4-669D1E69FA27}" presName="childText" presStyleLbl="conFgAcc1" presStyleIdx="1" presStyleCnt="4">
        <dgm:presLayoutVars>
          <dgm:bulletEnabled val="1"/>
        </dgm:presLayoutVars>
      </dgm:prSet>
      <dgm:spPr/>
    </dgm:pt>
    <dgm:pt modelId="{130FDC99-0D95-4E12-B10D-581B699663A3}" type="pres">
      <dgm:prSet presAssocID="{B1555270-BCB4-4146-8EDB-09E157C90B36}" presName="spaceBetweenRectangles" presStyleCnt="0"/>
      <dgm:spPr/>
    </dgm:pt>
    <dgm:pt modelId="{CCE246B9-E765-4804-9654-43298285EBFA}" type="pres">
      <dgm:prSet presAssocID="{B781852A-E515-4280-B7C0-35344EDC8228}" presName="parentLin" presStyleCnt="0"/>
      <dgm:spPr/>
    </dgm:pt>
    <dgm:pt modelId="{7B6CE4F7-5618-41EC-886E-553932CFDD60}" type="pres">
      <dgm:prSet presAssocID="{B781852A-E515-4280-B7C0-35344EDC8228}" presName="parentLeftMargin" presStyleLbl="node1" presStyleIdx="1" presStyleCnt="4"/>
      <dgm:spPr/>
      <dgm:t>
        <a:bodyPr/>
        <a:lstStyle/>
        <a:p>
          <a:endParaRPr lang="fr-FR"/>
        </a:p>
      </dgm:t>
    </dgm:pt>
    <dgm:pt modelId="{DA03D8BC-B3DF-425D-879A-044C66B14F31}" type="pres">
      <dgm:prSet presAssocID="{B781852A-E515-4280-B7C0-35344EDC8228}" presName="parentText" presStyleLbl="node1" presStyleIdx="2" presStyleCnt="4">
        <dgm:presLayoutVars>
          <dgm:chMax val="0"/>
          <dgm:bulletEnabled val="1"/>
        </dgm:presLayoutVars>
      </dgm:prSet>
      <dgm:spPr/>
      <dgm:t>
        <a:bodyPr/>
        <a:lstStyle/>
        <a:p>
          <a:endParaRPr lang="fr-FR"/>
        </a:p>
      </dgm:t>
    </dgm:pt>
    <dgm:pt modelId="{18674B8F-3322-47B7-833F-7536941C9DDD}" type="pres">
      <dgm:prSet presAssocID="{B781852A-E515-4280-B7C0-35344EDC8228}" presName="negativeSpace" presStyleCnt="0"/>
      <dgm:spPr/>
    </dgm:pt>
    <dgm:pt modelId="{7EF7AB71-C507-42E2-83DD-4FAAC3D720D5}" type="pres">
      <dgm:prSet presAssocID="{B781852A-E515-4280-B7C0-35344EDC8228}" presName="childText" presStyleLbl="conFgAcc1" presStyleIdx="2" presStyleCnt="4">
        <dgm:presLayoutVars>
          <dgm:bulletEnabled val="1"/>
        </dgm:presLayoutVars>
      </dgm:prSet>
      <dgm:spPr/>
    </dgm:pt>
    <dgm:pt modelId="{E7C161FB-5D6F-4132-9286-A2D654A1CEA6}" type="pres">
      <dgm:prSet presAssocID="{B4837BB9-A5F1-4756-93B7-4AA0B971A520}" presName="spaceBetweenRectangles" presStyleCnt="0"/>
      <dgm:spPr/>
    </dgm:pt>
    <dgm:pt modelId="{C77DC711-D2ED-41E4-995B-D8EDAF03F660}" type="pres">
      <dgm:prSet presAssocID="{C657A50E-7542-4CD2-B651-BE0FC94FE6AB}" presName="parentLin" presStyleCnt="0"/>
      <dgm:spPr/>
    </dgm:pt>
    <dgm:pt modelId="{3B8D239C-5049-4916-83B0-C5C510CE41A6}" type="pres">
      <dgm:prSet presAssocID="{C657A50E-7542-4CD2-B651-BE0FC94FE6AB}" presName="parentLeftMargin" presStyleLbl="node1" presStyleIdx="2" presStyleCnt="4"/>
      <dgm:spPr/>
      <dgm:t>
        <a:bodyPr/>
        <a:lstStyle/>
        <a:p>
          <a:endParaRPr lang="fr-FR"/>
        </a:p>
      </dgm:t>
    </dgm:pt>
    <dgm:pt modelId="{5B9119F6-DE69-46D6-B7CF-A12C40055374}" type="pres">
      <dgm:prSet presAssocID="{C657A50E-7542-4CD2-B651-BE0FC94FE6AB}" presName="parentText" presStyleLbl="node1" presStyleIdx="3" presStyleCnt="4">
        <dgm:presLayoutVars>
          <dgm:chMax val="0"/>
          <dgm:bulletEnabled val="1"/>
        </dgm:presLayoutVars>
      </dgm:prSet>
      <dgm:spPr/>
      <dgm:t>
        <a:bodyPr/>
        <a:lstStyle/>
        <a:p>
          <a:endParaRPr lang="fr-FR"/>
        </a:p>
      </dgm:t>
    </dgm:pt>
    <dgm:pt modelId="{C7A9C2D7-DB52-4CF9-872F-C49C6BD933E1}" type="pres">
      <dgm:prSet presAssocID="{C657A50E-7542-4CD2-B651-BE0FC94FE6AB}" presName="negativeSpace" presStyleCnt="0"/>
      <dgm:spPr/>
    </dgm:pt>
    <dgm:pt modelId="{65E40A61-CA80-4D75-9C1C-ACA2EBD99CEC}" type="pres">
      <dgm:prSet presAssocID="{C657A50E-7542-4CD2-B651-BE0FC94FE6AB}" presName="childText" presStyleLbl="conFgAcc1" presStyleIdx="3" presStyleCnt="4">
        <dgm:presLayoutVars>
          <dgm:bulletEnabled val="1"/>
        </dgm:presLayoutVars>
      </dgm:prSet>
      <dgm:spPr/>
    </dgm:pt>
  </dgm:ptLst>
  <dgm:cxnLst>
    <dgm:cxn modelId="{A4EE4A96-A336-4E57-BAB9-7A4E86D08F31}" type="presOf" srcId="{7B0285CD-3CD9-4DED-834C-A6D4F079E14E}" destId="{24DF35CC-6B9B-4B3C-B2E5-FA8108AB04F6}" srcOrd="0" destOrd="0" presId="urn:microsoft.com/office/officeart/2005/8/layout/list1"/>
    <dgm:cxn modelId="{341B6BD6-EDF1-4DDC-BC03-1AB9A40D8A99}" type="presOf" srcId="{FED592BB-4CAB-4D7B-8BD4-669D1E69FA27}" destId="{6064BA6C-CB35-4636-972A-03E579E57C3A}" srcOrd="0" destOrd="0" presId="urn:microsoft.com/office/officeart/2005/8/layout/list1"/>
    <dgm:cxn modelId="{E9A34E5A-5F44-4771-8939-C622D7F5A973}" srcId="{7B0285CD-3CD9-4DED-834C-A6D4F079E14E}" destId="{2F2468A1-283D-4BE8-BEFF-05AF16D1CD22}" srcOrd="0" destOrd="0" parTransId="{4CEE8952-B51A-43D2-AB79-D496769D66B7}" sibTransId="{31EAEF79-B42B-4D29-86AB-D5C69FC8489B}"/>
    <dgm:cxn modelId="{141C1C9C-96C9-4FF6-BB61-FC6987560DAA}" type="presOf" srcId="{C657A50E-7542-4CD2-B651-BE0FC94FE6AB}" destId="{3B8D239C-5049-4916-83B0-C5C510CE41A6}" srcOrd="0" destOrd="0" presId="urn:microsoft.com/office/officeart/2005/8/layout/list1"/>
    <dgm:cxn modelId="{218D238C-2C2B-4E29-AC07-2EF4181592F7}" type="presOf" srcId="{2F2468A1-283D-4BE8-BEFF-05AF16D1CD22}" destId="{A63696DB-D1B8-4A35-929B-EFF72500B68F}" srcOrd="1" destOrd="0" presId="urn:microsoft.com/office/officeart/2005/8/layout/list1"/>
    <dgm:cxn modelId="{4357F04C-FF78-46A5-9D31-CE707F66A596}" srcId="{7B0285CD-3CD9-4DED-834C-A6D4F079E14E}" destId="{FED592BB-4CAB-4D7B-8BD4-669D1E69FA27}" srcOrd="1" destOrd="0" parTransId="{DB80E876-3620-4952-B92C-46ABDC40B2EB}" sibTransId="{B1555270-BCB4-4146-8EDB-09E157C90B36}"/>
    <dgm:cxn modelId="{5AFFAA09-2393-40A6-A86E-D717EC40589A}" type="presOf" srcId="{FED592BB-4CAB-4D7B-8BD4-669D1E69FA27}" destId="{A0B8DAC0-567B-4823-9868-D17814F17B10}" srcOrd="1" destOrd="0" presId="urn:microsoft.com/office/officeart/2005/8/layout/list1"/>
    <dgm:cxn modelId="{C8B89289-6A46-4A6F-8EC8-FD1482B1AE30}" type="presOf" srcId="{B781852A-E515-4280-B7C0-35344EDC8228}" destId="{DA03D8BC-B3DF-425D-879A-044C66B14F31}" srcOrd="1" destOrd="0" presId="urn:microsoft.com/office/officeart/2005/8/layout/list1"/>
    <dgm:cxn modelId="{1BD50B7E-40B7-4F0F-9E71-C1807454ADD3}" type="presOf" srcId="{C657A50E-7542-4CD2-B651-BE0FC94FE6AB}" destId="{5B9119F6-DE69-46D6-B7CF-A12C40055374}" srcOrd="1" destOrd="0" presId="urn:microsoft.com/office/officeart/2005/8/layout/list1"/>
    <dgm:cxn modelId="{C3FF7936-6074-4903-A542-C0D9D099C8FF}" srcId="{7B0285CD-3CD9-4DED-834C-A6D4F079E14E}" destId="{C657A50E-7542-4CD2-B651-BE0FC94FE6AB}" srcOrd="3" destOrd="0" parTransId="{B5885B25-A906-4325-A186-E95A3E9057DE}" sibTransId="{86E4740C-F35A-4180-8CF4-CFF1403C7215}"/>
    <dgm:cxn modelId="{8AF3B15A-957D-4D80-B375-041E4536D9D0}" type="presOf" srcId="{2F2468A1-283D-4BE8-BEFF-05AF16D1CD22}" destId="{A316FCF6-0B48-4889-B282-6F7EC6E381AE}" srcOrd="0" destOrd="0" presId="urn:microsoft.com/office/officeart/2005/8/layout/list1"/>
    <dgm:cxn modelId="{07FCAC44-D6CC-4654-87A8-164B79564874}" type="presOf" srcId="{B781852A-E515-4280-B7C0-35344EDC8228}" destId="{7B6CE4F7-5618-41EC-886E-553932CFDD60}" srcOrd="0" destOrd="0" presId="urn:microsoft.com/office/officeart/2005/8/layout/list1"/>
    <dgm:cxn modelId="{F4A13D31-8C2E-4E01-ABEE-6BBC3BBBA1BF}" srcId="{7B0285CD-3CD9-4DED-834C-A6D4F079E14E}" destId="{B781852A-E515-4280-B7C0-35344EDC8228}" srcOrd="2" destOrd="0" parTransId="{A990CFF7-6D08-43D6-B19F-1CCF578303C4}" sibTransId="{B4837BB9-A5F1-4756-93B7-4AA0B971A520}"/>
    <dgm:cxn modelId="{6CCA2EF5-89B0-4CD5-8922-26D3FFB9E918}" type="presParOf" srcId="{24DF35CC-6B9B-4B3C-B2E5-FA8108AB04F6}" destId="{35F5CA7C-0E20-455C-8B44-B84F32C4CE84}" srcOrd="0" destOrd="0" presId="urn:microsoft.com/office/officeart/2005/8/layout/list1"/>
    <dgm:cxn modelId="{64750BA1-D422-4830-B12E-011FFA0FF793}" type="presParOf" srcId="{35F5CA7C-0E20-455C-8B44-B84F32C4CE84}" destId="{A316FCF6-0B48-4889-B282-6F7EC6E381AE}" srcOrd="0" destOrd="0" presId="urn:microsoft.com/office/officeart/2005/8/layout/list1"/>
    <dgm:cxn modelId="{E0BA716E-320E-4E15-BBBC-6E55C964B32B}" type="presParOf" srcId="{35F5CA7C-0E20-455C-8B44-B84F32C4CE84}" destId="{A63696DB-D1B8-4A35-929B-EFF72500B68F}" srcOrd="1" destOrd="0" presId="urn:microsoft.com/office/officeart/2005/8/layout/list1"/>
    <dgm:cxn modelId="{37754341-4086-4CF7-AE64-1661CD13E82D}" type="presParOf" srcId="{24DF35CC-6B9B-4B3C-B2E5-FA8108AB04F6}" destId="{BB90BFDA-E9D9-4CB6-AAFB-AD8505B9E8EA}" srcOrd="1" destOrd="0" presId="urn:microsoft.com/office/officeart/2005/8/layout/list1"/>
    <dgm:cxn modelId="{D81AEE52-C081-42AA-9C81-AD55A6865AB9}" type="presParOf" srcId="{24DF35CC-6B9B-4B3C-B2E5-FA8108AB04F6}" destId="{1ACCAF27-DC24-44A7-918C-5CEEC60CA320}" srcOrd="2" destOrd="0" presId="urn:microsoft.com/office/officeart/2005/8/layout/list1"/>
    <dgm:cxn modelId="{D1115F8E-6C2A-40E9-8D96-591545A08590}" type="presParOf" srcId="{24DF35CC-6B9B-4B3C-B2E5-FA8108AB04F6}" destId="{50F5EF83-78A0-4FAA-A5B0-3100CFE2036B}" srcOrd="3" destOrd="0" presId="urn:microsoft.com/office/officeart/2005/8/layout/list1"/>
    <dgm:cxn modelId="{3777FF9B-85DC-4B86-8507-42B59DF6A26B}" type="presParOf" srcId="{24DF35CC-6B9B-4B3C-B2E5-FA8108AB04F6}" destId="{1CDF5E6D-ABC5-4F89-BEFE-6468E3ED4028}" srcOrd="4" destOrd="0" presId="urn:microsoft.com/office/officeart/2005/8/layout/list1"/>
    <dgm:cxn modelId="{EF4D36B2-2C98-455E-88D0-1DFD0605608E}" type="presParOf" srcId="{1CDF5E6D-ABC5-4F89-BEFE-6468E3ED4028}" destId="{6064BA6C-CB35-4636-972A-03E579E57C3A}" srcOrd="0" destOrd="0" presId="urn:microsoft.com/office/officeart/2005/8/layout/list1"/>
    <dgm:cxn modelId="{17F33AE2-D949-406B-9CDB-6072DA074D12}" type="presParOf" srcId="{1CDF5E6D-ABC5-4F89-BEFE-6468E3ED4028}" destId="{A0B8DAC0-567B-4823-9868-D17814F17B10}" srcOrd="1" destOrd="0" presId="urn:microsoft.com/office/officeart/2005/8/layout/list1"/>
    <dgm:cxn modelId="{4437CD02-65AB-4CDE-9387-0788296CA146}" type="presParOf" srcId="{24DF35CC-6B9B-4B3C-B2E5-FA8108AB04F6}" destId="{BF43FFC6-51FA-42B3-B6E5-72989D46F2CD}" srcOrd="5" destOrd="0" presId="urn:microsoft.com/office/officeart/2005/8/layout/list1"/>
    <dgm:cxn modelId="{9332D68B-DE17-4B1E-A253-FC5AB2D9D79C}" type="presParOf" srcId="{24DF35CC-6B9B-4B3C-B2E5-FA8108AB04F6}" destId="{999A26D9-3F9D-4E08-A5D1-3E08AA186BF1}" srcOrd="6" destOrd="0" presId="urn:microsoft.com/office/officeart/2005/8/layout/list1"/>
    <dgm:cxn modelId="{7B092A7A-0F7F-4FF3-856C-E7D6F614C3CA}" type="presParOf" srcId="{24DF35CC-6B9B-4B3C-B2E5-FA8108AB04F6}" destId="{130FDC99-0D95-4E12-B10D-581B699663A3}" srcOrd="7" destOrd="0" presId="urn:microsoft.com/office/officeart/2005/8/layout/list1"/>
    <dgm:cxn modelId="{602D6834-7729-47C1-AAA7-5780372D4DEA}" type="presParOf" srcId="{24DF35CC-6B9B-4B3C-B2E5-FA8108AB04F6}" destId="{CCE246B9-E765-4804-9654-43298285EBFA}" srcOrd="8" destOrd="0" presId="urn:microsoft.com/office/officeart/2005/8/layout/list1"/>
    <dgm:cxn modelId="{28C1212A-8454-4321-9915-F77FF62FE625}" type="presParOf" srcId="{CCE246B9-E765-4804-9654-43298285EBFA}" destId="{7B6CE4F7-5618-41EC-886E-553932CFDD60}" srcOrd="0" destOrd="0" presId="urn:microsoft.com/office/officeart/2005/8/layout/list1"/>
    <dgm:cxn modelId="{AAE2875E-D941-45C1-8C3E-88ABF09CF047}" type="presParOf" srcId="{CCE246B9-E765-4804-9654-43298285EBFA}" destId="{DA03D8BC-B3DF-425D-879A-044C66B14F31}" srcOrd="1" destOrd="0" presId="urn:microsoft.com/office/officeart/2005/8/layout/list1"/>
    <dgm:cxn modelId="{74747024-6DBF-4D1E-AED1-EB8420BF032B}" type="presParOf" srcId="{24DF35CC-6B9B-4B3C-B2E5-FA8108AB04F6}" destId="{18674B8F-3322-47B7-833F-7536941C9DDD}" srcOrd="9" destOrd="0" presId="urn:microsoft.com/office/officeart/2005/8/layout/list1"/>
    <dgm:cxn modelId="{E80BAC09-8B83-46A6-BA86-857ADB6C4DA7}" type="presParOf" srcId="{24DF35CC-6B9B-4B3C-B2E5-FA8108AB04F6}" destId="{7EF7AB71-C507-42E2-83DD-4FAAC3D720D5}" srcOrd="10" destOrd="0" presId="urn:microsoft.com/office/officeart/2005/8/layout/list1"/>
    <dgm:cxn modelId="{46CAA132-FEBA-45BE-BC44-AE970333CB91}" type="presParOf" srcId="{24DF35CC-6B9B-4B3C-B2E5-FA8108AB04F6}" destId="{E7C161FB-5D6F-4132-9286-A2D654A1CEA6}" srcOrd="11" destOrd="0" presId="urn:microsoft.com/office/officeart/2005/8/layout/list1"/>
    <dgm:cxn modelId="{7B5D3CA9-5C58-4E54-9447-9942C362D629}" type="presParOf" srcId="{24DF35CC-6B9B-4B3C-B2E5-FA8108AB04F6}" destId="{C77DC711-D2ED-41E4-995B-D8EDAF03F660}" srcOrd="12" destOrd="0" presId="urn:microsoft.com/office/officeart/2005/8/layout/list1"/>
    <dgm:cxn modelId="{46DFC527-C3F5-43B6-A485-1A46F5A259A3}" type="presParOf" srcId="{C77DC711-D2ED-41E4-995B-D8EDAF03F660}" destId="{3B8D239C-5049-4916-83B0-C5C510CE41A6}" srcOrd="0" destOrd="0" presId="urn:microsoft.com/office/officeart/2005/8/layout/list1"/>
    <dgm:cxn modelId="{9A3AD3D1-B4C6-4209-9E8F-8E3175B18E32}" type="presParOf" srcId="{C77DC711-D2ED-41E4-995B-D8EDAF03F660}" destId="{5B9119F6-DE69-46D6-B7CF-A12C40055374}" srcOrd="1" destOrd="0" presId="urn:microsoft.com/office/officeart/2005/8/layout/list1"/>
    <dgm:cxn modelId="{16EC1780-A871-4102-840E-3909C5A621E3}" type="presParOf" srcId="{24DF35CC-6B9B-4B3C-B2E5-FA8108AB04F6}" destId="{C7A9C2D7-DB52-4CF9-872F-C49C6BD933E1}" srcOrd="13" destOrd="0" presId="urn:microsoft.com/office/officeart/2005/8/layout/list1"/>
    <dgm:cxn modelId="{FFD91953-4574-45E4-8F0C-A56F83BB86F8}" type="presParOf" srcId="{24DF35CC-6B9B-4B3C-B2E5-FA8108AB04F6}" destId="{65E40A61-CA80-4D75-9C1C-ACA2EBD99CEC}" srcOrd="14"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F204A0-6444-46FA-BB4E-451A561EDA79}" type="datetimeFigureOut">
              <a:rPr lang="fr-FR" smtClean="0"/>
              <a:pPr/>
              <a:t>17/10/2023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80518A1-CD37-4229-9EF7-7EBD3FECB159}"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F204A0-6444-46FA-BB4E-451A561EDA79}" type="datetimeFigureOut">
              <a:rPr lang="fr-FR" smtClean="0"/>
              <a:pPr/>
              <a:t>17/10/2023</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0518A1-CD37-4229-9EF7-7EBD3FECB159}"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nzymologie"/>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Rectangle 1"/>
          <p:cNvSpPr txBox="1">
            <a:spLocks noChangeArrowheads="1"/>
          </p:cNvSpPr>
          <p:nvPr/>
        </p:nvSpPr>
        <p:spPr bwMode="auto">
          <a:xfrm>
            <a:off x="4760428" y="0"/>
            <a:ext cx="4383572" cy="1200329"/>
          </a:xfrm>
          <a:prstGeom prst="rect">
            <a:avLst/>
          </a:prstGeom>
          <a:noFill/>
          <a:ln w="9525">
            <a:noFill/>
            <a:miter lim="800000"/>
            <a:headEnd/>
            <a:tailEnd/>
          </a:ln>
          <a:effectLst/>
        </p:spPr>
        <p:txBody>
          <a:bodyPr vert="horz" wrap="non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800" b="1" i="0" u="none" strike="noStrike" kern="1200" cap="none" spc="0" normalizeH="0" baseline="0" noProof="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800" b="1" i="0" u="none" strike="noStrike" kern="1200" cap="none" spc="0" normalizeH="0" baseline="0" noProof="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800" b="1" i="0" u="none" strike="noStrike" kern="1200" cap="none" spc="0" normalizeH="0" baseline="0" noProof="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800" b="1" i="0" u="none" strike="noStrike" kern="1200" cap="none" spc="0" normalizeH="0" baseline="0" noProof="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800" b="1" i="0" u="none" strike="noStrike" kern="1200" cap="none" spc="0" normalizeH="0" baseline="0" noProof="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800" b="1" i="0" u="none" strike="noStrike" kern="1200" cap="none" spc="0" normalizeH="0" baseline="0" noProof="0" smtClean="0">
                <a:ln>
                  <a:noFill/>
                </a:ln>
                <a:solidFill>
                  <a:schemeClr val="tx1"/>
                </a:solidFill>
                <a:effectLst/>
                <a:uLnTx/>
                <a:uFillTx/>
                <a:latin typeface="+mn-lt"/>
                <a:ea typeface="Calibri" pitchFamily="34" charset="0"/>
                <a:cs typeface="Times New Roman" pitchFamily="18" charset="0"/>
              </a:rPr>
            </a:br>
            <a:endParaRPr kumimoji="0" lang="fr-FR" sz="1800" b="1"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sp>
        <p:nvSpPr>
          <p:cNvPr id="6" name="Rectangle 2"/>
          <p:cNvSpPr>
            <a:spLocks noChangeArrowheads="1"/>
          </p:cNvSpPr>
          <p:nvPr/>
        </p:nvSpPr>
        <p:spPr bwMode="auto">
          <a:xfrm>
            <a:off x="2214546" y="2928934"/>
            <a:ext cx="3857652"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504950" algn="l"/>
              </a:tabLst>
            </a:pPr>
            <a:r>
              <a:rPr kumimoji="0" lang="fr-FR" sz="4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Rappel sur l’enzymologie </a:t>
            </a:r>
            <a:endParaRPr kumimoji="0" lang="fr-FR" sz="4000" b="0" i="0" u="none" strike="noStrike" cap="none" normalizeH="0" baseline="0" dirty="0" smtClean="0">
              <a:ln>
                <a:noFill/>
              </a:ln>
              <a:solidFill>
                <a:srgbClr val="FF0000"/>
              </a:solidFill>
              <a:effectLst/>
              <a:latin typeface="Arial" pitchFamily="34" charset="0"/>
              <a:cs typeface="Arial" pitchFamily="34" charset="0"/>
            </a:endParaRPr>
          </a:p>
        </p:txBody>
      </p:sp>
      <p:sp>
        <p:nvSpPr>
          <p:cNvPr id="7" name="Rectangle 6"/>
          <p:cNvSpPr/>
          <p:nvPr/>
        </p:nvSpPr>
        <p:spPr>
          <a:xfrm>
            <a:off x="3286116" y="4714884"/>
            <a:ext cx="2276008" cy="369332"/>
          </a:xfrm>
          <a:prstGeom prst="rect">
            <a:avLst/>
          </a:prstGeom>
        </p:spPr>
        <p:txBody>
          <a:bodyPr wrap="none">
            <a:spAutoFit/>
          </a:bodyPr>
          <a:lstStyle/>
          <a:p>
            <a:r>
              <a:rPr lang="fr-FR" b="1" dirty="0">
                <a:ea typeface="Calibri" pitchFamily="34" charset="0"/>
                <a:cs typeface="Times New Roman" pitchFamily="18" charset="0"/>
              </a:rPr>
              <a:t>Dr MEKHOUKHE AIDA</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0" y="0"/>
            <a:ext cx="5472122" cy="769441"/>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b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Dr MEKHOUKHE AIDA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graphicFrame>
        <p:nvGraphicFramePr>
          <p:cNvPr id="6" name="Diagram 5"/>
          <p:cNvGraphicFramePr/>
          <p:nvPr/>
        </p:nvGraphicFramePr>
        <p:xfrm>
          <a:off x="1500166" y="142873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0" y="0"/>
            <a:ext cx="5472122" cy="769441"/>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b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Dr MEKHOUKHE AIDA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sp>
        <p:nvSpPr>
          <p:cNvPr id="5" name="Rectangle 4"/>
          <p:cNvSpPr/>
          <p:nvPr/>
        </p:nvSpPr>
        <p:spPr>
          <a:xfrm>
            <a:off x="214282" y="928670"/>
            <a:ext cx="4572000" cy="646331"/>
          </a:xfrm>
          <a:prstGeom prst="rect">
            <a:avLst/>
          </a:prstGeom>
        </p:spPr>
        <p:txBody>
          <a:bodyPr>
            <a:spAutoFit/>
          </a:bodyPr>
          <a:lstStyle/>
          <a:p>
            <a:endParaRPr lang="fr-FR" dirty="0"/>
          </a:p>
          <a:p>
            <a:r>
              <a:rPr lang="fr-FR" dirty="0"/>
              <a:t> </a:t>
            </a:r>
            <a:r>
              <a:rPr lang="fr-FR" b="1" dirty="0"/>
              <a:t>I. structure et propriété </a:t>
            </a:r>
            <a:endParaRPr lang="fr-FR" dirty="0"/>
          </a:p>
        </p:txBody>
      </p:sp>
      <p:sp>
        <p:nvSpPr>
          <p:cNvPr id="6" name="Rounded Rectangle 5"/>
          <p:cNvSpPr/>
          <p:nvPr/>
        </p:nvSpPr>
        <p:spPr>
          <a:xfrm>
            <a:off x="357158" y="1714488"/>
            <a:ext cx="7000924" cy="928694"/>
          </a:xfrm>
          <a:prstGeom prst="roundRect">
            <a:avLst/>
          </a:prstGeom>
          <a:ln w="57150">
            <a:solidFill>
              <a:srgbClr val="C0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
        <p:nvSpPr>
          <p:cNvPr id="7" name="Rectangle 6"/>
          <p:cNvSpPr/>
          <p:nvPr/>
        </p:nvSpPr>
        <p:spPr>
          <a:xfrm>
            <a:off x="571472" y="1714488"/>
            <a:ext cx="6786610" cy="523220"/>
          </a:xfrm>
          <a:prstGeom prst="rect">
            <a:avLst/>
          </a:prstGeom>
        </p:spPr>
        <p:txBody>
          <a:bodyPr wrap="square">
            <a:spAutoFit/>
          </a:bodyPr>
          <a:lstStyle/>
          <a:p>
            <a:pPr>
              <a:buFont typeface="Arial" pitchFamily="34" charset="0"/>
              <a:buChar char="•"/>
            </a:pPr>
            <a:r>
              <a:rPr lang="en-US" sz="2800" dirty="0" smtClean="0"/>
              <a:t>Biological catalysts of living organisms,</a:t>
            </a:r>
            <a:endParaRPr lang="fr-FR" sz="2800" dirty="0"/>
          </a:p>
        </p:txBody>
      </p:sp>
      <p:sp>
        <p:nvSpPr>
          <p:cNvPr id="8" name="Rounded Rectangle 7"/>
          <p:cNvSpPr/>
          <p:nvPr/>
        </p:nvSpPr>
        <p:spPr>
          <a:xfrm>
            <a:off x="1428728" y="2786058"/>
            <a:ext cx="6929486" cy="1000132"/>
          </a:xfrm>
          <a:prstGeom prst="roundRect">
            <a:avLst/>
          </a:prstGeom>
          <a:ln w="57150">
            <a:solidFill>
              <a:srgbClr val="C0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sz="2800" dirty="0"/>
          </a:p>
        </p:txBody>
      </p:sp>
      <p:sp>
        <p:nvSpPr>
          <p:cNvPr id="9" name="Rectangle 8"/>
          <p:cNvSpPr/>
          <p:nvPr/>
        </p:nvSpPr>
        <p:spPr>
          <a:xfrm>
            <a:off x="1571604" y="2928934"/>
            <a:ext cx="6572296" cy="830997"/>
          </a:xfrm>
          <a:prstGeom prst="rect">
            <a:avLst/>
          </a:prstGeom>
        </p:spPr>
        <p:txBody>
          <a:bodyPr wrap="square">
            <a:spAutoFit/>
          </a:bodyPr>
          <a:lstStyle/>
          <a:p>
            <a:pPr>
              <a:buFont typeface="Arial" pitchFamily="34" charset="0"/>
              <a:buChar char="•"/>
            </a:pPr>
            <a:r>
              <a:rPr lang="en-US" sz="2400" dirty="0" smtClean="0"/>
              <a:t>They present a three-dimensional structure and they have specificity</a:t>
            </a:r>
            <a:endParaRPr lang="fr-FR" sz="2400" dirty="0"/>
          </a:p>
        </p:txBody>
      </p:sp>
      <p:sp>
        <p:nvSpPr>
          <p:cNvPr id="11" name="Rounded Rectangle 10"/>
          <p:cNvSpPr/>
          <p:nvPr/>
        </p:nvSpPr>
        <p:spPr>
          <a:xfrm>
            <a:off x="2143076" y="4000504"/>
            <a:ext cx="7000924" cy="1000132"/>
          </a:xfrm>
          <a:prstGeom prst="roundRect">
            <a:avLst/>
          </a:prstGeom>
          <a:ln w="57150">
            <a:solidFill>
              <a:srgbClr val="C0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
        <p:nvSpPr>
          <p:cNvPr id="12" name="Rectangle 11"/>
          <p:cNvSpPr/>
          <p:nvPr/>
        </p:nvSpPr>
        <p:spPr>
          <a:xfrm>
            <a:off x="2357422" y="4143380"/>
            <a:ext cx="6215106" cy="954107"/>
          </a:xfrm>
          <a:prstGeom prst="rect">
            <a:avLst/>
          </a:prstGeom>
        </p:spPr>
        <p:txBody>
          <a:bodyPr wrap="square">
            <a:spAutoFit/>
          </a:bodyPr>
          <a:lstStyle/>
          <a:p>
            <a:pPr>
              <a:buFont typeface="Arial" pitchFamily="34" charset="0"/>
              <a:buChar char="•"/>
            </a:pPr>
            <a:r>
              <a:rPr lang="en-US" sz="2800" dirty="0" smtClean="0"/>
              <a:t>They incorporate a small area known as the active site (Figure 1),</a:t>
            </a:r>
            <a:endParaRPr lang="fr-F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0" y="1142984"/>
            <a:ext cx="4786314" cy="3208312"/>
          </a:xfrm>
          <a:prstGeom prst="rect">
            <a:avLst/>
          </a:prstGeom>
          <a:noFill/>
          <a:ln w="9525">
            <a:noFill/>
            <a:miter lim="800000"/>
            <a:headEnd/>
            <a:tailEnd/>
          </a:ln>
          <a:effectLst/>
        </p:spPr>
      </p:pic>
      <p:sp>
        <p:nvSpPr>
          <p:cNvPr id="5" name="Rectangle 4"/>
          <p:cNvSpPr/>
          <p:nvPr/>
        </p:nvSpPr>
        <p:spPr>
          <a:xfrm>
            <a:off x="285720" y="4857760"/>
            <a:ext cx="4572000" cy="646331"/>
          </a:xfrm>
          <a:prstGeom prst="rect">
            <a:avLst/>
          </a:prstGeom>
        </p:spPr>
        <p:txBody>
          <a:bodyPr wrap="square">
            <a:spAutoFit/>
          </a:bodyPr>
          <a:lstStyle/>
          <a:p>
            <a:r>
              <a:rPr lang="fr-FR" b="1" dirty="0" smtClean="0"/>
              <a:t> </a:t>
            </a:r>
            <a:r>
              <a:rPr lang="fr-FR" b="1" dirty="0"/>
              <a:t>Figure </a:t>
            </a:r>
            <a:r>
              <a:rPr lang="fr-FR" b="1" dirty="0" smtClean="0"/>
              <a:t>1. </a:t>
            </a:r>
            <a:r>
              <a:rPr lang="en-US" dirty="0" smtClean="0"/>
              <a:t>Representation of substrate binding to the active site of an enzyme molecule</a:t>
            </a:r>
            <a:endParaRPr lang="fr-FR" b="1" dirty="0"/>
          </a:p>
        </p:txBody>
      </p:sp>
      <p:sp>
        <p:nvSpPr>
          <p:cNvPr id="6" name="Rectangle 1"/>
          <p:cNvSpPr txBox="1">
            <a:spLocks noChangeArrowheads="1"/>
          </p:cNvSpPr>
          <p:nvPr/>
        </p:nvSpPr>
        <p:spPr bwMode="auto">
          <a:xfrm>
            <a:off x="0" y="0"/>
            <a:ext cx="5472122" cy="769441"/>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b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Dr MEKHOUKHE AIDA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pic>
        <p:nvPicPr>
          <p:cNvPr id="4099" name="Picture 3"/>
          <p:cNvPicPr>
            <a:picLocks noChangeAspect="1" noChangeArrowheads="1"/>
          </p:cNvPicPr>
          <p:nvPr/>
        </p:nvPicPr>
        <p:blipFill>
          <a:blip r:embed="rId3"/>
          <a:srcRect/>
          <a:stretch>
            <a:fillRect/>
          </a:stretch>
        </p:blipFill>
        <p:spPr bwMode="auto">
          <a:xfrm>
            <a:off x="4571968" y="1571612"/>
            <a:ext cx="4572032" cy="2509249"/>
          </a:xfrm>
          <a:prstGeom prst="rect">
            <a:avLst/>
          </a:prstGeom>
          <a:noFill/>
          <a:ln w="9525">
            <a:noFill/>
            <a:miter lim="800000"/>
            <a:headEnd/>
            <a:tailEnd/>
          </a:ln>
          <a:effectLst/>
        </p:spPr>
      </p:pic>
      <p:sp>
        <p:nvSpPr>
          <p:cNvPr id="9" name="Rectangle 8"/>
          <p:cNvSpPr/>
          <p:nvPr/>
        </p:nvSpPr>
        <p:spPr>
          <a:xfrm>
            <a:off x="4857752" y="4929198"/>
            <a:ext cx="3775072" cy="369332"/>
          </a:xfrm>
          <a:prstGeom prst="rect">
            <a:avLst/>
          </a:prstGeom>
        </p:spPr>
        <p:txBody>
          <a:bodyPr wrap="none">
            <a:spAutoFit/>
          </a:bodyPr>
          <a:lstStyle/>
          <a:p>
            <a:r>
              <a:rPr lang="fr-FR" b="1" dirty="0"/>
              <a:t>Figure </a:t>
            </a:r>
            <a:r>
              <a:rPr lang="fr-FR" b="1" dirty="0" smtClean="0"/>
              <a:t>2. </a:t>
            </a:r>
            <a:r>
              <a:rPr lang="fr-FR" dirty="0" smtClean="0"/>
              <a:t>Component of a holoenzyme</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0" y="0"/>
            <a:ext cx="5472122" cy="769441"/>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Université A. MIRA  Bejaia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Faculté des sciences de la nature et de la vie</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Département  sciences alimentaires </a:t>
            </a:r>
            <a:b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br>
            <a:r>
              <a:rPr kumimoji="0" lang="fr-FR" sz="1100" b="0" i="0" u="none" strike="noStrike" kern="1200" cap="none" spc="0" normalizeH="0" baseline="0" noProof="0" dirty="0" smtClean="0">
                <a:ln>
                  <a:noFill/>
                </a:ln>
                <a:solidFill>
                  <a:schemeClr val="tx1"/>
                </a:solidFill>
                <a:effectLst/>
                <a:uLnTx/>
                <a:uFillTx/>
                <a:latin typeface="+mn-lt"/>
                <a:ea typeface="Calibri" pitchFamily="34" charset="0"/>
                <a:cs typeface="Times New Roman" pitchFamily="18" charset="0"/>
              </a:rPr>
              <a:t>Dr MEKHOUKHE AIDA</a:t>
            </a:r>
            <a:endParaRPr kumimoji="0" lang="fr-FR" sz="1100" b="0" i="0" u="none" strike="noStrike" kern="1200" cap="none" spc="0" normalizeH="0" baseline="0" noProof="0" dirty="0" smtClean="0">
              <a:ln>
                <a:noFill/>
              </a:ln>
              <a:solidFill>
                <a:schemeClr val="tx1"/>
              </a:solidFill>
              <a:effectLst/>
              <a:uLnTx/>
              <a:uFillTx/>
              <a:latin typeface="+mn-lt"/>
              <a:ea typeface="+mj-ea"/>
              <a:cs typeface="Arial" pitchFamily="34" charset="0"/>
            </a:endParaRPr>
          </a:p>
        </p:txBody>
      </p:sp>
      <p:pic>
        <p:nvPicPr>
          <p:cNvPr id="5122" name="Picture 2"/>
          <p:cNvPicPr>
            <a:picLocks noChangeAspect="1" noChangeArrowheads="1"/>
          </p:cNvPicPr>
          <p:nvPr/>
        </p:nvPicPr>
        <p:blipFill>
          <a:blip r:embed="rId2"/>
          <a:srcRect/>
          <a:stretch>
            <a:fillRect/>
          </a:stretch>
        </p:blipFill>
        <p:spPr bwMode="auto">
          <a:xfrm>
            <a:off x="1071538" y="3000372"/>
            <a:ext cx="6572296" cy="2071702"/>
          </a:xfrm>
          <a:prstGeom prst="rect">
            <a:avLst/>
          </a:prstGeom>
          <a:noFill/>
          <a:ln w="9525">
            <a:noFill/>
            <a:miter lim="800000"/>
            <a:headEnd/>
            <a:tailEnd/>
          </a:ln>
          <a:effectLst/>
        </p:spPr>
      </p:pic>
      <p:sp>
        <p:nvSpPr>
          <p:cNvPr id="6" name="Rectangle 5"/>
          <p:cNvSpPr/>
          <p:nvPr/>
        </p:nvSpPr>
        <p:spPr>
          <a:xfrm>
            <a:off x="3428992" y="5072074"/>
            <a:ext cx="1945213" cy="369332"/>
          </a:xfrm>
          <a:prstGeom prst="rect">
            <a:avLst/>
          </a:prstGeom>
        </p:spPr>
        <p:txBody>
          <a:bodyPr wrap="none">
            <a:spAutoFit/>
          </a:bodyPr>
          <a:lstStyle/>
          <a:p>
            <a:r>
              <a:rPr lang="fr-FR" b="1" dirty="0"/>
              <a:t>Figure </a:t>
            </a:r>
            <a:r>
              <a:rPr lang="fr-FR" b="1" dirty="0" smtClean="0"/>
              <a:t>3. </a:t>
            </a:r>
            <a:r>
              <a:rPr lang="fr-FR" b="1" dirty="0" err="1" smtClean="0"/>
              <a:t>Reaction</a:t>
            </a:r>
            <a:r>
              <a:rPr lang="fr-FR" b="1" dirty="0" smtClean="0"/>
              <a:t> </a:t>
            </a:r>
            <a:endParaRPr lang="fr-FR" dirty="0"/>
          </a:p>
        </p:txBody>
      </p:sp>
      <p:sp>
        <p:nvSpPr>
          <p:cNvPr id="8" name="Rectangle 7"/>
          <p:cNvSpPr/>
          <p:nvPr/>
        </p:nvSpPr>
        <p:spPr>
          <a:xfrm>
            <a:off x="0" y="1000108"/>
            <a:ext cx="2724849" cy="369332"/>
          </a:xfrm>
          <a:prstGeom prst="rect">
            <a:avLst/>
          </a:prstGeom>
        </p:spPr>
        <p:txBody>
          <a:bodyPr wrap="none">
            <a:spAutoFit/>
          </a:bodyPr>
          <a:lstStyle/>
          <a:p>
            <a:r>
              <a:rPr lang="fr-FR" dirty="0" smtClean="0"/>
              <a:t> </a:t>
            </a:r>
            <a:r>
              <a:rPr lang="fr-FR" b="1" dirty="0" smtClean="0"/>
              <a:t>II. Cinétique Enzymatique </a:t>
            </a:r>
            <a:endParaRPr lang="fr-FR" b="1" dirty="0"/>
          </a:p>
        </p:txBody>
      </p:sp>
      <p:sp>
        <p:nvSpPr>
          <p:cNvPr id="7" name="Rectangle 6"/>
          <p:cNvSpPr/>
          <p:nvPr/>
        </p:nvSpPr>
        <p:spPr>
          <a:xfrm>
            <a:off x="357158" y="5643578"/>
            <a:ext cx="3598421" cy="369332"/>
          </a:xfrm>
          <a:prstGeom prst="rect">
            <a:avLst/>
          </a:prstGeom>
        </p:spPr>
        <p:txBody>
          <a:bodyPr wrap="none">
            <a:spAutoFit/>
          </a:bodyPr>
          <a:lstStyle/>
          <a:p>
            <a:r>
              <a:rPr lang="fr-FR" b="1" dirty="0" smtClean="0"/>
              <a:t>III. </a:t>
            </a:r>
            <a:r>
              <a:rPr lang="fr-FR" b="1" dirty="0" err="1" smtClean="0"/>
              <a:t>Factors</a:t>
            </a:r>
            <a:r>
              <a:rPr lang="fr-FR" b="1" dirty="0" smtClean="0"/>
              <a:t> </a:t>
            </a:r>
            <a:r>
              <a:rPr lang="fr-FR" b="1" dirty="0" err="1" smtClean="0"/>
              <a:t>affecting</a:t>
            </a:r>
            <a:r>
              <a:rPr lang="fr-FR" b="1" dirty="0" smtClean="0"/>
              <a:t> enzyme </a:t>
            </a:r>
            <a:r>
              <a:rPr lang="fr-FR" b="1" dirty="0" err="1" smtClean="0"/>
              <a:t>activity</a:t>
            </a:r>
            <a:endParaRPr lang="fr-FR" b="1" dirty="0"/>
          </a:p>
        </p:txBody>
      </p:sp>
      <p:sp>
        <p:nvSpPr>
          <p:cNvPr id="9" name="Rectangle 8"/>
          <p:cNvSpPr/>
          <p:nvPr/>
        </p:nvSpPr>
        <p:spPr>
          <a:xfrm>
            <a:off x="0" y="1500174"/>
            <a:ext cx="8786842" cy="1754326"/>
          </a:xfrm>
          <a:prstGeom prst="rect">
            <a:avLst/>
          </a:prstGeom>
        </p:spPr>
        <p:txBody>
          <a:bodyPr wrap="square">
            <a:spAutoFit/>
          </a:bodyPr>
          <a:lstStyle/>
          <a:p>
            <a:pPr algn="just"/>
            <a:r>
              <a:rPr lang="en-US" dirty="0" smtClean="0"/>
              <a:t>Enzymes facilitate chemical reactions taking place in living organisms. It is the main family of molecules capable of chemical catalysis in living beings. The overall reaction is composed of two elementary reactions: the substrate first forms a complex with the enzyme, then this complex decomposes into product and enzyme, where E, S, ES, and P symbolize the enzyme, substrate, the complex enzyme-substrate and product, respectively</a:t>
            </a:r>
            <a:endParaRPr lang="fr-FR" dirty="0" smtClean="0"/>
          </a:p>
          <a:p>
            <a:pPr algn="just"/>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a:srcRect/>
          <a:stretch>
            <a:fillRect/>
          </a:stretch>
        </p:blipFill>
        <p:spPr bwMode="auto">
          <a:xfrm>
            <a:off x="285720" y="714356"/>
            <a:ext cx="3848100" cy="309562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4214810" y="857232"/>
            <a:ext cx="4059686" cy="2652719"/>
          </a:xfrm>
          <a:prstGeom prst="rect">
            <a:avLst/>
          </a:prstGeom>
          <a:noFill/>
          <a:ln w="9525">
            <a:noFill/>
            <a:miter lim="800000"/>
            <a:headEnd/>
            <a:tailEnd/>
          </a:ln>
          <a:effectLst/>
        </p:spPr>
      </p:pic>
      <p:pic>
        <p:nvPicPr>
          <p:cNvPr id="2052" name="Picture 4"/>
          <p:cNvPicPr>
            <a:picLocks noChangeAspect="1" noChangeArrowheads="1"/>
          </p:cNvPicPr>
          <p:nvPr/>
        </p:nvPicPr>
        <p:blipFill>
          <a:blip r:embed="rId4"/>
          <a:srcRect/>
          <a:stretch>
            <a:fillRect/>
          </a:stretch>
        </p:blipFill>
        <p:spPr bwMode="auto">
          <a:xfrm>
            <a:off x="285720" y="3571876"/>
            <a:ext cx="4486275" cy="285750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258</Words>
  <Application>Microsoft Office PowerPoint</Application>
  <PresentationFormat>On-screen Show (4:3)</PresentationFormat>
  <Paragraphs>32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AYOO TECK</dc:creator>
  <cp:lastModifiedBy>AYOO TECK</cp:lastModifiedBy>
  <cp:revision>22</cp:revision>
  <dcterms:created xsi:type="dcterms:W3CDTF">2023-09-27T23:53:42Z</dcterms:created>
  <dcterms:modified xsi:type="dcterms:W3CDTF">2023-10-17T17:46:39Z</dcterms:modified>
</cp:coreProperties>
</file>