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6" r:id="rId2"/>
    <p:sldId id="277" r:id="rId3"/>
    <p:sldId id="278" r:id="rId4"/>
    <p:sldId id="279" r:id="rId5"/>
    <p:sldId id="280" r:id="rId6"/>
    <p:sldId id="359" r:id="rId7"/>
    <p:sldId id="281" r:id="rId8"/>
    <p:sldId id="284" r:id="rId9"/>
    <p:sldId id="307" r:id="rId10"/>
    <p:sldId id="308" r:id="rId11"/>
    <p:sldId id="285" r:id="rId12"/>
    <p:sldId id="287" r:id="rId13"/>
    <p:sldId id="288" r:id="rId14"/>
    <p:sldId id="309" r:id="rId15"/>
    <p:sldId id="310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29" r:id="rId35"/>
    <p:sldId id="330" r:id="rId36"/>
    <p:sldId id="331" r:id="rId37"/>
    <p:sldId id="328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D4A3-7493-400F-9BC3-CED3F586EEAF}" type="datetimeFigureOut">
              <a:rPr lang="fr-FR" smtClean="0"/>
              <a:pPr/>
              <a:t>23/04/2021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FC08E33-4F37-4CA2-A6FC-3BF7E762E8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D4A3-7493-400F-9BC3-CED3F586EEAF}" type="datetimeFigureOut">
              <a:rPr lang="fr-FR" smtClean="0"/>
              <a:pPr/>
              <a:t>23/04/2021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8E33-4F37-4CA2-A6FC-3BF7E762E8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D4A3-7493-400F-9BC3-CED3F586EEAF}" type="datetimeFigureOut">
              <a:rPr lang="fr-FR" smtClean="0"/>
              <a:pPr/>
              <a:t>23/04/2021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8E33-4F37-4CA2-A6FC-3BF7E762E8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D4A3-7493-400F-9BC3-CED3F586EEAF}" type="datetimeFigureOut">
              <a:rPr lang="fr-FR" smtClean="0"/>
              <a:pPr/>
              <a:t>23/04/2021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FC08E33-4F37-4CA2-A6FC-3BF7E762E8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D4A3-7493-400F-9BC3-CED3F586EEAF}" type="datetimeFigureOut">
              <a:rPr lang="fr-FR" smtClean="0"/>
              <a:pPr/>
              <a:t>23/04/2021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8E33-4F37-4CA2-A6FC-3BF7E762E8D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D4A3-7493-400F-9BC3-CED3F586EEAF}" type="datetimeFigureOut">
              <a:rPr lang="fr-FR" smtClean="0"/>
              <a:pPr/>
              <a:t>23/04/2021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8E33-4F37-4CA2-A6FC-3BF7E762E8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D4A3-7493-400F-9BC3-CED3F586EEAF}" type="datetimeFigureOut">
              <a:rPr lang="fr-FR" smtClean="0"/>
              <a:pPr/>
              <a:t>23/04/2021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FC08E33-4F37-4CA2-A6FC-3BF7E762E8D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D4A3-7493-400F-9BC3-CED3F586EEAF}" type="datetimeFigureOut">
              <a:rPr lang="fr-FR" smtClean="0"/>
              <a:pPr/>
              <a:t>23/04/2021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8E33-4F37-4CA2-A6FC-3BF7E762E8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D4A3-7493-400F-9BC3-CED3F586EEAF}" type="datetimeFigureOut">
              <a:rPr lang="fr-FR" smtClean="0"/>
              <a:pPr/>
              <a:t>23/04/2021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8E33-4F37-4CA2-A6FC-3BF7E762E8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D4A3-7493-400F-9BC3-CED3F586EEAF}" type="datetimeFigureOut">
              <a:rPr lang="fr-FR" smtClean="0"/>
              <a:pPr/>
              <a:t>23/04/2021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8E33-4F37-4CA2-A6FC-3BF7E762E8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D4A3-7493-400F-9BC3-CED3F586EEAF}" type="datetimeFigureOut">
              <a:rPr lang="fr-FR" smtClean="0"/>
              <a:pPr/>
              <a:t>23/04/2021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8E33-4F37-4CA2-A6FC-3BF7E762E8D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C3D4A3-7493-400F-9BC3-CED3F586EEAF}" type="datetimeFigureOut">
              <a:rPr lang="fr-FR" smtClean="0"/>
              <a:pPr/>
              <a:t>23/04/2021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C08E33-4F37-4CA2-A6FC-3BF7E762E8D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fr-FR" sz="2800" dirty="0"/>
              <a:t>Technique d’isolement par épuisement</a:t>
            </a:r>
            <a:br>
              <a:rPr lang="fr-FR" sz="2800" dirty="0"/>
            </a:br>
            <a:r>
              <a:rPr lang="fr-FR" sz="2800" dirty="0"/>
              <a:t>(technique des quadrant)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1" y="1185888"/>
            <a:ext cx="8758267" cy="552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3009" y="1142985"/>
            <a:ext cx="83852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/>
              <a:t>1- Les tests d’orientation (Famille ou genre):</a:t>
            </a:r>
          </a:p>
          <a:p>
            <a:endParaRPr lang="fr-F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857224" y="1928802"/>
            <a:ext cx="73581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sz="2000" b="1" dirty="0"/>
              <a:t> Caractères Structuraux (Gram, bacille, coque, spirille, incurvé, ramifié, mode de groupement …), </a:t>
            </a:r>
          </a:p>
          <a:p>
            <a:endParaRPr lang="fr-FR" sz="2000" b="1" dirty="0"/>
          </a:p>
          <a:p>
            <a:pPr>
              <a:buFontTx/>
              <a:buChar char="-"/>
            </a:pPr>
            <a:r>
              <a:rPr lang="fr-FR" sz="2000" b="1" dirty="0"/>
              <a:t> Caractères Culturaux (aspect  des  colonies, type d’hémolyse…), </a:t>
            </a:r>
          </a:p>
          <a:p>
            <a:pPr>
              <a:buFontTx/>
              <a:buChar char="-"/>
            </a:pPr>
            <a:endParaRPr lang="fr-FR" sz="2000" b="1" dirty="0"/>
          </a:p>
          <a:p>
            <a:pPr>
              <a:buFontTx/>
              <a:buChar char="-"/>
            </a:pPr>
            <a:r>
              <a:rPr lang="fr-FR" sz="2000" b="1" dirty="0"/>
              <a:t> Caractères Métaboliques (oxydase, catalase, coagulase),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714348" y="4714884"/>
            <a:ext cx="2284793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fr-FR" sz="2000" b="1" dirty="0"/>
              <a:t>Tests unitaires : </a:t>
            </a:r>
          </a:p>
          <a:p>
            <a:endParaRPr lang="fr-FR" sz="2800" b="1" dirty="0"/>
          </a:p>
          <a:p>
            <a:endParaRPr lang="fr-FR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928662" y="5214950"/>
            <a:ext cx="82782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fr-FR" sz="2000" b="1" dirty="0"/>
              <a:t> Présence d’une coagulase : </a:t>
            </a:r>
            <a:r>
              <a:rPr lang="fr-FR" sz="2000" b="1" i="1" dirty="0"/>
              <a:t>S. aureus</a:t>
            </a:r>
          </a:p>
          <a:p>
            <a:pPr>
              <a:buFontTx/>
              <a:buChar char="-"/>
            </a:pPr>
            <a:r>
              <a:rPr lang="fr-FR" sz="2000" b="1" dirty="0"/>
              <a:t> Colonies violettes avec éclat  métalliques sur milieu EMB: </a:t>
            </a:r>
            <a:r>
              <a:rPr lang="fr-FR" sz="2000" b="1" i="1" dirty="0"/>
              <a:t>E. coli </a:t>
            </a:r>
          </a:p>
          <a:p>
            <a:pPr>
              <a:buFontTx/>
              <a:buChar char="-"/>
            </a:pPr>
            <a:endParaRPr lang="fr-FR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642910" y="357166"/>
            <a:ext cx="7715304" cy="63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642910" y="1142984"/>
            <a:ext cx="8072494" cy="541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1214422"/>
            <a:ext cx="808675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4348" y="1285860"/>
            <a:ext cx="800105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2- Identification d’espèce:</a:t>
            </a:r>
          </a:p>
          <a:p>
            <a:endParaRPr lang="fr-FR" sz="2400" b="1" dirty="0"/>
          </a:p>
          <a:p>
            <a:endParaRPr lang="fr-FR" sz="2400" b="1" dirty="0"/>
          </a:p>
          <a:p>
            <a:r>
              <a:rPr lang="fr-FR" b="1" dirty="0"/>
              <a:t>Elle est généralement basée sur la fermentation des sucres est la mise</a:t>
            </a:r>
          </a:p>
          <a:p>
            <a:r>
              <a:rPr lang="fr-FR" b="1" dirty="0"/>
              <a:t>  </a:t>
            </a:r>
          </a:p>
          <a:p>
            <a:r>
              <a:rPr lang="fr-FR" b="1" dirty="0"/>
              <a:t>en évidence de certaines enzymes essentielles (</a:t>
            </a:r>
            <a:r>
              <a:rPr lang="fr-FR" b="1" dirty="0" err="1"/>
              <a:t>ADNase</a:t>
            </a:r>
            <a:r>
              <a:rPr lang="fr-FR" b="1" dirty="0"/>
              <a:t>, LCD…) caractéristiques de chaque espèce bactérienne.</a:t>
            </a:r>
            <a:r>
              <a:rPr lang="fr-FR" sz="2400" b="1" dirty="0"/>
              <a:t> </a:t>
            </a:r>
          </a:p>
          <a:p>
            <a:endParaRPr lang="fr-FR" sz="2400" b="1" dirty="0"/>
          </a:p>
          <a:p>
            <a:r>
              <a:rPr lang="fr-FR" sz="2400" b="1" dirty="0"/>
              <a:t>N.B: </a:t>
            </a:r>
            <a:r>
              <a:rPr lang="fr-FR" dirty="0"/>
              <a:t>le poids du caractère dépend du groupe bactérien à identifier.</a:t>
            </a:r>
            <a:endParaRPr lang="fr-FR" b="1" dirty="0"/>
          </a:p>
          <a:p>
            <a:r>
              <a:rPr lang="fr-FR" sz="2400" b="1" dirty="0"/>
              <a:t> </a:t>
            </a:r>
            <a:endParaRPr lang="fr-FR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d’identification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57159" y="1643050"/>
          <a:ext cx="3286148" cy="510564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54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Garamond" pitchFamily="18" charset="0"/>
                        </a:rPr>
                        <a:t>Gram</a:t>
                      </a:r>
                      <a:endParaRPr lang="fr-FR" sz="1400" b="1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630" marR="3763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Garamond" pitchFamily="18" charset="0"/>
                        </a:rPr>
                        <a:t>               +</a:t>
                      </a:r>
                      <a:endParaRPr lang="fr-FR" sz="1400" b="1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630" marR="3763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54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Garamond" pitchFamily="18" charset="0"/>
                        </a:rPr>
                        <a:t>Mobilité</a:t>
                      </a:r>
                      <a:endParaRPr lang="fr-FR" sz="1400" b="1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37630" marR="3763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Garamond" pitchFamily="18" charset="0"/>
                        </a:rPr>
                        <a:t>                -</a:t>
                      </a:r>
                      <a:endParaRPr lang="fr-FR" sz="1400" b="1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37630" marR="3763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54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Garamond" pitchFamily="18" charset="0"/>
                        </a:rPr>
                        <a:t>Catalase</a:t>
                      </a:r>
                      <a:endParaRPr lang="fr-FR" sz="1400" b="1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37630" marR="3763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Garamond" pitchFamily="18" charset="0"/>
                        </a:rPr>
                        <a:t>                -</a:t>
                      </a:r>
                      <a:endParaRPr lang="fr-FR" sz="1400" b="1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37630" marR="3763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08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Garamond" pitchFamily="18" charset="0"/>
                        </a:rPr>
                        <a:t>Croissance en anaérobiose</a:t>
                      </a:r>
                      <a:endParaRPr lang="fr-FR" sz="1400" b="1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37630" marR="3763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Garamond" pitchFamily="18" charset="0"/>
                        </a:rPr>
                        <a:t>               +</a:t>
                      </a:r>
                      <a:endParaRPr lang="fr-FR" sz="1400" b="1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37630" marR="3763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54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Garamond" pitchFamily="18" charset="0"/>
                        </a:rPr>
                        <a:t>Production de gaz</a:t>
                      </a:r>
                      <a:endParaRPr lang="fr-FR" sz="1400" b="1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37630" marR="3763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Garamond" pitchFamily="18" charset="0"/>
                        </a:rPr>
                        <a:t>                -</a:t>
                      </a:r>
                      <a:endParaRPr lang="fr-FR" sz="1400" b="1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37630" marR="3763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54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Garamond" pitchFamily="18" charset="0"/>
                        </a:rPr>
                        <a:t>Production d’indole</a:t>
                      </a:r>
                      <a:endParaRPr lang="fr-FR" sz="1400" b="1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37630" marR="3763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Garamond" pitchFamily="18" charset="0"/>
                        </a:rPr>
                        <a:t>                -</a:t>
                      </a:r>
                      <a:endParaRPr lang="fr-FR" sz="1400" b="1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37630" marR="3763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54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Garamond" pitchFamily="18" charset="0"/>
                        </a:rPr>
                        <a:t>Nitrate réductase</a:t>
                      </a:r>
                      <a:endParaRPr lang="fr-FR" sz="1400" b="1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37630" marR="3763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Garamond" pitchFamily="18" charset="0"/>
                        </a:rPr>
                        <a:t>                -</a:t>
                      </a:r>
                      <a:endParaRPr lang="fr-FR" sz="1400" b="1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37630" marR="3763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54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latin typeface="Garamond" pitchFamily="18" charset="0"/>
                        </a:rPr>
                        <a:t>Gélatinase</a:t>
                      </a:r>
                      <a:endParaRPr lang="fr-FR" sz="1400" b="1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37630" marR="3763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Garamond" pitchFamily="18" charset="0"/>
                        </a:rPr>
                        <a:t>                -</a:t>
                      </a:r>
                      <a:endParaRPr lang="fr-FR" sz="1400" b="1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37630" marR="3763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54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Garamond" pitchFamily="18" charset="0"/>
                        </a:rPr>
                        <a:t>Coagulation du lait écrémé</a:t>
                      </a:r>
                      <a:endParaRPr lang="fr-FR" sz="1400" b="1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37630" marR="3763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Garamond" pitchFamily="18" charset="0"/>
                        </a:rPr>
                        <a:t>               +</a:t>
                      </a:r>
                      <a:endParaRPr lang="fr-FR" sz="1400" b="1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37630" marR="3763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540">
                <a:tc rowSpan="6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400" b="1">
                        <a:latin typeface="Garamond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Garamond" pitchFamily="18" charset="0"/>
                        </a:rPr>
                        <a:t>Fermentation des sucres</a:t>
                      </a:r>
                      <a:endParaRPr lang="fr-FR" sz="1400" b="1">
                        <a:latin typeface="Garamond" pitchFamily="18" charset="0"/>
                        <a:ea typeface="Times New Roman"/>
                      </a:endParaRPr>
                    </a:p>
                  </a:txBody>
                  <a:tcPr marL="37630" marR="3763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fr-FR" sz="1400" b="1" dirty="0" err="1">
                          <a:latin typeface="Garamond" pitchFamily="18" charset="0"/>
                        </a:rPr>
                        <a:t>Sorbose</a:t>
                      </a:r>
                      <a:endParaRPr lang="fr-FR" sz="1400" b="1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37630" marR="3763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Garamond" pitchFamily="18" charset="0"/>
                        </a:rPr>
                        <a:t>                -</a:t>
                      </a:r>
                      <a:endParaRPr lang="fr-FR" sz="1400" b="1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37630" marR="3763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5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fr-FR" sz="1400" b="1" dirty="0">
                          <a:latin typeface="Garamond" pitchFamily="18" charset="0"/>
                        </a:rPr>
                        <a:t>Dulcitol</a:t>
                      </a:r>
                      <a:endParaRPr lang="fr-FR" sz="1400" b="1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37630" marR="3763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Garamond" pitchFamily="18" charset="0"/>
                        </a:rPr>
                        <a:t>                -</a:t>
                      </a:r>
                      <a:endParaRPr lang="fr-FR" sz="1400" b="1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37630" marR="3763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5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fr-FR" sz="1400" b="1" dirty="0">
                          <a:latin typeface="Garamond" pitchFamily="18" charset="0"/>
                        </a:rPr>
                        <a:t>Glycérol</a:t>
                      </a:r>
                      <a:endParaRPr lang="fr-FR" sz="1400" b="1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37630" marR="3763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Garamond" pitchFamily="18" charset="0"/>
                        </a:rPr>
                        <a:t>                -</a:t>
                      </a:r>
                      <a:endParaRPr lang="fr-FR" sz="1400" b="1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37630" marR="3763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5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fr-FR" sz="1400" b="1" dirty="0" err="1">
                          <a:latin typeface="Garamond" pitchFamily="18" charset="0"/>
                        </a:rPr>
                        <a:t>Rahmnose</a:t>
                      </a:r>
                      <a:endParaRPr lang="fr-FR" sz="1400" b="1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37630" marR="3763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Garamond" pitchFamily="18" charset="0"/>
                        </a:rPr>
                        <a:t>                -</a:t>
                      </a:r>
                      <a:endParaRPr lang="fr-FR" sz="1400" b="1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37630" marR="3763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5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latin typeface="Garamond" pitchFamily="18" charset="0"/>
                        </a:rPr>
                        <a:t>Inositol</a:t>
                      </a:r>
                      <a:endParaRPr lang="fr-FR" sz="1400" b="1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37630" marR="3763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Garamond" pitchFamily="18" charset="0"/>
                        </a:rPr>
                        <a:t>                -</a:t>
                      </a:r>
                      <a:endParaRPr lang="fr-FR" sz="1400" b="1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37630" marR="3763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5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latin typeface="Garamond" pitchFamily="18" charset="0"/>
                        </a:rPr>
                        <a:t>Adonitol</a:t>
                      </a:r>
                      <a:endParaRPr lang="fr-FR" sz="1400" b="1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37630" marR="3763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Garamond" pitchFamily="18" charset="0"/>
                        </a:rPr>
                        <a:t>                -</a:t>
                      </a:r>
                      <a:endParaRPr lang="fr-FR" sz="1400" b="1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37630" marR="3763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3793" name="Line 1"/>
          <p:cNvSpPr>
            <a:spLocks noChangeShapeType="1"/>
          </p:cNvSpPr>
          <p:nvPr/>
        </p:nvSpPr>
        <p:spPr bwMode="auto">
          <a:xfrm>
            <a:off x="2671763" y="190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85720" y="1214422"/>
            <a:ext cx="4000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latin typeface="Garamond" pitchFamily="18" charset="0"/>
              </a:rPr>
              <a:t>Tableau1</a:t>
            </a:r>
            <a:r>
              <a:rPr lang="fr-FR" sz="1200" dirty="0">
                <a:latin typeface="Garamond" pitchFamily="18" charset="0"/>
              </a:rPr>
              <a:t> </a:t>
            </a:r>
            <a:r>
              <a:rPr lang="fr-FR" sz="1200" b="1" dirty="0">
                <a:latin typeface="Garamond" pitchFamily="18" charset="0"/>
              </a:rPr>
              <a:t>: Caractère du genre de </a:t>
            </a:r>
            <a:r>
              <a:rPr lang="fr-FR" sz="1200" b="1" i="1" dirty="0" err="1">
                <a:latin typeface="Garamond" pitchFamily="18" charset="0"/>
              </a:rPr>
              <a:t>Bifidobacterium</a:t>
            </a:r>
            <a:r>
              <a:rPr lang="fr-FR" sz="1200" b="1" i="1" dirty="0">
                <a:latin typeface="Garamond" pitchFamily="18" charset="0"/>
              </a:rPr>
              <a:t>.  </a:t>
            </a:r>
            <a:endParaRPr lang="fr-FR" sz="1200" i="1" dirty="0">
              <a:latin typeface="Garamond" pitchFamily="18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4429124" y="1714488"/>
          <a:ext cx="4361622" cy="492993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07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Sorbitol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          -</a:t>
                      </a:r>
                      <a:endParaRPr lang="fr-FR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          -</a:t>
                      </a:r>
                      <a:endParaRPr lang="fr-FR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7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L-</a:t>
                      </a:r>
                      <a:r>
                        <a:rPr lang="en-US" sz="1400" dirty="0" err="1"/>
                        <a:t>arabinose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         </a:t>
                      </a:r>
                      <a:r>
                        <a:rPr lang="fr-FR" sz="1400"/>
                        <a:t>+</a:t>
                      </a:r>
                      <a:endParaRPr lang="fr-FR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          -</a:t>
                      </a:r>
                      <a:endParaRPr lang="fr-FR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7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D-xylose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         +</a:t>
                      </a:r>
                      <a:endParaRPr lang="fr-FR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          -</a:t>
                      </a:r>
                      <a:endParaRPr lang="fr-FR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7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Salicine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          -</a:t>
                      </a:r>
                      <a:endParaRPr lang="fr-FR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         +</a:t>
                      </a:r>
                      <a:endParaRPr lang="fr-FR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7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/>
                        <a:t>Cellobiose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          -</a:t>
                      </a:r>
                      <a:endParaRPr lang="fr-FR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          -</a:t>
                      </a:r>
                      <a:endParaRPr lang="fr-FR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7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D-raffinose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         </a:t>
                      </a:r>
                      <a:r>
                        <a:rPr lang="en-US" sz="1400" dirty="0"/>
                        <a:t>+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         +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7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Manitol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          -</a:t>
                      </a:r>
                      <a:endParaRPr lang="fr-FR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          -</a:t>
                      </a:r>
                      <a:endParaRPr lang="fr-FR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7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D-mannose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         +</a:t>
                      </a:r>
                      <a:endParaRPr lang="fr-FR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         V</a:t>
                      </a:r>
                      <a:endParaRPr lang="fr-FR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7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Galactose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         +</a:t>
                      </a:r>
                      <a:endParaRPr lang="fr-FR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         +</a:t>
                      </a:r>
                      <a:endParaRPr lang="fr-FR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7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Maltose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         </a:t>
                      </a:r>
                      <a:r>
                        <a:rPr lang="fr-FR" sz="1400"/>
                        <a:t>+</a:t>
                      </a:r>
                      <a:endParaRPr lang="fr-FR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         +</a:t>
                      </a:r>
                      <a:endParaRPr lang="fr-FR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7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Amidon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          - 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          - </a:t>
                      </a:r>
                      <a:endParaRPr lang="fr-FR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0769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Conclusion</a:t>
                      </a:r>
                      <a:endParaRPr lang="fr-FR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>
                          <a:latin typeface="Garamond" pitchFamily="18" charset="0"/>
                        </a:rPr>
                        <a:t>B. </a:t>
                      </a:r>
                      <a:r>
                        <a:rPr lang="fr-FR" sz="1800" i="1" dirty="0" err="1">
                          <a:latin typeface="Garamond" pitchFamily="18" charset="0"/>
                        </a:rPr>
                        <a:t>longum</a:t>
                      </a:r>
                      <a:endParaRPr lang="fr-FR" sz="1800" i="1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>
                          <a:latin typeface="Garamond" pitchFamily="18" charset="0"/>
                        </a:rPr>
                        <a:t>B. </a:t>
                      </a:r>
                      <a:r>
                        <a:rPr lang="fr-FR" sz="1800" i="1" dirty="0" err="1">
                          <a:latin typeface="Garamond" pitchFamily="18" charset="0"/>
                        </a:rPr>
                        <a:t>infantis</a:t>
                      </a:r>
                      <a:endParaRPr lang="fr-FR" sz="1800" i="1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500562" y="1190138"/>
            <a:ext cx="40005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Tableau 2 : Caractères métaboliques des espèces du</a:t>
            </a:r>
            <a:r>
              <a:rPr kumimoji="0" lang="fr-FR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genre </a:t>
            </a:r>
            <a:r>
              <a:rPr lang="fr-FR" sz="1400" b="1" i="1" dirty="0" err="1">
                <a:latin typeface="Garamond" pitchFamily="18" charset="0"/>
              </a:rPr>
              <a:t>Bifidobacterium</a:t>
            </a:r>
            <a:r>
              <a:rPr kumimoji="0" lang="fr-FR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000" cap="none" dirty="0"/>
              <a:t>Fermentation + Production de Gaz</a:t>
            </a:r>
            <a:endParaRPr lang="fr-FR" sz="3000" dirty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9111" y="1554163"/>
            <a:ext cx="541817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3807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839200" cy="838200"/>
          </a:xfrm>
        </p:spPr>
        <p:txBody>
          <a:bodyPr>
            <a:normAutofit fontScale="90000"/>
          </a:bodyPr>
          <a:lstStyle/>
          <a:p>
            <a:r>
              <a:rPr lang="fr-FR" cap="none" dirty="0"/>
              <a:t>Résultats Sur Milieu </a:t>
            </a:r>
            <a:r>
              <a:rPr lang="fr-FR" cap="none" dirty="0" err="1"/>
              <a:t>Kligler</a:t>
            </a:r>
            <a:r>
              <a:rPr lang="fr-FR" cap="none" dirty="0"/>
              <a:t> (Aussi Sur TSI ou KIA)</a:t>
            </a:r>
          </a:p>
        </p:txBody>
      </p:sp>
      <p:pic>
        <p:nvPicPr>
          <p:cNvPr id="21506" name="Picture 2" descr="C:\Users\HP\Downloads\kligler_hajna_20091111_1153375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56895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991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1722" y="1554163"/>
            <a:ext cx="665295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839200" cy="838200"/>
          </a:xfrm>
        </p:spPr>
        <p:txBody>
          <a:bodyPr>
            <a:normAutofit fontScale="90000"/>
          </a:bodyPr>
          <a:lstStyle/>
          <a:p>
            <a:r>
              <a:rPr lang="fr-FR" cap="none" dirty="0"/>
              <a:t>Résultats Sur Milieu </a:t>
            </a:r>
            <a:r>
              <a:rPr lang="fr-FR" cap="none" dirty="0" err="1"/>
              <a:t>Kligler</a:t>
            </a:r>
            <a:r>
              <a:rPr lang="fr-FR" cap="none" dirty="0"/>
              <a:t> (Aussi Sur TSI ou KIA)</a:t>
            </a:r>
          </a:p>
        </p:txBody>
      </p:sp>
    </p:spTree>
    <p:extLst>
      <p:ext uri="{BB962C8B-B14F-4D97-AF65-F5344CB8AC3E}">
        <p14:creationId xmlns:p14="http://schemas.microsoft.com/office/powerpoint/2010/main" val="1576395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14488"/>
            <a:ext cx="8686800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839200" cy="838200"/>
          </a:xfrm>
        </p:spPr>
        <p:txBody>
          <a:bodyPr>
            <a:normAutofit fontScale="90000"/>
          </a:bodyPr>
          <a:lstStyle/>
          <a:p>
            <a:r>
              <a:rPr lang="fr-FR" cap="none" dirty="0"/>
              <a:t>Résultats Sur Milieu </a:t>
            </a:r>
            <a:r>
              <a:rPr lang="fr-FR" cap="none" dirty="0" err="1"/>
              <a:t>Kligler</a:t>
            </a:r>
            <a:r>
              <a:rPr lang="fr-FR" cap="none" dirty="0"/>
              <a:t> (Aussi Sur TSI ou KIA)</a:t>
            </a:r>
          </a:p>
        </p:txBody>
      </p:sp>
    </p:spTree>
    <p:extLst>
      <p:ext uri="{BB962C8B-B14F-4D97-AF65-F5344CB8AC3E}">
        <p14:creationId xmlns:p14="http://schemas.microsoft.com/office/powerpoint/2010/main" val="924246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85860"/>
            <a:ext cx="564360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93712" y="188640"/>
            <a:ext cx="8686800" cy="841248"/>
          </a:xfrm>
        </p:spPr>
        <p:txBody>
          <a:bodyPr/>
          <a:lstStyle/>
          <a:p>
            <a:r>
              <a:rPr lang="fr-FR" dirty="0"/>
              <a:t>Isolement sur milieux sélectifs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38200"/>
          </a:xfrm>
        </p:spPr>
        <p:txBody>
          <a:bodyPr/>
          <a:lstStyle/>
          <a:p>
            <a:r>
              <a:rPr lang="fr-FR" dirty="0"/>
              <a:t>Production d’indole</a:t>
            </a: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390847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17" y="5429264"/>
            <a:ext cx="543877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 descr="C:\Users\HP\Downloads\Ind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39248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923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6612" y="188640"/>
            <a:ext cx="8686800" cy="838200"/>
          </a:xfrm>
        </p:spPr>
        <p:txBody>
          <a:bodyPr>
            <a:normAutofit/>
          </a:bodyPr>
          <a:lstStyle/>
          <a:p>
            <a:r>
              <a:rPr lang="fr-FR" dirty="0"/>
              <a:t>Test du citrate de sodium</a:t>
            </a: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2" y="1052736"/>
            <a:ext cx="8136903" cy="502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C:\Users\HP\Downloads\citrate_de_simmons_3_20091022_2083374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08912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2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 de VP (</a:t>
            </a:r>
            <a:r>
              <a:rPr lang="fr-FR" cap="none" dirty="0"/>
              <a:t>Vogues </a:t>
            </a:r>
            <a:r>
              <a:rPr lang="fr-FR" cap="none" dirty="0" err="1"/>
              <a:t>Proskauer</a:t>
            </a:r>
            <a:r>
              <a:rPr lang="fr-FR" dirty="0"/>
              <a:t>)</a:t>
            </a:r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858180" cy="487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 descr="C:\Users\HP\Downloads\V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748883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805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 du RM (</a:t>
            </a:r>
            <a:r>
              <a:rPr lang="fr-FR" cap="none" dirty="0"/>
              <a:t>Rouge de Méthyl</a:t>
            </a:r>
            <a:r>
              <a:rPr lang="fr-FR" dirty="0"/>
              <a:t>)</a:t>
            </a:r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7358114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 descr="C:\Users\HP\Downloads\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10" y="3284984"/>
            <a:ext cx="7128792" cy="330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054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 de l’</a:t>
            </a:r>
            <a:r>
              <a:rPr lang="fr-FR" dirty="0" err="1"/>
              <a:t>uréase</a:t>
            </a:r>
            <a:endParaRPr lang="fr-FR" dirty="0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578647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 descr="C:\Users\HP\Downloads\Ure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512" y="3314537"/>
            <a:ext cx="3666256" cy="26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HP\Downloads\ure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868" y="1988836"/>
            <a:ext cx="3743819" cy="417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685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838200"/>
          </a:xfrm>
        </p:spPr>
        <p:txBody>
          <a:bodyPr>
            <a:normAutofit/>
          </a:bodyPr>
          <a:lstStyle/>
          <a:p>
            <a:r>
              <a:rPr lang="fr-FR" dirty="0"/>
              <a:t>Test de Mobilité</a:t>
            </a:r>
          </a:p>
        </p:txBody>
      </p:sp>
      <p:pic>
        <p:nvPicPr>
          <p:cNvPr id="26626" name="Picture 2" descr="C:\Users\HP\Downloads\final copy-micrococcus in motility ag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02" y="2045180"/>
            <a:ext cx="450033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HP\Downloads\final copy-e coli in motility ag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45180"/>
            <a:ext cx="441581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774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vt.ac-rouen.fr/biologie/microbes/images/mannit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0891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838200"/>
          </a:xfrm>
        </p:spPr>
        <p:txBody>
          <a:bodyPr>
            <a:normAutofit/>
          </a:bodyPr>
          <a:lstStyle/>
          <a:p>
            <a:r>
              <a:rPr lang="fr-FR" dirty="0"/>
              <a:t>Test de Mannitol Mobilité</a:t>
            </a:r>
          </a:p>
        </p:txBody>
      </p:sp>
    </p:spTree>
    <p:extLst>
      <p:ext uri="{BB962C8B-B14F-4D97-AF65-F5344CB8AC3E}">
        <p14:creationId xmlns:p14="http://schemas.microsoft.com/office/powerpoint/2010/main" val="1697122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056784" cy="838200"/>
          </a:xfrm>
        </p:spPr>
        <p:txBody>
          <a:bodyPr/>
          <a:lstStyle/>
          <a:p>
            <a:pPr algn="ctr"/>
            <a:r>
              <a:rPr lang="fr-FR" dirty="0"/>
              <a:t>Test de la nitrate réductase</a:t>
            </a:r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5790" y="1168064"/>
            <a:ext cx="7820372" cy="568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 descr="C:\Users\HP\Downloads\nit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62" y="2780928"/>
            <a:ext cx="7632848" cy="405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815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 d’oxydase</a:t>
            </a:r>
          </a:p>
        </p:txBody>
      </p:sp>
      <p:pic>
        <p:nvPicPr>
          <p:cNvPr id="28674" name="Picture 2" descr="http://www.cdc.gov/std/gonorrhea/lab/images/Bcatox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446449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HP\Downloads\oxid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1069"/>
            <a:ext cx="4032448" cy="384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051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2242" y="-18417"/>
            <a:ext cx="8686800" cy="838200"/>
          </a:xfrm>
        </p:spPr>
        <p:txBody>
          <a:bodyPr/>
          <a:lstStyle/>
          <a:p>
            <a:r>
              <a:rPr lang="fr-FR" dirty="0"/>
              <a:t>Test de </a:t>
            </a:r>
            <a:r>
              <a:rPr lang="fr-FR" dirty="0" err="1"/>
              <a:t>Dn</a:t>
            </a:r>
            <a:r>
              <a:rPr lang="fr-FR" cap="none" dirty="0" err="1"/>
              <a:t>ase</a:t>
            </a:r>
            <a:r>
              <a:rPr lang="fr-FR" cap="none" dirty="0"/>
              <a:t> sur milieu fluorescent</a:t>
            </a:r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43808" y="819785"/>
            <a:ext cx="4140000" cy="603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632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Mes Sites Web\Milieux de culture\www.perigueux.u-bordeaux4.fr\iut\geniebio\biologie\tpbiologie\microbio\html\milieuselectif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6715172" cy="500062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500430" y="5143512"/>
            <a:ext cx="2357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Staphylococcus aureus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565720" y="116632"/>
            <a:ext cx="8686800" cy="841248"/>
          </a:xfrm>
        </p:spPr>
        <p:txBody>
          <a:bodyPr/>
          <a:lstStyle/>
          <a:p>
            <a:r>
              <a:rPr lang="fr-FR" dirty="0"/>
              <a:t>Isolement sur milieux sélectifs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838200"/>
          </a:xfrm>
        </p:spPr>
        <p:txBody>
          <a:bodyPr/>
          <a:lstStyle/>
          <a:p>
            <a:r>
              <a:rPr lang="fr-FR" dirty="0"/>
              <a:t>Test de la </a:t>
            </a:r>
            <a:r>
              <a:rPr lang="fr-FR" dirty="0" err="1"/>
              <a:t>coagulase</a:t>
            </a:r>
            <a:endParaRPr lang="fr-FR" dirty="0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563" y="1268760"/>
            <a:ext cx="3238993" cy="54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 descr="C:\Users\HP\Downloads\coagulase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24744"/>
            <a:ext cx="417646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HP\Downloads\Coagula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02589"/>
            <a:ext cx="417646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511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051176" cy="838200"/>
          </a:xfrm>
        </p:spPr>
        <p:txBody>
          <a:bodyPr>
            <a:normAutofit/>
          </a:bodyPr>
          <a:lstStyle/>
          <a:p>
            <a:r>
              <a:rPr lang="fr-FR" cap="none" dirty="0"/>
              <a:t>Milieu Chapman</a:t>
            </a:r>
          </a:p>
        </p:txBody>
      </p:sp>
      <p:pic>
        <p:nvPicPr>
          <p:cNvPr id="30722" name="Picture 2" descr="C:\Users\HP\Downloads\Chap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0" y="1700808"/>
            <a:ext cx="4392488" cy="363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HP\Downloads\Chapman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4822"/>
            <a:ext cx="4248472" cy="363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5906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 de catalase</a:t>
            </a:r>
          </a:p>
        </p:txBody>
      </p:sp>
      <p:pic>
        <p:nvPicPr>
          <p:cNvPr id="19459" name="Picture 3" descr="C:\Users\HP\Downloads\catalase 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33232" y="1895623"/>
            <a:ext cx="5656584" cy="42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C:\Users\HP\Downloads\catalase +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94035" y="1892111"/>
            <a:ext cx="5660598" cy="424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367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P\Downloads\catalase-saureus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328592" cy="531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 de catalase</a:t>
            </a:r>
          </a:p>
        </p:txBody>
      </p:sp>
    </p:spTree>
    <p:extLst>
      <p:ext uri="{BB962C8B-B14F-4D97-AF65-F5344CB8AC3E}">
        <p14:creationId xmlns:p14="http://schemas.microsoft.com/office/powerpoint/2010/main" val="2024001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3360" y="1554163"/>
            <a:ext cx="622967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838200"/>
          </a:xfrm>
        </p:spPr>
        <p:txBody>
          <a:bodyPr/>
          <a:lstStyle/>
          <a:p>
            <a:pPr algn="ctr"/>
            <a:r>
              <a:rPr lang="fr-FR" dirty="0"/>
              <a:t>Hybridation ADN/ADN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5941" y="1554163"/>
            <a:ext cx="614451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4917" y="1554163"/>
            <a:ext cx="674656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678661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857356" y="6143644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Détermination de  </a:t>
            </a:r>
            <a:r>
              <a:rPr lang="el-GR" dirty="0"/>
              <a:t>Δ</a:t>
            </a:r>
            <a:r>
              <a:rPr lang="fr-FR" dirty="0"/>
              <a:t>T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:\Mes Sites Web\Milieux de culture\www.perigueux.u-bordeaux4.fr\iut\geniebio\biologie\tpbiologie\microbio\html\milieuselectif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215238" cy="5286412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fr-FR" dirty="0"/>
              <a:t>Isolement sur milieux sélectifs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:\Mes Sites Web\Milieux de culture\www.perigueux.u-bordeaux4.fr\iut\geniebio\biologie\tpbiologie\microbio\html\milieuselectif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429552" cy="5429248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fr-FR" dirty="0"/>
              <a:t>Isolement sur milieux sélectifs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41248"/>
          </a:xfrm>
        </p:spPr>
        <p:txBody>
          <a:bodyPr/>
          <a:lstStyle/>
          <a:p>
            <a:r>
              <a:rPr lang="fr-FR" dirty="0"/>
              <a:t>EMB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98448"/>
            <a:ext cx="7148292" cy="536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9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Isolement sur milieux sélectifs</a:t>
            </a:r>
          </a:p>
        </p:txBody>
      </p:sp>
      <p:pic>
        <p:nvPicPr>
          <p:cNvPr id="53250" name="Picture 2" descr="F:\Mes Sites Web\Milieux de culture\www.perigueux.u-bordeaux4.fr\iut\geniebio\biologie\tpbiologie\microbio\html\milieuselectif\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620000" cy="5143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2976" y="3000372"/>
            <a:ext cx="6572296" cy="841248"/>
          </a:xfrm>
        </p:spPr>
        <p:txBody>
          <a:bodyPr/>
          <a:lstStyle/>
          <a:p>
            <a:r>
              <a:rPr lang="fr-FR" dirty="0"/>
              <a:t>Identification bactérienne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6543692" cy="571504"/>
          </a:xfrm>
        </p:spPr>
        <p:txBody>
          <a:bodyPr>
            <a:normAutofit fontScale="90000"/>
          </a:bodyPr>
          <a:lstStyle/>
          <a:p>
            <a:r>
              <a:rPr lang="fr-FR" dirty="0"/>
              <a:t>I. L’identification phénotypique</a:t>
            </a:r>
            <a:br>
              <a:rPr lang="fr-FR" dirty="0"/>
            </a:b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14348" y="1714488"/>
            <a:ext cx="80724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Les  méthodes  d’identification  choisies  doivent  être rapides  et informatives  afin  d’assurer  une </a:t>
            </a:r>
          </a:p>
          <a:p>
            <a:r>
              <a:rPr lang="fr-FR" sz="2800" dirty="0"/>
              <a:t>identification la plus rapide possible. </a:t>
            </a:r>
          </a:p>
          <a:p>
            <a:endParaRPr lang="fr-FR" sz="2800" dirty="0"/>
          </a:p>
          <a:p>
            <a:r>
              <a:rPr lang="fr-FR" sz="2800" dirty="0"/>
              <a:t>La démarche diagnostique se fait globalement en 2 étapes : </a:t>
            </a:r>
          </a:p>
          <a:p>
            <a:r>
              <a:rPr lang="fr-FR" sz="2800" dirty="0"/>
              <a:t>- </a:t>
            </a:r>
            <a:r>
              <a:rPr lang="fr-FR" sz="3600" b="1" dirty="0"/>
              <a:t>Test d’orientation   </a:t>
            </a:r>
          </a:p>
          <a:p>
            <a:r>
              <a:rPr lang="fr-FR" sz="2800" dirty="0"/>
              <a:t>- </a:t>
            </a:r>
            <a:r>
              <a:rPr lang="fr-FR" sz="3600" b="1" dirty="0"/>
              <a:t>Identification de l’espèce 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214282" y="1643050"/>
            <a:ext cx="500066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214282" y="3429000"/>
            <a:ext cx="500066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1564</TotalTime>
  <Words>443</Words>
  <Application>Microsoft Office PowerPoint</Application>
  <PresentationFormat>Affichage à l'écran (4:3)</PresentationFormat>
  <Paragraphs>126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4" baseType="lpstr">
      <vt:lpstr>Arial</vt:lpstr>
      <vt:lpstr>Franklin Gothic Book</vt:lpstr>
      <vt:lpstr>Franklin Gothic Medium</vt:lpstr>
      <vt:lpstr>Garamond</vt:lpstr>
      <vt:lpstr>Times New Roman</vt:lpstr>
      <vt:lpstr>Wingdings 2</vt:lpstr>
      <vt:lpstr>Promenade</vt:lpstr>
      <vt:lpstr>Technique d’isolement par épuisement (technique des quadrant)</vt:lpstr>
      <vt:lpstr>Isolement sur milieux sélectifs</vt:lpstr>
      <vt:lpstr>Isolement sur milieux sélectifs</vt:lpstr>
      <vt:lpstr>Isolement sur milieux sélectifs</vt:lpstr>
      <vt:lpstr>Isolement sur milieux sélectifs</vt:lpstr>
      <vt:lpstr>EMB</vt:lpstr>
      <vt:lpstr>Isolement sur milieux sélectifs</vt:lpstr>
      <vt:lpstr>Identification bactérienne</vt:lpstr>
      <vt:lpstr>I. L’identification phénotypique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Exemple d’identification</vt:lpstr>
      <vt:lpstr>Fermentation + Production de Gaz</vt:lpstr>
      <vt:lpstr>Résultats Sur Milieu Kligler (Aussi Sur TSI ou KIA)</vt:lpstr>
      <vt:lpstr>Résultats Sur Milieu Kligler (Aussi Sur TSI ou KIA)</vt:lpstr>
      <vt:lpstr>Résultats Sur Milieu Kligler (Aussi Sur TSI ou KIA)</vt:lpstr>
      <vt:lpstr>Production d’indole</vt:lpstr>
      <vt:lpstr>Test du citrate de sodium</vt:lpstr>
      <vt:lpstr>Test de VP (Vogues Proskauer)</vt:lpstr>
      <vt:lpstr>Test du RM (Rouge de Méthyl)</vt:lpstr>
      <vt:lpstr>Test de l’uréase</vt:lpstr>
      <vt:lpstr>Test de Mobilité</vt:lpstr>
      <vt:lpstr>Test de Mannitol Mobilité</vt:lpstr>
      <vt:lpstr>Test de la nitrate réductase</vt:lpstr>
      <vt:lpstr>Test d’oxydase</vt:lpstr>
      <vt:lpstr>Test de Dnase sur milieu fluorescent</vt:lpstr>
      <vt:lpstr>Test de la coagulase</vt:lpstr>
      <vt:lpstr>Milieu Chapman</vt:lpstr>
      <vt:lpstr>Test de catalase</vt:lpstr>
      <vt:lpstr>Test de catalase</vt:lpstr>
      <vt:lpstr>Hybridation ADN/ADN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BEN DJEDDOU Kamel</dc:creator>
  <cp:lastModifiedBy>Asus</cp:lastModifiedBy>
  <cp:revision>140</cp:revision>
  <dcterms:created xsi:type="dcterms:W3CDTF">2008-11-22T17:43:59Z</dcterms:created>
  <dcterms:modified xsi:type="dcterms:W3CDTF">2021-04-23T15:32:18Z</dcterms:modified>
</cp:coreProperties>
</file>