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12192000"/>
  <p:embeddedFontLst>
    <p:embeddedFont>
      <p:font typeface="Liter" panose="02000503030000020004" pitchFamily="34" charset="0"/>
      <p:regular r:id="rId21"/>
    </p:embeddedFont>
    <p:embeddedFont>
      <p:font typeface="Liter" panose="02000503030000020004" pitchFamily="34" charset="-122"/>
      <p:regular r:id="rId22"/>
    </p:embeddedFont>
    <p:embeddedFont>
      <p:font typeface="Liter" panose="02000503030000020004" pitchFamily="34" charset="-120"/>
      <p:regular r:id="rId23"/>
    </p:embeddedFont>
    <p:embeddedFont>
      <p:font typeface="MiSans" pitchFamily="34" charset="-122"/>
      <p:regular r:id="rId24"/>
    </p:embeddedFont>
    <p:embeddedFont>
      <p:font typeface="MiSans" pitchFamily="34" charset="-120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igmaaldrich.com/2653405d66dbe69730b5aaad2f7fc2a369533871.jpg"/>
          <p:cNvPicPr>
            <a:picLocks noChangeAspect="1"/>
          </p:cNvPicPr>
          <p:nvPr/>
        </p:nvPicPr>
        <p:blipFill>
          <a:blip r:embed="rId1">
            <a:alphaModFix amt="20000"/>
          </a:blip>
          <a:srcRect t="4590" b="4590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FAFA">
                  <a:alpha val="95000"/>
                </a:srgbClr>
              </a:gs>
              <a:gs pos="50000">
                <a:srgbClr val="FAFAFA">
                  <a:alpha val="90000"/>
                </a:srgbClr>
              </a:gs>
              <a:gs pos="100000">
                <a:srgbClr val="FAFAFA">
                  <a:alpha val="85000"/>
                </a:srgbClr>
              </a:gs>
            </a:gsLst>
            <a:lin ang="2700000" scaled="1"/>
          </a:gradFill>
        </p:spPr>
      </p:sp>
      <p:sp>
        <p:nvSpPr>
          <p:cNvPr id="4" name="Shape 1"/>
          <p:cNvSpPr/>
          <p:nvPr/>
        </p:nvSpPr>
        <p:spPr>
          <a:xfrm>
            <a:off x="381000" y="779760"/>
            <a:ext cx="3009900" cy="342900"/>
          </a:xfrm>
          <a:custGeom>
            <a:avLst/>
            <a:gdLst/>
            <a:ahLst/>
            <a:cxnLst/>
            <a:rect l="l" t="t" r="r" b="b"/>
            <a:pathLst>
              <a:path w="3009900" h="342900">
                <a:moveTo>
                  <a:pt x="171450" y="0"/>
                </a:moveTo>
                <a:lnTo>
                  <a:pt x="2838450" y="0"/>
                </a:lnTo>
                <a:cubicBezTo>
                  <a:pt x="2933076" y="0"/>
                  <a:pt x="3009900" y="76824"/>
                  <a:pt x="3009900" y="171450"/>
                </a:cubicBezTo>
                <a:lnTo>
                  <a:pt x="3009900" y="171450"/>
                </a:lnTo>
                <a:cubicBezTo>
                  <a:pt x="3009900" y="266076"/>
                  <a:pt x="2933076" y="342900"/>
                  <a:pt x="2838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" name="Text 2"/>
          <p:cNvSpPr/>
          <p:nvPr/>
        </p:nvSpPr>
        <p:spPr>
          <a:xfrm>
            <a:off x="571500" y="855960"/>
            <a:ext cx="2695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105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Biochimie &amp; Biologie Cellulaire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732260"/>
            <a:ext cx="6858000" cy="26098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Biochimiques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et Biologiques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4643041"/>
            <a:ext cx="65151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Principes et Applications des Techniques Analytiques en Laboratoire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5788025"/>
            <a:ext cx="11430000" cy="6350"/>
          </a:xfrm>
          <a:custGeom>
            <a:avLst/>
            <a:gdLst/>
            <a:ahLst/>
            <a:cxnLst/>
            <a:rect l="l" t="t" r="r" b="b"/>
            <a:pathLst>
              <a:path w="11430000" h="6350">
                <a:moveTo>
                  <a:pt x="0" y="0"/>
                </a:moveTo>
                <a:lnTo>
                  <a:pt x="11430000" y="0"/>
                </a:lnTo>
                <a:lnTo>
                  <a:pt x="114300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9" name="Shape 6"/>
          <p:cNvSpPr/>
          <p:nvPr/>
        </p:nvSpPr>
        <p:spPr>
          <a:xfrm>
            <a:off x="381000" y="601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0" name="Shape 7"/>
          <p:cNvSpPr/>
          <p:nvPr/>
        </p:nvSpPr>
        <p:spPr>
          <a:xfrm>
            <a:off x="526256" y="61531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0"/>
                </a:moveTo>
                <a:lnTo>
                  <a:pt x="47625" y="0"/>
                </a:lnTo>
                <a:cubicBezTo>
                  <a:pt x="41039" y="0"/>
                  <a:pt x="35719" y="5321"/>
                  <a:pt x="35719" y="11906"/>
                </a:cubicBezTo>
                <a:cubicBezTo>
                  <a:pt x="35719" y="18492"/>
                  <a:pt x="41039" y="23812"/>
                  <a:pt x="47625" y="23812"/>
                </a:cubicBezTo>
                <a:lnTo>
                  <a:pt x="47625" y="80181"/>
                </a:lnTo>
                <a:lnTo>
                  <a:pt x="2791" y="158614"/>
                </a:lnTo>
                <a:cubicBezTo>
                  <a:pt x="967" y="161851"/>
                  <a:pt x="0" y="165460"/>
                  <a:pt x="0" y="169180"/>
                </a:cubicBezTo>
                <a:cubicBezTo>
                  <a:pt x="0" y="180975"/>
                  <a:pt x="9525" y="190500"/>
                  <a:pt x="21320" y="190500"/>
                </a:cubicBezTo>
                <a:lnTo>
                  <a:pt x="145368" y="190500"/>
                </a:lnTo>
                <a:cubicBezTo>
                  <a:pt x="157125" y="190500"/>
                  <a:pt x="166688" y="180975"/>
                  <a:pt x="166688" y="169180"/>
                </a:cubicBezTo>
                <a:cubicBezTo>
                  <a:pt x="166688" y="165460"/>
                  <a:pt x="165720" y="161813"/>
                  <a:pt x="163897" y="158614"/>
                </a:cubicBezTo>
                <a:lnTo>
                  <a:pt x="119063" y="80181"/>
                </a:lnTo>
                <a:lnTo>
                  <a:pt x="119063" y="23812"/>
                </a:lnTo>
                <a:cubicBezTo>
                  <a:pt x="125648" y="23812"/>
                  <a:pt x="130969" y="18492"/>
                  <a:pt x="130969" y="11906"/>
                </a:cubicBezTo>
                <a:cubicBezTo>
                  <a:pt x="130969" y="5321"/>
                  <a:pt x="125648" y="0"/>
                  <a:pt x="119063" y="0"/>
                </a:cubicBezTo>
                <a:lnTo>
                  <a:pt x="107156" y="0"/>
                </a:lnTo>
                <a:close/>
                <a:moveTo>
                  <a:pt x="71438" y="80181"/>
                </a:moveTo>
                <a:lnTo>
                  <a:pt x="71438" y="23812"/>
                </a:lnTo>
                <a:lnTo>
                  <a:pt x="95250" y="23812"/>
                </a:lnTo>
                <a:lnTo>
                  <a:pt x="95250" y="80181"/>
                </a:lnTo>
                <a:cubicBezTo>
                  <a:pt x="95250" y="84311"/>
                  <a:pt x="96329" y="88404"/>
                  <a:pt x="98375" y="92013"/>
                </a:cubicBezTo>
                <a:lnTo>
                  <a:pt x="113854" y="119063"/>
                </a:lnTo>
                <a:lnTo>
                  <a:pt x="52834" y="119063"/>
                </a:lnTo>
                <a:lnTo>
                  <a:pt x="68312" y="92013"/>
                </a:lnTo>
                <a:cubicBezTo>
                  <a:pt x="70358" y="88404"/>
                  <a:pt x="71438" y="84348"/>
                  <a:pt x="71438" y="80181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11" name="Text 8"/>
          <p:cNvSpPr/>
          <p:nvPr/>
        </p:nvSpPr>
        <p:spPr>
          <a:xfrm>
            <a:off x="990600" y="6038850"/>
            <a:ext cx="33909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Techniques analytiques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90600" y="6229350"/>
            <a:ext cx="34004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Enzymatiques • Immunologiques • Cytochimiques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282535" y="6038850"/>
            <a:ext cx="15240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Présentation scientifique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0273010" y="6229350"/>
            <a:ext cx="15335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2026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5452" y="355452"/>
            <a:ext cx="355452" cy="355452"/>
          </a:xfrm>
          <a:custGeom>
            <a:avLst/>
            <a:gdLst/>
            <a:ahLst/>
            <a:cxnLst/>
            <a:rect l="l" t="t" r="r" b="b"/>
            <a:pathLst>
              <a:path w="355452" h="355452">
                <a:moveTo>
                  <a:pt x="177726" y="0"/>
                </a:moveTo>
                <a:lnTo>
                  <a:pt x="177726" y="0"/>
                </a:lnTo>
                <a:cubicBezTo>
                  <a:pt x="275816" y="0"/>
                  <a:pt x="355452" y="79636"/>
                  <a:pt x="355452" y="177726"/>
                </a:cubicBezTo>
                <a:lnTo>
                  <a:pt x="355452" y="177726"/>
                </a:lnTo>
                <a:cubicBezTo>
                  <a:pt x="355452" y="275816"/>
                  <a:pt x="275816" y="355452"/>
                  <a:pt x="177726" y="355452"/>
                </a:cubicBezTo>
                <a:lnTo>
                  <a:pt x="177726" y="355452"/>
                </a:lnTo>
                <a:cubicBezTo>
                  <a:pt x="79636" y="355452"/>
                  <a:pt x="0" y="275816"/>
                  <a:pt x="0" y="177726"/>
                </a:cubicBezTo>
                <a:lnTo>
                  <a:pt x="0" y="177726"/>
                </a:lnTo>
                <a:cubicBezTo>
                  <a:pt x="0" y="79636"/>
                  <a:pt x="79636" y="0"/>
                  <a:pt x="177726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" name="Text 1"/>
          <p:cNvSpPr/>
          <p:nvPr/>
        </p:nvSpPr>
        <p:spPr>
          <a:xfrm>
            <a:off x="457274" y="444315"/>
            <a:ext cx="213271" cy="1777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17539" y="444315"/>
            <a:ext cx="2186029" cy="1777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kern="0" spc="9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Immunologiques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5452" y="817539"/>
            <a:ext cx="11694367" cy="42654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6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Tests d'Agglutination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5452" y="1457353"/>
            <a:ext cx="5705003" cy="2843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Principe de l'Agglutination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55452" y="1883895"/>
            <a:ext cx="5669458" cy="9241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L'agglutination est une réaction immunologique visible où des anticorps multivalents (principalement IgM) forment des ponts entre des particules portant des antigènes, créant des amas visibles à l'œil nu. Cette technique simple et rapide est largement utilisée en diagnostic.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73224" y="3021341"/>
            <a:ext cx="35545" cy="1244082"/>
          </a:xfrm>
          <a:custGeom>
            <a:avLst/>
            <a:gdLst/>
            <a:ahLst/>
            <a:cxnLst/>
            <a:rect l="l" t="t" r="r" b="b"/>
            <a:pathLst>
              <a:path w="35545" h="1244082">
                <a:moveTo>
                  <a:pt x="0" y="0"/>
                </a:moveTo>
                <a:lnTo>
                  <a:pt x="35545" y="0"/>
                </a:lnTo>
                <a:lnTo>
                  <a:pt x="35545" y="1244082"/>
                </a:lnTo>
                <a:lnTo>
                  <a:pt x="0" y="1244082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Shape 7"/>
          <p:cNvSpPr/>
          <p:nvPr/>
        </p:nvSpPr>
        <p:spPr>
          <a:xfrm>
            <a:off x="613155" y="3056886"/>
            <a:ext cx="133294" cy="177726"/>
          </a:xfrm>
          <a:custGeom>
            <a:avLst/>
            <a:gdLst/>
            <a:ahLst/>
            <a:cxnLst/>
            <a:rect l="l" t="t" r="r" b="b"/>
            <a:pathLst>
              <a:path w="133294" h="177726">
                <a:moveTo>
                  <a:pt x="66647" y="177726"/>
                </a:moveTo>
                <a:cubicBezTo>
                  <a:pt x="29852" y="177726"/>
                  <a:pt x="0" y="147874"/>
                  <a:pt x="0" y="111079"/>
                </a:cubicBezTo>
                <a:cubicBezTo>
                  <a:pt x="0" y="79421"/>
                  <a:pt x="45195" y="15933"/>
                  <a:pt x="57830" y="-1215"/>
                </a:cubicBezTo>
                <a:cubicBezTo>
                  <a:pt x="59878" y="-3992"/>
                  <a:pt x="63107" y="-5554"/>
                  <a:pt x="66578" y="-5554"/>
                </a:cubicBezTo>
                <a:lnTo>
                  <a:pt x="66717" y="-5554"/>
                </a:lnTo>
                <a:cubicBezTo>
                  <a:pt x="70188" y="-5554"/>
                  <a:pt x="73416" y="-3992"/>
                  <a:pt x="75464" y="-1215"/>
                </a:cubicBezTo>
                <a:cubicBezTo>
                  <a:pt x="88099" y="15933"/>
                  <a:pt x="133294" y="79421"/>
                  <a:pt x="133294" y="111079"/>
                </a:cubicBezTo>
                <a:cubicBezTo>
                  <a:pt x="133294" y="147874"/>
                  <a:pt x="103442" y="177726"/>
                  <a:pt x="66647" y="177726"/>
                </a:cubicBezTo>
                <a:close/>
                <a:moveTo>
                  <a:pt x="38878" y="108302"/>
                </a:moveTo>
                <a:cubicBezTo>
                  <a:pt x="38878" y="103685"/>
                  <a:pt x="35163" y="99971"/>
                  <a:pt x="30547" y="99971"/>
                </a:cubicBezTo>
                <a:cubicBezTo>
                  <a:pt x="25930" y="99971"/>
                  <a:pt x="22216" y="103685"/>
                  <a:pt x="22216" y="108302"/>
                </a:cubicBezTo>
                <a:cubicBezTo>
                  <a:pt x="22216" y="134371"/>
                  <a:pt x="43355" y="155510"/>
                  <a:pt x="69424" y="155510"/>
                </a:cubicBezTo>
                <a:cubicBezTo>
                  <a:pt x="74041" y="155510"/>
                  <a:pt x="77755" y="151796"/>
                  <a:pt x="77755" y="147179"/>
                </a:cubicBezTo>
                <a:cubicBezTo>
                  <a:pt x="77755" y="142563"/>
                  <a:pt x="74041" y="138848"/>
                  <a:pt x="69424" y="138848"/>
                </a:cubicBezTo>
                <a:cubicBezTo>
                  <a:pt x="52554" y="138848"/>
                  <a:pt x="38878" y="125172"/>
                  <a:pt x="38878" y="108302"/>
                </a:cubicBezTo>
                <a:close/>
              </a:path>
            </a:pathLst>
          </a:custGeom>
          <a:solidFill>
            <a:srgbClr val="FB2C36"/>
          </a:solidFill>
        </p:spPr>
      </p:sp>
      <p:sp>
        <p:nvSpPr>
          <p:cNvPr id="10" name="Text 8"/>
          <p:cNvSpPr/>
          <p:nvPr/>
        </p:nvSpPr>
        <p:spPr>
          <a:xfrm>
            <a:off x="897516" y="3021341"/>
            <a:ext cx="1341831" cy="2488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Hémagglutination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68723" y="3341248"/>
            <a:ext cx="5456187" cy="46208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Utilisation d'érythrocytes comme support particulaire. Les virus (grippe, rubéole) ou bactéries possèdent des hémagglutinines qui agglutinent les globules rouges.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68723" y="3874426"/>
            <a:ext cx="5385096" cy="390997"/>
          </a:xfrm>
          <a:custGeom>
            <a:avLst/>
            <a:gdLst/>
            <a:ahLst/>
            <a:cxnLst/>
            <a:rect l="l" t="t" r="r" b="b"/>
            <a:pathLst>
              <a:path w="5385096" h="390997">
                <a:moveTo>
                  <a:pt x="71091" y="0"/>
                </a:moveTo>
                <a:lnTo>
                  <a:pt x="5314005" y="0"/>
                </a:lnTo>
                <a:cubicBezTo>
                  <a:pt x="5353268" y="0"/>
                  <a:pt x="5385096" y="31829"/>
                  <a:pt x="5385096" y="71091"/>
                </a:cubicBezTo>
                <a:lnTo>
                  <a:pt x="5385096" y="319906"/>
                </a:lnTo>
                <a:cubicBezTo>
                  <a:pt x="5385096" y="359169"/>
                  <a:pt x="5353268" y="390997"/>
                  <a:pt x="5314005" y="390997"/>
                </a:cubicBezTo>
                <a:lnTo>
                  <a:pt x="71091" y="390997"/>
                </a:lnTo>
                <a:cubicBezTo>
                  <a:pt x="31829" y="390997"/>
                  <a:pt x="0" y="359169"/>
                  <a:pt x="0" y="319906"/>
                </a:cubicBezTo>
                <a:lnTo>
                  <a:pt x="0" y="71091"/>
                </a:lnTo>
                <a:cubicBezTo>
                  <a:pt x="0" y="31829"/>
                  <a:pt x="31829" y="0"/>
                  <a:pt x="71091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13" name="Text 11"/>
          <p:cNvSpPr/>
          <p:nvPr/>
        </p:nvSpPr>
        <p:spPr>
          <a:xfrm>
            <a:off x="675359" y="3981061"/>
            <a:ext cx="5234029" cy="1777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Typage sanguin ABO, détection virale, titrage d'anticorps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73224" y="4407603"/>
            <a:ext cx="35545" cy="1244082"/>
          </a:xfrm>
          <a:custGeom>
            <a:avLst/>
            <a:gdLst/>
            <a:ahLst/>
            <a:cxnLst/>
            <a:rect l="l" t="t" r="r" b="b"/>
            <a:pathLst>
              <a:path w="35545" h="1244082">
                <a:moveTo>
                  <a:pt x="0" y="0"/>
                </a:moveTo>
                <a:lnTo>
                  <a:pt x="35545" y="0"/>
                </a:lnTo>
                <a:lnTo>
                  <a:pt x="35545" y="1244082"/>
                </a:lnTo>
                <a:lnTo>
                  <a:pt x="0" y="1244082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5" name="Shape 13"/>
          <p:cNvSpPr/>
          <p:nvPr/>
        </p:nvSpPr>
        <p:spPr>
          <a:xfrm>
            <a:off x="590939" y="4443149"/>
            <a:ext cx="177726" cy="177726"/>
          </a:xfrm>
          <a:custGeom>
            <a:avLst/>
            <a:gdLst/>
            <a:ahLst/>
            <a:cxnLst/>
            <a:rect l="l" t="t" r="r" b="b"/>
            <a:pathLst>
              <a:path w="177726" h="177726">
                <a:moveTo>
                  <a:pt x="0" y="88863"/>
                </a:moveTo>
                <a:cubicBezTo>
                  <a:pt x="0" y="39818"/>
                  <a:pt x="39818" y="0"/>
                  <a:pt x="88863" y="0"/>
                </a:cubicBezTo>
                <a:cubicBezTo>
                  <a:pt x="137908" y="0"/>
                  <a:pt x="177726" y="39818"/>
                  <a:pt x="177726" y="88863"/>
                </a:cubicBezTo>
                <a:cubicBezTo>
                  <a:pt x="177726" y="137908"/>
                  <a:pt x="137908" y="177726"/>
                  <a:pt x="88863" y="177726"/>
                </a:cubicBezTo>
                <a:cubicBezTo>
                  <a:pt x="39818" y="177726"/>
                  <a:pt x="0" y="137908"/>
                  <a:pt x="0" y="88863"/>
                </a:cubicBezTo>
                <a:close/>
              </a:path>
            </a:pathLst>
          </a:custGeom>
          <a:solidFill>
            <a:srgbClr val="2B7FFF"/>
          </a:solidFill>
        </p:spPr>
      </p:sp>
      <p:sp>
        <p:nvSpPr>
          <p:cNvPr id="16" name="Text 14"/>
          <p:cNvSpPr/>
          <p:nvPr/>
        </p:nvSpPr>
        <p:spPr>
          <a:xfrm>
            <a:off x="897516" y="4407603"/>
            <a:ext cx="1652851" cy="2488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Agglutination au Latex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68723" y="4727510"/>
            <a:ext cx="5456187" cy="46208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Particules de latex (0.8-1.2 μm) sensibilisées avec des antigènes ou anticorps. Réaction visible en quelques minutes sur lame ou en microplaque.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68723" y="5260688"/>
            <a:ext cx="5385096" cy="390997"/>
          </a:xfrm>
          <a:custGeom>
            <a:avLst/>
            <a:gdLst/>
            <a:ahLst/>
            <a:cxnLst/>
            <a:rect l="l" t="t" r="r" b="b"/>
            <a:pathLst>
              <a:path w="5385096" h="390997">
                <a:moveTo>
                  <a:pt x="71091" y="0"/>
                </a:moveTo>
                <a:lnTo>
                  <a:pt x="5314005" y="0"/>
                </a:lnTo>
                <a:cubicBezTo>
                  <a:pt x="5353268" y="0"/>
                  <a:pt x="5385096" y="31829"/>
                  <a:pt x="5385096" y="71091"/>
                </a:cubicBezTo>
                <a:lnTo>
                  <a:pt x="5385096" y="319906"/>
                </a:lnTo>
                <a:cubicBezTo>
                  <a:pt x="5385096" y="359169"/>
                  <a:pt x="5353268" y="390997"/>
                  <a:pt x="5314005" y="390997"/>
                </a:cubicBezTo>
                <a:lnTo>
                  <a:pt x="71091" y="390997"/>
                </a:lnTo>
                <a:cubicBezTo>
                  <a:pt x="31829" y="390997"/>
                  <a:pt x="0" y="359169"/>
                  <a:pt x="0" y="319906"/>
                </a:cubicBezTo>
                <a:lnTo>
                  <a:pt x="0" y="71091"/>
                </a:lnTo>
                <a:cubicBezTo>
                  <a:pt x="0" y="31829"/>
                  <a:pt x="31829" y="0"/>
                  <a:pt x="71091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19" name="Text 17"/>
          <p:cNvSpPr/>
          <p:nvPr/>
        </p:nvSpPr>
        <p:spPr>
          <a:xfrm>
            <a:off x="675359" y="5367324"/>
            <a:ext cx="5234029" cy="1777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CRP, fibrinogène, facteurs rhumatoides, streptocoques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240125" y="1457353"/>
            <a:ext cx="5705003" cy="2843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 et Avantages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40125" y="1883895"/>
            <a:ext cx="5598367" cy="1777259"/>
          </a:xfrm>
          <a:custGeom>
            <a:avLst/>
            <a:gdLst/>
            <a:ahLst/>
            <a:cxnLst/>
            <a:rect l="l" t="t" r="r" b="b"/>
            <a:pathLst>
              <a:path w="5598367" h="1777259">
                <a:moveTo>
                  <a:pt x="106636" y="0"/>
                </a:moveTo>
                <a:lnTo>
                  <a:pt x="5491732" y="0"/>
                </a:lnTo>
                <a:cubicBezTo>
                  <a:pt x="5550586" y="0"/>
                  <a:pt x="5598367" y="47782"/>
                  <a:pt x="5598367" y="106636"/>
                </a:cubicBezTo>
                <a:lnTo>
                  <a:pt x="5598367" y="1670624"/>
                </a:lnTo>
                <a:cubicBezTo>
                  <a:pt x="5598367" y="1729478"/>
                  <a:pt x="5550586" y="1777259"/>
                  <a:pt x="5491732" y="1777259"/>
                </a:cubicBezTo>
                <a:lnTo>
                  <a:pt x="106636" y="1777259"/>
                </a:lnTo>
                <a:cubicBezTo>
                  <a:pt x="47782" y="1777259"/>
                  <a:pt x="0" y="1729478"/>
                  <a:pt x="0" y="1670624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2" name="Shape 20"/>
          <p:cNvSpPr/>
          <p:nvPr/>
        </p:nvSpPr>
        <p:spPr>
          <a:xfrm>
            <a:off x="6430069" y="2106052"/>
            <a:ext cx="179948" cy="159953"/>
          </a:xfrm>
          <a:custGeom>
            <a:avLst/>
            <a:gdLst/>
            <a:ahLst/>
            <a:cxnLst/>
            <a:rect l="l" t="t" r="r" b="b"/>
            <a:pathLst>
              <a:path w="179948" h="159953">
                <a:moveTo>
                  <a:pt x="39988" y="19994"/>
                </a:moveTo>
                <a:cubicBezTo>
                  <a:pt x="39988" y="8966"/>
                  <a:pt x="48954" y="0"/>
                  <a:pt x="59983" y="0"/>
                </a:cubicBezTo>
                <a:lnTo>
                  <a:pt x="119965" y="0"/>
                </a:lnTo>
                <a:cubicBezTo>
                  <a:pt x="130993" y="0"/>
                  <a:pt x="139959" y="8966"/>
                  <a:pt x="139959" y="19994"/>
                </a:cubicBezTo>
                <a:lnTo>
                  <a:pt x="139959" y="39988"/>
                </a:lnTo>
                <a:lnTo>
                  <a:pt x="159953" y="39988"/>
                </a:lnTo>
                <a:cubicBezTo>
                  <a:pt x="170981" y="39988"/>
                  <a:pt x="179948" y="48954"/>
                  <a:pt x="179948" y="59983"/>
                </a:cubicBezTo>
                <a:lnTo>
                  <a:pt x="179948" y="139959"/>
                </a:lnTo>
                <a:cubicBezTo>
                  <a:pt x="179948" y="150987"/>
                  <a:pt x="170981" y="159953"/>
                  <a:pt x="159953" y="159953"/>
                </a:cubicBezTo>
                <a:lnTo>
                  <a:pt x="19994" y="159953"/>
                </a:lnTo>
                <a:cubicBezTo>
                  <a:pt x="8966" y="159953"/>
                  <a:pt x="0" y="150987"/>
                  <a:pt x="0" y="139959"/>
                </a:cubicBezTo>
                <a:lnTo>
                  <a:pt x="0" y="59983"/>
                </a:lnTo>
                <a:cubicBezTo>
                  <a:pt x="0" y="48954"/>
                  <a:pt x="8966" y="39988"/>
                  <a:pt x="19994" y="39988"/>
                </a:cubicBezTo>
                <a:lnTo>
                  <a:pt x="39988" y="39988"/>
                </a:lnTo>
                <a:lnTo>
                  <a:pt x="39988" y="19994"/>
                </a:lnTo>
                <a:close/>
                <a:moveTo>
                  <a:pt x="84975" y="109968"/>
                </a:moveTo>
                <a:cubicBezTo>
                  <a:pt x="79446" y="109968"/>
                  <a:pt x="74978" y="114435"/>
                  <a:pt x="74978" y="119965"/>
                </a:cubicBezTo>
                <a:lnTo>
                  <a:pt x="74978" y="144958"/>
                </a:lnTo>
                <a:lnTo>
                  <a:pt x="104969" y="144958"/>
                </a:lnTo>
                <a:lnTo>
                  <a:pt x="104969" y="119965"/>
                </a:lnTo>
                <a:cubicBezTo>
                  <a:pt x="104969" y="114435"/>
                  <a:pt x="100502" y="109968"/>
                  <a:pt x="94972" y="109968"/>
                </a:cubicBezTo>
                <a:lnTo>
                  <a:pt x="84975" y="109968"/>
                </a:lnTo>
                <a:close/>
                <a:moveTo>
                  <a:pt x="39988" y="114966"/>
                </a:moveTo>
                <a:lnTo>
                  <a:pt x="39988" y="104969"/>
                </a:lnTo>
                <a:cubicBezTo>
                  <a:pt x="39988" y="102220"/>
                  <a:pt x="37739" y="99971"/>
                  <a:pt x="34990" y="99971"/>
                </a:cubicBezTo>
                <a:lnTo>
                  <a:pt x="24993" y="99971"/>
                </a:lnTo>
                <a:cubicBezTo>
                  <a:pt x="22244" y="99971"/>
                  <a:pt x="19994" y="102220"/>
                  <a:pt x="19994" y="104969"/>
                </a:cubicBezTo>
                <a:lnTo>
                  <a:pt x="19994" y="114966"/>
                </a:lnTo>
                <a:cubicBezTo>
                  <a:pt x="19994" y="117716"/>
                  <a:pt x="22244" y="119965"/>
                  <a:pt x="24993" y="119965"/>
                </a:cubicBezTo>
                <a:lnTo>
                  <a:pt x="34990" y="119965"/>
                </a:lnTo>
                <a:cubicBezTo>
                  <a:pt x="37739" y="119965"/>
                  <a:pt x="39988" y="117716"/>
                  <a:pt x="39988" y="114966"/>
                </a:cubicBezTo>
                <a:close/>
                <a:moveTo>
                  <a:pt x="34990" y="79977"/>
                </a:moveTo>
                <a:cubicBezTo>
                  <a:pt x="37739" y="79977"/>
                  <a:pt x="39988" y="77727"/>
                  <a:pt x="39988" y="74978"/>
                </a:cubicBezTo>
                <a:lnTo>
                  <a:pt x="39988" y="64981"/>
                </a:lnTo>
                <a:cubicBezTo>
                  <a:pt x="39988" y="62232"/>
                  <a:pt x="37739" y="59983"/>
                  <a:pt x="34990" y="59983"/>
                </a:cubicBezTo>
                <a:lnTo>
                  <a:pt x="24993" y="59983"/>
                </a:lnTo>
                <a:cubicBezTo>
                  <a:pt x="22244" y="59983"/>
                  <a:pt x="19994" y="62232"/>
                  <a:pt x="19994" y="64981"/>
                </a:cubicBezTo>
                <a:lnTo>
                  <a:pt x="19994" y="74978"/>
                </a:lnTo>
                <a:cubicBezTo>
                  <a:pt x="19994" y="77727"/>
                  <a:pt x="22244" y="79977"/>
                  <a:pt x="24993" y="79977"/>
                </a:cubicBezTo>
                <a:lnTo>
                  <a:pt x="34990" y="79977"/>
                </a:lnTo>
                <a:close/>
                <a:moveTo>
                  <a:pt x="159953" y="114966"/>
                </a:moveTo>
                <a:lnTo>
                  <a:pt x="159953" y="104969"/>
                </a:lnTo>
                <a:cubicBezTo>
                  <a:pt x="159953" y="102220"/>
                  <a:pt x="157704" y="99971"/>
                  <a:pt x="154955" y="99971"/>
                </a:cubicBezTo>
                <a:lnTo>
                  <a:pt x="144958" y="99971"/>
                </a:lnTo>
                <a:cubicBezTo>
                  <a:pt x="142209" y="99971"/>
                  <a:pt x="139959" y="102220"/>
                  <a:pt x="139959" y="104969"/>
                </a:cubicBezTo>
                <a:lnTo>
                  <a:pt x="139959" y="114966"/>
                </a:lnTo>
                <a:cubicBezTo>
                  <a:pt x="139959" y="117716"/>
                  <a:pt x="142209" y="119965"/>
                  <a:pt x="144958" y="119965"/>
                </a:cubicBezTo>
                <a:lnTo>
                  <a:pt x="154955" y="119965"/>
                </a:lnTo>
                <a:cubicBezTo>
                  <a:pt x="157704" y="119965"/>
                  <a:pt x="159953" y="117716"/>
                  <a:pt x="159953" y="114966"/>
                </a:cubicBezTo>
                <a:close/>
                <a:moveTo>
                  <a:pt x="154955" y="79977"/>
                </a:moveTo>
                <a:cubicBezTo>
                  <a:pt x="157704" y="79977"/>
                  <a:pt x="159953" y="77727"/>
                  <a:pt x="159953" y="74978"/>
                </a:cubicBezTo>
                <a:lnTo>
                  <a:pt x="159953" y="64981"/>
                </a:lnTo>
                <a:cubicBezTo>
                  <a:pt x="159953" y="62232"/>
                  <a:pt x="157704" y="59983"/>
                  <a:pt x="154955" y="59983"/>
                </a:cubicBezTo>
                <a:lnTo>
                  <a:pt x="144958" y="59983"/>
                </a:lnTo>
                <a:cubicBezTo>
                  <a:pt x="142209" y="59983"/>
                  <a:pt x="139959" y="62232"/>
                  <a:pt x="139959" y="64981"/>
                </a:cubicBezTo>
                <a:lnTo>
                  <a:pt x="139959" y="74978"/>
                </a:lnTo>
                <a:cubicBezTo>
                  <a:pt x="139959" y="77727"/>
                  <a:pt x="142209" y="79977"/>
                  <a:pt x="144958" y="79977"/>
                </a:cubicBezTo>
                <a:lnTo>
                  <a:pt x="154955" y="79977"/>
                </a:lnTo>
                <a:close/>
                <a:moveTo>
                  <a:pt x="82476" y="32491"/>
                </a:moveTo>
                <a:lnTo>
                  <a:pt x="82476" y="42488"/>
                </a:lnTo>
                <a:lnTo>
                  <a:pt x="72479" y="42488"/>
                </a:lnTo>
                <a:cubicBezTo>
                  <a:pt x="69730" y="42488"/>
                  <a:pt x="67480" y="44737"/>
                  <a:pt x="67480" y="47486"/>
                </a:cubicBezTo>
                <a:lnTo>
                  <a:pt x="67480" y="52485"/>
                </a:lnTo>
                <a:cubicBezTo>
                  <a:pt x="67480" y="55234"/>
                  <a:pt x="69730" y="57483"/>
                  <a:pt x="72479" y="57483"/>
                </a:cubicBezTo>
                <a:lnTo>
                  <a:pt x="82476" y="57483"/>
                </a:lnTo>
                <a:lnTo>
                  <a:pt x="82476" y="67480"/>
                </a:lnTo>
                <a:cubicBezTo>
                  <a:pt x="82476" y="70230"/>
                  <a:pt x="84725" y="72479"/>
                  <a:pt x="87474" y="72479"/>
                </a:cubicBezTo>
                <a:lnTo>
                  <a:pt x="92473" y="72479"/>
                </a:lnTo>
                <a:cubicBezTo>
                  <a:pt x="95222" y="72479"/>
                  <a:pt x="97472" y="70230"/>
                  <a:pt x="97472" y="67480"/>
                </a:cubicBezTo>
                <a:lnTo>
                  <a:pt x="97472" y="57483"/>
                </a:lnTo>
                <a:lnTo>
                  <a:pt x="107469" y="57483"/>
                </a:lnTo>
                <a:cubicBezTo>
                  <a:pt x="110218" y="57483"/>
                  <a:pt x="112467" y="55234"/>
                  <a:pt x="112467" y="52485"/>
                </a:cubicBezTo>
                <a:lnTo>
                  <a:pt x="112467" y="47486"/>
                </a:lnTo>
                <a:cubicBezTo>
                  <a:pt x="112467" y="44737"/>
                  <a:pt x="110218" y="42488"/>
                  <a:pt x="107469" y="42488"/>
                </a:cubicBezTo>
                <a:lnTo>
                  <a:pt x="97472" y="42488"/>
                </a:lnTo>
                <a:lnTo>
                  <a:pt x="97472" y="32491"/>
                </a:lnTo>
                <a:cubicBezTo>
                  <a:pt x="97472" y="29741"/>
                  <a:pt x="95222" y="27492"/>
                  <a:pt x="92473" y="27492"/>
                </a:cubicBezTo>
                <a:lnTo>
                  <a:pt x="87474" y="27492"/>
                </a:lnTo>
                <a:cubicBezTo>
                  <a:pt x="84725" y="27492"/>
                  <a:pt x="82476" y="29741"/>
                  <a:pt x="82476" y="32491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3" name="Text 21"/>
          <p:cNvSpPr/>
          <p:nvPr/>
        </p:nvSpPr>
        <p:spPr>
          <a:xfrm>
            <a:off x="6622235" y="2061621"/>
            <a:ext cx="5118507" cy="2488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Diagnostic Clinique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17851" y="2417073"/>
            <a:ext cx="531400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</a:t>
            </a:r>
            <a:r>
              <a:rPr lang="en-US" sz="112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Typage sanguin:</a:t>
            </a: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Détermination des groupes ABO et Rhésus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17851" y="2701434"/>
            <a:ext cx="531400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</a:t>
            </a:r>
            <a:r>
              <a:rPr lang="en-US" sz="112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Sérologie infectieuse:</a:t>
            </a: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Détection d'anticorps anti-pathogènes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17851" y="2985796"/>
            <a:ext cx="531400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</a:t>
            </a:r>
            <a:r>
              <a:rPr lang="en-US" sz="112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Marqueurs inflammatoires:</a:t>
            </a: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CRP, VHS rapide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17851" y="3270157"/>
            <a:ext cx="531400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</a:t>
            </a:r>
            <a:r>
              <a:rPr lang="en-US" sz="112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Auto-immunité:</a:t>
            </a:r>
            <a:r>
              <a:rPr lang="en-US" sz="112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Facteurs rhumatoides, ANA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43087" y="3806297"/>
            <a:ext cx="2725131" cy="930099"/>
          </a:xfrm>
          <a:custGeom>
            <a:avLst/>
            <a:gdLst/>
            <a:ahLst/>
            <a:cxnLst/>
            <a:rect l="l" t="t" r="r" b="b"/>
            <a:pathLst>
              <a:path w="2725131" h="930099">
                <a:moveTo>
                  <a:pt x="106636" y="0"/>
                </a:moveTo>
                <a:lnTo>
                  <a:pt x="2618495" y="0"/>
                </a:lnTo>
                <a:cubicBezTo>
                  <a:pt x="2677389" y="0"/>
                  <a:pt x="2725131" y="47743"/>
                  <a:pt x="2725131" y="106636"/>
                </a:cubicBezTo>
                <a:lnTo>
                  <a:pt x="2725131" y="823463"/>
                </a:lnTo>
                <a:cubicBezTo>
                  <a:pt x="2725131" y="882357"/>
                  <a:pt x="2677389" y="930099"/>
                  <a:pt x="2618495" y="930099"/>
                </a:cubicBezTo>
                <a:lnTo>
                  <a:pt x="106636" y="930099"/>
                </a:lnTo>
                <a:cubicBezTo>
                  <a:pt x="47743" y="930099"/>
                  <a:pt x="0" y="882357"/>
                  <a:pt x="0" y="823463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14889" y="3986988"/>
            <a:ext cx="124408" cy="142181"/>
          </a:xfrm>
          <a:custGeom>
            <a:avLst/>
            <a:gdLst/>
            <a:ahLst/>
            <a:cxnLst/>
            <a:rect l="l" t="t" r="r" b="b"/>
            <a:pathLst>
              <a:path w="124408" h="142181">
                <a:moveTo>
                  <a:pt x="94084" y="-2749"/>
                </a:moveTo>
                <a:cubicBezTo>
                  <a:pt x="97388" y="-361"/>
                  <a:pt x="98610" y="3971"/>
                  <a:pt x="97111" y="7748"/>
                </a:cubicBezTo>
                <a:lnTo>
                  <a:pt x="75339" y="62204"/>
                </a:lnTo>
                <a:lnTo>
                  <a:pt x="115522" y="62204"/>
                </a:lnTo>
                <a:cubicBezTo>
                  <a:pt x="119271" y="62204"/>
                  <a:pt x="122603" y="64537"/>
                  <a:pt x="123881" y="68063"/>
                </a:cubicBezTo>
                <a:cubicBezTo>
                  <a:pt x="125158" y="71590"/>
                  <a:pt x="124075" y="75534"/>
                  <a:pt x="121215" y="77922"/>
                </a:cubicBezTo>
                <a:lnTo>
                  <a:pt x="41238" y="144569"/>
                </a:lnTo>
                <a:cubicBezTo>
                  <a:pt x="38100" y="147179"/>
                  <a:pt x="33629" y="147318"/>
                  <a:pt x="30324" y="144930"/>
                </a:cubicBezTo>
                <a:cubicBezTo>
                  <a:pt x="27020" y="142542"/>
                  <a:pt x="25798" y="138210"/>
                  <a:pt x="27298" y="134433"/>
                </a:cubicBezTo>
                <a:lnTo>
                  <a:pt x="49069" y="79977"/>
                </a:lnTo>
                <a:lnTo>
                  <a:pt x="8886" y="79977"/>
                </a:lnTo>
                <a:cubicBezTo>
                  <a:pt x="5137" y="79977"/>
                  <a:pt x="1805" y="77644"/>
                  <a:pt x="528" y="74117"/>
                </a:cubicBezTo>
                <a:cubicBezTo>
                  <a:pt x="-750" y="70591"/>
                  <a:pt x="333" y="66647"/>
                  <a:pt x="3194" y="64259"/>
                </a:cubicBezTo>
                <a:lnTo>
                  <a:pt x="83170" y="-2388"/>
                </a:lnTo>
                <a:cubicBezTo>
                  <a:pt x="86308" y="-4999"/>
                  <a:pt x="90779" y="-5137"/>
                  <a:pt x="94084" y="-2749"/>
                </a:cubicBezTo>
                <a:close/>
              </a:path>
            </a:pathLst>
          </a:custGeom>
          <a:solidFill>
            <a:srgbClr val="F0B100"/>
          </a:solidFill>
        </p:spPr>
      </p:sp>
      <p:sp>
        <p:nvSpPr>
          <p:cNvPr id="30" name="Text 28"/>
          <p:cNvSpPr/>
          <p:nvPr/>
        </p:nvSpPr>
        <p:spPr>
          <a:xfrm>
            <a:off x="6637046" y="3951443"/>
            <a:ext cx="58649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Rapidité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88230" y="4235805"/>
            <a:ext cx="2497050" cy="3554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Résultats en 2-15 minutes, idéal pour le diagnostic de point de soins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114287" y="3806297"/>
            <a:ext cx="2725131" cy="930099"/>
          </a:xfrm>
          <a:custGeom>
            <a:avLst/>
            <a:gdLst/>
            <a:ahLst/>
            <a:cxnLst/>
            <a:rect l="l" t="t" r="r" b="b"/>
            <a:pathLst>
              <a:path w="2725131" h="930099">
                <a:moveTo>
                  <a:pt x="106636" y="0"/>
                </a:moveTo>
                <a:lnTo>
                  <a:pt x="2618495" y="0"/>
                </a:lnTo>
                <a:cubicBezTo>
                  <a:pt x="2677389" y="0"/>
                  <a:pt x="2725131" y="47743"/>
                  <a:pt x="2725131" y="106636"/>
                </a:cubicBezTo>
                <a:lnTo>
                  <a:pt x="2725131" y="823463"/>
                </a:lnTo>
                <a:cubicBezTo>
                  <a:pt x="2725131" y="882357"/>
                  <a:pt x="2677389" y="930099"/>
                  <a:pt x="2618495" y="930099"/>
                </a:cubicBezTo>
                <a:lnTo>
                  <a:pt x="106636" y="930099"/>
                </a:lnTo>
                <a:cubicBezTo>
                  <a:pt x="47743" y="930099"/>
                  <a:pt x="0" y="882357"/>
                  <a:pt x="0" y="823463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9303861" y="3986988"/>
            <a:ext cx="88863" cy="142181"/>
          </a:xfrm>
          <a:custGeom>
            <a:avLst/>
            <a:gdLst/>
            <a:ahLst/>
            <a:cxnLst/>
            <a:rect l="l" t="t" r="r" b="b"/>
            <a:pathLst>
              <a:path w="88863" h="142181">
                <a:moveTo>
                  <a:pt x="37767" y="6665"/>
                </a:moveTo>
                <a:cubicBezTo>
                  <a:pt x="37767" y="2971"/>
                  <a:pt x="40738" y="0"/>
                  <a:pt x="44431" y="0"/>
                </a:cubicBezTo>
                <a:cubicBezTo>
                  <a:pt x="48125" y="0"/>
                  <a:pt x="51096" y="2971"/>
                  <a:pt x="51096" y="6665"/>
                </a:cubicBezTo>
                <a:lnTo>
                  <a:pt x="51096" y="17773"/>
                </a:lnTo>
                <a:lnTo>
                  <a:pt x="66647" y="17773"/>
                </a:lnTo>
                <a:cubicBezTo>
                  <a:pt x="71562" y="17773"/>
                  <a:pt x="75534" y="21744"/>
                  <a:pt x="75534" y="26659"/>
                </a:cubicBezTo>
                <a:cubicBezTo>
                  <a:pt x="75534" y="31574"/>
                  <a:pt x="71562" y="35545"/>
                  <a:pt x="66647" y="35545"/>
                </a:cubicBezTo>
                <a:lnTo>
                  <a:pt x="34740" y="35545"/>
                </a:lnTo>
                <a:cubicBezTo>
                  <a:pt x="27825" y="35545"/>
                  <a:pt x="22216" y="41155"/>
                  <a:pt x="22216" y="48069"/>
                </a:cubicBezTo>
                <a:cubicBezTo>
                  <a:pt x="22216" y="54317"/>
                  <a:pt x="26798" y="59594"/>
                  <a:pt x="32963" y="60482"/>
                </a:cubicBezTo>
                <a:lnTo>
                  <a:pt x="58400" y="64120"/>
                </a:lnTo>
                <a:cubicBezTo>
                  <a:pt x="73340" y="66258"/>
                  <a:pt x="84420" y="79033"/>
                  <a:pt x="84420" y="94111"/>
                </a:cubicBezTo>
                <a:cubicBezTo>
                  <a:pt x="84420" y="110857"/>
                  <a:pt x="70840" y="124408"/>
                  <a:pt x="54123" y="124408"/>
                </a:cubicBezTo>
                <a:lnTo>
                  <a:pt x="51096" y="124408"/>
                </a:lnTo>
                <a:lnTo>
                  <a:pt x="51096" y="135516"/>
                </a:lnTo>
                <a:cubicBezTo>
                  <a:pt x="51096" y="139209"/>
                  <a:pt x="48125" y="142181"/>
                  <a:pt x="44431" y="142181"/>
                </a:cubicBezTo>
                <a:cubicBezTo>
                  <a:pt x="40738" y="142181"/>
                  <a:pt x="37767" y="139209"/>
                  <a:pt x="37767" y="135516"/>
                </a:cubicBezTo>
                <a:lnTo>
                  <a:pt x="37767" y="124408"/>
                </a:lnTo>
                <a:lnTo>
                  <a:pt x="17773" y="124408"/>
                </a:lnTo>
                <a:cubicBezTo>
                  <a:pt x="12857" y="124408"/>
                  <a:pt x="8886" y="120437"/>
                  <a:pt x="8886" y="115522"/>
                </a:cubicBezTo>
                <a:cubicBezTo>
                  <a:pt x="8886" y="110607"/>
                  <a:pt x="12857" y="106636"/>
                  <a:pt x="17773" y="106636"/>
                </a:cubicBezTo>
                <a:lnTo>
                  <a:pt x="54123" y="106636"/>
                </a:lnTo>
                <a:cubicBezTo>
                  <a:pt x="61038" y="106636"/>
                  <a:pt x="66647" y="101026"/>
                  <a:pt x="66647" y="94111"/>
                </a:cubicBezTo>
                <a:cubicBezTo>
                  <a:pt x="66647" y="87863"/>
                  <a:pt x="62065" y="82587"/>
                  <a:pt x="55900" y="81698"/>
                </a:cubicBezTo>
                <a:lnTo>
                  <a:pt x="30463" y="78061"/>
                </a:lnTo>
                <a:cubicBezTo>
                  <a:pt x="15523" y="75950"/>
                  <a:pt x="4443" y="63148"/>
                  <a:pt x="4443" y="48069"/>
                </a:cubicBezTo>
                <a:cubicBezTo>
                  <a:pt x="4443" y="31352"/>
                  <a:pt x="18023" y="17773"/>
                  <a:pt x="34740" y="17773"/>
                </a:cubicBezTo>
                <a:lnTo>
                  <a:pt x="37767" y="17773"/>
                </a:lnTo>
                <a:lnTo>
                  <a:pt x="37767" y="6665"/>
                </a:lnTo>
                <a:close/>
              </a:path>
            </a:pathLst>
          </a:custGeom>
          <a:solidFill>
            <a:srgbClr val="00C950"/>
          </a:solidFill>
        </p:spPr>
      </p:sp>
      <p:sp>
        <p:nvSpPr>
          <p:cNvPr id="34" name="Text 32"/>
          <p:cNvSpPr/>
          <p:nvPr/>
        </p:nvSpPr>
        <p:spPr>
          <a:xfrm>
            <a:off x="9508246" y="3951443"/>
            <a:ext cx="808653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Coût Réduit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259430" y="4235805"/>
            <a:ext cx="2497050" cy="3554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Technique économique ne nécessitant pas d'équipement sophistiqué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43087" y="4884503"/>
            <a:ext cx="2725131" cy="930099"/>
          </a:xfrm>
          <a:custGeom>
            <a:avLst/>
            <a:gdLst/>
            <a:ahLst/>
            <a:cxnLst/>
            <a:rect l="l" t="t" r="r" b="b"/>
            <a:pathLst>
              <a:path w="2725131" h="930099">
                <a:moveTo>
                  <a:pt x="106636" y="0"/>
                </a:moveTo>
                <a:lnTo>
                  <a:pt x="2618495" y="0"/>
                </a:lnTo>
                <a:cubicBezTo>
                  <a:pt x="2677389" y="0"/>
                  <a:pt x="2725131" y="47743"/>
                  <a:pt x="2725131" y="106636"/>
                </a:cubicBezTo>
                <a:lnTo>
                  <a:pt x="2725131" y="823463"/>
                </a:lnTo>
                <a:cubicBezTo>
                  <a:pt x="2725131" y="882357"/>
                  <a:pt x="2677389" y="930099"/>
                  <a:pt x="2618495" y="930099"/>
                </a:cubicBezTo>
                <a:lnTo>
                  <a:pt x="106636" y="930099"/>
                </a:lnTo>
                <a:cubicBezTo>
                  <a:pt x="47743" y="930099"/>
                  <a:pt x="0" y="882357"/>
                  <a:pt x="0" y="823463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414889" y="5065190"/>
            <a:ext cx="124408" cy="142181"/>
          </a:xfrm>
          <a:custGeom>
            <a:avLst/>
            <a:gdLst/>
            <a:ahLst/>
            <a:cxnLst/>
            <a:rect l="l" t="t" r="r" b="b"/>
            <a:pathLst>
              <a:path w="124408" h="142181">
                <a:moveTo>
                  <a:pt x="35545" y="11108"/>
                </a:moveTo>
                <a:cubicBezTo>
                  <a:pt x="35545" y="4971"/>
                  <a:pt x="40516" y="0"/>
                  <a:pt x="46653" y="0"/>
                </a:cubicBezTo>
                <a:cubicBezTo>
                  <a:pt x="52790" y="0"/>
                  <a:pt x="57761" y="4971"/>
                  <a:pt x="57761" y="11108"/>
                </a:cubicBezTo>
                <a:lnTo>
                  <a:pt x="57761" y="52263"/>
                </a:lnTo>
                <a:cubicBezTo>
                  <a:pt x="60121" y="50152"/>
                  <a:pt x="63232" y="48875"/>
                  <a:pt x="66647" y="48875"/>
                </a:cubicBezTo>
                <a:cubicBezTo>
                  <a:pt x="72368" y="48875"/>
                  <a:pt x="77255" y="52485"/>
                  <a:pt x="79144" y="57539"/>
                </a:cubicBezTo>
                <a:cubicBezTo>
                  <a:pt x="81587" y="54956"/>
                  <a:pt x="85031" y="53318"/>
                  <a:pt x="88863" y="53318"/>
                </a:cubicBezTo>
                <a:cubicBezTo>
                  <a:pt x="95889" y="53318"/>
                  <a:pt x="101637" y="58733"/>
                  <a:pt x="102165" y="65620"/>
                </a:cubicBezTo>
                <a:cubicBezTo>
                  <a:pt x="104525" y="63481"/>
                  <a:pt x="107663" y="62204"/>
                  <a:pt x="111079" y="62204"/>
                </a:cubicBezTo>
                <a:cubicBezTo>
                  <a:pt x="118438" y="62204"/>
                  <a:pt x="124408" y="68175"/>
                  <a:pt x="124408" y="75534"/>
                </a:cubicBezTo>
                <a:lnTo>
                  <a:pt x="124408" y="106636"/>
                </a:lnTo>
                <a:cubicBezTo>
                  <a:pt x="124408" y="126269"/>
                  <a:pt x="108496" y="142181"/>
                  <a:pt x="88863" y="142181"/>
                </a:cubicBezTo>
                <a:lnTo>
                  <a:pt x="65175" y="142181"/>
                </a:lnTo>
                <a:cubicBezTo>
                  <a:pt x="63787" y="142181"/>
                  <a:pt x="62426" y="142097"/>
                  <a:pt x="61093" y="141903"/>
                </a:cubicBezTo>
                <a:cubicBezTo>
                  <a:pt x="45737" y="140348"/>
                  <a:pt x="31602" y="132461"/>
                  <a:pt x="22216" y="119965"/>
                </a:cubicBezTo>
                <a:lnTo>
                  <a:pt x="2222" y="93306"/>
                </a:lnTo>
                <a:cubicBezTo>
                  <a:pt x="-1472" y="88391"/>
                  <a:pt x="-472" y="81448"/>
                  <a:pt x="4443" y="77755"/>
                </a:cubicBezTo>
                <a:cubicBezTo>
                  <a:pt x="9358" y="74062"/>
                  <a:pt x="16301" y="75061"/>
                  <a:pt x="19994" y="79977"/>
                </a:cubicBezTo>
                <a:lnTo>
                  <a:pt x="35545" y="100721"/>
                </a:lnTo>
                <a:lnTo>
                  <a:pt x="35545" y="11108"/>
                </a:lnTo>
                <a:close/>
                <a:moveTo>
                  <a:pt x="66647" y="84420"/>
                </a:moveTo>
                <a:cubicBezTo>
                  <a:pt x="66647" y="81976"/>
                  <a:pt x="64648" y="79977"/>
                  <a:pt x="62204" y="79977"/>
                </a:cubicBezTo>
                <a:cubicBezTo>
                  <a:pt x="59760" y="79977"/>
                  <a:pt x="57761" y="81976"/>
                  <a:pt x="57761" y="84420"/>
                </a:cubicBezTo>
                <a:lnTo>
                  <a:pt x="57761" y="111079"/>
                </a:lnTo>
                <a:cubicBezTo>
                  <a:pt x="57761" y="113522"/>
                  <a:pt x="59760" y="115522"/>
                  <a:pt x="62204" y="115522"/>
                </a:cubicBezTo>
                <a:cubicBezTo>
                  <a:pt x="64648" y="115522"/>
                  <a:pt x="66647" y="113522"/>
                  <a:pt x="66647" y="111079"/>
                </a:cubicBezTo>
                <a:lnTo>
                  <a:pt x="66647" y="84420"/>
                </a:lnTo>
                <a:close/>
                <a:moveTo>
                  <a:pt x="79977" y="79977"/>
                </a:moveTo>
                <a:cubicBezTo>
                  <a:pt x="77533" y="79977"/>
                  <a:pt x="75534" y="81976"/>
                  <a:pt x="75534" y="84420"/>
                </a:cubicBezTo>
                <a:lnTo>
                  <a:pt x="75534" y="111079"/>
                </a:lnTo>
                <a:cubicBezTo>
                  <a:pt x="75534" y="113522"/>
                  <a:pt x="77533" y="115522"/>
                  <a:pt x="79977" y="115522"/>
                </a:cubicBezTo>
                <a:cubicBezTo>
                  <a:pt x="82420" y="115522"/>
                  <a:pt x="84420" y="113522"/>
                  <a:pt x="84420" y="111079"/>
                </a:cubicBezTo>
                <a:lnTo>
                  <a:pt x="84420" y="84420"/>
                </a:lnTo>
                <a:cubicBezTo>
                  <a:pt x="84420" y="81976"/>
                  <a:pt x="82420" y="79977"/>
                  <a:pt x="79977" y="79977"/>
                </a:cubicBezTo>
                <a:close/>
                <a:moveTo>
                  <a:pt x="102192" y="84420"/>
                </a:moveTo>
                <a:cubicBezTo>
                  <a:pt x="102192" y="81976"/>
                  <a:pt x="100193" y="79977"/>
                  <a:pt x="97749" y="79977"/>
                </a:cubicBezTo>
                <a:cubicBezTo>
                  <a:pt x="95306" y="79977"/>
                  <a:pt x="93306" y="81976"/>
                  <a:pt x="93306" y="84420"/>
                </a:cubicBezTo>
                <a:lnTo>
                  <a:pt x="93306" y="111079"/>
                </a:lnTo>
                <a:cubicBezTo>
                  <a:pt x="93306" y="113522"/>
                  <a:pt x="95306" y="115522"/>
                  <a:pt x="97749" y="115522"/>
                </a:cubicBezTo>
                <a:cubicBezTo>
                  <a:pt x="100193" y="115522"/>
                  <a:pt x="102192" y="113522"/>
                  <a:pt x="102192" y="111079"/>
                </a:cubicBezTo>
                <a:lnTo>
                  <a:pt x="102192" y="84420"/>
                </a:lnTo>
                <a:close/>
              </a:path>
            </a:pathLst>
          </a:custGeom>
          <a:solidFill>
            <a:srgbClr val="2B7FFF"/>
          </a:solidFill>
        </p:spPr>
      </p:sp>
      <p:sp>
        <p:nvSpPr>
          <p:cNvPr id="38" name="Text 36"/>
          <p:cNvSpPr/>
          <p:nvPr/>
        </p:nvSpPr>
        <p:spPr>
          <a:xfrm>
            <a:off x="6637046" y="5029644"/>
            <a:ext cx="693131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Simplicité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388230" y="5314006"/>
            <a:ext cx="2497050" cy="3554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Protocole simple, peu de manipulation, résultats visuels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9114287" y="4884503"/>
            <a:ext cx="2725131" cy="930099"/>
          </a:xfrm>
          <a:custGeom>
            <a:avLst/>
            <a:gdLst/>
            <a:ahLst/>
            <a:cxnLst/>
            <a:rect l="l" t="t" r="r" b="b"/>
            <a:pathLst>
              <a:path w="2725131" h="930099">
                <a:moveTo>
                  <a:pt x="106636" y="0"/>
                </a:moveTo>
                <a:lnTo>
                  <a:pt x="2618495" y="0"/>
                </a:lnTo>
                <a:cubicBezTo>
                  <a:pt x="2677389" y="0"/>
                  <a:pt x="2725131" y="47743"/>
                  <a:pt x="2725131" y="106636"/>
                </a:cubicBezTo>
                <a:lnTo>
                  <a:pt x="2725131" y="823463"/>
                </a:lnTo>
                <a:cubicBezTo>
                  <a:pt x="2725131" y="882357"/>
                  <a:pt x="2677389" y="930099"/>
                  <a:pt x="2618495" y="930099"/>
                </a:cubicBezTo>
                <a:lnTo>
                  <a:pt x="106636" y="930099"/>
                </a:lnTo>
                <a:cubicBezTo>
                  <a:pt x="47743" y="930099"/>
                  <a:pt x="0" y="882357"/>
                  <a:pt x="0" y="823463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9277202" y="5065190"/>
            <a:ext cx="142181" cy="142181"/>
          </a:xfrm>
          <a:custGeom>
            <a:avLst/>
            <a:gdLst/>
            <a:ahLst/>
            <a:cxnLst/>
            <a:rect l="l" t="t" r="r" b="b"/>
            <a:pathLst>
              <a:path w="142181" h="142181">
                <a:moveTo>
                  <a:pt x="95139" y="2610"/>
                </a:moveTo>
                <a:cubicBezTo>
                  <a:pt x="91668" y="-861"/>
                  <a:pt x="86030" y="-861"/>
                  <a:pt x="82559" y="2610"/>
                </a:cubicBezTo>
                <a:cubicBezTo>
                  <a:pt x="79088" y="6082"/>
                  <a:pt x="79088" y="11719"/>
                  <a:pt x="82559" y="15190"/>
                </a:cubicBezTo>
                <a:lnTo>
                  <a:pt x="85170" y="17773"/>
                </a:lnTo>
                <a:lnTo>
                  <a:pt x="7803" y="95139"/>
                </a:lnTo>
                <a:cubicBezTo>
                  <a:pt x="2805" y="100137"/>
                  <a:pt x="0" y="106913"/>
                  <a:pt x="0" y="113995"/>
                </a:cubicBezTo>
                <a:lnTo>
                  <a:pt x="0" y="115522"/>
                </a:lnTo>
                <a:cubicBezTo>
                  <a:pt x="0" y="130240"/>
                  <a:pt x="11941" y="142181"/>
                  <a:pt x="26659" y="142181"/>
                </a:cubicBezTo>
                <a:lnTo>
                  <a:pt x="28186" y="142181"/>
                </a:lnTo>
                <a:cubicBezTo>
                  <a:pt x="35267" y="142181"/>
                  <a:pt x="42043" y="139376"/>
                  <a:pt x="47042" y="134377"/>
                </a:cubicBezTo>
                <a:lnTo>
                  <a:pt x="124408" y="57011"/>
                </a:lnTo>
                <a:lnTo>
                  <a:pt x="127019" y="59622"/>
                </a:lnTo>
                <a:cubicBezTo>
                  <a:pt x="130490" y="63093"/>
                  <a:pt x="136127" y="63093"/>
                  <a:pt x="139598" y="59622"/>
                </a:cubicBezTo>
                <a:cubicBezTo>
                  <a:pt x="143069" y="56150"/>
                  <a:pt x="143069" y="50513"/>
                  <a:pt x="139598" y="47042"/>
                </a:cubicBezTo>
                <a:lnTo>
                  <a:pt x="95167" y="2610"/>
                </a:lnTo>
                <a:close/>
                <a:moveTo>
                  <a:pt x="57011" y="71090"/>
                </a:moveTo>
                <a:lnTo>
                  <a:pt x="97749" y="30352"/>
                </a:lnTo>
                <a:lnTo>
                  <a:pt x="111828" y="44431"/>
                </a:lnTo>
                <a:lnTo>
                  <a:pt x="85170" y="71090"/>
                </a:lnTo>
                <a:lnTo>
                  <a:pt x="56983" y="71090"/>
                </a:lnTo>
                <a:close/>
              </a:path>
            </a:pathLst>
          </a:custGeom>
          <a:solidFill>
            <a:srgbClr val="AD46FF"/>
          </a:solidFill>
        </p:spPr>
      </p:sp>
      <p:sp>
        <p:nvSpPr>
          <p:cNvPr id="42" name="Text 40"/>
          <p:cNvSpPr/>
          <p:nvPr/>
        </p:nvSpPr>
        <p:spPr>
          <a:xfrm>
            <a:off x="9508246" y="5029644"/>
            <a:ext cx="986379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Volume Réduit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259430" y="5314006"/>
            <a:ext cx="2497050" cy="3554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Nécessite de très petits volumes d'échantillon (10-50 μL)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43087" y="5962708"/>
            <a:ext cx="5595405" cy="894554"/>
          </a:xfrm>
          <a:custGeom>
            <a:avLst/>
            <a:gdLst/>
            <a:ahLst/>
            <a:cxnLst/>
            <a:rect l="l" t="t" r="r" b="b"/>
            <a:pathLst>
              <a:path w="5595405" h="894554">
                <a:moveTo>
                  <a:pt x="106640" y="0"/>
                </a:moveTo>
                <a:lnTo>
                  <a:pt x="5488765" y="0"/>
                </a:lnTo>
                <a:cubicBezTo>
                  <a:pt x="5547661" y="0"/>
                  <a:pt x="5595405" y="47744"/>
                  <a:pt x="5595405" y="106640"/>
                </a:cubicBezTo>
                <a:lnTo>
                  <a:pt x="5595405" y="787914"/>
                </a:lnTo>
                <a:cubicBezTo>
                  <a:pt x="5595405" y="846810"/>
                  <a:pt x="5547661" y="894554"/>
                  <a:pt x="5488765" y="894554"/>
                </a:cubicBezTo>
                <a:lnTo>
                  <a:pt x="106640" y="894554"/>
                </a:lnTo>
                <a:cubicBezTo>
                  <a:pt x="47744" y="894554"/>
                  <a:pt x="0" y="846810"/>
                  <a:pt x="0" y="787914"/>
                </a:cubicBezTo>
                <a:lnTo>
                  <a:pt x="0" y="106640"/>
                </a:lnTo>
                <a:cubicBezTo>
                  <a:pt x="0" y="47744"/>
                  <a:pt x="47744" y="0"/>
                  <a:pt x="106640" y="0"/>
                </a:cubicBezTo>
                <a:close/>
              </a:path>
            </a:pathLst>
          </a:custGeom>
          <a:solidFill>
            <a:srgbClr val="FEFCE8"/>
          </a:solidFill>
          <a:ln w="8467">
            <a:solidFill>
              <a:srgbClr val="FFF085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6379343" y="6143395"/>
            <a:ext cx="142181" cy="142181"/>
          </a:xfrm>
          <a:custGeom>
            <a:avLst/>
            <a:gdLst/>
            <a:ahLst/>
            <a:cxnLst/>
            <a:rect l="l" t="t" r="r" b="b"/>
            <a:pathLst>
              <a:path w="142181" h="142181">
                <a:moveTo>
                  <a:pt x="71090" y="0"/>
                </a:moveTo>
                <a:cubicBezTo>
                  <a:pt x="75173" y="0"/>
                  <a:pt x="78921" y="2249"/>
                  <a:pt x="80865" y="5832"/>
                </a:cubicBezTo>
                <a:lnTo>
                  <a:pt x="140848" y="116910"/>
                </a:lnTo>
                <a:cubicBezTo>
                  <a:pt x="142708" y="120354"/>
                  <a:pt x="142625" y="124519"/>
                  <a:pt x="140626" y="127879"/>
                </a:cubicBezTo>
                <a:cubicBezTo>
                  <a:pt x="138626" y="131240"/>
                  <a:pt x="134988" y="133294"/>
                  <a:pt x="131073" y="133294"/>
                </a:cubicBezTo>
                <a:lnTo>
                  <a:pt x="11108" y="133294"/>
                </a:lnTo>
                <a:cubicBezTo>
                  <a:pt x="7192" y="133294"/>
                  <a:pt x="3582" y="131240"/>
                  <a:pt x="1555" y="127879"/>
                </a:cubicBezTo>
                <a:cubicBezTo>
                  <a:pt x="-472" y="124519"/>
                  <a:pt x="-528" y="120354"/>
                  <a:pt x="1333" y="116910"/>
                </a:cubicBezTo>
                <a:lnTo>
                  <a:pt x="61315" y="5832"/>
                </a:lnTo>
                <a:cubicBezTo>
                  <a:pt x="63259" y="2249"/>
                  <a:pt x="67008" y="0"/>
                  <a:pt x="71090" y="0"/>
                </a:cubicBezTo>
                <a:close/>
                <a:moveTo>
                  <a:pt x="71090" y="46653"/>
                </a:moveTo>
                <a:cubicBezTo>
                  <a:pt x="67397" y="46653"/>
                  <a:pt x="64426" y="49624"/>
                  <a:pt x="64426" y="53318"/>
                </a:cubicBezTo>
                <a:lnTo>
                  <a:pt x="64426" y="84420"/>
                </a:lnTo>
                <a:cubicBezTo>
                  <a:pt x="64426" y="88113"/>
                  <a:pt x="67397" y="91085"/>
                  <a:pt x="71090" y="91085"/>
                </a:cubicBezTo>
                <a:cubicBezTo>
                  <a:pt x="74784" y="91085"/>
                  <a:pt x="77755" y="88113"/>
                  <a:pt x="77755" y="84420"/>
                </a:cubicBezTo>
                <a:lnTo>
                  <a:pt x="77755" y="53318"/>
                </a:lnTo>
                <a:cubicBezTo>
                  <a:pt x="77755" y="49624"/>
                  <a:pt x="74784" y="46653"/>
                  <a:pt x="71090" y="46653"/>
                </a:cubicBezTo>
                <a:close/>
                <a:moveTo>
                  <a:pt x="78505" y="106636"/>
                </a:moveTo>
                <a:cubicBezTo>
                  <a:pt x="78674" y="103883"/>
                  <a:pt x="77301" y="101265"/>
                  <a:pt x="74942" y="99838"/>
                </a:cubicBezTo>
                <a:cubicBezTo>
                  <a:pt x="72582" y="98411"/>
                  <a:pt x="69626" y="98411"/>
                  <a:pt x="67267" y="99838"/>
                </a:cubicBezTo>
                <a:cubicBezTo>
                  <a:pt x="64907" y="101265"/>
                  <a:pt x="63535" y="103883"/>
                  <a:pt x="63704" y="106636"/>
                </a:cubicBezTo>
                <a:cubicBezTo>
                  <a:pt x="63535" y="109388"/>
                  <a:pt x="64907" y="112006"/>
                  <a:pt x="67267" y="113433"/>
                </a:cubicBezTo>
                <a:cubicBezTo>
                  <a:pt x="69626" y="114860"/>
                  <a:pt x="72582" y="114860"/>
                  <a:pt x="74942" y="113433"/>
                </a:cubicBezTo>
                <a:cubicBezTo>
                  <a:pt x="77301" y="112006"/>
                  <a:pt x="78674" y="109388"/>
                  <a:pt x="78505" y="106636"/>
                </a:cubicBezTo>
                <a:close/>
              </a:path>
            </a:pathLst>
          </a:custGeom>
          <a:solidFill>
            <a:srgbClr val="D08700"/>
          </a:solidFill>
        </p:spPr>
      </p:sp>
      <p:sp>
        <p:nvSpPr>
          <p:cNvPr id="46" name="Text 44"/>
          <p:cNvSpPr/>
          <p:nvPr/>
        </p:nvSpPr>
        <p:spPr>
          <a:xfrm>
            <a:off x="6618533" y="6107850"/>
            <a:ext cx="5145166" cy="2132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Effet Prozone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618533" y="6356666"/>
            <a:ext cx="5136280" cy="3554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À forte concentration d'anticorps, l'agglutination peut être invisible. Des dilutions sériées sont nécessaires pour éviter les faux négatifs.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icro.magnet.fsu.edu/553190e922854700cf322d0daa28e433519cd218.jpg"/>
          <p:cNvPicPr>
            <a:picLocks noChangeAspect="1"/>
          </p:cNvPicPr>
          <p:nvPr/>
        </p:nvPicPr>
        <p:blipFill>
          <a:blip r:embed="rId1">
            <a:alphaModFix amt="15000"/>
          </a:blip>
          <a:srcRect t="11108" b="11108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FAFA"/>
              </a:gs>
              <a:gs pos="50000">
                <a:srgbClr val="FAFAFA">
                  <a:alpha val="95000"/>
                </a:srgbClr>
              </a:gs>
              <a:gs pos="100000">
                <a:srgbClr val="FAFAFA">
                  <a:alpha val="80000"/>
                </a:srgbClr>
              </a:gs>
            </a:gsLst>
            <a:lin ang="0" scaled="1"/>
          </a:gradFill>
        </p:spPr>
      </p:sp>
      <p:sp>
        <p:nvSpPr>
          <p:cNvPr id="4" name="Shape 1"/>
          <p:cNvSpPr/>
          <p:nvPr/>
        </p:nvSpPr>
        <p:spPr>
          <a:xfrm>
            <a:off x="381000" y="1452563"/>
            <a:ext cx="1838325" cy="533400"/>
          </a:xfrm>
          <a:custGeom>
            <a:avLst/>
            <a:gdLst/>
            <a:ahLst/>
            <a:cxnLst/>
            <a:rect l="l" t="t" r="r" b="b"/>
            <a:pathLst>
              <a:path w="1838325" h="533400">
                <a:moveTo>
                  <a:pt x="266700" y="0"/>
                </a:moveTo>
                <a:lnTo>
                  <a:pt x="1571625" y="0"/>
                </a:lnTo>
                <a:cubicBezTo>
                  <a:pt x="1718821" y="0"/>
                  <a:pt x="1838325" y="119504"/>
                  <a:pt x="1838325" y="266700"/>
                </a:cubicBezTo>
                <a:lnTo>
                  <a:pt x="1838325" y="266700"/>
                </a:lnTo>
                <a:cubicBezTo>
                  <a:pt x="1838325" y="413896"/>
                  <a:pt x="1718821" y="533400"/>
                  <a:pt x="1571625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5" name="Text 2"/>
          <p:cNvSpPr/>
          <p:nvPr/>
        </p:nvSpPr>
        <p:spPr>
          <a:xfrm>
            <a:off x="609600" y="1566863"/>
            <a:ext cx="3905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42789" y="1604963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1D1D1D">
              <a:alpha val="30196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1204714" y="1604963"/>
            <a:ext cx="8667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CHAPITRE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2290763"/>
            <a:ext cx="4914900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Cytochimiques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4310063"/>
            <a:ext cx="4686300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Colorations, marquages et microscopie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04813" y="51768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65484" y="0"/>
                </a:moveTo>
                <a:cubicBezTo>
                  <a:pt x="55625" y="0"/>
                  <a:pt x="47625" y="8000"/>
                  <a:pt x="47625" y="17859"/>
                </a:cubicBezTo>
                <a:lnTo>
                  <a:pt x="47625" y="95250"/>
                </a:lnTo>
                <a:cubicBezTo>
                  <a:pt x="47625" y="105110"/>
                  <a:pt x="55625" y="113109"/>
                  <a:pt x="65484" y="113109"/>
                </a:cubicBezTo>
                <a:lnTo>
                  <a:pt x="89297" y="113109"/>
                </a:lnTo>
                <a:cubicBezTo>
                  <a:pt x="99157" y="113109"/>
                  <a:pt x="107156" y="105110"/>
                  <a:pt x="107156" y="95250"/>
                </a:cubicBezTo>
                <a:lnTo>
                  <a:pt x="107156" y="71438"/>
                </a:lnTo>
                <a:lnTo>
                  <a:pt x="119063" y="71438"/>
                </a:lnTo>
                <a:cubicBezTo>
                  <a:pt x="145368" y="71438"/>
                  <a:pt x="166688" y="92757"/>
                  <a:pt x="166688" y="119063"/>
                </a:cubicBezTo>
                <a:cubicBezTo>
                  <a:pt x="166688" y="145368"/>
                  <a:pt x="145368" y="166688"/>
                  <a:pt x="119063" y="166688"/>
                </a:cubicBezTo>
                <a:lnTo>
                  <a:pt x="11906" y="166688"/>
                </a:lnTo>
                <a:cubicBezTo>
                  <a:pt x="5321" y="166688"/>
                  <a:pt x="0" y="172008"/>
                  <a:pt x="0" y="178594"/>
                </a:cubicBezTo>
                <a:cubicBezTo>
                  <a:pt x="0" y="185179"/>
                  <a:pt x="5321" y="190500"/>
                  <a:pt x="11906" y="190500"/>
                </a:cubicBezTo>
                <a:lnTo>
                  <a:pt x="178594" y="190500"/>
                </a:lnTo>
                <a:cubicBezTo>
                  <a:pt x="185179" y="190500"/>
                  <a:pt x="190500" y="185179"/>
                  <a:pt x="190500" y="178594"/>
                </a:cubicBezTo>
                <a:cubicBezTo>
                  <a:pt x="190500" y="172008"/>
                  <a:pt x="185179" y="166688"/>
                  <a:pt x="178594" y="166688"/>
                </a:cubicBezTo>
                <a:lnTo>
                  <a:pt x="172306" y="166688"/>
                </a:lnTo>
                <a:cubicBezTo>
                  <a:pt x="183617" y="154037"/>
                  <a:pt x="190500" y="137368"/>
                  <a:pt x="190500" y="119063"/>
                </a:cubicBezTo>
                <a:cubicBezTo>
                  <a:pt x="190500" y="79623"/>
                  <a:pt x="158502" y="47625"/>
                  <a:pt x="119063" y="47625"/>
                </a:cubicBezTo>
                <a:lnTo>
                  <a:pt x="107156" y="47625"/>
                </a:lnTo>
                <a:lnTo>
                  <a:pt x="107156" y="17859"/>
                </a:lnTo>
                <a:cubicBezTo>
                  <a:pt x="107156" y="8000"/>
                  <a:pt x="99157" y="0"/>
                  <a:pt x="89297" y="0"/>
                </a:cubicBezTo>
                <a:lnTo>
                  <a:pt x="65484" y="0"/>
                </a:lnTo>
                <a:close/>
                <a:moveTo>
                  <a:pt x="44648" y="130969"/>
                </a:moveTo>
                <a:cubicBezTo>
                  <a:pt x="39700" y="130969"/>
                  <a:pt x="35719" y="134950"/>
                  <a:pt x="35719" y="139898"/>
                </a:cubicBezTo>
                <a:cubicBezTo>
                  <a:pt x="35719" y="144847"/>
                  <a:pt x="39700" y="148828"/>
                  <a:pt x="44648" y="148828"/>
                </a:cubicBezTo>
                <a:lnTo>
                  <a:pt x="110133" y="148828"/>
                </a:lnTo>
                <a:cubicBezTo>
                  <a:pt x="115081" y="148828"/>
                  <a:pt x="119063" y="144847"/>
                  <a:pt x="119063" y="139898"/>
                </a:cubicBezTo>
                <a:cubicBezTo>
                  <a:pt x="119063" y="134950"/>
                  <a:pt x="115081" y="130969"/>
                  <a:pt x="110133" y="130969"/>
                </a:cubicBezTo>
                <a:lnTo>
                  <a:pt x="44648" y="130969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1" name="Text 8"/>
          <p:cNvSpPr/>
          <p:nvPr/>
        </p:nvSpPr>
        <p:spPr>
          <a:xfrm>
            <a:off x="733425" y="5138738"/>
            <a:ext cx="17621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Visualisation cellulaire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2735560" y="51768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95585"/>
                  <a:pt x="190500" y="95920"/>
                  <a:pt x="190500" y="96255"/>
                </a:cubicBezTo>
                <a:cubicBezTo>
                  <a:pt x="190351" y="109835"/>
                  <a:pt x="177998" y="119063"/>
                  <a:pt x="164418" y="119063"/>
                </a:cubicBezTo>
                <a:lnTo>
                  <a:pt x="127992" y="119063"/>
                </a:lnTo>
                <a:cubicBezTo>
                  <a:pt x="118132" y="119063"/>
                  <a:pt x="110133" y="127062"/>
                  <a:pt x="110133" y="136922"/>
                </a:cubicBezTo>
                <a:cubicBezTo>
                  <a:pt x="110133" y="138187"/>
                  <a:pt x="110282" y="139415"/>
                  <a:pt x="110505" y="140605"/>
                </a:cubicBezTo>
                <a:cubicBezTo>
                  <a:pt x="111286" y="144400"/>
                  <a:pt x="112923" y="148047"/>
                  <a:pt x="114523" y="151730"/>
                </a:cubicBezTo>
                <a:cubicBezTo>
                  <a:pt x="116793" y="156865"/>
                  <a:pt x="119025" y="161962"/>
                  <a:pt x="119025" y="167357"/>
                </a:cubicBezTo>
                <a:cubicBezTo>
                  <a:pt x="119025" y="179189"/>
                  <a:pt x="110989" y="189942"/>
                  <a:pt x="99157" y="190426"/>
                </a:cubicBezTo>
                <a:cubicBezTo>
                  <a:pt x="97854" y="190463"/>
                  <a:pt x="96552" y="190500"/>
                  <a:pt x="95213" y="190500"/>
                </a:cubicBezTo>
                <a:cubicBezTo>
                  <a:pt x="42602" y="190500"/>
                  <a:pt x="-37" y="147861"/>
                  <a:pt x="-37" y="95250"/>
                </a:cubicBezTo>
                <a:cubicBezTo>
                  <a:pt x="-37" y="42639"/>
                  <a:pt x="42639" y="0"/>
                  <a:pt x="95250" y="0"/>
                </a:cubicBezTo>
                <a:cubicBezTo>
                  <a:pt x="147861" y="0"/>
                  <a:pt x="190500" y="42639"/>
                  <a:pt x="190500" y="95250"/>
                </a:cubicBezTo>
                <a:close/>
                <a:moveTo>
                  <a:pt x="47625" y="107156"/>
                </a:moveTo>
                <a:cubicBezTo>
                  <a:pt x="47625" y="100585"/>
                  <a:pt x="42290" y="95250"/>
                  <a:pt x="35719" y="95250"/>
                </a:cubicBezTo>
                <a:cubicBezTo>
                  <a:pt x="29148" y="95250"/>
                  <a:pt x="23812" y="100585"/>
                  <a:pt x="23812" y="107156"/>
                </a:cubicBezTo>
                <a:cubicBezTo>
                  <a:pt x="23812" y="113727"/>
                  <a:pt x="29148" y="119063"/>
                  <a:pt x="35719" y="119063"/>
                </a:cubicBezTo>
                <a:cubicBezTo>
                  <a:pt x="42290" y="119063"/>
                  <a:pt x="47625" y="113727"/>
                  <a:pt x="47625" y="107156"/>
                </a:cubicBezTo>
                <a:close/>
                <a:moveTo>
                  <a:pt x="47625" y="71438"/>
                </a:moveTo>
                <a:cubicBezTo>
                  <a:pt x="54196" y="71438"/>
                  <a:pt x="59531" y="66102"/>
                  <a:pt x="59531" y="59531"/>
                </a:cubicBezTo>
                <a:cubicBezTo>
                  <a:pt x="59531" y="52960"/>
                  <a:pt x="54196" y="47625"/>
                  <a:pt x="47625" y="47625"/>
                </a:cubicBezTo>
                <a:cubicBezTo>
                  <a:pt x="41054" y="47625"/>
                  <a:pt x="35719" y="52960"/>
                  <a:pt x="35719" y="59531"/>
                </a:cubicBezTo>
                <a:cubicBezTo>
                  <a:pt x="35719" y="66102"/>
                  <a:pt x="41054" y="71438"/>
                  <a:pt x="47625" y="71438"/>
                </a:cubicBezTo>
                <a:close/>
                <a:moveTo>
                  <a:pt x="107156" y="35719"/>
                </a:moveTo>
                <a:cubicBezTo>
                  <a:pt x="107156" y="29148"/>
                  <a:pt x="101821" y="23812"/>
                  <a:pt x="95250" y="23812"/>
                </a:cubicBezTo>
                <a:cubicBezTo>
                  <a:pt x="88679" y="23812"/>
                  <a:pt x="83344" y="29148"/>
                  <a:pt x="83344" y="35719"/>
                </a:cubicBezTo>
                <a:cubicBezTo>
                  <a:pt x="83344" y="42290"/>
                  <a:pt x="88679" y="47625"/>
                  <a:pt x="95250" y="47625"/>
                </a:cubicBezTo>
                <a:cubicBezTo>
                  <a:pt x="101821" y="47625"/>
                  <a:pt x="107156" y="42290"/>
                  <a:pt x="107156" y="35719"/>
                </a:cubicBezTo>
                <a:close/>
                <a:moveTo>
                  <a:pt x="142875" y="71438"/>
                </a:moveTo>
                <a:cubicBezTo>
                  <a:pt x="149446" y="71438"/>
                  <a:pt x="154781" y="66102"/>
                  <a:pt x="154781" y="59531"/>
                </a:cubicBezTo>
                <a:cubicBezTo>
                  <a:pt x="154781" y="52960"/>
                  <a:pt x="149446" y="47625"/>
                  <a:pt x="142875" y="47625"/>
                </a:cubicBezTo>
                <a:cubicBezTo>
                  <a:pt x="136304" y="47625"/>
                  <a:pt x="130969" y="52960"/>
                  <a:pt x="130969" y="59531"/>
                </a:cubicBezTo>
                <a:cubicBezTo>
                  <a:pt x="130969" y="66102"/>
                  <a:pt x="136304" y="71438"/>
                  <a:pt x="142875" y="71438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3" name="Text 10"/>
          <p:cNvSpPr/>
          <p:nvPr/>
        </p:nvSpPr>
        <p:spPr>
          <a:xfrm>
            <a:off x="3064173" y="5138738"/>
            <a:ext cx="18478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Marquages spécifiques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8537" y="318537"/>
            <a:ext cx="318537" cy="318537"/>
          </a:xfrm>
          <a:custGeom>
            <a:avLst/>
            <a:gdLst/>
            <a:ahLst/>
            <a:cxnLst/>
            <a:rect l="l" t="t" r="r" b="b"/>
            <a:pathLst>
              <a:path w="318537" h="318537">
                <a:moveTo>
                  <a:pt x="159268" y="0"/>
                </a:moveTo>
                <a:lnTo>
                  <a:pt x="159268" y="0"/>
                </a:lnTo>
                <a:cubicBezTo>
                  <a:pt x="247171" y="0"/>
                  <a:pt x="318537" y="71366"/>
                  <a:pt x="318537" y="159268"/>
                </a:cubicBezTo>
                <a:lnTo>
                  <a:pt x="318537" y="159268"/>
                </a:lnTo>
                <a:cubicBezTo>
                  <a:pt x="318537" y="247171"/>
                  <a:pt x="247171" y="318537"/>
                  <a:pt x="159268" y="318537"/>
                </a:cubicBezTo>
                <a:lnTo>
                  <a:pt x="159268" y="318537"/>
                </a:lnTo>
                <a:cubicBezTo>
                  <a:pt x="71366" y="318537"/>
                  <a:pt x="0" y="247171"/>
                  <a:pt x="0" y="159268"/>
                </a:cubicBezTo>
                <a:lnTo>
                  <a:pt x="0" y="159268"/>
                </a:lnTo>
                <a:cubicBezTo>
                  <a:pt x="0" y="71366"/>
                  <a:pt x="71366" y="0"/>
                  <a:pt x="159268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3" name="Text 1"/>
          <p:cNvSpPr/>
          <p:nvPr/>
        </p:nvSpPr>
        <p:spPr>
          <a:xfrm>
            <a:off x="409287" y="398171"/>
            <a:ext cx="191122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32635" y="398171"/>
            <a:ext cx="1839551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Cytochimiques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8537" y="732635"/>
            <a:ext cx="11746048" cy="3822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1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Colorations Spécifiques et Marquages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18537" y="1306001"/>
            <a:ext cx="5741628" cy="2548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Colorations Histologiques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18537" y="1688246"/>
            <a:ext cx="5709774" cy="4140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Les colorations histologiques utilisent des colorants sélectifs qui se lient à des composants cellulaires spécifiques selon leurs propriétés chimiques (acidophiles vs basophiles).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34464" y="2293466"/>
            <a:ext cx="31854" cy="1146733"/>
          </a:xfrm>
          <a:custGeom>
            <a:avLst/>
            <a:gdLst/>
            <a:ahLst/>
            <a:cxnLst/>
            <a:rect l="l" t="t" r="r" b="b"/>
            <a:pathLst>
              <a:path w="31854" h="1146733">
                <a:moveTo>
                  <a:pt x="0" y="0"/>
                </a:moveTo>
                <a:lnTo>
                  <a:pt x="31854" y="0"/>
                </a:lnTo>
                <a:lnTo>
                  <a:pt x="31854" y="1146733"/>
                </a:lnTo>
                <a:lnTo>
                  <a:pt x="0" y="1146733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Shape 7"/>
          <p:cNvSpPr/>
          <p:nvPr/>
        </p:nvSpPr>
        <p:spPr>
          <a:xfrm>
            <a:off x="509659" y="2293466"/>
            <a:ext cx="254830" cy="254830"/>
          </a:xfrm>
          <a:custGeom>
            <a:avLst/>
            <a:gdLst/>
            <a:ahLst/>
            <a:cxnLst/>
            <a:rect l="l" t="t" r="r" b="b"/>
            <a:pathLst>
              <a:path w="254830" h="254830">
                <a:moveTo>
                  <a:pt x="31854" y="0"/>
                </a:moveTo>
                <a:lnTo>
                  <a:pt x="222976" y="0"/>
                </a:lnTo>
                <a:cubicBezTo>
                  <a:pt x="240568" y="0"/>
                  <a:pt x="254830" y="14261"/>
                  <a:pt x="254830" y="31854"/>
                </a:cubicBezTo>
                <a:lnTo>
                  <a:pt x="254830" y="222976"/>
                </a:lnTo>
                <a:cubicBezTo>
                  <a:pt x="254830" y="240568"/>
                  <a:pt x="240568" y="254830"/>
                  <a:pt x="222976" y="254830"/>
                </a:cubicBezTo>
                <a:lnTo>
                  <a:pt x="31854" y="254830"/>
                </a:lnTo>
                <a:cubicBezTo>
                  <a:pt x="14261" y="254830"/>
                  <a:pt x="0" y="240568"/>
                  <a:pt x="0" y="222976"/>
                </a:cubicBezTo>
                <a:lnTo>
                  <a:pt x="0" y="31854"/>
                </a:lnTo>
                <a:cubicBezTo>
                  <a:pt x="0" y="14273"/>
                  <a:pt x="14273" y="0"/>
                  <a:pt x="31854" y="0"/>
                </a:cubicBezTo>
                <a:close/>
              </a:path>
            </a:pathLst>
          </a:custGeom>
          <a:solidFill>
            <a:srgbClr val="AD46FF"/>
          </a:solidFill>
        </p:spPr>
      </p:sp>
      <p:sp>
        <p:nvSpPr>
          <p:cNvPr id="10" name="Text 8"/>
          <p:cNvSpPr/>
          <p:nvPr/>
        </p:nvSpPr>
        <p:spPr>
          <a:xfrm>
            <a:off x="485769" y="2293466"/>
            <a:ext cx="302610" cy="2548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860050" y="2293466"/>
            <a:ext cx="254830" cy="254830"/>
          </a:xfrm>
          <a:custGeom>
            <a:avLst/>
            <a:gdLst/>
            <a:ahLst/>
            <a:cxnLst/>
            <a:rect l="l" t="t" r="r" b="b"/>
            <a:pathLst>
              <a:path w="254830" h="254830">
                <a:moveTo>
                  <a:pt x="31854" y="0"/>
                </a:moveTo>
                <a:lnTo>
                  <a:pt x="222976" y="0"/>
                </a:lnTo>
                <a:cubicBezTo>
                  <a:pt x="240568" y="0"/>
                  <a:pt x="254830" y="14261"/>
                  <a:pt x="254830" y="31854"/>
                </a:cubicBezTo>
                <a:lnTo>
                  <a:pt x="254830" y="222976"/>
                </a:lnTo>
                <a:cubicBezTo>
                  <a:pt x="254830" y="240568"/>
                  <a:pt x="240568" y="254830"/>
                  <a:pt x="222976" y="254830"/>
                </a:cubicBezTo>
                <a:lnTo>
                  <a:pt x="31854" y="254830"/>
                </a:lnTo>
                <a:cubicBezTo>
                  <a:pt x="14261" y="254830"/>
                  <a:pt x="0" y="240568"/>
                  <a:pt x="0" y="222976"/>
                </a:cubicBezTo>
                <a:lnTo>
                  <a:pt x="0" y="31854"/>
                </a:lnTo>
                <a:cubicBezTo>
                  <a:pt x="0" y="14273"/>
                  <a:pt x="14273" y="0"/>
                  <a:pt x="31854" y="0"/>
                </a:cubicBezTo>
                <a:close/>
              </a:path>
            </a:pathLst>
          </a:custGeom>
          <a:solidFill>
            <a:srgbClr val="F6339A"/>
          </a:solidFill>
        </p:spPr>
      </p:sp>
      <p:sp>
        <p:nvSpPr>
          <p:cNvPr id="12" name="Text 10"/>
          <p:cNvSpPr/>
          <p:nvPr/>
        </p:nvSpPr>
        <p:spPr>
          <a:xfrm>
            <a:off x="836159" y="2293466"/>
            <a:ext cx="302610" cy="2548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10440" y="2309393"/>
            <a:ext cx="1863441" cy="2229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Hématoxyline-Éosine (H&amp;E)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9659" y="2612003"/>
            <a:ext cx="5518652" cy="4140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Hématoxyline</a:t>
            </a: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(basique): colore les noyaux en bleu-violet (ADN acide). </a:t>
            </a:r>
            <a:r>
              <a:rPr lang="en-US" sz="100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Éosine</a:t>
            </a: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(acide): colore le cytoplasme et les protéines en rose.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9659" y="3089808"/>
            <a:ext cx="5454944" cy="350391"/>
          </a:xfrm>
          <a:custGeom>
            <a:avLst/>
            <a:gdLst/>
            <a:ahLst/>
            <a:cxnLst/>
            <a:rect l="l" t="t" r="r" b="b"/>
            <a:pathLst>
              <a:path w="5454944" h="350391">
                <a:moveTo>
                  <a:pt x="63708" y="0"/>
                </a:moveTo>
                <a:lnTo>
                  <a:pt x="5391236" y="0"/>
                </a:lnTo>
                <a:cubicBezTo>
                  <a:pt x="5426421" y="0"/>
                  <a:pt x="5454944" y="28523"/>
                  <a:pt x="5454944" y="63708"/>
                </a:cubicBezTo>
                <a:lnTo>
                  <a:pt x="5454944" y="286683"/>
                </a:lnTo>
                <a:cubicBezTo>
                  <a:pt x="5454944" y="321868"/>
                  <a:pt x="5426421" y="350391"/>
                  <a:pt x="5391236" y="350391"/>
                </a:cubicBezTo>
                <a:lnTo>
                  <a:pt x="63708" y="350391"/>
                </a:lnTo>
                <a:cubicBezTo>
                  <a:pt x="28523" y="350391"/>
                  <a:pt x="0" y="321868"/>
                  <a:pt x="0" y="286683"/>
                </a:cubicBezTo>
                <a:lnTo>
                  <a:pt x="0" y="63708"/>
                </a:lnTo>
                <a:cubicBezTo>
                  <a:pt x="0" y="28547"/>
                  <a:pt x="28547" y="0"/>
                  <a:pt x="63708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16" name="Text 14"/>
          <p:cNvSpPr/>
          <p:nvPr/>
        </p:nvSpPr>
        <p:spPr>
          <a:xfrm>
            <a:off x="605220" y="3185369"/>
            <a:ext cx="5319566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Anatomopathologie, diagnostic tumoral, morphologie tissulaire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34464" y="3567613"/>
            <a:ext cx="31854" cy="1114879"/>
          </a:xfrm>
          <a:custGeom>
            <a:avLst/>
            <a:gdLst/>
            <a:ahLst/>
            <a:cxnLst/>
            <a:rect l="l" t="t" r="r" b="b"/>
            <a:pathLst>
              <a:path w="31854" h="1114879">
                <a:moveTo>
                  <a:pt x="0" y="0"/>
                </a:moveTo>
                <a:lnTo>
                  <a:pt x="31854" y="0"/>
                </a:lnTo>
                <a:lnTo>
                  <a:pt x="31854" y="1114879"/>
                </a:lnTo>
                <a:lnTo>
                  <a:pt x="0" y="1114879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8" name="Shape 16"/>
          <p:cNvSpPr/>
          <p:nvPr/>
        </p:nvSpPr>
        <p:spPr>
          <a:xfrm>
            <a:off x="529568" y="3599467"/>
            <a:ext cx="159268" cy="159268"/>
          </a:xfrm>
          <a:custGeom>
            <a:avLst/>
            <a:gdLst/>
            <a:ahLst/>
            <a:cxnLst/>
            <a:rect l="l" t="t" r="r" b="b"/>
            <a:pathLst>
              <a:path w="159268" h="159268">
                <a:moveTo>
                  <a:pt x="106573" y="2924"/>
                </a:moveTo>
                <a:cubicBezTo>
                  <a:pt x="102685" y="-964"/>
                  <a:pt x="96370" y="-964"/>
                  <a:pt x="92481" y="2924"/>
                </a:cubicBezTo>
                <a:cubicBezTo>
                  <a:pt x="88593" y="6812"/>
                  <a:pt x="88593" y="13127"/>
                  <a:pt x="92481" y="17016"/>
                </a:cubicBezTo>
                <a:lnTo>
                  <a:pt x="95406" y="19909"/>
                </a:lnTo>
                <a:lnTo>
                  <a:pt x="8741" y="106573"/>
                </a:lnTo>
                <a:cubicBezTo>
                  <a:pt x="3142" y="112172"/>
                  <a:pt x="0" y="119762"/>
                  <a:pt x="0" y="127695"/>
                </a:cubicBezTo>
                <a:lnTo>
                  <a:pt x="0" y="129406"/>
                </a:lnTo>
                <a:cubicBezTo>
                  <a:pt x="0" y="145892"/>
                  <a:pt x="13376" y="159268"/>
                  <a:pt x="29863" y="159268"/>
                </a:cubicBezTo>
                <a:lnTo>
                  <a:pt x="31574" y="159268"/>
                </a:lnTo>
                <a:cubicBezTo>
                  <a:pt x="39506" y="159268"/>
                  <a:pt x="47096" y="156127"/>
                  <a:pt x="52695" y="150527"/>
                </a:cubicBezTo>
                <a:lnTo>
                  <a:pt x="139360" y="63863"/>
                </a:lnTo>
                <a:lnTo>
                  <a:pt x="142284" y="66787"/>
                </a:lnTo>
                <a:cubicBezTo>
                  <a:pt x="146172" y="70675"/>
                  <a:pt x="152487" y="70675"/>
                  <a:pt x="156375" y="66787"/>
                </a:cubicBezTo>
                <a:cubicBezTo>
                  <a:pt x="160264" y="62899"/>
                  <a:pt x="160264" y="56584"/>
                  <a:pt x="156375" y="52695"/>
                </a:cubicBezTo>
                <a:lnTo>
                  <a:pt x="106604" y="2924"/>
                </a:lnTo>
                <a:close/>
                <a:moveTo>
                  <a:pt x="63863" y="79634"/>
                </a:moveTo>
                <a:lnTo>
                  <a:pt x="109497" y="34000"/>
                </a:lnTo>
                <a:lnTo>
                  <a:pt x="125268" y="49771"/>
                </a:lnTo>
                <a:lnTo>
                  <a:pt x="95406" y="79634"/>
                </a:lnTo>
                <a:lnTo>
                  <a:pt x="63832" y="79634"/>
                </a:lnTo>
                <a:close/>
              </a:path>
            </a:pathLst>
          </a:custGeom>
          <a:solidFill>
            <a:srgbClr val="9810FA"/>
          </a:solidFill>
        </p:spPr>
      </p:sp>
      <p:sp>
        <p:nvSpPr>
          <p:cNvPr id="19" name="Text 17"/>
          <p:cNvSpPr/>
          <p:nvPr/>
        </p:nvSpPr>
        <p:spPr>
          <a:xfrm>
            <a:off x="804306" y="3567613"/>
            <a:ext cx="549476" cy="2229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Giemsa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9659" y="3854297"/>
            <a:ext cx="5518652" cy="4140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Mélange de colorants azurés et éosine. Colore les noyaux en violet, le cytoplasme en bleu-rose. Excellente pour les préparations sanguines.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09659" y="4332102"/>
            <a:ext cx="5454944" cy="350391"/>
          </a:xfrm>
          <a:custGeom>
            <a:avLst/>
            <a:gdLst/>
            <a:ahLst/>
            <a:cxnLst/>
            <a:rect l="l" t="t" r="r" b="b"/>
            <a:pathLst>
              <a:path w="5454944" h="350391">
                <a:moveTo>
                  <a:pt x="63708" y="0"/>
                </a:moveTo>
                <a:lnTo>
                  <a:pt x="5391236" y="0"/>
                </a:lnTo>
                <a:cubicBezTo>
                  <a:pt x="5426421" y="0"/>
                  <a:pt x="5454944" y="28523"/>
                  <a:pt x="5454944" y="63708"/>
                </a:cubicBezTo>
                <a:lnTo>
                  <a:pt x="5454944" y="286683"/>
                </a:lnTo>
                <a:cubicBezTo>
                  <a:pt x="5454944" y="321868"/>
                  <a:pt x="5426421" y="350391"/>
                  <a:pt x="5391236" y="350391"/>
                </a:cubicBezTo>
                <a:lnTo>
                  <a:pt x="63708" y="350391"/>
                </a:lnTo>
                <a:cubicBezTo>
                  <a:pt x="28523" y="350391"/>
                  <a:pt x="0" y="321868"/>
                  <a:pt x="0" y="286683"/>
                </a:cubicBezTo>
                <a:lnTo>
                  <a:pt x="0" y="63708"/>
                </a:lnTo>
                <a:cubicBezTo>
                  <a:pt x="0" y="28547"/>
                  <a:pt x="28547" y="0"/>
                  <a:pt x="63708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22" name="Text 20"/>
          <p:cNvSpPr/>
          <p:nvPr/>
        </p:nvSpPr>
        <p:spPr>
          <a:xfrm>
            <a:off x="605220" y="4427663"/>
            <a:ext cx="5319566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Hématologie (frottis sanguins), parasitologie (paludisme), microbiologie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34464" y="4809907"/>
            <a:ext cx="31854" cy="1114879"/>
          </a:xfrm>
          <a:custGeom>
            <a:avLst/>
            <a:gdLst/>
            <a:ahLst/>
            <a:cxnLst/>
            <a:rect l="l" t="t" r="r" b="b"/>
            <a:pathLst>
              <a:path w="31854" h="1114879">
                <a:moveTo>
                  <a:pt x="0" y="0"/>
                </a:moveTo>
                <a:lnTo>
                  <a:pt x="31854" y="0"/>
                </a:lnTo>
                <a:lnTo>
                  <a:pt x="31854" y="1114879"/>
                </a:lnTo>
                <a:lnTo>
                  <a:pt x="0" y="111487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24" name="Shape 22"/>
          <p:cNvSpPr/>
          <p:nvPr/>
        </p:nvSpPr>
        <p:spPr>
          <a:xfrm>
            <a:off x="529568" y="4841761"/>
            <a:ext cx="159268" cy="159268"/>
          </a:xfrm>
          <a:custGeom>
            <a:avLst/>
            <a:gdLst/>
            <a:ahLst/>
            <a:cxnLst/>
            <a:rect l="l" t="t" r="r" b="b"/>
            <a:pathLst>
              <a:path w="159268" h="159268">
                <a:moveTo>
                  <a:pt x="106573" y="2924"/>
                </a:moveTo>
                <a:cubicBezTo>
                  <a:pt x="102685" y="-964"/>
                  <a:pt x="96370" y="-964"/>
                  <a:pt x="92481" y="2924"/>
                </a:cubicBezTo>
                <a:cubicBezTo>
                  <a:pt x="88593" y="6812"/>
                  <a:pt x="88593" y="13127"/>
                  <a:pt x="92481" y="17016"/>
                </a:cubicBezTo>
                <a:lnTo>
                  <a:pt x="95406" y="19909"/>
                </a:lnTo>
                <a:lnTo>
                  <a:pt x="8741" y="106573"/>
                </a:lnTo>
                <a:cubicBezTo>
                  <a:pt x="3142" y="112172"/>
                  <a:pt x="0" y="119762"/>
                  <a:pt x="0" y="127695"/>
                </a:cubicBezTo>
                <a:lnTo>
                  <a:pt x="0" y="129406"/>
                </a:lnTo>
                <a:cubicBezTo>
                  <a:pt x="0" y="145892"/>
                  <a:pt x="13376" y="159268"/>
                  <a:pt x="29863" y="159268"/>
                </a:cubicBezTo>
                <a:lnTo>
                  <a:pt x="31574" y="159268"/>
                </a:lnTo>
                <a:cubicBezTo>
                  <a:pt x="39506" y="159268"/>
                  <a:pt x="47096" y="156127"/>
                  <a:pt x="52695" y="150527"/>
                </a:cubicBezTo>
                <a:lnTo>
                  <a:pt x="139360" y="63863"/>
                </a:lnTo>
                <a:lnTo>
                  <a:pt x="142284" y="66787"/>
                </a:lnTo>
                <a:cubicBezTo>
                  <a:pt x="146172" y="70675"/>
                  <a:pt x="152487" y="70675"/>
                  <a:pt x="156375" y="66787"/>
                </a:cubicBezTo>
                <a:cubicBezTo>
                  <a:pt x="160264" y="62899"/>
                  <a:pt x="160264" y="56584"/>
                  <a:pt x="156375" y="52695"/>
                </a:cubicBezTo>
                <a:lnTo>
                  <a:pt x="106604" y="2924"/>
                </a:lnTo>
                <a:close/>
                <a:moveTo>
                  <a:pt x="63863" y="79634"/>
                </a:moveTo>
                <a:lnTo>
                  <a:pt x="109497" y="34000"/>
                </a:lnTo>
                <a:lnTo>
                  <a:pt x="125268" y="49771"/>
                </a:lnTo>
                <a:lnTo>
                  <a:pt x="95406" y="79634"/>
                </a:lnTo>
                <a:lnTo>
                  <a:pt x="63832" y="79634"/>
                </a:lnTo>
                <a:close/>
              </a:path>
            </a:pathLst>
          </a:custGeom>
          <a:solidFill>
            <a:srgbClr val="FF6900"/>
          </a:solidFill>
        </p:spPr>
      </p:sp>
      <p:sp>
        <p:nvSpPr>
          <p:cNvPr id="25" name="Text 23"/>
          <p:cNvSpPr/>
          <p:nvPr/>
        </p:nvSpPr>
        <p:spPr>
          <a:xfrm>
            <a:off x="804306" y="4809907"/>
            <a:ext cx="923757" cy="2229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Papanicolaou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09659" y="5096590"/>
            <a:ext cx="5518652" cy="4140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Multichromatique utilisant l'hématoxyline et plusieurs colorants acides. Colores vifs permettant l'identification cellulaire précise.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09659" y="5574396"/>
            <a:ext cx="5454944" cy="350391"/>
          </a:xfrm>
          <a:custGeom>
            <a:avLst/>
            <a:gdLst/>
            <a:ahLst/>
            <a:cxnLst/>
            <a:rect l="l" t="t" r="r" b="b"/>
            <a:pathLst>
              <a:path w="5454944" h="350391">
                <a:moveTo>
                  <a:pt x="63708" y="0"/>
                </a:moveTo>
                <a:lnTo>
                  <a:pt x="5391236" y="0"/>
                </a:lnTo>
                <a:cubicBezTo>
                  <a:pt x="5426421" y="0"/>
                  <a:pt x="5454944" y="28523"/>
                  <a:pt x="5454944" y="63708"/>
                </a:cubicBezTo>
                <a:lnTo>
                  <a:pt x="5454944" y="286683"/>
                </a:lnTo>
                <a:cubicBezTo>
                  <a:pt x="5454944" y="321868"/>
                  <a:pt x="5426421" y="350391"/>
                  <a:pt x="5391236" y="350391"/>
                </a:cubicBezTo>
                <a:lnTo>
                  <a:pt x="63708" y="350391"/>
                </a:lnTo>
                <a:cubicBezTo>
                  <a:pt x="28523" y="350391"/>
                  <a:pt x="0" y="321868"/>
                  <a:pt x="0" y="286683"/>
                </a:cubicBezTo>
                <a:lnTo>
                  <a:pt x="0" y="63708"/>
                </a:lnTo>
                <a:cubicBezTo>
                  <a:pt x="0" y="28547"/>
                  <a:pt x="28547" y="0"/>
                  <a:pt x="63708" y="0"/>
                </a:cubicBezTo>
                <a:close/>
              </a:path>
            </a:pathLst>
          </a:custGeom>
          <a:solidFill>
            <a:srgbClr val="E5E5E5">
              <a:alpha val="30196"/>
            </a:srgbClr>
          </a:solidFill>
        </p:spPr>
      </p:sp>
      <p:sp>
        <p:nvSpPr>
          <p:cNvPr id="28" name="Text 26"/>
          <p:cNvSpPr/>
          <p:nvPr/>
        </p:nvSpPr>
        <p:spPr>
          <a:xfrm>
            <a:off x="605220" y="5669957"/>
            <a:ext cx="5319566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Cytopathologie (frottis cervicaux), diagnostic précoce du cancer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22088" y="1306001"/>
            <a:ext cx="5741628" cy="2548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Immunofluorescence (IF)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222088" y="1688246"/>
            <a:ext cx="5709774" cy="4140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L'immunofluorescence utilise des anticorps conjugués à des fluorochromes pour visualiser la localisation et distribution de protéines spécifiques dans les cellules ou tissus.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22088" y="2293466"/>
            <a:ext cx="5646067" cy="2006782"/>
          </a:xfrm>
          <a:custGeom>
            <a:avLst/>
            <a:gdLst/>
            <a:ahLst/>
            <a:cxnLst/>
            <a:rect l="l" t="t" r="r" b="b"/>
            <a:pathLst>
              <a:path w="5646067" h="2006782">
                <a:moveTo>
                  <a:pt x="95563" y="0"/>
                </a:moveTo>
                <a:lnTo>
                  <a:pt x="5550504" y="0"/>
                </a:lnTo>
                <a:cubicBezTo>
                  <a:pt x="5603282" y="0"/>
                  <a:pt x="5646067" y="42785"/>
                  <a:pt x="5646067" y="95563"/>
                </a:cubicBezTo>
                <a:lnTo>
                  <a:pt x="5646067" y="1911220"/>
                </a:lnTo>
                <a:cubicBezTo>
                  <a:pt x="5646067" y="1963997"/>
                  <a:pt x="5603282" y="2006782"/>
                  <a:pt x="5550504" y="2006782"/>
                </a:cubicBezTo>
                <a:lnTo>
                  <a:pt x="95563" y="2006782"/>
                </a:lnTo>
                <a:cubicBezTo>
                  <a:pt x="42785" y="2006782"/>
                  <a:pt x="0" y="1963997"/>
                  <a:pt x="0" y="1911220"/>
                </a:cubicBezTo>
                <a:lnTo>
                  <a:pt x="0" y="95563"/>
                </a:lnTo>
                <a:cubicBezTo>
                  <a:pt x="0" y="42785"/>
                  <a:pt x="42785" y="0"/>
                  <a:pt x="95563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2" name="Text 30"/>
          <p:cNvSpPr/>
          <p:nvPr/>
        </p:nvSpPr>
        <p:spPr>
          <a:xfrm>
            <a:off x="6381356" y="2452734"/>
            <a:ext cx="5399201" cy="2229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Protocole de Marquage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81356" y="2771271"/>
            <a:ext cx="175195" cy="222976"/>
          </a:xfrm>
          <a:custGeom>
            <a:avLst/>
            <a:gdLst/>
            <a:ahLst/>
            <a:cxnLst/>
            <a:rect l="l" t="t" r="r" b="b"/>
            <a:pathLst>
              <a:path w="175195" h="222976">
                <a:moveTo>
                  <a:pt x="31854" y="0"/>
                </a:moveTo>
                <a:lnTo>
                  <a:pt x="143341" y="0"/>
                </a:lnTo>
                <a:cubicBezTo>
                  <a:pt x="160934" y="0"/>
                  <a:pt x="175195" y="14262"/>
                  <a:pt x="175195" y="31854"/>
                </a:cubicBezTo>
                <a:lnTo>
                  <a:pt x="175195" y="191122"/>
                </a:lnTo>
                <a:cubicBezTo>
                  <a:pt x="175195" y="208714"/>
                  <a:pt x="160934" y="222976"/>
                  <a:pt x="143341" y="222976"/>
                </a:cubicBezTo>
                <a:lnTo>
                  <a:pt x="31854" y="222976"/>
                </a:lnTo>
                <a:cubicBezTo>
                  <a:pt x="14262" y="222976"/>
                  <a:pt x="0" y="208714"/>
                  <a:pt x="0" y="191122"/>
                </a:cubicBezTo>
                <a:lnTo>
                  <a:pt x="0" y="31854"/>
                </a:lnTo>
                <a:cubicBezTo>
                  <a:pt x="0" y="14273"/>
                  <a:pt x="14273" y="0"/>
                  <a:pt x="3185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34" name="Text 32"/>
          <p:cNvSpPr/>
          <p:nvPr/>
        </p:nvSpPr>
        <p:spPr>
          <a:xfrm>
            <a:off x="6381356" y="2771271"/>
            <a:ext cx="230939" cy="222976"/>
          </a:xfrm>
          <a:prstGeom prst="rect">
            <a:avLst/>
          </a:prstGeom>
          <a:noFill/>
        </p:spPr>
        <p:txBody>
          <a:bodyPr wrap="square" lIns="63707" tIns="31854" rIns="63707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1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648960" y="2771271"/>
            <a:ext cx="3288894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Fixation:</a:t>
            </a:r>
            <a:r>
              <a:rPr lang="en-US" sz="100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Préservation des structures (PFA 4%, 10-30 min)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356" y="3057954"/>
            <a:ext cx="191122" cy="222976"/>
          </a:xfrm>
          <a:custGeom>
            <a:avLst/>
            <a:gdLst/>
            <a:ahLst/>
            <a:cxnLst/>
            <a:rect l="l" t="t" r="r" b="b"/>
            <a:pathLst>
              <a:path w="191122" h="222976">
                <a:moveTo>
                  <a:pt x="31854" y="0"/>
                </a:moveTo>
                <a:lnTo>
                  <a:pt x="159268" y="0"/>
                </a:lnTo>
                <a:cubicBezTo>
                  <a:pt x="176860" y="0"/>
                  <a:pt x="191122" y="14262"/>
                  <a:pt x="191122" y="31854"/>
                </a:cubicBezTo>
                <a:lnTo>
                  <a:pt x="191122" y="191122"/>
                </a:lnTo>
                <a:cubicBezTo>
                  <a:pt x="191122" y="208714"/>
                  <a:pt x="176860" y="222976"/>
                  <a:pt x="159268" y="222976"/>
                </a:cubicBezTo>
                <a:lnTo>
                  <a:pt x="31854" y="222976"/>
                </a:lnTo>
                <a:cubicBezTo>
                  <a:pt x="14262" y="222976"/>
                  <a:pt x="0" y="208714"/>
                  <a:pt x="0" y="191122"/>
                </a:cubicBezTo>
                <a:lnTo>
                  <a:pt x="0" y="31854"/>
                </a:lnTo>
                <a:cubicBezTo>
                  <a:pt x="0" y="14262"/>
                  <a:pt x="14262" y="0"/>
                  <a:pt x="3185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37" name="Text 35"/>
          <p:cNvSpPr/>
          <p:nvPr/>
        </p:nvSpPr>
        <p:spPr>
          <a:xfrm>
            <a:off x="6381356" y="3057954"/>
            <a:ext cx="246866" cy="222976"/>
          </a:xfrm>
          <a:prstGeom prst="rect">
            <a:avLst/>
          </a:prstGeom>
          <a:noFill/>
        </p:spPr>
        <p:txBody>
          <a:bodyPr wrap="square" lIns="63707" tIns="31854" rIns="63707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2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669118" y="3057954"/>
            <a:ext cx="4801944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Perméabilisation:</a:t>
            </a:r>
            <a:r>
              <a:rPr lang="en-US" sz="100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Triton X-100 ou saponine pour l'accès aux antigènes intracellulaires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1356" y="3344637"/>
            <a:ext cx="191122" cy="222976"/>
          </a:xfrm>
          <a:custGeom>
            <a:avLst/>
            <a:gdLst/>
            <a:ahLst/>
            <a:cxnLst/>
            <a:rect l="l" t="t" r="r" b="b"/>
            <a:pathLst>
              <a:path w="191122" h="222976">
                <a:moveTo>
                  <a:pt x="31854" y="0"/>
                </a:moveTo>
                <a:lnTo>
                  <a:pt x="159268" y="0"/>
                </a:lnTo>
                <a:cubicBezTo>
                  <a:pt x="176860" y="0"/>
                  <a:pt x="191122" y="14262"/>
                  <a:pt x="191122" y="31854"/>
                </a:cubicBezTo>
                <a:lnTo>
                  <a:pt x="191122" y="191122"/>
                </a:lnTo>
                <a:cubicBezTo>
                  <a:pt x="191122" y="208714"/>
                  <a:pt x="176860" y="222976"/>
                  <a:pt x="159268" y="222976"/>
                </a:cubicBezTo>
                <a:lnTo>
                  <a:pt x="31854" y="222976"/>
                </a:lnTo>
                <a:cubicBezTo>
                  <a:pt x="14262" y="222976"/>
                  <a:pt x="0" y="208714"/>
                  <a:pt x="0" y="191122"/>
                </a:cubicBezTo>
                <a:lnTo>
                  <a:pt x="0" y="31854"/>
                </a:lnTo>
                <a:cubicBezTo>
                  <a:pt x="0" y="14262"/>
                  <a:pt x="14262" y="0"/>
                  <a:pt x="3185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40" name="Text 38"/>
          <p:cNvSpPr/>
          <p:nvPr/>
        </p:nvSpPr>
        <p:spPr>
          <a:xfrm>
            <a:off x="6381356" y="3344637"/>
            <a:ext cx="246866" cy="222976"/>
          </a:xfrm>
          <a:prstGeom prst="rect">
            <a:avLst/>
          </a:prstGeom>
          <a:noFill/>
        </p:spPr>
        <p:txBody>
          <a:bodyPr wrap="square" lIns="63707" tIns="31854" rIns="63707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670113" y="3344637"/>
            <a:ext cx="3607430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Blocage:</a:t>
            </a:r>
            <a:r>
              <a:rPr lang="en-US" sz="100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BSA ou sérum pour réduire les liaisons non spécifiques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81356" y="3631321"/>
            <a:ext cx="191122" cy="222976"/>
          </a:xfrm>
          <a:custGeom>
            <a:avLst/>
            <a:gdLst/>
            <a:ahLst/>
            <a:cxnLst/>
            <a:rect l="l" t="t" r="r" b="b"/>
            <a:pathLst>
              <a:path w="191122" h="222976">
                <a:moveTo>
                  <a:pt x="31854" y="0"/>
                </a:moveTo>
                <a:lnTo>
                  <a:pt x="159268" y="0"/>
                </a:lnTo>
                <a:cubicBezTo>
                  <a:pt x="176860" y="0"/>
                  <a:pt x="191122" y="14262"/>
                  <a:pt x="191122" y="31854"/>
                </a:cubicBezTo>
                <a:lnTo>
                  <a:pt x="191122" y="191122"/>
                </a:lnTo>
                <a:cubicBezTo>
                  <a:pt x="191122" y="208714"/>
                  <a:pt x="176860" y="222976"/>
                  <a:pt x="159268" y="222976"/>
                </a:cubicBezTo>
                <a:lnTo>
                  <a:pt x="31854" y="222976"/>
                </a:lnTo>
                <a:cubicBezTo>
                  <a:pt x="14262" y="222976"/>
                  <a:pt x="0" y="208714"/>
                  <a:pt x="0" y="191122"/>
                </a:cubicBezTo>
                <a:lnTo>
                  <a:pt x="0" y="31854"/>
                </a:lnTo>
                <a:cubicBezTo>
                  <a:pt x="0" y="14262"/>
                  <a:pt x="14262" y="0"/>
                  <a:pt x="3185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43" name="Text 41"/>
          <p:cNvSpPr/>
          <p:nvPr/>
        </p:nvSpPr>
        <p:spPr>
          <a:xfrm>
            <a:off x="6381356" y="3631321"/>
            <a:ext cx="246866" cy="222976"/>
          </a:xfrm>
          <a:prstGeom prst="rect">
            <a:avLst/>
          </a:prstGeom>
          <a:noFill/>
        </p:spPr>
        <p:txBody>
          <a:bodyPr wrap="square" lIns="63707" tIns="31854" rIns="63707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70030" y="3631321"/>
            <a:ext cx="3193332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Incubation:</a:t>
            </a:r>
            <a:r>
              <a:rPr lang="en-US" sz="100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Anticorps primaire puis secondaire conjugué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81356" y="3918004"/>
            <a:ext cx="191122" cy="222976"/>
          </a:xfrm>
          <a:custGeom>
            <a:avLst/>
            <a:gdLst/>
            <a:ahLst/>
            <a:cxnLst/>
            <a:rect l="l" t="t" r="r" b="b"/>
            <a:pathLst>
              <a:path w="191122" h="222976">
                <a:moveTo>
                  <a:pt x="31854" y="0"/>
                </a:moveTo>
                <a:lnTo>
                  <a:pt x="159268" y="0"/>
                </a:lnTo>
                <a:cubicBezTo>
                  <a:pt x="176860" y="0"/>
                  <a:pt x="191122" y="14262"/>
                  <a:pt x="191122" y="31854"/>
                </a:cubicBezTo>
                <a:lnTo>
                  <a:pt x="191122" y="191122"/>
                </a:lnTo>
                <a:cubicBezTo>
                  <a:pt x="191122" y="208714"/>
                  <a:pt x="176860" y="222976"/>
                  <a:pt x="159268" y="222976"/>
                </a:cubicBezTo>
                <a:lnTo>
                  <a:pt x="31854" y="222976"/>
                </a:lnTo>
                <a:cubicBezTo>
                  <a:pt x="14262" y="222976"/>
                  <a:pt x="0" y="208714"/>
                  <a:pt x="0" y="191122"/>
                </a:cubicBezTo>
                <a:lnTo>
                  <a:pt x="0" y="31854"/>
                </a:lnTo>
                <a:cubicBezTo>
                  <a:pt x="0" y="14262"/>
                  <a:pt x="14262" y="0"/>
                  <a:pt x="3185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46" name="Text 44"/>
          <p:cNvSpPr/>
          <p:nvPr/>
        </p:nvSpPr>
        <p:spPr>
          <a:xfrm>
            <a:off x="6381356" y="3918004"/>
            <a:ext cx="246866" cy="222976"/>
          </a:xfrm>
          <a:prstGeom prst="rect">
            <a:avLst/>
          </a:prstGeom>
          <a:noFill/>
        </p:spPr>
        <p:txBody>
          <a:bodyPr wrap="square" lIns="63707" tIns="31854" rIns="63707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5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668620" y="3918004"/>
            <a:ext cx="3591504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Observation:</a:t>
            </a:r>
            <a:r>
              <a:rPr lang="en-US" sz="100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Microscope à fluorescence avec filtres appropriés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224742" y="4430317"/>
            <a:ext cx="2752690" cy="1024627"/>
          </a:xfrm>
          <a:custGeom>
            <a:avLst/>
            <a:gdLst/>
            <a:ahLst/>
            <a:cxnLst/>
            <a:rect l="l" t="t" r="r" b="b"/>
            <a:pathLst>
              <a:path w="2752690" h="1024627">
                <a:moveTo>
                  <a:pt x="95557" y="0"/>
                </a:moveTo>
                <a:lnTo>
                  <a:pt x="2657133" y="0"/>
                </a:lnTo>
                <a:cubicBezTo>
                  <a:pt x="2709908" y="0"/>
                  <a:pt x="2752690" y="42782"/>
                  <a:pt x="2752690" y="95557"/>
                </a:cubicBezTo>
                <a:lnTo>
                  <a:pt x="2752690" y="929070"/>
                </a:lnTo>
                <a:cubicBezTo>
                  <a:pt x="2752690" y="981845"/>
                  <a:pt x="2709908" y="1024627"/>
                  <a:pt x="2657133" y="1024627"/>
                </a:cubicBezTo>
                <a:lnTo>
                  <a:pt x="95557" y="1024627"/>
                </a:lnTo>
                <a:cubicBezTo>
                  <a:pt x="42782" y="1024627"/>
                  <a:pt x="0" y="981845"/>
                  <a:pt x="0" y="929070"/>
                </a:cubicBezTo>
                <a:lnTo>
                  <a:pt x="0" y="95557"/>
                </a:lnTo>
                <a:cubicBezTo>
                  <a:pt x="0" y="42818"/>
                  <a:pt x="42818" y="0"/>
                  <a:pt x="9555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354811" y="4560389"/>
            <a:ext cx="2556259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IF Directe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354811" y="4815219"/>
            <a:ext cx="2548295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Anticorps primaire conjugué au fluorochrome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72729" y="5054121"/>
            <a:ext cx="83616" cy="95561"/>
          </a:xfrm>
          <a:custGeom>
            <a:avLst/>
            <a:gdLst/>
            <a:ahLst/>
            <a:cxnLst/>
            <a:rect l="l" t="t" r="r" b="b"/>
            <a:pathLst>
              <a:path w="83616" h="95561">
                <a:moveTo>
                  <a:pt x="47781" y="11945"/>
                </a:moveTo>
                <a:cubicBezTo>
                  <a:pt x="47781" y="8642"/>
                  <a:pt x="45112" y="5973"/>
                  <a:pt x="41808" y="5973"/>
                </a:cubicBezTo>
                <a:cubicBezTo>
                  <a:pt x="38504" y="5973"/>
                  <a:pt x="35835" y="8642"/>
                  <a:pt x="35835" y="11945"/>
                </a:cubicBezTo>
                <a:lnTo>
                  <a:pt x="35835" y="41808"/>
                </a:lnTo>
                <a:lnTo>
                  <a:pt x="5973" y="41808"/>
                </a:lnTo>
                <a:cubicBezTo>
                  <a:pt x="2669" y="41808"/>
                  <a:pt x="0" y="44477"/>
                  <a:pt x="0" y="47781"/>
                </a:cubicBezTo>
                <a:cubicBezTo>
                  <a:pt x="0" y="51084"/>
                  <a:pt x="2669" y="53753"/>
                  <a:pt x="5973" y="53753"/>
                </a:cubicBezTo>
                <a:lnTo>
                  <a:pt x="35835" y="53753"/>
                </a:lnTo>
                <a:lnTo>
                  <a:pt x="35835" y="83616"/>
                </a:lnTo>
                <a:cubicBezTo>
                  <a:pt x="35835" y="86920"/>
                  <a:pt x="38504" y="89589"/>
                  <a:pt x="41808" y="89589"/>
                </a:cubicBezTo>
                <a:cubicBezTo>
                  <a:pt x="45112" y="89589"/>
                  <a:pt x="47781" y="86920"/>
                  <a:pt x="47781" y="83616"/>
                </a:cubicBezTo>
                <a:lnTo>
                  <a:pt x="47781" y="53753"/>
                </a:lnTo>
                <a:lnTo>
                  <a:pt x="77643" y="53753"/>
                </a:lnTo>
                <a:cubicBezTo>
                  <a:pt x="80947" y="53753"/>
                  <a:pt x="83616" y="51084"/>
                  <a:pt x="83616" y="47781"/>
                </a:cubicBezTo>
                <a:cubicBezTo>
                  <a:pt x="83616" y="44477"/>
                  <a:pt x="80947" y="41808"/>
                  <a:pt x="77643" y="41808"/>
                </a:cubicBezTo>
                <a:lnTo>
                  <a:pt x="47781" y="41808"/>
                </a:lnTo>
                <a:lnTo>
                  <a:pt x="47781" y="11945"/>
                </a:lnTo>
                <a:close/>
              </a:path>
            </a:pathLst>
          </a:custGeom>
          <a:solidFill>
            <a:srgbClr val="00C950"/>
          </a:solidFill>
        </p:spPr>
      </p:sp>
      <p:sp>
        <p:nvSpPr>
          <p:cNvPr id="52" name="Text 50"/>
          <p:cNvSpPr/>
          <p:nvPr/>
        </p:nvSpPr>
        <p:spPr>
          <a:xfrm>
            <a:off x="6506116" y="5038195"/>
            <a:ext cx="1019318" cy="1274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Rapide, moins d'étapes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72729" y="5213390"/>
            <a:ext cx="83616" cy="95561"/>
          </a:xfrm>
          <a:custGeom>
            <a:avLst/>
            <a:gdLst/>
            <a:ahLst/>
            <a:cxnLst/>
            <a:rect l="l" t="t" r="r" b="b"/>
            <a:pathLst>
              <a:path w="83616" h="95561">
                <a:moveTo>
                  <a:pt x="0" y="47781"/>
                </a:moveTo>
                <a:cubicBezTo>
                  <a:pt x="0" y="44477"/>
                  <a:pt x="2669" y="41808"/>
                  <a:pt x="5973" y="41808"/>
                </a:cubicBezTo>
                <a:lnTo>
                  <a:pt x="77643" y="41808"/>
                </a:lnTo>
                <a:cubicBezTo>
                  <a:pt x="80947" y="41808"/>
                  <a:pt x="83616" y="44477"/>
                  <a:pt x="83616" y="47781"/>
                </a:cubicBezTo>
                <a:cubicBezTo>
                  <a:pt x="83616" y="51084"/>
                  <a:pt x="80947" y="53753"/>
                  <a:pt x="77643" y="53753"/>
                </a:cubicBezTo>
                <a:lnTo>
                  <a:pt x="5973" y="53753"/>
                </a:lnTo>
                <a:cubicBezTo>
                  <a:pt x="2669" y="53753"/>
                  <a:pt x="0" y="51084"/>
                  <a:pt x="0" y="47781"/>
                </a:cubicBezTo>
                <a:close/>
              </a:path>
            </a:pathLst>
          </a:custGeom>
          <a:solidFill>
            <a:srgbClr val="FB2C36"/>
          </a:solidFill>
        </p:spPr>
      </p:sp>
      <p:sp>
        <p:nvSpPr>
          <p:cNvPr id="54" name="Text 52"/>
          <p:cNvSpPr/>
          <p:nvPr/>
        </p:nvSpPr>
        <p:spPr>
          <a:xfrm>
            <a:off x="6506116" y="5197463"/>
            <a:ext cx="676891" cy="1274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Moins sensible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9112810" y="4430317"/>
            <a:ext cx="2752690" cy="1024627"/>
          </a:xfrm>
          <a:custGeom>
            <a:avLst/>
            <a:gdLst/>
            <a:ahLst/>
            <a:cxnLst/>
            <a:rect l="l" t="t" r="r" b="b"/>
            <a:pathLst>
              <a:path w="2752690" h="1024627">
                <a:moveTo>
                  <a:pt x="95557" y="0"/>
                </a:moveTo>
                <a:lnTo>
                  <a:pt x="2657133" y="0"/>
                </a:lnTo>
                <a:cubicBezTo>
                  <a:pt x="2709908" y="0"/>
                  <a:pt x="2752690" y="42782"/>
                  <a:pt x="2752690" y="95557"/>
                </a:cubicBezTo>
                <a:lnTo>
                  <a:pt x="2752690" y="929070"/>
                </a:lnTo>
                <a:cubicBezTo>
                  <a:pt x="2752690" y="981845"/>
                  <a:pt x="2709908" y="1024627"/>
                  <a:pt x="2657133" y="1024627"/>
                </a:cubicBezTo>
                <a:lnTo>
                  <a:pt x="95557" y="1024627"/>
                </a:lnTo>
                <a:cubicBezTo>
                  <a:pt x="42782" y="1024627"/>
                  <a:pt x="0" y="981845"/>
                  <a:pt x="0" y="929070"/>
                </a:cubicBezTo>
                <a:lnTo>
                  <a:pt x="0" y="95557"/>
                </a:lnTo>
                <a:cubicBezTo>
                  <a:pt x="0" y="42818"/>
                  <a:pt x="42818" y="0"/>
                  <a:pt x="9555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242880" y="4560389"/>
            <a:ext cx="2556259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IF Indirecte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242880" y="4815219"/>
            <a:ext cx="2548295" cy="1592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Anticorps secondaire conjugué amplifie le signal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9260798" y="5054121"/>
            <a:ext cx="83616" cy="95561"/>
          </a:xfrm>
          <a:custGeom>
            <a:avLst/>
            <a:gdLst/>
            <a:ahLst/>
            <a:cxnLst/>
            <a:rect l="l" t="t" r="r" b="b"/>
            <a:pathLst>
              <a:path w="83616" h="95561">
                <a:moveTo>
                  <a:pt x="47781" y="11945"/>
                </a:moveTo>
                <a:cubicBezTo>
                  <a:pt x="47781" y="8642"/>
                  <a:pt x="45112" y="5973"/>
                  <a:pt x="41808" y="5973"/>
                </a:cubicBezTo>
                <a:cubicBezTo>
                  <a:pt x="38504" y="5973"/>
                  <a:pt x="35835" y="8642"/>
                  <a:pt x="35835" y="11945"/>
                </a:cubicBezTo>
                <a:lnTo>
                  <a:pt x="35835" y="41808"/>
                </a:lnTo>
                <a:lnTo>
                  <a:pt x="5973" y="41808"/>
                </a:lnTo>
                <a:cubicBezTo>
                  <a:pt x="2669" y="41808"/>
                  <a:pt x="0" y="44477"/>
                  <a:pt x="0" y="47781"/>
                </a:cubicBezTo>
                <a:cubicBezTo>
                  <a:pt x="0" y="51084"/>
                  <a:pt x="2669" y="53753"/>
                  <a:pt x="5973" y="53753"/>
                </a:cubicBezTo>
                <a:lnTo>
                  <a:pt x="35835" y="53753"/>
                </a:lnTo>
                <a:lnTo>
                  <a:pt x="35835" y="83616"/>
                </a:lnTo>
                <a:cubicBezTo>
                  <a:pt x="35835" y="86920"/>
                  <a:pt x="38504" y="89589"/>
                  <a:pt x="41808" y="89589"/>
                </a:cubicBezTo>
                <a:cubicBezTo>
                  <a:pt x="45112" y="89589"/>
                  <a:pt x="47781" y="86920"/>
                  <a:pt x="47781" y="83616"/>
                </a:cubicBezTo>
                <a:lnTo>
                  <a:pt x="47781" y="53753"/>
                </a:lnTo>
                <a:lnTo>
                  <a:pt x="77643" y="53753"/>
                </a:lnTo>
                <a:cubicBezTo>
                  <a:pt x="80947" y="53753"/>
                  <a:pt x="83616" y="51084"/>
                  <a:pt x="83616" y="47781"/>
                </a:cubicBezTo>
                <a:cubicBezTo>
                  <a:pt x="83616" y="44477"/>
                  <a:pt x="80947" y="41808"/>
                  <a:pt x="77643" y="41808"/>
                </a:cubicBezTo>
                <a:lnTo>
                  <a:pt x="47781" y="41808"/>
                </a:lnTo>
                <a:lnTo>
                  <a:pt x="47781" y="11945"/>
                </a:lnTo>
                <a:close/>
              </a:path>
            </a:pathLst>
          </a:custGeom>
          <a:solidFill>
            <a:srgbClr val="00C950"/>
          </a:solidFill>
        </p:spPr>
      </p:sp>
      <p:sp>
        <p:nvSpPr>
          <p:cNvPr id="59" name="Text 57"/>
          <p:cNvSpPr/>
          <p:nvPr/>
        </p:nvSpPr>
        <p:spPr>
          <a:xfrm>
            <a:off x="9394185" y="5038195"/>
            <a:ext cx="939684" cy="1274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Plus sensible, flexible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9260798" y="5213390"/>
            <a:ext cx="83616" cy="95561"/>
          </a:xfrm>
          <a:custGeom>
            <a:avLst/>
            <a:gdLst/>
            <a:ahLst/>
            <a:cxnLst/>
            <a:rect l="l" t="t" r="r" b="b"/>
            <a:pathLst>
              <a:path w="83616" h="95561">
                <a:moveTo>
                  <a:pt x="0" y="47781"/>
                </a:moveTo>
                <a:cubicBezTo>
                  <a:pt x="0" y="44477"/>
                  <a:pt x="2669" y="41808"/>
                  <a:pt x="5973" y="41808"/>
                </a:cubicBezTo>
                <a:lnTo>
                  <a:pt x="77643" y="41808"/>
                </a:lnTo>
                <a:cubicBezTo>
                  <a:pt x="80947" y="41808"/>
                  <a:pt x="83616" y="44477"/>
                  <a:pt x="83616" y="47781"/>
                </a:cubicBezTo>
                <a:cubicBezTo>
                  <a:pt x="83616" y="51084"/>
                  <a:pt x="80947" y="53753"/>
                  <a:pt x="77643" y="53753"/>
                </a:cubicBezTo>
                <a:lnTo>
                  <a:pt x="5973" y="53753"/>
                </a:lnTo>
                <a:cubicBezTo>
                  <a:pt x="2669" y="53753"/>
                  <a:pt x="0" y="51084"/>
                  <a:pt x="0" y="47781"/>
                </a:cubicBezTo>
                <a:close/>
              </a:path>
            </a:pathLst>
          </a:custGeom>
          <a:solidFill>
            <a:srgbClr val="FB2C36"/>
          </a:solidFill>
        </p:spPr>
      </p:sp>
      <p:sp>
        <p:nvSpPr>
          <p:cNvPr id="61" name="Text 59"/>
          <p:cNvSpPr/>
          <p:nvPr/>
        </p:nvSpPr>
        <p:spPr>
          <a:xfrm>
            <a:off x="9394185" y="5197463"/>
            <a:ext cx="1011355" cy="1274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Risque de bruit de fond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224742" y="5587673"/>
            <a:ext cx="5643412" cy="737944"/>
          </a:xfrm>
          <a:custGeom>
            <a:avLst/>
            <a:gdLst/>
            <a:ahLst/>
            <a:cxnLst/>
            <a:rect l="l" t="t" r="r" b="b"/>
            <a:pathLst>
              <a:path w="5643412" h="737944">
                <a:moveTo>
                  <a:pt x="95564" y="0"/>
                </a:moveTo>
                <a:lnTo>
                  <a:pt x="5547848" y="0"/>
                </a:lnTo>
                <a:cubicBezTo>
                  <a:pt x="5600627" y="0"/>
                  <a:pt x="5643412" y="42785"/>
                  <a:pt x="5643412" y="95564"/>
                </a:cubicBezTo>
                <a:lnTo>
                  <a:pt x="5643412" y="642380"/>
                </a:lnTo>
                <a:cubicBezTo>
                  <a:pt x="5643412" y="695158"/>
                  <a:pt x="5600627" y="737944"/>
                  <a:pt x="5547848" y="737944"/>
                </a:cubicBezTo>
                <a:lnTo>
                  <a:pt x="95564" y="737944"/>
                </a:lnTo>
                <a:cubicBezTo>
                  <a:pt x="42821" y="737944"/>
                  <a:pt x="0" y="695123"/>
                  <a:pt x="0" y="642380"/>
                </a:cubicBezTo>
                <a:lnTo>
                  <a:pt x="0" y="95564"/>
                </a:lnTo>
                <a:cubicBezTo>
                  <a:pt x="0" y="42821"/>
                  <a:pt x="42821" y="0"/>
                  <a:pt x="95564" y="0"/>
                </a:cubicBezTo>
                <a:close/>
              </a:path>
            </a:pathLst>
          </a:custGeom>
          <a:solidFill>
            <a:srgbClr val="EFF6FF"/>
          </a:solidFill>
          <a:ln w="8467">
            <a:solidFill>
              <a:srgbClr val="BEDBFF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354811" y="5717737"/>
            <a:ext cx="5446981" cy="1911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Fluorophores Courants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354811" y="5972567"/>
            <a:ext cx="724671" cy="222976"/>
          </a:xfrm>
          <a:custGeom>
            <a:avLst/>
            <a:gdLst/>
            <a:ahLst/>
            <a:cxnLst/>
            <a:rect l="l" t="t" r="r" b="b"/>
            <a:pathLst>
              <a:path w="724671" h="222976">
                <a:moveTo>
                  <a:pt x="111488" y="0"/>
                </a:moveTo>
                <a:lnTo>
                  <a:pt x="613184" y="0"/>
                </a:lnTo>
                <a:cubicBezTo>
                  <a:pt x="674715" y="0"/>
                  <a:pt x="724671" y="49956"/>
                  <a:pt x="724671" y="111488"/>
                </a:cubicBezTo>
                <a:lnTo>
                  <a:pt x="724671" y="111488"/>
                </a:lnTo>
                <a:cubicBezTo>
                  <a:pt x="724671" y="173020"/>
                  <a:pt x="674715" y="222976"/>
                  <a:pt x="613184" y="222976"/>
                </a:cubicBezTo>
                <a:lnTo>
                  <a:pt x="111488" y="222976"/>
                </a:lnTo>
                <a:cubicBezTo>
                  <a:pt x="49915" y="222976"/>
                  <a:pt x="0" y="173061"/>
                  <a:pt x="0" y="111488"/>
                </a:cubicBezTo>
                <a:lnTo>
                  <a:pt x="0" y="111488"/>
                </a:lnTo>
                <a:cubicBezTo>
                  <a:pt x="0" y="49915"/>
                  <a:pt x="49915" y="0"/>
                  <a:pt x="111488" y="0"/>
                </a:cubicBezTo>
                <a:close/>
              </a:path>
            </a:pathLst>
          </a:custGeom>
          <a:solidFill>
            <a:srgbClr val="DCFCE7"/>
          </a:solidFill>
        </p:spPr>
      </p:sp>
      <p:sp>
        <p:nvSpPr>
          <p:cNvPr id="65" name="Text 63"/>
          <p:cNvSpPr/>
          <p:nvPr/>
        </p:nvSpPr>
        <p:spPr>
          <a:xfrm>
            <a:off x="6354811" y="5972567"/>
            <a:ext cx="780415" cy="222976"/>
          </a:xfrm>
          <a:prstGeom prst="rect">
            <a:avLst/>
          </a:prstGeom>
          <a:noFill/>
        </p:spPr>
        <p:txBody>
          <a:bodyPr wrap="square" lIns="95561" tIns="31854" rIns="95561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008236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FITC (vert)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7146259" y="5972567"/>
            <a:ext cx="788379" cy="222976"/>
          </a:xfrm>
          <a:custGeom>
            <a:avLst/>
            <a:gdLst/>
            <a:ahLst/>
            <a:cxnLst/>
            <a:rect l="l" t="t" r="r" b="b"/>
            <a:pathLst>
              <a:path w="788379" h="222976">
                <a:moveTo>
                  <a:pt x="111488" y="0"/>
                </a:moveTo>
                <a:lnTo>
                  <a:pt x="676891" y="0"/>
                </a:lnTo>
                <a:cubicBezTo>
                  <a:pt x="738423" y="0"/>
                  <a:pt x="788379" y="49956"/>
                  <a:pt x="788379" y="111488"/>
                </a:cubicBezTo>
                <a:lnTo>
                  <a:pt x="788379" y="111488"/>
                </a:lnTo>
                <a:cubicBezTo>
                  <a:pt x="788379" y="173020"/>
                  <a:pt x="738423" y="222976"/>
                  <a:pt x="676891" y="222976"/>
                </a:cubicBezTo>
                <a:lnTo>
                  <a:pt x="111488" y="222976"/>
                </a:lnTo>
                <a:cubicBezTo>
                  <a:pt x="49915" y="222976"/>
                  <a:pt x="0" y="173061"/>
                  <a:pt x="0" y="111488"/>
                </a:cubicBezTo>
                <a:lnTo>
                  <a:pt x="0" y="111488"/>
                </a:lnTo>
                <a:cubicBezTo>
                  <a:pt x="0" y="49915"/>
                  <a:pt x="49915" y="0"/>
                  <a:pt x="111488" y="0"/>
                </a:cubicBezTo>
                <a:close/>
              </a:path>
            </a:pathLst>
          </a:custGeom>
          <a:solidFill>
            <a:srgbClr val="FFE2E2"/>
          </a:solidFill>
        </p:spPr>
      </p:sp>
      <p:sp>
        <p:nvSpPr>
          <p:cNvPr id="67" name="Text 65"/>
          <p:cNvSpPr/>
          <p:nvPr/>
        </p:nvSpPr>
        <p:spPr>
          <a:xfrm>
            <a:off x="7146259" y="5972567"/>
            <a:ext cx="844123" cy="222976"/>
          </a:xfrm>
          <a:prstGeom prst="rect">
            <a:avLst/>
          </a:prstGeom>
          <a:noFill/>
        </p:spPr>
        <p:txBody>
          <a:bodyPr wrap="square" lIns="95561" tIns="31854" rIns="95561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C10007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Cy3 (rouge)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995359" y="5972567"/>
            <a:ext cx="756525" cy="222976"/>
          </a:xfrm>
          <a:custGeom>
            <a:avLst/>
            <a:gdLst/>
            <a:ahLst/>
            <a:cxnLst/>
            <a:rect l="l" t="t" r="r" b="b"/>
            <a:pathLst>
              <a:path w="756525" h="222976">
                <a:moveTo>
                  <a:pt x="111488" y="0"/>
                </a:moveTo>
                <a:lnTo>
                  <a:pt x="645037" y="0"/>
                </a:lnTo>
                <a:cubicBezTo>
                  <a:pt x="706569" y="0"/>
                  <a:pt x="756525" y="49956"/>
                  <a:pt x="756525" y="111488"/>
                </a:cubicBezTo>
                <a:lnTo>
                  <a:pt x="756525" y="111488"/>
                </a:lnTo>
                <a:cubicBezTo>
                  <a:pt x="756525" y="173020"/>
                  <a:pt x="706569" y="222976"/>
                  <a:pt x="645037" y="222976"/>
                </a:cubicBezTo>
                <a:lnTo>
                  <a:pt x="111488" y="222976"/>
                </a:lnTo>
                <a:cubicBezTo>
                  <a:pt x="49915" y="222976"/>
                  <a:pt x="0" y="173061"/>
                  <a:pt x="0" y="111488"/>
                </a:cubicBezTo>
                <a:lnTo>
                  <a:pt x="0" y="111488"/>
                </a:lnTo>
                <a:cubicBezTo>
                  <a:pt x="0" y="49915"/>
                  <a:pt x="49915" y="0"/>
                  <a:pt x="111488" y="0"/>
                </a:cubicBezTo>
                <a:close/>
              </a:path>
            </a:pathLst>
          </a:custGeom>
          <a:solidFill>
            <a:srgbClr val="DBEAFE"/>
          </a:solidFill>
        </p:spPr>
      </p:sp>
      <p:sp>
        <p:nvSpPr>
          <p:cNvPr id="69" name="Text 67"/>
          <p:cNvSpPr/>
          <p:nvPr/>
        </p:nvSpPr>
        <p:spPr>
          <a:xfrm>
            <a:off x="7995359" y="5972567"/>
            <a:ext cx="812269" cy="222976"/>
          </a:xfrm>
          <a:prstGeom prst="rect">
            <a:avLst/>
          </a:prstGeom>
          <a:noFill/>
        </p:spPr>
        <p:txBody>
          <a:bodyPr wrap="square" lIns="95561" tIns="31854" rIns="95561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1447E6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DAPI (bleu)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818412" y="5972567"/>
            <a:ext cx="740598" cy="222976"/>
          </a:xfrm>
          <a:custGeom>
            <a:avLst/>
            <a:gdLst/>
            <a:ahLst/>
            <a:cxnLst/>
            <a:rect l="l" t="t" r="r" b="b"/>
            <a:pathLst>
              <a:path w="740598" h="222976">
                <a:moveTo>
                  <a:pt x="111488" y="0"/>
                </a:moveTo>
                <a:lnTo>
                  <a:pt x="629110" y="0"/>
                </a:lnTo>
                <a:cubicBezTo>
                  <a:pt x="690642" y="0"/>
                  <a:pt x="740598" y="49956"/>
                  <a:pt x="740598" y="111488"/>
                </a:cubicBezTo>
                <a:lnTo>
                  <a:pt x="740598" y="111488"/>
                </a:lnTo>
                <a:cubicBezTo>
                  <a:pt x="740598" y="173020"/>
                  <a:pt x="690642" y="222976"/>
                  <a:pt x="629110" y="222976"/>
                </a:cubicBezTo>
                <a:lnTo>
                  <a:pt x="111488" y="222976"/>
                </a:lnTo>
                <a:cubicBezTo>
                  <a:pt x="49915" y="222976"/>
                  <a:pt x="0" y="173061"/>
                  <a:pt x="0" y="111488"/>
                </a:cubicBezTo>
                <a:lnTo>
                  <a:pt x="0" y="111488"/>
                </a:lnTo>
                <a:cubicBezTo>
                  <a:pt x="0" y="49915"/>
                  <a:pt x="49915" y="0"/>
                  <a:pt x="111488" y="0"/>
                </a:cubicBezTo>
                <a:close/>
              </a:path>
            </a:pathLst>
          </a:custGeom>
          <a:solidFill>
            <a:srgbClr val="F3E8FF"/>
          </a:solidFill>
        </p:spPr>
      </p:sp>
      <p:sp>
        <p:nvSpPr>
          <p:cNvPr id="71" name="Text 69"/>
          <p:cNvSpPr/>
          <p:nvPr/>
        </p:nvSpPr>
        <p:spPr>
          <a:xfrm>
            <a:off x="8818412" y="5972567"/>
            <a:ext cx="796342" cy="222976"/>
          </a:xfrm>
          <a:prstGeom prst="rect">
            <a:avLst/>
          </a:prstGeom>
          <a:noFill/>
        </p:spPr>
        <p:txBody>
          <a:bodyPr wrap="square" lIns="95561" tIns="31854" rIns="95561" bIns="31854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200D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Alexa Fluor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7461" y="377461"/>
            <a:ext cx="377461" cy="377461"/>
          </a:xfrm>
          <a:custGeom>
            <a:avLst/>
            <a:gdLst/>
            <a:ahLst/>
            <a:cxnLst/>
            <a:rect l="l" t="t" r="r" b="b"/>
            <a:pathLst>
              <a:path w="377461" h="377461">
                <a:moveTo>
                  <a:pt x="188731" y="0"/>
                </a:moveTo>
                <a:lnTo>
                  <a:pt x="188731" y="0"/>
                </a:lnTo>
                <a:cubicBezTo>
                  <a:pt x="292894" y="0"/>
                  <a:pt x="377461" y="84567"/>
                  <a:pt x="377461" y="188731"/>
                </a:cubicBezTo>
                <a:lnTo>
                  <a:pt x="377461" y="188731"/>
                </a:lnTo>
                <a:cubicBezTo>
                  <a:pt x="377461" y="292894"/>
                  <a:pt x="292894" y="377461"/>
                  <a:pt x="188731" y="377461"/>
                </a:cubicBezTo>
                <a:lnTo>
                  <a:pt x="188731" y="377461"/>
                </a:lnTo>
                <a:cubicBezTo>
                  <a:pt x="84567" y="377461"/>
                  <a:pt x="0" y="292894"/>
                  <a:pt x="0" y="188731"/>
                </a:cubicBezTo>
                <a:lnTo>
                  <a:pt x="0" y="188731"/>
                </a:lnTo>
                <a:cubicBezTo>
                  <a:pt x="0" y="84567"/>
                  <a:pt x="84567" y="0"/>
                  <a:pt x="188731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3" name="Text 1"/>
          <p:cNvSpPr/>
          <p:nvPr/>
        </p:nvSpPr>
        <p:spPr>
          <a:xfrm>
            <a:off x="484998" y="471827"/>
            <a:ext cx="226477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68161" y="471827"/>
            <a:ext cx="2179839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kern="0" spc="104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Cytochimiques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77461" y="868161"/>
            <a:ext cx="11663554" cy="4529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6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Techniques de Microscopie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77461" y="1547591"/>
            <a:ext cx="3774613" cy="301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Optique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96334" y="2000545"/>
            <a:ext cx="37746" cy="1264495"/>
          </a:xfrm>
          <a:custGeom>
            <a:avLst/>
            <a:gdLst/>
            <a:ahLst/>
            <a:cxnLst/>
            <a:rect l="l" t="t" r="r" b="b"/>
            <a:pathLst>
              <a:path w="37746" h="1264495">
                <a:moveTo>
                  <a:pt x="0" y="0"/>
                </a:moveTo>
                <a:lnTo>
                  <a:pt x="37746" y="0"/>
                </a:lnTo>
                <a:lnTo>
                  <a:pt x="37746" y="1264495"/>
                </a:lnTo>
                <a:lnTo>
                  <a:pt x="0" y="1264495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8" name="Text 6"/>
          <p:cNvSpPr/>
          <p:nvPr/>
        </p:nvSpPr>
        <p:spPr>
          <a:xfrm>
            <a:off x="566192" y="2000545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à Champ Clair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6192" y="2302514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Observation directe des échantillons colorés. Résolution limitée par la diffraction (~200 nm).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6192" y="2807368"/>
            <a:ext cx="3472644" cy="452954"/>
          </a:xfrm>
          <a:custGeom>
            <a:avLst/>
            <a:gdLst/>
            <a:ahLst/>
            <a:cxnLst/>
            <a:rect l="l" t="t" r="r" b="b"/>
            <a:pathLst>
              <a:path w="3472644" h="452954">
                <a:moveTo>
                  <a:pt x="37745" y="0"/>
                </a:moveTo>
                <a:lnTo>
                  <a:pt x="3434899" y="0"/>
                </a:lnTo>
                <a:cubicBezTo>
                  <a:pt x="3455745" y="0"/>
                  <a:pt x="3472644" y="16899"/>
                  <a:pt x="3472644" y="37745"/>
                </a:cubicBezTo>
                <a:lnTo>
                  <a:pt x="3472644" y="415209"/>
                </a:lnTo>
                <a:cubicBezTo>
                  <a:pt x="3472644" y="436055"/>
                  <a:pt x="3455745" y="452954"/>
                  <a:pt x="3434899" y="452954"/>
                </a:cubicBezTo>
                <a:lnTo>
                  <a:pt x="37745" y="452954"/>
                </a:lnTo>
                <a:cubicBezTo>
                  <a:pt x="16899" y="452954"/>
                  <a:pt x="0" y="436055"/>
                  <a:pt x="0" y="415209"/>
                </a:cubicBezTo>
                <a:lnTo>
                  <a:pt x="0" y="37745"/>
                </a:lnTo>
                <a:cubicBezTo>
                  <a:pt x="0" y="16913"/>
                  <a:pt x="16913" y="0"/>
                  <a:pt x="37745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11" name="Text 9"/>
          <p:cNvSpPr/>
          <p:nvPr/>
        </p:nvSpPr>
        <p:spPr>
          <a:xfrm>
            <a:off x="641684" y="2882861"/>
            <a:ext cx="3378279" cy="301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9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Histologie, cytologie, observation de micro-organismes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6334" y="3373560"/>
            <a:ext cx="37746" cy="1321115"/>
          </a:xfrm>
          <a:custGeom>
            <a:avLst/>
            <a:gdLst/>
            <a:ahLst/>
            <a:cxnLst/>
            <a:rect l="l" t="t" r="r" b="b"/>
            <a:pathLst>
              <a:path w="37746" h="1321115">
                <a:moveTo>
                  <a:pt x="0" y="0"/>
                </a:moveTo>
                <a:lnTo>
                  <a:pt x="37746" y="0"/>
                </a:lnTo>
                <a:lnTo>
                  <a:pt x="37746" y="1321115"/>
                </a:lnTo>
                <a:lnTo>
                  <a:pt x="0" y="1321115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3" name="Text 11"/>
          <p:cNvSpPr/>
          <p:nvPr/>
        </p:nvSpPr>
        <p:spPr>
          <a:xfrm>
            <a:off x="566192" y="3373560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à Contraste de Phase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66192" y="3675529"/>
            <a:ext cx="3538700" cy="6416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Convertit les différences de phase en différences d'amplitude. Permet l'observation de cellules vivantes non colorées.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6192" y="4395065"/>
            <a:ext cx="3472644" cy="301969"/>
          </a:xfrm>
          <a:custGeom>
            <a:avLst/>
            <a:gdLst/>
            <a:ahLst/>
            <a:cxnLst/>
            <a:rect l="l" t="t" r="r" b="b"/>
            <a:pathLst>
              <a:path w="3472644" h="301969">
                <a:moveTo>
                  <a:pt x="37746" y="0"/>
                </a:moveTo>
                <a:lnTo>
                  <a:pt x="3434898" y="0"/>
                </a:lnTo>
                <a:cubicBezTo>
                  <a:pt x="3455744" y="0"/>
                  <a:pt x="3472644" y="16900"/>
                  <a:pt x="3472644" y="37746"/>
                </a:cubicBezTo>
                <a:lnTo>
                  <a:pt x="3472644" y="264223"/>
                </a:lnTo>
                <a:cubicBezTo>
                  <a:pt x="3472644" y="285070"/>
                  <a:pt x="3455744" y="301969"/>
                  <a:pt x="3434898" y="301969"/>
                </a:cubicBezTo>
                <a:lnTo>
                  <a:pt x="37746" y="301969"/>
                </a:lnTo>
                <a:cubicBezTo>
                  <a:pt x="16913" y="301969"/>
                  <a:pt x="0" y="285056"/>
                  <a:pt x="0" y="264223"/>
                </a:cubicBezTo>
                <a:lnTo>
                  <a:pt x="0" y="37746"/>
                </a:lnTo>
                <a:cubicBezTo>
                  <a:pt x="0" y="16913"/>
                  <a:pt x="16913" y="0"/>
                  <a:pt x="37746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16" name="Text 14"/>
          <p:cNvSpPr/>
          <p:nvPr/>
        </p:nvSpPr>
        <p:spPr>
          <a:xfrm>
            <a:off x="641684" y="4470557"/>
            <a:ext cx="3378279" cy="1509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9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Culture cellulaire, observation de cellules vivantes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96334" y="4810272"/>
            <a:ext cx="37746" cy="736050"/>
          </a:xfrm>
          <a:custGeom>
            <a:avLst/>
            <a:gdLst/>
            <a:ahLst/>
            <a:cxnLst/>
            <a:rect l="l" t="t" r="r" b="b"/>
            <a:pathLst>
              <a:path w="37746" h="736050">
                <a:moveTo>
                  <a:pt x="0" y="0"/>
                </a:moveTo>
                <a:lnTo>
                  <a:pt x="37746" y="0"/>
                </a:lnTo>
                <a:lnTo>
                  <a:pt x="37746" y="736050"/>
                </a:lnTo>
                <a:lnTo>
                  <a:pt x="0" y="7360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8" name="Text 16"/>
          <p:cNvSpPr/>
          <p:nvPr/>
        </p:nvSpPr>
        <p:spPr>
          <a:xfrm>
            <a:off x="566192" y="4810272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à Interférence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66192" y="5112241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Crée un effet 3D par séparation du faisceau lumineux. Image en relief des structures cellulaires.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266689" y="1547591"/>
            <a:ext cx="3774613" cy="301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à Fluorescence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85562" y="2000545"/>
            <a:ext cx="37746" cy="736050"/>
          </a:xfrm>
          <a:custGeom>
            <a:avLst/>
            <a:gdLst/>
            <a:ahLst/>
            <a:cxnLst/>
            <a:rect l="l" t="t" r="r" b="b"/>
            <a:pathLst>
              <a:path w="37746" h="736050">
                <a:moveTo>
                  <a:pt x="0" y="0"/>
                </a:moveTo>
                <a:lnTo>
                  <a:pt x="37746" y="0"/>
                </a:lnTo>
                <a:lnTo>
                  <a:pt x="37746" y="736050"/>
                </a:lnTo>
                <a:lnTo>
                  <a:pt x="0" y="736050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22" name="Text 20"/>
          <p:cNvSpPr/>
          <p:nvPr/>
        </p:nvSpPr>
        <p:spPr>
          <a:xfrm>
            <a:off x="4455420" y="2000545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Épifluorescence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55420" y="2302514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Excitation et détection du même côté de l'échantillon. Simple et rapide mais manque de sectionnement optique.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85562" y="2845115"/>
            <a:ext cx="37746" cy="1113511"/>
          </a:xfrm>
          <a:custGeom>
            <a:avLst/>
            <a:gdLst/>
            <a:ahLst/>
            <a:cxnLst/>
            <a:rect l="l" t="t" r="r" b="b"/>
            <a:pathLst>
              <a:path w="37746" h="1113511">
                <a:moveTo>
                  <a:pt x="0" y="0"/>
                </a:moveTo>
                <a:lnTo>
                  <a:pt x="37746" y="0"/>
                </a:lnTo>
                <a:lnTo>
                  <a:pt x="37746" y="1113511"/>
                </a:lnTo>
                <a:lnTo>
                  <a:pt x="0" y="1113511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25" name="Text 23"/>
          <p:cNvSpPr/>
          <p:nvPr/>
        </p:nvSpPr>
        <p:spPr>
          <a:xfrm>
            <a:off x="4455420" y="2845115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Confocale Laser Scanning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55420" y="3147084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Pinhole éliminant la lumière hors foyer. Sectionnement optique précis, reconstruction 3D possible.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55420" y="3651938"/>
            <a:ext cx="3472644" cy="301969"/>
          </a:xfrm>
          <a:custGeom>
            <a:avLst/>
            <a:gdLst/>
            <a:ahLst/>
            <a:cxnLst/>
            <a:rect l="l" t="t" r="r" b="b"/>
            <a:pathLst>
              <a:path w="3472644" h="301969">
                <a:moveTo>
                  <a:pt x="37746" y="0"/>
                </a:moveTo>
                <a:lnTo>
                  <a:pt x="3434898" y="0"/>
                </a:lnTo>
                <a:cubicBezTo>
                  <a:pt x="3455744" y="0"/>
                  <a:pt x="3472644" y="16900"/>
                  <a:pt x="3472644" y="37746"/>
                </a:cubicBezTo>
                <a:lnTo>
                  <a:pt x="3472644" y="264223"/>
                </a:lnTo>
                <a:cubicBezTo>
                  <a:pt x="3472644" y="285070"/>
                  <a:pt x="3455744" y="301969"/>
                  <a:pt x="3434898" y="301969"/>
                </a:cubicBezTo>
                <a:lnTo>
                  <a:pt x="37746" y="301969"/>
                </a:lnTo>
                <a:cubicBezTo>
                  <a:pt x="16913" y="301969"/>
                  <a:pt x="0" y="285056"/>
                  <a:pt x="0" y="264223"/>
                </a:cubicBezTo>
                <a:lnTo>
                  <a:pt x="0" y="37746"/>
                </a:lnTo>
                <a:cubicBezTo>
                  <a:pt x="0" y="16913"/>
                  <a:pt x="16913" y="0"/>
                  <a:pt x="37746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28" name="Text 26"/>
          <p:cNvSpPr/>
          <p:nvPr/>
        </p:nvSpPr>
        <p:spPr>
          <a:xfrm>
            <a:off x="4530912" y="3727430"/>
            <a:ext cx="3378279" cy="1509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Résolution:</a:t>
            </a:r>
            <a:r>
              <a:rPr lang="en-US" sz="89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XY ~200 nm, Z ~700 nm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285562" y="4067146"/>
            <a:ext cx="37746" cy="736050"/>
          </a:xfrm>
          <a:custGeom>
            <a:avLst/>
            <a:gdLst/>
            <a:ahLst/>
            <a:cxnLst/>
            <a:rect l="l" t="t" r="r" b="b"/>
            <a:pathLst>
              <a:path w="37746" h="736050">
                <a:moveTo>
                  <a:pt x="0" y="0"/>
                </a:moveTo>
                <a:lnTo>
                  <a:pt x="37746" y="0"/>
                </a:lnTo>
                <a:lnTo>
                  <a:pt x="37746" y="736050"/>
                </a:lnTo>
                <a:lnTo>
                  <a:pt x="0" y="7360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0" name="Text 28"/>
          <p:cNvSpPr/>
          <p:nvPr/>
        </p:nvSpPr>
        <p:spPr>
          <a:xfrm>
            <a:off x="4455420" y="4067146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TIRF (Total Internal Reflection)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55420" y="4369115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Onde évanescente excitant uniquement les 100-200 nm proches de la surface. Idéal pour l'étude des membranes.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285562" y="4911715"/>
            <a:ext cx="37746" cy="736050"/>
          </a:xfrm>
          <a:custGeom>
            <a:avLst/>
            <a:gdLst/>
            <a:ahLst/>
            <a:cxnLst/>
            <a:rect l="l" t="t" r="r" b="b"/>
            <a:pathLst>
              <a:path w="37746" h="736050">
                <a:moveTo>
                  <a:pt x="0" y="0"/>
                </a:moveTo>
                <a:lnTo>
                  <a:pt x="37746" y="0"/>
                </a:lnTo>
                <a:lnTo>
                  <a:pt x="37746" y="736050"/>
                </a:lnTo>
                <a:lnTo>
                  <a:pt x="0" y="7360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3" name="Text 31"/>
          <p:cNvSpPr/>
          <p:nvPr/>
        </p:nvSpPr>
        <p:spPr>
          <a:xfrm>
            <a:off x="4455420" y="4911715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Super-résolution (STED, PALM, STORM)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455420" y="5213684"/>
            <a:ext cx="3538700" cy="434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Franchissement de la limite de diffraction. Résolution &lt;50 nm pour visualiser des structures subcellulaires.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155917" y="1547591"/>
            <a:ext cx="3774613" cy="301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Électronique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174790" y="2000545"/>
            <a:ext cx="37746" cy="1321115"/>
          </a:xfrm>
          <a:custGeom>
            <a:avLst/>
            <a:gdLst/>
            <a:ahLst/>
            <a:cxnLst/>
            <a:rect l="l" t="t" r="r" b="b"/>
            <a:pathLst>
              <a:path w="37746" h="1321115">
                <a:moveTo>
                  <a:pt x="0" y="0"/>
                </a:moveTo>
                <a:lnTo>
                  <a:pt x="37746" y="0"/>
                </a:lnTo>
                <a:lnTo>
                  <a:pt x="37746" y="1321115"/>
                </a:lnTo>
                <a:lnTo>
                  <a:pt x="0" y="1321115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37" name="Text 35"/>
          <p:cNvSpPr/>
          <p:nvPr/>
        </p:nvSpPr>
        <p:spPr>
          <a:xfrm>
            <a:off x="8344647" y="2000545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MET (Transmission)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344647" y="2302514"/>
            <a:ext cx="3538700" cy="6416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Faisceau d'électrons traversant des coupes ultra-fines. Résolution &lt;1 nm, visualisation des organites et macromolécules.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344647" y="3022050"/>
            <a:ext cx="3472644" cy="301969"/>
          </a:xfrm>
          <a:custGeom>
            <a:avLst/>
            <a:gdLst/>
            <a:ahLst/>
            <a:cxnLst/>
            <a:rect l="l" t="t" r="r" b="b"/>
            <a:pathLst>
              <a:path w="3472644" h="301969">
                <a:moveTo>
                  <a:pt x="37746" y="0"/>
                </a:moveTo>
                <a:lnTo>
                  <a:pt x="3434898" y="0"/>
                </a:lnTo>
                <a:cubicBezTo>
                  <a:pt x="3455744" y="0"/>
                  <a:pt x="3472644" y="16900"/>
                  <a:pt x="3472644" y="37746"/>
                </a:cubicBezTo>
                <a:lnTo>
                  <a:pt x="3472644" y="264223"/>
                </a:lnTo>
                <a:cubicBezTo>
                  <a:pt x="3472644" y="285070"/>
                  <a:pt x="3455744" y="301969"/>
                  <a:pt x="3434898" y="301969"/>
                </a:cubicBezTo>
                <a:lnTo>
                  <a:pt x="37746" y="301969"/>
                </a:lnTo>
                <a:cubicBezTo>
                  <a:pt x="16913" y="301969"/>
                  <a:pt x="0" y="285056"/>
                  <a:pt x="0" y="264223"/>
                </a:cubicBezTo>
                <a:lnTo>
                  <a:pt x="0" y="37746"/>
                </a:lnTo>
                <a:cubicBezTo>
                  <a:pt x="0" y="16913"/>
                  <a:pt x="16913" y="0"/>
                  <a:pt x="37746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40" name="Text 38"/>
          <p:cNvSpPr/>
          <p:nvPr/>
        </p:nvSpPr>
        <p:spPr>
          <a:xfrm>
            <a:off x="8420140" y="3097542"/>
            <a:ext cx="3378279" cy="1509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9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Ultrastructure cellulaire, virus, cristallographie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174790" y="3437257"/>
            <a:ext cx="37746" cy="1321115"/>
          </a:xfrm>
          <a:custGeom>
            <a:avLst/>
            <a:gdLst/>
            <a:ahLst/>
            <a:cxnLst/>
            <a:rect l="l" t="t" r="r" b="b"/>
            <a:pathLst>
              <a:path w="37746" h="1321115">
                <a:moveTo>
                  <a:pt x="0" y="0"/>
                </a:moveTo>
                <a:lnTo>
                  <a:pt x="37746" y="0"/>
                </a:lnTo>
                <a:lnTo>
                  <a:pt x="37746" y="1321115"/>
                </a:lnTo>
                <a:lnTo>
                  <a:pt x="0" y="1321115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42" name="Text 40"/>
          <p:cNvSpPr/>
          <p:nvPr/>
        </p:nvSpPr>
        <p:spPr>
          <a:xfrm>
            <a:off x="8344647" y="3437257"/>
            <a:ext cx="3548136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MEB (Balayage)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344647" y="3739226"/>
            <a:ext cx="3538700" cy="6416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Faisceau balayant la surface de l'échantillon. Images 3D de la topographie surfacique avec grande profondeur de champ.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344647" y="4458762"/>
            <a:ext cx="3472644" cy="301969"/>
          </a:xfrm>
          <a:custGeom>
            <a:avLst/>
            <a:gdLst/>
            <a:ahLst/>
            <a:cxnLst/>
            <a:rect l="l" t="t" r="r" b="b"/>
            <a:pathLst>
              <a:path w="3472644" h="301969">
                <a:moveTo>
                  <a:pt x="37746" y="0"/>
                </a:moveTo>
                <a:lnTo>
                  <a:pt x="3434898" y="0"/>
                </a:lnTo>
                <a:cubicBezTo>
                  <a:pt x="3455744" y="0"/>
                  <a:pt x="3472644" y="16900"/>
                  <a:pt x="3472644" y="37746"/>
                </a:cubicBezTo>
                <a:lnTo>
                  <a:pt x="3472644" y="264223"/>
                </a:lnTo>
                <a:cubicBezTo>
                  <a:pt x="3472644" y="285070"/>
                  <a:pt x="3455744" y="301969"/>
                  <a:pt x="3434898" y="301969"/>
                </a:cubicBezTo>
                <a:lnTo>
                  <a:pt x="37746" y="301969"/>
                </a:lnTo>
                <a:cubicBezTo>
                  <a:pt x="16913" y="301969"/>
                  <a:pt x="0" y="285056"/>
                  <a:pt x="0" y="264223"/>
                </a:cubicBezTo>
                <a:lnTo>
                  <a:pt x="0" y="37746"/>
                </a:lnTo>
                <a:cubicBezTo>
                  <a:pt x="0" y="16913"/>
                  <a:pt x="16913" y="0"/>
                  <a:pt x="37746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45" name="Text 43"/>
          <p:cNvSpPr/>
          <p:nvPr/>
        </p:nvSpPr>
        <p:spPr>
          <a:xfrm>
            <a:off x="8420140" y="4534254"/>
            <a:ext cx="3378279" cy="1509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Applications:</a:t>
            </a:r>
            <a:r>
              <a:rPr lang="en-US" sz="89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Morphologie cellulaire, matériaux, micro-organismes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155917" y="4911715"/>
            <a:ext cx="3661375" cy="1943926"/>
          </a:xfrm>
          <a:custGeom>
            <a:avLst/>
            <a:gdLst/>
            <a:ahLst/>
            <a:cxnLst/>
            <a:rect l="l" t="t" r="r" b="b"/>
            <a:pathLst>
              <a:path w="3661375" h="1943926">
                <a:moveTo>
                  <a:pt x="113234" y="0"/>
                </a:moveTo>
                <a:lnTo>
                  <a:pt x="3548141" y="0"/>
                </a:lnTo>
                <a:cubicBezTo>
                  <a:pt x="3610678" y="0"/>
                  <a:pt x="3661375" y="50696"/>
                  <a:pt x="3661375" y="113234"/>
                </a:cubicBezTo>
                <a:lnTo>
                  <a:pt x="3661375" y="1830692"/>
                </a:lnTo>
                <a:cubicBezTo>
                  <a:pt x="3661375" y="1893229"/>
                  <a:pt x="3610678" y="1943926"/>
                  <a:pt x="3548141" y="1943926"/>
                </a:cubicBezTo>
                <a:lnTo>
                  <a:pt x="113234" y="1943926"/>
                </a:lnTo>
                <a:cubicBezTo>
                  <a:pt x="50696" y="1943926"/>
                  <a:pt x="0" y="1893229"/>
                  <a:pt x="0" y="1830692"/>
                </a:cubicBezTo>
                <a:lnTo>
                  <a:pt x="0" y="113234"/>
                </a:lnTo>
                <a:cubicBezTo>
                  <a:pt x="0" y="50738"/>
                  <a:pt x="50738" y="0"/>
                  <a:pt x="113234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7" name="Text 45"/>
          <p:cNvSpPr/>
          <p:nvPr/>
        </p:nvSpPr>
        <p:spPr>
          <a:xfrm>
            <a:off x="8306901" y="5062700"/>
            <a:ext cx="3434898" cy="2264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Comparaison des Résolutions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306901" y="5669783"/>
            <a:ext cx="3359406" cy="6291"/>
          </a:xfrm>
          <a:custGeom>
            <a:avLst/>
            <a:gdLst/>
            <a:ahLst/>
            <a:cxnLst/>
            <a:rect l="l" t="t" r="r" b="b"/>
            <a:pathLst>
              <a:path w="3359406" h="6291">
                <a:moveTo>
                  <a:pt x="0" y="0"/>
                </a:moveTo>
                <a:lnTo>
                  <a:pt x="3359406" y="0"/>
                </a:lnTo>
                <a:lnTo>
                  <a:pt x="3359406" y="6291"/>
                </a:lnTo>
                <a:lnTo>
                  <a:pt x="0" y="62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49" name="Text 47"/>
          <p:cNvSpPr/>
          <p:nvPr/>
        </p:nvSpPr>
        <p:spPr>
          <a:xfrm>
            <a:off x="8306901" y="5440161"/>
            <a:ext cx="1264495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Microscopie optique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1141301" y="5440161"/>
            <a:ext cx="594502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~200 nm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306901" y="6015793"/>
            <a:ext cx="3359406" cy="6291"/>
          </a:xfrm>
          <a:custGeom>
            <a:avLst/>
            <a:gdLst/>
            <a:ahLst/>
            <a:cxnLst/>
            <a:rect l="l" t="t" r="r" b="b"/>
            <a:pathLst>
              <a:path w="3359406" h="6291">
                <a:moveTo>
                  <a:pt x="0" y="0"/>
                </a:moveTo>
                <a:lnTo>
                  <a:pt x="3359406" y="0"/>
                </a:lnTo>
                <a:lnTo>
                  <a:pt x="3359406" y="6291"/>
                </a:lnTo>
                <a:lnTo>
                  <a:pt x="0" y="62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52" name="Text 50"/>
          <p:cNvSpPr/>
          <p:nvPr/>
        </p:nvSpPr>
        <p:spPr>
          <a:xfrm>
            <a:off x="8306901" y="5786170"/>
            <a:ext cx="660557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Confocale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1168431" y="5786170"/>
            <a:ext cx="566192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~180 nm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306901" y="6361802"/>
            <a:ext cx="3359406" cy="6291"/>
          </a:xfrm>
          <a:custGeom>
            <a:avLst/>
            <a:gdLst/>
            <a:ahLst/>
            <a:cxnLst/>
            <a:rect l="l" t="t" r="r" b="b"/>
            <a:pathLst>
              <a:path w="3359406" h="6291">
                <a:moveTo>
                  <a:pt x="0" y="0"/>
                </a:moveTo>
                <a:lnTo>
                  <a:pt x="3359406" y="0"/>
                </a:lnTo>
                <a:lnTo>
                  <a:pt x="3359406" y="6291"/>
                </a:lnTo>
                <a:lnTo>
                  <a:pt x="0" y="62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55" name="Text 53"/>
          <p:cNvSpPr/>
          <p:nvPr/>
        </p:nvSpPr>
        <p:spPr>
          <a:xfrm>
            <a:off x="8306901" y="6132180"/>
            <a:ext cx="1047455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Super-résolution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1012533" y="6132180"/>
            <a:ext cx="717176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~20-50 nm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306901" y="6478180"/>
            <a:ext cx="339715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MET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1330524" y="6478180"/>
            <a:ext cx="405771" cy="1887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&lt;1 nm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bpdiscovery.org/56c3b684fa859a2e06bd6357b7be5d43f0dc7bcc.jpg"/>
          <p:cNvPicPr>
            <a:picLocks noChangeAspect="1"/>
          </p:cNvPicPr>
          <p:nvPr/>
        </p:nvPicPr>
        <p:blipFill>
          <a:blip r:embed="rId1">
            <a:alphaModFix amt="10000"/>
          </a:blip>
          <a:srcRect t="6055" b="6055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FAFA">
                  <a:alpha val="98000"/>
                </a:srgbClr>
              </a:gs>
              <a:gs pos="50000">
                <a:srgbClr val="FAFAFA">
                  <a:alpha val="95000"/>
                </a:srgbClr>
              </a:gs>
              <a:gs pos="100000">
                <a:srgbClr val="FAFAFA">
                  <a:alpha val="90000"/>
                </a:srgbClr>
              </a:gs>
            </a:gsLst>
            <a:lin ang="2700000" scaled="1"/>
          </a:gradFill>
        </p:spPr>
      </p:sp>
      <p:sp>
        <p:nvSpPr>
          <p:cNvPr id="4" name="Shape 1"/>
          <p:cNvSpPr/>
          <p:nvPr/>
        </p:nvSpPr>
        <p:spPr>
          <a:xfrm>
            <a:off x="5553112" y="-235910"/>
            <a:ext cx="1089837" cy="318977"/>
          </a:xfrm>
          <a:custGeom>
            <a:avLst/>
            <a:gdLst/>
            <a:ahLst/>
            <a:cxnLst/>
            <a:rect l="l" t="t" r="r" b="b"/>
            <a:pathLst>
              <a:path w="1089837" h="318977">
                <a:moveTo>
                  <a:pt x="159488" y="0"/>
                </a:moveTo>
                <a:lnTo>
                  <a:pt x="930349" y="0"/>
                </a:lnTo>
                <a:cubicBezTo>
                  <a:pt x="1018432" y="0"/>
                  <a:pt x="1089837" y="71405"/>
                  <a:pt x="1089837" y="159488"/>
                </a:cubicBezTo>
                <a:lnTo>
                  <a:pt x="1089837" y="159488"/>
                </a:lnTo>
                <a:cubicBezTo>
                  <a:pt x="1089837" y="247571"/>
                  <a:pt x="1018432" y="318977"/>
                  <a:pt x="930349" y="318977"/>
                </a:cubicBezTo>
                <a:lnTo>
                  <a:pt x="159488" y="318977"/>
                </a:lnTo>
                <a:cubicBezTo>
                  <a:pt x="71405" y="318977"/>
                  <a:pt x="0" y="247571"/>
                  <a:pt x="0" y="159488"/>
                </a:cubicBezTo>
                <a:lnTo>
                  <a:pt x="0" y="159488"/>
                </a:lnTo>
                <a:cubicBezTo>
                  <a:pt x="0" y="71405"/>
                  <a:pt x="71405" y="0"/>
                  <a:pt x="159488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" name="Text 2"/>
          <p:cNvSpPr/>
          <p:nvPr/>
        </p:nvSpPr>
        <p:spPr>
          <a:xfrm>
            <a:off x="5699310" y="-165026"/>
            <a:ext cx="797442" cy="17720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5" b="1" kern="0" spc="98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Synthèse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426535" y="579253"/>
            <a:ext cx="9338930" cy="13290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1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Techniques Complémentaires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1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pour l'Analyse Biologique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082209" y="2191858"/>
            <a:ext cx="8027581" cy="8683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Les méthodes biochimiques et biologiques constituent des outils essentiels pour l'analyse moléculaire et cellulaire. Le choix de la technique dépend des objectifs expérimentaux et du niveau d'information recherché.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562395" y="3484009"/>
            <a:ext cx="2876698" cy="2114698"/>
          </a:xfrm>
          <a:custGeom>
            <a:avLst/>
            <a:gdLst/>
            <a:ahLst/>
            <a:cxnLst/>
            <a:rect l="l" t="t" r="r" b="b"/>
            <a:pathLst>
              <a:path w="2876698" h="2114698">
                <a:moveTo>
                  <a:pt x="141769" y="0"/>
                </a:moveTo>
                <a:lnTo>
                  <a:pt x="2734928" y="0"/>
                </a:lnTo>
                <a:cubicBezTo>
                  <a:pt x="2813173" y="0"/>
                  <a:pt x="2876698" y="63525"/>
                  <a:pt x="2876698" y="141769"/>
                </a:cubicBezTo>
                <a:lnTo>
                  <a:pt x="2876698" y="1972928"/>
                </a:lnTo>
                <a:cubicBezTo>
                  <a:pt x="2876698" y="2051225"/>
                  <a:pt x="2813225" y="2114698"/>
                  <a:pt x="2734928" y="2114698"/>
                </a:cubicBezTo>
                <a:lnTo>
                  <a:pt x="141769" y="2114698"/>
                </a:lnTo>
                <a:cubicBezTo>
                  <a:pt x="63525" y="2114698"/>
                  <a:pt x="0" y="2051173"/>
                  <a:pt x="0" y="1972928"/>
                </a:cubicBezTo>
                <a:lnTo>
                  <a:pt x="0" y="141769"/>
                </a:lnTo>
                <a:cubicBezTo>
                  <a:pt x="0" y="63525"/>
                  <a:pt x="63525" y="0"/>
                  <a:pt x="14176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778000" y="3699616"/>
            <a:ext cx="496186" cy="496186"/>
          </a:xfrm>
          <a:custGeom>
            <a:avLst/>
            <a:gdLst/>
            <a:ahLst/>
            <a:cxnLst/>
            <a:rect l="l" t="t" r="r" b="b"/>
            <a:pathLst>
              <a:path w="496186" h="496186">
                <a:moveTo>
                  <a:pt x="248093" y="0"/>
                </a:moveTo>
                <a:lnTo>
                  <a:pt x="248093" y="0"/>
                </a:lnTo>
                <a:cubicBezTo>
                  <a:pt x="385111" y="0"/>
                  <a:pt x="496186" y="111075"/>
                  <a:pt x="496186" y="248093"/>
                </a:cubicBezTo>
                <a:lnTo>
                  <a:pt x="496186" y="248093"/>
                </a:lnTo>
                <a:cubicBezTo>
                  <a:pt x="496186" y="385111"/>
                  <a:pt x="385111" y="496186"/>
                  <a:pt x="248093" y="496186"/>
                </a:cubicBezTo>
                <a:lnTo>
                  <a:pt x="248093" y="496186"/>
                </a:lnTo>
                <a:cubicBezTo>
                  <a:pt x="111075" y="496186"/>
                  <a:pt x="0" y="385111"/>
                  <a:pt x="0" y="248093"/>
                </a:cubicBezTo>
                <a:lnTo>
                  <a:pt x="0" y="248093"/>
                </a:lnTo>
                <a:cubicBezTo>
                  <a:pt x="0" y="111075"/>
                  <a:pt x="111075" y="0"/>
                  <a:pt x="248093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0" name="Shape 7"/>
          <p:cNvSpPr/>
          <p:nvPr/>
        </p:nvSpPr>
        <p:spPr>
          <a:xfrm>
            <a:off x="1919767" y="3841384"/>
            <a:ext cx="212651" cy="212651"/>
          </a:xfrm>
          <a:custGeom>
            <a:avLst/>
            <a:gdLst/>
            <a:ahLst/>
            <a:cxnLst/>
            <a:rect l="l" t="t" r="r" b="b"/>
            <a:pathLst>
              <a:path w="212651" h="212651">
                <a:moveTo>
                  <a:pt x="26581" y="26581"/>
                </a:moveTo>
                <a:cubicBezTo>
                  <a:pt x="26581" y="19230"/>
                  <a:pt x="20642" y="13291"/>
                  <a:pt x="13291" y="13291"/>
                </a:cubicBezTo>
                <a:cubicBezTo>
                  <a:pt x="5939" y="13291"/>
                  <a:pt x="0" y="19230"/>
                  <a:pt x="0" y="26581"/>
                </a:cubicBezTo>
                <a:lnTo>
                  <a:pt x="0" y="166134"/>
                </a:lnTo>
                <a:cubicBezTo>
                  <a:pt x="0" y="184491"/>
                  <a:pt x="14869" y="199360"/>
                  <a:pt x="33227" y="199360"/>
                </a:cubicBezTo>
                <a:lnTo>
                  <a:pt x="199360" y="199360"/>
                </a:lnTo>
                <a:cubicBezTo>
                  <a:pt x="206712" y="199360"/>
                  <a:pt x="212651" y="193421"/>
                  <a:pt x="212651" y="186070"/>
                </a:cubicBezTo>
                <a:cubicBezTo>
                  <a:pt x="212651" y="178718"/>
                  <a:pt x="206712" y="172779"/>
                  <a:pt x="199360" y="172779"/>
                </a:cubicBezTo>
                <a:lnTo>
                  <a:pt x="33227" y="172779"/>
                </a:lnTo>
                <a:cubicBezTo>
                  <a:pt x="29572" y="172779"/>
                  <a:pt x="26581" y="169789"/>
                  <a:pt x="26581" y="166134"/>
                </a:cubicBezTo>
                <a:lnTo>
                  <a:pt x="26581" y="26581"/>
                </a:lnTo>
                <a:close/>
                <a:moveTo>
                  <a:pt x="195456" y="62549"/>
                </a:moveTo>
                <a:cubicBezTo>
                  <a:pt x="200648" y="57358"/>
                  <a:pt x="200648" y="48926"/>
                  <a:pt x="195456" y="43735"/>
                </a:cubicBezTo>
                <a:cubicBezTo>
                  <a:pt x="190265" y="38543"/>
                  <a:pt x="181833" y="38543"/>
                  <a:pt x="176642" y="43735"/>
                </a:cubicBezTo>
                <a:lnTo>
                  <a:pt x="132907" y="87511"/>
                </a:lnTo>
                <a:lnTo>
                  <a:pt x="109067" y="63712"/>
                </a:lnTo>
                <a:cubicBezTo>
                  <a:pt x="103875" y="58521"/>
                  <a:pt x="95444" y="58521"/>
                  <a:pt x="90252" y="63712"/>
                </a:cubicBezTo>
                <a:lnTo>
                  <a:pt x="50380" y="103584"/>
                </a:lnTo>
                <a:cubicBezTo>
                  <a:pt x="45188" y="108776"/>
                  <a:pt x="45188" y="117207"/>
                  <a:pt x="50380" y="122399"/>
                </a:cubicBezTo>
                <a:cubicBezTo>
                  <a:pt x="55572" y="127591"/>
                  <a:pt x="64003" y="127591"/>
                  <a:pt x="69195" y="122399"/>
                </a:cubicBezTo>
                <a:lnTo>
                  <a:pt x="99680" y="91913"/>
                </a:lnTo>
                <a:lnTo>
                  <a:pt x="123520" y="115754"/>
                </a:lnTo>
                <a:cubicBezTo>
                  <a:pt x="128712" y="120945"/>
                  <a:pt x="137143" y="120945"/>
                  <a:pt x="142335" y="115754"/>
                </a:cubicBezTo>
                <a:lnTo>
                  <a:pt x="195498" y="6259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Text 8"/>
          <p:cNvSpPr/>
          <p:nvPr/>
        </p:nvSpPr>
        <p:spPr>
          <a:xfrm>
            <a:off x="1778000" y="4337570"/>
            <a:ext cx="2534093" cy="2480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Quantification Précise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778000" y="4691988"/>
            <a:ext cx="2516372" cy="691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L'ELISA offre une sensibilité et une quantification optimales pour les protéines et anticorps en solution.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57652" y="3484009"/>
            <a:ext cx="2876698" cy="2114698"/>
          </a:xfrm>
          <a:custGeom>
            <a:avLst/>
            <a:gdLst/>
            <a:ahLst/>
            <a:cxnLst/>
            <a:rect l="l" t="t" r="r" b="b"/>
            <a:pathLst>
              <a:path w="2876698" h="2114698">
                <a:moveTo>
                  <a:pt x="141769" y="0"/>
                </a:moveTo>
                <a:lnTo>
                  <a:pt x="2734928" y="0"/>
                </a:lnTo>
                <a:cubicBezTo>
                  <a:pt x="2813173" y="0"/>
                  <a:pt x="2876698" y="63525"/>
                  <a:pt x="2876698" y="141769"/>
                </a:cubicBezTo>
                <a:lnTo>
                  <a:pt x="2876698" y="1972928"/>
                </a:lnTo>
                <a:cubicBezTo>
                  <a:pt x="2876698" y="2051225"/>
                  <a:pt x="2813225" y="2114698"/>
                  <a:pt x="2734928" y="2114698"/>
                </a:cubicBezTo>
                <a:lnTo>
                  <a:pt x="141769" y="2114698"/>
                </a:lnTo>
                <a:cubicBezTo>
                  <a:pt x="63525" y="2114698"/>
                  <a:pt x="0" y="2051173"/>
                  <a:pt x="0" y="1972928"/>
                </a:cubicBezTo>
                <a:lnTo>
                  <a:pt x="0" y="141769"/>
                </a:lnTo>
                <a:cubicBezTo>
                  <a:pt x="0" y="63525"/>
                  <a:pt x="63525" y="0"/>
                  <a:pt x="14176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873256" y="3699616"/>
            <a:ext cx="496186" cy="496186"/>
          </a:xfrm>
          <a:custGeom>
            <a:avLst/>
            <a:gdLst/>
            <a:ahLst/>
            <a:cxnLst/>
            <a:rect l="l" t="t" r="r" b="b"/>
            <a:pathLst>
              <a:path w="496186" h="496186">
                <a:moveTo>
                  <a:pt x="248093" y="0"/>
                </a:moveTo>
                <a:lnTo>
                  <a:pt x="248093" y="0"/>
                </a:lnTo>
                <a:cubicBezTo>
                  <a:pt x="385111" y="0"/>
                  <a:pt x="496186" y="111075"/>
                  <a:pt x="496186" y="248093"/>
                </a:cubicBezTo>
                <a:lnTo>
                  <a:pt x="496186" y="248093"/>
                </a:lnTo>
                <a:cubicBezTo>
                  <a:pt x="496186" y="385111"/>
                  <a:pt x="385111" y="496186"/>
                  <a:pt x="248093" y="496186"/>
                </a:cubicBezTo>
                <a:lnTo>
                  <a:pt x="248093" y="496186"/>
                </a:lnTo>
                <a:cubicBezTo>
                  <a:pt x="111075" y="496186"/>
                  <a:pt x="0" y="385111"/>
                  <a:pt x="0" y="248093"/>
                </a:cubicBezTo>
                <a:lnTo>
                  <a:pt x="0" y="248093"/>
                </a:lnTo>
                <a:cubicBezTo>
                  <a:pt x="0" y="111075"/>
                  <a:pt x="111075" y="0"/>
                  <a:pt x="248093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5" name="Shape 12"/>
          <p:cNvSpPr/>
          <p:nvPr/>
        </p:nvSpPr>
        <p:spPr>
          <a:xfrm>
            <a:off x="5041605" y="3841384"/>
            <a:ext cx="159488" cy="212651"/>
          </a:xfrm>
          <a:custGeom>
            <a:avLst/>
            <a:gdLst/>
            <a:ahLst/>
            <a:cxnLst/>
            <a:rect l="l" t="t" r="r" b="b"/>
            <a:pathLst>
              <a:path w="159488" h="212651">
                <a:moveTo>
                  <a:pt x="146198" y="0"/>
                </a:moveTo>
                <a:cubicBezTo>
                  <a:pt x="153549" y="0"/>
                  <a:pt x="159488" y="5939"/>
                  <a:pt x="159488" y="13291"/>
                </a:cubicBezTo>
                <a:cubicBezTo>
                  <a:pt x="159488" y="37297"/>
                  <a:pt x="149354" y="56818"/>
                  <a:pt x="135648" y="73307"/>
                </a:cubicBezTo>
                <a:cubicBezTo>
                  <a:pt x="125639" y="85310"/>
                  <a:pt x="113303" y="96191"/>
                  <a:pt x="100926" y="106326"/>
                </a:cubicBezTo>
                <a:cubicBezTo>
                  <a:pt x="113303" y="116501"/>
                  <a:pt x="125639" y="127341"/>
                  <a:pt x="135648" y="139345"/>
                </a:cubicBezTo>
                <a:cubicBezTo>
                  <a:pt x="149354" y="155792"/>
                  <a:pt x="159488" y="175354"/>
                  <a:pt x="159488" y="199360"/>
                </a:cubicBezTo>
                <a:cubicBezTo>
                  <a:pt x="159488" y="206712"/>
                  <a:pt x="153549" y="212651"/>
                  <a:pt x="146198" y="212651"/>
                </a:cubicBezTo>
                <a:cubicBezTo>
                  <a:pt x="138846" y="212651"/>
                  <a:pt x="132907" y="206712"/>
                  <a:pt x="132907" y="199360"/>
                </a:cubicBezTo>
                <a:lnTo>
                  <a:pt x="26581" y="199360"/>
                </a:lnTo>
                <a:cubicBezTo>
                  <a:pt x="26581" y="206712"/>
                  <a:pt x="20642" y="212651"/>
                  <a:pt x="13291" y="212651"/>
                </a:cubicBezTo>
                <a:cubicBezTo>
                  <a:pt x="5939" y="212651"/>
                  <a:pt x="0" y="206712"/>
                  <a:pt x="0" y="199360"/>
                </a:cubicBezTo>
                <a:cubicBezTo>
                  <a:pt x="0" y="175354"/>
                  <a:pt x="10134" y="155833"/>
                  <a:pt x="23840" y="139345"/>
                </a:cubicBezTo>
                <a:cubicBezTo>
                  <a:pt x="33850" y="127341"/>
                  <a:pt x="46185" y="116501"/>
                  <a:pt x="58562" y="106326"/>
                </a:cubicBezTo>
                <a:cubicBezTo>
                  <a:pt x="46185" y="96150"/>
                  <a:pt x="33850" y="85310"/>
                  <a:pt x="23840" y="73307"/>
                </a:cubicBezTo>
                <a:cubicBezTo>
                  <a:pt x="10134" y="56818"/>
                  <a:pt x="0" y="37297"/>
                  <a:pt x="0" y="13291"/>
                </a:cubicBezTo>
                <a:cubicBezTo>
                  <a:pt x="0" y="5939"/>
                  <a:pt x="5939" y="0"/>
                  <a:pt x="13291" y="0"/>
                </a:cubicBezTo>
                <a:cubicBezTo>
                  <a:pt x="20642" y="0"/>
                  <a:pt x="26581" y="5939"/>
                  <a:pt x="26581" y="13291"/>
                </a:cubicBezTo>
                <a:lnTo>
                  <a:pt x="132907" y="13291"/>
                </a:lnTo>
                <a:cubicBezTo>
                  <a:pt x="132907" y="5939"/>
                  <a:pt x="138846" y="0"/>
                  <a:pt x="146198" y="0"/>
                </a:cubicBezTo>
                <a:close/>
                <a:moveTo>
                  <a:pt x="117747" y="159488"/>
                </a:moveTo>
                <a:lnTo>
                  <a:pt x="41783" y="159488"/>
                </a:lnTo>
                <a:cubicBezTo>
                  <a:pt x="38377" y="163849"/>
                  <a:pt x="35511" y="168252"/>
                  <a:pt x="33227" y="172779"/>
                </a:cubicBezTo>
                <a:lnTo>
                  <a:pt x="126345" y="172779"/>
                </a:lnTo>
                <a:cubicBezTo>
                  <a:pt x="124019" y="168252"/>
                  <a:pt x="121153" y="163849"/>
                  <a:pt x="117789" y="159488"/>
                </a:cubicBezTo>
                <a:close/>
                <a:moveTo>
                  <a:pt x="98850" y="139552"/>
                </a:moveTo>
                <a:cubicBezTo>
                  <a:pt x="92910" y="134153"/>
                  <a:pt x="86473" y="128837"/>
                  <a:pt x="79744" y="123354"/>
                </a:cubicBezTo>
                <a:cubicBezTo>
                  <a:pt x="73016" y="128795"/>
                  <a:pt x="66578" y="134153"/>
                  <a:pt x="60639" y="139552"/>
                </a:cubicBezTo>
                <a:lnTo>
                  <a:pt x="98850" y="139552"/>
                </a:lnTo>
                <a:close/>
                <a:moveTo>
                  <a:pt x="41741" y="53163"/>
                </a:moveTo>
                <a:lnTo>
                  <a:pt x="117706" y="53163"/>
                </a:lnTo>
                <a:cubicBezTo>
                  <a:pt x="121111" y="48802"/>
                  <a:pt x="123977" y="44399"/>
                  <a:pt x="126262" y="39872"/>
                </a:cubicBezTo>
                <a:lnTo>
                  <a:pt x="33185" y="39872"/>
                </a:lnTo>
                <a:cubicBezTo>
                  <a:pt x="35511" y="44399"/>
                  <a:pt x="38377" y="48802"/>
                  <a:pt x="41741" y="53163"/>
                </a:cubicBezTo>
                <a:close/>
                <a:moveTo>
                  <a:pt x="60639" y="73099"/>
                </a:moveTo>
                <a:cubicBezTo>
                  <a:pt x="66578" y="78498"/>
                  <a:pt x="73016" y="83814"/>
                  <a:pt x="79744" y="89297"/>
                </a:cubicBezTo>
                <a:cubicBezTo>
                  <a:pt x="86473" y="83856"/>
                  <a:pt x="92910" y="78498"/>
                  <a:pt x="98850" y="73099"/>
                </a:cubicBezTo>
                <a:lnTo>
                  <a:pt x="60639" y="7309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Text 13"/>
          <p:cNvSpPr/>
          <p:nvPr/>
        </p:nvSpPr>
        <p:spPr>
          <a:xfrm>
            <a:off x="4873256" y="4337570"/>
            <a:ext cx="2534093" cy="2480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Caractérisation Protéique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873256" y="4691988"/>
            <a:ext cx="2516372" cy="691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Le Western blot combine spécificité et détermination du poids moléculaire pour une validation robuste.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752907" y="3484009"/>
            <a:ext cx="2876698" cy="2114698"/>
          </a:xfrm>
          <a:custGeom>
            <a:avLst/>
            <a:gdLst/>
            <a:ahLst/>
            <a:cxnLst/>
            <a:rect l="l" t="t" r="r" b="b"/>
            <a:pathLst>
              <a:path w="2876698" h="2114698">
                <a:moveTo>
                  <a:pt x="141769" y="0"/>
                </a:moveTo>
                <a:lnTo>
                  <a:pt x="2734928" y="0"/>
                </a:lnTo>
                <a:cubicBezTo>
                  <a:pt x="2813173" y="0"/>
                  <a:pt x="2876698" y="63525"/>
                  <a:pt x="2876698" y="141769"/>
                </a:cubicBezTo>
                <a:lnTo>
                  <a:pt x="2876698" y="1972928"/>
                </a:lnTo>
                <a:cubicBezTo>
                  <a:pt x="2876698" y="2051225"/>
                  <a:pt x="2813225" y="2114698"/>
                  <a:pt x="2734928" y="2114698"/>
                </a:cubicBezTo>
                <a:lnTo>
                  <a:pt x="141769" y="2114698"/>
                </a:lnTo>
                <a:cubicBezTo>
                  <a:pt x="63525" y="2114698"/>
                  <a:pt x="0" y="2051173"/>
                  <a:pt x="0" y="1972928"/>
                </a:cubicBezTo>
                <a:lnTo>
                  <a:pt x="0" y="141769"/>
                </a:lnTo>
                <a:cubicBezTo>
                  <a:pt x="0" y="63525"/>
                  <a:pt x="63525" y="0"/>
                  <a:pt x="14176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7968512" y="3699616"/>
            <a:ext cx="496186" cy="496186"/>
          </a:xfrm>
          <a:custGeom>
            <a:avLst/>
            <a:gdLst/>
            <a:ahLst/>
            <a:cxnLst/>
            <a:rect l="l" t="t" r="r" b="b"/>
            <a:pathLst>
              <a:path w="496186" h="496186">
                <a:moveTo>
                  <a:pt x="248093" y="0"/>
                </a:moveTo>
                <a:lnTo>
                  <a:pt x="248093" y="0"/>
                </a:lnTo>
                <a:cubicBezTo>
                  <a:pt x="385111" y="0"/>
                  <a:pt x="496186" y="111075"/>
                  <a:pt x="496186" y="248093"/>
                </a:cubicBezTo>
                <a:lnTo>
                  <a:pt x="496186" y="248093"/>
                </a:lnTo>
                <a:cubicBezTo>
                  <a:pt x="496186" y="385111"/>
                  <a:pt x="385111" y="496186"/>
                  <a:pt x="248093" y="496186"/>
                </a:cubicBezTo>
                <a:lnTo>
                  <a:pt x="248093" y="496186"/>
                </a:lnTo>
                <a:cubicBezTo>
                  <a:pt x="111075" y="496186"/>
                  <a:pt x="0" y="385111"/>
                  <a:pt x="0" y="248093"/>
                </a:cubicBezTo>
                <a:lnTo>
                  <a:pt x="0" y="248093"/>
                </a:lnTo>
                <a:cubicBezTo>
                  <a:pt x="0" y="111075"/>
                  <a:pt x="111075" y="0"/>
                  <a:pt x="248093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20" name="Shape 17"/>
          <p:cNvSpPr/>
          <p:nvPr/>
        </p:nvSpPr>
        <p:spPr>
          <a:xfrm>
            <a:off x="8110279" y="3841384"/>
            <a:ext cx="212651" cy="212651"/>
          </a:xfrm>
          <a:custGeom>
            <a:avLst/>
            <a:gdLst/>
            <a:ahLst/>
            <a:cxnLst/>
            <a:rect l="l" t="t" r="r" b="b"/>
            <a:pathLst>
              <a:path w="212651" h="212651">
                <a:moveTo>
                  <a:pt x="73099" y="0"/>
                </a:moveTo>
                <a:cubicBezTo>
                  <a:pt x="62092" y="0"/>
                  <a:pt x="53163" y="8930"/>
                  <a:pt x="53163" y="19936"/>
                </a:cubicBezTo>
                <a:lnTo>
                  <a:pt x="53163" y="106326"/>
                </a:lnTo>
                <a:cubicBezTo>
                  <a:pt x="53163" y="117332"/>
                  <a:pt x="62092" y="126262"/>
                  <a:pt x="73099" y="126262"/>
                </a:cubicBezTo>
                <a:lnTo>
                  <a:pt x="99680" y="126262"/>
                </a:lnTo>
                <a:cubicBezTo>
                  <a:pt x="110687" y="126262"/>
                  <a:pt x="119616" y="117332"/>
                  <a:pt x="119616" y="106326"/>
                </a:cubicBezTo>
                <a:lnTo>
                  <a:pt x="119616" y="79744"/>
                </a:lnTo>
                <a:lnTo>
                  <a:pt x="132907" y="79744"/>
                </a:lnTo>
                <a:cubicBezTo>
                  <a:pt x="162271" y="79744"/>
                  <a:pt x="186070" y="103543"/>
                  <a:pt x="186070" y="132907"/>
                </a:cubicBezTo>
                <a:cubicBezTo>
                  <a:pt x="186070" y="162271"/>
                  <a:pt x="162271" y="186070"/>
                  <a:pt x="132907" y="186070"/>
                </a:cubicBezTo>
                <a:lnTo>
                  <a:pt x="13291" y="186070"/>
                </a:lnTo>
                <a:cubicBezTo>
                  <a:pt x="5939" y="186070"/>
                  <a:pt x="0" y="192009"/>
                  <a:pt x="0" y="199360"/>
                </a:cubicBezTo>
                <a:cubicBezTo>
                  <a:pt x="0" y="206712"/>
                  <a:pt x="5939" y="212651"/>
                  <a:pt x="13291" y="212651"/>
                </a:cubicBezTo>
                <a:lnTo>
                  <a:pt x="199360" y="212651"/>
                </a:lnTo>
                <a:cubicBezTo>
                  <a:pt x="206712" y="212651"/>
                  <a:pt x="212651" y="206712"/>
                  <a:pt x="212651" y="199360"/>
                </a:cubicBezTo>
                <a:cubicBezTo>
                  <a:pt x="212651" y="192009"/>
                  <a:pt x="206712" y="186070"/>
                  <a:pt x="199360" y="186070"/>
                </a:cubicBezTo>
                <a:lnTo>
                  <a:pt x="192341" y="186070"/>
                </a:lnTo>
                <a:cubicBezTo>
                  <a:pt x="204967" y="171948"/>
                  <a:pt x="212651" y="153341"/>
                  <a:pt x="212651" y="132907"/>
                </a:cubicBezTo>
                <a:cubicBezTo>
                  <a:pt x="212651" y="88882"/>
                  <a:pt x="176932" y="53163"/>
                  <a:pt x="132907" y="53163"/>
                </a:cubicBezTo>
                <a:lnTo>
                  <a:pt x="119616" y="53163"/>
                </a:lnTo>
                <a:lnTo>
                  <a:pt x="119616" y="19936"/>
                </a:lnTo>
                <a:cubicBezTo>
                  <a:pt x="119616" y="8930"/>
                  <a:pt x="110687" y="0"/>
                  <a:pt x="99680" y="0"/>
                </a:cubicBezTo>
                <a:lnTo>
                  <a:pt x="73099" y="0"/>
                </a:lnTo>
                <a:close/>
                <a:moveTo>
                  <a:pt x="49840" y="146198"/>
                </a:moveTo>
                <a:cubicBezTo>
                  <a:pt x="44316" y="146198"/>
                  <a:pt x="39872" y="150642"/>
                  <a:pt x="39872" y="156166"/>
                </a:cubicBezTo>
                <a:cubicBezTo>
                  <a:pt x="39872" y="161690"/>
                  <a:pt x="44316" y="166134"/>
                  <a:pt x="49840" y="166134"/>
                </a:cubicBezTo>
                <a:lnTo>
                  <a:pt x="122939" y="166134"/>
                </a:lnTo>
                <a:cubicBezTo>
                  <a:pt x="128463" y="166134"/>
                  <a:pt x="132907" y="161690"/>
                  <a:pt x="132907" y="156166"/>
                </a:cubicBezTo>
                <a:cubicBezTo>
                  <a:pt x="132907" y="150642"/>
                  <a:pt x="128463" y="146198"/>
                  <a:pt x="122939" y="146198"/>
                </a:cubicBezTo>
                <a:lnTo>
                  <a:pt x="49840" y="146198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21" name="Text 18"/>
          <p:cNvSpPr/>
          <p:nvPr/>
        </p:nvSpPr>
        <p:spPr>
          <a:xfrm>
            <a:off x="7968512" y="4337570"/>
            <a:ext cx="2534093" cy="2480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Localisation Cellulaire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968512" y="4691988"/>
            <a:ext cx="2516372" cy="691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L'immunofluorescence et la microscopie permettent de visualiser la distribution spatiale des molécules.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1559442" y="6029921"/>
            <a:ext cx="9073116" cy="5907"/>
          </a:xfrm>
          <a:custGeom>
            <a:avLst/>
            <a:gdLst/>
            <a:ahLst/>
            <a:cxnLst/>
            <a:rect l="l" t="t" r="r" b="b"/>
            <a:pathLst>
              <a:path w="9073116" h="5907">
                <a:moveTo>
                  <a:pt x="0" y="0"/>
                </a:moveTo>
                <a:lnTo>
                  <a:pt x="9073116" y="0"/>
                </a:lnTo>
                <a:lnTo>
                  <a:pt x="9073116" y="5907"/>
                </a:lnTo>
                <a:lnTo>
                  <a:pt x="0" y="590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24" name="Text 21"/>
          <p:cNvSpPr/>
          <p:nvPr/>
        </p:nvSpPr>
        <p:spPr>
          <a:xfrm>
            <a:off x="2653709" y="6316404"/>
            <a:ext cx="6884581" cy="7797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5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Ces approches complémentaires, allant du niveau moléculaire à l'échelle cellulaire, permettent une compréhension globale des systèmes biologiques et constituent la base du diagnostic moderne.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715750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Sommaire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714500"/>
            <a:ext cx="38100" cy="3838575"/>
          </a:xfrm>
          <a:custGeom>
            <a:avLst/>
            <a:gdLst/>
            <a:ahLst/>
            <a:cxnLst/>
            <a:rect l="l" t="t" r="r" b="b"/>
            <a:pathLst>
              <a:path w="38100" h="3838575">
                <a:moveTo>
                  <a:pt x="0" y="0"/>
                </a:moveTo>
                <a:lnTo>
                  <a:pt x="38100" y="0"/>
                </a:lnTo>
                <a:lnTo>
                  <a:pt x="38100" y="3838575"/>
                </a:lnTo>
                <a:lnTo>
                  <a:pt x="0" y="3838575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5" name="Text 3"/>
          <p:cNvSpPr/>
          <p:nvPr/>
        </p:nvSpPr>
        <p:spPr>
          <a:xfrm>
            <a:off x="723900" y="1790700"/>
            <a:ext cx="360997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1D1D1D">
                    <a:alpha val="1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3900" y="2628900"/>
            <a:ext cx="340995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Enzymatiques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23900" y="3124200"/>
            <a:ext cx="3352800" cy="5619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Dosage d'enzymes et cinétique enzymatique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42950" y="52990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12059"/>
                  <a:pt x="12944" y="8334"/>
                  <a:pt x="8334" y="8334"/>
                </a:cubicBezTo>
                <a:cubicBezTo>
                  <a:pt x="3724" y="8334"/>
                  <a:pt x="0" y="12059"/>
                  <a:pt x="0" y="16669"/>
                </a:cubicBezTo>
                <a:lnTo>
                  <a:pt x="0" y="104180"/>
                </a:lnTo>
                <a:cubicBezTo>
                  <a:pt x="0" y="115692"/>
                  <a:pt x="9324" y="125016"/>
                  <a:pt x="20836" y="125016"/>
                </a:cubicBezTo>
                <a:lnTo>
                  <a:pt x="125016" y="125016"/>
                </a:lnTo>
                <a:cubicBezTo>
                  <a:pt x="129626" y="125016"/>
                  <a:pt x="133350" y="121291"/>
                  <a:pt x="133350" y="116681"/>
                </a:cubicBezTo>
                <a:cubicBezTo>
                  <a:pt x="133350" y="112071"/>
                  <a:pt x="129626" y="108347"/>
                  <a:pt x="125016" y="108347"/>
                </a:cubicBezTo>
                <a:lnTo>
                  <a:pt x="20836" y="108347"/>
                </a:lnTo>
                <a:cubicBezTo>
                  <a:pt x="18544" y="108347"/>
                  <a:pt x="16669" y="106472"/>
                  <a:pt x="16669" y="104180"/>
                </a:cubicBezTo>
                <a:lnTo>
                  <a:pt x="16669" y="16669"/>
                </a:lnTo>
                <a:close/>
                <a:moveTo>
                  <a:pt x="122567" y="39224"/>
                </a:moveTo>
                <a:cubicBezTo>
                  <a:pt x="125823" y="35968"/>
                  <a:pt x="125823" y="30681"/>
                  <a:pt x="122567" y="27425"/>
                </a:cubicBezTo>
                <a:cubicBezTo>
                  <a:pt x="119312" y="24170"/>
                  <a:pt x="114025" y="24170"/>
                  <a:pt x="110769" y="27425"/>
                </a:cubicBezTo>
                <a:lnTo>
                  <a:pt x="83344" y="54877"/>
                </a:lnTo>
                <a:lnTo>
                  <a:pt x="68394" y="39953"/>
                </a:lnTo>
                <a:cubicBezTo>
                  <a:pt x="65138" y="36697"/>
                  <a:pt x="59851" y="36697"/>
                  <a:pt x="56596" y="39953"/>
                </a:cubicBezTo>
                <a:lnTo>
                  <a:pt x="31592" y="64956"/>
                </a:lnTo>
                <a:cubicBezTo>
                  <a:pt x="28337" y="68212"/>
                  <a:pt x="28337" y="73499"/>
                  <a:pt x="31592" y="76754"/>
                </a:cubicBezTo>
                <a:cubicBezTo>
                  <a:pt x="34848" y="80010"/>
                  <a:pt x="40135" y="80010"/>
                  <a:pt x="43391" y="76754"/>
                </a:cubicBezTo>
                <a:lnTo>
                  <a:pt x="62508" y="57637"/>
                </a:lnTo>
                <a:lnTo>
                  <a:pt x="77458" y="72587"/>
                </a:lnTo>
                <a:cubicBezTo>
                  <a:pt x="80713" y="75843"/>
                  <a:pt x="86000" y="75843"/>
                  <a:pt x="89256" y="72587"/>
                </a:cubicBezTo>
                <a:lnTo>
                  <a:pt x="122593" y="3925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9" name="Text 7"/>
          <p:cNvSpPr/>
          <p:nvPr/>
        </p:nvSpPr>
        <p:spPr>
          <a:xfrm>
            <a:off x="966788" y="5251450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 pages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311650" y="1714500"/>
            <a:ext cx="38100" cy="3838575"/>
          </a:xfrm>
          <a:custGeom>
            <a:avLst/>
            <a:gdLst/>
            <a:ahLst/>
            <a:cxnLst/>
            <a:rect l="l" t="t" r="r" b="b"/>
            <a:pathLst>
              <a:path w="38100" h="3838575">
                <a:moveTo>
                  <a:pt x="0" y="0"/>
                </a:moveTo>
                <a:lnTo>
                  <a:pt x="38100" y="0"/>
                </a:lnTo>
                <a:lnTo>
                  <a:pt x="38100" y="3838575"/>
                </a:lnTo>
                <a:lnTo>
                  <a:pt x="0" y="3838575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1" name="Text 9"/>
          <p:cNvSpPr/>
          <p:nvPr/>
        </p:nvSpPr>
        <p:spPr>
          <a:xfrm>
            <a:off x="4635500" y="1790700"/>
            <a:ext cx="360997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86868B">
                    <a:alpha val="1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635500" y="2628900"/>
            <a:ext cx="34099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Immunologiques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635500" y="3467100"/>
            <a:ext cx="3352800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ELISA, Western blot et tests d'agglutination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654550" y="52990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12059"/>
                  <a:pt x="12944" y="8334"/>
                  <a:pt x="8334" y="8334"/>
                </a:cubicBezTo>
                <a:cubicBezTo>
                  <a:pt x="3724" y="8334"/>
                  <a:pt x="0" y="12059"/>
                  <a:pt x="0" y="16669"/>
                </a:cubicBezTo>
                <a:lnTo>
                  <a:pt x="0" y="104180"/>
                </a:lnTo>
                <a:cubicBezTo>
                  <a:pt x="0" y="115692"/>
                  <a:pt x="9324" y="125016"/>
                  <a:pt x="20836" y="125016"/>
                </a:cubicBezTo>
                <a:lnTo>
                  <a:pt x="125016" y="125016"/>
                </a:lnTo>
                <a:cubicBezTo>
                  <a:pt x="129626" y="125016"/>
                  <a:pt x="133350" y="121291"/>
                  <a:pt x="133350" y="116681"/>
                </a:cubicBezTo>
                <a:cubicBezTo>
                  <a:pt x="133350" y="112071"/>
                  <a:pt x="129626" y="108347"/>
                  <a:pt x="125016" y="108347"/>
                </a:cubicBezTo>
                <a:lnTo>
                  <a:pt x="20836" y="108347"/>
                </a:lnTo>
                <a:cubicBezTo>
                  <a:pt x="18544" y="108347"/>
                  <a:pt x="16669" y="106472"/>
                  <a:pt x="16669" y="104180"/>
                </a:cubicBezTo>
                <a:lnTo>
                  <a:pt x="16669" y="16669"/>
                </a:lnTo>
                <a:close/>
                <a:moveTo>
                  <a:pt x="122567" y="39224"/>
                </a:moveTo>
                <a:cubicBezTo>
                  <a:pt x="125823" y="35968"/>
                  <a:pt x="125823" y="30681"/>
                  <a:pt x="122567" y="27425"/>
                </a:cubicBezTo>
                <a:cubicBezTo>
                  <a:pt x="119312" y="24170"/>
                  <a:pt x="114025" y="24170"/>
                  <a:pt x="110769" y="27425"/>
                </a:cubicBezTo>
                <a:lnTo>
                  <a:pt x="83344" y="54877"/>
                </a:lnTo>
                <a:lnTo>
                  <a:pt x="68394" y="39953"/>
                </a:lnTo>
                <a:cubicBezTo>
                  <a:pt x="65138" y="36697"/>
                  <a:pt x="59851" y="36697"/>
                  <a:pt x="56596" y="39953"/>
                </a:cubicBezTo>
                <a:lnTo>
                  <a:pt x="31592" y="64956"/>
                </a:lnTo>
                <a:cubicBezTo>
                  <a:pt x="28337" y="68212"/>
                  <a:pt x="28337" y="73499"/>
                  <a:pt x="31592" y="76754"/>
                </a:cubicBezTo>
                <a:cubicBezTo>
                  <a:pt x="34848" y="80010"/>
                  <a:pt x="40135" y="80010"/>
                  <a:pt x="43391" y="76754"/>
                </a:cubicBezTo>
                <a:lnTo>
                  <a:pt x="62508" y="57637"/>
                </a:lnTo>
                <a:lnTo>
                  <a:pt x="77458" y="72587"/>
                </a:lnTo>
                <a:cubicBezTo>
                  <a:pt x="80713" y="75843"/>
                  <a:pt x="86000" y="75843"/>
                  <a:pt x="89256" y="72587"/>
                </a:cubicBezTo>
                <a:lnTo>
                  <a:pt x="122593" y="3925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5" name="Text 13"/>
          <p:cNvSpPr/>
          <p:nvPr/>
        </p:nvSpPr>
        <p:spPr>
          <a:xfrm>
            <a:off x="4878388" y="5251450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 pages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223250" y="1714500"/>
            <a:ext cx="38100" cy="3838575"/>
          </a:xfrm>
          <a:custGeom>
            <a:avLst/>
            <a:gdLst/>
            <a:ahLst/>
            <a:cxnLst/>
            <a:rect l="l" t="t" r="r" b="b"/>
            <a:pathLst>
              <a:path w="38100" h="3838575">
                <a:moveTo>
                  <a:pt x="0" y="0"/>
                </a:moveTo>
                <a:lnTo>
                  <a:pt x="38100" y="0"/>
                </a:lnTo>
                <a:lnTo>
                  <a:pt x="38100" y="3838575"/>
                </a:lnTo>
                <a:lnTo>
                  <a:pt x="0" y="3838575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7" name="Text 15"/>
          <p:cNvSpPr/>
          <p:nvPr/>
        </p:nvSpPr>
        <p:spPr>
          <a:xfrm>
            <a:off x="8547100" y="1790700"/>
            <a:ext cx="360997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547100" y="2628900"/>
            <a:ext cx="340995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Cytochimiques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547100" y="3124200"/>
            <a:ext cx="3352800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Colorations, marquages et microscopie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566150" y="52990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12059"/>
                  <a:pt x="12944" y="8334"/>
                  <a:pt x="8334" y="8334"/>
                </a:cubicBezTo>
                <a:cubicBezTo>
                  <a:pt x="3724" y="8334"/>
                  <a:pt x="0" y="12059"/>
                  <a:pt x="0" y="16669"/>
                </a:cubicBezTo>
                <a:lnTo>
                  <a:pt x="0" y="104180"/>
                </a:lnTo>
                <a:cubicBezTo>
                  <a:pt x="0" y="115692"/>
                  <a:pt x="9324" y="125016"/>
                  <a:pt x="20836" y="125016"/>
                </a:cubicBezTo>
                <a:lnTo>
                  <a:pt x="125016" y="125016"/>
                </a:lnTo>
                <a:cubicBezTo>
                  <a:pt x="129626" y="125016"/>
                  <a:pt x="133350" y="121291"/>
                  <a:pt x="133350" y="116681"/>
                </a:cubicBezTo>
                <a:cubicBezTo>
                  <a:pt x="133350" y="112071"/>
                  <a:pt x="129626" y="108347"/>
                  <a:pt x="125016" y="108347"/>
                </a:cubicBezTo>
                <a:lnTo>
                  <a:pt x="20836" y="108347"/>
                </a:lnTo>
                <a:cubicBezTo>
                  <a:pt x="18544" y="108347"/>
                  <a:pt x="16669" y="106472"/>
                  <a:pt x="16669" y="104180"/>
                </a:cubicBezTo>
                <a:lnTo>
                  <a:pt x="16669" y="16669"/>
                </a:lnTo>
                <a:close/>
                <a:moveTo>
                  <a:pt x="122567" y="39224"/>
                </a:moveTo>
                <a:cubicBezTo>
                  <a:pt x="125823" y="35968"/>
                  <a:pt x="125823" y="30681"/>
                  <a:pt x="122567" y="27425"/>
                </a:cubicBezTo>
                <a:cubicBezTo>
                  <a:pt x="119312" y="24170"/>
                  <a:pt x="114025" y="24170"/>
                  <a:pt x="110769" y="27425"/>
                </a:cubicBezTo>
                <a:lnTo>
                  <a:pt x="83344" y="54877"/>
                </a:lnTo>
                <a:lnTo>
                  <a:pt x="68394" y="39953"/>
                </a:lnTo>
                <a:cubicBezTo>
                  <a:pt x="65138" y="36697"/>
                  <a:pt x="59851" y="36697"/>
                  <a:pt x="56596" y="39953"/>
                </a:cubicBezTo>
                <a:lnTo>
                  <a:pt x="31592" y="64956"/>
                </a:lnTo>
                <a:cubicBezTo>
                  <a:pt x="28337" y="68212"/>
                  <a:pt x="28337" y="73499"/>
                  <a:pt x="31592" y="76754"/>
                </a:cubicBezTo>
                <a:cubicBezTo>
                  <a:pt x="34848" y="80010"/>
                  <a:pt x="40135" y="80010"/>
                  <a:pt x="43391" y="76754"/>
                </a:cubicBezTo>
                <a:lnTo>
                  <a:pt x="62508" y="57637"/>
                </a:lnTo>
                <a:lnTo>
                  <a:pt x="77458" y="72587"/>
                </a:lnTo>
                <a:cubicBezTo>
                  <a:pt x="80713" y="75843"/>
                  <a:pt x="86000" y="75843"/>
                  <a:pt x="89256" y="72587"/>
                </a:cubicBezTo>
                <a:lnTo>
                  <a:pt x="122593" y="3925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21" name="Text 19"/>
          <p:cNvSpPr/>
          <p:nvPr/>
        </p:nvSpPr>
        <p:spPr>
          <a:xfrm>
            <a:off x="8789988" y="5251450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 pages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1000" y="6016625"/>
            <a:ext cx="11430000" cy="6350"/>
          </a:xfrm>
          <a:custGeom>
            <a:avLst/>
            <a:gdLst/>
            <a:ahLst/>
            <a:cxnLst/>
            <a:rect l="l" t="t" r="r" b="b"/>
            <a:pathLst>
              <a:path w="11430000" h="6350">
                <a:moveTo>
                  <a:pt x="0" y="0"/>
                </a:moveTo>
                <a:lnTo>
                  <a:pt x="11430000" y="0"/>
                </a:lnTo>
                <a:lnTo>
                  <a:pt x="114300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23" name="Shape 21"/>
          <p:cNvSpPr/>
          <p:nvPr/>
        </p:nvSpPr>
        <p:spPr>
          <a:xfrm>
            <a:off x="381000" y="632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4" name="Text 22"/>
          <p:cNvSpPr/>
          <p:nvPr/>
        </p:nvSpPr>
        <p:spPr>
          <a:xfrm>
            <a:off x="571500" y="62484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11 pages de contenu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2142034" y="632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6" name="Text 24"/>
          <p:cNvSpPr/>
          <p:nvPr/>
        </p:nvSpPr>
        <p:spPr>
          <a:xfrm>
            <a:off x="2332534" y="6248400"/>
            <a:ext cx="1695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 chapitres thématiques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420100" y="6248400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Techniques fondamentales en biologie moléculaire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labtestsguide.com/e2268f2fc81c4d560bb462d29a1ac58d2f8e0397.webp"/>
          <p:cNvPicPr>
            <a:picLocks noChangeAspect="1"/>
          </p:cNvPicPr>
          <p:nvPr/>
        </p:nvPicPr>
        <p:blipFill>
          <a:blip r:embed="rId1">
            <a:alphaModFix amt="15000"/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FAFA"/>
              </a:gs>
              <a:gs pos="50000">
                <a:srgbClr val="FAFAFA">
                  <a:alpha val="95000"/>
                </a:srgbClr>
              </a:gs>
              <a:gs pos="100000">
                <a:srgbClr val="FAFAFA">
                  <a:alpha val="80000"/>
                </a:srgbClr>
              </a:gs>
            </a:gsLst>
            <a:lin ang="0" scaled="1"/>
          </a:gradFill>
        </p:spPr>
      </p:sp>
      <p:sp>
        <p:nvSpPr>
          <p:cNvPr id="4" name="Shape 1"/>
          <p:cNvSpPr/>
          <p:nvPr/>
        </p:nvSpPr>
        <p:spPr>
          <a:xfrm>
            <a:off x="381000" y="1452563"/>
            <a:ext cx="1800225" cy="533400"/>
          </a:xfrm>
          <a:custGeom>
            <a:avLst/>
            <a:gdLst/>
            <a:ahLst/>
            <a:cxnLst/>
            <a:rect l="l" t="t" r="r" b="b"/>
            <a:pathLst>
              <a:path w="1800225" h="533400">
                <a:moveTo>
                  <a:pt x="266700" y="0"/>
                </a:moveTo>
                <a:lnTo>
                  <a:pt x="1533525" y="0"/>
                </a:lnTo>
                <a:cubicBezTo>
                  <a:pt x="1680721" y="0"/>
                  <a:pt x="1800225" y="119504"/>
                  <a:pt x="1800225" y="266700"/>
                </a:cubicBezTo>
                <a:lnTo>
                  <a:pt x="1800225" y="266700"/>
                </a:lnTo>
                <a:cubicBezTo>
                  <a:pt x="1800225" y="413896"/>
                  <a:pt x="1680721" y="533400"/>
                  <a:pt x="1533525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" name="Text 2"/>
          <p:cNvSpPr/>
          <p:nvPr/>
        </p:nvSpPr>
        <p:spPr>
          <a:xfrm>
            <a:off x="609600" y="1566863"/>
            <a:ext cx="3524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999331" y="1604963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AFAFA">
              <a:alpha val="30196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1161256" y="1604963"/>
            <a:ext cx="8667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CHAPITRE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2290763"/>
            <a:ext cx="5972175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Enzymatiques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4310063"/>
            <a:ext cx="5743575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Dosage d'enzymes et cinétique enzymatique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04813" y="51768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27471" y="3497"/>
                </a:moveTo>
                <a:cubicBezTo>
                  <a:pt x="122820" y="-1153"/>
                  <a:pt x="115267" y="-1153"/>
                  <a:pt x="110617" y="3497"/>
                </a:cubicBezTo>
                <a:cubicBezTo>
                  <a:pt x="105966" y="8148"/>
                  <a:pt x="105966" y="15701"/>
                  <a:pt x="110617" y="20352"/>
                </a:cubicBezTo>
                <a:lnTo>
                  <a:pt x="114114" y="23812"/>
                </a:lnTo>
                <a:lnTo>
                  <a:pt x="10455" y="127471"/>
                </a:lnTo>
                <a:cubicBezTo>
                  <a:pt x="3758" y="134169"/>
                  <a:pt x="0" y="143247"/>
                  <a:pt x="0" y="152735"/>
                </a:cubicBezTo>
                <a:lnTo>
                  <a:pt x="0" y="154781"/>
                </a:lnTo>
                <a:cubicBezTo>
                  <a:pt x="0" y="174501"/>
                  <a:pt x="15999" y="190500"/>
                  <a:pt x="35719" y="190500"/>
                </a:cubicBezTo>
                <a:lnTo>
                  <a:pt x="37765" y="190500"/>
                </a:lnTo>
                <a:cubicBezTo>
                  <a:pt x="47253" y="190500"/>
                  <a:pt x="56331" y="186742"/>
                  <a:pt x="63029" y="180045"/>
                </a:cubicBezTo>
                <a:lnTo>
                  <a:pt x="166688" y="76386"/>
                </a:lnTo>
                <a:lnTo>
                  <a:pt x="170185" y="79883"/>
                </a:lnTo>
                <a:cubicBezTo>
                  <a:pt x="174836" y="84534"/>
                  <a:pt x="182389" y="84534"/>
                  <a:pt x="187040" y="79883"/>
                </a:cubicBezTo>
                <a:cubicBezTo>
                  <a:pt x="191691" y="75233"/>
                  <a:pt x="191691" y="67680"/>
                  <a:pt x="187040" y="63029"/>
                </a:cubicBezTo>
                <a:lnTo>
                  <a:pt x="127508" y="3497"/>
                </a:lnTo>
                <a:close/>
                <a:moveTo>
                  <a:pt x="76386" y="95250"/>
                </a:moveTo>
                <a:lnTo>
                  <a:pt x="130969" y="40667"/>
                </a:lnTo>
                <a:lnTo>
                  <a:pt x="149833" y="59531"/>
                </a:lnTo>
                <a:lnTo>
                  <a:pt x="114114" y="95250"/>
                </a:lnTo>
                <a:lnTo>
                  <a:pt x="76349" y="9525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11" name="Text 8"/>
          <p:cNvSpPr/>
          <p:nvPr/>
        </p:nvSpPr>
        <p:spPr>
          <a:xfrm>
            <a:off x="733425" y="5138738"/>
            <a:ext cx="25622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Dosages spectrophotométriques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540721" y="51768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13" name="Text 10"/>
          <p:cNvSpPr/>
          <p:nvPr/>
        </p:nvSpPr>
        <p:spPr>
          <a:xfrm>
            <a:off x="3869333" y="5138738"/>
            <a:ext cx="2219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Cinétique Michaelis-Menten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" name="Text 1"/>
          <p:cNvSpPr/>
          <p:nvPr/>
        </p:nvSpPr>
        <p:spPr>
          <a:xfrm>
            <a:off x="502245" y="476250"/>
            <a:ext cx="2095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76250"/>
            <a:ext cx="21145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Enzymatiques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Principes des Dosages Enzymatiques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638300"/>
            <a:ext cx="5676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de Mesure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81000" y="2095500"/>
            <a:ext cx="56388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Les dosages enzymatiques permettent de quantifier l'activité catalytique des enzymes. Deux approches principales existent pour suivre la progression des réactions enzymatiques.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00050" y="4152900"/>
            <a:ext cx="38100" cy="1085850"/>
          </a:xfrm>
          <a:custGeom>
            <a:avLst/>
            <a:gdLst/>
            <a:ahLst/>
            <a:cxnLst/>
            <a:rect l="l" t="t" r="r" b="b"/>
            <a:pathLst>
              <a:path w="38100" h="1085850">
                <a:moveTo>
                  <a:pt x="0" y="0"/>
                </a:moveTo>
                <a:lnTo>
                  <a:pt x="38100" y="0"/>
                </a:lnTo>
                <a:lnTo>
                  <a:pt x="38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Shape 7"/>
          <p:cNvSpPr/>
          <p:nvPr/>
        </p:nvSpPr>
        <p:spPr>
          <a:xfrm>
            <a:off x="638175" y="42100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0155" y="0"/>
                </a:moveTo>
                <a:cubicBezTo>
                  <a:pt x="46196" y="0"/>
                  <a:pt x="43011" y="3185"/>
                  <a:pt x="43011" y="7144"/>
                </a:cubicBezTo>
                <a:cubicBezTo>
                  <a:pt x="43011" y="11103"/>
                  <a:pt x="46196" y="14288"/>
                  <a:pt x="50155" y="14288"/>
                </a:cubicBezTo>
                <a:lnTo>
                  <a:pt x="59680" y="14288"/>
                </a:lnTo>
                <a:lnTo>
                  <a:pt x="59680" y="21818"/>
                </a:lnTo>
                <a:cubicBezTo>
                  <a:pt x="27533" y="25360"/>
                  <a:pt x="2530" y="52626"/>
                  <a:pt x="2530" y="85725"/>
                </a:cubicBezTo>
                <a:cubicBezTo>
                  <a:pt x="2530" y="121235"/>
                  <a:pt x="31313" y="150019"/>
                  <a:pt x="66824" y="150019"/>
                </a:cubicBezTo>
                <a:cubicBezTo>
                  <a:pt x="102334" y="150019"/>
                  <a:pt x="131118" y="121235"/>
                  <a:pt x="131118" y="85725"/>
                </a:cubicBezTo>
                <a:cubicBezTo>
                  <a:pt x="131118" y="73878"/>
                  <a:pt x="127903" y="62776"/>
                  <a:pt x="122307" y="53221"/>
                </a:cubicBezTo>
                <a:lnTo>
                  <a:pt x="130701" y="44827"/>
                </a:lnTo>
                <a:cubicBezTo>
                  <a:pt x="134422" y="41106"/>
                  <a:pt x="134422" y="35064"/>
                  <a:pt x="130701" y="31343"/>
                </a:cubicBezTo>
                <a:cubicBezTo>
                  <a:pt x="126980" y="27623"/>
                  <a:pt x="120938" y="27623"/>
                  <a:pt x="117217" y="31343"/>
                </a:cubicBezTo>
                <a:lnTo>
                  <a:pt x="110252" y="38308"/>
                </a:lnTo>
                <a:cubicBezTo>
                  <a:pt x="100459" y="29319"/>
                  <a:pt x="87868" y="23336"/>
                  <a:pt x="73938" y="21788"/>
                </a:cubicBezTo>
                <a:lnTo>
                  <a:pt x="73938" y="14258"/>
                </a:lnTo>
                <a:lnTo>
                  <a:pt x="83463" y="14258"/>
                </a:lnTo>
                <a:cubicBezTo>
                  <a:pt x="87422" y="14258"/>
                  <a:pt x="90607" y="11073"/>
                  <a:pt x="90607" y="7114"/>
                </a:cubicBezTo>
                <a:cubicBezTo>
                  <a:pt x="90607" y="3155"/>
                  <a:pt x="87422" y="-30"/>
                  <a:pt x="83463" y="-30"/>
                </a:cubicBezTo>
                <a:lnTo>
                  <a:pt x="50125" y="-30"/>
                </a:lnTo>
                <a:close/>
                <a:moveTo>
                  <a:pt x="73968" y="54769"/>
                </a:moveTo>
                <a:lnTo>
                  <a:pt x="73968" y="85725"/>
                </a:lnTo>
                <a:cubicBezTo>
                  <a:pt x="73968" y="89684"/>
                  <a:pt x="70783" y="92869"/>
                  <a:pt x="66824" y="92869"/>
                </a:cubicBezTo>
                <a:cubicBezTo>
                  <a:pt x="62865" y="92869"/>
                  <a:pt x="59680" y="89684"/>
                  <a:pt x="59680" y="85725"/>
                </a:cubicBezTo>
                <a:lnTo>
                  <a:pt x="59680" y="54769"/>
                </a:lnTo>
                <a:cubicBezTo>
                  <a:pt x="59680" y="50810"/>
                  <a:pt x="62865" y="47625"/>
                  <a:pt x="66824" y="47625"/>
                </a:cubicBezTo>
                <a:cubicBezTo>
                  <a:pt x="70783" y="47625"/>
                  <a:pt x="73968" y="50810"/>
                  <a:pt x="73968" y="54769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0" name="Text 8"/>
          <p:cNvSpPr/>
          <p:nvPr/>
        </p:nvSpPr>
        <p:spPr>
          <a:xfrm>
            <a:off x="914400" y="4152900"/>
            <a:ext cx="18764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Discontinues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4495800"/>
            <a:ext cx="54102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Mélange enzyme-substrat, arrêt de la réaction après un temps défini, puis mesure du produit formé. Approche simple et rapide pour des investigations préliminaires.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5391150"/>
            <a:ext cx="38100" cy="1085850"/>
          </a:xfrm>
          <a:custGeom>
            <a:avLst/>
            <a:gdLst/>
            <a:ahLst/>
            <a:cxnLst/>
            <a:rect l="l" t="t" r="r" b="b"/>
            <a:pathLst>
              <a:path w="38100" h="1085850">
                <a:moveTo>
                  <a:pt x="0" y="0"/>
                </a:moveTo>
                <a:lnTo>
                  <a:pt x="38100" y="0"/>
                </a:lnTo>
                <a:lnTo>
                  <a:pt x="38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3" name="Shape 11"/>
          <p:cNvSpPr/>
          <p:nvPr/>
        </p:nvSpPr>
        <p:spPr>
          <a:xfrm>
            <a:off x="628650" y="5448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525" y="9525"/>
                </a:moveTo>
                <a:cubicBezTo>
                  <a:pt x="14794" y="9525"/>
                  <a:pt x="19050" y="13781"/>
                  <a:pt x="19050" y="19050"/>
                </a:cubicBezTo>
                <a:lnTo>
                  <a:pt x="19050" y="119062"/>
                </a:lnTo>
                <a:cubicBezTo>
                  <a:pt x="19050" y="121682"/>
                  <a:pt x="21193" y="123825"/>
                  <a:pt x="23813" y="123825"/>
                </a:cubicBezTo>
                <a:lnTo>
                  <a:pt x="142875" y="123825"/>
                </a:lnTo>
                <a:cubicBezTo>
                  <a:pt x="148144" y="123825"/>
                  <a:pt x="152400" y="128081"/>
                  <a:pt x="152400" y="133350"/>
                </a:cubicBezTo>
                <a:cubicBezTo>
                  <a:pt x="152400" y="138619"/>
                  <a:pt x="148144" y="142875"/>
                  <a:pt x="142875" y="142875"/>
                </a:cubicBezTo>
                <a:lnTo>
                  <a:pt x="23813" y="142875"/>
                </a:lnTo>
                <a:cubicBezTo>
                  <a:pt x="10656" y="142875"/>
                  <a:pt x="0" y="132219"/>
                  <a:pt x="0" y="119062"/>
                </a:cubicBezTo>
                <a:lnTo>
                  <a:pt x="0" y="19050"/>
                </a:lnTo>
                <a:cubicBezTo>
                  <a:pt x="0" y="13781"/>
                  <a:pt x="4256" y="9525"/>
                  <a:pt x="9525" y="9525"/>
                </a:cubicBezTo>
                <a:close/>
                <a:moveTo>
                  <a:pt x="71438" y="28575"/>
                </a:moveTo>
                <a:cubicBezTo>
                  <a:pt x="73432" y="28575"/>
                  <a:pt x="75337" y="29408"/>
                  <a:pt x="76706" y="30897"/>
                </a:cubicBezTo>
                <a:lnTo>
                  <a:pt x="97869" y="53965"/>
                </a:lnTo>
                <a:lnTo>
                  <a:pt x="111621" y="40184"/>
                </a:lnTo>
                <a:cubicBezTo>
                  <a:pt x="114419" y="37386"/>
                  <a:pt x="118943" y="37386"/>
                  <a:pt x="121712" y="40184"/>
                </a:cubicBezTo>
                <a:lnTo>
                  <a:pt x="140762" y="59234"/>
                </a:lnTo>
                <a:cubicBezTo>
                  <a:pt x="142101" y="60573"/>
                  <a:pt x="142845" y="62389"/>
                  <a:pt x="142845" y="64294"/>
                </a:cubicBezTo>
                <a:lnTo>
                  <a:pt x="142845" y="97631"/>
                </a:lnTo>
                <a:cubicBezTo>
                  <a:pt x="142845" y="101590"/>
                  <a:pt x="139660" y="104775"/>
                  <a:pt x="135701" y="104775"/>
                </a:cubicBezTo>
                <a:lnTo>
                  <a:pt x="45214" y="104775"/>
                </a:lnTo>
                <a:cubicBezTo>
                  <a:pt x="41255" y="104775"/>
                  <a:pt x="38070" y="101590"/>
                  <a:pt x="38070" y="97631"/>
                </a:cubicBezTo>
                <a:lnTo>
                  <a:pt x="38070" y="64294"/>
                </a:lnTo>
                <a:cubicBezTo>
                  <a:pt x="38070" y="62508"/>
                  <a:pt x="38755" y="60781"/>
                  <a:pt x="39945" y="59472"/>
                </a:cubicBezTo>
                <a:lnTo>
                  <a:pt x="66139" y="30897"/>
                </a:lnTo>
                <a:cubicBezTo>
                  <a:pt x="67479" y="29408"/>
                  <a:pt x="69413" y="28575"/>
                  <a:pt x="71408" y="28575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4" name="Text 12"/>
          <p:cNvSpPr/>
          <p:nvPr/>
        </p:nvSpPr>
        <p:spPr>
          <a:xfrm>
            <a:off x="914400" y="5391150"/>
            <a:ext cx="1657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Continues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9600" y="5734050"/>
            <a:ext cx="54102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Suivi en temps réel de l'apparition du produit ou de la disparition du substrat par spectrophotométrie UV-Visible. Permet d'obtenir des données cinétiques complètes.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248400" y="1638300"/>
            <a:ext cx="5676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Conditions Expérimentales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248400" y="2095500"/>
            <a:ext cx="56388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L'activité enzymatique est fortement influencée par les conditions physico-chimiques du milieu réactionnel. Le contrôle rigoureux de ces paramètres est essentiel pour des mesures reproductibles.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48400" y="4000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19" name="Shape 17"/>
          <p:cNvSpPr/>
          <p:nvPr/>
        </p:nvSpPr>
        <p:spPr>
          <a:xfrm>
            <a:off x="6415088" y="414337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64294" y="171450"/>
                </a:moveTo>
                <a:cubicBezTo>
                  <a:pt x="28798" y="171450"/>
                  <a:pt x="0" y="142652"/>
                  <a:pt x="0" y="107156"/>
                </a:cubicBezTo>
                <a:cubicBezTo>
                  <a:pt x="0" y="76617"/>
                  <a:pt x="43599" y="15370"/>
                  <a:pt x="55788" y="-1172"/>
                </a:cubicBezTo>
                <a:cubicBezTo>
                  <a:pt x="57764" y="-3851"/>
                  <a:pt x="60878" y="-5358"/>
                  <a:pt x="64227" y="-5358"/>
                </a:cubicBezTo>
                <a:lnTo>
                  <a:pt x="64361" y="-5358"/>
                </a:lnTo>
                <a:cubicBezTo>
                  <a:pt x="67709" y="-5358"/>
                  <a:pt x="70824" y="-3851"/>
                  <a:pt x="72799" y="-1172"/>
                </a:cubicBezTo>
                <a:cubicBezTo>
                  <a:pt x="84988" y="15370"/>
                  <a:pt x="128588" y="76617"/>
                  <a:pt x="128588" y="107156"/>
                </a:cubicBezTo>
                <a:cubicBezTo>
                  <a:pt x="128588" y="142652"/>
                  <a:pt x="99789" y="171450"/>
                  <a:pt x="64294" y="171450"/>
                </a:cubicBezTo>
                <a:close/>
                <a:moveTo>
                  <a:pt x="37505" y="104477"/>
                </a:moveTo>
                <a:cubicBezTo>
                  <a:pt x="37505" y="100024"/>
                  <a:pt x="33922" y="96441"/>
                  <a:pt x="29468" y="96441"/>
                </a:cubicBezTo>
                <a:cubicBezTo>
                  <a:pt x="25014" y="96441"/>
                  <a:pt x="21431" y="100024"/>
                  <a:pt x="21431" y="104477"/>
                </a:cubicBezTo>
                <a:cubicBezTo>
                  <a:pt x="21431" y="129626"/>
                  <a:pt x="41824" y="150019"/>
                  <a:pt x="66973" y="150019"/>
                </a:cubicBezTo>
                <a:cubicBezTo>
                  <a:pt x="71426" y="150019"/>
                  <a:pt x="75009" y="146436"/>
                  <a:pt x="75009" y="141982"/>
                </a:cubicBezTo>
                <a:cubicBezTo>
                  <a:pt x="75009" y="137528"/>
                  <a:pt x="71426" y="133945"/>
                  <a:pt x="66973" y="133945"/>
                </a:cubicBezTo>
                <a:cubicBezTo>
                  <a:pt x="50698" y="133945"/>
                  <a:pt x="37505" y="120752"/>
                  <a:pt x="37505" y="104477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0" name="Text 18"/>
          <p:cNvSpPr/>
          <p:nvPr/>
        </p:nvSpPr>
        <p:spPr>
          <a:xfrm>
            <a:off x="6858000" y="4000500"/>
            <a:ext cx="5029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 et Tampons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858000" y="4267200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Chaque enzyme possède un pH optimal. Les tampons maintiennent le pH constant pendant l'expérience.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48400" y="4876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23" name="Shape 21"/>
          <p:cNvSpPr/>
          <p:nvPr/>
        </p:nvSpPr>
        <p:spPr>
          <a:xfrm>
            <a:off x="6425803" y="5019675"/>
            <a:ext cx="107156" cy="171450"/>
          </a:xfrm>
          <a:custGeom>
            <a:avLst/>
            <a:gdLst/>
            <a:ahLst/>
            <a:cxnLst/>
            <a:rect l="l" t="t" r="r" b="b"/>
            <a:pathLst>
              <a:path w="107156" h="171450">
                <a:moveTo>
                  <a:pt x="53578" y="0"/>
                </a:moveTo>
                <a:cubicBezTo>
                  <a:pt x="35830" y="0"/>
                  <a:pt x="21431" y="14399"/>
                  <a:pt x="21431" y="32147"/>
                </a:cubicBezTo>
                <a:lnTo>
                  <a:pt x="21431" y="87299"/>
                </a:lnTo>
                <a:cubicBezTo>
                  <a:pt x="11553" y="96106"/>
                  <a:pt x="5358" y="108965"/>
                  <a:pt x="5358" y="123230"/>
                </a:cubicBezTo>
                <a:cubicBezTo>
                  <a:pt x="5358" y="149851"/>
                  <a:pt x="26956" y="171450"/>
                  <a:pt x="53578" y="171450"/>
                </a:cubicBezTo>
                <a:cubicBezTo>
                  <a:pt x="80200" y="171450"/>
                  <a:pt x="101798" y="149851"/>
                  <a:pt x="101798" y="123230"/>
                </a:cubicBezTo>
                <a:cubicBezTo>
                  <a:pt x="101798" y="108965"/>
                  <a:pt x="95603" y="96106"/>
                  <a:pt x="85725" y="87299"/>
                </a:cubicBezTo>
                <a:lnTo>
                  <a:pt x="85725" y="32147"/>
                </a:lnTo>
                <a:cubicBezTo>
                  <a:pt x="85725" y="14399"/>
                  <a:pt x="71326" y="0"/>
                  <a:pt x="53578" y="0"/>
                </a:cubicBezTo>
                <a:close/>
                <a:moveTo>
                  <a:pt x="75009" y="123230"/>
                </a:moveTo>
                <a:cubicBezTo>
                  <a:pt x="75009" y="135050"/>
                  <a:pt x="65399" y="144661"/>
                  <a:pt x="53578" y="144661"/>
                </a:cubicBezTo>
                <a:cubicBezTo>
                  <a:pt x="41757" y="144661"/>
                  <a:pt x="32147" y="135050"/>
                  <a:pt x="32147" y="123230"/>
                </a:cubicBezTo>
                <a:cubicBezTo>
                  <a:pt x="32147" y="114222"/>
                  <a:pt x="37672" y="106520"/>
                  <a:pt x="45541" y="103372"/>
                </a:cubicBezTo>
                <a:lnTo>
                  <a:pt x="45541" y="72330"/>
                </a:lnTo>
                <a:cubicBezTo>
                  <a:pt x="45541" y="67877"/>
                  <a:pt x="49124" y="64294"/>
                  <a:pt x="53578" y="64294"/>
                </a:cubicBezTo>
                <a:cubicBezTo>
                  <a:pt x="58032" y="64294"/>
                  <a:pt x="61615" y="67877"/>
                  <a:pt x="61615" y="72330"/>
                </a:cubicBezTo>
                <a:lnTo>
                  <a:pt x="61615" y="103372"/>
                </a:lnTo>
                <a:cubicBezTo>
                  <a:pt x="69484" y="106553"/>
                  <a:pt x="75009" y="114255"/>
                  <a:pt x="75009" y="12323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4" name="Text 22"/>
          <p:cNvSpPr/>
          <p:nvPr/>
        </p:nvSpPr>
        <p:spPr>
          <a:xfrm>
            <a:off x="6858000" y="4876800"/>
            <a:ext cx="5029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Température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858000" y="5143500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La vitesse de réaction double environ tous les 10°C jusqu'à la dénaturation de l'enzyme.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48400" y="5753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27" name="Shape 25"/>
          <p:cNvSpPr/>
          <p:nvPr/>
        </p:nvSpPr>
        <p:spPr>
          <a:xfrm>
            <a:off x="6382941" y="58959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6441" y="10716"/>
                </a:moveTo>
                <a:cubicBezTo>
                  <a:pt x="69384" y="10716"/>
                  <a:pt x="47718" y="23039"/>
                  <a:pt x="31946" y="37706"/>
                </a:cubicBezTo>
                <a:cubicBezTo>
                  <a:pt x="16274" y="52272"/>
                  <a:pt x="5793" y="69652"/>
                  <a:pt x="804" y="81606"/>
                </a:cubicBezTo>
                <a:cubicBezTo>
                  <a:pt x="-301" y="84252"/>
                  <a:pt x="-301" y="87198"/>
                  <a:pt x="804" y="89844"/>
                </a:cubicBezTo>
                <a:cubicBezTo>
                  <a:pt x="5793" y="101798"/>
                  <a:pt x="16274" y="119211"/>
                  <a:pt x="31946" y="133744"/>
                </a:cubicBezTo>
                <a:cubicBezTo>
                  <a:pt x="47718" y="148378"/>
                  <a:pt x="69384" y="160734"/>
                  <a:pt x="96441" y="160734"/>
                </a:cubicBezTo>
                <a:cubicBezTo>
                  <a:pt x="123498" y="160734"/>
                  <a:pt x="145163" y="148411"/>
                  <a:pt x="160935" y="133744"/>
                </a:cubicBezTo>
                <a:cubicBezTo>
                  <a:pt x="176607" y="119178"/>
                  <a:pt x="187088" y="101798"/>
                  <a:pt x="192078" y="89844"/>
                </a:cubicBezTo>
                <a:cubicBezTo>
                  <a:pt x="193183" y="87198"/>
                  <a:pt x="193183" y="84252"/>
                  <a:pt x="192078" y="81606"/>
                </a:cubicBezTo>
                <a:cubicBezTo>
                  <a:pt x="187088" y="69652"/>
                  <a:pt x="176607" y="52239"/>
                  <a:pt x="160935" y="37706"/>
                </a:cubicBezTo>
                <a:cubicBezTo>
                  <a:pt x="145163" y="23072"/>
                  <a:pt x="123498" y="10716"/>
                  <a:pt x="96441" y="10716"/>
                </a:cubicBezTo>
                <a:close/>
                <a:moveTo>
                  <a:pt x="48220" y="85725"/>
                </a:moveTo>
                <a:cubicBezTo>
                  <a:pt x="48220" y="59111"/>
                  <a:pt x="69827" y="37505"/>
                  <a:pt x="96441" y="37505"/>
                </a:cubicBezTo>
                <a:cubicBezTo>
                  <a:pt x="123054" y="37505"/>
                  <a:pt x="144661" y="59111"/>
                  <a:pt x="144661" y="85725"/>
                </a:cubicBezTo>
                <a:cubicBezTo>
                  <a:pt x="144661" y="112339"/>
                  <a:pt x="123054" y="133945"/>
                  <a:pt x="96441" y="133945"/>
                </a:cubicBezTo>
                <a:cubicBezTo>
                  <a:pt x="69827" y="133945"/>
                  <a:pt x="48220" y="112339"/>
                  <a:pt x="48220" y="85725"/>
                </a:cubicBezTo>
                <a:close/>
                <a:moveTo>
                  <a:pt x="96441" y="64294"/>
                </a:moveTo>
                <a:cubicBezTo>
                  <a:pt x="96441" y="76114"/>
                  <a:pt x="86830" y="85725"/>
                  <a:pt x="75009" y="85725"/>
                </a:cubicBezTo>
                <a:cubicBezTo>
                  <a:pt x="71158" y="85725"/>
                  <a:pt x="67542" y="84720"/>
                  <a:pt x="64394" y="82912"/>
                </a:cubicBezTo>
                <a:cubicBezTo>
                  <a:pt x="64059" y="86562"/>
                  <a:pt x="64361" y="90313"/>
                  <a:pt x="65365" y="94030"/>
                </a:cubicBezTo>
                <a:cubicBezTo>
                  <a:pt x="69953" y="111175"/>
                  <a:pt x="87600" y="121354"/>
                  <a:pt x="104745" y="116767"/>
                </a:cubicBezTo>
                <a:cubicBezTo>
                  <a:pt x="121890" y="112179"/>
                  <a:pt x="132070" y="94532"/>
                  <a:pt x="127482" y="77387"/>
                </a:cubicBezTo>
                <a:cubicBezTo>
                  <a:pt x="123397" y="62084"/>
                  <a:pt x="108898" y="52339"/>
                  <a:pt x="93628" y="53679"/>
                </a:cubicBezTo>
                <a:cubicBezTo>
                  <a:pt x="95403" y="56793"/>
                  <a:pt x="96441" y="60409"/>
                  <a:pt x="96441" y="64294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8" name="Text 26"/>
          <p:cNvSpPr/>
          <p:nvPr/>
        </p:nvSpPr>
        <p:spPr>
          <a:xfrm>
            <a:off x="6858000" y="5753100"/>
            <a:ext cx="5029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Substrats Chromogènes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858000" y="6019800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Substrats artificiels produisant des produits colorés facilitant le suivi spectrophotométrique.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8617" y="368617"/>
            <a:ext cx="368617" cy="368617"/>
          </a:xfrm>
          <a:custGeom>
            <a:avLst/>
            <a:gdLst/>
            <a:ahLst/>
            <a:cxnLst/>
            <a:rect l="l" t="t" r="r" b="b"/>
            <a:pathLst>
              <a:path w="368617" h="368617">
                <a:moveTo>
                  <a:pt x="184308" y="0"/>
                </a:moveTo>
                <a:lnTo>
                  <a:pt x="184308" y="0"/>
                </a:lnTo>
                <a:cubicBezTo>
                  <a:pt x="286031" y="0"/>
                  <a:pt x="368617" y="82586"/>
                  <a:pt x="368617" y="184308"/>
                </a:cubicBezTo>
                <a:lnTo>
                  <a:pt x="368617" y="184308"/>
                </a:lnTo>
                <a:cubicBezTo>
                  <a:pt x="368617" y="286031"/>
                  <a:pt x="286031" y="368617"/>
                  <a:pt x="184308" y="368617"/>
                </a:cubicBezTo>
                <a:lnTo>
                  <a:pt x="184308" y="368617"/>
                </a:lnTo>
                <a:cubicBezTo>
                  <a:pt x="82586" y="368617"/>
                  <a:pt x="0" y="286031"/>
                  <a:pt x="0" y="184308"/>
                </a:cubicBezTo>
                <a:lnTo>
                  <a:pt x="0" y="184308"/>
                </a:lnTo>
                <a:cubicBezTo>
                  <a:pt x="0" y="82586"/>
                  <a:pt x="82586" y="0"/>
                  <a:pt x="184308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" name="Text 1"/>
          <p:cNvSpPr/>
          <p:nvPr/>
        </p:nvSpPr>
        <p:spPr>
          <a:xfrm>
            <a:off x="485921" y="460771"/>
            <a:ext cx="202739" cy="1843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5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47819" y="460771"/>
            <a:ext cx="2045823" cy="1843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5" b="1" kern="0" spc="102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Enzymatiques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8617" y="847819"/>
            <a:ext cx="11675937" cy="4423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8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Cinétique Enzymatique et Équation de Michaelis-Menten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8617" y="1511329"/>
            <a:ext cx="6865488" cy="2948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Modèle de Michaelis-Menten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68617" y="1953669"/>
            <a:ext cx="6828626" cy="7188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La cinétique enzymatique étudie les facteurs déterminant la vitesse des réactions catalysées par les enzymes. Le modèle de Michaelis-Menten, proposé en 1913, décrit mathématiquement la relation entre la concentration en substrat et la vitesse de réaction.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68617" y="2893642"/>
            <a:ext cx="6754902" cy="3962630"/>
          </a:xfrm>
          <a:custGeom>
            <a:avLst/>
            <a:gdLst/>
            <a:ahLst/>
            <a:cxnLst/>
            <a:rect l="l" t="t" r="r" b="b"/>
            <a:pathLst>
              <a:path w="6754902" h="3962630">
                <a:moveTo>
                  <a:pt x="147449" y="0"/>
                </a:moveTo>
                <a:lnTo>
                  <a:pt x="6607453" y="0"/>
                </a:lnTo>
                <a:cubicBezTo>
                  <a:pt x="6688887" y="0"/>
                  <a:pt x="6754902" y="66015"/>
                  <a:pt x="6754902" y="147449"/>
                </a:cubicBezTo>
                <a:lnTo>
                  <a:pt x="6754902" y="3815181"/>
                </a:lnTo>
                <a:cubicBezTo>
                  <a:pt x="6754902" y="3896615"/>
                  <a:pt x="6688887" y="3962630"/>
                  <a:pt x="6607453" y="3962630"/>
                </a:cubicBezTo>
                <a:lnTo>
                  <a:pt x="147449" y="3962630"/>
                </a:lnTo>
                <a:cubicBezTo>
                  <a:pt x="66015" y="3962630"/>
                  <a:pt x="0" y="3896615"/>
                  <a:pt x="0" y="3815181"/>
                </a:cubicBezTo>
                <a:lnTo>
                  <a:pt x="0" y="147449"/>
                </a:lnTo>
                <a:cubicBezTo>
                  <a:pt x="0" y="66070"/>
                  <a:pt x="66070" y="0"/>
                  <a:pt x="147449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7646" dist="9215" dir="5400000" algn="bl" rotWithShape="0">
              <a:srgbClr val="000000">
                <a:alpha val="10196"/>
              </a:srgbClr>
            </a:outerShdw>
          </a:effectLst>
        </p:spPr>
      </p:sp>
      <p:pic>
        <p:nvPicPr>
          <p:cNvPr id="9" name="Image 0" descr="https://kimi-img.moonshot.cn/pub/slides/26-04-13-04:03:39-d7dvl6rfj2j2lhmq0e90.png"/>
          <p:cNvPicPr>
            <a:picLocks noChangeAspect="1"/>
          </p:cNvPicPr>
          <p:nvPr/>
        </p:nvPicPr>
        <p:blipFill>
          <a:blip r:embed="rId1"/>
          <a:srcRect t="25" b="25"/>
          <a:stretch>
            <a:fillRect/>
          </a:stretch>
        </p:blipFill>
        <p:spPr>
          <a:xfrm>
            <a:off x="589787" y="3114812"/>
            <a:ext cx="6072961" cy="3520290"/>
          </a:xfrm>
          <a:prstGeom prst="roundRect">
            <a:avLst>
              <a:gd name="adj" fmla="val 0"/>
            </a:avLst>
          </a:prstGeom>
        </p:spPr>
      </p:pic>
      <p:sp>
        <p:nvSpPr>
          <p:cNvPr id="10" name="Shape 7"/>
          <p:cNvSpPr/>
          <p:nvPr/>
        </p:nvSpPr>
        <p:spPr>
          <a:xfrm>
            <a:off x="7416493" y="1511329"/>
            <a:ext cx="4404971" cy="3022658"/>
          </a:xfrm>
          <a:custGeom>
            <a:avLst/>
            <a:gdLst/>
            <a:ahLst/>
            <a:cxnLst/>
            <a:rect l="l" t="t" r="r" b="b"/>
            <a:pathLst>
              <a:path w="4404971" h="3022658">
                <a:moveTo>
                  <a:pt x="147445" y="0"/>
                </a:moveTo>
                <a:lnTo>
                  <a:pt x="4257525" y="0"/>
                </a:lnTo>
                <a:cubicBezTo>
                  <a:pt x="4338957" y="0"/>
                  <a:pt x="4404971" y="66013"/>
                  <a:pt x="4404971" y="147445"/>
                </a:cubicBezTo>
                <a:lnTo>
                  <a:pt x="4404971" y="2875212"/>
                </a:lnTo>
                <a:cubicBezTo>
                  <a:pt x="4404971" y="2956644"/>
                  <a:pt x="4338957" y="3022658"/>
                  <a:pt x="4257525" y="3022658"/>
                </a:cubicBezTo>
                <a:lnTo>
                  <a:pt x="147445" y="3022658"/>
                </a:lnTo>
                <a:cubicBezTo>
                  <a:pt x="66013" y="3022658"/>
                  <a:pt x="0" y="2956644"/>
                  <a:pt x="0" y="2875212"/>
                </a:cubicBezTo>
                <a:lnTo>
                  <a:pt x="0" y="147445"/>
                </a:lnTo>
                <a:cubicBezTo>
                  <a:pt x="0" y="66013"/>
                  <a:pt x="66013" y="0"/>
                  <a:pt x="147445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1" name="Text 8"/>
          <p:cNvSpPr/>
          <p:nvPr/>
        </p:nvSpPr>
        <p:spPr>
          <a:xfrm>
            <a:off x="7637663" y="1732499"/>
            <a:ext cx="4054785" cy="25803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Équation Fondamentale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568547" y="2285424"/>
            <a:ext cx="4100862" cy="36861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75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 = </a:t>
            </a:r>
            <a:r>
              <a:rPr lang="en-US" sz="261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Vmax × [S]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568547" y="2727764"/>
            <a:ext cx="4100862" cy="3317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75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K</a:t>
            </a:r>
            <a:r>
              <a:rPr lang="en-US" sz="1635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</a:t>
            </a:r>
            <a:r>
              <a:rPr lang="en-US" sz="2175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+ [S]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637663" y="3354413"/>
            <a:ext cx="4036354" cy="95840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0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Cette équation relie la vitesse de réaction (v) à la concentration en substrat ([S]), avec V</a:t>
            </a:r>
            <a:r>
              <a:rPr lang="en-US" sz="870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r>
              <a:rPr lang="en-US" sz="1160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(vitesse maximale) et K</a:t>
            </a:r>
            <a:r>
              <a:rPr lang="en-US" sz="870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</a:t>
            </a:r>
            <a:r>
              <a:rPr lang="en-US" sz="1160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(constante de Michaelis) comme paramètres caractéristiques.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434924" y="4533986"/>
            <a:ext cx="36862" cy="1087420"/>
          </a:xfrm>
          <a:custGeom>
            <a:avLst/>
            <a:gdLst/>
            <a:ahLst/>
            <a:cxnLst/>
            <a:rect l="l" t="t" r="r" b="b"/>
            <a:pathLst>
              <a:path w="36862" h="1087420">
                <a:moveTo>
                  <a:pt x="0" y="0"/>
                </a:moveTo>
                <a:lnTo>
                  <a:pt x="36862" y="0"/>
                </a:lnTo>
                <a:lnTo>
                  <a:pt x="36862" y="1087420"/>
                </a:lnTo>
                <a:lnTo>
                  <a:pt x="0" y="1087420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16" name="Text 13"/>
          <p:cNvSpPr/>
          <p:nvPr/>
        </p:nvSpPr>
        <p:spPr>
          <a:xfrm>
            <a:off x="7637663" y="4533986"/>
            <a:ext cx="387048" cy="2948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K</a:t>
            </a:r>
            <a:r>
              <a:rPr lang="en-US" sz="13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987369" y="4589279"/>
            <a:ext cx="1391528" cy="1843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Constante de Michaelis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637663" y="4902603"/>
            <a:ext cx="4257524" cy="7188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Concentration en substrat à laquelle la vitesse est égale à la moitié de V</a:t>
            </a:r>
            <a:r>
              <a:rPr lang="en-US" sz="87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r>
              <a:rPr lang="en-US" sz="116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. Mesure l'affinité inverse de l'enzyme pour son substrat.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434924" y="5768853"/>
            <a:ext cx="36862" cy="1087420"/>
          </a:xfrm>
          <a:custGeom>
            <a:avLst/>
            <a:gdLst/>
            <a:ahLst/>
            <a:cxnLst/>
            <a:rect l="l" t="t" r="r" b="b"/>
            <a:pathLst>
              <a:path w="36862" h="1087420">
                <a:moveTo>
                  <a:pt x="0" y="0"/>
                </a:moveTo>
                <a:lnTo>
                  <a:pt x="36862" y="0"/>
                </a:lnTo>
                <a:lnTo>
                  <a:pt x="36862" y="1087420"/>
                </a:lnTo>
                <a:lnTo>
                  <a:pt x="0" y="1087420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20" name="Text 17"/>
          <p:cNvSpPr/>
          <p:nvPr/>
        </p:nvSpPr>
        <p:spPr>
          <a:xfrm>
            <a:off x="7637663" y="5768853"/>
            <a:ext cx="562141" cy="2948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4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</a:t>
            </a:r>
            <a:r>
              <a:rPr lang="en-US" sz="130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167454" y="5824145"/>
            <a:ext cx="1068989" cy="1843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Vitesse Maximale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637663" y="6137469"/>
            <a:ext cx="4257524" cy="7188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Vitesse atteinte lorsque l'enzyme est saturée par le substrat. Dépend de la concentration enzymatique et de la constante catalytique k</a:t>
            </a:r>
            <a:r>
              <a:rPr lang="en-US" sz="87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cat</a:t>
            </a:r>
            <a:r>
              <a:rPr lang="en-US" sz="116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8928" y="378928"/>
            <a:ext cx="378928" cy="378928"/>
          </a:xfrm>
          <a:custGeom>
            <a:avLst/>
            <a:gdLst/>
            <a:ahLst/>
            <a:cxnLst/>
            <a:rect l="l" t="t" r="r" b="b"/>
            <a:pathLst>
              <a:path w="378928" h="378928">
                <a:moveTo>
                  <a:pt x="189464" y="0"/>
                </a:moveTo>
                <a:lnTo>
                  <a:pt x="189464" y="0"/>
                </a:lnTo>
                <a:cubicBezTo>
                  <a:pt x="294102" y="0"/>
                  <a:pt x="378928" y="84826"/>
                  <a:pt x="378928" y="189464"/>
                </a:cubicBezTo>
                <a:lnTo>
                  <a:pt x="378928" y="189464"/>
                </a:lnTo>
                <a:cubicBezTo>
                  <a:pt x="378928" y="294102"/>
                  <a:pt x="294102" y="378928"/>
                  <a:pt x="189464" y="378928"/>
                </a:cubicBezTo>
                <a:lnTo>
                  <a:pt x="189464" y="378928"/>
                </a:lnTo>
                <a:cubicBezTo>
                  <a:pt x="84826" y="378928"/>
                  <a:pt x="0" y="294102"/>
                  <a:pt x="0" y="189464"/>
                </a:cubicBezTo>
                <a:lnTo>
                  <a:pt x="0" y="189464"/>
                </a:lnTo>
                <a:cubicBezTo>
                  <a:pt x="0" y="84826"/>
                  <a:pt x="84826" y="0"/>
                  <a:pt x="189464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" name="Text 1"/>
          <p:cNvSpPr/>
          <p:nvPr/>
        </p:nvSpPr>
        <p:spPr>
          <a:xfrm>
            <a:off x="499514" y="473660"/>
            <a:ext cx="208410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1534" y="473660"/>
            <a:ext cx="2103049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b="1" kern="0" spc="104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Enzymatiques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78928" y="871534"/>
            <a:ext cx="11661501" cy="4547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8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Détermination des Paramètres Cinétiques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78928" y="1553604"/>
            <a:ext cx="5683916" cy="30314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de Linéarisation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78928" y="2008317"/>
            <a:ext cx="5646023" cy="73890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La détermination précise de K</a:t>
            </a:r>
            <a:r>
              <a:rPr lang="en-US" sz="8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</a:t>
            </a: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et V</a:t>
            </a:r>
            <a:r>
              <a:rPr lang="en-US" sz="8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nécessite la transformation des données cinétiques en représentations linéaires. Plusieurs méthodes existent, chacune avec ses avantages et limitations.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97874" y="2974583"/>
            <a:ext cx="37893" cy="1326247"/>
          </a:xfrm>
          <a:custGeom>
            <a:avLst/>
            <a:gdLst/>
            <a:ahLst/>
            <a:cxnLst/>
            <a:rect l="l" t="t" r="r" b="b"/>
            <a:pathLst>
              <a:path w="37893" h="1326247">
                <a:moveTo>
                  <a:pt x="0" y="0"/>
                </a:moveTo>
                <a:lnTo>
                  <a:pt x="37893" y="0"/>
                </a:lnTo>
                <a:lnTo>
                  <a:pt x="37893" y="1326247"/>
                </a:lnTo>
                <a:lnTo>
                  <a:pt x="0" y="1326247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Shape 7"/>
          <p:cNvSpPr/>
          <p:nvPr/>
        </p:nvSpPr>
        <p:spPr>
          <a:xfrm>
            <a:off x="606284" y="2974583"/>
            <a:ext cx="284196" cy="265249"/>
          </a:xfrm>
          <a:custGeom>
            <a:avLst/>
            <a:gdLst/>
            <a:ahLst/>
            <a:cxnLst/>
            <a:rect l="l" t="t" r="r" b="b"/>
            <a:pathLst>
              <a:path w="284196" h="265249">
                <a:moveTo>
                  <a:pt x="37894" y="0"/>
                </a:moveTo>
                <a:lnTo>
                  <a:pt x="246302" y="0"/>
                </a:lnTo>
                <a:cubicBezTo>
                  <a:pt x="267216" y="0"/>
                  <a:pt x="284196" y="16980"/>
                  <a:pt x="284196" y="37894"/>
                </a:cubicBezTo>
                <a:lnTo>
                  <a:pt x="284196" y="227356"/>
                </a:lnTo>
                <a:cubicBezTo>
                  <a:pt x="284196" y="248284"/>
                  <a:pt x="267230" y="265249"/>
                  <a:pt x="246302" y="265249"/>
                </a:cubicBezTo>
                <a:lnTo>
                  <a:pt x="37894" y="265249"/>
                </a:lnTo>
                <a:cubicBezTo>
                  <a:pt x="16966" y="265249"/>
                  <a:pt x="0" y="248284"/>
                  <a:pt x="0" y="227356"/>
                </a:cubicBezTo>
                <a:lnTo>
                  <a:pt x="0" y="37894"/>
                </a:lnTo>
                <a:cubicBezTo>
                  <a:pt x="0" y="16980"/>
                  <a:pt x="16980" y="0"/>
                  <a:pt x="37894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0" name="Text 8"/>
          <p:cNvSpPr/>
          <p:nvPr/>
        </p:nvSpPr>
        <p:spPr>
          <a:xfrm>
            <a:off x="606284" y="2974583"/>
            <a:ext cx="350508" cy="265249"/>
          </a:xfrm>
          <a:prstGeom prst="rect">
            <a:avLst/>
          </a:prstGeom>
          <a:noFill/>
        </p:spPr>
        <p:txBody>
          <a:bodyPr wrap="square" lIns="113678" tIns="37893" rIns="113678" bIns="37893" rtlCol="0" anchor="ctr"/>
          <a:lstStyle/>
          <a:p>
            <a:pPr>
              <a:lnSpc>
                <a:spcPct val="120000"/>
              </a:lnSpc>
            </a:pPr>
            <a:r>
              <a:rPr lang="en-US" sz="10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00409" y="2974583"/>
            <a:ext cx="1004159" cy="2652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Tracé Direct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6284" y="3315618"/>
            <a:ext cx="5418667" cy="4926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Représentation de v en fonction de [S]. Permet une visualisation directe de la saturation enzymatique mais l'estimation de V</a:t>
            </a:r>
            <a:r>
              <a:rPr lang="en-US" sz="8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est imprécise.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06284" y="3884009"/>
            <a:ext cx="5342881" cy="416821"/>
          </a:xfrm>
          <a:custGeom>
            <a:avLst/>
            <a:gdLst/>
            <a:ahLst/>
            <a:cxnLst/>
            <a:rect l="l" t="t" r="r" b="b"/>
            <a:pathLst>
              <a:path w="5342881" h="416821">
                <a:moveTo>
                  <a:pt x="75786" y="0"/>
                </a:moveTo>
                <a:lnTo>
                  <a:pt x="5267095" y="0"/>
                </a:lnTo>
                <a:cubicBezTo>
                  <a:pt x="5308950" y="0"/>
                  <a:pt x="5342881" y="33931"/>
                  <a:pt x="5342881" y="75786"/>
                </a:cubicBezTo>
                <a:lnTo>
                  <a:pt x="5342881" y="341034"/>
                </a:lnTo>
                <a:cubicBezTo>
                  <a:pt x="5342881" y="382890"/>
                  <a:pt x="5308950" y="416821"/>
                  <a:pt x="5267095" y="416821"/>
                </a:cubicBezTo>
                <a:lnTo>
                  <a:pt x="75786" y="416821"/>
                </a:lnTo>
                <a:cubicBezTo>
                  <a:pt x="33931" y="416821"/>
                  <a:pt x="0" y="382890"/>
                  <a:pt x="0" y="341034"/>
                </a:cubicBezTo>
                <a:lnTo>
                  <a:pt x="0" y="75786"/>
                </a:lnTo>
                <a:cubicBezTo>
                  <a:pt x="0" y="33959"/>
                  <a:pt x="33959" y="0"/>
                  <a:pt x="75786" y="0"/>
                </a:cubicBezTo>
                <a:close/>
              </a:path>
            </a:pathLst>
          </a:custGeom>
          <a:solidFill>
            <a:srgbClr val="1D1D1D">
              <a:alpha val="5098"/>
            </a:srgbClr>
          </a:solidFill>
        </p:spPr>
      </p:sp>
      <p:sp>
        <p:nvSpPr>
          <p:cNvPr id="14" name="Text 12"/>
          <p:cNvSpPr/>
          <p:nvPr/>
        </p:nvSpPr>
        <p:spPr>
          <a:xfrm>
            <a:off x="719963" y="3997688"/>
            <a:ext cx="5181837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 = f([S]) → Hyperbole rectangulaire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97874" y="4452401"/>
            <a:ext cx="37893" cy="1326247"/>
          </a:xfrm>
          <a:custGeom>
            <a:avLst/>
            <a:gdLst/>
            <a:ahLst/>
            <a:cxnLst/>
            <a:rect l="l" t="t" r="r" b="b"/>
            <a:pathLst>
              <a:path w="37893" h="1326247">
                <a:moveTo>
                  <a:pt x="0" y="0"/>
                </a:moveTo>
                <a:lnTo>
                  <a:pt x="37893" y="0"/>
                </a:lnTo>
                <a:lnTo>
                  <a:pt x="37893" y="1326247"/>
                </a:lnTo>
                <a:lnTo>
                  <a:pt x="0" y="1326247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6" name="Shape 14"/>
          <p:cNvSpPr/>
          <p:nvPr/>
        </p:nvSpPr>
        <p:spPr>
          <a:xfrm>
            <a:off x="606284" y="4452401"/>
            <a:ext cx="303142" cy="265249"/>
          </a:xfrm>
          <a:custGeom>
            <a:avLst/>
            <a:gdLst/>
            <a:ahLst/>
            <a:cxnLst/>
            <a:rect l="l" t="t" r="r" b="b"/>
            <a:pathLst>
              <a:path w="303142" h="265249">
                <a:moveTo>
                  <a:pt x="37894" y="0"/>
                </a:moveTo>
                <a:lnTo>
                  <a:pt x="265249" y="0"/>
                </a:lnTo>
                <a:cubicBezTo>
                  <a:pt x="286163" y="0"/>
                  <a:pt x="303142" y="16980"/>
                  <a:pt x="303142" y="37894"/>
                </a:cubicBezTo>
                <a:lnTo>
                  <a:pt x="303142" y="227356"/>
                </a:lnTo>
                <a:cubicBezTo>
                  <a:pt x="303142" y="248284"/>
                  <a:pt x="286177" y="265249"/>
                  <a:pt x="265249" y="265249"/>
                </a:cubicBezTo>
                <a:lnTo>
                  <a:pt x="37894" y="265249"/>
                </a:lnTo>
                <a:cubicBezTo>
                  <a:pt x="16966" y="265249"/>
                  <a:pt x="0" y="248284"/>
                  <a:pt x="0" y="227356"/>
                </a:cubicBezTo>
                <a:lnTo>
                  <a:pt x="0" y="37894"/>
                </a:lnTo>
                <a:cubicBezTo>
                  <a:pt x="0" y="16980"/>
                  <a:pt x="16980" y="0"/>
                  <a:pt x="37894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7" name="Text 15"/>
          <p:cNvSpPr/>
          <p:nvPr/>
        </p:nvSpPr>
        <p:spPr>
          <a:xfrm>
            <a:off x="606284" y="4452401"/>
            <a:ext cx="369455" cy="265249"/>
          </a:xfrm>
          <a:prstGeom prst="rect">
            <a:avLst/>
          </a:prstGeom>
          <a:noFill/>
        </p:spPr>
        <p:txBody>
          <a:bodyPr wrap="square" lIns="113678" tIns="37893" rIns="113678" bIns="37893" rtlCol="0" anchor="ctr"/>
          <a:lstStyle/>
          <a:p>
            <a:pPr>
              <a:lnSpc>
                <a:spcPct val="120000"/>
              </a:lnSpc>
            </a:pPr>
            <a:r>
              <a:rPr lang="en-US" sz="10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24388" y="4452401"/>
            <a:ext cx="2643021" cy="2652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Lineweaver-Burk (Double Inverse)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6284" y="4793436"/>
            <a:ext cx="5418667" cy="4926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Transformation la plus utilisée. 1/v en fonction de 1/[S] donne une droite. Permet l'extrapolation pour déterminer K</a:t>
            </a:r>
            <a:r>
              <a:rPr lang="en-US" sz="8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</a:t>
            </a: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et V</a:t>
            </a:r>
            <a:r>
              <a:rPr lang="en-US" sz="8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max</a:t>
            </a: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06284" y="5361828"/>
            <a:ext cx="5342881" cy="416821"/>
          </a:xfrm>
          <a:custGeom>
            <a:avLst/>
            <a:gdLst/>
            <a:ahLst/>
            <a:cxnLst/>
            <a:rect l="l" t="t" r="r" b="b"/>
            <a:pathLst>
              <a:path w="5342881" h="416821">
                <a:moveTo>
                  <a:pt x="75786" y="0"/>
                </a:moveTo>
                <a:lnTo>
                  <a:pt x="5267095" y="0"/>
                </a:lnTo>
                <a:cubicBezTo>
                  <a:pt x="5308950" y="0"/>
                  <a:pt x="5342881" y="33931"/>
                  <a:pt x="5342881" y="75786"/>
                </a:cubicBezTo>
                <a:lnTo>
                  <a:pt x="5342881" y="341034"/>
                </a:lnTo>
                <a:cubicBezTo>
                  <a:pt x="5342881" y="382890"/>
                  <a:pt x="5308950" y="416821"/>
                  <a:pt x="5267095" y="416821"/>
                </a:cubicBezTo>
                <a:lnTo>
                  <a:pt x="75786" y="416821"/>
                </a:lnTo>
                <a:cubicBezTo>
                  <a:pt x="33931" y="416821"/>
                  <a:pt x="0" y="382890"/>
                  <a:pt x="0" y="341034"/>
                </a:cubicBezTo>
                <a:lnTo>
                  <a:pt x="0" y="75786"/>
                </a:lnTo>
                <a:cubicBezTo>
                  <a:pt x="0" y="33959"/>
                  <a:pt x="33959" y="0"/>
                  <a:pt x="75786" y="0"/>
                </a:cubicBezTo>
                <a:close/>
              </a:path>
            </a:pathLst>
          </a:custGeom>
          <a:solidFill>
            <a:srgbClr val="86868B">
              <a:alpha val="5098"/>
            </a:srgbClr>
          </a:solidFill>
        </p:spPr>
      </p:sp>
      <p:sp>
        <p:nvSpPr>
          <p:cNvPr id="21" name="Text 19"/>
          <p:cNvSpPr/>
          <p:nvPr/>
        </p:nvSpPr>
        <p:spPr>
          <a:xfrm>
            <a:off x="719963" y="5475506"/>
            <a:ext cx="5181837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1/v = (Km/Vmax) × (1/[S]) + 1/Vmax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48065" y="1553604"/>
            <a:ext cx="5683916" cy="30314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Autres Méthodes et Considérations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67011" y="2008317"/>
            <a:ext cx="37893" cy="1326247"/>
          </a:xfrm>
          <a:custGeom>
            <a:avLst/>
            <a:gdLst/>
            <a:ahLst/>
            <a:cxnLst/>
            <a:rect l="l" t="t" r="r" b="b"/>
            <a:pathLst>
              <a:path w="37893" h="1326247">
                <a:moveTo>
                  <a:pt x="0" y="0"/>
                </a:moveTo>
                <a:lnTo>
                  <a:pt x="37893" y="0"/>
                </a:lnTo>
                <a:lnTo>
                  <a:pt x="37893" y="1326247"/>
                </a:lnTo>
                <a:lnTo>
                  <a:pt x="0" y="132624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24" name="Shape 22"/>
          <p:cNvSpPr/>
          <p:nvPr/>
        </p:nvSpPr>
        <p:spPr>
          <a:xfrm>
            <a:off x="6475422" y="2008317"/>
            <a:ext cx="303142" cy="265249"/>
          </a:xfrm>
          <a:custGeom>
            <a:avLst/>
            <a:gdLst/>
            <a:ahLst/>
            <a:cxnLst/>
            <a:rect l="l" t="t" r="r" b="b"/>
            <a:pathLst>
              <a:path w="303142" h="265249">
                <a:moveTo>
                  <a:pt x="37894" y="0"/>
                </a:moveTo>
                <a:lnTo>
                  <a:pt x="265249" y="0"/>
                </a:lnTo>
                <a:cubicBezTo>
                  <a:pt x="286163" y="0"/>
                  <a:pt x="303142" y="16980"/>
                  <a:pt x="303142" y="37894"/>
                </a:cubicBezTo>
                <a:lnTo>
                  <a:pt x="303142" y="227356"/>
                </a:lnTo>
                <a:cubicBezTo>
                  <a:pt x="303142" y="248284"/>
                  <a:pt x="286177" y="265249"/>
                  <a:pt x="265249" y="265249"/>
                </a:cubicBezTo>
                <a:lnTo>
                  <a:pt x="37894" y="265249"/>
                </a:lnTo>
                <a:cubicBezTo>
                  <a:pt x="16966" y="265249"/>
                  <a:pt x="0" y="248284"/>
                  <a:pt x="0" y="227356"/>
                </a:cubicBezTo>
                <a:lnTo>
                  <a:pt x="0" y="37894"/>
                </a:lnTo>
                <a:cubicBezTo>
                  <a:pt x="0" y="16980"/>
                  <a:pt x="16980" y="0"/>
                  <a:pt x="37894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25" name="Text 23"/>
          <p:cNvSpPr/>
          <p:nvPr/>
        </p:nvSpPr>
        <p:spPr>
          <a:xfrm>
            <a:off x="6475422" y="2008317"/>
            <a:ext cx="369455" cy="265249"/>
          </a:xfrm>
          <a:prstGeom prst="rect">
            <a:avLst/>
          </a:prstGeom>
          <a:noFill/>
        </p:spPr>
        <p:txBody>
          <a:bodyPr wrap="square" lIns="113678" tIns="37893" rIns="113678" bIns="37893" rtlCol="0" anchor="ctr"/>
          <a:lstStyle/>
          <a:p>
            <a:pPr>
              <a:lnSpc>
                <a:spcPct val="120000"/>
              </a:lnSpc>
            </a:pPr>
            <a:r>
              <a:rPr lang="en-US" sz="10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894709" y="2008317"/>
            <a:ext cx="1174676" cy="2652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Eadie-Hofstee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75422" y="2349352"/>
            <a:ext cx="5418667" cy="4926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Représentation de v en fonction de v/[S]. Moins sensible aux erreurs aux faibles concentrations de substrat que Lineweaver-Burk.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475422" y="2917744"/>
            <a:ext cx="5342881" cy="416821"/>
          </a:xfrm>
          <a:custGeom>
            <a:avLst/>
            <a:gdLst/>
            <a:ahLst/>
            <a:cxnLst/>
            <a:rect l="l" t="t" r="r" b="b"/>
            <a:pathLst>
              <a:path w="5342881" h="416821">
                <a:moveTo>
                  <a:pt x="75786" y="0"/>
                </a:moveTo>
                <a:lnTo>
                  <a:pt x="5267095" y="0"/>
                </a:lnTo>
                <a:cubicBezTo>
                  <a:pt x="5308950" y="0"/>
                  <a:pt x="5342881" y="33931"/>
                  <a:pt x="5342881" y="75786"/>
                </a:cubicBezTo>
                <a:lnTo>
                  <a:pt x="5342881" y="341034"/>
                </a:lnTo>
                <a:cubicBezTo>
                  <a:pt x="5342881" y="382890"/>
                  <a:pt x="5308950" y="416821"/>
                  <a:pt x="5267095" y="416821"/>
                </a:cubicBezTo>
                <a:lnTo>
                  <a:pt x="75786" y="416821"/>
                </a:lnTo>
                <a:cubicBezTo>
                  <a:pt x="33931" y="416821"/>
                  <a:pt x="0" y="382890"/>
                  <a:pt x="0" y="341034"/>
                </a:cubicBezTo>
                <a:lnTo>
                  <a:pt x="0" y="75786"/>
                </a:lnTo>
                <a:cubicBezTo>
                  <a:pt x="0" y="33959"/>
                  <a:pt x="33959" y="0"/>
                  <a:pt x="75786" y="0"/>
                </a:cubicBezTo>
                <a:close/>
              </a:path>
            </a:pathLst>
          </a:custGeom>
          <a:solidFill>
            <a:srgbClr val="E5E5E5">
              <a:alpha val="30196"/>
            </a:srgbClr>
          </a:solidFill>
        </p:spPr>
      </p:sp>
      <p:sp>
        <p:nvSpPr>
          <p:cNvPr id="29" name="Text 27"/>
          <p:cNvSpPr/>
          <p:nvPr/>
        </p:nvSpPr>
        <p:spPr>
          <a:xfrm>
            <a:off x="6589100" y="3031422"/>
            <a:ext cx="5181837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 = -Km × (v/[S]) + Vmax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67011" y="3486135"/>
            <a:ext cx="37893" cy="1326247"/>
          </a:xfrm>
          <a:custGeom>
            <a:avLst/>
            <a:gdLst/>
            <a:ahLst/>
            <a:cxnLst/>
            <a:rect l="l" t="t" r="r" b="b"/>
            <a:pathLst>
              <a:path w="37893" h="1326247">
                <a:moveTo>
                  <a:pt x="0" y="0"/>
                </a:moveTo>
                <a:lnTo>
                  <a:pt x="37893" y="0"/>
                </a:lnTo>
                <a:lnTo>
                  <a:pt x="37893" y="1326247"/>
                </a:lnTo>
                <a:lnTo>
                  <a:pt x="0" y="132624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1" name="Shape 29"/>
          <p:cNvSpPr/>
          <p:nvPr/>
        </p:nvSpPr>
        <p:spPr>
          <a:xfrm>
            <a:off x="6475422" y="3486135"/>
            <a:ext cx="303142" cy="265249"/>
          </a:xfrm>
          <a:custGeom>
            <a:avLst/>
            <a:gdLst/>
            <a:ahLst/>
            <a:cxnLst/>
            <a:rect l="l" t="t" r="r" b="b"/>
            <a:pathLst>
              <a:path w="303142" h="265249">
                <a:moveTo>
                  <a:pt x="37894" y="0"/>
                </a:moveTo>
                <a:lnTo>
                  <a:pt x="265249" y="0"/>
                </a:lnTo>
                <a:cubicBezTo>
                  <a:pt x="286163" y="0"/>
                  <a:pt x="303142" y="16980"/>
                  <a:pt x="303142" y="37894"/>
                </a:cubicBezTo>
                <a:lnTo>
                  <a:pt x="303142" y="227356"/>
                </a:lnTo>
                <a:cubicBezTo>
                  <a:pt x="303142" y="248284"/>
                  <a:pt x="286177" y="265249"/>
                  <a:pt x="265249" y="265249"/>
                </a:cubicBezTo>
                <a:lnTo>
                  <a:pt x="37894" y="265249"/>
                </a:lnTo>
                <a:cubicBezTo>
                  <a:pt x="16966" y="265249"/>
                  <a:pt x="0" y="248284"/>
                  <a:pt x="0" y="227356"/>
                </a:cubicBezTo>
                <a:lnTo>
                  <a:pt x="0" y="37894"/>
                </a:lnTo>
                <a:cubicBezTo>
                  <a:pt x="0" y="16980"/>
                  <a:pt x="16980" y="0"/>
                  <a:pt x="37894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32" name="Text 30"/>
          <p:cNvSpPr/>
          <p:nvPr/>
        </p:nvSpPr>
        <p:spPr>
          <a:xfrm>
            <a:off x="6475422" y="3486135"/>
            <a:ext cx="369455" cy="265249"/>
          </a:xfrm>
          <a:prstGeom prst="rect">
            <a:avLst/>
          </a:prstGeom>
          <a:noFill/>
        </p:spPr>
        <p:txBody>
          <a:bodyPr wrap="square" lIns="113678" tIns="37893" rIns="113678" bIns="37893" rtlCol="0" anchor="ctr"/>
          <a:lstStyle/>
          <a:p>
            <a:pPr>
              <a:lnSpc>
                <a:spcPct val="120000"/>
              </a:lnSpc>
            </a:pPr>
            <a:r>
              <a:rPr lang="en-US" sz="10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894610" y="3486135"/>
            <a:ext cx="1089417" cy="2652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Hanes-Woolf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75422" y="3827170"/>
            <a:ext cx="5418667" cy="4926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Représentation de [S]/v en fonction de [S]. Distribution plus uniforme des erreurs expérimentales.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75422" y="4395562"/>
            <a:ext cx="5342881" cy="416821"/>
          </a:xfrm>
          <a:custGeom>
            <a:avLst/>
            <a:gdLst/>
            <a:ahLst/>
            <a:cxnLst/>
            <a:rect l="l" t="t" r="r" b="b"/>
            <a:pathLst>
              <a:path w="5342881" h="416821">
                <a:moveTo>
                  <a:pt x="75786" y="0"/>
                </a:moveTo>
                <a:lnTo>
                  <a:pt x="5267095" y="0"/>
                </a:lnTo>
                <a:cubicBezTo>
                  <a:pt x="5308950" y="0"/>
                  <a:pt x="5342881" y="33931"/>
                  <a:pt x="5342881" y="75786"/>
                </a:cubicBezTo>
                <a:lnTo>
                  <a:pt x="5342881" y="341034"/>
                </a:lnTo>
                <a:cubicBezTo>
                  <a:pt x="5342881" y="382890"/>
                  <a:pt x="5308950" y="416821"/>
                  <a:pt x="5267095" y="416821"/>
                </a:cubicBezTo>
                <a:lnTo>
                  <a:pt x="75786" y="416821"/>
                </a:lnTo>
                <a:cubicBezTo>
                  <a:pt x="33931" y="416821"/>
                  <a:pt x="0" y="382890"/>
                  <a:pt x="0" y="341034"/>
                </a:cubicBezTo>
                <a:lnTo>
                  <a:pt x="0" y="75786"/>
                </a:lnTo>
                <a:cubicBezTo>
                  <a:pt x="0" y="33959"/>
                  <a:pt x="33959" y="0"/>
                  <a:pt x="75786" y="0"/>
                </a:cubicBezTo>
                <a:close/>
              </a:path>
            </a:pathLst>
          </a:custGeom>
          <a:solidFill>
            <a:srgbClr val="E5E5E5">
              <a:alpha val="30196"/>
            </a:srgbClr>
          </a:solidFill>
        </p:spPr>
      </p:sp>
      <p:sp>
        <p:nvSpPr>
          <p:cNvPr id="36" name="Text 34"/>
          <p:cNvSpPr/>
          <p:nvPr/>
        </p:nvSpPr>
        <p:spPr>
          <a:xfrm>
            <a:off x="6589100" y="4509240"/>
            <a:ext cx="5181837" cy="1894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[S]/v = (1/Vmax) × [S] + Km/Vmax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48065" y="4963953"/>
            <a:ext cx="5570238" cy="1894639"/>
          </a:xfrm>
          <a:custGeom>
            <a:avLst/>
            <a:gdLst/>
            <a:ahLst/>
            <a:cxnLst/>
            <a:rect l="l" t="t" r="r" b="b"/>
            <a:pathLst>
              <a:path w="5570238" h="1894639">
                <a:moveTo>
                  <a:pt x="113678" y="0"/>
                </a:moveTo>
                <a:lnTo>
                  <a:pt x="5456559" y="0"/>
                </a:lnTo>
                <a:cubicBezTo>
                  <a:pt x="5519342" y="0"/>
                  <a:pt x="5570238" y="50896"/>
                  <a:pt x="5570238" y="113678"/>
                </a:cubicBezTo>
                <a:lnTo>
                  <a:pt x="5570238" y="1780960"/>
                </a:lnTo>
                <a:cubicBezTo>
                  <a:pt x="5570238" y="1843743"/>
                  <a:pt x="5519342" y="1894639"/>
                  <a:pt x="5456559" y="1894639"/>
                </a:cubicBezTo>
                <a:lnTo>
                  <a:pt x="113678" y="1894639"/>
                </a:lnTo>
                <a:cubicBezTo>
                  <a:pt x="50896" y="1894639"/>
                  <a:pt x="0" y="1843743"/>
                  <a:pt x="0" y="1780960"/>
                </a:cubicBezTo>
                <a:lnTo>
                  <a:pt x="0" y="113678"/>
                </a:lnTo>
                <a:cubicBezTo>
                  <a:pt x="0" y="50938"/>
                  <a:pt x="50938" y="0"/>
                  <a:pt x="113678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8" name="Shape 36"/>
          <p:cNvSpPr/>
          <p:nvPr/>
        </p:nvSpPr>
        <p:spPr>
          <a:xfrm>
            <a:off x="6461212" y="5200783"/>
            <a:ext cx="170517" cy="170517"/>
          </a:xfrm>
          <a:custGeom>
            <a:avLst/>
            <a:gdLst/>
            <a:ahLst/>
            <a:cxnLst/>
            <a:rect l="l" t="t" r="r" b="b"/>
            <a:pathLst>
              <a:path w="170517" h="170517">
                <a:moveTo>
                  <a:pt x="85259" y="0"/>
                </a:moveTo>
                <a:cubicBezTo>
                  <a:pt x="90154" y="0"/>
                  <a:pt x="94651" y="2698"/>
                  <a:pt x="96982" y="6994"/>
                </a:cubicBezTo>
                <a:lnTo>
                  <a:pt x="168919" y="140211"/>
                </a:lnTo>
                <a:cubicBezTo>
                  <a:pt x="171150" y="144340"/>
                  <a:pt x="171050" y="149336"/>
                  <a:pt x="168652" y="153366"/>
                </a:cubicBezTo>
                <a:cubicBezTo>
                  <a:pt x="166255" y="157396"/>
                  <a:pt x="161892" y="159860"/>
                  <a:pt x="157196" y="159860"/>
                </a:cubicBezTo>
                <a:lnTo>
                  <a:pt x="13322" y="159860"/>
                </a:lnTo>
                <a:cubicBezTo>
                  <a:pt x="8626" y="159860"/>
                  <a:pt x="4296" y="157396"/>
                  <a:pt x="1865" y="153366"/>
                </a:cubicBezTo>
                <a:cubicBezTo>
                  <a:pt x="-566" y="149336"/>
                  <a:pt x="-633" y="144340"/>
                  <a:pt x="1599" y="140211"/>
                </a:cubicBezTo>
                <a:lnTo>
                  <a:pt x="73536" y="6994"/>
                </a:lnTo>
                <a:cubicBezTo>
                  <a:pt x="75867" y="2698"/>
                  <a:pt x="80363" y="0"/>
                  <a:pt x="85259" y="0"/>
                </a:cubicBezTo>
                <a:close/>
                <a:moveTo>
                  <a:pt x="85259" y="55951"/>
                </a:moveTo>
                <a:cubicBezTo>
                  <a:pt x="80829" y="55951"/>
                  <a:pt x="77266" y="59515"/>
                  <a:pt x="77266" y="63944"/>
                </a:cubicBezTo>
                <a:lnTo>
                  <a:pt x="77266" y="101245"/>
                </a:lnTo>
                <a:cubicBezTo>
                  <a:pt x="77266" y="105674"/>
                  <a:pt x="80829" y="109238"/>
                  <a:pt x="85259" y="109238"/>
                </a:cubicBezTo>
                <a:cubicBezTo>
                  <a:pt x="89688" y="109238"/>
                  <a:pt x="93252" y="105674"/>
                  <a:pt x="93252" y="101245"/>
                </a:cubicBezTo>
                <a:lnTo>
                  <a:pt x="93252" y="63944"/>
                </a:lnTo>
                <a:cubicBezTo>
                  <a:pt x="93252" y="59515"/>
                  <a:pt x="89688" y="55951"/>
                  <a:pt x="85259" y="55951"/>
                </a:cubicBezTo>
                <a:close/>
                <a:moveTo>
                  <a:pt x="94151" y="127888"/>
                </a:moveTo>
                <a:cubicBezTo>
                  <a:pt x="94353" y="124587"/>
                  <a:pt x="92707" y="121447"/>
                  <a:pt x="89878" y="119736"/>
                </a:cubicBezTo>
                <a:cubicBezTo>
                  <a:pt x="87048" y="118024"/>
                  <a:pt x="83503" y="118024"/>
                  <a:pt x="80673" y="119736"/>
                </a:cubicBezTo>
                <a:cubicBezTo>
                  <a:pt x="77844" y="121447"/>
                  <a:pt x="76198" y="124587"/>
                  <a:pt x="76400" y="127888"/>
                </a:cubicBezTo>
                <a:cubicBezTo>
                  <a:pt x="76198" y="131189"/>
                  <a:pt x="77844" y="134329"/>
                  <a:pt x="80673" y="136041"/>
                </a:cubicBezTo>
                <a:cubicBezTo>
                  <a:pt x="83503" y="137752"/>
                  <a:pt x="87048" y="137752"/>
                  <a:pt x="89878" y="136041"/>
                </a:cubicBezTo>
                <a:cubicBezTo>
                  <a:pt x="92707" y="134329"/>
                  <a:pt x="94353" y="131189"/>
                  <a:pt x="94151" y="12788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39" name="Text 37"/>
          <p:cNvSpPr/>
          <p:nvPr/>
        </p:nvSpPr>
        <p:spPr>
          <a:xfrm>
            <a:off x="6655412" y="5153417"/>
            <a:ext cx="5058685" cy="2652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Sources d'Erreur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37529" y="5532345"/>
            <a:ext cx="5267096" cy="22735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Influence excessive des points à faible [S] (Lineweaver-Burk)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37529" y="5835487"/>
            <a:ext cx="5267096" cy="22735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Déviations dues à l'inhibition par le substrat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37529" y="6138629"/>
            <a:ext cx="5267096" cy="22735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Instabilité de l'enzyme au cours du temps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37529" y="6441772"/>
            <a:ext cx="5267096" cy="22735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• Épuisement du substrat pendant la réaction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udsonlabautomation.com/0669c1c0f7542c95107447f4d29399be5a8d7a7c.jpg"/>
          <p:cNvPicPr>
            <a:picLocks noChangeAspect="1"/>
          </p:cNvPicPr>
          <p:nvPr/>
        </p:nvPicPr>
        <p:blipFill>
          <a:blip r:embed="rId1">
            <a:alphaModFix amt="15000"/>
          </a:blip>
          <a:srcRect l="10494" r="10494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FAFA"/>
              </a:gs>
              <a:gs pos="50000">
                <a:srgbClr val="FAFAFA">
                  <a:alpha val="95000"/>
                </a:srgbClr>
              </a:gs>
              <a:gs pos="100000">
                <a:srgbClr val="FAFAFA">
                  <a:alpha val="80000"/>
                </a:srgbClr>
              </a:gs>
            </a:gsLst>
            <a:lin ang="0" scaled="1"/>
          </a:gradFill>
        </p:spPr>
      </p:sp>
      <p:sp>
        <p:nvSpPr>
          <p:cNvPr id="4" name="Shape 1"/>
          <p:cNvSpPr/>
          <p:nvPr/>
        </p:nvSpPr>
        <p:spPr>
          <a:xfrm>
            <a:off x="381000" y="1452563"/>
            <a:ext cx="1838325" cy="533400"/>
          </a:xfrm>
          <a:custGeom>
            <a:avLst/>
            <a:gdLst/>
            <a:ahLst/>
            <a:cxnLst/>
            <a:rect l="l" t="t" r="r" b="b"/>
            <a:pathLst>
              <a:path w="1838325" h="533400">
                <a:moveTo>
                  <a:pt x="266700" y="0"/>
                </a:moveTo>
                <a:lnTo>
                  <a:pt x="1571625" y="0"/>
                </a:lnTo>
                <a:cubicBezTo>
                  <a:pt x="1718821" y="0"/>
                  <a:pt x="1838325" y="119504"/>
                  <a:pt x="1838325" y="266700"/>
                </a:cubicBezTo>
                <a:lnTo>
                  <a:pt x="1838325" y="266700"/>
                </a:lnTo>
                <a:cubicBezTo>
                  <a:pt x="1838325" y="413896"/>
                  <a:pt x="1718821" y="533400"/>
                  <a:pt x="1571625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5" name="Text 2"/>
          <p:cNvSpPr/>
          <p:nvPr/>
        </p:nvSpPr>
        <p:spPr>
          <a:xfrm>
            <a:off x="609600" y="1566863"/>
            <a:ext cx="3905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40706" y="1604963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AFAFA">
              <a:alpha val="30196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1202631" y="1604963"/>
            <a:ext cx="8667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CHAPITRE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2290763"/>
            <a:ext cx="5400675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Immunologiques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4310063"/>
            <a:ext cx="5172075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ELISA, Western blot et tests d'agglutination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04813" y="51768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1" name="Text 8"/>
          <p:cNvSpPr/>
          <p:nvPr/>
        </p:nvSpPr>
        <p:spPr>
          <a:xfrm>
            <a:off x="733425" y="5138738"/>
            <a:ext cx="17526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Détection quantitative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2757388" y="5176838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30969" y="0"/>
                </a:moveTo>
                <a:cubicBezTo>
                  <a:pt x="137554" y="0"/>
                  <a:pt x="142875" y="5321"/>
                  <a:pt x="142875" y="11906"/>
                </a:cubicBezTo>
                <a:cubicBezTo>
                  <a:pt x="142875" y="33412"/>
                  <a:pt x="133796" y="50899"/>
                  <a:pt x="121518" y="65670"/>
                </a:cubicBezTo>
                <a:cubicBezTo>
                  <a:pt x="112551" y="76423"/>
                  <a:pt x="101501" y="86171"/>
                  <a:pt x="90413" y="95250"/>
                </a:cubicBezTo>
                <a:cubicBezTo>
                  <a:pt x="101501" y="104366"/>
                  <a:pt x="112551" y="114077"/>
                  <a:pt x="121518" y="124830"/>
                </a:cubicBezTo>
                <a:cubicBezTo>
                  <a:pt x="133796" y="139564"/>
                  <a:pt x="142875" y="157088"/>
                  <a:pt x="142875" y="178594"/>
                </a:cubicBezTo>
                <a:cubicBezTo>
                  <a:pt x="142875" y="185179"/>
                  <a:pt x="137554" y="190500"/>
                  <a:pt x="130969" y="190500"/>
                </a:cubicBezTo>
                <a:cubicBezTo>
                  <a:pt x="124383" y="190500"/>
                  <a:pt x="119063" y="185179"/>
                  <a:pt x="119063" y="178594"/>
                </a:cubicBezTo>
                <a:lnTo>
                  <a:pt x="23812" y="178594"/>
                </a:lnTo>
                <a:cubicBezTo>
                  <a:pt x="23812" y="185179"/>
                  <a:pt x="18492" y="190500"/>
                  <a:pt x="11906" y="190500"/>
                </a:cubicBezTo>
                <a:cubicBezTo>
                  <a:pt x="5321" y="190500"/>
                  <a:pt x="0" y="185179"/>
                  <a:pt x="0" y="178594"/>
                </a:cubicBezTo>
                <a:cubicBezTo>
                  <a:pt x="0" y="157088"/>
                  <a:pt x="9079" y="139601"/>
                  <a:pt x="21357" y="124830"/>
                </a:cubicBezTo>
                <a:cubicBezTo>
                  <a:pt x="30324" y="114077"/>
                  <a:pt x="41374" y="104366"/>
                  <a:pt x="52462" y="95250"/>
                </a:cubicBezTo>
                <a:cubicBezTo>
                  <a:pt x="41374" y="86134"/>
                  <a:pt x="30324" y="76423"/>
                  <a:pt x="21357" y="65670"/>
                </a:cubicBezTo>
                <a:cubicBezTo>
                  <a:pt x="9079" y="50899"/>
                  <a:pt x="0" y="33412"/>
                  <a:pt x="0" y="11906"/>
                </a:cubicBezTo>
                <a:cubicBezTo>
                  <a:pt x="0" y="5321"/>
                  <a:pt x="5321" y="0"/>
                  <a:pt x="11906" y="0"/>
                </a:cubicBezTo>
                <a:cubicBezTo>
                  <a:pt x="18492" y="0"/>
                  <a:pt x="23812" y="5321"/>
                  <a:pt x="23812" y="11906"/>
                </a:cubicBezTo>
                <a:lnTo>
                  <a:pt x="119063" y="11906"/>
                </a:lnTo>
                <a:cubicBezTo>
                  <a:pt x="119063" y="5321"/>
                  <a:pt x="124383" y="0"/>
                  <a:pt x="130969" y="0"/>
                </a:cubicBezTo>
                <a:close/>
                <a:moveTo>
                  <a:pt x="105482" y="142875"/>
                </a:moveTo>
                <a:lnTo>
                  <a:pt x="37430" y="142875"/>
                </a:lnTo>
                <a:cubicBezTo>
                  <a:pt x="34379" y="146782"/>
                  <a:pt x="31812" y="150726"/>
                  <a:pt x="29766" y="154781"/>
                </a:cubicBezTo>
                <a:lnTo>
                  <a:pt x="113184" y="154781"/>
                </a:lnTo>
                <a:cubicBezTo>
                  <a:pt x="111100" y="150726"/>
                  <a:pt x="108533" y="146782"/>
                  <a:pt x="105519" y="142875"/>
                </a:cubicBezTo>
                <a:close/>
                <a:moveTo>
                  <a:pt x="88553" y="125016"/>
                </a:moveTo>
                <a:cubicBezTo>
                  <a:pt x="83232" y="120179"/>
                  <a:pt x="77465" y="115416"/>
                  <a:pt x="71438" y="110505"/>
                </a:cubicBezTo>
                <a:cubicBezTo>
                  <a:pt x="65410" y="115379"/>
                  <a:pt x="59643" y="120179"/>
                  <a:pt x="54322" y="125016"/>
                </a:cubicBezTo>
                <a:lnTo>
                  <a:pt x="88553" y="125016"/>
                </a:lnTo>
                <a:close/>
                <a:moveTo>
                  <a:pt x="37393" y="47625"/>
                </a:moveTo>
                <a:lnTo>
                  <a:pt x="105445" y="47625"/>
                </a:lnTo>
                <a:cubicBezTo>
                  <a:pt x="108496" y="43718"/>
                  <a:pt x="111063" y="39774"/>
                  <a:pt x="113109" y="35719"/>
                </a:cubicBezTo>
                <a:lnTo>
                  <a:pt x="29728" y="35719"/>
                </a:lnTo>
                <a:cubicBezTo>
                  <a:pt x="31812" y="39774"/>
                  <a:pt x="34379" y="43718"/>
                  <a:pt x="37393" y="47625"/>
                </a:cubicBezTo>
                <a:close/>
                <a:moveTo>
                  <a:pt x="54322" y="65484"/>
                </a:moveTo>
                <a:cubicBezTo>
                  <a:pt x="59643" y="70321"/>
                  <a:pt x="65410" y="75084"/>
                  <a:pt x="71438" y="79995"/>
                </a:cubicBezTo>
                <a:cubicBezTo>
                  <a:pt x="77465" y="75121"/>
                  <a:pt x="83232" y="70321"/>
                  <a:pt x="88553" y="65484"/>
                </a:cubicBezTo>
                <a:lnTo>
                  <a:pt x="54322" y="65484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3" name="Text 10"/>
          <p:cNvSpPr/>
          <p:nvPr/>
        </p:nvSpPr>
        <p:spPr>
          <a:xfrm>
            <a:off x="3062188" y="5138738"/>
            <a:ext cx="23622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Spécificité antigène-anticorps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" name="Text 1"/>
          <p:cNvSpPr/>
          <p:nvPr/>
        </p:nvSpPr>
        <p:spPr>
          <a:xfrm>
            <a:off x="490141" y="476250"/>
            <a:ext cx="2286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76250"/>
            <a:ext cx="23431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Immunologiques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- Enzyme-Linked Immunosorbent Assay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562100"/>
            <a:ext cx="5676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Principe et Formats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81000" y="2019300"/>
            <a:ext cx="56388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L'ELISA est une technique immunologique permettant de détecter et quantifier des protéines, anticorps ou antigènes dans un échantillon. Elle utilise la spécificité de liaison antigène-anticorps couplée à une réaction enzymatique produisant un signal détectable.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00050" y="32385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Shape 7"/>
          <p:cNvSpPr/>
          <p:nvPr/>
        </p:nvSpPr>
        <p:spPr>
          <a:xfrm>
            <a:off x="609600" y="3238500"/>
            <a:ext cx="590550" cy="266700"/>
          </a:xfrm>
          <a:custGeom>
            <a:avLst/>
            <a:gdLst/>
            <a:ahLst/>
            <a:cxnLst/>
            <a:rect l="l" t="t" r="r" b="b"/>
            <a:pathLst>
              <a:path w="590550" h="2667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228599"/>
                </a:lnTo>
                <a:cubicBezTo>
                  <a:pt x="590550" y="249628"/>
                  <a:pt x="573478" y="266700"/>
                  <a:pt x="55244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0" name="Text 8"/>
          <p:cNvSpPr/>
          <p:nvPr/>
        </p:nvSpPr>
        <p:spPr>
          <a:xfrm>
            <a:off x="609600" y="3238500"/>
            <a:ext cx="657225" cy="266700"/>
          </a:xfrm>
          <a:prstGeom prst="rect">
            <a:avLst/>
          </a:prstGeom>
          <a:noFill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Direct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10084" y="3238500"/>
            <a:ext cx="10382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Direct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" y="3581400"/>
            <a:ext cx="54102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Anticorps primaire conjugué à une enzyme détecte directement l'antigène immobilisé. Rapide mais moins sensible.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0050" y="42291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14" name="Shape 12"/>
          <p:cNvSpPr/>
          <p:nvPr/>
        </p:nvSpPr>
        <p:spPr>
          <a:xfrm>
            <a:off x="609600" y="4229100"/>
            <a:ext cx="676275" cy="266700"/>
          </a:xfrm>
          <a:custGeom>
            <a:avLst/>
            <a:gdLst/>
            <a:ahLst/>
            <a:cxnLst/>
            <a:rect l="l" t="t" r="r" b="b"/>
            <a:pathLst>
              <a:path w="676275" h="266700">
                <a:moveTo>
                  <a:pt x="38101" y="0"/>
                </a:moveTo>
                <a:lnTo>
                  <a:pt x="638174" y="0"/>
                </a:lnTo>
                <a:cubicBezTo>
                  <a:pt x="659217" y="0"/>
                  <a:pt x="676275" y="17058"/>
                  <a:pt x="676275" y="38101"/>
                </a:cubicBezTo>
                <a:lnTo>
                  <a:pt x="676275" y="228599"/>
                </a:lnTo>
                <a:cubicBezTo>
                  <a:pt x="676275" y="249628"/>
                  <a:pt x="659203" y="266700"/>
                  <a:pt x="638174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5" name="Text 13"/>
          <p:cNvSpPr/>
          <p:nvPr/>
        </p:nvSpPr>
        <p:spPr>
          <a:xfrm>
            <a:off x="609600" y="4229100"/>
            <a:ext cx="742950" cy="266700"/>
          </a:xfrm>
          <a:prstGeom prst="rect">
            <a:avLst/>
          </a:prstGeom>
          <a:noFill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Indirect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01763" y="4229100"/>
            <a:ext cx="11620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Indirect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600" y="4572000"/>
            <a:ext cx="54102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Anticorps primaire non marqué + anticorps secondaire conjugué. Amplification du signal, plus sensible et flexible.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00050" y="52197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9" name="Shape 17"/>
          <p:cNvSpPr/>
          <p:nvPr/>
        </p:nvSpPr>
        <p:spPr>
          <a:xfrm>
            <a:off x="609600" y="5219700"/>
            <a:ext cx="809625" cy="266700"/>
          </a:xfrm>
          <a:custGeom>
            <a:avLst/>
            <a:gdLst/>
            <a:ahLst/>
            <a:cxnLst/>
            <a:rect l="l" t="t" r="r" b="b"/>
            <a:pathLst>
              <a:path w="809625" h="266700">
                <a:moveTo>
                  <a:pt x="38101" y="0"/>
                </a:moveTo>
                <a:lnTo>
                  <a:pt x="771524" y="0"/>
                </a:lnTo>
                <a:cubicBezTo>
                  <a:pt x="792567" y="0"/>
                  <a:pt x="809625" y="17058"/>
                  <a:pt x="809625" y="38101"/>
                </a:cubicBezTo>
                <a:lnTo>
                  <a:pt x="809625" y="228599"/>
                </a:lnTo>
                <a:cubicBezTo>
                  <a:pt x="809625" y="249628"/>
                  <a:pt x="792553" y="266700"/>
                  <a:pt x="771524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E5E5E5"/>
          </a:solidFill>
        </p:spPr>
      </p:sp>
      <p:sp>
        <p:nvSpPr>
          <p:cNvPr id="20" name="Text 18"/>
          <p:cNvSpPr/>
          <p:nvPr/>
        </p:nvSpPr>
        <p:spPr>
          <a:xfrm>
            <a:off x="609600" y="5219700"/>
            <a:ext cx="876300" cy="266700"/>
          </a:xfrm>
          <a:prstGeom prst="rect">
            <a:avLst/>
          </a:prstGeom>
          <a:noFill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Sandwich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529655" y="5219700"/>
            <a:ext cx="1323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Sandwich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09600" y="5562600"/>
            <a:ext cx="54102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Anticorps de capture immobilisé + antigène + anticorps de détection. Haute spécificité et sensibilité.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248400" y="1562100"/>
            <a:ext cx="5676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Procédure et Applications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48400" y="20193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5" name="Text 23"/>
          <p:cNvSpPr/>
          <p:nvPr/>
        </p:nvSpPr>
        <p:spPr>
          <a:xfrm>
            <a:off x="6412210" y="2114550"/>
            <a:ext cx="123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1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781800" y="2019300"/>
            <a:ext cx="5105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Immobilisation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781800" y="2286000"/>
            <a:ext cx="5105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Antigène ou anticorps de capture adsorbé sur la surface de la microplaque (polystyrène).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48400" y="285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9" name="Text 27"/>
          <p:cNvSpPr/>
          <p:nvPr/>
        </p:nvSpPr>
        <p:spPr>
          <a:xfrm>
            <a:off x="6400106" y="2952750"/>
            <a:ext cx="1428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2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781800" y="2857500"/>
            <a:ext cx="5105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Blocage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781800" y="3124200"/>
            <a:ext cx="5105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Saturation des sites non spécifiques avec de la BSA ou du sérum pour réduire le bruit de fond.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248400" y="3695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3" name="Text 31"/>
          <p:cNvSpPr/>
          <p:nvPr/>
        </p:nvSpPr>
        <p:spPr>
          <a:xfrm>
            <a:off x="6399511" y="3790950"/>
            <a:ext cx="1428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781800" y="3695700"/>
            <a:ext cx="5105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Incubation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781800" y="3962400"/>
            <a:ext cx="5105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Ajout de l'échantillon contenant la cible, puis des anticorps spécifiques (primaire et secondaire).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48400" y="4533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7" name="Text 35"/>
          <p:cNvSpPr/>
          <p:nvPr/>
        </p:nvSpPr>
        <p:spPr>
          <a:xfrm>
            <a:off x="6399609" y="4629150"/>
            <a:ext cx="1428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781800" y="4533900"/>
            <a:ext cx="5105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Détection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781800" y="4800600"/>
            <a:ext cx="5105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Ajout du substrat chromogène, réaction enzymatique, lecture de l'absorbance à 405-450 nm.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48400" y="5410200"/>
            <a:ext cx="5562600" cy="1333500"/>
          </a:xfrm>
          <a:custGeom>
            <a:avLst/>
            <a:gdLst/>
            <a:ahLst/>
            <a:cxnLst/>
            <a:rect l="l" t="t" r="r" b="b"/>
            <a:pathLst>
              <a:path w="5562600" h="1333500">
                <a:moveTo>
                  <a:pt x="114294" y="0"/>
                </a:moveTo>
                <a:lnTo>
                  <a:pt x="5448306" y="0"/>
                </a:lnTo>
                <a:cubicBezTo>
                  <a:pt x="5511386" y="0"/>
                  <a:pt x="5562600" y="51214"/>
                  <a:pt x="5562600" y="114294"/>
                </a:cubicBezTo>
                <a:lnTo>
                  <a:pt x="5562600" y="1219206"/>
                </a:lnTo>
                <a:cubicBezTo>
                  <a:pt x="5562600" y="1282286"/>
                  <a:pt x="5511386" y="1333500"/>
                  <a:pt x="5448306" y="1333500"/>
                </a:cubicBezTo>
                <a:lnTo>
                  <a:pt x="114294" y="1333500"/>
                </a:lnTo>
                <a:cubicBezTo>
                  <a:pt x="51214" y="1333500"/>
                  <a:pt x="0" y="1282286"/>
                  <a:pt x="0" y="1219206"/>
                </a:cubicBezTo>
                <a:lnTo>
                  <a:pt x="0" y="114294"/>
                </a:lnTo>
                <a:cubicBezTo>
                  <a:pt x="0" y="51214"/>
                  <a:pt x="51214" y="0"/>
                  <a:pt x="114294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1" name="Text 39"/>
          <p:cNvSpPr/>
          <p:nvPr/>
        </p:nvSpPr>
        <p:spPr>
          <a:xfrm>
            <a:off x="6438900" y="5600700"/>
            <a:ext cx="5267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Avantages Clés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57950" y="601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43" name="Text 41"/>
          <p:cNvSpPr/>
          <p:nvPr/>
        </p:nvSpPr>
        <p:spPr>
          <a:xfrm>
            <a:off x="6705600" y="5981700"/>
            <a:ext cx="1781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Haute sensibilité (pg/mL)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9105900" y="601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45" name="Text 43"/>
          <p:cNvSpPr/>
          <p:nvPr/>
        </p:nvSpPr>
        <p:spPr>
          <a:xfrm>
            <a:off x="9353550" y="5981700"/>
            <a:ext cx="1552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Quantification précise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57950" y="6362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47" name="Text 45"/>
          <p:cNvSpPr/>
          <p:nvPr/>
        </p:nvSpPr>
        <p:spPr>
          <a:xfrm>
            <a:off x="6705600" y="6324600"/>
            <a:ext cx="1809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Haut débit (96-384 puits)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9105900" y="6362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49" name="Text 47"/>
          <p:cNvSpPr/>
          <p:nvPr/>
        </p:nvSpPr>
        <p:spPr>
          <a:xfrm>
            <a:off x="9353550" y="6324600"/>
            <a:ext cx="1695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Automatisation possible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7537" y="357537"/>
            <a:ext cx="357537" cy="357537"/>
          </a:xfrm>
          <a:custGeom>
            <a:avLst/>
            <a:gdLst/>
            <a:ahLst/>
            <a:cxnLst/>
            <a:rect l="l" t="t" r="r" b="b"/>
            <a:pathLst>
              <a:path w="357537" h="357537">
                <a:moveTo>
                  <a:pt x="178768" y="0"/>
                </a:moveTo>
                <a:lnTo>
                  <a:pt x="178768" y="0"/>
                </a:lnTo>
                <a:cubicBezTo>
                  <a:pt x="277433" y="0"/>
                  <a:pt x="357537" y="80103"/>
                  <a:pt x="357537" y="178768"/>
                </a:cubicBezTo>
                <a:lnTo>
                  <a:pt x="357537" y="178768"/>
                </a:lnTo>
                <a:cubicBezTo>
                  <a:pt x="357537" y="277433"/>
                  <a:pt x="277433" y="357537"/>
                  <a:pt x="178768" y="357537"/>
                </a:cubicBezTo>
                <a:lnTo>
                  <a:pt x="178768" y="357537"/>
                </a:lnTo>
                <a:cubicBezTo>
                  <a:pt x="80103" y="357537"/>
                  <a:pt x="0" y="277433"/>
                  <a:pt x="0" y="178768"/>
                </a:cubicBezTo>
                <a:lnTo>
                  <a:pt x="0" y="178768"/>
                </a:lnTo>
                <a:cubicBezTo>
                  <a:pt x="0" y="80103"/>
                  <a:pt x="80103" y="0"/>
                  <a:pt x="178768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" name="Text 1"/>
          <p:cNvSpPr/>
          <p:nvPr/>
        </p:nvSpPr>
        <p:spPr>
          <a:xfrm>
            <a:off x="459956" y="446921"/>
            <a:ext cx="214522" cy="178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FAFAF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334" y="446921"/>
            <a:ext cx="2198850" cy="178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kern="0" spc="99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Méthodes Immunologiques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7537" y="822334"/>
            <a:ext cx="11691449" cy="4290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8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Western Blot - Immunoblotting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7537" y="1465900"/>
            <a:ext cx="6873642" cy="28602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Principe et Étapes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57537" y="1894944"/>
            <a:ext cx="6837889" cy="6971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Le Western blot combine l'électrophorèse sur gel de polyacrylamide (SDS-PAGE) avec la détection immunologique. Cette technique permet d'identifier des protéines spécifiques dans un mélange complexe et de déterminer leur masse moléculaire.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57537" y="2806663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9" name="Text 7"/>
          <p:cNvSpPr/>
          <p:nvPr/>
        </p:nvSpPr>
        <p:spPr>
          <a:xfrm>
            <a:off x="479043" y="2878170"/>
            <a:ext cx="98323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50827" y="2806663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Préparation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50827" y="3056938"/>
            <a:ext cx="2985431" cy="536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Extraction des protéines, quantification (BCA, Bradford), dénaturation à 95°C avec SDS et β-mercaptoéthanol.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57537" y="3736258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3" name="Text 11"/>
          <p:cNvSpPr/>
          <p:nvPr/>
        </p:nvSpPr>
        <p:spPr>
          <a:xfrm>
            <a:off x="469360" y="3807765"/>
            <a:ext cx="116199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50827" y="3736258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Électrophorèse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50827" y="3986534"/>
            <a:ext cx="2985431" cy="536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Séparation par taille sur gel SDS-PAGE (4-15%). Les protéines migrent vers l'anode selon leur masse moléculaire.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57537" y="4665853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7" name="Text 15"/>
          <p:cNvSpPr/>
          <p:nvPr/>
        </p:nvSpPr>
        <p:spPr>
          <a:xfrm>
            <a:off x="468894" y="4737361"/>
            <a:ext cx="116199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50827" y="4665853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Transfert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50827" y="4916129"/>
            <a:ext cx="2985431" cy="3575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Transfert des protéines sur membrane (nitrocellulose ou PVDF) par électroblotting (30V-100V, 1-2h).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13631" y="2806663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1" name="Text 19"/>
          <p:cNvSpPr/>
          <p:nvPr/>
        </p:nvSpPr>
        <p:spPr>
          <a:xfrm>
            <a:off x="3924989" y="2878170"/>
            <a:ext cx="116199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206922" y="2806663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Blocage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206922" y="3056938"/>
            <a:ext cx="2985431" cy="536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Saturation des sites non spécifiques avec du lait écrémé (5%) ou de la BSA pendant 1h à température ambiante.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13631" y="3736258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5" name="Text 23"/>
          <p:cNvSpPr/>
          <p:nvPr/>
        </p:nvSpPr>
        <p:spPr>
          <a:xfrm>
            <a:off x="3925734" y="3807765"/>
            <a:ext cx="116199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5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206922" y="3736258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Hybridation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206922" y="3986534"/>
            <a:ext cx="2985431" cy="536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Incubation avec anticorps primaire (spécifique de la cible) puis secondaire conjugué à la peroxydase (HRP).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13631" y="4665853"/>
            <a:ext cx="286029" cy="286029"/>
          </a:xfrm>
          <a:custGeom>
            <a:avLst/>
            <a:gdLst/>
            <a:ahLst/>
            <a:cxnLst/>
            <a:rect l="l" t="t" r="r" b="b"/>
            <a:pathLst>
              <a:path w="286029" h="286029">
                <a:moveTo>
                  <a:pt x="143015" y="0"/>
                </a:moveTo>
                <a:lnTo>
                  <a:pt x="143015" y="0"/>
                </a:lnTo>
                <a:cubicBezTo>
                  <a:pt x="221999" y="0"/>
                  <a:pt x="286029" y="64030"/>
                  <a:pt x="286029" y="143015"/>
                </a:cubicBezTo>
                <a:lnTo>
                  <a:pt x="286029" y="143015"/>
                </a:lnTo>
                <a:cubicBezTo>
                  <a:pt x="286029" y="221999"/>
                  <a:pt x="221999" y="286029"/>
                  <a:pt x="143015" y="286029"/>
                </a:cubicBezTo>
                <a:lnTo>
                  <a:pt x="143015" y="286029"/>
                </a:lnTo>
                <a:cubicBezTo>
                  <a:pt x="64030" y="286029"/>
                  <a:pt x="0" y="221999"/>
                  <a:pt x="0" y="143015"/>
                </a:cubicBezTo>
                <a:lnTo>
                  <a:pt x="0" y="143015"/>
                </a:lnTo>
                <a:cubicBezTo>
                  <a:pt x="0" y="64030"/>
                  <a:pt x="64030" y="0"/>
                  <a:pt x="143015" y="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9" name="Text 27"/>
          <p:cNvSpPr/>
          <p:nvPr/>
        </p:nvSpPr>
        <p:spPr>
          <a:xfrm>
            <a:off x="3924523" y="4737361"/>
            <a:ext cx="116199" cy="14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6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206922" y="4665853"/>
            <a:ext cx="2994370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Détection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206922" y="4916129"/>
            <a:ext cx="2985431" cy="536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Révélation par chimiluminescence (ECL) ou fluorescence. Visualisation et quantification des bandes.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412834" y="1465900"/>
            <a:ext cx="4415578" cy="2681525"/>
          </a:xfrm>
          <a:custGeom>
            <a:avLst/>
            <a:gdLst/>
            <a:ahLst/>
            <a:cxnLst/>
            <a:rect l="l" t="t" r="r" b="b"/>
            <a:pathLst>
              <a:path w="4415578" h="2681525">
                <a:moveTo>
                  <a:pt x="143006" y="0"/>
                </a:moveTo>
                <a:lnTo>
                  <a:pt x="4272572" y="0"/>
                </a:lnTo>
                <a:cubicBezTo>
                  <a:pt x="4351552" y="0"/>
                  <a:pt x="4415578" y="64026"/>
                  <a:pt x="4415578" y="143006"/>
                </a:cubicBezTo>
                <a:lnTo>
                  <a:pt x="4415578" y="2538519"/>
                </a:lnTo>
                <a:cubicBezTo>
                  <a:pt x="4415578" y="2617499"/>
                  <a:pt x="4351552" y="2681525"/>
                  <a:pt x="4272572" y="2681525"/>
                </a:cubicBezTo>
                <a:lnTo>
                  <a:pt x="143006" y="2681525"/>
                </a:lnTo>
                <a:cubicBezTo>
                  <a:pt x="64026" y="2681525"/>
                  <a:pt x="0" y="2617499"/>
                  <a:pt x="0" y="2538519"/>
                </a:cubicBezTo>
                <a:lnTo>
                  <a:pt x="0" y="143006"/>
                </a:lnTo>
                <a:cubicBezTo>
                  <a:pt x="0" y="64079"/>
                  <a:pt x="64079" y="0"/>
                  <a:pt x="143006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3" name="Text 31"/>
          <p:cNvSpPr/>
          <p:nvPr/>
        </p:nvSpPr>
        <p:spPr>
          <a:xfrm>
            <a:off x="7627356" y="1680422"/>
            <a:ext cx="4075918" cy="2502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Avantages Spécifiques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640763" y="2109466"/>
            <a:ext cx="125138" cy="143015"/>
          </a:xfrm>
          <a:custGeom>
            <a:avLst/>
            <a:gdLst/>
            <a:ahLst/>
            <a:cxnLst/>
            <a:rect l="l" t="t" r="r" b="b"/>
            <a:pathLst>
              <a:path w="125138" h="143015">
                <a:moveTo>
                  <a:pt x="279" y="123378"/>
                </a:moveTo>
                <a:cubicBezTo>
                  <a:pt x="1536" y="129467"/>
                  <a:pt x="6927" y="134076"/>
                  <a:pt x="13408" y="134076"/>
                </a:cubicBezTo>
                <a:lnTo>
                  <a:pt x="111730" y="134076"/>
                </a:lnTo>
                <a:cubicBezTo>
                  <a:pt x="119132" y="134076"/>
                  <a:pt x="125138" y="128071"/>
                  <a:pt x="125138" y="120669"/>
                </a:cubicBezTo>
                <a:lnTo>
                  <a:pt x="125138" y="93853"/>
                </a:lnTo>
                <a:cubicBezTo>
                  <a:pt x="125138" y="86451"/>
                  <a:pt x="119132" y="80446"/>
                  <a:pt x="111730" y="80446"/>
                </a:cubicBezTo>
                <a:lnTo>
                  <a:pt x="98323" y="80446"/>
                </a:lnTo>
                <a:lnTo>
                  <a:pt x="98323" y="100557"/>
                </a:lnTo>
                <a:cubicBezTo>
                  <a:pt x="98323" y="104272"/>
                  <a:pt x="95334" y="107261"/>
                  <a:pt x="91619" y="107261"/>
                </a:cubicBezTo>
                <a:cubicBezTo>
                  <a:pt x="87904" y="107261"/>
                  <a:pt x="84915" y="104272"/>
                  <a:pt x="84915" y="100557"/>
                </a:cubicBezTo>
                <a:lnTo>
                  <a:pt x="84915" y="80446"/>
                </a:lnTo>
                <a:lnTo>
                  <a:pt x="67038" y="80446"/>
                </a:lnTo>
                <a:lnTo>
                  <a:pt x="67038" y="100557"/>
                </a:lnTo>
                <a:cubicBezTo>
                  <a:pt x="67038" y="104272"/>
                  <a:pt x="64049" y="107261"/>
                  <a:pt x="60334" y="107261"/>
                </a:cubicBezTo>
                <a:cubicBezTo>
                  <a:pt x="56619" y="107261"/>
                  <a:pt x="53630" y="104272"/>
                  <a:pt x="53630" y="100557"/>
                </a:cubicBezTo>
                <a:lnTo>
                  <a:pt x="53630" y="80446"/>
                </a:lnTo>
                <a:lnTo>
                  <a:pt x="33519" y="80446"/>
                </a:lnTo>
                <a:cubicBezTo>
                  <a:pt x="29804" y="80446"/>
                  <a:pt x="26815" y="77457"/>
                  <a:pt x="26815" y="73742"/>
                </a:cubicBezTo>
                <a:cubicBezTo>
                  <a:pt x="26815" y="70027"/>
                  <a:pt x="29804" y="67038"/>
                  <a:pt x="33519" y="67038"/>
                </a:cubicBezTo>
                <a:lnTo>
                  <a:pt x="53630" y="67038"/>
                </a:lnTo>
                <a:lnTo>
                  <a:pt x="53630" y="49161"/>
                </a:lnTo>
                <a:lnTo>
                  <a:pt x="33519" y="49161"/>
                </a:lnTo>
                <a:cubicBezTo>
                  <a:pt x="29804" y="49161"/>
                  <a:pt x="26815" y="46173"/>
                  <a:pt x="26815" y="42457"/>
                </a:cubicBezTo>
                <a:cubicBezTo>
                  <a:pt x="26815" y="38742"/>
                  <a:pt x="29804" y="35754"/>
                  <a:pt x="33519" y="35754"/>
                </a:cubicBezTo>
                <a:lnTo>
                  <a:pt x="53630" y="35754"/>
                </a:lnTo>
                <a:lnTo>
                  <a:pt x="53630" y="22346"/>
                </a:lnTo>
                <a:cubicBezTo>
                  <a:pt x="53630" y="14944"/>
                  <a:pt x="47625" y="8938"/>
                  <a:pt x="40223" y="8938"/>
                </a:cubicBezTo>
                <a:lnTo>
                  <a:pt x="13408" y="8938"/>
                </a:lnTo>
                <a:cubicBezTo>
                  <a:pt x="6005" y="8938"/>
                  <a:pt x="0" y="14944"/>
                  <a:pt x="0" y="22346"/>
                </a:cubicBezTo>
                <a:lnTo>
                  <a:pt x="0" y="120669"/>
                </a:lnTo>
                <a:cubicBezTo>
                  <a:pt x="0" y="121590"/>
                  <a:pt x="84" y="122512"/>
                  <a:pt x="279" y="123378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35" name="Text 33"/>
          <p:cNvSpPr/>
          <p:nvPr/>
        </p:nvSpPr>
        <p:spPr>
          <a:xfrm>
            <a:off x="7888990" y="2073713"/>
            <a:ext cx="3798827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Détermination du Poids Moléculaire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888990" y="2323988"/>
            <a:ext cx="3789889" cy="3575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Identification précise basée sur la migration relative par rapport aux marqueurs.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627356" y="2824540"/>
            <a:ext cx="160891" cy="143015"/>
          </a:xfrm>
          <a:custGeom>
            <a:avLst/>
            <a:gdLst/>
            <a:ahLst/>
            <a:cxnLst/>
            <a:rect l="l" t="t" r="r" b="b"/>
            <a:pathLst>
              <a:path w="160891" h="143015">
                <a:moveTo>
                  <a:pt x="80446" y="-4469"/>
                </a:moveTo>
                <a:cubicBezTo>
                  <a:pt x="85390" y="-4469"/>
                  <a:pt x="89384" y="-475"/>
                  <a:pt x="89384" y="4469"/>
                </a:cubicBezTo>
                <a:lnTo>
                  <a:pt x="89384" y="9581"/>
                </a:lnTo>
                <a:cubicBezTo>
                  <a:pt x="116786" y="13491"/>
                  <a:pt x="138462" y="35167"/>
                  <a:pt x="142372" y="62569"/>
                </a:cubicBezTo>
                <a:lnTo>
                  <a:pt x="147484" y="62569"/>
                </a:lnTo>
                <a:cubicBezTo>
                  <a:pt x="152428" y="62569"/>
                  <a:pt x="156422" y="66563"/>
                  <a:pt x="156422" y="71507"/>
                </a:cubicBezTo>
                <a:cubicBezTo>
                  <a:pt x="156422" y="76451"/>
                  <a:pt x="152428" y="80446"/>
                  <a:pt x="147484" y="80446"/>
                </a:cubicBezTo>
                <a:lnTo>
                  <a:pt x="142372" y="80446"/>
                </a:lnTo>
                <a:cubicBezTo>
                  <a:pt x="138462" y="107848"/>
                  <a:pt x="116786" y="129523"/>
                  <a:pt x="89384" y="133434"/>
                </a:cubicBezTo>
                <a:lnTo>
                  <a:pt x="89384" y="138545"/>
                </a:lnTo>
                <a:cubicBezTo>
                  <a:pt x="89384" y="143490"/>
                  <a:pt x="85390" y="147484"/>
                  <a:pt x="80446" y="147484"/>
                </a:cubicBezTo>
                <a:cubicBezTo>
                  <a:pt x="75502" y="147484"/>
                  <a:pt x="71507" y="143490"/>
                  <a:pt x="71507" y="138545"/>
                </a:cubicBezTo>
                <a:lnTo>
                  <a:pt x="71507" y="133434"/>
                </a:lnTo>
                <a:cubicBezTo>
                  <a:pt x="44105" y="129523"/>
                  <a:pt x="22430" y="107848"/>
                  <a:pt x="18519" y="80446"/>
                </a:cubicBezTo>
                <a:lnTo>
                  <a:pt x="13408" y="80446"/>
                </a:lnTo>
                <a:cubicBezTo>
                  <a:pt x="8464" y="80446"/>
                  <a:pt x="4469" y="76451"/>
                  <a:pt x="4469" y="71507"/>
                </a:cubicBezTo>
                <a:cubicBezTo>
                  <a:pt x="4469" y="66563"/>
                  <a:pt x="8464" y="62569"/>
                  <a:pt x="13408" y="62569"/>
                </a:cubicBezTo>
                <a:lnTo>
                  <a:pt x="18519" y="62569"/>
                </a:lnTo>
                <a:cubicBezTo>
                  <a:pt x="22430" y="35167"/>
                  <a:pt x="44105" y="13491"/>
                  <a:pt x="71507" y="9581"/>
                </a:cubicBezTo>
                <a:lnTo>
                  <a:pt x="71507" y="4469"/>
                </a:lnTo>
                <a:cubicBezTo>
                  <a:pt x="71507" y="-475"/>
                  <a:pt x="75502" y="-4469"/>
                  <a:pt x="80446" y="-4469"/>
                </a:cubicBezTo>
                <a:close/>
                <a:moveTo>
                  <a:pt x="36648" y="80446"/>
                </a:moveTo>
                <a:cubicBezTo>
                  <a:pt x="40195" y="97959"/>
                  <a:pt x="53994" y="111758"/>
                  <a:pt x="71507" y="115306"/>
                </a:cubicBezTo>
                <a:lnTo>
                  <a:pt x="71507" y="111730"/>
                </a:lnTo>
                <a:cubicBezTo>
                  <a:pt x="71507" y="106786"/>
                  <a:pt x="75502" y="102792"/>
                  <a:pt x="80446" y="102792"/>
                </a:cubicBezTo>
                <a:cubicBezTo>
                  <a:pt x="85390" y="102792"/>
                  <a:pt x="89384" y="106786"/>
                  <a:pt x="89384" y="111730"/>
                </a:cubicBezTo>
                <a:lnTo>
                  <a:pt x="89384" y="115306"/>
                </a:lnTo>
                <a:cubicBezTo>
                  <a:pt x="106898" y="111758"/>
                  <a:pt x="120697" y="97959"/>
                  <a:pt x="124244" y="80446"/>
                </a:cubicBezTo>
                <a:lnTo>
                  <a:pt x="120669" y="80446"/>
                </a:lnTo>
                <a:cubicBezTo>
                  <a:pt x="115725" y="80446"/>
                  <a:pt x="111730" y="76451"/>
                  <a:pt x="111730" y="71507"/>
                </a:cubicBezTo>
                <a:cubicBezTo>
                  <a:pt x="111730" y="66563"/>
                  <a:pt x="115725" y="62569"/>
                  <a:pt x="120669" y="62569"/>
                </a:cubicBezTo>
                <a:lnTo>
                  <a:pt x="124244" y="62569"/>
                </a:lnTo>
                <a:cubicBezTo>
                  <a:pt x="120697" y="45055"/>
                  <a:pt x="106898" y="31257"/>
                  <a:pt x="89384" y="27709"/>
                </a:cubicBezTo>
                <a:lnTo>
                  <a:pt x="89384" y="31284"/>
                </a:lnTo>
                <a:cubicBezTo>
                  <a:pt x="89384" y="36229"/>
                  <a:pt x="85390" y="40223"/>
                  <a:pt x="80446" y="40223"/>
                </a:cubicBezTo>
                <a:cubicBezTo>
                  <a:pt x="75502" y="40223"/>
                  <a:pt x="71507" y="36229"/>
                  <a:pt x="71507" y="31284"/>
                </a:cubicBezTo>
                <a:lnTo>
                  <a:pt x="71507" y="27709"/>
                </a:lnTo>
                <a:cubicBezTo>
                  <a:pt x="53994" y="31257"/>
                  <a:pt x="40195" y="45055"/>
                  <a:pt x="36648" y="62569"/>
                </a:cubicBezTo>
                <a:lnTo>
                  <a:pt x="40223" y="62569"/>
                </a:lnTo>
                <a:cubicBezTo>
                  <a:pt x="45167" y="62569"/>
                  <a:pt x="49161" y="66563"/>
                  <a:pt x="49161" y="71507"/>
                </a:cubicBezTo>
                <a:cubicBezTo>
                  <a:pt x="49161" y="76451"/>
                  <a:pt x="45167" y="80446"/>
                  <a:pt x="40223" y="80446"/>
                </a:cubicBezTo>
                <a:lnTo>
                  <a:pt x="36648" y="80446"/>
                </a:lnTo>
                <a:close/>
                <a:moveTo>
                  <a:pt x="80446" y="58100"/>
                </a:moveTo>
                <a:cubicBezTo>
                  <a:pt x="87846" y="58100"/>
                  <a:pt x="93853" y="64107"/>
                  <a:pt x="93853" y="71507"/>
                </a:cubicBezTo>
                <a:cubicBezTo>
                  <a:pt x="93853" y="78907"/>
                  <a:pt x="87846" y="84915"/>
                  <a:pt x="80446" y="84915"/>
                </a:cubicBezTo>
                <a:cubicBezTo>
                  <a:pt x="73046" y="84915"/>
                  <a:pt x="67038" y="78907"/>
                  <a:pt x="67038" y="71507"/>
                </a:cubicBezTo>
                <a:cubicBezTo>
                  <a:pt x="67038" y="64107"/>
                  <a:pt x="73046" y="58100"/>
                  <a:pt x="80446" y="58100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38" name="Text 36"/>
          <p:cNvSpPr/>
          <p:nvPr/>
        </p:nvSpPr>
        <p:spPr>
          <a:xfrm>
            <a:off x="7898674" y="2788786"/>
            <a:ext cx="378988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Haute Spécificité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898674" y="3039062"/>
            <a:ext cx="3780950" cy="3575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Double validation par séparation en taille ET reconnaissance par anticorps.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636294" y="3539613"/>
            <a:ext cx="160891" cy="143015"/>
          </a:xfrm>
          <a:custGeom>
            <a:avLst/>
            <a:gdLst/>
            <a:ahLst/>
            <a:cxnLst/>
            <a:rect l="l" t="t" r="r" b="b"/>
            <a:pathLst>
              <a:path w="160891" h="143015">
                <a:moveTo>
                  <a:pt x="80446" y="8938"/>
                </a:moveTo>
                <a:cubicBezTo>
                  <a:pt x="57876" y="8938"/>
                  <a:pt x="39804" y="19218"/>
                  <a:pt x="26648" y="31452"/>
                </a:cubicBezTo>
                <a:cubicBezTo>
                  <a:pt x="13575" y="43603"/>
                  <a:pt x="4832" y="58100"/>
                  <a:pt x="670" y="68072"/>
                </a:cubicBezTo>
                <a:cubicBezTo>
                  <a:pt x="-251" y="70278"/>
                  <a:pt x="-251" y="72736"/>
                  <a:pt x="670" y="74943"/>
                </a:cubicBezTo>
                <a:cubicBezTo>
                  <a:pt x="4832" y="84915"/>
                  <a:pt x="13575" y="99440"/>
                  <a:pt x="26648" y="111563"/>
                </a:cubicBezTo>
                <a:cubicBezTo>
                  <a:pt x="39804" y="123769"/>
                  <a:pt x="57876" y="134076"/>
                  <a:pt x="80446" y="134076"/>
                </a:cubicBezTo>
                <a:cubicBezTo>
                  <a:pt x="103015" y="134076"/>
                  <a:pt x="121088" y="123797"/>
                  <a:pt x="134244" y="111563"/>
                </a:cubicBezTo>
                <a:cubicBezTo>
                  <a:pt x="147316" y="99412"/>
                  <a:pt x="156059" y="84915"/>
                  <a:pt x="160221" y="74943"/>
                </a:cubicBezTo>
                <a:cubicBezTo>
                  <a:pt x="161143" y="72736"/>
                  <a:pt x="161143" y="70278"/>
                  <a:pt x="160221" y="68072"/>
                </a:cubicBezTo>
                <a:cubicBezTo>
                  <a:pt x="156059" y="58100"/>
                  <a:pt x="147316" y="43575"/>
                  <a:pt x="134244" y="31452"/>
                </a:cubicBezTo>
                <a:cubicBezTo>
                  <a:pt x="121088" y="19246"/>
                  <a:pt x="103015" y="8938"/>
                  <a:pt x="80446" y="8938"/>
                </a:cubicBezTo>
                <a:close/>
                <a:moveTo>
                  <a:pt x="40223" y="71507"/>
                </a:moveTo>
                <a:cubicBezTo>
                  <a:pt x="40223" y="49308"/>
                  <a:pt x="58246" y="31284"/>
                  <a:pt x="80446" y="31284"/>
                </a:cubicBezTo>
                <a:cubicBezTo>
                  <a:pt x="102645" y="31284"/>
                  <a:pt x="120669" y="49308"/>
                  <a:pt x="120669" y="71507"/>
                </a:cubicBezTo>
                <a:cubicBezTo>
                  <a:pt x="120669" y="93707"/>
                  <a:pt x="102645" y="111730"/>
                  <a:pt x="80446" y="111730"/>
                </a:cubicBezTo>
                <a:cubicBezTo>
                  <a:pt x="58246" y="111730"/>
                  <a:pt x="40223" y="93707"/>
                  <a:pt x="40223" y="71507"/>
                </a:cubicBezTo>
                <a:close/>
                <a:moveTo>
                  <a:pt x="80446" y="53630"/>
                </a:moveTo>
                <a:cubicBezTo>
                  <a:pt x="80446" y="63491"/>
                  <a:pt x="72429" y="71507"/>
                  <a:pt x="62569" y="71507"/>
                </a:cubicBezTo>
                <a:cubicBezTo>
                  <a:pt x="59357" y="71507"/>
                  <a:pt x="56340" y="70669"/>
                  <a:pt x="53714" y="69161"/>
                </a:cubicBezTo>
                <a:cubicBezTo>
                  <a:pt x="53435" y="72206"/>
                  <a:pt x="53686" y="75334"/>
                  <a:pt x="54524" y="78435"/>
                </a:cubicBezTo>
                <a:cubicBezTo>
                  <a:pt x="58351" y="92736"/>
                  <a:pt x="73072" y="101228"/>
                  <a:pt x="87373" y="97401"/>
                </a:cubicBezTo>
                <a:cubicBezTo>
                  <a:pt x="101674" y="93574"/>
                  <a:pt x="110166" y="78854"/>
                  <a:pt x="106339" y="64552"/>
                </a:cubicBezTo>
                <a:cubicBezTo>
                  <a:pt x="102931" y="51787"/>
                  <a:pt x="90837" y="43659"/>
                  <a:pt x="78099" y="44776"/>
                </a:cubicBezTo>
                <a:cubicBezTo>
                  <a:pt x="79580" y="47374"/>
                  <a:pt x="80446" y="50390"/>
                  <a:pt x="80446" y="53630"/>
                </a:cubicBezTo>
                <a:close/>
              </a:path>
            </a:pathLst>
          </a:custGeom>
          <a:solidFill>
            <a:srgbClr val="05DF72"/>
          </a:solidFill>
        </p:spPr>
      </p:sp>
      <p:sp>
        <p:nvSpPr>
          <p:cNvPr id="41" name="Text 39"/>
          <p:cNvSpPr/>
          <p:nvPr/>
        </p:nvSpPr>
        <p:spPr>
          <a:xfrm>
            <a:off x="7913385" y="3503859"/>
            <a:ext cx="3655812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Visualisation Directe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913385" y="3754135"/>
            <a:ext cx="3646874" cy="178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FFFFF">
                    <a:alpha val="70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Confirmation visuelle de la présence et pureté de la protéine cible.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415813" y="4293419"/>
            <a:ext cx="4412598" cy="2383578"/>
          </a:xfrm>
          <a:custGeom>
            <a:avLst/>
            <a:gdLst/>
            <a:ahLst/>
            <a:cxnLst/>
            <a:rect l="l" t="t" r="r" b="b"/>
            <a:pathLst>
              <a:path w="4412598" h="2383578">
                <a:moveTo>
                  <a:pt x="107261" y="0"/>
                </a:moveTo>
                <a:lnTo>
                  <a:pt x="4305337" y="0"/>
                </a:lnTo>
                <a:cubicBezTo>
                  <a:pt x="4364576" y="0"/>
                  <a:pt x="4412598" y="48022"/>
                  <a:pt x="4412598" y="107261"/>
                </a:cubicBezTo>
                <a:lnTo>
                  <a:pt x="4412598" y="2276317"/>
                </a:lnTo>
                <a:cubicBezTo>
                  <a:pt x="4412598" y="2335555"/>
                  <a:pt x="4364576" y="2383578"/>
                  <a:pt x="4305337" y="2383578"/>
                </a:cubicBezTo>
                <a:lnTo>
                  <a:pt x="107261" y="2383578"/>
                </a:lnTo>
                <a:cubicBezTo>
                  <a:pt x="48022" y="2383578"/>
                  <a:pt x="0" y="2335555"/>
                  <a:pt x="0" y="2276317"/>
                </a:cubicBezTo>
                <a:lnTo>
                  <a:pt x="0" y="107261"/>
                </a:lnTo>
                <a:cubicBezTo>
                  <a:pt x="0" y="48022"/>
                  <a:pt x="48022" y="0"/>
                  <a:pt x="10726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8467">
            <a:solidFill>
              <a:srgbClr val="E5E5E5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7597561" y="4475170"/>
            <a:ext cx="4129548" cy="2502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Comparaison ELISA vs Western Blot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597561" y="5193223"/>
            <a:ext cx="4049103" cy="5959"/>
          </a:xfrm>
          <a:custGeom>
            <a:avLst/>
            <a:gdLst/>
            <a:ahLst/>
            <a:cxnLst/>
            <a:rect l="l" t="t" r="r" b="b"/>
            <a:pathLst>
              <a:path w="4049103" h="5959">
                <a:moveTo>
                  <a:pt x="0" y="0"/>
                </a:moveTo>
                <a:lnTo>
                  <a:pt x="4049103" y="0"/>
                </a:lnTo>
                <a:lnTo>
                  <a:pt x="4049103" y="5959"/>
                </a:lnTo>
                <a:lnTo>
                  <a:pt x="0" y="595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46" name="Text 44"/>
          <p:cNvSpPr/>
          <p:nvPr/>
        </p:nvSpPr>
        <p:spPr>
          <a:xfrm>
            <a:off x="7597561" y="4904214"/>
            <a:ext cx="750827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Spécificité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0585134" y="4904214"/>
            <a:ext cx="113517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Western &gt; ELISA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597561" y="5628224"/>
            <a:ext cx="4049103" cy="5959"/>
          </a:xfrm>
          <a:custGeom>
            <a:avLst/>
            <a:gdLst/>
            <a:ahLst/>
            <a:cxnLst/>
            <a:rect l="l" t="t" r="r" b="b"/>
            <a:pathLst>
              <a:path w="4049103" h="5959">
                <a:moveTo>
                  <a:pt x="0" y="0"/>
                </a:moveTo>
                <a:lnTo>
                  <a:pt x="4049103" y="0"/>
                </a:lnTo>
                <a:lnTo>
                  <a:pt x="4049103" y="5959"/>
                </a:lnTo>
                <a:lnTo>
                  <a:pt x="0" y="595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49" name="Text 47"/>
          <p:cNvSpPr/>
          <p:nvPr/>
        </p:nvSpPr>
        <p:spPr>
          <a:xfrm>
            <a:off x="7597561" y="5339216"/>
            <a:ext cx="724012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Sensibilité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0585134" y="5339216"/>
            <a:ext cx="113517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&gt; Western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597561" y="6063226"/>
            <a:ext cx="4049103" cy="5959"/>
          </a:xfrm>
          <a:custGeom>
            <a:avLst/>
            <a:gdLst/>
            <a:ahLst/>
            <a:cxnLst/>
            <a:rect l="l" t="t" r="r" b="b"/>
            <a:pathLst>
              <a:path w="4049103" h="5959">
                <a:moveTo>
                  <a:pt x="0" y="0"/>
                </a:moveTo>
                <a:lnTo>
                  <a:pt x="4049103" y="0"/>
                </a:lnTo>
                <a:lnTo>
                  <a:pt x="4049103" y="5959"/>
                </a:lnTo>
                <a:lnTo>
                  <a:pt x="0" y="595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52" name="Text 50"/>
          <p:cNvSpPr/>
          <p:nvPr/>
        </p:nvSpPr>
        <p:spPr>
          <a:xfrm>
            <a:off x="7597561" y="5774217"/>
            <a:ext cx="589935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Rapidité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0585134" y="5774217"/>
            <a:ext cx="113517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&gt; Western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597561" y="6209223"/>
            <a:ext cx="96534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Quantification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0585134" y="6209223"/>
            <a:ext cx="1135179" cy="2145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ELISA &gt; Western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12774</Words>
  <Application>WPS Presentation</Application>
  <PresentationFormat>On-screen Show (16:9)</PresentationFormat>
  <Paragraphs>584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Liter</vt:lpstr>
      <vt:lpstr>Liter</vt:lpstr>
      <vt:lpstr>Liter</vt:lpstr>
      <vt:lpstr>MiSans</vt:lpstr>
      <vt:lpstr>MiSans</vt:lpstr>
      <vt:lpstr>Calibri</vt:lpstr>
      <vt:lpstr>Microsoft YaHei</vt:lpstr>
      <vt:lpstr>Arial Unicode MS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Biochimiques et Biologiques</dc:title>
  <dc:creator>Kimi</dc:creator>
  <dc:subject>Méthodes Biochimiques et Biologiques</dc:subject>
  <cp:lastModifiedBy>nassi</cp:lastModifiedBy>
  <cp:revision>2</cp:revision>
  <dcterms:created xsi:type="dcterms:W3CDTF">2026-04-12T19:05:00Z</dcterms:created>
  <dcterms:modified xsi:type="dcterms:W3CDTF">2026-04-12T19:05:51Z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{"Label":"Méthodes Biochimiques et Biologiques","ContentProducer":"001191110108MACG2KBH8F10000","ProduceID":"19d8349f-b972-844e-8000-000013989248","ReservedCode1":"","ContentPropagator":"001191110108MACG2KBH8F20000","PropagateID":"19d8349f-b972-844e-8000-000013989248","ReservedCode2":""}</vt:lpwstr>
  </property>
  <property fmtid="{D5CDD505-2E9C-101B-9397-08002B2CF9AE}" pid="3" name="ICV">
    <vt:lpwstr>D82AF26737C44C2089A294B81DFCC252_13</vt:lpwstr>
  </property>
  <property fmtid="{D5CDD505-2E9C-101B-9397-08002B2CF9AE}" pid="4" name="KSOProductBuildVer">
    <vt:lpwstr>1036-12.2.0.23155</vt:lpwstr>
  </property>
</Properties>
</file>