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4526" r:id="rId1"/>
  </p:sldMasterIdLst>
  <p:notesMasterIdLst>
    <p:notesMasterId r:id="rId34"/>
  </p:notesMasterIdLst>
  <p:handoutMasterIdLst>
    <p:handoutMasterId r:id="rId35"/>
  </p:handoutMasterIdLst>
  <p:sldIdLst>
    <p:sldId id="865" r:id="rId2"/>
    <p:sldId id="957" r:id="rId3"/>
    <p:sldId id="958" r:id="rId4"/>
    <p:sldId id="928" r:id="rId5"/>
    <p:sldId id="929" r:id="rId6"/>
    <p:sldId id="930" r:id="rId7"/>
    <p:sldId id="931" r:id="rId8"/>
    <p:sldId id="932" r:id="rId9"/>
    <p:sldId id="933" r:id="rId10"/>
    <p:sldId id="935" r:id="rId11"/>
    <p:sldId id="934" r:id="rId12"/>
    <p:sldId id="936" r:id="rId13"/>
    <p:sldId id="937" r:id="rId14"/>
    <p:sldId id="938" r:id="rId15"/>
    <p:sldId id="940" r:id="rId16"/>
    <p:sldId id="941" r:id="rId17"/>
    <p:sldId id="942" r:id="rId18"/>
    <p:sldId id="924" r:id="rId19"/>
    <p:sldId id="943" r:id="rId20"/>
    <p:sldId id="944" r:id="rId21"/>
    <p:sldId id="945" r:id="rId22"/>
    <p:sldId id="946" r:id="rId23"/>
    <p:sldId id="948" r:id="rId24"/>
    <p:sldId id="947" r:id="rId25"/>
    <p:sldId id="956" r:id="rId26"/>
    <p:sldId id="949" r:id="rId27"/>
    <p:sldId id="951" r:id="rId28"/>
    <p:sldId id="950" r:id="rId29"/>
    <p:sldId id="952" r:id="rId30"/>
    <p:sldId id="953" r:id="rId31"/>
    <p:sldId id="955" r:id="rId32"/>
    <p:sldId id="954" r:id="rId33"/>
  </p:sldIdLst>
  <p:sldSz cx="9144000" cy="6858000" type="screen4x3"/>
  <p:notesSz cx="7099300" cy="10234613"/>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00CC"/>
    <a:srgbClr val="000099"/>
    <a:srgbClr val="006600"/>
    <a:srgbClr val="2211A3"/>
    <a:srgbClr val="004AF0"/>
    <a:srgbClr val="80B210"/>
    <a:srgbClr val="F69B16"/>
    <a:srgbClr val="FF505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7" autoAdjust="0"/>
    <p:restoredTop sz="60323" autoAdjust="0"/>
  </p:normalViewPr>
  <p:slideViewPr>
    <p:cSldViewPr>
      <p:cViewPr varScale="1">
        <p:scale>
          <a:sx n="66" d="100"/>
          <a:sy n="66" d="100"/>
        </p:scale>
        <p:origin x="1296" y="44"/>
      </p:cViewPr>
      <p:guideLst>
        <p:guide orient="horz" pos="2160"/>
        <p:guide pos="2880"/>
      </p:guideLst>
    </p:cSldViewPr>
  </p:slideViewPr>
  <p:outlineViewPr>
    <p:cViewPr>
      <p:scale>
        <a:sx n="33" d="100"/>
        <a:sy n="33" d="100"/>
      </p:scale>
      <p:origin x="0" y="4481"/>
    </p:cViewPr>
  </p:outlineViewPr>
  <p:notesTextViewPr>
    <p:cViewPr>
      <p:scale>
        <a:sx n="125" d="100"/>
        <a:sy n="125"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wel Yessad" userId="310f08a026938203" providerId="LiveId" clId="{4E3A8D83-89BD-48B5-AF1B-E368D248D904}"/>
    <pc:docChg chg="custSel delSld modSld">
      <pc:chgData name="Nawel Yessad" userId="310f08a026938203" providerId="LiveId" clId="{4E3A8D83-89BD-48B5-AF1B-E368D248D904}" dt="2024-01-17T08:03:54.765" v="2" actId="47"/>
      <pc:docMkLst>
        <pc:docMk/>
      </pc:docMkLst>
      <pc:sldChg chg="del">
        <pc:chgData name="Nawel Yessad" userId="310f08a026938203" providerId="LiveId" clId="{4E3A8D83-89BD-48B5-AF1B-E368D248D904}" dt="2024-01-17T08:03:02.643" v="0" actId="47"/>
        <pc:sldMkLst>
          <pc:docMk/>
          <pc:sldMk cId="0" sldId="787"/>
        </pc:sldMkLst>
      </pc:sldChg>
      <pc:sldChg chg="del">
        <pc:chgData name="Nawel Yessad" userId="310f08a026938203" providerId="LiveId" clId="{4E3A8D83-89BD-48B5-AF1B-E368D248D904}" dt="2024-01-17T08:03:54.765" v="2" actId="47"/>
        <pc:sldMkLst>
          <pc:docMk/>
          <pc:sldMk cId="0" sldId="843"/>
        </pc:sldMkLst>
      </pc:sldChg>
      <pc:sldChg chg="delSp mod">
        <pc:chgData name="Nawel Yessad" userId="310f08a026938203" providerId="LiveId" clId="{4E3A8D83-89BD-48B5-AF1B-E368D248D904}" dt="2024-01-17T08:03:37.002" v="1" actId="478"/>
        <pc:sldMkLst>
          <pc:docMk/>
          <pc:sldMk cId="0" sldId="865"/>
        </pc:sldMkLst>
        <pc:spChg chg="del">
          <ac:chgData name="Nawel Yessad" userId="310f08a026938203" providerId="LiveId" clId="{4E3A8D83-89BD-48B5-AF1B-E368D248D904}" dt="2024-01-17T08:03:37.002" v="1" actId="478"/>
          <ac:spMkLst>
            <pc:docMk/>
            <pc:sldMk cId="0" sldId="865"/>
            <ac:spMk id="8"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109E65-0956-487A-96CA-AB20607263B0}" type="doc">
      <dgm:prSet loTypeId="urn:microsoft.com/office/officeart/2005/8/layout/vList3#5" loCatId="list" qsTypeId="urn:microsoft.com/office/officeart/2005/8/quickstyle/simple1" qsCatId="simple" csTypeId="urn:microsoft.com/office/officeart/2005/8/colors/accent1_2" csCatId="accent1" phldr="1"/>
      <dgm:spPr/>
      <dgm:t>
        <a:bodyPr/>
        <a:lstStyle/>
        <a:p>
          <a:endParaRPr lang="fr-FR"/>
        </a:p>
      </dgm:t>
    </dgm:pt>
    <dgm:pt modelId="{5B9086C3-E971-4B47-A75C-96E80A0387AE}">
      <dgm:prSet phldrT="[Texte]" custT="1"/>
      <dgm:spPr>
        <a:solidFill>
          <a:schemeClr val="accent1">
            <a:hueOff val="0"/>
            <a:satOff val="0"/>
            <a:lumOff val="0"/>
            <a:alpha val="30000"/>
          </a:schemeClr>
        </a:solidFill>
        <a:ln>
          <a:noFill/>
        </a:ln>
      </dgm:spPr>
      <dgm:t>
        <a:bodyPr/>
        <a:lstStyle/>
        <a:p>
          <a:pPr algn="just"/>
          <a:r>
            <a:rPr lang="fr-FR" sz="2800" dirty="0">
              <a:solidFill>
                <a:schemeClr val="tx1"/>
              </a:solidFill>
            </a:rPr>
            <a:t> Diagrammes d’interaction</a:t>
          </a:r>
          <a:endParaRPr lang="fr-FR" sz="2800" b="0" dirty="0">
            <a:solidFill>
              <a:schemeClr val="tx1"/>
            </a:solidFill>
            <a:latin typeface="+mn-lt"/>
            <a:cs typeface="Arial" pitchFamily="34" charset="0"/>
          </a:endParaRPr>
        </a:p>
      </dgm:t>
    </dgm:pt>
    <dgm:pt modelId="{39C1D2D4-B3D9-48B1-8536-5C591A357D9D}" type="parTrans" cxnId="{6B9B903F-AEB3-4347-88F4-2B28DFCEEDFA}">
      <dgm:prSet/>
      <dgm:spPr/>
      <dgm:t>
        <a:bodyPr/>
        <a:lstStyle/>
        <a:p>
          <a:pPr algn="l"/>
          <a:endParaRPr lang="fr-FR" sz="2800" b="0">
            <a:solidFill>
              <a:schemeClr val="tx1"/>
            </a:solidFill>
            <a:latin typeface="+mn-lt"/>
            <a:cs typeface="Arial" pitchFamily="34" charset="0"/>
          </a:endParaRPr>
        </a:p>
      </dgm:t>
    </dgm:pt>
    <dgm:pt modelId="{576632A3-AD2A-43A0-8F08-F09DFCCD088A}" type="sibTrans" cxnId="{6B9B903F-AEB3-4347-88F4-2B28DFCEEDFA}">
      <dgm:prSet/>
      <dgm:spPr/>
      <dgm:t>
        <a:bodyPr/>
        <a:lstStyle/>
        <a:p>
          <a:pPr algn="l"/>
          <a:endParaRPr lang="fr-FR" sz="2800" b="0">
            <a:solidFill>
              <a:schemeClr val="tx1"/>
            </a:solidFill>
            <a:latin typeface="+mn-lt"/>
            <a:cs typeface="Arial" pitchFamily="34" charset="0"/>
          </a:endParaRPr>
        </a:p>
      </dgm:t>
    </dgm:pt>
    <dgm:pt modelId="{9692AF04-4635-473A-BC36-9F21848957EE}">
      <dgm:prSet phldrT="[Texte]" custT="1"/>
      <dgm:spPr>
        <a:solidFill>
          <a:schemeClr val="accent1">
            <a:hueOff val="0"/>
            <a:satOff val="0"/>
            <a:lumOff val="0"/>
            <a:alpha val="30000"/>
          </a:schemeClr>
        </a:solidFill>
        <a:ln>
          <a:noFill/>
        </a:ln>
      </dgm:spPr>
      <dgm:t>
        <a:bodyPr/>
        <a:lstStyle/>
        <a:p>
          <a:pPr algn="just"/>
          <a:r>
            <a:rPr lang="fr-FR" sz="2800" dirty="0">
              <a:solidFill>
                <a:schemeClr val="tx1"/>
              </a:solidFill>
            </a:rPr>
            <a:t> Diagramme de séquence </a:t>
          </a:r>
          <a:endParaRPr lang="fr-FR" sz="2800" b="0" dirty="0">
            <a:solidFill>
              <a:schemeClr val="tx1"/>
            </a:solidFill>
            <a:latin typeface="+mn-lt"/>
            <a:cs typeface="Arial" pitchFamily="34" charset="0"/>
          </a:endParaRPr>
        </a:p>
      </dgm:t>
    </dgm:pt>
    <dgm:pt modelId="{871B4FDA-FE04-4B62-889D-833BCEC095C7}" type="parTrans" cxnId="{0D129C7B-7092-4C0E-B15C-455903679052}">
      <dgm:prSet/>
      <dgm:spPr/>
      <dgm:t>
        <a:bodyPr/>
        <a:lstStyle/>
        <a:p>
          <a:pPr algn="l"/>
          <a:endParaRPr lang="fr-FR" sz="2800" b="0">
            <a:solidFill>
              <a:schemeClr val="tx1"/>
            </a:solidFill>
            <a:latin typeface="+mn-lt"/>
            <a:cs typeface="Arial" pitchFamily="34" charset="0"/>
          </a:endParaRPr>
        </a:p>
      </dgm:t>
    </dgm:pt>
    <dgm:pt modelId="{F11175A7-D84B-4887-9A52-30A49151267E}" type="sibTrans" cxnId="{0D129C7B-7092-4C0E-B15C-455903679052}">
      <dgm:prSet/>
      <dgm:spPr/>
      <dgm:t>
        <a:bodyPr/>
        <a:lstStyle/>
        <a:p>
          <a:pPr algn="l"/>
          <a:endParaRPr lang="fr-FR" sz="2800" b="0">
            <a:solidFill>
              <a:schemeClr val="tx1"/>
            </a:solidFill>
            <a:latin typeface="+mn-lt"/>
            <a:cs typeface="Arial" pitchFamily="34" charset="0"/>
          </a:endParaRPr>
        </a:p>
      </dgm:t>
    </dgm:pt>
    <dgm:pt modelId="{7E7FA5AE-858D-46CF-BBC1-A7013963B898}">
      <dgm:prSet custT="1"/>
      <dgm:spPr>
        <a:solidFill>
          <a:schemeClr val="accent1">
            <a:hueOff val="0"/>
            <a:satOff val="0"/>
            <a:lumOff val="0"/>
            <a:alpha val="30000"/>
          </a:schemeClr>
        </a:solidFill>
        <a:ln>
          <a:noFill/>
        </a:ln>
      </dgm:spPr>
      <dgm:t>
        <a:bodyPr/>
        <a:lstStyle/>
        <a:p>
          <a:pPr algn="just"/>
          <a:r>
            <a:rPr lang="fr-FR" sz="2800" dirty="0">
              <a:solidFill>
                <a:schemeClr val="tx1"/>
              </a:solidFill>
            </a:rPr>
            <a:t>Diagramme de communication</a:t>
          </a:r>
          <a:endParaRPr lang="fr-FR" sz="2800" b="0" dirty="0">
            <a:solidFill>
              <a:schemeClr val="tx1"/>
            </a:solidFill>
            <a:latin typeface="+mn-lt"/>
            <a:cs typeface="Arial" pitchFamily="34" charset="0"/>
          </a:endParaRPr>
        </a:p>
      </dgm:t>
    </dgm:pt>
    <dgm:pt modelId="{B00C7B9F-0FA2-401B-A6F2-80335653589A}" type="parTrans" cxnId="{D106ACC7-CCAC-4C7F-B371-22E1FCD9D998}">
      <dgm:prSet/>
      <dgm:spPr/>
      <dgm:t>
        <a:bodyPr/>
        <a:lstStyle/>
        <a:p>
          <a:pPr algn="l"/>
          <a:endParaRPr lang="fr-FR" sz="2800" b="0">
            <a:solidFill>
              <a:schemeClr val="tx1"/>
            </a:solidFill>
            <a:latin typeface="+mn-lt"/>
            <a:cs typeface="Arial" pitchFamily="34" charset="0"/>
          </a:endParaRPr>
        </a:p>
      </dgm:t>
    </dgm:pt>
    <dgm:pt modelId="{675726B0-D949-47E5-97BD-1691F856BF66}" type="sibTrans" cxnId="{D106ACC7-CCAC-4C7F-B371-22E1FCD9D998}">
      <dgm:prSet/>
      <dgm:spPr/>
      <dgm:t>
        <a:bodyPr/>
        <a:lstStyle/>
        <a:p>
          <a:pPr algn="l"/>
          <a:endParaRPr lang="fr-FR" sz="2800" b="0">
            <a:solidFill>
              <a:schemeClr val="tx1"/>
            </a:solidFill>
            <a:latin typeface="+mn-lt"/>
            <a:cs typeface="Arial" pitchFamily="34" charset="0"/>
          </a:endParaRPr>
        </a:p>
      </dgm:t>
    </dgm:pt>
    <dgm:pt modelId="{77BF991A-D64A-4C75-A3BF-CBF8AC2D16BE}" type="pres">
      <dgm:prSet presAssocID="{30109E65-0956-487A-96CA-AB20607263B0}" presName="linearFlow" presStyleCnt="0">
        <dgm:presLayoutVars>
          <dgm:dir/>
          <dgm:resizeHandles val="exact"/>
        </dgm:presLayoutVars>
      </dgm:prSet>
      <dgm:spPr/>
    </dgm:pt>
    <dgm:pt modelId="{2A0E384A-FD1F-4514-A2FF-584B6B636260}" type="pres">
      <dgm:prSet presAssocID="{5B9086C3-E971-4B47-A75C-96E80A0387AE}" presName="composite" presStyleCnt="0"/>
      <dgm:spPr/>
    </dgm:pt>
    <dgm:pt modelId="{13FCA3D0-87A5-44BD-85B8-EE200B697623}" type="pres">
      <dgm:prSet presAssocID="{5B9086C3-E971-4B47-A75C-96E80A0387AE}" presName="imgShp" presStyleLbl="fgImgPlace1" presStyleIdx="0" presStyleCnt="3"/>
      <dgm:spPr/>
    </dgm:pt>
    <dgm:pt modelId="{72031C3B-B8BF-4ED2-AB2C-6A775C893F59}" type="pres">
      <dgm:prSet presAssocID="{5B9086C3-E971-4B47-A75C-96E80A0387AE}" presName="txShp" presStyleLbl="node1" presStyleIdx="0" presStyleCnt="3" custScaleX="104742">
        <dgm:presLayoutVars>
          <dgm:bulletEnabled val="1"/>
        </dgm:presLayoutVars>
      </dgm:prSet>
      <dgm:spPr/>
    </dgm:pt>
    <dgm:pt modelId="{CF49AB01-B3E8-451E-B518-4C9CB0BCE0F2}" type="pres">
      <dgm:prSet presAssocID="{576632A3-AD2A-43A0-8F08-F09DFCCD088A}" presName="spacing" presStyleCnt="0"/>
      <dgm:spPr/>
    </dgm:pt>
    <dgm:pt modelId="{1E606B42-5477-4CF4-8866-9451A542A3C9}" type="pres">
      <dgm:prSet presAssocID="{9692AF04-4635-473A-BC36-9F21848957EE}" presName="composite" presStyleCnt="0"/>
      <dgm:spPr/>
    </dgm:pt>
    <dgm:pt modelId="{E39FD48C-F2C4-4ADB-8045-A408B9AA1E1A}" type="pres">
      <dgm:prSet presAssocID="{9692AF04-4635-473A-BC36-9F21848957EE}" presName="imgShp" presStyleLbl="fgImgPlace1" presStyleIdx="1" presStyleCnt="3" custFlipHor="1" custScaleX="14553" custLinFactNeighborX="17881" custLinFactNeighborY="-3052"/>
      <dgm:spPr/>
    </dgm:pt>
    <dgm:pt modelId="{EFFB078D-CCD1-41DD-9D9C-FC3F3E5C10A9}" type="pres">
      <dgm:prSet presAssocID="{9692AF04-4635-473A-BC36-9F21848957EE}" presName="txShp" presStyleLbl="node1" presStyleIdx="1" presStyleCnt="3" custScaleX="103379" custLinFactNeighborX="5192" custLinFactNeighborY="-1052">
        <dgm:presLayoutVars>
          <dgm:bulletEnabled val="1"/>
        </dgm:presLayoutVars>
      </dgm:prSet>
      <dgm:spPr/>
    </dgm:pt>
    <dgm:pt modelId="{9CD2971B-1E39-4394-8D27-B129B67D621F}" type="pres">
      <dgm:prSet presAssocID="{F11175A7-D84B-4887-9A52-30A49151267E}" presName="spacing" presStyleCnt="0"/>
      <dgm:spPr/>
    </dgm:pt>
    <dgm:pt modelId="{29E1D1A8-2A54-4AC8-9DF7-D6B298FA3A88}" type="pres">
      <dgm:prSet presAssocID="{7E7FA5AE-858D-46CF-BBC1-A7013963B898}" presName="composite" presStyleCnt="0"/>
      <dgm:spPr/>
    </dgm:pt>
    <dgm:pt modelId="{8204E15B-07EC-45D4-8753-8887660DAA7F}" type="pres">
      <dgm:prSet presAssocID="{7E7FA5AE-858D-46CF-BBC1-A7013963B898}" presName="imgShp" presStyleLbl="fgImgPlace1" presStyleIdx="2" presStyleCnt="3" custScaleX="14553" custLinFactNeighborX="15893" custLinFactNeighborY="2545"/>
      <dgm:spPr/>
    </dgm:pt>
    <dgm:pt modelId="{96BD6573-25B2-4E24-BBCF-66422F3F3DFF}" type="pres">
      <dgm:prSet presAssocID="{7E7FA5AE-858D-46CF-BBC1-A7013963B898}" presName="txShp" presStyleLbl="node1" presStyleIdx="2" presStyleCnt="3" custScaleX="101414" custLinFactNeighborX="5168" custLinFactNeighborY="2545">
        <dgm:presLayoutVars>
          <dgm:bulletEnabled val="1"/>
        </dgm:presLayoutVars>
      </dgm:prSet>
      <dgm:spPr/>
    </dgm:pt>
  </dgm:ptLst>
  <dgm:cxnLst>
    <dgm:cxn modelId="{6B9B903F-AEB3-4347-88F4-2B28DFCEEDFA}" srcId="{30109E65-0956-487A-96CA-AB20607263B0}" destId="{5B9086C3-E971-4B47-A75C-96E80A0387AE}" srcOrd="0" destOrd="0" parTransId="{39C1D2D4-B3D9-48B1-8536-5C591A357D9D}" sibTransId="{576632A3-AD2A-43A0-8F08-F09DFCCD088A}"/>
    <dgm:cxn modelId="{272E5A46-47FC-4526-B8E7-78403A3EFD7C}" type="presOf" srcId="{9692AF04-4635-473A-BC36-9F21848957EE}" destId="{EFFB078D-CCD1-41DD-9D9C-FC3F3E5C10A9}" srcOrd="0" destOrd="0" presId="urn:microsoft.com/office/officeart/2005/8/layout/vList3#5"/>
    <dgm:cxn modelId="{F5B86A47-3C55-4117-AA45-0BCFA01E7F9B}" type="presOf" srcId="{5B9086C3-E971-4B47-A75C-96E80A0387AE}" destId="{72031C3B-B8BF-4ED2-AB2C-6A775C893F59}" srcOrd="0" destOrd="0" presId="urn:microsoft.com/office/officeart/2005/8/layout/vList3#5"/>
    <dgm:cxn modelId="{93421C7B-825E-46C5-A467-EAF94413A2E4}" type="presOf" srcId="{30109E65-0956-487A-96CA-AB20607263B0}" destId="{77BF991A-D64A-4C75-A3BF-CBF8AC2D16BE}" srcOrd="0" destOrd="0" presId="urn:microsoft.com/office/officeart/2005/8/layout/vList3#5"/>
    <dgm:cxn modelId="{0D129C7B-7092-4C0E-B15C-455903679052}" srcId="{30109E65-0956-487A-96CA-AB20607263B0}" destId="{9692AF04-4635-473A-BC36-9F21848957EE}" srcOrd="1" destOrd="0" parTransId="{871B4FDA-FE04-4B62-889D-833BCEC095C7}" sibTransId="{F11175A7-D84B-4887-9A52-30A49151267E}"/>
    <dgm:cxn modelId="{D106ACC7-CCAC-4C7F-B371-22E1FCD9D998}" srcId="{30109E65-0956-487A-96CA-AB20607263B0}" destId="{7E7FA5AE-858D-46CF-BBC1-A7013963B898}" srcOrd="2" destOrd="0" parTransId="{B00C7B9F-0FA2-401B-A6F2-80335653589A}" sibTransId="{675726B0-D949-47E5-97BD-1691F856BF66}"/>
    <dgm:cxn modelId="{8D44D1CA-0EB5-4344-86FE-105ED2828AA1}" type="presOf" srcId="{7E7FA5AE-858D-46CF-BBC1-A7013963B898}" destId="{96BD6573-25B2-4E24-BBCF-66422F3F3DFF}" srcOrd="0" destOrd="0" presId="urn:microsoft.com/office/officeart/2005/8/layout/vList3#5"/>
    <dgm:cxn modelId="{D89DD0F1-F4E7-4508-930E-C90B093CA0D6}" type="presParOf" srcId="{77BF991A-D64A-4C75-A3BF-CBF8AC2D16BE}" destId="{2A0E384A-FD1F-4514-A2FF-584B6B636260}" srcOrd="0" destOrd="0" presId="urn:microsoft.com/office/officeart/2005/8/layout/vList3#5"/>
    <dgm:cxn modelId="{8397E074-81C0-4014-8590-E110A01E57BA}" type="presParOf" srcId="{2A0E384A-FD1F-4514-A2FF-584B6B636260}" destId="{13FCA3D0-87A5-44BD-85B8-EE200B697623}" srcOrd="0" destOrd="0" presId="urn:microsoft.com/office/officeart/2005/8/layout/vList3#5"/>
    <dgm:cxn modelId="{532B5341-0983-4976-8EAD-41AB5AA9CD97}" type="presParOf" srcId="{2A0E384A-FD1F-4514-A2FF-584B6B636260}" destId="{72031C3B-B8BF-4ED2-AB2C-6A775C893F59}" srcOrd="1" destOrd="0" presId="urn:microsoft.com/office/officeart/2005/8/layout/vList3#5"/>
    <dgm:cxn modelId="{AB48D845-E7B9-48A4-9AAB-4093F180A63B}" type="presParOf" srcId="{77BF991A-D64A-4C75-A3BF-CBF8AC2D16BE}" destId="{CF49AB01-B3E8-451E-B518-4C9CB0BCE0F2}" srcOrd="1" destOrd="0" presId="urn:microsoft.com/office/officeart/2005/8/layout/vList3#5"/>
    <dgm:cxn modelId="{CE985155-DBA5-487B-9C99-42EF97B78B74}" type="presParOf" srcId="{77BF991A-D64A-4C75-A3BF-CBF8AC2D16BE}" destId="{1E606B42-5477-4CF4-8866-9451A542A3C9}" srcOrd="2" destOrd="0" presId="urn:microsoft.com/office/officeart/2005/8/layout/vList3#5"/>
    <dgm:cxn modelId="{FDC0FBEB-BFE6-4FCF-854D-0A0512C88B13}" type="presParOf" srcId="{1E606B42-5477-4CF4-8866-9451A542A3C9}" destId="{E39FD48C-F2C4-4ADB-8045-A408B9AA1E1A}" srcOrd="0" destOrd="0" presId="urn:microsoft.com/office/officeart/2005/8/layout/vList3#5"/>
    <dgm:cxn modelId="{B31C8A2E-8CF0-40E9-8BBB-00DF17E6EDFD}" type="presParOf" srcId="{1E606B42-5477-4CF4-8866-9451A542A3C9}" destId="{EFFB078D-CCD1-41DD-9D9C-FC3F3E5C10A9}" srcOrd="1" destOrd="0" presId="urn:microsoft.com/office/officeart/2005/8/layout/vList3#5"/>
    <dgm:cxn modelId="{7861174D-A8E8-47AC-9660-436B2E5E3A79}" type="presParOf" srcId="{77BF991A-D64A-4C75-A3BF-CBF8AC2D16BE}" destId="{9CD2971B-1E39-4394-8D27-B129B67D621F}" srcOrd="3" destOrd="0" presId="urn:microsoft.com/office/officeart/2005/8/layout/vList3#5"/>
    <dgm:cxn modelId="{5E631375-B1FD-4A6E-9C24-1DF3D80F32E4}" type="presParOf" srcId="{77BF991A-D64A-4C75-A3BF-CBF8AC2D16BE}" destId="{29E1D1A8-2A54-4AC8-9DF7-D6B298FA3A88}" srcOrd="4" destOrd="0" presId="urn:microsoft.com/office/officeart/2005/8/layout/vList3#5"/>
    <dgm:cxn modelId="{A0F73DBC-9BB5-4D10-A22F-3EC3347018A9}" type="presParOf" srcId="{29E1D1A8-2A54-4AC8-9DF7-D6B298FA3A88}" destId="{8204E15B-07EC-45D4-8753-8887660DAA7F}" srcOrd="0" destOrd="0" presId="urn:microsoft.com/office/officeart/2005/8/layout/vList3#5"/>
    <dgm:cxn modelId="{4A85365F-C1A1-479D-A880-64A7B6CB1A65}" type="presParOf" srcId="{29E1D1A8-2A54-4AC8-9DF7-D6B298FA3A88}" destId="{96BD6573-25B2-4E24-BBCF-66422F3F3DFF}" srcOrd="1" destOrd="0" presId="urn:microsoft.com/office/officeart/2005/8/layout/vList3#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031C3B-B8BF-4ED2-AB2C-6A775C893F59}">
      <dsp:nvSpPr>
        <dsp:cNvPr id="0" name=""/>
        <dsp:cNvSpPr/>
      </dsp:nvSpPr>
      <dsp:spPr>
        <a:xfrm rot="10800000">
          <a:off x="1572674" y="2477"/>
          <a:ext cx="6103730" cy="1248492"/>
        </a:xfrm>
        <a:prstGeom prst="homePlate">
          <a:avLst/>
        </a:prstGeom>
        <a:solidFill>
          <a:schemeClr val="accent1">
            <a:hueOff val="0"/>
            <a:satOff val="0"/>
            <a:lumOff val="0"/>
            <a:alpha val="3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0550" tIns="106680" rIns="199136" bIns="106680" numCol="1" spcCol="1270" anchor="ctr" anchorCtr="0">
          <a:noAutofit/>
        </a:bodyPr>
        <a:lstStyle/>
        <a:p>
          <a:pPr marL="0" lvl="0" indent="0" algn="just" defTabSz="1244600">
            <a:lnSpc>
              <a:spcPct val="90000"/>
            </a:lnSpc>
            <a:spcBef>
              <a:spcPct val="0"/>
            </a:spcBef>
            <a:spcAft>
              <a:spcPct val="35000"/>
            </a:spcAft>
            <a:buNone/>
          </a:pPr>
          <a:r>
            <a:rPr lang="fr-FR" sz="2800" kern="1200" dirty="0">
              <a:solidFill>
                <a:schemeClr val="tx1"/>
              </a:solidFill>
            </a:rPr>
            <a:t> Diagrammes d’interaction</a:t>
          </a:r>
          <a:endParaRPr lang="fr-FR" sz="2800" b="0" kern="1200" dirty="0">
            <a:solidFill>
              <a:schemeClr val="tx1"/>
            </a:solidFill>
            <a:latin typeface="+mn-lt"/>
            <a:cs typeface="Arial" pitchFamily="34" charset="0"/>
          </a:endParaRPr>
        </a:p>
      </dsp:txBody>
      <dsp:txXfrm rot="10800000">
        <a:off x="1884797" y="2477"/>
        <a:ext cx="5791607" cy="1248492"/>
      </dsp:txXfrm>
    </dsp:sp>
    <dsp:sp modelId="{13FCA3D0-87A5-44BD-85B8-EE200B697623}">
      <dsp:nvSpPr>
        <dsp:cNvPr id="0" name=""/>
        <dsp:cNvSpPr/>
      </dsp:nvSpPr>
      <dsp:spPr>
        <a:xfrm>
          <a:off x="1086595" y="2477"/>
          <a:ext cx="1248492" cy="124849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FFB078D-CCD1-41DD-9D9C-FC3F3E5C10A9}">
      <dsp:nvSpPr>
        <dsp:cNvPr id="0" name=""/>
        <dsp:cNvSpPr/>
      </dsp:nvSpPr>
      <dsp:spPr>
        <a:xfrm rot="10800000">
          <a:off x="1671907" y="1610519"/>
          <a:ext cx="6024302" cy="1248492"/>
        </a:xfrm>
        <a:prstGeom prst="homePlate">
          <a:avLst/>
        </a:prstGeom>
        <a:solidFill>
          <a:schemeClr val="accent1">
            <a:hueOff val="0"/>
            <a:satOff val="0"/>
            <a:lumOff val="0"/>
            <a:alpha val="3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0550" tIns="106680" rIns="199136" bIns="106680" numCol="1" spcCol="1270" anchor="ctr" anchorCtr="0">
          <a:noAutofit/>
        </a:bodyPr>
        <a:lstStyle/>
        <a:p>
          <a:pPr marL="0" lvl="0" indent="0" algn="just" defTabSz="1244600">
            <a:lnSpc>
              <a:spcPct val="90000"/>
            </a:lnSpc>
            <a:spcBef>
              <a:spcPct val="0"/>
            </a:spcBef>
            <a:spcAft>
              <a:spcPct val="35000"/>
            </a:spcAft>
            <a:buNone/>
          </a:pPr>
          <a:r>
            <a:rPr lang="fr-FR" sz="2800" kern="1200" dirty="0">
              <a:solidFill>
                <a:schemeClr val="tx1"/>
              </a:solidFill>
            </a:rPr>
            <a:t> Diagramme de séquence </a:t>
          </a:r>
          <a:endParaRPr lang="fr-FR" sz="2800" b="0" kern="1200" dirty="0">
            <a:solidFill>
              <a:schemeClr val="tx1"/>
            </a:solidFill>
            <a:latin typeface="+mn-lt"/>
            <a:cs typeface="Arial" pitchFamily="34" charset="0"/>
          </a:endParaRPr>
        </a:p>
      </dsp:txBody>
      <dsp:txXfrm rot="10800000">
        <a:off x="1984030" y="1610519"/>
        <a:ext cx="5712179" cy="1248492"/>
      </dsp:txXfrm>
    </dsp:sp>
    <dsp:sp modelId="{E39FD48C-F2C4-4ADB-8045-A408B9AA1E1A}">
      <dsp:nvSpPr>
        <dsp:cNvPr id="0" name=""/>
        <dsp:cNvSpPr/>
      </dsp:nvSpPr>
      <dsp:spPr>
        <a:xfrm flipH="1">
          <a:off x="1600198" y="1585549"/>
          <a:ext cx="181693" cy="124849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6BD6573-25B2-4E24-BBCF-66422F3F3DFF}">
      <dsp:nvSpPr>
        <dsp:cNvPr id="0" name=""/>
        <dsp:cNvSpPr/>
      </dsp:nvSpPr>
      <dsp:spPr>
        <a:xfrm rot="10800000">
          <a:off x="1752586" y="3247307"/>
          <a:ext cx="5909794" cy="1248492"/>
        </a:xfrm>
        <a:prstGeom prst="homePlate">
          <a:avLst/>
        </a:prstGeom>
        <a:solidFill>
          <a:schemeClr val="accent1">
            <a:hueOff val="0"/>
            <a:satOff val="0"/>
            <a:lumOff val="0"/>
            <a:alpha val="3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0550" tIns="106680" rIns="199136" bIns="106680" numCol="1" spcCol="1270" anchor="ctr" anchorCtr="0">
          <a:noAutofit/>
        </a:bodyPr>
        <a:lstStyle/>
        <a:p>
          <a:pPr marL="0" lvl="0" indent="0" algn="just" defTabSz="1244600">
            <a:lnSpc>
              <a:spcPct val="90000"/>
            </a:lnSpc>
            <a:spcBef>
              <a:spcPct val="0"/>
            </a:spcBef>
            <a:spcAft>
              <a:spcPct val="35000"/>
            </a:spcAft>
            <a:buNone/>
          </a:pPr>
          <a:r>
            <a:rPr lang="fr-FR" sz="2800" kern="1200" dirty="0">
              <a:solidFill>
                <a:schemeClr val="tx1"/>
              </a:solidFill>
            </a:rPr>
            <a:t>Diagramme de communication</a:t>
          </a:r>
          <a:endParaRPr lang="fr-FR" sz="2800" b="0" kern="1200" dirty="0">
            <a:solidFill>
              <a:schemeClr val="tx1"/>
            </a:solidFill>
            <a:latin typeface="+mn-lt"/>
            <a:cs typeface="Arial" pitchFamily="34" charset="0"/>
          </a:endParaRPr>
        </a:p>
      </dsp:txBody>
      <dsp:txXfrm rot="10800000">
        <a:off x="2064709" y="3247307"/>
        <a:ext cx="5597671" cy="1248492"/>
      </dsp:txXfrm>
    </dsp:sp>
    <dsp:sp modelId="{8204E15B-07EC-45D4-8753-8887660DAA7F}">
      <dsp:nvSpPr>
        <dsp:cNvPr id="0" name=""/>
        <dsp:cNvSpPr/>
      </dsp:nvSpPr>
      <dsp:spPr>
        <a:xfrm>
          <a:off x="1600202" y="3247307"/>
          <a:ext cx="181693" cy="124849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5">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1175"/>
          </a:xfrm>
          <a:prstGeom prst="rect">
            <a:avLst/>
          </a:prstGeom>
        </p:spPr>
        <p:txBody>
          <a:bodyPr vert="horz" lIns="91428" tIns="45714" rIns="91428" bIns="45714" rtlCol="0"/>
          <a:lstStyle>
            <a:lvl1pPr algn="l">
              <a:defRPr sz="1200">
                <a:latin typeface="Arial" charset="0"/>
                <a:cs typeface="+mn-cs"/>
              </a:defRPr>
            </a:lvl1pPr>
          </a:lstStyle>
          <a:p>
            <a:pPr>
              <a:defRPr/>
            </a:pPr>
            <a:endParaRPr lang="fr-FR"/>
          </a:p>
        </p:txBody>
      </p:sp>
      <p:sp>
        <p:nvSpPr>
          <p:cNvPr id="3" name="Date Placeholder 2"/>
          <p:cNvSpPr>
            <a:spLocks noGrp="1"/>
          </p:cNvSpPr>
          <p:nvPr>
            <p:ph type="dt" sz="quarter" idx="1"/>
          </p:nvPr>
        </p:nvSpPr>
        <p:spPr>
          <a:xfrm>
            <a:off x="4021138" y="0"/>
            <a:ext cx="3076575" cy="511175"/>
          </a:xfrm>
          <a:prstGeom prst="rect">
            <a:avLst/>
          </a:prstGeom>
        </p:spPr>
        <p:txBody>
          <a:bodyPr vert="horz" lIns="91428" tIns="45714" rIns="91428" bIns="45714" rtlCol="0"/>
          <a:lstStyle>
            <a:lvl1pPr algn="r">
              <a:defRPr sz="1200">
                <a:latin typeface="Arial" charset="0"/>
                <a:cs typeface="+mn-cs"/>
              </a:defRPr>
            </a:lvl1pPr>
          </a:lstStyle>
          <a:p>
            <a:pPr>
              <a:defRPr/>
            </a:pPr>
            <a:fld id="{1996D598-A7AB-432E-9A60-FD49D65DD27B}" type="datetimeFigureOut">
              <a:rPr lang="fr-FR"/>
              <a:pPr>
                <a:defRPr/>
              </a:pPr>
              <a:t>17/01/2024</a:t>
            </a:fld>
            <a:endParaRPr lang="fr-FR"/>
          </a:p>
        </p:txBody>
      </p:sp>
      <p:sp>
        <p:nvSpPr>
          <p:cNvPr id="4" name="Footer Placeholder 3"/>
          <p:cNvSpPr>
            <a:spLocks noGrp="1"/>
          </p:cNvSpPr>
          <p:nvPr>
            <p:ph type="ftr" sz="quarter" idx="2"/>
          </p:nvPr>
        </p:nvSpPr>
        <p:spPr>
          <a:xfrm>
            <a:off x="0" y="9721850"/>
            <a:ext cx="3076575" cy="511175"/>
          </a:xfrm>
          <a:prstGeom prst="rect">
            <a:avLst/>
          </a:prstGeom>
        </p:spPr>
        <p:txBody>
          <a:bodyPr vert="horz" lIns="91428" tIns="45714" rIns="91428" bIns="45714" rtlCol="0" anchor="b"/>
          <a:lstStyle>
            <a:lvl1pPr algn="l">
              <a:defRPr sz="1200">
                <a:latin typeface="Arial" charset="0"/>
                <a:cs typeface="+mn-cs"/>
              </a:defRPr>
            </a:lvl1pPr>
          </a:lstStyle>
          <a:p>
            <a:pPr>
              <a:defRPr/>
            </a:pPr>
            <a:r>
              <a:rPr lang="fr-FR" dirty="0"/>
              <a:t>KHANOUCHE</a:t>
            </a:r>
          </a:p>
        </p:txBody>
      </p:sp>
      <p:sp>
        <p:nvSpPr>
          <p:cNvPr id="5" name="Slide Number Placeholder 4"/>
          <p:cNvSpPr>
            <a:spLocks noGrp="1"/>
          </p:cNvSpPr>
          <p:nvPr>
            <p:ph type="sldNum" sz="quarter" idx="3"/>
          </p:nvPr>
        </p:nvSpPr>
        <p:spPr>
          <a:xfrm>
            <a:off x="4021138" y="9721850"/>
            <a:ext cx="3076575" cy="511175"/>
          </a:xfrm>
          <a:prstGeom prst="rect">
            <a:avLst/>
          </a:prstGeom>
        </p:spPr>
        <p:txBody>
          <a:bodyPr vert="horz" lIns="91428" tIns="45714" rIns="91428" bIns="45714" rtlCol="0" anchor="b"/>
          <a:lstStyle>
            <a:lvl1pPr algn="r">
              <a:defRPr sz="1200">
                <a:latin typeface="Arial" charset="0"/>
                <a:cs typeface="+mn-cs"/>
              </a:defRPr>
            </a:lvl1pPr>
          </a:lstStyle>
          <a:p>
            <a:pPr>
              <a:defRPr/>
            </a:pPr>
            <a:fld id="{1C634DAD-05A7-4C57-ADCA-30280A1C2E9F}" type="slidenum">
              <a:rPr lang="fr-FR"/>
              <a:pPr>
                <a:defRPr/>
              </a:pPr>
              <a:t>‹N°›</a:t>
            </a:fld>
            <a:endParaRPr lang="fr-FR"/>
          </a:p>
        </p:txBody>
      </p:sp>
    </p:spTree>
    <p:extLst>
      <p:ext uri="{BB962C8B-B14F-4D97-AF65-F5344CB8AC3E}">
        <p14:creationId xmlns:p14="http://schemas.microsoft.com/office/powerpoint/2010/main" val="29421357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35" tIns="49518" rIns="99035" bIns="49518" numCol="1" anchor="t" anchorCtr="0" compatLnSpc="1">
            <a:prstTxWarp prst="textNoShape">
              <a:avLst/>
            </a:prstTxWarp>
          </a:bodyPr>
          <a:lstStyle>
            <a:lvl1pPr>
              <a:defRPr sz="1300">
                <a:latin typeface="Arial" charset="0"/>
                <a:cs typeface="+mn-cs"/>
              </a:defRPr>
            </a:lvl1pPr>
          </a:lstStyle>
          <a:p>
            <a:pPr>
              <a:defRPr/>
            </a:pPr>
            <a:endParaRPr lang="fr-FR"/>
          </a:p>
        </p:txBody>
      </p:sp>
      <p:sp>
        <p:nvSpPr>
          <p:cNvPr id="19459"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35" tIns="49518" rIns="99035" bIns="49518" numCol="1" anchor="t" anchorCtr="0" compatLnSpc="1">
            <a:prstTxWarp prst="textNoShape">
              <a:avLst/>
            </a:prstTxWarp>
          </a:bodyPr>
          <a:lstStyle>
            <a:lvl1pPr algn="r">
              <a:defRPr sz="1300">
                <a:latin typeface="Arial" charset="0"/>
                <a:cs typeface="+mn-cs"/>
              </a:defRPr>
            </a:lvl1pPr>
          </a:lstStyle>
          <a:p>
            <a:pPr>
              <a:defRPr/>
            </a:pPr>
            <a:endParaRPr lang="fr-FR"/>
          </a:p>
        </p:txBody>
      </p:sp>
      <p:sp>
        <p:nvSpPr>
          <p:cNvPr id="41988" name="Rectangle 4"/>
          <p:cNvSpPr>
            <a:spLocks noGrp="1" noRot="1" noChangeAspect="1" noChangeArrowheads="1" noTextEdit="1"/>
          </p:cNvSpPr>
          <p:nvPr>
            <p:ph type="sldImg" idx="2"/>
          </p:nvPr>
        </p:nvSpPr>
        <p:spPr bwMode="auto">
          <a:xfrm>
            <a:off x="993775" y="768350"/>
            <a:ext cx="5111750" cy="3835400"/>
          </a:xfrm>
          <a:prstGeom prst="rect">
            <a:avLst/>
          </a:prstGeom>
          <a:noFill/>
          <a:ln w="9525">
            <a:solidFill>
              <a:srgbClr val="000000"/>
            </a:solidFill>
            <a:miter lim="800000"/>
            <a:headEnd/>
            <a:tailEnd/>
          </a:ln>
        </p:spPr>
      </p:sp>
      <p:sp>
        <p:nvSpPr>
          <p:cNvPr id="19461"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35" tIns="49518" rIns="99035" bIns="49518"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19462"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35" tIns="49518" rIns="99035" bIns="49518" numCol="1" anchor="b" anchorCtr="0" compatLnSpc="1">
            <a:prstTxWarp prst="textNoShape">
              <a:avLst/>
            </a:prstTxWarp>
          </a:bodyPr>
          <a:lstStyle>
            <a:lvl1pPr>
              <a:defRPr sz="1300">
                <a:latin typeface="Arial" charset="0"/>
                <a:cs typeface="+mn-cs"/>
              </a:defRPr>
            </a:lvl1pPr>
          </a:lstStyle>
          <a:p>
            <a:pPr>
              <a:defRPr/>
            </a:pPr>
            <a:r>
              <a:rPr lang="fr-FR" dirty="0"/>
              <a:t>KHANOUCHE</a:t>
            </a:r>
          </a:p>
        </p:txBody>
      </p:sp>
      <p:sp>
        <p:nvSpPr>
          <p:cNvPr id="19463"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35" tIns="49518" rIns="99035" bIns="49518" numCol="1" anchor="b" anchorCtr="0" compatLnSpc="1">
            <a:prstTxWarp prst="textNoShape">
              <a:avLst/>
            </a:prstTxWarp>
          </a:bodyPr>
          <a:lstStyle>
            <a:lvl1pPr algn="r">
              <a:defRPr sz="1300">
                <a:latin typeface="Arial" charset="0"/>
                <a:cs typeface="+mn-cs"/>
              </a:defRPr>
            </a:lvl1pPr>
          </a:lstStyle>
          <a:p>
            <a:pPr>
              <a:defRPr/>
            </a:pPr>
            <a:fld id="{FE29D40F-16D6-49F8-B650-6B06AE22A99F}" type="slidenum">
              <a:rPr lang="fr-FR"/>
              <a:pPr>
                <a:defRPr/>
              </a:pPr>
              <a:t>‹N°›</a:t>
            </a:fld>
            <a:endParaRPr lang="fr-FR" dirty="0"/>
          </a:p>
        </p:txBody>
      </p:sp>
    </p:spTree>
    <p:extLst>
      <p:ext uri="{BB962C8B-B14F-4D97-AF65-F5344CB8AC3E}">
        <p14:creationId xmlns:p14="http://schemas.microsoft.com/office/powerpoint/2010/main" val="316347989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Espace réservé de l'image des diapositives 1"/>
          <p:cNvSpPr>
            <a:spLocks noGrp="1" noRot="1" noChangeAspect="1" noTextEdit="1"/>
          </p:cNvSpPr>
          <p:nvPr>
            <p:ph type="sldImg"/>
          </p:nvPr>
        </p:nvSpPr>
        <p:spPr>
          <a:ln/>
        </p:spPr>
      </p:sp>
      <p:sp>
        <p:nvSpPr>
          <p:cNvPr id="43011" name="Espace réservé des commentaires 2"/>
          <p:cNvSpPr>
            <a:spLocks noGrp="1"/>
          </p:cNvSpPr>
          <p:nvPr>
            <p:ph type="body" idx="1"/>
          </p:nvPr>
        </p:nvSpPr>
        <p:spPr>
          <a:noFill/>
          <a:ln/>
        </p:spPr>
        <p:txBody>
          <a:bodyPr/>
          <a:lstStyle/>
          <a:p>
            <a:endParaRPr lang="fr-FR" dirty="0"/>
          </a:p>
        </p:txBody>
      </p:sp>
      <p:sp>
        <p:nvSpPr>
          <p:cNvPr id="5" name="Espace réservé du numéro de diapositive 4"/>
          <p:cNvSpPr>
            <a:spLocks noGrp="1"/>
          </p:cNvSpPr>
          <p:nvPr>
            <p:ph type="sldNum" sz="quarter" idx="5"/>
          </p:nvPr>
        </p:nvSpPr>
        <p:spPr/>
        <p:txBody>
          <a:bodyPr/>
          <a:lstStyle/>
          <a:p>
            <a:pPr>
              <a:defRPr/>
            </a:pPr>
            <a:fld id="{EBC23ED1-32CB-4E75-9760-D58F0A894294}" type="slidenum">
              <a:rPr lang="fr-FR" smtClean="0"/>
              <a:pPr>
                <a:defRPr/>
              </a:pPr>
              <a:t>1</a:t>
            </a:fld>
            <a:endParaRPr lang="fr-FR" dirty="0"/>
          </a:p>
        </p:txBody>
      </p:sp>
    </p:spTree>
    <p:extLst>
      <p:ext uri="{BB962C8B-B14F-4D97-AF65-F5344CB8AC3E}">
        <p14:creationId xmlns:p14="http://schemas.microsoft.com/office/powerpoint/2010/main" val="42726785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10</a:t>
            </a:fld>
            <a:endParaRPr lang="fr-FR" dirty="0"/>
          </a:p>
        </p:txBody>
      </p:sp>
    </p:spTree>
    <p:extLst>
      <p:ext uri="{BB962C8B-B14F-4D97-AF65-F5344CB8AC3E}">
        <p14:creationId xmlns:p14="http://schemas.microsoft.com/office/powerpoint/2010/main" val="1686773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11</a:t>
            </a:fld>
            <a:endParaRPr lang="fr-FR" dirty="0"/>
          </a:p>
        </p:txBody>
      </p:sp>
    </p:spTree>
    <p:extLst>
      <p:ext uri="{BB962C8B-B14F-4D97-AF65-F5344CB8AC3E}">
        <p14:creationId xmlns:p14="http://schemas.microsoft.com/office/powerpoint/2010/main" val="17634579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12</a:t>
            </a:fld>
            <a:endParaRPr lang="fr-FR" dirty="0"/>
          </a:p>
        </p:txBody>
      </p:sp>
    </p:spTree>
    <p:extLst>
      <p:ext uri="{BB962C8B-B14F-4D97-AF65-F5344CB8AC3E}">
        <p14:creationId xmlns:p14="http://schemas.microsoft.com/office/powerpoint/2010/main" val="33852245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13</a:t>
            </a:fld>
            <a:endParaRPr lang="fr-FR" dirty="0"/>
          </a:p>
        </p:txBody>
      </p:sp>
    </p:spTree>
    <p:extLst>
      <p:ext uri="{BB962C8B-B14F-4D97-AF65-F5344CB8AC3E}">
        <p14:creationId xmlns:p14="http://schemas.microsoft.com/office/powerpoint/2010/main" val="19016828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14</a:t>
            </a:fld>
            <a:endParaRPr lang="fr-FR" dirty="0"/>
          </a:p>
        </p:txBody>
      </p:sp>
    </p:spTree>
    <p:extLst>
      <p:ext uri="{BB962C8B-B14F-4D97-AF65-F5344CB8AC3E}">
        <p14:creationId xmlns:p14="http://schemas.microsoft.com/office/powerpoint/2010/main" val="25982561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15</a:t>
            </a:fld>
            <a:endParaRPr lang="fr-FR" dirty="0"/>
          </a:p>
        </p:txBody>
      </p:sp>
    </p:spTree>
    <p:extLst>
      <p:ext uri="{BB962C8B-B14F-4D97-AF65-F5344CB8AC3E}">
        <p14:creationId xmlns:p14="http://schemas.microsoft.com/office/powerpoint/2010/main" val="20493452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16</a:t>
            </a:fld>
            <a:endParaRPr lang="fr-FR" dirty="0"/>
          </a:p>
        </p:txBody>
      </p:sp>
    </p:spTree>
    <p:extLst>
      <p:ext uri="{BB962C8B-B14F-4D97-AF65-F5344CB8AC3E}">
        <p14:creationId xmlns:p14="http://schemas.microsoft.com/office/powerpoint/2010/main" val="13887554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17</a:t>
            </a:fld>
            <a:endParaRPr lang="fr-FR" dirty="0"/>
          </a:p>
        </p:txBody>
      </p:sp>
    </p:spTree>
    <p:extLst>
      <p:ext uri="{BB962C8B-B14F-4D97-AF65-F5344CB8AC3E}">
        <p14:creationId xmlns:p14="http://schemas.microsoft.com/office/powerpoint/2010/main" val="31167895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18</a:t>
            </a:fld>
            <a:endParaRPr lang="fr-FR" dirty="0"/>
          </a:p>
        </p:txBody>
      </p:sp>
    </p:spTree>
    <p:extLst>
      <p:ext uri="{BB962C8B-B14F-4D97-AF65-F5344CB8AC3E}">
        <p14:creationId xmlns:p14="http://schemas.microsoft.com/office/powerpoint/2010/main" val="24820026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19</a:t>
            </a:fld>
            <a:endParaRPr lang="fr-FR" dirty="0"/>
          </a:p>
        </p:txBody>
      </p:sp>
    </p:spTree>
    <p:extLst>
      <p:ext uri="{BB962C8B-B14F-4D97-AF65-F5344CB8AC3E}">
        <p14:creationId xmlns:p14="http://schemas.microsoft.com/office/powerpoint/2010/main" val="2245754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2</a:t>
            </a:fld>
            <a:endParaRPr lang="fr-FR" dirty="0"/>
          </a:p>
        </p:txBody>
      </p:sp>
    </p:spTree>
    <p:extLst>
      <p:ext uri="{BB962C8B-B14F-4D97-AF65-F5344CB8AC3E}">
        <p14:creationId xmlns:p14="http://schemas.microsoft.com/office/powerpoint/2010/main" val="15272497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20</a:t>
            </a:fld>
            <a:endParaRPr lang="fr-FR" dirty="0"/>
          </a:p>
        </p:txBody>
      </p:sp>
    </p:spTree>
    <p:extLst>
      <p:ext uri="{BB962C8B-B14F-4D97-AF65-F5344CB8AC3E}">
        <p14:creationId xmlns:p14="http://schemas.microsoft.com/office/powerpoint/2010/main" val="28540388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21</a:t>
            </a:fld>
            <a:endParaRPr lang="fr-FR" dirty="0"/>
          </a:p>
        </p:txBody>
      </p:sp>
    </p:spTree>
    <p:extLst>
      <p:ext uri="{BB962C8B-B14F-4D97-AF65-F5344CB8AC3E}">
        <p14:creationId xmlns:p14="http://schemas.microsoft.com/office/powerpoint/2010/main" val="32743147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22</a:t>
            </a:fld>
            <a:endParaRPr lang="fr-FR" dirty="0"/>
          </a:p>
        </p:txBody>
      </p:sp>
    </p:spTree>
    <p:extLst>
      <p:ext uri="{BB962C8B-B14F-4D97-AF65-F5344CB8AC3E}">
        <p14:creationId xmlns:p14="http://schemas.microsoft.com/office/powerpoint/2010/main" val="23603920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23</a:t>
            </a:fld>
            <a:endParaRPr lang="fr-FR" dirty="0"/>
          </a:p>
        </p:txBody>
      </p:sp>
    </p:spTree>
    <p:extLst>
      <p:ext uri="{BB962C8B-B14F-4D97-AF65-F5344CB8AC3E}">
        <p14:creationId xmlns:p14="http://schemas.microsoft.com/office/powerpoint/2010/main" val="4178410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24</a:t>
            </a:fld>
            <a:endParaRPr lang="fr-FR" dirty="0"/>
          </a:p>
        </p:txBody>
      </p:sp>
    </p:spTree>
    <p:extLst>
      <p:ext uri="{BB962C8B-B14F-4D97-AF65-F5344CB8AC3E}">
        <p14:creationId xmlns:p14="http://schemas.microsoft.com/office/powerpoint/2010/main" val="1318841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25</a:t>
            </a:fld>
            <a:endParaRPr lang="fr-FR" dirty="0"/>
          </a:p>
        </p:txBody>
      </p:sp>
    </p:spTree>
    <p:extLst>
      <p:ext uri="{BB962C8B-B14F-4D97-AF65-F5344CB8AC3E}">
        <p14:creationId xmlns:p14="http://schemas.microsoft.com/office/powerpoint/2010/main" val="25499277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26</a:t>
            </a:fld>
            <a:endParaRPr lang="fr-FR" dirty="0"/>
          </a:p>
        </p:txBody>
      </p:sp>
    </p:spTree>
    <p:extLst>
      <p:ext uri="{BB962C8B-B14F-4D97-AF65-F5344CB8AC3E}">
        <p14:creationId xmlns:p14="http://schemas.microsoft.com/office/powerpoint/2010/main" val="3979734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27</a:t>
            </a:fld>
            <a:endParaRPr lang="fr-FR" dirty="0"/>
          </a:p>
        </p:txBody>
      </p:sp>
    </p:spTree>
    <p:extLst>
      <p:ext uri="{BB962C8B-B14F-4D97-AF65-F5344CB8AC3E}">
        <p14:creationId xmlns:p14="http://schemas.microsoft.com/office/powerpoint/2010/main" val="37205896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28</a:t>
            </a:fld>
            <a:endParaRPr lang="fr-FR" dirty="0"/>
          </a:p>
        </p:txBody>
      </p:sp>
    </p:spTree>
    <p:extLst>
      <p:ext uri="{BB962C8B-B14F-4D97-AF65-F5344CB8AC3E}">
        <p14:creationId xmlns:p14="http://schemas.microsoft.com/office/powerpoint/2010/main" val="39928463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29</a:t>
            </a:fld>
            <a:endParaRPr lang="fr-FR" dirty="0"/>
          </a:p>
        </p:txBody>
      </p:sp>
    </p:spTree>
    <p:extLst>
      <p:ext uri="{BB962C8B-B14F-4D97-AF65-F5344CB8AC3E}">
        <p14:creationId xmlns:p14="http://schemas.microsoft.com/office/powerpoint/2010/main" val="1453024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3</a:t>
            </a:fld>
            <a:endParaRPr lang="fr-FR" dirty="0"/>
          </a:p>
        </p:txBody>
      </p:sp>
    </p:spTree>
    <p:extLst>
      <p:ext uri="{BB962C8B-B14F-4D97-AF65-F5344CB8AC3E}">
        <p14:creationId xmlns:p14="http://schemas.microsoft.com/office/powerpoint/2010/main" val="41868457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30</a:t>
            </a:fld>
            <a:endParaRPr lang="fr-FR" dirty="0"/>
          </a:p>
        </p:txBody>
      </p:sp>
    </p:spTree>
    <p:extLst>
      <p:ext uri="{BB962C8B-B14F-4D97-AF65-F5344CB8AC3E}">
        <p14:creationId xmlns:p14="http://schemas.microsoft.com/office/powerpoint/2010/main" val="3596641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31</a:t>
            </a:fld>
            <a:endParaRPr lang="fr-FR" dirty="0"/>
          </a:p>
        </p:txBody>
      </p:sp>
    </p:spTree>
    <p:extLst>
      <p:ext uri="{BB962C8B-B14F-4D97-AF65-F5344CB8AC3E}">
        <p14:creationId xmlns:p14="http://schemas.microsoft.com/office/powerpoint/2010/main" val="37608933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32</a:t>
            </a:fld>
            <a:endParaRPr lang="fr-FR" dirty="0"/>
          </a:p>
        </p:txBody>
      </p:sp>
    </p:spTree>
    <p:extLst>
      <p:ext uri="{BB962C8B-B14F-4D97-AF65-F5344CB8AC3E}">
        <p14:creationId xmlns:p14="http://schemas.microsoft.com/office/powerpoint/2010/main" val="4136628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4</a:t>
            </a:fld>
            <a:endParaRPr lang="fr-FR" dirty="0"/>
          </a:p>
        </p:txBody>
      </p:sp>
    </p:spTree>
    <p:extLst>
      <p:ext uri="{BB962C8B-B14F-4D97-AF65-F5344CB8AC3E}">
        <p14:creationId xmlns:p14="http://schemas.microsoft.com/office/powerpoint/2010/main" val="22494939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5</a:t>
            </a:fld>
            <a:endParaRPr lang="fr-FR" dirty="0"/>
          </a:p>
        </p:txBody>
      </p:sp>
    </p:spTree>
    <p:extLst>
      <p:ext uri="{BB962C8B-B14F-4D97-AF65-F5344CB8AC3E}">
        <p14:creationId xmlns:p14="http://schemas.microsoft.com/office/powerpoint/2010/main" val="2077144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6</a:t>
            </a:fld>
            <a:endParaRPr lang="fr-FR" dirty="0"/>
          </a:p>
        </p:txBody>
      </p:sp>
    </p:spTree>
    <p:extLst>
      <p:ext uri="{BB962C8B-B14F-4D97-AF65-F5344CB8AC3E}">
        <p14:creationId xmlns:p14="http://schemas.microsoft.com/office/powerpoint/2010/main" val="29003443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7</a:t>
            </a:fld>
            <a:endParaRPr lang="fr-FR" dirty="0"/>
          </a:p>
        </p:txBody>
      </p:sp>
    </p:spTree>
    <p:extLst>
      <p:ext uri="{BB962C8B-B14F-4D97-AF65-F5344CB8AC3E}">
        <p14:creationId xmlns:p14="http://schemas.microsoft.com/office/powerpoint/2010/main" val="42389767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8</a:t>
            </a:fld>
            <a:endParaRPr lang="fr-FR" dirty="0"/>
          </a:p>
        </p:txBody>
      </p:sp>
    </p:spTree>
    <p:extLst>
      <p:ext uri="{BB962C8B-B14F-4D97-AF65-F5344CB8AC3E}">
        <p14:creationId xmlns:p14="http://schemas.microsoft.com/office/powerpoint/2010/main" val="34278921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fr-FR" dirty="0"/>
          </a:p>
        </p:txBody>
      </p:sp>
      <p:sp>
        <p:nvSpPr>
          <p:cNvPr id="45061" name="Slide Number Placeholder 4"/>
          <p:cNvSpPr>
            <a:spLocks noGrp="1"/>
          </p:cNvSpPr>
          <p:nvPr>
            <p:ph type="sldNum" sz="quarter" idx="5"/>
          </p:nvPr>
        </p:nvSpPr>
        <p:spPr/>
        <p:txBody>
          <a:bodyPr/>
          <a:lstStyle/>
          <a:p>
            <a:pPr>
              <a:defRPr/>
            </a:pPr>
            <a:fld id="{EB28C52B-E9AA-4218-AF3C-3FDC8ED18F3E}" type="slidenum">
              <a:rPr lang="fr-FR" smtClean="0"/>
              <a:pPr>
                <a:defRPr/>
              </a:pPr>
              <a:t>9</a:t>
            </a:fld>
            <a:endParaRPr lang="fr-FR" dirty="0"/>
          </a:p>
        </p:txBody>
      </p:sp>
    </p:spTree>
    <p:extLst>
      <p:ext uri="{BB962C8B-B14F-4D97-AF65-F5344CB8AC3E}">
        <p14:creationId xmlns:p14="http://schemas.microsoft.com/office/powerpoint/2010/main" val="3483498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A2EF3B2D-0DD9-48C6-B964-024054A94558}" type="datetime1">
              <a:rPr lang="fr-FR" smtClean="0"/>
              <a:pPr>
                <a:defRPr/>
              </a:pPr>
              <a:t>17/01/2024</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CC9E18CC-C2E1-43B2-A90D-5FAFFD3C4EF7}"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393DFAB9-F121-496E-8940-7FFE62A3F47B}" type="datetime1">
              <a:rPr lang="fr-FR" smtClean="0"/>
              <a:pPr>
                <a:defRPr/>
              </a:pPr>
              <a:t>17/01/2024</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7B4C6403-F7CE-4C1E-BAFE-4CE9C2E37F01}"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3975D412-149F-4B63-896B-5DD01ABC0C15}" type="datetime1">
              <a:rPr lang="fr-FR" smtClean="0"/>
              <a:pPr>
                <a:defRPr/>
              </a:pPr>
              <a:t>17/01/2024</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D6014F5D-1D39-4653-A8A3-8EBB920CC086}"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5E7F895B-091A-414F-8700-435429AF8881}" type="datetime1">
              <a:rPr lang="fr-FR" smtClean="0"/>
              <a:pPr>
                <a:defRPr/>
              </a:pPr>
              <a:t>17/01/2024</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74B89D3B-4BC8-4AC7-9E0F-58C36FE3D1D8}"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E50C601A-FC41-4D25-986F-8655A902117F}" type="datetime1">
              <a:rPr lang="fr-FR" smtClean="0"/>
              <a:pPr>
                <a:defRPr/>
              </a:pPr>
              <a:t>17/01/2024</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6D9D356F-A5DF-4CED-863B-DCC9CE3AA66D}"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p:cNvSpPr>
            <a:spLocks noGrp="1"/>
          </p:cNvSpPr>
          <p:nvPr>
            <p:ph type="dt" sz="half" idx="10"/>
          </p:nvPr>
        </p:nvSpPr>
        <p:spPr/>
        <p:txBody>
          <a:bodyPr/>
          <a:lstStyle>
            <a:lvl1pPr>
              <a:defRPr/>
            </a:lvl1pPr>
          </a:lstStyle>
          <a:p>
            <a:pPr>
              <a:defRPr/>
            </a:pPr>
            <a:fld id="{05BEEEC0-6C04-48A2-9924-C75CB01C1F5F}" type="datetime1">
              <a:rPr lang="fr-FR" smtClean="0"/>
              <a:pPr>
                <a:defRPr/>
              </a:pPr>
              <a:t>17/01/2024</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5A54BF3E-224B-409D-B60C-BB9433181DAC}"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fld id="{2DD1FFB3-49B3-4800-9467-03E2F0AC57B9}" type="datetime1">
              <a:rPr lang="fr-FR" smtClean="0"/>
              <a:pPr>
                <a:defRPr/>
              </a:pPr>
              <a:t>17/01/2024</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59E67532-3941-4A67-8053-5185A87A32E4}"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3"/>
          <p:cNvSpPr>
            <a:spLocks noGrp="1"/>
          </p:cNvSpPr>
          <p:nvPr>
            <p:ph type="dt" sz="half" idx="10"/>
          </p:nvPr>
        </p:nvSpPr>
        <p:spPr/>
        <p:txBody>
          <a:bodyPr/>
          <a:lstStyle>
            <a:lvl1pPr>
              <a:defRPr/>
            </a:lvl1pPr>
          </a:lstStyle>
          <a:p>
            <a:pPr>
              <a:defRPr/>
            </a:pPr>
            <a:fld id="{FC42D76A-5C84-4818-9C9C-0FF11133C9CF}" type="datetime1">
              <a:rPr lang="fr-FR" smtClean="0"/>
              <a:pPr>
                <a:defRPr/>
              </a:pPr>
              <a:t>17/01/2024</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EDA2BBD6-7447-472B-8D47-15AB77802119}"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FA98D693-2BD4-4F94-AA2E-AABB1B5C72A4}" type="datetime1">
              <a:rPr lang="fr-FR" smtClean="0"/>
              <a:pPr>
                <a:defRPr/>
              </a:pPr>
              <a:t>17/01/2024</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2132049E-20A5-42FB-A04C-ED173148570E}"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ABD79C3E-1DC2-44B6-AAAE-F91A3E76D0AC}" type="datetime1">
              <a:rPr lang="fr-FR" smtClean="0"/>
              <a:pPr>
                <a:defRPr/>
              </a:pPr>
              <a:t>17/01/2024</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FD3ED845-F0B0-4D1C-91CD-5A0815E05EB7}"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04EB9F44-7621-48E0-8CEB-ABE86D1F73F8}" type="datetime1">
              <a:rPr lang="fr-FR" smtClean="0"/>
              <a:pPr>
                <a:defRPr/>
              </a:pPr>
              <a:t>17/01/2024</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291B3A88-4A47-4D51-8371-9CF423141194}"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cs typeface="+mn-cs"/>
              </a:defRPr>
            </a:lvl1pPr>
          </a:lstStyle>
          <a:p>
            <a:pPr>
              <a:defRPr/>
            </a:pPr>
            <a:fld id="{1E588B7D-7FF7-4508-8EA4-0E3B8E5B0E99}" type="datetime1">
              <a:rPr lang="fr-FR" smtClean="0"/>
              <a:pPr>
                <a:defRPr/>
              </a:pPr>
              <a:t>17/01/2024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cs typeface="+mn-cs"/>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cs typeface="+mn-cs"/>
              </a:defRPr>
            </a:lvl1pPr>
          </a:lstStyle>
          <a:p>
            <a:pPr>
              <a:defRPr/>
            </a:pPr>
            <a:fld id="{EE8813D4-011B-412C-9E84-8C19DA16CFF3}"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4527" r:id="rId1"/>
    <p:sldLayoutId id="2147484528" r:id="rId2"/>
    <p:sldLayoutId id="2147484529" r:id="rId3"/>
    <p:sldLayoutId id="2147484530" r:id="rId4"/>
    <p:sldLayoutId id="2147484531" r:id="rId5"/>
    <p:sldLayoutId id="2147484532" r:id="rId6"/>
    <p:sldLayoutId id="2147484533" r:id="rId7"/>
    <p:sldLayoutId id="2147484534" r:id="rId8"/>
    <p:sldLayoutId id="2147484535" r:id="rId9"/>
    <p:sldLayoutId id="2147484536" r:id="rId10"/>
    <p:sldLayoutId id="2147484537"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rganigramme : Entrée manuelle 2"/>
          <p:cNvSpPr/>
          <p:nvPr/>
        </p:nvSpPr>
        <p:spPr>
          <a:xfrm rot="16200000">
            <a:off x="3886200" y="-1524000"/>
            <a:ext cx="3733800" cy="6781800"/>
          </a:xfrm>
          <a:prstGeom prst="flowChartManualInput">
            <a:avLst/>
          </a:prstGeom>
          <a:solidFill>
            <a:srgbClr val="F7F7F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4" name="Corde 3"/>
          <p:cNvSpPr/>
          <p:nvPr/>
        </p:nvSpPr>
        <p:spPr>
          <a:xfrm rot="2050349">
            <a:off x="-62909" y="5672931"/>
            <a:ext cx="3009901" cy="2370138"/>
          </a:xfrm>
          <a:prstGeom prst="chord">
            <a:avLst>
              <a:gd name="adj1" fmla="val 8952290"/>
              <a:gd name="adj2" fmla="val 1932100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graphicFrame>
        <p:nvGraphicFramePr>
          <p:cNvPr id="9" name="Diagramme 8"/>
          <p:cNvGraphicFramePr/>
          <p:nvPr>
            <p:extLst>
              <p:ext uri="{D42A27DB-BD31-4B8C-83A1-F6EECF244321}">
                <p14:modId xmlns:p14="http://schemas.microsoft.com/office/powerpoint/2010/main" val="3399186446"/>
              </p:ext>
            </p:extLst>
          </p:nvPr>
        </p:nvGraphicFramePr>
        <p:xfrm>
          <a:off x="0" y="1524000"/>
          <a:ext cx="87630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Espace réservé du numéro de diapositive 9"/>
          <p:cNvSpPr>
            <a:spLocks noGrp="1"/>
          </p:cNvSpPr>
          <p:nvPr>
            <p:ph type="sldNum" sz="quarter" idx="12"/>
          </p:nvPr>
        </p:nvSpPr>
        <p:spPr>
          <a:xfrm>
            <a:off x="7010400" y="6492875"/>
            <a:ext cx="2133600" cy="365125"/>
          </a:xfrm>
        </p:spPr>
        <p:txBody>
          <a:bodyPr/>
          <a:lstStyle/>
          <a:p>
            <a:pPr>
              <a:defRPr/>
            </a:pPr>
            <a:fld id="{2132049E-20A5-42FB-A04C-ED173148570E}" type="slidenum">
              <a:rPr lang="fr-FR" sz="1400" b="1" smtClean="0">
                <a:solidFill>
                  <a:schemeClr val="tx1"/>
                </a:solidFill>
              </a:rPr>
              <a:pPr>
                <a:defRPr/>
              </a:pPr>
              <a:t>1</a:t>
            </a:fld>
            <a:endParaRPr lang="fr-FR" sz="140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10</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46" name="Title 1"/>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 : </a:t>
            </a:r>
            <a:r>
              <a:rPr lang="fr-FR" sz="2500" b="1" kern="0" dirty="0">
                <a:solidFill>
                  <a:srgbClr val="0033CC"/>
                </a:solidFill>
                <a:effectLst>
                  <a:outerShdw blurRad="38100" dist="38100" dir="2700000" algn="tl">
                    <a:srgbClr val="000000">
                      <a:alpha val="43137"/>
                    </a:srgbClr>
                  </a:outerShdw>
                </a:effectLst>
                <a:cs typeface="Arial" pitchFamily="34" charset="0"/>
              </a:rPr>
              <a:t>Les diagrammes de séquence système</a:t>
            </a:r>
          </a:p>
        </p:txBody>
      </p:sp>
      <p:sp>
        <p:nvSpPr>
          <p:cNvPr id="2" name="Rectangle 1"/>
          <p:cNvSpPr/>
          <p:nvPr/>
        </p:nvSpPr>
        <p:spPr>
          <a:xfrm>
            <a:off x="152400" y="1143000"/>
            <a:ext cx="8839200" cy="1496500"/>
          </a:xfrm>
          <a:prstGeom prst="rect">
            <a:avLst/>
          </a:prstGeom>
        </p:spPr>
        <p:txBody>
          <a:bodyPr wrap="square">
            <a:spAutoFit/>
          </a:bodyPr>
          <a:lstStyle/>
          <a:p>
            <a:pPr marL="342900" indent="-342900" algn="just">
              <a:lnSpc>
                <a:spcPct val="150000"/>
              </a:lnSpc>
              <a:buClr>
                <a:schemeClr val="accent5">
                  <a:lumMod val="60000"/>
                  <a:lumOff val="40000"/>
                </a:schemeClr>
              </a:buClr>
              <a:buFont typeface="Wingdings" panose="05000000000000000000" pitchFamily="2" charset="2"/>
              <a:buChar char="q"/>
            </a:pPr>
            <a:r>
              <a:rPr lang="en-US" sz="2100" dirty="0" err="1">
                <a:latin typeface="+mj-lt"/>
              </a:rPr>
              <a:t>L'exemple</a:t>
            </a:r>
            <a:r>
              <a:rPr lang="en-US" sz="2100" dirty="0">
                <a:latin typeface="+mj-lt"/>
              </a:rPr>
              <a:t> </a:t>
            </a:r>
            <a:r>
              <a:rPr lang="en-US" sz="2100" dirty="0" err="1">
                <a:latin typeface="+mj-lt"/>
              </a:rPr>
              <a:t>suivant</a:t>
            </a:r>
            <a:r>
              <a:rPr lang="en-US" sz="2100" dirty="0">
                <a:latin typeface="+mj-lt"/>
              </a:rPr>
              <a:t> </a:t>
            </a:r>
            <a:r>
              <a:rPr lang="en-US" sz="2100" b="1" dirty="0" err="1">
                <a:latin typeface="+mj-lt"/>
              </a:rPr>
              <a:t>représente</a:t>
            </a:r>
            <a:r>
              <a:rPr lang="en-US" sz="2100" dirty="0">
                <a:latin typeface="+mj-lt"/>
              </a:rPr>
              <a:t> un </a:t>
            </a:r>
            <a:r>
              <a:rPr lang="en-US" sz="2100" b="1" dirty="0" err="1">
                <a:latin typeface="+mj-lt"/>
              </a:rPr>
              <a:t>diagramme</a:t>
            </a:r>
            <a:r>
              <a:rPr lang="en-US" sz="2100" dirty="0">
                <a:latin typeface="+mj-lt"/>
              </a:rPr>
              <a:t> de </a:t>
            </a:r>
            <a:r>
              <a:rPr lang="en-US" sz="2100" b="1" dirty="0" err="1">
                <a:latin typeface="+mj-lt"/>
              </a:rPr>
              <a:t>séquence</a:t>
            </a:r>
            <a:r>
              <a:rPr lang="en-US" sz="2100" b="1" dirty="0">
                <a:latin typeface="+mj-lt"/>
              </a:rPr>
              <a:t> </a:t>
            </a:r>
            <a:r>
              <a:rPr lang="en-US" sz="2100" b="1" dirty="0" err="1">
                <a:latin typeface="+mj-lt"/>
              </a:rPr>
              <a:t>système</a:t>
            </a:r>
            <a:r>
              <a:rPr lang="en-US" sz="2100" b="1" dirty="0">
                <a:latin typeface="+mj-lt"/>
              </a:rPr>
              <a:t> </a:t>
            </a:r>
            <a:r>
              <a:rPr lang="en-US" sz="2100" dirty="0" err="1">
                <a:latin typeface="+mj-lt"/>
              </a:rPr>
              <a:t>correspondant</a:t>
            </a:r>
            <a:r>
              <a:rPr lang="en-US" sz="2100" dirty="0">
                <a:latin typeface="+mj-lt"/>
              </a:rPr>
              <a:t> au </a:t>
            </a:r>
            <a:r>
              <a:rPr lang="en-US" sz="2100" b="1" dirty="0" err="1">
                <a:latin typeface="+mj-lt"/>
              </a:rPr>
              <a:t>scénario</a:t>
            </a:r>
            <a:r>
              <a:rPr lang="en-US" sz="2100" b="1" dirty="0">
                <a:latin typeface="+mj-lt"/>
              </a:rPr>
              <a:t> nominal </a:t>
            </a:r>
            <a:r>
              <a:rPr lang="en-US" sz="2100" dirty="0" err="1">
                <a:latin typeface="+mj-lt"/>
              </a:rPr>
              <a:t>associé</a:t>
            </a:r>
            <a:r>
              <a:rPr lang="en-US" sz="2100" dirty="0">
                <a:latin typeface="+mj-lt"/>
              </a:rPr>
              <a:t> au </a:t>
            </a:r>
            <a:r>
              <a:rPr lang="en-US" sz="2100" b="1" dirty="0" err="1">
                <a:latin typeface="+mj-lt"/>
              </a:rPr>
              <a:t>cas</a:t>
            </a:r>
            <a:r>
              <a:rPr lang="en-US" sz="2100" b="1" dirty="0">
                <a:latin typeface="+mj-lt"/>
              </a:rPr>
              <a:t> </a:t>
            </a:r>
            <a:r>
              <a:rPr lang="en-US" sz="2100" b="1" dirty="0" err="1">
                <a:latin typeface="+mj-lt"/>
              </a:rPr>
              <a:t>d'utilisation</a:t>
            </a:r>
            <a:r>
              <a:rPr lang="en-US" sz="2100" b="1" dirty="0">
                <a:latin typeface="+mj-lt"/>
              </a:rPr>
              <a:t> </a:t>
            </a:r>
            <a:r>
              <a:rPr lang="en-US" sz="2100" dirty="0">
                <a:latin typeface="+mj-lt"/>
              </a:rPr>
              <a:t>«</a:t>
            </a:r>
            <a:r>
              <a:rPr lang="en-US" sz="2100" b="1" dirty="0">
                <a:latin typeface="+mj-lt"/>
              </a:rPr>
              <a:t>recherche d’un livre</a:t>
            </a:r>
            <a:r>
              <a:rPr lang="en-US" sz="2100" dirty="0">
                <a:latin typeface="+mj-lt"/>
              </a:rPr>
              <a:t>».</a:t>
            </a:r>
            <a:endParaRPr lang="fr-FR" sz="2100" dirty="0">
              <a:latin typeface="+mj-lt"/>
            </a:endParaRPr>
          </a:p>
        </p:txBody>
      </p:sp>
      <p:pic>
        <p:nvPicPr>
          <p:cNvPr id="5" name="Image 4">
            <a:extLst>
              <a:ext uri="{FF2B5EF4-FFF2-40B4-BE49-F238E27FC236}">
                <a16:creationId xmlns:a16="http://schemas.microsoft.com/office/drawing/2014/main" id="{AD8E482B-FD24-6F33-CF7A-9DFBEEC736C8}"/>
              </a:ext>
            </a:extLst>
          </p:cNvPr>
          <p:cNvPicPr>
            <a:picLocks noChangeAspect="1"/>
          </p:cNvPicPr>
          <p:nvPr/>
        </p:nvPicPr>
        <p:blipFill>
          <a:blip r:embed="rId3"/>
          <a:stretch>
            <a:fillRect/>
          </a:stretch>
        </p:blipFill>
        <p:spPr>
          <a:xfrm>
            <a:off x="1524000" y="2730121"/>
            <a:ext cx="6324925" cy="4045158"/>
          </a:xfrm>
          <a:prstGeom prst="rect">
            <a:avLst/>
          </a:prstGeom>
        </p:spPr>
      </p:pic>
    </p:spTree>
    <p:extLst>
      <p:ext uri="{BB962C8B-B14F-4D97-AF65-F5344CB8AC3E}">
        <p14:creationId xmlns:p14="http://schemas.microsoft.com/office/powerpoint/2010/main" val="3694422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11</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46" name="Title 1"/>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 : </a:t>
            </a:r>
            <a:r>
              <a:rPr lang="fr-FR" sz="2500" b="1" kern="0" dirty="0">
                <a:solidFill>
                  <a:srgbClr val="0033CC"/>
                </a:solidFill>
                <a:effectLst>
                  <a:outerShdw blurRad="38100" dist="38100" dir="2700000" algn="tl">
                    <a:srgbClr val="000000">
                      <a:alpha val="43137"/>
                    </a:srgbClr>
                  </a:outerShdw>
                </a:effectLst>
                <a:cs typeface="Arial" pitchFamily="34" charset="0"/>
              </a:rPr>
              <a:t>Les diagrammes de séquence décrivant les interaction entre objets </a:t>
            </a:r>
          </a:p>
        </p:txBody>
      </p:sp>
      <p:sp>
        <p:nvSpPr>
          <p:cNvPr id="2" name="Rectangle 1"/>
          <p:cNvSpPr/>
          <p:nvPr/>
        </p:nvSpPr>
        <p:spPr>
          <a:xfrm>
            <a:off x="0" y="990600"/>
            <a:ext cx="9067800" cy="5951566"/>
          </a:xfrm>
          <a:prstGeom prst="rect">
            <a:avLst/>
          </a:prstGeom>
        </p:spPr>
        <p:txBody>
          <a:bodyPr wrap="square">
            <a:spAutoFit/>
          </a:bodyPr>
          <a:lstStyle/>
          <a:p>
            <a:pPr algn="just">
              <a:lnSpc>
                <a:spcPct val="150000"/>
              </a:lnSpc>
              <a:buClr>
                <a:schemeClr val="accent5">
                  <a:lumMod val="60000"/>
                  <a:lumOff val="40000"/>
                </a:schemeClr>
              </a:buClr>
            </a:pPr>
            <a:r>
              <a:rPr lang="fr-FR" sz="2500" b="1" dirty="0">
                <a:solidFill>
                  <a:srgbClr val="0033CC"/>
                </a:solidFill>
                <a:effectLst>
                  <a:outerShdw blurRad="38100" dist="38100" dir="2700000" algn="tl">
                    <a:srgbClr val="000000">
                      <a:alpha val="43137"/>
                    </a:srgbClr>
                  </a:outerShdw>
                </a:effectLst>
                <a:latin typeface="+mj-lt"/>
              </a:rPr>
              <a:t>2)  Diagramme de séquence décrivant les interaction entre objets : </a:t>
            </a:r>
          </a:p>
          <a:p>
            <a:pPr algn="just">
              <a:lnSpc>
                <a:spcPct val="150000"/>
              </a:lnSpc>
              <a:buClr>
                <a:schemeClr val="accent5">
                  <a:lumMod val="60000"/>
                  <a:lumOff val="40000"/>
                </a:schemeClr>
              </a:buClr>
            </a:pPr>
            <a:r>
              <a:rPr lang="fr-FR" sz="2100" dirty="0">
                <a:latin typeface="+mj-lt"/>
              </a:rPr>
              <a:t>Ils</a:t>
            </a:r>
            <a:r>
              <a:rPr lang="fr-FR" sz="2100" b="1" dirty="0">
                <a:latin typeface="+mj-lt"/>
              </a:rPr>
              <a:t> </a:t>
            </a:r>
            <a:r>
              <a:rPr lang="fr-FR" sz="2100" dirty="0">
                <a:latin typeface="+mj-lt"/>
              </a:rPr>
              <a:t>sont </a:t>
            </a:r>
            <a:r>
              <a:rPr lang="fr-FR" sz="2100" b="1" dirty="0">
                <a:latin typeface="+mj-lt"/>
              </a:rPr>
              <a:t>utilisés</a:t>
            </a:r>
            <a:r>
              <a:rPr lang="fr-FR" sz="2100" dirty="0">
                <a:latin typeface="+mj-lt"/>
              </a:rPr>
              <a:t> pour </a:t>
            </a:r>
            <a:r>
              <a:rPr lang="fr-FR" sz="2100" b="1" dirty="0">
                <a:latin typeface="+mj-lt"/>
              </a:rPr>
              <a:t>représenter</a:t>
            </a:r>
            <a:r>
              <a:rPr lang="fr-FR" sz="2100" dirty="0">
                <a:latin typeface="+mj-lt"/>
              </a:rPr>
              <a:t> les </a:t>
            </a:r>
            <a:r>
              <a:rPr lang="fr-FR" sz="2100" b="1" dirty="0">
                <a:latin typeface="+mj-lt"/>
              </a:rPr>
              <a:t>interactions</a:t>
            </a:r>
            <a:r>
              <a:rPr lang="fr-FR" sz="2100" dirty="0">
                <a:latin typeface="+mj-lt"/>
              </a:rPr>
              <a:t> entre </a:t>
            </a:r>
            <a:r>
              <a:rPr lang="fr-FR" sz="2100" b="1" dirty="0">
                <a:latin typeface="+mj-lt"/>
              </a:rPr>
              <a:t>objets</a:t>
            </a:r>
            <a:r>
              <a:rPr lang="fr-FR" sz="2100" dirty="0">
                <a:latin typeface="+mj-lt"/>
              </a:rPr>
              <a:t> dans un </a:t>
            </a:r>
            <a:r>
              <a:rPr lang="fr-FR" sz="2100" b="1" dirty="0">
                <a:latin typeface="+mj-lt"/>
              </a:rPr>
              <a:t>système</a:t>
            </a:r>
            <a:r>
              <a:rPr lang="fr-FR" sz="2100" dirty="0">
                <a:latin typeface="+mj-lt"/>
              </a:rPr>
              <a:t> </a:t>
            </a:r>
            <a:r>
              <a:rPr lang="fr-FR" sz="2100" b="1" dirty="0">
                <a:latin typeface="+mj-lt"/>
              </a:rPr>
              <a:t>logiciel</a:t>
            </a:r>
            <a:r>
              <a:rPr lang="fr-FR" sz="2100" dirty="0">
                <a:latin typeface="+mj-lt"/>
              </a:rPr>
              <a:t>. Ils </a:t>
            </a:r>
            <a:r>
              <a:rPr lang="fr-FR" sz="2100" b="1" dirty="0">
                <a:latin typeface="+mj-lt"/>
              </a:rPr>
              <a:t>fournissent</a:t>
            </a:r>
            <a:r>
              <a:rPr lang="fr-FR" sz="2100" dirty="0">
                <a:latin typeface="+mj-lt"/>
              </a:rPr>
              <a:t> une </a:t>
            </a:r>
            <a:r>
              <a:rPr lang="fr-FR" sz="2100" b="1" dirty="0">
                <a:latin typeface="+mj-lt"/>
              </a:rPr>
              <a:t>vision</a:t>
            </a:r>
            <a:r>
              <a:rPr lang="fr-FR" sz="2100" dirty="0">
                <a:latin typeface="+mj-lt"/>
              </a:rPr>
              <a:t> </a:t>
            </a:r>
            <a:r>
              <a:rPr lang="fr-FR" sz="2100" b="1" dirty="0">
                <a:latin typeface="+mj-lt"/>
              </a:rPr>
              <a:t>chronologique</a:t>
            </a:r>
            <a:r>
              <a:rPr lang="fr-FR" sz="2100" dirty="0">
                <a:latin typeface="+mj-lt"/>
              </a:rPr>
              <a:t> des </a:t>
            </a:r>
            <a:r>
              <a:rPr lang="fr-FR" sz="2100" b="1" dirty="0">
                <a:latin typeface="+mj-lt"/>
              </a:rPr>
              <a:t>échanges</a:t>
            </a:r>
            <a:r>
              <a:rPr lang="fr-FR" sz="2100" dirty="0">
                <a:latin typeface="+mj-lt"/>
              </a:rPr>
              <a:t> entre les </a:t>
            </a:r>
            <a:r>
              <a:rPr lang="fr-FR" sz="2100" b="1" dirty="0">
                <a:latin typeface="+mj-lt"/>
              </a:rPr>
              <a:t>objets</a:t>
            </a:r>
            <a:r>
              <a:rPr lang="fr-FR" sz="2100" dirty="0">
                <a:latin typeface="+mj-lt"/>
              </a:rPr>
              <a:t>, mettant en évidence les </a:t>
            </a:r>
            <a:r>
              <a:rPr lang="fr-FR" sz="2100" b="1" dirty="0">
                <a:latin typeface="+mj-lt"/>
              </a:rPr>
              <a:t>messages</a:t>
            </a:r>
            <a:r>
              <a:rPr lang="fr-FR" sz="2100" dirty="0">
                <a:latin typeface="+mj-lt"/>
              </a:rPr>
              <a:t> </a:t>
            </a:r>
            <a:r>
              <a:rPr lang="fr-FR" sz="2100" b="1" dirty="0">
                <a:latin typeface="+mj-lt"/>
              </a:rPr>
              <a:t>échangés</a:t>
            </a:r>
            <a:r>
              <a:rPr lang="fr-FR" sz="2100" dirty="0">
                <a:latin typeface="+mj-lt"/>
              </a:rPr>
              <a:t>, les </a:t>
            </a:r>
            <a:r>
              <a:rPr lang="fr-FR" sz="2100" b="1" dirty="0">
                <a:latin typeface="+mj-lt"/>
              </a:rPr>
              <a:t>paramètres</a:t>
            </a:r>
            <a:r>
              <a:rPr lang="fr-FR" sz="2100" dirty="0">
                <a:latin typeface="+mj-lt"/>
              </a:rPr>
              <a:t> </a:t>
            </a:r>
            <a:r>
              <a:rPr lang="fr-FR" sz="2100" b="1" dirty="0">
                <a:latin typeface="+mj-lt"/>
              </a:rPr>
              <a:t>associés</a:t>
            </a:r>
            <a:r>
              <a:rPr lang="fr-FR" sz="2100" dirty="0">
                <a:latin typeface="+mj-lt"/>
              </a:rPr>
              <a:t> et les </a:t>
            </a:r>
            <a:r>
              <a:rPr lang="fr-FR" sz="2100" b="1" dirty="0">
                <a:latin typeface="+mj-lt"/>
              </a:rPr>
              <a:t>valeurs</a:t>
            </a:r>
            <a:r>
              <a:rPr lang="fr-FR" sz="2100" dirty="0">
                <a:latin typeface="+mj-lt"/>
              </a:rPr>
              <a:t> </a:t>
            </a:r>
            <a:r>
              <a:rPr lang="fr-FR" sz="2100" b="1" dirty="0">
                <a:latin typeface="+mj-lt"/>
              </a:rPr>
              <a:t>de</a:t>
            </a:r>
            <a:r>
              <a:rPr lang="fr-FR" sz="2100" dirty="0">
                <a:latin typeface="+mj-lt"/>
              </a:rPr>
              <a:t> </a:t>
            </a:r>
            <a:r>
              <a:rPr lang="fr-FR" sz="2100" b="1" dirty="0">
                <a:latin typeface="+mj-lt"/>
              </a:rPr>
              <a:t>retour</a:t>
            </a:r>
            <a:r>
              <a:rPr lang="fr-FR" sz="2100" dirty="0">
                <a:latin typeface="+mj-lt"/>
              </a:rPr>
              <a:t>. Les </a:t>
            </a:r>
            <a:r>
              <a:rPr lang="fr-FR" sz="2100" b="1" dirty="0">
                <a:latin typeface="+mj-lt"/>
              </a:rPr>
              <a:t>éléments</a:t>
            </a:r>
            <a:r>
              <a:rPr lang="fr-FR" sz="2100" dirty="0">
                <a:latin typeface="+mj-lt"/>
              </a:rPr>
              <a:t> </a:t>
            </a:r>
            <a:r>
              <a:rPr lang="fr-FR" sz="2100" b="1" dirty="0">
                <a:latin typeface="+mj-lt"/>
              </a:rPr>
              <a:t>clés</a:t>
            </a:r>
            <a:r>
              <a:rPr lang="fr-FR" sz="2100" dirty="0">
                <a:latin typeface="+mj-lt"/>
              </a:rPr>
              <a:t> qui sont </a:t>
            </a:r>
            <a:r>
              <a:rPr lang="fr-FR" sz="2100" b="1" dirty="0">
                <a:latin typeface="+mj-lt"/>
              </a:rPr>
              <a:t>impliqués</a:t>
            </a:r>
            <a:r>
              <a:rPr lang="fr-FR" sz="2100" dirty="0">
                <a:latin typeface="+mj-lt"/>
              </a:rPr>
              <a:t> dans un </a:t>
            </a:r>
            <a:r>
              <a:rPr lang="fr-FR" sz="2100" b="1" dirty="0">
                <a:latin typeface="+mj-lt"/>
              </a:rPr>
              <a:t>diagramme</a:t>
            </a:r>
            <a:r>
              <a:rPr lang="fr-FR" sz="2100" dirty="0">
                <a:latin typeface="+mj-lt"/>
              </a:rPr>
              <a:t> </a:t>
            </a:r>
            <a:r>
              <a:rPr lang="fr-FR" sz="2100" b="1" dirty="0">
                <a:latin typeface="+mj-lt"/>
              </a:rPr>
              <a:t>de</a:t>
            </a:r>
            <a:r>
              <a:rPr lang="fr-FR" sz="2100" dirty="0">
                <a:latin typeface="+mj-lt"/>
              </a:rPr>
              <a:t> </a:t>
            </a:r>
            <a:r>
              <a:rPr lang="fr-FR" sz="2100" b="1" dirty="0">
                <a:latin typeface="+mj-lt"/>
              </a:rPr>
              <a:t>séquence représentant les interactions entre objets</a:t>
            </a:r>
            <a:r>
              <a:rPr lang="fr-FR" sz="2100" dirty="0">
                <a:latin typeface="+mj-lt"/>
              </a:rPr>
              <a:t> sont :</a:t>
            </a:r>
          </a:p>
          <a:p>
            <a:pPr algn="just">
              <a:lnSpc>
                <a:spcPct val="150000"/>
              </a:lnSpc>
              <a:buClr>
                <a:schemeClr val="tx1"/>
              </a:buClr>
            </a:pPr>
            <a:r>
              <a:rPr lang="fr-FR" sz="2100" b="1" dirty="0">
                <a:solidFill>
                  <a:srgbClr val="0033CC"/>
                </a:solidFill>
                <a:latin typeface="+mj-lt"/>
              </a:rPr>
              <a:t>1. Ensemble d'objets </a:t>
            </a:r>
            <a:r>
              <a:rPr lang="fr-FR" sz="2100" dirty="0">
                <a:latin typeface="+mj-lt"/>
              </a:rPr>
              <a:t>: Un diagramme de séquence </a:t>
            </a:r>
            <a:r>
              <a:rPr lang="fr-FR" sz="2100" b="1" dirty="0">
                <a:latin typeface="+mj-lt"/>
              </a:rPr>
              <a:t>implique</a:t>
            </a:r>
            <a:r>
              <a:rPr lang="fr-FR" sz="2100" dirty="0">
                <a:latin typeface="+mj-lt"/>
              </a:rPr>
              <a:t> un </a:t>
            </a:r>
            <a:r>
              <a:rPr lang="fr-FR" sz="2100" b="1" dirty="0">
                <a:latin typeface="+mj-lt"/>
              </a:rPr>
              <a:t>ensemble</a:t>
            </a:r>
            <a:r>
              <a:rPr lang="fr-FR" sz="2100" dirty="0">
                <a:latin typeface="+mj-lt"/>
              </a:rPr>
              <a:t> </a:t>
            </a:r>
            <a:r>
              <a:rPr lang="fr-FR" sz="2100" b="1" dirty="0">
                <a:latin typeface="+mj-lt"/>
              </a:rPr>
              <a:t>d'objets</a:t>
            </a:r>
            <a:r>
              <a:rPr lang="fr-FR" sz="2100" dirty="0">
                <a:latin typeface="+mj-lt"/>
              </a:rPr>
              <a:t> qui </a:t>
            </a:r>
            <a:r>
              <a:rPr lang="fr-FR" sz="2100" b="1" dirty="0">
                <a:latin typeface="+mj-lt"/>
              </a:rPr>
              <a:t>interagissent</a:t>
            </a:r>
            <a:r>
              <a:rPr lang="fr-FR" sz="2100" dirty="0">
                <a:latin typeface="+mj-lt"/>
              </a:rPr>
              <a:t> les </a:t>
            </a:r>
            <a:r>
              <a:rPr lang="fr-FR" sz="2100" b="1" dirty="0">
                <a:latin typeface="+mj-lt"/>
              </a:rPr>
              <a:t>uns</a:t>
            </a:r>
            <a:r>
              <a:rPr lang="fr-FR" sz="2100" dirty="0">
                <a:latin typeface="+mj-lt"/>
              </a:rPr>
              <a:t> </a:t>
            </a:r>
            <a:r>
              <a:rPr lang="fr-FR" sz="2100" b="1" dirty="0">
                <a:latin typeface="+mj-lt"/>
              </a:rPr>
              <a:t>avec les autres</a:t>
            </a:r>
            <a:r>
              <a:rPr lang="fr-FR" sz="2100" dirty="0">
                <a:latin typeface="+mj-lt"/>
              </a:rPr>
              <a:t>. Ces </a:t>
            </a:r>
            <a:r>
              <a:rPr lang="fr-FR" sz="2100" b="1" dirty="0">
                <a:latin typeface="+mj-lt"/>
              </a:rPr>
              <a:t>objets</a:t>
            </a:r>
            <a:r>
              <a:rPr lang="fr-FR" sz="2100" dirty="0">
                <a:latin typeface="+mj-lt"/>
              </a:rPr>
              <a:t> peuvent être des </a:t>
            </a:r>
            <a:r>
              <a:rPr lang="fr-FR" sz="2100" b="1" dirty="0">
                <a:latin typeface="+mj-lt"/>
              </a:rPr>
              <a:t>instances</a:t>
            </a:r>
            <a:r>
              <a:rPr lang="fr-FR" sz="2100" dirty="0">
                <a:latin typeface="+mj-lt"/>
              </a:rPr>
              <a:t> </a:t>
            </a:r>
            <a:r>
              <a:rPr lang="fr-FR" sz="2100" b="1" dirty="0">
                <a:latin typeface="+mj-lt"/>
              </a:rPr>
              <a:t>de classes </a:t>
            </a:r>
            <a:r>
              <a:rPr lang="fr-FR" sz="2100" dirty="0">
                <a:latin typeface="+mj-lt"/>
              </a:rPr>
              <a:t>dans le système logiciel ou des </a:t>
            </a:r>
            <a:r>
              <a:rPr lang="fr-FR" sz="2100" b="1" dirty="0">
                <a:latin typeface="+mj-lt"/>
              </a:rPr>
              <a:t>acteurs externes</a:t>
            </a:r>
            <a:r>
              <a:rPr lang="fr-FR" sz="2100" dirty="0">
                <a:latin typeface="+mj-lt"/>
              </a:rPr>
              <a:t> qui </a:t>
            </a:r>
            <a:r>
              <a:rPr lang="fr-FR" sz="2100" b="1" dirty="0">
                <a:latin typeface="+mj-lt"/>
              </a:rPr>
              <a:t>interagissent</a:t>
            </a:r>
            <a:r>
              <a:rPr lang="fr-FR" sz="2100" dirty="0">
                <a:latin typeface="+mj-lt"/>
              </a:rPr>
              <a:t> avec le </a:t>
            </a:r>
            <a:r>
              <a:rPr lang="fr-FR" sz="2100" b="1" dirty="0">
                <a:latin typeface="+mj-lt"/>
              </a:rPr>
              <a:t>système</a:t>
            </a:r>
            <a:r>
              <a:rPr lang="fr-FR" sz="2100" dirty="0">
                <a:latin typeface="+mj-lt"/>
              </a:rPr>
              <a:t>.</a:t>
            </a:r>
          </a:p>
          <a:p>
            <a:pPr algn="just">
              <a:lnSpc>
                <a:spcPct val="150000"/>
              </a:lnSpc>
              <a:buClr>
                <a:schemeClr val="tx1"/>
              </a:buClr>
            </a:pPr>
            <a:r>
              <a:rPr lang="fr-FR" sz="2100" b="1" dirty="0">
                <a:solidFill>
                  <a:srgbClr val="0033CC"/>
                </a:solidFill>
                <a:latin typeface="+mj-lt"/>
              </a:rPr>
              <a:t>2. Chronologie des échanges </a:t>
            </a:r>
            <a:r>
              <a:rPr lang="fr-FR" sz="2100" dirty="0">
                <a:latin typeface="+mj-lt"/>
              </a:rPr>
              <a:t>: Le diagramme de séquence </a:t>
            </a:r>
            <a:r>
              <a:rPr lang="fr-FR" sz="2100" b="1" dirty="0">
                <a:latin typeface="+mj-lt"/>
              </a:rPr>
              <a:t>représente</a:t>
            </a:r>
            <a:r>
              <a:rPr lang="fr-FR" sz="2100" dirty="0">
                <a:latin typeface="+mj-lt"/>
              </a:rPr>
              <a:t> la </a:t>
            </a:r>
            <a:r>
              <a:rPr lang="fr-FR" sz="2100" b="1" dirty="0">
                <a:latin typeface="+mj-lt"/>
              </a:rPr>
              <a:t>séquence</a:t>
            </a:r>
            <a:r>
              <a:rPr lang="fr-FR" sz="2100" dirty="0">
                <a:latin typeface="+mj-lt"/>
              </a:rPr>
              <a:t> des </a:t>
            </a:r>
            <a:r>
              <a:rPr lang="fr-FR" sz="2100" b="1" dirty="0">
                <a:latin typeface="+mj-lt"/>
              </a:rPr>
              <a:t>échanges</a:t>
            </a:r>
            <a:r>
              <a:rPr lang="fr-FR" sz="2100" dirty="0">
                <a:latin typeface="+mj-lt"/>
              </a:rPr>
              <a:t> </a:t>
            </a:r>
            <a:r>
              <a:rPr lang="fr-FR" sz="2100" b="1" dirty="0">
                <a:latin typeface="+mj-lt"/>
              </a:rPr>
              <a:t>entre</a:t>
            </a:r>
            <a:r>
              <a:rPr lang="fr-FR" sz="2100" dirty="0">
                <a:latin typeface="+mj-lt"/>
              </a:rPr>
              <a:t> les </a:t>
            </a:r>
            <a:r>
              <a:rPr lang="fr-FR" sz="2100" b="1" dirty="0">
                <a:latin typeface="+mj-lt"/>
              </a:rPr>
              <a:t>objets</a:t>
            </a:r>
            <a:r>
              <a:rPr lang="fr-FR" sz="2100" dirty="0">
                <a:latin typeface="+mj-lt"/>
              </a:rPr>
              <a:t>. </a:t>
            </a:r>
          </a:p>
        </p:txBody>
      </p:sp>
    </p:spTree>
    <p:extLst>
      <p:ext uri="{BB962C8B-B14F-4D97-AF65-F5344CB8AC3E}">
        <p14:creationId xmlns:p14="http://schemas.microsoft.com/office/powerpoint/2010/main" val="885643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12</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46" name="Title 1"/>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 : </a:t>
            </a:r>
            <a:r>
              <a:rPr lang="fr-FR" sz="2500" b="1" kern="0" dirty="0">
                <a:solidFill>
                  <a:srgbClr val="0033CC"/>
                </a:solidFill>
                <a:effectLst>
                  <a:outerShdw blurRad="38100" dist="38100" dir="2700000" algn="tl">
                    <a:srgbClr val="000000">
                      <a:alpha val="43137"/>
                    </a:srgbClr>
                  </a:outerShdw>
                </a:effectLst>
                <a:cs typeface="Arial" pitchFamily="34" charset="0"/>
              </a:rPr>
              <a:t>Les diagrammes de séquence décrivant les interaction entre objets </a:t>
            </a:r>
          </a:p>
        </p:txBody>
      </p:sp>
      <p:sp>
        <p:nvSpPr>
          <p:cNvPr id="2" name="Rectangle 1"/>
          <p:cNvSpPr/>
          <p:nvPr/>
        </p:nvSpPr>
        <p:spPr>
          <a:xfrm>
            <a:off x="152400" y="1143000"/>
            <a:ext cx="8839200" cy="5743816"/>
          </a:xfrm>
          <a:prstGeom prst="rect">
            <a:avLst/>
          </a:prstGeom>
        </p:spPr>
        <p:txBody>
          <a:bodyPr wrap="square">
            <a:spAutoFit/>
          </a:bodyPr>
          <a:lstStyle/>
          <a:p>
            <a:pPr algn="just">
              <a:lnSpc>
                <a:spcPct val="150000"/>
              </a:lnSpc>
              <a:buClr>
                <a:schemeClr val="accent5">
                  <a:lumMod val="60000"/>
                  <a:lumOff val="40000"/>
                </a:schemeClr>
              </a:buClr>
            </a:pPr>
            <a:r>
              <a:rPr lang="fr-FR" sz="2100" dirty="0">
                <a:latin typeface="+mj-lt"/>
              </a:rPr>
              <a:t>Il </a:t>
            </a:r>
            <a:r>
              <a:rPr lang="fr-FR" sz="2100" b="1" dirty="0">
                <a:latin typeface="+mj-lt"/>
              </a:rPr>
              <a:t>montre</a:t>
            </a:r>
            <a:r>
              <a:rPr lang="fr-FR" sz="2100" dirty="0">
                <a:latin typeface="+mj-lt"/>
              </a:rPr>
              <a:t> </a:t>
            </a:r>
            <a:r>
              <a:rPr lang="fr-FR" sz="2100" b="1" dirty="0">
                <a:latin typeface="+mj-lt"/>
              </a:rPr>
              <a:t>l'ordre</a:t>
            </a:r>
            <a:r>
              <a:rPr lang="fr-FR" sz="2100" dirty="0">
                <a:latin typeface="+mj-lt"/>
              </a:rPr>
              <a:t> dans lequel les </a:t>
            </a:r>
            <a:r>
              <a:rPr lang="fr-FR" sz="2100" b="1" dirty="0">
                <a:latin typeface="+mj-lt"/>
              </a:rPr>
              <a:t>messages</a:t>
            </a:r>
            <a:r>
              <a:rPr lang="fr-FR" sz="2100" dirty="0">
                <a:latin typeface="+mj-lt"/>
              </a:rPr>
              <a:t> sont </a:t>
            </a:r>
            <a:r>
              <a:rPr lang="fr-FR" sz="2100" b="1" dirty="0">
                <a:latin typeface="+mj-lt"/>
              </a:rPr>
              <a:t>envoyés</a:t>
            </a:r>
            <a:r>
              <a:rPr lang="fr-FR" sz="2100" dirty="0">
                <a:latin typeface="+mj-lt"/>
              </a:rPr>
              <a:t> et </a:t>
            </a:r>
            <a:r>
              <a:rPr lang="fr-FR" sz="2100" b="1" dirty="0">
                <a:latin typeface="+mj-lt"/>
              </a:rPr>
              <a:t>reçus</a:t>
            </a:r>
            <a:r>
              <a:rPr lang="fr-FR" sz="2100" dirty="0">
                <a:latin typeface="+mj-lt"/>
              </a:rPr>
              <a:t> </a:t>
            </a:r>
            <a:r>
              <a:rPr lang="fr-FR" sz="2100" b="1" dirty="0">
                <a:latin typeface="+mj-lt"/>
              </a:rPr>
              <a:t>entre</a:t>
            </a:r>
            <a:r>
              <a:rPr lang="fr-FR" sz="2100" dirty="0">
                <a:latin typeface="+mj-lt"/>
              </a:rPr>
              <a:t> les </a:t>
            </a:r>
            <a:r>
              <a:rPr lang="fr-FR" sz="2100" b="1" dirty="0">
                <a:latin typeface="+mj-lt"/>
              </a:rPr>
              <a:t>objets</a:t>
            </a:r>
            <a:r>
              <a:rPr lang="fr-FR" sz="2100" dirty="0">
                <a:latin typeface="+mj-lt"/>
              </a:rPr>
              <a:t>. Ainsi, il </a:t>
            </a:r>
            <a:r>
              <a:rPr lang="fr-FR" sz="2100" b="1" dirty="0">
                <a:latin typeface="+mj-lt"/>
              </a:rPr>
              <a:t>permet</a:t>
            </a:r>
            <a:r>
              <a:rPr lang="fr-FR" sz="2100" dirty="0">
                <a:latin typeface="+mj-lt"/>
              </a:rPr>
              <a:t> de </a:t>
            </a:r>
            <a:r>
              <a:rPr lang="fr-FR" sz="2100" b="1" dirty="0">
                <a:latin typeface="+mj-lt"/>
              </a:rPr>
              <a:t>visualiser</a:t>
            </a:r>
            <a:r>
              <a:rPr lang="fr-FR" sz="2100" dirty="0">
                <a:latin typeface="+mj-lt"/>
              </a:rPr>
              <a:t> le </a:t>
            </a:r>
            <a:r>
              <a:rPr lang="fr-FR" sz="2100" b="1" dirty="0">
                <a:latin typeface="+mj-lt"/>
              </a:rPr>
              <a:t>flux d'exécution des interactions</a:t>
            </a:r>
            <a:r>
              <a:rPr lang="fr-FR" sz="2100" dirty="0">
                <a:latin typeface="+mj-lt"/>
              </a:rPr>
              <a:t>.</a:t>
            </a:r>
          </a:p>
          <a:p>
            <a:pPr algn="just">
              <a:lnSpc>
                <a:spcPct val="150000"/>
              </a:lnSpc>
              <a:buClr>
                <a:schemeClr val="accent5">
                  <a:lumMod val="60000"/>
                  <a:lumOff val="40000"/>
                </a:schemeClr>
              </a:buClr>
            </a:pPr>
            <a:endParaRPr lang="fr-FR" sz="800" dirty="0">
              <a:latin typeface="+mj-lt"/>
            </a:endParaRPr>
          </a:p>
          <a:p>
            <a:pPr algn="just">
              <a:lnSpc>
                <a:spcPct val="150000"/>
              </a:lnSpc>
              <a:buClr>
                <a:schemeClr val="accent5">
                  <a:lumMod val="60000"/>
                  <a:lumOff val="40000"/>
                </a:schemeClr>
              </a:buClr>
            </a:pPr>
            <a:r>
              <a:rPr lang="fr-FR" sz="2100" b="1" dirty="0">
                <a:solidFill>
                  <a:srgbClr val="0033CC"/>
                </a:solidFill>
                <a:latin typeface="+mj-lt"/>
              </a:rPr>
              <a:t>3. Messages</a:t>
            </a:r>
            <a:r>
              <a:rPr lang="fr-FR" sz="2100" dirty="0">
                <a:solidFill>
                  <a:srgbClr val="0033CC"/>
                </a:solidFill>
                <a:latin typeface="+mj-lt"/>
              </a:rPr>
              <a:t> </a:t>
            </a:r>
            <a:r>
              <a:rPr lang="fr-FR" sz="2100" dirty="0">
                <a:latin typeface="+mj-lt"/>
              </a:rPr>
              <a:t>: ils </a:t>
            </a:r>
            <a:r>
              <a:rPr lang="fr-FR" sz="2100" b="1" dirty="0">
                <a:latin typeface="+mj-lt"/>
              </a:rPr>
              <a:t>sont</a:t>
            </a:r>
            <a:r>
              <a:rPr lang="fr-FR" sz="2100" dirty="0">
                <a:latin typeface="+mj-lt"/>
              </a:rPr>
              <a:t> les </a:t>
            </a:r>
            <a:r>
              <a:rPr lang="fr-FR" sz="2100" b="1" dirty="0">
                <a:latin typeface="+mj-lt"/>
              </a:rPr>
              <a:t>moyens</a:t>
            </a:r>
            <a:r>
              <a:rPr lang="fr-FR" sz="2100" dirty="0">
                <a:latin typeface="+mj-lt"/>
              </a:rPr>
              <a:t> par lesquels les objets </a:t>
            </a:r>
            <a:r>
              <a:rPr lang="fr-FR" sz="2100" b="1" dirty="0">
                <a:latin typeface="+mj-lt"/>
              </a:rPr>
              <a:t>communiquent</a:t>
            </a:r>
            <a:r>
              <a:rPr lang="fr-FR" sz="2100" dirty="0">
                <a:latin typeface="+mj-lt"/>
              </a:rPr>
              <a:t> entre </a:t>
            </a:r>
            <a:r>
              <a:rPr lang="fr-FR" sz="2100" b="1" dirty="0">
                <a:latin typeface="+mj-lt"/>
              </a:rPr>
              <a:t>eux</a:t>
            </a:r>
            <a:r>
              <a:rPr lang="fr-FR" sz="2100" dirty="0">
                <a:latin typeface="+mj-lt"/>
              </a:rPr>
              <a:t>. Ils </a:t>
            </a:r>
            <a:r>
              <a:rPr lang="fr-FR" sz="2100" b="1" dirty="0">
                <a:latin typeface="+mj-lt"/>
              </a:rPr>
              <a:t>peuvent</a:t>
            </a:r>
            <a:r>
              <a:rPr lang="fr-FR" sz="2100" dirty="0">
                <a:latin typeface="+mj-lt"/>
              </a:rPr>
              <a:t> </a:t>
            </a:r>
            <a:r>
              <a:rPr lang="fr-FR" sz="2100" b="1" dirty="0">
                <a:latin typeface="+mj-lt"/>
              </a:rPr>
              <a:t>être</a:t>
            </a:r>
            <a:r>
              <a:rPr lang="fr-FR" sz="2100" dirty="0">
                <a:latin typeface="+mj-lt"/>
              </a:rPr>
              <a:t> des </a:t>
            </a:r>
            <a:r>
              <a:rPr lang="fr-FR" sz="2100" b="1" dirty="0">
                <a:latin typeface="+mj-lt"/>
              </a:rPr>
              <a:t>appels</a:t>
            </a:r>
            <a:r>
              <a:rPr lang="fr-FR" sz="2100" dirty="0">
                <a:latin typeface="+mj-lt"/>
              </a:rPr>
              <a:t> </a:t>
            </a:r>
            <a:r>
              <a:rPr lang="fr-FR" sz="2100" b="1" dirty="0">
                <a:latin typeface="+mj-lt"/>
              </a:rPr>
              <a:t>de méthode</a:t>
            </a:r>
            <a:r>
              <a:rPr lang="fr-FR" sz="2100" dirty="0">
                <a:latin typeface="+mj-lt"/>
              </a:rPr>
              <a:t>, des </a:t>
            </a:r>
            <a:r>
              <a:rPr lang="fr-FR" sz="2100" b="1" dirty="0">
                <a:latin typeface="+mj-lt"/>
              </a:rPr>
              <a:t>demandes</a:t>
            </a:r>
            <a:r>
              <a:rPr lang="fr-FR" sz="2100" dirty="0">
                <a:latin typeface="+mj-lt"/>
              </a:rPr>
              <a:t> </a:t>
            </a:r>
            <a:r>
              <a:rPr lang="fr-FR" sz="2100" b="1" dirty="0">
                <a:latin typeface="+mj-lt"/>
              </a:rPr>
              <a:t>d'informations</a:t>
            </a:r>
            <a:r>
              <a:rPr lang="fr-FR" sz="2100" dirty="0">
                <a:latin typeface="+mj-lt"/>
              </a:rPr>
              <a:t> ou des </a:t>
            </a:r>
            <a:r>
              <a:rPr lang="fr-FR" sz="2100" b="1" dirty="0">
                <a:latin typeface="+mj-lt"/>
              </a:rPr>
              <a:t>notifications</a:t>
            </a:r>
            <a:r>
              <a:rPr lang="fr-FR" sz="2100" dirty="0">
                <a:latin typeface="+mj-lt"/>
              </a:rPr>
              <a:t>. Les </a:t>
            </a:r>
            <a:r>
              <a:rPr lang="fr-FR" sz="2100" b="1" dirty="0">
                <a:latin typeface="+mj-lt"/>
              </a:rPr>
              <a:t>messages</a:t>
            </a:r>
            <a:r>
              <a:rPr lang="fr-FR" sz="2100" dirty="0">
                <a:latin typeface="+mj-lt"/>
              </a:rPr>
              <a:t> peuvent </a:t>
            </a:r>
            <a:r>
              <a:rPr lang="fr-FR" sz="2100" b="1" dirty="0">
                <a:latin typeface="+mj-lt"/>
              </a:rPr>
              <a:t>inclure</a:t>
            </a:r>
            <a:r>
              <a:rPr lang="fr-FR" sz="2100" dirty="0">
                <a:latin typeface="+mj-lt"/>
              </a:rPr>
              <a:t> </a:t>
            </a:r>
            <a:r>
              <a:rPr lang="fr-FR" sz="2100" b="1" dirty="0">
                <a:latin typeface="+mj-lt"/>
              </a:rPr>
              <a:t>des</a:t>
            </a:r>
            <a:r>
              <a:rPr lang="fr-FR" sz="2100" dirty="0">
                <a:latin typeface="+mj-lt"/>
              </a:rPr>
              <a:t> </a:t>
            </a:r>
            <a:r>
              <a:rPr lang="fr-FR" sz="2100" b="1" dirty="0">
                <a:latin typeface="+mj-lt"/>
              </a:rPr>
              <a:t>paramètres</a:t>
            </a:r>
            <a:r>
              <a:rPr lang="fr-FR" sz="2100" dirty="0">
                <a:latin typeface="+mj-lt"/>
              </a:rPr>
              <a:t>, qui </a:t>
            </a:r>
            <a:r>
              <a:rPr lang="fr-FR" sz="2100" b="1" dirty="0">
                <a:latin typeface="+mj-lt"/>
              </a:rPr>
              <a:t>spécifient</a:t>
            </a:r>
            <a:r>
              <a:rPr lang="fr-FR" sz="2100" dirty="0">
                <a:latin typeface="+mj-lt"/>
              </a:rPr>
              <a:t> les </a:t>
            </a:r>
            <a:r>
              <a:rPr lang="fr-FR" sz="2100" b="1" dirty="0">
                <a:latin typeface="+mj-lt"/>
              </a:rPr>
              <a:t>données</a:t>
            </a:r>
            <a:r>
              <a:rPr lang="fr-FR" sz="2100" dirty="0">
                <a:latin typeface="+mj-lt"/>
              </a:rPr>
              <a:t> </a:t>
            </a:r>
            <a:r>
              <a:rPr lang="fr-FR" sz="2100" b="1" dirty="0">
                <a:latin typeface="+mj-lt"/>
              </a:rPr>
              <a:t>transmises</a:t>
            </a:r>
            <a:r>
              <a:rPr lang="fr-FR" sz="2100" dirty="0">
                <a:latin typeface="+mj-lt"/>
              </a:rPr>
              <a:t>, ainsi que des </a:t>
            </a:r>
            <a:r>
              <a:rPr lang="fr-FR" sz="2100" b="1" dirty="0">
                <a:latin typeface="+mj-lt"/>
              </a:rPr>
              <a:t>valeurs</a:t>
            </a:r>
            <a:r>
              <a:rPr lang="fr-FR" sz="2100" dirty="0">
                <a:latin typeface="+mj-lt"/>
              </a:rPr>
              <a:t> </a:t>
            </a:r>
            <a:r>
              <a:rPr lang="fr-FR" sz="2100" b="1" dirty="0">
                <a:latin typeface="+mj-lt"/>
              </a:rPr>
              <a:t>de retour </a:t>
            </a:r>
            <a:r>
              <a:rPr lang="fr-FR" sz="2100" dirty="0">
                <a:latin typeface="+mj-lt"/>
              </a:rPr>
              <a:t>qui </a:t>
            </a:r>
            <a:r>
              <a:rPr lang="fr-FR" sz="2100" b="1" dirty="0">
                <a:latin typeface="+mj-lt"/>
              </a:rPr>
              <a:t>représentent</a:t>
            </a:r>
            <a:r>
              <a:rPr lang="fr-FR" sz="2100" dirty="0">
                <a:latin typeface="+mj-lt"/>
              </a:rPr>
              <a:t> les </a:t>
            </a:r>
            <a:r>
              <a:rPr lang="fr-FR" sz="2100" b="1" dirty="0">
                <a:latin typeface="+mj-lt"/>
              </a:rPr>
              <a:t>résultats renvoyés </a:t>
            </a:r>
            <a:r>
              <a:rPr lang="fr-FR" sz="2100" dirty="0">
                <a:latin typeface="+mj-lt"/>
              </a:rPr>
              <a:t>par </a:t>
            </a:r>
            <a:r>
              <a:rPr lang="fr-FR" sz="2100" b="1" dirty="0">
                <a:latin typeface="+mj-lt"/>
              </a:rPr>
              <a:t>l'objet appelé</a:t>
            </a:r>
            <a:r>
              <a:rPr lang="fr-FR" sz="2100" dirty="0">
                <a:latin typeface="+mj-lt"/>
              </a:rPr>
              <a:t>.</a:t>
            </a:r>
          </a:p>
          <a:p>
            <a:pPr algn="just">
              <a:lnSpc>
                <a:spcPct val="150000"/>
              </a:lnSpc>
              <a:buClr>
                <a:schemeClr val="accent5">
                  <a:lumMod val="60000"/>
                  <a:lumOff val="40000"/>
                </a:schemeClr>
              </a:buClr>
            </a:pPr>
            <a:endParaRPr lang="fr-FR" sz="800" dirty="0">
              <a:latin typeface="+mj-lt"/>
            </a:endParaRPr>
          </a:p>
          <a:p>
            <a:pPr algn="just">
              <a:lnSpc>
                <a:spcPct val="150000"/>
              </a:lnSpc>
              <a:buClr>
                <a:schemeClr val="accent5">
                  <a:lumMod val="60000"/>
                  <a:lumOff val="40000"/>
                </a:schemeClr>
              </a:buClr>
            </a:pPr>
            <a:r>
              <a:rPr lang="fr-FR" sz="2100" b="1" dirty="0">
                <a:solidFill>
                  <a:srgbClr val="0033CC"/>
                </a:solidFill>
                <a:latin typeface="+mj-lt"/>
              </a:rPr>
              <a:t>4. Contraintes de temps </a:t>
            </a:r>
            <a:r>
              <a:rPr lang="fr-FR" sz="2100" dirty="0">
                <a:latin typeface="+mj-lt"/>
              </a:rPr>
              <a:t>: Les diagrammes de séquence </a:t>
            </a:r>
            <a:r>
              <a:rPr lang="fr-FR" sz="2100" b="1" dirty="0">
                <a:latin typeface="+mj-lt"/>
              </a:rPr>
              <a:t>peuvent</a:t>
            </a:r>
            <a:r>
              <a:rPr lang="fr-FR" sz="2100" dirty="0">
                <a:latin typeface="+mj-lt"/>
              </a:rPr>
              <a:t> </a:t>
            </a:r>
            <a:r>
              <a:rPr lang="fr-FR" sz="2100" b="1" dirty="0">
                <a:latin typeface="+mj-lt"/>
              </a:rPr>
              <a:t>également</a:t>
            </a:r>
            <a:r>
              <a:rPr lang="fr-FR" sz="2100" dirty="0">
                <a:latin typeface="+mj-lt"/>
              </a:rPr>
              <a:t> </a:t>
            </a:r>
            <a:r>
              <a:rPr lang="fr-FR" sz="2100" b="1" dirty="0">
                <a:latin typeface="+mj-lt"/>
              </a:rPr>
              <a:t>prendre</a:t>
            </a:r>
            <a:r>
              <a:rPr lang="fr-FR" sz="2100" dirty="0">
                <a:latin typeface="+mj-lt"/>
              </a:rPr>
              <a:t> en compte les </a:t>
            </a:r>
            <a:r>
              <a:rPr lang="fr-FR" sz="2100" b="1" dirty="0">
                <a:latin typeface="+mj-lt"/>
              </a:rPr>
              <a:t>contraintes de temps</a:t>
            </a:r>
            <a:r>
              <a:rPr lang="fr-FR" sz="2100" dirty="0">
                <a:latin typeface="+mj-lt"/>
              </a:rPr>
              <a:t>. Ils peuvent </a:t>
            </a:r>
            <a:r>
              <a:rPr lang="fr-FR" sz="2100" b="1" dirty="0">
                <a:latin typeface="+mj-lt"/>
              </a:rPr>
              <a:t>montrer</a:t>
            </a:r>
            <a:r>
              <a:rPr lang="fr-FR" sz="2100" dirty="0">
                <a:latin typeface="+mj-lt"/>
              </a:rPr>
              <a:t> la </a:t>
            </a:r>
            <a:r>
              <a:rPr lang="fr-FR" sz="2100" b="1" dirty="0">
                <a:latin typeface="+mj-lt"/>
              </a:rPr>
              <a:t>durée</a:t>
            </a:r>
            <a:r>
              <a:rPr lang="fr-FR" sz="2100" dirty="0">
                <a:latin typeface="+mj-lt"/>
              </a:rPr>
              <a:t> des </a:t>
            </a:r>
            <a:r>
              <a:rPr lang="fr-FR" sz="2100" b="1" dirty="0">
                <a:latin typeface="+mj-lt"/>
              </a:rPr>
              <a:t>messages</a:t>
            </a:r>
            <a:r>
              <a:rPr lang="fr-FR" sz="2100" dirty="0">
                <a:latin typeface="+mj-lt"/>
              </a:rPr>
              <a:t>, les </a:t>
            </a:r>
            <a:r>
              <a:rPr lang="fr-FR" sz="2100" b="1" dirty="0">
                <a:latin typeface="+mj-lt"/>
              </a:rPr>
              <a:t>délais</a:t>
            </a:r>
            <a:r>
              <a:rPr lang="fr-FR" sz="2100" dirty="0">
                <a:latin typeface="+mj-lt"/>
              </a:rPr>
              <a:t> entre les </a:t>
            </a:r>
            <a:r>
              <a:rPr lang="fr-FR" sz="2100" b="1" dirty="0">
                <a:latin typeface="+mj-lt"/>
              </a:rPr>
              <a:t>envois de messages </a:t>
            </a:r>
            <a:r>
              <a:rPr lang="fr-FR" sz="2100" dirty="0">
                <a:latin typeface="+mj-lt"/>
              </a:rPr>
              <a:t>et les </a:t>
            </a:r>
            <a:r>
              <a:rPr lang="fr-FR" sz="2100" b="1" dirty="0">
                <a:latin typeface="+mj-lt"/>
              </a:rPr>
              <a:t>synchronisations</a:t>
            </a:r>
            <a:r>
              <a:rPr lang="fr-FR" sz="2100" dirty="0">
                <a:latin typeface="+mj-lt"/>
              </a:rPr>
              <a:t> </a:t>
            </a:r>
            <a:r>
              <a:rPr lang="fr-FR" sz="2100" b="1" dirty="0">
                <a:latin typeface="+mj-lt"/>
              </a:rPr>
              <a:t>entre les objets</a:t>
            </a:r>
            <a:r>
              <a:rPr lang="fr-FR" sz="2100" dirty="0">
                <a:latin typeface="+mj-lt"/>
              </a:rPr>
              <a:t>.</a:t>
            </a:r>
          </a:p>
        </p:txBody>
      </p:sp>
    </p:spTree>
    <p:extLst>
      <p:ext uri="{BB962C8B-B14F-4D97-AF65-F5344CB8AC3E}">
        <p14:creationId xmlns:p14="http://schemas.microsoft.com/office/powerpoint/2010/main" val="1180711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13</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46" name="Title 1"/>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 : </a:t>
            </a:r>
            <a:r>
              <a:rPr lang="fr-FR" sz="2500" b="1" kern="0" dirty="0">
                <a:solidFill>
                  <a:srgbClr val="0033CC"/>
                </a:solidFill>
                <a:effectLst>
                  <a:outerShdw blurRad="38100" dist="38100" dir="2700000" algn="tl">
                    <a:srgbClr val="000000">
                      <a:alpha val="43137"/>
                    </a:srgbClr>
                  </a:outerShdw>
                </a:effectLst>
                <a:cs typeface="Arial" pitchFamily="34" charset="0"/>
              </a:rPr>
              <a:t>Les diagrammes de séquence décrivant les interaction entre objets </a:t>
            </a:r>
          </a:p>
        </p:txBody>
      </p:sp>
      <p:sp>
        <p:nvSpPr>
          <p:cNvPr id="2" name="Rectangle 1"/>
          <p:cNvSpPr/>
          <p:nvPr/>
        </p:nvSpPr>
        <p:spPr>
          <a:xfrm>
            <a:off x="152400" y="1187440"/>
            <a:ext cx="8839200" cy="1708160"/>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p:spPr>
        <p:txBody>
          <a:bodyPr wrap="square">
            <a:spAutoFit/>
          </a:bodyPr>
          <a:lstStyle/>
          <a:p>
            <a:pPr algn="just">
              <a:buClr>
                <a:schemeClr val="accent5">
                  <a:lumMod val="60000"/>
                  <a:lumOff val="40000"/>
                </a:schemeClr>
              </a:buClr>
            </a:pPr>
            <a:r>
              <a:rPr lang="fr-FR" sz="2100" dirty="0">
                <a:latin typeface="+mj-lt"/>
              </a:rPr>
              <a:t>En </a:t>
            </a:r>
            <a:r>
              <a:rPr lang="fr-FR" sz="2100" b="1" dirty="0">
                <a:latin typeface="+mj-lt"/>
              </a:rPr>
              <a:t>combinant</a:t>
            </a:r>
            <a:r>
              <a:rPr lang="fr-FR" sz="2100" dirty="0">
                <a:latin typeface="+mj-lt"/>
              </a:rPr>
              <a:t> ces </a:t>
            </a:r>
            <a:r>
              <a:rPr lang="fr-FR" sz="2100" b="1" dirty="0">
                <a:latin typeface="+mj-lt"/>
              </a:rPr>
              <a:t>éléments</a:t>
            </a:r>
            <a:r>
              <a:rPr lang="fr-FR" sz="2100" dirty="0">
                <a:latin typeface="+mj-lt"/>
              </a:rPr>
              <a:t>, les </a:t>
            </a:r>
            <a:r>
              <a:rPr lang="fr-FR" sz="2100" b="1" dirty="0">
                <a:latin typeface="+mj-lt"/>
              </a:rPr>
              <a:t>diagrammes</a:t>
            </a:r>
            <a:r>
              <a:rPr lang="fr-FR" sz="2100" dirty="0">
                <a:latin typeface="+mj-lt"/>
              </a:rPr>
              <a:t> </a:t>
            </a:r>
            <a:r>
              <a:rPr lang="fr-FR" sz="2100" b="1" dirty="0">
                <a:latin typeface="+mj-lt"/>
              </a:rPr>
              <a:t>de</a:t>
            </a:r>
            <a:r>
              <a:rPr lang="fr-FR" sz="2100" dirty="0">
                <a:latin typeface="+mj-lt"/>
              </a:rPr>
              <a:t> </a:t>
            </a:r>
            <a:r>
              <a:rPr lang="fr-FR" sz="2100" b="1" dirty="0">
                <a:latin typeface="+mj-lt"/>
              </a:rPr>
              <a:t>séquence</a:t>
            </a:r>
            <a:r>
              <a:rPr lang="fr-FR" sz="2100" dirty="0">
                <a:latin typeface="+mj-lt"/>
              </a:rPr>
              <a:t> offrent une représentation </a:t>
            </a:r>
            <a:r>
              <a:rPr lang="fr-FR" sz="2100" b="1" dirty="0">
                <a:latin typeface="+mj-lt"/>
              </a:rPr>
              <a:t>visuelle</a:t>
            </a:r>
            <a:r>
              <a:rPr lang="fr-FR" sz="2100" dirty="0">
                <a:latin typeface="+mj-lt"/>
              </a:rPr>
              <a:t> </a:t>
            </a:r>
            <a:r>
              <a:rPr lang="fr-FR" sz="2100" b="1" dirty="0">
                <a:latin typeface="+mj-lt"/>
              </a:rPr>
              <a:t>claire</a:t>
            </a:r>
            <a:r>
              <a:rPr lang="fr-FR" sz="2100" dirty="0">
                <a:latin typeface="+mj-lt"/>
              </a:rPr>
              <a:t> des </a:t>
            </a:r>
            <a:r>
              <a:rPr lang="fr-FR" sz="2100" b="1" dirty="0">
                <a:latin typeface="+mj-lt"/>
              </a:rPr>
              <a:t>interactions</a:t>
            </a:r>
            <a:r>
              <a:rPr lang="fr-FR" sz="2100" dirty="0">
                <a:latin typeface="+mj-lt"/>
              </a:rPr>
              <a:t> entre </a:t>
            </a:r>
            <a:r>
              <a:rPr lang="fr-FR" sz="2100" b="1" dirty="0">
                <a:latin typeface="+mj-lt"/>
              </a:rPr>
              <a:t>objets</a:t>
            </a:r>
            <a:r>
              <a:rPr lang="fr-FR" sz="2100" dirty="0">
                <a:latin typeface="+mj-lt"/>
              </a:rPr>
              <a:t> dans un </a:t>
            </a:r>
            <a:r>
              <a:rPr lang="fr-FR" sz="2100" b="1" dirty="0">
                <a:latin typeface="+mj-lt"/>
              </a:rPr>
              <a:t>système</a:t>
            </a:r>
            <a:r>
              <a:rPr lang="fr-FR" sz="2100" dirty="0">
                <a:latin typeface="+mj-lt"/>
              </a:rPr>
              <a:t> </a:t>
            </a:r>
            <a:r>
              <a:rPr lang="fr-FR" sz="2100" b="1" dirty="0">
                <a:latin typeface="+mj-lt"/>
              </a:rPr>
              <a:t>logiciel</a:t>
            </a:r>
            <a:r>
              <a:rPr lang="fr-FR" sz="2100" dirty="0">
                <a:latin typeface="+mj-lt"/>
              </a:rPr>
              <a:t>. Ils sont </a:t>
            </a:r>
            <a:r>
              <a:rPr lang="fr-FR" sz="2100" b="1" dirty="0">
                <a:latin typeface="+mj-lt"/>
              </a:rPr>
              <a:t>couramment</a:t>
            </a:r>
            <a:r>
              <a:rPr lang="fr-FR" sz="2100" dirty="0">
                <a:latin typeface="+mj-lt"/>
              </a:rPr>
              <a:t> utilisés </a:t>
            </a:r>
            <a:r>
              <a:rPr lang="fr-FR" sz="2100" b="1" dirty="0">
                <a:latin typeface="+mj-lt"/>
              </a:rPr>
              <a:t>lors</a:t>
            </a:r>
            <a:r>
              <a:rPr lang="fr-FR" sz="2100" dirty="0">
                <a:latin typeface="+mj-lt"/>
              </a:rPr>
              <a:t> de la </a:t>
            </a:r>
            <a:r>
              <a:rPr lang="fr-FR" sz="2100" b="1" dirty="0">
                <a:latin typeface="+mj-lt"/>
              </a:rPr>
              <a:t>conception</a:t>
            </a:r>
            <a:r>
              <a:rPr lang="fr-FR" sz="2100" dirty="0">
                <a:latin typeface="+mj-lt"/>
              </a:rPr>
              <a:t> et de </a:t>
            </a:r>
            <a:r>
              <a:rPr lang="fr-FR" sz="2100" b="1" dirty="0">
                <a:latin typeface="+mj-lt"/>
              </a:rPr>
              <a:t>l'analyse</a:t>
            </a:r>
            <a:r>
              <a:rPr lang="fr-FR" sz="2100" dirty="0">
                <a:latin typeface="+mj-lt"/>
              </a:rPr>
              <a:t> de </a:t>
            </a:r>
            <a:r>
              <a:rPr lang="fr-FR" sz="2100" b="1" dirty="0">
                <a:latin typeface="+mj-lt"/>
              </a:rPr>
              <a:t>systèmes orientés objet </a:t>
            </a:r>
            <a:r>
              <a:rPr lang="fr-FR" sz="2100" dirty="0">
                <a:latin typeface="+mj-lt"/>
              </a:rPr>
              <a:t>pour </a:t>
            </a:r>
            <a:r>
              <a:rPr lang="fr-FR" sz="2100" b="1" dirty="0">
                <a:latin typeface="+mj-lt"/>
              </a:rPr>
              <a:t>comprendre</a:t>
            </a:r>
            <a:r>
              <a:rPr lang="fr-FR" sz="2100" dirty="0">
                <a:latin typeface="+mj-lt"/>
              </a:rPr>
              <a:t> et </a:t>
            </a:r>
            <a:r>
              <a:rPr lang="fr-FR" sz="2100" b="1" dirty="0">
                <a:latin typeface="+mj-lt"/>
              </a:rPr>
              <a:t>spécifier</a:t>
            </a:r>
            <a:r>
              <a:rPr lang="fr-FR" sz="2100" dirty="0">
                <a:latin typeface="+mj-lt"/>
              </a:rPr>
              <a:t> le </a:t>
            </a:r>
            <a:r>
              <a:rPr lang="fr-FR" sz="2100" b="1" dirty="0">
                <a:latin typeface="+mj-lt"/>
              </a:rPr>
              <a:t>comportement</a:t>
            </a:r>
            <a:r>
              <a:rPr lang="fr-FR" sz="2100" dirty="0">
                <a:latin typeface="+mj-lt"/>
              </a:rPr>
              <a:t> </a:t>
            </a:r>
            <a:r>
              <a:rPr lang="fr-FR" sz="2100" b="1" dirty="0">
                <a:latin typeface="+mj-lt"/>
              </a:rPr>
              <a:t>dynamique</a:t>
            </a:r>
            <a:r>
              <a:rPr lang="fr-FR" sz="2100" dirty="0">
                <a:latin typeface="+mj-lt"/>
              </a:rPr>
              <a:t> du </a:t>
            </a:r>
            <a:r>
              <a:rPr lang="fr-FR" sz="2100" b="1" dirty="0">
                <a:latin typeface="+mj-lt"/>
              </a:rPr>
              <a:t>système</a:t>
            </a:r>
            <a:r>
              <a:rPr lang="fr-FR" sz="2100" dirty="0">
                <a:latin typeface="+mj-lt"/>
              </a:rPr>
              <a:t>.</a:t>
            </a:r>
          </a:p>
        </p:txBody>
      </p:sp>
      <p:sp>
        <p:nvSpPr>
          <p:cNvPr id="4" name="ZoneTexte 3">
            <a:extLst>
              <a:ext uri="{FF2B5EF4-FFF2-40B4-BE49-F238E27FC236}">
                <a16:creationId xmlns:a16="http://schemas.microsoft.com/office/drawing/2014/main" id="{5ADD0D8E-5CEE-F54B-276E-936F705BDF1E}"/>
              </a:ext>
            </a:extLst>
          </p:cNvPr>
          <p:cNvSpPr txBox="1"/>
          <p:nvPr/>
        </p:nvSpPr>
        <p:spPr>
          <a:xfrm>
            <a:off x="108098" y="2936936"/>
            <a:ext cx="8959702" cy="3019994"/>
          </a:xfrm>
          <a:prstGeom prst="rect">
            <a:avLst/>
          </a:prstGeom>
          <a:noFill/>
        </p:spPr>
        <p:txBody>
          <a:bodyPr wrap="square">
            <a:spAutoFit/>
          </a:bodyPr>
          <a:lstStyle/>
          <a:p>
            <a:pPr algn="just">
              <a:lnSpc>
                <a:spcPct val="150000"/>
              </a:lnSpc>
            </a:pPr>
            <a:r>
              <a:rPr lang="en-US" sz="2400" b="1" dirty="0" err="1">
                <a:effectLst>
                  <a:outerShdw blurRad="38100" dist="38100" dir="2700000" algn="tl">
                    <a:srgbClr val="000000">
                      <a:alpha val="43137"/>
                    </a:srgbClr>
                  </a:outerShdw>
                </a:effectLst>
                <a:latin typeface="+mj-lt"/>
              </a:rPr>
              <a:t>Ligne</a:t>
            </a:r>
            <a:r>
              <a:rPr lang="en-US" sz="2400" b="1" dirty="0">
                <a:effectLst>
                  <a:outerShdw blurRad="38100" dist="38100" dir="2700000" algn="tl">
                    <a:srgbClr val="000000">
                      <a:alpha val="43137"/>
                    </a:srgbClr>
                  </a:outerShdw>
                </a:effectLst>
                <a:latin typeface="+mj-lt"/>
              </a:rPr>
              <a:t> de vie </a:t>
            </a:r>
          </a:p>
          <a:p>
            <a:pPr algn="just">
              <a:lnSpc>
                <a:spcPct val="150000"/>
              </a:lnSpc>
            </a:pPr>
            <a:r>
              <a:rPr lang="en-US" sz="2100" dirty="0">
                <a:latin typeface="+mj-lt"/>
              </a:rPr>
              <a:t>Une </a:t>
            </a:r>
            <a:r>
              <a:rPr lang="en-US" sz="2100" b="1" dirty="0" err="1">
                <a:latin typeface="+mj-lt"/>
              </a:rPr>
              <a:t>ligne</a:t>
            </a:r>
            <a:r>
              <a:rPr lang="en-US" sz="2100" b="1" dirty="0">
                <a:latin typeface="+mj-lt"/>
              </a:rPr>
              <a:t> de vie </a:t>
            </a:r>
            <a:r>
              <a:rPr lang="en-US" sz="2100" dirty="0" err="1">
                <a:latin typeface="+mj-lt"/>
              </a:rPr>
              <a:t>est</a:t>
            </a:r>
            <a:r>
              <a:rPr lang="en-US" sz="2100" dirty="0">
                <a:latin typeface="+mj-lt"/>
              </a:rPr>
              <a:t> </a:t>
            </a:r>
            <a:r>
              <a:rPr lang="en-US" sz="2100" b="1" dirty="0" err="1">
                <a:latin typeface="+mj-lt"/>
              </a:rPr>
              <a:t>utilisée</a:t>
            </a:r>
            <a:r>
              <a:rPr lang="en-US" sz="2100" dirty="0">
                <a:latin typeface="+mj-lt"/>
              </a:rPr>
              <a:t> pour </a:t>
            </a:r>
            <a:r>
              <a:rPr lang="en-US" sz="2100" b="1" dirty="0" err="1">
                <a:latin typeface="+mj-lt"/>
              </a:rPr>
              <a:t>indiquer</a:t>
            </a:r>
            <a:r>
              <a:rPr lang="en-US" sz="2100" dirty="0">
                <a:latin typeface="+mj-lt"/>
              </a:rPr>
              <a:t> </a:t>
            </a:r>
            <a:r>
              <a:rPr lang="en-US" sz="2100" b="1" dirty="0" err="1">
                <a:latin typeface="+mj-lt"/>
              </a:rPr>
              <a:t>l'existence</a:t>
            </a:r>
            <a:r>
              <a:rPr lang="en-US" sz="2100" b="1" dirty="0">
                <a:latin typeface="+mj-lt"/>
              </a:rPr>
              <a:t> </a:t>
            </a:r>
            <a:r>
              <a:rPr lang="en-US" sz="2100" b="1" dirty="0" err="1">
                <a:latin typeface="+mj-lt"/>
              </a:rPr>
              <a:t>d'objets</a:t>
            </a:r>
            <a:r>
              <a:rPr lang="en-US" sz="2100" b="1" dirty="0">
                <a:latin typeface="+mj-lt"/>
              </a:rPr>
              <a:t> </a:t>
            </a:r>
            <a:r>
              <a:rPr lang="en-US" sz="2100" dirty="0">
                <a:latin typeface="+mj-lt"/>
              </a:rPr>
              <a:t>dans le </a:t>
            </a:r>
            <a:r>
              <a:rPr lang="en-US" sz="2100" b="1" dirty="0" err="1">
                <a:latin typeface="+mj-lt"/>
              </a:rPr>
              <a:t>diagramme</a:t>
            </a:r>
            <a:r>
              <a:rPr lang="en-US" sz="2100" b="1" dirty="0">
                <a:latin typeface="+mj-lt"/>
              </a:rPr>
              <a:t> de </a:t>
            </a:r>
            <a:r>
              <a:rPr lang="en-US" sz="2100" b="1" dirty="0" err="1">
                <a:latin typeface="+mj-lt"/>
              </a:rPr>
              <a:t>séquence</a:t>
            </a:r>
            <a:r>
              <a:rPr lang="en-US" sz="2100" b="1" dirty="0">
                <a:latin typeface="+mj-lt"/>
              </a:rPr>
              <a:t> </a:t>
            </a:r>
            <a:r>
              <a:rPr lang="en-US" sz="2100" dirty="0">
                <a:latin typeface="+mj-lt"/>
              </a:rPr>
              <a:t>sur </a:t>
            </a:r>
            <a:r>
              <a:rPr lang="en-US" sz="2100" dirty="0" err="1">
                <a:latin typeface="+mj-lt"/>
              </a:rPr>
              <a:t>une</a:t>
            </a:r>
            <a:r>
              <a:rPr lang="en-US" sz="2100" dirty="0">
                <a:latin typeface="+mj-lt"/>
              </a:rPr>
              <a:t> </a:t>
            </a:r>
            <a:r>
              <a:rPr lang="en-US" sz="2100" b="1" dirty="0" err="1">
                <a:latin typeface="+mj-lt"/>
              </a:rPr>
              <a:t>période</a:t>
            </a:r>
            <a:r>
              <a:rPr lang="en-US" sz="2100" b="1" dirty="0">
                <a:latin typeface="+mj-lt"/>
              </a:rPr>
              <a:t> de temps</a:t>
            </a:r>
            <a:r>
              <a:rPr lang="en-US" sz="2100" dirty="0">
                <a:latin typeface="+mj-lt"/>
              </a:rPr>
              <a:t>. Elle </a:t>
            </a:r>
            <a:r>
              <a:rPr lang="en-US" sz="2100" dirty="0" err="1">
                <a:latin typeface="+mj-lt"/>
              </a:rPr>
              <a:t>est</a:t>
            </a:r>
            <a:r>
              <a:rPr lang="en-US" sz="2100" dirty="0">
                <a:latin typeface="+mj-lt"/>
              </a:rPr>
              <a:t> </a:t>
            </a:r>
            <a:r>
              <a:rPr lang="en-US" sz="2100" b="1" dirty="0" err="1">
                <a:latin typeface="+mj-lt"/>
              </a:rPr>
              <a:t>représentée</a:t>
            </a:r>
            <a:r>
              <a:rPr lang="en-US" sz="2100" dirty="0">
                <a:latin typeface="+mj-lt"/>
              </a:rPr>
              <a:t> </a:t>
            </a:r>
            <a:r>
              <a:rPr lang="en-US" sz="2100" b="1" dirty="0" err="1">
                <a:latin typeface="+mj-lt"/>
              </a:rPr>
              <a:t>graphiquement</a:t>
            </a:r>
            <a:r>
              <a:rPr lang="en-US" sz="2100" dirty="0">
                <a:latin typeface="+mj-lt"/>
              </a:rPr>
              <a:t> </a:t>
            </a:r>
            <a:r>
              <a:rPr lang="en-US" sz="2100" b="1" dirty="0">
                <a:latin typeface="+mj-lt"/>
              </a:rPr>
              <a:t>sous</a:t>
            </a:r>
            <a:r>
              <a:rPr lang="en-US" sz="2100" dirty="0">
                <a:latin typeface="+mj-lt"/>
              </a:rPr>
              <a:t> la </a:t>
            </a:r>
            <a:r>
              <a:rPr lang="en-US" sz="2100" b="1" dirty="0" err="1">
                <a:latin typeface="+mj-lt"/>
              </a:rPr>
              <a:t>forme</a:t>
            </a:r>
            <a:r>
              <a:rPr lang="en-US" sz="2100" dirty="0">
                <a:latin typeface="+mj-lt"/>
              </a:rPr>
              <a:t> </a:t>
            </a:r>
            <a:r>
              <a:rPr lang="en-US" sz="2100" dirty="0" err="1">
                <a:latin typeface="+mj-lt"/>
              </a:rPr>
              <a:t>d'une</a:t>
            </a:r>
            <a:r>
              <a:rPr lang="en-US" sz="2100" dirty="0">
                <a:latin typeface="+mj-lt"/>
              </a:rPr>
              <a:t> </a:t>
            </a:r>
            <a:r>
              <a:rPr lang="en-US" sz="2100" b="1" dirty="0" err="1">
                <a:latin typeface="+mj-lt"/>
              </a:rPr>
              <a:t>ligne</a:t>
            </a:r>
            <a:r>
              <a:rPr lang="en-US" sz="2100" b="1" dirty="0">
                <a:latin typeface="+mj-lt"/>
              </a:rPr>
              <a:t> </a:t>
            </a:r>
            <a:r>
              <a:rPr lang="en-US" sz="2100" b="1" dirty="0" err="1">
                <a:latin typeface="+mj-lt"/>
              </a:rPr>
              <a:t>en</a:t>
            </a:r>
            <a:r>
              <a:rPr lang="en-US" sz="2100" b="1" dirty="0">
                <a:latin typeface="+mj-lt"/>
              </a:rPr>
              <a:t> </a:t>
            </a:r>
            <a:r>
              <a:rPr lang="en-US" sz="2100" b="1" dirty="0" err="1">
                <a:latin typeface="+mj-lt"/>
              </a:rPr>
              <a:t>pointillés</a:t>
            </a:r>
            <a:r>
              <a:rPr lang="en-US" sz="2100" b="1" dirty="0">
                <a:latin typeface="+mj-lt"/>
              </a:rPr>
              <a:t> </a:t>
            </a:r>
            <a:r>
              <a:rPr lang="en-US" sz="2100" dirty="0" err="1">
                <a:latin typeface="+mj-lt"/>
              </a:rPr>
              <a:t>s'étendant</a:t>
            </a:r>
            <a:r>
              <a:rPr lang="en-US" sz="2100" dirty="0">
                <a:latin typeface="+mj-lt"/>
              </a:rPr>
              <a:t> </a:t>
            </a:r>
            <a:r>
              <a:rPr lang="en-US" sz="2100" dirty="0" err="1">
                <a:latin typeface="+mj-lt"/>
              </a:rPr>
              <a:t>vers</a:t>
            </a:r>
            <a:r>
              <a:rPr lang="en-US" sz="2100" dirty="0">
                <a:latin typeface="+mj-lt"/>
              </a:rPr>
              <a:t> le </a:t>
            </a:r>
            <a:r>
              <a:rPr lang="en-US" sz="2100" b="1" dirty="0">
                <a:latin typeface="+mj-lt"/>
              </a:rPr>
              <a:t>bas</a:t>
            </a:r>
            <a:r>
              <a:rPr lang="en-US" sz="2100" dirty="0">
                <a:latin typeface="+mj-lt"/>
              </a:rPr>
              <a:t> à </a:t>
            </a:r>
            <a:r>
              <a:rPr lang="en-US" sz="2100" b="1" dirty="0" err="1">
                <a:latin typeface="+mj-lt"/>
              </a:rPr>
              <a:t>partir</a:t>
            </a:r>
            <a:r>
              <a:rPr lang="en-US" sz="2100" dirty="0">
                <a:latin typeface="+mj-lt"/>
              </a:rPr>
              <a:t> de </a:t>
            </a:r>
            <a:r>
              <a:rPr lang="en-US" sz="2100" dirty="0" err="1">
                <a:latin typeface="+mj-lt"/>
              </a:rPr>
              <a:t>l'</a:t>
            </a:r>
            <a:r>
              <a:rPr lang="en-US" sz="2100" b="1" dirty="0" err="1">
                <a:latin typeface="+mj-lt"/>
              </a:rPr>
              <a:t>icône</a:t>
            </a:r>
            <a:r>
              <a:rPr lang="en-US" sz="2100" b="1" dirty="0">
                <a:latin typeface="+mj-lt"/>
              </a:rPr>
              <a:t> de </a:t>
            </a:r>
            <a:r>
              <a:rPr lang="en-US" sz="2100" b="1" dirty="0" err="1">
                <a:latin typeface="+mj-lt"/>
              </a:rPr>
              <a:t>l'objet</a:t>
            </a:r>
            <a:r>
              <a:rPr lang="en-US" sz="2100" b="1" dirty="0">
                <a:latin typeface="+mj-lt"/>
              </a:rPr>
              <a:t> </a:t>
            </a:r>
            <a:r>
              <a:rPr lang="en-US" sz="2100" b="1" dirty="0" err="1">
                <a:latin typeface="+mj-lt"/>
              </a:rPr>
              <a:t>concerné</a:t>
            </a:r>
            <a:r>
              <a:rPr lang="en-US" sz="2100" dirty="0">
                <a:latin typeface="+mj-lt"/>
              </a:rPr>
              <a:t>, </a:t>
            </a:r>
            <a:r>
              <a:rPr lang="en-US" sz="2100" dirty="0" err="1">
                <a:latin typeface="+mj-lt"/>
              </a:rPr>
              <a:t>indiquant</a:t>
            </a:r>
            <a:r>
              <a:rPr lang="en-US" sz="2100" dirty="0">
                <a:latin typeface="+mj-lt"/>
              </a:rPr>
              <a:t> la </a:t>
            </a:r>
            <a:r>
              <a:rPr lang="en-US" sz="2100" b="1" dirty="0">
                <a:latin typeface="+mj-lt"/>
              </a:rPr>
              <a:t>durée</a:t>
            </a:r>
            <a:r>
              <a:rPr lang="en-US" sz="2100" dirty="0">
                <a:latin typeface="+mj-lt"/>
              </a:rPr>
              <a:t> pendant </a:t>
            </a:r>
            <a:r>
              <a:rPr lang="en-US" sz="2100" dirty="0" err="1">
                <a:latin typeface="+mj-lt"/>
              </a:rPr>
              <a:t>laquelle</a:t>
            </a:r>
            <a:r>
              <a:rPr lang="en-US" sz="2100" dirty="0">
                <a:latin typeface="+mj-lt"/>
              </a:rPr>
              <a:t> </a:t>
            </a:r>
            <a:r>
              <a:rPr lang="en-US" sz="2100" dirty="0" err="1">
                <a:latin typeface="+mj-lt"/>
              </a:rPr>
              <a:t>l'</a:t>
            </a:r>
            <a:r>
              <a:rPr lang="en-US" sz="2100" b="1" dirty="0" err="1">
                <a:latin typeface="+mj-lt"/>
              </a:rPr>
              <a:t>objet</a:t>
            </a:r>
            <a:r>
              <a:rPr lang="en-US" sz="2100" dirty="0">
                <a:latin typeface="+mj-lt"/>
              </a:rPr>
              <a:t> </a:t>
            </a:r>
            <a:r>
              <a:rPr lang="en-US" sz="2100" b="1" dirty="0" err="1">
                <a:latin typeface="+mj-lt"/>
              </a:rPr>
              <a:t>existe</a:t>
            </a:r>
            <a:r>
              <a:rPr lang="en-US" sz="2100" dirty="0">
                <a:latin typeface="+mj-lt"/>
              </a:rPr>
              <a:t>, </a:t>
            </a:r>
            <a:r>
              <a:rPr lang="en-US" sz="2100" dirty="0" err="1">
                <a:latin typeface="+mj-lt"/>
              </a:rPr>
              <a:t>comme</a:t>
            </a:r>
            <a:r>
              <a:rPr lang="en-US" sz="2100" dirty="0">
                <a:latin typeface="+mj-lt"/>
              </a:rPr>
              <a:t> </a:t>
            </a:r>
            <a:r>
              <a:rPr lang="en-US" sz="2100" b="1" dirty="0" err="1">
                <a:latin typeface="+mj-lt"/>
              </a:rPr>
              <a:t>illustré</a:t>
            </a:r>
            <a:r>
              <a:rPr lang="en-US" sz="2100" dirty="0">
                <a:latin typeface="+mj-lt"/>
              </a:rPr>
              <a:t> dans la </a:t>
            </a:r>
            <a:r>
              <a:rPr lang="en-US" sz="2100" b="1" dirty="0">
                <a:latin typeface="+mj-lt"/>
              </a:rPr>
              <a:t>figure </a:t>
            </a:r>
            <a:r>
              <a:rPr lang="en-US" sz="2100" b="1" dirty="0" err="1">
                <a:latin typeface="+mj-lt"/>
              </a:rPr>
              <a:t>suivante</a:t>
            </a:r>
            <a:r>
              <a:rPr lang="en-US" sz="2100" b="1" dirty="0">
                <a:latin typeface="+mj-lt"/>
              </a:rPr>
              <a:t> </a:t>
            </a:r>
            <a:r>
              <a:rPr lang="en-US" sz="2100" dirty="0">
                <a:latin typeface="+mj-lt"/>
              </a:rPr>
              <a:t>:</a:t>
            </a:r>
          </a:p>
        </p:txBody>
      </p:sp>
      <p:grpSp>
        <p:nvGrpSpPr>
          <p:cNvPr id="5" name="Groupe 4">
            <a:extLst>
              <a:ext uri="{FF2B5EF4-FFF2-40B4-BE49-F238E27FC236}">
                <a16:creationId xmlns:a16="http://schemas.microsoft.com/office/drawing/2014/main" id="{49AD43A3-8ABE-EF38-46F1-4D16160EF510}"/>
              </a:ext>
            </a:extLst>
          </p:cNvPr>
          <p:cNvGrpSpPr>
            <a:grpSpLocks/>
          </p:cNvGrpSpPr>
          <p:nvPr/>
        </p:nvGrpSpPr>
        <p:grpSpPr>
          <a:xfrm>
            <a:off x="5638800" y="5562600"/>
            <a:ext cx="1981200" cy="1159821"/>
            <a:chOff x="183759" y="0"/>
            <a:chExt cx="927148" cy="1203960"/>
          </a:xfrm>
        </p:grpSpPr>
        <p:sp>
          <p:nvSpPr>
            <p:cNvPr id="6" name="Zone de texte 8">
              <a:extLst>
                <a:ext uri="{FF2B5EF4-FFF2-40B4-BE49-F238E27FC236}">
                  <a16:creationId xmlns:a16="http://schemas.microsoft.com/office/drawing/2014/main" id="{A1463703-FD14-2C68-1A65-7BC9F56D9A79}"/>
                </a:ext>
              </a:extLst>
            </p:cNvPr>
            <p:cNvSpPr txBox="1"/>
            <p:nvPr/>
          </p:nvSpPr>
          <p:spPr>
            <a:xfrm>
              <a:off x="183759" y="0"/>
              <a:ext cx="927148" cy="320039"/>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fontAlgn="base">
                <a:lnSpc>
                  <a:spcPct val="106000"/>
                </a:lnSpc>
                <a:spcBef>
                  <a:spcPts val="0"/>
                </a:spcBef>
                <a:spcAft>
                  <a:spcPts val="800"/>
                </a:spcAft>
              </a:pPr>
              <a:r>
                <a:rPr lang="fr-FR" sz="1400" u="sng" kern="1200">
                  <a:solidFill>
                    <a:srgbClr val="000000"/>
                  </a:solidFill>
                  <a:effectLst/>
                  <a:latin typeface="Arial" panose="020B0604020202020204" pitchFamily="34" charset="0"/>
                  <a:ea typeface="Calibri" panose="020F0502020204030204" pitchFamily="34" charset="0"/>
                </a:rPr>
                <a:t>nomObjet : Classe</a:t>
              </a:r>
              <a:endParaRPr lang="en-US" sz="1200">
                <a:effectLst/>
                <a:latin typeface="Times New Roman" panose="02020603050405020304" pitchFamily="18" charset="0"/>
                <a:ea typeface="Times New Roman" panose="02020603050405020304" pitchFamily="18" charset="0"/>
              </a:endParaRPr>
            </a:p>
          </p:txBody>
        </p:sp>
        <p:cxnSp>
          <p:nvCxnSpPr>
            <p:cNvPr id="7" name="Connecteur droit 6">
              <a:extLst>
                <a:ext uri="{FF2B5EF4-FFF2-40B4-BE49-F238E27FC236}">
                  <a16:creationId xmlns:a16="http://schemas.microsoft.com/office/drawing/2014/main" id="{556B59DA-C4BE-CF40-A5D9-50BFDFD05EEF}"/>
                </a:ext>
              </a:extLst>
            </p:cNvPr>
            <p:cNvCxnSpPr/>
            <p:nvPr/>
          </p:nvCxnSpPr>
          <p:spPr>
            <a:xfrm>
              <a:off x="640812" y="320039"/>
              <a:ext cx="0" cy="883921"/>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06662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14</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46" name="Title 1"/>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 : </a:t>
            </a:r>
            <a:r>
              <a:rPr lang="fr-FR" sz="2500" b="1" kern="0" dirty="0">
                <a:solidFill>
                  <a:srgbClr val="0033CC"/>
                </a:solidFill>
                <a:effectLst>
                  <a:outerShdw blurRad="38100" dist="38100" dir="2700000" algn="tl">
                    <a:srgbClr val="000000">
                      <a:alpha val="43137"/>
                    </a:srgbClr>
                  </a:outerShdw>
                </a:effectLst>
                <a:cs typeface="Arial" pitchFamily="34" charset="0"/>
              </a:rPr>
              <a:t>Les diagrammes de séquence décrivant les interaction entre objets </a:t>
            </a:r>
          </a:p>
        </p:txBody>
      </p:sp>
      <p:sp>
        <p:nvSpPr>
          <p:cNvPr id="4" name="ZoneTexte 3">
            <a:extLst>
              <a:ext uri="{FF2B5EF4-FFF2-40B4-BE49-F238E27FC236}">
                <a16:creationId xmlns:a16="http://schemas.microsoft.com/office/drawing/2014/main" id="{5ADD0D8E-5CEE-F54B-276E-936F705BDF1E}"/>
              </a:ext>
            </a:extLst>
          </p:cNvPr>
          <p:cNvSpPr txBox="1"/>
          <p:nvPr/>
        </p:nvSpPr>
        <p:spPr>
          <a:xfrm>
            <a:off x="92149" y="1171020"/>
            <a:ext cx="8959702" cy="3019994"/>
          </a:xfrm>
          <a:prstGeom prst="rect">
            <a:avLst/>
          </a:prstGeom>
          <a:noFill/>
        </p:spPr>
        <p:txBody>
          <a:bodyPr wrap="square">
            <a:spAutoFit/>
          </a:bodyPr>
          <a:lstStyle/>
          <a:p>
            <a:pPr algn="just">
              <a:lnSpc>
                <a:spcPct val="150000"/>
              </a:lnSpc>
            </a:pPr>
            <a:r>
              <a:rPr lang="en-US" sz="2400" b="1" dirty="0">
                <a:effectLst>
                  <a:outerShdw blurRad="38100" dist="38100" dir="2700000" algn="tl">
                    <a:srgbClr val="000000">
                      <a:alpha val="43137"/>
                    </a:srgbClr>
                  </a:outerShdw>
                </a:effectLst>
                <a:latin typeface="+mj-lt"/>
              </a:rPr>
              <a:t>Barre </a:t>
            </a:r>
            <a:r>
              <a:rPr lang="en-US" sz="2400" b="1" dirty="0" err="1">
                <a:effectLst>
                  <a:outerShdw blurRad="38100" dist="38100" dir="2700000" algn="tl">
                    <a:srgbClr val="000000">
                      <a:alpha val="43137"/>
                    </a:srgbClr>
                  </a:outerShdw>
                </a:effectLst>
                <a:latin typeface="+mj-lt"/>
              </a:rPr>
              <a:t>d’activation</a:t>
            </a:r>
            <a:endParaRPr lang="en-US" sz="2400" b="1" dirty="0">
              <a:effectLst>
                <a:outerShdw blurRad="38100" dist="38100" dir="2700000" algn="tl">
                  <a:srgbClr val="000000">
                    <a:alpha val="43137"/>
                  </a:srgbClr>
                </a:outerShdw>
              </a:effectLst>
              <a:latin typeface="+mj-lt"/>
            </a:endParaRPr>
          </a:p>
          <a:p>
            <a:pPr algn="just">
              <a:lnSpc>
                <a:spcPct val="150000"/>
              </a:lnSpc>
            </a:pPr>
            <a:r>
              <a:rPr lang="fr-FR" sz="2100" dirty="0">
                <a:latin typeface="+mj-lt"/>
              </a:rPr>
              <a:t>Lorsqu’un </a:t>
            </a:r>
            <a:r>
              <a:rPr lang="fr-FR" sz="2100" b="1" dirty="0">
                <a:latin typeface="+mj-lt"/>
              </a:rPr>
              <a:t>objet</a:t>
            </a:r>
            <a:r>
              <a:rPr lang="fr-FR" sz="2100" dirty="0">
                <a:latin typeface="+mj-lt"/>
              </a:rPr>
              <a:t> est </a:t>
            </a:r>
            <a:r>
              <a:rPr lang="fr-FR" sz="2100" b="1" dirty="0">
                <a:latin typeface="+mj-lt"/>
              </a:rPr>
              <a:t>déjà</a:t>
            </a:r>
            <a:r>
              <a:rPr lang="fr-FR" sz="2100" dirty="0">
                <a:latin typeface="+mj-lt"/>
              </a:rPr>
              <a:t> </a:t>
            </a:r>
            <a:r>
              <a:rPr lang="fr-FR" sz="2100" b="1" dirty="0">
                <a:latin typeface="+mj-lt"/>
              </a:rPr>
              <a:t>activé</a:t>
            </a:r>
            <a:r>
              <a:rPr lang="fr-FR" sz="2100" dirty="0">
                <a:latin typeface="+mj-lt"/>
              </a:rPr>
              <a:t> il peut quand même </a:t>
            </a:r>
            <a:r>
              <a:rPr lang="fr-FR" sz="2100" b="1" dirty="0">
                <a:latin typeface="+mj-lt"/>
              </a:rPr>
              <a:t>recevoir</a:t>
            </a:r>
            <a:r>
              <a:rPr lang="fr-FR" sz="2100" dirty="0">
                <a:latin typeface="+mj-lt"/>
              </a:rPr>
              <a:t> d’autres </a:t>
            </a:r>
            <a:r>
              <a:rPr lang="fr-FR" sz="2100" b="1" dirty="0">
                <a:latin typeface="+mj-lt"/>
              </a:rPr>
              <a:t>messages</a:t>
            </a:r>
            <a:r>
              <a:rPr lang="fr-FR" sz="2100" dirty="0">
                <a:latin typeface="+mj-lt"/>
              </a:rPr>
              <a:t> (appel d’une autre de ses méthodes), cette </a:t>
            </a:r>
            <a:r>
              <a:rPr lang="fr-FR" sz="2100" b="1" dirty="0">
                <a:latin typeface="+mj-lt"/>
              </a:rPr>
              <a:t>période d’activité </a:t>
            </a:r>
            <a:r>
              <a:rPr lang="fr-FR" sz="2100" dirty="0">
                <a:latin typeface="+mj-lt"/>
              </a:rPr>
              <a:t>se représente par un </a:t>
            </a:r>
            <a:r>
              <a:rPr lang="fr-FR" sz="2100" b="1" dirty="0">
                <a:latin typeface="+mj-lt"/>
              </a:rPr>
              <a:t>dédoublement de la bande d’activation </a:t>
            </a:r>
            <a:r>
              <a:rPr lang="fr-FR" sz="2100" dirty="0">
                <a:latin typeface="+mj-lt"/>
              </a:rPr>
              <a:t>sur la </a:t>
            </a:r>
            <a:r>
              <a:rPr lang="fr-FR" sz="2100" b="1" dirty="0">
                <a:latin typeface="+mj-lt"/>
              </a:rPr>
              <a:t>ligne de vie de l’objet</a:t>
            </a:r>
            <a:r>
              <a:rPr lang="fr-FR" sz="2100" dirty="0">
                <a:latin typeface="+mj-lt"/>
              </a:rPr>
              <a:t>. Le </a:t>
            </a:r>
            <a:r>
              <a:rPr lang="fr-FR" sz="2100" b="1" dirty="0">
                <a:latin typeface="+mj-lt"/>
              </a:rPr>
              <a:t>début</a:t>
            </a:r>
            <a:r>
              <a:rPr lang="fr-FR" sz="2100" dirty="0">
                <a:latin typeface="+mj-lt"/>
              </a:rPr>
              <a:t> et la </a:t>
            </a:r>
            <a:r>
              <a:rPr lang="fr-FR" sz="2100" b="1" dirty="0">
                <a:latin typeface="+mj-lt"/>
              </a:rPr>
              <a:t>fin</a:t>
            </a:r>
            <a:r>
              <a:rPr lang="fr-FR" sz="2100" dirty="0">
                <a:latin typeface="+mj-lt"/>
              </a:rPr>
              <a:t> d’</a:t>
            </a:r>
            <a:r>
              <a:rPr lang="fr-FR" sz="2100" b="1" dirty="0">
                <a:latin typeface="+mj-lt"/>
              </a:rPr>
              <a:t>une bande </a:t>
            </a:r>
            <a:r>
              <a:rPr lang="fr-FR" sz="2100" dirty="0">
                <a:latin typeface="+mj-lt"/>
              </a:rPr>
              <a:t>correspondent </a:t>
            </a:r>
            <a:r>
              <a:rPr lang="fr-FR" sz="2100" b="1" dirty="0">
                <a:latin typeface="+mj-lt"/>
              </a:rPr>
              <a:t>respectivement</a:t>
            </a:r>
            <a:r>
              <a:rPr lang="fr-FR" sz="2100" dirty="0">
                <a:latin typeface="+mj-lt"/>
              </a:rPr>
              <a:t> au </a:t>
            </a:r>
            <a:r>
              <a:rPr lang="fr-FR" sz="2100" b="1" dirty="0">
                <a:latin typeface="+mj-lt"/>
              </a:rPr>
              <a:t>début</a:t>
            </a:r>
            <a:r>
              <a:rPr lang="fr-FR" sz="2100" dirty="0">
                <a:latin typeface="+mj-lt"/>
              </a:rPr>
              <a:t> et à la </a:t>
            </a:r>
            <a:r>
              <a:rPr lang="fr-FR" sz="2100" b="1" dirty="0">
                <a:latin typeface="+mj-lt"/>
              </a:rPr>
              <a:t>fin</a:t>
            </a:r>
            <a:r>
              <a:rPr lang="fr-FR" sz="2100" dirty="0">
                <a:latin typeface="+mj-lt"/>
              </a:rPr>
              <a:t> d’une </a:t>
            </a:r>
            <a:r>
              <a:rPr lang="fr-FR" sz="2100" b="1" dirty="0">
                <a:latin typeface="+mj-lt"/>
              </a:rPr>
              <a:t>période d’activité</a:t>
            </a:r>
            <a:r>
              <a:rPr lang="fr-FR" sz="2100" dirty="0">
                <a:latin typeface="+mj-lt"/>
              </a:rPr>
              <a:t>.</a:t>
            </a:r>
            <a:endParaRPr lang="en-US" sz="2100" dirty="0">
              <a:latin typeface="+mj-lt"/>
            </a:endParaRPr>
          </a:p>
        </p:txBody>
      </p:sp>
      <p:grpSp>
        <p:nvGrpSpPr>
          <p:cNvPr id="3" name="Group 684">
            <a:extLst>
              <a:ext uri="{FF2B5EF4-FFF2-40B4-BE49-F238E27FC236}">
                <a16:creationId xmlns:a16="http://schemas.microsoft.com/office/drawing/2014/main" id="{7B46B7E0-6F43-5295-D921-E203D0B8E15C}"/>
              </a:ext>
            </a:extLst>
          </p:cNvPr>
          <p:cNvGrpSpPr>
            <a:grpSpLocks/>
          </p:cNvGrpSpPr>
          <p:nvPr/>
        </p:nvGrpSpPr>
        <p:grpSpPr bwMode="auto">
          <a:xfrm>
            <a:off x="3962400" y="4235560"/>
            <a:ext cx="932815" cy="1610997"/>
            <a:chOff x="197" y="0"/>
            <a:chExt cx="802" cy="2583"/>
          </a:xfrm>
        </p:grpSpPr>
        <p:sp>
          <p:nvSpPr>
            <p:cNvPr id="8" name="Text Box 685">
              <a:extLst>
                <a:ext uri="{FF2B5EF4-FFF2-40B4-BE49-F238E27FC236}">
                  <a16:creationId xmlns:a16="http://schemas.microsoft.com/office/drawing/2014/main" id="{191346F7-9E47-903C-1B67-A717574ED657}"/>
                </a:ext>
              </a:extLst>
            </p:cNvPr>
            <p:cNvSpPr txBox="1">
              <a:spLocks noChangeArrowheads="1"/>
            </p:cNvSpPr>
            <p:nvPr/>
          </p:nvSpPr>
          <p:spPr bwMode="auto">
            <a:xfrm>
              <a:off x="197" y="0"/>
              <a:ext cx="802" cy="51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eaLnBrk="0" fontAlgn="base" hangingPunct="0">
                <a:spcBef>
                  <a:spcPts val="0"/>
                </a:spcBef>
                <a:spcAft>
                  <a:spcPts val="800"/>
                </a:spcAft>
              </a:pPr>
              <a:r>
                <a:rPr lang="fr-FR" sz="1400" u="sng" kern="1200">
                  <a:solidFill>
                    <a:srgbClr val="000000"/>
                  </a:solidFill>
                  <a:effectLst/>
                  <a:latin typeface="Times New Roman" panose="02020603050405020304" pitchFamily="18" charset="0"/>
                  <a:ea typeface="Arial" panose="020B0604020202020204" pitchFamily="34" charset="0"/>
                  <a:cs typeface="Arial" panose="020B0604020202020204" pitchFamily="34" charset="0"/>
                </a:rPr>
                <a:t>objet</a:t>
              </a:r>
              <a:endParaRPr lang="en-US" sz="1200">
                <a:effectLst/>
                <a:latin typeface="Times New Roman" panose="02020603050405020304" pitchFamily="18" charset="0"/>
                <a:ea typeface="Times New Roman" panose="02020603050405020304" pitchFamily="18" charset="0"/>
              </a:endParaRPr>
            </a:p>
          </p:txBody>
        </p:sp>
        <p:cxnSp>
          <p:nvCxnSpPr>
            <p:cNvPr id="9" name="AutoShape 686">
              <a:extLst>
                <a:ext uri="{FF2B5EF4-FFF2-40B4-BE49-F238E27FC236}">
                  <a16:creationId xmlns:a16="http://schemas.microsoft.com/office/drawing/2014/main" id="{C5C22D38-60B0-9F94-55D4-0CEF43A68627}"/>
                </a:ext>
              </a:extLst>
            </p:cNvPr>
            <p:cNvCxnSpPr>
              <a:cxnSpLocks noChangeShapeType="1"/>
            </p:cNvCxnSpPr>
            <p:nvPr/>
          </p:nvCxnSpPr>
          <p:spPr bwMode="auto">
            <a:xfrm>
              <a:off x="642" y="993"/>
              <a:ext cx="0" cy="108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0" name="AutoShape 687">
              <a:extLst>
                <a:ext uri="{FF2B5EF4-FFF2-40B4-BE49-F238E27FC236}">
                  <a16:creationId xmlns:a16="http://schemas.microsoft.com/office/drawing/2014/main" id="{63A3C304-7EA1-23C6-9FB6-1D26FE9860EA}"/>
                </a:ext>
              </a:extLst>
            </p:cNvPr>
            <p:cNvCxnSpPr>
              <a:cxnSpLocks noChangeShapeType="1"/>
            </p:cNvCxnSpPr>
            <p:nvPr/>
          </p:nvCxnSpPr>
          <p:spPr bwMode="auto">
            <a:xfrm>
              <a:off x="502" y="993"/>
              <a:ext cx="0" cy="108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1" name="AutoShape 688">
              <a:extLst>
                <a:ext uri="{FF2B5EF4-FFF2-40B4-BE49-F238E27FC236}">
                  <a16:creationId xmlns:a16="http://schemas.microsoft.com/office/drawing/2014/main" id="{F0C4818B-3D59-00D8-2C20-802FE0B9C25F}"/>
                </a:ext>
              </a:extLst>
            </p:cNvPr>
            <p:cNvCxnSpPr>
              <a:cxnSpLocks noChangeShapeType="1"/>
            </p:cNvCxnSpPr>
            <p:nvPr/>
          </p:nvCxnSpPr>
          <p:spPr bwMode="auto">
            <a:xfrm>
              <a:off x="502" y="993"/>
              <a:ext cx="14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2" name="AutoShape 689">
              <a:extLst>
                <a:ext uri="{FF2B5EF4-FFF2-40B4-BE49-F238E27FC236}">
                  <a16:creationId xmlns:a16="http://schemas.microsoft.com/office/drawing/2014/main" id="{A7C29FF7-D89B-C316-905B-DDD27AFEF47C}"/>
                </a:ext>
              </a:extLst>
            </p:cNvPr>
            <p:cNvCxnSpPr>
              <a:cxnSpLocks noChangeShapeType="1"/>
            </p:cNvCxnSpPr>
            <p:nvPr/>
          </p:nvCxnSpPr>
          <p:spPr bwMode="auto">
            <a:xfrm flipH="1">
              <a:off x="502" y="2075"/>
              <a:ext cx="140"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4" name="AutoShape 690">
              <a:extLst>
                <a:ext uri="{FF2B5EF4-FFF2-40B4-BE49-F238E27FC236}">
                  <a16:creationId xmlns:a16="http://schemas.microsoft.com/office/drawing/2014/main" id="{94277454-3B66-67F7-0569-8303ACD24459}"/>
                </a:ext>
              </a:extLst>
            </p:cNvPr>
            <p:cNvCxnSpPr>
              <a:cxnSpLocks noChangeShapeType="1"/>
            </p:cNvCxnSpPr>
            <p:nvPr/>
          </p:nvCxnSpPr>
          <p:spPr bwMode="auto">
            <a:xfrm>
              <a:off x="570" y="516"/>
              <a:ext cx="1" cy="477"/>
            </a:xfrm>
            <a:prstGeom prst="straightConnector1">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cxnSp>
        <p:cxnSp>
          <p:nvCxnSpPr>
            <p:cNvPr id="15" name="AutoShape 691">
              <a:extLst>
                <a:ext uri="{FF2B5EF4-FFF2-40B4-BE49-F238E27FC236}">
                  <a16:creationId xmlns:a16="http://schemas.microsoft.com/office/drawing/2014/main" id="{C86ED1A2-1032-4E47-F804-B7FA123F2BC5}"/>
                </a:ext>
              </a:extLst>
            </p:cNvPr>
            <p:cNvCxnSpPr>
              <a:cxnSpLocks noChangeShapeType="1"/>
            </p:cNvCxnSpPr>
            <p:nvPr/>
          </p:nvCxnSpPr>
          <p:spPr bwMode="auto">
            <a:xfrm>
              <a:off x="569" y="2094"/>
              <a:ext cx="0" cy="489"/>
            </a:xfrm>
            <a:prstGeom prst="straightConnector1">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1250571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15</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46" name="Title 1"/>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 : </a:t>
            </a:r>
            <a:r>
              <a:rPr lang="fr-FR" sz="2500" b="1" kern="0" dirty="0">
                <a:solidFill>
                  <a:srgbClr val="0033CC"/>
                </a:solidFill>
                <a:effectLst>
                  <a:outerShdw blurRad="38100" dist="38100" dir="2700000" algn="tl">
                    <a:srgbClr val="000000">
                      <a:alpha val="43137"/>
                    </a:srgbClr>
                  </a:outerShdw>
                </a:effectLst>
                <a:cs typeface="Arial" pitchFamily="34" charset="0"/>
              </a:rPr>
              <a:t>Les diagrammes de séquence décrivant les interaction entre objets </a:t>
            </a:r>
          </a:p>
        </p:txBody>
      </p:sp>
      <p:sp>
        <p:nvSpPr>
          <p:cNvPr id="4" name="ZoneTexte 3">
            <a:extLst>
              <a:ext uri="{FF2B5EF4-FFF2-40B4-BE49-F238E27FC236}">
                <a16:creationId xmlns:a16="http://schemas.microsoft.com/office/drawing/2014/main" id="{5ADD0D8E-5CEE-F54B-276E-936F705BDF1E}"/>
              </a:ext>
            </a:extLst>
          </p:cNvPr>
          <p:cNvSpPr txBox="1"/>
          <p:nvPr/>
        </p:nvSpPr>
        <p:spPr>
          <a:xfrm>
            <a:off x="92149" y="1171020"/>
            <a:ext cx="8959702" cy="527004"/>
          </a:xfrm>
          <a:prstGeom prst="rect">
            <a:avLst/>
          </a:prstGeom>
          <a:noFill/>
        </p:spPr>
        <p:txBody>
          <a:bodyPr wrap="square">
            <a:spAutoFit/>
          </a:bodyPr>
          <a:lstStyle/>
          <a:p>
            <a:pPr algn="just">
              <a:lnSpc>
                <a:spcPct val="150000"/>
              </a:lnSpc>
            </a:pPr>
            <a:r>
              <a:rPr lang="en-US" sz="2100" b="1" dirty="0" err="1">
                <a:latin typeface="+mj-lt"/>
              </a:rPr>
              <a:t>Exemple</a:t>
            </a:r>
            <a:r>
              <a:rPr lang="en-US" sz="2100" b="1" dirty="0">
                <a:latin typeface="+mj-lt"/>
              </a:rPr>
              <a:t> :</a:t>
            </a:r>
          </a:p>
        </p:txBody>
      </p:sp>
      <p:grpSp>
        <p:nvGrpSpPr>
          <p:cNvPr id="2" name="Groupe 1">
            <a:extLst>
              <a:ext uri="{FF2B5EF4-FFF2-40B4-BE49-F238E27FC236}">
                <a16:creationId xmlns:a16="http://schemas.microsoft.com/office/drawing/2014/main" id="{CFF08265-3AE5-3825-C33E-981E7463F9FE}"/>
              </a:ext>
            </a:extLst>
          </p:cNvPr>
          <p:cNvGrpSpPr/>
          <p:nvPr/>
        </p:nvGrpSpPr>
        <p:grpSpPr>
          <a:xfrm>
            <a:off x="1864905" y="1633758"/>
            <a:ext cx="5819775" cy="2171065"/>
            <a:chOff x="0" y="0"/>
            <a:chExt cx="5819775" cy="2171692"/>
          </a:xfrm>
        </p:grpSpPr>
        <p:grpSp>
          <p:nvGrpSpPr>
            <p:cNvPr id="5" name="Groupe 4">
              <a:extLst>
                <a:ext uri="{FF2B5EF4-FFF2-40B4-BE49-F238E27FC236}">
                  <a16:creationId xmlns:a16="http://schemas.microsoft.com/office/drawing/2014/main" id="{414BDBCB-757E-C101-2CD8-8613B50701B9}"/>
                </a:ext>
              </a:extLst>
            </p:cNvPr>
            <p:cNvGrpSpPr/>
            <p:nvPr/>
          </p:nvGrpSpPr>
          <p:grpSpPr>
            <a:xfrm>
              <a:off x="0" y="0"/>
              <a:ext cx="5819775" cy="2171692"/>
              <a:chOff x="0" y="0"/>
              <a:chExt cx="5819776" cy="2171696"/>
            </a:xfrm>
          </p:grpSpPr>
          <p:grpSp>
            <p:nvGrpSpPr>
              <p:cNvPr id="17" name="Groupe 16">
                <a:extLst>
                  <a:ext uri="{FF2B5EF4-FFF2-40B4-BE49-F238E27FC236}">
                    <a16:creationId xmlns:a16="http://schemas.microsoft.com/office/drawing/2014/main" id="{CD3E2DDC-C761-DEEC-DC1B-6B450B346048}"/>
                  </a:ext>
                </a:extLst>
              </p:cNvPr>
              <p:cNvGrpSpPr/>
              <p:nvPr/>
            </p:nvGrpSpPr>
            <p:grpSpPr>
              <a:xfrm>
                <a:off x="0" y="0"/>
                <a:ext cx="5819776" cy="2171696"/>
                <a:chOff x="0" y="0"/>
                <a:chExt cx="5819776" cy="2171696"/>
              </a:xfrm>
            </p:grpSpPr>
            <p:grpSp>
              <p:nvGrpSpPr>
                <p:cNvPr id="19" name="Groupe 18">
                  <a:extLst>
                    <a:ext uri="{FF2B5EF4-FFF2-40B4-BE49-F238E27FC236}">
                      <a16:creationId xmlns:a16="http://schemas.microsoft.com/office/drawing/2014/main" id="{8BF6C5F5-68D6-11BA-073B-47BC0205536B}"/>
                    </a:ext>
                  </a:extLst>
                </p:cNvPr>
                <p:cNvGrpSpPr/>
                <p:nvPr/>
              </p:nvGrpSpPr>
              <p:grpSpPr>
                <a:xfrm>
                  <a:off x="0" y="0"/>
                  <a:ext cx="5819776" cy="2171696"/>
                  <a:chOff x="-74912" y="0"/>
                  <a:chExt cx="6438901" cy="3609975"/>
                </a:xfrm>
              </p:grpSpPr>
              <p:grpSp>
                <p:nvGrpSpPr>
                  <p:cNvPr id="28" name="Groupe 27">
                    <a:extLst>
                      <a:ext uri="{FF2B5EF4-FFF2-40B4-BE49-F238E27FC236}">
                        <a16:creationId xmlns:a16="http://schemas.microsoft.com/office/drawing/2014/main" id="{150DE7E1-C6C0-655E-4779-A8A5F5041C3C}"/>
                      </a:ext>
                    </a:extLst>
                  </p:cNvPr>
                  <p:cNvGrpSpPr/>
                  <p:nvPr/>
                </p:nvGrpSpPr>
                <p:grpSpPr>
                  <a:xfrm>
                    <a:off x="-74912" y="0"/>
                    <a:ext cx="6438901" cy="3609975"/>
                    <a:chOff x="-74912" y="0"/>
                    <a:chExt cx="6438901" cy="3609975"/>
                  </a:xfrm>
                </p:grpSpPr>
                <p:grpSp>
                  <p:nvGrpSpPr>
                    <p:cNvPr id="30" name="Groupe 29">
                      <a:extLst>
                        <a:ext uri="{FF2B5EF4-FFF2-40B4-BE49-F238E27FC236}">
                          <a16:creationId xmlns:a16="http://schemas.microsoft.com/office/drawing/2014/main" id="{AA3F3F28-AA21-75EF-13E3-85BFE5A7C060}"/>
                        </a:ext>
                      </a:extLst>
                    </p:cNvPr>
                    <p:cNvGrpSpPr/>
                    <p:nvPr/>
                  </p:nvGrpSpPr>
                  <p:grpSpPr>
                    <a:xfrm>
                      <a:off x="-74912" y="0"/>
                      <a:ext cx="6438901" cy="3609975"/>
                      <a:chOff x="-74912" y="0"/>
                      <a:chExt cx="6438901" cy="3609975"/>
                    </a:xfrm>
                  </p:grpSpPr>
                  <p:sp>
                    <p:nvSpPr>
                      <p:cNvPr id="34" name="Rectangle 33">
                        <a:extLst>
                          <a:ext uri="{FF2B5EF4-FFF2-40B4-BE49-F238E27FC236}">
                            <a16:creationId xmlns:a16="http://schemas.microsoft.com/office/drawing/2014/main" id="{8ED10C07-0BFF-03EF-5DF5-C2340CC8FF94}"/>
                          </a:ext>
                        </a:extLst>
                      </p:cNvPr>
                      <p:cNvSpPr>
                        <a:spLocks noChangeArrowheads="1"/>
                      </p:cNvSpPr>
                      <p:nvPr/>
                    </p:nvSpPr>
                    <p:spPr bwMode="auto">
                      <a:xfrm flipH="1">
                        <a:off x="-74912" y="0"/>
                        <a:ext cx="6438901" cy="36099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35" name="Zone de texte 76">
                        <a:extLst>
                          <a:ext uri="{FF2B5EF4-FFF2-40B4-BE49-F238E27FC236}">
                            <a16:creationId xmlns:a16="http://schemas.microsoft.com/office/drawing/2014/main" id="{449EA746-B3D3-D349-23F5-5E777A5ED77D}"/>
                          </a:ext>
                        </a:extLst>
                      </p:cNvPr>
                      <p:cNvSpPr txBox="1"/>
                      <p:nvPr/>
                    </p:nvSpPr>
                    <p:spPr>
                      <a:xfrm>
                        <a:off x="-74912" y="19050"/>
                        <a:ext cx="1562577" cy="438151"/>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fontAlgn="base">
                          <a:lnSpc>
                            <a:spcPct val="106000"/>
                          </a:lnSpc>
                          <a:spcBef>
                            <a:spcPts val="0"/>
                          </a:spcBef>
                          <a:spcAft>
                            <a:spcPts val="800"/>
                          </a:spcAft>
                        </a:pPr>
                        <a:r>
                          <a:rPr lang="fr-FR" sz="1200" b="1">
                            <a:effectLst/>
                            <a:latin typeface="Times New Roman" panose="02020603050405020304" pitchFamily="18" charset="0"/>
                            <a:ea typeface="Times New Roman" panose="02020603050405020304" pitchFamily="18" charset="0"/>
                          </a:rPr>
                          <a:t>Sd</a:t>
                        </a:r>
                        <a:r>
                          <a:rPr lang="fr-FR" sz="1200">
                            <a:effectLst/>
                            <a:latin typeface="Times New Roman" panose="02020603050405020304" pitchFamily="18" charset="0"/>
                            <a:ea typeface="Times New Roman" panose="02020603050405020304" pitchFamily="18" charset="0"/>
                          </a:rPr>
                          <a:t>    Retrait argent</a:t>
                        </a:r>
                        <a:endParaRPr lang="en-US" sz="1200">
                          <a:effectLst/>
                          <a:latin typeface="Times New Roman" panose="02020603050405020304" pitchFamily="18" charset="0"/>
                          <a:ea typeface="Times New Roman" panose="02020603050405020304" pitchFamily="18" charset="0"/>
                        </a:endParaRPr>
                      </a:p>
                    </p:txBody>
                  </p:sp>
                  <p:cxnSp>
                    <p:nvCxnSpPr>
                      <p:cNvPr id="36" name="Connecteur droit 35">
                        <a:extLst>
                          <a:ext uri="{FF2B5EF4-FFF2-40B4-BE49-F238E27FC236}">
                            <a16:creationId xmlns:a16="http://schemas.microsoft.com/office/drawing/2014/main" id="{B567A0B8-3083-AD83-4286-0CB381292DED}"/>
                          </a:ext>
                        </a:extLst>
                      </p:cNvPr>
                      <p:cNvCxnSpPr/>
                      <p:nvPr/>
                    </p:nvCxnSpPr>
                    <p:spPr>
                      <a:xfrm flipV="1">
                        <a:off x="1430574" y="19050"/>
                        <a:ext cx="0" cy="288925"/>
                      </a:xfrm>
                      <a:prstGeom prst="line">
                        <a:avLst/>
                      </a:prstGeom>
                    </p:spPr>
                    <p:style>
                      <a:lnRef idx="1">
                        <a:schemeClr val="dk1"/>
                      </a:lnRef>
                      <a:fillRef idx="0">
                        <a:schemeClr val="dk1"/>
                      </a:fillRef>
                      <a:effectRef idx="0">
                        <a:schemeClr val="dk1"/>
                      </a:effectRef>
                      <a:fontRef idx="minor">
                        <a:schemeClr val="tx1"/>
                      </a:fontRef>
                    </p:style>
                  </p:cxnSp>
                  <p:cxnSp>
                    <p:nvCxnSpPr>
                      <p:cNvPr id="37" name="Connecteur droit 36">
                        <a:extLst>
                          <a:ext uri="{FF2B5EF4-FFF2-40B4-BE49-F238E27FC236}">
                            <a16:creationId xmlns:a16="http://schemas.microsoft.com/office/drawing/2014/main" id="{A11BA903-B6EE-8B9D-F7AB-50AAE214CF2B}"/>
                          </a:ext>
                        </a:extLst>
                      </p:cNvPr>
                      <p:cNvCxnSpPr/>
                      <p:nvPr/>
                    </p:nvCxnSpPr>
                    <p:spPr>
                      <a:xfrm flipV="1">
                        <a:off x="1192449" y="314325"/>
                        <a:ext cx="236221" cy="182244"/>
                      </a:xfrm>
                      <a:prstGeom prst="line">
                        <a:avLst/>
                      </a:prstGeom>
                    </p:spPr>
                    <p:style>
                      <a:lnRef idx="1">
                        <a:schemeClr val="dk1"/>
                      </a:lnRef>
                      <a:fillRef idx="0">
                        <a:schemeClr val="dk1"/>
                      </a:fillRef>
                      <a:effectRef idx="0">
                        <a:schemeClr val="dk1"/>
                      </a:effectRef>
                      <a:fontRef idx="minor">
                        <a:schemeClr val="tx1"/>
                      </a:fontRef>
                    </p:style>
                  </p:cxnSp>
                  <p:cxnSp>
                    <p:nvCxnSpPr>
                      <p:cNvPr id="38" name="Connecteur droit 37">
                        <a:extLst>
                          <a:ext uri="{FF2B5EF4-FFF2-40B4-BE49-F238E27FC236}">
                            <a16:creationId xmlns:a16="http://schemas.microsoft.com/office/drawing/2014/main" id="{8DDBDA61-3614-9D24-DF39-DCC148E34AA2}"/>
                          </a:ext>
                        </a:extLst>
                      </p:cNvPr>
                      <p:cNvCxnSpPr/>
                      <p:nvPr/>
                    </p:nvCxnSpPr>
                    <p:spPr>
                      <a:xfrm flipH="1">
                        <a:off x="-74756" y="491868"/>
                        <a:ext cx="1284111" cy="12693"/>
                      </a:xfrm>
                      <a:prstGeom prst="line">
                        <a:avLst/>
                      </a:prstGeom>
                    </p:spPr>
                    <p:style>
                      <a:lnRef idx="1">
                        <a:schemeClr val="dk1"/>
                      </a:lnRef>
                      <a:fillRef idx="0">
                        <a:schemeClr val="dk1"/>
                      </a:fillRef>
                      <a:effectRef idx="0">
                        <a:schemeClr val="dk1"/>
                      </a:effectRef>
                      <a:fontRef idx="minor">
                        <a:schemeClr val="tx1"/>
                      </a:fontRef>
                    </p:style>
                  </p:cxnSp>
                  <p:cxnSp>
                    <p:nvCxnSpPr>
                      <p:cNvPr id="39" name="Connecteur droit 38">
                        <a:extLst>
                          <a:ext uri="{FF2B5EF4-FFF2-40B4-BE49-F238E27FC236}">
                            <a16:creationId xmlns:a16="http://schemas.microsoft.com/office/drawing/2014/main" id="{80218877-F61A-C25B-C690-C67F0EA2607B}"/>
                          </a:ext>
                        </a:extLst>
                      </p:cNvPr>
                      <p:cNvCxnSpPr>
                        <a:cxnSpLocks/>
                      </p:cNvCxnSpPr>
                      <p:nvPr/>
                    </p:nvCxnSpPr>
                    <p:spPr>
                      <a:xfrm>
                        <a:off x="1234044" y="1772815"/>
                        <a:ext cx="2558598" cy="9353"/>
                      </a:xfrm>
                      <a:prstGeom prst="line">
                        <a:avLst/>
                      </a:prstGeom>
                      <a:ln w="12700">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grpSp>
                  <p:nvGrpSpPr>
                    <p:cNvPr id="31" name="Groupe 30">
                      <a:extLst>
                        <a:ext uri="{FF2B5EF4-FFF2-40B4-BE49-F238E27FC236}">
                          <a16:creationId xmlns:a16="http://schemas.microsoft.com/office/drawing/2014/main" id="{FDB09162-4908-2446-741B-B5EBB3D80E36}"/>
                        </a:ext>
                      </a:extLst>
                    </p:cNvPr>
                    <p:cNvGrpSpPr/>
                    <p:nvPr/>
                  </p:nvGrpSpPr>
                  <p:grpSpPr>
                    <a:xfrm>
                      <a:off x="-50773" y="1404142"/>
                      <a:ext cx="3025006" cy="1017633"/>
                      <a:chOff x="-936598" y="-119858"/>
                      <a:chExt cx="3025006" cy="1017633"/>
                    </a:xfrm>
                  </p:grpSpPr>
                  <p:sp>
                    <p:nvSpPr>
                      <p:cNvPr id="32" name="Zone de texte 2">
                        <a:extLst>
                          <a:ext uri="{FF2B5EF4-FFF2-40B4-BE49-F238E27FC236}">
                            <a16:creationId xmlns:a16="http://schemas.microsoft.com/office/drawing/2014/main" id="{F5F4342C-E78B-26F7-9E2F-B6830A91774D}"/>
                          </a:ext>
                        </a:extLst>
                      </p:cNvPr>
                      <p:cNvSpPr txBox="1">
                        <a:spLocks noChangeArrowheads="1"/>
                      </p:cNvSpPr>
                      <p:nvPr/>
                    </p:nvSpPr>
                    <p:spPr bwMode="auto">
                      <a:xfrm>
                        <a:off x="-936598" y="228764"/>
                        <a:ext cx="927370" cy="669011"/>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tabLst>
                            <a:tab pos="2430780" algn="l"/>
                          </a:tabLst>
                        </a:pPr>
                        <a:r>
                          <a:rPr lang="fr-FR" sz="1000">
                            <a:solidFill>
                              <a:srgbClr val="C00000"/>
                            </a:solidFill>
                            <a:effectLst/>
                            <a:latin typeface="Arial" panose="020B0604020202020204" pitchFamily="34" charset="0"/>
                            <a:ea typeface="Times New Roman" panose="02020603050405020304" pitchFamily="18" charset="0"/>
                            <a:cs typeface="Arial" panose="020B0604020202020204" pitchFamily="34" charset="0"/>
                          </a:rPr>
                          <a:t>Evènement d’envoi</a:t>
                        </a:r>
                        <a:endParaRPr lang="en-US" sz="1100">
                          <a:effectLst/>
                          <a:latin typeface="Calibri" panose="020F0502020204030204" pitchFamily="34" charset="0"/>
                          <a:ea typeface="Times New Roman" panose="02020603050405020304" pitchFamily="18" charset="0"/>
                          <a:cs typeface="Arial" panose="020B0604020202020204" pitchFamily="34" charset="0"/>
                        </a:endParaRPr>
                      </a:p>
                      <a:p>
                        <a:pPr marL="0" marR="0">
                          <a:lnSpc>
                            <a:spcPct val="115000"/>
                          </a:lnSpc>
                          <a:spcBef>
                            <a:spcPts val="0"/>
                          </a:spcBef>
                          <a:spcAft>
                            <a:spcPts val="1000"/>
                          </a:spcAft>
                        </a:pPr>
                        <a:r>
                          <a:rPr lang="fr-FR" sz="1100">
                            <a:effectLst/>
                            <a:latin typeface="Calibri" panose="020F0502020204030204" pitchFamily="34" charset="0"/>
                            <a:ea typeface="Times New Roman" panose="02020603050405020304" pitchFamily="18" charset="0"/>
                            <a:cs typeface="Arial" panose="020B0604020202020204" pitchFamily="34" charset="0"/>
                          </a:rPr>
                          <a:t> </a:t>
                        </a:r>
                        <a:endParaRPr lang="en-US" sz="11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33" name="Zone de texte 2">
                        <a:extLst>
                          <a:ext uri="{FF2B5EF4-FFF2-40B4-BE49-F238E27FC236}">
                            <a16:creationId xmlns:a16="http://schemas.microsoft.com/office/drawing/2014/main" id="{1D6BE9A3-4F5B-CFD8-928D-23D184DDE893}"/>
                          </a:ext>
                        </a:extLst>
                      </p:cNvPr>
                      <p:cNvSpPr txBox="1">
                        <a:spLocks noChangeArrowheads="1"/>
                      </p:cNvSpPr>
                      <p:nvPr/>
                    </p:nvSpPr>
                    <p:spPr bwMode="auto">
                      <a:xfrm>
                        <a:off x="852002" y="-119858"/>
                        <a:ext cx="1236406" cy="353429"/>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pPr>
                        <a:r>
                          <a:rPr lang="fr-FR" sz="1000">
                            <a:effectLst/>
                            <a:latin typeface="Arial" panose="020B0604020202020204" pitchFamily="34" charset="0"/>
                            <a:ea typeface="Times New Roman" panose="02020603050405020304" pitchFamily="18" charset="0"/>
                            <a:cs typeface="Arial" panose="020B0604020202020204" pitchFamily="34" charset="0"/>
                          </a:rPr>
                          <a:t>IntroduireCarte</a:t>
                        </a:r>
                        <a:endParaRPr lang="en-US" sz="1100">
                          <a:effectLst/>
                          <a:latin typeface="Calibri" panose="020F0502020204030204" pitchFamily="34" charset="0"/>
                          <a:ea typeface="Times New Roman" panose="02020603050405020304" pitchFamily="18" charset="0"/>
                          <a:cs typeface="Arial" panose="020B0604020202020204" pitchFamily="34" charset="0"/>
                        </a:endParaRPr>
                      </a:p>
                    </p:txBody>
                  </p:sp>
                </p:grpSp>
              </p:grpSp>
              <p:sp>
                <p:nvSpPr>
                  <p:cNvPr id="29" name="Zone de texte 2">
                    <a:extLst>
                      <a:ext uri="{FF2B5EF4-FFF2-40B4-BE49-F238E27FC236}">
                        <a16:creationId xmlns:a16="http://schemas.microsoft.com/office/drawing/2014/main" id="{BFAADFFB-EBFD-3246-0DDD-733F7B80990F}"/>
                      </a:ext>
                    </a:extLst>
                  </p:cNvPr>
                  <p:cNvSpPr txBox="1">
                    <a:spLocks noChangeArrowheads="1"/>
                  </p:cNvSpPr>
                  <p:nvPr/>
                </p:nvSpPr>
                <p:spPr bwMode="auto">
                  <a:xfrm>
                    <a:off x="877300" y="1054610"/>
                    <a:ext cx="613976" cy="442743"/>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nSpc>
                        <a:spcPct val="115000"/>
                      </a:lnSpc>
                      <a:spcBef>
                        <a:spcPts val="0"/>
                      </a:spcBef>
                      <a:spcAft>
                        <a:spcPts val="0"/>
                      </a:spcAft>
                    </a:pPr>
                    <a:r>
                      <a:rPr lang="fr-FR" sz="1000">
                        <a:effectLst/>
                        <a:latin typeface="Arial" panose="020B0604020202020204" pitchFamily="34" charset="0"/>
                        <a:ea typeface="Times New Roman" panose="02020603050405020304" pitchFamily="18" charset="0"/>
                        <a:cs typeface="Arial" panose="020B0604020202020204" pitchFamily="34" charset="0"/>
                      </a:rPr>
                      <a:t>Client</a:t>
                    </a:r>
                    <a:endParaRPr lang="en-US" sz="1100">
                      <a:effectLst/>
                      <a:latin typeface="Calibri" panose="020F0502020204030204" pitchFamily="34" charset="0"/>
                      <a:ea typeface="Times New Roman" panose="02020603050405020304" pitchFamily="18" charset="0"/>
                      <a:cs typeface="Arial" panose="020B0604020202020204" pitchFamily="34" charset="0"/>
                    </a:endParaRPr>
                  </a:p>
                </p:txBody>
              </p:sp>
            </p:grpSp>
            <p:sp>
              <p:nvSpPr>
                <p:cNvPr id="20" name="Zone de texte 8">
                  <a:extLst>
                    <a:ext uri="{FF2B5EF4-FFF2-40B4-BE49-F238E27FC236}">
                      <a16:creationId xmlns:a16="http://schemas.microsoft.com/office/drawing/2014/main" id="{1AC10A45-C85D-2A7B-93DE-7C2B50A917E5}"/>
                    </a:ext>
                  </a:extLst>
                </p:cNvPr>
                <p:cNvSpPr txBox="1"/>
                <p:nvPr/>
              </p:nvSpPr>
              <p:spPr>
                <a:xfrm>
                  <a:off x="3009901" y="528616"/>
                  <a:ext cx="1076325" cy="24638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fontAlgn="base">
                    <a:lnSpc>
                      <a:spcPct val="106000"/>
                    </a:lnSpc>
                    <a:spcBef>
                      <a:spcPts val="0"/>
                    </a:spcBef>
                    <a:spcAft>
                      <a:spcPts val="0"/>
                    </a:spcAft>
                  </a:pPr>
                  <a:r>
                    <a:rPr lang="fr-FR" sz="1100" u="sng" kern="1200">
                      <a:solidFill>
                        <a:srgbClr val="000000"/>
                      </a:solidFill>
                      <a:effectLst/>
                      <a:latin typeface="Arial" panose="020B0604020202020204" pitchFamily="34" charset="0"/>
                      <a:ea typeface="Calibri" panose="020F0502020204030204" pitchFamily="34" charset="0"/>
                    </a:rPr>
                    <a:t>: Distributeur</a:t>
                  </a:r>
                  <a:endParaRPr lang="en-US" sz="1200">
                    <a:effectLst/>
                    <a:latin typeface="Times New Roman" panose="02020603050405020304" pitchFamily="18" charset="0"/>
                    <a:ea typeface="Times New Roman" panose="02020603050405020304" pitchFamily="18" charset="0"/>
                  </a:endParaRPr>
                </a:p>
                <a:p>
                  <a:pPr marL="0" marR="0" algn="ctr" fontAlgn="base">
                    <a:lnSpc>
                      <a:spcPct val="106000"/>
                    </a:lnSpc>
                    <a:spcBef>
                      <a:spcPts val="0"/>
                    </a:spcBef>
                    <a:spcAft>
                      <a:spcPts val="0"/>
                    </a:spcAft>
                  </a:pPr>
                  <a:r>
                    <a:rPr lang="fr-FR" sz="1100">
                      <a:effectLst/>
                      <a:latin typeface="Times New Roman" panose="02020603050405020304" pitchFamily="18"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p:txBody>
            </p:sp>
            <p:cxnSp>
              <p:nvCxnSpPr>
                <p:cNvPr id="21" name="Connecteur droit 20">
                  <a:extLst>
                    <a:ext uri="{FF2B5EF4-FFF2-40B4-BE49-F238E27FC236}">
                      <a16:creationId xmlns:a16="http://schemas.microsoft.com/office/drawing/2014/main" id="{3FCF6692-1A9A-10DA-F644-68F91C47B51E}"/>
                    </a:ext>
                  </a:extLst>
                </p:cNvPr>
                <p:cNvCxnSpPr/>
                <p:nvPr/>
              </p:nvCxnSpPr>
              <p:spPr>
                <a:xfrm>
                  <a:off x="3543300" y="785886"/>
                  <a:ext cx="0" cy="131857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1EB8A263-F75D-1467-51DE-A23F5E9CAB8E}"/>
                    </a:ext>
                  </a:extLst>
                </p:cNvPr>
                <p:cNvSpPr/>
                <p:nvPr/>
              </p:nvSpPr>
              <p:spPr>
                <a:xfrm>
                  <a:off x="3495675" y="1066503"/>
                  <a:ext cx="94340" cy="23284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3" name="Zone de texte 2">
                  <a:extLst>
                    <a:ext uri="{FF2B5EF4-FFF2-40B4-BE49-F238E27FC236}">
                      <a16:creationId xmlns:a16="http://schemas.microsoft.com/office/drawing/2014/main" id="{8BFC1022-E571-4729-30AC-0C342D6DB8BB}"/>
                    </a:ext>
                  </a:extLst>
                </p:cNvPr>
                <p:cNvSpPr txBox="1">
                  <a:spLocks noChangeArrowheads="1"/>
                </p:cNvSpPr>
                <p:nvPr/>
              </p:nvSpPr>
              <p:spPr bwMode="auto">
                <a:xfrm>
                  <a:off x="1571625" y="1514497"/>
                  <a:ext cx="1355876" cy="41989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tabLst>
                      <a:tab pos="2430780" algn="l"/>
                    </a:tabLst>
                  </a:pPr>
                  <a:r>
                    <a:rPr lang="fr-FR" sz="1000">
                      <a:solidFill>
                        <a:srgbClr val="C00000"/>
                      </a:solidFill>
                      <a:effectLst/>
                      <a:latin typeface="Arial" panose="020B0604020202020204" pitchFamily="34" charset="0"/>
                      <a:ea typeface="Times New Roman" panose="02020603050405020304" pitchFamily="18" charset="0"/>
                      <a:cs typeface="Arial" panose="020B0604020202020204" pitchFamily="34" charset="0"/>
                    </a:rPr>
                    <a:t>Evènement de réception </a:t>
                  </a:r>
                  <a:endParaRPr lang="en-US" sz="1100">
                    <a:effectLst/>
                    <a:latin typeface="Calibri" panose="020F0502020204030204" pitchFamily="34" charset="0"/>
                    <a:ea typeface="Times New Roman" panose="02020603050405020304" pitchFamily="18" charset="0"/>
                    <a:cs typeface="Arial" panose="020B0604020202020204" pitchFamily="34" charset="0"/>
                  </a:endParaRPr>
                </a:p>
                <a:p>
                  <a:pPr marL="0" marR="0">
                    <a:lnSpc>
                      <a:spcPct val="115000"/>
                    </a:lnSpc>
                    <a:spcBef>
                      <a:spcPts val="0"/>
                    </a:spcBef>
                    <a:spcAft>
                      <a:spcPts val="1000"/>
                    </a:spcAft>
                  </a:pPr>
                  <a:r>
                    <a:rPr lang="fr-FR" sz="1100">
                      <a:effectLst/>
                      <a:latin typeface="Calibri" panose="020F0502020204030204" pitchFamily="34" charset="0"/>
                      <a:ea typeface="Times New Roman" panose="02020603050405020304" pitchFamily="18" charset="0"/>
                      <a:cs typeface="Arial" panose="020B0604020202020204" pitchFamily="34" charset="0"/>
                    </a:rPr>
                    <a:t> </a:t>
                  </a:r>
                  <a:endParaRPr lang="en-US" sz="11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24" name="Zone de texte 2">
                  <a:extLst>
                    <a:ext uri="{FF2B5EF4-FFF2-40B4-BE49-F238E27FC236}">
                      <a16:creationId xmlns:a16="http://schemas.microsoft.com/office/drawing/2014/main" id="{CB38AC11-6603-CB50-24C6-3C4FEB2A8D79}"/>
                    </a:ext>
                  </a:extLst>
                </p:cNvPr>
                <p:cNvSpPr txBox="1">
                  <a:spLocks noChangeArrowheads="1"/>
                </p:cNvSpPr>
                <p:nvPr/>
              </p:nvSpPr>
              <p:spPr bwMode="auto">
                <a:xfrm>
                  <a:off x="4086226" y="900723"/>
                  <a:ext cx="1228725" cy="398252"/>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tabLst>
                      <a:tab pos="2430780" algn="l"/>
                    </a:tabLst>
                  </a:pPr>
                  <a:r>
                    <a:rPr lang="fr-FR" sz="1000">
                      <a:solidFill>
                        <a:srgbClr val="C00000"/>
                      </a:solidFill>
                      <a:effectLst/>
                      <a:latin typeface="Arial" panose="020B0604020202020204" pitchFamily="34" charset="0"/>
                      <a:ea typeface="Times New Roman" panose="02020603050405020304" pitchFamily="18" charset="0"/>
                      <a:cs typeface="Arial" panose="020B0604020202020204" pitchFamily="34" charset="0"/>
                    </a:rPr>
                    <a:t>Evènement de début d’exécution</a:t>
                  </a:r>
                  <a:endParaRPr lang="en-US" sz="1100">
                    <a:effectLst/>
                    <a:latin typeface="Calibri" panose="020F0502020204030204" pitchFamily="34" charset="0"/>
                    <a:ea typeface="Times New Roman" panose="02020603050405020304" pitchFamily="18" charset="0"/>
                    <a:cs typeface="Arial" panose="020B0604020202020204" pitchFamily="34" charset="0"/>
                  </a:endParaRPr>
                </a:p>
                <a:p>
                  <a:pPr marL="0" marR="0">
                    <a:lnSpc>
                      <a:spcPct val="115000"/>
                    </a:lnSpc>
                    <a:spcBef>
                      <a:spcPts val="0"/>
                    </a:spcBef>
                    <a:spcAft>
                      <a:spcPts val="1000"/>
                    </a:spcAft>
                  </a:pPr>
                  <a:r>
                    <a:rPr lang="fr-FR" sz="1100">
                      <a:effectLst/>
                      <a:latin typeface="Calibri" panose="020F0502020204030204" pitchFamily="34" charset="0"/>
                      <a:ea typeface="Times New Roman" panose="02020603050405020304" pitchFamily="18" charset="0"/>
                      <a:cs typeface="Arial" panose="020B0604020202020204" pitchFamily="34" charset="0"/>
                    </a:rPr>
                    <a:t> </a:t>
                  </a:r>
                  <a:endParaRPr lang="en-US" sz="1100">
                    <a:effectLst/>
                    <a:latin typeface="Calibri" panose="020F0502020204030204" pitchFamily="34" charset="0"/>
                    <a:ea typeface="Times New Roman" panose="02020603050405020304" pitchFamily="18" charset="0"/>
                    <a:cs typeface="Arial" panose="020B0604020202020204" pitchFamily="34" charset="0"/>
                  </a:endParaRPr>
                </a:p>
              </p:txBody>
            </p:sp>
            <p:cxnSp>
              <p:nvCxnSpPr>
                <p:cNvPr id="25" name="Connecteur droit avec flèche 24">
                  <a:extLst>
                    <a:ext uri="{FF2B5EF4-FFF2-40B4-BE49-F238E27FC236}">
                      <a16:creationId xmlns:a16="http://schemas.microsoft.com/office/drawing/2014/main" id="{F599FA97-B925-A17E-BCF3-F0A398730388}"/>
                    </a:ext>
                  </a:extLst>
                </p:cNvPr>
                <p:cNvCxnSpPr/>
                <p:nvPr/>
              </p:nvCxnSpPr>
              <p:spPr>
                <a:xfrm flipV="1">
                  <a:off x="2200276" y="1066494"/>
                  <a:ext cx="1266823" cy="513289"/>
                </a:xfrm>
                <a:prstGeom prst="straightConnector1">
                  <a:avLst/>
                </a:prstGeom>
                <a:ln>
                  <a:solidFill>
                    <a:srgbClr val="C0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6" name="Connecteur droit avec flèche 25">
                  <a:extLst>
                    <a:ext uri="{FF2B5EF4-FFF2-40B4-BE49-F238E27FC236}">
                      <a16:creationId xmlns:a16="http://schemas.microsoft.com/office/drawing/2014/main" id="{CDB3939D-4909-7C3D-52AD-24301A0C5DD3}"/>
                    </a:ext>
                  </a:extLst>
                </p:cNvPr>
                <p:cNvCxnSpPr>
                  <a:stCxn id="24" idx="1"/>
                </p:cNvCxnSpPr>
                <p:nvPr/>
              </p:nvCxnSpPr>
              <p:spPr>
                <a:xfrm flipH="1" flipV="1">
                  <a:off x="3543300" y="1057150"/>
                  <a:ext cx="542926" cy="42381"/>
                </a:xfrm>
                <a:prstGeom prst="straightConnector1">
                  <a:avLst/>
                </a:prstGeom>
                <a:ln>
                  <a:solidFill>
                    <a:srgbClr val="C0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7" name="Connecteur droit avec flèche 26">
                  <a:extLst>
                    <a:ext uri="{FF2B5EF4-FFF2-40B4-BE49-F238E27FC236}">
                      <a16:creationId xmlns:a16="http://schemas.microsoft.com/office/drawing/2014/main" id="{DAF62D40-FA4A-FF4D-EE46-A65BCC811D9A}"/>
                    </a:ext>
                  </a:extLst>
                </p:cNvPr>
                <p:cNvCxnSpPr/>
                <p:nvPr/>
              </p:nvCxnSpPr>
              <p:spPr>
                <a:xfrm flipH="1" flipV="1">
                  <a:off x="3543300" y="1298728"/>
                  <a:ext cx="714376" cy="358625"/>
                </a:xfrm>
                <a:prstGeom prst="straightConnector1">
                  <a:avLst/>
                </a:prstGeom>
                <a:ln>
                  <a:solidFill>
                    <a:srgbClr val="C0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cxnSp>
            <p:nvCxnSpPr>
              <p:cNvPr id="18" name="Connecteur droit 17">
                <a:extLst>
                  <a:ext uri="{FF2B5EF4-FFF2-40B4-BE49-F238E27FC236}">
                    <a16:creationId xmlns:a16="http://schemas.microsoft.com/office/drawing/2014/main" id="{F86137E1-0657-8C31-9340-F2E162777C74}"/>
                  </a:ext>
                </a:extLst>
              </p:cNvPr>
              <p:cNvCxnSpPr/>
              <p:nvPr/>
            </p:nvCxnSpPr>
            <p:spPr>
              <a:xfrm>
                <a:off x="1123950" y="758652"/>
                <a:ext cx="0" cy="1346376"/>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6" name="Zone de texte 2">
              <a:extLst>
                <a:ext uri="{FF2B5EF4-FFF2-40B4-BE49-F238E27FC236}">
                  <a16:creationId xmlns:a16="http://schemas.microsoft.com/office/drawing/2014/main" id="{83CC085B-7A5C-E413-CA9E-5A85F0553BE9}"/>
                </a:ext>
              </a:extLst>
            </p:cNvPr>
            <p:cNvSpPr txBox="1">
              <a:spLocks noChangeArrowheads="1"/>
            </p:cNvSpPr>
            <p:nvPr/>
          </p:nvSpPr>
          <p:spPr bwMode="auto">
            <a:xfrm>
              <a:off x="4162425" y="1581150"/>
              <a:ext cx="1228725" cy="398136"/>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tabLst>
                  <a:tab pos="2430780" algn="l"/>
                </a:tabLst>
              </a:pPr>
              <a:r>
                <a:rPr lang="fr-FR" sz="1000">
                  <a:solidFill>
                    <a:srgbClr val="C00000"/>
                  </a:solidFill>
                  <a:effectLst/>
                  <a:latin typeface="Arial" panose="020B0604020202020204" pitchFamily="34" charset="0"/>
                  <a:ea typeface="Times New Roman" panose="02020603050405020304" pitchFamily="18" charset="0"/>
                  <a:cs typeface="Arial" panose="020B0604020202020204" pitchFamily="34" charset="0"/>
                </a:rPr>
                <a:t>Evènement de fin d’exécution</a:t>
              </a:r>
              <a:endParaRPr lang="en-US" sz="1100">
                <a:effectLst/>
                <a:latin typeface="Calibri" panose="020F0502020204030204" pitchFamily="34" charset="0"/>
                <a:ea typeface="Times New Roman" panose="02020603050405020304" pitchFamily="18" charset="0"/>
                <a:cs typeface="Arial" panose="020B0604020202020204" pitchFamily="34" charset="0"/>
              </a:endParaRPr>
            </a:p>
            <a:p>
              <a:pPr marL="0" marR="0">
                <a:lnSpc>
                  <a:spcPct val="115000"/>
                </a:lnSpc>
                <a:spcBef>
                  <a:spcPts val="0"/>
                </a:spcBef>
                <a:spcAft>
                  <a:spcPts val="1000"/>
                </a:spcAft>
              </a:pPr>
              <a:r>
                <a:rPr lang="fr-FR" sz="1100">
                  <a:effectLst/>
                  <a:latin typeface="Calibri" panose="020F0502020204030204" pitchFamily="34" charset="0"/>
                  <a:ea typeface="Times New Roman" panose="02020603050405020304" pitchFamily="18" charset="0"/>
                  <a:cs typeface="Arial" panose="020B0604020202020204" pitchFamily="34" charset="0"/>
                </a:rPr>
                <a:t> </a:t>
              </a:r>
              <a:endParaRPr lang="en-US" sz="1100">
                <a:effectLst/>
                <a:latin typeface="Calibri" panose="020F0502020204030204" pitchFamily="34" charset="0"/>
                <a:ea typeface="Times New Roman" panose="02020603050405020304" pitchFamily="18" charset="0"/>
                <a:cs typeface="Arial" panose="020B0604020202020204" pitchFamily="34" charset="0"/>
              </a:endParaRPr>
            </a:p>
          </p:txBody>
        </p:sp>
        <p:pic>
          <p:nvPicPr>
            <p:cNvPr id="7" name="Image 6">
              <a:extLst>
                <a:ext uri="{FF2B5EF4-FFF2-40B4-BE49-F238E27FC236}">
                  <a16:creationId xmlns:a16="http://schemas.microsoft.com/office/drawing/2014/main" id="{45E2DE6B-E6CD-8C60-A93F-62A290F65C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9175" y="361950"/>
              <a:ext cx="219710" cy="344805"/>
            </a:xfrm>
            <a:prstGeom prst="rect">
              <a:avLst/>
            </a:prstGeom>
          </p:spPr>
        </p:pic>
        <p:cxnSp>
          <p:nvCxnSpPr>
            <p:cNvPr id="16" name="Connecteur droit avec flèche 15">
              <a:extLst>
                <a:ext uri="{FF2B5EF4-FFF2-40B4-BE49-F238E27FC236}">
                  <a16:creationId xmlns:a16="http://schemas.microsoft.com/office/drawing/2014/main" id="{D7C707F9-2074-A80B-F754-40670EE5FCD2}"/>
                </a:ext>
              </a:extLst>
            </p:cNvPr>
            <p:cNvCxnSpPr>
              <a:cxnSpLocks/>
            </p:cNvCxnSpPr>
            <p:nvPr/>
          </p:nvCxnSpPr>
          <p:spPr>
            <a:xfrm flipV="1">
              <a:off x="800100" y="1066492"/>
              <a:ext cx="295275" cy="127283"/>
            </a:xfrm>
            <a:prstGeom prst="straightConnector1">
              <a:avLst/>
            </a:prstGeom>
            <a:ln>
              <a:solidFill>
                <a:srgbClr val="C0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sp>
        <p:nvSpPr>
          <p:cNvPr id="41" name="ZoneTexte 40">
            <a:extLst>
              <a:ext uri="{FF2B5EF4-FFF2-40B4-BE49-F238E27FC236}">
                <a16:creationId xmlns:a16="http://schemas.microsoft.com/office/drawing/2014/main" id="{78F76536-DEE1-1DB8-60DE-515851902583}"/>
              </a:ext>
            </a:extLst>
          </p:cNvPr>
          <p:cNvSpPr txBox="1"/>
          <p:nvPr/>
        </p:nvSpPr>
        <p:spPr>
          <a:xfrm>
            <a:off x="149631" y="4038600"/>
            <a:ext cx="4625162" cy="492122"/>
          </a:xfrm>
          <a:prstGeom prst="rect">
            <a:avLst/>
          </a:prstGeom>
          <a:noFill/>
        </p:spPr>
        <p:txBody>
          <a:bodyPr wrap="square">
            <a:spAutoFit/>
          </a:bodyPr>
          <a:lstStyle/>
          <a:p>
            <a:pPr marL="0" marR="0" algn="just">
              <a:lnSpc>
                <a:spcPct val="115000"/>
              </a:lnSpc>
              <a:spcBef>
                <a:spcPts val="0"/>
              </a:spcBef>
              <a:spcAft>
                <a:spcPts val="0"/>
              </a:spcAft>
            </a:pPr>
            <a:r>
              <a:rPr lang="fr-FR" sz="2400" b="1" dirty="0">
                <a:solidFill>
                  <a:srgbClr val="000000"/>
                </a:solidFill>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Représentation des interactions </a:t>
            </a:r>
            <a:endParaRPr lang="en-US" sz="2400" b="1" dirty="0">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endParaRPr>
          </a:p>
        </p:txBody>
      </p:sp>
      <p:sp>
        <p:nvSpPr>
          <p:cNvPr id="43" name="ZoneTexte 42">
            <a:extLst>
              <a:ext uri="{FF2B5EF4-FFF2-40B4-BE49-F238E27FC236}">
                <a16:creationId xmlns:a16="http://schemas.microsoft.com/office/drawing/2014/main" id="{617A497E-5E8C-9405-5E52-FBC742674397}"/>
              </a:ext>
            </a:extLst>
          </p:cNvPr>
          <p:cNvSpPr txBox="1"/>
          <p:nvPr/>
        </p:nvSpPr>
        <p:spPr>
          <a:xfrm>
            <a:off x="177983" y="4392004"/>
            <a:ext cx="8873867" cy="2465996"/>
          </a:xfrm>
          <a:prstGeom prst="rect">
            <a:avLst/>
          </a:prstGeom>
          <a:noFill/>
        </p:spPr>
        <p:txBody>
          <a:bodyPr wrap="square">
            <a:spAutoFit/>
          </a:bodyPr>
          <a:lstStyle/>
          <a:p>
            <a:pPr algn="just">
              <a:lnSpc>
                <a:spcPct val="150000"/>
              </a:lnSpc>
            </a:pPr>
            <a:r>
              <a:rPr lang="en-US" sz="2100" dirty="0" err="1">
                <a:latin typeface="+mj-lt"/>
              </a:rPr>
              <a:t>L’</a:t>
            </a:r>
            <a:r>
              <a:rPr lang="en-US" sz="2100" b="1" dirty="0" err="1">
                <a:latin typeface="+mj-lt"/>
              </a:rPr>
              <a:t>ordre</a:t>
            </a:r>
            <a:r>
              <a:rPr lang="en-US" sz="2100" b="1" dirty="0">
                <a:latin typeface="+mj-lt"/>
              </a:rPr>
              <a:t> </a:t>
            </a:r>
            <a:r>
              <a:rPr lang="en-US" sz="2100" b="1" dirty="0" err="1">
                <a:latin typeface="+mj-lt"/>
              </a:rPr>
              <a:t>d’envoi</a:t>
            </a:r>
            <a:r>
              <a:rPr lang="en-US" sz="2100" b="1" dirty="0">
                <a:latin typeface="+mj-lt"/>
              </a:rPr>
              <a:t> </a:t>
            </a:r>
            <a:r>
              <a:rPr lang="en-US" sz="2100" dirty="0">
                <a:latin typeface="+mj-lt"/>
              </a:rPr>
              <a:t>d’un </a:t>
            </a:r>
            <a:r>
              <a:rPr lang="en-US" sz="2100" b="1" dirty="0">
                <a:latin typeface="+mj-lt"/>
              </a:rPr>
              <a:t>message</a:t>
            </a:r>
            <a:r>
              <a:rPr lang="en-US" sz="2100" dirty="0">
                <a:latin typeface="+mj-lt"/>
              </a:rPr>
              <a:t> </a:t>
            </a:r>
            <a:r>
              <a:rPr lang="en-US" sz="2100" dirty="0" err="1">
                <a:latin typeface="+mj-lt"/>
              </a:rPr>
              <a:t>est</a:t>
            </a:r>
            <a:r>
              <a:rPr lang="en-US" sz="2100" dirty="0">
                <a:latin typeface="+mj-lt"/>
              </a:rPr>
              <a:t> </a:t>
            </a:r>
            <a:r>
              <a:rPr lang="en-US" sz="2100" dirty="0" err="1">
                <a:latin typeface="+mj-lt"/>
              </a:rPr>
              <a:t>déterminé</a:t>
            </a:r>
            <a:r>
              <a:rPr lang="en-US" sz="2100" dirty="0">
                <a:latin typeface="+mj-lt"/>
              </a:rPr>
              <a:t> par </a:t>
            </a:r>
            <a:r>
              <a:rPr lang="en-US" sz="2100" b="1" dirty="0" err="1">
                <a:latin typeface="+mj-lt"/>
              </a:rPr>
              <a:t>sa</a:t>
            </a:r>
            <a:r>
              <a:rPr lang="en-US" sz="2100" b="1" dirty="0">
                <a:latin typeface="+mj-lt"/>
              </a:rPr>
              <a:t> position </a:t>
            </a:r>
            <a:r>
              <a:rPr lang="en-US" sz="2100" dirty="0">
                <a:latin typeface="+mj-lt"/>
              </a:rPr>
              <a:t>sur </a:t>
            </a:r>
            <a:r>
              <a:rPr lang="en-US" sz="2100" b="1" dirty="0" err="1">
                <a:latin typeface="+mj-lt"/>
              </a:rPr>
              <a:t>l’axe</a:t>
            </a:r>
            <a:r>
              <a:rPr lang="en-US" sz="2100" b="1" dirty="0">
                <a:latin typeface="+mj-lt"/>
              </a:rPr>
              <a:t> vertical du </a:t>
            </a:r>
            <a:r>
              <a:rPr lang="en-US" sz="2100" b="1" dirty="0" err="1">
                <a:latin typeface="+mj-lt"/>
              </a:rPr>
              <a:t>diagramme</a:t>
            </a:r>
            <a:r>
              <a:rPr lang="en-US" sz="2100" dirty="0">
                <a:latin typeface="+mj-lt"/>
              </a:rPr>
              <a:t> ; le </a:t>
            </a:r>
            <a:r>
              <a:rPr lang="en-US" sz="2100" b="1" dirty="0">
                <a:latin typeface="+mj-lt"/>
              </a:rPr>
              <a:t>temps</a:t>
            </a:r>
            <a:r>
              <a:rPr lang="en-US" sz="2100" dirty="0">
                <a:latin typeface="+mj-lt"/>
              </a:rPr>
              <a:t> </a:t>
            </a:r>
            <a:r>
              <a:rPr lang="en-US" sz="2100" b="1" dirty="0" err="1">
                <a:latin typeface="+mj-lt"/>
              </a:rPr>
              <a:t>s’écoule</a:t>
            </a:r>
            <a:r>
              <a:rPr lang="en-US" sz="2100" dirty="0">
                <a:latin typeface="+mj-lt"/>
              </a:rPr>
              <a:t> « de </a:t>
            </a:r>
            <a:r>
              <a:rPr lang="en-US" sz="2100" b="1" dirty="0">
                <a:latin typeface="+mj-lt"/>
              </a:rPr>
              <a:t>haut</a:t>
            </a:r>
            <a:r>
              <a:rPr lang="en-US" sz="2100" dirty="0">
                <a:latin typeface="+mj-lt"/>
              </a:rPr>
              <a:t> </a:t>
            </a:r>
            <a:r>
              <a:rPr lang="en-US" sz="2100" dirty="0" err="1">
                <a:latin typeface="+mj-lt"/>
              </a:rPr>
              <a:t>en</a:t>
            </a:r>
            <a:r>
              <a:rPr lang="en-US" sz="2100" dirty="0">
                <a:latin typeface="+mj-lt"/>
              </a:rPr>
              <a:t> </a:t>
            </a:r>
            <a:r>
              <a:rPr lang="en-US" sz="2100" b="1" dirty="0">
                <a:latin typeface="+mj-lt"/>
              </a:rPr>
              <a:t>bas</a:t>
            </a:r>
            <a:r>
              <a:rPr lang="en-US" sz="2100" dirty="0">
                <a:latin typeface="+mj-lt"/>
              </a:rPr>
              <a:t> » de </a:t>
            </a:r>
            <a:r>
              <a:rPr lang="en-US" sz="2100" b="1" dirty="0" err="1">
                <a:latin typeface="+mj-lt"/>
              </a:rPr>
              <a:t>cet</a:t>
            </a:r>
            <a:r>
              <a:rPr lang="en-US" sz="2100" dirty="0">
                <a:latin typeface="+mj-lt"/>
              </a:rPr>
              <a:t> </a:t>
            </a:r>
            <a:r>
              <a:rPr lang="en-US" sz="2100" b="1" dirty="0">
                <a:latin typeface="+mj-lt"/>
              </a:rPr>
              <a:t>axe</a:t>
            </a:r>
            <a:r>
              <a:rPr lang="en-US" sz="2100" dirty="0">
                <a:latin typeface="+mj-lt"/>
              </a:rPr>
              <a:t>. La </a:t>
            </a:r>
            <a:r>
              <a:rPr lang="en-US" sz="2100" b="1" dirty="0">
                <a:latin typeface="+mj-lt"/>
              </a:rPr>
              <a:t>disposition</a:t>
            </a:r>
            <a:r>
              <a:rPr lang="en-US" sz="2100" dirty="0">
                <a:latin typeface="+mj-lt"/>
              </a:rPr>
              <a:t> des </a:t>
            </a:r>
            <a:r>
              <a:rPr lang="en-US" sz="2100" b="1" dirty="0" err="1">
                <a:latin typeface="+mj-lt"/>
              </a:rPr>
              <a:t>objets</a:t>
            </a:r>
            <a:r>
              <a:rPr lang="en-US" sz="2100" dirty="0">
                <a:latin typeface="+mj-lt"/>
              </a:rPr>
              <a:t> sur </a:t>
            </a:r>
            <a:r>
              <a:rPr lang="en-US" sz="2100" dirty="0" err="1">
                <a:latin typeface="+mj-lt"/>
              </a:rPr>
              <a:t>l’</a:t>
            </a:r>
            <a:r>
              <a:rPr lang="en-US" sz="2100" b="1" dirty="0" err="1">
                <a:latin typeface="+mj-lt"/>
              </a:rPr>
              <a:t>axe</a:t>
            </a:r>
            <a:r>
              <a:rPr lang="en-US" sz="2100" b="1" dirty="0">
                <a:latin typeface="+mj-lt"/>
              </a:rPr>
              <a:t> horizontal</a:t>
            </a:r>
            <a:r>
              <a:rPr lang="en-US" sz="2100" dirty="0">
                <a:latin typeface="+mj-lt"/>
              </a:rPr>
              <a:t> </a:t>
            </a:r>
            <a:r>
              <a:rPr lang="en-US" sz="2100" dirty="0" err="1">
                <a:latin typeface="+mj-lt"/>
              </a:rPr>
              <a:t>n’</a:t>
            </a:r>
            <a:r>
              <a:rPr lang="en-US" sz="2100" b="1" dirty="0" err="1">
                <a:latin typeface="+mj-lt"/>
              </a:rPr>
              <a:t>a</a:t>
            </a:r>
            <a:r>
              <a:rPr lang="en-US" sz="2100" b="1" dirty="0">
                <a:latin typeface="+mj-lt"/>
              </a:rPr>
              <a:t> pas de </a:t>
            </a:r>
            <a:r>
              <a:rPr lang="en-US" sz="2100" b="1" dirty="0" err="1">
                <a:latin typeface="+mj-lt"/>
              </a:rPr>
              <a:t>conséquence</a:t>
            </a:r>
            <a:r>
              <a:rPr lang="en-US" sz="2100" b="1" dirty="0">
                <a:latin typeface="+mj-lt"/>
              </a:rPr>
              <a:t> </a:t>
            </a:r>
            <a:r>
              <a:rPr lang="en-US" sz="2100" dirty="0">
                <a:latin typeface="+mj-lt"/>
              </a:rPr>
              <a:t>pour la </a:t>
            </a:r>
            <a:r>
              <a:rPr lang="en-US" sz="2100" b="1" dirty="0" err="1">
                <a:latin typeface="+mj-lt"/>
              </a:rPr>
              <a:t>sémantique</a:t>
            </a:r>
            <a:r>
              <a:rPr lang="en-US" sz="2100" b="1" dirty="0">
                <a:latin typeface="+mj-lt"/>
              </a:rPr>
              <a:t> du </a:t>
            </a:r>
            <a:r>
              <a:rPr lang="en-US" sz="2100" b="1" dirty="0" err="1">
                <a:latin typeface="+mj-lt"/>
              </a:rPr>
              <a:t>diagramme</a:t>
            </a:r>
            <a:r>
              <a:rPr lang="en-US" sz="2100" dirty="0">
                <a:latin typeface="+mj-lt"/>
              </a:rPr>
              <a:t>. Les </a:t>
            </a:r>
            <a:r>
              <a:rPr lang="en-US" sz="2100" b="1" dirty="0">
                <a:latin typeface="+mj-lt"/>
              </a:rPr>
              <a:t>messages</a:t>
            </a:r>
            <a:r>
              <a:rPr lang="en-US" sz="2100" dirty="0">
                <a:latin typeface="+mj-lt"/>
              </a:rPr>
              <a:t> </a:t>
            </a:r>
            <a:r>
              <a:rPr lang="en-US" sz="2100" dirty="0" err="1">
                <a:latin typeface="+mj-lt"/>
              </a:rPr>
              <a:t>sont</a:t>
            </a:r>
            <a:r>
              <a:rPr lang="en-US" sz="2100" dirty="0">
                <a:latin typeface="+mj-lt"/>
              </a:rPr>
              <a:t> </a:t>
            </a:r>
            <a:r>
              <a:rPr lang="en-US" sz="2100" b="1" dirty="0" err="1">
                <a:latin typeface="+mj-lt"/>
              </a:rPr>
              <a:t>étiquetés</a:t>
            </a:r>
            <a:r>
              <a:rPr lang="en-US" sz="2100" dirty="0">
                <a:latin typeface="+mj-lt"/>
              </a:rPr>
              <a:t> par le </a:t>
            </a:r>
            <a:r>
              <a:rPr lang="en-US" sz="2100" b="1" dirty="0">
                <a:latin typeface="+mj-lt"/>
              </a:rPr>
              <a:t>nom de </a:t>
            </a:r>
            <a:r>
              <a:rPr lang="en-US" sz="2100" b="1" dirty="0" err="1">
                <a:latin typeface="+mj-lt"/>
              </a:rPr>
              <a:t>l’opération</a:t>
            </a:r>
            <a:r>
              <a:rPr lang="en-US" sz="2100" b="1" dirty="0">
                <a:latin typeface="+mj-lt"/>
              </a:rPr>
              <a:t> </a:t>
            </a:r>
            <a:r>
              <a:rPr lang="en-US" sz="2100" dirty="0" err="1">
                <a:latin typeface="+mj-lt"/>
              </a:rPr>
              <a:t>ou</a:t>
            </a:r>
            <a:r>
              <a:rPr lang="en-US" sz="2100" dirty="0">
                <a:latin typeface="+mj-lt"/>
              </a:rPr>
              <a:t> du </a:t>
            </a:r>
            <a:r>
              <a:rPr lang="en-US" sz="2100" b="1" dirty="0">
                <a:latin typeface="+mj-lt"/>
              </a:rPr>
              <a:t>signal </a:t>
            </a:r>
            <a:r>
              <a:rPr lang="en-US" sz="2100" b="1" dirty="0" err="1">
                <a:latin typeface="+mj-lt"/>
              </a:rPr>
              <a:t>invoqué</a:t>
            </a:r>
            <a:r>
              <a:rPr lang="en-US" sz="2100" dirty="0">
                <a:latin typeface="+mj-lt"/>
              </a:rPr>
              <a:t>.</a:t>
            </a:r>
          </a:p>
        </p:txBody>
      </p:sp>
      <p:sp>
        <p:nvSpPr>
          <p:cNvPr id="9" name="Rectangle 8">
            <a:extLst>
              <a:ext uri="{FF2B5EF4-FFF2-40B4-BE49-F238E27FC236}">
                <a16:creationId xmlns:a16="http://schemas.microsoft.com/office/drawing/2014/main" id="{6EEC5C18-8477-C7F3-A27C-D070E508FE83}"/>
              </a:ext>
            </a:extLst>
          </p:cNvPr>
          <p:cNvSpPr/>
          <p:nvPr/>
        </p:nvSpPr>
        <p:spPr>
          <a:xfrm>
            <a:off x="2969174" y="2667000"/>
            <a:ext cx="78826" cy="177246"/>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948428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16</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46" name="Title 1"/>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 : </a:t>
            </a:r>
            <a:r>
              <a:rPr lang="fr-FR" sz="2500" b="1" kern="0" dirty="0">
                <a:solidFill>
                  <a:srgbClr val="0033CC"/>
                </a:solidFill>
                <a:effectLst>
                  <a:outerShdw blurRad="38100" dist="38100" dir="2700000" algn="tl">
                    <a:srgbClr val="000000">
                      <a:alpha val="43137"/>
                    </a:srgbClr>
                  </a:outerShdw>
                </a:effectLst>
                <a:cs typeface="Arial" pitchFamily="34" charset="0"/>
              </a:rPr>
              <a:t>Les diagrammes de séquence décrivant les interaction entre objets </a:t>
            </a:r>
          </a:p>
        </p:txBody>
      </p:sp>
      <p:sp>
        <p:nvSpPr>
          <p:cNvPr id="4" name="ZoneTexte 3">
            <a:extLst>
              <a:ext uri="{FF2B5EF4-FFF2-40B4-BE49-F238E27FC236}">
                <a16:creationId xmlns:a16="http://schemas.microsoft.com/office/drawing/2014/main" id="{5ADD0D8E-5CEE-F54B-276E-936F705BDF1E}"/>
              </a:ext>
            </a:extLst>
          </p:cNvPr>
          <p:cNvSpPr txBox="1"/>
          <p:nvPr/>
        </p:nvSpPr>
        <p:spPr>
          <a:xfrm>
            <a:off x="92149" y="1171020"/>
            <a:ext cx="8959702" cy="527004"/>
          </a:xfrm>
          <a:prstGeom prst="rect">
            <a:avLst/>
          </a:prstGeom>
          <a:noFill/>
        </p:spPr>
        <p:txBody>
          <a:bodyPr wrap="square">
            <a:spAutoFit/>
          </a:bodyPr>
          <a:lstStyle/>
          <a:p>
            <a:pPr algn="just">
              <a:lnSpc>
                <a:spcPct val="150000"/>
              </a:lnSpc>
            </a:pPr>
            <a:r>
              <a:rPr lang="en-US" sz="2100" b="1" dirty="0" err="1">
                <a:latin typeface="+mj-lt"/>
              </a:rPr>
              <a:t>Exemple</a:t>
            </a:r>
            <a:r>
              <a:rPr lang="en-US" sz="2100" b="1" dirty="0">
                <a:latin typeface="+mj-lt"/>
              </a:rPr>
              <a:t> :</a:t>
            </a:r>
          </a:p>
        </p:txBody>
      </p:sp>
      <p:sp>
        <p:nvSpPr>
          <p:cNvPr id="41" name="ZoneTexte 40">
            <a:extLst>
              <a:ext uri="{FF2B5EF4-FFF2-40B4-BE49-F238E27FC236}">
                <a16:creationId xmlns:a16="http://schemas.microsoft.com/office/drawing/2014/main" id="{78F76536-DEE1-1DB8-60DE-515851902583}"/>
              </a:ext>
            </a:extLst>
          </p:cNvPr>
          <p:cNvSpPr txBox="1"/>
          <p:nvPr/>
        </p:nvSpPr>
        <p:spPr>
          <a:xfrm>
            <a:off x="149631" y="4038600"/>
            <a:ext cx="4625162" cy="492122"/>
          </a:xfrm>
          <a:prstGeom prst="rect">
            <a:avLst/>
          </a:prstGeom>
          <a:noFill/>
        </p:spPr>
        <p:txBody>
          <a:bodyPr wrap="square">
            <a:spAutoFit/>
          </a:bodyPr>
          <a:lstStyle/>
          <a:p>
            <a:pPr marL="0" marR="0" algn="just">
              <a:lnSpc>
                <a:spcPct val="115000"/>
              </a:lnSpc>
              <a:spcBef>
                <a:spcPts val="0"/>
              </a:spcBef>
              <a:spcAft>
                <a:spcPts val="0"/>
              </a:spcAft>
            </a:pPr>
            <a:r>
              <a:rPr lang="fr-FR" sz="2400" b="1" dirty="0">
                <a:solidFill>
                  <a:srgbClr val="000000"/>
                </a:solidFill>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Messages</a:t>
            </a:r>
            <a:r>
              <a:rPr lang="fr-FR" sz="2100" b="1" dirty="0">
                <a:solidFill>
                  <a:srgbClr val="000000"/>
                </a:solidFill>
                <a:effectLst/>
                <a:latin typeface="+mj-lt"/>
                <a:ea typeface="Times New Roman" panose="02020603050405020304" pitchFamily="18" charset="0"/>
                <a:cs typeface="Arial" panose="020B0604020202020204" pitchFamily="34" charset="0"/>
              </a:rPr>
              <a:t> </a:t>
            </a:r>
            <a:endParaRPr lang="en-US" sz="2100" b="1" dirty="0">
              <a:effectLst/>
              <a:latin typeface="+mj-lt"/>
              <a:ea typeface="Times New Roman" panose="02020603050405020304" pitchFamily="18" charset="0"/>
              <a:cs typeface="Arial" panose="020B0604020202020204" pitchFamily="34" charset="0"/>
            </a:endParaRPr>
          </a:p>
        </p:txBody>
      </p:sp>
      <p:sp>
        <p:nvSpPr>
          <p:cNvPr id="43" name="ZoneTexte 42">
            <a:extLst>
              <a:ext uri="{FF2B5EF4-FFF2-40B4-BE49-F238E27FC236}">
                <a16:creationId xmlns:a16="http://schemas.microsoft.com/office/drawing/2014/main" id="{617A497E-5E8C-9405-5E52-FBC742674397}"/>
              </a:ext>
            </a:extLst>
          </p:cNvPr>
          <p:cNvSpPr txBox="1"/>
          <p:nvPr/>
        </p:nvSpPr>
        <p:spPr>
          <a:xfrm>
            <a:off x="177984" y="4392004"/>
            <a:ext cx="8813436" cy="2465996"/>
          </a:xfrm>
          <a:prstGeom prst="rect">
            <a:avLst/>
          </a:prstGeom>
          <a:noFill/>
        </p:spPr>
        <p:txBody>
          <a:bodyPr wrap="square">
            <a:spAutoFit/>
          </a:bodyPr>
          <a:lstStyle/>
          <a:p>
            <a:pPr algn="just">
              <a:lnSpc>
                <a:spcPct val="150000"/>
              </a:lnSpc>
            </a:pPr>
            <a:r>
              <a:rPr lang="fr-FR" sz="2100" dirty="0">
                <a:latin typeface="+mj-lt"/>
              </a:rPr>
              <a:t>Un </a:t>
            </a:r>
            <a:r>
              <a:rPr lang="fr-FR" sz="2100" b="1" dirty="0">
                <a:latin typeface="+mj-lt"/>
              </a:rPr>
              <a:t>message</a:t>
            </a:r>
            <a:r>
              <a:rPr lang="fr-FR" sz="2100" dirty="0">
                <a:latin typeface="+mj-lt"/>
              </a:rPr>
              <a:t> </a:t>
            </a:r>
            <a:r>
              <a:rPr lang="fr-FR" sz="2100" b="1" dirty="0">
                <a:latin typeface="+mj-lt"/>
              </a:rPr>
              <a:t>définit</a:t>
            </a:r>
            <a:r>
              <a:rPr lang="fr-FR" sz="2100" dirty="0">
                <a:latin typeface="+mj-lt"/>
              </a:rPr>
              <a:t> une </a:t>
            </a:r>
            <a:r>
              <a:rPr lang="fr-FR" sz="2100" b="1" dirty="0">
                <a:latin typeface="+mj-lt"/>
              </a:rPr>
              <a:t>communication</a:t>
            </a:r>
            <a:r>
              <a:rPr lang="fr-FR" sz="2100" dirty="0">
                <a:latin typeface="+mj-lt"/>
              </a:rPr>
              <a:t> </a:t>
            </a:r>
            <a:r>
              <a:rPr lang="fr-FR" sz="2100" b="1" dirty="0">
                <a:latin typeface="+mj-lt"/>
              </a:rPr>
              <a:t>particulière</a:t>
            </a:r>
            <a:r>
              <a:rPr lang="fr-FR" sz="2100" dirty="0">
                <a:latin typeface="+mj-lt"/>
              </a:rPr>
              <a:t> entre des </a:t>
            </a:r>
            <a:r>
              <a:rPr lang="fr-FR" sz="2100" b="1" dirty="0">
                <a:latin typeface="+mj-lt"/>
              </a:rPr>
              <a:t>lignes de vie</a:t>
            </a:r>
            <a:r>
              <a:rPr lang="fr-FR" sz="2100" dirty="0">
                <a:latin typeface="+mj-lt"/>
              </a:rPr>
              <a:t>. Ainsi, un </a:t>
            </a:r>
            <a:r>
              <a:rPr lang="fr-FR" sz="2100" b="1" dirty="0">
                <a:latin typeface="+mj-lt"/>
              </a:rPr>
              <a:t>message</a:t>
            </a:r>
            <a:r>
              <a:rPr lang="fr-FR" sz="2100" dirty="0">
                <a:latin typeface="+mj-lt"/>
              </a:rPr>
              <a:t> est une </a:t>
            </a:r>
            <a:r>
              <a:rPr lang="fr-FR" sz="2100" b="1" dirty="0">
                <a:latin typeface="+mj-lt"/>
              </a:rPr>
              <a:t>communication</a:t>
            </a:r>
            <a:r>
              <a:rPr lang="fr-FR" sz="2100" dirty="0">
                <a:latin typeface="+mj-lt"/>
              </a:rPr>
              <a:t> d’un </a:t>
            </a:r>
            <a:r>
              <a:rPr lang="fr-FR" sz="2100" b="1" dirty="0">
                <a:latin typeface="+mj-lt"/>
              </a:rPr>
              <a:t>objet</a:t>
            </a:r>
            <a:r>
              <a:rPr lang="fr-FR" sz="2100" dirty="0">
                <a:latin typeface="+mj-lt"/>
              </a:rPr>
              <a:t> vers un </a:t>
            </a:r>
            <a:r>
              <a:rPr lang="fr-FR" sz="2100" b="1" dirty="0">
                <a:latin typeface="+mj-lt"/>
              </a:rPr>
              <a:t>autre objet</a:t>
            </a:r>
            <a:r>
              <a:rPr lang="fr-FR" sz="2100" dirty="0">
                <a:latin typeface="+mj-lt"/>
              </a:rPr>
              <a:t>. La </a:t>
            </a:r>
            <a:r>
              <a:rPr lang="fr-FR" sz="2100" b="1" dirty="0">
                <a:latin typeface="+mj-lt"/>
              </a:rPr>
              <a:t>réception</a:t>
            </a:r>
            <a:r>
              <a:rPr lang="fr-FR" sz="2100" dirty="0">
                <a:latin typeface="+mj-lt"/>
              </a:rPr>
              <a:t> </a:t>
            </a:r>
            <a:r>
              <a:rPr lang="fr-FR" sz="2100" b="1" dirty="0">
                <a:latin typeface="+mj-lt"/>
              </a:rPr>
              <a:t>d’un message </a:t>
            </a:r>
            <a:r>
              <a:rPr lang="fr-FR" sz="2100" dirty="0">
                <a:latin typeface="+mj-lt"/>
              </a:rPr>
              <a:t>est </a:t>
            </a:r>
            <a:r>
              <a:rPr lang="fr-FR" sz="2100" b="1" dirty="0">
                <a:latin typeface="+mj-lt"/>
              </a:rPr>
              <a:t>considérée</a:t>
            </a:r>
            <a:r>
              <a:rPr lang="fr-FR" sz="2100" dirty="0">
                <a:latin typeface="+mj-lt"/>
              </a:rPr>
              <a:t> par </a:t>
            </a:r>
            <a:r>
              <a:rPr lang="fr-FR" sz="2100" b="1" dirty="0">
                <a:latin typeface="+mj-lt"/>
              </a:rPr>
              <a:t>l’objet récepteur </a:t>
            </a:r>
            <a:r>
              <a:rPr lang="fr-FR" sz="2100" dirty="0">
                <a:latin typeface="+mj-lt"/>
              </a:rPr>
              <a:t>comme un </a:t>
            </a:r>
            <a:r>
              <a:rPr lang="fr-FR" sz="2100" b="1" dirty="0">
                <a:latin typeface="+mj-lt"/>
              </a:rPr>
              <a:t>événement</a:t>
            </a:r>
            <a:r>
              <a:rPr lang="fr-FR" sz="2100" dirty="0">
                <a:latin typeface="+mj-lt"/>
              </a:rPr>
              <a:t> qu’il </a:t>
            </a:r>
            <a:r>
              <a:rPr lang="fr-FR" sz="2100" b="1" dirty="0">
                <a:latin typeface="+mj-lt"/>
              </a:rPr>
              <a:t>faut traiter </a:t>
            </a:r>
            <a:r>
              <a:rPr lang="fr-FR" sz="2100" dirty="0">
                <a:latin typeface="+mj-lt"/>
              </a:rPr>
              <a:t>(ou </a:t>
            </a:r>
            <a:r>
              <a:rPr lang="fr-FR" sz="2100" b="1" dirty="0">
                <a:latin typeface="+mj-lt"/>
              </a:rPr>
              <a:t>pas</a:t>
            </a:r>
            <a:r>
              <a:rPr lang="fr-FR" sz="2100" dirty="0">
                <a:latin typeface="+mj-lt"/>
              </a:rPr>
              <a:t>). </a:t>
            </a:r>
            <a:r>
              <a:rPr lang="fr-FR" sz="2100" b="1" dirty="0">
                <a:latin typeface="+mj-lt"/>
              </a:rPr>
              <a:t>Plusieurs</a:t>
            </a:r>
            <a:r>
              <a:rPr lang="fr-FR" sz="2100" dirty="0">
                <a:latin typeface="+mj-lt"/>
              </a:rPr>
              <a:t> </a:t>
            </a:r>
            <a:r>
              <a:rPr lang="fr-FR" sz="2100" b="1" dirty="0">
                <a:latin typeface="+mj-lt"/>
              </a:rPr>
              <a:t>types</a:t>
            </a:r>
            <a:r>
              <a:rPr lang="fr-FR" sz="2100" dirty="0">
                <a:latin typeface="+mj-lt"/>
              </a:rPr>
              <a:t> de </a:t>
            </a:r>
            <a:r>
              <a:rPr lang="fr-FR" sz="2100" b="1" dirty="0">
                <a:latin typeface="+mj-lt"/>
              </a:rPr>
              <a:t>messages</a:t>
            </a:r>
            <a:r>
              <a:rPr lang="fr-FR" sz="2100" dirty="0">
                <a:latin typeface="+mj-lt"/>
              </a:rPr>
              <a:t> </a:t>
            </a:r>
            <a:r>
              <a:rPr lang="fr-FR" sz="2100" b="1" dirty="0">
                <a:latin typeface="+mj-lt"/>
              </a:rPr>
              <a:t>existent</a:t>
            </a:r>
            <a:r>
              <a:rPr lang="fr-FR" sz="2100" dirty="0">
                <a:latin typeface="+mj-lt"/>
              </a:rPr>
              <a:t>, les plus communs sont :</a:t>
            </a:r>
            <a:endParaRPr lang="en-US" sz="2100" dirty="0">
              <a:latin typeface="+mj-lt"/>
            </a:endParaRPr>
          </a:p>
        </p:txBody>
      </p:sp>
      <p:grpSp>
        <p:nvGrpSpPr>
          <p:cNvPr id="3" name="Groupe 2">
            <a:extLst>
              <a:ext uri="{FF2B5EF4-FFF2-40B4-BE49-F238E27FC236}">
                <a16:creationId xmlns:a16="http://schemas.microsoft.com/office/drawing/2014/main" id="{E7954D3A-F644-D0A5-4382-CC79EAAF13AC}"/>
              </a:ext>
            </a:extLst>
          </p:cNvPr>
          <p:cNvGrpSpPr/>
          <p:nvPr/>
        </p:nvGrpSpPr>
        <p:grpSpPr>
          <a:xfrm>
            <a:off x="1662112" y="1686009"/>
            <a:ext cx="6643688" cy="2352591"/>
            <a:chOff x="0" y="0"/>
            <a:chExt cx="5819776" cy="2179959"/>
          </a:xfrm>
        </p:grpSpPr>
        <p:grpSp>
          <p:nvGrpSpPr>
            <p:cNvPr id="8" name="Groupe 7">
              <a:extLst>
                <a:ext uri="{FF2B5EF4-FFF2-40B4-BE49-F238E27FC236}">
                  <a16:creationId xmlns:a16="http://schemas.microsoft.com/office/drawing/2014/main" id="{EC261272-1638-993B-8B57-5D6F88968CA2}"/>
                </a:ext>
              </a:extLst>
            </p:cNvPr>
            <p:cNvGrpSpPr/>
            <p:nvPr/>
          </p:nvGrpSpPr>
          <p:grpSpPr>
            <a:xfrm>
              <a:off x="0" y="0"/>
              <a:ext cx="5819776" cy="2179959"/>
              <a:chOff x="0" y="0"/>
              <a:chExt cx="5819776" cy="2179959"/>
            </a:xfrm>
          </p:grpSpPr>
          <p:grpSp>
            <p:nvGrpSpPr>
              <p:cNvPr id="11" name="Groupe 10">
                <a:extLst>
                  <a:ext uri="{FF2B5EF4-FFF2-40B4-BE49-F238E27FC236}">
                    <a16:creationId xmlns:a16="http://schemas.microsoft.com/office/drawing/2014/main" id="{B6392A7A-EBAA-FCB6-9A10-7C71D758B7D3}"/>
                  </a:ext>
                </a:extLst>
              </p:cNvPr>
              <p:cNvGrpSpPr/>
              <p:nvPr/>
            </p:nvGrpSpPr>
            <p:grpSpPr>
              <a:xfrm>
                <a:off x="0" y="0"/>
                <a:ext cx="5819776" cy="2179959"/>
                <a:chOff x="-74912" y="0"/>
                <a:chExt cx="6438901" cy="3623710"/>
              </a:xfrm>
            </p:grpSpPr>
            <p:grpSp>
              <p:nvGrpSpPr>
                <p:cNvPr id="50" name="Groupe 49">
                  <a:extLst>
                    <a:ext uri="{FF2B5EF4-FFF2-40B4-BE49-F238E27FC236}">
                      <a16:creationId xmlns:a16="http://schemas.microsoft.com/office/drawing/2014/main" id="{D782DD74-D6ED-EC1C-9FC7-EA3745C2CA84}"/>
                    </a:ext>
                  </a:extLst>
                </p:cNvPr>
                <p:cNvGrpSpPr/>
                <p:nvPr/>
              </p:nvGrpSpPr>
              <p:grpSpPr>
                <a:xfrm>
                  <a:off x="-74912" y="0"/>
                  <a:ext cx="6438901" cy="3623710"/>
                  <a:chOff x="-74912" y="0"/>
                  <a:chExt cx="6438901" cy="3623710"/>
                </a:xfrm>
              </p:grpSpPr>
              <p:grpSp>
                <p:nvGrpSpPr>
                  <p:cNvPr id="52" name="Groupe 51">
                    <a:extLst>
                      <a:ext uri="{FF2B5EF4-FFF2-40B4-BE49-F238E27FC236}">
                        <a16:creationId xmlns:a16="http://schemas.microsoft.com/office/drawing/2014/main" id="{FF5A5B00-2E63-44DC-87FC-CCFEA70D0167}"/>
                      </a:ext>
                    </a:extLst>
                  </p:cNvPr>
                  <p:cNvGrpSpPr/>
                  <p:nvPr/>
                </p:nvGrpSpPr>
                <p:grpSpPr>
                  <a:xfrm>
                    <a:off x="-74912" y="0"/>
                    <a:ext cx="6438901" cy="3623710"/>
                    <a:chOff x="-74912" y="0"/>
                    <a:chExt cx="6438901" cy="3623710"/>
                  </a:xfrm>
                </p:grpSpPr>
                <p:sp>
                  <p:nvSpPr>
                    <p:cNvPr id="56" name="Rectangle 55">
                      <a:extLst>
                        <a:ext uri="{FF2B5EF4-FFF2-40B4-BE49-F238E27FC236}">
                          <a16:creationId xmlns:a16="http://schemas.microsoft.com/office/drawing/2014/main" id="{B649D571-47FB-1492-7929-137A50F11EBE}"/>
                        </a:ext>
                      </a:extLst>
                    </p:cNvPr>
                    <p:cNvSpPr>
                      <a:spLocks noChangeArrowheads="1"/>
                    </p:cNvSpPr>
                    <p:nvPr/>
                  </p:nvSpPr>
                  <p:spPr bwMode="auto">
                    <a:xfrm flipH="1">
                      <a:off x="-74912" y="0"/>
                      <a:ext cx="6438901" cy="36099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57" name="Zone de texte 76">
                      <a:extLst>
                        <a:ext uri="{FF2B5EF4-FFF2-40B4-BE49-F238E27FC236}">
                          <a16:creationId xmlns:a16="http://schemas.microsoft.com/office/drawing/2014/main" id="{7E5EF34E-60AF-F0A6-8450-7D26E02AC09E}"/>
                        </a:ext>
                      </a:extLst>
                    </p:cNvPr>
                    <p:cNvSpPr txBox="1"/>
                    <p:nvPr/>
                  </p:nvSpPr>
                  <p:spPr>
                    <a:xfrm>
                      <a:off x="38101" y="57133"/>
                      <a:ext cx="1126859" cy="4381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fontAlgn="base">
                        <a:lnSpc>
                          <a:spcPct val="106000"/>
                        </a:lnSpc>
                        <a:spcBef>
                          <a:spcPts val="0"/>
                        </a:spcBef>
                        <a:spcAft>
                          <a:spcPts val="800"/>
                        </a:spcAft>
                      </a:pPr>
                      <a:r>
                        <a:rPr lang="fr-FR" sz="1200" b="1">
                          <a:effectLst/>
                          <a:latin typeface="Times New Roman" panose="02020603050405020304" pitchFamily="18" charset="0"/>
                          <a:ea typeface="Times New Roman" panose="02020603050405020304" pitchFamily="18" charset="0"/>
                        </a:rPr>
                        <a:t>Sd</a:t>
                      </a:r>
                      <a:r>
                        <a:rPr lang="fr-FR" sz="1200">
                          <a:effectLst/>
                          <a:latin typeface="Times New Roman" panose="02020603050405020304" pitchFamily="18" charset="0"/>
                          <a:ea typeface="Times New Roman" panose="02020603050405020304" pitchFamily="18" charset="0"/>
                        </a:rPr>
                        <a:t>    Piloter</a:t>
                      </a:r>
                      <a:endParaRPr lang="en-US" sz="1200">
                        <a:effectLst/>
                        <a:latin typeface="Times New Roman" panose="02020603050405020304" pitchFamily="18" charset="0"/>
                        <a:ea typeface="Times New Roman" panose="02020603050405020304" pitchFamily="18" charset="0"/>
                      </a:endParaRPr>
                    </a:p>
                  </p:txBody>
                </p:sp>
                <p:cxnSp>
                  <p:nvCxnSpPr>
                    <p:cNvPr id="58" name="Connecteur droit 57">
                      <a:extLst>
                        <a:ext uri="{FF2B5EF4-FFF2-40B4-BE49-F238E27FC236}">
                          <a16:creationId xmlns:a16="http://schemas.microsoft.com/office/drawing/2014/main" id="{F6F6C3C5-294B-CEDF-A47C-D339E4CB93E4}"/>
                        </a:ext>
                      </a:extLst>
                    </p:cNvPr>
                    <p:cNvCxnSpPr/>
                    <p:nvPr/>
                  </p:nvCxnSpPr>
                  <p:spPr>
                    <a:xfrm flipV="1">
                      <a:off x="1430574" y="19050"/>
                      <a:ext cx="0" cy="288925"/>
                    </a:xfrm>
                    <a:prstGeom prst="line">
                      <a:avLst/>
                    </a:prstGeom>
                  </p:spPr>
                  <p:style>
                    <a:lnRef idx="1">
                      <a:schemeClr val="dk1"/>
                    </a:lnRef>
                    <a:fillRef idx="0">
                      <a:schemeClr val="dk1"/>
                    </a:fillRef>
                    <a:effectRef idx="0">
                      <a:schemeClr val="dk1"/>
                    </a:effectRef>
                    <a:fontRef idx="minor">
                      <a:schemeClr val="tx1"/>
                    </a:fontRef>
                  </p:style>
                </p:cxnSp>
                <p:cxnSp>
                  <p:nvCxnSpPr>
                    <p:cNvPr id="59" name="Connecteur droit 58">
                      <a:extLst>
                        <a:ext uri="{FF2B5EF4-FFF2-40B4-BE49-F238E27FC236}">
                          <a16:creationId xmlns:a16="http://schemas.microsoft.com/office/drawing/2014/main" id="{3F16B1E8-76B8-1D10-FA90-ADA939EE141A}"/>
                        </a:ext>
                      </a:extLst>
                    </p:cNvPr>
                    <p:cNvCxnSpPr/>
                    <p:nvPr/>
                  </p:nvCxnSpPr>
                  <p:spPr>
                    <a:xfrm flipV="1">
                      <a:off x="1192449" y="314325"/>
                      <a:ext cx="236221" cy="182244"/>
                    </a:xfrm>
                    <a:prstGeom prst="line">
                      <a:avLst/>
                    </a:prstGeom>
                  </p:spPr>
                  <p:style>
                    <a:lnRef idx="1">
                      <a:schemeClr val="dk1"/>
                    </a:lnRef>
                    <a:fillRef idx="0">
                      <a:schemeClr val="dk1"/>
                    </a:fillRef>
                    <a:effectRef idx="0">
                      <a:schemeClr val="dk1"/>
                    </a:effectRef>
                    <a:fontRef idx="minor">
                      <a:schemeClr val="tx1"/>
                    </a:fontRef>
                  </p:style>
                </p:cxnSp>
                <p:cxnSp>
                  <p:nvCxnSpPr>
                    <p:cNvPr id="60" name="Connecteur droit 59">
                      <a:extLst>
                        <a:ext uri="{FF2B5EF4-FFF2-40B4-BE49-F238E27FC236}">
                          <a16:creationId xmlns:a16="http://schemas.microsoft.com/office/drawing/2014/main" id="{8BA0ADED-2395-D897-3768-A18DA92E1971}"/>
                        </a:ext>
                      </a:extLst>
                    </p:cNvPr>
                    <p:cNvCxnSpPr/>
                    <p:nvPr/>
                  </p:nvCxnSpPr>
                  <p:spPr>
                    <a:xfrm flipH="1">
                      <a:off x="-74756" y="491868"/>
                      <a:ext cx="1284111" cy="12693"/>
                    </a:xfrm>
                    <a:prstGeom prst="line">
                      <a:avLst/>
                    </a:prstGeom>
                  </p:spPr>
                  <p:style>
                    <a:lnRef idx="1">
                      <a:schemeClr val="dk1"/>
                    </a:lnRef>
                    <a:fillRef idx="0">
                      <a:schemeClr val="dk1"/>
                    </a:fillRef>
                    <a:effectRef idx="0">
                      <a:schemeClr val="dk1"/>
                    </a:effectRef>
                    <a:fontRef idx="minor">
                      <a:schemeClr val="tx1"/>
                    </a:fontRef>
                  </p:style>
                </p:cxnSp>
                <p:grpSp>
                  <p:nvGrpSpPr>
                    <p:cNvPr id="61" name="Groupe 60">
                      <a:extLst>
                        <a:ext uri="{FF2B5EF4-FFF2-40B4-BE49-F238E27FC236}">
                          <a16:creationId xmlns:a16="http://schemas.microsoft.com/office/drawing/2014/main" id="{58C38576-4FF6-2534-0C8A-14A7EC832133}"/>
                        </a:ext>
                      </a:extLst>
                    </p:cNvPr>
                    <p:cNvGrpSpPr>
                      <a:grpSpLocks/>
                    </p:cNvGrpSpPr>
                    <p:nvPr/>
                  </p:nvGrpSpPr>
                  <p:grpSpPr>
                    <a:xfrm>
                      <a:off x="2602292" y="807496"/>
                      <a:ext cx="1625205" cy="2816214"/>
                      <a:chOff x="-1617122" y="16887"/>
                      <a:chExt cx="1488516" cy="1322420"/>
                    </a:xfrm>
                  </p:grpSpPr>
                  <p:sp>
                    <p:nvSpPr>
                      <p:cNvPr id="65" name="Zone de texte 8">
                        <a:extLst>
                          <a:ext uri="{FF2B5EF4-FFF2-40B4-BE49-F238E27FC236}">
                            <a16:creationId xmlns:a16="http://schemas.microsoft.com/office/drawing/2014/main" id="{98A39B58-61FB-8C12-B27A-7C2F19A0AB2E}"/>
                          </a:ext>
                        </a:extLst>
                      </p:cNvPr>
                      <p:cNvSpPr txBox="1"/>
                      <p:nvPr/>
                    </p:nvSpPr>
                    <p:spPr>
                      <a:xfrm>
                        <a:off x="-1617122" y="16887"/>
                        <a:ext cx="1488516" cy="194118"/>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fontAlgn="base">
                          <a:lnSpc>
                            <a:spcPct val="106000"/>
                          </a:lnSpc>
                          <a:spcBef>
                            <a:spcPts val="0"/>
                          </a:spcBef>
                          <a:spcAft>
                            <a:spcPts val="0"/>
                          </a:spcAft>
                        </a:pPr>
                        <a:r>
                          <a:rPr lang="fr-FR" sz="1100" u="sng" kern="1200">
                            <a:solidFill>
                              <a:srgbClr val="000000"/>
                            </a:solidFill>
                            <a:effectLst/>
                            <a:latin typeface="Arial" panose="020B0604020202020204" pitchFamily="34" charset="0"/>
                            <a:ea typeface="Calibri" panose="020F0502020204030204" pitchFamily="34" charset="0"/>
                          </a:rPr>
                          <a:t>UneVoiture : Voiture</a:t>
                        </a:r>
                        <a:endParaRPr lang="en-US" sz="1200">
                          <a:effectLst/>
                          <a:latin typeface="Times New Roman" panose="02020603050405020304" pitchFamily="18" charset="0"/>
                          <a:ea typeface="Times New Roman" panose="02020603050405020304" pitchFamily="18" charset="0"/>
                        </a:endParaRPr>
                      </a:p>
                    </p:txBody>
                  </p:sp>
                  <p:cxnSp>
                    <p:nvCxnSpPr>
                      <p:cNvPr id="66" name="Connecteur droit 65">
                        <a:extLst>
                          <a:ext uri="{FF2B5EF4-FFF2-40B4-BE49-F238E27FC236}">
                            <a16:creationId xmlns:a16="http://schemas.microsoft.com/office/drawing/2014/main" id="{635EB522-BAF0-B52B-2469-77EF79ADE7F2}"/>
                          </a:ext>
                        </a:extLst>
                      </p:cNvPr>
                      <p:cNvCxnSpPr>
                        <a:stCxn id="65" idx="2"/>
                      </p:cNvCxnSpPr>
                      <p:nvPr/>
                    </p:nvCxnSpPr>
                    <p:spPr>
                      <a:xfrm flipH="1">
                        <a:off x="-874357" y="211005"/>
                        <a:ext cx="1494" cy="112830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cxnSp>
                  <p:nvCxnSpPr>
                    <p:cNvPr id="62" name="Connecteur droit 61">
                      <a:extLst>
                        <a:ext uri="{FF2B5EF4-FFF2-40B4-BE49-F238E27FC236}">
                          <a16:creationId xmlns:a16="http://schemas.microsoft.com/office/drawing/2014/main" id="{82ACD14F-4EB9-65DB-2EB8-079C18835A95}"/>
                        </a:ext>
                      </a:extLst>
                    </p:cNvPr>
                    <p:cNvCxnSpPr/>
                    <p:nvPr/>
                  </p:nvCxnSpPr>
                  <p:spPr>
                    <a:xfrm>
                      <a:off x="3477638" y="2040211"/>
                      <a:ext cx="1758190" cy="2"/>
                    </a:xfrm>
                    <a:prstGeom prst="line">
                      <a:avLst/>
                    </a:prstGeom>
                    <a:ln w="127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3" name="Connecteur droit 62">
                      <a:extLst>
                        <a:ext uri="{FF2B5EF4-FFF2-40B4-BE49-F238E27FC236}">
                          <a16:creationId xmlns:a16="http://schemas.microsoft.com/office/drawing/2014/main" id="{DCBF3154-6629-B53B-86C5-D0789E552749}"/>
                        </a:ext>
                      </a:extLst>
                    </p:cNvPr>
                    <p:cNvCxnSpPr/>
                    <p:nvPr/>
                  </p:nvCxnSpPr>
                  <p:spPr>
                    <a:xfrm>
                      <a:off x="1148520" y="1783200"/>
                      <a:ext cx="2226272" cy="0"/>
                    </a:xfrm>
                    <a:prstGeom prst="line">
                      <a:avLst/>
                    </a:prstGeom>
                    <a:ln w="127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4" name="Rectangle 63">
                      <a:extLst>
                        <a:ext uri="{FF2B5EF4-FFF2-40B4-BE49-F238E27FC236}">
                          <a16:creationId xmlns:a16="http://schemas.microsoft.com/office/drawing/2014/main" id="{AD2E3335-F99A-C9DD-AD9A-D73AA4753497}"/>
                        </a:ext>
                      </a:extLst>
                    </p:cNvPr>
                    <p:cNvSpPr/>
                    <p:nvPr/>
                  </p:nvSpPr>
                  <p:spPr>
                    <a:xfrm>
                      <a:off x="3375009" y="1783250"/>
                      <a:ext cx="104376" cy="60161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53" name="Groupe 52">
                    <a:extLst>
                      <a:ext uri="{FF2B5EF4-FFF2-40B4-BE49-F238E27FC236}">
                        <a16:creationId xmlns:a16="http://schemas.microsoft.com/office/drawing/2014/main" id="{0DF6F50A-9F85-2DA0-5B5C-A402F3BD9A54}"/>
                      </a:ext>
                    </a:extLst>
                  </p:cNvPr>
                  <p:cNvGrpSpPr/>
                  <p:nvPr/>
                </p:nvGrpSpPr>
                <p:grpSpPr>
                  <a:xfrm>
                    <a:off x="105845" y="1404519"/>
                    <a:ext cx="2762251" cy="898525"/>
                    <a:chOff x="-779980" y="-119481"/>
                    <a:chExt cx="2762251" cy="898525"/>
                  </a:xfrm>
                </p:grpSpPr>
                <p:sp>
                  <p:nvSpPr>
                    <p:cNvPr id="54" name="Zone de texte 2">
                      <a:extLst>
                        <a:ext uri="{FF2B5EF4-FFF2-40B4-BE49-F238E27FC236}">
                          <a16:creationId xmlns:a16="http://schemas.microsoft.com/office/drawing/2014/main" id="{48E3C56F-3F91-E2F1-809C-C28D5DC803E9}"/>
                        </a:ext>
                      </a:extLst>
                    </p:cNvPr>
                    <p:cNvSpPr txBox="1">
                      <a:spLocks noChangeArrowheads="1"/>
                    </p:cNvSpPr>
                    <p:nvPr/>
                  </p:nvSpPr>
                  <p:spPr bwMode="auto">
                    <a:xfrm>
                      <a:off x="-779980" y="136369"/>
                      <a:ext cx="758758" cy="64267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tabLst>
                          <a:tab pos="2430780" algn="l"/>
                        </a:tabLst>
                      </a:pPr>
                      <a:r>
                        <a:rPr lang="fr-FR" sz="1000">
                          <a:solidFill>
                            <a:srgbClr val="C00000"/>
                          </a:solidFill>
                          <a:effectLst/>
                          <a:latin typeface="Arial" panose="020B0604020202020204" pitchFamily="34" charset="0"/>
                          <a:ea typeface="Times New Roman" panose="02020603050405020304" pitchFamily="18" charset="0"/>
                          <a:cs typeface="Arial" panose="020B0604020202020204" pitchFamily="34" charset="0"/>
                        </a:rPr>
                        <a:t>Sens du</a:t>
                      </a:r>
                      <a:endParaRPr lang="en-US" sz="1100">
                        <a:effectLst/>
                        <a:latin typeface="Calibri" panose="020F0502020204030204" pitchFamily="34" charset="0"/>
                        <a:ea typeface="Times New Roman" panose="02020603050405020304" pitchFamily="18" charset="0"/>
                        <a:cs typeface="Arial" panose="020B0604020202020204" pitchFamily="34" charset="0"/>
                      </a:endParaRPr>
                    </a:p>
                    <a:p>
                      <a:pPr marL="0" marR="0" algn="ctr">
                        <a:lnSpc>
                          <a:spcPct val="115000"/>
                        </a:lnSpc>
                        <a:spcBef>
                          <a:spcPts val="0"/>
                        </a:spcBef>
                        <a:spcAft>
                          <a:spcPts val="0"/>
                        </a:spcAft>
                        <a:tabLst>
                          <a:tab pos="2430780" algn="l"/>
                        </a:tabLst>
                      </a:pPr>
                      <a:r>
                        <a:rPr lang="fr-FR" sz="1000">
                          <a:solidFill>
                            <a:srgbClr val="C00000"/>
                          </a:solidFill>
                          <a:effectLst/>
                          <a:latin typeface="Arial" panose="020B0604020202020204" pitchFamily="34" charset="0"/>
                          <a:ea typeface="Times New Roman" panose="02020603050405020304" pitchFamily="18" charset="0"/>
                          <a:cs typeface="Arial" panose="020B0604020202020204" pitchFamily="34" charset="0"/>
                        </a:rPr>
                        <a:t> temps</a:t>
                      </a:r>
                      <a:endParaRPr lang="en-US" sz="1100">
                        <a:effectLst/>
                        <a:latin typeface="Calibri" panose="020F0502020204030204" pitchFamily="34" charset="0"/>
                        <a:ea typeface="Times New Roman" panose="02020603050405020304" pitchFamily="18" charset="0"/>
                        <a:cs typeface="Arial" panose="020B0604020202020204" pitchFamily="34" charset="0"/>
                      </a:endParaRPr>
                    </a:p>
                    <a:p>
                      <a:pPr marL="0" marR="0">
                        <a:lnSpc>
                          <a:spcPct val="115000"/>
                        </a:lnSpc>
                        <a:spcBef>
                          <a:spcPts val="0"/>
                        </a:spcBef>
                        <a:spcAft>
                          <a:spcPts val="1000"/>
                        </a:spcAft>
                      </a:pPr>
                      <a:r>
                        <a:rPr lang="fr-FR" sz="1100">
                          <a:effectLst/>
                          <a:latin typeface="Calibri" panose="020F0502020204030204" pitchFamily="34" charset="0"/>
                          <a:ea typeface="Times New Roman" panose="02020603050405020304" pitchFamily="18" charset="0"/>
                          <a:cs typeface="Arial" panose="020B0604020202020204" pitchFamily="34" charset="0"/>
                        </a:rPr>
                        <a:t> </a:t>
                      </a:r>
                      <a:endParaRPr lang="en-US" sz="11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5" name="Zone de texte 2">
                      <a:extLst>
                        <a:ext uri="{FF2B5EF4-FFF2-40B4-BE49-F238E27FC236}">
                          <a16:creationId xmlns:a16="http://schemas.microsoft.com/office/drawing/2014/main" id="{F65805F4-21F6-6E55-61F6-810422F26A36}"/>
                        </a:ext>
                      </a:extLst>
                    </p:cNvPr>
                    <p:cNvSpPr txBox="1">
                      <a:spLocks noChangeArrowheads="1"/>
                    </p:cNvSpPr>
                    <p:nvPr/>
                  </p:nvSpPr>
                  <p:spPr bwMode="auto">
                    <a:xfrm>
                      <a:off x="852003" y="-119481"/>
                      <a:ext cx="1130268" cy="353428"/>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pPr>
                      <a:r>
                        <a:rPr lang="fr-FR" sz="1000">
                          <a:effectLst/>
                          <a:latin typeface="Arial" panose="020B0604020202020204" pitchFamily="34" charset="0"/>
                          <a:ea typeface="Times New Roman" panose="02020603050405020304" pitchFamily="18" charset="0"/>
                          <a:cs typeface="Arial" panose="020B0604020202020204" pitchFamily="34" charset="0"/>
                        </a:rPr>
                        <a:t>Démarrer()</a:t>
                      </a:r>
                      <a:endParaRPr lang="en-US" sz="1100">
                        <a:effectLst/>
                        <a:latin typeface="Calibri" panose="020F0502020204030204" pitchFamily="34" charset="0"/>
                        <a:ea typeface="Times New Roman" panose="02020603050405020304" pitchFamily="18" charset="0"/>
                        <a:cs typeface="Arial" panose="020B0604020202020204" pitchFamily="34" charset="0"/>
                      </a:endParaRPr>
                    </a:p>
                  </p:txBody>
                </p:sp>
              </p:grpSp>
            </p:grpSp>
            <p:sp>
              <p:nvSpPr>
                <p:cNvPr id="51" name="Zone de texte 2">
                  <a:extLst>
                    <a:ext uri="{FF2B5EF4-FFF2-40B4-BE49-F238E27FC236}">
                      <a16:creationId xmlns:a16="http://schemas.microsoft.com/office/drawing/2014/main" id="{1B8705C4-0C49-AF66-3CF3-3F82AB484DC1}"/>
                    </a:ext>
                  </a:extLst>
                </p:cNvPr>
                <p:cNvSpPr txBox="1">
                  <a:spLocks noChangeArrowheads="1"/>
                </p:cNvSpPr>
                <p:nvPr/>
              </p:nvSpPr>
              <p:spPr bwMode="auto">
                <a:xfrm>
                  <a:off x="3971795" y="1654240"/>
                  <a:ext cx="866775" cy="372942"/>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nSpc>
                      <a:spcPct val="115000"/>
                    </a:lnSpc>
                    <a:spcBef>
                      <a:spcPts val="0"/>
                    </a:spcBef>
                    <a:spcAft>
                      <a:spcPts val="0"/>
                    </a:spcAft>
                  </a:pPr>
                  <a:r>
                    <a:rPr lang="fr-FR" sz="1000">
                      <a:effectLst/>
                      <a:latin typeface="Arial" panose="020B0604020202020204" pitchFamily="34" charset="0"/>
                      <a:ea typeface="Times New Roman" panose="02020603050405020304" pitchFamily="18" charset="0"/>
                      <a:cs typeface="Arial" panose="020B0604020202020204" pitchFamily="34" charset="0"/>
                    </a:rPr>
                    <a:t>Allumer</a:t>
                  </a:r>
                  <a:r>
                    <a:rPr lang="fr-FR" sz="1000">
                      <a:effectLst/>
                      <a:latin typeface="Calibri" panose="020F0502020204030204" pitchFamily="34" charset="0"/>
                      <a:ea typeface="Times New Roman" panose="02020603050405020304" pitchFamily="18" charset="0"/>
                      <a:cs typeface="Arial" panose="020B0604020202020204" pitchFamily="34" charset="0"/>
                    </a:rPr>
                    <a:t>()</a:t>
                  </a:r>
                  <a:endParaRPr lang="en-US" sz="1100">
                    <a:effectLst/>
                    <a:latin typeface="Calibri" panose="020F0502020204030204" pitchFamily="34" charset="0"/>
                    <a:ea typeface="Times New Roman" panose="02020603050405020304" pitchFamily="18" charset="0"/>
                    <a:cs typeface="Arial" panose="020B0604020202020204" pitchFamily="34" charset="0"/>
                  </a:endParaRPr>
                </a:p>
              </p:txBody>
            </p:sp>
          </p:grpSp>
          <p:sp>
            <p:nvSpPr>
              <p:cNvPr id="12" name="Zone de texte 8">
                <a:extLst>
                  <a:ext uri="{FF2B5EF4-FFF2-40B4-BE49-F238E27FC236}">
                    <a16:creationId xmlns:a16="http://schemas.microsoft.com/office/drawing/2014/main" id="{174EC6D7-0BD9-EA97-DCB7-0FE737B1E666}"/>
                  </a:ext>
                </a:extLst>
              </p:cNvPr>
              <p:cNvSpPr txBox="1"/>
              <p:nvPr/>
            </p:nvSpPr>
            <p:spPr>
              <a:xfrm>
                <a:off x="95250" y="485775"/>
                <a:ext cx="2000250" cy="247651"/>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fontAlgn="base">
                  <a:lnSpc>
                    <a:spcPct val="106000"/>
                  </a:lnSpc>
                  <a:spcBef>
                    <a:spcPts val="0"/>
                  </a:spcBef>
                  <a:spcAft>
                    <a:spcPts val="0"/>
                  </a:spcAft>
                </a:pPr>
                <a:r>
                  <a:rPr lang="fr-FR" sz="1100" u="sng" kern="1200">
                    <a:solidFill>
                      <a:srgbClr val="000000"/>
                    </a:solidFill>
                    <a:effectLst/>
                    <a:latin typeface="Arial" panose="020B0604020202020204" pitchFamily="34" charset="0"/>
                    <a:ea typeface="Calibri" panose="020F0502020204030204" pitchFamily="34" charset="0"/>
                  </a:rPr>
                  <a:t>Unpilote : Pilote-Automatique</a:t>
                </a:r>
                <a:endParaRPr lang="en-US" sz="1200">
                  <a:effectLst/>
                  <a:latin typeface="Times New Roman" panose="02020603050405020304" pitchFamily="18" charset="0"/>
                  <a:ea typeface="Times New Roman" panose="02020603050405020304" pitchFamily="18" charset="0"/>
                </a:endParaRPr>
              </a:p>
            </p:txBody>
          </p:sp>
          <p:sp>
            <p:nvSpPr>
              <p:cNvPr id="14" name="Zone de texte 8">
                <a:extLst>
                  <a:ext uri="{FF2B5EF4-FFF2-40B4-BE49-F238E27FC236}">
                    <a16:creationId xmlns:a16="http://schemas.microsoft.com/office/drawing/2014/main" id="{7A65B2C1-583D-8E24-5928-74CD5A7B53DF}"/>
                  </a:ext>
                </a:extLst>
              </p:cNvPr>
              <p:cNvSpPr txBox="1"/>
              <p:nvPr/>
            </p:nvSpPr>
            <p:spPr>
              <a:xfrm>
                <a:off x="4105275" y="485775"/>
                <a:ext cx="1468755" cy="24638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fontAlgn="base">
                  <a:lnSpc>
                    <a:spcPct val="106000"/>
                  </a:lnSpc>
                  <a:spcBef>
                    <a:spcPts val="0"/>
                  </a:spcBef>
                  <a:spcAft>
                    <a:spcPts val="0"/>
                  </a:spcAft>
                </a:pPr>
                <a:r>
                  <a:rPr lang="fr-FR" sz="1100" u="sng" kern="1200" dirty="0" err="1">
                    <a:solidFill>
                      <a:srgbClr val="000000"/>
                    </a:solidFill>
                    <a:effectLst/>
                    <a:latin typeface="Arial" panose="020B0604020202020204" pitchFamily="34" charset="0"/>
                    <a:ea typeface="Calibri" panose="020F0502020204030204" pitchFamily="34" charset="0"/>
                  </a:rPr>
                  <a:t>LeMoteur</a:t>
                </a:r>
                <a:r>
                  <a:rPr lang="fr-FR" sz="1100" u="sng" kern="1200" dirty="0">
                    <a:solidFill>
                      <a:srgbClr val="000000"/>
                    </a:solidFill>
                    <a:effectLst/>
                    <a:latin typeface="Arial" panose="020B0604020202020204" pitchFamily="34" charset="0"/>
                    <a:ea typeface="Calibri" panose="020F0502020204030204" pitchFamily="34" charset="0"/>
                  </a:rPr>
                  <a:t> : Moteur</a:t>
                </a:r>
                <a:endParaRPr lang="en-US" sz="1200" dirty="0">
                  <a:effectLst/>
                  <a:latin typeface="Times New Roman" panose="02020603050405020304" pitchFamily="18" charset="0"/>
                  <a:ea typeface="Times New Roman" panose="02020603050405020304" pitchFamily="18" charset="0"/>
                </a:endParaRPr>
              </a:p>
              <a:p>
                <a:pPr marL="0" marR="0" algn="ctr" fontAlgn="base">
                  <a:lnSpc>
                    <a:spcPct val="106000"/>
                  </a:lnSpc>
                  <a:spcBef>
                    <a:spcPts val="0"/>
                  </a:spcBef>
                  <a:spcAft>
                    <a:spcPts val="0"/>
                  </a:spcAft>
                </a:pPr>
                <a:r>
                  <a:rPr lang="fr-FR" sz="11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p:txBody>
          </p:sp>
          <p:cxnSp>
            <p:nvCxnSpPr>
              <p:cNvPr id="15" name="Connecteur droit 14">
                <a:extLst>
                  <a:ext uri="{FF2B5EF4-FFF2-40B4-BE49-F238E27FC236}">
                    <a16:creationId xmlns:a16="http://schemas.microsoft.com/office/drawing/2014/main" id="{FA2E3FC8-39FE-8E86-0411-19B61171CE69}"/>
                  </a:ext>
                </a:extLst>
              </p:cNvPr>
              <p:cNvCxnSpPr/>
              <p:nvPr/>
            </p:nvCxnSpPr>
            <p:spPr>
              <a:xfrm>
                <a:off x="4838700" y="742950"/>
                <a:ext cx="0" cy="1428746"/>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0" name="Rectangle 39">
                <a:extLst>
                  <a:ext uri="{FF2B5EF4-FFF2-40B4-BE49-F238E27FC236}">
                    <a16:creationId xmlns:a16="http://schemas.microsoft.com/office/drawing/2014/main" id="{E3D9A375-CB1E-9FC2-0587-064F5F205BC6}"/>
                  </a:ext>
                </a:extLst>
              </p:cNvPr>
              <p:cNvSpPr/>
              <p:nvPr/>
            </p:nvSpPr>
            <p:spPr>
              <a:xfrm>
                <a:off x="4791075" y="1219200"/>
                <a:ext cx="94340" cy="23284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2" name="Zone de texte 2">
                <a:extLst>
                  <a:ext uri="{FF2B5EF4-FFF2-40B4-BE49-F238E27FC236}">
                    <a16:creationId xmlns:a16="http://schemas.microsoft.com/office/drawing/2014/main" id="{DA965EC6-4DB4-7F36-FDB9-14B7021C06DD}"/>
                  </a:ext>
                </a:extLst>
              </p:cNvPr>
              <p:cNvSpPr txBox="1">
                <a:spLocks noChangeArrowheads="1"/>
              </p:cNvSpPr>
              <p:nvPr/>
            </p:nvSpPr>
            <p:spPr bwMode="auto">
              <a:xfrm>
                <a:off x="1762125" y="1552575"/>
                <a:ext cx="847725" cy="24765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tabLst>
                    <a:tab pos="2430780" algn="l"/>
                  </a:tabLst>
                </a:pPr>
                <a:r>
                  <a:rPr lang="fr-FR" sz="1000">
                    <a:solidFill>
                      <a:srgbClr val="C00000"/>
                    </a:solidFill>
                    <a:effectLst/>
                    <a:latin typeface="Arial" panose="020B0604020202020204" pitchFamily="34" charset="0"/>
                    <a:ea typeface="Times New Roman" panose="02020603050405020304" pitchFamily="18" charset="0"/>
                    <a:cs typeface="Arial" panose="020B0604020202020204" pitchFamily="34" charset="0"/>
                  </a:rPr>
                  <a:t>Message</a:t>
                </a:r>
                <a:endParaRPr lang="en-US" sz="1100">
                  <a:effectLst/>
                  <a:latin typeface="Calibri" panose="020F0502020204030204" pitchFamily="34" charset="0"/>
                  <a:ea typeface="Times New Roman" panose="02020603050405020304" pitchFamily="18" charset="0"/>
                  <a:cs typeface="Arial" panose="020B0604020202020204" pitchFamily="34" charset="0"/>
                </a:endParaRPr>
              </a:p>
              <a:p>
                <a:pPr marL="0" marR="0">
                  <a:lnSpc>
                    <a:spcPct val="115000"/>
                  </a:lnSpc>
                  <a:spcBef>
                    <a:spcPts val="0"/>
                  </a:spcBef>
                  <a:spcAft>
                    <a:spcPts val="1000"/>
                  </a:spcAft>
                </a:pPr>
                <a:r>
                  <a:rPr lang="fr-FR" sz="1100">
                    <a:effectLst/>
                    <a:latin typeface="Calibri" panose="020F0502020204030204" pitchFamily="34" charset="0"/>
                    <a:ea typeface="Times New Roman" panose="02020603050405020304" pitchFamily="18" charset="0"/>
                    <a:cs typeface="Arial" panose="020B0604020202020204" pitchFamily="34" charset="0"/>
                  </a:rPr>
                  <a:t> </a:t>
                </a:r>
                <a:endParaRPr lang="en-US" sz="110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44" name="Zone de texte 2">
                <a:extLst>
                  <a:ext uri="{FF2B5EF4-FFF2-40B4-BE49-F238E27FC236}">
                    <a16:creationId xmlns:a16="http://schemas.microsoft.com/office/drawing/2014/main" id="{36A1C6B4-873D-4D6A-DFCC-0935F237C4F7}"/>
                  </a:ext>
                </a:extLst>
              </p:cNvPr>
              <p:cNvSpPr txBox="1">
                <a:spLocks noChangeArrowheads="1"/>
              </p:cNvSpPr>
              <p:nvPr/>
            </p:nvSpPr>
            <p:spPr bwMode="auto">
              <a:xfrm>
                <a:off x="3657600" y="1743075"/>
                <a:ext cx="923925" cy="257175"/>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tabLst>
                    <a:tab pos="2430780" algn="l"/>
                  </a:tabLst>
                </a:pPr>
                <a:r>
                  <a:rPr lang="fr-FR" sz="1000">
                    <a:solidFill>
                      <a:srgbClr val="C00000"/>
                    </a:solidFill>
                    <a:effectLst/>
                    <a:latin typeface="Arial" panose="020B0604020202020204" pitchFamily="34" charset="0"/>
                    <a:ea typeface="Times New Roman" panose="02020603050405020304" pitchFamily="18" charset="0"/>
                    <a:cs typeface="Arial" panose="020B0604020202020204" pitchFamily="34" charset="0"/>
                  </a:rPr>
                  <a:t>Ligne de vie</a:t>
                </a:r>
                <a:endParaRPr lang="en-US" sz="1100">
                  <a:effectLst/>
                  <a:latin typeface="Calibri" panose="020F0502020204030204" pitchFamily="34" charset="0"/>
                  <a:ea typeface="Times New Roman" panose="02020603050405020304" pitchFamily="18" charset="0"/>
                  <a:cs typeface="Arial" panose="020B0604020202020204" pitchFamily="34" charset="0"/>
                </a:endParaRPr>
              </a:p>
              <a:p>
                <a:pPr marL="0" marR="0">
                  <a:lnSpc>
                    <a:spcPct val="115000"/>
                  </a:lnSpc>
                  <a:spcBef>
                    <a:spcPts val="0"/>
                  </a:spcBef>
                  <a:spcAft>
                    <a:spcPts val="1000"/>
                  </a:spcAft>
                </a:pPr>
                <a:r>
                  <a:rPr lang="fr-FR" sz="1100">
                    <a:effectLst/>
                    <a:latin typeface="Calibri" panose="020F0502020204030204" pitchFamily="34" charset="0"/>
                    <a:ea typeface="Times New Roman" panose="02020603050405020304" pitchFamily="18" charset="0"/>
                    <a:cs typeface="Arial" panose="020B0604020202020204" pitchFamily="34" charset="0"/>
                  </a:rPr>
                  <a:t> </a:t>
                </a:r>
                <a:endParaRPr lang="en-US" sz="1100">
                  <a:effectLst/>
                  <a:latin typeface="Calibri" panose="020F0502020204030204" pitchFamily="34" charset="0"/>
                  <a:ea typeface="Times New Roman" panose="02020603050405020304" pitchFamily="18" charset="0"/>
                  <a:cs typeface="Arial" panose="020B0604020202020204" pitchFamily="34" charset="0"/>
                </a:endParaRPr>
              </a:p>
            </p:txBody>
          </p:sp>
          <p:cxnSp>
            <p:nvCxnSpPr>
              <p:cNvPr id="45" name="Connecteur droit avec flèche 44">
                <a:extLst>
                  <a:ext uri="{FF2B5EF4-FFF2-40B4-BE49-F238E27FC236}">
                    <a16:creationId xmlns:a16="http://schemas.microsoft.com/office/drawing/2014/main" id="{13314D15-FFFC-8100-F19E-2806B7F1C8FD}"/>
                  </a:ext>
                </a:extLst>
              </p:cNvPr>
              <p:cNvCxnSpPr/>
              <p:nvPr/>
            </p:nvCxnSpPr>
            <p:spPr>
              <a:xfrm>
                <a:off x="838200" y="1057275"/>
                <a:ext cx="0" cy="644632"/>
              </a:xfrm>
              <a:prstGeom prst="straightConnector1">
                <a:avLst/>
              </a:prstGeom>
              <a:ln>
                <a:solidFill>
                  <a:srgbClr val="C0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7" name="Connecteur droit avec flèche 46">
                <a:extLst>
                  <a:ext uri="{FF2B5EF4-FFF2-40B4-BE49-F238E27FC236}">
                    <a16:creationId xmlns:a16="http://schemas.microsoft.com/office/drawing/2014/main" id="{15ECF849-A286-8A03-C61E-A55B5343D01F}"/>
                  </a:ext>
                </a:extLst>
              </p:cNvPr>
              <p:cNvCxnSpPr/>
              <p:nvPr/>
            </p:nvCxnSpPr>
            <p:spPr>
              <a:xfrm flipH="1" flipV="1">
                <a:off x="2095500" y="1095375"/>
                <a:ext cx="104775" cy="457200"/>
              </a:xfrm>
              <a:prstGeom prst="straightConnector1">
                <a:avLst/>
              </a:prstGeom>
              <a:ln>
                <a:solidFill>
                  <a:srgbClr val="C0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8" name="Connecteur droit avec flèche 47">
                <a:extLst>
                  <a:ext uri="{FF2B5EF4-FFF2-40B4-BE49-F238E27FC236}">
                    <a16:creationId xmlns:a16="http://schemas.microsoft.com/office/drawing/2014/main" id="{33FF570D-0F8F-44FD-C3F7-4A44EF046F0E}"/>
                  </a:ext>
                </a:extLst>
              </p:cNvPr>
              <p:cNvCxnSpPr/>
              <p:nvPr/>
            </p:nvCxnSpPr>
            <p:spPr>
              <a:xfrm flipH="1" flipV="1">
                <a:off x="3467100" y="742950"/>
                <a:ext cx="266700" cy="1085850"/>
              </a:xfrm>
              <a:prstGeom prst="straightConnector1">
                <a:avLst/>
              </a:prstGeom>
              <a:ln>
                <a:solidFill>
                  <a:srgbClr val="C0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9" name="Connecteur droit avec flèche 48">
                <a:extLst>
                  <a:ext uri="{FF2B5EF4-FFF2-40B4-BE49-F238E27FC236}">
                    <a16:creationId xmlns:a16="http://schemas.microsoft.com/office/drawing/2014/main" id="{670BB320-C0C4-C41B-C7D9-5C6037B5FE9E}"/>
                  </a:ext>
                </a:extLst>
              </p:cNvPr>
              <p:cNvCxnSpPr/>
              <p:nvPr/>
            </p:nvCxnSpPr>
            <p:spPr>
              <a:xfrm flipH="1" flipV="1">
                <a:off x="3152775" y="1600200"/>
                <a:ext cx="579752" cy="228600"/>
              </a:xfrm>
              <a:prstGeom prst="straightConnector1">
                <a:avLst/>
              </a:prstGeom>
              <a:ln>
                <a:solidFill>
                  <a:srgbClr val="C00000"/>
                </a:solidFill>
                <a:prstDash val="dash"/>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cxnSp>
          <p:nvCxnSpPr>
            <p:cNvPr id="9" name="Connecteur droit 8">
              <a:extLst>
                <a:ext uri="{FF2B5EF4-FFF2-40B4-BE49-F238E27FC236}">
                  <a16:creationId xmlns:a16="http://schemas.microsoft.com/office/drawing/2014/main" id="{E4531775-F129-3A41-1A5E-5AF5C4556E53}"/>
                </a:ext>
              </a:extLst>
            </p:cNvPr>
            <p:cNvCxnSpPr/>
            <p:nvPr/>
          </p:nvCxnSpPr>
          <p:spPr>
            <a:xfrm flipH="1">
              <a:off x="1123950" y="733425"/>
              <a:ext cx="0" cy="144653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B4C4566B-CE0D-A333-7B69-708E02BA3175}"/>
                </a:ext>
              </a:extLst>
            </p:cNvPr>
            <p:cNvSpPr/>
            <p:nvPr/>
          </p:nvSpPr>
          <p:spPr>
            <a:xfrm>
              <a:off x="1076325" y="1057275"/>
              <a:ext cx="94334" cy="561974"/>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Tree>
    <p:extLst>
      <p:ext uri="{BB962C8B-B14F-4D97-AF65-F5344CB8AC3E}">
        <p14:creationId xmlns:p14="http://schemas.microsoft.com/office/powerpoint/2010/main" val="3780030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17</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46" name="Title 1"/>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 : </a:t>
            </a:r>
            <a:r>
              <a:rPr lang="fr-FR" sz="2500" b="1" kern="0" dirty="0">
                <a:solidFill>
                  <a:srgbClr val="0033CC"/>
                </a:solidFill>
                <a:effectLst>
                  <a:outerShdw blurRad="38100" dist="38100" dir="2700000" algn="tl">
                    <a:srgbClr val="000000">
                      <a:alpha val="43137"/>
                    </a:srgbClr>
                  </a:outerShdw>
                </a:effectLst>
                <a:cs typeface="Arial" pitchFamily="34" charset="0"/>
              </a:rPr>
              <a:t>Les diagrammes de séquence décrivant les interaction entre objets </a:t>
            </a:r>
          </a:p>
        </p:txBody>
      </p:sp>
      <p:sp>
        <p:nvSpPr>
          <p:cNvPr id="43" name="ZoneTexte 42">
            <a:extLst>
              <a:ext uri="{FF2B5EF4-FFF2-40B4-BE49-F238E27FC236}">
                <a16:creationId xmlns:a16="http://schemas.microsoft.com/office/drawing/2014/main" id="{617A497E-5E8C-9405-5E52-FBC742674397}"/>
              </a:ext>
            </a:extLst>
          </p:cNvPr>
          <p:cNvSpPr txBox="1"/>
          <p:nvPr/>
        </p:nvSpPr>
        <p:spPr>
          <a:xfrm>
            <a:off x="92149" y="1059180"/>
            <a:ext cx="8899451" cy="2465996"/>
          </a:xfrm>
          <a:prstGeom prst="rect">
            <a:avLst/>
          </a:prstGeom>
          <a:noFill/>
        </p:spPr>
        <p:txBody>
          <a:bodyPr wrap="square">
            <a:spAutoFit/>
          </a:bodyPr>
          <a:lstStyle/>
          <a:p>
            <a:pPr marL="914400" lvl="1" indent="-457200" algn="just">
              <a:lnSpc>
                <a:spcPct val="150000"/>
              </a:lnSpc>
              <a:buFont typeface="+mj-lt"/>
              <a:buAutoNum type="arabicPeriod"/>
            </a:pPr>
            <a:r>
              <a:rPr lang="fr-FR" sz="2100" dirty="0">
                <a:latin typeface="+mj-lt"/>
              </a:rPr>
              <a:t>L’envoi d’un signal ; </a:t>
            </a:r>
          </a:p>
          <a:p>
            <a:pPr marL="914400" lvl="1" indent="-457200" algn="just">
              <a:lnSpc>
                <a:spcPct val="150000"/>
              </a:lnSpc>
              <a:buFont typeface="+mj-lt"/>
              <a:buAutoNum type="arabicPeriod"/>
            </a:pPr>
            <a:r>
              <a:rPr lang="fr-FR" sz="2100" dirty="0">
                <a:latin typeface="+mj-lt"/>
              </a:rPr>
              <a:t>L’invocation d’une opération (appel de méthode) ;</a:t>
            </a:r>
          </a:p>
          <a:p>
            <a:pPr marL="914400" lvl="1" indent="-457200" algn="just">
              <a:lnSpc>
                <a:spcPct val="150000"/>
              </a:lnSpc>
              <a:buFont typeface="+mj-lt"/>
              <a:buAutoNum type="arabicPeriod"/>
            </a:pPr>
            <a:r>
              <a:rPr lang="fr-FR" sz="2100" dirty="0">
                <a:latin typeface="+mj-lt"/>
              </a:rPr>
              <a:t>La création ou la destruction d’une instance.</a:t>
            </a:r>
          </a:p>
          <a:p>
            <a:pPr algn="just">
              <a:lnSpc>
                <a:spcPct val="150000"/>
              </a:lnSpc>
            </a:pPr>
            <a:r>
              <a:rPr lang="fr-FR" sz="2100" dirty="0">
                <a:latin typeface="+mj-lt"/>
              </a:rPr>
              <a:t>Les </a:t>
            </a:r>
            <a:r>
              <a:rPr lang="fr-FR" sz="2100" b="1" dirty="0">
                <a:latin typeface="+mj-lt"/>
              </a:rPr>
              <a:t>messages</a:t>
            </a:r>
            <a:r>
              <a:rPr lang="fr-FR" sz="2100" dirty="0">
                <a:latin typeface="+mj-lt"/>
              </a:rPr>
              <a:t> sont </a:t>
            </a:r>
            <a:r>
              <a:rPr lang="fr-FR" sz="2100" b="1" dirty="0">
                <a:latin typeface="+mj-lt"/>
              </a:rPr>
              <a:t>généralement</a:t>
            </a:r>
            <a:r>
              <a:rPr lang="fr-FR" sz="2100" dirty="0">
                <a:latin typeface="+mj-lt"/>
              </a:rPr>
              <a:t> divisés en </a:t>
            </a:r>
            <a:r>
              <a:rPr lang="fr-FR" sz="2100" b="1" dirty="0">
                <a:latin typeface="+mj-lt"/>
              </a:rPr>
              <a:t>message</a:t>
            </a:r>
            <a:r>
              <a:rPr lang="fr-FR" sz="2100" dirty="0">
                <a:latin typeface="+mj-lt"/>
              </a:rPr>
              <a:t> </a:t>
            </a:r>
            <a:r>
              <a:rPr lang="fr-FR" sz="2100" b="1" dirty="0">
                <a:latin typeface="+mj-lt"/>
              </a:rPr>
              <a:t>synchrone</a:t>
            </a:r>
            <a:r>
              <a:rPr lang="fr-FR" sz="2100" dirty="0">
                <a:latin typeface="+mj-lt"/>
              </a:rPr>
              <a:t>, </a:t>
            </a:r>
            <a:r>
              <a:rPr lang="fr-FR" sz="2100" b="1" dirty="0">
                <a:latin typeface="+mj-lt"/>
              </a:rPr>
              <a:t>message</a:t>
            </a:r>
            <a:r>
              <a:rPr lang="fr-FR" sz="2100" dirty="0">
                <a:latin typeface="+mj-lt"/>
              </a:rPr>
              <a:t> </a:t>
            </a:r>
            <a:r>
              <a:rPr lang="fr-FR" sz="2100" b="1" dirty="0">
                <a:latin typeface="+mj-lt"/>
              </a:rPr>
              <a:t>asynchrone</a:t>
            </a:r>
            <a:r>
              <a:rPr lang="fr-FR" sz="2100" dirty="0">
                <a:latin typeface="+mj-lt"/>
              </a:rPr>
              <a:t> et </a:t>
            </a:r>
            <a:r>
              <a:rPr lang="fr-FR" sz="2100" b="1" dirty="0">
                <a:latin typeface="+mj-lt"/>
              </a:rPr>
              <a:t>message</a:t>
            </a:r>
            <a:r>
              <a:rPr lang="fr-FR" sz="2100" dirty="0">
                <a:latin typeface="+mj-lt"/>
              </a:rPr>
              <a:t> </a:t>
            </a:r>
            <a:r>
              <a:rPr lang="fr-FR" sz="2100" b="1" dirty="0">
                <a:latin typeface="+mj-lt"/>
              </a:rPr>
              <a:t>de retour</a:t>
            </a:r>
            <a:r>
              <a:rPr lang="fr-FR" sz="2100" dirty="0">
                <a:latin typeface="+mj-lt"/>
              </a:rPr>
              <a:t>. Comme </a:t>
            </a:r>
            <a:r>
              <a:rPr lang="fr-FR" sz="2100" b="1" dirty="0">
                <a:latin typeface="+mj-lt"/>
              </a:rPr>
              <a:t>illustré</a:t>
            </a:r>
            <a:r>
              <a:rPr lang="fr-FR" sz="2100" dirty="0">
                <a:latin typeface="+mj-lt"/>
              </a:rPr>
              <a:t> dans la </a:t>
            </a:r>
            <a:r>
              <a:rPr lang="fr-FR" sz="2100" b="1" dirty="0">
                <a:latin typeface="+mj-lt"/>
              </a:rPr>
              <a:t>Figure suivante </a:t>
            </a:r>
            <a:r>
              <a:rPr lang="fr-FR" sz="2100" dirty="0">
                <a:latin typeface="+mj-lt"/>
              </a:rPr>
              <a:t>:</a:t>
            </a:r>
            <a:endParaRPr lang="en-US" sz="2100" dirty="0">
              <a:latin typeface="+mj-lt"/>
            </a:endParaRPr>
          </a:p>
        </p:txBody>
      </p:sp>
      <p:grpSp>
        <p:nvGrpSpPr>
          <p:cNvPr id="2" name="Groupe 1">
            <a:extLst>
              <a:ext uri="{FF2B5EF4-FFF2-40B4-BE49-F238E27FC236}">
                <a16:creationId xmlns:a16="http://schemas.microsoft.com/office/drawing/2014/main" id="{817F4963-EF6A-BE52-380F-96A29BC6D57A}"/>
              </a:ext>
            </a:extLst>
          </p:cNvPr>
          <p:cNvGrpSpPr/>
          <p:nvPr/>
        </p:nvGrpSpPr>
        <p:grpSpPr>
          <a:xfrm>
            <a:off x="2080472" y="4017594"/>
            <a:ext cx="5133975" cy="2760980"/>
            <a:chOff x="0" y="0"/>
            <a:chExt cx="6438900" cy="3609975"/>
          </a:xfrm>
        </p:grpSpPr>
        <p:grpSp>
          <p:nvGrpSpPr>
            <p:cNvPr id="5" name="Groupe 4">
              <a:extLst>
                <a:ext uri="{FF2B5EF4-FFF2-40B4-BE49-F238E27FC236}">
                  <a16:creationId xmlns:a16="http://schemas.microsoft.com/office/drawing/2014/main" id="{CB14C46F-0EAC-31AA-CCAF-4AD509E90955}"/>
                </a:ext>
              </a:extLst>
            </p:cNvPr>
            <p:cNvGrpSpPr/>
            <p:nvPr/>
          </p:nvGrpSpPr>
          <p:grpSpPr>
            <a:xfrm>
              <a:off x="0" y="0"/>
              <a:ext cx="6438900" cy="3609975"/>
              <a:chOff x="0" y="0"/>
              <a:chExt cx="6438900" cy="3609975"/>
            </a:xfrm>
          </p:grpSpPr>
          <p:grpSp>
            <p:nvGrpSpPr>
              <p:cNvPr id="7" name="Groupe 6">
                <a:extLst>
                  <a:ext uri="{FF2B5EF4-FFF2-40B4-BE49-F238E27FC236}">
                    <a16:creationId xmlns:a16="http://schemas.microsoft.com/office/drawing/2014/main" id="{549014E7-62F5-1AA9-399D-1A76CE42AEFE}"/>
                  </a:ext>
                </a:extLst>
              </p:cNvPr>
              <p:cNvGrpSpPr/>
              <p:nvPr/>
            </p:nvGrpSpPr>
            <p:grpSpPr>
              <a:xfrm>
                <a:off x="0" y="0"/>
                <a:ext cx="6438900" cy="3609975"/>
                <a:chOff x="0" y="0"/>
                <a:chExt cx="6438900" cy="3609975"/>
              </a:xfrm>
            </p:grpSpPr>
            <p:sp>
              <p:nvSpPr>
                <p:cNvPr id="22" name="Rectangle 21">
                  <a:extLst>
                    <a:ext uri="{FF2B5EF4-FFF2-40B4-BE49-F238E27FC236}">
                      <a16:creationId xmlns:a16="http://schemas.microsoft.com/office/drawing/2014/main" id="{91C312F8-6F91-1562-6266-B64DDFF97089}"/>
                    </a:ext>
                  </a:extLst>
                </p:cNvPr>
                <p:cNvSpPr>
                  <a:spLocks noChangeArrowheads="1"/>
                </p:cNvSpPr>
                <p:nvPr/>
              </p:nvSpPr>
              <p:spPr bwMode="auto">
                <a:xfrm flipH="1">
                  <a:off x="0" y="0"/>
                  <a:ext cx="6438900" cy="360997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sp>
              <p:nvSpPr>
                <p:cNvPr id="23" name="Zone de texte 76">
                  <a:extLst>
                    <a:ext uri="{FF2B5EF4-FFF2-40B4-BE49-F238E27FC236}">
                      <a16:creationId xmlns:a16="http://schemas.microsoft.com/office/drawing/2014/main" id="{F37C6885-DD48-1A84-7BD5-6B8D1311223C}"/>
                    </a:ext>
                  </a:extLst>
                </p:cNvPr>
                <p:cNvSpPr txBox="1"/>
                <p:nvPr/>
              </p:nvSpPr>
              <p:spPr>
                <a:xfrm>
                  <a:off x="38101" y="57149"/>
                  <a:ext cx="1562666" cy="4381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fontAlgn="base">
                    <a:lnSpc>
                      <a:spcPct val="106000"/>
                    </a:lnSpc>
                    <a:spcBef>
                      <a:spcPts val="0"/>
                    </a:spcBef>
                    <a:spcAft>
                      <a:spcPts val="800"/>
                    </a:spcAft>
                  </a:pPr>
                  <a:r>
                    <a:rPr lang="fr-FR" sz="1200" b="1">
                      <a:effectLst/>
                      <a:latin typeface="Times New Roman" panose="02020603050405020304" pitchFamily="18" charset="0"/>
                      <a:ea typeface="Times New Roman" panose="02020603050405020304" pitchFamily="18" charset="0"/>
                    </a:rPr>
                    <a:t>Sd</a:t>
                  </a:r>
                  <a:r>
                    <a:rPr lang="fr-FR" sz="1200">
                      <a:effectLst/>
                      <a:latin typeface="Times New Roman" panose="02020603050405020304" pitchFamily="18" charset="0"/>
                      <a:ea typeface="Times New Roman" panose="02020603050405020304" pitchFamily="18" charset="0"/>
                    </a:rPr>
                    <a:t>   Messages</a:t>
                  </a:r>
                  <a:endParaRPr lang="en-US" sz="1200">
                    <a:effectLst/>
                    <a:latin typeface="Times New Roman" panose="02020603050405020304" pitchFamily="18" charset="0"/>
                    <a:ea typeface="Times New Roman" panose="02020603050405020304" pitchFamily="18" charset="0"/>
                  </a:endParaRPr>
                </a:p>
              </p:txBody>
            </p:sp>
            <p:cxnSp>
              <p:nvCxnSpPr>
                <p:cNvPr id="24" name="Connecteur droit 23">
                  <a:extLst>
                    <a:ext uri="{FF2B5EF4-FFF2-40B4-BE49-F238E27FC236}">
                      <a16:creationId xmlns:a16="http://schemas.microsoft.com/office/drawing/2014/main" id="{E90831C3-6F34-E7C4-D944-C707A78CA831}"/>
                    </a:ext>
                  </a:extLst>
                </p:cNvPr>
                <p:cNvCxnSpPr/>
                <p:nvPr/>
              </p:nvCxnSpPr>
              <p:spPr>
                <a:xfrm flipV="1">
                  <a:off x="2105025" y="19050"/>
                  <a:ext cx="0" cy="288925"/>
                </a:xfrm>
                <a:prstGeom prst="line">
                  <a:avLst/>
                </a:prstGeom>
              </p:spPr>
              <p:style>
                <a:lnRef idx="1">
                  <a:schemeClr val="dk1"/>
                </a:lnRef>
                <a:fillRef idx="0">
                  <a:schemeClr val="dk1"/>
                </a:fillRef>
                <a:effectRef idx="0">
                  <a:schemeClr val="dk1"/>
                </a:effectRef>
                <a:fontRef idx="minor">
                  <a:schemeClr val="tx1"/>
                </a:fontRef>
              </p:style>
            </p:cxnSp>
            <p:cxnSp>
              <p:nvCxnSpPr>
                <p:cNvPr id="25" name="Connecteur droit 24">
                  <a:extLst>
                    <a:ext uri="{FF2B5EF4-FFF2-40B4-BE49-F238E27FC236}">
                      <a16:creationId xmlns:a16="http://schemas.microsoft.com/office/drawing/2014/main" id="{918224ED-7619-11A4-D502-3B499FF548AA}"/>
                    </a:ext>
                  </a:extLst>
                </p:cNvPr>
                <p:cNvCxnSpPr/>
                <p:nvPr/>
              </p:nvCxnSpPr>
              <p:spPr>
                <a:xfrm flipV="1">
                  <a:off x="1866900" y="314325"/>
                  <a:ext cx="236220" cy="182245"/>
                </a:xfrm>
                <a:prstGeom prst="line">
                  <a:avLst/>
                </a:prstGeom>
              </p:spPr>
              <p:style>
                <a:lnRef idx="1">
                  <a:schemeClr val="dk1"/>
                </a:lnRef>
                <a:fillRef idx="0">
                  <a:schemeClr val="dk1"/>
                </a:fillRef>
                <a:effectRef idx="0">
                  <a:schemeClr val="dk1"/>
                </a:effectRef>
                <a:fontRef idx="minor">
                  <a:schemeClr val="tx1"/>
                </a:fontRef>
              </p:style>
            </p:cxnSp>
            <p:cxnSp>
              <p:nvCxnSpPr>
                <p:cNvPr id="26" name="Connecteur droit 25">
                  <a:extLst>
                    <a:ext uri="{FF2B5EF4-FFF2-40B4-BE49-F238E27FC236}">
                      <a16:creationId xmlns:a16="http://schemas.microsoft.com/office/drawing/2014/main" id="{BCA77D48-AAC3-C0E8-4073-1F2F11E55A75}"/>
                    </a:ext>
                  </a:extLst>
                </p:cNvPr>
                <p:cNvCxnSpPr/>
                <p:nvPr/>
              </p:nvCxnSpPr>
              <p:spPr>
                <a:xfrm flipH="1">
                  <a:off x="19050" y="495300"/>
                  <a:ext cx="1843405" cy="12700"/>
                </a:xfrm>
                <a:prstGeom prst="line">
                  <a:avLst/>
                </a:prstGeom>
              </p:spPr>
              <p:style>
                <a:lnRef idx="1">
                  <a:schemeClr val="dk1"/>
                </a:lnRef>
                <a:fillRef idx="0">
                  <a:schemeClr val="dk1"/>
                </a:fillRef>
                <a:effectRef idx="0">
                  <a:schemeClr val="dk1"/>
                </a:effectRef>
                <a:fontRef idx="minor">
                  <a:schemeClr val="tx1"/>
                </a:fontRef>
              </p:style>
            </p:cxnSp>
            <p:grpSp>
              <p:nvGrpSpPr>
                <p:cNvPr id="27" name="Groupe 26">
                  <a:extLst>
                    <a:ext uri="{FF2B5EF4-FFF2-40B4-BE49-F238E27FC236}">
                      <a16:creationId xmlns:a16="http://schemas.microsoft.com/office/drawing/2014/main" id="{80B3EC72-5312-BB89-AB2F-EFB8F7B8EF3D}"/>
                    </a:ext>
                  </a:extLst>
                </p:cNvPr>
                <p:cNvGrpSpPr>
                  <a:grpSpLocks/>
                </p:cNvGrpSpPr>
                <p:nvPr/>
              </p:nvGrpSpPr>
              <p:grpSpPr>
                <a:xfrm>
                  <a:off x="4276725" y="709916"/>
                  <a:ext cx="857250" cy="2802903"/>
                  <a:chOff x="-83519" y="-28930"/>
                  <a:chExt cx="785153" cy="1316167"/>
                </a:xfrm>
              </p:grpSpPr>
              <p:sp>
                <p:nvSpPr>
                  <p:cNvPr id="34" name="Zone de texte 8">
                    <a:extLst>
                      <a:ext uri="{FF2B5EF4-FFF2-40B4-BE49-F238E27FC236}">
                        <a16:creationId xmlns:a16="http://schemas.microsoft.com/office/drawing/2014/main" id="{55057615-86F9-5E69-842B-DF324B2AC890}"/>
                      </a:ext>
                    </a:extLst>
                  </p:cNvPr>
                  <p:cNvSpPr txBox="1"/>
                  <p:nvPr/>
                </p:nvSpPr>
                <p:spPr>
                  <a:xfrm>
                    <a:off x="-83519" y="-28930"/>
                    <a:ext cx="785153" cy="158324"/>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fontAlgn="base">
                      <a:lnSpc>
                        <a:spcPct val="106000"/>
                      </a:lnSpc>
                      <a:spcBef>
                        <a:spcPts val="0"/>
                      </a:spcBef>
                      <a:spcAft>
                        <a:spcPts val="0"/>
                      </a:spcAft>
                    </a:pPr>
                    <a:r>
                      <a:rPr lang="fr-FR" sz="1100" u="sng" kern="1200">
                        <a:solidFill>
                          <a:srgbClr val="000000"/>
                        </a:solidFill>
                        <a:effectLst/>
                        <a:latin typeface="Arial" panose="020B0604020202020204" pitchFamily="34" charset="0"/>
                        <a:ea typeface="Calibri" panose="020F0502020204030204" pitchFamily="34" charset="0"/>
                      </a:rPr>
                      <a:t>: Cible</a:t>
                    </a:r>
                    <a:endParaRPr lang="en-US" sz="1200">
                      <a:effectLst/>
                      <a:latin typeface="Times New Roman" panose="02020603050405020304" pitchFamily="18" charset="0"/>
                      <a:ea typeface="Times New Roman" panose="02020603050405020304" pitchFamily="18" charset="0"/>
                    </a:endParaRPr>
                  </a:p>
                </p:txBody>
              </p:sp>
              <p:cxnSp>
                <p:nvCxnSpPr>
                  <p:cNvPr id="35" name="Connecteur droit 34">
                    <a:extLst>
                      <a:ext uri="{FF2B5EF4-FFF2-40B4-BE49-F238E27FC236}">
                        <a16:creationId xmlns:a16="http://schemas.microsoft.com/office/drawing/2014/main" id="{77B80E65-5524-C79F-D63E-3FF01BFF2B74}"/>
                      </a:ext>
                    </a:extLst>
                  </p:cNvPr>
                  <p:cNvCxnSpPr/>
                  <p:nvPr/>
                </p:nvCxnSpPr>
                <p:spPr>
                  <a:xfrm>
                    <a:off x="323410" y="129470"/>
                    <a:ext cx="10699" cy="1157767"/>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9A77842E-D5E3-9015-195F-BC06AC120A85}"/>
                    </a:ext>
                  </a:extLst>
                </p:cNvPr>
                <p:cNvSpPr/>
                <p:nvPr/>
              </p:nvSpPr>
              <p:spPr>
                <a:xfrm>
                  <a:off x="838200" y="1400175"/>
                  <a:ext cx="57150" cy="2124075"/>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29" name="Image 28">
                  <a:extLst>
                    <a:ext uri="{FF2B5EF4-FFF2-40B4-BE49-F238E27FC236}">
                      <a16:creationId xmlns:a16="http://schemas.microsoft.com/office/drawing/2014/main" id="{76D49503-3DE7-5C63-424B-0D84B9FBFB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0" y="571500"/>
                  <a:ext cx="276225" cy="452755"/>
                </a:xfrm>
                <a:prstGeom prst="rect">
                  <a:avLst/>
                </a:prstGeom>
              </p:spPr>
            </p:pic>
            <p:sp>
              <p:nvSpPr>
                <p:cNvPr id="30" name="Rectangle 29">
                  <a:extLst>
                    <a:ext uri="{FF2B5EF4-FFF2-40B4-BE49-F238E27FC236}">
                      <a16:creationId xmlns:a16="http://schemas.microsoft.com/office/drawing/2014/main" id="{987AB583-47AE-0ED7-EB13-A7258EE64E44}"/>
                    </a:ext>
                  </a:extLst>
                </p:cNvPr>
                <p:cNvSpPr/>
                <p:nvPr/>
              </p:nvSpPr>
              <p:spPr>
                <a:xfrm>
                  <a:off x="4705350" y="2343150"/>
                  <a:ext cx="45719" cy="78105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31" name="Connecteur droit 30">
                  <a:extLst>
                    <a:ext uri="{FF2B5EF4-FFF2-40B4-BE49-F238E27FC236}">
                      <a16:creationId xmlns:a16="http://schemas.microsoft.com/office/drawing/2014/main" id="{7378865E-3E32-592E-9CEA-B2A3E5E4292C}"/>
                    </a:ext>
                  </a:extLst>
                </p:cNvPr>
                <p:cNvCxnSpPr/>
                <p:nvPr/>
              </p:nvCxnSpPr>
              <p:spPr>
                <a:xfrm flipV="1">
                  <a:off x="909500" y="2355604"/>
                  <a:ext cx="3819525" cy="9525"/>
                </a:xfrm>
                <a:prstGeom prst="line">
                  <a:avLst/>
                </a:prstGeom>
                <a:ln w="127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2" name="Connecteur droit 31">
                  <a:extLst>
                    <a:ext uri="{FF2B5EF4-FFF2-40B4-BE49-F238E27FC236}">
                      <a16:creationId xmlns:a16="http://schemas.microsoft.com/office/drawing/2014/main" id="{94F5A1B0-802B-BFA6-8195-279514A7D3DA}"/>
                    </a:ext>
                  </a:extLst>
                </p:cNvPr>
                <p:cNvCxnSpPr/>
                <p:nvPr/>
              </p:nvCxnSpPr>
              <p:spPr>
                <a:xfrm flipV="1">
                  <a:off x="885825" y="1734109"/>
                  <a:ext cx="3819525" cy="9525"/>
                </a:xfrm>
                <a:prstGeom prst="line">
                  <a:avLst/>
                </a:prstGeom>
                <a:ln w="12700">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E61EB1FE-912B-421F-39CD-FF3570299F0B}"/>
                    </a:ext>
                  </a:extLst>
                </p:cNvPr>
                <p:cNvSpPr/>
                <p:nvPr/>
              </p:nvSpPr>
              <p:spPr>
                <a:xfrm>
                  <a:off x="4705350" y="1724025"/>
                  <a:ext cx="45719" cy="180975"/>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6" name="Groupe 15">
                <a:extLst>
                  <a:ext uri="{FF2B5EF4-FFF2-40B4-BE49-F238E27FC236}">
                    <a16:creationId xmlns:a16="http://schemas.microsoft.com/office/drawing/2014/main" id="{93602AFF-7A92-BADB-8B81-9D2D3A0ED4D4}"/>
                  </a:ext>
                </a:extLst>
              </p:cNvPr>
              <p:cNvGrpSpPr/>
              <p:nvPr/>
            </p:nvGrpSpPr>
            <p:grpSpPr>
              <a:xfrm>
                <a:off x="885825" y="1378582"/>
                <a:ext cx="3819525" cy="1745618"/>
                <a:chOff x="0" y="-145418"/>
                <a:chExt cx="3819525" cy="1745618"/>
              </a:xfrm>
            </p:grpSpPr>
            <p:grpSp>
              <p:nvGrpSpPr>
                <p:cNvPr id="18" name="Groupe 17">
                  <a:extLst>
                    <a:ext uri="{FF2B5EF4-FFF2-40B4-BE49-F238E27FC236}">
                      <a16:creationId xmlns:a16="http://schemas.microsoft.com/office/drawing/2014/main" id="{CC9F1690-448A-F419-3DD6-B16BA5EA3A2B}"/>
                    </a:ext>
                  </a:extLst>
                </p:cNvPr>
                <p:cNvGrpSpPr/>
                <p:nvPr/>
              </p:nvGrpSpPr>
              <p:grpSpPr>
                <a:xfrm>
                  <a:off x="0" y="-145418"/>
                  <a:ext cx="3819525" cy="1745618"/>
                  <a:chOff x="0" y="-697868"/>
                  <a:chExt cx="3819525" cy="1745618"/>
                </a:xfrm>
              </p:grpSpPr>
              <p:cxnSp>
                <p:nvCxnSpPr>
                  <p:cNvPr id="20" name="Connecteur droit 19">
                    <a:extLst>
                      <a:ext uri="{FF2B5EF4-FFF2-40B4-BE49-F238E27FC236}">
                        <a16:creationId xmlns:a16="http://schemas.microsoft.com/office/drawing/2014/main" id="{72B6457E-A98C-75E4-D6F0-052B6C0A5EAF}"/>
                      </a:ext>
                    </a:extLst>
                  </p:cNvPr>
                  <p:cNvCxnSpPr/>
                  <p:nvPr/>
                </p:nvCxnSpPr>
                <p:spPr>
                  <a:xfrm flipV="1">
                    <a:off x="0" y="1038225"/>
                    <a:ext cx="3819525" cy="9525"/>
                  </a:xfrm>
                  <a:prstGeom prst="line">
                    <a:avLst/>
                  </a:prstGeom>
                  <a:ln w="12700">
                    <a:solidFill>
                      <a:schemeClr val="tx1"/>
                    </a:solidFill>
                    <a:prstDash val="dash"/>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21" name="Zone de texte 2">
                    <a:extLst>
                      <a:ext uri="{FF2B5EF4-FFF2-40B4-BE49-F238E27FC236}">
                        <a16:creationId xmlns:a16="http://schemas.microsoft.com/office/drawing/2014/main" id="{2F780427-AFF3-8B18-CEA6-72F6BAD99A64}"/>
                      </a:ext>
                    </a:extLst>
                  </p:cNvPr>
                  <p:cNvSpPr txBox="1">
                    <a:spLocks noChangeArrowheads="1"/>
                  </p:cNvSpPr>
                  <p:nvPr/>
                </p:nvSpPr>
                <p:spPr bwMode="auto">
                  <a:xfrm>
                    <a:off x="409574" y="-697868"/>
                    <a:ext cx="2924175" cy="345444"/>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tabLst>
                        <a:tab pos="2430780" algn="l"/>
                      </a:tabLst>
                    </a:pPr>
                    <a:r>
                      <a:rPr lang="fr-FR" sz="1000">
                        <a:effectLst/>
                        <a:latin typeface="Arial" panose="020B0604020202020204" pitchFamily="34" charset="0"/>
                        <a:ea typeface="Times New Roman" panose="02020603050405020304" pitchFamily="18" charset="0"/>
                        <a:cs typeface="Arial" panose="020B0604020202020204" pitchFamily="34" charset="0"/>
                      </a:rPr>
                      <a:t>Message (paramètre)</a:t>
                    </a:r>
                    <a:endParaRPr lang="en-US" sz="1100">
                      <a:effectLst/>
                      <a:latin typeface="Calibri" panose="020F0502020204030204" pitchFamily="34" charset="0"/>
                      <a:ea typeface="Times New Roman" panose="02020603050405020304" pitchFamily="18" charset="0"/>
                      <a:cs typeface="Arial" panose="020B0604020202020204" pitchFamily="34" charset="0"/>
                    </a:endParaRPr>
                  </a:p>
                </p:txBody>
              </p:sp>
            </p:grpSp>
            <p:sp>
              <p:nvSpPr>
                <p:cNvPr id="19" name="Zone de texte 2">
                  <a:extLst>
                    <a:ext uri="{FF2B5EF4-FFF2-40B4-BE49-F238E27FC236}">
                      <a16:creationId xmlns:a16="http://schemas.microsoft.com/office/drawing/2014/main" id="{5C502566-DE0F-D635-45D7-A1F494BF2461}"/>
                    </a:ext>
                  </a:extLst>
                </p:cNvPr>
                <p:cNvSpPr txBox="1">
                  <a:spLocks noChangeArrowheads="1"/>
                </p:cNvSpPr>
                <p:nvPr/>
              </p:nvSpPr>
              <p:spPr bwMode="auto">
                <a:xfrm>
                  <a:off x="376101" y="465725"/>
                  <a:ext cx="2924175" cy="323804"/>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pPr>
                  <a:r>
                    <a:rPr lang="fr-FR" sz="1000">
                      <a:effectLst/>
                      <a:latin typeface="Arial" panose="020B0604020202020204" pitchFamily="34" charset="0"/>
                      <a:ea typeface="Times New Roman" panose="02020603050405020304" pitchFamily="18" charset="0"/>
                      <a:cs typeface="Arial" panose="020B0604020202020204" pitchFamily="34" charset="0"/>
                    </a:rPr>
                    <a:t>Return := message (paramètre)</a:t>
                  </a:r>
                  <a:endParaRPr lang="en-US" sz="1100">
                    <a:effectLst/>
                    <a:latin typeface="Calibri" panose="020F0502020204030204" pitchFamily="34" charset="0"/>
                    <a:ea typeface="Times New Roman" panose="02020603050405020304" pitchFamily="18" charset="0"/>
                    <a:cs typeface="Arial" panose="020B0604020202020204" pitchFamily="34" charset="0"/>
                  </a:endParaRPr>
                </a:p>
              </p:txBody>
            </p:sp>
          </p:grpSp>
          <p:sp>
            <p:nvSpPr>
              <p:cNvPr id="17" name="Zone de texte 2">
                <a:extLst>
                  <a:ext uri="{FF2B5EF4-FFF2-40B4-BE49-F238E27FC236}">
                    <a16:creationId xmlns:a16="http://schemas.microsoft.com/office/drawing/2014/main" id="{5760ADC5-103A-E30A-6E84-E613AB088B43}"/>
                  </a:ext>
                </a:extLst>
              </p:cNvPr>
              <p:cNvSpPr txBox="1">
                <a:spLocks noChangeArrowheads="1"/>
              </p:cNvSpPr>
              <p:nvPr/>
            </p:nvSpPr>
            <p:spPr bwMode="auto">
              <a:xfrm>
                <a:off x="466725" y="1047748"/>
                <a:ext cx="828675" cy="352426"/>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1000"/>
                  </a:spcAft>
                </a:pPr>
                <a:r>
                  <a:rPr lang="fr-FR" sz="1100">
                    <a:effectLst/>
                    <a:latin typeface="Arial" panose="020B0604020202020204" pitchFamily="34" charset="0"/>
                    <a:ea typeface="Times New Roman" panose="02020603050405020304" pitchFamily="18" charset="0"/>
                    <a:cs typeface="Arial" panose="020B0604020202020204" pitchFamily="34" charset="0"/>
                  </a:rPr>
                  <a:t>Source</a:t>
                </a:r>
                <a:endParaRPr lang="en-US" sz="1100">
                  <a:effectLst/>
                  <a:latin typeface="Calibri" panose="020F0502020204030204" pitchFamily="34" charset="0"/>
                  <a:ea typeface="Times New Roman" panose="02020603050405020304" pitchFamily="18" charset="0"/>
                  <a:cs typeface="Arial" panose="020B0604020202020204" pitchFamily="34" charset="0"/>
                </a:endParaRPr>
              </a:p>
            </p:txBody>
          </p:sp>
        </p:grpSp>
        <p:sp>
          <p:nvSpPr>
            <p:cNvPr id="6" name="Zone de texte 2">
              <a:extLst>
                <a:ext uri="{FF2B5EF4-FFF2-40B4-BE49-F238E27FC236}">
                  <a16:creationId xmlns:a16="http://schemas.microsoft.com/office/drawing/2014/main" id="{E6E99909-DA04-38D6-A7C4-0CD7EEFA195E}"/>
                </a:ext>
              </a:extLst>
            </p:cNvPr>
            <p:cNvSpPr txBox="1">
              <a:spLocks noChangeArrowheads="1"/>
            </p:cNvSpPr>
            <p:nvPr/>
          </p:nvSpPr>
          <p:spPr bwMode="auto">
            <a:xfrm>
              <a:off x="1238250" y="2701995"/>
              <a:ext cx="2924175" cy="372941"/>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pPr>
              <a:r>
                <a:rPr lang="fr-FR" sz="1000">
                  <a:effectLst/>
                  <a:latin typeface="Arial" panose="020B0604020202020204" pitchFamily="34" charset="0"/>
                  <a:ea typeface="Times New Roman" panose="02020603050405020304" pitchFamily="18" charset="0"/>
                  <a:cs typeface="Arial" panose="020B0604020202020204" pitchFamily="34" charset="0"/>
                </a:rPr>
                <a:t>Message (return)</a:t>
              </a:r>
              <a:endParaRPr lang="en-US" sz="1100">
                <a:effectLst/>
                <a:latin typeface="Calibri" panose="020F0502020204030204" pitchFamily="34" charset="0"/>
                <a:ea typeface="Times New Roman" panose="02020603050405020304" pitchFamily="18" charset="0"/>
                <a:cs typeface="Arial" panose="020B0604020202020204" pitchFamily="34" charset="0"/>
              </a:endParaRPr>
            </a:p>
          </p:txBody>
        </p:sp>
      </p:grpSp>
      <p:sp>
        <p:nvSpPr>
          <p:cNvPr id="37" name="ZoneTexte 36">
            <a:extLst>
              <a:ext uri="{FF2B5EF4-FFF2-40B4-BE49-F238E27FC236}">
                <a16:creationId xmlns:a16="http://schemas.microsoft.com/office/drawing/2014/main" id="{A5152DB4-7575-3813-0C20-60302F5EA1AC}"/>
              </a:ext>
            </a:extLst>
          </p:cNvPr>
          <p:cNvSpPr txBox="1"/>
          <p:nvPr/>
        </p:nvSpPr>
        <p:spPr>
          <a:xfrm>
            <a:off x="92149" y="3530022"/>
            <a:ext cx="4647460" cy="442172"/>
          </a:xfrm>
          <a:prstGeom prst="rect">
            <a:avLst/>
          </a:prstGeom>
          <a:noFill/>
        </p:spPr>
        <p:txBody>
          <a:bodyPr wrap="square">
            <a:spAutoFit/>
          </a:bodyPr>
          <a:lstStyle/>
          <a:p>
            <a:pPr marL="0" marR="0" algn="just">
              <a:lnSpc>
                <a:spcPct val="115000"/>
              </a:lnSpc>
              <a:spcBef>
                <a:spcPts val="0"/>
              </a:spcBef>
              <a:spcAft>
                <a:spcPts val="0"/>
              </a:spcAft>
            </a:pPr>
            <a:r>
              <a:rPr lang="fr-FR" sz="2100" b="1" dirty="0">
                <a:solidFill>
                  <a:srgbClr val="000000"/>
                </a:solidFill>
                <a:effectLst/>
                <a:latin typeface="+mj-lt"/>
                <a:ea typeface="Times New Roman" panose="02020603050405020304" pitchFamily="18" charset="0"/>
                <a:cs typeface="Arial" panose="020B0604020202020204" pitchFamily="34" charset="0"/>
              </a:rPr>
              <a:t>Exemple : </a:t>
            </a:r>
            <a:r>
              <a:rPr lang="fr-FR" sz="2100" dirty="0">
                <a:solidFill>
                  <a:srgbClr val="000000"/>
                </a:solidFill>
                <a:effectLst/>
                <a:latin typeface="+mj-lt"/>
                <a:ea typeface="Times New Roman" panose="02020603050405020304" pitchFamily="18" charset="0"/>
                <a:cs typeface="Arial" panose="020B0604020202020204" pitchFamily="34" charset="0"/>
              </a:rPr>
              <a:t>Type de messages</a:t>
            </a:r>
            <a:endParaRPr lang="en-US" sz="2100" dirty="0">
              <a:effectLst/>
              <a:latin typeface="+mj-l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3329653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18</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6" name="ZoneTexte 5"/>
          <p:cNvSpPr txBox="1"/>
          <p:nvPr/>
        </p:nvSpPr>
        <p:spPr>
          <a:xfrm>
            <a:off x="0" y="990600"/>
            <a:ext cx="9144000" cy="7386381"/>
          </a:xfrm>
          <a:prstGeom prst="rect">
            <a:avLst/>
          </a:prstGeom>
          <a:noFill/>
        </p:spPr>
        <p:txBody>
          <a:bodyPr wrap="square" rtlCol="0">
            <a:spAutoFit/>
          </a:bodyPr>
          <a:lstStyle/>
          <a:p>
            <a:pPr algn="just">
              <a:lnSpc>
                <a:spcPct val="150000"/>
              </a:lnSpc>
            </a:pPr>
            <a:r>
              <a:rPr lang="fr-FR" sz="2100" b="1" dirty="0">
                <a:solidFill>
                  <a:srgbClr val="0033CC"/>
                </a:solidFill>
                <a:effectLst>
                  <a:outerShdw blurRad="38100" dist="38100" dir="2700000" algn="tl">
                    <a:srgbClr val="000000">
                      <a:alpha val="43137"/>
                    </a:srgbClr>
                  </a:outerShdw>
                </a:effectLst>
                <a:latin typeface="+mj-lt"/>
                <a:ea typeface="Times New Roman" panose="02020603050405020304" pitchFamily="18" charset="0"/>
                <a:cs typeface="Andalus" panose="02020603050405020304" pitchFamily="18" charset="-78"/>
              </a:rPr>
              <a:t>1. </a:t>
            </a:r>
            <a:r>
              <a:rPr lang="fr-FR" sz="2400" b="1" dirty="0">
                <a:solidFill>
                  <a:srgbClr val="0033CC"/>
                </a:solidFill>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Message synchrone </a:t>
            </a:r>
          </a:p>
          <a:p>
            <a:pPr algn="just">
              <a:lnSpc>
                <a:spcPct val="115000"/>
              </a:lnSpc>
              <a:spcAft>
                <a:spcPts val="0"/>
              </a:spcAft>
              <a:tabLst>
                <a:tab pos="270510" algn="l"/>
              </a:tabLst>
            </a:pPr>
            <a:r>
              <a:rPr lang="fr-FR" sz="2100" b="1" dirty="0">
                <a:latin typeface="+mj-lt"/>
                <a:ea typeface="Times New Roman" panose="02020603050405020304" pitchFamily="18" charset="0"/>
                <a:cs typeface="Arial" panose="020B0604020202020204" pitchFamily="34" charset="0"/>
              </a:rPr>
              <a:t>L'expéditeur</a:t>
            </a:r>
            <a:r>
              <a:rPr lang="fr-FR" sz="2100" dirty="0">
                <a:latin typeface="+mj-lt"/>
                <a:ea typeface="Times New Roman" panose="02020603050405020304" pitchFamily="18" charset="0"/>
                <a:cs typeface="Arial" panose="020B0604020202020204" pitchFamily="34" charset="0"/>
              </a:rPr>
              <a:t> du message </a:t>
            </a:r>
            <a:r>
              <a:rPr lang="fr-FR" sz="2100" b="1" dirty="0">
                <a:latin typeface="+mj-lt"/>
                <a:ea typeface="Times New Roman" panose="02020603050405020304" pitchFamily="18" charset="0"/>
                <a:cs typeface="Arial" panose="020B0604020202020204" pitchFamily="34" charset="0"/>
              </a:rPr>
              <a:t>passe le contrôle au destinataire </a:t>
            </a:r>
            <a:r>
              <a:rPr lang="fr-FR" sz="2100" dirty="0">
                <a:latin typeface="+mj-lt"/>
                <a:ea typeface="Times New Roman" panose="02020603050405020304" pitchFamily="18" charset="0"/>
                <a:cs typeface="Arial" panose="020B0604020202020204" pitchFamily="34" charset="0"/>
              </a:rPr>
              <a:t>du </a:t>
            </a:r>
            <a:r>
              <a:rPr lang="fr-FR" sz="2100" b="1" dirty="0">
                <a:latin typeface="+mj-lt"/>
                <a:ea typeface="Times New Roman" panose="02020603050405020304" pitchFamily="18" charset="0"/>
                <a:cs typeface="Arial" panose="020B0604020202020204" pitchFamily="34" charset="0"/>
              </a:rPr>
              <a:t>message</a:t>
            </a:r>
            <a:r>
              <a:rPr lang="fr-FR" sz="2100" dirty="0">
                <a:latin typeface="+mj-lt"/>
                <a:ea typeface="Times New Roman" panose="02020603050405020304" pitchFamily="18" charset="0"/>
                <a:cs typeface="Arial" panose="020B0604020202020204" pitchFamily="34" charset="0"/>
              </a:rPr>
              <a:t>, puis </a:t>
            </a:r>
            <a:r>
              <a:rPr lang="fr-FR" sz="2100" b="1" dirty="0">
                <a:latin typeface="+mj-lt"/>
                <a:ea typeface="Times New Roman" panose="02020603050405020304" pitchFamily="18" charset="0"/>
                <a:cs typeface="Arial" panose="020B0604020202020204" pitchFamily="34" charset="0"/>
              </a:rPr>
              <a:t>arrête l'activité</a:t>
            </a:r>
            <a:r>
              <a:rPr lang="fr-FR" sz="2100" dirty="0">
                <a:latin typeface="+mj-lt"/>
                <a:ea typeface="Times New Roman" panose="02020603050405020304" pitchFamily="18" charset="0"/>
                <a:cs typeface="Arial" panose="020B0604020202020204" pitchFamily="34" charset="0"/>
              </a:rPr>
              <a:t>, en attendant que le </a:t>
            </a:r>
            <a:r>
              <a:rPr lang="fr-FR" sz="2100" b="1" dirty="0">
                <a:latin typeface="+mj-lt"/>
                <a:ea typeface="Times New Roman" panose="02020603050405020304" pitchFamily="18" charset="0"/>
                <a:cs typeface="Arial" panose="020B0604020202020204" pitchFamily="34" charset="0"/>
              </a:rPr>
              <a:t>destinataire du message abandonne </a:t>
            </a:r>
            <a:r>
              <a:rPr lang="fr-FR" sz="2100" dirty="0">
                <a:latin typeface="+mj-lt"/>
                <a:ea typeface="Times New Roman" panose="02020603050405020304" pitchFamily="18" charset="0"/>
                <a:cs typeface="Arial" panose="020B0604020202020204" pitchFamily="34" charset="0"/>
              </a:rPr>
              <a:t>ou </a:t>
            </a:r>
            <a:r>
              <a:rPr lang="fr-FR" sz="2100" b="1" dirty="0">
                <a:latin typeface="+mj-lt"/>
                <a:ea typeface="Times New Roman" panose="02020603050405020304" pitchFamily="18" charset="0"/>
                <a:cs typeface="Arial" panose="020B0604020202020204" pitchFamily="34" charset="0"/>
              </a:rPr>
              <a:t>reprenne le contrôle</a:t>
            </a:r>
            <a:r>
              <a:rPr lang="fr-FR" sz="2100" dirty="0">
                <a:latin typeface="+mj-lt"/>
                <a:ea typeface="Times New Roman" panose="02020603050405020304" pitchFamily="18" charset="0"/>
                <a:cs typeface="Arial" panose="020B0604020202020204" pitchFamily="34" charset="0"/>
              </a:rPr>
              <a:t>. Utilisé pour </a:t>
            </a:r>
            <a:r>
              <a:rPr lang="fr-FR" sz="2100" b="1" dirty="0">
                <a:latin typeface="+mj-lt"/>
                <a:ea typeface="Times New Roman" panose="02020603050405020304" pitchFamily="18" charset="0"/>
                <a:cs typeface="Arial" panose="020B0604020202020204" pitchFamily="34" charset="0"/>
              </a:rPr>
              <a:t>exprimer</a:t>
            </a:r>
            <a:r>
              <a:rPr lang="fr-FR" sz="2100" dirty="0">
                <a:latin typeface="+mj-lt"/>
                <a:ea typeface="Times New Roman" panose="02020603050405020304" pitchFamily="18" charset="0"/>
                <a:cs typeface="Arial" panose="020B0604020202020204" pitchFamily="34" charset="0"/>
              </a:rPr>
              <a:t> la </a:t>
            </a:r>
            <a:r>
              <a:rPr lang="fr-FR" sz="2100" b="1" dirty="0">
                <a:latin typeface="+mj-lt"/>
                <a:ea typeface="Times New Roman" panose="02020603050405020304" pitchFamily="18" charset="0"/>
                <a:cs typeface="Arial" panose="020B0604020202020204" pitchFamily="34" charset="0"/>
              </a:rPr>
              <a:t>signification</a:t>
            </a:r>
            <a:r>
              <a:rPr lang="fr-FR" sz="2100" dirty="0">
                <a:latin typeface="+mj-lt"/>
                <a:ea typeface="Times New Roman" panose="02020603050405020304" pitchFamily="18" charset="0"/>
                <a:cs typeface="Arial" panose="020B0604020202020204" pitchFamily="34" charset="0"/>
              </a:rPr>
              <a:t> de la </a:t>
            </a:r>
            <a:r>
              <a:rPr lang="fr-FR" sz="2100" b="1" dirty="0">
                <a:latin typeface="+mj-lt"/>
                <a:ea typeface="Times New Roman" panose="02020603050405020304" pitchFamily="18" charset="0"/>
                <a:cs typeface="Arial" panose="020B0604020202020204" pitchFamily="34" charset="0"/>
              </a:rPr>
              <a:t>synchronisation</a:t>
            </a:r>
            <a:r>
              <a:rPr lang="fr-FR" sz="2100" dirty="0">
                <a:latin typeface="+mj-lt"/>
                <a:ea typeface="Times New Roman" panose="02020603050405020304" pitchFamily="18" charset="0"/>
                <a:cs typeface="Arial" panose="020B0604020202020204" pitchFamily="34" charset="0"/>
              </a:rPr>
              <a:t>. La </a:t>
            </a:r>
            <a:r>
              <a:rPr lang="fr-FR" sz="2100" b="1" dirty="0">
                <a:latin typeface="+mj-lt"/>
                <a:ea typeface="Times New Roman" panose="02020603050405020304" pitchFamily="18" charset="0"/>
                <a:cs typeface="Arial" panose="020B0604020202020204" pitchFamily="34" charset="0"/>
              </a:rPr>
              <a:t>flèche</a:t>
            </a:r>
            <a:r>
              <a:rPr lang="fr-FR" sz="2100" dirty="0">
                <a:latin typeface="+mj-lt"/>
                <a:ea typeface="Times New Roman" panose="02020603050405020304" pitchFamily="18" charset="0"/>
                <a:cs typeface="Arial" panose="020B0604020202020204" pitchFamily="34" charset="0"/>
              </a:rPr>
              <a:t> avec </a:t>
            </a:r>
            <a:r>
              <a:rPr lang="fr-FR" sz="2100" b="1" dirty="0">
                <a:latin typeface="+mj-lt"/>
                <a:ea typeface="Times New Roman" panose="02020603050405020304" pitchFamily="18" charset="0"/>
                <a:cs typeface="Arial" panose="020B0604020202020204" pitchFamily="34" charset="0"/>
              </a:rPr>
              <a:t>extrémité</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pleine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symbolise</a:t>
            </a:r>
            <a:r>
              <a:rPr lang="fr-FR" sz="2100" dirty="0">
                <a:latin typeface="+mj-lt"/>
                <a:ea typeface="Times New Roman" panose="02020603050405020304" pitchFamily="18" charset="0"/>
                <a:cs typeface="Arial" panose="020B0604020202020204" pitchFamily="34" charset="0"/>
              </a:rPr>
              <a:t> ce type de </a:t>
            </a:r>
            <a:r>
              <a:rPr lang="fr-FR" sz="2100" b="1" dirty="0">
                <a:latin typeface="+mj-lt"/>
                <a:ea typeface="Times New Roman" panose="02020603050405020304" pitchFamily="18" charset="0"/>
                <a:cs typeface="Arial" panose="020B0604020202020204" pitchFamily="34" charset="0"/>
              </a:rPr>
              <a:t>message</a:t>
            </a:r>
            <a:r>
              <a:rPr lang="fr-FR" sz="2100" dirty="0">
                <a:latin typeface="+mj-lt"/>
                <a:ea typeface="Times New Roman" panose="02020603050405020304" pitchFamily="18" charset="0"/>
                <a:cs typeface="Arial" panose="020B0604020202020204" pitchFamily="34" charset="0"/>
              </a:rPr>
              <a:t>.</a:t>
            </a:r>
          </a:p>
          <a:p>
            <a:pPr algn="just">
              <a:lnSpc>
                <a:spcPct val="115000"/>
              </a:lnSpc>
              <a:spcAft>
                <a:spcPts val="0"/>
              </a:spcAft>
              <a:tabLst>
                <a:tab pos="270510" algn="l"/>
              </a:tabLst>
            </a:pPr>
            <a:endParaRPr lang="fr-FR" sz="800" dirty="0">
              <a:latin typeface="+mj-lt"/>
              <a:ea typeface="Times New Roman" panose="02020603050405020304" pitchFamily="18" charset="0"/>
              <a:cs typeface="Arial" panose="020B0604020202020204" pitchFamily="34" charset="0"/>
            </a:endParaRPr>
          </a:p>
          <a:p>
            <a:pPr algn="just">
              <a:lnSpc>
                <a:spcPct val="115000"/>
              </a:lnSpc>
              <a:spcAft>
                <a:spcPts val="0"/>
              </a:spcAft>
              <a:tabLst>
                <a:tab pos="270510" algn="l"/>
              </a:tabLst>
            </a:pPr>
            <a:r>
              <a:rPr lang="fr-FR" sz="2400" b="1" dirty="0">
                <a:solidFill>
                  <a:srgbClr val="0033CC"/>
                </a:solidFill>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2. Message asynchrone</a:t>
            </a:r>
          </a:p>
          <a:p>
            <a:pPr algn="just">
              <a:lnSpc>
                <a:spcPct val="115000"/>
              </a:lnSpc>
              <a:spcAft>
                <a:spcPts val="0"/>
              </a:spcAft>
              <a:tabLst>
                <a:tab pos="270510" algn="l"/>
              </a:tabLst>
            </a:pPr>
            <a:r>
              <a:rPr lang="fr-FR" sz="2100" b="1" dirty="0">
                <a:latin typeface="+mj-lt"/>
                <a:ea typeface="Times New Roman" panose="02020603050405020304" pitchFamily="18" charset="0"/>
                <a:cs typeface="Arial" panose="020B0604020202020204" pitchFamily="34" charset="0"/>
              </a:rPr>
              <a:t>L'expéditeur</a:t>
            </a:r>
            <a:r>
              <a:rPr lang="fr-FR" sz="2100" dirty="0">
                <a:latin typeface="+mj-lt"/>
                <a:ea typeface="Times New Roman" panose="02020603050405020304" pitchFamily="18" charset="0"/>
                <a:cs typeface="Arial" panose="020B0604020202020204" pitchFamily="34" charset="0"/>
              </a:rPr>
              <a:t> du message </a:t>
            </a:r>
            <a:r>
              <a:rPr lang="fr-FR" sz="2100" b="1" dirty="0">
                <a:latin typeface="+mj-lt"/>
                <a:ea typeface="Times New Roman" panose="02020603050405020304" pitchFamily="18" charset="0"/>
                <a:cs typeface="Arial" panose="020B0604020202020204" pitchFamily="34" charset="0"/>
              </a:rPr>
              <a:t>transmet le signal au destinataire </a:t>
            </a:r>
            <a:r>
              <a:rPr lang="fr-FR" sz="2100" dirty="0">
                <a:latin typeface="+mj-lt"/>
                <a:ea typeface="Times New Roman" panose="02020603050405020304" pitchFamily="18" charset="0"/>
                <a:cs typeface="Arial" panose="020B0604020202020204" pitchFamily="34" charset="0"/>
              </a:rPr>
              <a:t>du </a:t>
            </a:r>
            <a:r>
              <a:rPr lang="fr-FR" sz="2100" b="1" dirty="0">
                <a:latin typeface="+mj-lt"/>
                <a:ea typeface="Times New Roman" panose="02020603050405020304" pitchFamily="18" charset="0"/>
                <a:cs typeface="Arial" panose="020B0604020202020204" pitchFamily="34" charset="0"/>
              </a:rPr>
              <a:t>message</a:t>
            </a:r>
            <a:r>
              <a:rPr lang="fr-FR" sz="2100" dirty="0">
                <a:latin typeface="+mj-lt"/>
                <a:ea typeface="Times New Roman" panose="02020603050405020304" pitchFamily="18" charset="0"/>
                <a:cs typeface="Arial" panose="020B0604020202020204" pitchFamily="34" charset="0"/>
              </a:rPr>
              <a:t> via le </a:t>
            </a:r>
            <a:r>
              <a:rPr lang="fr-FR" sz="2100" b="1" dirty="0">
                <a:latin typeface="+mj-lt"/>
                <a:ea typeface="Times New Roman" panose="02020603050405020304" pitchFamily="18" charset="0"/>
                <a:cs typeface="Arial" panose="020B0604020202020204" pitchFamily="34" charset="0"/>
              </a:rPr>
              <a:t>message</a:t>
            </a:r>
            <a:r>
              <a:rPr lang="fr-FR" sz="2100" dirty="0">
                <a:latin typeface="+mj-lt"/>
                <a:ea typeface="Times New Roman" panose="02020603050405020304" pitchFamily="18" charset="0"/>
                <a:cs typeface="Arial" panose="020B0604020202020204" pitchFamily="34" charset="0"/>
              </a:rPr>
              <a:t>, puis </a:t>
            </a:r>
            <a:r>
              <a:rPr lang="fr-FR" sz="2100" b="1" dirty="0">
                <a:latin typeface="+mj-lt"/>
                <a:ea typeface="Times New Roman" panose="02020603050405020304" pitchFamily="18" charset="0"/>
                <a:cs typeface="Arial" panose="020B0604020202020204" pitchFamily="34" charset="0"/>
              </a:rPr>
              <a:t>poursuit</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ses propres activités sans</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attendre</a:t>
            </a:r>
            <a:r>
              <a:rPr lang="fr-FR" sz="2100" dirty="0">
                <a:latin typeface="+mj-lt"/>
                <a:ea typeface="Times New Roman" panose="02020603050405020304" pitchFamily="18" charset="0"/>
                <a:cs typeface="Arial" panose="020B0604020202020204" pitchFamily="34" charset="0"/>
              </a:rPr>
              <a:t> que le destinataire </a:t>
            </a:r>
            <a:r>
              <a:rPr lang="fr-FR" sz="2100" b="1" dirty="0">
                <a:latin typeface="+mj-lt"/>
                <a:ea typeface="Times New Roman" panose="02020603050405020304" pitchFamily="18" charset="0"/>
                <a:cs typeface="Arial" panose="020B0604020202020204" pitchFamily="34" charset="0"/>
              </a:rPr>
              <a:t>renvoie</a:t>
            </a:r>
            <a:r>
              <a:rPr lang="fr-FR" sz="2100" dirty="0">
                <a:latin typeface="+mj-lt"/>
                <a:ea typeface="Times New Roman" panose="02020603050405020304" pitchFamily="18" charset="0"/>
                <a:cs typeface="Arial" panose="020B0604020202020204" pitchFamily="34" charset="0"/>
              </a:rPr>
              <a:t> le </a:t>
            </a:r>
            <a:r>
              <a:rPr lang="fr-FR" sz="2100" b="1" dirty="0">
                <a:latin typeface="+mj-lt"/>
                <a:ea typeface="Times New Roman" panose="02020603050405020304" pitchFamily="18" charset="0"/>
                <a:cs typeface="Arial" panose="020B0604020202020204" pitchFamily="34" charset="0"/>
              </a:rPr>
              <a:t>message</a:t>
            </a:r>
            <a:r>
              <a:rPr lang="fr-FR" sz="2100" dirty="0">
                <a:latin typeface="+mj-lt"/>
                <a:ea typeface="Times New Roman" panose="02020603050405020304" pitchFamily="18" charset="0"/>
                <a:cs typeface="Arial" panose="020B0604020202020204" pitchFamily="34" charset="0"/>
              </a:rPr>
              <a:t> ou le </a:t>
            </a:r>
            <a:r>
              <a:rPr lang="fr-FR" sz="2100" b="1" dirty="0">
                <a:latin typeface="+mj-lt"/>
                <a:ea typeface="Times New Roman" panose="02020603050405020304" pitchFamily="18" charset="0"/>
                <a:cs typeface="Arial" panose="020B0604020202020204" pitchFamily="34" charset="0"/>
              </a:rPr>
              <a:t>contrôle</a:t>
            </a:r>
            <a:r>
              <a:rPr lang="fr-FR" sz="2100" dirty="0">
                <a:latin typeface="+mj-lt"/>
                <a:ea typeface="Times New Roman" panose="02020603050405020304" pitchFamily="18" charset="0"/>
                <a:cs typeface="Arial" panose="020B0604020202020204" pitchFamily="34" charset="0"/>
              </a:rPr>
              <a:t>. Le destinataire et l'expéditeur des messages asynchrones fonctionnent simultanément. La </a:t>
            </a:r>
            <a:r>
              <a:rPr lang="fr-FR" sz="2100" b="1" dirty="0">
                <a:latin typeface="+mj-lt"/>
                <a:ea typeface="Times New Roman" panose="02020603050405020304" pitchFamily="18" charset="0"/>
                <a:cs typeface="Arial" panose="020B0604020202020204" pitchFamily="34" charset="0"/>
              </a:rPr>
              <a:t>flèche</a:t>
            </a:r>
            <a:r>
              <a:rPr lang="fr-FR" sz="2100" dirty="0">
                <a:latin typeface="+mj-lt"/>
                <a:ea typeface="Times New Roman" panose="02020603050405020304" pitchFamily="18" charset="0"/>
                <a:cs typeface="Arial" panose="020B0604020202020204" pitchFamily="34" charset="0"/>
              </a:rPr>
              <a:t> avec une </a:t>
            </a:r>
            <a:r>
              <a:rPr lang="fr-FR" sz="2100" b="1" dirty="0">
                <a:latin typeface="+mj-lt"/>
                <a:ea typeface="Times New Roman" panose="02020603050405020304" pitchFamily="18" charset="0"/>
                <a:cs typeface="Arial" panose="020B0604020202020204" pitchFamily="34" charset="0"/>
              </a:rPr>
              <a:t>extrémité non pleine qui symbolise </a:t>
            </a:r>
            <a:r>
              <a:rPr lang="fr-FR" sz="2100" dirty="0">
                <a:latin typeface="+mj-lt"/>
                <a:ea typeface="Times New Roman" panose="02020603050405020304" pitchFamily="18" charset="0"/>
                <a:cs typeface="Arial" panose="020B0604020202020204" pitchFamily="34" charset="0"/>
              </a:rPr>
              <a:t>ce type de </a:t>
            </a:r>
            <a:r>
              <a:rPr lang="fr-FR" sz="2100" b="1" dirty="0">
                <a:latin typeface="+mj-lt"/>
                <a:ea typeface="Times New Roman" panose="02020603050405020304" pitchFamily="18" charset="0"/>
                <a:cs typeface="Arial" panose="020B0604020202020204" pitchFamily="34" charset="0"/>
              </a:rPr>
              <a:t>message</a:t>
            </a:r>
            <a:r>
              <a:rPr lang="fr-FR" sz="2100" dirty="0">
                <a:latin typeface="+mj-lt"/>
                <a:ea typeface="Times New Roman" panose="02020603050405020304" pitchFamily="18" charset="0"/>
                <a:cs typeface="Arial" panose="020B0604020202020204" pitchFamily="34" charset="0"/>
              </a:rPr>
              <a:t>.</a:t>
            </a:r>
          </a:p>
          <a:p>
            <a:pPr algn="just">
              <a:lnSpc>
                <a:spcPct val="115000"/>
              </a:lnSpc>
              <a:spcAft>
                <a:spcPts val="0"/>
              </a:spcAft>
              <a:tabLst>
                <a:tab pos="270510" algn="l"/>
              </a:tabLst>
            </a:pPr>
            <a:endParaRPr lang="fr-FR" sz="800" dirty="0">
              <a:latin typeface="+mj-lt"/>
              <a:ea typeface="Times New Roman" panose="02020603050405020304" pitchFamily="18" charset="0"/>
              <a:cs typeface="Arial" panose="020B0604020202020204" pitchFamily="34" charset="0"/>
            </a:endParaRPr>
          </a:p>
          <a:p>
            <a:pPr algn="just">
              <a:lnSpc>
                <a:spcPct val="115000"/>
              </a:lnSpc>
              <a:spcAft>
                <a:spcPts val="0"/>
              </a:spcAft>
              <a:tabLst>
                <a:tab pos="270510" algn="l"/>
              </a:tabLst>
            </a:pPr>
            <a:r>
              <a:rPr lang="fr-FR" sz="2400" b="1" dirty="0">
                <a:solidFill>
                  <a:srgbClr val="0033CC"/>
                </a:solidFill>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3. Message de retour</a:t>
            </a:r>
          </a:p>
          <a:p>
            <a:pPr algn="just">
              <a:lnSpc>
                <a:spcPct val="115000"/>
              </a:lnSpc>
              <a:spcAft>
                <a:spcPts val="0"/>
              </a:spcAft>
              <a:tabLst>
                <a:tab pos="270510" algn="l"/>
              </a:tabLst>
            </a:pPr>
            <a:r>
              <a:rPr lang="fr-FR" sz="2100" dirty="0">
                <a:latin typeface="+mj-lt"/>
                <a:ea typeface="Times New Roman" panose="02020603050405020304" pitchFamily="18" charset="0"/>
                <a:cs typeface="Arial" panose="020B0604020202020204" pitchFamily="34" charset="0"/>
              </a:rPr>
              <a:t>Le </a:t>
            </a:r>
            <a:r>
              <a:rPr lang="fr-FR" sz="2100" b="1" dirty="0">
                <a:latin typeface="+mj-lt"/>
                <a:ea typeface="Times New Roman" panose="02020603050405020304" pitchFamily="18" charset="0"/>
                <a:cs typeface="Arial" panose="020B0604020202020204" pitchFamily="34" charset="0"/>
              </a:rPr>
              <a:t>message</a:t>
            </a:r>
            <a:r>
              <a:rPr lang="fr-FR" sz="2100" dirty="0">
                <a:latin typeface="+mj-lt"/>
                <a:ea typeface="Times New Roman" panose="02020603050405020304" pitchFamily="18" charset="0"/>
                <a:cs typeface="Arial" panose="020B0604020202020204" pitchFamily="34" charset="0"/>
              </a:rPr>
              <a:t> de retour </a:t>
            </a:r>
            <a:r>
              <a:rPr lang="fr-FR" sz="2100" b="1" dirty="0">
                <a:latin typeface="+mj-lt"/>
                <a:ea typeface="Times New Roman" panose="02020603050405020304" pitchFamily="18" charset="0"/>
                <a:cs typeface="Arial" panose="020B0604020202020204" pitchFamily="34" charset="0"/>
              </a:rPr>
              <a:t>signifie</a:t>
            </a:r>
            <a:r>
              <a:rPr lang="fr-FR" sz="2100" dirty="0">
                <a:latin typeface="+mj-lt"/>
                <a:ea typeface="Times New Roman" panose="02020603050405020304" pitchFamily="18" charset="0"/>
                <a:cs typeface="Arial" panose="020B0604020202020204" pitchFamily="34" charset="0"/>
              </a:rPr>
              <a:t> le </a:t>
            </a:r>
            <a:r>
              <a:rPr lang="fr-FR" sz="2100" b="1" dirty="0">
                <a:latin typeface="+mj-lt"/>
                <a:ea typeface="Times New Roman" panose="02020603050405020304" pitchFamily="18" charset="0"/>
                <a:cs typeface="Arial" panose="020B0604020202020204" pitchFamily="34" charset="0"/>
              </a:rPr>
              <a:t>retour</a:t>
            </a:r>
            <a:r>
              <a:rPr lang="fr-FR" sz="2100" dirty="0">
                <a:latin typeface="+mj-lt"/>
                <a:ea typeface="Times New Roman" panose="02020603050405020304" pitchFamily="18" charset="0"/>
                <a:cs typeface="Arial" panose="020B0604020202020204" pitchFamily="34" charset="0"/>
              </a:rPr>
              <a:t> de </a:t>
            </a:r>
            <a:r>
              <a:rPr lang="fr-FR" sz="2100" b="1" dirty="0">
                <a:latin typeface="+mj-lt"/>
                <a:ea typeface="Times New Roman" panose="02020603050405020304" pitchFamily="18" charset="0"/>
                <a:cs typeface="Arial" panose="020B0604020202020204" pitchFamily="34" charset="0"/>
              </a:rPr>
              <a:t>l'appel de procédure</a:t>
            </a:r>
            <a:r>
              <a:rPr lang="fr-FR" sz="2100" dirty="0">
                <a:latin typeface="+mj-lt"/>
                <a:ea typeface="Times New Roman" panose="02020603050405020304" pitchFamily="18" charset="0"/>
                <a:cs typeface="Arial" panose="020B0604020202020204" pitchFamily="34" charset="0"/>
              </a:rPr>
              <a:t>. Une </a:t>
            </a:r>
            <a:r>
              <a:rPr lang="fr-FR" sz="2100" b="1" dirty="0">
                <a:latin typeface="+mj-lt"/>
                <a:ea typeface="Times New Roman" panose="02020603050405020304" pitchFamily="18" charset="0"/>
                <a:cs typeface="Arial" panose="020B0604020202020204" pitchFamily="34" charset="0"/>
              </a:rPr>
              <a:t>flèche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en pointillé avec une extrémité non pleine </a:t>
            </a:r>
            <a:r>
              <a:rPr lang="fr-FR" sz="2100" dirty="0">
                <a:latin typeface="+mj-lt"/>
                <a:ea typeface="Times New Roman" panose="02020603050405020304" pitchFamily="18" charset="0"/>
                <a:cs typeface="Arial" panose="020B0604020202020204" pitchFamily="34" charset="0"/>
              </a:rPr>
              <a:t>qui </a:t>
            </a:r>
            <a:r>
              <a:rPr lang="fr-FR" sz="2100" b="1" dirty="0">
                <a:latin typeface="+mj-lt"/>
                <a:ea typeface="Times New Roman" panose="02020603050405020304" pitchFamily="18" charset="0"/>
                <a:cs typeface="Arial" panose="020B0604020202020204" pitchFamily="34" charset="0"/>
              </a:rPr>
              <a:t>symbolise</a:t>
            </a:r>
            <a:r>
              <a:rPr lang="fr-FR" sz="2100" dirty="0">
                <a:latin typeface="+mj-lt"/>
                <a:ea typeface="Times New Roman" panose="02020603050405020304" pitchFamily="18" charset="0"/>
                <a:cs typeface="Arial" panose="020B0604020202020204" pitchFamily="34" charset="0"/>
              </a:rPr>
              <a:t> ce type de </a:t>
            </a:r>
            <a:r>
              <a:rPr lang="fr-FR" sz="2100" b="1" dirty="0">
                <a:latin typeface="+mj-lt"/>
                <a:ea typeface="Times New Roman" panose="02020603050405020304" pitchFamily="18" charset="0"/>
                <a:cs typeface="Arial" panose="020B0604020202020204" pitchFamily="34" charset="0"/>
              </a:rPr>
              <a:t>message</a:t>
            </a:r>
            <a:r>
              <a:rPr lang="fr-FR" sz="2100" dirty="0">
                <a:latin typeface="+mj-lt"/>
                <a:ea typeface="Times New Roman" panose="02020603050405020304" pitchFamily="18" charset="0"/>
                <a:cs typeface="Arial" panose="020B0604020202020204" pitchFamily="34" charset="0"/>
              </a:rPr>
              <a:t>.</a:t>
            </a:r>
          </a:p>
          <a:p>
            <a:pPr algn="just">
              <a:lnSpc>
                <a:spcPct val="115000"/>
              </a:lnSpc>
              <a:spcAft>
                <a:spcPts val="0"/>
              </a:spcAft>
              <a:tabLst>
                <a:tab pos="270510" algn="l"/>
              </a:tabLst>
            </a:pPr>
            <a:endParaRPr lang="fr-FR" sz="2100" dirty="0">
              <a:latin typeface="+mj-lt"/>
              <a:ea typeface="Times New Roman" panose="02020603050405020304" pitchFamily="18" charset="0"/>
              <a:cs typeface="Arial" panose="020B0604020202020204" pitchFamily="34" charset="0"/>
            </a:endParaRPr>
          </a:p>
          <a:p>
            <a:pPr algn="just">
              <a:lnSpc>
                <a:spcPct val="115000"/>
              </a:lnSpc>
              <a:spcAft>
                <a:spcPts val="0"/>
              </a:spcAft>
              <a:tabLst>
                <a:tab pos="270510" algn="l"/>
              </a:tabLst>
            </a:pPr>
            <a:endParaRPr lang="fr-FR" sz="2100" dirty="0">
              <a:latin typeface="+mj-lt"/>
              <a:ea typeface="Times New Roman" panose="02020603050405020304" pitchFamily="18" charset="0"/>
              <a:cs typeface="Arial" panose="020B0604020202020204" pitchFamily="34" charset="0"/>
            </a:endParaRPr>
          </a:p>
          <a:p>
            <a:pPr algn="just">
              <a:lnSpc>
                <a:spcPct val="115000"/>
              </a:lnSpc>
              <a:spcAft>
                <a:spcPts val="0"/>
              </a:spcAft>
              <a:tabLst>
                <a:tab pos="270510" algn="l"/>
              </a:tabLst>
            </a:pPr>
            <a:endParaRPr lang="fr-FR" sz="2100" dirty="0">
              <a:latin typeface="+mj-lt"/>
              <a:ea typeface="Times New Roman" panose="02020603050405020304" pitchFamily="18" charset="0"/>
              <a:cs typeface="Arial" panose="020B0604020202020204" pitchFamily="34" charset="0"/>
            </a:endParaRPr>
          </a:p>
          <a:p>
            <a:pPr algn="just">
              <a:lnSpc>
                <a:spcPct val="115000"/>
              </a:lnSpc>
              <a:spcAft>
                <a:spcPts val="0"/>
              </a:spcAft>
              <a:tabLst>
                <a:tab pos="270510" algn="l"/>
              </a:tabLst>
            </a:pPr>
            <a:endParaRPr lang="fr-FR" sz="2100" dirty="0">
              <a:latin typeface="+mj-lt"/>
              <a:ea typeface="Times New Roman" panose="02020603050405020304" pitchFamily="18" charset="0"/>
              <a:cs typeface="Arial" panose="020B0604020202020204" pitchFamily="34" charset="0"/>
            </a:endParaRPr>
          </a:p>
        </p:txBody>
      </p:sp>
      <p:cxnSp>
        <p:nvCxnSpPr>
          <p:cNvPr id="2" name="Connecteur droit 1">
            <a:extLst>
              <a:ext uri="{FF2B5EF4-FFF2-40B4-BE49-F238E27FC236}">
                <a16:creationId xmlns:a16="http://schemas.microsoft.com/office/drawing/2014/main" id="{277C4BBD-5F69-35CC-8BA7-EA77906FF033}"/>
              </a:ext>
            </a:extLst>
          </p:cNvPr>
          <p:cNvCxnSpPr/>
          <p:nvPr/>
        </p:nvCxnSpPr>
        <p:spPr>
          <a:xfrm>
            <a:off x="7315200" y="3048000"/>
            <a:ext cx="1257300" cy="0"/>
          </a:xfrm>
          <a:prstGeom prst="line">
            <a:avLst/>
          </a:prstGeom>
          <a:ln w="127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 name="Connecteur droit 2">
            <a:extLst>
              <a:ext uri="{FF2B5EF4-FFF2-40B4-BE49-F238E27FC236}">
                <a16:creationId xmlns:a16="http://schemas.microsoft.com/office/drawing/2014/main" id="{3268EEE5-2CEA-BF48-C939-2179AD3504C7}"/>
              </a:ext>
            </a:extLst>
          </p:cNvPr>
          <p:cNvCxnSpPr/>
          <p:nvPr/>
        </p:nvCxnSpPr>
        <p:spPr>
          <a:xfrm>
            <a:off x="7391400" y="5334000"/>
            <a:ext cx="1257300" cy="0"/>
          </a:xfrm>
          <a:prstGeom prst="line">
            <a:avLst/>
          </a:prstGeom>
          <a:ln w="12700">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 name="Connecteur droit 3">
            <a:extLst>
              <a:ext uri="{FF2B5EF4-FFF2-40B4-BE49-F238E27FC236}">
                <a16:creationId xmlns:a16="http://schemas.microsoft.com/office/drawing/2014/main" id="{4F0C8D3B-B285-2132-ACEC-2FDDDD7028E3}"/>
              </a:ext>
            </a:extLst>
          </p:cNvPr>
          <p:cNvCxnSpPr/>
          <p:nvPr/>
        </p:nvCxnSpPr>
        <p:spPr>
          <a:xfrm>
            <a:off x="5867400" y="6781800"/>
            <a:ext cx="1257300" cy="0"/>
          </a:xfrm>
          <a:prstGeom prst="line">
            <a:avLst/>
          </a:prstGeom>
          <a:ln w="12700">
            <a:solidFill>
              <a:schemeClr val="tx1"/>
            </a:solidFill>
            <a:prstDash val="lgDash"/>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5" name="Title 1">
            <a:extLst>
              <a:ext uri="{FF2B5EF4-FFF2-40B4-BE49-F238E27FC236}">
                <a16:creationId xmlns:a16="http://schemas.microsoft.com/office/drawing/2014/main" id="{3B6DC97A-B303-5303-FA6C-46277A00025F}"/>
              </a:ext>
            </a:extLst>
          </p:cNvPr>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 : </a:t>
            </a:r>
            <a:r>
              <a:rPr lang="fr-FR" sz="2500" b="1" kern="0" dirty="0">
                <a:solidFill>
                  <a:srgbClr val="0033CC"/>
                </a:solidFill>
                <a:effectLst>
                  <a:outerShdw blurRad="38100" dist="38100" dir="2700000" algn="tl">
                    <a:srgbClr val="000000">
                      <a:alpha val="43137"/>
                    </a:srgbClr>
                  </a:outerShdw>
                </a:effectLst>
                <a:cs typeface="Arial" pitchFamily="34" charset="0"/>
              </a:rPr>
              <a:t>Les diagrammes de séquence décrivant les interaction entre objets </a:t>
            </a:r>
          </a:p>
        </p:txBody>
      </p:sp>
    </p:spTree>
    <p:extLst>
      <p:ext uri="{BB962C8B-B14F-4D97-AF65-F5344CB8AC3E}">
        <p14:creationId xmlns:p14="http://schemas.microsoft.com/office/powerpoint/2010/main" val="30629977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19</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6" name="ZoneTexte 5"/>
          <p:cNvSpPr txBox="1"/>
          <p:nvPr/>
        </p:nvSpPr>
        <p:spPr>
          <a:xfrm>
            <a:off x="0" y="990600"/>
            <a:ext cx="9144000" cy="1367810"/>
          </a:xfrm>
          <a:prstGeom prst="rect">
            <a:avLst/>
          </a:prstGeom>
          <a:noFill/>
        </p:spPr>
        <p:txBody>
          <a:bodyPr wrap="square" rtlCol="0">
            <a:spAutoFit/>
          </a:bodyPr>
          <a:lstStyle/>
          <a:p>
            <a:pPr algn="just">
              <a:lnSpc>
                <a:spcPct val="150000"/>
              </a:lnSpc>
            </a:pPr>
            <a:r>
              <a:rPr lang="fr-FR" sz="2400" b="1" dirty="0">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Message récursif</a:t>
            </a:r>
          </a:p>
          <a:p>
            <a:pPr algn="just">
              <a:lnSpc>
                <a:spcPct val="115000"/>
              </a:lnSpc>
              <a:spcAft>
                <a:spcPts val="0"/>
              </a:spcAft>
              <a:tabLst>
                <a:tab pos="270510" algn="l"/>
              </a:tabLst>
            </a:pPr>
            <a:r>
              <a:rPr lang="fr-FR" sz="2100" dirty="0">
                <a:latin typeface="+mj-lt"/>
                <a:ea typeface="Times New Roman" panose="02020603050405020304" pitchFamily="18" charset="0"/>
                <a:cs typeface="Arial" panose="020B0604020202020204" pitchFamily="34" charset="0"/>
              </a:rPr>
              <a:t>L’envoi de </a:t>
            </a:r>
            <a:r>
              <a:rPr lang="fr-FR" sz="2100" b="1" dirty="0">
                <a:latin typeface="+mj-lt"/>
                <a:ea typeface="Times New Roman" panose="02020603050405020304" pitchFamily="18" charset="0"/>
                <a:cs typeface="Arial" panose="020B0604020202020204" pitchFamily="34" charset="0"/>
              </a:rPr>
              <a:t>messages</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récursifs</a:t>
            </a:r>
            <a:r>
              <a:rPr lang="fr-FR" sz="2100" dirty="0">
                <a:latin typeface="+mj-lt"/>
                <a:ea typeface="Times New Roman" panose="02020603050405020304" pitchFamily="18" charset="0"/>
                <a:cs typeface="Arial" panose="020B0604020202020204" pitchFamily="34" charset="0"/>
              </a:rPr>
              <a:t> se </a:t>
            </a:r>
            <a:r>
              <a:rPr lang="fr-FR" sz="2100" b="1" dirty="0">
                <a:latin typeface="+mj-lt"/>
                <a:ea typeface="Times New Roman" panose="02020603050405020304" pitchFamily="18" charset="0"/>
                <a:cs typeface="Arial" panose="020B0604020202020204" pitchFamily="34" charset="0"/>
              </a:rPr>
              <a:t>représente</a:t>
            </a:r>
            <a:r>
              <a:rPr lang="fr-FR" sz="2100" dirty="0">
                <a:latin typeface="+mj-lt"/>
                <a:ea typeface="Times New Roman" panose="02020603050405020304" pitchFamily="18" charset="0"/>
                <a:cs typeface="Arial" panose="020B0604020202020204" pitchFamily="34" charset="0"/>
              </a:rPr>
              <a:t> par un </a:t>
            </a:r>
            <a:r>
              <a:rPr lang="fr-FR" sz="2100" b="1" dirty="0">
                <a:latin typeface="+mj-lt"/>
                <a:ea typeface="Times New Roman" panose="02020603050405020304" pitchFamily="18" charset="0"/>
                <a:cs typeface="Arial" panose="020B0604020202020204" pitchFamily="34" charset="0"/>
              </a:rPr>
              <a:t>dédoublement</a:t>
            </a:r>
            <a:r>
              <a:rPr lang="fr-FR" sz="2100" dirty="0">
                <a:latin typeface="+mj-lt"/>
                <a:ea typeface="Times New Roman" panose="02020603050405020304" pitchFamily="18" charset="0"/>
                <a:cs typeface="Arial" panose="020B0604020202020204" pitchFamily="34" charset="0"/>
              </a:rPr>
              <a:t> de la </a:t>
            </a:r>
            <a:r>
              <a:rPr lang="fr-FR" sz="2100" b="1" dirty="0">
                <a:latin typeface="+mj-lt"/>
                <a:ea typeface="Times New Roman" panose="02020603050405020304" pitchFamily="18" charset="0"/>
                <a:cs typeface="Arial" panose="020B0604020202020204" pitchFamily="34" charset="0"/>
              </a:rPr>
              <a:t>bande d’activation</a:t>
            </a:r>
            <a:r>
              <a:rPr lang="fr-FR" sz="2100" dirty="0">
                <a:latin typeface="+mj-lt"/>
                <a:ea typeface="Times New Roman" panose="02020603050405020304" pitchFamily="18" charset="0"/>
                <a:cs typeface="Arial" panose="020B0604020202020204" pitchFamily="34" charset="0"/>
              </a:rPr>
              <a:t>. Dans ce cas, l’objet </a:t>
            </a:r>
            <a:r>
              <a:rPr lang="fr-FR" sz="2100" b="1" dirty="0">
                <a:latin typeface="+mj-lt"/>
                <a:ea typeface="Times New Roman" panose="02020603050405020304" pitchFamily="18" charset="0"/>
                <a:cs typeface="Arial" panose="020B0604020202020204" pitchFamily="34" charset="0"/>
              </a:rPr>
              <a:t>apparait</a:t>
            </a:r>
            <a:r>
              <a:rPr lang="fr-FR" sz="2100" dirty="0">
                <a:latin typeface="+mj-lt"/>
                <a:ea typeface="Times New Roman" panose="02020603050405020304" pitchFamily="18" charset="0"/>
                <a:cs typeface="Arial" panose="020B0604020202020204" pitchFamily="34" charset="0"/>
              </a:rPr>
              <a:t> alors comme s’il était </a:t>
            </a:r>
            <a:r>
              <a:rPr lang="fr-FR" sz="2100" b="1" dirty="0">
                <a:latin typeface="+mj-lt"/>
                <a:ea typeface="Times New Roman" panose="02020603050405020304" pitchFamily="18" charset="0"/>
                <a:cs typeface="Arial" panose="020B0604020202020204" pitchFamily="34" charset="0"/>
              </a:rPr>
              <a:t>actif plusieurs fois</a:t>
            </a:r>
            <a:r>
              <a:rPr lang="fr-FR" sz="2100" dirty="0">
                <a:latin typeface="+mj-lt"/>
                <a:ea typeface="Times New Roman" panose="02020603050405020304" pitchFamily="18" charset="0"/>
                <a:cs typeface="Arial" panose="020B0604020202020204" pitchFamily="34" charset="0"/>
              </a:rPr>
              <a:t>. </a:t>
            </a:r>
            <a:endParaRPr lang="fr-FR" sz="800" dirty="0">
              <a:latin typeface="+mj-lt"/>
              <a:ea typeface="Times New Roman" panose="02020603050405020304" pitchFamily="18" charset="0"/>
              <a:cs typeface="Arial" panose="020B0604020202020204" pitchFamily="34" charset="0"/>
            </a:endParaRPr>
          </a:p>
        </p:txBody>
      </p:sp>
      <p:sp>
        <p:nvSpPr>
          <p:cNvPr id="7" name="ZoneTexte 6">
            <a:extLst>
              <a:ext uri="{FF2B5EF4-FFF2-40B4-BE49-F238E27FC236}">
                <a16:creationId xmlns:a16="http://schemas.microsoft.com/office/drawing/2014/main" id="{4B508EC5-A040-8A2B-A215-0DA2919B207C}"/>
              </a:ext>
            </a:extLst>
          </p:cNvPr>
          <p:cNvSpPr txBox="1"/>
          <p:nvPr/>
        </p:nvSpPr>
        <p:spPr>
          <a:xfrm>
            <a:off x="23674" y="2253735"/>
            <a:ext cx="4643020" cy="442172"/>
          </a:xfrm>
          <a:prstGeom prst="rect">
            <a:avLst/>
          </a:prstGeom>
          <a:noFill/>
        </p:spPr>
        <p:txBody>
          <a:bodyPr wrap="square">
            <a:spAutoFit/>
          </a:bodyPr>
          <a:lstStyle/>
          <a:p>
            <a:pPr algn="just">
              <a:lnSpc>
                <a:spcPct val="115000"/>
              </a:lnSpc>
              <a:spcAft>
                <a:spcPts val="0"/>
              </a:spcAft>
              <a:tabLst>
                <a:tab pos="270510" algn="l"/>
              </a:tabLst>
            </a:pPr>
            <a:r>
              <a:rPr lang="fr-FR" sz="2100" b="1" dirty="0">
                <a:latin typeface="+mj-lt"/>
                <a:ea typeface="Times New Roman" panose="02020603050405020304" pitchFamily="18" charset="0"/>
                <a:cs typeface="Arial" panose="020B0604020202020204" pitchFamily="34" charset="0"/>
              </a:rPr>
              <a:t>Exemple :</a:t>
            </a:r>
          </a:p>
        </p:txBody>
      </p:sp>
      <p:grpSp>
        <p:nvGrpSpPr>
          <p:cNvPr id="8" name="Groupe 7">
            <a:extLst>
              <a:ext uri="{FF2B5EF4-FFF2-40B4-BE49-F238E27FC236}">
                <a16:creationId xmlns:a16="http://schemas.microsoft.com/office/drawing/2014/main" id="{D6A08843-FF94-2744-1F58-70C1547A231B}"/>
              </a:ext>
            </a:extLst>
          </p:cNvPr>
          <p:cNvGrpSpPr/>
          <p:nvPr/>
        </p:nvGrpSpPr>
        <p:grpSpPr>
          <a:xfrm>
            <a:off x="3448050" y="2362200"/>
            <a:ext cx="2247899" cy="1804039"/>
            <a:chOff x="0" y="0"/>
            <a:chExt cx="2248164" cy="1804288"/>
          </a:xfrm>
        </p:grpSpPr>
        <p:grpSp>
          <p:nvGrpSpPr>
            <p:cNvPr id="9" name="Groupe 8">
              <a:extLst>
                <a:ext uri="{FF2B5EF4-FFF2-40B4-BE49-F238E27FC236}">
                  <a16:creationId xmlns:a16="http://schemas.microsoft.com/office/drawing/2014/main" id="{BCA8E076-45BF-F202-953A-0E18FF8832AF}"/>
                </a:ext>
              </a:extLst>
            </p:cNvPr>
            <p:cNvGrpSpPr/>
            <p:nvPr/>
          </p:nvGrpSpPr>
          <p:grpSpPr>
            <a:xfrm>
              <a:off x="0" y="0"/>
              <a:ext cx="2248164" cy="1804288"/>
              <a:chOff x="0" y="0"/>
              <a:chExt cx="2248164" cy="1804288"/>
            </a:xfrm>
          </p:grpSpPr>
          <p:grpSp>
            <p:nvGrpSpPr>
              <p:cNvPr id="11" name="Group 800">
                <a:extLst>
                  <a:ext uri="{FF2B5EF4-FFF2-40B4-BE49-F238E27FC236}">
                    <a16:creationId xmlns:a16="http://schemas.microsoft.com/office/drawing/2014/main" id="{B8DFA87F-8644-2C62-B921-D7A258F5E6A7}"/>
                  </a:ext>
                </a:extLst>
              </p:cNvPr>
              <p:cNvGrpSpPr>
                <a:grpSpLocks/>
              </p:cNvGrpSpPr>
              <p:nvPr/>
            </p:nvGrpSpPr>
            <p:grpSpPr bwMode="auto">
              <a:xfrm>
                <a:off x="0" y="0"/>
                <a:ext cx="2248164" cy="1804288"/>
                <a:chOff x="0" y="0"/>
                <a:chExt cx="3052" cy="2018"/>
              </a:xfrm>
            </p:grpSpPr>
            <p:sp>
              <p:nvSpPr>
                <p:cNvPr id="14" name="Text Box 801">
                  <a:extLst>
                    <a:ext uri="{FF2B5EF4-FFF2-40B4-BE49-F238E27FC236}">
                      <a16:creationId xmlns:a16="http://schemas.microsoft.com/office/drawing/2014/main" id="{66CF6A2D-DEBC-3368-F09B-D6649048A95C}"/>
                    </a:ext>
                  </a:extLst>
                </p:cNvPr>
                <p:cNvSpPr txBox="1">
                  <a:spLocks noChangeArrowheads="1"/>
                </p:cNvSpPr>
                <p:nvPr/>
              </p:nvSpPr>
              <p:spPr bwMode="auto">
                <a:xfrm>
                  <a:off x="1173" y="868"/>
                  <a:ext cx="1879" cy="35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eaLnBrk="0" fontAlgn="base" hangingPunct="0">
                    <a:spcBef>
                      <a:spcPts val="0"/>
                    </a:spcBef>
                    <a:spcAft>
                      <a:spcPts val="800"/>
                    </a:spcAft>
                  </a:pPr>
                  <a:r>
                    <a:rPr lang="fr-FR" sz="1200" kern="1200">
                      <a:solidFill>
                        <a:srgbClr val="000000"/>
                      </a:solidFill>
                      <a:effectLst/>
                      <a:latin typeface="Times New Roman" panose="02020603050405020304" pitchFamily="18" charset="0"/>
                      <a:ea typeface="Arial" panose="020B0604020202020204" pitchFamily="34" charset="0"/>
                      <a:cs typeface="Arial" panose="020B0604020202020204" pitchFamily="34" charset="0"/>
                    </a:rPr>
                    <a:t>Message récursif</a:t>
                  </a:r>
                  <a:endParaRPr lang="en-US" sz="1200">
                    <a:effectLst/>
                    <a:latin typeface="Times New Roman" panose="02020603050405020304" pitchFamily="18" charset="0"/>
                    <a:ea typeface="Times New Roman" panose="02020603050405020304" pitchFamily="18" charset="0"/>
                  </a:endParaRPr>
                </a:p>
              </p:txBody>
            </p:sp>
            <p:sp>
              <p:nvSpPr>
                <p:cNvPr id="15" name="Text Box 802">
                  <a:extLst>
                    <a:ext uri="{FF2B5EF4-FFF2-40B4-BE49-F238E27FC236}">
                      <a16:creationId xmlns:a16="http://schemas.microsoft.com/office/drawing/2014/main" id="{4D76F369-F7FA-71C5-3A03-37C6935470E2}"/>
                    </a:ext>
                  </a:extLst>
                </p:cNvPr>
                <p:cNvSpPr txBox="1">
                  <a:spLocks noChangeArrowheads="1"/>
                </p:cNvSpPr>
                <p:nvPr/>
              </p:nvSpPr>
              <p:spPr bwMode="auto">
                <a:xfrm>
                  <a:off x="0" y="0"/>
                  <a:ext cx="1252" cy="4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algn="ctr" eaLnBrk="0" fontAlgn="base" hangingPunct="0">
                    <a:spcBef>
                      <a:spcPts val="0"/>
                    </a:spcBef>
                    <a:spcAft>
                      <a:spcPts val="800"/>
                    </a:spcAft>
                  </a:pPr>
                  <a:r>
                    <a:rPr lang="fr-FR" sz="1400" u="sng" kern="1200">
                      <a:solidFill>
                        <a:srgbClr val="000000"/>
                      </a:solidFill>
                      <a:effectLst/>
                      <a:latin typeface="Times New Roman" panose="02020603050405020304" pitchFamily="18" charset="0"/>
                      <a:ea typeface="Arial" panose="020B0604020202020204" pitchFamily="34" charset="0"/>
                      <a:cs typeface="Arial" panose="020B0604020202020204" pitchFamily="34" charset="0"/>
                    </a:rPr>
                    <a:t>Objet </a:t>
                  </a:r>
                  <a:endParaRPr lang="en-US" sz="1200">
                    <a:effectLst/>
                    <a:latin typeface="Times New Roman" panose="02020603050405020304" pitchFamily="18" charset="0"/>
                    <a:ea typeface="Times New Roman" panose="02020603050405020304" pitchFamily="18" charset="0"/>
                  </a:endParaRPr>
                </a:p>
              </p:txBody>
            </p:sp>
            <p:cxnSp>
              <p:nvCxnSpPr>
                <p:cNvPr id="16" name="AutoShape 803">
                  <a:extLst>
                    <a:ext uri="{FF2B5EF4-FFF2-40B4-BE49-F238E27FC236}">
                      <a16:creationId xmlns:a16="http://schemas.microsoft.com/office/drawing/2014/main" id="{B3987E45-34FC-D83D-6D58-C876AA93530E}"/>
                    </a:ext>
                  </a:extLst>
                </p:cNvPr>
                <p:cNvCxnSpPr>
                  <a:cxnSpLocks noChangeShapeType="1"/>
                </p:cNvCxnSpPr>
                <p:nvPr/>
              </p:nvCxnSpPr>
              <p:spPr bwMode="auto">
                <a:xfrm>
                  <a:off x="685" y="752"/>
                  <a:ext cx="0" cy="31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7" name="AutoShape 804">
                  <a:extLst>
                    <a:ext uri="{FF2B5EF4-FFF2-40B4-BE49-F238E27FC236}">
                      <a16:creationId xmlns:a16="http://schemas.microsoft.com/office/drawing/2014/main" id="{23853146-296F-05EC-9C70-6B98E4D3069D}"/>
                    </a:ext>
                  </a:extLst>
                </p:cNvPr>
                <p:cNvCxnSpPr>
                  <a:cxnSpLocks noChangeShapeType="1"/>
                </p:cNvCxnSpPr>
                <p:nvPr/>
              </p:nvCxnSpPr>
              <p:spPr bwMode="auto">
                <a:xfrm flipH="1">
                  <a:off x="535" y="752"/>
                  <a:ext cx="1" cy="76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8" name="AutoShape 805">
                  <a:extLst>
                    <a:ext uri="{FF2B5EF4-FFF2-40B4-BE49-F238E27FC236}">
                      <a16:creationId xmlns:a16="http://schemas.microsoft.com/office/drawing/2014/main" id="{71CE4BBD-CB34-9B23-1C40-FE77EE7051ED}"/>
                    </a:ext>
                  </a:extLst>
                </p:cNvPr>
                <p:cNvCxnSpPr>
                  <a:cxnSpLocks noChangeShapeType="1"/>
                </p:cNvCxnSpPr>
                <p:nvPr/>
              </p:nvCxnSpPr>
              <p:spPr bwMode="auto">
                <a:xfrm>
                  <a:off x="536" y="752"/>
                  <a:ext cx="149"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9" name="AutoShape 806">
                  <a:extLst>
                    <a:ext uri="{FF2B5EF4-FFF2-40B4-BE49-F238E27FC236}">
                      <a16:creationId xmlns:a16="http://schemas.microsoft.com/office/drawing/2014/main" id="{C9255E34-AA25-57F1-E45C-EB383E62E7DA}"/>
                    </a:ext>
                  </a:extLst>
                </p:cNvPr>
                <p:cNvCxnSpPr>
                  <a:cxnSpLocks noChangeShapeType="1"/>
                </p:cNvCxnSpPr>
                <p:nvPr/>
              </p:nvCxnSpPr>
              <p:spPr bwMode="auto">
                <a:xfrm flipH="1">
                  <a:off x="548" y="1517"/>
                  <a:ext cx="149"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20" name="AutoShape 807">
                  <a:extLst>
                    <a:ext uri="{FF2B5EF4-FFF2-40B4-BE49-F238E27FC236}">
                      <a16:creationId xmlns:a16="http://schemas.microsoft.com/office/drawing/2014/main" id="{A1650D6F-E0DA-15F4-555A-4D2B1172AC7E}"/>
                    </a:ext>
                  </a:extLst>
                </p:cNvPr>
                <p:cNvCxnSpPr>
                  <a:cxnSpLocks noChangeShapeType="1"/>
                </p:cNvCxnSpPr>
                <p:nvPr/>
              </p:nvCxnSpPr>
              <p:spPr bwMode="auto">
                <a:xfrm flipH="1">
                  <a:off x="606" y="468"/>
                  <a:ext cx="2" cy="308"/>
                </a:xfrm>
                <a:prstGeom prst="straightConnector1">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cxnSp>
            <p:cxnSp>
              <p:nvCxnSpPr>
                <p:cNvPr id="21" name="AutoShape 808">
                  <a:extLst>
                    <a:ext uri="{FF2B5EF4-FFF2-40B4-BE49-F238E27FC236}">
                      <a16:creationId xmlns:a16="http://schemas.microsoft.com/office/drawing/2014/main" id="{9F34E4CD-01BB-43AD-B40C-B316AFF03322}"/>
                    </a:ext>
                  </a:extLst>
                </p:cNvPr>
                <p:cNvCxnSpPr>
                  <a:cxnSpLocks noChangeShapeType="1"/>
                </p:cNvCxnSpPr>
                <p:nvPr/>
              </p:nvCxnSpPr>
              <p:spPr bwMode="auto">
                <a:xfrm flipH="1">
                  <a:off x="593" y="1536"/>
                  <a:ext cx="14" cy="482"/>
                </a:xfrm>
                <a:prstGeom prst="straightConnector1">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cxnSp>
            <p:cxnSp>
              <p:nvCxnSpPr>
                <p:cNvPr id="22" name="AutoShape 813">
                  <a:extLst>
                    <a:ext uri="{FF2B5EF4-FFF2-40B4-BE49-F238E27FC236}">
                      <a16:creationId xmlns:a16="http://schemas.microsoft.com/office/drawing/2014/main" id="{FDF060AF-6AB9-3BBC-43F9-BDF3A8F20B36}"/>
                    </a:ext>
                  </a:extLst>
                </p:cNvPr>
                <p:cNvCxnSpPr>
                  <a:cxnSpLocks noChangeShapeType="1"/>
                </p:cNvCxnSpPr>
                <p:nvPr/>
              </p:nvCxnSpPr>
              <p:spPr bwMode="auto">
                <a:xfrm>
                  <a:off x="685" y="1022"/>
                  <a:ext cx="0" cy="48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grpSp>
          <p:cxnSp>
            <p:nvCxnSpPr>
              <p:cNvPr id="12" name="Connecteur en angle 632371">
                <a:extLst>
                  <a:ext uri="{FF2B5EF4-FFF2-40B4-BE49-F238E27FC236}">
                    <a16:creationId xmlns:a16="http://schemas.microsoft.com/office/drawing/2014/main" id="{2CF5A2DD-8EE1-56EE-CED5-A1A7DCC44B77}"/>
                  </a:ext>
                </a:extLst>
              </p:cNvPr>
              <p:cNvCxnSpPr/>
              <p:nvPr/>
            </p:nvCxnSpPr>
            <p:spPr>
              <a:xfrm flipH="1">
                <a:off x="476250" y="781050"/>
                <a:ext cx="45719" cy="314097"/>
              </a:xfrm>
              <a:prstGeom prst="bentConnector3">
                <a:avLst>
                  <a:gd name="adj1" fmla="val -687764"/>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0" name="Rectangle 9">
              <a:extLst>
                <a:ext uri="{FF2B5EF4-FFF2-40B4-BE49-F238E27FC236}">
                  <a16:creationId xmlns:a16="http://schemas.microsoft.com/office/drawing/2014/main" id="{F93FBF68-37DA-28A9-C55F-B20F21774D6D}"/>
                </a:ext>
              </a:extLst>
            </p:cNvPr>
            <p:cNvSpPr/>
            <p:nvPr/>
          </p:nvSpPr>
          <p:spPr>
            <a:xfrm>
              <a:off x="438150" y="952500"/>
              <a:ext cx="114300" cy="28575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3" name="ZoneTexte 22">
            <a:extLst>
              <a:ext uri="{FF2B5EF4-FFF2-40B4-BE49-F238E27FC236}">
                <a16:creationId xmlns:a16="http://schemas.microsoft.com/office/drawing/2014/main" id="{EDCF4C0F-E3B0-AA98-010B-2E53DD4F3689}"/>
              </a:ext>
            </a:extLst>
          </p:cNvPr>
          <p:cNvSpPr txBox="1"/>
          <p:nvPr/>
        </p:nvSpPr>
        <p:spPr>
          <a:xfrm>
            <a:off x="0" y="3810000"/>
            <a:ext cx="9144000" cy="1739451"/>
          </a:xfrm>
          <a:prstGeom prst="rect">
            <a:avLst/>
          </a:prstGeom>
          <a:noFill/>
        </p:spPr>
        <p:txBody>
          <a:bodyPr wrap="square" rtlCol="0">
            <a:spAutoFit/>
          </a:bodyPr>
          <a:lstStyle/>
          <a:p>
            <a:pPr algn="just">
              <a:lnSpc>
                <a:spcPct val="150000"/>
              </a:lnSpc>
            </a:pPr>
            <a:r>
              <a:rPr lang="fr-FR" sz="2400" b="1" dirty="0">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Message réflexif</a:t>
            </a:r>
          </a:p>
          <a:p>
            <a:pPr algn="just">
              <a:lnSpc>
                <a:spcPct val="115000"/>
              </a:lnSpc>
              <a:spcAft>
                <a:spcPts val="0"/>
              </a:spcAft>
              <a:tabLst>
                <a:tab pos="270510" algn="l"/>
              </a:tabLst>
            </a:pPr>
            <a:r>
              <a:rPr lang="fr-FR" sz="2100" dirty="0">
                <a:latin typeface="+mj-lt"/>
                <a:ea typeface="Times New Roman" panose="02020603050405020304" pitchFamily="18" charset="0"/>
                <a:cs typeface="Arial" panose="020B0604020202020204" pitchFamily="34" charset="0"/>
              </a:rPr>
              <a:t>Il est </a:t>
            </a:r>
            <a:r>
              <a:rPr lang="fr-FR" sz="2100" b="1" dirty="0">
                <a:latin typeface="+mj-lt"/>
                <a:ea typeface="Times New Roman" panose="02020603050405020304" pitchFamily="18" charset="0"/>
                <a:cs typeface="Arial" panose="020B0604020202020204" pitchFamily="34" charset="0"/>
              </a:rPr>
              <a:t>possible</a:t>
            </a:r>
            <a:r>
              <a:rPr lang="fr-FR" sz="2100" dirty="0">
                <a:latin typeface="+mj-lt"/>
                <a:ea typeface="Times New Roman" panose="02020603050405020304" pitchFamily="18" charset="0"/>
                <a:cs typeface="Arial" panose="020B0604020202020204" pitchFamily="34" charset="0"/>
              </a:rPr>
              <a:t> de montrer un </a:t>
            </a:r>
            <a:r>
              <a:rPr lang="fr-FR" sz="2100" b="1" dirty="0">
                <a:latin typeface="+mj-lt"/>
                <a:ea typeface="Times New Roman" panose="02020603050405020304" pitchFamily="18" charset="0"/>
                <a:cs typeface="Arial" panose="020B0604020202020204" pitchFamily="34" charset="0"/>
              </a:rPr>
              <a:t>objet</a:t>
            </a:r>
            <a:r>
              <a:rPr lang="fr-FR" sz="2100" dirty="0">
                <a:latin typeface="+mj-lt"/>
                <a:ea typeface="Times New Roman" panose="02020603050405020304" pitchFamily="18" charset="0"/>
                <a:cs typeface="Arial" panose="020B0604020202020204" pitchFamily="34" charset="0"/>
              </a:rPr>
              <a:t> qui </a:t>
            </a:r>
            <a:r>
              <a:rPr lang="fr-FR" sz="2100" b="1" dirty="0">
                <a:latin typeface="+mj-lt"/>
                <a:ea typeface="Times New Roman" panose="02020603050405020304" pitchFamily="18" charset="0"/>
                <a:cs typeface="Arial" panose="020B0604020202020204" pitchFamily="34" charset="0"/>
              </a:rPr>
              <a:t>s'envoie un message à lui-même</a:t>
            </a:r>
            <a:r>
              <a:rPr lang="fr-FR" sz="2100" dirty="0">
                <a:latin typeface="+mj-lt"/>
                <a:ea typeface="Times New Roman" panose="02020603050405020304" pitchFamily="18" charset="0"/>
                <a:cs typeface="Arial" panose="020B0604020202020204" pitchFamily="34" charset="0"/>
              </a:rPr>
              <a:t> à l'aide d'une </a:t>
            </a:r>
            <a:r>
              <a:rPr lang="fr-FR" sz="2100" b="1" dirty="0">
                <a:latin typeface="+mj-lt"/>
                <a:ea typeface="Times New Roman" panose="02020603050405020304" pitchFamily="18" charset="0"/>
                <a:cs typeface="Arial" panose="020B0604020202020204" pitchFamily="34" charset="0"/>
              </a:rPr>
              <a:t>flèche qui boucle</a:t>
            </a:r>
            <a:r>
              <a:rPr lang="fr-FR" sz="2100" dirty="0">
                <a:latin typeface="+mj-lt"/>
                <a:ea typeface="Times New Roman" panose="02020603050405020304" pitchFamily="18" charset="0"/>
                <a:cs typeface="Arial" panose="020B0604020202020204" pitchFamily="34" charset="0"/>
              </a:rPr>
              <a:t>. Dans ce cas, la flèche </a:t>
            </a:r>
            <a:r>
              <a:rPr lang="fr-FR" sz="2100" b="1" dirty="0">
                <a:latin typeface="+mj-lt"/>
                <a:ea typeface="Times New Roman" panose="02020603050405020304" pitchFamily="18" charset="0"/>
                <a:cs typeface="Arial" panose="020B0604020202020204" pitchFamily="34" charset="0"/>
              </a:rPr>
              <a:t>commence</a:t>
            </a:r>
            <a:r>
              <a:rPr lang="fr-FR" sz="2100" dirty="0">
                <a:latin typeface="+mj-lt"/>
                <a:ea typeface="Times New Roman" panose="02020603050405020304" pitchFamily="18" charset="0"/>
                <a:cs typeface="Arial" panose="020B0604020202020204" pitchFamily="34" charset="0"/>
              </a:rPr>
              <a:t> et </a:t>
            </a:r>
            <a:r>
              <a:rPr lang="fr-FR" sz="2100" b="1" dirty="0">
                <a:latin typeface="+mj-lt"/>
                <a:ea typeface="Times New Roman" panose="02020603050405020304" pitchFamily="18" charset="0"/>
                <a:cs typeface="Arial" panose="020B0604020202020204" pitchFamily="34" charset="0"/>
              </a:rPr>
              <a:t>se termine</a:t>
            </a:r>
            <a:r>
              <a:rPr lang="fr-FR" sz="2100" dirty="0">
                <a:latin typeface="+mj-lt"/>
                <a:ea typeface="Times New Roman" panose="02020603050405020304" pitchFamily="18" charset="0"/>
                <a:cs typeface="Arial" panose="020B0604020202020204" pitchFamily="34" charset="0"/>
              </a:rPr>
              <a:t> sur la </a:t>
            </a:r>
            <a:r>
              <a:rPr lang="fr-FR" sz="2100" b="1" dirty="0">
                <a:latin typeface="+mj-lt"/>
                <a:ea typeface="Times New Roman" panose="02020603050405020304" pitchFamily="18" charset="0"/>
                <a:cs typeface="Arial" panose="020B0604020202020204" pitchFamily="34" charset="0"/>
              </a:rPr>
              <a:t>ligne de vie du même objet</a:t>
            </a:r>
            <a:r>
              <a:rPr lang="fr-FR" sz="2100" dirty="0">
                <a:latin typeface="+mj-lt"/>
                <a:ea typeface="Times New Roman" panose="02020603050405020304" pitchFamily="18" charset="0"/>
                <a:cs typeface="Arial" panose="020B0604020202020204" pitchFamily="34" charset="0"/>
              </a:rPr>
              <a:t>.</a:t>
            </a:r>
            <a:endParaRPr lang="fr-FR" sz="800" dirty="0">
              <a:latin typeface="+mj-lt"/>
              <a:ea typeface="Times New Roman" panose="02020603050405020304" pitchFamily="18" charset="0"/>
              <a:cs typeface="Arial" panose="020B0604020202020204" pitchFamily="34" charset="0"/>
            </a:endParaRPr>
          </a:p>
        </p:txBody>
      </p:sp>
      <p:sp>
        <p:nvSpPr>
          <p:cNvPr id="24" name="ZoneTexte 23">
            <a:extLst>
              <a:ext uri="{FF2B5EF4-FFF2-40B4-BE49-F238E27FC236}">
                <a16:creationId xmlns:a16="http://schemas.microsoft.com/office/drawing/2014/main" id="{EBB245C4-7882-2BC4-8A14-DEB4D3A17C26}"/>
              </a:ext>
            </a:extLst>
          </p:cNvPr>
          <p:cNvSpPr txBox="1"/>
          <p:nvPr/>
        </p:nvSpPr>
        <p:spPr>
          <a:xfrm>
            <a:off x="23674" y="5600028"/>
            <a:ext cx="4643020" cy="442172"/>
          </a:xfrm>
          <a:prstGeom prst="rect">
            <a:avLst/>
          </a:prstGeom>
          <a:noFill/>
        </p:spPr>
        <p:txBody>
          <a:bodyPr wrap="square">
            <a:spAutoFit/>
          </a:bodyPr>
          <a:lstStyle/>
          <a:p>
            <a:pPr algn="just">
              <a:lnSpc>
                <a:spcPct val="115000"/>
              </a:lnSpc>
              <a:spcAft>
                <a:spcPts val="0"/>
              </a:spcAft>
              <a:tabLst>
                <a:tab pos="270510" algn="l"/>
              </a:tabLst>
            </a:pPr>
            <a:r>
              <a:rPr lang="fr-FR" sz="2100" b="1" dirty="0">
                <a:latin typeface="+mj-lt"/>
                <a:ea typeface="Times New Roman" panose="02020603050405020304" pitchFamily="18" charset="0"/>
                <a:cs typeface="Arial" panose="020B0604020202020204" pitchFamily="34" charset="0"/>
              </a:rPr>
              <a:t>Exemple :</a:t>
            </a:r>
          </a:p>
        </p:txBody>
      </p:sp>
      <p:grpSp>
        <p:nvGrpSpPr>
          <p:cNvPr id="25" name="Groupe 24">
            <a:extLst>
              <a:ext uri="{FF2B5EF4-FFF2-40B4-BE49-F238E27FC236}">
                <a16:creationId xmlns:a16="http://schemas.microsoft.com/office/drawing/2014/main" id="{67FA28C3-F634-12C2-6637-975CABD93F86}"/>
              </a:ext>
            </a:extLst>
          </p:cNvPr>
          <p:cNvGrpSpPr/>
          <p:nvPr/>
        </p:nvGrpSpPr>
        <p:grpSpPr>
          <a:xfrm>
            <a:off x="3505200" y="5482190"/>
            <a:ext cx="2133600" cy="1376364"/>
            <a:chOff x="0" y="0"/>
            <a:chExt cx="2181133" cy="1804286"/>
          </a:xfrm>
        </p:grpSpPr>
        <p:grpSp>
          <p:nvGrpSpPr>
            <p:cNvPr id="26" name="Group 800">
              <a:extLst>
                <a:ext uri="{FF2B5EF4-FFF2-40B4-BE49-F238E27FC236}">
                  <a16:creationId xmlns:a16="http://schemas.microsoft.com/office/drawing/2014/main" id="{7764D254-4B24-52D4-8CC7-CBBD4FD9DD53}"/>
                </a:ext>
              </a:extLst>
            </p:cNvPr>
            <p:cNvGrpSpPr>
              <a:grpSpLocks/>
            </p:cNvGrpSpPr>
            <p:nvPr/>
          </p:nvGrpSpPr>
          <p:grpSpPr bwMode="auto">
            <a:xfrm>
              <a:off x="0" y="0"/>
              <a:ext cx="2181133" cy="1804286"/>
              <a:chOff x="0" y="0"/>
              <a:chExt cx="2961" cy="2018"/>
            </a:xfrm>
          </p:grpSpPr>
          <p:sp>
            <p:nvSpPr>
              <p:cNvPr id="28" name="Text Box 801">
                <a:extLst>
                  <a:ext uri="{FF2B5EF4-FFF2-40B4-BE49-F238E27FC236}">
                    <a16:creationId xmlns:a16="http://schemas.microsoft.com/office/drawing/2014/main" id="{DA2EF5BE-9D5A-23BA-920E-E070C9481233}"/>
                  </a:ext>
                </a:extLst>
              </p:cNvPr>
              <p:cNvSpPr txBox="1">
                <a:spLocks noChangeArrowheads="1"/>
              </p:cNvSpPr>
              <p:nvPr/>
            </p:nvSpPr>
            <p:spPr bwMode="auto">
              <a:xfrm>
                <a:off x="1082" y="945"/>
                <a:ext cx="1879" cy="35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eaLnBrk="0" fontAlgn="base" hangingPunct="0">
                  <a:spcBef>
                    <a:spcPts val="0"/>
                  </a:spcBef>
                  <a:spcAft>
                    <a:spcPts val="800"/>
                  </a:spcAft>
                </a:pPr>
                <a:r>
                  <a:rPr lang="fr-FR" sz="1200" kern="1200">
                    <a:solidFill>
                      <a:srgbClr val="000000"/>
                    </a:solidFill>
                    <a:effectLst/>
                    <a:latin typeface="Times New Roman" panose="02020603050405020304" pitchFamily="18" charset="0"/>
                    <a:ea typeface="Arial" panose="020B0604020202020204" pitchFamily="34" charset="0"/>
                    <a:cs typeface="Arial" panose="020B0604020202020204" pitchFamily="34" charset="0"/>
                  </a:rPr>
                  <a:t>Message réflexif</a:t>
                </a:r>
                <a:endParaRPr lang="en-US" sz="1200">
                  <a:effectLst/>
                  <a:latin typeface="Times New Roman" panose="02020603050405020304" pitchFamily="18" charset="0"/>
                  <a:ea typeface="Times New Roman" panose="02020603050405020304" pitchFamily="18" charset="0"/>
                </a:endParaRPr>
              </a:p>
            </p:txBody>
          </p:sp>
          <p:sp>
            <p:nvSpPr>
              <p:cNvPr id="29" name="Text Box 802">
                <a:extLst>
                  <a:ext uri="{FF2B5EF4-FFF2-40B4-BE49-F238E27FC236}">
                    <a16:creationId xmlns:a16="http://schemas.microsoft.com/office/drawing/2014/main" id="{11DBDCE5-8C51-C21D-3138-7EEAAFC5CBA0}"/>
                  </a:ext>
                </a:extLst>
              </p:cNvPr>
              <p:cNvSpPr txBox="1">
                <a:spLocks noChangeArrowheads="1"/>
              </p:cNvSpPr>
              <p:nvPr/>
            </p:nvSpPr>
            <p:spPr bwMode="auto">
              <a:xfrm>
                <a:off x="0" y="0"/>
                <a:ext cx="1252" cy="4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algn="ctr" eaLnBrk="0" fontAlgn="base" hangingPunct="0">
                  <a:spcBef>
                    <a:spcPts val="0"/>
                  </a:spcBef>
                  <a:spcAft>
                    <a:spcPts val="800"/>
                  </a:spcAft>
                </a:pPr>
                <a:r>
                  <a:rPr lang="fr-FR" sz="1400" u="sng" kern="1200">
                    <a:solidFill>
                      <a:srgbClr val="000000"/>
                    </a:solidFill>
                    <a:effectLst/>
                    <a:latin typeface="Times New Roman" panose="02020603050405020304" pitchFamily="18" charset="0"/>
                    <a:ea typeface="Arial" panose="020B0604020202020204" pitchFamily="34" charset="0"/>
                    <a:cs typeface="Arial" panose="020B0604020202020204" pitchFamily="34" charset="0"/>
                  </a:rPr>
                  <a:t>Objet </a:t>
                </a:r>
                <a:endParaRPr lang="en-US" sz="1200">
                  <a:effectLst/>
                  <a:latin typeface="Times New Roman" panose="02020603050405020304" pitchFamily="18" charset="0"/>
                  <a:ea typeface="Times New Roman" panose="02020603050405020304" pitchFamily="18" charset="0"/>
                </a:endParaRPr>
              </a:p>
            </p:txBody>
          </p:sp>
          <p:cxnSp>
            <p:nvCxnSpPr>
              <p:cNvPr id="30" name="AutoShape 803">
                <a:extLst>
                  <a:ext uri="{FF2B5EF4-FFF2-40B4-BE49-F238E27FC236}">
                    <a16:creationId xmlns:a16="http://schemas.microsoft.com/office/drawing/2014/main" id="{B0EB4E87-9793-3C86-4DCC-BDA7A412CF1A}"/>
                  </a:ext>
                </a:extLst>
              </p:cNvPr>
              <p:cNvCxnSpPr>
                <a:cxnSpLocks noChangeShapeType="1"/>
              </p:cNvCxnSpPr>
              <p:nvPr/>
            </p:nvCxnSpPr>
            <p:spPr bwMode="auto">
              <a:xfrm>
                <a:off x="685" y="752"/>
                <a:ext cx="0" cy="31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1" name="AutoShape 804">
                <a:extLst>
                  <a:ext uri="{FF2B5EF4-FFF2-40B4-BE49-F238E27FC236}">
                    <a16:creationId xmlns:a16="http://schemas.microsoft.com/office/drawing/2014/main" id="{C7E7C792-1966-1271-B264-4F863CFBD637}"/>
                  </a:ext>
                </a:extLst>
              </p:cNvPr>
              <p:cNvCxnSpPr>
                <a:cxnSpLocks noChangeShapeType="1"/>
              </p:cNvCxnSpPr>
              <p:nvPr/>
            </p:nvCxnSpPr>
            <p:spPr bwMode="auto">
              <a:xfrm flipH="1">
                <a:off x="535" y="752"/>
                <a:ext cx="1" cy="76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2" name="AutoShape 805">
                <a:extLst>
                  <a:ext uri="{FF2B5EF4-FFF2-40B4-BE49-F238E27FC236}">
                    <a16:creationId xmlns:a16="http://schemas.microsoft.com/office/drawing/2014/main" id="{A7CFA772-4283-84E0-F7F0-5E97DCECBC26}"/>
                  </a:ext>
                </a:extLst>
              </p:cNvPr>
              <p:cNvCxnSpPr>
                <a:cxnSpLocks noChangeShapeType="1"/>
              </p:cNvCxnSpPr>
              <p:nvPr/>
            </p:nvCxnSpPr>
            <p:spPr bwMode="auto">
              <a:xfrm>
                <a:off x="536" y="752"/>
                <a:ext cx="149"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3" name="AutoShape 806">
                <a:extLst>
                  <a:ext uri="{FF2B5EF4-FFF2-40B4-BE49-F238E27FC236}">
                    <a16:creationId xmlns:a16="http://schemas.microsoft.com/office/drawing/2014/main" id="{F73C0E63-6FEC-D561-A792-9B3E26D6B989}"/>
                  </a:ext>
                </a:extLst>
              </p:cNvPr>
              <p:cNvCxnSpPr>
                <a:cxnSpLocks noChangeShapeType="1"/>
              </p:cNvCxnSpPr>
              <p:nvPr/>
            </p:nvCxnSpPr>
            <p:spPr bwMode="auto">
              <a:xfrm flipH="1">
                <a:off x="548" y="1517"/>
                <a:ext cx="149"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4" name="AutoShape 807">
                <a:extLst>
                  <a:ext uri="{FF2B5EF4-FFF2-40B4-BE49-F238E27FC236}">
                    <a16:creationId xmlns:a16="http://schemas.microsoft.com/office/drawing/2014/main" id="{D5BFCA7A-C475-3AB9-79A9-B3E9DCFF1838}"/>
                  </a:ext>
                </a:extLst>
              </p:cNvPr>
              <p:cNvCxnSpPr>
                <a:cxnSpLocks noChangeShapeType="1"/>
              </p:cNvCxnSpPr>
              <p:nvPr/>
            </p:nvCxnSpPr>
            <p:spPr bwMode="auto">
              <a:xfrm flipH="1">
                <a:off x="606" y="468"/>
                <a:ext cx="2" cy="308"/>
              </a:xfrm>
              <a:prstGeom prst="straightConnector1">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cxnSp>
          <p:cxnSp>
            <p:nvCxnSpPr>
              <p:cNvPr id="35" name="AutoShape 808">
                <a:extLst>
                  <a:ext uri="{FF2B5EF4-FFF2-40B4-BE49-F238E27FC236}">
                    <a16:creationId xmlns:a16="http://schemas.microsoft.com/office/drawing/2014/main" id="{6C941251-B5EC-37E6-B598-5312BB87818C}"/>
                  </a:ext>
                </a:extLst>
              </p:cNvPr>
              <p:cNvCxnSpPr>
                <a:cxnSpLocks noChangeShapeType="1"/>
              </p:cNvCxnSpPr>
              <p:nvPr/>
            </p:nvCxnSpPr>
            <p:spPr bwMode="auto">
              <a:xfrm flipH="1">
                <a:off x="593" y="1536"/>
                <a:ext cx="14" cy="482"/>
              </a:xfrm>
              <a:prstGeom prst="straightConnector1">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cxnSp>
          <p:cxnSp>
            <p:nvCxnSpPr>
              <p:cNvPr id="36" name="AutoShape 813">
                <a:extLst>
                  <a:ext uri="{FF2B5EF4-FFF2-40B4-BE49-F238E27FC236}">
                    <a16:creationId xmlns:a16="http://schemas.microsoft.com/office/drawing/2014/main" id="{913B5A83-9835-3DAE-C053-104CA9A04863}"/>
                  </a:ext>
                </a:extLst>
              </p:cNvPr>
              <p:cNvCxnSpPr>
                <a:cxnSpLocks noChangeShapeType="1"/>
              </p:cNvCxnSpPr>
              <p:nvPr/>
            </p:nvCxnSpPr>
            <p:spPr bwMode="auto">
              <a:xfrm>
                <a:off x="685" y="1022"/>
                <a:ext cx="0" cy="48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grpSp>
        <p:cxnSp>
          <p:nvCxnSpPr>
            <p:cNvPr id="27" name="Connecteur en angle 632376">
              <a:extLst>
                <a:ext uri="{FF2B5EF4-FFF2-40B4-BE49-F238E27FC236}">
                  <a16:creationId xmlns:a16="http://schemas.microsoft.com/office/drawing/2014/main" id="{4FE0E9D9-8FC5-F15F-3256-3D8E025C1EF7}"/>
                </a:ext>
              </a:extLst>
            </p:cNvPr>
            <p:cNvCxnSpPr/>
            <p:nvPr/>
          </p:nvCxnSpPr>
          <p:spPr>
            <a:xfrm flipH="1">
              <a:off x="476250" y="847725"/>
              <a:ext cx="45719" cy="314097"/>
            </a:xfrm>
            <a:prstGeom prst="bentConnector3">
              <a:avLst>
                <a:gd name="adj1" fmla="val -687764"/>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37" name="Title 1">
            <a:extLst>
              <a:ext uri="{FF2B5EF4-FFF2-40B4-BE49-F238E27FC236}">
                <a16:creationId xmlns:a16="http://schemas.microsoft.com/office/drawing/2014/main" id="{1B2A1E43-4201-4816-A585-1DC2279471CF}"/>
              </a:ext>
            </a:extLst>
          </p:cNvPr>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 : </a:t>
            </a:r>
            <a:r>
              <a:rPr lang="fr-FR" sz="2500" b="1" kern="0" dirty="0">
                <a:solidFill>
                  <a:srgbClr val="0033CC"/>
                </a:solidFill>
                <a:effectLst>
                  <a:outerShdw blurRad="38100" dist="38100" dir="2700000" algn="tl">
                    <a:srgbClr val="000000">
                      <a:alpha val="43137"/>
                    </a:srgbClr>
                  </a:outerShdw>
                </a:effectLst>
                <a:cs typeface="Arial" pitchFamily="34" charset="0"/>
              </a:rPr>
              <a:t>Les diagrammes de séquence décrivant les interaction entre objets </a:t>
            </a:r>
          </a:p>
        </p:txBody>
      </p:sp>
    </p:spTree>
    <p:extLst>
      <p:ext uri="{BB962C8B-B14F-4D97-AF65-F5344CB8AC3E}">
        <p14:creationId xmlns:p14="http://schemas.microsoft.com/office/powerpoint/2010/main" val="668199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2</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46" name="Title 1"/>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d'interaction</a:t>
            </a:r>
          </a:p>
        </p:txBody>
      </p:sp>
      <p:sp>
        <p:nvSpPr>
          <p:cNvPr id="2" name="Rectangle 1"/>
          <p:cNvSpPr/>
          <p:nvPr/>
        </p:nvSpPr>
        <p:spPr>
          <a:xfrm>
            <a:off x="76200" y="1143000"/>
            <a:ext cx="8991600" cy="5143652"/>
          </a:xfrm>
          <a:prstGeom prst="rect">
            <a:avLst/>
          </a:prstGeom>
        </p:spPr>
        <p:txBody>
          <a:bodyPr wrap="square">
            <a:spAutoFit/>
          </a:bodyPr>
          <a:lstStyle/>
          <a:p>
            <a:pPr marL="342900" indent="-342900" algn="just">
              <a:lnSpc>
                <a:spcPct val="150000"/>
              </a:lnSpc>
              <a:buClr>
                <a:schemeClr val="accent5">
                  <a:lumMod val="40000"/>
                  <a:lumOff val="60000"/>
                </a:schemeClr>
              </a:buClr>
              <a:buFont typeface="Wingdings" panose="05000000000000000000" pitchFamily="2" charset="2"/>
              <a:buChar char="q"/>
            </a:pPr>
            <a:r>
              <a:rPr lang="fr-FR" sz="2100" dirty="0">
                <a:latin typeface="+mj-lt"/>
              </a:rPr>
              <a:t>Le </a:t>
            </a:r>
            <a:r>
              <a:rPr lang="fr-FR" sz="2100" b="1" dirty="0">
                <a:latin typeface="+mj-lt"/>
              </a:rPr>
              <a:t>diagramme</a:t>
            </a:r>
            <a:r>
              <a:rPr lang="fr-FR" sz="2100" dirty="0">
                <a:latin typeface="+mj-lt"/>
              </a:rPr>
              <a:t> </a:t>
            </a:r>
            <a:r>
              <a:rPr lang="fr-FR" sz="2100" b="1" dirty="0">
                <a:latin typeface="+mj-lt"/>
              </a:rPr>
              <a:t>d'interaction</a:t>
            </a:r>
            <a:r>
              <a:rPr lang="fr-FR" sz="2100" dirty="0">
                <a:latin typeface="+mj-lt"/>
              </a:rPr>
              <a:t> décrit la </a:t>
            </a:r>
            <a:r>
              <a:rPr lang="fr-FR" sz="2100" b="1" dirty="0">
                <a:latin typeface="+mj-lt"/>
              </a:rPr>
              <a:t>coopération</a:t>
            </a:r>
            <a:r>
              <a:rPr lang="fr-FR" sz="2100" dirty="0">
                <a:latin typeface="+mj-lt"/>
              </a:rPr>
              <a:t> </a:t>
            </a:r>
            <a:r>
              <a:rPr lang="fr-FR" sz="2100" b="1" dirty="0">
                <a:latin typeface="+mj-lt"/>
              </a:rPr>
              <a:t>dynamique</a:t>
            </a:r>
            <a:r>
              <a:rPr lang="fr-FR" sz="2100" dirty="0">
                <a:latin typeface="+mj-lt"/>
              </a:rPr>
              <a:t> entre les </a:t>
            </a:r>
            <a:r>
              <a:rPr lang="fr-FR" sz="2100" b="1" dirty="0">
                <a:latin typeface="+mj-lt"/>
              </a:rPr>
              <a:t>objets</a:t>
            </a:r>
            <a:r>
              <a:rPr lang="fr-FR" sz="2100" dirty="0">
                <a:latin typeface="+mj-lt"/>
              </a:rPr>
              <a:t> et les </a:t>
            </a:r>
            <a:r>
              <a:rPr lang="fr-FR" sz="2100" b="1" dirty="0">
                <a:latin typeface="+mj-lt"/>
              </a:rPr>
              <a:t>acteurs</a:t>
            </a:r>
            <a:r>
              <a:rPr lang="fr-FR" sz="2100" dirty="0">
                <a:latin typeface="+mj-lt"/>
              </a:rPr>
              <a:t>.</a:t>
            </a:r>
          </a:p>
          <a:p>
            <a:pPr algn="just">
              <a:lnSpc>
                <a:spcPct val="150000"/>
              </a:lnSpc>
              <a:buClr>
                <a:schemeClr val="accent5">
                  <a:lumMod val="40000"/>
                  <a:lumOff val="60000"/>
                </a:schemeClr>
              </a:buClr>
            </a:pPr>
            <a:endParaRPr lang="fr-FR" sz="800" dirty="0">
              <a:latin typeface="+mj-lt"/>
            </a:endParaRPr>
          </a:p>
          <a:p>
            <a:pPr marL="342900" indent="-342900" algn="just">
              <a:lnSpc>
                <a:spcPct val="150000"/>
              </a:lnSpc>
              <a:buClr>
                <a:schemeClr val="accent5">
                  <a:lumMod val="40000"/>
                  <a:lumOff val="60000"/>
                </a:schemeClr>
              </a:buClr>
              <a:buFont typeface="Wingdings" panose="05000000000000000000" pitchFamily="2" charset="2"/>
              <a:buChar char="q"/>
            </a:pPr>
            <a:r>
              <a:rPr lang="fr-FR" sz="2100" dirty="0">
                <a:latin typeface="+mj-lt"/>
              </a:rPr>
              <a:t>Il représente la </a:t>
            </a:r>
            <a:r>
              <a:rPr lang="fr-FR" sz="2100" b="1" dirty="0">
                <a:latin typeface="+mj-lt"/>
              </a:rPr>
              <a:t>séquence</a:t>
            </a:r>
            <a:r>
              <a:rPr lang="fr-FR" sz="2100" dirty="0">
                <a:latin typeface="+mj-lt"/>
              </a:rPr>
              <a:t> </a:t>
            </a:r>
            <a:r>
              <a:rPr lang="fr-FR" sz="2100" b="1" dirty="0">
                <a:latin typeface="+mj-lt"/>
              </a:rPr>
              <a:t>d'actions</a:t>
            </a:r>
            <a:r>
              <a:rPr lang="fr-FR" sz="2100" dirty="0">
                <a:latin typeface="+mj-lt"/>
              </a:rPr>
              <a:t> dans le </a:t>
            </a:r>
            <a:r>
              <a:rPr lang="fr-FR" sz="2100" b="1" dirty="0">
                <a:latin typeface="+mj-lt"/>
              </a:rPr>
              <a:t>processus</a:t>
            </a:r>
            <a:r>
              <a:rPr lang="fr-FR" sz="2100" dirty="0">
                <a:latin typeface="+mj-lt"/>
              </a:rPr>
              <a:t> </a:t>
            </a:r>
            <a:r>
              <a:rPr lang="fr-FR" sz="2100" b="1" dirty="0">
                <a:latin typeface="+mj-lt"/>
              </a:rPr>
              <a:t>de</a:t>
            </a:r>
            <a:r>
              <a:rPr lang="fr-FR" sz="2100" dirty="0">
                <a:latin typeface="+mj-lt"/>
              </a:rPr>
              <a:t> </a:t>
            </a:r>
            <a:r>
              <a:rPr lang="fr-FR" sz="2100" b="1" dirty="0">
                <a:latin typeface="+mj-lt"/>
              </a:rPr>
              <a:t>coopération</a:t>
            </a:r>
            <a:r>
              <a:rPr lang="fr-FR" sz="2100" dirty="0">
                <a:latin typeface="+mj-lt"/>
              </a:rPr>
              <a:t>.</a:t>
            </a:r>
          </a:p>
          <a:p>
            <a:pPr algn="just">
              <a:lnSpc>
                <a:spcPct val="150000"/>
              </a:lnSpc>
              <a:buClr>
                <a:schemeClr val="accent5">
                  <a:lumMod val="40000"/>
                  <a:lumOff val="60000"/>
                </a:schemeClr>
              </a:buClr>
            </a:pPr>
            <a:endParaRPr lang="fr-FR" sz="800" dirty="0">
              <a:latin typeface="+mj-lt"/>
            </a:endParaRPr>
          </a:p>
          <a:p>
            <a:pPr marL="342900" indent="-342900" algn="just">
              <a:lnSpc>
                <a:spcPct val="150000"/>
              </a:lnSpc>
              <a:buClr>
                <a:schemeClr val="accent5">
                  <a:lumMod val="40000"/>
                  <a:lumOff val="60000"/>
                </a:schemeClr>
              </a:buClr>
              <a:buFont typeface="Wingdings" panose="05000000000000000000" pitchFamily="2" charset="2"/>
              <a:buChar char="q"/>
            </a:pPr>
            <a:r>
              <a:rPr lang="fr-FR" sz="2100" dirty="0">
                <a:latin typeface="+mj-lt"/>
              </a:rPr>
              <a:t>Les </a:t>
            </a:r>
            <a:r>
              <a:rPr lang="fr-FR" sz="2100" b="1" dirty="0">
                <a:latin typeface="+mj-lt"/>
              </a:rPr>
              <a:t>diagrammes</a:t>
            </a:r>
            <a:r>
              <a:rPr lang="fr-FR" sz="2100" dirty="0">
                <a:latin typeface="+mj-lt"/>
              </a:rPr>
              <a:t> </a:t>
            </a:r>
            <a:r>
              <a:rPr lang="fr-FR" sz="2100" b="1" dirty="0">
                <a:latin typeface="+mj-lt"/>
              </a:rPr>
              <a:t>d'interaction</a:t>
            </a:r>
            <a:r>
              <a:rPr lang="fr-FR" sz="2100" dirty="0">
                <a:latin typeface="+mj-lt"/>
              </a:rPr>
              <a:t> sont </a:t>
            </a:r>
            <a:r>
              <a:rPr lang="fr-FR" sz="2100" b="1" dirty="0">
                <a:latin typeface="+mj-lt"/>
              </a:rPr>
              <a:t>utilisés</a:t>
            </a:r>
            <a:r>
              <a:rPr lang="fr-FR" sz="2100" dirty="0">
                <a:latin typeface="+mj-lt"/>
              </a:rPr>
              <a:t> pour </a:t>
            </a:r>
            <a:r>
              <a:rPr lang="fr-FR" sz="2100" b="1" dirty="0">
                <a:latin typeface="+mj-lt"/>
              </a:rPr>
              <a:t>décrire</a:t>
            </a:r>
            <a:r>
              <a:rPr lang="fr-FR" sz="2100" dirty="0">
                <a:latin typeface="+mj-lt"/>
              </a:rPr>
              <a:t> le </a:t>
            </a:r>
            <a:r>
              <a:rPr lang="fr-FR" sz="2100" b="1" dirty="0">
                <a:latin typeface="+mj-lt"/>
              </a:rPr>
              <a:t>comportement</a:t>
            </a:r>
            <a:r>
              <a:rPr lang="fr-FR" sz="2100" dirty="0">
                <a:latin typeface="+mj-lt"/>
              </a:rPr>
              <a:t> d'un </a:t>
            </a:r>
            <a:r>
              <a:rPr lang="fr-FR" sz="2100" b="1" dirty="0">
                <a:latin typeface="+mj-lt"/>
              </a:rPr>
              <a:t>cas</a:t>
            </a:r>
            <a:r>
              <a:rPr lang="fr-FR" sz="2100" dirty="0">
                <a:latin typeface="+mj-lt"/>
              </a:rPr>
              <a:t> </a:t>
            </a:r>
            <a:r>
              <a:rPr lang="fr-FR" sz="2100" b="1" dirty="0">
                <a:latin typeface="+mj-lt"/>
              </a:rPr>
              <a:t>d'utilisation</a:t>
            </a:r>
            <a:r>
              <a:rPr lang="fr-FR" sz="2100" dirty="0">
                <a:latin typeface="+mj-lt"/>
              </a:rPr>
              <a:t>.</a:t>
            </a:r>
          </a:p>
          <a:p>
            <a:pPr algn="just">
              <a:lnSpc>
                <a:spcPct val="150000"/>
              </a:lnSpc>
              <a:buClr>
                <a:schemeClr val="accent5">
                  <a:lumMod val="40000"/>
                  <a:lumOff val="60000"/>
                </a:schemeClr>
              </a:buClr>
            </a:pPr>
            <a:endParaRPr lang="fr-FR" sz="800" dirty="0">
              <a:latin typeface="+mj-lt"/>
            </a:endParaRPr>
          </a:p>
          <a:p>
            <a:pPr marL="342900" indent="-342900" algn="just">
              <a:lnSpc>
                <a:spcPct val="150000"/>
              </a:lnSpc>
              <a:buClr>
                <a:schemeClr val="accent5">
                  <a:lumMod val="40000"/>
                  <a:lumOff val="60000"/>
                </a:schemeClr>
              </a:buClr>
              <a:buFont typeface="Wingdings" panose="05000000000000000000" pitchFamily="2" charset="2"/>
              <a:buChar char="q"/>
            </a:pPr>
            <a:r>
              <a:rPr lang="fr-FR" sz="2100" dirty="0">
                <a:latin typeface="+mj-lt"/>
              </a:rPr>
              <a:t>Ils </a:t>
            </a:r>
            <a:r>
              <a:rPr lang="fr-FR" sz="2100" b="1" dirty="0">
                <a:latin typeface="+mj-lt"/>
              </a:rPr>
              <a:t>montrent</a:t>
            </a:r>
            <a:r>
              <a:rPr lang="fr-FR" sz="2100" dirty="0">
                <a:latin typeface="+mj-lt"/>
              </a:rPr>
              <a:t> les </a:t>
            </a:r>
            <a:r>
              <a:rPr lang="fr-FR" sz="2100" b="1" dirty="0">
                <a:latin typeface="+mj-lt"/>
              </a:rPr>
              <a:t>objets</a:t>
            </a:r>
            <a:r>
              <a:rPr lang="fr-FR" sz="2100" dirty="0">
                <a:latin typeface="+mj-lt"/>
              </a:rPr>
              <a:t> </a:t>
            </a:r>
            <a:r>
              <a:rPr lang="fr-FR" sz="2100" b="1" dirty="0">
                <a:latin typeface="+mj-lt"/>
              </a:rPr>
              <a:t>impliqués</a:t>
            </a:r>
            <a:r>
              <a:rPr lang="fr-FR" sz="2100" dirty="0">
                <a:latin typeface="+mj-lt"/>
              </a:rPr>
              <a:t> dans le </a:t>
            </a:r>
            <a:r>
              <a:rPr lang="fr-FR" sz="2100" b="1" dirty="0">
                <a:latin typeface="+mj-lt"/>
              </a:rPr>
              <a:t>cas d'utilisation </a:t>
            </a:r>
            <a:r>
              <a:rPr lang="fr-FR" sz="2100" dirty="0">
                <a:latin typeface="+mj-lt"/>
              </a:rPr>
              <a:t>et les </a:t>
            </a:r>
            <a:r>
              <a:rPr lang="fr-FR" sz="2100" b="1" dirty="0">
                <a:latin typeface="+mj-lt"/>
              </a:rPr>
              <a:t>messages</a:t>
            </a:r>
            <a:r>
              <a:rPr lang="fr-FR" sz="2100" dirty="0">
                <a:latin typeface="+mj-lt"/>
              </a:rPr>
              <a:t> </a:t>
            </a:r>
            <a:r>
              <a:rPr lang="fr-FR" sz="2100" b="1" dirty="0">
                <a:latin typeface="+mj-lt"/>
              </a:rPr>
              <a:t>échangés</a:t>
            </a:r>
            <a:r>
              <a:rPr lang="fr-FR" sz="2100" dirty="0">
                <a:latin typeface="+mj-lt"/>
              </a:rPr>
              <a:t> entre </a:t>
            </a:r>
            <a:r>
              <a:rPr lang="fr-FR" sz="2100" b="1" dirty="0">
                <a:latin typeface="+mj-lt"/>
              </a:rPr>
              <a:t>ces objets</a:t>
            </a:r>
            <a:r>
              <a:rPr lang="fr-FR" sz="2100" dirty="0">
                <a:latin typeface="+mj-lt"/>
              </a:rPr>
              <a:t>.</a:t>
            </a:r>
          </a:p>
          <a:p>
            <a:pPr algn="just">
              <a:lnSpc>
                <a:spcPct val="150000"/>
              </a:lnSpc>
              <a:buClr>
                <a:schemeClr val="accent5">
                  <a:lumMod val="40000"/>
                  <a:lumOff val="60000"/>
                </a:schemeClr>
              </a:buClr>
            </a:pPr>
            <a:endParaRPr lang="fr-FR" sz="800" dirty="0">
              <a:latin typeface="+mj-lt"/>
            </a:endParaRPr>
          </a:p>
          <a:p>
            <a:pPr marL="342900" indent="-342900" algn="just">
              <a:lnSpc>
                <a:spcPct val="150000"/>
              </a:lnSpc>
              <a:buClr>
                <a:schemeClr val="accent5">
                  <a:lumMod val="40000"/>
                  <a:lumOff val="60000"/>
                </a:schemeClr>
              </a:buClr>
              <a:buFont typeface="Wingdings" panose="05000000000000000000" pitchFamily="2" charset="2"/>
              <a:buChar char="q"/>
            </a:pPr>
            <a:r>
              <a:rPr lang="fr-FR" sz="2100" dirty="0">
                <a:latin typeface="+mj-lt"/>
              </a:rPr>
              <a:t>Il existe deux </a:t>
            </a:r>
            <a:r>
              <a:rPr lang="fr-FR" sz="2100" b="1" dirty="0">
                <a:latin typeface="+mj-lt"/>
              </a:rPr>
              <a:t>formes</a:t>
            </a:r>
            <a:r>
              <a:rPr lang="fr-FR" sz="2100" dirty="0">
                <a:latin typeface="+mj-lt"/>
              </a:rPr>
              <a:t> de </a:t>
            </a:r>
            <a:r>
              <a:rPr lang="fr-FR" sz="2100" b="1" dirty="0">
                <a:latin typeface="+mj-lt"/>
              </a:rPr>
              <a:t>diagrammes</a:t>
            </a:r>
            <a:r>
              <a:rPr lang="fr-FR" sz="2100" dirty="0">
                <a:latin typeface="+mj-lt"/>
              </a:rPr>
              <a:t> </a:t>
            </a:r>
            <a:r>
              <a:rPr lang="fr-FR" sz="2100" b="1" dirty="0">
                <a:latin typeface="+mj-lt"/>
              </a:rPr>
              <a:t>d'interaction</a:t>
            </a:r>
            <a:r>
              <a:rPr lang="fr-FR" sz="2100" dirty="0">
                <a:latin typeface="+mj-lt"/>
              </a:rPr>
              <a:t> : les </a:t>
            </a:r>
            <a:r>
              <a:rPr lang="fr-FR" sz="2100" b="1" dirty="0">
                <a:latin typeface="+mj-lt"/>
              </a:rPr>
              <a:t>diagrammes de séquence</a:t>
            </a:r>
            <a:r>
              <a:rPr lang="fr-FR" sz="2100" dirty="0">
                <a:latin typeface="+mj-lt"/>
              </a:rPr>
              <a:t> et les </a:t>
            </a:r>
            <a:r>
              <a:rPr lang="fr-FR" sz="2100" b="1" dirty="0">
                <a:latin typeface="+mj-lt"/>
              </a:rPr>
              <a:t>diagrammes de collaboration</a:t>
            </a:r>
            <a:r>
              <a:rPr lang="fr-FR" sz="2100" dirty="0">
                <a:latin typeface="+mj-lt"/>
              </a:rPr>
              <a:t>.</a:t>
            </a:r>
          </a:p>
        </p:txBody>
      </p:sp>
    </p:spTree>
    <p:extLst>
      <p:ext uri="{BB962C8B-B14F-4D97-AF65-F5344CB8AC3E}">
        <p14:creationId xmlns:p14="http://schemas.microsoft.com/office/powerpoint/2010/main" val="27238439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20</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6" name="ZoneTexte 5"/>
          <p:cNvSpPr txBox="1"/>
          <p:nvPr/>
        </p:nvSpPr>
        <p:spPr>
          <a:xfrm>
            <a:off x="0" y="1059180"/>
            <a:ext cx="9144000" cy="1739451"/>
          </a:xfrm>
          <a:prstGeom prst="rect">
            <a:avLst/>
          </a:prstGeom>
          <a:noFill/>
        </p:spPr>
        <p:txBody>
          <a:bodyPr wrap="square" rtlCol="0">
            <a:spAutoFit/>
          </a:bodyPr>
          <a:lstStyle/>
          <a:p>
            <a:pPr algn="just">
              <a:lnSpc>
                <a:spcPct val="150000"/>
              </a:lnSpc>
            </a:pPr>
            <a:r>
              <a:rPr lang="fr-FR" sz="2400" b="1" dirty="0">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Contraintes temporelles </a:t>
            </a:r>
          </a:p>
          <a:p>
            <a:pPr algn="just">
              <a:lnSpc>
                <a:spcPct val="115000"/>
              </a:lnSpc>
              <a:spcAft>
                <a:spcPts val="0"/>
              </a:spcAft>
              <a:tabLst>
                <a:tab pos="270510" algn="l"/>
              </a:tabLst>
            </a:pPr>
            <a:r>
              <a:rPr lang="fr-FR" sz="2100" dirty="0">
                <a:latin typeface="+mj-lt"/>
                <a:ea typeface="Times New Roman" panose="02020603050405020304" pitchFamily="18" charset="0"/>
                <a:cs typeface="Arial" panose="020B0604020202020204" pitchFamily="34" charset="0"/>
              </a:rPr>
              <a:t>Des </a:t>
            </a:r>
            <a:r>
              <a:rPr lang="fr-FR" sz="2100" b="1" dirty="0">
                <a:latin typeface="+mj-lt"/>
                <a:ea typeface="Times New Roman" panose="02020603050405020304" pitchFamily="18" charset="0"/>
                <a:cs typeface="Arial" panose="020B0604020202020204" pitchFamily="34" charset="0"/>
              </a:rPr>
              <a:t>repères</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temporels</a:t>
            </a:r>
            <a:r>
              <a:rPr lang="fr-FR" sz="2100" dirty="0">
                <a:latin typeface="+mj-lt"/>
                <a:ea typeface="Times New Roman" panose="02020603050405020304" pitchFamily="18" charset="0"/>
                <a:cs typeface="Arial" panose="020B0604020202020204" pitchFamily="34" charset="0"/>
              </a:rPr>
              <a:t> avec des </a:t>
            </a:r>
            <a:r>
              <a:rPr lang="fr-FR" sz="2100" b="1" dirty="0">
                <a:latin typeface="+mj-lt"/>
                <a:ea typeface="Times New Roman" panose="02020603050405020304" pitchFamily="18" charset="0"/>
                <a:cs typeface="Arial" panose="020B0604020202020204" pitchFamily="34" charset="0"/>
              </a:rPr>
              <a:t>contraintes</a:t>
            </a:r>
            <a:r>
              <a:rPr lang="fr-FR" sz="2100" dirty="0">
                <a:latin typeface="+mj-lt"/>
                <a:ea typeface="Times New Roman" panose="02020603050405020304" pitchFamily="18" charset="0"/>
                <a:cs typeface="Arial" panose="020B0604020202020204" pitchFamily="34" charset="0"/>
              </a:rPr>
              <a:t> peuvent </a:t>
            </a:r>
            <a:r>
              <a:rPr lang="fr-FR" sz="2100" b="1" dirty="0">
                <a:latin typeface="+mj-lt"/>
                <a:ea typeface="Times New Roman" panose="02020603050405020304" pitchFamily="18" charset="0"/>
                <a:cs typeface="Arial" panose="020B0604020202020204" pitchFamily="34" charset="0"/>
              </a:rPr>
              <a:t>être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placés</a:t>
            </a:r>
            <a:r>
              <a:rPr lang="fr-FR" sz="2100" dirty="0">
                <a:latin typeface="+mj-lt"/>
                <a:ea typeface="Times New Roman" panose="02020603050405020304" pitchFamily="18" charset="0"/>
                <a:cs typeface="Arial" panose="020B0604020202020204" pitchFamily="34" charset="0"/>
              </a:rPr>
              <a:t> le </a:t>
            </a:r>
            <a:r>
              <a:rPr lang="fr-FR" sz="2100" b="1" dirty="0">
                <a:latin typeface="+mj-lt"/>
                <a:ea typeface="Times New Roman" panose="02020603050405020304" pitchFamily="18" charset="0"/>
                <a:cs typeface="Arial" panose="020B0604020202020204" pitchFamily="34" charset="0"/>
              </a:rPr>
              <a:t>long</a:t>
            </a:r>
            <a:r>
              <a:rPr lang="fr-FR" sz="2100" dirty="0">
                <a:latin typeface="+mj-lt"/>
                <a:ea typeface="Times New Roman" panose="02020603050405020304" pitchFamily="18" charset="0"/>
                <a:cs typeface="Arial" panose="020B0604020202020204" pitchFamily="34" charset="0"/>
              </a:rPr>
              <a:t> de la </a:t>
            </a:r>
            <a:r>
              <a:rPr lang="fr-FR" sz="2100" b="1" dirty="0">
                <a:latin typeface="+mj-lt"/>
                <a:ea typeface="Times New Roman" panose="02020603050405020304" pitchFamily="18" charset="0"/>
                <a:cs typeface="Arial" panose="020B0604020202020204" pitchFamily="34" charset="0"/>
              </a:rPr>
              <a:t>ligne de vie</a:t>
            </a:r>
            <a:r>
              <a:rPr lang="fr-FR" sz="2100" dirty="0">
                <a:latin typeface="+mj-lt"/>
                <a:ea typeface="Times New Roman" panose="02020603050405020304" pitchFamily="18" charset="0"/>
                <a:cs typeface="Arial" panose="020B0604020202020204" pitchFamily="34" charset="0"/>
              </a:rPr>
              <a:t>. Un </a:t>
            </a:r>
            <a:r>
              <a:rPr lang="fr-FR" sz="2100" b="1" dirty="0">
                <a:latin typeface="+mj-lt"/>
                <a:ea typeface="Times New Roman" panose="02020603050405020304" pitchFamily="18" charset="0"/>
                <a:cs typeface="Arial" panose="020B0604020202020204" pitchFamily="34" charset="0"/>
              </a:rPr>
              <a:t>message</a:t>
            </a:r>
            <a:r>
              <a:rPr lang="fr-FR" sz="2100" dirty="0">
                <a:latin typeface="+mj-lt"/>
                <a:ea typeface="Times New Roman" panose="02020603050405020304" pitchFamily="18" charset="0"/>
                <a:cs typeface="Arial" panose="020B0604020202020204" pitchFamily="34" charset="0"/>
              </a:rPr>
              <a:t> avec un </a:t>
            </a:r>
            <a:r>
              <a:rPr lang="fr-FR" sz="2100" b="1" dirty="0">
                <a:latin typeface="+mj-lt"/>
                <a:ea typeface="Times New Roman" panose="02020603050405020304" pitchFamily="18" charset="0"/>
                <a:cs typeface="Arial" panose="020B0604020202020204" pitchFamily="34" charset="0"/>
              </a:rPr>
              <a:t>temps</a:t>
            </a:r>
            <a:r>
              <a:rPr lang="fr-FR" sz="2100" dirty="0">
                <a:latin typeface="+mj-lt"/>
                <a:ea typeface="Times New Roman" panose="02020603050405020304" pitchFamily="18" charset="0"/>
                <a:cs typeface="Arial" panose="020B0604020202020204" pitchFamily="34" charset="0"/>
              </a:rPr>
              <a:t> de propagation </a:t>
            </a:r>
            <a:r>
              <a:rPr lang="fr-FR" sz="2100" b="1" dirty="0">
                <a:latin typeface="+mj-lt"/>
                <a:ea typeface="Times New Roman" panose="02020603050405020304" pitchFamily="18" charset="0"/>
                <a:cs typeface="Arial" panose="020B0604020202020204" pitchFamily="34" charset="0"/>
              </a:rPr>
              <a:t>non négligeable peut</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être</a:t>
            </a:r>
            <a:r>
              <a:rPr lang="fr-FR" sz="2100" dirty="0">
                <a:latin typeface="+mj-lt"/>
                <a:ea typeface="Times New Roman" panose="02020603050405020304" pitchFamily="18" charset="0"/>
                <a:cs typeface="Arial" panose="020B0604020202020204" pitchFamily="34" charset="0"/>
              </a:rPr>
              <a:t> représenté sous la forme d’un </a:t>
            </a:r>
            <a:r>
              <a:rPr lang="fr-FR" sz="2100" b="1" dirty="0">
                <a:latin typeface="+mj-lt"/>
                <a:ea typeface="Times New Roman" panose="02020603050405020304" pitchFamily="18" charset="0"/>
                <a:cs typeface="Arial" panose="020B0604020202020204" pitchFamily="34" charset="0"/>
              </a:rPr>
              <a:t>trait oblique </a:t>
            </a:r>
            <a:r>
              <a:rPr lang="fr-FR" sz="2100" dirty="0">
                <a:latin typeface="+mj-lt"/>
                <a:ea typeface="Times New Roman" panose="02020603050405020304" pitchFamily="18" charset="0"/>
                <a:cs typeface="Arial" panose="020B0604020202020204" pitchFamily="34" charset="0"/>
              </a:rPr>
              <a:t>ou en l'</a:t>
            </a:r>
            <a:r>
              <a:rPr lang="fr-FR" sz="2100" b="1" dirty="0">
                <a:latin typeface="+mj-lt"/>
                <a:ea typeface="Times New Roman" panose="02020603050405020304" pitchFamily="18" charset="0"/>
                <a:cs typeface="Arial" panose="020B0604020202020204" pitchFamily="34" charset="0"/>
              </a:rPr>
              <a:t>écrivant explicitement</a:t>
            </a:r>
            <a:r>
              <a:rPr lang="fr-FR" sz="2100" dirty="0">
                <a:latin typeface="+mj-lt"/>
                <a:ea typeface="Times New Roman" panose="02020603050405020304" pitchFamily="18" charset="0"/>
                <a:cs typeface="Arial" panose="020B0604020202020204" pitchFamily="34" charset="0"/>
              </a:rPr>
              <a:t>.</a:t>
            </a:r>
            <a:endParaRPr lang="fr-FR" sz="800" dirty="0">
              <a:latin typeface="+mj-lt"/>
              <a:ea typeface="Times New Roman" panose="02020603050405020304" pitchFamily="18" charset="0"/>
              <a:cs typeface="Arial" panose="020B0604020202020204" pitchFamily="34" charset="0"/>
            </a:endParaRPr>
          </a:p>
        </p:txBody>
      </p:sp>
      <p:sp>
        <p:nvSpPr>
          <p:cNvPr id="7" name="ZoneTexte 6">
            <a:extLst>
              <a:ext uri="{FF2B5EF4-FFF2-40B4-BE49-F238E27FC236}">
                <a16:creationId xmlns:a16="http://schemas.microsoft.com/office/drawing/2014/main" id="{4B508EC5-A040-8A2B-A215-0DA2919B207C}"/>
              </a:ext>
            </a:extLst>
          </p:cNvPr>
          <p:cNvSpPr txBox="1"/>
          <p:nvPr/>
        </p:nvSpPr>
        <p:spPr>
          <a:xfrm>
            <a:off x="0" y="3016453"/>
            <a:ext cx="5912045" cy="442172"/>
          </a:xfrm>
          <a:prstGeom prst="rect">
            <a:avLst/>
          </a:prstGeom>
          <a:noFill/>
        </p:spPr>
        <p:txBody>
          <a:bodyPr wrap="square">
            <a:spAutoFit/>
          </a:bodyPr>
          <a:lstStyle/>
          <a:p>
            <a:pPr algn="just">
              <a:lnSpc>
                <a:spcPct val="115000"/>
              </a:lnSpc>
              <a:spcAft>
                <a:spcPts val="0"/>
              </a:spcAft>
              <a:tabLst>
                <a:tab pos="270510" algn="l"/>
              </a:tabLst>
            </a:pPr>
            <a:r>
              <a:rPr lang="fr-FR" sz="2100" b="1" dirty="0">
                <a:latin typeface="+mj-lt"/>
                <a:ea typeface="Times New Roman" panose="02020603050405020304" pitchFamily="18" charset="0"/>
                <a:cs typeface="Arial" panose="020B0604020202020204" pitchFamily="34" charset="0"/>
              </a:rPr>
              <a:t>Exemple : </a:t>
            </a:r>
            <a:r>
              <a:rPr lang="fr-FR" sz="2100" dirty="0">
                <a:latin typeface="+mj-lt"/>
                <a:ea typeface="Times New Roman" panose="02020603050405020304" pitchFamily="18" charset="0"/>
                <a:cs typeface="Arial" panose="020B0604020202020204" pitchFamily="34" charset="0"/>
              </a:rPr>
              <a:t>représentation de contrainte temporelle.</a:t>
            </a:r>
          </a:p>
        </p:txBody>
      </p:sp>
      <p:grpSp>
        <p:nvGrpSpPr>
          <p:cNvPr id="2" name="Groupe 1">
            <a:extLst>
              <a:ext uri="{FF2B5EF4-FFF2-40B4-BE49-F238E27FC236}">
                <a16:creationId xmlns:a16="http://schemas.microsoft.com/office/drawing/2014/main" id="{D6A7FC7D-4F54-C223-36CB-0AA37F8A77AB}"/>
              </a:ext>
            </a:extLst>
          </p:cNvPr>
          <p:cNvGrpSpPr>
            <a:grpSpLocks/>
          </p:cNvGrpSpPr>
          <p:nvPr/>
        </p:nvGrpSpPr>
        <p:grpSpPr>
          <a:xfrm>
            <a:off x="1752600" y="3685577"/>
            <a:ext cx="4869180" cy="2918460"/>
            <a:chOff x="0" y="0"/>
            <a:chExt cx="4869145" cy="2918460"/>
          </a:xfrm>
        </p:grpSpPr>
        <p:grpSp>
          <p:nvGrpSpPr>
            <p:cNvPr id="3" name="Groupe 2">
              <a:extLst>
                <a:ext uri="{FF2B5EF4-FFF2-40B4-BE49-F238E27FC236}">
                  <a16:creationId xmlns:a16="http://schemas.microsoft.com/office/drawing/2014/main" id="{78276D45-B84D-08C4-81C2-6E0F9FD47BF8}"/>
                </a:ext>
              </a:extLst>
            </p:cNvPr>
            <p:cNvGrpSpPr/>
            <p:nvPr/>
          </p:nvGrpSpPr>
          <p:grpSpPr>
            <a:xfrm>
              <a:off x="0" y="0"/>
              <a:ext cx="4869145" cy="2918460"/>
              <a:chOff x="0" y="0"/>
              <a:chExt cx="4869145" cy="2918460"/>
            </a:xfrm>
          </p:grpSpPr>
          <p:sp>
            <p:nvSpPr>
              <p:cNvPr id="5" name="Zone de texte 1">
                <a:extLst>
                  <a:ext uri="{FF2B5EF4-FFF2-40B4-BE49-F238E27FC236}">
                    <a16:creationId xmlns:a16="http://schemas.microsoft.com/office/drawing/2014/main" id="{E65D4356-7993-D810-5996-312C640BB769}"/>
                  </a:ext>
                </a:extLst>
              </p:cNvPr>
              <p:cNvSpPr txBox="1"/>
              <p:nvPr/>
            </p:nvSpPr>
            <p:spPr>
              <a:xfrm>
                <a:off x="806301" y="0"/>
                <a:ext cx="1266805" cy="256224"/>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fontAlgn="base">
                  <a:lnSpc>
                    <a:spcPct val="106000"/>
                  </a:lnSpc>
                  <a:spcBef>
                    <a:spcPts val="0"/>
                  </a:spcBef>
                  <a:spcAft>
                    <a:spcPts val="800"/>
                  </a:spcAft>
                </a:pPr>
                <a:r>
                  <a:rPr lang="fr-FR" sz="1200" u="sng" kern="1200">
                    <a:solidFill>
                      <a:srgbClr val="000000"/>
                    </a:solidFill>
                    <a:effectLst/>
                    <a:latin typeface="Times New Roman" panose="02020603050405020304" pitchFamily="18" charset="0"/>
                    <a:ea typeface="Calibri" panose="020F0502020204030204" pitchFamily="34" charset="0"/>
                  </a:rPr>
                  <a:t>Objet1 : Classe1</a:t>
                </a:r>
                <a:endParaRPr lang="en-US" sz="1200">
                  <a:effectLst/>
                  <a:latin typeface="Times New Roman" panose="02020603050405020304" pitchFamily="18" charset="0"/>
                  <a:ea typeface="Times New Roman" panose="02020603050405020304" pitchFamily="18" charset="0"/>
                </a:endParaRPr>
              </a:p>
            </p:txBody>
          </p:sp>
          <p:sp>
            <p:nvSpPr>
              <p:cNvPr id="37" name="Zone de texte 6">
                <a:extLst>
                  <a:ext uri="{FF2B5EF4-FFF2-40B4-BE49-F238E27FC236}">
                    <a16:creationId xmlns:a16="http://schemas.microsoft.com/office/drawing/2014/main" id="{51A94FA2-8D18-7710-3081-ED66A366923F}"/>
                  </a:ext>
                </a:extLst>
              </p:cNvPr>
              <p:cNvSpPr txBox="1"/>
              <p:nvPr/>
            </p:nvSpPr>
            <p:spPr>
              <a:xfrm>
                <a:off x="3311696" y="0"/>
                <a:ext cx="1557449" cy="32004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fontAlgn="base">
                  <a:lnSpc>
                    <a:spcPct val="106000"/>
                  </a:lnSpc>
                  <a:spcBef>
                    <a:spcPts val="0"/>
                  </a:spcBef>
                  <a:spcAft>
                    <a:spcPts val="800"/>
                  </a:spcAft>
                </a:pPr>
                <a:r>
                  <a:rPr lang="fr-FR" sz="1200" u="sng" kern="1200" dirty="0">
                    <a:solidFill>
                      <a:srgbClr val="000000"/>
                    </a:solidFill>
                    <a:effectLst/>
                    <a:latin typeface="Times New Roman" panose="02020603050405020304" pitchFamily="18" charset="0"/>
                    <a:ea typeface="Calibri" panose="020F0502020204030204" pitchFamily="34" charset="0"/>
                  </a:rPr>
                  <a:t>Objet2 : Classe2</a:t>
                </a:r>
                <a:endParaRPr lang="en-US" sz="1200" dirty="0">
                  <a:effectLst/>
                  <a:latin typeface="Times New Roman" panose="02020603050405020304" pitchFamily="18" charset="0"/>
                  <a:ea typeface="Times New Roman" panose="02020603050405020304" pitchFamily="18" charset="0"/>
                </a:endParaRPr>
              </a:p>
            </p:txBody>
          </p:sp>
          <p:cxnSp>
            <p:nvCxnSpPr>
              <p:cNvPr id="38" name="Connecteur droit 37">
                <a:extLst>
                  <a:ext uri="{FF2B5EF4-FFF2-40B4-BE49-F238E27FC236}">
                    <a16:creationId xmlns:a16="http://schemas.microsoft.com/office/drawing/2014/main" id="{70421F72-53B0-3107-FA58-DECEF7D39CA6}"/>
                  </a:ext>
                </a:extLst>
              </p:cNvPr>
              <p:cNvCxnSpPr/>
              <p:nvPr/>
            </p:nvCxnSpPr>
            <p:spPr>
              <a:xfrm>
                <a:off x="1695378" y="289560"/>
                <a:ext cx="52706" cy="233934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39" name="Connecteur droit 38">
                <a:extLst>
                  <a:ext uri="{FF2B5EF4-FFF2-40B4-BE49-F238E27FC236}">
                    <a16:creationId xmlns:a16="http://schemas.microsoft.com/office/drawing/2014/main" id="{31F0F2C1-8727-BF64-2E68-AB3CD0A218E7}"/>
                  </a:ext>
                </a:extLst>
              </p:cNvPr>
              <p:cNvCxnSpPr/>
              <p:nvPr/>
            </p:nvCxnSpPr>
            <p:spPr>
              <a:xfrm>
                <a:off x="3689423" y="312420"/>
                <a:ext cx="52706" cy="233934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40" name="Zone de texte 9">
                <a:extLst>
                  <a:ext uri="{FF2B5EF4-FFF2-40B4-BE49-F238E27FC236}">
                    <a16:creationId xmlns:a16="http://schemas.microsoft.com/office/drawing/2014/main" id="{537BBACD-2EA4-3D3A-2A20-145C07873765}"/>
                  </a:ext>
                </a:extLst>
              </p:cNvPr>
              <p:cNvSpPr txBox="1"/>
              <p:nvPr/>
            </p:nvSpPr>
            <p:spPr>
              <a:xfrm>
                <a:off x="1632281" y="670560"/>
                <a:ext cx="149334" cy="79248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fontAlgn="base">
                  <a:lnSpc>
                    <a:spcPct val="106000"/>
                  </a:lnSpc>
                  <a:spcBef>
                    <a:spcPts val="0"/>
                  </a:spcBef>
                  <a:spcAft>
                    <a:spcPts val="800"/>
                  </a:spcAft>
                </a:pPr>
                <a:r>
                  <a:rPr lang="fr-FR" sz="1100" kern="1200">
                    <a:solidFill>
                      <a:srgbClr val="000000"/>
                    </a:solidFill>
                    <a:effectLst/>
                    <a:ea typeface="Calibri" panose="020F0502020204030204" pitchFamily="34" charset="0"/>
                    <a:cs typeface="Arial" panose="020B0604020202020204" pitchFamily="34" charset="0"/>
                  </a:rPr>
                  <a:t> </a:t>
                </a:r>
                <a:endParaRPr lang="en-US" sz="1200">
                  <a:effectLst/>
                  <a:latin typeface="Times New Roman" panose="02020603050405020304" pitchFamily="18" charset="0"/>
                  <a:ea typeface="Times New Roman" panose="02020603050405020304" pitchFamily="18" charset="0"/>
                </a:endParaRPr>
              </a:p>
            </p:txBody>
          </p:sp>
          <p:sp>
            <p:nvSpPr>
              <p:cNvPr id="41" name="Zone de texte 10">
                <a:extLst>
                  <a:ext uri="{FF2B5EF4-FFF2-40B4-BE49-F238E27FC236}">
                    <a16:creationId xmlns:a16="http://schemas.microsoft.com/office/drawing/2014/main" id="{FC0692B3-253A-E481-81AA-4301A5C7BA58}"/>
                  </a:ext>
                </a:extLst>
              </p:cNvPr>
              <p:cNvSpPr txBox="1"/>
              <p:nvPr/>
            </p:nvSpPr>
            <p:spPr>
              <a:xfrm>
                <a:off x="3636717" y="662940"/>
                <a:ext cx="149334" cy="79248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fontAlgn="base">
                  <a:lnSpc>
                    <a:spcPct val="106000"/>
                  </a:lnSpc>
                  <a:spcBef>
                    <a:spcPts val="0"/>
                  </a:spcBef>
                  <a:spcAft>
                    <a:spcPts val="800"/>
                  </a:spcAft>
                </a:pPr>
                <a:r>
                  <a:rPr lang="fr-FR" sz="1100" kern="1200">
                    <a:solidFill>
                      <a:srgbClr val="000000"/>
                    </a:solidFill>
                    <a:effectLst/>
                    <a:ea typeface="Calibri" panose="020F0502020204030204" pitchFamily="34" charset="0"/>
                    <a:cs typeface="Arial" panose="020B0604020202020204" pitchFamily="34" charset="0"/>
                  </a:rPr>
                  <a:t> </a:t>
                </a:r>
                <a:endParaRPr lang="en-US" sz="1200">
                  <a:effectLst/>
                  <a:latin typeface="Times New Roman" panose="02020603050405020304" pitchFamily="18" charset="0"/>
                  <a:ea typeface="Times New Roman" panose="02020603050405020304" pitchFamily="18" charset="0"/>
                </a:endParaRPr>
              </a:p>
            </p:txBody>
          </p:sp>
          <p:sp>
            <p:nvSpPr>
              <p:cNvPr id="42" name="Zone de texte 11">
                <a:extLst>
                  <a:ext uri="{FF2B5EF4-FFF2-40B4-BE49-F238E27FC236}">
                    <a16:creationId xmlns:a16="http://schemas.microsoft.com/office/drawing/2014/main" id="{E1E2C86F-5D1C-A770-9201-AC0C6FFA165F}"/>
                  </a:ext>
                </a:extLst>
              </p:cNvPr>
              <p:cNvSpPr txBox="1"/>
              <p:nvPr/>
            </p:nvSpPr>
            <p:spPr>
              <a:xfrm>
                <a:off x="1669025" y="2324100"/>
                <a:ext cx="140549" cy="29718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fontAlgn="base">
                  <a:lnSpc>
                    <a:spcPct val="106000"/>
                  </a:lnSpc>
                  <a:spcBef>
                    <a:spcPts val="0"/>
                  </a:spcBef>
                  <a:spcAft>
                    <a:spcPts val="800"/>
                  </a:spcAft>
                </a:pPr>
                <a:r>
                  <a:rPr lang="fr-FR" sz="1100" kern="1200">
                    <a:solidFill>
                      <a:srgbClr val="000000"/>
                    </a:solidFill>
                    <a:effectLst/>
                    <a:ea typeface="Calibri" panose="020F0502020204030204" pitchFamily="34" charset="0"/>
                    <a:cs typeface="Arial" panose="020B0604020202020204" pitchFamily="34" charset="0"/>
                  </a:rPr>
                  <a:t> </a:t>
                </a:r>
                <a:endParaRPr lang="en-US" sz="1200">
                  <a:effectLst/>
                  <a:latin typeface="Times New Roman" panose="02020603050405020304" pitchFamily="18" charset="0"/>
                  <a:ea typeface="Times New Roman" panose="02020603050405020304" pitchFamily="18" charset="0"/>
                </a:endParaRPr>
              </a:p>
            </p:txBody>
          </p:sp>
          <p:sp>
            <p:nvSpPr>
              <p:cNvPr id="43" name="Zone de texte 12">
                <a:extLst>
                  <a:ext uri="{FF2B5EF4-FFF2-40B4-BE49-F238E27FC236}">
                    <a16:creationId xmlns:a16="http://schemas.microsoft.com/office/drawing/2014/main" id="{9B58C8A0-3569-CCD7-EC8C-96F813DB6943}"/>
                  </a:ext>
                </a:extLst>
              </p:cNvPr>
              <p:cNvSpPr txBox="1"/>
              <p:nvPr/>
            </p:nvSpPr>
            <p:spPr>
              <a:xfrm>
                <a:off x="3671854" y="2659380"/>
                <a:ext cx="131765" cy="25908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fontAlgn="base">
                  <a:lnSpc>
                    <a:spcPct val="106000"/>
                  </a:lnSpc>
                  <a:spcBef>
                    <a:spcPts val="0"/>
                  </a:spcBef>
                  <a:spcAft>
                    <a:spcPts val="800"/>
                  </a:spcAft>
                </a:pPr>
                <a:r>
                  <a:rPr lang="fr-FR" sz="1100" kern="1200">
                    <a:solidFill>
                      <a:srgbClr val="000000"/>
                    </a:solidFill>
                    <a:effectLst/>
                    <a:ea typeface="Calibri" panose="020F0502020204030204" pitchFamily="34" charset="0"/>
                    <a:cs typeface="Arial" panose="020B0604020202020204" pitchFamily="34" charset="0"/>
                  </a:rPr>
                  <a:t> </a:t>
                </a:r>
                <a:endParaRPr lang="en-US" sz="1200">
                  <a:effectLst/>
                  <a:latin typeface="Times New Roman" panose="02020603050405020304" pitchFamily="18" charset="0"/>
                  <a:ea typeface="Times New Roman" panose="02020603050405020304" pitchFamily="18" charset="0"/>
                </a:endParaRPr>
              </a:p>
            </p:txBody>
          </p:sp>
          <p:cxnSp>
            <p:nvCxnSpPr>
              <p:cNvPr id="44" name="Connecteur droit avec flèche 43">
                <a:extLst>
                  <a:ext uri="{FF2B5EF4-FFF2-40B4-BE49-F238E27FC236}">
                    <a16:creationId xmlns:a16="http://schemas.microsoft.com/office/drawing/2014/main" id="{A747065A-5999-ED67-52F7-F840FA719DE6}"/>
                  </a:ext>
                </a:extLst>
              </p:cNvPr>
              <p:cNvCxnSpPr/>
              <p:nvPr/>
            </p:nvCxnSpPr>
            <p:spPr>
              <a:xfrm>
                <a:off x="1818359" y="2364788"/>
                <a:ext cx="1853495" cy="38862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5" name="Zone de texte 17">
                <a:extLst>
                  <a:ext uri="{FF2B5EF4-FFF2-40B4-BE49-F238E27FC236}">
                    <a16:creationId xmlns:a16="http://schemas.microsoft.com/office/drawing/2014/main" id="{DF69CA13-6264-733F-812A-19D53BD56D35}"/>
                  </a:ext>
                </a:extLst>
              </p:cNvPr>
              <p:cNvSpPr txBox="1"/>
              <p:nvPr/>
            </p:nvSpPr>
            <p:spPr>
              <a:xfrm>
                <a:off x="1317651" y="556260"/>
                <a:ext cx="298668" cy="25908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fontAlgn="base">
                  <a:lnSpc>
                    <a:spcPct val="106000"/>
                  </a:lnSpc>
                  <a:spcBef>
                    <a:spcPts val="0"/>
                  </a:spcBef>
                  <a:spcAft>
                    <a:spcPts val="800"/>
                  </a:spcAft>
                </a:pPr>
                <a:r>
                  <a:rPr lang="fr-FR" sz="1200">
                    <a:effectLst/>
                    <a:latin typeface="Times New Roman" panose="02020603050405020304" pitchFamily="18" charset="0"/>
                    <a:ea typeface="Times New Roman" panose="02020603050405020304" pitchFamily="18" charset="0"/>
                  </a:rPr>
                  <a:t>x</a:t>
                </a:r>
                <a:endParaRPr lang="en-US" sz="1200">
                  <a:effectLst/>
                  <a:latin typeface="Times New Roman" panose="02020603050405020304" pitchFamily="18" charset="0"/>
                  <a:ea typeface="Times New Roman" panose="02020603050405020304" pitchFamily="18" charset="0"/>
                </a:endParaRPr>
              </a:p>
            </p:txBody>
          </p:sp>
          <p:sp>
            <p:nvSpPr>
              <p:cNvPr id="47" name="Zone de texte 18">
                <a:extLst>
                  <a:ext uri="{FF2B5EF4-FFF2-40B4-BE49-F238E27FC236}">
                    <a16:creationId xmlns:a16="http://schemas.microsoft.com/office/drawing/2014/main" id="{A9B6573E-5AF4-E52C-0C03-A86F90FC7D7E}"/>
                  </a:ext>
                </a:extLst>
              </p:cNvPr>
              <p:cNvSpPr txBox="1"/>
              <p:nvPr/>
            </p:nvSpPr>
            <p:spPr>
              <a:xfrm>
                <a:off x="1291298" y="1272540"/>
                <a:ext cx="298668" cy="25908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fontAlgn="base">
                  <a:lnSpc>
                    <a:spcPct val="106000"/>
                  </a:lnSpc>
                  <a:spcBef>
                    <a:spcPts val="0"/>
                  </a:spcBef>
                  <a:spcAft>
                    <a:spcPts val="800"/>
                  </a:spcAft>
                </a:pPr>
                <a:r>
                  <a:rPr lang="fr-FR" sz="1100" b="1" kern="1200">
                    <a:solidFill>
                      <a:srgbClr val="000000"/>
                    </a:solidFill>
                    <a:effectLst/>
                    <a:latin typeface="Times New Roman" panose="02020603050405020304" pitchFamily="18" charset="0"/>
                    <a:ea typeface="Calibri" panose="020F0502020204030204" pitchFamily="34" charset="0"/>
                  </a:rPr>
                  <a:t>y</a:t>
                </a:r>
                <a:endParaRPr lang="en-US" sz="1200">
                  <a:effectLst/>
                  <a:latin typeface="Times New Roman" panose="02020603050405020304" pitchFamily="18" charset="0"/>
                  <a:ea typeface="Times New Roman" panose="02020603050405020304" pitchFamily="18" charset="0"/>
                </a:endParaRPr>
              </a:p>
            </p:txBody>
          </p:sp>
          <p:sp>
            <p:nvSpPr>
              <p:cNvPr id="48" name="Zone de texte 19">
                <a:extLst>
                  <a:ext uri="{FF2B5EF4-FFF2-40B4-BE49-F238E27FC236}">
                    <a16:creationId xmlns:a16="http://schemas.microsoft.com/office/drawing/2014/main" id="{955FA4E5-A4EF-CA7B-0C03-B4D9173F2B9F}"/>
                  </a:ext>
                </a:extLst>
              </p:cNvPr>
              <p:cNvSpPr txBox="1"/>
              <p:nvPr/>
            </p:nvSpPr>
            <p:spPr>
              <a:xfrm>
                <a:off x="0" y="906780"/>
                <a:ext cx="1106827" cy="3048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fontAlgn="base">
                  <a:lnSpc>
                    <a:spcPct val="106000"/>
                  </a:lnSpc>
                  <a:spcBef>
                    <a:spcPts val="0"/>
                  </a:spcBef>
                  <a:spcAft>
                    <a:spcPts val="800"/>
                  </a:spcAft>
                </a:pPr>
                <a:r>
                  <a:rPr lang="fr-FR" sz="1200" kern="1200">
                    <a:solidFill>
                      <a:srgbClr val="000000"/>
                    </a:solidFill>
                    <a:effectLst/>
                    <a:latin typeface="Times New Roman" panose="02020603050405020304" pitchFamily="18" charset="0"/>
                    <a:ea typeface="Calibri" panose="020F0502020204030204" pitchFamily="34" charset="0"/>
                  </a:rPr>
                  <a:t>{y-x &lt; 2 sec.}</a:t>
                </a:r>
                <a:endParaRPr lang="en-US" sz="1200">
                  <a:effectLst/>
                  <a:latin typeface="Times New Roman" panose="02020603050405020304" pitchFamily="18" charset="0"/>
                  <a:ea typeface="Times New Roman" panose="02020603050405020304" pitchFamily="18" charset="0"/>
                </a:endParaRPr>
              </a:p>
            </p:txBody>
          </p:sp>
          <p:cxnSp>
            <p:nvCxnSpPr>
              <p:cNvPr id="49" name="Connecteur droit avec flèche 48">
                <a:extLst>
                  <a:ext uri="{FF2B5EF4-FFF2-40B4-BE49-F238E27FC236}">
                    <a16:creationId xmlns:a16="http://schemas.microsoft.com/office/drawing/2014/main" id="{9D8BA3BE-99DF-42D6-F6B1-B218CF1BD13D}"/>
                  </a:ext>
                </a:extLst>
              </p:cNvPr>
              <p:cNvCxnSpPr/>
              <p:nvPr/>
            </p:nvCxnSpPr>
            <p:spPr>
              <a:xfrm flipV="1">
                <a:off x="1782123" y="759991"/>
                <a:ext cx="1854593" cy="186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4" name="Connecteur droit 3">
              <a:extLst>
                <a:ext uri="{FF2B5EF4-FFF2-40B4-BE49-F238E27FC236}">
                  <a16:creationId xmlns:a16="http://schemas.microsoft.com/office/drawing/2014/main" id="{AF508B98-2AC4-ED9D-835E-579E1B8346B2}"/>
                </a:ext>
              </a:extLst>
            </p:cNvPr>
            <p:cNvCxnSpPr/>
            <p:nvPr/>
          </p:nvCxnSpPr>
          <p:spPr>
            <a:xfrm>
              <a:off x="1781615" y="1396826"/>
              <a:ext cx="1855101" cy="0"/>
            </a:xfrm>
            <a:prstGeom prst="line">
              <a:avLst/>
            </a:prstGeom>
            <a:ln>
              <a:solidFill>
                <a:schemeClr val="tx1"/>
              </a:solidFill>
              <a:prstDash val="lgDash"/>
              <a:headEnd type="arrow"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50" name="Title 1">
            <a:extLst>
              <a:ext uri="{FF2B5EF4-FFF2-40B4-BE49-F238E27FC236}">
                <a16:creationId xmlns:a16="http://schemas.microsoft.com/office/drawing/2014/main" id="{177E8862-44FA-848A-CA01-E416D35B2040}"/>
              </a:ext>
            </a:extLst>
          </p:cNvPr>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 : </a:t>
            </a:r>
            <a:r>
              <a:rPr lang="fr-FR" sz="2500" b="1" kern="0" dirty="0">
                <a:solidFill>
                  <a:srgbClr val="0033CC"/>
                </a:solidFill>
                <a:effectLst>
                  <a:outerShdw blurRad="38100" dist="38100" dir="2700000" algn="tl">
                    <a:srgbClr val="000000">
                      <a:alpha val="43137"/>
                    </a:srgbClr>
                  </a:outerShdw>
                </a:effectLst>
                <a:cs typeface="Arial" pitchFamily="34" charset="0"/>
              </a:rPr>
              <a:t>Les diagrammes de séquence décrivant les interaction entre objets </a:t>
            </a:r>
          </a:p>
        </p:txBody>
      </p:sp>
    </p:spTree>
    <p:extLst>
      <p:ext uri="{BB962C8B-B14F-4D97-AF65-F5344CB8AC3E}">
        <p14:creationId xmlns:p14="http://schemas.microsoft.com/office/powerpoint/2010/main" val="35112055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21</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6" name="ZoneTexte 5"/>
          <p:cNvSpPr txBox="1"/>
          <p:nvPr/>
        </p:nvSpPr>
        <p:spPr>
          <a:xfrm>
            <a:off x="0" y="1059180"/>
            <a:ext cx="9144000" cy="2624308"/>
          </a:xfrm>
          <a:prstGeom prst="rect">
            <a:avLst/>
          </a:prstGeom>
          <a:noFill/>
        </p:spPr>
        <p:txBody>
          <a:bodyPr wrap="square" rtlCol="0">
            <a:spAutoFit/>
          </a:bodyPr>
          <a:lstStyle/>
          <a:p>
            <a:pPr algn="just">
              <a:lnSpc>
                <a:spcPct val="150000"/>
              </a:lnSpc>
            </a:pPr>
            <a:r>
              <a:rPr lang="fr-FR" sz="2400" b="1" dirty="0">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Création et destruction d’objets </a:t>
            </a:r>
          </a:p>
          <a:p>
            <a:pPr algn="just">
              <a:lnSpc>
                <a:spcPct val="115000"/>
              </a:lnSpc>
              <a:spcAft>
                <a:spcPts val="0"/>
              </a:spcAft>
              <a:tabLst>
                <a:tab pos="270510" algn="l"/>
              </a:tabLst>
            </a:pPr>
            <a:r>
              <a:rPr lang="fr-FR" sz="2100" b="1" dirty="0">
                <a:latin typeface="+mj-lt"/>
                <a:ea typeface="Times New Roman" panose="02020603050405020304" pitchFamily="18" charset="0"/>
                <a:cs typeface="Arial" panose="020B0604020202020204" pitchFamily="34" charset="0"/>
              </a:rPr>
              <a:t>Certains</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objets</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vivent</a:t>
            </a:r>
            <a:r>
              <a:rPr lang="fr-FR" sz="2100" dirty="0">
                <a:latin typeface="+mj-lt"/>
                <a:ea typeface="Times New Roman" panose="02020603050405020304" pitchFamily="18" charset="0"/>
                <a:cs typeface="Arial" panose="020B0604020202020204" pitchFamily="34" charset="0"/>
              </a:rPr>
              <a:t> pendant tout le </a:t>
            </a:r>
            <a:r>
              <a:rPr lang="fr-FR" sz="2100" b="1" dirty="0">
                <a:latin typeface="+mj-lt"/>
                <a:ea typeface="Times New Roman" panose="02020603050405020304" pitchFamily="18" charset="0"/>
                <a:cs typeface="Arial" panose="020B0604020202020204" pitchFamily="34" charset="0"/>
              </a:rPr>
              <a:t>diagramme</a:t>
            </a:r>
            <a:r>
              <a:rPr lang="fr-FR" sz="2100" dirty="0">
                <a:latin typeface="+mj-lt"/>
                <a:ea typeface="Times New Roman" panose="02020603050405020304" pitchFamily="18" charset="0"/>
                <a:cs typeface="Arial" panose="020B0604020202020204" pitchFamily="34" charset="0"/>
              </a:rPr>
              <a:t>, d’autres sont </a:t>
            </a:r>
            <a:r>
              <a:rPr lang="fr-FR" sz="2100" b="1" dirty="0">
                <a:latin typeface="+mj-lt"/>
                <a:ea typeface="Times New Roman" panose="02020603050405020304" pitchFamily="18" charset="0"/>
                <a:cs typeface="Arial" panose="020B0604020202020204" pitchFamily="34" charset="0"/>
              </a:rPr>
              <a:t>créés</a:t>
            </a:r>
            <a:r>
              <a:rPr lang="fr-FR" sz="2100" dirty="0">
                <a:latin typeface="+mj-lt"/>
                <a:ea typeface="Times New Roman" panose="02020603050405020304" pitchFamily="18" charset="0"/>
                <a:cs typeface="Arial" panose="020B0604020202020204" pitchFamily="34" charset="0"/>
              </a:rPr>
              <a:t> et/ou </a:t>
            </a:r>
            <a:r>
              <a:rPr lang="fr-FR" sz="2100" b="1" dirty="0">
                <a:latin typeface="+mj-lt"/>
                <a:ea typeface="Times New Roman" panose="02020603050405020304" pitchFamily="18" charset="0"/>
                <a:cs typeface="Arial" panose="020B0604020202020204" pitchFamily="34" charset="0"/>
              </a:rPr>
              <a:t>meurent</a:t>
            </a:r>
            <a:r>
              <a:rPr lang="fr-FR" sz="2100" dirty="0">
                <a:latin typeface="+mj-lt"/>
                <a:ea typeface="Times New Roman" panose="02020603050405020304" pitchFamily="18" charset="0"/>
                <a:cs typeface="Arial" panose="020B0604020202020204" pitchFamily="34" charset="0"/>
              </a:rPr>
              <a:t> pendant la </a:t>
            </a:r>
            <a:r>
              <a:rPr lang="fr-FR" sz="2100" b="1" dirty="0">
                <a:latin typeface="+mj-lt"/>
                <a:ea typeface="Times New Roman" panose="02020603050405020304" pitchFamily="18" charset="0"/>
                <a:cs typeface="Arial" panose="020B0604020202020204" pitchFamily="34" charset="0"/>
              </a:rPr>
              <a:t>séquence</a:t>
            </a:r>
            <a:r>
              <a:rPr lang="fr-FR" sz="2100" dirty="0">
                <a:latin typeface="+mj-lt"/>
                <a:ea typeface="Times New Roman" panose="02020603050405020304" pitchFamily="18" charset="0"/>
                <a:cs typeface="Arial" panose="020B0604020202020204" pitchFamily="34" charset="0"/>
              </a:rPr>
              <a:t>. </a:t>
            </a:r>
          </a:p>
          <a:p>
            <a:pPr algn="just">
              <a:lnSpc>
                <a:spcPct val="115000"/>
              </a:lnSpc>
              <a:spcAft>
                <a:spcPts val="0"/>
              </a:spcAft>
              <a:tabLst>
                <a:tab pos="270510" algn="l"/>
              </a:tabLst>
            </a:pPr>
            <a:endParaRPr lang="fr-FR" sz="800" dirty="0">
              <a:latin typeface="+mj-lt"/>
              <a:ea typeface="Times New Roman" panose="02020603050405020304" pitchFamily="18" charset="0"/>
              <a:cs typeface="Arial" panose="020B0604020202020204" pitchFamily="34" charset="0"/>
            </a:endParaRPr>
          </a:p>
          <a:p>
            <a:pPr algn="just">
              <a:lnSpc>
                <a:spcPct val="115000"/>
              </a:lnSpc>
              <a:spcAft>
                <a:spcPts val="0"/>
              </a:spcAft>
              <a:tabLst>
                <a:tab pos="270510" algn="l"/>
              </a:tabLst>
            </a:pPr>
            <a:r>
              <a:rPr lang="fr-FR" sz="2100" b="1" dirty="0">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A.	Création d’objets </a:t>
            </a:r>
            <a:r>
              <a:rPr lang="fr-FR" sz="2100" dirty="0">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 </a:t>
            </a:r>
            <a:r>
              <a:rPr lang="fr-FR" sz="2100" dirty="0">
                <a:latin typeface="+mj-lt"/>
                <a:ea typeface="Times New Roman" panose="02020603050405020304" pitchFamily="18" charset="0"/>
                <a:cs typeface="Arial" panose="020B0604020202020204" pitchFamily="34" charset="0"/>
              </a:rPr>
              <a:t>Si un </a:t>
            </a:r>
            <a:r>
              <a:rPr lang="fr-FR" sz="2100" b="1" dirty="0">
                <a:latin typeface="+mj-lt"/>
                <a:ea typeface="Times New Roman" panose="02020603050405020304" pitchFamily="18" charset="0"/>
                <a:cs typeface="Arial" panose="020B0604020202020204" pitchFamily="34" charset="0"/>
              </a:rPr>
              <a:t>objet</a:t>
            </a:r>
            <a:r>
              <a:rPr lang="fr-FR" sz="2100" dirty="0">
                <a:latin typeface="+mj-lt"/>
                <a:ea typeface="Times New Roman" panose="02020603050405020304" pitchFamily="18" charset="0"/>
                <a:cs typeface="Arial" panose="020B0604020202020204" pitchFamily="34" charset="0"/>
              </a:rPr>
              <a:t> est </a:t>
            </a:r>
            <a:r>
              <a:rPr lang="fr-FR" sz="2100" b="1" dirty="0">
                <a:latin typeface="+mj-lt"/>
                <a:ea typeface="Times New Roman" panose="02020603050405020304" pitchFamily="18" charset="0"/>
                <a:cs typeface="Arial" panose="020B0604020202020204" pitchFamily="34" charset="0"/>
              </a:rPr>
              <a:t>créé</a:t>
            </a:r>
            <a:r>
              <a:rPr lang="fr-FR" sz="2100" dirty="0">
                <a:latin typeface="+mj-lt"/>
                <a:ea typeface="Times New Roman" panose="02020603050405020304" pitchFamily="18" charset="0"/>
                <a:cs typeface="Arial" panose="020B0604020202020204" pitchFamily="34" charset="0"/>
              </a:rPr>
              <a:t> par une </a:t>
            </a:r>
            <a:r>
              <a:rPr lang="fr-FR" sz="2100" b="1" dirty="0">
                <a:latin typeface="+mj-lt"/>
                <a:ea typeface="Times New Roman" panose="02020603050405020304" pitchFamily="18" charset="0"/>
                <a:cs typeface="Arial" panose="020B0604020202020204" pitchFamily="34" charset="0"/>
              </a:rPr>
              <a:t>opération</a:t>
            </a:r>
            <a:r>
              <a:rPr lang="fr-FR" sz="2100" dirty="0">
                <a:latin typeface="+mj-lt"/>
                <a:ea typeface="Times New Roman" panose="02020603050405020304" pitchFamily="18" charset="0"/>
                <a:cs typeface="Arial" panose="020B0604020202020204" pitchFamily="34" charset="0"/>
              </a:rPr>
              <a:t>, celui-ci </a:t>
            </a:r>
            <a:r>
              <a:rPr lang="fr-FR" sz="2100" b="1" dirty="0">
                <a:latin typeface="+mj-lt"/>
                <a:ea typeface="Times New Roman" panose="02020603050405020304" pitchFamily="18" charset="0"/>
                <a:cs typeface="Arial" panose="020B0604020202020204" pitchFamily="34" charset="0"/>
              </a:rPr>
              <a:t>n’apparait</a:t>
            </a:r>
            <a:r>
              <a:rPr lang="fr-FR" sz="2100" dirty="0">
                <a:latin typeface="+mj-lt"/>
                <a:ea typeface="Times New Roman" panose="02020603050405020304" pitchFamily="18" charset="0"/>
                <a:cs typeface="Arial" panose="020B0604020202020204" pitchFamily="34" charset="0"/>
              </a:rPr>
              <a:t> qu’au </a:t>
            </a:r>
            <a:r>
              <a:rPr lang="fr-FR" sz="2100" b="1" dirty="0">
                <a:latin typeface="+mj-lt"/>
                <a:ea typeface="Times New Roman" panose="02020603050405020304" pitchFamily="18" charset="0"/>
                <a:cs typeface="Arial" panose="020B0604020202020204" pitchFamily="34" charset="0"/>
              </a:rPr>
              <a:t>moment</a:t>
            </a:r>
            <a:r>
              <a:rPr lang="fr-FR" sz="2100" dirty="0">
                <a:latin typeface="+mj-lt"/>
                <a:ea typeface="Times New Roman" panose="02020603050405020304" pitchFamily="18" charset="0"/>
                <a:cs typeface="Arial" panose="020B0604020202020204" pitchFamily="34" charset="0"/>
              </a:rPr>
              <a:t> où il est </a:t>
            </a:r>
            <a:r>
              <a:rPr lang="fr-FR" sz="2100" b="1" dirty="0">
                <a:latin typeface="+mj-lt"/>
                <a:ea typeface="Times New Roman" panose="02020603050405020304" pitchFamily="18" charset="0"/>
                <a:cs typeface="Arial" panose="020B0604020202020204" pitchFamily="34" charset="0"/>
              </a:rPr>
              <a:t>créé</a:t>
            </a:r>
            <a:r>
              <a:rPr lang="fr-FR" sz="2100" dirty="0">
                <a:latin typeface="+mj-lt"/>
                <a:ea typeface="Times New Roman" panose="02020603050405020304" pitchFamily="18" charset="0"/>
                <a:cs typeface="Arial" panose="020B0604020202020204" pitchFamily="34" charset="0"/>
              </a:rPr>
              <a:t>. La </a:t>
            </a:r>
            <a:r>
              <a:rPr lang="fr-FR" sz="2100" b="1" dirty="0">
                <a:latin typeface="+mj-lt"/>
                <a:ea typeface="Times New Roman" panose="02020603050405020304" pitchFamily="18" charset="0"/>
                <a:cs typeface="Arial" panose="020B0604020202020204" pitchFamily="34" charset="0"/>
              </a:rPr>
              <a:t>création</a:t>
            </a:r>
            <a:r>
              <a:rPr lang="fr-FR" sz="2100" dirty="0">
                <a:latin typeface="+mj-lt"/>
                <a:ea typeface="Times New Roman" panose="02020603050405020304" pitchFamily="18" charset="0"/>
                <a:cs typeface="Arial" panose="020B0604020202020204" pitchFamily="34" charset="0"/>
              </a:rPr>
              <a:t> d’un </a:t>
            </a:r>
            <a:r>
              <a:rPr lang="fr-FR" sz="2100" b="1" dirty="0">
                <a:latin typeface="+mj-lt"/>
                <a:ea typeface="Times New Roman" panose="02020603050405020304" pitchFamily="18" charset="0"/>
                <a:cs typeface="Arial" panose="020B0604020202020204" pitchFamily="34" charset="0"/>
              </a:rPr>
              <a:t>objet</a:t>
            </a:r>
            <a:r>
              <a:rPr lang="fr-FR" sz="2100" dirty="0">
                <a:latin typeface="+mj-lt"/>
                <a:ea typeface="Times New Roman" panose="02020603050405020304" pitchFamily="18" charset="0"/>
                <a:cs typeface="Arial" panose="020B0604020202020204" pitchFamily="34" charset="0"/>
              </a:rPr>
              <a:t> est </a:t>
            </a:r>
            <a:r>
              <a:rPr lang="fr-FR" sz="2100" b="1" dirty="0">
                <a:latin typeface="+mj-lt"/>
                <a:ea typeface="Times New Roman" panose="02020603050405020304" pitchFamily="18" charset="0"/>
                <a:cs typeface="Arial" panose="020B0604020202020204" pitchFamily="34" charset="0"/>
              </a:rPr>
              <a:t>concrétisée</a:t>
            </a:r>
            <a:r>
              <a:rPr lang="fr-FR" sz="2100" dirty="0">
                <a:latin typeface="+mj-lt"/>
                <a:ea typeface="Times New Roman" panose="02020603050405020304" pitchFamily="18" charset="0"/>
                <a:cs typeface="Arial" panose="020B0604020202020204" pitchFamily="34" charset="0"/>
              </a:rPr>
              <a:t> par une </a:t>
            </a:r>
            <a:r>
              <a:rPr lang="fr-FR" sz="2100" b="1" dirty="0">
                <a:latin typeface="+mj-lt"/>
                <a:ea typeface="Times New Roman" panose="02020603050405020304" pitchFamily="18" charset="0"/>
                <a:cs typeface="Arial" panose="020B0604020202020204" pitchFamily="34" charset="0"/>
              </a:rPr>
              <a:t>flèche</a:t>
            </a:r>
            <a:r>
              <a:rPr lang="fr-FR" sz="2100" dirty="0">
                <a:latin typeface="+mj-lt"/>
                <a:ea typeface="Times New Roman" panose="02020603050405020304" pitchFamily="18" charset="0"/>
                <a:cs typeface="Arial" panose="020B0604020202020204" pitchFamily="34" charset="0"/>
              </a:rPr>
              <a:t> qui </a:t>
            </a:r>
            <a:r>
              <a:rPr lang="fr-FR" sz="2100" b="1" dirty="0">
                <a:latin typeface="+mj-lt"/>
                <a:ea typeface="Times New Roman" panose="02020603050405020304" pitchFamily="18" charset="0"/>
                <a:cs typeface="Arial" panose="020B0604020202020204" pitchFamily="34" charset="0"/>
              </a:rPr>
              <a:t>pointe</a:t>
            </a:r>
            <a:r>
              <a:rPr lang="fr-FR" sz="2100" dirty="0">
                <a:latin typeface="+mj-lt"/>
                <a:ea typeface="Times New Roman" panose="02020603050405020304" pitchFamily="18" charset="0"/>
                <a:cs typeface="Arial" panose="020B0604020202020204" pitchFamily="34" charset="0"/>
              </a:rPr>
              <a:t> sur le </a:t>
            </a:r>
            <a:r>
              <a:rPr lang="fr-FR" sz="2100" b="1" dirty="0">
                <a:latin typeface="+mj-lt"/>
                <a:ea typeface="Times New Roman" panose="02020603050405020304" pitchFamily="18" charset="0"/>
                <a:cs typeface="Arial" panose="020B0604020202020204" pitchFamily="34" charset="0"/>
              </a:rPr>
              <a:t>sommet</a:t>
            </a:r>
            <a:r>
              <a:rPr lang="fr-FR" sz="2100" dirty="0">
                <a:latin typeface="+mj-lt"/>
                <a:ea typeface="Times New Roman" panose="02020603050405020304" pitchFamily="18" charset="0"/>
                <a:cs typeface="Arial" panose="020B0604020202020204" pitchFamily="34" charset="0"/>
              </a:rPr>
              <a:t> d’une </a:t>
            </a:r>
            <a:r>
              <a:rPr lang="fr-FR" sz="2100" b="1" dirty="0">
                <a:latin typeface="+mj-lt"/>
                <a:ea typeface="Times New Roman" panose="02020603050405020304" pitchFamily="18" charset="0"/>
                <a:cs typeface="Arial" panose="020B0604020202020204" pitchFamily="34" charset="0"/>
              </a:rPr>
              <a:t>ligne de vie</a:t>
            </a:r>
            <a:r>
              <a:rPr lang="fr-FR" sz="2100" dirty="0">
                <a:latin typeface="+mj-lt"/>
                <a:ea typeface="Times New Roman" panose="02020603050405020304" pitchFamily="18" charset="0"/>
                <a:cs typeface="Arial" panose="020B0604020202020204" pitchFamily="34" charset="0"/>
              </a:rPr>
              <a:t>.</a:t>
            </a:r>
            <a:endParaRPr lang="fr-FR" sz="800" dirty="0">
              <a:latin typeface="+mj-lt"/>
              <a:ea typeface="Times New Roman" panose="02020603050405020304" pitchFamily="18" charset="0"/>
              <a:cs typeface="Arial" panose="020B0604020202020204" pitchFamily="34" charset="0"/>
            </a:endParaRPr>
          </a:p>
        </p:txBody>
      </p:sp>
      <p:sp>
        <p:nvSpPr>
          <p:cNvPr id="50" name="Title 1">
            <a:extLst>
              <a:ext uri="{FF2B5EF4-FFF2-40B4-BE49-F238E27FC236}">
                <a16:creationId xmlns:a16="http://schemas.microsoft.com/office/drawing/2014/main" id="{177E8862-44FA-848A-CA01-E416D35B2040}"/>
              </a:ext>
            </a:extLst>
          </p:cNvPr>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 : </a:t>
            </a:r>
            <a:r>
              <a:rPr lang="fr-FR" sz="2500" b="1" kern="0" dirty="0">
                <a:solidFill>
                  <a:srgbClr val="0033CC"/>
                </a:solidFill>
                <a:effectLst>
                  <a:outerShdw blurRad="38100" dist="38100" dir="2700000" algn="tl">
                    <a:srgbClr val="000000">
                      <a:alpha val="43137"/>
                    </a:srgbClr>
                  </a:outerShdw>
                </a:effectLst>
                <a:cs typeface="Arial" pitchFamily="34" charset="0"/>
              </a:rPr>
              <a:t>Les diagrammes de séquence décrivant les interaction entre objets </a:t>
            </a:r>
          </a:p>
        </p:txBody>
      </p:sp>
      <p:grpSp>
        <p:nvGrpSpPr>
          <p:cNvPr id="8" name="Groupe 7">
            <a:extLst>
              <a:ext uri="{FF2B5EF4-FFF2-40B4-BE49-F238E27FC236}">
                <a16:creationId xmlns:a16="http://schemas.microsoft.com/office/drawing/2014/main" id="{0EC01342-FC1F-EEC3-05E0-2021EDC26BC8}"/>
              </a:ext>
            </a:extLst>
          </p:cNvPr>
          <p:cNvGrpSpPr>
            <a:grpSpLocks/>
          </p:cNvGrpSpPr>
          <p:nvPr/>
        </p:nvGrpSpPr>
        <p:grpSpPr>
          <a:xfrm>
            <a:off x="2590800" y="3778942"/>
            <a:ext cx="2473801" cy="870585"/>
            <a:chOff x="263586" y="0"/>
            <a:chExt cx="2473801" cy="870627"/>
          </a:xfrm>
        </p:grpSpPr>
        <p:cxnSp>
          <p:nvCxnSpPr>
            <p:cNvPr id="9" name="AutoShape 679">
              <a:extLst>
                <a:ext uri="{FF2B5EF4-FFF2-40B4-BE49-F238E27FC236}">
                  <a16:creationId xmlns:a16="http://schemas.microsoft.com/office/drawing/2014/main" id="{30FF14F9-A328-66BB-5995-3FCB85960182}"/>
                </a:ext>
              </a:extLst>
            </p:cNvPr>
            <p:cNvCxnSpPr>
              <a:cxnSpLocks noChangeShapeType="1"/>
            </p:cNvCxnSpPr>
            <p:nvPr/>
          </p:nvCxnSpPr>
          <p:spPr bwMode="auto">
            <a:xfrm>
              <a:off x="2215515" y="308060"/>
              <a:ext cx="0" cy="562567"/>
            </a:xfrm>
            <a:prstGeom prst="straightConnector1">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cxnSp>
        <p:cxnSp>
          <p:nvCxnSpPr>
            <p:cNvPr id="10" name="Connecteur droit 9">
              <a:extLst>
                <a:ext uri="{FF2B5EF4-FFF2-40B4-BE49-F238E27FC236}">
                  <a16:creationId xmlns:a16="http://schemas.microsoft.com/office/drawing/2014/main" id="{5D22A3FC-06CB-54E8-0D6C-48194B50BC01}"/>
                </a:ext>
              </a:extLst>
            </p:cNvPr>
            <p:cNvCxnSpPr/>
            <p:nvPr/>
          </p:nvCxnSpPr>
          <p:spPr>
            <a:xfrm flipH="1">
              <a:off x="263586" y="139137"/>
              <a:ext cx="139757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Box 758">
              <a:extLst>
                <a:ext uri="{FF2B5EF4-FFF2-40B4-BE49-F238E27FC236}">
                  <a16:creationId xmlns:a16="http://schemas.microsoft.com/office/drawing/2014/main" id="{D3926EDE-6C64-EB42-90B2-9FBD23F1265E}"/>
                </a:ext>
              </a:extLst>
            </p:cNvPr>
            <p:cNvSpPr txBox="1">
              <a:spLocks noChangeArrowheads="1"/>
            </p:cNvSpPr>
            <p:nvPr/>
          </p:nvSpPr>
          <p:spPr bwMode="auto">
            <a:xfrm>
              <a:off x="1670587" y="0"/>
              <a:ext cx="1066800" cy="28889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fontAlgn="base">
                <a:lnSpc>
                  <a:spcPct val="106000"/>
                </a:lnSpc>
                <a:spcBef>
                  <a:spcPts val="0"/>
                </a:spcBef>
                <a:spcAft>
                  <a:spcPts val="800"/>
                </a:spcAft>
              </a:pPr>
              <a:r>
                <a:rPr lang="fr-FR" sz="1300" u="sng" kern="1200" dirty="0" err="1">
                  <a:solidFill>
                    <a:srgbClr val="000000"/>
                  </a:solidFill>
                  <a:effectLst/>
                  <a:latin typeface="Times New Roman" panose="02020603050405020304" pitchFamily="18" charset="0"/>
                  <a:ea typeface="Calibri" panose="020F0502020204030204" pitchFamily="34" charset="0"/>
                  <a:cs typeface="Arial" panose="020B0604020202020204" pitchFamily="34" charset="0"/>
                </a:rPr>
                <a:t>nouvelObjet</a:t>
              </a:r>
              <a:r>
                <a:rPr lang="fr-FR" sz="1300" u="sng" kern="12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endParaRPr lang="en-US" sz="1200" dirty="0">
                <a:effectLst/>
                <a:latin typeface="Times New Roman" panose="02020603050405020304" pitchFamily="18" charset="0"/>
                <a:ea typeface="Times New Roman" panose="02020603050405020304" pitchFamily="18" charset="0"/>
              </a:endParaRPr>
            </a:p>
            <a:p>
              <a:pPr marL="0" marR="0" fontAlgn="base">
                <a:lnSpc>
                  <a:spcPct val="106000"/>
                </a:lnSpc>
                <a:spcBef>
                  <a:spcPts val="0"/>
                </a:spcBef>
                <a:spcAft>
                  <a:spcPts val="800"/>
                </a:spcAft>
              </a:pPr>
              <a:r>
                <a:rPr lang="fr-FR" sz="1300" kern="12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endParaRPr lang="en-US" sz="1200" dirty="0">
                <a:effectLst/>
                <a:latin typeface="Times New Roman" panose="02020603050405020304" pitchFamily="18" charset="0"/>
                <a:ea typeface="Times New Roman" panose="02020603050405020304" pitchFamily="18" charset="0"/>
              </a:endParaRPr>
            </a:p>
          </p:txBody>
        </p:sp>
        <p:cxnSp>
          <p:nvCxnSpPr>
            <p:cNvPr id="12" name="Connecteur droit 11">
              <a:extLst>
                <a:ext uri="{FF2B5EF4-FFF2-40B4-BE49-F238E27FC236}">
                  <a16:creationId xmlns:a16="http://schemas.microsoft.com/office/drawing/2014/main" id="{DCE180F9-F928-6178-62B7-6D1D1E90B98C}"/>
                </a:ext>
              </a:extLst>
            </p:cNvPr>
            <p:cNvCxnSpPr/>
            <p:nvPr/>
          </p:nvCxnSpPr>
          <p:spPr>
            <a:xfrm flipH="1" flipV="1">
              <a:off x="1594323" y="94334"/>
              <a:ext cx="76200" cy="412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Connecteur droit 13">
              <a:extLst>
                <a:ext uri="{FF2B5EF4-FFF2-40B4-BE49-F238E27FC236}">
                  <a16:creationId xmlns:a16="http://schemas.microsoft.com/office/drawing/2014/main" id="{1C5EFE57-A689-5019-3031-C7CED40F881B}"/>
                </a:ext>
              </a:extLst>
            </p:cNvPr>
            <p:cNvCxnSpPr/>
            <p:nvPr/>
          </p:nvCxnSpPr>
          <p:spPr>
            <a:xfrm flipH="1">
              <a:off x="1604714" y="134642"/>
              <a:ext cx="60960" cy="471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 name="ZoneTexte 15">
            <a:extLst>
              <a:ext uri="{FF2B5EF4-FFF2-40B4-BE49-F238E27FC236}">
                <a16:creationId xmlns:a16="http://schemas.microsoft.com/office/drawing/2014/main" id="{0CC26931-4121-341E-DBBF-01DF1C34BCF7}"/>
              </a:ext>
            </a:extLst>
          </p:cNvPr>
          <p:cNvSpPr txBox="1"/>
          <p:nvPr/>
        </p:nvSpPr>
        <p:spPr>
          <a:xfrm>
            <a:off x="0" y="4797737"/>
            <a:ext cx="9083039" cy="738664"/>
          </a:xfrm>
          <a:prstGeom prst="rect">
            <a:avLst/>
          </a:prstGeom>
          <a:noFill/>
        </p:spPr>
        <p:txBody>
          <a:bodyPr wrap="square">
            <a:spAutoFit/>
          </a:bodyPr>
          <a:lstStyle/>
          <a:p>
            <a:pPr algn="just"/>
            <a:r>
              <a:rPr lang="en-US" sz="2100" b="1" dirty="0">
                <a:effectLst>
                  <a:outerShdw blurRad="38100" dist="38100" dir="2700000" algn="tl">
                    <a:srgbClr val="000000">
                      <a:alpha val="43137"/>
                    </a:srgbClr>
                  </a:outerShdw>
                </a:effectLst>
                <a:latin typeface="+mj-lt"/>
              </a:rPr>
              <a:t>B. Destruction </a:t>
            </a:r>
            <a:r>
              <a:rPr lang="en-US" sz="2100" b="1" dirty="0" err="1">
                <a:effectLst>
                  <a:outerShdw blurRad="38100" dist="38100" dir="2700000" algn="tl">
                    <a:srgbClr val="000000">
                      <a:alpha val="43137"/>
                    </a:srgbClr>
                  </a:outerShdw>
                </a:effectLst>
                <a:latin typeface="+mj-lt"/>
              </a:rPr>
              <a:t>d’objets</a:t>
            </a:r>
            <a:r>
              <a:rPr lang="en-US" sz="2100" b="1" dirty="0">
                <a:effectLst>
                  <a:outerShdw blurRad="38100" dist="38100" dir="2700000" algn="tl">
                    <a:srgbClr val="000000">
                      <a:alpha val="43137"/>
                    </a:srgbClr>
                  </a:outerShdw>
                </a:effectLst>
                <a:latin typeface="+mj-lt"/>
              </a:rPr>
              <a:t> </a:t>
            </a:r>
            <a:r>
              <a:rPr lang="en-US" sz="2100" dirty="0">
                <a:effectLst>
                  <a:outerShdw blurRad="38100" dist="38100" dir="2700000" algn="tl">
                    <a:srgbClr val="000000">
                      <a:alpha val="43137"/>
                    </a:srgbClr>
                  </a:outerShdw>
                </a:effectLst>
                <a:latin typeface="+mj-lt"/>
              </a:rPr>
              <a:t>: </a:t>
            </a:r>
            <a:r>
              <a:rPr lang="en-US" sz="2100" dirty="0">
                <a:latin typeface="+mj-lt"/>
              </a:rPr>
              <a:t>Si un </a:t>
            </a:r>
            <a:r>
              <a:rPr lang="en-US" sz="2100" b="1" dirty="0" err="1">
                <a:latin typeface="+mj-lt"/>
              </a:rPr>
              <a:t>objet</a:t>
            </a:r>
            <a:r>
              <a:rPr lang="en-US" sz="2100" dirty="0">
                <a:latin typeface="+mj-lt"/>
              </a:rPr>
              <a:t> </a:t>
            </a:r>
            <a:r>
              <a:rPr lang="en-US" sz="2100" dirty="0" err="1">
                <a:latin typeface="+mj-lt"/>
              </a:rPr>
              <a:t>est</a:t>
            </a:r>
            <a:r>
              <a:rPr lang="en-US" sz="2100" dirty="0">
                <a:latin typeface="+mj-lt"/>
              </a:rPr>
              <a:t> </a:t>
            </a:r>
            <a:r>
              <a:rPr lang="en-US" sz="2100" b="1" dirty="0" err="1">
                <a:latin typeface="+mj-lt"/>
              </a:rPr>
              <a:t>détruit</a:t>
            </a:r>
            <a:r>
              <a:rPr lang="en-US" sz="2100" dirty="0">
                <a:latin typeface="+mj-lt"/>
              </a:rPr>
              <a:t> par </a:t>
            </a:r>
            <a:r>
              <a:rPr lang="en-US" sz="2100" dirty="0" err="1">
                <a:latin typeface="+mj-lt"/>
              </a:rPr>
              <a:t>une</a:t>
            </a:r>
            <a:r>
              <a:rPr lang="en-US" sz="2100" dirty="0">
                <a:latin typeface="+mj-lt"/>
              </a:rPr>
              <a:t> </a:t>
            </a:r>
            <a:r>
              <a:rPr lang="en-US" sz="2100" b="1" dirty="0" err="1">
                <a:latin typeface="+mj-lt"/>
              </a:rPr>
              <a:t>opération</a:t>
            </a:r>
            <a:r>
              <a:rPr lang="en-US" sz="2100" dirty="0">
                <a:latin typeface="+mj-lt"/>
              </a:rPr>
              <a:t>, la </a:t>
            </a:r>
            <a:r>
              <a:rPr lang="en-US" sz="2100" b="1" dirty="0">
                <a:latin typeface="+mj-lt"/>
              </a:rPr>
              <a:t>destruction</a:t>
            </a:r>
            <a:r>
              <a:rPr lang="en-US" sz="2100" dirty="0">
                <a:latin typeface="+mj-lt"/>
              </a:rPr>
              <a:t> se </a:t>
            </a:r>
            <a:r>
              <a:rPr lang="en-US" sz="2100" b="1" dirty="0" err="1">
                <a:latin typeface="+mj-lt"/>
              </a:rPr>
              <a:t>représente</a:t>
            </a:r>
            <a:r>
              <a:rPr lang="en-US" sz="2100" dirty="0">
                <a:latin typeface="+mj-lt"/>
              </a:rPr>
              <a:t> par </a:t>
            </a:r>
            <a:r>
              <a:rPr lang="en-US" sz="2100" dirty="0" err="1">
                <a:latin typeface="+mj-lt"/>
              </a:rPr>
              <a:t>une</a:t>
            </a:r>
            <a:r>
              <a:rPr lang="en-US" sz="2100" dirty="0">
                <a:latin typeface="+mj-lt"/>
              </a:rPr>
              <a:t> </a:t>
            </a:r>
            <a:r>
              <a:rPr lang="en-US" sz="2100" b="1" dirty="0" err="1">
                <a:latin typeface="+mj-lt"/>
              </a:rPr>
              <a:t>croix</a:t>
            </a:r>
            <a:r>
              <a:rPr lang="en-US" sz="2100" dirty="0">
                <a:latin typeface="+mj-lt"/>
              </a:rPr>
              <a:t> « </a:t>
            </a:r>
            <a:r>
              <a:rPr lang="en-US" sz="2100" b="1" dirty="0">
                <a:latin typeface="+mj-lt"/>
              </a:rPr>
              <a:t>X</a:t>
            </a:r>
            <a:r>
              <a:rPr lang="en-US" sz="2100" dirty="0">
                <a:latin typeface="+mj-lt"/>
              </a:rPr>
              <a:t> » qui </a:t>
            </a:r>
            <a:r>
              <a:rPr lang="en-US" sz="2100" b="1" dirty="0">
                <a:latin typeface="+mj-lt"/>
              </a:rPr>
              <a:t>marque</a:t>
            </a:r>
            <a:r>
              <a:rPr lang="en-US" sz="2100" dirty="0">
                <a:latin typeface="+mj-lt"/>
              </a:rPr>
              <a:t> la </a:t>
            </a:r>
            <a:r>
              <a:rPr lang="en-US" sz="2100" b="1" dirty="0">
                <a:latin typeface="+mj-lt"/>
              </a:rPr>
              <a:t>fin de la </a:t>
            </a:r>
            <a:r>
              <a:rPr lang="en-US" sz="2100" b="1" dirty="0" err="1">
                <a:latin typeface="+mj-lt"/>
              </a:rPr>
              <a:t>ligne</a:t>
            </a:r>
            <a:r>
              <a:rPr lang="en-US" sz="2100" b="1" dirty="0">
                <a:latin typeface="+mj-lt"/>
              </a:rPr>
              <a:t> de vie </a:t>
            </a:r>
            <a:r>
              <a:rPr lang="en-US" sz="2100" dirty="0">
                <a:latin typeface="+mj-lt"/>
              </a:rPr>
              <a:t>de </a:t>
            </a:r>
            <a:r>
              <a:rPr lang="en-US" sz="2100" dirty="0" err="1">
                <a:latin typeface="+mj-lt"/>
              </a:rPr>
              <a:t>l’objet</a:t>
            </a:r>
            <a:r>
              <a:rPr lang="en-US" sz="2100" dirty="0">
                <a:latin typeface="+mj-lt"/>
              </a:rPr>
              <a:t>.</a:t>
            </a:r>
          </a:p>
        </p:txBody>
      </p:sp>
      <p:grpSp>
        <p:nvGrpSpPr>
          <p:cNvPr id="19" name="Groupe 18">
            <a:extLst>
              <a:ext uri="{FF2B5EF4-FFF2-40B4-BE49-F238E27FC236}">
                <a16:creationId xmlns:a16="http://schemas.microsoft.com/office/drawing/2014/main" id="{47070F4D-F67E-D72F-AD47-DB4178D8AB4E}"/>
              </a:ext>
            </a:extLst>
          </p:cNvPr>
          <p:cNvGrpSpPr>
            <a:grpSpLocks/>
          </p:cNvGrpSpPr>
          <p:nvPr/>
        </p:nvGrpSpPr>
        <p:grpSpPr>
          <a:xfrm>
            <a:off x="4344801" y="5689282"/>
            <a:ext cx="393436" cy="986155"/>
            <a:chOff x="21726" y="0"/>
            <a:chExt cx="393436" cy="1426625"/>
          </a:xfrm>
        </p:grpSpPr>
        <p:cxnSp>
          <p:nvCxnSpPr>
            <p:cNvPr id="20" name="Connecteur droit 19">
              <a:extLst>
                <a:ext uri="{FF2B5EF4-FFF2-40B4-BE49-F238E27FC236}">
                  <a16:creationId xmlns:a16="http://schemas.microsoft.com/office/drawing/2014/main" id="{659B378C-6F9A-099E-CCD7-A0CC1C212DB9}"/>
                </a:ext>
              </a:extLst>
            </p:cNvPr>
            <p:cNvCxnSpPr/>
            <p:nvPr/>
          </p:nvCxnSpPr>
          <p:spPr>
            <a:xfrm>
              <a:off x="222885" y="0"/>
              <a:ext cx="0" cy="124968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grpSp>
          <p:nvGrpSpPr>
            <p:cNvPr id="21" name="Groupe 20">
              <a:extLst>
                <a:ext uri="{FF2B5EF4-FFF2-40B4-BE49-F238E27FC236}">
                  <a16:creationId xmlns:a16="http://schemas.microsoft.com/office/drawing/2014/main" id="{EE0132F5-4CA4-CB3F-1980-500773670B2E}"/>
                </a:ext>
              </a:extLst>
            </p:cNvPr>
            <p:cNvGrpSpPr/>
            <p:nvPr/>
          </p:nvGrpSpPr>
          <p:grpSpPr>
            <a:xfrm>
              <a:off x="21726" y="1059180"/>
              <a:ext cx="393436" cy="367445"/>
              <a:chOff x="21726" y="1059180"/>
              <a:chExt cx="393436" cy="367445"/>
            </a:xfrm>
          </p:grpSpPr>
          <p:cxnSp>
            <p:nvCxnSpPr>
              <p:cNvPr id="22" name="Connecteur droit 21">
                <a:extLst>
                  <a:ext uri="{FF2B5EF4-FFF2-40B4-BE49-F238E27FC236}">
                    <a16:creationId xmlns:a16="http://schemas.microsoft.com/office/drawing/2014/main" id="{EC75B8CE-0064-7E87-5416-CC0BFCB341F5}"/>
                  </a:ext>
                </a:extLst>
              </p:cNvPr>
              <p:cNvCxnSpPr/>
              <p:nvPr/>
            </p:nvCxnSpPr>
            <p:spPr>
              <a:xfrm>
                <a:off x="21726" y="1079331"/>
                <a:ext cx="393436" cy="3114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Connecteur droit 22">
                <a:extLst>
                  <a:ext uri="{FF2B5EF4-FFF2-40B4-BE49-F238E27FC236}">
                    <a16:creationId xmlns:a16="http://schemas.microsoft.com/office/drawing/2014/main" id="{DF15B0EC-D140-1297-B978-9CF60D2509D4}"/>
                  </a:ext>
                </a:extLst>
              </p:cNvPr>
              <p:cNvCxnSpPr/>
              <p:nvPr/>
            </p:nvCxnSpPr>
            <p:spPr>
              <a:xfrm flipH="1">
                <a:off x="49765" y="1059180"/>
                <a:ext cx="358911" cy="3674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0493888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22</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6" name="ZoneTexte 5"/>
          <p:cNvSpPr txBox="1"/>
          <p:nvPr/>
        </p:nvSpPr>
        <p:spPr>
          <a:xfrm>
            <a:off x="0" y="914400"/>
            <a:ext cx="9144000" cy="3894336"/>
          </a:xfrm>
          <a:prstGeom prst="rect">
            <a:avLst/>
          </a:prstGeom>
          <a:noFill/>
        </p:spPr>
        <p:txBody>
          <a:bodyPr wrap="square" rtlCol="0">
            <a:spAutoFit/>
          </a:bodyPr>
          <a:lstStyle/>
          <a:p>
            <a:pPr algn="just">
              <a:lnSpc>
                <a:spcPct val="150000"/>
              </a:lnSpc>
            </a:pPr>
            <a:r>
              <a:rPr lang="fr-FR" sz="2400" b="1" dirty="0">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Fragment d’interaction  </a:t>
            </a:r>
          </a:p>
          <a:p>
            <a:pPr algn="just">
              <a:lnSpc>
                <a:spcPct val="115000"/>
              </a:lnSpc>
              <a:spcAft>
                <a:spcPts val="0"/>
              </a:spcAft>
              <a:tabLst>
                <a:tab pos="270510" algn="l"/>
              </a:tabLst>
            </a:pPr>
            <a:r>
              <a:rPr lang="fr-FR" sz="2100" dirty="0">
                <a:latin typeface="+mj-lt"/>
                <a:ea typeface="Times New Roman" panose="02020603050405020304" pitchFamily="18" charset="0"/>
                <a:cs typeface="Arial" panose="020B0604020202020204" pitchFamily="34" charset="0"/>
              </a:rPr>
              <a:t>Un </a:t>
            </a:r>
            <a:r>
              <a:rPr lang="fr-FR" sz="2100" b="1" dirty="0">
                <a:latin typeface="+mj-lt"/>
                <a:ea typeface="Times New Roman" panose="02020603050405020304" pitchFamily="18" charset="0"/>
                <a:cs typeface="Arial" panose="020B0604020202020204" pitchFamily="34" charset="0"/>
              </a:rPr>
              <a:t>fragment d'interaction</a:t>
            </a:r>
            <a:r>
              <a:rPr lang="fr-FR" sz="2100" dirty="0">
                <a:latin typeface="+mj-lt"/>
                <a:ea typeface="Times New Roman" panose="02020603050405020304" pitchFamily="18" charset="0"/>
                <a:cs typeface="Arial" panose="020B0604020202020204" pitchFamily="34" charset="0"/>
              </a:rPr>
              <a:t> est </a:t>
            </a:r>
            <a:r>
              <a:rPr lang="fr-FR" sz="2100" b="1" dirty="0">
                <a:latin typeface="+mj-lt"/>
                <a:ea typeface="Times New Roman" panose="02020603050405020304" pitchFamily="18" charset="0"/>
                <a:cs typeface="Arial" panose="020B0604020202020204" pitchFamily="34" charset="0"/>
              </a:rPr>
              <a:t>constitué</a:t>
            </a:r>
            <a:r>
              <a:rPr lang="fr-FR" sz="2100" dirty="0">
                <a:latin typeface="+mj-lt"/>
                <a:ea typeface="Times New Roman" panose="02020603050405020304" pitchFamily="18" charset="0"/>
                <a:cs typeface="Arial" panose="020B0604020202020204" pitchFamily="34" charset="0"/>
              </a:rPr>
              <a:t> d'un ensemble </a:t>
            </a:r>
            <a:r>
              <a:rPr lang="fr-FR" sz="2100" b="1" dirty="0">
                <a:latin typeface="+mj-lt"/>
                <a:ea typeface="Times New Roman" panose="02020603050405020304" pitchFamily="18" charset="0"/>
                <a:cs typeface="Arial" panose="020B0604020202020204" pitchFamily="34" charset="0"/>
              </a:rPr>
              <a:t>d'interactions</a:t>
            </a:r>
            <a:r>
              <a:rPr lang="fr-FR" sz="2100" dirty="0">
                <a:latin typeface="+mj-lt"/>
                <a:ea typeface="Times New Roman" panose="02020603050405020304" pitchFamily="18" charset="0"/>
                <a:cs typeface="Arial" panose="020B0604020202020204" pitchFamily="34" charset="0"/>
              </a:rPr>
              <a:t> sur lequel un </a:t>
            </a:r>
            <a:r>
              <a:rPr lang="fr-FR" sz="2100" b="1" dirty="0">
                <a:latin typeface="+mj-lt"/>
                <a:ea typeface="Times New Roman" panose="02020603050405020304" pitchFamily="18" charset="0"/>
                <a:cs typeface="Arial" panose="020B0604020202020204" pitchFamily="34" charset="0"/>
              </a:rPr>
              <a:t>opérateur est appliqué</a:t>
            </a:r>
            <a:r>
              <a:rPr lang="fr-FR" sz="2100" dirty="0">
                <a:latin typeface="+mj-lt"/>
                <a:ea typeface="Times New Roman" panose="02020603050405020304" pitchFamily="18" charset="0"/>
                <a:cs typeface="Arial" panose="020B0604020202020204" pitchFamily="34" charset="0"/>
              </a:rPr>
              <a:t>. La </a:t>
            </a:r>
            <a:r>
              <a:rPr lang="fr-FR" sz="2100" b="1" dirty="0">
                <a:latin typeface="+mj-lt"/>
                <a:ea typeface="Times New Roman" panose="02020603050405020304" pitchFamily="18" charset="0"/>
                <a:cs typeface="Arial" panose="020B0604020202020204" pitchFamily="34" charset="0"/>
              </a:rPr>
              <a:t>représentation générale </a:t>
            </a:r>
            <a:r>
              <a:rPr lang="fr-FR" sz="2100" dirty="0">
                <a:latin typeface="+mj-lt"/>
                <a:ea typeface="Times New Roman" panose="02020603050405020304" pitchFamily="18" charset="0"/>
                <a:cs typeface="Arial" panose="020B0604020202020204" pitchFamily="34" charset="0"/>
              </a:rPr>
              <a:t>d'un </a:t>
            </a:r>
            <a:r>
              <a:rPr lang="fr-FR" sz="2100" b="1" dirty="0">
                <a:latin typeface="+mj-lt"/>
                <a:ea typeface="Times New Roman" panose="02020603050405020304" pitchFamily="18" charset="0"/>
                <a:cs typeface="Arial" panose="020B0604020202020204" pitchFamily="34" charset="0"/>
              </a:rPr>
              <a:t>fragment</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d'interaction</a:t>
            </a:r>
            <a:r>
              <a:rPr lang="fr-FR" sz="2100" dirty="0">
                <a:latin typeface="+mj-lt"/>
                <a:ea typeface="Times New Roman" panose="02020603050405020304" pitchFamily="18" charset="0"/>
                <a:cs typeface="Arial" panose="020B0604020202020204" pitchFamily="34" charset="0"/>
              </a:rPr>
              <a:t> prend la forme d'un </a:t>
            </a:r>
            <a:r>
              <a:rPr lang="fr-FR" sz="2100" b="1" dirty="0">
                <a:latin typeface="+mj-lt"/>
                <a:ea typeface="Times New Roman" panose="02020603050405020304" pitchFamily="18" charset="0"/>
                <a:cs typeface="Arial" panose="020B0604020202020204" pitchFamily="34" charset="0"/>
              </a:rPr>
              <a:t>diagramme de séquence</a:t>
            </a:r>
            <a:r>
              <a:rPr lang="fr-FR" sz="2100" dirty="0">
                <a:latin typeface="+mj-lt"/>
                <a:ea typeface="Times New Roman" panose="02020603050405020304" pitchFamily="18" charset="0"/>
                <a:cs typeface="Arial" panose="020B0604020202020204" pitchFamily="34" charset="0"/>
              </a:rPr>
              <a:t>, avec une </a:t>
            </a:r>
            <a:r>
              <a:rPr lang="fr-FR" sz="2100" b="1" dirty="0">
                <a:latin typeface="+mj-lt"/>
                <a:ea typeface="Times New Roman" panose="02020603050405020304" pitchFamily="18" charset="0"/>
                <a:cs typeface="Arial" panose="020B0604020202020204" pitchFamily="34" charset="0"/>
              </a:rPr>
              <a:t>indication</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située</a:t>
            </a:r>
            <a:r>
              <a:rPr lang="fr-FR" sz="2100" dirty="0">
                <a:latin typeface="+mj-lt"/>
                <a:ea typeface="Times New Roman" panose="02020603050405020304" pitchFamily="18" charset="0"/>
                <a:cs typeface="Arial" panose="020B0604020202020204" pitchFamily="34" charset="0"/>
              </a:rPr>
              <a:t> dans le </a:t>
            </a:r>
            <a:r>
              <a:rPr lang="fr-FR" sz="2100" b="1" dirty="0">
                <a:latin typeface="+mj-lt"/>
                <a:ea typeface="Times New Roman" panose="02020603050405020304" pitchFamily="18" charset="0"/>
                <a:cs typeface="Arial" panose="020B0604020202020204" pitchFamily="34" charset="0"/>
              </a:rPr>
              <a:t>coin supérieur </a:t>
            </a:r>
            <a:r>
              <a:rPr lang="fr-FR" sz="2100" dirty="0">
                <a:latin typeface="+mj-lt"/>
                <a:ea typeface="Times New Roman" panose="02020603050405020304" pitchFamily="18" charset="0"/>
                <a:cs typeface="Arial" panose="020B0604020202020204" pitchFamily="34" charset="0"/>
              </a:rPr>
              <a:t>gauche </a:t>
            </a:r>
            <a:r>
              <a:rPr lang="fr-FR" sz="2100" b="1" dirty="0">
                <a:latin typeface="+mj-lt"/>
                <a:ea typeface="Times New Roman" panose="02020603050405020304" pitchFamily="18" charset="0"/>
                <a:cs typeface="Arial" panose="020B0604020202020204" pitchFamily="34" charset="0"/>
              </a:rPr>
              <a:t>indiquant</a:t>
            </a:r>
            <a:r>
              <a:rPr lang="fr-FR" sz="2100" dirty="0">
                <a:latin typeface="+mj-lt"/>
                <a:ea typeface="Times New Roman" panose="02020603050405020304" pitchFamily="18" charset="0"/>
                <a:cs typeface="Arial" panose="020B0604020202020204" pitchFamily="34" charset="0"/>
              </a:rPr>
              <a:t> le </a:t>
            </a:r>
            <a:r>
              <a:rPr lang="fr-FR" sz="2100" b="1" dirty="0">
                <a:latin typeface="+mj-lt"/>
                <a:ea typeface="Times New Roman" panose="02020603050405020304" pitchFamily="18" charset="0"/>
                <a:cs typeface="Arial" panose="020B0604020202020204" pitchFamily="34" charset="0"/>
              </a:rPr>
              <a:t>nom de l'opérateur</a:t>
            </a:r>
            <a:r>
              <a:rPr lang="fr-FR" sz="2100" dirty="0">
                <a:latin typeface="+mj-lt"/>
                <a:ea typeface="Times New Roman" panose="02020603050405020304" pitchFamily="18" charset="0"/>
                <a:cs typeface="Arial" panose="020B0604020202020204" pitchFamily="34" charset="0"/>
              </a:rPr>
              <a:t>.</a:t>
            </a:r>
          </a:p>
          <a:p>
            <a:pPr algn="just">
              <a:lnSpc>
                <a:spcPct val="115000"/>
              </a:lnSpc>
              <a:spcAft>
                <a:spcPts val="0"/>
              </a:spcAft>
              <a:tabLst>
                <a:tab pos="270510" algn="l"/>
              </a:tabLst>
            </a:pPr>
            <a:endParaRPr lang="fr-FR" sz="800" dirty="0">
              <a:latin typeface="+mj-lt"/>
              <a:ea typeface="Times New Roman" panose="02020603050405020304" pitchFamily="18" charset="0"/>
              <a:cs typeface="Arial" panose="020B0604020202020204" pitchFamily="34" charset="0"/>
            </a:endParaRPr>
          </a:p>
          <a:p>
            <a:pPr algn="just">
              <a:lnSpc>
                <a:spcPct val="115000"/>
              </a:lnSpc>
              <a:spcAft>
                <a:spcPts val="0"/>
              </a:spcAft>
              <a:tabLst>
                <a:tab pos="270510" algn="l"/>
              </a:tabLst>
            </a:pPr>
            <a:r>
              <a:rPr lang="fr-FR" sz="2100" dirty="0">
                <a:latin typeface="+mj-lt"/>
                <a:ea typeface="Times New Roman" panose="02020603050405020304" pitchFamily="18" charset="0"/>
                <a:cs typeface="Arial" panose="020B0604020202020204" pitchFamily="34" charset="0"/>
              </a:rPr>
              <a:t>Les </a:t>
            </a:r>
            <a:r>
              <a:rPr lang="fr-FR" sz="2100" b="1" dirty="0">
                <a:latin typeface="+mj-lt"/>
                <a:ea typeface="Times New Roman" panose="02020603050405020304" pitchFamily="18" charset="0"/>
                <a:cs typeface="Arial" panose="020B0604020202020204" pitchFamily="34" charset="0"/>
              </a:rPr>
              <a:t>opérandes</a:t>
            </a:r>
            <a:r>
              <a:rPr lang="fr-FR" sz="2100" dirty="0">
                <a:latin typeface="+mj-lt"/>
                <a:ea typeface="Times New Roman" panose="02020603050405020304" pitchFamily="18" charset="0"/>
                <a:cs typeface="Arial" panose="020B0604020202020204" pitchFamily="34" charset="0"/>
              </a:rPr>
              <a:t> d'un </a:t>
            </a:r>
            <a:r>
              <a:rPr lang="fr-FR" sz="2100" b="1" dirty="0">
                <a:latin typeface="+mj-lt"/>
                <a:ea typeface="Times New Roman" panose="02020603050405020304" pitchFamily="18" charset="0"/>
                <a:cs typeface="Arial" panose="020B0604020202020204" pitchFamily="34" charset="0"/>
              </a:rPr>
              <a:t>opérateur d'interaction </a:t>
            </a:r>
            <a:r>
              <a:rPr lang="fr-FR" sz="2100" dirty="0">
                <a:latin typeface="+mj-lt"/>
                <a:ea typeface="Times New Roman" panose="02020603050405020304" pitchFamily="18" charset="0"/>
                <a:cs typeface="Arial" panose="020B0604020202020204" pitchFamily="34" charset="0"/>
              </a:rPr>
              <a:t>sont </a:t>
            </a:r>
            <a:r>
              <a:rPr lang="fr-FR" sz="2100" b="1" dirty="0">
                <a:latin typeface="+mj-lt"/>
                <a:ea typeface="Times New Roman" panose="02020603050405020304" pitchFamily="18" charset="0"/>
                <a:cs typeface="Arial" panose="020B0604020202020204" pitchFamily="34" charset="0"/>
              </a:rPr>
              <a:t>séparés</a:t>
            </a:r>
            <a:r>
              <a:rPr lang="fr-FR" sz="2100" dirty="0">
                <a:latin typeface="+mj-lt"/>
                <a:ea typeface="Times New Roman" panose="02020603050405020304" pitchFamily="18" charset="0"/>
                <a:cs typeface="Arial" panose="020B0604020202020204" pitchFamily="34" charset="0"/>
              </a:rPr>
              <a:t> par une </a:t>
            </a:r>
            <a:r>
              <a:rPr lang="fr-FR" sz="2100" b="1" dirty="0">
                <a:latin typeface="+mj-lt"/>
                <a:ea typeface="Times New Roman" panose="02020603050405020304" pitchFamily="18" charset="0"/>
                <a:cs typeface="Arial" panose="020B0604020202020204" pitchFamily="34" charset="0"/>
              </a:rPr>
              <a:t>ligne en pointillés</a:t>
            </a:r>
            <a:r>
              <a:rPr lang="fr-FR" sz="2100" dirty="0">
                <a:latin typeface="+mj-lt"/>
                <a:ea typeface="Times New Roman" panose="02020603050405020304" pitchFamily="18" charset="0"/>
                <a:cs typeface="Arial" panose="020B0604020202020204" pitchFamily="34" charset="0"/>
              </a:rPr>
              <a:t>. Les conditions de </a:t>
            </a:r>
            <a:r>
              <a:rPr lang="fr-FR" sz="2100" b="1" dirty="0">
                <a:latin typeface="+mj-lt"/>
                <a:ea typeface="Times New Roman" panose="02020603050405020304" pitchFamily="18" charset="0"/>
                <a:cs typeface="Arial" panose="020B0604020202020204" pitchFamily="34" charset="0"/>
              </a:rPr>
              <a:t>choix</a:t>
            </a:r>
            <a:r>
              <a:rPr lang="fr-FR" sz="2100" dirty="0">
                <a:latin typeface="+mj-lt"/>
                <a:ea typeface="Times New Roman" panose="02020603050405020304" pitchFamily="18" charset="0"/>
                <a:cs typeface="Arial" panose="020B0604020202020204" pitchFamily="34" charset="0"/>
              </a:rPr>
              <a:t> des </a:t>
            </a:r>
            <a:r>
              <a:rPr lang="fr-FR" sz="2100" b="1" dirty="0">
                <a:latin typeface="+mj-lt"/>
                <a:ea typeface="Times New Roman" panose="02020603050405020304" pitchFamily="18" charset="0"/>
                <a:cs typeface="Arial" panose="020B0604020202020204" pitchFamily="34" charset="0"/>
              </a:rPr>
              <a:t>opérandes</a:t>
            </a:r>
            <a:r>
              <a:rPr lang="fr-FR" sz="2100" dirty="0">
                <a:latin typeface="+mj-lt"/>
                <a:ea typeface="Times New Roman" panose="02020603050405020304" pitchFamily="18" charset="0"/>
                <a:cs typeface="Arial" panose="020B0604020202020204" pitchFamily="34" charset="0"/>
              </a:rPr>
              <a:t> sont </a:t>
            </a:r>
            <a:r>
              <a:rPr lang="fr-FR" sz="2100" b="1" dirty="0">
                <a:latin typeface="+mj-lt"/>
                <a:ea typeface="Times New Roman" panose="02020603050405020304" pitchFamily="18" charset="0"/>
                <a:cs typeface="Arial" panose="020B0604020202020204" pitchFamily="34" charset="0"/>
              </a:rPr>
              <a:t>exprimées</a:t>
            </a:r>
            <a:r>
              <a:rPr lang="fr-FR" sz="2100" dirty="0">
                <a:latin typeface="+mj-lt"/>
                <a:ea typeface="Times New Roman" panose="02020603050405020304" pitchFamily="18" charset="0"/>
                <a:cs typeface="Arial" panose="020B0604020202020204" pitchFamily="34" charset="0"/>
              </a:rPr>
              <a:t> à l'aide d'</a:t>
            </a:r>
            <a:r>
              <a:rPr lang="fr-FR" sz="2100" b="1" dirty="0">
                <a:latin typeface="+mj-lt"/>
                <a:ea typeface="Times New Roman" panose="02020603050405020304" pitchFamily="18" charset="0"/>
                <a:cs typeface="Arial" panose="020B0604020202020204" pitchFamily="34" charset="0"/>
              </a:rPr>
              <a:t>expressions booléennes </a:t>
            </a:r>
            <a:r>
              <a:rPr lang="fr-FR" sz="2100" dirty="0">
                <a:latin typeface="+mj-lt"/>
                <a:ea typeface="Times New Roman" panose="02020603050405020304" pitchFamily="18" charset="0"/>
                <a:cs typeface="Arial" panose="020B0604020202020204" pitchFamily="34" charset="0"/>
              </a:rPr>
              <a:t>placées </a:t>
            </a:r>
            <a:r>
              <a:rPr lang="fr-FR" sz="2100" b="1" dirty="0">
                <a:latin typeface="+mj-lt"/>
                <a:ea typeface="Times New Roman" panose="02020603050405020304" pitchFamily="18" charset="0"/>
                <a:cs typeface="Arial" panose="020B0604020202020204" pitchFamily="34" charset="0"/>
              </a:rPr>
              <a:t>entre crochets</a:t>
            </a:r>
            <a:r>
              <a:rPr lang="fr-FR" sz="2100" dirty="0">
                <a:latin typeface="+mj-lt"/>
                <a:ea typeface="Times New Roman" panose="02020603050405020304" pitchFamily="18" charset="0"/>
                <a:cs typeface="Arial" panose="020B0604020202020204" pitchFamily="34" charset="0"/>
              </a:rPr>
              <a:t>. La liste suivante classe les </a:t>
            </a:r>
            <a:r>
              <a:rPr lang="fr-FR" sz="2100" b="1" dirty="0">
                <a:latin typeface="+mj-lt"/>
                <a:ea typeface="Times New Roman" panose="02020603050405020304" pitchFamily="18" charset="0"/>
                <a:cs typeface="Arial" panose="020B0604020202020204" pitchFamily="34" charset="0"/>
              </a:rPr>
              <a:t>opérateurs d'interaction </a:t>
            </a:r>
            <a:r>
              <a:rPr lang="fr-FR" sz="2100" dirty="0">
                <a:latin typeface="+mj-lt"/>
                <a:ea typeface="Times New Roman" panose="02020603050405020304" pitchFamily="18" charset="0"/>
                <a:cs typeface="Arial" panose="020B0604020202020204" pitchFamily="34" charset="0"/>
              </a:rPr>
              <a:t>en fonction de leurs </a:t>
            </a:r>
            <a:r>
              <a:rPr lang="fr-FR" sz="2100" b="1" dirty="0">
                <a:latin typeface="+mj-lt"/>
                <a:ea typeface="Times New Roman" panose="02020603050405020304" pitchFamily="18" charset="0"/>
                <a:cs typeface="Arial" panose="020B0604020202020204" pitchFamily="34" charset="0"/>
              </a:rPr>
              <a:t>rôles</a:t>
            </a:r>
            <a:r>
              <a:rPr lang="fr-FR" sz="2100" dirty="0">
                <a:latin typeface="+mj-lt"/>
                <a:ea typeface="Times New Roman" panose="02020603050405020304" pitchFamily="18" charset="0"/>
                <a:cs typeface="Arial" panose="020B0604020202020204" pitchFamily="34" charset="0"/>
              </a:rPr>
              <a:t> :</a:t>
            </a:r>
            <a:endParaRPr lang="fr-FR" sz="800" dirty="0">
              <a:latin typeface="+mj-lt"/>
              <a:ea typeface="Times New Roman" panose="02020603050405020304" pitchFamily="18" charset="0"/>
              <a:cs typeface="Arial" panose="020B0604020202020204" pitchFamily="34" charset="0"/>
            </a:endParaRPr>
          </a:p>
          <a:p>
            <a:pPr algn="just">
              <a:lnSpc>
                <a:spcPct val="115000"/>
              </a:lnSpc>
              <a:spcAft>
                <a:spcPts val="0"/>
              </a:spcAft>
              <a:tabLst>
                <a:tab pos="270510" algn="l"/>
              </a:tabLst>
            </a:pPr>
            <a:endParaRPr lang="fr-FR" sz="800" dirty="0">
              <a:latin typeface="+mj-lt"/>
              <a:ea typeface="Times New Roman" panose="02020603050405020304" pitchFamily="18" charset="0"/>
              <a:cs typeface="Arial" panose="020B0604020202020204" pitchFamily="34" charset="0"/>
            </a:endParaRPr>
          </a:p>
        </p:txBody>
      </p:sp>
      <p:sp>
        <p:nvSpPr>
          <p:cNvPr id="50" name="Title 1">
            <a:extLst>
              <a:ext uri="{FF2B5EF4-FFF2-40B4-BE49-F238E27FC236}">
                <a16:creationId xmlns:a16="http://schemas.microsoft.com/office/drawing/2014/main" id="{177E8862-44FA-848A-CA01-E416D35B2040}"/>
              </a:ext>
            </a:extLst>
          </p:cNvPr>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a:t>
            </a:r>
            <a:endParaRPr lang="fr-FR" sz="2500" b="1" kern="0" dirty="0">
              <a:solidFill>
                <a:srgbClr val="0033CC"/>
              </a:solidFill>
              <a:effectLst>
                <a:outerShdw blurRad="38100" dist="38100" dir="2700000" algn="tl">
                  <a:srgbClr val="000000">
                    <a:alpha val="43137"/>
                  </a:srgbClr>
                </a:outerShdw>
              </a:effectLst>
              <a:cs typeface="Arial" pitchFamily="34" charset="0"/>
            </a:endParaRPr>
          </a:p>
        </p:txBody>
      </p:sp>
      <p:sp>
        <p:nvSpPr>
          <p:cNvPr id="3" name="ZoneTexte 2">
            <a:extLst>
              <a:ext uri="{FF2B5EF4-FFF2-40B4-BE49-F238E27FC236}">
                <a16:creationId xmlns:a16="http://schemas.microsoft.com/office/drawing/2014/main" id="{CE48E58D-24D8-F31B-184F-FCD4D1CFBB09}"/>
              </a:ext>
            </a:extLst>
          </p:cNvPr>
          <p:cNvSpPr txBox="1"/>
          <p:nvPr/>
        </p:nvSpPr>
        <p:spPr>
          <a:xfrm>
            <a:off x="228600" y="4636772"/>
            <a:ext cx="7924800" cy="2118529"/>
          </a:xfrm>
          <a:prstGeom prst="rect">
            <a:avLst/>
          </a:prstGeom>
          <a:noFill/>
        </p:spPr>
        <p:txBody>
          <a:bodyPr wrap="square">
            <a:spAutoFit/>
          </a:bodyPr>
          <a:lstStyle/>
          <a:p>
            <a:pPr marL="285750" indent="-285750">
              <a:lnSpc>
                <a:spcPct val="150000"/>
              </a:lnSpc>
              <a:buFont typeface="Wingdings" panose="05000000000000000000" pitchFamily="2" charset="2"/>
              <a:buChar char="Ø"/>
            </a:pPr>
            <a:r>
              <a:rPr lang="en-US" b="1" dirty="0"/>
              <a:t>Choix et boucle </a:t>
            </a:r>
            <a:r>
              <a:rPr lang="en-US" dirty="0"/>
              <a:t>: alternative, option, break, loop</a:t>
            </a:r>
          </a:p>
          <a:p>
            <a:pPr marL="285750" indent="-285750">
              <a:lnSpc>
                <a:spcPct val="150000"/>
              </a:lnSpc>
              <a:buFont typeface="Wingdings" panose="05000000000000000000" pitchFamily="2" charset="2"/>
              <a:buChar char="Ø"/>
            </a:pPr>
            <a:r>
              <a:rPr lang="en-US" b="1" dirty="0" err="1"/>
              <a:t>Contrôle</a:t>
            </a:r>
            <a:r>
              <a:rPr lang="en-US" b="1" dirty="0"/>
              <a:t> </a:t>
            </a:r>
            <a:r>
              <a:rPr lang="en-US" b="1" dirty="0" err="1"/>
              <a:t>d’envoi</a:t>
            </a:r>
            <a:r>
              <a:rPr lang="en-US" b="1" dirty="0"/>
              <a:t> </a:t>
            </a:r>
            <a:r>
              <a:rPr lang="en-US" b="1" dirty="0" err="1"/>
              <a:t>en</a:t>
            </a:r>
            <a:r>
              <a:rPr lang="en-US" b="1" dirty="0"/>
              <a:t> </a:t>
            </a:r>
            <a:r>
              <a:rPr lang="en-US" b="1" dirty="0" err="1"/>
              <a:t>parallèle</a:t>
            </a:r>
            <a:r>
              <a:rPr lang="en-US" b="1" dirty="0"/>
              <a:t> de messages </a:t>
            </a:r>
            <a:r>
              <a:rPr lang="en-US" dirty="0"/>
              <a:t>: parallel, critical region</a:t>
            </a:r>
          </a:p>
          <a:p>
            <a:pPr marL="285750" indent="-285750">
              <a:lnSpc>
                <a:spcPct val="150000"/>
              </a:lnSpc>
              <a:buFont typeface="Wingdings" panose="05000000000000000000" pitchFamily="2" charset="2"/>
              <a:buChar char="Ø"/>
            </a:pPr>
            <a:r>
              <a:rPr lang="en-US" b="1" dirty="0" err="1"/>
              <a:t>Contrôle</a:t>
            </a:r>
            <a:r>
              <a:rPr lang="en-US" b="1" dirty="0"/>
              <a:t> </a:t>
            </a:r>
            <a:r>
              <a:rPr lang="en-US" b="1" dirty="0" err="1"/>
              <a:t>d’envoi</a:t>
            </a:r>
            <a:r>
              <a:rPr lang="en-US" b="1" dirty="0"/>
              <a:t> de messages </a:t>
            </a:r>
            <a:r>
              <a:rPr lang="en-US" dirty="0"/>
              <a:t>: ignore, consider, assertion, negative</a:t>
            </a:r>
          </a:p>
          <a:p>
            <a:pPr marL="285750" indent="-285750">
              <a:lnSpc>
                <a:spcPct val="150000"/>
              </a:lnSpc>
              <a:buFont typeface="Wingdings" panose="05000000000000000000" pitchFamily="2" charset="2"/>
              <a:buChar char="Ø"/>
            </a:pPr>
            <a:r>
              <a:rPr lang="en-US" b="1" dirty="0"/>
              <a:t>Ordre </a:t>
            </a:r>
            <a:r>
              <a:rPr lang="en-US" b="1" dirty="0" err="1"/>
              <a:t>d’envoi</a:t>
            </a:r>
            <a:r>
              <a:rPr lang="en-US" b="1" dirty="0"/>
              <a:t> des messages </a:t>
            </a:r>
            <a:r>
              <a:rPr lang="en-US" dirty="0"/>
              <a:t>: weak sequencing, strict sequencing </a:t>
            </a:r>
          </a:p>
          <a:p>
            <a:pPr marL="285750" indent="-285750">
              <a:lnSpc>
                <a:spcPct val="150000"/>
              </a:lnSpc>
              <a:buFont typeface="Wingdings" panose="05000000000000000000" pitchFamily="2" charset="2"/>
              <a:buChar char="Ø"/>
            </a:pPr>
            <a:r>
              <a:rPr lang="en-US" b="1" dirty="0" err="1"/>
              <a:t>Référencement</a:t>
            </a:r>
            <a:r>
              <a:rPr lang="en-US" dirty="0"/>
              <a:t> : ref</a:t>
            </a:r>
          </a:p>
        </p:txBody>
      </p:sp>
    </p:spTree>
    <p:extLst>
      <p:ext uri="{BB962C8B-B14F-4D97-AF65-F5344CB8AC3E}">
        <p14:creationId xmlns:p14="http://schemas.microsoft.com/office/powerpoint/2010/main" val="3866357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23</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6" name="ZoneTexte 5"/>
          <p:cNvSpPr txBox="1"/>
          <p:nvPr/>
        </p:nvSpPr>
        <p:spPr>
          <a:xfrm>
            <a:off x="0" y="1059180"/>
            <a:ext cx="9144000" cy="1739451"/>
          </a:xfrm>
          <a:prstGeom prst="rect">
            <a:avLst/>
          </a:prstGeom>
          <a:noFill/>
        </p:spPr>
        <p:txBody>
          <a:bodyPr wrap="square" rtlCol="0">
            <a:spAutoFit/>
          </a:bodyPr>
          <a:lstStyle/>
          <a:p>
            <a:pPr algn="just">
              <a:lnSpc>
                <a:spcPct val="150000"/>
              </a:lnSpc>
            </a:pPr>
            <a:r>
              <a:rPr lang="fr-FR" sz="2400" b="1" dirty="0">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Fragment d’interaction (suite)  </a:t>
            </a:r>
          </a:p>
          <a:p>
            <a:pPr algn="just">
              <a:lnSpc>
                <a:spcPct val="115000"/>
              </a:lnSpc>
              <a:spcAft>
                <a:spcPts val="0"/>
              </a:spcAft>
              <a:tabLst>
                <a:tab pos="270510" algn="l"/>
              </a:tabLst>
            </a:pPr>
            <a:r>
              <a:rPr lang="fr-FR" sz="2100" b="1" dirty="0">
                <a:latin typeface="+mj-lt"/>
                <a:ea typeface="Times New Roman" panose="02020603050405020304" pitchFamily="18" charset="0"/>
                <a:cs typeface="Arial" panose="020B0604020202020204" pitchFamily="34" charset="0"/>
              </a:rPr>
              <a:t>Operateur alt : </a:t>
            </a:r>
            <a:r>
              <a:rPr lang="fr-FR" sz="2100" dirty="0">
                <a:latin typeface="+mj-lt"/>
                <a:ea typeface="Times New Roman" panose="02020603050405020304" pitchFamily="18" charset="0"/>
                <a:cs typeface="Arial" panose="020B0604020202020204" pitchFamily="34" charset="0"/>
              </a:rPr>
              <a:t>il </a:t>
            </a:r>
            <a:r>
              <a:rPr lang="fr-FR" sz="2100" b="1" dirty="0">
                <a:latin typeface="+mj-lt"/>
                <a:ea typeface="Times New Roman" panose="02020603050405020304" pitchFamily="18" charset="0"/>
                <a:cs typeface="Arial" panose="020B0604020202020204" pitchFamily="34" charset="0"/>
              </a:rPr>
              <a:t>correspond</a:t>
            </a:r>
            <a:r>
              <a:rPr lang="fr-FR" sz="2100" dirty="0">
                <a:latin typeface="+mj-lt"/>
                <a:ea typeface="Times New Roman" panose="02020603050405020304" pitchFamily="18" charset="0"/>
                <a:cs typeface="Arial" panose="020B0604020202020204" pitchFamily="34" charset="0"/>
              </a:rPr>
              <a:t> à une </a:t>
            </a:r>
            <a:r>
              <a:rPr lang="fr-FR" sz="2100" b="1" dirty="0">
                <a:latin typeface="+mj-lt"/>
                <a:ea typeface="Times New Roman" panose="02020603050405020304" pitchFamily="18" charset="0"/>
                <a:cs typeface="Arial" panose="020B0604020202020204" pitchFamily="34" charset="0"/>
              </a:rPr>
              <a:t>instruction</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de test </a:t>
            </a:r>
            <a:r>
              <a:rPr lang="fr-FR" sz="2100" dirty="0">
                <a:latin typeface="+mj-lt"/>
                <a:ea typeface="Times New Roman" panose="02020603050405020304" pitchFamily="18" charset="0"/>
                <a:cs typeface="Arial" panose="020B0604020202020204" pitchFamily="34" charset="0"/>
              </a:rPr>
              <a:t>comportant une ou plusieurs </a:t>
            </a:r>
            <a:r>
              <a:rPr lang="fr-FR" sz="2100" b="1" dirty="0">
                <a:latin typeface="+mj-lt"/>
                <a:ea typeface="Times New Roman" panose="02020603050405020304" pitchFamily="18" charset="0"/>
                <a:cs typeface="Arial" panose="020B0604020202020204" pitchFamily="34" charset="0"/>
              </a:rPr>
              <a:t>alternatives</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possibles</a:t>
            </a:r>
            <a:r>
              <a:rPr lang="fr-FR" sz="2100" dirty="0">
                <a:latin typeface="+mj-lt"/>
                <a:ea typeface="Times New Roman" panose="02020603050405020304" pitchFamily="18" charset="0"/>
                <a:cs typeface="Arial" panose="020B0604020202020204" pitchFamily="34" charset="0"/>
              </a:rPr>
              <a:t>. Il est également </a:t>
            </a:r>
            <a:r>
              <a:rPr lang="fr-FR" sz="2100" b="1" dirty="0">
                <a:latin typeface="+mj-lt"/>
                <a:ea typeface="Times New Roman" panose="02020603050405020304" pitchFamily="18" charset="0"/>
                <a:cs typeface="Arial" panose="020B0604020202020204" pitchFamily="34" charset="0"/>
              </a:rPr>
              <a:t>possible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d'utiliser</a:t>
            </a:r>
            <a:r>
              <a:rPr lang="fr-FR" sz="2100" dirty="0">
                <a:latin typeface="+mj-lt"/>
                <a:ea typeface="Times New Roman" panose="02020603050405020304" pitchFamily="18" charset="0"/>
                <a:cs typeface="Arial" panose="020B0604020202020204" pitchFamily="34" charset="0"/>
              </a:rPr>
              <a:t> des </a:t>
            </a:r>
            <a:r>
              <a:rPr lang="fr-FR" sz="2100" b="1" dirty="0">
                <a:latin typeface="+mj-lt"/>
                <a:ea typeface="Times New Roman" panose="02020603050405020304" pitchFamily="18" charset="0"/>
                <a:cs typeface="Arial" panose="020B0604020202020204" pitchFamily="34" charset="0"/>
              </a:rPr>
              <a:t>clauses</a:t>
            </a:r>
            <a:r>
              <a:rPr lang="fr-FR" sz="2100" dirty="0">
                <a:latin typeface="+mj-lt"/>
                <a:ea typeface="Times New Roman" panose="02020603050405020304" pitchFamily="18" charset="0"/>
                <a:cs typeface="Arial" panose="020B0604020202020204" pitchFamily="34" charset="0"/>
              </a:rPr>
              <a:t> de </a:t>
            </a:r>
            <a:r>
              <a:rPr lang="fr-FR" sz="2100" b="1" dirty="0">
                <a:latin typeface="+mj-lt"/>
                <a:ea typeface="Times New Roman" panose="02020603050405020304" pitchFamily="18" charset="0"/>
                <a:cs typeface="Arial" panose="020B0604020202020204" pitchFamily="34" charset="0"/>
              </a:rPr>
              <a:t>type sinon </a:t>
            </a:r>
            <a:r>
              <a:rPr lang="fr-FR" sz="2100" dirty="0">
                <a:latin typeface="+mj-lt"/>
                <a:ea typeface="Times New Roman" panose="02020603050405020304" pitchFamily="18" charset="0"/>
                <a:cs typeface="Arial" panose="020B0604020202020204" pitchFamily="34" charset="0"/>
              </a:rPr>
              <a:t>(</a:t>
            </a:r>
            <a:r>
              <a:rPr lang="fr-FR" sz="2100" dirty="0" err="1">
                <a:latin typeface="+mj-lt"/>
                <a:ea typeface="Times New Roman" panose="02020603050405020304" pitchFamily="18" charset="0"/>
                <a:cs typeface="Arial" panose="020B0604020202020204" pitchFamily="34" charset="0"/>
              </a:rPr>
              <a:t>else</a:t>
            </a:r>
            <a:r>
              <a:rPr lang="fr-FR" sz="2100" dirty="0">
                <a:latin typeface="+mj-lt"/>
                <a:ea typeface="Times New Roman" panose="02020603050405020304" pitchFamily="18" charset="0"/>
                <a:cs typeface="Arial" panose="020B0604020202020204" pitchFamily="34" charset="0"/>
              </a:rPr>
              <a:t>).</a:t>
            </a:r>
            <a:endParaRPr lang="fr-FR" sz="800" dirty="0">
              <a:latin typeface="+mj-lt"/>
              <a:ea typeface="Times New Roman" panose="02020603050405020304" pitchFamily="18" charset="0"/>
              <a:cs typeface="Arial" panose="020B0604020202020204" pitchFamily="34" charset="0"/>
            </a:endParaRPr>
          </a:p>
        </p:txBody>
      </p:sp>
      <p:sp>
        <p:nvSpPr>
          <p:cNvPr id="50" name="Title 1">
            <a:extLst>
              <a:ext uri="{FF2B5EF4-FFF2-40B4-BE49-F238E27FC236}">
                <a16:creationId xmlns:a16="http://schemas.microsoft.com/office/drawing/2014/main" id="{177E8862-44FA-848A-CA01-E416D35B2040}"/>
              </a:ext>
            </a:extLst>
          </p:cNvPr>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a:t>
            </a:r>
            <a:endParaRPr lang="fr-FR" sz="2500" b="1" kern="0" dirty="0">
              <a:solidFill>
                <a:srgbClr val="0033CC"/>
              </a:solidFill>
              <a:effectLst>
                <a:outerShdw blurRad="38100" dist="38100" dir="2700000" algn="tl">
                  <a:srgbClr val="000000">
                    <a:alpha val="43137"/>
                  </a:srgbClr>
                </a:outerShdw>
              </a:effectLst>
              <a:cs typeface="Arial" pitchFamily="34" charset="0"/>
            </a:endParaRPr>
          </a:p>
        </p:txBody>
      </p:sp>
      <p:sp>
        <p:nvSpPr>
          <p:cNvPr id="2" name="Rectangle 1">
            <a:extLst>
              <a:ext uri="{FF2B5EF4-FFF2-40B4-BE49-F238E27FC236}">
                <a16:creationId xmlns:a16="http://schemas.microsoft.com/office/drawing/2014/main" id="{DB095C12-D658-F581-9FFC-1E1CA76F55B3}"/>
              </a:ext>
            </a:extLst>
          </p:cNvPr>
          <p:cNvSpPr/>
          <p:nvPr/>
        </p:nvSpPr>
        <p:spPr>
          <a:xfrm>
            <a:off x="76200" y="2862362"/>
            <a:ext cx="1627305" cy="415498"/>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p:spPr>
        <p:txBody>
          <a:bodyPr wrap="none">
            <a:spAutoFit/>
          </a:bodyPr>
          <a:lstStyle/>
          <a:p>
            <a:r>
              <a:rPr lang="fr-FR" sz="2100" b="1" dirty="0">
                <a:latin typeface="+mj-lt"/>
              </a:rPr>
              <a:t>Formalisme :</a:t>
            </a:r>
          </a:p>
        </p:txBody>
      </p:sp>
      <p:sp>
        <p:nvSpPr>
          <p:cNvPr id="5" name="ZoneTexte 4">
            <a:extLst>
              <a:ext uri="{FF2B5EF4-FFF2-40B4-BE49-F238E27FC236}">
                <a16:creationId xmlns:a16="http://schemas.microsoft.com/office/drawing/2014/main" id="{33ACA79F-07E4-7F7A-47A6-26EB09F497C0}"/>
              </a:ext>
            </a:extLst>
          </p:cNvPr>
          <p:cNvSpPr txBox="1"/>
          <p:nvPr/>
        </p:nvSpPr>
        <p:spPr>
          <a:xfrm>
            <a:off x="76200" y="3363076"/>
            <a:ext cx="8991600" cy="738664"/>
          </a:xfrm>
          <a:prstGeom prst="rect">
            <a:avLst/>
          </a:prstGeom>
          <a:noFill/>
        </p:spPr>
        <p:txBody>
          <a:bodyPr wrap="square">
            <a:spAutoFit/>
          </a:bodyPr>
          <a:lstStyle/>
          <a:p>
            <a:pPr algn="just"/>
            <a:r>
              <a:rPr lang="en-US" sz="2100" dirty="0" err="1">
                <a:latin typeface="+mj-lt"/>
              </a:rPr>
              <a:t>L’opérateur</a:t>
            </a:r>
            <a:r>
              <a:rPr lang="en-US" sz="2100" dirty="0">
                <a:latin typeface="+mj-lt"/>
              </a:rPr>
              <a:t> </a:t>
            </a:r>
            <a:r>
              <a:rPr lang="en-US" sz="2100" b="1" dirty="0">
                <a:latin typeface="+mj-lt"/>
              </a:rPr>
              <a:t>alt</a:t>
            </a:r>
            <a:r>
              <a:rPr lang="en-US" sz="2100" dirty="0">
                <a:latin typeface="+mj-lt"/>
              </a:rPr>
              <a:t> se </a:t>
            </a:r>
            <a:r>
              <a:rPr lang="en-US" sz="2100" dirty="0" err="1">
                <a:latin typeface="+mj-lt"/>
              </a:rPr>
              <a:t>représente</a:t>
            </a:r>
            <a:r>
              <a:rPr lang="en-US" sz="2100" dirty="0">
                <a:latin typeface="+mj-lt"/>
              </a:rPr>
              <a:t> dans un </a:t>
            </a:r>
            <a:r>
              <a:rPr lang="en-US" sz="2100" b="1" dirty="0">
                <a:latin typeface="+mj-lt"/>
              </a:rPr>
              <a:t>fragment</a:t>
            </a:r>
            <a:r>
              <a:rPr lang="en-US" sz="2100" dirty="0">
                <a:latin typeface="+mj-lt"/>
              </a:rPr>
              <a:t> </a:t>
            </a:r>
            <a:r>
              <a:rPr lang="en-US" sz="2100" dirty="0" err="1">
                <a:latin typeface="+mj-lt"/>
              </a:rPr>
              <a:t>possédant</a:t>
            </a:r>
            <a:r>
              <a:rPr lang="en-US" sz="2100" dirty="0">
                <a:latin typeface="+mj-lt"/>
              </a:rPr>
              <a:t> </a:t>
            </a:r>
            <a:r>
              <a:rPr lang="en-US" sz="2100" b="1" dirty="0">
                <a:latin typeface="+mj-lt"/>
              </a:rPr>
              <a:t>au </a:t>
            </a:r>
            <a:r>
              <a:rPr lang="en-US" sz="2100" b="1" dirty="0" err="1">
                <a:latin typeface="+mj-lt"/>
              </a:rPr>
              <a:t>moins</a:t>
            </a:r>
            <a:r>
              <a:rPr lang="en-US" sz="2100" b="1" dirty="0">
                <a:latin typeface="+mj-lt"/>
              </a:rPr>
              <a:t> deux parties </a:t>
            </a:r>
            <a:r>
              <a:rPr lang="en-US" sz="2100" b="1" dirty="0" err="1">
                <a:latin typeface="+mj-lt"/>
              </a:rPr>
              <a:t>séparées</a:t>
            </a:r>
            <a:r>
              <a:rPr lang="en-US" sz="2100" dirty="0">
                <a:latin typeface="+mj-lt"/>
              </a:rPr>
              <a:t> par </a:t>
            </a:r>
            <a:r>
              <a:rPr lang="en-US" sz="2100" b="1" dirty="0">
                <a:latin typeface="+mj-lt"/>
              </a:rPr>
              <a:t>des </a:t>
            </a:r>
            <a:r>
              <a:rPr lang="en-US" sz="2100" b="1" dirty="0" err="1">
                <a:latin typeface="+mj-lt"/>
              </a:rPr>
              <a:t>pointillés</a:t>
            </a:r>
            <a:r>
              <a:rPr lang="en-US" sz="2100" dirty="0">
                <a:latin typeface="+mj-lt"/>
              </a:rPr>
              <a:t>. </a:t>
            </a:r>
          </a:p>
        </p:txBody>
      </p:sp>
      <p:pic>
        <p:nvPicPr>
          <p:cNvPr id="8" name="Image 7">
            <a:extLst>
              <a:ext uri="{FF2B5EF4-FFF2-40B4-BE49-F238E27FC236}">
                <a16:creationId xmlns:a16="http://schemas.microsoft.com/office/drawing/2014/main" id="{6F4A25E0-3168-DEF0-4E25-D255F2AFE1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8664" y="4057506"/>
            <a:ext cx="7226671" cy="2800494"/>
          </a:xfrm>
          <a:prstGeom prst="rect">
            <a:avLst/>
          </a:prstGeom>
        </p:spPr>
      </p:pic>
    </p:spTree>
    <p:extLst>
      <p:ext uri="{BB962C8B-B14F-4D97-AF65-F5344CB8AC3E}">
        <p14:creationId xmlns:p14="http://schemas.microsoft.com/office/powerpoint/2010/main" val="8579538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24</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6" name="ZoneTexte 5"/>
          <p:cNvSpPr txBox="1"/>
          <p:nvPr/>
        </p:nvSpPr>
        <p:spPr>
          <a:xfrm>
            <a:off x="0" y="1059180"/>
            <a:ext cx="9144000" cy="3031599"/>
          </a:xfrm>
          <a:prstGeom prst="rect">
            <a:avLst/>
          </a:prstGeom>
          <a:noFill/>
        </p:spPr>
        <p:txBody>
          <a:bodyPr wrap="square" rtlCol="0">
            <a:spAutoFit/>
          </a:bodyPr>
          <a:lstStyle/>
          <a:p>
            <a:pPr algn="just">
              <a:lnSpc>
                <a:spcPct val="150000"/>
              </a:lnSpc>
            </a:pPr>
            <a:r>
              <a:rPr lang="fr-FR" sz="2400" b="1" dirty="0">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Fragment d’interaction (suite)  </a:t>
            </a:r>
          </a:p>
          <a:p>
            <a:pPr algn="just">
              <a:spcAft>
                <a:spcPts val="0"/>
              </a:spcAft>
              <a:tabLst>
                <a:tab pos="270510" algn="l"/>
              </a:tabLst>
            </a:pPr>
            <a:r>
              <a:rPr lang="fr-FR" sz="2100" b="1" dirty="0">
                <a:latin typeface="+mj-lt"/>
                <a:ea typeface="Times New Roman" panose="02020603050405020304" pitchFamily="18" charset="0"/>
                <a:cs typeface="Arial" panose="020B0604020202020204" pitchFamily="34" charset="0"/>
              </a:rPr>
              <a:t>Operateur </a:t>
            </a:r>
            <a:r>
              <a:rPr lang="fr-FR" sz="2100" b="1" dirty="0" err="1">
                <a:latin typeface="+mj-lt"/>
                <a:ea typeface="Times New Roman" panose="02020603050405020304" pitchFamily="18" charset="0"/>
                <a:cs typeface="Arial" panose="020B0604020202020204" pitchFamily="34" charset="0"/>
              </a:rPr>
              <a:t>loop</a:t>
            </a:r>
            <a:r>
              <a:rPr lang="fr-FR" sz="2100" b="1" dirty="0">
                <a:latin typeface="+mj-lt"/>
                <a:ea typeface="Times New Roman" panose="02020603050405020304" pitchFamily="18" charset="0"/>
                <a:cs typeface="Arial" panose="020B0604020202020204" pitchFamily="34" charset="0"/>
              </a:rPr>
              <a:t> : </a:t>
            </a:r>
            <a:r>
              <a:rPr lang="fr-FR" sz="2100" dirty="0">
                <a:latin typeface="+mj-lt"/>
                <a:ea typeface="Times New Roman" panose="02020603050405020304" pitchFamily="18" charset="0"/>
                <a:cs typeface="Arial" panose="020B0604020202020204" pitchFamily="34" charset="0"/>
              </a:rPr>
              <a:t>Cet</a:t>
            </a:r>
            <a:r>
              <a:rPr lang="fr-FR" sz="2100" b="1" dirty="0">
                <a:latin typeface="+mj-lt"/>
                <a:ea typeface="Times New Roman" panose="02020603050405020304" pitchFamily="18" charset="0"/>
                <a:cs typeface="Arial" panose="020B0604020202020204" pitchFamily="34" charset="0"/>
              </a:rPr>
              <a:t> opérateur</a:t>
            </a:r>
            <a:r>
              <a:rPr lang="fr-FR" sz="2100" dirty="0">
                <a:latin typeface="+mj-lt"/>
                <a:ea typeface="Times New Roman" panose="02020603050405020304" pitchFamily="18" charset="0"/>
                <a:cs typeface="Arial" panose="020B0604020202020204" pitchFamily="34" charset="0"/>
              </a:rPr>
              <a:t> correspond à une </a:t>
            </a:r>
            <a:r>
              <a:rPr lang="fr-FR" sz="2100" b="1" dirty="0">
                <a:latin typeface="+mj-lt"/>
                <a:ea typeface="Times New Roman" panose="02020603050405020304" pitchFamily="18" charset="0"/>
                <a:cs typeface="Arial" panose="020B0604020202020204" pitchFamily="34" charset="0"/>
              </a:rPr>
              <a:t>instruction</a:t>
            </a:r>
            <a:r>
              <a:rPr lang="fr-FR" sz="2100" dirty="0">
                <a:latin typeface="+mj-lt"/>
                <a:ea typeface="Times New Roman" panose="02020603050405020304" pitchFamily="18" charset="0"/>
                <a:cs typeface="Arial" panose="020B0604020202020204" pitchFamily="34" charset="0"/>
              </a:rPr>
              <a:t> de </a:t>
            </a:r>
            <a:r>
              <a:rPr lang="fr-FR" sz="2100" b="1" dirty="0">
                <a:latin typeface="+mj-lt"/>
                <a:ea typeface="Times New Roman" panose="02020603050405020304" pitchFamily="18" charset="0"/>
                <a:cs typeface="Arial" panose="020B0604020202020204" pitchFamily="34" charset="0"/>
              </a:rPr>
              <a:t>boucle</a:t>
            </a:r>
            <a:r>
              <a:rPr lang="fr-FR" sz="2100" dirty="0">
                <a:latin typeface="+mj-lt"/>
                <a:ea typeface="Times New Roman" panose="02020603050405020304" pitchFamily="18" charset="0"/>
                <a:cs typeface="Arial" panose="020B0604020202020204" pitchFamily="34" charset="0"/>
              </a:rPr>
              <a:t> qui permet </a:t>
            </a:r>
            <a:r>
              <a:rPr lang="fr-FR" sz="2100" b="1" dirty="0">
                <a:latin typeface="+mj-lt"/>
                <a:ea typeface="Times New Roman" panose="02020603050405020304" pitchFamily="18" charset="0"/>
                <a:cs typeface="Arial" panose="020B0604020202020204" pitchFamily="34" charset="0"/>
              </a:rPr>
              <a:t>d’exécuter une séquence d’interaction </a:t>
            </a:r>
            <a:r>
              <a:rPr lang="fr-FR" sz="2100" dirty="0">
                <a:latin typeface="+mj-lt"/>
                <a:ea typeface="Times New Roman" panose="02020603050405020304" pitchFamily="18" charset="0"/>
                <a:cs typeface="Arial" panose="020B0604020202020204" pitchFamily="34" charset="0"/>
              </a:rPr>
              <a:t>tant qu’une </a:t>
            </a:r>
            <a:r>
              <a:rPr lang="fr-FR" sz="2100" b="1" dirty="0">
                <a:latin typeface="+mj-lt"/>
                <a:ea typeface="Times New Roman" panose="02020603050405020304" pitchFamily="18" charset="0"/>
                <a:cs typeface="Arial" panose="020B0604020202020204" pitchFamily="34" charset="0"/>
              </a:rPr>
              <a:t>condition est satisfaite</a:t>
            </a:r>
            <a:r>
              <a:rPr lang="fr-FR" sz="2100" dirty="0">
                <a:latin typeface="+mj-lt"/>
                <a:ea typeface="Times New Roman" panose="02020603050405020304" pitchFamily="18" charset="0"/>
                <a:cs typeface="Arial" panose="020B0604020202020204" pitchFamily="34" charset="0"/>
              </a:rPr>
              <a:t>. </a:t>
            </a:r>
            <a:r>
              <a:rPr lang="fr-FR" sz="2100" dirty="0">
                <a:latin typeface="+mj-lt"/>
              </a:rPr>
              <a:t>Il est également </a:t>
            </a:r>
            <a:r>
              <a:rPr lang="fr-FR" sz="2100" b="1" dirty="0">
                <a:latin typeface="+mj-lt"/>
              </a:rPr>
              <a:t>envisageable</a:t>
            </a:r>
            <a:r>
              <a:rPr lang="fr-FR" sz="2100" dirty="0">
                <a:latin typeface="+mj-lt"/>
              </a:rPr>
              <a:t> d'utiliser une </a:t>
            </a:r>
            <a:r>
              <a:rPr lang="fr-FR" sz="2100" b="1" dirty="0">
                <a:latin typeface="+mj-lt"/>
              </a:rPr>
              <a:t>condition</a:t>
            </a:r>
            <a:r>
              <a:rPr lang="fr-FR" sz="2100" dirty="0">
                <a:latin typeface="+mj-lt"/>
              </a:rPr>
              <a:t> pour </a:t>
            </a:r>
            <a:r>
              <a:rPr lang="fr-FR" sz="2100" b="1" dirty="0">
                <a:latin typeface="+mj-lt"/>
              </a:rPr>
              <a:t>définir</a:t>
            </a:r>
            <a:r>
              <a:rPr lang="fr-FR" sz="2100" dirty="0">
                <a:latin typeface="+mj-lt"/>
              </a:rPr>
              <a:t> un </a:t>
            </a:r>
            <a:r>
              <a:rPr lang="fr-FR" sz="2100" b="1" dirty="0">
                <a:latin typeface="+mj-lt"/>
              </a:rPr>
              <a:t>nombre</a:t>
            </a:r>
            <a:r>
              <a:rPr lang="fr-FR" sz="2100" dirty="0">
                <a:latin typeface="+mj-lt"/>
              </a:rPr>
              <a:t> </a:t>
            </a:r>
            <a:r>
              <a:rPr lang="fr-FR" sz="2100" b="1" dirty="0">
                <a:latin typeface="+mj-lt"/>
              </a:rPr>
              <a:t>minimum</a:t>
            </a:r>
            <a:r>
              <a:rPr lang="fr-FR" sz="2100" dirty="0">
                <a:latin typeface="+mj-lt"/>
              </a:rPr>
              <a:t> et </a:t>
            </a:r>
            <a:r>
              <a:rPr lang="fr-FR" sz="2100" b="1" dirty="0">
                <a:latin typeface="+mj-lt"/>
              </a:rPr>
              <a:t>maximum</a:t>
            </a:r>
            <a:r>
              <a:rPr lang="fr-FR" sz="2100" dirty="0">
                <a:latin typeface="+mj-lt"/>
              </a:rPr>
              <a:t> </a:t>
            </a:r>
            <a:r>
              <a:rPr lang="fr-FR" sz="2100" b="1" dirty="0">
                <a:latin typeface="+mj-lt"/>
              </a:rPr>
              <a:t>d'itérations</a:t>
            </a:r>
            <a:r>
              <a:rPr lang="fr-FR" sz="2100" dirty="0">
                <a:latin typeface="+mj-lt"/>
              </a:rPr>
              <a:t> de la </a:t>
            </a:r>
            <a:r>
              <a:rPr lang="fr-FR" sz="2100" b="1" dirty="0">
                <a:latin typeface="+mj-lt"/>
              </a:rPr>
              <a:t>boucle</a:t>
            </a:r>
            <a:r>
              <a:rPr lang="fr-FR" sz="2100" dirty="0">
                <a:latin typeface="+mj-lt"/>
              </a:rPr>
              <a:t> en utilisant la </a:t>
            </a:r>
            <a:r>
              <a:rPr lang="fr-FR" sz="2100" b="1" dirty="0">
                <a:latin typeface="+mj-lt"/>
              </a:rPr>
              <a:t>syntaxe</a:t>
            </a:r>
            <a:r>
              <a:rPr lang="fr-FR" sz="2100" dirty="0">
                <a:latin typeface="+mj-lt"/>
              </a:rPr>
              <a:t> suivante : </a:t>
            </a:r>
            <a:r>
              <a:rPr lang="fr-FR" sz="2100" b="1" dirty="0">
                <a:latin typeface="+mj-lt"/>
              </a:rPr>
              <a:t>boucle min</a:t>
            </a:r>
            <a:r>
              <a:rPr lang="fr-FR" sz="2100" dirty="0">
                <a:latin typeface="+mj-lt"/>
              </a:rPr>
              <a:t>, </a:t>
            </a:r>
            <a:r>
              <a:rPr lang="fr-FR" sz="2100" b="1" dirty="0">
                <a:latin typeface="+mj-lt"/>
              </a:rPr>
              <a:t>max</a:t>
            </a:r>
            <a:r>
              <a:rPr lang="fr-FR" sz="2100" dirty="0">
                <a:latin typeface="+mj-lt"/>
              </a:rPr>
              <a:t>. Ainsi, la </a:t>
            </a:r>
            <a:r>
              <a:rPr lang="fr-FR" sz="2100" b="1" dirty="0">
                <a:latin typeface="+mj-lt"/>
              </a:rPr>
              <a:t>boucle</a:t>
            </a:r>
            <a:r>
              <a:rPr lang="fr-FR" sz="2100" dirty="0">
                <a:latin typeface="+mj-lt"/>
              </a:rPr>
              <a:t> sera </a:t>
            </a:r>
            <a:r>
              <a:rPr lang="fr-FR" sz="2100" b="1" dirty="0">
                <a:latin typeface="+mj-lt"/>
              </a:rPr>
              <a:t>exécutée</a:t>
            </a:r>
            <a:r>
              <a:rPr lang="fr-FR" sz="2100" dirty="0">
                <a:latin typeface="+mj-lt"/>
              </a:rPr>
              <a:t> au </a:t>
            </a:r>
            <a:r>
              <a:rPr lang="fr-FR" sz="2100" b="1" dirty="0">
                <a:latin typeface="+mj-lt"/>
              </a:rPr>
              <a:t>moins min fois </a:t>
            </a:r>
            <a:r>
              <a:rPr lang="fr-FR" sz="2100" dirty="0">
                <a:latin typeface="+mj-lt"/>
              </a:rPr>
              <a:t>et au </a:t>
            </a:r>
            <a:r>
              <a:rPr lang="fr-FR" sz="2100" b="1" dirty="0">
                <a:latin typeface="+mj-lt"/>
              </a:rPr>
              <a:t>maximum max </a:t>
            </a:r>
            <a:r>
              <a:rPr lang="fr-FR" sz="2100" dirty="0">
                <a:latin typeface="+mj-lt"/>
              </a:rPr>
              <a:t>fois. On </a:t>
            </a:r>
            <a:r>
              <a:rPr lang="fr-FR" sz="2100" b="1" dirty="0">
                <a:latin typeface="+mj-lt"/>
              </a:rPr>
              <a:t>peut</a:t>
            </a:r>
            <a:r>
              <a:rPr lang="fr-FR" sz="2100" dirty="0">
                <a:latin typeface="+mj-lt"/>
              </a:rPr>
              <a:t> également </a:t>
            </a:r>
            <a:r>
              <a:rPr lang="fr-FR" sz="2100" b="1" dirty="0">
                <a:latin typeface="+mj-lt"/>
              </a:rPr>
              <a:t>combiner</a:t>
            </a:r>
            <a:r>
              <a:rPr lang="fr-FR" sz="2100" dirty="0">
                <a:latin typeface="+mj-lt"/>
              </a:rPr>
              <a:t> cette option </a:t>
            </a:r>
            <a:r>
              <a:rPr lang="fr-FR" sz="2100" b="1" dirty="0">
                <a:latin typeface="+mj-lt"/>
              </a:rPr>
              <a:t>min/max </a:t>
            </a:r>
            <a:r>
              <a:rPr lang="fr-FR" sz="2100" dirty="0">
                <a:latin typeface="+mj-lt"/>
              </a:rPr>
              <a:t>avec une </a:t>
            </a:r>
            <a:r>
              <a:rPr lang="fr-FR" sz="2100" b="1" dirty="0">
                <a:latin typeface="+mj-lt"/>
              </a:rPr>
              <a:t>condition</a:t>
            </a:r>
            <a:r>
              <a:rPr lang="fr-FR" sz="2100" dirty="0">
                <a:latin typeface="+mj-lt"/>
              </a:rPr>
              <a:t> associée à la </a:t>
            </a:r>
            <a:r>
              <a:rPr lang="fr-FR" sz="2100" b="1" dirty="0">
                <a:latin typeface="+mj-lt"/>
              </a:rPr>
              <a:t>boucle</a:t>
            </a:r>
            <a:r>
              <a:rPr lang="fr-FR" sz="2100" dirty="0">
                <a:latin typeface="+mj-lt"/>
              </a:rPr>
              <a:t>.</a:t>
            </a:r>
            <a:endParaRPr lang="en-US" sz="2100" dirty="0">
              <a:latin typeface="+mj-lt"/>
            </a:endParaRPr>
          </a:p>
          <a:p>
            <a:pPr algn="just">
              <a:spcAft>
                <a:spcPts val="0"/>
              </a:spcAft>
              <a:tabLst>
                <a:tab pos="270510" algn="l"/>
              </a:tabLst>
            </a:pPr>
            <a:endParaRPr lang="fr-FR" sz="800" dirty="0">
              <a:latin typeface="+mj-lt"/>
              <a:ea typeface="Times New Roman" panose="02020603050405020304" pitchFamily="18" charset="0"/>
              <a:cs typeface="Arial" panose="020B0604020202020204" pitchFamily="34" charset="0"/>
            </a:endParaRPr>
          </a:p>
        </p:txBody>
      </p:sp>
      <p:sp>
        <p:nvSpPr>
          <p:cNvPr id="50" name="Title 1">
            <a:extLst>
              <a:ext uri="{FF2B5EF4-FFF2-40B4-BE49-F238E27FC236}">
                <a16:creationId xmlns:a16="http://schemas.microsoft.com/office/drawing/2014/main" id="{177E8862-44FA-848A-CA01-E416D35B2040}"/>
              </a:ext>
            </a:extLst>
          </p:cNvPr>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a:t>
            </a:r>
            <a:endParaRPr lang="fr-FR" sz="2500" b="1" kern="0" dirty="0">
              <a:solidFill>
                <a:srgbClr val="0033CC"/>
              </a:solidFill>
              <a:effectLst>
                <a:outerShdw blurRad="38100" dist="38100" dir="2700000" algn="tl">
                  <a:srgbClr val="000000">
                    <a:alpha val="43137"/>
                  </a:srgbClr>
                </a:outerShdw>
              </a:effectLst>
              <a:cs typeface="Arial" pitchFamily="34" charset="0"/>
            </a:endParaRPr>
          </a:p>
        </p:txBody>
      </p:sp>
      <p:pic>
        <p:nvPicPr>
          <p:cNvPr id="3" name="Image 2">
            <a:extLst>
              <a:ext uri="{FF2B5EF4-FFF2-40B4-BE49-F238E27FC236}">
                <a16:creationId xmlns:a16="http://schemas.microsoft.com/office/drawing/2014/main" id="{AAB55059-BE74-8A52-9D29-1C4EC920A7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82911" y="4027818"/>
            <a:ext cx="7127689" cy="2830182"/>
          </a:xfrm>
          <a:prstGeom prst="rect">
            <a:avLst/>
          </a:prstGeom>
        </p:spPr>
      </p:pic>
      <p:sp>
        <p:nvSpPr>
          <p:cNvPr id="5" name="Rectangle 4">
            <a:extLst>
              <a:ext uri="{FF2B5EF4-FFF2-40B4-BE49-F238E27FC236}">
                <a16:creationId xmlns:a16="http://schemas.microsoft.com/office/drawing/2014/main" id="{7F4AC24D-2E87-5F59-9A59-C1C56E9F0025}"/>
              </a:ext>
            </a:extLst>
          </p:cNvPr>
          <p:cNvSpPr/>
          <p:nvPr/>
        </p:nvSpPr>
        <p:spPr>
          <a:xfrm>
            <a:off x="129602" y="3927902"/>
            <a:ext cx="1627305" cy="415498"/>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p:spPr>
        <p:txBody>
          <a:bodyPr wrap="none">
            <a:spAutoFit/>
          </a:bodyPr>
          <a:lstStyle/>
          <a:p>
            <a:r>
              <a:rPr lang="fr-FR" sz="2100" b="1" dirty="0">
                <a:latin typeface="+mj-lt"/>
              </a:rPr>
              <a:t>Formalisme :</a:t>
            </a:r>
          </a:p>
        </p:txBody>
      </p:sp>
    </p:spTree>
    <p:extLst>
      <p:ext uri="{BB962C8B-B14F-4D97-AF65-F5344CB8AC3E}">
        <p14:creationId xmlns:p14="http://schemas.microsoft.com/office/powerpoint/2010/main" val="42125924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25</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6" name="ZoneTexte 5"/>
          <p:cNvSpPr txBox="1"/>
          <p:nvPr/>
        </p:nvSpPr>
        <p:spPr>
          <a:xfrm>
            <a:off x="0" y="1059180"/>
            <a:ext cx="9144000" cy="589072"/>
          </a:xfrm>
          <a:prstGeom prst="rect">
            <a:avLst/>
          </a:prstGeom>
          <a:noFill/>
        </p:spPr>
        <p:txBody>
          <a:bodyPr wrap="square" rtlCol="0">
            <a:spAutoFit/>
          </a:bodyPr>
          <a:lstStyle/>
          <a:p>
            <a:pPr algn="just">
              <a:lnSpc>
                <a:spcPct val="150000"/>
              </a:lnSpc>
            </a:pPr>
            <a:r>
              <a:rPr lang="fr-FR" sz="2400" b="1" dirty="0">
                <a:latin typeface="+mj-lt"/>
                <a:ea typeface="Times New Roman" panose="02020603050405020304" pitchFamily="18" charset="0"/>
                <a:cs typeface="Arial" panose="020B0604020202020204" pitchFamily="34" charset="0"/>
              </a:rPr>
              <a:t>Fragment d’interaction (suite)  </a:t>
            </a:r>
          </a:p>
        </p:txBody>
      </p:sp>
      <p:sp>
        <p:nvSpPr>
          <p:cNvPr id="50" name="Title 1">
            <a:extLst>
              <a:ext uri="{FF2B5EF4-FFF2-40B4-BE49-F238E27FC236}">
                <a16:creationId xmlns:a16="http://schemas.microsoft.com/office/drawing/2014/main" id="{177E8862-44FA-848A-CA01-E416D35B2040}"/>
              </a:ext>
            </a:extLst>
          </p:cNvPr>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a:t>
            </a:r>
            <a:endParaRPr lang="fr-FR" sz="2500" b="1" kern="0" dirty="0">
              <a:solidFill>
                <a:srgbClr val="0033CC"/>
              </a:solidFill>
              <a:effectLst>
                <a:outerShdw blurRad="38100" dist="38100" dir="2700000" algn="tl">
                  <a:srgbClr val="000000">
                    <a:alpha val="43137"/>
                  </a:srgbClr>
                </a:outerShdw>
              </a:effectLst>
              <a:cs typeface="Arial" pitchFamily="34" charset="0"/>
            </a:endParaRPr>
          </a:p>
        </p:txBody>
      </p:sp>
      <p:sp>
        <p:nvSpPr>
          <p:cNvPr id="2" name="Rectangle 1">
            <a:extLst>
              <a:ext uri="{FF2B5EF4-FFF2-40B4-BE49-F238E27FC236}">
                <a16:creationId xmlns:a16="http://schemas.microsoft.com/office/drawing/2014/main" id="{DB095C12-D658-F581-9FFC-1E1CA76F55B3}"/>
              </a:ext>
            </a:extLst>
          </p:cNvPr>
          <p:cNvSpPr/>
          <p:nvPr/>
        </p:nvSpPr>
        <p:spPr>
          <a:xfrm>
            <a:off x="76200" y="1676400"/>
            <a:ext cx="3691844" cy="415498"/>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p:spPr>
        <p:txBody>
          <a:bodyPr wrap="none">
            <a:spAutoFit/>
          </a:bodyPr>
          <a:lstStyle/>
          <a:p>
            <a:r>
              <a:rPr lang="fr-FR" sz="2100" b="1" dirty="0">
                <a:latin typeface="+mj-lt"/>
              </a:rPr>
              <a:t>Exemple : fragments combinés</a:t>
            </a:r>
          </a:p>
        </p:txBody>
      </p:sp>
      <p:pic>
        <p:nvPicPr>
          <p:cNvPr id="5" name="Image 4">
            <a:extLst>
              <a:ext uri="{FF2B5EF4-FFF2-40B4-BE49-F238E27FC236}">
                <a16:creationId xmlns:a16="http://schemas.microsoft.com/office/drawing/2014/main" id="{288F7E39-28DB-5365-5122-ED98EA1EC3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2209800"/>
            <a:ext cx="7798201" cy="4572000"/>
          </a:xfrm>
          <a:prstGeom prst="rect">
            <a:avLst/>
          </a:prstGeom>
        </p:spPr>
      </p:pic>
    </p:spTree>
    <p:extLst>
      <p:ext uri="{BB962C8B-B14F-4D97-AF65-F5344CB8AC3E}">
        <p14:creationId xmlns:p14="http://schemas.microsoft.com/office/powerpoint/2010/main" val="14597800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26</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6" name="ZoneTexte 5"/>
          <p:cNvSpPr txBox="1"/>
          <p:nvPr/>
        </p:nvSpPr>
        <p:spPr>
          <a:xfrm>
            <a:off x="0" y="1059180"/>
            <a:ext cx="9144000" cy="1894558"/>
          </a:xfrm>
          <a:prstGeom prst="rect">
            <a:avLst/>
          </a:prstGeom>
          <a:noFill/>
        </p:spPr>
        <p:txBody>
          <a:bodyPr wrap="square" rtlCol="0">
            <a:spAutoFit/>
          </a:bodyPr>
          <a:lstStyle/>
          <a:p>
            <a:pPr algn="just">
              <a:lnSpc>
                <a:spcPct val="150000"/>
              </a:lnSpc>
            </a:pPr>
            <a:r>
              <a:rPr lang="fr-FR" sz="2400" b="1" dirty="0">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Fragment d’interaction (suite)  </a:t>
            </a:r>
          </a:p>
          <a:p>
            <a:pPr algn="just">
              <a:lnSpc>
                <a:spcPct val="115000"/>
              </a:lnSpc>
              <a:spcAft>
                <a:spcPts val="0"/>
              </a:spcAft>
              <a:tabLst>
                <a:tab pos="270510" algn="l"/>
              </a:tabLst>
            </a:pPr>
            <a:r>
              <a:rPr lang="fr-FR" sz="2100" b="1" dirty="0">
                <a:latin typeface="+mj-lt"/>
                <a:ea typeface="Times New Roman" panose="02020603050405020304" pitchFamily="18" charset="0"/>
                <a:cs typeface="Arial" panose="020B0604020202020204" pitchFamily="34" charset="0"/>
              </a:rPr>
              <a:t>Operateur </a:t>
            </a:r>
            <a:r>
              <a:rPr lang="fr-FR" sz="2100" b="1" dirty="0" err="1">
                <a:latin typeface="+mj-lt"/>
                <a:ea typeface="Times New Roman" panose="02020603050405020304" pitchFamily="18" charset="0"/>
                <a:cs typeface="Arial" panose="020B0604020202020204" pitchFamily="34" charset="0"/>
              </a:rPr>
              <a:t>opt</a:t>
            </a:r>
            <a:r>
              <a:rPr lang="fr-FR" sz="2100" b="1" dirty="0">
                <a:latin typeface="+mj-lt"/>
                <a:ea typeface="Times New Roman" panose="02020603050405020304" pitchFamily="18" charset="0"/>
                <a:cs typeface="Arial" panose="020B0604020202020204" pitchFamily="34" charset="0"/>
              </a:rPr>
              <a:t> : </a:t>
            </a:r>
            <a:r>
              <a:rPr lang="fr-FR" sz="2100" dirty="0">
                <a:latin typeface="+mj-lt"/>
                <a:ea typeface="Times New Roman" panose="02020603050405020304" pitchFamily="18" charset="0"/>
                <a:cs typeface="Arial" panose="020B0604020202020204" pitchFamily="34" charset="0"/>
              </a:rPr>
              <a:t>cet </a:t>
            </a:r>
            <a:r>
              <a:rPr lang="fr-FR" sz="2100" b="1" dirty="0">
                <a:latin typeface="+mj-lt"/>
                <a:ea typeface="Times New Roman" panose="02020603050405020304" pitchFamily="18" charset="0"/>
                <a:cs typeface="Arial" panose="020B0604020202020204" pitchFamily="34" charset="0"/>
              </a:rPr>
              <a:t>opérateur</a:t>
            </a:r>
            <a:r>
              <a:rPr lang="fr-FR" sz="2100" dirty="0">
                <a:latin typeface="+mj-lt"/>
                <a:ea typeface="Times New Roman" panose="02020603050405020304" pitchFamily="18" charset="0"/>
                <a:cs typeface="Arial" panose="020B0604020202020204" pitchFamily="34" charset="0"/>
              </a:rPr>
              <a:t> permet de </a:t>
            </a:r>
            <a:r>
              <a:rPr lang="fr-FR" sz="2100" b="1" dirty="0">
                <a:latin typeface="+mj-lt"/>
                <a:ea typeface="Times New Roman" panose="02020603050405020304" pitchFamily="18" charset="0"/>
                <a:cs typeface="Arial" panose="020B0604020202020204" pitchFamily="34" charset="0"/>
              </a:rPr>
              <a:t>représenter</a:t>
            </a:r>
            <a:r>
              <a:rPr lang="fr-FR" sz="2100" dirty="0">
                <a:latin typeface="+mj-lt"/>
                <a:ea typeface="Times New Roman" panose="02020603050405020304" pitchFamily="18" charset="0"/>
                <a:cs typeface="Arial" panose="020B0604020202020204" pitchFamily="34" charset="0"/>
              </a:rPr>
              <a:t> une </a:t>
            </a:r>
            <a:r>
              <a:rPr lang="fr-FR" sz="2100" b="1" dirty="0">
                <a:latin typeface="+mj-lt"/>
                <a:ea typeface="Times New Roman" panose="02020603050405020304" pitchFamily="18" charset="0"/>
                <a:cs typeface="Arial" panose="020B0604020202020204" pitchFamily="34" charset="0"/>
              </a:rPr>
              <a:t>instruction</a:t>
            </a:r>
            <a:r>
              <a:rPr lang="fr-FR" sz="2100" dirty="0">
                <a:latin typeface="+mj-lt"/>
                <a:ea typeface="Times New Roman" panose="02020603050405020304" pitchFamily="18" charset="0"/>
                <a:cs typeface="Arial" panose="020B0604020202020204" pitchFamily="34" charset="0"/>
              </a:rPr>
              <a:t> de </a:t>
            </a:r>
            <a:r>
              <a:rPr lang="fr-FR" sz="2100" b="1" dirty="0">
                <a:latin typeface="+mj-lt"/>
                <a:ea typeface="Times New Roman" panose="02020603050405020304" pitchFamily="18" charset="0"/>
                <a:cs typeface="Arial" panose="020B0604020202020204" pitchFamily="34" charset="0"/>
              </a:rPr>
              <a:t>test</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sans</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alternative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sinon</a:t>
            </a:r>
            <a:r>
              <a:rPr lang="fr-FR" sz="2100" dirty="0">
                <a:latin typeface="+mj-lt"/>
                <a:ea typeface="Times New Roman" panose="02020603050405020304" pitchFamily="18" charset="0"/>
                <a:cs typeface="Arial" panose="020B0604020202020204" pitchFamily="34" charset="0"/>
              </a:rPr>
              <a:t>). L’opérateur </a:t>
            </a:r>
            <a:r>
              <a:rPr lang="fr-FR" sz="2100" b="1" dirty="0" err="1">
                <a:latin typeface="+mj-lt"/>
                <a:ea typeface="Times New Roman" panose="02020603050405020304" pitchFamily="18" charset="0"/>
                <a:cs typeface="Arial" panose="020B0604020202020204" pitchFamily="34" charset="0"/>
              </a:rPr>
              <a:t>opt</a:t>
            </a:r>
            <a:r>
              <a:rPr lang="fr-FR" sz="2100" dirty="0">
                <a:latin typeface="+mj-lt"/>
                <a:ea typeface="Times New Roman" panose="02020603050405020304" pitchFamily="18" charset="0"/>
                <a:cs typeface="Arial" panose="020B0604020202020204" pitchFamily="34" charset="0"/>
              </a:rPr>
              <a:t>  est </a:t>
            </a:r>
            <a:r>
              <a:rPr lang="fr-FR" sz="2100" b="1" dirty="0">
                <a:latin typeface="+mj-lt"/>
                <a:ea typeface="Times New Roman" panose="02020603050405020304" pitchFamily="18" charset="0"/>
                <a:cs typeface="Arial" panose="020B0604020202020204" pitchFamily="34" charset="0"/>
              </a:rPr>
              <a:t>représenté</a:t>
            </a:r>
            <a:r>
              <a:rPr lang="fr-FR" sz="2100" dirty="0">
                <a:latin typeface="+mj-lt"/>
                <a:ea typeface="Times New Roman" panose="02020603050405020304" pitchFamily="18" charset="0"/>
                <a:cs typeface="Arial" panose="020B0604020202020204" pitchFamily="34" charset="0"/>
              </a:rPr>
              <a:t> dans un </a:t>
            </a:r>
            <a:r>
              <a:rPr lang="fr-FR" sz="2100" b="1" dirty="0">
                <a:latin typeface="+mj-lt"/>
                <a:ea typeface="Times New Roman" panose="02020603050405020304" pitchFamily="18" charset="0"/>
                <a:cs typeface="Arial" panose="020B0604020202020204" pitchFamily="34" charset="0"/>
              </a:rPr>
              <a:t>fragment</a:t>
            </a:r>
            <a:r>
              <a:rPr lang="fr-FR" sz="2100" dirty="0">
                <a:latin typeface="+mj-lt"/>
                <a:ea typeface="Times New Roman" panose="02020603050405020304" pitchFamily="18" charset="0"/>
                <a:cs typeface="Arial" panose="020B0604020202020204" pitchFamily="34" charset="0"/>
              </a:rPr>
              <a:t> qui ne </a:t>
            </a:r>
            <a:r>
              <a:rPr lang="fr-FR" sz="2100" b="1" dirty="0">
                <a:latin typeface="+mj-lt"/>
                <a:ea typeface="Times New Roman" panose="02020603050405020304" pitchFamily="18" charset="0"/>
                <a:cs typeface="Arial" panose="020B0604020202020204" pitchFamily="34" charset="0"/>
              </a:rPr>
              <a:t>comporte</a:t>
            </a:r>
            <a:r>
              <a:rPr lang="fr-FR" sz="2100" dirty="0">
                <a:latin typeface="+mj-lt"/>
                <a:ea typeface="Times New Roman" panose="02020603050405020304" pitchFamily="18" charset="0"/>
                <a:cs typeface="Arial" panose="020B0604020202020204" pitchFamily="34" charset="0"/>
              </a:rPr>
              <a:t> qu'</a:t>
            </a:r>
            <a:r>
              <a:rPr lang="fr-FR" sz="2100" b="1" dirty="0">
                <a:latin typeface="+mj-lt"/>
                <a:ea typeface="Times New Roman" panose="02020603050405020304" pitchFamily="18" charset="0"/>
                <a:cs typeface="Arial" panose="020B0604020202020204" pitchFamily="34" charset="0"/>
              </a:rPr>
              <a:t>une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seule partie</a:t>
            </a:r>
            <a:r>
              <a:rPr lang="fr-FR" sz="2100" dirty="0">
                <a:latin typeface="+mj-lt"/>
                <a:ea typeface="Times New Roman" panose="02020603050405020304" pitchFamily="18" charset="0"/>
                <a:cs typeface="Arial" panose="020B0604020202020204" pitchFamily="34" charset="0"/>
              </a:rPr>
              <a:t>.</a:t>
            </a:r>
            <a:endParaRPr lang="fr-FR" sz="2100" b="1" dirty="0">
              <a:latin typeface="+mj-lt"/>
              <a:ea typeface="Times New Roman" panose="02020603050405020304" pitchFamily="18" charset="0"/>
              <a:cs typeface="Arial" panose="020B0604020202020204" pitchFamily="34" charset="0"/>
            </a:endParaRPr>
          </a:p>
          <a:p>
            <a:pPr algn="just">
              <a:lnSpc>
                <a:spcPct val="115000"/>
              </a:lnSpc>
              <a:spcAft>
                <a:spcPts val="0"/>
              </a:spcAft>
              <a:tabLst>
                <a:tab pos="270510" algn="l"/>
              </a:tabLst>
            </a:pPr>
            <a:endParaRPr lang="fr-FR" sz="800" b="1" dirty="0">
              <a:latin typeface="+mj-lt"/>
              <a:ea typeface="Times New Roman" panose="02020603050405020304" pitchFamily="18" charset="0"/>
              <a:cs typeface="Arial" panose="020B0604020202020204" pitchFamily="34" charset="0"/>
            </a:endParaRPr>
          </a:p>
        </p:txBody>
      </p:sp>
      <p:sp>
        <p:nvSpPr>
          <p:cNvPr id="50" name="Title 1">
            <a:extLst>
              <a:ext uri="{FF2B5EF4-FFF2-40B4-BE49-F238E27FC236}">
                <a16:creationId xmlns:a16="http://schemas.microsoft.com/office/drawing/2014/main" id="{177E8862-44FA-848A-CA01-E416D35B2040}"/>
              </a:ext>
            </a:extLst>
          </p:cNvPr>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a:t>
            </a:r>
            <a:endParaRPr lang="fr-FR" sz="2500" b="1" kern="0" dirty="0">
              <a:solidFill>
                <a:srgbClr val="0033CC"/>
              </a:solidFill>
              <a:effectLst>
                <a:outerShdw blurRad="38100" dist="38100" dir="2700000" algn="tl">
                  <a:srgbClr val="000000">
                    <a:alpha val="43137"/>
                  </a:srgbClr>
                </a:outerShdw>
              </a:effectLst>
              <a:cs typeface="Arial" pitchFamily="34" charset="0"/>
            </a:endParaRPr>
          </a:p>
        </p:txBody>
      </p:sp>
      <p:sp>
        <p:nvSpPr>
          <p:cNvPr id="2" name="Rectangle 1">
            <a:extLst>
              <a:ext uri="{FF2B5EF4-FFF2-40B4-BE49-F238E27FC236}">
                <a16:creationId xmlns:a16="http://schemas.microsoft.com/office/drawing/2014/main" id="{DB095C12-D658-F581-9FFC-1E1CA76F55B3}"/>
              </a:ext>
            </a:extLst>
          </p:cNvPr>
          <p:cNvSpPr/>
          <p:nvPr/>
        </p:nvSpPr>
        <p:spPr>
          <a:xfrm>
            <a:off x="120339" y="2884488"/>
            <a:ext cx="1627305" cy="415498"/>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p:spPr>
        <p:txBody>
          <a:bodyPr wrap="none">
            <a:spAutoFit/>
          </a:bodyPr>
          <a:lstStyle/>
          <a:p>
            <a:r>
              <a:rPr lang="fr-FR" sz="2100" b="1" dirty="0">
                <a:latin typeface="+mj-lt"/>
              </a:rPr>
              <a:t>Formalisme :</a:t>
            </a:r>
          </a:p>
        </p:txBody>
      </p:sp>
      <p:pic>
        <p:nvPicPr>
          <p:cNvPr id="4" name="Image 3">
            <a:extLst>
              <a:ext uri="{FF2B5EF4-FFF2-40B4-BE49-F238E27FC236}">
                <a16:creationId xmlns:a16="http://schemas.microsoft.com/office/drawing/2014/main" id="{D5D0214C-41A3-BACF-0F94-2F38DAEE11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3593" y="3657600"/>
            <a:ext cx="6953607" cy="2311519"/>
          </a:xfrm>
          <a:prstGeom prst="rect">
            <a:avLst/>
          </a:prstGeom>
        </p:spPr>
      </p:pic>
    </p:spTree>
    <p:extLst>
      <p:ext uri="{BB962C8B-B14F-4D97-AF65-F5344CB8AC3E}">
        <p14:creationId xmlns:p14="http://schemas.microsoft.com/office/powerpoint/2010/main" val="37107865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27</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6" name="ZoneTexte 5"/>
          <p:cNvSpPr txBox="1"/>
          <p:nvPr/>
        </p:nvSpPr>
        <p:spPr>
          <a:xfrm>
            <a:off x="0" y="1059180"/>
            <a:ext cx="9144000" cy="2252668"/>
          </a:xfrm>
          <a:prstGeom prst="rect">
            <a:avLst/>
          </a:prstGeom>
          <a:noFill/>
        </p:spPr>
        <p:txBody>
          <a:bodyPr wrap="square" rtlCol="0">
            <a:spAutoFit/>
          </a:bodyPr>
          <a:lstStyle/>
          <a:p>
            <a:pPr algn="just">
              <a:lnSpc>
                <a:spcPct val="150000"/>
              </a:lnSpc>
            </a:pPr>
            <a:r>
              <a:rPr lang="fr-FR" sz="2400" b="1" dirty="0">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Fragment d’interaction (suite)  </a:t>
            </a:r>
          </a:p>
          <a:p>
            <a:pPr algn="just">
              <a:lnSpc>
                <a:spcPct val="115000"/>
              </a:lnSpc>
              <a:spcAft>
                <a:spcPts val="0"/>
              </a:spcAft>
              <a:tabLst>
                <a:tab pos="270510" algn="l"/>
              </a:tabLst>
            </a:pPr>
            <a:r>
              <a:rPr lang="fr-FR" sz="2100" b="1" dirty="0">
                <a:latin typeface="+mj-lt"/>
                <a:ea typeface="Times New Roman" panose="02020603050405020304" pitchFamily="18" charset="0"/>
                <a:cs typeface="Arial" panose="020B0604020202020204" pitchFamily="34" charset="0"/>
              </a:rPr>
              <a:t>Operateur par : </a:t>
            </a:r>
            <a:r>
              <a:rPr lang="fr-FR" sz="2100" dirty="0">
                <a:latin typeface="+mj-lt"/>
                <a:ea typeface="Times New Roman" panose="02020603050405020304" pitchFamily="18" charset="0"/>
                <a:cs typeface="Arial" panose="020B0604020202020204" pitchFamily="34" charset="0"/>
              </a:rPr>
              <a:t>cet </a:t>
            </a:r>
            <a:r>
              <a:rPr lang="fr-FR" sz="2100" b="1" dirty="0">
                <a:latin typeface="+mj-lt"/>
                <a:ea typeface="Times New Roman" panose="02020603050405020304" pitchFamily="18" charset="0"/>
                <a:cs typeface="Arial" panose="020B0604020202020204" pitchFamily="34" charset="0"/>
              </a:rPr>
              <a:t>opérateur</a:t>
            </a:r>
            <a:r>
              <a:rPr lang="fr-FR" sz="2100" dirty="0">
                <a:latin typeface="+mj-lt"/>
                <a:ea typeface="Times New Roman" panose="02020603050405020304" pitchFamily="18" charset="0"/>
                <a:cs typeface="Arial" panose="020B0604020202020204" pitchFamily="34" charset="0"/>
              </a:rPr>
              <a:t> permet de </a:t>
            </a:r>
            <a:r>
              <a:rPr lang="fr-FR" sz="2100" b="1" dirty="0">
                <a:latin typeface="+mj-lt"/>
                <a:ea typeface="Times New Roman" panose="02020603050405020304" pitchFamily="18" charset="0"/>
                <a:cs typeface="Arial" panose="020B0604020202020204" pitchFamily="34" charset="0"/>
              </a:rPr>
              <a:t>représenter</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deux</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séries d'interactions </a:t>
            </a:r>
            <a:r>
              <a:rPr lang="fr-FR" sz="2100" dirty="0">
                <a:latin typeface="+mj-lt"/>
                <a:ea typeface="Times New Roman" panose="02020603050405020304" pitchFamily="18" charset="0"/>
                <a:cs typeface="Arial" panose="020B0604020202020204" pitchFamily="34" charset="0"/>
              </a:rPr>
              <a:t>qui se </a:t>
            </a:r>
            <a:r>
              <a:rPr lang="fr-FR" sz="2100" b="1" dirty="0">
                <a:latin typeface="+mj-lt"/>
                <a:ea typeface="Times New Roman" panose="02020603050405020304" pitchFamily="18" charset="0"/>
                <a:cs typeface="Arial" panose="020B0604020202020204" pitchFamily="34" charset="0"/>
              </a:rPr>
              <a:t>déroulent</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simultanément</a:t>
            </a:r>
            <a:r>
              <a:rPr lang="fr-FR" sz="2100" dirty="0">
                <a:latin typeface="+mj-lt"/>
                <a:ea typeface="Times New Roman" panose="02020603050405020304" pitchFamily="18" charset="0"/>
                <a:cs typeface="Arial" panose="020B0604020202020204" pitchFamily="34" charset="0"/>
              </a:rPr>
              <a:t> ou en </a:t>
            </a:r>
            <a:r>
              <a:rPr lang="fr-FR" sz="2100" b="1" dirty="0">
                <a:latin typeface="+mj-lt"/>
                <a:ea typeface="Times New Roman" panose="02020603050405020304" pitchFamily="18" charset="0"/>
                <a:cs typeface="Arial" panose="020B0604020202020204" pitchFamily="34" charset="0"/>
              </a:rPr>
              <a:t>parallèle</a:t>
            </a:r>
            <a:r>
              <a:rPr lang="fr-FR" sz="2100" dirty="0">
                <a:latin typeface="+mj-lt"/>
                <a:ea typeface="Times New Roman" panose="02020603050405020304" pitchFamily="18" charset="0"/>
                <a:cs typeface="Arial" panose="020B0604020202020204" pitchFamily="34" charset="0"/>
              </a:rPr>
              <a:t>.</a:t>
            </a:r>
          </a:p>
          <a:p>
            <a:pPr algn="just">
              <a:lnSpc>
                <a:spcPct val="115000"/>
              </a:lnSpc>
              <a:spcAft>
                <a:spcPts val="0"/>
              </a:spcAft>
              <a:tabLst>
                <a:tab pos="270510" algn="l"/>
              </a:tabLst>
            </a:pPr>
            <a:endParaRPr lang="fr-FR" sz="800" dirty="0">
              <a:latin typeface="+mj-lt"/>
              <a:ea typeface="Times New Roman" panose="02020603050405020304" pitchFamily="18" charset="0"/>
              <a:cs typeface="Arial" panose="020B0604020202020204" pitchFamily="34" charset="0"/>
            </a:endParaRPr>
          </a:p>
          <a:p>
            <a:pPr algn="just">
              <a:lnSpc>
                <a:spcPct val="115000"/>
              </a:lnSpc>
              <a:spcAft>
                <a:spcPts val="0"/>
              </a:spcAft>
              <a:tabLst>
                <a:tab pos="270510" algn="l"/>
              </a:tabLst>
            </a:pPr>
            <a:r>
              <a:rPr lang="fr-FR" sz="2100" dirty="0">
                <a:latin typeface="+mj-lt"/>
                <a:ea typeface="Times New Roman" panose="02020603050405020304" pitchFamily="18" charset="0"/>
                <a:cs typeface="Arial" panose="020B0604020202020204" pitchFamily="34" charset="0"/>
              </a:rPr>
              <a:t>L'opérateur </a:t>
            </a:r>
            <a:r>
              <a:rPr lang="fr-FR" sz="2100" b="1" dirty="0">
                <a:latin typeface="+mj-lt"/>
                <a:ea typeface="Times New Roman" panose="02020603050405020304" pitchFamily="18" charset="0"/>
                <a:cs typeface="Arial" panose="020B0604020202020204" pitchFamily="34" charset="0"/>
              </a:rPr>
              <a:t>par</a:t>
            </a:r>
            <a:r>
              <a:rPr lang="fr-FR" sz="2100" dirty="0">
                <a:latin typeface="+mj-lt"/>
                <a:ea typeface="Times New Roman" panose="02020603050405020304" pitchFamily="18" charset="0"/>
                <a:cs typeface="Arial" panose="020B0604020202020204" pitchFamily="34" charset="0"/>
              </a:rPr>
              <a:t> se </a:t>
            </a:r>
            <a:r>
              <a:rPr lang="fr-FR" sz="2100" b="1" dirty="0">
                <a:latin typeface="+mj-lt"/>
                <a:ea typeface="Times New Roman" panose="02020603050405020304" pitchFamily="18" charset="0"/>
                <a:cs typeface="Arial" panose="020B0604020202020204" pitchFamily="34" charset="0"/>
              </a:rPr>
              <a:t>représente</a:t>
            </a:r>
            <a:r>
              <a:rPr lang="fr-FR" sz="2100" dirty="0">
                <a:latin typeface="+mj-lt"/>
                <a:ea typeface="Times New Roman" panose="02020603050405020304" pitchFamily="18" charset="0"/>
                <a:cs typeface="Arial" panose="020B0604020202020204" pitchFamily="34" charset="0"/>
              </a:rPr>
              <a:t> dans un </a:t>
            </a:r>
            <a:r>
              <a:rPr lang="fr-FR" sz="2100" b="1" dirty="0">
                <a:latin typeface="+mj-lt"/>
                <a:ea typeface="Times New Roman" panose="02020603050405020304" pitchFamily="18" charset="0"/>
                <a:cs typeface="Arial" panose="020B0604020202020204" pitchFamily="34" charset="0"/>
              </a:rPr>
              <a:t>fragment</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possédant</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deux</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parties séparées </a:t>
            </a:r>
            <a:r>
              <a:rPr lang="fr-FR" sz="2100" dirty="0">
                <a:latin typeface="+mj-lt"/>
                <a:ea typeface="Times New Roman" panose="02020603050405020304" pitchFamily="18" charset="0"/>
                <a:cs typeface="Arial" panose="020B0604020202020204" pitchFamily="34" charset="0"/>
              </a:rPr>
              <a:t>par une </a:t>
            </a:r>
            <a:r>
              <a:rPr lang="fr-FR" sz="2100" b="1" dirty="0">
                <a:latin typeface="+mj-lt"/>
                <a:ea typeface="Times New Roman" panose="02020603050405020304" pitchFamily="18" charset="0"/>
                <a:cs typeface="Arial" panose="020B0604020202020204" pitchFamily="34" charset="0"/>
              </a:rPr>
              <a:t>ligne en pointillé</a:t>
            </a:r>
            <a:r>
              <a:rPr lang="fr-FR" sz="2100" dirty="0">
                <a:latin typeface="+mj-lt"/>
                <a:ea typeface="Times New Roman" panose="02020603050405020304" pitchFamily="18" charset="0"/>
                <a:cs typeface="Arial" panose="020B0604020202020204" pitchFamily="34" charset="0"/>
              </a:rPr>
              <a:t>.</a:t>
            </a:r>
            <a:endParaRPr lang="fr-FR" sz="800" b="1" dirty="0">
              <a:latin typeface="+mj-lt"/>
              <a:ea typeface="Times New Roman" panose="02020603050405020304" pitchFamily="18" charset="0"/>
              <a:cs typeface="Arial" panose="020B0604020202020204" pitchFamily="34" charset="0"/>
            </a:endParaRPr>
          </a:p>
        </p:txBody>
      </p:sp>
      <p:sp>
        <p:nvSpPr>
          <p:cNvPr id="50" name="Title 1">
            <a:extLst>
              <a:ext uri="{FF2B5EF4-FFF2-40B4-BE49-F238E27FC236}">
                <a16:creationId xmlns:a16="http://schemas.microsoft.com/office/drawing/2014/main" id="{177E8862-44FA-848A-CA01-E416D35B2040}"/>
              </a:ext>
            </a:extLst>
          </p:cNvPr>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a:t>
            </a:r>
            <a:endParaRPr lang="fr-FR" sz="2500" b="1" kern="0" dirty="0">
              <a:solidFill>
                <a:srgbClr val="0033CC"/>
              </a:solidFill>
              <a:effectLst>
                <a:outerShdw blurRad="38100" dist="38100" dir="2700000" algn="tl">
                  <a:srgbClr val="000000">
                    <a:alpha val="43137"/>
                  </a:srgbClr>
                </a:outerShdw>
              </a:effectLst>
              <a:cs typeface="Arial" pitchFamily="34" charset="0"/>
            </a:endParaRPr>
          </a:p>
        </p:txBody>
      </p:sp>
      <p:sp>
        <p:nvSpPr>
          <p:cNvPr id="2" name="Rectangle 1">
            <a:extLst>
              <a:ext uri="{FF2B5EF4-FFF2-40B4-BE49-F238E27FC236}">
                <a16:creationId xmlns:a16="http://schemas.microsoft.com/office/drawing/2014/main" id="{DB095C12-D658-F581-9FFC-1E1CA76F55B3}"/>
              </a:ext>
            </a:extLst>
          </p:cNvPr>
          <p:cNvSpPr/>
          <p:nvPr/>
        </p:nvSpPr>
        <p:spPr>
          <a:xfrm>
            <a:off x="108036" y="3400134"/>
            <a:ext cx="1269899" cy="415498"/>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p:spPr>
        <p:txBody>
          <a:bodyPr wrap="none">
            <a:spAutoFit/>
          </a:bodyPr>
          <a:lstStyle/>
          <a:p>
            <a:r>
              <a:rPr lang="fr-FR" sz="2100" b="1" dirty="0">
                <a:latin typeface="+mj-lt"/>
              </a:rPr>
              <a:t>Exemple :</a:t>
            </a:r>
          </a:p>
        </p:txBody>
      </p:sp>
      <p:pic>
        <p:nvPicPr>
          <p:cNvPr id="7" name="Image 6">
            <a:extLst>
              <a:ext uri="{FF2B5EF4-FFF2-40B4-BE49-F238E27FC236}">
                <a16:creationId xmlns:a16="http://schemas.microsoft.com/office/drawing/2014/main" id="{ADC1E337-C1E2-8504-DE4C-42E53D3137FD}"/>
              </a:ext>
            </a:extLst>
          </p:cNvPr>
          <p:cNvPicPr>
            <a:picLocks noChangeAspect="1"/>
          </p:cNvPicPr>
          <p:nvPr/>
        </p:nvPicPr>
        <p:blipFill>
          <a:blip r:embed="rId3"/>
          <a:stretch>
            <a:fillRect/>
          </a:stretch>
        </p:blipFill>
        <p:spPr>
          <a:xfrm>
            <a:off x="1568295" y="3815632"/>
            <a:ext cx="6007409" cy="3006273"/>
          </a:xfrm>
          <a:prstGeom prst="rect">
            <a:avLst/>
          </a:prstGeom>
        </p:spPr>
      </p:pic>
    </p:spTree>
    <p:extLst>
      <p:ext uri="{BB962C8B-B14F-4D97-AF65-F5344CB8AC3E}">
        <p14:creationId xmlns:p14="http://schemas.microsoft.com/office/powerpoint/2010/main" val="3410026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28</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6" name="ZoneTexte 5"/>
          <p:cNvSpPr txBox="1"/>
          <p:nvPr/>
        </p:nvSpPr>
        <p:spPr>
          <a:xfrm>
            <a:off x="0" y="1059180"/>
            <a:ext cx="9144000" cy="1367810"/>
          </a:xfrm>
          <a:prstGeom prst="rect">
            <a:avLst/>
          </a:prstGeom>
          <a:noFill/>
        </p:spPr>
        <p:txBody>
          <a:bodyPr wrap="square" rtlCol="0">
            <a:spAutoFit/>
          </a:bodyPr>
          <a:lstStyle/>
          <a:p>
            <a:pPr algn="just">
              <a:lnSpc>
                <a:spcPct val="150000"/>
              </a:lnSpc>
            </a:pPr>
            <a:r>
              <a:rPr lang="fr-FR" sz="2400" b="1" dirty="0">
                <a:effectLst>
                  <a:outerShdw blurRad="38100" dist="38100" dir="2700000" algn="tl">
                    <a:srgbClr val="000000">
                      <a:alpha val="43137"/>
                    </a:srgbClr>
                  </a:outerShdw>
                </a:effectLst>
                <a:latin typeface="+mj-lt"/>
                <a:ea typeface="Times New Roman" panose="02020603050405020304" pitchFamily="18" charset="0"/>
                <a:cs typeface="Arial" panose="020B0604020202020204" pitchFamily="34" charset="0"/>
              </a:rPr>
              <a:t>Fragment d’interaction (suite)  </a:t>
            </a:r>
          </a:p>
          <a:p>
            <a:pPr algn="just">
              <a:lnSpc>
                <a:spcPct val="115000"/>
              </a:lnSpc>
              <a:spcAft>
                <a:spcPts val="0"/>
              </a:spcAft>
              <a:tabLst>
                <a:tab pos="270510" algn="l"/>
              </a:tabLst>
            </a:pPr>
            <a:r>
              <a:rPr lang="fr-FR" sz="2100" b="1" dirty="0">
                <a:latin typeface="+mj-lt"/>
                <a:ea typeface="Times New Roman" panose="02020603050405020304" pitchFamily="18" charset="0"/>
                <a:cs typeface="Arial" panose="020B0604020202020204" pitchFamily="34" charset="0"/>
              </a:rPr>
              <a:t>Operateur </a:t>
            </a:r>
            <a:r>
              <a:rPr lang="fr-FR" sz="2100" b="1" dirty="0" err="1">
                <a:latin typeface="+mj-lt"/>
                <a:ea typeface="Times New Roman" panose="02020603050405020304" pitchFamily="18" charset="0"/>
                <a:cs typeface="Arial" panose="020B0604020202020204" pitchFamily="34" charset="0"/>
              </a:rPr>
              <a:t>ref</a:t>
            </a:r>
            <a:r>
              <a:rPr lang="fr-FR" sz="2100" b="1" dirty="0">
                <a:latin typeface="+mj-lt"/>
                <a:ea typeface="Times New Roman" panose="02020603050405020304" pitchFamily="18" charset="0"/>
                <a:cs typeface="Arial" panose="020B0604020202020204" pitchFamily="34" charset="0"/>
              </a:rPr>
              <a:t> : </a:t>
            </a:r>
            <a:r>
              <a:rPr lang="fr-FR" sz="2100" dirty="0">
                <a:latin typeface="+mj-lt"/>
                <a:ea typeface="Times New Roman" panose="02020603050405020304" pitchFamily="18" charset="0"/>
                <a:cs typeface="Arial" panose="020B0604020202020204" pitchFamily="34" charset="0"/>
              </a:rPr>
              <a:t>Cet </a:t>
            </a:r>
            <a:r>
              <a:rPr lang="fr-FR" sz="2100" b="1" dirty="0">
                <a:latin typeface="+mj-lt"/>
                <a:ea typeface="Times New Roman" panose="02020603050405020304" pitchFamily="18" charset="0"/>
                <a:cs typeface="Arial" panose="020B0604020202020204" pitchFamily="34" charset="0"/>
              </a:rPr>
              <a:t>operateur</a:t>
            </a:r>
            <a:r>
              <a:rPr lang="fr-FR" sz="2100" dirty="0">
                <a:latin typeface="+mj-lt"/>
                <a:ea typeface="Times New Roman" panose="02020603050405020304" pitchFamily="18" charset="0"/>
                <a:cs typeface="Arial" panose="020B0604020202020204" pitchFamily="34" charset="0"/>
              </a:rPr>
              <a:t> permet </a:t>
            </a:r>
            <a:r>
              <a:rPr lang="fr-FR" sz="2100" b="1" dirty="0">
                <a:latin typeface="+mj-lt"/>
                <a:ea typeface="Times New Roman" panose="02020603050405020304" pitchFamily="18" charset="0"/>
                <a:cs typeface="Arial" panose="020B0604020202020204" pitchFamily="34" charset="0"/>
              </a:rPr>
              <a:t>d'appeler</a:t>
            </a:r>
            <a:r>
              <a:rPr lang="fr-FR" sz="2100" dirty="0">
                <a:latin typeface="+mj-lt"/>
                <a:ea typeface="Times New Roman" panose="02020603050405020304" pitchFamily="18" charset="0"/>
                <a:cs typeface="Arial" panose="020B0604020202020204" pitchFamily="34" charset="0"/>
              </a:rPr>
              <a:t> une </a:t>
            </a:r>
            <a:r>
              <a:rPr lang="fr-FR" sz="2100" b="1" dirty="0">
                <a:latin typeface="+mj-lt"/>
                <a:ea typeface="Times New Roman" panose="02020603050405020304" pitchFamily="18" charset="0"/>
                <a:cs typeface="Arial" panose="020B0604020202020204" pitchFamily="34" charset="0"/>
              </a:rPr>
              <a:t>séquence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d'interactions</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décrite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par ailleurs constituant</a:t>
            </a:r>
            <a:r>
              <a:rPr lang="fr-FR" sz="2100" dirty="0">
                <a:latin typeface="+mj-lt"/>
                <a:ea typeface="Times New Roman" panose="02020603050405020304" pitchFamily="18" charset="0"/>
                <a:cs typeface="Arial" panose="020B0604020202020204" pitchFamily="34" charset="0"/>
              </a:rPr>
              <a:t> ainsi une </a:t>
            </a:r>
            <a:r>
              <a:rPr lang="fr-FR" sz="2100" b="1" dirty="0">
                <a:latin typeface="+mj-lt"/>
                <a:ea typeface="Times New Roman" panose="02020603050405020304" pitchFamily="18" charset="0"/>
                <a:cs typeface="Arial" panose="020B0604020202020204" pitchFamily="34" charset="0"/>
              </a:rPr>
              <a:t>sorte de sous diagramme de séquence</a:t>
            </a:r>
            <a:r>
              <a:rPr lang="fr-FR" sz="2100" dirty="0">
                <a:latin typeface="+mj-lt"/>
                <a:ea typeface="Times New Roman" panose="02020603050405020304" pitchFamily="18" charset="0"/>
                <a:cs typeface="Arial" panose="020B0604020202020204" pitchFamily="34" charset="0"/>
              </a:rPr>
              <a:t>.</a:t>
            </a:r>
            <a:endParaRPr lang="fr-FR" sz="800" dirty="0">
              <a:latin typeface="+mj-lt"/>
              <a:ea typeface="Times New Roman" panose="02020603050405020304" pitchFamily="18" charset="0"/>
              <a:cs typeface="Arial" panose="020B0604020202020204" pitchFamily="34" charset="0"/>
            </a:endParaRPr>
          </a:p>
        </p:txBody>
      </p:sp>
      <p:sp>
        <p:nvSpPr>
          <p:cNvPr id="50" name="Title 1">
            <a:extLst>
              <a:ext uri="{FF2B5EF4-FFF2-40B4-BE49-F238E27FC236}">
                <a16:creationId xmlns:a16="http://schemas.microsoft.com/office/drawing/2014/main" id="{177E8862-44FA-848A-CA01-E416D35B2040}"/>
              </a:ext>
            </a:extLst>
          </p:cNvPr>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a:t>
            </a:r>
            <a:endParaRPr lang="fr-FR" sz="2500" b="1" kern="0" dirty="0">
              <a:solidFill>
                <a:srgbClr val="0033CC"/>
              </a:solidFill>
              <a:effectLst>
                <a:outerShdw blurRad="38100" dist="38100" dir="2700000" algn="tl">
                  <a:srgbClr val="000000">
                    <a:alpha val="43137"/>
                  </a:srgbClr>
                </a:outerShdw>
              </a:effectLst>
              <a:cs typeface="Arial" pitchFamily="34" charset="0"/>
            </a:endParaRPr>
          </a:p>
        </p:txBody>
      </p:sp>
      <p:sp>
        <p:nvSpPr>
          <p:cNvPr id="4" name="ZoneTexte 3">
            <a:extLst>
              <a:ext uri="{FF2B5EF4-FFF2-40B4-BE49-F238E27FC236}">
                <a16:creationId xmlns:a16="http://schemas.microsoft.com/office/drawing/2014/main" id="{A4CF7189-309D-C92C-0D27-03BD080A9853}"/>
              </a:ext>
            </a:extLst>
          </p:cNvPr>
          <p:cNvSpPr txBox="1"/>
          <p:nvPr/>
        </p:nvSpPr>
        <p:spPr>
          <a:xfrm>
            <a:off x="1" y="3048000"/>
            <a:ext cx="9067800" cy="738664"/>
          </a:xfrm>
          <a:prstGeom prst="rect">
            <a:avLst/>
          </a:prstGeom>
          <a:noFill/>
        </p:spPr>
        <p:txBody>
          <a:bodyPr wrap="square">
            <a:spAutoFit/>
          </a:bodyPr>
          <a:lstStyle/>
          <a:p>
            <a:pPr algn="just"/>
            <a:r>
              <a:rPr lang="en-US" sz="2100" dirty="0" err="1">
                <a:latin typeface="+mj-lt"/>
              </a:rPr>
              <a:t>L'exemple</a:t>
            </a:r>
            <a:r>
              <a:rPr lang="en-US" sz="2100" dirty="0">
                <a:latin typeface="+mj-lt"/>
              </a:rPr>
              <a:t> </a:t>
            </a:r>
            <a:r>
              <a:rPr lang="en-US" sz="2100" dirty="0" err="1">
                <a:latin typeface="+mj-lt"/>
              </a:rPr>
              <a:t>suivant</a:t>
            </a:r>
            <a:r>
              <a:rPr lang="en-US" sz="2100" dirty="0">
                <a:latin typeface="+mj-lt"/>
              </a:rPr>
              <a:t> </a:t>
            </a:r>
            <a:r>
              <a:rPr lang="en-US" sz="2100" b="1" dirty="0" err="1">
                <a:latin typeface="+mj-lt"/>
              </a:rPr>
              <a:t>montre</a:t>
            </a:r>
            <a:r>
              <a:rPr lang="en-US" sz="2100" dirty="0">
                <a:latin typeface="+mj-lt"/>
              </a:rPr>
              <a:t> que </a:t>
            </a:r>
            <a:r>
              <a:rPr lang="en-US" sz="2100" dirty="0" err="1">
                <a:latin typeface="+mj-lt"/>
              </a:rPr>
              <a:t>l'on</a:t>
            </a:r>
            <a:r>
              <a:rPr lang="en-US" sz="2100" dirty="0">
                <a:latin typeface="+mj-lt"/>
              </a:rPr>
              <a:t> fait </a:t>
            </a:r>
            <a:r>
              <a:rPr lang="en-US" sz="2100" b="1" dirty="0" err="1">
                <a:latin typeface="+mj-lt"/>
              </a:rPr>
              <a:t>appel</a:t>
            </a:r>
            <a:r>
              <a:rPr lang="en-US" sz="2100" dirty="0">
                <a:latin typeface="+mj-lt"/>
              </a:rPr>
              <a:t> à un fragment « </a:t>
            </a:r>
            <a:r>
              <a:rPr lang="en-US" sz="2100" b="1" dirty="0" err="1">
                <a:latin typeface="+mj-lt"/>
              </a:rPr>
              <a:t>SousFonction</a:t>
            </a:r>
            <a:r>
              <a:rPr lang="en-US" sz="2100" dirty="0">
                <a:latin typeface="+mj-lt"/>
              </a:rPr>
              <a:t> » qui </a:t>
            </a:r>
            <a:r>
              <a:rPr lang="en-US" sz="2100" dirty="0" err="1">
                <a:latin typeface="+mj-lt"/>
              </a:rPr>
              <a:t>est</a:t>
            </a:r>
            <a:r>
              <a:rPr lang="en-US" sz="2100" dirty="0">
                <a:latin typeface="+mj-lt"/>
              </a:rPr>
              <a:t> </a:t>
            </a:r>
            <a:r>
              <a:rPr lang="en-US" sz="2100" b="1" dirty="0" err="1">
                <a:latin typeface="+mj-lt"/>
              </a:rPr>
              <a:t>décrit</a:t>
            </a:r>
            <a:r>
              <a:rPr lang="en-US" sz="2100" dirty="0">
                <a:latin typeface="+mj-lt"/>
              </a:rPr>
              <a:t> par </a:t>
            </a:r>
            <a:r>
              <a:rPr lang="en-US" sz="2100" b="1" dirty="0" err="1">
                <a:latin typeface="+mj-lt"/>
              </a:rPr>
              <a:t>ailleurs</a:t>
            </a:r>
            <a:r>
              <a:rPr lang="en-US" sz="2100" dirty="0">
                <a:latin typeface="+mj-lt"/>
              </a:rPr>
              <a:t> :</a:t>
            </a:r>
          </a:p>
        </p:txBody>
      </p:sp>
      <p:sp>
        <p:nvSpPr>
          <p:cNvPr id="5" name="Rectangle 4">
            <a:extLst>
              <a:ext uri="{FF2B5EF4-FFF2-40B4-BE49-F238E27FC236}">
                <a16:creationId xmlns:a16="http://schemas.microsoft.com/office/drawing/2014/main" id="{A0F4522F-D876-7DBD-FC67-8AA5330219B3}"/>
              </a:ext>
            </a:extLst>
          </p:cNvPr>
          <p:cNvSpPr/>
          <p:nvPr/>
        </p:nvSpPr>
        <p:spPr>
          <a:xfrm>
            <a:off x="120339" y="2590800"/>
            <a:ext cx="1627305" cy="415498"/>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p:spPr>
        <p:txBody>
          <a:bodyPr wrap="none">
            <a:spAutoFit/>
          </a:bodyPr>
          <a:lstStyle/>
          <a:p>
            <a:r>
              <a:rPr lang="fr-FR" sz="2100" b="1" dirty="0">
                <a:latin typeface="+mj-lt"/>
              </a:rPr>
              <a:t>Formalisme :</a:t>
            </a:r>
          </a:p>
        </p:txBody>
      </p:sp>
      <p:pic>
        <p:nvPicPr>
          <p:cNvPr id="3" name="Image 2">
            <a:extLst>
              <a:ext uri="{FF2B5EF4-FFF2-40B4-BE49-F238E27FC236}">
                <a16:creationId xmlns:a16="http://schemas.microsoft.com/office/drawing/2014/main" id="{E10DCCA9-E4D8-4939-2E24-36983CCCFE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0" y="3766979"/>
            <a:ext cx="7131417" cy="3029106"/>
          </a:xfrm>
          <a:prstGeom prst="rect">
            <a:avLst/>
          </a:prstGeom>
        </p:spPr>
      </p:pic>
    </p:spTree>
    <p:extLst>
      <p:ext uri="{BB962C8B-B14F-4D97-AF65-F5344CB8AC3E}">
        <p14:creationId xmlns:p14="http://schemas.microsoft.com/office/powerpoint/2010/main" val="9382183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29</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6" name="ZoneTexte 5"/>
          <p:cNvSpPr txBox="1"/>
          <p:nvPr/>
        </p:nvSpPr>
        <p:spPr>
          <a:xfrm>
            <a:off x="0" y="1059180"/>
            <a:ext cx="9144000" cy="5859233"/>
          </a:xfrm>
          <a:prstGeom prst="rect">
            <a:avLst/>
          </a:prstGeom>
          <a:noFill/>
        </p:spPr>
        <p:txBody>
          <a:bodyPr wrap="square" rtlCol="0">
            <a:spAutoFit/>
          </a:bodyPr>
          <a:lstStyle/>
          <a:p>
            <a:pPr marL="342900" indent="-342900" algn="just">
              <a:lnSpc>
                <a:spcPct val="150000"/>
              </a:lnSpc>
              <a:spcAft>
                <a:spcPts val="0"/>
              </a:spcAft>
              <a:buClr>
                <a:schemeClr val="accent5">
                  <a:lumMod val="60000"/>
                  <a:lumOff val="40000"/>
                </a:schemeClr>
              </a:buClr>
              <a:buFont typeface="Wingdings" panose="05000000000000000000" pitchFamily="2" charset="2"/>
              <a:buChar char="q"/>
              <a:tabLst>
                <a:tab pos="270510" algn="l"/>
              </a:tabLst>
            </a:pPr>
            <a:r>
              <a:rPr lang="fr-FR" sz="2100" dirty="0">
                <a:latin typeface="+mj-lt"/>
                <a:ea typeface="Times New Roman" panose="02020603050405020304" pitchFamily="18" charset="0"/>
                <a:cs typeface="Arial" panose="020B0604020202020204" pitchFamily="34" charset="0"/>
              </a:rPr>
              <a:t>Le </a:t>
            </a:r>
            <a:r>
              <a:rPr lang="fr-FR" sz="2100" b="1" dirty="0">
                <a:latin typeface="+mj-lt"/>
                <a:ea typeface="Times New Roman" panose="02020603050405020304" pitchFamily="18" charset="0"/>
                <a:cs typeface="Arial" panose="020B0604020202020204" pitchFamily="34" charset="0"/>
              </a:rPr>
              <a:t>diagramme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de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communication</a:t>
            </a:r>
            <a:r>
              <a:rPr lang="fr-FR" sz="2100" dirty="0">
                <a:latin typeface="+mj-lt"/>
                <a:ea typeface="Times New Roman" panose="02020603050405020304" pitchFamily="18" charset="0"/>
                <a:cs typeface="Arial" panose="020B0604020202020204" pitchFamily="34" charset="0"/>
              </a:rPr>
              <a:t> montre </a:t>
            </a:r>
            <a:r>
              <a:rPr lang="fr-FR" sz="2100" b="1" dirty="0">
                <a:latin typeface="+mj-lt"/>
                <a:ea typeface="Times New Roman" panose="02020603050405020304" pitchFamily="18" charset="0"/>
                <a:cs typeface="Arial" panose="020B0604020202020204" pitchFamily="34" charset="0"/>
              </a:rPr>
              <a:t>l'interaction</a:t>
            </a:r>
            <a:r>
              <a:rPr lang="fr-FR" sz="2100" dirty="0">
                <a:latin typeface="+mj-lt"/>
                <a:ea typeface="Times New Roman" panose="02020603050405020304" pitchFamily="18" charset="0"/>
                <a:cs typeface="Arial" panose="020B0604020202020204" pitchFamily="34" charset="0"/>
              </a:rPr>
              <a:t> entre les </a:t>
            </a:r>
            <a:r>
              <a:rPr lang="fr-FR" sz="2100" b="1" dirty="0">
                <a:latin typeface="+mj-lt"/>
                <a:ea typeface="Times New Roman" panose="02020603050405020304" pitchFamily="18" charset="0"/>
                <a:cs typeface="Arial" panose="020B0604020202020204" pitchFamily="34" charset="0"/>
              </a:rPr>
              <a:t>objets</a:t>
            </a:r>
            <a:r>
              <a:rPr lang="fr-FR" sz="2100" dirty="0">
                <a:latin typeface="+mj-lt"/>
                <a:ea typeface="Times New Roman" panose="02020603050405020304" pitchFamily="18" charset="0"/>
                <a:cs typeface="Arial" panose="020B0604020202020204" pitchFamily="34" charset="0"/>
              </a:rPr>
              <a:t> ou les </a:t>
            </a:r>
            <a:r>
              <a:rPr lang="fr-FR" sz="2100" b="1" dirty="0">
                <a:latin typeface="+mj-lt"/>
                <a:ea typeface="Times New Roman" panose="02020603050405020304" pitchFamily="18" charset="0"/>
                <a:cs typeface="Arial" panose="020B0604020202020204" pitchFamily="34" charset="0"/>
              </a:rPr>
              <a:t>rôles</a:t>
            </a:r>
            <a:r>
              <a:rPr lang="fr-FR" sz="2100" dirty="0">
                <a:latin typeface="+mj-lt"/>
                <a:ea typeface="Times New Roman" panose="02020603050405020304" pitchFamily="18" charset="0"/>
                <a:cs typeface="Arial" panose="020B0604020202020204" pitchFamily="34" charset="0"/>
              </a:rPr>
              <a:t> associés à la </a:t>
            </a:r>
            <a:r>
              <a:rPr lang="fr-FR" sz="2100" b="1" dirty="0">
                <a:latin typeface="+mj-lt"/>
                <a:ea typeface="Times New Roman" panose="02020603050405020304" pitchFamily="18" charset="0"/>
                <a:cs typeface="Arial" panose="020B0604020202020204" pitchFamily="34" charset="0"/>
              </a:rPr>
              <a:t>ligne de vie </a:t>
            </a:r>
            <a:r>
              <a:rPr lang="fr-FR" sz="2100" dirty="0">
                <a:latin typeface="+mj-lt"/>
                <a:ea typeface="Times New Roman" panose="02020603050405020304" pitchFamily="18" charset="0"/>
                <a:cs typeface="Arial" panose="020B0604020202020204" pitchFamily="34" charset="0"/>
              </a:rPr>
              <a:t>et les </a:t>
            </a:r>
            <a:r>
              <a:rPr lang="fr-FR" sz="2100" b="1" dirty="0">
                <a:latin typeface="+mj-lt"/>
                <a:ea typeface="Times New Roman" panose="02020603050405020304" pitchFamily="18" charset="0"/>
                <a:cs typeface="Arial" panose="020B0604020202020204" pitchFamily="34" charset="0"/>
              </a:rPr>
              <a:t>messages</a:t>
            </a:r>
            <a:r>
              <a:rPr lang="fr-FR" sz="2100" dirty="0">
                <a:latin typeface="+mj-lt"/>
                <a:ea typeface="Times New Roman" panose="02020603050405020304" pitchFamily="18" charset="0"/>
                <a:cs typeface="Arial" panose="020B0604020202020204" pitchFamily="34" charset="0"/>
              </a:rPr>
              <a:t> directement </a:t>
            </a:r>
            <a:r>
              <a:rPr lang="fr-FR" sz="2100" b="1" dirty="0">
                <a:latin typeface="+mj-lt"/>
                <a:ea typeface="Times New Roman" panose="02020603050405020304" pitchFamily="18" charset="0"/>
                <a:cs typeface="Arial" panose="020B0604020202020204" pitchFamily="34" charset="0"/>
              </a:rPr>
              <a:t>transmis</a:t>
            </a:r>
            <a:r>
              <a:rPr lang="fr-FR" sz="2100" dirty="0">
                <a:latin typeface="+mj-lt"/>
                <a:ea typeface="Times New Roman" panose="02020603050405020304" pitchFamily="18" charset="0"/>
                <a:cs typeface="Arial" panose="020B0604020202020204" pitchFamily="34" charset="0"/>
              </a:rPr>
              <a:t> par la </a:t>
            </a:r>
            <a:r>
              <a:rPr lang="fr-FR" sz="2100" b="1" dirty="0">
                <a:latin typeface="+mj-lt"/>
                <a:ea typeface="Times New Roman" panose="02020603050405020304" pitchFamily="18" charset="0"/>
                <a:cs typeface="Arial" panose="020B0604020202020204" pitchFamily="34" charset="0"/>
              </a:rPr>
              <a:t>ligne de vie</a:t>
            </a:r>
            <a:r>
              <a:rPr lang="fr-FR" sz="2100" dirty="0">
                <a:latin typeface="+mj-lt"/>
                <a:ea typeface="Times New Roman" panose="02020603050405020304" pitchFamily="18" charset="0"/>
                <a:cs typeface="Arial" panose="020B0604020202020204" pitchFamily="34" charset="0"/>
              </a:rPr>
              <a:t>.</a:t>
            </a:r>
          </a:p>
          <a:p>
            <a:pPr marL="342900" indent="-342900" algn="just">
              <a:lnSpc>
                <a:spcPct val="150000"/>
              </a:lnSpc>
              <a:spcAft>
                <a:spcPts val="0"/>
              </a:spcAft>
              <a:buClr>
                <a:schemeClr val="accent5">
                  <a:lumMod val="60000"/>
                  <a:lumOff val="40000"/>
                </a:schemeClr>
              </a:buClr>
              <a:buFont typeface="Wingdings" panose="05000000000000000000" pitchFamily="2" charset="2"/>
              <a:buChar char="q"/>
              <a:tabLst>
                <a:tab pos="270510" algn="l"/>
              </a:tabLst>
            </a:pPr>
            <a:r>
              <a:rPr lang="fr-FR" sz="2100" dirty="0">
                <a:latin typeface="+mj-lt"/>
                <a:ea typeface="Times New Roman" panose="02020603050405020304" pitchFamily="18" charset="0"/>
                <a:cs typeface="Arial" panose="020B0604020202020204" pitchFamily="34" charset="0"/>
              </a:rPr>
              <a:t>Dans les </a:t>
            </a:r>
            <a:r>
              <a:rPr lang="fr-FR" sz="2100" b="1" dirty="0">
                <a:latin typeface="+mj-lt"/>
                <a:ea typeface="Times New Roman" panose="02020603050405020304" pitchFamily="18" charset="0"/>
                <a:cs typeface="Arial" panose="020B0604020202020204" pitchFamily="34" charset="0"/>
              </a:rPr>
              <a:t>versions antérieures d'UML</a:t>
            </a:r>
            <a:r>
              <a:rPr lang="fr-FR" sz="2100" dirty="0">
                <a:latin typeface="+mj-lt"/>
                <a:ea typeface="Times New Roman" panose="02020603050405020304" pitchFamily="18" charset="0"/>
                <a:cs typeface="Arial" panose="020B0604020202020204" pitchFamily="34" charset="0"/>
              </a:rPr>
              <a:t>, le </a:t>
            </a:r>
            <a:r>
              <a:rPr lang="fr-FR" sz="2100" b="1" dirty="0">
                <a:latin typeface="+mj-lt"/>
                <a:ea typeface="Times New Roman" panose="02020603050405020304" pitchFamily="18" charset="0"/>
                <a:cs typeface="Arial" panose="020B0604020202020204" pitchFamily="34" charset="0"/>
              </a:rPr>
              <a:t>diagramme de communication </a:t>
            </a:r>
            <a:r>
              <a:rPr lang="fr-FR" sz="2100" dirty="0">
                <a:latin typeface="+mj-lt"/>
                <a:ea typeface="Times New Roman" panose="02020603050405020304" pitchFamily="18" charset="0"/>
                <a:cs typeface="Arial" panose="020B0604020202020204" pitchFamily="34" charset="0"/>
              </a:rPr>
              <a:t>s'appelait </a:t>
            </a:r>
            <a:r>
              <a:rPr lang="fr-FR" sz="2100" b="1" dirty="0">
                <a:latin typeface="+mj-lt"/>
                <a:ea typeface="Times New Roman" panose="02020603050405020304" pitchFamily="18" charset="0"/>
                <a:cs typeface="Arial" panose="020B0604020202020204" pitchFamily="34" charset="0"/>
              </a:rPr>
              <a:t>diagramme de collaboration </a:t>
            </a:r>
            <a:r>
              <a:rPr lang="fr-FR" sz="2100" dirty="0">
                <a:latin typeface="+mj-lt"/>
                <a:ea typeface="Times New Roman" panose="02020603050405020304" pitchFamily="18" charset="0"/>
                <a:cs typeface="Arial" panose="020B0604020202020204" pitchFamily="34" charset="0"/>
              </a:rPr>
              <a:t>et la notation était </a:t>
            </a:r>
            <a:r>
              <a:rPr lang="fr-FR" sz="2100" b="1" dirty="0">
                <a:latin typeface="+mj-lt"/>
                <a:ea typeface="Times New Roman" panose="02020603050405020304" pitchFamily="18" charset="0"/>
                <a:cs typeface="Arial" panose="020B0604020202020204" pitchFamily="34" charset="0"/>
              </a:rPr>
              <a:t>différente</a:t>
            </a:r>
            <a:r>
              <a:rPr lang="fr-FR" sz="2100" dirty="0">
                <a:latin typeface="+mj-lt"/>
                <a:ea typeface="Times New Roman" panose="02020603050405020304" pitchFamily="18" charset="0"/>
                <a:cs typeface="Arial" panose="020B0604020202020204" pitchFamily="34" charset="0"/>
              </a:rPr>
              <a:t>.</a:t>
            </a:r>
          </a:p>
          <a:p>
            <a:pPr marL="342900" indent="-342900" algn="just">
              <a:lnSpc>
                <a:spcPct val="150000"/>
              </a:lnSpc>
              <a:spcAft>
                <a:spcPts val="0"/>
              </a:spcAft>
              <a:buClr>
                <a:schemeClr val="accent5">
                  <a:lumMod val="60000"/>
                  <a:lumOff val="40000"/>
                </a:schemeClr>
              </a:buClr>
              <a:buFont typeface="Wingdings" panose="05000000000000000000" pitchFamily="2" charset="2"/>
              <a:buChar char="q"/>
              <a:tabLst>
                <a:tab pos="270510" algn="l"/>
              </a:tabLst>
            </a:pPr>
            <a:r>
              <a:rPr lang="fr-FR" sz="2100" dirty="0">
                <a:latin typeface="+mj-lt"/>
                <a:ea typeface="Times New Roman" panose="02020603050405020304" pitchFamily="18" charset="0"/>
                <a:cs typeface="Arial" panose="020B0604020202020204" pitchFamily="34" charset="0"/>
              </a:rPr>
              <a:t>Un </a:t>
            </a:r>
            <a:r>
              <a:rPr lang="fr-FR" sz="2100" b="1" dirty="0">
                <a:latin typeface="+mj-lt"/>
                <a:ea typeface="Times New Roman" panose="02020603050405020304" pitchFamily="18" charset="0"/>
                <a:cs typeface="Arial" panose="020B0604020202020204" pitchFamily="34" charset="0"/>
              </a:rPr>
              <a:t>diagramme de communication</a:t>
            </a:r>
            <a:r>
              <a:rPr lang="fr-FR" sz="2100" dirty="0">
                <a:latin typeface="+mj-lt"/>
                <a:ea typeface="Times New Roman" panose="02020603050405020304" pitchFamily="18" charset="0"/>
                <a:cs typeface="Arial" panose="020B0604020202020204" pitchFamily="34" charset="0"/>
              </a:rPr>
              <a:t> est un </a:t>
            </a:r>
            <a:r>
              <a:rPr lang="fr-FR" sz="2100" b="1" dirty="0">
                <a:latin typeface="+mj-lt"/>
                <a:ea typeface="Times New Roman" panose="02020603050405020304" pitchFamily="18" charset="0"/>
                <a:cs typeface="Arial" panose="020B0604020202020204" pitchFamily="34" charset="0"/>
              </a:rPr>
              <a:t>diagramme interactif</a:t>
            </a:r>
            <a:r>
              <a:rPr lang="fr-FR" sz="2100" dirty="0">
                <a:latin typeface="+mj-lt"/>
                <a:ea typeface="Times New Roman" panose="02020603050405020304" pitchFamily="18" charset="0"/>
                <a:cs typeface="Arial" panose="020B0604020202020204" pitchFamily="34" charset="0"/>
              </a:rPr>
              <a:t> qui peut être utilisé pour </a:t>
            </a:r>
            <a:r>
              <a:rPr lang="fr-FR" sz="2100" b="1" dirty="0">
                <a:latin typeface="+mj-lt"/>
                <a:ea typeface="Times New Roman" panose="02020603050405020304" pitchFamily="18" charset="0"/>
                <a:cs typeface="Arial" panose="020B0604020202020204" pitchFamily="34" charset="0"/>
              </a:rPr>
              <a:t>explorer</a:t>
            </a:r>
            <a:r>
              <a:rPr lang="fr-FR" sz="2100" dirty="0">
                <a:latin typeface="+mj-lt"/>
                <a:ea typeface="Times New Roman" panose="02020603050405020304" pitchFamily="18" charset="0"/>
                <a:cs typeface="Arial" panose="020B0604020202020204" pitchFamily="34" charset="0"/>
              </a:rPr>
              <a:t> le </a:t>
            </a:r>
            <a:r>
              <a:rPr lang="fr-FR" sz="2100" b="1" dirty="0">
                <a:latin typeface="+mj-lt"/>
                <a:ea typeface="Times New Roman" panose="02020603050405020304" pitchFamily="18" charset="0"/>
                <a:cs typeface="Arial" panose="020B0604020202020204" pitchFamily="34" charset="0"/>
              </a:rPr>
              <a:t>comportement</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dynamique</a:t>
            </a:r>
            <a:r>
              <a:rPr lang="fr-FR" sz="2100" dirty="0">
                <a:latin typeface="+mj-lt"/>
                <a:ea typeface="Times New Roman" panose="02020603050405020304" pitchFamily="18" charset="0"/>
                <a:cs typeface="Arial" panose="020B0604020202020204" pitchFamily="34" charset="0"/>
              </a:rPr>
              <a:t> d'un </a:t>
            </a:r>
            <a:r>
              <a:rPr lang="fr-FR" sz="2100" b="1" dirty="0">
                <a:latin typeface="+mj-lt"/>
                <a:ea typeface="Times New Roman" panose="02020603050405020304" pitchFamily="18" charset="0"/>
                <a:cs typeface="Arial" panose="020B0604020202020204" pitchFamily="34" charset="0"/>
              </a:rPr>
              <a:t>système</a:t>
            </a:r>
            <a:r>
              <a:rPr lang="fr-FR" sz="2100" dirty="0">
                <a:latin typeface="+mj-lt"/>
                <a:ea typeface="Times New Roman" panose="02020603050405020304" pitchFamily="18" charset="0"/>
                <a:cs typeface="Arial" panose="020B0604020202020204" pitchFamily="34" charset="0"/>
              </a:rPr>
              <a:t> ou d'une </a:t>
            </a:r>
            <a:r>
              <a:rPr lang="fr-FR" sz="2100" b="1" dirty="0">
                <a:latin typeface="+mj-lt"/>
                <a:ea typeface="Times New Roman" panose="02020603050405020304" pitchFamily="18" charset="0"/>
                <a:cs typeface="Arial" panose="020B0604020202020204" pitchFamily="34" charset="0"/>
              </a:rPr>
              <a:t>application logicielle</a:t>
            </a:r>
            <a:r>
              <a:rPr lang="fr-FR" sz="2100" dirty="0">
                <a:latin typeface="+mj-lt"/>
                <a:ea typeface="Times New Roman" panose="02020603050405020304" pitchFamily="18" charset="0"/>
                <a:cs typeface="Arial" panose="020B0604020202020204" pitchFamily="34" charset="0"/>
              </a:rPr>
              <a:t>.</a:t>
            </a:r>
          </a:p>
          <a:p>
            <a:pPr marL="342900" indent="-342900" algn="just">
              <a:lnSpc>
                <a:spcPct val="150000"/>
              </a:lnSpc>
              <a:spcAft>
                <a:spcPts val="0"/>
              </a:spcAft>
              <a:buClr>
                <a:schemeClr val="accent5">
                  <a:lumMod val="60000"/>
                  <a:lumOff val="40000"/>
                </a:schemeClr>
              </a:buClr>
              <a:buFont typeface="Wingdings" panose="05000000000000000000" pitchFamily="2" charset="2"/>
              <a:buChar char="q"/>
              <a:tabLst>
                <a:tab pos="270510" algn="l"/>
              </a:tabLst>
            </a:pPr>
            <a:r>
              <a:rPr lang="fr-FR" sz="2100" dirty="0">
                <a:latin typeface="+mj-lt"/>
                <a:ea typeface="Times New Roman" panose="02020603050405020304" pitchFamily="18" charset="0"/>
                <a:cs typeface="Arial" panose="020B0604020202020204" pitchFamily="34" charset="0"/>
              </a:rPr>
              <a:t>Il </a:t>
            </a:r>
            <a:r>
              <a:rPr lang="fr-FR" sz="2100" b="1" dirty="0">
                <a:latin typeface="+mj-lt"/>
                <a:ea typeface="Times New Roman" panose="02020603050405020304" pitchFamily="18" charset="0"/>
                <a:cs typeface="Arial" panose="020B0604020202020204" pitchFamily="34" charset="0"/>
              </a:rPr>
              <a:t>fournit</a:t>
            </a:r>
            <a:r>
              <a:rPr lang="fr-FR" sz="2100" dirty="0">
                <a:latin typeface="+mj-lt"/>
                <a:ea typeface="Times New Roman" panose="02020603050405020304" pitchFamily="18" charset="0"/>
                <a:cs typeface="Arial" panose="020B0604020202020204" pitchFamily="34" charset="0"/>
              </a:rPr>
              <a:t> les mêmes </a:t>
            </a:r>
            <a:r>
              <a:rPr lang="fr-FR" sz="2100" b="1" dirty="0">
                <a:latin typeface="+mj-lt"/>
                <a:ea typeface="Times New Roman" panose="02020603050405020304" pitchFamily="18" charset="0"/>
                <a:cs typeface="Arial" panose="020B0604020202020204" pitchFamily="34" charset="0"/>
              </a:rPr>
              <a:t>informations</a:t>
            </a:r>
            <a:r>
              <a:rPr lang="fr-FR" sz="2100" dirty="0">
                <a:latin typeface="+mj-lt"/>
                <a:ea typeface="Times New Roman" panose="02020603050405020304" pitchFamily="18" charset="0"/>
                <a:cs typeface="Arial" panose="020B0604020202020204" pitchFamily="34" charset="0"/>
              </a:rPr>
              <a:t> que le </a:t>
            </a:r>
            <a:r>
              <a:rPr lang="fr-FR" sz="2100" b="1" dirty="0">
                <a:latin typeface="+mj-lt"/>
                <a:ea typeface="Times New Roman" panose="02020603050405020304" pitchFamily="18" charset="0"/>
                <a:cs typeface="Arial" panose="020B0604020202020204" pitchFamily="34" charset="0"/>
              </a:rPr>
              <a:t>diagramme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de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séquence</a:t>
            </a:r>
            <a:r>
              <a:rPr lang="fr-FR" sz="2100" dirty="0">
                <a:latin typeface="+mj-lt"/>
                <a:ea typeface="Times New Roman" panose="02020603050405020304" pitchFamily="18" charset="0"/>
                <a:cs typeface="Arial" panose="020B0604020202020204" pitchFamily="34" charset="0"/>
              </a:rPr>
              <a:t> via une autre </a:t>
            </a:r>
            <a:r>
              <a:rPr lang="fr-FR" sz="2100" b="1" dirty="0">
                <a:latin typeface="+mj-lt"/>
                <a:ea typeface="Times New Roman" panose="02020603050405020304" pitchFamily="18" charset="0"/>
                <a:cs typeface="Arial" panose="020B0604020202020204" pitchFamily="34" charset="0"/>
              </a:rPr>
              <a:t>vue</a:t>
            </a:r>
            <a:r>
              <a:rPr lang="fr-FR" sz="2100" dirty="0">
                <a:latin typeface="+mj-lt"/>
                <a:ea typeface="Times New Roman" panose="02020603050405020304" pitchFamily="18" charset="0"/>
                <a:cs typeface="Arial" panose="020B0604020202020204" pitchFamily="34" charset="0"/>
              </a:rPr>
              <a:t>.</a:t>
            </a:r>
          </a:p>
          <a:p>
            <a:pPr marL="342900" indent="-342900" algn="just">
              <a:lnSpc>
                <a:spcPct val="150000"/>
              </a:lnSpc>
              <a:spcAft>
                <a:spcPts val="0"/>
              </a:spcAft>
              <a:buClr>
                <a:schemeClr val="accent5">
                  <a:lumMod val="60000"/>
                  <a:lumOff val="40000"/>
                </a:schemeClr>
              </a:buClr>
              <a:buFont typeface="Wingdings" panose="05000000000000000000" pitchFamily="2" charset="2"/>
              <a:buChar char="q"/>
              <a:tabLst>
                <a:tab pos="270510" algn="l"/>
              </a:tabLst>
            </a:pPr>
            <a:r>
              <a:rPr lang="fr-FR" sz="2100" dirty="0">
                <a:latin typeface="+mj-lt"/>
                <a:ea typeface="Times New Roman" panose="02020603050405020304" pitchFamily="18" charset="0"/>
                <a:cs typeface="Arial" panose="020B0604020202020204" pitchFamily="34" charset="0"/>
              </a:rPr>
              <a:t>Le </a:t>
            </a:r>
            <a:r>
              <a:rPr lang="fr-FR" sz="2100" b="1" dirty="0">
                <a:latin typeface="+mj-lt"/>
                <a:ea typeface="Times New Roman" panose="02020603050405020304" pitchFamily="18" charset="0"/>
                <a:cs typeface="Arial" panose="020B0604020202020204" pitchFamily="34" charset="0"/>
              </a:rPr>
              <a:t>diagramme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de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séquence</a:t>
            </a:r>
            <a:r>
              <a:rPr lang="fr-FR" sz="2100" dirty="0">
                <a:latin typeface="+mj-lt"/>
                <a:ea typeface="Times New Roman" panose="02020603050405020304" pitchFamily="18" charset="0"/>
                <a:cs typeface="Arial" panose="020B0604020202020204" pitchFamily="34" charset="0"/>
              </a:rPr>
              <a:t> est destiné à </a:t>
            </a:r>
            <a:r>
              <a:rPr lang="fr-FR" sz="2100" b="1" dirty="0">
                <a:latin typeface="+mj-lt"/>
                <a:ea typeface="Times New Roman" panose="02020603050405020304" pitchFamily="18" charset="0"/>
                <a:cs typeface="Arial" panose="020B0604020202020204" pitchFamily="34" charset="0"/>
              </a:rPr>
              <a:t>décrire</a:t>
            </a:r>
            <a:r>
              <a:rPr lang="fr-FR" sz="2100" dirty="0">
                <a:latin typeface="+mj-lt"/>
                <a:ea typeface="Times New Roman" panose="02020603050405020304" pitchFamily="18" charset="0"/>
                <a:cs typeface="Arial" panose="020B0604020202020204" pitchFamily="34" charset="0"/>
              </a:rPr>
              <a:t> la </a:t>
            </a:r>
            <a:r>
              <a:rPr lang="fr-FR" sz="2100" b="1" dirty="0">
                <a:latin typeface="+mj-lt"/>
                <a:ea typeface="Times New Roman" panose="02020603050405020304" pitchFamily="18" charset="0"/>
                <a:cs typeface="Arial" panose="020B0604020202020204" pitchFamily="34" charset="0"/>
              </a:rPr>
              <a:t>séquence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des messages </a:t>
            </a:r>
            <a:r>
              <a:rPr lang="fr-FR" sz="2100" dirty="0">
                <a:latin typeface="+mj-lt"/>
                <a:ea typeface="Times New Roman" panose="02020603050405020304" pitchFamily="18" charset="0"/>
                <a:cs typeface="Arial" panose="020B0604020202020204" pitchFamily="34" charset="0"/>
              </a:rPr>
              <a:t>après une </a:t>
            </a:r>
            <a:r>
              <a:rPr lang="fr-FR" sz="2100" b="1" dirty="0">
                <a:latin typeface="+mj-lt"/>
                <a:ea typeface="Times New Roman" panose="02020603050405020304" pitchFamily="18" charset="0"/>
                <a:cs typeface="Arial" panose="020B0604020202020204" pitchFamily="34" charset="0"/>
              </a:rPr>
              <a:t>période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de temps</a:t>
            </a:r>
            <a:r>
              <a:rPr lang="fr-FR" sz="2100" dirty="0">
                <a:latin typeface="+mj-lt"/>
                <a:ea typeface="Times New Roman" panose="02020603050405020304" pitchFamily="18" charset="0"/>
                <a:cs typeface="Arial" panose="020B0604020202020204" pitchFamily="34" charset="0"/>
              </a:rPr>
              <a:t>, tandis que le </a:t>
            </a:r>
            <a:r>
              <a:rPr lang="fr-FR" sz="2100" b="1" dirty="0">
                <a:latin typeface="+mj-lt"/>
                <a:ea typeface="Times New Roman" panose="02020603050405020304" pitchFamily="18" charset="0"/>
                <a:cs typeface="Arial" panose="020B0604020202020204" pitchFamily="34" charset="0"/>
              </a:rPr>
              <a:t>diagramme de communication </a:t>
            </a:r>
            <a:r>
              <a:rPr lang="fr-FR" sz="2100" dirty="0">
                <a:latin typeface="+mj-lt"/>
                <a:ea typeface="Times New Roman" panose="02020603050405020304" pitchFamily="18" charset="0"/>
                <a:cs typeface="Arial" panose="020B0604020202020204" pitchFamily="34" charset="0"/>
              </a:rPr>
              <a:t>est</a:t>
            </a:r>
          </a:p>
        </p:txBody>
      </p:sp>
      <p:sp>
        <p:nvSpPr>
          <p:cNvPr id="50" name="Title 1">
            <a:extLst>
              <a:ext uri="{FF2B5EF4-FFF2-40B4-BE49-F238E27FC236}">
                <a16:creationId xmlns:a16="http://schemas.microsoft.com/office/drawing/2014/main" id="{177E8862-44FA-848A-CA01-E416D35B2040}"/>
              </a:ext>
            </a:extLst>
          </p:cNvPr>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communication</a:t>
            </a:r>
            <a:endParaRPr lang="fr-FR" sz="2500" b="1" kern="0" dirty="0">
              <a:solidFill>
                <a:srgbClr val="0033CC"/>
              </a:solidFill>
              <a:effectLst>
                <a:outerShdw blurRad="38100" dist="38100" dir="2700000" algn="tl">
                  <a:srgbClr val="000000">
                    <a:alpha val="43137"/>
                  </a:srgbClr>
                </a:outerShdw>
              </a:effectLst>
              <a:cs typeface="Arial" pitchFamily="34" charset="0"/>
            </a:endParaRPr>
          </a:p>
        </p:txBody>
      </p:sp>
    </p:spTree>
    <p:extLst>
      <p:ext uri="{BB962C8B-B14F-4D97-AF65-F5344CB8AC3E}">
        <p14:creationId xmlns:p14="http://schemas.microsoft.com/office/powerpoint/2010/main" val="2038528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3</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46" name="Title 1"/>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d'interaction</a:t>
            </a:r>
          </a:p>
        </p:txBody>
      </p:sp>
      <p:sp>
        <p:nvSpPr>
          <p:cNvPr id="2" name="Rectangle 1"/>
          <p:cNvSpPr/>
          <p:nvPr/>
        </p:nvSpPr>
        <p:spPr>
          <a:xfrm>
            <a:off x="76200" y="1143000"/>
            <a:ext cx="8991600" cy="2650662"/>
          </a:xfrm>
          <a:prstGeom prst="rect">
            <a:avLst/>
          </a:prstGeom>
        </p:spPr>
        <p:txBody>
          <a:bodyPr wrap="square">
            <a:spAutoFit/>
          </a:bodyPr>
          <a:lstStyle/>
          <a:p>
            <a:pPr marL="342900" indent="-342900" algn="just">
              <a:lnSpc>
                <a:spcPct val="150000"/>
              </a:lnSpc>
              <a:buClr>
                <a:schemeClr val="accent5">
                  <a:lumMod val="40000"/>
                  <a:lumOff val="60000"/>
                </a:schemeClr>
              </a:buClr>
              <a:buFont typeface="Wingdings" panose="05000000000000000000" pitchFamily="2" charset="2"/>
              <a:buChar char="q"/>
            </a:pPr>
            <a:r>
              <a:rPr lang="fr-FR" sz="2100" dirty="0">
                <a:latin typeface="+mj-lt"/>
              </a:rPr>
              <a:t>Le </a:t>
            </a:r>
            <a:r>
              <a:rPr lang="fr-FR" sz="2100" b="1" dirty="0">
                <a:latin typeface="+mj-lt"/>
              </a:rPr>
              <a:t>diagramme de séquence</a:t>
            </a:r>
            <a:r>
              <a:rPr lang="fr-FR" sz="2100" dirty="0">
                <a:latin typeface="+mj-lt"/>
              </a:rPr>
              <a:t> présente les </a:t>
            </a:r>
            <a:r>
              <a:rPr lang="fr-FR" sz="2100" b="1" dirty="0">
                <a:latin typeface="+mj-lt"/>
              </a:rPr>
              <a:t>échanges de messages </a:t>
            </a:r>
            <a:r>
              <a:rPr lang="fr-FR" sz="2100" dirty="0">
                <a:latin typeface="+mj-lt"/>
              </a:rPr>
              <a:t>dans l'</a:t>
            </a:r>
            <a:r>
              <a:rPr lang="fr-FR" sz="2100" b="1" dirty="0">
                <a:latin typeface="+mj-lt"/>
              </a:rPr>
              <a:t>ordre chronologique</a:t>
            </a:r>
            <a:r>
              <a:rPr lang="fr-FR" sz="2100" dirty="0">
                <a:latin typeface="+mj-lt"/>
              </a:rPr>
              <a:t>.</a:t>
            </a:r>
          </a:p>
          <a:p>
            <a:pPr algn="just">
              <a:lnSpc>
                <a:spcPct val="150000"/>
              </a:lnSpc>
              <a:buClr>
                <a:schemeClr val="accent5">
                  <a:lumMod val="40000"/>
                  <a:lumOff val="60000"/>
                </a:schemeClr>
              </a:buClr>
            </a:pPr>
            <a:endParaRPr lang="fr-FR" sz="800" dirty="0">
              <a:latin typeface="+mj-lt"/>
            </a:endParaRPr>
          </a:p>
          <a:p>
            <a:pPr marL="342900" indent="-342900" algn="just">
              <a:lnSpc>
                <a:spcPct val="150000"/>
              </a:lnSpc>
              <a:buClr>
                <a:schemeClr val="accent5">
                  <a:lumMod val="40000"/>
                  <a:lumOff val="60000"/>
                </a:schemeClr>
              </a:buClr>
              <a:buFont typeface="Wingdings" panose="05000000000000000000" pitchFamily="2" charset="2"/>
              <a:buChar char="q"/>
            </a:pPr>
            <a:r>
              <a:rPr lang="fr-FR" sz="2100" dirty="0">
                <a:latin typeface="+mj-lt"/>
              </a:rPr>
              <a:t>Le </a:t>
            </a:r>
            <a:r>
              <a:rPr lang="fr-FR" sz="2100" b="1" dirty="0">
                <a:latin typeface="+mj-lt"/>
              </a:rPr>
              <a:t>diagramme</a:t>
            </a:r>
            <a:r>
              <a:rPr lang="fr-FR" sz="2100" dirty="0">
                <a:latin typeface="+mj-lt"/>
              </a:rPr>
              <a:t> </a:t>
            </a:r>
            <a:r>
              <a:rPr lang="fr-FR" sz="2100" b="1" dirty="0">
                <a:latin typeface="+mj-lt"/>
              </a:rPr>
              <a:t>de</a:t>
            </a:r>
            <a:r>
              <a:rPr lang="fr-FR" sz="2100" dirty="0">
                <a:latin typeface="+mj-lt"/>
              </a:rPr>
              <a:t> </a:t>
            </a:r>
            <a:r>
              <a:rPr lang="fr-FR" sz="2100" b="1" dirty="0">
                <a:latin typeface="+mj-lt"/>
              </a:rPr>
              <a:t>communication</a:t>
            </a:r>
            <a:r>
              <a:rPr lang="fr-FR" sz="2100" dirty="0">
                <a:latin typeface="+mj-lt"/>
              </a:rPr>
              <a:t> (anciennement appelé </a:t>
            </a:r>
            <a:r>
              <a:rPr lang="fr-FR" sz="2100" b="1" dirty="0">
                <a:latin typeface="+mj-lt"/>
              </a:rPr>
              <a:t>diagramme de collaboration</a:t>
            </a:r>
            <a:r>
              <a:rPr lang="fr-FR" sz="2100" dirty="0">
                <a:latin typeface="+mj-lt"/>
              </a:rPr>
              <a:t>) se concentre sur la façon dont les </a:t>
            </a:r>
            <a:r>
              <a:rPr lang="fr-FR" sz="2100" b="1" dirty="0">
                <a:latin typeface="+mj-lt"/>
              </a:rPr>
              <a:t>composants du système fonctionnent ensemble</a:t>
            </a:r>
            <a:r>
              <a:rPr lang="fr-FR" sz="2100" dirty="0">
                <a:latin typeface="+mj-lt"/>
              </a:rPr>
              <a:t>.</a:t>
            </a:r>
          </a:p>
        </p:txBody>
      </p:sp>
    </p:spTree>
    <p:extLst>
      <p:ext uri="{BB962C8B-B14F-4D97-AF65-F5344CB8AC3E}">
        <p14:creationId xmlns:p14="http://schemas.microsoft.com/office/powerpoint/2010/main" val="36043166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30</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6" name="ZoneTexte 5"/>
          <p:cNvSpPr txBox="1"/>
          <p:nvPr/>
        </p:nvSpPr>
        <p:spPr>
          <a:xfrm>
            <a:off x="19050" y="3279579"/>
            <a:ext cx="9144000" cy="1011752"/>
          </a:xfrm>
          <a:prstGeom prst="rect">
            <a:avLst/>
          </a:prstGeom>
          <a:noFill/>
        </p:spPr>
        <p:txBody>
          <a:bodyPr wrap="square" rtlCol="0">
            <a:spAutoFit/>
          </a:bodyPr>
          <a:lstStyle/>
          <a:p>
            <a:pPr algn="just">
              <a:lnSpc>
                <a:spcPct val="150000"/>
              </a:lnSpc>
              <a:spcAft>
                <a:spcPts val="0"/>
              </a:spcAft>
              <a:tabLst>
                <a:tab pos="270510" algn="l"/>
              </a:tabLst>
            </a:pPr>
            <a:r>
              <a:rPr lang="fr-FR" sz="2100" dirty="0">
                <a:latin typeface="+mj-lt"/>
                <a:ea typeface="Times New Roman" panose="02020603050405020304" pitchFamily="18" charset="0"/>
                <a:cs typeface="Arial" panose="020B0604020202020204" pitchFamily="34" charset="0"/>
              </a:rPr>
              <a:t>Le lien entre les objets est symbolisé par un </a:t>
            </a:r>
            <a:r>
              <a:rPr lang="fr-FR" sz="2100" b="1" dirty="0">
                <a:latin typeface="+mj-lt"/>
                <a:ea typeface="Times New Roman" panose="02020603050405020304" pitchFamily="18" charset="0"/>
                <a:cs typeface="Arial" panose="020B0604020202020204" pitchFamily="34" charset="0"/>
              </a:rPr>
              <a:t>trait matérialisant </a:t>
            </a:r>
            <a:r>
              <a:rPr lang="fr-FR" sz="2100" dirty="0">
                <a:latin typeface="+mj-lt"/>
                <a:ea typeface="Times New Roman" panose="02020603050405020304" pitchFamily="18" charset="0"/>
                <a:cs typeface="Arial" panose="020B0604020202020204" pitchFamily="34" charset="0"/>
              </a:rPr>
              <a:t>le support des </a:t>
            </a:r>
            <a:r>
              <a:rPr lang="fr-FR" sz="2100" b="1" dirty="0">
                <a:latin typeface="+mj-lt"/>
                <a:ea typeface="Times New Roman" panose="02020603050405020304" pitchFamily="18" charset="0"/>
                <a:cs typeface="Arial" panose="020B0604020202020204" pitchFamily="34" charset="0"/>
              </a:rPr>
              <a:t>messages échangés</a:t>
            </a:r>
            <a:r>
              <a:rPr lang="fr-FR" sz="2100" dirty="0">
                <a:latin typeface="+mj-lt"/>
                <a:ea typeface="Times New Roman" panose="02020603050405020304" pitchFamily="18" charset="0"/>
                <a:cs typeface="Arial" panose="020B0604020202020204" pitchFamily="34" charset="0"/>
              </a:rPr>
              <a:t>.</a:t>
            </a:r>
            <a:endParaRPr lang="fr-FR" sz="800" dirty="0">
              <a:latin typeface="+mj-lt"/>
              <a:ea typeface="Times New Roman" panose="02020603050405020304" pitchFamily="18" charset="0"/>
              <a:cs typeface="Arial" panose="020B0604020202020204" pitchFamily="34" charset="0"/>
            </a:endParaRPr>
          </a:p>
        </p:txBody>
      </p:sp>
      <p:sp>
        <p:nvSpPr>
          <p:cNvPr id="50" name="Title 1">
            <a:extLst>
              <a:ext uri="{FF2B5EF4-FFF2-40B4-BE49-F238E27FC236}">
                <a16:creationId xmlns:a16="http://schemas.microsoft.com/office/drawing/2014/main" id="{177E8862-44FA-848A-CA01-E416D35B2040}"/>
              </a:ext>
            </a:extLst>
          </p:cNvPr>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communication</a:t>
            </a:r>
            <a:endParaRPr lang="fr-FR" sz="2500" b="1" kern="0" dirty="0">
              <a:solidFill>
                <a:srgbClr val="0033CC"/>
              </a:solidFill>
              <a:effectLst>
                <a:outerShdw blurRad="38100" dist="38100" dir="2700000" algn="tl">
                  <a:srgbClr val="000000">
                    <a:alpha val="43137"/>
                  </a:srgbClr>
                </a:outerShdw>
              </a:effectLst>
              <a:cs typeface="Arial" pitchFamily="34" charset="0"/>
            </a:endParaRPr>
          </a:p>
        </p:txBody>
      </p:sp>
      <p:grpSp>
        <p:nvGrpSpPr>
          <p:cNvPr id="2" name="Groupe 1">
            <a:extLst>
              <a:ext uri="{FF2B5EF4-FFF2-40B4-BE49-F238E27FC236}">
                <a16:creationId xmlns:a16="http://schemas.microsoft.com/office/drawing/2014/main" id="{43484964-2CAA-78C8-2741-DF8E222FD4D3}"/>
              </a:ext>
            </a:extLst>
          </p:cNvPr>
          <p:cNvGrpSpPr/>
          <p:nvPr/>
        </p:nvGrpSpPr>
        <p:grpSpPr>
          <a:xfrm>
            <a:off x="1981200" y="5403663"/>
            <a:ext cx="5524500" cy="828040"/>
            <a:chOff x="0" y="0"/>
            <a:chExt cx="5524500" cy="670560"/>
          </a:xfrm>
        </p:grpSpPr>
        <p:sp>
          <p:nvSpPr>
            <p:cNvPr id="4" name="Text Box 757">
              <a:extLst>
                <a:ext uri="{FF2B5EF4-FFF2-40B4-BE49-F238E27FC236}">
                  <a16:creationId xmlns:a16="http://schemas.microsoft.com/office/drawing/2014/main" id="{840249D4-2AF2-DDBD-0E55-2D58D638BF0A}"/>
                </a:ext>
              </a:extLst>
            </p:cNvPr>
            <p:cNvSpPr txBox="1">
              <a:spLocks noChangeArrowheads="1"/>
            </p:cNvSpPr>
            <p:nvPr/>
          </p:nvSpPr>
          <p:spPr bwMode="auto">
            <a:xfrm>
              <a:off x="0" y="0"/>
              <a:ext cx="1470660" cy="35623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fontAlgn="base">
                <a:lnSpc>
                  <a:spcPct val="106000"/>
                </a:lnSpc>
                <a:spcBef>
                  <a:spcPts val="0"/>
                </a:spcBef>
                <a:spcAft>
                  <a:spcPts val="800"/>
                </a:spcAft>
              </a:pPr>
              <a:r>
                <a:rPr lang="fr-FR" sz="1300" b="1" u="sng" kern="120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objet 1 : Classe 1</a:t>
              </a:r>
              <a:endParaRPr lang="en-US" sz="1200">
                <a:effectLst/>
                <a:latin typeface="Times New Roman" panose="02020603050405020304" pitchFamily="18" charset="0"/>
                <a:ea typeface="Times New Roman" panose="02020603050405020304" pitchFamily="18" charset="0"/>
              </a:endParaRPr>
            </a:p>
          </p:txBody>
        </p:sp>
        <p:sp>
          <p:nvSpPr>
            <p:cNvPr id="5" name="Text Box 758">
              <a:extLst>
                <a:ext uri="{FF2B5EF4-FFF2-40B4-BE49-F238E27FC236}">
                  <a16:creationId xmlns:a16="http://schemas.microsoft.com/office/drawing/2014/main" id="{8BBD8EF5-C7E4-1E7E-35CA-C24E4C5F1436}"/>
                </a:ext>
              </a:extLst>
            </p:cNvPr>
            <p:cNvSpPr txBox="1">
              <a:spLocks noChangeArrowheads="1"/>
            </p:cNvSpPr>
            <p:nvPr/>
          </p:nvSpPr>
          <p:spPr bwMode="auto">
            <a:xfrm>
              <a:off x="4023360" y="5080"/>
              <a:ext cx="1501140" cy="30670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fontAlgn="base">
                <a:lnSpc>
                  <a:spcPct val="106000"/>
                </a:lnSpc>
                <a:spcBef>
                  <a:spcPts val="0"/>
                </a:spcBef>
                <a:spcAft>
                  <a:spcPts val="800"/>
                </a:spcAft>
              </a:pPr>
              <a:r>
                <a:rPr lang="en-US" sz="1300" u="sng" kern="12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r>
                <a:rPr lang="fr-FR" sz="1300" b="1" u="sng" kern="12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objet 2 : Classe 2</a:t>
              </a:r>
              <a:endParaRPr lang="en-US" sz="1200" dirty="0">
                <a:effectLst/>
                <a:latin typeface="Times New Roman" panose="02020603050405020304" pitchFamily="18" charset="0"/>
                <a:ea typeface="Times New Roman" panose="02020603050405020304" pitchFamily="18" charset="0"/>
              </a:endParaRPr>
            </a:p>
            <a:p>
              <a:pPr marL="0" marR="0" fontAlgn="base">
                <a:lnSpc>
                  <a:spcPct val="106000"/>
                </a:lnSpc>
                <a:spcBef>
                  <a:spcPts val="0"/>
                </a:spcBef>
                <a:spcAft>
                  <a:spcPts val="800"/>
                </a:spcAft>
              </a:pPr>
              <a:r>
                <a:rPr lang="fr-FR" sz="1300" kern="12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endParaRPr lang="en-US" sz="1200" dirty="0">
                <a:effectLst/>
                <a:latin typeface="Times New Roman" panose="02020603050405020304" pitchFamily="18" charset="0"/>
                <a:ea typeface="Times New Roman" panose="02020603050405020304" pitchFamily="18" charset="0"/>
              </a:endParaRPr>
            </a:p>
          </p:txBody>
        </p:sp>
        <p:cxnSp>
          <p:nvCxnSpPr>
            <p:cNvPr id="7" name="Connecteur droit 6">
              <a:extLst>
                <a:ext uri="{FF2B5EF4-FFF2-40B4-BE49-F238E27FC236}">
                  <a16:creationId xmlns:a16="http://schemas.microsoft.com/office/drawing/2014/main" id="{869E55EB-C729-ED89-A48C-C31CCA304858}"/>
                </a:ext>
              </a:extLst>
            </p:cNvPr>
            <p:cNvCxnSpPr/>
            <p:nvPr/>
          </p:nvCxnSpPr>
          <p:spPr>
            <a:xfrm>
              <a:off x="1470660" y="167640"/>
              <a:ext cx="2575560" cy="0"/>
            </a:xfrm>
            <a:prstGeom prst="line">
              <a:avLst/>
            </a:prstGeom>
          </p:spPr>
          <p:style>
            <a:lnRef idx="1">
              <a:schemeClr val="dk1"/>
            </a:lnRef>
            <a:fillRef idx="0">
              <a:schemeClr val="dk1"/>
            </a:fillRef>
            <a:effectRef idx="0">
              <a:schemeClr val="dk1"/>
            </a:effectRef>
            <a:fontRef idx="minor">
              <a:schemeClr val="tx1"/>
            </a:fontRef>
          </p:style>
        </p:cxnSp>
        <p:sp>
          <p:nvSpPr>
            <p:cNvPr id="8" name="Zone de texte 133">
              <a:extLst>
                <a:ext uri="{FF2B5EF4-FFF2-40B4-BE49-F238E27FC236}">
                  <a16:creationId xmlns:a16="http://schemas.microsoft.com/office/drawing/2014/main" id="{EAF8EB52-2086-B5ED-8F00-4B089947A208}"/>
                </a:ext>
              </a:extLst>
            </p:cNvPr>
            <p:cNvSpPr txBox="1"/>
            <p:nvPr/>
          </p:nvSpPr>
          <p:spPr>
            <a:xfrm>
              <a:off x="1645919" y="365760"/>
              <a:ext cx="2478061" cy="30480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fontAlgn="base">
                <a:lnSpc>
                  <a:spcPct val="106000"/>
                </a:lnSpc>
                <a:spcBef>
                  <a:spcPts val="0"/>
                </a:spcBef>
                <a:spcAft>
                  <a:spcPts val="800"/>
                </a:spcAft>
              </a:pPr>
              <a:r>
                <a:rPr lang="fr-FR" sz="1100" b="1" kern="1200">
                  <a:solidFill>
                    <a:srgbClr val="000000"/>
                  </a:solidFill>
                  <a:effectLst/>
                  <a:latin typeface="Times New Roman" panose="02020603050405020304" pitchFamily="18" charset="0"/>
                  <a:ea typeface="Calibri" panose="020F0502020204030204" pitchFamily="34" charset="0"/>
                </a:rPr>
                <a:t>Sens et identification du message</a:t>
              </a:r>
              <a:endParaRPr lang="en-US" sz="1200">
                <a:effectLst/>
                <a:latin typeface="Times New Roman" panose="02020603050405020304" pitchFamily="18" charset="0"/>
                <a:ea typeface="Times New Roman" panose="02020603050405020304" pitchFamily="18" charset="0"/>
              </a:endParaRPr>
            </a:p>
          </p:txBody>
        </p:sp>
        <p:cxnSp>
          <p:nvCxnSpPr>
            <p:cNvPr id="9" name="Connecteur droit avec flèche 8">
              <a:extLst>
                <a:ext uri="{FF2B5EF4-FFF2-40B4-BE49-F238E27FC236}">
                  <a16:creationId xmlns:a16="http://schemas.microsoft.com/office/drawing/2014/main" id="{71DD4497-3596-0732-E7E4-CE1A3D0B6D07}"/>
                </a:ext>
              </a:extLst>
            </p:cNvPr>
            <p:cNvCxnSpPr/>
            <p:nvPr/>
          </p:nvCxnSpPr>
          <p:spPr>
            <a:xfrm>
              <a:off x="2232660" y="243840"/>
              <a:ext cx="75438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11" name="ZoneTexte 10">
            <a:extLst>
              <a:ext uri="{FF2B5EF4-FFF2-40B4-BE49-F238E27FC236}">
                <a16:creationId xmlns:a16="http://schemas.microsoft.com/office/drawing/2014/main" id="{47658BE0-9AEA-8801-F146-55270702B33A}"/>
              </a:ext>
            </a:extLst>
          </p:cNvPr>
          <p:cNvSpPr txBox="1"/>
          <p:nvPr/>
        </p:nvSpPr>
        <p:spPr>
          <a:xfrm>
            <a:off x="-11185" y="1109942"/>
            <a:ext cx="9139518" cy="1981248"/>
          </a:xfrm>
          <a:prstGeom prst="rect">
            <a:avLst/>
          </a:prstGeom>
          <a:noFill/>
        </p:spPr>
        <p:txBody>
          <a:bodyPr wrap="square">
            <a:spAutoFit/>
          </a:bodyPr>
          <a:lstStyle/>
          <a:p>
            <a:pPr algn="just">
              <a:lnSpc>
                <a:spcPct val="150000"/>
              </a:lnSpc>
              <a:spcAft>
                <a:spcPts val="0"/>
              </a:spcAft>
              <a:buClr>
                <a:schemeClr val="accent5">
                  <a:lumMod val="60000"/>
                  <a:lumOff val="40000"/>
                </a:schemeClr>
              </a:buClr>
              <a:tabLst>
                <a:tab pos="270510" algn="l"/>
              </a:tabLst>
            </a:pPr>
            <a:r>
              <a:rPr lang="fr-FR" sz="1800" dirty="0">
                <a:latin typeface="+mj-lt"/>
                <a:ea typeface="Times New Roman" panose="02020603050405020304" pitchFamily="18" charset="0"/>
                <a:cs typeface="Arial" panose="020B0604020202020204" pitchFamily="34" charset="0"/>
              </a:rPr>
              <a:t>	</a:t>
            </a:r>
            <a:r>
              <a:rPr lang="fr-FR" sz="2100" dirty="0">
                <a:latin typeface="+mj-lt"/>
                <a:ea typeface="Times New Roman" panose="02020603050405020304" pitchFamily="18" charset="0"/>
                <a:cs typeface="Arial" panose="020B0604020202020204" pitchFamily="34" charset="0"/>
              </a:rPr>
              <a:t>destiné à décrire la </a:t>
            </a:r>
            <a:r>
              <a:rPr lang="fr-FR" sz="2100" b="1" dirty="0">
                <a:latin typeface="+mj-lt"/>
                <a:ea typeface="Times New Roman" panose="02020603050405020304" pitchFamily="18" charset="0"/>
                <a:cs typeface="Arial" panose="020B0604020202020204" pitchFamily="34" charset="0"/>
              </a:rPr>
              <a:t>structure des messages </a:t>
            </a:r>
            <a:r>
              <a:rPr lang="fr-FR" sz="2100" dirty="0">
                <a:latin typeface="+mj-lt"/>
                <a:ea typeface="Times New Roman" panose="02020603050405020304" pitchFamily="18" charset="0"/>
                <a:cs typeface="Arial" panose="020B0604020202020204" pitchFamily="34" charset="0"/>
              </a:rPr>
              <a:t>passés</a:t>
            </a:r>
            <a:r>
              <a:rPr lang="fr-FR" sz="2100" b="1" dirty="0">
                <a:latin typeface="+mj-lt"/>
                <a:ea typeface="Times New Roman" panose="02020603050405020304" pitchFamily="18" charset="0"/>
                <a:cs typeface="Arial" panose="020B0604020202020204" pitchFamily="34" charset="0"/>
              </a:rPr>
              <a:t> </a:t>
            </a:r>
            <a:r>
              <a:rPr lang="fr-FR" sz="2100" dirty="0">
                <a:latin typeface="+mj-lt"/>
                <a:ea typeface="Times New Roman" panose="02020603050405020304" pitchFamily="18" charset="0"/>
                <a:cs typeface="Arial" panose="020B0604020202020204" pitchFamily="34" charset="0"/>
              </a:rPr>
              <a:t>entre les </a:t>
            </a:r>
            <a:r>
              <a:rPr lang="fr-FR" sz="2100" b="1" dirty="0">
                <a:latin typeface="+mj-lt"/>
                <a:ea typeface="Times New Roman" panose="02020603050405020304" pitchFamily="18" charset="0"/>
                <a:cs typeface="Arial" panose="020B0604020202020204" pitchFamily="34" charset="0"/>
              </a:rPr>
              <a:t>objets participant </a:t>
            </a:r>
            <a:r>
              <a:rPr lang="fr-FR" sz="2100" dirty="0">
                <a:latin typeface="+mj-lt"/>
                <a:ea typeface="Times New Roman" panose="02020603050405020304" pitchFamily="18" charset="0"/>
                <a:cs typeface="Arial" panose="020B0604020202020204" pitchFamily="34" charset="0"/>
              </a:rPr>
              <a:t>à </a:t>
            </a:r>
            <a:r>
              <a:rPr lang="fr-FR" sz="2100" b="1" dirty="0">
                <a:latin typeface="+mj-lt"/>
                <a:ea typeface="Times New Roman" panose="02020603050405020304" pitchFamily="18" charset="0"/>
                <a:cs typeface="Arial" panose="020B0604020202020204" pitchFamily="34" charset="0"/>
              </a:rPr>
              <a:t>l'interaction</a:t>
            </a:r>
            <a:r>
              <a:rPr lang="fr-FR" sz="2100" dirty="0">
                <a:latin typeface="+mj-lt"/>
                <a:ea typeface="Times New Roman" panose="02020603050405020304" pitchFamily="18" charset="0"/>
                <a:cs typeface="Arial" panose="020B0604020202020204" pitchFamily="34" charset="0"/>
              </a:rPr>
              <a:t>.</a:t>
            </a:r>
          </a:p>
          <a:p>
            <a:pPr marL="342900" indent="-342900" algn="just">
              <a:lnSpc>
                <a:spcPct val="150000"/>
              </a:lnSpc>
              <a:spcAft>
                <a:spcPts val="0"/>
              </a:spcAft>
              <a:buClr>
                <a:schemeClr val="accent5">
                  <a:lumMod val="60000"/>
                  <a:lumOff val="40000"/>
                </a:schemeClr>
              </a:buClr>
              <a:buFont typeface="Wingdings" panose="05000000000000000000" pitchFamily="2" charset="2"/>
              <a:buChar char="q"/>
              <a:tabLst>
                <a:tab pos="270510" algn="l"/>
              </a:tabLst>
            </a:pPr>
            <a:r>
              <a:rPr lang="fr-FR" sz="2100" dirty="0">
                <a:latin typeface="+mj-lt"/>
                <a:ea typeface="Times New Roman" panose="02020603050405020304" pitchFamily="18" charset="0"/>
                <a:cs typeface="Arial" panose="020B0604020202020204" pitchFamily="34" charset="0"/>
              </a:rPr>
              <a:t>Ces </a:t>
            </a:r>
            <a:r>
              <a:rPr lang="fr-FR" sz="2100" b="1" dirty="0">
                <a:latin typeface="+mj-lt"/>
                <a:ea typeface="Times New Roman" panose="02020603050405020304" pitchFamily="18" charset="0"/>
                <a:cs typeface="Arial" panose="020B0604020202020204" pitchFamily="34" charset="0"/>
              </a:rPr>
              <a:t>diagrammes</a:t>
            </a:r>
            <a:r>
              <a:rPr lang="fr-FR" sz="2100" dirty="0">
                <a:latin typeface="+mj-lt"/>
                <a:ea typeface="Times New Roman" panose="02020603050405020304" pitchFamily="18" charset="0"/>
                <a:cs typeface="Arial" panose="020B0604020202020204" pitchFamily="34" charset="0"/>
              </a:rPr>
              <a:t> illustrent le </a:t>
            </a:r>
            <a:r>
              <a:rPr lang="fr-FR" sz="2100" b="1" dirty="0">
                <a:latin typeface="+mj-lt"/>
                <a:ea typeface="Times New Roman" panose="02020603050405020304" pitchFamily="18" charset="0"/>
                <a:cs typeface="Arial" panose="020B0604020202020204" pitchFamily="34" charset="0"/>
              </a:rPr>
              <a:t>flux de messages </a:t>
            </a:r>
            <a:r>
              <a:rPr lang="fr-FR" sz="2100" dirty="0">
                <a:latin typeface="+mj-lt"/>
                <a:ea typeface="Times New Roman" panose="02020603050405020304" pitchFamily="18" charset="0"/>
                <a:cs typeface="Arial" panose="020B0604020202020204" pitchFamily="34" charset="0"/>
              </a:rPr>
              <a:t>entre les </a:t>
            </a:r>
            <a:r>
              <a:rPr lang="fr-FR" sz="2100" b="1" dirty="0">
                <a:latin typeface="+mj-lt"/>
                <a:ea typeface="Times New Roman" panose="02020603050405020304" pitchFamily="18" charset="0"/>
                <a:cs typeface="Arial" panose="020B0604020202020204" pitchFamily="34" charset="0"/>
              </a:rPr>
              <a:t>objets</a:t>
            </a:r>
            <a:r>
              <a:rPr lang="fr-FR" sz="2100" dirty="0">
                <a:latin typeface="+mj-lt"/>
                <a:ea typeface="Times New Roman" panose="02020603050405020304" pitchFamily="18" charset="0"/>
                <a:cs typeface="Arial" panose="020B0604020202020204" pitchFamily="34" charset="0"/>
              </a:rPr>
              <a:t> et les </a:t>
            </a:r>
            <a:r>
              <a:rPr lang="fr-FR" sz="2100" b="1" dirty="0">
                <a:latin typeface="+mj-lt"/>
                <a:ea typeface="Times New Roman" panose="02020603050405020304" pitchFamily="18" charset="0"/>
                <a:cs typeface="Arial" panose="020B0604020202020204" pitchFamily="34" charset="0"/>
              </a:rPr>
              <a:t>relations</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implicites</a:t>
            </a:r>
            <a:r>
              <a:rPr lang="fr-FR" sz="2100" dirty="0">
                <a:latin typeface="+mj-lt"/>
                <a:ea typeface="Times New Roman" panose="02020603050405020304" pitchFamily="18" charset="0"/>
                <a:cs typeface="Arial" panose="020B0604020202020204" pitchFamily="34" charset="0"/>
              </a:rPr>
              <a:t> entre les </a:t>
            </a:r>
            <a:r>
              <a:rPr lang="fr-FR" sz="2100" b="1" dirty="0">
                <a:latin typeface="+mj-lt"/>
                <a:ea typeface="Times New Roman" panose="02020603050405020304" pitchFamily="18" charset="0"/>
                <a:cs typeface="Arial" panose="020B0604020202020204" pitchFamily="34" charset="0"/>
              </a:rPr>
              <a:t>classes</a:t>
            </a:r>
            <a:r>
              <a:rPr lang="fr-FR" sz="2100" dirty="0">
                <a:latin typeface="+mj-lt"/>
                <a:ea typeface="Times New Roman" panose="02020603050405020304" pitchFamily="18" charset="0"/>
                <a:cs typeface="Arial" panose="020B0604020202020204" pitchFamily="34" charset="0"/>
              </a:rPr>
              <a:t>.</a:t>
            </a:r>
          </a:p>
        </p:txBody>
      </p:sp>
    </p:spTree>
    <p:extLst>
      <p:ext uri="{BB962C8B-B14F-4D97-AF65-F5344CB8AC3E}">
        <p14:creationId xmlns:p14="http://schemas.microsoft.com/office/powerpoint/2010/main" val="16603297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31</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50" name="Title 1">
            <a:extLst>
              <a:ext uri="{FF2B5EF4-FFF2-40B4-BE49-F238E27FC236}">
                <a16:creationId xmlns:a16="http://schemas.microsoft.com/office/drawing/2014/main" id="{177E8862-44FA-848A-CA01-E416D35B2040}"/>
              </a:ext>
            </a:extLst>
          </p:cNvPr>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communication</a:t>
            </a:r>
            <a:endParaRPr lang="fr-FR" sz="2500" b="1" kern="0" dirty="0">
              <a:solidFill>
                <a:srgbClr val="0033CC"/>
              </a:solidFill>
              <a:effectLst>
                <a:outerShdw blurRad="38100" dist="38100" dir="2700000" algn="tl">
                  <a:srgbClr val="000000">
                    <a:alpha val="43137"/>
                  </a:srgbClr>
                </a:outerShdw>
              </a:effectLst>
              <a:cs typeface="Arial" pitchFamily="34" charset="0"/>
            </a:endParaRPr>
          </a:p>
        </p:txBody>
      </p:sp>
      <p:sp>
        <p:nvSpPr>
          <p:cNvPr id="3" name="ZoneTexte 2">
            <a:extLst>
              <a:ext uri="{FF2B5EF4-FFF2-40B4-BE49-F238E27FC236}">
                <a16:creationId xmlns:a16="http://schemas.microsoft.com/office/drawing/2014/main" id="{B0D862F3-0586-DED0-5916-DDD722C2198C}"/>
              </a:ext>
            </a:extLst>
          </p:cNvPr>
          <p:cNvSpPr txBox="1"/>
          <p:nvPr/>
        </p:nvSpPr>
        <p:spPr>
          <a:xfrm>
            <a:off x="0" y="1162629"/>
            <a:ext cx="9043907" cy="5105437"/>
          </a:xfrm>
          <a:prstGeom prst="rect">
            <a:avLst/>
          </a:prstGeom>
          <a:noFill/>
        </p:spPr>
        <p:txBody>
          <a:bodyPr wrap="square" rtlCol="0">
            <a:spAutoFit/>
          </a:bodyPr>
          <a:lstStyle/>
          <a:p>
            <a:pPr marL="342900" indent="-342900" algn="just">
              <a:lnSpc>
                <a:spcPct val="150000"/>
              </a:lnSpc>
              <a:spcAft>
                <a:spcPts val="0"/>
              </a:spcAft>
              <a:buClr>
                <a:schemeClr val="accent5">
                  <a:lumMod val="60000"/>
                  <a:lumOff val="40000"/>
                </a:schemeClr>
              </a:buClr>
              <a:buFont typeface="Wingdings" panose="05000000000000000000" pitchFamily="2" charset="2"/>
              <a:buChar char="q"/>
              <a:tabLst>
                <a:tab pos="270510" algn="l"/>
              </a:tabLst>
            </a:pPr>
            <a:r>
              <a:rPr lang="fr-FR" sz="2100" dirty="0">
                <a:latin typeface="+mj-lt"/>
                <a:ea typeface="Times New Roman" panose="02020603050405020304" pitchFamily="18" charset="0"/>
                <a:cs typeface="Arial" panose="020B0604020202020204" pitchFamily="34" charset="0"/>
              </a:rPr>
              <a:t>Ce type de </a:t>
            </a:r>
            <a:r>
              <a:rPr lang="fr-FR" sz="2100" b="1" dirty="0">
                <a:latin typeface="+mj-lt"/>
                <a:ea typeface="Times New Roman" panose="02020603050405020304" pitchFamily="18" charset="0"/>
                <a:cs typeface="Arial" panose="020B0604020202020204" pitchFamily="34" charset="0"/>
              </a:rPr>
              <a:t>diagramme</a:t>
            </a:r>
            <a:r>
              <a:rPr lang="fr-FR" sz="2100" dirty="0">
                <a:latin typeface="+mj-lt"/>
                <a:ea typeface="Times New Roman" panose="02020603050405020304" pitchFamily="18" charset="0"/>
                <a:cs typeface="Arial" panose="020B0604020202020204" pitchFamily="34" charset="0"/>
              </a:rPr>
              <a:t> constitue une </a:t>
            </a:r>
            <a:r>
              <a:rPr lang="fr-FR" sz="2100" b="1" dirty="0">
                <a:latin typeface="+mj-lt"/>
                <a:ea typeface="Times New Roman" panose="02020603050405020304" pitchFamily="18" charset="0"/>
                <a:cs typeface="Arial" panose="020B0604020202020204" pitchFamily="34" charset="0"/>
              </a:rPr>
              <a:t>autre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représentation</a:t>
            </a:r>
            <a:r>
              <a:rPr lang="fr-FR" sz="2100" dirty="0">
                <a:latin typeface="+mj-lt"/>
                <a:ea typeface="Times New Roman" panose="02020603050405020304" pitchFamily="18" charset="0"/>
                <a:cs typeface="Arial" panose="020B0604020202020204" pitchFamily="34" charset="0"/>
              </a:rPr>
              <a:t> des </a:t>
            </a:r>
            <a:r>
              <a:rPr lang="fr-FR" sz="2100" b="1" dirty="0">
                <a:latin typeface="+mj-lt"/>
                <a:ea typeface="Times New Roman" panose="02020603050405020304" pitchFamily="18" charset="0"/>
                <a:cs typeface="Arial" panose="020B0604020202020204" pitchFamily="34" charset="0"/>
              </a:rPr>
              <a:t>interactions</a:t>
            </a:r>
            <a:r>
              <a:rPr lang="fr-FR" sz="2100" dirty="0">
                <a:latin typeface="+mj-lt"/>
                <a:ea typeface="Times New Roman" panose="02020603050405020304" pitchFamily="18" charset="0"/>
                <a:cs typeface="Arial" panose="020B0604020202020204" pitchFamily="34" charset="0"/>
              </a:rPr>
              <a:t> que celle du </a:t>
            </a:r>
            <a:r>
              <a:rPr lang="fr-FR" sz="2100" b="1" dirty="0">
                <a:latin typeface="+mj-lt"/>
                <a:ea typeface="Times New Roman" panose="02020603050405020304" pitchFamily="18" charset="0"/>
                <a:cs typeface="Arial" panose="020B0604020202020204" pitchFamily="34" charset="0"/>
              </a:rPr>
              <a:t>diagramme</a:t>
            </a:r>
            <a:r>
              <a:rPr lang="fr-FR" sz="2100" dirty="0">
                <a:latin typeface="+mj-lt"/>
                <a:ea typeface="Times New Roman" panose="02020603050405020304" pitchFamily="18" charset="0"/>
                <a:cs typeface="Arial" panose="020B0604020202020204" pitchFamily="34" charset="0"/>
              </a:rPr>
              <a:t> </a:t>
            </a:r>
            <a:r>
              <a:rPr lang="fr-FR" sz="2100" b="1" dirty="0">
                <a:latin typeface="+mj-lt"/>
                <a:ea typeface="Times New Roman" panose="02020603050405020304" pitchFamily="18" charset="0"/>
                <a:cs typeface="Arial" panose="020B0604020202020204" pitchFamily="34" charset="0"/>
              </a:rPr>
              <a:t>de séquence</a:t>
            </a:r>
            <a:r>
              <a:rPr lang="fr-FR" sz="2100" dirty="0">
                <a:latin typeface="+mj-lt"/>
                <a:ea typeface="Times New Roman" panose="02020603050405020304" pitchFamily="18" charset="0"/>
                <a:cs typeface="Arial" panose="020B0604020202020204" pitchFamily="34" charset="0"/>
              </a:rPr>
              <a:t>. En effet, le </a:t>
            </a:r>
            <a:r>
              <a:rPr lang="fr-FR" sz="2100" b="1" dirty="0">
                <a:latin typeface="+mj-lt"/>
                <a:ea typeface="Times New Roman" panose="02020603050405020304" pitchFamily="18" charset="0"/>
                <a:cs typeface="Arial" panose="020B0604020202020204" pitchFamily="34" charset="0"/>
              </a:rPr>
              <a:t>diagramme de communication</a:t>
            </a:r>
            <a:r>
              <a:rPr lang="fr-FR" sz="2100" dirty="0">
                <a:latin typeface="+mj-lt"/>
                <a:ea typeface="Times New Roman" panose="02020603050405020304" pitchFamily="18" charset="0"/>
                <a:cs typeface="Arial" panose="020B0604020202020204" pitchFamily="34" charset="0"/>
              </a:rPr>
              <a:t> met plus </a:t>
            </a:r>
            <a:r>
              <a:rPr lang="fr-FR" sz="2100" b="1" dirty="0">
                <a:latin typeface="+mj-lt"/>
                <a:ea typeface="Times New Roman" panose="02020603050405020304" pitchFamily="18" charset="0"/>
                <a:cs typeface="Arial" panose="020B0604020202020204" pitchFamily="34" charset="0"/>
              </a:rPr>
              <a:t>l'accent</a:t>
            </a:r>
            <a:r>
              <a:rPr lang="fr-FR" sz="2100" dirty="0">
                <a:latin typeface="+mj-lt"/>
                <a:ea typeface="Times New Roman" panose="02020603050405020304" pitchFamily="18" charset="0"/>
                <a:cs typeface="Arial" panose="020B0604020202020204" pitchFamily="34" charset="0"/>
              </a:rPr>
              <a:t> sur </a:t>
            </a:r>
            <a:r>
              <a:rPr lang="fr-FR" sz="2100" b="1" dirty="0">
                <a:latin typeface="+mj-lt"/>
                <a:ea typeface="Times New Roman" panose="02020603050405020304" pitchFamily="18" charset="0"/>
                <a:cs typeface="Arial" panose="020B0604020202020204" pitchFamily="34" charset="0"/>
              </a:rPr>
              <a:t>l'aspect spatial </a:t>
            </a:r>
            <a:r>
              <a:rPr lang="fr-FR" sz="2100" dirty="0">
                <a:latin typeface="+mj-lt"/>
                <a:ea typeface="Times New Roman" panose="02020603050405020304" pitchFamily="18" charset="0"/>
                <a:cs typeface="Arial" panose="020B0604020202020204" pitchFamily="34" charset="0"/>
              </a:rPr>
              <a:t>des </a:t>
            </a:r>
            <a:r>
              <a:rPr lang="fr-FR" sz="2100" b="1" dirty="0">
                <a:latin typeface="+mj-lt"/>
                <a:ea typeface="Times New Roman" panose="02020603050405020304" pitchFamily="18" charset="0"/>
                <a:cs typeface="Arial" panose="020B0604020202020204" pitchFamily="34" charset="0"/>
              </a:rPr>
              <a:t>échanges</a:t>
            </a:r>
            <a:r>
              <a:rPr lang="fr-FR" sz="2100" dirty="0">
                <a:latin typeface="+mj-lt"/>
                <a:ea typeface="Times New Roman" panose="02020603050405020304" pitchFamily="18" charset="0"/>
                <a:cs typeface="Arial" panose="020B0604020202020204" pitchFamily="34" charset="0"/>
              </a:rPr>
              <a:t> que </a:t>
            </a:r>
            <a:r>
              <a:rPr lang="fr-FR" sz="2100" b="1" dirty="0">
                <a:latin typeface="+mj-lt"/>
                <a:ea typeface="Times New Roman" panose="02020603050405020304" pitchFamily="18" charset="0"/>
                <a:cs typeface="Arial" panose="020B0604020202020204" pitchFamily="34" charset="0"/>
              </a:rPr>
              <a:t>l'aspect temporel</a:t>
            </a:r>
            <a:r>
              <a:rPr lang="fr-FR" sz="2100" dirty="0">
                <a:latin typeface="+mj-lt"/>
                <a:ea typeface="Times New Roman" panose="02020603050405020304" pitchFamily="18" charset="0"/>
                <a:cs typeface="Arial" panose="020B0604020202020204" pitchFamily="34" charset="0"/>
              </a:rPr>
              <a:t>.</a:t>
            </a:r>
          </a:p>
          <a:p>
            <a:pPr marL="342900" indent="-342900" algn="just">
              <a:lnSpc>
                <a:spcPct val="150000"/>
              </a:lnSpc>
              <a:spcAft>
                <a:spcPts val="0"/>
              </a:spcAft>
              <a:buClr>
                <a:schemeClr val="accent5">
                  <a:lumMod val="60000"/>
                  <a:lumOff val="40000"/>
                </a:schemeClr>
              </a:buClr>
              <a:buFont typeface="Wingdings" panose="05000000000000000000" pitchFamily="2" charset="2"/>
              <a:buChar char="q"/>
              <a:tabLst>
                <a:tab pos="270510" algn="l"/>
              </a:tabLst>
            </a:pPr>
            <a:endParaRPr lang="fr-FR" sz="2100" dirty="0">
              <a:latin typeface="+mj-lt"/>
              <a:ea typeface="Times New Roman" panose="02020603050405020304" pitchFamily="18" charset="0"/>
              <a:cs typeface="Arial" panose="020B0604020202020204" pitchFamily="34" charset="0"/>
            </a:endParaRPr>
          </a:p>
          <a:p>
            <a:pPr marL="342900" indent="-342900" algn="just">
              <a:lnSpc>
                <a:spcPct val="150000"/>
              </a:lnSpc>
              <a:spcAft>
                <a:spcPts val="0"/>
              </a:spcAft>
              <a:buClr>
                <a:schemeClr val="accent5">
                  <a:lumMod val="60000"/>
                  <a:lumOff val="40000"/>
                </a:schemeClr>
              </a:buClr>
              <a:buFont typeface="Wingdings" panose="05000000000000000000" pitchFamily="2" charset="2"/>
              <a:buChar char="q"/>
              <a:tabLst>
                <a:tab pos="270510" algn="l"/>
              </a:tabLst>
            </a:pPr>
            <a:r>
              <a:rPr lang="fr-FR" sz="2100" dirty="0">
                <a:latin typeface="+mj-lt"/>
                <a:ea typeface="Times New Roman" panose="02020603050405020304" pitchFamily="18" charset="0"/>
                <a:cs typeface="Arial" panose="020B0604020202020204" pitchFamily="34" charset="0"/>
              </a:rPr>
              <a:t>Chaque </a:t>
            </a:r>
            <a:r>
              <a:rPr lang="fr-FR" sz="2100" b="1" dirty="0">
                <a:latin typeface="+mj-lt"/>
                <a:ea typeface="Times New Roman" panose="02020603050405020304" pitchFamily="18" charset="0"/>
                <a:cs typeface="Arial" panose="020B0604020202020204" pitchFamily="34" charset="0"/>
              </a:rPr>
              <a:t>participant</a:t>
            </a:r>
            <a:r>
              <a:rPr lang="fr-FR" sz="2100" dirty="0">
                <a:latin typeface="+mj-lt"/>
                <a:ea typeface="Times New Roman" panose="02020603050405020304" pitchFamily="18" charset="0"/>
                <a:cs typeface="Arial" panose="020B0604020202020204" pitchFamily="34" charset="0"/>
              </a:rPr>
              <a:t> à un </a:t>
            </a:r>
            <a:r>
              <a:rPr lang="fr-FR" sz="2100" b="1" dirty="0">
                <a:latin typeface="+mj-lt"/>
                <a:ea typeface="Times New Roman" panose="02020603050405020304" pitchFamily="18" charset="0"/>
                <a:cs typeface="Arial" panose="020B0604020202020204" pitchFamily="34" charset="0"/>
              </a:rPr>
              <a:t>échange</a:t>
            </a:r>
            <a:r>
              <a:rPr lang="fr-FR" sz="2100" dirty="0">
                <a:latin typeface="+mj-lt"/>
                <a:ea typeface="Times New Roman" panose="02020603050405020304" pitchFamily="18" charset="0"/>
                <a:cs typeface="Arial" panose="020B0604020202020204" pitchFamily="34" charset="0"/>
              </a:rPr>
              <a:t> de message  </a:t>
            </a:r>
            <a:r>
              <a:rPr lang="fr-FR" sz="2100" b="1" dirty="0">
                <a:latin typeface="+mj-lt"/>
                <a:ea typeface="Times New Roman" panose="02020603050405020304" pitchFamily="18" charset="0"/>
                <a:cs typeface="Arial" panose="020B0604020202020204" pitchFamily="34" charset="0"/>
              </a:rPr>
              <a:t>correspondant</a:t>
            </a:r>
            <a:r>
              <a:rPr lang="fr-FR" sz="2100" dirty="0">
                <a:latin typeface="+mj-lt"/>
                <a:ea typeface="Times New Roman" panose="02020603050405020304" pitchFamily="18" charset="0"/>
                <a:cs typeface="Arial" panose="020B0604020202020204" pitchFamily="34" charset="0"/>
              </a:rPr>
              <a:t> à une </a:t>
            </a:r>
            <a:r>
              <a:rPr lang="fr-FR" sz="2100" b="1" dirty="0">
                <a:latin typeface="+mj-lt"/>
                <a:ea typeface="Times New Roman" panose="02020603050405020304" pitchFamily="18" charset="0"/>
                <a:cs typeface="Arial" panose="020B0604020202020204" pitchFamily="34" charset="0"/>
              </a:rPr>
              <a:t>ligne de vie </a:t>
            </a:r>
            <a:r>
              <a:rPr lang="fr-FR" sz="2100" dirty="0">
                <a:latin typeface="+mj-lt"/>
                <a:ea typeface="Times New Roman" panose="02020603050405020304" pitchFamily="18" charset="0"/>
                <a:cs typeface="Arial" panose="020B0604020202020204" pitchFamily="34" charset="0"/>
              </a:rPr>
              <a:t>dans le </a:t>
            </a:r>
            <a:r>
              <a:rPr lang="fr-FR" sz="2100" b="1" dirty="0">
                <a:latin typeface="+mj-lt"/>
                <a:ea typeface="Times New Roman" panose="02020603050405020304" pitchFamily="18" charset="0"/>
                <a:cs typeface="Arial" panose="020B0604020202020204" pitchFamily="34" charset="0"/>
              </a:rPr>
              <a:t>diagramme de séquence  </a:t>
            </a:r>
            <a:r>
              <a:rPr lang="fr-FR" sz="2100" dirty="0">
                <a:latin typeface="+mj-lt"/>
                <a:ea typeface="Times New Roman" panose="02020603050405020304" pitchFamily="18" charset="0"/>
                <a:cs typeface="Arial" panose="020B0604020202020204" pitchFamily="34" charset="0"/>
              </a:rPr>
              <a:t>se </a:t>
            </a:r>
            <a:r>
              <a:rPr lang="fr-FR" sz="2100" b="1" dirty="0">
                <a:latin typeface="+mj-lt"/>
                <a:ea typeface="Times New Roman" panose="02020603050405020304" pitchFamily="18" charset="0"/>
                <a:cs typeface="Arial" panose="020B0604020202020204" pitchFamily="34" charset="0"/>
              </a:rPr>
              <a:t>représente</a:t>
            </a:r>
            <a:r>
              <a:rPr lang="fr-FR" sz="2100" dirty="0">
                <a:latin typeface="+mj-lt"/>
                <a:ea typeface="Times New Roman" panose="02020603050405020304" pitchFamily="18" charset="0"/>
                <a:cs typeface="Arial" panose="020B0604020202020204" pitchFamily="34" charset="0"/>
              </a:rPr>
              <a:t>  sous forme d'un </a:t>
            </a:r>
            <a:r>
              <a:rPr lang="fr-FR" sz="2100" b="1" dirty="0">
                <a:latin typeface="+mj-lt"/>
                <a:ea typeface="Times New Roman" panose="02020603050405020304" pitchFamily="18" charset="0"/>
                <a:cs typeface="Arial" panose="020B0604020202020204" pitchFamily="34" charset="0"/>
              </a:rPr>
              <a:t>rôle</a:t>
            </a:r>
            <a:r>
              <a:rPr lang="fr-FR" sz="2100" dirty="0">
                <a:latin typeface="+mj-lt"/>
                <a:ea typeface="Times New Roman" panose="02020603050405020304" pitchFamily="18" charset="0"/>
                <a:cs typeface="Arial" panose="020B0604020202020204" pitchFamily="34" charset="0"/>
              </a:rPr>
              <a:t> dans le </a:t>
            </a:r>
            <a:r>
              <a:rPr lang="fr-FR" sz="2100" b="1" dirty="0">
                <a:latin typeface="+mj-lt"/>
                <a:ea typeface="Times New Roman" panose="02020603050405020304" pitchFamily="18" charset="0"/>
                <a:cs typeface="Arial" panose="020B0604020202020204" pitchFamily="34" charset="0"/>
              </a:rPr>
              <a:t>diagramme de communication</a:t>
            </a:r>
            <a:r>
              <a:rPr lang="fr-FR" sz="2100" dirty="0">
                <a:latin typeface="+mj-lt"/>
                <a:ea typeface="Times New Roman" panose="02020603050405020304" pitchFamily="18" charset="0"/>
                <a:cs typeface="Arial" panose="020B0604020202020204" pitchFamily="34" charset="0"/>
              </a:rPr>
              <a:t>.</a:t>
            </a:r>
          </a:p>
          <a:p>
            <a:pPr algn="just">
              <a:lnSpc>
                <a:spcPct val="150000"/>
              </a:lnSpc>
              <a:spcAft>
                <a:spcPts val="0"/>
              </a:spcAft>
              <a:tabLst>
                <a:tab pos="270510" algn="l"/>
              </a:tabLst>
            </a:pPr>
            <a:endParaRPr lang="fr-FR" sz="2100" dirty="0">
              <a:latin typeface="+mj-lt"/>
              <a:ea typeface="Times New Roman" panose="02020603050405020304" pitchFamily="18" charset="0"/>
              <a:cs typeface="Arial" panose="020B0604020202020204" pitchFamily="34" charset="0"/>
            </a:endParaRPr>
          </a:p>
          <a:p>
            <a:pPr algn="just">
              <a:lnSpc>
                <a:spcPct val="150000"/>
              </a:lnSpc>
              <a:spcAft>
                <a:spcPts val="0"/>
              </a:spcAft>
              <a:tabLst>
                <a:tab pos="270510" algn="l"/>
              </a:tabLst>
            </a:pPr>
            <a:endParaRPr lang="fr-FR" sz="2100" dirty="0">
              <a:latin typeface="+mj-lt"/>
              <a:ea typeface="Times New Roman" panose="02020603050405020304" pitchFamily="18" charset="0"/>
              <a:cs typeface="Arial" panose="020B0604020202020204" pitchFamily="34" charset="0"/>
            </a:endParaRPr>
          </a:p>
          <a:p>
            <a:pPr algn="just">
              <a:lnSpc>
                <a:spcPct val="150000"/>
              </a:lnSpc>
              <a:spcAft>
                <a:spcPts val="0"/>
              </a:spcAft>
              <a:tabLst>
                <a:tab pos="270510" algn="l"/>
              </a:tabLst>
            </a:pPr>
            <a:endParaRPr lang="fr-FR" sz="800" dirty="0">
              <a:latin typeface="+mj-l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325325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32</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50" name="Title 1">
            <a:extLst>
              <a:ext uri="{FF2B5EF4-FFF2-40B4-BE49-F238E27FC236}">
                <a16:creationId xmlns:a16="http://schemas.microsoft.com/office/drawing/2014/main" id="{177E8862-44FA-848A-CA01-E416D35B2040}"/>
              </a:ext>
            </a:extLst>
          </p:cNvPr>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communication</a:t>
            </a:r>
            <a:endParaRPr lang="fr-FR" sz="2500" b="1" kern="0" dirty="0">
              <a:solidFill>
                <a:srgbClr val="0033CC"/>
              </a:solidFill>
              <a:effectLst>
                <a:outerShdw blurRad="38100" dist="38100" dir="2700000" algn="tl">
                  <a:srgbClr val="000000">
                    <a:alpha val="43137"/>
                  </a:srgbClr>
                </a:outerShdw>
              </a:effectLst>
              <a:cs typeface="Arial" pitchFamily="34" charset="0"/>
            </a:endParaRPr>
          </a:p>
        </p:txBody>
      </p:sp>
      <p:sp>
        <p:nvSpPr>
          <p:cNvPr id="11" name="ZoneTexte 10">
            <a:extLst>
              <a:ext uri="{FF2B5EF4-FFF2-40B4-BE49-F238E27FC236}">
                <a16:creationId xmlns:a16="http://schemas.microsoft.com/office/drawing/2014/main" id="{47658BE0-9AEA-8801-F146-55270702B33A}"/>
              </a:ext>
            </a:extLst>
          </p:cNvPr>
          <p:cNvSpPr txBox="1"/>
          <p:nvPr/>
        </p:nvSpPr>
        <p:spPr>
          <a:xfrm>
            <a:off x="0" y="1116065"/>
            <a:ext cx="9002785" cy="738664"/>
          </a:xfrm>
          <a:prstGeom prst="rect">
            <a:avLst/>
          </a:prstGeom>
          <a:noFill/>
        </p:spPr>
        <p:txBody>
          <a:bodyPr wrap="square">
            <a:spAutoFit/>
          </a:bodyPr>
          <a:lstStyle/>
          <a:p>
            <a:pPr algn="just">
              <a:spcAft>
                <a:spcPts val="0"/>
              </a:spcAft>
              <a:buClr>
                <a:schemeClr val="accent5">
                  <a:lumMod val="60000"/>
                  <a:lumOff val="40000"/>
                </a:schemeClr>
              </a:buClr>
              <a:tabLst>
                <a:tab pos="270510" algn="l"/>
              </a:tabLst>
            </a:pPr>
            <a:r>
              <a:rPr lang="fr-FR" sz="2100" dirty="0">
                <a:latin typeface="+mj-lt"/>
                <a:ea typeface="Times New Roman" panose="02020603050405020304" pitchFamily="18" charset="0"/>
                <a:cs typeface="Arial" panose="020B0604020202020204" pitchFamily="34" charset="0"/>
              </a:rPr>
              <a:t>L'exemple suivant donne le </a:t>
            </a:r>
            <a:r>
              <a:rPr lang="fr-FR" sz="2100" b="1" dirty="0">
                <a:latin typeface="+mj-lt"/>
                <a:ea typeface="Times New Roman" panose="02020603050405020304" pitchFamily="18" charset="0"/>
                <a:cs typeface="Arial" panose="020B0604020202020204" pitchFamily="34" charset="0"/>
              </a:rPr>
              <a:t>formalisme</a:t>
            </a:r>
            <a:r>
              <a:rPr lang="fr-FR" sz="2100" dirty="0">
                <a:latin typeface="+mj-lt"/>
                <a:ea typeface="Times New Roman" panose="02020603050405020304" pitchFamily="18" charset="0"/>
                <a:cs typeface="Arial" panose="020B0604020202020204" pitchFamily="34" charset="0"/>
              </a:rPr>
              <a:t> de base du </a:t>
            </a:r>
            <a:r>
              <a:rPr lang="fr-FR" sz="2100" b="1" dirty="0">
                <a:latin typeface="+mj-lt"/>
                <a:ea typeface="Times New Roman" panose="02020603050405020304" pitchFamily="18" charset="0"/>
                <a:cs typeface="Arial" panose="020B0604020202020204" pitchFamily="34" charset="0"/>
              </a:rPr>
              <a:t>diagramme de communication</a:t>
            </a:r>
            <a:r>
              <a:rPr lang="fr-FR" sz="2100" dirty="0">
                <a:latin typeface="+mj-lt"/>
                <a:ea typeface="Times New Roman" panose="02020603050405020304" pitchFamily="18" charset="0"/>
                <a:cs typeface="Arial" panose="020B0604020202020204" pitchFamily="34" charset="0"/>
              </a:rPr>
              <a:t>.  </a:t>
            </a:r>
          </a:p>
        </p:txBody>
      </p:sp>
      <p:sp>
        <p:nvSpPr>
          <p:cNvPr id="3" name="Rectangle 2">
            <a:extLst>
              <a:ext uri="{FF2B5EF4-FFF2-40B4-BE49-F238E27FC236}">
                <a16:creationId xmlns:a16="http://schemas.microsoft.com/office/drawing/2014/main" id="{C86160E4-15B2-3CB3-1F65-10A6AD1BC342}"/>
              </a:ext>
            </a:extLst>
          </p:cNvPr>
          <p:cNvSpPr/>
          <p:nvPr/>
        </p:nvSpPr>
        <p:spPr>
          <a:xfrm>
            <a:off x="101289" y="1854729"/>
            <a:ext cx="2927661" cy="415498"/>
          </a:xfrm>
          <a:prstGeom prst="rect">
            <a:avLst/>
          </a:prstGeo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path path="circle">
              <a:fillToRect l="50000" t="50000" r="50000" b="50000"/>
            </a:path>
            <a:tileRect/>
          </a:gradFill>
        </p:spPr>
        <p:txBody>
          <a:bodyPr wrap="none">
            <a:spAutoFit/>
          </a:bodyPr>
          <a:lstStyle/>
          <a:p>
            <a:r>
              <a:rPr lang="fr-FR" sz="2100" b="1" dirty="0">
                <a:latin typeface="+mj-lt"/>
              </a:rPr>
              <a:t>Formalisme et exemple :</a:t>
            </a:r>
          </a:p>
        </p:txBody>
      </p:sp>
      <p:pic>
        <p:nvPicPr>
          <p:cNvPr id="1026" name="Picture 2" descr="Image non disponible">
            <a:extLst>
              <a:ext uri="{FF2B5EF4-FFF2-40B4-BE49-F238E27FC236}">
                <a16:creationId xmlns:a16="http://schemas.microsoft.com/office/drawing/2014/main" id="{982776D4-C161-6CA1-3BE4-2DB7DA671E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2100458"/>
            <a:ext cx="5048250" cy="17716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non disponible">
            <a:extLst>
              <a:ext uri="{FF2B5EF4-FFF2-40B4-BE49-F238E27FC236}">
                <a16:creationId xmlns:a16="http://schemas.microsoft.com/office/drawing/2014/main" id="{17A9AC0F-3978-BA49-D681-B93CEEDC5EF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7175" y="4240768"/>
            <a:ext cx="6038850" cy="2247900"/>
          </a:xfrm>
          <a:prstGeom prst="rect">
            <a:avLst/>
          </a:prstGeom>
          <a:noFill/>
          <a:extLst>
            <a:ext uri="{909E8E84-426E-40DD-AFC4-6F175D3DCCD1}">
              <a14:hiddenFill xmlns:a14="http://schemas.microsoft.com/office/drawing/2010/main">
                <a:solidFill>
                  <a:srgbClr val="FFFFFF"/>
                </a:solidFill>
              </a14:hiddenFill>
            </a:ext>
          </a:extLst>
        </p:spPr>
      </p:pic>
      <p:sp>
        <p:nvSpPr>
          <p:cNvPr id="12" name="ZoneTexte 11">
            <a:extLst>
              <a:ext uri="{FF2B5EF4-FFF2-40B4-BE49-F238E27FC236}">
                <a16:creationId xmlns:a16="http://schemas.microsoft.com/office/drawing/2014/main" id="{01E3FFB9-78F1-E89E-9481-B68B95A96887}"/>
              </a:ext>
            </a:extLst>
          </p:cNvPr>
          <p:cNvSpPr txBox="1"/>
          <p:nvPr/>
        </p:nvSpPr>
        <p:spPr>
          <a:xfrm>
            <a:off x="2781300" y="3776095"/>
            <a:ext cx="6038850" cy="369332"/>
          </a:xfrm>
          <a:prstGeom prst="rect">
            <a:avLst/>
          </a:prstGeom>
          <a:noFill/>
        </p:spPr>
        <p:txBody>
          <a:bodyPr wrap="square">
            <a:spAutoFit/>
          </a:bodyPr>
          <a:lstStyle/>
          <a:p>
            <a:r>
              <a:rPr lang="en-US" dirty="0" err="1"/>
              <a:t>Diagramme</a:t>
            </a:r>
            <a:r>
              <a:rPr lang="en-US" dirty="0"/>
              <a:t> de communication d'un </a:t>
            </a:r>
            <a:r>
              <a:rPr lang="en-US" dirty="0" err="1"/>
              <a:t>système</a:t>
            </a:r>
            <a:r>
              <a:rPr lang="en-US" dirty="0"/>
              <a:t> de pilotage.</a:t>
            </a:r>
          </a:p>
        </p:txBody>
      </p:sp>
      <p:sp>
        <p:nvSpPr>
          <p:cNvPr id="15" name="ZoneTexte 14">
            <a:extLst>
              <a:ext uri="{FF2B5EF4-FFF2-40B4-BE49-F238E27FC236}">
                <a16:creationId xmlns:a16="http://schemas.microsoft.com/office/drawing/2014/main" id="{ABC836EE-5B9E-EA5A-2608-BEA9BAEA2794}"/>
              </a:ext>
            </a:extLst>
          </p:cNvPr>
          <p:cNvSpPr txBox="1"/>
          <p:nvPr/>
        </p:nvSpPr>
        <p:spPr>
          <a:xfrm>
            <a:off x="2927059" y="6488668"/>
            <a:ext cx="5924550" cy="369332"/>
          </a:xfrm>
          <a:prstGeom prst="rect">
            <a:avLst/>
          </a:prstGeom>
          <a:noFill/>
        </p:spPr>
        <p:txBody>
          <a:bodyPr wrap="square">
            <a:spAutoFit/>
          </a:bodyPr>
          <a:lstStyle/>
          <a:p>
            <a:r>
              <a:rPr lang="en-US" dirty="0" err="1"/>
              <a:t>Diagramme</a:t>
            </a:r>
            <a:r>
              <a:rPr lang="en-US" dirty="0"/>
              <a:t> de </a:t>
            </a:r>
            <a:r>
              <a:rPr lang="en-US" dirty="0" err="1"/>
              <a:t>séquence</a:t>
            </a:r>
            <a:r>
              <a:rPr lang="en-US" dirty="0"/>
              <a:t> d'un </a:t>
            </a:r>
            <a:r>
              <a:rPr lang="en-US" dirty="0" err="1"/>
              <a:t>système</a:t>
            </a:r>
            <a:r>
              <a:rPr lang="en-US" dirty="0"/>
              <a:t> de pilotage.</a:t>
            </a:r>
          </a:p>
        </p:txBody>
      </p:sp>
    </p:spTree>
    <p:extLst>
      <p:ext uri="{BB962C8B-B14F-4D97-AF65-F5344CB8AC3E}">
        <p14:creationId xmlns:p14="http://schemas.microsoft.com/office/powerpoint/2010/main" val="1004474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4</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46" name="Title 1"/>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d'interaction</a:t>
            </a:r>
          </a:p>
        </p:txBody>
      </p:sp>
      <p:sp>
        <p:nvSpPr>
          <p:cNvPr id="2" name="Rectangle 1"/>
          <p:cNvSpPr/>
          <p:nvPr/>
        </p:nvSpPr>
        <p:spPr>
          <a:xfrm>
            <a:off x="152400" y="1143000"/>
            <a:ext cx="8839200" cy="5443734"/>
          </a:xfrm>
          <a:prstGeom prst="rect">
            <a:avLst/>
          </a:prstGeom>
        </p:spPr>
        <p:txBody>
          <a:bodyPr wrap="square">
            <a:spAutoFit/>
          </a:bodyPr>
          <a:lstStyle/>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Le diagramme de </a:t>
            </a:r>
            <a:r>
              <a:rPr lang="fr-FR" sz="2100" b="1" dirty="0">
                <a:latin typeface="+mj-lt"/>
              </a:rPr>
              <a:t>séquence</a:t>
            </a:r>
            <a:r>
              <a:rPr lang="fr-FR" sz="2100" dirty="0">
                <a:latin typeface="+mj-lt"/>
              </a:rPr>
              <a:t> et le diagramme de </a:t>
            </a:r>
            <a:r>
              <a:rPr lang="fr-FR" sz="2100" b="1" dirty="0">
                <a:latin typeface="+mj-lt"/>
              </a:rPr>
              <a:t>collaboration</a:t>
            </a:r>
            <a:r>
              <a:rPr lang="fr-FR" sz="2100" dirty="0">
                <a:latin typeface="+mj-lt"/>
              </a:rPr>
              <a:t> sont utilisés pour </a:t>
            </a:r>
            <a:r>
              <a:rPr lang="fr-FR" sz="2100" b="1" dirty="0">
                <a:latin typeface="+mj-lt"/>
              </a:rPr>
              <a:t>représenter</a:t>
            </a:r>
            <a:r>
              <a:rPr lang="fr-FR" sz="2100" dirty="0">
                <a:latin typeface="+mj-lt"/>
              </a:rPr>
              <a:t> </a:t>
            </a:r>
            <a:r>
              <a:rPr lang="fr-FR" sz="2100" b="1" dirty="0">
                <a:latin typeface="+mj-lt"/>
              </a:rPr>
              <a:t>l'interaction</a:t>
            </a:r>
            <a:r>
              <a:rPr lang="fr-FR" sz="2100" dirty="0">
                <a:latin typeface="+mj-lt"/>
              </a:rPr>
              <a:t> et le </a:t>
            </a:r>
            <a:r>
              <a:rPr lang="fr-FR" sz="2100" b="1" dirty="0">
                <a:latin typeface="+mj-lt"/>
              </a:rPr>
              <a:t>comportement</a:t>
            </a:r>
            <a:r>
              <a:rPr lang="fr-FR" sz="2100" dirty="0">
                <a:latin typeface="+mj-lt"/>
              </a:rPr>
              <a:t> d'un </a:t>
            </a:r>
            <a:r>
              <a:rPr lang="fr-FR" sz="2100" b="1" dirty="0">
                <a:latin typeface="+mj-lt"/>
              </a:rPr>
              <a:t>système</a:t>
            </a:r>
            <a:r>
              <a:rPr lang="fr-FR" sz="2100" dirty="0">
                <a:latin typeface="+mj-lt"/>
              </a:rPr>
              <a:t> sous différents angles.</a:t>
            </a:r>
          </a:p>
          <a:p>
            <a:pPr algn="just">
              <a:lnSpc>
                <a:spcPct val="150000"/>
              </a:lnSpc>
              <a:buClr>
                <a:schemeClr val="accent5">
                  <a:lumMod val="60000"/>
                  <a:lumOff val="40000"/>
                </a:schemeClr>
              </a:buClr>
            </a:pPr>
            <a:endParaRPr lang="fr-FR" sz="800" dirty="0">
              <a:latin typeface="+mj-lt"/>
            </a:endParaRPr>
          </a:p>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Ces </a:t>
            </a:r>
            <a:r>
              <a:rPr lang="fr-FR" sz="2100" b="1" dirty="0">
                <a:latin typeface="+mj-lt"/>
              </a:rPr>
              <a:t>deux</a:t>
            </a:r>
            <a:r>
              <a:rPr lang="fr-FR" sz="2100" dirty="0">
                <a:latin typeface="+mj-lt"/>
              </a:rPr>
              <a:t> </a:t>
            </a:r>
            <a:r>
              <a:rPr lang="fr-FR" sz="2100" b="1" dirty="0">
                <a:latin typeface="+mj-lt"/>
              </a:rPr>
              <a:t>types</a:t>
            </a:r>
            <a:r>
              <a:rPr lang="fr-FR" sz="2100" dirty="0">
                <a:latin typeface="+mj-lt"/>
              </a:rPr>
              <a:t> de </a:t>
            </a:r>
            <a:r>
              <a:rPr lang="fr-FR" sz="2100" b="1" dirty="0">
                <a:latin typeface="+mj-lt"/>
              </a:rPr>
              <a:t>diagrammes</a:t>
            </a:r>
            <a:r>
              <a:rPr lang="fr-FR" sz="2100" dirty="0">
                <a:latin typeface="+mj-lt"/>
              </a:rPr>
              <a:t> peuvent être </a:t>
            </a:r>
            <a:r>
              <a:rPr lang="fr-FR" sz="2100" b="1" dirty="0">
                <a:latin typeface="+mj-lt"/>
              </a:rPr>
              <a:t>transformés</a:t>
            </a:r>
            <a:r>
              <a:rPr lang="fr-FR" sz="2100" dirty="0">
                <a:latin typeface="+mj-lt"/>
              </a:rPr>
              <a:t> l'</a:t>
            </a:r>
            <a:r>
              <a:rPr lang="fr-FR" sz="2100" b="1" dirty="0">
                <a:latin typeface="+mj-lt"/>
              </a:rPr>
              <a:t>un dans l'autre</a:t>
            </a:r>
            <a:r>
              <a:rPr lang="fr-FR" sz="2100" dirty="0">
                <a:latin typeface="+mj-lt"/>
              </a:rPr>
              <a:t>, ce qui signifie qu'ils peuvent </a:t>
            </a:r>
            <a:r>
              <a:rPr lang="fr-FR" sz="2100" b="1" dirty="0">
                <a:latin typeface="+mj-lt"/>
              </a:rPr>
              <a:t>représenter</a:t>
            </a:r>
            <a:r>
              <a:rPr lang="fr-FR" sz="2100" dirty="0">
                <a:latin typeface="+mj-lt"/>
              </a:rPr>
              <a:t> les </a:t>
            </a:r>
            <a:r>
              <a:rPr lang="fr-FR" sz="2100" b="1" dirty="0">
                <a:latin typeface="+mj-lt"/>
              </a:rPr>
              <a:t>mêmes informations</a:t>
            </a:r>
            <a:r>
              <a:rPr lang="fr-FR" sz="2100" dirty="0">
                <a:latin typeface="+mj-lt"/>
              </a:rPr>
              <a:t>, mais avec une </a:t>
            </a:r>
            <a:r>
              <a:rPr lang="fr-FR" sz="2100" b="1" dirty="0">
                <a:latin typeface="+mj-lt"/>
              </a:rPr>
              <a:t>présentation graphique différente</a:t>
            </a:r>
            <a:r>
              <a:rPr lang="fr-FR" sz="2100" dirty="0">
                <a:latin typeface="+mj-lt"/>
              </a:rPr>
              <a:t>.</a:t>
            </a:r>
          </a:p>
          <a:p>
            <a:pPr algn="just">
              <a:lnSpc>
                <a:spcPct val="150000"/>
              </a:lnSpc>
              <a:buClr>
                <a:schemeClr val="accent5">
                  <a:lumMod val="60000"/>
                  <a:lumOff val="40000"/>
                </a:schemeClr>
              </a:buClr>
            </a:pPr>
            <a:endParaRPr lang="fr-FR" sz="800" dirty="0">
              <a:latin typeface="+mj-lt"/>
            </a:endParaRPr>
          </a:p>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Le </a:t>
            </a:r>
            <a:r>
              <a:rPr lang="fr-FR" sz="2100" b="1" dirty="0">
                <a:latin typeface="+mj-lt"/>
              </a:rPr>
              <a:t>diagramme</a:t>
            </a:r>
            <a:r>
              <a:rPr lang="fr-FR" sz="2100" dirty="0">
                <a:latin typeface="+mj-lt"/>
              </a:rPr>
              <a:t> d'</a:t>
            </a:r>
            <a:r>
              <a:rPr lang="fr-FR" sz="2100" b="1" dirty="0">
                <a:latin typeface="+mj-lt"/>
              </a:rPr>
              <a:t>interaction</a:t>
            </a:r>
            <a:r>
              <a:rPr lang="fr-FR" sz="2100" dirty="0">
                <a:latin typeface="+mj-lt"/>
              </a:rPr>
              <a:t> est </a:t>
            </a:r>
            <a:r>
              <a:rPr lang="fr-FR" sz="2100" b="1" dirty="0">
                <a:latin typeface="+mj-lt"/>
              </a:rPr>
              <a:t>placé</a:t>
            </a:r>
            <a:r>
              <a:rPr lang="fr-FR" sz="2100" dirty="0">
                <a:latin typeface="+mj-lt"/>
              </a:rPr>
              <a:t> dans un </a:t>
            </a:r>
            <a:r>
              <a:rPr lang="fr-FR" sz="2100" b="1" dirty="0">
                <a:latin typeface="+mj-lt"/>
              </a:rPr>
              <a:t>grand rectangle </a:t>
            </a:r>
            <a:r>
              <a:rPr lang="fr-FR" sz="2100" dirty="0">
                <a:latin typeface="+mj-lt"/>
              </a:rPr>
              <a:t>avec une </a:t>
            </a:r>
            <a:r>
              <a:rPr lang="fr-FR" sz="2100" b="1" dirty="0">
                <a:latin typeface="+mj-lt"/>
              </a:rPr>
              <a:t>étiquette</a:t>
            </a:r>
            <a:r>
              <a:rPr lang="fr-FR" sz="2100" dirty="0">
                <a:latin typeface="+mj-lt"/>
              </a:rPr>
              <a:t> en </a:t>
            </a:r>
            <a:r>
              <a:rPr lang="fr-FR" sz="2100" b="1" dirty="0">
                <a:latin typeface="+mj-lt"/>
              </a:rPr>
              <a:t>haut</a:t>
            </a:r>
            <a:r>
              <a:rPr lang="fr-FR" sz="2100" dirty="0">
                <a:latin typeface="+mj-lt"/>
              </a:rPr>
              <a:t> à </a:t>
            </a:r>
            <a:r>
              <a:rPr lang="fr-FR" sz="2100" b="1" dirty="0">
                <a:latin typeface="+mj-lt"/>
              </a:rPr>
              <a:t>gauche</a:t>
            </a:r>
            <a:r>
              <a:rPr lang="fr-FR" sz="2100" dirty="0">
                <a:latin typeface="+mj-lt"/>
              </a:rPr>
              <a:t>.</a:t>
            </a:r>
          </a:p>
          <a:p>
            <a:pPr algn="just">
              <a:lnSpc>
                <a:spcPct val="150000"/>
              </a:lnSpc>
              <a:buClr>
                <a:schemeClr val="accent5">
                  <a:lumMod val="60000"/>
                  <a:lumOff val="40000"/>
                </a:schemeClr>
              </a:buClr>
            </a:pPr>
            <a:endParaRPr lang="fr-FR" sz="800" dirty="0">
              <a:latin typeface="+mj-lt"/>
            </a:endParaRPr>
          </a:p>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L'étiquette est </a:t>
            </a:r>
            <a:r>
              <a:rPr lang="fr-FR" sz="2100" b="1" dirty="0">
                <a:latin typeface="+mj-lt"/>
              </a:rPr>
              <a:t>représentée</a:t>
            </a:r>
            <a:r>
              <a:rPr lang="fr-FR" sz="2100" dirty="0">
                <a:latin typeface="+mj-lt"/>
              </a:rPr>
              <a:t> sous forme d'un </a:t>
            </a:r>
            <a:r>
              <a:rPr lang="fr-FR" sz="2100" b="1" dirty="0">
                <a:latin typeface="+mj-lt"/>
              </a:rPr>
              <a:t>pentagone</a:t>
            </a:r>
            <a:r>
              <a:rPr lang="fr-FR" sz="2100" dirty="0">
                <a:latin typeface="+mj-lt"/>
              </a:rPr>
              <a:t> et contient un mot-clé (</a:t>
            </a:r>
            <a:r>
              <a:rPr lang="fr-FR" sz="2100" b="1" dirty="0" err="1">
                <a:latin typeface="+mj-lt"/>
              </a:rPr>
              <a:t>sd</a:t>
            </a:r>
            <a:r>
              <a:rPr lang="fr-FR" sz="2100" dirty="0">
                <a:latin typeface="+mj-lt"/>
              </a:rPr>
              <a:t> ou </a:t>
            </a:r>
            <a:r>
              <a:rPr lang="fr-FR" sz="2100" b="1" dirty="0">
                <a:latin typeface="+mj-lt"/>
              </a:rPr>
              <a:t>com</a:t>
            </a:r>
            <a:r>
              <a:rPr lang="fr-FR" sz="2100" dirty="0">
                <a:latin typeface="+mj-lt"/>
              </a:rPr>
              <a:t>) suivi du </a:t>
            </a:r>
            <a:r>
              <a:rPr lang="fr-FR" sz="2100" b="1" dirty="0">
                <a:latin typeface="+mj-lt"/>
              </a:rPr>
              <a:t>nom</a:t>
            </a:r>
            <a:r>
              <a:rPr lang="fr-FR" sz="2100" dirty="0">
                <a:latin typeface="+mj-lt"/>
              </a:rPr>
              <a:t> de l'</a:t>
            </a:r>
            <a:r>
              <a:rPr lang="fr-FR" sz="2100" b="1" dirty="0">
                <a:latin typeface="+mj-lt"/>
              </a:rPr>
              <a:t>interaction</a:t>
            </a:r>
            <a:r>
              <a:rPr lang="fr-FR" sz="2100" dirty="0">
                <a:latin typeface="+mj-lt"/>
              </a:rPr>
              <a:t>.</a:t>
            </a:r>
          </a:p>
        </p:txBody>
      </p:sp>
    </p:spTree>
    <p:extLst>
      <p:ext uri="{BB962C8B-B14F-4D97-AF65-F5344CB8AC3E}">
        <p14:creationId xmlns:p14="http://schemas.microsoft.com/office/powerpoint/2010/main" val="2989601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5</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46" name="Title 1"/>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d'interaction</a:t>
            </a:r>
          </a:p>
        </p:txBody>
      </p:sp>
      <p:sp>
        <p:nvSpPr>
          <p:cNvPr id="2" name="Rectangle 1"/>
          <p:cNvSpPr/>
          <p:nvPr/>
        </p:nvSpPr>
        <p:spPr>
          <a:xfrm>
            <a:off x="152400" y="1143000"/>
            <a:ext cx="8839200" cy="2650662"/>
          </a:xfrm>
          <a:prstGeom prst="rect">
            <a:avLst/>
          </a:prstGeom>
        </p:spPr>
        <p:txBody>
          <a:bodyPr wrap="square">
            <a:spAutoFit/>
          </a:bodyPr>
          <a:lstStyle/>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L'utilisation du mot-clé "</a:t>
            </a:r>
            <a:r>
              <a:rPr lang="fr-FR" sz="2100" b="1" dirty="0" err="1">
                <a:latin typeface="+mj-lt"/>
              </a:rPr>
              <a:t>sd</a:t>
            </a:r>
            <a:r>
              <a:rPr lang="fr-FR" sz="2100" dirty="0">
                <a:latin typeface="+mj-lt"/>
              </a:rPr>
              <a:t>" indique qu'il s'agit d'un </a:t>
            </a:r>
            <a:r>
              <a:rPr lang="fr-FR" sz="2100" b="1" dirty="0">
                <a:latin typeface="+mj-lt"/>
              </a:rPr>
              <a:t>diagramme de séquence</a:t>
            </a:r>
            <a:r>
              <a:rPr lang="fr-FR" sz="2100" dirty="0">
                <a:latin typeface="+mj-lt"/>
              </a:rPr>
              <a:t>, tandis que l'utilisation du mot-clé "</a:t>
            </a:r>
            <a:r>
              <a:rPr lang="fr-FR" sz="2100" b="1" dirty="0">
                <a:latin typeface="+mj-lt"/>
              </a:rPr>
              <a:t>com</a:t>
            </a:r>
            <a:r>
              <a:rPr lang="fr-FR" sz="2100" dirty="0">
                <a:latin typeface="+mj-lt"/>
              </a:rPr>
              <a:t>" indique qu'il s'agit d'un </a:t>
            </a:r>
            <a:r>
              <a:rPr lang="fr-FR" sz="2100" b="1" dirty="0">
                <a:latin typeface="+mj-lt"/>
              </a:rPr>
              <a:t>diagramme de communication</a:t>
            </a:r>
            <a:r>
              <a:rPr lang="fr-FR" sz="2100" dirty="0">
                <a:latin typeface="+mj-lt"/>
              </a:rPr>
              <a:t>.</a:t>
            </a:r>
          </a:p>
          <a:p>
            <a:pPr algn="just">
              <a:lnSpc>
                <a:spcPct val="150000"/>
              </a:lnSpc>
              <a:buClr>
                <a:schemeClr val="accent5">
                  <a:lumMod val="60000"/>
                  <a:lumOff val="40000"/>
                </a:schemeClr>
              </a:buClr>
            </a:pPr>
            <a:endParaRPr lang="fr-FR" sz="800" dirty="0">
              <a:latin typeface="+mj-lt"/>
            </a:endParaRPr>
          </a:p>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Le </a:t>
            </a:r>
            <a:r>
              <a:rPr lang="fr-FR" sz="2100" b="1" dirty="0">
                <a:latin typeface="+mj-lt"/>
              </a:rPr>
              <a:t>formalisme</a:t>
            </a:r>
            <a:r>
              <a:rPr lang="fr-FR" sz="2100" dirty="0">
                <a:latin typeface="+mj-lt"/>
              </a:rPr>
              <a:t> général d'un </a:t>
            </a:r>
            <a:r>
              <a:rPr lang="fr-FR" sz="2100" b="1" dirty="0">
                <a:latin typeface="+mj-lt"/>
              </a:rPr>
              <a:t>diagramme</a:t>
            </a:r>
            <a:r>
              <a:rPr lang="fr-FR" sz="2100" dirty="0">
                <a:latin typeface="+mj-lt"/>
              </a:rPr>
              <a:t> </a:t>
            </a:r>
            <a:r>
              <a:rPr lang="fr-FR" sz="2100" b="1" dirty="0">
                <a:latin typeface="+mj-lt"/>
              </a:rPr>
              <a:t>d'interaction</a:t>
            </a:r>
            <a:r>
              <a:rPr lang="fr-FR" sz="2100" dirty="0">
                <a:latin typeface="+mj-lt"/>
              </a:rPr>
              <a:t> suit une </a:t>
            </a:r>
            <a:r>
              <a:rPr lang="fr-FR" sz="2100" b="1" dirty="0">
                <a:latin typeface="+mj-lt"/>
              </a:rPr>
              <a:t>structure</a:t>
            </a:r>
            <a:r>
              <a:rPr lang="fr-FR" sz="2100" dirty="0">
                <a:latin typeface="+mj-lt"/>
              </a:rPr>
              <a:t> </a:t>
            </a:r>
            <a:r>
              <a:rPr lang="fr-FR" sz="2100" b="1" dirty="0">
                <a:latin typeface="+mj-lt"/>
              </a:rPr>
              <a:t>spécifique</a:t>
            </a:r>
            <a:r>
              <a:rPr lang="fr-FR" sz="2100" dirty="0">
                <a:latin typeface="+mj-lt"/>
              </a:rPr>
              <a:t>, qui </a:t>
            </a:r>
            <a:r>
              <a:rPr lang="fr-FR" sz="2100" b="1" dirty="0">
                <a:latin typeface="+mj-lt"/>
              </a:rPr>
              <a:t>peut</a:t>
            </a:r>
            <a:r>
              <a:rPr lang="fr-FR" sz="2100" dirty="0">
                <a:latin typeface="+mj-lt"/>
              </a:rPr>
              <a:t> </a:t>
            </a:r>
            <a:r>
              <a:rPr lang="fr-FR" sz="2100" b="1" dirty="0">
                <a:latin typeface="+mj-lt"/>
              </a:rPr>
              <a:t>varier</a:t>
            </a:r>
            <a:r>
              <a:rPr lang="fr-FR" sz="2100" dirty="0">
                <a:latin typeface="+mj-lt"/>
              </a:rPr>
              <a:t> en </a:t>
            </a:r>
            <a:r>
              <a:rPr lang="fr-FR" sz="2100" b="1" dirty="0">
                <a:latin typeface="+mj-lt"/>
              </a:rPr>
              <a:t>fonction</a:t>
            </a:r>
            <a:r>
              <a:rPr lang="fr-FR" sz="2100" dirty="0">
                <a:latin typeface="+mj-lt"/>
              </a:rPr>
              <a:t> du </a:t>
            </a:r>
            <a:r>
              <a:rPr lang="fr-FR" sz="2100" b="1" dirty="0">
                <a:latin typeface="+mj-lt"/>
              </a:rPr>
              <a:t>type</a:t>
            </a:r>
            <a:r>
              <a:rPr lang="fr-FR" sz="2100" dirty="0">
                <a:latin typeface="+mj-lt"/>
              </a:rPr>
              <a:t> de </a:t>
            </a:r>
            <a:r>
              <a:rPr lang="fr-FR" sz="2100" b="1" dirty="0">
                <a:latin typeface="+mj-lt"/>
              </a:rPr>
              <a:t>diagramme</a:t>
            </a:r>
            <a:r>
              <a:rPr lang="fr-FR" sz="2100" dirty="0">
                <a:latin typeface="+mj-lt"/>
              </a:rPr>
              <a:t> </a:t>
            </a:r>
            <a:r>
              <a:rPr lang="fr-FR" sz="2100" b="1" dirty="0">
                <a:latin typeface="+mj-lt"/>
              </a:rPr>
              <a:t>utilisé</a:t>
            </a:r>
            <a:r>
              <a:rPr lang="fr-FR" sz="2100" dirty="0">
                <a:latin typeface="+mj-lt"/>
              </a:rPr>
              <a:t> :</a:t>
            </a:r>
          </a:p>
        </p:txBody>
      </p:sp>
      <p:grpSp>
        <p:nvGrpSpPr>
          <p:cNvPr id="14" name="Groupe 13">
            <a:extLst>
              <a:ext uri="{FF2B5EF4-FFF2-40B4-BE49-F238E27FC236}">
                <a16:creationId xmlns:a16="http://schemas.microsoft.com/office/drawing/2014/main" id="{486E804A-078C-A881-B326-C3289F79E398}"/>
              </a:ext>
            </a:extLst>
          </p:cNvPr>
          <p:cNvGrpSpPr/>
          <p:nvPr/>
        </p:nvGrpSpPr>
        <p:grpSpPr>
          <a:xfrm>
            <a:off x="2019300" y="4017645"/>
            <a:ext cx="5105400" cy="2475230"/>
            <a:chOff x="0" y="0"/>
            <a:chExt cx="4429125" cy="2376805"/>
          </a:xfrm>
        </p:grpSpPr>
        <p:grpSp>
          <p:nvGrpSpPr>
            <p:cNvPr id="15" name="Groupe 14">
              <a:extLst>
                <a:ext uri="{FF2B5EF4-FFF2-40B4-BE49-F238E27FC236}">
                  <a16:creationId xmlns:a16="http://schemas.microsoft.com/office/drawing/2014/main" id="{2CFB7A99-4D35-E9E6-AAC0-5E6B51335F0A}"/>
                </a:ext>
              </a:extLst>
            </p:cNvPr>
            <p:cNvGrpSpPr/>
            <p:nvPr/>
          </p:nvGrpSpPr>
          <p:grpSpPr>
            <a:xfrm>
              <a:off x="0" y="0"/>
              <a:ext cx="4429125" cy="2376805"/>
              <a:chOff x="0" y="0"/>
              <a:chExt cx="4429125" cy="2376805"/>
            </a:xfrm>
          </p:grpSpPr>
          <p:grpSp>
            <p:nvGrpSpPr>
              <p:cNvPr id="17" name="Groupe 16">
                <a:extLst>
                  <a:ext uri="{FF2B5EF4-FFF2-40B4-BE49-F238E27FC236}">
                    <a16:creationId xmlns:a16="http://schemas.microsoft.com/office/drawing/2014/main" id="{80746E57-92AF-A28A-6468-DAB67F1CC666}"/>
                  </a:ext>
                </a:extLst>
              </p:cNvPr>
              <p:cNvGrpSpPr/>
              <p:nvPr/>
            </p:nvGrpSpPr>
            <p:grpSpPr>
              <a:xfrm>
                <a:off x="0" y="0"/>
                <a:ext cx="4429125" cy="2376805"/>
                <a:chOff x="0" y="0"/>
                <a:chExt cx="6524625" cy="3981450"/>
              </a:xfrm>
            </p:grpSpPr>
            <p:sp>
              <p:nvSpPr>
                <p:cNvPr id="19" name="Rectangle 18">
                  <a:extLst>
                    <a:ext uri="{FF2B5EF4-FFF2-40B4-BE49-F238E27FC236}">
                      <a16:creationId xmlns:a16="http://schemas.microsoft.com/office/drawing/2014/main" id="{07A4E70E-2E03-B64F-F79F-D9FF25825C85}"/>
                    </a:ext>
                  </a:extLst>
                </p:cNvPr>
                <p:cNvSpPr>
                  <a:spLocks noChangeArrowheads="1"/>
                </p:cNvSpPr>
                <p:nvPr/>
              </p:nvSpPr>
              <p:spPr bwMode="auto">
                <a:xfrm>
                  <a:off x="0" y="0"/>
                  <a:ext cx="6524625" cy="398145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en-US"/>
                </a:p>
              </p:txBody>
            </p:sp>
            <p:cxnSp>
              <p:nvCxnSpPr>
                <p:cNvPr id="20" name="Connecteur droit 19">
                  <a:extLst>
                    <a:ext uri="{FF2B5EF4-FFF2-40B4-BE49-F238E27FC236}">
                      <a16:creationId xmlns:a16="http://schemas.microsoft.com/office/drawing/2014/main" id="{F707F082-ACA9-26A4-3FF3-0FDFB4C1B32F}"/>
                    </a:ext>
                  </a:extLst>
                </p:cNvPr>
                <p:cNvCxnSpPr/>
                <p:nvPr/>
              </p:nvCxnSpPr>
              <p:spPr>
                <a:xfrm flipV="1">
                  <a:off x="2808195" y="11764"/>
                  <a:ext cx="0" cy="289341"/>
                </a:xfrm>
                <a:prstGeom prst="line">
                  <a:avLst/>
                </a:prstGeom>
              </p:spPr>
              <p:style>
                <a:lnRef idx="1">
                  <a:schemeClr val="dk1"/>
                </a:lnRef>
                <a:fillRef idx="0">
                  <a:schemeClr val="dk1"/>
                </a:fillRef>
                <a:effectRef idx="0">
                  <a:schemeClr val="dk1"/>
                </a:effectRef>
                <a:fontRef idx="minor">
                  <a:schemeClr val="tx1"/>
                </a:fontRef>
              </p:style>
            </p:cxnSp>
            <p:cxnSp>
              <p:nvCxnSpPr>
                <p:cNvPr id="21" name="Connecteur droit 20">
                  <a:extLst>
                    <a:ext uri="{FF2B5EF4-FFF2-40B4-BE49-F238E27FC236}">
                      <a16:creationId xmlns:a16="http://schemas.microsoft.com/office/drawing/2014/main" id="{3FE8F541-C862-1810-4525-5AA8D49D153B}"/>
                    </a:ext>
                  </a:extLst>
                </p:cNvPr>
                <p:cNvCxnSpPr/>
                <p:nvPr/>
              </p:nvCxnSpPr>
              <p:spPr>
                <a:xfrm flipV="1">
                  <a:off x="2570070" y="297514"/>
                  <a:ext cx="236220" cy="182410"/>
                </a:xfrm>
                <a:prstGeom prst="line">
                  <a:avLst/>
                </a:prstGeom>
              </p:spPr>
              <p:style>
                <a:lnRef idx="1">
                  <a:schemeClr val="dk1"/>
                </a:lnRef>
                <a:fillRef idx="0">
                  <a:schemeClr val="dk1"/>
                </a:fillRef>
                <a:effectRef idx="0">
                  <a:schemeClr val="dk1"/>
                </a:effectRef>
                <a:fontRef idx="minor">
                  <a:schemeClr val="tx1"/>
                </a:fontRef>
              </p:style>
            </p:cxnSp>
            <p:cxnSp>
              <p:nvCxnSpPr>
                <p:cNvPr id="22" name="Connecteur droit 21">
                  <a:extLst>
                    <a:ext uri="{FF2B5EF4-FFF2-40B4-BE49-F238E27FC236}">
                      <a16:creationId xmlns:a16="http://schemas.microsoft.com/office/drawing/2014/main" id="{A55167BA-929B-07B0-EFF9-A5310B300D57}"/>
                    </a:ext>
                  </a:extLst>
                </p:cNvPr>
                <p:cNvCxnSpPr/>
                <p:nvPr/>
              </p:nvCxnSpPr>
              <p:spPr>
                <a:xfrm flipH="1">
                  <a:off x="1" y="479924"/>
                  <a:ext cx="2570068" cy="0"/>
                </a:xfrm>
                <a:prstGeom prst="line">
                  <a:avLst/>
                </a:prstGeom>
              </p:spPr>
              <p:style>
                <a:lnRef idx="1">
                  <a:schemeClr val="dk1"/>
                </a:lnRef>
                <a:fillRef idx="0">
                  <a:schemeClr val="dk1"/>
                </a:fillRef>
                <a:effectRef idx="0">
                  <a:schemeClr val="dk1"/>
                </a:effectRef>
                <a:fontRef idx="minor">
                  <a:schemeClr val="tx1"/>
                </a:fontRef>
              </p:style>
            </p:cxnSp>
          </p:grpSp>
          <p:sp>
            <p:nvSpPr>
              <p:cNvPr id="18" name="Zone de texte 76">
                <a:extLst>
                  <a:ext uri="{FF2B5EF4-FFF2-40B4-BE49-F238E27FC236}">
                    <a16:creationId xmlns:a16="http://schemas.microsoft.com/office/drawing/2014/main" id="{6EDBCBA8-57EC-E1B5-84AF-0B66661AE57B}"/>
                  </a:ext>
                </a:extLst>
              </p:cNvPr>
              <p:cNvSpPr txBox="1"/>
              <p:nvPr/>
            </p:nvSpPr>
            <p:spPr>
              <a:xfrm>
                <a:off x="0" y="9524"/>
                <a:ext cx="1905000" cy="2769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fontAlgn="base">
                  <a:lnSpc>
                    <a:spcPct val="106000"/>
                  </a:lnSpc>
                  <a:spcBef>
                    <a:spcPts val="0"/>
                  </a:spcBef>
                  <a:spcAft>
                    <a:spcPts val="800"/>
                  </a:spcAft>
                </a:pPr>
                <a:r>
                  <a:rPr lang="fr-FR" sz="1200" b="1">
                    <a:effectLst/>
                    <a:latin typeface="Times New Roman" panose="02020603050405020304" pitchFamily="18" charset="0"/>
                    <a:ea typeface="Times New Roman" panose="02020603050405020304" pitchFamily="18" charset="0"/>
                  </a:rPr>
                  <a:t>sd/com</a:t>
                </a:r>
                <a:r>
                  <a:rPr lang="fr-FR" sz="1200">
                    <a:effectLst/>
                    <a:latin typeface="Times New Roman" panose="02020603050405020304" pitchFamily="18" charset="0"/>
                    <a:ea typeface="Times New Roman" panose="02020603050405020304" pitchFamily="18" charset="0"/>
                  </a:rPr>
                  <a:t> nom du diagramme</a:t>
                </a:r>
                <a:endParaRPr lang="en-US" sz="1200">
                  <a:effectLst/>
                  <a:latin typeface="Times New Roman" panose="02020603050405020304" pitchFamily="18" charset="0"/>
                  <a:ea typeface="Times New Roman" panose="02020603050405020304" pitchFamily="18" charset="0"/>
                </a:endParaRPr>
              </a:p>
            </p:txBody>
          </p:sp>
        </p:grpSp>
        <p:sp>
          <p:nvSpPr>
            <p:cNvPr id="16" name="Zone de texte 76">
              <a:extLst>
                <a:ext uri="{FF2B5EF4-FFF2-40B4-BE49-F238E27FC236}">
                  <a16:creationId xmlns:a16="http://schemas.microsoft.com/office/drawing/2014/main" id="{751BC581-FFB7-5043-271D-B20278AF7A1B}"/>
                </a:ext>
              </a:extLst>
            </p:cNvPr>
            <p:cNvSpPr txBox="1"/>
            <p:nvPr/>
          </p:nvSpPr>
          <p:spPr>
            <a:xfrm>
              <a:off x="1038225" y="1057275"/>
              <a:ext cx="2295525" cy="2769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fontAlgn="base">
                <a:lnSpc>
                  <a:spcPct val="106000"/>
                </a:lnSpc>
                <a:spcBef>
                  <a:spcPts val="0"/>
                </a:spcBef>
                <a:spcAft>
                  <a:spcPts val="800"/>
                </a:spcAft>
              </a:pPr>
              <a:r>
                <a:rPr lang="fr-F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Représentation du diagramme</a:t>
              </a:r>
              <a:endParaRPr lang="en-US" sz="1200">
                <a:effectLst/>
                <a:latin typeface="Times New Roman" panose="02020603050405020304" pitchFamily="18" charset="0"/>
                <a:ea typeface="Times New Roman" panose="02020603050405020304" pitchFamily="18" charset="0"/>
              </a:endParaRPr>
            </a:p>
          </p:txBody>
        </p:sp>
      </p:grpSp>
    </p:spTree>
    <p:extLst>
      <p:ext uri="{BB962C8B-B14F-4D97-AF65-F5344CB8AC3E}">
        <p14:creationId xmlns:p14="http://schemas.microsoft.com/office/powerpoint/2010/main" val="3305587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6</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46" name="Title 1"/>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a:t>
            </a:r>
          </a:p>
        </p:txBody>
      </p:sp>
      <p:sp>
        <p:nvSpPr>
          <p:cNvPr id="2" name="Rectangle 1"/>
          <p:cNvSpPr/>
          <p:nvPr/>
        </p:nvSpPr>
        <p:spPr>
          <a:xfrm>
            <a:off x="152400" y="1143000"/>
            <a:ext cx="8839200" cy="8767721"/>
          </a:xfrm>
          <a:prstGeom prst="rect">
            <a:avLst/>
          </a:prstGeom>
        </p:spPr>
        <p:txBody>
          <a:bodyPr wrap="square">
            <a:spAutoFit/>
          </a:bodyPr>
          <a:lstStyle/>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Un </a:t>
            </a:r>
            <a:r>
              <a:rPr lang="fr-FR" sz="2100" b="1" dirty="0">
                <a:latin typeface="+mj-lt"/>
              </a:rPr>
              <a:t>diagramme</a:t>
            </a:r>
            <a:r>
              <a:rPr lang="fr-FR" sz="2100" dirty="0">
                <a:latin typeface="+mj-lt"/>
              </a:rPr>
              <a:t> </a:t>
            </a:r>
            <a:r>
              <a:rPr lang="fr-FR" sz="2100" b="1" dirty="0">
                <a:latin typeface="+mj-lt"/>
              </a:rPr>
              <a:t>de</a:t>
            </a:r>
            <a:r>
              <a:rPr lang="fr-FR" sz="2100" dirty="0">
                <a:latin typeface="+mj-lt"/>
              </a:rPr>
              <a:t> </a:t>
            </a:r>
            <a:r>
              <a:rPr lang="fr-FR" sz="2100" b="1" dirty="0">
                <a:latin typeface="+mj-lt"/>
              </a:rPr>
              <a:t>séquence</a:t>
            </a:r>
            <a:r>
              <a:rPr lang="fr-FR" sz="2100" dirty="0">
                <a:latin typeface="+mj-lt"/>
              </a:rPr>
              <a:t> est un </a:t>
            </a:r>
            <a:r>
              <a:rPr lang="fr-FR" sz="2100" b="1" dirty="0">
                <a:latin typeface="+mj-lt"/>
              </a:rPr>
              <a:t>outil</a:t>
            </a:r>
            <a:r>
              <a:rPr lang="fr-FR" sz="2100" dirty="0">
                <a:latin typeface="+mj-lt"/>
              </a:rPr>
              <a:t> </a:t>
            </a:r>
            <a:r>
              <a:rPr lang="fr-FR" sz="2100" b="1" dirty="0">
                <a:latin typeface="+mj-lt"/>
              </a:rPr>
              <a:t>visuel</a:t>
            </a:r>
            <a:r>
              <a:rPr lang="fr-FR" sz="2100" dirty="0">
                <a:latin typeface="+mj-lt"/>
              </a:rPr>
              <a:t> qui </a:t>
            </a:r>
            <a:r>
              <a:rPr lang="fr-FR" sz="2100" b="1" dirty="0">
                <a:latin typeface="+mj-lt"/>
              </a:rPr>
              <a:t>permet</a:t>
            </a:r>
            <a:r>
              <a:rPr lang="fr-FR" sz="2100" dirty="0">
                <a:latin typeface="+mj-lt"/>
              </a:rPr>
              <a:t> de </a:t>
            </a:r>
            <a:r>
              <a:rPr lang="fr-FR" sz="2100" b="1" dirty="0">
                <a:latin typeface="+mj-lt"/>
              </a:rPr>
              <a:t>représenter</a:t>
            </a:r>
            <a:r>
              <a:rPr lang="fr-FR" sz="2100" dirty="0">
                <a:latin typeface="+mj-lt"/>
              </a:rPr>
              <a:t> </a:t>
            </a:r>
            <a:r>
              <a:rPr lang="fr-FR" sz="2100" b="1" dirty="0">
                <a:latin typeface="+mj-lt"/>
              </a:rPr>
              <a:t>l'interaction</a:t>
            </a:r>
            <a:r>
              <a:rPr lang="fr-FR" sz="2100" dirty="0">
                <a:latin typeface="+mj-lt"/>
              </a:rPr>
              <a:t> </a:t>
            </a:r>
            <a:r>
              <a:rPr lang="fr-FR" sz="2100" b="1" dirty="0">
                <a:latin typeface="+mj-lt"/>
              </a:rPr>
              <a:t>entre</a:t>
            </a:r>
            <a:r>
              <a:rPr lang="fr-FR" sz="2100" dirty="0">
                <a:latin typeface="+mj-lt"/>
              </a:rPr>
              <a:t> différents </a:t>
            </a:r>
            <a:r>
              <a:rPr lang="fr-FR" sz="2100" b="1" dirty="0">
                <a:latin typeface="+mj-lt"/>
              </a:rPr>
              <a:t>éléments</a:t>
            </a:r>
            <a:r>
              <a:rPr lang="fr-FR" sz="2100" dirty="0">
                <a:latin typeface="+mj-lt"/>
              </a:rPr>
              <a:t> d'un </a:t>
            </a:r>
            <a:r>
              <a:rPr lang="fr-FR" sz="2100" b="1" dirty="0">
                <a:latin typeface="+mj-lt"/>
              </a:rPr>
              <a:t>système</a:t>
            </a:r>
            <a:r>
              <a:rPr lang="fr-FR" sz="2100" dirty="0">
                <a:latin typeface="+mj-lt"/>
              </a:rPr>
              <a:t> en mettant l'accent sur l'ordre </a:t>
            </a:r>
            <a:r>
              <a:rPr lang="fr-FR" sz="2100" b="1" dirty="0">
                <a:latin typeface="+mj-lt"/>
              </a:rPr>
              <a:t>chronologique</a:t>
            </a:r>
            <a:r>
              <a:rPr lang="fr-FR" sz="2100" dirty="0">
                <a:latin typeface="+mj-lt"/>
              </a:rPr>
              <a:t> des </a:t>
            </a:r>
            <a:r>
              <a:rPr lang="fr-FR" sz="2100" b="1" dirty="0">
                <a:latin typeface="+mj-lt"/>
              </a:rPr>
              <a:t>messages</a:t>
            </a:r>
            <a:r>
              <a:rPr lang="fr-FR" sz="2100" dirty="0">
                <a:latin typeface="+mj-lt"/>
              </a:rPr>
              <a:t> </a:t>
            </a:r>
            <a:r>
              <a:rPr lang="fr-FR" sz="2100" b="1" dirty="0">
                <a:latin typeface="+mj-lt"/>
              </a:rPr>
              <a:t>échangés</a:t>
            </a:r>
            <a:r>
              <a:rPr lang="fr-FR" sz="2100" dirty="0">
                <a:latin typeface="+mj-lt"/>
              </a:rPr>
              <a:t>. Il est </a:t>
            </a:r>
            <a:r>
              <a:rPr lang="fr-FR" sz="2100" b="1" dirty="0">
                <a:latin typeface="+mj-lt"/>
              </a:rPr>
              <a:t>largement</a:t>
            </a:r>
            <a:r>
              <a:rPr lang="fr-FR" sz="2100" dirty="0">
                <a:latin typeface="+mj-lt"/>
              </a:rPr>
              <a:t> </a:t>
            </a:r>
            <a:r>
              <a:rPr lang="fr-FR" sz="2100" b="1" dirty="0">
                <a:latin typeface="+mj-lt"/>
              </a:rPr>
              <a:t>utilisé</a:t>
            </a:r>
            <a:r>
              <a:rPr lang="fr-FR" sz="2100" dirty="0">
                <a:latin typeface="+mj-lt"/>
              </a:rPr>
              <a:t> dans le </a:t>
            </a:r>
            <a:r>
              <a:rPr lang="fr-FR" sz="2100" b="1" dirty="0">
                <a:latin typeface="+mj-lt"/>
              </a:rPr>
              <a:t>domaine</a:t>
            </a:r>
            <a:r>
              <a:rPr lang="fr-FR" sz="2100" dirty="0">
                <a:latin typeface="+mj-lt"/>
              </a:rPr>
              <a:t> de </a:t>
            </a:r>
            <a:r>
              <a:rPr lang="fr-FR" sz="2100" b="1" dirty="0">
                <a:latin typeface="+mj-lt"/>
              </a:rPr>
              <a:t>l'ingénierie</a:t>
            </a:r>
            <a:r>
              <a:rPr lang="fr-FR" sz="2100" dirty="0">
                <a:latin typeface="+mj-lt"/>
              </a:rPr>
              <a:t> </a:t>
            </a:r>
            <a:r>
              <a:rPr lang="fr-FR" sz="2100" b="1" dirty="0">
                <a:latin typeface="+mj-lt"/>
              </a:rPr>
              <a:t>logicielle</a:t>
            </a:r>
            <a:r>
              <a:rPr lang="fr-FR" sz="2100" dirty="0">
                <a:latin typeface="+mj-lt"/>
              </a:rPr>
              <a:t> pour </a:t>
            </a:r>
            <a:r>
              <a:rPr lang="fr-FR" sz="2100" b="1" dirty="0">
                <a:latin typeface="+mj-lt"/>
              </a:rPr>
              <a:t>modéliser</a:t>
            </a:r>
            <a:r>
              <a:rPr lang="fr-FR" sz="2100" dirty="0">
                <a:latin typeface="+mj-lt"/>
              </a:rPr>
              <a:t> le </a:t>
            </a:r>
            <a:r>
              <a:rPr lang="fr-FR" sz="2100" b="1" dirty="0">
                <a:latin typeface="+mj-lt"/>
              </a:rPr>
              <a:t>comportement</a:t>
            </a:r>
            <a:r>
              <a:rPr lang="fr-FR" sz="2100" dirty="0">
                <a:latin typeface="+mj-lt"/>
              </a:rPr>
              <a:t> </a:t>
            </a:r>
            <a:r>
              <a:rPr lang="fr-FR" sz="2100" b="1" dirty="0">
                <a:latin typeface="+mj-lt"/>
              </a:rPr>
              <a:t>d'un</a:t>
            </a:r>
            <a:r>
              <a:rPr lang="fr-FR" sz="2100" dirty="0">
                <a:latin typeface="+mj-lt"/>
              </a:rPr>
              <a:t> </a:t>
            </a:r>
            <a:r>
              <a:rPr lang="fr-FR" sz="2100" b="1" dirty="0">
                <a:latin typeface="+mj-lt"/>
              </a:rPr>
              <a:t>système</a:t>
            </a:r>
            <a:r>
              <a:rPr lang="fr-FR" sz="2100" dirty="0">
                <a:latin typeface="+mj-lt"/>
              </a:rPr>
              <a:t>.</a:t>
            </a:r>
          </a:p>
          <a:p>
            <a:pPr marL="342900" indent="-342900" algn="just">
              <a:lnSpc>
                <a:spcPct val="150000"/>
              </a:lnSpc>
              <a:buClr>
                <a:schemeClr val="accent5">
                  <a:lumMod val="60000"/>
                  <a:lumOff val="40000"/>
                </a:schemeClr>
              </a:buClr>
              <a:buFont typeface="Wingdings" panose="05000000000000000000" pitchFamily="2" charset="2"/>
              <a:buChar char="q"/>
            </a:pPr>
            <a:endParaRPr lang="fr-FR" sz="2100" dirty="0">
              <a:latin typeface="+mj-lt"/>
            </a:endParaRPr>
          </a:p>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Il </a:t>
            </a:r>
            <a:r>
              <a:rPr lang="fr-FR" sz="2100" b="1" dirty="0">
                <a:latin typeface="+mj-lt"/>
              </a:rPr>
              <a:t>existe</a:t>
            </a:r>
            <a:r>
              <a:rPr lang="fr-FR" sz="2100" dirty="0">
                <a:latin typeface="+mj-lt"/>
              </a:rPr>
              <a:t> deux </a:t>
            </a:r>
            <a:r>
              <a:rPr lang="fr-FR" sz="2100" b="1" dirty="0">
                <a:latin typeface="+mj-lt"/>
              </a:rPr>
              <a:t>types</a:t>
            </a:r>
            <a:r>
              <a:rPr lang="fr-FR" sz="2100" dirty="0">
                <a:latin typeface="+mj-lt"/>
              </a:rPr>
              <a:t> principaux de </a:t>
            </a:r>
            <a:r>
              <a:rPr lang="fr-FR" sz="2100" b="1" dirty="0">
                <a:latin typeface="+mj-lt"/>
              </a:rPr>
              <a:t>diagrammes</a:t>
            </a:r>
            <a:r>
              <a:rPr lang="fr-FR" sz="2100" dirty="0">
                <a:latin typeface="+mj-lt"/>
              </a:rPr>
              <a:t> </a:t>
            </a:r>
            <a:r>
              <a:rPr lang="fr-FR" sz="2100" b="1" dirty="0">
                <a:latin typeface="+mj-lt"/>
              </a:rPr>
              <a:t>de</a:t>
            </a:r>
            <a:r>
              <a:rPr lang="fr-FR" sz="2100" dirty="0">
                <a:latin typeface="+mj-lt"/>
              </a:rPr>
              <a:t> </a:t>
            </a:r>
            <a:r>
              <a:rPr lang="fr-FR" sz="2100" b="1" dirty="0">
                <a:latin typeface="+mj-lt"/>
              </a:rPr>
              <a:t>séquence</a:t>
            </a:r>
            <a:r>
              <a:rPr lang="fr-FR" sz="2100" dirty="0">
                <a:latin typeface="+mj-lt"/>
              </a:rPr>
              <a:t>. Le premier type est le </a:t>
            </a:r>
            <a:r>
              <a:rPr lang="fr-FR" sz="2100" b="1" dirty="0">
                <a:solidFill>
                  <a:srgbClr val="00B050"/>
                </a:solidFill>
                <a:latin typeface="+mj-lt"/>
              </a:rPr>
              <a:t>diagramme de séquence système</a:t>
            </a:r>
            <a:r>
              <a:rPr lang="fr-FR" sz="2100" dirty="0">
                <a:latin typeface="+mj-lt"/>
              </a:rPr>
              <a:t>, qui met en évidence les </a:t>
            </a:r>
            <a:r>
              <a:rPr lang="fr-FR" sz="2100" b="1" dirty="0">
                <a:latin typeface="+mj-lt"/>
              </a:rPr>
              <a:t>interactions</a:t>
            </a:r>
            <a:r>
              <a:rPr lang="fr-FR" sz="2100" dirty="0">
                <a:latin typeface="+mj-lt"/>
              </a:rPr>
              <a:t> entre le système </a:t>
            </a:r>
            <a:r>
              <a:rPr lang="fr-FR" sz="2100" b="1" dirty="0">
                <a:latin typeface="+mj-lt"/>
              </a:rPr>
              <a:t>étudié</a:t>
            </a:r>
            <a:r>
              <a:rPr lang="fr-FR" sz="2100" dirty="0">
                <a:latin typeface="+mj-lt"/>
              </a:rPr>
              <a:t> et son </a:t>
            </a:r>
            <a:r>
              <a:rPr lang="fr-FR" sz="2100" b="1" dirty="0">
                <a:latin typeface="+mj-lt"/>
              </a:rPr>
              <a:t>environnement</a:t>
            </a:r>
            <a:r>
              <a:rPr lang="fr-FR" sz="2100" dirty="0">
                <a:latin typeface="+mj-lt"/>
              </a:rPr>
              <a:t> </a:t>
            </a:r>
            <a:r>
              <a:rPr lang="fr-FR" sz="2100" b="1" dirty="0">
                <a:latin typeface="+mj-lt"/>
              </a:rPr>
              <a:t>externe</a:t>
            </a:r>
            <a:r>
              <a:rPr lang="fr-FR" sz="2100" dirty="0">
                <a:latin typeface="+mj-lt"/>
              </a:rPr>
              <a:t>. Ce type de diagramme </a:t>
            </a:r>
            <a:r>
              <a:rPr lang="fr-FR" sz="2100" b="1" dirty="0">
                <a:latin typeface="+mj-lt"/>
              </a:rPr>
              <a:t>permet</a:t>
            </a:r>
            <a:r>
              <a:rPr lang="fr-FR" sz="2100" dirty="0">
                <a:latin typeface="+mj-lt"/>
              </a:rPr>
              <a:t> de </a:t>
            </a:r>
            <a:r>
              <a:rPr lang="fr-FR" sz="2100" b="1" dirty="0">
                <a:latin typeface="+mj-lt"/>
              </a:rPr>
              <a:t>visualiser</a:t>
            </a:r>
            <a:r>
              <a:rPr lang="fr-FR" sz="2100" dirty="0">
                <a:latin typeface="+mj-lt"/>
              </a:rPr>
              <a:t> comment le </a:t>
            </a:r>
            <a:r>
              <a:rPr lang="fr-FR" sz="2100" b="1" dirty="0">
                <a:latin typeface="+mj-lt"/>
              </a:rPr>
              <a:t>système</a:t>
            </a:r>
            <a:r>
              <a:rPr lang="fr-FR" sz="2100" dirty="0">
                <a:latin typeface="+mj-lt"/>
              </a:rPr>
              <a:t> </a:t>
            </a:r>
            <a:r>
              <a:rPr lang="fr-FR" sz="2100" b="1" dirty="0">
                <a:latin typeface="+mj-lt"/>
              </a:rPr>
              <a:t>réagit</a:t>
            </a:r>
            <a:r>
              <a:rPr lang="fr-FR" sz="2100" dirty="0">
                <a:latin typeface="+mj-lt"/>
              </a:rPr>
              <a:t> aux </a:t>
            </a:r>
            <a:r>
              <a:rPr lang="fr-FR" sz="2100" b="1" dirty="0">
                <a:latin typeface="+mj-lt"/>
              </a:rPr>
              <a:t>entrées</a:t>
            </a:r>
            <a:r>
              <a:rPr lang="fr-FR" sz="2100" dirty="0">
                <a:latin typeface="+mj-lt"/>
              </a:rPr>
              <a:t> et </a:t>
            </a:r>
            <a:r>
              <a:rPr lang="fr-FR" sz="2100" b="1" dirty="0">
                <a:latin typeface="+mj-lt"/>
              </a:rPr>
              <a:t>génère</a:t>
            </a:r>
            <a:r>
              <a:rPr lang="fr-FR" sz="2100" dirty="0">
                <a:latin typeface="+mj-lt"/>
              </a:rPr>
              <a:t> des </a:t>
            </a:r>
            <a:r>
              <a:rPr lang="fr-FR" sz="2100" b="1" dirty="0">
                <a:latin typeface="+mj-lt"/>
              </a:rPr>
              <a:t>sorties</a:t>
            </a:r>
            <a:r>
              <a:rPr lang="fr-FR" sz="2100" dirty="0">
                <a:latin typeface="+mj-lt"/>
              </a:rPr>
              <a:t> en </a:t>
            </a:r>
            <a:r>
              <a:rPr lang="fr-FR" sz="2100" b="1" dirty="0">
                <a:latin typeface="+mj-lt"/>
              </a:rPr>
              <a:t>fonction</a:t>
            </a:r>
            <a:r>
              <a:rPr lang="fr-FR" sz="2100" dirty="0">
                <a:latin typeface="+mj-lt"/>
              </a:rPr>
              <a:t> des </a:t>
            </a:r>
            <a:r>
              <a:rPr lang="fr-FR" sz="2100" b="1" dirty="0">
                <a:latin typeface="+mj-lt"/>
              </a:rPr>
              <a:t>messages</a:t>
            </a:r>
            <a:r>
              <a:rPr lang="fr-FR" sz="2100" dirty="0">
                <a:latin typeface="+mj-lt"/>
              </a:rPr>
              <a:t> </a:t>
            </a:r>
            <a:r>
              <a:rPr lang="fr-FR" sz="2100" b="1" dirty="0">
                <a:latin typeface="+mj-lt"/>
              </a:rPr>
              <a:t>reçus</a:t>
            </a:r>
            <a:r>
              <a:rPr lang="fr-FR" sz="2100" dirty="0">
                <a:latin typeface="+mj-lt"/>
              </a:rPr>
              <a:t>.</a:t>
            </a:r>
          </a:p>
          <a:p>
            <a:pPr marL="342900" indent="-342900" algn="just">
              <a:lnSpc>
                <a:spcPct val="150000"/>
              </a:lnSpc>
              <a:buClr>
                <a:schemeClr val="accent5">
                  <a:lumMod val="60000"/>
                  <a:lumOff val="40000"/>
                </a:schemeClr>
              </a:buClr>
              <a:buFont typeface="Wingdings" panose="05000000000000000000" pitchFamily="2" charset="2"/>
              <a:buChar char="q"/>
            </a:pPr>
            <a:endParaRPr lang="fr-FR" sz="2100" dirty="0">
              <a:latin typeface="+mj-lt"/>
            </a:endParaRPr>
          </a:p>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Le deuxième type est le diagramme de séquence décrivant les interactions entre objets. Ce type de diagramme se concentre sur les échanges de messages entre les différents objets d'un système. Il permet de modéliser les interactions entre les objets, de montrer l'ordre dans lequel les messages sont envoyés et reçus, ainsi que les conditions de synchronisation entre les objets.</a:t>
            </a:r>
          </a:p>
        </p:txBody>
      </p:sp>
    </p:spTree>
    <p:extLst>
      <p:ext uri="{BB962C8B-B14F-4D97-AF65-F5344CB8AC3E}">
        <p14:creationId xmlns:p14="http://schemas.microsoft.com/office/powerpoint/2010/main" val="2076586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7</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46" name="Title 1"/>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a:t>
            </a:r>
          </a:p>
        </p:txBody>
      </p:sp>
      <p:sp>
        <p:nvSpPr>
          <p:cNvPr id="2" name="Rectangle 1"/>
          <p:cNvSpPr/>
          <p:nvPr/>
        </p:nvSpPr>
        <p:spPr>
          <a:xfrm>
            <a:off x="152400" y="1143000"/>
            <a:ext cx="8839200" cy="2950744"/>
          </a:xfrm>
          <a:prstGeom prst="rect">
            <a:avLst/>
          </a:prstGeom>
        </p:spPr>
        <p:txBody>
          <a:bodyPr wrap="square">
            <a:spAutoFit/>
          </a:bodyPr>
          <a:lstStyle/>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Le deuxième type est le </a:t>
            </a:r>
            <a:r>
              <a:rPr lang="fr-FR" sz="2100" b="1" dirty="0">
                <a:solidFill>
                  <a:srgbClr val="00B050"/>
                </a:solidFill>
                <a:latin typeface="+mj-lt"/>
              </a:rPr>
              <a:t>diagramme de séquence décrivant les interactions entre objets</a:t>
            </a:r>
            <a:r>
              <a:rPr lang="fr-FR" sz="2100" dirty="0">
                <a:latin typeface="+mj-lt"/>
              </a:rPr>
              <a:t>. Ce type de </a:t>
            </a:r>
            <a:r>
              <a:rPr lang="fr-FR" sz="2100" b="1" dirty="0">
                <a:latin typeface="+mj-lt"/>
              </a:rPr>
              <a:t>diagramme</a:t>
            </a:r>
            <a:r>
              <a:rPr lang="fr-FR" sz="2100" dirty="0">
                <a:latin typeface="+mj-lt"/>
              </a:rPr>
              <a:t> se </a:t>
            </a:r>
            <a:r>
              <a:rPr lang="fr-FR" sz="2100" b="1" dirty="0">
                <a:latin typeface="+mj-lt"/>
              </a:rPr>
              <a:t>concentre</a:t>
            </a:r>
            <a:r>
              <a:rPr lang="fr-FR" sz="2100" dirty="0">
                <a:latin typeface="+mj-lt"/>
              </a:rPr>
              <a:t> sur les </a:t>
            </a:r>
            <a:r>
              <a:rPr lang="fr-FR" sz="2100" b="1" dirty="0">
                <a:latin typeface="+mj-lt"/>
              </a:rPr>
              <a:t>échanges</a:t>
            </a:r>
            <a:r>
              <a:rPr lang="fr-FR" sz="2100" dirty="0">
                <a:latin typeface="+mj-lt"/>
              </a:rPr>
              <a:t> de </a:t>
            </a:r>
            <a:r>
              <a:rPr lang="fr-FR" sz="2100" b="1" dirty="0">
                <a:latin typeface="+mj-lt"/>
              </a:rPr>
              <a:t>messages</a:t>
            </a:r>
            <a:r>
              <a:rPr lang="fr-FR" sz="2100" dirty="0">
                <a:latin typeface="+mj-lt"/>
              </a:rPr>
              <a:t> entre les </a:t>
            </a:r>
            <a:r>
              <a:rPr lang="fr-FR" sz="2100" b="1" dirty="0">
                <a:latin typeface="+mj-lt"/>
              </a:rPr>
              <a:t>différents objets</a:t>
            </a:r>
            <a:r>
              <a:rPr lang="fr-FR" sz="2100" dirty="0">
                <a:latin typeface="+mj-lt"/>
              </a:rPr>
              <a:t> </a:t>
            </a:r>
            <a:r>
              <a:rPr lang="fr-FR" sz="2100" b="1" dirty="0">
                <a:latin typeface="+mj-lt"/>
              </a:rPr>
              <a:t>d'un système</a:t>
            </a:r>
            <a:r>
              <a:rPr lang="fr-FR" sz="2100" dirty="0">
                <a:latin typeface="+mj-lt"/>
              </a:rPr>
              <a:t>. Il </a:t>
            </a:r>
            <a:r>
              <a:rPr lang="fr-FR" sz="2100" b="1" dirty="0">
                <a:latin typeface="+mj-lt"/>
              </a:rPr>
              <a:t>permet</a:t>
            </a:r>
            <a:r>
              <a:rPr lang="fr-FR" sz="2100" dirty="0">
                <a:latin typeface="+mj-lt"/>
              </a:rPr>
              <a:t> de </a:t>
            </a:r>
            <a:r>
              <a:rPr lang="fr-FR" sz="2100" b="1" dirty="0">
                <a:latin typeface="+mj-lt"/>
              </a:rPr>
              <a:t>modéliser</a:t>
            </a:r>
            <a:r>
              <a:rPr lang="fr-FR" sz="2100" dirty="0">
                <a:latin typeface="+mj-lt"/>
              </a:rPr>
              <a:t> les </a:t>
            </a:r>
            <a:r>
              <a:rPr lang="fr-FR" sz="2100" b="1" dirty="0">
                <a:latin typeface="+mj-lt"/>
              </a:rPr>
              <a:t>interactions</a:t>
            </a:r>
            <a:r>
              <a:rPr lang="fr-FR" sz="2100" dirty="0">
                <a:latin typeface="+mj-lt"/>
              </a:rPr>
              <a:t> entre les </a:t>
            </a:r>
            <a:r>
              <a:rPr lang="fr-FR" sz="2100" b="1" dirty="0">
                <a:latin typeface="+mj-lt"/>
              </a:rPr>
              <a:t>objets</a:t>
            </a:r>
            <a:r>
              <a:rPr lang="fr-FR" sz="2100" dirty="0">
                <a:latin typeface="+mj-lt"/>
              </a:rPr>
              <a:t>, de </a:t>
            </a:r>
            <a:r>
              <a:rPr lang="fr-FR" sz="2100" b="1" dirty="0">
                <a:latin typeface="+mj-lt"/>
              </a:rPr>
              <a:t>montrer</a:t>
            </a:r>
            <a:r>
              <a:rPr lang="fr-FR" sz="2100" dirty="0">
                <a:latin typeface="+mj-lt"/>
              </a:rPr>
              <a:t> </a:t>
            </a:r>
            <a:r>
              <a:rPr lang="fr-FR" sz="2100" b="1" dirty="0">
                <a:latin typeface="+mj-lt"/>
              </a:rPr>
              <a:t>l'ordre</a:t>
            </a:r>
            <a:r>
              <a:rPr lang="fr-FR" sz="2100" dirty="0">
                <a:latin typeface="+mj-lt"/>
              </a:rPr>
              <a:t> dans lequel les </a:t>
            </a:r>
            <a:r>
              <a:rPr lang="fr-FR" sz="2100" b="1" dirty="0">
                <a:latin typeface="+mj-lt"/>
              </a:rPr>
              <a:t>messages</a:t>
            </a:r>
            <a:r>
              <a:rPr lang="fr-FR" sz="2100" dirty="0">
                <a:latin typeface="+mj-lt"/>
              </a:rPr>
              <a:t> sont </a:t>
            </a:r>
            <a:r>
              <a:rPr lang="fr-FR" sz="2100" b="1" dirty="0">
                <a:latin typeface="+mj-lt"/>
              </a:rPr>
              <a:t>envoyés</a:t>
            </a:r>
            <a:r>
              <a:rPr lang="fr-FR" sz="2100" dirty="0">
                <a:latin typeface="+mj-lt"/>
              </a:rPr>
              <a:t> et </a:t>
            </a:r>
            <a:r>
              <a:rPr lang="fr-FR" sz="2100" b="1" dirty="0">
                <a:latin typeface="+mj-lt"/>
              </a:rPr>
              <a:t>reçus</a:t>
            </a:r>
            <a:r>
              <a:rPr lang="fr-FR" sz="2100" dirty="0">
                <a:latin typeface="+mj-lt"/>
              </a:rPr>
              <a:t>, ainsi que les </a:t>
            </a:r>
            <a:r>
              <a:rPr lang="fr-FR" sz="2100" b="1" dirty="0">
                <a:latin typeface="+mj-lt"/>
              </a:rPr>
              <a:t>conditions</a:t>
            </a:r>
            <a:r>
              <a:rPr lang="fr-FR" sz="2100" dirty="0">
                <a:latin typeface="+mj-lt"/>
              </a:rPr>
              <a:t> de </a:t>
            </a:r>
            <a:r>
              <a:rPr lang="fr-FR" sz="2100" b="1" dirty="0">
                <a:latin typeface="+mj-lt"/>
              </a:rPr>
              <a:t>synchronisation</a:t>
            </a:r>
            <a:r>
              <a:rPr lang="fr-FR" sz="2100" dirty="0">
                <a:latin typeface="+mj-lt"/>
              </a:rPr>
              <a:t> entre les </a:t>
            </a:r>
            <a:r>
              <a:rPr lang="fr-FR" sz="2100" b="1" dirty="0">
                <a:latin typeface="+mj-lt"/>
              </a:rPr>
              <a:t>objets</a:t>
            </a:r>
            <a:r>
              <a:rPr lang="fr-FR" sz="2100" dirty="0">
                <a:latin typeface="+mj-lt"/>
              </a:rPr>
              <a:t>.</a:t>
            </a:r>
          </a:p>
        </p:txBody>
      </p:sp>
    </p:spTree>
    <p:extLst>
      <p:ext uri="{BB962C8B-B14F-4D97-AF65-F5344CB8AC3E}">
        <p14:creationId xmlns:p14="http://schemas.microsoft.com/office/powerpoint/2010/main" val="2325041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8</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46" name="Title 1"/>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 : </a:t>
            </a:r>
            <a:r>
              <a:rPr lang="fr-FR" sz="2500" b="1" kern="0" dirty="0">
                <a:solidFill>
                  <a:srgbClr val="0033CC"/>
                </a:solidFill>
                <a:effectLst>
                  <a:outerShdw blurRad="38100" dist="38100" dir="2700000" algn="tl">
                    <a:srgbClr val="000000">
                      <a:alpha val="43137"/>
                    </a:srgbClr>
                  </a:outerShdw>
                </a:effectLst>
                <a:cs typeface="Arial" pitchFamily="34" charset="0"/>
              </a:rPr>
              <a:t>Les diagrammes de séquence système</a:t>
            </a:r>
          </a:p>
        </p:txBody>
      </p:sp>
      <p:sp>
        <p:nvSpPr>
          <p:cNvPr id="2" name="Rectangle 1"/>
          <p:cNvSpPr/>
          <p:nvPr/>
        </p:nvSpPr>
        <p:spPr>
          <a:xfrm>
            <a:off x="76200" y="990600"/>
            <a:ext cx="8991600" cy="5928482"/>
          </a:xfrm>
          <a:prstGeom prst="rect">
            <a:avLst/>
          </a:prstGeom>
        </p:spPr>
        <p:txBody>
          <a:bodyPr wrap="square">
            <a:spAutoFit/>
          </a:bodyPr>
          <a:lstStyle/>
          <a:p>
            <a:pPr algn="just">
              <a:lnSpc>
                <a:spcPct val="150000"/>
              </a:lnSpc>
              <a:buClr>
                <a:schemeClr val="accent5">
                  <a:lumMod val="60000"/>
                  <a:lumOff val="40000"/>
                </a:schemeClr>
              </a:buClr>
            </a:pPr>
            <a:r>
              <a:rPr lang="fr-FR" sz="2500" b="1" dirty="0">
                <a:solidFill>
                  <a:srgbClr val="0033CC"/>
                </a:solidFill>
                <a:effectLst>
                  <a:outerShdw blurRad="38100" dist="38100" dir="2700000" algn="tl">
                    <a:srgbClr val="000000">
                      <a:alpha val="43137"/>
                    </a:srgbClr>
                  </a:outerShdw>
                </a:effectLst>
                <a:latin typeface="+mj-lt"/>
              </a:rPr>
              <a:t>1)  Diagramme de séquence système : </a:t>
            </a:r>
          </a:p>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Les diagrammes de séquence système sont </a:t>
            </a:r>
            <a:r>
              <a:rPr lang="fr-FR" sz="2100" b="1" dirty="0">
                <a:latin typeface="+mj-lt"/>
              </a:rPr>
              <a:t>utilisés</a:t>
            </a:r>
            <a:r>
              <a:rPr lang="fr-FR" sz="2100" dirty="0">
                <a:latin typeface="+mj-lt"/>
              </a:rPr>
              <a:t> pour la </a:t>
            </a:r>
            <a:r>
              <a:rPr lang="fr-FR" sz="2100" b="1" dirty="0">
                <a:latin typeface="+mj-lt"/>
              </a:rPr>
              <a:t>documentation</a:t>
            </a:r>
            <a:r>
              <a:rPr lang="fr-FR" sz="2100" dirty="0">
                <a:latin typeface="+mj-lt"/>
              </a:rPr>
              <a:t> </a:t>
            </a:r>
            <a:r>
              <a:rPr lang="fr-FR" sz="2100" b="1" dirty="0">
                <a:latin typeface="+mj-lt"/>
              </a:rPr>
              <a:t>d'un</a:t>
            </a:r>
            <a:r>
              <a:rPr lang="fr-FR" sz="2100" dirty="0">
                <a:latin typeface="+mj-lt"/>
              </a:rPr>
              <a:t> </a:t>
            </a:r>
            <a:r>
              <a:rPr lang="fr-FR" sz="2100" b="1" dirty="0">
                <a:latin typeface="+mj-lt"/>
              </a:rPr>
              <a:t>cas</a:t>
            </a:r>
            <a:r>
              <a:rPr lang="fr-FR" sz="2100" dirty="0">
                <a:latin typeface="+mj-lt"/>
              </a:rPr>
              <a:t> </a:t>
            </a:r>
            <a:r>
              <a:rPr lang="fr-FR" sz="2100" b="1" dirty="0">
                <a:latin typeface="+mj-lt"/>
              </a:rPr>
              <a:t>d'utilisation</a:t>
            </a:r>
            <a:r>
              <a:rPr lang="fr-FR" sz="2100" dirty="0">
                <a:latin typeface="+mj-lt"/>
              </a:rPr>
              <a:t>.</a:t>
            </a:r>
          </a:p>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Ils </a:t>
            </a:r>
            <a:r>
              <a:rPr lang="fr-FR" sz="2100" b="1" dirty="0">
                <a:latin typeface="+mj-lt"/>
              </a:rPr>
              <a:t>assurent</a:t>
            </a:r>
            <a:r>
              <a:rPr lang="fr-FR" sz="2100" dirty="0">
                <a:latin typeface="+mj-lt"/>
              </a:rPr>
              <a:t> la </a:t>
            </a:r>
            <a:r>
              <a:rPr lang="fr-FR" sz="2100" b="1" dirty="0">
                <a:latin typeface="+mj-lt"/>
              </a:rPr>
              <a:t>description</a:t>
            </a:r>
            <a:r>
              <a:rPr lang="fr-FR" sz="2100" dirty="0">
                <a:latin typeface="+mj-lt"/>
              </a:rPr>
              <a:t> des </a:t>
            </a:r>
            <a:r>
              <a:rPr lang="fr-FR" sz="2100" b="1" dirty="0">
                <a:latin typeface="+mj-lt"/>
              </a:rPr>
              <a:t>interactions</a:t>
            </a:r>
            <a:r>
              <a:rPr lang="fr-FR" sz="2100" dirty="0">
                <a:latin typeface="+mj-lt"/>
              </a:rPr>
              <a:t> dans des </a:t>
            </a:r>
            <a:r>
              <a:rPr lang="fr-FR" sz="2100" b="1" dirty="0">
                <a:latin typeface="+mj-lt"/>
              </a:rPr>
              <a:t>termes</a:t>
            </a:r>
            <a:r>
              <a:rPr lang="fr-FR" sz="2100" dirty="0">
                <a:latin typeface="+mj-lt"/>
              </a:rPr>
              <a:t> </a:t>
            </a:r>
            <a:r>
              <a:rPr lang="fr-FR" sz="2100" b="1" dirty="0">
                <a:latin typeface="+mj-lt"/>
              </a:rPr>
              <a:t>proches</a:t>
            </a:r>
            <a:r>
              <a:rPr lang="fr-FR" sz="2100" dirty="0">
                <a:latin typeface="+mj-lt"/>
              </a:rPr>
              <a:t> de </a:t>
            </a:r>
            <a:r>
              <a:rPr lang="fr-FR" sz="2100" b="1" dirty="0">
                <a:latin typeface="+mj-lt"/>
              </a:rPr>
              <a:t>l'utilisateur</a:t>
            </a:r>
            <a:r>
              <a:rPr lang="fr-FR" sz="2100" dirty="0">
                <a:latin typeface="+mj-lt"/>
              </a:rPr>
              <a:t>.</a:t>
            </a:r>
          </a:p>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Les </a:t>
            </a:r>
            <a:r>
              <a:rPr lang="fr-FR" sz="2100" b="1" dirty="0">
                <a:latin typeface="+mj-lt"/>
              </a:rPr>
              <a:t>scénarios</a:t>
            </a:r>
            <a:r>
              <a:rPr lang="fr-FR" sz="2100" dirty="0">
                <a:latin typeface="+mj-lt"/>
              </a:rPr>
              <a:t> de la </a:t>
            </a:r>
            <a:r>
              <a:rPr lang="fr-FR" sz="2100" b="1" dirty="0">
                <a:latin typeface="+mj-lt"/>
              </a:rPr>
              <a:t>description</a:t>
            </a:r>
            <a:r>
              <a:rPr lang="fr-FR" sz="2100" dirty="0">
                <a:latin typeface="+mj-lt"/>
              </a:rPr>
              <a:t> </a:t>
            </a:r>
            <a:r>
              <a:rPr lang="fr-FR" sz="2100" b="1" dirty="0">
                <a:latin typeface="+mj-lt"/>
              </a:rPr>
              <a:t>textuelle</a:t>
            </a:r>
            <a:r>
              <a:rPr lang="fr-FR" sz="2100" dirty="0">
                <a:latin typeface="+mj-lt"/>
              </a:rPr>
              <a:t> des </a:t>
            </a:r>
            <a:r>
              <a:rPr lang="fr-FR" sz="2100" b="1" dirty="0">
                <a:latin typeface="+mj-lt"/>
              </a:rPr>
              <a:t>cas d'utilisation </a:t>
            </a:r>
            <a:r>
              <a:rPr lang="fr-FR" sz="2100" dirty="0">
                <a:latin typeface="+mj-lt"/>
              </a:rPr>
              <a:t>peuvent être </a:t>
            </a:r>
            <a:r>
              <a:rPr lang="fr-FR" sz="2100" b="1" dirty="0">
                <a:latin typeface="+mj-lt"/>
              </a:rPr>
              <a:t>considérés</a:t>
            </a:r>
            <a:r>
              <a:rPr lang="fr-FR" sz="2100" dirty="0">
                <a:latin typeface="+mj-lt"/>
              </a:rPr>
              <a:t> comme des </a:t>
            </a:r>
            <a:r>
              <a:rPr lang="fr-FR" sz="2100" b="1" dirty="0">
                <a:latin typeface="+mj-lt"/>
              </a:rPr>
              <a:t>instances</a:t>
            </a:r>
            <a:r>
              <a:rPr lang="fr-FR" sz="2100" dirty="0">
                <a:latin typeface="+mj-lt"/>
              </a:rPr>
              <a:t> de </a:t>
            </a:r>
            <a:r>
              <a:rPr lang="fr-FR" sz="2100" b="1" dirty="0">
                <a:latin typeface="+mj-lt"/>
              </a:rPr>
              <a:t>cas</a:t>
            </a:r>
            <a:r>
              <a:rPr lang="fr-FR" sz="2100" dirty="0">
                <a:latin typeface="+mj-lt"/>
              </a:rPr>
              <a:t> </a:t>
            </a:r>
            <a:r>
              <a:rPr lang="fr-FR" sz="2100" b="1" dirty="0">
                <a:latin typeface="+mj-lt"/>
              </a:rPr>
              <a:t>d'utilisation</a:t>
            </a:r>
            <a:r>
              <a:rPr lang="fr-FR" sz="2100" dirty="0">
                <a:latin typeface="+mj-lt"/>
              </a:rPr>
              <a:t>.</a:t>
            </a:r>
          </a:p>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Ils sont illustrés par des </a:t>
            </a:r>
            <a:r>
              <a:rPr lang="fr-FR" sz="2100" b="1" dirty="0">
                <a:latin typeface="+mj-lt"/>
              </a:rPr>
              <a:t>diagrammes</a:t>
            </a:r>
            <a:r>
              <a:rPr lang="fr-FR" sz="2100" dirty="0">
                <a:latin typeface="+mj-lt"/>
              </a:rPr>
              <a:t> de </a:t>
            </a:r>
            <a:r>
              <a:rPr lang="fr-FR" sz="2100" b="1" dirty="0">
                <a:latin typeface="+mj-lt"/>
              </a:rPr>
              <a:t>séquence</a:t>
            </a:r>
            <a:r>
              <a:rPr lang="fr-FR" sz="2100" dirty="0">
                <a:latin typeface="+mj-lt"/>
              </a:rPr>
              <a:t> </a:t>
            </a:r>
            <a:r>
              <a:rPr lang="fr-FR" sz="2100" b="1" dirty="0">
                <a:latin typeface="+mj-lt"/>
              </a:rPr>
              <a:t>système</a:t>
            </a:r>
            <a:r>
              <a:rPr lang="fr-FR" sz="2100" dirty="0">
                <a:latin typeface="+mj-lt"/>
              </a:rPr>
              <a:t>.</a:t>
            </a:r>
          </a:p>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Pour </a:t>
            </a:r>
            <a:r>
              <a:rPr lang="fr-FR" sz="2100" b="1" dirty="0">
                <a:latin typeface="+mj-lt"/>
              </a:rPr>
              <a:t>chaque</a:t>
            </a:r>
            <a:r>
              <a:rPr lang="fr-FR" sz="2100" dirty="0">
                <a:latin typeface="+mj-lt"/>
              </a:rPr>
              <a:t> </a:t>
            </a:r>
            <a:r>
              <a:rPr lang="fr-FR" sz="2100" b="1" dirty="0">
                <a:latin typeface="+mj-lt"/>
              </a:rPr>
              <a:t>cas d'utilisation</a:t>
            </a:r>
            <a:r>
              <a:rPr lang="fr-FR" sz="2100" dirty="0">
                <a:latin typeface="+mj-lt"/>
              </a:rPr>
              <a:t>, il est </a:t>
            </a:r>
            <a:r>
              <a:rPr lang="fr-FR" sz="2100" b="1" dirty="0">
                <a:latin typeface="+mj-lt"/>
              </a:rPr>
              <a:t>nécessaire</a:t>
            </a:r>
            <a:r>
              <a:rPr lang="fr-FR" sz="2100" dirty="0">
                <a:latin typeface="+mj-lt"/>
              </a:rPr>
              <a:t> de </a:t>
            </a:r>
            <a:r>
              <a:rPr lang="fr-FR" sz="2100" b="1" dirty="0">
                <a:latin typeface="+mj-lt"/>
              </a:rPr>
              <a:t>représenter</a:t>
            </a:r>
            <a:r>
              <a:rPr lang="fr-FR" sz="2100" dirty="0">
                <a:latin typeface="+mj-lt"/>
              </a:rPr>
              <a:t> au moins le </a:t>
            </a:r>
            <a:r>
              <a:rPr lang="fr-FR" sz="2100" b="1" dirty="0">
                <a:latin typeface="+mj-lt"/>
              </a:rPr>
              <a:t>scénario</a:t>
            </a:r>
            <a:r>
              <a:rPr lang="fr-FR" sz="2100" dirty="0">
                <a:latin typeface="+mj-lt"/>
              </a:rPr>
              <a:t> </a:t>
            </a:r>
            <a:r>
              <a:rPr lang="fr-FR" sz="2100" b="1" dirty="0">
                <a:latin typeface="+mj-lt"/>
              </a:rPr>
              <a:t>nominal</a:t>
            </a:r>
            <a:r>
              <a:rPr lang="fr-FR" sz="2100" dirty="0">
                <a:latin typeface="+mj-lt"/>
              </a:rPr>
              <a:t> par un </a:t>
            </a:r>
            <a:r>
              <a:rPr lang="fr-FR" sz="2100" b="1" dirty="0">
                <a:latin typeface="+mj-lt"/>
              </a:rPr>
              <a:t>diagramme de séquence</a:t>
            </a:r>
            <a:r>
              <a:rPr lang="fr-FR" sz="2100" dirty="0">
                <a:latin typeface="+mj-lt"/>
              </a:rPr>
              <a:t>.</a:t>
            </a:r>
          </a:p>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Ce </a:t>
            </a:r>
            <a:r>
              <a:rPr lang="fr-FR" sz="2100" b="1" dirty="0">
                <a:latin typeface="+mj-lt"/>
              </a:rPr>
              <a:t>diagramme</a:t>
            </a:r>
            <a:r>
              <a:rPr lang="fr-FR" sz="2100" dirty="0">
                <a:latin typeface="+mj-lt"/>
              </a:rPr>
              <a:t> doit </a:t>
            </a:r>
            <a:r>
              <a:rPr lang="fr-FR" sz="2100" b="1" dirty="0">
                <a:latin typeface="+mj-lt"/>
              </a:rPr>
              <a:t>rendre</a:t>
            </a:r>
            <a:r>
              <a:rPr lang="fr-FR" sz="2100" dirty="0">
                <a:latin typeface="+mj-lt"/>
              </a:rPr>
              <a:t> </a:t>
            </a:r>
            <a:r>
              <a:rPr lang="fr-FR" sz="2100" b="1" dirty="0">
                <a:latin typeface="+mj-lt"/>
              </a:rPr>
              <a:t>compte</a:t>
            </a:r>
            <a:r>
              <a:rPr lang="fr-FR" sz="2100" dirty="0">
                <a:latin typeface="+mj-lt"/>
              </a:rPr>
              <a:t> de </a:t>
            </a:r>
            <a:r>
              <a:rPr lang="fr-FR" sz="2100" b="1" dirty="0">
                <a:latin typeface="+mj-lt"/>
              </a:rPr>
              <a:t>l'interaction</a:t>
            </a:r>
            <a:r>
              <a:rPr lang="fr-FR" sz="2100" dirty="0">
                <a:latin typeface="+mj-lt"/>
              </a:rPr>
              <a:t> entre </a:t>
            </a:r>
            <a:r>
              <a:rPr lang="fr-FR" sz="2100" b="1" dirty="0">
                <a:latin typeface="+mj-lt"/>
              </a:rPr>
              <a:t>l'acteur</a:t>
            </a:r>
            <a:r>
              <a:rPr lang="fr-FR" sz="2100" dirty="0">
                <a:latin typeface="+mj-lt"/>
              </a:rPr>
              <a:t> (ou les acteurs) et le </a:t>
            </a:r>
            <a:r>
              <a:rPr lang="fr-FR" sz="2100" b="1" dirty="0">
                <a:latin typeface="+mj-lt"/>
              </a:rPr>
              <a:t>système</a:t>
            </a:r>
            <a:r>
              <a:rPr lang="fr-FR" sz="2100" dirty="0">
                <a:latin typeface="+mj-lt"/>
              </a:rPr>
              <a:t>.</a:t>
            </a:r>
          </a:p>
        </p:txBody>
      </p:sp>
    </p:spTree>
    <p:extLst>
      <p:ext uri="{BB962C8B-B14F-4D97-AF65-F5344CB8AC3E}">
        <p14:creationId xmlns:p14="http://schemas.microsoft.com/office/powerpoint/2010/main" val="938753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Espace réservé du numéro de diapositive 88"/>
          <p:cNvSpPr>
            <a:spLocks noGrp="1"/>
          </p:cNvSpPr>
          <p:nvPr>
            <p:ph type="sldNum" sz="quarter" idx="12"/>
          </p:nvPr>
        </p:nvSpPr>
        <p:spPr>
          <a:xfrm>
            <a:off x="7010400" y="6492875"/>
            <a:ext cx="2133600" cy="365125"/>
          </a:xfrm>
        </p:spPr>
        <p:txBody>
          <a:bodyPr/>
          <a:lstStyle/>
          <a:p>
            <a:pPr>
              <a:defRPr/>
            </a:pPr>
            <a:fld id="{0D0AC5E0-3F12-458A-B0E6-0F494783596A}" type="slidenum">
              <a:rPr lang="fr-FR" sz="1400" b="1" smtClean="0">
                <a:solidFill>
                  <a:schemeClr val="tx1"/>
                </a:solidFill>
              </a:rPr>
              <a:pPr>
                <a:defRPr/>
              </a:pPr>
              <a:t>9</a:t>
            </a:fld>
            <a:endParaRPr lang="fr-FR" sz="1400" b="1" dirty="0">
              <a:solidFill>
                <a:schemeClr val="tx1"/>
              </a:solidFill>
            </a:endParaRPr>
          </a:p>
        </p:txBody>
      </p:sp>
      <p:cxnSp>
        <p:nvCxnSpPr>
          <p:cNvPr id="13" name="Connecteur droit 12"/>
          <p:cNvCxnSpPr/>
          <p:nvPr/>
        </p:nvCxnSpPr>
        <p:spPr>
          <a:xfrm>
            <a:off x="0" y="1059180"/>
            <a:ext cx="9144000" cy="1588"/>
          </a:xfrm>
          <a:prstGeom prst="line">
            <a:avLst/>
          </a:prstGeom>
          <a:ln>
            <a:solidFill>
              <a:schemeClr val="accent6">
                <a:lumMod val="40000"/>
                <a:lumOff val="60000"/>
              </a:schemeClr>
            </a:solidFill>
          </a:ln>
          <a:effectLst>
            <a:outerShdw blurRad="40000" dist="23000" dir="5400000" rotWithShape="0">
              <a:srgbClr val="000000">
                <a:alpha val="35000"/>
              </a:srgbClr>
            </a:outerShdw>
          </a:effectLst>
        </p:spPr>
        <p:style>
          <a:lnRef idx="3">
            <a:schemeClr val="accent3"/>
          </a:lnRef>
          <a:fillRef idx="0">
            <a:schemeClr val="accent3"/>
          </a:fillRef>
          <a:effectRef idx="2">
            <a:schemeClr val="accent3"/>
          </a:effectRef>
          <a:fontRef idx="minor">
            <a:schemeClr val="tx1"/>
          </a:fontRef>
        </p:style>
      </p:cxnSp>
      <p:sp>
        <p:nvSpPr>
          <p:cNvPr id="46" name="Title 1"/>
          <p:cNvSpPr txBox="1">
            <a:spLocks/>
          </p:cNvSpPr>
          <p:nvPr/>
        </p:nvSpPr>
        <p:spPr bwMode="auto">
          <a:xfrm>
            <a:off x="4483" y="-40546"/>
            <a:ext cx="9139518" cy="1007652"/>
          </a:xfrm>
          <a:prstGeom prst="rect">
            <a:avLst/>
          </a:prstGeom>
          <a:solidFill>
            <a:schemeClr val="accent1">
              <a:lumMod val="20000"/>
              <a:lumOff val="80000"/>
            </a:schemeClr>
          </a:solidFill>
          <a:ln w="9525">
            <a:noFill/>
            <a:miter lim="800000"/>
            <a:headEnd/>
            <a:tailEnd/>
          </a:ln>
        </p:spPr>
        <p:txBody>
          <a:bodyPr anchor="ctr"/>
          <a:lstStyle/>
          <a:p>
            <a:pPr algn="ctr"/>
            <a:r>
              <a:rPr lang="fr-FR" sz="3000" b="1" kern="0" dirty="0">
                <a:effectLst>
                  <a:outerShdw blurRad="38100" dist="38100" dir="2700000" algn="tl">
                    <a:srgbClr val="000000">
                      <a:alpha val="43137"/>
                    </a:srgbClr>
                  </a:outerShdw>
                </a:effectLst>
                <a:cs typeface="Arial" pitchFamily="34" charset="0"/>
              </a:rPr>
              <a:t>Diagrammes de séquence : </a:t>
            </a:r>
            <a:r>
              <a:rPr lang="fr-FR" sz="2500" b="1" kern="0" dirty="0">
                <a:solidFill>
                  <a:srgbClr val="0033CC"/>
                </a:solidFill>
                <a:effectLst>
                  <a:outerShdw blurRad="38100" dist="38100" dir="2700000" algn="tl">
                    <a:srgbClr val="000000">
                      <a:alpha val="43137"/>
                    </a:srgbClr>
                  </a:outerShdw>
                </a:effectLst>
                <a:cs typeface="Arial" pitchFamily="34" charset="0"/>
              </a:rPr>
              <a:t>Les diagrammes de séquence système</a:t>
            </a:r>
          </a:p>
        </p:txBody>
      </p:sp>
      <p:sp>
        <p:nvSpPr>
          <p:cNvPr id="2" name="Rectangle 1"/>
          <p:cNvSpPr/>
          <p:nvPr/>
        </p:nvSpPr>
        <p:spPr>
          <a:xfrm>
            <a:off x="76200" y="1143000"/>
            <a:ext cx="8991600" cy="4589654"/>
          </a:xfrm>
          <a:prstGeom prst="rect">
            <a:avLst/>
          </a:prstGeom>
        </p:spPr>
        <p:txBody>
          <a:bodyPr wrap="square">
            <a:spAutoFit/>
          </a:bodyPr>
          <a:lstStyle/>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Le </a:t>
            </a:r>
            <a:r>
              <a:rPr lang="fr-FR" sz="2100" b="1" dirty="0">
                <a:latin typeface="+mj-lt"/>
              </a:rPr>
              <a:t>système</a:t>
            </a:r>
            <a:r>
              <a:rPr lang="fr-FR" sz="2100" dirty="0">
                <a:latin typeface="+mj-lt"/>
              </a:rPr>
              <a:t> est </a:t>
            </a:r>
            <a:r>
              <a:rPr lang="fr-FR" sz="2100" b="1" dirty="0">
                <a:latin typeface="+mj-lt"/>
              </a:rPr>
              <a:t>considéré</a:t>
            </a:r>
            <a:r>
              <a:rPr lang="fr-FR" sz="2100" dirty="0">
                <a:latin typeface="+mj-lt"/>
              </a:rPr>
              <a:t> dans son </a:t>
            </a:r>
            <a:r>
              <a:rPr lang="fr-FR" sz="2100" b="1" dirty="0">
                <a:latin typeface="+mj-lt"/>
              </a:rPr>
              <a:t>ensemble</a:t>
            </a:r>
            <a:r>
              <a:rPr lang="fr-FR" sz="2100" dirty="0">
                <a:latin typeface="+mj-lt"/>
              </a:rPr>
              <a:t> et est </a:t>
            </a:r>
            <a:r>
              <a:rPr lang="fr-FR" sz="2100" b="1" dirty="0">
                <a:latin typeface="+mj-lt"/>
              </a:rPr>
              <a:t>représenté</a:t>
            </a:r>
            <a:r>
              <a:rPr lang="fr-FR" sz="2100" dirty="0">
                <a:latin typeface="+mj-lt"/>
              </a:rPr>
              <a:t> par une </a:t>
            </a:r>
            <a:r>
              <a:rPr lang="fr-FR" sz="2100" b="1" dirty="0">
                <a:latin typeface="+mj-lt"/>
              </a:rPr>
              <a:t>ligne de vie</a:t>
            </a:r>
            <a:r>
              <a:rPr lang="fr-FR" sz="2100" dirty="0">
                <a:latin typeface="+mj-lt"/>
              </a:rPr>
              <a:t>.</a:t>
            </a:r>
          </a:p>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Chaque </a:t>
            </a:r>
            <a:r>
              <a:rPr lang="fr-FR" sz="2100" b="1" dirty="0">
                <a:latin typeface="+mj-lt"/>
              </a:rPr>
              <a:t>acteur</a:t>
            </a:r>
            <a:r>
              <a:rPr lang="fr-FR" sz="2100" dirty="0">
                <a:latin typeface="+mj-lt"/>
              </a:rPr>
              <a:t> est </a:t>
            </a:r>
            <a:r>
              <a:rPr lang="fr-FR" sz="2100" b="1" dirty="0">
                <a:latin typeface="+mj-lt"/>
              </a:rPr>
              <a:t>associé</a:t>
            </a:r>
            <a:r>
              <a:rPr lang="fr-FR" sz="2100" dirty="0">
                <a:latin typeface="+mj-lt"/>
              </a:rPr>
              <a:t> à une </a:t>
            </a:r>
            <a:r>
              <a:rPr lang="fr-FR" sz="2100" b="1" dirty="0">
                <a:latin typeface="+mj-lt"/>
              </a:rPr>
              <a:t>ligne de vie</a:t>
            </a:r>
            <a:r>
              <a:rPr lang="fr-FR" sz="2100" dirty="0">
                <a:latin typeface="+mj-lt"/>
              </a:rPr>
              <a:t>.</a:t>
            </a:r>
          </a:p>
          <a:p>
            <a:pPr marL="342900" indent="-342900" algn="just">
              <a:lnSpc>
                <a:spcPct val="150000"/>
              </a:lnSpc>
              <a:buClr>
                <a:schemeClr val="accent5">
                  <a:lumMod val="60000"/>
                  <a:lumOff val="40000"/>
                </a:schemeClr>
              </a:buClr>
              <a:buFont typeface="Wingdings" panose="05000000000000000000" pitchFamily="2" charset="2"/>
              <a:buChar char="q"/>
            </a:pPr>
            <a:r>
              <a:rPr lang="fr-FR" sz="2100" dirty="0">
                <a:latin typeface="+mj-lt"/>
              </a:rPr>
              <a:t>Dans le </a:t>
            </a:r>
            <a:r>
              <a:rPr lang="fr-FR" sz="2100" b="1" dirty="0">
                <a:solidFill>
                  <a:srgbClr val="00B050"/>
                </a:solidFill>
                <a:latin typeface="+mj-lt"/>
              </a:rPr>
              <a:t>diagramme de séquence système</a:t>
            </a:r>
            <a:r>
              <a:rPr lang="fr-FR" sz="2100" dirty="0">
                <a:latin typeface="+mj-lt"/>
              </a:rPr>
              <a:t>, nous avons la </a:t>
            </a:r>
            <a:r>
              <a:rPr lang="fr-FR" sz="2100" b="1" dirty="0">
                <a:latin typeface="+mj-lt"/>
              </a:rPr>
              <a:t>disposition</a:t>
            </a:r>
            <a:r>
              <a:rPr lang="fr-FR" sz="2100" dirty="0">
                <a:latin typeface="+mj-lt"/>
              </a:rPr>
              <a:t> </a:t>
            </a:r>
            <a:r>
              <a:rPr lang="fr-FR" sz="2100" b="1" dirty="0">
                <a:latin typeface="+mj-lt"/>
              </a:rPr>
              <a:t>suivante</a:t>
            </a:r>
            <a:r>
              <a:rPr lang="fr-FR" sz="2100" dirty="0">
                <a:latin typeface="+mj-lt"/>
              </a:rPr>
              <a:t> des </a:t>
            </a:r>
            <a:r>
              <a:rPr lang="fr-FR" sz="2100" b="1" dirty="0">
                <a:latin typeface="+mj-lt"/>
              </a:rPr>
              <a:t>participants</a:t>
            </a:r>
            <a:r>
              <a:rPr lang="fr-FR" sz="2100" dirty="0">
                <a:latin typeface="+mj-lt"/>
              </a:rPr>
              <a:t> :</a:t>
            </a:r>
          </a:p>
          <a:p>
            <a:pPr algn="just">
              <a:lnSpc>
                <a:spcPct val="150000"/>
              </a:lnSpc>
              <a:buClr>
                <a:schemeClr val="accent5">
                  <a:lumMod val="60000"/>
                  <a:lumOff val="40000"/>
                </a:schemeClr>
              </a:buClr>
            </a:pPr>
            <a:endParaRPr lang="fr-FR" sz="800" dirty="0">
              <a:latin typeface="+mj-lt"/>
            </a:endParaRPr>
          </a:p>
          <a:p>
            <a:pPr marL="914400" lvl="1" indent="-457200" algn="just">
              <a:lnSpc>
                <a:spcPct val="150000"/>
              </a:lnSpc>
              <a:buClr>
                <a:schemeClr val="tx1"/>
              </a:buClr>
              <a:buFont typeface="+mj-lt"/>
              <a:buAutoNum type="arabicPeriod"/>
            </a:pPr>
            <a:r>
              <a:rPr lang="fr-FR" sz="2100" dirty="0">
                <a:latin typeface="+mj-lt"/>
              </a:rPr>
              <a:t>L'</a:t>
            </a:r>
            <a:r>
              <a:rPr lang="fr-FR" sz="2100" b="1" dirty="0">
                <a:latin typeface="+mj-lt"/>
              </a:rPr>
              <a:t>acteur principal </a:t>
            </a:r>
            <a:r>
              <a:rPr lang="fr-FR" sz="2100" dirty="0">
                <a:latin typeface="+mj-lt"/>
              </a:rPr>
              <a:t>est </a:t>
            </a:r>
            <a:r>
              <a:rPr lang="fr-FR" sz="2100" b="1" dirty="0">
                <a:latin typeface="+mj-lt"/>
              </a:rPr>
              <a:t>positionné</a:t>
            </a:r>
            <a:r>
              <a:rPr lang="fr-FR" sz="2100" dirty="0">
                <a:latin typeface="+mj-lt"/>
              </a:rPr>
              <a:t> à </a:t>
            </a:r>
            <a:r>
              <a:rPr lang="fr-FR" sz="2100" b="1" dirty="0">
                <a:latin typeface="+mj-lt"/>
              </a:rPr>
              <a:t>gauche</a:t>
            </a:r>
            <a:r>
              <a:rPr lang="fr-FR" sz="2100" dirty="0">
                <a:latin typeface="+mj-lt"/>
              </a:rPr>
              <a:t> ;</a:t>
            </a:r>
          </a:p>
          <a:p>
            <a:pPr marL="914400" lvl="1" indent="-457200" algn="just">
              <a:lnSpc>
                <a:spcPct val="150000"/>
              </a:lnSpc>
              <a:buClr>
                <a:schemeClr val="tx1"/>
              </a:buClr>
              <a:buFont typeface="+mj-lt"/>
              <a:buAutoNum type="arabicPeriod"/>
            </a:pPr>
            <a:r>
              <a:rPr lang="fr-FR" sz="2100" dirty="0">
                <a:latin typeface="+mj-lt"/>
              </a:rPr>
              <a:t>Le </a:t>
            </a:r>
            <a:r>
              <a:rPr lang="fr-FR" sz="2100" b="1" dirty="0">
                <a:latin typeface="+mj-lt"/>
              </a:rPr>
              <a:t>système</a:t>
            </a:r>
            <a:r>
              <a:rPr lang="fr-FR" sz="2100" dirty="0">
                <a:latin typeface="+mj-lt"/>
              </a:rPr>
              <a:t>, </a:t>
            </a:r>
            <a:r>
              <a:rPr lang="fr-FR" sz="2100" b="1" dirty="0">
                <a:latin typeface="+mj-lt"/>
              </a:rPr>
              <a:t>représenté</a:t>
            </a:r>
            <a:r>
              <a:rPr lang="fr-FR" sz="2100" dirty="0">
                <a:latin typeface="+mj-lt"/>
              </a:rPr>
              <a:t> par une </a:t>
            </a:r>
            <a:r>
              <a:rPr lang="fr-FR" sz="2100" b="1" dirty="0">
                <a:latin typeface="+mj-lt"/>
              </a:rPr>
              <a:t>boîte noire</a:t>
            </a:r>
            <a:r>
              <a:rPr lang="fr-FR" sz="2100" dirty="0">
                <a:latin typeface="+mj-lt"/>
              </a:rPr>
              <a:t>, est </a:t>
            </a:r>
            <a:r>
              <a:rPr lang="fr-FR" sz="2100" b="1" dirty="0">
                <a:latin typeface="+mj-lt"/>
              </a:rPr>
              <a:t>placé</a:t>
            </a:r>
            <a:r>
              <a:rPr lang="fr-FR" sz="2100" dirty="0">
                <a:latin typeface="+mj-lt"/>
              </a:rPr>
              <a:t> au </a:t>
            </a:r>
            <a:r>
              <a:rPr lang="fr-FR" sz="2100" b="1" dirty="0">
                <a:latin typeface="+mj-lt"/>
              </a:rPr>
              <a:t>centre</a:t>
            </a:r>
            <a:r>
              <a:rPr lang="fr-FR" sz="2100" dirty="0">
                <a:latin typeface="+mj-lt"/>
              </a:rPr>
              <a:t> ;</a:t>
            </a:r>
          </a:p>
          <a:p>
            <a:pPr marL="914400" lvl="1" indent="-457200" algn="just">
              <a:lnSpc>
                <a:spcPct val="150000"/>
              </a:lnSpc>
              <a:buClr>
                <a:schemeClr val="tx1"/>
              </a:buClr>
              <a:buFont typeface="+mj-lt"/>
              <a:buAutoNum type="arabicPeriod"/>
            </a:pPr>
            <a:r>
              <a:rPr lang="fr-FR" sz="2100" dirty="0">
                <a:latin typeface="+mj-lt"/>
              </a:rPr>
              <a:t>Les </a:t>
            </a:r>
            <a:r>
              <a:rPr lang="fr-FR" sz="2100" b="1" dirty="0">
                <a:latin typeface="+mj-lt"/>
              </a:rPr>
              <a:t>acteurs</a:t>
            </a:r>
            <a:r>
              <a:rPr lang="fr-FR" sz="2100" dirty="0">
                <a:latin typeface="+mj-lt"/>
              </a:rPr>
              <a:t> </a:t>
            </a:r>
            <a:r>
              <a:rPr lang="fr-FR" sz="2100" b="1" dirty="0">
                <a:latin typeface="+mj-lt"/>
              </a:rPr>
              <a:t>secondaires</a:t>
            </a:r>
            <a:r>
              <a:rPr lang="fr-FR" sz="2100" dirty="0">
                <a:latin typeface="+mj-lt"/>
              </a:rPr>
              <a:t>, qui </a:t>
            </a:r>
            <a:r>
              <a:rPr lang="fr-FR" sz="2100" b="1" dirty="0">
                <a:latin typeface="+mj-lt"/>
              </a:rPr>
              <a:t>peuvent</a:t>
            </a:r>
            <a:r>
              <a:rPr lang="fr-FR" sz="2100" dirty="0">
                <a:latin typeface="+mj-lt"/>
              </a:rPr>
              <a:t> être </a:t>
            </a:r>
            <a:r>
              <a:rPr lang="fr-FR" sz="2100" b="1" dirty="0">
                <a:latin typeface="+mj-lt"/>
              </a:rPr>
              <a:t>sollicités</a:t>
            </a:r>
            <a:r>
              <a:rPr lang="fr-FR" sz="2100" dirty="0">
                <a:latin typeface="+mj-lt"/>
              </a:rPr>
              <a:t> </a:t>
            </a:r>
            <a:r>
              <a:rPr lang="fr-FR" sz="2100" b="1" dirty="0">
                <a:latin typeface="+mj-lt"/>
              </a:rPr>
              <a:t>pendant</a:t>
            </a:r>
            <a:r>
              <a:rPr lang="fr-FR" sz="2100" dirty="0">
                <a:latin typeface="+mj-lt"/>
              </a:rPr>
              <a:t> le </a:t>
            </a:r>
            <a:r>
              <a:rPr lang="fr-FR" sz="2100" b="1" dirty="0">
                <a:latin typeface="+mj-lt"/>
              </a:rPr>
              <a:t>scénario</a:t>
            </a:r>
            <a:r>
              <a:rPr lang="fr-FR" sz="2100" dirty="0">
                <a:latin typeface="+mj-lt"/>
              </a:rPr>
              <a:t>, sont </a:t>
            </a:r>
            <a:r>
              <a:rPr lang="fr-FR" sz="2100" b="1" dirty="0">
                <a:latin typeface="+mj-lt"/>
              </a:rPr>
              <a:t>positionnés</a:t>
            </a:r>
            <a:r>
              <a:rPr lang="fr-FR" sz="2100" dirty="0">
                <a:latin typeface="+mj-lt"/>
              </a:rPr>
              <a:t> à </a:t>
            </a:r>
            <a:r>
              <a:rPr lang="fr-FR" sz="2100" b="1" dirty="0">
                <a:latin typeface="+mj-lt"/>
              </a:rPr>
              <a:t>droite</a:t>
            </a:r>
            <a:r>
              <a:rPr lang="fr-FR" sz="2100" dirty="0">
                <a:latin typeface="+mj-lt"/>
              </a:rPr>
              <a:t> </a:t>
            </a:r>
            <a:r>
              <a:rPr lang="fr-FR" sz="2100" b="1" dirty="0">
                <a:latin typeface="+mj-lt"/>
              </a:rPr>
              <a:t>du</a:t>
            </a:r>
            <a:r>
              <a:rPr lang="fr-FR" sz="2100" dirty="0">
                <a:latin typeface="+mj-lt"/>
              </a:rPr>
              <a:t> </a:t>
            </a:r>
            <a:r>
              <a:rPr lang="fr-FR" sz="2100" b="1" dirty="0">
                <a:latin typeface="+mj-lt"/>
              </a:rPr>
              <a:t>système</a:t>
            </a:r>
            <a:r>
              <a:rPr lang="fr-FR" sz="2100" dirty="0">
                <a:latin typeface="+mj-lt"/>
              </a:rPr>
              <a:t>.</a:t>
            </a:r>
          </a:p>
        </p:txBody>
      </p:sp>
    </p:spTree>
    <p:extLst>
      <p:ext uri="{BB962C8B-B14F-4D97-AF65-F5344CB8AC3E}">
        <p14:creationId xmlns:p14="http://schemas.microsoft.com/office/powerpoint/2010/main" val="17346283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2762</Words>
  <Application>Microsoft Office PowerPoint</Application>
  <PresentationFormat>Affichage à l'écran (4:3)</PresentationFormat>
  <Paragraphs>292</Paragraphs>
  <Slides>32</Slides>
  <Notes>32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32</vt:i4>
      </vt:variant>
    </vt:vector>
  </HeadingPairs>
  <TitlesOfParts>
    <vt:vector size="37" baseType="lpstr">
      <vt:lpstr>Arial</vt:lpstr>
      <vt:lpstr>Calibri</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essaid</dc:creator>
  <cp:lastModifiedBy>Nawel Yessad</cp:lastModifiedBy>
  <cp:revision>4877</cp:revision>
  <cp:lastPrinted>1601-01-01T00:00:00Z</cp:lastPrinted>
  <dcterms:created xsi:type="dcterms:W3CDTF">1601-01-01T00:00:00Z</dcterms:created>
  <dcterms:modified xsi:type="dcterms:W3CDTF">2024-01-17T08:03:56Z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