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3"/>
    <p:sldId id="336" r:id="rId4"/>
    <p:sldId id="337" r:id="rId5"/>
    <p:sldId id="338" r:id="rId6"/>
    <p:sldId id="342" r:id="rId7"/>
    <p:sldId id="343" r:id="rId8"/>
    <p:sldId id="300" r:id="rId9"/>
  </p:sldIdLst>
  <p:sldSz cx="9144000" cy="6858000" type="screen4x3"/>
  <p:notesSz cx="6887845" cy="10020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83BCC1"/>
    <a:srgbClr val="6BB0B5"/>
    <a:srgbClr val="5591D3"/>
    <a:srgbClr val="000000"/>
    <a:srgbClr val="438086"/>
    <a:srgbClr val="FF0000"/>
    <a:srgbClr val="3399FF"/>
    <a:srgbClr val="265992"/>
    <a:srgbClr val="007C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713" autoAdjust="0"/>
  </p:normalViewPr>
  <p:slideViewPr>
    <p:cSldViewPr showGuides="1">
      <p:cViewPr varScale="1">
        <p:scale>
          <a:sx n="63" d="100"/>
          <a:sy n="63" d="100"/>
        </p:scale>
        <p:origin x="140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474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handoutMaster" Target="handoutMasters/handoutMaster1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6561A-F8B5-4C86-AA7F-642AEC2972A9}" type="datetimeFigureOut">
              <a:rPr lang="fr-FR" smtClean="0"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45142-0BDF-4BE9-820A-B5082C539448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84870" cy="501017"/>
          </a:xfrm>
          <a:prstGeom prst="rect">
            <a:avLst/>
          </a:prstGeom>
        </p:spPr>
        <p:txBody>
          <a:bodyPr vert="horz" lIns="91281" tIns="45639" rIns="91281" bIns="45639" rtlCol="0"/>
          <a:lstStyle>
            <a:lvl1pPr algn="l">
              <a:defRPr sz="11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704" y="1"/>
            <a:ext cx="2984870" cy="501017"/>
          </a:xfrm>
          <a:prstGeom prst="rect">
            <a:avLst/>
          </a:prstGeom>
        </p:spPr>
        <p:txBody>
          <a:bodyPr vert="horz" lIns="91281" tIns="45639" rIns="91281" bIns="45639" rtlCol="0"/>
          <a:lstStyle>
            <a:lvl1pPr algn="r">
              <a:defRPr sz="1100"/>
            </a:lvl1pPr>
          </a:lstStyle>
          <a:p>
            <a:fld id="{EAFAD81D-B75F-4264-A6CD-1DE88B60C67B}" type="datetimeFigureOut">
              <a:rPr lang="fr-FR" smtClean="0"/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2475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1" tIns="45639" rIns="91281" bIns="45639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817" y="4759647"/>
            <a:ext cx="5510530" cy="4509134"/>
          </a:xfrm>
          <a:prstGeom prst="rect">
            <a:avLst/>
          </a:prstGeom>
        </p:spPr>
        <p:txBody>
          <a:bodyPr vert="horz" lIns="91281" tIns="45639" rIns="91281" bIns="45639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5" y="9517550"/>
            <a:ext cx="2984870" cy="501017"/>
          </a:xfrm>
          <a:prstGeom prst="rect">
            <a:avLst/>
          </a:prstGeom>
        </p:spPr>
        <p:txBody>
          <a:bodyPr vert="horz" lIns="91281" tIns="45639" rIns="91281" bIns="45639" rtlCol="0" anchor="b"/>
          <a:lstStyle>
            <a:lvl1pPr algn="l">
              <a:defRPr sz="11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704" y="9517550"/>
            <a:ext cx="2984870" cy="501017"/>
          </a:xfrm>
          <a:prstGeom prst="rect">
            <a:avLst/>
          </a:prstGeom>
        </p:spPr>
        <p:txBody>
          <a:bodyPr vert="horz" lIns="91281" tIns="45639" rIns="91281" bIns="45639" rtlCol="0" anchor="b"/>
          <a:lstStyle>
            <a:lvl1pPr algn="r">
              <a:defRPr sz="1100"/>
            </a:lvl1pPr>
          </a:lstStyle>
          <a:p>
            <a:fld id="{0C3F94FB-7B31-4C2C-AB8E-B13923D15053}" type="slidenum">
              <a:rPr lang="fr-FR" smtClean="0"/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 hasCustomPrompt="1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 hasCustomPrompt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135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1B8EC1C-0883-4FE9-A0C5-E8722F227F4B}" type="datetime1">
              <a:rPr lang="fr-FR" smtClean="0"/>
            </a:fld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 eaLnBrk="1" latinLnBrk="0" hangingPunct="1"/>
            <a:r>
              <a:rPr lang="fr-FR" smtClean="0"/>
              <a:t>Deuxième niveau</a:t>
            </a:r>
            <a:endParaRPr lang="fr-FR" smtClean="0"/>
          </a:p>
          <a:p>
            <a:pPr lvl="2" eaLnBrk="1" latinLnBrk="0" hangingPunct="1"/>
            <a:r>
              <a:rPr lang="fr-FR" smtClean="0"/>
              <a:t>Troisième niveau</a:t>
            </a:r>
            <a:endParaRPr lang="fr-FR" smtClean="0"/>
          </a:p>
          <a:p>
            <a:pPr lvl="3" eaLnBrk="1" latinLnBrk="0" hangingPunct="1"/>
            <a:r>
              <a:rPr lang="fr-FR" smtClean="0"/>
              <a:t>Quatrième niveau</a:t>
            </a:r>
            <a:endParaRPr lang="fr-FR" smtClean="0"/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E08A-1F5D-473A-83E0-C49761391847}" type="datetime1">
              <a:rPr lang="fr-FR" smtClean="0"/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  <a:endParaRPr kumimoji="0"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3BFDA-A3B2-49A2-B5C8-84039AB3B77C}" type="datetime1">
              <a:rPr lang="fr-FR" smtClean="0"/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 eaLnBrk="1" latinLnBrk="0" hangingPunct="1"/>
            <a:r>
              <a:rPr lang="fr-FR" smtClean="0"/>
              <a:t>Deuxième niveau</a:t>
            </a:r>
            <a:endParaRPr lang="fr-FR" smtClean="0"/>
          </a:p>
          <a:p>
            <a:pPr lvl="2" eaLnBrk="1" latinLnBrk="0" hangingPunct="1"/>
            <a:r>
              <a:rPr lang="fr-FR" smtClean="0"/>
              <a:t>Troisième niveau</a:t>
            </a:r>
            <a:endParaRPr lang="fr-FR" smtClean="0"/>
          </a:p>
          <a:p>
            <a:pPr lvl="3" eaLnBrk="1" latinLnBrk="0" hangingPunct="1"/>
            <a:r>
              <a:rPr lang="fr-FR" smtClean="0"/>
              <a:t>Quatrième niveau</a:t>
            </a:r>
            <a:endParaRPr lang="fr-FR" smtClean="0"/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 eaLnBrk="1" latinLnBrk="0" hangingPunct="1"/>
            <a:r>
              <a:rPr lang="fr-FR" smtClean="0"/>
              <a:t>Deuxième niveau</a:t>
            </a:r>
            <a:endParaRPr lang="fr-FR" smtClean="0"/>
          </a:p>
          <a:p>
            <a:pPr lvl="2" eaLnBrk="1" latinLnBrk="0" hangingPunct="1"/>
            <a:r>
              <a:rPr lang="fr-FR" smtClean="0"/>
              <a:t>Troisième niveau</a:t>
            </a:r>
            <a:endParaRPr lang="fr-FR" smtClean="0"/>
          </a:p>
          <a:p>
            <a:pPr lvl="3" eaLnBrk="1" latinLnBrk="0" hangingPunct="1"/>
            <a:r>
              <a:rPr lang="fr-FR" smtClean="0"/>
              <a:t>Quatrième niveau</a:t>
            </a:r>
            <a:endParaRPr lang="fr-FR" smtClean="0"/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5A8EB-0F4B-4D29-82BA-B130971CA2C9}" type="datetime1">
              <a:rPr lang="fr-FR" smtClean="0"/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  <a:endParaRPr kumimoji="0" lang="fr-FR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 hasCustomPrompt="1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  <a:endParaRPr kumimoji="0" lang="fr-FR" smtClean="0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 hasCustomPrompt="1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 eaLnBrk="1" latinLnBrk="0" hangingPunct="1"/>
            <a:r>
              <a:rPr lang="fr-FR" smtClean="0"/>
              <a:t>Deuxième niveau</a:t>
            </a:r>
            <a:endParaRPr lang="fr-FR" smtClean="0"/>
          </a:p>
          <a:p>
            <a:pPr lvl="2" eaLnBrk="1" latinLnBrk="0" hangingPunct="1"/>
            <a:r>
              <a:rPr lang="fr-FR" smtClean="0"/>
              <a:t>Troisième niveau</a:t>
            </a:r>
            <a:endParaRPr lang="fr-FR" smtClean="0"/>
          </a:p>
          <a:p>
            <a:pPr lvl="3" eaLnBrk="1" latinLnBrk="0" hangingPunct="1"/>
            <a:r>
              <a:rPr lang="fr-FR" smtClean="0"/>
              <a:t>Quatrième niveau</a:t>
            </a:r>
            <a:endParaRPr lang="fr-FR" smtClean="0"/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 eaLnBrk="1" latinLnBrk="0" hangingPunct="1"/>
            <a:r>
              <a:rPr lang="fr-FR" smtClean="0"/>
              <a:t>Deuxième niveau</a:t>
            </a:r>
            <a:endParaRPr lang="fr-FR" smtClean="0"/>
          </a:p>
          <a:p>
            <a:pPr lvl="2" eaLnBrk="1" latinLnBrk="0" hangingPunct="1"/>
            <a:r>
              <a:rPr lang="fr-FR" smtClean="0"/>
              <a:t>Troisième niveau</a:t>
            </a:r>
            <a:endParaRPr lang="fr-FR" smtClean="0"/>
          </a:p>
          <a:p>
            <a:pPr lvl="3" eaLnBrk="1" latinLnBrk="0" hangingPunct="1"/>
            <a:r>
              <a:rPr lang="fr-FR" smtClean="0"/>
              <a:t>Quatrième niveau</a:t>
            </a:r>
            <a:endParaRPr lang="fr-FR" smtClean="0"/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C8C244-994E-4906-951E-0E85FC2F9DE1}" type="datetime1">
              <a:rPr lang="fr-FR" smtClean="0"/>
            </a:fld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52843DD-DA43-4E8E-8F11-CF8DE2E22E5B}" type="datetime1">
              <a:rPr lang="fr-FR" smtClean="0"/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68647-4806-4A20-AD67-FB28DBE1C2FA}" type="datetime1">
              <a:rPr lang="fr-FR" smtClean="0"/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 hasCustomPrompt="1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889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  <a:endParaRPr kumimoji="0"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 hasCustomPrompt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 eaLnBrk="1" latinLnBrk="0" hangingPunct="1"/>
            <a:r>
              <a:rPr lang="fr-FR" smtClean="0"/>
              <a:t>Deuxième niveau</a:t>
            </a:r>
            <a:endParaRPr lang="fr-FR" smtClean="0"/>
          </a:p>
          <a:p>
            <a:pPr lvl="2" eaLnBrk="1" latinLnBrk="0" hangingPunct="1"/>
            <a:r>
              <a:rPr lang="fr-FR" smtClean="0"/>
              <a:t>Troisième niveau</a:t>
            </a:r>
            <a:endParaRPr lang="fr-FR" smtClean="0"/>
          </a:p>
          <a:p>
            <a:pPr lvl="3" eaLnBrk="1" latinLnBrk="0" hangingPunct="1"/>
            <a:r>
              <a:rPr lang="fr-FR" smtClean="0"/>
              <a:t>Quatrième niveau</a:t>
            </a:r>
            <a:endParaRPr lang="fr-FR" smtClean="0"/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3AE40-D7B3-405E-9FF4-B6FB9D19DEDF}" type="datetime1">
              <a:rPr lang="fr-FR" smtClean="0"/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  <a:endParaRPr kumimoji="0"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A7D0-7477-4693-BFAE-7B52A1D94A18}" type="datetime1">
              <a:rPr lang="fr-FR" smtClean="0"/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 eaLnBrk="1" latinLnBrk="0" hangingPunct="1"/>
            <a:r>
              <a:rPr lang="fr-FR" smtClean="0"/>
              <a:t>Deuxième niveau</a:t>
            </a:r>
            <a:endParaRPr lang="fr-FR" smtClean="0"/>
          </a:p>
          <a:p>
            <a:pPr lvl="2" eaLnBrk="1" latinLnBrk="0" hangingPunct="1"/>
            <a:r>
              <a:rPr lang="fr-FR" smtClean="0"/>
              <a:t>Troisième niveau</a:t>
            </a:r>
            <a:endParaRPr lang="fr-FR" smtClean="0"/>
          </a:p>
          <a:p>
            <a:pPr lvl="3" eaLnBrk="1" latinLnBrk="0" hangingPunct="1"/>
            <a:r>
              <a:rPr lang="fr-FR" smtClean="0"/>
              <a:t>Quatrième niveau</a:t>
            </a:r>
            <a:endParaRPr lang="fr-FR" smtClean="0"/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B06FA-B6A6-4874-A364-428047CCC29D}" type="datetime1">
              <a:rPr lang="fr-FR" smtClean="0"/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  <a:endParaRPr lang="fr-FR" smtClean="0"/>
          </a:p>
          <a:p>
            <a:pPr lvl="1" eaLnBrk="1" latinLnBrk="0" hangingPunct="1"/>
            <a:r>
              <a:rPr lang="fr-FR" smtClean="0"/>
              <a:t>Deuxième niveau</a:t>
            </a:r>
            <a:endParaRPr lang="fr-FR" smtClean="0"/>
          </a:p>
          <a:p>
            <a:pPr lvl="2" eaLnBrk="1" latinLnBrk="0" hangingPunct="1"/>
            <a:r>
              <a:rPr lang="fr-FR" smtClean="0"/>
              <a:t>Troisième niveau</a:t>
            </a:r>
            <a:endParaRPr lang="fr-FR" smtClean="0"/>
          </a:p>
          <a:p>
            <a:pPr lvl="3" eaLnBrk="1" latinLnBrk="0" hangingPunct="1"/>
            <a:r>
              <a:rPr lang="fr-FR" smtClean="0"/>
              <a:t>Quatrième niveau</a:t>
            </a:r>
            <a:endParaRPr lang="fr-FR" smtClean="0"/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BD67-04C3-4E97-8CF8-4CE46FD1B842}" type="datetime1">
              <a:rPr lang="fr-FR" smtClean="0"/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  <a:endParaRPr kumimoji="0" lang="fr-FR" smtClean="0"/>
          </a:p>
          <a:p>
            <a:pPr lvl="1" eaLnBrk="1" latinLnBrk="0" hangingPunct="1"/>
            <a:r>
              <a:rPr kumimoji="0" lang="fr-FR" smtClean="0"/>
              <a:t>Deuxième niveau</a:t>
            </a:r>
            <a:endParaRPr kumimoji="0" lang="fr-FR" smtClean="0"/>
          </a:p>
          <a:p>
            <a:pPr lvl="2" eaLnBrk="1" latinLnBrk="0" hangingPunct="1"/>
            <a:r>
              <a:rPr kumimoji="0" lang="fr-FR" smtClean="0"/>
              <a:t>Troisième niveau</a:t>
            </a:r>
            <a:endParaRPr kumimoji="0" lang="fr-FR" smtClean="0"/>
          </a:p>
          <a:p>
            <a:pPr lvl="3" eaLnBrk="1" latinLnBrk="0" hangingPunct="1"/>
            <a:r>
              <a:rPr kumimoji="0" lang="fr-FR" smtClean="0"/>
              <a:t>Quatrième niveau</a:t>
            </a:r>
            <a:endParaRPr kumimoji="0" lang="fr-FR" smtClean="0"/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20B1B88-61CB-488E-8027-3E83432E47AF}" type="datetime1">
              <a:rPr lang="fr-FR" smtClean="0"/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FC0B6B6-0B3C-4785-A0FB-F0C75B0CE209}" type="slidenum">
              <a:rPr lang="fr-FR" smtClean="0"/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5905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495" indent="-247015" algn="l" rtl="0" eaLnBrk="1" latinLnBrk="0" hangingPunct="1">
        <a:spcBef>
          <a:spcPts val="300"/>
        </a:spcBef>
        <a:buClr>
          <a:schemeClr val="accent2"/>
        </a:buClr>
        <a:buFont typeface="Georgia" panose="02040502050405020303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290" indent="-219710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830" indent="-201295" algn="l" rtl="0" eaLnBrk="1" latinLnBrk="0" hangingPunct="1">
        <a:spcBef>
          <a:spcPts val="300"/>
        </a:spcBef>
        <a:buClr>
          <a:schemeClr val="accent1"/>
        </a:buClr>
        <a:buFont typeface="Wingdings 2" panose="05020102010507070707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9001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09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30095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 panose="02040502050405020303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image" Target="../media/image3.pn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image" Target="../media/image3.png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hyperlink" Target="https://elearning.univ-bejaia.dz/mod/resource/view.php?id=337429" TargetMode="External"/><Relationship Id="rId8" Type="http://schemas.openxmlformats.org/officeDocument/2006/relationships/hyperlink" Target="https://elearning.univ-bejaia.dz/mod/resource/view.php?id=337430" TargetMode="External"/><Relationship Id="rId7" Type="http://schemas.openxmlformats.org/officeDocument/2006/relationships/hyperlink" Target="https://elearning.univ-bejaia.dz/mod/folder/view.php?id=337437" TargetMode="External"/><Relationship Id="rId6" Type="http://schemas.openxmlformats.org/officeDocument/2006/relationships/hyperlink" Target="https://elearning.univ-bejaia.dz/mod/resource/view.php?id=331613" TargetMode="External"/><Relationship Id="rId5" Type="http://schemas.openxmlformats.org/officeDocument/2006/relationships/tags" Target="../tags/tag20.xml"/><Relationship Id="rId4" Type="http://schemas.openxmlformats.org/officeDocument/2006/relationships/image" Target="../media/image3.png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1.xml"/><Relationship Id="rId1" Type="http://schemas.openxmlformats.org/officeDocument/2006/relationships/tags" Target="../tags/tag17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6.xml"/><Relationship Id="rId5" Type="http://schemas.openxmlformats.org/officeDocument/2006/relationships/image" Target="../media/image3.pn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0.xml"/><Relationship Id="rId4" Type="http://schemas.openxmlformats.org/officeDocument/2006/relationships/image" Target="../media/image3.png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image" Target="../media/image3.png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19672" y="3259229"/>
            <a:ext cx="6010222" cy="117788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80000" tIns="180000" rIns="180000" bIns="180000">
            <a:noAutofit/>
          </a:bodyPr>
          <a:lstStyle/>
          <a:p>
            <a:pPr algn="ctr"/>
            <a:r>
              <a:rPr lang="fr-FR" sz="2800" b="1" cap="all" dirty="0" smtClean="0">
                <a:solidFill>
                  <a:schemeClr val="tx1"/>
                </a:solidFill>
                <a:latin typeface="Goudy Old Style" panose="02020502050305020303" pitchFamily="18" charset="0"/>
              </a:rPr>
              <a:t>Présentation du module et du programme officiel</a:t>
            </a:r>
            <a:endParaRPr lang="fr-FR" sz="2800" b="1" cap="all" dirty="0">
              <a:solidFill>
                <a:schemeClr val="tx1"/>
              </a:solidFill>
              <a:latin typeface="Goudy Old Style" panose="02020502050305020303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11560" y="5445224"/>
            <a:ext cx="4317630" cy="1152128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fr-FR" sz="1200" b="1" dirty="0">
                <a:solidFill>
                  <a:schemeClr val="tx1"/>
                </a:solidFill>
              </a:rPr>
              <a:t>P</a:t>
            </a:r>
            <a:r>
              <a:rPr lang="fr-FR" sz="1200" b="1" dirty="0" smtClean="0">
                <a:solidFill>
                  <a:schemeClr val="tx1"/>
                </a:solidFill>
              </a:rPr>
              <a:t>r. Ouari MERADI</a:t>
            </a:r>
            <a:endParaRPr lang="fr-FR" sz="1200" b="1" dirty="0" smtClean="0">
              <a:solidFill>
                <a:schemeClr val="tx1"/>
              </a:solidFill>
            </a:endParaRPr>
          </a:p>
          <a:p>
            <a:pPr marL="268605"/>
            <a:r>
              <a:rPr lang="fr-FR" sz="1000" dirty="0" smtClean="0">
                <a:solidFill>
                  <a:schemeClr val="tx1"/>
                </a:solidFill>
              </a:rPr>
              <a:t>Professeur en Sciences Économiques</a:t>
            </a:r>
            <a:endParaRPr lang="fr-FR" sz="1000" dirty="0" smtClean="0">
              <a:solidFill>
                <a:schemeClr val="tx1"/>
              </a:solidFill>
            </a:endParaRPr>
          </a:p>
          <a:p>
            <a:pPr marL="268605"/>
            <a:r>
              <a:rPr lang="fr-FR" sz="1000" dirty="0" smtClean="0">
                <a:solidFill>
                  <a:schemeClr val="tx1"/>
                </a:solidFill>
              </a:rPr>
              <a:t>Département des enseignements de base pour le domaine SEGC</a:t>
            </a:r>
            <a:endParaRPr lang="fr-FR" sz="1000" dirty="0" smtClean="0">
              <a:solidFill>
                <a:schemeClr val="tx1"/>
              </a:solidFill>
            </a:endParaRPr>
          </a:p>
          <a:p>
            <a:pPr marL="268605"/>
            <a:r>
              <a:rPr lang="fr-FR" sz="1000" dirty="0" smtClean="0">
                <a:solidFill>
                  <a:schemeClr val="tx1"/>
                </a:solidFill>
              </a:rPr>
              <a:t>Faculté des SECSG</a:t>
            </a:r>
            <a:endParaRPr lang="fr-FR" sz="1000" dirty="0" smtClean="0">
              <a:solidFill>
                <a:schemeClr val="tx1"/>
              </a:solidFill>
            </a:endParaRPr>
          </a:p>
          <a:p>
            <a:pPr marL="268605"/>
            <a:r>
              <a:rPr lang="fr-FR" sz="1000" dirty="0" smtClean="0">
                <a:solidFill>
                  <a:schemeClr val="tx1"/>
                </a:solidFill>
              </a:rPr>
              <a:t>Université Abderrahmane MIRA de Bejaia</a:t>
            </a:r>
            <a:endParaRPr lang="fr-FR" sz="1000" dirty="0" smtClean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3FC0B6B6-0B3C-4785-A0FB-F0C75B0CE209}" type="slidenum">
              <a:rPr lang="fr-FR" smtClean="0">
                <a:latin typeface="+mj-lt"/>
              </a:rPr>
            </a:fld>
            <a:endParaRPr lang="fr-FR" dirty="0"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033" y="366896"/>
            <a:ext cx="1802480" cy="5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>
            <p:custDataLst>
              <p:tags r:id="rId6"/>
            </p:custDataLst>
          </p:nvPr>
        </p:nvSpPr>
        <p:spPr>
          <a:xfrm>
            <a:off x="1785918" y="970176"/>
            <a:ext cx="5500710" cy="1783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800" dirty="0" smtClean="0">
                <a:solidFill>
                  <a:schemeClr val="bg1"/>
                </a:solidFill>
              </a:rPr>
              <a:t>Université Abderrahmane MIRA de Bejaia</a:t>
            </a:r>
            <a:endParaRPr lang="fr-FR" sz="800" dirty="0" smtClean="0">
              <a:solidFill>
                <a:schemeClr val="bg1"/>
              </a:solidFill>
            </a:endParaRPr>
          </a:p>
          <a:p>
            <a:pPr algn="ctr"/>
            <a:r>
              <a:rPr lang="fr-FR" sz="800" dirty="0" smtClean="0">
                <a:solidFill>
                  <a:schemeClr val="bg1"/>
                </a:solidFill>
              </a:rPr>
              <a:t>Faculté des Sciences Économiques, Commerciales et des Sciences de Gestion</a:t>
            </a:r>
            <a:endParaRPr lang="fr-FR" sz="800" dirty="0" smtClean="0">
              <a:solidFill>
                <a:schemeClr val="bg1"/>
              </a:solidFill>
            </a:endParaRPr>
          </a:p>
          <a:p>
            <a:pPr algn="ctr"/>
            <a:r>
              <a:rPr lang="fr-FR" sz="1000" b="1" dirty="0" smtClean="0">
                <a:solidFill>
                  <a:schemeClr val="bg1"/>
                </a:solidFill>
              </a:rPr>
              <a:t>Département des enseignements de base pour le domaine SEGC</a:t>
            </a:r>
            <a:endParaRPr lang="fr-FR" sz="1000" dirty="0" smtClean="0">
              <a:solidFill>
                <a:schemeClr val="bg1"/>
              </a:solidFill>
            </a:endParaRPr>
          </a:p>
          <a:p>
            <a:pPr algn="ctr"/>
            <a:endParaRPr lang="fr-FR" sz="1200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fr-FR" sz="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1</a:t>
            </a:r>
            <a:r>
              <a:rPr lang="fr-FR" sz="800" baseline="30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re</a:t>
            </a:r>
            <a:r>
              <a:rPr lang="fr-FR" sz="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Année SEGC – LMD  -  1</a:t>
            </a:r>
            <a:r>
              <a:rPr lang="fr-FR" sz="800" baseline="300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er</a:t>
            </a:r>
            <a:r>
              <a:rPr lang="fr-FR" sz="8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Semestre</a:t>
            </a:r>
            <a:endParaRPr lang="fr-FR" sz="800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fr-FR" sz="800" i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Année universitaire 2026/2027</a:t>
            </a:r>
            <a:endParaRPr lang="fr-FR" sz="800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200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Module :</a:t>
            </a:r>
            <a:r>
              <a:rPr lang="fr-FR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Introduction à l’Économie</a:t>
            </a:r>
            <a:endParaRPr lang="fr-FR" sz="2000" b="1" dirty="0" smtClean="0">
              <a:solidFill>
                <a:schemeClr val="accent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fr-FR" sz="1200" b="1" dirty="0" smtClean="0">
              <a:solidFill>
                <a:schemeClr val="accent2">
                  <a:lumMod val="60000"/>
                  <a:lumOff val="4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fr-FR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r. Ouari MERADI</a:t>
            </a:r>
            <a:r>
              <a:rPr lang="fr-FR" sz="1200" dirty="0" smtClean="0">
                <a:solidFill>
                  <a:schemeClr val="accent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</a:rPr>
              <a:t> </a:t>
            </a:r>
            <a:endParaRPr lang="fr-FR" sz="1200" dirty="0" smtClean="0">
              <a:solidFill>
                <a:schemeClr val="accent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62450" y="1196752"/>
            <a:ext cx="8472518" cy="1066800"/>
          </a:xfrm>
        </p:spPr>
        <p:txBody>
          <a:bodyPr>
            <a:noAutofit/>
          </a:bodyPr>
          <a:lstStyle/>
          <a:p>
            <a:pPr algn="ctr"/>
            <a:r>
              <a:rPr lang="fr-FR" sz="1800" b="1" u="sng" dirty="0" smtClean="0">
                <a:solidFill>
                  <a:srgbClr val="00B050"/>
                </a:solidFill>
                <a:latin typeface="+mn-lt"/>
              </a:rPr>
              <a:t>Fiche contact enseignant</a:t>
            </a:r>
            <a:br>
              <a:rPr lang="fr-FR" sz="1800" b="1" dirty="0">
                <a:solidFill>
                  <a:schemeClr val="tx1"/>
                </a:solidFill>
                <a:latin typeface="+mn-lt"/>
              </a:rPr>
            </a:b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Les</a:t>
            </a:r>
            <a:r>
              <a:rPr lang="fr-FR" sz="18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CV et coordonnées des enseignants sont disponibles sur la plateforme </a:t>
            </a:r>
            <a:br>
              <a:rPr lang="fr-FR" sz="1800" dirty="0" smtClean="0">
                <a:solidFill>
                  <a:schemeClr val="tx1"/>
                </a:solidFill>
                <a:latin typeface="+mn-lt"/>
              </a:rPr>
            </a:b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E-learning pour prendre attache avec eux en cas de besoin.</a:t>
            </a:r>
            <a:br>
              <a:rPr lang="fr-FR" sz="1800" dirty="0" smtClean="0">
                <a:solidFill>
                  <a:schemeClr val="tx1"/>
                </a:solidFill>
                <a:latin typeface="+mn-lt"/>
              </a:rPr>
            </a:br>
            <a:r>
              <a:rPr lang="fr-FR" sz="1800" b="1" dirty="0" smtClean="0">
                <a:solidFill>
                  <a:schemeClr val="tx1"/>
                </a:solidFill>
                <a:latin typeface="+mn-lt"/>
              </a:rPr>
              <a:t>E-mail : ouari.meradi@univ-bejaia.dz</a:t>
            </a:r>
            <a:endParaRPr lang="fr-FR" sz="1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3FC0B6B6-0B3C-4785-A0FB-F0C75B0CE209}" type="slidenum">
              <a:rPr lang="fr-FR" sz="2000" smtClean="0"/>
            </a:fld>
            <a:endParaRPr lang="fr-FR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2099" y="6384853"/>
            <a:ext cx="1459057" cy="35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itre 1"/>
          <p:cNvSpPr txBox="1"/>
          <p:nvPr>
            <p:custDataLst>
              <p:tags r:id="rId5"/>
            </p:custDataLst>
          </p:nvPr>
        </p:nvSpPr>
        <p:spPr>
          <a:xfrm>
            <a:off x="467328" y="2067620"/>
            <a:ext cx="8062762" cy="302488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u="sng" dirty="0">
                <a:solidFill>
                  <a:srgbClr val="00B050"/>
                </a:solidFill>
                <a:latin typeface="+mn-lt"/>
              </a:rPr>
              <a:t>Section 01 : </a:t>
            </a:r>
            <a:r>
              <a:rPr lang="fr-FR" sz="1800" b="1" u="sng" dirty="0">
                <a:solidFill>
                  <a:srgbClr val="00B050"/>
                </a:solidFill>
                <a:latin typeface="+mn-lt"/>
              </a:rPr>
              <a:t>Objectif du cours et public cible</a:t>
            </a:r>
            <a:br>
              <a:rPr lang="fr-FR" sz="1800" b="1" dirty="0">
                <a:solidFill>
                  <a:schemeClr val="tx1"/>
                </a:solidFill>
                <a:latin typeface="+mn-lt"/>
              </a:rPr>
            </a:br>
            <a:r>
              <a:rPr lang="fr-FR" sz="1800" dirty="0">
                <a:solidFill>
                  <a:schemeClr val="tx1"/>
                </a:solidFill>
                <a:latin typeface="+mn-lt"/>
              </a:rPr>
              <a:t>Le cours d’Introduction à 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l’économie </a:t>
            </a:r>
            <a:r>
              <a:rPr lang="fr-FR" sz="1800" dirty="0">
                <a:solidFill>
                  <a:schemeClr val="tx1"/>
                </a:solidFill>
                <a:latin typeface="+mn-lt"/>
              </a:rPr>
              <a:t>est une composante de l’Unité d’Enseignement Fondamentale 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du S1 (UEF1) (6 crédits et coefficient = 3), il vise </a:t>
            </a:r>
            <a:r>
              <a:rPr lang="fr-FR" sz="1800" dirty="0">
                <a:solidFill>
                  <a:schemeClr val="tx1"/>
                </a:solidFill>
                <a:latin typeface="+mn-lt"/>
              </a:rPr>
              <a:t>à aider les étudiants inscrits en 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fr-FR" sz="1800" baseline="30000" dirty="0" smtClean="0">
                <a:solidFill>
                  <a:schemeClr val="tx1"/>
                </a:solidFill>
                <a:latin typeface="+mn-lt"/>
              </a:rPr>
              <a:t>re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1800" dirty="0">
                <a:solidFill>
                  <a:schemeClr val="tx1"/>
                </a:solidFill>
                <a:latin typeface="+mn-lt"/>
              </a:rPr>
              <a:t>année SEGC-LMD à cerner les soubassements et les fondements de la science économique.</a:t>
            </a:r>
            <a:endParaRPr lang="fr-FR" sz="1800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fr-FR" sz="1800" dirty="0" smtClean="0">
                <a:solidFill>
                  <a:schemeClr val="tx1"/>
                </a:solidFill>
                <a:latin typeface="+mn-lt"/>
              </a:rPr>
              <a:t>En effet, ce </a:t>
            </a:r>
            <a:r>
              <a:rPr lang="fr-FR" sz="1800" dirty="0">
                <a:solidFill>
                  <a:schemeClr val="tx1"/>
                </a:solidFill>
                <a:latin typeface="+mn-lt"/>
              </a:rPr>
              <a:t>cours est destiné, en premier lieu, aux étudiants inscrits en 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1</a:t>
            </a:r>
            <a:r>
              <a:rPr lang="fr-FR" sz="1800" baseline="30000" dirty="0" smtClean="0">
                <a:solidFill>
                  <a:schemeClr val="tx1"/>
                </a:solidFill>
                <a:latin typeface="+mn-lt"/>
              </a:rPr>
              <a:t>re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fr-FR" sz="1800" dirty="0">
                <a:solidFill>
                  <a:schemeClr val="tx1"/>
                </a:solidFill>
                <a:latin typeface="+mn-lt"/>
              </a:rPr>
              <a:t>année SEGC-LMD, mais 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cela n’exclut pas les enseignants </a:t>
            </a:r>
            <a:r>
              <a:rPr lang="fr-FR" sz="1800" dirty="0">
                <a:solidFill>
                  <a:schemeClr val="tx1"/>
                </a:solidFill>
                <a:latin typeface="+mn-lt"/>
              </a:rPr>
              <a:t>qui interviennent dans la matière 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ou les personnes </a:t>
            </a:r>
            <a:r>
              <a:rPr lang="fr-FR" sz="1800" dirty="0">
                <a:solidFill>
                  <a:schemeClr val="tx1"/>
                </a:solidFill>
                <a:latin typeface="+mn-lt"/>
              </a:rPr>
              <a:t>souhaitant découvrir le monde captivant des sciences économiques</a:t>
            </a:r>
            <a:r>
              <a:rPr lang="fr-FR" sz="1800" dirty="0" smtClean="0">
                <a:solidFill>
                  <a:schemeClr val="tx1"/>
                </a:solidFill>
                <a:latin typeface="+mn-lt"/>
              </a:rPr>
              <a:t>.</a:t>
            </a:r>
            <a:endParaRPr lang="fr-FR" sz="180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Rectangle 9"/>
          <p:cNvSpPr/>
          <p:nvPr>
            <p:custDataLst>
              <p:tags r:id="rId6"/>
            </p:custDataLst>
          </p:nvPr>
        </p:nvSpPr>
        <p:spPr>
          <a:xfrm>
            <a:off x="364470" y="4890680"/>
            <a:ext cx="826847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u="sng" dirty="0">
                <a:solidFill>
                  <a:srgbClr val="00B050"/>
                </a:solidFill>
              </a:rPr>
              <a:t>Section 02 :</a:t>
            </a:r>
            <a:r>
              <a:rPr lang="fr-FR" b="1" u="sng" dirty="0">
                <a:solidFill>
                  <a:srgbClr val="00B050"/>
                </a:solidFill>
              </a:rPr>
              <a:t> Prérequis</a:t>
            </a:r>
            <a:r>
              <a:rPr lang="fr-FR" u="sng" dirty="0">
                <a:solidFill>
                  <a:srgbClr val="00B050"/>
                </a:solidFill>
              </a:rPr>
              <a:t> </a:t>
            </a:r>
            <a:endParaRPr lang="fr-FR" u="sng" dirty="0" smtClean="0">
              <a:solidFill>
                <a:srgbClr val="00B050"/>
              </a:solidFill>
            </a:endParaRPr>
          </a:p>
          <a:p>
            <a:pPr algn="ctr"/>
            <a:r>
              <a:rPr lang="fr-FR" dirty="0" smtClean="0">
                <a:solidFill>
                  <a:srgbClr val="000000"/>
                </a:solidFill>
              </a:rPr>
              <a:t>L’étudiant </a:t>
            </a:r>
            <a:r>
              <a:rPr lang="fr-FR" dirty="0">
                <a:solidFill>
                  <a:srgbClr val="000000"/>
                </a:solidFill>
              </a:rPr>
              <a:t>souhaitant suivre les enseignements du module d’Introduction à l’économie doit maîtriser, en principe, les fondamentaux de la vie économique</a:t>
            </a:r>
            <a:r>
              <a:rPr lang="fr-FR" dirty="0" smtClean="0">
                <a:solidFill>
                  <a:srgbClr val="000000"/>
                </a:solidFill>
              </a:rPr>
              <a:t>.</a:t>
            </a:r>
            <a:endParaRPr lang="fr-FR" dirty="0" smtClean="0">
              <a:solidFill>
                <a:srgbClr val="00000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fr-FR" dirty="0" smtClean="0"/>
              <a:t>Pour cerner les fondements du module, l’étudiant doit avoir un esprit rationnel et beaucoup d’application.</a:t>
            </a:r>
            <a:endParaRPr lang="fr-FR" dirty="0">
              <a:effectLst/>
            </a:endParaRPr>
          </a:p>
        </p:txBody>
      </p:sp>
      <p:sp>
        <p:nvSpPr>
          <p:cNvPr id="5" name="Rectangle 4"/>
          <p:cNvSpPr/>
          <p:nvPr>
            <p:custDataLst>
              <p:tags r:id="rId7"/>
            </p:custDataLst>
          </p:nvPr>
        </p:nvSpPr>
        <p:spPr>
          <a:xfrm>
            <a:off x="1169111" y="735087"/>
            <a:ext cx="6659195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fr-FR" sz="2400" b="1" u="sng" cap="all" dirty="0" smtClean="0"/>
              <a:t>Organisation des enseignements</a:t>
            </a:r>
            <a:endParaRPr lang="fr-FR" sz="2400" dirty="0"/>
          </a:p>
        </p:txBody>
      </p:sp>
      <p:sp>
        <p:nvSpPr>
          <p:cNvPr id="9" name="Rectangle 8"/>
          <p:cNvSpPr/>
          <p:nvPr>
            <p:custDataLst>
              <p:tags r:id="rId8"/>
            </p:custDataLst>
          </p:nvPr>
        </p:nvSpPr>
        <p:spPr>
          <a:xfrm>
            <a:off x="214282" y="6453336"/>
            <a:ext cx="5581854" cy="2539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sz="1050" b="1" dirty="0" smtClean="0">
                <a:latin typeface="+mj-lt"/>
              </a:rPr>
              <a:t>Pr. Ouari MERADI          Faculté des SECSG – Université Abderrahmane MIRA de Bejaia</a:t>
            </a:r>
            <a:endParaRPr lang="fr-FR" sz="1050" b="1" dirty="0" smtClean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2099" y="6384853"/>
            <a:ext cx="1459057" cy="35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>
            <p:custDataLst>
              <p:tags r:id="rId4"/>
            </p:custDataLst>
          </p:nvPr>
        </p:nvSpPr>
        <p:spPr>
          <a:xfrm>
            <a:off x="251520" y="942975"/>
            <a:ext cx="8597688" cy="507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u="sng" dirty="0">
                <a:solidFill>
                  <a:srgbClr val="00B050"/>
                </a:solidFill>
              </a:rPr>
              <a:t>Section 03 :</a:t>
            </a:r>
            <a:r>
              <a:rPr lang="fr-FR" b="1" u="sng" dirty="0">
                <a:solidFill>
                  <a:srgbClr val="00B050"/>
                </a:solidFill>
              </a:rPr>
              <a:t> Structure pédagogique du cours</a:t>
            </a:r>
            <a:r>
              <a:rPr lang="fr-FR" u="sng" dirty="0">
                <a:solidFill>
                  <a:srgbClr val="00B050"/>
                </a:solidFill>
              </a:rPr>
              <a:t> </a:t>
            </a:r>
            <a:endParaRPr lang="fr-FR" u="sng" dirty="0" smtClean="0">
              <a:solidFill>
                <a:srgbClr val="00B050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0000"/>
                </a:solidFill>
              </a:rPr>
              <a:t>Le </a:t>
            </a:r>
            <a:r>
              <a:rPr lang="fr-FR" dirty="0">
                <a:solidFill>
                  <a:srgbClr val="000000"/>
                </a:solidFill>
              </a:rPr>
              <a:t>volume horaire hebdomadaire de l’enseignement est égal à </a:t>
            </a:r>
            <a:r>
              <a:rPr lang="fr-FR" dirty="0" smtClean="0">
                <a:solidFill>
                  <a:srgbClr val="000000"/>
                </a:solidFill>
              </a:rPr>
              <a:t>3h00</a:t>
            </a:r>
            <a:r>
              <a:rPr lang="fr-FR" dirty="0">
                <a:solidFill>
                  <a:srgbClr val="000000"/>
                </a:solidFill>
              </a:rPr>
              <a:t>, avec </a:t>
            </a:r>
            <a:r>
              <a:rPr lang="fr-FR" dirty="0" smtClean="0">
                <a:solidFill>
                  <a:srgbClr val="000000"/>
                </a:solidFill>
              </a:rPr>
              <a:t>1h30 </a:t>
            </a:r>
            <a:r>
              <a:rPr lang="fr-FR" dirty="0">
                <a:solidFill>
                  <a:srgbClr val="000000"/>
                </a:solidFill>
              </a:rPr>
              <a:t>de cours et 1h30 de TD,</a:t>
            </a:r>
            <a:endParaRPr lang="fr-FR" dirty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0000"/>
                </a:solidFill>
              </a:rPr>
              <a:t>Sans être exhaustif, le </a:t>
            </a:r>
            <a:r>
              <a:rPr lang="fr-FR" dirty="0">
                <a:solidFill>
                  <a:srgbClr val="000000"/>
                </a:solidFill>
              </a:rPr>
              <a:t>cours est organisé sous </a:t>
            </a:r>
            <a:r>
              <a:rPr lang="fr-FR" dirty="0" smtClean="0">
                <a:solidFill>
                  <a:srgbClr val="000000"/>
                </a:solidFill>
              </a:rPr>
              <a:t>forme d’axes :</a:t>
            </a:r>
            <a:endParaRPr lang="fr-FR" dirty="0" smtClean="0">
              <a:solidFill>
                <a:srgbClr val="000000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dirty="0" smtClean="0"/>
              <a:t>Objet </a:t>
            </a:r>
            <a:r>
              <a:rPr lang="fr-FR" dirty="0"/>
              <a:t>et méthode de la science </a:t>
            </a:r>
            <a:r>
              <a:rPr lang="fr-FR" dirty="0" smtClean="0"/>
              <a:t>économique</a:t>
            </a:r>
            <a:r>
              <a:rPr lang="fr-FR" dirty="0" smtClean="0">
                <a:solidFill>
                  <a:srgbClr val="000000"/>
                </a:solidFill>
              </a:rPr>
              <a:t>,</a:t>
            </a:r>
            <a:endParaRPr lang="fr-FR" dirty="0" smtClean="0">
              <a:solidFill>
                <a:srgbClr val="000000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dirty="0"/>
              <a:t>A</a:t>
            </a:r>
            <a:r>
              <a:rPr lang="fr-FR" dirty="0" smtClean="0"/>
              <a:t>ctivités économiques,</a:t>
            </a:r>
            <a:endParaRPr lang="fr-FR" dirty="0" smtClean="0"/>
          </a:p>
          <a:p>
            <a:pPr marL="342900" indent="-342900" algn="ctr">
              <a:buFont typeface="+mj-lt"/>
              <a:buAutoNum type="arabicPeriod"/>
            </a:pPr>
            <a:r>
              <a:rPr lang="fr-FR" dirty="0"/>
              <a:t>A</a:t>
            </a:r>
            <a:r>
              <a:rPr lang="fr-FR" dirty="0" smtClean="0"/>
              <a:t>gents économiques,</a:t>
            </a:r>
            <a:endParaRPr lang="fr-FR" dirty="0" smtClean="0"/>
          </a:p>
          <a:p>
            <a:pPr marL="342900" indent="-342900" algn="ctr">
              <a:buFont typeface="+mj-lt"/>
              <a:buAutoNum type="arabicPeriod"/>
            </a:pPr>
            <a:r>
              <a:rPr lang="fr-FR" dirty="0" smtClean="0">
                <a:solidFill>
                  <a:srgbClr val="000000"/>
                </a:solidFill>
              </a:rPr>
              <a:t>Systèmes économiques,</a:t>
            </a:r>
            <a:endParaRPr lang="fr-FR" dirty="0" smtClean="0">
              <a:solidFill>
                <a:srgbClr val="000000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fr-FR" dirty="0"/>
              <a:t>P</a:t>
            </a:r>
            <a:r>
              <a:rPr lang="fr-FR" dirty="0" smtClean="0"/>
              <a:t>roblèmes et politiques économiques,</a:t>
            </a:r>
            <a:endParaRPr lang="fr-FR" dirty="0" smtClean="0"/>
          </a:p>
          <a:p>
            <a:pPr marL="342900" indent="-342900" algn="ctr">
              <a:buFont typeface="+mj-lt"/>
              <a:buAutoNum type="arabicPeriod"/>
            </a:pPr>
            <a:r>
              <a:rPr lang="fr-FR" dirty="0"/>
              <a:t>I</a:t>
            </a:r>
            <a:r>
              <a:rPr lang="fr-FR" dirty="0" smtClean="0"/>
              <a:t>nstitutions </a:t>
            </a:r>
            <a:r>
              <a:rPr lang="fr-FR" dirty="0"/>
              <a:t>économiques internationales et </a:t>
            </a:r>
            <a:r>
              <a:rPr lang="fr-FR" dirty="0" smtClean="0"/>
              <a:t>blocs </a:t>
            </a:r>
            <a:r>
              <a:rPr lang="fr-FR" dirty="0"/>
              <a:t>économiques </a:t>
            </a:r>
            <a:r>
              <a:rPr lang="fr-FR" dirty="0" smtClean="0"/>
              <a:t>régionaux (IR, exemple d’ACR : </a:t>
            </a:r>
            <a:r>
              <a:rPr lang="fr-FR" dirty="0">
                <a:cs typeface="Arial" panose="020B0604020202020204" pitchFamily="34" charset="0"/>
              </a:rPr>
              <a:t>UE27, ACEUM, </a:t>
            </a:r>
            <a:r>
              <a:rPr lang="fr-FR" dirty="0" smtClean="0">
                <a:cs typeface="Arial" panose="020B0604020202020204" pitchFamily="34" charset="0"/>
              </a:rPr>
              <a:t>ANASE, BRICS, </a:t>
            </a:r>
            <a:r>
              <a:rPr lang="fr-FR" dirty="0" smtClean="0"/>
              <a:t>…). </a:t>
            </a:r>
            <a:endParaRPr lang="fr-FR" dirty="0" smtClean="0">
              <a:solidFill>
                <a:srgbClr val="000000"/>
              </a:solidFill>
            </a:endParaRPr>
          </a:p>
          <a:p>
            <a:pPr algn="ctr"/>
            <a:r>
              <a:rPr lang="fr-FR" dirty="0" smtClean="0">
                <a:solidFill>
                  <a:srgbClr val="000000"/>
                </a:solidFill>
              </a:rPr>
              <a:t>Le </a:t>
            </a:r>
            <a:r>
              <a:rPr lang="fr-FR" dirty="0">
                <a:solidFill>
                  <a:srgbClr val="000000"/>
                </a:solidFill>
              </a:rPr>
              <a:t>cours est consolidé par des thèmes </a:t>
            </a:r>
            <a:r>
              <a:rPr lang="fr-FR" dirty="0" smtClean="0">
                <a:solidFill>
                  <a:srgbClr val="000000"/>
                </a:solidFill>
              </a:rPr>
              <a:t>d’exposés : </a:t>
            </a:r>
            <a:r>
              <a:rPr lang="fr-FR" dirty="0" smtClean="0"/>
              <a:t>1. agents et circuit, 2. activités, 3. </a:t>
            </a:r>
            <a:r>
              <a:rPr lang="fr-FR" dirty="0"/>
              <a:t>marché et </a:t>
            </a:r>
            <a:r>
              <a:rPr lang="fr-FR" dirty="0" smtClean="0"/>
              <a:t>monnaie, 4. </a:t>
            </a:r>
            <a:r>
              <a:rPr lang="fr-FR" dirty="0"/>
              <a:t>systèmes </a:t>
            </a:r>
            <a:r>
              <a:rPr lang="fr-FR" dirty="0" smtClean="0"/>
              <a:t>économiques, 5. </a:t>
            </a:r>
            <a:r>
              <a:rPr lang="fr-FR" dirty="0"/>
              <a:t>Chômage et </a:t>
            </a:r>
            <a:r>
              <a:rPr lang="fr-FR" dirty="0" smtClean="0"/>
              <a:t>inflation, 6. institutions internationales, 7. blocs régionaux, 8</a:t>
            </a:r>
            <a:r>
              <a:rPr lang="fr-FR" dirty="0"/>
              <a:t>. Crises et </a:t>
            </a:r>
            <a:r>
              <a:rPr lang="fr-FR" dirty="0" smtClean="0"/>
              <a:t>récessions, 9</a:t>
            </a:r>
            <a:r>
              <a:rPr lang="fr-FR" dirty="0"/>
              <a:t>. Croissance et </a:t>
            </a:r>
            <a:r>
              <a:rPr lang="fr-FR" dirty="0" smtClean="0"/>
              <a:t>développement, 10. croissance démographique, 11. cycles économiques, …</a:t>
            </a:r>
            <a:endParaRPr lang="fr-FR" dirty="0" smtClean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rgbClr val="000000"/>
                </a:solidFill>
              </a:rPr>
              <a:t>Les </a:t>
            </a:r>
            <a:r>
              <a:rPr lang="fr-FR" dirty="0">
                <a:solidFill>
                  <a:srgbClr val="000000"/>
                </a:solidFill>
              </a:rPr>
              <a:t>étudiants sont incités à </a:t>
            </a:r>
            <a:r>
              <a:rPr lang="fr-FR" dirty="0" smtClean="0">
                <a:solidFill>
                  <a:srgbClr val="000000"/>
                </a:solidFill>
              </a:rPr>
              <a:t>interagir, </a:t>
            </a:r>
            <a:r>
              <a:rPr lang="fr-FR" dirty="0">
                <a:solidFill>
                  <a:srgbClr val="000000"/>
                </a:solidFill>
              </a:rPr>
              <a:t>via la plateforme </a:t>
            </a:r>
            <a:r>
              <a:rPr lang="fr-FR" dirty="0" smtClean="0">
                <a:solidFill>
                  <a:srgbClr val="000000"/>
                </a:solidFill>
              </a:rPr>
              <a:t>E-learning, </a:t>
            </a:r>
            <a:r>
              <a:rPr lang="fr-FR" dirty="0">
                <a:solidFill>
                  <a:srgbClr val="000000"/>
                </a:solidFill>
              </a:rPr>
              <a:t>avec le chargé de cours et les chargés des TD. </a:t>
            </a:r>
            <a:endParaRPr lang="fr-FR" dirty="0">
              <a:effectLst/>
            </a:endParaRPr>
          </a:p>
        </p:txBody>
      </p:sp>
      <p:sp>
        <p:nvSpPr>
          <p:cNvPr id="5" name="Rectangle 4"/>
          <p:cNvSpPr/>
          <p:nvPr>
            <p:custDataLst>
              <p:tags r:id="rId5"/>
            </p:custDataLst>
          </p:nvPr>
        </p:nvSpPr>
        <p:spPr>
          <a:xfrm>
            <a:off x="214282" y="6453336"/>
            <a:ext cx="5581854" cy="2539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sz="1050" b="1" dirty="0" smtClean="0">
                <a:latin typeface="+mj-lt"/>
              </a:rPr>
              <a:t>Pr. Ouari MERADI          Faculté des SECSG – Université Abderrahmane MIRA de Bejaia</a:t>
            </a:r>
            <a:endParaRPr lang="fr-FR" sz="1050" b="1" dirty="0" smtClean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62450" y="620688"/>
            <a:ext cx="8472518" cy="1944216"/>
          </a:xfrm>
        </p:spPr>
        <p:txBody>
          <a:bodyPr>
            <a:noAutofit/>
          </a:bodyPr>
          <a:lstStyle/>
          <a:p>
            <a:pPr algn="ctr"/>
            <a:r>
              <a:rPr lang="fr-FR" sz="1800" dirty="0">
                <a:solidFill>
                  <a:srgbClr val="00B050"/>
                </a:solidFill>
                <a:latin typeface="+mn-lt"/>
              </a:rPr>
              <a:t>Section 04 :</a:t>
            </a:r>
            <a:r>
              <a:rPr lang="fr-FR" sz="1800" b="1" dirty="0">
                <a:solidFill>
                  <a:srgbClr val="00B050"/>
                </a:solidFill>
                <a:latin typeface="+mn-lt"/>
              </a:rPr>
              <a:t> Mode d’évaluation des étudiants</a:t>
            </a:r>
            <a:r>
              <a:rPr lang="fr-FR" sz="1800" dirty="0">
                <a:solidFill>
                  <a:srgbClr val="00B050"/>
                </a:solidFill>
                <a:latin typeface="+mn-lt"/>
              </a:rPr>
              <a:t> </a:t>
            </a:r>
            <a:br>
              <a:rPr lang="fr-FR" sz="1800" dirty="0" smtClean="0">
                <a:latin typeface="+mn-lt"/>
              </a:rPr>
            </a:br>
            <a:r>
              <a:rPr lang="fr-FR" sz="1800" dirty="0" smtClean="0">
                <a:latin typeface="+mn-lt"/>
              </a:rPr>
              <a:t>Le </a:t>
            </a:r>
            <a:r>
              <a:rPr lang="fr-FR" sz="1800" dirty="0">
                <a:latin typeface="+mn-lt"/>
              </a:rPr>
              <a:t>mode d’évaluation des étudiants concerne la note de </a:t>
            </a:r>
            <a:r>
              <a:rPr lang="fr-FR" sz="1800" dirty="0" smtClean="0">
                <a:latin typeface="+mn-lt"/>
              </a:rPr>
              <a:t>l’Épreuve </a:t>
            </a:r>
            <a:r>
              <a:rPr lang="fr-FR" sz="1800" dirty="0">
                <a:latin typeface="+mn-lt"/>
              </a:rPr>
              <a:t>de Moyenne Durée (EMD) </a:t>
            </a:r>
            <a:r>
              <a:rPr lang="fr-FR" sz="1800" dirty="0" smtClean="0">
                <a:latin typeface="+mn-lt"/>
              </a:rPr>
              <a:t>(60%) en </a:t>
            </a:r>
            <a:r>
              <a:rPr lang="fr-FR" sz="1800" dirty="0">
                <a:latin typeface="+mn-lt"/>
              </a:rPr>
              <a:t>session normale et en </a:t>
            </a:r>
            <a:r>
              <a:rPr lang="fr-FR" sz="1800" dirty="0" smtClean="0">
                <a:latin typeface="+mn-lt"/>
              </a:rPr>
              <a:t>session </a:t>
            </a:r>
            <a:r>
              <a:rPr lang="fr-FR" sz="1800" dirty="0">
                <a:latin typeface="+mn-lt"/>
              </a:rPr>
              <a:t>rattrapage (en cas de nécessité). Mais aussi, l’étudiant sera évalué aux TD </a:t>
            </a:r>
            <a:r>
              <a:rPr lang="fr-FR" sz="1800" dirty="0" smtClean="0">
                <a:latin typeface="+mn-lt"/>
              </a:rPr>
              <a:t>(40%) selon </a:t>
            </a:r>
            <a:r>
              <a:rPr lang="fr-FR" sz="1800" dirty="0">
                <a:latin typeface="+mn-lt"/>
              </a:rPr>
              <a:t>les paramètres suivants : </a:t>
            </a:r>
            <a:r>
              <a:rPr lang="fr-FR" sz="1800" dirty="0" smtClean="0">
                <a:latin typeface="+mn-lt"/>
              </a:rPr>
              <a:t>assiduité, participation, </a:t>
            </a:r>
            <a:r>
              <a:rPr lang="fr-FR" sz="1800" dirty="0">
                <a:latin typeface="+mn-lt"/>
              </a:rPr>
              <a:t>présentation orale de </a:t>
            </a:r>
            <a:r>
              <a:rPr lang="fr-FR" sz="1800" dirty="0" smtClean="0">
                <a:latin typeface="+mn-lt"/>
              </a:rPr>
              <a:t>l’exposé, écrit  et interrogations.</a:t>
            </a:r>
            <a:endParaRPr lang="fr-FR" sz="1800" dirty="0">
              <a:effectLst/>
              <a:latin typeface="+mn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2099" y="6384853"/>
            <a:ext cx="1459057" cy="35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>
            <p:custDataLst>
              <p:tags r:id="rId5"/>
            </p:custDataLst>
          </p:nvPr>
        </p:nvSpPr>
        <p:spPr>
          <a:xfrm>
            <a:off x="262450" y="2636912"/>
            <a:ext cx="847251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B050"/>
                </a:solidFill>
              </a:rPr>
              <a:t>Section 05 : </a:t>
            </a:r>
            <a:r>
              <a:rPr lang="fr-FR" b="1" dirty="0" smtClean="0">
                <a:solidFill>
                  <a:srgbClr val="00B050"/>
                </a:solidFill>
              </a:rPr>
              <a:t>Supports de cours</a:t>
            </a:r>
            <a:endParaRPr lang="fr-FR" b="1" dirty="0" smtClean="0">
              <a:solidFill>
                <a:srgbClr val="00B050"/>
              </a:solidFill>
            </a:endParaRPr>
          </a:p>
          <a:p>
            <a:pPr algn="ctr"/>
            <a:r>
              <a:rPr lang="fr-FR" dirty="0"/>
              <a:t>D</a:t>
            </a:r>
            <a:r>
              <a:rPr lang="fr-FR" dirty="0" smtClean="0"/>
              <a:t>es ressources externes en </a:t>
            </a:r>
            <a:r>
              <a:rPr lang="fr-FR" dirty="0"/>
              <a:t>relation avec le cours et les TD du module ''Introduction à </a:t>
            </a:r>
            <a:r>
              <a:rPr lang="fr-FR" dirty="0" smtClean="0"/>
              <a:t>l'Économie'‘ peuvent être mises en ligne :</a:t>
            </a:r>
            <a:endParaRPr lang="fr-FR" dirty="0" smtClean="0"/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it-IT" u="sng" dirty="0">
                <a:solidFill>
                  <a:srgbClr val="83BCC1"/>
                </a:solidFill>
                <a:hlinkClick r:id="rId6"/>
              </a:rPr>
              <a:t>COURS </a:t>
            </a:r>
            <a:r>
              <a:rPr lang="it-IT" u="sng" dirty="0" smtClean="0">
                <a:solidFill>
                  <a:srgbClr val="83BCC1"/>
                </a:solidFill>
                <a:hlinkClick r:id="rId6"/>
              </a:rPr>
              <a:t>détaillés</a:t>
            </a:r>
            <a:r>
              <a:rPr lang="it-IT" u="sng" dirty="0" smtClean="0">
                <a:solidFill>
                  <a:srgbClr val="83BCC1"/>
                </a:solidFill>
              </a:rPr>
              <a:t>,</a:t>
            </a:r>
            <a:endParaRPr lang="it-IT" u="sng" dirty="0" smtClean="0">
              <a:solidFill>
                <a:srgbClr val="83BCC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u="sng" dirty="0">
                <a:solidFill>
                  <a:srgbClr val="83BCC1"/>
                </a:solidFill>
                <a:hlinkClick r:id="rId7"/>
              </a:rPr>
              <a:t>COURS </a:t>
            </a:r>
            <a:r>
              <a:rPr lang="fr-FR" u="sng" dirty="0" smtClean="0">
                <a:solidFill>
                  <a:srgbClr val="83BCC1"/>
                </a:solidFill>
                <a:hlinkClick r:id="rId7"/>
              </a:rPr>
              <a:t>en résumés PPT</a:t>
            </a:r>
            <a:r>
              <a:rPr lang="fr-FR" u="sng" dirty="0" smtClean="0">
                <a:solidFill>
                  <a:srgbClr val="83BCC1"/>
                </a:solidFill>
              </a:rPr>
              <a:t>,</a:t>
            </a:r>
            <a:endParaRPr lang="fr-FR" u="sng" dirty="0" smtClean="0">
              <a:solidFill>
                <a:srgbClr val="83BCC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u="sng" dirty="0" smtClean="0">
                <a:solidFill>
                  <a:srgbClr val="83BCC1"/>
                </a:solidFill>
              </a:rPr>
              <a:t>Des ouvrages en format PDF,</a:t>
            </a:r>
            <a:endParaRPr lang="fr-FR" u="sng" dirty="0" smtClean="0">
              <a:solidFill>
                <a:srgbClr val="83BCC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u="sng" dirty="0">
                <a:solidFill>
                  <a:srgbClr val="83BCC1"/>
                </a:solidFill>
                <a:hlinkClick r:id="rId8"/>
              </a:rPr>
              <a:t>Paramètres note de </a:t>
            </a:r>
            <a:r>
              <a:rPr lang="fr-FR" u="sng" dirty="0" smtClean="0">
                <a:solidFill>
                  <a:srgbClr val="83BCC1"/>
                </a:solidFill>
                <a:hlinkClick r:id="rId8"/>
              </a:rPr>
              <a:t>TD</a:t>
            </a:r>
            <a:r>
              <a:rPr lang="fr-FR" u="sng" dirty="0" smtClean="0">
                <a:solidFill>
                  <a:srgbClr val="83BCC1"/>
                </a:solidFill>
              </a:rPr>
              <a:t>,</a:t>
            </a:r>
            <a:endParaRPr lang="fr-FR" u="sng" dirty="0" smtClean="0">
              <a:solidFill>
                <a:srgbClr val="83BCC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u="sng" dirty="0">
                <a:solidFill>
                  <a:srgbClr val="83BCC1"/>
                </a:solidFill>
              </a:rPr>
              <a:t>Thèmes et plans des </a:t>
            </a:r>
            <a:r>
              <a:rPr lang="fr-FR" u="sng" dirty="0" smtClean="0">
                <a:solidFill>
                  <a:srgbClr val="83BCC1"/>
                </a:solidFill>
              </a:rPr>
              <a:t>exposés,</a:t>
            </a:r>
            <a:endParaRPr lang="fr-FR" u="sng" dirty="0" smtClean="0">
              <a:solidFill>
                <a:srgbClr val="83BCC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u="sng" dirty="0">
                <a:solidFill>
                  <a:srgbClr val="83BCC1"/>
                </a:solidFill>
                <a:hlinkClick r:id="rId9"/>
              </a:rPr>
              <a:t>Normes </a:t>
            </a:r>
            <a:r>
              <a:rPr lang="fr-FR" u="sng" dirty="0" smtClean="0">
                <a:solidFill>
                  <a:srgbClr val="83BCC1"/>
                </a:solidFill>
                <a:hlinkClick r:id="rId9"/>
              </a:rPr>
              <a:t>de forme pour rédiger un exposé</a:t>
            </a:r>
            <a:r>
              <a:rPr lang="fr-FR" u="sng" dirty="0" smtClean="0">
                <a:solidFill>
                  <a:srgbClr val="83BCC1"/>
                </a:solidFill>
              </a:rPr>
              <a:t>,</a:t>
            </a:r>
            <a:endParaRPr lang="fr-FR" u="sng" dirty="0" smtClean="0">
              <a:solidFill>
                <a:srgbClr val="83BCC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u="sng" dirty="0" smtClean="0">
                <a:solidFill>
                  <a:srgbClr val="83BCC1"/>
                </a:solidFill>
              </a:rPr>
              <a:t>Liens URL vers des vidéos traitant de thèmes économiques.</a:t>
            </a:r>
            <a:endParaRPr lang="fr-FR" u="sng" dirty="0" smtClean="0">
              <a:solidFill>
                <a:srgbClr val="83BCC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fr-FR" u="sng" dirty="0" smtClean="0">
                <a:solidFill>
                  <a:srgbClr val="83BCC1"/>
                </a:solidFill>
              </a:rPr>
              <a:t>…</a:t>
            </a:r>
            <a:endParaRPr lang="fr-FR" dirty="0"/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fr-FR" dirty="0" smtClean="0"/>
              <a:t>Il est possible de discuter avec les étudiants et de recevoir leurs avis et appréciations afin d’améliorer les méthodes d’enseignement.</a:t>
            </a:r>
            <a:endParaRPr lang="fr-FR" dirty="0"/>
          </a:p>
        </p:txBody>
      </p:sp>
      <p:sp>
        <p:nvSpPr>
          <p:cNvPr id="7" name="Rectangle 6"/>
          <p:cNvSpPr/>
          <p:nvPr>
            <p:custDataLst>
              <p:tags r:id="rId10"/>
            </p:custDataLst>
          </p:nvPr>
        </p:nvSpPr>
        <p:spPr>
          <a:xfrm>
            <a:off x="214282" y="6453336"/>
            <a:ext cx="5581854" cy="2539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sz="1050" b="1" dirty="0" smtClean="0">
                <a:latin typeface="+mj-lt"/>
              </a:rPr>
              <a:t>Pr. Ouari MERADI          Faculté des SECSG – Université Abderrahmane MIRA de Bejaia</a:t>
            </a:r>
            <a:endParaRPr lang="fr-FR" sz="1050" b="1" dirty="0" smtClean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683568" y="1916832"/>
            <a:ext cx="7776864" cy="42484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109855" indent="0" algn="ctr">
              <a:buNone/>
            </a:pPr>
            <a:r>
              <a:rPr lang="fr-FR" sz="2000" b="1" u="sng" cap="all" dirty="0">
                <a:latin typeface="+mj-lt"/>
              </a:rPr>
              <a:t>Chapitre 1 :</a:t>
            </a:r>
            <a:r>
              <a:rPr lang="fr-FR" sz="2000" cap="all" dirty="0">
                <a:latin typeface="+mj-lt"/>
              </a:rPr>
              <a:t> </a:t>
            </a:r>
            <a:r>
              <a:rPr lang="fr-FR" sz="2000" dirty="0">
                <a:latin typeface="+mj-lt"/>
              </a:rPr>
              <a:t>Objet et méthode de la science </a:t>
            </a:r>
            <a:r>
              <a:rPr lang="fr-FR" sz="2000" dirty="0" smtClean="0">
                <a:latin typeface="+mj-lt"/>
              </a:rPr>
              <a:t>économique</a:t>
            </a:r>
            <a:r>
              <a:rPr lang="fr-FR" sz="2000" dirty="0">
                <a:latin typeface="+mj-lt"/>
              </a:rPr>
              <a:t> </a:t>
            </a:r>
            <a:endParaRPr lang="fr-FR" sz="2000" dirty="0" smtClean="0">
              <a:latin typeface="+mj-lt"/>
            </a:endParaRPr>
          </a:p>
          <a:p>
            <a:pPr marL="109855" indent="0" algn="ctr">
              <a:buNone/>
            </a:pPr>
            <a:r>
              <a:rPr lang="fr-FR" sz="1600" i="1" dirty="0" smtClean="0">
                <a:latin typeface="+mj-lt"/>
              </a:rPr>
              <a:t>(2 séances)</a:t>
            </a:r>
            <a:endParaRPr lang="fr-FR" sz="1600" i="1" dirty="0">
              <a:latin typeface="+mj-lt"/>
            </a:endParaRPr>
          </a:p>
          <a:p>
            <a:pPr marL="109855" indent="0" algn="ctr">
              <a:buNone/>
            </a:pPr>
            <a:endParaRPr lang="fr-FR" sz="2000" dirty="0" smtClean="0">
              <a:latin typeface="+mj-lt"/>
            </a:endParaRPr>
          </a:p>
          <a:p>
            <a:pPr marL="109855" indent="0" algn="ctr">
              <a:buNone/>
            </a:pPr>
            <a:r>
              <a:rPr lang="fr-FR" sz="2000" b="1" u="sng" cap="all" dirty="0">
                <a:latin typeface="+mj-lt"/>
              </a:rPr>
              <a:t>Chapitre</a:t>
            </a:r>
            <a:r>
              <a:rPr lang="fr-FR" sz="2000" b="1" u="sng" dirty="0">
                <a:latin typeface="+mj-lt"/>
              </a:rPr>
              <a:t> 2 :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smtClean="0">
                <a:latin typeface="+mj-lt"/>
              </a:rPr>
              <a:t>Agents </a:t>
            </a:r>
            <a:r>
              <a:rPr lang="fr-FR" sz="2000" dirty="0">
                <a:latin typeface="+mj-lt"/>
              </a:rPr>
              <a:t>et activités </a:t>
            </a:r>
            <a:r>
              <a:rPr lang="fr-FR" sz="2000" dirty="0" smtClean="0">
                <a:latin typeface="+mj-lt"/>
              </a:rPr>
              <a:t>économiques </a:t>
            </a:r>
            <a:r>
              <a:rPr lang="fr-FR" sz="1600" i="1" dirty="0" smtClean="0">
                <a:latin typeface="+mj-lt"/>
              </a:rPr>
              <a:t>(3 séances)</a:t>
            </a:r>
            <a:endParaRPr lang="fr-FR" sz="1600" dirty="0" smtClean="0">
              <a:latin typeface="+mj-lt"/>
            </a:endParaRPr>
          </a:p>
          <a:p>
            <a:pPr marL="109855" indent="0" algn="ctr">
              <a:buNone/>
            </a:pPr>
            <a:endParaRPr lang="fr-FR" sz="2000" dirty="0">
              <a:latin typeface="+mj-lt"/>
            </a:endParaRPr>
          </a:p>
          <a:p>
            <a:pPr marL="109855" indent="0" algn="ctr">
              <a:buNone/>
            </a:pPr>
            <a:r>
              <a:rPr lang="fr-FR" sz="2000" b="1" u="sng" cap="all" dirty="0">
                <a:latin typeface="+mj-lt"/>
              </a:rPr>
              <a:t>Chapitre</a:t>
            </a:r>
            <a:r>
              <a:rPr lang="fr-FR" sz="2000" b="1" u="sng" dirty="0">
                <a:latin typeface="+mj-lt"/>
              </a:rPr>
              <a:t> 3 :</a:t>
            </a:r>
            <a:r>
              <a:rPr lang="fr-FR" sz="2000" dirty="0">
                <a:latin typeface="+mj-lt"/>
              </a:rPr>
              <a:t> </a:t>
            </a:r>
            <a:r>
              <a:rPr lang="fr-FR" sz="2000" dirty="0" smtClean="0">
                <a:latin typeface="+mj-lt"/>
              </a:rPr>
              <a:t>Systémiques économiques </a:t>
            </a:r>
            <a:r>
              <a:rPr lang="fr-FR" sz="1600" i="1" dirty="0" smtClean="0">
                <a:latin typeface="+mj-lt"/>
              </a:rPr>
              <a:t>(1 séances)</a:t>
            </a:r>
            <a:endParaRPr lang="fr-FR" sz="1600" dirty="0" smtClean="0">
              <a:latin typeface="+mj-lt"/>
            </a:endParaRPr>
          </a:p>
          <a:p>
            <a:pPr marL="109855" indent="0" algn="ctr">
              <a:buNone/>
            </a:pPr>
            <a:endParaRPr lang="fr-FR" sz="2000" dirty="0">
              <a:latin typeface="+mj-lt"/>
            </a:endParaRPr>
          </a:p>
          <a:p>
            <a:pPr marL="109855" indent="0" algn="ctr">
              <a:buNone/>
            </a:pPr>
            <a:r>
              <a:rPr lang="fr-FR" sz="2000" b="1" u="sng" dirty="0" smtClean="0">
                <a:latin typeface="+mj-lt"/>
              </a:rPr>
              <a:t>CHAPITRE 4 :</a:t>
            </a:r>
            <a:r>
              <a:rPr lang="fr-FR" sz="2000" dirty="0" smtClean="0">
                <a:latin typeface="+mj-lt"/>
              </a:rPr>
              <a:t> Problèmes et politiques économiques : chômage et inflation </a:t>
            </a:r>
            <a:r>
              <a:rPr lang="fr-FR" sz="1600" i="1" dirty="0" smtClean="0">
                <a:latin typeface="+mj-lt"/>
              </a:rPr>
              <a:t>(2 séances</a:t>
            </a:r>
            <a:r>
              <a:rPr lang="fr-FR" sz="1600" i="1" dirty="0">
                <a:latin typeface="+mj-lt"/>
              </a:rPr>
              <a:t>)</a:t>
            </a:r>
            <a:endParaRPr lang="fr-FR" sz="1600" i="1" dirty="0">
              <a:latin typeface="+mj-lt"/>
            </a:endParaRPr>
          </a:p>
          <a:p>
            <a:pPr marL="109855" indent="0" algn="ctr">
              <a:buNone/>
            </a:pPr>
            <a:endParaRPr lang="fr-FR" sz="2000" dirty="0">
              <a:latin typeface="+mj-lt"/>
            </a:endParaRPr>
          </a:p>
          <a:p>
            <a:pPr marL="109855" indent="0" algn="ctr">
              <a:buNone/>
            </a:pPr>
            <a:r>
              <a:rPr lang="fr-FR" sz="2000" b="1" u="sng" dirty="0" smtClean="0">
                <a:latin typeface="+mj-lt"/>
              </a:rPr>
              <a:t>CHAPITRE 5 </a:t>
            </a:r>
            <a:r>
              <a:rPr lang="fr-FR" sz="2000" b="1" u="sng" dirty="0">
                <a:latin typeface="+mj-lt"/>
              </a:rPr>
              <a:t>:</a:t>
            </a:r>
            <a:r>
              <a:rPr lang="fr-FR" sz="2000" dirty="0">
                <a:latin typeface="+mj-lt"/>
              </a:rPr>
              <a:t> I</a:t>
            </a:r>
            <a:r>
              <a:rPr lang="fr-FR" sz="2000" dirty="0" smtClean="0">
                <a:latin typeface="+mj-lt"/>
              </a:rPr>
              <a:t>nstitutions </a:t>
            </a:r>
            <a:r>
              <a:rPr lang="fr-FR" sz="2000" dirty="0">
                <a:latin typeface="+mj-lt"/>
              </a:rPr>
              <a:t>économiques internationales et </a:t>
            </a:r>
            <a:r>
              <a:rPr lang="fr-FR" sz="2000" dirty="0" smtClean="0">
                <a:latin typeface="+mj-lt"/>
              </a:rPr>
              <a:t>blocs </a:t>
            </a:r>
            <a:r>
              <a:rPr lang="fr-FR" sz="2000" dirty="0">
                <a:latin typeface="+mj-lt"/>
              </a:rPr>
              <a:t>économiques </a:t>
            </a:r>
            <a:r>
              <a:rPr lang="fr-FR" sz="2000" dirty="0" smtClean="0">
                <a:latin typeface="+mj-lt"/>
              </a:rPr>
              <a:t>régionaux </a:t>
            </a:r>
            <a:r>
              <a:rPr lang="fr-FR" sz="1600" i="1" dirty="0" smtClean="0">
                <a:latin typeface="+mj-lt"/>
              </a:rPr>
              <a:t>(2 </a:t>
            </a:r>
            <a:r>
              <a:rPr lang="fr-FR" sz="1600" i="1" dirty="0">
                <a:latin typeface="+mj-lt"/>
              </a:rPr>
              <a:t>séances</a:t>
            </a:r>
            <a:r>
              <a:rPr lang="fr-FR" sz="1600" i="1" dirty="0" smtClean="0">
                <a:latin typeface="+mj-lt"/>
              </a:rPr>
              <a:t>)</a:t>
            </a:r>
            <a:r>
              <a:rPr lang="fr-FR" sz="1600" dirty="0" smtClean="0">
                <a:latin typeface="+mj-lt"/>
              </a:rPr>
              <a:t> </a:t>
            </a:r>
            <a:endParaRPr lang="fr-FR" sz="1600" dirty="0" smtClean="0">
              <a:latin typeface="+mj-lt"/>
            </a:endParaRPr>
          </a:p>
          <a:p>
            <a:pPr marL="109855" indent="0">
              <a:buNone/>
            </a:pPr>
            <a:endParaRPr lang="fr-FR" sz="2000" b="1" dirty="0">
              <a:latin typeface="+mj-lt"/>
            </a:endParaRPr>
          </a:p>
          <a:p>
            <a:pPr marL="109855" indent="0">
              <a:buNone/>
            </a:pPr>
            <a:endParaRPr lang="fr-FR" sz="2000" b="1" dirty="0">
              <a:latin typeface="+mj-lt"/>
            </a:endParaRPr>
          </a:p>
          <a:p>
            <a:pPr marL="109855" indent="0">
              <a:buNone/>
            </a:pPr>
            <a:endParaRPr lang="fr-FR" sz="2000" b="1" dirty="0" smtClean="0">
              <a:latin typeface="+mj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  <p:sp>
        <p:nvSpPr>
          <p:cNvPr id="6" name="Rectangle 5"/>
          <p:cNvSpPr/>
          <p:nvPr>
            <p:custDataLst>
              <p:tags r:id="rId3"/>
            </p:custDataLst>
          </p:nvPr>
        </p:nvSpPr>
        <p:spPr>
          <a:xfrm>
            <a:off x="2338983" y="1124744"/>
            <a:ext cx="4322017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fr-FR" sz="2400" b="1" u="sng" cap="all" dirty="0" smtClean="0"/>
              <a:t>Programme du cours</a:t>
            </a:r>
            <a:endParaRPr lang="fr-FR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2099" y="6384853"/>
            <a:ext cx="1459057" cy="35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>
            <p:custDataLst>
              <p:tags r:id="rId6"/>
            </p:custDataLst>
          </p:nvPr>
        </p:nvSpPr>
        <p:spPr>
          <a:xfrm>
            <a:off x="214282" y="6453336"/>
            <a:ext cx="5581854" cy="2539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sz="1050" b="1" dirty="0" smtClean="0">
                <a:latin typeface="+mj-lt"/>
              </a:rPr>
              <a:t>Pr. Ouari MERADI          Faculté des SECSG – Université Abderrahmane MIRA de Bejaia</a:t>
            </a:r>
            <a:endParaRPr lang="fr-FR" sz="105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395536" y="980728"/>
            <a:ext cx="8352928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b="1" dirty="0">
                <a:highlight>
                  <a:srgbClr val="D3D3D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Bibliographie</a:t>
            </a: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fr-FR" sz="16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liste non exhaustive</a:t>
            </a: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Lien vers le Portail de la bibliothèque centrale :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http://recherche.univ-bejaia.dz/index.php/catalogue.html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80340" algn="l"/>
              </a:tabLst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Jeans-</a:t>
            </a:r>
            <a:r>
              <a:rPr lang="fr-FR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YvesCapul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Olivier Garnier, 2002, Dictionnaire d’économie et des sciences sociales, Paris, HÂTIER (cotes : 330.03/10.2, …, 330.03/10.10, 330.3/12.2, …, 330.3/12.9)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80340" algn="l"/>
              </a:tabLst>
            </a:pPr>
            <a:r>
              <a:rPr lang="fr-FR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Silem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Ahmed, 2011, Économie politique : bases méthodologiques et problèmes fondamentaux, Paris, Armand Colin (cotes : 711/55/3, 500/01/1, …, 500/01/5, 330.1/70.2, …, 330.1/70.4, 330/88.2, …, 330/88.20)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80340" algn="l"/>
              </a:tabLst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Denis Clerc, 1994, Déchiffrer l’économie, </a:t>
            </a: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Paris, Syros 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(cotes : 711/81/2, 711/81/3, 330.03/07.2, …, 330.03/07.10)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80340" algn="l"/>
              </a:tabLst>
            </a:pPr>
            <a:r>
              <a:rPr lang="fr-FR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Beitone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Alain, </a:t>
            </a:r>
            <a:r>
              <a:rPr lang="fr-FR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CazorolaAntione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fr-FR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Dollo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Christine, 2007, Dictionnaire de science économique, Paris, Armand Colin (cotes : 330.3/06.2, 330.3/06.3)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80340" algn="l"/>
              </a:tabLst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 (sites reconnus scientifiquement), thèses et mémoires, revues scientifiques, encyclopédies scientifiques, etc.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  <a:tabLst>
                <a:tab pos="180340" algn="l"/>
              </a:tabLst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42099" y="6384853"/>
            <a:ext cx="1459057" cy="35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>
            <p:custDataLst>
              <p:tags r:id="rId5"/>
            </p:custDataLst>
          </p:nvPr>
        </p:nvSpPr>
        <p:spPr>
          <a:xfrm>
            <a:off x="214282" y="6453336"/>
            <a:ext cx="5581854" cy="2539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sz="1050" b="1" dirty="0" smtClean="0">
                <a:latin typeface="+mj-lt"/>
              </a:rPr>
              <a:t>Pr. Ouari MERADI          Faculté des SECSG – Université Abderrahmane MIRA de Bejaia</a:t>
            </a:r>
            <a:endParaRPr lang="fr-FR" sz="105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3FC0B6B6-0B3C-4785-A0FB-F0C75B0CE209}" type="slidenum">
              <a:rPr lang="fr-FR" smtClean="0"/>
            </a:fld>
            <a:endParaRPr lang="fr-FR" dirty="0"/>
          </a:p>
        </p:txBody>
      </p:sp>
      <p:pic>
        <p:nvPicPr>
          <p:cNvPr id="9" name="Picture 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2099" y="6384853"/>
            <a:ext cx="1459057" cy="35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>
            <p:custDataLst>
              <p:tags r:id="rId4"/>
            </p:custDataLst>
          </p:nvPr>
        </p:nvSpPr>
        <p:spPr>
          <a:xfrm>
            <a:off x="214282" y="6453336"/>
            <a:ext cx="5581854" cy="2539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sz="1050" b="1" dirty="0" smtClean="0">
                <a:latin typeface="+mj-lt"/>
              </a:rPr>
              <a:t>Pr. Ouari MERADI          Faculté des SECSG – Université Abderrahmane MIRA de Bejaia</a:t>
            </a:r>
            <a:endParaRPr lang="fr-FR" sz="1050" b="1" dirty="0" smtClean="0">
              <a:latin typeface="+mj-lt"/>
            </a:endParaRPr>
          </a:p>
        </p:txBody>
      </p:sp>
      <p:sp>
        <p:nvSpPr>
          <p:cNvPr id="8" name="Titre 1"/>
          <p:cNvSpPr txBox="1"/>
          <p:nvPr>
            <p:custDataLst>
              <p:tags r:id="rId5"/>
            </p:custDataLst>
          </p:nvPr>
        </p:nvSpPr>
        <p:spPr>
          <a:xfrm>
            <a:off x="1692910" y="3284855"/>
            <a:ext cx="5818505" cy="6019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180000" tIns="180000" rIns="180000" bIns="18000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cap="all" dirty="0" smtClean="0">
                <a:solidFill>
                  <a:schemeClr val="tx1"/>
                </a:solidFill>
                <a:latin typeface="Felix Titling" panose="04060505060202020A04" pitchFamily="82" charset="0"/>
              </a:rPr>
              <a:t>Merci POUR votre attention</a:t>
            </a:r>
            <a:endParaRPr lang="fr-FR" sz="2400" b="1" cap="all" dirty="0">
              <a:solidFill>
                <a:schemeClr val="tx1"/>
              </a:solidFill>
              <a:latin typeface="Felix Titling" panose="04060505060202020A04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NUM" val="1"/>
</p:tagLst>
</file>

<file path=ppt/tags/tag2.xml><?xml version="1.0" encoding="utf-8"?>
<p:tagLst xmlns:p="http://schemas.openxmlformats.org/presentationml/2006/main">
  <p:tag name="NUM" val="2"/>
</p:tagLst>
</file>

<file path=ppt/tags/tag3.xml><?xml version="1.0" encoding="utf-8"?>
<p:tagLst xmlns:p="http://schemas.openxmlformats.org/presentationml/2006/main">
  <p:tag name="NUM" val="3"/>
</p:tagLst>
</file>

<file path=ppt/tags/tag4.xml><?xml version="1.0" encoding="utf-8"?>
<p:tagLst xmlns:p="http://schemas.openxmlformats.org/presentationml/2006/main">
  <p:tag name="NUM" val="4"/>
</p:tagLst>
</file>

<file path=ppt/tags/tag5.xml><?xml version="1.0" encoding="utf-8"?>
<p:tagLst xmlns:p="http://schemas.openxmlformats.org/presentationml/2006/main">
  <p:tag name="NUM" val="5"/>
</p:tagLst>
</file>

<file path=ppt/tags/tag6.xml><?xml version="1.0" encoding="utf-8"?>
<p:tagLst xmlns:p="http://schemas.openxmlformats.org/presentationml/2006/main">
  <p:tag name="NUM" val="1"/>
</p:tagLst>
</file>

<file path=ppt/tags/tag7.xml><?xml version="1.0" encoding="utf-8"?>
<p:tagLst xmlns:p="http://schemas.openxmlformats.org/presentationml/2006/main">
  <p:tag name="NUM" val="2"/>
</p:tagLst>
</file>

<file path=ppt/tags/tag8.xml><?xml version="1.0" encoding="utf-8"?>
<p:tagLst xmlns:p="http://schemas.openxmlformats.org/presentationml/2006/main">
  <p:tag name="NUM" val="3"/>
</p:tagLst>
</file>

<file path=ppt/tags/tag9.xml><?xml version="1.0" encoding="utf-8"?>
<p:tagLst xmlns:p="http://schemas.openxmlformats.org/presentationml/2006/main">
  <p:tag name="NUM" val="4"/>
</p:tagLst>
</file>

<file path=ppt/tags/tag10.xml><?xml version="1.0" encoding="utf-8"?>
<p:tagLst xmlns:p="http://schemas.openxmlformats.org/presentationml/2006/main">
  <p:tag name="NUM" val="5"/>
</p:tagLst>
</file>

<file path=ppt/tags/tag11.xml><?xml version="1.0" encoding="utf-8"?>
<p:tagLst xmlns:p="http://schemas.openxmlformats.org/presentationml/2006/main">
  <p:tag name="NUM" val="6"/>
</p:tagLst>
</file>

<file path=ppt/tags/tag12.xml><?xml version="1.0" encoding="utf-8"?>
<p:tagLst xmlns:p="http://schemas.openxmlformats.org/presentationml/2006/main">
  <p:tag name="NUM" val="7"/>
</p:tagLst>
</file>

<file path=ppt/tags/tag13.xml><?xml version="1.0" encoding="utf-8"?>
<p:tagLst xmlns:p="http://schemas.openxmlformats.org/presentationml/2006/main">
  <p:tag name="NUM" val="1"/>
</p:tagLst>
</file>

<file path=ppt/tags/tag14.xml><?xml version="1.0" encoding="utf-8"?>
<p:tagLst xmlns:p="http://schemas.openxmlformats.org/presentationml/2006/main">
  <p:tag name="NUM" val="2"/>
</p:tagLst>
</file>

<file path=ppt/tags/tag15.xml><?xml version="1.0" encoding="utf-8"?>
<p:tagLst xmlns:p="http://schemas.openxmlformats.org/presentationml/2006/main">
  <p:tag name="NUM" val="3"/>
</p:tagLst>
</file>

<file path=ppt/tags/tag16.xml><?xml version="1.0" encoding="utf-8"?>
<p:tagLst xmlns:p="http://schemas.openxmlformats.org/presentationml/2006/main">
  <p:tag name="NUM" val="7"/>
</p:tagLst>
</file>

<file path=ppt/tags/tag17.xml><?xml version="1.0" encoding="utf-8"?>
<p:tagLst xmlns:p="http://schemas.openxmlformats.org/presentationml/2006/main">
  <p:tag name="NUM" val="1"/>
</p:tagLst>
</file>

<file path=ppt/tags/tag18.xml><?xml version="1.0" encoding="utf-8"?>
<p:tagLst xmlns:p="http://schemas.openxmlformats.org/presentationml/2006/main">
  <p:tag name="NUM" val="2"/>
</p:tagLst>
</file>

<file path=ppt/tags/tag19.xml><?xml version="1.0" encoding="utf-8"?>
<p:tagLst xmlns:p="http://schemas.openxmlformats.org/presentationml/2006/main">
  <p:tag name="NUM" val="3"/>
</p:tagLst>
</file>

<file path=ppt/tags/tag20.xml><?xml version="1.0" encoding="utf-8"?>
<p:tagLst xmlns:p="http://schemas.openxmlformats.org/presentationml/2006/main">
  <p:tag name="NUM" val="4"/>
</p:tagLst>
</file>

<file path=ppt/tags/tag21.xml><?xml version="1.0" encoding="utf-8"?>
<p:tagLst xmlns:p="http://schemas.openxmlformats.org/presentationml/2006/main">
  <p:tag name="NUM" val="5"/>
</p:tagLst>
</file>

<file path=ppt/tags/tag22.xml><?xml version="1.0" encoding="utf-8"?>
<p:tagLst xmlns:p="http://schemas.openxmlformats.org/presentationml/2006/main">
  <p:tag name="NUM" val="1"/>
</p:tagLst>
</file>

<file path=ppt/tags/tag23.xml><?xml version="1.0" encoding="utf-8"?>
<p:tagLst xmlns:p="http://schemas.openxmlformats.org/presentationml/2006/main">
  <p:tag name="NUM" val="2"/>
</p:tagLst>
</file>

<file path=ppt/tags/tag24.xml><?xml version="1.0" encoding="utf-8"?>
<p:tagLst xmlns:p="http://schemas.openxmlformats.org/presentationml/2006/main">
  <p:tag name="NUM" val="3"/>
</p:tagLst>
</file>

<file path=ppt/tags/tag25.xml><?xml version="1.0" encoding="utf-8"?>
<p:tagLst xmlns:p="http://schemas.openxmlformats.org/presentationml/2006/main">
  <p:tag name="NUM" val="4"/>
</p:tagLst>
</file>

<file path=ppt/tags/tag26.xml><?xml version="1.0" encoding="utf-8"?>
<p:tagLst xmlns:p="http://schemas.openxmlformats.org/presentationml/2006/main">
  <p:tag name="NUM" val="5"/>
</p:tagLst>
</file>

<file path=ppt/tags/tag27.xml><?xml version="1.0" encoding="utf-8"?>
<p:tagLst xmlns:p="http://schemas.openxmlformats.org/presentationml/2006/main">
  <p:tag name="NUM" val="1"/>
</p:tagLst>
</file>

<file path=ppt/tags/tag28.xml><?xml version="1.0" encoding="utf-8"?>
<p:tagLst xmlns:p="http://schemas.openxmlformats.org/presentationml/2006/main">
  <p:tag name="NUM" val="2"/>
</p:tagLst>
</file>

<file path=ppt/tags/tag29.xml><?xml version="1.0" encoding="utf-8"?>
<p:tagLst xmlns:p="http://schemas.openxmlformats.org/presentationml/2006/main">
  <p:tag name="NUM" val="3"/>
</p:tagLst>
</file>

<file path=ppt/tags/tag30.xml><?xml version="1.0" encoding="utf-8"?>
<p:tagLst xmlns:p="http://schemas.openxmlformats.org/presentationml/2006/main">
  <p:tag name="NUM" val="4"/>
</p:tagLst>
</file>

<file path=ppt/tags/tag31.xml><?xml version="1.0" encoding="utf-8"?>
<p:tagLst xmlns:p="http://schemas.openxmlformats.org/presentationml/2006/main">
  <p:tag name="NUM" val="1"/>
</p:tagLst>
</file>

<file path=ppt/tags/tag32.xml><?xml version="1.0" encoding="utf-8"?>
<p:tagLst xmlns:p="http://schemas.openxmlformats.org/presentationml/2006/main">
  <p:tag name="NUM" val="2"/>
</p:tagLst>
</file>

<file path=ppt/tags/tag33.xml><?xml version="1.0" encoding="utf-8"?>
<p:tagLst xmlns:p="http://schemas.openxmlformats.org/presentationml/2006/main">
  <p:tag name="NUM" val="3"/>
</p:tagLst>
</file>

<file path=ppt/tags/tag34.xml><?xml version="1.0" encoding="utf-8"?>
<p:tagLst xmlns:p="http://schemas.openxmlformats.org/presentationml/2006/main">
  <p:tag name="NUM" val="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Urbai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i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5146</Words>
  <Application>WPS Presentation</Application>
  <PresentationFormat>Affichage à l'écran (4:3)</PresentationFormat>
  <Paragraphs>111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1" baseType="lpstr">
      <vt:lpstr>Arial</vt:lpstr>
      <vt:lpstr>SimSun</vt:lpstr>
      <vt:lpstr>Wingdings</vt:lpstr>
      <vt:lpstr>Georgia</vt:lpstr>
      <vt:lpstr>Wingdings 2</vt:lpstr>
      <vt:lpstr>Goudy Old Style</vt:lpstr>
      <vt:lpstr>Times New Roman</vt:lpstr>
      <vt:lpstr>Calibri</vt:lpstr>
      <vt:lpstr>Felix Titling</vt:lpstr>
      <vt:lpstr>Trebuchet MS</vt:lpstr>
      <vt:lpstr>Microsoft YaHei</vt:lpstr>
      <vt:lpstr>Arial Unicode MS</vt:lpstr>
      <vt:lpstr>Georgia</vt:lpstr>
      <vt:lpstr>Urbain</vt:lpstr>
      <vt:lpstr>Présentation du module et du programme officiel</vt:lpstr>
      <vt:lpstr>Fiche contact enseignant Les CV et coordonnées des enseignants sont disponibles sur la plateforme  E-learning pour prendre attache avec eux en cas de besoin. E-mail : ouari.meradi@univ-bejaia.dz</vt:lpstr>
      <vt:lpstr>PowerPoint 演示文稿</vt:lpstr>
      <vt:lpstr>Section 04 : Mode d’évaluation des étudiants  Le mode d’évaluation des étudiants concerne la note de l’Épreuve de Moyenne Durée (EMD) (60%) en session normale et en session rattrapage (en cas de nécessité). Mais aussi, l’étudiant sera évalué aux TD (40%) selon les paramètres suivants : assiduité 6, participation 4, présentation orale de l’exposé 5, écrit 2 et interrogations 3.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ouari</dc:creator>
  <cp:lastModifiedBy>Utilisateur</cp:lastModifiedBy>
  <cp:revision>684</cp:revision>
  <cp:lastPrinted>2024-01-22T22:01:00Z</cp:lastPrinted>
  <dcterms:created xsi:type="dcterms:W3CDTF">2012-10-27T11:37:00Z</dcterms:created>
  <dcterms:modified xsi:type="dcterms:W3CDTF">2026-09-28T20:01:54Z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204DB0A103F048B0B6267C0E9450E73F_12</vt:lpwstr>
  </property>
  <property fmtid="{D5CDD505-2E9C-101B-9397-08002B2CF9AE}" pid="3" name="KSOProductBuildVer">
    <vt:lpwstr>1036-12.1.0.26880</vt:lpwstr>
  </property>
</Properties>
</file>