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image40.jpg" ContentType="image/jpeg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94" r:id="rId2"/>
    <p:sldId id="258" r:id="rId3"/>
    <p:sldId id="296" r:id="rId4"/>
    <p:sldId id="297" r:id="rId5"/>
    <p:sldId id="298" r:id="rId6"/>
    <p:sldId id="299" r:id="rId7"/>
    <p:sldId id="301" r:id="rId8"/>
    <p:sldId id="302" r:id="rId9"/>
    <p:sldId id="303" r:id="rId10"/>
    <p:sldId id="295" r:id="rId11"/>
    <p:sldId id="260" r:id="rId12"/>
    <p:sldId id="26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7" r:id="rId22"/>
    <p:sldId id="287" r:id="rId23"/>
    <p:sldId id="276" r:id="rId24"/>
    <p:sldId id="288" r:id="rId25"/>
    <p:sldId id="289" r:id="rId26"/>
    <p:sldId id="272" r:id="rId27"/>
    <p:sldId id="290" r:id="rId28"/>
    <p:sldId id="291" r:id="rId29"/>
    <p:sldId id="292" r:id="rId30"/>
    <p:sldId id="280" r:id="rId31"/>
    <p:sldId id="293" r:id="rId32"/>
    <p:sldId id="282" r:id="rId33"/>
    <p:sldId id="283" r:id="rId34"/>
    <p:sldId id="284" r:id="rId35"/>
    <p:sldId id="286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93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D1635-D65B-A575-4937-DED5D8FF7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E3BEA-F0D6-E972-D74C-9A9928E28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F0FD1-3A83-5771-59F9-C33EAAA53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4AC92-F06C-E651-23C4-2D049BD702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9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2C8A5-50DD-78EE-29B7-A7EC65CA1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BC680-F626-1A19-E949-215294881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5A550A-9BEA-7070-6668-0254CF9AF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8E495-AF54-EA94-621A-288454A52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68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EB210-20D3-624E-FCBC-67271A21D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251FF8-4BE3-20A0-C668-69F096A2D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72C07-0307-E351-F220-15AC655CC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816F9-13A4-3547-8B54-B43BA8A21E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91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02B83-6DE6-4405-5A18-F3DE450F7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1125ED-34C2-D65E-23E6-37F08273EA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F18C86-6328-AAE8-13D5-70AB6ABAB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68BFD-9F36-5E4C-61F1-148DD78A35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54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CE9C8-07A6-69CC-7B78-3ECBAE165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F52959-77CD-1A36-F828-061A45BC8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A9E3BA-0951-1643-5562-0DEB5582A0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49108-F746-9357-9F8E-E5CDEF7A11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8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7F34-07B3-287F-19F6-C5F0444C3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8308B-29E6-00F2-AED1-ABF1632CA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C70211-C668-9FB2-A23C-51C349FEC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7187D-EAB9-2A71-01C7-ED62CD6CF2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98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FB948-72D7-A00B-DC0A-7C03FF865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E577AF-88ED-0747-06FE-17B9541795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7DBF49-F019-5A9B-D359-0461D5660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2F94C-EDCA-081C-A50B-039ACC0A69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65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DF4A3-7D74-C862-ECFC-36A1398D5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257FF6-3932-DA1C-36BC-9A8E0EDC7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A799B7-A43D-3154-9DD9-55A4361FC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du chapitre. Les deux premières parties (définition, évolution) puis l’architecture et la composition d’un ordinateur sont traitées dans cette présentation.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1B130-99B1-0428-E104-57E946FDA0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49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ouverte pour lancer la discussion avant de donner la définition.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mot « informatique » est formé de INFORmation et auto-MATIQUE. Il a été proposé en 1962 par Philippe Dreyfus.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: retracer l’histoire du calcul, des premières machines mécaniques aux ordinateurs actuels.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Vue d’ensemble avant de détailler chaque étape. Les diapositives suivantes présentent les machines une par une.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Pascal (1642) : machine à additionner et soustraire. Leibniz (1673) : ajoute la multiplication, la division et la racine carrée.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machine de Turing est un modèle théorique : elle définit ce qu’est un calcul réalisable par un algorithme.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Z3 fonctionne avec des relais électromécaniques ; elle est programmable mais pas encore électronique.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 : machine électromécanique de grande taille. ENIAC : première machine entièrement électronique, construite avec des tubes à vide (conçue à partir de 1943, présentée en 1946).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Avec l’IBM PC, l’ordinateur entre dans les bureaux puis dans les foyers.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Ouvrir la discussion : comparer cette machine avec la Pascaline et l’ENIAC vus précédemment.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ordinateur = matériel (hardware) + logiciel (software). L’un ne fonctionne pas sans l’autre.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6683-9A5B-5BB3-0F3B-2534F170A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F7C87-1A95-F83C-CCC6-5D5A8D53A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825978-E6F3-AB11-83A5-EBF63F764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ordinateur = matériel (hardware) + logiciel (software). L’un ne fonctionne pas sans l’autre.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0107-6426-3A7B-24AA-71B3A8D5D1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50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Périphériques d’entrée : ils envoient des données à l’ordinateur. De sortie : ils restituent des résultats. D’entrée/sortie : ils font les deux (stockage externe par exemple).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89B6C-B203-0FE3-624B-E788E2E2D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640B1-67D2-CDE2-A6AE-89E6D345F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AE266A-EE2E-1328-2C30-5787C0E45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Périphériques d’entrée : ils envoient des données à l’ordinateur. De sortie : ils restituent des résultats. D’entrée/sortie : ils font les deux (stockage externe par exemple).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B3A82-9400-2075-B398-90D8C293CC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542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CF8A0-ACDA-8AB0-1F7F-E89D1155B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78643F-FD3A-DECB-39F6-64685CDED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7F4603-C508-F4CC-05F6-E0151A55E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Périphériques d’entrée : ils envoient des données à l’ordinateur. De sortie : ils restituent des résultats. D’entrée/sortie : ils font les deux (stockage externe par exemple).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31D73-EC2E-608C-D34F-D233AB032E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854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processeur est le composant qui exécute les instructions des programmes. Il se fixe sur la carte mère.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A2452-0989-F2AE-735D-BF123247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D82CF-405D-28C6-EF4D-A8AB7D327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39CFFA-76AD-6310-DFFC-18686F9E8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processeur est le composant qui exécute les instructions des programmes. Il se fixe sur la carte mère.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2A0D5-1759-07E2-550B-16251979DA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231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4FA90-C0C0-08FE-01B6-734BD0803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46D6C7-DD2D-7B4B-F826-3FDCBDAD9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C02752-E395-698B-D25F-46D179F97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processeur est le composant qui exécute les instructions des programmes. Il se fixe sur la carte mère.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FD8CE-D3AD-9C81-C658-270EA10CCB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153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2F479-6971-C9BE-5C7C-20D193225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DAB1A-6200-8948-D11D-F8C003E61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9C7A5-2AD1-D209-DC4B-77DD9CB16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processeur est le composant qui exécute les instructions des programmes. Il se fixe sur la carte mère.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0E4DB6-8F38-B960-938F-5A18A53852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61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Faire nommer les ports : souris, clavier, USB, parallèle, série, VGA, réseau (LAN), entrées et sorties audio.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F6DE8-237E-B42E-854C-0F389A94D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40E473-5CC2-8AC9-5E00-1C12C6717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2BE40A-BE06-8E5F-4243-46092843D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ordinateur = matériel (hardware) + logiciel (software). L’un ne fonctionne pas sans l’autre.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4D685-652D-60F8-95F6-CDA8B46563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09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logiciel est immatériel : ce sont les programmes et les données. On distingue trois grandes familles, détaillées dans les diapositives suivantes.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système d’exploitation gère les ressources de la machine. Les langages de programmation servent à écrire les programmes (Pascal sera utilisé en TP).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logiciels d’application s’exécutent au-dessus du système d’exploitation et répondent à un besoin précis de l’utilisateur.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CADCF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5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CADCF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12" Type="http://schemas.openxmlformats.org/officeDocument/2006/relationships/image" Target="../media/image3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11" Type="http://schemas.openxmlformats.org/officeDocument/2006/relationships/image" Target="../media/image37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58900" y="685800"/>
            <a:ext cx="190500" cy="54864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697547" y="-697547"/>
            <a:ext cx="2766695" cy="2766695"/>
            <a:chOff x="0" y="0"/>
            <a:chExt cx="1708150" cy="1708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6883" cy="1708150"/>
            </a:xfrm>
            <a:custGeom>
              <a:avLst/>
              <a:gdLst/>
              <a:ahLst/>
              <a:cxnLst/>
              <a:rect l="l" t="t" r="r" b="b"/>
              <a:pathLst>
                <a:path w="1706883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5" name="TextBox 5"/>
          <p:cNvSpPr txBox="1"/>
          <p:nvPr/>
        </p:nvSpPr>
        <p:spPr>
          <a:xfrm rot="-5400000">
            <a:off x="-1162050" y="4270940"/>
            <a:ext cx="3683000" cy="11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40"/>
              </a:lnSpc>
            </a:pPr>
            <a:r>
              <a:rPr lang="en-US" sz="800" spc="120" dirty="0">
                <a:solidFill>
                  <a:srgbClr val="13538A"/>
                </a:solidFill>
                <a:latin typeface="Aileron"/>
                <a:ea typeface="Aileron"/>
                <a:cs typeface="Aileron"/>
                <a:sym typeface="Aileron"/>
              </a:rPr>
              <a:t>ANNÉE UNIVERSITAIRE 2026–2027</a:t>
            </a: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8763000" y="0"/>
            <a:ext cx="6858000" cy="6858000"/>
            <a:chOff x="0" y="0"/>
            <a:chExt cx="1708150" cy="17081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06883" cy="1708150"/>
            </a:xfrm>
            <a:custGeom>
              <a:avLst/>
              <a:gdLst/>
              <a:ahLst/>
              <a:cxnLst/>
              <a:rect l="l" t="t" r="r" b="b"/>
              <a:pathLst>
                <a:path w="1706883" h="1708150">
                  <a:moveTo>
                    <a:pt x="853440" y="1708150"/>
                  </a:moveTo>
                  <a:cubicBezTo>
                    <a:pt x="383540" y="1708150"/>
                    <a:pt x="0" y="1324610"/>
                    <a:pt x="0" y="853440"/>
                  </a:cubicBezTo>
                  <a:cubicBezTo>
                    <a:pt x="0" y="383540"/>
                    <a:pt x="383540" y="0"/>
                    <a:pt x="853440" y="0"/>
                  </a:cubicBezTo>
                  <a:cubicBezTo>
                    <a:pt x="1324610" y="0"/>
                    <a:pt x="1706880" y="383540"/>
                    <a:pt x="1706880" y="853440"/>
                  </a:cubicBezTo>
                  <a:cubicBezTo>
                    <a:pt x="1708150" y="1324610"/>
                    <a:pt x="1324610" y="1708150"/>
                    <a:pt x="853440" y="1708150"/>
                  </a:cubicBezTo>
                  <a:close/>
                  <a:moveTo>
                    <a:pt x="853440" y="469900"/>
                  </a:moveTo>
                  <a:cubicBezTo>
                    <a:pt x="642620" y="469900"/>
                    <a:pt x="469900" y="642620"/>
                    <a:pt x="469900" y="853440"/>
                  </a:cubicBezTo>
                  <a:cubicBezTo>
                    <a:pt x="469900" y="1064260"/>
                    <a:pt x="642620" y="1236980"/>
                    <a:pt x="853440" y="1236980"/>
                  </a:cubicBezTo>
                  <a:cubicBezTo>
                    <a:pt x="1064260" y="1236980"/>
                    <a:pt x="1236980" y="1064260"/>
                    <a:pt x="1236980" y="853440"/>
                  </a:cubicBezTo>
                  <a:cubicBezTo>
                    <a:pt x="1236980" y="642620"/>
                    <a:pt x="1065530" y="469900"/>
                    <a:pt x="853440" y="46990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2070100" y="2805704"/>
            <a:ext cx="641597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4"/>
              </a:lnSpc>
            </a:pPr>
            <a:r>
              <a:rPr lang="en-US" sz="2604" b="1" spc="-78" dirty="0">
                <a:solidFill>
                  <a:srgbClr val="2C92D5"/>
                </a:solidFill>
                <a:latin typeface="Aileron Heavy"/>
                <a:ea typeface="Aileron Heavy"/>
                <a:cs typeface="Aileron Heavy"/>
                <a:sym typeface="Aileron Heavy"/>
              </a:rPr>
              <a:t>STRUCTURE DES ORDINATEURS ET APPLICATIONS</a:t>
            </a:r>
          </a:p>
        </p:txBody>
      </p:sp>
      <p:sp>
        <p:nvSpPr>
          <p:cNvPr id="11" name="Freeform 11"/>
          <p:cNvSpPr/>
          <p:nvPr/>
        </p:nvSpPr>
        <p:spPr>
          <a:xfrm>
            <a:off x="9732918" y="1828059"/>
            <a:ext cx="3383007" cy="3157767"/>
          </a:xfrm>
          <a:custGeom>
            <a:avLst/>
            <a:gdLst/>
            <a:ahLst/>
            <a:cxnLst/>
            <a:rect l="l" t="t" r="r" b="b"/>
            <a:pathLst>
              <a:path w="5074511" h="4736651">
                <a:moveTo>
                  <a:pt x="0" y="0"/>
                </a:moveTo>
                <a:lnTo>
                  <a:pt x="5074510" y="0"/>
                </a:lnTo>
                <a:lnTo>
                  <a:pt x="5074510" y="4736651"/>
                </a:lnTo>
                <a:lnTo>
                  <a:pt x="0" y="4736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8" name="Image 1" descr="En-tête : République Algérienne Démocratique et Populaire, Université Abderrahmane Mira, Faculté de la Technologie">
            <a:extLst>
              <a:ext uri="{FF2B5EF4-FFF2-40B4-BE49-F238E27FC236}">
                <a16:creationId xmlns:a16="http://schemas.microsoft.com/office/drawing/2014/main" id="{85216200-B39A-E682-E2DE-71D39FA29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453" y="464630"/>
            <a:ext cx="6583680" cy="1875656"/>
          </a:xfrm>
          <a:prstGeom prst="rect">
            <a:avLst/>
          </a:prstGeom>
        </p:spPr>
      </p:pic>
      <p:sp>
        <p:nvSpPr>
          <p:cNvPr id="10" name="Text 2">
            <a:extLst>
              <a:ext uri="{FF2B5EF4-FFF2-40B4-BE49-F238E27FC236}">
                <a16:creationId xmlns:a16="http://schemas.microsoft.com/office/drawing/2014/main" id="{578F8C24-7D20-40B1-5567-E5C0B072499C}"/>
              </a:ext>
            </a:extLst>
          </p:cNvPr>
          <p:cNvSpPr txBox="1"/>
          <p:nvPr/>
        </p:nvSpPr>
        <p:spPr>
          <a:xfrm>
            <a:off x="2070100" y="3886003"/>
            <a:ext cx="8595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B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 : Introduction à l’informatique</a:t>
            </a:r>
            <a:endParaRPr lang="en-US" sz="2600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0009F9AE-ECA0-3F31-4345-1295772DB397}"/>
              </a:ext>
            </a:extLst>
          </p:cNvPr>
          <p:cNvSpPr txBox="1"/>
          <p:nvPr/>
        </p:nvSpPr>
        <p:spPr>
          <a:xfrm>
            <a:off x="2070100" y="4679709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b="1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Enseignant</a:t>
            </a: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 :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Dr. LAHDIRI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526280"/>
            <a:ext cx="365760" cy="365760"/>
          </a:xfrm>
          <a:prstGeom prst="rect">
            <a:avLst/>
          </a:prstGeom>
        </p:spPr>
      </p:pic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48A5A11-025B-F3F5-C146-AF0FCD40E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81" y="1110059"/>
            <a:ext cx="10701599" cy="4637882"/>
          </a:xfrm>
          <a:prstGeom prst="rect">
            <a:avLst/>
          </a:prstGeom>
        </p:spPr>
      </p:pic>
      <p:sp>
        <p:nvSpPr>
          <p:cNvPr id="37" name="Arrow: Right 36">
            <a:extLst>
              <a:ext uri="{FF2B5EF4-FFF2-40B4-BE49-F238E27FC236}">
                <a16:creationId xmlns:a16="http://schemas.microsoft.com/office/drawing/2014/main" id="{E9118887-E04D-B74D-7D90-805F01174A4A}"/>
              </a:ext>
            </a:extLst>
          </p:cNvPr>
          <p:cNvSpPr/>
          <p:nvPr/>
        </p:nvSpPr>
        <p:spPr>
          <a:xfrm rot="20135181">
            <a:off x="8447962" y="1491188"/>
            <a:ext cx="1965277" cy="5595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66E8E2-F6BA-2036-30BB-DA5764DD4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D44B2EB-A52C-2C85-A5D0-317D5FD7C114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0B032FA0-F464-4169-17FA-C7609E375B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939B6-06A4-633B-8BF6-D7B4BCF69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574" y="833437"/>
            <a:ext cx="4438650" cy="5191125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8A2FD81D-6F0A-2D97-0E0F-B79E471D9F16}"/>
              </a:ext>
            </a:extLst>
          </p:cNvPr>
          <p:cNvSpPr/>
          <p:nvPr/>
        </p:nvSpPr>
        <p:spPr>
          <a:xfrm rot="20135181">
            <a:off x="3622183" y="1565652"/>
            <a:ext cx="1187135" cy="2835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1A2425-663D-8485-1539-37DCFA1632D7}"/>
              </a:ext>
            </a:extLst>
          </p:cNvPr>
          <p:cNvSpPr/>
          <p:nvPr/>
        </p:nvSpPr>
        <p:spPr>
          <a:xfrm>
            <a:off x="1371600" y="1332994"/>
            <a:ext cx="2245058" cy="8506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7EE627-08CC-201E-85DA-4743FEB103A4}"/>
              </a:ext>
            </a:extLst>
          </p:cNvPr>
          <p:cNvSpPr txBox="1"/>
          <p:nvPr/>
        </p:nvSpPr>
        <p:spPr>
          <a:xfrm>
            <a:off x="1371600" y="1649320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MATRICULE ETUDIANT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CBDEBA-D12C-B63F-6BE3-A4B65AB45F5D}"/>
              </a:ext>
            </a:extLst>
          </p:cNvPr>
          <p:cNvSpPr txBox="1"/>
          <p:nvPr/>
        </p:nvSpPr>
        <p:spPr>
          <a:xfrm>
            <a:off x="856754" y="2800963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numéro d'identification national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4B4CF4-7584-6CDA-F7A1-B6F458C7E7AE}"/>
              </a:ext>
            </a:extLst>
          </p:cNvPr>
          <p:cNvSpPr/>
          <p:nvPr/>
        </p:nvSpPr>
        <p:spPr>
          <a:xfrm>
            <a:off x="856754" y="2521746"/>
            <a:ext cx="3237574" cy="8506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11D0CEF-08B9-8304-9BCB-FC09D6D8514F}"/>
              </a:ext>
            </a:extLst>
          </p:cNvPr>
          <p:cNvSpPr/>
          <p:nvPr/>
        </p:nvSpPr>
        <p:spPr>
          <a:xfrm rot="20135181">
            <a:off x="3693407" y="2210919"/>
            <a:ext cx="1187135" cy="2835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99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881B1-7EA3-472F-F09A-3106A80D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C1767-DED9-C802-F279-8F7F621D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474" y="890888"/>
            <a:ext cx="12192000" cy="5076223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64803D37-40E4-F1EB-9A0D-F7AC05FFA3AD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3AC565BD-D74C-0F7C-003B-0A0DCEEDC5F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FFA22774-EEF3-8024-F76D-97611D461F6F}"/>
              </a:ext>
            </a:extLst>
          </p:cNvPr>
          <p:cNvSpPr/>
          <p:nvPr/>
        </p:nvSpPr>
        <p:spPr>
          <a:xfrm rot="12539871">
            <a:off x="1984713" y="5701336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1BD91A4-B052-6675-E57D-ABBD9C65A283}"/>
              </a:ext>
            </a:extLst>
          </p:cNvPr>
          <p:cNvSpPr/>
          <p:nvPr/>
        </p:nvSpPr>
        <p:spPr>
          <a:xfrm rot="12539871">
            <a:off x="908388" y="1924673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6CB78D-7B12-5359-4E37-AEF1A1A60AFC}"/>
              </a:ext>
            </a:extLst>
          </p:cNvPr>
          <p:cNvSpPr txBox="1"/>
          <p:nvPr/>
        </p:nvSpPr>
        <p:spPr>
          <a:xfrm>
            <a:off x="2812903" y="2431631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DDA660-1FFD-EBC3-5FA8-80361ADCE9E4}"/>
              </a:ext>
            </a:extLst>
          </p:cNvPr>
          <p:cNvSpPr txBox="1"/>
          <p:nvPr/>
        </p:nvSpPr>
        <p:spPr>
          <a:xfrm>
            <a:off x="3889228" y="6007967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1237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003449-97BB-F401-43E6-E490C2EB9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A84667-814B-0B77-1A72-461524790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6253"/>
            <a:ext cx="12192000" cy="4925493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3A77AEF8-B0DF-03BD-220B-90DE5CE85BC1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2DD90F49-092A-F075-7701-D1941AF52D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41BFD1B9-CC60-A84B-50B4-F9323A0907D7}"/>
              </a:ext>
            </a:extLst>
          </p:cNvPr>
          <p:cNvSpPr/>
          <p:nvPr/>
        </p:nvSpPr>
        <p:spPr>
          <a:xfrm rot="12539871">
            <a:off x="1613238" y="2229068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9805BA4B-9AD3-1B0D-BBAD-6EDE602885FF}"/>
              </a:ext>
            </a:extLst>
          </p:cNvPr>
          <p:cNvSpPr/>
          <p:nvPr/>
        </p:nvSpPr>
        <p:spPr>
          <a:xfrm rot="12539871">
            <a:off x="1984712" y="3996024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C1AC0-654E-02E4-11DD-4B279B689F7F}"/>
              </a:ext>
            </a:extLst>
          </p:cNvPr>
          <p:cNvSpPr txBox="1"/>
          <p:nvPr/>
        </p:nvSpPr>
        <p:spPr>
          <a:xfrm>
            <a:off x="3889227" y="4259129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194519-60A7-3B92-D0AA-4F6EBC344B2F}"/>
              </a:ext>
            </a:extLst>
          </p:cNvPr>
          <p:cNvSpPr txBox="1"/>
          <p:nvPr/>
        </p:nvSpPr>
        <p:spPr>
          <a:xfrm>
            <a:off x="3517753" y="2530662"/>
            <a:ext cx="609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07594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37A20C-AB1B-1018-F451-591C4C303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168586-201A-C828-4B69-ACF68ED9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0803"/>
            <a:ext cx="12192000" cy="463639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E95F7F2A-2313-BDEA-9E85-387422B4AE6A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B6DDCCE2-9A29-EC10-92EB-E6AAA8AB1E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4A190FB-56B3-8343-F30D-C6723DDB6FFE}"/>
              </a:ext>
            </a:extLst>
          </p:cNvPr>
          <p:cNvSpPr/>
          <p:nvPr/>
        </p:nvSpPr>
        <p:spPr>
          <a:xfrm rot="12539871">
            <a:off x="2413336" y="4585008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978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9A995-7C12-FB5C-9860-D6C72350B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808D0-5F01-95B7-BD9F-B1C049039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0834"/>
            <a:ext cx="12192000" cy="5316332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644B0EE8-E5E5-2C66-297A-3D00DB0FA131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A6E5DD5B-34CE-E0BA-7DA0-B9BF63ED8B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C1C8E03-CFEF-0A2F-59E4-8D30F6E420F5}"/>
              </a:ext>
            </a:extLst>
          </p:cNvPr>
          <p:cNvSpPr/>
          <p:nvPr/>
        </p:nvSpPr>
        <p:spPr>
          <a:xfrm rot="19866257">
            <a:off x="7927871" y="2067991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267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ECFEE-CDEE-3DD3-7F63-44A0CCF7C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6BD3B64-075C-D0BF-E04A-741B4DD7E4A6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3E863F62-424D-1234-AE52-4B46795960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90F918F-92DE-66F9-3425-166BA23DD8A0}"/>
              </a:ext>
            </a:extLst>
          </p:cNvPr>
          <p:cNvSpPr/>
          <p:nvPr/>
        </p:nvSpPr>
        <p:spPr>
          <a:xfrm rot="19866257">
            <a:off x="7927871" y="2067991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42A87D-66EF-7F1E-8AAC-B49554744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7450"/>
            <a:ext cx="12192000" cy="5243099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94F7083A-1AC3-F6EA-39F2-B1A110A3FDD2}"/>
              </a:ext>
            </a:extLst>
          </p:cNvPr>
          <p:cNvSpPr/>
          <p:nvPr/>
        </p:nvSpPr>
        <p:spPr>
          <a:xfrm rot="11958832">
            <a:off x="1820148" y="4583763"/>
            <a:ext cx="1965277" cy="2575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395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FB600-8645-E8AD-D545-706B1CC31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E0F3E6E-D6E1-35DD-E89C-25037FD40166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E74A868E-5B23-3474-2846-073B2C52D1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5A07A1-44EC-BBAA-D951-88A791F79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6224"/>
            <a:ext cx="12192000" cy="532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8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471FA1-6EDD-5B80-CC41-3D5B5309E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64D60A4-38F1-BF22-2B72-45B844EE2E87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6BAB8F3-477D-8D96-2BED-1A194575E93E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Contenu du chapitre I</a:t>
            </a:r>
            <a:endParaRPr lang="en-US" sz="32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020400E-0D8C-0C61-ADEB-AB5700668571}"/>
              </a:ext>
            </a:extLst>
          </p:cNvPr>
          <p:cNvSpPr/>
          <p:nvPr/>
        </p:nvSpPr>
        <p:spPr>
          <a:xfrm>
            <a:off x="548640" y="1783080"/>
            <a:ext cx="35204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EE6E561-71F0-DC0E-7FAB-5579145C5FE3}"/>
              </a:ext>
            </a:extLst>
          </p:cNvPr>
          <p:cNvSpPr/>
          <p:nvPr/>
        </p:nvSpPr>
        <p:spPr>
          <a:xfrm>
            <a:off x="822960" y="2057400"/>
            <a:ext cx="731520" cy="73152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EF503B9F-6EF5-CDD5-2BFE-39249C24B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240280"/>
            <a:ext cx="365760" cy="365760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6E06F64A-0125-CCB8-23E2-7B3211BA2140}"/>
              </a:ext>
            </a:extLst>
          </p:cNvPr>
          <p:cNvSpPr txBox="1"/>
          <p:nvPr/>
        </p:nvSpPr>
        <p:spPr>
          <a:xfrm>
            <a:off x="2971800" y="2057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D6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BE7FF4C-4664-DBBF-87E3-611AD6A3001B}"/>
              </a:ext>
            </a:extLst>
          </p:cNvPr>
          <p:cNvSpPr txBox="1"/>
          <p:nvPr/>
        </p:nvSpPr>
        <p:spPr>
          <a:xfrm>
            <a:off x="822960" y="29718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Définition de l’informatique</a:t>
            </a:r>
            <a:endParaRPr lang="en-US" sz="18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6749EB1-6569-C5C1-8F41-43EAD0C77273}"/>
              </a:ext>
            </a:extLst>
          </p:cNvPr>
          <p:cNvSpPr/>
          <p:nvPr/>
        </p:nvSpPr>
        <p:spPr>
          <a:xfrm>
            <a:off x="4320540" y="1783080"/>
            <a:ext cx="35204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4062F8EE-88D7-F192-4E13-0649545F0633}"/>
              </a:ext>
            </a:extLst>
          </p:cNvPr>
          <p:cNvSpPr/>
          <p:nvPr/>
        </p:nvSpPr>
        <p:spPr>
          <a:xfrm>
            <a:off x="4594860" y="2057400"/>
            <a:ext cx="731520" cy="73152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FFC770AA-9AB0-83F4-13F7-CC4C15141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740" y="2240280"/>
            <a:ext cx="365760" cy="365760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5E2BBE77-5EA9-DCC1-70C1-EDCDEE0D8262}"/>
              </a:ext>
            </a:extLst>
          </p:cNvPr>
          <p:cNvSpPr txBox="1"/>
          <p:nvPr/>
        </p:nvSpPr>
        <p:spPr>
          <a:xfrm>
            <a:off x="6743700" y="2057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D6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2BE2F214-D2CF-D4B6-053F-E03C2E9B9E2E}"/>
              </a:ext>
            </a:extLst>
          </p:cNvPr>
          <p:cNvSpPr txBox="1"/>
          <p:nvPr/>
        </p:nvSpPr>
        <p:spPr>
          <a:xfrm>
            <a:off x="4594860" y="29718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Évolution de l’informatique et des ordinateurs</a:t>
            </a:r>
            <a:endParaRPr lang="en-US" sz="180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3FE94F5F-1862-6054-A490-92344C4A9EA5}"/>
              </a:ext>
            </a:extLst>
          </p:cNvPr>
          <p:cNvSpPr/>
          <p:nvPr/>
        </p:nvSpPr>
        <p:spPr>
          <a:xfrm>
            <a:off x="8092440" y="1783080"/>
            <a:ext cx="35204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9982AB82-3511-B90D-B9D1-3E060A05E9F3}"/>
              </a:ext>
            </a:extLst>
          </p:cNvPr>
          <p:cNvSpPr/>
          <p:nvPr/>
        </p:nvSpPr>
        <p:spPr>
          <a:xfrm>
            <a:off x="8366760" y="2057400"/>
            <a:ext cx="731520" cy="73152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16" name="Image 2" descr="preencoded.png">
            <a:extLst>
              <a:ext uri="{FF2B5EF4-FFF2-40B4-BE49-F238E27FC236}">
                <a16:creationId xmlns:a16="http://schemas.microsoft.com/office/drawing/2014/main" id="{1682F39C-A9E4-0D05-2B30-835B7441A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0" y="2240280"/>
            <a:ext cx="365760" cy="365760"/>
          </a:xfrm>
          <a:prstGeom prst="rect">
            <a:avLst/>
          </a:prstGeom>
        </p:spPr>
      </p:pic>
      <p:sp>
        <p:nvSpPr>
          <p:cNvPr id="17" name="Text 12">
            <a:extLst>
              <a:ext uri="{FF2B5EF4-FFF2-40B4-BE49-F238E27FC236}">
                <a16:creationId xmlns:a16="http://schemas.microsoft.com/office/drawing/2014/main" id="{AA13D9AD-C296-8645-7F8B-67887A578501}"/>
              </a:ext>
            </a:extLst>
          </p:cNvPr>
          <p:cNvSpPr txBox="1"/>
          <p:nvPr/>
        </p:nvSpPr>
        <p:spPr>
          <a:xfrm>
            <a:off x="10515600" y="2057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D6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2C727E19-0BFA-1C63-716D-1EC9DB90A621}"/>
              </a:ext>
            </a:extLst>
          </p:cNvPr>
          <p:cNvSpPr txBox="1"/>
          <p:nvPr/>
        </p:nvSpPr>
        <p:spPr>
          <a:xfrm>
            <a:off x="8366760" y="29718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et fonctionnement d’un ordinateur</a:t>
            </a:r>
            <a:endParaRPr lang="en-US" sz="1800" dirty="0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CAA49849-ED4B-053D-5FC7-DB5D8DE5BFF6}"/>
              </a:ext>
            </a:extLst>
          </p:cNvPr>
          <p:cNvSpPr/>
          <p:nvPr/>
        </p:nvSpPr>
        <p:spPr>
          <a:xfrm>
            <a:off x="548640" y="4069080"/>
            <a:ext cx="35204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AA6AC724-7A96-6F29-5373-D8A258FEA5D9}"/>
              </a:ext>
            </a:extLst>
          </p:cNvPr>
          <p:cNvSpPr/>
          <p:nvPr/>
        </p:nvSpPr>
        <p:spPr>
          <a:xfrm>
            <a:off x="822960" y="4343400"/>
            <a:ext cx="731520" cy="73152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21" name="Image 3" descr="preencoded.png">
            <a:extLst>
              <a:ext uri="{FF2B5EF4-FFF2-40B4-BE49-F238E27FC236}">
                <a16:creationId xmlns:a16="http://schemas.microsoft.com/office/drawing/2014/main" id="{EDE7766A-8E42-C5DF-9150-BB753269F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4526280"/>
            <a:ext cx="365760" cy="365760"/>
          </a:xfrm>
          <a:prstGeom prst="rect">
            <a:avLst/>
          </a:prstGeom>
        </p:spPr>
      </p:pic>
      <p:sp>
        <p:nvSpPr>
          <p:cNvPr id="22" name="Text 16">
            <a:extLst>
              <a:ext uri="{FF2B5EF4-FFF2-40B4-BE49-F238E27FC236}">
                <a16:creationId xmlns:a16="http://schemas.microsoft.com/office/drawing/2014/main" id="{BEFAA6BC-E5F9-7269-D78E-CDB81FB2FEC1}"/>
              </a:ext>
            </a:extLst>
          </p:cNvPr>
          <p:cNvSpPr txBox="1"/>
          <p:nvPr/>
        </p:nvSpPr>
        <p:spPr>
          <a:xfrm>
            <a:off x="2971800" y="4343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D6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400" dirty="0"/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541FFBF4-1802-8D63-A9E2-B3A73F8EFC08}"/>
              </a:ext>
            </a:extLst>
          </p:cNvPr>
          <p:cNvSpPr txBox="1"/>
          <p:nvPr/>
        </p:nvSpPr>
        <p:spPr>
          <a:xfrm>
            <a:off x="822960" y="52578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d’un ordinateur (Matériel &amp; Logiciel)</a:t>
            </a:r>
            <a:endParaRPr lang="en-US" sz="1800" dirty="0"/>
          </a:p>
        </p:txBody>
      </p:sp>
      <p:sp>
        <p:nvSpPr>
          <p:cNvPr id="24" name="Shape 18">
            <a:extLst>
              <a:ext uri="{FF2B5EF4-FFF2-40B4-BE49-F238E27FC236}">
                <a16:creationId xmlns:a16="http://schemas.microsoft.com/office/drawing/2014/main" id="{331C05CA-DBDC-0F71-672F-6AAD6D9BC725}"/>
              </a:ext>
            </a:extLst>
          </p:cNvPr>
          <p:cNvSpPr/>
          <p:nvPr/>
        </p:nvSpPr>
        <p:spPr>
          <a:xfrm>
            <a:off x="4320540" y="4069080"/>
            <a:ext cx="35204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26DC90B6-F43C-1C3F-BB6C-4B76E89E153B}"/>
              </a:ext>
            </a:extLst>
          </p:cNvPr>
          <p:cNvSpPr/>
          <p:nvPr/>
        </p:nvSpPr>
        <p:spPr>
          <a:xfrm>
            <a:off x="4594860" y="4343400"/>
            <a:ext cx="731520" cy="73152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26" name="Image 4" descr="preencoded.png">
            <a:extLst>
              <a:ext uri="{FF2B5EF4-FFF2-40B4-BE49-F238E27FC236}">
                <a16:creationId xmlns:a16="http://schemas.microsoft.com/office/drawing/2014/main" id="{033A71DE-0B04-2B5D-5EB6-CC663470B2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40" y="4526280"/>
            <a:ext cx="365760" cy="365760"/>
          </a:xfrm>
          <a:prstGeom prst="rect">
            <a:avLst/>
          </a:prstGeom>
        </p:spPr>
      </p:pic>
      <p:sp>
        <p:nvSpPr>
          <p:cNvPr id="27" name="Text 20">
            <a:extLst>
              <a:ext uri="{FF2B5EF4-FFF2-40B4-BE49-F238E27FC236}">
                <a16:creationId xmlns:a16="http://schemas.microsoft.com/office/drawing/2014/main" id="{F8E99BB0-67AF-EB81-692A-416CF27AE42C}"/>
              </a:ext>
            </a:extLst>
          </p:cNvPr>
          <p:cNvSpPr txBox="1"/>
          <p:nvPr/>
        </p:nvSpPr>
        <p:spPr>
          <a:xfrm>
            <a:off x="6743700" y="4343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D6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400" dirty="0"/>
          </a:p>
        </p:txBody>
      </p:sp>
      <p:sp>
        <p:nvSpPr>
          <p:cNvPr id="28" name="Text 21">
            <a:extLst>
              <a:ext uri="{FF2B5EF4-FFF2-40B4-BE49-F238E27FC236}">
                <a16:creationId xmlns:a16="http://schemas.microsoft.com/office/drawing/2014/main" id="{C4701415-0DFD-D46B-E84E-3138A9CA7425}"/>
              </a:ext>
            </a:extLst>
          </p:cNvPr>
          <p:cNvSpPr txBox="1"/>
          <p:nvPr/>
        </p:nvSpPr>
        <p:spPr>
          <a:xfrm>
            <a:off x="4594860" y="52578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systèmes de codage des informations</a:t>
            </a:r>
            <a:endParaRPr lang="en-US" sz="1800" dirty="0"/>
          </a:p>
        </p:txBody>
      </p:sp>
      <p:sp>
        <p:nvSpPr>
          <p:cNvPr id="29" name="Shape 22">
            <a:extLst>
              <a:ext uri="{FF2B5EF4-FFF2-40B4-BE49-F238E27FC236}">
                <a16:creationId xmlns:a16="http://schemas.microsoft.com/office/drawing/2014/main" id="{C0831628-276C-B5FE-B4F0-F25B4F5DCF90}"/>
              </a:ext>
            </a:extLst>
          </p:cNvPr>
          <p:cNvSpPr/>
          <p:nvPr/>
        </p:nvSpPr>
        <p:spPr>
          <a:xfrm>
            <a:off x="8092440" y="4069080"/>
            <a:ext cx="35204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A268E278-A0B6-4184-CA7B-19A8C8BF4B8F}"/>
              </a:ext>
            </a:extLst>
          </p:cNvPr>
          <p:cNvSpPr/>
          <p:nvPr/>
        </p:nvSpPr>
        <p:spPr>
          <a:xfrm>
            <a:off x="8366760" y="4343400"/>
            <a:ext cx="731520" cy="73152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31" name="Image 5" descr="preencoded.png">
            <a:extLst>
              <a:ext uri="{FF2B5EF4-FFF2-40B4-BE49-F238E27FC236}">
                <a16:creationId xmlns:a16="http://schemas.microsoft.com/office/drawing/2014/main" id="{5DC7D211-0089-FAD5-24B3-D999EEFA54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9640" y="4526280"/>
            <a:ext cx="365760" cy="365760"/>
          </a:xfrm>
          <a:prstGeom prst="rect">
            <a:avLst/>
          </a:prstGeom>
        </p:spPr>
      </p:pic>
      <p:sp>
        <p:nvSpPr>
          <p:cNvPr id="32" name="Text 24">
            <a:extLst>
              <a:ext uri="{FF2B5EF4-FFF2-40B4-BE49-F238E27FC236}">
                <a16:creationId xmlns:a16="http://schemas.microsoft.com/office/drawing/2014/main" id="{E4B0EA99-B072-CB5F-E8A1-994A35608BBF}"/>
              </a:ext>
            </a:extLst>
          </p:cNvPr>
          <p:cNvSpPr txBox="1"/>
          <p:nvPr/>
        </p:nvSpPr>
        <p:spPr>
          <a:xfrm>
            <a:off x="10515600" y="4343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D6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400" dirty="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75F4FF7F-E1EB-50F2-E9EF-082A931849CE}"/>
              </a:ext>
            </a:extLst>
          </p:cNvPr>
          <p:cNvSpPr txBox="1"/>
          <p:nvPr/>
        </p:nvSpPr>
        <p:spPr>
          <a:xfrm>
            <a:off x="8366760" y="52578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expressions arithmétiques, relationnelles et logiques</a:t>
            </a:r>
            <a:endParaRPr lang="en-US" sz="180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8962B27B-EE8A-2847-B3EF-E8B31EDA37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72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B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5669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C’est quoi l’informatique ?</a:t>
            </a:r>
            <a:endParaRPr lang="en-US" sz="5000" dirty="0"/>
          </a:p>
        </p:txBody>
      </p:sp>
      <p:pic>
        <p:nvPicPr>
          <p:cNvPr id="4" name="Image 0" descr="Cube en bois avec un point d’interrogation posé sur un clavi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828800"/>
            <a:ext cx="4663440" cy="3108960"/>
          </a:xfrm>
          <a:prstGeom prst="rect">
            <a:avLst/>
          </a:prstGeom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CADCF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INTRODUCTION À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Définition de l’informatique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1828800"/>
            <a:ext cx="10332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L’informatique est la </a:t>
            </a:r>
            <a:r>
              <a:rPr lang="en-US" sz="30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</a:t>
            </a:r>
            <a:r>
              <a:rPr lang="en-US" sz="30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 s’occupe du </a:t>
            </a:r>
            <a:r>
              <a:rPr lang="en-US" sz="30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traitement automatique</a:t>
            </a:r>
            <a:r>
              <a:rPr lang="en-US" sz="30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l’</a:t>
            </a:r>
            <a:r>
              <a:rPr lang="en-US" sz="30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r>
              <a:rPr lang="en-US" sz="30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94360" y="4160520"/>
            <a:ext cx="3108960" cy="1188720"/>
          </a:xfrm>
          <a:prstGeom prst="roundRect">
            <a:avLst>
              <a:gd name="adj" fmla="val 10769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594360" y="416052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</a:t>
            </a:r>
            <a:r>
              <a:rPr lang="en-US" sz="3200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mation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3703320" y="416052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4400" dirty="0"/>
          </a:p>
        </p:txBody>
      </p:sp>
      <p:sp>
        <p:nvSpPr>
          <p:cNvPr id="9" name="Shape 7"/>
          <p:cNvSpPr/>
          <p:nvPr/>
        </p:nvSpPr>
        <p:spPr>
          <a:xfrm>
            <a:off x="4526280" y="4160520"/>
            <a:ext cx="3108960" cy="1188720"/>
          </a:xfrm>
          <a:prstGeom prst="roundRect">
            <a:avLst>
              <a:gd name="adj" fmla="val 10769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526280" y="416052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</a:t>
            </a:r>
            <a:r>
              <a:rPr lang="en-US" sz="32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matique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7635240" y="416052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endParaRPr lang="en-US" sz="4400" dirty="0"/>
          </a:p>
        </p:txBody>
      </p:sp>
      <p:sp>
        <p:nvSpPr>
          <p:cNvPr id="12" name="Shape 10"/>
          <p:cNvSpPr/>
          <p:nvPr/>
        </p:nvSpPr>
        <p:spPr>
          <a:xfrm>
            <a:off x="8458200" y="4160520"/>
            <a:ext cx="3108960" cy="1188720"/>
          </a:xfrm>
          <a:prstGeom prst="roundRect">
            <a:avLst>
              <a:gd name="adj" fmla="val 10769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458200" y="416052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B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Informatique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llustration de machines de calcul et d’ordinateurs ancie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0"/>
            <a:ext cx="6095848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18288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B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286000"/>
            <a:ext cx="51206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Évolution de l’informatique et des ordinateurs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CADCF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 DE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Repères chronologiques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02920" y="2011680"/>
            <a:ext cx="2770632" cy="502920"/>
          </a:xfrm>
          <a:prstGeom prst="roundRect">
            <a:avLst>
              <a:gd name="adj" fmla="val 50000"/>
            </a:avLst>
          </a:prstGeom>
          <a:solidFill>
            <a:srgbClr val="DDF1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02920" y="2011680"/>
            <a:ext cx="27706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Préhistoire (avant 1930)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300984" y="201168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DDF1F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300984" y="20116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 théoriques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00016" y="2011680"/>
            <a:ext cx="6967728" cy="502920"/>
          </a:xfrm>
          <a:prstGeom prst="roundRect">
            <a:avLst>
              <a:gd name="adj" fmla="val 50000"/>
            </a:avLst>
          </a:prstGeom>
          <a:solidFill>
            <a:srgbClr val="0B254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700016" y="2011680"/>
            <a:ext cx="6967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L’ère des ordinateurs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188720" y="3977640"/>
            <a:ext cx="9793224" cy="0"/>
          </a:xfrm>
          <a:prstGeom prst="line">
            <a:avLst/>
          </a:prstGeom>
          <a:noFill/>
          <a:ln w="38100">
            <a:solidFill>
              <a:srgbClr val="0F6CA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2416" y="3831336"/>
            <a:ext cx="292608" cy="292608"/>
          </a:xfrm>
          <a:prstGeom prst="ellipse">
            <a:avLst/>
          </a:prstGeom>
          <a:solidFill>
            <a:srgbClr val="0F6CA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2920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1642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530352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Pascaline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30352" y="512064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Blaise Pascal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441448" y="3831336"/>
            <a:ext cx="292608" cy="292608"/>
          </a:xfrm>
          <a:prstGeom prst="ellipse">
            <a:avLst/>
          </a:prstGeom>
          <a:solidFill>
            <a:srgbClr val="0F6CA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901952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1673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1929384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de Leibniz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929384" y="512064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G. W. Leibniz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840480" y="3831336"/>
            <a:ext cx="292608" cy="292608"/>
          </a:xfrm>
          <a:prstGeom prst="ellipse">
            <a:avLst/>
          </a:prstGeom>
          <a:solidFill>
            <a:srgbClr val="0F6CA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300984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1936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3328416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de Turing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3328416" y="512064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Alan Turing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239512" y="3831336"/>
            <a:ext cx="292608" cy="292608"/>
          </a:xfrm>
          <a:prstGeom prst="ellipse">
            <a:avLst/>
          </a:prstGeom>
          <a:solidFill>
            <a:srgbClr val="0F6CA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700016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1941</a:t>
            </a:r>
            <a:endParaRPr lang="en-US" sz="2400" dirty="0"/>
          </a:p>
        </p:txBody>
      </p:sp>
      <p:sp>
        <p:nvSpPr>
          <p:cNvPr id="25" name="Text 23"/>
          <p:cNvSpPr txBox="1"/>
          <p:nvPr/>
        </p:nvSpPr>
        <p:spPr>
          <a:xfrm>
            <a:off x="4727448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Z3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4727448" y="512064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Konrad Zuse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638544" y="3831336"/>
            <a:ext cx="292608" cy="292608"/>
          </a:xfrm>
          <a:prstGeom prst="ellipse">
            <a:avLst/>
          </a:prstGeom>
          <a:solidFill>
            <a:srgbClr val="0F6CA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099048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1944</a:t>
            </a:r>
            <a:endParaRPr lang="en-US" sz="2400" dirty="0"/>
          </a:p>
        </p:txBody>
      </p:sp>
      <p:sp>
        <p:nvSpPr>
          <p:cNvPr id="29" name="Text 27"/>
          <p:cNvSpPr txBox="1"/>
          <p:nvPr/>
        </p:nvSpPr>
        <p:spPr>
          <a:xfrm>
            <a:off x="6126480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Harvard Mark I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6126480" y="512064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Howard Aiken et IBM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8037576" y="3831336"/>
            <a:ext cx="292608" cy="292608"/>
          </a:xfrm>
          <a:prstGeom prst="ellipse">
            <a:avLst/>
          </a:prstGeom>
          <a:solidFill>
            <a:srgbClr val="0F6CA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498080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1946</a:t>
            </a:r>
            <a:endParaRPr lang="en-US" sz="2400" dirty="0"/>
          </a:p>
        </p:txBody>
      </p:sp>
      <p:sp>
        <p:nvSpPr>
          <p:cNvPr id="33" name="Text 31"/>
          <p:cNvSpPr txBox="1"/>
          <p:nvPr/>
        </p:nvSpPr>
        <p:spPr>
          <a:xfrm>
            <a:off x="7525512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ENIAC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7525512" y="512064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 ordinateur électronique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9436608" y="3831336"/>
            <a:ext cx="292608" cy="292608"/>
          </a:xfrm>
          <a:prstGeom prst="ellipse">
            <a:avLst/>
          </a:prstGeom>
          <a:solidFill>
            <a:srgbClr val="0F6CA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897112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1981</a:t>
            </a:r>
            <a:endParaRPr lang="en-US" sz="2400" dirty="0"/>
          </a:p>
        </p:txBody>
      </p:sp>
      <p:sp>
        <p:nvSpPr>
          <p:cNvPr id="37" name="Text 35"/>
          <p:cNvSpPr txBox="1"/>
          <p:nvPr/>
        </p:nvSpPr>
        <p:spPr>
          <a:xfrm>
            <a:off x="8924544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IBM PC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8924544" y="512064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PC d’IBM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10835640" y="3831336"/>
            <a:ext cx="292608" cy="292608"/>
          </a:xfrm>
          <a:prstGeom prst="ellipse">
            <a:avLst/>
          </a:prstGeom>
          <a:solidFill>
            <a:srgbClr val="FFB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10296144" y="31089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Aujourd’hui</a:t>
            </a:r>
            <a:endParaRPr lang="en-US" sz="1700" dirty="0"/>
          </a:p>
        </p:txBody>
      </p:sp>
      <p:sp>
        <p:nvSpPr>
          <p:cNvPr id="41" name="Text 39"/>
          <p:cNvSpPr txBox="1"/>
          <p:nvPr/>
        </p:nvSpPr>
        <p:spPr>
          <a:xfrm>
            <a:off x="10323576" y="4434840"/>
            <a:ext cx="1316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Ordinateurs actuels</a:t>
            </a:r>
            <a:endParaRPr lang="en-US" sz="160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 DE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Préhistoire de l’informatique (avant 1930)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94960" cy="4526280"/>
          </a:xfrm>
          <a:prstGeom prst="roundRect">
            <a:avLst>
              <a:gd name="adj" fmla="val 282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5" name="Image 0" descr="La Pascaline, calculatrice mécanique de Blaise Pasca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874520"/>
            <a:ext cx="5029200" cy="2542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4572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1642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516636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Blaise Pascal</a:t>
            </a:r>
            <a:r>
              <a:rPr lang="en-US" sz="18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invente la </a:t>
            </a: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Pascaline</a:t>
            </a:r>
            <a:r>
              <a:rPr lang="en-US" sz="18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l’une des premières calculatrices mécaniques.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94960" cy="4526280"/>
          </a:xfrm>
          <a:prstGeom prst="roundRect">
            <a:avLst>
              <a:gd name="adj" fmla="val 282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9" name="Image 1" descr="Machine de Leibni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74520"/>
            <a:ext cx="5029200" cy="2542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92240" y="45720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1673</a:t>
            </a:r>
            <a:endParaRPr lang="en-US" sz="3200" dirty="0"/>
          </a:p>
        </p:txBody>
      </p:sp>
      <p:sp>
        <p:nvSpPr>
          <p:cNvPr id="11" name="Text 7"/>
          <p:cNvSpPr txBox="1"/>
          <p:nvPr/>
        </p:nvSpPr>
        <p:spPr>
          <a:xfrm>
            <a:off x="6492240" y="516636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Gottfried Wilhelm Leibniz</a:t>
            </a:r>
            <a:r>
              <a:rPr lang="en-US" sz="18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améliore la Pascaline en ajoutant la capacité de multiplier, diviser et calculer des racines carrées avec sa </a:t>
            </a:r>
            <a:r>
              <a:rPr lang="en-US" sz="18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Leibniz</a:t>
            </a:r>
            <a:r>
              <a:rPr lang="en-US" sz="18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 DE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bases théoriques (1930-1940)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1936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20440"/>
            <a:ext cx="4937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Alan Turing</a:t>
            </a: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propose le concept de </a:t>
            </a:r>
            <a:r>
              <a:rPr lang="en-US" sz="26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de Turing</a:t>
            </a: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un modèle abstrait pour les calculs.</a:t>
            </a:r>
            <a:endParaRPr lang="en-US" sz="2600" dirty="0"/>
          </a:p>
        </p:txBody>
      </p:sp>
      <p:pic>
        <p:nvPicPr>
          <p:cNvPr id="6" name="Image 0" descr="Machine de calcul des années 1930-19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920240"/>
            <a:ext cx="5760720" cy="3840480"/>
          </a:xfrm>
          <a:prstGeom prst="rect">
            <a:avLst/>
          </a:prstGeom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 DE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L’ère des ordinateurs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1941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20440"/>
            <a:ext cx="4937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Konrad Zuse</a:t>
            </a: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achève la </a:t>
            </a:r>
            <a:r>
              <a:rPr lang="en-US" sz="26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Z3</a:t>
            </a: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le premier ordinateur </a:t>
            </a:r>
            <a:r>
              <a:rPr lang="en-US" sz="26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entièrement automatique et programmable</a:t>
            </a: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utilisant des relais électromécaniques.</a:t>
            </a:r>
            <a:endParaRPr lang="en-US" sz="2600" dirty="0"/>
          </a:p>
        </p:txBody>
      </p:sp>
      <p:pic>
        <p:nvPicPr>
          <p:cNvPr id="6" name="Image 0" descr="Konrad Zuse devant un de ses ordinate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920240"/>
            <a:ext cx="5760720" cy="3840480"/>
          </a:xfrm>
          <a:prstGeom prst="rect">
            <a:avLst/>
          </a:prstGeom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 DE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L’ère des ordinateurs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94960" cy="4526280"/>
          </a:xfrm>
          <a:prstGeom prst="roundRect">
            <a:avLst>
              <a:gd name="adj" fmla="val 282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5" name="Image 0" descr="Le Harvard Mark I, grand ordinateur électromécaniqu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874520"/>
            <a:ext cx="5029200" cy="24688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448056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1944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5074920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Howard Aiken</a:t>
            </a:r>
            <a:r>
              <a:rPr lang="en-US" sz="17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7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IBM</a:t>
            </a:r>
            <a:r>
              <a:rPr lang="en-US" sz="17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mettent en service le </a:t>
            </a:r>
            <a:r>
              <a:rPr lang="en-US" sz="17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Harvard Mark I</a:t>
            </a:r>
            <a:r>
              <a:rPr lang="en-US" sz="17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un grand ordinateur électromécanique.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94960" cy="4526280"/>
          </a:xfrm>
          <a:prstGeom prst="roundRect">
            <a:avLst>
              <a:gd name="adj" fmla="val 282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9" name="Image 1" descr="L’ENIAC, premier ordinateur entièrement électroniqu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74520"/>
            <a:ext cx="5029200" cy="24688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92240" y="448056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1946</a:t>
            </a:r>
            <a:endParaRPr lang="en-US" sz="3200" dirty="0"/>
          </a:p>
        </p:txBody>
      </p:sp>
      <p:sp>
        <p:nvSpPr>
          <p:cNvPr id="11" name="Text 7"/>
          <p:cNvSpPr txBox="1"/>
          <p:nvPr/>
        </p:nvSpPr>
        <p:spPr>
          <a:xfrm>
            <a:off x="6492240" y="5074920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</a:t>
            </a:r>
            <a:r>
              <a:rPr lang="en-US" sz="17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ENIAC</a:t>
            </a:r>
            <a:r>
              <a:rPr lang="en-US" sz="17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(Electronic Numerical Integrator and Computer), conçu dès 1943, est le premier ordinateur sans aucune pièce mécanique : il repose sur des « tubes électroniques ».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 DE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L’ère des ordinateurs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1981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20440"/>
            <a:ext cx="4937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IBM commercialise son premier </a:t>
            </a:r>
            <a:r>
              <a:rPr lang="en-US" sz="26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</a:t>
            </a: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2600" i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Computer</a:t>
            </a:r>
            <a:r>
              <a:rPr lang="en-US" sz="2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qui démocratise l’ordinateur personnel.</a:t>
            </a:r>
            <a:endParaRPr lang="en-US" sz="2600" dirty="0"/>
          </a:p>
        </p:txBody>
      </p:sp>
      <p:pic>
        <p:nvPicPr>
          <p:cNvPr id="6" name="Image 0" descr="Une opératrice devant un IBM P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920240"/>
            <a:ext cx="5760720" cy="3840480"/>
          </a:xfrm>
          <a:prstGeom prst="rect">
            <a:avLst/>
          </a:prstGeom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ÉVOLUTION DE L’INFORMATIQUE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nos jours</a:t>
            </a:r>
            <a:endParaRPr lang="en-US" sz="3200" dirty="0"/>
          </a:p>
        </p:txBody>
      </p:sp>
      <p:pic>
        <p:nvPicPr>
          <p:cNvPr id="4" name="Image 0" descr="Poste informatique moderne avec deux écrans et une unité centrale éclairé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488" y="1691640"/>
            <a:ext cx="8046720" cy="4448048"/>
          </a:xfrm>
          <a:prstGeom prst="rect">
            <a:avLst/>
          </a:prstGeom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COMPOSITION D’UN ORDINATEUR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Composition d’un ordinateur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94960" cy="4526280"/>
          </a:xfrm>
          <a:prstGeom prst="roundRect">
            <a:avLst>
              <a:gd name="adj" fmla="val 282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8745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Matériel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251960" y="1965960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F6CA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9659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</a:t>
            </a:r>
            <a:endParaRPr lang="en-US" sz="1400" dirty="0"/>
          </a:p>
        </p:txBody>
      </p:sp>
      <p:pic>
        <p:nvPicPr>
          <p:cNvPr id="8" name="Image 0" descr="Composants matériels d’un ordinateur : carte mère, mémoire, carte graphiqu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364" y="2606040"/>
            <a:ext cx="3345511" cy="25146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68680" y="530352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composants physiques : carte mère, processeur, mémoire, périphériques…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45352" y="1691640"/>
            <a:ext cx="5394960" cy="4526280"/>
          </a:xfrm>
          <a:prstGeom prst="roundRect">
            <a:avLst>
              <a:gd name="adj" fmla="val 282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565392" y="18745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Logiciel</a:t>
            </a:r>
            <a:endParaRPr lang="en-US" sz="2800" dirty="0"/>
          </a:p>
        </p:txBody>
      </p:sp>
      <p:sp>
        <p:nvSpPr>
          <p:cNvPr id="12" name="Shape 9"/>
          <p:cNvSpPr/>
          <p:nvPr/>
        </p:nvSpPr>
        <p:spPr>
          <a:xfrm>
            <a:off x="9948672" y="1965960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F6CA8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948672" y="19659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</a:t>
            </a:r>
            <a:endParaRPr lang="en-US" sz="1400" dirty="0"/>
          </a:p>
        </p:txBody>
      </p:sp>
      <p:pic>
        <p:nvPicPr>
          <p:cNvPr id="14" name="Image 1" descr="Boîte de logiciel et disque d’installa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5532" y="2606040"/>
            <a:ext cx="2514600" cy="251460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565392" y="530352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programmes et les données : système d’exploitation, langages, applications.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5824728" y="3383280"/>
            <a:ext cx="548640" cy="548640"/>
          </a:xfrm>
          <a:prstGeom prst="ellipse">
            <a:avLst/>
          </a:prstGeom>
          <a:solidFill>
            <a:srgbClr val="FFB000"/>
          </a:solidFill>
          <a:ln w="38100">
            <a:solidFill>
              <a:srgbClr val="F3F7FB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5824728" y="3383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9DE3F5-8D09-6834-7181-03F3E8B22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00A4CFA-F54F-D160-3FDA-0460DDA69251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COMPOSITION D’UN ORDINATEUR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D38D0D2-A104-ADD1-F8BA-DF25B3E2C267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Composition d’un ordinateur</a:t>
            </a:r>
            <a:endParaRPr lang="en-US" sz="3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5B27BCA-8FCD-1CB1-7FAB-0A6C79071FEB}"/>
              </a:ext>
            </a:extLst>
          </p:cNvPr>
          <p:cNvSpPr/>
          <p:nvPr/>
        </p:nvSpPr>
        <p:spPr>
          <a:xfrm>
            <a:off x="3204835" y="2016798"/>
            <a:ext cx="5751849" cy="2824404"/>
          </a:xfrm>
          <a:prstGeom prst="roundRect">
            <a:avLst>
              <a:gd name="adj" fmla="val 50000"/>
            </a:avLst>
          </a:prstGeom>
          <a:solidFill>
            <a:srgbClr val="0F6CA8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3E77D21-72F6-FA53-FB77-78778605F347}"/>
              </a:ext>
            </a:extLst>
          </p:cNvPr>
          <p:cNvSpPr txBox="1"/>
          <p:nvPr/>
        </p:nvSpPr>
        <p:spPr>
          <a:xfrm>
            <a:off x="4098763" y="2644595"/>
            <a:ext cx="3963992" cy="15688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</a:t>
            </a:r>
            <a:endParaRPr lang="en-US" sz="72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50B4999-76A9-16E7-7A67-77FF23CE49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85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ARCHITECTURE D’UN ORDINATEUR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périphériques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66160" cy="45262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874520"/>
            <a:ext cx="3200400" cy="457200"/>
          </a:xfrm>
          <a:prstGeom prst="roundRect">
            <a:avLst>
              <a:gd name="adj" fmla="val 50000"/>
            </a:avLst>
          </a:prstGeom>
          <a:solidFill>
            <a:srgbClr val="0F6C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1874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D’entrée</a:t>
            </a:r>
            <a:endParaRPr lang="en-US" sz="1600" dirty="0"/>
          </a:p>
        </p:txBody>
      </p:sp>
      <p:pic>
        <p:nvPicPr>
          <p:cNvPr id="7" name="Image 0" descr="Souri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575560"/>
            <a:ext cx="975360" cy="9753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1520" y="3611880"/>
            <a:ext cx="106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Souris</a:t>
            </a:r>
            <a:endParaRPr lang="en-US" sz="1250" dirty="0"/>
          </a:p>
        </p:txBody>
      </p:sp>
      <p:pic>
        <p:nvPicPr>
          <p:cNvPr id="9" name="Image 1" descr="Clavi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040" y="2842762"/>
            <a:ext cx="975360" cy="44095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798320" y="3611880"/>
            <a:ext cx="106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Clavier</a:t>
            </a:r>
            <a:endParaRPr lang="en-US" sz="1250" dirty="0"/>
          </a:p>
        </p:txBody>
      </p:sp>
      <p:pic>
        <p:nvPicPr>
          <p:cNvPr id="11" name="Image 2" descr="Webca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840" y="2575560"/>
            <a:ext cx="975360" cy="9753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865120" y="3611880"/>
            <a:ext cx="106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Webcam</a:t>
            </a:r>
            <a:endParaRPr lang="en-US" sz="1250" dirty="0"/>
          </a:p>
        </p:txBody>
      </p:sp>
      <p:pic>
        <p:nvPicPr>
          <p:cNvPr id="13" name="Image 3" descr="Micropho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4102608"/>
            <a:ext cx="975360" cy="97536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731520" y="5138928"/>
            <a:ext cx="106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Microphone</a:t>
            </a:r>
            <a:endParaRPr lang="en-US" sz="1250" dirty="0"/>
          </a:p>
        </p:txBody>
      </p:sp>
      <p:pic>
        <p:nvPicPr>
          <p:cNvPr id="15" name="Image 4" descr="Scanner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4040" y="4102608"/>
            <a:ext cx="975360" cy="97536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798320" y="5138928"/>
            <a:ext cx="106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Scanner</a:t>
            </a:r>
            <a:endParaRPr lang="en-US" sz="1250" dirty="0"/>
          </a:p>
        </p:txBody>
      </p:sp>
      <p:sp>
        <p:nvSpPr>
          <p:cNvPr id="17" name="Shape 10"/>
          <p:cNvSpPr/>
          <p:nvPr/>
        </p:nvSpPr>
        <p:spPr>
          <a:xfrm>
            <a:off x="4297680" y="1691640"/>
            <a:ext cx="3566160" cy="45262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8" name="Shape 11"/>
          <p:cNvSpPr/>
          <p:nvPr/>
        </p:nvSpPr>
        <p:spPr>
          <a:xfrm>
            <a:off x="4480560" y="1874520"/>
            <a:ext cx="3200400" cy="457200"/>
          </a:xfrm>
          <a:prstGeom prst="roundRect">
            <a:avLst>
              <a:gd name="adj" fmla="val 50000"/>
            </a:avLst>
          </a:prstGeom>
          <a:solidFill>
            <a:srgbClr val="0B2545"/>
          </a:solidFill>
          <a:ln/>
        </p:spPr>
      </p:sp>
      <p:sp>
        <p:nvSpPr>
          <p:cNvPr id="19" name="Text 12"/>
          <p:cNvSpPr txBox="1"/>
          <p:nvPr/>
        </p:nvSpPr>
        <p:spPr>
          <a:xfrm>
            <a:off x="4480560" y="1874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sortie</a:t>
            </a:r>
            <a:endParaRPr lang="en-US" sz="1600" dirty="0"/>
          </a:p>
        </p:txBody>
      </p:sp>
      <p:pic>
        <p:nvPicPr>
          <p:cNvPr id="20" name="Image 5" descr="Écra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0" y="2560320"/>
            <a:ext cx="1325880" cy="132588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4480560" y="393192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Écran</a:t>
            </a:r>
            <a:endParaRPr lang="en-US" sz="1250" dirty="0"/>
          </a:p>
        </p:txBody>
      </p:sp>
      <p:pic>
        <p:nvPicPr>
          <p:cNvPr id="22" name="Image 6" descr="Haut-parleurs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920" y="2560320"/>
            <a:ext cx="1325880" cy="1325880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6080760" y="393192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Haut-parleurs</a:t>
            </a:r>
            <a:endParaRPr lang="en-US" sz="1250" dirty="0"/>
          </a:p>
        </p:txBody>
      </p:sp>
      <p:pic>
        <p:nvPicPr>
          <p:cNvPr id="24" name="Image 7" descr="Casqu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7720" y="4407408"/>
            <a:ext cx="1325880" cy="132588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4480560" y="577900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Casque</a:t>
            </a:r>
            <a:endParaRPr lang="en-US" sz="1250" dirty="0"/>
          </a:p>
        </p:txBody>
      </p:sp>
      <p:pic>
        <p:nvPicPr>
          <p:cNvPr id="26" name="Image 8" descr="Imprimant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920" y="4407408"/>
            <a:ext cx="1325880" cy="1325880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6080760" y="577900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Imprimante</a:t>
            </a:r>
            <a:endParaRPr lang="en-US" sz="1250" dirty="0"/>
          </a:p>
        </p:txBody>
      </p:sp>
      <p:sp>
        <p:nvSpPr>
          <p:cNvPr id="28" name="Shape 17"/>
          <p:cNvSpPr/>
          <p:nvPr/>
        </p:nvSpPr>
        <p:spPr>
          <a:xfrm>
            <a:off x="8046720" y="1691640"/>
            <a:ext cx="3566160" cy="45262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9" name="Shape 18"/>
          <p:cNvSpPr/>
          <p:nvPr/>
        </p:nvSpPr>
        <p:spPr>
          <a:xfrm>
            <a:off x="8229600" y="1874520"/>
            <a:ext cx="3200400" cy="457200"/>
          </a:xfrm>
          <a:prstGeom prst="roundRect">
            <a:avLst>
              <a:gd name="adj" fmla="val 50000"/>
            </a:avLst>
          </a:prstGeom>
          <a:solidFill>
            <a:srgbClr val="FFB000"/>
          </a:solidFill>
          <a:ln/>
        </p:spPr>
      </p:sp>
      <p:sp>
        <p:nvSpPr>
          <p:cNvPr id="30" name="Text 19"/>
          <p:cNvSpPr txBox="1"/>
          <p:nvPr/>
        </p:nvSpPr>
        <p:spPr>
          <a:xfrm>
            <a:off x="8229600" y="1874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D’entrée/sortie</a:t>
            </a:r>
            <a:endParaRPr lang="en-US" sz="1600" dirty="0"/>
          </a:p>
        </p:txBody>
      </p:sp>
      <p:pic>
        <p:nvPicPr>
          <p:cNvPr id="31" name="Image 9" descr="Supports de stock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41080" y="2560320"/>
            <a:ext cx="2377440" cy="2377440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8229600" y="4983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de stockage</a:t>
            </a:r>
            <a:endParaRPr lang="en-US" sz="1250" dirty="0"/>
          </a:p>
        </p:txBody>
      </p:sp>
      <p:sp>
        <p:nvSpPr>
          <p:cNvPr id="33" name="Text 21"/>
          <p:cNvSpPr txBox="1"/>
          <p:nvPr/>
        </p:nvSpPr>
        <p:spPr>
          <a:xfrm>
            <a:off x="8321040" y="53492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disque dur externe, disquette, clé USB, cartes mémoire, CD</a:t>
            </a:r>
            <a:endParaRPr lang="en-US" sz="125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F5B05F-F2CC-DA08-D38A-15599988B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E51AAD2-18B0-33EE-4146-CE6A50753B21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ARCHITECTURE D’UN ORDINATEUR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A1082B5-1173-C188-A5C7-A4FFBF365E70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200" b="1" noProof="0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L’unité central </a:t>
            </a:r>
            <a:endParaRPr lang="fr-FR" sz="3200" noProof="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4F6B51DA-36F3-A359-14F0-DB9CDD14DE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0CEDB99-1F38-CA60-6151-14E3BE979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888" y="1028700"/>
            <a:ext cx="6975743" cy="524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00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FA8C14-3B74-8C60-6A29-0A03F8E2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697BC1-BD56-915A-E0F6-26ED70CDE2ED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ARCHITECTURE D’UN ORDINATEUR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49958E0-6A99-D662-9A90-AC3DDB001D0D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</a:rPr>
              <a:t>Carte mère </a:t>
            </a:r>
            <a:endParaRPr lang="fr-FR" sz="3200" noProof="0" dirty="0"/>
          </a:p>
        </p:txBody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E76B0953-F308-E447-BBFA-A139DEBE83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8B81E-3E91-C99C-E137-CA86382996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77" t="4230" r="12547" b="4039"/>
          <a:stretch>
            <a:fillRect/>
          </a:stretch>
        </p:blipFill>
        <p:spPr>
          <a:xfrm>
            <a:off x="6708898" y="1215321"/>
            <a:ext cx="4173827" cy="52037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BF0521-DEA8-E474-02E7-8AD217173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37" y="1775505"/>
            <a:ext cx="5713863" cy="42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9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ARCHITECTURE D’UN ORDINATEUR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processeur (microprocesseur)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12648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CPU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560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Processing Unit  ·  Unité Centrale de Traitement (UCT)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92608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</a:t>
            </a:r>
            <a:r>
              <a:rPr lang="en-US" sz="2200" b="1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cœur</a:t>
            </a:r>
            <a:r>
              <a:rPr lang="en-US" sz="22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l’ordinateur, chargé de </a:t>
            </a:r>
            <a:r>
              <a:rPr lang="en-US" sz="22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traiter</a:t>
            </a:r>
            <a:r>
              <a:rPr lang="en-US" sz="22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d’</a:t>
            </a:r>
            <a:r>
              <a:rPr lang="en-US" sz="22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exécuter</a:t>
            </a:r>
            <a:r>
              <a:rPr lang="en-US" sz="22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instructions.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548640" y="4251960"/>
            <a:ext cx="274320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9" name="Image 0" descr="Processeur Intel Core i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54" y="4389120"/>
            <a:ext cx="1542572" cy="141732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48640" y="58521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 Core i7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566160" y="4251960"/>
            <a:ext cx="310896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12" name="Image 1" descr="Processeur AMD Ryz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0" y="4443632"/>
            <a:ext cx="2743200" cy="130829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66160" y="58521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AMD Ryzen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040880" y="1691640"/>
            <a:ext cx="457200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26F0ADB-77B8-1BA1-3350-3636A4BE44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877" t="4230" r="12547" b="4039"/>
          <a:stretch>
            <a:fillRect/>
          </a:stretch>
        </p:blipFill>
        <p:spPr>
          <a:xfrm>
            <a:off x="7583656" y="1715332"/>
            <a:ext cx="3629094" cy="452461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223760" y="57607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Emplacement du processeur sur la carte mère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8947404" y="2530977"/>
            <a:ext cx="1156716" cy="1203050"/>
          </a:xfrm>
          <a:prstGeom prst="rect">
            <a:avLst/>
          </a:prstGeom>
          <a:solidFill>
            <a:srgbClr val="FFB000">
              <a:alpha val="22000"/>
            </a:srgbClr>
          </a:solidFill>
          <a:ln w="38100">
            <a:solidFill>
              <a:srgbClr val="FFB000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3342AC-51A3-8E93-23DF-1805D68EC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9CC1CF2-7AAE-402E-9462-D38D374D988C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ARCHITECTURE D’UN ORDINATEUR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F0F6EE9-843E-EF62-3815-056260F6FC32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200" b="1" noProof="0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Mémoire vive </a:t>
            </a:r>
            <a:endParaRPr lang="fr-FR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3AF433E-9BCC-246A-B6C2-DC2C0D9BF703}"/>
              </a:ext>
            </a:extLst>
          </p:cNvPr>
          <p:cNvSpPr/>
          <p:nvPr/>
        </p:nvSpPr>
        <p:spPr>
          <a:xfrm>
            <a:off x="548640" y="1691640"/>
            <a:ext cx="612648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5FBFE7D-CCEA-0243-9BBE-7DAB693607FE}"/>
              </a:ext>
            </a:extLst>
          </p:cNvPr>
          <p:cNvSpPr txBox="1"/>
          <p:nvPr/>
        </p:nvSpPr>
        <p:spPr>
          <a:xfrm>
            <a:off x="86868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RAM</a:t>
            </a:r>
            <a:endParaRPr lang="en-US" sz="4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532BFD2-61B0-117C-E3FF-364FE235FD79}"/>
              </a:ext>
            </a:extLst>
          </p:cNvPr>
          <p:cNvSpPr txBox="1"/>
          <p:nvPr/>
        </p:nvSpPr>
        <p:spPr>
          <a:xfrm>
            <a:off x="868680" y="2560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FR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Mémoire vive (</a:t>
            </a:r>
            <a:r>
              <a:rPr lang="fr-FR" b="1" dirty="0"/>
              <a:t>Random Access Memory)</a:t>
            </a:r>
            <a:r>
              <a:rPr lang="fr-FR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fr-FR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7E2410A-8E1F-8048-095E-8695AFC6E516}"/>
              </a:ext>
            </a:extLst>
          </p:cNvPr>
          <p:cNvSpPr txBox="1"/>
          <p:nvPr/>
        </p:nvSpPr>
        <p:spPr>
          <a:xfrm>
            <a:off x="868680" y="292608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fr-FR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C’est une mémoire temporaire utilisée par l’ordinateur pendant qu’il fonctionne. Elle stocke rapidement les données et les programmes dont le processeur a besoin à l’instant présent.</a:t>
            </a:r>
            <a:endParaRPr lang="en-US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6FB86D5-CDF3-B032-0BAA-279F56B98BEA}"/>
              </a:ext>
            </a:extLst>
          </p:cNvPr>
          <p:cNvSpPr/>
          <p:nvPr/>
        </p:nvSpPr>
        <p:spPr>
          <a:xfrm>
            <a:off x="548640" y="4251960"/>
            <a:ext cx="274320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DB256237-59EF-346D-BCBB-ACDD096A0DB7}"/>
              </a:ext>
            </a:extLst>
          </p:cNvPr>
          <p:cNvSpPr/>
          <p:nvPr/>
        </p:nvSpPr>
        <p:spPr>
          <a:xfrm>
            <a:off x="3566160" y="4251960"/>
            <a:ext cx="310896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7B7205A4-ADC6-BA5F-5C1F-FC43C7107A7E}"/>
              </a:ext>
            </a:extLst>
          </p:cNvPr>
          <p:cNvSpPr/>
          <p:nvPr/>
        </p:nvSpPr>
        <p:spPr>
          <a:xfrm>
            <a:off x="7040880" y="1691640"/>
            <a:ext cx="457200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F0CFC8D-BD86-27C1-E35C-E7E9E18099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77" t="4230" r="12547" b="4039"/>
          <a:stretch>
            <a:fillRect/>
          </a:stretch>
        </p:blipFill>
        <p:spPr>
          <a:xfrm>
            <a:off x="7583656" y="1715332"/>
            <a:ext cx="3629094" cy="4524615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9A49D073-73C7-F4C9-AB51-A67DDF3DD88B}"/>
              </a:ext>
            </a:extLst>
          </p:cNvPr>
          <p:cNvSpPr txBox="1"/>
          <p:nvPr/>
        </p:nvSpPr>
        <p:spPr>
          <a:xfrm>
            <a:off x="7223760" y="57607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Emplacement du processeur sur la carte mère</a:t>
            </a:r>
            <a:endParaRPr lang="en-US" sz="1200" dirty="0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50ADA689-065C-353E-0E78-302040B972D3}"/>
              </a:ext>
            </a:extLst>
          </p:cNvPr>
          <p:cNvSpPr/>
          <p:nvPr/>
        </p:nvSpPr>
        <p:spPr>
          <a:xfrm>
            <a:off x="10164659" y="1921604"/>
            <a:ext cx="630720" cy="2200019"/>
          </a:xfrm>
          <a:prstGeom prst="rect">
            <a:avLst/>
          </a:prstGeom>
          <a:solidFill>
            <a:srgbClr val="FFB000">
              <a:alpha val="22000"/>
            </a:srgbClr>
          </a:solidFill>
          <a:ln w="38100">
            <a:solidFill>
              <a:srgbClr val="FFB000"/>
            </a:solidFill>
            <a:prstDash val="solid"/>
          </a:ln>
        </p:spPr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C36AFF0B-0FC0-3FC4-6431-E39248DD7E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106B918-05FB-99CD-2DAD-23046FA5E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55" y="4379652"/>
            <a:ext cx="2341728" cy="17562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2CA5D57-2843-C931-BDB5-D3B9E4695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8966" y="4429630"/>
            <a:ext cx="2000316" cy="147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07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2CF6FE-EB23-D11F-6800-2BFE2787E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0470FAA-382E-B3A0-4EC2-EB0417317756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ARCHITECTURE D’UN ORDINATEUR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BF02D82-5869-CF7A-E658-F97F3847A074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200" b="1" noProof="0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Carte Graphique </a:t>
            </a:r>
            <a:endParaRPr lang="fr-FR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6C9B28A-153D-2AD7-DFA0-4AA3915E2889}"/>
              </a:ext>
            </a:extLst>
          </p:cNvPr>
          <p:cNvSpPr/>
          <p:nvPr/>
        </p:nvSpPr>
        <p:spPr>
          <a:xfrm>
            <a:off x="548640" y="1691640"/>
            <a:ext cx="612648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43210E6-C5AD-9744-42F5-1357211796BA}"/>
              </a:ext>
            </a:extLst>
          </p:cNvPr>
          <p:cNvSpPr txBox="1"/>
          <p:nvPr/>
        </p:nvSpPr>
        <p:spPr>
          <a:xfrm>
            <a:off x="86868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GPU</a:t>
            </a:r>
            <a:endParaRPr lang="en-US" sz="4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4371E3E-BF12-4389-0B51-F9B9AC57AED2}"/>
              </a:ext>
            </a:extLst>
          </p:cNvPr>
          <p:cNvSpPr txBox="1"/>
          <p:nvPr/>
        </p:nvSpPr>
        <p:spPr>
          <a:xfrm>
            <a:off x="868680" y="2560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FR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 processeur graphique(</a:t>
            </a:r>
            <a:r>
              <a:rPr lang="fr-FR" b="1" dirty="0"/>
              <a:t>Graphics </a:t>
            </a:r>
            <a:r>
              <a:rPr lang="fr-FR" b="1" dirty="0" err="1"/>
              <a:t>Processing</a:t>
            </a:r>
            <a:r>
              <a:rPr lang="fr-FR" b="1" dirty="0"/>
              <a:t> Unit)</a:t>
            </a:r>
            <a:r>
              <a:rPr lang="fr-FR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fr-FR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3F74461-589C-4458-B7D3-042B7AD8C29A}"/>
              </a:ext>
            </a:extLst>
          </p:cNvPr>
          <p:cNvSpPr txBox="1"/>
          <p:nvPr/>
        </p:nvSpPr>
        <p:spPr>
          <a:xfrm>
            <a:off x="868680" y="292608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fr-FR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carte graphique, aussi appelée GPU, est le composant chargé principalement de calculer et d’afficher les images à l’écran.</a:t>
            </a:r>
            <a:endParaRPr lang="en-US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4B48BFD-4FFF-4F9A-C4D6-1F6BD1781DBC}"/>
              </a:ext>
            </a:extLst>
          </p:cNvPr>
          <p:cNvSpPr/>
          <p:nvPr/>
        </p:nvSpPr>
        <p:spPr>
          <a:xfrm>
            <a:off x="548640" y="4251960"/>
            <a:ext cx="274320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28086D9B-5959-0E08-7CFF-6ABAF6E283EC}"/>
              </a:ext>
            </a:extLst>
          </p:cNvPr>
          <p:cNvSpPr/>
          <p:nvPr/>
        </p:nvSpPr>
        <p:spPr>
          <a:xfrm>
            <a:off x="3566160" y="4251960"/>
            <a:ext cx="310896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4F36D23B-CB02-4067-6405-06365840214E}"/>
              </a:ext>
            </a:extLst>
          </p:cNvPr>
          <p:cNvSpPr/>
          <p:nvPr/>
        </p:nvSpPr>
        <p:spPr>
          <a:xfrm>
            <a:off x="7040880" y="1691640"/>
            <a:ext cx="457200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98273D3-4A81-A354-42E5-7501F8B603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77" t="4230" r="12547" b="4039"/>
          <a:stretch>
            <a:fillRect/>
          </a:stretch>
        </p:blipFill>
        <p:spPr>
          <a:xfrm>
            <a:off x="7583656" y="1715332"/>
            <a:ext cx="3629094" cy="4524615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60294181-DA77-6F8C-60D4-808193480A93}"/>
              </a:ext>
            </a:extLst>
          </p:cNvPr>
          <p:cNvSpPr txBox="1"/>
          <p:nvPr/>
        </p:nvSpPr>
        <p:spPr>
          <a:xfrm>
            <a:off x="7223760" y="57607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Emplacement du processeur sur la carte mère</a:t>
            </a:r>
            <a:endParaRPr lang="en-US" sz="1200" dirty="0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3F90AF0E-8E68-39C9-9F38-A1D0CA55D095}"/>
              </a:ext>
            </a:extLst>
          </p:cNvPr>
          <p:cNvSpPr/>
          <p:nvPr/>
        </p:nvSpPr>
        <p:spPr>
          <a:xfrm rot="16200000">
            <a:off x="8881419" y="3654735"/>
            <a:ext cx="402336" cy="1596785"/>
          </a:xfrm>
          <a:prstGeom prst="rect">
            <a:avLst/>
          </a:prstGeom>
          <a:solidFill>
            <a:srgbClr val="FFB000">
              <a:alpha val="22000"/>
            </a:srgbClr>
          </a:solidFill>
          <a:ln w="38100">
            <a:solidFill>
              <a:srgbClr val="FFB000"/>
            </a:solidFill>
            <a:prstDash val="solid"/>
          </a:ln>
        </p:spPr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3F391BC-E051-0D35-B221-71046627051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9E9C93-C300-3C9D-F0CD-53CC12ADD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50" y="4343400"/>
            <a:ext cx="1865100" cy="14173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D4FC88-2DF1-43A0-A273-DABA57BD1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0127" y="4343400"/>
            <a:ext cx="2350623" cy="1396622"/>
          </a:xfrm>
          <a:prstGeom prst="rect">
            <a:avLst/>
          </a:prstGeom>
        </p:spPr>
      </p:pic>
      <p:pic>
        <p:nvPicPr>
          <p:cNvPr id="19" name="Image 0" descr="Logo NVIDI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5748114"/>
            <a:ext cx="2468880" cy="469806"/>
          </a:xfrm>
          <a:prstGeom prst="rect">
            <a:avLst/>
          </a:prstGeom>
        </p:spPr>
      </p:pic>
      <p:pic>
        <p:nvPicPr>
          <p:cNvPr id="22" name="Image 1" descr="Logo AM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8896" y="5623559"/>
            <a:ext cx="2468880" cy="58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E74F7E-6572-F589-0853-9B7AA28E2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3FE4D1B-439D-CAAA-4C62-3362B1EFBAE0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ARCHITECTURE D’UN ORDINATEUR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0688CB-A105-185F-6C2F-03002D33911E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</a:rPr>
              <a:t>Disque dur</a:t>
            </a:r>
            <a:endParaRPr lang="fr-FR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634EA59-9DA6-CB13-F2FD-890C41A8FE00}"/>
              </a:ext>
            </a:extLst>
          </p:cNvPr>
          <p:cNvSpPr/>
          <p:nvPr/>
        </p:nvSpPr>
        <p:spPr>
          <a:xfrm>
            <a:off x="548640" y="1691640"/>
            <a:ext cx="612648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D187627-3BA9-D02C-C854-333722CD79DA}"/>
              </a:ext>
            </a:extLst>
          </p:cNvPr>
          <p:cNvSpPr txBox="1"/>
          <p:nvPr/>
        </p:nvSpPr>
        <p:spPr>
          <a:xfrm>
            <a:off x="868680" y="1783080"/>
            <a:ext cx="314376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6C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Disque dur </a:t>
            </a:r>
            <a:endParaRPr lang="en-US" sz="4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0C64D34-7F70-A2FB-3C0A-90A3ACB98AF5}"/>
              </a:ext>
            </a:extLst>
          </p:cNvPr>
          <p:cNvSpPr txBox="1"/>
          <p:nvPr/>
        </p:nvSpPr>
        <p:spPr>
          <a:xfrm>
            <a:off x="868680" y="2428618"/>
            <a:ext cx="5486400" cy="12997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fr-FR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Contrairement à la RAM, les données du disque restent enregistrées même quand on éteint le PC. On y trouve par exemple le système d’exploitation, les logiciels, les documents, les photos et les vidéos.</a:t>
            </a:r>
            <a:endParaRPr lang="en-US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3E16F88C-B60A-4FCF-6A44-8983D3B1E356}"/>
              </a:ext>
            </a:extLst>
          </p:cNvPr>
          <p:cNvSpPr/>
          <p:nvPr/>
        </p:nvSpPr>
        <p:spPr>
          <a:xfrm>
            <a:off x="548640" y="4251960"/>
            <a:ext cx="274320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3032B1EB-69A4-F5BF-32F4-8ADB11B14FD6}"/>
              </a:ext>
            </a:extLst>
          </p:cNvPr>
          <p:cNvSpPr/>
          <p:nvPr/>
        </p:nvSpPr>
        <p:spPr>
          <a:xfrm>
            <a:off x="3566160" y="4251960"/>
            <a:ext cx="310896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C6B23E0C-4BAE-B610-4358-F5A2DB221A1B}"/>
              </a:ext>
            </a:extLst>
          </p:cNvPr>
          <p:cNvSpPr/>
          <p:nvPr/>
        </p:nvSpPr>
        <p:spPr>
          <a:xfrm>
            <a:off x="7040880" y="1691640"/>
            <a:ext cx="457200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F896EA-91FB-6245-BEAC-D1E47D0DD1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77" t="4230" r="12547" b="4039"/>
          <a:stretch>
            <a:fillRect/>
          </a:stretch>
        </p:blipFill>
        <p:spPr>
          <a:xfrm>
            <a:off x="7583656" y="1715332"/>
            <a:ext cx="3629094" cy="4524615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08A025B8-FEE5-E364-169D-A7488E786A1F}"/>
              </a:ext>
            </a:extLst>
          </p:cNvPr>
          <p:cNvSpPr txBox="1"/>
          <p:nvPr/>
        </p:nvSpPr>
        <p:spPr>
          <a:xfrm>
            <a:off x="7223760" y="57607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Emplacement du processeur sur la carte mère</a:t>
            </a:r>
            <a:endParaRPr lang="en-US" sz="1200" dirty="0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41B16092-B399-A8D9-F577-E929F64A7B7C}"/>
              </a:ext>
            </a:extLst>
          </p:cNvPr>
          <p:cNvSpPr/>
          <p:nvPr/>
        </p:nvSpPr>
        <p:spPr>
          <a:xfrm rot="16200000">
            <a:off x="10430599" y="5442428"/>
            <a:ext cx="543951" cy="906211"/>
          </a:xfrm>
          <a:prstGeom prst="rect">
            <a:avLst/>
          </a:prstGeom>
          <a:solidFill>
            <a:srgbClr val="FFB000">
              <a:alpha val="22000"/>
            </a:srgbClr>
          </a:solidFill>
          <a:ln w="38100">
            <a:solidFill>
              <a:srgbClr val="FFB000"/>
            </a:solidFill>
            <a:prstDash val="solid"/>
          </a:ln>
        </p:spPr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0AD82DD-E00F-D846-4A5F-8F1B36D9B6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  <p:sp>
        <p:nvSpPr>
          <p:cNvPr id="10" name="Shape 12">
            <a:extLst>
              <a:ext uri="{FF2B5EF4-FFF2-40B4-BE49-F238E27FC236}">
                <a16:creationId xmlns:a16="http://schemas.microsoft.com/office/drawing/2014/main" id="{64776EFA-B141-3E59-E70E-72971EEE4119}"/>
              </a:ext>
            </a:extLst>
          </p:cNvPr>
          <p:cNvSpPr/>
          <p:nvPr/>
        </p:nvSpPr>
        <p:spPr>
          <a:xfrm rot="16200000">
            <a:off x="8736684" y="3085916"/>
            <a:ext cx="543951" cy="2235958"/>
          </a:xfrm>
          <a:prstGeom prst="rect">
            <a:avLst/>
          </a:prstGeom>
          <a:solidFill>
            <a:srgbClr val="FFB000">
              <a:alpha val="22000"/>
            </a:srgbClr>
          </a:solidFill>
          <a:ln w="38100">
            <a:solidFill>
              <a:srgbClr val="FFB000"/>
            </a:solidFill>
            <a:prstDash val="solid"/>
          </a:ln>
        </p:spPr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B1CD507-B498-BBAB-A846-B7F5FA794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142" y="4241331"/>
            <a:ext cx="1600759" cy="16007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D96F41-7155-29C3-4426-6965A7E62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584" y="4631011"/>
            <a:ext cx="3162858" cy="1129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224605-5AC8-D71C-5283-BA8D48FE9E59}"/>
              </a:ext>
            </a:extLst>
          </p:cNvPr>
          <p:cNvSpPr txBox="1"/>
          <p:nvPr/>
        </p:nvSpPr>
        <p:spPr>
          <a:xfrm>
            <a:off x="1286923" y="5667263"/>
            <a:ext cx="189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HDD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86F654-1538-38AA-9D49-E7F4FB47605B}"/>
              </a:ext>
            </a:extLst>
          </p:cNvPr>
          <p:cNvSpPr txBox="1"/>
          <p:nvPr/>
        </p:nvSpPr>
        <p:spPr>
          <a:xfrm>
            <a:off x="4564717" y="5698229"/>
            <a:ext cx="189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SSD</a:t>
            </a:r>
          </a:p>
        </p:txBody>
      </p:sp>
    </p:spTree>
    <p:extLst>
      <p:ext uri="{BB962C8B-B14F-4D97-AF65-F5344CB8AC3E}">
        <p14:creationId xmlns:p14="http://schemas.microsoft.com/office/powerpoint/2010/main" val="2317180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COMPOSITION D’UN ORDINATEUR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matériel : connecteurs et ports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475488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5" name="Image 0" descr="Carte mère d’un ordinateu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874520"/>
            <a:ext cx="4389120" cy="404474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576072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Panneau des connecteurs, en haut de la carte mère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2355494" y="2109115"/>
            <a:ext cx="2501798" cy="533906"/>
          </a:xfrm>
          <a:prstGeom prst="rect">
            <a:avLst/>
          </a:prstGeom>
          <a:solidFill>
            <a:srgbClr val="FFB000">
              <a:alpha val="22000"/>
            </a:srgbClr>
          </a:solidFill>
          <a:ln w="38100">
            <a:solidFill>
              <a:srgbClr val="FFB00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851453" y="2716173"/>
            <a:ext cx="1005840" cy="292608"/>
          </a:xfrm>
          <a:prstGeom prst="roundRect">
            <a:avLst>
              <a:gd name="adj" fmla="val 50000"/>
            </a:avLst>
          </a:prstGeom>
          <a:solidFill>
            <a:srgbClr val="0B254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3851453" y="2716173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Ports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669280" y="1532822"/>
            <a:ext cx="5943600" cy="5160586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13" name="Image 1" descr="Schéma des connecteurs : souris, clavier, USB, parallèle, série, VGA, LAN, entrée ligne, sortie ligne, micropho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253" y="1532823"/>
            <a:ext cx="5486400" cy="132347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897880" y="301014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Schéma des connecteurs d’une carte mère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  <p:pic>
        <p:nvPicPr>
          <p:cNvPr id="15" name="Picture 14" descr="What Is a Motherboard? Explained! | Beebom">
            <a:extLst>
              <a:ext uri="{FF2B5EF4-FFF2-40B4-BE49-F238E27FC236}">
                <a16:creationId xmlns:a16="http://schemas.microsoft.com/office/drawing/2014/main" id="{A62E2CAD-0B2A-2879-9059-823A0A60A5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2909" t="8050" r="2909" b="11183"/>
          <a:stretch>
            <a:fillRect/>
          </a:stretch>
        </p:blipFill>
        <p:spPr>
          <a:xfrm>
            <a:off x="5947808" y="3010146"/>
            <a:ext cx="5093572" cy="368326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1433B2-D80E-600F-39D1-F9C3EE0DE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E7A95E0-9343-AFDF-6FAE-1CA3D4EEDB88}"/>
              </a:ext>
            </a:extLst>
          </p:cNvPr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COMPOSITION D’UN ORDINATEUR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5A18928-6EE2-C5E7-AAC8-43C755DC2254}"/>
              </a:ext>
            </a:extLst>
          </p:cNvPr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Composition d’un ordinateur</a:t>
            </a:r>
            <a:endParaRPr lang="en-US" sz="3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379A48B-9F63-62F4-084D-4B51B04621FC}"/>
              </a:ext>
            </a:extLst>
          </p:cNvPr>
          <p:cNvSpPr/>
          <p:nvPr/>
        </p:nvSpPr>
        <p:spPr>
          <a:xfrm>
            <a:off x="3204835" y="2016798"/>
            <a:ext cx="5751849" cy="2824404"/>
          </a:xfrm>
          <a:prstGeom prst="roundRect">
            <a:avLst>
              <a:gd name="adj" fmla="val 50000"/>
            </a:avLst>
          </a:prstGeom>
          <a:solidFill>
            <a:srgbClr val="0F6CA8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A402F2E-3F67-CEE4-DCD2-2A3177B2CE7F}"/>
              </a:ext>
            </a:extLst>
          </p:cNvPr>
          <p:cNvSpPr txBox="1"/>
          <p:nvPr/>
        </p:nvSpPr>
        <p:spPr>
          <a:xfrm>
            <a:off x="4098763" y="2644595"/>
            <a:ext cx="3963992" cy="15688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</a:t>
            </a:r>
            <a:endParaRPr lang="en-US" sz="72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252EFFEF-B6E9-282F-9944-B1169D3FA2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COMPOSITION D’UN ORDINATEUR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logiciel (Software)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1A5E92E-4F8B-5A37-04F6-C020EC33A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25" y="1408085"/>
            <a:ext cx="10022006" cy="501100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COMPOSITION D’UN ORDINATEUR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Système de base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CDE808A-964A-71F2-3928-02A910AEE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41" y="1363958"/>
            <a:ext cx="7105934" cy="53294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D6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I  ·  COMPOSITION D’UN ORDINATEUR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Logiciels d’application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30936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691640"/>
            <a:ext cx="5669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Programmes exécutables </a:t>
            </a:r>
            <a:r>
              <a:rPr lang="en-US" sz="2000" b="1" dirty="0">
                <a:solidFill>
                  <a:srgbClr val="0F6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spécialement écrits pour un système d’exploitation</a:t>
            </a:r>
            <a:r>
              <a:rPr lang="en-US" sz="2000" dirty="0">
                <a:solidFill>
                  <a:srgbClr val="1B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qui permettent de réaliser tout type de fonctions :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657600"/>
            <a:ext cx="6309360" cy="260604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pic>
        <p:nvPicPr>
          <p:cNvPr id="7" name="Image 0" descr="Grille d’icônes de logiciels d’applic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866" y="3840480"/>
            <a:ext cx="4682908" cy="2240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132320" y="1691640"/>
            <a:ext cx="4480560" cy="795528"/>
          </a:xfrm>
          <a:prstGeom prst="roundRect">
            <a:avLst>
              <a:gd name="adj" fmla="val 16092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333488" y="1819656"/>
            <a:ext cx="548640" cy="54864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648" y="1956816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092440" y="1691640"/>
            <a:ext cx="3383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Traitement de texte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132320" y="2624328"/>
            <a:ext cx="4480560" cy="795528"/>
          </a:xfrm>
          <a:prstGeom prst="roundRect">
            <a:avLst>
              <a:gd name="adj" fmla="val 16092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7333488" y="2752344"/>
            <a:ext cx="548640" cy="54864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0648" y="2889504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092440" y="2624328"/>
            <a:ext cx="3383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Jeux et loisirs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7132320" y="3557016"/>
            <a:ext cx="4480560" cy="795528"/>
          </a:xfrm>
          <a:prstGeom prst="roundRect">
            <a:avLst>
              <a:gd name="adj" fmla="val 16092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333488" y="3685032"/>
            <a:ext cx="548640" cy="54864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0648" y="3822192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092440" y="3557016"/>
            <a:ext cx="3383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Retouche d’image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7132320" y="4489704"/>
            <a:ext cx="4480560" cy="795528"/>
          </a:xfrm>
          <a:prstGeom prst="roundRect">
            <a:avLst>
              <a:gd name="adj" fmla="val 16092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333488" y="4617720"/>
            <a:ext cx="548640" cy="54864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0648" y="475488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8092440" y="4489704"/>
            <a:ext cx="3383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 Internet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7132320" y="5422392"/>
            <a:ext cx="4480560" cy="795528"/>
          </a:xfrm>
          <a:prstGeom prst="roundRect">
            <a:avLst>
              <a:gd name="adj" fmla="val 16092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7333488" y="5550408"/>
            <a:ext cx="548640" cy="548640"/>
          </a:xfrm>
          <a:prstGeom prst="ellipse">
            <a:avLst/>
          </a:prstGeom>
          <a:solidFill>
            <a:srgbClr val="0F6CA8"/>
          </a:solidFill>
          <a:ln/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0648" y="5687568"/>
            <a:ext cx="274320" cy="27432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8092440" y="5422392"/>
            <a:ext cx="3383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de médias : son, image, vidéo…</a:t>
            </a:r>
            <a:endParaRPr lang="en-US" sz="17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D6D7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ins sur le clavier d’un ordinateur portable affichant du co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>
              <a:alpha val="75000"/>
            </a:srgbClr>
          </a:solidFill>
          <a:ln/>
        </p:spPr>
      </p:sp>
      <p:sp>
        <p:nvSpPr>
          <p:cNvPr id="4" name="Text 1"/>
          <p:cNvSpPr txBox="1"/>
          <p:nvPr/>
        </p:nvSpPr>
        <p:spPr>
          <a:xfrm>
            <a:off x="731520" y="246888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Merci pour votre attention</a:t>
            </a:r>
            <a:endParaRPr lang="en-US" sz="52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7947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B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questions ?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19088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CADCF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2773</TotalTime>
  <Words>1696</Words>
  <Application>Microsoft Office PowerPoint</Application>
  <PresentationFormat>Widescreen</PresentationFormat>
  <Paragraphs>280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Aileron</vt:lpstr>
      <vt:lpstr>Aileron Heavy</vt:lpstr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Structures des ordinateurs et applications – Chapitre I</dc:title>
  <dc:subject>PptxGenJS Presentation</dc:subject>
  <dc:creator>PptxGenJS</dc:creator>
  <cp:lastModifiedBy>hafit</cp:lastModifiedBy>
  <cp:revision>17</cp:revision>
  <dcterms:created xsi:type="dcterms:W3CDTF">2026-09-20T20:10:46Z</dcterms:created>
  <dcterms:modified xsi:type="dcterms:W3CDTF">2026-09-28T11:27:46Z</dcterms:modified>
</cp:coreProperties>
</file>