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6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99" r:id="rId17"/>
    <p:sldId id="300" r:id="rId18"/>
    <p:sldId id="301" r:id="rId19"/>
    <p:sldId id="275" r:id="rId20"/>
    <p:sldId id="273" r:id="rId21"/>
    <p:sldId id="274" r:id="rId22"/>
    <p:sldId id="276" r:id="rId23"/>
    <p:sldId id="277" r:id="rId24"/>
    <p:sldId id="278" r:id="rId25"/>
    <p:sldId id="279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302" r:id="rId45"/>
    <p:sldId id="303" r:id="rId46"/>
    <p:sldId id="304" r:id="rId47"/>
    <p:sldId id="306" r:id="rId48"/>
    <p:sldId id="307" r:id="rId49"/>
    <p:sldId id="308" r:id="rId50"/>
    <p:sldId id="309" r:id="rId51"/>
    <p:sldId id="310" r:id="rId52"/>
    <p:sldId id="311" r:id="rId53"/>
    <p:sldId id="312" r:id="rId54"/>
    <p:sldId id="314" r:id="rId55"/>
    <p:sldId id="313" r:id="rId56"/>
    <p:sldId id="315" r:id="rId57"/>
    <p:sldId id="316" r:id="rId58"/>
    <p:sldId id="326" r:id="rId59"/>
    <p:sldId id="327" r:id="rId60"/>
    <p:sldId id="328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30" r:id="rId6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65" autoAdjust="0"/>
    <p:restoredTop sz="94660"/>
  </p:normalViewPr>
  <p:slideViewPr>
    <p:cSldViewPr snapToGrid="0">
      <p:cViewPr varScale="1">
        <p:scale>
          <a:sx n="70" d="100"/>
          <a:sy n="70" d="100"/>
        </p:scale>
        <p:origin x="-48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642424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42920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200426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14375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8123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93383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3798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62337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2/11/2024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616053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650646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53779415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706167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843222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84759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45529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49439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605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ransition spd="slow">
    <p:fade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1103047"/>
            <a:ext cx="11739715" cy="1126283"/>
          </a:xfrm>
        </p:spPr>
        <p:txBody>
          <a:bodyPr>
            <a:noAutofit/>
          </a:bodyPr>
          <a:lstStyle/>
          <a:p>
            <a:pPr algn="ctr"/>
            <a:r>
              <a:rPr lang="fr-FR" sz="6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PSYCHOPHARMACOLOGIE</a:t>
            </a: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6967469" y="5709950"/>
            <a:ext cx="4533365" cy="870155"/>
          </a:xfrm>
          <a:prstGeom prst="rect">
            <a:avLst/>
          </a:prstGeom>
          <a:solidFill>
            <a:schemeClr val="tx1"/>
          </a:solidFill>
          <a:ln w="57150">
            <a:solidFill>
              <a:schemeClr val="tx1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r-FR" sz="3600" dirty="0">
                <a:solidFill>
                  <a:schemeClr val="bg1"/>
                </a:solidFill>
                <a:latin typeface="Arial Black" panose="020B0A04020102020204" pitchFamily="34" charset="0"/>
              </a:rPr>
              <a:t>D</a:t>
            </a:r>
            <a:r>
              <a:rPr lang="fr-FR" sz="3600" smtClean="0">
                <a:solidFill>
                  <a:schemeClr val="bg1"/>
                </a:solidFill>
                <a:latin typeface="Arial Black" panose="020B0A04020102020204" pitchFamily="34" charset="0"/>
              </a:rPr>
              <a:t>r</a:t>
            </a:r>
            <a:r>
              <a:rPr lang="fr-FR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 LAOUDJ.M</a:t>
            </a:r>
            <a:endParaRPr lang="fr-FR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1135627" y="2389240"/>
            <a:ext cx="8332838" cy="115269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fr-FR" sz="44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fr-FR" sz="8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 SÉMINAIRE N°: II</a:t>
            </a:r>
            <a:endParaRPr lang="fr-FR" sz="8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0420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66542"/>
            <a:ext cx="8804787" cy="6543974"/>
          </a:xfrm>
        </p:spPr>
        <p:txBody>
          <a:bodyPr>
            <a:noAutofit/>
          </a:bodyPr>
          <a:lstStyle/>
          <a:p>
            <a:pPr algn="ctr"/>
            <a:r>
              <a:rPr lang="fr-FR" sz="72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LES  PRINCIPES GÉNÉRAUX                  DE  PRESCRIPTION          </a:t>
            </a:r>
            <a:r>
              <a:rPr lang="fr-FR" sz="7200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DES PSYCHOTROPES.</a:t>
            </a:r>
            <a:endParaRPr lang="fr-FR" sz="7200" b="1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  <p:pic>
        <p:nvPicPr>
          <p:cNvPr id="4" name="Espace réservé pour une image  4" descr="75761.jpg"/>
          <p:cNvPicPr>
            <a:picLocks noChangeAspect="1"/>
          </p:cNvPicPr>
          <p:nvPr/>
        </p:nvPicPr>
        <p:blipFill>
          <a:blip r:embed="rId2" cstate="print"/>
          <a:srcRect l="12500" r="12500"/>
          <a:stretch>
            <a:fillRect/>
          </a:stretch>
        </p:blipFill>
        <p:spPr>
          <a:xfrm rot="5400000">
            <a:off x="7322157" y="1874081"/>
            <a:ext cx="6300634" cy="3128897"/>
          </a:xfrm>
          <a:prstGeom prst="ellipse">
            <a:avLst/>
          </a:prstGeom>
          <a:ln w="190500" cap="rnd">
            <a:solidFill>
              <a:srgbClr val="00B0F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572705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2735" y="609599"/>
            <a:ext cx="11488994" cy="5466735"/>
          </a:xfrm>
        </p:spPr>
        <p:txBody>
          <a:bodyPr>
            <a:normAutofit fontScale="90000"/>
          </a:bodyPr>
          <a:lstStyle/>
          <a:p>
            <a:r>
              <a:rPr lang="fr-FR" u="sng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1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/ LA PRESCRIPTION D’UN TRAITEMENT </a:t>
            </a:r>
            <a:b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 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PSYCHOTROPE REQUIERT DE LA PART DU </a:t>
            </a:r>
            <a:b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 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MÉDECIN PSYCHIATRE :</a:t>
            </a:r>
            <a:b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- Une évaluation psychologique.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/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- Une évaluation diagnostique de la maladie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mentale.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/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- La capacité d’établir un traitement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global. </a:t>
            </a:r>
            <a:endParaRPr lang="fr-FR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6102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7987" y="609599"/>
            <a:ext cx="11312013" cy="5923935"/>
          </a:xfrm>
        </p:spPr>
        <p:txBody>
          <a:bodyPr>
            <a:normAutofit fontScale="90000"/>
          </a:bodyPr>
          <a:lstStyle/>
          <a:p>
            <a:r>
              <a:rPr lang="fr-FR" u="sng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2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/ IL FAUT SAVOIR DÉCIDER UN TRAITEMENT </a:t>
            </a:r>
            <a:b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 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PHARMACOLOGIQUE: </a:t>
            </a:r>
            <a:b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- Laisser souffrir psychologiquement un patient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quant il est possible de l’aider sur le plan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fr-FR" dirty="0" err="1" smtClean="0">
                <a:solidFill>
                  <a:schemeClr val="tx1"/>
                </a:solidFill>
                <a:latin typeface="Arial Black" panose="020B0A04020102020204" pitchFamily="34" charset="0"/>
              </a:rPr>
              <a:t>psycho-pharmacologique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est inutile.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</a:rPr>
              <a:t/>
            </a:r>
            <a:br>
              <a:rPr lang="fr-FR" dirty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u="sng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3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/ CHOISIR UN MÉDICAMENT QUI POSSÈDE    </a:t>
            </a:r>
            <a:b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 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LA PLUS GRANDE EFFICACITÉ. </a:t>
            </a:r>
            <a:b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- Ayant moins d’effets secondaires.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u="sng" dirty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fr-FR" u="sng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endParaRPr lang="fr-FR" u="sng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94350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2400" y="609600"/>
            <a:ext cx="10942320" cy="6019800"/>
          </a:xfrm>
        </p:spPr>
        <p:txBody>
          <a:bodyPr>
            <a:normAutofit/>
          </a:bodyPr>
          <a:lstStyle/>
          <a:p>
            <a:r>
              <a:rPr lang="fr-FR" u="sng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4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/ VÉRIFIER SCRUPULEUSEMENT LES CONTRES INDICATIONS ET LA DEMANDE D’UN BILAN AVANT LE TRAITEMENT EST INDISPENSABLE.</a:t>
            </a:r>
            <a:b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u="sng" dirty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fr-FR" u="sng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- Bilan ophtalmologique.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/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- Bilan cardiologique.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/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- Bilan biologique.  </a:t>
            </a:r>
            <a:endParaRPr lang="fr-FR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0756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6981" y="191729"/>
            <a:ext cx="10884309" cy="6386051"/>
          </a:xfrm>
        </p:spPr>
        <p:txBody>
          <a:bodyPr>
            <a:normAutofit fontScale="90000"/>
          </a:bodyPr>
          <a:lstStyle/>
          <a:p>
            <a:r>
              <a:rPr lang="fr-FR" u="sng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5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/ VÉRIFIER SCRUPULEUSEMENT LES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 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INTERACTIONS AVEC D’AUTRES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 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TRAITEMENTS.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fr-FR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u="sng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6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/ INFORMATION DU PATIENT: </a:t>
            </a:r>
            <a:b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	- Expliquer les cibles thérapeutiques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  recherchées.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/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</a:rPr>
              <a:t>	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- Expliquer la vision qu’à le sujet                    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  des psychotropes.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/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	- Prévenir d’éventuels effets secondaires. </a:t>
            </a:r>
            <a:endParaRPr lang="fr-FR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3641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483" y="609599"/>
            <a:ext cx="11105536" cy="5997677"/>
          </a:xfrm>
        </p:spPr>
        <p:txBody>
          <a:bodyPr>
            <a:normAutofit/>
          </a:bodyPr>
          <a:lstStyle/>
          <a:p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7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/ 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LA CONNAISSANCE DE </a:t>
            </a:r>
            <a:b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 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LA PHARMACOCINÉTIQUE D’UN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 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PRODUIT PERMET UNE PRESCRIPTION </a:t>
            </a:r>
            <a:b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 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PLUS RATIONNELLE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.</a:t>
            </a:r>
            <a:b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fr-FR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8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/ 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CHOISIR LE MÉDICAMENT DONT </a:t>
            </a:r>
            <a:b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 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LA PRESCRIPTION EST LA PLUS SIMPLE. </a:t>
            </a:r>
            <a:endParaRPr lang="fr-FR" u="sng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8779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6981" y="206477"/>
            <a:ext cx="11341509" cy="6415549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9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/ 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POSOLOGIE ET DOSAGE : </a:t>
            </a:r>
            <a:b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</a:rPr>
              <a:t>	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- Augmenter progressivement la posologie en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   tenant compte des susceptibilités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   individuelles.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/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</a:rPr>
              <a:t>	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- Inutile de commencer par de fortes doses.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/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	- L’objectif est d’obtenir la dose efficace la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  plus faible possible dans un temps plus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  court. </a:t>
            </a:r>
            <a:r>
              <a:rPr lang="fr-FR" u="sng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/>
            </a:r>
            <a:br>
              <a:rPr lang="fr-FR" u="sng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u="sng" dirty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fr-FR" u="sng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endParaRPr lang="fr-FR" u="sng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5403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483" y="191729"/>
            <a:ext cx="10869561" cy="6415547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10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/ 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ÉVITER LA POLYCHIMIOTHÉRAPIE :</a:t>
            </a:r>
            <a:b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/>
              <a:t>	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- Elle est source d’accumulation toxique.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	- Rend difficile l’analyse de l’efficacité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  thérapeutique.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/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11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/ 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CHOIX DU MEDICAMENT ET RISQUE </a:t>
            </a:r>
            <a:b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   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SUICIDAIRE: </a:t>
            </a:r>
            <a:b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   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Le risque suicidaire est l’un des problèmes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   majeurs en psychiatrie. Donc, le choix doit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   se faire par rapport à un produit ayant une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   large marge entre la zone thérapeutique et 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   la zone toxique. </a:t>
            </a:r>
            <a:endParaRPr lang="fr-FR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9857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2735" y="609600"/>
            <a:ext cx="10928555" cy="6086168"/>
          </a:xfrm>
        </p:spPr>
        <p:txBody>
          <a:bodyPr>
            <a:normAutofit/>
          </a:bodyPr>
          <a:lstStyle/>
          <a:p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12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/ 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NE PAS OUBLIER L’ASPECT </a:t>
            </a:r>
            <a:b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   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ÉCONOMIQUE DU TRAITEMENT.</a:t>
            </a:r>
            <a:b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fr-FR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13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/ 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ECHEC ET CHANGEMENT </a:t>
            </a:r>
            <a:b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   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DE TRAITEMENT:</a:t>
            </a:r>
            <a:b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	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- On peut quelques fois mettre du temps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  avant de trouver le produit et la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  posologie adaptés sans se décourager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  ni renoncer. </a:t>
            </a:r>
            <a:endParaRPr lang="fr-FR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7682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2231" y="609599"/>
            <a:ext cx="11031795" cy="6145162"/>
          </a:xfrm>
        </p:spPr>
        <p:txBody>
          <a:bodyPr/>
          <a:lstStyle/>
          <a:p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14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/ 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LES SITUATIONS CLINIQUES </a:t>
            </a:r>
            <a:b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   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PARTICULIÈRES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:</a:t>
            </a:r>
            <a:r>
              <a:rPr lang="fr-FR" dirty="0" smtClean="0">
                <a:latin typeface="Arial Black" panose="020B0A04020102020204" pitchFamily="34" charset="0"/>
              </a:rPr>
              <a:t>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/>
              <a:t>	</a:t>
            </a: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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fr-FR" u="sng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Les personnes âgées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: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     </a:t>
            </a: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Elles ont une plus grand susceptibilité </a:t>
            </a:r>
            <a:b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vis-à-vis des effets secondaires (cardiaque, </a:t>
            </a:r>
            <a:b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neurologique).</a:t>
            </a:r>
            <a:b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- Le métabolisme des médicament est plus lent.</a:t>
            </a:r>
            <a:b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- Elles nécessitent des demi-doses aux </a:t>
            </a:r>
            <a:b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prescriptions habituelles.</a:t>
            </a:r>
            <a:endParaRPr lang="fr-F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0158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96645"/>
            <a:ext cx="11282516" cy="6484374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 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La femme enceinte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:</a:t>
            </a:r>
            <a:b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/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   - La règle générale est de n’administrer aucun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    traitement à la femme enceinte, </a:t>
            </a: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surtout lors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/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    du </a:t>
            </a: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premier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trimestre et </a:t>
            </a: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à la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femme allaitante</a:t>
            </a: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.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/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  -  Cette règle est levée lors des troubles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    psychiatriques sévères.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/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  - Tous les psychotropes sont en règle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   générale sécrétés par le lait maternel.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   L’information de la mère est important.   </a:t>
            </a:r>
            <a:endParaRPr lang="fr-FR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5912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3239" y="609600"/>
            <a:ext cx="10972800" cy="6086168"/>
          </a:xfrm>
        </p:spPr>
        <p:txBody>
          <a:bodyPr>
            <a:normAutofit/>
          </a:bodyPr>
          <a:lstStyle/>
          <a:p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 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Les patients atteints de maladie </a:t>
            </a:r>
            <a:b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</a:br>
            <a:r>
              <a:rPr lang="fr-FR" dirty="0">
                <a:solidFill>
                  <a:srgbClr val="FF0000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  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Somatiques : </a:t>
            </a:r>
            <a:r>
              <a:rPr lang="fr-FR" u="sng" dirty="0">
                <a:solidFill>
                  <a:srgbClr val="FF0000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/>
            </a:r>
            <a:br>
              <a:rPr lang="fr-FR" u="sng" dirty="0">
                <a:solidFill>
                  <a:srgbClr val="FF0000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 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 - Risque d’interférence des psychotropes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   avec les médicaments contre les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   affections médicales et chirurgicales.</a:t>
            </a:r>
            <a:r>
              <a:rPr lang="fr-FR" u="sng" dirty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/>
            </a:r>
            <a:br>
              <a:rPr lang="fr-FR" u="sng" dirty="0">
                <a:solidFill>
                  <a:schemeClr val="tx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</a:br>
            <a:endParaRPr lang="fr-FR" u="sng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1242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2232" y="609600"/>
            <a:ext cx="10810568" cy="1320800"/>
          </a:xfrm>
        </p:spPr>
        <p:txBody>
          <a:bodyPr>
            <a:noAutofit/>
          </a:bodyPr>
          <a:lstStyle/>
          <a:p>
            <a:pPr algn="ctr"/>
            <a:r>
              <a:rPr lang="fr-FR" sz="60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I- LES NEUROLEPTIQUES</a:t>
            </a:r>
            <a:endParaRPr lang="fr-FR" sz="60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Picture 3" descr="C:\Users\hp\Desktop\nozinan-filmtabl-100-mg-100-stk-800x8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312940">
            <a:off x="968542" y="1710331"/>
            <a:ext cx="4287184" cy="1742666"/>
          </a:xfrm>
          <a:prstGeom prst="rect">
            <a:avLst/>
          </a:prstGeom>
          <a:noFill/>
        </p:spPr>
      </p:pic>
      <p:pic>
        <p:nvPicPr>
          <p:cNvPr id="4" name="Picture 2" descr="C:\Users\hp\Desktop\téléchargemen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098923">
            <a:off x="7100630" y="2296957"/>
            <a:ext cx="4054319" cy="1794000"/>
          </a:xfrm>
          <a:prstGeom prst="rect">
            <a:avLst/>
          </a:prstGeom>
          <a:noFill/>
        </p:spPr>
      </p:pic>
      <p:pic>
        <p:nvPicPr>
          <p:cNvPr id="5" name="Picture 4" descr="C:\Users\hp\Desktop\téléchargement (1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67120" y="3939221"/>
            <a:ext cx="3000396" cy="2343156"/>
          </a:xfrm>
          <a:prstGeom prst="rect">
            <a:avLst/>
          </a:prstGeom>
          <a:noFill/>
        </p:spPr>
      </p:pic>
      <p:pic>
        <p:nvPicPr>
          <p:cNvPr id="6" name="Picture 5" descr="C:\Users\hp\Desktop\1epm29k_3psl_l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829251">
            <a:off x="6700077" y="3517187"/>
            <a:ext cx="1329772" cy="28775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214484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2232" y="226141"/>
            <a:ext cx="10810568" cy="6484375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sz="49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ILS CONSTITUENT UNE CLASSE PARTICULIÈRE </a:t>
            </a:r>
            <a:br>
              <a:rPr lang="fr-FR" sz="4900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sz="49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DE PSYCHOTROPES AGISSANT SUR L’EXCITATION PSYCHOMOTRICE ET CERTAINS SYMPTÔMES PSYCHOTIQUES, HALLUCINATIONS ET DÉLIRES.</a:t>
            </a:r>
            <a:endParaRPr lang="fr-FR" sz="49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0524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2735" y="147485"/>
            <a:ext cx="10972800" cy="6577780"/>
          </a:xfrm>
        </p:spPr>
        <p:txBody>
          <a:bodyPr>
            <a:noAutofit/>
          </a:bodyPr>
          <a:lstStyle/>
          <a:p>
            <a:pPr algn="ctr"/>
            <a:r>
              <a:rPr lang="fr-FR" sz="4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IL EXISTE AUSSI </a:t>
            </a:r>
            <a:r>
              <a:rPr lang="fr-FR" sz="4400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LES NEUROLEPTIQUES À ACTION PROLONGÉE</a:t>
            </a:r>
            <a:r>
              <a:rPr lang="fr-FR" sz="4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( </a:t>
            </a:r>
            <a:r>
              <a:rPr lang="fr-FR" sz="4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N.A.P</a:t>
            </a:r>
            <a:r>
              <a:rPr lang="fr-FR" sz="4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). ILS VISENT À ASSURER UN  TRAITEMENT D’ENTRETIEN DE RÉALISER DES THÉRAPEUTIQUES AU LONG COURS DANS LES MEILLEURES CONDITIONS POSSIBLES DE SÉCURITÉ ET DE RÉGULARITÉ. </a:t>
            </a:r>
            <a:endParaRPr lang="fr-FR" sz="4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322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3239" y="196645"/>
            <a:ext cx="11135032" cy="6558116"/>
          </a:xfrm>
        </p:spPr>
        <p:txBody>
          <a:bodyPr>
            <a:noAutofit/>
          </a:bodyPr>
          <a:lstStyle/>
          <a:p>
            <a:pPr algn="ctr"/>
            <a:r>
              <a:rPr lang="fr-FR" sz="5400" dirty="0">
                <a:solidFill>
                  <a:prstClr val="black"/>
                </a:solidFill>
                <a:latin typeface="Arial Black" panose="020B0A04020102020204" pitchFamily="34" charset="0"/>
              </a:rPr>
              <a:t>ILS PERMETTENT AVANT TOUT DE RÉDUIRE LA POSOLOGIE QUOTIDIENNE PAR RAPPORT AUX </a:t>
            </a:r>
            <a:r>
              <a:rPr lang="fr-FR" sz="5400" u="sng" dirty="0">
                <a:solidFill>
                  <a:srgbClr val="FF0000"/>
                </a:solidFill>
                <a:latin typeface="Arial Black" panose="020B0A04020102020204" pitchFamily="34" charset="0"/>
              </a:rPr>
              <a:t>NEUROLEPTIQUES STANDARDS</a:t>
            </a:r>
            <a:r>
              <a:rPr lang="fr-FR" sz="5400" dirty="0">
                <a:solidFill>
                  <a:prstClr val="black"/>
                </a:solidFill>
                <a:latin typeface="Arial Black" panose="020B0A04020102020204" pitchFamily="34" charset="0"/>
              </a:rPr>
              <a:t>, DIMINUANT AINSI LE RISQUE DE TOXICITÉ.</a:t>
            </a:r>
            <a:endParaRPr lang="fr-FR" sz="5400" dirty="0"/>
          </a:p>
        </p:txBody>
      </p:sp>
    </p:spTree>
    <p:extLst>
      <p:ext uri="{BB962C8B-B14F-4D97-AF65-F5344CB8AC3E}">
        <p14:creationId xmlns:p14="http://schemas.microsoft.com/office/powerpoint/2010/main" val="25904741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6981" y="191729"/>
            <a:ext cx="11710219" cy="6459793"/>
          </a:xfrm>
        </p:spPr>
        <p:txBody>
          <a:bodyPr>
            <a:normAutofit/>
          </a:bodyPr>
          <a:lstStyle/>
          <a:p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/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Nous avons 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deux neuroleptiques retard   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dont l’action s’étale sur 3 ou 4 semaines :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</a:rPr>
              <a:t/>
            </a:r>
            <a:br>
              <a:rPr lang="fr-FR" dirty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®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LE DÉCANOATE DE FLUPHÉNAZINE </a:t>
            </a:r>
            <a:b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 </a:t>
            </a: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(MODÉCATE)</a:t>
            </a:r>
            <a:b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/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®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LE PALMITATE DE PIPOTIAZINE </a:t>
            </a:r>
            <a:b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 </a:t>
            </a: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(PIPORTIL L4) </a:t>
            </a:r>
            <a:b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</a:br>
            <a:endParaRPr lang="fr-FR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2857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5888" y="727587"/>
            <a:ext cx="10870653" cy="5864942"/>
          </a:xfrm>
        </p:spPr>
        <p:txBody>
          <a:bodyPr>
            <a:normAutofit/>
          </a:bodyPr>
          <a:lstStyle/>
          <a:p>
            <a:pPr algn="ctr"/>
            <a:r>
              <a:rPr lang="fr-FR" sz="72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I.1- LES  </a:t>
            </a:r>
            <a:r>
              <a:rPr lang="fr-FR" sz="7200" dirty="0">
                <a:solidFill>
                  <a:srgbClr val="7030A0"/>
                </a:solidFill>
                <a:latin typeface="Arial Black" panose="020B0A04020102020204" pitchFamily="34" charset="0"/>
              </a:rPr>
              <a:t>EFFETS </a:t>
            </a:r>
            <a:r>
              <a:rPr lang="fr-FR" sz="72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THERAPEUTIQUES </a:t>
            </a:r>
            <a:br>
              <a:rPr lang="fr-FR" sz="7200" dirty="0" smtClean="0">
                <a:solidFill>
                  <a:srgbClr val="7030A0"/>
                </a:solidFill>
                <a:latin typeface="Arial Black" panose="020B0A04020102020204" pitchFamily="34" charset="0"/>
              </a:rPr>
            </a:br>
            <a:r>
              <a:rPr lang="fr-FR" sz="72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DES NEUROLEPTIQUES. </a:t>
            </a:r>
            <a:r>
              <a:rPr lang="fr-FR" sz="7200" dirty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fr-FR" sz="72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endParaRPr lang="fr-FR" sz="7200" dirty="0"/>
          </a:p>
        </p:txBody>
      </p:sp>
    </p:spTree>
    <p:extLst>
      <p:ext uri="{BB962C8B-B14F-4D97-AF65-F5344CB8AC3E}">
        <p14:creationId xmlns:p14="http://schemas.microsoft.com/office/powerpoint/2010/main" val="29785905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3239" y="117987"/>
            <a:ext cx="10972800" cy="6592529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b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A/ Ils ont un effet antipsychotique ou </a:t>
            </a:r>
            <a:b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 </a:t>
            </a:r>
            <a:r>
              <a:rPr lang="fr-FR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antiproductif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ou encore </a:t>
            </a:r>
            <a:r>
              <a:rPr lang="fr-FR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antidélirant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. </a:t>
            </a:r>
            <a:b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B/ Ils ont un effet sédatif, ils sont aussi </a:t>
            </a:r>
            <a:b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 de très puissants tranquillisants :  </a:t>
            </a:r>
            <a:b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br>
              <a:rPr lang="fr-FR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Sur l’excitation psychomotrice (</a:t>
            </a:r>
            <a:r>
              <a:rPr lang="fr-F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antimaniaque</a:t>
            </a: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b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- Sur l’hypersensibilité affective (effet ataraxique </a:t>
            </a:r>
            <a:b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réduisant la réactivité émotionnelle aux stimuli). </a:t>
            </a:r>
            <a:b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- Sur l’agressivité. </a:t>
            </a:r>
            <a:endParaRPr lang="fr-F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3765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484" y="609599"/>
            <a:ext cx="10913806" cy="6041923"/>
          </a:xfrm>
        </p:spPr>
        <p:txBody>
          <a:bodyPr>
            <a:normAutofit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 Cette double activité antipsychotique         </a:t>
            </a:r>
            <a:b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et sédative procèdent d’autres effets </a:t>
            </a:r>
            <a:b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bénéfiques :</a:t>
            </a:r>
            <a:b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Reprise de la communication et des </a:t>
            </a:r>
            <a:b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échanges sociaux (effet </a:t>
            </a:r>
            <a:r>
              <a:rPr lang="fr-F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antiautistique</a:t>
            </a: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b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Réactivation des conduites (effet désinhibiteur </a:t>
            </a:r>
            <a:r>
              <a:rPr lang="fr-FR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</a:t>
            </a:r>
            <a:br>
              <a:rPr lang="fr-FR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antidéficitaire</a:t>
            </a: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endParaRPr lang="fr-F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11543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2735" y="609599"/>
            <a:ext cx="11238271" cy="6115665"/>
          </a:xfrm>
        </p:spPr>
        <p:txBody>
          <a:bodyPr>
            <a:noAutofit/>
          </a:bodyPr>
          <a:lstStyle/>
          <a:p>
            <a:pPr algn="ctr"/>
            <a:r>
              <a:rPr lang="fr-FR" sz="7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fr-FR" sz="7200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sz="72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I.2- LES MÉCANISMES D’ACTION DES NEUROLEPTIQUES</a:t>
            </a:r>
            <a:r>
              <a:rPr lang="fr-FR" sz="88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.</a:t>
            </a:r>
            <a:endParaRPr lang="fr-FR" sz="88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794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2735" y="250723"/>
            <a:ext cx="11135033" cy="6489290"/>
          </a:xfrm>
        </p:spPr>
        <p:txBody>
          <a:bodyPr>
            <a:normAutofit fontScale="90000"/>
          </a:bodyPr>
          <a:lstStyle/>
          <a:p>
            <a:pPr algn="ctr"/>
            <a:r>
              <a:rPr lang="fr-FR" sz="49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LES NEUROLEPTIQUES ONT UNE ACTION NEUROBIOCHIMIQUE FONDAMENTALE SUR</a:t>
            </a:r>
            <a:br>
              <a:rPr lang="fr-FR" sz="4900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sz="49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LE </a:t>
            </a:r>
            <a:r>
              <a:rPr lang="fr-FR" sz="4900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BLOCAGE DES RÉCEPTEURS DOPAMINERGIQUES</a:t>
            </a:r>
            <a:r>
              <a:rPr lang="fr-FR" sz="49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. </a:t>
            </a:r>
            <a:br>
              <a:rPr lang="fr-FR" sz="4900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sz="49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QUATRE VOIES DOPAMINERGIQUES SONT PARTICULIÈREMENT AFFECTÉS PAR LES NEUROLEPTIQUES :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/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55289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7987" y="609599"/>
            <a:ext cx="10928555" cy="6115665"/>
          </a:xfrm>
        </p:spPr>
        <p:txBody>
          <a:bodyPr/>
          <a:lstStyle/>
          <a:p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► </a:t>
            </a:r>
            <a:r>
              <a:rPr lang="fr-FR" dirty="0" err="1" smtClean="0">
                <a:solidFill>
                  <a:schemeClr val="tx1"/>
                </a:solidFill>
                <a:latin typeface="Arial Black" panose="020B0A04020102020204" pitchFamily="34" charset="0"/>
              </a:rPr>
              <a:t>Nigro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-striées, à l’origine des effets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 extrapyramidaux.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/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►Méso-limbique et méso-corticales,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impliquées dans les effets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neuropsychologiques.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/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►</a:t>
            </a:r>
            <a:r>
              <a:rPr lang="fr-FR" dirty="0" err="1" smtClean="0">
                <a:solidFill>
                  <a:schemeClr val="tx1"/>
                </a:solidFill>
                <a:latin typeface="Arial Black" panose="020B0A04020102020204" pitchFamily="34" charset="0"/>
              </a:rPr>
              <a:t>Tubéro-infundibulaires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, d’où résultent les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effets endocriniens et végétatifs des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neuroleptiques. </a:t>
            </a: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8679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2233" y="594852"/>
            <a:ext cx="11444748" cy="6100916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ILS BLOQUENT AUSSI D’AUTRES RÉCEPTEURS :</a:t>
            </a:r>
            <a:b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/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- 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Noradrénergiques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d’où leurs effets hypotenseur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orthostatique et sédatif.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/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- 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Cholinergiques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centraux et périphériques.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/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- </a:t>
            </a:r>
            <a:r>
              <a:rPr lang="fr-FR" u="sng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Histaminergiques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: sédation, hypotension,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stimulation de l’appétit.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/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- 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Sérotoninergiques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. </a:t>
            </a:r>
            <a:endParaRPr lang="fr-FR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62498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483" y="176981"/>
            <a:ext cx="11798711" cy="6563031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/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- </a:t>
            </a:r>
            <a:r>
              <a:rPr lang="fr-FR" sz="4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Les plus </a:t>
            </a:r>
            <a:r>
              <a:rPr lang="fr-FR" sz="40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antidopaminergiques</a:t>
            </a:r>
            <a:r>
              <a:rPr lang="fr-FR" sz="4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sont les plus antipsychotiques (ex: </a:t>
            </a:r>
            <a:r>
              <a:rPr lang="fr-FR" sz="40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l’halopéridol/ HALDOL</a:t>
            </a:r>
            <a:r>
              <a:rPr lang="fr-FR" sz="4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°).</a:t>
            </a:r>
            <a:br>
              <a:rPr lang="fr-FR" sz="4000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/>
            </a:r>
            <a:br>
              <a:rPr lang="fr-FR" sz="4000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- Les plus </a:t>
            </a:r>
            <a:r>
              <a:rPr lang="fr-FR" sz="40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antinoradrénergiques</a:t>
            </a:r>
            <a:r>
              <a:rPr lang="fr-FR" sz="4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sont les plus sédatifs (ex: </a:t>
            </a:r>
            <a:r>
              <a:rPr lang="fr-FR" sz="4000" dirty="0" err="1" smtClean="0">
                <a:solidFill>
                  <a:srgbClr val="7030A0"/>
                </a:solidFill>
                <a:latin typeface="Arial Black" panose="020B0A04020102020204" pitchFamily="34" charset="0"/>
              </a:rPr>
              <a:t>lévopromazine</a:t>
            </a:r>
            <a:r>
              <a:rPr lang="fr-FR" sz="40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/ NOZINAN</a:t>
            </a:r>
            <a:r>
              <a:rPr lang="fr-FR" sz="4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°).</a:t>
            </a:r>
            <a:br>
              <a:rPr lang="fr-FR" sz="4000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/>
            </a:r>
            <a:br>
              <a:rPr lang="fr-FR" sz="4000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- Ceux qui sont fortement </a:t>
            </a:r>
            <a:r>
              <a:rPr lang="fr-FR" sz="4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anticholinergiques</a:t>
            </a:r>
            <a:r>
              <a:rPr lang="fr-FR" sz="4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entrainent moins d’effets extrapyramidaux </a:t>
            </a:r>
            <a:br>
              <a:rPr lang="fr-FR" sz="4000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(ex: </a:t>
            </a:r>
            <a:r>
              <a:rPr lang="fr-FR" sz="40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chlorpromazine/LARGACTIL</a:t>
            </a:r>
            <a:r>
              <a:rPr lang="fr-FR" sz="4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°). </a:t>
            </a:r>
            <a:endParaRPr lang="fr-FR" sz="40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9445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2232" y="427703"/>
            <a:ext cx="11606981" cy="6238568"/>
          </a:xfrm>
        </p:spPr>
        <p:txBody>
          <a:bodyPr>
            <a:noAutofit/>
          </a:bodyPr>
          <a:lstStyle/>
          <a:p>
            <a:pPr algn="ctr"/>
            <a:r>
              <a:rPr lang="fr-FR" sz="6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fr-FR" sz="6000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sz="60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I.3- PHARMACOCINÉTIQUE DES </a:t>
            </a:r>
            <a:br>
              <a:rPr lang="fr-FR" sz="6000" dirty="0" smtClean="0">
                <a:solidFill>
                  <a:srgbClr val="7030A0"/>
                </a:solidFill>
                <a:latin typeface="Arial Black" panose="020B0A04020102020204" pitchFamily="34" charset="0"/>
              </a:rPr>
            </a:br>
            <a:r>
              <a:rPr lang="fr-FR" sz="60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NEUROLEPTIQUES : </a:t>
            </a:r>
            <a:endParaRPr lang="fr-FR" sz="60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48634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7987" y="221227"/>
            <a:ext cx="11282516" cy="6504038"/>
          </a:xfrm>
        </p:spPr>
        <p:txBody>
          <a:bodyPr>
            <a:normAutofit/>
          </a:bodyPr>
          <a:lstStyle/>
          <a:p>
            <a:pPr algn="ctr"/>
            <a:r>
              <a:rPr lang="fr-FR" sz="4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Le taux de résorption, </a:t>
            </a:r>
            <a:r>
              <a:rPr lang="fr-FR" sz="4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varie d’un neuroleptique à un autre. Les effets cliniques se manifestent plus rapidement et plus constamment        en </a:t>
            </a:r>
            <a:r>
              <a:rPr lang="fr-FR" sz="4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I.M</a:t>
            </a:r>
            <a:r>
              <a:rPr lang="fr-FR" sz="4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que </a:t>
            </a:r>
            <a:r>
              <a:rPr lang="fr-FR" sz="4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Per Os</a:t>
            </a:r>
            <a:r>
              <a:rPr lang="fr-FR" sz="4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.</a:t>
            </a:r>
            <a:br>
              <a:rPr lang="fr-FR" sz="4000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sz="4000" dirty="0">
                <a:solidFill>
                  <a:schemeClr val="tx1"/>
                </a:solidFill>
                <a:latin typeface="Arial Black" panose="020B0A04020102020204" pitchFamily="34" charset="0"/>
              </a:rPr>
              <a:t/>
            </a:r>
            <a:br>
              <a:rPr lang="fr-FR" sz="4000" dirty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sz="4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- Après absorption d’une dose , </a:t>
            </a:r>
            <a:r>
              <a:rPr lang="fr-FR" sz="4000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la demi-vie moyenne  d’un neuroleptique </a:t>
            </a:r>
            <a:r>
              <a:rPr lang="fr-FR" sz="4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est comprise entre </a:t>
            </a:r>
            <a:r>
              <a:rPr lang="fr-FR" sz="4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10 et 20 heures</a:t>
            </a:r>
            <a:r>
              <a:rPr lang="fr-FR" sz="4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. </a:t>
            </a:r>
            <a:endParaRPr lang="fr-FR" sz="40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51449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483" y="609600"/>
            <a:ext cx="10943303" cy="4404852"/>
          </a:xfrm>
        </p:spPr>
        <p:txBody>
          <a:bodyPr>
            <a:normAutofit/>
          </a:bodyPr>
          <a:lstStyle/>
          <a:p>
            <a:pPr algn="ctr"/>
            <a:r>
              <a:rPr lang="fr-FR" sz="6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fr-FR" sz="6000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sz="60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I.4- LES INDICATIONS DES NEUROLEPTIQUES : </a:t>
            </a:r>
            <a:endParaRPr lang="fr-FR" sz="60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3580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2735" y="147485"/>
            <a:ext cx="11488994" cy="6577780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              CE SONT TOUT D’ABORD                                 </a:t>
            </a:r>
            <a:b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            LES ÉTATS PSYCHOTIQUES </a:t>
            </a:r>
            <a:r>
              <a:rPr lang="fr-FR" dirty="0" smtClean="0">
                <a:solidFill>
                  <a:srgbClr val="FF0000"/>
                </a:solidFill>
              </a:rPr>
              <a:t>:</a:t>
            </a:r>
            <a:r>
              <a:rPr lang="fr-FR" dirty="0" smtClean="0">
                <a:solidFill>
                  <a:schemeClr val="tx1"/>
                </a:solidFill>
              </a:rPr>
              <a:t/>
            </a:r>
            <a:br>
              <a:rPr lang="fr-FR" dirty="0" smtClean="0">
                <a:solidFill>
                  <a:schemeClr val="tx1"/>
                </a:solidFill>
              </a:rPr>
            </a:br>
            <a:r>
              <a:rPr lang="fr-FR" dirty="0" smtClean="0">
                <a:solidFill>
                  <a:schemeClr val="tx1"/>
                </a:solidFill>
              </a:rPr>
              <a:t> </a:t>
            </a:r>
            <a:br>
              <a:rPr lang="fr-FR" dirty="0" smtClean="0">
                <a:solidFill>
                  <a:schemeClr val="tx1"/>
                </a:solidFill>
              </a:rPr>
            </a:br>
            <a:r>
              <a:rPr lang="fr-FR" b="1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☺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Les Psychoses Délirantes Aiguës :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/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  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    </a:t>
            </a: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- </a:t>
            </a: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Bouffées délirantes aiguës.</a:t>
            </a:r>
            <a:b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		- Psychoses réactionnelles de courtes durées.</a:t>
            </a:r>
            <a:b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	</a:t>
            </a: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	- Psychoses toxiques.</a:t>
            </a:r>
            <a:b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	</a:t>
            </a: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	- Les moments féconds et réactivation </a:t>
            </a:r>
            <a:b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       délirantes des schizophrénies.</a:t>
            </a:r>
            <a:b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		- Mélancolies délirantes, manies délirantes.</a:t>
            </a:r>
            <a:b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		- Confusions délirantes. </a:t>
            </a:r>
            <a:endParaRPr lang="fr-FR" dirty="0">
              <a:solidFill>
                <a:srgbClr val="7030A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87515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3239" y="609599"/>
            <a:ext cx="10972800" cy="6071419"/>
          </a:xfrm>
        </p:spPr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☺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LES PSYCHOSES CHRONIQUES : </a:t>
            </a:r>
            <a:b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  </a:t>
            </a: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- Schizophrénies et délires chroniques.</a:t>
            </a:r>
            <a:b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☺ LES ETATS D’EXCITATION ET D’AGITATION </a:t>
            </a:r>
            <a:br>
              <a:rPr lang="fr-FR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b="1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fr-FR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 PSYCHOMOTRICE: </a:t>
            </a:r>
            <a:br>
              <a:rPr lang="fr-FR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b="1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fr-FR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 </a:t>
            </a:r>
            <a:br>
              <a:rPr lang="fr-FR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fr-FR" b="1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- Etats maniaques.</a:t>
            </a:r>
            <a:br>
              <a:rPr lang="fr-FR" b="1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b="1" dirty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fr-FR" b="1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  - Etats d’agitation anxieuse majeure </a:t>
            </a:r>
            <a:br>
              <a:rPr lang="fr-FR" b="1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b="1" dirty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fr-FR" b="1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    (mélancolie anxieuse, réactions anxieuses </a:t>
            </a:r>
            <a:br>
              <a:rPr lang="fr-FR" b="1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b="1" dirty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fr-FR" b="1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      agitées des névroses, états de stress </a:t>
            </a:r>
            <a:br>
              <a:rPr lang="fr-FR" b="1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b="1" dirty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fr-FR" b="1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      majeur). </a:t>
            </a:r>
            <a:br>
              <a:rPr lang="fr-FR" b="1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endParaRPr lang="fr-FR" dirty="0">
              <a:solidFill>
                <a:srgbClr val="7030A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1908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7986" y="103239"/>
            <a:ext cx="11371007" cy="6636773"/>
          </a:xfrm>
        </p:spPr>
        <p:txBody>
          <a:bodyPr>
            <a:normAutofit/>
          </a:bodyPr>
          <a:lstStyle/>
          <a:p>
            <a:r>
              <a:rPr lang="fr-FR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fr-FR" sz="3200" b="1" dirty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- Troubles du caractère et du comportement mal </a:t>
            </a:r>
            <a:r>
              <a:rPr lang="fr-FR" sz="3200" b="1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/>
            </a:r>
            <a:br>
              <a:rPr lang="fr-FR" sz="3200" b="1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sz="3200" b="1" dirty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fr-FR" sz="3200" b="1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  contrôlables </a:t>
            </a:r>
            <a:r>
              <a:rPr lang="fr-FR" sz="3200" b="1" dirty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par les </a:t>
            </a:r>
            <a:r>
              <a:rPr lang="fr-FR" sz="3200" b="1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thérapies psychologiques </a:t>
            </a:r>
            <a:br>
              <a:rPr lang="fr-FR" sz="3200" b="1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sz="3200" b="1" dirty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fr-FR" sz="3200" b="1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  et les anxiolytiques </a:t>
            </a:r>
            <a:r>
              <a:rPr lang="fr-FR" sz="3200" b="1" dirty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( ex: psychopathie</a:t>
            </a:r>
            <a:r>
              <a:rPr lang="fr-FR" sz="3200" b="1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).</a:t>
            </a:r>
            <a:br>
              <a:rPr lang="fr-FR" sz="3200" b="1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32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☺ LES INDICATIONS NON PSYCHIATRIQUES :</a:t>
            </a:r>
            <a:br>
              <a:rPr lang="fr-FR" sz="32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fr-FR" sz="32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 </a:t>
            </a:r>
            <a:br>
              <a:rPr lang="fr-FR" sz="32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fr-FR" sz="32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 - </a:t>
            </a:r>
            <a:r>
              <a:rPr lang="fr-FR" sz="3200" b="1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Neurologiques</a:t>
            </a:r>
            <a:r>
              <a:rPr lang="fr-FR" sz="32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: </a:t>
            </a:r>
            <a:r>
              <a:rPr lang="fr-FR" sz="3200" b="1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maladie de Gilles de la </a:t>
            </a:r>
            <a:br>
              <a:rPr lang="fr-FR" sz="3200" b="1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sz="3200" b="1" dirty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fr-FR" sz="3200" b="1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    Tourette, Tics, Chorées.</a:t>
            </a:r>
            <a:br>
              <a:rPr lang="fr-FR" sz="3200" b="1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3200" b="1" dirty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fr-FR" sz="3200" b="1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   - </a:t>
            </a:r>
            <a:r>
              <a:rPr lang="fr-FR" sz="3200" b="1" dirty="0" err="1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Gastro-entérologiques</a:t>
            </a:r>
            <a:r>
              <a:rPr lang="fr-FR" sz="3200" b="1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: hoquet rebelle; </a:t>
            </a:r>
            <a:br>
              <a:rPr lang="fr-FR" sz="3200" b="1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sz="3200" b="1" dirty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fr-FR" sz="3200" b="1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     nausées, vomissements. </a:t>
            </a:r>
            <a:br>
              <a:rPr lang="fr-FR" sz="3200" b="1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sz="3200" b="1" dirty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fr-FR" sz="3200" b="1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   - Anesthésie générale.  </a:t>
            </a:r>
            <a:endParaRPr lang="fr-FR" dirty="0">
              <a:solidFill>
                <a:srgbClr val="7030A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753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3240" y="314868"/>
            <a:ext cx="11518490" cy="1320800"/>
          </a:xfrm>
        </p:spPr>
        <p:txBody>
          <a:bodyPr>
            <a:noAutofit/>
          </a:bodyPr>
          <a:lstStyle/>
          <a:p>
            <a:r>
              <a:rPr lang="fr-FR" sz="60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II- LES TRANQUILISANTS:</a:t>
            </a:r>
            <a:endParaRPr lang="fr-FR" sz="60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Picture 2" descr="C:\Users\hp\Desktop\bsi-bsip-012454-0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22847">
            <a:off x="722062" y="1998429"/>
            <a:ext cx="4000528" cy="1903414"/>
          </a:xfrm>
          <a:prstGeom prst="rect">
            <a:avLst/>
          </a:prstGeom>
          <a:noFill/>
        </p:spPr>
      </p:pic>
      <p:pic>
        <p:nvPicPr>
          <p:cNvPr id="4" name="Picture 4" descr="C:\Users\hp\Desktop\Valium_10_mg_Injection__704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892621">
            <a:off x="6652250" y="1735690"/>
            <a:ext cx="3929090" cy="2428892"/>
          </a:xfrm>
          <a:prstGeom prst="rect">
            <a:avLst/>
          </a:prstGeom>
          <a:noFill/>
        </p:spPr>
      </p:pic>
      <p:pic>
        <p:nvPicPr>
          <p:cNvPr id="5" name="Picture 5" descr="C:\Users\hp\Desktop\2cbeeaa1a70751b803cabe09d18740eeb5c44520884bc2965ddca062b5fd948d16ef68426bf2946d824632a61eaab25db118f4c7c9b7345f1bc960c114e4f60f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02421" y="3995459"/>
            <a:ext cx="3143272" cy="27860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651194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7987" y="147485"/>
            <a:ext cx="11592232" cy="6518786"/>
          </a:xfrm>
        </p:spPr>
        <p:txBody>
          <a:bodyPr/>
          <a:lstStyle/>
          <a:p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ON LES QUALIFIE D’ANXIOLYTIQUES ET        </a:t>
            </a:r>
            <a:b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u="sng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ILS AGISSENT SUR : </a:t>
            </a:r>
            <a:b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u="sng" dirty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fr-FR" u="sng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-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Les angoisses non psychotiques.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- Ils ont une activité myorelaxante.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- Ils ont une action </a:t>
            </a:r>
            <a:r>
              <a:rPr lang="fr-FR" dirty="0" err="1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anticonvulsivante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.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- Ils n’ont pas un effet antipsychotique.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- Ils n’ont pas d’effet antidépresseur.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- Ils possèdent une action hypnotique à 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doses convenables. </a:t>
            </a:r>
            <a:endParaRPr lang="fr-FR" dirty="0">
              <a:solidFill>
                <a:schemeClr val="tx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5160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2735" y="132735"/>
            <a:ext cx="11695471" cy="6563033"/>
          </a:xfrm>
        </p:spPr>
        <p:txBody>
          <a:bodyPr>
            <a:normAutofit/>
          </a:bodyPr>
          <a:lstStyle/>
          <a:p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Ils peuvent être répartis en deux groupes   (les carbamates et les benzodiazépines) :</a:t>
            </a:r>
            <a:b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b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b="1" dirty="0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☺</a:t>
            </a: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 groupes des carbamates </a:t>
            </a: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ex: EQUANIL</a:t>
            </a: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b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ont une rapidité d’action par voie I.M et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  leur brièveté d’action. Ils restent un des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 traitements des états d’agitation, en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 particulier dans les agitations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 confusionnelles dont </a:t>
            </a: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 délirium tremens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.  </a:t>
            </a: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</a:rPr>
              <a:t/>
            </a:r>
            <a:br>
              <a:rPr lang="fr-FR" dirty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endParaRPr lang="fr-FR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8937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6979" y="152399"/>
            <a:ext cx="11208776" cy="6602362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☺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Le groupe des Benzodiazépines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:</a:t>
            </a:r>
            <a:b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</a:t>
            </a:r>
            <a:b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 </a:t>
            </a: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Le bromazépam (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LÉXOMIL</a:t>
            </a: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*).</a:t>
            </a:r>
            <a:b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b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- Le </a:t>
            </a:r>
            <a:r>
              <a:rPr lang="fr-F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Chlorazépate</a:t>
            </a: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TRANXÉNE</a:t>
            </a: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*).</a:t>
            </a:r>
            <a:b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b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- Le diazépam (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VALIUM*</a:t>
            </a: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b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b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- Le </a:t>
            </a:r>
            <a:r>
              <a:rPr lang="fr-F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lorazépam</a:t>
            </a: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TÉMESTA*</a:t>
            </a: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b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b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- L’</a:t>
            </a:r>
            <a:r>
              <a:rPr lang="fr-F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oxazépam</a:t>
            </a: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SÉRESTA*</a:t>
            </a: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fr-F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9668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6981" y="609599"/>
            <a:ext cx="11710219" cy="5997677"/>
          </a:xfrm>
        </p:spPr>
        <p:txBody>
          <a:bodyPr>
            <a:normAutofit/>
          </a:bodyPr>
          <a:lstStyle/>
          <a:p>
            <a:pPr algn="ctr"/>
            <a:r>
              <a:rPr lang="fr-FR" sz="6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fr-FR" sz="6000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sz="60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II.1- PHARMACOCINÉTIQUE </a:t>
            </a:r>
            <a:r>
              <a:rPr lang="fr-FR" sz="6000" dirty="0">
                <a:solidFill>
                  <a:srgbClr val="7030A0"/>
                </a:solidFill>
                <a:latin typeface="Arial Black" panose="020B0A04020102020204" pitchFamily="34" charset="0"/>
              </a:rPr>
              <a:t>DES </a:t>
            </a:r>
            <a:r>
              <a:rPr lang="fr-FR" sz="60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/>
            </a:r>
            <a:br>
              <a:rPr lang="fr-FR" sz="6000" dirty="0" smtClean="0">
                <a:solidFill>
                  <a:srgbClr val="7030A0"/>
                </a:solidFill>
                <a:latin typeface="Arial Black" panose="020B0A04020102020204" pitchFamily="34" charset="0"/>
              </a:rPr>
            </a:br>
            <a:r>
              <a:rPr lang="fr-FR" sz="60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TRANQUILISANTS: </a:t>
            </a:r>
            <a:r>
              <a:rPr lang="fr-FR" sz="6000" dirty="0">
                <a:solidFill>
                  <a:srgbClr val="7030A0"/>
                </a:solidFill>
                <a:latin typeface="Arial Black" panose="020B0A04020102020204" pitchFamily="34" charset="0"/>
              </a:rPr>
              <a:t/>
            </a:r>
            <a:br>
              <a:rPr lang="fr-FR" sz="6000" dirty="0">
                <a:solidFill>
                  <a:srgbClr val="7030A0"/>
                </a:solidFill>
                <a:latin typeface="Arial Black" panose="020B0A04020102020204" pitchFamily="34" charset="0"/>
              </a:rPr>
            </a:br>
            <a:endParaRPr lang="fr-FR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4184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7987" y="609599"/>
            <a:ext cx="11267768" cy="4832555"/>
          </a:xfrm>
        </p:spPr>
        <p:txBody>
          <a:bodyPr>
            <a:normAutofit fontScale="90000"/>
          </a:bodyPr>
          <a:lstStyle/>
          <a:p>
            <a:pPr algn="ctr"/>
            <a:r>
              <a:rPr lang="fr-FR" sz="4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/>
            </a:r>
            <a:br>
              <a:rPr lang="fr-FR" sz="4400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sz="4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LA DEMIE-VIE DES BENZODIAZÉPINES EST DIFFÉRENTE D’UN PRODUIT À L’AUTRE. ILS NE PROVOQUENT PAS D’INDUCTION ENZYMATIQUE ET PEUVENT DONC ÊTRE ASSOCIÉS À D’AUTRES MÉDICAMENTS. </a:t>
            </a:r>
            <a:endParaRPr lang="fr-FR" sz="4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4412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7987" y="324465"/>
            <a:ext cx="11665974" cy="6386051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/>
            </a:r>
            <a:br>
              <a:rPr lang="fr-FR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☺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LA TOXICITÉ EST 5 FOIS PLUS FAIBLES </a:t>
            </a:r>
            <a:b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  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QUE POUR LES BARBITURIQUES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: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/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fr-FR" b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   </a:t>
            </a:r>
            <a:r>
              <a:rPr lang="fr-FR" b="1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- 2  à 5g  pour 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LES CARBAMATES</a:t>
            </a: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fr-FR" b="1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- 0,2  à  0,5g  pour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LES BENZODIAZÉPINES</a:t>
            </a: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69821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2232" y="147483"/>
            <a:ext cx="11282516" cy="6577781"/>
          </a:xfrm>
        </p:spPr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☺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L’intoxication </a:t>
            </a:r>
            <a:r>
              <a:rPr lang="fr-FR" u="sng" dirty="0">
                <a:solidFill>
                  <a:srgbClr val="FF0000"/>
                </a:solidFill>
                <a:latin typeface="Arial Black" panose="020B0A04020102020204" pitchFamily="34" charset="0"/>
              </a:rPr>
              <a:t>réalise un tableau 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progressif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:</a:t>
            </a:r>
            <a:b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prstClr val="black"/>
                </a:solidFill>
                <a:latin typeface="Arial Black" panose="020B0A04020102020204" pitchFamily="34" charset="0"/>
              </a:rPr>
              <a:t>    </a:t>
            </a:r>
            <a:br>
              <a:rPr lang="fr-FR" dirty="0" smtClean="0">
                <a:solidFill>
                  <a:prstClr val="black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prstClr val="black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prstClr val="black"/>
                </a:solidFill>
                <a:latin typeface="Arial Black" panose="020B0A04020102020204" pitchFamily="34" charset="0"/>
              </a:rPr>
              <a:t>   - </a:t>
            </a:r>
            <a:r>
              <a:rPr lang="fr-FR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État ébrieux avec dysarthrie, incoordination, </a:t>
            </a:r>
            <a:br>
              <a:rPr lang="fr-FR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    nausées, évoluant vers une altération de la </a:t>
            </a:r>
            <a:br>
              <a:rPr lang="fr-FR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    vigilance jusqu’au coma profond.</a:t>
            </a:r>
            <a:br>
              <a:rPr lang="fr-FR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/>
            </a:r>
            <a:br>
              <a:rPr lang="fr-FR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   - En cas de coma, on observe, une hypotonie, </a:t>
            </a:r>
            <a:br>
              <a:rPr lang="fr-FR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    avec aréflexie, une hypothermie sans </a:t>
            </a:r>
            <a:br>
              <a:rPr lang="fr-FR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    syndrome focalisé neurologique. </a:t>
            </a:r>
            <a:r>
              <a:rPr lang="fr-FR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/>
            </a:r>
            <a:br>
              <a:rPr lang="fr-FR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endParaRPr lang="fr-FR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64910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6980" y="235974"/>
            <a:ext cx="11828207" cy="6400800"/>
          </a:xfrm>
        </p:spPr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☺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fr-FR" sz="3200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DEUX COMPLICATIONS SONT À REDOUTER :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u="sng" dirty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fr-FR" u="sng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 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- Un syndrome de dépression respiratoire.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  - La survenue d’un collapsus cardio-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    vasculaire.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☺ 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LA CONDUITE D’URGENCE À TENIR :</a:t>
            </a:r>
            <a:b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    - Lavage gastrique si le niveau de vigilance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     permet le maintien des fonctions 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     respiratoires et circulatoires est nécessaire.</a:t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/>
            </a:r>
            <a:b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dirty="0" smtClean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     - Massage cardiaque externe. </a:t>
            </a:r>
            <a:endParaRPr lang="fr-FR" dirty="0">
              <a:solidFill>
                <a:schemeClr val="tx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3012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6981" y="609599"/>
            <a:ext cx="11533238" cy="4095135"/>
          </a:xfrm>
        </p:spPr>
        <p:txBody>
          <a:bodyPr>
            <a:normAutofit/>
          </a:bodyPr>
          <a:lstStyle/>
          <a:p>
            <a:pPr algn="ctr"/>
            <a:r>
              <a:rPr lang="fr-FR" sz="6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fr-FR" sz="6000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sz="60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II.2- LES </a:t>
            </a:r>
            <a:r>
              <a:rPr lang="fr-FR" sz="6000" dirty="0">
                <a:solidFill>
                  <a:srgbClr val="7030A0"/>
                </a:solidFill>
                <a:latin typeface="Arial Black" panose="020B0A04020102020204" pitchFamily="34" charset="0"/>
              </a:rPr>
              <a:t>INDICATIONS </a:t>
            </a:r>
            <a:r>
              <a:rPr lang="fr-FR" sz="60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/>
            </a:r>
            <a:br>
              <a:rPr lang="fr-FR" sz="6000" dirty="0" smtClean="0">
                <a:solidFill>
                  <a:srgbClr val="7030A0"/>
                </a:solidFill>
                <a:latin typeface="Arial Black" panose="020B0A04020102020204" pitchFamily="34" charset="0"/>
              </a:rPr>
            </a:br>
            <a:r>
              <a:rPr lang="fr-FR" sz="60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DES </a:t>
            </a:r>
            <a:br>
              <a:rPr lang="fr-FR" sz="6000" dirty="0" smtClean="0">
                <a:solidFill>
                  <a:srgbClr val="7030A0"/>
                </a:solidFill>
                <a:latin typeface="Arial Black" panose="020B0A04020102020204" pitchFamily="34" charset="0"/>
              </a:rPr>
            </a:br>
            <a:r>
              <a:rPr lang="fr-FR" sz="60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TRANQUILISANTS :</a:t>
            </a:r>
            <a:endParaRPr lang="fr-FR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80452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6981" y="191729"/>
            <a:ext cx="11754464" cy="6518787"/>
          </a:xfrm>
        </p:spPr>
        <p:txBody>
          <a:bodyPr>
            <a:normAutofit fontScale="90000"/>
          </a:bodyPr>
          <a:lstStyle/>
          <a:p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 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LES TRANQUILLISANTS SONT INDIQUÉS DANS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: </a:t>
            </a:r>
            <a:b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b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</a:t>
            </a: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- Les états anxieux de fond réactionnel ou </a:t>
            </a:r>
            <a:b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  névrotique.</a:t>
            </a:r>
            <a:b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/>
            </a:r>
            <a:b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  - Les crises d’angoisse aiguës. </a:t>
            </a:r>
            <a:b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/>
            </a:r>
            <a:b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  - Les insomnies.</a:t>
            </a:r>
            <a:b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/>
            </a:r>
            <a:b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  - Les états confusionnels.</a:t>
            </a:r>
            <a:b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b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86765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2735" y="265472"/>
            <a:ext cx="11606981" cy="6386052"/>
          </a:xfrm>
        </p:spPr>
        <p:txBody>
          <a:bodyPr/>
          <a:lstStyle/>
          <a:p>
            <a:r>
              <a:rPr lang="fr-FR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☺ 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Les indications non psychiatriques: </a:t>
            </a:r>
            <a:r>
              <a:rPr lang="fr-FR" dirty="0" smtClean="0">
                <a:solidFill>
                  <a:schemeClr val="tx1"/>
                </a:solidFill>
              </a:rPr>
              <a:t/>
            </a:r>
            <a:br>
              <a:rPr lang="fr-FR" dirty="0" smtClean="0">
                <a:solidFill>
                  <a:schemeClr val="tx1"/>
                </a:solidFill>
              </a:rPr>
            </a:br>
            <a:r>
              <a:rPr lang="fr-FR" dirty="0" smtClean="0">
                <a:solidFill>
                  <a:schemeClr val="tx1"/>
                </a:solidFill>
              </a:rPr>
              <a:t/>
            </a:r>
            <a:br>
              <a:rPr lang="fr-FR" dirty="0" smtClean="0">
                <a:solidFill>
                  <a:schemeClr val="tx1"/>
                </a:solidFill>
              </a:rPr>
            </a:br>
            <a:r>
              <a:rPr lang="fr-FR" dirty="0" smtClean="0">
                <a:solidFill>
                  <a:schemeClr val="tx1"/>
                </a:solidFill>
              </a:rPr>
              <a:t>  </a:t>
            </a: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- Hypertension artérielle</a:t>
            </a:r>
            <a:b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- Coronaropathie.</a:t>
            </a:r>
            <a:b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- Ulcères.</a:t>
            </a:r>
            <a:b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- Eczéma.</a:t>
            </a:r>
            <a:b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- Asthme.</a:t>
            </a:r>
            <a:b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chemeClr val="tx1"/>
                </a:solidFill>
              </a:rPr>
              <a:t>En association avec les antidépresseurs , ils corrigent la composante anxieuse et ils sont formellement contre indiqués avec l’alcool. </a:t>
            </a: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3209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3" y="609599"/>
            <a:ext cx="10390060" cy="5475891"/>
          </a:xfrm>
        </p:spPr>
        <p:txBody>
          <a:bodyPr>
            <a:normAutofit fontScale="90000"/>
          </a:bodyPr>
          <a:lstStyle/>
          <a:p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 </a:t>
            </a: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LES TRANQUILLISANTS SONT CONTRE INDIQUÉS EN CAS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: </a:t>
            </a:r>
            <a:b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b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- Allergie connue aux BENZ.</a:t>
            </a:r>
            <a:b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- Insuffisance respiratoire en raison de l’effet   </a:t>
            </a:r>
            <a:b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  dépresseur respiratoire.</a:t>
            </a:r>
            <a:b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- Contre indication relative 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Myasthénie</a:t>
            </a:r>
            <a:b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sz="2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[</a:t>
            </a:r>
            <a:r>
              <a:rPr lang="fr-FR" sz="2200" u="sng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Myasthénie</a:t>
            </a:r>
            <a:r>
              <a:rPr lang="fr-FR" sz="2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une fatigabilité anormale des muscles volontaires (muscles squelettiques), s'accompagnant d'épuisement progressif de la force musculaire.]</a:t>
            </a:r>
            <a:br>
              <a:rPr lang="fr-FR" sz="2200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endParaRPr lang="fr-FR" sz="8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074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10311232" cy="5444359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/>
            </a:r>
            <a:b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Les pansements gastriques, l’alimentation diminuent l’absorption des </a:t>
            </a:r>
            <a:r>
              <a:rPr lang="fr-FR" dirty="0" err="1" smtClean="0">
                <a:solidFill>
                  <a:srgbClr val="7030A0"/>
                </a:solidFill>
                <a:latin typeface="Arial Black" pitchFamily="34" charset="0"/>
              </a:rPr>
              <a:t>Benzodiazopine</a:t>
            </a:r>
            <a:r>
              <a:rPr lang="fr-FR" dirty="0" err="1">
                <a:solidFill>
                  <a:srgbClr val="7030A0"/>
                </a:solidFill>
                <a:latin typeface="Arial Black" pitchFamily="34" charset="0"/>
              </a:rPr>
              <a:t>s</a:t>
            </a: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. Le tabac augmente aussi le métabolisme des Benzodiazépines.</a:t>
            </a:r>
            <a:endParaRPr lang="fr-FR" dirty="0">
              <a:solidFill>
                <a:srgbClr val="7030A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79875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10106280" cy="5649310"/>
          </a:xfrm>
        </p:spPr>
        <p:txBody>
          <a:bodyPr/>
          <a:lstStyle/>
          <a:p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III- LES ANTIDEPRESSEURS </a:t>
            </a:r>
            <a:b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</a:br>
            <a:endParaRPr lang="fr-FR" dirty="0">
              <a:solidFill>
                <a:srgbClr val="7030A0"/>
              </a:solidFill>
              <a:latin typeface="Arial Black" pitchFamily="34" charset="0"/>
            </a:endParaRPr>
          </a:p>
        </p:txBody>
      </p:sp>
      <p:pic>
        <p:nvPicPr>
          <p:cNvPr id="1026" name="Picture 2" descr="C:\Documents and Settings\smartech\Bureau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1077" y="1450429"/>
            <a:ext cx="4847076" cy="3941378"/>
          </a:xfrm>
          <a:prstGeom prst="rect">
            <a:avLst/>
          </a:prstGeom>
          <a:noFill/>
        </p:spPr>
      </p:pic>
      <p:pic>
        <p:nvPicPr>
          <p:cNvPr id="1027" name="Picture 3" descr="C:\Documents and Settings\smartech\Bureau\images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3173" y="1639614"/>
            <a:ext cx="5344510" cy="4209393"/>
          </a:xfrm>
          <a:prstGeom prst="rect">
            <a:avLst/>
          </a:prstGeom>
          <a:noFill/>
          <a:scene3d>
            <a:camera prst="perspectiveContrastingLeftFacing"/>
            <a:lightRig rig="threePt" dir="t"/>
          </a:scene3d>
        </p:spPr>
      </p:pic>
    </p:spTree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6483" y="609600"/>
            <a:ext cx="10767847" cy="5870028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Les antidépresseurs sont des substances dont l’action psychotrope majeure consiste en une stimulation de l’humeur ; ce sont les médicaments des états dépressifs. </a:t>
            </a:r>
            <a:b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/>
            </a:r>
            <a:b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La majorité des antidépresseurs ont une action noradrénergique et </a:t>
            </a:r>
            <a:r>
              <a:rPr lang="fr-FR" dirty="0" err="1" smtClean="0">
                <a:solidFill>
                  <a:srgbClr val="7030A0"/>
                </a:solidFill>
                <a:latin typeface="Arial Black" pitchFamily="34" charset="0"/>
              </a:rPr>
              <a:t>sérotoninergique</a:t>
            </a: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 en diminuant le </a:t>
            </a:r>
            <a:r>
              <a:rPr lang="fr-FR" dirty="0" err="1" smtClean="0">
                <a:solidFill>
                  <a:srgbClr val="7030A0"/>
                </a:solidFill>
                <a:latin typeface="Arial Black" pitchFamily="34" charset="0"/>
              </a:rPr>
              <a:t>recaptage</a:t>
            </a: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 de la noradrénaline et de la sérotonine.</a:t>
            </a:r>
            <a:endParaRPr lang="fr-FR" dirty="0"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5571" y="1397874"/>
            <a:ext cx="10231821" cy="3300249"/>
          </a:xfrm>
        </p:spPr>
        <p:txBody>
          <a:bodyPr/>
          <a:lstStyle/>
          <a:p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/>
            </a:r>
            <a:b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/>
            </a:r>
            <a:b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</a:br>
            <a:r>
              <a:rPr lang="fr-FR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III- 1. PHARMACOCINÉTIQUE </a:t>
            </a:r>
            <a:br>
              <a:rPr lang="fr-FR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</a:br>
            <a:r>
              <a:rPr lang="fr-FR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        DES ANTIDEPRESSEURS. </a:t>
            </a:r>
            <a:endParaRPr lang="fr-FR" sz="4400" dirty="0"/>
          </a:p>
        </p:txBody>
      </p:sp>
    </p:spTree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14726" y="609600"/>
            <a:ext cx="10989150" cy="5712372"/>
          </a:xfrm>
        </p:spPr>
        <p:txBody>
          <a:bodyPr>
            <a:normAutofit/>
          </a:bodyPr>
          <a:lstStyle/>
          <a:p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L’ensemble des antidépresseurs est rapidement absorbé par voie orale. </a:t>
            </a:r>
            <a:b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Ils sont métabolisés par le foie et éliminés par le rein. Leur demi-vie est généralement longue (</a:t>
            </a:r>
            <a:r>
              <a:rPr lang="fr-FR" dirty="0" smtClean="0">
                <a:solidFill>
                  <a:srgbClr val="FF0000"/>
                </a:solidFill>
                <a:latin typeface="Arial Black" pitchFamily="34" charset="0"/>
              </a:rPr>
              <a:t>entre 10 et 70 heures</a:t>
            </a: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) et permet une prise unique le soir; un taux plasmatique stable est obtenu entre </a:t>
            </a:r>
            <a:r>
              <a:rPr lang="fr-FR" dirty="0" smtClean="0">
                <a:solidFill>
                  <a:srgbClr val="FF0000"/>
                </a:solidFill>
                <a:latin typeface="Arial Black" pitchFamily="34" charset="0"/>
              </a:rPr>
              <a:t>5 à 7 jours</a:t>
            </a: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. </a:t>
            </a:r>
            <a:endParaRPr lang="fr-FR" dirty="0">
              <a:solidFill>
                <a:srgbClr val="7030A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6841" y="609599"/>
            <a:ext cx="10925504" cy="5365531"/>
          </a:xfrm>
        </p:spPr>
        <p:txBody>
          <a:bodyPr>
            <a:normAutofit/>
          </a:bodyPr>
          <a:lstStyle/>
          <a:p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Les dosages sanguins sont possibles </a:t>
            </a:r>
            <a:b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pour un certain nombre d’antidépresseurs </a:t>
            </a:r>
            <a:b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fr-FR" dirty="0" smtClean="0">
                <a:solidFill>
                  <a:srgbClr val="FF0000"/>
                </a:solidFill>
                <a:latin typeface="Arial Black" pitchFamily="34" charset="0"/>
              </a:rPr>
              <a:t>8 </a:t>
            </a: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à</a:t>
            </a:r>
            <a:r>
              <a:rPr lang="fr-FR" dirty="0" smtClean="0">
                <a:solidFill>
                  <a:srgbClr val="FF0000"/>
                </a:solidFill>
                <a:latin typeface="Arial Black" pitchFamily="34" charset="0"/>
              </a:rPr>
              <a:t> 12 heures </a:t>
            </a: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après la dernière prise entre le </a:t>
            </a:r>
            <a:r>
              <a:rPr lang="fr-FR" dirty="0" smtClean="0">
                <a:solidFill>
                  <a:srgbClr val="FF0000"/>
                </a:solidFill>
                <a:latin typeface="Arial Black" pitchFamily="34" charset="0"/>
              </a:rPr>
              <a:t>5</a:t>
            </a:r>
            <a:r>
              <a:rPr lang="fr-FR" baseline="30000" dirty="0" smtClean="0">
                <a:solidFill>
                  <a:srgbClr val="FF0000"/>
                </a:solidFill>
                <a:latin typeface="Arial Black" pitchFamily="34" charset="0"/>
              </a:rPr>
              <a:t>ème</a:t>
            </a:r>
            <a:r>
              <a:rPr lang="fr-FR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et le </a:t>
            </a:r>
            <a:r>
              <a:rPr lang="fr-FR" dirty="0" smtClean="0">
                <a:solidFill>
                  <a:srgbClr val="FF0000"/>
                </a:solidFill>
                <a:latin typeface="Arial Black" pitchFamily="34" charset="0"/>
              </a:rPr>
              <a:t>7</a:t>
            </a:r>
            <a:r>
              <a:rPr lang="fr-FR" baseline="30000" dirty="0" smtClean="0">
                <a:solidFill>
                  <a:srgbClr val="FF0000"/>
                </a:solidFill>
                <a:latin typeface="Arial Black" pitchFamily="34" charset="0"/>
              </a:rPr>
              <a:t>ème</a:t>
            </a:r>
            <a:r>
              <a:rPr lang="fr-FR" dirty="0" smtClean="0">
                <a:solidFill>
                  <a:srgbClr val="FF0000"/>
                </a:solidFill>
                <a:latin typeface="Arial Black" pitchFamily="34" charset="0"/>
              </a:rPr>
              <a:t> jour </a:t>
            </a: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de traitement.</a:t>
            </a:r>
            <a:endParaRPr lang="fr-FR" dirty="0"/>
          </a:p>
        </p:txBody>
      </p:sp>
    </p:spTree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9903" y="609600"/>
            <a:ext cx="10783614" cy="5980386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fr-FR" dirty="0" smtClean="0">
                <a:solidFill>
                  <a:srgbClr val="FF0000"/>
                </a:solidFill>
                <a:latin typeface="Bookman Old Style"/>
              </a:rPr>
              <a:t>☺</a:t>
            </a:r>
            <a:r>
              <a:rPr lang="fr-FR" dirty="0" smtClean="0">
                <a:solidFill>
                  <a:srgbClr val="FF0000"/>
                </a:solidFill>
                <a:latin typeface="Arial Black" pitchFamily="34" charset="0"/>
              </a:rPr>
              <a:t>Les effets secondaires des antidépresseurs</a:t>
            </a:r>
            <a:br>
              <a:rPr lang="fr-FR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Ils varient en fonction du profil des antidépresseurs et sont souvent la base du choix du médicament. Les plus fréquents sont les suivants</a:t>
            </a:r>
            <a:b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  -1/ </a:t>
            </a:r>
            <a:r>
              <a:rPr lang="fr-FR" dirty="0" smtClean="0">
                <a:solidFill>
                  <a:srgbClr val="FF0000"/>
                </a:solidFill>
                <a:latin typeface="Arial Black" pitchFamily="34" charset="0"/>
              </a:rPr>
              <a:t>L’effet psychiatrique </a:t>
            </a: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/>
            </a:r>
            <a:b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      - Le </a:t>
            </a:r>
            <a:r>
              <a:rPr lang="fr-FR" dirty="0" smtClean="0">
                <a:solidFill>
                  <a:srgbClr val="FF0000"/>
                </a:solidFill>
                <a:latin typeface="Arial Black" pitchFamily="34" charset="0"/>
              </a:rPr>
              <a:t>Virage maniaque</a:t>
            </a: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; les antidépresseurs peuvent induire un virage de l’humeur chez les malades atteint de </a:t>
            </a:r>
            <a:r>
              <a:rPr lang="fr-FR" u="sng" dirty="0" smtClean="0">
                <a:solidFill>
                  <a:srgbClr val="FF0000"/>
                </a:solidFill>
                <a:latin typeface="Arial Black" pitchFamily="34" charset="0"/>
              </a:rPr>
              <a:t>troubles bipolaires</a:t>
            </a: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. </a:t>
            </a:r>
            <a:b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      - L’état confusionnel peut survenir chez      </a:t>
            </a:r>
            <a:b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        le sujet âgé.</a:t>
            </a:r>
            <a:b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  </a:t>
            </a:r>
            <a:r>
              <a:rPr lang="fr-FR" dirty="0" smtClean="0">
                <a:solidFill>
                  <a:srgbClr val="7030A0"/>
                </a:solidFill>
              </a:rPr>
              <a:t/>
            </a:r>
            <a:br>
              <a:rPr lang="fr-FR" dirty="0" smtClean="0">
                <a:solidFill>
                  <a:srgbClr val="7030A0"/>
                </a:solidFill>
              </a:rPr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</p:spTree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62607" y="609599"/>
            <a:ext cx="10657490" cy="5948855"/>
          </a:xfrm>
        </p:spPr>
        <p:txBody>
          <a:bodyPr/>
          <a:lstStyle/>
          <a:p>
            <a:r>
              <a:rPr lang="fr-FR" dirty="0" smtClean="0">
                <a:solidFill>
                  <a:srgbClr val="FF0000"/>
                </a:solidFill>
                <a:latin typeface="Arial Black" pitchFamily="34" charset="0"/>
              </a:rPr>
              <a:t>2/ les effets </a:t>
            </a:r>
            <a:r>
              <a:rPr lang="fr-FR" dirty="0" err="1" smtClean="0">
                <a:solidFill>
                  <a:srgbClr val="FF0000"/>
                </a:solidFill>
                <a:latin typeface="Arial Black" pitchFamily="34" charset="0"/>
              </a:rPr>
              <a:t>anticholinergiques</a:t>
            </a:r>
            <a:r>
              <a:rPr lang="fr-FR" dirty="0" smtClean="0">
                <a:solidFill>
                  <a:srgbClr val="FF0000"/>
                </a:solidFill>
                <a:latin typeface="Arial Black" pitchFamily="34" charset="0"/>
              </a:rPr>
              <a:t>  </a:t>
            </a: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bouche sèche, trouble de la vision, constipation, dysurie, rétention d’urine.</a:t>
            </a:r>
            <a:b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Le glaucome à angle fermé est une contre indication formelle car les antidépresseurs peuvent déclencher une crise aigue. </a:t>
            </a:r>
            <a:endParaRPr lang="fr-FR" dirty="0">
              <a:solidFill>
                <a:srgbClr val="7030A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Documents and Settings\smartech\Bureau\rappels-anatomiques1-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8014" y="189186"/>
            <a:ext cx="10515599" cy="647962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Documents and Settings\smartech\Bureau\les-maladies-ophtalmologiques-des-yeux-glaucome-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0262" y="898635"/>
            <a:ext cx="4745420" cy="4792717"/>
          </a:xfrm>
          <a:prstGeom prst="rect">
            <a:avLst/>
          </a:prstGeom>
          <a:noFill/>
        </p:spPr>
      </p:pic>
      <p:pic>
        <p:nvPicPr>
          <p:cNvPr id="3074" name="Picture 2" descr="C:\Documents and Settings\smartech\Bureau\glaucom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76041" y="931807"/>
            <a:ext cx="4910958" cy="4459999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4138" y="609600"/>
            <a:ext cx="10562896" cy="57912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 </a:t>
            </a:r>
            <a:r>
              <a:rPr lang="fr-FR" dirty="0" smtClean="0">
                <a:solidFill>
                  <a:srgbClr val="FF0000"/>
                </a:solidFill>
                <a:latin typeface="Arial Black" pitchFamily="34" charset="0"/>
              </a:rPr>
              <a:t>☺Les effets cardio-vasculaires </a:t>
            </a:r>
            <a:br>
              <a:rPr lang="fr-FR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fr-FR" dirty="0" smtClean="0">
                <a:solidFill>
                  <a:srgbClr val="FF0000"/>
                </a:solidFill>
                <a:latin typeface="Arial Black" pitchFamily="34" charset="0"/>
              </a:rPr>
              <a:t>     </a:t>
            </a: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-</a:t>
            </a:r>
            <a:r>
              <a:rPr lang="fr-FR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Hypotension orthostatique.</a:t>
            </a:r>
            <a:b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     - Augmentation du rythme cardiaque;</a:t>
            </a:r>
            <a:b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 </a:t>
            </a:r>
            <a:r>
              <a:rPr lang="fr-FR" dirty="0" smtClean="0">
                <a:solidFill>
                  <a:srgbClr val="FF0000"/>
                </a:solidFill>
                <a:latin typeface="Arial Black" pitchFamily="34" charset="0"/>
              </a:rPr>
              <a:t>☺ Autres Effets </a:t>
            </a:r>
            <a:br>
              <a:rPr lang="fr-FR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fr-FR" dirty="0" smtClean="0">
                <a:solidFill>
                  <a:srgbClr val="FF0000"/>
                </a:solidFill>
                <a:latin typeface="Arial Black" pitchFamily="34" charset="0"/>
              </a:rPr>
              <a:t>     </a:t>
            </a: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- tremblements, myoclonie </a:t>
            </a:r>
            <a:b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     - Sueurs; impuissance, trouble de </a:t>
            </a:r>
            <a:b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       l’éjaculation, anorgasmie; </a:t>
            </a:r>
            <a:b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     - Troubles digestifs;</a:t>
            </a:r>
            <a:b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     - prise de poids;</a:t>
            </a:r>
            <a:b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     - allergie cutanée, rares cas </a:t>
            </a:r>
            <a:b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       d’</a:t>
            </a:r>
            <a:r>
              <a:rPr lang="fr-FR" dirty="0" err="1" smtClean="0">
                <a:solidFill>
                  <a:srgbClr val="7030A0"/>
                </a:solidFill>
                <a:latin typeface="Arial Black" pitchFamily="34" charset="0"/>
              </a:rPr>
              <a:t>hyperprolactinisme</a:t>
            </a: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 avec galactorrhée</a:t>
            </a:r>
            <a:r>
              <a:rPr lang="fr-FR" dirty="0" smtClean="0">
                <a:solidFill>
                  <a:srgbClr val="002060"/>
                </a:solidFill>
                <a:latin typeface="Arial Black" pitchFamily="34" charset="0"/>
              </a:rPr>
              <a:t>. </a:t>
            </a:r>
            <a:endParaRPr lang="fr-FR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6840" y="2422634"/>
            <a:ext cx="11020097" cy="1320800"/>
          </a:xfrm>
        </p:spPr>
        <p:txBody>
          <a:bodyPr>
            <a:noAutofit/>
          </a:bodyPr>
          <a:lstStyle/>
          <a:p>
            <a:r>
              <a:rPr lang="fr-FR" sz="4000" dirty="0" smtClean="0">
                <a:solidFill>
                  <a:srgbClr val="7030A0"/>
                </a:solidFill>
                <a:latin typeface="Arial Black" pitchFamily="34" charset="0"/>
              </a:rPr>
              <a:t>III-2. INDICATIONS ET CONTRE-INDICATION DES ANTIDEPRESSEURS</a:t>
            </a:r>
            <a:endParaRPr lang="fr-FR" sz="4000" dirty="0">
              <a:solidFill>
                <a:srgbClr val="7030A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5975" y="324465"/>
            <a:ext cx="11164528" cy="6179573"/>
          </a:xfrm>
        </p:spPr>
        <p:txBody>
          <a:bodyPr/>
          <a:lstStyle/>
          <a:p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a) Modalités du traitement antidépresseur:</a:t>
            </a:r>
            <a:b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Le choix est fondé en suivant l’ordre suivant : </a:t>
            </a:r>
            <a:b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/>
            </a:r>
            <a:b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1/ L’histoire personnelle du sujet.</a:t>
            </a:r>
            <a:b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          </a:t>
            </a:r>
            <a:b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2/ On choisira un antidépresseur sédatif chez un sujet présentant des trubles de l’endormissement; on évitera les effets anticholinergiques et l’hypotension orthostatique chez un sujet âgé.</a:t>
            </a:r>
            <a:endParaRPr lang="fr-FR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807225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10280718" cy="5968181"/>
          </a:xfrm>
        </p:spPr>
        <p:txBody>
          <a:bodyPr/>
          <a:lstStyle/>
          <a:p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b) Le début du traitement :</a:t>
            </a:r>
            <a:b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Un examen médical et un bilan sanguin est utile afin de dépister les contre-indications. Un EEG est recommandé pour des sujets de plus de 40 ans. </a:t>
            </a:r>
            <a:b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Le traitement est institué avec une augmentation progressive (en 3 à 7 jours) des doses jusqu’à la posologie souhaitée  en fonction du produit choisi.</a:t>
            </a:r>
            <a:endParaRPr lang="fr-FR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25915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3459" y="609600"/>
            <a:ext cx="11090786" cy="6027174"/>
          </a:xfrm>
        </p:spPr>
        <p:txBody>
          <a:bodyPr/>
          <a:lstStyle/>
          <a:p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Si l’amélioration des troubles du sommeil et de l’appétit est souvent rapide en          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1 à 2 semaines</a:t>
            </a: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, l’effet antidépresseur apparait en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3 à 4 semaines</a:t>
            </a: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. Ce n’est pas avant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6 semaines </a:t>
            </a: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que l’on pourra juger de l’efficacité du traitement. </a:t>
            </a:r>
            <a:b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Si la réponse est positive, la majorité des praticiens proposent de continuer pendant un minimum de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6 à 12 mois</a:t>
            </a: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.  </a:t>
            </a:r>
            <a:endParaRPr lang="fr-FR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6920722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5669" y="265471"/>
            <a:ext cx="11146221" cy="6245687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fr-FR" sz="5300" dirty="0">
                <a:solidFill>
                  <a:srgbClr val="FF0000"/>
                </a:solidFill>
                <a:latin typeface="Arial Black" pitchFamily="34" charset="0"/>
              </a:rPr>
              <a:t>c</a:t>
            </a:r>
            <a:r>
              <a:rPr lang="fr-FR" sz="5300" dirty="0" smtClean="0">
                <a:solidFill>
                  <a:srgbClr val="FF0000"/>
                </a:solidFill>
                <a:latin typeface="Arial Black" pitchFamily="34" charset="0"/>
              </a:rPr>
              <a:t>) Les indications :</a:t>
            </a:r>
            <a:br>
              <a:rPr lang="fr-FR" sz="5300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fr-FR" dirty="0" smtClean="0">
                <a:solidFill>
                  <a:srgbClr val="FF0000"/>
                </a:solidFill>
                <a:latin typeface="Arial Black" pitchFamily="34" charset="0"/>
              </a:rPr>
              <a:t>      </a:t>
            </a: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Tous les syndromes dépressifs </a:t>
            </a:r>
            <a:b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fr-FR" dirty="0">
                <a:solidFill>
                  <a:srgbClr val="7030A0"/>
                </a:solidFill>
                <a:latin typeface="Arial Black" pitchFamily="34" charset="0"/>
              </a:rPr>
              <a:t> </a:t>
            </a: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     (les antidépresseurs tricycliques sont  </a:t>
            </a:r>
            <a:b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fr-FR" dirty="0">
                <a:solidFill>
                  <a:srgbClr val="7030A0"/>
                </a:solidFill>
                <a:latin typeface="Arial Black" pitchFamily="34" charset="0"/>
              </a:rPr>
              <a:t> </a:t>
            </a: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     efficaces dans </a:t>
            </a:r>
            <a:r>
              <a:rPr lang="fr-FR" dirty="0" smtClean="0">
                <a:solidFill>
                  <a:srgbClr val="FF0000"/>
                </a:solidFill>
                <a:latin typeface="Arial Black" pitchFamily="34" charset="0"/>
              </a:rPr>
              <a:t>60 à 70% </a:t>
            </a: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des cas.</a:t>
            </a:r>
            <a:b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 </a:t>
            </a:r>
            <a:b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1/ dépression majeure uni et bipolaire :</a:t>
            </a:r>
            <a:br>
              <a:rPr lang="fr-FR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    - Accès mélancolique.</a:t>
            </a:r>
            <a:b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    - Dépression névrotique réactionnelle.</a:t>
            </a:r>
            <a:b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    - Dépression masquée.</a:t>
            </a:r>
            <a:b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    - Toute dépression survenant au cours d’un </a:t>
            </a:r>
            <a:b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      état psychiatrique (psychose, schizophrénie, </a:t>
            </a:r>
            <a:b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      délire chronique).</a:t>
            </a:r>
            <a:r>
              <a:rPr lang="fr-FR" dirty="0" smtClean="0">
                <a:solidFill>
                  <a:srgbClr val="FF0000"/>
                </a:solidFill>
                <a:latin typeface="Arial Black" pitchFamily="34" charset="0"/>
              </a:rPr>
              <a:t/>
            </a:r>
            <a:br>
              <a:rPr lang="fr-FR" dirty="0" smtClean="0">
                <a:solidFill>
                  <a:srgbClr val="FF0000"/>
                </a:solidFill>
                <a:latin typeface="Arial Black" pitchFamily="34" charset="0"/>
              </a:rPr>
            </a:br>
            <a:endParaRPr lang="fr-FR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41434" y="609599"/>
            <a:ext cx="10531366" cy="5964621"/>
          </a:xfrm>
        </p:spPr>
        <p:txBody>
          <a:bodyPr/>
          <a:lstStyle/>
          <a:p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/>
            </a:r>
            <a:b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2/ Les états dépressifs secondaires à une affection cérébrale organique</a:t>
            </a:r>
            <a:r>
              <a:rPr lang="fr-FR" dirty="0" smtClean="0">
                <a:solidFill>
                  <a:srgbClr val="7030A0"/>
                </a:solidFill>
                <a:latin typeface="Bookman Old Style"/>
              </a:rPr>
              <a:t>: </a:t>
            </a: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accident vasculaire cérébral, syndrome subjectif du traumatisé crânien, certaines démences, forme akinétique de la maladie de parkinson, dépression au cours du SIDA. </a:t>
            </a:r>
            <a:endParaRPr lang="fr-FR" dirty="0">
              <a:solidFill>
                <a:srgbClr val="7030A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6686" y="240891"/>
            <a:ext cx="10625958" cy="5917324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3/ Prévention des rechutes des  </a:t>
            </a:r>
            <a:b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fr-FR" dirty="0">
                <a:solidFill>
                  <a:srgbClr val="7030A0"/>
                </a:solidFill>
                <a:latin typeface="Arial Black" pitchFamily="34" charset="0"/>
              </a:rPr>
              <a:t> </a:t>
            </a: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   dépressions récurrentes unipolaires.</a:t>
            </a:r>
            <a:b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/>
            </a:r>
            <a:b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4/ Agoraphobie, phobie sociales, attaque    </a:t>
            </a:r>
            <a:b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fr-FR" dirty="0">
                <a:solidFill>
                  <a:srgbClr val="7030A0"/>
                </a:solidFill>
                <a:latin typeface="Arial Black" pitchFamily="34" charset="0"/>
              </a:rPr>
              <a:t> </a:t>
            </a: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  de panique, et certaines formes de  </a:t>
            </a:r>
            <a:b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fr-FR" dirty="0">
                <a:solidFill>
                  <a:srgbClr val="7030A0"/>
                </a:solidFill>
                <a:latin typeface="Arial Black" pitchFamily="34" charset="0"/>
              </a:rPr>
              <a:t> </a:t>
            </a: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  troubles anxieux généralisés. </a:t>
            </a:r>
            <a:b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/>
            </a:r>
            <a:b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5/ Troubles obsessionnels compulsifs  </a:t>
            </a:r>
            <a:b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fr-FR" dirty="0">
                <a:solidFill>
                  <a:srgbClr val="7030A0"/>
                </a:solidFill>
                <a:latin typeface="Arial Black" pitchFamily="34" charset="0"/>
              </a:rPr>
              <a:t> </a:t>
            </a: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   (clomipramine efficace dans ces cas).</a:t>
            </a:r>
            <a:b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/>
            </a:r>
            <a:b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6/ Anorexie, boulimie (indication discutée </a:t>
            </a:r>
            <a:b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fr-FR" dirty="0">
                <a:solidFill>
                  <a:srgbClr val="7030A0"/>
                </a:solidFill>
                <a:latin typeface="Arial Black" pitchFamily="34" charset="0"/>
              </a:rPr>
              <a:t> </a:t>
            </a:r>
            <a:r>
              <a:rPr lang="fr-FR" dirty="0" smtClean="0">
                <a:solidFill>
                  <a:srgbClr val="7030A0"/>
                </a:solidFill>
                <a:latin typeface="Arial Black" pitchFamily="34" charset="0"/>
              </a:rPr>
              <a:t>   au cas par cas)  </a:t>
            </a:r>
            <a:endParaRPr lang="fr-FR" dirty="0">
              <a:solidFill>
                <a:srgbClr val="7030A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8206" y="609600"/>
            <a:ext cx="10648336" cy="5938684"/>
          </a:xfrm>
        </p:spPr>
        <p:txBody>
          <a:bodyPr/>
          <a:lstStyle/>
          <a:p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7/ Syndrome douloureux chronique.</a:t>
            </a:r>
            <a:b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/>
            </a:r>
            <a:b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8/ Autres indications psychiatriques: </a:t>
            </a:r>
            <a:b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   Psychasthénie, personnalité sensitive </a:t>
            </a:r>
            <a:b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  et délire de relation, certaines formes </a:t>
            </a:r>
            <a:b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  de délire paranoïaque (délire de </a:t>
            </a:r>
            <a:b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  jalousie), énurésie, narcolepsie.</a:t>
            </a:r>
            <a:endParaRPr lang="fr-FR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39213" y="609599"/>
            <a:ext cx="11267767" cy="5894439"/>
          </a:xfrm>
        </p:spPr>
        <p:txBody>
          <a:bodyPr>
            <a:normAutofit fontScale="90000"/>
          </a:bodyPr>
          <a:lstStyle/>
          <a:p>
            <a:r>
              <a:rPr lang="fr-FR" sz="4800" dirty="0">
                <a:solidFill>
                  <a:srgbClr val="FF0000"/>
                </a:solidFill>
                <a:latin typeface="Arial Black" panose="020B0A04020102020204" pitchFamily="34" charset="0"/>
              </a:rPr>
              <a:t>d</a:t>
            </a:r>
            <a:r>
              <a:rPr lang="fr-FR" sz="4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) contre-indications  </a:t>
            </a:r>
            <a:br>
              <a:rPr lang="fr-FR" sz="4800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sz="4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  antidépresseurs : </a:t>
            </a:r>
            <a:br>
              <a:rPr lang="fr-FR" sz="4800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sz="4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    </a:t>
            </a:r>
            <a:r>
              <a:rPr lang="fr-FR" sz="4800" dirty="0" smtClean="0">
                <a:solidFill>
                  <a:srgbClr val="FF0000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 </a:t>
            </a:r>
            <a:r>
              <a:rPr lang="fr-FR" sz="4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Contre-indications absolues:</a:t>
            </a:r>
            <a:br>
              <a:rPr lang="fr-FR" sz="4800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sz="480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fr-FR" sz="48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- Glaucome à angle fermé.</a:t>
            </a:r>
            <a:br>
              <a:rPr lang="fr-FR" sz="4800" dirty="0" smtClean="0">
                <a:solidFill>
                  <a:srgbClr val="7030A0"/>
                </a:solidFill>
                <a:latin typeface="Arial Black" panose="020B0A04020102020204" pitchFamily="34" charset="0"/>
              </a:rPr>
            </a:br>
            <a:r>
              <a:rPr lang="fr-FR" sz="4800" dirty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fr-FR" sz="48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- Trouble du rythme cardiaque </a:t>
            </a:r>
            <a:br>
              <a:rPr lang="fr-FR" sz="4800" dirty="0" smtClean="0">
                <a:solidFill>
                  <a:srgbClr val="7030A0"/>
                </a:solidFill>
                <a:latin typeface="Arial Black" panose="020B0A04020102020204" pitchFamily="34" charset="0"/>
              </a:rPr>
            </a:br>
            <a:r>
              <a:rPr lang="fr-FR" sz="4800" dirty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fr-FR" sz="48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 grave, coronaropathie, </a:t>
            </a:r>
            <a:br>
              <a:rPr lang="fr-FR" sz="4800" dirty="0" smtClean="0">
                <a:solidFill>
                  <a:srgbClr val="7030A0"/>
                </a:solidFill>
                <a:latin typeface="Arial Black" panose="020B0A04020102020204" pitchFamily="34" charset="0"/>
              </a:rPr>
            </a:br>
            <a:r>
              <a:rPr lang="fr-FR" sz="4800" dirty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fr-FR" sz="48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 insuffisance cardiaque;</a:t>
            </a:r>
            <a:br>
              <a:rPr lang="fr-FR" sz="4800" dirty="0" smtClean="0">
                <a:solidFill>
                  <a:srgbClr val="7030A0"/>
                </a:solidFill>
                <a:latin typeface="Arial Black" panose="020B0A04020102020204" pitchFamily="34" charset="0"/>
              </a:rPr>
            </a:br>
            <a:r>
              <a:rPr lang="fr-FR" sz="4800" dirty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fr-FR" sz="48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- Grossesse du premier trimestre;</a:t>
            </a:r>
            <a:br>
              <a:rPr lang="fr-FR" sz="4800" dirty="0" smtClean="0">
                <a:solidFill>
                  <a:srgbClr val="7030A0"/>
                </a:solidFill>
                <a:latin typeface="Arial Black" panose="020B0A04020102020204" pitchFamily="34" charset="0"/>
              </a:rPr>
            </a:br>
            <a:r>
              <a:rPr lang="fr-FR" sz="4800" dirty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br>
              <a:rPr lang="fr-FR" sz="4800" dirty="0">
                <a:solidFill>
                  <a:srgbClr val="7030A0"/>
                </a:solidFill>
                <a:latin typeface="Arial Black" panose="020B0A04020102020204" pitchFamily="34" charset="0"/>
              </a:rPr>
            </a:br>
            <a:endParaRPr lang="fr-FR" sz="48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023848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1948" y="609599"/>
            <a:ext cx="10574594" cy="5982929"/>
          </a:xfrm>
        </p:spPr>
        <p:txBody>
          <a:bodyPr/>
          <a:lstStyle/>
          <a:p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 Contre-indications relatives :</a:t>
            </a:r>
            <a:b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</a:b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- Epilepsie: la prescription des </a:t>
            </a:r>
            <a:b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</a:br>
            <a:r>
              <a:rPr lang="fr-FR" dirty="0">
                <a:solidFill>
                  <a:srgbClr val="7030A0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 </a:t>
            </a: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 antidépresseurs tricycliques peut nécessiter une augmentation des doses du traitement antiépileptique; </a:t>
            </a:r>
            <a:b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</a:br>
            <a:r>
              <a:rPr lang="fr-FR" dirty="0">
                <a:solidFill>
                  <a:srgbClr val="7030A0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/>
            </a:r>
            <a:br>
              <a:rPr lang="fr-FR" dirty="0">
                <a:solidFill>
                  <a:srgbClr val="7030A0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</a:b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- Insuffisance hépatique et rénale: elles justifient une prudence de prescription.</a:t>
            </a:r>
            <a:endParaRPr lang="fr-FR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4355956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6979" y="550606"/>
            <a:ext cx="11400505" cy="5982929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REMARQUE :</a:t>
            </a:r>
            <a:r>
              <a:rPr lang="fr-FR" dirty="0" smtClean="0"/>
              <a:t> </a:t>
            </a: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/>
            </a:r>
            <a:b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Les nouveau antidépresseurs non tricycliques, leur profil est le même que celui des antidépresseurs classiques. Leur avantage consiste en : </a:t>
            </a:r>
            <a:b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</a:b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/>
            </a:r>
            <a:b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*Une meilleure tolérance cardio-vasculaire; </a:t>
            </a:r>
            <a:b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b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* Des effets anticholinergiques moindres;</a:t>
            </a:r>
            <a:b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b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fr-FR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* Des effets secondaires moins fréquents.</a:t>
            </a:r>
            <a:br>
              <a:rPr lang="fr-FR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endParaRPr lang="fr-FR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774078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hp\Desktop\lybbip7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6976" y="221226"/>
            <a:ext cx="5500726" cy="63565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7708785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te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528</TotalTime>
  <Words>463</Words>
  <Application>Microsoft Office PowerPoint</Application>
  <PresentationFormat>Personnalisé</PresentationFormat>
  <Paragraphs>68</Paragraphs>
  <Slides>68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68</vt:i4>
      </vt:variant>
    </vt:vector>
  </HeadingPairs>
  <TitlesOfParts>
    <vt:vector size="69" baseType="lpstr">
      <vt:lpstr>Facette</vt:lpstr>
      <vt:lpstr>Présentation PowerPoint</vt:lpstr>
      <vt:lpstr>LES  PRINCIPES GÉNÉRAUX                  DE  PRESCRIPTION          DES PSYCHOTROPES.</vt:lpstr>
      <vt:lpstr>1/ LA PRESCRIPTION D’UN TRAITEMENT      PSYCHOTROPE REQUIERT DE LA PART DU      MÉDECIN PSYCHIATRE :  - Une évaluation psychologique.  - Une évaluation diagnostique de la maladie    mentale.  - La capacité d’établir un traitement    global. </vt:lpstr>
      <vt:lpstr>2/ IL FAUT SAVOIR DÉCIDER UN TRAITEMENT      PHARMACOLOGIQUE:   - Laisser souffrir psychologiquement un patient    quant il est possible de l’aider sur le plan    psycho-pharmacologique est inutile.  3/ CHOISIR UN MÉDICAMENT QUI POSSÈDE         LA PLUS GRANDE EFFICACITÉ.   - Ayant moins d’effets secondaires.   </vt:lpstr>
      <vt:lpstr>4/ VÉRIFIER SCRUPULEUSEMENT LES CONTRES INDICATIONS ET LA DEMANDE D’UN BILAN AVANT LE TRAITEMENT EST INDISPENSABLE.  - Bilan ophtalmologique.  - Bilan cardiologique.  - Bilan biologique.  </vt:lpstr>
      <vt:lpstr>5/ VÉRIFIER SCRUPULEUSEMENT LES      INTERACTIONS AVEC D’AUTRES      TRAITEMENTS.  6/ INFORMATION DU PATIENT:    - Expliquer les cibles thérapeutiques       recherchées.   - Expliquer la vision qu’à le sujet                           des psychotropes.    - Prévenir d’éventuels effets secondaires. </vt:lpstr>
      <vt:lpstr>7/ LA CONNAISSANCE DE      LA PHARMACOCINÉTIQUE D’UN      PRODUIT PERMET UNE PRESCRIPTION      PLUS RATIONNELLE.   8/ CHOISIR LE MÉDICAMENT DONT      LA PRESCRIPTION EST LA PLUS SIMPLE. </vt:lpstr>
      <vt:lpstr>9/ POSOLOGIE ET DOSAGE :        - Augmenter progressivement la posologie en        tenant compte des susceptibilités        individuelles.   - Inutile de commencer par de fortes doses.     - L’objectif est d’obtenir la dose efficace la       plus faible possible dans un temps plus       court.   </vt:lpstr>
      <vt:lpstr>10/ ÉVITER LA POLYCHIMIOTHÉRAPIE :  - Elle est source d’accumulation toxique.  - Rend difficile l’analyse de l’efficacité       thérapeutique.  11/ CHOIX DU MEDICAMENT ET RISQUE        SUICIDAIRE:        Le risque suicidaire est l’un des problèmes        majeurs en psychiatrie. Donc, le choix doit        se faire par rapport à un produit ayant une        large marge entre la zone thérapeutique et         la zone toxique. </vt:lpstr>
      <vt:lpstr>12/ NE PAS OUBLIER L’ASPECT        ÉCONOMIQUE DU TRAITEMENT.  13/ ECHEC ET CHANGEMENT        DE TRAITEMENT:   - On peut quelques fois mettre du temps       avant de trouver le produit et la       posologie adaptés sans se décourager       ni renoncer. </vt:lpstr>
      <vt:lpstr>14/ LES SITUATIONS CLINIQUES        PARTICULIÈRES:    Les personnes âgées :          - Elles ont une plus grand susceptibilité              vis-à-vis des effets secondaires (cardiaque,              neurologique).           - Le métabolisme des médicament est plus lent.           - Elles nécessitent des demi-doses aux             prescriptions habituelles.</vt:lpstr>
      <vt:lpstr> La femme enceinte :     - La règle générale est de n’administrer aucun       traitement à la femme enceinte, surtout lors       du premier trimestre et à la femme allaitante.    -  Cette règle est levée lors des troubles       psychiatriques sévères.    - Tous les psychotropes sont en règle      générale sécrétés par le lait maternel.      L’information de la mère est important.   </vt:lpstr>
      <vt:lpstr> Les patients atteints de maladie     Somatiques :       - Risque d’interférence des psychotropes      avec les médicaments contre les      affections médicales et chirurgicales. </vt:lpstr>
      <vt:lpstr>I- LES NEUROLEPTIQUES</vt:lpstr>
      <vt:lpstr> ILS CONSTITUENT UNE CLASSE PARTICULIÈRE  DE PSYCHOTROPES AGISSANT SUR L’EXCITATION PSYCHOMOTRICE ET CERTAINS SYMPTÔMES PSYCHOTIQUES, HALLUCINATIONS ET DÉLIRES.</vt:lpstr>
      <vt:lpstr>IL EXISTE AUSSI LES NEUROLEPTIQUES À ACTION PROLONGÉE ( N.A.P). ILS VISENT À ASSURER UN  TRAITEMENT D’ENTRETIEN DE RÉALISER DES THÉRAPEUTIQUES AU LONG COURS DANS LES MEILLEURES CONDITIONS POSSIBLES DE SÉCURITÉ ET DE RÉGULARITÉ. </vt:lpstr>
      <vt:lpstr>ILS PERMETTENT AVANT TOUT DE RÉDUIRE LA POSOLOGIE QUOTIDIENNE PAR RAPPORT AUX NEUROLEPTIQUES STANDARDS, DIMINUANT AINSI LE RISQUE DE TOXICITÉ.</vt:lpstr>
      <vt:lpstr> Nous avons deux neuroleptiques retard    dont l’action s’étale sur 3 ou 4 semaines :   ® LE DÉCANOATE DE FLUPHÉNAZINE      (MODÉCATE)    ® LE PALMITATE DE PIPOTIAZINE      (PIPORTIL L4)  </vt:lpstr>
      <vt:lpstr>I.1- LES  EFFETS THERAPEUTIQUES  DES NEUROLEPTIQUES.  </vt:lpstr>
      <vt:lpstr>  A/ Ils ont un effet antipsychotique ou      antiproductif ou encore antidélirant.   B/ Ils ont un effet sédatif, ils sont aussi      de très puissants tranquillisants :            - Sur l’excitation psychomotrice (antimaniaque)       - Sur l’hypersensibilité affective (effet ataraxique         réduisant la réactivité émotionnelle aux stimuli).        - Sur l’agressivité. </vt:lpstr>
      <vt:lpstr>   Cette double activité antipsychotique             et sédative procèdent d’autres effets     bénéfiques :  - Reprise de la communication et des    échanges sociaux (effet antiautistique)  - Réactivation des conduites (effet désinhibiteur et    antidéficitaire). </vt:lpstr>
      <vt:lpstr> I.2- LES MÉCANISMES D’ACTION DES NEUROLEPTIQUES.</vt:lpstr>
      <vt:lpstr>LES NEUROLEPTIQUES ONT UNE ACTION NEUROBIOCHIMIQUE FONDAMENTALE SUR  LE BLOCAGE DES RÉCEPTEURS DOPAMINERGIQUES.  QUATRE VOIES DOPAMINERGIQUES SONT PARTICULIÈREMENT AFFECTÉS PAR LES NEUROLEPTIQUES :  </vt:lpstr>
      <vt:lpstr>► Nigro-striées, à l’origine des effets      extrapyramidaux.  ►Méso-limbique et méso-corticales,     impliquées dans les effets     neuropsychologiques.  ►Tubéro-infundibulaires, d’où résultent les     effets endocriniens et végétatifs des     neuroleptiques. </vt:lpstr>
      <vt:lpstr>ILS BLOQUENT AUSSI D’AUTRES RÉCEPTEURS :  - Noradrénergiques d’où leurs effets hypotenseur    orthostatique et sédatif.   - Cholinergiques centraux et périphériques.  - Histaminergiques : sédation, hypotension,    stimulation de l’appétit.  - Sérotoninergiques. </vt:lpstr>
      <vt:lpstr> - Les plus antidopaminergiques sont les plus antipsychotiques (ex: l’halopéridol/ HALDOL°).  - Les plus antinoradrénergiques sont les plus sédatifs (ex: lévopromazine/ NOZINAN°).  - Ceux qui sont fortement anticholinergiques entrainent moins d’effets extrapyramidaux  (ex: chlorpromazine/LARGACTIL°). </vt:lpstr>
      <vt:lpstr> I.3- PHARMACOCINÉTIQUE DES  NEUROLEPTIQUES : </vt:lpstr>
      <vt:lpstr>Le taux de résorption, varie d’un neuroleptique à un autre. Les effets cliniques se manifestent plus rapidement et plus constamment        en I.M que Per Os.  - Après absorption d’une dose , la demi-vie moyenne  d’un neuroleptique est comprise entre 10 et 20 heures. </vt:lpstr>
      <vt:lpstr> I.4- LES INDICATIONS DES NEUROLEPTIQUES : </vt:lpstr>
      <vt:lpstr>                CE SONT TOUT D’ABORD                                                 LES ÉTATS PSYCHOTIQUES :   ☺ Les Psychoses Délirantes Aiguës :                - Bouffées délirantes aiguës.   - Psychoses réactionnelles de courtes durées.   - Psychoses toxiques.   - Les moments féconds et réactivation           délirantes des schizophrénies.    - Mélancolies délirantes, manies délirantes.    - Confusions délirantes. </vt:lpstr>
      <vt:lpstr>☺ LES PSYCHOSES CHRONIQUES :      - Schizophrénies et délires chroniques.  ☺ LES ETATS D’EXCITATION ET D’AGITATION      PSYCHOMOTRICE:            - Etats maniaques.     - Etats d’agitation anxieuse majeure        (mélancolie anxieuse, réactions anxieuses          agitées des névroses, états de stress          majeur).  </vt:lpstr>
      <vt:lpstr> - Troubles du caractère et du comportement mal      contrôlables par les thérapies psychologiques      et les anxiolytiques ( ex: psychopathie).  ☺ LES INDICATIONS NON PSYCHIATRIQUES :          - Neurologiques : maladie de Gilles de la        Tourette, Tics, Chorées.       - Gastro-entérologiques: hoquet rebelle;         nausées, vomissements.       - Anesthésie générale.  </vt:lpstr>
      <vt:lpstr>II- LES TRANQUILISANTS:</vt:lpstr>
      <vt:lpstr>  ON LES QUALIFIE D’ANXIOLYTIQUES ET           ILS AGISSENT SUR :   - Les angoisses non psychotiques. - Ils ont une activité myorelaxante. - Ils ont une action anticonvulsivante. - Ils n’ont pas un effet antipsychotique. - Ils n’ont pas d’effet antidépresseur. - Ils possèdent une action hypnotique à     doses convenables. </vt:lpstr>
      <vt:lpstr>Ils peuvent être répartis en deux groupes   (les carbamates et les benzodiazépines) :   ☺  Le groupes des carbamates (ex: EQUANIL)      ont une rapidité d’action par voie I.M et      leur brièveté d’action. Ils restent un des     traitements des états d’agitation, en     particulier dans les agitations     confusionnelles dont le délirium tremens.    </vt:lpstr>
      <vt:lpstr>☺ Le groupe des Benzodiazépines :         - Le bromazépam (LÉXOMIL*).          - Le Chlorazépate (TRANXÉNE*).          - Le diazépam (VALIUM*).          - Le lorazépam (TÉMESTA*).          - L’oxazépam ( SÉRESTA*)</vt:lpstr>
      <vt:lpstr> II.1- PHARMACOCINÉTIQUE DES  TRANQUILISANTS:  </vt:lpstr>
      <vt:lpstr> LA DEMIE-VIE DES BENZODIAZÉPINES EST DIFFÉRENTE D’UN PRODUIT À L’AUTRE. ILS NE PROVOQUENT PAS D’INDUCTION ENZYMATIQUE ET PEUVENT DONC ÊTRE ASSOCIÉS À D’AUTRES MÉDICAMENTS. </vt:lpstr>
      <vt:lpstr> ☺  LA TOXICITÉ EST 5 FOIS PLUS FAIBLES       QUE POUR LES BARBITURIQUES :      - 2  à 5g  pour  LES CARBAMATES.       - 0,2  à  0,5g  pour LES BENZODIAZÉPINES.  </vt:lpstr>
      <vt:lpstr>☺  L’intoxication réalise un tableau progressif :          - État ébrieux avec dysarthrie, incoordination,        nausées, évoluant vers une altération de la        vigilance jusqu’au coma profond.      - En cas de coma, on observe, une hypotonie,        avec aréflexie, une hypothermie sans        syndrome focalisé neurologique.  </vt:lpstr>
      <vt:lpstr>☺ DEUX COMPLICATIONS SONT À REDOUTER :      - Un syndrome de dépression respiratoire.     - La survenue d’un collapsus cardio-       vasculaire.   ☺ LA CONDUITE D’URGENCE À TENIR :      - Lavage gastrique si le niveau de vigilance         permet le maintien des fonctions         respiratoires et circulatoires est nécessaire.        - Massage cardiaque externe. </vt:lpstr>
      <vt:lpstr> II.2- LES INDICATIONS  DES  TRANQUILISANTS :</vt:lpstr>
      <vt:lpstr> LES TRANQUILLISANTS SONT INDIQUÉS DANS :      - Les états anxieux de fond réactionnel ou      névrotique.     - Les crises d’angoisse aiguës.      - Les insomnies.     - Les états confusionnels.         </vt:lpstr>
      <vt:lpstr>☺ Les indications non psychiatriques:     - Hypertension artérielle   - Coronaropathie.   - Ulcères.   - Eczéma.   - Asthme. En association avec les antidépresseurs , ils corrigent la composante anxieuse et ils sont formellement contre indiqués avec l’alcool. </vt:lpstr>
      <vt:lpstr> LES TRANQUILLISANTS SONT CONTRE INDIQUÉS EN CAS :     - Allergie connue aux BENZ.  - Insuffisance respiratoire en raison de l’effet       dépresseur respiratoire.  - Contre indication relative  Myasthénie   [Myasthénie une fatigabilité anormale des muscles volontaires (muscles squelettiques), s'accompagnant d'épuisement progressif de la force musculaire.] </vt:lpstr>
      <vt:lpstr> Les pansements gastriques, l’alimentation diminuent l’absorption des Benzodiazopines. Le tabac augmente aussi le métabolisme des Benzodiazépines.</vt:lpstr>
      <vt:lpstr>III- LES ANTIDEPRESSEURS  </vt:lpstr>
      <vt:lpstr>Les antidépresseurs sont des substances dont l’action psychotrope majeure consiste en une stimulation de l’humeur ; ce sont les médicaments des états dépressifs.   La majorité des antidépresseurs ont une action noradrénergique et sérotoninergique en diminuant le recaptage de la noradrénaline et de la sérotonine.</vt:lpstr>
      <vt:lpstr>  III- 1. PHARMACOCINÉTIQUE           DES ANTIDEPRESSEURS. </vt:lpstr>
      <vt:lpstr>L’ensemble des antidépresseurs est rapidement absorbé par voie orale.  Ils sont métabolisés par le foie et éliminés par le rein. Leur demi-vie est généralement longue (entre 10 et 70 heures) et permet une prise unique le soir; un taux plasmatique stable est obtenu entre 5 à 7 jours. </vt:lpstr>
      <vt:lpstr>Les dosages sanguins sont possibles  pour un certain nombre d’antidépresseurs  8 à 12 heures après la dernière prise entre le 5ème et le 7ème jour de traitement.</vt:lpstr>
      <vt:lpstr> ☺Les effets secondaires des antidépresseurs Ils varient en fonction du profil des antidépresseurs et sont souvent la base du choix du médicament. Les plus fréquents sont les suivants   -1/ L’effet psychiatrique        - Le Virage maniaque; les antidépresseurs peuvent induire un virage de l’humeur chez les malades atteint de troubles bipolaires.        - L’état confusionnel peut survenir chez               le sujet âgé.      </vt:lpstr>
      <vt:lpstr>2/ les effets anticholinergiques  bouche sèche, trouble de la vision, constipation, dysurie, rétention d’urine. Le glaucome à angle fermé est une contre indication formelle car les antidépresseurs peuvent déclencher une crise aigue. </vt:lpstr>
      <vt:lpstr>Présentation PowerPoint</vt:lpstr>
      <vt:lpstr>Présentation PowerPoint</vt:lpstr>
      <vt:lpstr> ☺Les effets cardio-vasculaires       - Hypotension orthostatique.      - Augmentation du rythme cardiaque;  ☺ Autres Effets       - tremblements, myoclonie       - Sueurs; impuissance, trouble de         l’éjaculation, anorgasmie;       - Troubles digestifs;      - prise de poids;      - allergie cutanée, rares cas         d’hyperprolactinisme avec galactorrhée. </vt:lpstr>
      <vt:lpstr>III-2. INDICATIONS ET CONTRE-INDICATION DES ANTIDEPRESSEURS</vt:lpstr>
      <vt:lpstr>a) Modalités du traitement antidépresseur:  Le choix est fondé en suivant l’ordre suivant :    1/ L’histoire personnelle du sujet.               2/ On choisira un antidépresseur sédatif chez un sujet présentant des trubles de l’endormissement; on évitera les effets anticholinergiques et l’hypotension orthostatique chez un sujet âgé.</vt:lpstr>
      <vt:lpstr>b) Le début du traitement :  Un examen médical et un bilan sanguin est utile afin de dépister les contre-indications. Un EEG est recommandé pour des sujets de plus de 40 ans.  Le traitement est institué avec une augmentation progressive (en 3 à 7 jours) des doses jusqu’à la posologie souhaitée  en fonction du produit choisi.</vt:lpstr>
      <vt:lpstr>Si l’amélioration des troubles du sommeil et de l’appétit est souvent rapide en           1 à 2 semaines, l’effet antidépresseur apparait en 3 à 4 semaines. Ce n’est pas avant 6 semaines que l’on pourra juger de l’efficacité du traitement.  Si la réponse est positive, la majorité des praticiens proposent de continuer pendant un minimum de 6 à 12 mois.  </vt:lpstr>
      <vt:lpstr> c) Les indications :       Tous les syndromes dépressifs        (les antidépresseurs tricycliques sont         efficaces dans 60 à 70% des cas.   1/ dépression majeure uni et bipolaire :     - Accès mélancolique.     - Dépression névrotique réactionnelle.     - Dépression masquée.     - Toute dépression survenant au cours d’un        état psychiatrique (psychose, schizophrénie,        délire chronique). </vt:lpstr>
      <vt:lpstr> 2/ Les états dépressifs secondaires à une affection cérébrale organique: accident vasculaire cérébral, syndrome subjectif du traumatisé crânien, certaines démences, forme akinétique de la maladie de parkinson, dépression au cours du SIDA. </vt:lpstr>
      <vt:lpstr>3/ Prévention des rechutes des       dépressions récurrentes unipolaires.  4/ Agoraphobie, phobie sociales, attaque        de panique, et certaines formes de      troubles anxieux généralisés.   5/ Troubles obsessionnels compulsifs       (clomipramine efficace dans ces cas).  6/ Anorexie, boulimie (indication discutée      au cas par cas)  </vt:lpstr>
      <vt:lpstr>7/ Syndrome douloureux chronique.  8/ Autres indications psychiatriques:      Psychasthénie, personnalité sensitive      et délire de relation, certaines formes      de délire paranoïaque (délire de      jalousie), énurésie, narcolepsie.</vt:lpstr>
      <vt:lpstr>d) contre-indications       antidépresseurs :         Contre-indications absolues:  - Glaucome à angle fermé.  - Trouble du rythme cardiaque     grave, coronaropathie,     insuffisance cardiaque;  - Grossesse du premier trimestre;   </vt:lpstr>
      <vt:lpstr> Contre-indications relatives : - Epilepsie: la prescription des    antidépresseurs tricycliques peut nécessiter une augmentation des doses du traitement antiépileptique;   - Insuffisance hépatique et rénale: elles justifient une prudence de prescription.</vt:lpstr>
      <vt:lpstr>REMARQUE :  Les nouveau antidépresseurs non tricycliques, leur profil est le même que celui des antidépresseurs classiques. Leur avantage consiste en :     *Une meilleure tolérance cardio-vasculaire;       * Des effets anticholinergiques moindres;     * Des effets secondaires moins fréquents. 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SEMINAIRE II</dc:title>
  <dc:creator>smartech</dc:creator>
  <cp:lastModifiedBy>smarttech</cp:lastModifiedBy>
  <cp:revision>113</cp:revision>
  <dcterms:created xsi:type="dcterms:W3CDTF">2015-11-20T19:57:36Z</dcterms:created>
  <dcterms:modified xsi:type="dcterms:W3CDTF">2024-02-11T09:35:59Z</dcterms:modified>
</cp:coreProperties>
</file>